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9" r:id="rId3"/>
    <p:sldId id="280" r:id="rId4"/>
    <p:sldId id="277" r:id="rId5"/>
    <p:sldId id="270" r:id="rId6"/>
    <p:sldId id="278" r:id="rId7"/>
    <p:sldId id="283" r:id="rId8"/>
    <p:sldId id="284" r:id="rId9"/>
    <p:sldId id="28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53"/>
  </p:normalViewPr>
  <p:slideViewPr>
    <p:cSldViewPr snapToGrid="0" snapToObjects="1">
      <p:cViewPr varScale="1">
        <p:scale>
          <a:sx n="69" d="100"/>
          <a:sy n="69" d="100"/>
        </p:scale>
        <p:origin x="5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4DCD8-92DB-C94D-A641-01EEC7837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2CEA5A-B3DE-F44A-AD47-9351C88C8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40CDE-CECF-5340-B8D8-750AD9C66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D950-101B-F240-AB0F-C8EC17FBE4C1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A7154-9DFD-3647-8AAC-E91B733C6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B495B-5A88-FB46-9660-B49AC8533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D6B6-6895-3F40-8884-31798187E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1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ECD41-09E4-AE4F-9DC8-9900FE4AD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E64528-92E5-014F-A169-24DFD9C2CC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A8750-67DC-744B-A9FA-BAEBBDEC1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D950-101B-F240-AB0F-C8EC17FBE4C1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183E1-9AB4-A044-B2CC-A6FA8D176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2D00D-B74E-B443-B4D9-F85AA8896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D6B6-6895-3F40-8884-31798187E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00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382240-C5C6-F147-AC2C-82A413784F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AB2B68-6984-7C4A-A0D7-A582DAA30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3F8E8-45E7-7847-8688-CC8573D7B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D950-101B-F240-AB0F-C8EC17FBE4C1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D8BCE-A2F8-2447-A7F1-427C62E79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53A4C-66C9-DE41-B6CF-36A0C777C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D6B6-6895-3F40-8884-31798187E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05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395D7-6662-BC41-BC9F-EE867C97B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6EF8A-345A-6846-ACBF-C41544F5E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513B5-767B-124D-A69D-34314BECA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D950-101B-F240-AB0F-C8EC17FBE4C1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ED15E-576B-3D46-B475-87E180FA2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E15CB-623F-0342-B7F2-FDF44D6F2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D6B6-6895-3F40-8884-31798187E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68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C96ED-12EE-7141-A7E4-145EE415A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455FED-D993-0A4C-99E5-0E291D428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4537C-4101-BC41-BB8C-1A9F3E850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D950-101B-F240-AB0F-C8EC17FBE4C1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7A366-D5A1-5242-B1B0-8B2D49BAF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AE382-B571-EC47-9BAB-646FB4520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D6B6-6895-3F40-8884-31798187E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10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321E3-A8EB-0E41-A9C7-988D177B1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C4D64-D682-B04A-90B4-18C3979800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4B46D-195D-2140-8C2D-FA64536B0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169B21-9578-FC41-A5C6-81C6F00D2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D950-101B-F240-AB0F-C8EC17FBE4C1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CB9D9D-932F-A64A-A272-7B520A6ED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03C8C-6F17-424B-A8CF-4AC053C1D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D6B6-6895-3F40-8884-31798187E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7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AB344-196C-0847-91DA-9A8660833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2E307B-92DF-F24E-B2FF-A5C203D92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7DA155-C3F3-A443-A887-BE3AEB997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06AF26-4B77-AA45-B445-3A3E989BBD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9D35C0-54FE-EB45-846A-035A2D7431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21CFD5-262A-7240-BEBE-6C5918A92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D950-101B-F240-AB0F-C8EC17FBE4C1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402F79-CBAD-9B4D-8BA5-52297A9DB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80C117-A7A2-6A47-9537-380CDCA6A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D6B6-6895-3F40-8884-31798187E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79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3B1C0-A854-3340-A39E-7AA48FBFB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FF2639-4399-134B-A0BB-DB8F8C66F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D950-101B-F240-AB0F-C8EC17FBE4C1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958886-ABC7-DF48-A956-AD2044F4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DFF2EC-1075-3D4A-8CE8-BAA171CB5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D6B6-6895-3F40-8884-31798187E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4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A4EE52-3760-3B49-93A8-4FA17BC17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D950-101B-F240-AB0F-C8EC17FBE4C1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64C8EA-0A39-C74E-A62B-9D61BC1F5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5503A-A1A4-4F48-A917-A647FB43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D6B6-6895-3F40-8884-31798187E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3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2625B-AC08-F740-AC85-29A6FC303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D2C45-9FBC-D141-A999-3AC4CB009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FAD09B-6D52-674A-8F7E-ADF6D4021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B19B1F-8BD6-2B47-993D-478A0D50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D950-101B-F240-AB0F-C8EC17FBE4C1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25230-E33A-564A-94D1-3885F5C3D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DE0DD9-A6C5-F645-9094-F9EC0D0E8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D6B6-6895-3F40-8884-31798187E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54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C6065-3A20-4B44-95FE-B00CA3696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E85F12-0D6B-BA4B-8510-F65DBC4710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83A128-25CC-3140-B851-4C46E4FB6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CC2E48-EAD1-4545-971A-853B1707C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D950-101B-F240-AB0F-C8EC17FBE4C1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589A0-1CB4-444F-807A-1EDEE4C65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FA45D0-F1A3-0C4B-909E-136B12AE2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D6B6-6895-3F40-8884-31798187E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78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03C135-EB48-F147-AC0D-471C343DF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2E0B5-BBC6-D84A-81C8-D42A3EAB7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1ACBD-3992-FE49-9A0A-CAB9092B4A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7D950-101B-F240-AB0F-C8EC17FBE4C1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F9690-5FD3-CD4A-BC65-FC0EB8F871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78ED9-7100-7A4E-BDEF-9BCEFD2D8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FD6B6-6895-3F40-8884-31798187E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1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FA242-571F-DC47-B44C-B38B1A5E3A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Priority of </a:t>
            </a:r>
            <a:r>
              <a:rPr lang="en-US"/>
              <a:t>PT Assessments </a:t>
            </a:r>
            <a:r>
              <a:rPr lang="en-US" dirty="0"/>
              <a:t>for SMAREACH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3DB418-80DD-0E44-A95F-A11E6A099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852550"/>
          </a:xfrm>
        </p:spPr>
        <p:txBody>
          <a:bodyPr>
            <a:normAutofit/>
          </a:bodyPr>
          <a:lstStyle/>
          <a:p>
            <a:r>
              <a:rPr lang="en-US" dirty="0"/>
              <a:t>Anna Mayhew </a:t>
            </a:r>
          </a:p>
          <a:p>
            <a:r>
              <a:rPr lang="en-US" dirty="0"/>
              <a:t>Jennie Sheehan</a:t>
            </a:r>
          </a:p>
          <a:p>
            <a:r>
              <a:rPr lang="en-US" dirty="0"/>
              <a:t>Robert Muni </a:t>
            </a:r>
            <a:r>
              <a:rPr lang="en-US" dirty="0" err="1"/>
              <a:t>Lofra</a:t>
            </a:r>
            <a:endParaRPr lang="en-US" dirty="0"/>
          </a:p>
          <a:p>
            <a:r>
              <a:rPr lang="en-US" dirty="0"/>
              <a:t>May 2020</a:t>
            </a:r>
          </a:p>
          <a:p>
            <a:r>
              <a:rPr lang="en-US" dirty="0"/>
              <a:t>Taking into account remote working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45DE2E2-BCA9-DC4F-B92B-9134256484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9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35"/>
    </mc:Choice>
    <mc:Fallback xmlns="">
      <p:transition spd="slow" advTm="158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89861-96F8-1647-AB87-5253FF592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appointments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006BE-6BF0-3042-83D6-05B432B97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Face to face</a:t>
            </a:r>
            <a:r>
              <a:rPr lang="en-US" dirty="0"/>
              <a:t> – Allows for measurement and management</a:t>
            </a:r>
          </a:p>
          <a:p>
            <a:r>
              <a:rPr lang="en-US" dirty="0">
                <a:highlight>
                  <a:srgbClr val="FFFF00"/>
                </a:highlight>
              </a:rPr>
              <a:t>Video consultation</a:t>
            </a:r>
            <a:r>
              <a:rPr lang="en-US" dirty="0"/>
              <a:t>– Allows for management and can collect some surrogate measurements (selected items of relevant </a:t>
            </a:r>
            <a:r>
              <a:rPr lang="en-US"/>
              <a:t>functional tests) </a:t>
            </a:r>
            <a:r>
              <a:rPr lang="en-US" dirty="0"/>
              <a:t>but not timed functional tests</a:t>
            </a:r>
          </a:p>
          <a:p>
            <a:pPr lvl="1"/>
            <a:r>
              <a:rPr lang="en-US" dirty="0"/>
              <a:t>However these measures will not be comparable to F2F assessments.</a:t>
            </a:r>
          </a:p>
          <a:p>
            <a:pPr lvl="1"/>
            <a:r>
              <a:rPr lang="en-US" dirty="0"/>
              <a:t>Allow for assessment of change – better, worse, no change</a:t>
            </a:r>
          </a:p>
          <a:p>
            <a:r>
              <a:rPr lang="en-US" dirty="0">
                <a:highlight>
                  <a:srgbClr val="FFFF00"/>
                </a:highlight>
              </a:rPr>
              <a:t>Phone consultations </a:t>
            </a:r>
            <a:r>
              <a:rPr lang="en-US" dirty="0"/>
              <a:t>- Allows for management and can collect some surrogate patient reported measurements 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</a:rPr>
              <a:t>Recorded Video </a:t>
            </a:r>
            <a:r>
              <a:rPr lang="en-US" dirty="0"/>
              <a:t>- Can collect some surrogate measurements including timed tests. Will still need follow-up by phone or video consultation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860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D0088-20B7-B042-B70B-43A071FD8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appointments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789A54B-9D80-E440-AA67-E21150BD68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2399145"/>
              </p:ext>
            </p:extLst>
          </p:nvPr>
        </p:nvGraphicFramePr>
        <p:xfrm>
          <a:off x="838200" y="1790900"/>
          <a:ext cx="10515600" cy="3275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93121727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88486128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92021115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8317271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854795607"/>
                    </a:ext>
                  </a:extLst>
                </a:gridCol>
              </a:tblGrid>
              <a:tr h="6550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Assessment of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Measurement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Surrogate Measurement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977687"/>
                  </a:ext>
                </a:extLst>
              </a:tr>
              <a:tr h="655054">
                <a:tc>
                  <a:txBody>
                    <a:bodyPr/>
                    <a:lstStyle/>
                    <a:p>
                      <a:r>
                        <a:rPr lang="en-US" dirty="0"/>
                        <a:t>Face to 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876543"/>
                  </a:ext>
                </a:extLst>
              </a:tr>
              <a:tr h="655054">
                <a:tc>
                  <a:txBody>
                    <a:bodyPr/>
                    <a:lstStyle/>
                    <a:p>
                      <a:r>
                        <a:rPr lang="en-US" dirty="0"/>
                        <a:t>Video consultation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194012"/>
                  </a:ext>
                </a:extLst>
              </a:tr>
              <a:tr h="655054">
                <a:tc>
                  <a:txBody>
                    <a:bodyPr/>
                    <a:lstStyle/>
                    <a:p>
                      <a:r>
                        <a:rPr lang="en-US" dirty="0"/>
                        <a:t>Phone consultation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PROM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596941"/>
                  </a:ext>
                </a:extLst>
              </a:tr>
              <a:tr h="655054">
                <a:tc>
                  <a:txBody>
                    <a:bodyPr/>
                    <a:lstStyle/>
                    <a:p>
                      <a:r>
                        <a:rPr lang="en-US" dirty="0"/>
                        <a:t>Recorded Video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3511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85BABF5-2417-2443-94AE-01DD81AE6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740" y="2548889"/>
            <a:ext cx="501650" cy="4839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242052-BE78-0641-8C98-D492A5FE7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740" y="3183852"/>
            <a:ext cx="501650" cy="4839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B0366C-D978-2F4D-98EC-CDD49345F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740" y="3825167"/>
            <a:ext cx="501650" cy="4839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1380D7-CCA9-D94A-BC55-4AF707BD0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740" y="4468423"/>
            <a:ext cx="501650" cy="4839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621259-53A5-834A-8E0F-8F3A653CF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940" y="2548888"/>
            <a:ext cx="501650" cy="4839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66AA75-DEF5-4F4E-BF4D-21EEBBA60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605" y="3825166"/>
            <a:ext cx="501650" cy="4839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70EFA0-061A-9645-AA73-276045C65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605" y="3165901"/>
            <a:ext cx="501650" cy="4839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D52BBC-9F82-6C40-8408-B4D55C9B4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2535" y="3183852"/>
            <a:ext cx="501650" cy="4839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4239696-7160-1E40-8390-8BFA404BA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2548888"/>
            <a:ext cx="501650" cy="4839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E9A4DB2-5FEE-F145-86EC-7BE2E2EF0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605" y="4458287"/>
            <a:ext cx="501650" cy="4839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A9849B6-1C90-A84F-9873-F6C489C3A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8405" y="3825166"/>
            <a:ext cx="501650" cy="4839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C0A4C04-1BC1-E646-BDDF-8FF9FD2E6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8405" y="4458287"/>
            <a:ext cx="501650" cy="4839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868680-CE29-0A4B-B6F0-4C48BDB50DF0}"/>
              </a:ext>
            </a:extLst>
          </p:cNvPr>
          <p:cNvSpPr txBox="1"/>
          <p:nvPr/>
        </p:nvSpPr>
        <p:spPr>
          <a:xfrm>
            <a:off x="1968649" y="5486400"/>
            <a:ext cx="8326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Only face to face assessments will be used for application of stopping criteria </a:t>
            </a:r>
          </a:p>
        </p:txBody>
      </p:sp>
    </p:spTree>
    <p:extLst>
      <p:ext uri="{BB962C8B-B14F-4D97-AF65-F5344CB8AC3E}">
        <p14:creationId xmlns:p14="http://schemas.microsoft.com/office/powerpoint/2010/main" val="2127244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41080-F82E-FE45-910D-7CB70F4C7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assessment should I use?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50246F-95C4-9B47-B04D-A8CF45DF166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1512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that will pick up change </a:t>
            </a:r>
          </a:p>
          <a:p>
            <a:r>
              <a:rPr lang="en-US" dirty="0"/>
              <a:t>Patient has room to move on scale </a:t>
            </a:r>
          </a:p>
          <a:p>
            <a:r>
              <a:rPr lang="en-US" dirty="0"/>
              <a:t>E.g.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88AF9BB-5182-B447-981C-F4740474B2BE}"/>
              </a:ext>
            </a:extLst>
          </p:cNvPr>
          <p:cNvSpPr/>
          <p:nvPr/>
        </p:nvSpPr>
        <p:spPr>
          <a:xfrm>
            <a:off x="1715912" y="3337834"/>
            <a:ext cx="3251200" cy="1365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Being doing CHOP-INTEND</a:t>
            </a:r>
          </a:p>
          <a:p>
            <a:pPr algn="ctr"/>
            <a:r>
              <a:rPr lang="en-US" dirty="0"/>
              <a:t>Getting stronger in supported sitting</a:t>
            </a:r>
          </a:p>
          <a:p>
            <a:pPr algn="ctr"/>
            <a:r>
              <a:rPr lang="en-US" dirty="0"/>
              <a:t>At next visit start RHS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0614E41-71E6-D141-B019-6DA6C2746365}"/>
              </a:ext>
            </a:extLst>
          </p:cNvPr>
          <p:cNvSpPr/>
          <p:nvPr/>
        </p:nvSpPr>
        <p:spPr>
          <a:xfrm>
            <a:off x="6739466" y="3011311"/>
            <a:ext cx="3883378" cy="150424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Older weak non-sitter,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Could have been a type 3 or 2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Scores virtually nothing on RHS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Use RULM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2A49F5D-44E3-2F4A-9696-65C8E05AB1C0}"/>
              </a:ext>
            </a:extLst>
          </p:cNvPr>
          <p:cNvSpPr/>
          <p:nvPr/>
        </p:nvSpPr>
        <p:spPr>
          <a:xfrm>
            <a:off x="4594578" y="5283200"/>
            <a:ext cx="4447822" cy="118533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Stronger Type 2 scores a point on WHO walk item for first time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At next visit try 6MWT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1CADB407-C54A-B94D-B6F0-3F05C452E3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6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553"/>
    </mc:Choice>
    <mc:Fallback xmlns="">
      <p:transition spd="slow" advTm="1055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extLst>
              <a:ext uri="{FF2B5EF4-FFF2-40B4-BE49-F238E27FC236}">
                <a16:creationId xmlns:a16="http://schemas.microsoft.com/office/drawing/2014/main" id="{4C5AA39E-B20C-7349-BB1B-F10947AD31FC}"/>
              </a:ext>
            </a:extLst>
          </p:cNvPr>
          <p:cNvSpPr/>
          <p:nvPr/>
        </p:nvSpPr>
        <p:spPr>
          <a:xfrm>
            <a:off x="500413" y="765114"/>
            <a:ext cx="10927080" cy="109728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dirty="0">
                <a:solidFill>
                  <a:srgbClr val="FFFFFF"/>
                </a:solidFill>
              </a:rPr>
              <a:t>ALL PATIENTS – WHO* / VIGNOS/ ARM FUNCTION ENTRY ITEM</a:t>
            </a:r>
          </a:p>
          <a:p>
            <a:pPr algn="ctr">
              <a:spcBef>
                <a:spcPct val="0"/>
              </a:spcBef>
            </a:pPr>
            <a:r>
              <a:rPr lang="en-GB" altLang="en-US" dirty="0">
                <a:solidFill>
                  <a:srgbClr val="FFFF00"/>
                </a:solidFill>
              </a:rPr>
              <a:t>SUMMARY FUNCTION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9086D0-BF6E-104F-8F4F-0B7BCD3390D3}"/>
              </a:ext>
            </a:extLst>
          </p:cNvPr>
          <p:cNvSpPr/>
          <p:nvPr/>
        </p:nvSpPr>
        <p:spPr>
          <a:xfrm>
            <a:off x="7109460" y="114300"/>
            <a:ext cx="4160520" cy="6183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*For older children and adults, ability to sit independently, stand and walk are main focus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32AB41-B7ED-3842-95CE-BC2F20846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181" y="5196024"/>
            <a:ext cx="1078264" cy="10591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CD28EE-DD4E-3941-9F51-077FC9D286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9757" y="4834891"/>
            <a:ext cx="932486" cy="14773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F4991A-25F9-3B4E-828D-0B1F7F00DA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8278" y="4949191"/>
            <a:ext cx="1130301" cy="1363010"/>
          </a:xfrm>
          <a:prstGeom prst="rect">
            <a:avLst/>
          </a:prstGeom>
        </p:spPr>
      </p:pic>
      <p:sp>
        <p:nvSpPr>
          <p:cNvPr id="12" name="Up Arrow 11">
            <a:extLst>
              <a:ext uri="{FF2B5EF4-FFF2-40B4-BE49-F238E27FC236}">
                <a16:creationId xmlns:a16="http://schemas.microsoft.com/office/drawing/2014/main" id="{06958913-341A-D34D-827A-A73291036326}"/>
              </a:ext>
            </a:extLst>
          </p:cNvPr>
          <p:cNvSpPr/>
          <p:nvPr/>
        </p:nvSpPr>
        <p:spPr>
          <a:xfrm>
            <a:off x="440055" y="2178019"/>
            <a:ext cx="619126" cy="4283410"/>
          </a:xfrm>
          <a:prstGeom prst="upArrow">
            <a:avLst>
              <a:gd name="adj1" fmla="val 2714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EA6E5194-F128-0743-BDD0-801DABE506E4}"/>
              </a:ext>
            </a:extLst>
          </p:cNvPr>
          <p:cNvSpPr/>
          <p:nvPr/>
        </p:nvSpPr>
        <p:spPr>
          <a:xfrm>
            <a:off x="904546" y="6255204"/>
            <a:ext cx="10812780" cy="297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BD4F63-7426-D54F-AEE7-D8331E04724B}"/>
              </a:ext>
            </a:extLst>
          </p:cNvPr>
          <p:cNvSpPr txBox="1"/>
          <p:nvPr/>
        </p:nvSpPr>
        <p:spPr>
          <a:xfrm rot="16200000">
            <a:off x="-2353158" y="3958709"/>
            <a:ext cx="5337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Non-sitter (NS)            Sitter  (S)        Walker (W)         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CA1045-257C-0449-8F53-9D8AFB39C262}"/>
              </a:ext>
            </a:extLst>
          </p:cNvPr>
          <p:cNvSpPr txBox="1"/>
          <p:nvPr/>
        </p:nvSpPr>
        <p:spPr>
          <a:xfrm>
            <a:off x="5257800" y="6490454"/>
            <a:ext cx="2077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Increasing age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2EB83C9-8273-F448-A7E9-546E6C4CF601}"/>
              </a:ext>
            </a:extLst>
          </p:cNvPr>
          <p:cNvSpPr/>
          <p:nvPr/>
        </p:nvSpPr>
        <p:spPr>
          <a:xfrm>
            <a:off x="1059181" y="4514850"/>
            <a:ext cx="3055619" cy="434341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CHOP-INTEND 2. HINE (NS)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0F9062F-2771-7149-8FBC-EC99DD4B1356}"/>
              </a:ext>
            </a:extLst>
          </p:cNvPr>
          <p:cNvSpPr/>
          <p:nvPr/>
        </p:nvSpPr>
        <p:spPr>
          <a:xfrm>
            <a:off x="1059181" y="2997622"/>
            <a:ext cx="10210800" cy="4572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RHS.  2. HFMSE (S + W)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16A2BB8-F68C-8C43-B30E-C5F9A4BA861E}"/>
              </a:ext>
            </a:extLst>
          </p:cNvPr>
          <p:cNvSpPr/>
          <p:nvPr/>
        </p:nvSpPr>
        <p:spPr>
          <a:xfrm>
            <a:off x="3015894" y="3667611"/>
            <a:ext cx="8254086" cy="41148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              </a:t>
            </a:r>
            <a:r>
              <a:rPr lang="en-US" dirty="0">
                <a:solidFill>
                  <a:schemeClr val="tx1"/>
                </a:solidFill>
              </a:rPr>
              <a:t>RULM (loss of arm function predominant)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B18EC7E-73CF-AD49-A70E-03A048BD0094}"/>
              </a:ext>
            </a:extLst>
          </p:cNvPr>
          <p:cNvSpPr/>
          <p:nvPr/>
        </p:nvSpPr>
        <p:spPr>
          <a:xfrm>
            <a:off x="3680460" y="2285652"/>
            <a:ext cx="7589520" cy="48006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6MWT  (W)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97186F3-A4A3-F149-82B4-D5CD17BBC957}"/>
              </a:ext>
            </a:extLst>
          </p:cNvPr>
          <p:cNvSpPr/>
          <p:nvPr/>
        </p:nvSpPr>
        <p:spPr>
          <a:xfrm>
            <a:off x="5349240" y="4324922"/>
            <a:ext cx="5920740" cy="44577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EK2 (not a W)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3C6672-14AD-2842-8561-C30FD5BCD7BD}"/>
              </a:ext>
            </a:extLst>
          </p:cNvPr>
          <p:cNvSpPr txBox="1"/>
          <p:nvPr/>
        </p:nvSpPr>
        <p:spPr>
          <a:xfrm>
            <a:off x="3015894" y="3708291"/>
            <a:ext cx="2697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Minimum start age 2.5 years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8EB177-4278-0647-A6C8-B2BC6AF47631}"/>
              </a:ext>
            </a:extLst>
          </p:cNvPr>
          <p:cNvSpPr txBox="1"/>
          <p:nvPr/>
        </p:nvSpPr>
        <p:spPr>
          <a:xfrm>
            <a:off x="5456276" y="4362688"/>
            <a:ext cx="1279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7 years min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98FFB1-93B1-324F-8314-EBA3A0A5CA97}"/>
              </a:ext>
            </a:extLst>
          </p:cNvPr>
          <p:cNvSpPr txBox="1"/>
          <p:nvPr/>
        </p:nvSpPr>
        <p:spPr>
          <a:xfrm>
            <a:off x="1106293" y="3083210"/>
            <a:ext cx="2961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Valid from 30 months but can start earlier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4E779C-5E5B-2042-A5F6-5EF0E90D7696}"/>
              </a:ext>
            </a:extLst>
          </p:cNvPr>
          <p:cNvSpPr txBox="1"/>
          <p:nvPr/>
        </p:nvSpPr>
        <p:spPr>
          <a:xfrm>
            <a:off x="3708433" y="2374220"/>
            <a:ext cx="2255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From around 4 years of age</a:t>
            </a:r>
          </a:p>
        </p:txBody>
      </p:sp>
      <p:pic>
        <p:nvPicPr>
          <p:cNvPr id="21" name="Audio 20">
            <a:hlinkClick r:id="" action="ppaction://media"/>
            <a:extLst>
              <a:ext uri="{FF2B5EF4-FFF2-40B4-BE49-F238E27FC236}">
                <a16:creationId xmlns:a16="http://schemas.microsoft.com/office/drawing/2014/main" id="{0557A4AE-6336-E64F-B1C0-BA7779C7F2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1CD6552-2589-EE40-8C6C-0928341DCB83}"/>
              </a:ext>
            </a:extLst>
          </p:cNvPr>
          <p:cNvSpPr/>
          <p:nvPr/>
        </p:nvSpPr>
        <p:spPr>
          <a:xfrm>
            <a:off x="297180" y="114300"/>
            <a:ext cx="2948940" cy="6183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FACE TO FACE PLAN</a:t>
            </a:r>
          </a:p>
        </p:txBody>
      </p:sp>
    </p:spTree>
    <p:extLst>
      <p:ext uri="{BB962C8B-B14F-4D97-AF65-F5344CB8AC3E}">
        <p14:creationId xmlns:p14="http://schemas.microsoft.com/office/powerpoint/2010/main" val="428904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286"/>
    </mc:Choice>
    <mc:Fallback xmlns="">
      <p:transition spd="slow" advTm="592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Elbow Connector 77">
            <a:extLst>
              <a:ext uri="{FF2B5EF4-FFF2-40B4-BE49-F238E27FC236}">
                <a16:creationId xmlns:a16="http://schemas.microsoft.com/office/drawing/2014/main" id="{A63B6177-6CB4-534A-8BF6-4CD84E762DB8}"/>
              </a:ext>
            </a:extLst>
          </p:cNvPr>
          <p:cNvCxnSpPr>
            <a:cxnSpLocks/>
          </p:cNvCxnSpPr>
          <p:nvPr/>
        </p:nvCxnSpPr>
        <p:spPr>
          <a:xfrm rot="5400000">
            <a:off x="2399132" y="3343848"/>
            <a:ext cx="2764730" cy="538306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D7ECDD11-55B4-EB43-86C4-41EF3749D59B}"/>
              </a:ext>
            </a:extLst>
          </p:cNvPr>
          <p:cNvCxnSpPr>
            <a:cxnSpLocks/>
          </p:cNvCxnSpPr>
          <p:nvPr/>
        </p:nvCxnSpPr>
        <p:spPr>
          <a:xfrm rot="5400000">
            <a:off x="4963702" y="3110469"/>
            <a:ext cx="2705377" cy="1064417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A7CD279-4560-B74D-886C-0E7768599981}"/>
              </a:ext>
            </a:extLst>
          </p:cNvPr>
          <p:cNvSpPr/>
          <p:nvPr/>
        </p:nvSpPr>
        <p:spPr>
          <a:xfrm>
            <a:off x="3344774" y="1160550"/>
            <a:ext cx="6238004" cy="9367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37A1DF2-95EF-8C41-9AC5-1B830E0FC8EE}"/>
              </a:ext>
            </a:extLst>
          </p:cNvPr>
          <p:cNvSpPr/>
          <p:nvPr/>
        </p:nvSpPr>
        <p:spPr>
          <a:xfrm>
            <a:off x="3358796" y="256478"/>
            <a:ext cx="7234398" cy="72482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ALL – SUMMARISE FUNCTION ON WHO, VIGNOS, ENTRY ITEM RULM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BC1A977-776A-4E4D-8B8F-E769D0A963F7}"/>
              </a:ext>
            </a:extLst>
          </p:cNvPr>
          <p:cNvSpPr/>
          <p:nvPr/>
        </p:nvSpPr>
        <p:spPr>
          <a:xfrm>
            <a:off x="173552" y="3302729"/>
            <a:ext cx="1396480" cy="6021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Non- sitter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36BA4FB-9B88-0242-A260-74EF7818CBF1}"/>
              </a:ext>
            </a:extLst>
          </p:cNvPr>
          <p:cNvSpPr/>
          <p:nvPr/>
        </p:nvSpPr>
        <p:spPr>
          <a:xfrm>
            <a:off x="174191" y="5130993"/>
            <a:ext cx="1403823" cy="5910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Sitter &amp; or Walker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7C2BF3B-C316-AF46-AE54-1134456A6903}"/>
              </a:ext>
            </a:extLst>
          </p:cNvPr>
          <p:cNvSpPr/>
          <p:nvPr/>
        </p:nvSpPr>
        <p:spPr>
          <a:xfrm>
            <a:off x="185506" y="6134686"/>
            <a:ext cx="1392508" cy="5910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Walker only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A8664C8-9318-5942-8108-CB47057F1093}"/>
              </a:ext>
            </a:extLst>
          </p:cNvPr>
          <p:cNvSpPr/>
          <p:nvPr/>
        </p:nvSpPr>
        <p:spPr>
          <a:xfrm>
            <a:off x="3742490" y="1359695"/>
            <a:ext cx="836342" cy="5018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&lt; 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FE14335-C05C-E849-ABE8-C0964F96A60A}"/>
              </a:ext>
            </a:extLst>
          </p:cNvPr>
          <p:cNvSpPr/>
          <p:nvPr/>
        </p:nvSpPr>
        <p:spPr>
          <a:xfrm>
            <a:off x="4832831" y="1370448"/>
            <a:ext cx="3342119" cy="5018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       4       5       6       7 +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06CEF1E-F21D-A14F-8BE1-B9EE27009766}"/>
              </a:ext>
            </a:extLst>
          </p:cNvPr>
          <p:cNvSpPr/>
          <p:nvPr/>
        </p:nvSpPr>
        <p:spPr>
          <a:xfrm>
            <a:off x="8441771" y="1361424"/>
            <a:ext cx="979218" cy="5018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Adult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8E0DB79-D9DD-9343-B6AD-1B764864E6F2}"/>
              </a:ext>
            </a:extLst>
          </p:cNvPr>
          <p:cNvSpPr/>
          <p:nvPr/>
        </p:nvSpPr>
        <p:spPr>
          <a:xfrm>
            <a:off x="2869320" y="3704198"/>
            <a:ext cx="1683335" cy="434341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CHOP-INTEND 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F23F207-61C7-F84E-8998-DFEB8BF3121E}"/>
              </a:ext>
            </a:extLst>
          </p:cNvPr>
          <p:cNvSpPr/>
          <p:nvPr/>
        </p:nvSpPr>
        <p:spPr>
          <a:xfrm>
            <a:off x="3296914" y="3019083"/>
            <a:ext cx="1202657" cy="434341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HINE 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285A833-E83C-8B43-A28C-82F828820A6A}"/>
              </a:ext>
            </a:extLst>
          </p:cNvPr>
          <p:cNvSpPr/>
          <p:nvPr/>
        </p:nvSpPr>
        <p:spPr>
          <a:xfrm>
            <a:off x="2604188" y="5080644"/>
            <a:ext cx="1902051" cy="4572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HFMSE </a:t>
            </a:r>
            <a:r>
              <a:rPr lang="en-US" sz="1400" dirty="0">
                <a:solidFill>
                  <a:schemeClr val="tx1"/>
                </a:solidFill>
              </a:rPr>
              <a:t>2.5 </a:t>
            </a:r>
            <a:r>
              <a:rPr lang="en-US" sz="1400" dirty="0" err="1">
                <a:solidFill>
                  <a:schemeClr val="tx1"/>
                </a:solidFill>
              </a:rPr>
              <a:t>yrs</a:t>
            </a:r>
            <a:r>
              <a:rPr lang="en-US" sz="1400" dirty="0">
                <a:solidFill>
                  <a:schemeClr val="tx1"/>
                </a:solidFill>
              </a:rPr>
              <a:t>  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8A34F1E-DC95-B446-BBBA-3CB4FB0B4B5E}"/>
              </a:ext>
            </a:extLst>
          </p:cNvPr>
          <p:cNvSpPr/>
          <p:nvPr/>
        </p:nvSpPr>
        <p:spPr>
          <a:xfrm>
            <a:off x="2680725" y="5728301"/>
            <a:ext cx="1748975" cy="37188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RHS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7AF51D0-8280-164F-89EC-29DC69CB402C}"/>
              </a:ext>
            </a:extLst>
          </p:cNvPr>
          <p:cNvSpPr/>
          <p:nvPr/>
        </p:nvSpPr>
        <p:spPr>
          <a:xfrm>
            <a:off x="8204071" y="6134686"/>
            <a:ext cx="1798692" cy="44577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6MWT 4 </a:t>
            </a:r>
            <a:r>
              <a:rPr lang="en-US" dirty="0" err="1">
                <a:solidFill>
                  <a:schemeClr val="tx1"/>
                </a:solidFill>
              </a:rPr>
              <a:t>yrs</a:t>
            </a:r>
            <a:r>
              <a:rPr lang="en-US" dirty="0">
                <a:solidFill>
                  <a:schemeClr val="tx1"/>
                </a:solidFill>
              </a:rPr>
              <a:t> +  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0388360-4DEB-7445-BE01-37DD34B84AF1}"/>
              </a:ext>
            </a:extLst>
          </p:cNvPr>
          <p:cNvSpPr/>
          <p:nvPr/>
        </p:nvSpPr>
        <p:spPr>
          <a:xfrm>
            <a:off x="9496692" y="3242951"/>
            <a:ext cx="1930138" cy="43434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CHOP-ATEND </a:t>
            </a:r>
          </a:p>
        </p:txBody>
      </p: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37E6AE59-5369-B04C-95E2-0CE3DB0FBFD4}"/>
              </a:ext>
            </a:extLst>
          </p:cNvPr>
          <p:cNvCxnSpPr>
            <a:cxnSpLocks/>
          </p:cNvCxnSpPr>
          <p:nvPr/>
        </p:nvCxnSpPr>
        <p:spPr>
          <a:xfrm rot="16200000" flipH="1">
            <a:off x="5121586" y="2508168"/>
            <a:ext cx="995273" cy="343390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>
            <a:extLst>
              <a:ext uri="{FF2B5EF4-FFF2-40B4-BE49-F238E27FC236}">
                <a16:creationId xmlns:a16="http://schemas.microsoft.com/office/drawing/2014/main" id="{BE1BDED2-8D60-C343-914E-8D426C652BB6}"/>
              </a:ext>
            </a:extLst>
          </p:cNvPr>
          <p:cNvCxnSpPr>
            <a:cxnSpLocks/>
          </p:cNvCxnSpPr>
          <p:nvPr/>
        </p:nvCxnSpPr>
        <p:spPr>
          <a:xfrm rot="16200000" flipH="1">
            <a:off x="7249400" y="2361473"/>
            <a:ext cx="936150" cy="695903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AFFEFEA6-B639-BE48-A998-81901A428C22}"/>
              </a:ext>
            </a:extLst>
          </p:cNvPr>
          <p:cNvSpPr/>
          <p:nvPr/>
        </p:nvSpPr>
        <p:spPr>
          <a:xfrm>
            <a:off x="267629" y="256478"/>
            <a:ext cx="2336009" cy="761783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Just got time for a summary of function?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2D17365F-EB77-C146-8ADD-51E92EF950D7}"/>
              </a:ext>
            </a:extLst>
          </p:cNvPr>
          <p:cNvSpPr/>
          <p:nvPr/>
        </p:nvSpPr>
        <p:spPr>
          <a:xfrm>
            <a:off x="136481" y="1260840"/>
            <a:ext cx="1222974" cy="1158331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How old?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Current function?</a:t>
            </a:r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59E74AEC-7B8A-D045-B6CE-664BF95DE60F}"/>
              </a:ext>
            </a:extLst>
          </p:cNvPr>
          <p:cNvSpPr/>
          <p:nvPr/>
        </p:nvSpPr>
        <p:spPr>
          <a:xfrm>
            <a:off x="1434013" y="1430981"/>
            <a:ext cx="2166133" cy="30768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52">
            <a:extLst>
              <a:ext uri="{FF2B5EF4-FFF2-40B4-BE49-F238E27FC236}">
                <a16:creationId xmlns:a16="http://schemas.microsoft.com/office/drawing/2014/main" id="{B82B7D87-4100-8647-B6E3-63750B0F1BD6}"/>
              </a:ext>
            </a:extLst>
          </p:cNvPr>
          <p:cNvSpPr/>
          <p:nvPr/>
        </p:nvSpPr>
        <p:spPr>
          <a:xfrm rot="5400000">
            <a:off x="412269" y="2521889"/>
            <a:ext cx="784401" cy="32060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5F20CAB2-5053-C845-B927-4AB0335E8F68}"/>
              </a:ext>
            </a:extLst>
          </p:cNvPr>
          <p:cNvCxnSpPr>
            <a:cxnSpLocks/>
          </p:cNvCxnSpPr>
          <p:nvPr/>
        </p:nvCxnSpPr>
        <p:spPr>
          <a:xfrm rot="16200000" flipH="1">
            <a:off x="5647831" y="2555049"/>
            <a:ext cx="3760163" cy="3151011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3B14C959-89E8-E147-B40F-12E57F203C15}"/>
              </a:ext>
            </a:extLst>
          </p:cNvPr>
          <p:cNvSpPr/>
          <p:nvPr/>
        </p:nvSpPr>
        <p:spPr>
          <a:xfrm>
            <a:off x="6936215" y="5068175"/>
            <a:ext cx="1798692" cy="44577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MFM 32 </a:t>
            </a:r>
            <a:r>
              <a:rPr lang="en-US" sz="1400" dirty="0">
                <a:solidFill>
                  <a:schemeClr val="tx1"/>
                </a:solidFill>
              </a:rPr>
              <a:t>7 </a:t>
            </a:r>
            <a:r>
              <a:rPr lang="en-US" sz="1400" dirty="0" err="1">
                <a:solidFill>
                  <a:schemeClr val="tx1"/>
                </a:solidFill>
              </a:rPr>
              <a:t>yrs</a:t>
            </a:r>
            <a:r>
              <a:rPr lang="en-US" sz="1400" dirty="0">
                <a:solidFill>
                  <a:schemeClr val="tx1"/>
                </a:solidFill>
              </a:rPr>
              <a:t> +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4" name="Elbow Connector 63">
            <a:extLst>
              <a:ext uri="{FF2B5EF4-FFF2-40B4-BE49-F238E27FC236}">
                <a16:creationId xmlns:a16="http://schemas.microsoft.com/office/drawing/2014/main" id="{77AE542D-C8E0-2F43-8014-E626BF524F05}"/>
              </a:ext>
            </a:extLst>
          </p:cNvPr>
          <p:cNvCxnSpPr>
            <a:cxnSpLocks/>
          </p:cNvCxnSpPr>
          <p:nvPr/>
        </p:nvCxnSpPr>
        <p:spPr>
          <a:xfrm rot="16200000" flipH="1">
            <a:off x="6148704" y="3308506"/>
            <a:ext cx="2744891" cy="628824"/>
          </a:xfrm>
          <a:prstGeom prst="bentConnector3">
            <a:avLst>
              <a:gd name="adj1" fmla="val 69094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D17960E-2438-1C4D-8324-41CA35B78A50}"/>
              </a:ext>
            </a:extLst>
          </p:cNvPr>
          <p:cNvSpPr/>
          <p:nvPr/>
        </p:nvSpPr>
        <p:spPr>
          <a:xfrm>
            <a:off x="4829376" y="5086359"/>
            <a:ext cx="1798692" cy="44577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MFM 20 </a:t>
            </a:r>
            <a:r>
              <a:rPr lang="en-US" sz="1400" dirty="0">
                <a:solidFill>
                  <a:schemeClr val="tx1"/>
                </a:solidFill>
              </a:rPr>
              <a:t>&lt; 7 </a:t>
            </a:r>
            <a:r>
              <a:rPr lang="en-US" sz="1400" dirty="0" err="1">
                <a:solidFill>
                  <a:schemeClr val="tx1"/>
                </a:solidFill>
              </a:rPr>
              <a:t>yrs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9A8FC11-D207-2C42-ADF9-ECAB4C5A522E}"/>
              </a:ext>
            </a:extLst>
          </p:cNvPr>
          <p:cNvSpPr/>
          <p:nvPr/>
        </p:nvSpPr>
        <p:spPr>
          <a:xfrm>
            <a:off x="4629859" y="3239422"/>
            <a:ext cx="1798692" cy="44577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RULM 3 </a:t>
            </a:r>
            <a:r>
              <a:rPr lang="en-US" dirty="0" err="1">
                <a:solidFill>
                  <a:schemeClr val="tx1"/>
                </a:solidFill>
              </a:rPr>
              <a:t>yrs</a:t>
            </a:r>
            <a:r>
              <a:rPr lang="en-US" dirty="0">
                <a:solidFill>
                  <a:schemeClr val="tx1"/>
                </a:solidFill>
              </a:rPr>
              <a:t> + </a:t>
            </a:r>
          </a:p>
        </p:txBody>
      </p:sp>
      <p:sp>
        <p:nvSpPr>
          <p:cNvPr id="69" name="Right Arrow 68">
            <a:extLst>
              <a:ext uri="{FF2B5EF4-FFF2-40B4-BE49-F238E27FC236}">
                <a16:creationId xmlns:a16="http://schemas.microsoft.com/office/drawing/2014/main" id="{47CD548E-52F2-F141-84BE-9F577599AD6E}"/>
              </a:ext>
            </a:extLst>
          </p:cNvPr>
          <p:cNvSpPr/>
          <p:nvPr/>
        </p:nvSpPr>
        <p:spPr>
          <a:xfrm>
            <a:off x="2702080" y="454053"/>
            <a:ext cx="972623" cy="30768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Elbow Connector 69">
            <a:extLst>
              <a:ext uri="{FF2B5EF4-FFF2-40B4-BE49-F238E27FC236}">
                <a16:creationId xmlns:a16="http://schemas.microsoft.com/office/drawing/2014/main" id="{5F4CC650-9DBB-FD42-8D24-51C2491F791F}"/>
              </a:ext>
            </a:extLst>
          </p:cNvPr>
          <p:cNvCxnSpPr>
            <a:cxnSpLocks/>
          </p:cNvCxnSpPr>
          <p:nvPr/>
        </p:nvCxnSpPr>
        <p:spPr>
          <a:xfrm rot="16200000" flipH="1">
            <a:off x="8892561" y="2366436"/>
            <a:ext cx="953958" cy="668169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2836980-BC6F-AA41-AECB-653A75D3FCE7}"/>
              </a:ext>
            </a:extLst>
          </p:cNvPr>
          <p:cNvSpPr/>
          <p:nvPr/>
        </p:nvSpPr>
        <p:spPr>
          <a:xfrm>
            <a:off x="6975995" y="3239422"/>
            <a:ext cx="1798692" cy="44577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EK2 7 </a:t>
            </a:r>
            <a:r>
              <a:rPr lang="en-US" dirty="0" err="1"/>
              <a:t>yrs</a:t>
            </a:r>
            <a:r>
              <a:rPr lang="en-US" dirty="0"/>
              <a:t> +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1FDB882-229D-2949-971C-1478D31D5CFA}"/>
              </a:ext>
            </a:extLst>
          </p:cNvPr>
          <p:cNvSpPr txBox="1"/>
          <p:nvPr/>
        </p:nvSpPr>
        <p:spPr>
          <a:xfrm>
            <a:off x="4470795" y="5130993"/>
            <a:ext cx="40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845DE93-5A23-874E-8B8E-2D6E95932A65}"/>
              </a:ext>
            </a:extLst>
          </p:cNvPr>
          <p:cNvSpPr txBox="1"/>
          <p:nvPr/>
        </p:nvSpPr>
        <p:spPr>
          <a:xfrm>
            <a:off x="3372481" y="5460996"/>
            <a:ext cx="40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6394A51-3E8B-7F47-98CC-A6FC9145A843}"/>
              </a:ext>
            </a:extLst>
          </p:cNvPr>
          <p:cNvSpPr txBox="1"/>
          <p:nvPr/>
        </p:nvSpPr>
        <p:spPr>
          <a:xfrm>
            <a:off x="6591785" y="5102549"/>
            <a:ext cx="40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6912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5"/>
    </mc:Choice>
    <mc:Fallback xmlns="">
      <p:transition spd="slow" advTm="298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extLst>
              <a:ext uri="{FF2B5EF4-FFF2-40B4-BE49-F238E27FC236}">
                <a16:creationId xmlns:a16="http://schemas.microsoft.com/office/drawing/2014/main" id="{4C5AA39E-B20C-7349-BB1B-F10947AD31FC}"/>
              </a:ext>
            </a:extLst>
          </p:cNvPr>
          <p:cNvSpPr/>
          <p:nvPr/>
        </p:nvSpPr>
        <p:spPr>
          <a:xfrm>
            <a:off x="571499" y="1030242"/>
            <a:ext cx="10927080" cy="109728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dirty="0">
                <a:solidFill>
                  <a:srgbClr val="FFFFFF"/>
                </a:solidFill>
              </a:rPr>
              <a:t>ALL PATIENTS – WHO* / VIGNOS/ ARM FUNCTION ENTRY ITEM</a:t>
            </a:r>
          </a:p>
          <a:p>
            <a:pPr algn="ctr">
              <a:spcBef>
                <a:spcPct val="0"/>
              </a:spcBef>
            </a:pPr>
            <a:r>
              <a:rPr lang="en-GB" altLang="en-US" dirty="0">
                <a:solidFill>
                  <a:srgbClr val="FFFF00"/>
                </a:solidFill>
              </a:rPr>
              <a:t>SUMMARY FUNCTION – Video conference or as questions to family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9086D0-BF6E-104F-8F4F-0B7BCD3390D3}"/>
              </a:ext>
            </a:extLst>
          </p:cNvPr>
          <p:cNvSpPr/>
          <p:nvPr/>
        </p:nvSpPr>
        <p:spPr>
          <a:xfrm>
            <a:off x="7109460" y="114300"/>
            <a:ext cx="4160520" cy="6183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*For older children and adults, ability to sit independently, stand and walk are main focus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32AB41-B7ED-3842-95CE-BC2F20846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181" y="5196024"/>
            <a:ext cx="1078264" cy="10591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CD28EE-DD4E-3941-9F51-077FC9D286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9757" y="4834891"/>
            <a:ext cx="932486" cy="14773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F4991A-25F9-3B4E-828D-0B1F7F00DA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8278" y="4949191"/>
            <a:ext cx="1130301" cy="1363010"/>
          </a:xfrm>
          <a:prstGeom prst="rect">
            <a:avLst/>
          </a:prstGeom>
        </p:spPr>
      </p:pic>
      <p:sp>
        <p:nvSpPr>
          <p:cNvPr id="12" name="Up Arrow 11">
            <a:extLst>
              <a:ext uri="{FF2B5EF4-FFF2-40B4-BE49-F238E27FC236}">
                <a16:creationId xmlns:a16="http://schemas.microsoft.com/office/drawing/2014/main" id="{06958913-341A-D34D-827A-A73291036326}"/>
              </a:ext>
            </a:extLst>
          </p:cNvPr>
          <p:cNvSpPr/>
          <p:nvPr/>
        </p:nvSpPr>
        <p:spPr>
          <a:xfrm>
            <a:off x="440055" y="2178019"/>
            <a:ext cx="619126" cy="4283410"/>
          </a:xfrm>
          <a:prstGeom prst="upArrow">
            <a:avLst>
              <a:gd name="adj1" fmla="val 2714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EA6E5194-F128-0743-BDD0-801DABE506E4}"/>
              </a:ext>
            </a:extLst>
          </p:cNvPr>
          <p:cNvSpPr/>
          <p:nvPr/>
        </p:nvSpPr>
        <p:spPr>
          <a:xfrm>
            <a:off x="904546" y="6255204"/>
            <a:ext cx="10812780" cy="297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BD4F63-7426-D54F-AEE7-D8331E04724B}"/>
              </a:ext>
            </a:extLst>
          </p:cNvPr>
          <p:cNvSpPr txBox="1"/>
          <p:nvPr/>
        </p:nvSpPr>
        <p:spPr>
          <a:xfrm rot="16200000">
            <a:off x="-2353158" y="3958709"/>
            <a:ext cx="5337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Non-sitter (NS)            Sitter  (S)        Walker (W)         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CA1045-257C-0449-8F53-9D8AFB39C262}"/>
              </a:ext>
            </a:extLst>
          </p:cNvPr>
          <p:cNvSpPr txBox="1"/>
          <p:nvPr/>
        </p:nvSpPr>
        <p:spPr>
          <a:xfrm>
            <a:off x="5257800" y="6490454"/>
            <a:ext cx="2077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Increasing age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2EB83C9-8273-F448-A7E9-546E6C4CF601}"/>
              </a:ext>
            </a:extLst>
          </p:cNvPr>
          <p:cNvSpPr/>
          <p:nvPr/>
        </p:nvSpPr>
        <p:spPr>
          <a:xfrm>
            <a:off x="1059181" y="4514850"/>
            <a:ext cx="3055619" cy="807231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dirty="0"/>
              <a:t>CHOP-INTEND 2. HINE (NS)</a:t>
            </a:r>
          </a:p>
          <a:p>
            <a:pPr marL="342900" indent="-342900" algn="ctr">
              <a:buAutoNum type="arabicPeriod"/>
            </a:pPr>
            <a:r>
              <a:rPr lang="en-US" dirty="0"/>
              <a:t>Some items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0F9062F-2771-7149-8FBC-EC99DD4B1356}"/>
              </a:ext>
            </a:extLst>
          </p:cNvPr>
          <p:cNvSpPr/>
          <p:nvPr/>
        </p:nvSpPr>
        <p:spPr>
          <a:xfrm>
            <a:off x="1059181" y="2997622"/>
            <a:ext cx="10210800" cy="4572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1. RHS.  2. HFMSE (S + W) – focus on items of change – refer to last assessment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16A2BB8-F68C-8C43-B30E-C5F9A4BA861E}"/>
              </a:ext>
            </a:extLst>
          </p:cNvPr>
          <p:cNvSpPr/>
          <p:nvPr/>
        </p:nvSpPr>
        <p:spPr>
          <a:xfrm>
            <a:off x="3015894" y="3667611"/>
            <a:ext cx="8254086" cy="41148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              </a:t>
            </a:r>
            <a:r>
              <a:rPr lang="en-US" dirty="0">
                <a:solidFill>
                  <a:schemeClr val="tx1"/>
                </a:solidFill>
              </a:rPr>
              <a:t>RULM – EK2 may be more useful – some items many apply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97186F3-A4A3-F149-82B4-D5CD17BBC957}"/>
              </a:ext>
            </a:extLst>
          </p:cNvPr>
          <p:cNvSpPr/>
          <p:nvPr/>
        </p:nvSpPr>
        <p:spPr>
          <a:xfrm>
            <a:off x="5349240" y="4324922"/>
            <a:ext cx="5920740" cy="44577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EK2 (not a W)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3C6672-14AD-2842-8561-C30FD5BCD7BD}"/>
              </a:ext>
            </a:extLst>
          </p:cNvPr>
          <p:cNvSpPr txBox="1"/>
          <p:nvPr/>
        </p:nvSpPr>
        <p:spPr>
          <a:xfrm>
            <a:off x="3015894" y="3708291"/>
            <a:ext cx="2697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Minimum start age 2.5 years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8EB177-4278-0647-A6C8-B2BC6AF47631}"/>
              </a:ext>
            </a:extLst>
          </p:cNvPr>
          <p:cNvSpPr txBox="1"/>
          <p:nvPr/>
        </p:nvSpPr>
        <p:spPr>
          <a:xfrm>
            <a:off x="5456276" y="4362688"/>
            <a:ext cx="1279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7 years min</a:t>
            </a:r>
          </a:p>
        </p:txBody>
      </p:sp>
      <p:pic>
        <p:nvPicPr>
          <p:cNvPr id="21" name="Audio 20">
            <a:hlinkClick r:id="" action="ppaction://media"/>
            <a:extLst>
              <a:ext uri="{FF2B5EF4-FFF2-40B4-BE49-F238E27FC236}">
                <a16:creationId xmlns:a16="http://schemas.microsoft.com/office/drawing/2014/main" id="{0557A4AE-6336-E64F-B1C0-BA7779C7F2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1CD6552-2589-EE40-8C6C-0928341DCB83}"/>
              </a:ext>
            </a:extLst>
          </p:cNvPr>
          <p:cNvSpPr/>
          <p:nvPr/>
        </p:nvSpPr>
        <p:spPr>
          <a:xfrm>
            <a:off x="297179" y="114300"/>
            <a:ext cx="3411253" cy="6183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REMOTE TESTING PLAN</a:t>
            </a:r>
          </a:p>
        </p:txBody>
      </p:sp>
    </p:spTree>
    <p:extLst>
      <p:ext uri="{BB962C8B-B14F-4D97-AF65-F5344CB8AC3E}">
        <p14:creationId xmlns:p14="http://schemas.microsoft.com/office/powerpoint/2010/main" val="346927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286"/>
    </mc:Choice>
    <mc:Fallback xmlns="">
      <p:transition spd="slow" advTm="592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FB61A-4288-774B-952C-101DD2BEC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7FBBD-6136-994D-B74E-6AD2778D5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Can continue using PT core datasheets and supplementary forms</a:t>
            </a:r>
          </a:p>
          <a:p>
            <a:pPr>
              <a:lnSpc>
                <a:spcPct val="150000"/>
              </a:lnSpc>
            </a:pPr>
            <a:r>
              <a:rPr lang="en-US" dirty="0"/>
              <a:t>Clearly record nature of data collection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F2F / Telephone – as a question / Video conference / Video recording</a:t>
            </a:r>
          </a:p>
          <a:p>
            <a:pPr>
              <a:lnSpc>
                <a:spcPct val="150000"/>
              </a:lnSpc>
            </a:pPr>
            <a:r>
              <a:rPr lang="en-US" dirty="0"/>
              <a:t>Key to remote testing is assessing change generally and delivering standards of care and management</a:t>
            </a:r>
          </a:p>
          <a:p>
            <a:pPr>
              <a:lnSpc>
                <a:spcPct val="150000"/>
              </a:lnSpc>
            </a:pPr>
            <a:r>
              <a:rPr lang="en-US" dirty="0"/>
              <a:t>May assist in </a:t>
            </a:r>
            <a:r>
              <a:rPr lang="en-US" dirty="0" err="1"/>
              <a:t>prioritising</a:t>
            </a:r>
            <a:r>
              <a:rPr lang="en-US" dirty="0"/>
              <a:t> F2F requirements</a:t>
            </a:r>
          </a:p>
        </p:txBody>
      </p:sp>
    </p:spTree>
    <p:extLst>
      <p:ext uri="{BB962C8B-B14F-4D97-AF65-F5344CB8AC3E}">
        <p14:creationId xmlns:p14="http://schemas.microsoft.com/office/powerpoint/2010/main" val="826667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CD27F8D-9600-0040-8519-A2BEEF91BC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702029"/>
              </p:ext>
            </p:extLst>
          </p:nvPr>
        </p:nvGraphicFramePr>
        <p:xfrm>
          <a:off x="5106203" y="1191756"/>
          <a:ext cx="6454775" cy="3962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32535">
                  <a:extLst>
                    <a:ext uri="{9D8B030D-6E8A-4147-A177-3AD203B41FA5}">
                      <a16:colId xmlns:a16="http://schemas.microsoft.com/office/drawing/2014/main" val="2203333805"/>
                    </a:ext>
                  </a:extLst>
                </a:gridCol>
                <a:gridCol w="1105535">
                  <a:extLst>
                    <a:ext uri="{9D8B030D-6E8A-4147-A177-3AD203B41FA5}">
                      <a16:colId xmlns:a16="http://schemas.microsoft.com/office/drawing/2014/main" val="1077956047"/>
                    </a:ext>
                  </a:extLst>
                </a:gridCol>
                <a:gridCol w="817880">
                  <a:extLst>
                    <a:ext uri="{9D8B030D-6E8A-4147-A177-3AD203B41FA5}">
                      <a16:colId xmlns:a16="http://schemas.microsoft.com/office/drawing/2014/main" val="809077778"/>
                    </a:ext>
                  </a:extLst>
                </a:gridCol>
                <a:gridCol w="734060">
                  <a:extLst>
                    <a:ext uri="{9D8B030D-6E8A-4147-A177-3AD203B41FA5}">
                      <a16:colId xmlns:a16="http://schemas.microsoft.com/office/drawing/2014/main" val="2346079139"/>
                    </a:ext>
                  </a:extLst>
                </a:gridCol>
                <a:gridCol w="842328">
                  <a:extLst>
                    <a:ext uri="{9D8B030D-6E8A-4147-A177-3AD203B41FA5}">
                      <a16:colId xmlns:a16="http://schemas.microsoft.com/office/drawing/2014/main" val="1346359770"/>
                    </a:ext>
                  </a:extLst>
                </a:gridCol>
                <a:gridCol w="756602">
                  <a:extLst>
                    <a:ext uri="{9D8B030D-6E8A-4147-A177-3AD203B41FA5}">
                      <a16:colId xmlns:a16="http://schemas.microsoft.com/office/drawing/2014/main" val="693185192"/>
                    </a:ext>
                  </a:extLst>
                </a:gridCol>
                <a:gridCol w="965835">
                  <a:extLst>
                    <a:ext uri="{9D8B030D-6E8A-4147-A177-3AD203B41FA5}">
                      <a16:colId xmlns:a16="http://schemas.microsoft.com/office/drawing/2014/main" val="7529836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Time of appointment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_ _ : _ _ (24 hr)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Scale Total score 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Completed </a:t>
                      </a:r>
                      <a:endParaRPr lang="en-GB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Y / N</a:t>
                      </a:r>
                      <a:endParaRPr lang="en-GB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Reason not completed (code)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Mode of Assessment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Score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Out of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14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ALL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Vignos</a:t>
                      </a:r>
                      <a:endParaRPr lang="en-GB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10 (reversed)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97229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ALL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Brooke</a:t>
                      </a:r>
                      <a:endParaRPr lang="en-GB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7392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ALL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WHO</a:t>
                      </a:r>
                      <a:endParaRPr lang="en-GB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6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92200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Non-ambulant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HINE</a:t>
                      </a:r>
                      <a:endParaRPr lang="en-GB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26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17976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ALL if able to get on plinth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RHS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4964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As RHS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HFMSE</a:t>
                      </a:r>
                      <a:endParaRPr lang="en-GB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1801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Non-ambulant predominantly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RULM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37 (exclude Item A – entry in total)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42882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Infants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CHOP-INTEND</a:t>
                      </a:r>
                      <a:endParaRPr lang="en-GB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82520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Ambulant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6MWT – distance</a:t>
                      </a:r>
                      <a:endParaRPr lang="en-GB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                                              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metres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2402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Non-ambulant - older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EK2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51 (reversed)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11096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Respiratory measures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FVC / PCF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NA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7021445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F242040A-DCE8-0244-A36F-B888F04F5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925" y="365125"/>
            <a:ext cx="10515600" cy="5423732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n-GB" sz="3600" b="1" dirty="0"/>
              <a:t>MODE OF ASSESSMENT: </a:t>
            </a:r>
            <a:br>
              <a:rPr lang="en-GB" sz="3600" b="1" dirty="0"/>
            </a:br>
            <a:r>
              <a:rPr lang="en-GB" sz="3600" b="1" dirty="0"/>
              <a:t>F2F = F </a:t>
            </a:r>
            <a:br>
              <a:rPr lang="en-GB" sz="3600" b="1" dirty="0"/>
            </a:br>
            <a:r>
              <a:rPr lang="en-GB" sz="3600" b="1" dirty="0"/>
              <a:t>Phone Consultation = PC</a:t>
            </a:r>
            <a:br>
              <a:rPr lang="en-GB" sz="3600" b="1" dirty="0"/>
            </a:br>
            <a:r>
              <a:rPr lang="en-GB" sz="3600" b="1" dirty="0"/>
              <a:t>Video Consultation = VC</a:t>
            </a:r>
            <a:br>
              <a:rPr lang="en-GB" sz="3600" b="1" dirty="0"/>
            </a:br>
            <a:r>
              <a:rPr lang="en-GB" sz="3600" b="1" dirty="0"/>
              <a:t>Video recording = VR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59382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7AD4E4EA4A2747B92B392609B733BD" ma:contentTypeVersion="4" ma:contentTypeDescription="Create a new document." ma:contentTypeScope="" ma:versionID="4d86cf63ca6012684ea5cfa8fc9677ff">
  <xsd:schema xmlns:xsd="http://www.w3.org/2001/XMLSchema" xmlns:xs="http://www.w3.org/2001/XMLSchema" xmlns:p="http://schemas.microsoft.com/office/2006/metadata/properties" xmlns:ns2="5c8b3714-cecb-413e-af62-8666c709db05" xmlns:ns3="4d408e8e-de67-48a0-b718-3f31a92bf02a" targetNamespace="http://schemas.microsoft.com/office/2006/metadata/properties" ma:root="true" ma:fieldsID="fc6a9a0af2535f3c2ad833882d5c2b11" ns2:_="" ns3:_="">
    <xsd:import namespace="5c8b3714-cecb-413e-af62-8666c709db05"/>
    <xsd:import namespace="4d408e8e-de67-48a0-b718-3f31a92bf0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8b3714-cecb-413e-af62-8666c709db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408e8e-de67-48a0-b718-3f31a92bf02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877591E-B171-4386-B615-19513F109454}"/>
</file>

<file path=customXml/itemProps2.xml><?xml version="1.0" encoding="utf-8"?>
<ds:datastoreItem xmlns:ds="http://schemas.openxmlformats.org/officeDocument/2006/customXml" ds:itemID="{55B9EB66-8D9F-428D-BFD3-FA513CDE8995}"/>
</file>

<file path=customXml/itemProps3.xml><?xml version="1.0" encoding="utf-8"?>
<ds:datastoreItem xmlns:ds="http://schemas.openxmlformats.org/officeDocument/2006/customXml" ds:itemID="{900076C0-5D1C-45E1-9F13-46CE75619C00}"/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748</Words>
  <Application>Microsoft Office PowerPoint</Application>
  <PresentationFormat>Widescreen</PresentationFormat>
  <Paragraphs>189</Paragraphs>
  <Slides>9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Priority of PT Assessments for SMAREACH</vt:lpstr>
      <vt:lpstr>Types of appointments</vt:lpstr>
      <vt:lpstr>Types of appointments</vt:lpstr>
      <vt:lpstr>What assessment should I use?</vt:lpstr>
      <vt:lpstr>PowerPoint Presentation</vt:lpstr>
      <vt:lpstr>PowerPoint Presentation</vt:lpstr>
      <vt:lpstr>PowerPoint Presentation</vt:lpstr>
      <vt:lpstr>Summary</vt:lpstr>
      <vt:lpstr>MODE OF ASSESSMENT:  F2F = F  Phone Consultation = PC Video Consultation = VC Video recording = VR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Priority of PT Assessments for SMAREACH</dc:title>
  <dc:creator>Anna Mayhew</dc:creator>
  <cp:lastModifiedBy>Annemarie Rohwer</cp:lastModifiedBy>
  <cp:revision>22</cp:revision>
  <dcterms:created xsi:type="dcterms:W3CDTF">2019-12-12T11:29:31Z</dcterms:created>
  <dcterms:modified xsi:type="dcterms:W3CDTF">2021-02-05T10:12:09Z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0x010100B97AD4E4EA4A2747B92B392609B733BD</vt:lpwstr>
  </property>
</Properties>
</file>