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0"/>
  </p:handoutMasterIdLst>
  <p:sldIdLst>
    <p:sldId id="256" r:id="rId2"/>
    <p:sldId id="269" r:id="rId3"/>
    <p:sldId id="265" r:id="rId4"/>
    <p:sldId id="258" r:id="rId5"/>
    <p:sldId id="260" r:id="rId6"/>
    <p:sldId id="276" r:id="rId7"/>
    <p:sldId id="273" r:id="rId8"/>
    <p:sldId id="267" r:id="rId9"/>
    <p:sldId id="268" r:id="rId10"/>
    <p:sldId id="279" r:id="rId11"/>
    <p:sldId id="280" r:id="rId12"/>
    <p:sldId id="281" r:id="rId13"/>
    <p:sldId id="283" r:id="rId14"/>
    <p:sldId id="272" r:id="rId15"/>
    <p:sldId id="271" r:id="rId16"/>
    <p:sldId id="274" r:id="rId17"/>
    <p:sldId id="282" r:id="rId18"/>
    <p:sldId id="270" r:id="rId19"/>
    <p:sldId id="284" r:id="rId20"/>
    <p:sldId id="257" r:id="rId21"/>
    <p:sldId id="285" r:id="rId22"/>
    <p:sldId id="259" r:id="rId23"/>
    <p:sldId id="286" r:id="rId24"/>
    <p:sldId id="290" r:id="rId25"/>
    <p:sldId id="261" r:id="rId26"/>
    <p:sldId id="289" r:id="rId27"/>
    <p:sldId id="287" r:id="rId28"/>
    <p:sldId id="291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BF9000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35" autoAdjust="0"/>
    <p:restoredTop sz="94660"/>
  </p:normalViewPr>
  <p:slideViewPr>
    <p:cSldViewPr snapToGrid="0">
      <p:cViewPr>
        <p:scale>
          <a:sx n="60" d="100"/>
          <a:sy n="60" d="100"/>
        </p:scale>
        <p:origin x="508" y="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6A6D2-0526-4F30-976A-9BB1CA58C74B}" type="doc">
      <dgm:prSet loTypeId="urn:microsoft.com/office/officeart/2005/8/layout/equation1" loCatId="relationship" qsTypeId="urn:microsoft.com/office/officeart/2005/8/quickstyle/3d1" qsCatId="3D" csTypeId="urn:microsoft.com/office/officeart/2005/8/colors/accent2_2" csCatId="accent2" phldr="1"/>
      <dgm:spPr/>
    </dgm:pt>
    <dgm:pt modelId="{36010B02-65F3-4C99-AEC0-D728DF198401}">
      <dgm:prSet phldrT="[Text]" custT="1"/>
      <dgm:spPr>
        <a:solidFill>
          <a:srgbClr val="BC8F00"/>
        </a:solidFill>
      </dgm:spPr>
      <dgm:t>
        <a:bodyPr/>
        <a:lstStyle/>
        <a:p>
          <a:r>
            <a: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gm:t>
    </dgm:pt>
    <dgm:pt modelId="{21F0252B-C5EF-4350-94E3-0CC203155D9C}" type="parTrans" cxnId="{2891B3C1-665C-49CA-94B0-984848F5A0CF}">
      <dgm:prSet/>
      <dgm:spPr/>
      <dgm:t>
        <a:bodyPr/>
        <a:lstStyle/>
        <a:p>
          <a:endParaRPr lang="en-US"/>
        </a:p>
      </dgm:t>
    </dgm:pt>
    <dgm:pt modelId="{82710079-B5C2-4582-8E5D-67FBFA093A96}" type="sibTrans" cxnId="{2891B3C1-665C-49CA-94B0-984848F5A0CF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D673328F-61BF-4112-B9F6-1F1648E99A5D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gm:t>
    </dgm:pt>
    <dgm:pt modelId="{891684A3-0209-46E6-84B3-71961170D660}" type="parTrans" cxnId="{E10A24E8-D988-4DE1-B69E-203EC8FA0C70}">
      <dgm:prSet/>
      <dgm:spPr/>
      <dgm:t>
        <a:bodyPr/>
        <a:lstStyle/>
        <a:p>
          <a:endParaRPr lang="en-US"/>
        </a:p>
      </dgm:t>
    </dgm:pt>
    <dgm:pt modelId="{40BE1B75-FC34-49EB-9263-A9FD83D7948D}" type="sibTrans" cxnId="{E10A24E8-D988-4DE1-B69E-203EC8FA0C70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89D10B7A-FBD4-455F-9BAB-B86C911C761A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gm:t>
    </dgm:pt>
    <dgm:pt modelId="{BF921FFF-2ED8-4292-842C-E99F38CE5137}" type="parTrans" cxnId="{CD68FD5C-0364-4D34-825A-8D63E826FF3F}">
      <dgm:prSet/>
      <dgm:spPr/>
      <dgm:t>
        <a:bodyPr/>
        <a:lstStyle/>
        <a:p>
          <a:endParaRPr lang="en-US"/>
        </a:p>
      </dgm:t>
    </dgm:pt>
    <dgm:pt modelId="{D15885A0-AFC1-42AA-9100-E62E63242B0D}" type="sibTrans" cxnId="{CD68FD5C-0364-4D34-825A-8D63E826FF3F}">
      <dgm:prSet/>
      <dgm:spPr/>
      <dgm:t>
        <a:bodyPr/>
        <a:lstStyle/>
        <a:p>
          <a:endParaRPr lang="en-US"/>
        </a:p>
      </dgm:t>
    </dgm:pt>
    <dgm:pt modelId="{3A5CD6C4-4346-4269-AB32-42C960B50B48}" type="pres">
      <dgm:prSet presAssocID="{EA36A6D2-0526-4F30-976A-9BB1CA58C74B}" presName="linearFlow" presStyleCnt="0">
        <dgm:presLayoutVars>
          <dgm:dir/>
          <dgm:resizeHandles val="exact"/>
        </dgm:presLayoutVars>
      </dgm:prSet>
      <dgm:spPr/>
    </dgm:pt>
    <dgm:pt modelId="{6C253482-19B2-449B-9E0F-7D4C101DB23C}" type="pres">
      <dgm:prSet presAssocID="{36010B02-65F3-4C99-AEC0-D728DF198401}" presName="node" presStyleLbl="node1" presStyleIdx="0" presStyleCnt="3">
        <dgm:presLayoutVars>
          <dgm:bulletEnabled val="1"/>
        </dgm:presLayoutVars>
      </dgm:prSet>
      <dgm:spPr/>
    </dgm:pt>
    <dgm:pt modelId="{C03AC258-5BA5-461F-AF4D-EE319355F21B}" type="pres">
      <dgm:prSet presAssocID="{82710079-B5C2-4582-8E5D-67FBFA093A96}" presName="spacerL" presStyleCnt="0"/>
      <dgm:spPr/>
    </dgm:pt>
    <dgm:pt modelId="{5B062B63-20E4-405D-893E-772F69899D86}" type="pres">
      <dgm:prSet presAssocID="{82710079-B5C2-4582-8E5D-67FBFA093A96}" presName="sibTrans" presStyleLbl="sibTrans2D1" presStyleIdx="0" presStyleCnt="2"/>
      <dgm:spPr/>
    </dgm:pt>
    <dgm:pt modelId="{26B99B70-7DFC-4E81-8B02-FB1565D10DE8}" type="pres">
      <dgm:prSet presAssocID="{82710079-B5C2-4582-8E5D-67FBFA093A96}" presName="spacerR" presStyleCnt="0"/>
      <dgm:spPr/>
    </dgm:pt>
    <dgm:pt modelId="{42C141E8-A784-4E99-B98B-DC0E21871352}" type="pres">
      <dgm:prSet presAssocID="{D673328F-61BF-4112-B9F6-1F1648E99A5D}" presName="node" presStyleLbl="node1" presStyleIdx="1" presStyleCnt="3">
        <dgm:presLayoutVars>
          <dgm:bulletEnabled val="1"/>
        </dgm:presLayoutVars>
      </dgm:prSet>
      <dgm:spPr/>
    </dgm:pt>
    <dgm:pt modelId="{56DD86BA-3EF9-4D12-8B2A-9EA440957902}" type="pres">
      <dgm:prSet presAssocID="{40BE1B75-FC34-49EB-9263-A9FD83D7948D}" presName="spacerL" presStyleCnt="0"/>
      <dgm:spPr/>
    </dgm:pt>
    <dgm:pt modelId="{5BEC195A-EBC1-48EE-950B-2C4DE50D7452}" type="pres">
      <dgm:prSet presAssocID="{40BE1B75-FC34-49EB-9263-A9FD83D7948D}" presName="sibTrans" presStyleLbl="sibTrans2D1" presStyleIdx="1" presStyleCnt="2"/>
      <dgm:spPr/>
    </dgm:pt>
    <dgm:pt modelId="{A8973B22-2B2F-476C-B0B4-41A440C66C5E}" type="pres">
      <dgm:prSet presAssocID="{40BE1B75-FC34-49EB-9263-A9FD83D7948D}" presName="spacerR" presStyleCnt="0"/>
      <dgm:spPr/>
    </dgm:pt>
    <dgm:pt modelId="{A3AAFDFC-8120-4DCD-AA2E-3FEAF44584EF}" type="pres">
      <dgm:prSet presAssocID="{89D10B7A-FBD4-455F-9BAB-B86C911C761A}" presName="node" presStyleLbl="node1" presStyleIdx="2" presStyleCnt="3">
        <dgm:presLayoutVars>
          <dgm:bulletEnabled val="1"/>
        </dgm:presLayoutVars>
      </dgm:prSet>
      <dgm:spPr/>
    </dgm:pt>
  </dgm:ptLst>
  <dgm:cxnLst>
    <dgm:cxn modelId="{6474340F-2D13-45FC-A1DF-561CDBCD9450}" type="presOf" srcId="{89D10B7A-FBD4-455F-9BAB-B86C911C761A}" destId="{A3AAFDFC-8120-4DCD-AA2E-3FEAF44584EF}" srcOrd="0" destOrd="0" presId="urn:microsoft.com/office/officeart/2005/8/layout/equation1"/>
    <dgm:cxn modelId="{10C60F27-5D71-4B15-AC14-5465B08F5DE5}" type="presOf" srcId="{36010B02-65F3-4C99-AEC0-D728DF198401}" destId="{6C253482-19B2-449B-9E0F-7D4C101DB23C}" srcOrd="0" destOrd="0" presId="urn:microsoft.com/office/officeart/2005/8/layout/equation1"/>
    <dgm:cxn modelId="{3E404629-3026-4852-805D-3EF2654107BC}" type="presOf" srcId="{EA36A6D2-0526-4F30-976A-9BB1CA58C74B}" destId="{3A5CD6C4-4346-4269-AB32-42C960B50B48}" srcOrd="0" destOrd="0" presId="urn:microsoft.com/office/officeart/2005/8/layout/equation1"/>
    <dgm:cxn modelId="{CD68FD5C-0364-4D34-825A-8D63E826FF3F}" srcId="{EA36A6D2-0526-4F30-976A-9BB1CA58C74B}" destId="{89D10B7A-FBD4-455F-9BAB-B86C911C761A}" srcOrd="2" destOrd="0" parTransId="{BF921FFF-2ED8-4292-842C-E99F38CE5137}" sibTransId="{D15885A0-AFC1-42AA-9100-E62E63242B0D}"/>
    <dgm:cxn modelId="{83F3C65E-3886-4AAA-83A2-64280C207A72}" type="presOf" srcId="{D673328F-61BF-4112-B9F6-1F1648E99A5D}" destId="{42C141E8-A784-4E99-B98B-DC0E21871352}" srcOrd="0" destOrd="0" presId="urn:microsoft.com/office/officeart/2005/8/layout/equation1"/>
    <dgm:cxn modelId="{2891B3C1-665C-49CA-94B0-984848F5A0CF}" srcId="{EA36A6D2-0526-4F30-976A-9BB1CA58C74B}" destId="{36010B02-65F3-4C99-AEC0-D728DF198401}" srcOrd="0" destOrd="0" parTransId="{21F0252B-C5EF-4350-94E3-0CC203155D9C}" sibTransId="{82710079-B5C2-4582-8E5D-67FBFA093A96}"/>
    <dgm:cxn modelId="{51544AC3-3F9A-42AA-8C01-0950CFC40F6F}" type="presOf" srcId="{82710079-B5C2-4582-8E5D-67FBFA093A96}" destId="{5B062B63-20E4-405D-893E-772F69899D86}" srcOrd="0" destOrd="0" presId="urn:microsoft.com/office/officeart/2005/8/layout/equation1"/>
    <dgm:cxn modelId="{E10A24E8-D988-4DE1-B69E-203EC8FA0C70}" srcId="{EA36A6D2-0526-4F30-976A-9BB1CA58C74B}" destId="{D673328F-61BF-4112-B9F6-1F1648E99A5D}" srcOrd="1" destOrd="0" parTransId="{891684A3-0209-46E6-84B3-71961170D660}" sibTransId="{40BE1B75-FC34-49EB-9263-A9FD83D7948D}"/>
    <dgm:cxn modelId="{62E784ED-DC1F-4674-AFF5-A01CB22BB6E5}" type="presOf" srcId="{40BE1B75-FC34-49EB-9263-A9FD83D7948D}" destId="{5BEC195A-EBC1-48EE-950B-2C4DE50D7452}" srcOrd="0" destOrd="0" presId="urn:microsoft.com/office/officeart/2005/8/layout/equation1"/>
    <dgm:cxn modelId="{65AC02D8-64B7-4638-85EF-E60EB246252B}" type="presParOf" srcId="{3A5CD6C4-4346-4269-AB32-42C960B50B48}" destId="{6C253482-19B2-449B-9E0F-7D4C101DB23C}" srcOrd="0" destOrd="0" presId="urn:microsoft.com/office/officeart/2005/8/layout/equation1"/>
    <dgm:cxn modelId="{479E021E-F89C-4CDA-A065-D45B6B67A889}" type="presParOf" srcId="{3A5CD6C4-4346-4269-AB32-42C960B50B48}" destId="{C03AC258-5BA5-461F-AF4D-EE319355F21B}" srcOrd="1" destOrd="0" presId="urn:microsoft.com/office/officeart/2005/8/layout/equation1"/>
    <dgm:cxn modelId="{6DE2AD47-9DD7-4534-AE57-79B1E878A31E}" type="presParOf" srcId="{3A5CD6C4-4346-4269-AB32-42C960B50B48}" destId="{5B062B63-20E4-405D-893E-772F69899D86}" srcOrd="2" destOrd="0" presId="urn:microsoft.com/office/officeart/2005/8/layout/equation1"/>
    <dgm:cxn modelId="{33DB62B9-4175-4B80-98B4-A53FDF89AE49}" type="presParOf" srcId="{3A5CD6C4-4346-4269-AB32-42C960B50B48}" destId="{26B99B70-7DFC-4E81-8B02-FB1565D10DE8}" srcOrd="3" destOrd="0" presId="urn:microsoft.com/office/officeart/2005/8/layout/equation1"/>
    <dgm:cxn modelId="{C1C8D97B-2B6D-4580-99AF-134CD9FEB72D}" type="presParOf" srcId="{3A5CD6C4-4346-4269-AB32-42C960B50B48}" destId="{42C141E8-A784-4E99-B98B-DC0E21871352}" srcOrd="4" destOrd="0" presId="urn:microsoft.com/office/officeart/2005/8/layout/equation1"/>
    <dgm:cxn modelId="{5FCD22E0-6966-4B3D-AA77-06EBC46C9C85}" type="presParOf" srcId="{3A5CD6C4-4346-4269-AB32-42C960B50B48}" destId="{56DD86BA-3EF9-4D12-8B2A-9EA440957902}" srcOrd="5" destOrd="0" presId="urn:microsoft.com/office/officeart/2005/8/layout/equation1"/>
    <dgm:cxn modelId="{CFA13B7F-C345-470D-BB4A-829EF834EB2D}" type="presParOf" srcId="{3A5CD6C4-4346-4269-AB32-42C960B50B48}" destId="{5BEC195A-EBC1-48EE-950B-2C4DE50D7452}" srcOrd="6" destOrd="0" presId="urn:microsoft.com/office/officeart/2005/8/layout/equation1"/>
    <dgm:cxn modelId="{FAAC6B23-4D7C-4299-AC8E-27D6C278E8AC}" type="presParOf" srcId="{3A5CD6C4-4346-4269-AB32-42C960B50B48}" destId="{A8973B22-2B2F-476C-B0B4-41A440C66C5E}" srcOrd="7" destOrd="0" presId="urn:microsoft.com/office/officeart/2005/8/layout/equation1"/>
    <dgm:cxn modelId="{10FB040D-9810-4B09-ACB1-392CA2179F3E}" type="presParOf" srcId="{3A5CD6C4-4346-4269-AB32-42C960B50B48}" destId="{A3AAFDFC-8120-4DCD-AA2E-3FEAF44584E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53482-19B2-449B-9E0F-7D4C101DB23C}">
      <dsp:nvSpPr>
        <dsp:cNvPr id="0" name=""/>
        <dsp:cNvSpPr/>
      </dsp:nvSpPr>
      <dsp:spPr>
        <a:xfrm>
          <a:off x="1366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sp:txBody>
      <dsp:txXfrm>
        <a:off x="266688" y="2068788"/>
        <a:ext cx="1281090" cy="1281090"/>
      </dsp:txXfrm>
    </dsp:sp>
    <dsp:sp modelId="{5B062B63-20E4-405D-893E-772F69899D86}">
      <dsp:nvSpPr>
        <dsp:cNvPr id="0" name=""/>
        <dsp:cNvSpPr/>
      </dsp:nvSpPr>
      <dsp:spPr>
        <a:xfrm>
          <a:off x="1960214" y="2183930"/>
          <a:ext cx="1050805" cy="1050805"/>
        </a:xfrm>
        <a:prstGeom prst="mathPlus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099498" y="2585758"/>
        <a:ext cx="772237" cy="247149"/>
      </dsp:txXfrm>
    </dsp:sp>
    <dsp:sp modelId="{42C141E8-A784-4E99-B98B-DC0E21871352}">
      <dsp:nvSpPr>
        <dsp:cNvPr id="0" name=""/>
        <dsp:cNvSpPr/>
      </dsp:nvSpPr>
      <dsp:spPr>
        <a:xfrm>
          <a:off x="3158132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sp:txBody>
      <dsp:txXfrm>
        <a:off x="3423454" y="2068788"/>
        <a:ext cx="1281090" cy="1281090"/>
      </dsp:txXfrm>
    </dsp:sp>
    <dsp:sp modelId="{5BEC195A-EBC1-48EE-950B-2C4DE50D7452}">
      <dsp:nvSpPr>
        <dsp:cNvPr id="0" name=""/>
        <dsp:cNvSpPr/>
      </dsp:nvSpPr>
      <dsp:spPr>
        <a:xfrm>
          <a:off x="5116980" y="2183930"/>
          <a:ext cx="1050805" cy="1050805"/>
        </a:xfrm>
        <a:prstGeom prst="mathEqual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256264" y="2400396"/>
        <a:ext cx="772237" cy="617873"/>
      </dsp:txXfrm>
    </dsp:sp>
    <dsp:sp modelId="{A3AAFDFC-8120-4DCD-AA2E-3FEAF44584EF}">
      <dsp:nvSpPr>
        <dsp:cNvPr id="0" name=""/>
        <dsp:cNvSpPr/>
      </dsp:nvSpPr>
      <dsp:spPr>
        <a:xfrm>
          <a:off x="6314898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sp:txBody>
      <dsp:txXfrm>
        <a:off x="6580220" y="2068788"/>
        <a:ext cx="1281090" cy="1281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9BD305-C61C-422B-BC85-AC7820382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DA131-86B8-4A94-B77B-344B0A9D32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5F79D4-9BDB-42C7-A56B-3924045BEBF3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B83CD-1DBC-4D11-9E3F-2B97FDDCD8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0470E-A961-4AF0-BFD2-385C145C97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6CA366-288C-46A8-9870-F23C25F9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56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8597-A344-401E-B697-2C502282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10" y="42133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25737-6F0E-4DAE-A55E-C173584F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indent="-228600">
              <a:buSzPct val="125000"/>
              <a:buFontTx/>
              <a:buBlip>
                <a:blip r:embed="rId2"/>
              </a:buBlip>
              <a:defRPr/>
            </a:lvl1pPr>
            <a:lvl2pPr marL="685800" indent="-228600">
              <a:buSzPct val="150000"/>
              <a:buFontTx/>
              <a:buBlip>
                <a:blip r:embed="rId3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4C306-2076-4C2B-9778-9B702529F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Army West Point Rugby – Board of Governors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ADEC2-8D2E-4081-AAEA-0DC0F6D6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18438ED-A934-4ECF-A7B3-CE04B5CB1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pPr/>
              <a:t>11/17/2020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8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5B57-8109-400D-8B5C-760D90B33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87BE26-E8DA-40DF-B449-DA3AB84D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0C5B-ADB6-4570-A845-B4706F2C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52A8-1E5C-4618-9DD2-D1F7B0C8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0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06E9-28AE-48FF-8882-41670A49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6D05D-ECAB-4DB1-BFFD-C478D06CA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F0D5C-7BF2-4CAC-AC70-3B42FB28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C192F-2FA9-4AD6-90A9-1B7328BA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26C5E-E105-4FEA-9E50-0ACD5B01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7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52D8-9BF1-4C24-A7F6-7BF9784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01EC-35FF-458C-95B5-D130211B6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C83D1-5FAF-4CF6-8AAD-371DD2368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0F354-AB47-46A1-98E1-3CC19EAB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A8741-E4B2-4B7F-8846-EDFCEFA1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D18C1-B5ED-4DFA-9C32-F36F1648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0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930E-8AC2-49D2-8DD8-AF81BF47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BBAD6-3654-4EED-981B-CE0E93806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4BA99-9FA0-4B8E-9D38-8B827E967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08B5E-B914-499A-B37A-A655A2728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98EF6-575A-4E17-9693-9B96404C4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15EEF-8DC3-4D4E-A1AC-FD1C4318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90B2C5-A601-49D7-97CE-F4C74D50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F36CC0-6320-48C6-8C2A-3BA8724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0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4C5B-DA31-4F5F-909E-713E9F8F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86071-DFF4-4BD8-A560-4B4045B2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DA3D4-CA1A-4A58-A591-C28EC363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047B2-0610-4817-BED0-6686512D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4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547E2B-174B-4292-A648-DE8F8703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AA230-C1C0-4962-B588-28F9361F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9689B-2EAA-4E42-8048-475AD9D2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9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5FFE-7DC4-4002-8A5C-3236CD85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CBB44-DC0F-4AAA-ACCB-6FD360F9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DC593-76A8-4A9B-8C4E-CC811AF85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05424-22FB-47C9-BFC8-12B3144F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2F69E-1D57-47D0-BE5D-3A1D1DAD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26FAD-AC91-410B-9BD1-886442EB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7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426B4-B797-48FC-A00E-9EE40123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06CDC4-9230-4CE6-890B-E09DAE695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FB32-9898-4D2E-8605-78B86374B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1D176-48B6-4FAA-A31E-9B40C4D1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AE8A6-182F-4343-AB2B-4AA0FA63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A0685-7A2D-4EBD-BFD8-96905B44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3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ECA5-5DED-4DCF-9AF2-39B3A492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51F216-1873-4DCC-A9F7-C852DD625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185F5-A8CF-4207-B83E-4DD7C930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010D9-A571-4829-A4BF-FC0A1BCB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F61AB-E205-40D2-BDE1-346B9266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19A60E-0C7E-46D7-83AC-22933B92A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86CF2-BFBC-4917-B619-A101A9E0F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EF03F-C5F5-4FA9-88C5-6D5873CF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D040-C0E1-404C-8B09-9884964A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FC206-396C-4A40-BD20-5D76B8E7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0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A62E1-A7A6-4A1D-9309-7DCFC984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A4698-5C8A-4D03-A5C8-949BE70F8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B9C5F-8D6D-44C2-B1A0-57723F04E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CE2F1-4896-4E3F-9EAC-EE66C5525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FF300-DA4A-491A-8116-2EE4EC663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019546"/>
            <a:ext cx="4948428" cy="26512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CC00"/>
                </a:solidFill>
              </a:rPr>
              <a:t>Army Rugby Advisory Committee (ARAC)</a:t>
            </a:r>
            <a:br>
              <a:rPr lang="en-US" sz="5400" dirty="0">
                <a:solidFill>
                  <a:srgbClr val="FFCC00"/>
                </a:solidFill>
              </a:rPr>
            </a:br>
            <a:br>
              <a:rPr lang="en-US" sz="5400" dirty="0">
                <a:solidFill>
                  <a:srgbClr val="FFCC00"/>
                </a:solidFill>
              </a:rPr>
            </a:br>
            <a:r>
              <a:rPr lang="en-US" sz="2200" dirty="0"/>
              <a:t>Leadership Call: 191115-001</a:t>
            </a:r>
          </a:p>
        </p:txBody>
      </p:sp>
    </p:spTree>
    <p:extLst>
      <p:ext uri="{BB962C8B-B14F-4D97-AF65-F5344CB8AC3E}">
        <p14:creationId xmlns:p14="http://schemas.microsoft.com/office/powerpoint/2010/main" val="449193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946" y="434630"/>
            <a:ext cx="11176311" cy="5760736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Roll call, by class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Dean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Quick review of ARAC organizing document (purpose, objectives, structure)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Achievements to date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Review of Army Rugby vision + update on 2019 Fall season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 Sherman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Areas of Emphasis &amp; Immediate Focus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or Brian)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Alumni Brotherhood Legacy Weekend;  March 20-22, 2019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Dean, Jonathan, HR, Brian, 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 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Brothers Legacy Award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Communications Committee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(Al &amp; Pete)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Commitment Committee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Description of Army Rugby alumni database efforts, and marketing tools available to AOG (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Jonathan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lvl="0" indent="0">
              <a:buNone/>
            </a:pP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Call to Action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Q&amp;A/Discussion/Closing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</a:t>
            </a: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9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9" y="-177083"/>
            <a:ext cx="11944810" cy="1325563"/>
          </a:xfrm>
        </p:spPr>
        <p:txBody>
          <a:bodyPr>
            <a:normAutofit/>
          </a:bodyPr>
          <a:lstStyle/>
          <a:p>
            <a:r>
              <a:rPr lang="en-US" sz="3000" dirty="0"/>
              <a:t>Roll Call: Kickoff Roster - Army Rugby Advisory Committee: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875" y="958171"/>
            <a:ext cx="10515600" cy="556732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members: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Chairman – </a:t>
            </a:r>
            <a:r>
              <a:rPr lang="en-US" dirty="0">
                <a:solidFill>
                  <a:srgbClr val="00B0F0"/>
                </a:solidFill>
              </a:rPr>
              <a:t>Lew </a:t>
            </a:r>
            <a:r>
              <a:rPr lang="en-US" dirty="0" err="1">
                <a:solidFill>
                  <a:srgbClr val="00B0F0"/>
                </a:solidFill>
              </a:rPr>
              <a:t>Boore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Chairmen Emeritus – </a:t>
            </a:r>
            <a:r>
              <a:rPr lang="en-US" dirty="0">
                <a:solidFill>
                  <a:srgbClr val="00B0F0"/>
                </a:solidFill>
              </a:rPr>
              <a:t>Coach Mike Mahan, Jerry Williams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Co-chairs – </a:t>
            </a:r>
            <a:r>
              <a:rPr lang="en-US" dirty="0">
                <a:solidFill>
                  <a:srgbClr val="00B0F0"/>
                </a:solidFill>
              </a:rPr>
              <a:t>Dean Dorman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Brian </a:t>
            </a:r>
            <a:r>
              <a:rPr lang="en-US" dirty="0" err="1">
                <a:solidFill>
                  <a:srgbClr val="00B0F0"/>
                </a:solidFill>
              </a:rPr>
              <a:t>Mennes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HR </a:t>
            </a:r>
            <a:r>
              <a:rPr lang="en-US" strike="sngStrike" dirty="0">
                <a:solidFill>
                  <a:srgbClr val="00B0F0"/>
                </a:solidFill>
                <a:highlight>
                  <a:srgbClr val="FFCC00"/>
                </a:highlight>
              </a:rPr>
              <a:t>MacMaster</a:t>
            </a:r>
            <a:r>
              <a:rPr lang="en-US" dirty="0">
                <a:solidFill>
                  <a:srgbClr val="00B0F0"/>
                </a:solidFill>
                <a:highlight>
                  <a:srgbClr val="FFCC00"/>
                </a:highlight>
              </a:rPr>
              <a:t> </a:t>
            </a:r>
            <a:r>
              <a:rPr lang="en-US" dirty="0">
                <a:solidFill>
                  <a:srgbClr val="00B0F0"/>
                </a:solidFill>
              </a:rPr>
              <a:t>McMaster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70’s – </a:t>
            </a:r>
            <a:r>
              <a:rPr lang="en-US" dirty="0">
                <a:solidFill>
                  <a:srgbClr val="00B0F0"/>
                </a:solidFill>
              </a:rPr>
              <a:t>Dave </a:t>
            </a:r>
            <a:r>
              <a:rPr lang="en-US" dirty="0" err="1">
                <a:solidFill>
                  <a:srgbClr val="00B0F0"/>
                </a:solidFill>
              </a:rPr>
              <a:t>Lemcoe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Frank Kearney, Jim </a:t>
            </a:r>
            <a:r>
              <a:rPr lang="en-US" dirty="0" err="1">
                <a:solidFill>
                  <a:srgbClr val="00B0F0"/>
                </a:solidFill>
              </a:rPr>
              <a:t>Melesky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80’s – </a:t>
            </a:r>
            <a:r>
              <a:rPr lang="en-US" dirty="0">
                <a:solidFill>
                  <a:srgbClr val="00B0F0"/>
                </a:solidFill>
              </a:rPr>
              <a:t>Bill Coyle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John Oliver, Tom Hiebert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90’s – </a:t>
            </a:r>
            <a:r>
              <a:rPr lang="en-US" dirty="0">
                <a:solidFill>
                  <a:srgbClr val="00B0F0"/>
                </a:solidFill>
              </a:rPr>
              <a:t>Chip Colbert, Jon Petrucelli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00’s – </a:t>
            </a:r>
            <a:r>
              <a:rPr lang="en-US" dirty="0">
                <a:solidFill>
                  <a:srgbClr val="00B0F0"/>
                </a:solidFill>
              </a:rPr>
              <a:t>Nate </a:t>
            </a:r>
            <a:r>
              <a:rPr lang="en-US" dirty="0" err="1">
                <a:solidFill>
                  <a:srgbClr val="00B0F0"/>
                </a:solidFill>
              </a:rPr>
              <a:t>Conkey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Andy Locke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Tim Lawton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10’s – </a:t>
            </a:r>
            <a:r>
              <a:rPr lang="en-US" dirty="0">
                <a:solidFill>
                  <a:srgbClr val="00B0F0"/>
                </a:solidFill>
              </a:rPr>
              <a:t>Dave Geib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Andrew Borer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Head Coach -- </a:t>
            </a:r>
            <a:r>
              <a:rPr lang="en-US" dirty="0">
                <a:solidFill>
                  <a:srgbClr val="00B0F0"/>
                </a:solidFill>
              </a:rPr>
              <a:t>Coach Sherman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1 Player Parent – </a:t>
            </a:r>
            <a:r>
              <a:rPr lang="en-US" dirty="0">
                <a:solidFill>
                  <a:srgbClr val="00B0F0"/>
                </a:solidFill>
              </a:rPr>
              <a:t>Adam Smith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Cadet Ruggers – </a:t>
            </a:r>
            <a:r>
              <a:rPr lang="en-US" dirty="0">
                <a:solidFill>
                  <a:srgbClr val="00B0F0"/>
                </a:solidFill>
              </a:rPr>
              <a:t>Chris Berger </a:t>
            </a:r>
            <a:r>
              <a:rPr lang="de-DE" dirty="0">
                <a:solidFill>
                  <a:srgbClr val="00B0F0"/>
                </a:solidFill>
              </a:rPr>
              <a:t>&lt;christopher.berger@westpoint.edu&gt;</a:t>
            </a:r>
            <a:r>
              <a:rPr lang="en-US" dirty="0">
                <a:solidFill>
                  <a:srgbClr val="00B0F0"/>
                </a:solidFill>
              </a:rPr>
              <a:t>, Jacob Ericksen &lt;jacob.ericksen@westpoint.edu&gt;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Cadet / Officer Mentorship Program- </a:t>
            </a:r>
            <a:r>
              <a:rPr lang="en-US" dirty="0">
                <a:solidFill>
                  <a:srgbClr val="00B0F0"/>
                </a:solidFill>
              </a:rPr>
              <a:t>Tim Lawton, Frank Kearney, Nate Conkey, Billy Marshall, Andrew Borer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Legacy Award Committee- </a:t>
            </a:r>
            <a:r>
              <a:rPr lang="en-US" dirty="0">
                <a:solidFill>
                  <a:srgbClr val="00B0F0"/>
                </a:solidFill>
              </a:rPr>
              <a:t>Coach, Bill Coyle, Frank Kearney, Nate Conkey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Communications Directors- </a:t>
            </a:r>
            <a:r>
              <a:rPr lang="en-US" dirty="0">
                <a:solidFill>
                  <a:srgbClr val="00B0F0"/>
                </a:solidFill>
              </a:rPr>
              <a:t>Al Hogue, Pete Patacsil</a:t>
            </a:r>
          </a:p>
          <a:p>
            <a:pPr lvl="1"/>
            <a:r>
              <a:rPr lang="en-US" dirty="0"/>
              <a:t>Auction/gifts Committee - </a:t>
            </a:r>
            <a:r>
              <a:rPr lang="en-US" dirty="0">
                <a:solidFill>
                  <a:srgbClr val="00B0F0"/>
                </a:solidFill>
              </a:rPr>
              <a:t>Dave Averett, Bill Marshall</a:t>
            </a:r>
          </a:p>
          <a:p>
            <a:pPr lvl="1"/>
            <a:r>
              <a:rPr lang="en-US" strike="sngStrike" dirty="0">
                <a:solidFill>
                  <a:schemeClr val="tx1"/>
                </a:solidFill>
                <a:highlight>
                  <a:srgbClr val="FFCC00"/>
                </a:highlight>
              </a:rPr>
              <a:t>Rag Man/ Kit </a:t>
            </a:r>
            <a:r>
              <a:rPr lang="en-US" dirty="0">
                <a:solidFill>
                  <a:schemeClr val="tx1"/>
                </a:solidFill>
              </a:rPr>
              <a:t>Marketing and Merchandising Director- </a:t>
            </a:r>
            <a:r>
              <a:rPr lang="en-US" dirty="0">
                <a:solidFill>
                  <a:srgbClr val="00B0F0"/>
                </a:solidFill>
              </a:rPr>
              <a:t>Charlie </a:t>
            </a:r>
            <a:r>
              <a:rPr lang="en-US" strike="sngStrike" dirty="0">
                <a:solidFill>
                  <a:srgbClr val="00B0F0"/>
                </a:solidFill>
                <a:highlight>
                  <a:srgbClr val="FFCC00"/>
                </a:highlight>
              </a:rPr>
              <a:t>McMaster</a:t>
            </a:r>
            <a:r>
              <a:rPr lang="en-US" dirty="0">
                <a:solidFill>
                  <a:srgbClr val="00B0F0"/>
                </a:solidFill>
              </a:rPr>
              <a:t> MacMaster</a:t>
            </a:r>
          </a:p>
          <a:p>
            <a:pPr marL="457200" lvl="1" indent="0">
              <a:buNone/>
            </a:pPr>
            <a:endParaRPr lang="en-US" i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B67644-1FF6-4857-B88A-65B41EA20170}"/>
              </a:ext>
            </a:extLst>
          </p:cNvPr>
          <p:cNvSpPr txBox="1"/>
          <p:nvPr/>
        </p:nvSpPr>
        <p:spPr>
          <a:xfrm>
            <a:off x="1828799" y="6292215"/>
            <a:ext cx="7357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CC00"/>
                </a:highlight>
              </a:rPr>
              <a:t>Rep for Every Class:  one man/decade or each as 3or4 years</a:t>
            </a:r>
          </a:p>
        </p:txBody>
      </p:sp>
    </p:spTree>
    <p:extLst>
      <p:ext uri="{BB962C8B-B14F-4D97-AF65-F5344CB8AC3E}">
        <p14:creationId xmlns:p14="http://schemas.microsoft.com/office/powerpoint/2010/main" val="9344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77" y="-163502"/>
            <a:ext cx="10515600" cy="1325563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97" y="618120"/>
            <a:ext cx="11138589" cy="5322451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Pur</a:t>
            </a:r>
            <a:r>
              <a:rPr lang="en-US" dirty="0">
                <a:solidFill>
                  <a:srgbClr val="BC8F00"/>
                </a:solidFill>
              </a:rPr>
              <a:t>pos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e: </a:t>
            </a:r>
            <a:r>
              <a:rPr lang="en-US" sz="2400" dirty="0"/>
              <a:t>The purpose of the Army Rugby Advisory Committee (ARAC) is to ensure the continuation of the honored traditions of Army West Point Rugby while providing the essential support necessary for a successful </a:t>
            </a:r>
            <a:r>
              <a:rPr lang="en-US" sz="24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Top 1 D1A </a:t>
            </a:r>
            <a:r>
              <a:rPr lang="en-US" sz="2400" dirty="0"/>
              <a:t>Rugby Program</a:t>
            </a:r>
            <a:r>
              <a:rPr lang="en-US" dirty="0"/>
              <a:t>.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Qualities: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Strong Leader with passion for rugby and Army Rugby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Willingness to commit time and effort to grow the Army West Point Rugby program support efforts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Commitment to network actively among the Alumni within their respective decade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Ability to meet the “Committee Member Commitments” </a:t>
            </a:r>
            <a:endParaRPr lang="en-US" u="sng" dirty="0">
              <a:solidFill>
                <a:srgbClr val="BC8F00"/>
              </a:solidFill>
            </a:endParaRPr>
          </a:p>
          <a:p>
            <a:pPr lvl="0"/>
            <a:r>
              <a:rPr lang="en-US" dirty="0">
                <a:solidFill>
                  <a:srgbClr val="BC8F00"/>
                </a:solidFill>
              </a:rPr>
              <a:t>Term: </a:t>
            </a:r>
            <a:r>
              <a:rPr lang="en-US" sz="2400" dirty="0">
                <a:solidFill>
                  <a:prstClr val="black"/>
                </a:solidFill>
              </a:rPr>
              <a:t>5 years (Fall-’18 thru Fall-’23); will rotate off smoothly over time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Commitments: 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Approximately 2 calls/ year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One 2+ hour face : face session at yearly Old Grey weekend  Minimum $1K/ year donation standard (Coaches, Active Duty &amp; Cadets exempt) – set example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Army Rugby Legacy Weekend: ARLW;  (not necessary to play)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as many events as possible to support Coach’s vision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Chairman and co-chairs + Coach on point for all coordination with AOG/ODIA representatives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D90C98-C556-4256-B346-844EFAEF6207}"/>
              </a:ext>
            </a:extLst>
          </p:cNvPr>
          <p:cNvSpPr txBox="1"/>
          <p:nvPr/>
        </p:nvSpPr>
        <p:spPr>
          <a:xfrm>
            <a:off x="5231894" y="3751071"/>
            <a:ext cx="207267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Grey or Gray?: Gray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7818DD-1BC8-4363-B107-C5448665B63C}"/>
              </a:ext>
            </a:extLst>
          </p:cNvPr>
          <p:cNvSpPr txBox="1"/>
          <p:nvPr/>
        </p:nvSpPr>
        <p:spPr>
          <a:xfrm>
            <a:off x="8359680" y="3281553"/>
            <a:ext cx="322272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For By-Laws: how selected?</a:t>
            </a:r>
          </a:p>
        </p:txBody>
      </p:sp>
    </p:spTree>
    <p:extLst>
      <p:ext uri="{BB962C8B-B14F-4D97-AF65-F5344CB8AC3E}">
        <p14:creationId xmlns:p14="http://schemas.microsoft.com/office/powerpoint/2010/main" val="172164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Areas of Emphasis: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Communications: </a:t>
            </a:r>
            <a:r>
              <a:rPr lang="en-US" dirty="0"/>
              <a:t>Inspiring the USCC, current Rugby Squad, Alumni, Old Gray, Parents, Family Friends &amp; Fans alike, using new avenues of communications and social media</a:t>
            </a:r>
          </a:p>
          <a:p>
            <a:r>
              <a:rPr lang="en-US" dirty="0">
                <a:solidFill>
                  <a:srgbClr val="BC8F00"/>
                </a:solidFill>
              </a:rPr>
              <a:t>Fundraising: </a:t>
            </a:r>
            <a:r>
              <a:rPr lang="en-US" dirty="0"/>
              <a:t>Within the guidelines provided by the ODIA and Head Coach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Coach’s agenda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Cadet development, major events, and trips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needy kids to attend Army’s summer rugby camp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Non-Financial Support: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Coaching Staff &amp; Admin Support whenever and wherever possible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team at home and away (“mini-reunions”)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Virtual Tailgating &amp; Picnics</a:t>
            </a:r>
          </a:p>
          <a:p>
            <a:r>
              <a:rPr lang="en-US" dirty="0">
                <a:solidFill>
                  <a:srgbClr val="BC8F00"/>
                </a:solidFill>
              </a:rPr>
              <a:t>Ensuring the Vision &amp; Mission of the Coach is fully supported by Alumni</a:t>
            </a:r>
          </a:p>
          <a:p>
            <a:r>
              <a:rPr lang="en-US" dirty="0">
                <a:solidFill>
                  <a:srgbClr val="BC8F00"/>
                </a:solidFill>
              </a:rPr>
              <a:t>Army Rugby “Brothers Legacy Award”: </a:t>
            </a:r>
            <a:r>
              <a:rPr lang="en-US" dirty="0"/>
              <a:t>Recognizing the achievements of the Trailblazers</a:t>
            </a:r>
          </a:p>
          <a:p>
            <a:r>
              <a:rPr lang="en-US" dirty="0">
                <a:solidFill>
                  <a:srgbClr val="BC8F00"/>
                </a:solidFill>
              </a:rPr>
              <a:t>Cadet Mentorship Program </a:t>
            </a:r>
            <a:r>
              <a:rPr lang="en-US" dirty="0"/>
              <a:t>– Ensuring proactive support &amp; guidance</a:t>
            </a:r>
          </a:p>
          <a:p>
            <a:r>
              <a:rPr lang="en-US" dirty="0">
                <a:solidFill>
                  <a:srgbClr val="BC8F00"/>
                </a:solidFill>
              </a:rPr>
              <a:t>Army Kit Website - </a:t>
            </a:r>
            <a:endParaRPr lang="en-US" dirty="0"/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D61438-74E2-4D0D-BB32-5932B3B2BA66}"/>
              </a:ext>
            </a:extLst>
          </p:cNvPr>
          <p:cNvSpPr txBox="1"/>
          <p:nvPr/>
        </p:nvSpPr>
        <p:spPr>
          <a:xfrm>
            <a:off x="4343279" y="5972249"/>
            <a:ext cx="3290897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Going forward: Not just kit!!!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169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Achievements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844" y="548632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Active Communications via the Legacy Ledger is successfully informing &amp; mobilizing the Army Rugby community 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Cadet/ Officer Mentorship Program underway ensuring proactive support &amp; guidance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Attendance for “Old Gray”/ ARLW the highest ever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Established the “Brothers Legacy Award”, recognizing the accomplishment of Army Ruggers, Coaches and Contributors who have been instrumental in the success of USMA &amp; Army Rugby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</a:t>
            </a:r>
            <a:r>
              <a:rPr lang="en-US" sz="2400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st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year Brothers Legacy Event a huge success (273 attendees) topping USNA Rugby “Hall of Fame” dinners and USMA Football banquets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Over $178,000 raised since the inception of ARAC! ($114k for Endowment/ $64k for “Friends of”)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771E95-CAD4-4775-BE28-3B7E86304C41}"/>
              </a:ext>
            </a:extLst>
          </p:cNvPr>
          <p:cNvSpPr txBox="1"/>
          <p:nvPr/>
        </p:nvSpPr>
        <p:spPr>
          <a:xfrm>
            <a:off x="2711885" y="5570027"/>
            <a:ext cx="7058416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 our work is not yet done. . .</a:t>
            </a:r>
          </a:p>
        </p:txBody>
      </p:sp>
    </p:spTree>
    <p:extLst>
      <p:ext uri="{BB962C8B-B14F-4D97-AF65-F5344CB8AC3E}">
        <p14:creationId xmlns:p14="http://schemas.microsoft.com/office/powerpoint/2010/main" val="230902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Coaches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2020 Update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Rugby’s greatest need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79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Immediate ARAC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91" y="117620"/>
            <a:ext cx="10619764" cy="24586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F1129CF-48A7-41B4-867E-CCA0651728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342636"/>
              </p:ext>
            </p:extLst>
          </p:nvPr>
        </p:nvGraphicFramePr>
        <p:xfrm>
          <a:off x="1626021" y="1176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593E1B1-C2AC-4B3D-A631-602ECDADE751}"/>
              </a:ext>
            </a:extLst>
          </p:cNvPr>
          <p:cNvSpPr txBox="1"/>
          <p:nvPr/>
        </p:nvSpPr>
        <p:spPr>
          <a:xfrm>
            <a:off x="1072492" y="4128080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#1 Priority-&gt; Drive Attendance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81249-63A1-40F4-901A-C03123487009}"/>
              </a:ext>
            </a:extLst>
          </p:cNvPr>
          <p:cNvSpPr txBox="1"/>
          <p:nvPr/>
        </p:nvSpPr>
        <p:spPr>
          <a:xfrm>
            <a:off x="4791011" y="4128080"/>
            <a:ext cx="336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“Save the Date”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“Build the Buzz”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F95C6-C5D7-4E64-AE60-0A04CE414756}"/>
              </a:ext>
            </a:extLst>
          </p:cNvPr>
          <p:cNvSpPr txBox="1"/>
          <p:nvPr/>
        </p:nvSpPr>
        <p:spPr>
          <a:xfrm>
            <a:off x="7644450" y="4090797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Hearts, Minds, </a:t>
            </a:r>
            <a:r>
              <a:rPr lang="en-US" u="sng" dirty="0"/>
              <a:t>Financial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790D4A-2AEE-4956-8960-8550AD5FB917}"/>
              </a:ext>
            </a:extLst>
          </p:cNvPr>
          <p:cNvSpPr txBox="1"/>
          <p:nvPr/>
        </p:nvSpPr>
        <p:spPr>
          <a:xfrm rot="20404571">
            <a:off x="2476650" y="3404809"/>
            <a:ext cx="164890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</a:rPr>
              <a:t>501c3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233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Army Rugby Legacy Weekend &amp; Event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6" y="1104546"/>
            <a:ext cx="10739213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SAVE THE DATE: Saturday 21 March 2020 “Beat Penn State Weekend”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Friday, 20 March 2020</a:t>
            </a:r>
          </a:p>
          <a:p>
            <a:pPr lvl="1"/>
            <a:r>
              <a:rPr lang="en-US" dirty="0"/>
              <a:t>Traditional informal practice attendance and reception within the guidelines provided by the ODIA and Head Coach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Saturday, 21 March 2020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1000: Old Gray Match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Beat Penn State!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1800 2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 Annual Brother’s Legacy Event @ </a:t>
            </a:r>
            <a:r>
              <a:rPr lang="en-US" dirty="0" err="1">
                <a:solidFill>
                  <a:schemeClr val="tx1"/>
                </a:solidFill>
              </a:rPr>
              <a:t>Kimsey</a:t>
            </a:r>
            <a:r>
              <a:rPr lang="en-US" dirty="0">
                <a:solidFill>
                  <a:schemeClr val="tx1"/>
                </a:solidFill>
              </a:rPr>
              <a:t> Center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Sunday Morning: Traditional informal breakfast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F1488020-ED9A-4492-8CF9-5BBF00A35200}"/>
              </a:ext>
            </a:extLst>
          </p:cNvPr>
          <p:cNvSpPr/>
          <p:nvPr/>
        </p:nvSpPr>
        <p:spPr>
          <a:xfrm>
            <a:off x="576649" y="3995283"/>
            <a:ext cx="626042" cy="553952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E5EB6E-CAE8-48FC-B38E-DA5007086E4D}"/>
              </a:ext>
            </a:extLst>
          </p:cNvPr>
          <p:cNvSpPr txBox="1"/>
          <p:nvPr/>
        </p:nvSpPr>
        <p:spPr>
          <a:xfrm rot="20490996">
            <a:off x="7443659" y="5376399"/>
            <a:ext cx="449385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Sugggest</a:t>
            </a:r>
            <a:r>
              <a:rPr lang="en-US" dirty="0">
                <a:solidFill>
                  <a:prstClr val="black"/>
                </a:solidFill>
              </a:rPr>
              <a:t> making this a little more formal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080064-7309-44DF-AAEA-769A2B24DA15}"/>
              </a:ext>
            </a:extLst>
          </p:cNvPr>
          <p:cNvSpPr txBox="1"/>
          <p:nvPr/>
        </p:nvSpPr>
        <p:spPr>
          <a:xfrm rot="20490996">
            <a:off x="6759921" y="1112270"/>
            <a:ext cx="4493855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Sugggest</a:t>
            </a:r>
            <a:r>
              <a:rPr lang="en-US" dirty="0">
                <a:solidFill>
                  <a:prstClr val="black"/>
                </a:solidFill>
              </a:rPr>
              <a:t> making this a little more structured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85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Long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DF69FE4-1DDD-4D72-B884-4EA9B18E64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099103"/>
              </p:ext>
            </p:extLst>
          </p:nvPr>
        </p:nvGraphicFramePr>
        <p:xfrm>
          <a:off x="530865" y="1903966"/>
          <a:ext cx="11130269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Worksheet" r:id="rId5" imgW="13665005" imgH="3331446" progId="Excel.Sheet.12">
                  <p:embed/>
                </p:oleObj>
              </mc:Choice>
              <mc:Fallback>
                <p:oleObj name="Worksheet" r:id="rId5" imgW="13665005" imgH="3331446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DF69FE4-1DDD-4D72-B884-4EA9B18E64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865" y="1903966"/>
                        <a:ext cx="11130269" cy="271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83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1" y="-221017"/>
            <a:ext cx="12123162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Medium Poles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7131E7D-ACF7-414C-B21A-FB9F224697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852377"/>
              </p:ext>
            </p:extLst>
          </p:nvPr>
        </p:nvGraphicFramePr>
        <p:xfrm>
          <a:off x="726977" y="1442711"/>
          <a:ext cx="11156983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Worksheet" r:id="rId5" imgW="13665005" imgH="4072363" progId="Excel.Sheet.12">
                  <p:embed/>
                </p:oleObj>
              </mc:Choice>
              <mc:Fallback>
                <p:oleObj name="Worksheet" r:id="rId5" imgW="13665005" imgH="4072363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7131E7D-ACF7-414C-B21A-FB9F224697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6977" y="1442711"/>
                        <a:ext cx="11156983" cy="332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5793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 Legacy Weekend &amp; Event Planning: Short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3DA025C-CA08-48CA-B0CD-B1245897C0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72103"/>
              </p:ext>
            </p:extLst>
          </p:nvPr>
        </p:nvGraphicFramePr>
        <p:xfrm>
          <a:off x="145339" y="1647825"/>
          <a:ext cx="11901322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Worksheet" r:id="rId5" imgW="13665005" imgH="3890258" progId="Excel.Sheet.12">
                  <p:embed/>
                </p:oleObj>
              </mc:Choice>
              <mc:Fallback>
                <p:oleObj name="Worksheet" r:id="rId5" imgW="13665005" imgH="3890258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3DA025C-CA08-48CA-B0CD-B1245897C0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339" y="1647825"/>
                        <a:ext cx="11901322" cy="339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E6BD716-F183-46E3-BBD0-E6681E34ABC0}"/>
              </a:ext>
            </a:extLst>
          </p:cNvPr>
          <p:cNvSpPr txBox="1"/>
          <p:nvPr/>
        </p:nvSpPr>
        <p:spPr>
          <a:xfrm>
            <a:off x="2412536" y="5258838"/>
            <a:ext cx="3222720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Benny Havens:</a:t>
            </a:r>
          </a:p>
          <a:p>
            <a:r>
              <a:rPr lang="en-US" dirty="0"/>
              <a:t>Charlie</a:t>
            </a:r>
          </a:p>
          <a:p>
            <a:r>
              <a:rPr lang="en-US" dirty="0"/>
              <a:t>Frank K?</a:t>
            </a:r>
          </a:p>
        </p:txBody>
      </p:sp>
    </p:spTree>
    <p:extLst>
      <p:ext uri="{BB962C8B-B14F-4D97-AF65-F5344CB8AC3E}">
        <p14:creationId xmlns:p14="http://schemas.microsoft.com/office/powerpoint/2010/main" val="222433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Brothers Legacy: Army Rugby Legacy Award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689" y="434630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Frank, Nate &amp; Bill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D6C0F5F-57BD-4C3D-844B-8C6F03E9DA63}"/>
              </a:ext>
            </a:extLst>
          </p:cNvPr>
          <p:cNvSpPr txBox="1">
            <a:spLocks/>
          </p:cNvSpPr>
          <p:nvPr/>
        </p:nvSpPr>
        <p:spPr>
          <a:xfrm>
            <a:off x="154563" y="24796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Legacy Ledger &amp; Historian: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ADB22F-1C0C-4CF9-9F79-B76C01395FDB}"/>
              </a:ext>
            </a:extLst>
          </p:cNvPr>
          <p:cNvSpPr txBox="1">
            <a:spLocks/>
          </p:cNvSpPr>
          <p:nvPr/>
        </p:nvSpPr>
        <p:spPr>
          <a:xfrm>
            <a:off x="947339" y="3382759"/>
            <a:ext cx="11176311" cy="1617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50000"/>
              <a:buFontTx/>
              <a:buBlip>
                <a:blip r:embed="rId5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Tx/>
              <a:buNone/>
            </a:pPr>
            <a:endParaRPr lang="en-US" dirty="0"/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 &amp; Pete</a:t>
            </a:r>
          </a:p>
        </p:txBody>
      </p:sp>
    </p:spTree>
    <p:extLst>
      <p:ext uri="{BB962C8B-B14F-4D97-AF65-F5344CB8AC3E}">
        <p14:creationId xmlns:p14="http://schemas.microsoft.com/office/powerpoint/2010/main" val="1517836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BF9000"/>
                </a:solidFill>
              </a:rPr>
              <a:t>Commitment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56" y="100381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Structure: 1 Chair (</a:t>
            </a:r>
            <a:r>
              <a:rPr lang="en-US" dirty="0" err="1">
                <a:solidFill>
                  <a:srgbClr val="BC8F00"/>
                </a:solidFill>
              </a:rPr>
              <a:t>lew</a:t>
            </a:r>
            <a:r>
              <a:rPr lang="en-US" dirty="0">
                <a:solidFill>
                  <a:srgbClr val="BC8F00"/>
                </a:solidFill>
              </a:rPr>
              <a:t>), Jonathan  and “Decade Leaders”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Description of Army Rugby alumni database efforts, and marketing tools available to AOG (Jonathan)</a:t>
            </a:r>
          </a:p>
          <a:p>
            <a:r>
              <a:rPr lang="en-US" dirty="0">
                <a:solidFill>
                  <a:srgbClr val="BC8F00"/>
                </a:solidFill>
              </a:rPr>
              <a:t>Objectives: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Non-Financial Support: 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Promoting &amp; motivating Alumni (w/in your decades) to attend Legacy Weekend &amp; Banquet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Coaching Staff &amp; Admin Support whenever and wherever possible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team at home and away (“mini-reunions”)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Fundraising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Coach’s agenda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Cadet development, major events, and trips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needy kids to attend Army’s summer rugby camp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Working w/ AOG &amp; within your decades to garner financial commitment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Focus is motivating &amp; getting commitment; NOT collecting</a:t>
            </a:r>
          </a:p>
          <a:p>
            <a:r>
              <a:rPr lang="en-US" dirty="0">
                <a:solidFill>
                  <a:srgbClr val="BC8F00"/>
                </a:solidFill>
              </a:rPr>
              <a:t>US: “Setting the Standard” – by giving</a:t>
            </a:r>
          </a:p>
          <a:p>
            <a:pPr lvl="1"/>
            <a:r>
              <a:rPr lang="en-US" dirty="0"/>
              <a:t>Minimum $1K/ year donation standard (Coaches, Active Duty &amp; Cadets exempt) – set example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2F368251-01EF-4A77-9D87-6E8610EF6B32}"/>
              </a:ext>
            </a:extLst>
          </p:cNvPr>
          <p:cNvSpPr/>
          <p:nvPr/>
        </p:nvSpPr>
        <p:spPr>
          <a:xfrm>
            <a:off x="1263100" y="2611912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E81B9D8-7B35-46A4-B704-B3F0933D7A58}"/>
              </a:ext>
            </a:extLst>
          </p:cNvPr>
          <p:cNvSpPr/>
          <p:nvPr/>
        </p:nvSpPr>
        <p:spPr>
          <a:xfrm>
            <a:off x="1212130" y="3666581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8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Our Opportunity to Fund the Endowment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1A4FE9-A258-4142-985F-190E89BD5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1145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Army Rugby $250k Matching Gift Challenge</a:t>
            </a:r>
          </a:p>
          <a:p>
            <a:pPr lvl="1"/>
            <a:r>
              <a:rPr lang="en-US" dirty="0"/>
              <a:t>Anonymous Rugby alum has pledged $250k to the endowment</a:t>
            </a:r>
          </a:p>
          <a:p>
            <a:r>
              <a:rPr lang="en-US" dirty="0"/>
              <a:t>December 3, 2019: Army West Point Giving Day</a:t>
            </a:r>
          </a:p>
          <a:p>
            <a:pPr lvl="1"/>
            <a:r>
              <a:rPr lang="en-US" dirty="0"/>
              <a:t>Kick off campaign</a:t>
            </a:r>
          </a:p>
          <a:p>
            <a:pPr lvl="1"/>
            <a:r>
              <a:rPr lang="en-US" dirty="0"/>
              <a:t>Live donor and dollar tracker competing with all other sports</a:t>
            </a:r>
          </a:p>
          <a:p>
            <a:r>
              <a:rPr lang="en-US" dirty="0"/>
              <a:t>Communications</a:t>
            </a:r>
          </a:p>
          <a:p>
            <a:pPr lvl="1"/>
            <a:r>
              <a:rPr lang="en-US" dirty="0"/>
              <a:t>Email: Legacy Ledger, ODIA emails promoting Giving Day/MG Challenge</a:t>
            </a:r>
          </a:p>
          <a:p>
            <a:pPr lvl="1"/>
            <a:r>
              <a:rPr lang="en-US" dirty="0"/>
              <a:t>Social: M. Rugby social channels to promote Giving Day/MG Challenge</a:t>
            </a:r>
          </a:p>
          <a:p>
            <a:pPr lvl="1"/>
            <a:r>
              <a:rPr lang="en-US" dirty="0"/>
              <a:t>Phone: From A Club staff to Rugby alum asking them to support</a:t>
            </a:r>
          </a:p>
          <a:p>
            <a:r>
              <a:rPr lang="en-US" dirty="0"/>
              <a:t>Goal: Raise $250k from Rugby alums, friends and parents between 12/3/19-3/19/20</a:t>
            </a:r>
          </a:p>
          <a:p>
            <a:r>
              <a:rPr lang="en-US" dirty="0"/>
              <a:t>Announce we’ve hit the initial $1 mil endowment goal at BLE ‘20</a:t>
            </a:r>
          </a:p>
          <a:p>
            <a:pPr lvl="1"/>
            <a:r>
              <a:rPr lang="en-US" dirty="0"/>
              <a:t>Introduce long-term endowment fundraising plan*</a:t>
            </a:r>
          </a:p>
        </p:txBody>
      </p:sp>
    </p:spTree>
    <p:extLst>
      <p:ext uri="{BB962C8B-B14F-4D97-AF65-F5344CB8AC3E}">
        <p14:creationId xmlns:p14="http://schemas.microsoft.com/office/powerpoint/2010/main" val="413349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planning starts NOW!</a:t>
            </a:r>
          </a:p>
          <a:p>
            <a:r>
              <a:rPr lang="en-US" dirty="0">
                <a:solidFill>
                  <a:srgbClr val="BC8F00"/>
                </a:solidFill>
              </a:rPr>
              <a:t>The support starts NOW!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This is a TEAM effort!</a:t>
            </a:r>
          </a:p>
          <a:p>
            <a:pPr marL="0" indent="0">
              <a:buNone/>
            </a:pPr>
            <a:r>
              <a:rPr lang="en-US" dirty="0">
                <a:solidFill>
                  <a:srgbClr val="BC8F00"/>
                </a:solidFill>
              </a:rPr>
              <a:t>	</a:t>
            </a:r>
            <a:r>
              <a:rPr lang="en-US" dirty="0">
                <a:solidFill>
                  <a:srgbClr val="C00000"/>
                </a:solidFill>
              </a:rPr>
              <a:t>What do YOU need for US to be successful?</a:t>
            </a: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419CE-7A7D-4432-AFBB-FC800EA19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675" y="3818948"/>
            <a:ext cx="5213684" cy="271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6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360" y="2871316"/>
            <a:ext cx="5646232" cy="2651200"/>
          </a:xfrm>
        </p:spPr>
        <p:txBody>
          <a:bodyPr anchor="t">
            <a:noAutofit/>
          </a:bodyPr>
          <a:lstStyle/>
          <a:p>
            <a:pPr algn="l"/>
            <a:r>
              <a:rPr lang="en-US" sz="9600" dirty="0">
                <a:solidFill>
                  <a:srgbClr val="FFCC00"/>
                </a:solidFill>
              </a:rPr>
              <a:t>APPENDIX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91304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1492"/>
            <a:ext cx="12374301" cy="1325563"/>
          </a:xfrm>
        </p:spPr>
        <p:txBody>
          <a:bodyPr>
            <a:normAutofit/>
          </a:bodyPr>
          <a:lstStyle/>
          <a:p>
            <a:r>
              <a:rPr lang="en-US" sz="2200" dirty="0"/>
              <a:t>DRAFT Agenda: Brothers Legacy Event; 21 </a:t>
            </a:r>
            <a:r>
              <a:rPr lang="en-US" sz="2200"/>
              <a:t>March 2020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030" y="594181"/>
            <a:ext cx="10619764" cy="6110130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Venue: Reception &amp; Dinner @ </a:t>
            </a:r>
            <a:r>
              <a:rPr lang="en-US" dirty="0" err="1">
                <a:solidFill>
                  <a:srgbClr val="BC8F00"/>
                </a:solidFill>
              </a:rPr>
              <a:t>Kimsey</a:t>
            </a:r>
            <a:r>
              <a:rPr lang="en-US" dirty="0">
                <a:solidFill>
                  <a:srgbClr val="BC8F00"/>
                </a:solidFill>
              </a:rPr>
              <a:t> Center </a:t>
            </a:r>
          </a:p>
          <a:p>
            <a:r>
              <a:rPr lang="en-US" dirty="0">
                <a:solidFill>
                  <a:srgbClr val="BC8F00"/>
                </a:solidFill>
              </a:rPr>
              <a:t>Reception: 1700-1800</a:t>
            </a:r>
          </a:p>
          <a:p>
            <a:r>
              <a:rPr lang="en-US" dirty="0">
                <a:solidFill>
                  <a:srgbClr val="BC8F00"/>
                </a:solidFill>
              </a:rPr>
              <a:t>Dinner: 1800; </a:t>
            </a:r>
          </a:p>
          <a:p>
            <a:r>
              <a:rPr lang="en-US" dirty="0">
                <a:solidFill>
                  <a:srgbClr val="BC8F00"/>
                </a:solidFill>
              </a:rPr>
              <a:t>Dress: Coat &amp; tie</a:t>
            </a:r>
          </a:p>
          <a:p>
            <a:r>
              <a:rPr lang="en-US" dirty="0">
                <a:solidFill>
                  <a:srgbClr val="BC8F00"/>
                </a:solidFill>
              </a:rPr>
              <a:t>Banquet Chair: Dean Dorman</a:t>
            </a:r>
          </a:p>
          <a:p>
            <a:r>
              <a:rPr lang="en-US" dirty="0">
                <a:solidFill>
                  <a:srgbClr val="BC8F00"/>
                </a:solidFill>
              </a:rPr>
              <a:t>DRAFT Agenda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remarks 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opening remarks by 1 or 2 co-chairs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Mennes and/or McMaster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update on Army Rugby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Coach Sherman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Captain’s update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KEYNOTE speaker (TBD) – GEN Reimer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2nd “Army West Point Rugby Legacy Award” recipients </a:t>
            </a:r>
            <a:endParaRPr lang="en-US" dirty="0">
              <a:solidFill>
                <a:srgbClr val="C00000"/>
              </a:solidFill>
            </a:endParaRPr>
          </a:p>
          <a:p>
            <a:pPr lvl="3"/>
            <a:r>
              <a:rPr lang="en-US" dirty="0">
                <a:solidFill>
                  <a:srgbClr val="C00000"/>
                </a:solidFill>
              </a:rPr>
              <a:t>Nominating Process SOP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Recommendations for Award individuals  to ARAC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Plaque for A.R.C.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 10-15 minutes  speech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“CONTINUE to Raise the Bar”- The importance of involvement &amp; the future of Army West Point Rugby-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lew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Decade Leaders showcasing 2019 commitments thus far (Decade Leaders)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Quick update from Cadet Mentor Program Leader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 Lawton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 Auction (items to be show-cased at the reception)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(Dave A)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Closing remarks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Dean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Additional: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Fundraising: </a:t>
            </a:r>
            <a:endParaRPr lang="en-US" dirty="0">
              <a:solidFill>
                <a:srgbClr val="C00000"/>
              </a:solidFill>
            </a:endParaRP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brainstorm; examples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Could we get a sponsor of the reception, and dinner? (Corporate/ Individual)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Commemorative Rugby balls for "donations“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Challenge Coins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Weekend summer homes, trips, etc.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Class competition for donations (platinum, gold, silver, etc.) </a:t>
            </a:r>
            <a:r>
              <a:rPr lang="en-US" dirty="0">
                <a:solidFill>
                  <a:schemeClr val="tx1"/>
                </a:solidFill>
              </a:rPr>
              <a:t>-- </a:t>
            </a:r>
            <a:r>
              <a:rPr lang="en-US" dirty="0">
                <a:solidFill>
                  <a:srgbClr val="C00000"/>
                </a:solidFill>
              </a:rPr>
              <a:t>expecting the ARAC “decade leaders”  to work their respective decade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Other Topics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Website –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lew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( &amp; Charlie M)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95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77A2C-7338-4DE1-B378-E70E1C4BC6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ARAC Key Objects and Tasks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8EBB9A-3DB3-4CDF-B4EE-677889807F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31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mission of the Army Rugby Advisory Council is to support rugby at West Point.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Support </a:t>
            </a:r>
            <a:r>
              <a:rPr lang="en-US" i="1" dirty="0"/>
              <a:t>Players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85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Army Rugby Advisory Council:</a:t>
            </a:r>
          </a:p>
          <a:p>
            <a:pPr marL="0" indent="0">
              <a:buNone/>
            </a:pPr>
            <a:r>
              <a:rPr lang="en-US" dirty="0"/>
              <a:t>We help Army Rugby to be the best that it can be.</a:t>
            </a:r>
          </a:p>
        </p:txBody>
      </p:sp>
    </p:spTree>
    <p:extLst>
      <p:ext uri="{BB962C8B-B14F-4D97-AF65-F5344CB8AC3E}">
        <p14:creationId xmlns:p14="http://schemas.microsoft.com/office/powerpoint/2010/main" val="3416129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Support the team financially</a:t>
            </a:r>
          </a:p>
          <a:p>
            <a:r>
              <a:rPr lang="en-US" dirty="0"/>
              <a:t>Maintain a viable network of Army rugby supporters</a:t>
            </a:r>
          </a:p>
          <a:p>
            <a:r>
              <a:rPr lang="en-US" dirty="0"/>
              <a:t>Encourage fan turnout to games</a:t>
            </a:r>
          </a:p>
          <a:p>
            <a:r>
              <a:rPr lang="en-US" dirty="0"/>
              <a:t>Be a supportive resource to team coaching staff</a:t>
            </a:r>
          </a:p>
          <a:p>
            <a:r>
              <a:rPr lang="en-US" dirty="0"/>
              <a:t>Maintain a network to mentor and assist rugby players as cadets, as officers, and after their military careers</a:t>
            </a:r>
          </a:p>
          <a:p>
            <a:r>
              <a:rPr lang="en-US" dirty="0"/>
              <a:t>Conduct events that encourage greater alumni support</a:t>
            </a:r>
          </a:p>
          <a:p>
            <a:r>
              <a:rPr lang="en-US" dirty="0"/>
              <a:t>Recognize outstanding contributions to Army Rugby</a:t>
            </a:r>
          </a:p>
          <a:p>
            <a:r>
              <a:rPr lang="en-US" dirty="0"/>
              <a:t>Serve as a resource to the rugby team, coaches, parents, alumni, </a:t>
            </a:r>
            <a:r>
              <a:rPr lang="en-US" i="1" dirty="0"/>
              <a:t>academy administration </a:t>
            </a:r>
            <a:r>
              <a:rPr lang="en-US" dirty="0"/>
              <a:t>and all supporters of Army Rugby.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344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Establish </a:t>
            </a:r>
            <a:r>
              <a:rPr lang="en-US" dirty="0" err="1"/>
              <a:t>xxxx</a:t>
            </a:r>
            <a:r>
              <a:rPr lang="en-US" dirty="0"/>
              <a:t> $ endowment</a:t>
            </a:r>
          </a:p>
          <a:p>
            <a:r>
              <a:rPr lang="en-US" dirty="0"/>
              <a:t>Attain </a:t>
            </a:r>
            <a:r>
              <a:rPr lang="en-US" dirty="0" err="1"/>
              <a:t>xxxx</a:t>
            </a:r>
            <a:r>
              <a:rPr lang="en-US" dirty="0"/>
              <a:t> participation in fundraising</a:t>
            </a:r>
          </a:p>
          <a:p>
            <a:r>
              <a:rPr lang="en-US" dirty="0"/>
              <a:t>Achieve </a:t>
            </a:r>
            <a:r>
              <a:rPr lang="en-US" dirty="0" err="1"/>
              <a:t>xxxx</a:t>
            </a:r>
            <a:r>
              <a:rPr lang="en-US" dirty="0"/>
              <a:t>% alumni participation at ARLW</a:t>
            </a:r>
          </a:p>
          <a:p>
            <a:r>
              <a:rPr lang="en-US" dirty="0"/>
              <a:t>Maintain permanent communications (website, twitter, FB, etc.)</a:t>
            </a:r>
          </a:p>
          <a:p>
            <a:r>
              <a:rPr lang="en-US" dirty="0"/>
              <a:t>Market merchandise to support the team and augment enthusiasm</a:t>
            </a:r>
          </a:p>
          <a:p>
            <a:r>
              <a:rPr lang="en-US" dirty="0"/>
              <a:t>Maintain positive relationship with ODIA</a:t>
            </a:r>
          </a:p>
          <a:p>
            <a:r>
              <a:rPr lang="en-US" dirty="0"/>
              <a:t>Maintain positive relationship with WPAOG</a:t>
            </a:r>
          </a:p>
          <a:p>
            <a:r>
              <a:rPr lang="en-US" dirty="0"/>
              <a:t>Foster maximum involvement of parents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Figure out how to make it awesome for cadets to come to home matches</a:t>
            </a:r>
          </a:p>
          <a:p>
            <a:r>
              <a:rPr lang="en-US" i="1" dirty="0"/>
              <a:t>Make the </a:t>
            </a:r>
            <a:r>
              <a:rPr lang="en-US" i="1" dirty="0" err="1"/>
              <a:t>supe</a:t>
            </a:r>
            <a:r>
              <a:rPr lang="en-US" i="1" dirty="0"/>
              <a:t> and com rugby fans</a:t>
            </a:r>
          </a:p>
        </p:txBody>
      </p:sp>
    </p:spTree>
    <p:extLst>
      <p:ext uri="{BB962C8B-B14F-4D97-AF65-F5344CB8AC3E}">
        <p14:creationId xmlns:p14="http://schemas.microsoft.com/office/powerpoint/2010/main" val="3064860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specific future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696"/>
            <a:ext cx="10515600" cy="480926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Coordinate away games with local AOG chapter --&gt; fundraiser</a:t>
            </a:r>
          </a:p>
          <a:p>
            <a:r>
              <a:rPr lang="en-US" dirty="0"/>
              <a:t>Keep an online merchandise presence (e.g., rotate flash stores)</a:t>
            </a:r>
          </a:p>
          <a:p>
            <a:r>
              <a:rPr lang="en-US" dirty="0"/>
              <a:t>Fundraising tie-in at Army-Navy football tailgates</a:t>
            </a:r>
          </a:p>
          <a:p>
            <a:r>
              <a:rPr lang="en-US" dirty="0"/>
              <a:t>Fundraising tie-in at home football tailgates</a:t>
            </a:r>
          </a:p>
          <a:p>
            <a:r>
              <a:rPr lang="en-US" dirty="0"/>
              <a:t>Maintain permanent communications (website, twitter, FB, etc.)</a:t>
            </a:r>
          </a:p>
          <a:p>
            <a:r>
              <a:rPr lang="en-US" dirty="0"/>
              <a:t>Market merchandise to support the team and augment enthusiasm</a:t>
            </a:r>
          </a:p>
          <a:p>
            <a:r>
              <a:rPr lang="en-US" dirty="0"/>
              <a:t>Make ARLW a fantastic experience for alumni and current players, coaches, parents and supporters</a:t>
            </a:r>
          </a:p>
          <a:p>
            <a:endParaRPr lang="en-US" dirty="0"/>
          </a:p>
          <a:p>
            <a:r>
              <a:rPr lang="en-US" dirty="0"/>
              <a:t>Enable website to be updated with schedule of games and events to be one-stop for mobile checking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  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696"/>
            <a:ext cx="10515600" cy="480926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Develop and execute marketing plans to reach and communicate with all potential participants in all possible media</a:t>
            </a:r>
          </a:p>
          <a:p>
            <a:r>
              <a:rPr lang="en-US" dirty="0"/>
              <a:t>Have a class rep for every year from 1962-2020, who ensures everyone with any Army Rugby connection is contacted annually</a:t>
            </a:r>
          </a:p>
          <a:p>
            <a:r>
              <a:rPr lang="en-US" dirty="0"/>
              <a:t> Build laundry list of all required tasks and expertise required.  Determine who might be able to do what PRO BONO</a:t>
            </a:r>
          </a:p>
          <a:p>
            <a:r>
              <a:rPr lang="en-US" dirty="0"/>
              <a:t>Develop coordinated marketing and communications plans</a:t>
            </a:r>
          </a:p>
          <a:p>
            <a:r>
              <a:rPr lang="en-US" dirty="0"/>
              <a:t>Publish Meeting Minutes</a:t>
            </a:r>
          </a:p>
          <a:p>
            <a:r>
              <a:rPr lang="en-US" dirty="0"/>
              <a:t>Publish best guess of ARAC yearly calendar/schedule</a:t>
            </a:r>
          </a:p>
          <a:p>
            <a:r>
              <a:rPr lang="en-US" dirty="0"/>
              <a:t>Publish By Laws</a:t>
            </a:r>
          </a:p>
          <a:p>
            <a:r>
              <a:rPr lang="en-US" dirty="0"/>
              <a:t>Visibility and Transparency of All activities</a:t>
            </a:r>
          </a:p>
          <a:p>
            <a:r>
              <a:rPr lang="en-US" dirty="0"/>
              <a:t>Publish each role’s responsibilities + all they really do, for each board member and other volunteers</a:t>
            </a:r>
          </a:p>
          <a:p>
            <a:r>
              <a:rPr lang="en-US" dirty="0"/>
              <a:t>Put out a call for further volunteers</a:t>
            </a:r>
          </a:p>
          <a:p>
            <a:pPr lvl="1"/>
            <a:r>
              <a:rPr lang="en-US" dirty="0"/>
              <a:t>Mitigates murmurers</a:t>
            </a:r>
          </a:p>
          <a:p>
            <a:pPr lvl="1"/>
            <a:r>
              <a:rPr lang="en-US" dirty="0"/>
              <a:t>We may not have thought of everything!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54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ARAC 501c3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71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Project Plan</a:t>
            </a:r>
          </a:p>
          <a:p>
            <a:r>
              <a:rPr lang="en-US" dirty="0"/>
              <a:t>Who is Responsible?</a:t>
            </a:r>
          </a:p>
          <a:p>
            <a:r>
              <a:rPr lang="en-US" dirty="0"/>
              <a:t>Delegation of Tasks?</a:t>
            </a:r>
          </a:p>
          <a:p>
            <a:r>
              <a:rPr lang="en-US" dirty="0"/>
              <a:t>Brother Lawyers?  pro bono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18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for Legacy Weekend and Its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4717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Create Calendar on Old Gray Website</a:t>
            </a:r>
          </a:p>
          <a:p>
            <a:r>
              <a:rPr lang="en-US" dirty="0"/>
              <a:t>Timelines Published</a:t>
            </a:r>
          </a:p>
          <a:p>
            <a:r>
              <a:rPr lang="en-US" dirty="0"/>
              <a:t>Add to, as more detailed info is established</a:t>
            </a:r>
          </a:p>
          <a:p>
            <a:r>
              <a:rPr lang="en-US" dirty="0"/>
              <a:t>Website and Legacy Ledger to be complementary</a:t>
            </a:r>
          </a:p>
          <a:p>
            <a:r>
              <a:rPr lang="en-US" dirty="0"/>
              <a:t>Marketing,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203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248BB-3BAD-4735-BE3A-07E05BC8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Charlie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01517-296A-4403-A1C0-CE6E9653C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696"/>
            <a:ext cx="10515600" cy="48092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Willing to be a Decade Rep if needed. (Class year also)</a:t>
            </a:r>
          </a:p>
          <a:p>
            <a:r>
              <a:rPr lang="en-US" dirty="0"/>
              <a:t>Will be responsible for website (additional expertise welcome)</a:t>
            </a:r>
          </a:p>
          <a:p>
            <a:r>
              <a:rPr lang="en-US" dirty="0"/>
              <a:t>Would like to understand Lew’s expectation of relationship between commo and mktg.</a:t>
            </a:r>
          </a:p>
          <a:p>
            <a:r>
              <a:rPr lang="en-US" dirty="0"/>
              <a:t>Correct slide, please</a:t>
            </a:r>
          </a:p>
          <a:p>
            <a:endParaRPr lang="en-US" dirty="0"/>
          </a:p>
          <a:p>
            <a:r>
              <a:rPr lang="en-US" dirty="0"/>
              <a:t>Kit</a:t>
            </a:r>
          </a:p>
          <a:p>
            <a:pPr lvl="1"/>
            <a:r>
              <a:rPr lang="en-US" dirty="0"/>
              <a:t>With our own website, we’ll better control the schedule for kit sales</a:t>
            </a:r>
          </a:p>
          <a:p>
            <a:pPr lvl="1"/>
            <a:r>
              <a:rPr lang="en-US" dirty="0"/>
              <a:t>Rotate flash stores with different vendors?</a:t>
            </a:r>
          </a:p>
          <a:p>
            <a:pPr lvl="1"/>
            <a:r>
              <a:rPr lang="en-US" dirty="0"/>
              <a:t>PLAN and Market/Communicate Better</a:t>
            </a:r>
          </a:p>
          <a:p>
            <a:pPr lvl="1"/>
            <a:r>
              <a:rPr lang="en-US" dirty="0"/>
              <a:t>Coordinate with Games, Events, Holidays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39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49278</TotalTime>
  <Words>2083</Words>
  <Application>Microsoft Office PowerPoint</Application>
  <PresentationFormat>Widescreen</PresentationFormat>
  <Paragraphs>261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Verdana</vt:lpstr>
      <vt:lpstr>Office Theme</vt:lpstr>
      <vt:lpstr>Worksheet</vt:lpstr>
      <vt:lpstr>Army Rugby Advisory Committee (ARAC)  Leadership Call: 191115-001</vt:lpstr>
      <vt:lpstr>Agenda</vt:lpstr>
      <vt:lpstr>Roll Call: Kickoff Roster - Army Rugby Advisory Committee:</vt:lpstr>
      <vt:lpstr>Purpose</vt:lpstr>
      <vt:lpstr>Areas of Emphasis:</vt:lpstr>
      <vt:lpstr>Achievements to Date</vt:lpstr>
      <vt:lpstr>Coaches Update:</vt:lpstr>
      <vt:lpstr>Immediate ARAC Focus</vt:lpstr>
      <vt:lpstr>Army Rugby Legacy Weekend &amp; Event Overview</vt:lpstr>
      <vt:lpstr>Army Rugby Legacy Weekend &amp; Event Planning: Long Poles</vt:lpstr>
      <vt:lpstr>Army Rugby Legacy Weekend &amp; Event Planning: Medium Poles</vt:lpstr>
      <vt:lpstr>Army Rugby  Legacy Weekend &amp; Event Planning: Short Poles</vt:lpstr>
      <vt:lpstr>Brothers Legacy: Army Rugby Legacy Award </vt:lpstr>
      <vt:lpstr>Commitment Committee</vt:lpstr>
      <vt:lpstr>Our Opportunity to Fund the Endowment</vt:lpstr>
      <vt:lpstr>Call to ACTION</vt:lpstr>
      <vt:lpstr>APPENDIX</vt:lpstr>
      <vt:lpstr>DRAFT Agenda: Brothers Legacy Event; 21 March 2020</vt:lpstr>
      <vt:lpstr>ARAC Key Objects and Tasks</vt:lpstr>
      <vt:lpstr>ARAC Mission</vt:lpstr>
      <vt:lpstr>ARAC Vision</vt:lpstr>
      <vt:lpstr>ARAC Objectives</vt:lpstr>
      <vt:lpstr>ARAC Goals</vt:lpstr>
      <vt:lpstr>ARAC specific future tasks</vt:lpstr>
      <vt:lpstr>ARAC   Admin</vt:lpstr>
      <vt:lpstr>ARAC 501c3 status</vt:lpstr>
      <vt:lpstr>Project Plan for Legacy Weekend and Its Events</vt:lpstr>
      <vt:lpstr>Charlie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lew.boore@menlomicro.com</dc:creator>
  <cp:lastModifiedBy>Charlie MacMaster</cp:lastModifiedBy>
  <cp:revision>108</cp:revision>
  <cp:lastPrinted>2018-10-09T15:27:31Z</cp:lastPrinted>
  <dcterms:created xsi:type="dcterms:W3CDTF">2018-03-29T13:47:55Z</dcterms:created>
  <dcterms:modified xsi:type="dcterms:W3CDTF">2020-11-17T20:24:30Z</dcterms:modified>
</cp:coreProperties>
</file>