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7" r:id="rId4"/>
    <p:sldId id="278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4"/>
    <a:srgbClr val="FCC937"/>
    <a:srgbClr val="E89400"/>
    <a:srgbClr val="FCC92D"/>
    <a:srgbClr val="2F3B49"/>
    <a:srgbClr val="364250"/>
    <a:srgbClr val="374351"/>
    <a:srgbClr val="C6C6C6"/>
    <a:srgbClr val="748090"/>
    <a:srgbClr val="788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>
      <p:cViewPr varScale="1">
        <p:scale>
          <a:sx n="111" d="100"/>
          <a:sy n="111" d="100"/>
        </p:scale>
        <p:origin x="9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19177-C6FF-4F38-A9E6-8522F62F9C7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89D1F-C16B-4806-8930-4C4B31E0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1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4039820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5414165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5A5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AA2F-FC72-49F3-8E38-8FE39AF901E3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D15B-4B69-4EB4-BA03-F7A0D25ABB0D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D87B-CA5D-4FAD-99D0-9B39FB8FE81C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D79B-0F3C-43BE-8A9A-D6EE2F114FF3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76609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CAF-968B-4254-BD8C-81EFEFCA9310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291130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B44F-8F83-40FF-A69E-B71C4B1D8BD7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8D88-EC1A-460F-9B92-7235D2C8E80B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EB9A-096E-41E8-8658-B0879555DE17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7302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36006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302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6006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FFD8-462D-4DE2-814A-32FF1B1A31D1}" type="datetime1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BCB4-A7BF-463C-BA27-58BE9E4B0F62}" type="datetime1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D5E7-A0DC-4122-BF07-A10A81811362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9543-B540-4FFC-B8B2-ECA19B913282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831F-3B1F-4EDD-BD23-35974E83132E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2019 Therma-Star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rma-star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EDECA15-5600-41CA-9E5A-237654D7C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332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01A55-1595-4BE1-98FC-36DD34912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273" y="4956050"/>
            <a:ext cx="6962664" cy="17301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6CA1F3-C3E4-4A23-8963-595679D9ED74}"/>
              </a:ext>
            </a:extLst>
          </p:cNvPr>
          <p:cNvSpPr/>
          <p:nvPr/>
        </p:nvSpPr>
        <p:spPr>
          <a:xfrm>
            <a:off x="8542330" y="6635805"/>
            <a:ext cx="601670" cy="222195"/>
          </a:xfrm>
          <a:prstGeom prst="rect">
            <a:avLst/>
          </a:prstGeom>
          <a:solidFill>
            <a:srgbClr val="748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48090"/>
              </a:solidFill>
              <a:highlight>
                <a:srgbClr val="C0C0C0"/>
              </a:highligh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EBB80D-2ADD-4377-B916-38EF0217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Therma-Star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374E6-0A37-4562-ADD4-2A0998B2230A}"/>
              </a:ext>
            </a:extLst>
          </p:cNvPr>
          <p:cNvSpPr txBox="1"/>
          <p:nvPr/>
        </p:nvSpPr>
        <p:spPr>
          <a:xfrm>
            <a:off x="5182820" y="4650640"/>
            <a:ext cx="335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Invertors Prospectus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CC937"/>
                </a:solidFill>
              </a:rPr>
              <a:t>Investor Prospectus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5B2F4-5B82-4D07-8F78-C8A63D86AD22}"/>
              </a:ext>
            </a:extLst>
          </p:cNvPr>
          <p:cNvSpPr/>
          <p:nvPr/>
        </p:nvSpPr>
        <p:spPr>
          <a:xfrm>
            <a:off x="8542330" y="6635805"/>
            <a:ext cx="610820" cy="222195"/>
          </a:xfrm>
          <a:prstGeom prst="rect">
            <a:avLst/>
          </a:prstGeom>
          <a:solidFill>
            <a:srgbClr val="364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AC6C3-A9B7-4202-9237-553DDA68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80D27-3562-4747-AEC5-7563C3E1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CC934"/>
                </a:solidFill>
              </a:rPr>
              <a:t>General</a:t>
            </a:r>
            <a:r>
              <a:rPr lang="en-US" dirty="0"/>
              <a:t> </a:t>
            </a:r>
            <a:r>
              <a:rPr lang="en-US" sz="1800" dirty="0">
                <a:solidFill>
                  <a:srgbClr val="FCC934"/>
                </a:solidFill>
              </a:rPr>
              <a:t>Procedures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 A project will be researched and proposed.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Investors will be identified.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The project budget and timelines will be generated.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Promissory Notes are executed.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The project gets funded and moneys is put into an account.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The project begins within 15 days of funding.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Project is completed.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Home is sold.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Promissory note is paid off.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CC937"/>
                </a:solidFill>
              </a:rPr>
              <a:t>Promissory Note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5B2F4-5B82-4D07-8F78-C8A63D86AD22}"/>
              </a:ext>
            </a:extLst>
          </p:cNvPr>
          <p:cNvSpPr/>
          <p:nvPr/>
        </p:nvSpPr>
        <p:spPr>
          <a:xfrm>
            <a:off x="8542330" y="6635805"/>
            <a:ext cx="610820" cy="222195"/>
          </a:xfrm>
          <a:prstGeom prst="rect">
            <a:avLst/>
          </a:prstGeom>
          <a:solidFill>
            <a:srgbClr val="364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AC6C3-A9B7-4202-9237-553DDA68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80D27-3562-4747-AEC5-7563C3E16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749245"/>
            <a:ext cx="3664920" cy="37660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CC934"/>
                </a:solidFill>
              </a:rPr>
              <a:t>A promissory Note will be drafted and executed by the investor </a:t>
            </a:r>
            <a:r>
              <a:rPr lang="en-US" sz="1800">
                <a:solidFill>
                  <a:srgbClr val="FCC934"/>
                </a:solidFill>
              </a:rPr>
              <a:t>and Therma-Star</a:t>
            </a:r>
            <a:r>
              <a:rPr lang="en-US" sz="1800" dirty="0">
                <a:solidFill>
                  <a:srgbClr val="FCC934"/>
                </a:solidFill>
              </a:rPr>
              <a:t>, with the following terms:</a:t>
            </a:r>
          </a:p>
          <a:p>
            <a:pPr marL="0" indent="0">
              <a:buNone/>
            </a:pPr>
            <a:endParaRPr lang="en-US" sz="1800" dirty="0">
              <a:solidFill>
                <a:srgbClr val="FCC93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 Each note will be for a term of 4 months.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Annual interest is 12% plus a 1% origination fee.  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Total payed back to the investor in 120 days is the total principal plus $7,500.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The note will be secured with the property involved with the project.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Should the project exceed the 4 months then there is a 1% penalty as well as the ongoing interest.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The note will be administered with a well-known financial instruction such as Quest Trust Company.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485D67C-F9B5-4A15-8C1A-E277CEE23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414195"/>
              </p:ext>
            </p:extLst>
          </p:nvPr>
        </p:nvGraphicFramePr>
        <p:xfrm>
          <a:off x="4962414" y="1551689"/>
          <a:ext cx="3629487" cy="465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Acrobat Document" r:id="rId3" imgW="3886200" imgH="4984673" progId="AcroExch.Document.DC">
                  <p:embed/>
                </p:oleObj>
              </mc:Choice>
              <mc:Fallback>
                <p:oleObj name="Acrobat Document" r:id="rId3" imgW="3886200" imgH="498467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2414" y="1551689"/>
                        <a:ext cx="3629487" cy="4655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79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37039"/>
            <a:ext cx="8229600" cy="45811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CC937"/>
                </a:solidFill>
              </a:rPr>
              <a:t>A Sample Project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5B2F4-5B82-4D07-8F78-C8A63D86AD22}"/>
              </a:ext>
            </a:extLst>
          </p:cNvPr>
          <p:cNvSpPr/>
          <p:nvPr/>
        </p:nvSpPr>
        <p:spPr>
          <a:xfrm>
            <a:off x="8542330" y="6635805"/>
            <a:ext cx="610820" cy="222195"/>
          </a:xfrm>
          <a:prstGeom prst="rect">
            <a:avLst/>
          </a:prstGeom>
          <a:solidFill>
            <a:srgbClr val="364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AC6C3-A9B7-4202-9237-553DDA68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80D27-3562-4747-AEC5-7563C3E16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774904"/>
            <a:ext cx="3206805" cy="229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CC934"/>
                </a:solidFill>
              </a:rPr>
              <a:t>An example of a home project.  This is only an example and actual projects will vary.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An Affordable home.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Open floorplan.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Stucco and stamped brick.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FCC934"/>
                </a:solidFill>
              </a:rPr>
              <a:t>Modern design.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B7C895-660F-452A-A41F-BB305308E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938" y="4342592"/>
            <a:ext cx="3704985" cy="1835098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7E1B3A8-BA37-4A74-B758-00CA9EEB8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6050" y="2633740"/>
            <a:ext cx="4524425" cy="24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15B2F4-5B82-4D07-8F78-C8A63D86AD22}"/>
              </a:ext>
            </a:extLst>
          </p:cNvPr>
          <p:cNvSpPr/>
          <p:nvPr/>
        </p:nvSpPr>
        <p:spPr>
          <a:xfrm>
            <a:off x="8542330" y="6635805"/>
            <a:ext cx="610820" cy="222195"/>
          </a:xfrm>
          <a:prstGeom prst="rect">
            <a:avLst/>
          </a:prstGeom>
          <a:solidFill>
            <a:srgbClr val="364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AC6C3-A9B7-4202-9237-553DDA68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Therma-Star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D1014A-A8AB-4343-91DD-C82906A6E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92" y="1243002"/>
            <a:ext cx="8806215" cy="2188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83DAC0-D7BD-42F1-9E0D-46661782A50D}"/>
              </a:ext>
            </a:extLst>
          </p:cNvPr>
          <p:cNvSpPr txBox="1"/>
          <p:nvPr/>
        </p:nvSpPr>
        <p:spPr>
          <a:xfrm>
            <a:off x="2357776" y="5614998"/>
            <a:ext cx="442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CC934"/>
                </a:solidFill>
                <a:latin typeface="Bodoni MT Black" panose="02070A03080606020203" pitchFamily="18" charset="0"/>
              </a:rPr>
              <a:t>“Do Good by Doing Good”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0B8E0-2F42-4033-81D1-F87B2ED8E9EC}"/>
              </a:ext>
            </a:extLst>
          </p:cNvPr>
          <p:cNvSpPr txBox="1"/>
          <p:nvPr/>
        </p:nvSpPr>
        <p:spPr>
          <a:xfrm>
            <a:off x="2434130" y="3429000"/>
            <a:ext cx="3970330" cy="142808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/>
              <a:t>2901 W. Parker Rd</a:t>
            </a:r>
          </a:p>
          <a:p>
            <a:pPr algn="ctr">
              <a:spcBef>
                <a:spcPct val="20000"/>
              </a:spcBef>
            </a:pPr>
            <a:r>
              <a:rPr lang="en-US" sz="1600" dirty="0"/>
              <a:t>P.O. Box 863241</a:t>
            </a:r>
          </a:p>
          <a:p>
            <a:pPr algn="ctr">
              <a:spcBef>
                <a:spcPct val="20000"/>
              </a:spcBef>
            </a:pPr>
            <a:r>
              <a:rPr lang="en-US" sz="1600" dirty="0"/>
              <a:t>Plano, TX 75086</a:t>
            </a:r>
          </a:p>
          <a:p>
            <a:pPr algn="ctr">
              <a:spcBef>
                <a:spcPct val="20000"/>
              </a:spcBef>
            </a:pPr>
            <a:r>
              <a:rPr lang="en-US" sz="1600" dirty="0">
                <a:hlinkClick r:id="rId3"/>
              </a:rPr>
              <a:t>Https://therma-star.com</a:t>
            </a:r>
            <a:endParaRPr lang="en-US" sz="1600" dirty="0"/>
          </a:p>
          <a:p>
            <a:pPr algn="ctr">
              <a:spcBef>
                <a:spcPct val="20000"/>
              </a:spcBef>
            </a:pPr>
            <a:r>
              <a:rPr lang="en-US" sz="1600" dirty="0"/>
              <a:t>+1-817-846-7900</a:t>
            </a:r>
          </a:p>
        </p:txBody>
      </p:sp>
    </p:spTree>
    <p:extLst>
      <p:ext uri="{BB962C8B-B14F-4D97-AF65-F5344CB8AC3E}">
        <p14:creationId xmlns:p14="http://schemas.microsoft.com/office/powerpoint/2010/main" val="1515390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17434</TotalTime>
  <Words>261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Bodoni MT Black</vt:lpstr>
      <vt:lpstr>Calibri</vt:lpstr>
      <vt:lpstr>Office Theme</vt:lpstr>
      <vt:lpstr>Acrobat Document</vt:lpstr>
      <vt:lpstr>PowerPoint Presentation</vt:lpstr>
      <vt:lpstr>Investor Prospectus</vt:lpstr>
      <vt:lpstr>Promissory Note</vt:lpstr>
      <vt:lpstr>A Sample Project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Bennett Frazier</cp:lastModifiedBy>
  <cp:revision>138</cp:revision>
  <dcterms:created xsi:type="dcterms:W3CDTF">2013-08-21T19:17:07Z</dcterms:created>
  <dcterms:modified xsi:type="dcterms:W3CDTF">2020-02-13T15:43:26Z</dcterms:modified>
  <cp:contentStatus/>
</cp:coreProperties>
</file>