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0"/>
  </p:notesMasterIdLst>
  <p:sldIdLst>
    <p:sldId id="256" r:id="rId2"/>
    <p:sldId id="257" r:id="rId3"/>
    <p:sldId id="281" r:id="rId4"/>
    <p:sldId id="293" r:id="rId5"/>
    <p:sldId id="294" r:id="rId6"/>
    <p:sldId id="341" r:id="rId7"/>
    <p:sldId id="284" r:id="rId8"/>
    <p:sldId id="295" r:id="rId9"/>
    <p:sldId id="338" r:id="rId10"/>
    <p:sldId id="296" r:id="rId11"/>
    <p:sldId id="297" r:id="rId12"/>
    <p:sldId id="298" r:id="rId13"/>
    <p:sldId id="299" r:id="rId14"/>
    <p:sldId id="300" r:id="rId15"/>
    <p:sldId id="285" r:id="rId16"/>
    <p:sldId id="342" r:id="rId17"/>
    <p:sldId id="301" r:id="rId18"/>
    <p:sldId id="349" r:id="rId19"/>
    <p:sldId id="302" r:id="rId20"/>
    <p:sldId id="339" r:id="rId21"/>
    <p:sldId id="335" r:id="rId22"/>
    <p:sldId id="337" r:id="rId23"/>
    <p:sldId id="336" r:id="rId24"/>
    <p:sldId id="340" r:id="rId25"/>
    <p:sldId id="330" r:id="rId26"/>
    <p:sldId id="328" r:id="rId27"/>
    <p:sldId id="331" r:id="rId28"/>
    <p:sldId id="332" r:id="rId29"/>
    <p:sldId id="333" r:id="rId30"/>
    <p:sldId id="334" r:id="rId31"/>
    <p:sldId id="258" r:id="rId32"/>
    <p:sldId id="325" r:id="rId33"/>
    <p:sldId id="321" r:id="rId34"/>
    <p:sldId id="260" r:id="rId35"/>
    <p:sldId id="318" r:id="rId36"/>
    <p:sldId id="319" r:id="rId37"/>
    <p:sldId id="320" r:id="rId38"/>
    <p:sldId id="322" r:id="rId39"/>
    <p:sldId id="323" r:id="rId40"/>
    <p:sldId id="324" r:id="rId41"/>
    <p:sldId id="327" r:id="rId42"/>
    <p:sldId id="348" r:id="rId43"/>
    <p:sldId id="350" r:id="rId44"/>
    <p:sldId id="343" r:id="rId45"/>
    <p:sldId id="344" r:id="rId46"/>
    <p:sldId id="345" r:id="rId47"/>
    <p:sldId id="346" r:id="rId48"/>
    <p:sldId id="347" r:id="rId49"/>
  </p:sldIdLst>
  <p:sldSz cx="18288000" cy="10287000"/>
  <p:notesSz cx="7010400" cy="9296400"/>
  <p:embeddedFontLst>
    <p:embeddedFont>
      <p:font typeface="Calibri" panose="020F0502020204030204" pitchFamily="34" charset="0"/>
      <p:regular r:id="rId51"/>
      <p:bold r:id="rId52"/>
      <p:italic r:id="rId53"/>
      <p:boldItalic r:id="rId54"/>
    </p:embeddedFont>
    <p:embeddedFont>
      <p:font typeface="Raleway" pitchFamily="2" charset="0"/>
      <p:regular r:id="rId55"/>
      <p:bold r:id="rId56"/>
      <p:italic r:id="rId57"/>
      <p:boldItalic r:id="rId58"/>
    </p:embeddedFont>
    <p:embeddedFont>
      <p:font typeface="Raleway Bold" panose="020B0604020202020204" charset="0"/>
      <p:regular r:id="rId59"/>
      <p:bold r:id="rId60"/>
    </p:embeddedFont>
    <p:embeddedFont>
      <p:font typeface="Raleway Heavy" panose="020B0604020202020204" charset="0"/>
      <p:regular r:id="rId61"/>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FF3399"/>
    <a:srgbClr val="3366FF"/>
    <a:srgbClr val="780915"/>
    <a:srgbClr val="6699FF"/>
    <a:srgbClr val="3399FF"/>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5238"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75BB233-07AF-4D41-827C-830D1A11F069}" type="datetimeFigureOut">
              <a:rPr lang="en-US" smtClean="0"/>
              <a:t>8/6/2023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971A05B-0C6F-4D53-969D-D341F34A9927}" type="slidenum">
              <a:rPr lang="en-US" smtClean="0"/>
              <a:t>‹#›</a:t>
            </a:fld>
            <a:endParaRPr lang="en-US"/>
          </a:p>
        </p:txBody>
      </p:sp>
    </p:spTree>
    <p:extLst>
      <p:ext uri="{BB962C8B-B14F-4D97-AF65-F5344CB8AC3E}">
        <p14:creationId xmlns:p14="http://schemas.microsoft.com/office/powerpoint/2010/main" val="1684057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to the 2023 season.  There is always A LOT of information to cover in our first meeting so let’s get started. </a:t>
            </a:r>
          </a:p>
        </p:txBody>
      </p:sp>
      <p:sp>
        <p:nvSpPr>
          <p:cNvPr id="4" name="Slide Number Placeholder 3"/>
          <p:cNvSpPr>
            <a:spLocks noGrp="1"/>
          </p:cNvSpPr>
          <p:nvPr>
            <p:ph type="sldNum" sz="quarter" idx="5"/>
          </p:nvPr>
        </p:nvSpPr>
        <p:spPr/>
        <p:txBody>
          <a:bodyPr/>
          <a:lstStyle/>
          <a:p>
            <a:fld id="{5971A05B-0C6F-4D53-969D-D341F34A9927}" type="slidenum">
              <a:rPr lang="en-US" smtClean="0"/>
              <a:t>2</a:t>
            </a:fld>
            <a:endParaRPr lang="en-US"/>
          </a:p>
        </p:txBody>
      </p:sp>
    </p:spTree>
    <p:extLst>
      <p:ext uri="{BB962C8B-B14F-4D97-AF65-F5344CB8AC3E}">
        <p14:creationId xmlns:p14="http://schemas.microsoft.com/office/powerpoint/2010/main" val="1599899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1A05B-0C6F-4D53-969D-D341F34A9927}" type="slidenum">
              <a:rPr lang="en-US" smtClean="0"/>
              <a:t>30</a:t>
            </a:fld>
            <a:endParaRPr lang="en-US"/>
          </a:p>
        </p:txBody>
      </p:sp>
    </p:spTree>
    <p:extLst>
      <p:ext uri="{BB962C8B-B14F-4D97-AF65-F5344CB8AC3E}">
        <p14:creationId xmlns:p14="http://schemas.microsoft.com/office/powerpoint/2010/main" val="1847811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new policies adopted by UIL on coaches being allowed to negotiate for their own officials through more levels of the playoffs, many more officials earned the chance to officiate at higher level matches.  The Brazos Valley Chapter is very highly regarded as one of the chapters that goes very deep in quality officials. I want to take this opportunity to let you know about the job that many did.</a:t>
            </a:r>
          </a:p>
          <a:p>
            <a:endParaRPr lang="en-US" dirty="0"/>
          </a:p>
        </p:txBody>
      </p:sp>
      <p:sp>
        <p:nvSpPr>
          <p:cNvPr id="4" name="Slide Number Placeholder 3"/>
          <p:cNvSpPr>
            <a:spLocks noGrp="1"/>
          </p:cNvSpPr>
          <p:nvPr>
            <p:ph type="sldNum" sz="quarter" idx="5"/>
          </p:nvPr>
        </p:nvSpPr>
        <p:spPr/>
        <p:txBody>
          <a:bodyPr/>
          <a:lstStyle/>
          <a:p>
            <a:fld id="{5971A05B-0C6F-4D53-969D-D341F34A9927}" type="slidenum">
              <a:rPr lang="en-US" smtClean="0"/>
              <a:t>31</a:t>
            </a:fld>
            <a:endParaRPr lang="en-US"/>
          </a:p>
        </p:txBody>
      </p:sp>
    </p:spTree>
    <p:extLst>
      <p:ext uri="{BB962C8B-B14F-4D97-AF65-F5344CB8AC3E}">
        <p14:creationId xmlns:p14="http://schemas.microsoft.com/office/powerpoint/2010/main" val="3656693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HUGE accomplishment as it represents her exceptional officiating at the international level with a very rewarding experience working with special </a:t>
            </a:r>
            <a:r>
              <a:rPr lang="en-US" dirty="0" err="1"/>
              <a:t>atheltes</a:t>
            </a:r>
            <a:r>
              <a:rPr lang="en-US" dirty="0"/>
              <a:t>.</a:t>
            </a:r>
          </a:p>
        </p:txBody>
      </p:sp>
      <p:sp>
        <p:nvSpPr>
          <p:cNvPr id="4" name="Slide Number Placeholder 3"/>
          <p:cNvSpPr>
            <a:spLocks noGrp="1"/>
          </p:cNvSpPr>
          <p:nvPr>
            <p:ph type="sldNum" sz="quarter" idx="5"/>
          </p:nvPr>
        </p:nvSpPr>
        <p:spPr/>
        <p:txBody>
          <a:bodyPr/>
          <a:lstStyle/>
          <a:p>
            <a:fld id="{5971A05B-0C6F-4D53-969D-D341F34A9927}" type="slidenum">
              <a:rPr lang="en-US" smtClean="0"/>
              <a:t>40</a:t>
            </a:fld>
            <a:endParaRPr lang="en-US"/>
          </a:p>
        </p:txBody>
      </p:sp>
    </p:spTree>
    <p:extLst>
      <p:ext uri="{BB962C8B-B14F-4D97-AF65-F5344CB8AC3E}">
        <p14:creationId xmlns:p14="http://schemas.microsoft.com/office/powerpoint/2010/main" val="3474537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1A05B-0C6F-4D53-969D-D341F34A9927}" type="slidenum">
              <a:rPr lang="en-US" smtClean="0"/>
              <a:t>43</a:t>
            </a:fld>
            <a:endParaRPr lang="en-US"/>
          </a:p>
        </p:txBody>
      </p:sp>
    </p:spTree>
    <p:extLst>
      <p:ext uri="{BB962C8B-B14F-4D97-AF65-F5344CB8AC3E}">
        <p14:creationId xmlns:p14="http://schemas.microsoft.com/office/powerpoint/2010/main" val="4237801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Take care of what is needed to be eligible to officiate. </a:t>
            </a:r>
          </a:p>
          <a:p>
            <a:r>
              <a:rPr lang="en-US" dirty="0"/>
              <a:t>#2 – Assignments. First up – scrimmages. Opportunity to blow the dust out of your whistle or get back to the school-ball way of doing things. Lead officials will be giving feedback as well.</a:t>
            </a:r>
          </a:p>
          <a:p>
            <a:r>
              <a:rPr lang="en-US" dirty="0"/>
              <a:t>#3 – Not only is this the best way to stay informed of what’s going on in the chapter, but we need your participation. Expect upcoming changes recommended to our Constitution and Bylaws.  This Chapter extends from Schulenburg/Flatonia to Lufkin. I want to increase the number of Executive Board members to include representation from the far west and far east areas to get them involved more and keep our efforts connected throughout the entire chapter. </a:t>
            </a:r>
          </a:p>
          <a:p>
            <a:r>
              <a:rPr lang="en-US" dirty="0"/>
              <a:t>#4 – And most importantly, HAVE FUN THIS SEASON. </a:t>
            </a:r>
          </a:p>
          <a:p>
            <a:endParaRPr lang="en-US" dirty="0"/>
          </a:p>
        </p:txBody>
      </p:sp>
      <p:sp>
        <p:nvSpPr>
          <p:cNvPr id="4" name="Slide Number Placeholder 3"/>
          <p:cNvSpPr>
            <a:spLocks noGrp="1"/>
          </p:cNvSpPr>
          <p:nvPr>
            <p:ph type="sldNum" sz="quarter" idx="5"/>
          </p:nvPr>
        </p:nvSpPr>
        <p:spPr/>
        <p:txBody>
          <a:bodyPr/>
          <a:lstStyle/>
          <a:p>
            <a:fld id="{5971A05B-0C6F-4D53-969D-D341F34A9927}" type="slidenum">
              <a:rPr lang="en-US" smtClean="0"/>
              <a:t>44</a:t>
            </a:fld>
            <a:endParaRPr lang="en-US"/>
          </a:p>
        </p:txBody>
      </p:sp>
    </p:spTree>
    <p:extLst>
      <p:ext uri="{BB962C8B-B14F-4D97-AF65-F5344CB8AC3E}">
        <p14:creationId xmlns:p14="http://schemas.microsoft.com/office/powerpoint/2010/main" val="1491729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1A05B-0C6F-4D53-969D-D341F34A9927}" type="slidenum">
              <a:rPr lang="en-US" smtClean="0"/>
              <a:t>48</a:t>
            </a:fld>
            <a:endParaRPr lang="en-US"/>
          </a:p>
        </p:txBody>
      </p:sp>
    </p:spTree>
    <p:extLst>
      <p:ext uri="{BB962C8B-B14F-4D97-AF65-F5344CB8AC3E}">
        <p14:creationId xmlns:p14="http://schemas.microsoft.com/office/powerpoint/2010/main" val="205980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Thomas and Steve have a lot of information to cover so I want to get through this ASAP.</a:t>
            </a:r>
          </a:p>
          <a:p>
            <a:endParaRPr lang="en-US" dirty="0"/>
          </a:p>
        </p:txBody>
      </p:sp>
      <p:sp>
        <p:nvSpPr>
          <p:cNvPr id="4" name="Slide Number Placeholder 3"/>
          <p:cNvSpPr>
            <a:spLocks noGrp="1"/>
          </p:cNvSpPr>
          <p:nvPr>
            <p:ph type="sldNum" sz="quarter" idx="5"/>
          </p:nvPr>
        </p:nvSpPr>
        <p:spPr/>
        <p:txBody>
          <a:bodyPr/>
          <a:lstStyle/>
          <a:p>
            <a:fld id="{5971A05B-0C6F-4D53-969D-D341F34A9927}" type="slidenum">
              <a:rPr lang="en-US" smtClean="0"/>
              <a:t>6</a:t>
            </a:fld>
            <a:endParaRPr lang="en-US"/>
          </a:p>
        </p:txBody>
      </p:sp>
    </p:spTree>
    <p:extLst>
      <p:ext uri="{BB962C8B-B14F-4D97-AF65-F5344CB8AC3E}">
        <p14:creationId xmlns:p14="http://schemas.microsoft.com/office/powerpoint/2010/main" val="531044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1A05B-0C6F-4D53-969D-D341F34A9927}" type="slidenum">
              <a:rPr lang="en-US" smtClean="0"/>
              <a:t>20</a:t>
            </a:fld>
            <a:endParaRPr lang="en-US"/>
          </a:p>
        </p:txBody>
      </p:sp>
    </p:spTree>
    <p:extLst>
      <p:ext uri="{BB962C8B-B14F-4D97-AF65-F5344CB8AC3E}">
        <p14:creationId xmlns:p14="http://schemas.microsoft.com/office/powerpoint/2010/main" val="2742522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can find all of this???</a:t>
            </a:r>
          </a:p>
        </p:txBody>
      </p:sp>
      <p:sp>
        <p:nvSpPr>
          <p:cNvPr id="4" name="Slide Number Placeholder 3"/>
          <p:cNvSpPr>
            <a:spLocks noGrp="1"/>
          </p:cNvSpPr>
          <p:nvPr>
            <p:ph type="sldNum" sz="quarter" idx="5"/>
          </p:nvPr>
        </p:nvSpPr>
        <p:spPr/>
        <p:txBody>
          <a:bodyPr/>
          <a:lstStyle/>
          <a:p>
            <a:fld id="{5971A05B-0C6F-4D53-969D-D341F34A9927}" type="slidenum">
              <a:rPr lang="en-US" smtClean="0"/>
              <a:t>23</a:t>
            </a:fld>
            <a:endParaRPr lang="en-US"/>
          </a:p>
        </p:txBody>
      </p:sp>
    </p:spTree>
    <p:extLst>
      <p:ext uri="{BB962C8B-B14F-4D97-AF65-F5344CB8AC3E}">
        <p14:creationId xmlns:p14="http://schemas.microsoft.com/office/powerpoint/2010/main" val="202034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1A05B-0C6F-4D53-969D-D341F34A9927}" type="slidenum">
              <a:rPr lang="en-US" smtClean="0"/>
              <a:t>25</a:t>
            </a:fld>
            <a:endParaRPr lang="en-US"/>
          </a:p>
        </p:txBody>
      </p:sp>
    </p:spTree>
    <p:extLst>
      <p:ext uri="{BB962C8B-B14F-4D97-AF65-F5344CB8AC3E}">
        <p14:creationId xmlns:p14="http://schemas.microsoft.com/office/powerpoint/2010/main" val="3210118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1A05B-0C6F-4D53-969D-D341F34A9927}" type="slidenum">
              <a:rPr lang="en-US" smtClean="0"/>
              <a:t>26</a:t>
            </a:fld>
            <a:endParaRPr lang="en-US"/>
          </a:p>
        </p:txBody>
      </p:sp>
    </p:spTree>
    <p:extLst>
      <p:ext uri="{BB962C8B-B14F-4D97-AF65-F5344CB8AC3E}">
        <p14:creationId xmlns:p14="http://schemas.microsoft.com/office/powerpoint/2010/main" val="3289002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1A05B-0C6F-4D53-969D-D341F34A9927}" type="slidenum">
              <a:rPr lang="en-US" smtClean="0"/>
              <a:t>27</a:t>
            </a:fld>
            <a:endParaRPr lang="en-US"/>
          </a:p>
        </p:txBody>
      </p:sp>
    </p:spTree>
    <p:extLst>
      <p:ext uri="{BB962C8B-B14F-4D97-AF65-F5344CB8AC3E}">
        <p14:creationId xmlns:p14="http://schemas.microsoft.com/office/powerpoint/2010/main" val="2978697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you ask…where can I find these policies because I know I must read them and abide by them???</a:t>
            </a:r>
          </a:p>
        </p:txBody>
      </p:sp>
      <p:sp>
        <p:nvSpPr>
          <p:cNvPr id="4" name="Slide Number Placeholder 3"/>
          <p:cNvSpPr>
            <a:spLocks noGrp="1"/>
          </p:cNvSpPr>
          <p:nvPr>
            <p:ph type="sldNum" sz="quarter" idx="5"/>
          </p:nvPr>
        </p:nvSpPr>
        <p:spPr/>
        <p:txBody>
          <a:bodyPr/>
          <a:lstStyle/>
          <a:p>
            <a:fld id="{5971A05B-0C6F-4D53-969D-D341F34A9927}" type="slidenum">
              <a:rPr lang="en-US" smtClean="0"/>
              <a:t>28</a:t>
            </a:fld>
            <a:endParaRPr lang="en-US"/>
          </a:p>
        </p:txBody>
      </p:sp>
    </p:spTree>
    <p:extLst>
      <p:ext uri="{BB962C8B-B14F-4D97-AF65-F5344CB8AC3E}">
        <p14:creationId xmlns:p14="http://schemas.microsoft.com/office/powerpoint/2010/main" val="309189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1A05B-0C6F-4D53-969D-D341F34A9927}" type="slidenum">
              <a:rPr lang="en-US" smtClean="0"/>
              <a:t>29</a:t>
            </a:fld>
            <a:endParaRPr lang="en-US"/>
          </a:p>
        </p:txBody>
      </p:sp>
    </p:spTree>
    <p:extLst>
      <p:ext uri="{BB962C8B-B14F-4D97-AF65-F5344CB8AC3E}">
        <p14:creationId xmlns:p14="http://schemas.microsoft.com/office/powerpoint/2010/main" val="204572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taso.or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bvtaso.org/"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umpjunksa.co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AutoShape 2"/>
          <p:cNvSpPr/>
          <p:nvPr/>
        </p:nvSpPr>
        <p:spPr>
          <a:xfrm>
            <a:off x="0" y="-230757"/>
            <a:ext cx="3565570" cy="10748514"/>
          </a:xfrm>
          <a:prstGeom prst="rect">
            <a:avLst/>
          </a:prstGeom>
          <a:solidFill>
            <a:srgbClr val="780A16"/>
          </a:solidFill>
        </p:spPr>
      </p:sp>
      <p:sp>
        <p:nvSpPr>
          <p:cNvPr id="4" name="TextBox 4"/>
          <p:cNvSpPr txBox="1"/>
          <p:nvPr/>
        </p:nvSpPr>
        <p:spPr>
          <a:xfrm>
            <a:off x="4876800" y="4914900"/>
            <a:ext cx="12382500" cy="2954655"/>
          </a:xfrm>
          <a:prstGeom prst="rect">
            <a:avLst/>
          </a:prstGeom>
        </p:spPr>
        <p:txBody>
          <a:bodyPr wrap="square" lIns="0" tIns="0" rIns="0" bIns="0" rtlCol="0" anchor="t">
            <a:spAutoFit/>
          </a:bodyPr>
          <a:lstStyle/>
          <a:p>
            <a:pPr algn="r"/>
            <a:r>
              <a:rPr lang="en-US" sz="9600" dirty="0">
                <a:solidFill>
                  <a:srgbClr val="780A16"/>
                </a:solidFill>
                <a:latin typeface="Raleway Heavy"/>
              </a:rPr>
              <a:t>General Meeting #2</a:t>
            </a:r>
          </a:p>
          <a:p>
            <a:pPr algn="r"/>
            <a:r>
              <a:rPr lang="en-US" sz="9600" dirty="0">
                <a:solidFill>
                  <a:srgbClr val="780A16"/>
                </a:solidFill>
                <a:latin typeface="Raleway Heavy"/>
              </a:rPr>
              <a:t>August 6, 2023</a:t>
            </a:r>
          </a:p>
        </p:txBody>
      </p:sp>
      <p:sp>
        <p:nvSpPr>
          <p:cNvPr id="6" name="TextBox 6"/>
          <p:cNvSpPr txBox="1"/>
          <p:nvPr/>
        </p:nvSpPr>
        <p:spPr>
          <a:xfrm>
            <a:off x="6551940" y="8784113"/>
            <a:ext cx="10707360" cy="460960"/>
          </a:xfrm>
          <a:prstGeom prst="rect">
            <a:avLst/>
          </a:prstGeom>
        </p:spPr>
        <p:txBody>
          <a:bodyPr lIns="0" tIns="0" rIns="0" bIns="0" rtlCol="0" anchor="t">
            <a:spAutoFit/>
          </a:bodyPr>
          <a:lstStyle/>
          <a:p>
            <a:pPr algn="r">
              <a:lnSpc>
                <a:spcPts val="3919"/>
              </a:lnSpc>
            </a:pPr>
            <a:r>
              <a:rPr lang="en-US" sz="2800" spc="560" dirty="0">
                <a:solidFill>
                  <a:srgbClr val="000000"/>
                </a:solidFill>
                <a:latin typeface="Raleway"/>
              </a:rPr>
              <a:t>2023-2024 Season</a:t>
            </a:r>
          </a:p>
        </p:txBody>
      </p:sp>
      <p:pic>
        <p:nvPicPr>
          <p:cNvPr id="7" name="Picture 7"/>
          <p:cNvPicPr>
            <a:picLocks noChangeAspect="1"/>
          </p:cNvPicPr>
          <p:nvPr/>
        </p:nvPicPr>
        <p:blipFill>
          <a:blip r:embed="rId2"/>
          <a:srcRect/>
          <a:stretch>
            <a:fillRect/>
          </a:stretch>
        </p:blipFill>
        <p:spPr>
          <a:xfrm>
            <a:off x="8147371" y="1028700"/>
            <a:ext cx="9111929" cy="2277982"/>
          </a:xfrm>
          <a:prstGeom prst="rect">
            <a:avLst/>
          </a:prstGeom>
        </p:spPr>
      </p:pic>
      <p:pic>
        <p:nvPicPr>
          <p:cNvPr id="8" name="Picture 8"/>
          <p:cNvPicPr>
            <a:picLocks noChangeAspect="1"/>
          </p:cNvPicPr>
          <p:nvPr/>
        </p:nvPicPr>
        <p:blipFill>
          <a:blip r:embed="rId3"/>
          <a:srcRect/>
          <a:stretch>
            <a:fillRect/>
          </a:stretch>
        </p:blipFill>
        <p:spPr>
          <a:xfrm>
            <a:off x="329934" y="324548"/>
            <a:ext cx="2905701" cy="29057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TASO Service Award Winners</a:t>
            </a:r>
          </a:p>
        </p:txBody>
      </p:sp>
      <p:grpSp>
        <p:nvGrpSpPr>
          <p:cNvPr id="3" name="Group 3"/>
          <p:cNvGrpSpPr/>
          <p:nvPr/>
        </p:nvGrpSpPr>
        <p:grpSpPr>
          <a:xfrm>
            <a:off x="1028700" y="2933700"/>
            <a:ext cx="12884376" cy="5843395"/>
            <a:chOff x="0" y="-38100"/>
            <a:chExt cx="17179169" cy="4097057"/>
          </a:xfrm>
        </p:grpSpPr>
        <p:sp>
          <p:nvSpPr>
            <p:cNvPr id="4" name="TextBox 4"/>
            <p:cNvSpPr txBox="1"/>
            <p:nvPr/>
          </p:nvSpPr>
          <p:spPr>
            <a:xfrm>
              <a:off x="0" y="822025"/>
              <a:ext cx="17179169" cy="3236932"/>
            </a:xfrm>
            <a:prstGeom prst="rect">
              <a:avLst/>
            </a:prstGeom>
          </p:spPr>
          <p:txBody>
            <a:bodyPr lIns="0" tIns="0" rIns="0" bIns="0" rtlCol="0" anchor="t">
              <a:spAutoFit/>
            </a:bodyPr>
            <a:lstStyle/>
            <a:p>
              <a:pPr algn="l">
                <a:lnSpc>
                  <a:spcPts val="4500"/>
                </a:lnSpc>
              </a:pPr>
              <a:r>
                <a:rPr lang="en-US" sz="4000" spc="150" dirty="0">
                  <a:solidFill>
                    <a:srgbClr val="000000"/>
                  </a:solidFill>
                  <a:latin typeface="Raleway"/>
                </a:rPr>
                <a:t>Debra Abbott					 </a:t>
              </a:r>
              <a:r>
                <a:rPr lang="en-US" sz="4000" spc="150" dirty="0" err="1">
                  <a:solidFill>
                    <a:srgbClr val="000000"/>
                  </a:solidFill>
                  <a:latin typeface="Raleway"/>
                </a:rPr>
                <a:t>Shonecra</a:t>
              </a:r>
              <a:r>
                <a:rPr lang="en-US" sz="4000" spc="150" dirty="0">
                  <a:solidFill>
                    <a:srgbClr val="000000"/>
                  </a:solidFill>
                  <a:latin typeface="Raleway"/>
                </a:rPr>
                <a:t> James</a:t>
              </a:r>
            </a:p>
            <a:p>
              <a:pPr algn="l">
                <a:lnSpc>
                  <a:spcPts val="4500"/>
                </a:lnSpc>
              </a:pPr>
              <a:r>
                <a:rPr lang="en-US" sz="4000" spc="150" dirty="0">
                  <a:solidFill>
                    <a:srgbClr val="000000"/>
                  </a:solidFill>
                  <a:latin typeface="Raleway"/>
                </a:rPr>
                <a:t>Breanne Brown				 Omar </a:t>
              </a:r>
              <a:r>
                <a:rPr lang="en-US" sz="4000" spc="150" dirty="0" err="1">
                  <a:solidFill>
                    <a:srgbClr val="000000"/>
                  </a:solidFill>
                  <a:latin typeface="Raleway"/>
                </a:rPr>
                <a:t>Joglar</a:t>
              </a:r>
              <a:r>
                <a:rPr lang="en-US" sz="4000" spc="150" dirty="0">
                  <a:solidFill>
                    <a:srgbClr val="000000"/>
                  </a:solidFill>
                  <a:latin typeface="Raleway"/>
                </a:rPr>
                <a:t> 		</a:t>
              </a:r>
            </a:p>
            <a:p>
              <a:pPr algn="l">
                <a:lnSpc>
                  <a:spcPts val="4500"/>
                </a:lnSpc>
              </a:pPr>
              <a:r>
                <a:rPr lang="en-US" sz="4000" spc="150" dirty="0">
                  <a:solidFill>
                    <a:srgbClr val="000000"/>
                  </a:solidFill>
                  <a:latin typeface="Raleway"/>
                </a:rPr>
                <a:t>Paul Brown					 Tomeka Johnson</a:t>
              </a:r>
            </a:p>
            <a:p>
              <a:pPr algn="l">
                <a:lnSpc>
                  <a:spcPts val="4500"/>
                </a:lnSpc>
              </a:pPr>
              <a:r>
                <a:rPr lang="en-US" sz="4000" spc="150" dirty="0" err="1">
                  <a:solidFill>
                    <a:srgbClr val="000000"/>
                  </a:solidFill>
                  <a:latin typeface="Raleway"/>
                </a:rPr>
                <a:t>Yarbarnette</a:t>
              </a:r>
              <a:r>
                <a:rPr lang="en-US" sz="4000" spc="150" dirty="0">
                  <a:solidFill>
                    <a:srgbClr val="000000"/>
                  </a:solidFill>
                  <a:latin typeface="Raleway"/>
                </a:rPr>
                <a:t> Brown			 Jerry Jones</a:t>
              </a:r>
            </a:p>
            <a:p>
              <a:pPr algn="l">
                <a:lnSpc>
                  <a:spcPts val="4500"/>
                </a:lnSpc>
              </a:pPr>
              <a:r>
                <a:rPr lang="en-US" sz="4000" spc="150" dirty="0">
                  <a:solidFill>
                    <a:srgbClr val="000000"/>
                  </a:solidFill>
                  <a:latin typeface="Raleway"/>
                </a:rPr>
                <a:t>Rodney Cheshire				 Alma Malcolm </a:t>
              </a:r>
            </a:p>
            <a:p>
              <a:pPr algn="l">
                <a:lnSpc>
                  <a:spcPts val="4500"/>
                </a:lnSpc>
              </a:pPr>
              <a:r>
                <a:rPr lang="en-US" sz="4000" spc="150" dirty="0">
                  <a:solidFill>
                    <a:srgbClr val="000000"/>
                  </a:solidFill>
                  <a:latin typeface="Raleway"/>
                </a:rPr>
                <a:t>Jelani El-Rahim				 Lana Maurer</a:t>
              </a:r>
            </a:p>
            <a:p>
              <a:pPr algn="l">
                <a:lnSpc>
                  <a:spcPts val="4500"/>
                </a:lnSpc>
              </a:pPr>
              <a:r>
                <a:rPr lang="en-US" sz="4000" spc="150" dirty="0">
                  <a:solidFill>
                    <a:srgbClr val="000000"/>
                  </a:solidFill>
                  <a:latin typeface="Raleway"/>
                </a:rPr>
                <a:t>Kim Fox						 Michelle Prejean</a:t>
              </a:r>
            </a:p>
            <a:p>
              <a:pPr algn="l">
                <a:lnSpc>
                  <a:spcPts val="4500"/>
                </a:lnSpc>
              </a:pPr>
              <a:r>
                <a:rPr lang="en-US" sz="4000" spc="150" dirty="0">
                  <a:solidFill>
                    <a:srgbClr val="000000"/>
                  </a:solidFill>
                  <a:latin typeface="Raleway"/>
                </a:rPr>
                <a:t>Donna Hull					 Bay Trojacek</a:t>
              </a:r>
            </a:p>
          </p:txBody>
        </p:sp>
        <p:sp>
          <p:nvSpPr>
            <p:cNvPr id="5" name="TextBox 5"/>
            <p:cNvSpPr txBox="1"/>
            <p:nvPr/>
          </p:nvSpPr>
          <p:spPr>
            <a:xfrm>
              <a:off x="0" y="-38100"/>
              <a:ext cx="17179169" cy="386634"/>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Five Year Service Awards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278540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TASO Service Award Winners</a:t>
            </a:r>
          </a:p>
        </p:txBody>
      </p:sp>
      <p:grpSp>
        <p:nvGrpSpPr>
          <p:cNvPr id="3" name="Group 3"/>
          <p:cNvGrpSpPr/>
          <p:nvPr/>
        </p:nvGrpSpPr>
        <p:grpSpPr>
          <a:xfrm>
            <a:off x="1028700" y="3054790"/>
            <a:ext cx="12884376" cy="5331582"/>
            <a:chOff x="0" y="-38100"/>
            <a:chExt cx="17179169" cy="3738203"/>
          </a:xfrm>
        </p:grpSpPr>
        <p:sp>
          <p:nvSpPr>
            <p:cNvPr id="4" name="TextBox 4"/>
            <p:cNvSpPr txBox="1"/>
            <p:nvPr/>
          </p:nvSpPr>
          <p:spPr>
            <a:xfrm>
              <a:off x="0" y="867788"/>
              <a:ext cx="17179169" cy="2832315"/>
            </a:xfrm>
            <a:prstGeom prst="rect">
              <a:avLst/>
            </a:prstGeom>
          </p:spPr>
          <p:txBody>
            <a:bodyPr lIns="0" tIns="0" rIns="0" bIns="0" rtlCol="0" anchor="t">
              <a:spAutoFit/>
            </a:bodyPr>
            <a:lstStyle/>
            <a:p>
              <a:pPr algn="l">
                <a:lnSpc>
                  <a:spcPts val="4500"/>
                </a:lnSpc>
              </a:pPr>
              <a:r>
                <a:rPr lang="en-US" sz="4000" spc="150" dirty="0">
                  <a:solidFill>
                    <a:srgbClr val="000000"/>
                  </a:solidFill>
                  <a:latin typeface="Raleway"/>
                </a:rPr>
                <a:t>Harold Cano </a:t>
              </a:r>
            </a:p>
            <a:p>
              <a:pPr algn="l">
                <a:lnSpc>
                  <a:spcPts val="4500"/>
                </a:lnSpc>
              </a:pPr>
              <a:r>
                <a:rPr lang="en-US" sz="4000" spc="150" dirty="0" err="1">
                  <a:solidFill>
                    <a:srgbClr val="000000"/>
                  </a:solidFill>
                  <a:latin typeface="Raleway"/>
                </a:rPr>
                <a:t>Germariyea</a:t>
              </a:r>
              <a:r>
                <a:rPr lang="en-US" sz="4000" spc="150" dirty="0">
                  <a:solidFill>
                    <a:srgbClr val="000000"/>
                  </a:solidFill>
                  <a:latin typeface="Raleway"/>
                </a:rPr>
                <a:t> Mott</a:t>
              </a:r>
            </a:p>
            <a:p>
              <a:pPr algn="l">
                <a:lnSpc>
                  <a:spcPts val="4500"/>
                </a:lnSpc>
              </a:pPr>
              <a:r>
                <a:rPr lang="en-US" sz="4000" spc="150" dirty="0">
                  <a:solidFill>
                    <a:srgbClr val="000000"/>
                  </a:solidFill>
                  <a:latin typeface="Raleway"/>
                </a:rPr>
                <a:t>Jerry Paceley</a:t>
              </a:r>
            </a:p>
            <a:p>
              <a:pPr algn="l">
                <a:lnSpc>
                  <a:spcPts val="4500"/>
                </a:lnSpc>
              </a:pPr>
              <a:r>
                <a:rPr lang="en-US" sz="4000" spc="150" dirty="0">
                  <a:solidFill>
                    <a:srgbClr val="000000"/>
                  </a:solidFill>
                  <a:latin typeface="Raleway"/>
                </a:rPr>
                <a:t>Kelsey Robinson</a:t>
              </a:r>
            </a:p>
            <a:p>
              <a:pPr algn="l">
                <a:lnSpc>
                  <a:spcPts val="4500"/>
                </a:lnSpc>
              </a:pPr>
              <a:r>
                <a:rPr lang="en-US" sz="4000" spc="150" dirty="0">
                  <a:solidFill>
                    <a:srgbClr val="000000"/>
                  </a:solidFill>
                  <a:latin typeface="Raleway"/>
                </a:rPr>
                <a:t>Steven Wohlschlaeger</a:t>
              </a:r>
            </a:p>
            <a:p>
              <a:pPr algn="l">
                <a:lnSpc>
                  <a:spcPts val="4500"/>
                </a:lnSpc>
              </a:pPr>
              <a:endParaRPr lang="en-US" sz="4000" spc="150" dirty="0">
                <a:solidFill>
                  <a:srgbClr val="000000"/>
                </a:solidFill>
                <a:latin typeface="Raleway"/>
              </a:endParaRPr>
            </a:p>
            <a:p>
              <a:pPr algn="l">
                <a:lnSpc>
                  <a:spcPts val="4500"/>
                </a:lnSpc>
              </a:pPr>
              <a:r>
                <a:rPr lang="en-US" sz="4000" spc="150" dirty="0">
                  <a:solidFill>
                    <a:srgbClr val="000000"/>
                  </a:solidFill>
                  <a:latin typeface="Raleway"/>
                </a:rPr>
                <a:t>Jean Morgan (13)</a:t>
              </a:r>
            </a:p>
          </p:txBody>
        </p:sp>
        <p:sp>
          <p:nvSpPr>
            <p:cNvPr id="5" name="TextBox 5"/>
            <p:cNvSpPr txBox="1"/>
            <p:nvPr/>
          </p:nvSpPr>
          <p:spPr>
            <a:xfrm>
              <a:off x="0" y="-38100"/>
              <a:ext cx="17179169" cy="386634"/>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Ten Year Service Awards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482531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TASO Service Award Winners</a:t>
            </a:r>
          </a:p>
        </p:txBody>
      </p:sp>
      <p:grpSp>
        <p:nvGrpSpPr>
          <p:cNvPr id="3" name="Group 3"/>
          <p:cNvGrpSpPr/>
          <p:nvPr/>
        </p:nvGrpSpPr>
        <p:grpSpPr>
          <a:xfrm>
            <a:off x="1028700" y="3080918"/>
            <a:ext cx="12884376" cy="3600340"/>
            <a:chOff x="0" y="-38100"/>
            <a:chExt cx="17179169" cy="2524354"/>
          </a:xfrm>
        </p:grpSpPr>
        <p:sp>
          <p:nvSpPr>
            <p:cNvPr id="4" name="TextBox 4"/>
            <p:cNvSpPr txBox="1"/>
            <p:nvPr/>
          </p:nvSpPr>
          <p:spPr>
            <a:xfrm>
              <a:off x="0" y="867788"/>
              <a:ext cx="17179169" cy="1618466"/>
            </a:xfrm>
            <a:prstGeom prst="rect">
              <a:avLst/>
            </a:prstGeom>
          </p:spPr>
          <p:txBody>
            <a:bodyPr lIns="0" tIns="0" rIns="0" bIns="0" rtlCol="0" anchor="t">
              <a:spAutoFit/>
            </a:bodyPr>
            <a:lstStyle/>
            <a:p>
              <a:pPr algn="l">
                <a:lnSpc>
                  <a:spcPts val="4500"/>
                </a:lnSpc>
              </a:pPr>
              <a:r>
                <a:rPr lang="en-US" sz="4000" spc="150" dirty="0">
                  <a:solidFill>
                    <a:srgbClr val="000000"/>
                  </a:solidFill>
                  <a:latin typeface="Raleway"/>
                </a:rPr>
                <a:t>Elias Hernandez </a:t>
              </a:r>
            </a:p>
            <a:p>
              <a:pPr algn="l">
                <a:lnSpc>
                  <a:spcPts val="4500"/>
                </a:lnSpc>
              </a:pPr>
              <a:r>
                <a:rPr lang="en-US" sz="4000" spc="150" dirty="0">
                  <a:solidFill>
                    <a:srgbClr val="000000"/>
                  </a:solidFill>
                  <a:latin typeface="Raleway"/>
                </a:rPr>
                <a:t>Russell James</a:t>
              </a:r>
            </a:p>
            <a:p>
              <a:pPr algn="l">
                <a:lnSpc>
                  <a:spcPts val="4500"/>
                </a:lnSpc>
              </a:pPr>
              <a:r>
                <a:rPr lang="en-US" sz="4000" spc="150" dirty="0">
                  <a:solidFill>
                    <a:srgbClr val="000000"/>
                  </a:solidFill>
                  <a:latin typeface="Raleway"/>
                </a:rPr>
                <a:t>Al </a:t>
              </a:r>
              <a:r>
                <a:rPr lang="en-US" sz="4000" spc="150" dirty="0" err="1">
                  <a:solidFill>
                    <a:srgbClr val="000000"/>
                  </a:solidFill>
                  <a:latin typeface="Raleway"/>
                </a:rPr>
                <a:t>Schipplein</a:t>
              </a:r>
              <a:endParaRPr lang="en-US" sz="4000" spc="150" dirty="0">
                <a:solidFill>
                  <a:srgbClr val="000000"/>
                </a:solidFill>
                <a:latin typeface="Raleway"/>
              </a:endParaRPr>
            </a:p>
            <a:p>
              <a:pPr algn="l">
                <a:lnSpc>
                  <a:spcPts val="4500"/>
                </a:lnSpc>
              </a:pPr>
              <a:r>
                <a:rPr lang="en-US" sz="4000" spc="150" dirty="0">
                  <a:solidFill>
                    <a:srgbClr val="000000"/>
                  </a:solidFill>
                  <a:latin typeface="Raleway"/>
                </a:rPr>
                <a:t>Dietrich Shepard</a:t>
              </a:r>
            </a:p>
          </p:txBody>
        </p:sp>
        <p:sp>
          <p:nvSpPr>
            <p:cNvPr id="5" name="TextBox 5"/>
            <p:cNvSpPr txBox="1"/>
            <p:nvPr/>
          </p:nvSpPr>
          <p:spPr>
            <a:xfrm>
              <a:off x="0" y="-38100"/>
              <a:ext cx="17179169" cy="386634"/>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Fifteen Year Service Awards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253405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TASO Service Award Winners</a:t>
            </a:r>
          </a:p>
        </p:txBody>
      </p:sp>
      <p:grpSp>
        <p:nvGrpSpPr>
          <p:cNvPr id="3" name="Group 3"/>
          <p:cNvGrpSpPr/>
          <p:nvPr/>
        </p:nvGrpSpPr>
        <p:grpSpPr>
          <a:xfrm>
            <a:off x="1028700" y="3080918"/>
            <a:ext cx="12884376" cy="3096008"/>
            <a:chOff x="0" y="-38100"/>
            <a:chExt cx="17179169" cy="1131279"/>
          </a:xfrm>
        </p:grpSpPr>
        <p:sp>
          <p:nvSpPr>
            <p:cNvPr id="4" name="TextBox 4"/>
            <p:cNvSpPr txBox="1"/>
            <p:nvPr/>
          </p:nvSpPr>
          <p:spPr>
            <a:xfrm>
              <a:off x="0" y="867788"/>
              <a:ext cx="17179169" cy="225391"/>
            </a:xfrm>
            <a:prstGeom prst="rect">
              <a:avLst/>
            </a:prstGeom>
          </p:spPr>
          <p:txBody>
            <a:bodyPr lIns="0" tIns="0" rIns="0" bIns="0" rtlCol="0" anchor="t">
              <a:spAutoFit/>
            </a:bodyPr>
            <a:lstStyle/>
            <a:p>
              <a:pPr algn="ctr">
                <a:lnSpc>
                  <a:spcPts val="4500"/>
                </a:lnSpc>
              </a:pPr>
              <a:r>
                <a:rPr lang="en-US" sz="6000" b="1" spc="150" dirty="0">
                  <a:solidFill>
                    <a:srgbClr val="000000"/>
                  </a:solidFill>
                  <a:latin typeface="Raleway"/>
                </a:rPr>
                <a:t>Ross Skillman</a:t>
              </a:r>
            </a:p>
          </p:txBody>
        </p:sp>
        <p:sp>
          <p:nvSpPr>
            <p:cNvPr id="5" name="TextBox 5"/>
            <p:cNvSpPr txBox="1"/>
            <p:nvPr/>
          </p:nvSpPr>
          <p:spPr>
            <a:xfrm>
              <a:off x="0" y="-38100"/>
              <a:ext cx="17179169" cy="20149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Twenty Year Service Awards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590890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TASO Service Award Winners</a:t>
            </a:r>
          </a:p>
        </p:txBody>
      </p:sp>
      <p:grpSp>
        <p:nvGrpSpPr>
          <p:cNvPr id="3" name="Group 3"/>
          <p:cNvGrpSpPr/>
          <p:nvPr/>
        </p:nvGrpSpPr>
        <p:grpSpPr>
          <a:xfrm>
            <a:off x="1028700" y="3080918"/>
            <a:ext cx="12884376" cy="4835341"/>
            <a:chOff x="0" y="-38100"/>
            <a:chExt cx="17179169" cy="1766830"/>
          </a:xfrm>
        </p:grpSpPr>
        <p:sp>
          <p:nvSpPr>
            <p:cNvPr id="4" name="TextBox 4"/>
            <p:cNvSpPr txBox="1"/>
            <p:nvPr/>
          </p:nvSpPr>
          <p:spPr>
            <a:xfrm>
              <a:off x="0" y="659879"/>
              <a:ext cx="17179169" cy="1068851"/>
            </a:xfrm>
            <a:prstGeom prst="rect">
              <a:avLst/>
            </a:prstGeom>
          </p:spPr>
          <p:txBody>
            <a:bodyPr lIns="0" tIns="0" rIns="0" bIns="0" rtlCol="0" anchor="t">
              <a:spAutoFit/>
            </a:bodyPr>
            <a:lstStyle/>
            <a:p>
              <a:pPr algn="ctr">
                <a:lnSpc>
                  <a:spcPts val="4500"/>
                </a:lnSpc>
              </a:pPr>
              <a:r>
                <a:rPr lang="en-US" sz="6000" b="1" spc="150" dirty="0">
                  <a:solidFill>
                    <a:srgbClr val="000000"/>
                  </a:solidFill>
                  <a:latin typeface="Raleway"/>
                </a:rPr>
                <a:t>Bill Buller</a:t>
              </a:r>
            </a:p>
            <a:p>
              <a:pPr algn="ctr">
                <a:lnSpc>
                  <a:spcPts val="4500"/>
                </a:lnSpc>
              </a:pPr>
              <a:endParaRPr lang="en-US" sz="6000" b="1" spc="150" dirty="0">
                <a:solidFill>
                  <a:srgbClr val="000000"/>
                </a:solidFill>
                <a:latin typeface="Raleway"/>
              </a:endParaRPr>
            </a:p>
            <a:p>
              <a:pPr algn="ctr">
                <a:lnSpc>
                  <a:spcPts val="4500"/>
                </a:lnSpc>
              </a:pPr>
              <a:r>
                <a:rPr lang="en-US" sz="6000" b="1" spc="150" dirty="0">
                  <a:solidFill>
                    <a:srgbClr val="000000"/>
                  </a:solidFill>
                  <a:latin typeface="Raleway"/>
                </a:rPr>
                <a:t>JoAnn Gibson</a:t>
              </a:r>
            </a:p>
            <a:p>
              <a:pPr algn="ctr">
                <a:lnSpc>
                  <a:spcPts val="4500"/>
                </a:lnSpc>
              </a:pPr>
              <a:endParaRPr lang="en-US" sz="6000" b="1" spc="150" dirty="0">
                <a:solidFill>
                  <a:srgbClr val="000000"/>
                </a:solidFill>
                <a:latin typeface="Raleway"/>
              </a:endParaRPr>
            </a:p>
            <a:p>
              <a:pPr algn="ctr">
                <a:lnSpc>
                  <a:spcPts val="4500"/>
                </a:lnSpc>
              </a:pPr>
              <a:r>
                <a:rPr lang="en-US" sz="6000" b="1" spc="150" dirty="0">
                  <a:solidFill>
                    <a:srgbClr val="000000"/>
                  </a:solidFill>
                  <a:latin typeface="Raleway"/>
                </a:rPr>
                <a:t>Charles Bennett (33)</a:t>
              </a:r>
            </a:p>
          </p:txBody>
        </p:sp>
        <p:sp>
          <p:nvSpPr>
            <p:cNvPr id="5" name="TextBox 5"/>
            <p:cNvSpPr txBox="1"/>
            <p:nvPr/>
          </p:nvSpPr>
          <p:spPr>
            <a:xfrm>
              <a:off x="0" y="-38100"/>
              <a:ext cx="17179169" cy="201493"/>
            </a:xfrm>
            <a:prstGeom prst="rect">
              <a:avLst/>
            </a:prstGeom>
          </p:spPr>
          <p:txBody>
            <a:bodyPr lIns="0" tIns="0" rIns="0" bIns="0" rtlCol="0" anchor="t">
              <a:spAutoFit/>
            </a:bodyPr>
            <a:lstStyle/>
            <a:p>
              <a:pPr>
                <a:lnSpc>
                  <a:spcPts val="4250"/>
                </a:lnSpc>
              </a:pPr>
              <a:r>
                <a:rPr lang="en-US" sz="4400" b="1" spc="119" dirty="0">
                  <a:solidFill>
                    <a:srgbClr val="780915"/>
                  </a:solidFill>
                  <a:latin typeface="Raleway Bold" panose="020B0604020202020204" charset="0"/>
                </a:rPr>
                <a:t>Thirty Year Service Awards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453236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28700" y="2791393"/>
            <a:ext cx="12884376" cy="4599887"/>
            <a:chOff x="0" y="-38100"/>
            <a:chExt cx="17179169" cy="6133181"/>
          </a:xfrm>
        </p:grpSpPr>
        <p:sp>
          <p:nvSpPr>
            <p:cNvPr id="4" name="TextBox 4"/>
            <p:cNvSpPr txBox="1"/>
            <p:nvPr/>
          </p:nvSpPr>
          <p:spPr>
            <a:xfrm>
              <a:off x="0" y="1548110"/>
              <a:ext cx="17179169" cy="4546971"/>
            </a:xfrm>
            <a:prstGeom prst="rect">
              <a:avLst/>
            </a:prstGeom>
          </p:spPr>
          <p:txBody>
            <a:bodyPr wrap="square" lIns="0" tIns="0" rIns="0" bIns="0" rtlCol="0" anchor="t">
              <a:spAutoFit/>
            </a:bodyPr>
            <a:lstStyle/>
            <a:p>
              <a:pPr algn="l">
                <a:lnSpc>
                  <a:spcPts val="4500"/>
                </a:lnSpc>
              </a:pPr>
              <a:r>
                <a:rPr lang="en-US" sz="3000" spc="150" dirty="0">
                  <a:latin typeface="Raleway"/>
                </a:rPr>
                <a:t>	Must register or renew, pay TASO (State) dues, and </a:t>
              </a:r>
            </a:p>
            <a:p>
              <a:pPr algn="l">
                <a:lnSpc>
                  <a:spcPts val="4500"/>
                </a:lnSpc>
              </a:pPr>
              <a:r>
                <a:rPr lang="en-US" sz="3000" spc="150" dirty="0">
                  <a:latin typeface="Raleway"/>
                </a:rPr>
                <a:t>	successfully complete a Background Check. </a:t>
              </a:r>
            </a:p>
            <a:p>
              <a:pPr algn="l">
                <a:lnSpc>
                  <a:spcPts val="4500"/>
                </a:lnSpc>
              </a:pPr>
              <a:r>
                <a:rPr lang="en-US" sz="3000" spc="150" dirty="0">
                  <a:latin typeface="Raleway"/>
                </a:rPr>
                <a:t>	Go to </a:t>
              </a:r>
              <a:r>
                <a:rPr lang="en-US" sz="3000" spc="150" dirty="0">
                  <a:solidFill>
                    <a:srgbClr val="3366FF"/>
                  </a:solidFill>
                  <a:latin typeface="Raleway"/>
                  <a:hlinkClick r:id="rId2"/>
                </a:rPr>
                <a:t>www.taso.org</a:t>
              </a:r>
              <a:r>
                <a:rPr lang="en-US" sz="3000" spc="150" dirty="0">
                  <a:solidFill>
                    <a:srgbClr val="3366FF"/>
                  </a:solidFill>
                  <a:latin typeface="Raleway"/>
                </a:rPr>
                <a:t>.</a:t>
              </a:r>
            </a:p>
            <a:p>
              <a:pPr algn="l">
                <a:lnSpc>
                  <a:spcPts val="4500"/>
                </a:lnSpc>
              </a:pPr>
              <a:endParaRPr lang="en-US" sz="3000" spc="150" dirty="0">
                <a:solidFill>
                  <a:srgbClr val="3366FF"/>
                </a:solidFill>
                <a:latin typeface="Raleway"/>
              </a:endParaRPr>
            </a:p>
            <a:p>
              <a:pPr algn="l">
                <a:lnSpc>
                  <a:spcPts val="4500"/>
                </a:lnSpc>
              </a:pPr>
              <a:r>
                <a:rPr lang="en-US" sz="3000" b="1" spc="150" dirty="0">
                  <a:latin typeface="Raleway"/>
                </a:rPr>
                <a:t>TASO new official registration and membership renewal must be completed by midnight, August 1.</a:t>
              </a:r>
            </a:p>
          </p:txBody>
        </p:sp>
        <p:sp>
          <p:nvSpPr>
            <p:cNvPr id="5" name="TextBox 5"/>
            <p:cNvSpPr txBox="1"/>
            <p:nvPr/>
          </p:nvSpPr>
          <p:spPr>
            <a:xfrm>
              <a:off x="0" y="-38100"/>
              <a:ext cx="17179169" cy="735244"/>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Registration and Dues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3"/>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
        <p:nvSpPr>
          <p:cNvPr id="6" name="TextBox 5">
            <a:extLst>
              <a:ext uri="{FF2B5EF4-FFF2-40B4-BE49-F238E27FC236}">
                <a16:creationId xmlns:a16="http://schemas.microsoft.com/office/drawing/2014/main" id="{5EB8E3CE-CFB2-2FE5-A5D5-D886331C6214}"/>
              </a:ext>
            </a:extLst>
          </p:cNvPr>
          <p:cNvSpPr txBox="1"/>
          <p:nvPr/>
        </p:nvSpPr>
        <p:spPr>
          <a:xfrm rot="20149692">
            <a:off x="2059627" y="3036549"/>
            <a:ext cx="11394888" cy="3939540"/>
          </a:xfrm>
          <a:prstGeom prst="rect">
            <a:avLst/>
          </a:prstGeom>
          <a:noFill/>
        </p:spPr>
        <p:txBody>
          <a:bodyPr wrap="square" rtlCol="0">
            <a:spAutoFit/>
          </a:bodyPr>
          <a:lstStyle/>
          <a:p>
            <a:r>
              <a:rPr lang="en-US" sz="25000" dirty="0">
                <a:solidFill>
                  <a:srgbClr val="FF0000"/>
                </a:solidFill>
              </a:rPr>
              <a:t>EXPIRED</a:t>
            </a:r>
          </a:p>
        </p:txBody>
      </p:sp>
    </p:spTree>
    <p:extLst>
      <p:ext uri="{BB962C8B-B14F-4D97-AF65-F5344CB8AC3E}">
        <p14:creationId xmlns:p14="http://schemas.microsoft.com/office/powerpoint/2010/main" val="260157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sp>
        <p:nvSpPr>
          <p:cNvPr id="7" name="TextBox 7"/>
          <p:cNvSpPr txBox="1"/>
          <p:nvPr/>
        </p:nvSpPr>
        <p:spPr>
          <a:xfrm>
            <a:off x="1046708" y="2726896"/>
            <a:ext cx="13691755" cy="551433"/>
          </a:xfrm>
          <a:prstGeom prst="rect">
            <a:avLst/>
          </a:prstGeom>
        </p:spPr>
        <p:txBody>
          <a:bodyPr wrap="square" lIns="0" tIns="0" rIns="0" bIns="0" rtlCol="0" anchor="t">
            <a:spAutoFit/>
          </a:bodyPr>
          <a:lstStyle/>
          <a:p>
            <a:pPr>
              <a:lnSpc>
                <a:spcPts val="4250"/>
              </a:lnSpc>
            </a:pPr>
            <a:r>
              <a:rPr lang="en-US" sz="4400" spc="119" dirty="0">
                <a:solidFill>
                  <a:srgbClr val="780915"/>
                </a:solidFill>
                <a:latin typeface="Raleway Bold" panose="020B0604020202020204" charset="0"/>
              </a:rPr>
              <a:t>Local – Brazos Valley Chapter TASO (BVTASO)</a:t>
            </a:r>
          </a:p>
        </p:txBody>
      </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
        <p:nvSpPr>
          <p:cNvPr id="14" name="TextBox 6">
            <a:extLst>
              <a:ext uri="{FF2B5EF4-FFF2-40B4-BE49-F238E27FC236}">
                <a16:creationId xmlns:a16="http://schemas.microsoft.com/office/drawing/2014/main" id="{913023A2-A588-485D-8415-E54E1881E6F9}"/>
              </a:ext>
            </a:extLst>
          </p:cNvPr>
          <p:cNvSpPr txBox="1"/>
          <p:nvPr/>
        </p:nvSpPr>
        <p:spPr>
          <a:xfrm>
            <a:off x="1012075" y="3877858"/>
            <a:ext cx="12884376" cy="3600986"/>
          </a:xfrm>
          <a:prstGeom prst="rect">
            <a:avLst/>
          </a:prstGeom>
        </p:spPr>
        <p:txBody>
          <a:bodyPr lIns="0" tIns="0" rIns="0" bIns="0" rtlCol="0" anchor="t">
            <a:spAutoFit/>
          </a:bodyPr>
          <a:lstStyle/>
          <a:p>
            <a:pPr lvl="2" algn="l" eaLnBrk="1" fontAlgn="auto" hangingPunct="1">
              <a:spcAft>
                <a:spcPts val="0"/>
              </a:spcAft>
              <a:buClr>
                <a:srgbClr val="780915"/>
              </a:buClr>
              <a:defRPr/>
            </a:pPr>
            <a:r>
              <a:rPr lang="en-US" sz="3000" cap="none" dirty="0">
                <a:latin typeface="Raleway" panose="020B0604020202020204" charset="0"/>
                <a:cs typeface="Arial" panose="020B0604020202020204" pitchFamily="34" charset="0"/>
              </a:rPr>
              <a:t>Pay BVTASO Local Chapter Dues and Assigner Fee </a:t>
            </a:r>
          </a:p>
          <a:p>
            <a:pPr marL="1828800" lvl="3" indent="-457200">
              <a:buClr>
                <a:srgbClr val="780915"/>
              </a:buClr>
              <a:buSzPct val="75000"/>
              <a:buFont typeface="Wingdings" panose="05000000000000000000" pitchFamily="2" charset="2"/>
              <a:buChar char="Ø"/>
              <a:defRPr/>
            </a:pPr>
            <a:r>
              <a:rPr lang="en-US" sz="3000" cap="none" dirty="0">
                <a:latin typeface="Raleway" panose="020B0604020202020204" charset="0"/>
                <a:cs typeface="Arial" panose="020B0604020202020204" pitchFamily="34" charset="0"/>
              </a:rPr>
              <a:t>Online </a:t>
            </a:r>
            <a:r>
              <a:rPr lang="en-US" sz="3000" cap="none" dirty="0">
                <a:solidFill>
                  <a:srgbClr val="3366FF"/>
                </a:solidFill>
                <a:latin typeface="Raleway" panose="020B0604020202020204" charset="0"/>
                <a:cs typeface="Arial" panose="020B0604020202020204" pitchFamily="34" charset="0"/>
                <a:hlinkClick r:id="rId3">
                  <a:extLst>
                    <a:ext uri="{A12FA001-AC4F-418D-AE19-62706E023703}">
                      <ahyp:hlinkClr xmlns:ahyp="http://schemas.microsoft.com/office/drawing/2018/hyperlinkcolor" val="tx"/>
                    </a:ext>
                  </a:extLst>
                </a:hlinkClick>
              </a:rPr>
              <a:t>www.bvtaso.org</a:t>
            </a:r>
            <a:r>
              <a:rPr lang="en-US" sz="3000" cap="none" dirty="0">
                <a:solidFill>
                  <a:srgbClr val="3366FF"/>
                </a:solidFill>
                <a:latin typeface="Raleway" panose="020B0604020202020204" charset="0"/>
                <a:cs typeface="Arial" panose="020B0604020202020204" pitchFamily="34" charset="0"/>
              </a:rPr>
              <a:t> </a:t>
            </a:r>
            <a:r>
              <a:rPr lang="en-US" sz="3000" dirty="0">
                <a:latin typeface="Raleway" panose="020B0604020202020204" charset="0"/>
                <a:cs typeface="Arial" panose="020B0604020202020204" pitchFamily="34" charset="0"/>
              </a:rPr>
              <a:t>“Resources” Tab, or</a:t>
            </a:r>
          </a:p>
          <a:p>
            <a:pPr marL="1828800" lvl="3" indent="-457200">
              <a:buClr>
                <a:srgbClr val="780915"/>
              </a:buClr>
              <a:buSzPct val="75000"/>
              <a:buFont typeface="Wingdings" panose="05000000000000000000" pitchFamily="2" charset="2"/>
              <a:buChar char="Ø"/>
              <a:defRPr/>
            </a:pPr>
            <a:r>
              <a:rPr lang="en-US" sz="3000" dirty="0">
                <a:latin typeface="Raleway" panose="020B0604020202020204" charset="0"/>
                <a:cs typeface="Arial" panose="020B0604020202020204" pitchFamily="34" charset="0"/>
              </a:rPr>
              <a:t>Directly to Treasurer at Chapter Meeting </a:t>
            </a:r>
          </a:p>
          <a:p>
            <a:pPr lvl="3" algn="l" eaLnBrk="1" fontAlgn="auto" hangingPunct="1">
              <a:spcAft>
                <a:spcPts val="0"/>
              </a:spcAft>
              <a:defRPr/>
            </a:pPr>
            <a:endParaRPr lang="en-US" sz="2400" cap="none" dirty="0">
              <a:latin typeface="Raleway" panose="020B0604020202020204" charset="0"/>
              <a:cs typeface="Arial" panose="020B0604020202020204" pitchFamily="34" charset="0"/>
            </a:endParaRPr>
          </a:p>
          <a:p>
            <a:pPr lvl="2" algn="l" eaLnBrk="1" fontAlgn="auto" hangingPunct="1">
              <a:spcAft>
                <a:spcPts val="0"/>
              </a:spcAft>
              <a:buClr>
                <a:srgbClr val="780915"/>
              </a:buClr>
              <a:defRPr/>
            </a:pPr>
            <a:r>
              <a:rPr lang="en-US" sz="3000" spc="150" dirty="0">
                <a:solidFill>
                  <a:srgbClr val="000000"/>
                </a:solidFill>
                <a:latin typeface="Raleway" panose="020B0604020202020204" charset="0"/>
                <a:cs typeface="Arial" panose="020B0604020202020204" pitchFamily="34" charset="0"/>
              </a:rPr>
              <a:t>Register on Arbiter and Setup Arbiter Pay</a:t>
            </a:r>
          </a:p>
          <a:p>
            <a:pPr lvl="2" algn="l" eaLnBrk="1" fontAlgn="auto" hangingPunct="1">
              <a:spcAft>
                <a:spcPts val="0"/>
              </a:spcAft>
              <a:buClr>
                <a:srgbClr val="780915"/>
              </a:buClr>
              <a:defRPr/>
            </a:pPr>
            <a:endParaRPr lang="en-US" sz="3000" spc="150" dirty="0">
              <a:solidFill>
                <a:srgbClr val="000000"/>
              </a:solidFill>
              <a:latin typeface="Raleway" panose="020B0604020202020204" charset="0"/>
              <a:cs typeface="Arial" panose="020B0604020202020204" pitchFamily="34" charset="0"/>
            </a:endParaRPr>
          </a:p>
          <a:p>
            <a:pPr lvl="2" algn="l" eaLnBrk="1" fontAlgn="auto" hangingPunct="1">
              <a:spcAft>
                <a:spcPts val="0"/>
              </a:spcAft>
              <a:buClr>
                <a:srgbClr val="780915"/>
              </a:buClr>
              <a:defRPr/>
            </a:pPr>
            <a:r>
              <a:rPr lang="en-US" sz="3000" b="1" spc="150" dirty="0">
                <a:latin typeface="Raleway" panose="020B0604020202020204" charset="0"/>
                <a:cs typeface="Arial" panose="020B0604020202020204" pitchFamily="34" charset="0"/>
              </a:rPr>
              <a:t>Local Dues, Assigner Fee and Arbiter set up must be completed before you can be scheduled to ref.</a:t>
            </a:r>
            <a:endParaRPr lang="en-US" sz="3000" b="1" spc="150" dirty="0">
              <a:latin typeface="Raleway" panose="020B0604020202020204" charset="0"/>
            </a:endParaRPr>
          </a:p>
        </p:txBody>
      </p:sp>
    </p:spTree>
    <p:extLst>
      <p:ext uri="{BB962C8B-B14F-4D97-AF65-F5344CB8AC3E}">
        <p14:creationId xmlns:p14="http://schemas.microsoft.com/office/powerpoint/2010/main" val="3007127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28700" y="2658506"/>
            <a:ext cx="12884376" cy="6203445"/>
            <a:chOff x="0" y="-38100"/>
            <a:chExt cx="17179169" cy="5024364"/>
          </a:xfrm>
        </p:grpSpPr>
        <p:sp>
          <p:nvSpPr>
            <p:cNvPr id="4" name="TextBox 4"/>
            <p:cNvSpPr txBox="1"/>
            <p:nvPr/>
          </p:nvSpPr>
          <p:spPr>
            <a:xfrm>
              <a:off x="1066800" y="822025"/>
              <a:ext cx="16112369" cy="4164239"/>
            </a:xfrm>
            <a:prstGeom prst="rect">
              <a:avLst/>
            </a:prstGeom>
          </p:spPr>
          <p:txBody>
            <a:bodyPr wrap="square" lIns="0" tIns="0" rIns="0" bIns="0" rtlCol="0" anchor="t">
              <a:spAutoFit/>
            </a:bodyPr>
            <a:lstStyle/>
            <a:p>
              <a:pPr algn="l">
                <a:lnSpc>
                  <a:spcPts val="4500"/>
                </a:lnSpc>
              </a:pPr>
              <a:r>
                <a:rPr lang="en-US" sz="3000" b="1" u="sng" spc="150" dirty="0">
                  <a:solidFill>
                    <a:srgbClr val="000000"/>
                  </a:solidFill>
                  <a:latin typeface="Raleway"/>
                </a:rPr>
                <a:t>First-year and second-year officials</a:t>
              </a:r>
              <a:r>
                <a:rPr lang="en-US" sz="3000" spc="150" dirty="0">
                  <a:solidFill>
                    <a:srgbClr val="000000"/>
                  </a:solidFill>
                  <a:latin typeface="Raleway"/>
                </a:rPr>
                <a:t> must complete both BVTASO online training sessions AND on-court training.</a:t>
              </a:r>
            </a:p>
            <a:p>
              <a:pPr algn="l">
                <a:lnSpc>
                  <a:spcPts val="4500"/>
                </a:lnSpc>
              </a:pPr>
              <a:endParaRPr lang="en-US" sz="3000" spc="150" dirty="0">
                <a:solidFill>
                  <a:srgbClr val="000000"/>
                </a:solidFill>
                <a:latin typeface="Raleway"/>
              </a:endParaRPr>
            </a:p>
            <a:p>
              <a:pPr algn="l">
                <a:lnSpc>
                  <a:spcPts val="4500"/>
                </a:lnSpc>
              </a:pPr>
              <a:r>
                <a:rPr lang="en-US" sz="3000" b="1" u="sng" spc="150" dirty="0">
                  <a:latin typeface="Raleway"/>
                </a:rPr>
                <a:t>All officials</a:t>
              </a:r>
              <a:r>
                <a:rPr lang="en-US" sz="3000" spc="150" dirty="0">
                  <a:latin typeface="Raleway"/>
                </a:rPr>
                <a:t> must have either attended the Annual State  Meeting, a Regional Clinic or complete the online TASO training modules.</a:t>
              </a:r>
            </a:p>
            <a:p>
              <a:pPr marL="457200" indent="-457200" algn="l">
                <a:lnSpc>
                  <a:spcPts val="4500"/>
                </a:lnSpc>
                <a:buFontTx/>
                <a:buChar char="-"/>
              </a:pPr>
              <a:endParaRPr lang="en-US" sz="3000" spc="150" dirty="0">
                <a:latin typeface="Raleway"/>
              </a:endParaRPr>
            </a:p>
            <a:p>
              <a:pPr algn="l">
                <a:lnSpc>
                  <a:spcPts val="4500"/>
                </a:lnSpc>
              </a:pPr>
              <a:r>
                <a:rPr lang="en-US" sz="3000" b="1" spc="150" dirty="0">
                  <a:solidFill>
                    <a:srgbClr val="FF0000"/>
                  </a:solidFill>
                  <a:latin typeface="Raleway"/>
                </a:rPr>
                <a:t>All training must be completed before midnight, August 13.</a:t>
              </a:r>
            </a:p>
            <a:p>
              <a:pPr algn="l">
                <a:lnSpc>
                  <a:spcPts val="4500"/>
                </a:lnSpc>
              </a:pPr>
              <a:endParaRPr lang="en-US" sz="3000" spc="150" dirty="0">
                <a:solidFill>
                  <a:srgbClr val="3366FF"/>
                </a:solidFill>
                <a:latin typeface="Raleway"/>
              </a:endParaRPr>
            </a:p>
          </p:txBody>
        </p:sp>
        <p:sp>
          <p:nvSpPr>
            <p:cNvPr id="5" name="TextBox 5"/>
            <p:cNvSpPr txBox="1"/>
            <p:nvPr/>
          </p:nvSpPr>
          <p:spPr>
            <a:xfrm>
              <a:off x="0" y="-38100"/>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Complete educational component</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067737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914400" y="2490557"/>
            <a:ext cx="12998676" cy="7714334"/>
            <a:chOff x="0" y="-38100"/>
            <a:chExt cx="17179169" cy="6727103"/>
          </a:xfrm>
        </p:grpSpPr>
        <p:sp>
          <p:nvSpPr>
            <p:cNvPr id="4" name="TextBox 4"/>
            <p:cNvSpPr txBox="1"/>
            <p:nvPr/>
          </p:nvSpPr>
          <p:spPr>
            <a:xfrm>
              <a:off x="1066800" y="695814"/>
              <a:ext cx="16112369" cy="5993189"/>
            </a:xfrm>
            <a:prstGeom prst="rect">
              <a:avLst/>
            </a:prstGeom>
          </p:spPr>
          <p:txBody>
            <a:bodyPr wrap="square" lIns="0" tIns="0" rIns="0" bIns="0" rtlCol="0" anchor="t">
              <a:spAutoFit/>
            </a:bodyPr>
            <a:lstStyle/>
            <a:p>
              <a:pPr algn="l">
                <a:lnSpc>
                  <a:spcPts val="4500"/>
                </a:lnSpc>
              </a:pPr>
              <a:r>
                <a:rPr lang="en-US" sz="3000" b="1" u="sng" spc="150" dirty="0">
                  <a:solidFill>
                    <a:srgbClr val="000000"/>
                  </a:solidFill>
                  <a:latin typeface="Raleway"/>
                </a:rPr>
                <a:t>First-year and second-year officials</a:t>
              </a:r>
              <a:r>
                <a:rPr lang="en-US" sz="3000" spc="150" dirty="0">
                  <a:solidFill>
                    <a:srgbClr val="000000"/>
                  </a:solidFill>
                  <a:latin typeface="Raleway"/>
                </a:rPr>
                <a:t> must complete both BVTASO online training sessions AND on-court training.</a:t>
              </a:r>
              <a:endParaRPr lang="en-US" sz="1000" spc="150" dirty="0">
                <a:solidFill>
                  <a:srgbClr val="000000"/>
                </a:solidFill>
                <a:latin typeface="Raleway"/>
              </a:endParaRPr>
            </a:p>
            <a:p>
              <a:pPr algn="l">
                <a:lnSpc>
                  <a:spcPts val="4500"/>
                </a:lnSpc>
              </a:pPr>
              <a:endParaRPr lang="en-US" sz="1000" spc="150" dirty="0">
                <a:solidFill>
                  <a:srgbClr val="000000"/>
                </a:solidFill>
                <a:latin typeface="Raleway"/>
              </a:endParaRPr>
            </a:p>
            <a:p>
              <a:pPr algn="l">
                <a:lnSpc>
                  <a:spcPts val="4500"/>
                </a:lnSpc>
              </a:pPr>
              <a:r>
                <a:rPr lang="en-US" sz="3000" b="1" u="sng" spc="150" dirty="0">
                  <a:latin typeface="Raleway"/>
                </a:rPr>
                <a:t>All officials</a:t>
              </a:r>
              <a:r>
                <a:rPr lang="en-US" sz="3000" spc="150" dirty="0">
                  <a:latin typeface="Raleway"/>
                </a:rPr>
                <a:t> must have either attended the Annual State  Meeting, a Regional Clinic or complete the online TASO training modules.</a:t>
              </a:r>
            </a:p>
            <a:p>
              <a:pPr algn="l">
                <a:lnSpc>
                  <a:spcPts val="4500"/>
                </a:lnSpc>
              </a:pPr>
              <a:endParaRPr lang="en-US" sz="3000" spc="150" dirty="0">
                <a:latin typeface="Raleway"/>
              </a:endParaRPr>
            </a:p>
            <a:p>
              <a:pPr algn="l">
                <a:lnSpc>
                  <a:spcPts val="4500"/>
                </a:lnSpc>
              </a:pPr>
              <a:r>
                <a:rPr lang="en-US" sz="3000" b="1" spc="150" dirty="0">
                  <a:solidFill>
                    <a:schemeClr val="tx2">
                      <a:lumMod val="60000"/>
                      <a:lumOff val="40000"/>
                    </a:schemeClr>
                  </a:solidFill>
                  <a:latin typeface="Raleway"/>
                </a:rPr>
                <a:t>If you haven’t already, be sure to pick up your Rule Book and Case Book.  More books are on the way…</a:t>
              </a:r>
            </a:p>
            <a:p>
              <a:pPr algn="l">
                <a:lnSpc>
                  <a:spcPts val="4500"/>
                </a:lnSpc>
              </a:pPr>
              <a:endParaRPr lang="en-US" sz="3000" spc="150" dirty="0">
                <a:latin typeface="Raleway"/>
              </a:endParaRPr>
            </a:p>
            <a:p>
              <a:pPr algn="l">
                <a:lnSpc>
                  <a:spcPts val="4500"/>
                </a:lnSpc>
              </a:pPr>
              <a:r>
                <a:rPr lang="en-US" sz="3000" b="1" spc="150" dirty="0">
                  <a:solidFill>
                    <a:srgbClr val="FF0000"/>
                  </a:solidFill>
                  <a:latin typeface="Raleway"/>
                </a:rPr>
                <a:t>All training must be completed before midnight, August 13.</a:t>
              </a:r>
            </a:p>
            <a:p>
              <a:pPr algn="l">
                <a:lnSpc>
                  <a:spcPts val="4500"/>
                </a:lnSpc>
              </a:pPr>
              <a:endParaRPr lang="en-US" sz="3000" spc="150" dirty="0">
                <a:solidFill>
                  <a:srgbClr val="3366FF"/>
                </a:solidFill>
                <a:latin typeface="Raleway"/>
              </a:endParaRPr>
            </a:p>
          </p:txBody>
        </p:sp>
        <p:sp>
          <p:nvSpPr>
            <p:cNvPr id="5" name="TextBox 5"/>
            <p:cNvSpPr txBox="1"/>
            <p:nvPr/>
          </p:nvSpPr>
          <p:spPr>
            <a:xfrm>
              <a:off x="0" y="-38100"/>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Complete educational component</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95079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28700" y="2506042"/>
            <a:ext cx="13677900" cy="7152174"/>
            <a:chOff x="348389" y="-38101"/>
            <a:chExt cx="17867355" cy="6299976"/>
          </a:xfrm>
        </p:grpSpPr>
        <p:sp>
          <p:nvSpPr>
            <p:cNvPr id="4" name="TextBox 4"/>
            <p:cNvSpPr txBox="1"/>
            <p:nvPr/>
          </p:nvSpPr>
          <p:spPr>
            <a:xfrm>
              <a:off x="1294014" y="1224701"/>
              <a:ext cx="16424032" cy="5037174"/>
            </a:xfrm>
            <a:prstGeom prst="rect">
              <a:avLst/>
            </a:prstGeom>
          </p:spPr>
          <p:txBody>
            <a:bodyPr wrap="square" lIns="0" tIns="0" rIns="0" bIns="0" rtlCol="0" anchor="t">
              <a:spAutoFit/>
            </a:bodyPr>
            <a:lstStyle/>
            <a:p>
              <a:pPr algn="l">
                <a:lnSpc>
                  <a:spcPts val="4500"/>
                </a:lnSpc>
              </a:pPr>
              <a:r>
                <a:rPr lang="en-US" sz="3000" spc="150" dirty="0">
                  <a:solidFill>
                    <a:srgbClr val="000000"/>
                  </a:solidFill>
                  <a:latin typeface="Raleway"/>
                </a:rPr>
                <a:t>Must score a MINIMUM of 70 to be able to be eligible to be scheduled as an official (R1, R2 or LJ).</a:t>
              </a:r>
            </a:p>
            <a:p>
              <a:pPr algn="l">
                <a:lnSpc>
                  <a:spcPts val="4500"/>
                </a:lnSpc>
              </a:pPr>
              <a:endParaRPr lang="en-US" sz="3000" spc="150" dirty="0">
                <a:solidFill>
                  <a:srgbClr val="000000"/>
                </a:solidFill>
                <a:latin typeface="Raleway"/>
              </a:endParaRPr>
            </a:p>
            <a:p>
              <a:pPr algn="l">
                <a:lnSpc>
                  <a:spcPts val="4500"/>
                </a:lnSpc>
              </a:pPr>
              <a:r>
                <a:rPr lang="en-US" sz="3000" b="1" u="sng" spc="150" dirty="0">
                  <a:latin typeface="Raleway"/>
                </a:rPr>
                <a:t>To be eligible to officiate Playoff Matches (R1, R2 or LJ), you  MUST score at minimum of 90 on the exam. NO EXCEPTIONS.  This is now a State-wide TASO mandate.</a:t>
              </a:r>
            </a:p>
            <a:p>
              <a:pPr algn="l">
                <a:lnSpc>
                  <a:spcPts val="4500"/>
                </a:lnSpc>
              </a:pPr>
              <a:endParaRPr lang="en-US" sz="3000" spc="150" dirty="0">
                <a:latin typeface="Raleway"/>
              </a:endParaRPr>
            </a:p>
            <a:p>
              <a:pPr algn="l">
                <a:lnSpc>
                  <a:spcPts val="4500"/>
                </a:lnSpc>
              </a:pPr>
              <a:r>
                <a:rPr lang="en-US" sz="3000" spc="150" dirty="0">
                  <a:latin typeface="Raleway"/>
                </a:rPr>
                <a:t>Online Test was available July 12. </a:t>
              </a:r>
            </a:p>
            <a:p>
              <a:pPr marL="457200" indent="-457200" algn="l">
                <a:lnSpc>
                  <a:spcPts val="4500"/>
                </a:lnSpc>
                <a:buFontTx/>
                <a:buChar char="-"/>
              </a:pPr>
              <a:endParaRPr lang="en-US" sz="3000" spc="150" dirty="0">
                <a:latin typeface="Raleway"/>
              </a:endParaRPr>
            </a:p>
            <a:p>
              <a:pPr algn="l">
                <a:lnSpc>
                  <a:spcPts val="4500"/>
                </a:lnSpc>
              </a:pPr>
              <a:r>
                <a:rPr lang="en-US" sz="3000" b="1" spc="150" dirty="0">
                  <a:solidFill>
                    <a:srgbClr val="FF0000"/>
                  </a:solidFill>
                  <a:latin typeface="Raleway"/>
                </a:rPr>
                <a:t>Test must be taken and passed before midnight, August 13.</a:t>
              </a:r>
            </a:p>
          </p:txBody>
        </p:sp>
        <p:sp>
          <p:nvSpPr>
            <p:cNvPr id="5" name="TextBox 5"/>
            <p:cNvSpPr txBox="1"/>
            <p:nvPr/>
          </p:nvSpPr>
          <p:spPr>
            <a:xfrm>
              <a:off x="348389" y="-38101"/>
              <a:ext cx="17867355" cy="893246"/>
            </a:xfrm>
            <a:prstGeom prst="rect">
              <a:avLst/>
            </a:prstGeom>
          </p:spPr>
          <p:txBody>
            <a:bodyPr wrap="square" lIns="0" tIns="0" rIns="0" bIns="0" rtlCol="0" anchor="t">
              <a:spAutoFit/>
            </a:bodyPr>
            <a:lstStyle/>
            <a:p>
              <a:pPr>
                <a:lnSpc>
                  <a:spcPts val="4250"/>
                </a:lnSpc>
              </a:pPr>
              <a:r>
                <a:rPr lang="en-US" sz="4000" spc="119" dirty="0">
                  <a:solidFill>
                    <a:srgbClr val="780915"/>
                  </a:solidFill>
                  <a:latin typeface="Raleway Bold" panose="020B0604020202020204" charset="0"/>
                </a:rPr>
                <a:t>Successfully complete and pass the </a:t>
              </a:r>
            </a:p>
            <a:p>
              <a:pPr>
                <a:lnSpc>
                  <a:spcPts val="4250"/>
                </a:lnSpc>
              </a:pPr>
              <a:r>
                <a:rPr lang="en-US" sz="4000" spc="119" dirty="0">
                  <a:solidFill>
                    <a:srgbClr val="780915"/>
                  </a:solidFill>
                  <a:latin typeface="Raleway Bold" panose="020B0604020202020204" charset="0"/>
                </a:rPr>
                <a:t>TASO Volleyball Exam</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062368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80A16"/>
        </a:solidFill>
        <a:effectLst/>
      </p:bgPr>
    </p:bg>
    <p:spTree>
      <p:nvGrpSpPr>
        <p:cNvPr id="1" name=""/>
        <p:cNvGrpSpPr/>
        <p:nvPr/>
      </p:nvGrpSpPr>
      <p:grpSpPr>
        <a:xfrm>
          <a:off x="0" y="0"/>
          <a:ext cx="0" cy="0"/>
          <a:chOff x="0" y="0"/>
          <a:chExt cx="0" cy="0"/>
        </a:xfrm>
      </p:grpSpPr>
      <p:grpSp>
        <p:nvGrpSpPr>
          <p:cNvPr id="2" name="Group 2"/>
          <p:cNvGrpSpPr/>
          <p:nvPr/>
        </p:nvGrpSpPr>
        <p:grpSpPr>
          <a:xfrm>
            <a:off x="8534400" y="2497784"/>
            <a:ext cx="9372600" cy="6317264"/>
            <a:chOff x="-899256" y="726378"/>
            <a:chExt cx="12496800" cy="8423016"/>
          </a:xfrm>
        </p:grpSpPr>
        <p:sp>
          <p:nvSpPr>
            <p:cNvPr id="3" name="TextBox 3"/>
            <p:cNvSpPr txBox="1"/>
            <p:nvPr/>
          </p:nvSpPr>
          <p:spPr>
            <a:xfrm>
              <a:off x="0" y="726378"/>
              <a:ext cx="10698288" cy="1398589"/>
            </a:xfrm>
            <a:prstGeom prst="rect">
              <a:avLst/>
            </a:prstGeom>
          </p:spPr>
          <p:txBody>
            <a:bodyPr lIns="0" tIns="0" rIns="0" bIns="0" rtlCol="0" anchor="t">
              <a:spAutoFit/>
            </a:bodyPr>
            <a:lstStyle/>
            <a:p>
              <a:pPr algn="ctr">
                <a:lnSpc>
                  <a:spcPts val="8050"/>
                </a:lnSpc>
              </a:pPr>
              <a:r>
                <a:rPr lang="en-US" sz="8800" dirty="0">
                  <a:solidFill>
                    <a:srgbClr val="EFEFEF"/>
                  </a:solidFill>
                  <a:latin typeface="Raleway Bold"/>
                </a:rPr>
                <a:t>AGENDA</a:t>
              </a:r>
            </a:p>
          </p:txBody>
        </p:sp>
        <p:sp>
          <p:nvSpPr>
            <p:cNvPr id="4" name="TextBox 4"/>
            <p:cNvSpPr txBox="1"/>
            <p:nvPr/>
          </p:nvSpPr>
          <p:spPr>
            <a:xfrm>
              <a:off x="-899256" y="2532201"/>
              <a:ext cx="12496800" cy="6617193"/>
            </a:xfrm>
            <a:prstGeom prst="rect">
              <a:avLst/>
            </a:prstGeom>
          </p:spPr>
          <p:txBody>
            <a:bodyPr wrap="square" lIns="0" tIns="0" rIns="0" bIns="0" rtlCol="0" anchor="t">
              <a:spAutoFit/>
            </a:bodyPr>
            <a:lstStyle/>
            <a:p>
              <a:pPr algn="l">
                <a:lnSpc>
                  <a:spcPts val="4250"/>
                </a:lnSpc>
              </a:pPr>
              <a:r>
                <a:rPr lang="en-US" sz="4400" spc="119" dirty="0">
                  <a:solidFill>
                    <a:srgbClr val="EFEFEF"/>
                  </a:solidFill>
                  <a:latin typeface="Raleway"/>
                </a:rPr>
                <a:t>- </a:t>
              </a:r>
              <a:r>
                <a:rPr lang="en-US" sz="4400" b="1" spc="119" dirty="0">
                  <a:solidFill>
                    <a:srgbClr val="EFEFEF"/>
                  </a:solidFill>
                  <a:latin typeface="Raleway"/>
                </a:rPr>
                <a:t>Welcome</a:t>
              </a:r>
            </a:p>
            <a:p>
              <a:pPr marL="457200" indent="-457200" algn="l">
                <a:lnSpc>
                  <a:spcPts val="4250"/>
                </a:lnSpc>
                <a:buFontTx/>
                <a:buChar char="-"/>
              </a:pPr>
              <a:r>
                <a:rPr lang="en-US" sz="4400" b="1" spc="119" dirty="0">
                  <a:solidFill>
                    <a:srgbClr val="EFEFEF"/>
                  </a:solidFill>
                  <a:latin typeface="Raleway"/>
                </a:rPr>
                <a:t>Secretary and District 14   </a:t>
              </a:r>
              <a:br>
                <a:rPr lang="en-US" sz="4400" b="1" spc="119" dirty="0">
                  <a:solidFill>
                    <a:srgbClr val="EFEFEF"/>
                  </a:solidFill>
                  <a:latin typeface="Raleway"/>
                </a:rPr>
              </a:br>
              <a:r>
                <a:rPr lang="en-US" sz="4400" b="1" spc="119" dirty="0">
                  <a:solidFill>
                    <a:srgbClr val="EFEFEF"/>
                  </a:solidFill>
                  <a:latin typeface="Raleway"/>
                </a:rPr>
                <a:t>      Representative Reports</a:t>
              </a:r>
            </a:p>
            <a:p>
              <a:pPr marL="457200" indent="-457200" algn="l">
                <a:lnSpc>
                  <a:spcPts val="4250"/>
                </a:lnSpc>
                <a:buFontTx/>
                <a:buChar char="-"/>
              </a:pPr>
              <a:r>
                <a:rPr lang="en-US" sz="4400" b="1" spc="119" dirty="0">
                  <a:solidFill>
                    <a:srgbClr val="EFEFEF"/>
                  </a:solidFill>
                  <a:latin typeface="Raleway"/>
                </a:rPr>
                <a:t>Financial Report</a:t>
              </a:r>
            </a:p>
            <a:p>
              <a:pPr marL="457200" indent="-457200" algn="l">
                <a:lnSpc>
                  <a:spcPts val="4250"/>
                </a:lnSpc>
                <a:buFontTx/>
                <a:buChar char="-"/>
              </a:pPr>
              <a:r>
                <a:rPr lang="en-US" sz="4400" b="1" spc="119" dirty="0">
                  <a:solidFill>
                    <a:srgbClr val="EFEFEF"/>
                  </a:solidFill>
                  <a:latin typeface="Raleway"/>
                </a:rPr>
                <a:t>President’s Report</a:t>
              </a:r>
            </a:p>
            <a:p>
              <a:pPr marL="457200" indent="-457200">
                <a:lnSpc>
                  <a:spcPts val="4250"/>
                </a:lnSpc>
                <a:buFontTx/>
                <a:buChar char="-"/>
              </a:pPr>
              <a:r>
                <a:rPr lang="en-US" sz="4400" b="1" spc="119" dirty="0">
                  <a:solidFill>
                    <a:srgbClr val="EFEFEF"/>
                  </a:solidFill>
                  <a:latin typeface="Raleway"/>
                </a:rPr>
                <a:t>Vice President’s Report</a:t>
              </a:r>
            </a:p>
            <a:p>
              <a:pPr marL="457200" indent="-457200" algn="l">
                <a:lnSpc>
                  <a:spcPts val="4250"/>
                </a:lnSpc>
                <a:buFontTx/>
                <a:buChar char="-"/>
              </a:pPr>
              <a:r>
                <a:rPr lang="en-US" sz="4400" b="1" spc="119" dirty="0">
                  <a:solidFill>
                    <a:srgbClr val="EFEFEF"/>
                  </a:solidFill>
                  <a:latin typeface="Raleway"/>
                </a:rPr>
                <a:t>Assignor’s Report</a:t>
              </a:r>
            </a:p>
            <a:p>
              <a:pPr marL="457200" indent="-457200" algn="l">
                <a:lnSpc>
                  <a:spcPts val="4250"/>
                </a:lnSpc>
                <a:buFontTx/>
                <a:buChar char="-"/>
              </a:pPr>
              <a:r>
                <a:rPr lang="en-US" sz="4400" b="1" spc="119" dirty="0">
                  <a:solidFill>
                    <a:srgbClr val="EFEFEF"/>
                  </a:solidFill>
                  <a:latin typeface="Raleway"/>
                </a:rPr>
                <a:t>Members-At-Large Report</a:t>
              </a:r>
            </a:p>
            <a:p>
              <a:pPr marL="457200" indent="-457200" algn="l">
                <a:lnSpc>
                  <a:spcPts val="4250"/>
                </a:lnSpc>
                <a:buFontTx/>
                <a:buChar char="-"/>
              </a:pPr>
              <a:r>
                <a:rPr lang="en-US" sz="4400" b="1" spc="119" dirty="0">
                  <a:solidFill>
                    <a:srgbClr val="EFEFEF"/>
                  </a:solidFill>
                  <a:latin typeface="Raleway"/>
                </a:rPr>
                <a:t>Door Prizes</a:t>
              </a:r>
            </a:p>
          </p:txBody>
        </p:sp>
        <p:sp>
          <p:nvSpPr>
            <p:cNvPr id="5" name="TextBox 5"/>
            <p:cNvSpPr txBox="1"/>
            <p:nvPr/>
          </p:nvSpPr>
          <p:spPr>
            <a:xfrm>
              <a:off x="0" y="4773411"/>
              <a:ext cx="10698288" cy="699765"/>
            </a:xfrm>
            <a:prstGeom prst="rect">
              <a:avLst/>
            </a:prstGeom>
          </p:spPr>
          <p:txBody>
            <a:bodyPr lIns="0" tIns="0" rIns="0" bIns="0" rtlCol="0" anchor="t">
              <a:spAutoFit/>
            </a:bodyPr>
            <a:lstStyle/>
            <a:p>
              <a:pPr algn="l">
                <a:lnSpc>
                  <a:spcPts val="4500"/>
                </a:lnSpc>
              </a:pPr>
              <a:endParaRPr lang="en-US" sz="3000" spc="150" dirty="0">
                <a:solidFill>
                  <a:srgbClr val="EFEFEF"/>
                </a:solidFill>
                <a:latin typeface="Raleway"/>
              </a:endParaRPr>
            </a:p>
          </p:txBody>
        </p:sp>
      </p:grpSp>
      <p:pic>
        <p:nvPicPr>
          <p:cNvPr id="6" name="Picture 6"/>
          <p:cNvPicPr>
            <a:picLocks noChangeAspect="1"/>
          </p:cNvPicPr>
          <p:nvPr/>
        </p:nvPicPr>
        <p:blipFill>
          <a:blip r:embed="rId3"/>
          <a:srcRect t="1199"/>
          <a:stretch>
            <a:fillRect/>
          </a:stretch>
        </p:blipFill>
        <p:spPr>
          <a:xfrm>
            <a:off x="838200" y="1943100"/>
            <a:ext cx="6891686" cy="68690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28700" y="2658506"/>
            <a:ext cx="12887147" cy="5773273"/>
            <a:chOff x="0" y="-38100"/>
            <a:chExt cx="17182864" cy="4675955"/>
          </a:xfrm>
        </p:grpSpPr>
        <p:sp>
          <p:nvSpPr>
            <p:cNvPr id="4" name="TextBox 4"/>
            <p:cNvSpPr txBox="1"/>
            <p:nvPr/>
          </p:nvSpPr>
          <p:spPr>
            <a:xfrm>
              <a:off x="1070496" y="936026"/>
              <a:ext cx="16112368" cy="3701829"/>
            </a:xfrm>
            <a:prstGeom prst="rect">
              <a:avLst/>
            </a:prstGeom>
          </p:spPr>
          <p:txBody>
            <a:bodyPr wrap="square" lIns="0" tIns="0" rIns="0" bIns="0" rtlCol="0" anchor="t">
              <a:spAutoFit/>
            </a:bodyPr>
            <a:lstStyle/>
            <a:p>
              <a:pPr>
                <a:lnSpc>
                  <a:spcPts val="4500"/>
                </a:lnSpc>
              </a:pPr>
              <a:r>
                <a:rPr lang="en-US" sz="3200" b="1" spc="150" dirty="0">
                  <a:solidFill>
                    <a:srgbClr val="FF0000"/>
                  </a:solidFill>
                  <a:latin typeface="Raleway"/>
                </a:rPr>
                <a:t>August 15</a:t>
              </a:r>
              <a:r>
                <a:rPr lang="en-US" sz="3200" spc="150" dirty="0">
                  <a:solidFill>
                    <a:srgbClr val="FF0000"/>
                  </a:solidFill>
                  <a:latin typeface="Raleway"/>
                </a:rPr>
                <a:t> </a:t>
              </a:r>
              <a:r>
                <a:rPr lang="en-US" sz="3200" spc="150" dirty="0">
                  <a:solidFill>
                    <a:srgbClr val="000000"/>
                  </a:solidFill>
                  <a:latin typeface="Raleway"/>
                </a:rPr>
                <a:t>– 15% BVTASO discount on all apparel and officiating equipment expires.  Use code </a:t>
              </a:r>
              <a:r>
                <a:rPr lang="en-US" sz="3200" b="1" spc="150" dirty="0">
                  <a:solidFill>
                    <a:srgbClr val="000000"/>
                  </a:solidFill>
                  <a:latin typeface="Raleway"/>
                </a:rPr>
                <a:t>BVTASOVB23</a:t>
              </a:r>
              <a:r>
                <a:rPr lang="en-US" sz="3200" spc="150" dirty="0">
                  <a:solidFill>
                    <a:srgbClr val="000000"/>
                  </a:solidFill>
                  <a:latin typeface="Raleway"/>
                </a:rPr>
                <a:t> at </a:t>
              </a:r>
              <a:r>
                <a:rPr lang="en-US" sz="3200" spc="150" dirty="0">
                  <a:solidFill>
                    <a:srgbClr val="000000"/>
                  </a:solidFill>
                  <a:latin typeface="Raleway"/>
                  <a:hlinkClick r:id="rId3"/>
                </a:rPr>
                <a:t>www.UmpJunkSA.com</a:t>
              </a:r>
              <a:r>
                <a:rPr lang="en-US" sz="3200" spc="150" dirty="0">
                  <a:solidFill>
                    <a:srgbClr val="000000"/>
                  </a:solidFill>
                  <a:latin typeface="Raleway"/>
                </a:rPr>
                <a:t>.</a:t>
              </a:r>
            </a:p>
            <a:p>
              <a:pPr>
                <a:lnSpc>
                  <a:spcPts val="4500"/>
                </a:lnSpc>
              </a:pPr>
              <a:endParaRPr lang="en-US" sz="3200" spc="150" dirty="0">
                <a:solidFill>
                  <a:srgbClr val="000000"/>
                </a:solidFill>
                <a:latin typeface="Raleway"/>
              </a:endParaRPr>
            </a:p>
            <a:p>
              <a:pPr>
                <a:lnSpc>
                  <a:spcPts val="4500"/>
                </a:lnSpc>
              </a:pPr>
              <a:endParaRPr lang="en-US" sz="3200" spc="150" dirty="0">
                <a:solidFill>
                  <a:srgbClr val="000000"/>
                </a:solidFill>
                <a:latin typeface="Raleway"/>
              </a:endParaRPr>
            </a:p>
            <a:p>
              <a:pPr>
                <a:lnSpc>
                  <a:spcPts val="4500"/>
                </a:lnSpc>
              </a:pPr>
              <a:endParaRPr lang="en-US" sz="3200" spc="150" dirty="0">
                <a:solidFill>
                  <a:srgbClr val="000000"/>
                </a:solidFill>
                <a:latin typeface="Raleway"/>
              </a:endParaRPr>
            </a:p>
            <a:p>
              <a:pPr>
                <a:lnSpc>
                  <a:spcPts val="4500"/>
                </a:lnSpc>
              </a:pPr>
              <a:r>
                <a:rPr lang="en-US" sz="3200" b="1" spc="150" dirty="0">
                  <a:latin typeface="Raleway"/>
                </a:rPr>
                <a:t>ALL criteria must be taken care of before you can be scheduled for any matches.</a:t>
              </a:r>
              <a:endParaRPr lang="en-US" sz="3200" spc="150" dirty="0">
                <a:solidFill>
                  <a:srgbClr val="3366FF"/>
                </a:solidFill>
                <a:latin typeface="Raleway"/>
              </a:endParaRPr>
            </a:p>
          </p:txBody>
        </p:sp>
        <p:sp>
          <p:nvSpPr>
            <p:cNvPr id="5" name="TextBox 5"/>
            <p:cNvSpPr txBox="1"/>
            <p:nvPr/>
          </p:nvSpPr>
          <p:spPr>
            <a:xfrm>
              <a:off x="0" y="-38100"/>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Other Deadlines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4"/>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57796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28700" y="2404029"/>
            <a:ext cx="12884376" cy="8052444"/>
            <a:chOff x="0" y="-38100"/>
            <a:chExt cx="17179169" cy="6521926"/>
          </a:xfrm>
        </p:grpSpPr>
        <p:sp>
          <p:nvSpPr>
            <p:cNvPr id="4" name="TextBox 4"/>
            <p:cNvSpPr txBox="1"/>
            <p:nvPr/>
          </p:nvSpPr>
          <p:spPr>
            <a:xfrm>
              <a:off x="1066800" y="502196"/>
              <a:ext cx="16112369" cy="5981630"/>
            </a:xfrm>
            <a:prstGeom prst="rect">
              <a:avLst/>
            </a:prstGeom>
          </p:spPr>
          <p:txBody>
            <a:bodyPr wrap="square" lIns="0" tIns="0" rIns="0" bIns="0" rtlCol="0" anchor="t">
              <a:spAutoFit/>
            </a:bodyPr>
            <a:lstStyle/>
            <a:p>
              <a:pPr algn="l">
                <a:lnSpc>
                  <a:spcPts val="4500"/>
                </a:lnSpc>
              </a:pPr>
              <a:r>
                <a:rPr lang="en-US" sz="3000" b="1" u="sng" spc="150" dirty="0">
                  <a:solidFill>
                    <a:srgbClr val="000000"/>
                  </a:solidFill>
                  <a:latin typeface="Raleway"/>
                </a:rPr>
                <a:t>Uniforms</a:t>
              </a:r>
              <a:r>
                <a:rPr lang="en-US" sz="3000" spc="150" dirty="0">
                  <a:solidFill>
                    <a:srgbClr val="000000"/>
                  </a:solidFill>
                  <a:latin typeface="Raleway"/>
                </a:rPr>
                <a:t> </a:t>
              </a:r>
            </a:p>
            <a:p>
              <a:pPr marL="457200" indent="-457200" algn="l">
                <a:lnSpc>
                  <a:spcPts val="4500"/>
                </a:lnSpc>
                <a:buFontTx/>
                <a:buChar char="-"/>
              </a:pPr>
              <a:r>
                <a:rPr lang="en-US" sz="3000" spc="150" dirty="0">
                  <a:solidFill>
                    <a:srgbClr val="000000"/>
                  </a:solidFill>
                  <a:latin typeface="Raleway"/>
                </a:rPr>
                <a:t>Black dress pants (warm up pants not acceptable) </a:t>
              </a:r>
            </a:p>
            <a:p>
              <a:pPr marL="457200" indent="-457200" algn="l">
                <a:lnSpc>
                  <a:spcPts val="4500"/>
                </a:lnSpc>
                <a:buFontTx/>
                <a:buChar char="-"/>
              </a:pPr>
              <a:r>
                <a:rPr lang="en-US" sz="3000" spc="150" dirty="0">
                  <a:solidFill>
                    <a:srgbClr val="000000"/>
                  </a:solidFill>
                  <a:latin typeface="Raleway"/>
                </a:rPr>
                <a:t>Black belt, black shoes, black socks</a:t>
              </a:r>
            </a:p>
            <a:p>
              <a:pPr marL="457200" indent="-457200" algn="l">
                <a:lnSpc>
                  <a:spcPts val="4500"/>
                </a:lnSpc>
                <a:buFontTx/>
                <a:buChar char="-"/>
              </a:pPr>
              <a:r>
                <a:rPr lang="en-US" sz="3000" spc="150" dirty="0">
                  <a:solidFill>
                    <a:srgbClr val="000000"/>
                  </a:solidFill>
                  <a:latin typeface="Raleway"/>
                </a:rPr>
                <a:t>White or grey TASO polo. White is the default, but grey can be worn WHEN BOTH OFFICIALS AGREE.  R1 &amp; R2 must wear the same color polo. Paid line judges must match, too. 4-person crew could all be one color or R1 &amp; R2 can match and LJs can match.</a:t>
              </a:r>
            </a:p>
            <a:p>
              <a:pPr marL="457200" indent="-457200" algn="l">
                <a:lnSpc>
                  <a:spcPts val="4500"/>
                </a:lnSpc>
                <a:buFontTx/>
                <a:buChar char="-"/>
              </a:pPr>
              <a:r>
                <a:rPr lang="en-US" sz="3000" spc="150" dirty="0">
                  <a:solidFill>
                    <a:srgbClr val="000000"/>
                  </a:solidFill>
                  <a:latin typeface="Raleway"/>
                </a:rPr>
                <a:t>White TASO sweatshirt or zipper jacket can be worn. If zipper jacket, it must be zipped up.</a:t>
              </a:r>
            </a:p>
            <a:p>
              <a:pPr marL="457200" indent="-457200" algn="l">
                <a:lnSpc>
                  <a:spcPts val="4500"/>
                </a:lnSpc>
                <a:buFontTx/>
                <a:buChar char="-"/>
              </a:pPr>
              <a:r>
                <a:rPr lang="en-US" sz="3000" spc="150" dirty="0">
                  <a:solidFill>
                    <a:srgbClr val="000000"/>
                  </a:solidFill>
                  <a:latin typeface="Raleway"/>
                </a:rPr>
                <a:t>Undershirt, if worn, must be white.</a:t>
              </a:r>
            </a:p>
            <a:p>
              <a:pPr algn="l">
                <a:lnSpc>
                  <a:spcPts val="4500"/>
                </a:lnSpc>
              </a:pPr>
              <a:endParaRPr lang="en-US" sz="3000" spc="150" dirty="0">
                <a:solidFill>
                  <a:srgbClr val="000000"/>
                </a:solidFill>
                <a:latin typeface="Raleway"/>
              </a:endParaRPr>
            </a:p>
            <a:p>
              <a:pPr marL="457200" indent="-457200" algn="l">
                <a:lnSpc>
                  <a:spcPts val="4500"/>
                </a:lnSpc>
                <a:buFontTx/>
                <a:buChar char="-"/>
              </a:pPr>
              <a:endParaRPr lang="en-US" sz="900" spc="150" dirty="0">
                <a:solidFill>
                  <a:srgbClr val="000000"/>
                </a:solidFill>
                <a:latin typeface="Raleway"/>
              </a:endParaRPr>
            </a:p>
          </p:txBody>
        </p:sp>
        <p:sp>
          <p:nvSpPr>
            <p:cNvPr id="5" name="TextBox 5"/>
            <p:cNvSpPr txBox="1"/>
            <p:nvPr/>
          </p:nvSpPr>
          <p:spPr>
            <a:xfrm>
              <a:off x="0" y="-38100"/>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Purchase necessary uniforms and equipment</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759155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28700" y="2476255"/>
            <a:ext cx="12884376" cy="6575894"/>
            <a:chOff x="0" y="-38100"/>
            <a:chExt cx="17179169" cy="5326022"/>
          </a:xfrm>
        </p:grpSpPr>
        <p:sp>
          <p:nvSpPr>
            <p:cNvPr id="4" name="TextBox 4"/>
            <p:cNvSpPr txBox="1"/>
            <p:nvPr/>
          </p:nvSpPr>
          <p:spPr>
            <a:xfrm>
              <a:off x="1066800" y="656288"/>
              <a:ext cx="16112369" cy="4631634"/>
            </a:xfrm>
            <a:prstGeom prst="rect">
              <a:avLst/>
            </a:prstGeom>
          </p:spPr>
          <p:txBody>
            <a:bodyPr wrap="square" lIns="0" tIns="0" rIns="0" bIns="0" rtlCol="0" anchor="t">
              <a:spAutoFit/>
            </a:bodyPr>
            <a:lstStyle/>
            <a:p>
              <a:pPr algn="l">
                <a:lnSpc>
                  <a:spcPts val="4500"/>
                </a:lnSpc>
              </a:pPr>
              <a:r>
                <a:rPr lang="en-US" sz="3000" b="1" u="sng" spc="150" dirty="0">
                  <a:latin typeface="Raleway"/>
                </a:rPr>
                <a:t>Equipment</a:t>
              </a:r>
              <a:r>
                <a:rPr lang="en-US" sz="3000" spc="150" dirty="0">
                  <a:latin typeface="Raleway"/>
                </a:rPr>
                <a:t> </a:t>
              </a:r>
            </a:p>
            <a:p>
              <a:pPr marL="457200" indent="-457200" algn="l">
                <a:lnSpc>
                  <a:spcPts val="4500"/>
                </a:lnSpc>
                <a:buFontTx/>
                <a:buChar char="-"/>
              </a:pPr>
              <a:r>
                <a:rPr lang="en-US" sz="3000" spc="150" dirty="0">
                  <a:latin typeface="Raleway"/>
                </a:rPr>
                <a:t>Black whistle (Fox 40 HIGHLY recommended), with solid black lanyard (pink whistle and lanyard allowed during October in honor of </a:t>
              </a:r>
              <a:r>
                <a:rPr lang="en-US" sz="3000" b="1" spc="150" dirty="0">
                  <a:solidFill>
                    <a:srgbClr val="FF3399"/>
                  </a:solidFill>
                  <a:latin typeface="Raleway"/>
                </a:rPr>
                <a:t>Breast Cancer Awareness Month</a:t>
              </a:r>
              <a:r>
                <a:rPr lang="en-US" sz="3000" spc="150" dirty="0">
                  <a:latin typeface="Raleway"/>
                </a:rPr>
                <a:t>)</a:t>
              </a:r>
            </a:p>
            <a:p>
              <a:pPr marL="457200" indent="-457200" algn="l">
                <a:lnSpc>
                  <a:spcPts val="4500"/>
                </a:lnSpc>
                <a:buFontTx/>
                <a:buChar char="-"/>
              </a:pPr>
              <a:r>
                <a:rPr lang="en-US" sz="3000" spc="150" dirty="0">
                  <a:latin typeface="Raleway"/>
                </a:rPr>
                <a:t>line judge flags</a:t>
              </a:r>
            </a:p>
            <a:p>
              <a:pPr marL="457200" indent="-457200" algn="l">
                <a:lnSpc>
                  <a:spcPts val="4500"/>
                </a:lnSpc>
                <a:buFontTx/>
                <a:buChar char="-"/>
              </a:pPr>
              <a:r>
                <a:rPr lang="en-US" sz="3000" spc="150" dirty="0">
                  <a:latin typeface="Raleway"/>
                </a:rPr>
                <a:t>net height chain</a:t>
              </a:r>
            </a:p>
            <a:p>
              <a:pPr marL="457200" indent="-457200" algn="l">
                <a:lnSpc>
                  <a:spcPts val="4500"/>
                </a:lnSpc>
                <a:buFontTx/>
                <a:buChar char="-"/>
              </a:pPr>
              <a:r>
                <a:rPr lang="en-US" sz="3000" spc="150" dirty="0">
                  <a:latin typeface="Raleway"/>
                </a:rPr>
                <a:t>yellow/red cards</a:t>
              </a:r>
            </a:p>
            <a:p>
              <a:pPr marL="457200" indent="-457200" algn="l">
                <a:lnSpc>
                  <a:spcPts val="4500"/>
                </a:lnSpc>
                <a:buFontTx/>
                <a:buChar char="-"/>
              </a:pPr>
              <a:r>
                <a:rPr lang="en-US" sz="3000" spc="150" dirty="0">
                  <a:latin typeface="Raleway"/>
                </a:rPr>
                <a:t>air pressure gauge, pump, needles</a:t>
              </a:r>
            </a:p>
            <a:p>
              <a:pPr marL="457200" indent="-457200" algn="l">
                <a:lnSpc>
                  <a:spcPts val="4500"/>
                </a:lnSpc>
                <a:buFontTx/>
                <a:buChar char="-"/>
              </a:pPr>
              <a:r>
                <a:rPr lang="en-US" sz="3000" spc="150" dirty="0">
                  <a:latin typeface="Raleway"/>
                </a:rPr>
                <a:t>pens, lineup cards</a:t>
              </a:r>
            </a:p>
            <a:p>
              <a:pPr algn="l">
                <a:lnSpc>
                  <a:spcPts val="4500"/>
                </a:lnSpc>
              </a:pPr>
              <a:endParaRPr lang="en-US" sz="3000" spc="150" dirty="0">
                <a:solidFill>
                  <a:srgbClr val="3366FF"/>
                </a:solidFill>
                <a:latin typeface="Raleway"/>
              </a:endParaRPr>
            </a:p>
          </p:txBody>
        </p:sp>
        <p:sp>
          <p:nvSpPr>
            <p:cNvPr id="5" name="TextBox 5"/>
            <p:cNvSpPr txBox="1"/>
            <p:nvPr/>
          </p:nvSpPr>
          <p:spPr>
            <a:xfrm>
              <a:off x="0" y="-38100"/>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Purchase necessary uniforms and equipment</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533426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28700" y="2658506"/>
            <a:ext cx="12884376" cy="6776721"/>
            <a:chOff x="0" y="-38100"/>
            <a:chExt cx="17179169" cy="5488678"/>
          </a:xfrm>
        </p:grpSpPr>
        <p:sp>
          <p:nvSpPr>
            <p:cNvPr id="4" name="TextBox 4"/>
            <p:cNvSpPr txBox="1"/>
            <p:nvPr/>
          </p:nvSpPr>
          <p:spPr>
            <a:xfrm>
              <a:off x="863600" y="818943"/>
              <a:ext cx="16315569" cy="4631635"/>
            </a:xfrm>
            <a:prstGeom prst="rect">
              <a:avLst/>
            </a:prstGeom>
          </p:spPr>
          <p:txBody>
            <a:bodyPr wrap="square" lIns="0" tIns="0" rIns="0" bIns="0" rtlCol="0" anchor="t">
              <a:spAutoFit/>
            </a:bodyPr>
            <a:lstStyle/>
            <a:p>
              <a:pPr algn="l">
                <a:lnSpc>
                  <a:spcPts val="4500"/>
                </a:lnSpc>
              </a:pPr>
              <a:r>
                <a:rPr lang="en-US" sz="3000" b="1" u="sng" spc="150" dirty="0">
                  <a:solidFill>
                    <a:srgbClr val="000000"/>
                  </a:solidFill>
                  <a:latin typeface="Raleway"/>
                </a:rPr>
                <a:t>Paperwork</a:t>
              </a:r>
              <a:r>
                <a:rPr lang="en-US" sz="3000" spc="150" dirty="0">
                  <a:solidFill>
                    <a:srgbClr val="000000"/>
                  </a:solidFill>
                  <a:latin typeface="Raleway"/>
                </a:rPr>
                <a:t> </a:t>
              </a:r>
            </a:p>
            <a:p>
              <a:pPr marL="457200" indent="-457200" algn="l">
                <a:lnSpc>
                  <a:spcPts val="4500"/>
                </a:lnSpc>
                <a:buFontTx/>
                <a:buChar char="-"/>
              </a:pPr>
              <a:r>
                <a:rPr lang="en-US" sz="3000" spc="150" dirty="0">
                  <a:solidFill>
                    <a:srgbClr val="000000"/>
                  </a:solidFill>
                  <a:latin typeface="Raleway"/>
                </a:rPr>
                <a:t>Match paysheet (keep extra copies with you just in case)</a:t>
              </a:r>
            </a:p>
            <a:p>
              <a:pPr marL="457200" indent="-457200" algn="l">
                <a:lnSpc>
                  <a:spcPts val="4500"/>
                </a:lnSpc>
                <a:buFontTx/>
                <a:buChar char="-"/>
              </a:pPr>
              <a:r>
                <a:rPr lang="en-US" sz="3000" spc="150" dirty="0">
                  <a:solidFill>
                    <a:srgbClr val="000000"/>
                  </a:solidFill>
                  <a:latin typeface="Raleway"/>
                </a:rPr>
                <a:t>W-9 form (keep extra copies with you just in case)</a:t>
              </a:r>
            </a:p>
            <a:p>
              <a:pPr marL="457200" indent="-457200" algn="l">
                <a:lnSpc>
                  <a:spcPts val="4500"/>
                </a:lnSpc>
                <a:buFontTx/>
                <a:buChar char="-"/>
              </a:pPr>
              <a:r>
                <a:rPr lang="en-US" sz="3000" spc="150" dirty="0">
                  <a:solidFill>
                    <a:srgbClr val="000000"/>
                  </a:solidFill>
                  <a:latin typeface="Raleway"/>
                </a:rPr>
                <a:t>Travel Fees List</a:t>
              </a:r>
            </a:p>
            <a:p>
              <a:pPr marL="457200" indent="-457200" algn="l">
                <a:lnSpc>
                  <a:spcPts val="4500"/>
                </a:lnSpc>
                <a:buFontTx/>
                <a:buChar char="-"/>
              </a:pPr>
              <a:r>
                <a:rPr lang="en-US" sz="3000" spc="150" dirty="0">
                  <a:solidFill>
                    <a:srgbClr val="000000"/>
                  </a:solidFill>
                  <a:latin typeface="Raleway"/>
                </a:rPr>
                <a:t>Match Fees/Tracker sheet</a:t>
              </a:r>
            </a:p>
            <a:p>
              <a:pPr marL="457200" indent="-457200" algn="l">
                <a:lnSpc>
                  <a:spcPts val="4500"/>
                </a:lnSpc>
                <a:buFontTx/>
                <a:buChar char="-"/>
              </a:pPr>
              <a:r>
                <a:rPr lang="en-US" sz="3000" spc="150" dirty="0">
                  <a:solidFill>
                    <a:srgbClr val="000000"/>
                  </a:solidFill>
                  <a:latin typeface="Raleway"/>
                </a:rPr>
                <a:t>Scoresheets</a:t>
              </a:r>
            </a:p>
            <a:p>
              <a:pPr marL="457200" indent="-457200" algn="l">
                <a:lnSpc>
                  <a:spcPts val="4500"/>
                </a:lnSpc>
                <a:buFontTx/>
                <a:buChar char="-"/>
              </a:pPr>
              <a:r>
                <a:rPr lang="en-US" sz="3000" spc="150" dirty="0">
                  <a:solidFill>
                    <a:srgbClr val="000000"/>
                  </a:solidFill>
                  <a:latin typeface="Raleway"/>
                </a:rPr>
                <a:t>Libero tracker sheets</a:t>
              </a:r>
            </a:p>
            <a:p>
              <a:pPr marL="457200" indent="-457200" algn="l">
                <a:lnSpc>
                  <a:spcPts val="4500"/>
                </a:lnSpc>
                <a:buFontTx/>
                <a:buChar char="-"/>
              </a:pPr>
              <a:endParaRPr lang="en-US" sz="3000" spc="150" dirty="0">
                <a:solidFill>
                  <a:srgbClr val="000000"/>
                </a:solidFill>
                <a:latin typeface="Raleway"/>
              </a:endParaRPr>
            </a:p>
            <a:p>
              <a:pPr algn="l">
                <a:lnSpc>
                  <a:spcPts val="4500"/>
                </a:lnSpc>
              </a:pPr>
              <a:r>
                <a:rPr lang="en-US" sz="3000" b="1" spc="150" dirty="0">
                  <a:latin typeface="Raleway"/>
                </a:rPr>
                <a:t>Better to have it and not need it than need it and not have it.</a:t>
              </a:r>
            </a:p>
            <a:p>
              <a:pPr algn="l">
                <a:lnSpc>
                  <a:spcPts val="4500"/>
                </a:lnSpc>
              </a:pPr>
              <a:endParaRPr lang="en-US" sz="3000" spc="150" dirty="0">
                <a:solidFill>
                  <a:srgbClr val="3366FF"/>
                </a:solidFill>
                <a:latin typeface="Raleway"/>
              </a:endParaRPr>
            </a:p>
          </p:txBody>
        </p:sp>
        <p:sp>
          <p:nvSpPr>
            <p:cNvPr id="5" name="TextBox 5"/>
            <p:cNvSpPr txBox="1"/>
            <p:nvPr/>
          </p:nvSpPr>
          <p:spPr>
            <a:xfrm>
              <a:off x="0" y="-38100"/>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Additional items…	</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3"/>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37024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28700" y="2430329"/>
            <a:ext cx="12884376" cy="1420089"/>
            <a:chOff x="0" y="-222908"/>
            <a:chExt cx="17179169" cy="1150175"/>
          </a:xfrm>
        </p:grpSpPr>
        <p:sp>
          <p:nvSpPr>
            <p:cNvPr id="4" name="TextBox 4"/>
            <p:cNvSpPr txBox="1"/>
            <p:nvPr/>
          </p:nvSpPr>
          <p:spPr>
            <a:xfrm>
              <a:off x="1066800" y="502196"/>
              <a:ext cx="16112369" cy="425071"/>
            </a:xfrm>
            <a:prstGeom prst="rect">
              <a:avLst/>
            </a:prstGeom>
          </p:spPr>
          <p:txBody>
            <a:bodyPr wrap="square" lIns="0" tIns="0" rIns="0" bIns="0" rtlCol="0" anchor="t">
              <a:spAutoFit/>
            </a:bodyPr>
            <a:lstStyle/>
            <a:p>
              <a:pPr algn="l">
                <a:lnSpc>
                  <a:spcPts val="4500"/>
                </a:lnSpc>
              </a:pPr>
              <a:endParaRPr lang="en-US" sz="3000" spc="150" dirty="0">
                <a:solidFill>
                  <a:srgbClr val="3366FF"/>
                </a:solidFill>
                <a:latin typeface="Raleway"/>
              </a:endParaRPr>
            </a:p>
          </p:txBody>
        </p:sp>
        <p:sp>
          <p:nvSpPr>
            <p:cNvPr id="5" name="TextBox 5"/>
            <p:cNvSpPr txBox="1"/>
            <p:nvPr/>
          </p:nvSpPr>
          <p:spPr>
            <a:xfrm>
              <a:off x="0" y="-222908"/>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Additional items…	</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523713EE-D09C-5C2D-3B24-DD98E3435C0D}"/>
              </a:ext>
            </a:extLst>
          </p:cNvPr>
          <p:cNvPicPr>
            <a:picLocks noChangeAspect="1"/>
          </p:cNvPicPr>
          <p:nvPr/>
        </p:nvPicPr>
        <p:blipFill>
          <a:blip r:embed="rId3"/>
          <a:stretch>
            <a:fillRect/>
          </a:stretch>
        </p:blipFill>
        <p:spPr>
          <a:xfrm>
            <a:off x="1640320" y="3228839"/>
            <a:ext cx="12306007" cy="6622170"/>
          </a:xfrm>
          <a:prstGeom prst="rect">
            <a:avLst/>
          </a:prstGeom>
        </p:spPr>
      </p:pic>
      <p:sp>
        <p:nvSpPr>
          <p:cNvPr id="8" name="Arrow: Down 7">
            <a:extLst>
              <a:ext uri="{FF2B5EF4-FFF2-40B4-BE49-F238E27FC236}">
                <a16:creationId xmlns:a16="http://schemas.microsoft.com/office/drawing/2014/main" id="{39734041-9494-BA5D-E136-B9020710CD16}"/>
              </a:ext>
            </a:extLst>
          </p:cNvPr>
          <p:cNvSpPr/>
          <p:nvPr/>
        </p:nvSpPr>
        <p:spPr>
          <a:xfrm rot="1408013">
            <a:off x="12437619" y="2592286"/>
            <a:ext cx="533400" cy="1344376"/>
          </a:xfrm>
          <a:prstGeom prst="downArrow">
            <a:avLst/>
          </a:prstGeom>
          <a:solidFill>
            <a:srgbClr val="FFFF00"/>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5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914400" y="2658506"/>
            <a:ext cx="12998676" cy="4708542"/>
            <a:chOff x="-152400" y="-38100"/>
            <a:chExt cx="17331569" cy="3813595"/>
          </a:xfrm>
        </p:grpSpPr>
        <p:sp>
          <p:nvSpPr>
            <p:cNvPr id="4" name="TextBox 4"/>
            <p:cNvSpPr txBox="1"/>
            <p:nvPr/>
          </p:nvSpPr>
          <p:spPr>
            <a:xfrm>
              <a:off x="-152400" y="1480840"/>
              <a:ext cx="17179169" cy="2294655"/>
            </a:xfrm>
            <a:prstGeom prst="rect">
              <a:avLst/>
            </a:prstGeom>
          </p:spPr>
          <p:txBody>
            <a:bodyPr wrap="square" lIns="0" tIns="0" rIns="0" bIns="0" rtlCol="0" anchor="t">
              <a:spAutoFit/>
            </a:bodyPr>
            <a:lstStyle/>
            <a:p>
              <a:pPr algn="l">
                <a:lnSpc>
                  <a:spcPts val="4500"/>
                </a:lnSpc>
              </a:pPr>
              <a:endParaRPr lang="en-US" sz="3000" b="1" u="sng" spc="150" dirty="0">
                <a:solidFill>
                  <a:srgbClr val="000000"/>
                </a:solidFill>
                <a:latin typeface="Raleway"/>
              </a:endParaRPr>
            </a:p>
            <a:p>
              <a:pPr algn="l">
                <a:lnSpc>
                  <a:spcPts val="4500"/>
                </a:lnSpc>
              </a:pPr>
              <a:r>
                <a:rPr lang="en-US" sz="3200" b="1" u="sng" spc="150" dirty="0">
                  <a:solidFill>
                    <a:srgbClr val="000000"/>
                  </a:solidFill>
                  <a:latin typeface="Raleway"/>
                </a:rPr>
                <a:t>Code of Conduct Policy</a:t>
              </a:r>
              <a:r>
                <a:rPr lang="en-US" sz="3200" spc="150" dirty="0">
                  <a:solidFill>
                    <a:srgbClr val="000000"/>
                  </a:solidFill>
                  <a:latin typeface="Raleway"/>
                </a:rPr>
                <a:t> -  Details the principles and standards by which officials must operate. </a:t>
              </a:r>
            </a:p>
            <a:p>
              <a:pPr algn="l">
                <a:lnSpc>
                  <a:spcPts val="4500"/>
                </a:lnSpc>
              </a:pPr>
              <a:endParaRPr lang="en-US" sz="1200" spc="150" dirty="0">
                <a:solidFill>
                  <a:srgbClr val="000000"/>
                </a:solidFill>
                <a:latin typeface="Raleway"/>
              </a:endParaRPr>
            </a:p>
            <a:p>
              <a:pPr algn="l">
                <a:lnSpc>
                  <a:spcPts val="4500"/>
                </a:lnSpc>
              </a:pPr>
              <a:endParaRPr lang="en-US" sz="3000" spc="150" dirty="0">
                <a:solidFill>
                  <a:srgbClr val="3366FF"/>
                </a:solidFill>
                <a:latin typeface="Raleway"/>
              </a:endParaRPr>
            </a:p>
          </p:txBody>
        </p:sp>
        <p:sp>
          <p:nvSpPr>
            <p:cNvPr id="5" name="TextBox 5"/>
            <p:cNvSpPr txBox="1"/>
            <p:nvPr/>
          </p:nvSpPr>
          <p:spPr>
            <a:xfrm>
              <a:off x="0" y="-38100"/>
              <a:ext cx="17179169" cy="1339868"/>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TASO Policies - </a:t>
              </a:r>
              <a:r>
                <a:rPr lang="en-US" sz="3600" spc="119" dirty="0">
                  <a:solidFill>
                    <a:srgbClr val="780915"/>
                  </a:solidFill>
                  <a:latin typeface="Raleway Bold" panose="020B0604020202020204" charset="0"/>
                </a:rPr>
                <a:t>All policies are found on the TASO website. Download and follow these policies. Failure to do so can result in disciplinary action.  </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3"/>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554821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35628" y="87676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42555" y="2481797"/>
            <a:ext cx="12884376" cy="6928443"/>
            <a:chOff x="0" y="-38100"/>
            <a:chExt cx="17179169" cy="5611563"/>
          </a:xfrm>
        </p:grpSpPr>
        <p:sp>
          <p:nvSpPr>
            <p:cNvPr id="4" name="TextBox 4"/>
            <p:cNvSpPr txBox="1"/>
            <p:nvPr/>
          </p:nvSpPr>
          <p:spPr>
            <a:xfrm>
              <a:off x="0" y="941828"/>
              <a:ext cx="17179169" cy="4631635"/>
            </a:xfrm>
            <a:prstGeom prst="rect">
              <a:avLst/>
            </a:prstGeom>
          </p:spPr>
          <p:txBody>
            <a:bodyPr wrap="square" lIns="0" tIns="0" rIns="0" bIns="0" rtlCol="0" anchor="t">
              <a:spAutoFit/>
            </a:bodyPr>
            <a:lstStyle/>
            <a:p>
              <a:pPr algn="l">
                <a:lnSpc>
                  <a:spcPts val="4500"/>
                </a:lnSpc>
              </a:pPr>
              <a:r>
                <a:rPr lang="en-US" sz="3200" b="1" u="sng" spc="150" dirty="0">
                  <a:solidFill>
                    <a:srgbClr val="000000"/>
                  </a:solidFill>
                  <a:latin typeface="Raleway"/>
                </a:rPr>
                <a:t>Social Media Policy</a:t>
              </a:r>
              <a:r>
                <a:rPr lang="en-US" sz="3200" spc="150" dirty="0">
                  <a:solidFill>
                    <a:srgbClr val="000000"/>
                  </a:solidFill>
                  <a:latin typeface="Raleway"/>
                </a:rPr>
                <a:t> – Provides guidelines and parameters whereby officials are to refrain from posting anything that could embarrass or tarnish the reputation or image of TASO, the BVTASO chapter, any TASO member or the schools and programs we cover. </a:t>
              </a:r>
            </a:p>
            <a:p>
              <a:pPr algn="l">
                <a:lnSpc>
                  <a:spcPts val="4500"/>
                </a:lnSpc>
              </a:pPr>
              <a:endParaRPr lang="en-US" sz="3200" spc="150" dirty="0">
                <a:solidFill>
                  <a:srgbClr val="000000"/>
                </a:solidFill>
                <a:latin typeface="Raleway"/>
              </a:endParaRPr>
            </a:p>
            <a:p>
              <a:pPr algn="l">
                <a:lnSpc>
                  <a:spcPts val="4500"/>
                </a:lnSpc>
              </a:pPr>
              <a:r>
                <a:rPr lang="en-US" sz="3200" spc="150" dirty="0">
                  <a:solidFill>
                    <a:srgbClr val="000000"/>
                  </a:solidFill>
                  <a:latin typeface="Raleway"/>
                </a:rPr>
                <a:t>Officials are to refrain from making any comments online regarding their assignments or TASO duties, the results of their matches, performance of any other official, coach, player, fans, etc.</a:t>
              </a:r>
            </a:p>
          </p:txBody>
        </p:sp>
        <p:sp>
          <p:nvSpPr>
            <p:cNvPr id="5" name="TextBox 5"/>
            <p:cNvSpPr txBox="1"/>
            <p:nvPr/>
          </p:nvSpPr>
          <p:spPr>
            <a:xfrm>
              <a:off x="0" y="-38100"/>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TASO Policies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3"/>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223703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18447"/>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28700" y="2104810"/>
            <a:ext cx="12884376" cy="6176242"/>
            <a:chOff x="0" y="-38100"/>
            <a:chExt cx="17179169" cy="5002332"/>
          </a:xfrm>
        </p:grpSpPr>
        <p:sp>
          <p:nvSpPr>
            <p:cNvPr id="4" name="TextBox 4"/>
            <p:cNvSpPr txBox="1"/>
            <p:nvPr/>
          </p:nvSpPr>
          <p:spPr>
            <a:xfrm>
              <a:off x="0" y="785088"/>
              <a:ext cx="17179169" cy="4179144"/>
            </a:xfrm>
            <a:prstGeom prst="rect">
              <a:avLst/>
            </a:prstGeom>
          </p:spPr>
          <p:txBody>
            <a:bodyPr wrap="square" lIns="0" tIns="0" rIns="0" bIns="0" rtlCol="0" anchor="t">
              <a:spAutoFit/>
            </a:bodyPr>
            <a:lstStyle/>
            <a:p>
              <a:pPr algn="l">
                <a:lnSpc>
                  <a:spcPts val="4500"/>
                </a:lnSpc>
              </a:pPr>
              <a:r>
                <a:rPr lang="en-US" sz="3200" b="1" u="sng" spc="150" dirty="0">
                  <a:solidFill>
                    <a:srgbClr val="000000"/>
                  </a:solidFill>
                  <a:latin typeface="Raleway"/>
                </a:rPr>
                <a:t>Social Media Policy (cont.)</a:t>
              </a:r>
              <a:r>
                <a:rPr lang="en-US" sz="3200" spc="150" dirty="0">
                  <a:solidFill>
                    <a:srgbClr val="000000"/>
                  </a:solidFill>
                  <a:latin typeface="Raleway"/>
                </a:rPr>
                <a:t> - Social Media connections with coaches, athletic directors, players, sports media or any other participants should be avoided.</a:t>
              </a:r>
            </a:p>
            <a:p>
              <a:pPr algn="l">
                <a:lnSpc>
                  <a:spcPts val="4500"/>
                </a:lnSpc>
              </a:pPr>
              <a:endParaRPr lang="en-US" sz="3200" spc="150" dirty="0">
                <a:solidFill>
                  <a:srgbClr val="000000"/>
                </a:solidFill>
                <a:latin typeface="Raleway"/>
              </a:endParaRPr>
            </a:p>
            <a:p>
              <a:pPr algn="l">
                <a:lnSpc>
                  <a:spcPts val="4500"/>
                </a:lnSpc>
              </a:pPr>
              <a:r>
                <a:rPr lang="en-US" sz="3200" spc="150" dirty="0">
                  <a:solidFill>
                    <a:srgbClr val="000000"/>
                  </a:solidFill>
                  <a:latin typeface="Raleway"/>
                </a:rPr>
                <a:t>Violation of the </a:t>
              </a:r>
              <a:r>
                <a:rPr lang="en-US" sz="3200" b="1" spc="150" dirty="0">
                  <a:solidFill>
                    <a:srgbClr val="000000"/>
                  </a:solidFill>
                  <a:latin typeface="Raleway"/>
                </a:rPr>
                <a:t>Social Media Policy</a:t>
              </a:r>
              <a:r>
                <a:rPr lang="en-US" sz="3200" spc="150" dirty="0">
                  <a:solidFill>
                    <a:srgbClr val="000000"/>
                  </a:solidFill>
                  <a:latin typeface="Raleway"/>
                </a:rPr>
                <a:t> may result in disciplinary action ranging from private reprimand to expulsion and may include fine, probation, suspension, or combination of punishment as deemed appropriate by the Chapter Executive Board.   </a:t>
              </a:r>
            </a:p>
          </p:txBody>
        </p:sp>
        <p:sp>
          <p:nvSpPr>
            <p:cNvPr id="5" name="TextBox 5"/>
            <p:cNvSpPr txBox="1"/>
            <p:nvPr/>
          </p:nvSpPr>
          <p:spPr>
            <a:xfrm>
              <a:off x="0" y="-38100"/>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TASO Policies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3"/>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942774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18447"/>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28700" y="1943100"/>
            <a:ext cx="12884376" cy="8029284"/>
            <a:chOff x="0" y="-38100"/>
            <a:chExt cx="17179169" cy="6503170"/>
          </a:xfrm>
        </p:grpSpPr>
        <p:sp>
          <p:nvSpPr>
            <p:cNvPr id="4" name="TextBox 4"/>
            <p:cNvSpPr txBox="1"/>
            <p:nvPr/>
          </p:nvSpPr>
          <p:spPr>
            <a:xfrm>
              <a:off x="0" y="426260"/>
              <a:ext cx="17179169" cy="6038810"/>
            </a:xfrm>
            <a:prstGeom prst="rect">
              <a:avLst/>
            </a:prstGeom>
          </p:spPr>
          <p:txBody>
            <a:bodyPr wrap="square" lIns="0" tIns="0" rIns="0" bIns="0" rtlCol="0" anchor="t">
              <a:spAutoFit/>
            </a:bodyPr>
            <a:lstStyle/>
            <a:p>
              <a:pPr algn="l">
                <a:lnSpc>
                  <a:spcPts val="4500"/>
                </a:lnSpc>
              </a:pPr>
              <a:r>
                <a:rPr lang="en-US" sz="3200" b="1" u="sng" spc="150" dirty="0">
                  <a:solidFill>
                    <a:srgbClr val="000000"/>
                  </a:solidFill>
                  <a:latin typeface="Raleway"/>
                </a:rPr>
                <a:t>Conflict of Interest Policy</a:t>
              </a:r>
              <a:r>
                <a:rPr lang="en-US" sz="3200" spc="150" dirty="0">
                  <a:solidFill>
                    <a:srgbClr val="000000"/>
                  </a:solidFill>
                  <a:latin typeface="Raleway"/>
                </a:rPr>
                <a:t> – Officials cannot accept any assignment if any of the following exist:</a:t>
              </a:r>
            </a:p>
            <a:p>
              <a:pPr marL="571500" indent="-571500" algn="l">
                <a:lnSpc>
                  <a:spcPts val="4500"/>
                </a:lnSpc>
                <a:buFontTx/>
                <a:buChar char="-"/>
              </a:pPr>
              <a:r>
                <a:rPr lang="en-US" sz="3200" spc="150" dirty="0">
                  <a:solidFill>
                    <a:srgbClr val="000000"/>
                  </a:solidFill>
                  <a:latin typeface="Raleway"/>
                </a:rPr>
                <a:t>the assignment did not come from the Assigning Secretary.</a:t>
              </a:r>
            </a:p>
            <a:p>
              <a:pPr marL="571500" indent="-571500" algn="l">
                <a:lnSpc>
                  <a:spcPts val="4500"/>
                </a:lnSpc>
                <a:buFontTx/>
                <a:buChar char="-"/>
              </a:pPr>
              <a:r>
                <a:rPr lang="en-US" sz="3200" spc="150" dirty="0">
                  <a:solidFill>
                    <a:srgbClr val="000000"/>
                  </a:solidFill>
                  <a:latin typeface="Raleway"/>
                </a:rPr>
                <a:t>You are a student at the school, or you or your spouse attended or worked at a school in the last 5 years.</a:t>
              </a:r>
            </a:p>
            <a:p>
              <a:pPr marL="571500" indent="-571500" algn="l">
                <a:lnSpc>
                  <a:spcPts val="4500"/>
                </a:lnSpc>
                <a:buFontTx/>
                <a:buChar char="-"/>
              </a:pPr>
              <a:r>
                <a:rPr lang="en-US" sz="3200" spc="150" dirty="0">
                  <a:solidFill>
                    <a:srgbClr val="000000"/>
                  </a:solidFill>
                  <a:latin typeface="Raleway"/>
                </a:rPr>
                <a:t>You are your spouse are employed by the school district.</a:t>
              </a:r>
            </a:p>
            <a:p>
              <a:pPr marL="571500" indent="-571500" algn="l">
                <a:lnSpc>
                  <a:spcPts val="4500"/>
                </a:lnSpc>
                <a:buFontTx/>
                <a:buChar char="-"/>
              </a:pPr>
              <a:r>
                <a:rPr lang="en-US" sz="3200" spc="150" dirty="0">
                  <a:solidFill>
                    <a:srgbClr val="000000"/>
                  </a:solidFill>
                  <a:latin typeface="Raleway"/>
                </a:rPr>
                <a:t>You are related by blood or marriage to a person affiliated with a team involved in a contest.</a:t>
              </a:r>
            </a:p>
            <a:p>
              <a:pPr marL="571500" indent="-571500" algn="l">
                <a:lnSpc>
                  <a:spcPts val="4500"/>
                </a:lnSpc>
                <a:buFontTx/>
                <a:buChar char="-"/>
              </a:pPr>
              <a:r>
                <a:rPr lang="en-US" sz="3200" spc="150" dirty="0">
                  <a:solidFill>
                    <a:srgbClr val="000000"/>
                  </a:solidFill>
                  <a:latin typeface="Raleway"/>
                </a:rPr>
                <a:t>Had a child that attended the school in the last 2 years.</a:t>
              </a:r>
            </a:p>
            <a:p>
              <a:pPr marL="571500" indent="-571500" algn="l">
                <a:lnSpc>
                  <a:spcPts val="4500"/>
                </a:lnSpc>
                <a:buFontTx/>
                <a:buChar char="-"/>
              </a:pPr>
              <a:r>
                <a:rPr lang="en-US" sz="3200" spc="150" dirty="0">
                  <a:solidFill>
                    <a:srgbClr val="000000"/>
                  </a:solidFill>
                  <a:latin typeface="Raleway"/>
                </a:rPr>
                <a:t>And more.  </a:t>
              </a:r>
            </a:p>
            <a:p>
              <a:pPr marL="571500" indent="-571500" algn="l">
                <a:lnSpc>
                  <a:spcPts val="4500"/>
                </a:lnSpc>
                <a:buFontTx/>
                <a:buChar char="-"/>
              </a:pPr>
              <a:r>
                <a:rPr lang="en-US" sz="3200" b="1" spc="150" dirty="0">
                  <a:solidFill>
                    <a:srgbClr val="000000"/>
                  </a:solidFill>
                  <a:latin typeface="Raleway"/>
                </a:rPr>
                <a:t>Check the policy on the TASO website.</a:t>
              </a:r>
            </a:p>
            <a:p>
              <a:pPr marL="571500" indent="-571500" algn="l">
                <a:lnSpc>
                  <a:spcPts val="4500"/>
                </a:lnSpc>
                <a:buFontTx/>
                <a:buChar char="-"/>
              </a:pPr>
              <a:r>
                <a:rPr lang="en-US" sz="3200" b="1" spc="150" dirty="0">
                  <a:solidFill>
                    <a:srgbClr val="000000"/>
                  </a:solidFill>
                  <a:latin typeface="Raleway"/>
                </a:rPr>
                <a:t>Notify Thomas of any teams you will not be able to officiate due to a conflict of interest listed in this policy.</a:t>
              </a:r>
            </a:p>
          </p:txBody>
        </p:sp>
        <p:sp>
          <p:nvSpPr>
            <p:cNvPr id="5" name="TextBox 5"/>
            <p:cNvSpPr txBox="1"/>
            <p:nvPr/>
          </p:nvSpPr>
          <p:spPr>
            <a:xfrm>
              <a:off x="0" y="-38100"/>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TASO Policies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3"/>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33999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18447"/>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28700" y="2104810"/>
            <a:ext cx="12884376" cy="1226044"/>
            <a:chOff x="0" y="-38100"/>
            <a:chExt cx="17179169" cy="993012"/>
          </a:xfrm>
        </p:grpSpPr>
        <p:sp>
          <p:nvSpPr>
            <p:cNvPr id="4" name="TextBox 4"/>
            <p:cNvSpPr txBox="1"/>
            <p:nvPr/>
          </p:nvSpPr>
          <p:spPr>
            <a:xfrm>
              <a:off x="0" y="524855"/>
              <a:ext cx="17179169" cy="430057"/>
            </a:xfrm>
            <a:prstGeom prst="rect">
              <a:avLst/>
            </a:prstGeom>
          </p:spPr>
          <p:txBody>
            <a:bodyPr wrap="square" lIns="0" tIns="0" rIns="0" bIns="0" rtlCol="0" anchor="t">
              <a:spAutoFit/>
            </a:bodyPr>
            <a:lstStyle/>
            <a:p>
              <a:pPr algn="l">
                <a:lnSpc>
                  <a:spcPts val="4500"/>
                </a:lnSpc>
              </a:pPr>
              <a:endParaRPr lang="en-US" sz="3200" spc="150" dirty="0">
                <a:solidFill>
                  <a:srgbClr val="000000"/>
                </a:solidFill>
                <a:latin typeface="Raleway"/>
              </a:endParaRPr>
            </a:p>
          </p:txBody>
        </p:sp>
        <p:sp>
          <p:nvSpPr>
            <p:cNvPr id="5" name="TextBox 5"/>
            <p:cNvSpPr txBox="1"/>
            <p:nvPr/>
          </p:nvSpPr>
          <p:spPr>
            <a:xfrm>
              <a:off x="0" y="-38100"/>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TASO Policies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3"/>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pic>
        <p:nvPicPr>
          <p:cNvPr id="7" name="Picture 6">
            <a:extLst>
              <a:ext uri="{FF2B5EF4-FFF2-40B4-BE49-F238E27FC236}">
                <a16:creationId xmlns:a16="http://schemas.microsoft.com/office/drawing/2014/main" id="{EDB3C092-2C5B-C7F1-A7E8-D98EAFE9A43C}"/>
              </a:ext>
            </a:extLst>
          </p:cNvPr>
          <p:cNvPicPr>
            <a:picLocks noChangeAspect="1"/>
          </p:cNvPicPr>
          <p:nvPr/>
        </p:nvPicPr>
        <p:blipFill>
          <a:blip r:embed="rId4"/>
          <a:stretch>
            <a:fillRect/>
          </a:stretch>
        </p:blipFill>
        <p:spPr>
          <a:xfrm>
            <a:off x="1128453" y="2833819"/>
            <a:ext cx="12379383" cy="6661655"/>
          </a:xfrm>
          <a:prstGeom prst="rect">
            <a:avLst/>
          </a:prstGeom>
        </p:spPr>
      </p:pic>
      <p:sp>
        <p:nvSpPr>
          <p:cNvPr id="8" name="Arrow: Down 7">
            <a:extLst>
              <a:ext uri="{FF2B5EF4-FFF2-40B4-BE49-F238E27FC236}">
                <a16:creationId xmlns:a16="http://schemas.microsoft.com/office/drawing/2014/main" id="{525EC53E-E19A-5DAD-3183-C95EB3357995}"/>
              </a:ext>
            </a:extLst>
          </p:cNvPr>
          <p:cNvSpPr/>
          <p:nvPr/>
        </p:nvSpPr>
        <p:spPr>
          <a:xfrm rot="2191393">
            <a:off x="11585867" y="2352425"/>
            <a:ext cx="609600" cy="2133600"/>
          </a:xfrm>
          <a:prstGeom prst="downArrow">
            <a:avLst/>
          </a:prstGeom>
          <a:solidFill>
            <a:srgbClr val="FFFF00"/>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929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 y="1028701"/>
            <a:ext cx="9925172" cy="7608136"/>
            <a:chOff x="0" y="19050"/>
            <a:chExt cx="12827162" cy="9057531"/>
          </a:xfrm>
        </p:grpSpPr>
        <p:sp>
          <p:nvSpPr>
            <p:cNvPr id="3" name="TextBox 3"/>
            <p:cNvSpPr txBox="1"/>
            <p:nvPr/>
          </p:nvSpPr>
          <p:spPr>
            <a:xfrm>
              <a:off x="0" y="19050"/>
              <a:ext cx="11511087" cy="7419799"/>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BVTASO Minutes</a:t>
              </a:r>
            </a:p>
            <a:p>
              <a:pPr algn="l">
                <a:lnSpc>
                  <a:spcPts val="8050"/>
                </a:lnSpc>
              </a:pPr>
              <a:endParaRPr lang="en-US" sz="7000" dirty="0">
                <a:solidFill>
                  <a:srgbClr val="000000"/>
                </a:solidFill>
                <a:latin typeface="Raleway Bold"/>
              </a:endParaRPr>
            </a:p>
            <a:p>
              <a:pPr algn="l">
                <a:lnSpc>
                  <a:spcPts val="8050"/>
                </a:lnSpc>
              </a:pPr>
              <a:r>
                <a:rPr lang="en-US" sz="7000" dirty="0">
                  <a:solidFill>
                    <a:srgbClr val="000000"/>
                  </a:solidFill>
                  <a:latin typeface="Raleway Bold"/>
                </a:rPr>
                <a:t>TASO Executive Board Recap</a:t>
              </a:r>
            </a:p>
            <a:p>
              <a:pPr algn="l">
                <a:lnSpc>
                  <a:spcPts val="8050"/>
                </a:lnSpc>
              </a:pPr>
              <a:endParaRPr lang="en-US" sz="7000" dirty="0">
                <a:solidFill>
                  <a:srgbClr val="000000"/>
                </a:solidFill>
                <a:latin typeface="Raleway Bold"/>
              </a:endParaRPr>
            </a:p>
            <a:p>
              <a:pPr algn="l">
                <a:lnSpc>
                  <a:spcPts val="8050"/>
                </a:lnSpc>
              </a:pPr>
              <a:endParaRPr lang="en-US" sz="7000" dirty="0">
                <a:solidFill>
                  <a:srgbClr val="000000"/>
                </a:solidFill>
                <a:latin typeface="Raleway Bold"/>
              </a:endParaRPr>
            </a:p>
          </p:txBody>
        </p:sp>
        <p:sp>
          <p:nvSpPr>
            <p:cNvPr id="4" name="TextBox 4"/>
            <p:cNvSpPr txBox="1"/>
            <p:nvPr/>
          </p:nvSpPr>
          <p:spPr>
            <a:xfrm>
              <a:off x="0" y="6990105"/>
              <a:ext cx="12827162" cy="2086476"/>
            </a:xfrm>
            <a:prstGeom prst="rect">
              <a:avLst/>
            </a:prstGeom>
          </p:spPr>
          <p:txBody>
            <a:bodyPr wrap="square" lIns="0" tIns="0" rIns="0" bIns="0" rtlCol="0" anchor="t">
              <a:spAutoFit/>
            </a:bodyPr>
            <a:lstStyle/>
            <a:p>
              <a:pPr algn="l">
                <a:lnSpc>
                  <a:spcPts val="4500"/>
                </a:lnSpc>
              </a:pPr>
              <a:r>
                <a:rPr lang="en-US" sz="4400" b="1" spc="126" dirty="0">
                  <a:solidFill>
                    <a:srgbClr val="780A16"/>
                  </a:solidFill>
                  <a:latin typeface="Raleway"/>
                </a:rPr>
                <a:t>Karen Mitchell</a:t>
              </a:r>
            </a:p>
            <a:p>
              <a:pPr algn="l">
                <a:lnSpc>
                  <a:spcPts val="4500"/>
                </a:lnSpc>
              </a:pPr>
              <a:r>
                <a:rPr lang="en-US" sz="4400" b="1" spc="126" dirty="0">
                  <a:solidFill>
                    <a:srgbClr val="780A16"/>
                  </a:solidFill>
                  <a:latin typeface="Raleway"/>
                </a:rPr>
                <a:t>- BVTASO Secretary</a:t>
              </a:r>
            </a:p>
            <a:p>
              <a:pPr algn="l">
                <a:lnSpc>
                  <a:spcPts val="4500"/>
                </a:lnSpc>
              </a:pPr>
              <a:r>
                <a:rPr lang="en-US" sz="4400" b="1" spc="126" dirty="0">
                  <a:solidFill>
                    <a:srgbClr val="780A16"/>
                  </a:solidFill>
                  <a:latin typeface="Raleway"/>
                </a:rPr>
                <a:t>- TASO District 14 Representative</a:t>
              </a:r>
            </a:p>
          </p:txBody>
        </p:sp>
        <p:sp>
          <p:nvSpPr>
            <p:cNvPr id="5" name="TextBox 5"/>
            <p:cNvSpPr txBox="1"/>
            <p:nvPr/>
          </p:nvSpPr>
          <p:spPr>
            <a:xfrm>
              <a:off x="0" y="3463617"/>
              <a:ext cx="11511088" cy="699765"/>
            </a:xfrm>
            <a:prstGeom prst="rect">
              <a:avLst/>
            </a:prstGeom>
          </p:spPr>
          <p:txBody>
            <a:bodyPr lIns="0" tIns="0" rIns="0" bIns="0" rtlCol="0" anchor="t">
              <a:spAutoFit/>
            </a:bodyPr>
            <a:lstStyle/>
            <a:p>
              <a:pPr algn="l">
                <a:lnSpc>
                  <a:spcPts val="4500"/>
                </a:lnSpc>
              </a:pPr>
              <a:endParaRPr lang="en-US" sz="3000" spc="150" dirty="0">
                <a:solidFill>
                  <a:srgbClr val="000000"/>
                </a:solidFill>
                <a:latin typeface="Raleway"/>
              </a:endParaRPr>
            </a:p>
          </p:txBody>
        </p:sp>
      </p:grpSp>
      <p:pic>
        <p:nvPicPr>
          <p:cNvPr id="6" name="Picture 6"/>
          <p:cNvPicPr>
            <a:picLocks noChangeAspect="1"/>
          </p:cNvPicPr>
          <p:nvPr/>
        </p:nvPicPr>
        <p:blipFill>
          <a:blip r:embed="rId2"/>
          <a:srcRect l="24501" r="24501"/>
          <a:stretch>
            <a:fillRect/>
          </a:stretch>
        </p:blipFill>
        <p:spPr>
          <a:xfrm>
            <a:off x="10550168" y="-228600"/>
            <a:ext cx="7984439" cy="10744200"/>
          </a:xfrm>
          <a:prstGeom prst="rect">
            <a:avLst/>
          </a:prstGeom>
        </p:spPr>
      </p:pic>
      <p:sp>
        <p:nvSpPr>
          <p:cNvPr id="7" name="AutoShape 7"/>
          <p:cNvSpPr/>
          <p:nvPr/>
        </p:nvSpPr>
        <p:spPr>
          <a:xfrm>
            <a:off x="15563850" y="-190500"/>
            <a:ext cx="2986152" cy="10668000"/>
          </a:xfrm>
          <a:prstGeom prst="rect">
            <a:avLst/>
          </a:prstGeom>
          <a:solidFill>
            <a:srgbClr val="780A16">
              <a:alpha val="80000"/>
            </a:srgbClr>
          </a:solidFill>
        </p:spPr>
      </p:sp>
      <p:pic>
        <p:nvPicPr>
          <p:cNvPr id="8" name="Picture 8"/>
          <p:cNvPicPr>
            <a:picLocks noChangeAspect="1"/>
          </p:cNvPicPr>
          <p:nvPr/>
        </p:nvPicPr>
        <p:blipFill>
          <a:blip r:embed="rId3"/>
          <a:srcRect/>
          <a:stretch>
            <a:fillRect/>
          </a:stretch>
        </p:blipFill>
        <p:spPr>
          <a:xfrm>
            <a:off x="16123621" y="833106"/>
            <a:ext cx="1866610" cy="1866610"/>
          </a:xfrm>
          <a:prstGeom prst="rect">
            <a:avLst/>
          </a:prstGeom>
        </p:spPr>
      </p:pic>
    </p:spTree>
    <p:extLst>
      <p:ext uri="{BB962C8B-B14F-4D97-AF65-F5344CB8AC3E}">
        <p14:creationId xmlns:p14="http://schemas.microsoft.com/office/powerpoint/2010/main" val="1642714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18447"/>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Getting the Season Started</a:t>
            </a:r>
          </a:p>
        </p:txBody>
      </p:sp>
      <p:grpSp>
        <p:nvGrpSpPr>
          <p:cNvPr id="3" name="Group 3"/>
          <p:cNvGrpSpPr/>
          <p:nvPr/>
        </p:nvGrpSpPr>
        <p:grpSpPr>
          <a:xfrm>
            <a:off x="1028700" y="2104810"/>
            <a:ext cx="12884376" cy="1226044"/>
            <a:chOff x="0" y="-38100"/>
            <a:chExt cx="17179169" cy="993012"/>
          </a:xfrm>
        </p:grpSpPr>
        <p:sp>
          <p:nvSpPr>
            <p:cNvPr id="4" name="TextBox 4"/>
            <p:cNvSpPr txBox="1"/>
            <p:nvPr/>
          </p:nvSpPr>
          <p:spPr>
            <a:xfrm>
              <a:off x="0" y="524855"/>
              <a:ext cx="17179169" cy="430057"/>
            </a:xfrm>
            <a:prstGeom prst="rect">
              <a:avLst/>
            </a:prstGeom>
          </p:spPr>
          <p:txBody>
            <a:bodyPr wrap="square" lIns="0" tIns="0" rIns="0" bIns="0" rtlCol="0" anchor="t">
              <a:spAutoFit/>
            </a:bodyPr>
            <a:lstStyle/>
            <a:p>
              <a:pPr algn="l">
                <a:lnSpc>
                  <a:spcPts val="4500"/>
                </a:lnSpc>
              </a:pPr>
              <a:endParaRPr lang="en-US" sz="3200" spc="150" dirty="0">
                <a:solidFill>
                  <a:srgbClr val="000000"/>
                </a:solidFill>
                <a:latin typeface="Raleway"/>
              </a:endParaRPr>
            </a:p>
          </p:txBody>
        </p:sp>
        <p:sp>
          <p:nvSpPr>
            <p:cNvPr id="5" name="TextBox 5"/>
            <p:cNvSpPr txBox="1"/>
            <p:nvPr/>
          </p:nvSpPr>
          <p:spPr>
            <a:xfrm>
              <a:off x="0" y="-38100"/>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TASO Policies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3"/>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pic>
        <p:nvPicPr>
          <p:cNvPr id="9" name="Picture 8">
            <a:extLst>
              <a:ext uri="{FF2B5EF4-FFF2-40B4-BE49-F238E27FC236}">
                <a16:creationId xmlns:a16="http://schemas.microsoft.com/office/drawing/2014/main" id="{9E727865-2E25-729C-9D2B-74B2DB867A69}"/>
              </a:ext>
            </a:extLst>
          </p:cNvPr>
          <p:cNvPicPr>
            <a:picLocks noChangeAspect="1"/>
          </p:cNvPicPr>
          <p:nvPr/>
        </p:nvPicPr>
        <p:blipFill>
          <a:blip r:embed="rId4"/>
          <a:stretch>
            <a:fillRect/>
          </a:stretch>
        </p:blipFill>
        <p:spPr>
          <a:xfrm>
            <a:off x="1038398" y="2799875"/>
            <a:ext cx="12921669" cy="6953473"/>
          </a:xfrm>
          <a:prstGeom prst="rect">
            <a:avLst/>
          </a:prstGeom>
        </p:spPr>
      </p:pic>
      <p:sp>
        <p:nvSpPr>
          <p:cNvPr id="8" name="Arrow: Down 7">
            <a:extLst>
              <a:ext uri="{FF2B5EF4-FFF2-40B4-BE49-F238E27FC236}">
                <a16:creationId xmlns:a16="http://schemas.microsoft.com/office/drawing/2014/main" id="{525EC53E-E19A-5DAD-3183-C95EB3357995}"/>
              </a:ext>
            </a:extLst>
          </p:cNvPr>
          <p:cNvSpPr/>
          <p:nvPr/>
        </p:nvSpPr>
        <p:spPr>
          <a:xfrm rot="2191393">
            <a:off x="12309846" y="5889347"/>
            <a:ext cx="609600" cy="2133600"/>
          </a:xfrm>
          <a:prstGeom prst="downArrow">
            <a:avLst/>
          </a:prstGeom>
          <a:solidFill>
            <a:srgbClr val="FFFF00"/>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339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rcRect t="6591" b="6591"/>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4353599" y="1028700"/>
            <a:ext cx="2905701" cy="2905701"/>
          </a:xfrm>
          <a:prstGeom prst="rect">
            <a:avLst/>
          </a:prstGeom>
        </p:spPr>
      </p:pic>
      <p:sp>
        <p:nvSpPr>
          <p:cNvPr id="6" name="TextBox 6"/>
          <p:cNvSpPr txBox="1"/>
          <p:nvPr/>
        </p:nvSpPr>
        <p:spPr>
          <a:xfrm>
            <a:off x="2286000" y="5676900"/>
            <a:ext cx="14249400" cy="3146374"/>
          </a:xfrm>
          <a:prstGeom prst="rect">
            <a:avLst/>
          </a:prstGeom>
        </p:spPr>
        <p:txBody>
          <a:bodyPr wrap="square" lIns="0" tIns="0" rIns="0" bIns="0" rtlCol="0" anchor="t">
            <a:spAutoFit/>
          </a:bodyPr>
          <a:lstStyle/>
          <a:p>
            <a:pPr>
              <a:lnSpc>
                <a:spcPts val="8400"/>
              </a:lnSpc>
            </a:pPr>
            <a:r>
              <a:rPr lang="en-US" sz="9600" spc="179" dirty="0">
                <a:solidFill>
                  <a:schemeClr val="tx2">
                    <a:lumMod val="75000"/>
                  </a:schemeClr>
                </a:solidFill>
                <a:latin typeface="Raleway Bold"/>
              </a:rPr>
              <a:t>BVTASO Officials </a:t>
            </a:r>
          </a:p>
          <a:p>
            <a:pPr>
              <a:lnSpc>
                <a:spcPts val="8400"/>
              </a:lnSpc>
            </a:pPr>
            <a:r>
              <a:rPr lang="en-US" sz="9600" spc="179" dirty="0">
                <a:solidFill>
                  <a:schemeClr val="tx2">
                    <a:lumMod val="75000"/>
                  </a:schemeClr>
                </a:solidFill>
                <a:latin typeface="Raleway Bold"/>
              </a:rPr>
              <a:t>Doing Great Things!!!</a:t>
            </a:r>
          </a:p>
          <a:p>
            <a:pPr>
              <a:lnSpc>
                <a:spcPts val="8400"/>
              </a:lnSpc>
            </a:pPr>
            <a:r>
              <a:rPr lang="en-US" sz="6000" spc="179" dirty="0">
                <a:solidFill>
                  <a:srgbClr val="000000"/>
                </a:solidFill>
                <a:latin typeface="Raleway Bold"/>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457200" y="206354"/>
            <a:ext cx="3089139" cy="3089139"/>
          </a:xfrm>
          <a:prstGeom prst="rect">
            <a:avLst/>
          </a:prstGeom>
        </p:spPr>
      </p:pic>
      <p:sp>
        <p:nvSpPr>
          <p:cNvPr id="3" name="TextBox 3"/>
          <p:cNvSpPr txBox="1"/>
          <p:nvPr/>
        </p:nvSpPr>
        <p:spPr>
          <a:xfrm>
            <a:off x="3429000" y="1028700"/>
            <a:ext cx="14072486" cy="1682064"/>
          </a:xfrm>
          <a:prstGeom prst="rect">
            <a:avLst/>
          </a:prstGeom>
        </p:spPr>
        <p:txBody>
          <a:bodyPr wrap="square" lIns="0" tIns="0" rIns="0" bIns="0" rtlCol="0" anchor="t">
            <a:spAutoFit/>
          </a:bodyPr>
          <a:lstStyle/>
          <a:p>
            <a:pPr algn="ctr">
              <a:lnSpc>
                <a:spcPts val="4250"/>
              </a:lnSpc>
            </a:pPr>
            <a:r>
              <a:rPr lang="en-US" sz="7200" b="1" spc="119" dirty="0">
                <a:solidFill>
                  <a:srgbClr val="EFEFEF"/>
                </a:solidFill>
                <a:latin typeface="Raleway"/>
              </a:rPr>
              <a:t>CONGRATULATIONS !!!</a:t>
            </a:r>
          </a:p>
          <a:p>
            <a:pPr algn="ctr">
              <a:lnSpc>
                <a:spcPts val="4250"/>
              </a:lnSpc>
            </a:pPr>
            <a:endParaRPr lang="en-US" sz="5400" b="1" spc="119" dirty="0">
              <a:solidFill>
                <a:srgbClr val="EFEFEF"/>
              </a:solidFill>
              <a:latin typeface="Raleway"/>
            </a:endParaRPr>
          </a:p>
          <a:p>
            <a:pPr algn="ctr">
              <a:lnSpc>
                <a:spcPts val="4250"/>
              </a:lnSpc>
            </a:pPr>
            <a:r>
              <a:rPr lang="en-US" sz="5400" b="1" spc="119" dirty="0">
                <a:solidFill>
                  <a:srgbClr val="EFEFEF"/>
                </a:solidFill>
                <a:latin typeface="Raleway"/>
              </a:rPr>
              <a:t>Exceptional BVTASO Officials at work</a:t>
            </a:r>
          </a:p>
        </p:txBody>
      </p:sp>
      <p:sp>
        <p:nvSpPr>
          <p:cNvPr id="12" name="TextBox 11">
            <a:extLst>
              <a:ext uri="{FF2B5EF4-FFF2-40B4-BE49-F238E27FC236}">
                <a16:creationId xmlns:a16="http://schemas.microsoft.com/office/drawing/2014/main" id="{25C0B7C3-E33A-16AF-2FDB-D4547F2CB669}"/>
              </a:ext>
            </a:extLst>
          </p:cNvPr>
          <p:cNvSpPr txBox="1"/>
          <p:nvPr/>
        </p:nvSpPr>
        <p:spPr>
          <a:xfrm>
            <a:off x="228600" y="4117839"/>
            <a:ext cx="6096000" cy="4524315"/>
          </a:xfrm>
          <a:prstGeom prst="rect">
            <a:avLst/>
          </a:prstGeom>
          <a:noFill/>
        </p:spPr>
        <p:txBody>
          <a:bodyPr wrap="square" rtlCol="0">
            <a:spAutoFit/>
          </a:bodyPr>
          <a:lstStyle/>
          <a:p>
            <a:pPr algn="ctr"/>
            <a:r>
              <a:rPr lang="en-US" sz="3600" b="1" dirty="0">
                <a:solidFill>
                  <a:schemeClr val="bg1"/>
                </a:solidFill>
              </a:rPr>
              <a:t>Caroline Simpson (R1)</a:t>
            </a:r>
          </a:p>
          <a:p>
            <a:pPr algn="ctr"/>
            <a:r>
              <a:rPr lang="en-US" sz="3600" b="1" dirty="0">
                <a:solidFill>
                  <a:schemeClr val="bg1"/>
                </a:solidFill>
              </a:rPr>
              <a:t>Judi Delesandri (R2) </a:t>
            </a:r>
          </a:p>
          <a:p>
            <a:pPr algn="ctr"/>
            <a:r>
              <a:rPr lang="en-US" sz="3600" b="1" dirty="0">
                <a:solidFill>
                  <a:schemeClr val="bg1"/>
                </a:solidFill>
              </a:rPr>
              <a:t>Sallie Bennett (L</a:t>
            </a:r>
            <a:r>
              <a:rPr lang="en-US" sz="1200" b="1" dirty="0">
                <a:solidFill>
                  <a:schemeClr val="bg1"/>
                </a:solidFill>
              </a:rPr>
              <a:t> </a:t>
            </a:r>
            <a:r>
              <a:rPr lang="en-US" sz="3600" b="1" dirty="0">
                <a:solidFill>
                  <a:schemeClr val="bg1"/>
                </a:solidFill>
              </a:rPr>
              <a:t>J)</a:t>
            </a:r>
          </a:p>
          <a:p>
            <a:pPr algn="ctr"/>
            <a:r>
              <a:rPr lang="en-US" sz="3600" b="1" dirty="0">
                <a:solidFill>
                  <a:schemeClr val="bg1"/>
                </a:solidFill>
              </a:rPr>
              <a:t>Harold Cano (L</a:t>
            </a:r>
            <a:r>
              <a:rPr lang="en-US" sz="1200" b="1" dirty="0">
                <a:solidFill>
                  <a:schemeClr val="bg1"/>
                </a:solidFill>
              </a:rPr>
              <a:t> </a:t>
            </a:r>
            <a:r>
              <a:rPr lang="en-US" sz="3600" b="1" dirty="0">
                <a:solidFill>
                  <a:schemeClr val="bg1"/>
                </a:solidFill>
              </a:rPr>
              <a:t>J)</a:t>
            </a:r>
          </a:p>
          <a:p>
            <a:pPr algn="ctr"/>
            <a:r>
              <a:rPr lang="en-US" sz="3600" b="1" dirty="0">
                <a:solidFill>
                  <a:schemeClr val="bg1"/>
                </a:solidFill>
              </a:rPr>
              <a:t>- - - - - - - - </a:t>
            </a:r>
          </a:p>
          <a:p>
            <a:pPr algn="ctr"/>
            <a:r>
              <a:rPr lang="en-US" sz="3600" b="1" dirty="0">
                <a:solidFill>
                  <a:schemeClr val="bg1"/>
                </a:solidFill>
              </a:rPr>
              <a:t>5A – Region IV Championship </a:t>
            </a:r>
          </a:p>
          <a:p>
            <a:pPr algn="ctr"/>
            <a:r>
              <a:rPr lang="en-US" sz="3600" b="1" dirty="0">
                <a:solidFill>
                  <a:schemeClr val="bg1"/>
                </a:solidFill>
              </a:rPr>
              <a:t>- - - - - - - - </a:t>
            </a:r>
          </a:p>
          <a:p>
            <a:pPr algn="ctr"/>
            <a:r>
              <a:rPr lang="en-US" sz="3600" b="1" dirty="0">
                <a:solidFill>
                  <a:schemeClr val="bg1"/>
                </a:solidFill>
              </a:rPr>
              <a:t>Leander Rouse vs Liberty Hill</a:t>
            </a:r>
          </a:p>
        </p:txBody>
      </p:sp>
      <p:pic>
        <p:nvPicPr>
          <p:cNvPr id="2" name="Picture 1">
            <a:extLst>
              <a:ext uri="{FF2B5EF4-FFF2-40B4-BE49-F238E27FC236}">
                <a16:creationId xmlns:a16="http://schemas.microsoft.com/office/drawing/2014/main" id="{6870B648-6F60-8F84-8E1A-1A5008846A6A}"/>
              </a:ext>
            </a:extLst>
          </p:cNvPr>
          <p:cNvPicPr>
            <a:picLocks noChangeAspect="1"/>
          </p:cNvPicPr>
          <p:nvPr/>
        </p:nvPicPr>
        <p:blipFill>
          <a:blip r:embed="rId3"/>
          <a:stretch>
            <a:fillRect/>
          </a:stretch>
        </p:blipFill>
        <p:spPr>
          <a:xfrm>
            <a:off x="6858000" y="3009900"/>
            <a:ext cx="7427069" cy="6704332"/>
          </a:xfrm>
          <a:prstGeom prst="rect">
            <a:avLst/>
          </a:prstGeom>
        </p:spPr>
      </p:pic>
    </p:spTree>
    <p:extLst>
      <p:ext uri="{BB962C8B-B14F-4D97-AF65-F5344CB8AC3E}">
        <p14:creationId xmlns:p14="http://schemas.microsoft.com/office/powerpoint/2010/main" val="4292481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80915"/>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457200" y="206354"/>
            <a:ext cx="3089139" cy="3089139"/>
          </a:xfrm>
          <a:prstGeom prst="rect">
            <a:avLst/>
          </a:prstGeom>
        </p:spPr>
      </p:pic>
      <p:sp>
        <p:nvSpPr>
          <p:cNvPr id="3" name="TextBox 3"/>
          <p:cNvSpPr txBox="1"/>
          <p:nvPr/>
        </p:nvSpPr>
        <p:spPr>
          <a:xfrm>
            <a:off x="3429000" y="1028700"/>
            <a:ext cx="14072486" cy="1682064"/>
          </a:xfrm>
          <a:prstGeom prst="rect">
            <a:avLst/>
          </a:prstGeom>
        </p:spPr>
        <p:txBody>
          <a:bodyPr wrap="square" lIns="0" tIns="0" rIns="0" bIns="0" rtlCol="0" anchor="t">
            <a:spAutoFit/>
          </a:bodyPr>
          <a:lstStyle/>
          <a:p>
            <a:pPr algn="ctr">
              <a:lnSpc>
                <a:spcPts val="4250"/>
              </a:lnSpc>
            </a:pPr>
            <a:r>
              <a:rPr lang="en-US" sz="7200" b="1" spc="119" dirty="0">
                <a:solidFill>
                  <a:srgbClr val="EFEFEF"/>
                </a:solidFill>
                <a:latin typeface="Raleway"/>
              </a:rPr>
              <a:t>CONGRATULATIONS !!!</a:t>
            </a:r>
          </a:p>
          <a:p>
            <a:pPr algn="ctr">
              <a:lnSpc>
                <a:spcPts val="4250"/>
              </a:lnSpc>
            </a:pPr>
            <a:endParaRPr lang="en-US" sz="5400" b="1" spc="119" dirty="0">
              <a:solidFill>
                <a:srgbClr val="EFEFEF"/>
              </a:solidFill>
              <a:latin typeface="Raleway"/>
            </a:endParaRPr>
          </a:p>
          <a:p>
            <a:pPr algn="ctr">
              <a:lnSpc>
                <a:spcPts val="4250"/>
              </a:lnSpc>
            </a:pPr>
            <a:r>
              <a:rPr lang="en-US" sz="5400" b="1" spc="119" dirty="0">
                <a:solidFill>
                  <a:srgbClr val="EFEFEF"/>
                </a:solidFill>
                <a:latin typeface="Raleway"/>
              </a:rPr>
              <a:t>Exceptional BVTASO Officials at work</a:t>
            </a:r>
          </a:p>
        </p:txBody>
      </p:sp>
      <p:sp>
        <p:nvSpPr>
          <p:cNvPr id="12" name="TextBox 11">
            <a:extLst>
              <a:ext uri="{FF2B5EF4-FFF2-40B4-BE49-F238E27FC236}">
                <a16:creationId xmlns:a16="http://schemas.microsoft.com/office/drawing/2014/main" id="{25C0B7C3-E33A-16AF-2FDB-D4547F2CB669}"/>
              </a:ext>
            </a:extLst>
          </p:cNvPr>
          <p:cNvSpPr txBox="1"/>
          <p:nvPr/>
        </p:nvSpPr>
        <p:spPr>
          <a:xfrm>
            <a:off x="0" y="3848100"/>
            <a:ext cx="6172200" cy="4524315"/>
          </a:xfrm>
          <a:prstGeom prst="rect">
            <a:avLst/>
          </a:prstGeom>
          <a:noFill/>
        </p:spPr>
        <p:txBody>
          <a:bodyPr wrap="square" rtlCol="0">
            <a:spAutoFit/>
          </a:bodyPr>
          <a:lstStyle/>
          <a:p>
            <a:pPr algn="ctr"/>
            <a:r>
              <a:rPr lang="en-US" sz="3600" b="1" dirty="0">
                <a:solidFill>
                  <a:schemeClr val="bg1"/>
                </a:solidFill>
              </a:rPr>
              <a:t>Steve Wohlschlaeger </a:t>
            </a:r>
          </a:p>
          <a:p>
            <a:pPr algn="ctr"/>
            <a:r>
              <a:rPr lang="en-US" sz="3600" b="1" dirty="0">
                <a:solidFill>
                  <a:schemeClr val="bg1"/>
                </a:solidFill>
              </a:rPr>
              <a:t>Melissa </a:t>
            </a:r>
            <a:r>
              <a:rPr lang="en-US" sz="3600" b="1" dirty="0" err="1">
                <a:solidFill>
                  <a:schemeClr val="bg1"/>
                </a:solidFill>
              </a:rPr>
              <a:t>Fadler</a:t>
            </a:r>
            <a:endParaRPr lang="en-US" sz="3600" b="1" dirty="0">
              <a:solidFill>
                <a:schemeClr val="bg1"/>
              </a:solidFill>
            </a:endParaRPr>
          </a:p>
          <a:p>
            <a:pPr algn="ctr"/>
            <a:r>
              <a:rPr lang="en-US" sz="3600" b="1" dirty="0">
                <a:solidFill>
                  <a:schemeClr val="bg1"/>
                </a:solidFill>
              </a:rPr>
              <a:t>Karen Mitchell</a:t>
            </a:r>
          </a:p>
          <a:p>
            <a:pPr algn="ctr"/>
            <a:r>
              <a:rPr lang="en-US" sz="3600" b="1" dirty="0">
                <a:solidFill>
                  <a:schemeClr val="bg1"/>
                </a:solidFill>
              </a:rPr>
              <a:t>Wally Simpson </a:t>
            </a:r>
          </a:p>
          <a:p>
            <a:pPr algn="ctr"/>
            <a:r>
              <a:rPr lang="en-US" sz="3600" b="1" dirty="0">
                <a:solidFill>
                  <a:schemeClr val="bg1"/>
                </a:solidFill>
              </a:rPr>
              <a:t>- - - - - - - - </a:t>
            </a:r>
          </a:p>
          <a:p>
            <a:pPr algn="ctr"/>
            <a:r>
              <a:rPr lang="en-US" sz="3600" b="1" dirty="0">
                <a:solidFill>
                  <a:schemeClr val="bg1"/>
                </a:solidFill>
              </a:rPr>
              <a:t>2A TAPPS State Championship</a:t>
            </a:r>
          </a:p>
          <a:p>
            <a:pPr algn="ctr"/>
            <a:r>
              <a:rPr lang="en-US" sz="3600" b="1" dirty="0">
                <a:solidFill>
                  <a:schemeClr val="bg1"/>
                </a:solidFill>
              </a:rPr>
              <a:t>- - - - - - - </a:t>
            </a:r>
          </a:p>
          <a:p>
            <a:pPr algn="ctr"/>
            <a:r>
              <a:rPr lang="en-US" sz="3600" b="1" dirty="0">
                <a:solidFill>
                  <a:schemeClr val="bg1"/>
                </a:solidFill>
              </a:rPr>
              <a:t>6A TAPPS State Semifinals</a:t>
            </a:r>
          </a:p>
        </p:txBody>
      </p:sp>
      <p:pic>
        <p:nvPicPr>
          <p:cNvPr id="5" name="Picture 4" descr="A group of people standing in front of a stadium&#10;&#10;Description automatically generated">
            <a:extLst>
              <a:ext uri="{FF2B5EF4-FFF2-40B4-BE49-F238E27FC236}">
                <a16:creationId xmlns:a16="http://schemas.microsoft.com/office/drawing/2014/main" id="{B40F56B1-4F17-C47E-9511-82B80E663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2933700"/>
            <a:ext cx="10363200" cy="6912040"/>
          </a:xfrm>
          <a:prstGeom prst="rect">
            <a:avLst/>
          </a:prstGeom>
        </p:spPr>
      </p:pic>
    </p:spTree>
    <p:extLst>
      <p:ext uri="{BB962C8B-B14F-4D97-AF65-F5344CB8AC3E}">
        <p14:creationId xmlns:p14="http://schemas.microsoft.com/office/powerpoint/2010/main" val="2258485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457200" y="206354"/>
            <a:ext cx="3089139" cy="3089139"/>
          </a:xfrm>
          <a:prstGeom prst="rect">
            <a:avLst/>
          </a:prstGeom>
        </p:spPr>
      </p:pic>
      <p:sp>
        <p:nvSpPr>
          <p:cNvPr id="3" name="TextBox 3"/>
          <p:cNvSpPr txBox="1"/>
          <p:nvPr/>
        </p:nvSpPr>
        <p:spPr>
          <a:xfrm>
            <a:off x="3429000" y="1028700"/>
            <a:ext cx="14072486" cy="1682064"/>
          </a:xfrm>
          <a:prstGeom prst="rect">
            <a:avLst/>
          </a:prstGeom>
        </p:spPr>
        <p:txBody>
          <a:bodyPr wrap="square" lIns="0" tIns="0" rIns="0" bIns="0" rtlCol="0" anchor="t">
            <a:spAutoFit/>
          </a:bodyPr>
          <a:lstStyle/>
          <a:p>
            <a:pPr algn="ctr">
              <a:lnSpc>
                <a:spcPts val="4250"/>
              </a:lnSpc>
            </a:pPr>
            <a:r>
              <a:rPr lang="en-US" sz="7200" b="1" spc="119" dirty="0">
                <a:solidFill>
                  <a:srgbClr val="EFEFEF"/>
                </a:solidFill>
                <a:latin typeface="Raleway"/>
              </a:rPr>
              <a:t>CONGRATULATIONS !!!</a:t>
            </a:r>
          </a:p>
          <a:p>
            <a:pPr algn="ctr">
              <a:lnSpc>
                <a:spcPts val="4250"/>
              </a:lnSpc>
            </a:pPr>
            <a:endParaRPr lang="en-US" sz="5400" b="1" spc="119" dirty="0">
              <a:solidFill>
                <a:srgbClr val="EFEFEF"/>
              </a:solidFill>
              <a:latin typeface="Raleway"/>
            </a:endParaRPr>
          </a:p>
          <a:p>
            <a:pPr algn="ctr">
              <a:lnSpc>
                <a:spcPts val="4250"/>
              </a:lnSpc>
            </a:pPr>
            <a:r>
              <a:rPr lang="en-US" sz="5400" b="1" spc="119" dirty="0">
                <a:solidFill>
                  <a:srgbClr val="EFEFEF"/>
                </a:solidFill>
                <a:latin typeface="Raleway"/>
              </a:rPr>
              <a:t>Exceptional BVTASO Officials at work</a:t>
            </a:r>
          </a:p>
        </p:txBody>
      </p:sp>
      <p:sp>
        <p:nvSpPr>
          <p:cNvPr id="12" name="TextBox 11">
            <a:extLst>
              <a:ext uri="{FF2B5EF4-FFF2-40B4-BE49-F238E27FC236}">
                <a16:creationId xmlns:a16="http://schemas.microsoft.com/office/drawing/2014/main" id="{25C0B7C3-E33A-16AF-2FDB-D4547F2CB669}"/>
              </a:ext>
            </a:extLst>
          </p:cNvPr>
          <p:cNvSpPr txBox="1"/>
          <p:nvPr/>
        </p:nvSpPr>
        <p:spPr>
          <a:xfrm>
            <a:off x="533400" y="4470380"/>
            <a:ext cx="4648200" cy="3416320"/>
          </a:xfrm>
          <a:prstGeom prst="rect">
            <a:avLst/>
          </a:prstGeom>
          <a:noFill/>
        </p:spPr>
        <p:txBody>
          <a:bodyPr wrap="square" rtlCol="0">
            <a:spAutoFit/>
          </a:bodyPr>
          <a:lstStyle/>
          <a:p>
            <a:pPr algn="ctr"/>
            <a:r>
              <a:rPr lang="en-US" sz="3600" b="1" dirty="0">
                <a:solidFill>
                  <a:schemeClr val="bg1"/>
                </a:solidFill>
              </a:rPr>
              <a:t>Judi Delesandri (R1) Karen Mitchell (L</a:t>
            </a:r>
            <a:r>
              <a:rPr lang="en-US" sz="1200" b="1" dirty="0">
                <a:solidFill>
                  <a:schemeClr val="bg1"/>
                </a:solidFill>
              </a:rPr>
              <a:t> </a:t>
            </a:r>
            <a:r>
              <a:rPr lang="en-US" sz="3600" b="1" dirty="0">
                <a:solidFill>
                  <a:schemeClr val="bg1"/>
                </a:solidFill>
              </a:rPr>
              <a:t>J)</a:t>
            </a:r>
          </a:p>
          <a:p>
            <a:pPr algn="ctr"/>
            <a:r>
              <a:rPr lang="en-US" sz="3600" b="1" dirty="0">
                <a:solidFill>
                  <a:schemeClr val="bg1"/>
                </a:solidFill>
              </a:rPr>
              <a:t>- - - - - - - - </a:t>
            </a:r>
          </a:p>
          <a:p>
            <a:pPr algn="ctr"/>
            <a:r>
              <a:rPr lang="en-US" sz="3600" b="1" dirty="0">
                <a:solidFill>
                  <a:schemeClr val="bg1"/>
                </a:solidFill>
              </a:rPr>
              <a:t>2A State Semifinal </a:t>
            </a:r>
          </a:p>
          <a:p>
            <a:pPr algn="ctr"/>
            <a:r>
              <a:rPr lang="en-US" sz="3600" b="1" dirty="0">
                <a:solidFill>
                  <a:schemeClr val="bg1"/>
                </a:solidFill>
              </a:rPr>
              <a:t>- - - - - - - - </a:t>
            </a:r>
          </a:p>
          <a:p>
            <a:pPr algn="ctr"/>
            <a:r>
              <a:rPr lang="en-US" sz="3600" b="1" dirty="0">
                <a:solidFill>
                  <a:schemeClr val="bg1"/>
                </a:solidFill>
              </a:rPr>
              <a:t>Jewett Leon vs Lindsay</a:t>
            </a:r>
          </a:p>
        </p:txBody>
      </p:sp>
      <p:pic>
        <p:nvPicPr>
          <p:cNvPr id="4" name="Picture 3" descr="A group of people standing in front of a sign&#10;&#10;Description automatically generated">
            <a:extLst>
              <a:ext uri="{FF2B5EF4-FFF2-40B4-BE49-F238E27FC236}">
                <a16:creationId xmlns:a16="http://schemas.microsoft.com/office/drawing/2014/main" id="{3DF156F7-16B7-D3A0-2806-42FD4A377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836" y="2933700"/>
            <a:ext cx="9481928" cy="700082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457200" y="206354"/>
            <a:ext cx="3089139" cy="3089139"/>
          </a:xfrm>
          <a:prstGeom prst="rect">
            <a:avLst/>
          </a:prstGeom>
        </p:spPr>
      </p:pic>
      <p:sp>
        <p:nvSpPr>
          <p:cNvPr id="3" name="TextBox 3"/>
          <p:cNvSpPr txBox="1"/>
          <p:nvPr/>
        </p:nvSpPr>
        <p:spPr>
          <a:xfrm>
            <a:off x="3429000" y="1028700"/>
            <a:ext cx="14072486" cy="1682064"/>
          </a:xfrm>
          <a:prstGeom prst="rect">
            <a:avLst/>
          </a:prstGeom>
        </p:spPr>
        <p:txBody>
          <a:bodyPr wrap="square" lIns="0" tIns="0" rIns="0" bIns="0" rtlCol="0" anchor="t">
            <a:spAutoFit/>
          </a:bodyPr>
          <a:lstStyle/>
          <a:p>
            <a:pPr algn="ctr">
              <a:lnSpc>
                <a:spcPts val="4250"/>
              </a:lnSpc>
            </a:pPr>
            <a:r>
              <a:rPr lang="en-US" sz="7200" b="1" spc="119" dirty="0">
                <a:solidFill>
                  <a:srgbClr val="EFEFEF"/>
                </a:solidFill>
                <a:latin typeface="Raleway"/>
              </a:rPr>
              <a:t>CONGRATULATIONS !!!</a:t>
            </a:r>
          </a:p>
          <a:p>
            <a:pPr algn="ctr">
              <a:lnSpc>
                <a:spcPts val="4250"/>
              </a:lnSpc>
            </a:pPr>
            <a:endParaRPr lang="en-US" sz="5400" b="1" spc="119" dirty="0">
              <a:solidFill>
                <a:srgbClr val="EFEFEF"/>
              </a:solidFill>
              <a:latin typeface="Raleway"/>
            </a:endParaRPr>
          </a:p>
          <a:p>
            <a:pPr algn="ctr">
              <a:lnSpc>
                <a:spcPts val="4250"/>
              </a:lnSpc>
            </a:pPr>
            <a:r>
              <a:rPr lang="en-US" sz="5400" b="1" spc="119" dirty="0">
                <a:solidFill>
                  <a:srgbClr val="EFEFEF"/>
                </a:solidFill>
                <a:latin typeface="Raleway"/>
              </a:rPr>
              <a:t>Exceptional BVTASO Officials at work</a:t>
            </a:r>
          </a:p>
        </p:txBody>
      </p:sp>
      <p:sp>
        <p:nvSpPr>
          <p:cNvPr id="12" name="TextBox 11">
            <a:extLst>
              <a:ext uri="{FF2B5EF4-FFF2-40B4-BE49-F238E27FC236}">
                <a16:creationId xmlns:a16="http://schemas.microsoft.com/office/drawing/2014/main" id="{25C0B7C3-E33A-16AF-2FDB-D4547F2CB669}"/>
              </a:ext>
            </a:extLst>
          </p:cNvPr>
          <p:cNvSpPr txBox="1"/>
          <p:nvPr/>
        </p:nvSpPr>
        <p:spPr>
          <a:xfrm>
            <a:off x="304800" y="4533900"/>
            <a:ext cx="5562600" cy="3416320"/>
          </a:xfrm>
          <a:prstGeom prst="rect">
            <a:avLst/>
          </a:prstGeom>
          <a:noFill/>
        </p:spPr>
        <p:txBody>
          <a:bodyPr wrap="square" rtlCol="0">
            <a:spAutoFit/>
          </a:bodyPr>
          <a:lstStyle/>
          <a:p>
            <a:pPr algn="ctr"/>
            <a:r>
              <a:rPr lang="en-US" sz="3600" b="1" dirty="0">
                <a:solidFill>
                  <a:schemeClr val="bg1"/>
                </a:solidFill>
              </a:rPr>
              <a:t>Wally Simpson (R1) </a:t>
            </a:r>
          </a:p>
          <a:p>
            <a:pPr algn="ctr"/>
            <a:r>
              <a:rPr lang="en-US" sz="3600" b="1" dirty="0">
                <a:solidFill>
                  <a:schemeClr val="bg1"/>
                </a:solidFill>
              </a:rPr>
              <a:t>Kim Fox (L</a:t>
            </a:r>
            <a:r>
              <a:rPr lang="en-US" sz="1200" b="1" dirty="0">
                <a:solidFill>
                  <a:schemeClr val="bg1"/>
                </a:solidFill>
              </a:rPr>
              <a:t> </a:t>
            </a:r>
            <a:r>
              <a:rPr lang="en-US" sz="3600" b="1" dirty="0">
                <a:solidFill>
                  <a:schemeClr val="bg1"/>
                </a:solidFill>
              </a:rPr>
              <a:t>J)</a:t>
            </a:r>
          </a:p>
          <a:p>
            <a:pPr algn="ctr"/>
            <a:r>
              <a:rPr lang="en-US" sz="3600" b="1" dirty="0">
                <a:solidFill>
                  <a:schemeClr val="bg1"/>
                </a:solidFill>
              </a:rPr>
              <a:t>- - - - - - - - </a:t>
            </a:r>
          </a:p>
          <a:p>
            <a:pPr algn="ctr"/>
            <a:r>
              <a:rPr lang="en-US" sz="3600" b="1" dirty="0">
                <a:solidFill>
                  <a:schemeClr val="bg1"/>
                </a:solidFill>
              </a:rPr>
              <a:t>2A State Semifinal </a:t>
            </a:r>
          </a:p>
          <a:p>
            <a:pPr algn="ctr"/>
            <a:r>
              <a:rPr lang="en-US" sz="3600" b="1" dirty="0">
                <a:solidFill>
                  <a:schemeClr val="bg1"/>
                </a:solidFill>
              </a:rPr>
              <a:t>- - - - - - - - </a:t>
            </a:r>
          </a:p>
          <a:p>
            <a:pPr algn="ctr"/>
            <a:r>
              <a:rPr lang="en-US" sz="3600" b="1" dirty="0">
                <a:solidFill>
                  <a:schemeClr val="bg1"/>
                </a:solidFill>
              </a:rPr>
              <a:t>Windthorst vs Schulenburg</a:t>
            </a:r>
          </a:p>
        </p:txBody>
      </p:sp>
      <p:pic>
        <p:nvPicPr>
          <p:cNvPr id="4" name="Picture 3" descr="A group of men standing on a basketball court&#10;&#10;Description automatically generated">
            <a:extLst>
              <a:ext uri="{FF2B5EF4-FFF2-40B4-BE49-F238E27FC236}">
                <a16:creationId xmlns:a16="http://schemas.microsoft.com/office/drawing/2014/main" id="{F914EF06-8D66-99A7-C032-2661004B9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933700"/>
            <a:ext cx="9525000" cy="7035800"/>
          </a:xfrm>
          <a:prstGeom prst="rect">
            <a:avLst/>
          </a:prstGeom>
        </p:spPr>
      </p:pic>
    </p:spTree>
    <p:extLst>
      <p:ext uri="{BB962C8B-B14F-4D97-AF65-F5344CB8AC3E}">
        <p14:creationId xmlns:p14="http://schemas.microsoft.com/office/powerpoint/2010/main" val="414603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457200" y="206354"/>
            <a:ext cx="3089139" cy="3089139"/>
          </a:xfrm>
          <a:prstGeom prst="rect">
            <a:avLst/>
          </a:prstGeom>
        </p:spPr>
      </p:pic>
      <p:sp>
        <p:nvSpPr>
          <p:cNvPr id="3" name="TextBox 3"/>
          <p:cNvSpPr txBox="1"/>
          <p:nvPr/>
        </p:nvSpPr>
        <p:spPr>
          <a:xfrm>
            <a:off x="3429000" y="1028700"/>
            <a:ext cx="14072486" cy="1682064"/>
          </a:xfrm>
          <a:prstGeom prst="rect">
            <a:avLst/>
          </a:prstGeom>
        </p:spPr>
        <p:txBody>
          <a:bodyPr wrap="square" lIns="0" tIns="0" rIns="0" bIns="0" rtlCol="0" anchor="t">
            <a:spAutoFit/>
          </a:bodyPr>
          <a:lstStyle/>
          <a:p>
            <a:pPr algn="ctr">
              <a:lnSpc>
                <a:spcPts val="4250"/>
              </a:lnSpc>
            </a:pPr>
            <a:r>
              <a:rPr lang="en-US" sz="7200" b="1" spc="119" dirty="0">
                <a:solidFill>
                  <a:srgbClr val="EFEFEF"/>
                </a:solidFill>
                <a:latin typeface="Raleway"/>
              </a:rPr>
              <a:t>CONGRATULATIONS !!!</a:t>
            </a:r>
          </a:p>
          <a:p>
            <a:pPr algn="ctr">
              <a:lnSpc>
                <a:spcPts val="4250"/>
              </a:lnSpc>
            </a:pPr>
            <a:endParaRPr lang="en-US" sz="5400" b="1" spc="119" dirty="0">
              <a:solidFill>
                <a:srgbClr val="EFEFEF"/>
              </a:solidFill>
              <a:latin typeface="Raleway"/>
            </a:endParaRPr>
          </a:p>
          <a:p>
            <a:pPr algn="ctr">
              <a:lnSpc>
                <a:spcPts val="4250"/>
              </a:lnSpc>
            </a:pPr>
            <a:r>
              <a:rPr lang="en-US" sz="5400" b="1" spc="119" dirty="0">
                <a:solidFill>
                  <a:srgbClr val="EFEFEF"/>
                </a:solidFill>
                <a:latin typeface="Raleway"/>
              </a:rPr>
              <a:t>Exceptional BVTASO Officials at work</a:t>
            </a:r>
          </a:p>
        </p:txBody>
      </p:sp>
      <p:sp>
        <p:nvSpPr>
          <p:cNvPr id="12" name="TextBox 11">
            <a:extLst>
              <a:ext uri="{FF2B5EF4-FFF2-40B4-BE49-F238E27FC236}">
                <a16:creationId xmlns:a16="http://schemas.microsoft.com/office/drawing/2014/main" id="{25C0B7C3-E33A-16AF-2FDB-D4547F2CB669}"/>
              </a:ext>
            </a:extLst>
          </p:cNvPr>
          <p:cNvSpPr txBox="1"/>
          <p:nvPr/>
        </p:nvSpPr>
        <p:spPr>
          <a:xfrm>
            <a:off x="-152400" y="4159723"/>
            <a:ext cx="6274724" cy="4524315"/>
          </a:xfrm>
          <a:prstGeom prst="rect">
            <a:avLst/>
          </a:prstGeom>
          <a:noFill/>
        </p:spPr>
        <p:txBody>
          <a:bodyPr wrap="square" rtlCol="0">
            <a:spAutoFit/>
          </a:bodyPr>
          <a:lstStyle/>
          <a:p>
            <a:pPr algn="ctr"/>
            <a:r>
              <a:rPr lang="en-US" sz="3600" b="1" dirty="0">
                <a:solidFill>
                  <a:schemeClr val="bg1"/>
                </a:solidFill>
              </a:rPr>
              <a:t>Harold Cano (R2) </a:t>
            </a:r>
          </a:p>
          <a:p>
            <a:pPr algn="ctr"/>
            <a:r>
              <a:rPr lang="en-US" sz="3600" b="1" dirty="0">
                <a:solidFill>
                  <a:schemeClr val="bg1"/>
                </a:solidFill>
              </a:rPr>
              <a:t>Billy Ross (L</a:t>
            </a:r>
            <a:r>
              <a:rPr lang="en-US" sz="1600" b="1" dirty="0">
                <a:solidFill>
                  <a:schemeClr val="bg1"/>
                </a:solidFill>
              </a:rPr>
              <a:t> </a:t>
            </a:r>
            <a:r>
              <a:rPr lang="en-US" sz="3600" b="1" dirty="0">
                <a:solidFill>
                  <a:schemeClr val="bg1"/>
                </a:solidFill>
              </a:rPr>
              <a:t>J)</a:t>
            </a:r>
          </a:p>
          <a:p>
            <a:pPr algn="ctr"/>
            <a:r>
              <a:rPr lang="en-US" sz="3600" b="1" dirty="0">
                <a:solidFill>
                  <a:schemeClr val="bg1"/>
                </a:solidFill>
              </a:rPr>
              <a:t>- - - - - - - - </a:t>
            </a:r>
          </a:p>
          <a:p>
            <a:pPr algn="ctr"/>
            <a:r>
              <a:rPr lang="en-US" sz="3600" b="1" dirty="0">
                <a:solidFill>
                  <a:schemeClr val="bg1"/>
                </a:solidFill>
              </a:rPr>
              <a:t>5A State Semifinal </a:t>
            </a:r>
          </a:p>
          <a:p>
            <a:pPr algn="ctr"/>
            <a:r>
              <a:rPr lang="en-US" sz="3600" b="1" dirty="0">
                <a:solidFill>
                  <a:schemeClr val="bg1"/>
                </a:solidFill>
              </a:rPr>
              <a:t>- - - - - - - - </a:t>
            </a:r>
          </a:p>
          <a:p>
            <a:pPr algn="ctr"/>
            <a:r>
              <a:rPr lang="en-US" sz="3600" b="1" dirty="0">
                <a:solidFill>
                  <a:schemeClr val="bg1"/>
                </a:solidFill>
              </a:rPr>
              <a:t>Colleyville Heritage </a:t>
            </a:r>
          </a:p>
          <a:p>
            <a:pPr algn="ctr"/>
            <a:r>
              <a:rPr lang="en-US" sz="3600" b="1" dirty="0">
                <a:solidFill>
                  <a:schemeClr val="bg1"/>
                </a:solidFill>
              </a:rPr>
              <a:t>vs</a:t>
            </a:r>
          </a:p>
          <a:p>
            <a:pPr algn="ctr"/>
            <a:r>
              <a:rPr lang="en-US" sz="3600" b="1" dirty="0">
                <a:solidFill>
                  <a:schemeClr val="bg1"/>
                </a:solidFill>
              </a:rPr>
              <a:t>Montgomery Lake Creek</a:t>
            </a:r>
          </a:p>
        </p:txBody>
      </p:sp>
      <p:pic>
        <p:nvPicPr>
          <p:cNvPr id="5" name="Picture 4" descr="A group of men standing in front of a basketball court&#10;&#10;Description automatically generated">
            <a:extLst>
              <a:ext uri="{FF2B5EF4-FFF2-40B4-BE49-F238E27FC236}">
                <a16:creationId xmlns:a16="http://schemas.microsoft.com/office/drawing/2014/main" id="{43389A16-D954-A15B-0427-E26938EB1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324" y="2857498"/>
            <a:ext cx="9655211" cy="7128764"/>
          </a:xfrm>
          <a:prstGeom prst="rect">
            <a:avLst/>
          </a:prstGeom>
        </p:spPr>
      </p:pic>
    </p:spTree>
    <p:extLst>
      <p:ext uri="{BB962C8B-B14F-4D97-AF65-F5344CB8AC3E}">
        <p14:creationId xmlns:p14="http://schemas.microsoft.com/office/powerpoint/2010/main" val="2505868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457200" y="206354"/>
            <a:ext cx="3089139" cy="3089139"/>
          </a:xfrm>
          <a:prstGeom prst="rect">
            <a:avLst/>
          </a:prstGeom>
        </p:spPr>
      </p:pic>
      <p:sp>
        <p:nvSpPr>
          <p:cNvPr id="3" name="TextBox 3"/>
          <p:cNvSpPr txBox="1"/>
          <p:nvPr/>
        </p:nvSpPr>
        <p:spPr>
          <a:xfrm>
            <a:off x="3429000" y="1028700"/>
            <a:ext cx="14072486" cy="1682064"/>
          </a:xfrm>
          <a:prstGeom prst="rect">
            <a:avLst/>
          </a:prstGeom>
        </p:spPr>
        <p:txBody>
          <a:bodyPr wrap="square" lIns="0" tIns="0" rIns="0" bIns="0" rtlCol="0" anchor="t">
            <a:spAutoFit/>
          </a:bodyPr>
          <a:lstStyle/>
          <a:p>
            <a:pPr algn="ctr">
              <a:lnSpc>
                <a:spcPts val="4250"/>
              </a:lnSpc>
            </a:pPr>
            <a:r>
              <a:rPr lang="en-US" sz="7200" b="1" spc="119" dirty="0">
                <a:solidFill>
                  <a:srgbClr val="EFEFEF"/>
                </a:solidFill>
                <a:latin typeface="Raleway"/>
              </a:rPr>
              <a:t>CONGRATULATIONS !!!</a:t>
            </a:r>
          </a:p>
          <a:p>
            <a:pPr algn="ctr">
              <a:lnSpc>
                <a:spcPts val="4250"/>
              </a:lnSpc>
            </a:pPr>
            <a:endParaRPr lang="en-US" sz="5400" b="1" spc="119" dirty="0">
              <a:solidFill>
                <a:srgbClr val="EFEFEF"/>
              </a:solidFill>
              <a:latin typeface="Raleway"/>
            </a:endParaRPr>
          </a:p>
          <a:p>
            <a:pPr algn="ctr">
              <a:lnSpc>
                <a:spcPts val="4250"/>
              </a:lnSpc>
            </a:pPr>
            <a:r>
              <a:rPr lang="en-US" sz="5400" b="1" spc="119" dirty="0">
                <a:solidFill>
                  <a:srgbClr val="EFEFEF"/>
                </a:solidFill>
                <a:latin typeface="Raleway"/>
              </a:rPr>
              <a:t>Exceptional BVTASO Officials at work</a:t>
            </a:r>
          </a:p>
        </p:txBody>
      </p:sp>
      <p:sp>
        <p:nvSpPr>
          <p:cNvPr id="12" name="TextBox 11">
            <a:extLst>
              <a:ext uri="{FF2B5EF4-FFF2-40B4-BE49-F238E27FC236}">
                <a16:creationId xmlns:a16="http://schemas.microsoft.com/office/drawing/2014/main" id="{25C0B7C3-E33A-16AF-2FDB-D4547F2CB669}"/>
              </a:ext>
            </a:extLst>
          </p:cNvPr>
          <p:cNvSpPr txBox="1"/>
          <p:nvPr/>
        </p:nvSpPr>
        <p:spPr>
          <a:xfrm>
            <a:off x="228600" y="4229100"/>
            <a:ext cx="5029200" cy="5078313"/>
          </a:xfrm>
          <a:prstGeom prst="rect">
            <a:avLst/>
          </a:prstGeom>
          <a:noFill/>
        </p:spPr>
        <p:txBody>
          <a:bodyPr wrap="square" rtlCol="0">
            <a:spAutoFit/>
          </a:bodyPr>
          <a:lstStyle/>
          <a:p>
            <a:pPr algn="ctr"/>
            <a:r>
              <a:rPr lang="en-US" sz="3600" b="1" dirty="0">
                <a:solidFill>
                  <a:schemeClr val="bg1"/>
                </a:solidFill>
              </a:rPr>
              <a:t>Steve </a:t>
            </a:r>
            <a:r>
              <a:rPr lang="en-US" sz="3600" b="1" dirty="0" err="1">
                <a:solidFill>
                  <a:schemeClr val="bg1"/>
                </a:solidFill>
              </a:rPr>
              <a:t>Wohlschaeger</a:t>
            </a:r>
            <a:r>
              <a:rPr lang="en-US" sz="3600" b="1" dirty="0">
                <a:solidFill>
                  <a:schemeClr val="bg1"/>
                </a:solidFill>
              </a:rPr>
              <a:t> (R1)</a:t>
            </a:r>
          </a:p>
          <a:p>
            <a:pPr algn="ctr"/>
            <a:r>
              <a:rPr lang="en-US" sz="3600" b="1" dirty="0">
                <a:solidFill>
                  <a:schemeClr val="bg1"/>
                </a:solidFill>
              </a:rPr>
              <a:t>Melissa </a:t>
            </a:r>
            <a:r>
              <a:rPr lang="en-US" sz="3600" b="1" dirty="0" err="1">
                <a:solidFill>
                  <a:schemeClr val="bg1"/>
                </a:solidFill>
              </a:rPr>
              <a:t>Fadler</a:t>
            </a:r>
            <a:r>
              <a:rPr lang="en-US" sz="3600" b="1" dirty="0">
                <a:solidFill>
                  <a:schemeClr val="bg1"/>
                </a:solidFill>
              </a:rPr>
              <a:t> (L</a:t>
            </a:r>
            <a:r>
              <a:rPr lang="en-US" sz="1600" b="1" dirty="0">
                <a:solidFill>
                  <a:schemeClr val="bg1"/>
                </a:solidFill>
              </a:rPr>
              <a:t> </a:t>
            </a:r>
            <a:r>
              <a:rPr lang="en-US" sz="3600" b="1" dirty="0">
                <a:solidFill>
                  <a:schemeClr val="bg1"/>
                </a:solidFill>
              </a:rPr>
              <a:t>J)</a:t>
            </a:r>
          </a:p>
          <a:p>
            <a:pPr algn="ctr"/>
            <a:r>
              <a:rPr lang="en-US" sz="3600" b="1" dirty="0">
                <a:solidFill>
                  <a:schemeClr val="bg1"/>
                </a:solidFill>
              </a:rPr>
              <a:t>- - - - - - - -</a:t>
            </a:r>
          </a:p>
          <a:p>
            <a:pPr algn="ctr"/>
            <a:r>
              <a:rPr lang="en-US" sz="3600" b="1" dirty="0">
                <a:solidFill>
                  <a:schemeClr val="bg1"/>
                </a:solidFill>
              </a:rPr>
              <a:t>6A State Semifinal </a:t>
            </a:r>
          </a:p>
          <a:p>
            <a:pPr algn="ctr"/>
            <a:r>
              <a:rPr lang="en-US" sz="3600" b="1" dirty="0">
                <a:solidFill>
                  <a:schemeClr val="bg1"/>
                </a:solidFill>
              </a:rPr>
              <a:t>- - - - - - - - </a:t>
            </a:r>
          </a:p>
          <a:p>
            <a:pPr algn="ctr"/>
            <a:r>
              <a:rPr lang="en-US" sz="3600" b="1" dirty="0">
                <a:solidFill>
                  <a:schemeClr val="bg1"/>
                </a:solidFill>
              </a:rPr>
              <a:t>The Woodlands</a:t>
            </a:r>
          </a:p>
          <a:p>
            <a:pPr algn="ctr"/>
            <a:r>
              <a:rPr lang="en-US" sz="3600" b="1" dirty="0">
                <a:solidFill>
                  <a:schemeClr val="bg1"/>
                </a:solidFill>
              </a:rPr>
              <a:t> vs</a:t>
            </a:r>
          </a:p>
          <a:p>
            <a:pPr algn="ctr"/>
            <a:r>
              <a:rPr lang="en-US" sz="3600" b="1" dirty="0">
                <a:solidFill>
                  <a:schemeClr val="bg1"/>
                </a:solidFill>
              </a:rPr>
              <a:t>Dripping Springs</a:t>
            </a:r>
          </a:p>
          <a:p>
            <a:pPr algn="ctr"/>
            <a:endParaRPr lang="en-US" sz="3600" b="1" dirty="0">
              <a:solidFill>
                <a:schemeClr val="bg1"/>
              </a:solidFill>
            </a:endParaRPr>
          </a:p>
        </p:txBody>
      </p:sp>
      <p:pic>
        <p:nvPicPr>
          <p:cNvPr id="5" name="Picture 4" descr="A group of people standing in front of a logo&#10;&#10;Description automatically generated">
            <a:extLst>
              <a:ext uri="{FF2B5EF4-FFF2-40B4-BE49-F238E27FC236}">
                <a16:creationId xmlns:a16="http://schemas.microsoft.com/office/drawing/2014/main" id="{E4735FE5-BDF4-A33A-595C-18D839860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933700"/>
            <a:ext cx="9571381" cy="7066870"/>
          </a:xfrm>
          <a:prstGeom prst="rect">
            <a:avLst/>
          </a:prstGeom>
        </p:spPr>
      </p:pic>
    </p:spTree>
    <p:extLst>
      <p:ext uri="{BB962C8B-B14F-4D97-AF65-F5344CB8AC3E}">
        <p14:creationId xmlns:p14="http://schemas.microsoft.com/office/powerpoint/2010/main" val="543869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80915"/>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457200" y="206354"/>
            <a:ext cx="3089139" cy="3089139"/>
          </a:xfrm>
          <a:prstGeom prst="rect">
            <a:avLst/>
          </a:prstGeom>
        </p:spPr>
      </p:pic>
      <p:sp>
        <p:nvSpPr>
          <p:cNvPr id="3" name="TextBox 3"/>
          <p:cNvSpPr txBox="1"/>
          <p:nvPr/>
        </p:nvSpPr>
        <p:spPr>
          <a:xfrm>
            <a:off x="3429000" y="1028700"/>
            <a:ext cx="14072486" cy="1682064"/>
          </a:xfrm>
          <a:prstGeom prst="rect">
            <a:avLst/>
          </a:prstGeom>
        </p:spPr>
        <p:txBody>
          <a:bodyPr wrap="square" lIns="0" tIns="0" rIns="0" bIns="0" rtlCol="0" anchor="t">
            <a:spAutoFit/>
          </a:bodyPr>
          <a:lstStyle/>
          <a:p>
            <a:pPr algn="ctr">
              <a:lnSpc>
                <a:spcPts val="4250"/>
              </a:lnSpc>
            </a:pPr>
            <a:r>
              <a:rPr lang="en-US" sz="7200" b="1" spc="119" dirty="0">
                <a:solidFill>
                  <a:srgbClr val="EFEFEF"/>
                </a:solidFill>
                <a:latin typeface="Raleway"/>
              </a:rPr>
              <a:t>CONGRATULATIONS !!!</a:t>
            </a:r>
          </a:p>
          <a:p>
            <a:pPr algn="ctr">
              <a:lnSpc>
                <a:spcPts val="4250"/>
              </a:lnSpc>
            </a:pPr>
            <a:endParaRPr lang="en-US" sz="5400" b="1" spc="119" dirty="0">
              <a:solidFill>
                <a:srgbClr val="EFEFEF"/>
              </a:solidFill>
              <a:latin typeface="Raleway"/>
            </a:endParaRPr>
          </a:p>
          <a:p>
            <a:pPr algn="ctr">
              <a:lnSpc>
                <a:spcPts val="4250"/>
              </a:lnSpc>
            </a:pPr>
            <a:r>
              <a:rPr lang="en-US" sz="5400" b="1" spc="119" dirty="0">
                <a:solidFill>
                  <a:srgbClr val="EFEFEF"/>
                </a:solidFill>
                <a:latin typeface="Raleway"/>
              </a:rPr>
              <a:t>Exceptional BVTASO Officials at work</a:t>
            </a:r>
          </a:p>
        </p:txBody>
      </p:sp>
      <p:sp>
        <p:nvSpPr>
          <p:cNvPr id="12" name="TextBox 11">
            <a:extLst>
              <a:ext uri="{FF2B5EF4-FFF2-40B4-BE49-F238E27FC236}">
                <a16:creationId xmlns:a16="http://schemas.microsoft.com/office/drawing/2014/main" id="{25C0B7C3-E33A-16AF-2FDB-D4547F2CB669}"/>
              </a:ext>
            </a:extLst>
          </p:cNvPr>
          <p:cNvSpPr txBox="1"/>
          <p:nvPr/>
        </p:nvSpPr>
        <p:spPr>
          <a:xfrm>
            <a:off x="228600" y="4229100"/>
            <a:ext cx="5715000" cy="3970318"/>
          </a:xfrm>
          <a:prstGeom prst="rect">
            <a:avLst/>
          </a:prstGeom>
          <a:noFill/>
        </p:spPr>
        <p:txBody>
          <a:bodyPr wrap="square" rtlCol="0">
            <a:spAutoFit/>
          </a:bodyPr>
          <a:lstStyle/>
          <a:p>
            <a:pPr algn="ctr"/>
            <a:r>
              <a:rPr lang="en-US" sz="3600" b="1" dirty="0">
                <a:solidFill>
                  <a:schemeClr val="bg1"/>
                </a:solidFill>
              </a:rPr>
              <a:t>Thomas Walkoviak </a:t>
            </a:r>
          </a:p>
          <a:p>
            <a:pPr algn="ctr"/>
            <a:r>
              <a:rPr lang="en-US" sz="3600" b="1" dirty="0">
                <a:solidFill>
                  <a:schemeClr val="bg1"/>
                </a:solidFill>
              </a:rPr>
              <a:t>- - - - - - - - </a:t>
            </a:r>
          </a:p>
          <a:p>
            <a:pPr algn="ctr"/>
            <a:r>
              <a:rPr lang="en-US" sz="3600" b="1" dirty="0">
                <a:solidFill>
                  <a:schemeClr val="bg1"/>
                </a:solidFill>
              </a:rPr>
              <a:t>3A State Championship (L J) </a:t>
            </a:r>
          </a:p>
          <a:p>
            <a:pPr algn="ctr"/>
            <a:r>
              <a:rPr lang="en-US" sz="3600" b="1" dirty="0">
                <a:solidFill>
                  <a:schemeClr val="bg1"/>
                </a:solidFill>
              </a:rPr>
              <a:t>Gunter vs Bushland</a:t>
            </a:r>
          </a:p>
          <a:p>
            <a:pPr algn="ctr"/>
            <a:r>
              <a:rPr lang="en-US" sz="3600" b="1" dirty="0">
                <a:solidFill>
                  <a:schemeClr val="bg1"/>
                </a:solidFill>
              </a:rPr>
              <a:t>- - - - - - - - </a:t>
            </a:r>
          </a:p>
          <a:p>
            <a:pPr algn="ctr"/>
            <a:r>
              <a:rPr lang="en-US" sz="3600" b="1" dirty="0">
                <a:solidFill>
                  <a:schemeClr val="bg1"/>
                </a:solidFill>
              </a:rPr>
              <a:t>4A State Championship (R1)</a:t>
            </a:r>
          </a:p>
          <a:p>
            <a:pPr algn="ctr"/>
            <a:r>
              <a:rPr lang="en-US" sz="3600" b="1" dirty="0">
                <a:solidFill>
                  <a:schemeClr val="bg1"/>
                </a:solidFill>
              </a:rPr>
              <a:t>Aubrey vs Canyon Randall</a:t>
            </a:r>
          </a:p>
        </p:txBody>
      </p:sp>
      <p:pic>
        <p:nvPicPr>
          <p:cNvPr id="5" name="Picture 4" descr="A group of people standing in front of a logo&#10;&#10;Description automatically generated">
            <a:extLst>
              <a:ext uri="{FF2B5EF4-FFF2-40B4-BE49-F238E27FC236}">
                <a16:creationId xmlns:a16="http://schemas.microsoft.com/office/drawing/2014/main" id="{BDC11810-2A86-7CE9-0DCC-56FA5E433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2857499"/>
            <a:ext cx="9677400" cy="7145147"/>
          </a:xfrm>
          <a:prstGeom prst="rect">
            <a:avLst/>
          </a:prstGeom>
        </p:spPr>
      </p:pic>
    </p:spTree>
    <p:extLst>
      <p:ext uri="{BB962C8B-B14F-4D97-AF65-F5344CB8AC3E}">
        <p14:creationId xmlns:p14="http://schemas.microsoft.com/office/powerpoint/2010/main" val="3612410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533400" y="114093"/>
            <a:ext cx="3089139" cy="3089139"/>
          </a:xfrm>
          <a:prstGeom prst="rect">
            <a:avLst/>
          </a:prstGeom>
        </p:spPr>
      </p:pic>
      <p:sp>
        <p:nvSpPr>
          <p:cNvPr id="3" name="TextBox 3"/>
          <p:cNvSpPr txBox="1"/>
          <p:nvPr/>
        </p:nvSpPr>
        <p:spPr>
          <a:xfrm>
            <a:off x="3429000" y="1028700"/>
            <a:ext cx="14072486" cy="1682064"/>
          </a:xfrm>
          <a:prstGeom prst="rect">
            <a:avLst/>
          </a:prstGeom>
        </p:spPr>
        <p:txBody>
          <a:bodyPr wrap="square" lIns="0" tIns="0" rIns="0" bIns="0" rtlCol="0" anchor="t">
            <a:spAutoFit/>
          </a:bodyPr>
          <a:lstStyle/>
          <a:p>
            <a:pPr algn="ctr">
              <a:lnSpc>
                <a:spcPts val="4250"/>
              </a:lnSpc>
            </a:pPr>
            <a:r>
              <a:rPr lang="en-US" sz="7200" b="1" spc="119" dirty="0">
                <a:solidFill>
                  <a:srgbClr val="EFEFEF"/>
                </a:solidFill>
                <a:latin typeface="Raleway"/>
              </a:rPr>
              <a:t>CONGRATULATIONS !!!</a:t>
            </a:r>
          </a:p>
          <a:p>
            <a:pPr algn="ctr">
              <a:lnSpc>
                <a:spcPts val="4250"/>
              </a:lnSpc>
            </a:pPr>
            <a:endParaRPr lang="en-US" sz="5400" b="1" spc="119" dirty="0">
              <a:solidFill>
                <a:srgbClr val="EFEFEF"/>
              </a:solidFill>
              <a:latin typeface="Raleway"/>
            </a:endParaRPr>
          </a:p>
          <a:p>
            <a:pPr algn="ctr">
              <a:lnSpc>
                <a:spcPts val="4250"/>
              </a:lnSpc>
            </a:pPr>
            <a:r>
              <a:rPr lang="en-US" sz="5400" b="1" spc="119" dirty="0">
                <a:solidFill>
                  <a:srgbClr val="EFEFEF"/>
                </a:solidFill>
                <a:latin typeface="Raleway"/>
              </a:rPr>
              <a:t>Exceptional BVTASO Officials at work</a:t>
            </a:r>
          </a:p>
        </p:txBody>
      </p:sp>
      <p:sp>
        <p:nvSpPr>
          <p:cNvPr id="12" name="TextBox 11">
            <a:extLst>
              <a:ext uri="{FF2B5EF4-FFF2-40B4-BE49-F238E27FC236}">
                <a16:creationId xmlns:a16="http://schemas.microsoft.com/office/drawing/2014/main" id="{25C0B7C3-E33A-16AF-2FDB-D4547F2CB669}"/>
              </a:ext>
            </a:extLst>
          </p:cNvPr>
          <p:cNvSpPr txBox="1"/>
          <p:nvPr/>
        </p:nvSpPr>
        <p:spPr>
          <a:xfrm>
            <a:off x="762000" y="4457700"/>
            <a:ext cx="5171905" cy="3785652"/>
          </a:xfrm>
          <a:prstGeom prst="rect">
            <a:avLst/>
          </a:prstGeom>
          <a:noFill/>
        </p:spPr>
        <p:txBody>
          <a:bodyPr wrap="square" rtlCol="0">
            <a:spAutoFit/>
          </a:bodyPr>
          <a:lstStyle/>
          <a:p>
            <a:pPr algn="ctr"/>
            <a:r>
              <a:rPr lang="en-US" sz="4000" b="1" dirty="0">
                <a:solidFill>
                  <a:schemeClr val="bg1"/>
                </a:solidFill>
              </a:rPr>
              <a:t>Charles Bennett (R1)</a:t>
            </a:r>
          </a:p>
          <a:p>
            <a:pPr algn="ctr"/>
            <a:r>
              <a:rPr lang="en-US" sz="4000" b="1" dirty="0">
                <a:solidFill>
                  <a:schemeClr val="bg1"/>
                </a:solidFill>
              </a:rPr>
              <a:t>Jerry Paceley (L J)</a:t>
            </a:r>
          </a:p>
          <a:p>
            <a:pPr algn="ctr"/>
            <a:r>
              <a:rPr lang="en-US" sz="4000" b="1" dirty="0">
                <a:solidFill>
                  <a:schemeClr val="bg1"/>
                </a:solidFill>
              </a:rPr>
              <a:t> - - - - - - -</a:t>
            </a:r>
          </a:p>
          <a:p>
            <a:pPr algn="ctr"/>
            <a:r>
              <a:rPr lang="en-US" sz="4000" b="1" dirty="0">
                <a:solidFill>
                  <a:schemeClr val="bg1"/>
                </a:solidFill>
              </a:rPr>
              <a:t>Texas Girls Coaches Association</a:t>
            </a:r>
          </a:p>
          <a:p>
            <a:pPr algn="ctr"/>
            <a:r>
              <a:rPr lang="en-US" sz="4000" b="1" dirty="0">
                <a:solidFill>
                  <a:schemeClr val="bg1"/>
                </a:solidFill>
              </a:rPr>
              <a:t>1A – 4A All Star Game</a:t>
            </a:r>
          </a:p>
        </p:txBody>
      </p:sp>
      <p:pic>
        <p:nvPicPr>
          <p:cNvPr id="2" name="Picture 1">
            <a:extLst>
              <a:ext uri="{FF2B5EF4-FFF2-40B4-BE49-F238E27FC236}">
                <a16:creationId xmlns:a16="http://schemas.microsoft.com/office/drawing/2014/main" id="{909FFC92-3676-EF52-B367-2FDE7ED16859}"/>
              </a:ext>
            </a:extLst>
          </p:cNvPr>
          <p:cNvPicPr>
            <a:picLocks noChangeAspect="1"/>
          </p:cNvPicPr>
          <p:nvPr/>
        </p:nvPicPr>
        <p:blipFill>
          <a:blip r:embed="rId3"/>
          <a:stretch>
            <a:fillRect/>
          </a:stretch>
        </p:blipFill>
        <p:spPr>
          <a:xfrm>
            <a:off x="6705600" y="3009900"/>
            <a:ext cx="8839200" cy="6799385"/>
          </a:xfrm>
          <a:prstGeom prst="rect">
            <a:avLst/>
          </a:prstGeom>
        </p:spPr>
      </p:pic>
    </p:spTree>
    <p:extLst>
      <p:ext uri="{BB962C8B-B14F-4D97-AF65-F5344CB8AC3E}">
        <p14:creationId xmlns:p14="http://schemas.microsoft.com/office/powerpoint/2010/main" val="2630381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2146673"/>
            <a:ext cx="8644400" cy="5674988"/>
            <a:chOff x="0" y="19050"/>
            <a:chExt cx="11525867" cy="7566650"/>
          </a:xfrm>
        </p:grpSpPr>
        <p:sp>
          <p:nvSpPr>
            <p:cNvPr id="3" name="TextBox 3"/>
            <p:cNvSpPr txBox="1"/>
            <p:nvPr/>
          </p:nvSpPr>
          <p:spPr>
            <a:xfrm>
              <a:off x="0" y="19050"/>
              <a:ext cx="11511088" cy="2769989"/>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BVTASO Financial Report</a:t>
              </a:r>
            </a:p>
          </p:txBody>
        </p:sp>
        <p:sp>
          <p:nvSpPr>
            <p:cNvPr id="4" name="TextBox 4"/>
            <p:cNvSpPr txBox="1"/>
            <p:nvPr/>
          </p:nvSpPr>
          <p:spPr>
            <a:xfrm>
              <a:off x="14779" y="6046818"/>
              <a:ext cx="11511088" cy="1538882"/>
            </a:xfrm>
            <a:prstGeom prst="rect">
              <a:avLst/>
            </a:prstGeom>
          </p:spPr>
          <p:txBody>
            <a:bodyPr lIns="0" tIns="0" rIns="0" bIns="0" rtlCol="0" anchor="t">
              <a:spAutoFit/>
            </a:bodyPr>
            <a:lstStyle/>
            <a:p>
              <a:pPr algn="l">
                <a:lnSpc>
                  <a:spcPts val="4500"/>
                </a:lnSpc>
              </a:pPr>
              <a:r>
                <a:rPr lang="en-US" sz="4400" b="1" spc="126" dirty="0">
                  <a:solidFill>
                    <a:srgbClr val="780A16"/>
                  </a:solidFill>
                  <a:latin typeface="Raleway"/>
                </a:rPr>
                <a:t>Dorothy Nevill</a:t>
              </a:r>
            </a:p>
            <a:p>
              <a:pPr algn="l">
                <a:lnSpc>
                  <a:spcPts val="4500"/>
                </a:lnSpc>
              </a:pPr>
              <a:r>
                <a:rPr lang="en-US" sz="4400" b="1" spc="126" dirty="0">
                  <a:solidFill>
                    <a:srgbClr val="780A16"/>
                  </a:solidFill>
                  <a:latin typeface="Raleway"/>
                </a:rPr>
                <a:t>    - BVTASO Treasurer</a:t>
              </a:r>
              <a:r>
                <a:rPr lang="en-US" sz="3600" b="1" spc="126" dirty="0">
                  <a:solidFill>
                    <a:srgbClr val="780A16"/>
                  </a:solidFill>
                  <a:latin typeface="Raleway"/>
                </a:rPr>
                <a:t>	</a:t>
              </a:r>
            </a:p>
          </p:txBody>
        </p:sp>
        <p:sp>
          <p:nvSpPr>
            <p:cNvPr id="5" name="TextBox 5"/>
            <p:cNvSpPr txBox="1"/>
            <p:nvPr/>
          </p:nvSpPr>
          <p:spPr>
            <a:xfrm>
              <a:off x="0" y="3463617"/>
              <a:ext cx="11511088" cy="699765"/>
            </a:xfrm>
            <a:prstGeom prst="rect">
              <a:avLst/>
            </a:prstGeom>
          </p:spPr>
          <p:txBody>
            <a:bodyPr lIns="0" tIns="0" rIns="0" bIns="0" rtlCol="0" anchor="t">
              <a:spAutoFit/>
            </a:bodyPr>
            <a:lstStyle/>
            <a:p>
              <a:pPr algn="l">
                <a:lnSpc>
                  <a:spcPts val="4500"/>
                </a:lnSpc>
              </a:pPr>
              <a:endParaRPr lang="en-US" sz="3000" spc="150" dirty="0">
                <a:solidFill>
                  <a:srgbClr val="000000"/>
                </a:solidFill>
                <a:latin typeface="Raleway"/>
              </a:endParaRPr>
            </a:p>
          </p:txBody>
        </p:sp>
      </p:grpSp>
      <p:pic>
        <p:nvPicPr>
          <p:cNvPr id="6" name="Picture 6"/>
          <p:cNvPicPr>
            <a:picLocks noChangeAspect="1"/>
          </p:cNvPicPr>
          <p:nvPr/>
        </p:nvPicPr>
        <p:blipFill>
          <a:blip r:embed="rId2"/>
          <a:srcRect l="24501" r="24501"/>
          <a:stretch>
            <a:fillRect/>
          </a:stretch>
        </p:blipFill>
        <p:spPr>
          <a:xfrm>
            <a:off x="10550168" y="-228600"/>
            <a:ext cx="7984439" cy="10744200"/>
          </a:xfrm>
          <a:prstGeom prst="rect">
            <a:avLst/>
          </a:prstGeom>
        </p:spPr>
      </p:pic>
      <p:sp>
        <p:nvSpPr>
          <p:cNvPr id="7" name="AutoShape 7"/>
          <p:cNvSpPr/>
          <p:nvPr/>
        </p:nvSpPr>
        <p:spPr>
          <a:xfrm>
            <a:off x="15563850" y="-190500"/>
            <a:ext cx="2986152" cy="10668000"/>
          </a:xfrm>
          <a:prstGeom prst="rect">
            <a:avLst/>
          </a:prstGeom>
          <a:solidFill>
            <a:srgbClr val="780A16">
              <a:alpha val="80000"/>
            </a:srgbClr>
          </a:solidFill>
        </p:spPr>
      </p:sp>
      <p:pic>
        <p:nvPicPr>
          <p:cNvPr id="8" name="Picture 8"/>
          <p:cNvPicPr>
            <a:picLocks noChangeAspect="1"/>
          </p:cNvPicPr>
          <p:nvPr/>
        </p:nvPicPr>
        <p:blipFill>
          <a:blip r:embed="rId3"/>
          <a:srcRect/>
          <a:stretch>
            <a:fillRect/>
          </a:stretch>
        </p:blipFill>
        <p:spPr>
          <a:xfrm>
            <a:off x="16123621" y="833106"/>
            <a:ext cx="1866610" cy="1866610"/>
          </a:xfrm>
          <a:prstGeom prst="rect">
            <a:avLst/>
          </a:prstGeom>
        </p:spPr>
      </p:pic>
    </p:spTree>
    <p:extLst>
      <p:ext uri="{BB962C8B-B14F-4D97-AF65-F5344CB8AC3E}">
        <p14:creationId xmlns:p14="http://schemas.microsoft.com/office/powerpoint/2010/main" val="1522705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533400" y="114093"/>
            <a:ext cx="3089139" cy="3089139"/>
          </a:xfrm>
          <a:prstGeom prst="rect">
            <a:avLst/>
          </a:prstGeom>
        </p:spPr>
      </p:pic>
      <p:sp>
        <p:nvSpPr>
          <p:cNvPr id="3" name="TextBox 3"/>
          <p:cNvSpPr txBox="1"/>
          <p:nvPr/>
        </p:nvSpPr>
        <p:spPr>
          <a:xfrm>
            <a:off x="3429000" y="1028700"/>
            <a:ext cx="14072486" cy="1682064"/>
          </a:xfrm>
          <a:prstGeom prst="rect">
            <a:avLst/>
          </a:prstGeom>
        </p:spPr>
        <p:txBody>
          <a:bodyPr wrap="square" lIns="0" tIns="0" rIns="0" bIns="0" rtlCol="0" anchor="t">
            <a:spAutoFit/>
          </a:bodyPr>
          <a:lstStyle/>
          <a:p>
            <a:pPr algn="ctr">
              <a:lnSpc>
                <a:spcPts val="4250"/>
              </a:lnSpc>
            </a:pPr>
            <a:r>
              <a:rPr lang="en-US" sz="7200" b="1" spc="119" dirty="0">
                <a:solidFill>
                  <a:schemeClr val="bg1"/>
                </a:solidFill>
                <a:latin typeface="Raleway"/>
              </a:rPr>
              <a:t>CONGRATULATIONS !!!</a:t>
            </a:r>
          </a:p>
          <a:p>
            <a:pPr algn="ctr">
              <a:lnSpc>
                <a:spcPts val="4250"/>
              </a:lnSpc>
            </a:pPr>
            <a:endParaRPr lang="en-US" sz="5400" b="1" spc="119" dirty="0">
              <a:solidFill>
                <a:srgbClr val="EFEFEF"/>
              </a:solidFill>
              <a:latin typeface="Raleway"/>
            </a:endParaRPr>
          </a:p>
          <a:p>
            <a:pPr algn="ctr">
              <a:lnSpc>
                <a:spcPts val="4250"/>
              </a:lnSpc>
            </a:pPr>
            <a:r>
              <a:rPr lang="en-US" sz="5400" b="1" spc="119" dirty="0">
                <a:solidFill>
                  <a:schemeClr val="bg1"/>
                </a:solidFill>
                <a:latin typeface="Raleway"/>
              </a:rPr>
              <a:t>Exceptional BVTASO Officials at work</a:t>
            </a:r>
          </a:p>
        </p:txBody>
      </p:sp>
      <p:sp>
        <p:nvSpPr>
          <p:cNvPr id="12" name="TextBox 11">
            <a:extLst>
              <a:ext uri="{FF2B5EF4-FFF2-40B4-BE49-F238E27FC236}">
                <a16:creationId xmlns:a16="http://schemas.microsoft.com/office/drawing/2014/main" id="{25C0B7C3-E33A-16AF-2FDB-D4547F2CB669}"/>
              </a:ext>
            </a:extLst>
          </p:cNvPr>
          <p:cNvSpPr txBox="1"/>
          <p:nvPr/>
        </p:nvSpPr>
        <p:spPr>
          <a:xfrm>
            <a:off x="1000294" y="4322583"/>
            <a:ext cx="6010105" cy="4401205"/>
          </a:xfrm>
          <a:prstGeom prst="rect">
            <a:avLst/>
          </a:prstGeom>
          <a:noFill/>
        </p:spPr>
        <p:txBody>
          <a:bodyPr wrap="square" rtlCol="0">
            <a:spAutoFit/>
          </a:bodyPr>
          <a:lstStyle/>
          <a:p>
            <a:pPr algn="ctr"/>
            <a:r>
              <a:rPr lang="en-US" sz="6000" b="1" dirty="0">
                <a:solidFill>
                  <a:schemeClr val="bg1"/>
                </a:solidFill>
              </a:rPr>
              <a:t>Sallie Bennett</a:t>
            </a:r>
          </a:p>
          <a:p>
            <a:pPr algn="ctr"/>
            <a:r>
              <a:rPr lang="en-US" sz="6000" b="1" dirty="0">
                <a:solidFill>
                  <a:schemeClr val="bg1"/>
                </a:solidFill>
              </a:rPr>
              <a:t>- - - - - - -</a:t>
            </a:r>
          </a:p>
          <a:p>
            <a:pPr algn="ctr"/>
            <a:r>
              <a:rPr lang="en-US" sz="6000" b="1" dirty="0">
                <a:solidFill>
                  <a:schemeClr val="bg1"/>
                </a:solidFill>
              </a:rPr>
              <a:t>Special Olympics World Games</a:t>
            </a:r>
          </a:p>
          <a:p>
            <a:pPr algn="ctr"/>
            <a:endParaRPr lang="en-US" sz="4000" b="1" dirty="0">
              <a:solidFill>
                <a:schemeClr val="tx2"/>
              </a:solidFill>
            </a:endParaRPr>
          </a:p>
        </p:txBody>
      </p:sp>
      <p:pic>
        <p:nvPicPr>
          <p:cNvPr id="4" name="Picture 3">
            <a:extLst>
              <a:ext uri="{FF2B5EF4-FFF2-40B4-BE49-F238E27FC236}">
                <a16:creationId xmlns:a16="http://schemas.microsoft.com/office/drawing/2014/main" id="{7EEEE849-60F3-DCC0-DDE1-CD7A03BE751C}"/>
              </a:ext>
            </a:extLst>
          </p:cNvPr>
          <p:cNvPicPr>
            <a:picLocks noChangeAspect="1"/>
          </p:cNvPicPr>
          <p:nvPr/>
        </p:nvPicPr>
        <p:blipFill>
          <a:blip r:embed="rId4"/>
          <a:stretch>
            <a:fillRect/>
          </a:stretch>
        </p:blipFill>
        <p:spPr>
          <a:xfrm>
            <a:off x="9131030" y="2710764"/>
            <a:ext cx="5632734" cy="7282322"/>
          </a:xfrm>
          <a:prstGeom prst="rect">
            <a:avLst/>
          </a:prstGeom>
        </p:spPr>
      </p:pic>
    </p:spTree>
    <p:extLst>
      <p:ext uri="{BB962C8B-B14F-4D97-AF65-F5344CB8AC3E}">
        <p14:creationId xmlns:p14="http://schemas.microsoft.com/office/powerpoint/2010/main" val="53055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533400" y="114093"/>
            <a:ext cx="3089139" cy="3089139"/>
          </a:xfrm>
          <a:prstGeom prst="rect">
            <a:avLst/>
          </a:prstGeom>
        </p:spPr>
      </p:pic>
      <p:sp>
        <p:nvSpPr>
          <p:cNvPr id="3" name="TextBox 3"/>
          <p:cNvSpPr txBox="1"/>
          <p:nvPr/>
        </p:nvSpPr>
        <p:spPr>
          <a:xfrm>
            <a:off x="3429000" y="1028700"/>
            <a:ext cx="14072486" cy="1682064"/>
          </a:xfrm>
          <a:prstGeom prst="rect">
            <a:avLst/>
          </a:prstGeom>
        </p:spPr>
        <p:txBody>
          <a:bodyPr wrap="square" lIns="0" tIns="0" rIns="0" bIns="0" rtlCol="0" anchor="t">
            <a:spAutoFit/>
          </a:bodyPr>
          <a:lstStyle/>
          <a:p>
            <a:pPr algn="ctr">
              <a:lnSpc>
                <a:spcPts val="4250"/>
              </a:lnSpc>
            </a:pPr>
            <a:r>
              <a:rPr lang="en-US" sz="7200" b="1" spc="119" dirty="0">
                <a:solidFill>
                  <a:srgbClr val="EFEFEF"/>
                </a:solidFill>
                <a:latin typeface="Raleway"/>
              </a:rPr>
              <a:t>CONGRATULATIONS !!!</a:t>
            </a:r>
          </a:p>
          <a:p>
            <a:pPr algn="ctr">
              <a:lnSpc>
                <a:spcPts val="4250"/>
              </a:lnSpc>
            </a:pPr>
            <a:endParaRPr lang="en-US" sz="5400" b="1" spc="119" dirty="0">
              <a:solidFill>
                <a:srgbClr val="EFEFEF"/>
              </a:solidFill>
              <a:latin typeface="Raleway"/>
            </a:endParaRPr>
          </a:p>
          <a:p>
            <a:pPr algn="ctr">
              <a:lnSpc>
                <a:spcPts val="4250"/>
              </a:lnSpc>
            </a:pPr>
            <a:r>
              <a:rPr lang="en-US" sz="5400" b="1" spc="119" dirty="0">
                <a:solidFill>
                  <a:srgbClr val="EFEFEF"/>
                </a:solidFill>
                <a:latin typeface="Raleway"/>
              </a:rPr>
              <a:t>Exceptional BVTASO Officials at work</a:t>
            </a:r>
          </a:p>
        </p:txBody>
      </p:sp>
      <p:sp>
        <p:nvSpPr>
          <p:cNvPr id="12" name="TextBox 11">
            <a:extLst>
              <a:ext uri="{FF2B5EF4-FFF2-40B4-BE49-F238E27FC236}">
                <a16:creationId xmlns:a16="http://schemas.microsoft.com/office/drawing/2014/main" id="{25C0B7C3-E33A-16AF-2FDB-D4547F2CB669}"/>
              </a:ext>
            </a:extLst>
          </p:cNvPr>
          <p:cNvSpPr txBox="1"/>
          <p:nvPr/>
        </p:nvSpPr>
        <p:spPr>
          <a:xfrm>
            <a:off x="1524000" y="4229100"/>
            <a:ext cx="7091431" cy="4462760"/>
          </a:xfrm>
          <a:prstGeom prst="rect">
            <a:avLst/>
          </a:prstGeom>
          <a:noFill/>
        </p:spPr>
        <p:txBody>
          <a:bodyPr wrap="square" rtlCol="0">
            <a:spAutoFit/>
          </a:bodyPr>
          <a:lstStyle/>
          <a:p>
            <a:pPr algn="ctr"/>
            <a:r>
              <a:rPr lang="en-US" sz="6000" b="1" dirty="0">
                <a:solidFill>
                  <a:schemeClr val="bg1"/>
                </a:solidFill>
              </a:rPr>
              <a:t>Wil Jefferson </a:t>
            </a:r>
          </a:p>
          <a:p>
            <a:pPr algn="ctr"/>
            <a:r>
              <a:rPr lang="en-US" sz="4400" b="1" dirty="0">
                <a:solidFill>
                  <a:schemeClr val="bg1"/>
                </a:solidFill>
              </a:rPr>
              <a:t>(Dual member with HAVOC)</a:t>
            </a:r>
          </a:p>
          <a:p>
            <a:pPr algn="ctr"/>
            <a:r>
              <a:rPr lang="en-US" sz="6000" b="1" dirty="0">
                <a:solidFill>
                  <a:schemeClr val="bg1"/>
                </a:solidFill>
              </a:rPr>
              <a:t>- - - - - - -</a:t>
            </a:r>
          </a:p>
          <a:p>
            <a:pPr algn="ctr"/>
            <a:r>
              <a:rPr lang="en-US" sz="6000" b="1" dirty="0">
                <a:solidFill>
                  <a:schemeClr val="bg1"/>
                </a:solidFill>
              </a:rPr>
              <a:t>USAV Junior National</a:t>
            </a:r>
          </a:p>
          <a:p>
            <a:pPr algn="ctr"/>
            <a:r>
              <a:rPr lang="en-US" sz="6000" b="1" dirty="0">
                <a:solidFill>
                  <a:schemeClr val="bg1"/>
                </a:solidFill>
              </a:rPr>
              <a:t>Official</a:t>
            </a:r>
            <a:endParaRPr lang="en-US" sz="4000" b="1" dirty="0">
              <a:solidFill>
                <a:schemeClr val="bg1"/>
              </a:solidFill>
            </a:endParaRPr>
          </a:p>
        </p:txBody>
      </p:sp>
      <p:pic>
        <p:nvPicPr>
          <p:cNvPr id="4" name="Picture 3">
            <a:extLst>
              <a:ext uri="{FF2B5EF4-FFF2-40B4-BE49-F238E27FC236}">
                <a16:creationId xmlns:a16="http://schemas.microsoft.com/office/drawing/2014/main" id="{3012AF63-4B78-FCE2-4126-BF7E61B7C156}"/>
              </a:ext>
            </a:extLst>
          </p:cNvPr>
          <p:cNvPicPr>
            <a:picLocks noChangeAspect="1"/>
          </p:cNvPicPr>
          <p:nvPr/>
        </p:nvPicPr>
        <p:blipFill>
          <a:blip r:embed="rId3"/>
          <a:stretch>
            <a:fillRect/>
          </a:stretch>
        </p:blipFill>
        <p:spPr>
          <a:xfrm>
            <a:off x="10465243" y="2933700"/>
            <a:ext cx="4014354" cy="6896100"/>
          </a:xfrm>
          <a:prstGeom prst="rect">
            <a:avLst/>
          </a:prstGeom>
        </p:spPr>
      </p:pic>
    </p:spTree>
    <p:extLst>
      <p:ext uri="{BB962C8B-B14F-4D97-AF65-F5344CB8AC3E}">
        <p14:creationId xmlns:p14="http://schemas.microsoft.com/office/powerpoint/2010/main" val="3069630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533400" y="114093"/>
            <a:ext cx="3089139" cy="3089139"/>
          </a:xfrm>
          <a:prstGeom prst="rect">
            <a:avLst/>
          </a:prstGeom>
        </p:spPr>
      </p:pic>
      <p:sp>
        <p:nvSpPr>
          <p:cNvPr id="3" name="TextBox 3"/>
          <p:cNvSpPr txBox="1"/>
          <p:nvPr/>
        </p:nvSpPr>
        <p:spPr>
          <a:xfrm>
            <a:off x="3429000" y="1028700"/>
            <a:ext cx="14072486" cy="1682064"/>
          </a:xfrm>
          <a:prstGeom prst="rect">
            <a:avLst/>
          </a:prstGeom>
        </p:spPr>
        <p:txBody>
          <a:bodyPr wrap="square" lIns="0" tIns="0" rIns="0" bIns="0" rtlCol="0" anchor="t">
            <a:spAutoFit/>
          </a:bodyPr>
          <a:lstStyle/>
          <a:p>
            <a:pPr algn="ctr">
              <a:lnSpc>
                <a:spcPts val="4250"/>
              </a:lnSpc>
            </a:pPr>
            <a:r>
              <a:rPr lang="en-US" sz="7200" b="1" spc="119" dirty="0">
                <a:solidFill>
                  <a:srgbClr val="EFEFEF"/>
                </a:solidFill>
                <a:latin typeface="Raleway"/>
              </a:rPr>
              <a:t>CONGRATULATIONS !!!</a:t>
            </a:r>
          </a:p>
          <a:p>
            <a:pPr algn="ctr">
              <a:lnSpc>
                <a:spcPts val="4250"/>
              </a:lnSpc>
            </a:pPr>
            <a:endParaRPr lang="en-US" sz="5400" b="1" spc="119" dirty="0">
              <a:solidFill>
                <a:srgbClr val="EFEFEF"/>
              </a:solidFill>
              <a:latin typeface="Raleway"/>
            </a:endParaRPr>
          </a:p>
          <a:p>
            <a:pPr algn="ctr">
              <a:lnSpc>
                <a:spcPts val="4250"/>
              </a:lnSpc>
            </a:pPr>
            <a:r>
              <a:rPr lang="en-US" sz="5400" b="1" spc="119" dirty="0">
                <a:solidFill>
                  <a:srgbClr val="EFEFEF"/>
                </a:solidFill>
                <a:latin typeface="Raleway"/>
              </a:rPr>
              <a:t>Exceptional BVTASO Officials at work</a:t>
            </a:r>
          </a:p>
        </p:txBody>
      </p:sp>
      <p:sp>
        <p:nvSpPr>
          <p:cNvPr id="12" name="TextBox 11">
            <a:extLst>
              <a:ext uri="{FF2B5EF4-FFF2-40B4-BE49-F238E27FC236}">
                <a16:creationId xmlns:a16="http://schemas.microsoft.com/office/drawing/2014/main" id="{25C0B7C3-E33A-16AF-2FDB-D4547F2CB669}"/>
              </a:ext>
            </a:extLst>
          </p:cNvPr>
          <p:cNvSpPr txBox="1"/>
          <p:nvPr/>
        </p:nvSpPr>
        <p:spPr>
          <a:xfrm>
            <a:off x="2077969" y="3625371"/>
            <a:ext cx="14478000" cy="6186309"/>
          </a:xfrm>
          <a:prstGeom prst="rect">
            <a:avLst/>
          </a:prstGeom>
          <a:noFill/>
        </p:spPr>
        <p:txBody>
          <a:bodyPr wrap="square" rtlCol="0">
            <a:spAutoFit/>
          </a:bodyPr>
          <a:lstStyle/>
          <a:p>
            <a:pPr algn="ctr"/>
            <a:r>
              <a:rPr lang="en-US" sz="6600" b="1" dirty="0">
                <a:solidFill>
                  <a:srgbClr val="FFFF00"/>
                </a:solidFill>
              </a:rPr>
              <a:t>Kudos go out to ALL the BVTASO officials worked not only throughout </a:t>
            </a:r>
          </a:p>
          <a:p>
            <a:pPr algn="ctr"/>
            <a:r>
              <a:rPr lang="en-US" sz="6600" b="1" dirty="0">
                <a:solidFill>
                  <a:srgbClr val="FFFF00"/>
                </a:solidFill>
              </a:rPr>
              <a:t>the Lone Star Region, </a:t>
            </a:r>
          </a:p>
          <a:p>
            <a:pPr algn="ctr"/>
            <a:r>
              <a:rPr lang="en-US" sz="6600" b="1" dirty="0">
                <a:solidFill>
                  <a:srgbClr val="FFFF00"/>
                </a:solidFill>
              </a:rPr>
              <a:t>but all over the country </a:t>
            </a:r>
            <a:r>
              <a:rPr lang="en-US" sz="6600" b="1">
                <a:solidFill>
                  <a:srgbClr val="FFFF00"/>
                </a:solidFill>
              </a:rPr>
              <a:t>for </a:t>
            </a:r>
          </a:p>
          <a:p>
            <a:pPr algn="ctr"/>
            <a:r>
              <a:rPr lang="en-US" sz="6600" b="1">
                <a:solidFill>
                  <a:srgbClr val="FFFF00"/>
                </a:solidFill>
              </a:rPr>
              <a:t>USAV </a:t>
            </a:r>
            <a:r>
              <a:rPr lang="en-US" sz="6600" b="1" dirty="0">
                <a:solidFill>
                  <a:srgbClr val="FFFF00"/>
                </a:solidFill>
              </a:rPr>
              <a:t>and AAU tournaments.  </a:t>
            </a:r>
          </a:p>
          <a:p>
            <a:pPr algn="ctr"/>
            <a:r>
              <a:rPr lang="en-US" sz="6600" b="1" dirty="0">
                <a:solidFill>
                  <a:srgbClr val="FFFF00"/>
                </a:solidFill>
              </a:rPr>
              <a:t>GREAT JOB!!!</a:t>
            </a:r>
          </a:p>
        </p:txBody>
      </p:sp>
    </p:spTree>
    <p:extLst>
      <p:ext uri="{BB962C8B-B14F-4D97-AF65-F5344CB8AC3E}">
        <p14:creationId xmlns:p14="http://schemas.microsoft.com/office/powerpoint/2010/main" val="964406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18447"/>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Update</a:t>
            </a:r>
          </a:p>
        </p:txBody>
      </p:sp>
      <p:grpSp>
        <p:nvGrpSpPr>
          <p:cNvPr id="3" name="Group 3"/>
          <p:cNvGrpSpPr/>
          <p:nvPr/>
        </p:nvGrpSpPr>
        <p:grpSpPr>
          <a:xfrm>
            <a:off x="1035627" y="3832138"/>
            <a:ext cx="12884376" cy="3062749"/>
            <a:chOff x="0" y="-38100"/>
            <a:chExt cx="17179169" cy="930847"/>
          </a:xfrm>
        </p:grpSpPr>
        <p:sp>
          <p:nvSpPr>
            <p:cNvPr id="4" name="TextBox 4"/>
            <p:cNvSpPr txBox="1"/>
            <p:nvPr/>
          </p:nvSpPr>
          <p:spPr>
            <a:xfrm>
              <a:off x="0" y="205201"/>
              <a:ext cx="17179169" cy="687546"/>
            </a:xfrm>
            <a:prstGeom prst="rect">
              <a:avLst/>
            </a:prstGeom>
          </p:spPr>
          <p:txBody>
            <a:bodyPr wrap="square" lIns="0" tIns="0" rIns="0" bIns="0" rtlCol="0" anchor="t">
              <a:spAutoFit/>
            </a:bodyPr>
            <a:lstStyle/>
            <a:p>
              <a:pPr algn="l">
                <a:lnSpc>
                  <a:spcPts val="4500"/>
                </a:lnSpc>
              </a:pPr>
              <a:r>
                <a:rPr lang="en-US" sz="3200" b="1" spc="150" dirty="0">
                  <a:solidFill>
                    <a:srgbClr val="000000"/>
                  </a:solidFill>
                  <a:latin typeface="Raleway"/>
                </a:rPr>
                <a:t>Adar Healthcare and Wellness</a:t>
              </a:r>
            </a:p>
            <a:p>
              <a:pPr algn="l">
                <a:lnSpc>
                  <a:spcPts val="4500"/>
                </a:lnSpc>
              </a:pPr>
              <a:r>
                <a:rPr lang="en-US" sz="3200" b="1" spc="150" dirty="0">
                  <a:solidFill>
                    <a:srgbClr val="000000"/>
                  </a:solidFill>
                  <a:latin typeface="Raleway"/>
                </a:rPr>
                <a:t>600 Bacon Street</a:t>
              </a:r>
            </a:p>
            <a:p>
              <a:pPr algn="l">
                <a:lnSpc>
                  <a:spcPts val="4500"/>
                </a:lnSpc>
              </a:pPr>
              <a:r>
                <a:rPr lang="en-US" sz="3200" b="1" spc="150" dirty="0">
                  <a:solidFill>
                    <a:srgbClr val="000000"/>
                  </a:solidFill>
                  <a:latin typeface="Raleway"/>
                </a:rPr>
                <a:t>Madisonville, TX 77864</a:t>
              </a:r>
            </a:p>
            <a:p>
              <a:pPr algn="l">
                <a:lnSpc>
                  <a:spcPts val="4500"/>
                </a:lnSpc>
              </a:pPr>
              <a:endParaRPr lang="en-US" sz="3200" spc="150" dirty="0">
                <a:solidFill>
                  <a:srgbClr val="000000"/>
                </a:solidFill>
                <a:latin typeface="Raleway"/>
              </a:endParaRPr>
            </a:p>
          </p:txBody>
        </p:sp>
        <p:sp>
          <p:nvSpPr>
            <p:cNvPr id="5" name="TextBox 5"/>
            <p:cNvSpPr txBox="1"/>
            <p:nvPr/>
          </p:nvSpPr>
          <p:spPr>
            <a:xfrm>
              <a:off x="0" y="-38100"/>
              <a:ext cx="17179169" cy="446623"/>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Mark Giles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3"/>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
        <p:nvSpPr>
          <p:cNvPr id="8" name="Arrow: Down 7">
            <a:extLst>
              <a:ext uri="{FF2B5EF4-FFF2-40B4-BE49-F238E27FC236}">
                <a16:creationId xmlns:a16="http://schemas.microsoft.com/office/drawing/2014/main" id="{525EC53E-E19A-5DAD-3183-C95EB3357995}"/>
              </a:ext>
            </a:extLst>
          </p:cNvPr>
          <p:cNvSpPr/>
          <p:nvPr/>
        </p:nvSpPr>
        <p:spPr>
          <a:xfrm rot="2191393">
            <a:off x="12309846" y="5889347"/>
            <a:ext cx="609600" cy="2133600"/>
          </a:xfrm>
          <a:prstGeom prst="downArrow">
            <a:avLst/>
          </a:prstGeom>
          <a:solidFill>
            <a:srgbClr val="FFFF00"/>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6960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80A16"/>
        </a:solidFill>
        <a:effectLst/>
      </p:bgPr>
    </p:bg>
    <p:spTree>
      <p:nvGrpSpPr>
        <p:cNvPr id="1" name=""/>
        <p:cNvGrpSpPr/>
        <p:nvPr/>
      </p:nvGrpSpPr>
      <p:grpSpPr>
        <a:xfrm>
          <a:off x="0" y="0"/>
          <a:ext cx="0" cy="0"/>
          <a:chOff x="0" y="0"/>
          <a:chExt cx="0" cy="0"/>
        </a:xfrm>
      </p:grpSpPr>
      <p:grpSp>
        <p:nvGrpSpPr>
          <p:cNvPr id="2" name="Group 2"/>
          <p:cNvGrpSpPr/>
          <p:nvPr/>
        </p:nvGrpSpPr>
        <p:grpSpPr>
          <a:xfrm>
            <a:off x="7516091" y="2933700"/>
            <a:ext cx="10363200" cy="5523692"/>
            <a:chOff x="-1410922" y="1307598"/>
            <a:chExt cx="12973777" cy="7364923"/>
          </a:xfrm>
        </p:grpSpPr>
        <p:sp>
          <p:nvSpPr>
            <p:cNvPr id="4" name="TextBox 4"/>
            <p:cNvSpPr txBox="1"/>
            <p:nvPr/>
          </p:nvSpPr>
          <p:spPr>
            <a:xfrm>
              <a:off x="-1410922" y="1307598"/>
              <a:ext cx="12973777" cy="7364923"/>
            </a:xfrm>
            <a:prstGeom prst="rect">
              <a:avLst/>
            </a:prstGeom>
          </p:spPr>
          <p:txBody>
            <a:bodyPr wrap="square" lIns="0" tIns="0" rIns="0" bIns="0" rtlCol="0" anchor="t">
              <a:spAutoFit/>
            </a:bodyPr>
            <a:lstStyle/>
            <a:p>
              <a:pPr algn="l">
                <a:lnSpc>
                  <a:spcPts val="4250"/>
                </a:lnSpc>
              </a:pPr>
              <a:endParaRPr lang="en-US" sz="4800" b="1" spc="119" dirty="0">
                <a:solidFill>
                  <a:srgbClr val="EFEFEF"/>
                </a:solidFill>
                <a:latin typeface="Raleway"/>
              </a:endParaRPr>
            </a:p>
            <a:p>
              <a:pPr algn="l">
                <a:lnSpc>
                  <a:spcPts val="4250"/>
                </a:lnSpc>
              </a:pPr>
              <a:r>
                <a:rPr lang="en-US" sz="4800" b="1" spc="119" dirty="0">
                  <a:solidFill>
                    <a:srgbClr val="EFEFEF"/>
                  </a:solidFill>
                  <a:latin typeface="Raleway"/>
                </a:rPr>
                <a:t>Looking forward – What’s Next?</a:t>
              </a:r>
            </a:p>
            <a:p>
              <a:pPr algn="l">
                <a:lnSpc>
                  <a:spcPts val="4250"/>
                </a:lnSpc>
              </a:pPr>
              <a:endParaRPr lang="en-US" sz="4800" spc="119" dirty="0">
                <a:solidFill>
                  <a:srgbClr val="EFEFEF"/>
                </a:solidFill>
                <a:latin typeface="Raleway"/>
              </a:endParaRPr>
            </a:p>
            <a:p>
              <a:pPr algn="l">
                <a:lnSpc>
                  <a:spcPts val="4250"/>
                </a:lnSpc>
              </a:pPr>
              <a:r>
                <a:rPr lang="en-US" sz="4800" spc="119" dirty="0">
                  <a:solidFill>
                    <a:srgbClr val="EFEFEF"/>
                  </a:solidFill>
                  <a:latin typeface="Raleway"/>
                </a:rPr>
                <a:t>#1 – Take care of your business.</a:t>
              </a:r>
            </a:p>
            <a:p>
              <a:pPr algn="l">
                <a:lnSpc>
                  <a:spcPts val="4250"/>
                </a:lnSpc>
              </a:pPr>
              <a:r>
                <a:rPr lang="en-US" sz="4800" spc="119" dirty="0">
                  <a:solidFill>
                    <a:srgbClr val="EFEFEF"/>
                  </a:solidFill>
                  <a:latin typeface="Raleway"/>
                </a:rPr>
                <a:t>#2 – Accept your assignments.</a:t>
              </a:r>
            </a:p>
            <a:p>
              <a:pPr algn="l">
                <a:lnSpc>
                  <a:spcPts val="4250"/>
                </a:lnSpc>
              </a:pPr>
              <a:r>
                <a:rPr lang="en-US" sz="4800" spc="119" dirty="0">
                  <a:solidFill>
                    <a:srgbClr val="EFEFEF"/>
                  </a:solidFill>
                  <a:latin typeface="Raleway"/>
                </a:rPr>
                <a:t>#3 – Keep attending the meetings.</a:t>
              </a:r>
            </a:p>
            <a:p>
              <a:pPr algn="l">
                <a:lnSpc>
                  <a:spcPts val="4250"/>
                </a:lnSpc>
              </a:pPr>
              <a:r>
                <a:rPr lang="en-US" sz="4800" spc="119" dirty="0">
                  <a:solidFill>
                    <a:srgbClr val="EFEFEF"/>
                  </a:solidFill>
                  <a:latin typeface="Raleway"/>
                </a:rPr>
                <a:t>#4 – HAVE FUN!!!</a:t>
              </a:r>
            </a:p>
            <a:p>
              <a:pPr algn="l">
                <a:lnSpc>
                  <a:spcPts val="4250"/>
                </a:lnSpc>
              </a:pPr>
              <a:endParaRPr lang="en-US" sz="4800" spc="119" dirty="0">
                <a:solidFill>
                  <a:srgbClr val="EFEFEF"/>
                </a:solidFill>
                <a:latin typeface="Raleway"/>
              </a:endParaRPr>
            </a:p>
            <a:p>
              <a:pPr algn="l">
                <a:lnSpc>
                  <a:spcPts val="4250"/>
                </a:lnSpc>
              </a:pPr>
              <a:endParaRPr lang="en-US" sz="4800" spc="119" dirty="0">
                <a:solidFill>
                  <a:srgbClr val="EFEFEF"/>
                </a:solidFill>
                <a:latin typeface="Raleway"/>
              </a:endParaRPr>
            </a:p>
            <a:p>
              <a:pPr algn="l">
                <a:lnSpc>
                  <a:spcPts val="4250"/>
                </a:lnSpc>
              </a:pPr>
              <a:r>
                <a:rPr lang="en-US" sz="4800" spc="119">
                  <a:solidFill>
                    <a:srgbClr val="EFEFEF"/>
                  </a:solidFill>
                  <a:latin typeface="Raleway"/>
                </a:rPr>
                <a:t>Future business…</a:t>
              </a:r>
              <a:endParaRPr lang="en-US" sz="4800" spc="119" dirty="0">
                <a:solidFill>
                  <a:srgbClr val="EFEFEF"/>
                </a:solidFill>
                <a:latin typeface="Raleway"/>
              </a:endParaRPr>
            </a:p>
          </p:txBody>
        </p:sp>
        <p:sp>
          <p:nvSpPr>
            <p:cNvPr id="5" name="TextBox 5"/>
            <p:cNvSpPr txBox="1"/>
            <p:nvPr/>
          </p:nvSpPr>
          <p:spPr>
            <a:xfrm>
              <a:off x="0" y="4773411"/>
              <a:ext cx="10698288" cy="699765"/>
            </a:xfrm>
            <a:prstGeom prst="rect">
              <a:avLst/>
            </a:prstGeom>
          </p:spPr>
          <p:txBody>
            <a:bodyPr lIns="0" tIns="0" rIns="0" bIns="0" rtlCol="0" anchor="t">
              <a:spAutoFit/>
            </a:bodyPr>
            <a:lstStyle/>
            <a:p>
              <a:pPr algn="l">
                <a:lnSpc>
                  <a:spcPts val="4500"/>
                </a:lnSpc>
              </a:pPr>
              <a:endParaRPr lang="en-US" sz="3000" spc="150" dirty="0">
                <a:solidFill>
                  <a:srgbClr val="EFEFEF"/>
                </a:solidFill>
                <a:latin typeface="Raleway"/>
              </a:endParaRPr>
            </a:p>
          </p:txBody>
        </p:sp>
      </p:grpSp>
      <p:pic>
        <p:nvPicPr>
          <p:cNvPr id="6" name="Picture 6"/>
          <p:cNvPicPr>
            <a:picLocks noChangeAspect="1"/>
          </p:cNvPicPr>
          <p:nvPr/>
        </p:nvPicPr>
        <p:blipFill>
          <a:blip r:embed="rId3"/>
          <a:srcRect t="1199"/>
          <a:stretch>
            <a:fillRect/>
          </a:stretch>
        </p:blipFill>
        <p:spPr>
          <a:xfrm>
            <a:off x="381000" y="1943100"/>
            <a:ext cx="6891686" cy="6869095"/>
          </a:xfrm>
          <a:prstGeom prst="rect">
            <a:avLst/>
          </a:prstGeom>
        </p:spPr>
      </p:pic>
    </p:spTree>
    <p:extLst>
      <p:ext uri="{BB962C8B-B14F-4D97-AF65-F5344CB8AC3E}">
        <p14:creationId xmlns:p14="http://schemas.microsoft.com/office/powerpoint/2010/main" val="2099679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2146673"/>
            <a:ext cx="8636087" cy="5827387"/>
            <a:chOff x="0" y="19050"/>
            <a:chExt cx="11514783" cy="7769849"/>
          </a:xfrm>
        </p:grpSpPr>
        <p:sp>
          <p:nvSpPr>
            <p:cNvPr id="3" name="TextBox 3"/>
            <p:cNvSpPr txBox="1"/>
            <p:nvPr/>
          </p:nvSpPr>
          <p:spPr>
            <a:xfrm>
              <a:off x="0" y="19050"/>
              <a:ext cx="11511088" cy="4154984"/>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BVTASO </a:t>
              </a:r>
            </a:p>
            <a:p>
              <a:pPr algn="l">
                <a:lnSpc>
                  <a:spcPts val="8050"/>
                </a:lnSpc>
              </a:pPr>
              <a:r>
                <a:rPr lang="en-US" sz="7000" dirty="0">
                  <a:solidFill>
                    <a:srgbClr val="000000"/>
                  </a:solidFill>
                  <a:latin typeface="Raleway Bold"/>
                </a:rPr>
                <a:t>Vice President’s Report</a:t>
              </a:r>
            </a:p>
          </p:txBody>
        </p:sp>
        <p:sp>
          <p:nvSpPr>
            <p:cNvPr id="4" name="TextBox 4"/>
            <p:cNvSpPr txBox="1"/>
            <p:nvPr/>
          </p:nvSpPr>
          <p:spPr>
            <a:xfrm>
              <a:off x="3695" y="6250017"/>
              <a:ext cx="11511088" cy="1538882"/>
            </a:xfrm>
            <a:prstGeom prst="rect">
              <a:avLst/>
            </a:prstGeom>
          </p:spPr>
          <p:txBody>
            <a:bodyPr lIns="0" tIns="0" rIns="0" bIns="0" rtlCol="0" anchor="t">
              <a:spAutoFit/>
            </a:bodyPr>
            <a:lstStyle/>
            <a:p>
              <a:pPr algn="l">
                <a:lnSpc>
                  <a:spcPts val="4500"/>
                </a:lnSpc>
              </a:pPr>
              <a:r>
                <a:rPr lang="en-US" sz="4400" b="1" spc="126" dirty="0">
                  <a:solidFill>
                    <a:srgbClr val="780A16"/>
                  </a:solidFill>
                  <a:latin typeface="Raleway"/>
                </a:rPr>
                <a:t>Steve Wohlschlaeger</a:t>
              </a:r>
            </a:p>
            <a:p>
              <a:pPr algn="l">
                <a:lnSpc>
                  <a:spcPts val="4500"/>
                </a:lnSpc>
              </a:pPr>
              <a:r>
                <a:rPr lang="en-US" sz="4400" b="1" spc="126" dirty="0">
                  <a:solidFill>
                    <a:srgbClr val="780A16"/>
                  </a:solidFill>
                  <a:latin typeface="Raleway"/>
                </a:rPr>
                <a:t>	- BVTASO Vice President</a:t>
              </a:r>
            </a:p>
          </p:txBody>
        </p:sp>
        <p:sp>
          <p:nvSpPr>
            <p:cNvPr id="5" name="TextBox 5"/>
            <p:cNvSpPr txBox="1"/>
            <p:nvPr/>
          </p:nvSpPr>
          <p:spPr>
            <a:xfrm>
              <a:off x="0" y="3463617"/>
              <a:ext cx="11511088" cy="699765"/>
            </a:xfrm>
            <a:prstGeom prst="rect">
              <a:avLst/>
            </a:prstGeom>
          </p:spPr>
          <p:txBody>
            <a:bodyPr lIns="0" tIns="0" rIns="0" bIns="0" rtlCol="0" anchor="t">
              <a:spAutoFit/>
            </a:bodyPr>
            <a:lstStyle/>
            <a:p>
              <a:pPr algn="l">
                <a:lnSpc>
                  <a:spcPts val="4500"/>
                </a:lnSpc>
              </a:pPr>
              <a:endParaRPr lang="en-US" sz="3000" spc="150" dirty="0">
                <a:solidFill>
                  <a:srgbClr val="000000"/>
                </a:solidFill>
                <a:latin typeface="Raleway"/>
              </a:endParaRPr>
            </a:p>
          </p:txBody>
        </p:sp>
      </p:grpSp>
      <p:pic>
        <p:nvPicPr>
          <p:cNvPr id="6" name="Picture 6"/>
          <p:cNvPicPr>
            <a:picLocks noChangeAspect="1"/>
          </p:cNvPicPr>
          <p:nvPr/>
        </p:nvPicPr>
        <p:blipFill>
          <a:blip r:embed="rId2"/>
          <a:srcRect l="24501" r="24501"/>
          <a:stretch>
            <a:fillRect/>
          </a:stretch>
        </p:blipFill>
        <p:spPr>
          <a:xfrm>
            <a:off x="10550168" y="-228600"/>
            <a:ext cx="7984439" cy="10744200"/>
          </a:xfrm>
          <a:prstGeom prst="rect">
            <a:avLst/>
          </a:prstGeom>
        </p:spPr>
      </p:pic>
      <p:sp>
        <p:nvSpPr>
          <p:cNvPr id="7" name="AutoShape 7"/>
          <p:cNvSpPr/>
          <p:nvPr/>
        </p:nvSpPr>
        <p:spPr>
          <a:xfrm>
            <a:off x="15563850" y="-190500"/>
            <a:ext cx="2986152" cy="10668000"/>
          </a:xfrm>
          <a:prstGeom prst="rect">
            <a:avLst/>
          </a:prstGeom>
          <a:solidFill>
            <a:srgbClr val="780A16">
              <a:alpha val="80000"/>
            </a:srgbClr>
          </a:solidFill>
        </p:spPr>
      </p:sp>
      <p:pic>
        <p:nvPicPr>
          <p:cNvPr id="8" name="Picture 8"/>
          <p:cNvPicPr>
            <a:picLocks noChangeAspect="1"/>
          </p:cNvPicPr>
          <p:nvPr/>
        </p:nvPicPr>
        <p:blipFill>
          <a:blip r:embed="rId3"/>
          <a:srcRect/>
          <a:stretch>
            <a:fillRect/>
          </a:stretch>
        </p:blipFill>
        <p:spPr>
          <a:xfrm>
            <a:off x="16123621" y="833106"/>
            <a:ext cx="1866610" cy="1866610"/>
          </a:xfrm>
          <a:prstGeom prst="rect">
            <a:avLst/>
          </a:prstGeom>
        </p:spPr>
      </p:pic>
    </p:spTree>
    <p:extLst>
      <p:ext uri="{BB962C8B-B14F-4D97-AF65-F5344CB8AC3E}">
        <p14:creationId xmlns:p14="http://schemas.microsoft.com/office/powerpoint/2010/main" val="2016447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 y="2146673"/>
            <a:ext cx="9940567" cy="5827387"/>
            <a:chOff x="-406400" y="19050"/>
            <a:chExt cx="13254090" cy="7769849"/>
          </a:xfrm>
        </p:grpSpPr>
        <p:sp>
          <p:nvSpPr>
            <p:cNvPr id="3" name="TextBox 3"/>
            <p:cNvSpPr txBox="1"/>
            <p:nvPr/>
          </p:nvSpPr>
          <p:spPr>
            <a:xfrm>
              <a:off x="-1" y="19050"/>
              <a:ext cx="12827164" cy="4154984"/>
            </a:xfrm>
            <a:prstGeom prst="rect">
              <a:avLst/>
            </a:prstGeom>
          </p:spPr>
          <p:txBody>
            <a:bodyPr wrap="square" lIns="0" tIns="0" rIns="0" bIns="0" rtlCol="0" anchor="t">
              <a:spAutoFit/>
            </a:bodyPr>
            <a:lstStyle/>
            <a:p>
              <a:pPr algn="l">
                <a:lnSpc>
                  <a:spcPts val="8050"/>
                </a:lnSpc>
              </a:pPr>
              <a:r>
                <a:rPr lang="en-US" sz="7000" dirty="0">
                  <a:solidFill>
                    <a:srgbClr val="000000"/>
                  </a:solidFill>
                  <a:latin typeface="Raleway Bold"/>
                </a:rPr>
                <a:t>BVTASO </a:t>
              </a:r>
            </a:p>
            <a:p>
              <a:pPr algn="l">
                <a:lnSpc>
                  <a:spcPts val="8050"/>
                </a:lnSpc>
              </a:pPr>
              <a:r>
                <a:rPr lang="en-US" sz="7000" dirty="0">
                  <a:solidFill>
                    <a:srgbClr val="000000"/>
                  </a:solidFill>
                  <a:latin typeface="Raleway Bold"/>
                </a:rPr>
                <a:t>Assigning Secretary’s Report</a:t>
              </a:r>
            </a:p>
          </p:txBody>
        </p:sp>
        <p:sp>
          <p:nvSpPr>
            <p:cNvPr id="4" name="TextBox 4"/>
            <p:cNvSpPr txBox="1"/>
            <p:nvPr/>
          </p:nvSpPr>
          <p:spPr>
            <a:xfrm>
              <a:off x="-406400" y="6250016"/>
              <a:ext cx="13254090" cy="1538883"/>
            </a:xfrm>
            <a:prstGeom prst="rect">
              <a:avLst/>
            </a:prstGeom>
          </p:spPr>
          <p:txBody>
            <a:bodyPr wrap="square" lIns="0" tIns="0" rIns="0" bIns="0" rtlCol="0" anchor="t">
              <a:spAutoFit/>
            </a:bodyPr>
            <a:lstStyle/>
            <a:p>
              <a:pPr algn="l">
                <a:lnSpc>
                  <a:spcPts val="4500"/>
                </a:lnSpc>
              </a:pPr>
              <a:r>
                <a:rPr lang="en-US" sz="4400" b="1" spc="126" dirty="0">
                  <a:solidFill>
                    <a:srgbClr val="780A16"/>
                  </a:solidFill>
                  <a:latin typeface="Raleway"/>
                </a:rPr>
                <a:t>Thomas Walkoviak</a:t>
              </a:r>
            </a:p>
            <a:p>
              <a:pPr algn="l">
                <a:lnSpc>
                  <a:spcPts val="4500"/>
                </a:lnSpc>
              </a:pPr>
              <a:r>
                <a:rPr lang="en-US" sz="4400" b="1" spc="126" dirty="0">
                  <a:solidFill>
                    <a:srgbClr val="780A16"/>
                  </a:solidFill>
                  <a:latin typeface="Raleway"/>
                </a:rPr>
                <a:t>	- BVTASO Assigning Secretary</a:t>
              </a:r>
            </a:p>
          </p:txBody>
        </p:sp>
        <p:sp>
          <p:nvSpPr>
            <p:cNvPr id="5" name="TextBox 5"/>
            <p:cNvSpPr txBox="1"/>
            <p:nvPr/>
          </p:nvSpPr>
          <p:spPr>
            <a:xfrm>
              <a:off x="0" y="3463617"/>
              <a:ext cx="11511088" cy="699765"/>
            </a:xfrm>
            <a:prstGeom prst="rect">
              <a:avLst/>
            </a:prstGeom>
          </p:spPr>
          <p:txBody>
            <a:bodyPr lIns="0" tIns="0" rIns="0" bIns="0" rtlCol="0" anchor="t">
              <a:spAutoFit/>
            </a:bodyPr>
            <a:lstStyle/>
            <a:p>
              <a:pPr algn="l">
                <a:lnSpc>
                  <a:spcPts val="4500"/>
                </a:lnSpc>
              </a:pPr>
              <a:endParaRPr lang="en-US" sz="3000" spc="150" dirty="0">
                <a:solidFill>
                  <a:srgbClr val="000000"/>
                </a:solidFill>
                <a:latin typeface="Raleway"/>
              </a:endParaRPr>
            </a:p>
          </p:txBody>
        </p:sp>
      </p:grpSp>
      <p:pic>
        <p:nvPicPr>
          <p:cNvPr id="6" name="Picture 6"/>
          <p:cNvPicPr>
            <a:picLocks noChangeAspect="1"/>
          </p:cNvPicPr>
          <p:nvPr/>
        </p:nvPicPr>
        <p:blipFill>
          <a:blip r:embed="rId2"/>
          <a:srcRect l="24501" r="24501"/>
          <a:stretch>
            <a:fillRect/>
          </a:stretch>
        </p:blipFill>
        <p:spPr>
          <a:xfrm>
            <a:off x="10550168" y="-228600"/>
            <a:ext cx="7984439" cy="10744200"/>
          </a:xfrm>
          <a:prstGeom prst="rect">
            <a:avLst/>
          </a:prstGeom>
        </p:spPr>
      </p:pic>
      <p:sp>
        <p:nvSpPr>
          <p:cNvPr id="7" name="AutoShape 7"/>
          <p:cNvSpPr/>
          <p:nvPr/>
        </p:nvSpPr>
        <p:spPr>
          <a:xfrm>
            <a:off x="15563850" y="-190500"/>
            <a:ext cx="2986152" cy="10668000"/>
          </a:xfrm>
          <a:prstGeom prst="rect">
            <a:avLst/>
          </a:prstGeom>
          <a:solidFill>
            <a:srgbClr val="780A16">
              <a:alpha val="80000"/>
            </a:srgbClr>
          </a:solidFill>
        </p:spPr>
      </p:sp>
      <p:pic>
        <p:nvPicPr>
          <p:cNvPr id="8" name="Picture 8"/>
          <p:cNvPicPr>
            <a:picLocks noChangeAspect="1"/>
          </p:cNvPicPr>
          <p:nvPr/>
        </p:nvPicPr>
        <p:blipFill>
          <a:blip r:embed="rId3"/>
          <a:srcRect/>
          <a:stretch>
            <a:fillRect/>
          </a:stretch>
        </p:blipFill>
        <p:spPr>
          <a:xfrm>
            <a:off x="16123621" y="833106"/>
            <a:ext cx="1866610" cy="1866610"/>
          </a:xfrm>
          <a:prstGeom prst="rect">
            <a:avLst/>
          </a:prstGeom>
        </p:spPr>
      </p:pic>
    </p:spTree>
    <p:extLst>
      <p:ext uri="{BB962C8B-B14F-4D97-AF65-F5344CB8AC3E}">
        <p14:creationId xmlns:p14="http://schemas.microsoft.com/office/powerpoint/2010/main" val="11540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 y="2146673"/>
            <a:ext cx="8940887" cy="6404468"/>
            <a:chOff x="-406400" y="19050"/>
            <a:chExt cx="11921183" cy="8539290"/>
          </a:xfrm>
        </p:grpSpPr>
        <p:sp>
          <p:nvSpPr>
            <p:cNvPr id="3" name="TextBox 3"/>
            <p:cNvSpPr txBox="1"/>
            <p:nvPr/>
          </p:nvSpPr>
          <p:spPr>
            <a:xfrm>
              <a:off x="0" y="19050"/>
              <a:ext cx="11511088" cy="4154984"/>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BVTASO </a:t>
              </a:r>
            </a:p>
            <a:p>
              <a:pPr algn="l">
                <a:lnSpc>
                  <a:spcPts val="8050"/>
                </a:lnSpc>
              </a:pPr>
              <a:r>
                <a:rPr lang="en-US" sz="7000" dirty="0">
                  <a:solidFill>
                    <a:srgbClr val="000000"/>
                  </a:solidFill>
                  <a:latin typeface="Raleway Bold"/>
                </a:rPr>
                <a:t>Members At Large  Report</a:t>
              </a:r>
            </a:p>
          </p:txBody>
        </p:sp>
        <p:sp>
          <p:nvSpPr>
            <p:cNvPr id="4" name="TextBox 4"/>
            <p:cNvSpPr txBox="1"/>
            <p:nvPr/>
          </p:nvSpPr>
          <p:spPr>
            <a:xfrm>
              <a:off x="-406400" y="6250016"/>
              <a:ext cx="11921183" cy="2308324"/>
            </a:xfrm>
            <a:prstGeom prst="rect">
              <a:avLst/>
            </a:prstGeom>
          </p:spPr>
          <p:txBody>
            <a:bodyPr wrap="square" lIns="0" tIns="0" rIns="0" bIns="0" rtlCol="0" anchor="t">
              <a:spAutoFit/>
            </a:bodyPr>
            <a:lstStyle/>
            <a:p>
              <a:pPr algn="l">
                <a:lnSpc>
                  <a:spcPts val="4500"/>
                </a:lnSpc>
              </a:pPr>
              <a:r>
                <a:rPr lang="en-US" sz="4400" b="1" spc="126" dirty="0">
                  <a:solidFill>
                    <a:srgbClr val="780A16"/>
                  </a:solidFill>
                  <a:latin typeface="Raleway"/>
                </a:rPr>
                <a:t>Harold Cano, Melissa </a:t>
              </a:r>
              <a:r>
                <a:rPr lang="en-US" sz="4400" b="1" spc="126" dirty="0" err="1">
                  <a:solidFill>
                    <a:srgbClr val="780A16"/>
                  </a:solidFill>
                  <a:latin typeface="Raleway"/>
                </a:rPr>
                <a:t>Fadler</a:t>
              </a:r>
              <a:r>
                <a:rPr lang="en-US" sz="4400" b="1" spc="126" dirty="0">
                  <a:solidFill>
                    <a:srgbClr val="780A16"/>
                  </a:solidFill>
                  <a:latin typeface="Raleway"/>
                </a:rPr>
                <a:t>, Kim Fox, Billy Ross</a:t>
              </a:r>
            </a:p>
            <a:p>
              <a:pPr algn="l">
                <a:lnSpc>
                  <a:spcPts val="4500"/>
                </a:lnSpc>
              </a:pPr>
              <a:r>
                <a:rPr lang="en-US" sz="4400" b="1" spc="126" dirty="0">
                  <a:solidFill>
                    <a:srgbClr val="780A16"/>
                  </a:solidFill>
                  <a:latin typeface="Raleway"/>
                </a:rPr>
                <a:t>	- BVTASO Members at Large</a:t>
              </a:r>
            </a:p>
          </p:txBody>
        </p:sp>
        <p:sp>
          <p:nvSpPr>
            <p:cNvPr id="5" name="TextBox 5"/>
            <p:cNvSpPr txBox="1"/>
            <p:nvPr/>
          </p:nvSpPr>
          <p:spPr>
            <a:xfrm>
              <a:off x="0" y="3463617"/>
              <a:ext cx="11511088" cy="699765"/>
            </a:xfrm>
            <a:prstGeom prst="rect">
              <a:avLst/>
            </a:prstGeom>
          </p:spPr>
          <p:txBody>
            <a:bodyPr lIns="0" tIns="0" rIns="0" bIns="0" rtlCol="0" anchor="t">
              <a:spAutoFit/>
            </a:bodyPr>
            <a:lstStyle/>
            <a:p>
              <a:pPr algn="l">
                <a:lnSpc>
                  <a:spcPts val="4500"/>
                </a:lnSpc>
              </a:pPr>
              <a:endParaRPr lang="en-US" sz="3000" spc="150" dirty="0">
                <a:solidFill>
                  <a:srgbClr val="000000"/>
                </a:solidFill>
                <a:latin typeface="Raleway"/>
              </a:endParaRPr>
            </a:p>
          </p:txBody>
        </p:sp>
      </p:grpSp>
      <p:pic>
        <p:nvPicPr>
          <p:cNvPr id="6" name="Picture 6"/>
          <p:cNvPicPr>
            <a:picLocks noChangeAspect="1"/>
          </p:cNvPicPr>
          <p:nvPr/>
        </p:nvPicPr>
        <p:blipFill>
          <a:blip r:embed="rId2"/>
          <a:srcRect l="24501" r="24501"/>
          <a:stretch>
            <a:fillRect/>
          </a:stretch>
        </p:blipFill>
        <p:spPr>
          <a:xfrm>
            <a:off x="10550168" y="-228600"/>
            <a:ext cx="7984439" cy="10744200"/>
          </a:xfrm>
          <a:prstGeom prst="rect">
            <a:avLst/>
          </a:prstGeom>
        </p:spPr>
      </p:pic>
      <p:sp>
        <p:nvSpPr>
          <p:cNvPr id="7" name="AutoShape 7"/>
          <p:cNvSpPr/>
          <p:nvPr/>
        </p:nvSpPr>
        <p:spPr>
          <a:xfrm>
            <a:off x="15563850" y="-190500"/>
            <a:ext cx="2986152" cy="10668000"/>
          </a:xfrm>
          <a:prstGeom prst="rect">
            <a:avLst/>
          </a:prstGeom>
          <a:solidFill>
            <a:srgbClr val="780A16">
              <a:alpha val="80000"/>
            </a:srgbClr>
          </a:solidFill>
        </p:spPr>
      </p:sp>
      <p:pic>
        <p:nvPicPr>
          <p:cNvPr id="8" name="Picture 8"/>
          <p:cNvPicPr>
            <a:picLocks noChangeAspect="1"/>
          </p:cNvPicPr>
          <p:nvPr/>
        </p:nvPicPr>
        <p:blipFill>
          <a:blip r:embed="rId3"/>
          <a:srcRect/>
          <a:stretch>
            <a:fillRect/>
          </a:stretch>
        </p:blipFill>
        <p:spPr>
          <a:xfrm>
            <a:off x="16123621" y="833106"/>
            <a:ext cx="1866610" cy="1866610"/>
          </a:xfrm>
          <a:prstGeom prst="rect">
            <a:avLst/>
          </a:prstGeom>
        </p:spPr>
      </p:pic>
    </p:spTree>
    <p:extLst>
      <p:ext uri="{BB962C8B-B14F-4D97-AF65-F5344CB8AC3E}">
        <p14:creationId xmlns:p14="http://schemas.microsoft.com/office/powerpoint/2010/main" val="1475907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80A16"/>
        </a:solidFill>
        <a:effectLst/>
      </p:bgPr>
    </p:bg>
    <p:spTree>
      <p:nvGrpSpPr>
        <p:cNvPr id="1" name=""/>
        <p:cNvGrpSpPr/>
        <p:nvPr/>
      </p:nvGrpSpPr>
      <p:grpSpPr>
        <a:xfrm>
          <a:off x="0" y="0"/>
          <a:ext cx="0" cy="0"/>
          <a:chOff x="0" y="0"/>
          <a:chExt cx="0" cy="0"/>
        </a:xfrm>
      </p:grpSpPr>
      <p:grpSp>
        <p:nvGrpSpPr>
          <p:cNvPr id="2" name="Group 2"/>
          <p:cNvGrpSpPr/>
          <p:nvPr/>
        </p:nvGrpSpPr>
        <p:grpSpPr>
          <a:xfrm>
            <a:off x="7729886" y="3065918"/>
            <a:ext cx="10177114" cy="5710948"/>
            <a:chOff x="-899256" y="1720706"/>
            <a:chExt cx="12496800" cy="5894435"/>
          </a:xfrm>
        </p:grpSpPr>
        <p:sp>
          <p:nvSpPr>
            <p:cNvPr id="4" name="TextBox 4"/>
            <p:cNvSpPr txBox="1"/>
            <p:nvPr/>
          </p:nvSpPr>
          <p:spPr>
            <a:xfrm>
              <a:off x="-899256" y="1720706"/>
              <a:ext cx="12496800" cy="5894435"/>
            </a:xfrm>
            <a:prstGeom prst="rect">
              <a:avLst/>
            </a:prstGeom>
          </p:spPr>
          <p:txBody>
            <a:bodyPr wrap="square" lIns="0" tIns="0" rIns="0" bIns="0" rtlCol="0" anchor="t">
              <a:spAutoFit/>
            </a:bodyPr>
            <a:lstStyle/>
            <a:p>
              <a:pPr algn="l">
                <a:lnSpc>
                  <a:spcPts val="4250"/>
                </a:lnSpc>
              </a:pPr>
              <a:endParaRPr lang="en-US" sz="4800" b="1" spc="119" dirty="0">
                <a:solidFill>
                  <a:srgbClr val="EFEFEF"/>
                </a:solidFill>
                <a:latin typeface="Raleway"/>
              </a:endParaRPr>
            </a:p>
            <a:p>
              <a:pPr algn="ctr">
                <a:lnSpc>
                  <a:spcPts val="4250"/>
                </a:lnSpc>
              </a:pPr>
              <a:r>
                <a:rPr lang="en-US" sz="4800" b="1" spc="119" dirty="0">
                  <a:solidFill>
                    <a:srgbClr val="EFEFEF"/>
                  </a:solidFill>
                  <a:latin typeface="Raleway"/>
                </a:rPr>
                <a:t>Lucky Number Time!!!</a:t>
              </a:r>
            </a:p>
            <a:p>
              <a:pPr algn="l">
                <a:lnSpc>
                  <a:spcPts val="4250"/>
                </a:lnSpc>
              </a:pPr>
              <a:endParaRPr lang="en-US" sz="4800" spc="119" dirty="0">
                <a:solidFill>
                  <a:srgbClr val="EFEFEF"/>
                </a:solidFill>
                <a:latin typeface="Raleway"/>
              </a:endParaRPr>
            </a:p>
            <a:p>
              <a:pPr algn="ctr">
                <a:lnSpc>
                  <a:spcPts val="4250"/>
                </a:lnSpc>
              </a:pPr>
              <a:r>
                <a:rPr lang="en-US" sz="4800" spc="119" dirty="0">
                  <a:solidFill>
                    <a:srgbClr val="EFEFEF"/>
                  </a:solidFill>
                  <a:latin typeface="Raleway"/>
                </a:rPr>
                <a:t>Thank you to </a:t>
              </a:r>
              <a:r>
                <a:rPr lang="en-US" sz="4800" b="1" spc="119" dirty="0">
                  <a:solidFill>
                    <a:srgbClr val="EFEFEF"/>
                  </a:solidFill>
                  <a:latin typeface="Raleway"/>
                </a:rPr>
                <a:t>UmpJunk</a:t>
              </a:r>
              <a:r>
                <a:rPr lang="en-US" sz="4800" spc="119" dirty="0">
                  <a:solidFill>
                    <a:srgbClr val="EFEFEF"/>
                  </a:solidFill>
                  <a:latin typeface="Raleway"/>
                </a:rPr>
                <a:t> for providing the door prizes </a:t>
              </a:r>
            </a:p>
            <a:p>
              <a:pPr algn="ctr">
                <a:lnSpc>
                  <a:spcPts val="4250"/>
                </a:lnSpc>
              </a:pPr>
              <a:r>
                <a:rPr lang="en-US" sz="4800" spc="119" dirty="0">
                  <a:solidFill>
                    <a:srgbClr val="EFEFEF"/>
                  </a:solidFill>
                  <a:latin typeface="Raleway"/>
                </a:rPr>
                <a:t>this season.</a:t>
              </a:r>
            </a:p>
            <a:p>
              <a:pPr algn="l">
                <a:lnSpc>
                  <a:spcPts val="4250"/>
                </a:lnSpc>
              </a:pPr>
              <a:endParaRPr lang="en-US" sz="4800" spc="119" dirty="0">
                <a:solidFill>
                  <a:srgbClr val="EFEFEF"/>
                </a:solidFill>
                <a:latin typeface="Raleway"/>
              </a:endParaRPr>
            </a:p>
            <a:p>
              <a:pPr algn="l">
                <a:lnSpc>
                  <a:spcPts val="4250"/>
                </a:lnSpc>
              </a:pPr>
              <a:endParaRPr lang="en-US" sz="4800" spc="119" dirty="0">
                <a:solidFill>
                  <a:srgbClr val="EFEFEF"/>
                </a:solidFill>
                <a:latin typeface="Raleway"/>
              </a:endParaRPr>
            </a:p>
          </p:txBody>
        </p:sp>
        <p:sp>
          <p:nvSpPr>
            <p:cNvPr id="5" name="TextBox 5"/>
            <p:cNvSpPr txBox="1"/>
            <p:nvPr/>
          </p:nvSpPr>
          <p:spPr>
            <a:xfrm>
              <a:off x="0" y="4773411"/>
              <a:ext cx="10698288" cy="699765"/>
            </a:xfrm>
            <a:prstGeom prst="rect">
              <a:avLst/>
            </a:prstGeom>
          </p:spPr>
          <p:txBody>
            <a:bodyPr lIns="0" tIns="0" rIns="0" bIns="0" rtlCol="0" anchor="t">
              <a:spAutoFit/>
            </a:bodyPr>
            <a:lstStyle/>
            <a:p>
              <a:pPr algn="l">
                <a:lnSpc>
                  <a:spcPts val="4500"/>
                </a:lnSpc>
              </a:pPr>
              <a:endParaRPr lang="en-US" sz="3000" spc="150" dirty="0">
                <a:solidFill>
                  <a:srgbClr val="EFEFEF"/>
                </a:solidFill>
                <a:latin typeface="Raleway"/>
              </a:endParaRPr>
            </a:p>
          </p:txBody>
        </p:sp>
      </p:grpSp>
      <p:pic>
        <p:nvPicPr>
          <p:cNvPr id="6" name="Picture 6"/>
          <p:cNvPicPr>
            <a:picLocks noChangeAspect="1"/>
          </p:cNvPicPr>
          <p:nvPr/>
        </p:nvPicPr>
        <p:blipFill>
          <a:blip r:embed="rId3"/>
          <a:srcRect t="1199"/>
          <a:stretch>
            <a:fillRect/>
          </a:stretch>
        </p:blipFill>
        <p:spPr>
          <a:xfrm>
            <a:off x="838200" y="1943100"/>
            <a:ext cx="6891686" cy="6869095"/>
          </a:xfrm>
          <a:prstGeom prst="rect">
            <a:avLst/>
          </a:prstGeom>
        </p:spPr>
      </p:pic>
    </p:spTree>
    <p:extLst>
      <p:ext uri="{BB962C8B-B14F-4D97-AF65-F5344CB8AC3E}">
        <p14:creationId xmlns:p14="http://schemas.microsoft.com/office/powerpoint/2010/main" val="52198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2146673"/>
            <a:ext cx="8636087" cy="5827388"/>
            <a:chOff x="0" y="19050"/>
            <a:chExt cx="11514783" cy="7769850"/>
          </a:xfrm>
        </p:grpSpPr>
        <p:sp>
          <p:nvSpPr>
            <p:cNvPr id="3" name="TextBox 3"/>
            <p:cNvSpPr txBox="1"/>
            <p:nvPr/>
          </p:nvSpPr>
          <p:spPr>
            <a:xfrm>
              <a:off x="0" y="19050"/>
              <a:ext cx="11511088" cy="2769989"/>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BVTASO President’s Report</a:t>
              </a:r>
            </a:p>
          </p:txBody>
        </p:sp>
        <p:sp>
          <p:nvSpPr>
            <p:cNvPr id="4" name="TextBox 4"/>
            <p:cNvSpPr txBox="1"/>
            <p:nvPr/>
          </p:nvSpPr>
          <p:spPr>
            <a:xfrm>
              <a:off x="3695" y="6250018"/>
              <a:ext cx="11511088" cy="1538882"/>
            </a:xfrm>
            <a:prstGeom prst="rect">
              <a:avLst/>
            </a:prstGeom>
          </p:spPr>
          <p:txBody>
            <a:bodyPr lIns="0" tIns="0" rIns="0" bIns="0" rtlCol="0" anchor="t">
              <a:spAutoFit/>
            </a:bodyPr>
            <a:lstStyle/>
            <a:p>
              <a:pPr algn="l">
                <a:lnSpc>
                  <a:spcPts val="4500"/>
                </a:lnSpc>
              </a:pPr>
              <a:r>
                <a:rPr lang="en-US" sz="4400" b="1" spc="126" dirty="0">
                  <a:solidFill>
                    <a:srgbClr val="780A16"/>
                  </a:solidFill>
                  <a:latin typeface="Raleway"/>
                </a:rPr>
                <a:t>Wally Simpson</a:t>
              </a:r>
            </a:p>
            <a:p>
              <a:pPr algn="l">
                <a:lnSpc>
                  <a:spcPts val="4500"/>
                </a:lnSpc>
              </a:pPr>
              <a:r>
                <a:rPr lang="en-US" sz="4400" b="1" spc="126" dirty="0">
                  <a:solidFill>
                    <a:srgbClr val="780A16"/>
                  </a:solidFill>
                  <a:latin typeface="Raleway"/>
                </a:rPr>
                <a:t>	- BVTASO President</a:t>
              </a:r>
            </a:p>
          </p:txBody>
        </p:sp>
        <p:sp>
          <p:nvSpPr>
            <p:cNvPr id="5" name="TextBox 5"/>
            <p:cNvSpPr txBox="1"/>
            <p:nvPr/>
          </p:nvSpPr>
          <p:spPr>
            <a:xfrm>
              <a:off x="0" y="3463617"/>
              <a:ext cx="11511088" cy="699765"/>
            </a:xfrm>
            <a:prstGeom prst="rect">
              <a:avLst/>
            </a:prstGeom>
          </p:spPr>
          <p:txBody>
            <a:bodyPr lIns="0" tIns="0" rIns="0" bIns="0" rtlCol="0" anchor="t">
              <a:spAutoFit/>
            </a:bodyPr>
            <a:lstStyle/>
            <a:p>
              <a:pPr algn="l">
                <a:lnSpc>
                  <a:spcPts val="4500"/>
                </a:lnSpc>
              </a:pPr>
              <a:endParaRPr lang="en-US" sz="3000" spc="150" dirty="0">
                <a:solidFill>
                  <a:srgbClr val="000000"/>
                </a:solidFill>
                <a:latin typeface="Raleway"/>
              </a:endParaRPr>
            </a:p>
          </p:txBody>
        </p:sp>
      </p:grpSp>
      <p:pic>
        <p:nvPicPr>
          <p:cNvPr id="6" name="Picture 6"/>
          <p:cNvPicPr>
            <a:picLocks noChangeAspect="1"/>
          </p:cNvPicPr>
          <p:nvPr/>
        </p:nvPicPr>
        <p:blipFill>
          <a:blip r:embed="rId2"/>
          <a:srcRect l="24501" r="24501"/>
          <a:stretch>
            <a:fillRect/>
          </a:stretch>
        </p:blipFill>
        <p:spPr>
          <a:xfrm>
            <a:off x="10550168" y="-228600"/>
            <a:ext cx="7984439" cy="10744200"/>
          </a:xfrm>
          <a:prstGeom prst="rect">
            <a:avLst/>
          </a:prstGeom>
        </p:spPr>
      </p:pic>
      <p:sp>
        <p:nvSpPr>
          <p:cNvPr id="7" name="AutoShape 7"/>
          <p:cNvSpPr/>
          <p:nvPr/>
        </p:nvSpPr>
        <p:spPr>
          <a:xfrm>
            <a:off x="15563850" y="-190500"/>
            <a:ext cx="2986152" cy="10668000"/>
          </a:xfrm>
          <a:prstGeom prst="rect">
            <a:avLst/>
          </a:prstGeom>
          <a:solidFill>
            <a:srgbClr val="780A16">
              <a:alpha val="80000"/>
            </a:srgbClr>
          </a:solidFill>
        </p:spPr>
      </p:sp>
      <p:pic>
        <p:nvPicPr>
          <p:cNvPr id="8" name="Picture 8"/>
          <p:cNvPicPr>
            <a:picLocks noChangeAspect="1"/>
          </p:cNvPicPr>
          <p:nvPr/>
        </p:nvPicPr>
        <p:blipFill>
          <a:blip r:embed="rId3"/>
          <a:srcRect/>
          <a:stretch>
            <a:fillRect/>
          </a:stretch>
        </p:blipFill>
        <p:spPr>
          <a:xfrm>
            <a:off x="16123621" y="833106"/>
            <a:ext cx="1866610" cy="1866610"/>
          </a:xfrm>
          <a:prstGeom prst="rect">
            <a:avLst/>
          </a:prstGeom>
        </p:spPr>
      </p:pic>
    </p:spTree>
    <p:extLst>
      <p:ext uri="{BB962C8B-B14F-4D97-AF65-F5344CB8AC3E}">
        <p14:creationId xmlns:p14="http://schemas.microsoft.com/office/powerpoint/2010/main" val="2656691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80A16"/>
        </a:solidFill>
        <a:effectLst/>
      </p:bgPr>
    </p:bg>
    <p:spTree>
      <p:nvGrpSpPr>
        <p:cNvPr id="1" name=""/>
        <p:cNvGrpSpPr/>
        <p:nvPr/>
      </p:nvGrpSpPr>
      <p:grpSpPr>
        <a:xfrm>
          <a:off x="0" y="0"/>
          <a:ext cx="0" cy="0"/>
          <a:chOff x="0" y="0"/>
          <a:chExt cx="0" cy="0"/>
        </a:xfrm>
      </p:grpSpPr>
      <p:grpSp>
        <p:nvGrpSpPr>
          <p:cNvPr id="2" name="Group 2"/>
          <p:cNvGrpSpPr/>
          <p:nvPr/>
        </p:nvGrpSpPr>
        <p:grpSpPr>
          <a:xfrm>
            <a:off x="8534400" y="3852152"/>
            <a:ext cx="9372600" cy="3869393"/>
            <a:chOff x="-899256" y="2532201"/>
            <a:chExt cx="12496800" cy="5159191"/>
          </a:xfrm>
        </p:grpSpPr>
        <p:sp>
          <p:nvSpPr>
            <p:cNvPr id="4" name="TextBox 4"/>
            <p:cNvSpPr txBox="1"/>
            <p:nvPr/>
          </p:nvSpPr>
          <p:spPr>
            <a:xfrm>
              <a:off x="-899256" y="2532201"/>
              <a:ext cx="12496800" cy="5159191"/>
            </a:xfrm>
            <a:prstGeom prst="rect">
              <a:avLst/>
            </a:prstGeom>
          </p:spPr>
          <p:txBody>
            <a:bodyPr wrap="square" lIns="0" tIns="0" rIns="0" bIns="0" rtlCol="0" anchor="t">
              <a:spAutoFit/>
            </a:bodyPr>
            <a:lstStyle/>
            <a:p>
              <a:pPr marL="571500" indent="-571500" algn="l">
                <a:lnSpc>
                  <a:spcPts val="4250"/>
                </a:lnSpc>
                <a:buFontTx/>
                <a:buChar char="-"/>
              </a:pPr>
              <a:r>
                <a:rPr lang="en-US" sz="4800" b="1" spc="119" dirty="0">
                  <a:solidFill>
                    <a:srgbClr val="EFEFEF"/>
                  </a:solidFill>
                  <a:latin typeface="Raleway"/>
                </a:rPr>
                <a:t>State Meeting Highlights</a:t>
              </a:r>
            </a:p>
            <a:p>
              <a:pPr algn="l">
                <a:lnSpc>
                  <a:spcPts val="4250"/>
                </a:lnSpc>
              </a:pPr>
              <a:endParaRPr lang="en-US" sz="4800" b="1" spc="119" dirty="0">
                <a:solidFill>
                  <a:srgbClr val="EFEFEF"/>
                </a:solidFill>
                <a:latin typeface="Raleway"/>
              </a:endParaRPr>
            </a:p>
            <a:p>
              <a:pPr marL="457200" indent="-457200" algn="l">
                <a:lnSpc>
                  <a:spcPts val="4250"/>
                </a:lnSpc>
                <a:buFontTx/>
                <a:buChar char="-"/>
              </a:pPr>
              <a:r>
                <a:rPr lang="en-US" sz="4800" b="1" spc="119" dirty="0">
                  <a:solidFill>
                    <a:srgbClr val="EFEFEF"/>
                  </a:solidFill>
                  <a:latin typeface="Raleway"/>
                </a:rPr>
                <a:t>Getting the Season Started</a:t>
              </a:r>
            </a:p>
            <a:p>
              <a:pPr algn="l">
                <a:lnSpc>
                  <a:spcPts val="4250"/>
                </a:lnSpc>
              </a:pPr>
              <a:endParaRPr lang="en-US" sz="4800" b="1" spc="119" dirty="0">
                <a:solidFill>
                  <a:srgbClr val="EFEFEF"/>
                </a:solidFill>
                <a:latin typeface="Raleway"/>
              </a:endParaRPr>
            </a:p>
            <a:p>
              <a:pPr marL="457200" indent="-457200" algn="l">
                <a:lnSpc>
                  <a:spcPts val="4250"/>
                </a:lnSpc>
                <a:buFontTx/>
                <a:buChar char="-"/>
              </a:pPr>
              <a:r>
                <a:rPr lang="en-US" sz="4800" b="1" spc="119" dirty="0">
                  <a:solidFill>
                    <a:srgbClr val="EFEFEF"/>
                  </a:solidFill>
                  <a:latin typeface="Raleway"/>
                </a:rPr>
                <a:t>BVTASO Officials Spotlight</a:t>
              </a:r>
            </a:p>
            <a:p>
              <a:pPr marL="457200" indent="-457200" algn="l">
                <a:lnSpc>
                  <a:spcPts val="4250"/>
                </a:lnSpc>
                <a:buFontTx/>
                <a:buChar char="-"/>
              </a:pPr>
              <a:endParaRPr lang="en-US" sz="4800" b="1" spc="119" dirty="0">
                <a:solidFill>
                  <a:srgbClr val="EFEFEF"/>
                </a:solidFill>
                <a:latin typeface="Raleway"/>
              </a:endParaRPr>
            </a:p>
            <a:p>
              <a:pPr marL="457200" indent="-457200" algn="l">
                <a:lnSpc>
                  <a:spcPts val="4250"/>
                </a:lnSpc>
                <a:buFontTx/>
                <a:buChar char="-"/>
              </a:pPr>
              <a:r>
                <a:rPr lang="en-US" sz="4800" b="1" spc="119" dirty="0">
                  <a:solidFill>
                    <a:srgbClr val="EFEFEF"/>
                  </a:solidFill>
                  <a:latin typeface="Raleway"/>
                </a:rPr>
                <a:t>Looking forward</a:t>
              </a:r>
            </a:p>
          </p:txBody>
        </p:sp>
        <p:sp>
          <p:nvSpPr>
            <p:cNvPr id="5" name="TextBox 5"/>
            <p:cNvSpPr txBox="1"/>
            <p:nvPr/>
          </p:nvSpPr>
          <p:spPr>
            <a:xfrm>
              <a:off x="0" y="4773411"/>
              <a:ext cx="10698288" cy="699765"/>
            </a:xfrm>
            <a:prstGeom prst="rect">
              <a:avLst/>
            </a:prstGeom>
          </p:spPr>
          <p:txBody>
            <a:bodyPr lIns="0" tIns="0" rIns="0" bIns="0" rtlCol="0" anchor="t">
              <a:spAutoFit/>
            </a:bodyPr>
            <a:lstStyle/>
            <a:p>
              <a:pPr algn="l">
                <a:lnSpc>
                  <a:spcPts val="4500"/>
                </a:lnSpc>
              </a:pPr>
              <a:endParaRPr lang="en-US" sz="3000" spc="150" dirty="0">
                <a:solidFill>
                  <a:srgbClr val="EFEFEF"/>
                </a:solidFill>
                <a:latin typeface="Raleway"/>
              </a:endParaRPr>
            </a:p>
          </p:txBody>
        </p:sp>
      </p:grpSp>
      <p:pic>
        <p:nvPicPr>
          <p:cNvPr id="6" name="Picture 6"/>
          <p:cNvPicPr>
            <a:picLocks noChangeAspect="1"/>
          </p:cNvPicPr>
          <p:nvPr/>
        </p:nvPicPr>
        <p:blipFill>
          <a:blip r:embed="rId3"/>
          <a:srcRect t="1199"/>
          <a:stretch>
            <a:fillRect/>
          </a:stretch>
        </p:blipFill>
        <p:spPr>
          <a:xfrm>
            <a:off x="838200" y="1943100"/>
            <a:ext cx="6891686" cy="6869095"/>
          </a:xfrm>
          <a:prstGeom prst="rect">
            <a:avLst/>
          </a:prstGeom>
        </p:spPr>
      </p:pic>
    </p:spTree>
    <p:extLst>
      <p:ext uri="{BB962C8B-B14F-4D97-AF65-F5344CB8AC3E}">
        <p14:creationId xmlns:p14="http://schemas.microsoft.com/office/powerpoint/2010/main" val="1448369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TASO Annual Meeting Recap</a:t>
            </a:r>
          </a:p>
        </p:txBody>
      </p:sp>
      <p:grpSp>
        <p:nvGrpSpPr>
          <p:cNvPr id="3" name="Group 3"/>
          <p:cNvGrpSpPr/>
          <p:nvPr/>
        </p:nvGrpSpPr>
        <p:grpSpPr>
          <a:xfrm>
            <a:off x="1028700" y="2544142"/>
            <a:ext cx="12884376" cy="6945299"/>
            <a:chOff x="0" y="-38100"/>
            <a:chExt cx="17179169" cy="4869650"/>
          </a:xfrm>
        </p:grpSpPr>
        <p:sp>
          <p:nvSpPr>
            <p:cNvPr id="4" name="TextBox 4"/>
            <p:cNvSpPr txBox="1"/>
            <p:nvPr/>
          </p:nvSpPr>
          <p:spPr>
            <a:xfrm>
              <a:off x="0" y="822025"/>
              <a:ext cx="17179169" cy="4009525"/>
            </a:xfrm>
            <a:prstGeom prst="rect">
              <a:avLst/>
            </a:prstGeom>
          </p:spPr>
          <p:txBody>
            <a:bodyPr lIns="0" tIns="0" rIns="0" bIns="0" rtlCol="0" anchor="t">
              <a:spAutoFit/>
            </a:bodyPr>
            <a:lstStyle/>
            <a:p>
              <a:pPr algn="l">
                <a:lnSpc>
                  <a:spcPts val="4500"/>
                </a:lnSpc>
              </a:pPr>
              <a:r>
                <a:rPr lang="en-US" sz="3000" spc="150" dirty="0">
                  <a:solidFill>
                    <a:srgbClr val="000000"/>
                  </a:solidFill>
                  <a:latin typeface="Raleway"/>
                </a:rPr>
                <a:t>- State Law passed banning anyone who is charged with assaulting a referee for no less than 1 year (up to 5 years) from attending ALL athletic activities of their respective school.</a:t>
              </a:r>
            </a:p>
            <a:p>
              <a:pPr algn="l">
                <a:lnSpc>
                  <a:spcPts val="4500"/>
                </a:lnSpc>
              </a:pPr>
              <a:endParaRPr lang="en-US" sz="3000" spc="150" dirty="0">
                <a:solidFill>
                  <a:srgbClr val="000000"/>
                </a:solidFill>
                <a:latin typeface="Raleway"/>
              </a:endParaRPr>
            </a:p>
            <a:p>
              <a:pPr algn="l">
                <a:lnSpc>
                  <a:spcPts val="4500"/>
                </a:lnSpc>
              </a:pPr>
              <a:r>
                <a:rPr lang="en-US" sz="3000" spc="150" dirty="0">
                  <a:solidFill>
                    <a:srgbClr val="000000"/>
                  </a:solidFill>
                  <a:latin typeface="Raleway"/>
                </a:rPr>
                <a:t>- UIL, TAPPS and TASO are still wanting to monitor abusive  behavior, but </a:t>
              </a:r>
              <a:r>
                <a:rPr lang="en-US" sz="3000" b="1" u="sng" spc="150" dirty="0">
                  <a:solidFill>
                    <a:srgbClr val="000000"/>
                  </a:solidFill>
                  <a:latin typeface="Raleway"/>
                </a:rPr>
                <a:t>Incident Reports will NOT have to be completed for Yellow Cards issued for Unsporting Conduct Warnings</a:t>
              </a:r>
              <a:r>
                <a:rPr lang="en-US" sz="3000" spc="150" dirty="0">
                  <a:solidFill>
                    <a:srgbClr val="000000"/>
                  </a:solidFill>
                  <a:latin typeface="Raleway"/>
                </a:rPr>
                <a:t>. Red Cards and Ejections will still need to be reported through the TASO website. Continue to notify me or Thomas of ALL incidents of unsporting behavior that you feel needs to be addressed.</a:t>
              </a:r>
              <a:endParaRPr lang="en-US" sz="3000" spc="150" dirty="0">
                <a:solidFill>
                  <a:srgbClr val="3366FF"/>
                </a:solidFill>
                <a:latin typeface="Raleway"/>
              </a:endParaRPr>
            </a:p>
          </p:txBody>
        </p:sp>
        <p:sp>
          <p:nvSpPr>
            <p:cNvPr id="5" name="TextBox 5"/>
            <p:cNvSpPr txBox="1"/>
            <p:nvPr/>
          </p:nvSpPr>
          <p:spPr>
            <a:xfrm>
              <a:off x="0" y="-38100"/>
              <a:ext cx="17179169" cy="386634"/>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Emphasis on Sportsmanship</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315695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TASO Annual Meeting Recap</a:t>
            </a:r>
          </a:p>
        </p:txBody>
      </p:sp>
      <p:grpSp>
        <p:nvGrpSpPr>
          <p:cNvPr id="3" name="Group 3"/>
          <p:cNvGrpSpPr/>
          <p:nvPr/>
        </p:nvGrpSpPr>
        <p:grpSpPr>
          <a:xfrm>
            <a:off x="1028700" y="2933700"/>
            <a:ext cx="12884376" cy="4059895"/>
            <a:chOff x="0" y="-38100"/>
            <a:chExt cx="17179169" cy="2846568"/>
          </a:xfrm>
        </p:grpSpPr>
        <p:sp>
          <p:nvSpPr>
            <p:cNvPr id="4" name="TextBox 4"/>
            <p:cNvSpPr txBox="1"/>
            <p:nvPr/>
          </p:nvSpPr>
          <p:spPr>
            <a:xfrm>
              <a:off x="0" y="822025"/>
              <a:ext cx="17179169" cy="1986443"/>
            </a:xfrm>
            <a:prstGeom prst="rect">
              <a:avLst/>
            </a:prstGeom>
          </p:spPr>
          <p:txBody>
            <a:bodyPr lIns="0" tIns="0" rIns="0" bIns="0" rtlCol="0" anchor="t">
              <a:spAutoFit/>
            </a:bodyPr>
            <a:lstStyle/>
            <a:p>
              <a:pPr algn="l">
                <a:lnSpc>
                  <a:spcPts val="4500"/>
                </a:lnSpc>
              </a:pPr>
              <a:r>
                <a:rPr lang="en-US" sz="3000" spc="150" dirty="0">
                  <a:solidFill>
                    <a:srgbClr val="000000"/>
                  </a:solidFill>
                  <a:latin typeface="Raleway"/>
                </a:rPr>
                <a:t>All match rates have increased $5 for all levels.</a:t>
              </a:r>
            </a:p>
            <a:p>
              <a:pPr algn="l">
                <a:lnSpc>
                  <a:spcPts val="4500"/>
                </a:lnSpc>
              </a:pPr>
              <a:endParaRPr lang="en-US" sz="3000" spc="150" dirty="0">
                <a:solidFill>
                  <a:srgbClr val="000000"/>
                </a:solidFill>
                <a:latin typeface="Raleway"/>
              </a:endParaRPr>
            </a:p>
            <a:p>
              <a:pPr algn="l">
                <a:lnSpc>
                  <a:spcPts val="4500"/>
                </a:lnSpc>
              </a:pPr>
              <a:r>
                <a:rPr lang="en-US" sz="3000" spc="150" dirty="0">
                  <a:solidFill>
                    <a:srgbClr val="000000"/>
                  </a:solidFill>
                  <a:latin typeface="Raleway"/>
                </a:rPr>
                <a:t>Portal-to-Portal mileage rates have been updated to abide by State of Texas mileage reimbursement rates.  This is ONLY for Portal-to-Portal and does NOT impact the Travel Rings.</a:t>
              </a:r>
              <a:endParaRPr lang="en-US" sz="3000" spc="150" dirty="0">
                <a:solidFill>
                  <a:srgbClr val="3366FF"/>
                </a:solidFill>
                <a:latin typeface="Raleway"/>
              </a:endParaRPr>
            </a:p>
          </p:txBody>
        </p:sp>
        <p:sp>
          <p:nvSpPr>
            <p:cNvPr id="5" name="TextBox 5"/>
            <p:cNvSpPr txBox="1"/>
            <p:nvPr/>
          </p:nvSpPr>
          <p:spPr>
            <a:xfrm>
              <a:off x="0" y="-38100"/>
              <a:ext cx="17179169" cy="386634"/>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10-Year Pay Plan in effect</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08387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12884376" cy="1038746"/>
          </a:xfrm>
          <a:prstGeom prst="rect">
            <a:avLst/>
          </a:prstGeom>
        </p:spPr>
        <p:txBody>
          <a:bodyPr lIns="0" tIns="0" rIns="0" bIns="0" rtlCol="0" anchor="t">
            <a:spAutoFit/>
          </a:bodyPr>
          <a:lstStyle/>
          <a:p>
            <a:pPr algn="l">
              <a:lnSpc>
                <a:spcPts val="8050"/>
              </a:lnSpc>
            </a:pPr>
            <a:r>
              <a:rPr lang="en-US" sz="7000" dirty="0">
                <a:solidFill>
                  <a:srgbClr val="000000"/>
                </a:solidFill>
                <a:latin typeface="Raleway Bold"/>
              </a:rPr>
              <a:t>TASO Annual Meeting Recap</a:t>
            </a:r>
          </a:p>
        </p:txBody>
      </p:sp>
      <p:grpSp>
        <p:nvGrpSpPr>
          <p:cNvPr id="3" name="Group 3"/>
          <p:cNvGrpSpPr/>
          <p:nvPr/>
        </p:nvGrpSpPr>
        <p:grpSpPr>
          <a:xfrm>
            <a:off x="1028700" y="2934729"/>
            <a:ext cx="14533765" cy="2471183"/>
            <a:chOff x="0" y="-38100"/>
            <a:chExt cx="19378354" cy="1732653"/>
          </a:xfrm>
        </p:grpSpPr>
        <p:sp>
          <p:nvSpPr>
            <p:cNvPr id="4" name="TextBox 4"/>
            <p:cNvSpPr txBox="1"/>
            <p:nvPr/>
          </p:nvSpPr>
          <p:spPr>
            <a:xfrm>
              <a:off x="2199185" y="1326576"/>
              <a:ext cx="17179169" cy="367977"/>
            </a:xfrm>
            <a:prstGeom prst="rect">
              <a:avLst/>
            </a:prstGeom>
          </p:spPr>
          <p:txBody>
            <a:bodyPr lIns="0" tIns="0" rIns="0" bIns="0" rtlCol="0" anchor="t">
              <a:spAutoFit/>
            </a:bodyPr>
            <a:lstStyle/>
            <a:p>
              <a:pPr algn="l">
                <a:lnSpc>
                  <a:spcPts val="4500"/>
                </a:lnSpc>
              </a:pPr>
              <a:r>
                <a:rPr lang="en-US" sz="3000" spc="150" dirty="0">
                  <a:solidFill>
                    <a:srgbClr val="000000"/>
                  </a:solidFill>
                  <a:latin typeface="Raleway"/>
                </a:rPr>
                <a:t>Steve will address in the Vice President’s Report.</a:t>
              </a:r>
              <a:endParaRPr lang="en-US" sz="3000" spc="150" dirty="0">
                <a:solidFill>
                  <a:srgbClr val="3366FF"/>
                </a:solidFill>
                <a:latin typeface="Raleway"/>
              </a:endParaRPr>
            </a:p>
          </p:txBody>
        </p:sp>
        <p:sp>
          <p:nvSpPr>
            <p:cNvPr id="5" name="TextBox 5"/>
            <p:cNvSpPr txBox="1"/>
            <p:nvPr/>
          </p:nvSpPr>
          <p:spPr>
            <a:xfrm>
              <a:off x="0" y="-38100"/>
              <a:ext cx="17179169" cy="386634"/>
            </a:xfrm>
            <a:prstGeom prst="rect">
              <a:avLst/>
            </a:prstGeom>
          </p:spPr>
          <p:txBody>
            <a:bodyPr lIns="0" tIns="0" rIns="0" bIns="0" rtlCol="0" anchor="t">
              <a:spAutoFit/>
            </a:bodyPr>
            <a:lstStyle/>
            <a:p>
              <a:pPr>
                <a:lnSpc>
                  <a:spcPts val="4250"/>
                </a:lnSpc>
              </a:pPr>
              <a:r>
                <a:rPr lang="en-US" sz="4400" spc="119" dirty="0">
                  <a:solidFill>
                    <a:srgbClr val="780915"/>
                  </a:solidFill>
                  <a:latin typeface="Raleway Bold" panose="020B0604020202020204" charset="0"/>
                </a:rPr>
                <a:t>Rule Changes and Points of Emphasis</a:t>
              </a:r>
            </a:p>
          </p:txBody>
        </p:sp>
      </p:grpSp>
      <p:sp>
        <p:nvSpPr>
          <p:cNvPr id="10" name="AutoShape 10"/>
          <p:cNvSpPr/>
          <p:nvPr/>
        </p:nvSpPr>
        <p:spPr>
          <a:xfrm>
            <a:off x="15563850" y="-190500"/>
            <a:ext cx="2950923" cy="10668000"/>
          </a:xfrm>
          <a:prstGeom prst="rect">
            <a:avLst/>
          </a:prstGeom>
          <a:solidFill>
            <a:srgbClr val="780A16"/>
          </a:solidFill>
        </p:spPr>
      </p:sp>
      <p:pic>
        <p:nvPicPr>
          <p:cNvPr id="11" name="Picture 11"/>
          <p:cNvPicPr>
            <a:picLocks noChangeAspect="1"/>
          </p:cNvPicPr>
          <p:nvPr/>
        </p:nvPicPr>
        <p:blipFill>
          <a:blip r:embed="rId2"/>
          <a:srcRect/>
          <a:stretch>
            <a:fillRect/>
          </a:stretch>
        </p:blipFill>
        <p:spPr>
          <a:xfrm>
            <a:off x="16093782" y="614983"/>
            <a:ext cx="1891059" cy="1891059"/>
          </a:xfrm>
          <a:prstGeom prst="rect">
            <a:avLst/>
          </a:prstGeom>
        </p:spPr>
      </p:pic>
      <p:sp>
        <p:nvSpPr>
          <p:cNvPr id="13" name="TextBox 12">
            <a:extLst>
              <a:ext uri="{FF2B5EF4-FFF2-40B4-BE49-F238E27FC236}">
                <a16:creationId xmlns:a16="http://schemas.microsoft.com/office/drawing/2014/main" id="{87F028C2-42DC-914D-B296-0A9CCA4FD918}"/>
              </a:ext>
            </a:extLst>
          </p:cNvPr>
          <p:cNvSpPr txBox="1"/>
          <p:nvPr/>
        </p:nvSpPr>
        <p:spPr>
          <a:xfrm>
            <a:off x="2743200" y="38563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475526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VTASO Training Template" id="{603A3181-4167-DA47-B4F8-9E73228AE67E}" vid="{B00BA278-0DF9-3144-8D34-53F5F21D86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2989</TotalTime>
  <Words>2281</Words>
  <Application>Microsoft Office PowerPoint</Application>
  <PresentationFormat>Custom</PresentationFormat>
  <Paragraphs>349</Paragraphs>
  <Slides>48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Raleway</vt:lpstr>
      <vt:lpstr>Wingdings</vt:lpstr>
      <vt:lpstr>Raleway Bold</vt:lpstr>
      <vt:lpstr>Raleway Heavy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SHSU</dc:creator>
  <cp:lastModifiedBy>Simpson, Wally</cp:lastModifiedBy>
  <cp:revision>45</cp:revision>
  <cp:lastPrinted>2023-07-20T15:06:52Z</cp:lastPrinted>
  <dcterms:created xsi:type="dcterms:W3CDTF">2020-05-28T14:36:56Z</dcterms:created>
  <dcterms:modified xsi:type="dcterms:W3CDTF">2023-08-06T15:55:48Z</dcterms:modified>
  <dc:identifier>DAD8jngg4YQ</dc:identifier>
</cp:coreProperties>
</file>