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1" r:id="rId4"/>
    <p:sldId id="262" r:id="rId5"/>
    <p:sldId id="263" r:id="rId6"/>
    <p:sldId id="282" r:id="rId7"/>
    <p:sldId id="258" r:id="rId8"/>
    <p:sldId id="259" r:id="rId9"/>
    <p:sldId id="268" r:id="rId10"/>
    <p:sldId id="267" r:id="rId11"/>
    <p:sldId id="269" r:id="rId12"/>
    <p:sldId id="270" r:id="rId13"/>
    <p:sldId id="271" r:id="rId14"/>
    <p:sldId id="272" r:id="rId15"/>
    <p:sldId id="273" r:id="rId16"/>
    <p:sldId id="274" r:id="rId17"/>
    <p:sldId id="275" r:id="rId18"/>
    <p:sldId id="276" r:id="rId19"/>
    <p:sldId id="277" r:id="rId20"/>
    <p:sldId id="278" r:id="rId21"/>
    <p:sldId id="284" r:id="rId22"/>
    <p:sldId id="285" r:id="rId23"/>
    <p:sldId id="287" r:id="rId24"/>
    <p:sldId id="286" r:id="rId2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8"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sorterViewPr>
    <p:cViewPr>
      <p:scale>
        <a:sx n="100" d="100"/>
        <a:sy n="100" d="100"/>
      </p:scale>
      <p:origin x="0" y="26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pt-BR" smtClean="0"/>
              <a:t>Clique para editar o título mestre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4" name="Date Placeholder 3"/>
          <p:cNvSpPr>
            <a:spLocks noGrp="1"/>
          </p:cNvSpPr>
          <p:nvPr>
            <p:ph type="dt" sz="half" idx="10"/>
          </p:nvPr>
        </p:nvSpPr>
        <p:spPr/>
        <p:txBody>
          <a:bodyPr/>
          <a:lstStyle/>
          <a:p>
            <a:fld id="{B0FD056A-7588-43F7-9714-129AD1D69744}" type="datetimeFigureOut">
              <a:rPr lang="pt-BR" smtClean="0"/>
              <a:t>06/06/2018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2B1D04A-BBD5-49A8-9BD3-13D0068A9903}" type="slidenum">
              <a:rPr lang="pt-BR" smtClean="0"/>
              <a:t>‹nº›</a:t>
            </a:fld>
            <a:endParaRPr lang="pt-BR"/>
          </a:p>
        </p:txBody>
      </p:sp>
    </p:spTree>
    <p:extLst>
      <p:ext uri="{BB962C8B-B14F-4D97-AF65-F5344CB8AC3E}">
        <p14:creationId xmlns:p14="http://schemas.microsoft.com/office/powerpoint/2010/main" val="3167206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0FD056A-7588-43F7-9714-129AD1D69744}" type="datetimeFigureOut">
              <a:rPr lang="pt-BR" smtClean="0"/>
              <a:t>06/06/2018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2B1D04A-BBD5-49A8-9BD3-13D0068A9903}" type="slidenum">
              <a:rPr lang="pt-BR" smtClean="0"/>
              <a:t>‹nº›</a:t>
            </a:fld>
            <a:endParaRPr lang="pt-BR"/>
          </a:p>
        </p:txBody>
      </p:sp>
    </p:spTree>
    <p:extLst>
      <p:ext uri="{BB962C8B-B14F-4D97-AF65-F5344CB8AC3E}">
        <p14:creationId xmlns:p14="http://schemas.microsoft.com/office/powerpoint/2010/main" val="2760938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pt-BR" smtClean="0"/>
              <a:t>Clique para editar o título mestre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0FD056A-7588-43F7-9714-129AD1D69744}" type="datetimeFigureOut">
              <a:rPr lang="pt-BR" smtClean="0"/>
              <a:t>06/06/2018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2B1D04A-BBD5-49A8-9BD3-13D0068A9903}" type="slidenum">
              <a:rPr lang="pt-BR" smtClean="0"/>
              <a:t>‹nº›</a:t>
            </a:fld>
            <a:endParaRPr lang="pt-BR"/>
          </a:p>
        </p:txBody>
      </p:sp>
    </p:spTree>
    <p:extLst>
      <p:ext uri="{BB962C8B-B14F-4D97-AF65-F5344CB8AC3E}">
        <p14:creationId xmlns:p14="http://schemas.microsoft.com/office/powerpoint/2010/main" val="37544265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pt-BR" smtClean="0"/>
              <a:t>Clique para editar o título mestre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pt-BR" smtClean="0"/>
              <a:t>Clique para editar o texto mestre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0FD056A-7588-43F7-9714-129AD1D69744}" type="datetimeFigureOut">
              <a:rPr lang="pt-BR" smtClean="0"/>
              <a:t>06/06/2018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2B1D04A-BBD5-49A8-9BD3-13D0068A9903}" type="slidenum">
              <a:rPr lang="pt-BR" smtClean="0"/>
              <a:t>‹nº›</a:t>
            </a:fld>
            <a:endParaRPr lang="pt-B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278111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0FD056A-7588-43F7-9714-129AD1D69744}" type="datetimeFigureOut">
              <a:rPr lang="pt-BR" smtClean="0"/>
              <a:t>06/06/2018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2B1D04A-BBD5-49A8-9BD3-13D0068A9903}" type="slidenum">
              <a:rPr lang="pt-BR" smtClean="0"/>
              <a:t>‹nº›</a:t>
            </a:fld>
            <a:endParaRPr lang="pt-BR"/>
          </a:p>
        </p:txBody>
      </p:sp>
    </p:spTree>
    <p:extLst>
      <p:ext uri="{BB962C8B-B14F-4D97-AF65-F5344CB8AC3E}">
        <p14:creationId xmlns:p14="http://schemas.microsoft.com/office/powerpoint/2010/main" val="40872544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t-BR" smtClean="0"/>
              <a:t>Clique para editar o título mestre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0FD056A-7588-43F7-9714-129AD1D69744}" type="datetimeFigureOut">
              <a:rPr lang="pt-BR" smtClean="0"/>
              <a:t>06/06/2018</a:t>
            </a:fld>
            <a:endParaRPr lang="pt-BR"/>
          </a:p>
        </p:txBody>
      </p:sp>
      <p:sp>
        <p:nvSpPr>
          <p:cNvPr id="4"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2B1D04A-BBD5-49A8-9BD3-13D0068A9903}" type="slidenum">
              <a:rPr lang="pt-BR" smtClean="0"/>
              <a:t>‹nº›</a:t>
            </a:fld>
            <a:endParaRPr lang="pt-BR"/>
          </a:p>
        </p:txBody>
      </p:sp>
    </p:spTree>
    <p:extLst>
      <p:ext uri="{BB962C8B-B14F-4D97-AF65-F5344CB8AC3E}">
        <p14:creationId xmlns:p14="http://schemas.microsoft.com/office/powerpoint/2010/main" val="3923274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t-BR" smtClean="0"/>
              <a:t>Clique para editar o título mestre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B0FD056A-7588-43F7-9714-129AD1D69744}" type="datetimeFigureOut">
              <a:rPr lang="pt-BR" smtClean="0"/>
              <a:t>06/06/2018</a:t>
            </a:fld>
            <a:endParaRPr lang="pt-BR"/>
          </a:p>
        </p:txBody>
      </p:sp>
      <p:sp>
        <p:nvSpPr>
          <p:cNvPr id="4"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2B1D04A-BBD5-49A8-9BD3-13D0068A9903}" type="slidenum">
              <a:rPr lang="pt-BR" smtClean="0"/>
              <a:t>‹nº›</a:t>
            </a:fld>
            <a:endParaRPr lang="pt-BR"/>
          </a:p>
        </p:txBody>
      </p:sp>
    </p:spTree>
    <p:extLst>
      <p:ext uri="{BB962C8B-B14F-4D97-AF65-F5344CB8AC3E}">
        <p14:creationId xmlns:p14="http://schemas.microsoft.com/office/powerpoint/2010/main" val="619958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Vertical Text Placeholder 2"/>
          <p:cNvSpPr>
            <a:spLocks noGrp="1"/>
          </p:cNvSpPr>
          <p:nvPr>
            <p:ph type="body" orient="vert" idx="1"/>
          </p:nvPr>
        </p:nvSpPr>
        <p:spPr/>
        <p:txBody>
          <a:bodyPr vert="eaVert" anchor="t" anchorCtr="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0FD056A-7588-43F7-9714-129AD1D69744}" type="datetimeFigureOut">
              <a:rPr lang="pt-BR" smtClean="0"/>
              <a:t>06/06/2018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2B1D04A-BBD5-49A8-9BD3-13D0068A9903}" type="slidenum">
              <a:rPr lang="pt-BR" smtClean="0"/>
              <a:t>‹nº›</a:t>
            </a:fld>
            <a:endParaRPr lang="pt-BR"/>
          </a:p>
        </p:txBody>
      </p:sp>
    </p:spTree>
    <p:extLst>
      <p:ext uri="{BB962C8B-B14F-4D97-AF65-F5344CB8AC3E}">
        <p14:creationId xmlns:p14="http://schemas.microsoft.com/office/powerpoint/2010/main" val="1655731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p>
            <a:fld id="{B0FD056A-7588-43F7-9714-129AD1D69744}" type="datetimeFigureOut">
              <a:rPr lang="pt-BR" smtClean="0"/>
              <a:t>06/06/2018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2B1D04A-BBD5-49A8-9BD3-13D0068A9903}" type="slidenum">
              <a:rPr lang="pt-BR" smtClean="0"/>
              <a:t>‹nº›</a:t>
            </a:fld>
            <a:endParaRPr lang="pt-BR"/>
          </a:p>
        </p:txBody>
      </p:sp>
    </p:spTree>
    <p:extLst>
      <p:ext uri="{BB962C8B-B14F-4D97-AF65-F5344CB8AC3E}">
        <p14:creationId xmlns:p14="http://schemas.microsoft.com/office/powerpoint/2010/main" val="2663163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3"/>
          <p:cNvSpPr>
            <a:spLocks noGrp="1"/>
          </p:cNvSpPr>
          <p:nvPr>
            <p:ph type="dt" sz="half" idx="10"/>
          </p:nvPr>
        </p:nvSpPr>
        <p:spPr/>
        <p:txBody>
          <a:bodyPr/>
          <a:lstStyle/>
          <a:p>
            <a:fld id="{B0FD056A-7588-43F7-9714-129AD1D69744}" type="datetimeFigureOut">
              <a:rPr lang="pt-BR" smtClean="0"/>
              <a:t>06/06/2018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2B1D04A-BBD5-49A8-9BD3-13D0068A9903}" type="slidenum">
              <a:rPr lang="pt-BR" smtClean="0"/>
              <a:t>‹nº›</a:t>
            </a:fld>
            <a:endParaRPr lang="pt-BR"/>
          </a:p>
        </p:txBody>
      </p:sp>
    </p:spTree>
    <p:extLst>
      <p:ext uri="{BB962C8B-B14F-4D97-AF65-F5344CB8AC3E}">
        <p14:creationId xmlns:p14="http://schemas.microsoft.com/office/powerpoint/2010/main" val="628506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pt-BR" smtClean="0"/>
              <a:t>Clique para editar o título mestre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Date Placeholder 3"/>
          <p:cNvSpPr>
            <a:spLocks noGrp="1"/>
          </p:cNvSpPr>
          <p:nvPr>
            <p:ph type="dt" sz="half" idx="10"/>
          </p:nvPr>
        </p:nvSpPr>
        <p:spPr/>
        <p:txBody>
          <a:bodyPr/>
          <a:lstStyle/>
          <a:p>
            <a:fld id="{B0FD056A-7588-43F7-9714-129AD1D69744}" type="datetimeFigureOut">
              <a:rPr lang="pt-BR" smtClean="0"/>
              <a:t>06/06/2018</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92B1D04A-BBD5-49A8-9BD3-13D0068A9903}" type="slidenum">
              <a:rPr lang="pt-BR" smtClean="0"/>
              <a:t>‹nº›</a:t>
            </a:fld>
            <a:endParaRPr lang="pt-BR"/>
          </a:p>
        </p:txBody>
      </p:sp>
    </p:spTree>
    <p:extLst>
      <p:ext uri="{BB962C8B-B14F-4D97-AF65-F5344CB8AC3E}">
        <p14:creationId xmlns:p14="http://schemas.microsoft.com/office/powerpoint/2010/main" val="1680416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4"/>
          <p:cNvSpPr>
            <a:spLocks noGrp="1"/>
          </p:cNvSpPr>
          <p:nvPr>
            <p:ph type="dt" sz="half" idx="10"/>
          </p:nvPr>
        </p:nvSpPr>
        <p:spPr/>
        <p:txBody>
          <a:bodyPr/>
          <a:lstStyle/>
          <a:p>
            <a:fld id="{B0FD056A-7588-43F7-9714-129AD1D69744}" type="datetimeFigureOut">
              <a:rPr lang="pt-BR" smtClean="0"/>
              <a:t>06/06/2018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2B1D04A-BBD5-49A8-9BD3-13D0068A9903}" type="slidenum">
              <a:rPr lang="pt-BR" smtClean="0"/>
              <a:t>‹nº›</a:t>
            </a:fld>
            <a:endParaRPr lang="pt-BR"/>
          </a:p>
        </p:txBody>
      </p:sp>
    </p:spTree>
    <p:extLst>
      <p:ext uri="{BB962C8B-B14F-4D97-AF65-F5344CB8AC3E}">
        <p14:creationId xmlns:p14="http://schemas.microsoft.com/office/powerpoint/2010/main" val="2485567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7" name="Date Placeholder 6"/>
          <p:cNvSpPr>
            <a:spLocks noGrp="1"/>
          </p:cNvSpPr>
          <p:nvPr>
            <p:ph type="dt" sz="half" idx="10"/>
          </p:nvPr>
        </p:nvSpPr>
        <p:spPr/>
        <p:txBody>
          <a:bodyPr/>
          <a:lstStyle/>
          <a:p>
            <a:fld id="{B0FD056A-7588-43F7-9714-129AD1D69744}" type="datetimeFigureOut">
              <a:rPr lang="pt-BR" smtClean="0"/>
              <a:t>06/06/2018</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92B1D04A-BBD5-49A8-9BD3-13D0068A9903}" type="slidenum">
              <a:rPr lang="pt-BR" smtClean="0"/>
              <a:t>‹nº›</a:t>
            </a:fld>
            <a:endParaRPr lang="pt-BR"/>
          </a:p>
        </p:txBody>
      </p:sp>
    </p:spTree>
    <p:extLst>
      <p:ext uri="{BB962C8B-B14F-4D97-AF65-F5344CB8AC3E}">
        <p14:creationId xmlns:p14="http://schemas.microsoft.com/office/powerpoint/2010/main" val="1969967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dirty="0"/>
          </a:p>
        </p:txBody>
      </p:sp>
      <p:sp>
        <p:nvSpPr>
          <p:cNvPr id="7" name="Date Placeholder 2"/>
          <p:cNvSpPr>
            <a:spLocks noGrp="1"/>
          </p:cNvSpPr>
          <p:nvPr>
            <p:ph type="dt" sz="half" idx="10"/>
          </p:nvPr>
        </p:nvSpPr>
        <p:spPr/>
        <p:txBody>
          <a:bodyPr/>
          <a:lstStyle/>
          <a:p>
            <a:fld id="{B0FD056A-7588-43F7-9714-129AD1D69744}" type="datetimeFigureOut">
              <a:rPr lang="pt-BR" smtClean="0"/>
              <a:t>06/06/2018</a:t>
            </a:fld>
            <a:endParaRPr lang="pt-BR"/>
          </a:p>
        </p:txBody>
      </p:sp>
      <p:sp>
        <p:nvSpPr>
          <p:cNvPr id="5" name="Footer Placeholder 3"/>
          <p:cNvSpPr>
            <a:spLocks noGrp="1"/>
          </p:cNvSpPr>
          <p:nvPr>
            <p:ph type="ftr" sz="quarter" idx="11"/>
          </p:nvPr>
        </p:nvSpPr>
        <p:spPr/>
        <p:txBody>
          <a:bodyPr/>
          <a:lstStyle/>
          <a:p>
            <a:endParaRPr lang="pt-BR"/>
          </a:p>
        </p:txBody>
      </p:sp>
      <p:sp>
        <p:nvSpPr>
          <p:cNvPr id="6" name="Slide Number Placeholder 4"/>
          <p:cNvSpPr>
            <a:spLocks noGrp="1"/>
          </p:cNvSpPr>
          <p:nvPr>
            <p:ph type="sldNum" sz="quarter" idx="12"/>
          </p:nvPr>
        </p:nvSpPr>
        <p:spPr/>
        <p:txBody>
          <a:bodyPr/>
          <a:lstStyle/>
          <a:p>
            <a:fld id="{92B1D04A-BBD5-49A8-9BD3-13D0068A9903}" type="slidenum">
              <a:rPr lang="pt-BR" smtClean="0"/>
              <a:t>‹nº›</a:t>
            </a:fld>
            <a:endParaRPr lang="pt-BR"/>
          </a:p>
        </p:txBody>
      </p:sp>
    </p:spTree>
    <p:extLst>
      <p:ext uri="{BB962C8B-B14F-4D97-AF65-F5344CB8AC3E}">
        <p14:creationId xmlns:p14="http://schemas.microsoft.com/office/powerpoint/2010/main" val="2900463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B0FD056A-7588-43F7-9714-129AD1D69744}" type="datetimeFigureOut">
              <a:rPr lang="pt-BR" smtClean="0"/>
              <a:t>06/06/2018</a:t>
            </a:fld>
            <a:endParaRPr lang="pt-BR"/>
          </a:p>
        </p:txBody>
      </p:sp>
      <p:sp>
        <p:nvSpPr>
          <p:cNvPr id="5" name="Footer Placeholder 2"/>
          <p:cNvSpPr>
            <a:spLocks noGrp="1"/>
          </p:cNvSpPr>
          <p:nvPr>
            <p:ph type="ftr" sz="quarter" idx="11"/>
          </p:nvPr>
        </p:nvSpPr>
        <p:spPr/>
        <p:txBody>
          <a:bodyPr/>
          <a:lstStyle/>
          <a:p>
            <a:endParaRPr lang="pt-BR"/>
          </a:p>
        </p:txBody>
      </p:sp>
      <p:sp>
        <p:nvSpPr>
          <p:cNvPr id="6" name="Slide Number Placeholder 3"/>
          <p:cNvSpPr>
            <a:spLocks noGrp="1"/>
          </p:cNvSpPr>
          <p:nvPr>
            <p:ph type="sldNum" sz="quarter" idx="12"/>
          </p:nvPr>
        </p:nvSpPr>
        <p:spPr/>
        <p:txBody>
          <a:bodyPr/>
          <a:lstStyle/>
          <a:p>
            <a:fld id="{92B1D04A-BBD5-49A8-9BD3-13D0068A9903}" type="slidenum">
              <a:rPr lang="pt-BR" smtClean="0"/>
              <a:t>‹nº›</a:t>
            </a:fld>
            <a:endParaRPr lang="pt-BR"/>
          </a:p>
        </p:txBody>
      </p:sp>
    </p:spTree>
    <p:extLst>
      <p:ext uri="{BB962C8B-B14F-4D97-AF65-F5344CB8AC3E}">
        <p14:creationId xmlns:p14="http://schemas.microsoft.com/office/powerpoint/2010/main" val="3291957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pt-BR" smtClean="0"/>
              <a:t>Clique para editar o título mestre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7" name="Date Placeholder 4"/>
          <p:cNvSpPr>
            <a:spLocks noGrp="1"/>
          </p:cNvSpPr>
          <p:nvPr>
            <p:ph type="dt" sz="half" idx="10"/>
          </p:nvPr>
        </p:nvSpPr>
        <p:spPr/>
        <p:txBody>
          <a:bodyPr/>
          <a:lstStyle/>
          <a:p>
            <a:fld id="{B0FD056A-7588-43F7-9714-129AD1D69744}" type="datetimeFigureOut">
              <a:rPr lang="pt-BR" smtClean="0"/>
              <a:t>06/06/2018</a:t>
            </a:fld>
            <a:endParaRPr lang="pt-BR"/>
          </a:p>
        </p:txBody>
      </p:sp>
      <p:sp>
        <p:nvSpPr>
          <p:cNvPr id="5" name="Footer Placeholder 5"/>
          <p:cNvSpPr>
            <a:spLocks noGrp="1"/>
          </p:cNvSpPr>
          <p:nvPr>
            <p:ph type="ftr" sz="quarter" idx="11"/>
          </p:nvPr>
        </p:nvSpPr>
        <p:spPr/>
        <p:txBody>
          <a:bodyPr/>
          <a:lstStyle/>
          <a:p>
            <a:endParaRPr lang="pt-BR"/>
          </a:p>
        </p:txBody>
      </p:sp>
      <p:sp>
        <p:nvSpPr>
          <p:cNvPr id="6" name="Slide Number Placeholder 6"/>
          <p:cNvSpPr>
            <a:spLocks noGrp="1"/>
          </p:cNvSpPr>
          <p:nvPr>
            <p:ph type="sldNum" sz="quarter" idx="12"/>
          </p:nvPr>
        </p:nvSpPr>
        <p:spPr/>
        <p:txBody>
          <a:bodyPr/>
          <a:lstStyle/>
          <a:p>
            <a:fld id="{92B1D04A-BBD5-49A8-9BD3-13D0068A9903}" type="slidenum">
              <a:rPr lang="pt-BR" smtClean="0"/>
              <a:t>‹nº›</a:t>
            </a:fld>
            <a:endParaRPr lang="pt-BR"/>
          </a:p>
        </p:txBody>
      </p:sp>
    </p:spTree>
    <p:extLst>
      <p:ext uri="{BB962C8B-B14F-4D97-AF65-F5344CB8AC3E}">
        <p14:creationId xmlns:p14="http://schemas.microsoft.com/office/powerpoint/2010/main" val="3171302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pt-BR" smtClean="0"/>
              <a:t>Clique para editar o título mestre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smtClean="0"/>
              <a:t>Clique no ícone para adicionar uma imagem</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4"/>
          <p:cNvSpPr>
            <a:spLocks noGrp="1"/>
          </p:cNvSpPr>
          <p:nvPr>
            <p:ph type="dt" sz="half" idx="10"/>
          </p:nvPr>
        </p:nvSpPr>
        <p:spPr/>
        <p:txBody>
          <a:bodyPr/>
          <a:lstStyle/>
          <a:p>
            <a:fld id="{B0FD056A-7588-43F7-9714-129AD1D69744}" type="datetimeFigureOut">
              <a:rPr lang="pt-BR" smtClean="0"/>
              <a:t>06/06/2018</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92B1D04A-BBD5-49A8-9BD3-13D0068A9903}" type="slidenum">
              <a:rPr lang="pt-BR" smtClean="0"/>
              <a:t>‹nº›</a:t>
            </a:fld>
            <a:endParaRPr lang="pt-BR"/>
          </a:p>
        </p:txBody>
      </p:sp>
    </p:spTree>
    <p:extLst>
      <p:ext uri="{BB962C8B-B14F-4D97-AF65-F5344CB8AC3E}">
        <p14:creationId xmlns:p14="http://schemas.microsoft.com/office/powerpoint/2010/main" val="2507102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pt-BR" smtClean="0"/>
              <a:t>Clique para editar o título mestre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B0FD056A-7588-43F7-9714-129AD1D69744}" type="datetimeFigureOut">
              <a:rPr lang="pt-BR" smtClean="0"/>
              <a:t>06/06/2018</a:t>
            </a:fld>
            <a:endParaRPr lang="pt-B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pt-B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2B1D04A-BBD5-49A8-9BD3-13D0068A9903}" type="slidenum">
              <a:rPr lang="pt-BR" smtClean="0"/>
              <a:t>‹nº›</a:t>
            </a:fld>
            <a:endParaRPr lang="pt-BR"/>
          </a:p>
        </p:txBody>
      </p:sp>
    </p:spTree>
    <p:extLst>
      <p:ext uri="{BB962C8B-B14F-4D97-AF65-F5344CB8AC3E}">
        <p14:creationId xmlns:p14="http://schemas.microsoft.com/office/powerpoint/2010/main" val="315228740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223901" y="1661374"/>
            <a:ext cx="8825658" cy="2884187"/>
          </a:xfrm>
        </p:spPr>
        <p:txBody>
          <a:bodyPr/>
          <a:lstStyle/>
          <a:p>
            <a:r>
              <a:rPr lang="pt-BR" b="1" dirty="0" smtClean="0">
                <a:latin typeface="Arial" panose="020B0604020202020204" pitchFamily="34" charset="0"/>
                <a:cs typeface="Arial" panose="020B0604020202020204" pitchFamily="34" charset="0"/>
              </a:rPr>
              <a:t>FAZENDA</a:t>
            </a:r>
            <a:br>
              <a:rPr lang="pt-BR" b="1" dirty="0" smtClean="0">
                <a:latin typeface="Arial" panose="020B0604020202020204" pitchFamily="34" charset="0"/>
                <a:cs typeface="Arial" panose="020B0604020202020204" pitchFamily="34" charset="0"/>
              </a:rPr>
            </a:br>
            <a:r>
              <a:rPr lang="pt-BR" b="1" dirty="0" smtClean="0">
                <a:latin typeface="Arial" panose="020B0604020202020204" pitchFamily="34" charset="0"/>
                <a:cs typeface="Arial" panose="020B0604020202020204" pitchFamily="34" charset="0"/>
              </a:rPr>
              <a:t>BOA ESPERANÇA</a:t>
            </a:r>
            <a:endParaRPr lang="pt-BR" b="1" dirty="0">
              <a:latin typeface="Arial" panose="020B0604020202020204" pitchFamily="34" charset="0"/>
              <a:cs typeface="Arial" panose="020B0604020202020204" pitchFamily="34" charset="0"/>
            </a:endParaRPr>
          </a:p>
        </p:txBody>
      </p:sp>
      <p:sp>
        <p:nvSpPr>
          <p:cNvPr id="3" name="Subtítulo 2"/>
          <p:cNvSpPr>
            <a:spLocks noGrp="1"/>
          </p:cNvSpPr>
          <p:nvPr>
            <p:ph type="subTitle" idx="1"/>
          </p:nvPr>
        </p:nvSpPr>
        <p:spPr>
          <a:xfrm>
            <a:off x="2292439" y="4970562"/>
            <a:ext cx="5962920" cy="861420"/>
          </a:xfrm>
        </p:spPr>
        <p:txBody>
          <a:bodyPr>
            <a:normAutofit fontScale="92500" lnSpcReduction="10000"/>
          </a:bodyPr>
          <a:lstStyle/>
          <a:p>
            <a:endParaRPr lang="pt-BR" dirty="0" smtClean="0">
              <a:latin typeface="Arial" pitchFamily="34" charset="0"/>
              <a:cs typeface="Arial" pitchFamily="34" charset="0"/>
            </a:endParaRPr>
          </a:p>
          <a:p>
            <a:r>
              <a:rPr lang="pt-BR" sz="2600" b="1" dirty="0" smtClean="0">
                <a:latin typeface="Arial" panose="020B0604020202020204" pitchFamily="34" charset="0"/>
                <a:cs typeface="Arial" panose="020B0604020202020204" pitchFamily="34" charset="0"/>
              </a:rPr>
              <a:t>BARREIRAS DO PIAUÍ </a:t>
            </a:r>
            <a:r>
              <a:rPr lang="pt-BR" sz="2600" b="1" dirty="0">
                <a:latin typeface="Arial" panose="020B0604020202020204" pitchFamily="34" charset="0"/>
                <a:cs typeface="Arial" panose="020B0604020202020204" pitchFamily="34" charset="0"/>
              </a:rPr>
              <a:t>-</a:t>
            </a:r>
            <a:r>
              <a:rPr lang="pt-BR" sz="2600" b="1" dirty="0" smtClean="0">
                <a:latin typeface="Arial" panose="020B0604020202020204" pitchFamily="34" charset="0"/>
                <a:cs typeface="Arial" panose="020B0604020202020204" pitchFamily="34" charset="0"/>
              </a:rPr>
              <a:t> PIAUÍ - </a:t>
            </a:r>
            <a:r>
              <a:rPr lang="pt-BR" sz="2600" b="1" dirty="0" smtClean="0">
                <a:latin typeface="Arial" panose="020B0604020202020204" pitchFamily="34" charset="0"/>
                <a:cs typeface="Arial" panose="020B0604020202020204" pitchFamily="34" charset="0"/>
              </a:rPr>
              <a:t>braZil</a:t>
            </a:r>
            <a:endParaRPr lang="pt-BR"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780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Users\Usuário\Desktop\BOA ESPERANÇA\20160107_0809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6219" y="1382085"/>
            <a:ext cx="9942491" cy="5166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7664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Users\Usuário\Desktop\BOA ESPERANÇA\DISTÂNCIA DA FAZENDA À SUBSTAÇÃO 27 K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381" y="1386695"/>
            <a:ext cx="10509965" cy="5077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1134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D:\Users\Usuário\Desktop\BOA ESPERANÇA\FAZENDA ILHA 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1070" y="1372942"/>
            <a:ext cx="9633397" cy="5016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85687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D:\Users\Usuário\Desktop\BOA ESPERANÇA\FAZENDA ILHA COORDENAD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5876" y="1292147"/>
            <a:ext cx="8478592" cy="5234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3923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Users\Usuário\Desktop\BOA ESPERANÇA\FAZENDA ILHA EARTH 2002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2897" y="1339402"/>
            <a:ext cx="8500055" cy="5211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19975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Users\Usuário\Desktop\BOA ESPERANÇA\Foto-0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6574" y="1339404"/>
            <a:ext cx="9757893" cy="5142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7885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Users\Usuário\Desktop\BOA ESPERANÇA\Foto-00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5202" y="1463042"/>
            <a:ext cx="10116387" cy="4957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32388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Users\Usuário\Desktop\BOA ESPERANÇA\Foto-00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4462" y="1427153"/>
            <a:ext cx="8495762" cy="486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22772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Users\Usuário\Desktop\BOA ESPERANÇA\Foto-008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9003" y="1446188"/>
            <a:ext cx="9191223" cy="4896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8085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Users\Usuário\Desktop\BOA ESPERANÇA\mapa-linh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7861" y="632107"/>
            <a:ext cx="8296298" cy="5994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84588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700011" y="1506828"/>
            <a:ext cx="9440215" cy="3430234"/>
          </a:xfrm>
          <a:prstGeom prst="rect">
            <a:avLst/>
          </a:prstGeom>
        </p:spPr>
        <p:txBody>
          <a:bodyPr wrap="square">
            <a:spAutoFit/>
          </a:bodyPr>
          <a:lstStyle/>
          <a:p>
            <a:pPr algn="ctr"/>
            <a:r>
              <a:rPr lang="en-US" sz="1600" b="1" dirty="0" smtClean="0">
                <a:latin typeface="Arial" pitchFamily="34" charset="0"/>
                <a:cs typeface="Arial" pitchFamily="34" charset="0"/>
              </a:rPr>
              <a:t>DESCRIPTION </a:t>
            </a:r>
            <a:r>
              <a:rPr lang="en-US" sz="1600" b="1" dirty="0">
                <a:latin typeface="Arial" pitchFamily="34" charset="0"/>
                <a:cs typeface="Arial" pitchFamily="34" charset="0"/>
              </a:rPr>
              <a:t>OF THE REAL STATE  </a:t>
            </a:r>
            <a:endParaRPr lang="en-US" sz="1600" b="1" dirty="0" smtClean="0">
              <a:latin typeface="Arial" pitchFamily="34" charset="0"/>
              <a:cs typeface="Arial" pitchFamily="34" charset="0"/>
            </a:endParaRPr>
          </a:p>
          <a:p>
            <a:endParaRPr lang="pt-BR" sz="1600" dirty="0">
              <a:latin typeface="Arial" pitchFamily="34" charset="0"/>
              <a:cs typeface="Arial" pitchFamily="34" charset="0"/>
            </a:endParaRPr>
          </a:p>
          <a:p>
            <a:pPr algn="just"/>
            <a:r>
              <a:rPr lang="en-US" sz="1600" dirty="0">
                <a:latin typeface="Arial" pitchFamily="34" charset="0"/>
                <a:cs typeface="Arial" pitchFamily="34" charset="0"/>
              </a:rPr>
              <a:t>A 4,649.79 hectares farm land, located in the southern end of the State of </a:t>
            </a:r>
            <a:r>
              <a:rPr lang="en-US" sz="1600" i="1" dirty="0">
                <a:latin typeface="Arial" pitchFamily="34" charset="0"/>
                <a:cs typeface="Arial" pitchFamily="34" charset="0"/>
              </a:rPr>
              <a:t>Piauí</a:t>
            </a:r>
            <a:r>
              <a:rPr lang="en-US" sz="1600" dirty="0">
                <a:latin typeface="Arial" pitchFamily="34" charset="0"/>
                <a:cs typeface="Arial" pitchFamily="34" charset="0"/>
              </a:rPr>
              <a:t>, in the municipality of </a:t>
            </a:r>
            <a:r>
              <a:rPr lang="en-US" sz="1600" i="1" dirty="0">
                <a:latin typeface="Arial" pitchFamily="34" charset="0"/>
                <a:cs typeface="Arial" pitchFamily="34" charset="0"/>
              </a:rPr>
              <a:t>Barreiras do Piauí.</a:t>
            </a:r>
            <a:r>
              <a:rPr lang="en-US" sz="1600" dirty="0">
                <a:latin typeface="Arial" pitchFamily="34" charset="0"/>
                <a:cs typeface="Arial" pitchFamily="34" charset="0"/>
              </a:rPr>
              <a:t> It is located  4 km distant from the asphalt road and lighting,  and 11 km from the </a:t>
            </a:r>
            <a:r>
              <a:rPr lang="en-US" sz="1600" i="1" dirty="0">
                <a:latin typeface="Arial" pitchFamily="34" charset="0"/>
                <a:cs typeface="Arial" pitchFamily="34" charset="0"/>
              </a:rPr>
              <a:t>Coaceral </a:t>
            </a:r>
            <a:r>
              <a:rPr lang="en-US" sz="1600" dirty="0">
                <a:latin typeface="Arial" pitchFamily="34" charset="0"/>
                <a:cs typeface="Arial" pitchFamily="34" charset="0"/>
              </a:rPr>
              <a:t>Mountain Range, in the state of Bahia.</a:t>
            </a:r>
            <a:endParaRPr lang="pt-BR" sz="1600" dirty="0">
              <a:latin typeface="Arial" pitchFamily="34" charset="0"/>
              <a:cs typeface="Arial" pitchFamily="34" charset="0"/>
            </a:endParaRPr>
          </a:p>
          <a:p>
            <a:pPr algn="just"/>
            <a:r>
              <a:rPr lang="en-US" sz="1600" dirty="0">
                <a:latin typeface="Arial" pitchFamily="34" charset="0"/>
                <a:cs typeface="Arial" pitchFamily="34" charset="0"/>
              </a:rPr>
              <a:t>Distinguished property due to its location on top of a mountain range, denominated </a:t>
            </a:r>
            <a:r>
              <a:rPr lang="en-US" sz="1600" i="1" dirty="0">
                <a:latin typeface="Arial" pitchFamily="34" charset="0"/>
                <a:cs typeface="Arial" pitchFamily="34" charset="0"/>
              </a:rPr>
              <a:t>Serra da Boa Esperança.</a:t>
            </a:r>
            <a:endParaRPr lang="pt-BR" sz="1600" dirty="0">
              <a:latin typeface="Arial" pitchFamily="34" charset="0"/>
              <a:cs typeface="Arial" pitchFamily="34" charset="0"/>
            </a:endParaRPr>
          </a:p>
          <a:p>
            <a:pPr algn="just"/>
            <a:r>
              <a:rPr lang="en-US" sz="1600" dirty="0">
                <a:latin typeface="Arial" pitchFamily="34" charset="0"/>
                <a:cs typeface="Arial" pitchFamily="34" charset="0"/>
              </a:rPr>
              <a:t>It is called Farm </a:t>
            </a:r>
            <a:r>
              <a:rPr lang="en-US" sz="1600" i="1" dirty="0">
                <a:latin typeface="Arial" pitchFamily="34" charset="0"/>
                <a:cs typeface="Arial" pitchFamily="34" charset="0"/>
              </a:rPr>
              <a:t>Boa Esperança</a:t>
            </a:r>
            <a:r>
              <a:rPr lang="en-US" sz="1600" dirty="0">
                <a:latin typeface="Arial" pitchFamily="34" charset="0"/>
                <a:cs typeface="Arial" pitchFamily="34" charset="0"/>
              </a:rPr>
              <a:t> (Farm llha, regarding its unique natural characteristics, with the escarpment of the mountain range surrounding its entirety). This area has a differential that is its altitude of 720 to 740 meters, clay content, around 30% to 40% and medium to heavy </a:t>
            </a:r>
            <a:r>
              <a:rPr lang="en-US" sz="1600" i="1" dirty="0">
                <a:latin typeface="Arial" pitchFamily="34" charset="0"/>
                <a:cs typeface="Arial" pitchFamily="34" charset="0"/>
              </a:rPr>
              <a:t>cerrado vegetation </a:t>
            </a:r>
            <a:r>
              <a:rPr lang="en-US" sz="1600" dirty="0">
                <a:latin typeface="Arial" pitchFamily="34" charset="0"/>
                <a:cs typeface="Arial" pitchFamily="34" charset="0"/>
              </a:rPr>
              <a:t>, with </a:t>
            </a:r>
            <a:r>
              <a:rPr lang="en-US" sz="1600" i="1" dirty="0">
                <a:latin typeface="Arial" pitchFamily="34" charset="0"/>
                <a:cs typeface="Arial" pitchFamily="34" charset="0"/>
              </a:rPr>
              <a:t>sucupira, jatobá, ipê </a:t>
            </a:r>
            <a:r>
              <a:rPr lang="en-US" sz="1600" dirty="0">
                <a:latin typeface="Arial" pitchFamily="34" charset="0"/>
                <a:cs typeface="Arial" pitchFamily="34" charset="0"/>
              </a:rPr>
              <a:t>and </a:t>
            </a:r>
            <a:r>
              <a:rPr lang="en-US" sz="1600" i="1" dirty="0">
                <a:latin typeface="Arial" pitchFamily="34" charset="0"/>
                <a:cs typeface="Arial" pitchFamily="34" charset="0"/>
              </a:rPr>
              <a:t>aroeira.</a:t>
            </a:r>
            <a:r>
              <a:rPr lang="en-US" sz="1600" dirty="0">
                <a:latin typeface="Arial" pitchFamily="34" charset="0"/>
                <a:cs typeface="Arial" pitchFamily="34" charset="0"/>
              </a:rPr>
              <a:t>trees</a:t>
            </a:r>
            <a:r>
              <a:rPr lang="en-US" sz="1600" i="1" dirty="0">
                <a:latin typeface="Arial" pitchFamily="34" charset="0"/>
                <a:cs typeface="Arial" pitchFamily="34" charset="0"/>
              </a:rPr>
              <a:t>.</a:t>
            </a:r>
            <a:endParaRPr lang="pt-BR" sz="1600" dirty="0">
              <a:latin typeface="Arial" pitchFamily="34" charset="0"/>
              <a:cs typeface="Arial" pitchFamily="34" charset="0"/>
            </a:endParaRPr>
          </a:p>
          <a:p>
            <a:pPr algn="just">
              <a:lnSpc>
                <a:spcPct val="107000"/>
              </a:lnSpc>
              <a:spcAft>
                <a:spcPts val="800"/>
              </a:spcAft>
            </a:pPr>
            <a:endParaRPr lang="pt-BR" dirty="0" smtClean="0">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pt-B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8943613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Users\Usuário\Desktop\BOA ESPERANÇA\20160107_08090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22491" y="1380614"/>
            <a:ext cx="8804856" cy="5026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49082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Users\Usuário\Desktop\BOA ESPERANÇA\20171106_09343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48989" y="1417916"/>
            <a:ext cx="8339722" cy="50038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4355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D:\Users\Usuário\Desktop\BOA ESPERANÇA\20180508_08263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445" y="1815921"/>
            <a:ext cx="10513248" cy="3660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0962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756079" y="811370"/>
            <a:ext cx="7456868" cy="4610636"/>
          </a:xfrm>
        </p:spPr>
        <p:txBody>
          <a:bodyPr/>
          <a:lstStyle/>
          <a:p>
            <a:endParaRPr lang="pt-BR" dirty="0"/>
          </a:p>
        </p:txBody>
      </p:sp>
      <p:sp>
        <p:nvSpPr>
          <p:cNvPr id="3" name="Espaço Reservado para Texto 2"/>
          <p:cNvSpPr>
            <a:spLocks noGrp="1"/>
          </p:cNvSpPr>
          <p:nvPr>
            <p:ph type="body" idx="1"/>
          </p:nvPr>
        </p:nvSpPr>
        <p:spPr>
          <a:xfrm>
            <a:off x="1828800" y="5563673"/>
            <a:ext cx="8577329" cy="656822"/>
          </a:xfrm>
        </p:spPr>
        <p:txBody>
          <a:bodyPr>
            <a:normAutofit fontScale="92500"/>
          </a:bodyPr>
          <a:lstStyle/>
          <a:p>
            <a:pPr algn="just"/>
            <a:r>
              <a:rPr lang="en-US" sz="1400" dirty="0"/>
              <a:t>Eletrical Power substation of the transmission line </a:t>
            </a:r>
            <a:r>
              <a:rPr lang="en-US" sz="1400" i="1" dirty="0"/>
              <a:t>LT Miracema </a:t>
            </a:r>
            <a:r>
              <a:rPr lang="en-US" sz="1400" i="1" dirty="0" smtClean="0"/>
              <a:t>- TO </a:t>
            </a:r>
            <a:r>
              <a:rPr lang="en-US" sz="1400" i="1" dirty="0"/>
              <a:t>/ Gilbués - Pi</a:t>
            </a:r>
            <a:r>
              <a:rPr lang="en-US" sz="1400" dirty="0"/>
              <a:t> ,  500 kV, generated from Belo Monte UHE. In the background, </a:t>
            </a:r>
            <a:r>
              <a:rPr lang="en-US" sz="1400" i="1" dirty="0"/>
              <a:t>SERRA DA BOA ESPERANÇA, </a:t>
            </a:r>
            <a:r>
              <a:rPr lang="en-US" sz="1400" dirty="0"/>
              <a:t>23 km away</a:t>
            </a:r>
            <a:endParaRPr lang="pt-BR" sz="1400" dirty="0"/>
          </a:p>
          <a:p>
            <a:pPr algn="just"/>
            <a:endParaRPr lang="pt-BR" sz="1400" dirty="0"/>
          </a:p>
        </p:txBody>
      </p:sp>
      <p:pic>
        <p:nvPicPr>
          <p:cNvPr id="1026" name="Picture 2" descr="D:\Users\Usuário\Desktop\BOA ESPERANÇA\20180509_1616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800" y="467180"/>
            <a:ext cx="8577329" cy="4993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5182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Users\Usuário\Desktop\BOA ESPERANÇA\20180509_16161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748" y="1468192"/>
            <a:ext cx="10386652" cy="4254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5347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455313" y="360608"/>
            <a:ext cx="8873543" cy="6063198"/>
          </a:xfrm>
          <a:prstGeom prst="rect">
            <a:avLst/>
          </a:prstGeom>
        </p:spPr>
        <p:txBody>
          <a:bodyPr wrap="square">
            <a:spAutoFit/>
          </a:bodyPr>
          <a:lstStyle/>
          <a:p>
            <a:pPr algn="ctr"/>
            <a:r>
              <a:rPr lang="en-US" sz="1600" b="1" dirty="0" smtClean="0">
                <a:latin typeface="Arial" pitchFamily="34" charset="0"/>
                <a:cs typeface="Arial" pitchFamily="34" charset="0"/>
              </a:rPr>
              <a:t>CLIMATE</a:t>
            </a:r>
          </a:p>
          <a:p>
            <a:pPr algn="ctr"/>
            <a:endParaRPr lang="pt-BR" sz="1600" dirty="0">
              <a:latin typeface="Arial" pitchFamily="34" charset="0"/>
              <a:cs typeface="Arial" pitchFamily="34" charset="0"/>
            </a:endParaRPr>
          </a:p>
          <a:p>
            <a:pPr algn="just"/>
            <a:r>
              <a:rPr lang="en-US" sz="1600" dirty="0">
                <a:latin typeface="Arial" pitchFamily="34" charset="0"/>
                <a:cs typeface="Arial" pitchFamily="34" charset="0"/>
              </a:rPr>
              <a:t>Seasonal tropical forest climate (aw), with average rainfall of 1,200 mm to 1,600 mm annually, the relative humidity is between 50% and 70%, presenting high solar radiation, which favors photosynthesis to occur.  Precipitation is influenced not only by the cold fronts from the South of the country, but also by the displacement of water vapour from the Amazon Rainforest, which allows a good level of rainfall regularity occurring from October to April.</a:t>
            </a:r>
            <a:endParaRPr lang="pt-BR" sz="1600" dirty="0">
              <a:latin typeface="Arial" pitchFamily="34" charset="0"/>
              <a:cs typeface="Arial" pitchFamily="34" charset="0"/>
            </a:endParaRPr>
          </a:p>
          <a:p>
            <a:pPr algn="just"/>
            <a:r>
              <a:rPr lang="en-US" sz="1600" dirty="0">
                <a:latin typeface="Arial" pitchFamily="34" charset="0"/>
                <a:cs typeface="Arial" pitchFamily="34" charset="0"/>
              </a:rPr>
              <a:t>Average temperature of 25 ° C, with maximum temperatures near 32 ° C and minimum of 16 ° C.</a:t>
            </a:r>
            <a:endParaRPr lang="pt-BR" sz="1600" dirty="0">
              <a:latin typeface="Arial" pitchFamily="34" charset="0"/>
              <a:cs typeface="Arial" pitchFamily="34" charset="0"/>
            </a:endParaRPr>
          </a:p>
          <a:p>
            <a:pPr algn="just"/>
            <a:endParaRPr lang="pt-BR" sz="1600" dirty="0">
              <a:latin typeface="Arial" panose="020B0604020202020204" pitchFamily="34" charset="0"/>
              <a:cs typeface="Arial" panose="020B0604020202020204" pitchFamily="34" charset="0"/>
            </a:endParaRPr>
          </a:p>
          <a:p>
            <a:pPr algn="ctr"/>
            <a:r>
              <a:rPr lang="pt-BR" sz="1600" b="1" dirty="0" smtClean="0">
                <a:latin typeface="Arial" pitchFamily="34" charset="0"/>
                <a:cs typeface="Arial" pitchFamily="34" charset="0"/>
              </a:rPr>
              <a:t>TOPOGRAPHY</a:t>
            </a:r>
            <a:r>
              <a:rPr lang="pt-BR" sz="1600" b="1" dirty="0">
                <a:latin typeface="Arial" pitchFamily="34" charset="0"/>
                <a:cs typeface="Arial" pitchFamily="34" charset="0"/>
              </a:rPr>
              <a:t> </a:t>
            </a:r>
            <a:endParaRPr lang="pt-BR" sz="1600" b="1" dirty="0" smtClean="0">
              <a:latin typeface="Arial" pitchFamily="34" charset="0"/>
              <a:cs typeface="Arial" pitchFamily="34" charset="0"/>
            </a:endParaRPr>
          </a:p>
          <a:p>
            <a:pPr algn="just"/>
            <a:endParaRPr lang="pt-BR" sz="1600" dirty="0">
              <a:latin typeface="Arial" pitchFamily="34" charset="0"/>
              <a:cs typeface="Arial" pitchFamily="34" charset="0"/>
            </a:endParaRPr>
          </a:p>
          <a:p>
            <a:pPr algn="just"/>
            <a:r>
              <a:rPr lang="pt-BR" sz="1600" dirty="0" smtClean="0">
                <a:latin typeface="Arial" pitchFamily="34" charset="0"/>
                <a:cs typeface="Arial" pitchFamily="34" charset="0"/>
              </a:rPr>
              <a:t>Located </a:t>
            </a:r>
            <a:r>
              <a:rPr lang="pt-BR" sz="1600" dirty="0">
                <a:latin typeface="Arial" pitchFamily="34" charset="0"/>
                <a:cs typeface="Arial" pitchFamily="34" charset="0"/>
              </a:rPr>
              <a:t>on top of the </a:t>
            </a:r>
            <a:r>
              <a:rPr lang="pt-BR" sz="1600" i="1" dirty="0">
                <a:latin typeface="Arial" pitchFamily="34" charset="0"/>
                <a:cs typeface="Arial" pitchFamily="34" charset="0"/>
              </a:rPr>
              <a:t>Serra da Boa Esperança</a:t>
            </a:r>
            <a:r>
              <a:rPr lang="pt-BR" sz="1600" dirty="0">
                <a:latin typeface="Arial" pitchFamily="34" charset="0"/>
                <a:cs typeface="Arial" pitchFamily="34" charset="0"/>
              </a:rPr>
              <a:t>, the topography in this area is almost flat or gently rolling terrain areas, presenting slight slopes towards the edges of the </a:t>
            </a:r>
            <a:r>
              <a:rPr lang="pt-BR" sz="1600" i="1" dirty="0">
                <a:latin typeface="Arial" pitchFamily="34" charset="0"/>
                <a:cs typeface="Arial" pitchFamily="34" charset="0"/>
              </a:rPr>
              <a:t>chapadas</a:t>
            </a:r>
            <a:r>
              <a:rPr lang="pt-BR" sz="1600" dirty="0">
                <a:latin typeface="Arial" pitchFamily="34" charset="0"/>
                <a:cs typeface="Arial" pitchFamily="34" charset="0"/>
              </a:rPr>
              <a:t>,  and there are no streams or hills and allows easy mechanization process. </a:t>
            </a:r>
            <a:endParaRPr lang="pt-BR" sz="1600" dirty="0">
              <a:latin typeface="Arial" panose="020B0604020202020204" pitchFamily="34" charset="0"/>
              <a:cs typeface="Arial" panose="020B0604020202020204" pitchFamily="34" charset="0"/>
            </a:endParaRPr>
          </a:p>
          <a:p>
            <a:endParaRPr lang="en-US" sz="1600" dirty="0" smtClean="0">
              <a:latin typeface="Arial" pitchFamily="34" charset="0"/>
              <a:cs typeface="Arial" pitchFamily="34" charset="0"/>
            </a:endParaRPr>
          </a:p>
          <a:p>
            <a:pPr algn="ctr"/>
            <a:r>
              <a:rPr lang="en-US" sz="1600" b="1" dirty="0" smtClean="0">
                <a:latin typeface="Arial" pitchFamily="34" charset="0"/>
                <a:cs typeface="Arial" pitchFamily="34" charset="0"/>
              </a:rPr>
              <a:t>VEGETATION</a:t>
            </a:r>
          </a:p>
          <a:p>
            <a:pPr algn="ctr"/>
            <a:endParaRPr lang="pt-BR" sz="1600" dirty="0">
              <a:latin typeface="Arial" pitchFamily="34" charset="0"/>
              <a:cs typeface="Arial" pitchFamily="34" charset="0"/>
            </a:endParaRPr>
          </a:p>
          <a:p>
            <a:pPr algn="just"/>
            <a:r>
              <a:rPr lang="en-US" sz="1600" dirty="0">
                <a:latin typeface="Arial" pitchFamily="34" charset="0"/>
                <a:cs typeface="Arial" pitchFamily="34" charset="0"/>
              </a:rPr>
              <a:t>The floristic cover is typical of the Brazilian </a:t>
            </a:r>
            <a:r>
              <a:rPr lang="en-US" sz="1600" i="1" dirty="0">
                <a:latin typeface="Arial" pitchFamily="34" charset="0"/>
                <a:cs typeface="Arial" pitchFamily="34" charset="0"/>
              </a:rPr>
              <a:t>cerrado</a:t>
            </a:r>
            <a:r>
              <a:rPr lang="en-US" sz="1600" dirty="0">
                <a:latin typeface="Arial" pitchFamily="34" charset="0"/>
                <a:cs typeface="Arial" pitchFamily="34" charset="0"/>
              </a:rPr>
              <a:t>, therefore, of the average type, presenting some variations in terms of size, density and also the frequency of species. It is characterized as </a:t>
            </a:r>
            <a:r>
              <a:rPr lang="en-US" sz="1600" i="1" dirty="0">
                <a:latin typeface="Arial" pitchFamily="34" charset="0"/>
                <a:cs typeface="Arial" pitchFamily="34" charset="0"/>
              </a:rPr>
              <a:t>Cerradão</a:t>
            </a:r>
            <a:r>
              <a:rPr lang="en-US" sz="1600" dirty="0">
                <a:latin typeface="Arial" pitchFamily="34" charset="0"/>
                <a:cs typeface="Arial" pitchFamily="34" charset="0"/>
              </a:rPr>
              <a:t>, where trees reach more than 4 meters, predominantly </a:t>
            </a:r>
            <a:r>
              <a:rPr lang="en-US" sz="1600" i="1" dirty="0">
                <a:latin typeface="Arial" pitchFamily="34" charset="0"/>
                <a:cs typeface="Arial" pitchFamily="34" charset="0"/>
              </a:rPr>
              <a:t>cerrado</a:t>
            </a:r>
            <a:r>
              <a:rPr lang="en-US" sz="1600" dirty="0">
                <a:latin typeface="Arial" pitchFamily="34" charset="0"/>
                <a:cs typeface="Arial" pitchFamily="34" charset="0"/>
              </a:rPr>
              <a:t> native trees, such as </a:t>
            </a:r>
            <a:r>
              <a:rPr lang="en-US" sz="1600" i="1" dirty="0">
                <a:latin typeface="Arial" pitchFamily="34" charset="0"/>
                <a:cs typeface="Arial" pitchFamily="34" charset="0"/>
              </a:rPr>
              <a:t>Sucupira, Pequi</a:t>
            </a:r>
            <a:r>
              <a:rPr lang="en-US" sz="1600" dirty="0">
                <a:latin typeface="Arial" pitchFamily="34" charset="0"/>
                <a:cs typeface="Arial" pitchFamily="34" charset="0"/>
              </a:rPr>
              <a:t>, and </a:t>
            </a:r>
            <a:r>
              <a:rPr lang="en-US" sz="1600" i="1" dirty="0">
                <a:latin typeface="Arial" pitchFamily="34" charset="0"/>
                <a:cs typeface="Arial" pitchFamily="34" charset="0"/>
              </a:rPr>
              <a:t>Jatobá</a:t>
            </a:r>
            <a:r>
              <a:rPr lang="en-US" sz="1600" dirty="0">
                <a:latin typeface="Arial" pitchFamily="34" charset="0"/>
                <a:cs typeface="Arial" pitchFamily="34" charset="0"/>
              </a:rPr>
              <a:t> .</a:t>
            </a:r>
            <a:endParaRPr lang="pt-BR" sz="1600" dirty="0">
              <a:latin typeface="Arial" pitchFamily="34" charset="0"/>
              <a:cs typeface="Arial" pitchFamily="34" charset="0"/>
            </a:endParaRPr>
          </a:p>
          <a:p>
            <a:endParaRPr lang="pt-BR" dirty="0" smtClean="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161189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275010" y="1326523"/>
            <a:ext cx="9646276" cy="3600986"/>
          </a:xfrm>
          <a:prstGeom prst="rect">
            <a:avLst/>
          </a:prstGeom>
        </p:spPr>
        <p:txBody>
          <a:bodyPr wrap="square">
            <a:spAutoFit/>
          </a:bodyPr>
          <a:lstStyle/>
          <a:p>
            <a:pPr algn="ctr"/>
            <a:r>
              <a:rPr lang="en-US" sz="1600" b="1" dirty="0" smtClean="0">
                <a:latin typeface="Arial" pitchFamily="34" charset="0"/>
                <a:cs typeface="Arial" pitchFamily="34" charset="0"/>
              </a:rPr>
              <a:t>SOIL LANDSCAPE</a:t>
            </a:r>
          </a:p>
          <a:p>
            <a:endParaRPr lang="pt-BR" sz="1600" dirty="0">
              <a:latin typeface="Arial" pitchFamily="34" charset="0"/>
              <a:cs typeface="Arial" pitchFamily="34" charset="0"/>
            </a:endParaRPr>
          </a:p>
          <a:p>
            <a:r>
              <a:rPr lang="en-US" sz="1600" dirty="0">
                <a:latin typeface="Arial" pitchFamily="34" charset="0"/>
                <a:cs typeface="Arial" pitchFamily="34" charset="0"/>
              </a:rPr>
              <a:t>According to the results of several granulometric analyzes and natural fertility, the soil is presented  in almost all of its entirety with characteristics of Red Yellow Latosol, Alic, and Dark Red Latosol. The grounds are deep and very deep, with average texture in the surface and clayey textures in depth, well drained and shows flat relief. They are therefore considered suitable for use in agriculture, despite the toxicity of aluminum, but  still easily correctable through the use of limestone.</a:t>
            </a:r>
            <a:endParaRPr lang="pt-BR" sz="1600" dirty="0">
              <a:latin typeface="Arial" pitchFamily="34" charset="0"/>
              <a:cs typeface="Arial" pitchFamily="34" charset="0"/>
            </a:endParaRPr>
          </a:p>
          <a:p>
            <a:pPr algn="just"/>
            <a:endParaRPr lang="pt-BR" sz="1600" dirty="0">
              <a:latin typeface="Arial" panose="020B0604020202020204" pitchFamily="34" charset="0"/>
              <a:cs typeface="Arial" panose="020B0604020202020204" pitchFamily="34" charset="0"/>
            </a:endParaRPr>
          </a:p>
          <a:p>
            <a:pPr algn="ctr"/>
            <a:r>
              <a:rPr lang="pt-BR" sz="1600" b="1" dirty="0" smtClean="0">
                <a:latin typeface="Arial" pitchFamily="34" charset="0"/>
                <a:cs typeface="Arial" pitchFamily="34" charset="0"/>
              </a:rPr>
              <a:t>LOCATION</a:t>
            </a:r>
          </a:p>
          <a:p>
            <a:pPr algn="ctr"/>
            <a:endParaRPr lang="pt-BR" sz="1600" dirty="0" smtClean="0">
              <a:latin typeface="Arial" pitchFamily="34" charset="0"/>
              <a:cs typeface="Arial" pitchFamily="34" charset="0"/>
            </a:endParaRPr>
          </a:p>
          <a:p>
            <a:r>
              <a:rPr lang="pt-BR" sz="1600" dirty="0">
                <a:latin typeface="Arial" pitchFamily="34" charset="0"/>
                <a:cs typeface="Arial" pitchFamily="34" charset="0"/>
              </a:rPr>
              <a:t> Located at km 14 of BR 260, which connects BR 135 to the City of </a:t>
            </a:r>
            <a:r>
              <a:rPr lang="pt-BR" sz="1600" i="1" dirty="0">
                <a:latin typeface="Arial" pitchFamily="34" charset="0"/>
                <a:cs typeface="Arial" pitchFamily="34" charset="0"/>
              </a:rPr>
              <a:t>Barreiras do Piauí-PI,</a:t>
            </a:r>
            <a:r>
              <a:rPr lang="pt-BR" sz="1600" dirty="0">
                <a:latin typeface="Arial" pitchFamily="34" charset="0"/>
                <a:cs typeface="Arial" pitchFamily="34" charset="0"/>
              </a:rPr>
              <a:t> with geographic location: S 10 ° 02'09.45 '' and W 45 ° 26'38.38 ''</a:t>
            </a:r>
            <a:endParaRPr lang="pt-BR" sz="1600" dirty="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97808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1159099" y="1030311"/>
            <a:ext cx="10006883" cy="8032968"/>
          </a:xfrm>
          <a:prstGeom prst="rect">
            <a:avLst/>
          </a:prstGeom>
        </p:spPr>
        <p:txBody>
          <a:bodyPr wrap="square">
            <a:spAutoFit/>
          </a:bodyPr>
          <a:lstStyle/>
          <a:p>
            <a:pPr algn="ctr"/>
            <a:r>
              <a:rPr lang="pt-BR" sz="1600" b="1" dirty="0" smtClean="0">
                <a:latin typeface="Arial" panose="020B0604020202020204" pitchFamily="34" charset="0"/>
                <a:cs typeface="Arial" panose="020B0604020202020204" pitchFamily="34" charset="0"/>
              </a:rPr>
              <a:t>PIAUÍ STATE</a:t>
            </a:r>
            <a:endParaRPr lang="pt-BR" sz="1600" b="1" dirty="0" smtClean="0">
              <a:latin typeface="Arial" panose="020B0604020202020204" pitchFamily="34" charset="0"/>
              <a:cs typeface="Arial" panose="020B0604020202020204" pitchFamily="34" charset="0"/>
            </a:endParaRPr>
          </a:p>
          <a:p>
            <a:pPr algn="ctr"/>
            <a:endParaRPr lang="pt-BR" sz="1600" b="1" dirty="0" smtClean="0">
              <a:latin typeface="Arial" panose="020B0604020202020204" pitchFamily="34" charset="0"/>
              <a:cs typeface="Arial" panose="020B0604020202020204" pitchFamily="34" charset="0"/>
            </a:endParaRPr>
          </a:p>
          <a:p>
            <a:pPr algn="just"/>
            <a:endParaRPr lang="pt-BR" sz="1600" dirty="0">
              <a:latin typeface="Arial" panose="020B0604020202020204" pitchFamily="34" charset="0"/>
              <a:cs typeface="Arial" panose="020B0604020202020204" pitchFamily="34" charset="0"/>
            </a:endParaRPr>
          </a:p>
          <a:p>
            <a:pPr algn="just"/>
            <a:r>
              <a:rPr lang="en-US" sz="1600" dirty="0">
                <a:latin typeface="Arial" pitchFamily="34" charset="0"/>
                <a:cs typeface="Arial" pitchFamily="34" charset="0"/>
              </a:rPr>
              <a:t>It is the third largest Northeastern State, being smaller than </a:t>
            </a:r>
            <a:r>
              <a:rPr lang="en-US" sz="1600" i="1" dirty="0">
                <a:latin typeface="Arial" pitchFamily="34" charset="0"/>
                <a:cs typeface="Arial" pitchFamily="34" charset="0"/>
              </a:rPr>
              <a:t>Bahia </a:t>
            </a:r>
            <a:r>
              <a:rPr lang="en-US" sz="1600" dirty="0">
                <a:latin typeface="Arial" pitchFamily="34" charset="0"/>
                <a:cs typeface="Arial" pitchFamily="34" charset="0"/>
              </a:rPr>
              <a:t>and </a:t>
            </a:r>
            <a:r>
              <a:rPr lang="en-US" sz="1600" i="1" dirty="0">
                <a:latin typeface="Arial" pitchFamily="34" charset="0"/>
                <a:cs typeface="Arial" pitchFamily="34" charset="0"/>
              </a:rPr>
              <a:t>Maranhão</a:t>
            </a:r>
            <a:r>
              <a:rPr lang="en-US" sz="1600" dirty="0">
                <a:latin typeface="Arial" pitchFamily="34" charset="0"/>
                <a:cs typeface="Arial" pitchFamily="34" charset="0"/>
              </a:rPr>
              <a:t>, states. Piauí is the tenth Brazilian State, with an area of ​​252,358 km2 (data from IBGE - Brazilian Institute of Geography and Statistics), representing 2.95% of the total national territory, presenting altitudes recorded in plateaus up to 880 meters above sea level. Its population is estimated of 3.3 million inhabitants, and it has 224 municipalities</a:t>
            </a:r>
            <a:r>
              <a:rPr lang="en-US" sz="1600" dirty="0" smtClean="0">
                <a:latin typeface="Arial" pitchFamily="34" charset="0"/>
                <a:cs typeface="Arial" pitchFamily="34" charset="0"/>
              </a:rPr>
              <a:t>.</a:t>
            </a:r>
          </a:p>
          <a:p>
            <a:pPr algn="just"/>
            <a:endParaRPr lang="en-US" sz="1600" dirty="0" smtClean="0">
              <a:latin typeface="Arial" pitchFamily="34" charset="0"/>
              <a:cs typeface="Arial" pitchFamily="34" charset="0"/>
            </a:endParaRPr>
          </a:p>
          <a:p>
            <a:pPr algn="just"/>
            <a:r>
              <a:rPr lang="en-US" sz="1600" dirty="0">
                <a:latin typeface="Arial" pitchFamily="34" charset="0"/>
                <a:cs typeface="Arial" pitchFamily="34" charset="0"/>
              </a:rPr>
              <a:t>Piauí state has ​​stood out as one of the states that mostly invests in the generation of energy from renewable sources.There are enterprises underway , and, as a result, the state should become the largest producer of solar energy in the country and one of the largest in Latin America. Some factors explain this boom. With a tropical climate and high average temperatures, varying between 18 ° and 39 °, </a:t>
            </a:r>
            <a:r>
              <a:rPr lang="en-US" sz="1600" i="1" dirty="0">
                <a:latin typeface="Arial" pitchFamily="34" charset="0"/>
                <a:cs typeface="Arial" pitchFamily="34" charset="0"/>
              </a:rPr>
              <a:t>Piauí </a:t>
            </a:r>
            <a:r>
              <a:rPr lang="en-US" sz="1600" dirty="0">
                <a:latin typeface="Arial" pitchFamily="34" charset="0"/>
                <a:cs typeface="Arial" pitchFamily="34" charset="0"/>
              </a:rPr>
              <a:t>state receives sunlight all year round, especially during the dry season, between September and December, with 12 hours of sunshine a day.</a:t>
            </a:r>
            <a:endParaRPr lang="pt-BR" sz="1600" dirty="0">
              <a:latin typeface="Arial" pitchFamily="34" charset="0"/>
              <a:cs typeface="Arial" pitchFamily="34" charset="0"/>
            </a:endParaRPr>
          </a:p>
          <a:p>
            <a:pPr algn="just"/>
            <a:endParaRPr lang="pt-BR" sz="1600" dirty="0">
              <a:latin typeface="Arial" pitchFamily="34" charset="0"/>
              <a:cs typeface="Arial" pitchFamily="34" charset="0"/>
            </a:endParaRPr>
          </a:p>
          <a:p>
            <a:r>
              <a:rPr lang="en-US" sz="1600" i="1" dirty="0">
                <a:latin typeface="Arial" pitchFamily="34" charset="0"/>
                <a:cs typeface="Arial" pitchFamily="34" charset="0"/>
              </a:rPr>
              <a:t>Piauí</a:t>
            </a:r>
            <a:r>
              <a:rPr lang="en-US" sz="1600" dirty="0">
                <a:latin typeface="Arial" pitchFamily="34" charset="0"/>
                <a:cs typeface="Arial" pitchFamily="34" charset="0"/>
              </a:rPr>
              <a:t> state has areas of ​​availability for plant imployment, and it also has transmission networks cutting off the State. The state also presents fiscal and financial incentives offered by the state government, which created the </a:t>
            </a:r>
            <a:r>
              <a:rPr lang="en-US" sz="1600" i="1" dirty="0">
                <a:latin typeface="Arial" pitchFamily="34" charset="0"/>
                <a:cs typeface="Arial" pitchFamily="34" charset="0"/>
              </a:rPr>
              <a:t>Piauiense</a:t>
            </a:r>
            <a:r>
              <a:rPr lang="en-US" sz="1600" dirty="0">
                <a:latin typeface="Arial" pitchFamily="34" charset="0"/>
                <a:cs typeface="Arial" pitchFamily="34" charset="0"/>
              </a:rPr>
              <a:t> Clean Energy Production Program (Propidel). Not only does the plan encourage the installation of power generation, but also it provides the adoption of differential tax treatment for companies which manufacture equipment and supplies intended to generate solar and wind energies in the State.</a:t>
            </a:r>
            <a:endParaRPr lang="pt-BR" sz="1600" dirty="0">
              <a:latin typeface="Arial" pitchFamily="34" charset="0"/>
              <a:cs typeface="Arial" pitchFamily="34" charset="0"/>
            </a:endParaRPr>
          </a:p>
          <a:p>
            <a:endParaRPr lang="pt-BR" dirty="0" smtClean="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a:p>
            <a:endParaRPr lang="pt-BR" dirty="0" smtClean="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a:p>
            <a:endParaRPr lang="pt-BR" dirty="0" smtClean="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a:p>
            <a:endParaRPr lang="pt-BR" dirty="0" smtClean="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a:p>
            <a:endParaRPr lang="pt-B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894480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1579830" y="2678805"/>
            <a:ext cx="8946541" cy="2859111"/>
          </a:xfrm>
        </p:spPr>
        <p:txBody>
          <a:bodyPr>
            <a:normAutofit/>
          </a:bodyPr>
          <a:lstStyle/>
          <a:p>
            <a:pPr marL="0" indent="0">
              <a:buNone/>
            </a:pPr>
            <a:r>
              <a:rPr lang="en-US" sz="1600" i="1" dirty="0" smtClean="0">
                <a:latin typeface="Arial" pitchFamily="34" charset="0"/>
                <a:cs typeface="Arial" pitchFamily="34" charset="0"/>
              </a:rPr>
              <a:t>Serra </a:t>
            </a:r>
            <a:r>
              <a:rPr lang="en-US" sz="1600" i="1" dirty="0">
                <a:latin typeface="Arial" pitchFamily="34" charset="0"/>
                <a:cs typeface="Arial" pitchFamily="34" charset="0"/>
              </a:rPr>
              <a:t>da Boa Esperança </a:t>
            </a:r>
            <a:r>
              <a:rPr lang="en-US" sz="1600" dirty="0">
                <a:latin typeface="Arial" pitchFamily="34" charset="0"/>
                <a:cs typeface="Arial" pitchFamily="34" charset="0"/>
              </a:rPr>
              <a:t>farm is an unique property due to its natural characteristics.</a:t>
            </a:r>
            <a:endParaRPr lang="pt-BR" sz="1600" dirty="0">
              <a:latin typeface="Arial" pitchFamily="34" charset="0"/>
              <a:cs typeface="Arial" pitchFamily="34" charset="0"/>
            </a:endParaRPr>
          </a:p>
          <a:p>
            <a:pPr marL="0" indent="0">
              <a:buNone/>
            </a:pPr>
            <a:r>
              <a:rPr lang="en-US" sz="1600" dirty="0">
                <a:latin typeface="Arial" pitchFamily="34" charset="0"/>
                <a:cs typeface="Arial" pitchFamily="34" charset="0"/>
              </a:rPr>
              <a:t>It is located 23 km apart from the Electrical Power substation line </a:t>
            </a:r>
            <a:r>
              <a:rPr lang="en-US" sz="1600" i="1" dirty="0">
                <a:latin typeface="Arial" pitchFamily="34" charset="0"/>
                <a:cs typeface="Arial" pitchFamily="34" charset="0"/>
              </a:rPr>
              <a:t>LT Miracema -TO </a:t>
            </a:r>
            <a:r>
              <a:rPr lang="en-US" sz="1600" dirty="0">
                <a:latin typeface="Arial" pitchFamily="34" charset="0"/>
                <a:cs typeface="Arial" pitchFamily="34" charset="0"/>
              </a:rPr>
              <a:t>/ </a:t>
            </a:r>
            <a:r>
              <a:rPr lang="en-US" sz="1600" i="1" dirty="0">
                <a:latin typeface="Arial" pitchFamily="34" charset="0"/>
                <a:cs typeface="Arial" pitchFamily="34" charset="0"/>
              </a:rPr>
              <a:t>Gilbués-Pi</a:t>
            </a:r>
            <a:r>
              <a:rPr lang="en-US" sz="1600" dirty="0">
                <a:latin typeface="Arial" pitchFamily="34" charset="0"/>
                <a:cs typeface="Arial" pitchFamily="34" charset="0"/>
              </a:rPr>
              <a:t> of 500 kV, generated from </a:t>
            </a:r>
            <a:r>
              <a:rPr lang="en-US" sz="1600" i="1" dirty="0">
                <a:latin typeface="Arial" pitchFamily="34" charset="0"/>
                <a:cs typeface="Arial" pitchFamily="34" charset="0"/>
              </a:rPr>
              <a:t>Belo Monte</a:t>
            </a:r>
            <a:r>
              <a:rPr lang="en-US" sz="1600" dirty="0">
                <a:latin typeface="Arial" pitchFamily="34" charset="0"/>
                <a:cs typeface="Arial" pitchFamily="34" charset="0"/>
              </a:rPr>
              <a:t> UHE.</a:t>
            </a:r>
            <a:endParaRPr lang="pt-BR" sz="1600" dirty="0">
              <a:latin typeface="Arial" pitchFamily="34" charset="0"/>
              <a:cs typeface="Arial" pitchFamily="34" charset="0"/>
            </a:endParaRPr>
          </a:p>
          <a:p>
            <a:pPr marL="0" indent="0">
              <a:buNone/>
            </a:pPr>
            <a:r>
              <a:rPr lang="en-US" sz="1600" dirty="0">
                <a:latin typeface="Arial" pitchFamily="34" charset="0"/>
                <a:cs typeface="Arial" pitchFamily="34" charset="0"/>
              </a:rPr>
              <a:t>The potential for production of Piauí's Solar and Wind Energy is in clear evidence, thanks to natural resources and the arrival of this transmission line, connecting to the South and northeast. There are numerous projects carried out that are standing out throughout the state. </a:t>
            </a:r>
            <a:endParaRPr lang="pt-BR" sz="1600" dirty="0">
              <a:latin typeface="Arial" pitchFamily="34" charset="0"/>
              <a:cs typeface="Arial" pitchFamily="34" charset="0"/>
            </a:endParaRPr>
          </a:p>
          <a:p>
            <a:endParaRPr lang="pt-BR" dirty="0"/>
          </a:p>
        </p:txBody>
      </p:sp>
      <p:sp>
        <p:nvSpPr>
          <p:cNvPr id="4" name="Título 3"/>
          <p:cNvSpPr>
            <a:spLocks noGrp="1"/>
          </p:cNvSpPr>
          <p:nvPr>
            <p:ph type="title"/>
          </p:nvPr>
        </p:nvSpPr>
        <p:spPr>
          <a:xfrm>
            <a:off x="1493949" y="1738648"/>
            <a:ext cx="8435662" cy="603997"/>
          </a:xfrm>
        </p:spPr>
        <p:txBody>
          <a:bodyPr/>
          <a:lstStyle/>
          <a:p>
            <a:pPr algn="ctr"/>
            <a:r>
              <a:rPr lang="pt-BR" sz="1600" b="1" dirty="0">
                <a:latin typeface="Arial" pitchFamily="34" charset="0"/>
                <a:cs typeface="Arial" pitchFamily="34" charset="0"/>
              </a:rPr>
              <a:t>NATURAL CONDITIONS OF </a:t>
            </a:r>
            <a:r>
              <a:rPr lang="pt-BR" sz="1600" b="1" i="1" dirty="0">
                <a:latin typeface="Arial" pitchFamily="34" charset="0"/>
                <a:cs typeface="Arial" pitchFamily="34" charset="0"/>
              </a:rPr>
              <a:t>SERRA DA BOA ESPERANÇA</a:t>
            </a:r>
            <a:r>
              <a:rPr lang="pt-BR" sz="4400" b="1" i="1" dirty="0">
                <a:latin typeface="Arial" pitchFamily="34" charset="0"/>
                <a:cs typeface="Arial" pitchFamily="34" charset="0"/>
              </a:rPr>
              <a:t/>
            </a:r>
            <a:br>
              <a:rPr lang="pt-BR" sz="4400" b="1" i="1" dirty="0">
                <a:latin typeface="Arial" pitchFamily="34" charset="0"/>
                <a:cs typeface="Arial" pitchFamily="34" charset="0"/>
              </a:rPr>
            </a:br>
            <a:endParaRPr lang="pt-BR" dirty="0"/>
          </a:p>
        </p:txBody>
      </p:sp>
    </p:spTree>
    <p:extLst>
      <p:ext uri="{BB962C8B-B14F-4D97-AF65-F5344CB8AC3E}">
        <p14:creationId xmlns:p14="http://schemas.microsoft.com/office/powerpoint/2010/main" val="10342091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642" y="1480330"/>
            <a:ext cx="10200068" cy="4928038"/>
          </a:xfrm>
          <a:prstGeom prst="rect">
            <a:avLst/>
          </a:prstGeom>
        </p:spPr>
      </p:pic>
    </p:spTree>
    <p:extLst>
      <p:ext uri="{BB962C8B-B14F-4D97-AF65-F5344CB8AC3E}">
        <p14:creationId xmlns:p14="http://schemas.microsoft.com/office/powerpoint/2010/main" val="14803271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491" y="1344442"/>
            <a:ext cx="10277340" cy="4965371"/>
          </a:xfrm>
          <a:prstGeom prst="rect">
            <a:avLst/>
          </a:prstGeom>
        </p:spPr>
      </p:pic>
    </p:spTree>
    <p:extLst>
      <p:ext uri="{BB962C8B-B14F-4D97-AF65-F5344CB8AC3E}">
        <p14:creationId xmlns:p14="http://schemas.microsoft.com/office/powerpoint/2010/main" val="6424977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D:\Users\Usuário\Desktop\BOA ESPERANÇA\20160119_08030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862" y="1217961"/>
            <a:ext cx="9938847" cy="5234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4238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Íon">
  <a:themeElements>
    <a:clrScheme name="Í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Í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Í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FAZENDA BOA ESPERANÇA POWER POINT 110518</Template>
  <TotalTime>314</TotalTime>
  <Words>756</Words>
  <Application>Microsoft Office PowerPoint</Application>
  <PresentationFormat>Personalizar</PresentationFormat>
  <Paragraphs>48</Paragraphs>
  <Slides>24</Slides>
  <Notes>0</Notes>
  <HiddenSlides>0</HiddenSlides>
  <MMClips>0</MMClips>
  <ScaleCrop>false</ScaleCrop>
  <HeadingPairs>
    <vt:vector size="4" baseType="variant">
      <vt:variant>
        <vt:lpstr>Tema</vt:lpstr>
      </vt:variant>
      <vt:variant>
        <vt:i4>1</vt:i4>
      </vt:variant>
      <vt:variant>
        <vt:lpstr>Títulos de slides</vt:lpstr>
      </vt:variant>
      <vt:variant>
        <vt:i4>24</vt:i4>
      </vt:variant>
    </vt:vector>
  </HeadingPairs>
  <TitlesOfParts>
    <vt:vector size="25" baseType="lpstr">
      <vt:lpstr>Íon</vt:lpstr>
      <vt:lpstr>FAZENDA BOA ESPERANÇA</vt:lpstr>
      <vt:lpstr>Apresentação do PowerPoint</vt:lpstr>
      <vt:lpstr>Apresentação do PowerPoint</vt:lpstr>
      <vt:lpstr>Apresentação do PowerPoint</vt:lpstr>
      <vt:lpstr>Apresentação do PowerPoint</vt:lpstr>
      <vt:lpstr>NATURAL CONDITIONS OF SERRA DA BOA ESPERANÇA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FAZENDA BOA ESPERANÇA</dc:title>
  <dc:creator>Moacir</dc:creator>
  <cp:lastModifiedBy>Usuário</cp:lastModifiedBy>
  <cp:revision>46</cp:revision>
  <dcterms:created xsi:type="dcterms:W3CDTF">2017-03-27T14:47:28Z</dcterms:created>
  <dcterms:modified xsi:type="dcterms:W3CDTF">2018-06-06T11:54:41Z</dcterms:modified>
</cp:coreProperties>
</file>