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8"/>
  </p:notesMasterIdLst>
  <p:sldIdLst>
    <p:sldId id="257" r:id="rId2"/>
    <p:sldId id="259" r:id="rId3"/>
    <p:sldId id="260" r:id="rId4"/>
    <p:sldId id="262" r:id="rId5"/>
    <p:sldId id="309" r:id="rId6"/>
    <p:sldId id="312" r:id="rId7"/>
    <p:sldId id="310" r:id="rId8"/>
    <p:sldId id="315" r:id="rId9"/>
    <p:sldId id="317" r:id="rId10"/>
    <p:sldId id="313" r:id="rId11"/>
    <p:sldId id="314" r:id="rId12"/>
    <p:sldId id="319" r:id="rId13"/>
    <p:sldId id="316" r:id="rId14"/>
    <p:sldId id="311" r:id="rId15"/>
    <p:sldId id="318" r:id="rId16"/>
    <p:sldId id="308"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69" roundtripDataSignature="AMtx7mj40zSq5ZcD1kFe/W3pD+oTd30wp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61343D-8D40-7A43-8200-670902DBDF2F}" v="30" dt="2021-01-26T06:39:04.348"/>
  </p1510:revLst>
</p1510:revInfo>
</file>

<file path=ppt/tableStyles.xml><?xml version="1.0" encoding="utf-8"?>
<a:tblStyleLst xmlns:a="http://schemas.openxmlformats.org/drawingml/2006/main" def="{5C334024-1FF8-4A2E-B1E4-EDE055A1299B}">
  <a:tblStyle styleId="{5C334024-1FF8-4A2E-B1E4-EDE055A1299B}"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78"/>
    <p:restoredTop sz="94694"/>
  </p:normalViewPr>
  <p:slideViewPr>
    <p:cSldViewPr snapToGrid="0" snapToObjects="1">
      <p:cViewPr varScale="1">
        <p:scale>
          <a:sx n="161" d="100"/>
          <a:sy n="161" d="100"/>
        </p:scale>
        <p:origin x="952"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72"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7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69"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9" name="Google Shape;109;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5023870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9" name="Google Shape;109;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4594898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9" name="Google Shape;109;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9677926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9" name="Google Shape;109;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296158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Google Shape;405;p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06" name="Google Shape;406;p3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6829232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9" name="Google Shape;109;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dirty="0"/>
              <a:t>To come from Lisa</a:t>
            </a:r>
            <a:endParaRPr dirty="0"/>
          </a:p>
        </p:txBody>
      </p:sp>
    </p:spTree>
    <p:extLst>
      <p:ext uri="{BB962C8B-B14F-4D97-AF65-F5344CB8AC3E}">
        <p14:creationId xmlns:p14="http://schemas.microsoft.com/office/powerpoint/2010/main" val="35585923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1"/>
        <p:cNvGrpSpPr/>
        <p:nvPr/>
      </p:nvGrpSpPr>
      <p:grpSpPr>
        <a:xfrm>
          <a:off x="0" y="0"/>
          <a:ext cx="0" cy="0"/>
          <a:chOff x="0" y="0"/>
          <a:chExt cx="0" cy="0"/>
        </a:xfrm>
      </p:grpSpPr>
      <p:sp>
        <p:nvSpPr>
          <p:cNvPr id="442" name="Google Shape;442;p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43" name="Google Shape;443;p3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520267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 name="Google Shape;85;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lvl="1"/>
            <a:r>
              <a:rPr lang="en-US" sz="1100" b="0" i="0" u="none" strike="noStrike" cap="none" dirty="0">
                <a:solidFill>
                  <a:srgbClr val="000000"/>
                </a:solidFill>
                <a:effectLst/>
                <a:latin typeface="Arial"/>
                <a:ea typeface="Arial"/>
                <a:cs typeface="Arial"/>
                <a:sym typeface="Arial"/>
              </a:rPr>
              <a:t>Focus for this meeting is similar to the letter we sent out some weeks ago.  The goal is to be prepared for the season, to get a clearer idea of what it will look like, and to answer all of the questions we can.</a:t>
            </a:r>
          </a:p>
          <a:p>
            <a:pPr lvl="1"/>
            <a:r>
              <a:rPr lang="en-US" sz="1100" b="0" i="0" u="none" strike="noStrike" cap="none" dirty="0">
                <a:solidFill>
                  <a:srgbClr val="000000"/>
                </a:solidFill>
                <a:effectLst/>
                <a:latin typeface="Arial"/>
                <a:ea typeface="Arial"/>
                <a:cs typeface="Arial"/>
                <a:sym typeface="Arial"/>
              </a:rPr>
              <a:t>It’s the coach in me – I’d like to have some expectations in place and a structure that we adhere to for this meeting – run it like </a:t>
            </a:r>
            <a:r>
              <a:rPr lang="en-US" sz="1100" b="0" i="0" u="none" strike="noStrike" cap="none">
                <a:solidFill>
                  <a:srgbClr val="000000"/>
                </a:solidFill>
                <a:effectLst/>
                <a:latin typeface="Arial"/>
                <a:ea typeface="Arial"/>
                <a:cs typeface="Arial"/>
                <a:sym typeface="Arial"/>
              </a:rPr>
              <a:t>a practice.  </a:t>
            </a:r>
            <a:endParaRPr lang="en-US" sz="1100" b="0" i="0" u="none" strike="noStrike" cap="none" dirty="0">
              <a:solidFill>
                <a:srgbClr val="000000"/>
              </a:solidFill>
              <a:effectLst/>
              <a:latin typeface="Arial"/>
              <a:ea typeface="Arial"/>
              <a:cs typeface="Arial"/>
              <a:sym typeface="Arial"/>
            </a:endParaRPr>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3" name="Google Shape;93;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9" name="Google Shape;109;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9" name="Google Shape;109;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091235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9" name="Google Shape;109;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9615143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9" name="Google Shape;109;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0199720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9" name="Google Shape;109;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8703025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9" name="Google Shape;109;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962260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
        <p:cNvGrpSpPr/>
        <p:nvPr/>
      </p:nvGrpSpPr>
      <p:grpSpPr>
        <a:xfrm>
          <a:off x="0" y="0"/>
          <a:ext cx="0" cy="0"/>
          <a:chOff x="0" y="0"/>
          <a:chExt cx="0" cy="0"/>
        </a:xfrm>
      </p:grpSpPr>
      <p:sp>
        <p:nvSpPr>
          <p:cNvPr id="10" name="Google Shape;10;p3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9"/>
        <p:cNvGrpSpPr/>
        <p:nvPr/>
      </p:nvGrpSpPr>
      <p:grpSpPr>
        <a:xfrm>
          <a:off x="0" y="0"/>
          <a:ext cx="0" cy="0"/>
          <a:chOff x="0" y="0"/>
          <a:chExt cx="0" cy="0"/>
        </a:xfrm>
      </p:grpSpPr>
      <p:sp>
        <p:nvSpPr>
          <p:cNvPr id="60" name="Google Shape;60;p46"/>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61" name="Google Shape;61;p46"/>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62" name="Google Shape;62;p4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7"/>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3" name="Google Shape;13;p37"/>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4" name="Google Shape;14;p3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5"/>
        <p:cNvGrpSpPr/>
        <p:nvPr/>
      </p:nvGrpSpPr>
      <p:grpSpPr>
        <a:xfrm>
          <a:off x="0" y="0"/>
          <a:ext cx="0" cy="0"/>
          <a:chOff x="0" y="0"/>
          <a:chExt cx="0" cy="0"/>
        </a:xfrm>
      </p:grpSpPr>
      <p:sp>
        <p:nvSpPr>
          <p:cNvPr id="16" name="Google Shape;16;p3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7" name="Google Shape;17;p38"/>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8" name="Google Shape;18;p3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Google Shape;36;p40"/>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37" name="Google Shape;37;p4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8"/>
        <p:cNvGrpSpPr/>
        <p:nvPr/>
      </p:nvGrpSpPr>
      <p:grpSpPr>
        <a:xfrm>
          <a:off x="0" y="0"/>
          <a:ext cx="0" cy="0"/>
          <a:chOff x="0" y="0"/>
          <a:chExt cx="0" cy="0"/>
        </a:xfrm>
      </p:grpSpPr>
      <p:sp>
        <p:nvSpPr>
          <p:cNvPr id="39" name="Google Shape;39;p4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40" name="Google Shape;40;p41"/>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41" name="Google Shape;41;p41"/>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42" name="Google Shape;42;p4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3"/>
        <p:cNvGrpSpPr/>
        <p:nvPr/>
      </p:nvGrpSpPr>
      <p:grpSpPr>
        <a:xfrm>
          <a:off x="0" y="0"/>
          <a:ext cx="0" cy="0"/>
          <a:chOff x="0" y="0"/>
          <a:chExt cx="0" cy="0"/>
        </a:xfrm>
      </p:grpSpPr>
      <p:sp>
        <p:nvSpPr>
          <p:cNvPr id="44" name="Google Shape;44;p4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45" name="Google Shape;45;p4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6"/>
        <p:cNvGrpSpPr/>
        <p:nvPr/>
      </p:nvGrpSpPr>
      <p:grpSpPr>
        <a:xfrm>
          <a:off x="0" y="0"/>
          <a:ext cx="0" cy="0"/>
          <a:chOff x="0" y="0"/>
          <a:chExt cx="0" cy="0"/>
        </a:xfrm>
      </p:grpSpPr>
      <p:sp>
        <p:nvSpPr>
          <p:cNvPr id="47" name="Google Shape;47;p43"/>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48" name="Google Shape;48;p43"/>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49" name="Google Shape;49;p4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0"/>
        <p:cNvGrpSpPr/>
        <p:nvPr/>
      </p:nvGrpSpPr>
      <p:grpSpPr>
        <a:xfrm>
          <a:off x="0" y="0"/>
          <a:ext cx="0" cy="0"/>
          <a:chOff x="0" y="0"/>
          <a:chExt cx="0" cy="0"/>
        </a:xfrm>
      </p:grpSpPr>
      <p:sp>
        <p:nvSpPr>
          <p:cNvPr id="51" name="Google Shape;51;p44"/>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52" name="Google Shape;52;p4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3"/>
        <p:cNvGrpSpPr/>
        <p:nvPr/>
      </p:nvGrpSpPr>
      <p:grpSpPr>
        <a:xfrm>
          <a:off x="0" y="0"/>
          <a:ext cx="0" cy="0"/>
          <a:chOff x="0" y="0"/>
          <a:chExt cx="0" cy="0"/>
        </a:xfrm>
      </p:grpSpPr>
      <p:sp>
        <p:nvSpPr>
          <p:cNvPr id="54" name="Google Shape;54;p45"/>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 name="Google Shape;55;p45"/>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56" name="Google Shape;56;p45"/>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7" name="Google Shape;57;p45"/>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58" name="Google Shape;58;p4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3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3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3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5" r:id="rId4"/>
    <p:sldLayoutId id="2147483656" r:id="rId5"/>
    <p:sldLayoutId id="2147483657" r:id="rId6"/>
    <p:sldLayoutId id="2147483658" r:id="rId7"/>
    <p:sldLayoutId id="2147483659" r:id="rId8"/>
    <p:sldLayoutId id="2147483660" r:id="rId9"/>
    <p:sldLayoutId id="2147483661"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pic>
        <p:nvPicPr>
          <p:cNvPr id="73" name="Google Shape;73;p1"/>
          <p:cNvPicPr preferRelativeResize="0"/>
          <p:nvPr/>
        </p:nvPicPr>
        <p:blipFill rotWithShape="1">
          <a:blip r:embed="rId3">
            <a:alphaModFix/>
          </a:blip>
          <a:srcRect/>
          <a:stretch/>
        </p:blipFill>
        <p:spPr>
          <a:xfrm>
            <a:off x="152400" y="152400"/>
            <a:ext cx="8839198" cy="1895330"/>
          </a:xfrm>
          <a:prstGeom prst="rect">
            <a:avLst/>
          </a:prstGeom>
          <a:noFill/>
          <a:ln>
            <a:noFill/>
          </a:ln>
        </p:spPr>
      </p:pic>
      <p:sp>
        <p:nvSpPr>
          <p:cNvPr id="74" name="Google Shape;74;p1"/>
          <p:cNvSpPr txBox="1"/>
          <p:nvPr/>
        </p:nvSpPr>
        <p:spPr>
          <a:xfrm>
            <a:off x="51150" y="2142300"/>
            <a:ext cx="9041700" cy="3001200"/>
          </a:xfrm>
          <a:prstGeom prst="rect">
            <a:avLst/>
          </a:prstGeom>
          <a:noFill/>
          <a:ln>
            <a:noFill/>
          </a:ln>
          <a:effectLst>
            <a:outerShdw blurRad="57150" dist="19050" dir="5400000" algn="bl" rotWithShape="0">
              <a:srgbClr val="073763">
                <a:alpha val="49411"/>
              </a:srgbClr>
            </a:outerShdw>
          </a:effectLst>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7200"/>
              <a:buFont typeface="Arial"/>
              <a:buNone/>
            </a:pPr>
            <a:r>
              <a:rPr lang="en" sz="7200" b="0" i="0" u="none" strike="noStrike" cap="none" dirty="0">
                <a:solidFill>
                  <a:srgbClr val="1C4587"/>
                </a:solidFill>
                <a:latin typeface="Arial"/>
                <a:ea typeface="Arial"/>
                <a:cs typeface="Arial"/>
                <a:sym typeface="Arial"/>
              </a:rPr>
              <a:t>2021 AGM</a:t>
            </a:r>
            <a:endParaRPr sz="7200" b="0" i="0" u="none" strike="noStrike" cap="none" dirty="0">
              <a:solidFill>
                <a:srgbClr val="1C4587"/>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7200"/>
              <a:buFont typeface="Arial"/>
              <a:buNone/>
            </a:pPr>
            <a:r>
              <a:rPr lang="en" sz="7200" b="0" i="0" u="none" strike="noStrike" cap="none" dirty="0">
                <a:solidFill>
                  <a:srgbClr val="1C4587"/>
                </a:solidFill>
                <a:latin typeface="Arial"/>
                <a:ea typeface="Arial"/>
                <a:cs typeface="Arial"/>
                <a:sym typeface="Arial"/>
              </a:rPr>
              <a:t>JANUARY 28, 2021</a:t>
            </a:r>
            <a:endParaRPr sz="7200" b="0" i="0" u="none" strike="noStrike" cap="none" dirty="0">
              <a:solidFill>
                <a:srgbClr val="1C4587"/>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dirty="0"/>
              <a:t>Insurance</a:t>
            </a:r>
            <a:endParaRPr dirty="0"/>
          </a:p>
        </p:txBody>
      </p:sp>
      <p:sp>
        <p:nvSpPr>
          <p:cNvPr id="112" name="Google Shape;112;p7"/>
          <p:cNvSpPr txBox="1">
            <a:spLocks noGrp="1"/>
          </p:cNvSpPr>
          <p:nvPr>
            <p:ph type="body" idx="1"/>
          </p:nvPr>
        </p:nvSpPr>
        <p:spPr>
          <a:xfrm>
            <a:off x="311700" y="1152475"/>
            <a:ext cx="8520600" cy="3427800"/>
          </a:xfrm>
          <a:prstGeom prst="rect">
            <a:avLst/>
          </a:prstGeom>
          <a:noFill/>
          <a:ln>
            <a:noFill/>
          </a:ln>
        </p:spPr>
        <p:txBody>
          <a:bodyPr spcFirstLastPara="1" wrap="square" lIns="91425" tIns="91425" rIns="91425" bIns="91425" anchor="t" anchorCtr="0">
            <a:noAutofit/>
          </a:bodyPr>
          <a:lstStyle/>
          <a:p>
            <a:pPr marL="457200" lvl="0" indent="0" algn="l" rtl="0">
              <a:lnSpc>
                <a:spcPct val="115000"/>
              </a:lnSpc>
              <a:spcBef>
                <a:spcPts val="0"/>
              </a:spcBef>
              <a:spcAft>
                <a:spcPts val="0"/>
              </a:spcAft>
              <a:buSzPts val="1800"/>
              <a:buNone/>
            </a:pPr>
            <a:r>
              <a:rPr lang="en-US" dirty="0"/>
              <a:t>OYL will ask each player and coach to complete a waiver and code of conduct form prior to competition to make sure expectations of players are clear.</a:t>
            </a:r>
          </a:p>
          <a:p>
            <a:pPr marL="457200" lvl="0" indent="0" algn="l" rtl="0">
              <a:lnSpc>
                <a:spcPct val="115000"/>
              </a:lnSpc>
              <a:spcBef>
                <a:spcPts val="0"/>
              </a:spcBef>
              <a:spcAft>
                <a:spcPts val="0"/>
              </a:spcAft>
              <a:buSzPts val="1800"/>
              <a:buNone/>
            </a:pPr>
            <a:endParaRPr lang="en-US" dirty="0"/>
          </a:p>
          <a:p>
            <a:pPr marL="457200" lvl="0" indent="0" algn="l" rtl="0">
              <a:lnSpc>
                <a:spcPct val="115000"/>
              </a:lnSpc>
              <a:spcBef>
                <a:spcPts val="0"/>
              </a:spcBef>
              <a:spcAft>
                <a:spcPts val="0"/>
              </a:spcAft>
              <a:buSzPts val="1800"/>
              <a:buNone/>
            </a:pPr>
            <a:r>
              <a:rPr lang="en-US" dirty="0"/>
              <a:t>Each club will send proof of general liability insurance policy with 1 million aggregate and add Oregon Youth Lacrosse as additional insured.  This is due by April 10th.</a:t>
            </a:r>
          </a:p>
          <a:p>
            <a:pPr marL="457200" lvl="0" indent="0" algn="l" rtl="0">
              <a:lnSpc>
                <a:spcPct val="115000"/>
              </a:lnSpc>
              <a:spcBef>
                <a:spcPts val="0"/>
              </a:spcBef>
              <a:spcAft>
                <a:spcPts val="0"/>
              </a:spcAft>
              <a:buSzPts val="1800"/>
              <a:buNone/>
            </a:pPr>
            <a:endParaRPr lang="en-US" dirty="0"/>
          </a:p>
          <a:p>
            <a:pPr marL="457200" lvl="0" indent="0" algn="l" rtl="0">
              <a:lnSpc>
                <a:spcPct val="115000"/>
              </a:lnSpc>
              <a:spcBef>
                <a:spcPts val="0"/>
              </a:spcBef>
              <a:spcAft>
                <a:spcPts val="0"/>
              </a:spcAft>
              <a:buSzPts val="1800"/>
              <a:buNone/>
            </a:pPr>
            <a:r>
              <a:rPr lang="en-US" dirty="0"/>
              <a:t>Each club shall demonstrate an insurance policy sufficient to cover claims of COVID as a communicable disease.  </a:t>
            </a:r>
          </a:p>
        </p:txBody>
      </p:sp>
      <p:sp>
        <p:nvSpPr>
          <p:cNvPr id="113" name="Google Shape;113;p7"/>
          <p:cNvSpPr/>
          <p:nvPr/>
        </p:nvSpPr>
        <p:spPr>
          <a:xfrm>
            <a:off x="0" y="4580164"/>
            <a:ext cx="9144000" cy="563336"/>
          </a:xfrm>
          <a:prstGeom prst="rect">
            <a:avLst/>
          </a:prstGeom>
          <a:gradFill>
            <a:gsLst>
              <a:gs pos="0">
                <a:srgbClr val="FF0000"/>
              </a:gs>
              <a:gs pos="34000">
                <a:srgbClr val="FF0000"/>
              </a:gs>
              <a:gs pos="51000">
                <a:srgbClr val="FFB1B1"/>
              </a:gs>
              <a:gs pos="78000">
                <a:srgbClr val="FFD9D9"/>
              </a:gs>
              <a:gs pos="100000">
                <a:srgbClr val="FFD9D9"/>
              </a:gs>
            </a:gsLst>
            <a:lin ang="0" scaled="0"/>
          </a:gradFill>
          <a:ln w="25400" cap="flat" cmpd="sng">
            <a:solidFill>
              <a:srgbClr val="BA7C2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114" name="Google Shape;114;p7" descr="A picture containing drawing&#10;&#10;Description automatically generated"/>
          <p:cNvPicPr preferRelativeResize="0"/>
          <p:nvPr/>
        </p:nvPicPr>
        <p:blipFill rotWithShape="1">
          <a:blip r:embed="rId3">
            <a:alphaModFix/>
          </a:blip>
          <a:srcRect/>
          <a:stretch/>
        </p:blipFill>
        <p:spPr>
          <a:xfrm>
            <a:off x="0" y="4612821"/>
            <a:ext cx="2527406" cy="530679"/>
          </a:xfrm>
          <a:prstGeom prst="rect">
            <a:avLst/>
          </a:prstGeom>
          <a:noFill/>
          <a:ln>
            <a:noFill/>
          </a:ln>
        </p:spPr>
      </p:pic>
    </p:spTree>
    <p:extLst>
      <p:ext uri="{BB962C8B-B14F-4D97-AF65-F5344CB8AC3E}">
        <p14:creationId xmlns:p14="http://schemas.microsoft.com/office/powerpoint/2010/main" val="736265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dirty="0"/>
              <a:t>What happens if…</a:t>
            </a:r>
            <a:endParaRPr dirty="0"/>
          </a:p>
        </p:txBody>
      </p:sp>
      <p:sp>
        <p:nvSpPr>
          <p:cNvPr id="112" name="Google Shape;112;p7"/>
          <p:cNvSpPr txBox="1">
            <a:spLocks noGrp="1"/>
          </p:cNvSpPr>
          <p:nvPr>
            <p:ph type="body" idx="1"/>
          </p:nvPr>
        </p:nvSpPr>
        <p:spPr>
          <a:xfrm>
            <a:off x="311700" y="1152475"/>
            <a:ext cx="8520600" cy="3427800"/>
          </a:xfrm>
          <a:prstGeom prst="rect">
            <a:avLst/>
          </a:prstGeom>
          <a:noFill/>
          <a:ln>
            <a:noFill/>
          </a:ln>
        </p:spPr>
        <p:txBody>
          <a:bodyPr spcFirstLastPara="1" wrap="square" lIns="91425" tIns="91425" rIns="91425" bIns="91425" anchor="t" anchorCtr="0">
            <a:noAutofit/>
          </a:bodyPr>
          <a:lstStyle/>
          <a:p>
            <a:pPr marL="800100"/>
            <a:r>
              <a:rPr lang="en-US" sz="1400" dirty="0"/>
              <a:t>There is a chance that circumstances cause the cancelation of the season or significant changes in the plans we’re making.</a:t>
            </a:r>
          </a:p>
          <a:p>
            <a:pPr marL="800100"/>
            <a:r>
              <a:rPr lang="en-US" sz="1400" dirty="0"/>
              <a:t>We will communicate as quickly as we can, and with as much detail as we can if it should come to pass. </a:t>
            </a:r>
          </a:p>
          <a:p>
            <a:pPr marL="800100"/>
            <a:r>
              <a:rPr lang="en-US" sz="1400" dirty="0"/>
              <a:t>We hope for the best, and will let you know if things change.</a:t>
            </a:r>
          </a:p>
          <a:p>
            <a:pPr marL="800100"/>
            <a:endParaRPr lang="en-US" sz="1400" dirty="0"/>
          </a:p>
          <a:p>
            <a:pPr marL="800100"/>
            <a:r>
              <a:rPr lang="en-US" sz="1400" dirty="0"/>
              <a:t>If there is any reasonable expectation that a coach or player on your team has been exposed to or exposed others to COVID, please hold any potentially contagious players or coaches out of participation.  If that means canceling a game, please do so, and thank you for being responsible.  If someone cancels on you, even with short notice, and this is the reason, please recognize this as looking out for your team, rather than as an inconvenience.  </a:t>
            </a:r>
            <a:endParaRPr sz="1400" dirty="0"/>
          </a:p>
        </p:txBody>
      </p:sp>
      <p:sp>
        <p:nvSpPr>
          <p:cNvPr id="113" name="Google Shape;113;p7"/>
          <p:cNvSpPr/>
          <p:nvPr/>
        </p:nvSpPr>
        <p:spPr>
          <a:xfrm>
            <a:off x="0" y="4580164"/>
            <a:ext cx="9144000" cy="563336"/>
          </a:xfrm>
          <a:prstGeom prst="rect">
            <a:avLst/>
          </a:prstGeom>
          <a:gradFill>
            <a:gsLst>
              <a:gs pos="0">
                <a:srgbClr val="FF0000"/>
              </a:gs>
              <a:gs pos="34000">
                <a:srgbClr val="FF0000"/>
              </a:gs>
              <a:gs pos="51000">
                <a:srgbClr val="FFB1B1"/>
              </a:gs>
              <a:gs pos="78000">
                <a:srgbClr val="FFD9D9"/>
              </a:gs>
              <a:gs pos="100000">
                <a:srgbClr val="FFD9D9"/>
              </a:gs>
            </a:gsLst>
            <a:lin ang="0" scaled="0"/>
          </a:gradFill>
          <a:ln w="25400" cap="flat" cmpd="sng">
            <a:solidFill>
              <a:srgbClr val="BA7C2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114" name="Google Shape;114;p7" descr="A picture containing drawing&#10;&#10;Description automatically generated"/>
          <p:cNvPicPr preferRelativeResize="0"/>
          <p:nvPr/>
        </p:nvPicPr>
        <p:blipFill rotWithShape="1">
          <a:blip r:embed="rId3">
            <a:alphaModFix/>
          </a:blip>
          <a:srcRect/>
          <a:stretch/>
        </p:blipFill>
        <p:spPr>
          <a:xfrm>
            <a:off x="0" y="4612821"/>
            <a:ext cx="2527406" cy="530679"/>
          </a:xfrm>
          <a:prstGeom prst="rect">
            <a:avLst/>
          </a:prstGeom>
          <a:noFill/>
          <a:ln>
            <a:noFill/>
          </a:ln>
        </p:spPr>
      </p:pic>
    </p:spTree>
    <p:extLst>
      <p:ext uri="{BB962C8B-B14F-4D97-AF65-F5344CB8AC3E}">
        <p14:creationId xmlns:p14="http://schemas.microsoft.com/office/powerpoint/2010/main" val="952570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dirty="0"/>
              <a:t>Not to be addressed tonight</a:t>
            </a:r>
            <a:endParaRPr dirty="0"/>
          </a:p>
        </p:txBody>
      </p:sp>
      <p:sp>
        <p:nvSpPr>
          <p:cNvPr id="112" name="Google Shape;112;p7"/>
          <p:cNvSpPr txBox="1">
            <a:spLocks noGrp="1"/>
          </p:cNvSpPr>
          <p:nvPr>
            <p:ph type="body" idx="1"/>
          </p:nvPr>
        </p:nvSpPr>
        <p:spPr>
          <a:xfrm>
            <a:off x="311700" y="1152475"/>
            <a:ext cx="8520600" cy="3427800"/>
          </a:xfrm>
          <a:prstGeom prst="rect">
            <a:avLst/>
          </a:prstGeom>
          <a:noFill/>
          <a:ln>
            <a:noFill/>
          </a:ln>
        </p:spPr>
        <p:txBody>
          <a:bodyPr spcFirstLastPara="1" wrap="square" lIns="91425" tIns="91425" rIns="91425" bIns="91425" anchor="t" anchorCtr="0">
            <a:noAutofit/>
          </a:bodyPr>
          <a:lstStyle/>
          <a:p>
            <a:pPr marL="800100"/>
            <a:r>
              <a:rPr lang="en-US" sz="2400" dirty="0"/>
              <a:t>Off-season player development</a:t>
            </a:r>
          </a:p>
          <a:p>
            <a:pPr marL="800100"/>
            <a:r>
              <a:rPr lang="en-US" sz="2400" dirty="0"/>
              <a:t>Club recruitment and growth</a:t>
            </a:r>
          </a:p>
          <a:p>
            <a:pPr marL="800100"/>
            <a:r>
              <a:rPr lang="en-US" sz="2400" dirty="0"/>
              <a:t>Finances</a:t>
            </a:r>
          </a:p>
          <a:p>
            <a:pPr marL="1257300" lvl="1"/>
            <a:r>
              <a:rPr lang="en-US" sz="2000" dirty="0"/>
              <a:t>(we are required by our bylaws to give a financial update.  We are solvent.  We are happy to answer any questions you have about this at a different place and time)</a:t>
            </a:r>
            <a:endParaRPr sz="2000" dirty="0"/>
          </a:p>
        </p:txBody>
      </p:sp>
      <p:sp>
        <p:nvSpPr>
          <p:cNvPr id="113" name="Google Shape;113;p7"/>
          <p:cNvSpPr/>
          <p:nvPr/>
        </p:nvSpPr>
        <p:spPr>
          <a:xfrm>
            <a:off x="0" y="4580164"/>
            <a:ext cx="9144000" cy="563336"/>
          </a:xfrm>
          <a:prstGeom prst="rect">
            <a:avLst/>
          </a:prstGeom>
          <a:gradFill>
            <a:gsLst>
              <a:gs pos="0">
                <a:srgbClr val="FF0000"/>
              </a:gs>
              <a:gs pos="34000">
                <a:srgbClr val="FF0000"/>
              </a:gs>
              <a:gs pos="51000">
                <a:srgbClr val="FFB1B1"/>
              </a:gs>
              <a:gs pos="78000">
                <a:srgbClr val="FFD9D9"/>
              </a:gs>
              <a:gs pos="100000">
                <a:srgbClr val="FFD9D9"/>
              </a:gs>
            </a:gsLst>
            <a:lin ang="0" scaled="0"/>
          </a:gradFill>
          <a:ln w="25400" cap="flat" cmpd="sng">
            <a:solidFill>
              <a:srgbClr val="BA7C2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114" name="Google Shape;114;p7" descr="A picture containing drawing&#10;&#10;Description automatically generated"/>
          <p:cNvPicPr preferRelativeResize="0"/>
          <p:nvPr/>
        </p:nvPicPr>
        <p:blipFill rotWithShape="1">
          <a:blip r:embed="rId3">
            <a:alphaModFix/>
          </a:blip>
          <a:srcRect/>
          <a:stretch/>
        </p:blipFill>
        <p:spPr>
          <a:xfrm>
            <a:off x="0" y="4612821"/>
            <a:ext cx="2527406" cy="530679"/>
          </a:xfrm>
          <a:prstGeom prst="rect">
            <a:avLst/>
          </a:prstGeom>
          <a:noFill/>
          <a:ln>
            <a:noFill/>
          </a:ln>
        </p:spPr>
      </p:pic>
    </p:spTree>
    <p:extLst>
      <p:ext uri="{BB962C8B-B14F-4D97-AF65-F5344CB8AC3E}">
        <p14:creationId xmlns:p14="http://schemas.microsoft.com/office/powerpoint/2010/main" val="3282845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3" name="Google Shape;113;p7"/>
          <p:cNvSpPr/>
          <p:nvPr/>
        </p:nvSpPr>
        <p:spPr>
          <a:xfrm>
            <a:off x="0" y="4580164"/>
            <a:ext cx="9144000" cy="563336"/>
          </a:xfrm>
          <a:prstGeom prst="rect">
            <a:avLst/>
          </a:prstGeom>
          <a:gradFill>
            <a:gsLst>
              <a:gs pos="0">
                <a:srgbClr val="FF0000"/>
              </a:gs>
              <a:gs pos="34000">
                <a:srgbClr val="FF0000"/>
              </a:gs>
              <a:gs pos="51000">
                <a:srgbClr val="FFB1B1"/>
              </a:gs>
              <a:gs pos="78000">
                <a:srgbClr val="FFD9D9"/>
              </a:gs>
              <a:gs pos="100000">
                <a:srgbClr val="FFD9D9"/>
              </a:gs>
            </a:gsLst>
            <a:lin ang="0" scaled="0"/>
          </a:gradFill>
          <a:ln w="25400" cap="flat" cmpd="sng">
            <a:solidFill>
              <a:srgbClr val="BA7C2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114" name="Google Shape;114;p7" descr="A picture containing drawing&#10;&#10;Description automatically generated"/>
          <p:cNvPicPr preferRelativeResize="0"/>
          <p:nvPr/>
        </p:nvPicPr>
        <p:blipFill rotWithShape="1">
          <a:blip r:embed="rId3">
            <a:alphaModFix/>
          </a:blip>
          <a:srcRect/>
          <a:stretch/>
        </p:blipFill>
        <p:spPr>
          <a:xfrm>
            <a:off x="0" y="4612821"/>
            <a:ext cx="2527406" cy="530679"/>
          </a:xfrm>
          <a:prstGeom prst="rect">
            <a:avLst/>
          </a:prstGeom>
          <a:noFill/>
          <a:ln>
            <a:noFill/>
          </a:ln>
        </p:spPr>
      </p:pic>
      <p:sp>
        <p:nvSpPr>
          <p:cNvPr id="8" name="Google Shape;416;p32">
            <a:extLst>
              <a:ext uri="{FF2B5EF4-FFF2-40B4-BE49-F238E27FC236}">
                <a16:creationId xmlns:a16="http://schemas.microsoft.com/office/drawing/2014/main" id="{6C3A848D-4043-1F4D-B8AE-99D4A04AE19F}"/>
              </a:ext>
            </a:extLst>
          </p:cNvPr>
          <p:cNvSpPr txBox="1">
            <a:spLocks/>
          </p:cNvSpPr>
          <p:nvPr/>
        </p:nvSpPr>
        <p:spPr>
          <a:xfrm>
            <a:off x="311700" y="2834125"/>
            <a:ext cx="8520600" cy="7926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lgn="ctr">
              <a:lnSpc>
                <a:spcPct val="100000"/>
              </a:lnSpc>
              <a:buSzPts val="2800"/>
              <a:buFont typeface="Arial"/>
              <a:buNone/>
            </a:pPr>
            <a:r>
              <a:rPr lang="en-US" sz="4800"/>
              <a:t>LYN PORTERFIELD</a:t>
            </a:r>
          </a:p>
          <a:p>
            <a:pPr marL="0" indent="0" algn="ctr">
              <a:lnSpc>
                <a:spcPct val="100000"/>
              </a:lnSpc>
              <a:buSzPts val="2800"/>
              <a:buFont typeface="Arial"/>
              <a:buNone/>
            </a:pPr>
            <a:r>
              <a:rPr lang="en-US"/>
              <a:t>Regional Director, Pacific &amp; Mountain Membership and Regional Development</a:t>
            </a:r>
          </a:p>
        </p:txBody>
      </p:sp>
      <p:pic>
        <p:nvPicPr>
          <p:cNvPr id="9" name="Google Shape;417;p32">
            <a:extLst>
              <a:ext uri="{FF2B5EF4-FFF2-40B4-BE49-F238E27FC236}">
                <a16:creationId xmlns:a16="http://schemas.microsoft.com/office/drawing/2014/main" id="{37B9B3D8-EF79-A049-B787-C13C976EEDE4}"/>
              </a:ext>
            </a:extLst>
          </p:cNvPr>
          <p:cNvPicPr preferRelativeResize="0"/>
          <p:nvPr/>
        </p:nvPicPr>
        <p:blipFill rotWithShape="1">
          <a:blip r:embed="rId4">
            <a:alphaModFix/>
          </a:blip>
          <a:srcRect/>
          <a:stretch/>
        </p:blipFill>
        <p:spPr>
          <a:xfrm>
            <a:off x="2290053" y="399524"/>
            <a:ext cx="4292997" cy="2434600"/>
          </a:xfrm>
          <a:prstGeom prst="rect">
            <a:avLst/>
          </a:prstGeom>
          <a:noFill/>
          <a:ln>
            <a:noFill/>
          </a:ln>
        </p:spPr>
      </p:pic>
    </p:spTree>
    <p:extLst>
      <p:ext uri="{BB962C8B-B14F-4D97-AF65-F5344CB8AC3E}">
        <p14:creationId xmlns:p14="http://schemas.microsoft.com/office/powerpoint/2010/main" val="1253643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sp>
        <p:nvSpPr>
          <p:cNvPr id="408" name="Google Shape;408;p31"/>
          <p:cNvSpPr txBox="1">
            <a:spLocks noGrp="1"/>
          </p:cNvSpPr>
          <p:nvPr>
            <p:ph type="ctrTitle"/>
          </p:nvPr>
        </p:nvSpPr>
        <p:spPr>
          <a:xfrm>
            <a:off x="311708" y="-360656"/>
            <a:ext cx="8520600" cy="20526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5200"/>
              <a:buNone/>
            </a:pPr>
            <a:r>
              <a:rPr lang="en" sz="9600" dirty="0"/>
              <a:t>DISCUSSION</a:t>
            </a:r>
            <a:endParaRPr sz="9600" dirty="0"/>
          </a:p>
        </p:txBody>
      </p:sp>
      <p:sp>
        <p:nvSpPr>
          <p:cNvPr id="409" name="Google Shape;409;p31"/>
          <p:cNvSpPr txBox="1">
            <a:spLocks noGrp="1"/>
          </p:cNvSpPr>
          <p:nvPr>
            <p:ph type="subTitle" idx="1"/>
          </p:nvPr>
        </p:nvSpPr>
        <p:spPr>
          <a:xfrm>
            <a:off x="311700" y="1779149"/>
            <a:ext cx="8520600" cy="2665629"/>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sz="3600" dirty="0"/>
              <a:t>- We have until 9:25</a:t>
            </a:r>
          </a:p>
          <a:p>
            <a:pPr marL="0" lvl="0" indent="0" algn="l" rtl="0">
              <a:lnSpc>
                <a:spcPct val="100000"/>
              </a:lnSpc>
              <a:spcBef>
                <a:spcPts val="0"/>
              </a:spcBef>
              <a:spcAft>
                <a:spcPts val="0"/>
              </a:spcAft>
              <a:buSzPts val="2800"/>
              <a:buNone/>
            </a:pPr>
            <a:r>
              <a:rPr lang="en-US" sz="3600" dirty="0"/>
              <a:t>- Let’s keep each topic to 2 or 3 minutes</a:t>
            </a:r>
          </a:p>
          <a:p>
            <a:pPr marL="0" lvl="0" indent="0" algn="l" rtl="0">
              <a:lnSpc>
                <a:spcPct val="100000"/>
              </a:lnSpc>
              <a:spcBef>
                <a:spcPts val="0"/>
              </a:spcBef>
              <a:spcAft>
                <a:spcPts val="0"/>
              </a:spcAft>
              <a:buSzPts val="2800"/>
              <a:buNone/>
            </a:pPr>
            <a:endParaRPr lang="en-US" sz="3600" dirty="0"/>
          </a:p>
          <a:p>
            <a:pPr marL="0" lvl="0" indent="0" algn="l" rtl="0">
              <a:lnSpc>
                <a:spcPct val="100000"/>
              </a:lnSpc>
              <a:spcBef>
                <a:spcPts val="0"/>
              </a:spcBef>
              <a:spcAft>
                <a:spcPts val="0"/>
              </a:spcAft>
              <a:buSzPts val="2800"/>
              <a:buNone/>
            </a:pPr>
            <a:r>
              <a:rPr lang="en-US" sz="2000" dirty="0"/>
              <a:t>* OYL will put out a memo in the next few days addressing anything we can’t conclude tonight.</a:t>
            </a:r>
            <a:endParaRPr sz="2000" dirty="0"/>
          </a:p>
        </p:txBody>
      </p:sp>
      <p:sp>
        <p:nvSpPr>
          <p:cNvPr id="410" name="Google Shape;410;p31"/>
          <p:cNvSpPr/>
          <p:nvPr/>
        </p:nvSpPr>
        <p:spPr>
          <a:xfrm>
            <a:off x="0" y="4580164"/>
            <a:ext cx="9144000" cy="563336"/>
          </a:xfrm>
          <a:prstGeom prst="rect">
            <a:avLst/>
          </a:prstGeom>
          <a:gradFill>
            <a:gsLst>
              <a:gs pos="0">
                <a:srgbClr val="FF0000"/>
              </a:gs>
              <a:gs pos="34000">
                <a:srgbClr val="FF0000"/>
              </a:gs>
              <a:gs pos="51000">
                <a:srgbClr val="FFB1B1"/>
              </a:gs>
              <a:gs pos="78000">
                <a:srgbClr val="FFD9D9"/>
              </a:gs>
              <a:gs pos="100000">
                <a:srgbClr val="FFD9D9"/>
              </a:gs>
            </a:gsLst>
            <a:lin ang="0" scaled="0"/>
          </a:gradFill>
          <a:ln w="25400" cap="flat" cmpd="sng">
            <a:solidFill>
              <a:srgbClr val="BA7C2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411" name="Google Shape;411;p31" descr="A picture containing drawing&#10;&#10;Description automatically generated"/>
          <p:cNvPicPr preferRelativeResize="0"/>
          <p:nvPr/>
        </p:nvPicPr>
        <p:blipFill rotWithShape="1">
          <a:blip r:embed="rId3">
            <a:alphaModFix/>
          </a:blip>
          <a:srcRect/>
          <a:stretch/>
        </p:blipFill>
        <p:spPr>
          <a:xfrm>
            <a:off x="0" y="4612821"/>
            <a:ext cx="2527406" cy="530679"/>
          </a:xfrm>
          <a:prstGeom prst="rect">
            <a:avLst/>
          </a:prstGeom>
          <a:noFill/>
          <a:ln>
            <a:noFill/>
          </a:ln>
        </p:spPr>
      </p:pic>
    </p:spTree>
    <p:extLst>
      <p:ext uri="{BB962C8B-B14F-4D97-AF65-F5344CB8AC3E}">
        <p14:creationId xmlns:p14="http://schemas.microsoft.com/office/powerpoint/2010/main" val="1601778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dirty="0"/>
              <a:t>Important Dates</a:t>
            </a:r>
            <a:endParaRPr dirty="0"/>
          </a:p>
        </p:txBody>
      </p:sp>
      <p:sp>
        <p:nvSpPr>
          <p:cNvPr id="112" name="Google Shape;112;p7"/>
          <p:cNvSpPr txBox="1">
            <a:spLocks noGrp="1"/>
          </p:cNvSpPr>
          <p:nvPr>
            <p:ph type="body" idx="1"/>
          </p:nvPr>
        </p:nvSpPr>
        <p:spPr>
          <a:xfrm>
            <a:off x="311700" y="1152475"/>
            <a:ext cx="8520600" cy="3427800"/>
          </a:xfrm>
          <a:prstGeom prst="rect">
            <a:avLst/>
          </a:prstGeom>
          <a:noFill/>
          <a:ln>
            <a:noFill/>
          </a:ln>
        </p:spPr>
        <p:txBody>
          <a:bodyPr spcFirstLastPara="1" wrap="square" lIns="91425" tIns="91425" rIns="91425" bIns="91425" anchor="t" anchorCtr="0">
            <a:noAutofit/>
          </a:bodyPr>
          <a:lstStyle/>
          <a:p>
            <a:pPr marL="457200" lvl="0" indent="0" algn="l" rtl="0">
              <a:lnSpc>
                <a:spcPct val="115000"/>
              </a:lnSpc>
              <a:spcBef>
                <a:spcPts val="0"/>
              </a:spcBef>
              <a:spcAft>
                <a:spcPts val="0"/>
              </a:spcAft>
              <a:buSzPts val="1800"/>
              <a:buNone/>
            </a:pPr>
            <a:r>
              <a:rPr lang="en-US" sz="2400" dirty="0"/>
              <a:t>Dues and Insurance due by April 10th, 2021</a:t>
            </a:r>
          </a:p>
          <a:p>
            <a:pPr marL="800100"/>
            <a:r>
              <a:rPr lang="en-US" sz="2400" dirty="0"/>
              <a:t>Dues Form is posted online under the 2021 tab</a:t>
            </a:r>
          </a:p>
          <a:p>
            <a:pPr marL="457200" lvl="0" indent="0" algn="l" rtl="0">
              <a:lnSpc>
                <a:spcPct val="115000"/>
              </a:lnSpc>
              <a:spcBef>
                <a:spcPts val="0"/>
              </a:spcBef>
              <a:spcAft>
                <a:spcPts val="0"/>
              </a:spcAft>
              <a:buSzPts val="1800"/>
              <a:buNone/>
            </a:pPr>
            <a:r>
              <a:rPr lang="en-US" sz="2400" dirty="0"/>
              <a:t>Schedules due to OYL April 10</a:t>
            </a:r>
            <a:r>
              <a:rPr lang="en-US" sz="2400" baseline="30000" dirty="0"/>
              <a:t>th</a:t>
            </a:r>
            <a:r>
              <a:rPr lang="en-US" sz="2400" dirty="0"/>
              <a:t>??</a:t>
            </a:r>
          </a:p>
          <a:p>
            <a:pPr marL="457200" lvl="0" indent="0" algn="l" rtl="0">
              <a:lnSpc>
                <a:spcPct val="115000"/>
              </a:lnSpc>
              <a:spcBef>
                <a:spcPts val="0"/>
              </a:spcBef>
              <a:spcAft>
                <a:spcPts val="0"/>
              </a:spcAft>
              <a:buSzPts val="1800"/>
              <a:buNone/>
            </a:pPr>
            <a:r>
              <a:rPr lang="en-US" sz="2400" dirty="0"/>
              <a:t>List of Referees w/contact info due to OYL April 10</a:t>
            </a:r>
            <a:r>
              <a:rPr lang="en-US" sz="2400" baseline="30000" dirty="0"/>
              <a:t>th</a:t>
            </a:r>
            <a:r>
              <a:rPr lang="en-US" sz="2400" dirty="0"/>
              <a:t>??</a:t>
            </a:r>
          </a:p>
          <a:p>
            <a:pPr marL="457200" lvl="0" indent="0" algn="l" rtl="0">
              <a:lnSpc>
                <a:spcPct val="115000"/>
              </a:lnSpc>
              <a:spcBef>
                <a:spcPts val="0"/>
              </a:spcBef>
              <a:spcAft>
                <a:spcPts val="0"/>
              </a:spcAft>
              <a:buSzPts val="1800"/>
              <a:buNone/>
            </a:pPr>
            <a:endParaRPr lang="en-US" sz="2400" dirty="0"/>
          </a:p>
          <a:p>
            <a:pPr marL="457200" lvl="0" indent="0" algn="l" rtl="0">
              <a:lnSpc>
                <a:spcPct val="115000"/>
              </a:lnSpc>
              <a:spcBef>
                <a:spcPts val="0"/>
              </a:spcBef>
              <a:spcAft>
                <a:spcPts val="0"/>
              </a:spcAft>
              <a:buSzPts val="1800"/>
              <a:buNone/>
            </a:pPr>
            <a:endParaRPr sz="2400" dirty="0"/>
          </a:p>
        </p:txBody>
      </p:sp>
      <p:sp>
        <p:nvSpPr>
          <p:cNvPr id="113" name="Google Shape;113;p7"/>
          <p:cNvSpPr/>
          <p:nvPr/>
        </p:nvSpPr>
        <p:spPr>
          <a:xfrm>
            <a:off x="0" y="4580164"/>
            <a:ext cx="9144000" cy="563336"/>
          </a:xfrm>
          <a:prstGeom prst="rect">
            <a:avLst/>
          </a:prstGeom>
          <a:gradFill>
            <a:gsLst>
              <a:gs pos="0">
                <a:srgbClr val="FF0000"/>
              </a:gs>
              <a:gs pos="34000">
                <a:srgbClr val="FF0000"/>
              </a:gs>
              <a:gs pos="51000">
                <a:srgbClr val="FFB1B1"/>
              </a:gs>
              <a:gs pos="78000">
                <a:srgbClr val="FFD9D9"/>
              </a:gs>
              <a:gs pos="100000">
                <a:srgbClr val="FFD9D9"/>
              </a:gs>
            </a:gsLst>
            <a:lin ang="0" scaled="0"/>
          </a:gradFill>
          <a:ln w="25400" cap="flat" cmpd="sng">
            <a:solidFill>
              <a:srgbClr val="BA7C2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114" name="Google Shape;114;p7" descr="A picture containing drawing&#10;&#10;Description automatically generated"/>
          <p:cNvPicPr preferRelativeResize="0"/>
          <p:nvPr/>
        </p:nvPicPr>
        <p:blipFill rotWithShape="1">
          <a:blip r:embed="rId3">
            <a:alphaModFix/>
          </a:blip>
          <a:srcRect/>
          <a:stretch/>
        </p:blipFill>
        <p:spPr>
          <a:xfrm>
            <a:off x="0" y="4612821"/>
            <a:ext cx="2527406" cy="530679"/>
          </a:xfrm>
          <a:prstGeom prst="rect">
            <a:avLst/>
          </a:prstGeom>
          <a:noFill/>
          <a:ln>
            <a:noFill/>
          </a:ln>
        </p:spPr>
      </p:pic>
    </p:spTree>
    <p:extLst>
      <p:ext uri="{BB962C8B-B14F-4D97-AF65-F5344CB8AC3E}">
        <p14:creationId xmlns:p14="http://schemas.microsoft.com/office/powerpoint/2010/main" val="2527946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44"/>
        <p:cNvGrpSpPr/>
        <p:nvPr/>
      </p:nvGrpSpPr>
      <p:grpSpPr>
        <a:xfrm>
          <a:off x="0" y="0"/>
          <a:ext cx="0" cy="0"/>
          <a:chOff x="0" y="0"/>
          <a:chExt cx="0" cy="0"/>
        </a:xfrm>
      </p:grpSpPr>
      <p:sp>
        <p:nvSpPr>
          <p:cNvPr id="445" name="Google Shape;445;p3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800"/>
              <a:buNone/>
            </a:pPr>
            <a:r>
              <a:rPr lang="en" dirty="0"/>
              <a:t>2021 OYL BOARD</a:t>
            </a:r>
            <a:endParaRPr dirty="0"/>
          </a:p>
        </p:txBody>
      </p:sp>
      <p:sp>
        <p:nvSpPr>
          <p:cNvPr id="446" name="Google Shape;446;p34"/>
          <p:cNvSpPr txBox="1">
            <a:spLocks noGrp="1"/>
          </p:cNvSpPr>
          <p:nvPr>
            <p:ph type="body" idx="1"/>
          </p:nvPr>
        </p:nvSpPr>
        <p:spPr>
          <a:xfrm>
            <a:off x="311700" y="1017725"/>
            <a:ext cx="8520600" cy="3674100"/>
          </a:xfrm>
          <a:prstGeom prst="rect">
            <a:avLst/>
          </a:prstGeom>
          <a:noFill/>
          <a:ln>
            <a:noFill/>
          </a:ln>
        </p:spPr>
        <p:txBody>
          <a:bodyPr spcFirstLastPara="1" wrap="square" lIns="91425" tIns="91425" rIns="91425" bIns="91425" anchor="t" anchorCtr="0">
            <a:noAutofit/>
          </a:bodyPr>
          <a:lstStyle/>
          <a:p>
            <a:pPr marL="0" marR="190500" lvl="0" indent="0" algn="ctr" rtl="0">
              <a:lnSpc>
                <a:spcPct val="150000"/>
              </a:lnSpc>
              <a:spcBef>
                <a:spcPts val="0"/>
              </a:spcBef>
              <a:spcAft>
                <a:spcPts val="0"/>
              </a:spcAft>
              <a:buClr>
                <a:schemeClr val="dk1"/>
              </a:buClr>
              <a:buSzPts val="1100"/>
              <a:buFont typeface="Arial"/>
              <a:buNone/>
            </a:pPr>
            <a:r>
              <a:rPr lang="en" sz="1600" dirty="0">
                <a:solidFill>
                  <a:srgbClr val="5E5E5E"/>
                </a:solidFill>
                <a:highlight>
                  <a:srgbClr val="FFFFFF"/>
                </a:highlight>
              </a:rPr>
              <a:t>Alex Tillson - President</a:t>
            </a:r>
            <a:endParaRPr dirty="0"/>
          </a:p>
          <a:p>
            <a:pPr marL="0" marR="190500" lvl="0" indent="0" algn="ctr" rtl="0">
              <a:lnSpc>
                <a:spcPct val="150000"/>
              </a:lnSpc>
              <a:spcBef>
                <a:spcPts val="0"/>
              </a:spcBef>
              <a:spcAft>
                <a:spcPts val="0"/>
              </a:spcAft>
              <a:buClr>
                <a:schemeClr val="dk1"/>
              </a:buClr>
              <a:buSzPts val="1100"/>
              <a:buFont typeface="Arial"/>
              <a:buNone/>
            </a:pPr>
            <a:r>
              <a:rPr lang="en" sz="1600" dirty="0">
                <a:solidFill>
                  <a:srgbClr val="5E5E5E"/>
                </a:solidFill>
                <a:highlight>
                  <a:srgbClr val="FFFFFF"/>
                </a:highlight>
              </a:rPr>
              <a:t>Dave Sanford - Vice President</a:t>
            </a:r>
            <a:endParaRPr dirty="0"/>
          </a:p>
          <a:p>
            <a:pPr marL="0" marR="190500" lvl="0" indent="0" algn="ctr" rtl="0">
              <a:lnSpc>
                <a:spcPct val="150000"/>
              </a:lnSpc>
              <a:spcBef>
                <a:spcPts val="0"/>
              </a:spcBef>
              <a:spcAft>
                <a:spcPts val="0"/>
              </a:spcAft>
              <a:buClr>
                <a:schemeClr val="dk1"/>
              </a:buClr>
              <a:buSzPts val="1100"/>
              <a:buFont typeface="Arial"/>
              <a:buNone/>
            </a:pPr>
            <a:r>
              <a:rPr lang="en" sz="1600" dirty="0">
                <a:solidFill>
                  <a:srgbClr val="5E5E5E"/>
                </a:solidFill>
                <a:highlight>
                  <a:srgbClr val="FFFFFF"/>
                </a:highlight>
              </a:rPr>
              <a:t>Lisa </a:t>
            </a:r>
            <a:r>
              <a:rPr lang="en" sz="1600" dirty="0" err="1">
                <a:solidFill>
                  <a:srgbClr val="5E5E5E"/>
                </a:solidFill>
                <a:highlight>
                  <a:srgbClr val="FFFFFF"/>
                </a:highlight>
              </a:rPr>
              <a:t>Hockman</a:t>
            </a:r>
            <a:r>
              <a:rPr lang="en" sz="1600" dirty="0">
                <a:solidFill>
                  <a:srgbClr val="5E5E5E"/>
                </a:solidFill>
                <a:highlight>
                  <a:srgbClr val="FFFFFF"/>
                </a:highlight>
              </a:rPr>
              <a:t> - Treasurer</a:t>
            </a:r>
            <a:endParaRPr dirty="0"/>
          </a:p>
          <a:p>
            <a:pPr marL="0" marR="190500" lvl="0" indent="0" algn="ctr" rtl="0">
              <a:lnSpc>
                <a:spcPct val="150000"/>
              </a:lnSpc>
              <a:spcBef>
                <a:spcPts val="0"/>
              </a:spcBef>
              <a:spcAft>
                <a:spcPts val="0"/>
              </a:spcAft>
              <a:buClr>
                <a:schemeClr val="dk1"/>
              </a:buClr>
              <a:buSzPts val="1100"/>
              <a:buFont typeface="Arial"/>
              <a:buNone/>
            </a:pPr>
            <a:r>
              <a:rPr lang="en" sz="1600" dirty="0">
                <a:solidFill>
                  <a:srgbClr val="5E5E5E"/>
                </a:solidFill>
                <a:highlight>
                  <a:srgbClr val="FFFFFF"/>
                </a:highlight>
              </a:rPr>
              <a:t>Bob Looney - Secretary</a:t>
            </a:r>
            <a:endParaRPr dirty="0"/>
          </a:p>
          <a:p>
            <a:pPr marL="0" marR="190500" lvl="0" indent="0" algn="ctr" rtl="0">
              <a:lnSpc>
                <a:spcPct val="150000"/>
              </a:lnSpc>
              <a:spcBef>
                <a:spcPts val="0"/>
              </a:spcBef>
              <a:spcAft>
                <a:spcPts val="0"/>
              </a:spcAft>
              <a:buClr>
                <a:schemeClr val="dk1"/>
              </a:buClr>
              <a:buSzPts val="1100"/>
              <a:buFont typeface="Arial"/>
              <a:buNone/>
            </a:pPr>
            <a:r>
              <a:rPr lang="en" sz="1600" dirty="0">
                <a:solidFill>
                  <a:srgbClr val="5E5E5E"/>
                </a:solidFill>
                <a:highlight>
                  <a:schemeClr val="lt1"/>
                </a:highlight>
              </a:rPr>
              <a:t>Keith Kroeger </a:t>
            </a:r>
            <a:r>
              <a:rPr lang="en" sz="1600" dirty="0">
                <a:solidFill>
                  <a:srgbClr val="5E5E5E"/>
                </a:solidFill>
                <a:highlight>
                  <a:srgbClr val="FFFFFF"/>
                </a:highlight>
              </a:rPr>
              <a:t> - Scheduling</a:t>
            </a:r>
            <a:endParaRPr dirty="0"/>
          </a:p>
          <a:p>
            <a:pPr marL="0" marR="190500" lvl="0" indent="0" algn="ctr" rtl="0">
              <a:lnSpc>
                <a:spcPct val="150000"/>
              </a:lnSpc>
              <a:spcBef>
                <a:spcPts val="0"/>
              </a:spcBef>
              <a:spcAft>
                <a:spcPts val="0"/>
              </a:spcAft>
              <a:buClr>
                <a:schemeClr val="dk1"/>
              </a:buClr>
              <a:buSzPts val="1100"/>
              <a:buFont typeface="Arial"/>
              <a:buNone/>
            </a:pPr>
            <a:r>
              <a:rPr lang="en" sz="1600" dirty="0">
                <a:solidFill>
                  <a:srgbClr val="5E5E5E"/>
                </a:solidFill>
                <a:highlight>
                  <a:srgbClr val="FFFFFF"/>
                </a:highlight>
              </a:rPr>
              <a:t>Bob </a:t>
            </a:r>
            <a:r>
              <a:rPr lang="en" sz="1600" dirty="0" err="1">
                <a:solidFill>
                  <a:srgbClr val="5E5E5E"/>
                </a:solidFill>
                <a:highlight>
                  <a:srgbClr val="FFFFFF"/>
                </a:highlight>
              </a:rPr>
              <a:t>Weyer</a:t>
            </a:r>
            <a:r>
              <a:rPr lang="en" sz="1600" dirty="0">
                <a:solidFill>
                  <a:srgbClr val="5E5E5E"/>
                </a:solidFill>
                <a:highlight>
                  <a:srgbClr val="FFFFFF"/>
                </a:highlight>
              </a:rPr>
              <a:t> - Officials</a:t>
            </a:r>
            <a:endParaRPr dirty="0"/>
          </a:p>
          <a:p>
            <a:pPr marL="0" marR="190500" lvl="0" indent="0" algn="ctr" rtl="0">
              <a:lnSpc>
                <a:spcPct val="150000"/>
              </a:lnSpc>
              <a:spcBef>
                <a:spcPts val="0"/>
              </a:spcBef>
              <a:spcAft>
                <a:spcPts val="0"/>
              </a:spcAft>
              <a:buSzPts val="1800"/>
              <a:buNone/>
            </a:pPr>
            <a:r>
              <a:rPr lang="en" sz="1600" dirty="0">
                <a:solidFill>
                  <a:srgbClr val="5E5E5E"/>
                </a:solidFill>
                <a:highlight>
                  <a:srgbClr val="FFFFFF"/>
                </a:highlight>
              </a:rPr>
              <a:t>Nic </a:t>
            </a:r>
            <a:r>
              <a:rPr lang="en" sz="1600" dirty="0" err="1">
                <a:solidFill>
                  <a:srgbClr val="5E5E5E"/>
                </a:solidFill>
                <a:highlight>
                  <a:srgbClr val="FFFFFF"/>
                </a:highlight>
              </a:rPr>
              <a:t>Herriges</a:t>
            </a:r>
            <a:r>
              <a:rPr lang="en" sz="1600" dirty="0">
                <a:solidFill>
                  <a:srgbClr val="5E5E5E"/>
                </a:solidFill>
                <a:highlight>
                  <a:srgbClr val="FFFFFF"/>
                </a:highlight>
              </a:rPr>
              <a:t> - Officials</a:t>
            </a:r>
            <a:endParaRPr dirty="0"/>
          </a:p>
          <a:p>
            <a:pPr marL="0" marR="190500" lvl="0" indent="0" algn="ctr" rtl="0">
              <a:lnSpc>
                <a:spcPct val="150000"/>
              </a:lnSpc>
              <a:spcBef>
                <a:spcPts val="0"/>
              </a:spcBef>
              <a:spcAft>
                <a:spcPts val="0"/>
              </a:spcAft>
              <a:buClr>
                <a:schemeClr val="dk1"/>
              </a:buClr>
              <a:buSzPts val="1100"/>
              <a:buFont typeface="Arial"/>
              <a:buNone/>
            </a:pPr>
            <a:r>
              <a:rPr lang="en" sz="1600" dirty="0">
                <a:solidFill>
                  <a:srgbClr val="5E5E5E"/>
                </a:solidFill>
                <a:highlight>
                  <a:srgbClr val="FFFFFF"/>
                </a:highlight>
              </a:rPr>
              <a:t>Tom </a:t>
            </a:r>
            <a:r>
              <a:rPr lang="en" sz="1600" dirty="0" err="1">
                <a:solidFill>
                  <a:srgbClr val="5E5E5E"/>
                </a:solidFill>
                <a:highlight>
                  <a:srgbClr val="FFFFFF"/>
                </a:highlight>
              </a:rPr>
              <a:t>Hoffert</a:t>
            </a:r>
            <a:r>
              <a:rPr lang="en" sz="1600" dirty="0">
                <a:solidFill>
                  <a:srgbClr val="5E5E5E"/>
                </a:solidFill>
                <a:highlight>
                  <a:srgbClr val="FFFFFF"/>
                </a:highlight>
              </a:rPr>
              <a:t> - Salem Representative</a:t>
            </a:r>
            <a:endParaRPr dirty="0"/>
          </a:p>
        </p:txBody>
      </p:sp>
      <p:sp>
        <p:nvSpPr>
          <p:cNvPr id="447" name="Google Shape;447;p34"/>
          <p:cNvSpPr/>
          <p:nvPr/>
        </p:nvSpPr>
        <p:spPr>
          <a:xfrm>
            <a:off x="0" y="4580164"/>
            <a:ext cx="9144000" cy="563336"/>
          </a:xfrm>
          <a:prstGeom prst="rect">
            <a:avLst/>
          </a:prstGeom>
          <a:gradFill>
            <a:gsLst>
              <a:gs pos="0">
                <a:srgbClr val="FF0000"/>
              </a:gs>
              <a:gs pos="34000">
                <a:srgbClr val="FF0000"/>
              </a:gs>
              <a:gs pos="51000">
                <a:srgbClr val="FFB1B1"/>
              </a:gs>
              <a:gs pos="78000">
                <a:srgbClr val="FFD9D9"/>
              </a:gs>
              <a:gs pos="100000">
                <a:srgbClr val="FFD9D9"/>
              </a:gs>
            </a:gsLst>
            <a:lin ang="0" scaled="0"/>
          </a:gradFill>
          <a:ln w="25400" cap="flat" cmpd="sng">
            <a:solidFill>
              <a:srgbClr val="BA7C2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448" name="Google Shape;448;p34" descr="A picture containing drawing&#10;&#10;Description automatically generated"/>
          <p:cNvPicPr preferRelativeResize="0"/>
          <p:nvPr/>
        </p:nvPicPr>
        <p:blipFill rotWithShape="1">
          <a:blip r:embed="rId3">
            <a:alphaModFix/>
          </a:blip>
          <a:srcRect/>
          <a:stretch/>
        </p:blipFill>
        <p:spPr>
          <a:xfrm>
            <a:off x="0" y="4612821"/>
            <a:ext cx="2527406" cy="530679"/>
          </a:xfrm>
          <a:prstGeom prst="rect">
            <a:avLst/>
          </a:prstGeom>
          <a:noFill/>
          <a:ln>
            <a:noFill/>
          </a:ln>
        </p:spPr>
      </p:pic>
      <p:sp>
        <p:nvSpPr>
          <p:cNvPr id="2" name="TextBox 1">
            <a:extLst>
              <a:ext uri="{FF2B5EF4-FFF2-40B4-BE49-F238E27FC236}">
                <a16:creationId xmlns:a16="http://schemas.microsoft.com/office/drawing/2014/main" id="{AD84DF3B-B1A6-2648-82BB-55813ED2F86B}"/>
              </a:ext>
            </a:extLst>
          </p:cNvPr>
          <p:cNvSpPr txBox="1"/>
          <p:nvPr/>
        </p:nvSpPr>
        <p:spPr>
          <a:xfrm>
            <a:off x="403599" y="1590425"/>
            <a:ext cx="2434196" cy="1446550"/>
          </a:xfrm>
          <a:prstGeom prst="rect">
            <a:avLst/>
          </a:prstGeom>
          <a:noFill/>
        </p:spPr>
        <p:txBody>
          <a:bodyPr wrap="square" rtlCol="0">
            <a:spAutoFit/>
          </a:bodyPr>
          <a:lstStyle/>
          <a:p>
            <a:pPr algn="ctr"/>
            <a:r>
              <a:rPr lang="en-US" sz="4400" dirty="0"/>
              <a:t>THANK YOU!</a:t>
            </a:r>
          </a:p>
        </p:txBody>
      </p:sp>
      <p:pic>
        <p:nvPicPr>
          <p:cNvPr id="4" name="Picture 3">
            <a:extLst>
              <a:ext uri="{FF2B5EF4-FFF2-40B4-BE49-F238E27FC236}">
                <a16:creationId xmlns:a16="http://schemas.microsoft.com/office/drawing/2014/main" id="{79796A2B-F590-7E43-AAC9-56335F91F5F5}"/>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6867144" y="1164513"/>
            <a:ext cx="1698052" cy="2298373"/>
          </a:xfrm>
          <a:prstGeom prst="rect">
            <a:avLst/>
          </a:prstGeom>
        </p:spPr>
      </p:pic>
    </p:spTree>
    <p:extLst>
      <p:ext uri="{BB962C8B-B14F-4D97-AF65-F5344CB8AC3E}">
        <p14:creationId xmlns:p14="http://schemas.microsoft.com/office/powerpoint/2010/main" val="1700353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dirty="0"/>
              <a:t>Preliminary</a:t>
            </a:r>
            <a:endParaRPr dirty="0"/>
          </a:p>
        </p:txBody>
      </p:sp>
      <p:sp>
        <p:nvSpPr>
          <p:cNvPr id="88" name="Google Shape;88;p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514350" indent="-285750"/>
            <a:r>
              <a:rPr lang="en-US" sz="1600" dirty="0"/>
              <a:t>There are a lot of things that are still unknown.  We are doing our best to find answers, but the situation in the world keeps changing, and we are doing our best to keep up.</a:t>
            </a:r>
          </a:p>
          <a:p>
            <a:pPr marL="514350" indent="-285750"/>
            <a:r>
              <a:rPr lang="en-US" sz="1600" dirty="0"/>
              <a:t>We have from now until 9:30pm.</a:t>
            </a:r>
          </a:p>
          <a:p>
            <a:pPr marL="514350" indent="-285750"/>
            <a:r>
              <a:rPr lang="en-US" sz="1600" dirty="0"/>
              <a:t>We need to spend most of, if not all the time tonight focused on how best to make this season go.  </a:t>
            </a:r>
          </a:p>
          <a:p>
            <a:pPr marL="514350" indent="-285750"/>
            <a:r>
              <a:rPr lang="en-US" sz="1600" dirty="0"/>
              <a:t>We are doing this AGM differently than in prior years because this is such a different year.  </a:t>
            </a:r>
          </a:p>
          <a:p>
            <a:pPr marL="514350" indent="-285750"/>
            <a:r>
              <a:rPr lang="en-US" sz="1600" dirty="0"/>
              <a:t>Everything is subject to change.</a:t>
            </a:r>
          </a:p>
          <a:p>
            <a:pPr marL="514350" indent="-285750"/>
            <a:r>
              <a:rPr lang="en-US" sz="1600" dirty="0"/>
              <a:t>During the presentation, please put questions in the chat. There will be open discussion at the conclusion of the presentation.</a:t>
            </a:r>
            <a:endParaRPr sz="1600" dirty="0"/>
          </a:p>
          <a:p>
            <a:pPr marL="0" lvl="0" indent="0" algn="l" rtl="0">
              <a:lnSpc>
                <a:spcPct val="115000"/>
              </a:lnSpc>
              <a:spcBef>
                <a:spcPts val="1600"/>
              </a:spcBef>
              <a:spcAft>
                <a:spcPts val="0"/>
              </a:spcAft>
              <a:buSzPts val="1800"/>
              <a:buNone/>
            </a:pPr>
            <a:endParaRPr sz="1600" dirty="0"/>
          </a:p>
          <a:p>
            <a:pPr marL="457200" lvl="0" indent="0" algn="l" rtl="0">
              <a:lnSpc>
                <a:spcPct val="115000"/>
              </a:lnSpc>
              <a:spcBef>
                <a:spcPts val="1600"/>
              </a:spcBef>
              <a:spcAft>
                <a:spcPts val="1600"/>
              </a:spcAft>
              <a:buSzPts val="1800"/>
              <a:buNone/>
            </a:pPr>
            <a:endParaRPr sz="1600" dirty="0"/>
          </a:p>
        </p:txBody>
      </p:sp>
      <p:sp>
        <p:nvSpPr>
          <p:cNvPr id="89" name="Google Shape;89;p3"/>
          <p:cNvSpPr/>
          <p:nvPr/>
        </p:nvSpPr>
        <p:spPr>
          <a:xfrm>
            <a:off x="0" y="4580164"/>
            <a:ext cx="9144000" cy="563336"/>
          </a:xfrm>
          <a:prstGeom prst="rect">
            <a:avLst/>
          </a:prstGeom>
          <a:gradFill>
            <a:gsLst>
              <a:gs pos="0">
                <a:srgbClr val="FF0000"/>
              </a:gs>
              <a:gs pos="34000">
                <a:srgbClr val="FF0000"/>
              </a:gs>
              <a:gs pos="51000">
                <a:srgbClr val="FFB1B1"/>
              </a:gs>
              <a:gs pos="78000">
                <a:srgbClr val="FFD9D9"/>
              </a:gs>
              <a:gs pos="100000">
                <a:srgbClr val="FFD9D9"/>
              </a:gs>
            </a:gsLst>
            <a:lin ang="0" scaled="0"/>
          </a:gradFill>
          <a:ln w="25400" cap="flat" cmpd="sng">
            <a:solidFill>
              <a:srgbClr val="BA7C2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90" name="Google Shape;90;p3" descr="A picture containing drawing&#10;&#10;Description automatically generated"/>
          <p:cNvPicPr preferRelativeResize="0"/>
          <p:nvPr/>
        </p:nvPicPr>
        <p:blipFill rotWithShape="1">
          <a:blip r:embed="rId3">
            <a:alphaModFix/>
          </a:blip>
          <a:srcRect/>
          <a:stretch/>
        </p:blipFill>
        <p:spPr>
          <a:xfrm>
            <a:off x="0" y="4612821"/>
            <a:ext cx="2527406" cy="53067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rtl="0">
              <a:lnSpc>
                <a:spcPct val="115000"/>
              </a:lnSpc>
              <a:spcBef>
                <a:spcPts val="0"/>
              </a:spcBef>
              <a:spcAft>
                <a:spcPts val="0"/>
              </a:spcAft>
              <a:buClr>
                <a:schemeClr val="dk1"/>
              </a:buClr>
              <a:buSzPts val="1100"/>
              <a:buFont typeface="Arial"/>
              <a:buNone/>
            </a:pPr>
            <a:r>
              <a:rPr lang="en" dirty="0"/>
              <a:t>Agenda</a:t>
            </a:r>
            <a:endParaRPr dirty="0"/>
          </a:p>
        </p:txBody>
      </p:sp>
      <p:sp>
        <p:nvSpPr>
          <p:cNvPr id="96" name="Google Shape;96;p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Clr>
                <a:schemeClr val="dk1"/>
              </a:buClr>
              <a:buSzPts val="1100"/>
              <a:buFont typeface="Arial"/>
              <a:buNone/>
            </a:pPr>
            <a:endParaRPr sz="1200" dirty="0">
              <a:solidFill>
                <a:srgbClr val="5E5E5E"/>
              </a:solidFill>
            </a:endParaRPr>
          </a:p>
          <a:p>
            <a:pPr marL="228600" lvl="0" indent="-228600" rtl="0">
              <a:lnSpc>
                <a:spcPct val="115000"/>
              </a:lnSpc>
              <a:spcBef>
                <a:spcPts val="0"/>
              </a:spcBef>
              <a:spcAft>
                <a:spcPts val="0"/>
              </a:spcAft>
              <a:buClr>
                <a:schemeClr val="dk1"/>
              </a:buClr>
              <a:buSzPts val="1100"/>
              <a:buFont typeface="Arial"/>
              <a:buAutoNum type="arabicPeriod"/>
            </a:pPr>
            <a:r>
              <a:rPr lang="en-US" sz="1200" dirty="0">
                <a:solidFill>
                  <a:srgbClr val="5E5E5E"/>
                </a:solidFill>
              </a:rPr>
              <a:t>Preliminary				8:00-8:05</a:t>
            </a:r>
          </a:p>
          <a:p>
            <a:pPr marL="228600" lvl="0" indent="-228600" rtl="0">
              <a:lnSpc>
                <a:spcPct val="115000"/>
              </a:lnSpc>
              <a:spcBef>
                <a:spcPts val="0"/>
              </a:spcBef>
              <a:spcAft>
                <a:spcPts val="0"/>
              </a:spcAft>
              <a:buClr>
                <a:schemeClr val="dk1"/>
              </a:buClr>
              <a:buSzPts val="1100"/>
              <a:buFont typeface="Arial"/>
              <a:buAutoNum type="arabicPeriod"/>
            </a:pPr>
            <a:r>
              <a:rPr lang="en-US" sz="1200" dirty="0">
                <a:solidFill>
                  <a:srgbClr val="5E5E5E"/>
                </a:solidFill>
              </a:rPr>
              <a:t>Purpose of the Season				8:05-8:10			</a:t>
            </a:r>
          </a:p>
          <a:p>
            <a:pPr marL="228600" lvl="0" indent="-228600" rtl="0">
              <a:lnSpc>
                <a:spcPct val="115000"/>
              </a:lnSpc>
              <a:spcBef>
                <a:spcPts val="0"/>
              </a:spcBef>
              <a:spcAft>
                <a:spcPts val="0"/>
              </a:spcAft>
              <a:buClr>
                <a:schemeClr val="dk1"/>
              </a:buClr>
              <a:buSzPts val="1100"/>
              <a:buFont typeface="Arial"/>
              <a:buAutoNum type="arabicPeriod"/>
            </a:pPr>
            <a:r>
              <a:rPr lang="en-US" sz="1200" dirty="0">
                <a:solidFill>
                  <a:srgbClr val="5E5E5E"/>
                </a:solidFill>
              </a:rPr>
              <a:t>Rules Changes				8:10-8:20</a:t>
            </a:r>
          </a:p>
          <a:p>
            <a:pPr marL="228600" lvl="0" indent="-228600" rtl="0">
              <a:lnSpc>
                <a:spcPct val="115000"/>
              </a:lnSpc>
              <a:spcBef>
                <a:spcPts val="0"/>
              </a:spcBef>
              <a:spcAft>
                <a:spcPts val="0"/>
              </a:spcAft>
              <a:buClr>
                <a:schemeClr val="dk1"/>
              </a:buClr>
              <a:buSzPts val="1100"/>
              <a:buFont typeface="Arial"/>
              <a:buAutoNum type="arabicPeriod"/>
            </a:pPr>
            <a:r>
              <a:rPr lang="en-US" sz="1200" dirty="0">
                <a:solidFill>
                  <a:srgbClr val="5E5E5E"/>
                </a:solidFill>
              </a:rPr>
              <a:t>Scheduling				8:20-8:25</a:t>
            </a:r>
          </a:p>
          <a:p>
            <a:pPr marL="228600" lvl="0" indent="-228600" rtl="0">
              <a:lnSpc>
                <a:spcPct val="115000"/>
              </a:lnSpc>
              <a:spcBef>
                <a:spcPts val="0"/>
              </a:spcBef>
              <a:spcAft>
                <a:spcPts val="0"/>
              </a:spcAft>
              <a:buClr>
                <a:schemeClr val="dk1"/>
              </a:buClr>
              <a:buSzPts val="1100"/>
              <a:buFont typeface="Arial"/>
              <a:buAutoNum type="arabicPeriod"/>
            </a:pPr>
            <a:r>
              <a:rPr lang="en-US" sz="1200" dirty="0">
                <a:solidFill>
                  <a:srgbClr val="5E5E5E"/>
                </a:solidFill>
              </a:rPr>
              <a:t>Referees					8:25-8:30			</a:t>
            </a:r>
          </a:p>
          <a:p>
            <a:pPr marL="228600" lvl="0" indent="-228600" rtl="0">
              <a:lnSpc>
                <a:spcPct val="115000"/>
              </a:lnSpc>
              <a:spcBef>
                <a:spcPts val="0"/>
              </a:spcBef>
              <a:spcAft>
                <a:spcPts val="0"/>
              </a:spcAft>
              <a:buClr>
                <a:schemeClr val="dk1"/>
              </a:buClr>
              <a:buSzPts val="1100"/>
              <a:buFont typeface="Arial"/>
              <a:buAutoNum type="arabicPeriod"/>
            </a:pPr>
            <a:r>
              <a:rPr lang="en-US" sz="1200" dirty="0">
                <a:solidFill>
                  <a:srgbClr val="5E5E5E"/>
                </a:solidFill>
              </a:rPr>
              <a:t>PPE / Mandatory Safety Procedures			8:30-8:40</a:t>
            </a:r>
          </a:p>
          <a:p>
            <a:pPr marL="228600" indent="-228600">
              <a:buClr>
                <a:schemeClr val="dk1"/>
              </a:buClr>
              <a:buSzPts val="1100"/>
              <a:buFont typeface="Arial"/>
              <a:buAutoNum type="arabicPeriod"/>
            </a:pPr>
            <a:r>
              <a:rPr lang="en-US" sz="1200" dirty="0">
                <a:solidFill>
                  <a:srgbClr val="5E5E5E"/>
                </a:solidFill>
              </a:rPr>
              <a:t>Contact Tracing?				8:40-8:45</a:t>
            </a:r>
          </a:p>
          <a:p>
            <a:pPr marL="228600" lvl="0" indent="-228600" rtl="0">
              <a:lnSpc>
                <a:spcPct val="115000"/>
              </a:lnSpc>
              <a:spcBef>
                <a:spcPts val="0"/>
              </a:spcBef>
              <a:spcAft>
                <a:spcPts val="0"/>
              </a:spcAft>
              <a:buClr>
                <a:schemeClr val="dk1"/>
              </a:buClr>
              <a:buSzPts val="1100"/>
              <a:buFont typeface="Arial"/>
              <a:buAutoNum type="arabicPeriod"/>
            </a:pPr>
            <a:r>
              <a:rPr lang="en-US" sz="1200" dirty="0">
                <a:solidFill>
                  <a:srgbClr val="5E5E5E"/>
                </a:solidFill>
              </a:rPr>
              <a:t>Insurance					8:45-8:50</a:t>
            </a:r>
          </a:p>
          <a:p>
            <a:pPr marL="228600" lvl="0" indent="-228600" rtl="0">
              <a:lnSpc>
                <a:spcPct val="115000"/>
              </a:lnSpc>
              <a:spcBef>
                <a:spcPts val="0"/>
              </a:spcBef>
              <a:spcAft>
                <a:spcPts val="0"/>
              </a:spcAft>
              <a:buClr>
                <a:schemeClr val="dk1"/>
              </a:buClr>
              <a:buSzPts val="1100"/>
              <a:buFont typeface="Arial"/>
              <a:buAutoNum type="arabicPeriod"/>
            </a:pPr>
            <a:r>
              <a:rPr lang="en-US" sz="1200" dirty="0">
                <a:solidFill>
                  <a:srgbClr val="5E5E5E"/>
                </a:solidFill>
              </a:rPr>
              <a:t>What happens if…				8:50-8:55</a:t>
            </a:r>
          </a:p>
          <a:p>
            <a:pPr marL="228600" lvl="0" indent="-228600" rtl="0">
              <a:lnSpc>
                <a:spcPct val="115000"/>
              </a:lnSpc>
              <a:spcBef>
                <a:spcPts val="0"/>
              </a:spcBef>
              <a:spcAft>
                <a:spcPts val="0"/>
              </a:spcAft>
              <a:buClr>
                <a:schemeClr val="dk1"/>
              </a:buClr>
              <a:buSzPts val="1100"/>
              <a:buFont typeface="Arial"/>
              <a:buAutoNum type="arabicPeriod"/>
            </a:pPr>
            <a:r>
              <a:rPr lang="en-US" sz="1200" dirty="0">
                <a:solidFill>
                  <a:srgbClr val="5E5E5E"/>
                </a:solidFill>
              </a:rPr>
              <a:t>Not to be addressed tonight			8:55-9:00</a:t>
            </a:r>
          </a:p>
          <a:p>
            <a:pPr marL="228600" lvl="0" indent="-228600" rtl="0">
              <a:lnSpc>
                <a:spcPct val="115000"/>
              </a:lnSpc>
              <a:spcBef>
                <a:spcPts val="0"/>
              </a:spcBef>
              <a:spcAft>
                <a:spcPts val="0"/>
              </a:spcAft>
              <a:buClr>
                <a:schemeClr val="dk1"/>
              </a:buClr>
              <a:buSzPts val="1100"/>
              <a:buFont typeface="Arial"/>
              <a:buAutoNum type="arabicPeriod"/>
            </a:pPr>
            <a:r>
              <a:rPr lang="en-US" sz="1200" dirty="0">
                <a:solidFill>
                  <a:srgbClr val="5E5E5E"/>
                </a:solidFill>
              </a:rPr>
              <a:t>Lynn					9:00-9:10</a:t>
            </a:r>
          </a:p>
          <a:p>
            <a:pPr marL="228600" lvl="0" indent="-228600" rtl="0">
              <a:lnSpc>
                <a:spcPct val="115000"/>
              </a:lnSpc>
              <a:spcBef>
                <a:spcPts val="0"/>
              </a:spcBef>
              <a:spcAft>
                <a:spcPts val="0"/>
              </a:spcAft>
              <a:buClr>
                <a:schemeClr val="dk1"/>
              </a:buClr>
              <a:buSzPts val="1100"/>
              <a:buFont typeface="Arial"/>
              <a:buAutoNum type="arabicPeriod"/>
            </a:pPr>
            <a:r>
              <a:rPr lang="en-US" sz="1200" dirty="0">
                <a:solidFill>
                  <a:srgbClr val="5E5E5E"/>
                </a:solidFill>
              </a:rPr>
              <a:t>Discussion				9:10-9:28</a:t>
            </a:r>
          </a:p>
          <a:p>
            <a:pPr marL="228600" lvl="0" indent="-228600" rtl="0">
              <a:lnSpc>
                <a:spcPct val="115000"/>
              </a:lnSpc>
              <a:spcBef>
                <a:spcPts val="0"/>
              </a:spcBef>
              <a:spcAft>
                <a:spcPts val="0"/>
              </a:spcAft>
              <a:buClr>
                <a:schemeClr val="dk1"/>
              </a:buClr>
              <a:buSzPts val="1100"/>
              <a:buFont typeface="Arial"/>
              <a:buAutoNum type="arabicPeriod"/>
            </a:pPr>
            <a:r>
              <a:rPr lang="en-US" sz="1200" dirty="0">
                <a:solidFill>
                  <a:srgbClr val="5E5E5E"/>
                </a:solidFill>
              </a:rPr>
              <a:t>Important Dates				9:28-9:30</a:t>
            </a:r>
            <a:endParaRPr sz="1200" dirty="0">
              <a:solidFill>
                <a:srgbClr val="5E5E5E"/>
              </a:solidFill>
            </a:endParaRPr>
          </a:p>
          <a:p>
            <a:pPr marL="0" lvl="0" indent="0" algn="l" rtl="0">
              <a:lnSpc>
                <a:spcPct val="115000"/>
              </a:lnSpc>
              <a:spcBef>
                <a:spcPts val="1200"/>
              </a:spcBef>
              <a:spcAft>
                <a:spcPts val="1600"/>
              </a:spcAft>
              <a:buSzPts val="1800"/>
              <a:buNone/>
            </a:pPr>
            <a:endParaRPr sz="1200" dirty="0"/>
          </a:p>
        </p:txBody>
      </p:sp>
      <p:sp>
        <p:nvSpPr>
          <p:cNvPr id="97" name="Google Shape;97;p4"/>
          <p:cNvSpPr/>
          <p:nvPr/>
        </p:nvSpPr>
        <p:spPr>
          <a:xfrm>
            <a:off x="0" y="4580164"/>
            <a:ext cx="9144000" cy="563336"/>
          </a:xfrm>
          <a:prstGeom prst="rect">
            <a:avLst/>
          </a:prstGeom>
          <a:gradFill>
            <a:gsLst>
              <a:gs pos="0">
                <a:srgbClr val="FF0000"/>
              </a:gs>
              <a:gs pos="34000">
                <a:srgbClr val="FF0000"/>
              </a:gs>
              <a:gs pos="51000">
                <a:srgbClr val="FFB1B1"/>
              </a:gs>
              <a:gs pos="78000">
                <a:srgbClr val="FFD9D9"/>
              </a:gs>
              <a:gs pos="100000">
                <a:srgbClr val="FFD9D9"/>
              </a:gs>
            </a:gsLst>
            <a:lin ang="0" scaled="0"/>
          </a:gradFill>
          <a:ln w="25400" cap="flat" cmpd="sng">
            <a:solidFill>
              <a:srgbClr val="BA7C2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98" name="Google Shape;98;p4" descr="A picture containing drawing&#10;&#10;Description automatically generated"/>
          <p:cNvPicPr preferRelativeResize="0"/>
          <p:nvPr/>
        </p:nvPicPr>
        <p:blipFill rotWithShape="1">
          <a:blip r:embed="rId3">
            <a:alphaModFix/>
          </a:blip>
          <a:srcRect/>
          <a:stretch/>
        </p:blipFill>
        <p:spPr>
          <a:xfrm>
            <a:off x="0" y="4612821"/>
            <a:ext cx="2527406" cy="530679"/>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dirty="0"/>
              <a:t>Purpose of the Season</a:t>
            </a:r>
            <a:endParaRPr dirty="0"/>
          </a:p>
        </p:txBody>
      </p:sp>
      <p:sp>
        <p:nvSpPr>
          <p:cNvPr id="112" name="Google Shape;112;p7"/>
          <p:cNvSpPr txBox="1">
            <a:spLocks noGrp="1"/>
          </p:cNvSpPr>
          <p:nvPr>
            <p:ph type="body" idx="1"/>
          </p:nvPr>
        </p:nvSpPr>
        <p:spPr>
          <a:xfrm>
            <a:off x="311700" y="1152475"/>
            <a:ext cx="8520600" cy="3427800"/>
          </a:xfrm>
          <a:prstGeom prst="rect">
            <a:avLst/>
          </a:prstGeom>
          <a:noFill/>
          <a:ln>
            <a:noFill/>
          </a:ln>
        </p:spPr>
        <p:txBody>
          <a:bodyPr spcFirstLastPara="1" wrap="square" lIns="91425" tIns="91425" rIns="91425" bIns="91425" anchor="t" anchorCtr="0">
            <a:noAutofit/>
          </a:bodyPr>
          <a:lstStyle/>
          <a:p>
            <a:pPr marL="457200" lvl="0" indent="0" algn="l" rtl="0">
              <a:lnSpc>
                <a:spcPct val="115000"/>
              </a:lnSpc>
              <a:spcBef>
                <a:spcPts val="0"/>
              </a:spcBef>
              <a:spcAft>
                <a:spcPts val="0"/>
              </a:spcAft>
              <a:buSzPts val="1800"/>
              <a:buNone/>
            </a:pPr>
            <a:r>
              <a:rPr lang="en-US" sz="2400" dirty="0"/>
              <a:t>			Keep kids engaged</a:t>
            </a:r>
          </a:p>
          <a:p>
            <a:pPr marL="457200" lvl="0" indent="0" algn="l" rtl="0">
              <a:lnSpc>
                <a:spcPct val="115000"/>
              </a:lnSpc>
              <a:spcBef>
                <a:spcPts val="0"/>
              </a:spcBef>
              <a:spcAft>
                <a:spcPts val="0"/>
              </a:spcAft>
              <a:buSzPts val="1800"/>
              <a:buNone/>
            </a:pPr>
            <a:r>
              <a:rPr lang="en-US" sz="2400" dirty="0"/>
              <a:t>							Get touches</a:t>
            </a:r>
          </a:p>
          <a:p>
            <a:pPr marL="457200" lvl="0" indent="0" algn="l" rtl="0">
              <a:lnSpc>
                <a:spcPct val="115000"/>
              </a:lnSpc>
              <a:spcBef>
                <a:spcPts val="0"/>
              </a:spcBef>
              <a:spcAft>
                <a:spcPts val="0"/>
              </a:spcAft>
              <a:buSzPts val="1800"/>
              <a:buNone/>
            </a:pPr>
            <a:r>
              <a:rPr lang="en-US" sz="2400" dirty="0"/>
              <a:t>	Keep clubs running</a:t>
            </a:r>
          </a:p>
          <a:p>
            <a:pPr marL="457200" lvl="0" indent="0" algn="l" rtl="0">
              <a:lnSpc>
                <a:spcPct val="115000"/>
              </a:lnSpc>
              <a:spcBef>
                <a:spcPts val="0"/>
              </a:spcBef>
              <a:spcAft>
                <a:spcPts val="0"/>
              </a:spcAft>
              <a:buSzPts val="1800"/>
              <a:buNone/>
            </a:pPr>
            <a:r>
              <a:rPr lang="en-US" sz="2400" dirty="0"/>
              <a:t>						Get out and play</a:t>
            </a:r>
          </a:p>
          <a:p>
            <a:pPr marL="457200" lvl="0" indent="0" algn="l" rtl="0">
              <a:lnSpc>
                <a:spcPct val="115000"/>
              </a:lnSpc>
              <a:spcBef>
                <a:spcPts val="0"/>
              </a:spcBef>
              <a:spcAft>
                <a:spcPts val="0"/>
              </a:spcAft>
              <a:buSzPts val="1800"/>
              <a:buNone/>
            </a:pPr>
            <a:r>
              <a:rPr lang="en-US" sz="2400" dirty="0"/>
              <a:t>		Medicine game</a:t>
            </a:r>
          </a:p>
          <a:p>
            <a:pPr marL="457200" lvl="0" indent="0" algn="l" rtl="0">
              <a:lnSpc>
                <a:spcPct val="115000"/>
              </a:lnSpc>
              <a:spcBef>
                <a:spcPts val="0"/>
              </a:spcBef>
              <a:spcAft>
                <a:spcPts val="0"/>
              </a:spcAft>
              <a:buSzPts val="1800"/>
              <a:buNone/>
            </a:pPr>
            <a:r>
              <a:rPr lang="en-US" sz="2400" dirty="0"/>
              <a:t>				Have fun</a:t>
            </a:r>
          </a:p>
          <a:p>
            <a:pPr marL="457200" lvl="0" indent="0" algn="l" rtl="0">
              <a:lnSpc>
                <a:spcPct val="115000"/>
              </a:lnSpc>
              <a:spcBef>
                <a:spcPts val="0"/>
              </a:spcBef>
              <a:spcAft>
                <a:spcPts val="0"/>
              </a:spcAft>
              <a:buSzPts val="1800"/>
              <a:buNone/>
            </a:pPr>
            <a:endParaRPr lang="en-US" sz="2400" dirty="0"/>
          </a:p>
        </p:txBody>
      </p:sp>
      <p:sp>
        <p:nvSpPr>
          <p:cNvPr id="113" name="Google Shape;113;p7"/>
          <p:cNvSpPr/>
          <p:nvPr/>
        </p:nvSpPr>
        <p:spPr>
          <a:xfrm>
            <a:off x="0" y="4580164"/>
            <a:ext cx="9144000" cy="563336"/>
          </a:xfrm>
          <a:prstGeom prst="rect">
            <a:avLst/>
          </a:prstGeom>
          <a:gradFill>
            <a:gsLst>
              <a:gs pos="0">
                <a:srgbClr val="FF0000"/>
              </a:gs>
              <a:gs pos="34000">
                <a:srgbClr val="FF0000"/>
              </a:gs>
              <a:gs pos="51000">
                <a:srgbClr val="FFB1B1"/>
              </a:gs>
              <a:gs pos="78000">
                <a:srgbClr val="FFD9D9"/>
              </a:gs>
              <a:gs pos="100000">
                <a:srgbClr val="FFD9D9"/>
              </a:gs>
            </a:gsLst>
            <a:lin ang="0" scaled="0"/>
          </a:gradFill>
          <a:ln w="25400" cap="flat" cmpd="sng">
            <a:solidFill>
              <a:srgbClr val="BA7C2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114" name="Google Shape;114;p7" descr="A picture containing drawing&#10;&#10;Description automatically generated"/>
          <p:cNvPicPr preferRelativeResize="0"/>
          <p:nvPr/>
        </p:nvPicPr>
        <p:blipFill rotWithShape="1">
          <a:blip r:embed="rId3">
            <a:alphaModFix/>
          </a:blip>
          <a:srcRect/>
          <a:stretch/>
        </p:blipFill>
        <p:spPr>
          <a:xfrm>
            <a:off x="0" y="4612821"/>
            <a:ext cx="2527406" cy="530679"/>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dirty="0"/>
              <a:t>Rules Changes</a:t>
            </a:r>
            <a:endParaRPr dirty="0"/>
          </a:p>
        </p:txBody>
      </p:sp>
      <p:sp>
        <p:nvSpPr>
          <p:cNvPr id="112" name="Google Shape;112;p7"/>
          <p:cNvSpPr txBox="1">
            <a:spLocks noGrp="1"/>
          </p:cNvSpPr>
          <p:nvPr>
            <p:ph type="body" idx="1"/>
          </p:nvPr>
        </p:nvSpPr>
        <p:spPr>
          <a:xfrm>
            <a:off x="311700" y="1152475"/>
            <a:ext cx="8520600" cy="3427800"/>
          </a:xfrm>
          <a:prstGeom prst="rect">
            <a:avLst/>
          </a:prstGeom>
          <a:noFill/>
          <a:ln>
            <a:noFill/>
          </a:ln>
        </p:spPr>
        <p:txBody>
          <a:bodyPr spcFirstLastPara="1" wrap="square" lIns="91425" tIns="91425" rIns="91425" bIns="91425" anchor="t" anchorCtr="0">
            <a:noAutofit/>
          </a:bodyPr>
          <a:lstStyle/>
          <a:p>
            <a:pPr marL="457200" lvl="0" indent="0" algn="l" rtl="0">
              <a:lnSpc>
                <a:spcPct val="115000"/>
              </a:lnSpc>
              <a:spcBef>
                <a:spcPts val="0"/>
              </a:spcBef>
              <a:spcAft>
                <a:spcPts val="0"/>
              </a:spcAft>
              <a:buSzPts val="1800"/>
              <a:buNone/>
            </a:pPr>
            <a:endParaRPr lang="en-US" sz="2400" dirty="0"/>
          </a:p>
          <a:p>
            <a:pPr marL="457200" lvl="0" indent="0" algn="l" rtl="0">
              <a:lnSpc>
                <a:spcPct val="115000"/>
              </a:lnSpc>
              <a:spcBef>
                <a:spcPts val="0"/>
              </a:spcBef>
              <a:spcAft>
                <a:spcPts val="0"/>
              </a:spcAft>
              <a:buSzPts val="1800"/>
              <a:buNone/>
            </a:pPr>
            <a:r>
              <a:rPr lang="en-US" sz="2400" dirty="0"/>
              <a:t>Rules changes this season because of:</a:t>
            </a:r>
          </a:p>
          <a:p>
            <a:pPr marL="800100"/>
            <a:r>
              <a:rPr lang="en-US" sz="2400" dirty="0"/>
              <a:t>Updates to the game</a:t>
            </a:r>
          </a:p>
          <a:p>
            <a:pPr marL="800100"/>
            <a:r>
              <a:rPr lang="en-US" sz="2400" dirty="0"/>
              <a:t>COVID</a:t>
            </a:r>
          </a:p>
          <a:p>
            <a:pPr marL="457200" lvl="0" indent="0" algn="l" rtl="0">
              <a:lnSpc>
                <a:spcPct val="115000"/>
              </a:lnSpc>
              <a:spcBef>
                <a:spcPts val="0"/>
              </a:spcBef>
              <a:spcAft>
                <a:spcPts val="0"/>
              </a:spcAft>
              <a:buSzPts val="1800"/>
              <a:buNone/>
            </a:pPr>
            <a:endParaRPr sz="2400" dirty="0"/>
          </a:p>
        </p:txBody>
      </p:sp>
      <p:sp>
        <p:nvSpPr>
          <p:cNvPr id="113" name="Google Shape;113;p7"/>
          <p:cNvSpPr/>
          <p:nvPr/>
        </p:nvSpPr>
        <p:spPr>
          <a:xfrm>
            <a:off x="0" y="4580164"/>
            <a:ext cx="9144000" cy="563336"/>
          </a:xfrm>
          <a:prstGeom prst="rect">
            <a:avLst/>
          </a:prstGeom>
          <a:gradFill>
            <a:gsLst>
              <a:gs pos="0">
                <a:srgbClr val="FF0000"/>
              </a:gs>
              <a:gs pos="34000">
                <a:srgbClr val="FF0000"/>
              </a:gs>
              <a:gs pos="51000">
                <a:srgbClr val="FFB1B1"/>
              </a:gs>
              <a:gs pos="78000">
                <a:srgbClr val="FFD9D9"/>
              </a:gs>
              <a:gs pos="100000">
                <a:srgbClr val="FFD9D9"/>
              </a:gs>
            </a:gsLst>
            <a:lin ang="0" scaled="0"/>
          </a:gradFill>
          <a:ln w="25400" cap="flat" cmpd="sng">
            <a:solidFill>
              <a:srgbClr val="BA7C2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114" name="Google Shape;114;p7" descr="A picture containing drawing&#10;&#10;Description automatically generated"/>
          <p:cNvPicPr preferRelativeResize="0"/>
          <p:nvPr/>
        </p:nvPicPr>
        <p:blipFill rotWithShape="1">
          <a:blip r:embed="rId3">
            <a:alphaModFix/>
          </a:blip>
          <a:srcRect/>
          <a:stretch/>
        </p:blipFill>
        <p:spPr>
          <a:xfrm>
            <a:off x="0" y="4612821"/>
            <a:ext cx="2527406" cy="530679"/>
          </a:xfrm>
          <a:prstGeom prst="rect">
            <a:avLst/>
          </a:prstGeom>
          <a:noFill/>
          <a:ln>
            <a:noFill/>
          </a:ln>
        </p:spPr>
      </p:pic>
    </p:spTree>
    <p:extLst>
      <p:ext uri="{BB962C8B-B14F-4D97-AF65-F5344CB8AC3E}">
        <p14:creationId xmlns:p14="http://schemas.microsoft.com/office/powerpoint/2010/main" val="4204879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dirty="0"/>
              <a:t>Scheduling</a:t>
            </a:r>
            <a:endParaRPr dirty="0"/>
          </a:p>
        </p:txBody>
      </p:sp>
      <p:sp>
        <p:nvSpPr>
          <p:cNvPr id="112" name="Google Shape;112;p7"/>
          <p:cNvSpPr txBox="1">
            <a:spLocks noGrp="1"/>
          </p:cNvSpPr>
          <p:nvPr>
            <p:ph type="body" idx="1"/>
          </p:nvPr>
        </p:nvSpPr>
        <p:spPr>
          <a:xfrm>
            <a:off x="311700" y="1152475"/>
            <a:ext cx="8520600" cy="3427800"/>
          </a:xfrm>
          <a:prstGeom prst="rect">
            <a:avLst/>
          </a:prstGeom>
          <a:noFill/>
          <a:ln>
            <a:noFill/>
          </a:ln>
        </p:spPr>
        <p:txBody>
          <a:bodyPr spcFirstLastPara="1" wrap="square" lIns="91425" tIns="91425" rIns="91425" bIns="91425" anchor="t" anchorCtr="0">
            <a:noAutofit/>
          </a:bodyPr>
          <a:lstStyle/>
          <a:p>
            <a:pPr marL="742950" indent="-285750"/>
            <a:r>
              <a:rPr lang="en-US" dirty="0"/>
              <a:t>This year, please fill your own schedule as much as you can.</a:t>
            </a:r>
          </a:p>
          <a:p>
            <a:pPr marL="742950" indent="-285750"/>
            <a:endParaRPr lang="en-US" dirty="0"/>
          </a:p>
          <a:p>
            <a:pPr marL="742950" indent="-285750"/>
            <a:r>
              <a:rPr lang="en-US" dirty="0"/>
              <a:t>We will have a scheduling meeting on </a:t>
            </a:r>
            <a:r>
              <a:rPr lang="en-US" u="sng" dirty="0"/>
              <a:t>Apr 11th </a:t>
            </a:r>
            <a:r>
              <a:rPr lang="en-US" dirty="0"/>
              <a:t>to fill in the gaps in your schedule, if any.</a:t>
            </a:r>
          </a:p>
          <a:p>
            <a:pPr marL="742950" indent="-285750"/>
            <a:r>
              <a:rPr lang="en-US" dirty="0"/>
              <a:t>As of now:</a:t>
            </a:r>
          </a:p>
          <a:p>
            <a:pPr marL="1200150" lvl="1" indent="-285750"/>
            <a:r>
              <a:rPr lang="en-US" dirty="0"/>
              <a:t>April 12: First day of practices</a:t>
            </a:r>
          </a:p>
          <a:p>
            <a:pPr marL="1200150" lvl="1" indent="-285750"/>
            <a:r>
              <a:rPr lang="en-US" dirty="0"/>
              <a:t>April 19: First games</a:t>
            </a:r>
          </a:p>
          <a:p>
            <a:pPr marL="1200150" lvl="1" indent="-285750"/>
            <a:r>
              <a:rPr lang="en-US" dirty="0"/>
              <a:t>April 19 – May 31: Full Season</a:t>
            </a:r>
          </a:p>
          <a:p>
            <a:pPr marL="457200" lvl="0" indent="0" algn="l" rtl="0">
              <a:lnSpc>
                <a:spcPct val="115000"/>
              </a:lnSpc>
              <a:spcBef>
                <a:spcPts val="0"/>
              </a:spcBef>
              <a:spcAft>
                <a:spcPts val="0"/>
              </a:spcAft>
              <a:buSzPts val="1800"/>
              <a:buNone/>
            </a:pPr>
            <a:endParaRPr lang="en-US" dirty="0"/>
          </a:p>
        </p:txBody>
      </p:sp>
      <p:sp>
        <p:nvSpPr>
          <p:cNvPr id="113" name="Google Shape;113;p7"/>
          <p:cNvSpPr/>
          <p:nvPr/>
        </p:nvSpPr>
        <p:spPr>
          <a:xfrm>
            <a:off x="0" y="4580164"/>
            <a:ext cx="9144000" cy="563336"/>
          </a:xfrm>
          <a:prstGeom prst="rect">
            <a:avLst/>
          </a:prstGeom>
          <a:gradFill>
            <a:gsLst>
              <a:gs pos="0">
                <a:srgbClr val="FF0000"/>
              </a:gs>
              <a:gs pos="34000">
                <a:srgbClr val="FF0000"/>
              </a:gs>
              <a:gs pos="51000">
                <a:srgbClr val="FFB1B1"/>
              </a:gs>
              <a:gs pos="78000">
                <a:srgbClr val="FFD9D9"/>
              </a:gs>
              <a:gs pos="100000">
                <a:srgbClr val="FFD9D9"/>
              </a:gs>
            </a:gsLst>
            <a:lin ang="0" scaled="0"/>
          </a:gradFill>
          <a:ln w="25400" cap="flat" cmpd="sng">
            <a:solidFill>
              <a:srgbClr val="BA7C2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114" name="Google Shape;114;p7" descr="A picture containing drawing&#10;&#10;Description automatically generated"/>
          <p:cNvPicPr preferRelativeResize="0"/>
          <p:nvPr/>
        </p:nvPicPr>
        <p:blipFill rotWithShape="1">
          <a:blip r:embed="rId3">
            <a:alphaModFix/>
          </a:blip>
          <a:srcRect/>
          <a:stretch/>
        </p:blipFill>
        <p:spPr>
          <a:xfrm>
            <a:off x="0" y="4612821"/>
            <a:ext cx="2527406" cy="530679"/>
          </a:xfrm>
          <a:prstGeom prst="rect">
            <a:avLst/>
          </a:prstGeom>
          <a:noFill/>
          <a:ln>
            <a:noFill/>
          </a:ln>
        </p:spPr>
      </p:pic>
    </p:spTree>
    <p:extLst>
      <p:ext uri="{BB962C8B-B14F-4D97-AF65-F5344CB8AC3E}">
        <p14:creationId xmlns:p14="http://schemas.microsoft.com/office/powerpoint/2010/main" val="2108220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dirty="0"/>
              <a:t>Referees</a:t>
            </a:r>
            <a:endParaRPr dirty="0"/>
          </a:p>
        </p:txBody>
      </p:sp>
      <p:sp>
        <p:nvSpPr>
          <p:cNvPr id="112" name="Google Shape;112;p7"/>
          <p:cNvSpPr txBox="1">
            <a:spLocks noGrp="1"/>
          </p:cNvSpPr>
          <p:nvPr>
            <p:ph type="body" idx="1"/>
          </p:nvPr>
        </p:nvSpPr>
        <p:spPr>
          <a:xfrm>
            <a:off x="311700" y="1152475"/>
            <a:ext cx="8520600" cy="3427800"/>
          </a:xfrm>
          <a:prstGeom prst="rect">
            <a:avLst/>
          </a:prstGeom>
          <a:noFill/>
          <a:ln>
            <a:noFill/>
          </a:ln>
        </p:spPr>
        <p:txBody>
          <a:bodyPr spcFirstLastPara="1" wrap="square" lIns="91425" tIns="91425" rIns="91425" bIns="91425" anchor="t" anchorCtr="0">
            <a:noAutofit/>
          </a:bodyPr>
          <a:lstStyle/>
          <a:p>
            <a:pPr marL="800100"/>
            <a:r>
              <a:rPr lang="en-US" dirty="0"/>
              <a:t>HS referees have not done a game in over a year if not two years.</a:t>
            </a:r>
          </a:p>
          <a:p>
            <a:pPr marL="800100"/>
            <a:r>
              <a:rPr lang="en-US" dirty="0"/>
              <a:t>Training is significantly diminished because we can’t go in a classroom.</a:t>
            </a:r>
          </a:p>
          <a:p>
            <a:pPr marL="800100"/>
            <a:r>
              <a:rPr lang="en-US" dirty="0"/>
              <a:t>We would like to have one adult referee and one HS referee at as many games as possible.  We may have a Zoom Training for 2021 refs…TBD</a:t>
            </a:r>
          </a:p>
          <a:p>
            <a:pPr marL="800100"/>
            <a:r>
              <a:rPr lang="en-US" dirty="0"/>
              <a:t>Adult and HS referees are likely to be hard to find due to the compressed high school schedule.</a:t>
            </a:r>
          </a:p>
          <a:p>
            <a:pPr marL="800100"/>
            <a:r>
              <a:rPr lang="en-US" dirty="0"/>
              <a:t>Please coordinate with referees that you know.</a:t>
            </a:r>
          </a:p>
          <a:p>
            <a:pPr marL="800100"/>
            <a:r>
              <a:rPr lang="en-US" dirty="0"/>
              <a:t>OYL will assist with referee assignment to fill in the gaps.  Please notify us by  </a:t>
            </a:r>
            <a:r>
              <a:rPr lang="en-US" u="sng" dirty="0"/>
              <a:t>April 15</a:t>
            </a:r>
            <a:r>
              <a:rPr lang="en-US" u="sng" baseline="30000" dirty="0"/>
              <a:t>th</a:t>
            </a:r>
            <a:r>
              <a:rPr lang="en-US" u="sng" dirty="0"/>
              <a:t> </a:t>
            </a:r>
            <a:r>
              <a:rPr lang="en-US" dirty="0"/>
              <a:t>of any games for which you need officials.</a:t>
            </a:r>
            <a:endParaRPr dirty="0"/>
          </a:p>
        </p:txBody>
      </p:sp>
      <p:sp>
        <p:nvSpPr>
          <p:cNvPr id="113" name="Google Shape;113;p7"/>
          <p:cNvSpPr/>
          <p:nvPr/>
        </p:nvSpPr>
        <p:spPr>
          <a:xfrm>
            <a:off x="0" y="4580164"/>
            <a:ext cx="9144000" cy="563336"/>
          </a:xfrm>
          <a:prstGeom prst="rect">
            <a:avLst/>
          </a:prstGeom>
          <a:gradFill>
            <a:gsLst>
              <a:gs pos="0">
                <a:srgbClr val="FF0000"/>
              </a:gs>
              <a:gs pos="34000">
                <a:srgbClr val="FF0000"/>
              </a:gs>
              <a:gs pos="51000">
                <a:srgbClr val="FFB1B1"/>
              </a:gs>
              <a:gs pos="78000">
                <a:srgbClr val="FFD9D9"/>
              </a:gs>
              <a:gs pos="100000">
                <a:srgbClr val="FFD9D9"/>
              </a:gs>
            </a:gsLst>
            <a:lin ang="0" scaled="0"/>
          </a:gradFill>
          <a:ln w="25400" cap="flat" cmpd="sng">
            <a:solidFill>
              <a:srgbClr val="BA7C2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114" name="Google Shape;114;p7" descr="A picture containing drawing&#10;&#10;Description automatically generated"/>
          <p:cNvPicPr preferRelativeResize="0"/>
          <p:nvPr/>
        </p:nvPicPr>
        <p:blipFill rotWithShape="1">
          <a:blip r:embed="rId3">
            <a:alphaModFix/>
          </a:blip>
          <a:srcRect/>
          <a:stretch/>
        </p:blipFill>
        <p:spPr>
          <a:xfrm>
            <a:off x="0" y="4612821"/>
            <a:ext cx="2527406" cy="530679"/>
          </a:xfrm>
          <a:prstGeom prst="rect">
            <a:avLst/>
          </a:prstGeom>
          <a:noFill/>
          <a:ln>
            <a:noFill/>
          </a:ln>
        </p:spPr>
      </p:pic>
    </p:spTree>
    <p:extLst>
      <p:ext uri="{BB962C8B-B14F-4D97-AF65-F5344CB8AC3E}">
        <p14:creationId xmlns:p14="http://schemas.microsoft.com/office/powerpoint/2010/main" val="221864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dirty="0"/>
              <a:t>PPE / Mandatory Safety Procedures</a:t>
            </a:r>
            <a:endParaRPr dirty="0"/>
          </a:p>
        </p:txBody>
      </p:sp>
      <p:sp>
        <p:nvSpPr>
          <p:cNvPr id="112" name="Google Shape;112;p7"/>
          <p:cNvSpPr txBox="1">
            <a:spLocks noGrp="1"/>
          </p:cNvSpPr>
          <p:nvPr>
            <p:ph type="body" idx="1"/>
          </p:nvPr>
        </p:nvSpPr>
        <p:spPr>
          <a:xfrm>
            <a:off x="311700" y="1152475"/>
            <a:ext cx="8520600" cy="3427800"/>
          </a:xfrm>
          <a:prstGeom prst="rect">
            <a:avLst/>
          </a:prstGeom>
          <a:noFill/>
          <a:ln>
            <a:noFill/>
          </a:ln>
        </p:spPr>
        <p:txBody>
          <a:bodyPr spcFirstLastPara="1" wrap="square" lIns="91425" tIns="91425" rIns="91425" bIns="91425" anchor="t" anchorCtr="0">
            <a:noAutofit/>
          </a:bodyPr>
          <a:lstStyle/>
          <a:p>
            <a:pPr marL="800100"/>
            <a:r>
              <a:rPr lang="en-US" dirty="0"/>
              <a:t>We will not be outliers, either to the side of ‘safety’ or to the side of ‘risk’.</a:t>
            </a:r>
          </a:p>
          <a:p>
            <a:pPr marL="800100"/>
            <a:r>
              <a:rPr lang="en-US" dirty="0"/>
              <a:t>We will use PPE based on the standards at the time.  More detail to come about this as things evolve.</a:t>
            </a:r>
          </a:p>
          <a:p>
            <a:pPr marL="800100"/>
            <a:r>
              <a:rPr lang="en-US" dirty="0"/>
              <a:t>This will likely mean masks at all times for coaches and players, and for referees except as needed to use their whistle.  </a:t>
            </a:r>
          </a:p>
          <a:p>
            <a:pPr marL="800100"/>
            <a:r>
              <a:rPr lang="en-US" dirty="0"/>
              <a:t>Whatever the requirements, each team is to be responsible for making sure their players and coaches are properly equipped.  </a:t>
            </a:r>
          </a:p>
          <a:p>
            <a:pPr marL="800100"/>
            <a:r>
              <a:rPr lang="en-US" dirty="0"/>
              <a:t>Referees will warn once for violations of these requirements.  A second infraction will immediately cancel the game. </a:t>
            </a:r>
          </a:p>
        </p:txBody>
      </p:sp>
      <p:sp>
        <p:nvSpPr>
          <p:cNvPr id="113" name="Google Shape;113;p7"/>
          <p:cNvSpPr/>
          <p:nvPr/>
        </p:nvSpPr>
        <p:spPr>
          <a:xfrm>
            <a:off x="0" y="4580164"/>
            <a:ext cx="9144000" cy="563336"/>
          </a:xfrm>
          <a:prstGeom prst="rect">
            <a:avLst/>
          </a:prstGeom>
          <a:gradFill>
            <a:gsLst>
              <a:gs pos="0">
                <a:srgbClr val="FF0000"/>
              </a:gs>
              <a:gs pos="34000">
                <a:srgbClr val="FF0000"/>
              </a:gs>
              <a:gs pos="51000">
                <a:srgbClr val="FFB1B1"/>
              </a:gs>
              <a:gs pos="78000">
                <a:srgbClr val="FFD9D9"/>
              </a:gs>
              <a:gs pos="100000">
                <a:srgbClr val="FFD9D9"/>
              </a:gs>
            </a:gsLst>
            <a:lin ang="0" scaled="0"/>
          </a:gradFill>
          <a:ln w="25400" cap="flat" cmpd="sng">
            <a:solidFill>
              <a:srgbClr val="BA7C2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114" name="Google Shape;114;p7" descr="A picture containing drawing&#10;&#10;Description automatically generated"/>
          <p:cNvPicPr preferRelativeResize="0"/>
          <p:nvPr/>
        </p:nvPicPr>
        <p:blipFill rotWithShape="1">
          <a:blip r:embed="rId3">
            <a:alphaModFix/>
          </a:blip>
          <a:srcRect/>
          <a:stretch/>
        </p:blipFill>
        <p:spPr>
          <a:xfrm>
            <a:off x="0" y="4612821"/>
            <a:ext cx="2527406" cy="530679"/>
          </a:xfrm>
          <a:prstGeom prst="rect">
            <a:avLst/>
          </a:prstGeom>
          <a:noFill/>
          <a:ln>
            <a:noFill/>
          </a:ln>
        </p:spPr>
      </p:pic>
    </p:spTree>
    <p:extLst>
      <p:ext uri="{BB962C8B-B14F-4D97-AF65-F5344CB8AC3E}">
        <p14:creationId xmlns:p14="http://schemas.microsoft.com/office/powerpoint/2010/main" val="918779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dirty="0"/>
              <a:t>Contact Tracing?</a:t>
            </a:r>
            <a:endParaRPr dirty="0"/>
          </a:p>
        </p:txBody>
      </p:sp>
      <p:sp>
        <p:nvSpPr>
          <p:cNvPr id="112" name="Google Shape;112;p7"/>
          <p:cNvSpPr txBox="1">
            <a:spLocks noGrp="1"/>
          </p:cNvSpPr>
          <p:nvPr>
            <p:ph type="body" idx="1"/>
          </p:nvPr>
        </p:nvSpPr>
        <p:spPr>
          <a:xfrm>
            <a:off x="311700" y="1152475"/>
            <a:ext cx="8520600" cy="3427800"/>
          </a:xfrm>
          <a:prstGeom prst="rect">
            <a:avLst/>
          </a:prstGeom>
          <a:noFill/>
          <a:ln>
            <a:noFill/>
          </a:ln>
        </p:spPr>
        <p:txBody>
          <a:bodyPr spcFirstLastPara="1" wrap="square" lIns="91425" tIns="91425" rIns="91425" bIns="91425" anchor="t" anchorCtr="0">
            <a:noAutofit/>
          </a:bodyPr>
          <a:lstStyle/>
          <a:p>
            <a:pPr marL="457200" lvl="0" indent="0" algn="l" rtl="0">
              <a:lnSpc>
                <a:spcPct val="115000"/>
              </a:lnSpc>
              <a:spcBef>
                <a:spcPts val="0"/>
              </a:spcBef>
              <a:spcAft>
                <a:spcPts val="0"/>
              </a:spcAft>
              <a:buSzPts val="1800"/>
              <a:buNone/>
            </a:pPr>
            <a:r>
              <a:rPr lang="en-US" sz="2400" dirty="0"/>
              <a:t>Do we need a system for this?</a:t>
            </a:r>
          </a:p>
          <a:p>
            <a:pPr marL="457200" lvl="0" indent="0" algn="l" rtl="0">
              <a:lnSpc>
                <a:spcPct val="115000"/>
              </a:lnSpc>
              <a:spcBef>
                <a:spcPts val="0"/>
              </a:spcBef>
              <a:spcAft>
                <a:spcPts val="0"/>
              </a:spcAft>
              <a:buSzPts val="1800"/>
              <a:buNone/>
            </a:pPr>
            <a:endParaRPr lang="en-US" sz="2400" dirty="0"/>
          </a:p>
          <a:p>
            <a:pPr marL="457200" lvl="0" indent="0" algn="l" rtl="0">
              <a:lnSpc>
                <a:spcPct val="115000"/>
              </a:lnSpc>
              <a:spcBef>
                <a:spcPts val="0"/>
              </a:spcBef>
              <a:spcAft>
                <a:spcPts val="0"/>
              </a:spcAft>
              <a:buSzPts val="1800"/>
              <a:buNone/>
            </a:pPr>
            <a:r>
              <a:rPr lang="en-US" sz="2400" dirty="0"/>
              <a:t>If yes, how can that be accomplished?</a:t>
            </a:r>
            <a:endParaRPr sz="2400" dirty="0"/>
          </a:p>
        </p:txBody>
      </p:sp>
      <p:sp>
        <p:nvSpPr>
          <p:cNvPr id="113" name="Google Shape;113;p7"/>
          <p:cNvSpPr/>
          <p:nvPr/>
        </p:nvSpPr>
        <p:spPr>
          <a:xfrm>
            <a:off x="0" y="4580164"/>
            <a:ext cx="9144000" cy="563336"/>
          </a:xfrm>
          <a:prstGeom prst="rect">
            <a:avLst/>
          </a:prstGeom>
          <a:gradFill>
            <a:gsLst>
              <a:gs pos="0">
                <a:srgbClr val="FF0000"/>
              </a:gs>
              <a:gs pos="34000">
                <a:srgbClr val="FF0000"/>
              </a:gs>
              <a:gs pos="51000">
                <a:srgbClr val="FFB1B1"/>
              </a:gs>
              <a:gs pos="78000">
                <a:srgbClr val="FFD9D9"/>
              </a:gs>
              <a:gs pos="100000">
                <a:srgbClr val="FFD9D9"/>
              </a:gs>
            </a:gsLst>
            <a:lin ang="0" scaled="0"/>
          </a:gradFill>
          <a:ln w="25400" cap="flat" cmpd="sng">
            <a:solidFill>
              <a:srgbClr val="BA7C2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114" name="Google Shape;114;p7" descr="A picture containing drawing&#10;&#10;Description automatically generated"/>
          <p:cNvPicPr preferRelativeResize="0"/>
          <p:nvPr/>
        </p:nvPicPr>
        <p:blipFill rotWithShape="1">
          <a:blip r:embed="rId3">
            <a:alphaModFix/>
          </a:blip>
          <a:srcRect/>
          <a:stretch/>
        </p:blipFill>
        <p:spPr>
          <a:xfrm>
            <a:off x="0" y="4612821"/>
            <a:ext cx="2527406" cy="530679"/>
          </a:xfrm>
          <a:prstGeom prst="rect">
            <a:avLst/>
          </a:prstGeom>
          <a:noFill/>
          <a:ln>
            <a:noFill/>
          </a:ln>
        </p:spPr>
      </p:pic>
    </p:spTree>
    <p:extLst>
      <p:ext uri="{BB962C8B-B14F-4D97-AF65-F5344CB8AC3E}">
        <p14:creationId xmlns:p14="http://schemas.microsoft.com/office/powerpoint/2010/main" val="1181450929"/>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514</TotalTime>
  <Words>1076</Words>
  <Application>Microsoft Macintosh PowerPoint</Application>
  <PresentationFormat>On-screen Show (16:9)</PresentationFormat>
  <Paragraphs>103</Paragraphs>
  <Slides>16</Slides>
  <Notes>16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16</vt:i4>
      </vt:variant>
    </vt:vector>
  </HeadingPairs>
  <TitlesOfParts>
    <vt:vector size="18" baseType="lpstr">
      <vt:lpstr>Arial</vt:lpstr>
      <vt:lpstr>Simple Light</vt:lpstr>
      <vt:lpstr>PowerPoint Presentation</vt:lpstr>
      <vt:lpstr>Preliminary</vt:lpstr>
      <vt:lpstr>Agenda</vt:lpstr>
      <vt:lpstr>Purpose of the Season</vt:lpstr>
      <vt:lpstr>Rules Changes</vt:lpstr>
      <vt:lpstr>Scheduling</vt:lpstr>
      <vt:lpstr>Referees</vt:lpstr>
      <vt:lpstr>PPE / Mandatory Safety Procedures</vt:lpstr>
      <vt:lpstr>Contact Tracing?</vt:lpstr>
      <vt:lpstr>Insurance</vt:lpstr>
      <vt:lpstr>What happens if…</vt:lpstr>
      <vt:lpstr>Not to be addressed tonight</vt:lpstr>
      <vt:lpstr>PowerPoint Presentation</vt:lpstr>
      <vt:lpstr>DISCUSSION</vt:lpstr>
      <vt:lpstr>Important Dates</vt:lpstr>
      <vt:lpstr>2021 OYL BOARD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Dave Sanford</cp:lastModifiedBy>
  <cp:revision>16</cp:revision>
  <dcterms:modified xsi:type="dcterms:W3CDTF">2021-01-29T03:09:46Z</dcterms:modified>
</cp:coreProperties>
</file>