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5" r:id="rId14"/>
    <p:sldId id="286" r:id="rId15"/>
    <p:sldId id="287" r:id="rId16"/>
    <p:sldId id="288" r:id="rId17"/>
    <p:sldId id="290" r:id="rId18"/>
    <p:sldId id="289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F44B9-38D7-4475-9F09-15873C95F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65B8E6-18DE-439A-939A-5B5DDAF7C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E9304-B8B8-496C-8080-D73F79B3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18E82-41E3-4EDC-82E0-553F913F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5C84F-258F-4694-AC17-3F192DA82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8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D6AC-C79B-41EE-A5D3-38B90C58A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759AB-F818-4B75-8930-C26DE9AED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EECDD-759E-4A58-A08D-8A4FC4982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2FAE8-B432-4058-8447-BEC51C7CB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EEECE-7C89-4A82-A820-289FD8B5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2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422840-FFCB-4B90-9475-C20C56DC8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B65E0-6FC5-47F6-BA97-0C11FE7A3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35484-27B1-4F09-8045-ABA3B8D3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4A3B9-7EB4-4C35-81BD-561B71B7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42B0D-F68E-4681-89E8-1F9DDF22F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2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937D8-C998-41BF-8C61-B1AFD9F1B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56B68-6C67-4EEA-A2DC-335D0D161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F85E5-9999-4328-9F00-452D9F71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7C701-D450-4DE9-9E9A-2AC0E8E8C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26813-6E9D-4579-BB94-88101F43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2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4ECC-E00A-4CC1-8B9A-9E52A1A6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40380-CFCD-4B08-9D72-8804FC3BC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3EBC7-232B-4599-AE98-BB7D4F91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EF492-A2E3-4AB3-AE21-C1887AFE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C284-9DDB-4506-ADE0-F71BBE75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6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D54A-6FA4-4810-B717-2742B215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6E65C-FBE4-4972-B26D-D8C153E39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9BCCE-A782-4FB9-8CF9-2F3DD8461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F1E91-3697-4B63-B69C-61B092DA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10C92-7E7A-4627-BBEF-4517D88E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1BBA0-A0CB-4CE4-9C2D-CF390036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811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04F1E-3E77-4CE5-9A35-7DC4255E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AE971-DC71-4189-A49A-7735CE8EA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AF2F2-BC51-4F32-BC43-CAD4C5154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6FB3B-FB4D-4848-B49D-44D38B004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D5723D-7F5A-4878-8C77-EAE357C50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F985C0-071D-4F95-8510-447EDDA5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4/12/2022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B0064C-9773-42DD-887F-F4F95CD2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66879-FE1E-4864-A0FF-03DFF398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7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6D3B-E216-4852-B3FF-6C9DD4AE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CAD09-E15F-4C5B-8F24-812A6259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4/12/2022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D7F65-B8EB-4BC9-9E79-B77D4675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5EE8F-408B-4BD2-8ED4-9274FC3A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D9F847-92BC-4222-87E6-EFCBC9CA7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4/12/2022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77409-9408-4D58-9E59-41AC34BC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EC258-0CF0-440D-8865-9562F05B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5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1A579-3E0E-473E-851F-EA301F206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2F6C0-9F01-4FBE-BCB9-FACF53D90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75DD9-A604-48CD-949E-A645E6D17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0E0B4-60AD-4C8C-9B07-E9E13902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5C715-473B-4CE5-9569-06362149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AB072-57DF-4227-8F87-FE82FA788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4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673F-D8C6-472B-AA1E-F6F628A84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B82A24-CD5D-4188-B3EE-18713A700F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BAFBD-2331-479E-A0A3-7A83563E8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752FA-B50D-4E3A-A3C1-93AC0846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02604-9975-4910-B923-98C0A22B1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B49D-8E75-4046-B68C-68B80A4D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6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472DFF-4E2D-4427-8053-06FAA5CC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7A325-C104-4958-900F-C36BFFC8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CA608-6426-4381-A1A2-F229D3893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EE9F-F8C4-4579-826C-B1F2C60A9CFA}" type="datetimeFigureOut">
              <a:rPr lang="en-US" smtClean="0"/>
              <a:t>4/12/2022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3C6E2-AE4F-42EF-8A22-580FF66D5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8A8F2-BBB4-48F5-B768-926C6133E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3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Relationship Id="rId9" Type="http://schemas.openxmlformats.org/officeDocument/2006/relationships/image" Target="../media/image2.jf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C7EA0-EED0-4B74-B0A2-5674A65A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Cracking The Code of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0D89C-8129-4D9B-A60A-D08F244B3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Greg Metz Ph.D.</a:t>
            </a:r>
          </a:p>
          <a:p>
            <a:pPr marL="0" indent="0" algn="ctr">
              <a:buNone/>
            </a:pPr>
            <a:r>
              <a:rPr lang="en-US" sz="2000" b="1" dirty="0"/>
              <a:t>Awesome All Around Life and Learning Coaching</a:t>
            </a:r>
          </a:p>
          <a:p>
            <a:pPr marL="0" indent="0" algn="ctr">
              <a:buNone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Reframing Limiting Beliefs, Revamping Disempowering Habits, Transforming Our Lives</a:t>
            </a:r>
          </a:p>
          <a:p>
            <a:pPr marL="0" indent="0" algn="ctr">
              <a:buNone/>
            </a:pPr>
            <a:r>
              <a:rPr lang="en-US" sz="2000" b="1" dirty="0"/>
              <a:t>Coaching, Workshops, Training, Motivational Speaking</a:t>
            </a:r>
          </a:p>
        </p:txBody>
      </p:sp>
      <p:pic>
        <p:nvPicPr>
          <p:cNvPr id="4" name="Procrastination Slide 1">
            <a:hlinkClick r:id="" action="ppaction://media"/>
            <a:extLst>
              <a:ext uri="{FF2B5EF4-FFF2-40B4-BE49-F238E27FC236}">
                <a16:creationId xmlns:a16="http://schemas.microsoft.com/office/drawing/2014/main" id="{E010AF4C-6D17-4F68-A276-52D856C4B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5" name="Slide 1">
            <a:hlinkClick r:id="" action="ppaction://media"/>
            <a:extLst>
              <a:ext uri="{FF2B5EF4-FFF2-40B4-BE49-F238E27FC236}">
                <a16:creationId xmlns:a16="http://schemas.microsoft.com/office/drawing/2014/main" id="{A60EABA4-2B56-4531-B1A1-54A2815968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6" name="Slide 1">
            <a:hlinkClick r:id="" action="ppaction://media"/>
            <a:extLst>
              <a:ext uri="{FF2B5EF4-FFF2-40B4-BE49-F238E27FC236}">
                <a16:creationId xmlns:a16="http://schemas.microsoft.com/office/drawing/2014/main" id="{485A28EB-9417-40C7-B969-AA0DA317B2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5AB435-2064-4092-A3E4-6891AFC00D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63" y="1904379"/>
            <a:ext cx="2241274" cy="197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4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398A-2B8C-4AD6-8150-B83C8BA339E2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Serenity Prayer (For Gotta Do’s)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3B074-C876-4D96-B52A-48629AB1E811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E389A-F0C3-481E-BCDA-472776D5E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85" y="1928191"/>
            <a:ext cx="5933554" cy="40233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755612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4ACB4-3401-4262-8E52-3ABAB93C0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Hacks For Getting Started (and Keeping Moving Along)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3F149-DF16-447B-94A4-BE0CBF495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r>
              <a:rPr lang="en-US" sz="2100" b="1" dirty="0"/>
              <a:t>Allocate time blocks each day for Wanna Do’s &amp; Gotta Do’s</a:t>
            </a:r>
          </a:p>
          <a:p>
            <a:pPr marL="0" indent="0" algn="ctr">
              <a:buNone/>
            </a:pPr>
            <a:r>
              <a:rPr lang="en-US" sz="2100" b="1" dirty="0"/>
              <a:t>Decide what you can let go (desirable but not urgent or important)</a:t>
            </a:r>
          </a:p>
          <a:p>
            <a:pPr marL="0" indent="0" algn="ctr">
              <a:buNone/>
            </a:pPr>
            <a:r>
              <a:rPr lang="en-US" sz="2100" b="1" dirty="0"/>
              <a:t>Eat The Frog (start with something that you do not want to do)</a:t>
            </a:r>
          </a:p>
          <a:p>
            <a:pPr marL="0" indent="0" algn="ctr">
              <a:buNone/>
            </a:pPr>
            <a:r>
              <a:rPr lang="en-US" sz="2100" b="1" dirty="0"/>
              <a:t>54321 (count down, don’t think about it, start)</a:t>
            </a:r>
          </a:p>
          <a:p>
            <a:pPr marL="0" indent="0" algn="ctr">
              <a:buNone/>
            </a:pPr>
            <a:r>
              <a:rPr lang="en-US" sz="2100" b="1" dirty="0"/>
              <a:t>Keep in mind – small steps compound to big results (be patient)</a:t>
            </a:r>
          </a:p>
          <a:p>
            <a:pPr marL="0" indent="0" algn="ctr">
              <a:buNone/>
            </a:pPr>
            <a:r>
              <a:rPr lang="en-US" sz="2100" b="1" dirty="0"/>
              <a:t>Make a promise (to do it) to a trusted friend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35CE2-417F-4D50-97DF-D049D38DF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9" y="1825625"/>
            <a:ext cx="30480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C0F814-1954-4E7B-A9DA-40F875537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12" y="1900237"/>
            <a:ext cx="1933575" cy="2371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EAF25C-14BC-4D5D-8080-6395F44BC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00" y="2081054"/>
            <a:ext cx="3651989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66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7D0B7-6DD3-416D-A68E-C4D6BCE90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On Keeping On, Get Up &amp; Bounce Back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1DEE2F-CF8F-43C2-A1D5-A52DB1B6E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65" y="2404408"/>
            <a:ext cx="4477080" cy="301752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321C2F-7663-453C-BEB1-7E6ED74D4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46" y="2594246"/>
            <a:ext cx="48985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80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4A6EC-B76A-4816-BD1C-63AF75890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Bounce Back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AEEF6-58ED-4643-A092-6D620A4BF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What’s something REALLY HARD that you accomplished?</a:t>
            </a:r>
          </a:p>
          <a:p>
            <a:pPr marL="0" indent="0" algn="ctr">
              <a:buNone/>
            </a:pPr>
            <a:r>
              <a:rPr lang="en-US" sz="2400" b="1" dirty="0"/>
              <a:t>What was the deepest, darkest moment of doubt?</a:t>
            </a:r>
          </a:p>
          <a:p>
            <a:pPr marL="0" indent="0" algn="ctr">
              <a:buNone/>
            </a:pPr>
            <a:r>
              <a:rPr lang="en-US" sz="2400" b="1" dirty="0"/>
              <a:t>How did you overcome that moment?</a:t>
            </a:r>
          </a:p>
          <a:p>
            <a:pPr marL="0" indent="0" algn="ctr">
              <a:buNone/>
            </a:pPr>
            <a:r>
              <a:rPr lang="en-US" sz="2400" b="1" dirty="0"/>
              <a:t>How did that feel?</a:t>
            </a:r>
          </a:p>
          <a:p>
            <a:pPr marL="0" indent="0" algn="ctr">
              <a:buNone/>
            </a:pPr>
            <a:r>
              <a:rPr lang="en-US" sz="2400" b="1" dirty="0"/>
              <a:t>Celebrate and savor that accomplishment - </a:t>
            </a:r>
            <a:r>
              <a:rPr lang="en-US" sz="2400" b="1" dirty="0">
                <a:sym typeface="Wingdings" panose="05000000000000000000" pitchFamily="2" charset="2"/>
              </a:rPr>
              <a:t> -</a:t>
            </a:r>
            <a:endParaRPr lang="en-US" sz="24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515150-1CCB-4B21-AF71-181611AF2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048" y="1825625"/>
            <a:ext cx="418437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46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60B0F-206A-435A-B06C-003A64978FB7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Motivation Equation Game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045828-AC8E-401F-B14C-020931911C62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600" b="1" dirty="0"/>
              <a:t>The game – INCREASE THE NUMERATOR, DECREASE THE DENOMINATOR</a:t>
            </a:r>
          </a:p>
          <a:p>
            <a:pPr marL="0" indent="0" algn="ctr">
              <a:buNone/>
            </a:pPr>
            <a:r>
              <a:rPr lang="en-US" sz="2600" b="1" dirty="0"/>
              <a:t>Value – Does it really matter to us? Is it really important? 0-10</a:t>
            </a:r>
          </a:p>
          <a:p>
            <a:pPr marL="0" indent="0" algn="ctr">
              <a:buNone/>
            </a:pPr>
            <a:r>
              <a:rPr lang="en-US" sz="2600" b="1" dirty="0"/>
              <a:t>Expectancy- Do we believe we can do it? 0-10</a:t>
            </a:r>
          </a:p>
          <a:p>
            <a:pPr marL="0" indent="0" algn="ctr">
              <a:buNone/>
            </a:pPr>
            <a:r>
              <a:rPr lang="en-US" sz="2600" b="1" dirty="0"/>
              <a:t>Impulsivity – How low can we reduce distraction? 0-10</a:t>
            </a:r>
          </a:p>
          <a:p>
            <a:pPr marL="0" indent="0" algn="ctr">
              <a:buNone/>
            </a:pPr>
            <a:r>
              <a:rPr lang="en-US" sz="2600" b="1" dirty="0"/>
              <a:t>Delay – How low can we reduce the time window for getting to it? </a:t>
            </a:r>
            <a:r>
              <a:rPr lang="en-US" sz="2600" b="1"/>
              <a:t>0-10</a:t>
            </a:r>
            <a:endParaRPr lang="en-US" sz="2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F01D1-4F37-4410-8FDF-B0B8A2BF9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48" y="2137328"/>
            <a:ext cx="5009322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45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D9D1F-8331-41F8-9C27-F9F9AE14B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Play the Motivation Equation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9E0BB-CD6B-4D54-B019-66E2AA4EB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600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r>
              <a:rPr lang="en-US" sz="2200" b="1" dirty="0"/>
              <a:t>Choose a goal &amp; cycle it through the equation</a:t>
            </a:r>
          </a:p>
          <a:p>
            <a:pPr marL="0" indent="0" algn="ctr">
              <a:buNone/>
            </a:pPr>
            <a:r>
              <a:rPr lang="en-US" sz="2200" b="1" dirty="0"/>
              <a:t>Rate each component of equation 0-10</a:t>
            </a:r>
          </a:p>
          <a:p>
            <a:pPr marL="0" indent="0" algn="ctr">
              <a:buNone/>
            </a:pPr>
            <a:r>
              <a:rPr lang="en-US" sz="2200" b="1" dirty="0"/>
              <a:t>Value - how highly you value goal, Expectancy – confidence level for achieving it</a:t>
            </a:r>
          </a:p>
          <a:p>
            <a:pPr marL="0" indent="0" algn="ctr">
              <a:buNone/>
            </a:pPr>
            <a:r>
              <a:rPr lang="en-US" sz="2200" b="1" dirty="0"/>
              <a:t>Impulsivity - capacity to reduce distraction (lower score better) </a:t>
            </a:r>
          </a:p>
          <a:p>
            <a:pPr marL="0" indent="0" algn="ctr">
              <a:buNone/>
            </a:pPr>
            <a:r>
              <a:rPr lang="en-US" sz="2200" b="1" dirty="0"/>
              <a:t>Delay - time window for progressing on it (lower score better)</a:t>
            </a:r>
          </a:p>
          <a:p>
            <a:pPr marL="0" indent="0" algn="ctr">
              <a:buNone/>
            </a:pPr>
            <a:r>
              <a:rPr lang="en-US" sz="2200" b="1" dirty="0"/>
              <a:t>Determine score, share with trusted friend &amp; discuss how to make it higher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44B72-6C5D-4ABE-A5E6-838623BF9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459" y="1715294"/>
            <a:ext cx="394368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53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B9711-42EE-4059-AEA4-0C6BDA945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“A Ha’s”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FE131-360B-4CF5-921B-EED8213CC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What’s one (or more) learnings or “a ha’s” that stuck with you?</a:t>
            </a:r>
          </a:p>
          <a:p>
            <a:pPr marL="0" indent="0" algn="ctr">
              <a:buNone/>
            </a:pPr>
            <a:r>
              <a:rPr lang="en-US" b="1" dirty="0"/>
              <a:t>What’s one (or more) actions you can take to bolster your motivation?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CD44C-3B1E-479D-B5CA-10A5FFEB9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12" y="1957809"/>
            <a:ext cx="3432669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85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7638A-02AF-4CF6-BBE6-EE114B4A86CC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Greg’s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8D17B-476A-4318-8891-91E7B3EFDE9B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“Reframe” motivation myths</a:t>
            </a:r>
          </a:p>
          <a:p>
            <a:pPr marL="0" indent="0" algn="ctr">
              <a:buNone/>
            </a:pP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started</a:t>
            </a:r>
          </a:p>
          <a:p>
            <a:pPr marL="0" indent="0" algn="ctr">
              <a:buNone/>
            </a:pP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 with “tribe”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D9C08-4A6B-4469-8AD2-5AD8C827D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483" y="1825625"/>
            <a:ext cx="520313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46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5F4D5-1797-48AD-B596-7B0235186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 &amp; A Ha’s &amp;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DA4BB-1F06-4D30-B40E-8730F71AF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What questions or thoughts do you have?</a:t>
            </a:r>
          </a:p>
          <a:p>
            <a:pPr marL="0" indent="0" algn="ctr">
              <a:buNone/>
            </a:pPr>
            <a:r>
              <a:rPr lang="en-US" b="1" dirty="0"/>
              <a:t>Please share your “a ha moments”!</a:t>
            </a:r>
          </a:p>
          <a:p>
            <a:pPr marL="0" indent="0" algn="ctr">
              <a:buNone/>
            </a:pPr>
            <a:r>
              <a:rPr lang="en-US" b="1" dirty="0"/>
              <a:t>What action are you going to take?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2BB13-B258-433A-8D70-AD26E7D33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629" y="1934991"/>
            <a:ext cx="3828747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01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4487E-C5F9-4C9A-906C-0F2009E4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Do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6BEF5-62B2-4DE7-8A39-65F46CBFF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595" y="1928914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1F6CC5-3672-48C3-8736-05AF5DDFE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8A7A03-8D8D-42D1-8A25-6F5B81565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38" y="1634985"/>
            <a:ext cx="9069457" cy="408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9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55A1C-C776-459F-983B-76F5D439D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6921" y="1264847"/>
            <a:ext cx="9144000" cy="148621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          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CD5CA-E2C7-432A-A8EA-6B2565799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3041" y="3649504"/>
            <a:ext cx="9231243" cy="1655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D957BD-B08C-4B10-9EBC-6AB9AC3B4A1B}"/>
              </a:ext>
            </a:extLst>
          </p:cNvPr>
          <p:cNvSpPr/>
          <p:nvPr/>
        </p:nvSpPr>
        <p:spPr>
          <a:xfrm>
            <a:off x="2288299" y="1199716"/>
            <a:ext cx="7774299" cy="563594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solidFill>
                <a:srgbClr val="FFFF00"/>
              </a:solidFill>
            </a:endParaRP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Reframing Beliefs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Revamping Habits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Transforming Our Lives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Flourishing, Learning, Serving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DB189-C443-4344-BB21-AFA20E8A8EF1}"/>
              </a:ext>
            </a:extLst>
          </p:cNvPr>
          <p:cNvSpPr txBox="1"/>
          <p:nvPr/>
        </p:nvSpPr>
        <p:spPr>
          <a:xfrm>
            <a:off x="231207" y="4657850"/>
            <a:ext cx="234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Deep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D0EFC6-3748-4CE4-8251-A5DC2B0C249B}"/>
              </a:ext>
            </a:extLst>
          </p:cNvPr>
          <p:cNvSpPr txBox="1"/>
          <p:nvPr/>
        </p:nvSpPr>
        <p:spPr>
          <a:xfrm rot="21233407">
            <a:off x="5929330" y="3490194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DF1D8-8D51-4C33-A16C-EADC847B6468}"/>
              </a:ext>
            </a:extLst>
          </p:cNvPr>
          <p:cNvSpPr txBox="1"/>
          <p:nvPr/>
        </p:nvSpPr>
        <p:spPr>
          <a:xfrm>
            <a:off x="298741" y="1784651"/>
            <a:ext cx="244529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Connectedness &amp; Service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288E315-C873-4011-A681-D1C62B6A75CC}"/>
              </a:ext>
            </a:extLst>
          </p:cNvPr>
          <p:cNvSpPr/>
          <p:nvPr/>
        </p:nvSpPr>
        <p:spPr>
          <a:xfrm rot="2091809">
            <a:off x="3192087" y="2632891"/>
            <a:ext cx="137160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D17998-17F9-4351-BAAF-0318C95DC83A}"/>
              </a:ext>
            </a:extLst>
          </p:cNvPr>
          <p:cNvSpPr txBox="1"/>
          <p:nvPr/>
        </p:nvSpPr>
        <p:spPr>
          <a:xfrm>
            <a:off x="9536017" y="1928930"/>
            <a:ext cx="1814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Energy &amp; Vitality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BD45E343-E44B-4CE6-B824-41D2C2200BBF}"/>
              </a:ext>
            </a:extLst>
          </p:cNvPr>
          <p:cNvSpPr/>
          <p:nvPr/>
        </p:nvSpPr>
        <p:spPr>
          <a:xfrm rot="19705941">
            <a:off x="7966239" y="2646608"/>
            <a:ext cx="1371600" cy="45720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981975-9CE7-45B7-8A8E-855DBB0A0EC0}"/>
              </a:ext>
            </a:extLst>
          </p:cNvPr>
          <p:cNvSpPr txBox="1"/>
          <p:nvPr/>
        </p:nvSpPr>
        <p:spPr>
          <a:xfrm>
            <a:off x="9791633" y="4486937"/>
            <a:ext cx="2328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Purpose, Motivation &amp; </a:t>
            </a:r>
          </a:p>
          <a:p>
            <a:pPr algn="ctr"/>
            <a:r>
              <a:rPr lang="en-US" sz="2400" b="1" i="1" dirty="0"/>
              <a:t>Time Management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3E5CCFD0-3D07-4743-968F-AD88BB6AC18F}"/>
              </a:ext>
            </a:extLst>
          </p:cNvPr>
          <p:cNvSpPr/>
          <p:nvPr/>
        </p:nvSpPr>
        <p:spPr>
          <a:xfrm rot="1015463">
            <a:off x="8313517" y="4552250"/>
            <a:ext cx="1371600" cy="54864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D6C1530-FCA2-4C25-9E82-FC4F6A59F1B4}"/>
              </a:ext>
            </a:extLst>
          </p:cNvPr>
          <p:cNvSpPr/>
          <p:nvPr/>
        </p:nvSpPr>
        <p:spPr>
          <a:xfrm rot="20552080">
            <a:off x="2635578" y="4440225"/>
            <a:ext cx="137160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68A394-62E2-455C-A8F8-B09A0D1FE040}"/>
              </a:ext>
            </a:extLst>
          </p:cNvPr>
          <p:cNvSpPr txBox="1"/>
          <p:nvPr/>
        </p:nvSpPr>
        <p:spPr>
          <a:xfrm>
            <a:off x="3193502" y="6580"/>
            <a:ext cx="6300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Awesome All Around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D26AAC-DC41-4AD0-BA5A-6B814A25F4CD}"/>
              </a:ext>
            </a:extLst>
          </p:cNvPr>
          <p:cNvSpPr txBox="1"/>
          <p:nvPr/>
        </p:nvSpPr>
        <p:spPr>
          <a:xfrm>
            <a:off x="4273827" y="367703"/>
            <a:ext cx="4139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Self Awareness, Confidence,</a:t>
            </a:r>
          </a:p>
          <a:p>
            <a:pPr algn="ctr"/>
            <a:r>
              <a:rPr lang="en-US" sz="2400" b="1" dirty="0"/>
              <a:t>Resilience, Self-Compassion             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393B5A45-072F-4506-8DC3-239856CA9764}"/>
              </a:ext>
            </a:extLst>
          </p:cNvPr>
          <p:cNvSpPr/>
          <p:nvPr/>
        </p:nvSpPr>
        <p:spPr>
          <a:xfrm>
            <a:off x="6021263" y="1450904"/>
            <a:ext cx="457200" cy="13716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id="{621B2476-02E6-432F-925F-C7A786704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0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1E62A-8F22-4521-B665-2A8F1AC8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Motivation?</a:t>
            </a:r>
          </a:p>
        </p:txBody>
      </p:sp>
      <p:pic>
        <p:nvPicPr>
          <p:cNvPr id="3" name="Slide 4 Procrastination">
            <a:hlinkClick r:id="" action="ppaction://media"/>
            <a:extLst>
              <a:ext uri="{FF2B5EF4-FFF2-40B4-BE49-F238E27FC236}">
                <a16:creationId xmlns:a16="http://schemas.microsoft.com/office/drawing/2014/main" id="{C033FB85-B53F-4C88-BBD5-4D9FAB50E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52BADD-1895-4136-8323-859088864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Greg’s Definition</a:t>
            </a:r>
          </a:p>
          <a:p>
            <a:pPr marL="0" indent="0" algn="ctr">
              <a:buNone/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Having that spark to do important stuff </a:t>
            </a:r>
          </a:p>
          <a:p>
            <a:pPr marL="0" indent="0" algn="ctr">
              <a:buNone/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(and even if and when we don’t feel like it)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B08A5B-7AFD-4086-B9CB-4D89B1127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10" y="2023794"/>
            <a:ext cx="5903742" cy="260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7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B8D60-8A64-44EB-89C7-FEC96CBBF322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 Myths vs.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34F98-A7FD-482F-828C-7D394FC46A22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</a:rPr>
              <a:t>Myth – Motivation is fixed. Motivation “is what it is”.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</a:rPr>
              <a:t>We either have it or we don’t.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Fact –We can create &amp; cultivate our motivation</a:t>
            </a:r>
            <a:r>
              <a:rPr lang="en-US" sz="2400" b="1" dirty="0"/>
              <a:t>.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</a:rPr>
              <a:t>Myth – We can’t teach motivation. We can’t motivate others. It all comes from within.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Fact – We can’t make other people do stuff.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We can help cultivate, awaken, guide motivation.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924A85-51FB-4CE4-B289-D8360E424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83" y="1839775"/>
            <a:ext cx="5506278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49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B8D60-8A64-44EB-89C7-FEC96CBBF322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 – More Myths vs.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34F98-A7FD-482F-828C-7D394FC46A22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</a:rPr>
              <a:t>Myth – Motivation comes from inspiration.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Fact – well – sometimes. But do not wait around.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Inspiration might never arrive.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</a:rPr>
              <a:t>Myth – Motivation comes from feeling like doing something.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Fact – well – sometimes. But do not wait around. Action generates action.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A body in motion stays in motion. Actions produce feelings. So START.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6A156A-0596-45BE-88A9-D7C4A0A38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4" y="1779933"/>
            <a:ext cx="2112066" cy="3009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A4DD4B-850B-4838-BBC4-C894097AA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39" y="1888435"/>
            <a:ext cx="4363278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36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313A8-BB7A-4F1B-87F5-82F0510C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(Our Own) Computer Programmers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A8FD0-4296-4F46-A209-FFA46C44E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We create ourselves</a:t>
            </a:r>
          </a:p>
          <a:p>
            <a:pPr marL="0" indent="0" algn="ctr">
              <a:buNone/>
            </a:pPr>
            <a:r>
              <a:rPr lang="en-US" b="1" dirty="0"/>
              <a:t>We are responsible for ourselves</a:t>
            </a:r>
          </a:p>
          <a:p>
            <a:pPr marL="0" indent="0" algn="ctr">
              <a:buNone/>
            </a:pPr>
            <a:r>
              <a:rPr lang="en-US" b="1" dirty="0"/>
              <a:t>We can program our brains and bodies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FA2A7-9171-45AD-8740-CAAE7BAC2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89" y="1825625"/>
            <a:ext cx="328841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79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F5CC0-8A6B-4E1C-8FA5-31535DF7A0D7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Wanna Do’s and Gotta Do’s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6D36-DC56-4E46-865E-2E31C4594ADD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Let’s program in our Wanna Do’s (the stuff we love to do)</a:t>
            </a:r>
          </a:p>
          <a:p>
            <a:pPr marL="0" indent="0" algn="ctr">
              <a:buNone/>
            </a:pPr>
            <a:r>
              <a:rPr lang="en-US" b="1" dirty="0"/>
              <a:t>&amp;</a:t>
            </a:r>
          </a:p>
          <a:p>
            <a:pPr marL="0" indent="0" algn="ctr">
              <a:buNone/>
            </a:pPr>
            <a:r>
              <a:rPr lang="en-US" b="1" dirty="0"/>
              <a:t>Let’s program in our Gotta Do’s </a:t>
            </a:r>
          </a:p>
          <a:p>
            <a:pPr marL="0" indent="0" algn="ctr">
              <a:buNone/>
            </a:pPr>
            <a:r>
              <a:rPr lang="en-US" b="1" dirty="0"/>
              <a:t>(the stuff we may not love to do but need to do) </a:t>
            </a:r>
          </a:p>
          <a:p>
            <a:pPr marL="0" indent="0" algn="ctr">
              <a:buNone/>
            </a:pPr>
            <a:r>
              <a:rPr lang="en-US" b="1" dirty="0"/>
              <a:t>&amp; then</a:t>
            </a:r>
          </a:p>
          <a:p>
            <a:pPr marL="0" indent="0" algn="ctr">
              <a:buNone/>
            </a:pPr>
            <a:r>
              <a:rPr lang="en-US" b="1" dirty="0"/>
              <a:t>HIT START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4C4E4-10B9-472B-B829-0DF87C1AD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60" y="1959250"/>
            <a:ext cx="384048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8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1D5E-A848-4AF9-A9FC-7498C807BFBD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– What Do I Wanna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C128B-6CA9-4749-8611-7AE4E1E6F5D6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Reflect on these questions or discuss them with a trusted friend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What just lights me up (time streams by without me noticing)?</a:t>
            </a:r>
          </a:p>
          <a:p>
            <a:pPr marL="0" indent="0" algn="ctr">
              <a:buNone/>
            </a:pPr>
            <a:r>
              <a:rPr lang="en-US" b="1" dirty="0"/>
              <a:t>What fascinates me? What do I have a deep yearning to know more about?</a:t>
            </a:r>
          </a:p>
          <a:p>
            <a:pPr marL="0" indent="0" algn="ctr">
              <a:buNone/>
            </a:pPr>
            <a:r>
              <a:rPr lang="en-US" b="1" dirty="0"/>
              <a:t>What would I do even if I won the lottery?</a:t>
            </a:r>
          </a:p>
          <a:p>
            <a:pPr marL="0" indent="0" algn="ctr">
              <a:buNone/>
            </a:pPr>
            <a:r>
              <a:rPr lang="en-US" b="1" dirty="0"/>
              <a:t>Who (people, groups) do I want to help? How?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0E16F-BA65-485C-880B-8026CF70F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315" y="1769165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54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1D5E-A848-4AF9-A9FC-7498C807BFBD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– What Do I Gotta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C128B-6CA9-4749-8611-7AE4E1E6F5D6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Reflect on these questions or discuss them with a trusted friend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What do I NEED to do each day -</a:t>
            </a:r>
          </a:p>
          <a:p>
            <a:pPr marL="0" indent="0" algn="ctr">
              <a:buNone/>
            </a:pPr>
            <a:r>
              <a:rPr lang="en-US" b="1" dirty="0"/>
              <a:t>To sustain and enhance my physical energy and well-being?</a:t>
            </a:r>
          </a:p>
          <a:p>
            <a:pPr marL="0" indent="0" algn="ctr">
              <a:buNone/>
            </a:pPr>
            <a:r>
              <a:rPr lang="en-US" b="1" dirty="0"/>
              <a:t>To accomplish my responsibilities as a student or employee?</a:t>
            </a:r>
          </a:p>
          <a:p>
            <a:pPr marL="0" indent="0" algn="ctr">
              <a:buNone/>
            </a:pPr>
            <a:r>
              <a:rPr lang="en-US" b="1" dirty="0"/>
              <a:t>To be a good family member, friend, partner, neighbor?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0E16F-BA65-485C-880B-8026CF70F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315" y="1769165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38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12319</TotalTime>
  <Words>821</Words>
  <Application>Microsoft Office PowerPoint</Application>
  <PresentationFormat>Widescreen</PresentationFormat>
  <Paragraphs>187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Office Theme</vt:lpstr>
      <vt:lpstr>Cracking The Code of Motivation</vt:lpstr>
      <vt:lpstr>             </vt:lpstr>
      <vt:lpstr>What is Motivation?</vt:lpstr>
      <vt:lpstr>Motivation Myths vs. Facts</vt:lpstr>
      <vt:lpstr>Motivation – More Myths vs. Facts</vt:lpstr>
      <vt:lpstr>We Are (Our Own) Computer Programmers</vt:lpstr>
      <vt:lpstr>Wanna Do’s and Gotta Do’s</vt:lpstr>
      <vt:lpstr>So – What Do I Wanna Do?</vt:lpstr>
      <vt:lpstr>So – What Do I Gotta Do?</vt:lpstr>
      <vt:lpstr>Serenity Prayer (For Gotta Do’s)</vt:lpstr>
      <vt:lpstr>Hacks For Getting Started (and Keeping Moving Along)</vt:lpstr>
      <vt:lpstr>Keep On Keeping On, Get Up &amp; Bounce Back</vt:lpstr>
      <vt:lpstr>Your Bounce Back Story</vt:lpstr>
      <vt:lpstr>The Motivation Equation Game</vt:lpstr>
      <vt:lpstr>Let’s Play the Motivation Equation Game</vt:lpstr>
      <vt:lpstr>Your “A Ha’s” and Next Steps</vt:lpstr>
      <vt:lpstr>Greg’s Reminders</vt:lpstr>
      <vt:lpstr>Questions &amp; A Ha’s &amp; Next Steps</vt:lpstr>
      <vt:lpstr>Let’s Do 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Awesome All Around Conquering Procrastination</dc:title>
  <dc:creator>Greg</dc:creator>
  <cp:lastModifiedBy>Greg</cp:lastModifiedBy>
  <cp:revision>95</cp:revision>
  <dcterms:created xsi:type="dcterms:W3CDTF">2022-01-25T19:59:58Z</dcterms:created>
  <dcterms:modified xsi:type="dcterms:W3CDTF">2022-04-12T15:04:26Z</dcterms:modified>
</cp:coreProperties>
</file>