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3" r:id="rId3"/>
    <p:sldId id="304" r:id="rId4"/>
    <p:sldId id="297" r:id="rId5"/>
    <p:sldId id="299" r:id="rId6"/>
    <p:sldId id="298" r:id="rId7"/>
    <p:sldId id="305" r:id="rId8"/>
    <p:sldId id="300" r:id="rId9"/>
    <p:sldId id="302" r:id="rId10"/>
    <p:sldId id="301" r:id="rId11"/>
    <p:sldId id="313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4" r:id="rId20"/>
    <p:sldId id="315" r:id="rId21"/>
    <p:sldId id="269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44B9-38D7-4475-9F09-15873C95F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5B8E6-18DE-439A-939A-5B5DDAF7C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9304-B8B8-496C-8080-D73F79B3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8E82-41E3-4EDC-82E0-553F913F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C84F-258F-4694-AC17-3F192DA8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8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D6AC-C79B-41EE-A5D3-38B90C58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759AB-F818-4B75-8930-C26DE9AED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ECDD-759E-4A58-A08D-8A4FC498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FAE8-B432-4058-8447-BEC51C7C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EEECE-7C89-4A82-A820-289FD8B5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22840-FFCB-4B90-9475-C20C56DC8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B65E0-6FC5-47F6-BA97-0C11FE7A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5484-27B1-4F09-8045-ABA3B8D3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A3B9-7EB4-4C35-81BD-561B71B7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2B0D-F68E-4681-89E8-1F9DDF22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2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37D8-C998-41BF-8C61-B1AFD9F1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6B68-6C67-4EEA-A2DC-335D0D16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85E5-9999-4328-9F00-452D9F71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C701-D450-4DE9-9E9A-2AC0E8E8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26813-6E9D-4579-BB94-88101F43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2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4ECC-E00A-4CC1-8B9A-9E52A1A6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0380-CFCD-4B08-9D72-8804FC3B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EBC7-232B-4599-AE98-BB7D4F9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F492-A2E3-4AB3-AE21-C1887AFE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C284-9DDB-4506-ADE0-F71BBE75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D54A-6FA4-4810-B717-2742B215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E65C-FBE4-4972-B26D-D8C153E3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9BCCE-A782-4FB9-8CF9-2F3DD8461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1E91-3697-4B63-B69C-61B092DA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10C92-7E7A-4627-BBEF-4517D88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BBA0-A0CB-4CE4-9C2D-CF390036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1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4F1E-3E77-4CE5-9A35-7DC4255E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E971-DC71-4189-A49A-7735CE8E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AF2F2-BC51-4F32-BC43-CAD4C5154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FB3B-FB4D-4848-B49D-44D38B004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5723D-7F5A-4878-8C77-EAE357C50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985C0-071D-4F95-8510-447EDDA5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0064C-9773-42DD-887F-F4F95CD2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66879-FE1E-4864-A0FF-03DFF398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D3B-E216-4852-B3FF-6C9DD4AE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CAD09-E15F-4C5B-8F24-812A6259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D7F65-B8EB-4BC9-9E79-B77D4675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5EE8F-408B-4BD2-8ED4-9274FC3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9F847-92BC-4222-87E6-EFCBC9CA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77409-9408-4D58-9E59-41AC34BC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C258-0CF0-440D-8865-9562F05B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5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A579-3E0E-473E-851F-EA301F20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F6C0-9F01-4FBE-BCB9-FACF53D90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75DD9-A604-48CD-949E-A645E6D17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0E0B4-60AD-4C8C-9B07-E9E13902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5C715-473B-4CE5-9569-0636214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AB072-57DF-4227-8F87-FE82FA78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4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673F-D8C6-472B-AA1E-F6F628A8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B82A24-CD5D-4188-B3EE-18713A700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BAFBD-2331-479E-A0A3-7A83563E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752FA-B50D-4E3A-A3C1-93AC0846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02604-9975-4910-B923-98C0A22B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B49D-8E75-4046-B68C-68B80A4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72DFF-4E2D-4427-8053-06FAA5CC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7A325-C104-4958-900F-C36BFFC8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A608-6426-4381-A1A2-F229D3893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EE9F-F8C4-4579-826C-B1F2C60A9CFA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3C6E2-AE4F-42EF-8A22-580FF66D5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A8F2-BBB4-48F5-B768-926C6133E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youtu.be/1ytFB8TrkT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youtu.be/VlTfbGemGc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7EA0-EED0-4B74-B0A2-5674A65A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Learn Deeply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(And Still Have a Life)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D89C-8129-4D9B-A60A-D08F244B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Greg Metz Ph.D.</a:t>
            </a:r>
          </a:p>
          <a:p>
            <a:pPr marL="0" indent="0" algn="ctr">
              <a:buNone/>
            </a:pPr>
            <a:r>
              <a:rPr lang="en-US" sz="2000" b="1" dirty="0"/>
              <a:t>Awesome All Around Life and Learning Coaching</a:t>
            </a:r>
          </a:p>
          <a:p>
            <a:pPr marL="0" indent="0" algn="ctr">
              <a:buNone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Imagining Possibilities, Navigating Pathways, Optimizing Potentials</a:t>
            </a:r>
          </a:p>
          <a:p>
            <a:pPr marL="0" indent="0" algn="ctr">
              <a:buNone/>
            </a:pPr>
            <a:r>
              <a:rPr lang="en-US" sz="2000" b="1" dirty="0"/>
              <a:t>Life Coaching, Workshops, Training, Motivational Speaking</a:t>
            </a:r>
          </a:p>
          <a:p>
            <a:pPr marL="0" indent="0" algn="ctr">
              <a:buNone/>
            </a:pPr>
            <a:r>
              <a:rPr lang="en-US" sz="2000" b="1" dirty="0"/>
              <a:t>awesomeallaround.com</a:t>
            </a:r>
          </a:p>
          <a:p>
            <a:pPr marL="0" indent="0" algn="ctr">
              <a:buNone/>
            </a:pPr>
            <a:endParaRPr lang="en-US" sz="2000" b="1" dirty="0"/>
          </a:p>
        </p:txBody>
      </p:sp>
      <p:pic>
        <p:nvPicPr>
          <p:cNvPr id="4" name="Procrastination Slide 1">
            <a:hlinkClick r:id="" action="ppaction://media"/>
            <a:extLst>
              <a:ext uri="{FF2B5EF4-FFF2-40B4-BE49-F238E27FC236}">
                <a16:creationId xmlns:a16="http://schemas.microsoft.com/office/drawing/2014/main" id="{E010AF4C-6D17-4F68-A276-52D856C4B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A60EABA4-2B56-4531-B1A1-54A2815968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485A28EB-9417-40C7-B969-AA0DA317B2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AB435-2064-4092-A3E4-6891AFC00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3" y="1904379"/>
            <a:ext cx="2241274" cy="19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64BB-1BDA-4FAA-D2B0-99B1A10C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Busting Learning Myths </a:t>
            </a:r>
            <a:b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Myth # 3</a:t>
            </a:r>
            <a:b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Don’t Have Enough Time</a:t>
            </a:r>
            <a:b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Will Ruin My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7A154-62CD-05F6-8510-A93BECBCB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Reality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We can decide what matters more and what matters less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We can allocate our time to what matters more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We can improve focus, decrease distraction, say no, create time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We can be deep learners and have full lives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EB990-A590-FE60-5D59-1B8FA12EE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09" y="2016450"/>
            <a:ext cx="7389743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8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5998-D147-82F9-55B4-9ADAA7C4E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 on Learning Myths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03C9E-D6DC-4ACA-14A5-0E3AF50A9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you think of any personal myths or limiting beliefs that could holding back your flourishing as a learner?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977C7-DE28-DFAA-8C6F-308FAE9E0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87" y="2377440"/>
            <a:ext cx="420624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0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FF5F-F71A-6B03-122E-3EF49A20904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 Learning Empowerment Tactics</a:t>
            </a:r>
            <a:b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 # 1</a:t>
            </a:r>
            <a:b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Confidence / Affirmation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94BB9-DD59-A827-9B81-C56E95311DB4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Tell Yourself Every Day That You Are Capable of Learning</a:t>
            </a:r>
          </a:p>
          <a:p>
            <a:pPr marL="0" indent="0">
              <a:buNone/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Tell Yourself What You Intend to Do Each Day To Learn</a:t>
            </a:r>
          </a:p>
          <a:p>
            <a:pPr marL="0" indent="0">
              <a:buNone/>
            </a:pP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Because You Are Capable. Because Your Brain is Neuroplastic.</a:t>
            </a:r>
          </a:p>
          <a:p>
            <a:pPr marL="0" indent="0">
              <a:buNone/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Because You Are What You Believe You Are</a:t>
            </a:r>
          </a:p>
          <a:p>
            <a:pPr marL="0" indent="0">
              <a:buNone/>
            </a:pP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Write Down and Share Your Affirmations For Each Day</a:t>
            </a:r>
          </a:p>
          <a:p>
            <a:pPr marL="0" indent="0">
              <a:buNone/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Use A Planner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08640-C4CC-C1F7-0C97-024479AE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57" y="1951175"/>
            <a:ext cx="5287617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1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4FB2E-9BAE-0BB2-62F1-90E8BCF572B6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 # 2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Allocation and Organization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What Goes When and Where)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D2D1E-2C8F-2B0B-28A1-AFE96A8AFB37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Important Priorities For Day (In Various Life Areas)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Decide When and Where They Will Receive Attention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Intention Activates Implementation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Reduce Worry and Anxiety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Allocate Time Blocks and Pomodoros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Use A Planner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BC56A-40C6-8FBF-927F-EB1FF6613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87" y="1825625"/>
            <a:ext cx="624674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92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6C3B1-5E09-47C0-AC33-A49A19D1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 # 3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Chunking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Inch By Inch Row By Row Gardens Grow)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4589E-BB4A-4DBB-5AFC-C42FDD4A0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9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Spread Bits of Task Out Over Time</a:t>
            </a:r>
          </a:p>
          <a:p>
            <a:pPr marL="0" indent="0">
              <a:buNone/>
            </a:pPr>
            <a:r>
              <a:rPr lang="en-US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Our Brains Thrive Through Alternating Activity and Rest</a:t>
            </a: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Breaking A Project Into Bits Makes It Less Daunting</a:t>
            </a:r>
          </a:p>
          <a:p>
            <a:pPr marL="0" indent="0">
              <a:buNone/>
            </a:pPr>
            <a:r>
              <a:rPr lang="en-US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 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Break Project Into Bits</a:t>
            </a: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Set Mini Goals, Enjoy Mini Rewards</a:t>
            </a: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Use BDA for Ongoing Study</a:t>
            </a: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Before – Preview, During – Notes, After – Review,  Explain</a:t>
            </a: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Use A Planner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84F21-A782-BBE5-FCFF-08B5075B9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36" y="1965666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79C5A-588A-7544-1175-6825EE852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00" y="184184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AD54-AE3B-D1DC-B98E-92CA5CDF4A38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 # 4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Focusing 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Pomodoros, Deep Work Blocks &amp; Rhythm Breaks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B6FA9-6CD7-F60C-5303-3B57EABC38E8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Pomodoros – 25 minute blocks – no distractions</a:t>
            </a:r>
          </a:p>
          <a:p>
            <a:pPr marL="0" indent="0">
              <a:buNone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Deep Work Blocks – 60-90 minutes – 2-3 Pomodoros – Brief Breaks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Manageable Chunks, No Distractions, Built in Rests and Rewards</a:t>
            </a:r>
          </a:p>
          <a:p>
            <a:pPr marL="0" indent="0">
              <a:buNone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Optimize Time Use &amp; Create Time for Other Facets of Life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Minute Distraction Free Blocks, Celebration &amp; Rest in Between Blocks</a:t>
            </a:r>
          </a:p>
          <a:p>
            <a:pPr marL="0" indent="0">
              <a:buNone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Longer Break After Deep Work Blocks</a:t>
            </a:r>
          </a:p>
          <a:p>
            <a:pPr marL="0" indent="0">
              <a:buNone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Use A Planner</a:t>
            </a:r>
          </a:p>
          <a:p>
            <a:pPr marL="0" indent="0">
              <a:buNone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8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6C98E-E8C5-3CE8-7BA4-BC18B225C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39" y="1971675"/>
            <a:ext cx="35108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9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F1AC-3E2C-E2FA-7A95-0C8F6FC4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 # 5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Metacognition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Monitoring Our Learning Efficiency)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976B9-DE63-70F8-C997-1632E3C9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Thinking		Learning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                   +           About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Thinking                    Our Learning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Assessing Our Progress On Tasks As We Proceed</a:t>
            </a:r>
          </a:p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Assessing If We Are Understanding 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 That We Can Make Adjustments As We Go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Tracking How Well We Are Keeping Up With Our Plans</a:t>
            </a:r>
          </a:p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Testing Ourselves</a:t>
            </a:r>
          </a:p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Explaining Or Demonstrating What We Are Learning To Others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9C2B4-2C71-0A42-8984-FC10EFC42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62" y="2084438"/>
            <a:ext cx="25908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1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81D4-304F-FDE5-0D3E-0D92BCD7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 # 6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Your Tribe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(Cultivate Supportive Communities)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68E2C-E360-238C-E7BB-662DFBDC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Situate yourself in positive, supportive relationships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Learning is a team game (motivation contagion)</a:t>
            </a:r>
          </a:p>
          <a:p>
            <a:pPr marL="0" indent="0">
              <a:buNone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Making promises enhances follow through</a:t>
            </a:r>
          </a:p>
          <a:p>
            <a:pPr marL="0" indent="0">
              <a:buNone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We all need someone we can lean on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Partner with a “swim buddy” (peer accountability partner)</a:t>
            </a:r>
          </a:p>
          <a:p>
            <a:pPr marL="0" indent="0">
              <a:buNone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Form a “board of directors” (dream team you meet with quarterly)</a:t>
            </a:r>
          </a:p>
          <a:p>
            <a:pPr marL="0" indent="0">
              <a:buNone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Work with mentors &amp; Be a mentor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DEAF0-32F0-E9BE-07BD-38F0700E0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64" y="1825625"/>
            <a:ext cx="3686386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80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DA494-DDCF-37A0-E0C6-B1BAC7E0F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 # 7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 and Tune</a:t>
            </a:r>
            <a:b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(How Am I Doing, What’s Going Well, What Needs Work)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68E6-32D3-D14D-558E-5B663239F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and monitor task and goal progress each day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Helps us be conscious of how we are doing and stay on task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What we inspect is what we expect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Write down priorities, blocks, pomodoros, schedules each day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Assess results each day – what went well, what needs work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Chill out on perfectionism &amp; practice the serenity prayer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Keep on keeping on and have fun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B01078-76C8-7A5F-19F2-C7E3BD57C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54" y="1852267"/>
            <a:ext cx="326571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8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B106-7F8D-18B9-4394-13CC4E95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CBB9-01DF-ADCB-BD28-C15AC166B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back at the “power tactics”</a:t>
            </a:r>
          </a:p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one or more to build into your routine</a:t>
            </a:r>
          </a:p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How, when, where and with whom will you build it in?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B0FFD-7A6C-2140-1F66-9F5D80244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84" y="2025395"/>
            <a:ext cx="3279913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4464-F7D4-5A72-1137-9DDA0E12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Deep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EE553-5F04-1DBA-6D55-17A27FEB1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Engaging in learning continuously (vs. cramming)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Cultivating neuroplasticity – growing our neuron chains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Going beyond superficial surface memorization (short to long term memory)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for understanding vs. grades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how things happen (how systems work) vs. just facts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 knowledge and understanding to solving problems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D7D35-FF6F-A925-2FF3-4077B58A4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34" y="189502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2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ED95F-8A06-5171-A6C4-53A3F2ACDA8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Your Deep Learning Superhero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8B29-C11F-1DCD-4A59-5F4692B4E9EC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deep learning superhero name 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deep learning superhero picture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why for being a deep learner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deep learning power tactics you will use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your swim buddy is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your dream team is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deep learning motto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17D35-2F99-D74A-B53B-191511E05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98" y="2177706"/>
            <a:ext cx="19335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487E-C5F9-4C9A-906C-0F2009E4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6BEF5-62B2-4DE7-8A39-65F46CBF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95" y="192891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F6CC5-3672-48C3-8736-05AF5DDFE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A7A03-8D8D-42D1-8A25-6F5B81565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8" y="1634985"/>
            <a:ext cx="9069457" cy="40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5A1C-C776-459F-983B-76F5D439D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921" y="1264847"/>
            <a:ext cx="9144000" cy="148621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        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CD5CA-E2C7-432A-A8EA-6B2565799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041" y="3649504"/>
            <a:ext cx="9231243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957BD-B08C-4B10-9EBC-6AB9AC3B4A1B}"/>
              </a:ext>
            </a:extLst>
          </p:cNvPr>
          <p:cNvSpPr/>
          <p:nvPr/>
        </p:nvSpPr>
        <p:spPr>
          <a:xfrm>
            <a:off x="2288299" y="1199716"/>
            <a:ext cx="7774299" cy="563594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FF00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Imagining Possibilities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Navigating Pathways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Optimizing Potentials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Flourishing, Learning, Serving</a:t>
            </a:r>
          </a:p>
          <a:p>
            <a:pPr algn="ctr"/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DB189-C443-4344-BB21-AFA20E8A8EF1}"/>
              </a:ext>
            </a:extLst>
          </p:cNvPr>
          <p:cNvSpPr txBox="1"/>
          <p:nvPr/>
        </p:nvSpPr>
        <p:spPr>
          <a:xfrm>
            <a:off x="231207" y="4657850"/>
            <a:ext cx="234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Deep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0EFC6-3748-4CE4-8251-A5DC2B0C249B}"/>
              </a:ext>
            </a:extLst>
          </p:cNvPr>
          <p:cNvSpPr txBox="1"/>
          <p:nvPr/>
        </p:nvSpPr>
        <p:spPr>
          <a:xfrm rot="21233407">
            <a:off x="5929330" y="349019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DF1D8-8D51-4C33-A16C-EADC847B6468}"/>
              </a:ext>
            </a:extLst>
          </p:cNvPr>
          <p:cNvSpPr txBox="1"/>
          <p:nvPr/>
        </p:nvSpPr>
        <p:spPr>
          <a:xfrm>
            <a:off x="298741" y="1784651"/>
            <a:ext cx="244529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Connectedness</a:t>
            </a:r>
            <a:r>
              <a:rPr lang="en-US" sz="2400" b="1" i="1"/>
              <a:t>, Community </a:t>
            </a:r>
            <a:r>
              <a:rPr lang="en-US" sz="2400" b="1" i="1" dirty="0"/>
              <a:t>&amp; Service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288E315-C873-4011-A681-D1C62B6A75CC}"/>
              </a:ext>
            </a:extLst>
          </p:cNvPr>
          <p:cNvSpPr/>
          <p:nvPr/>
        </p:nvSpPr>
        <p:spPr>
          <a:xfrm rot="2091809">
            <a:off x="3192087" y="2632891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17998-17F9-4351-BAAF-0318C95DC83A}"/>
              </a:ext>
            </a:extLst>
          </p:cNvPr>
          <p:cNvSpPr txBox="1"/>
          <p:nvPr/>
        </p:nvSpPr>
        <p:spPr>
          <a:xfrm>
            <a:off x="9536017" y="1928930"/>
            <a:ext cx="181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Energy,  Vitality &amp; Balance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D45E343-E44B-4CE6-B824-41D2C2200BBF}"/>
              </a:ext>
            </a:extLst>
          </p:cNvPr>
          <p:cNvSpPr/>
          <p:nvPr/>
        </p:nvSpPr>
        <p:spPr>
          <a:xfrm rot="19705941">
            <a:off x="7966239" y="2646608"/>
            <a:ext cx="1371600" cy="4572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981975-9CE7-45B7-8A8E-855DBB0A0EC0}"/>
              </a:ext>
            </a:extLst>
          </p:cNvPr>
          <p:cNvSpPr txBox="1"/>
          <p:nvPr/>
        </p:nvSpPr>
        <p:spPr>
          <a:xfrm>
            <a:off x="9791633" y="4486937"/>
            <a:ext cx="2328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Purpose, Motivation &amp; </a:t>
            </a:r>
          </a:p>
          <a:p>
            <a:pPr algn="ctr"/>
            <a:r>
              <a:rPr lang="en-US" sz="2400" b="1" i="1" dirty="0"/>
              <a:t>Time Management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E5CCFD0-3D07-4743-968F-AD88BB6AC18F}"/>
              </a:ext>
            </a:extLst>
          </p:cNvPr>
          <p:cNvSpPr/>
          <p:nvPr/>
        </p:nvSpPr>
        <p:spPr>
          <a:xfrm rot="1015463">
            <a:off x="8313517" y="4552250"/>
            <a:ext cx="1371600" cy="54864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C1530-FCA2-4C25-9E82-FC4F6A59F1B4}"/>
              </a:ext>
            </a:extLst>
          </p:cNvPr>
          <p:cNvSpPr/>
          <p:nvPr/>
        </p:nvSpPr>
        <p:spPr>
          <a:xfrm rot="20552080">
            <a:off x="2635578" y="4440225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8A394-62E2-455C-A8F8-B09A0D1FE040}"/>
              </a:ext>
            </a:extLst>
          </p:cNvPr>
          <p:cNvSpPr txBox="1"/>
          <p:nvPr/>
        </p:nvSpPr>
        <p:spPr>
          <a:xfrm>
            <a:off x="3193502" y="6580"/>
            <a:ext cx="630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Awesome All Around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D26AAC-DC41-4AD0-BA5A-6B814A25F4CD}"/>
              </a:ext>
            </a:extLst>
          </p:cNvPr>
          <p:cNvSpPr txBox="1"/>
          <p:nvPr/>
        </p:nvSpPr>
        <p:spPr>
          <a:xfrm>
            <a:off x="4273827" y="367703"/>
            <a:ext cx="4139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Self Awareness, Confidence,</a:t>
            </a:r>
          </a:p>
          <a:p>
            <a:pPr algn="ctr"/>
            <a:r>
              <a:rPr lang="en-US" sz="2400" b="1" dirty="0"/>
              <a:t>Resilience, Self-Compassion             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93B5A45-072F-4506-8DC3-239856CA9764}"/>
              </a:ext>
            </a:extLst>
          </p:cNvPr>
          <p:cNvSpPr/>
          <p:nvPr/>
        </p:nvSpPr>
        <p:spPr>
          <a:xfrm>
            <a:off x="6021263" y="1450904"/>
            <a:ext cx="457200" cy="1371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621B2476-02E6-432F-925F-C7A78670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9E8FC-D17F-68E6-863A-EC7F274B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 On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1109-2443-0B66-D73B-035035A72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something you are really good at?</a:t>
            </a: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you get good at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31475-9F55-DFBC-3A09-ED5BC010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67" y="1987824"/>
            <a:ext cx="3229428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AF578-09A3-0683-0903-614F8AE8E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29" y="1950056"/>
            <a:ext cx="4068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473E-D1FF-1954-B249-335371AC174A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Knowing Our Why For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74099-868D-41C5-64F5-5A8213C2B17C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dirty="0">
              <a:hlinkClick r:id="rId2"/>
            </a:endParaRPr>
          </a:p>
          <a:p>
            <a:pPr marL="0" indent="0" algn="ctr">
              <a:buNone/>
            </a:pPr>
            <a:endParaRPr lang="en-US" sz="3600" dirty="0">
              <a:hlinkClick r:id="rId2"/>
            </a:endParaRPr>
          </a:p>
          <a:p>
            <a:pPr marL="0" indent="0" algn="ctr">
              <a:buNone/>
            </a:pPr>
            <a:r>
              <a:rPr lang="en-US" sz="3600" dirty="0">
                <a:hlinkClick r:id="rId2"/>
              </a:rPr>
              <a:t>Michael Jr. Know Your Why</a:t>
            </a:r>
            <a:endParaRPr lang="en-US" sz="36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08AD4-2674-4532-8428-E44C6F29B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13" y="1861774"/>
            <a:ext cx="4245431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3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CA4B-C59F-4831-B0F0-D96BB4637733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My Why For Learning?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each from 0 (not at all a why) to 10 (a huge why)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any additional personal why’s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551F7-BEE0-CE87-0722-91ECC9E6399C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-- Understanding Myself More</a:t>
            </a:r>
          </a:p>
          <a:p>
            <a:pPr marL="0" indent="0">
              <a:buNone/>
            </a:pPr>
            <a:r>
              <a:rPr lang="en-US" b="1" dirty="0"/>
              <a:t>-- Intellectual Curiosity</a:t>
            </a:r>
          </a:p>
          <a:p>
            <a:pPr marL="0" indent="0">
              <a:buNone/>
            </a:pPr>
            <a:r>
              <a:rPr lang="en-US" b="1" dirty="0"/>
              <a:t>-- Pleasing My Family</a:t>
            </a:r>
          </a:p>
          <a:p>
            <a:pPr marL="0" indent="0">
              <a:buNone/>
            </a:pPr>
            <a:r>
              <a:rPr lang="en-US" b="1" dirty="0"/>
              <a:t>-- Finding Meaningful Work</a:t>
            </a:r>
          </a:p>
          <a:p>
            <a:pPr marL="0" indent="0">
              <a:buNone/>
            </a:pPr>
            <a:r>
              <a:rPr lang="en-US" b="1" dirty="0"/>
              <a:t>-- Pursuing A Passion</a:t>
            </a:r>
          </a:p>
          <a:p>
            <a:pPr marL="0" indent="0">
              <a:buNone/>
            </a:pPr>
            <a:r>
              <a:rPr lang="en-US" b="1" dirty="0"/>
              <a:t>-- Financial Comfort</a:t>
            </a:r>
          </a:p>
          <a:p>
            <a:pPr marL="0" indent="0">
              <a:buNone/>
            </a:pPr>
            <a:r>
              <a:rPr lang="en-US" b="1" dirty="0"/>
              <a:t>-- Mental Health</a:t>
            </a:r>
          </a:p>
          <a:p>
            <a:pPr marL="0" indent="0">
              <a:buNone/>
            </a:pPr>
            <a:r>
              <a:rPr lang="en-US" b="1" dirty="0"/>
              <a:t>-- Supporting Family</a:t>
            </a:r>
          </a:p>
          <a:p>
            <a:pPr marL="0" indent="0">
              <a:buNone/>
            </a:pPr>
            <a:r>
              <a:rPr lang="en-US" b="1" dirty="0"/>
              <a:t>-- Giving Back To My Community</a:t>
            </a:r>
          </a:p>
          <a:p>
            <a:pPr marL="0" indent="0">
              <a:buNone/>
            </a:pPr>
            <a:r>
              <a:rPr lang="en-US" b="1" dirty="0"/>
              <a:t>-- Citizenship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F99D1-0234-F7EC-06EC-17E920EEC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83" y="2084112"/>
            <a:ext cx="5441673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7D712-99ED-B7BC-C4F0-921253546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57" y="4413941"/>
            <a:ext cx="490993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CC7-AB88-36BE-6CF9-528F9F5E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Knowing Our How For Learning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Defining and Refining Our Learning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187D9-BF6E-38AE-CC4D-9201EBB7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r>
              <a:rPr lang="en-US" b="1" dirty="0">
                <a:hlinkClick r:id="rId2"/>
              </a:rPr>
              <a:t>Ben Hunt Davis Will It Make The Boat Go Faster</a:t>
            </a:r>
            <a:endParaRPr lang="en-US" b="1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69DB9-4148-9CC9-5476-26751F44F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74" y="1950347"/>
            <a:ext cx="4298674" cy="2619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93A3B1-32B4-8790-1B58-6D6CDDF46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0" y="1950347"/>
            <a:ext cx="41222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5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84BA-1B0C-B88D-C7D3-3467C2EA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 on Learning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177D3-B7D3-762A-D29A-5CD9E771E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3 learning tactics (strategies or practices to enhance my learning) that I currently use?</a:t>
            </a:r>
          </a:p>
          <a:p>
            <a:pPr marL="0" indent="0" algn="ctr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one improvement I can make in my learning game?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05218-9B12-0163-9425-A1976364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89" y="2161967"/>
            <a:ext cx="3559124" cy="2011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A3A62B-26E1-6908-D6A4-6C3C692E2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42" y="2060876"/>
            <a:ext cx="330154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F73D-F2AF-DA37-8A83-C6942D2C4680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Busting Learning Myths</a:t>
            </a:r>
            <a:b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Myth #1</a:t>
            </a:r>
            <a:b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People Are Just Smart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62F3F-6993-34AA-7180-CD97682D70A3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Reality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Learning occurs through effort, focus and continuous activity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We have 86 billion neurons in our brains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Continuous focused activity causes neurons to connect to each other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Continuous focused activity supports long term memory linkages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41B2F-2C7C-F939-4209-37963544C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76" y="192322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43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973E-4F09-3A23-3043-070F7733C08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Busting Learning Myths</a:t>
            </a:r>
            <a:b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Myth # 2</a:t>
            </a:r>
            <a:b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All About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70D49-76E7-7105-6AAA-D82DB44DE9B7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</a:p>
          <a:p>
            <a:pPr marL="0" indent="0" algn="ctr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Reality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 high grade does not necessarily signify deep learning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Learning is a process that we can control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Learning happens through continuous focused activity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Engaging in the learning process usually yields a high grade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If not – keep on keeping on or (eventually) pivot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A7F47-4F7B-8CE2-C0A7-4587590D9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49" y="1894440"/>
            <a:ext cx="4780722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2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18419</TotalTime>
  <Words>1134</Words>
  <Application>Microsoft Office PowerPoint</Application>
  <PresentationFormat>Widescreen</PresentationFormat>
  <Paragraphs>254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How To Learn Deeply (And Still Have a Life)</vt:lpstr>
      <vt:lpstr>What is Deep Learning?</vt:lpstr>
      <vt:lpstr>Reflection On Deep Learning</vt:lpstr>
      <vt:lpstr>Knowing Our Why For Learning</vt:lpstr>
      <vt:lpstr>What’s My Why For Learning? Rate each from 0 (not at all a why) to 10 (a huge why) Add any additional personal why’s </vt:lpstr>
      <vt:lpstr>Knowing Our How For Learning Defining and Refining Our Learning Game</vt:lpstr>
      <vt:lpstr>Reflection on Learning Tactics</vt:lpstr>
      <vt:lpstr>Busting Learning Myths Myth #1 Smart People Are Just Smart</vt:lpstr>
      <vt:lpstr>Busting Learning Myths Myth # 2 It’s All About Grades</vt:lpstr>
      <vt:lpstr>Busting Learning Myths  Myth # 3 I Don’t Have Enough Time Deep Learning Will Ruin My Life</vt:lpstr>
      <vt:lpstr>Reflection on Learning Myths</vt:lpstr>
      <vt:lpstr> Seven Learning Empowerment Tactics Tactic # 1 Confidence / Affirmation </vt:lpstr>
      <vt:lpstr>Tactic # 2 Allocation and Organization (Or What Goes When and Where)</vt:lpstr>
      <vt:lpstr>Tactic # 3 Chunking (Or Inch By Inch Row By Row Gardens Grow)</vt:lpstr>
      <vt:lpstr>Tactic # 4 Focusing  Pomodoros, Deep Work Blocks &amp; Rhythm Breaks</vt:lpstr>
      <vt:lpstr>Tactic # 5 Metacognition (Or Monitoring Our Learning Efficiency)</vt:lpstr>
      <vt:lpstr>Tactic # 6 Find Your Tribe (Cultivate Supportive Communities)</vt:lpstr>
      <vt:lpstr>Tactic # 7 Track and Tune (How Am I Doing, What’s Going Well, What Needs Work)</vt:lpstr>
      <vt:lpstr>Activate</vt:lpstr>
      <vt:lpstr>Draw Your Deep Learning Superhero Picture</vt:lpstr>
      <vt:lpstr>Let’s Do It</vt:lpstr>
      <vt:lpstr>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All Around Conquering Procrastination</dc:title>
  <dc:creator>Greg</dc:creator>
  <cp:lastModifiedBy>Greg</cp:lastModifiedBy>
  <cp:revision>163</cp:revision>
  <dcterms:created xsi:type="dcterms:W3CDTF">2022-01-25T19:59:58Z</dcterms:created>
  <dcterms:modified xsi:type="dcterms:W3CDTF">2022-06-16T01:47:26Z</dcterms:modified>
</cp:coreProperties>
</file>