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75" r:id="rId5"/>
    <p:sldId id="292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5" r:id="rId14"/>
    <p:sldId id="286" r:id="rId15"/>
    <p:sldId id="291" r:id="rId16"/>
    <p:sldId id="287" r:id="rId17"/>
    <p:sldId id="288" r:id="rId18"/>
    <p:sldId id="289" r:id="rId19"/>
    <p:sldId id="26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>
        <p:scale>
          <a:sx n="64" d="100"/>
          <a:sy n="64" d="100"/>
        </p:scale>
        <p:origin x="28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44B9-38D7-4475-9F09-15873C95FE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65B8E6-18DE-439A-939A-5B5DDAF7C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E9304-B8B8-496C-8080-D73F79B3C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18E82-41E3-4EDC-82E0-553F913FA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5C84F-258F-4694-AC17-3F192DA82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98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3D6AC-C79B-41EE-A5D3-38B90C58A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7759AB-F818-4B75-8930-C26DE9AED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EECDD-759E-4A58-A08D-8A4FC4982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2FAE8-B432-4058-8447-BEC51C7CB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EEECE-7C89-4A82-A820-289FD8B5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02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422840-FFCB-4B90-9475-C20C56DC8D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B65E0-6FC5-47F6-BA97-0C11FE7A3D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35484-27B1-4F09-8045-ABA3B8D3B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4A3B9-7EB4-4C35-81BD-561B71B72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42B0D-F68E-4681-89E8-1F9DDF22F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42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937D8-C998-41BF-8C61-B1AFD9F1B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56B68-6C67-4EEA-A2DC-335D0D161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F85E5-9999-4328-9F00-452D9F717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7C701-D450-4DE9-9E9A-2AC0E8E8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126813-6E9D-4579-BB94-88101F43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2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04ECC-E00A-4CC1-8B9A-9E52A1A6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40380-CFCD-4B08-9D72-8804FC3BC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3EBC7-232B-4599-AE98-BB7D4F91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EF492-A2E3-4AB3-AE21-C1887AFE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C284-9DDB-4506-ADE0-F71BBE75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6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0D54A-6FA4-4810-B717-2742B215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6E65C-FBE4-4972-B26D-D8C153E39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39BCCE-A782-4FB9-8CF9-2F3DD8461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F1E91-3697-4B63-B69C-61B092DA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10C92-7E7A-4627-BBEF-4517D88E2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E1BBA0-A0CB-4CE4-9C2D-CF390036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11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04F1E-3E77-4CE5-9A35-7DC4255EC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FAE971-DC71-4189-A49A-7735CE8EA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7AF2F2-BC51-4F32-BC43-CAD4C5154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6FB3B-FB4D-4848-B49D-44D38B004B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D5723D-7F5A-4878-8C77-EAE357C50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F985C0-071D-4F95-8510-447EDDA5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B0064C-9773-42DD-887F-F4F95CD21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66879-FE1E-4864-A0FF-03DFF3981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74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6D3B-E216-4852-B3FF-6C9DD4AE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CAD09-E15F-4C5B-8F24-812A6259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4D7F65-B8EB-4BC9-9E79-B77D4675F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F5EE8F-408B-4BD2-8ED4-9274FC3A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D9F847-92BC-4222-87E6-EFCBC9CA7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77409-9408-4D58-9E59-41AC34BC3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EC258-0CF0-440D-8865-9562F05BB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453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1A579-3E0E-473E-851F-EA301F206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2F6C0-9F01-4FBE-BCB9-FACF53D90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75DD9-A604-48CD-949E-A645E6D17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30E0B4-60AD-4C8C-9B07-E9E13902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75C715-473B-4CE5-9569-063621494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AB072-57DF-4227-8F87-FE82FA788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40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9673F-D8C6-472B-AA1E-F6F628A84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B82A24-CD5D-4188-B3EE-18713A700F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BAFBD-2331-479E-A0A3-7A83563E80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752FA-B50D-4E3A-A3C1-93AC0846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6EE9F-F8C4-4579-826C-B1F2C60A9CFA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B02604-9975-4910-B923-98C0A22B1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3B49D-8E75-4046-B68C-68B80A4D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166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472DFF-4E2D-4427-8053-06FAA5CC3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7A325-C104-4958-900F-C36BFFC8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BCA608-6426-4381-A1A2-F229D3893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6EE9F-F8C4-4579-826C-B1F2C60A9CFA}" type="datetimeFigureOut">
              <a:rPr lang="en-US" smtClean="0"/>
              <a:t>4/25/2022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3C6E2-AE4F-42EF-8A22-580FF66D5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8A8F2-BBB4-48F5-B768-926C6133E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2AC5-76DE-46CE-B2A1-01D859209B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3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5" Type="http://schemas.microsoft.com/office/2007/relationships/media" Target="../media/media3.m4a"/><Relationship Id="rId4" Type="http://schemas.openxmlformats.org/officeDocument/2006/relationships/audio" Target="../media/media2.m4a"/><Relationship Id="rId9" Type="http://schemas.openxmlformats.org/officeDocument/2006/relationships/image" Target="../media/image2.jf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youtu.be/y97rBdSYbk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1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C7EA0-EED0-4B74-B0A2-5674A65A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It A Habit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0D89C-8129-4D9B-A60A-D08F244B3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Greg Metz Ph.D.</a:t>
            </a:r>
          </a:p>
          <a:p>
            <a:pPr marL="0" indent="0" algn="ctr">
              <a:buNone/>
            </a:pPr>
            <a:r>
              <a:rPr lang="en-US" sz="2000" b="1" dirty="0"/>
              <a:t>Awesome All Around Life and Learning Coaching</a:t>
            </a:r>
          </a:p>
          <a:p>
            <a:pPr marL="0" indent="0" algn="ctr">
              <a:buNone/>
            </a:pP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Reframing Limiting Beliefs, Revamping Disempowering Habits, Transforming Our Lives</a:t>
            </a:r>
          </a:p>
          <a:p>
            <a:pPr marL="0" indent="0" algn="ctr">
              <a:buNone/>
            </a:pPr>
            <a:r>
              <a:rPr lang="en-US" sz="2000" b="1" dirty="0"/>
              <a:t>Coaching, Workshops, Training, Motivational Speaking</a:t>
            </a:r>
          </a:p>
        </p:txBody>
      </p:sp>
      <p:pic>
        <p:nvPicPr>
          <p:cNvPr id="4" name="Procrastination Slide 1">
            <a:hlinkClick r:id="" action="ppaction://media"/>
            <a:extLst>
              <a:ext uri="{FF2B5EF4-FFF2-40B4-BE49-F238E27FC236}">
                <a16:creationId xmlns:a16="http://schemas.microsoft.com/office/drawing/2014/main" id="{E010AF4C-6D17-4F68-A276-52D856C4B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5" name="Slide 1">
            <a:hlinkClick r:id="" action="ppaction://media"/>
            <a:extLst>
              <a:ext uri="{FF2B5EF4-FFF2-40B4-BE49-F238E27FC236}">
                <a16:creationId xmlns:a16="http://schemas.microsoft.com/office/drawing/2014/main" id="{A60EABA4-2B56-4531-B1A1-54A28159687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6" name="Slide 1">
            <a:hlinkClick r:id="" action="ppaction://media"/>
            <a:extLst>
              <a:ext uri="{FF2B5EF4-FFF2-40B4-BE49-F238E27FC236}">
                <a16:creationId xmlns:a16="http://schemas.microsoft.com/office/drawing/2014/main" id="{485A28EB-9417-40C7-B969-AA0DA317B23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5AB435-2064-4092-A3E4-6891AFC00D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63" y="1904379"/>
            <a:ext cx="2241274" cy="197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4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7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1D5E-A848-4AF9-A9FC-7498C807BFBD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Dominoes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C128B-6CA9-4749-8611-7AE4E1E6F5D6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4200" b="1" dirty="0">
              <a:hlinkClick r:id="rId2"/>
            </a:endParaRPr>
          </a:p>
          <a:p>
            <a:pPr marL="0" indent="0" algn="ctr">
              <a:buNone/>
            </a:pPr>
            <a:endParaRPr lang="en-US" sz="4200" b="1" dirty="0">
              <a:hlinkClick r:id="rId2"/>
            </a:endParaRPr>
          </a:p>
          <a:p>
            <a:pPr marL="0" indent="0" algn="ctr">
              <a:buNone/>
            </a:pPr>
            <a:endParaRPr lang="en-US" sz="4200" b="1" dirty="0">
              <a:hlinkClick r:id="rId2"/>
            </a:endParaRPr>
          </a:p>
          <a:p>
            <a:pPr marL="0" indent="0" algn="ctr">
              <a:buNone/>
            </a:pPr>
            <a:r>
              <a:rPr lang="en-US" sz="4200" b="1" dirty="0">
                <a:hlinkClick r:id="rId2"/>
              </a:rPr>
              <a:t>Small To Big Dominoes Video</a:t>
            </a:r>
            <a:endParaRPr lang="en-US" sz="4200" b="1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2F5895-4FC2-4C90-AC7A-7A05D1206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21" y="2267744"/>
            <a:ext cx="347924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38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398A-2B8C-4AD6-8150-B83C8BA339E2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3B074-C876-4D96-B52A-48629AB1E811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2400" b="1" dirty="0"/>
              <a:t>ABC – Anchor to Behavior to Celebration </a:t>
            </a:r>
          </a:p>
          <a:p>
            <a:pPr marL="0" indent="0" algn="ctr">
              <a:buNone/>
            </a:pPr>
            <a:r>
              <a:rPr lang="en-US" sz="2400" b="1" dirty="0"/>
              <a:t>(TJ Fogg – Tiny Habits)</a:t>
            </a:r>
          </a:p>
          <a:p>
            <a:pPr marL="0" indent="0" algn="ctr">
              <a:buNone/>
            </a:pPr>
            <a:r>
              <a:rPr lang="en-US" sz="2400" b="1" dirty="0"/>
              <a:t>CCRR – Cue to Craving to Response To Reward </a:t>
            </a:r>
          </a:p>
          <a:p>
            <a:pPr marL="0" indent="0" algn="ctr">
              <a:buNone/>
            </a:pPr>
            <a:r>
              <a:rPr lang="en-US" sz="2400" b="1" dirty="0"/>
              <a:t>(James Clear – Atomic Habits)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13E01-6756-4301-BC27-89449778D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554" y="1932124"/>
            <a:ext cx="5242892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12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4ACB4-3401-4262-8E52-3ABAB93C0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– Let’s Walk The Puppy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3F149-DF16-447B-94A4-BE0CBF495F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endParaRPr lang="en-US" sz="2000" b="1" dirty="0"/>
          </a:p>
          <a:p>
            <a:pPr marL="0" indent="0" algn="ctr">
              <a:buNone/>
            </a:pPr>
            <a:endParaRPr lang="en-US" sz="21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Cue –</a:t>
            </a:r>
            <a:r>
              <a:rPr lang="en-US" sz="2100" b="1" dirty="0"/>
              <a:t> Set an alarm for 730 am – the time the puppy likes/needs to walk</a:t>
            </a:r>
          </a:p>
          <a:p>
            <a:pPr marL="0" indent="0" algn="ctr">
              <a:buNone/>
            </a:pPr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Craving –</a:t>
            </a:r>
            <a:r>
              <a:rPr lang="en-US" sz="2100" b="1" dirty="0"/>
              <a:t> Notice how eager the puppy that you love so much is to walk</a:t>
            </a:r>
          </a:p>
          <a:p>
            <a:pPr marL="0" indent="0" algn="ctr">
              <a:buNone/>
            </a:pPr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Response – </a:t>
            </a:r>
            <a:r>
              <a:rPr lang="en-US" sz="2100" b="1" dirty="0"/>
              <a:t>Walk the puppy at 730 am each day</a:t>
            </a:r>
          </a:p>
          <a:p>
            <a:pPr marL="0" indent="0" algn="ctr">
              <a:buNone/>
            </a:pPr>
            <a:r>
              <a:rPr lang="en-US" sz="2100" b="1" dirty="0">
                <a:solidFill>
                  <a:schemeClr val="accent6">
                    <a:lumMod val="50000"/>
                  </a:schemeClr>
                </a:solidFill>
              </a:rPr>
              <a:t>Reward –</a:t>
            </a:r>
            <a:r>
              <a:rPr lang="en-US" sz="2100" b="1" dirty="0"/>
              <a:t> See how happy the puppy is and do a happy dance</a:t>
            </a:r>
          </a:p>
          <a:p>
            <a:pPr marL="0" indent="0" algn="ctr">
              <a:buNone/>
            </a:pPr>
            <a:endParaRPr lang="en-US" sz="2100" b="1" dirty="0"/>
          </a:p>
          <a:p>
            <a:pPr marL="0" indent="0" algn="ctr">
              <a:buNone/>
            </a:pP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Eventually – The behavior becomes automatic</a:t>
            </a:r>
          </a:p>
          <a:p>
            <a:pPr marL="0" indent="0" algn="ctr">
              <a:buNone/>
            </a:pPr>
            <a:endParaRPr lang="en-US" sz="2100" b="1" dirty="0"/>
          </a:p>
          <a:p>
            <a:pPr marL="0" indent="0" algn="ctr">
              <a:buNone/>
            </a:pPr>
            <a:endParaRPr lang="en-US" sz="2100" b="1" dirty="0"/>
          </a:p>
          <a:p>
            <a:pPr marL="0" indent="0" algn="ctr">
              <a:buNone/>
            </a:pPr>
            <a:endParaRPr lang="en-US" sz="2100" b="1" dirty="0"/>
          </a:p>
          <a:p>
            <a:pPr marL="0" indent="0" algn="ctr">
              <a:buNone/>
            </a:pPr>
            <a:endParaRPr lang="en-US" sz="2100" b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E5AFD-0CD2-4A9E-BE76-6461F3830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673" y="1882429"/>
            <a:ext cx="3300643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7667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4A6EC-B76A-4816-BD1C-63AF7589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Habit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AEEF6-58ED-4643-A092-6D620A4BFE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sz="2800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endParaRPr lang="en-US" sz="2400" b="1" dirty="0"/>
          </a:p>
          <a:p>
            <a:pPr marL="0" indent="0" algn="ctr">
              <a:buNone/>
            </a:pPr>
            <a:r>
              <a:rPr lang="en-US" sz="4000" b="1" dirty="0">
                <a:solidFill>
                  <a:srgbClr val="C00000"/>
                </a:solidFill>
              </a:rPr>
              <a:t>Eliminate </a:t>
            </a:r>
            <a:r>
              <a:rPr lang="en-US" sz="4000" b="1" dirty="0"/>
              <a:t>The Cue</a:t>
            </a:r>
          </a:p>
          <a:p>
            <a:pPr marL="0" indent="0" algn="ctr">
              <a:buNone/>
            </a:pPr>
            <a:endParaRPr lang="en-US" sz="40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277D8B-988F-4799-89B5-0D30D4EED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472" y="2173357"/>
            <a:ext cx="2143125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468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0B0F-206A-435A-B06C-003A64978FB7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Try Out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Starting 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New Habit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045828-AC8E-401F-B14C-020931911C62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600" b="1" dirty="0"/>
              <a:t>CHOOSE A BEHAVIOR YOU WOULD LIKE TO </a:t>
            </a: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</a:rPr>
              <a:t>START</a:t>
            </a:r>
          </a:p>
          <a:p>
            <a:pPr marL="0" indent="0" algn="ctr">
              <a:buNone/>
            </a:pPr>
            <a:r>
              <a:rPr lang="en-US" sz="2600" b="1" dirty="0"/>
              <a:t>CHOOSE A CUE YOU WILL INSERT</a:t>
            </a:r>
          </a:p>
          <a:p>
            <a:pPr marL="0" indent="0" algn="ctr">
              <a:buNone/>
            </a:pPr>
            <a:r>
              <a:rPr lang="en-US" sz="2600" b="1" dirty="0"/>
              <a:t>CHOOSE A CRAVING THAT WILL DRAW YOU TOWARDS INITIATING THE BEHAVIOR</a:t>
            </a:r>
          </a:p>
          <a:p>
            <a:pPr marL="0" indent="0" algn="ctr">
              <a:buNone/>
            </a:pPr>
            <a:r>
              <a:rPr lang="en-US" sz="2600" b="1" dirty="0"/>
              <a:t>ENVISION ENGAGING IN THE BEHAVIOR</a:t>
            </a:r>
          </a:p>
          <a:p>
            <a:pPr marL="0" indent="0" algn="ctr">
              <a:buNone/>
            </a:pPr>
            <a:r>
              <a:rPr lang="en-US" sz="2600" b="1" dirty="0"/>
              <a:t>CHOOSE A REWARD FOR ENGAGING IN THE BEHAVIOR</a:t>
            </a:r>
          </a:p>
          <a:p>
            <a:pPr marL="0" indent="0" algn="ctr">
              <a:buNone/>
            </a:pPr>
            <a:endParaRPr lang="en-US" sz="2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D22F9-1FCF-4F47-A68C-BD59D70F2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89" y="1898375"/>
            <a:ext cx="608076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45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0B0F-206A-435A-B06C-003A64978FB7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Try Out </a:t>
            </a:r>
            <a:r>
              <a:rPr lang="en-US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Stopping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Habit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045828-AC8E-401F-B14C-020931911C62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600" b="1" dirty="0"/>
              <a:t>CHOOSE A BEHAVIOR YOU WOULD LIKE TO </a:t>
            </a:r>
            <a:r>
              <a:rPr lang="en-US" sz="2600" b="1" dirty="0">
                <a:solidFill>
                  <a:srgbClr val="C00000"/>
                </a:solidFill>
              </a:rPr>
              <a:t>STOP</a:t>
            </a:r>
          </a:p>
          <a:p>
            <a:pPr marL="0" indent="0" algn="ctr">
              <a:buNone/>
            </a:pPr>
            <a:r>
              <a:rPr lang="en-US" sz="2600" b="1" dirty="0"/>
              <a:t>CHOOSE A CUE YOU WILL ELIMINATE</a:t>
            </a:r>
          </a:p>
          <a:p>
            <a:pPr marL="0" indent="0" algn="ctr">
              <a:buNone/>
            </a:pPr>
            <a:r>
              <a:rPr lang="en-US" sz="2600" b="1" dirty="0"/>
              <a:t>CHOOSE A CRAVING THAT WILL NOT HAPPEN (DUE TO NO CUE)</a:t>
            </a:r>
          </a:p>
          <a:p>
            <a:pPr marL="0" indent="0" algn="ctr">
              <a:buNone/>
            </a:pPr>
            <a:r>
              <a:rPr lang="en-US" sz="2600" b="1" dirty="0"/>
              <a:t>ENVISION THE BEHAVIOR NOT HAPPENING</a:t>
            </a:r>
          </a:p>
          <a:p>
            <a:pPr marL="0" indent="0" algn="ctr">
              <a:buNone/>
            </a:pPr>
            <a:r>
              <a:rPr lang="en-US" sz="2600" b="1" dirty="0"/>
              <a:t>CHOOSE A REWARD FOR ELIMINATING THE BEHAVIOR</a:t>
            </a:r>
          </a:p>
          <a:p>
            <a:pPr marL="0" indent="0" algn="ctr">
              <a:buNone/>
            </a:pPr>
            <a:endParaRPr lang="en-US" sz="2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5D22F9-1FCF-4F47-A68C-BD59D70F2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289" y="1898375"/>
            <a:ext cx="608076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17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D9D1F-8331-41F8-9C27-F9F9AE14B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Tips and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9E0BB-CD6B-4D54-B019-66E2AA4EBC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r>
              <a:rPr lang="en-US" sz="2200" b="1" dirty="0"/>
              <a:t>Make your cues SPECIFIC – precise behaviors, when, where, etc.</a:t>
            </a:r>
          </a:p>
          <a:p>
            <a:pPr marL="0" indent="0" algn="ctr">
              <a:buNone/>
            </a:pPr>
            <a:r>
              <a:rPr lang="en-US" sz="2200" b="1" dirty="0"/>
              <a:t>Be persistent and patient and resilient (change and compounding take time)</a:t>
            </a:r>
          </a:p>
          <a:p>
            <a:pPr marL="0" indent="0" algn="ctr">
              <a:buNone/>
            </a:pPr>
            <a:r>
              <a:rPr lang="en-US" sz="2200" b="1" dirty="0"/>
              <a:t>Stack Habits – make one habit a cue for a next habit</a:t>
            </a:r>
          </a:p>
          <a:p>
            <a:pPr marL="0" indent="0" algn="ctr">
              <a:buNone/>
            </a:pPr>
            <a:r>
              <a:rPr lang="en-US" sz="2200" b="1" dirty="0"/>
              <a:t>Keep in Mind – Goals and willpower are not enough – indicate steps and insert habits</a:t>
            </a:r>
          </a:p>
          <a:p>
            <a:pPr marL="0" indent="0" algn="ctr">
              <a:buNone/>
            </a:pPr>
            <a:r>
              <a:rPr lang="en-US" sz="2200" b="1" dirty="0"/>
              <a:t>Partner with a swim buddy or dream team (hold each other accountable)</a:t>
            </a:r>
          </a:p>
          <a:p>
            <a:pPr marL="0" indent="0" algn="ctr">
              <a:buNone/>
            </a:pPr>
            <a:endParaRPr lang="en-US" sz="2200" b="1" dirty="0"/>
          </a:p>
          <a:p>
            <a:pPr marL="0" indent="0" algn="ctr">
              <a:buNone/>
            </a:pPr>
            <a:endParaRPr lang="en-US" sz="22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4228B1-2745-4BAB-9458-70BD13805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857" y="1898373"/>
            <a:ext cx="5779604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33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B9711-42EE-4059-AEA4-0C6BDA945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“A Ha’s” and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FE131-360B-4CF5-921B-EED8213CC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What’s one (or more) learnings or “a ha’s” that stuck with you?</a:t>
            </a:r>
          </a:p>
          <a:p>
            <a:pPr marL="0" indent="0" algn="ctr">
              <a:buNone/>
            </a:pPr>
            <a:r>
              <a:rPr lang="en-US" b="1" dirty="0"/>
              <a:t>What’s one habit you need to stop?</a:t>
            </a:r>
          </a:p>
          <a:p>
            <a:pPr marL="0" indent="0" algn="ctr">
              <a:buNone/>
            </a:pPr>
            <a:r>
              <a:rPr lang="en-US" b="1" dirty="0"/>
              <a:t>What’s one habit you need to start?</a:t>
            </a:r>
          </a:p>
          <a:p>
            <a:pPr marL="0" indent="0" algn="ctr">
              <a:buNone/>
            </a:pPr>
            <a:r>
              <a:rPr lang="en-US" b="1" dirty="0"/>
              <a:t>How can you do it?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CD44C-3B1E-479D-B5CA-10A5FFEB98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112" y="1957809"/>
            <a:ext cx="3432669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8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5F4D5-1797-48AD-B596-7B0235186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 &amp; A Ha’s &amp;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DA4BB-1F06-4D30-B40E-8730F71AFD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What questions or thoughts do you have?</a:t>
            </a:r>
          </a:p>
          <a:p>
            <a:pPr marL="0" indent="0" algn="ctr">
              <a:buNone/>
            </a:pPr>
            <a:r>
              <a:rPr lang="en-US" b="1" dirty="0"/>
              <a:t>What action are you going to take?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2BB13-B258-433A-8D70-AD26E7D33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629" y="1934991"/>
            <a:ext cx="3828747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01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4487E-C5F9-4C9A-906C-0F2009E4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Let’s Do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6BEF5-62B2-4DE7-8A39-65F46CBFF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3595" y="1928914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1F6CC5-3672-48C3-8736-05AF5DDFE8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8A7A03-8D8D-42D1-8A25-6F5B815651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438" y="1634985"/>
            <a:ext cx="9069457" cy="40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9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55A1C-C776-459F-983B-76F5D439D1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6921" y="1264847"/>
            <a:ext cx="9144000" cy="1486218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            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4CD5CA-E2C7-432A-A8EA-6B2565799B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3041" y="3649504"/>
            <a:ext cx="9231243" cy="16557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ED957BD-B08C-4B10-9EBC-6AB9AC3B4A1B}"/>
              </a:ext>
            </a:extLst>
          </p:cNvPr>
          <p:cNvSpPr/>
          <p:nvPr/>
        </p:nvSpPr>
        <p:spPr>
          <a:xfrm>
            <a:off x="2288299" y="1199716"/>
            <a:ext cx="7774299" cy="563594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i="1" dirty="0">
              <a:solidFill>
                <a:srgbClr val="FFFF00"/>
              </a:solidFill>
            </a:endParaRP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Reframing Beliefs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Revamping Habits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Transforming Our Lives</a:t>
            </a:r>
          </a:p>
          <a:p>
            <a:pPr algn="ctr"/>
            <a:r>
              <a:rPr lang="en-US" sz="2800" b="1" i="1" dirty="0">
                <a:solidFill>
                  <a:srgbClr val="FFFF00"/>
                </a:solidFill>
              </a:rPr>
              <a:t>Flourishing, Learning, Serving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4DB189-C443-4344-BB21-AFA20E8A8EF1}"/>
              </a:ext>
            </a:extLst>
          </p:cNvPr>
          <p:cNvSpPr txBox="1"/>
          <p:nvPr/>
        </p:nvSpPr>
        <p:spPr>
          <a:xfrm>
            <a:off x="231207" y="4657850"/>
            <a:ext cx="23466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Deep Learning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D0EFC6-3748-4CE4-8251-A5DC2B0C249B}"/>
              </a:ext>
            </a:extLst>
          </p:cNvPr>
          <p:cNvSpPr txBox="1"/>
          <p:nvPr/>
        </p:nvSpPr>
        <p:spPr>
          <a:xfrm rot="21233407">
            <a:off x="5929330" y="3490194"/>
            <a:ext cx="66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1DF1D8-8D51-4C33-A16C-EADC847B6468}"/>
              </a:ext>
            </a:extLst>
          </p:cNvPr>
          <p:cNvSpPr txBox="1"/>
          <p:nvPr/>
        </p:nvSpPr>
        <p:spPr>
          <a:xfrm>
            <a:off x="298741" y="1784651"/>
            <a:ext cx="244529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Connectedness &amp; Service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E288E315-C873-4011-A681-D1C62B6A75CC}"/>
              </a:ext>
            </a:extLst>
          </p:cNvPr>
          <p:cNvSpPr/>
          <p:nvPr/>
        </p:nvSpPr>
        <p:spPr>
          <a:xfrm rot="2091809">
            <a:off x="3192087" y="2632891"/>
            <a:ext cx="137160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D17998-17F9-4351-BAAF-0318C95DC83A}"/>
              </a:ext>
            </a:extLst>
          </p:cNvPr>
          <p:cNvSpPr txBox="1"/>
          <p:nvPr/>
        </p:nvSpPr>
        <p:spPr>
          <a:xfrm>
            <a:off x="9536017" y="1928930"/>
            <a:ext cx="1814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Energy &amp; Vitality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BD45E343-E44B-4CE6-B824-41D2C2200BBF}"/>
              </a:ext>
            </a:extLst>
          </p:cNvPr>
          <p:cNvSpPr/>
          <p:nvPr/>
        </p:nvSpPr>
        <p:spPr>
          <a:xfrm rot="19705941">
            <a:off x="7966239" y="2646608"/>
            <a:ext cx="1371600" cy="45720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981975-9CE7-45B7-8A8E-855DBB0A0EC0}"/>
              </a:ext>
            </a:extLst>
          </p:cNvPr>
          <p:cNvSpPr txBox="1"/>
          <p:nvPr/>
        </p:nvSpPr>
        <p:spPr>
          <a:xfrm>
            <a:off x="9791633" y="4486937"/>
            <a:ext cx="2328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/>
              <a:t>Purpose, Motivation &amp; </a:t>
            </a:r>
          </a:p>
          <a:p>
            <a:pPr algn="ctr"/>
            <a:r>
              <a:rPr lang="en-US" sz="2400" b="1" i="1" dirty="0"/>
              <a:t>Time Management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3E5CCFD0-3D07-4743-968F-AD88BB6AC18F}"/>
              </a:ext>
            </a:extLst>
          </p:cNvPr>
          <p:cNvSpPr/>
          <p:nvPr/>
        </p:nvSpPr>
        <p:spPr>
          <a:xfrm rot="1015463">
            <a:off x="8313517" y="4552250"/>
            <a:ext cx="1371600" cy="548640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BD6C1530-FCA2-4C25-9E82-FC4F6A59F1B4}"/>
              </a:ext>
            </a:extLst>
          </p:cNvPr>
          <p:cNvSpPr/>
          <p:nvPr/>
        </p:nvSpPr>
        <p:spPr>
          <a:xfrm rot="20552080">
            <a:off x="2635578" y="4440225"/>
            <a:ext cx="1371600" cy="48463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68A394-62E2-455C-A8F8-B09A0D1FE040}"/>
              </a:ext>
            </a:extLst>
          </p:cNvPr>
          <p:cNvSpPr txBox="1"/>
          <p:nvPr/>
        </p:nvSpPr>
        <p:spPr>
          <a:xfrm>
            <a:off x="3193502" y="6580"/>
            <a:ext cx="6300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Awesome All Around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D26AAC-DC41-4AD0-BA5A-6B814A25F4CD}"/>
              </a:ext>
            </a:extLst>
          </p:cNvPr>
          <p:cNvSpPr txBox="1"/>
          <p:nvPr/>
        </p:nvSpPr>
        <p:spPr>
          <a:xfrm>
            <a:off x="4273827" y="367703"/>
            <a:ext cx="4139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Self Awareness, Confidence,</a:t>
            </a:r>
          </a:p>
          <a:p>
            <a:pPr algn="ctr"/>
            <a:r>
              <a:rPr lang="en-US" sz="2400" b="1" dirty="0"/>
              <a:t>Resilience, Self-Compassion             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393B5A45-072F-4506-8DC3-239856CA9764}"/>
              </a:ext>
            </a:extLst>
          </p:cNvPr>
          <p:cNvSpPr/>
          <p:nvPr/>
        </p:nvSpPr>
        <p:spPr>
          <a:xfrm>
            <a:off x="6021263" y="1450904"/>
            <a:ext cx="457200" cy="137160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Slide 2">
            <a:hlinkClick r:id="" action="ppaction://media"/>
            <a:extLst>
              <a:ext uri="{FF2B5EF4-FFF2-40B4-BE49-F238E27FC236}">
                <a16:creationId xmlns:a16="http://schemas.microsoft.com/office/drawing/2014/main" id="{621B2476-02E6-432F-925F-C7A786704E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00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1E62A-8F22-4521-B665-2A8F1AC8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Habits?</a:t>
            </a:r>
          </a:p>
        </p:txBody>
      </p:sp>
      <p:pic>
        <p:nvPicPr>
          <p:cNvPr id="3" name="Slide 4 Procrastination">
            <a:hlinkClick r:id="" action="ppaction://media"/>
            <a:extLst>
              <a:ext uri="{FF2B5EF4-FFF2-40B4-BE49-F238E27FC236}">
                <a16:creationId xmlns:a16="http://schemas.microsoft.com/office/drawing/2014/main" id="{C033FB85-B53F-4C88-BBD5-4D9FAB50E1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94400" y="3327400"/>
            <a:ext cx="203200" cy="2032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52BADD-1895-4136-8323-859088864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900" b="1" dirty="0">
              <a:solidFill>
                <a:srgbClr val="111111"/>
              </a:solidFill>
              <a:effectLst/>
            </a:endParaRPr>
          </a:p>
          <a:p>
            <a:pPr marL="0" indent="0" algn="ctr">
              <a:buNone/>
            </a:pPr>
            <a:endParaRPr lang="en-US" sz="1900" b="1" dirty="0">
              <a:solidFill>
                <a:srgbClr val="111111"/>
              </a:solidFill>
              <a:effectLst/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111111"/>
              </a:solidFill>
              <a:effectLst/>
            </a:endParaRPr>
          </a:p>
          <a:p>
            <a:pPr marL="0" indent="0" algn="ctr">
              <a:buNone/>
            </a:pPr>
            <a:r>
              <a:rPr lang="en-US" sz="2900" b="1" dirty="0">
                <a:solidFill>
                  <a:srgbClr val="111111"/>
                </a:solidFill>
                <a:effectLst/>
              </a:rPr>
              <a:t>Habits are the small decisions you make and actions you perform every day. </a:t>
            </a:r>
          </a:p>
          <a:p>
            <a:pPr marL="0" indent="0" algn="ctr">
              <a:buNone/>
            </a:pPr>
            <a:r>
              <a:rPr lang="en-US" sz="2900" b="1" dirty="0">
                <a:cs typeface="Times New Roman" panose="02020603050405020304" pitchFamily="18" charset="0"/>
              </a:rPr>
              <a:t>Jamesclear.com/habits</a:t>
            </a:r>
          </a:p>
          <a:p>
            <a:pPr marL="0" indent="0" algn="ctr">
              <a:buNone/>
            </a:pPr>
            <a:r>
              <a:rPr lang="en-US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Greg’s Definition</a:t>
            </a:r>
          </a:p>
          <a:p>
            <a:pPr marL="0" indent="0" algn="ctr">
              <a:buNone/>
            </a:pPr>
            <a:r>
              <a:rPr lang="en-US" sz="3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Behaviors that we repeat over and over again – good and bad, consciously and not. Behind the scenes patterns that drive our lives.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0A0527-902A-4519-9E5C-9FC66698B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13" y="1882453"/>
            <a:ext cx="3160427" cy="2103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8155AD-D10D-40D1-BD90-B263FDD036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84" y="1882454"/>
            <a:ext cx="3200904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7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B8D60-8A64-44EB-89C7-FEC96CBBF322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Habits Matter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34F98-A7FD-482F-828C-7D394FC46A22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6"/>
                </a:solidFill>
              </a:rPr>
              <a:t>WE want to be our best selves in various roles within our lives. 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</a:rPr>
              <a:t>BUT </a:t>
            </a:r>
            <a:r>
              <a:rPr lang="en-US" sz="2400" b="1" dirty="0" err="1">
                <a:solidFill>
                  <a:srgbClr val="C00000"/>
                </a:solidFill>
              </a:rPr>
              <a:t>villans</a:t>
            </a:r>
            <a:r>
              <a:rPr lang="en-US" sz="2400" b="1" dirty="0">
                <a:solidFill>
                  <a:srgbClr val="C00000"/>
                </a:solidFill>
              </a:rPr>
              <a:t> behind the scenes – counterproductive habits - can disable our best selves.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WE can be THE HEROES of our story by CREATING HABITS that ENABLE our best selves.</a:t>
            </a:r>
          </a:p>
          <a:p>
            <a:pPr marL="0" indent="0" algn="ctr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We can DISABLE counterproductive habits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608E04-CAD7-4A88-BEC0-27D1BC00D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189" y="1989614"/>
            <a:ext cx="3034010" cy="2011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62B58B-1525-4646-8FB0-92D0ADCB3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4725" y="1875388"/>
            <a:ext cx="193357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49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F1C9E-890D-457E-BF11-A84CCE059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Habits Can Be Powerful and Persistent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3FBB78-CCCC-4EE0-9DE2-EB0F40BEDE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54" y="2420972"/>
            <a:ext cx="5878291" cy="3291840"/>
          </a:xfrm>
        </p:spPr>
      </p:pic>
    </p:spTree>
    <p:extLst>
      <p:ext uri="{BB962C8B-B14F-4D97-AF65-F5344CB8AC3E}">
        <p14:creationId xmlns:p14="http://schemas.microsoft.com/office/powerpoint/2010/main" val="1464073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B8D60-8A64-44EB-89C7-FEC96CBBF322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WE CAN Actualize Our Potentials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34F98-A7FD-482F-828C-7D394FC46A22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Cultivating Enabling, Empowering Habits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259F90-2705-4887-90DA-91B0C56C8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021" y="2057400"/>
            <a:ext cx="27432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EC2E21-315D-44FC-871C-FB33A387C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051" y="2194560"/>
            <a:ext cx="3710067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36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313A8-BB7A-4F1B-87F5-82F0510C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(Our Own) Computer Programmers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A8FD0-4296-4F46-A209-FFA46C44EA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b="1" dirty="0"/>
              <a:t>We create ourselves</a:t>
            </a:r>
          </a:p>
          <a:p>
            <a:pPr marL="0" indent="0" algn="ctr">
              <a:buNone/>
            </a:pPr>
            <a:r>
              <a:rPr lang="en-US" b="1" dirty="0"/>
              <a:t>We are responsible for ourselves</a:t>
            </a:r>
          </a:p>
          <a:p>
            <a:pPr marL="0" indent="0" algn="ctr">
              <a:buNone/>
            </a:pPr>
            <a:r>
              <a:rPr lang="en-US" b="1" dirty="0"/>
              <a:t>We can program our brains and bodies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AFA2A7-9171-45AD-8740-CAAE7BAC2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89" y="1825625"/>
            <a:ext cx="3288419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79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F5CC0-8A6B-4E1C-8FA5-31535DF7A0D7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Good News on Habits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F6D36-DC56-4E46-865E-2E31C4594ADD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Habits have a CODE – a STRUCTURE</a:t>
            </a:r>
          </a:p>
          <a:p>
            <a:pPr marL="0" indent="0" algn="ctr">
              <a:buNone/>
            </a:pPr>
            <a:r>
              <a:rPr lang="en-US" b="1" dirty="0"/>
              <a:t>WE can LEARN the Code</a:t>
            </a:r>
          </a:p>
          <a:p>
            <a:pPr marL="0" indent="0" algn="ctr">
              <a:buNone/>
            </a:pPr>
            <a:r>
              <a:rPr lang="en-US" b="1" dirty="0"/>
              <a:t>WE can MODIFY the structure</a:t>
            </a:r>
          </a:p>
          <a:p>
            <a:pPr marL="0" indent="0" algn="ctr">
              <a:buNone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4C4E4-10B9-472B-B829-0DF87C1AD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760" y="1959250"/>
            <a:ext cx="384048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8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1D5E-A848-4AF9-A9FC-7498C807BFBD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Good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C128B-6CA9-4749-8611-7AE4E1E6F5D6}"/>
              </a:ext>
            </a:extLst>
          </p:cNvPr>
          <p:cNvSpPr>
            <a:spLocks noGrp="1"/>
          </p:cNvSpPr>
          <p:nvPr>
            <p:ph idx="1"/>
          </p:nvPr>
        </p:nvSpPr>
        <p:spPr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b="1" dirty="0"/>
              <a:t>Start a new habit</a:t>
            </a:r>
          </a:p>
          <a:p>
            <a:pPr marL="0" indent="0" algn="ctr">
              <a:buNone/>
            </a:pPr>
            <a:r>
              <a:rPr lang="en-US" b="1" dirty="0"/>
              <a:t>Change is barely noticeable at first</a:t>
            </a:r>
          </a:p>
          <a:p>
            <a:pPr marL="0" indent="0" algn="ctr">
              <a:buNone/>
            </a:pPr>
            <a:r>
              <a:rPr lang="en-US" b="1" dirty="0"/>
              <a:t>Then – IMPACT COMPOUNDS OVER TIME</a:t>
            </a:r>
          </a:p>
          <a:p>
            <a:pPr marL="0" indent="0" algn="ctr">
              <a:buNone/>
            </a:pPr>
            <a:r>
              <a:rPr lang="en-US" b="1" dirty="0"/>
              <a:t>VOILA – BIG CHANGE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048763-CCF6-4EAB-BDBB-E8C177BC1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673" y="1933697"/>
            <a:ext cx="3594595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547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12572</TotalTime>
  <Words>612</Words>
  <Application>Microsoft Office PowerPoint</Application>
  <PresentationFormat>Widescreen</PresentationFormat>
  <Paragraphs>185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Office Theme</vt:lpstr>
      <vt:lpstr>Make It A Habit</vt:lpstr>
      <vt:lpstr>             </vt:lpstr>
      <vt:lpstr>What Are Habits?</vt:lpstr>
      <vt:lpstr>Why Habits Matter</vt:lpstr>
      <vt:lpstr>Habits Can Be Powerful and Persistent</vt:lpstr>
      <vt:lpstr>BUT WE CAN Actualize Our Potentials</vt:lpstr>
      <vt:lpstr>We Are (Our Own) Computer Programmers</vt:lpstr>
      <vt:lpstr>The Good News on Habits</vt:lpstr>
      <vt:lpstr>More Good News</vt:lpstr>
      <vt:lpstr>Dominoes</vt:lpstr>
      <vt:lpstr>The Code</vt:lpstr>
      <vt:lpstr>Example – Let’s Walk The Puppy</vt:lpstr>
      <vt:lpstr>To STOP A Habit</vt:lpstr>
      <vt:lpstr>Let’s Try Out Starting a New Habit</vt:lpstr>
      <vt:lpstr>Let’s Try Out Stopping a Habit</vt:lpstr>
      <vt:lpstr>Tips and Takeaways</vt:lpstr>
      <vt:lpstr>Your “A Ha’s” and Next Steps</vt:lpstr>
      <vt:lpstr>Questions &amp; A Ha’s &amp; Next Steps</vt:lpstr>
      <vt:lpstr>Let’s Do 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Awesome All Around Conquering Procrastination</dc:title>
  <dc:creator>Greg</dc:creator>
  <cp:lastModifiedBy>Greg</cp:lastModifiedBy>
  <cp:revision>111</cp:revision>
  <dcterms:created xsi:type="dcterms:W3CDTF">2022-01-25T19:59:58Z</dcterms:created>
  <dcterms:modified xsi:type="dcterms:W3CDTF">2022-04-25T19:37:47Z</dcterms:modified>
</cp:coreProperties>
</file>