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tmp"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7"/>
  </p:notesMasterIdLst>
  <p:sldIdLst>
    <p:sldId id="351" r:id="rId3"/>
    <p:sldId id="324" r:id="rId4"/>
    <p:sldId id="285" r:id="rId5"/>
    <p:sldId id="282" r:id="rId6"/>
    <p:sldId id="267" r:id="rId7"/>
    <p:sldId id="341" r:id="rId8"/>
    <p:sldId id="362" r:id="rId9"/>
    <p:sldId id="346" r:id="rId10"/>
    <p:sldId id="296" r:id="rId11"/>
    <p:sldId id="352" r:id="rId12"/>
    <p:sldId id="335" r:id="rId13"/>
    <p:sldId id="322" r:id="rId14"/>
    <p:sldId id="353" r:id="rId15"/>
    <p:sldId id="360" r:id="rId16"/>
    <p:sldId id="354" r:id="rId17"/>
    <p:sldId id="361" r:id="rId18"/>
    <p:sldId id="342" r:id="rId19"/>
    <p:sldId id="281" r:id="rId20"/>
    <p:sldId id="323" r:id="rId21"/>
    <p:sldId id="355" r:id="rId22"/>
    <p:sldId id="356" r:id="rId23"/>
    <p:sldId id="357" r:id="rId24"/>
    <p:sldId id="358" r:id="rId25"/>
    <p:sldId id="3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1" autoAdjust="0"/>
    <p:restoredTop sz="94660"/>
  </p:normalViewPr>
  <p:slideViewPr>
    <p:cSldViewPr snapToGrid="0">
      <p:cViewPr varScale="1">
        <p:scale>
          <a:sx n="117" d="100"/>
          <a:sy n="117" d="100"/>
        </p:scale>
        <p:origin x="248" y="1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DFD71-4061-4517-802B-D4EA638FD440}" type="datetimeFigureOut">
              <a:rPr lang="en-US" smtClean="0"/>
              <a:t>4/16/24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A6458-1BCB-4AB8-B868-4B7B186DE084}" type="slidenum">
              <a:rPr lang="en-US" smtClean="0"/>
              <a:t>‹#›</a:t>
            </a:fld>
            <a:endParaRPr lang="en-US"/>
          </a:p>
        </p:txBody>
      </p:sp>
    </p:spTree>
    <p:extLst>
      <p:ext uri="{BB962C8B-B14F-4D97-AF65-F5344CB8AC3E}">
        <p14:creationId xmlns:p14="http://schemas.microsoft.com/office/powerpoint/2010/main" val="309489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7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4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55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84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31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257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03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0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018B9-2077-4918-B432-A2C4523E3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2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2D08BA-7913-4B02-AA4E-05D277A1BC7D}" type="datetimeFigureOut">
              <a:rPr lang="en-US" smtClean="0"/>
              <a:t>4/16/24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41099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D08BA-7913-4B02-AA4E-05D277A1BC7D}" type="datetimeFigureOut">
              <a:rPr lang="en-US" smtClean="0"/>
              <a:t>4/16/24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37053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D08BA-7913-4B02-AA4E-05D277A1BC7D}" type="datetimeFigureOut">
              <a:rPr lang="en-US" smtClean="0"/>
              <a:t>4/16/24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427653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0AB67EEB-ABA8-4DA9-803B-0C6CD8A1284C}"/>
              </a:ext>
            </a:extLst>
          </p:cNvPr>
          <p:cNvSpPr>
            <a:spLocks noGrp="1"/>
          </p:cNvSpPr>
          <p:nvPr>
            <p:ph type="dt" sz="half" idx="10"/>
          </p:nvPr>
        </p:nvSpPr>
        <p:spPr/>
        <p:txBody>
          <a:bodyPr anchor="b" anchorCtr="0"/>
          <a:lstStyle/>
          <a:p>
            <a:fld id="{F4D57BDD-E64A-4D27-8978-82FFCA18A12C}" type="datetimeFigureOut">
              <a:rPr lang="en-US" smtClean="0"/>
              <a:t>4/16/24</a:t>
            </a:fld>
            <a:endParaRPr lang="en-US"/>
          </a:p>
        </p:txBody>
      </p:sp>
      <p:sp>
        <p:nvSpPr>
          <p:cNvPr id="5" name="Footer Placeholder 4">
            <a:extLst>
              <a:ext uri="{FF2B5EF4-FFF2-40B4-BE49-F238E27FC236}">
                <a16:creationId xmlns:a16="http://schemas.microsoft.com/office/drawing/2014/main" xmlns=""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262918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90C990-05C1-4ECD-A899-722057AEA630}"/>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5" name="Footer Placeholder 4">
            <a:extLst>
              <a:ext uri="{FF2B5EF4-FFF2-40B4-BE49-F238E27FC236}">
                <a16:creationId xmlns:a16="http://schemas.microsoft.com/office/drawing/2014/main" xmlns=""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8327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A145166-621E-4C71-A40F-64E514536729}"/>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5" name="Footer Placeholder 4">
            <a:extLst>
              <a:ext uri="{FF2B5EF4-FFF2-40B4-BE49-F238E27FC236}">
                <a16:creationId xmlns:a16="http://schemas.microsoft.com/office/drawing/2014/main" xmlns=""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98330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555DB51-20DA-4BEF-90BA-DDD37DC080CF}"/>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6" name="Footer Placeholder 5">
            <a:extLst>
              <a:ext uri="{FF2B5EF4-FFF2-40B4-BE49-F238E27FC236}">
                <a16:creationId xmlns:a16="http://schemas.microsoft.com/office/drawing/2014/main" xmlns=""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36348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B78494-ECE0-41D2-97E2-CFAC0434A8B8}"/>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8" name="Footer Placeholder 7">
            <a:extLst>
              <a:ext uri="{FF2B5EF4-FFF2-40B4-BE49-F238E27FC236}">
                <a16:creationId xmlns:a16="http://schemas.microsoft.com/office/drawing/2014/main" xmlns=""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3304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F9E71AAD-C5B9-485B-84DD-60DAFD5F18BC}"/>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4" name="Footer Placeholder 3">
            <a:extLst>
              <a:ext uri="{FF2B5EF4-FFF2-40B4-BE49-F238E27FC236}">
                <a16:creationId xmlns:a16="http://schemas.microsoft.com/office/drawing/2014/main" xmlns=""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03210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EC8FE4C-64F1-4C88-9D30-17F8131ED627}"/>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3" name="Footer Placeholder 2">
            <a:extLst>
              <a:ext uri="{FF2B5EF4-FFF2-40B4-BE49-F238E27FC236}">
                <a16:creationId xmlns:a16="http://schemas.microsoft.com/office/drawing/2014/main" xmlns=""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03417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AB1E11-97B6-42FD-9F45-6EDC3B83FABD}"/>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6" name="Footer Placeholder 5">
            <a:extLst>
              <a:ext uri="{FF2B5EF4-FFF2-40B4-BE49-F238E27FC236}">
                <a16:creationId xmlns:a16="http://schemas.microsoft.com/office/drawing/2014/main" xmlns=""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5141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D08BA-7913-4B02-AA4E-05D277A1BC7D}" type="datetimeFigureOut">
              <a:rPr lang="en-US" smtClean="0"/>
              <a:t>4/16/24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421486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9304B6-48DF-41FA-A089-8C83BBA63673}"/>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6" name="Footer Placeholder 5">
            <a:extLst>
              <a:ext uri="{FF2B5EF4-FFF2-40B4-BE49-F238E27FC236}">
                <a16:creationId xmlns:a16="http://schemas.microsoft.com/office/drawing/2014/main" xmlns=""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98446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B9D7D8-1932-4215-A6E0-C16DA0DDB8B8}"/>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5" name="Footer Placeholder 4">
            <a:extLst>
              <a:ext uri="{FF2B5EF4-FFF2-40B4-BE49-F238E27FC236}">
                <a16:creationId xmlns:a16="http://schemas.microsoft.com/office/drawing/2014/main" xmlns=""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67049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22A1D5-B7EF-43A4-81EF-B5A7EA35616B}"/>
              </a:ext>
            </a:extLst>
          </p:cNvPr>
          <p:cNvSpPr>
            <a:spLocks noGrp="1"/>
          </p:cNvSpPr>
          <p:nvPr>
            <p:ph type="dt" sz="half" idx="10"/>
          </p:nvPr>
        </p:nvSpPr>
        <p:spPr/>
        <p:txBody>
          <a:bodyPr/>
          <a:lstStyle/>
          <a:p>
            <a:fld id="{F4D57BDD-E64A-4D27-8978-82FFCA18A12C}" type="datetimeFigureOut">
              <a:rPr lang="en-US" smtClean="0"/>
              <a:t>4/16/24</a:t>
            </a:fld>
            <a:endParaRPr lang="en-US"/>
          </a:p>
        </p:txBody>
      </p:sp>
      <p:sp>
        <p:nvSpPr>
          <p:cNvPr id="5" name="Footer Placeholder 4">
            <a:extLst>
              <a:ext uri="{FF2B5EF4-FFF2-40B4-BE49-F238E27FC236}">
                <a16:creationId xmlns:a16="http://schemas.microsoft.com/office/drawing/2014/main" xmlns=""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7607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2D08BA-7913-4B02-AA4E-05D277A1BC7D}" type="datetimeFigureOut">
              <a:rPr lang="en-US" smtClean="0"/>
              <a:t>4/16/24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67690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D08BA-7913-4B02-AA4E-05D277A1BC7D}" type="datetimeFigureOut">
              <a:rPr lang="en-US" smtClean="0"/>
              <a:t>4/16/24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114847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2D08BA-7913-4B02-AA4E-05D277A1BC7D}" type="datetimeFigureOut">
              <a:rPr lang="en-US" smtClean="0"/>
              <a:t>4/16/24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303992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2D08BA-7913-4B02-AA4E-05D277A1BC7D}" type="datetimeFigureOut">
              <a:rPr lang="en-US" smtClean="0"/>
              <a:t>4/16/24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251082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D08BA-7913-4B02-AA4E-05D277A1BC7D}" type="datetimeFigureOut">
              <a:rPr lang="en-US" smtClean="0"/>
              <a:t>4/16/24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19408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2D08BA-7913-4B02-AA4E-05D277A1BC7D}" type="datetimeFigureOut">
              <a:rPr lang="en-US" smtClean="0"/>
              <a:t>4/16/24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113133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2D08BA-7913-4B02-AA4E-05D277A1BC7D}" type="datetimeFigureOut">
              <a:rPr lang="en-US" smtClean="0"/>
              <a:t>4/16/24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24C771-2C92-4913-81D4-F6ACEB2C8B32}" type="slidenum">
              <a:rPr lang="en-US" smtClean="0"/>
              <a:t>‹#›</a:t>
            </a:fld>
            <a:endParaRPr lang="en-US"/>
          </a:p>
        </p:txBody>
      </p:sp>
    </p:spTree>
    <p:extLst>
      <p:ext uri="{BB962C8B-B14F-4D97-AF65-F5344CB8AC3E}">
        <p14:creationId xmlns:p14="http://schemas.microsoft.com/office/powerpoint/2010/main" val="6950970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D08BA-7913-4B02-AA4E-05D277A1BC7D}" type="datetimeFigureOut">
              <a:rPr lang="en-US" smtClean="0"/>
              <a:t>4/16/24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4C771-2C92-4913-81D4-F6ACEB2C8B32}" type="slidenum">
              <a:rPr lang="en-US" smtClean="0"/>
              <a:t>‹#›</a:t>
            </a:fld>
            <a:endParaRPr lang="en-US"/>
          </a:p>
        </p:txBody>
      </p:sp>
    </p:spTree>
    <p:extLst>
      <p:ext uri="{BB962C8B-B14F-4D97-AF65-F5344CB8AC3E}">
        <p14:creationId xmlns:p14="http://schemas.microsoft.com/office/powerpoint/2010/main" val="2514360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4/16/24</a:t>
            </a:fld>
            <a:endParaRPr lang="en-US" dirty="0"/>
          </a:p>
        </p:txBody>
      </p:sp>
      <p:sp>
        <p:nvSpPr>
          <p:cNvPr id="5" name="Footer Placeholder 4">
            <a:extLst>
              <a:ext uri="{FF2B5EF4-FFF2-40B4-BE49-F238E27FC236}">
                <a16:creationId xmlns:a16="http://schemas.microsoft.com/office/drawing/2014/main" xmlns=""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22082666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0.pn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1.pn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mp"/><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63797"/>
            <a:ext cx="9144000" cy="2387600"/>
          </a:xfrm>
        </p:spPr>
        <p:txBody>
          <a:bodyPr/>
          <a:lstStyle/>
          <a:p>
            <a:r>
              <a:rPr lang="en-US" dirty="0"/>
              <a:t>What you need to know about Healthy Sleep</a:t>
            </a:r>
          </a:p>
        </p:txBody>
      </p:sp>
      <p:pic>
        <p:nvPicPr>
          <p:cNvPr id="4" name="Picture 3">
            <a:extLst>
              <a:ext uri="{FF2B5EF4-FFF2-40B4-BE49-F238E27FC236}">
                <a16:creationId xmlns:a16="http://schemas.microsoft.com/office/drawing/2014/main" xmlns="" id="{5C47F814-32A7-E341-91AA-15776F979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76FBCB6-63B7-B544-BF8E-F2AA81B2F86F}"/>
              </a:ext>
            </a:extLst>
          </p:cNvPr>
          <p:cNvSpPr txBox="1"/>
          <p:nvPr/>
        </p:nvSpPr>
        <p:spPr>
          <a:xfrm>
            <a:off x="94942" y="1689046"/>
            <a:ext cx="12002116" cy="3262432"/>
          </a:xfrm>
          <a:prstGeom prst="rect">
            <a:avLst/>
          </a:prstGeom>
          <a:noFill/>
        </p:spPr>
        <p:txBody>
          <a:bodyPr wrap="square" rtlCol="0">
            <a:spAutoFit/>
          </a:bodyPr>
          <a:lstStyle/>
          <a:p>
            <a:pPr algn="ctr"/>
            <a:r>
              <a:rPr lang="en-US" sz="5400" b="1" dirty="0">
                <a:solidFill>
                  <a:srgbClr val="008EA4"/>
                </a:solidFill>
                <a:latin typeface="Copperplate" panose="02000504000000020004" pitchFamily="2" charset="77"/>
              </a:rPr>
              <a:t>Comprehensive Sleep Services</a:t>
            </a:r>
          </a:p>
          <a:p>
            <a:pPr algn="ctr"/>
            <a:endParaRPr lang="en-US" sz="4400" dirty="0">
              <a:solidFill>
                <a:srgbClr val="008EA4"/>
              </a:solidFill>
              <a:latin typeface="Copperplate" panose="02000504000000020004" pitchFamily="2" charset="77"/>
            </a:endParaRPr>
          </a:p>
          <a:p>
            <a:pPr algn="ctr"/>
            <a:r>
              <a:rPr lang="en-US" sz="3200" dirty="0">
                <a:solidFill>
                  <a:srgbClr val="008EA4"/>
                </a:solidFill>
                <a:latin typeface="Copperplate" panose="02000504000000020004" pitchFamily="2" charset="77"/>
              </a:rPr>
              <a:t>An Easy &amp; Effective Solution for the Diagnosis and Treatment</a:t>
            </a:r>
          </a:p>
          <a:p>
            <a:pPr algn="ctr"/>
            <a:r>
              <a:rPr lang="en-US" sz="3200" dirty="0">
                <a:solidFill>
                  <a:srgbClr val="008EA4"/>
                </a:solidFill>
                <a:latin typeface="Copperplate" panose="02000504000000020004" pitchFamily="2" charset="77"/>
              </a:rPr>
              <a:t>of Obstructive Sleep Apnea</a:t>
            </a:r>
            <a:endParaRPr lang="en-US" sz="5400" b="1" dirty="0">
              <a:solidFill>
                <a:srgbClr val="008EA4"/>
              </a:solidFill>
              <a:latin typeface="Copperplate" panose="02000504000000020004" pitchFamily="2" charset="77"/>
            </a:endParaRPr>
          </a:p>
          <a:p>
            <a:pPr algn="ctr"/>
            <a:endParaRPr lang="en-US" sz="4400" dirty="0">
              <a:solidFill>
                <a:srgbClr val="008EA4"/>
              </a:solidFill>
              <a:latin typeface="Copperplate" panose="02000504000000020004" pitchFamily="2" charset="77"/>
            </a:endParaRPr>
          </a:p>
        </p:txBody>
      </p:sp>
    </p:spTree>
    <p:extLst>
      <p:ext uri="{BB962C8B-B14F-4D97-AF65-F5344CB8AC3E}">
        <p14:creationId xmlns:p14="http://schemas.microsoft.com/office/powerpoint/2010/main" val="858458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762000" y="245803"/>
            <a:ext cx="4300329" cy="6366396"/>
          </a:xfrm>
        </p:spPr>
        <p:txBody>
          <a:bodyPr>
            <a:normAutofit fontScale="90000"/>
          </a:bodyPr>
          <a:lstStyle/>
          <a:p>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08EA4"/>
                </a:solidFill>
                <a:effectLst/>
              </a:rPr>
              <a:t>Y</a:t>
            </a:r>
            <a:r>
              <a:rPr lang="en-US" sz="3600" dirty="0">
                <a:solidFill>
                  <a:srgbClr val="008EA4"/>
                </a:solidFill>
              </a:rPr>
              <a:t>ou were given this screen – because they care.</a:t>
            </a:r>
            <a:r>
              <a:rPr lang="en-US" sz="3600" b="0" i="0" u="none" strike="noStrike" dirty="0">
                <a:solidFill>
                  <a:srgbClr val="008EA4"/>
                </a:solidFill>
                <a:effectLst/>
              </a:rPr>
              <a:t> </a:t>
            </a: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90% of adults with OSA are unidentified, undiagnosed – and will never know they have a chronic disease unless the medical and dental professions starts Screening, Testing, and Treating.</a:t>
            </a:r>
            <a:br>
              <a:rPr lang="en-US" sz="3600" b="0" i="0" u="none" strike="noStrike" dirty="0">
                <a:solidFill>
                  <a:srgbClr val="06262C"/>
                </a:solidFill>
                <a:effectLst/>
              </a:rPr>
            </a:br>
            <a:endParaRPr lang="en-US" dirty="0">
              <a:solidFill>
                <a:srgbClr val="0070C0"/>
              </a:solidFill>
            </a:endParaRPr>
          </a:p>
        </p:txBody>
      </p:sp>
      <p:pic>
        <p:nvPicPr>
          <p:cNvPr id="4" name="Picture 3">
            <a:extLst>
              <a:ext uri="{FF2B5EF4-FFF2-40B4-BE49-F238E27FC236}">
                <a16:creationId xmlns:a16="http://schemas.microsoft.com/office/drawing/2014/main" xmlns="" id="{7B647457-4F86-B572-0023-EC0A8D75C9E8}"/>
              </a:ext>
            </a:extLst>
          </p:cNvPr>
          <p:cNvPicPr>
            <a:picLocks noChangeAspect="1"/>
          </p:cNvPicPr>
          <p:nvPr/>
        </p:nvPicPr>
        <p:blipFill>
          <a:blip r:embed="rId4"/>
          <a:stretch>
            <a:fillRect/>
          </a:stretch>
        </p:blipFill>
        <p:spPr>
          <a:xfrm>
            <a:off x="6198870" y="245803"/>
            <a:ext cx="4856588" cy="6366396"/>
          </a:xfrm>
          <a:prstGeom prst="rect">
            <a:avLst/>
          </a:prstGeom>
        </p:spPr>
      </p:pic>
    </p:spTree>
    <p:extLst>
      <p:ext uri="{BB962C8B-B14F-4D97-AF65-F5344CB8AC3E}">
        <p14:creationId xmlns:p14="http://schemas.microsoft.com/office/powerpoint/2010/main" val="1992953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9056E6-BCF6-EE4A-826C-0ECA13B8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xmlns="" id="{9A2D11F1-8082-4E18-B90E-5865AB7311AE}"/>
              </a:ext>
            </a:extLst>
          </p:cNvPr>
          <p:cNvSpPr>
            <a:spLocks noGrp="1"/>
          </p:cNvSpPr>
          <p:nvPr>
            <p:ph type="title"/>
          </p:nvPr>
        </p:nvSpPr>
        <p:spPr>
          <a:xfrm>
            <a:off x="704574" y="1"/>
            <a:ext cx="10515600" cy="1267326"/>
          </a:xfrm>
        </p:spPr>
        <p:txBody>
          <a:bodyPr>
            <a:normAutofit/>
          </a:bodyPr>
          <a:lstStyle/>
          <a:p>
            <a:pPr algn="ctr"/>
            <a:r>
              <a:rPr lang="en-US" sz="3600" b="1" dirty="0">
                <a:solidFill>
                  <a:srgbClr val="008EA4"/>
                </a:solidFill>
                <a:latin typeface="Copperplate" panose="02000504000000020004" pitchFamily="2" charset="77"/>
              </a:rPr>
              <a:t>Once Screened POSITIVE, you  need a SLEEP TEST</a:t>
            </a:r>
            <a:br>
              <a:rPr lang="en-US" sz="3600" b="1" dirty="0">
                <a:solidFill>
                  <a:srgbClr val="008EA4"/>
                </a:solidFill>
                <a:latin typeface="Copperplate" panose="02000504000000020004" pitchFamily="2" charset="77"/>
              </a:rPr>
            </a:br>
            <a:r>
              <a:rPr lang="en-US" sz="3600" b="1" dirty="0">
                <a:solidFill>
                  <a:srgbClr val="008EA4"/>
                </a:solidFill>
                <a:latin typeface="Copperplate" panose="02000504000000020004" pitchFamily="2" charset="77"/>
              </a:rPr>
              <a:t>to </a:t>
            </a:r>
            <a:r>
              <a:rPr kumimoji="0" lang="en-US" sz="3600" b="1" i="0" u="none" strike="noStrike" kern="1200" cap="none" spc="0" normalizeH="0" baseline="0" noProof="0" dirty="0">
                <a:ln>
                  <a:noFill/>
                </a:ln>
                <a:solidFill>
                  <a:srgbClr val="008EA4"/>
                </a:solidFill>
                <a:effectLst/>
                <a:uLnTx/>
                <a:uFillTx/>
                <a:latin typeface="Copperplate" panose="02000504000000020004" pitchFamily="2" charset="77"/>
                <a:ea typeface="+mj-ea"/>
                <a:cs typeface="+mj-cs"/>
              </a:rPr>
              <a:t>confirm where you are on the Spectrum</a:t>
            </a:r>
            <a:endParaRPr lang="en-US" sz="3600" b="1" dirty="0">
              <a:solidFill>
                <a:srgbClr val="008EA4"/>
              </a:solidFill>
              <a:latin typeface="Copperplate" panose="02000504000000020004" pitchFamily="2" charset="77"/>
            </a:endParaRPr>
          </a:p>
        </p:txBody>
      </p:sp>
      <p:sp>
        <p:nvSpPr>
          <p:cNvPr id="3" name="Content Placeholder 2">
            <a:extLst>
              <a:ext uri="{FF2B5EF4-FFF2-40B4-BE49-F238E27FC236}">
                <a16:creationId xmlns:a16="http://schemas.microsoft.com/office/drawing/2014/main" xmlns="" id="{53B0DD22-73F5-41F4-B32A-2EA236D55C1B}"/>
              </a:ext>
            </a:extLst>
          </p:cNvPr>
          <p:cNvSpPr>
            <a:spLocks noGrp="1"/>
          </p:cNvSpPr>
          <p:nvPr>
            <p:ph idx="1"/>
          </p:nvPr>
        </p:nvSpPr>
        <p:spPr>
          <a:xfrm>
            <a:off x="704574" y="1830043"/>
            <a:ext cx="10515600" cy="4351338"/>
          </a:xfrm>
        </p:spPr>
        <p:txBody>
          <a:bodyPr>
            <a:normAutofit/>
          </a:bodyPr>
          <a:lstStyle/>
          <a:p>
            <a:pPr marL="0" indent="0">
              <a:buNone/>
            </a:pPr>
            <a:endParaRPr lang="en-US" b="1">
              <a:solidFill>
                <a:schemeClr val="tx1">
                  <a:lumMod val="65000"/>
                  <a:lumOff val="35000"/>
                </a:schemeClr>
              </a:solidFill>
              <a:latin typeface="Copperplate" panose="02000504000000020004" pitchFamily="2" charset="77"/>
            </a:endParaRPr>
          </a:p>
          <a:p>
            <a:endParaRPr lang="en-US" b="1">
              <a:solidFill>
                <a:schemeClr val="tx1">
                  <a:lumMod val="65000"/>
                  <a:lumOff val="35000"/>
                </a:schemeClr>
              </a:solidFill>
              <a:latin typeface="Copperplate" panose="02000504000000020004" pitchFamily="2" charset="77"/>
            </a:endParaRPr>
          </a:p>
          <a:p>
            <a:endParaRPr lang="en-US" sz="2000">
              <a:solidFill>
                <a:schemeClr val="tx1">
                  <a:lumMod val="65000"/>
                  <a:lumOff val="35000"/>
                </a:schemeClr>
              </a:solidFill>
              <a:latin typeface="Copperplate" panose="02000504000000020004" pitchFamily="2" charset="77"/>
            </a:endParaRPr>
          </a:p>
          <a:p>
            <a:pPr marL="0" indent="0">
              <a:buNone/>
            </a:pPr>
            <a:endParaRPr lang="en-US">
              <a:cs typeface="Arial" charset="0"/>
            </a:endParaRPr>
          </a:p>
          <a:p>
            <a:pPr lvl="0"/>
            <a:endParaRPr lang="en-US">
              <a:cs typeface="Arial" charset="0"/>
            </a:endParaRPr>
          </a:p>
          <a:p>
            <a:endParaRPr lang="en-US" dirty="0"/>
          </a:p>
        </p:txBody>
      </p:sp>
      <p:pic>
        <p:nvPicPr>
          <p:cNvPr id="4" name="Picture 3">
            <a:extLst>
              <a:ext uri="{FF2B5EF4-FFF2-40B4-BE49-F238E27FC236}">
                <a16:creationId xmlns:a16="http://schemas.microsoft.com/office/drawing/2014/main" xmlns="" id="{DE916810-9F20-2658-BED6-D957F3987D9D}"/>
              </a:ext>
            </a:extLst>
          </p:cNvPr>
          <p:cNvPicPr>
            <a:picLocks noChangeAspect="1"/>
          </p:cNvPicPr>
          <p:nvPr/>
        </p:nvPicPr>
        <p:blipFill>
          <a:blip r:embed="rId3"/>
          <a:stretch>
            <a:fillRect/>
          </a:stretch>
        </p:blipFill>
        <p:spPr>
          <a:xfrm>
            <a:off x="0" y="1179095"/>
            <a:ext cx="12191999" cy="5678905"/>
          </a:xfrm>
          <a:prstGeom prst="rect">
            <a:avLst/>
          </a:prstGeom>
        </p:spPr>
      </p:pic>
    </p:spTree>
    <p:extLst>
      <p:ext uri="{BB962C8B-B14F-4D97-AF65-F5344CB8AC3E}">
        <p14:creationId xmlns:p14="http://schemas.microsoft.com/office/powerpoint/2010/main" val="1076213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6176211" y="1573004"/>
            <a:ext cx="5261809" cy="4017669"/>
          </a:xfrm>
        </p:spPr>
        <p:txBody>
          <a:bodyPr>
            <a:normAutofit fontScale="90000"/>
          </a:bodyPr>
          <a:lstStyle/>
          <a:p>
            <a:r>
              <a:rPr lang="en-US" sz="3600" dirty="0">
                <a:solidFill>
                  <a:srgbClr val="008EA4"/>
                </a:solidFill>
              </a:rPr>
              <a:t>Comprehensive Sleep Model</a:t>
            </a:r>
            <a:r>
              <a:rPr lang="en-US" sz="3600" dirty="0">
                <a:solidFill>
                  <a:srgbClr val="06262C"/>
                </a:solidFill>
              </a:rPr>
              <a:t/>
            </a:r>
            <a:br>
              <a:rPr lang="en-US" sz="3600" dirty="0">
                <a:solidFill>
                  <a:srgbClr val="06262C"/>
                </a:solidFill>
              </a:rPr>
            </a:br>
            <a:r>
              <a:rPr lang="en-US" sz="3600" dirty="0">
                <a:solidFill>
                  <a:srgbClr val="06262C"/>
                </a:solidFill>
              </a:rPr>
              <a:t/>
            </a:r>
            <a:br>
              <a:rPr lang="en-US" sz="3600" dirty="0">
                <a:solidFill>
                  <a:srgbClr val="06262C"/>
                </a:solidFill>
              </a:rPr>
            </a:br>
            <a:r>
              <a:rPr lang="en-US" sz="3600" dirty="0">
                <a:solidFill>
                  <a:srgbClr val="06262C"/>
                </a:solidFill>
              </a:rPr>
              <a:t>Through the magic of telemedicine, our Physician trained in sleep will go over your screen and how your medical conditions relate to sleep apnea.  He will then order a sleep test for you.</a:t>
            </a:r>
            <a:br>
              <a:rPr lang="en-US" sz="3600" dirty="0">
                <a:solidFill>
                  <a:srgbClr val="06262C"/>
                </a:solidFill>
              </a:rPr>
            </a:br>
            <a:endParaRPr lang="en-US" sz="2200" dirty="0">
              <a:solidFill>
                <a:srgbClr val="0070C0"/>
              </a:solidFill>
            </a:endParaRPr>
          </a:p>
        </p:txBody>
      </p:sp>
      <p:pic>
        <p:nvPicPr>
          <p:cNvPr id="11" name="Picture 10">
            <a:extLst>
              <a:ext uri="{FF2B5EF4-FFF2-40B4-BE49-F238E27FC236}">
                <a16:creationId xmlns:a16="http://schemas.microsoft.com/office/drawing/2014/main" xmlns="" id="{13C416F8-17BF-1F30-2D62-B0B681ACB734}"/>
              </a:ext>
            </a:extLst>
          </p:cNvPr>
          <p:cNvPicPr>
            <a:picLocks noChangeAspect="1"/>
          </p:cNvPicPr>
          <p:nvPr/>
        </p:nvPicPr>
        <p:blipFill>
          <a:blip r:embed="rId4"/>
          <a:stretch>
            <a:fillRect/>
          </a:stretch>
        </p:blipFill>
        <p:spPr>
          <a:xfrm>
            <a:off x="683872" y="372474"/>
            <a:ext cx="4682211" cy="6113052"/>
          </a:xfrm>
          <a:prstGeom prst="rect">
            <a:avLst/>
          </a:prstGeom>
        </p:spPr>
      </p:pic>
    </p:spTree>
    <p:extLst>
      <p:ext uri="{BB962C8B-B14F-4D97-AF65-F5344CB8AC3E}">
        <p14:creationId xmlns:p14="http://schemas.microsoft.com/office/powerpoint/2010/main" val="305431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9056E6-BCF6-EE4A-826C-0ECA13B8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xmlns="" id="{9A2D11F1-8082-4E18-B90E-5865AB7311AE}"/>
              </a:ext>
            </a:extLst>
          </p:cNvPr>
          <p:cNvSpPr>
            <a:spLocks noGrp="1"/>
          </p:cNvSpPr>
          <p:nvPr>
            <p:ph type="title"/>
          </p:nvPr>
        </p:nvSpPr>
        <p:spPr>
          <a:xfrm>
            <a:off x="704574" y="252240"/>
            <a:ext cx="10515600" cy="1325563"/>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8EA4"/>
                </a:solidFill>
                <a:latin typeface="Copperplate" panose="02000504000000020004" pitchFamily="2" charset="77"/>
              </a:rPr>
              <a:t>Once Screened POSITIVE, you  need a SLEEP TEST</a:t>
            </a:r>
            <a:br>
              <a:rPr lang="en-US" sz="3600" b="1" dirty="0">
                <a:solidFill>
                  <a:srgbClr val="008EA4"/>
                </a:solidFill>
                <a:latin typeface="Copperplate" panose="02000504000000020004" pitchFamily="2" charset="77"/>
              </a:rPr>
            </a:br>
            <a:r>
              <a:rPr kumimoji="0" lang="en-US" sz="2700" b="1" i="0" u="none" strike="noStrike" kern="1200" cap="none" spc="0" normalizeH="0" baseline="0" noProof="0" dirty="0">
                <a:ln>
                  <a:noFill/>
                </a:ln>
                <a:solidFill>
                  <a:srgbClr val="008EA4"/>
                </a:solidFill>
                <a:effectLst/>
                <a:uLnTx/>
                <a:uFillTx/>
                <a:latin typeface="Copperplate" panose="02000504000000020004" pitchFamily="2" charset="77"/>
                <a:ea typeface="+mn-ea"/>
                <a:cs typeface="+mn-cs"/>
              </a:rPr>
              <a:t>In Home Sleep Study – Effective – Comfortable - Affordable</a:t>
            </a:r>
            <a:r>
              <a:rPr kumimoji="0" lang="en-US" sz="2000" b="1" i="0" u="none" strike="noStrike" kern="1200" cap="none" spc="0" normalizeH="0" baseline="0" noProof="0" dirty="0">
                <a:ln>
                  <a:noFill/>
                </a:ln>
                <a:solidFill>
                  <a:srgbClr val="008EA4"/>
                </a:solidFill>
                <a:effectLst/>
                <a:uLnTx/>
                <a:uFillTx/>
                <a:latin typeface="Copperplate" panose="02000504000000020004" pitchFamily="2" charset="77"/>
                <a:ea typeface="+mn-ea"/>
                <a:cs typeface="+mn-cs"/>
              </a:rPr>
              <a:t/>
            </a:r>
            <a:br>
              <a:rPr kumimoji="0" lang="en-US" sz="2000" b="1" i="0" u="none" strike="noStrike" kern="1200" cap="none" spc="0" normalizeH="0" baseline="0" noProof="0" dirty="0">
                <a:ln>
                  <a:noFill/>
                </a:ln>
                <a:solidFill>
                  <a:srgbClr val="008EA4"/>
                </a:solidFill>
                <a:effectLst/>
                <a:uLnTx/>
                <a:uFillTx/>
                <a:latin typeface="Copperplate" panose="02000504000000020004" pitchFamily="2" charset="77"/>
                <a:ea typeface="+mn-ea"/>
                <a:cs typeface="+mn-cs"/>
              </a:rPr>
            </a:br>
            <a:endParaRPr lang="en-US" sz="3600" b="1" dirty="0">
              <a:solidFill>
                <a:srgbClr val="008EA4"/>
              </a:solidFill>
              <a:latin typeface="Copperplate" panose="02000504000000020004" pitchFamily="2" charset="77"/>
            </a:endParaRPr>
          </a:p>
        </p:txBody>
      </p:sp>
      <p:sp>
        <p:nvSpPr>
          <p:cNvPr id="3" name="Content Placeholder 2">
            <a:extLst>
              <a:ext uri="{FF2B5EF4-FFF2-40B4-BE49-F238E27FC236}">
                <a16:creationId xmlns:a16="http://schemas.microsoft.com/office/drawing/2014/main" xmlns="" id="{53B0DD22-73F5-41F4-B32A-2EA236D55C1B}"/>
              </a:ext>
            </a:extLst>
          </p:cNvPr>
          <p:cNvSpPr>
            <a:spLocks noGrp="1"/>
          </p:cNvSpPr>
          <p:nvPr>
            <p:ph idx="1"/>
          </p:nvPr>
        </p:nvSpPr>
        <p:spPr>
          <a:xfrm>
            <a:off x="704574" y="1830043"/>
            <a:ext cx="10515600" cy="4351338"/>
          </a:xfrm>
        </p:spPr>
        <p:txBody>
          <a:bodyPr>
            <a:normAutofit/>
          </a:bodyPr>
          <a:lstStyle/>
          <a:p>
            <a:pPr marL="0" indent="0">
              <a:buNone/>
            </a:pPr>
            <a:endParaRPr lang="en-US" b="1" dirty="0">
              <a:solidFill>
                <a:schemeClr val="tx1">
                  <a:lumMod val="65000"/>
                  <a:lumOff val="35000"/>
                </a:schemeClr>
              </a:solidFill>
              <a:latin typeface="Copperplate" panose="02000504000000020004" pitchFamily="2" charset="77"/>
            </a:endParaRPr>
          </a:p>
          <a:p>
            <a:endParaRPr lang="en-US" b="1" dirty="0">
              <a:solidFill>
                <a:schemeClr val="tx1">
                  <a:lumMod val="65000"/>
                  <a:lumOff val="35000"/>
                </a:schemeClr>
              </a:solidFill>
              <a:latin typeface="Copperplate" panose="02000504000000020004" pitchFamily="2" charset="77"/>
            </a:endParaRPr>
          </a:p>
          <a:p>
            <a:endParaRPr lang="en-US" sz="2000" dirty="0">
              <a:solidFill>
                <a:schemeClr val="tx1">
                  <a:lumMod val="65000"/>
                  <a:lumOff val="35000"/>
                </a:schemeClr>
              </a:solidFill>
              <a:latin typeface="Copperplate" panose="02000504000000020004" pitchFamily="2" charset="77"/>
            </a:endParaRPr>
          </a:p>
          <a:p>
            <a:pPr marL="0" indent="0">
              <a:buNone/>
            </a:pPr>
            <a:endParaRPr lang="en-US" dirty="0">
              <a:cs typeface="Arial" charset="0"/>
            </a:endParaRPr>
          </a:p>
          <a:p>
            <a:pPr lvl="0"/>
            <a:endParaRPr lang="en-US" dirty="0">
              <a:cs typeface="Arial" charset="0"/>
            </a:endParaRPr>
          </a:p>
          <a:p>
            <a:endParaRPr lang="en-US" dirty="0"/>
          </a:p>
        </p:txBody>
      </p:sp>
      <p:pic>
        <p:nvPicPr>
          <p:cNvPr id="4" name="Picture 3">
            <a:extLst>
              <a:ext uri="{FF2B5EF4-FFF2-40B4-BE49-F238E27FC236}">
                <a16:creationId xmlns:a16="http://schemas.microsoft.com/office/drawing/2014/main" xmlns="" id="{A894E6DF-1B67-79A9-A836-CA8E08216F4A}"/>
              </a:ext>
            </a:extLst>
          </p:cNvPr>
          <p:cNvPicPr>
            <a:picLocks noChangeAspect="1"/>
          </p:cNvPicPr>
          <p:nvPr/>
        </p:nvPicPr>
        <p:blipFill>
          <a:blip r:embed="rId3"/>
          <a:stretch>
            <a:fillRect/>
          </a:stretch>
        </p:blipFill>
        <p:spPr>
          <a:xfrm>
            <a:off x="971826" y="1825625"/>
            <a:ext cx="4468755" cy="4008120"/>
          </a:xfrm>
          <a:prstGeom prst="rect">
            <a:avLst/>
          </a:prstGeom>
        </p:spPr>
      </p:pic>
      <p:graphicFrame>
        <p:nvGraphicFramePr>
          <p:cNvPr id="6" name="Table 5">
            <a:extLst>
              <a:ext uri="{FF2B5EF4-FFF2-40B4-BE49-F238E27FC236}">
                <a16:creationId xmlns:a16="http://schemas.microsoft.com/office/drawing/2014/main" xmlns="" id="{4C70AFCD-A608-F0C9-1B23-E41259EA74B5}"/>
              </a:ext>
            </a:extLst>
          </p:cNvPr>
          <p:cNvGraphicFramePr>
            <a:graphicFrameLocks noGrp="1"/>
          </p:cNvGraphicFramePr>
          <p:nvPr>
            <p:extLst>
              <p:ext uri="{D42A27DB-BD31-4B8C-83A1-F6EECF244321}">
                <p14:modId xmlns:p14="http://schemas.microsoft.com/office/powerpoint/2010/main" val="677509777"/>
              </p:ext>
            </p:extLst>
          </p:nvPr>
        </p:nvGraphicFramePr>
        <p:xfrm>
          <a:off x="5595730" y="1825625"/>
          <a:ext cx="5891696" cy="4008120"/>
        </p:xfrm>
        <a:graphic>
          <a:graphicData uri="http://schemas.openxmlformats.org/drawingml/2006/table">
            <a:tbl>
              <a:tblPr>
                <a:tableStyleId>{5C22544A-7EE6-4342-B048-85BDC9FD1C3A}</a:tableStyleId>
              </a:tblPr>
              <a:tblGrid>
                <a:gridCol w="1574505">
                  <a:extLst>
                    <a:ext uri="{9D8B030D-6E8A-4147-A177-3AD203B41FA5}">
                      <a16:colId xmlns:a16="http://schemas.microsoft.com/office/drawing/2014/main" xmlns="" val="2922855950"/>
                    </a:ext>
                  </a:extLst>
                </a:gridCol>
                <a:gridCol w="4317191">
                  <a:extLst>
                    <a:ext uri="{9D8B030D-6E8A-4147-A177-3AD203B41FA5}">
                      <a16:colId xmlns:a16="http://schemas.microsoft.com/office/drawing/2014/main" xmlns="" val="632184541"/>
                    </a:ext>
                  </a:extLst>
                </a:gridCol>
              </a:tblGrid>
              <a:tr h="176105">
                <a:tc>
                  <a:txBody>
                    <a:bodyPr/>
                    <a:lstStyle/>
                    <a:p>
                      <a:r>
                        <a:rPr lang="en-US" b="1" i="0" dirty="0">
                          <a:solidFill>
                            <a:schemeClr val="tx1">
                              <a:lumMod val="75000"/>
                              <a:lumOff val="25000"/>
                            </a:schemeClr>
                          </a:solidFill>
                        </a:rPr>
                        <a:t>Testing location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solidFill>
                            <a:schemeClr val="tx1">
                              <a:lumMod val="65000"/>
                              <a:lumOff val="35000"/>
                            </a:schemeClr>
                          </a:solidFill>
                        </a:rPr>
                        <a:t>In the comfort and convenience of your  home.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014432238"/>
                  </a:ext>
                </a:extLst>
              </a:tr>
              <a:tr h="176105">
                <a:tc>
                  <a:txBody>
                    <a:bodyPr/>
                    <a:lstStyle/>
                    <a:p>
                      <a:r>
                        <a:rPr lang="en-US" b="1" i="0" dirty="0">
                          <a:solidFill>
                            <a:schemeClr val="tx1">
                              <a:lumMod val="75000"/>
                              <a:lumOff val="25000"/>
                            </a:schemeClr>
                          </a:solidFill>
                        </a:rPr>
                        <a:t>Cost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1" dirty="0">
                          <a:solidFill>
                            <a:schemeClr val="tx1">
                              <a:lumMod val="65000"/>
                              <a:lumOff val="35000"/>
                            </a:schemeClr>
                          </a:solidFill>
                        </a:rPr>
                        <a:t>Approximately ¼ the cost of in lab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93698693"/>
                  </a:ext>
                </a:extLst>
              </a:tr>
              <a:tr h="821926">
                <a:tc>
                  <a:txBody>
                    <a:bodyPr/>
                    <a:lstStyle/>
                    <a:p>
                      <a:r>
                        <a:rPr lang="en-US" b="1" i="0" dirty="0">
                          <a:solidFill>
                            <a:schemeClr val="tx1">
                              <a:lumMod val="75000"/>
                              <a:lumOff val="25000"/>
                            </a:schemeClr>
                          </a:solidFill>
                        </a:rPr>
                        <a:t>Patient Experience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b="1" i="0" kern="1200" dirty="0">
                          <a:solidFill>
                            <a:schemeClr val="tx1">
                              <a:lumMod val="65000"/>
                              <a:lumOff val="35000"/>
                            </a:schemeClr>
                          </a:solidFill>
                          <a:effectLst/>
                          <a:latin typeface="+mn-lt"/>
                          <a:ea typeface="+mn-ea"/>
                          <a:cs typeface="+mn-cs"/>
                        </a:rPr>
                        <a:t>The Sleep Testing Device arrives in your mailbox. Testing is performed over two nights in the comfort of your own bed, and the data stored on the equipment is uploaded the following day and received by the clinic.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14534656"/>
                  </a:ext>
                </a:extLst>
              </a:tr>
              <a:tr h="1232732">
                <a:tc>
                  <a:txBody>
                    <a:bodyPr/>
                    <a:lstStyle/>
                    <a:p>
                      <a:r>
                        <a:rPr lang="en-US" b="1" i="0" dirty="0">
                          <a:solidFill>
                            <a:schemeClr val="tx1">
                              <a:lumMod val="75000"/>
                              <a:lumOff val="25000"/>
                            </a:schemeClr>
                          </a:solidFill>
                        </a:rPr>
                        <a:t>Testing Equipment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800" b="1" i="0" kern="1200" dirty="0">
                          <a:solidFill>
                            <a:schemeClr val="tx1">
                              <a:lumMod val="65000"/>
                              <a:lumOff val="35000"/>
                            </a:schemeClr>
                          </a:solidFill>
                          <a:effectLst/>
                          <a:latin typeface="+mn-lt"/>
                          <a:ea typeface="+mn-ea"/>
                          <a:cs typeface="+mn-cs"/>
                        </a:rPr>
                        <a:t>Small nasal cannula to measure airflow.</a:t>
                      </a:r>
                    </a:p>
                    <a:p>
                      <a:pPr marL="0" indent="0">
                        <a:buFont typeface="Arial" panose="020B0604020202020204" pitchFamily="34" charset="0"/>
                        <a:buNone/>
                      </a:pPr>
                      <a:endParaRPr lang="en-US" sz="500" b="1" i="0" kern="1200" dirty="0">
                        <a:solidFill>
                          <a:schemeClr val="tx1">
                            <a:lumMod val="65000"/>
                            <a:lumOff val="35000"/>
                          </a:schemeClr>
                        </a:solidFill>
                        <a:effectLst/>
                        <a:latin typeface="+mn-lt"/>
                        <a:ea typeface="+mn-ea"/>
                        <a:cs typeface="+mn-cs"/>
                      </a:endParaRPr>
                    </a:p>
                    <a:p>
                      <a:pPr marL="0" indent="0">
                        <a:buFont typeface="Arial" panose="020B0604020202020204" pitchFamily="34" charset="0"/>
                        <a:buNone/>
                      </a:pPr>
                      <a:r>
                        <a:rPr lang="en-US" sz="1800" b="1" i="0" kern="1200" dirty="0">
                          <a:solidFill>
                            <a:schemeClr val="tx1">
                              <a:lumMod val="65000"/>
                              <a:lumOff val="35000"/>
                            </a:schemeClr>
                          </a:solidFill>
                          <a:effectLst/>
                          <a:latin typeface="+mn-lt"/>
                          <a:ea typeface="+mn-ea"/>
                          <a:cs typeface="+mn-cs"/>
                        </a:rPr>
                        <a:t>Finger clip to measure the oxygen saturation in the blood.</a:t>
                      </a:r>
                    </a:p>
                    <a:p>
                      <a:endParaRPr lang="en-US" sz="1800" b="1" i="0" kern="1200" dirty="0">
                        <a:solidFill>
                          <a:schemeClr val="tx1">
                            <a:lumMod val="65000"/>
                            <a:lumOff val="35000"/>
                          </a:schemeClr>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551186646"/>
                  </a:ext>
                </a:extLst>
              </a:tr>
            </a:tbl>
          </a:graphicData>
        </a:graphic>
      </p:graphicFrame>
    </p:spTree>
    <p:extLst>
      <p:ext uri="{BB962C8B-B14F-4D97-AF65-F5344CB8AC3E}">
        <p14:creationId xmlns:p14="http://schemas.microsoft.com/office/powerpoint/2010/main" val="4033625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16B74-C444-9695-9157-9FA8FFD73A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84EA6F1A-6E9C-C45C-3DAB-F11774791FFE}"/>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4152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6216315" y="1573004"/>
            <a:ext cx="5221705" cy="4579143"/>
          </a:xfrm>
        </p:spPr>
        <p:txBody>
          <a:bodyPr>
            <a:normAutofit fontScale="90000"/>
          </a:bodyPr>
          <a:lstStyle/>
          <a:p>
            <a:r>
              <a:rPr lang="en-US" sz="3600" dirty="0">
                <a:solidFill>
                  <a:srgbClr val="008EA4"/>
                </a:solidFill>
              </a:rPr>
              <a:t>Comprehensive Sleep Model</a:t>
            </a:r>
            <a:r>
              <a:rPr lang="en-US" sz="3600" dirty="0">
                <a:solidFill>
                  <a:srgbClr val="06262C"/>
                </a:solidFill>
              </a:rPr>
              <a:t/>
            </a:r>
            <a:br>
              <a:rPr lang="en-US" sz="3600" dirty="0">
                <a:solidFill>
                  <a:srgbClr val="06262C"/>
                </a:solidFill>
              </a:rPr>
            </a:br>
            <a:r>
              <a:rPr lang="en-US" sz="3600" dirty="0">
                <a:solidFill>
                  <a:srgbClr val="06262C"/>
                </a:solidFill>
              </a:rPr>
              <a:t/>
            </a:r>
            <a:br>
              <a:rPr lang="en-US" sz="3600" dirty="0">
                <a:solidFill>
                  <a:srgbClr val="06262C"/>
                </a:solidFill>
              </a:rPr>
            </a:br>
            <a:r>
              <a:rPr lang="en-US" sz="3600" dirty="0">
                <a:solidFill>
                  <a:srgbClr val="06262C"/>
                </a:solidFill>
              </a:rPr>
              <a:t>Through the magic of telemedicine, our Physician trained in sleep will go over the results of your sleep test, the treatment options available for you, and order your therapy.</a:t>
            </a:r>
            <a:br>
              <a:rPr lang="en-US" sz="3600" dirty="0">
                <a:solidFill>
                  <a:srgbClr val="06262C"/>
                </a:solidFill>
              </a:rPr>
            </a:br>
            <a:endParaRPr lang="en-US" sz="2200" dirty="0">
              <a:solidFill>
                <a:srgbClr val="0070C0"/>
              </a:solidFill>
            </a:endParaRPr>
          </a:p>
        </p:txBody>
      </p:sp>
      <p:pic>
        <p:nvPicPr>
          <p:cNvPr id="3" name="Picture 2">
            <a:extLst>
              <a:ext uri="{FF2B5EF4-FFF2-40B4-BE49-F238E27FC236}">
                <a16:creationId xmlns:a16="http://schemas.microsoft.com/office/drawing/2014/main" xmlns="" id="{34C80CE6-6535-BCA1-0729-E5425C85ACA2}"/>
              </a:ext>
            </a:extLst>
          </p:cNvPr>
          <p:cNvPicPr>
            <a:picLocks noChangeAspect="1"/>
          </p:cNvPicPr>
          <p:nvPr/>
        </p:nvPicPr>
        <p:blipFill>
          <a:blip r:embed="rId4"/>
          <a:stretch>
            <a:fillRect/>
          </a:stretch>
        </p:blipFill>
        <p:spPr>
          <a:xfrm>
            <a:off x="683872" y="372474"/>
            <a:ext cx="4770444" cy="6113052"/>
          </a:xfrm>
          <a:prstGeom prst="rect">
            <a:avLst/>
          </a:prstGeom>
        </p:spPr>
      </p:pic>
    </p:spTree>
    <p:extLst>
      <p:ext uri="{BB962C8B-B14F-4D97-AF65-F5344CB8AC3E}">
        <p14:creationId xmlns:p14="http://schemas.microsoft.com/office/powerpoint/2010/main" val="1523600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301134-95F4-71F6-DE76-0EE7801FCAFD}"/>
              </a:ext>
            </a:extLst>
          </p:cNvPr>
          <p:cNvPicPr>
            <a:picLocks noChangeAspect="1"/>
          </p:cNvPicPr>
          <p:nvPr/>
        </p:nvPicPr>
        <p:blipFill>
          <a:blip r:embed="rId2"/>
          <a:stretch>
            <a:fillRect/>
          </a:stretch>
        </p:blipFill>
        <p:spPr>
          <a:xfrm>
            <a:off x="1" y="0"/>
            <a:ext cx="12191734" cy="6857999"/>
          </a:xfrm>
          <a:prstGeom prst="rect">
            <a:avLst/>
          </a:prstGeom>
        </p:spPr>
      </p:pic>
    </p:spTree>
    <p:extLst>
      <p:ext uri="{BB962C8B-B14F-4D97-AF65-F5344CB8AC3E}">
        <p14:creationId xmlns:p14="http://schemas.microsoft.com/office/powerpoint/2010/main" val="1099635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3426A26-4B64-5546-8E35-500C25FCF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92" y="0"/>
            <a:ext cx="12464983" cy="7011553"/>
          </a:xfrm>
          <a:prstGeom prst="rect">
            <a:avLst/>
          </a:prstGeom>
        </p:spPr>
      </p:pic>
      <p:sp>
        <p:nvSpPr>
          <p:cNvPr id="2" name="Title 1">
            <a:extLst>
              <a:ext uri="{FF2B5EF4-FFF2-40B4-BE49-F238E27FC236}">
                <a16:creationId xmlns:a16="http://schemas.microsoft.com/office/drawing/2014/main" xmlns="" id="{1601FCE6-A6E3-437C-9B70-9AFACF73BA2A}"/>
              </a:ext>
            </a:extLst>
          </p:cNvPr>
          <p:cNvSpPr>
            <a:spLocks noGrp="1"/>
          </p:cNvSpPr>
          <p:nvPr>
            <p:ph type="title"/>
          </p:nvPr>
        </p:nvSpPr>
        <p:spPr>
          <a:xfrm>
            <a:off x="722389" y="394853"/>
            <a:ext cx="10515600" cy="896116"/>
          </a:xfrm>
        </p:spPr>
        <p:txBody>
          <a:bodyPr>
            <a:normAutofit/>
          </a:bodyPr>
          <a:lstStyle/>
          <a:p>
            <a:pPr algn="ctr"/>
            <a:r>
              <a:rPr lang="en-US" sz="3600" b="1" dirty="0">
                <a:solidFill>
                  <a:srgbClr val="008EA4"/>
                </a:solidFill>
                <a:latin typeface="Copperplate" panose="02000504000000020004" pitchFamily="2" charset="77"/>
              </a:rPr>
              <a:t>Sleep Apnea Treatment</a:t>
            </a:r>
          </a:p>
        </p:txBody>
      </p:sp>
      <p:sp>
        <p:nvSpPr>
          <p:cNvPr id="11" name="TextBox 10">
            <a:extLst>
              <a:ext uri="{FF2B5EF4-FFF2-40B4-BE49-F238E27FC236}">
                <a16:creationId xmlns:a16="http://schemas.microsoft.com/office/drawing/2014/main" xmlns="" id="{2EEE6F96-AFBB-459D-86DE-67226AF53F48}"/>
              </a:ext>
            </a:extLst>
          </p:cNvPr>
          <p:cNvSpPr txBox="1"/>
          <p:nvPr/>
        </p:nvSpPr>
        <p:spPr>
          <a:xfrm>
            <a:off x="1468832" y="1389031"/>
            <a:ext cx="3103167" cy="461665"/>
          </a:xfrm>
          <a:prstGeom prst="rect">
            <a:avLst/>
          </a:prstGeom>
          <a:noFill/>
        </p:spPr>
        <p:txBody>
          <a:bodyPr wrap="square" rtlCol="0">
            <a:spAutoFit/>
          </a:bodyPr>
          <a:lstStyle/>
          <a:p>
            <a:r>
              <a:rPr lang="en-US" sz="2400" b="1" dirty="0">
                <a:solidFill>
                  <a:srgbClr val="008EA4"/>
                </a:solidFill>
                <a:latin typeface="Copperplate" panose="02000504000000020004" pitchFamily="2" charset="77"/>
              </a:rPr>
              <a:t>          Traditional CPAP</a:t>
            </a:r>
          </a:p>
        </p:txBody>
      </p:sp>
      <p:sp>
        <p:nvSpPr>
          <p:cNvPr id="7" name="TextBox 6">
            <a:extLst>
              <a:ext uri="{FF2B5EF4-FFF2-40B4-BE49-F238E27FC236}">
                <a16:creationId xmlns:a16="http://schemas.microsoft.com/office/drawing/2014/main" xmlns="" id="{2FA3BA01-D993-417E-8454-0F826E472FC6}"/>
              </a:ext>
            </a:extLst>
          </p:cNvPr>
          <p:cNvSpPr txBox="1"/>
          <p:nvPr/>
        </p:nvSpPr>
        <p:spPr>
          <a:xfrm>
            <a:off x="7344383" y="1389031"/>
            <a:ext cx="3472773" cy="461665"/>
          </a:xfrm>
          <a:prstGeom prst="rect">
            <a:avLst/>
          </a:prstGeom>
          <a:noFill/>
        </p:spPr>
        <p:txBody>
          <a:bodyPr wrap="square" rtlCol="0">
            <a:spAutoFit/>
          </a:bodyPr>
          <a:lstStyle/>
          <a:p>
            <a:r>
              <a:rPr lang="en-US" sz="2400" b="1" dirty="0">
                <a:solidFill>
                  <a:srgbClr val="008EA4"/>
                </a:solidFill>
                <a:latin typeface="Copperplate" panose="02000504000000020004" pitchFamily="2" charset="77"/>
              </a:rPr>
              <a:t>      Our Simple Solution</a:t>
            </a:r>
          </a:p>
        </p:txBody>
      </p:sp>
      <p:pic>
        <p:nvPicPr>
          <p:cNvPr id="16" name="Picture 15">
            <a:extLst>
              <a:ext uri="{FF2B5EF4-FFF2-40B4-BE49-F238E27FC236}">
                <a16:creationId xmlns:a16="http://schemas.microsoft.com/office/drawing/2014/main" xmlns="" id="{0462C60B-F56A-404F-BE2B-DFB294953F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9724" y="2026879"/>
            <a:ext cx="5115061" cy="4091817"/>
          </a:xfrm>
          <a:prstGeom prst="rect">
            <a:avLst/>
          </a:prstGeom>
        </p:spPr>
      </p:pic>
      <p:pic>
        <p:nvPicPr>
          <p:cNvPr id="5" name="Picture 4">
            <a:extLst>
              <a:ext uri="{FF2B5EF4-FFF2-40B4-BE49-F238E27FC236}">
                <a16:creationId xmlns:a16="http://schemas.microsoft.com/office/drawing/2014/main" xmlns="" id="{071CE274-23F1-2B4E-8C79-AAB083CFC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362" y="2026880"/>
            <a:ext cx="4988508" cy="4091818"/>
          </a:xfrm>
          <a:prstGeom prst="rect">
            <a:avLst/>
          </a:prstGeom>
        </p:spPr>
      </p:pic>
    </p:spTree>
    <p:extLst>
      <p:ext uri="{BB962C8B-B14F-4D97-AF65-F5344CB8AC3E}">
        <p14:creationId xmlns:p14="http://schemas.microsoft.com/office/powerpoint/2010/main" val="197001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6B4A774-3FB6-4249-87BA-64837BADF61B}"/>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
        <p:nvSpPr>
          <p:cNvPr id="2" name="Title 1">
            <a:extLst>
              <a:ext uri="{FF2B5EF4-FFF2-40B4-BE49-F238E27FC236}">
                <a16:creationId xmlns:a16="http://schemas.microsoft.com/office/drawing/2014/main" xmlns="" id="{1601FCE6-A6E3-437C-9B70-9AFACF73BA2A}"/>
              </a:ext>
            </a:extLst>
          </p:cNvPr>
          <p:cNvSpPr>
            <a:spLocks noGrp="1"/>
          </p:cNvSpPr>
          <p:nvPr>
            <p:ph type="title"/>
          </p:nvPr>
        </p:nvSpPr>
        <p:spPr>
          <a:xfrm>
            <a:off x="838200" y="365126"/>
            <a:ext cx="10515600" cy="896116"/>
          </a:xfrm>
        </p:spPr>
        <p:txBody>
          <a:bodyPr>
            <a:normAutofit/>
          </a:bodyPr>
          <a:lstStyle/>
          <a:p>
            <a:pPr algn="ctr"/>
            <a:r>
              <a:rPr lang="en-US" sz="3600" dirty="0">
                <a:solidFill>
                  <a:srgbClr val="008EA4"/>
                </a:solidFill>
                <a:latin typeface="Copperplate" panose="02000504000000020004" pitchFamily="2" charset="77"/>
              </a:rPr>
              <a:t>Sleep Apnea Treatment – Our Simple Solution</a:t>
            </a:r>
          </a:p>
        </p:txBody>
      </p:sp>
      <p:sp>
        <p:nvSpPr>
          <p:cNvPr id="11" name="TextBox 10">
            <a:extLst>
              <a:ext uri="{FF2B5EF4-FFF2-40B4-BE49-F238E27FC236}">
                <a16:creationId xmlns:a16="http://schemas.microsoft.com/office/drawing/2014/main" xmlns="" id="{2EEE6F96-AFBB-459D-86DE-67226AF53F48}"/>
              </a:ext>
            </a:extLst>
          </p:cNvPr>
          <p:cNvSpPr txBox="1"/>
          <p:nvPr/>
        </p:nvSpPr>
        <p:spPr>
          <a:xfrm>
            <a:off x="838200" y="1261242"/>
            <a:ext cx="10515600" cy="400110"/>
          </a:xfrm>
          <a:prstGeom prst="rect">
            <a:avLst/>
          </a:prstGeom>
          <a:noFill/>
        </p:spPr>
        <p:txBody>
          <a:bodyPr wrap="square" rtlCol="0">
            <a:spAutoFit/>
          </a:bodyPr>
          <a:lstStyle/>
          <a:p>
            <a:pPr algn="ctr"/>
            <a:r>
              <a:rPr lang="en-US" sz="2000" b="1" dirty="0">
                <a:solidFill>
                  <a:srgbClr val="008EA4"/>
                </a:solidFill>
                <a:latin typeface="Copperplate" panose="02000504000000020004" pitchFamily="2" charset="77"/>
              </a:rPr>
              <a:t>Oral Appliance Therapy – no CPAP Machine, Masks, or Hoses</a:t>
            </a:r>
          </a:p>
        </p:txBody>
      </p:sp>
      <p:pic>
        <p:nvPicPr>
          <p:cNvPr id="13" name="Picture 12">
            <a:extLst>
              <a:ext uri="{FF2B5EF4-FFF2-40B4-BE49-F238E27FC236}">
                <a16:creationId xmlns:a16="http://schemas.microsoft.com/office/drawing/2014/main" xmlns="" id="{F87A93DA-8262-A345-97BA-FDE0E8BD37C0}"/>
              </a:ext>
            </a:extLst>
          </p:cNvPr>
          <p:cNvPicPr>
            <a:picLocks noChangeAspect="1"/>
          </p:cNvPicPr>
          <p:nvPr/>
        </p:nvPicPr>
        <p:blipFill rotWithShape="1">
          <a:blip r:embed="rId3">
            <a:extLst>
              <a:ext uri="{28A0092B-C50C-407E-A947-70E740481C1C}">
                <a14:useLocalDpi xmlns:a14="http://schemas.microsoft.com/office/drawing/2010/main" val="0"/>
              </a:ext>
            </a:extLst>
          </a:blip>
          <a:srcRect r="1402"/>
          <a:stretch/>
        </p:blipFill>
        <p:spPr>
          <a:xfrm>
            <a:off x="6558687" y="1905628"/>
            <a:ext cx="5401853" cy="3072144"/>
          </a:xfrm>
          <a:prstGeom prst="rect">
            <a:avLst/>
          </a:prstGeom>
        </p:spPr>
      </p:pic>
      <p:graphicFrame>
        <p:nvGraphicFramePr>
          <p:cNvPr id="10" name="Table 9">
            <a:extLst>
              <a:ext uri="{FF2B5EF4-FFF2-40B4-BE49-F238E27FC236}">
                <a16:creationId xmlns:a16="http://schemas.microsoft.com/office/drawing/2014/main" xmlns="" id="{30282BEC-6EE4-405D-8085-8CCA30B058DD}"/>
              </a:ext>
            </a:extLst>
          </p:cNvPr>
          <p:cNvGraphicFramePr>
            <a:graphicFrameLocks noGrp="1"/>
          </p:cNvGraphicFramePr>
          <p:nvPr>
            <p:extLst>
              <p:ext uri="{D42A27DB-BD31-4B8C-83A1-F6EECF244321}">
                <p14:modId xmlns:p14="http://schemas.microsoft.com/office/powerpoint/2010/main" val="1087975474"/>
              </p:ext>
            </p:extLst>
          </p:nvPr>
        </p:nvGraphicFramePr>
        <p:xfrm>
          <a:off x="529018" y="1875804"/>
          <a:ext cx="6029669" cy="3210560"/>
        </p:xfrm>
        <a:graphic>
          <a:graphicData uri="http://schemas.openxmlformats.org/drawingml/2006/table">
            <a:tbl>
              <a:tblPr>
                <a:tableStyleId>{5C22544A-7EE6-4342-B048-85BDC9FD1C3A}</a:tableStyleId>
              </a:tblPr>
              <a:tblGrid>
                <a:gridCol w="2467150">
                  <a:extLst>
                    <a:ext uri="{9D8B030D-6E8A-4147-A177-3AD203B41FA5}">
                      <a16:colId xmlns:a16="http://schemas.microsoft.com/office/drawing/2014/main" xmlns="" val="191843838"/>
                    </a:ext>
                  </a:extLst>
                </a:gridCol>
                <a:gridCol w="3562519">
                  <a:extLst>
                    <a:ext uri="{9D8B030D-6E8A-4147-A177-3AD203B41FA5}">
                      <a16:colId xmlns:a16="http://schemas.microsoft.com/office/drawing/2014/main" xmlns="" val="968922503"/>
                    </a:ext>
                  </a:extLst>
                </a:gridCol>
              </a:tblGrid>
              <a:tr h="374461">
                <a:tc>
                  <a:txBody>
                    <a:bodyPr/>
                    <a:lstStyle/>
                    <a:p>
                      <a:r>
                        <a:rPr lang="en-US" b="1" dirty="0">
                          <a:solidFill>
                            <a:schemeClr val="tx1">
                              <a:lumMod val="75000"/>
                              <a:lumOff val="25000"/>
                            </a:schemeClr>
                          </a:solidFill>
                        </a:rPr>
                        <a:t>How it works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i="0" kern="1200" dirty="0">
                          <a:solidFill>
                            <a:schemeClr val="tx1">
                              <a:lumMod val="65000"/>
                              <a:lumOff val="35000"/>
                            </a:schemeClr>
                          </a:solidFill>
                          <a:effectLst/>
                          <a:latin typeface="+mn-lt"/>
                          <a:ea typeface="+mn-ea"/>
                          <a:cs typeface="+mn-cs"/>
                        </a:rPr>
                        <a:t>Gently moves the lower jaw forward, opening the airway and obstruction.</a:t>
                      </a:r>
                      <a:endParaRPr lang="en-US" b="1" dirty="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32736846"/>
                  </a:ext>
                </a:extLst>
              </a:tr>
              <a:tr h="370840">
                <a:tc>
                  <a:txBody>
                    <a:bodyPr/>
                    <a:lstStyle/>
                    <a:p>
                      <a:r>
                        <a:rPr lang="en-US" b="1" dirty="0">
                          <a:solidFill>
                            <a:schemeClr val="tx1">
                              <a:lumMod val="75000"/>
                              <a:lumOff val="25000"/>
                            </a:schemeClr>
                          </a:solidFill>
                        </a:rPr>
                        <a:t>Traveling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1" i="0" kern="1200" dirty="0">
                          <a:solidFill>
                            <a:schemeClr val="tx1">
                              <a:lumMod val="65000"/>
                              <a:lumOff val="35000"/>
                            </a:schemeClr>
                          </a:solidFill>
                          <a:effectLst/>
                          <a:latin typeface="+mn-lt"/>
                          <a:ea typeface="+mn-ea"/>
                          <a:cs typeface="+mn-cs"/>
                        </a:rPr>
                        <a:t>Easy and can be stored in a small retainer case and carried in a small retainer box, purse or briefcase.</a:t>
                      </a:r>
                      <a:endParaRPr lang="en-US" b="1" dirty="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86227391"/>
                  </a:ext>
                </a:extLst>
              </a:tr>
              <a:tr h="370840">
                <a:tc>
                  <a:txBody>
                    <a:bodyPr/>
                    <a:lstStyle/>
                    <a:p>
                      <a:r>
                        <a:rPr lang="en-US" sz="1800" b="1" i="0" kern="1200" dirty="0">
                          <a:solidFill>
                            <a:schemeClr val="tx1">
                              <a:lumMod val="75000"/>
                              <a:lumOff val="25000"/>
                            </a:schemeClr>
                          </a:solidFill>
                          <a:effectLst/>
                          <a:latin typeface="+mn-lt"/>
                          <a:ea typeface="+mn-ea"/>
                          <a:cs typeface="+mn-cs"/>
                        </a:rPr>
                        <a:t>Requires Electricity - </a:t>
                      </a: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lumMod val="65000"/>
                              <a:lumOff val="35000"/>
                            </a:schemeClr>
                          </a:solidFill>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53328734"/>
                  </a:ext>
                </a:extLst>
              </a:tr>
              <a:tr h="370840">
                <a:tc>
                  <a:txBody>
                    <a:bodyPr/>
                    <a:lstStyle/>
                    <a:p>
                      <a:r>
                        <a:rPr lang="en-US" b="1" dirty="0">
                          <a:solidFill>
                            <a:schemeClr val="tx1">
                              <a:lumMod val="75000"/>
                              <a:lumOff val="25000"/>
                            </a:schemeClr>
                          </a:solidFill>
                        </a:rPr>
                        <a:t>Makes Noise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solidFill>
                            <a:schemeClr val="tx1">
                              <a:lumMod val="65000"/>
                              <a:lumOff val="35000"/>
                            </a:schemeClr>
                          </a:solidFill>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41606259"/>
                  </a:ext>
                </a:extLst>
              </a:tr>
              <a:tr h="370840">
                <a:tc>
                  <a:txBody>
                    <a:bodyPr/>
                    <a:lstStyle/>
                    <a:p>
                      <a:r>
                        <a:rPr lang="en-US" sz="1800" b="1" i="0" kern="1200" dirty="0">
                          <a:solidFill>
                            <a:schemeClr val="tx1">
                              <a:lumMod val="75000"/>
                              <a:lumOff val="25000"/>
                            </a:schemeClr>
                          </a:solidFill>
                          <a:effectLst/>
                          <a:latin typeface="+mn-lt"/>
                          <a:ea typeface="+mn-ea"/>
                          <a:cs typeface="+mn-cs"/>
                        </a:rPr>
                        <a:t>Can open mouth, talk or drink while wearing - </a:t>
                      </a:r>
                      <a:endParaRPr lang="en-US" b="1"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1" dirty="0">
                        <a:solidFill>
                          <a:schemeClr val="tx1">
                            <a:lumMod val="65000"/>
                            <a:lumOff val="35000"/>
                          </a:schemeClr>
                        </a:solidFill>
                      </a:endParaRPr>
                    </a:p>
                    <a:p>
                      <a:r>
                        <a:rPr lang="en-US" b="1" dirty="0">
                          <a:solidFill>
                            <a:schemeClr val="tx1">
                              <a:lumMod val="65000"/>
                              <a:lumOff val="35000"/>
                            </a:schemeClr>
                          </a:solidFill>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35052894"/>
                  </a:ext>
                </a:extLst>
              </a:tr>
            </a:tbl>
          </a:graphicData>
        </a:graphic>
      </p:graphicFrame>
    </p:spTree>
    <p:extLst>
      <p:ext uri="{BB962C8B-B14F-4D97-AF65-F5344CB8AC3E}">
        <p14:creationId xmlns:p14="http://schemas.microsoft.com/office/powerpoint/2010/main" val="3080778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B0BA76-5C0C-3717-92A2-A57D01ED539E}"/>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65BA7A9-AD96-3F20-918C-2B1697498C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38" r="1" b="1"/>
          <a:stretch/>
        </p:blipFill>
        <p:spPr>
          <a:xfrm>
            <a:off x="-69980" y="-43467"/>
            <a:ext cx="12191601" cy="6894409"/>
          </a:xfrm>
          <a:prstGeom prst="rect">
            <a:avLst/>
          </a:prstGeom>
        </p:spPr>
      </p:pic>
      <p:sp>
        <p:nvSpPr>
          <p:cNvPr id="5" name="TextBox 4">
            <a:extLst>
              <a:ext uri="{FF2B5EF4-FFF2-40B4-BE49-F238E27FC236}">
                <a16:creationId xmlns:a16="http://schemas.microsoft.com/office/drawing/2014/main" xmlns="" id="{3A222DDA-7A82-315A-A9CF-5757AB1AFC23}"/>
              </a:ext>
            </a:extLst>
          </p:cNvPr>
          <p:cNvSpPr txBox="1"/>
          <p:nvPr/>
        </p:nvSpPr>
        <p:spPr>
          <a:xfrm>
            <a:off x="1101811" y="584886"/>
            <a:ext cx="9489989" cy="646331"/>
          </a:xfrm>
          <a:prstGeom prst="rect">
            <a:avLst/>
          </a:prstGeom>
          <a:noFill/>
        </p:spPr>
        <p:txBody>
          <a:bodyPr wrap="square" rtlCol="0">
            <a:spAutoFit/>
          </a:bodyPr>
          <a:lstStyle/>
          <a:p>
            <a:pPr algn="ctr"/>
            <a:r>
              <a:rPr lang="en-US" sz="3600" b="1" dirty="0">
                <a:solidFill>
                  <a:srgbClr val="008EA4"/>
                </a:solidFill>
                <a:latin typeface="Copperplate" panose="02000504000000020004" pitchFamily="2" charset="77"/>
              </a:rPr>
              <a:t>WHY WE FEEL Oral Sleep Appliance IS BETTER</a:t>
            </a:r>
          </a:p>
        </p:txBody>
      </p:sp>
      <p:sp>
        <p:nvSpPr>
          <p:cNvPr id="7" name="TextBox 6">
            <a:extLst>
              <a:ext uri="{FF2B5EF4-FFF2-40B4-BE49-F238E27FC236}">
                <a16:creationId xmlns:a16="http://schemas.microsoft.com/office/drawing/2014/main" xmlns="" id="{64D78EAE-F877-2A3E-7027-B9C99B007F7B}"/>
              </a:ext>
            </a:extLst>
          </p:cNvPr>
          <p:cNvSpPr txBox="1"/>
          <p:nvPr/>
        </p:nvSpPr>
        <p:spPr>
          <a:xfrm>
            <a:off x="770021" y="1329612"/>
            <a:ext cx="10708105" cy="7734425"/>
          </a:xfrm>
          <a:prstGeom prst="rect">
            <a:avLst/>
          </a:prstGeom>
          <a:noFill/>
        </p:spPr>
        <p:txBody>
          <a:bodyPr wrap="square" rtlCol="0">
            <a:spAutoFit/>
          </a:bodyPr>
          <a:lstStyle/>
          <a:p>
            <a:pPr marL="742950" lvl="1" indent="-285750">
              <a:buFont typeface="Arial" panose="020B0604020202020204" pitchFamily="34" charset="0"/>
              <a:buChar char="•"/>
            </a:pPr>
            <a:endParaRPr lang="en-US" sz="20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You are more apt to use it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Does not restrict your sleep positions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Easy to travel with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No more claustrophobia</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Bed Partners like it!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black"/>
                </a:solidFill>
                <a:effectLst/>
                <a:uLnTx/>
                <a:uFillTx/>
                <a:latin typeface="Calibri"/>
                <a:ea typeface="+mn-ea"/>
                <a:cs typeface="+mn-cs"/>
              </a:rPr>
              <a:t>Over 50% of patients prescribed Continuous Positive Airway Pressure (CPAP) discontinue use within one year.</a:t>
            </a: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1" indent="-285750">
              <a:buFont typeface="Arial" panose="020B0604020202020204" pitchFamily="34" charset="0"/>
              <a:buChar char="•"/>
            </a:pPr>
            <a:endParaRPr lang="en-US" sz="10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34896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63797"/>
            <a:ext cx="9144000" cy="2387600"/>
          </a:xfrm>
        </p:spPr>
        <p:txBody>
          <a:bodyPr/>
          <a:lstStyle/>
          <a:p>
            <a:r>
              <a:rPr lang="en-US" dirty="0"/>
              <a:t>What you need to know about Healthy Sleep</a:t>
            </a:r>
          </a:p>
        </p:txBody>
      </p:sp>
      <p:pic>
        <p:nvPicPr>
          <p:cNvPr id="4" name="Picture 3">
            <a:extLst>
              <a:ext uri="{FF2B5EF4-FFF2-40B4-BE49-F238E27FC236}">
                <a16:creationId xmlns:a16="http://schemas.microsoft.com/office/drawing/2014/main" xmlns="" id="{5C47F814-32A7-E341-91AA-15776F979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76FBCB6-63B7-B544-BF8E-F2AA81B2F86F}"/>
              </a:ext>
            </a:extLst>
          </p:cNvPr>
          <p:cNvSpPr txBox="1"/>
          <p:nvPr/>
        </p:nvSpPr>
        <p:spPr>
          <a:xfrm>
            <a:off x="0" y="0"/>
            <a:ext cx="12192000" cy="4918269"/>
          </a:xfrm>
          <a:prstGeom prst="rect">
            <a:avLst/>
          </a:prstGeom>
          <a:noFill/>
        </p:spPr>
        <p:txBody>
          <a:bodyPr wrap="square" rtlCol="0">
            <a:spAutoFit/>
          </a:bodyPr>
          <a:lstStyle/>
          <a:p>
            <a:pPr algn="ctr"/>
            <a:r>
              <a:rPr lang="en-US" sz="5400" b="1" dirty="0">
                <a:solidFill>
                  <a:srgbClr val="008EA4"/>
                </a:solidFill>
                <a:latin typeface="Copperplate" panose="02000504000000020004" pitchFamily="2" charset="77"/>
              </a:rPr>
              <a:t>What is Sleep Apnea?</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Apnea</a:t>
            </a:r>
            <a:r>
              <a:rPr kumimoji="0" lang="en-US" sz="3600" b="0" i="0" u="none" strike="noStrike" kern="1200" cap="none" spc="0" normalizeH="0" baseline="0" noProof="0" dirty="0">
                <a:ln>
                  <a:noFill/>
                </a:ln>
                <a:solidFill>
                  <a:prstClr val="black"/>
                </a:solidFill>
                <a:effectLst/>
                <a:uLnTx/>
                <a:uFillTx/>
                <a:latin typeface="Calibri"/>
                <a:ea typeface="+mn-ea"/>
                <a:cs typeface="+mn-cs"/>
              </a:rPr>
              <a:t> – </a:t>
            </a:r>
            <a:r>
              <a:rPr kumimoji="0" lang="en-US" sz="3600" b="0" i="1" u="none" strike="noStrike" kern="1200" cap="none" spc="0" normalizeH="0" baseline="0" noProof="0" dirty="0">
                <a:ln>
                  <a:noFill/>
                </a:ln>
                <a:solidFill>
                  <a:prstClr val="black"/>
                </a:solidFill>
                <a:effectLst/>
                <a:uLnTx/>
                <a:uFillTx/>
                <a:latin typeface="Calibri"/>
                <a:ea typeface="+mn-ea"/>
                <a:cs typeface="+mn-cs"/>
              </a:rPr>
              <a:t>without breath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Sleep Apnea </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1" u="none" strike="noStrike" kern="1200" cap="none" spc="0" normalizeH="0" baseline="0" noProof="0" dirty="0">
                <a:ln>
                  <a:noFill/>
                </a:ln>
                <a:solidFill>
                  <a:prstClr val="black"/>
                </a:solidFill>
                <a:effectLst/>
                <a:uLnTx/>
                <a:uFillTx/>
                <a:latin typeface="Calibri"/>
                <a:ea typeface="+mn-ea"/>
                <a:cs typeface="+mn-cs"/>
              </a:rPr>
              <a:t>without breath during sleep</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prstClr val="black"/>
              </a:solidFill>
              <a:effectLst/>
              <a:uLnTx/>
              <a:uFillTx/>
              <a:latin typeface="Calibri"/>
              <a:ea typeface="+mn-ea"/>
              <a:cs typeface="+mn-cs"/>
            </a:endParaRPr>
          </a:p>
          <a:p>
            <a:pPr algn="ctr"/>
            <a:endParaRPr lang="en-US" sz="5400" dirty="0">
              <a:solidFill>
                <a:srgbClr val="008EA4"/>
              </a:solidFill>
              <a:latin typeface="Copperplate" panose="02000504000000020004" pitchFamily="2" charset="77"/>
            </a:endParaRPr>
          </a:p>
          <a:p>
            <a:pPr algn="ctr"/>
            <a:endParaRPr lang="en-US" sz="3200" dirty="0">
              <a:solidFill>
                <a:srgbClr val="008EA4"/>
              </a:solidFill>
              <a:latin typeface="Copperplate" panose="02000504000000020004" pitchFamily="2" charset="77"/>
            </a:endParaRPr>
          </a:p>
          <a:p>
            <a:pPr algn="ctr"/>
            <a:endParaRPr lang="en-US" sz="4400" dirty="0">
              <a:solidFill>
                <a:srgbClr val="008EA4"/>
              </a:solidFill>
              <a:latin typeface="Copperplate" panose="02000504000000020004" pitchFamily="2" charset="77"/>
            </a:endParaRPr>
          </a:p>
        </p:txBody>
      </p:sp>
      <p:pic>
        <p:nvPicPr>
          <p:cNvPr id="3" name="Picture 2" descr="C:\Users\sleep\Desktop\493x335_obstructive_sleep_apnea_myths_and_facts (1).jpg">
            <a:extLst>
              <a:ext uri="{FF2B5EF4-FFF2-40B4-BE49-F238E27FC236}">
                <a16:creationId xmlns:a16="http://schemas.microsoft.com/office/drawing/2014/main" xmlns="" id="{AAA6B278-00D2-BF80-3314-3F0C28557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5684"/>
            <a:ext cx="12192000" cy="469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86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6320589" y="1573004"/>
            <a:ext cx="5390147" cy="4498933"/>
          </a:xfrm>
        </p:spPr>
        <p:txBody>
          <a:bodyPr>
            <a:normAutofit fontScale="90000"/>
          </a:bodyPr>
          <a:lstStyle/>
          <a:p>
            <a:r>
              <a:rPr lang="en-US" sz="3600" dirty="0">
                <a:solidFill>
                  <a:srgbClr val="008EA4"/>
                </a:solidFill>
              </a:rPr>
              <a:t>Comprehensive Sleep Model</a:t>
            </a:r>
            <a:r>
              <a:rPr lang="en-US" sz="3600" dirty="0">
                <a:solidFill>
                  <a:srgbClr val="06262C"/>
                </a:solidFill>
              </a:rPr>
              <a:t/>
            </a:r>
            <a:br>
              <a:rPr lang="en-US" sz="3600" dirty="0">
                <a:solidFill>
                  <a:srgbClr val="06262C"/>
                </a:solidFill>
              </a:rPr>
            </a:br>
            <a:r>
              <a:rPr lang="en-US" sz="3600" dirty="0">
                <a:solidFill>
                  <a:srgbClr val="06262C"/>
                </a:solidFill>
              </a:rPr>
              <a:t/>
            </a:r>
            <a:br>
              <a:rPr lang="en-US" sz="3600" dirty="0">
                <a:solidFill>
                  <a:srgbClr val="06262C"/>
                </a:solidFill>
              </a:rPr>
            </a:br>
            <a:r>
              <a:rPr lang="en-US" sz="3600" dirty="0">
                <a:solidFill>
                  <a:srgbClr val="06262C"/>
                </a:solidFill>
              </a:rPr>
              <a:t>Our therapy billing team will immediately send in a pre-authorization request for your  Oral Sleep Appliance and the next day Aligner to your medical insurance. </a:t>
            </a:r>
            <a:br>
              <a:rPr lang="en-US" sz="3600" dirty="0">
                <a:solidFill>
                  <a:srgbClr val="06262C"/>
                </a:solidFill>
              </a:rPr>
            </a:br>
            <a:endParaRPr lang="en-US" sz="2200" dirty="0">
              <a:solidFill>
                <a:srgbClr val="0070C0"/>
              </a:solidFill>
            </a:endParaRPr>
          </a:p>
        </p:txBody>
      </p:sp>
      <p:pic>
        <p:nvPicPr>
          <p:cNvPr id="3" name="Picture 2">
            <a:extLst>
              <a:ext uri="{FF2B5EF4-FFF2-40B4-BE49-F238E27FC236}">
                <a16:creationId xmlns:a16="http://schemas.microsoft.com/office/drawing/2014/main" xmlns="" id="{FFB8BD71-2E02-F437-4F93-13ECCA00E766}"/>
              </a:ext>
            </a:extLst>
          </p:cNvPr>
          <p:cNvPicPr>
            <a:picLocks noChangeAspect="1"/>
          </p:cNvPicPr>
          <p:nvPr/>
        </p:nvPicPr>
        <p:blipFill>
          <a:blip r:embed="rId4"/>
          <a:stretch>
            <a:fillRect/>
          </a:stretch>
        </p:blipFill>
        <p:spPr>
          <a:xfrm>
            <a:off x="683872" y="372473"/>
            <a:ext cx="4850653" cy="6113051"/>
          </a:xfrm>
          <a:prstGeom prst="rect">
            <a:avLst/>
          </a:prstGeom>
        </p:spPr>
      </p:pic>
    </p:spTree>
    <p:extLst>
      <p:ext uri="{BB962C8B-B14F-4D97-AF65-F5344CB8AC3E}">
        <p14:creationId xmlns:p14="http://schemas.microsoft.com/office/powerpoint/2010/main" val="742725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6176211" y="1573003"/>
            <a:ext cx="5261810" cy="4912523"/>
          </a:xfrm>
        </p:spPr>
        <p:txBody>
          <a:bodyPr>
            <a:normAutofit fontScale="90000"/>
          </a:bodyPr>
          <a:lstStyle/>
          <a:p>
            <a:r>
              <a:rPr lang="en-US" sz="3600" dirty="0">
                <a:solidFill>
                  <a:srgbClr val="008EA4"/>
                </a:solidFill>
              </a:rPr>
              <a:t>Comprehensive Sleep Model</a:t>
            </a:r>
            <a:r>
              <a:rPr lang="en-US" sz="3600" dirty="0">
                <a:solidFill>
                  <a:srgbClr val="06262C"/>
                </a:solidFill>
              </a:rPr>
              <a:t/>
            </a:r>
            <a:br>
              <a:rPr lang="en-US" sz="3600" dirty="0">
                <a:solidFill>
                  <a:srgbClr val="06262C"/>
                </a:solidFill>
              </a:rPr>
            </a:br>
            <a:r>
              <a:rPr lang="en-US" sz="3600" dirty="0">
                <a:solidFill>
                  <a:srgbClr val="06262C"/>
                </a:solidFill>
              </a:rPr>
              <a:t/>
            </a:r>
            <a:br>
              <a:rPr lang="en-US" sz="3600" dirty="0">
                <a:solidFill>
                  <a:srgbClr val="06262C"/>
                </a:solidFill>
              </a:rPr>
            </a:br>
            <a:r>
              <a:rPr lang="en-US" sz="3600" dirty="0">
                <a:solidFill>
                  <a:srgbClr val="06262C"/>
                </a:solidFill>
              </a:rPr>
              <a:t>Once the pre-authorization request for your therapy is received, our billing team will reach out to you with an exact out of pocket maximum for your Oral Sleep Appliance and the next day Aligner. </a:t>
            </a:r>
            <a:br>
              <a:rPr lang="en-US" sz="3600" dirty="0">
                <a:solidFill>
                  <a:srgbClr val="06262C"/>
                </a:solidFill>
              </a:rPr>
            </a:br>
            <a:endParaRPr lang="en-US" sz="2200" dirty="0">
              <a:solidFill>
                <a:srgbClr val="0070C0"/>
              </a:solidFill>
            </a:endParaRPr>
          </a:p>
        </p:txBody>
      </p:sp>
      <p:pic>
        <p:nvPicPr>
          <p:cNvPr id="3" name="Picture 2">
            <a:extLst>
              <a:ext uri="{FF2B5EF4-FFF2-40B4-BE49-F238E27FC236}">
                <a16:creationId xmlns:a16="http://schemas.microsoft.com/office/drawing/2014/main" xmlns="" id="{B9010D8E-EA9D-8FE9-EF33-86A25184247F}"/>
              </a:ext>
            </a:extLst>
          </p:cNvPr>
          <p:cNvPicPr>
            <a:picLocks noChangeAspect="1"/>
          </p:cNvPicPr>
          <p:nvPr/>
        </p:nvPicPr>
        <p:blipFill>
          <a:blip r:embed="rId4"/>
          <a:stretch>
            <a:fillRect/>
          </a:stretch>
        </p:blipFill>
        <p:spPr>
          <a:xfrm>
            <a:off x="537411" y="372475"/>
            <a:ext cx="5141494" cy="6113052"/>
          </a:xfrm>
          <a:prstGeom prst="rect">
            <a:avLst/>
          </a:prstGeom>
        </p:spPr>
      </p:pic>
    </p:spTree>
    <p:extLst>
      <p:ext uri="{BB962C8B-B14F-4D97-AF65-F5344CB8AC3E}">
        <p14:creationId xmlns:p14="http://schemas.microsoft.com/office/powerpoint/2010/main" val="4230879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762000" y="245803"/>
            <a:ext cx="4300329" cy="6366396"/>
          </a:xfrm>
        </p:spPr>
        <p:txBody>
          <a:bodyPr>
            <a:normAutofit fontScale="90000"/>
          </a:bodyPr>
          <a:lstStyle/>
          <a:p>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08EA4"/>
                </a:solidFill>
                <a:effectLst/>
              </a:rPr>
              <a:t>Impressions / Scans</a:t>
            </a:r>
            <a:r>
              <a:rPr lang="en-US" sz="3600" dirty="0">
                <a:solidFill>
                  <a:srgbClr val="008EA4"/>
                </a:solidFill>
              </a:rPr>
              <a:t>.</a:t>
            </a:r>
            <a:r>
              <a:rPr lang="en-US" sz="3600" b="0" i="0" u="none" strike="noStrike" dirty="0">
                <a:solidFill>
                  <a:srgbClr val="008EA4"/>
                </a:solidFill>
                <a:effectLst/>
              </a:rPr>
              <a:t> </a:t>
            </a: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dirty="0">
                <a:solidFill>
                  <a:srgbClr val="06262C"/>
                </a:solidFill>
              </a:rPr>
              <a:t>Once financial arrangements have been made, you will return back to your Dental Provider for the Impressions / Scans for your Oral Sleep Appliance and the next day Aligner</a:t>
            </a:r>
            <a:r>
              <a:rPr lang="en-US" sz="3600" b="0" i="0" u="none" strike="noStrike" dirty="0">
                <a:solidFill>
                  <a:srgbClr val="06262C"/>
                </a:solidFill>
                <a:effectLst/>
              </a:rPr>
              <a:t>.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endParaRPr lang="en-US" dirty="0">
              <a:solidFill>
                <a:srgbClr val="0070C0"/>
              </a:solidFill>
            </a:endParaRPr>
          </a:p>
        </p:txBody>
      </p:sp>
      <p:pic>
        <p:nvPicPr>
          <p:cNvPr id="3" name="Picture 2">
            <a:extLst>
              <a:ext uri="{FF2B5EF4-FFF2-40B4-BE49-F238E27FC236}">
                <a16:creationId xmlns:a16="http://schemas.microsoft.com/office/drawing/2014/main" xmlns="" id="{6D3ECA57-6202-8DC9-5754-AD3120F7C926}"/>
              </a:ext>
            </a:extLst>
          </p:cNvPr>
          <p:cNvPicPr>
            <a:picLocks noChangeAspect="1"/>
          </p:cNvPicPr>
          <p:nvPr/>
        </p:nvPicPr>
        <p:blipFill>
          <a:blip r:embed="rId4"/>
          <a:stretch>
            <a:fillRect/>
          </a:stretch>
        </p:blipFill>
        <p:spPr>
          <a:xfrm>
            <a:off x="5911516" y="245802"/>
            <a:ext cx="5518484" cy="6366396"/>
          </a:xfrm>
          <a:prstGeom prst="rect">
            <a:avLst/>
          </a:prstGeom>
        </p:spPr>
      </p:pic>
    </p:spTree>
    <p:extLst>
      <p:ext uri="{BB962C8B-B14F-4D97-AF65-F5344CB8AC3E}">
        <p14:creationId xmlns:p14="http://schemas.microsoft.com/office/powerpoint/2010/main" val="4064262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762000" y="245803"/>
            <a:ext cx="4300329" cy="6366396"/>
          </a:xfrm>
        </p:spPr>
        <p:txBody>
          <a:bodyPr>
            <a:normAutofit fontScale="90000"/>
          </a:bodyPr>
          <a:lstStyle/>
          <a:p>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dirty="0">
                <a:solidFill>
                  <a:srgbClr val="008EA4"/>
                </a:solidFill>
              </a:rPr>
              <a:t>Delivery of your </a:t>
            </a:r>
            <a:br>
              <a:rPr lang="en-US" sz="3600" dirty="0">
                <a:solidFill>
                  <a:srgbClr val="008EA4"/>
                </a:solidFill>
              </a:rPr>
            </a:br>
            <a:r>
              <a:rPr lang="en-US" sz="3600" dirty="0">
                <a:solidFill>
                  <a:srgbClr val="008EA4"/>
                </a:solidFill>
              </a:rPr>
              <a:t>Oral Sleep Appliance.</a:t>
            </a:r>
            <a:r>
              <a:rPr lang="en-US" sz="3600" b="0" i="0" u="none" strike="noStrike" dirty="0">
                <a:solidFill>
                  <a:srgbClr val="008EA4"/>
                </a:solidFill>
                <a:effectLst/>
              </a:rPr>
              <a:t> </a:t>
            </a: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Two to four weeks later</a:t>
            </a:r>
            <a:r>
              <a:rPr lang="en-US" sz="3600" dirty="0">
                <a:solidFill>
                  <a:srgbClr val="06262C"/>
                </a:solidFill>
              </a:rPr>
              <a:t>, you will return back to your Dental Provider for the Delivery of your Oral Sleep Appliance and the next day Aligner</a:t>
            </a:r>
            <a:r>
              <a:rPr lang="en-US" sz="3600" b="0" i="0" u="none" strike="noStrike" dirty="0">
                <a:solidFill>
                  <a:srgbClr val="06262C"/>
                </a:solidFill>
                <a:effectLst/>
              </a:rPr>
              <a:t>.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t>
            </a:r>
            <a:br>
              <a:rPr lang="en-US" sz="3600" b="0" i="0" u="none" strike="noStrike" dirty="0">
                <a:solidFill>
                  <a:srgbClr val="06262C"/>
                </a:solidFill>
                <a:effectLst/>
              </a:rPr>
            </a:br>
            <a:endParaRPr lang="en-US" dirty="0">
              <a:solidFill>
                <a:srgbClr val="0070C0"/>
              </a:solidFill>
            </a:endParaRPr>
          </a:p>
        </p:txBody>
      </p:sp>
      <p:pic>
        <p:nvPicPr>
          <p:cNvPr id="3" name="Picture 2">
            <a:extLst>
              <a:ext uri="{FF2B5EF4-FFF2-40B4-BE49-F238E27FC236}">
                <a16:creationId xmlns:a16="http://schemas.microsoft.com/office/drawing/2014/main" xmlns="" id="{E9B43F9B-7FB4-AFCE-C43F-3F5AECAA2427}"/>
              </a:ext>
            </a:extLst>
          </p:cNvPr>
          <p:cNvPicPr>
            <a:picLocks noChangeAspect="1"/>
          </p:cNvPicPr>
          <p:nvPr/>
        </p:nvPicPr>
        <p:blipFill>
          <a:blip r:embed="rId4"/>
          <a:stretch>
            <a:fillRect/>
          </a:stretch>
        </p:blipFill>
        <p:spPr>
          <a:xfrm>
            <a:off x="5971835" y="245801"/>
            <a:ext cx="5281702" cy="6366395"/>
          </a:xfrm>
          <a:prstGeom prst="rect">
            <a:avLst/>
          </a:prstGeom>
        </p:spPr>
      </p:pic>
    </p:spTree>
    <p:extLst>
      <p:ext uri="{BB962C8B-B14F-4D97-AF65-F5344CB8AC3E}">
        <p14:creationId xmlns:p14="http://schemas.microsoft.com/office/powerpoint/2010/main" val="3035975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9056E6-BCF6-EE4A-826C-0ECA13B8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3" name="Content Placeholder 2">
            <a:extLst>
              <a:ext uri="{FF2B5EF4-FFF2-40B4-BE49-F238E27FC236}">
                <a16:creationId xmlns:a16="http://schemas.microsoft.com/office/drawing/2014/main" xmlns="" id="{53B0DD22-73F5-41F4-B32A-2EA236D55C1B}"/>
              </a:ext>
            </a:extLst>
          </p:cNvPr>
          <p:cNvSpPr>
            <a:spLocks noGrp="1"/>
          </p:cNvSpPr>
          <p:nvPr>
            <p:ph idx="1"/>
          </p:nvPr>
        </p:nvSpPr>
        <p:spPr>
          <a:xfrm>
            <a:off x="704574" y="1830043"/>
            <a:ext cx="10515600" cy="4351338"/>
          </a:xfrm>
        </p:spPr>
        <p:txBody>
          <a:bodyPr>
            <a:normAutofit/>
          </a:bodyPr>
          <a:lstStyle/>
          <a:p>
            <a:pPr marL="0" indent="0">
              <a:buNone/>
            </a:pPr>
            <a:endParaRPr lang="en-US" b="1" dirty="0">
              <a:solidFill>
                <a:schemeClr val="tx1">
                  <a:lumMod val="65000"/>
                  <a:lumOff val="35000"/>
                </a:schemeClr>
              </a:solidFill>
              <a:latin typeface="Copperplate" panose="02000504000000020004" pitchFamily="2" charset="77"/>
            </a:endParaRPr>
          </a:p>
          <a:p>
            <a:endParaRPr lang="en-US" b="1" dirty="0">
              <a:solidFill>
                <a:schemeClr val="tx1">
                  <a:lumMod val="65000"/>
                  <a:lumOff val="35000"/>
                </a:schemeClr>
              </a:solidFill>
              <a:latin typeface="Copperplate" panose="02000504000000020004" pitchFamily="2" charset="77"/>
            </a:endParaRPr>
          </a:p>
          <a:p>
            <a:endParaRPr lang="en-US" sz="2000" dirty="0">
              <a:solidFill>
                <a:schemeClr val="tx1">
                  <a:lumMod val="65000"/>
                  <a:lumOff val="35000"/>
                </a:schemeClr>
              </a:solidFill>
              <a:latin typeface="Copperplate" panose="02000504000000020004" pitchFamily="2" charset="77"/>
            </a:endParaRPr>
          </a:p>
          <a:p>
            <a:pPr marL="0" indent="0">
              <a:buNone/>
            </a:pPr>
            <a:endParaRPr lang="en-US" dirty="0">
              <a:cs typeface="Arial" charset="0"/>
            </a:endParaRPr>
          </a:p>
          <a:p>
            <a:pPr lvl="0"/>
            <a:endParaRPr lang="en-US" dirty="0">
              <a:cs typeface="Arial" charset="0"/>
            </a:endParaRPr>
          </a:p>
          <a:p>
            <a:endParaRPr lang="en-US" dirty="0"/>
          </a:p>
        </p:txBody>
      </p:sp>
      <p:pic>
        <p:nvPicPr>
          <p:cNvPr id="4" name="Picture 3">
            <a:extLst>
              <a:ext uri="{FF2B5EF4-FFF2-40B4-BE49-F238E27FC236}">
                <a16:creationId xmlns:a16="http://schemas.microsoft.com/office/drawing/2014/main" xmlns="" id="{0E3939D9-C2E8-34B7-D2EF-6F45E8BF6C88}"/>
              </a:ext>
            </a:extLst>
          </p:cNvPr>
          <p:cNvPicPr>
            <a:picLocks noChangeAspect="1"/>
          </p:cNvPicPr>
          <p:nvPr/>
        </p:nvPicPr>
        <p:blipFill>
          <a:blip r:embed="rId3"/>
          <a:stretch>
            <a:fillRect/>
          </a:stretch>
        </p:blipFill>
        <p:spPr>
          <a:xfrm>
            <a:off x="0" y="365125"/>
            <a:ext cx="12192000" cy="6492875"/>
          </a:xfrm>
          <a:prstGeom prst="rect">
            <a:avLst/>
          </a:prstGeom>
        </p:spPr>
      </p:pic>
    </p:spTree>
    <p:extLst>
      <p:ext uri="{BB962C8B-B14F-4D97-AF65-F5344CB8AC3E}">
        <p14:creationId xmlns:p14="http://schemas.microsoft.com/office/powerpoint/2010/main" val="3647650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65A5C4F-B178-1F43-B2DB-F5AE1F8E0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xmlns="" id="{4C1492D6-09D4-449E-A21D-ACA8BB7CB2A0}"/>
              </a:ext>
            </a:extLst>
          </p:cNvPr>
          <p:cNvSpPr>
            <a:spLocks noGrp="1"/>
          </p:cNvSpPr>
          <p:nvPr>
            <p:ph type="title"/>
          </p:nvPr>
        </p:nvSpPr>
        <p:spPr/>
        <p:txBody>
          <a:bodyPr>
            <a:normAutofit/>
          </a:bodyPr>
          <a:lstStyle/>
          <a:p>
            <a:pPr algn="ctr"/>
            <a:r>
              <a:rPr lang="en-US" sz="3600" b="1" dirty="0">
                <a:solidFill>
                  <a:srgbClr val="008EA4"/>
                </a:solidFill>
                <a:latin typeface="Copperplate" panose="02000504000000020004" pitchFamily="2" charset="77"/>
              </a:rPr>
              <a:t>Snoring &amp; Sleep Apnea Described</a:t>
            </a:r>
          </a:p>
        </p:txBody>
      </p:sp>
      <p:sp>
        <p:nvSpPr>
          <p:cNvPr id="4" name="Text Placeholder 2">
            <a:extLst>
              <a:ext uri="{FF2B5EF4-FFF2-40B4-BE49-F238E27FC236}">
                <a16:creationId xmlns:a16="http://schemas.microsoft.com/office/drawing/2014/main" xmlns="" id="{AB86A6D4-9688-425E-825F-C18534762044}"/>
              </a:ext>
            </a:extLst>
          </p:cNvPr>
          <p:cNvSpPr txBox="1">
            <a:spLocks/>
          </p:cNvSpPr>
          <p:nvPr/>
        </p:nvSpPr>
        <p:spPr>
          <a:xfrm>
            <a:off x="1213945" y="1961056"/>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defRPr/>
            </a:pPr>
            <a:r>
              <a:rPr lang="en-US" sz="2000" b="1" dirty="0">
                <a:solidFill>
                  <a:srgbClr val="008EA4"/>
                </a:solidFill>
                <a:latin typeface="Copperplate" panose="02000504000000020004" pitchFamily="2" charset="77"/>
              </a:rPr>
              <a:t>Normal Open Airway</a:t>
            </a:r>
          </a:p>
        </p:txBody>
      </p:sp>
      <p:sp>
        <p:nvSpPr>
          <p:cNvPr id="5" name="Text Placeholder 4">
            <a:extLst>
              <a:ext uri="{FF2B5EF4-FFF2-40B4-BE49-F238E27FC236}">
                <a16:creationId xmlns:a16="http://schemas.microsoft.com/office/drawing/2014/main" xmlns="" id="{0C5851FF-6A53-468A-8ABA-594B071F47F3}"/>
              </a:ext>
            </a:extLst>
          </p:cNvPr>
          <p:cNvSpPr txBox="1">
            <a:spLocks/>
          </p:cNvSpPr>
          <p:nvPr/>
        </p:nvSpPr>
        <p:spPr>
          <a:xfrm>
            <a:off x="6931572" y="1951611"/>
            <a:ext cx="4041775" cy="639762"/>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defRPr/>
            </a:pPr>
            <a:r>
              <a:rPr lang="en-US" sz="2000" b="1" dirty="0">
                <a:solidFill>
                  <a:srgbClr val="008EA4"/>
                </a:solidFill>
                <a:latin typeface="Copperplate" panose="02000504000000020004" pitchFamily="2" charset="77"/>
              </a:rPr>
              <a:t>Obstructed Airway</a:t>
            </a:r>
          </a:p>
        </p:txBody>
      </p:sp>
      <p:pic>
        <p:nvPicPr>
          <p:cNvPr id="7" name="Picture 6">
            <a:extLst>
              <a:ext uri="{FF2B5EF4-FFF2-40B4-BE49-F238E27FC236}">
                <a16:creationId xmlns:a16="http://schemas.microsoft.com/office/drawing/2014/main" xmlns="" id="{1D01E52A-0647-4947-8E21-FF68CDE8C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63" y="1789767"/>
            <a:ext cx="4301035" cy="4131703"/>
          </a:xfrm>
          <a:prstGeom prst="rect">
            <a:avLst/>
          </a:prstGeom>
        </p:spPr>
      </p:pic>
      <p:sp>
        <p:nvSpPr>
          <p:cNvPr id="3" name="Rectangle 2">
            <a:extLst>
              <a:ext uri="{FF2B5EF4-FFF2-40B4-BE49-F238E27FC236}">
                <a16:creationId xmlns:a16="http://schemas.microsoft.com/office/drawing/2014/main" xmlns="" id="{149185A6-EAC0-4AA1-A062-7C50B6142841}"/>
              </a:ext>
            </a:extLst>
          </p:cNvPr>
          <p:cNvSpPr/>
          <p:nvPr/>
        </p:nvSpPr>
        <p:spPr>
          <a:xfrm>
            <a:off x="1562470" y="2600817"/>
            <a:ext cx="3559945" cy="2864317"/>
          </a:xfrm>
          <a:prstGeom prst="rect">
            <a:avLst/>
          </a:prstGeom>
          <a:noFill/>
          <a:ln>
            <a:solidFill>
              <a:srgbClr val="008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7B4E74B-31D5-497C-A6F1-C8E74B4E04A4}"/>
              </a:ext>
            </a:extLst>
          </p:cNvPr>
          <p:cNvSpPr/>
          <p:nvPr/>
        </p:nvSpPr>
        <p:spPr>
          <a:xfrm>
            <a:off x="7136615" y="2611882"/>
            <a:ext cx="3559945" cy="2864317"/>
          </a:xfrm>
          <a:prstGeom prst="rect">
            <a:avLst/>
          </a:prstGeom>
          <a:noFill/>
          <a:ln>
            <a:solidFill>
              <a:srgbClr val="008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E8789CD-51FB-4462-B818-7FB50E7DE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275" y="2412594"/>
            <a:ext cx="3962371" cy="3301976"/>
          </a:xfrm>
          <a:prstGeom prst="rect">
            <a:avLst/>
          </a:prstGeom>
        </p:spPr>
      </p:pic>
      <p:sp>
        <p:nvSpPr>
          <p:cNvPr id="8" name="Oval 7">
            <a:extLst>
              <a:ext uri="{FF2B5EF4-FFF2-40B4-BE49-F238E27FC236}">
                <a16:creationId xmlns:a16="http://schemas.microsoft.com/office/drawing/2014/main" xmlns="" id="{D5CD917E-1F27-4304-B8E6-267FC71D6AF7}"/>
              </a:ext>
            </a:extLst>
          </p:cNvPr>
          <p:cNvSpPr/>
          <p:nvPr/>
        </p:nvSpPr>
        <p:spPr>
          <a:xfrm>
            <a:off x="3108447" y="4345004"/>
            <a:ext cx="9906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Oval 8">
            <a:extLst>
              <a:ext uri="{FF2B5EF4-FFF2-40B4-BE49-F238E27FC236}">
                <a16:creationId xmlns:a16="http://schemas.microsoft.com/office/drawing/2014/main" xmlns="" id="{A97A310A-B9DB-4602-9CF1-66F84A41C7EA}"/>
              </a:ext>
            </a:extLst>
          </p:cNvPr>
          <p:cNvSpPr/>
          <p:nvPr/>
        </p:nvSpPr>
        <p:spPr>
          <a:xfrm>
            <a:off x="8714229" y="4501315"/>
            <a:ext cx="9906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a:extLst>
              <a:ext uri="{FF2B5EF4-FFF2-40B4-BE49-F238E27FC236}">
                <a16:creationId xmlns:a16="http://schemas.microsoft.com/office/drawing/2014/main" xmlns="" id="{609C5AC5-A4DA-403C-A2B1-2A28C43BF387}"/>
              </a:ext>
            </a:extLst>
          </p:cNvPr>
          <p:cNvSpPr txBox="1"/>
          <p:nvPr/>
        </p:nvSpPr>
        <p:spPr>
          <a:xfrm>
            <a:off x="1731146" y="3858845"/>
            <a:ext cx="595932" cy="276999"/>
          </a:xfrm>
          <a:prstGeom prst="rect">
            <a:avLst/>
          </a:prstGeom>
          <a:noFill/>
        </p:spPr>
        <p:txBody>
          <a:bodyPr wrap="none" rtlCol="0">
            <a:spAutoFit/>
          </a:bodyPr>
          <a:lstStyle/>
          <a:p>
            <a:r>
              <a:rPr lang="en-US" sz="1200" dirty="0"/>
              <a:t>Throat</a:t>
            </a:r>
          </a:p>
        </p:txBody>
      </p:sp>
      <p:sp>
        <p:nvSpPr>
          <p:cNvPr id="15" name="TextBox 14">
            <a:extLst>
              <a:ext uri="{FF2B5EF4-FFF2-40B4-BE49-F238E27FC236}">
                <a16:creationId xmlns:a16="http://schemas.microsoft.com/office/drawing/2014/main" xmlns="" id="{8D43AE51-B4AC-48C0-A148-16243B07A2A1}"/>
              </a:ext>
            </a:extLst>
          </p:cNvPr>
          <p:cNvSpPr txBox="1"/>
          <p:nvPr/>
        </p:nvSpPr>
        <p:spPr>
          <a:xfrm>
            <a:off x="2182527" y="2916343"/>
            <a:ext cx="461986" cy="276999"/>
          </a:xfrm>
          <a:prstGeom prst="rect">
            <a:avLst/>
          </a:prstGeom>
          <a:noFill/>
        </p:spPr>
        <p:txBody>
          <a:bodyPr wrap="none" rtlCol="0">
            <a:spAutoFit/>
          </a:bodyPr>
          <a:lstStyle/>
          <a:p>
            <a:r>
              <a:rPr lang="en-US" sz="1200" dirty="0"/>
              <a:t>Chin</a:t>
            </a:r>
          </a:p>
        </p:txBody>
      </p:sp>
      <p:sp>
        <p:nvSpPr>
          <p:cNvPr id="16" name="TextBox 15">
            <a:extLst>
              <a:ext uri="{FF2B5EF4-FFF2-40B4-BE49-F238E27FC236}">
                <a16:creationId xmlns:a16="http://schemas.microsoft.com/office/drawing/2014/main" xmlns="" id="{65B0BBB1-A9A5-44DE-B591-411AF6B4A5F4}"/>
              </a:ext>
            </a:extLst>
          </p:cNvPr>
          <p:cNvSpPr txBox="1"/>
          <p:nvPr/>
        </p:nvSpPr>
        <p:spPr>
          <a:xfrm>
            <a:off x="4526483" y="2743627"/>
            <a:ext cx="503664" cy="276999"/>
          </a:xfrm>
          <a:prstGeom prst="rect">
            <a:avLst/>
          </a:prstGeom>
          <a:noFill/>
        </p:spPr>
        <p:txBody>
          <a:bodyPr wrap="none" rtlCol="0">
            <a:spAutoFit/>
          </a:bodyPr>
          <a:lstStyle/>
          <a:p>
            <a:r>
              <a:rPr lang="en-US" sz="1200" dirty="0"/>
              <a:t>Nose</a:t>
            </a:r>
          </a:p>
        </p:txBody>
      </p:sp>
      <p:sp>
        <p:nvSpPr>
          <p:cNvPr id="17" name="TextBox 16">
            <a:extLst>
              <a:ext uri="{FF2B5EF4-FFF2-40B4-BE49-F238E27FC236}">
                <a16:creationId xmlns:a16="http://schemas.microsoft.com/office/drawing/2014/main" xmlns="" id="{46FBEA3D-2056-4DAB-9429-216700F5C6E2}"/>
              </a:ext>
            </a:extLst>
          </p:cNvPr>
          <p:cNvSpPr txBox="1"/>
          <p:nvPr/>
        </p:nvSpPr>
        <p:spPr>
          <a:xfrm>
            <a:off x="3108447" y="5071123"/>
            <a:ext cx="987193" cy="276999"/>
          </a:xfrm>
          <a:prstGeom prst="rect">
            <a:avLst/>
          </a:prstGeom>
          <a:noFill/>
        </p:spPr>
        <p:txBody>
          <a:bodyPr wrap="none" rtlCol="0">
            <a:spAutoFit/>
          </a:bodyPr>
          <a:lstStyle/>
          <a:p>
            <a:r>
              <a:rPr lang="en-US" sz="1200" dirty="0"/>
              <a:t>Open Airway</a:t>
            </a:r>
          </a:p>
        </p:txBody>
      </p:sp>
      <p:sp>
        <p:nvSpPr>
          <p:cNvPr id="18" name="TextBox 17">
            <a:extLst>
              <a:ext uri="{FF2B5EF4-FFF2-40B4-BE49-F238E27FC236}">
                <a16:creationId xmlns:a16="http://schemas.microsoft.com/office/drawing/2014/main" xmlns="" id="{5CDE0008-ECAE-46A3-8EE7-B4D723E1C1A1}"/>
              </a:ext>
            </a:extLst>
          </p:cNvPr>
          <p:cNvSpPr txBox="1"/>
          <p:nvPr/>
        </p:nvSpPr>
        <p:spPr>
          <a:xfrm>
            <a:off x="4459439" y="4755926"/>
            <a:ext cx="637482" cy="276999"/>
          </a:xfrm>
          <a:prstGeom prst="rect">
            <a:avLst/>
          </a:prstGeom>
          <a:noFill/>
        </p:spPr>
        <p:txBody>
          <a:bodyPr wrap="none" rtlCol="0">
            <a:spAutoFit/>
          </a:bodyPr>
          <a:lstStyle/>
          <a:p>
            <a:r>
              <a:rPr lang="en-US" sz="1200" dirty="0"/>
              <a:t>Tongue</a:t>
            </a:r>
          </a:p>
        </p:txBody>
      </p:sp>
      <p:cxnSp>
        <p:nvCxnSpPr>
          <p:cNvPr id="20" name="Straight Connector 19">
            <a:extLst>
              <a:ext uri="{FF2B5EF4-FFF2-40B4-BE49-F238E27FC236}">
                <a16:creationId xmlns:a16="http://schemas.microsoft.com/office/drawing/2014/main" xmlns="" id="{899517F1-F093-4FB5-80A0-9D9DB3327E84}"/>
              </a:ext>
            </a:extLst>
          </p:cNvPr>
          <p:cNvCxnSpPr>
            <a:cxnSpLocks/>
          </p:cNvCxnSpPr>
          <p:nvPr/>
        </p:nvCxnSpPr>
        <p:spPr>
          <a:xfrm>
            <a:off x="2226302" y="4063582"/>
            <a:ext cx="286079" cy="28142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9758E0E3-C8EF-4B70-8AAF-C4BA37D07435}"/>
              </a:ext>
            </a:extLst>
          </p:cNvPr>
          <p:cNvCxnSpPr>
            <a:cxnSpLocks/>
          </p:cNvCxnSpPr>
          <p:nvPr/>
        </p:nvCxnSpPr>
        <p:spPr>
          <a:xfrm>
            <a:off x="2479586" y="3155533"/>
            <a:ext cx="513452" cy="3533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5647B133-F04A-4A88-9DF7-5274AB27121A}"/>
              </a:ext>
            </a:extLst>
          </p:cNvPr>
          <p:cNvCxnSpPr>
            <a:cxnSpLocks/>
          </p:cNvCxnSpPr>
          <p:nvPr/>
        </p:nvCxnSpPr>
        <p:spPr>
          <a:xfrm flipH="1">
            <a:off x="4598633" y="2966809"/>
            <a:ext cx="131762" cy="293865"/>
          </a:xfrm>
          <a:prstGeom prst="line">
            <a:avLst/>
          </a:prstGeom>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xmlns="" id="{42250297-FA1F-4BA3-9450-D5725B8A990B}"/>
              </a:ext>
            </a:extLst>
          </p:cNvPr>
          <p:cNvSpPr txBox="1"/>
          <p:nvPr/>
        </p:nvSpPr>
        <p:spPr>
          <a:xfrm>
            <a:off x="7785620" y="2991107"/>
            <a:ext cx="461986" cy="276999"/>
          </a:xfrm>
          <a:prstGeom prst="rect">
            <a:avLst/>
          </a:prstGeom>
          <a:noFill/>
        </p:spPr>
        <p:txBody>
          <a:bodyPr wrap="none" rtlCol="0">
            <a:spAutoFit/>
          </a:bodyPr>
          <a:lstStyle/>
          <a:p>
            <a:r>
              <a:rPr lang="en-US" sz="1200" dirty="0"/>
              <a:t>Chin</a:t>
            </a:r>
          </a:p>
        </p:txBody>
      </p:sp>
      <p:sp>
        <p:nvSpPr>
          <p:cNvPr id="28" name="TextBox 27">
            <a:extLst>
              <a:ext uri="{FF2B5EF4-FFF2-40B4-BE49-F238E27FC236}">
                <a16:creationId xmlns:a16="http://schemas.microsoft.com/office/drawing/2014/main" xmlns="" id="{1BF04185-9CFF-4BC5-A0D9-A176ACBE9453}"/>
              </a:ext>
            </a:extLst>
          </p:cNvPr>
          <p:cNvSpPr txBox="1"/>
          <p:nvPr/>
        </p:nvSpPr>
        <p:spPr>
          <a:xfrm>
            <a:off x="7341202" y="3886226"/>
            <a:ext cx="595932" cy="276999"/>
          </a:xfrm>
          <a:prstGeom prst="rect">
            <a:avLst/>
          </a:prstGeom>
          <a:noFill/>
        </p:spPr>
        <p:txBody>
          <a:bodyPr wrap="none" rtlCol="0">
            <a:spAutoFit/>
          </a:bodyPr>
          <a:lstStyle/>
          <a:p>
            <a:r>
              <a:rPr lang="en-US" sz="1200" dirty="0"/>
              <a:t>Throat</a:t>
            </a:r>
          </a:p>
        </p:txBody>
      </p:sp>
      <p:sp>
        <p:nvSpPr>
          <p:cNvPr id="29" name="TextBox 28">
            <a:extLst>
              <a:ext uri="{FF2B5EF4-FFF2-40B4-BE49-F238E27FC236}">
                <a16:creationId xmlns:a16="http://schemas.microsoft.com/office/drawing/2014/main" xmlns="" id="{27BD7404-2BBB-4FA0-8E39-8682F6F53DDD}"/>
              </a:ext>
            </a:extLst>
          </p:cNvPr>
          <p:cNvSpPr txBox="1"/>
          <p:nvPr/>
        </p:nvSpPr>
        <p:spPr>
          <a:xfrm>
            <a:off x="10067732" y="2800895"/>
            <a:ext cx="503664" cy="276999"/>
          </a:xfrm>
          <a:prstGeom prst="rect">
            <a:avLst/>
          </a:prstGeom>
          <a:noFill/>
        </p:spPr>
        <p:txBody>
          <a:bodyPr wrap="none" rtlCol="0">
            <a:spAutoFit/>
          </a:bodyPr>
          <a:lstStyle/>
          <a:p>
            <a:r>
              <a:rPr lang="en-US" sz="1200" dirty="0"/>
              <a:t>Nose</a:t>
            </a:r>
          </a:p>
        </p:txBody>
      </p:sp>
      <p:sp>
        <p:nvSpPr>
          <p:cNvPr id="30" name="TextBox 29">
            <a:extLst>
              <a:ext uri="{FF2B5EF4-FFF2-40B4-BE49-F238E27FC236}">
                <a16:creationId xmlns:a16="http://schemas.microsoft.com/office/drawing/2014/main" xmlns="" id="{B9936F42-10AA-4687-B0BD-E1A64C6042C0}"/>
              </a:ext>
            </a:extLst>
          </p:cNvPr>
          <p:cNvSpPr txBox="1"/>
          <p:nvPr/>
        </p:nvSpPr>
        <p:spPr>
          <a:xfrm>
            <a:off x="8641456" y="5135992"/>
            <a:ext cx="1136145" cy="276999"/>
          </a:xfrm>
          <a:prstGeom prst="rect">
            <a:avLst/>
          </a:prstGeom>
          <a:noFill/>
        </p:spPr>
        <p:txBody>
          <a:bodyPr wrap="none" rtlCol="0">
            <a:spAutoFit/>
          </a:bodyPr>
          <a:lstStyle/>
          <a:p>
            <a:r>
              <a:rPr lang="en-US" sz="1200" dirty="0"/>
              <a:t>Blocked Airway</a:t>
            </a:r>
          </a:p>
        </p:txBody>
      </p:sp>
      <p:sp>
        <p:nvSpPr>
          <p:cNvPr id="31" name="TextBox 30">
            <a:extLst>
              <a:ext uri="{FF2B5EF4-FFF2-40B4-BE49-F238E27FC236}">
                <a16:creationId xmlns:a16="http://schemas.microsoft.com/office/drawing/2014/main" xmlns="" id="{67F030C5-F261-4940-A37E-6F3AE096785E}"/>
              </a:ext>
            </a:extLst>
          </p:cNvPr>
          <p:cNvSpPr txBox="1"/>
          <p:nvPr/>
        </p:nvSpPr>
        <p:spPr>
          <a:xfrm>
            <a:off x="10067732" y="4844215"/>
            <a:ext cx="637482" cy="276999"/>
          </a:xfrm>
          <a:prstGeom prst="rect">
            <a:avLst/>
          </a:prstGeom>
          <a:noFill/>
        </p:spPr>
        <p:txBody>
          <a:bodyPr wrap="none" rtlCol="0">
            <a:spAutoFit/>
          </a:bodyPr>
          <a:lstStyle/>
          <a:p>
            <a:r>
              <a:rPr lang="en-US" sz="1200" dirty="0"/>
              <a:t>Tongue</a:t>
            </a:r>
          </a:p>
        </p:txBody>
      </p:sp>
      <p:cxnSp>
        <p:nvCxnSpPr>
          <p:cNvPr id="32" name="Straight Connector 31">
            <a:extLst>
              <a:ext uri="{FF2B5EF4-FFF2-40B4-BE49-F238E27FC236}">
                <a16:creationId xmlns:a16="http://schemas.microsoft.com/office/drawing/2014/main" xmlns="" id="{EF0DBBC7-5531-4298-A666-055B5F35CD25}"/>
              </a:ext>
            </a:extLst>
          </p:cNvPr>
          <p:cNvCxnSpPr>
            <a:cxnSpLocks/>
          </p:cNvCxnSpPr>
          <p:nvPr/>
        </p:nvCxnSpPr>
        <p:spPr>
          <a:xfrm flipH="1">
            <a:off x="10187802" y="3039207"/>
            <a:ext cx="131762" cy="293865"/>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41674FA7-DC64-4615-996A-1E8256CC6513}"/>
              </a:ext>
            </a:extLst>
          </p:cNvPr>
          <p:cNvCxnSpPr>
            <a:cxnSpLocks/>
          </p:cNvCxnSpPr>
          <p:nvPr/>
        </p:nvCxnSpPr>
        <p:spPr>
          <a:xfrm>
            <a:off x="8107322" y="3210625"/>
            <a:ext cx="513452" cy="3533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C8E78F2E-6EC0-4472-8683-07382A394BA4}"/>
              </a:ext>
            </a:extLst>
          </p:cNvPr>
          <p:cNvCxnSpPr>
            <a:cxnSpLocks/>
          </p:cNvCxnSpPr>
          <p:nvPr/>
        </p:nvCxnSpPr>
        <p:spPr>
          <a:xfrm>
            <a:off x="7862102" y="4069917"/>
            <a:ext cx="286079" cy="2814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0380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7E41ADF-5AE4-B248-AD5F-7D9E69AD0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xmlns="" id="{2A4E6C14-F821-FD47-8EE2-28C454436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132" y="1479655"/>
            <a:ext cx="4356162" cy="4132327"/>
          </a:xfrm>
          <a:prstGeom prst="rect">
            <a:avLst/>
          </a:prstGeom>
        </p:spPr>
      </p:pic>
      <p:pic>
        <p:nvPicPr>
          <p:cNvPr id="19" name="Picture 18">
            <a:extLst>
              <a:ext uri="{FF2B5EF4-FFF2-40B4-BE49-F238E27FC236}">
                <a16:creationId xmlns:a16="http://schemas.microsoft.com/office/drawing/2014/main" xmlns="" id="{065167C6-E8DE-5F4A-94AC-678D247D6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295" y="1766137"/>
            <a:ext cx="857141" cy="1012313"/>
          </a:xfrm>
          <a:prstGeom prst="rect">
            <a:avLst/>
          </a:prstGeom>
        </p:spPr>
      </p:pic>
      <p:pic>
        <p:nvPicPr>
          <p:cNvPr id="29" name="Picture 28">
            <a:extLst>
              <a:ext uri="{FF2B5EF4-FFF2-40B4-BE49-F238E27FC236}">
                <a16:creationId xmlns:a16="http://schemas.microsoft.com/office/drawing/2014/main" xmlns="" id="{465DE0FD-D396-0B4C-ACF7-A9B5B451B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386" y="1980561"/>
            <a:ext cx="666500" cy="675630"/>
          </a:xfrm>
          <a:prstGeom prst="rect">
            <a:avLst/>
          </a:prstGeom>
        </p:spPr>
      </p:pic>
      <p:pic>
        <p:nvPicPr>
          <p:cNvPr id="31" name="Picture 30">
            <a:extLst>
              <a:ext uri="{FF2B5EF4-FFF2-40B4-BE49-F238E27FC236}">
                <a16:creationId xmlns:a16="http://schemas.microsoft.com/office/drawing/2014/main" xmlns="" id="{C3164064-E342-8D40-B0E8-5912D5485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354" y="3822064"/>
            <a:ext cx="953212" cy="765695"/>
          </a:xfrm>
          <a:prstGeom prst="rect">
            <a:avLst/>
          </a:prstGeom>
        </p:spPr>
      </p:pic>
      <p:pic>
        <p:nvPicPr>
          <p:cNvPr id="33" name="Picture 32">
            <a:extLst>
              <a:ext uri="{FF2B5EF4-FFF2-40B4-BE49-F238E27FC236}">
                <a16:creationId xmlns:a16="http://schemas.microsoft.com/office/drawing/2014/main" xmlns="" id="{0DCDE5D3-4B5C-7C4D-AF4B-163C2B4B3F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3833" y="3813871"/>
            <a:ext cx="635812" cy="552251"/>
          </a:xfrm>
          <a:prstGeom prst="rect">
            <a:avLst/>
          </a:prstGeom>
        </p:spPr>
      </p:pic>
      <p:sp>
        <p:nvSpPr>
          <p:cNvPr id="8" name="Title 1">
            <a:extLst>
              <a:ext uri="{FF2B5EF4-FFF2-40B4-BE49-F238E27FC236}">
                <a16:creationId xmlns:a16="http://schemas.microsoft.com/office/drawing/2014/main" xmlns="" id="{3DEC825B-200B-480B-B29F-4151C3BF5D89}"/>
              </a:ext>
            </a:extLst>
          </p:cNvPr>
          <p:cNvSpPr>
            <a:spLocks noGrp="1"/>
          </p:cNvSpPr>
          <p:nvPr>
            <p:ph type="title"/>
          </p:nvPr>
        </p:nvSpPr>
        <p:spPr>
          <a:xfrm>
            <a:off x="838200" y="330219"/>
            <a:ext cx="10515600" cy="1077218"/>
          </a:xfrm>
        </p:spPr>
        <p:txBody>
          <a:bodyPr>
            <a:normAutofit/>
          </a:bodyPr>
          <a:lstStyle/>
          <a:p>
            <a:pPr algn="ctr"/>
            <a:r>
              <a:rPr lang="en-US" sz="3600" b="1" dirty="0">
                <a:solidFill>
                  <a:srgbClr val="008EA4"/>
                </a:solidFill>
                <a:latin typeface="Copperplate" panose="02000504000000020004" pitchFamily="2" charset="77"/>
              </a:rPr>
              <a:t>Costs of Undiagnosed Sleep Apnea</a:t>
            </a:r>
          </a:p>
        </p:txBody>
      </p:sp>
      <p:sp>
        <p:nvSpPr>
          <p:cNvPr id="2" name="TextBox 1">
            <a:extLst>
              <a:ext uri="{FF2B5EF4-FFF2-40B4-BE49-F238E27FC236}">
                <a16:creationId xmlns:a16="http://schemas.microsoft.com/office/drawing/2014/main" xmlns="" id="{BE8A6519-2934-40CC-9FEA-3E1655071A1A}"/>
              </a:ext>
            </a:extLst>
          </p:cNvPr>
          <p:cNvSpPr txBox="1"/>
          <p:nvPr/>
        </p:nvSpPr>
        <p:spPr>
          <a:xfrm>
            <a:off x="4918946" y="3229799"/>
            <a:ext cx="2041864" cy="1077218"/>
          </a:xfrm>
          <a:prstGeom prst="rect">
            <a:avLst/>
          </a:prstGeom>
          <a:noFill/>
        </p:spPr>
        <p:txBody>
          <a:bodyPr wrap="square" rtlCol="0">
            <a:spAutoFit/>
          </a:bodyPr>
          <a:lstStyle/>
          <a:p>
            <a:pPr algn="ctr"/>
            <a:r>
              <a:rPr lang="en-US" sz="3200" b="1" dirty="0">
                <a:solidFill>
                  <a:srgbClr val="008EA4"/>
                </a:solidFill>
              </a:rPr>
              <a:t>$149.6</a:t>
            </a:r>
          </a:p>
          <a:p>
            <a:pPr algn="ctr"/>
            <a:r>
              <a:rPr lang="en-US" sz="3200" b="1" dirty="0">
                <a:solidFill>
                  <a:srgbClr val="008EA4"/>
                </a:solidFill>
              </a:rPr>
              <a:t>billion</a:t>
            </a:r>
            <a:endParaRPr lang="en-US" b="1" dirty="0">
              <a:solidFill>
                <a:srgbClr val="008EA4"/>
              </a:solidFill>
            </a:endParaRPr>
          </a:p>
        </p:txBody>
      </p:sp>
      <p:sp>
        <p:nvSpPr>
          <p:cNvPr id="3" name="TextBox 2">
            <a:extLst>
              <a:ext uri="{FF2B5EF4-FFF2-40B4-BE49-F238E27FC236}">
                <a16:creationId xmlns:a16="http://schemas.microsoft.com/office/drawing/2014/main" xmlns="" id="{25EA6558-733A-465C-9C38-C797EB0011D1}"/>
              </a:ext>
            </a:extLst>
          </p:cNvPr>
          <p:cNvSpPr txBox="1"/>
          <p:nvPr/>
        </p:nvSpPr>
        <p:spPr>
          <a:xfrm>
            <a:off x="5120740" y="2513844"/>
            <a:ext cx="1633984" cy="523220"/>
          </a:xfrm>
          <a:prstGeom prst="rect">
            <a:avLst/>
          </a:prstGeom>
          <a:noFill/>
        </p:spPr>
        <p:txBody>
          <a:bodyPr wrap="square" rtlCol="0">
            <a:spAutoFit/>
          </a:bodyPr>
          <a:lstStyle/>
          <a:p>
            <a:pPr algn="ctr"/>
            <a:r>
              <a:rPr lang="en-US" sz="2800" dirty="0">
                <a:solidFill>
                  <a:schemeClr val="tx1">
                    <a:lumMod val="75000"/>
                    <a:lumOff val="25000"/>
                  </a:schemeClr>
                </a:solidFill>
                <a:latin typeface="Copperplate" panose="02000504000000020004" pitchFamily="2" charset="77"/>
              </a:rPr>
              <a:t>TOTAL</a:t>
            </a:r>
          </a:p>
        </p:txBody>
      </p:sp>
      <p:sp>
        <p:nvSpPr>
          <p:cNvPr id="4" name="TextBox 3">
            <a:extLst>
              <a:ext uri="{FF2B5EF4-FFF2-40B4-BE49-F238E27FC236}">
                <a16:creationId xmlns:a16="http://schemas.microsoft.com/office/drawing/2014/main" xmlns="" id="{552F64F4-8076-4A99-B677-404128D4357A}"/>
              </a:ext>
            </a:extLst>
          </p:cNvPr>
          <p:cNvSpPr txBox="1"/>
          <p:nvPr/>
        </p:nvSpPr>
        <p:spPr>
          <a:xfrm>
            <a:off x="1317291" y="1640746"/>
            <a:ext cx="2178866" cy="369332"/>
          </a:xfrm>
          <a:prstGeom prst="rect">
            <a:avLst/>
          </a:prstGeom>
          <a:noFill/>
        </p:spPr>
        <p:txBody>
          <a:bodyPr wrap="none" rtlCol="0">
            <a:spAutoFit/>
          </a:bodyPr>
          <a:lstStyle/>
          <a:p>
            <a:pPr algn="ctr"/>
            <a:r>
              <a:rPr lang="en-US" b="1" dirty="0">
                <a:solidFill>
                  <a:schemeClr val="tx1">
                    <a:lumMod val="75000"/>
                    <a:lumOff val="25000"/>
                  </a:schemeClr>
                </a:solidFill>
              </a:rPr>
              <a:t>Workplace Accidents</a:t>
            </a:r>
          </a:p>
        </p:txBody>
      </p:sp>
      <p:sp>
        <p:nvSpPr>
          <p:cNvPr id="12" name="TextBox 11">
            <a:extLst>
              <a:ext uri="{FF2B5EF4-FFF2-40B4-BE49-F238E27FC236}">
                <a16:creationId xmlns:a16="http://schemas.microsoft.com/office/drawing/2014/main" xmlns="" id="{4D69F3ED-73C3-48F4-81DF-8BF253B3B904}"/>
              </a:ext>
            </a:extLst>
          </p:cNvPr>
          <p:cNvSpPr txBox="1"/>
          <p:nvPr/>
        </p:nvSpPr>
        <p:spPr>
          <a:xfrm>
            <a:off x="1287880" y="3328438"/>
            <a:ext cx="2283447" cy="369332"/>
          </a:xfrm>
          <a:prstGeom prst="rect">
            <a:avLst/>
          </a:prstGeom>
          <a:noFill/>
        </p:spPr>
        <p:txBody>
          <a:bodyPr wrap="none" rtlCol="0">
            <a:spAutoFit/>
          </a:bodyPr>
          <a:lstStyle/>
          <a:p>
            <a:pPr algn="ctr"/>
            <a:r>
              <a:rPr lang="en-US" b="1" dirty="0">
                <a:solidFill>
                  <a:schemeClr val="tx1">
                    <a:lumMod val="75000"/>
                    <a:lumOff val="25000"/>
                  </a:schemeClr>
                </a:solidFill>
              </a:rPr>
              <a:t>Automobile Accidents</a:t>
            </a:r>
          </a:p>
        </p:txBody>
      </p:sp>
      <p:sp>
        <p:nvSpPr>
          <p:cNvPr id="13" name="TextBox 12">
            <a:extLst>
              <a:ext uri="{FF2B5EF4-FFF2-40B4-BE49-F238E27FC236}">
                <a16:creationId xmlns:a16="http://schemas.microsoft.com/office/drawing/2014/main" xmlns="" id="{89374B47-0EC1-40AC-8575-DF3C90BB4918}"/>
              </a:ext>
            </a:extLst>
          </p:cNvPr>
          <p:cNvSpPr txBox="1"/>
          <p:nvPr/>
        </p:nvSpPr>
        <p:spPr>
          <a:xfrm>
            <a:off x="8120294" y="1640746"/>
            <a:ext cx="1787092" cy="369332"/>
          </a:xfrm>
          <a:prstGeom prst="rect">
            <a:avLst/>
          </a:prstGeom>
          <a:noFill/>
        </p:spPr>
        <p:txBody>
          <a:bodyPr wrap="none" rtlCol="0">
            <a:spAutoFit/>
          </a:bodyPr>
          <a:lstStyle/>
          <a:p>
            <a:pPr algn="ctr"/>
            <a:r>
              <a:rPr lang="en-US" b="1" dirty="0">
                <a:solidFill>
                  <a:schemeClr val="tx1">
                    <a:lumMod val="75000"/>
                    <a:lumOff val="25000"/>
                  </a:schemeClr>
                </a:solidFill>
              </a:rPr>
              <a:t>Lost Productivity</a:t>
            </a:r>
          </a:p>
        </p:txBody>
      </p:sp>
      <p:sp>
        <p:nvSpPr>
          <p:cNvPr id="14" name="TextBox 13">
            <a:extLst>
              <a:ext uri="{FF2B5EF4-FFF2-40B4-BE49-F238E27FC236}">
                <a16:creationId xmlns:a16="http://schemas.microsoft.com/office/drawing/2014/main" xmlns="" id="{F0830C55-FD71-4D18-ADC3-A29645CE605A}"/>
              </a:ext>
            </a:extLst>
          </p:cNvPr>
          <p:cNvSpPr txBox="1"/>
          <p:nvPr/>
        </p:nvSpPr>
        <p:spPr>
          <a:xfrm>
            <a:off x="8156881" y="3295431"/>
            <a:ext cx="1999265" cy="369332"/>
          </a:xfrm>
          <a:prstGeom prst="rect">
            <a:avLst/>
          </a:prstGeom>
          <a:noFill/>
        </p:spPr>
        <p:txBody>
          <a:bodyPr wrap="none" rtlCol="0">
            <a:spAutoFit/>
          </a:bodyPr>
          <a:lstStyle/>
          <a:p>
            <a:pPr algn="ctr"/>
            <a:r>
              <a:rPr lang="en-US" b="1" dirty="0">
                <a:solidFill>
                  <a:schemeClr val="tx1">
                    <a:lumMod val="75000"/>
                    <a:lumOff val="25000"/>
                  </a:schemeClr>
                </a:solidFill>
              </a:rPr>
              <a:t>Comorbid Diseases</a:t>
            </a:r>
          </a:p>
        </p:txBody>
      </p:sp>
      <p:sp>
        <p:nvSpPr>
          <p:cNvPr id="5" name="Rectangle 4">
            <a:extLst>
              <a:ext uri="{FF2B5EF4-FFF2-40B4-BE49-F238E27FC236}">
                <a16:creationId xmlns:a16="http://schemas.microsoft.com/office/drawing/2014/main" xmlns="" id="{2D64497B-131C-407B-ADEC-307F5D073AEB}"/>
              </a:ext>
            </a:extLst>
          </p:cNvPr>
          <p:cNvSpPr/>
          <p:nvPr/>
        </p:nvSpPr>
        <p:spPr>
          <a:xfrm>
            <a:off x="1795018" y="2612720"/>
            <a:ext cx="1223412" cy="369332"/>
          </a:xfrm>
          <a:prstGeom prst="rect">
            <a:avLst/>
          </a:prstGeom>
        </p:spPr>
        <p:txBody>
          <a:bodyPr wrap="none">
            <a:spAutoFit/>
          </a:bodyPr>
          <a:lstStyle/>
          <a:p>
            <a:r>
              <a:rPr lang="en-US" dirty="0">
                <a:solidFill>
                  <a:schemeClr val="tx1">
                    <a:lumMod val="75000"/>
                    <a:lumOff val="25000"/>
                  </a:schemeClr>
                </a:solidFill>
              </a:rPr>
              <a:t>$6.5 billion</a:t>
            </a:r>
          </a:p>
        </p:txBody>
      </p:sp>
      <p:sp>
        <p:nvSpPr>
          <p:cNvPr id="16" name="Rectangle 15">
            <a:extLst>
              <a:ext uri="{FF2B5EF4-FFF2-40B4-BE49-F238E27FC236}">
                <a16:creationId xmlns:a16="http://schemas.microsoft.com/office/drawing/2014/main" xmlns="" id="{B8972D2E-FC9D-4710-BC6B-07EB46006581}"/>
              </a:ext>
            </a:extLst>
          </p:cNvPr>
          <p:cNvSpPr/>
          <p:nvPr/>
        </p:nvSpPr>
        <p:spPr>
          <a:xfrm>
            <a:off x="1826690" y="4506878"/>
            <a:ext cx="1340432" cy="369332"/>
          </a:xfrm>
          <a:prstGeom prst="rect">
            <a:avLst/>
          </a:prstGeom>
        </p:spPr>
        <p:txBody>
          <a:bodyPr wrap="none">
            <a:spAutoFit/>
          </a:bodyPr>
          <a:lstStyle/>
          <a:p>
            <a:r>
              <a:rPr lang="en-US" dirty="0">
                <a:solidFill>
                  <a:schemeClr val="tx1">
                    <a:lumMod val="75000"/>
                    <a:lumOff val="25000"/>
                  </a:schemeClr>
                </a:solidFill>
              </a:rPr>
              <a:t>$26.2 billion</a:t>
            </a:r>
          </a:p>
        </p:txBody>
      </p:sp>
      <p:sp>
        <p:nvSpPr>
          <p:cNvPr id="18" name="Rectangle 17">
            <a:extLst>
              <a:ext uri="{FF2B5EF4-FFF2-40B4-BE49-F238E27FC236}">
                <a16:creationId xmlns:a16="http://schemas.microsoft.com/office/drawing/2014/main" xmlns="" id="{487B20FA-AFDA-4A95-859C-592CE792250A}"/>
              </a:ext>
            </a:extLst>
          </p:cNvPr>
          <p:cNvSpPr/>
          <p:nvPr/>
        </p:nvSpPr>
        <p:spPr>
          <a:xfrm>
            <a:off x="8388286" y="2620552"/>
            <a:ext cx="1340432" cy="369332"/>
          </a:xfrm>
          <a:prstGeom prst="rect">
            <a:avLst/>
          </a:prstGeom>
        </p:spPr>
        <p:txBody>
          <a:bodyPr wrap="none">
            <a:spAutoFit/>
          </a:bodyPr>
          <a:lstStyle/>
          <a:p>
            <a:r>
              <a:rPr lang="en-US" dirty="0">
                <a:solidFill>
                  <a:schemeClr val="tx1">
                    <a:lumMod val="75000"/>
                    <a:lumOff val="25000"/>
                  </a:schemeClr>
                </a:solidFill>
              </a:rPr>
              <a:t>$86.9 billion</a:t>
            </a:r>
          </a:p>
        </p:txBody>
      </p:sp>
      <p:sp>
        <p:nvSpPr>
          <p:cNvPr id="20" name="Rectangle 19">
            <a:extLst>
              <a:ext uri="{FF2B5EF4-FFF2-40B4-BE49-F238E27FC236}">
                <a16:creationId xmlns:a16="http://schemas.microsoft.com/office/drawing/2014/main" xmlns="" id="{C72CA5CE-55CE-43E1-B187-2859BB81BDC1}"/>
              </a:ext>
            </a:extLst>
          </p:cNvPr>
          <p:cNvSpPr/>
          <p:nvPr/>
        </p:nvSpPr>
        <p:spPr>
          <a:xfrm>
            <a:off x="8471682" y="4471234"/>
            <a:ext cx="1165704" cy="369332"/>
          </a:xfrm>
          <a:prstGeom prst="rect">
            <a:avLst/>
          </a:prstGeom>
        </p:spPr>
        <p:txBody>
          <a:bodyPr wrap="none">
            <a:spAutoFit/>
          </a:bodyPr>
          <a:lstStyle/>
          <a:p>
            <a:r>
              <a:rPr lang="en-US" dirty="0">
                <a:solidFill>
                  <a:schemeClr val="tx1">
                    <a:lumMod val="75000"/>
                    <a:lumOff val="25000"/>
                  </a:schemeClr>
                </a:solidFill>
              </a:rPr>
              <a:t>$30 billion</a:t>
            </a:r>
          </a:p>
        </p:txBody>
      </p:sp>
      <p:sp>
        <p:nvSpPr>
          <p:cNvPr id="21" name="TextBox 20">
            <a:extLst>
              <a:ext uri="{FF2B5EF4-FFF2-40B4-BE49-F238E27FC236}">
                <a16:creationId xmlns:a16="http://schemas.microsoft.com/office/drawing/2014/main" xmlns="" id="{29C62B99-6B39-4973-ABC9-5EBF69D22931}"/>
              </a:ext>
            </a:extLst>
          </p:cNvPr>
          <p:cNvSpPr txBox="1"/>
          <p:nvPr/>
        </p:nvSpPr>
        <p:spPr>
          <a:xfrm>
            <a:off x="2032387" y="6480166"/>
            <a:ext cx="8127225" cy="307777"/>
          </a:xfrm>
          <a:prstGeom prst="rect">
            <a:avLst/>
          </a:prstGeom>
          <a:noFill/>
        </p:spPr>
        <p:txBody>
          <a:bodyPr wrap="none" rtlCol="0">
            <a:spAutoFit/>
          </a:bodyPr>
          <a:lstStyle/>
          <a:p>
            <a:r>
              <a:rPr lang="en-US" sz="1400" dirty="0"/>
              <a:t>Source: “Hidden health crisis costing America billions” by American Academy of Sleep Medicine (AASM) 2016</a:t>
            </a:r>
          </a:p>
        </p:txBody>
      </p:sp>
    </p:spTree>
    <p:extLst>
      <p:ext uri="{BB962C8B-B14F-4D97-AF65-F5344CB8AC3E}">
        <p14:creationId xmlns:p14="http://schemas.microsoft.com/office/powerpoint/2010/main" val="3617251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332E0F7-56C1-E041-8E13-EF19A75AB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A2D11F1-8082-4E18-B90E-5865AB7311AE}"/>
              </a:ext>
            </a:extLst>
          </p:cNvPr>
          <p:cNvSpPr>
            <a:spLocks noGrp="1"/>
          </p:cNvSpPr>
          <p:nvPr>
            <p:ph type="title"/>
          </p:nvPr>
        </p:nvSpPr>
        <p:spPr/>
        <p:txBody>
          <a:bodyPr>
            <a:normAutofit/>
          </a:bodyPr>
          <a:lstStyle/>
          <a:p>
            <a:pPr algn="ctr"/>
            <a:r>
              <a:rPr lang="en-US" sz="3600" b="1" dirty="0">
                <a:solidFill>
                  <a:srgbClr val="008EA4"/>
                </a:solidFill>
                <a:latin typeface="Copperplate" panose="02000504000000020004" pitchFamily="2" charset="77"/>
              </a:rPr>
              <a:t>Snoring &amp; Sleep Apnea Facts</a:t>
            </a:r>
          </a:p>
        </p:txBody>
      </p:sp>
      <p:sp>
        <p:nvSpPr>
          <p:cNvPr id="3" name="Content Placeholder 2">
            <a:extLst>
              <a:ext uri="{FF2B5EF4-FFF2-40B4-BE49-F238E27FC236}">
                <a16:creationId xmlns:a16="http://schemas.microsoft.com/office/drawing/2014/main" xmlns="" id="{53B0DD22-73F5-41F4-B32A-2EA236D55C1B}"/>
              </a:ext>
            </a:extLst>
          </p:cNvPr>
          <p:cNvSpPr>
            <a:spLocks noGrp="1"/>
          </p:cNvSpPr>
          <p:nvPr>
            <p:ph idx="1"/>
          </p:nvPr>
        </p:nvSpPr>
        <p:spPr>
          <a:xfrm>
            <a:off x="838200" y="1724025"/>
            <a:ext cx="10515600" cy="4351338"/>
          </a:xfrm>
        </p:spPr>
        <p:txBody>
          <a:bodyPr>
            <a:normAutofit fontScale="92500" lnSpcReduction="20000"/>
          </a:bodyPr>
          <a:lstStyle/>
          <a:p>
            <a:pPr lvl="0"/>
            <a:r>
              <a:rPr lang="en-US" b="1" dirty="0">
                <a:solidFill>
                  <a:schemeClr val="tx1">
                    <a:lumMod val="65000"/>
                    <a:lumOff val="35000"/>
                  </a:schemeClr>
                </a:solidFill>
                <a:latin typeface="Copperplate" panose="02000504000000020004" pitchFamily="2" charset="77"/>
                <a:cs typeface="Arial" charset="0"/>
              </a:rPr>
              <a:t>More than 50% of adult Americans snore.</a:t>
            </a:r>
          </a:p>
          <a:p>
            <a:pPr lvl="0"/>
            <a:endParaRPr lang="en-US" sz="200" b="1" dirty="0">
              <a:solidFill>
                <a:schemeClr val="tx1">
                  <a:lumMod val="65000"/>
                  <a:lumOff val="35000"/>
                </a:schemeClr>
              </a:solidFill>
              <a:latin typeface="Copperplate" panose="02000504000000020004" pitchFamily="2" charset="77"/>
              <a:cs typeface="Arial" charset="0"/>
            </a:endParaRPr>
          </a:p>
          <a:p>
            <a:pPr lvl="0"/>
            <a:r>
              <a:rPr lang="en-US" b="1" dirty="0">
                <a:solidFill>
                  <a:schemeClr val="tx1">
                    <a:lumMod val="65000"/>
                    <a:lumOff val="35000"/>
                  </a:schemeClr>
                </a:solidFill>
                <a:latin typeface="Copperplate" panose="02000504000000020004" pitchFamily="2" charset="77"/>
                <a:cs typeface="Arial" charset="0"/>
              </a:rPr>
              <a:t>Snoring is a precursor to Obstructive Sleep Apnea (OSA).</a:t>
            </a:r>
          </a:p>
          <a:p>
            <a:pPr lvl="0"/>
            <a:endParaRPr lang="en-US" sz="200" b="1" dirty="0">
              <a:solidFill>
                <a:schemeClr val="tx1">
                  <a:lumMod val="65000"/>
                  <a:lumOff val="35000"/>
                </a:schemeClr>
              </a:solidFill>
              <a:latin typeface="Copperplate" panose="02000504000000020004" pitchFamily="2" charset="77"/>
              <a:cs typeface="Arial" charset="0"/>
            </a:endParaRPr>
          </a:p>
          <a:p>
            <a:r>
              <a:rPr lang="en-US" b="1" dirty="0">
                <a:solidFill>
                  <a:schemeClr val="tx1">
                    <a:lumMod val="65000"/>
                    <a:lumOff val="35000"/>
                  </a:schemeClr>
                </a:solidFill>
                <a:latin typeface="Copperplate" panose="02000504000000020004" pitchFamily="2" charset="77"/>
                <a:cs typeface="Arial" charset="0"/>
              </a:rPr>
              <a:t>More than 70 million Americans are suffering from a sleep disorder.</a:t>
            </a:r>
          </a:p>
          <a:p>
            <a:endParaRPr lang="en-US" sz="200" b="1" dirty="0">
              <a:solidFill>
                <a:schemeClr val="tx1">
                  <a:lumMod val="65000"/>
                  <a:lumOff val="35000"/>
                </a:schemeClr>
              </a:solidFill>
              <a:latin typeface="Copperplate" panose="02000504000000020004" pitchFamily="2" charset="77"/>
              <a:cs typeface="Arial" charset="0"/>
            </a:endParaRPr>
          </a:p>
          <a:p>
            <a:r>
              <a:rPr lang="en-US" b="1" dirty="0">
                <a:solidFill>
                  <a:schemeClr val="tx1">
                    <a:lumMod val="65000"/>
                    <a:lumOff val="35000"/>
                  </a:schemeClr>
                </a:solidFill>
                <a:latin typeface="Copperplate" panose="02000504000000020004" pitchFamily="2" charset="77"/>
                <a:cs typeface="Arial" charset="0"/>
              </a:rPr>
              <a:t>Obstructive Sleep Apnea is the largest group of affected patients at over 29 million or approximately 12% of US adult population.</a:t>
            </a:r>
          </a:p>
          <a:p>
            <a:endParaRPr lang="en-US" sz="200" b="1" dirty="0">
              <a:solidFill>
                <a:schemeClr val="tx1">
                  <a:lumMod val="65000"/>
                  <a:lumOff val="35000"/>
                </a:schemeClr>
              </a:solidFill>
              <a:latin typeface="Copperplate" panose="02000504000000020004" pitchFamily="2" charset="77"/>
              <a:cs typeface="Arial" charset="0"/>
            </a:endParaRPr>
          </a:p>
          <a:p>
            <a:r>
              <a:rPr lang="en-US" b="1" dirty="0">
                <a:solidFill>
                  <a:schemeClr val="tx1">
                    <a:lumMod val="65000"/>
                    <a:lumOff val="35000"/>
                  </a:schemeClr>
                </a:solidFill>
                <a:latin typeface="Copperplate" panose="02000504000000020004" pitchFamily="2" charset="77"/>
                <a:cs typeface="Arial" charset="0"/>
              </a:rPr>
              <a:t>90% of adults with OSA are unidentified, undiagnosed – and will never know they have a chronic disease unless the medical and dental professions starts Screening, Testing, and Treating.</a:t>
            </a:r>
          </a:p>
          <a:p>
            <a:r>
              <a:rPr lang="en-US" b="1" dirty="0">
                <a:solidFill>
                  <a:schemeClr val="tx1">
                    <a:lumMod val="65000"/>
                    <a:lumOff val="35000"/>
                  </a:schemeClr>
                </a:solidFill>
                <a:latin typeface="Copperplate" panose="02000504000000020004" pitchFamily="2" charset="77"/>
                <a:cs typeface="Arial" charset="0"/>
              </a:rPr>
              <a:t>Of the 10 % that have been diagnosed, only 25% of them are actually receiving treatment during their entire sleep periods.</a:t>
            </a:r>
          </a:p>
          <a:p>
            <a:pPr marL="0" indent="0">
              <a:buNone/>
            </a:pPr>
            <a:endParaRPr lang="en-US" b="1" dirty="0">
              <a:solidFill>
                <a:schemeClr val="tx1">
                  <a:lumMod val="65000"/>
                  <a:lumOff val="35000"/>
                </a:schemeClr>
              </a:solidFill>
              <a:latin typeface="Copperplate" panose="02000504000000020004" pitchFamily="2" charset="77"/>
              <a:cs typeface="Arial" charset="0"/>
            </a:endParaRPr>
          </a:p>
          <a:p>
            <a:endParaRPr lang="en-US" sz="2000" dirty="0">
              <a:solidFill>
                <a:schemeClr val="tx1">
                  <a:lumMod val="65000"/>
                  <a:lumOff val="35000"/>
                </a:schemeClr>
              </a:solidFill>
              <a:latin typeface="Copperplate" panose="02000504000000020004" pitchFamily="2" charset="77"/>
              <a:cs typeface="Arial" charset="0"/>
            </a:endParaRPr>
          </a:p>
          <a:p>
            <a:endParaRPr lang="en-US" dirty="0"/>
          </a:p>
        </p:txBody>
      </p:sp>
    </p:spTree>
    <p:extLst>
      <p:ext uri="{BB962C8B-B14F-4D97-AF65-F5344CB8AC3E}">
        <p14:creationId xmlns:p14="http://schemas.microsoft.com/office/powerpoint/2010/main" val="1790671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B9056E6-BCF6-EE4A-826C-0ECA13B8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xmlns="" id="{9A2D11F1-8082-4E18-B90E-5865AB7311AE}"/>
              </a:ext>
            </a:extLst>
          </p:cNvPr>
          <p:cNvSpPr>
            <a:spLocks noGrp="1"/>
          </p:cNvSpPr>
          <p:nvPr>
            <p:ph type="title"/>
          </p:nvPr>
        </p:nvSpPr>
        <p:spPr>
          <a:xfrm>
            <a:off x="704574" y="252240"/>
            <a:ext cx="10515600" cy="1325563"/>
          </a:xfrm>
        </p:spPr>
        <p:txBody>
          <a:bodyPr>
            <a:normAutofit/>
          </a:bodyPr>
          <a:lstStyle/>
          <a:p>
            <a:pPr algn="ctr"/>
            <a:r>
              <a:rPr lang="en-US" sz="3600" b="1" dirty="0">
                <a:solidFill>
                  <a:srgbClr val="008EA4"/>
                </a:solidFill>
                <a:latin typeface="Copperplate" panose="02000504000000020004" pitchFamily="2" charset="77"/>
              </a:rPr>
              <a:t>Comprehensive Sleep can help!</a:t>
            </a:r>
          </a:p>
        </p:txBody>
      </p:sp>
      <p:sp>
        <p:nvSpPr>
          <p:cNvPr id="3" name="Content Placeholder 2">
            <a:extLst>
              <a:ext uri="{FF2B5EF4-FFF2-40B4-BE49-F238E27FC236}">
                <a16:creationId xmlns:a16="http://schemas.microsoft.com/office/drawing/2014/main" xmlns="" id="{53B0DD22-73F5-41F4-B32A-2EA236D55C1B}"/>
              </a:ext>
            </a:extLst>
          </p:cNvPr>
          <p:cNvSpPr>
            <a:spLocks noGrp="1"/>
          </p:cNvSpPr>
          <p:nvPr>
            <p:ph idx="1"/>
          </p:nvPr>
        </p:nvSpPr>
        <p:spPr>
          <a:xfrm>
            <a:off x="704574" y="1467853"/>
            <a:ext cx="10515600" cy="4283242"/>
          </a:xfrm>
        </p:spPr>
        <p:txBody>
          <a:bodyPr>
            <a:normAutofit/>
          </a:bodyPr>
          <a:lstStyle/>
          <a:p>
            <a:pPr marL="0" indent="0">
              <a:buNone/>
            </a:pPr>
            <a:endParaRPr lang="en-US" b="1" dirty="0">
              <a:solidFill>
                <a:schemeClr val="tx1">
                  <a:lumMod val="65000"/>
                  <a:lumOff val="35000"/>
                </a:schemeClr>
              </a:solidFill>
              <a:latin typeface="Copperplate" panose="02000504000000020004" pitchFamily="2" charset="77"/>
            </a:endParaRPr>
          </a:p>
          <a:p>
            <a:r>
              <a:rPr lang="en-US" b="1" dirty="0">
                <a:solidFill>
                  <a:schemeClr val="tx1">
                    <a:lumMod val="65000"/>
                    <a:lumOff val="35000"/>
                  </a:schemeClr>
                </a:solidFill>
                <a:latin typeface="Copperplate" panose="02000504000000020004" pitchFamily="2" charset="77"/>
              </a:rPr>
              <a:t>Quick, easy, affordable screening.</a:t>
            </a:r>
          </a:p>
          <a:p>
            <a:r>
              <a:rPr lang="en-US" b="1" dirty="0">
                <a:solidFill>
                  <a:schemeClr val="tx1">
                    <a:lumMod val="65000"/>
                    <a:lumOff val="35000"/>
                  </a:schemeClr>
                </a:solidFill>
                <a:latin typeface="Copperplate" panose="02000504000000020004" pitchFamily="2" charset="77"/>
              </a:rPr>
              <a:t>Quick, easy, affordable telemedicine visits with a physician trained in sleep to go over your screen and order your sleep test.</a:t>
            </a:r>
          </a:p>
          <a:p>
            <a:r>
              <a:rPr lang="en-US" b="1" dirty="0">
                <a:solidFill>
                  <a:schemeClr val="tx1">
                    <a:lumMod val="65000"/>
                    <a:lumOff val="35000"/>
                  </a:schemeClr>
                </a:solidFill>
                <a:latin typeface="Copperplate" panose="02000504000000020004" pitchFamily="2" charset="77"/>
              </a:rPr>
              <a:t>Quick, easy, affordable home sleep testing.</a:t>
            </a:r>
          </a:p>
          <a:p>
            <a:r>
              <a:rPr lang="en-US" b="1" dirty="0">
                <a:solidFill>
                  <a:schemeClr val="tx1">
                    <a:lumMod val="65000"/>
                    <a:lumOff val="35000"/>
                  </a:schemeClr>
                </a:solidFill>
                <a:latin typeface="Copperplate" panose="02000504000000020004" pitchFamily="2" charset="77"/>
              </a:rPr>
              <a:t>Quick, easy, affordable therapy with the Oral Sleep Appliance.</a:t>
            </a:r>
          </a:p>
          <a:p>
            <a:r>
              <a:rPr lang="en-US" b="1" dirty="0">
                <a:solidFill>
                  <a:schemeClr val="tx1">
                    <a:lumMod val="65000"/>
                    <a:lumOff val="35000"/>
                  </a:schemeClr>
                </a:solidFill>
                <a:latin typeface="Copperplate" panose="02000504000000020004" pitchFamily="2" charset="77"/>
              </a:rPr>
              <a:t>In-Network with 10 major insurance carriers for the lowest out of pocket expense to you.</a:t>
            </a:r>
          </a:p>
          <a:p>
            <a:endParaRPr lang="en-US" b="1" dirty="0">
              <a:solidFill>
                <a:schemeClr val="tx1">
                  <a:lumMod val="65000"/>
                  <a:lumOff val="35000"/>
                </a:schemeClr>
              </a:solidFill>
              <a:latin typeface="Copperplate" panose="02000504000000020004" pitchFamily="2" charset="77"/>
            </a:endParaRPr>
          </a:p>
          <a:p>
            <a:endParaRPr lang="en-US" sz="2000" dirty="0">
              <a:solidFill>
                <a:schemeClr val="tx1">
                  <a:lumMod val="65000"/>
                  <a:lumOff val="35000"/>
                </a:schemeClr>
              </a:solidFill>
              <a:latin typeface="Copperplate" panose="02000504000000020004" pitchFamily="2" charset="77"/>
            </a:endParaRPr>
          </a:p>
          <a:p>
            <a:pPr marL="0" indent="0">
              <a:buNone/>
            </a:pPr>
            <a:endParaRPr lang="en-US" dirty="0">
              <a:cs typeface="Arial" charset="0"/>
            </a:endParaRPr>
          </a:p>
          <a:p>
            <a:pPr lvl="0"/>
            <a:endParaRPr lang="en-US" dirty="0">
              <a:cs typeface="Arial" charset="0"/>
            </a:endParaRPr>
          </a:p>
          <a:p>
            <a:endParaRPr lang="en-US" dirty="0"/>
          </a:p>
        </p:txBody>
      </p:sp>
    </p:spTree>
    <p:extLst>
      <p:ext uri="{BB962C8B-B14F-4D97-AF65-F5344CB8AC3E}">
        <p14:creationId xmlns:p14="http://schemas.microsoft.com/office/powerpoint/2010/main" val="437426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63797"/>
            <a:ext cx="9144000" cy="2387600"/>
          </a:xfrm>
        </p:spPr>
        <p:txBody>
          <a:bodyPr/>
          <a:lstStyle/>
          <a:p>
            <a:r>
              <a:rPr lang="en-US" dirty="0"/>
              <a:t>What you need to know about Healthy Sleep</a:t>
            </a:r>
          </a:p>
        </p:txBody>
      </p:sp>
      <p:pic>
        <p:nvPicPr>
          <p:cNvPr id="4" name="Picture 3">
            <a:extLst>
              <a:ext uri="{FF2B5EF4-FFF2-40B4-BE49-F238E27FC236}">
                <a16:creationId xmlns:a16="http://schemas.microsoft.com/office/drawing/2014/main" xmlns="" id="{5C47F814-32A7-E341-91AA-15776F979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76FBCB6-63B7-B544-BF8E-F2AA81B2F86F}"/>
              </a:ext>
            </a:extLst>
          </p:cNvPr>
          <p:cNvSpPr txBox="1"/>
          <p:nvPr/>
        </p:nvSpPr>
        <p:spPr>
          <a:xfrm>
            <a:off x="94942" y="1689046"/>
            <a:ext cx="12002116" cy="4585871"/>
          </a:xfrm>
          <a:prstGeom prst="rect">
            <a:avLst/>
          </a:prstGeom>
          <a:noFill/>
        </p:spPr>
        <p:txBody>
          <a:bodyPr wrap="square" rtlCol="0">
            <a:spAutoFit/>
          </a:bodyPr>
          <a:lstStyle/>
          <a:p>
            <a:pPr algn="ctr"/>
            <a:r>
              <a:rPr lang="en-US" sz="5400" b="1" dirty="0">
                <a:solidFill>
                  <a:srgbClr val="008EA4"/>
                </a:solidFill>
                <a:latin typeface="Copperplate" panose="02000504000000020004" pitchFamily="2" charset="77"/>
              </a:rPr>
              <a:t>Comprehensive Sleep Services</a:t>
            </a:r>
          </a:p>
          <a:p>
            <a:pPr algn="ctr"/>
            <a:endParaRPr lang="en-US" sz="4400" dirty="0">
              <a:solidFill>
                <a:srgbClr val="008EA4"/>
              </a:solidFill>
              <a:latin typeface="Copperplate" panose="02000504000000020004" pitchFamily="2" charset="77"/>
            </a:endParaRPr>
          </a:p>
          <a:p>
            <a:pPr algn="ctr"/>
            <a:r>
              <a:rPr lang="en-US" sz="3200" dirty="0">
                <a:solidFill>
                  <a:srgbClr val="008EA4"/>
                </a:solidFill>
                <a:latin typeface="Copperplate" panose="02000504000000020004" pitchFamily="2" charset="77"/>
              </a:rPr>
              <a:t>An Easy &amp; Effective Solution for the Diagnosis and Treatment</a:t>
            </a:r>
          </a:p>
          <a:p>
            <a:pPr algn="ctr"/>
            <a:r>
              <a:rPr lang="en-US" sz="3200" dirty="0">
                <a:solidFill>
                  <a:srgbClr val="008EA4"/>
                </a:solidFill>
                <a:latin typeface="Copperplate" panose="02000504000000020004" pitchFamily="2" charset="77"/>
              </a:rPr>
              <a:t>of Obstructive Sleep Apnea</a:t>
            </a:r>
          </a:p>
          <a:p>
            <a:pPr algn="ctr"/>
            <a:endParaRPr lang="en-US" sz="3200" dirty="0">
              <a:solidFill>
                <a:srgbClr val="008EA4"/>
              </a:solidFill>
              <a:latin typeface="Copperplate" panose="02000504000000020004" pitchFamily="2" charset="77"/>
            </a:endParaRPr>
          </a:p>
          <a:p>
            <a:pPr algn="ctr"/>
            <a:r>
              <a:rPr lang="en-US" sz="5400" b="1" dirty="0">
                <a:solidFill>
                  <a:srgbClr val="008EA4"/>
                </a:solidFill>
                <a:latin typeface="Copperplate" panose="02000504000000020004" pitchFamily="2" charset="77"/>
              </a:rPr>
              <a:t>Our Process</a:t>
            </a:r>
          </a:p>
          <a:p>
            <a:pPr algn="ctr"/>
            <a:endParaRPr lang="en-US" sz="4400" dirty="0">
              <a:solidFill>
                <a:srgbClr val="008EA4"/>
              </a:solidFill>
              <a:latin typeface="Copperplate" panose="02000504000000020004" pitchFamily="2" charset="77"/>
            </a:endParaRPr>
          </a:p>
        </p:txBody>
      </p:sp>
    </p:spTree>
    <p:extLst>
      <p:ext uri="{BB962C8B-B14F-4D97-AF65-F5344CB8AC3E}">
        <p14:creationId xmlns:p14="http://schemas.microsoft.com/office/powerpoint/2010/main" val="2888344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6258503" y="1325831"/>
            <a:ext cx="4690234" cy="5159695"/>
          </a:xfrm>
        </p:spPr>
        <p:txBody>
          <a:bodyPr>
            <a:normAutofit fontScale="90000"/>
          </a:bodyPr>
          <a:lstStyle/>
          <a:p>
            <a:r>
              <a:rPr lang="en-US" sz="3600" dirty="0">
                <a:solidFill>
                  <a:srgbClr val="008EA4"/>
                </a:solidFill>
              </a:rPr>
              <a:t>Comprehensive Sleep </a:t>
            </a:r>
            <a:br>
              <a:rPr lang="en-US" sz="3600" dirty="0">
                <a:solidFill>
                  <a:srgbClr val="008EA4"/>
                </a:solidFill>
              </a:rPr>
            </a:br>
            <a:r>
              <a:rPr lang="en-US" sz="3600" dirty="0">
                <a:solidFill>
                  <a:srgbClr val="008EA4"/>
                </a:solidFill>
              </a:rPr>
              <a:t>Introductory Letter</a:t>
            </a:r>
            <a:r>
              <a:rPr lang="en-US" sz="3600" dirty="0">
                <a:solidFill>
                  <a:srgbClr val="06262C"/>
                </a:solidFill>
              </a:rPr>
              <a:t/>
            </a:r>
            <a:br>
              <a:rPr lang="en-US" sz="3600" dirty="0">
                <a:solidFill>
                  <a:srgbClr val="06262C"/>
                </a:solidFill>
              </a:rPr>
            </a:br>
            <a:r>
              <a:rPr lang="en-US" sz="3600" dirty="0">
                <a:solidFill>
                  <a:srgbClr val="06262C"/>
                </a:solidFill>
              </a:rPr>
              <a:t/>
            </a:r>
            <a:br>
              <a:rPr lang="en-US" sz="3600" dirty="0">
                <a:solidFill>
                  <a:srgbClr val="06262C"/>
                </a:solidFill>
              </a:rPr>
            </a:br>
            <a:r>
              <a:rPr lang="en-US" sz="3600" dirty="0">
                <a:solidFill>
                  <a:srgbClr val="06262C"/>
                </a:solidFill>
              </a:rPr>
              <a:t>Explaining the relationship between Comprehensive Sleep and your Dental Provider as well as the services we provide. Also provides our contact information.</a:t>
            </a:r>
            <a:br>
              <a:rPr lang="en-US" sz="3600" dirty="0">
                <a:solidFill>
                  <a:srgbClr val="06262C"/>
                </a:solidFill>
              </a:rPr>
            </a:br>
            <a:r>
              <a:rPr lang="en-US" sz="3600" dirty="0">
                <a:solidFill>
                  <a:srgbClr val="06262C"/>
                </a:solidFill>
              </a:rPr>
              <a:t/>
            </a:r>
            <a:br>
              <a:rPr lang="en-US" sz="3600" dirty="0">
                <a:solidFill>
                  <a:srgbClr val="06262C"/>
                </a:solidFill>
              </a:rPr>
            </a:br>
            <a:endParaRPr lang="en-US" sz="2200" dirty="0">
              <a:solidFill>
                <a:srgbClr val="0070C0"/>
              </a:solidFill>
            </a:endParaRPr>
          </a:p>
        </p:txBody>
      </p:sp>
      <p:sp>
        <p:nvSpPr>
          <p:cNvPr id="4" name="Rectangle 3">
            <a:extLst>
              <a:ext uri="{FF2B5EF4-FFF2-40B4-BE49-F238E27FC236}">
                <a16:creationId xmlns:a16="http://schemas.microsoft.com/office/drawing/2014/main" xmlns="" id="{19170C3C-21E6-BAAC-909D-1E993221588B}"/>
              </a:ext>
            </a:extLst>
          </p:cNvPr>
          <p:cNvSpPr/>
          <p:nvPr/>
        </p:nvSpPr>
        <p:spPr>
          <a:xfrm>
            <a:off x="3090031" y="1325831"/>
            <a:ext cx="1666869" cy="3093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Baskerville" panose="02020502070401020303" pitchFamily="18" charset="0"/>
                <a:ea typeface="Baskerville" panose="02020502070401020303" pitchFamily="18" charset="0"/>
              </a:rPr>
              <a:t>Easy Sleep Model</a:t>
            </a:r>
          </a:p>
        </p:txBody>
      </p:sp>
      <p:pic>
        <p:nvPicPr>
          <p:cNvPr id="9" name="Picture 8" descr="A document with text and blue text&#10;&#10;Description automatically generated">
            <a:extLst>
              <a:ext uri="{FF2B5EF4-FFF2-40B4-BE49-F238E27FC236}">
                <a16:creationId xmlns:a16="http://schemas.microsoft.com/office/drawing/2014/main" xmlns="" id="{1B381618-1FE1-9D36-94BA-876377EEE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72" y="372474"/>
            <a:ext cx="4690233" cy="6113052"/>
          </a:xfrm>
          <a:prstGeom prst="rect">
            <a:avLst/>
          </a:prstGeom>
        </p:spPr>
      </p:pic>
    </p:spTree>
    <p:extLst>
      <p:ext uri="{BB962C8B-B14F-4D97-AF65-F5344CB8AC3E}">
        <p14:creationId xmlns:p14="http://schemas.microsoft.com/office/powerpoint/2010/main" val="1617892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xmlns="" id="{06F8AE42-CDBA-536B-07AB-4CEAB0BBD7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93E2617-B419-F0E4-FB96-D8EEC257B6AB}"/>
              </a:ext>
            </a:extLst>
          </p:cNvPr>
          <p:cNvSpPr>
            <a:spLocks noGrp="1"/>
          </p:cNvSpPr>
          <p:nvPr>
            <p:ph type="title"/>
          </p:nvPr>
        </p:nvSpPr>
        <p:spPr>
          <a:xfrm>
            <a:off x="762000" y="1523999"/>
            <a:ext cx="4300329" cy="1796717"/>
          </a:xfrm>
        </p:spPr>
        <p:txBody>
          <a:bodyPr>
            <a:normAutofit fontScale="90000"/>
          </a:bodyPr>
          <a:lstStyle/>
          <a:p>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
            </a:r>
            <a:br>
              <a:rPr lang="en-US" sz="3600" b="0" i="0" u="none" strike="noStrike" dirty="0">
                <a:solidFill>
                  <a:srgbClr val="06262C"/>
                </a:solidFill>
                <a:effectLst/>
              </a:rPr>
            </a:br>
            <a:r>
              <a:rPr lang="en-US" sz="3600" b="0" i="0" u="none" strike="noStrike" dirty="0">
                <a:solidFill>
                  <a:srgbClr val="06262C"/>
                </a:solidFill>
                <a:effectLst/>
              </a:rPr>
              <a:t>You Scored Positive for Sleep Apnea on a screen given to you by your Dental Provider. </a:t>
            </a:r>
            <a:endParaRPr lang="en-US" dirty="0">
              <a:solidFill>
                <a:srgbClr val="0070C0"/>
              </a:solidFill>
            </a:endParaRPr>
          </a:p>
        </p:txBody>
      </p:sp>
      <p:pic>
        <p:nvPicPr>
          <p:cNvPr id="3" name="Picture 2">
            <a:extLst>
              <a:ext uri="{FF2B5EF4-FFF2-40B4-BE49-F238E27FC236}">
                <a16:creationId xmlns:a16="http://schemas.microsoft.com/office/drawing/2014/main" xmlns="" id="{E5F1AD36-5523-E997-235D-B825BF5C8B3A}"/>
              </a:ext>
            </a:extLst>
          </p:cNvPr>
          <p:cNvPicPr>
            <a:picLocks noChangeAspect="1"/>
          </p:cNvPicPr>
          <p:nvPr/>
        </p:nvPicPr>
        <p:blipFill>
          <a:blip r:embed="rId4"/>
          <a:stretch>
            <a:fillRect/>
          </a:stretch>
        </p:blipFill>
        <p:spPr>
          <a:xfrm>
            <a:off x="5971834" y="245802"/>
            <a:ext cx="4888671" cy="6366396"/>
          </a:xfrm>
          <a:prstGeom prst="rect">
            <a:avLst/>
          </a:prstGeom>
        </p:spPr>
      </p:pic>
    </p:spTree>
    <p:extLst>
      <p:ext uri="{BB962C8B-B14F-4D97-AF65-F5344CB8AC3E}">
        <p14:creationId xmlns:p14="http://schemas.microsoft.com/office/powerpoint/2010/main" val="430641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3801</TotalTime>
  <Words>614</Words>
  <Application>Microsoft Macintosh PowerPoint</Application>
  <PresentationFormat>Widescreen</PresentationFormat>
  <Paragraphs>140</Paragraphs>
  <Slides>24</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Aptos</vt:lpstr>
      <vt:lpstr>Baskerville</vt:lpstr>
      <vt:lpstr>Calibri</vt:lpstr>
      <vt:lpstr>Calibri Light</vt:lpstr>
      <vt:lpstr>Copperplate</vt:lpstr>
      <vt:lpstr>Verdana Pro</vt:lpstr>
      <vt:lpstr>Verdana Pro Cond SemiBold</vt:lpstr>
      <vt:lpstr>Arial</vt:lpstr>
      <vt:lpstr>Office Theme</vt:lpstr>
      <vt:lpstr>TornVTI</vt:lpstr>
      <vt:lpstr>What you need to know about Healthy Sleep</vt:lpstr>
      <vt:lpstr>What you need to know about Healthy Sleep</vt:lpstr>
      <vt:lpstr>Snoring &amp; Sleep Apnea Described</vt:lpstr>
      <vt:lpstr>Costs of Undiagnosed Sleep Apnea</vt:lpstr>
      <vt:lpstr>Snoring &amp; Sleep Apnea Facts</vt:lpstr>
      <vt:lpstr>Comprehensive Sleep can help!</vt:lpstr>
      <vt:lpstr>What you need to know about Healthy Sleep</vt:lpstr>
      <vt:lpstr>Comprehensive Sleep  Introductory Letter  Explaining the relationship between Comprehensive Sleep and your Dental Provider as well as the services we provide. Also provides our contact information.  </vt:lpstr>
      <vt:lpstr>  You Scored Positive for Sleep Apnea on a screen given to you by your Dental Provider. </vt:lpstr>
      <vt:lpstr>  You were given this screen – because they care.   90% of adults with OSA are unidentified, undiagnosed – and will never know they have a chronic disease unless the medical and dental professions starts Screening, Testing, and Treating. </vt:lpstr>
      <vt:lpstr>Once Screened POSITIVE, you  need a SLEEP TEST to confirm where you are on the Spectrum</vt:lpstr>
      <vt:lpstr>Comprehensive Sleep Model  Through the magic of telemedicine, our Physician trained in sleep will go over your screen and how your medical conditions relate to sleep apnea.  He will then order a sleep test for you. </vt:lpstr>
      <vt:lpstr>Once Screened POSITIVE, you  need a SLEEP TEST In Home Sleep Study – Effective – Comfortable - Affordable </vt:lpstr>
      <vt:lpstr>PowerPoint Presentation</vt:lpstr>
      <vt:lpstr>Comprehensive Sleep Model  Through the magic of telemedicine, our Physician trained in sleep will go over the results of your sleep test, the treatment options available for you, and order your therapy. </vt:lpstr>
      <vt:lpstr>PowerPoint Presentation</vt:lpstr>
      <vt:lpstr>Sleep Apnea Treatment</vt:lpstr>
      <vt:lpstr>Sleep Apnea Treatment – Our Simple Solution</vt:lpstr>
      <vt:lpstr>PowerPoint Presentation</vt:lpstr>
      <vt:lpstr>Comprehensive Sleep Model  Our therapy billing team will immediately send in a pre-authorization request for your  Oral Sleep Appliance and the next day Aligner to your medical insurance.  </vt:lpstr>
      <vt:lpstr>Comprehensive Sleep Model  Once the pre-authorization request for your therapy is received, our billing team will reach out to you with an exact out of pocket maximum for your Oral Sleep Appliance and the next day Aligner.  </vt:lpstr>
      <vt:lpstr>  Impressions / Scans.   Once financial arrangements have been made, you will return back to your Dental Provider for the Impressions / Scans for your Oral Sleep Appliance and the next day Aligner.    </vt:lpstr>
      <vt:lpstr>     Delivery of your  Oral Sleep Appliance.   Two to four weeks later, you will return back to your Dental Provider for the Delivery of your Oral Sleep Appliance and the next day Aligner.     </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Besier</dc:creator>
  <cp:lastModifiedBy>Microsoft Office User</cp:lastModifiedBy>
  <cp:revision>275</cp:revision>
  <dcterms:created xsi:type="dcterms:W3CDTF">2018-05-21T23:02:24Z</dcterms:created>
  <dcterms:modified xsi:type="dcterms:W3CDTF">2024-04-16T18:04:47Z</dcterms:modified>
</cp:coreProperties>
</file>