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4"/>
  </p:notesMasterIdLst>
  <p:sldIdLst>
    <p:sldId id="375" r:id="rId2"/>
    <p:sldId id="354" r:id="rId3"/>
    <p:sldId id="352" r:id="rId4"/>
    <p:sldId id="402" r:id="rId5"/>
    <p:sldId id="403" r:id="rId6"/>
    <p:sldId id="407" r:id="rId7"/>
    <p:sldId id="408" r:id="rId8"/>
    <p:sldId id="409" r:id="rId9"/>
    <p:sldId id="410" r:id="rId10"/>
    <p:sldId id="411" r:id="rId11"/>
    <p:sldId id="412" r:id="rId12"/>
    <p:sldId id="405" r:id="rId13"/>
    <p:sldId id="406" r:id="rId14"/>
    <p:sldId id="404" r:id="rId15"/>
    <p:sldId id="413" r:id="rId16"/>
    <p:sldId id="414" r:id="rId17"/>
    <p:sldId id="415" r:id="rId18"/>
    <p:sldId id="418" r:id="rId19"/>
    <p:sldId id="420" r:id="rId20"/>
    <p:sldId id="421" r:id="rId21"/>
    <p:sldId id="422" r:id="rId22"/>
    <p:sldId id="419" r:id="rId23"/>
    <p:sldId id="272" r:id="rId24"/>
    <p:sldId id="396" r:id="rId25"/>
    <p:sldId id="401" r:id="rId26"/>
    <p:sldId id="400" r:id="rId27"/>
    <p:sldId id="399" r:id="rId28"/>
    <p:sldId id="398" r:id="rId29"/>
    <p:sldId id="397" r:id="rId30"/>
    <p:sldId id="366" r:id="rId31"/>
    <p:sldId id="390" r:id="rId32"/>
    <p:sldId id="391" r:id="rId33"/>
    <p:sldId id="389" r:id="rId34"/>
    <p:sldId id="388" r:id="rId35"/>
    <p:sldId id="387" r:id="rId36"/>
    <p:sldId id="386" r:id="rId37"/>
    <p:sldId id="377" r:id="rId38"/>
    <p:sldId id="308" r:id="rId39"/>
    <p:sldId id="368" r:id="rId40"/>
    <p:sldId id="369" r:id="rId41"/>
    <p:sldId id="370" r:id="rId42"/>
    <p:sldId id="371" r:id="rId43"/>
    <p:sldId id="372" r:id="rId44"/>
    <p:sldId id="373" r:id="rId45"/>
    <p:sldId id="309" r:id="rId46"/>
    <p:sldId id="310" r:id="rId47"/>
    <p:sldId id="311" r:id="rId48"/>
    <p:sldId id="312" r:id="rId49"/>
    <p:sldId id="313" r:id="rId50"/>
    <p:sldId id="286" r:id="rId51"/>
    <p:sldId id="287" r:id="rId52"/>
    <p:sldId id="297" r:id="rId53"/>
    <p:sldId id="298" r:id="rId54"/>
    <p:sldId id="290" r:id="rId55"/>
    <p:sldId id="291" r:id="rId56"/>
    <p:sldId id="294" r:id="rId57"/>
    <p:sldId id="292" r:id="rId58"/>
    <p:sldId id="293" r:id="rId59"/>
    <p:sldId id="296" r:id="rId60"/>
    <p:sldId id="295" r:id="rId61"/>
    <p:sldId id="288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02" r:id="rId73"/>
    <p:sldId id="262" r:id="rId74"/>
    <p:sldId id="280" r:id="rId75"/>
    <p:sldId id="299" r:id="rId76"/>
    <p:sldId id="355" r:id="rId77"/>
    <p:sldId id="356" r:id="rId78"/>
    <p:sldId id="274" r:id="rId79"/>
    <p:sldId id="281" r:id="rId80"/>
    <p:sldId id="300" r:id="rId81"/>
    <p:sldId id="357" r:id="rId82"/>
    <p:sldId id="358" r:id="rId83"/>
    <p:sldId id="359" r:id="rId84"/>
    <p:sldId id="275" r:id="rId85"/>
    <p:sldId id="282" r:id="rId86"/>
    <p:sldId id="301" r:id="rId87"/>
    <p:sldId id="362" r:id="rId88"/>
    <p:sldId id="361" r:id="rId89"/>
    <p:sldId id="360" r:id="rId90"/>
    <p:sldId id="314" r:id="rId91"/>
    <p:sldId id="363" r:id="rId92"/>
    <p:sldId id="285" r:id="rId93"/>
    <p:sldId id="353" r:id="rId94"/>
    <p:sldId id="376" r:id="rId95"/>
    <p:sldId id="378" r:id="rId96"/>
    <p:sldId id="379" r:id="rId97"/>
    <p:sldId id="381" r:id="rId98"/>
    <p:sldId id="382" r:id="rId99"/>
    <p:sldId id="384" r:id="rId100"/>
    <p:sldId id="380" r:id="rId101"/>
    <p:sldId id="383" r:id="rId102"/>
    <p:sldId id="385" r:id="rId103"/>
    <p:sldId id="283" r:id="rId104"/>
    <p:sldId id="257" r:id="rId105"/>
    <p:sldId id="326" r:id="rId106"/>
    <p:sldId id="330" r:id="rId107"/>
    <p:sldId id="329" r:id="rId108"/>
    <p:sldId id="328" r:id="rId109"/>
    <p:sldId id="327" r:id="rId110"/>
    <p:sldId id="334" r:id="rId111"/>
    <p:sldId id="333" r:id="rId112"/>
    <p:sldId id="332" r:id="rId113"/>
    <p:sldId id="331" r:id="rId114"/>
    <p:sldId id="335" r:id="rId115"/>
    <p:sldId id="336" r:id="rId116"/>
    <p:sldId id="337" r:id="rId117"/>
    <p:sldId id="339" r:id="rId118"/>
    <p:sldId id="338" r:id="rId119"/>
    <p:sldId id="340" r:id="rId120"/>
    <p:sldId id="341" r:id="rId121"/>
    <p:sldId id="343" r:id="rId122"/>
    <p:sldId id="342" r:id="rId123"/>
    <p:sldId id="344" r:id="rId124"/>
    <p:sldId id="348" r:id="rId125"/>
    <p:sldId id="347" r:id="rId126"/>
    <p:sldId id="346" r:id="rId127"/>
    <p:sldId id="284" r:id="rId128"/>
    <p:sldId id="350" r:id="rId129"/>
    <p:sldId id="351" r:id="rId130"/>
    <p:sldId id="303" r:id="rId131"/>
    <p:sldId id="304" r:id="rId132"/>
    <p:sldId id="392" r:id="rId133"/>
    <p:sldId id="256" r:id="rId134"/>
    <p:sldId id="305" r:id="rId135"/>
    <p:sldId id="261" r:id="rId136"/>
    <p:sldId id="273" r:id="rId137"/>
    <p:sldId id="278" r:id="rId138"/>
    <p:sldId id="279" r:id="rId139"/>
    <p:sldId id="349" r:id="rId140"/>
    <p:sldId id="416" r:id="rId141"/>
    <p:sldId id="417" r:id="rId142"/>
    <p:sldId id="277" r:id="rId1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4E09-0C9F-7241-A39E-DABA5D54FD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7C6D-B946-1A45-BA76-8441ECB6B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C6D-B946-1A45-BA76-8441ECB6B44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5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825" y="1964267"/>
            <a:ext cx="10257300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 </a:t>
            </a:r>
            <a:br>
              <a:rPr lang="en-US" b="1" dirty="0"/>
            </a:br>
            <a:r>
              <a:rPr lang="en-US" b="1" dirty="0"/>
              <a:t>Guaranteed Reimbursement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Ron </a:t>
            </a:r>
            <a:r>
              <a:rPr lang="en-US" dirty="0" err="1"/>
              <a:t>cook,</a:t>
            </a:r>
            <a:r>
              <a:rPr lang="en-US" dirty="0"/>
              <a:t> </a:t>
            </a:r>
            <a:r>
              <a:rPr lang="en-US" dirty="0" err="1"/>
              <a:t>dds</a:t>
            </a:r>
            <a:endParaRPr lang="en-US" dirty="0"/>
          </a:p>
          <a:p>
            <a:r>
              <a:rPr lang="en-US" dirty="0"/>
              <a:t>Trent Titus, MBA, RPSGT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385237"/>
            <a:ext cx="6045200" cy="18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6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2800" b="1" dirty="0"/>
              <a:t>Sleep Test</a:t>
            </a:r>
            <a:br>
              <a:rPr lang="en-US" sz="2800" b="1" dirty="0"/>
            </a:br>
            <a:r>
              <a:rPr lang="en-US" sz="2800" b="1" dirty="0"/>
              <a:t>Post Sleep Test Clinical Notes</a:t>
            </a:r>
            <a:br>
              <a:rPr lang="en-US" sz="2800" b="1" dirty="0"/>
            </a:br>
            <a:r>
              <a:rPr lang="en-US" sz="2800" b="1" dirty="0"/>
              <a:t>Orders for therapy</a:t>
            </a:r>
            <a:br>
              <a:rPr lang="en-US" sz="2800" b="1" dirty="0"/>
            </a:br>
            <a:r>
              <a:rPr lang="en-US" sz="2800" b="1" dirty="0"/>
              <a:t>Pre-Authorization</a:t>
            </a:r>
            <a:br>
              <a:rPr lang="en-US" sz="2800" b="1" dirty="0"/>
            </a:br>
            <a:r>
              <a:rPr lang="en-US" sz="3200" b="1" dirty="0"/>
              <a:t>Billing from Patient and insurance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 DOWN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 DOWN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1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 Down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And they may not be full time</a:t>
            </a:r>
          </a:p>
        </p:txBody>
      </p:sp>
    </p:spTree>
    <p:extLst>
      <p:ext uri="{BB962C8B-B14F-4D97-AF65-F5344CB8AC3E}">
        <p14:creationId xmlns:p14="http://schemas.microsoft.com/office/powerpoint/2010/main" val="140632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B9A-6D0D-40D1-CB6B-8EC99135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FA2F94-8B22-703B-B23C-221B5CE386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667"/>
            <a:ext cx="121920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0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Are you having trouble getting patients to say yes to finances?</a:t>
            </a:r>
          </a:p>
          <a:p>
            <a:r>
              <a:rPr lang="en-US" sz="2400" dirty="0"/>
              <a:t>Are you not getting paid enough consistently, claim after claim, by the insurance companies even when you did get a “yes”?</a:t>
            </a:r>
          </a:p>
          <a:p>
            <a:r>
              <a:rPr lang="en-US" sz="2400" dirty="0"/>
              <a:t>Does it take too much time fighting with the insurance companies?</a:t>
            </a:r>
          </a:p>
          <a:p>
            <a:r>
              <a:rPr lang="en-US" sz="2400" dirty="0"/>
              <a:t>Does your staff struggle with explaining medical benefits?</a:t>
            </a:r>
          </a:p>
          <a:p>
            <a:r>
              <a:rPr lang="en-US" sz="2400" dirty="0"/>
              <a:t>Expensive costs for billing set-up, prior </a:t>
            </a:r>
            <a:r>
              <a:rPr lang="en-US" sz="2400" dirty="0" err="1"/>
              <a:t>auths</a:t>
            </a:r>
            <a:r>
              <a:rPr lang="en-US" sz="2400" dirty="0"/>
              <a:t> and benefit verification for the case to not even go through?</a:t>
            </a:r>
          </a:p>
        </p:txBody>
      </p:sp>
    </p:spTree>
    <p:extLst>
      <p:ext uri="{BB962C8B-B14F-4D97-AF65-F5344CB8AC3E}">
        <p14:creationId xmlns:p14="http://schemas.microsoft.com/office/powerpoint/2010/main" val="17086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7A1B-B30F-B176-8062-B63925CE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79D6-168F-5966-4164-802D81FF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9BB0-586C-268B-5702-FEF9D0C3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4945803"/>
          </a:xfrm>
        </p:spPr>
        <p:txBody>
          <a:bodyPr>
            <a:normAutofit/>
          </a:bodyPr>
          <a:lstStyle/>
          <a:p>
            <a:r>
              <a:rPr lang="en-US" sz="3600" b="1" i="1" dirty="0"/>
              <a:t>Are you having trouble getting patients to say yes to finances?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29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8A1F-3529-690E-3266-923C81EC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52E9-E6D2-F95F-266F-9086A1F3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FC0A-AB8F-18EE-2C69-E1391A8D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5047403"/>
          </a:xfrm>
        </p:spPr>
        <p:txBody>
          <a:bodyPr>
            <a:normAutofit/>
          </a:bodyPr>
          <a:lstStyle/>
          <a:p>
            <a:r>
              <a:rPr lang="en-US" sz="2400" dirty="0"/>
              <a:t>Are you having trouble getting patients to say yes to finances?</a:t>
            </a:r>
          </a:p>
          <a:p>
            <a:r>
              <a:rPr lang="en-US" sz="3600" b="1" i="1" dirty="0"/>
              <a:t>Are you not getting paid enough consistently, claim after claim, by the insurance companies even when you did get a “yes”?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61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3CE7-DE4A-A56A-13B7-02AA09FB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BD77-8EB4-1078-0ED0-8AAEC40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ADD1-B7CA-A7BE-895E-7C6D8FB7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4971203"/>
          </a:xfrm>
        </p:spPr>
        <p:txBody>
          <a:bodyPr>
            <a:normAutofit/>
          </a:bodyPr>
          <a:lstStyle/>
          <a:p>
            <a:r>
              <a:rPr lang="en-US" sz="2400" dirty="0"/>
              <a:t>Are you having trouble getting patients to say yes to finances?</a:t>
            </a:r>
          </a:p>
          <a:p>
            <a:r>
              <a:rPr lang="en-US" sz="2400" dirty="0"/>
              <a:t>Are you not getting paid enough consistently, claim after claim, by the insurance companies even when you did get a “yes”?</a:t>
            </a:r>
          </a:p>
          <a:p>
            <a:r>
              <a:rPr lang="en-US" sz="3600" b="1" i="1" dirty="0"/>
              <a:t>Does it take too much time fighting with the insurance companies to receive what little they finally give you?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3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BB65-2042-7D19-B6D7-01217D230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1C37-FB2B-1358-8933-47270D3F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4DA5-3184-46D2-CA74-F284C33D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4937336"/>
          </a:xfrm>
        </p:spPr>
        <p:txBody>
          <a:bodyPr>
            <a:normAutofit/>
          </a:bodyPr>
          <a:lstStyle/>
          <a:p>
            <a:r>
              <a:rPr lang="en-US" sz="2400" dirty="0"/>
              <a:t>Are you having trouble getting patients to say yes to finances?</a:t>
            </a:r>
          </a:p>
          <a:p>
            <a:r>
              <a:rPr lang="en-US" sz="2400" dirty="0"/>
              <a:t>Are you not getting paid enough consistently, claim after claim, by the insurance companies even when you did get a “yes”?</a:t>
            </a:r>
          </a:p>
          <a:p>
            <a:r>
              <a:rPr lang="en-US" sz="2400" dirty="0"/>
              <a:t>Does it take too much time fighting with the insurance companies?</a:t>
            </a:r>
          </a:p>
          <a:p>
            <a:r>
              <a:rPr lang="en-US" sz="3600" b="1" i="1" dirty="0"/>
              <a:t>Does your staff struggle with explaining medical benefits?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37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B9CE-8E24-77B3-1BE5-835A922B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1E7D-EF36-A774-A5E2-0683A40F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Keeping You From Doing More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1C01-02B8-DD1B-A143-CBF7B84E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1810597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Are you having trouble getting patients to say yes to finances?</a:t>
            </a:r>
          </a:p>
          <a:p>
            <a:r>
              <a:rPr lang="en-US" sz="2400" dirty="0"/>
              <a:t>Are you not getting paid enough consistently, claim after claim, by the insurance companies even when you did get a “yes”?</a:t>
            </a:r>
          </a:p>
          <a:p>
            <a:r>
              <a:rPr lang="en-US" sz="2400" dirty="0"/>
              <a:t>Does it take too much time fighting with the insurance companies?</a:t>
            </a:r>
          </a:p>
          <a:p>
            <a:r>
              <a:rPr lang="en-US" sz="2400" dirty="0"/>
              <a:t>Does your staff struggle with explaining medical benefits?</a:t>
            </a:r>
          </a:p>
          <a:p>
            <a:r>
              <a:rPr lang="en-US" sz="3600" b="1" i="1" dirty="0"/>
              <a:t>Expensive costs for billing set-up, prior </a:t>
            </a:r>
            <a:r>
              <a:rPr lang="en-US" sz="3600" b="1" i="1" dirty="0" err="1"/>
              <a:t>auths</a:t>
            </a:r>
            <a:r>
              <a:rPr lang="en-US" sz="3600" b="1" i="1" dirty="0"/>
              <a:t> and benefit verification … for the case to not even go through?</a:t>
            </a:r>
          </a:p>
        </p:txBody>
      </p:sp>
    </p:spTree>
    <p:extLst>
      <p:ext uri="{BB962C8B-B14F-4D97-AF65-F5344CB8AC3E}">
        <p14:creationId xmlns:p14="http://schemas.microsoft.com/office/powerpoint/2010/main" val="298800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2800" b="1" dirty="0"/>
              <a:t>Sleep Test</a:t>
            </a:r>
            <a:br>
              <a:rPr lang="en-US" sz="2800" b="1" dirty="0"/>
            </a:br>
            <a:r>
              <a:rPr lang="en-US" sz="2800" b="1" dirty="0"/>
              <a:t>Post Sleep Test Clinical Notes</a:t>
            </a:r>
            <a:br>
              <a:rPr lang="en-US" sz="2800" b="1" dirty="0"/>
            </a:br>
            <a:r>
              <a:rPr lang="en-US" sz="2800" b="1" dirty="0"/>
              <a:t>Orders for therapy</a:t>
            </a:r>
            <a:br>
              <a:rPr lang="en-US" sz="2800" b="1" dirty="0"/>
            </a:br>
            <a:r>
              <a:rPr lang="en-US" sz="2800" b="1" dirty="0"/>
              <a:t>Pre-Authorization</a:t>
            </a:r>
            <a:br>
              <a:rPr lang="en-US" sz="2800" b="1" dirty="0"/>
            </a:br>
            <a:r>
              <a:rPr lang="en-US" sz="2800" b="1" dirty="0"/>
              <a:t>Billing from Patient and insurance</a:t>
            </a:r>
            <a:br>
              <a:rPr lang="en-US" sz="2800" b="1" dirty="0"/>
            </a:br>
            <a:r>
              <a:rPr lang="en-US" b="1" dirty="0"/>
              <a:t>collecting from Patient and insurance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32EE-5DA7-BB3E-D5D0-AA1F2DAB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3FDE-E7D4-064A-B9A9-C8CE4679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True turn-key Service So You … </a:t>
            </a:r>
            <a:br>
              <a:rPr lang="en-US" b="1" dirty="0"/>
            </a:br>
            <a:r>
              <a:rPr lang="en-US" b="1" dirty="0"/>
              <a:t>GET more yeses … make a true net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0714-EC98-F1C2-B69F-F763E08C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793"/>
            <a:ext cx="10131425" cy="3649133"/>
          </a:xfrm>
        </p:spPr>
        <p:txBody>
          <a:bodyPr>
            <a:normAutofit/>
          </a:bodyPr>
          <a:lstStyle/>
          <a:p>
            <a:r>
              <a:rPr lang="en-US" sz="3600" b="1" i="1" dirty="0"/>
              <a:t>This is not a billing service.  It is a precise system of success.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68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B1941-A641-FCC1-8F2F-57183867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3FF0-B5AC-2161-236C-2BBF01C9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True turn-key Service So You … </a:t>
            </a:r>
            <a:br>
              <a:rPr lang="en-US" b="1" dirty="0"/>
            </a:br>
            <a:r>
              <a:rPr lang="en-US" b="1" dirty="0"/>
              <a:t>GET more yeses … make a true net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5D17-09E7-CBC0-1B71-7E484139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793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This is not a billing service.  It is a precise system of success.</a:t>
            </a:r>
          </a:p>
          <a:p>
            <a:r>
              <a:rPr lang="en-US" sz="3600" b="1" i="1" dirty="0"/>
              <a:t>Taking away all the administrative roles from your staff.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58E53-FF48-7D86-365D-7061F392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0C31-1565-87AD-C5AC-32A8DD9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True turn-key Service So You … </a:t>
            </a:r>
            <a:br>
              <a:rPr lang="en-US" b="1" dirty="0"/>
            </a:br>
            <a:r>
              <a:rPr lang="en-US" b="1" dirty="0"/>
              <a:t>GET more yeses … make a true net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8961-B832-70C2-393C-200055F8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793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This is not a billing service.  It is a precise system of success.</a:t>
            </a:r>
          </a:p>
          <a:p>
            <a:r>
              <a:rPr lang="en-US" sz="2400" dirty="0"/>
              <a:t>Taking away all the administrative roles from your staff.</a:t>
            </a:r>
          </a:p>
          <a:p>
            <a:r>
              <a:rPr lang="en-US" sz="3600" b="1" i="1" dirty="0"/>
              <a:t>You send what you have on the patient and CSS takes it from there allowing you and your team to return to doing Crowns, Implants, Ortho.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35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B3C91-5EE2-B955-3CF4-5FD4CD15B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F544-2BC1-5D9E-3BF5-C018BF04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True turn-key Service So You … </a:t>
            </a:r>
            <a:br>
              <a:rPr lang="en-US" b="1" dirty="0"/>
            </a:br>
            <a:r>
              <a:rPr lang="en-US" b="1" dirty="0"/>
              <a:t>GET more yeses … make a true net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C6F9-2A97-F130-DFEE-9A956ABD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793"/>
            <a:ext cx="10131425" cy="4032674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This is not a billing service.  It is a precise system of success.</a:t>
            </a:r>
          </a:p>
          <a:p>
            <a:r>
              <a:rPr lang="en-US" sz="2400" dirty="0"/>
              <a:t>Taking away all the administrative roles from your staff.</a:t>
            </a:r>
          </a:p>
          <a:p>
            <a:r>
              <a:rPr lang="en-US" sz="2400" dirty="0"/>
              <a:t>You send what you have on the patient and CSS takes it from there allowing you and your team to return to doing Crowns, Implants, Ortho.</a:t>
            </a:r>
          </a:p>
          <a:p>
            <a:r>
              <a:rPr lang="en-US" sz="3600" b="1" i="1" dirty="0"/>
              <a:t>One company to call to fulfill all missing pieces including, when necessary, sleep testing, diagnosis, telemedicine, insurance authorization, billing to patients and insurances, collecting from patients and insurances.</a:t>
            </a:r>
          </a:p>
        </p:txBody>
      </p:sp>
    </p:spTree>
    <p:extLst>
      <p:ext uri="{BB962C8B-B14F-4D97-AF65-F5344CB8AC3E}">
        <p14:creationId xmlns:p14="http://schemas.microsoft.com/office/powerpoint/2010/main" val="402615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B959-9203-EA54-38D4-8619841B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12A9-7738-4446-2AE9-36CC27E5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IN-Network … gets more yeses!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A9C4-03EE-83FC-C8BE-68BC4555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6327"/>
            <a:ext cx="10131425" cy="3649133"/>
          </a:xfrm>
        </p:spPr>
        <p:txBody>
          <a:bodyPr>
            <a:normAutofit/>
          </a:bodyPr>
          <a:lstStyle/>
          <a:p>
            <a:r>
              <a:rPr lang="en-US" sz="3600" b="1" i="1" dirty="0"/>
              <a:t>Through In-Network contracts CSS gets the lowest OOP cost to the patient, which gets more yeses.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97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C475D-AEE1-9AED-0ADB-015B328F8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70CA-F5FA-9E87-B52A-F8B07D26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IN-Network … gets more yeses!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EA57-6226-2F6C-2012-5DA9B1D0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6327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Through In-Network contracts CSS gets the lowest OOP cost to the patient, which gets more yeses.</a:t>
            </a:r>
          </a:p>
          <a:p>
            <a:r>
              <a:rPr lang="en-US" sz="3600" b="1" i="1" dirty="0"/>
              <a:t>Reduced requirement of prior authorizations moving your patient immediately into therapy.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99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A792-A440-C025-266D-B960DC35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1A6F-2100-8A9A-D569-07070CB2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IN-Network … gets more yeses!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302C-DFE6-B78E-8E73-1731859E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6327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Through In-Network contracts CSS gets the lowest OOP cost to the patient, which gets more yeses.</a:t>
            </a:r>
          </a:p>
          <a:p>
            <a:r>
              <a:rPr lang="en-US" sz="2400" dirty="0"/>
              <a:t>Reduced requirement of prior authorizations moving your patient immediately into therapy.</a:t>
            </a:r>
          </a:p>
          <a:p>
            <a:r>
              <a:rPr lang="en-US" sz="3600" b="1" i="1" dirty="0"/>
              <a:t>Even when needed, Prior Authorizations are obtained much faster when in-network, significant number are in as little as 3 business days and very rarely go over 2 weeks.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6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DC257-B5E1-8289-13AA-CF9D17DE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94B5-F14A-CE5D-09EC-85620120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IN-Network … gets more yeses!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1EF8-54DF-E3F7-878C-5CF2EF98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6327"/>
            <a:ext cx="10131425" cy="364913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Through In-Network contracts CSS gets the lowest OOP cost to the patient, which gets more yeses.</a:t>
            </a:r>
          </a:p>
          <a:p>
            <a:r>
              <a:rPr lang="en-US" sz="2400" dirty="0"/>
              <a:t>Reduced requirement of prior authorizations moving your patient immediately into therapy.</a:t>
            </a:r>
          </a:p>
          <a:p>
            <a:r>
              <a:rPr lang="en-US" sz="2400" dirty="0"/>
              <a:t>Even when needed, Prior authorizations are obtained much faster when in-network, significant number are in as little as 3 business days and very rarely go over 2 weeks.</a:t>
            </a:r>
          </a:p>
          <a:p>
            <a:r>
              <a:rPr lang="en-US" sz="3600" b="1" i="1" dirty="0"/>
              <a:t>Get more referrals from your referring physicians by saying you have access to In-Network Medical benefits.</a:t>
            </a:r>
          </a:p>
        </p:txBody>
      </p:sp>
    </p:spTree>
    <p:extLst>
      <p:ext uri="{BB962C8B-B14F-4D97-AF65-F5344CB8AC3E}">
        <p14:creationId xmlns:p14="http://schemas.microsoft.com/office/powerpoint/2010/main" val="81889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F0F3-F388-8F4E-2474-9783DD7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C835-D457-FE42-88D2-E26EA102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IN-Network … gets more yeses!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30EB-34D1-59E3-8BB9-70C7485F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6327"/>
            <a:ext cx="10131425" cy="36491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Through In-Network contracts CSS gets the lowest OOP cost to the patient, which gets more yeses.</a:t>
            </a:r>
          </a:p>
          <a:p>
            <a:r>
              <a:rPr lang="en-US" sz="2400" dirty="0"/>
              <a:t>Reduced requirement of prior authorizations moving your patient immediately into therapy.</a:t>
            </a:r>
          </a:p>
          <a:p>
            <a:r>
              <a:rPr lang="en-US" sz="2400" dirty="0"/>
              <a:t>Even when needed, Prior authorizations are obtained much faster when in-network, significant number are in as little as 3 business days and very rarely go over 2 weeks.</a:t>
            </a:r>
          </a:p>
          <a:p>
            <a:r>
              <a:rPr lang="en-US" sz="2400" dirty="0"/>
              <a:t>Get more referrals from your referring physicians by saying you have access to In-Network.</a:t>
            </a:r>
          </a:p>
          <a:p>
            <a:r>
              <a:rPr lang="en-US" sz="3600" b="1" i="1" dirty="0"/>
              <a:t>As our client list grows, GAP exceptions will be eliminated.</a:t>
            </a:r>
          </a:p>
        </p:txBody>
      </p:sp>
    </p:spTree>
    <p:extLst>
      <p:ext uri="{BB962C8B-B14F-4D97-AF65-F5344CB8AC3E}">
        <p14:creationId xmlns:p14="http://schemas.microsoft.com/office/powerpoint/2010/main" val="25318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2EE5B-8FFA-F31D-88FD-CBC126D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C671-5DD1-983A-D133-F6A2CB5B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Keeps Your Office focused on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19349-2BDA-D047-5081-C3658397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753447"/>
            <a:ext cx="10131425" cy="3649133"/>
          </a:xfrm>
        </p:spPr>
        <p:txBody>
          <a:bodyPr>
            <a:noAutofit/>
          </a:bodyPr>
          <a:lstStyle/>
          <a:p>
            <a:r>
              <a:rPr lang="en-US" sz="3600" b="1" i="1" dirty="0"/>
              <a:t>Not fighting with insurance companies.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532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we do all the administrative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16A2E-599F-B112-CAC0-112F3E6E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93134"/>
            <a:ext cx="6045200" cy="15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CE54-4B24-FD8E-0B36-E9C88D30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7AB5-1B79-5E8A-5579-A977B071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Keeps Your Office focused on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044C-6F55-1F46-2B05-0640A666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753447"/>
            <a:ext cx="10131425" cy="3649133"/>
          </a:xfrm>
        </p:spPr>
        <p:txBody>
          <a:bodyPr>
            <a:noAutofit/>
          </a:bodyPr>
          <a:lstStyle/>
          <a:p>
            <a:r>
              <a:rPr lang="en-US" sz="2400" dirty="0"/>
              <a:t>Not fighting with insurance companies.</a:t>
            </a:r>
          </a:p>
          <a:p>
            <a:r>
              <a:rPr lang="en-US" sz="3600" b="1" i="1" dirty="0"/>
              <a:t>Not explaining financials which keeps the cost conversation out of your office.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73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2F9D-4CEB-96FD-4FE6-1971DF5B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155F-C875-CA82-FD7C-B1E016CE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Keeps Your Office focused on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C2D6-D5A8-8B78-2D28-A49A5A0C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753447"/>
            <a:ext cx="10131425" cy="364913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Not fighting with insurance companies.</a:t>
            </a:r>
          </a:p>
          <a:p>
            <a:r>
              <a:rPr lang="en-US" sz="2400" dirty="0"/>
              <a:t>Not explaining financials which keeps the cost conversation out of your office.</a:t>
            </a:r>
          </a:p>
          <a:p>
            <a:r>
              <a:rPr lang="en-US" sz="3600" b="1" i="1" dirty="0"/>
              <a:t>When patient does not move forward due to remaining deductible, CSS Re-Verifies deductibles monthly, so they don</a:t>
            </a:r>
            <a:r>
              <a:rPr lang="ur-PK" sz="3600" b="1" i="1" dirty="0"/>
              <a:t>’</a:t>
            </a:r>
            <a:r>
              <a:rPr lang="en-US" sz="3600" b="1" i="1" dirty="0"/>
              <a:t>t get lost.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39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7592-21AD-D9E7-DB42-67DEB8B7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C37B-1327-4584-710B-50FAAEA0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Keeps Your Office focused on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CDA4-A362-2C29-C68E-64D81514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753447"/>
            <a:ext cx="10131425" cy="3649133"/>
          </a:xfrm>
        </p:spPr>
        <p:txBody>
          <a:bodyPr>
            <a:noAutofit/>
          </a:bodyPr>
          <a:lstStyle/>
          <a:p>
            <a:r>
              <a:rPr lang="en-US" sz="2400" dirty="0"/>
              <a:t>Not fighting with insurance companies.</a:t>
            </a:r>
          </a:p>
          <a:p>
            <a:r>
              <a:rPr lang="en-US" sz="2400" dirty="0"/>
              <a:t>Not explaining financials which keeps the cost conversation out of your office.</a:t>
            </a:r>
          </a:p>
          <a:p>
            <a:r>
              <a:rPr lang="en-US" sz="2400" dirty="0"/>
              <a:t>When patient does not move forward due to remaining deductible, CSS Re-Verifies deductibles monthly, so they don</a:t>
            </a:r>
            <a:r>
              <a:rPr lang="ur-PK" sz="2400" dirty="0"/>
              <a:t>’</a:t>
            </a:r>
            <a:r>
              <a:rPr lang="en-US" sz="2400" dirty="0"/>
              <a:t>t get lost.</a:t>
            </a:r>
          </a:p>
          <a:p>
            <a:r>
              <a:rPr lang="en-US" sz="3600" b="1" i="1" dirty="0"/>
              <a:t>Screen the patient, send us what you have, and we will let you know when to complete the next step.</a:t>
            </a:r>
          </a:p>
        </p:txBody>
      </p:sp>
    </p:spTree>
    <p:extLst>
      <p:ext uri="{BB962C8B-B14F-4D97-AF65-F5344CB8AC3E}">
        <p14:creationId xmlns:p14="http://schemas.microsoft.com/office/powerpoint/2010/main" val="170061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CCF-D5BD-1C7C-2B31-CD6B0976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1082-D46E-473C-AEEB-B298C08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How does </a:t>
            </a:r>
            <a:r>
              <a:rPr lang="en-US" b="1" dirty="0" err="1"/>
              <a:t>css</a:t>
            </a:r>
            <a:r>
              <a:rPr lang="en-US" b="1" dirty="0"/>
              <a:t> solve the main </a:t>
            </a:r>
            <a:br>
              <a:rPr lang="en-US" b="1" dirty="0"/>
            </a:br>
            <a:r>
              <a:rPr lang="en-US" b="1" dirty="0"/>
              <a:t>Dental Sleep Medicine Pain Points?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16D8-453D-C2F9-3702-0C83C556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6327"/>
            <a:ext cx="10131425" cy="3649133"/>
          </a:xfrm>
        </p:spPr>
        <p:txBody>
          <a:bodyPr>
            <a:normAutofit/>
          </a:bodyPr>
          <a:lstStyle/>
          <a:p>
            <a:r>
              <a:rPr lang="en-US" sz="3900" b="1" i="1" dirty="0"/>
              <a:t>We reduce staff time by explaining all the finances and educating the patient at each step of the way.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4FEB1-4045-3E26-9E5F-5A4F7CFF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9D83-E508-0A58-E080-2C7BC48D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How does </a:t>
            </a:r>
            <a:r>
              <a:rPr lang="en-US" b="1" dirty="0" err="1"/>
              <a:t>css</a:t>
            </a:r>
            <a:r>
              <a:rPr lang="en-US" b="1" dirty="0"/>
              <a:t> solve the main </a:t>
            </a:r>
            <a:br>
              <a:rPr lang="en-US" b="1" dirty="0"/>
            </a:br>
            <a:r>
              <a:rPr lang="en-US" b="1" dirty="0"/>
              <a:t>Dental Sleep Medicine Pain Points?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081C-170C-D080-CBE9-1CFE2FEC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6327"/>
            <a:ext cx="10131425" cy="3649133"/>
          </a:xfrm>
        </p:spPr>
        <p:txBody>
          <a:bodyPr>
            <a:normAutofit/>
          </a:bodyPr>
          <a:lstStyle/>
          <a:p>
            <a:r>
              <a:rPr lang="en-US" sz="2600" dirty="0"/>
              <a:t>We reduce staff time by explaining all the finances and educating the patient at each step of the way.</a:t>
            </a:r>
          </a:p>
          <a:p>
            <a:r>
              <a:rPr lang="en-US" sz="3900" b="1" i="1" dirty="0"/>
              <a:t>We handle the telemedicine visits and sleep testing to make sure the patient has a condition that can be treated by OAT.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405FE-3710-63AF-0121-3121C7FE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6B1-F870-5ED3-F8CE-7C918B9F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How does </a:t>
            </a:r>
            <a:r>
              <a:rPr lang="en-US" b="1" dirty="0" err="1"/>
              <a:t>css</a:t>
            </a:r>
            <a:r>
              <a:rPr lang="en-US" b="1" dirty="0"/>
              <a:t> solve the main </a:t>
            </a:r>
            <a:br>
              <a:rPr lang="en-US" b="1" dirty="0"/>
            </a:br>
            <a:r>
              <a:rPr lang="en-US" b="1" dirty="0"/>
              <a:t>Dental Sleep Medicine Pain Points?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F0C0-1530-E621-0178-6B30565D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6327"/>
            <a:ext cx="10131425" cy="3649133"/>
          </a:xfrm>
        </p:spPr>
        <p:txBody>
          <a:bodyPr>
            <a:normAutofit lnSpcReduction="10000"/>
          </a:bodyPr>
          <a:lstStyle/>
          <a:p>
            <a:endParaRPr lang="en-US" sz="2600" dirty="0"/>
          </a:p>
          <a:p>
            <a:r>
              <a:rPr lang="en-US" sz="2600" dirty="0"/>
              <a:t>We reduce staff time by explaining all the finances and educating the patient at each step of the way.</a:t>
            </a:r>
          </a:p>
          <a:p>
            <a:r>
              <a:rPr lang="en-US" sz="2600" dirty="0"/>
              <a:t>We handle the telemedicine visits and sleep testing to make sure the patient has a condition that can be treated by OAT.</a:t>
            </a:r>
          </a:p>
          <a:p>
            <a:r>
              <a:rPr lang="en-US" sz="3900" b="1" i="1" dirty="0"/>
              <a:t>By reducing time to authorization, we keep patients motivated and moving forward.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2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92A9-8B1C-3878-FBD7-5247979FF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C904-9354-E298-A5C6-5DB002D4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How does </a:t>
            </a:r>
            <a:r>
              <a:rPr lang="en-US" b="1" dirty="0" err="1"/>
              <a:t>css</a:t>
            </a:r>
            <a:r>
              <a:rPr lang="en-US" b="1" dirty="0"/>
              <a:t> solve the main </a:t>
            </a:r>
            <a:br>
              <a:rPr lang="en-US" b="1" dirty="0"/>
            </a:br>
            <a:r>
              <a:rPr lang="en-US" b="1" dirty="0"/>
              <a:t>Dental Sleep Medicine Pain Points?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B7CD-C162-DCC2-3ACC-387C0088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6327"/>
            <a:ext cx="10131425" cy="364913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We reduce staff time by explaining all the finances and educating the patient at each step of the way.</a:t>
            </a:r>
          </a:p>
          <a:p>
            <a:r>
              <a:rPr lang="en-US" sz="2600" dirty="0"/>
              <a:t>We handle the telemedicine visits and sleep testing to make sure the patient has a condition that can be treated by OAT.</a:t>
            </a:r>
          </a:p>
          <a:p>
            <a:r>
              <a:rPr lang="en-US" sz="2600" dirty="0"/>
              <a:t>By reducing time to authorization, we keep patients motivated.</a:t>
            </a:r>
          </a:p>
          <a:p>
            <a:r>
              <a:rPr lang="en-US" sz="3900" b="1" i="1" dirty="0"/>
              <a:t>We stabilize reimbursement to your office so you always know what and when you will be paid.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8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4498-72E2-2D40-3805-FEF67E74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1091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Okay, here is the line of people </a:t>
            </a:r>
            <a:br>
              <a:rPr lang="en-US" b="1" dirty="0"/>
            </a:br>
            <a:r>
              <a:rPr lang="en-US" b="1" dirty="0"/>
              <a:t>waiting to get into your office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A5F4EF-ACB7-135A-B4A4-41315D47B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468"/>
            <a:ext cx="12191999" cy="58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4498-72E2-2D40-3805-FEF67E74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1091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 many of you are worried about the 3 </a:t>
            </a:r>
            <a:br>
              <a:rPr lang="en-US" b="1" dirty="0"/>
            </a:br>
            <a:r>
              <a:rPr lang="en-US" b="1" dirty="0"/>
              <a:t>that have $5000 in their back pocket…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A5F4EF-ACB7-135A-B4A4-41315D47B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468"/>
            <a:ext cx="12191999" cy="58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4498-72E2-2D40-3805-FEF67E74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473266" cy="11091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But What if Each one of these people had $2000 in their pocket…. Which one of these would you turn away?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A5F4EF-ACB7-135A-B4A4-41315D47B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468"/>
            <a:ext cx="12191999" cy="58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0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we do all the administrative work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b="1" dirty="0"/>
              <a:t>You do only what you do best:</a:t>
            </a:r>
            <a:br>
              <a:rPr lang="en-US" b="1" dirty="0"/>
            </a:br>
            <a:r>
              <a:rPr lang="en-US" b="1" dirty="0"/>
              <a:t>screen, exam, impressions, delivery, follow-up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B4304-A995-7A60-02F4-384B59627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4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BF3F6-9323-A91F-8655-6CECDFA5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C838-4014-7F58-7004-3A22C357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One a week = $ 100,000 Guaranteed revenue per year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A0F4BE-FB2F-2D96-DD43-150581B46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2"/>
            <a:ext cx="12191999" cy="5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9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B152E-8780-9AC7-5B52-6491A9A0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DEE9-472E-C8D3-1A6A-34DF6663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999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One a day = $ 500,000 Guaranteed revenue per year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8F6E8E-ADB1-2B63-1C6F-907062B3F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734"/>
            <a:ext cx="12191999" cy="57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C18F-14BD-38A5-A80F-EFCE38195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0234-AC3C-C805-0A57-FA6AE7EE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202267"/>
          </a:xfrm>
        </p:spPr>
        <p:txBody>
          <a:bodyPr/>
          <a:lstStyle/>
          <a:p>
            <a:pPr algn="ctr"/>
            <a:r>
              <a:rPr lang="en-US" b="1" dirty="0"/>
              <a:t>One in the morning and one in the afternoon </a:t>
            </a:r>
            <a:br>
              <a:rPr lang="en-US" b="1" dirty="0"/>
            </a:br>
            <a:r>
              <a:rPr lang="en-US" b="1" dirty="0"/>
              <a:t>= $ 1,000,000 Guaranteed revenue per year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143967-5D3B-99E7-6709-473C241E4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12191999" cy="55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38925" y="-3680774"/>
            <a:ext cx="72940800" cy="27035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"/>
            <a:ext cx="6045200" cy="1877438"/>
          </a:xfrm>
          <a:prstGeom prst="rect">
            <a:avLst/>
          </a:prstGeom>
        </p:spPr>
      </p:pic>
      <p:pic>
        <p:nvPicPr>
          <p:cNvPr id="2050" name="Picture 2" descr="New Video: Juliet Simms, 'Wild Child' - MTV">
            <a:extLst>
              <a:ext uri="{FF2B5EF4-FFF2-40B4-BE49-F238E27FC236}">
                <a16:creationId xmlns:a16="http://schemas.microsoft.com/office/drawing/2014/main" id="{4BE5A8D4-0CED-E335-ED48-9EF92372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267"/>
            <a:ext cx="12192000" cy="48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1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C18F-14BD-38A5-A80F-EFCE38195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0234-AC3C-C805-0A57-FA6AE7EE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202267"/>
          </a:xfrm>
        </p:spPr>
        <p:txBody>
          <a:bodyPr/>
          <a:lstStyle/>
          <a:p>
            <a:pPr algn="ctr"/>
            <a:r>
              <a:rPr lang="en-US" b="1" dirty="0"/>
              <a:t>One in the morning and one in the afternoon </a:t>
            </a:r>
            <a:br>
              <a:rPr lang="en-US" b="1" dirty="0"/>
            </a:br>
            <a:r>
              <a:rPr lang="en-US" b="1" dirty="0"/>
              <a:t>= $ 1,000,000 Guaranteed revenue per year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143967-5D3B-99E7-6709-473C241E4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12191999" cy="55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5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Pays You a FLAT fee for Service Rendered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1197"/>
            <a:ext cx="10131425" cy="3649133"/>
          </a:xfrm>
        </p:spPr>
        <p:txBody>
          <a:bodyPr/>
          <a:lstStyle/>
          <a:p>
            <a:r>
              <a:rPr lang="en-US" sz="2400" dirty="0"/>
              <a:t>No more accounts receivables</a:t>
            </a:r>
          </a:p>
          <a:p>
            <a:r>
              <a:rPr lang="en-US" sz="2400" dirty="0"/>
              <a:t>You get the money by the 15</a:t>
            </a:r>
            <a:r>
              <a:rPr lang="en-US" sz="2400" baseline="30000" dirty="0"/>
              <a:t>th</a:t>
            </a:r>
            <a:r>
              <a:rPr lang="en-US" sz="2400" dirty="0"/>
              <a:t> of the month after you provide the service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6AA2F0-C242-4CCC-B4ED-35307C466F6B}"/>
              </a:ext>
            </a:extLst>
          </p:cNvPr>
          <p:cNvSpPr/>
          <p:nvPr/>
        </p:nvSpPr>
        <p:spPr>
          <a:xfrm>
            <a:off x="1906189" y="3251577"/>
            <a:ext cx="3344779" cy="3344779"/>
          </a:xfrm>
          <a:prstGeom prst="ellips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63040" rtlCol="0" anchor="ctr"/>
          <a:lstStyle/>
          <a:p>
            <a:pPr algn="ctr">
              <a:lnSpc>
                <a:spcPts val="4660"/>
              </a:lnSpc>
              <a:spcBef>
                <a:spcPts val="1200"/>
              </a:spcBef>
            </a:pPr>
            <a:r>
              <a:rPr lang="en-US" sz="4400" spc="-250" dirty="0">
                <a:latin typeface="+mj-lt"/>
              </a:rPr>
              <a:t>$2,000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ABFC8-D913-4938-B8FD-FEAB297A4409}"/>
              </a:ext>
            </a:extLst>
          </p:cNvPr>
          <p:cNvSpPr txBox="1"/>
          <p:nvPr/>
        </p:nvSpPr>
        <p:spPr>
          <a:xfrm>
            <a:off x="2163550" y="3982321"/>
            <a:ext cx="283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+mj-lt"/>
              </a:rPr>
              <a:t>INCOME </a:t>
            </a:r>
          </a:p>
          <a:p>
            <a:pPr algn="ctr"/>
            <a:r>
              <a:rPr lang="en-US" sz="1600" spc="300" dirty="0">
                <a:latin typeface="+mj-lt"/>
              </a:rPr>
              <a:t>PER CSS-TREATED PATIENT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D31778-7B9C-4ED9-5042-7BFEC1AD361D}"/>
              </a:ext>
            </a:extLst>
          </p:cNvPr>
          <p:cNvSpPr/>
          <p:nvPr/>
        </p:nvSpPr>
        <p:spPr>
          <a:xfrm>
            <a:off x="6355288" y="3251578"/>
            <a:ext cx="3344779" cy="3344779"/>
          </a:xfrm>
          <a:prstGeom prst="ellipse">
            <a:avLst/>
          </a:prstGeom>
          <a:solidFill>
            <a:schemeClr val="accent1">
              <a:alpha val="799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rtlCol="0" anchor="ctr"/>
          <a:lstStyle/>
          <a:p>
            <a:pPr algn="ctr">
              <a:lnSpc>
                <a:spcPts val="4660"/>
              </a:lnSpc>
              <a:spcBef>
                <a:spcPts val="1200"/>
              </a:spcBef>
            </a:pPr>
            <a:r>
              <a:rPr lang="en-US" sz="4400" spc="-250" dirty="0">
                <a:latin typeface="+mj-lt"/>
              </a:rPr>
              <a:t>$1,600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6F579-EAFB-6085-E77D-65D12AF1D905}"/>
              </a:ext>
            </a:extLst>
          </p:cNvPr>
          <p:cNvSpPr txBox="1"/>
          <p:nvPr/>
        </p:nvSpPr>
        <p:spPr>
          <a:xfrm>
            <a:off x="6700824" y="3982321"/>
            <a:ext cx="283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+mj-lt"/>
              </a:rPr>
              <a:t>DOLLARS PER CHAIR HOUR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75103-629A-456E-BA3E-25B787FA3DAE}"/>
              </a:ext>
            </a:extLst>
          </p:cNvPr>
          <p:cNvSpPr txBox="1"/>
          <p:nvPr/>
        </p:nvSpPr>
        <p:spPr>
          <a:xfrm>
            <a:off x="6956256" y="5593186"/>
            <a:ext cx="231919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dirty="0"/>
              <a:t>Doubles the current best </a:t>
            </a:r>
          </a:p>
          <a:p>
            <a:pPr algn="ctr">
              <a:defRPr/>
            </a:pPr>
            <a:r>
              <a:rPr lang="en-US" sz="1400" dirty="0"/>
              <a:t>high-income </a:t>
            </a:r>
          </a:p>
          <a:p>
            <a:pPr algn="ctr">
              <a:defRPr/>
            </a:pPr>
            <a:r>
              <a:rPr lang="en-US" sz="1400" dirty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185986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1" y="1463039"/>
            <a:ext cx="10131425" cy="4127863"/>
          </a:xfrm>
        </p:spPr>
        <p:txBody>
          <a:bodyPr>
            <a:normAutofit/>
          </a:bodyPr>
          <a:lstStyle/>
          <a:p>
            <a:r>
              <a:rPr lang="en-US" sz="4000" b="1" dirty="0"/>
              <a:t>But wait, </a:t>
            </a:r>
            <a:r>
              <a:rPr lang="en-US" sz="4000" b="1" i="1" dirty="0"/>
              <a:t>there’s more 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959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519F6-1FCC-6F6B-A1EF-FA4AD2177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351D-1BE3-BD5D-4AD4-56F27D4E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541" y="1645920"/>
            <a:ext cx="10131425" cy="4119154"/>
          </a:xfrm>
        </p:spPr>
        <p:txBody>
          <a:bodyPr>
            <a:normAutofit/>
          </a:bodyPr>
          <a:lstStyle/>
          <a:p>
            <a:r>
              <a:rPr lang="en-US" sz="4000" b="1" dirty="0"/>
              <a:t>Our very special </a:t>
            </a:r>
            <a:r>
              <a:rPr lang="en-US" sz="4000" b="1" i="1" dirty="0"/>
              <a:t>ASBA</a:t>
            </a:r>
            <a:r>
              <a:rPr lang="en-US" sz="4000" b="1" dirty="0"/>
              <a:t> Offer</a:t>
            </a:r>
          </a:p>
        </p:txBody>
      </p:sp>
    </p:spTree>
    <p:extLst>
      <p:ext uri="{BB962C8B-B14F-4D97-AF65-F5344CB8AC3E}">
        <p14:creationId xmlns:p14="http://schemas.microsoft.com/office/powerpoint/2010/main" val="8657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36B3-3BBC-6CBF-F0B9-E3A6D4B98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5D2-132C-EEC0-F54B-EC588E0D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5" y="1"/>
            <a:ext cx="13990412" cy="6858000"/>
          </a:xfrm>
        </p:spPr>
        <p:txBody>
          <a:bodyPr>
            <a:normAutofit/>
          </a:bodyPr>
          <a:lstStyle/>
          <a:p>
            <a:r>
              <a:rPr lang="en-US" sz="4400" b="1" dirty="0"/>
              <a:t>Our very special </a:t>
            </a:r>
            <a:r>
              <a:rPr lang="en-US" sz="4400" b="1" i="1" dirty="0"/>
              <a:t>ASBA</a:t>
            </a:r>
            <a:r>
              <a:rPr lang="en-US" sz="4400" b="1" dirty="0"/>
              <a:t> Offer</a:t>
            </a:r>
            <a:br>
              <a:rPr lang="en-US" sz="4400" dirty="0"/>
            </a:br>
            <a:br>
              <a:rPr lang="en-US" sz="4400" dirty="0"/>
            </a:br>
            <a:r>
              <a:rPr lang="en-US" sz="2800" b="1" dirty="0"/>
              <a:t>$2,000 </a:t>
            </a:r>
            <a:r>
              <a:rPr lang="en-US" sz="2800" b="1" i="1" dirty="0"/>
              <a:t> for each case successfully  put through the CSS System</a:t>
            </a:r>
            <a:br>
              <a:rPr lang="en-US" sz="2800" dirty="0"/>
            </a:br>
            <a:br>
              <a:rPr lang="en-US" sz="3200" dirty="0"/>
            </a:br>
            <a:r>
              <a:rPr lang="en-US" sz="3200" b="1" i="1" dirty="0"/>
              <a:t>plus, we will pay  up to $375 on the </a:t>
            </a:r>
            <a:r>
              <a:rPr lang="en-US" sz="3200" b="1" i="1" dirty="0" err="1"/>
              <a:t>Gergen</a:t>
            </a:r>
            <a:r>
              <a:rPr lang="en-US" sz="3200" b="1" i="1" dirty="0"/>
              <a:t> Lab bill </a:t>
            </a:r>
            <a:br>
              <a:rPr lang="en-US" sz="3200" b="1" i="1" dirty="0"/>
            </a:br>
            <a:r>
              <a:rPr lang="en-US" sz="3200" b="1" i="1" dirty="0"/>
              <a:t>for any one of the 3 …</a:t>
            </a:r>
            <a:br>
              <a:rPr lang="en-US" sz="3200" b="1" i="1" dirty="0"/>
            </a:br>
            <a:r>
              <a:rPr lang="en-US" sz="3200" b="1" i="1" dirty="0" err="1"/>
              <a:t>Gergen</a:t>
            </a:r>
            <a:r>
              <a:rPr lang="en-US" sz="3200" b="1" i="1" dirty="0"/>
              <a:t> Dorsal, </a:t>
            </a:r>
            <a:r>
              <a:rPr lang="en-US" sz="3200" b="1" i="1" dirty="0" err="1"/>
              <a:t>Gergen</a:t>
            </a:r>
            <a:r>
              <a:rPr lang="en-US" sz="3200" b="1" i="1" dirty="0"/>
              <a:t> Herbst, or TAP </a:t>
            </a:r>
            <a:br>
              <a:rPr lang="en-US" b="1" i="1" dirty="0"/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15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E08C-1A47-E4CD-3D74-48AB1AC7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B107-2CEE-D07B-8F92-D26F6246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5" y="470263"/>
            <a:ext cx="13990412" cy="5974079"/>
          </a:xfrm>
        </p:spPr>
        <p:txBody>
          <a:bodyPr>
            <a:normAutofit/>
          </a:bodyPr>
          <a:lstStyle/>
          <a:p>
            <a:r>
              <a:rPr lang="en-US" sz="4000" b="1" dirty="0"/>
              <a:t>Our very special </a:t>
            </a:r>
            <a:r>
              <a:rPr lang="en-US" sz="4000" b="1" i="1" dirty="0"/>
              <a:t>ASBA</a:t>
            </a:r>
            <a:r>
              <a:rPr lang="en-US" sz="4000" b="1" dirty="0"/>
              <a:t> Offer?</a:t>
            </a:r>
            <a:br>
              <a:rPr lang="en-US" sz="4000" dirty="0"/>
            </a:br>
            <a:r>
              <a:rPr lang="en-US" sz="2800" b="1" dirty="0"/>
              <a:t>$2,000 for each </a:t>
            </a:r>
            <a:r>
              <a:rPr lang="en-US" sz="2800" b="1" i="1" dirty="0"/>
              <a:t>case successfully  put through the CSS System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i="1" dirty="0"/>
              <a:t>plus, we will pay  up to $375 on the </a:t>
            </a:r>
            <a:r>
              <a:rPr lang="en-US" sz="2800" b="1" i="1" dirty="0" err="1"/>
              <a:t>Gergen</a:t>
            </a:r>
            <a:r>
              <a:rPr lang="en-US" sz="2800" b="1" i="1" dirty="0"/>
              <a:t> Lab bill </a:t>
            </a:r>
            <a:br>
              <a:rPr lang="en-US" sz="2800" b="1" i="1" dirty="0"/>
            </a:br>
            <a:r>
              <a:rPr lang="en-US" sz="2800" b="1" i="1" dirty="0"/>
              <a:t>for any one of the 3 …</a:t>
            </a:r>
            <a:br>
              <a:rPr lang="en-US" sz="2800" b="1" i="1" dirty="0"/>
            </a:br>
            <a:r>
              <a:rPr lang="en-US" sz="2800" b="1" i="1" dirty="0" err="1"/>
              <a:t>Gergen</a:t>
            </a:r>
            <a:r>
              <a:rPr lang="en-US" sz="2800" b="1" i="1" dirty="0"/>
              <a:t> Dorsal, </a:t>
            </a:r>
            <a:r>
              <a:rPr lang="en-US" sz="2800" b="1" i="1" dirty="0" err="1"/>
              <a:t>Gergen</a:t>
            </a:r>
            <a:r>
              <a:rPr lang="en-US" sz="2800" b="1" i="1" dirty="0"/>
              <a:t> Herbst, or TAP </a:t>
            </a:r>
            <a:br>
              <a:rPr lang="en-US" sz="2800" b="1" i="1" dirty="0"/>
            </a:br>
            <a:br>
              <a:rPr lang="en-US" sz="3200" b="1" i="1" dirty="0"/>
            </a:br>
            <a:r>
              <a:rPr lang="en-US" sz="4000" b="1" i="1" dirty="0"/>
              <a:t>$2000 plus a Free Appliance = true net profit!</a:t>
            </a:r>
            <a:br>
              <a:rPr lang="en-US" b="1" i="1" dirty="0"/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6558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You know in advance:</a:t>
            </a:r>
            <a:br>
              <a:rPr lang="en-US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EDEA-DFB6-1832-7F4D-A4ADF624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AF59-89EF-C6D7-B833-32E65DFA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9401"/>
            <a:ext cx="10131425" cy="6468532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Our very </a:t>
            </a:r>
            <a:r>
              <a:rPr kumimoji="0" lang="en-US" sz="40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VERY</a:t>
            </a:r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special </a:t>
            </a: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ASBA</a:t>
            </a:r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Offer?</a:t>
            </a:r>
            <a:br>
              <a:rPr kumimoji="0" lang="en-US" sz="28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32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$2000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+ 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Free Appliance*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+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 will even cover the $99 DS3 billing Software*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 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true net profit!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 no minimum or maximum number of cases for the first quarter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63EC-6EF1-D064-FEF1-0B5A2FC3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2AAF-F025-7D45-0330-4A82C339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87867"/>
            <a:ext cx="10131425" cy="6460066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Our very special </a:t>
            </a: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ASBA</a:t>
            </a:r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Offer?</a:t>
            </a:r>
            <a:br>
              <a:rPr kumimoji="0" lang="en-US" sz="4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28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32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$2000 + Appliance + Software</a:t>
            </a:r>
            <a:br>
              <a:rPr kumimoji="0" lang="en-US" sz="36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36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6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</a:t>
            </a:r>
            <a:r>
              <a:rPr kumimoji="0" lang="en-US" sz="24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$99 DS3 Billing access and $375 Appliance continues perpetually with </a:t>
            </a:r>
            <a:br>
              <a:rPr kumimoji="0" lang="en-US" sz="24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minimal 6 successful cases per quarter </a:t>
            </a:r>
            <a:br>
              <a:rPr kumimoji="0" lang="en-US" sz="2400" b="0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2400" b="0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true net profit!</a:t>
            </a:r>
            <a:br>
              <a:rPr kumimoji="0" lang="en-US" sz="4000" b="1" i="1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Comprehensive Sleep 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QuestionS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76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You know in advance:</a:t>
            </a:r>
            <a:br>
              <a:rPr lang="en-US" sz="2800" b="1" dirty="0"/>
            </a:br>
            <a:r>
              <a:rPr lang="en-US" b="1" dirty="0"/>
              <a:t>That you are going to get paid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You know in advance:</a:t>
            </a:r>
            <a:br>
              <a:rPr lang="en-US" sz="2800" b="1" dirty="0"/>
            </a:br>
            <a:r>
              <a:rPr lang="en-US" sz="2800" b="1" dirty="0"/>
              <a:t>That you are going to get paid</a:t>
            </a:r>
            <a:br>
              <a:rPr lang="en-US" sz="2800" b="1" dirty="0"/>
            </a:br>
            <a:r>
              <a:rPr lang="en-US" b="1" dirty="0"/>
              <a:t>how much you are going to get paid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You know in advance:</a:t>
            </a:r>
            <a:br>
              <a:rPr lang="en-US" sz="2800" b="1" dirty="0"/>
            </a:br>
            <a:r>
              <a:rPr lang="en-US" sz="2800" b="1" dirty="0"/>
              <a:t>That you are going to get paid</a:t>
            </a:r>
            <a:br>
              <a:rPr lang="en-US" sz="2800" b="1" dirty="0"/>
            </a:br>
            <a:r>
              <a:rPr lang="en-US" sz="2800" b="1" dirty="0"/>
              <a:t>how much you are going to get paid</a:t>
            </a:r>
            <a:br>
              <a:rPr lang="en-US" sz="2800" b="1" dirty="0"/>
            </a:br>
            <a:r>
              <a:rPr lang="en-US" b="1" dirty="0"/>
              <a:t>When you are going to get paid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9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</a:t>
            </a:r>
            <a:r>
              <a:rPr lang="en-US" b="1" dirty="0"/>
              <a:t>:</a:t>
            </a:r>
            <a:br>
              <a:rPr lang="en-US" sz="2800" b="1" dirty="0"/>
            </a:br>
            <a:r>
              <a:rPr lang="en-US" sz="2800" b="1" dirty="0"/>
              <a:t>you get paid - even if we don’t get paid</a:t>
            </a:r>
            <a:br>
              <a:rPr lang="en-US" sz="2800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</a:t>
            </a:r>
            <a:r>
              <a:rPr lang="en-US" b="1" dirty="0"/>
              <a:t>:</a:t>
            </a:r>
            <a:br>
              <a:rPr lang="en-US" sz="2800" b="1" dirty="0"/>
            </a:br>
            <a:r>
              <a:rPr lang="en-US" sz="2800" b="1" dirty="0"/>
              <a:t>you get paid - even if we don’t get paid</a:t>
            </a:r>
            <a:br>
              <a:rPr lang="en-US" sz="2800" b="1" dirty="0"/>
            </a:br>
            <a:r>
              <a:rPr lang="en-US" b="1" dirty="0"/>
              <a:t>even if insurance doesn’t pay</a:t>
            </a:r>
            <a:br>
              <a:rPr lang="en-US" sz="2800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designed by a dentist and by the owner of a sleep testing company </a:t>
            </a:r>
            <a:br>
              <a:rPr lang="en-US" sz="2800" b="1" dirty="0"/>
            </a:br>
            <a:r>
              <a:rPr lang="en-US" sz="2800" b="1" dirty="0"/>
              <a:t>addressing all the pain points encountered </a:t>
            </a:r>
            <a:br>
              <a:rPr lang="en-US" sz="2800" b="1" dirty="0"/>
            </a:br>
            <a:r>
              <a:rPr lang="en-US" sz="2800" b="1" dirty="0"/>
              <a:t>by the dental team in a dental sleep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896C3-D00B-8399-BCEF-9BF4255C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23737"/>
            <a:ext cx="6045200" cy="17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</a:t>
            </a:r>
            <a:r>
              <a:rPr lang="en-US" b="1" dirty="0"/>
              <a:t>:</a:t>
            </a:r>
            <a:br>
              <a:rPr lang="en-US" sz="2800" b="1" dirty="0"/>
            </a:br>
            <a:r>
              <a:rPr lang="en-US" sz="2800" b="1" dirty="0"/>
              <a:t>you get paid - even if we don’t get paid</a:t>
            </a:r>
            <a:br>
              <a:rPr lang="en-US" sz="2800" b="1" dirty="0"/>
            </a:br>
            <a:r>
              <a:rPr lang="en-US" sz="2800" b="1" dirty="0"/>
              <a:t>even if insurance doesn’t pay</a:t>
            </a:r>
            <a:br>
              <a:rPr lang="en-US" sz="2800" b="1" dirty="0"/>
            </a:br>
            <a:r>
              <a:rPr lang="en-US" b="1" dirty="0"/>
              <a:t>even if patient doesn’t pay</a:t>
            </a:r>
            <a:br>
              <a:rPr lang="en-US" sz="2800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</a:t>
            </a:r>
            <a:r>
              <a:rPr lang="en-US" b="1" dirty="0"/>
              <a:t>:</a:t>
            </a:r>
            <a:br>
              <a:rPr lang="en-US" sz="2800" b="1" dirty="0"/>
            </a:br>
            <a:r>
              <a:rPr lang="en-US" sz="2800" b="1" dirty="0"/>
              <a:t>you get paid - even if we don’t get paid</a:t>
            </a:r>
            <a:br>
              <a:rPr lang="en-US" sz="2800" b="1" dirty="0"/>
            </a:br>
            <a:r>
              <a:rPr lang="en-US" sz="2800" b="1" dirty="0"/>
              <a:t>even if insurance doesn’t pay</a:t>
            </a:r>
            <a:br>
              <a:rPr lang="en-US" sz="2800" b="1" dirty="0"/>
            </a:br>
            <a:r>
              <a:rPr lang="en-US" sz="2800" b="1" dirty="0"/>
              <a:t>even if patient doesn’t pay</a:t>
            </a:r>
            <a:br>
              <a:rPr lang="en-US" sz="2800" b="1" dirty="0"/>
            </a:br>
            <a:r>
              <a:rPr lang="en-US" b="1" dirty="0"/>
              <a:t>you still get paid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4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nonrecourse</a:t>
            </a:r>
            <a:r>
              <a:rPr lang="en-US" b="1" dirty="0"/>
              <a:t>:</a:t>
            </a:r>
            <a:br>
              <a:rPr lang="en-US" sz="2800" b="1" dirty="0"/>
            </a:br>
            <a:r>
              <a:rPr lang="en-US" sz="2800" b="1" dirty="0"/>
              <a:t>even if insurance takes their money back</a:t>
            </a:r>
            <a:br>
              <a:rPr lang="en-US" sz="2800" b="1" dirty="0"/>
            </a:br>
            <a:r>
              <a:rPr lang="en-US" sz="2800" b="1" dirty="0"/>
              <a:t>you still get to keep yours!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1D115-2839-2D33-C2ED-08B3720A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175098"/>
            <a:ext cx="6045200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576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3500" b="1" i="1" dirty="0"/>
              <a:t>Set-up fees can range from $2000 – $15,000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39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can range from $2000 – $15,000</a:t>
            </a:r>
          </a:p>
          <a:p>
            <a:r>
              <a:rPr lang="en-US" sz="3500" b="1" i="1" dirty="0"/>
              <a:t>Monthly Fees can range from $99 - $750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220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can range from $2000 – $15,000</a:t>
            </a:r>
          </a:p>
          <a:p>
            <a:r>
              <a:rPr lang="en-US" sz="2000" dirty="0"/>
              <a:t>Monthly Fees can range from $99 - $750</a:t>
            </a:r>
          </a:p>
          <a:p>
            <a:r>
              <a:rPr lang="en-US" sz="3500" b="1" i="1" dirty="0"/>
              <a:t>VOBs can average $25 each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70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can range from $2000 – $15,000</a:t>
            </a:r>
          </a:p>
          <a:p>
            <a:r>
              <a:rPr lang="en-US" sz="2000" dirty="0"/>
              <a:t>Monthly Fees can range from $99 - $750</a:t>
            </a:r>
          </a:p>
          <a:p>
            <a:r>
              <a:rPr lang="en-US" sz="2000" dirty="0"/>
              <a:t>VOBs can average $25 each</a:t>
            </a:r>
          </a:p>
          <a:p>
            <a:r>
              <a:rPr lang="en-US" sz="3500" b="1" i="1" dirty="0"/>
              <a:t>Pre-Authorizations can average $45 each</a:t>
            </a:r>
          </a:p>
          <a:p>
            <a:endParaRPr lang="en-US" sz="2000" dirty="0"/>
          </a:p>
          <a:p>
            <a:r>
              <a:rPr lang="en-US" sz="20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934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can range from $2000 – $15,000</a:t>
            </a:r>
          </a:p>
          <a:p>
            <a:r>
              <a:rPr lang="en-US" sz="2000" dirty="0"/>
              <a:t>Monthly Fees can range from $99 - $750</a:t>
            </a:r>
          </a:p>
          <a:p>
            <a:r>
              <a:rPr lang="en-US" sz="2000" dirty="0"/>
              <a:t>VOBs can average $25 each</a:t>
            </a:r>
          </a:p>
          <a:p>
            <a:r>
              <a:rPr lang="en-US" sz="2000" dirty="0"/>
              <a:t>Pre-Authorizations can average $45 each</a:t>
            </a:r>
          </a:p>
          <a:p>
            <a:r>
              <a:rPr lang="en-US" sz="3500" b="1" i="1" dirty="0"/>
              <a:t>Filing claims can average 7% to as high as 20%</a:t>
            </a:r>
          </a:p>
          <a:p>
            <a:r>
              <a:rPr lang="en-US" sz="20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83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can range from $2000 – $15,000</a:t>
            </a:r>
          </a:p>
          <a:p>
            <a:r>
              <a:rPr lang="en-US" sz="2000" dirty="0"/>
              <a:t>Monthly Fees can range from $99 - $750</a:t>
            </a:r>
          </a:p>
          <a:p>
            <a:r>
              <a:rPr lang="en-US" sz="2000" dirty="0"/>
              <a:t>VOBs can average $25 each</a:t>
            </a:r>
          </a:p>
          <a:p>
            <a:r>
              <a:rPr lang="en-US" sz="2000" dirty="0"/>
              <a:t>Pre-Authorizations can average $45 each</a:t>
            </a:r>
          </a:p>
          <a:p>
            <a:r>
              <a:rPr lang="en-US" sz="2000" dirty="0"/>
              <a:t>Filing claims can average 7% to as high as 20%</a:t>
            </a:r>
          </a:p>
          <a:p>
            <a:r>
              <a:rPr lang="en-US" sz="3900" b="1" i="1" dirty="0"/>
              <a:t>How is there ever any money left over for you?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553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97133"/>
          </a:xfrm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i="1" dirty="0"/>
            </a:br>
            <a:br>
              <a:rPr lang="en-US" b="1" dirty="0"/>
            </a:br>
            <a:r>
              <a:rPr lang="en-US" sz="4800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215EE-D4F8-7C3A-22C6-F5894755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18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8"/>
            <a:ext cx="10131425" cy="4986866"/>
          </a:xfrm>
        </p:spPr>
        <p:txBody>
          <a:bodyPr>
            <a:normAutofit/>
          </a:bodyPr>
          <a:lstStyle/>
          <a:p>
            <a:r>
              <a:rPr lang="en-US" sz="2000" b="1" i="1" dirty="0"/>
              <a:t>How is there ever any money left over for you?</a:t>
            </a:r>
          </a:p>
          <a:p>
            <a:pPr marL="0" indent="0" algn="ctr">
              <a:buNone/>
            </a:pPr>
            <a:r>
              <a:rPr lang="en-US" sz="3200" b="1" i="1" dirty="0"/>
              <a:t>Do you ever feel like the only ones making money </a:t>
            </a:r>
          </a:p>
          <a:p>
            <a:pPr marL="0" indent="0" algn="ctr">
              <a:buNone/>
            </a:pPr>
            <a:r>
              <a:rPr lang="en-US" sz="3200" b="1" i="1" dirty="0"/>
              <a:t>in Dental Sleep Medicine </a:t>
            </a:r>
          </a:p>
          <a:p>
            <a:pPr marL="0" indent="0" algn="ctr">
              <a:buNone/>
            </a:pPr>
            <a:r>
              <a:rPr lang="en-US" sz="3200" b="1" i="1" dirty="0"/>
              <a:t>are making the money </a:t>
            </a:r>
          </a:p>
          <a:p>
            <a:pPr marL="0" indent="0" algn="ctr">
              <a:buNone/>
            </a:pPr>
            <a:r>
              <a:rPr lang="en-US" sz="3200" b="1" i="1" dirty="0"/>
              <a:t>off of those NOT making money </a:t>
            </a:r>
          </a:p>
          <a:p>
            <a:pPr marL="0" indent="0" algn="ctr">
              <a:buNone/>
            </a:pPr>
            <a:r>
              <a:rPr lang="en-US" sz="3200" b="1" i="1" dirty="0"/>
              <a:t>In Dental Sleep Medicine???</a:t>
            </a:r>
            <a:endParaRPr lang="en-US" sz="2000" b="1" i="1" dirty="0"/>
          </a:p>
          <a:p>
            <a:endParaRPr lang="en-US" sz="2000" b="1" i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34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4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3200" b="1" i="1" dirty="0"/>
              <a:t>Set-up fees for our Guaranteed Reimbursement Program – ZERO Dollars and ZERO Cents</a:t>
            </a:r>
          </a:p>
          <a:p>
            <a:endParaRPr lang="en-US" sz="2000" dirty="0"/>
          </a:p>
          <a:p>
            <a:r>
              <a:rPr lang="en-US" sz="2000" dirty="0"/>
              <a:t>You never send any money to us - we only send money to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61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4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for our Guaranteed Reimbursement Program – ZERO Dollars and ZERO Cents</a:t>
            </a:r>
          </a:p>
          <a:p>
            <a:r>
              <a:rPr lang="en-US" sz="3200" b="1" i="1" dirty="0"/>
              <a:t>Monthly Fees for our Guaranteed Reimbursement Program – ZERO Dollars and ZERO Cents</a:t>
            </a:r>
            <a:endParaRPr lang="en-US" sz="3200" dirty="0"/>
          </a:p>
          <a:p>
            <a:r>
              <a:rPr lang="en-US" sz="2000" dirty="0"/>
              <a:t>You never send any money to us - we only send money to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43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sz="2600" dirty="0"/>
          </a:p>
          <a:p>
            <a:r>
              <a:rPr lang="en-US" sz="2000" dirty="0"/>
              <a:t>Set-up fees for our Guaranteed Reimbursement Program – ZERO Dollars and ZERO Cents</a:t>
            </a:r>
          </a:p>
          <a:p>
            <a:r>
              <a:rPr lang="en-US" sz="2000" dirty="0"/>
              <a:t>Monthly Fees for our Guaranteed Reimbursement Program – ZERO Dollars and ZERO Cents</a:t>
            </a:r>
          </a:p>
          <a:p>
            <a:r>
              <a:rPr lang="en-US" sz="3200" b="1" i="1" dirty="0"/>
              <a:t>VOB fees for our Guaranteed Reimbursement Program – ZERO Dollars and ZERO Cents</a:t>
            </a:r>
          </a:p>
          <a:p>
            <a:r>
              <a:rPr lang="en-US" sz="2000" dirty="0"/>
              <a:t>You never send any money to us - we only send money to you!</a:t>
            </a:r>
          </a:p>
          <a:p>
            <a:endParaRPr lang="en-US" sz="20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058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for our Guaranteed Reimbursement Program – ZERO Dollars and ZERO Cents</a:t>
            </a:r>
          </a:p>
          <a:p>
            <a:r>
              <a:rPr lang="en-US" sz="2000" dirty="0"/>
              <a:t>Monthly Fees for our Guaranteed Reimbursement Program – ZERO Dollars and ZERO Cents</a:t>
            </a:r>
          </a:p>
          <a:p>
            <a:r>
              <a:rPr lang="en-US" sz="2000" dirty="0"/>
              <a:t>VOB fees for our Guaranteed Reimbursement Program – ZERO Dollars and ZERO Cents</a:t>
            </a:r>
          </a:p>
          <a:p>
            <a:r>
              <a:rPr lang="en-US" sz="3500" b="1" i="1" dirty="0"/>
              <a:t>Pre-Auth fees for our Guaranteed Reimbursement Program – ZERO Dollars and ZERO Cents</a:t>
            </a:r>
            <a:endParaRPr lang="en-US" sz="2000" dirty="0"/>
          </a:p>
          <a:p>
            <a:r>
              <a:rPr lang="en-US" sz="2000" dirty="0"/>
              <a:t>You never send any money to us - we only send money to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59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sz="2600" dirty="0"/>
          </a:p>
          <a:p>
            <a:r>
              <a:rPr lang="en-US" sz="2000" dirty="0"/>
              <a:t>Set-up fees for our Guaranteed Reimbursement Program – ZERO Dollars and ZERO Cents</a:t>
            </a:r>
          </a:p>
          <a:p>
            <a:r>
              <a:rPr lang="en-US" sz="2000" dirty="0"/>
              <a:t>Monthly Fees for our Guaranteed Reimbursement Program – ZERO Dollars and ZERO Cents</a:t>
            </a:r>
          </a:p>
          <a:p>
            <a:r>
              <a:rPr lang="en-US" sz="2000" dirty="0"/>
              <a:t>VOB fees for our Guaranteed Reimbursement Program – ZERO Dollars and ZERO Cents</a:t>
            </a:r>
          </a:p>
          <a:p>
            <a:r>
              <a:rPr lang="en-US" sz="2000" dirty="0"/>
              <a:t>Pre-Auth fees for our Guaranteed Reimbursement Program – ZERO Dollars and ZERO Cents</a:t>
            </a:r>
          </a:p>
          <a:p>
            <a:r>
              <a:rPr lang="en-US" sz="3500" b="1" i="1" dirty="0"/>
              <a:t>Filing claims fees for our Guaranteed Reimbursement Program – ZERO Dollars and ZERO Cents</a:t>
            </a:r>
            <a:endParaRPr lang="en-US" sz="20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655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6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r>
              <a:rPr lang="en-US" sz="2000" dirty="0"/>
              <a:t>Set-up fees for our Guaranteed Reimbursement Program – ZERO Dollars and ZERO Cents</a:t>
            </a:r>
          </a:p>
          <a:p>
            <a:r>
              <a:rPr lang="en-US" sz="2000" dirty="0"/>
              <a:t>Monthly Fees for our Guaranteed Reimbursement Program – ZERO Dollars and ZERO Cents</a:t>
            </a:r>
          </a:p>
          <a:p>
            <a:r>
              <a:rPr lang="en-US" sz="2000" dirty="0"/>
              <a:t>VOB fees for our Guaranteed Reimbursement Program – ZERO Dollars and ZERO Cents</a:t>
            </a:r>
          </a:p>
          <a:p>
            <a:r>
              <a:rPr lang="en-US" sz="2000" dirty="0"/>
              <a:t>Pre-Auth fees for our Guaranteed Reimbursement Program – ZERO Dollars and ZERO Cents</a:t>
            </a:r>
          </a:p>
          <a:p>
            <a:r>
              <a:rPr lang="en-US" sz="2000" dirty="0"/>
              <a:t>Filing claims fees for our Guaranteed Reimbursement Program – ZERO Dollars and ZERO Cents</a:t>
            </a:r>
          </a:p>
          <a:p>
            <a:r>
              <a:rPr lang="en-US" sz="3500" b="1" i="1" dirty="0"/>
              <a:t>You never send any money to us - we only send money to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385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8"/>
            <a:ext cx="10131425" cy="5088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2400" b="1" i="1" dirty="0"/>
              <a:t>How to never pay for another billing company set-up fee, another billing company monthly fee, another VOB, another pre-auth, or for another claim to be filed?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I think it bears repeating,  </a:t>
            </a:r>
          </a:p>
          <a:p>
            <a:pPr marL="0" indent="0" algn="ctr">
              <a:buNone/>
            </a:pPr>
            <a:r>
              <a:rPr lang="en-US" sz="4000" dirty="0"/>
              <a:t>ZERO down and ZERO a month.</a:t>
            </a:r>
          </a:p>
          <a:p>
            <a:pPr marL="0" indent="0" algn="ctr">
              <a:buNone/>
            </a:pPr>
            <a:r>
              <a:rPr lang="en-US" sz="4000" b="1" i="1" dirty="0"/>
              <a:t>You never send any money to us – </a:t>
            </a:r>
          </a:p>
          <a:p>
            <a:pPr marL="0" indent="0" algn="ctr">
              <a:buNone/>
            </a:pPr>
            <a:r>
              <a:rPr lang="en-US" sz="4000" b="1" i="1" dirty="0"/>
              <a:t>we only send money to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5132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sz="3600" b="1" i="1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186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spend less time doing the treatment?</a:t>
            </a:r>
          </a:p>
          <a:p>
            <a:pPr marL="0" indent="0">
              <a:buNone/>
            </a:pPr>
            <a:r>
              <a:rPr lang="en-US" sz="3600" b="1" i="1" dirty="0"/>
              <a:t>If a completed case takes you 3 hours administrative time and 3 hours chair time, you are never going to make a net profit.</a:t>
            </a:r>
          </a:p>
          <a:p>
            <a:r>
              <a:rPr lang="en-US" dirty="0"/>
              <a:t>With our system, you never have to explain a sleep test – our physicians do!</a:t>
            </a:r>
          </a:p>
          <a:p>
            <a:r>
              <a:rPr lang="en-US" dirty="0"/>
              <a:t>We consistently educate and motivate your patient each step of the way.</a:t>
            </a:r>
          </a:p>
          <a:p>
            <a:r>
              <a:rPr lang="en-US" dirty="0"/>
              <a:t>All you do is what you do best – the dentistry - exam, scans, delivery, and follow-ups!</a:t>
            </a:r>
          </a:p>
          <a:p>
            <a:r>
              <a:rPr lang="en-US" dirty="0"/>
              <a:t>We handle everything else, reducing your chair time to only 1 hour.</a:t>
            </a:r>
          </a:p>
          <a:p>
            <a:endParaRPr lang="en-US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683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r>
              <a:rPr lang="en-US" b="1" i="1" dirty="0"/>
              <a:t>O</a:t>
            </a:r>
            <a:r>
              <a:rPr lang="en-US" b="1" dirty="0"/>
              <a:t>ral </a:t>
            </a:r>
            <a:r>
              <a:rPr lang="en-US" b="1" i="1" dirty="0"/>
              <a:t>S</a:t>
            </a:r>
            <a:r>
              <a:rPr lang="en-US" b="1" dirty="0"/>
              <a:t>leep </a:t>
            </a:r>
            <a:r>
              <a:rPr lang="en-US" b="1" i="1" dirty="0"/>
              <a:t>A</a:t>
            </a:r>
            <a:r>
              <a:rPr lang="en-US" b="1" dirty="0"/>
              <a:t>ppliance</a:t>
            </a: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0905B-74E7-7D7B-1FEF-DBDF1E14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14010"/>
            <a:ext cx="6045200" cy="16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spend less time doing the treatment?</a:t>
            </a:r>
          </a:p>
          <a:p>
            <a:r>
              <a:rPr lang="en-US" dirty="0"/>
              <a:t>If a completed case takes you 6 hours, you are never going to make a net profit?</a:t>
            </a:r>
          </a:p>
          <a:p>
            <a:r>
              <a:rPr lang="en-US" sz="3600" b="1" i="1" dirty="0"/>
              <a:t>With our system, you never have to explain a sleep test – our physicians do!</a:t>
            </a:r>
          </a:p>
          <a:p>
            <a:r>
              <a:rPr lang="en-US" dirty="0"/>
              <a:t>We consistently educate and motivate your patient each step of the way.</a:t>
            </a:r>
          </a:p>
          <a:p>
            <a:r>
              <a:rPr lang="en-US" dirty="0"/>
              <a:t>All you do is what you do best – the dentistry - exam, scans, delivery, and follow-ups!</a:t>
            </a:r>
          </a:p>
          <a:p>
            <a:r>
              <a:rPr lang="en-US" dirty="0"/>
              <a:t>We handle everything else, reducing your chair time to only 1 hour.</a:t>
            </a:r>
          </a:p>
          <a:p>
            <a:endParaRPr lang="en-US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988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spend less time doing the treatment?</a:t>
            </a:r>
          </a:p>
          <a:p>
            <a:r>
              <a:rPr lang="en-US" dirty="0"/>
              <a:t>If a completed case takes you 6 hours, you are never going to make a net profit?</a:t>
            </a:r>
          </a:p>
          <a:p>
            <a:r>
              <a:rPr lang="en-US" dirty="0"/>
              <a:t>With our system, you never have to explain a sleep test – our physicians do!</a:t>
            </a:r>
          </a:p>
          <a:p>
            <a:r>
              <a:rPr lang="en-US" sz="3600" b="1" i="1" dirty="0"/>
              <a:t>We consistently educate and motivate your patient each step of the way.</a:t>
            </a:r>
          </a:p>
          <a:p>
            <a:r>
              <a:rPr lang="en-US" dirty="0"/>
              <a:t>All you do is what you do best – the dentistry - exam, scans, delivery, and follow-ups!</a:t>
            </a:r>
          </a:p>
          <a:p>
            <a:r>
              <a:rPr lang="en-US" dirty="0"/>
              <a:t>We handle everything else, reducing your chair time to only 1 hour.</a:t>
            </a:r>
          </a:p>
          <a:p>
            <a:endParaRPr lang="en-US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436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spend less time doing the treatment?</a:t>
            </a:r>
          </a:p>
          <a:p>
            <a:r>
              <a:rPr lang="en-US" dirty="0"/>
              <a:t>If a completed case takes you 6 hours, you are never going to make a net profit?</a:t>
            </a:r>
          </a:p>
          <a:p>
            <a:r>
              <a:rPr lang="en-US" dirty="0"/>
              <a:t>With our system, you never have to explain a sleep test – our physicians do!</a:t>
            </a:r>
          </a:p>
          <a:p>
            <a:r>
              <a:rPr lang="en-US" dirty="0"/>
              <a:t>We consistently educate and motivate your patient each step of the way.</a:t>
            </a:r>
          </a:p>
          <a:p>
            <a:r>
              <a:rPr lang="en-US" sz="3600" b="1" i="1" dirty="0"/>
              <a:t>All you do is what you do best – the dentistry - exam, scans, delivery, and follow-ups!</a:t>
            </a:r>
          </a:p>
          <a:p>
            <a:r>
              <a:rPr lang="en-US" dirty="0"/>
              <a:t>We handle everything else, reducing your chair time to only 1 hour.</a:t>
            </a:r>
          </a:p>
          <a:p>
            <a:endParaRPr lang="en-US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748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696C-132A-3A57-2D84-44C44102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469-FCFA-DF46-628C-FB3282F7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D317-D372-A867-97AD-94400AC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sz="3600" b="1" i="1" dirty="0"/>
              <a:t>How to spend less time doing the treatment?</a:t>
            </a:r>
          </a:p>
          <a:p>
            <a:r>
              <a:rPr lang="en-US" dirty="0"/>
              <a:t>If a completed case takes you 6 hours, you are never going to make a net profit?</a:t>
            </a:r>
          </a:p>
          <a:p>
            <a:r>
              <a:rPr lang="en-US" dirty="0"/>
              <a:t>With our system, you never have to explain a sleep test – our physicians do!</a:t>
            </a:r>
          </a:p>
          <a:p>
            <a:r>
              <a:rPr lang="en-US" dirty="0"/>
              <a:t>We consistently educate and motivate your patient each step of the way.</a:t>
            </a:r>
          </a:p>
          <a:p>
            <a:r>
              <a:rPr lang="en-US" dirty="0"/>
              <a:t>All you do is what you do best – the dentistry - exam, scans, delivery, and follow-ups!</a:t>
            </a:r>
          </a:p>
          <a:p>
            <a:r>
              <a:rPr lang="en-US" sz="3600" b="1" i="1" dirty="0"/>
              <a:t>We handle everything else, reducing your chair time to only 1 hour, and your admin time to only 30 minutes.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960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10EF-4EEE-EF6A-184F-78914CAA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9091-319C-07CE-2984-02B389EB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7DA3-A97B-9D23-A9BE-C82B6A2F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sz="3600" b="1" i="1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97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10EF-4EEE-EF6A-184F-78914CAA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9091-319C-07CE-2984-02B389EB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7DA3-A97B-9D23-A9BE-C82B6A2F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sz="3600" b="1" i="1" dirty="0"/>
              <a:t>How to spend less time trying to get paid?</a:t>
            </a:r>
          </a:p>
          <a:p>
            <a:pPr marL="0" indent="0">
              <a:buNone/>
            </a:pPr>
            <a:r>
              <a:rPr lang="en-US" sz="3600" b="1" i="1" dirty="0"/>
              <a:t>For all services completed this month, you are paid on the 15</a:t>
            </a:r>
            <a:r>
              <a:rPr lang="en-US" sz="3600" b="1" i="1" baseline="30000" dirty="0"/>
              <a:t>th</a:t>
            </a:r>
            <a:r>
              <a:rPr lang="en-US" sz="3600" b="1" i="1" dirty="0"/>
              <a:t> of next month.  Your Account Receivables are virtually eliminated.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126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FA7CE-0B9D-6CD0-9C74-2E559C89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3313-0CB0-6222-A141-AD4EA446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AB18-705D-2AB1-367B-F146BF3A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sz="3600" b="1" i="1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328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2B856-F295-B2E2-9A0D-D1323FA3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E50F-0C60-B5B4-082F-BD502711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3177-8B76-3DC8-4036-59C28DE38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sz="3600" b="1" i="1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100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065B5-116F-E194-98DF-DB068253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1294-DF10-65C9-B9FD-0865A445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E6FC-B04B-7F1E-CE58-4F9EDD4A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sz="3200" b="1" i="1" dirty="0"/>
              <a:t>How to never spend another minute doing peer-to-peer reviews with insurance companies?</a:t>
            </a:r>
          </a:p>
          <a:p>
            <a:r>
              <a:rPr lang="en-US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971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63AD5-62E4-7DF2-A1A7-F7E53D7D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04B8-7B64-1195-3FC3-716395D6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43000"/>
          </a:xfrm>
        </p:spPr>
        <p:txBody>
          <a:bodyPr/>
          <a:lstStyle/>
          <a:p>
            <a:r>
              <a:rPr lang="en-US" b="1" dirty="0"/>
              <a:t>Comprehensive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EB88-FF0B-9FC7-E631-EF85DFC6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I could show you …</a:t>
            </a:r>
            <a:endParaRPr lang="en-US" dirty="0"/>
          </a:p>
          <a:p>
            <a:r>
              <a:rPr lang="en-US" dirty="0"/>
              <a:t>How to never pay for another set-up fee, another monthly fee, another VOB, another pre-auth, or for another claim to be filed?</a:t>
            </a:r>
          </a:p>
          <a:p>
            <a:r>
              <a:rPr lang="en-US" dirty="0"/>
              <a:t>How to spend less time doing the treatment?</a:t>
            </a:r>
          </a:p>
          <a:p>
            <a:r>
              <a:rPr lang="en-US" dirty="0"/>
              <a:t>How to spend less time trying to get paid?</a:t>
            </a:r>
          </a:p>
          <a:p>
            <a:r>
              <a:rPr lang="en-US" dirty="0"/>
              <a:t>How to never explain medical insurance to patients?</a:t>
            </a:r>
          </a:p>
          <a:p>
            <a:r>
              <a:rPr lang="en-US" dirty="0"/>
              <a:t>How to access in-network medical benefits for 9 major carriers?</a:t>
            </a:r>
          </a:p>
          <a:p>
            <a:r>
              <a:rPr lang="en-US" dirty="0"/>
              <a:t>How to never spend another minute doing peer-to-peer reviews with insurance companies?</a:t>
            </a:r>
          </a:p>
          <a:p>
            <a:r>
              <a:rPr lang="en-US" sz="3600" b="1" i="1" dirty="0"/>
              <a:t>How to never get another Zero?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756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One referral to </a:t>
            </a:r>
            <a:r>
              <a:rPr lang="en-US" sz="2800" b="1" dirty="0" err="1"/>
              <a:t>css</a:t>
            </a:r>
            <a:r>
              <a:rPr lang="en-US" sz="2800" b="1" dirty="0"/>
              <a:t> and we can provide all the missing pieces</a:t>
            </a:r>
            <a:br>
              <a:rPr lang="en-US" sz="2800" b="1" dirty="0"/>
            </a:br>
            <a:r>
              <a:rPr lang="en-US" sz="3200" b="1" dirty="0"/>
              <a:t>Pre-Sleep Test Clinical notes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6243-656A-7804-3633-DE308D6B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Guaranteed Reimbursement program goal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BD6D7-ADFE-4C29-4300-985809BF0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2259489"/>
            <a:ext cx="4572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3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C229-4416-1491-C038-7DBAC62C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C06A2-70E2-F253-8F89-39DFF94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A217C4-463E-5EC9-2529-06DD1BD4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38125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D06147-ABBC-21CE-094E-6A2AE673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4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9C9E-8539-EB47-B4B3-69D97201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D469-EF07-E860-DA76-F3AF8E79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4040"/>
            <a:ext cx="10131425" cy="2069908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7790-CF70-436A-F3C2-3BBDFEE1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1439A9-9A8E-A82D-161F-8328F38D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72415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9A8024-7BD0-2E23-8ADD-A5A8E38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63FC8-65C7-6C1C-5D2D-097EBD0CE6BC}"/>
              </a:ext>
            </a:extLst>
          </p:cNvPr>
          <p:cNvSpPr txBox="1"/>
          <p:nvPr/>
        </p:nvSpPr>
        <p:spPr>
          <a:xfrm>
            <a:off x="618067" y="1997839"/>
            <a:ext cx="390154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51846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C00A-5040-ECC6-AE94-6257950F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3ED9-C238-B2B1-BE17-667C2CFA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B482-97A6-4B99-BC24-598C17D0B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0BD51-9288-5C82-0BA6-D2D2A6F0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9188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5A6280-07F8-62A3-A328-1F45DE63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720CAE-F396-5D08-48C3-84D78A1054E5}"/>
              </a:ext>
            </a:extLst>
          </p:cNvPr>
          <p:cNvSpPr txBox="1"/>
          <p:nvPr/>
        </p:nvSpPr>
        <p:spPr>
          <a:xfrm>
            <a:off x="618067" y="1997839"/>
            <a:ext cx="390154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6229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BB2E-CDEA-31B0-FB15-27F731B4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15FB-F968-B25B-F344-0E25493A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FF32-C0F0-4700-97E3-43B8D75D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B4F11D-92B0-1DB3-9122-B0A6577F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097854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C953E2-34C6-881F-540D-B2CA34F7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E0FB1-8AB9-8EFB-DBDE-40516182464E}"/>
              </a:ext>
            </a:extLst>
          </p:cNvPr>
          <p:cNvSpPr txBox="1"/>
          <p:nvPr/>
        </p:nvSpPr>
        <p:spPr>
          <a:xfrm>
            <a:off x="618067" y="1997839"/>
            <a:ext cx="390154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387312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8430-9C45-A331-0D7E-38CD4CA1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6A65-C898-1EDA-BA9E-F252ACB5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4219-310A-A041-CF3C-92E71D1F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0A116C-638B-47D2-A800-44B86E2D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336868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BF43F6-B621-8133-4AF9-43CD7C4C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E321D-E135-0A6E-6ED4-BAB3EF3C8D66}"/>
              </a:ext>
            </a:extLst>
          </p:cNvPr>
          <p:cNvSpPr txBox="1"/>
          <p:nvPr/>
        </p:nvSpPr>
        <p:spPr>
          <a:xfrm>
            <a:off x="618067" y="1997839"/>
            <a:ext cx="390154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75325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B2AB4-8046-45D5-6E5C-03C3D6A4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3C1B-8C31-ED54-F0B6-B05B673D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738"/>
            <a:ext cx="10131425" cy="2039130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6821-254F-F737-FAE8-0711186E2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5A29AE-302E-71B3-C6F2-CDBBD7E1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3566699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4CA442-AA86-0CF4-A018-108D72B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9CE03-1C23-FCDC-0D46-AEEC16625040}"/>
              </a:ext>
            </a:extLst>
          </p:cNvPr>
          <p:cNvSpPr txBox="1"/>
          <p:nvPr/>
        </p:nvSpPr>
        <p:spPr>
          <a:xfrm>
            <a:off x="618067" y="1997839"/>
            <a:ext cx="39015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339163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06E50-75E0-6F9D-07EA-67945576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214A-43C7-D06A-2917-D43DB8DD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10"/>
            <a:ext cx="10131425" cy="206235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2FA1-C229-BEF4-D6F0-C0E4BFDA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5292B4-9604-B65F-3AF4-B19B61235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3688149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4AF1F2-E222-E368-A082-49FF7D9F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3D1CE-4A29-F044-BCC2-469F8C646B8D}"/>
              </a:ext>
            </a:extLst>
          </p:cNvPr>
          <p:cNvSpPr txBox="1"/>
          <p:nvPr/>
        </p:nvSpPr>
        <p:spPr>
          <a:xfrm>
            <a:off x="618067" y="1997839"/>
            <a:ext cx="39015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1896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905F-BB7E-57ED-38C1-B14E817E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20C6-82F6-80C0-ED98-F0C958F7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195-C573-95BD-4A4D-5BDF7FD7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6AAC8-2DDE-C19F-6108-C9435183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08941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C1D274F-AC9A-E055-7623-2B513B3D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E4FEF6-0643-F40F-99A6-CE6BC4BD356E}"/>
              </a:ext>
            </a:extLst>
          </p:cNvPr>
          <p:cNvSpPr txBox="1"/>
          <p:nvPr/>
        </p:nvSpPr>
        <p:spPr>
          <a:xfrm>
            <a:off x="618067" y="1997839"/>
            <a:ext cx="39015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49169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EB04E-353B-AA93-3329-8FDD016A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E6E3-128E-4D83-AC93-ECB2152D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738"/>
            <a:ext cx="10131425" cy="2039130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0E4F-2079-1B60-0941-18C9E9DF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29D083-3A99-B024-91BD-23AFB158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462597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F0F8EC-3D81-09EB-1D7B-AF5C70D0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B4536-38E2-3131-EC72-41E5D95C82D4}"/>
              </a:ext>
            </a:extLst>
          </p:cNvPr>
          <p:cNvSpPr txBox="1"/>
          <p:nvPr/>
        </p:nvSpPr>
        <p:spPr>
          <a:xfrm>
            <a:off x="618067" y="1997839"/>
            <a:ext cx="39015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406174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3200" b="1" dirty="0"/>
              <a:t>Sleep Test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550E5-2A6E-F089-8F1F-CA4C9972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7C5A-03C3-D19B-06FE-D82CB5AB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518"/>
            <a:ext cx="10131425" cy="2038350"/>
          </a:xfrm>
        </p:spPr>
        <p:txBody>
          <a:bodyPr/>
          <a:lstStyle/>
          <a:p>
            <a:r>
              <a:rPr kumimoji="0" lang="en-US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Separating Obstacles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95C3-A878-2BAD-9D34-5BCC0BE0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58C0FF-9B11-0B8E-4B9F-7CF92E4E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47349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5B19D1-C61F-CE90-3343-64DB3E73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C7482-4AC7-73D5-7931-CC96A61418E9}"/>
              </a:ext>
            </a:extLst>
          </p:cNvPr>
          <p:cNvSpPr txBox="1"/>
          <p:nvPr/>
        </p:nvSpPr>
        <p:spPr>
          <a:xfrm>
            <a:off x="618067" y="1997839"/>
            <a:ext cx="39015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4889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9FAA-F0FC-DE5B-3AAE-9BC6609C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CB1D-439F-AF70-A439-9E5ED39C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6058"/>
            <a:ext cx="10131425" cy="2071926"/>
          </a:xfrm>
        </p:spPr>
        <p:txBody>
          <a:bodyPr>
            <a:normAutofit/>
          </a:bodyPr>
          <a:lstStyle/>
          <a:p>
            <a:r>
              <a:rPr lang="en-US" sz="2800" b="1" dirty="0"/>
              <a:t>Separating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978A-EEDC-0AE3-419F-AA01C644F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4F668C-DAFA-2277-2315-9C25E3F8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47349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923FD2-75FD-78D3-A9C9-2146F587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-6059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C698B-C1B8-7375-1DE3-61CDDA005DAC}"/>
              </a:ext>
            </a:extLst>
          </p:cNvPr>
          <p:cNvSpPr txBox="1"/>
          <p:nvPr/>
        </p:nvSpPr>
        <p:spPr>
          <a:xfrm>
            <a:off x="618067" y="1997839"/>
            <a:ext cx="390154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19598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99098-74A7-C7AF-CFF8-F0DAA832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7446-D11C-C3C9-D6EA-98D52179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6058"/>
            <a:ext cx="10131425" cy="2071926"/>
          </a:xfrm>
        </p:spPr>
        <p:txBody>
          <a:bodyPr>
            <a:normAutofit/>
          </a:bodyPr>
          <a:lstStyle/>
          <a:p>
            <a:r>
              <a:rPr lang="en-US" sz="3200" b="1" dirty="0"/>
              <a:t>CSS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8438-6762-D2E5-FBCC-5EEB014D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43F99E-AD3C-CFC1-FF27-08AB2376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47349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3F9D3B-EFEE-F5E7-5B1F-0F77A833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-6059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764C6-CC33-7D91-38B3-97ECDC57CED6}"/>
              </a:ext>
            </a:extLst>
          </p:cNvPr>
          <p:cNvSpPr txBox="1"/>
          <p:nvPr/>
        </p:nvSpPr>
        <p:spPr>
          <a:xfrm>
            <a:off x="618067" y="1997839"/>
            <a:ext cx="382693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already been paid your nonrecourse guaranteed amount and CSS handles all collections from patient and insurances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810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B773-86B3-4CB6-A362-BB4FCCB0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D616-3A68-69A6-317A-3A7A4CD9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518"/>
            <a:ext cx="10131425" cy="2038350"/>
          </a:xfrm>
        </p:spPr>
        <p:txBody>
          <a:bodyPr/>
          <a:lstStyle/>
          <a:p>
            <a:r>
              <a:rPr lang="en-US" sz="3600" b="1" dirty="0"/>
              <a:t>CSS Solutions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A366-5F1A-A95E-3B45-0CED89ED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25781-8F00-1CE5-2458-4BE2374C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47349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F0D8E9-A156-7661-95EE-A499B555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5BDF-C595-0881-76CC-4EF7087F7524}"/>
              </a:ext>
            </a:extLst>
          </p:cNvPr>
          <p:cNvSpPr txBox="1"/>
          <p:nvPr/>
        </p:nvSpPr>
        <p:spPr>
          <a:xfrm>
            <a:off x="618067" y="1997839"/>
            <a:ext cx="390154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already been paid your nonrecourse guaranteed amount and CSS handles all appeals and denials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60355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5B15-616B-2729-2AE6-5D48CF95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E34D-3F29-3A47-C0FA-C03F18FF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820333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DCB7-7BC3-E294-E762-5E993556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3927D2-F07C-9272-50D6-6366C774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462597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B7D0ED-249B-15DC-A547-F31FA65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215F2-A902-B4B9-DBEF-ACCEAA885DA7}"/>
              </a:ext>
            </a:extLst>
          </p:cNvPr>
          <p:cNvSpPr txBox="1"/>
          <p:nvPr/>
        </p:nvSpPr>
        <p:spPr>
          <a:xfrm>
            <a:off x="618067" y="1810464"/>
            <a:ext cx="390154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already been paid your nonrecourse guaranteed amount and CSS handles all billing from patient and insurances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11267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77D14-B93E-32AD-979E-D046BA6F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840-2865-8CE1-BA35-9AF23A9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6416-24F9-2607-07B9-0BCD67D7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9533"/>
            <a:ext cx="10131425" cy="40216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F585C-C625-758A-28E6-358BC8FA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46" y="408941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586D85-5EC6-D0C2-AE9B-2C1F1F30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47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5542A-3D1B-D23E-DD24-DCF70FDD93D5}"/>
              </a:ext>
            </a:extLst>
          </p:cNvPr>
          <p:cNvSpPr txBox="1"/>
          <p:nvPr/>
        </p:nvSpPr>
        <p:spPr>
          <a:xfrm>
            <a:off x="618067" y="1997839"/>
            <a:ext cx="480906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team no longer has financial conversations with your patients. CSS handles all discussions and explanations of medical coverage or lack of.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06932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5195-EAB6-EF8F-06D6-541D25BB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D7D6-79C3-7A08-FD2C-54EFAA5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E8A8-13B9-1491-2B0F-6CF3D813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8647DA-4548-EB06-E866-81EAE59D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3" y="3688149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D68468-6236-EB23-C08A-31F06CFE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0D64D-770F-559E-4CDF-9904235ED294}"/>
              </a:ext>
            </a:extLst>
          </p:cNvPr>
          <p:cNvSpPr txBox="1"/>
          <p:nvPr/>
        </p:nvSpPr>
        <p:spPr>
          <a:xfrm>
            <a:off x="618067" y="1997839"/>
            <a:ext cx="442806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handles the preparation, submission, and follow-up all pre-authorizations.  Fewest in industry. Quickest industry standards.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82756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E1E5-F877-A576-8B3B-80BA56BC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2BC8-E698-2D19-68DE-C0A9EC57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21F5-207A-9B85-15BE-4F659851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65F73-45D1-EAB3-4051-A056E44B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4" y="3566699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1C5FA9-CB9B-5B45-A31F-E9095262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8710D-114C-DA75-CE0C-AD89F916E69B}"/>
              </a:ext>
            </a:extLst>
          </p:cNvPr>
          <p:cNvSpPr txBox="1"/>
          <p:nvPr/>
        </p:nvSpPr>
        <p:spPr>
          <a:xfrm>
            <a:off x="618067" y="1997839"/>
            <a:ext cx="390154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handles the preparation, submission, and follow-up all clinical notes and therapy orders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225487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4994-1A60-CC26-A0D8-377FB39A1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BBE2-5BDF-F1ED-EB91-6FEE5010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EE51-8584-7D59-8918-F4CBE8FB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FD4E4B-AAA7-7143-28E0-477A1406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10" y="3351982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9E15AA-9AC0-0444-C532-1EA26B91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10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AD8D2-C8AD-2F2C-9F08-562EC2839674}"/>
              </a:ext>
            </a:extLst>
          </p:cNvPr>
          <p:cNvSpPr txBox="1"/>
          <p:nvPr/>
        </p:nvSpPr>
        <p:spPr>
          <a:xfrm>
            <a:off x="431800" y="1997839"/>
            <a:ext cx="427011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handles the preparation, submission, and follow-up of all Sleep Testing and Diagnosis.  Quickest industry standards.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315438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1B8F9-525C-86FB-C49C-997050F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0743-F240-8514-F9FF-92E28130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5B95-8045-EF03-36D8-9B3946D5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1DFF54-1D7E-5C4A-9EC3-19AE3220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3097854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E426E6-C166-43F6-A696-2C55F2E5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34FD4-D402-5E2A-858A-E7C54761BCD3}"/>
              </a:ext>
            </a:extLst>
          </p:cNvPr>
          <p:cNvSpPr txBox="1"/>
          <p:nvPr/>
        </p:nvSpPr>
        <p:spPr>
          <a:xfrm>
            <a:off x="618066" y="1997839"/>
            <a:ext cx="400473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continuously motivates and educates your patient with every step.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41040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2800" b="1" dirty="0"/>
              <a:t>Sleep Test</a:t>
            </a:r>
            <a:br>
              <a:rPr lang="en-US" sz="2800" b="1" dirty="0"/>
            </a:br>
            <a:r>
              <a:rPr lang="en-US" sz="3200" b="1" dirty="0"/>
              <a:t>Post Sleep Test Clinical Notes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68924-8BEA-3E94-623B-3E60E562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E6AA-4667-3660-E743-B6E9A0E1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EB35-29DD-1152-C2E8-39E6CB0E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757837-9236-B9F1-FC5C-85BF7534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918883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13D467-6CAF-7555-4423-FE494FFE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A81FB-2535-CDC7-64DD-D86EA0D11EEB}"/>
              </a:ext>
            </a:extLst>
          </p:cNvPr>
          <p:cNvSpPr txBox="1"/>
          <p:nvPr/>
        </p:nvSpPr>
        <p:spPr>
          <a:xfrm>
            <a:off x="618067" y="1997839"/>
            <a:ext cx="39015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can help with paper screens, the DS3 electronic screener, or </a:t>
            </a:r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 Code and patient info site.</a:t>
            </a:r>
            <a:endParaRPr lang="en-US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8118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C8AF6-801E-0C3A-E85F-2B811BC0E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3BC4-BC56-AC91-3D91-7880FF56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>
            <a:normAutofit/>
          </a:bodyPr>
          <a:lstStyle/>
          <a:p>
            <a:r>
              <a:rPr lang="en-US" b="1" dirty="0"/>
              <a:t>CSS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1A41B-9110-8964-4FC5-00300A6D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D62D44-0970-E6FA-C15D-7F7F87BC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724150"/>
            <a:ext cx="3152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41267C-B16E-C12A-F6D8-1592014D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96111"/>
            <a:ext cx="3152774" cy="2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F8F1F-94F1-D7F2-A649-3EBDBF268E06}"/>
              </a:ext>
            </a:extLst>
          </p:cNvPr>
          <p:cNvSpPr txBox="1"/>
          <p:nvPr/>
        </p:nvSpPr>
        <p:spPr>
          <a:xfrm>
            <a:off x="618067" y="1997839"/>
            <a:ext cx="39015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that you are able to offer in-network benefits, physicians, sleep labs, and </a:t>
            </a:r>
            <a:r>
              <a:rPr lang="en-US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dme</a:t>
            </a:r>
            <a:r>
              <a:rPr lang="en-U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providers will be more willing to send more referrals.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identifying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motivation of the suffering patients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Testing and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Pre-authorization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36756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BD84-83FF-7CD3-3DE4-0C690A17B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0FBF-54B8-6FF2-F53A-E7C79C34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Following the CSS solution – </a:t>
            </a:r>
            <a:br>
              <a:rPr lang="en-US" b="1" dirty="0"/>
            </a:br>
            <a:r>
              <a:rPr lang="en-US" b="1" dirty="0"/>
              <a:t>Goal Accomplished!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97210-6481-F4D8-8F19-08E0E3B94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2259489"/>
            <a:ext cx="4572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3600" b="1" dirty="0"/>
              <a:t>New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dirty="0"/>
              <a:t>Wind Down Doc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1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DC611-B3EB-4C8F-8968-2C446BCB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3CEE-B48D-1CC6-C781-441AA318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7AE5-287B-E507-76B7-A8930C18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3600" b="1" dirty="0"/>
              <a:t>New Doc</a:t>
            </a:r>
          </a:p>
          <a:p>
            <a:pPr marL="0" indent="0">
              <a:buNone/>
            </a:pPr>
            <a:r>
              <a:rPr lang="en-US" sz="2400" b="1" i="1" dirty="0"/>
              <a:t>Buying your first house, paying off school debt, starting your first office, starting your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4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3CB5-6A60-78D4-DBA0-ADF2B65B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7D02-B596-9975-1DA5-AF807BCA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886B-159A-7EA7-8BD3-E74357C8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3900" b="1" dirty="0"/>
              <a:t>New Doc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Buying your first house, paying off school debt, starting your first office, starting your family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develop the infrastructure and spend the money for the administration of a dental sleep practice?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3CB5-6A60-78D4-DBA0-ADF2B65B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7D02-B596-9975-1DA5-AF807BCA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886B-159A-7EA7-8BD3-E74357C8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3900" b="1" dirty="0"/>
              <a:t>New Doc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Buying your first house, paying off school debt, starting your first office, starting your family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start out lean and mean and make some net profit!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3CB5-6A60-78D4-DBA0-ADF2B65B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7D02-B596-9975-1DA5-AF807BCA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886B-159A-7EA7-8BD3-E74357C8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3900" b="1" dirty="0"/>
              <a:t>New Doc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Buying your first house, paying off school debt, starting your first office, starting your family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start out lean and mean and make some net profit!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admin </a:t>
            </a:r>
            <a:r>
              <a:rPr lang="en-US" sz="2400" b="1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salary of $65,000 – out of the profit - so let’s don’t hire them now at this stage of your career.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7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D9F4-20B2-478E-7368-0FCEA80B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C559-8FD8-0FCE-2919-AE3EED3D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CE56-0FDB-D159-8640-7AD412A9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3600" b="1" dirty="0"/>
              <a:t>Midway Through Career Doc</a:t>
            </a:r>
          </a:p>
          <a:p>
            <a:r>
              <a:rPr lang="en-US" dirty="0"/>
              <a:t>Wind Down Doc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1791-DFE6-CE16-E172-741D199B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775F-3495-5BCA-0FF1-E07BAF21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A068-D3C0-176A-728C-E2D3B0EF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3600" b="1" dirty="0"/>
              <a:t>Midway Through Career Doc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  <a:r>
              <a:rPr lang="en-US" sz="2400" b="1" i="1" dirty="0"/>
              <a:t>Building your palace, Positioning your practice, Maximizing your Profit, Raising your family, Living Life. 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2800" b="1" dirty="0"/>
              <a:t>Sleep Test</a:t>
            </a:r>
            <a:br>
              <a:rPr lang="en-US" sz="2800" b="1" dirty="0"/>
            </a:br>
            <a:r>
              <a:rPr lang="en-US" sz="2800" b="1" dirty="0"/>
              <a:t>Post Sleep Test Clinical Notes</a:t>
            </a:r>
            <a:br>
              <a:rPr lang="en-US" sz="2800" b="1" dirty="0"/>
            </a:br>
            <a:r>
              <a:rPr lang="en-US" sz="3200" b="1" dirty="0"/>
              <a:t>Orders for therapy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4979-D755-DFFE-6304-358639A0D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47E-604A-3843-803B-8BC73E15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BA-DF9D-3020-4AC0-61D57B19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5800" b="1" dirty="0"/>
              <a:t>Midway Through Career Doc</a:t>
            </a:r>
          </a:p>
          <a:p>
            <a:pPr marL="0" indent="0">
              <a:buNone/>
            </a:pPr>
            <a:r>
              <a:rPr lang="en-US" sz="2100" i="1" dirty="0"/>
              <a:t>Building your palace, Positioning your practice, Maximizing your profit, Raising your family, Living Life. </a:t>
            </a:r>
          </a:p>
          <a:p>
            <a:pPr marL="0" indent="0">
              <a:buNone/>
            </a:pPr>
            <a:r>
              <a:rPr lang="en-US" sz="2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lready busy doing the general dental things, and family things, and can’t add one more administrative component.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4979-D755-DFFE-6304-358639A0D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47E-604A-3843-803B-8BC73E15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BA-DF9D-3020-4AC0-61D57B19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5800" b="1" dirty="0"/>
              <a:t>Midway Through Career Doc</a:t>
            </a:r>
          </a:p>
          <a:p>
            <a:pPr marL="0" indent="0">
              <a:buNone/>
            </a:pPr>
            <a:r>
              <a:rPr lang="en-US" sz="2100" i="1" dirty="0"/>
              <a:t>Building your palace, Positioning your practice, Maximizing your profit, Raising your family, Living Life. </a:t>
            </a:r>
          </a:p>
          <a:p>
            <a:pPr marL="0" indent="0">
              <a:buNone/>
            </a:pPr>
            <a:r>
              <a:rPr lang="en-US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lready busy doing the general dental things, and family things, and can’t add one more administrative component.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4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4979-D755-DFFE-6304-358639A0D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47E-604A-3843-803B-8BC73E15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BA-DF9D-3020-4AC0-61D57B19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5800" b="1" dirty="0"/>
              <a:t>Midway Through Career Doc</a:t>
            </a:r>
          </a:p>
          <a:p>
            <a:pPr marL="0" indent="0">
              <a:buNone/>
            </a:pPr>
            <a:r>
              <a:rPr lang="en-US" sz="2100" i="1" dirty="0"/>
              <a:t>Building your palace, Positioning your practice, Maximizing your profit, Raising your family, Living Life. </a:t>
            </a:r>
          </a:p>
          <a:p>
            <a:pPr marL="0" indent="0">
              <a:buNone/>
            </a:pPr>
            <a:r>
              <a:rPr lang="en-US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already busy doing the general dental things, and family things, and can’t add one more administrative component.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Instead, l</a:t>
            </a: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et’s </a:t>
            </a:r>
            <a:r>
              <a:rPr lang="en-US" sz="2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lean and mean and make some net profit!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4979-D755-DFFE-6304-358639A0D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47E-604A-3843-803B-8BC73E15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BA-DF9D-3020-4AC0-61D57B19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sz="5800" b="1" dirty="0"/>
              <a:t>Midway Through Career Doc</a:t>
            </a:r>
          </a:p>
          <a:p>
            <a:pPr marL="0" indent="0">
              <a:buNone/>
            </a:pPr>
            <a:r>
              <a:rPr lang="en-US" sz="2100" i="1" dirty="0"/>
              <a:t>Building your palace, Positioning your practice, Maximizing your profit, Raising your family, Living Life. </a:t>
            </a:r>
          </a:p>
          <a:p>
            <a:pPr marL="0" indent="0">
              <a:buNone/>
            </a:pPr>
            <a:r>
              <a:rPr lang="en-US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already busy doing the general dental things, and family things, and can’t add one more administrative component.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Instead, l</a:t>
            </a:r>
            <a:r>
              <a:rPr lang="en-US" sz="21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et’s </a:t>
            </a:r>
            <a:r>
              <a:rPr lang="en-US" sz="21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sz="21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lean and mean and make some net profit!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admin </a:t>
            </a:r>
            <a:r>
              <a:rPr lang="en-US" sz="2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salary of $65,000 – out of the profit - so let’s don’t hire them </a:t>
            </a:r>
            <a:r>
              <a:rPr lang="en-US" sz="2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during this stage of your career</a:t>
            </a:r>
            <a:r>
              <a:rPr lang="en-US" sz="26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7B3A-234B-184C-78DD-06CE38EC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E440-0E33-98BF-72F5-4DA5780F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A6B6-6286-68D9-94F5-2DAB8E15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3600" b="1" dirty="0"/>
              <a:t>Wind Down Doc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8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7D95-FCFD-00C0-B34D-50287576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FDDD-EBB3-45EB-EB39-795A9C90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D26B-0A57-A3FD-8786-39147011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4304453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3600" b="1" dirty="0"/>
              <a:t>Wind Down Doc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  <a:r>
              <a:rPr lang="en-US" sz="2400" b="1" i="1" dirty="0"/>
              <a:t>Selling your practice, Maximizing its transitional value, Golf, Travel, and Grandkids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1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8E0-4E5D-8F3E-1AB4-B727C75C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ED84-06BC-FA6B-CC25-0F001814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FB0A-ECC9-A300-7AFB-B9E96BDC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5800" b="1" dirty="0"/>
              <a:t>Wind Down Doc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600" b="1" i="1" dirty="0"/>
              <a:t>Selling your practice, Maximizing its transitional value, Golf, Travel, and Grand Kids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old guy, </a:t>
            </a:r>
            <a:r>
              <a:rPr lang="en-US" sz="3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like me. </a:t>
            </a: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been through the above stages. </a:t>
            </a:r>
            <a:r>
              <a:rPr lang="en-US" sz="3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I just want to just go home after my patients, rub on some Bengay, and Facebook my grandkids. I don’t want to administrate anything.  As a clinician, I work T,W,T from 10am to 12pm… some weeks.  Why would I want to hire anyone to do anything?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400" b="1" i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8E0-4E5D-8F3E-1AB4-B727C75C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ED84-06BC-FA6B-CC25-0F001814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FB0A-ECC9-A300-7AFB-B9E96BDC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5800" b="1" dirty="0"/>
              <a:t>Wind Down Doc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600" b="1" i="1" dirty="0"/>
              <a:t>Selling your practice, Maximizing its transitional value, Golf, Travel, and Grand Kids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old guy,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like me. 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been through the above stages.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I just want to just go home after my patients, rub on some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bengay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my grandkids. I don’t want to administrate anything.  As a clinician, I work T,W,T from 10am to 12pm… some weeks.  Why would I want to hire anyone to do anything?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400" b="1" i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1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8E0-4E5D-8F3E-1AB4-B727C75C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ED84-06BC-FA6B-CC25-0F001814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FB0A-ECC9-A300-7AFB-B9E96BDC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5800" b="1" dirty="0"/>
              <a:t>Wind Down Doc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600" b="1" i="1" dirty="0"/>
              <a:t>Selling your practice, Maximizing its transitional value, Golf, Travel, and Grand Kids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old guy,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like me. 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been through the above stages.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I just want to just go home after my patients, rub on some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bengay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my grandkids. I don’t want to administrate anything.  As a clinician, I work T,W,T from 10am to 12pm… some weeks.  Why would I want to hire anyone to do anything?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sz="3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end up</a:t>
            </a: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lean and mean and make some net profit!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400" b="1" i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8E0-4E5D-8F3E-1AB4-B727C75C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ED84-06BC-FA6B-CC25-0F001814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FB0A-ECC9-A300-7AFB-B9E96BDC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4867"/>
            <a:ext cx="10131425" cy="5173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New to DSM Doc</a:t>
            </a:r>
          </a:p>
          <a:p>
            <a:r>
              <a:rPr lang="en-US" dirty="0"/>
              <a:t>Midway Through Career Doc</a:t>
            </a:r>
          </a:p>
          <a:p>
            <a:r>
              <a:rPr lang="en-US" sz="5800" b="1" dirty="0"/>
              <a:t>Wind Down Doc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600" b="1" i="1" dirty="0"/>
              <a:t>Selling your practice, Maximizing its transitional value, Golf, Travel, and Grand Kids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old guy,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like me. 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been through the above stages.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I just want to just go home after my patients, rub on some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bengay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my grandkids. I don’t want to administrate anything.  As a clinician, I work T,W,T from 10am to 12pm… some weeks.  Why would I want to hire anyone to do anything?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develop the infrastructure and spend the money for the administration of a dental sleep practice?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sz="2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end up</a:t>
            </a:r>
            <a:r>
              <a:rPr lang="en-US" sz="2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lean and mean and make some net profit!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admin </a:t>
            </a:r>
            <a:r>
              <a:rPr lang="en-US" sz="3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en-US" sz="3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salary of $65,000 – out of the profit – I am not hiring any of them now.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400" b="1" i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0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7332-CD4E-9B33-842D-128A099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D1ED-6D70-4789-968A-C071DC91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4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Guaranteed Reimbursement Program</a:t>
            </a:r>
            <a:br>
              <a:rPr lang="en-US" b="1" dirty="0"/>
            </a:br>
            <a:r>
              <a:rPr lang="en-US" b="1" dirty="0"/>
              <a:t>the true 100% turnkey system</a:t>
            </a:r>
            <a:br>
              <a:rPr lang="en-US" b="1" dirty="0"/>
            </a:br>
            <a:br>
              <a:rPr lang="en-US" b="1" dirty="0"/>
            </a:br>
            <a:r>
              <a:rPr lang="en-US" sz="3200" b="1" dirty="0"/>
              <a:t>One referral to </a:t>
            </a:r>
            <a:r>
              <a:rPr lang="en-US" sz="3200" b="1" dirty="0" err="1"/>
              <a:t>css</a:t>
            </a:r>
            <a:r>
              <a:rPr lang="en-US" sz="3200" b="1" dirty="0"/>
              <a:t> and we can provide all the missing pieces</a:t>
            </a:r>
            <a:br>
              <a:rPr lang="en-US" sz="2800" b="1" dirty="0"/>
            </a:br>
            <a:r>
              <a:rPr lang="en-US" sz="2800" b="1" dirty="0"/>
              <a:t>Pre-Sleep Test Clinical notes</a:t>
            </a:r>
            <a:br>
              <a:rPr lang="en-US" sz="2800" b="1" dirty="0"/>
            </a:br>
            <a:r>
              <a:rPr lang="en-US" sz="2800" b="1" dirty="0"/>
              <a:t>Sleep Test</a:t>
            </a:r>
            <a:br>
              <a:rPr lang="en-US" sz="2800" b="1" dirty="0"/>
            </a:br>
            <a:r>
              <a:rPr lang="en-US" sz="2800" b="1" dirty="0"/>
              <a:t>Post Sleep Test Clinical Notes</a:t>
            </a:r>
            <a:br>
              <a:rPr lang="en-US" sz="2800" b="1" dirty="0"/>
            </a:br>
            <a:r>
              <a:rPr lang="en-US" sz="2800" b="1" dirty="0"/>
              <a:t>Orders for therapy</a:t>
            </a:r>
            <a:br>
              <a:rPr lang="en-US" sz="2800" b="1" dirty="0"/>
            </a:br>
            <a:r>
              <a:rPr lang="en-US" sz="3200" b="1" dirty="0"/>
              <a:t>Pre-Authorization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AE032-27CC-5CB7-CC07-3BCFF5BC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5" y="252920"/>
            <a:ext cx="6045200" cy="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2301-6482-8C97-E36E-BC17F2E0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22E-D6A7-CDBC-BFEB-7A87CD8E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FBF6-85C4-E8CB-AC25-FBBEB207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to launch </a:t>
            </a: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guy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corporate guy – we are the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for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DSOs.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guy that is not in network with 9 major medical insurance carriers.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2301-6482-8C97-E36E-BC17F2E0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22E-D6A7-CDBC-BFEB-7A87CD8E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FBF6-85C4-E8CB-AC25-FBBEB207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Launch </a:t>
            </a: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guy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Really, how many times can you come to a dental sleep course and not do a sleep appliance the following week?  </a:t>
            </a:r>
            <a:r>
              <a:rPr lang="en-US" sz="24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CSS Guaranteed Reimbursement Program, all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obstacles are now removed.  Now you can just screen the patient and send them to us.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Launch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Really, how many times can you come to a dental sleep course and not do a sleep appliance the following week?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Corporate </a:t>
            </a: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are the solution for the DSOs.  Please ask us how we can help you be successful within the DSO environment.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 Does The </a:t>
            </a:r>
            <a:r>
              <a:rPr lang="en-US" sz="3600" b="1" dirty="0" err="1"/>
              <a:t>css</a:t>
            </a:r>
            <a:r>
              <a:rPr lang="en-US" sz="3600" b="1" dirty="0"/>
              <a:t> Program Work FOR? …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to Launch </a:t>
            </a:r>
            <a:r>
              <a:rPr lang="en-US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guy</a:t>
            </a: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Really, how many times can you come to a dental sleep course and not do a sleep appliance the following week?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Corporate </a:t>
            </a:r>
            <a:r>
              <a:rPr lang="en-US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 – we are the solution for the DSOs.  Please ask us how we can help you be successful within the DSO environment.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guy that is not in network with 9 major medical insurance carriers.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6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And they may not be full time</a:t>
            </a:r>
          </a:p>
        </p:txBody>
      </p:sp>
    </p:spTree>
    <p:extLst>
      <p:ext uri="{BB962C8B-B14F-4D97-AF65-F5344CB8AC3E}">
        <p14:creationId xmlns:p14="http://schemas.microsoft.com/office/powerpoint/2010/main" val="427096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MIDWAY THROUGH CAREER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5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MIDWAY THROUGH CAREER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822-19FF-E184-0722-1947EF4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if I actually want to make net profit, and not have a $65,000 per year administrative personnel, what team members do I need?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A98-D17A-761A-1A14-8B057FEB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MIDWAY THROUGH CAREER DOC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DENTAL SLEEP COORDINATOR SPECIALIST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ASBA “CERTIFICATION” BOOTCAMP GRADUATE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And they may not be full time</a:t>
            </a:r>
          </a:p>
        </p:txBody>
      </p:sp>
    </p:spTree>
    <p:extLst>
      <p:ext uri="{BB962C8B-B14F-4D97-AF65-F5344CB8AC3E}">
        <p14:creationId xmlns:p14="http://schemas.microsoft.com/office/powerpoint/2010/main" val="324244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6064</TotalTime>
  <Words>7727</Words>
  <Application>Microsoft Office PowerPoint</Application>
  <PresentationFormat>Widescreen</PresentationFormat>
  <Paragraphs>1002</Paragraphs>
  <Slides>142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6" baseType="lpstr">
      <vt:lpstr>Arial</vt:lpstr>
      <vt:lpstr>Calibri</vt:lpstr>
      <vt:lpstr>Calibri Light</vt:lpstr>
      <vt:lpstr>Celestial</vt:lpstr>
      <vt:lpstr>  Oral Sleep Appliance  Guaranteed Reimbursement Model</vt:lpstr>
      <vt:lpstr>   Oral Sleep Appliance Guaranteed Reimbursement Program the true 100% turnkey system  designed by a dentist and by the owner of a sleep testing company  addressing all the pain points encountered  by the dental team in a dental sleep practice</vt:lpstr>
      <vt:lpstr>     Oral Sleep Appliance Guaranteed Reimbursement Program  the true 100% turnkey system  </vt:lpstr>
      <vt:lpstr> Oral Sleep Appliance Guaranteed Reimbursement Program the true 100% turnkey system  One referral to css and we can provide all the missing pieces</vt:lpstr>
      <vt:lpstr>   Guaranteed Reimbursement Program the true 100% turnkey system  One referral to css and we can provide all the missing pieces Pre-Sleep Test Clinical notes  </vt:lpstr>
      <vt:lpstr>   Guaranteed Reimbursement Program the true 100% turnkey system  One referral to css and we can provide all the missing pieces Pre-Sleep Test Clinical notes Sleep Test  </vt:lpstr>
      <vt:lpstr>   Guaranteed Reimbursement Program the true 100% turnkey system  One referral to css and we can provide all the missing pieces Pre-Sleep Test Clinical notes Sleep Test Post Sleep Test Clinical Notes  </vt:lpstr>
      <vt:lpstr>   Guaranteed Reimbursement Program the true 100% turnkey system  One referral to css and we can provide all the missing pieces Pre-Sleep Test Clinical notes Sleep Test Post Sleep Test Clinical Notes Orders for therapy </vt:lpstr>
      <vt:lpstr>   Guaranteed Reimbursement Program the true 100% turnkey system  One referral to css and we can provide all the missing pieces Pre-Sleep Test Clinical notes Sleep Test Post Sleep Test Clinical Notes Orders for therapy Pre-Authorization  </vt:lpstr>
      <vt:lpstr>   Guaranteed Reimbursement Program the true 100% turnkey system  One referral to css and we can provide all the missing pieces Pre-Sleep Test Clinical notes Sleep Test Post Sleep Test Clinical Notes Orders for therapy Pre-Authorization Billing from Patient and insurance  </vt:lpstr>
      <vt:lpstr>   Guaranteed Reimbursement Program the true 100% turnkey system  One referral to css and we can provide all the missing pieces Pre-Sleep Test Clinical notes Sleep Test Post Sleep Test Clinical Notes Orders for therapy Pre-Authorization Billing from Patient and insurance collecting from Patient and insurance </vt:lpstr>
      <vt:lpstr>  Oral Sleep Appliance Guaranteed Reimbursement Program the true 100% turnkey system  we do all the administrative work</vt:lpstr>
      <vt:lpstr>  Oral Sleep Appliance Guaranteed Reimbursement Program the true 100% turnkey system  we do all the administrative work  You do only what you do best: screen, exam, impressions, delivery, follow-up</vt:lpstr>
      <vt:lpstr>  Oral Sleep Appliance Guaranteed Reimbursement Program the true 100% turnkey system  You know in advance: </vt:lpstr>
      <vt:lpstr>  Oral Sleep Appliance Guaranteed Reimbursement Program the true 100% turnkey system  You know in advance: That you are going to get paid </vt:lpstr>
      <vt:lpstr>  Oral Sleep Appliance Guaranteed Reimbursement Program the true 100% turnkey system  You know in advance: That you are going to get paid how much you are going to get paid </vt:lpstr>
      <vt:lpstr>  Oral Sleep Appliance Guaranteed Reimbursement Program the true 100% turnkey system  You know in advance: That you are going to get paid how much you are going to get paid When you are going to get paid</vt:lpstr>
      <vt:lpstr>   Oral Sleep Appliance Guaranteed Reimbursement Program the true 100% turnkey system  Guaranteed : you get paid - even if we don’t get paid </vt:lpstr>
      <vt:lpstr>   Oral Sleep Appliance Guaranteed Reimbursement Program the true 100% turnkey system  Guaranteed : you get paid - even if we don’t get paid even if insurance doesn’t pay </vt:lpstr>
      <vt:lpstr>   Oral Sleep Appliance Guaranteed Reimbursement Program the true 100% turnkey system  Guaranteed : you get paid - even if we don’t get paid even if insurance doesn’t pay even if patient doesn’t pay </vt:lpstr>
      <vt:lpstr>   Oral Sleep Appliance Guaranteed Reimbursement Program the true 100% turnkey system  Guaranteed : you get paid - even if we don’t get paid even if insurance doesn’t pay even if patient doesn’t pay you still get paid</vt:lpstr>
      <vt:lpstr>   Oral Sleep Appliance Guaranteed Reimbursement Program the true 100% turnkey system  nonrecourse: even if insurance takes their money back you still get to keep yours!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Comprehensive Sleep</vt:lpstr>
      <vt:lpstr>Guaranteed Reimbursement program goal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Separating Obstacles</vt:lpstr>
      <vt:lpstr>CSS Solutions</vt:lpstr>
      <vt:lpstr>CSS Solutions</vt:lpstr>
      <vt:lpstr>CSS Solutions</vt:lpstr>
      <vt:lpstr>CSS Solutions</vt:lpstr>
      <vt:lpstr>CSS Solutions</vt:lpstr>
      <vt:lpstr>CSS Solutions</vt:lpstr>
      <vt:lpstr>CSS Solutions</vt:lpstr>
      <vt:lpstr>CSS Solutions</vt:lpstr>
      <vt:lpstr>CSS Solutions</vt:lpstr>
      <vt:lpstr>CSS Solutions</vt:lpstr>
      <vt:lpstr>Following the CSS solution –  Goal Accomplished!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WHO Does The css Program Work FOR? …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 So, if I actually want to make net profit, and not have a $65,000 per year administrative personnel, what team members do I need? </vt:lpstr>
      <vt:lpstr>PowerPoint Presentation</vt:lpstr>
      <vt:lpstr>What is Keeping You From Doing More Cases?</vt:lpstr>
      <vt:lpstr>What is Keeping You From Doing More Cases?</vt:lpstr>
      <vt:lpstr>What is Keeping You From Doing More Cases?</vt:lpstr>
      <vt:lpstr>What is Keeping You From Doing More Cases?</vt:lpstr>
      <vt:lpstr>What is Keeping You From Doing More Cases?</vt:lpstr>
      <vt:lpstr>What is Keeping You From Doing More Cases?</vt:lpstr>
      <vt:lpstr>A True turn-key Service So You …  GET more yeses … make a true net profit</vt:lpstr>
      <vt:lpstr>A True turn-key Service So You …  GET more yeses … make a true net profit</vt:lpstr>
      <vt:lpstr>A True turn-key Service So You …  GET more yeses … make a true net profit</vt:lpstr>
      <vt:lpstr>A True turn-key Service So You …  GET more yeses … make a true net profit</vt:lpstr>
      <vt:lpstr>Benefits of IN-Network … gets more yeses!</vt:lpstr>
      <vt:lpstr>Benefits of IN-Network … gets more yeses!</vt:lpstr>
      <vt:lpstr>Benefits of IN-Network … gets more yeses!</vt:lpstr>
      <vt:lpstr>Benefits of IN-Network … gets more yeses!</vt:lpstr>
      <vt:lpstr>Benefits of IN-Network … gets more yeses!</vt:lpstr>
      <vt:lpstr>Keeps Your Office focused on Dentistry</vt:lpstr>
      <vt:lpstr>Keeps Your Office focused on Dentistry</vt:lpstr>
      <vt:lpstr>Keeps Your Office focused on Dentistry</vt:lpstr>
      <vt:lpstr>Keeps Your Office focused on Dentistry</vt:lpstr>
      <vt:lpstr>How does css solve the main  Dental Sleep Medicine Pain Points? </vt:lpstr>
      <vt:lpstr>How does css solve the main  Dental Sleep Medicine Pain Points? </vt:lpstr>
      <vt:lpstr>How does css solve the main  Dental Sleep Medicine Pain Points? </vt:lpstr>
      <vt:lpstr>How does css solve the main  Dental Sleep Medicine Pain Points? </vt:lpstr>
      <vt:lpstr>Okay, here is the line of people  waiting to get into your office</vt:lpstr>
      <vt:lpstr>So many of you are worried about the 3  that have $5000 in their back pocket…</vt:lpstr>
      <vt:lpstr>But What if Each one of these people had $2000 in their pocket…. Which one of these would you turn away?</vt:lpstr>
      <vt:lpstr>One a week = $ 100,000 Guaranteed revenue per year </vt:lpstr>
      <vt:lpstr>One a day = $ 500,000 Guaranteed revenue per year</vt:lpstr>
      <vt:lpstr>One in the morning and one in the afternoon  = $ 1,000,000 Guaranteed revenue per year</vt:lpstr>
      <vt:lpstr>PowerPoint Presentation</vt:lpstr>
      <vt:lpstr>One in the morning and one in the afternoon  = $ 1,000,000 Guaranteed revenue per year</vt:lpstr>
      <vt:lpstr>Pays You a FLAT fee for Service Rendered</vt:lpstr>
      <vt:lpstr>But wait, there’s more …</vt:lpstr>
      <vt:lpstr>Our very special ASBA Offer</vt:lpstr>
      <vt:lpstr>Our very special ASBA Offer  $2,000  for each case successfully  put through the CSS System  plus, we will pay  up to $375 on the Gergen Lab bill  for any one of the 3 … Gergen Dorsal, Gergen Herbst, or TAP  </vt:lpstr>
      <vt:lpstr>Our very special ASBA Offer? $2,000 for each case successfully  put through the CSS System  plus, we will pay  up to $375 on the Gergen Lab bill  for any one of the 3 … Gergen Dorsal, Gergen Herbst, or TAP   $2000 plus a Free Appliance = true net profit! </vt:lpstr>
      <vt:lpstr>PowerPoint Presentation</vt:lpstr>
      <vt:lpstr>PowerPoint Presentation</vt:lpstr>
      <vt:lpstr>Comprehensive Sleep  Guaranteed Reimbursement Program the true 100% turnkey system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trent titus</cp:lastModifiedBy>
  <cp:revision>308</cp:revision>
  <dcterms:created xsi:type="dcterms:W3CDTF">2024-01-10T16:17:20Z</dcterms:created>
  <dcterms:modified xsi:type="dcterms:W3CDTF">2024-04-05T01:51:16Z</dcterms:modified>
</cp:coreProperties>
</file>