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0" r:id="rId5"/>
    <p:sldId id="260" r:id="rId6"/>
    <p:sldId id="263" r:id="rId7"/>
    <p:sldId id="278" r:id="rId8"/>
    <p:sldId id="264" r:id="rId9"/>
    <p:sldId id="265" r:id="rId10"/>
    <p:sldId id="266" r:id="rId11"/>
    <p:sldId id="267" r:id="rId12"/>
    <p:sldId id="273" r:id="rId13"/>
    <p:sldId id="279" r:id="rId14"/>
    <p:sldId id="280" r:id="rId15"/>
    <p:sldId id="281" r:id="rId16"/>
    <p:sldId id="272" r:id="rId17"/>
    <p:sldId id="283" r:id="rId18"/>
    <p:sldId id="282" r:id="rId19"/>
  </p:sldIdLst>
  <p:sldSz cx="12192000" cy="6858000"/>
  <p:notesSz cx="6950075" cy="9167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3300"/>
    <a:srgbClr val="D9D9D9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3696"/>
  </p:normalViewPr>
  <p:slideViewPr>
    <p:cSldViewPr snapToGrid="0">
      <p:cViewPr varScale="1">
        <p:scale>
          <a:sx n="69" d="100"/>
          <a:sy n="69" d="100"/>
        </p:scale>
        <p:origin x="39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9983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9983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5A6B64A6-5383-4553-9650-AE943B3D4590}" type="datetimeFigureOut">
              <a:rPr lang="en-US" smtClean="0"/>
              <a:t>1/11/2023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07832"/>
            <a:ext cx="3011699" cy="459982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07832"/>
            <a:ext cx="3011699" cy="459982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71ECB224-3C4D-493C-AEF6-51FAC3CC7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9983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9983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639E0DF2-F06A-4107-A20D-CF99C15F57D9}" type="datetimeFigureOut">
              <a:rPr lang="en-US" noProof="0" smtClean="0"/>
              <a:t>1/11/2023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1146175"/>
            <a:ext cx="5499100" cy="3094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12010"/>
            <a:ext cx="5560060" cy="3609826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2"/>
            <a:ext cx="3011699" cy="459982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2"/>
            <a:ext cx="3011699" cy="459982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45C09F48-E3F7-4432-94C0-BC9DA42EACB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/>
            <a:r>
              <a:rPr lang="en-US" noProof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1650" y="192375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Cu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Quote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76670" y="4475195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>
              <a:lnSpc>
                <a:spcPct val="105000"/>
              </a:lnSpc>
              <a:spcAft>
                <a:spcPts val="800"/>
              </a:spcAft>
            </a:pPr>
            <a:r>
              <a:rPr lang="en-US" sz="9600" b="1" i="0" noProof="0" dirty="0">
                <a:solidFill>
                  <a:schemeClr val="tx2"/>
                </a:solidFill>
              </a:rPr>
              <a:t>“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User" title="Icon - Presenter Name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phic 23" descr="Envelope" title="Icon Presenter Email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phic 24" descr="Smart Phone" title="Icon - Presenter Phone Number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phic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>
              <a:lnSpc>
                <a:spcPct val="80000"/>
              </a:lnSpc>
            </a:pPr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Content Placehold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en-US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noProof="0"/>
              <a:t>Click to edit Master text styles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i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/>
            <a:r>
              <a:rPr lang="en-US" noProof="0"/>
              <a:t>Section Header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CB4E619-4CA9-4A22-920F-20396BF5047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rainyquote.com/authors/abraham-lincoln-quotes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EF75A3-C09D-4991-B66E-2CADD8AFE1EC}"/>
              </a:ext>
            </a:extLst>
          </p:cNvPr>
          <p:cNvSpPr/>
          <p:nvPr/>
        </p:nvSpPr>
        <p:spPr>
          <a:xfrm>
            <a:off x="5254934" y="626558"/>
            <a:ext cx="1682133" cy="413354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Logo here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TITLE</a:t>
            </a:r>
          </a:p>
        </p:txBody>
      </p:sp>
      <p:cxnSp>
        <p:nvCxnSpPr>
          <p:cNvPr id="17" name="Straight Connector 16" descr="divider lin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13">
            <a:extLst>
              <a:ext uri="{FF2B5EF4-FFF2-40B4-BE49-F238E27FC236}">
                <a16:creationId xmlns:a16="http://schemas.microsoft.com/office/drawing/2014/main" id="{F5E856BA-8A49-437A-AC08-57B28491C5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/>
          <a:lstStyle/>
          <a:p>
            <a:r>
              <a:rPr lang="en-US" dirty="0"/>
              <a:t>Date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0787E95-DBB0-A7D2-AEFD-9CC019302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9152" y="154062"/>
            <a:ext cx="7073692" cy="6549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D3B606-E7B8-6910-6691-8CACB7978D64}"/>
              </a:ext>
            </a:extLst>
          </p:cNvPr>
          <p:cNvSpPr txBox="1"/>
          <p:nvPr/>
        </p:nvSpPr>
        <p:spPr>
          <a:xfrm>
            <a:off x="8613648" y="196590"/>
            <a:ext cx="326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Charter for Racial Justice 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18B31-B8A7-3E4A-6D94-8AEE771FB18E}"/>
              </a:ext>
            </a:extLst>
          </p:cNvPr>
          <p:cNvSpPr txBox="1"/>
          <p:nvPr/>
        </p:nvSpPr>
        <p:spPr>
          <a:xfrm>
            <a:off x="2482242" y="2902230"/>
            <a:ext cx="74028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Garamond" panose="02020404030301010803" pitchFamily="18" charset="0"/>
              </a:rPr>
              <a:t>Congressional Outreach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C06F0D-A5EC-7D65-E90C-2B91442604F1}"/>
              </a:ext>
            </a:extLst>
          </p:cNvPr>
          <p:cNvSpPr txBox="1"/>
          <p:nvPr/>
        </p:nvSpPr>
        <p:spPr>
          <a:xfrm>
            <a:off x="4461352" y="4290710"/>
            <a:ext cx="3269293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Garamond" panose="02020404030301010803" pitchFamily="18" charset="0"/>
              </a:rPr>
              <a:t>January 14, 2023</a:t>
            </a:r>
          </a:p>
          <a:p>
            <a:endParaRPr lang="en-US" sz="2800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4B1FD-AED2-CBC1-0F13-FC33E22C8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" y="51244"/>
            <a:ext cx="2702719" cy="12013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35511"/>
            <a:ext cx="6404696" cy="1218133"/>
          </a:xfrm>
        </p:spPr>
        <p:txBody>
          <a:bodyPr/>
          <a:lstStyle/>
          <a:p>
            <a:r>
              <a:rPr lang="en-US" sz="2800" dirty="0"/>
              <a:t>Congressional Outreach - Methods</a:t>
            </a:r>
            <a:br>
              <a:rPr lang="en-US" sz="2800" dirty="0"/>
            </a:br>
            <a:r>
              <a:rPr lang="en-US" sz="2800" dirty="0"/>
              <a:t>            </a:t>
            </a:r>
            <a:r>
              <a:rPr lang="en-US" dirty="0"/>
              <a:t>Interest Group Committee</a:t>
            </a:r>
            <a:endParaRPr lang="en-US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624" y="2303161"/>
            <a:ext cx="3017520" cy="2519360"/>
          </a:xfrm>
        </p:spPr>
        <p:txBody>
          <a:bodyPr/>
          <a:lstStyle/>
          <a:p>
            <a:r>
              <a:rPr lang="en-US" dirty="0"/>
              <a:t>Social action efforts must be conducted as a committee to ensure individual and collective concerns.</a:t>
            </a:r>
          </a:p>
          <a:p>
            <a:r>
              <a:rPr lang="en-US" dirty="0"/>
              <a:t>Members should include at least one from each GNJUWF with a chairperson.</a:t>
            </a:r>
          </a:p>
          <a:p>
            <a:r>
              <a:rPr lang="en-US" dirty="0"/>
              <a:t>Total members to obtain legislative awareness.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303161"/>
            <a:ext cx="3017520" cy="2519360"/>
          </a:xfrm>
        </p:spPr>
        <p:txBody>
          <a:bodyPr/>
          <a:lstStyle/>
          <a:p>
            <a:r>
              <a:rPr lang="en-US" dirty="0"/>
              <a:t>Discussions on objectives aligned with GNJUWF mission.</a:t>
            </a:r>
          </a:p>
          <a:p>
            <a:r>
              <a:rPr lang="en-US" dirty="0"/>
              <a:t>Name committee such as “GNJUWF Special Interest Group.”</a:t>
            </a:r>
          </a:p>
          <a:p>
            <a:r>
              <a:rPr lang="en-US" dirty="0"/>
              <a:t>Maintain committee information on website.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C4D1D-D56B-1214-3D00-50E14D59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17" y="5323533"/>
            <a:ext cx="1827548" cy="779780"/>
          </a:xfrm>
          <a:prstGeom prst="rect">
            <a:avLst/>
          </a:prstGeom>
          <a:noFill/>
        </p:spPr>
      </p:pic>
      <p:pic>
        <p:nvPicPr>
          <p:cNvPr id="6146" name="Picture 2" descr="PPT - Chapter 10- Interest Groups PowerPoint Presentation, free ...">
            <a:extLst>
              <a:ext uri="{FF2B5EF4-FFF2-40B4-BE49-F238E27FC236}">
                <a16:creationId xmlns:a16="http://schemas.microsoft.com/office/drawing/2014/main" id="{32597553-F527-8BB3-6211-FDEAFFFC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5" y="1144577"/>
            <a:ext cx="3735983" cy="332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138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35511"/>
            <a:ext cx="6404696" cy="1218133"/>
          </a:xfrm>
        </p:spPr>
        <p:txBody>
          <a:bodyPr/>
          <a:lstStyle/>
          <a:p>
            <a:r>
              <a:rPr lang="en-US" sz="2800" dirty="0"/>
              <a:t>Congressional Outreach - Methods</a:t>
            </a:r>
            <a:br>
              <a:rPr lang="en-US" sz="2800" dirty="0"/>
            </a:br>
            <a:r>
              <a:rPr lang="en-US" sz="2800" dirty="0"/>
              <a:t>                </a:t>
            </a:r>
            <a:r>
              <a:rPr lang="en-US" dirty="0"/>
              <a:t>Letter Writing</a:t>
            </a:r>
            <a:endParaRPr lang="en-US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624" y="2303161"/>
            <a:ext cx="5973958" cy="2519360"/>
          </a:xfrm>
        </p:spPr>
        <p:txBody>
          <a:bodyPr/>
          <a:lstStyle/>
          <a:p>
            <a:r>
              <a:rPr lang="en-US" dirty="0"/>
              <a:t>Send letters and/or emails to NJ legislators and New Jersey’s  two U.S. senators.</a:t>
            </a:r>
          </a:p>
          <a:p>
            <a:r>
              <a:rPr lang="en-US" dirty="0"/>
              <a:t>Insist on immediate attention to the bills you have selected that promote social justice efforts.</a:t>
            </a:r>
          </a:p>
          <a:p>
            <a:r>
              <a:rPr lang="en-US" dirty="0"/>
              <a:t>Follow-up on your correspondence with second mails or emails.</a:t>
            </a:r>
          </a:p>
          <a:p>
            <a:r>
              <a:rPr lang="en-US" dirty="0"/>
              <a:t>Contact no replies via telephone.</a:t>
            </a:r>
          </a:p>
          <a:p>
            <a:r>
              <a:rPr lang="en-US" dirty="0"/>
              <a:t>List of applicable legislators, letter templates, email and mailing addresses, and telephone numbers are available upon request.</a:t>
            </a:r>
          </a:p>
          <a:p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C4D1D-D56B-1214-3D00-50E14D59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9" y="5201092"/>
            <a:ext cx="1827548" cy="779780"/>
          </a:xfrm>
          <a:prstGeom prst="rect">
            <a:avLst/>
          </a:prstGeom>
          <a:noFill/>
        </p:spPr>
      </p:pic>
      <p:pic>
        <p:nvPicPr>
          <p:cNvPr id="7170" name="Picture 2" descr="Write On! Campaign (With images) | Writing, Calligraphy letters, Lettering">
            <a:extLst>
              <a:ext uri="{FF2B5EF4-FFF2-40B4-BE49-F238E27FC236}">
                <a16:creationId xmlns:a16="http://schemas.microsoft.com/office/drawing/2014/main" id="{FEAB528F-A180-E7D9-35F1-A66BD769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987963"/>
            <a:ext cx="3570182" cy="361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93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35511"/>
            <a:ext cx="6404696" cy="1218133"/>
          </a:xfrm>
        </p:spPr>
        <p:txBody>
          <a:bodyPr/>
          <a:lstStyle/>
          <a:p>
            <a:r>
              <a:rPr lang="en-US" sz="2800" dirty="0"/>
              <a:t>Congressional Outreach - Methods</a:t>
            </a:r>
            <a:br>
              <a:rPr lang="en-US" sz="2800" dirty="0"/>
            </a:br>
            <a:r>
              <a:rPr lang="en-US" sz="2800" dirty="0"/>
              <a:t>                </a:t>
            </a:r>
            <a:r>
              <a:rPr lang="en-US" dirty="0"/>
              <a:t>Legislative Visits</a:t>
            </a:r>
            <a:endParaRPr lang="en-US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624" y="2303161"/>
            <a:ext cx="3017520" cy="2519360"/>
          </a:xfrm>
        </p:spPr>
        <p:txBody>
          <a:bodyPr/>
          <a:lstStyle/>
          <a:p>
            <a:r>
              <a:rPr lang="en-US" b="1" dirty="0"/>
              <a:t>New Jersey</a:t>
            </a:r>
          </a:p>
          <a:p>
            <a:pPr marL="0" indent="0">
              <a:buNone/>
            </a:pPr>
            <a:r>
              <a:rPr lang="en-US" dirty="0"/>
              <a:t>Schedule a “Day at the Capitol” to meet and speak with Governor Murphy and elected legislators.</a:t>
            </a:r>
          </a:p>
          <a:p>
            <a:pPr marL="0" indent="0">
              <a:buNone/>
            </a:pPr>
            <a:r>
              <a:rPr lang="en-US" dirty="0"/>
              <a:t>Reservations are a must and can be made by calling the Tour Office at 609-847-3150.</a:t>
            </a:r>
          </a:p>
          <a:p>
            <a:pPr marL="0" indent="0">
              <a:buNone/>
            </a:pPr>
            <a:r>
              <a:rPr lang="en-US" dirty="0"/>
              <a:t>Emphasize that you wish to visit as a Special Interest Group and not for a tour.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303161"/>
            <a:ext cx="3017520" cy="2519360"/>
          </a:xfrm>
        </p:spPr>
        <p:txBody>
          <a:bodyPr/>
          <a:lstStyle/>
          <a:p>
            <a:r>
              <a:rPr lang="en-US" b="1" dirty="0"/>
              <a:t>U.S. Congress</a:t>
            </a:r>
          </a:p>
          <a:p>
            <a:pPr marL="0" indent="0">
              <a:buNone/>
            </a:pPr>
            <a:r>
              <a:rPr lang="en-US" dirty="0"/>
              <a:t>Contact your New Jersey Senators (Booker and Menendez) to schedule a meeting at their Washington, D.C. or New Jersey office.</a:t>
            </a:r>
          </a:p>
          <a:p>
            <a:pPr marL="0" indent="0">
              <a:buNone/>
            </a:pPr>
            <a:r>
              <a:rPr lang="en-US" dirty="0"/>
              <a:t>Follow-up and confirm your scheduled visit before the date.</a:t>
            </a:r>
          </a:p>
          <a:p>
            <a:pPr marL="0" indent="0">
              <a:buNone/>
            </a:pPr>
            <a:r>
              <a:rPr lang="en-US" dirty="0"/>
              <a:t>Bring related resource material and take photos for the newsletter.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C4D1D-D56B-1214-3D00-50E14D59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5397588"/>
            <a:ext cx="1827548" cy="779780"/>
          </a:xfrm>
          <a:prstGeom prst="rect">
            <a:avLst/>
          </a:prstGeom>
          <a:noFill/>
        </p:spPr>
      </p:pic>
      <p:pic>
        <p:nvPicPr>
          <p:cNvPr id="9218" name="Picture 2" descr="2015 Legislative Visit Photos | Tennessee Farm Bureau">
            <a:extLst>
              <a:ext uri="{FF2B5EF4-FFF2-40B4-BE49-F238E27FC236}">
                <a16:creationId xmlns:a16="http://schemas.microsoft.com/office/drawing/2014/main" id="{92B6CE84-00D0-D9E7-EFF6-9DC6909F0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87" y="1719007"/>
            <a:ext cx="3741382" cy="28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80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910EC0-02EA-4D17-8424-64B22947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Quote </a:t>
            </a:r>
            <a:br>
              <a:rPr lang="en-US" dirty="0"/>
            </a:br>
            <a:br>
              <a:rPr lang="en-US" sz="1800" b="0" i="0" u="none" strike="noStrike" dirty="0">
                <a:solidFill>
                  <a:srgbClr val="101010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101010"/>
                </a:solidFill>
                <a:effectLst/>
                <a:latin typeface="Arial" panose="020B0604020202020204" pitchFamily="34" charset="0"/>
              </a:rPr>
              <a:t>Government of the people, by the people, for the people, shall not perish from the Earth.</a:t>
            </a:r>
            <a:br>
              <a:rPr lang="en-US" sz="2800" b="0" i="0" u="none" strike="noStrike" dirty="0">
                <a:solidFill>
                  <a:srgbClr val="101010"/>
                </a:solidFill>
                <a:effectLst/>
                <a:latin typeface="Arial" panose="020B0604020202020204" pitchFamily="34" charset="0"/>
              </a:rPr>
            </a:br>
            <a:br>
              <a:rPr lang="en-US" sz="1800" b="0" i="0" u="none" strike="noStrike" dirty="0">
                <a:solidFill>
                  <a:srgbClr val="101010"/>
                </a:solidFill>
                <a:effectLst/>
                <a:latin typeface="Arial" panose="020B0604020202020204" pitchFamily="34" charset="0"/>
              </a:rPr>
            </a:br>
            <a:r>
              <a:rPr lang="en-US" sz="2400" b="1" i="0" u="none" strike="noStrike" dirty="0">
                <a:solidFill>
                  <a:srgbClr val="0000AA"/>
                </a:solidFill>
                <a:effectLst/>
                <a:latin typeface="Arial" panose="020B0604020202020204" pitchFamily="34" charset="0"/>
                <a:hlinkClick r:id="rId2"/>
              </a:rPr>
              <a:t>Abraham Lincoln</a:t>
            </a:r>
            <a:b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en-US" b="0" i="1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DE90A7E6-8214-4B8D-9F7F-0BE3175CBE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5FCFB-4547-B5C5-22FA-3B253A1CE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44" y="2294169"/>
            <a:ext cx="3283433" cy="1973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451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A77A2-DA2D-E9F1-713C-9E314419E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54" y="3283527"/>
            <a:ext cx="9794799" cy="2460941"/>
          </a:xfrm>
        </p:spPr>
        <p:txBody>
          <a:bodyPr/>
          <a:lstStyle/>
          <a:p>
            <a:pPr algn="ctr"/>
            <a:br>
              <a:rPr lang="en-US" sz="4400" b="1" dirty="0"/>
            </a:br>
            <a:r>
              <a:rPr lang="en-US" sz="4400" b="1" dirty="0">
                <a:latin typeface="+mn-lt"/>
              </a:rPr>
              <a:t>Q&amp;A Session – Think Tank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8028D-9D3F-6C51-6DF5-8D8CD39D1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1" y="794877"/>
            <a:ext cx="3283433" cy="197303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C2CEE8-A5E0-EC23-5981-35DE294841AB}"/>
              </a:ext>
            </a:extLst>
          </p:cNvPr>
          <p:cNvSpPr/>
          <p:nvPr/>
        </p:nvSpPr>
        <p:spPr>
          <a:xfrm>
            <a:off x="1025236" y="4668982"/>
            <a:ext cx="609600" cy="6234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8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3443A-1D60-82CA-F9FE-BE414AD95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99" y="839440"/>
            <a:ext cx="3695692" cy="2083867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D521F0-9A6F-7D26-AA07-7065623451F0}"/>
              </a:ext>
            </a:extLst>
          </p:cNvPr>
          <p:cNvSpPr txBox="1"/>
          <p:nvPr/>
        </p:nvSpPr>
        <p:spPr>
          <a:xfrm>
            <a:off x="1905000" y="3429000"/>
            <a:ext cx="838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3300"/>
                </a:solidFill>
              </a:rPr>
              <a:t>Thank You</a:t>
            </a:r>
          </a:p>
          <a:p>
            <a:pPr algn="ctr"/>
            <a:endParaRPr lang="en-US" sz="2400" b="1" dirty="0">
              <a:solidFill>
                <a:srgbClr val="FF3300"/>
              </a:solidFill>
            </a:endParaRP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Joyce Pratt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GNJUWF Communications Coordinator</a:t>
            </a:r>
          </a:p>
          <a:p>
            <a:pPr algn="ct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www.gnjumw.org</a:t>
            </a:r>
          </a:p>
        </p:txBody>
      </p:sp>
    </p:spTree>
    <p:extLst>
      <p:ext uri="{BB962C8B-B14F-4D97-AF65-F5344CB8AC3E}">
        <p14:creationId xmlns:p14="http://schemas.microsoft.com/office/powerpoint/2010/main" val="389083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429000"/>
            <a:ext cx="5680075" cy="170086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Congressional Outreach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Joyce Pratt</a:t>
            </a:r>
          </a:p>
          <a:p>
            <a:r>
              <a:rPr lang="en-US" dirty="0"/>
              <a:t>GNJUWF Communications Coordinator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A1064-3C66-41B5-E158-B788C6B46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5" y="527343"/>
            <a:ext cx="2528570" cy="1123950"/>
          </a:xfrm>
          <a:prstGeom prst="rect">
            <a:avLst/>
          </a:prstGeom>
          <a:noFill/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E715DDB-8765-515E-6668-E98DBF5848E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7" y="294247"/>
            <a:ext cx="4785758" cy="4785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Congressional Outreach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Introduction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5455920" cy="3379439"/>
          </a:xfrm>
        </p:spPr>
        <p:txBody>
          <a:bodyPr/>
          <a:lstStyle/>
          <a:p>
            <a:endParaRPr lang="en-US" dirty="0"/>
          </a:p>
          <a:p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Greater New Jersey United Women in Faith (GNJUWF) plans to pursue our missions through additional social action efforts as </a:t>
            </a:r>
            <a:r>
              <a:rPr lang="en-US" sz="1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and federal legislature 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constituents by contacting and encouraging our legislators to review and act on bills that mirror the efforts of GNJUWF to improve our society --  Congressional Outreach.</a:t>
            </a:r>
          </a:p>
          <a:p>
            <a:endParaRPr lang="en-US" sz="18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“I</a:t>
            </a:r>
            <a:r>
              <a:rPr lang="en-US" sz="18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takes more than one voice to make harmony.”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291A9-F2B3-75E9-A852-C0B6D7BC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17" y="2762250"/>
            <a:ext cx="3803717" cy="16907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41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44514"/>
            <a:ext cx="5144927" cy="14807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Congressional Outreach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Agenda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1925225"/>
            <a:ext cx="4131946" cy="337943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Legislature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Jersey Legislature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Legislature/The Legislative</a:t>
            </a:r>
          </a:p>
          <a:p>
            <a:pPr marR="0" lvl="1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Branch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Public Opinion and Government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Action/Justice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Congressional Outreach</a:t>
            </a:r>
          </a:p>
          <a:p>
            <a:pPr marL="9144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Action Programs &amp; Bills</a:t>
            </a:r>
          </a:p>
          <a:p>
            <a:pPr marL="91440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Outreach Methods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Placeholder 7" descr="A group of people standing in front of a cross&#10;&#10;Description automatically generated with medium confidence">
            <a:extLst>
              <a:ext uri="{FF2B5EF4-FFF2-40B4-BE49-F238E27FC236}">
                <a16:creationId xmlns:a16="http://schemas.microsoft.com/office/drawing/2014/main" id="{44F50101-3383-49C4-3D81-298F5BEE0D2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04" b="3004"/>
          <a:stretch>
            <a:fillRect/>
          </a:stretch>
        </p:blipFill>
        <p:spPr>
          <a:xfrm>
            <a:off x="5426014" y="776524"/>
            <a:ext cx="6615674" cy="5596389"/>
          </a:xfrm>
          <a:solidFill>
            <a:srgbClr val="FF3300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F47DD-674F-1B3E-C77D-4F866BE2C5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5633706"/>
            <a:ext cx="1533525" cy="779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6714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6725"/>
            <a:ext cx="5910095" cy="1480711"/>
          </a:xfrm>
          <a:ln>
            <a:solidFill>
              <a:srgbClr val="FF3300"/>
            </a:solidFill>
          </a:ln>
        </p:spPr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Legislature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i="1" dirty="0">
                <a:solidFill>
                  <a:srgbClr val="FF3300"/>
                </a:solidFill>
              </a:rPr>
              <a:t>New Jersey Legislature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216" y="2327105"/>
            <a:ext cx="2651760" cy="3112171"/>
          </a:xfrm>
        </p:spPr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40-member Senate and 80-member General Assembly located in the State House in Trenton.</a:t>
            </a:r>
          </a:p>
          <a:p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Legislators elected from 40 legislative districts.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Legislature is considered part-time, and most legislators hold other employment.</a:t>
            </a:r>
          </a:p>
          <a:p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 chief function of the Legislature is to enact laws.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7D456B-7C3B-486F-804B-C2860F61E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8415" y="2327105"/>
            <a:ext cx="2530094" cy="287433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Proposals for new laws or changes to or appeal of existing laws are presented as a bill</a:t>
            </a:r>
            <a:endParaRPr lang="en-US" dirty="0"/>
          </a:p>
          <a:p>
            <a:r>
              <a:rPr lang="en-US" dirty="0"/>
              <a:t>A bill must pass both Houses by a majority and approved by the Governor.</a:t>
            </a:r>
          </a:p>
          <a:p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 least eleven (11) steps to how a bill becomes a law in New Jersey and the first step is sponsorship by a Legislator.</a:t>
            </a:r>
          </a:p>
          <a:p>
            <a:endParaRPr lang="en-US" dirty="0"/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/>
          <a:lstStyle/>
          <a:p>
            <a:fld id="{DCB4E619-4CA9-4A22-920F-20396BF504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All images">
            <a:extLst>
              <a:ext uri="{FF2B5EF4-FFF2-40B4-BE49-F238E27FC236}">
                <a16:creationId xmlns:a16="http://schemas.microsoft.com/office/drawing/2014/main" id="{24EEADAF-D67D-3193-6864-0FB3E4738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614" y="1035110"/>
            <a:ext cx="4166326" cy="416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1CB5D8-D926-B676-DEE9-CAF823F93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63" y="5744891"/>
            <a:ext cx="1533525" cy="779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3300"/>
                </a:solidFill>
              </a:rPr>
              <a:t>Legislature</a:t>
            </a:r>
            <a:br>
              <a:rPr lang="en-US" dirty="0">
                <a:solidFill>
                  <a:srgbClr val="FF3300"/>
                </a:solidFill>
              </a:rPr>
            </a:br>
            <a:r>
              <a:rPr lang="en-US" i="1" dirty="0">
                <a:solidFill>
                  <a:srgbClr val="FF3300"/>
                </a:solidFill>
              </a:rPr>
              <a:t>United States Legislature/The Legislative Branch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79" y="2178401"/>
            <a:ext cx="2651760" cy="3653188"/>
          </a:xfrm>
        </p:spPr>
        <p:txBody>
          <a:bodyPr/>
          <a:lstStyle/>
          <a:p>
            <a:r>
              <a:rPr lang="en-US" dirty="0"/>
              <a:t>Established by Article I of the U.S. Constitution.</a:t>
            </a:r>
          </a:p>
          <a:p>
            <a:r>
              <a:rPr lang="en-US" dirty="0"/>
              <a:t>Consists of House of Representatives and the Senate which together form the U.S. Congress.</a:t>
            </a:r>
          </a:p>
          <a:p>
            <a:r>
              <a:rPr lang="en-US" dirty="0"/>
              <a:t>Sole authority to enact legislation and declare war, right to confirm or reject Presidential appointments, and substantial investigative powers.</a:t>
            </a:r>
          </a:p>
          <a:p>
            <a:r>
              <a:rPr lang="en-US" dirty="0"/>
              <a:t>House members elected every two years and also  has exclusive powers.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F7D456B-7C3B-486F-804B-C2860F61E5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02549" y="2178401"/>
            <a:ext cx="2651760" cy="3653188"/>
          </a:xfrm>
        </p:spPr>
        <p:txBody>
          <a:bodyPr/>
          <a:lstStyle/>
          <a:p>
            <a:r>
              <a:rPr lang="en-US" dirty="0"/>
              <a:t>Senate has 100 members, two for each state, and elected to six-year terms by each state.</a:t>
            </a:r>
          </a:p>
          <a:p>
            <a:r>
              <a:rPr lang="en-US" dirty="0"/>
              <a:t>Both House and Senate must pass the same bill.</a:t>
            </a:r>
          </a:p>
          <a:p>
            <a:r>
              <a:rPr lang="en-US" dirty="0"/>
              <a:t>First step in legislative process is introduction of bill by members of Congress.</a:t>
            </a:r>
          </a:p>
          <a:p>
            <a:r>
              <a:rPr lang="en-US" dirty="0"/>
              <a:t>Bills introduced must be reviewed by House and Senate committees.</a:t>
            </a:r>
          </a:p>
          <a:p>
            <a:r>
              <a:rPr lang="en-US" dirty="0"/>
              <a:t>Bills passed by both House and Senate are sent to President for approval.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congress%20clipart">
            <a:extLst>
              <a:ext uri="{FF2B5EF4-FFF2-40B4-BE49-F238E27FC236}">
                <a16:creationId xmlns:a16="http://schemas.microsoft.com/office/drawing/2014/main" id="{9360F09A-5074-CE1A-9A66-01C6561A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565" y="1131138"/>
            <a:ext cx="3943084" cy="39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4E78BD-6FC3-B4EF-DAE9-235FE419C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5983023"/>
            <a:ext cx="1827548" cy="779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83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04420"/>
            <a:ext cx="6404696" cy="1393654"/>
          </a:xfrm>
        </p:spPr>
        <p:txBody>
          <a:bodyPr/>
          <a:lstStyle/>
          <a:p>
            <a:r>
              <a:rPr lang="en-US" sz="2800" dirty="0"/>
              <a:t>Public Opinion and Government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/>
          <a:lstStyle/>
          <a:p>
            <a:r>
              <a:rPr lang="en-US" dirty="0"/>
              <a:t>Democratic process spurs citizens to form opinions on a number of issues.</a:t>
            </a:r>
          </a:p>
          <a:p>
            <a:r>
              <a:rPr lang="en-US" dirty="0"/>
              <a:t>Legislature may become a public issue if a significant number of people wish to make it one.</a:t>
            </a:r>
          </a:p>
          <a:p>
            <a:r>
              <a:rPr lang="en-US" dirty="0"/>
              <a:t>Public  opinion is very important to a democratic system and may influence policy positively or negatively.</a:t>
            </a:r>
          </a:p>
          <a:p>
            <a:r>
              <a:rPr lang="en-US" dirty="0"/>
              <a:t>Political attitudes of people are often stimulated or reinforced by outside agencies who favor their own mandates.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Representation largely depends on a reactive public which watches and responds to what the government is doing.</a:t>
            </a:r>
          </a:p>
          <a:p>
            <a:r>
              <a:rPr lang="en-US" dirty="0"/>
              <a:t>When the public is not attentive or uninformed on their preference, little policy advantages are gained.</a:t>
            </a:r>
          </a:p>
          <a:p>
            <a:r>
              <a:rPr lang="en-US" dirty="0"/>
              <a:t>Legislators or candidates may poll the public to learn public opinion.</a:t>
            </a:r>
          </a:p>
          <a:p>
            <a:r>
              <a:rPr lang="en-US" dirty="0"/>
              <a:t>Regardless of polls taken, some government branches pay closer attention to public opinion than other branches.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074" name="Picture 2" descr="Public opinion stock illustration. Illustration of assertive - 53879787">
            <a:extLst>
              <a:ext uri="{FF2B5EF4-FFF2-40B4-BE49-F238E27FC236}">
                <a16:creationId xmlns:a16="http://schemas.microsoft.com/office/drawing/2014/main" id="{EF4C6B5B-08D5-0171-B5DE-A1AF5901C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1" y="1352811"/>
            <a:ext cx="3947886" cy="31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4DC806-CE91-6E89-D7CE-09331EDFD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5115299"/>
            <a:ext cx="1827548" cy="779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661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35511"/>
            <a:ext cx="6404696" cy="1218133"/>
          </a:xfrm>
        </p:spPr>
        <p:txBody>
          <a:bodyPr/>
          <a:lstStyle/>
          <a:p>
            <a:r>
              <a:rPr lang="en-US" sz="2800" dirty="0"/>
              <a:t>Social Action and Social Justice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775E0DB-8B4F-485F-8415-F8F9045C1E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1990010"/>
            <a:ext cx="3017520" cy="3291840"/>
          </a:xfrm>
        </p:spPr>
        <p:txBody>
          <a:bodyPr/>
          <a:lstStyle/>
          <a:p>
            <a:r>
              <a:rPr lang="en-US" dirty="0"/>
              <a:t>Social action is defined as the best way to inspire change by confronting decision makers in a concerted action.</a:t>
            </a:r>
          </a:p>
          <a:p>
            <a:r>
              <a:rPr lang="en-US" dirty="0"/>
              <a:t>It ranges from organizing letter-writing campaigns to assembling thousands of people in the state or national capitol to protest or encourage government actions.</a:t>
            </a:r>
          </a:p>
          <a:p>
            <a:r>
              <a:rPr lang="en-US" dirty="0"/>
              <a:t>Social justice is defined as fair and equitable division of resources, opportunities, and privileges in society.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A4B00A2-8957-4883-BF2C-980043E124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1990010"/>
            <a:ext cx="3017520" cy="3291840"/>
          </a:xfrm>
        </p:spPr>
        <p:txBody>
          <a:bodyPr/>
          <a:lstStyle/>
          <a:p>
            <a:r>
              <a:rPr lang="en-US" dirty="0"/>
              <a:t>Speak to  your representatives when you want state and federal legislators to work better for you.</a:t>
            </a:r>
          </a:p>
          <a:p>
            <a:r>
              <a:rPr lang="en-US" dirty="0"/>
              <a:t>Call on legislators to support  your efforts and/or run for office.</a:t>
            </a:r>
          </a:p>
          <a:p>
            <a:r>
              <a:rPr lang="en-US" dirty="0"/>
              <a:t>It has been reported that less than 20% of Americans approve of the job Congress is doing.  Congress needs your input.</a:t>
            </a:r>
          </a:p>
          <a:p>
            <a:r>
              <a:rPr lang="en-US" dirty="0"/>
              <a:t>Once we have prepared our communities for social action, we can implement these actions through legislation – social justice.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BC4D1D-D56B-1214-3D00-50E14D59E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4" y="5281850"/>
            <a:ext cx="1827548" cy="779780"/>
          </a:xfrm>
          <a:prstGeom prst="rect">
            <a:avLst/>
          </a:prstGeom>
          <a:noFill/>
        </p:spPr>
      </p:pic>
      <p:pic>
        <p:nvPicPr>
          <p:cNvPr id="4100" name="Picture 4" descr="How 'Social Justice' Undermines True Diversity - Minding The Campus">
            <a:extLst>
              <a:ext uri="{FF2B5EF4-FFF2-40B4-BE49-F238E27FC236}">
                <a16:creationId xmlns:a16="http://schemas.microsoft.com/office/drawing/2014/main" id="{D5272FE6-5F32-237F-7427-D1D78E3B0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9" y="1753644"/>
            <a:ext cx="4353743" cy="261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441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F01A071-338D-4D5A-BE90-3F5726F01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796" y="504419"/>
            <a:ext cx="6404696" cy="1098913"/>
          </a:xfrm>
        </p:spPr>
        <p:txBody>
          <a:bodyPr/>
          <a:lstStyle/>
          <a:p>
            <a:r>
              <a:rPr lang="en-US" sz="2800" dirty="0"/>
              <a:t>Congressional Outreach</a:t>
            </a:r>
            <a:br>
              <a:rPr lang="en-US" sz="2800" dirty="0"/>
            </a:br>
            <a:r>
              <a:rPr lang="en-US" dirty="0"/>
              <a:t>Social Action Programs &amp; Bills</a:t>
            </a:r>
            <a:endParaRPr lang="en-US" sz="2800" dirty="0"/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DD05D36-183A-4C55-8859-F64B5CBF7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07869"/>
              </p:ext>
            </p:extLst>
          </p:nvPr>
        </p:nvGraphicFramePr>
        <p:xfrm>
          <a:off x="5215796" y="1979112"/>
          <a:ext cx="6250491" cy="4008331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3497">
                  <a:extLst>
                    <a:ext uri="{9D8B030D-6E8A-4147-A177-3AD203B41FA5}">
                      <a16:colId xmlns:a16="http://schemas.microsoft.com/office/drawing/2014/main" val="2538384577"/>
                    </a:ext>
                  </a:extLst>
                </a:gridCol>
                <a:gridCol w="2083497">
                  <a:extLst>
                    <a:ext uri="{9D8B030D-6E8A-4147-A177-3AD203B41FA5}">
                      <a16:colId xmlns:a16="http://schemas.microsoft.com/office/drawing/2014/main" val="1729089853"/>
                    </a:ext>
                  </a:extLst>
                </a:gridCol>
                <a:gridCol w="2083497">
                  <a:extLst>
                    <a:ext uri="{9D8B030D-6E8A-4147-A177-3AD203B41FA5}">
                      <a16:colId xmlns:a16="http://schemas.microsoft.com/office/drawing/2014/main" val="1019205260"/>
                    </a:ext>
                  </a:extLst>
                </a:gridCol>
              </a:tblGrid>
              <a:tr h="477337"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latin typeface="+mj-lt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8414449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r>
                        <a:rPr lang="en-GB" sz="1400" b="1" dirty="0">
                          <a:latin typeface="+mn-lt"/>
                        </a:rPr>
                        <a:t>GNJUWF current initiatives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Jersey Relevant Bills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U.S. Congress Relevant Bills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776521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 of June 29, 2022, 50 pending bills.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of 24,784 current bills; 331 for Dec.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42798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Environmental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119236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Gun Violence                 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Immigration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169697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Inflation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Racial Justice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819893"/>
                  </a:ext>
                </a:extLst>
              </a:tr>
              <a:tr h="5884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Women’s Rights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5339064"/>
                  </a:ext>
                </a:extLst>
              </a:tr>
            </a:tbl>
          </a:graphicData>
        </a:graphic>
      </p:graphicFrame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BAF6A24-4ECF-4F26-AAE3-EE8BD08C1B7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CB4E619-4CA9-4A22-920F-20396BF5047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3887A-F54A-062F-B74D-36E142EEF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8" y="5515060"/>
            <a:ext cx="1827548" cy="779780"/>
          </a:xfrm>
          <a:prstGeom prst="rect">
            <a:avLst/>
          </a:prstGeom>
          <a:noFill/>
        </p:spPr>
      </p:pic>
      <p:pic>
        <p:nvPicPr>
          <p:cNvPr id="5122" name="Picture 2" descr="How to Propose a Congressional Bill : 7 Steps - Instructables">
            <a:extLst>
              <a:ext uri="{FF2B5EF4-FFF2-40B4-BE49-F238E27FC236}">
                <a16:creationId xmlns:a16="http://schemas.microsoft.com/office/drawing/2014/main" id="{D2BB1F55-4C13-F0CC-600D-789E8D8F2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4" y="1352229"/>
            <a:ext cx="3786500" cy="32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01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1580736_Creative red presentation_AAS_v4" id="{92D194E9-A401-43C6-BDAC-5124B887A5F9}" vid="{B9DD00D5-6552-49FD-AE3B-0CB170472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8F95F1-64A1-4047-9BA0-D956C2834297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Creative red presentation</Template>
  <TotalTime>1981</TotalTime>
  <Words>1051</Words>
  <Application>Microsoft Office PowerPoint</Application>
  <PresentationFormat>Widescreen</PresentationFormat>
  <Paragraphs>128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Garamond</vt:lpstr>
      <vt:lpstr>Symbol</vt:lpstr>
      <vt:lpstr>Office Theme</vt:lpstr>
      <vt:lpstr>TITLE</vt:lpstr>
      <vt:lpstr>Congressional Outreach</vt:lpstr>
      <vt:lpstr>Congressional Outreach  Introduction</vt:lpstr>
      <vt:lpstr>Congressional Outreach Agenda </vt:lpstr>
      <vt:lpstr>Legislature New Jersey Legislature</vt:lpstr>
      <vt:lpstr>Legislature United States Legislature/The Legislative Branch</vt:lpstr>
      <vt:lpstr>Public Opinion and Government</vt:lpstr>
      <vt:lpstr>Social Action and Social Justice</vt:lpstr>
      <vt:lpstr>Congressional Outreach Social Action Programs &amp; Bills</vt:lpstr>
      <vt:lpstr>Congressional Outreach - Methods             Interest Group Committee</vt:lpstr>
      <vt:lpstr>Congressional Outreach - Methods                 Letter Writing</vt:lpstr>
      <vt:lpstr>Congressional Outreach - Methods                 Legislative Visits</vt:lpstr>
      <vt:lpstr>Quote   Government of the people, by the people, for the people, shall not perish from the Earth.  Abraham Lincoln </vt:lpstr>
      <vt:lpstr> Q&amp;A Session – Think Tank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Joyce Pratt</dc:creator>
  <cp:lastModifiedBy>Joyce Pratt</cp:lastModifiedBy>
  <cp:revision>82</cp:revision>
  <cp:lastPrinted>2023-01-10T13:13:47Z</cp:lastPrinted>
  <dcterms:created xsi:type="dcterms:W3CDTF">2023-01-09T16:17:07Z</dcterms:created>
  <dcterms:modified xsi:type="dcterms:W3CDTF">2023-01-11T23:33:56Z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