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3" r:id="rId3"/>
    <p:sldId id="284" r:id="rId4"/>
    <p:sldId id="257" r:id="rId5"/>
    <p:sldId id="273" r:id="rId6"/>
    <p:sldId id="278" r:id="rId7"/>
    <p:sldId id="258" r:id="rId8"/>
    <p:sldId id="277" r:id="rId9"/>
    <p:sldId id="279" r:id="rId10"/>
    <p:sldId id="275" r:id="rId11"/>
    <p:sldId id="276" r:id="rId12"/>
    <p:sldId id="281" r:id="rId13"/>
    <p:sldId id="264" r:id="rId14"/>
    <p:sldId id="272" r:id="rId15"/>
    <p:sldId id="274" r:id="rId16"/>
    <p:sldId id="270" r:id="rId17"/>
    <p:sldId id="280" r:id="rId18"/>
    <p:sldId id="287" r:id="rId19"/>
    <p:sldId id="262" r:id="rId20"/>
    <p:sldId id="293" r:id="rId21"/>
    <p:sldId id="259" r:id="rId22"/>
    <p:sldId id="260" r:id="rId23"/>
    <p:sldId id="285" r:id="rId24"/>
    <p:sldId id="286" r:id="rId25"/>
    <p:sldId id="267" r:id="rId26"/>
    <p:sldId id="282" r:id="rId27"/>
    <p:sldId id="290" r:id="rId28"/>
    <p:sldId id="291" r:id="rId29"/>
    <p:sldId id="288" r:id="rId30"/>
    <p:sldId id="289" r:id="rId31"/>
    <p:sldId id="292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701F8-2E4D-412D-9031-D9136F3CA6B9}" type="datetimeFigureOut">
              <a:rPr lang="en-GB" smtClean="0"/>
              <a:pPr/>
              <a:t>08/04/2025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FBCF3-D840-4FE4-A687-76433D589EC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701F8-2E4D-412D-9031-D9136F3CA6B9}" type="datetimeFigureOut">
              <a:rPr lang="en-GB" smtClean="0"/>
              <a:pPr/>
              <a:t>08/04/2025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FBCF3-D840-4FE4-A687-76433D589EC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701F8-2E4D-412D-9031-D9136F3CA6B9}" type="datetimeFigureOut">
              <a:rPr lang="en-GB" smtClean="0"/>
              <a:pPr/>
              <a:t>08/04/2025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FBCF3-D840-4FE4-A687-76433D589EC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701F8-2E4D-412D-9031-D9136F3CA6B9}" type="datetimeFigureOut">
              <a:rPr lang="en-GB" smtClean="0"/>
              <a:pPr/>
              <a:t>08/04/2025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FBCF3-D840-4FE4-A687-76433D589EC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701F8-2E4D-412D-9031-D9136F3CA6B9}" type="datetimeFigureOut">
              <a:rPr lang="en-GB" smtClean="0"/>
              <a:pPr/>
              <a:t>08/04/2025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FBCF3-D840-4FE4-A687-76433D589EC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701F8-2E4D-412D-9031-D9136F3CA6B9}" type="datetimeFigureOut">
              <a:rPr lang="en-GB" smtClean="0"/>
              <a:pPr/>
              <a:t>08/04/2025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FBCF3-D840-4FE4-A687-76433D589EC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701F8-2E4D-412D-9031-D9136F3CA6B9}" type="datetimeFigureOut">
              <a:rPr lang="en-GB" smtClean="0"/>
              <a:pPr/>
              <a:t>08/04/2025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FBCF3-D840-4FE4-A687-76433D589EC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701F8-2E4D-412D-9031-D9136F3CA6B9}" type="datetimeFigureOut">
              <a:rPr lang="en-GB" smtClean="0"/>
              <a:pPr/>
              <a:t>08/04/2025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FBCF3-D840-4FE4-A687-76433D589EC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701F8-2E4D-412D-9031-D9136F3CA6B9}" type="datetimeFigureOut">
              <a:rPr lang="en-GB" smtClean="0"/>
              <a:pPr/>
              <a:t>08/04/2025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FBCF3-D840-4FE4-A687-76433D589EC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701F8-2E4D-412D-9031-D9136F3CA6B9}" type="datetimeFigureOut">
              <a:rPr lang="en-GB" smtClean="0"/>
              <a:pPr/>
              <a:t>08/04/2025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FBCF3-D840-4FE4-A687-76433D589EC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701F8-2E4D-412D-9031-D9136F3CA6B9}" type="datetimeFigureOut">
              <a:rPr lang="en-GB" smtClean="0"/>
              <a:pPr/>
              <a:t>08/04/2025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FBCF3-D840-4FE4-A687-76433D589EC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2701F8-2E4D-412D-9031-D9136F3CA6B9}" type="datetimeFigureOut">
              <a:rPr lang="en-GB" smtClean="0"/>
              <a:pPr/>
              <a:t>08/04/2025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5FBCF3-D840-4FE4-A687-76433D589EC6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Pain Management in Endometriosis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dirty="0"/>
              <a:t>Dr.Vinod Gadiyar</a:t>
            </a:r>
          </a:p>
          <a:p>
            <a:r>
              <a:rPr lang="en-GB" dirty="0"/>
              <a:t>MBBS,MD,DA,FCARCSI,FFPMCAI,MSc(pain)</a:t>
            </a:r>
          </a:p>
          <a:p>
            <a:r>
              <a:rPr lang="en-GB" dirty="0"/>
              <a:t>Consultant in Anaesthesia and Pain Medicine</a:t>
            </a:r>
          </a:p>
          <a:p>
            <a:r>
              <a:rPr lang="en-GB" dirty="0"/>
              <a:t>Northern Care Alliance NHS FT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8435" name="Picture 3" descr="C:\Users\i5\Documents\vinod work\Pelvic pain articles\NICE Guideline 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9916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9458" name="Picture 2" descr="C:\Users\i5\Documents\vinod work\Pelvic pain articles\NICE Guideline 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52400"/>
            <a:ext cx="9144000" cy="67055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So, what is the problem?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/>
              <a:t>Diagnostic delay- knowing the symptoms</a:t>
            </a:r>
          </a:p>
          <a:p>
            <a:r>
              <a:rPr lang="en-GB" dirty="0"/>
              <a:t>Treatment delay- Investigation</a:t>
            </a:r>
          </a:p>
          <a:p>
            <a:r>
              <a:rPr lang="en-GB" dirty="0"/>
              <a:t>Ultrasound scan-ovarian cyst</a:t>
            </a:r>
          </a:p>
          <a:p>
            <a:r>
              <a:rPr lang="en-GB" dirty="0"/>
              <a:t>MRI Scan- Deep disease, </a:t>
            </a:r>
            <a:r>
              <a:rPr lang="en-GB" dirty="0" err="1"/>
              <a:t>endometrioma</a:t>
            </a:r>
            <a:endParaRPr lang="en-GB" dirty="0"/>
          </a:p>
          <a:p>
            <a:r>
              <a:rPr lang="en-GB" dirty="0"/>
              <a:t>Diagnostic laparoscopy.</a:t>
            </a:r>
          </a:p>
          <a:p>
            <a:r>
              <a:rPr lang="en-GB" dirty="0"/>
              <a:t>Pain management.</a:t>
            </a:r>
          </a:p>
          <a:p>
            <a:r>
              <a:rPr lang="en-GB" dirty="0"/>
              <a:t>Hormonal therapy.</a:t>
            </a:r>
          </a:p>
          <a:p>
            <a:r>
              <a:rPr lang="en-GB" dirty="0"/>
              <a:t>Difficulty in accessing care.</a:t>
            </a:r>
          </a:p>
          <a:p>
            <a:r>
              <a:rPr lang="en-GB" dirty="0"/>
              <a:t>Secondary problems- Psychological issues.</a:t>
            </a:r>
          </a:p>
          <a:p>
            <a:pPr>
              <a:buNone/>
            </a:pPr>
            <a:endParaRPr lang="en-GB" dirty="0"/>
          </a:p>
          <a:p>
            <a:endParaRPr lang="en-GB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170" name="Picture 2" descr="C:\Users\i5\Documents\vinod work\Pelvic pain articles\Endometriosis 11PN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5362" name="Picture 2" descr="C:\Users\i5\Documents\vinod work\Pelvic pain articles\Pain pathway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2700"/>
            <a:ext cx="9144000" cy="68707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7410" name="Picture 2" descr="C:\Users\i5\Documents\vinod work\Pelvic pain articles\Pain in endometriosi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0678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3314" name="Picture 2" descr="C:\Users\i5\Documents\vinod work\Pelvic pain articles\Pain in endometriosis.2 jp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66800"/>
            <a:ext cx="9144000" cy="5410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causes pain?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 Inflammation, release of inflammatory substances- peripheral sensitisation- Central sensitisation in the spinal cord- changes in the brain.</a:t>
            </a:r>
          </a:p>
          <a:p>
            <a:r>
              <a:rPr lang="en-GB" dirty="0"/>
              <a:t>Menstruation can contribute to additional pain.</a:t>
            </a:r>
          </a:p>
          <a:p>
            <a:r>
              <a:rPr lang="en-GB" dirty="0"/>
              <a:t>Deep endometriosis can cause scarring- affect bladder, bowel and sex.</a:t>
            </a:r>
          </a:p>
          <a:p>
            <a:endParaRPr lang="en-GB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causes pain?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Pelvic organs sit closely- can affect function of bowel, bladder.</a:t>
            </a:r>
          </a:p>
          <a:p>
            <a:r>
              <a:rPr lang="en-GB" dirty="0"/>
              <a:t>Reduced brain volume.</a:t>
            </a:r>
          </a:p>
          <a:p>
            <a:r>
              <a:rPr lang="en-GB" dirty="0"/>
              <a:t>MSK Pain- Posture, repeated bowel and bladder emptying, traumatic exposure to sex, pelvic floor.</a:t>
            </a:r>
          </a:p>
          <a:p>
            <a:r>
              <a:rPr lang="en-GB" dirty="0"/>
              <a:t>50% patients get pain outside of pelvis, widespread pain</a:t>
            </a:r>
          </a:p>
          <a:p>
            <a:r>
              <a:rPr lang="en-GB" dirty="0"/>
              <a:t>Genetic Vulnerability.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122" name="Picture 2" descr="C:\Users\i5\Documents\vinod work\Pelvic pain articles\Endometriosis 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0678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Kirsty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39 year old lady</a:t>
            </a:r>
          </a:p>
          <a:p>
            <a:r>
              <a:rPr lang="en-GB" dirty="0"/>
              <a:t>Jan 2023- Referred with back pain radiating into both legs, showed disc </a:t>
            </a:r>
            <a:r>
              <a:rPr lang="en-GB" dirty="0" err="1"/>
              <a:t>prolapse</a:t>
            </a:r>
            <a:r>
              <a:rPr lang="en-GB" dirty="0"/>
              <a:t>, had epidural injection. Helped, but continued to have pain.</a:t>
            </a:r>
          </a:p>
          <a:p>
            <a:r>
              <a:rPr lang="en-GB" dirty="0"/>
              <a:t>Ultrasound of abdomen showed ovarian cyst. MR scan showed endometriosis and adhesions.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Types of pain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/>
              <a:t>Nociceptive</a:t>
            </a:r>
            <a:endParaRPr lang="en-GB" dirty="0"/>
          </a:p>
          <a:p>
            <a:r>
              <a:rPr lang="en-GB" dirty="0"/>
              <a:t>Neuropathic</a:t>
            </a:r>
          </a:p>
          <a:p>
            <a:r>
              <a:rPr lang="en-GB" dirty="0" err="1"/>
              <a:t>Nociplastic</a:t>
            </a:r>
            <a:endParaRPr lang="en-GB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2052" name="Picture 4" descr="C:\Users\i5\Documents\vinod work\Pelvic pain articles\12905_2024_3369_Figb_HTML COP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074" name="Picture 2" descr="C:\Users\i5\Documents\vinod work\Pelvic pain articles\Endo Quality of lif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Kirsty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Pain may not be typical, can affect musculoskeletal system.</a:t>
            </a:r>
          </a:p>
          <a:p>
            <a:r>
              <a:rPr lang="en-GB" dirty="0"/>
              <a:t>Long term.</a:t>
            </a:r>
          </a:p>
          <a:p>
            <a:r>
              <a:rPr lang="en-GB" dirty="0"/>
              <a:t>Pain- Central sensitisation and wind up.</a:t>
            </a:r>
          </a:p>
          <a:p>
            <a:r>
              <a:rPr lang="en-GB" dirty="0"/>
              <a:t>Pain treatment may need various medication</a:t>
            </a:r>
          </a:p>
          <a:p>
            <a:r>
              <a:rPr lang="en-GB" dirty="0"/>
              <a:t>Surgery may be needed, not only to excise the endometriosis but to treat complications such as adhesions.</a:t>
            </a:r>
          </a:p>
          <a:p>
            <a:r>
              <a:rPr lang="en-GB" dirty="0"/>
              <a:t>Psychological issues.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482" name="Picture 2" descr="C:\Users\i5\Documents\vinod work\Pelvic pain articles\Treatment of endo metriosi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01151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42" name="Picture 2" descr="C:\Users\i5\Documents\vinod work\Pelvic pain articles\Endometriosis treatment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Treatment options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/>
              <a:t>Surgical</a:t>
            </a:r>
          </a:p>
          <a:p>
            <a:r>
              <a:rPr lang="en-GB" dirty="0"/>
              <a:t>Conservative: </a:t>
            </a:r>
          </a:p>
          <a:p>
            <a:pPr>
              <a:buNone/>
            </a:pPr>
            <a:r>
              <a:rPr lang="en-GB" dirty="0"/>
              <a:t>Medications</a:t>
            </a:r>
          </a:p>
          <a:p>
            <a:pPr>
              <a:buNone/>
            </a:pPr>
            <a:r>
              <a:rPr lang="en-GB" dirty="0"/>
              <a:t>Physiotherapy: Pelvic floor, exercise</a:t>
            </a:r>
          </a:p>
          <a:p>
            <a:pPr>
              <a:buNone/>
            </a:pPr>
            <a:r>
              <a:rPr lang="en-GB" dirty="0"/>
              <a:t>Psychological: CBT, pacing, mindfulness</a:t>
            </a:r>
          </a:p>
          <a:p>
            <a:pPr>
              <a:buNone/>
            </a:pPr>
            <a:r>
              <a:rPr lang="en-GB" dirty="0"/>
              <a:t>Healthy Lifestyle: Exercise, yoga, no alcohol</a:t>
            </a:r>
            <a:r>
              <a:rPr lang="en-GB"/>
              <a:t>, diet.</a:t>
            </a:r>
            <a:endParaRPr lang="en-GB" dirty="0"/>
          </a:p>
          <a:p>
            <a:pPr>
              <a:buNone/>
            </a:pPr>
            <a:endParaRPr lang="en-GB" dirty="0"/>
          </a:p>
          <a:p>
            <a:pPr>
              <a:buNone/>
            </a:pPr>
            <a:r>
              <a:rPr lang="en-GB" dirty="0"/>
              <a:t>TENS Machine</a:t>
            </a:r>
          </a:p>
          <a:p>
            <a:pPr>
              <a:buNone/>
            </a:pPr>
            <a:r>
              <a:rPr lang="en-GB" dirty="0"/>
              <a:t>Acupuncture</a:t>
            </a:r>
          </a:p>
          <a:p>
            <a:pPr>
              <a:buNone/>
            </a:pPr>
            <a:endParaRPr lang="en-GB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/>
          <a:lstStyle/>
          <a:p>
            <a:r>
              <a:rPr lang="en-GB" dirty="0"/>
              <a:t>Multidisciplinary 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3962400" y="1219200"/>
            <a:ext cx="1295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Nurse</a:t>
            </a:r>
          </a:p>
        </p:txBody>
      </p:sp>
      <p:sp>
        <p:nvSpPr>
          <p:cNvPr id="6" name="Oval 5"/>
          <p:cNvSpPr/>
          <p:nvPr/>
        </p:nvSpPr>
        <p:spPr>
          <a:xfrm>
            <a:off x="3429000" y="2362200"/>
            <a:ext cx="2438400" cy="2286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/>
              <a:t>Patient</a:t>
            </a:r>
          </a:p>
        </p:txBody>
      </p:sp>
      <p:sp>
        <p:nvSpPr>
          <p:cNvPr id="7" name="Rectangle 6"/>
          <p:cNvSpPr/>
          <p:nvPr/>
        </p:nvSpPr>
        <p:spPr>
          <a:xfrm>
            <a:off x="6934200" y="1981200"/>
            <a:ext cx="14478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Physiotherapist</a:t>
            </a:r>
          </a:p>
        </p:txBody>
      </p:sp>
      <p:sp>
        <p:nvSpPr>
          <p:cNvPr id="8" name="Rectangle 7"/>
          <p:cNvSpPr/>
          <p:nvPr/>
        </p:nvSpPr>
        <p:spPr>
          <a:xfrm>
            <a:off x="7010400" y="4800600"/>
            <a:ext cx="12954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Psychology</a:t>
            </a:r>
          </a:p>
        </p:txBody>
      </p:sp>
      <p:sp>
        <p:nvSpPr>
          <p:cNvPr id="9" name="Rectangle 8"/>
          <p:cNvSpPr/>
          <p:nvPr/>
        </p:nvSpPr>
        <p:spPr>
          <a:xfrm>
            <a:off x="4114800" y="5105400"/>
            <a:ext cx="13716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Pain Doctor</a:t>
            </a:r>
          </a:p>
        </p:txBody>
      </p:sp>
      <p:sp>
        <p:nvSpPr>
          <p:cNvPr id="10" name="Rectangle 9"/>
          <p:cNvSpPr/>
          <p:nvPr/>
        </p:nvSpPr>
        <p:spPr>
          <a:xfrm>
            <a:off x="914400" y="4876800"/>
            <a:ext cx="1600200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Gynaecologist</a:t>
            </a:r>
          </a:p>
        </p:txBody>
      </p:sp>
      <p:sp>
        <p:nvSpPr>
          <p:cNvPr id="11" name="Rectangle 10"/>
          <p:cNvSpPr/>
          <p:nvPr/>
        </p:nvSpPr>
        <p:spPr>
          <a:xfrm>
            <a:off x="914400" y="2057400"/>
            <a:ext cx="1295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Dietician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GB" dirty="0"/>
              <a:t>Multidisciplinary 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Dietician and gastro: treatment of IBS symptoms, dietary modifications, Laxatives, stool bulkers. Alcohol.</a:t>
            </a:r>
          </a:p>
          <a:p>
            <a:r>
              <a:rPr lang="en-GB" dirty="0"/>
              <a:t>Urology: Bladder. Instillations of LA/ </a:t>
            </a:r>
            <a:r>
              <a:rPr lang="en-GB" dirty="0" err="1"/>
              <a:t>Hyalase</a:t>
            </a:r>
            <a:endParaRPr lang="en-GB" dirty="0"/>
          </a:p>
          <a:p>
            <a:r>
              <a:rPr lang="en-GB" dirty="0" err="1"/>
              <a:t>Gynae</a:t>
            </a:r>
            <a:r>
              <a:rPr lang="en-GB" dirty="0"/>
              <a:t>: heavy menstrual bleed.</a:t>
            </a:r>
          </a:p>
          <a:p>
            <a:r>
              <a:rPr lang="en-GB" dirty="0" err="1"/>
              <a:t>Physio</a:t>
            </a:r>
            <a:r>
              <a:rPr lang="en-GB" dirty="0"/>
              <a:t>: Pelvic floor exercise</a:t>
            </a:r>
          </a:p>
          <a:p>
            <a:r>
              <a:rPr lang="en-GB" dirty="0"/>
              <a:t>Pelvic pain Psychology: Group therapy, Aim is self management to improve quality of life rather than reduction in pain.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Medications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 Simple pain killers: </a:t>
            </a:r>
            <a:r>
              <a:rPr lang="en-GB" dirty="0" err="1"/>
              <a:t>Paracetamol</a:t>
            </a:r>
            <a:endParaRPr lang="en-GB" dirty="0"/>
          </a:p>
          <a:p>
            <a:r>
              <a:rPr lang="en-GB" dirty="0"/>
              <a:t>NASIDs: Ibuprofen, Naproxen</a:t>
            </a:r>
          </a:p>
          <a:p>
            <a:r>
              <a:rPr lang="en-GB" dirty="0" err="1"/>
              <a:t>Harmonal</a:t>
            </a:r>
            <a:endParaRPr lang="en-GB" dirty="0"/>
          </a:p>
          <a:p>
            <a:r>
              <a:rPr lang="en-GB" dirty="0"/>
              <a:t>Neuropathic pain medicines</a:t>
            </a:r>
          </a:p>
          <a:p>
            <a:r>
              <a:rPr lang="en-GB" dirty="0"/>
              <a:t>Opioids</a:t>
            </a:r>
          </a:p>
          <a:p>
            <a:endParaRPr lang="en-GB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Kirsty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Endometriosis was causing pain in pelvis, Low back.</a:t>
            </a:r>
          </a:p>
          <a:p>
            <a:r>
              <a:rPr lang="en-GB" dirty="0"/>
              <a:t>Pain during urination, defecation, sexual intercourse.</a:t>
            </a:r>
          </a:p>
          <a:p>
            <a:r>
              <a:rPr lang="en-GB" dirty="0"/>
              <a:t>Medications: </a:t>
            </a:r>
            <a:r>
              <a:rPr lang="en-GB" dirty="0" err="1"/>
              <a:t>Tapentadol</a:t>
            </a:r>
            <a:r>
              <a:rPr lang="en-GB" dirty="0"/>
              <a:t> 50 mg SR BD, </a:t>
            </a:r>
            <a:r>
              <a:rPr lang="en-GB" dirty="0" err="1"/>
              <a:t>Longtec</a:t>
            </a:r>
            <a:r>
              <a:rPr lang="en-GB" dirty="0"/>
              <a:t> 35mg BD, </a:t>
            </a:r>
            <a:r>
              <a:rPr lang="en-GB" dirty="0" err="1"/>
              <a:t>Oxynorm</a:t>
            </a:r>
            <a:r>
              <a:rPr lang="en-GB" dirty="0"/>
              <a:t> liquid </a:t>
            </a:r>
            <a:r>
              <a:rPr lang="en-GB" dirty="0" err="1"/>
              <a:t>prn</a:t>
            </a:r>
            <a:r>
              <a:rPr lang="en-GB" dirty="0"/>
              <a:t>, </a:t>
            </a:r>
            <a:r>
              <a:rPr lang="en-GB" dirty="0" err="1"/>
              <a:t>Amitriptyline</a:t>
            </a:r>
            <a:r>
              <a:rPr lang="en-GB" dirty="0"/>
              <a:t> 50 mg</a:t>
            </a:r>
          </a:p>
          <a:p>
            <a:r>
              <a:rPr lang="en-GB" dirty="0"/>
              <a:t>About to undergo major surgery to excise endometriosis, ovarian cyst and ovary, </a:t>
            </a:r>
            <a:r>
              <a:rPr lang="en-GB" dirty="0" err="1"/>
              <a:t>adhesiolysis</a:t>
            </a:r>
            <a:r>
              <a:rPr lang="en-GB" dirty="0"/>
              <a:t>, bowel resection.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Neuropathic Pain Medicines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/>
              <a:t>Amitriptyline</a:t>
            </a:r>
            <a:r>
              <a:rPr lang="en-GB" dirty="0"/>
              <a:t>/</a:t>
            </a:r>
            <a:r>
              <a:rPr lang="en-GB" dirty="0" err="1"/>
              <a:t>Nortriptyline</a:t>
            </a:r>
            <a:endParaRPr lang="en-GB" dirty="0"/>
          </a:p>
          <a:p>
            <a:r>
              <a:rPr lang="en-GB" dirty="0" err="1"/>
              <a:t>Duloxetine</a:t>
            </a:r>
            <a:endParaRPr lang="en-GB" dirty="0"/>
          </a:p>
          <a:p>
            <a:r>
              <a:rPr lang="en-GB" dirty="0" err="1"/>
              <a:t>Gabapentin</a:t>
            </a:r>
            <a:endParaRPr lang="en-GB" dirty="0"/>
          </a:p>
          <a:p>
            <a:r>
              <a:rPr lang="en-GB" dirty="0" err="1"/>
              <a:t>Pregabalin</a:t>
            </a:r>
            <a:endParaRPr lang="en-GB" dirty="0"/>
          </a:p>
          <a:p>
            <a:endParaRPr lang="en-GB" dirty="0"/>
          </a:p>
          <a:p>
            <a:r>
              <a:rPr lang="en-GB" dirty="0"/>
              <a:t>OPIOIDS: Morphine, Codeine, </a:t>
            </a:r>
            <a:r>
              <a:rPr lang="en-GB" dirty="0" err="1"/>
              <a:t>Tramadol,Oxycodone</a:t>
            </a:r>
            <a:r>
              <a:rPr lang="en-GB" dirty="0"/>
              <a:t>, </a:t>
            </a:r>
            <a:r>
              <a:rPr lang="en-GB" dirty="0" err="1"/>
              <a:t>Tapentadol</a:t>
            </a:r>
            <a:endParaRPr lang="en-GB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22530" name="Picture 2" descr="C:\Users\i5\Documents\vinod work\Pelvic pain articles\thank you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52400"/>
            <a:ext cx="8153400" cy="5943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Definition of Pain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“An unpleasant sensory and emotional experience associated with, or resembling that associated with, actual or potential tissue damage,” </a:t>
            </a:r>
          </a:p>
          <a:p>
            <a:pPr>
              <a:buNone/>
            </a:pPr>
            <a:r>
              <a:rPr lang="en-GB" dirty="0"/>
              <a:t>	IASP May 2020</a:t>
            </a:r>
          </a:p>
          <a:p>
            <a:pPr>
              <a:buNone/>
            </a:pPr>
            <a:r>
              <a:rPr lang="en-GB"/>
              <a:t>	IASP1979</a:t>
            </a:r>
            <a:endParaRPr lang="en-GB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6386" name="Picture 2" descr="C:\Users\i5\Documents\vinod work\Pelvic pain articles\Pain pathway 2PN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Endometriosis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 chronic inflammatory condition characterised by the presence of </a:t>
            </a:r>
            <a:r>
              <a:rPr lang="en-GB" dirty="0" err="1"/>
              <a:t>endometrium</a:t>
            </a:r>
            <a:r>
              <a:rPr lang="en-GB" dirty="0"/>
              <a:t> like tissue outside the uterus.</a:t>
            </a:r>
          </a:p>
          <a:p>
            <a:r>
              <a:rPr lang="en-GB" dirty="0"/>
              <a:t>1in 10 reproductive age women.</a:t>
            </a:r>
          </a:p>
          <a:p>
            <a:r>
              <a:rPr lang="en-GB" dirty="0"/>
              <a:t>1.5 million women in the UK.</a:t>
            </a:r>
          </a:p>
          <a:p>
            <a:r>
              <a:rPr lang="en-GB" dirty="0"/>
              <a:t>What causes endometriosis?- Retrograde menstruation, immune dysfunction and inability to clear the fragments.</a:t>
            </a:r>
          </a:p>
          <a:p>
            <a:pPr>
              <a:buNone/>
            </a:pPr>
            <a:endParaRPr lang="en-GB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 descr="C:\Users\i5\Documents\vinod work\Pelvic pain articles\Endometriosis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5588" cy="70786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Symptoms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/>
              <a:t>Pain and Fatigue-Most Common</a:t>
            </a:r>
          </a:p>
          <a:p>
            <a:r>
              <a:rPr lang="en-GB" dirty="0"/>
              <a:t>Severe pain or cramps during menstruation</a:t>
            </a:r>
          </a:p>
          <a:p>
            <a:r>
              <a:rPr lang="en-GB" dirty="0"/>
              <a:t>Cyclic or non cyclic pain, ovulation pain</a:t>
            </a:r>
          </a:p>
          <a:p>
            <a:r>
              <a:rPr lang="en-GB" dirty="0"/>
              <a:t>Painful bowel and or bladder symptoms that occurs during or before menstruation</a:t>
            </a:r>
          </a:p>
          <a:p>
            <a:r>
              <a:rPr lang="en-GB" dirty="0"/>
              <a:t>Urinary and bowel changes</a:t>
            </a:r>
          </a:p>
          <a:p>
            <a:r>
              <a:rPr lang="en-GB" dirty="0"/>
              <a:t>Pain with sexual intercourse</a:t>
            </a:r>
          </a:p>
          <a:p>
            <a:r>
              <a:rPr lang="en-GB" dirty="0"/>
              <a:t>Chronic fatigue</a:t>
            </a:r>
          </a:p>
          <a:p>
            <a:r>
              <a:rPr lang="en-GB" dirty="0"/>
              <a:t>Infertility</a:t>
            </a:r>
          </a:p>
          <a:p>
            <a:r>
              <a:rPr lang="en-GB" dirty="0"/>
              <a:t>Others: </a:t>
            </a:r>
            <a:r>
              <a:rPr lang="en-GB" dirty="0" err="1"/>
              <a:t>Pleuretic</a:t>
            </a:r>
            <a:r>
              <a:rPr lang="en-GB" dirty="0"/>
              <a:t> chest pain, haemoptysis, headache, pain in the surgical scars.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Endometriosis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Little relationship between symptoms and presence of disease.</a:t>
            </a:r>
          </a:p>
          <a:p>
            <a:r>
              <a:rPr lang="en-GB" dirty="0"/>
              <a:t>No relationship between symptoms and site of disease</a:t>
            </a:r>
          </a:p>
          <a:p>
            <a:r>
              <a:rPr lang="en-GB" dirty="0"/>
              <a:t>No correlation between stage of disease and symptom severity.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1406</TotalTime>
  <Words>638</Words>
  <Application>Microsoft Office PowerPoint</Application>
  <PresentationFormat>On-screen Show (4:3)</PresentationFormat>
  <Paragraphs>106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4" baseType="lpstr">
      <vt:lpstr>Arial</vt:lpstr>
      <vt:lpstr>Calibri</vt:lpstr>
      <vt:lpstr>Office Theme</vt:lpstr>
      <vt:lpstr>Pain Management in Endometriosis</vt:lpstr>
      <vt:lpstr>Kirsty</vt:lpstr>
      <vt:lpstr>Kirsty</vt:lpstr>
      <vt:lpstr>Definition of Pain</vt:lpstr>
      <vt:lpstr>PowerPoint Presentation</vt:lpstr>
      <vt:lpstr>Endometriosis</vt:lpstr>
      <vt:lpstr>PowerPoint Presentation</vt:lpstr>
      <vt:lpstr>Symptoms</vt:lpstr>
      <vt:lpstr>Endometriosis</vt:lpstr>
      <vt:lpstr>PowerPoint Presentation</vt:lpstr>
      <vt:lpstr>PowerPoint Presentation</vt:lpstr>
      <vt:lpstr>So, what is the problem?</vt:lpstr>
      <vt:lpstr>PowerPoint Presentation</vt:lpstr>
      <vt:lpstr>PowerPoint Presentation</vt:lpstr>
      <vt:lpstr>PowerPoint Presentation</vt:lpstr>
      <vt:lpstr>PowerPoint Presentation</vt:lpstr>
      <vt:lpstr>What causes pain?</vt:lpstr>
      <vt:lpstr>What causes pain?</vt:lpstr>
      <vt:lpstr>PowerPoint Presentation</vt:lpstr>
      <vt:lpstr>Types of pain</vt:lpstr>
      <vt:lpstr>PowerPoint Presentation</vt:lpstr>
      <vt:lpstr>PowerPoint Presentation</vt:lpstr>
      <vt:lpstr>Kirsty</vt:lpstr>
      <vt:lpstr>PowerPoint Presentation</vt:lpstr>
      <vt:lpstr>PowerPoint Presentation</vt:lpstr>
      <vt:lpstr>Treatment options</vt:lpstr>
      <vt:lpstr>Multidisciplinary management</vt:lpstr>
      <vt:lpstr>Multidisciplinary management</vt:lpstr>
      <vt:lpstr>Medications</vt:lpstr>
      <vt:lpstr>Neuropathic Pain Medicines</vt:lpstr>
      <vt:lpstr>PowerPoint Presentation</vt:lpstr>
    </vt:vector>
  </TitlesOfParts>
  <Company>Berts-pc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Pain Management in Endometriosis</dc:title>
  <dc:creator>i5</dc:creator>
  <cp:lastModifiedBy>Peter Gibson</cp:lastModifiedBy>
  <cp:revision>27</cp:revision>
  <dcterms:created xsi:type="dcterms:W3CDTF">2025-03-16T12:28:20Z</dcterms:created>
  <dcterms:modified xsi:type="dcterms:W3CDTF">2025-04-08T10:34:31Z</dcterms:modified>
</cp:coreProperties>
</file>