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5" r:id="rId1"/>
  </p:sldMasterIdLst>
  <p:sldIdLst>
    <p:sldId id="269" r:id="rId2"/>
    <p:sldId id="289" r:id="rId3"/>
    <p:sldId id="278" r:id="rId4"/>
    <p:sldId id="294" r:id="rId5"/>
    <p:sldId id="275" r:id="rId6"/>
    <p:sldId id="296" r:id="rId7"/>
    <p:sldId id="279" r:id="rId8"/>
    <p:sldId id="295" r:id="rId9"/>
    <p:sldId id="293" r:id="rId10"/>
    <p:sldId id="267" r:id="rId11"/>
    <p:sldId id="277" r:id="rId12"/>
    <p:sldId id="285" r:id="rId13"/>
    <p:sldId id="282" r:id="rId14"/>
    <p:sldId id="284" r:id="rId15"/>
    <p:sldId id="271" r:id="rId16"/>
    <p:sldId id="272" r:id="rId17"/>
    <p:sldId id="290" r:id="rId18"/>
    <p:sldId id="281" r:id="rId19"/>
    <p:sldId id="266" r:id="rId20"/>
    <p:sldId id="263" r:id="rId21"/>
    <p:sldId id="276" r:id="rId22"/>
    <p:sldId id="286" r:id="rId23"/>
    <p:sldId id="287" r:id="rId24"/>
    <p:sldId id="261" r:id="rId25"/>
    <p:sldId id="258" r:id="rId26"/>
    <p:sldId id="260" r:id="rId27"/>
    <p:sldId id="268" r:id="rId28"/>
    <p:sldId id="292" r:id="rId29"/>
    <p:sldId id="291" r:id="rId30"/>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227" autoAdjust="0"/>
    <p:restoredTop sz="94706" autoAdjust="0"/>
  </p:normalViewPr>
  <p:slideViewPr>
    <p:cSldViewPr>
      <p:cViewPr varScale="1">
        <p:scale>
          <a:sx n="50" d="100"/>
          <a:sy n="50" d="100"/>
        </p:scale>
        <p:origin x="48" y="38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2D6D792-0A4A-4F15-9A44-5CD43EF3AE73}" type="datetimeFigureOut">
              <a:rPr lang="en-US" smtClean="0"/>
              <a:t>10/20/2016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B9A859-0677-4BFC-A006-AC980ACA3B4F}"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D6D792-0A4A-4F15-9A44-5CD43EF3AE73}" type="datetimeFigureOut">
              <a:rPr lang="en-US" smtClean="0"/>
              <a:t>10/20/2016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B9A859-0677-4BFC-A006-AC980ACA3B4F}"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D6D792-0A4A-4F15-9A44-5CD43EF3AE73}" type="datetimeFigureOut">
              <a:rPr lang="en-US" smtClean="0"/>
              <a:t>10/20/2016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B9A859-0677-4BFC-A006-AC980ACA3B4F}"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D6D792-0A4A-4F15-9A44-5CD43EF3AE73}" type="datetimeFigureOut">
              <a:rPr lang="en-US" smtClean="0"/>
              <a:t>10/20/2016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B9A859-0677-4BFC-A006-AC980ACA3B4F}"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2D6D792-0A4A-4F15-9A44-5CD43EF3AE73}" type="datetimeFigureOut">
              <a:rPr lang="en-US" smtClean="0"/>
              <a:t>10/20/2016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B9A859-0677-4BFC-A006-AC980ACA3B4F}"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2D6D792-0A4A-4F15-9A44-5CD43EF3AE73}" type="datetimeFigureOut">
              <a:rPr lang="en-US" smtClean="0"/>
              <a:t>10/20/2016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B9A859-0677-4BFC-A006-AC980ACA3B4F}"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2D6D792-0A4A-4F15-9A44-5CD43EF3AE73}" type="datetimeFigureOut">
              <a:rPr lang="en-US" smtClean="0"/>
              <a:t>10/20/2016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FB9A859-0677-4BFC-A006-AC980ACA3B4F}"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2D6D792-0A4A-4F15-9A44-5CD43EF3AE73}" type="datetimeFigureOut">
              <a:rPr lang="en-US" smtClean="0"/>
              <a:t>10/20/2016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FB9A859-0677-4BFC-A006-AC980ACA3B4F}"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D6D792-0A4A-4F15-9A44-5CD43EF3AE73}" type="datetimeFigureOut">
              <a:rPr lang="en-US" smtClean="0"/>
              <a:t>10/20/2016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FB9A859-0677-4BFC-A006-AC980ACA3B4F}"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2D6D792-0A4A-4F15-9A44-5CD43EF3AE73}" type="datetimeFigureOut">
              <a:rPr lang="en-US" smtClean="0"/>
              <a:t>10/20/2016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B9A859-0677-4BFC-A006-AC980ACA3B4F}" type="slidenum">
              <a:rPr lang="en-US" smtClean="0"/>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C2D6D792-0A4A-4F15-9A44-5CD43EF3AE73}" type="datetimeFigureOut">
              <a:rPr lang="en-US" smtClean="0"/>
              <a:t>10/20/2016</a:t>
            </a:fld>
            <a:endParaRPr lang="en-US"/>
          </a:p>
        </p:txBody>
      </p:sp>
      <p:sp>
        <p:nvSpPr>
          <p:cNvPr id="9" name="Slide Number Placeholder 8"/>
          <p:cNvSpPr>
            <a:spLocks noGrp="1"/>
          </p:cNvSpPr>
          <p:nvPr>
            <p:ph type="sldNum" sz="quarter" idx="11"/>
          </p:nvPr>
        </p:nvSpPr>
        <p:spPr/>
        <p:txBody>
          <a:bodyPr/>
          <a:lstStyle/>
          <a:p>
            <a:fld id="{7FB9A859-0677-4BFC-A006-AC980ACA3B4F}"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7FB9A859-0677-4BFC-A006-AC980ACA3B4F}" type="slidenum">
              <a:rPr lang="en-US" smtClean="0"/>
              <a:t>‹#›</a:t>
            </a:fld>
            <a:endParaRPr lang="en-US"/>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C2D6D792-0A4A-4F15-9A44-5CD43EF3AE73}" type="datetimeFigureOut">
              <a:rPr lang="en-US" smtClean="0"/>
              <a:t>10/20/2016</a:t>
            </a:fld>
            <a:endParaRPr lang="en-US"/>
          </a:p>
        </p:txBody>
      </p:sp>
    </p:spTree>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respite logo.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66900" y="1888692"/>
            <a:ext cx="5410200" cy="3080616"/>
          </a:xfrm>
          <a:prstGeom prst="rect">
            <a:avLst/>
          </a:prstGeom>
        </p:spPr>
      </p:pic>
    </p:spTree>
    <p:extLst>
      <p:ext uri="{BB962C8B-B14F-4D97-AF65-F5344CB8AC3E}">
        <p14:creationId xmlns:p14="http://schemas.microsoft.com/office/powerpoint/2010/main" val="4548226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tx1"/>
                </a:solidFill>
                <a:latin typeface="David" panose="020E0502060401010101" pitchFamily="34" charset="-79"/>
                <a:cs typeface="David" panose="020E0502060401010101" pitchFamily="34" charset="-79"/>
              </a:rPr>
              <a:t>Elements of Respite</a:t>
            </a:r>
            <a:endParaRPr lang="en-US" b="1" dirty="0">
              <a:solidFill>
                <a:schemeClr val="tx1"/>
              </a:solidFill>
              <a:latin typeface="David" panose="020E0502060401010101" pitchFamily="34" charset="-79"/>
              <a:cs typeface="David" panose="020E0502060401010101" pitchFamily="34" charset="-79"/>
            </a:endParaRPr>
          </a:p>
        </p:txBody>
      </p:sp>
      <p:sp>
        <p:nvSpPr>
          <p:cNvPr id="3" name="Content Placeholder 2"/>
          <p:cNvSpPr>
            <a:spLocks noGrp="1"/>
          </p:cNvSpPr>
          <p:nvPr>
            <p:ph idx="1"/>
          </p:nvPr>
        </p:nvSpPr>
        <p:spPr/>
        <p:txBody>
          <a:bodyPr>
            <a:normAutofit fontScale="92500" lnSpcReduction="20000"/>
          </a:bodyPr>
          <a:lstStyle/>
          <a:p>
            <a:r>
              <a:rPr lang="en-US" sz="2400" b="1" i="1" dirty="0" smtClean="0"/>
              <a:t>Respite</a:t>
            </a:r>
            <a:r>
              <a:rPr lang="en-US" sz="2400" dirty="0" smtClean="0"/>
              <a:t> is open to all faith </a:t>
            </a:r>
            <a:r>
              <a:rPr lang="en-US" sz="2400" dirty="0"/>
              <a:t>backgrounds with cognitive memory disorders such as Alzheimer’s, Dementia, Parkinson’s or </a:t>
            </a:r>
            <a:r>
              <a:rPr lang="en-US" sz="2400" dirty="0" smtClean="0"/>
              <a:t>stroke and will </a:t>
            </a:r>
            <a:r>
              <a:rPr lang="en-US" sz="2400" dirty="0"/>
              <a:t>provide a safe haven of activities to include social, </a:t>
            </a:r>
            <a:r>
              <a:rPr lang="en-US" sz="2400" dirty="0" smtClean="0"/>
              <a:t>intellectual, </a:t>
            </a:r>
            <a:r>
              <a:rPr lang="en-US" sz="2400" dirty="0"/>
              <a:t>and physical </a:t>
            </a:r>
            <a:r>
              <a:rPr lang="en-US" sz="2400" dirty="0" smtClean="0"/>
              <a:t>stimulation.</a:t>
            </a:r>
          </a:p>
          <a:p>
            <a:endParaRPr lang="en-US" sz="2400" dirty="0" smtClean="0"/>
          </a:p>
          <a:p>
            <a:r>
              <a:rPr lang="en-US" sz="2400" b="1" i="1" dirty="0" smtClean="0"/>
              <a:t>Respite</a:t>
            </a:r>
            <a:r>
              <a:rPr lang="en-US" sz="2400" i="1" dirty="0" smtClean="0"/>
              <a:t> </a:t>
            </a:r>
            <a:r>
              <a:rPr lang="en-US" sz="2400" dirty="0" smtClean="0"/>
              <a:t>will </a:t>
            </a:r>
            <a:r>
              <a:rPr lang="en-US" sz="2400" dirty="0"/>
              <a:t>be </a:t>
            </a:r>
            <a:r>
              <a:rPr lang="en-US" sz="2400" dirty="0" smtClean="0"/>
              <a:t>run daily by one </a:t>
            </a:r>
            <a:r>
              <a:rPr lang="en-US" sz="2400" dirty="0"/>
              <a:t>trained </a:t>
            </a:r>
            <a:r>
              <a:rPr lang="en-US" sz="2400" dirty="0" smtClean="0"/>
              <a:t>professional and 10-15 trained volunteers </a:t>
            </a:r>
            <a:r>
              <a:rPr lang="en-US" sz="2400" dirty="0"/>
              <a:t>who provide supervision, lead </a:t>
            </a:r>
            <a:r>
              <a:rPr lang="en-US" sz="2400" dirty="0" smtClean="0"/>
              <a:t>activities </a:t>
            </a:r>
            <a:r>
              <a:rPr lang="en-US" sz="2400" dirty="0"/>
              <a:t>and serve a nutritious lunch with love and compassion</a:t>
            </a:r>
            <a:r>
              <a:rPr lang="en-US" sz="2400" dirty="0" smtClean="0"/>
              <a:t>.</a:t>
            </a:r>
          </a:p>
          <a:p>
            <a:endParaRPr lang="en-US" sz="2400" dirty="0"/>
          </a:p>
          <a:p>
            <a:r>
              <a:rPr lang="en-US" sz="2400" dirty="0" smtClean="0"/>
              <a:t>Participants must be mobile (assisted devices acceptable), attend their own bathroom needs, participate in social activities and eat on their own.</a:t>
            </a:r>
          </a:p>
          <a:p>
            <a:endParaRPr lang="en-US" sz="2400" dirty="0" smtClean="0"/>
          </a:p>
          <a:p>
            <a:r>
              <a:rPr lang="en-US" sz="2400" b="1" i="1" dirty="0" smtClean="0"/>
              <a:t>Respite</a:t>
            </a:r>
            <a:r>
              <a:rPr lang="en-US" sz="2400" dirty="0" smtClean="0"/>
              <a:t> is offered Monday-Thursday from 10am-2pm with a cost of $30 a day including lunch</a:t>
            </a:r>
            <a:endParaRPr lang="en-US" sz="2400" dirty="0"/>
          </a:p>
          <a:p>
            <a:endParaRPr lang="en-US" dirty="0"/>
          </a:p>
        </p:txBody>
      </p:sp>
    </p:spTree>
    <p:extLst>
      <p:ext uri="{BB962C8B-B14F-4D97-AF65-F5344CB8AC3E}">
        <p14:creationId xmlns:p14="http://schemas.microsoft.com/office/powerpoint/2010/main" val="20808042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tx1"/>
                </a:solidFill>
              </a:rPr>
              <a:t>Cognitive </a:t>
            </a:r>
            <a:r>
              <a:rPr lang="en-US" b="1" dirty="0" smtClean="0">
                <a:solidFill>
                  <a:schemeClr val="tx1"/>
                </a:solidFill>
              </a:rPr>
              <a:t>Stimulation</a:t>
            </a:r>
            <a:endParaRPr lang="en-US" b="1" dirty="0">
              <a:solidFill>
                <a:schemeClr val="tx1"/>
              </a:solidFill>
            </a:endParaRPr>
          </a:p>
        </p:txBody>
      </p:sp>
      <p:sp>
        <p:nvSpPr>
          <p:cNvPr id="3" name="Content Placeholder 2"/>
          <p:cNvSpPr>
            <a:spLocks noGrp="1"/>
          </p:cNvSpPr>
          <p:nvPr>
            <p:ph idx="1"/>
          </p:nvPr>
        </p:nvSpPr>
        <p:spPr/>
        <p:txBody>
          <a:bodyPr/>
          <a:lstStyle/>
          <a:p>
            <a:r>
              <a:rPr lang="en-US" sz="2400" dirty="0" smtClean="0"/>
              <a:t>Respite </a:t>
            </a:r>
            <a:r>
              <a:rPr lang="en-US" sz="2400" dirty="0"/>
              <a:t>provides a wide variety of group programming that enhances</a:t>
            </a:r>
            <a:r>
              <a:rPr lang="en-US" sz="2400" dirty="0" smtClean="0"/>
              <a:t>:</a:t>
            </a:r>
          </a:p>
          <a:p>
            <a:endParaRPr lang="en-US" sz="2400" dirty="0"/>
          </a:p>
          <a:p>
            <a:r>
              <a:rPr lang="en-US" sz="2400" dirty="0" smtClean="0"/>
              <a:t>1. </a:t>
            </a:r>
            <a:r>
              <a:rPr lang="en-US" sz="2400" dirty="0" smtClean="0"/>
              <a:t>Speed </a:t>
            </a:r>
            <a:r>
              <a:rPr lang="en-US" sz="2400" dirty="0"/>
              <a:t>of processing</a:t>
            </a:r>
          </a:p>
          <a:p>
            <a:r>
              <a:rPr lang="en-US" sz="2400" dirty="0" smtClean="0"/>
              <a:t>2. </a:t>
            </a:r>
            <a:r>
              <a:rPr lang="en-US" sz="2400" dirty="0" smtClean="0"/>
              <a:t>Comprehension</a:t>
            </a:r>
            <a:endParaRPr lang="en-US" sz="2400" dirty="0"/>
          </a:p>
          <a:p>
            <a:r>
              <a:rPr lang="en-US" sz="2400" dirty="0" smtClean="0"/>
              <a:t>3. </a:t>
            </a:r>
            <a:r>
              <a:rPr lang="en-US" sz="2400" dirty="0" smtClean="0"/>
              <a:t>Reasoning</a:t>
            </a:r>
            <a:endParaRPr lang="en-US" sz="2400" dirty="0"/>
          </a:p>
          <a:p>
            <a:r>
              <a:rPr lang="en-US" sz="2400" dirty="0" smtClean="0"/>
              <a:t>4. </a:t>
            </a:r>
            <a:r>
              <a:rPr lang="en-US" sz="2400" dirty="0" smtClean="0"/>
              <a:t>HUMOR</a:t>
            </a:r>
          </a:p>
          <a:p>
            <a:r>
              <a:rPr lang="en-US" sz="2400" dirty="0" smtClean="0"/>
              <a:t>5. Self Confidence</a:t>
            </a:r>
          </a:p>
          <a:p>
            <a:r>
              <a:rPr lang="en-US" sz="2400" dirty="0" smtClean="0"/>
              <a:t>6. </a:t>
            </a:r>
            <a:r>
              <a:rPr lang="en-US" sz="2400" dirty="0" smtClean="0"/>
              <a:t>Sense of belonging</a:t>
            </a:r>
            <a:endParaRPr lang="en-US" sz="2400" dirty="0" smtClean="0"/>
          </a:p>
          <a:p>
            <a:endParaRPr lang="en-US" sz="2400" b="1" dirty="0"/>
          </a:p>
          <a:p>
            <a:endParaRPr lang="en-US" dirty="0"/>
          </a:p>
        </p:txBody>
      </p:sp>
    </p:spTree>
    <p:extLst>
      <p:ext uri="{BB962C8B-B14F-4D97-AF65-F5344CB8AC3E}">
        <p14:creationId xmlns:p14="http://schemas.microsoft.com/office/powerpoint/2010/main" val="71616964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Group Discussions</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57200" y="1690370"/>
            <a:ext cx="7620000" cy="4620260"/>
          </a:xfrm>
        </p:spPr>
      </p:pic>
    </p:spTree>
    <p:extLst>
      <p:ext uri="{BB962C8B-B14F-4D97-AF65-F5344CB8AC3E}">
        <p14:creationId xmlns:p14="http://schemas.microsoft.com/office/powerpoint/2010/main" val="356623612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Cognitive Activities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66800" y="1600200"/>
            <a:ext cx="6400800" cy="4800600"/>
          </a:xfrm>
        </p:spPr>
      </p:pic>
    </p:spTree>
    <p:extLst>
      <p:ext uri="{BB962C8B-B14F-4D97-AF65-F5344CB8AC3E}">
        <p14:creationId xmlns:p14="http://schemas.microsoft.com/office/powerpoint/2010/main" val="12639759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tx1"/>
                </a:solidFill>
              </a:rPr>
              <a:t>Hand Eye Fun</a:t>
            </a:r>
            <a:endParaRPr lang="en-US" b="1" dirty="0">
              <a:solidFill>
                <a:schemeClr val="tx1"/>
              </a:solidFill>
            </a:endParaRPr>
          </a:p>
        </p:txBody>
      </p:sp>
      <p:pic>
        <p:nvPicPr>
          <p:cNvPr id="7" name="Content Placeholder 6"/>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50783" y="2362200"/>
            <a:ext cx="3657600" cy="2743200"/>
          </a:xfrm>
        </p:spPr>
      </p:pic>
      <p:pic>
        <p:nvPicPr>
          <p:cNvPr id="8" name="Content Placeholder 7"/>
          <p:cNvPicPr>
            <a:picLocks noGrp="1" noChangeAspect="1"/>
          </p:cNvPicPr>
          <p:nvPr>
            <p:ph sz="quarter" idx="4"/>
          </p:nvPr>
        </p:nvPicPr>
        <p:blipFill>
          <a:blip r:embed="rId3" cstate="print">
            <a:extLst>
              <a:ext uri="{28A0092B-C50C-407E-A947-70E740481C1C}">
                <a14:useLocalDpi xmlns:a14="http://schemas.microsoft.com/office/drawing/2010/main" val="0"/>
              </a:ext>
            </a:extLst>
          </a:blip>
          <a:stretch>
            <a:fillRect/>
          </a:stretch>
        </p:blipFill>
        <p:spPr>
          <a:xfrm>
            <a:off x="4419600" y="2340543"/>
            <a:ext cx="3657600" cy="2743200"/>
          </a:xfrm>
        </p:spPr>
      </p:pic>
    </p:spTree>
    <p:extLst>
      <p:ext uri="{BB962C8B-B14F-4D97-AF65-F5344CB8AC3E}">
        <p14:creationId xmlns:p14="http://schemas.microsoft.com/office/powerpoint/2010/main" val="76818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tx1"/>
                </a:solidFill>
              </a:rPr>
              <a:t>Benefits of Respite Ministry</a:t>
            </a:r>
            <a:endParaRPr lang="en-US" b="1" dirty="0">
              <a:solidFill>
                <a:schemeClr val="tx1"/>
              </a:solidFill>
            </a:endParaRPr>
          </a:p>
        </p:txBody>
      </p:sp>
      <p:sp>
        <p:nvSpPr>
          <p:cNvPr id="3" name="Content Placeholder 2"/>
          <p:cNvSpPr>
            <a:spLocks noGrp="1"/>
          </p:cNvSpPr>
          <p:nvPr>
            <p:ph idx="1"/>
          </p:nvPr>
        </p:nvSpPr>
        <p:spPr/>
        <p:txBody>
          <a:bodyPr/>
          <a:lstStyle/>
          <a:p>
            <a:r>
              <a:rPr lang="en-US" sz="1800" dirty="0"/>
              <a:t>The </a:t>
            </a:r>
            <a:r>
              <a:rPr lang="en-US" sz="1800" i="1" dirty="0"/>
              <a:t>care partner </a:t>
            </a:r>
            <a:r>
              <a:rPr lang="en-US" sz="1800" dirty="0"/>
              <a:t>of a person with memory loss experiences levels of fatigue and distress that eventually  leaves both persons feeling </a:t>
            </a:r>
            <a:r>
              <a:rPr lang="en-US" sz="1800" b="1" dirty="0">
                <a:solidFill>
                  <a:srgbClr val="002060"/>
                </a:solidFill>
              </a:rPr>
              <a:t>mentally, physically, emotionally and even spiritually bankrupt</a:t>
            </a:r>
            <a:r>
              <a:rPr lang="en-US" sz="1800" dirty="0"/>
              <a:t>. </a:t>
            </a:r>
            <a:endParaRPr lang="en-US" sz="1800" dirty="0" smtClean="0"/>
          </a:p>
          <a:p>
            <a:endParaRPr lang="en-US" sz="1800" dirty="0" smtClean="0"/>
          </a:p>
          <a:p>
            <a:r>
              <a:rPr lang="en-US" sz="1800" dirty="0" smtClean="0"/>
              <a:t> </a:t>
            </a:r>
            <a:r>
              <a:rPr lang="en-US" sz="1800" dirty="0"/>
              <a:t>The Respite Ministry is an intervention to prevent such a level of exhaustion and restores a </a:t>
            </a:r>
            <a:r>
              <a:rPr lang="en-US" sz="1800" b="1" dirty="0">
                <a:solidFill>
                  <a:srgbClr val="002060"/>
                </a:solidFill>
              </a:rPr>
              <a:t>sense of purpose and meaning</a:t>
            </a:r>
            <a:r>
              <a:rPr lang="en-US" sz="1800" dirty="0"/>
              <a:t> to the lives of both the patient and their </a:t>
            </a:r>
            <a:r>
              <a:rPr lang="en-US" sz="1800" dirty="0" smtClean="0"/>
              <a:t>caregiver. </a:t>
            </a:r>
          </a:p>
          <a:p>
            <a:endParaRPr lang="en-US" sz="1800" dirty="0" smtClean="0"/>
          </a:p>
          <a:p>
            <a:r>
              <a:rPr lang="en-US" sz="1800" dirty="0" smtClean="0"/>
              <a:t> </a:t>
            </a:r>
            <a:r>
              <a:rPr lang="en-US" sz="1800" dirty="0"/>
              <a:t>It improves the quality of life for the </a:t>
            </a:r>
            <a:r>
              <a:rPr lang="en-US" sz="1800" i="1" dirty="0"/>
              <a:t>patient</a:t>
            </a:r>
            <a:r>
              <a:rPr lang="en-US" sz="1800" dirty="0"/>
              <a:t>, the primary care giver and even for the extended family, by seeing joy and meaning return to the day of the person with dementia. </a:t>
            </a:r>
            <a:endParaRPr lang="en-US" sz="1800" dirty="0" smtClean="0"/>
          </a:p>
          <a:p>
            <a:endParaRPr lang="en-US" sz="1800" dirty="0"/>
          </a:p>
          <a:p>
            <a:r>
              <a:rPr lang="en-US" sz="1800" dirty="0" smtClean="0"/>
              <a:t> </a:t>
            </a:r>
            <a:r>
              <a:rPr lang="en-US" sz="1800" dirty="0"/>
              <a:t>Such a service assists families in being able to care for their loved one in the home for a longer time, often without the need for hired in-home care givers</a:t>
            </a:r>
            <a:r>
              <a:rPr lang="en-US" dirty="0"/>
              <a:t>. </a:t>
            </a:r>
          </a:p>
        </p:txBody>
      </p:sp>
    </p:spTree>
    <p:extLst>
      <p:ext uri="{BB962C8B-B14F-4D97-AF65-F5344CB8AC3E}">
        <p14:creationId xmlns:p14="http://schemas.microsoft.com/office/powerpoint/2010/main" val="182722536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tx1"/>
                </a:solidFill>
              </a:rPr>
              <a:t>Importance of Care Team</a:t>
            </a:r>
            <a:endParaRPr lang="en-US" sz="3200" b="1" dirty="0">
              <a:solidFill>
                <a:schemeClr val="tx1"/>
              </a:solidFill>
            </a:endParaRPr>
          </a:p>
        </p:txBody>
      </p:sp>
      <p:sp>
        <p:nvSpPr>
          <p:cNvPr id="3" name="Content Placeholder 2"/>
          <p:cNvSpPr>
            <a:spLocks noGrp="1"/>
          </p:cNvSpPr>
          <p:nvPr>
            <p:ph idx="1"/>
          </p:nvPr>
        </p:nvSpPr>
        <p:spPr/>
        <p:txBody>
          <a:bodyPr>
            <a:normAutofit/>
          </a:bodyPr>
          <a:lstStyle/>
          <a:p>
            <a:r>
              <a:rPr lang="en-US" sz="1800" dirty="0"/>
              <a:t>The sense of purpose and belonging that one can achieve through joining a Respite program is beyond what the care partner can accomplish alone at home, no matter how much they love, and how much time they devote to care giving.  </a:t>
            </a:r>
            <a:endParaRPr lang="en-US" sz="1800" dirty="0" smtClean="0"/>
          </a:p>
          <a:p>
            <a:endParaRPr lang="en-US" sz="1800" dirty="0" smtClean="0"/>
          </a:p>
          <a:p>
            <a:r>
              <a:rPr lang="en-US" sz="1800" dirty="0" smtClean="0"/>
              <a:t>A </a:t>
            </a:r>
            <a:r>
              <a:rPr lang="en-US" sz="1800" dirty="0"/>
              <a:t>Team approach to Respite includes several </a:t>
            </a:r>
            <a:r>
              <a:rPr lang="en-US" sz="1800" dirty="0" smtClean="0"/>
              <a:t>sub-teams of volunteers </a:t>
            </a:r>
            <a:r>
              <a:rPr lang="en-US" sz="1800" dirty="0"/>
              <a:t>simultaneously preparing an activity, performing an activity, cleaning up from previous activity, preparing meals so there is a seamless flow from one activity to another throughout the day. </a:t>
            </a:r>
            <a:endParaRPr lang="en-US" sz="1800" dirty="0" smtClean="0"/>
          </a:p>
          <a:p>
            <a:endParaRPr lang="en-US" sz="1800" dirty="0" smtClean="0"/>
          </a:p>
          <a:p>
            <a:r>
              <a:rPr lang="en-US" sz="1800" dirty="0" smtClean="0"/>
              <a:t> </a:t>
            </a:r>
            <a:r>
              <a:rPr lang="en-US" sz="1800" dirty="0"/>
              <a:t>One person cannot accomplish this at home for a sustained period, nor is it realistic to attempt to do so.  The care team in effect is serving as an external source of motivation and initiative for the person who is memory impaired, and since the volunteers rotate, participating once or twice monthly, they bring fresh energy and enthusiasm daily which a sole care giver in the home cannot possibly provide. </a:t>
            </a:r>
          </a:p>
        </p:txBody>
      </p:sp>
    </p:spTree>
    <p:extLst>
      <p:ext uri="{BB962C8B-B14F-4D97-AF65-F5344CB8AC3E}">
        <p14:creationId xmlns:p14="http://schemas.microsoft.com/office/powerpoint/2010/main" val="9408566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066800" y="1600200"/>
            <a:ext cx="6400800" cy="4800600"/>
          </a:xfrm>
        </p:spPr>
      </p:pic>
    </p:spTree>
    <p:extLst>
      <p:ext uri="{BB962C8B-B14F-4D97-AF65-F5344CB8AC3E}">
        <p14:creationId xmlns:p14="http://schemas.microsoft.com/office/powerpoint/2010/main" val="37727559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tx1"/>
                </a:solidFill>
              </a:rPr>
              <a:t>Ages range from 55-95</a:t>
            </a:r>
            <a:endParaRPr lang="en-US" b="1" dirty="0">
              <a:solidFill>
                <a:schemeClr val="tx1"/>
              </a:solidFill>
            </a:endParaRP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63146" y="1600200"/>
            <a:ext cx="7208108" cy="4800600"/>
          </a:xfrm>
        </p:spPr>
      </p:pic>
    </p:spTree>
    <p:extLst>
      <p:ext uri="{BB962C8B-B14F-4D97-AF65-F5344CB8AC3E}">
        <p14:creationId xmlns:p14="http://schemas.microsoft.com/office/powerpoint/2010/main" val="256543682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b="1" dirty="0" smtClean="0">
                <a:solidFill>
                  <a:schemeClr val="tx1"/>
                </a:solidFill>
                <a:latin typeface="David" panose="020E0502060401010101" pitchFamily="34" charset="-79"/>
                <a:cs typeface="David" panose="020E0502060401010101" pitchFamily="34" charset="-79"/>
              </a:rPr>
              <a:t>Church and Organization</a:t>
            </a:r>
            <a:endParaRPr lang="en-US" b="1" dirty="0">
              <a:solidFill>
                <a:schemeClr val="tx1"/>
              </a:solidFill>
              <a:latin typeface="David" panose="020E0502060401010101" pitchFamily="34" charset="-79"/>
              <a:cs typeface="David" panose="020E0502060401010101" pitchFamily="34" charset="-79"/>
            </a:endParaRPr>
          </a:p>
        </p:txBody>
      </p:sp>
      <p:sp>
        <p:nvSpPr>
          <p:cNvPr id="8" name="Content Placeholder 7"/>
          <p:cNvSpPr>
            <a:spLocks noGrp="1"/>
          </p:cNvSpPr>
          <p:nvPr>
            <p:ph idx="1"/>
          </p:nvPr>
        </p:nvSpPr>
        <p:spPr/>
        <p:txBody>
          <a:bodyPr>
            <a:normAutofit lnSpcReduction="10000"/>
          </a:bodyPr>
          <a:lstStyle/>
          <a:p>
            <a:r>
              <a:rPr lang="en-US" b="1" i="1" dirty="0" smtClean="0"/>
              <a:t>Respite</a:t>
            </a:r>
            <a:r>
              <a:rPr lang="en-US" dirty="0" smtClean="0"/>
              <a:t> was started under the Church and Society Committee of First United Methodist Church, Montgomery. A part-time director was hired to develop and run the program.</a:t>
            </a:r>
          </a:p>
          <a:p>
            <a:r>
              <a:rPr lang="en-US" b="1" i="1" dirty="0" smtClean="0"/>
              <a:t>Respite</a:t>
            </a:r>
            <a:r>
              <a:rPr lang="en-US" dirty="0" smtClean="0"/>
              <a:t> saw the vision to recruit other churches to be involved in this ministry. Two Episcopal churches and a Jewish Temple supply scholarship money along with volunteers. There are eight churches that provide volunteers along with two synagogues. </a:t>
            </a:r>
          </a:p>
          <a:p>
            <a:r>
              <a:rPr lang="en-US" dirty="0" smtClean="0"/>
              <a:t>First Methodist hired director for 35K and used 15K for supplies and marketing material.</a:t>
            </a:r>
          </a:p>
          <a:p>
            <a:r>
              <a:rPr lang="en-US" dirty="0" smtClean="0"/>
              <a:t>The program started with two participants and has served over 185 participants in four years. That is 185 care partners as well. There are currently 50 people that come weekly averaging 20 participants daily.</a:t>
            </a:r>
          </a:p>
          <a:p>
            <a:endParaRPr lang="en-US" dirty="0"/>
          </a:p>
        </p:txBody>
      </p:sp>
    </p:spTree>
    <p:extLst>
      <p:ext uri="{BB962C8B-B14F-4D97-AF65-F5344CB8AC3E}">
        <p14:creationId xmlns:p14="http://schemas.microsoft.com/office/powerpoint/2010/main" val="246807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tx1"/>
                </a:solidFill>
              </a:rPr>
              <a:t>History of Respite</a:t>
            </a:r>
            <a:endParaRPr lang="en-US" b="1" dirty="0">
              <a:solidFill>
                <a:schemeClr val="tx1"/>
              </a:solidFill>
            </a:endParaRPr>
          </a:p>
        </p:txBody>
      </p:sp>
      <p:sp>
        <p:nvSpPr>
          <p:cNvPr id="3" name="Content Placeholder 2"/>
          <p:cNvSpPr>
            <a:spLocks noGrp="1"/>
          </p:cNvSpPr>
          <p:nvPr>
            <p:ph idx="1"/>
          </p:nvPr>
        </p:nvSpPr>
        <p:spPr/>
        <p:txBody>
          <a:bodyPr/>
          <a:lstStyle/>
          <a:p>
            <a:r>
              <a:rPr lang="en-US" dirty="0"/>
              <a:t>The Respite Ministry was started under the Committee of Health and Welfare at First United Methodist Church in the spring of 2012. </a:t>
            </a:r>
            <a:endParaRPr lang="en-US" dirty="0" smtClean="0"/>
          </a:p>
          <a:p>
            <a:r>
              <a:rPr lang="en-US" dirty="0" smtClean="0"/>
              <a:t>The </a:t>
            </a:r>
            <a:r>
              <a:rPr lang="en-US" dirty="0"/>
              <a:t>church saw a need in the River Region for a program that would not only serve people who suffer from any form of dementia, but also their family and caregivers</a:t>
            </a:r>
            <a:r>
              <a:rPr lang="en-US" dirty="0" smtClean="0"/>
              <a:t>.</a:t>
            </a:r>
          </a:p>
          <a:p>
            <a:r>
              <a:rPr lang="en-US" dirty="0" smtClean="0"/>
              <a:t> </a:t>
            </a:r>
            <a:r>
              <a:rPr lang="en-US" dirty="0"/>
              <a:t>There are roughly over 7,000 people diagnosed with dementia each year in the city of Montgomery. Until the development of this program, there was no program to serve the mental, physical and spiritual needs of both a caregiver and participant. </a:t>
            </a:r>
            <a:endParaRPr lang="en-US" dirty="0" smtClean="0"/>
          </a:p>
          <a:p>
            <a:r>
              <a:rPr lang="en-US" dirty="0" smtClean="0"/>
              <a:t>The program began with two participants and has served over 185 participants in four years.</a:t>
            </a:r>
            <a:endParaRPr lang="en-US" dirty="0"/>
          </a:p>
        </p:txBody>
      </p:sp>
    </p:spTree>
    <p:extLst>
      <p:ext uri="{BB962C8B-B14F-4D97-AF65-F5344CB8AC3E}">
        <p14:creationId xmlns:p14="http://schemas.microsoft.com/office/powerpoint/2010/main" val="78366011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0000"/>
                </a:solidFill>
                <a:latin typeface="David" panose="020E0502060401010101" pitchFamily="34" charset="-79"/>
                <a:cs typeface="David" panose="020E0502060401010101" pitchFamily="34" charset="-79"/>
              </a:rPr>
              <a:t>Respite Design</a:t>
            </a:r>
            <a:endParaRPr lang="en-US" b="1" dirty="0">
              <a:solidFill>
                <a:srgbClr val="000000"/>
              </a:solidFill>
              <a:latin typeface="David" panose="020E0502060401010101" pitchFamily="34" charset="-79"/>
              <a:cs typeface="David" panose="020E0502060401010101" pitchFamily="34" charset="-79"/>
            </a:endParaRPr>
          </a:p>
        </p:txBody>
      </p:sp>
      <p:sp>
        <p:nvSpPr>
          <p:cNvPr id="5" name="Text Placeholder 4"/>
          <p:cNvSpPr>
            <a:spLocks noGrp="1"/>
          </p:cNvSpPr>
          <p:nvPr>
            <p:ph type="body" idx="1"/>
          </p:nvPr>
        </p:nvSpPr>
        <p:spPr/>
        <p:txBody>
          <a:bodyPr/>
          <a:lstStyle/>
          <a:p>
            <a:r>
              <a:rPr lang="en-US" sz="3200" dirty="0" smtClean="0">
                <a:latin typeface="David" panose="020E0502060401010101" pitchFamily="34" charset="-79"/>
                <a:cs typeface="David" panose="020E0502060401010101" pitchFamily="34" charset="-79"/>
              </a:rPr>
              <a:t>Volunteers</a:t>
            </a:r>
            <a:endParaRPr lang="en-US" sz="3200" dirty="0">
              <a:latin typeface="David" panose="020E0502060401010101" pitchFamily="34" charset="-79"/>
              <a:cs typeface="David" panose="020E0502060401010101" pitchFamily="34" charset="-79"/>
            </a:endParaRPr>
          </a:p>
        </p:txBody>
      </p:sp>
      <p:sp>
        <p:nvSpPr>
          <p:cNvPr id="3" name="Content Placeholder 2"/>
          <p:cNvSpPr>
            <a:spLocks noGrp="1"/>
          </p:cNvSpPr>
          <p:nvPr>
            <p:ph sz="half" idx="2"/>
          </p:nvPr>
        </p:nvSpPr>
        <p:spPr/>
        <p:txBody>
          <a:bodyPr>
            <a:normAutofit fontScale="92500" lnSpcReduction="20000"/>
          </a:bodyPr>
          <a:lstStyle/>
          <a:p>
            <a:r>
              <a:rPr lang="en-US" dirty="0" smtClean="0"/>
              <a:t>The volunteers are the heart of the program.</a:t>
            </a:r>
          </a:p>
          <a:p>
            <a:r>
              <a:rPr lang="en-US" dirty="0" smtClean="0"/>
              <a:t>Volunteer time commitment is flexible, work 4 times a year or 4 times a month or weekly, no commitment.</a:t>
            </a:r>
          </a:p>
          <a:p>
            <a:r>
              <a:rPr lang="en-US" dirty="0" smtClean="0"/>
              <a:t>Program to allow close to 1.5 ratio of volunteer per participant.</a:t>
            </a:r>
          </a:p>
          <a:p>
            <a:r>
              <a:rPr lang="en-US" dirty="0" smtClean="0"/>
              <a:t>Volunteers and Participants will wear the same name tags so not to differentiate.</a:t>
            </a:r>
            <a:endParaRPr lang="en-US" dirty="0"/>
          </a:p>
          <a:p>
            <a:endParaRPr lang="en-US" dirty="0"/>
          </a:p>
        </p:txBody>
      </p:sp>
      <p:sp>
        <p:nvSpPr>
          <p:cNvPr id="6" name="Text Placeholder 5"/>
          <p:cNvSpPr>
            <a:spLocks noGrp="1"/>
          </p:cNvSpPr>
          <p:nvPr>
            <p:ph type="body" sz="quarter" idx="3"/>
          </p:nvPr>
        </p:nvSpPr>
        <p:spPr/>
        <p:txBody>
          <a:bodyPr/>
          <a:lstStyle/>
          <a:p>
            <a:r>
              <a:rPr lang="en-US" sz="3200" dirty="0" smtClean="0">
                <a:latin typeface="David" panose="020E0502060401010101" pitchFamily="34" charset="-79"/>
                <a:cs typeface="David" panose="020E0502060401010101" pitchFamily="34" charset="-79"/>
              </a:rPr>
              <a:t>Logistics</a:t>
            </a:r>
            <a:endParaRPr lang="en-US" sz="3200" dirty="0">
              <a:latin typeface="David" panose="020E0502060401010101" pitchFamily="34" charset="-79"/>
              <a:cs typeface="David" panose="020E0502060401010101" pitchFamily="34" charset="-79"/>
            </a:endParaRPr>
          </a:p>
        </p:txBody>
      </p:sp>
      <p:sp>
        <p:nvSpPr>
          <p:cNvPr id="7" name="Content Placeholder 6"/>
          <p:cNvSpPr>
            <a:spLocks noGrp="1"/>
          </p:cNvSpPr>
          <p:nvPr>
            <p:ph sz="quarter" idx="4"/>
          </p:nvPr>
        </p:nvSpPr>
        <p:spPr/>
        <p:txBody>
          <a:bodyPr>
            <a:normAutofit lnSpcReduction="10000"/>
          </a:bodyPr>
          <a:lstStyle/>
          <a:p>
            <a:r>
              <a:rPr lang="en-US" dirty="0" smtClean="0"/>
              <a:t>Participant attendance is recorded daily.</a:t>
            </a:r>
          </a:p>
          <a:p>
            <a:r>
              <a:rPr lang="en-US" dirty="0" smtClean="0"/>
              <a:t>Invoices will be sent at the end of the month.</a:t>
            </a:r>
          </a:p>
          <a:p>
            <a:r>
              <a:rPr lang="en-US" dirty="0" smtClean="0"/>
              <a:t>$30.00 a day for participants</a:t>
            </a:r>
          </a:p>
          <a:p>
            <a:r>
              <a:rPr lang="en-US" dirty="0" smtClean="0"/>
              <a:t> Sample revenue:</a:t>
            </a:r>
          </a:p>
          <a:p>
            <a:pPr marL="114300" indent="0">
              <a:buNone/>
            </a:pPr>
            <a:r>
              <a:rPr lang="en-US" dirty="0" smtClean="0"/>
              <a:t> $30.00 a day, 2 days a week =$3,000 a year per person </a:t>
            </a:r>
            <a:endParaRPr lang="en-US" dirty="0"/>
          </a:p>
        </p:txBody>
      </p:sp>
    </p:spTree>
    <p:extLst>
      <p:ext uri="{BB962C8B-B14F-4D97-AF65-F5344CB8AC3E}">
        <p14:creationId xmlns:p14="http://schemas.microsoft.com/office/powerpoint/2010/main" val="25867930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tx1"/>
                </a:solidFill>
              </a:rPr>
              <a:t>REVENUE</a:t>
            </a:r>
            <a:endParaRPr lang="en-US" b="1" dirty="0">
              <a:solidFill>
                <a:schemeClr val="tx1"/>
              </a:solidFill>
            </a:endParaRPr>
          </a:p>
        </p:txBody>
      </p:sp>
      <p:sp>
        <p:nvSpPr>
          <p:cNvPr id="3" name="Content Placeholder 2"/>
          <p:cNvSpPr>
            <a:spLocks noGrp="1"/>
          </p:cNvSpPr>
          <p:nvPr>
            <p:ph idx="1"/>
          </p:nvPr>
        </p:nvSpPr>
        <p:spPr/>
        <p:txBody>
          <a:bodyPr>
            <a:normAutofit fontScale="92500" lnSpcReduction="10000"/>
          </a:bodyPr>
          <a:lstStyle/>
          <a:p>
            <a:pPr marL="114300" indent="0">
              <a:buNone/>
            </a:pPr>
            <a:r>
              <a:rPr lang="en-US" sz="2600" b="1" dirty="0"/>
              <a:t>Revenue is based on $40 per person: </a:t>
            </a:r>
          </a:p>
          <a:p>
            <a:pPr marL="114300" indent="0">
              <a:buNone/>
            </a:pPr>
            <a:r>
              <a:rPr lang="en-US" sz="2600" b="1" dirty="0">
                <a:solidFill>
                  <a:srgbClr val="7030A0"/>
                </a:solidFill>
              </a:rPr>
              <a:t>Revenue is based on $30 per person</a:t>
            </a:r>
            <a:r>
              <a:rPr lang="en-US" sz="2600" b="1" dirty="0" smtClean="0"/>
              <a:t>:</a:t>
            </a:r>
          </a:p>
          <a:p>
            <a:pPr marL="114300" indent="0">
              <a:buNone/>
            </a:pPr>
            <a:endParaRPr lang="en-US" b="1" dirty="0"/>
          </a:p>
          <a:p>
            <a:pPr marL="114300" indent="0">
              <a:buNone/>
            </a:pPr>
            <a:r>
              <a:rPr lang="en-US" dirty="0"/>
              <a:t>•	10 people, 2 days a week, 50 weeks = </a:t>
            </a:r>
            <a:r>
              <a:rPr lang="en-US" dirty="0" smtClean="0"/>
              <a:t> $</a:t>
            </a:r>
            <a:r>
              <a:rPr lang="en-US" dirty="0"/>
              <a:t>40,000</a:t>
            </a:r>
          </a:p>
          <a:p>
            <a:pPr marL="114300" indent="0">
              <a:buNone/>
            </a:pPr>
            <a:r>
              <a:rPr lang="en-US" dirty="0" smtClean="0"/>
              <a:t>  					     </a:t>
            </a:r>
            <a:r>
              <a:rPr lang="en-US" dirty="0" smtClean="0">
                <a:solidFill>
                  <a:srgbClr val="7030A0"/>
                </a:solidFill>
              </a:rPr>
              <a:t>$</a:t>
            </a:r>
            <a:r>
              <a:rPr lang="en-US" dirty="0">
                <a:solidFill>
                  <a:srgbClr val="7030A0"/>
                </a:solidFill>
              </a:rPr>
              <a:t>30,000</a:t>
            </a:r>
          </a:p>
          <a:p>
            <a:pPr marL="114300" indent="0">
              <a:buNone/>
            </a:pPr>
            <a:r>
              <a:rPr lang="en-US" dirty="0"/>
              <a:t>•	15 people, 2 days week, 50 weeks=    </a:t>
            </a:r>
            <a:r>
              <a:rPr lang="en-US" dirty="0" smtClean="0"/>
              <a:t>  </a:t>
            </a:r>
            <a:r>
              <a:rPr lang="en-US" dirty="0"/>
              <a:t>$60,000</a:t>
            </a:r>
          </a:p>
          <a:p>
            <a:pPr marL="114300" indent="0">
              <a:buNone/>
            </a:pPr>
            <a:r>
              <a:rPr lang="en-US" dirty="0"/>
              <a:t>          </a:t>
            </a:r>
            <a:r>
              <a:rPr lang="en-US" dirty="0" smtClean="0"/>
              <a:t>                                                                         </a:t>
            </a:r>
            <a:r>
              <a:rPr lang="en-US" dirty="0" smtClean="0">
                <a:solidFill>
                  <a:srgbClr val="7030A0"/>
                </a:solidFill>
              </a:rPr>
              <a:t>$</a:t>
            </a:r>
            <a:r>
              <a:rPr lang="en-US" dirty="0">
                <a:solidFill>
                  <a:srgbClr val="7030A0"/>
                </a:solidFill>
              </a:rPr>
              <a:t>45,000</a:t>
            </a:r>
          </a:p>
          <a:p>
            <a:pPr marL="114300" indent="0">
              <a:buNone/>
            </a:pPr>
            <a:r>
              <a:rPr lang="en-US" dirty="0"/>
              <a:t>•	15 people, 3 days a week, 50 weeks=  </a:t>
            </a:r>
            <a:r>
              <a:rPr lang="en-US" dirty="0" smtClean="0"/>
              <a:t> $</a:t>
            </a:r>
            <a:r>
              <a:rPr lang="en-US" dirty="0"/>
              <a:t>90,000</a:t>
            </a:r>
          </a:p>
          <a:p>
            <a:pPr marL="114300" indent="0">
              <a:buNone/>
            </a:pPr>
            <a:r>
              <a:rPr lang="en-US" dirty="0"/>
              <a:t>          </a:t>
            </a:r>
            <a:r>
              <a:rPr lang="en-US" dirty="0" smtClean="0"/>
              <a:t>                                                                         </a:t>
            </a:r>
            <a:r>
              <a:rPr lang="en-US" dirty="0" smtClean="0">
                <a:solidFill>
                  <a:srgbClr val="7030A0"/>
                </a:solidFill>
              </a:rPr>
              <a:t>$</a:t>
            </a:r>
            <a:r>
              <a:rPr lang="en-US" dirty="0">
                <a:solidFill>
                  <a:srgbClr val="7030A0"/>
                </a:solidFill>
              </a:rPr>
              <a:t>67,500</a:t>
            </a:r>
          </a:p>
          <a:p>
            <a:pPr marL="114300" indent="0">
              <a:buNone/>
            </a:pPr>
            <a:r>
              <a:rPr lang="en-US" dirty="0"/>
              <a:t>•	15 people, 4 days a week, 50 weeks=  $120,000</a:t>
            </a:r>
          </a:p>
          <a:p>
            <a:pPr marL="114300" indent="0">
              <a:buNone/>
            </a:pPr>
            <a:r>
              <a:rPr lang="en-US" dirty="0">
                <a:solidFill>
                  <a:srgbClr val="7030A0"/>
                </a:solidFill>
              </a:rPr>
              <a:t>          </a:t>
            </a:r>
            <a:r>
              <a:rPr lang="en-US" dirty="0" smtClean="0">
                <a:solidFill>
                  <a:srgbClr val="7030A0"/>
                </a:solidFill>
              </a:rPr>
              <a:t>                                                                        $</a:t>
            </a:r>
            <a:r>
              <a:rPr lang="en-US" dirty="0">
                <a:solidFill>
                  <a:srgbClr val="7030A0"/>
                </a:solidFill>
              </a:rPr>
              <a:t>90,000</a:t>
            </a:r>
          </a:p>
          <a:p>
            <a:pPr marL="114300" indent="0">
              <a:buNone/>
            </a:pPr>
            <a:r>
              <a:rPr lang="en-US" dirty="0"/>
              <a:t>•	20 people, 4 days a week, 50 weeks=  $160,000</a:t>
            </a:r>
          </a:p>
          <a:p>
            <a:pPr marL="114300" indent="0">
              <a:buNone/>
            </a:pPr>
            <a:r>
              <a:rPr lang="en-US" dirty="0"/>
              <a:t>  </a:t>
            </a:r>
            <a:r>
              <a:rPr lang="en-US" dirty="0" smtClean="0"/>
              <a:t>					      </a:t>
            </a:r>
            <a:r>
              <a:rPr lang="en-US" dirty="0" smtClean="0">
                <a:solidFill>
                  <a:srgbClr val="7030A0"/>
                </a:solidFill>
              </a:rPr>
              <a:t>$</a:t>
            </a:r>
            <a:r>
              <a:rPr lang="en-US" dirty="0">
                <a:solidFill>
                  <a:srgbClr val="7030A0"/>
                </a:solidFill>
              </a:rPr>
              <a:t>120,000</a:t>
            </a:r>
          </a:p>
          <a:p>
            <a:endParaRPr lang="en-US" dirty="0"/>
          </a:p>
        </p:txBody>
      </p:sp>
    </p:spTree>
    <p:extLst>
      <p:ext uri="{BB962C8B-B14F-4D97-AF65-F5344CB8AC3E}">
        <p14:creationId xmlns:p14="http://schemas.microsoft.com/office/powerpoint/2010/main" val="371022646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tx1"/>
                </a:solidFill>
              </a:rPr>
              <a:t>Art Projects</a:t>
            </a:r>
            <a:endParaRPr lang="en-US" b="1" dirty="0">
              <a:solidFill>
                <a:schemeClr val="tx1"/>
              </a:solidFill>
            </a:endParaRPr>
          </a:p>
        </p:txBody>
      </p:sp>
      <p:pic>
        <p:nvPicPr>
          <p:cNvPr id="7" name="Content Placeholder 6"/>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762000" y="2174875"/>
            <a:ext cx="2963466" cy="3951288"/>
          </a:xfrm>
        </p:spPr>
      </p:pic>
      <p:sp>
        <p:nvSpPr>
          <p:cNvPr id="6" name="Content Placeholder 5"/>
          <p:cNvSpPr>
            <a:spLocks noGrp="1"/>
          </p:cNvSpPr>
          <p:nvPr>
            <p:ph sz="quarter" idx="4"/>
          </p:nvPr>
        </p:nvSpPr>
        <p:spPr/>
        <p:txBody>
          <a:bodyPr/>
          <a:lstStyle/>
          <a:p>
            <a:r>
              <a:rPr lang="en-US" dirty="0" smtClean="0"/>
              <a:t>Participants often make art projects to send sick members of the group to brighten their day.</a:t>
            </a:r>
          </a:p>
          <a:p>
            <a:r>
              <a:rPr lang="en-US" dirty="0" smtClean="0"/>
              <a:t>Volunteers and participants do everything together so there is no “us and them” mentality</a:t>
            </a:r>
            <a:endParaRPr lang="en-US" dirty="0"/>
          </a:p>
        </p:txBody>
      </p:sp>
    </p:spTree>
    <p:extLst>
      <p:ext uri="{BB962C8B-B14F-4D97-AF65-F5344CB8AC3E}">
        <p14:creationId xmlns:p14="http://schemas.microsoft.com/office/powerpoint/2010/main" val="108436655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tx1"/>
                </a:solidFill>
              </a:rPr>
              <a:t>Abstract Art </a:t>
            </a:r>
            <a:r>
              <a:rPr lang="en-US" b="1" dirty="0" smtClean="0">
                <a:solidFill>
                  <a:schemeClr val="tx1">
                    <a:lumMod val="85000"/>
                    <a:lumOff val="15000"/>
                  </a:schemeClr>
                </a:solidFill>
              </a:rPr>
              <a:t>with </a:t>
            </a:r>
            <a:r>
              <a:rPr lang="en-US" i="1" dirty="0" smtClean="0">
                <a:solidFill>
                  <a:schemeClr val="tx1">
                    <a:lumMod val="85000"/>
                    <a:lumOff val="15000"/>
                  </a:schemeClr>
                </a:solidFill>
              </a:rPr>
              <a:t>Opening Minds thru Art </a:t>
            </a:r>
            <a:r>
              <a:rPr lang="en-US" b="1" dirty="0" smtClean="0">
                <a:solidFill>
                  <a:schemeClr val="tx1">
                    <a:lumMod val="85000"/>
                    <a:lumOff val="15000"/>
                  </a:schemeClr>
                </a:solidFill>
              </a:rPr>
              <a:t>process</a:t>
            </a:r>
            <a:endParaRPr lang="en-US" b="1" dirty="0">
              <a:solidFill>
                <a:schemeClr val="tx1">
                  <a:lumMod val="85000"/>
                  <a:lumOff val="15000"/>
                </a:schemeClr>
              </a:solidFill>
            </a:endParaRP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066800" y="1600200"/>
            <a:ext cx="6400800" cy="4800600"/>
          </a:xfrm>
        </p:spPr>
      </p:pic>
    </p:spTree>
    <p:extLst>
      <p:ext uri="{BB962C8B-B14F-4D97-AF65-F5344CB8AC3E}">
        <p14:creationId xmlns:p14="http://schemas.microsoft.com/office/powerpoint/2010/main" val="151065229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8077200" cy="838200"/>
          </a:xfrm>
        </p:spPr>
        <p:txBody>
          <a:bodyPr>
            <a:normAutofit fontScale="90000"/>
          </a:bodyPr>
          <a:lstStyle/>
          <a:p>
            <a:r>
              <a:rPr lang="en-US" b="1" dirty="0" smtClean="0">
                <a:solidFill>
                  <a:srgbClr val="000000"/>
                </a:solidFill>
                <a:latin typeface="David" panose="020E0502060401010101" pitchFamily="34" charset="-79"/>
                <a:cs typeface="David" panose="020E0502060401010101" pitchFamily="34" charset="-79"/>
              </a:rPr>
              <a:t>Job Descriptions</a:t>
            </a:r>
            <a:r>
              <a:rPr lang="en-US" dirty="0" smtClean="0">
                <a:solidFill>
                  <a:srgbClr val="000000"/>
                </a:solidFill>
                <a:latin typeface="David" panose="020E0502060401010101" pitchFamily="34" charset="-79"/>
                <a:cs typeface="David" panose="020E0502060401010101" pitchFamily="34" charset="-79"/>
              </a:rPr>
              <a:t/>
            </a:r>
            <a:br>
              <a:rPr lang="en-US" dirty="0" smtClean="0">
                <a:solidFill>
                  <a:srgbClr val="000000"/>
                </a:solidFill>
                <a:latin typeface="David" panose="020E0502060401010101" pitchFamily="34" charset="-79"/>
                <a:cs typeface="David" panose="020E0502060401010101" pitchFamily="34" charset="-79"/>
              </a:rPr>
            </a:br>
            <a:r>
              <a:rPr lang="en-US" sz="1800" dirty="0" smtClean="0">
                <a:latin typeface="David" panose="020E0502060401010101" pitchFamily="34" charset="-79"/>
                <a:cs typeface="David" panose="020E0502060401010101" pitchFamily="34" charset="-79"/>
              </a:rPr>
              <a:t>Encore will initially hire 2 employees (salaries TBD) </a:t>
            </a:r>
            <a:endParaRPr lang="en-US" dirty="0">
              <a:latin typeface="David" panose="020E0502060401010101" pitchFamily="34" charset="-79"/>
              <a:cs typeface="David" panose="020E0502060401010101" pitchFamily="34" charset="-79"/>
            </a:endParaRPr>
          </a:p>
        </p:txBody>
      </p:sp>
      <p:sp>
        <p:nvSpPr>
          <p:cNvPr id="4" name="Text Placeholder 3"/>
          <p:cNvSpPr>
            <a:spLocks noGrp="1"/>
          </p:cNvSpPr>
          <p:nvPr>
            <p:ph type="body" idx="1"/>
          </p:nvPr>
        </p:nvSpPr>
        <p:spPr>
          <a:xfrm>
            <a:off x="304800" y="1143000"/>
            <a:ext cx="4040188" cy="639762"/>
          </a:xfrm>
        </p:spPr>
        <p:txBody>
          <a:bodyPr/>
          <a:lstStyle/>
          <a:p>
            <a:r>
              <a:rPr lang="en-US" dirty="0" smtClean="0">
                <a:solidFill>
                  <a:srgbClr val="7030A0"/>
                </a:solidFill>
                <a:latin typeface="David" panose="020E0502060401010101" pitchFamily="34" charset="-79"/>
                <a:cs typeface="David" panose="020E0502060401010101" pitchFamily="34" charset="-79"/>
              </a:rPr>
              <a:t>Program Director</a:t>
            </a:r>
            <a:endParaRPr lang="en-US" dirty="0">
              <a:solidFill>
                <a:srgbClr val="7030A0"/>
              </a:solidFill>
              <a:latin typeface="David" panose="020E0502060401010101" pitchFamily="34" charset="-79"/>
              <a:cs typeface="David" panose="020E0502060401010101" pitchFamily="34" charset="-79"/>
            </a:endParaRPr>
          </a:p>
        </p:txBody>
      </p:sp>
      <p:sp>
        <p:nvSpPr>
          <p:cNvPr id="5" name="Content Placeholder 4"/>
          <p:cNvSpPr>
            <a:spLocks noGrp="1"/>
          </p:cNvSpPr>
          <p:nvPr>
            <p:ph sz="half" idx="2"/>
          </p:nvPr>
        </p:nvSpPr>
        <p:spPr>
          <a:xfrm>
            <a:off x="304800" y="1828800"/>
            <a:ext cx="4040188" cy="3951288"/>
          </a:xfrm>
        </p:spPr>
        <p:txBody>
          <a:bodyPr>
            <a:normAutofit fontScale="25000" lnSpcReduction="20000"/>
          </a:bodyPr>
          <a:lstStyle/>
          <a:p>
            <a:endParaRPr lang="en-US" sz="1200" dirty="0" smtClean="0"/>
          </a:p>
          <a:p>
            <a:pPr marL="0" indent="0">
              <a:buNone/>
            </a:pPr>
            <a:r>
              <a:rPr lang="en-US" sz="4800" b="1" dirty="0" smtClean="0"/>
              <a:t>Qualifications:</a:t>
            </a:r>
          </a:p>
          <a:p>
            <a:r>
              <a:rPr lang="en-US" sz="4800" dirty="0" smtClean="0"/>
              <a:t> Great love for older adults, strong interpersonal skills, good rapport with families and caregivers. Strong knowledge of characteristics of Alzheimer’s and dementia related diseases.</a:t>
            </a:r>
          </a:p>
          <a:p>
            <a:r>
              <a:rPr lang="en-US" sz="4800" dirty="0" smtClean="0"/>
              <a:t>College degree, preferably in Nursing or geriatric care</a:t>
            </a:r>
          </a:p>
          <a:p>
            <a:r>
              <a:rPr lang="en-US" sz="4800" dirty="0" smtClean="0"/>
              <a:t>Skills in creative arts are desirable (music, art, etc.)</a:t>
            </a:r>
          </a:p>
          <a:p>
            <a:r>
              <a:rPr lang="en-US" sz="4800" dirty="0" smtClean="0"/>
              <a:t>CPR certified</a:t>
            </a:r>
          </a:p>
          <a:p>
            <a:r>
              <a:rPr lang="en-US" sz="4800" dirty="0" smtClean="0"/>
              <a:t>Awareness of symptoms of abuse and mistreatment</a:t>
            </a:r>
            <a:endParaRPr lang="en-US" sz="4800" dirty="0"/>
          </a:p>
          <a:p>
            <a:endParaRPr lang="en-US" sz="4800" dirty="0" smtClean="0"/>
          </a:p>
          <a:p>
            <a:pPr marL="0" indent="0">
              <a:buNone/>
            </a:pPr>
            <a:r>
              <a:rPr lang="en-US" sz="4800" b="1" dirty="0" smtClean="0"/>
              <a:t>General Responsibilities</a:t>
            </a:r>
          </a:p>
          <a:p>
            <a:r>
              <a:rPr lang="en-US" sz="4800" dirty="0" smtClean="0"/>
              <a:t>Plan fun filled and cognitive enhancing curriculum for respite classes and activities.</a:t>
            </a:r>
          </a:p>
          <a:p>
            <a:r>
              <a:rPr lang="en-US" sz="4800" dirty="0" smtClean="0"/>
              <a:t>Implement daily, structured program  to include mental, physical, spiritual and creative programming assistance of VFC and volunteers.</a:t>
            </a:r>
          </a:p>
          <a:p>
            <a:r>
              <a:rPr lang="en-US" sz="4800" dirty="0" smtClean="0"/>
              <a:t>Maintain orderly environment of classroom to promote sense of calm and well-being</a:t>
            </a:r>
          </a:p>
          <a:p>
            <a:r>
              <a:rPr lang="en-US" sz="4800" dirty="0" smtClean="0"/>
              <a:t>Keep classroom, storage and work areas neat and orderly.</a:t>
            </a:r>
          </a:p>
          <a:p>
            <a:r>
              <a:rPr lang="en-US" sz="4800" dirty="0" smtClean="0"/>
              <a:t>Produce monthly calendar and newsletter to be sent to the home of each client.</a:t>
            </a:r>
          </a:p>
          <a:p>
            <a:r>
              <a:rPr lang="en-US" sz="4800" dirty="0" smtClean="0"/>
              <a:t>Work with Director of Senior Adults for programming and operation of this ministry.</a:t>
            </a:r>
          </a:p>
          <a:p>
            <a:endParaRPr lang="en-US" sz="4800" dirty="0"/>
          </a:p>
          <a:p>
            <a:endParaRPr lang="en-US" sz="3200" dirty="0"/>
          </a:p>
        </p:txBody>
      </p:sp>
      <p:sp>
        <p:nvSpPr>
          <p:cNvPr id="6" name="Text Placeholder 5"/>
          <p:cNvSpPr>
            <a:spLocks noGrp="1"/>
          </p:cNvSpPr>
          <p:nvPr>
            <p:ph type="body" sz="quarter" idx="3"/>
          </p:nvPr>
        </p:nvSpPr>
        <p:spPr>
          <a:xfrm>
            <a:off x="4648200" y="1143000"/>
            <a:ext cx="4041775" cy="639762"/>
          </a:xfrm>
        </p:spPr>
        <p:txBody>
          <a:bodyPr/>
          <a:lstStyle/>
          <a:p>
            <a:r>
              <a:rPr lang="en-US" dirty="0" smtClean="0">
                <a:solidFill>
                  <a:srgbClr val="7030A0"/>
                </a:solidFill>
                <a:latin typeface="David" panose="020E0502060401010101" pitchFamily="34" charset="-79"/>
                <a:cs typeface="David" panose="020E0502060401010101" pitchFamily="34" charset="-79"/>
              </a:rPr>
              <a:t>Volunteer/Family Coordinator</a:t>
            </a:r>
            <a:endParaRPr lang="en-US" dirty="0">
              <a:solidFill>
                <a:srgbClr val="7030A0"/>
              </a:solidFill>
              <a:latin typeface="David" panose="020E0502060401010101" pitchFamily="34" charset="-79"/>
              <a:cs typeface="David" panose="020E0502060401010101" pitchFamily="34" charset="-79"/>
            </a:endParaRPr>
          </a:p>
        </p:txBody>
      </p:sp>
      <p:sp>
        <p:nvSpPr>
          <p:cNvPr id="7" name="Content Placeholder 6"/>
          <p:cNvSpPr>
            <a:spLocks noGrp="1"/>
          </p:cNvSpPr>
          <p:nvPr>
            <p:ph sz="quarter" idx="4"/>
          </p:nvPr>
        </p:nvSpPr>
        <p:spPr>
          <a:xfrm>
            <a:off x="4495800" y="1905000"/>
            <a:ext cx="4041775" cy="3951288"/>
          </a:xfrm>
        </p:spPr>
        <p:txBody>
          <a:bodyPr>
            <a:normAutofit/>
          </a:bodyPr>
          <a:lstStyle/>
          <a:p>
            <a:pPr marL="0" indent="0">
              <a:buNone/>
            </a:pPr>
            <a:r>
              <a:rPr lang="en-US" sz="1200" b="1" dirty="0" smtClean="0"/>
              <a:t>Qualifications</a:t>
            </a:r>
          </a:p>
          <a:p>
            <a:r>
              <a:rPr lang="en-US" sz="1100" dirty="0"/>
              <a:t> Great love for older adults, strong interpersonal skills, good </a:t>
            </a:r>
            <a:r>
              <a:rPr lang="en-US" sz="1100" dirty="0" smtClean="0"/>
              <a:t>families </a:t>
            </a:r>
            <a:r>
              <a:rPr lang="en-US" sz="1100" dirty="0"/>
              <a:t>and caregivers. Strong knowledge of </a:t>
            </a:r>
            <a:r>
              <a:rPr lang="en-US" sz="1100" dirty="0" smtClean="0"/>
              <a:t>characteristics </a:t>
            </a:r>
            <a:r>
              <a:rPr lang="en-US" sz="1100" dirty="0"/>
              <a:t>of Alzheimer’s and dementia related diseases.</a:t>
            </a:r>
          </a:p>
          <a:p>
            <a:r>
              <a:rPr lang="en-US" sz="1100" dirty="0"/>
              <a:t>College degree, preferably in Nursing or geriatric care</a:t>
            </a:r>
          </a:p>
          <a:p>
            <a:r>
              <a:rPr lang="en-US" sz="1100" dirty="0"/>
              <a:t>CPR certified</a:t>
            </a:r>
          </a:p>
          <a:p>
            <a:r>
              <a:rPr lang="en-US" sz="1100" dirty="0"/>
              <a:t>Awareness of symptoms of abuse and mistreatment</a:t>
            </a:r>
          </a:p>
          <a:p>
            <a:pPr marL="0" indent="0">
              <a:buNone/>
            </a:pPr>
            <a:endParaRPr lang="en-US" sz="1100" b="1" dirty="0" smtClean="0"/>
          </a:p>
          <a:p>
            <a:pPr marL="0" indent="0">
              <a:buNone/>
            </a:pPr>
            <a:r>
              <a:rPr lang="en-US" sz="1200" b="1" dirty="0" smtClean="0"/>
              <a:t>General Responsibilities</a:t>
            </a:r>
          </a:p>
          <a:p>
            <a:r>
              <a:rPr lang="en-US" sz="1100" dirty="0" smtClean="0"/>
              <a:t>Work with PD to carry out daily schedule of activities.</a:t>
            </a:r>
          </a:p>
          <a:p>
            <a:r>
              <a:rPr lang="en-US" sz="1100" dirty="0" smtClean="0"/>
              <a:t>Recruit volunteers for program and train properly.</a:t>
            </a:r>
          </a:p>
          <a:p>
            <a:r>
              <a:rPr lang="en-US" sz="1100" dirty="0" smtClean="0"/>
              <a:t>Counsel families and assist with new participant paperwork.</a:t>
            </a:r>
          </a:p>
          <a:p>
            <a:r>
              <a:rPr lang="en-US" sz="1100" dirty="0" smtClean="0"/>
              <a:t>Maintain enthusiasm and high energy level amongst the volunteers and caregivers.</a:t>
            </a:r>
          </a:p>
          <a:p>
            <a:r>
              <a:rPr lang="en-US" sz="1100" dirty="0" smtClean="0"/>
              <a:t>Present program to other churches and organizations in Birmingham Community.</a:t>
            </a:r>
          </a:p>
          <a:p>
            <a:r>
              <a:rPr lang="en-US" sz="1100" dirty="0" smtClean="0"/>
              <a:t>Conduct individual conferences with caregivers to discuss progress of each client.</a:t>
            </a:r>
          </a:p>
          <a:p>
            <a:pPr marL="0" indent="0">
              <a:buNone/>
            </a:pPr>
            <a:endParaRPr lang="en-US" sz="1100" dirty="0" smtClean="0"/>
          </a:p>
          <a:p>
            <a:pPr marL="0" indent="0">
              <a:buNone/>
            </a:pPr>
            <a:endParaRPr lang="en-US" sz="1200" b="1" dirty="0"/>
          </a:p>
        </p:txBody>
      </p:sp>
    </p:spTree>
    <p:extLst>
      <p:ext uri="{BB962C8B-B14F-4D97-AF65-F5344CB8AC3E}">
        <p14:creationId xmlns:p14="http://schemas.microsoft.com/office/powerpoint/2010/main" val="24590793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0000"/>
                </a:solidFill>
                <a:latin typeface="David" panose="020E0502060401010101" pitchFamily="34" charset="-79"/>
                <a:cs typeface="David" panose="020E0502060401010101" pitchFamily="34" charset="-79"/>
              </a:rPr>
              <a:t>Initial Set Up Costs</a:t>
            </a:r>
            <a:endParaRPr lang="en-US" b="1" dirty="0">
              <a:solidFill>
                <a:srgbClr val="000000"/>
              </a:solidFill>
              <a:latin typeface="David" panose="020E0502060401010101" pitchFamily="34" charset="-79"/>
              <a:cs typeface="David" panose="020E0502060401010101" pitchFamily="34" charset="-79"/>
            </a:endParaRPr>
          </a:p>
        </p:txBody>
      </p:sp>
      <p:sp>
        <p:nvSpPr>
          <p:cNvPr id="3" name="Content Placeholder 2"/>
          <p:cNvSpPr>
            <a:spLocks noGrp="1"/>
          </p:cNvSpPr>
          <p:nvPr>
            <p:ph idx="1"/>
          </p:nvPr>
        </p:nvSpPr>
        <p:spPr/>
        <p:txBody>
          <a:bodyPr>
            <a:normAutofit fontScale="85000" lnSpcReduction="20000"/>
          </a:bodyPr>
          <a:lstStyle/>
          <a:p>
            <a:r>
              <a:rPr lang="en-US" sz="2400" dirty="0" smtClean="0"/>
              <a:t>Salary, cell phone plan and laptop $42K-45K</a:t>
            </a:r>
            <a:endParaRPr lang="en-US" sz="2400" dirty="0"/>
          </a:p>
          <a:p>
            <a:endParaRPr lang="en-US" sz="2400" dirty="0" smtClean="0"/>
          </a:p>
          <a:p>
            <a:r>
              <a:rPr lang="en-US" sz="2400" dirty="0" smtClean="0"/>
              <a:t>Activity Supplies and Storage Bins $4,000</a:t>
            </a:r>
          </a:p>
          <a:p>
            <a:endParaRPr lang="en-US" sz="2400" dirty="0"/>
          </a:p>
          <a:p>
            <a:r>
              <a:rPr lang="en-US" sz="2400" dirty="0" smtClean="0"/>
              <a:t>Marketing:  1K-3K depending on size of church</a:t>
            </a:r>
          </a:p>
          <a:p>
            <a:endParaRPr lang="en-US" sz="2400" dirty="0"/>
          </a:p>
          <a:p>
            <a:r>
              <a:rPr lang="en-US" sz="2400" dirty="0" smtClean="0"/>
              <a:t>Food Cost per person $7.00 a meal </a:t>
            </a:r>
            <a:r>
              <a:rPr lang="en-US" sz="2400" dirty="0" smtClean="0">
                <a:solidFill>
                  <a:srgbClr val="7030A0"/>
                </a:solidFill>
              </a:rPr>
              <a:t>x</a:t>
            </a:r>
            <a:r>
              <a:rPr lang="en-US" sz="2400" dirty="0" smtClean="0"/>
              <a:t> number of </a:t>
            </a:r>
          </a:p>
          <a:p>
            <a:r>
              <a:rPr lang="en-US" sz="2400" dirty="0" smtClean="0"/>
              <a:t>participants and volunteers for day</a:t>
            </a:r>
          </a:p>
          <a:p>
            <a:endParaRPr lang="en-US" sz="2400" dirty="0" smtClean="0"/>
          </a:p>
          <a:p>
            <a:r>
              <a:rPr lang="en-US" sz="2400" dirty="0"/>
              <a:t>Cost of Director and food are largest financial </a:t>
            </a:r>
            <a:r>
              <a:rPr lang="en-US" sz="2400" dirty="0" smtClean="0"/>
              <a:t>commitments</a:t>
            </a:r>
          </a:p>
          <a:p>
            <a:endParaRPr lang="en-US" sz="2400" dirty="0"/>
          </a:p>
          <a:p>
            <a:r>
              <a:rPr lang="en-US" sz="2400" dirty="0"/>
              <a:t>Participants meals will be covered in the daily cost and volunteers will pay $5 for their own meal. </a:t>
            </a:r>
            <a:endParaRPr lang="en-US" sz="2400" dirty="0" smtClean="0"/>
          </a:p>
          <a:p>
            <a:r>
              <a:rPr lang="en-US" sz="2400" dirty="0" smtClean="0"/>
              <a:t>Respite ran a 50K budget for two years and on year four, we now have a 125K budget</a:t>
            </a:r>
            <a:endParaRPr lang="en-US" sz="2400" dirty="0"/>
          </a:p>
          <a:p>
            <a:endParaRPr lang="en-US" sz="2400" dirty="0" smtClean="0"/>
          </a:p>
          <a:p>
            <a:pPr marL="114300" indent="0">
              <a:buNone/>
            </a:pPr>
            <a:endParaRPr lang="en-US" sz="2400" dirty="0" smtClean="0"/>
          </a:p>
          <a:p>
            <a:endParaRPr lang="en-US" sz="4800" dirty="0" smtClean="0"/>
          </a:p>
          <a:p>
            <a:endParaRPr lang="en-US" sz="4800" dirty="0" smtClean="0"/>
          </a:p>
          <a:p>
            <a:endParaRPr lang="en-US" dirty="0" smtClean="0"/>
          </a:p>
        </p:txBody>
      </p:sp>
    </p:spTree>
    <p:extLst>
      <p:ext uri="{BB962C8B-B14F-4D97-AF65-F5344CB8AC3E}">
        <p14:creationId xmlns:p14="http://schemas.microsoft.com/office/powerpoint/2010/main" val="42644248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107576"/>
            <a:ext cx="7981951" cy="806824"/>
          </a:xfrm>
        </p:spPr>
        <p:txBody>
          <a:bodyPr>
            <a:normAutofit/>
          </a:bodyPr>
          <a:lstStyle/>
          <a:p>
            <a:r>
              <a:rPr lang="en-US" b="1" dirty="0" smtClean="0">
                <a:solidFill>
                  <a:srgbClr val="000000"/>
                </a:solidFill>
                <a:latin typeface="Footlight MT Light" panose="0204060206030A020304" pitchFamily="18" charset="0"/>
              </a:rPr>
              <a:t>Supplies</a:t>
            </a:r>
            <a:endParaRPr lang="en-US" b="1" dirty="0">
              <a:solidFill>
                <a:srgbClr val="000000"/>
              </a:solidFill>
              <a:latin typeface="Footlight MT Light" panose="0204060206030A020304" pitchFamily="18" charset="0"/>
            </a:endParaRPr>
          </a:p>
        </p:txBody>
      </p:sp>
      <p:sp>
        <p:nvSpPr>
          <p:cNvPr id="3" name="Content Placeholder 2"/>
          <p:cNvSpPr>
            <a:spLocks noGrp="1"/>
          </p:cNvSpPr>
          <p:nvPr>
            <p:ph sz="half" idx="1"/>
          </p:nvPr>
        </p:nvSpPr>
        <p:spPr>
          <a:xfrm>
            <a:off x="304800" y="1371600"/>
            <a:ext cx="4191000" cy="4343400"/>
          </a:xfrm>
        </p:spPr>
        <p:txBody>
          <a:bodyPr>
            <a:noAutofit/>
          </a:bodyPr>
          <a:lstStyle/>
          <a:p>
            <a:pPr>
              <a:lnSpc>
                <a:spcPct val="90000"/>
              </a:lnSpc>
            </a:pPr>
            <a:r>
              <a:rPr lang="en-US" sz="1400" dirty="0" smtClean="0"/>
              <a:t>Puzzles (10)   </a:t>
            </a:r>
          </a:p>
          <a:p>
            <a:pPr>
              <a:lnSpc>
                <a:spcPct val="90000"/>
              </a:lnSpc>
            </a:pPr>
            <a:r>
              <a:rPr lang="en-US" sz="1400" dirty="0" smtClean="0"/>
              <a:t>Markers (10 packs)</a:t>
            </a:r>
          </a:p>
          <a:p>
            <a:pPr>
              <a:lnSpc>
                <a:spcPct val="90000"/>
              </a:lnSpc>
            </a:pPr>
            <a:r>
              <a:rPr lang="en-US" sz="1400" dirty="0" smtClean="0"/>
              <a:t>Glue sticks (10 packs)</a:t>
            </a:r>
          </a:p>
          <a:p>
            <a:pPr>
              <a:lnSpc>
                <a:spcPct val="90000"/>
              </a:lnSpc>
            </a:pPr>
            <a:r>
              <a:rPr lang="en-US" sz="1400" dirty="0" smtClean="0"/>
              <a:t>Scissors (10)</a:t>
            </a:r>
          </a:p>
          <a:p>
            <a:pPr>
              <a:lnSpc>
                <a:spcPct val="90000"/>
              </a:lnSpc>
            </a:pPr>
            <a:r>
              <a:rPr lang="en-US" sz="1400" dirty="0" smtClean="0"/>
              <a:t>Tape (15)</a:t>
            </a:r>
          </a:p>
          <a:p>
            <a:pPr>
              <a:lnSpc>
                <a:spcPct val="90000"/>
              </a:lnSpc>
            </a:pPr>
            <a:r>
              <a:rPr lang="en-US" sz="1400" dirty="0" smtClean="0"/>
              <a:t>Paper plates 5 packs</a:t>
            </a:r>
          </a:p>
          <a:p>
            <a:pPr>
              <a:lnSpc>
                <a:spcPct val="90000"/>
              </a:lnSpc>
            </a:pPr>
            <a:r>
              <a:rPr lang="en-US" sz="1400" dirty="0" smtClean="0"/>
              <a:t>Construction paper</a:t>
            </a:r>
          </a:p>
          <a:p>
            <a:pPr>
              <a:lnSpc>
                <a:spcPct val="90000"/>
              </a:lnSpc>
            </a:pPr>
            <a:r>
              <a:rPr lang="en-US" sz="1400" dirty="0" smtClean="0"/>
              <a:t>Pipe cleaners</a:t>
            </a:r>
          </a:p>
          <a:p>
            <a:pPr>
              <a:lnSpc>
                <a:spcPct val="90000"/>
              </a:lnSpc>
            </a:pPr>
            <a:r>
              <a:rPr lang="en-US" sz="1400" dirty="0" smtClean="0"/>
              <a:t>Yarn</a:t>
            </a:r>
          </a:p>
          <a:p>
            <a:pPr>
              <a:lnSpc>
                <a:spcPct val="90000"/>
              </a:lnSpc>
            </a:pPr>
            <a:r>
              <a:rPr lang="en-US" sz="1400" dirty="0" smtClean="0"/>
              <a:t>Paints</a:t>
            </a:r>
          </a:p>
          <a:p>
            <a:pPr>
              <a:lnSpc>
                <a:spcPct val="90000"/>
              </a:lnSpc>
            </a:pPr>
            <a:r>
              <a:rPr lang="en-US" sz="1400" dirty="0" smtClean="0"/>
              <a:t>Paint brushes</a:t>
            </a:r>
          </a:p>
          <a:p>
            <a:pPr>
              <a:lnSpc>
                <a:spcPct val="90000"/>
              </a:lnSpc>
            </a:pPr>
            <a:r>
              <a:rPr lang="en-US" sz="1400" dirty="0" smtClean="0"/>
              <a:t>Coloring books</a:t>
            </a:r>
          </a:p>
          <a:p>
            <a:pPr>
              <a:lnSpc>
                <a:spcPct val="90000"/>
              </a:lnSpc>
            </a:pPr>
            <a:r>
              <a:rPr lang="en-US" sz="1400" dirty="0" smtClean="0"/>
              <a:t>Small canvases</a:t>
            </a:r>
          </a:p>
          <a:p>
            <a:pPr>
              <a:lnSpc>
                <a:spcPct val="90000"/>
              </a:lnSpc>
            </a:pPr>
            <a:r>
              <a:rPr lang="en-US" sz="1400" dirty="0" smtClean="0"/>
              <a:t>Volleyball net</a:t>
            </a:r>
          </a:p>
          <a:p>
            <a:pPr>
              <a:lnSpc>
                <a:spcPct val="90000"/>
              </a:lnSpc>
            </a:pPr>
            <a:r>
              <a:rPr lang="en-US" sz="1400" dirty="0" smtClean="0"/>
              <a:t>Balloons</a:t>
            </a:r>
          </a:p>
          <a:p>
            <a:pPr>
              <a:lnSpc>
                <a:spcPct val="90000"/>
              </a:lnSpc>
            </a:pPr>
            <a:r>
              <a:rPr lang="en-US" sz="1400" dirty="0" smtClean="0"/>
              <a:t>Noodles</a:t>
            </a:r>
          </a:p>
          <a:p>
            <a:pPr>
              <a:lnSpc>
                <a:spcPct val="90000"/>
              </a:lnSpc>
            </a:pPr>
            <a:r>
              <a:rPr lang="en-US" sz="1400" dirty="0" smtClean="0"/>
              <a:t>Dominos</a:t>
            </a:r>
          </a:p>
          <a:p>
            <a:pPr>
              <a:lnSpc>
                <a:spcPct val="90000"/>
              </a:lnSpc>
            </a:pPr>
            <a:r>
              <a:rPr lang="en-US" sz="1400" dirty="0" smtClean="0"/>
              <a:t>Board games</a:t>
            </a:r>
          </a:p>
          <a:p>
            <a:pPr>
              <a:lnSpc>
                <a:spcPct val="90000"/>
              </a:lnSpc>
            </a:pPr>
            <a:r>
              <a:rPr lang="en-US" sz="1400" dirty="0" smtClean="0"/>
              <a:t>White board</a:t>
            </a:r>
          </a:p>
          <a:p>
            <a:pPr>
              <a:lnSpc>
                <a:spcPct val="90000"/>
              </a:lnSpc>
            </a:pPr>
            <a:r>
              <a:rPr lang="en-US" sz="1400" dirty="0" smtClean="0"/>
              <a:t>Dry erase markers</a:t>
            </a:r>
          </a:p>
          <a:p>
            <a:pPr>
              <a:lnSpc>
                <a:spcPct val="90000"/>
              </a:lnSpc>
            </a:pPr>
            <a:r>
              <a:rPr lang="en-US" sz="1400" dirty="0" smtClean="0"/>
              <a:t>Decks of cards</a:t>
            </a:r>
          </a:p>
          <a:p>
            <a:pPr>
              <a:lnSpc>
                <a:spcPct val="90000"/>
              </a:lnSpc>
            </a:pPr>
            <a:r>
              <a:rPr lang="en-US" sz="1400" dirty="0" smtClean="0"/>
              <a:t>Wheel of fortune</a:t>
            </a:r>
          </a:p>
          <a:p>
            <a:pPr>
              <a:lnSpc>
                <a:spcPct val="90000"/>
              </a:lnSpc>
            </a:pPr>
            <a:endParaRPr lang="en-US" sz="1400" dirty="0"/>
          </a:p>
        </p:txBody>
      </p:sp>
      <p:sp>
        <p:nvSpPr>
          <p:cNvPr id="6" name="Content Placeholder 5"/>
          <p:cNvSpPr>
            <a:spLocks noGrp="1"/>
          </p:cNvSpPr>
          <p:nvPr>
            <p:ph sz="half" idx="2"/>
          </p:nvPr>
        </p:nvSpPr>
        <p:spPr/>
        <p:txBody>
          <a:bodyPr>
            <a:normAutofit/>
          </a:bodyPr>
          <a:lstStyle/>
          <a:p>
            <a:r>
              <a:rPr lang="en-US" dirty="0" smtClean="0"/>
              <a:t>20 study chairs with arms</a:t>
            </a:r>
            <a:endParaRPr lang="en-US" dirty="0" smtClean="0"/>
          </a:p>
          <a:p>
            <a:r>
              <a:rPr lang="en-US" dirty="0" smtClean="0"/>
              <a:t>Computer</a:t>
            </a:r>
          </a:p>
          <a:p>
            <a:r>
              <a:rPr lang="en-US" dirty="0" smtClean="0"/>
              <a:t>Nametags</a:t>
            </a:r>
          </a:p>
          <a:p>
            <a:r>
              <a:rPr lang="en-US" dirty="0" smtClean="0"/>
              <a:t>Bulletin board</a:t>
            </a:r>
          </a:p>
          <a:p>
            <a:r>
              <a:rPr lang="en-US" dirty="0" smtClean="0"/>
              <a:t>Piano or keyboard</a:t>
            </a:r>
          </a:p>
          <a:p>
            <a:pPr>
              <a:lnSpc>
                <a:spcPct val="70000"/>
              </a:lnSpc>
            </a:pPr>
            <a:r>
              <a:rPr lang="en-US" dirty="0" smtClean="0"/>
              <a:t>(4) 4ft round tables</a:t>
            </a:r>
          </a:p>
          <a:p>
            <a:r>
              <a:rPr lang="en-US" dirty="0" smtClean="0"/>
              <a:t>Storage closet</a:t>
            </a:r>
          </a:p>
          <a:p>
            <a:r>
              <a:rPr lang="en-US" dirty="0" smtClean="0"/>
              <a:t>Storage bins</a:t>
            </a:r>
          </a:p>
          <a:p>
            <a:endParaRPr lang="en-US" dirty="0"/>
          </a:p>
        </p:txBody>
      </p:sp>
    </p:spTree>
    <p:extLst>
      <p:ext uri="{BB962C8B-B14F-4D97-AF65-F5344CB8AC3E}">
        <p14:creationId xmlns:p14="http://schemas.microsoft.com/office/powerpoint/2010/main" val="34117999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7620000" cy="1554162"/>
          </a:xfrm>
        </p:spPr>
        <p:txBody>
          <a:bodyPr/>
          <a:lstStyle/>
          <a:p>
            <a:r>
              <a:rPr lang="en-US" b="1" dirty="0" smtClean="0">
                <a:solidFill>
                  <a:schemeClr val="tx1"/>
                </a:solidFill>
                <a:latin typeface="David" panose="020E0502060401010101" pitchFamily="34" charset="-79"/>
                <a:cs typeface="David" panose="020E0502060401010101" pitchFamily="34" charset="-79"/>
              </a:rPr>
              <a:t>Why?</a:t>
            </a:r>
            <a:endParaRPr lang="en-US" b="1" dirty="0">
              <a:solidFill>
                <a:schemeClr val="tx1"/>
              </a:solidFill>
              <a:latin typeface="David" panose="020E0502060401010101" pitchFamily="34" charset="-79"/>
              <a:cs typeface="David" panose="020E0502060401010101" pitchFamily="34" charset="-79"/>
            </a:endParaRPr>
          </a:p>
        </p:txBody>
      </p:sp>
      <p:sp>
        <p:nvSpPr>
          <p:cNvPr id="6" name="Content Placeholder 5"/>
          <p:cNvSpPr>
            <a:spLocks noGrp="1"/>
          </p:cNvSpPr>
          <p:nvPr>
            <p:ph idx="1"/>
          </p:nvPr>
        </p:nvSpPr>
        <p:spPr>
          <a:xfrm>
            <a:off x="457200" y="1828800"/>
            <a:ext cx="7620000" cy="4572000"/>
          </a:xfrm>
        </p:spPr>
        <p:txBody>
          <a:bodyPr>
            <a:normAutofit fontScale="62500" lnSpcReduction="20000"/>
          </a:bodyPr>
          <a:lstStyle/>
          <a:p>
            <a:pPr marL="114300" indent="0">
              <a:buNone/>
            </a:pPr>
            <a:r>
              <a:rPr lang="en-US" sz="2900" dirty="0"/>
              <a:t>“Ours is an aging society, and as the number of older adults in our congregations and communities increases, the church will be called to new practices and new ministries, particularly with the growing numbers of persons living with dementia.”</a:t>
            </a:r>
          </a:p>
          <a:p>
            <a:pPr marL="114300" indent="0">
              <a:buNone/>
            </a:pPr>
            <a:endParaRPr lang="en-US" sz="2900" dirty="0"/>
          </a:p>
          <a:p>
            <a:pPr marL="114300" indent="0">
              <a:buNone/>
            </a:pPr>
            <a:r>
              <a:rPr lang="en-US" sz="2900" dirty="0" smtClean="0"/>
              <a:t>“If we should forget God, God does not forget us. Our community of faith can help us remember and bring God’s presence to all His children through means that do not require us to grasp that presence cognitively.”</a:t>
            </a:r>
          </a:p>
          <a:p>
            <a:pPr marL="114300" indent="0">
              <a:buNone/>
            </a:pPr>
            <a:endParaRPr lang="en-US" sz="2900" dirty="0"/>
          </a:p>
          <a:p>
            <a:pPr marL="114300" indent="0">
              <a:buNone/>
            </a:pPr>
            <a:r>
              <a:rPr lang="en-US" sz="2900" dirty="0" smtClean="0"/>
              <a:t>“Respite permits the </a:t>
            </a:r>
            <a:r>
              <a:rPr lang="en-US" sz="2900" dirty="0" smtClean="0"/>
              <a:t>dementia journey </a:t>
            </a:r>
            <a:r>
              <a:rPr lang="en-US" sz="2900" dirty="0" smtClean="0"/>
              <a:t>to be shared in community with others, rather than undertaken as it too often is in our culture as a private and personal “tragedy” marked by stigma and isolation.”</a:t>
            </a:r>
          </a:p>
          <a:p>
            <a:pPr marL="114300" indent="0">
              <a:buNone/>
            </a:pPr>
            <a:endParaRPr lang="en-US" sz="1800" dirty="0"/>
          </a:p>
          <a:p>
            <a:pPr marL="114300" indent="0">
              <a:buNone/>
            </a:pPr>
            <a:endParaRPr lang="en-US" sz="1800" dirty="0" smtClean="0"/>
          </a:p>
          <a:p>
            <a:pPr marL="114300" indent="0">
              <a:buNone/>
            </a:pPr>
            <a:endParaRPr lang="en-US" sz="1800" dirty="0"/>
          </a:p>
          <a:p>
            <a:pPr marL="114300" indent="0">
              <a:buNone/>
            </a:pPr>
            <a:endParaRPr lang="en-US" sz="1800" dirty="0" smtClean="0"/>
          </a:p>
          <a:p>
            <a:pPr marL="114300" indent="0">
              <a:buNone/>
            </a:pPr>
            <a:r>
              <a:rPr lang="en-US" sz="1800" dirty="0" smtClean="0"/>
              <a:t>Quotes from:</a:t>
            </a:r>
          </a:p>
          <a:p>
            <a:pPr marL="114300" indent="0">
              <a:buNone/>
            </a:pPr>
            <a:r>
              <a:rPr lang="en-US" sz="1800" dirty="0" smtClean="0"/>
              <a:t>Aging, Dementia, and the Faith Community</a:t>
            </a:r>
          </a:p>
          <a:p>
            <a:pPr marL="114300" indent="0">
              <a:buNone/>
            </a:pPr>
            <a:r>
              <a:rPr lang="en-US" sz="1800" dirty="0" smtClean="0"/>
              <a:t>Continuing the Journey of Friendship</a:t>
            </a:r>
            <a:endParaRPr lang="en-US" sz="1800" dirty="0"/>
          </a:p>
          <a:p>
            <a:pPr marL="114300" indent="0">
              <a:buNone/>
            </a:pPr>
            <a:r>
              <a:rPr lang="en-US" dirty="0" smtClean="0"/>
              <a:t>John T. McFadden, </a:t>
            </a:r>
            <a:r>
              <a:rPr lang="en-US" dirty="0" err="1" smtClean="0"/>
              <a:t>M.Div</a:t>
            </a:r>
            <a:endParaRPr lang="en-US" dirty="0"/>
          </a:p>
        </p:txBody>
      </p:sp>
    </p:spTree>
    <p:extLst>
      <p:ext uri="{BB962C8B-B14F-4D97-AF65-F5344CB8AC3E}">
        <p14:creationId xmlns:p14="http://schemas.microsoft.com/office/powerpoint/2010/main" val="338276324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Brenne</a:t>
            </a:r>
            <a:r>
              <a:rPr lang="en-US" dirty="0" smtClean="0"/>
              <a:t> Brown:</a:t>
            </a:r>
            <a:endParaRPr lang="en-US" dirty="0"/>
          </a:p>
        </p:txBody>
      </p:sp>
      <p:sp>
        <p:nvSpPr>
          <p:cNvPr id="3" name="Content Placeholder 2"/>
          <p:cNvSpPr>
            <a:spLocks noGrp="1"/>
          </p:cNvSpPr>
          <p:nvPr>
            <p:ph idx="1"/>
          </p:nvPr>
        </p:nvSpPr>
        <p:spPr/>
        <p:txBody>
          <a:bodyPr/>
          <a:lstStyle/>
          <a:p>
            <a:pPr marL="114300" indent="0">
              <a:buNone/>
            </a:pPr>
            <a:r>
              <a:rPr lang="en-US" sz="3600" dirty="0" smtClean="0"/>
              <a:t>“In </a:t>
            </a:r>
            <a:r>
              <a:rPr lang="en-US" sz="3600" dirty="0"/>
              <a:t>the absence of love and belonging, there will always be suffering. All of us long for connection; it’s not negotiable. We are </a:t>
            </a:r>
            <a:r>
              <a:rPr lang="en-US" sz="3600" dirty="0" err="1"/>
              <a:t>neurobiologically</a:t>
            </a:r>
            <a:r>
              <a:rPr lang="en-US" sz="3600" dirty="0"/>
              <a:t> hard wired for connection, love and belonging, it is in our DNA.”</a:t>
            </a:r>
          </a:p>
          <a:p>
            <a:pPr marL="114300" indent="0">
              <a:buNone/>
            </a:pPr>
            <a:endParaRPr lang="en-US" dirty="0"/>
          </a:p>
        </p:txBody>
      </p:sp>
      <p:sp>
        <p:nvSpPr>
          <p:cNvPr id="4" name="Rectangle 3"/>
          <p:cNvSpPr/>
          <p:nvPr/>
        </p:nvSpPr>
        <p:spPr>
          <a:xfrm>
            <a:off x="762000" y="2690336"/>
            <a:ext cx="6858000" cy="461665"/>
          </a:xfrm>
          <a:prstGeom prst="rect">
            <a:avLst/>
          </a:prstGeom>
        </p:spPr>
        <p:txBody>
          <a:bodyPr wrap="square">
            <a:spAutoFit/>
          </a:bodyPr>
          <a:lstStyle/>
          <a:p>
            <a:r>
              <a:rPr lang="en-US" sz="2400" dirty="0" smtClean="0"/>
              <a:t>“</a:t>
            </a:r>
            <a:endParaRPr lang="en-US" sz="2400" dirty="0"/>
          </a:p>
        </p:txBody>
      </p:sp>
    </p:spTree>
    <p:extLst>
      <p:ext uri="{BB962C8B-B14F-4D97-AF65-F5344CB8AC3E}">
        <p14:creationId xmlns:p14="http://schemas.microsoft.com/office/powerpoint/2010/main" val="26669003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Choir Concerts All Over Town!</a:t>
            </a:r>
            <a:endParaRPr lang="en-US" dirty="0"/>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57200" y="1790311"/>
            <a:ext cx="7620000" cy="4420377"/>
          </a:xfrm>
        </p:spPr>
      </p:pic>
    </p:spTree>
    <p:extLst>
      <p:ext uri="{BB962C8B-B14F-4D97-AF65-F5344CB8AC3E}">
        <p14:creationId xmlns:p14="http://schemas.microsoft.com/office/powerpoint/2010/main" val="7863340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tx1"/>
                </a:solidFill>
              </a:rPr>
              <a:t>Theory of Respite</a:t>
            </a:r>
            <a:endParaRPr lang="en-US" b="1" dirty="0">
              <a:solidFill>
                <a:schemeClr val="tx1"/>
              </a:solidFill>
            </a:endParaRPr>
          </a:p>
        </p:txBody>
      </p:sp>
      <p:sp>
        <p:nvSpPr>
          <p:cNvPr id="3" name="Content Placeholder 2"/>
          <p:cNvSpPr>
            <a:spLocks noGrp="1"/>
          </p:cNvSpPr>
          <p:nvPr>
            <p:ph idx="1"/>
          </p:nvPr>
        </p:nvSpPr>
        <p:spPr/>
        <p:txBody>
          <a:bodyPr/>
          <a:lstStyle/>
          <a:p>
            <a:r>
              <a:rPr lang="en-US" dirty="0"/>
              <a:t>Often times our participants have been great volunteers in our community and have lost their ability to give back to others due to memory loss</a:t>
            </a:r>
            <a:r>
              <a:rPr lang="en-US" dirty="0" smtClean="0"/>
              <a:t>.</a:t>
            </a:r>
          </a:p>
          <a:p>
            <a:r>
              <a:rPr lang="en-US" dirty="0" smtClean="0"/>
              <a:t> </a:t>
            </a:r>
            <a:r>
              <a:rPr lang="en-US" dirty="0"/>
              <a:t>At </a:t>
            </a:r>
            <a:r>
              <a:rPr lang="en-US" b="1" dirty="0"/>
              <a:t>Respite</a:t>
            </a:r>
            <a:r>
              <a:rPr lang="en-US" dirty="0"/>
              <a:t>, we pair people with someone they can help giving our friends a sense of accomplishment. </a:t>
            </a:r>
            <a:endParaRPr lang="en-US" dirty="0" smtClean="0"/>
          </a:p>
          <a:p>
            <a:r>
              <a:rPr lang="en-US" dirty="0" smtClean="0"/>
              <a:t>The </a:t>
            </a:r>
            <a:r>
              <a:rPr lang="en-US" dirty="0"/>
              <a:t>relationships are so personal and strong between volunteers and participants you cannot tell who is a volunteer and who is a participant</a:t>
            </a:r>
            <a:r>
              <a:rPr lang="en-US" dirty="0" smtClean="0"/>
              <a:t>.</a:t>
            </a:r>
          </a:p>
          <a:p>
            <a:r>
              <a:rPr lang="en-US" dirty="0" smtClean="0"/>
              <a:t> </a:t>
            </a:r>
            <a:r>
              <a:rPr lang="en-US" dirty="0"/>
              <a:t>There are many 1:1 activities and conversations that stimulate and motivate everyone involved. Our trained volunteers are flexible and coached on building self-esteem amongst our </a:t>
            </a:r>
            <a:r>
              <a:rPr lang="en-US" dirty="0" smtClean="0"/>
              <a:t>friends</a:t>
            </a:r>
            <a:r>
              <a:rPr lang="en-US" dirty="0"/>
              <a:t> </a:t>
            </a:r>
            <a:r>
              <a:rPr lang="en-US" dirty="0" smtClean="0"/>
              <a:t>thus developing a sense of meaning, purpose and hope.</a:t>
            </a:r>
            <a:endParaRPr lang="en-US" dirty="0"/>
          </a:p>
        </p:txBody>
      </p:sp>
    </p:spTree>
    <p:extLst>
      <p:ext uri="{BB962C8B-B14F-4D97-AF65-F5344CB8AC3E}">
        <p14:creationId xmlns:p14="http://schemas.microsoft.com/office/powerpoint/2010/main" val="12896984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 Cannot Tell Who is Who!</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066800" y="1676400"/>
            <a:ext cx="6629400" cy="4972050"/>
          </a:xfrm>
        </p:spPr>
      </p:pic>
    </p:spTree>
    <p:extLst>
      <p:ext uri="{BB962C8B-B14F-4D97-AF65-F5344CB8AC3E}">
        <p14:creationId xmlns:p14="http://schemas.microsoft.com/office/powerpoint/2010/main" val="32073746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tx1"/>
                </a:solidFill>
              </a:rPr>
              <a:t>Theory of Respite</a:t>
            </a:r>
            <a:endParaRPr lang="en-US" b="1" dirty="0">
              <a:solidFill>
                <a:schemeClr val="tx1"/>
              </a:solidFill>
            </a:endParaRPr>
          </a:p>
        </p:txBody>
      </p:sp>
      <p:sp>
        <p:nvSpPr>
          <p:cNvPr id="3" name="Content Placeholder 2"/>
          <p:cNvSpPr>
            <a:spLocks noGrp="1"/>
          </p:cNvSpPr>
          <p:nvPr>
            <p:ph idx="1"/>
          </p:nvPr>
        </p:nvSpPr>
        <p:spPr>
          <a:xfrm>
            <a:off x="457200" y="1676400"/>
            <a:ext cx="7620000" cy="4724400"/>
          </a:xfrm>
        </p:spPr>
        <p:txBody>
          <a:bodyPr/>
          <a:lstStyle/>
          <a:p>
            <a:pPr marL="114300" indent="0">
              <a:buNone/>
            </a:pPr>
            <a:r>
              <a:rPr lang="en-US" dirty="0" smtClean="0"/>
              <a:t>Society has built ramps, access and accommodations for people with physical abilities. The Respite Ministry </a:t>
            </a:r>
            <a:r>
              <a:rPr lang="en-US" dirty="0" smtClean="0"/>
              <a:t>provides cognitive </a:t>
            </a:r>
            <a:r>
              <a:rPr lang="en-US" dirty="0" smtClean="0"/>
              <a:t>ramps, access and accommodations for those living with memory loss by providing:</a:t>
            </a:r>
            <a:endParaRPr lang="en-US" dirty="0"/>
          </a:p>
          <a:p>
            <a:endParaRPr lang="en-US" dirty="0"/>
          </a:p>
          <a:p>
            <a:r>
              <a:rPr lang="en-US" dirty="0"/>
              <a:t>Identity</a:t>
            </a:r>
          </a:p>
          <a:p>
            <a:r>
              <a:rPr lang="en-US" dirty="0"/>
              <a:t>Connection</a:t>
            </a:r>
          </a:p>
          <a:p>
            <a:r>
              <a:rPr lang="en-US" dirty="0"/>
              <a:t>Security</a:t>
            </a:r>
          </a:p>
          <a:p>
            <a:r>
              <a:rPr lang="en-US" dirty="0"/>
              <a:t>Autonomy</a:t>
            </a:r>
          </a:p>
          <a:p>
            <a:r>
              <a:rPr lang="en-US" dirty="0"/>
              <a:t>Meaning</a:t>
            </a:r>
          </a:p>
          <a:p>
            <a:r>
              <a:rPr lang="en-US" dirty="0"/>
              <a:t>Growth</a:t>
            </a:r>
          </a:p>
          <a:p>
            <a:r>
              <a:rPr lang="en-US" dirty="0" smtClean="0"/>
              <a:t>Joy</a:t>
            </a:r>
          </a:p>
          <a:p>
            <a:endParaRPr lang="en-US" b="1" dirty="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43250" y="3886200"/>
            <a:ext cx="4019550" cy="2133600"/>
          </a:xfrm>
          <a:prstGeom prst="rect">
            <a:avLst/>
          </a:prstGeom>
        </p:spPr>
      </p:pic>
    </p:spTree>
    <p:extLst>
      <p:ext uri="{BB962C8B-B14F-4D97-AF65-F5344CB8AC3E}">
        <p14:creationId xmlns:p14="http://schemas.microsoft.com/office/powerpoint/2010/main" val="37553227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066800" y="1600200"/>
            <a:ext cx="6400800" cy="4800600"/>
          </a:xfrm>
        </p:spPr>
      </p:pic>
    </p:spTree>
    <p:extLst>
      <p:ext uri="{BB962C8B-B14F-4D97-AF65-F5344CB8AC3E}">
        <p14:creationId xmlns:p14="http://schemas.microsoft.com/office/powerpoint/2010/main" val="19194034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tx1"/>
                </a:solidFill>
              </a:rPr>
              <a:t>Typical Day of Respite</a:t>
            </a:r>
            <a:endParaRPr lang="en-US" b="1" dirty="0">
              <a:solidFill>
                <a:schemeClr val="tx1"/>
              </a:solidFill>
            </a:endParaRPr>
          </a:p>
        </p:txBody>
      </p:sp>
      <p:sp>
        <p:nvSpPr>
          <p:cNvPr id="3" name="Content Placeholder 2"/>
          <p:cNvSpPr>
            <a:spLocks noGrp="1"/>
          </p:cNvSpPr>
          <p:nvPr>
            <p:ph idx="1"/>
          </p:nvPr>
        </p:nvSpPr>
        <p:spPr/>
        <p:txBody>
          <a:bodyPr>
            <a:normAutofit lnSpcReduction="10000"/>
          </a:bodyPr>
          <a:lstStyle/>
          <a:p>
            <a:r>
              <a:rPr lang="en-US" dirty="0"/>
              <a:t> </a:t>
            </a:r>
            <a:r>
              <a:rPr lang="en-US" b="1" dirty="0"/>
              <a:t>10-10:15am –           </a:t>
            </a:r>
            <a:r>
              <a:rPr lang="en-US" b="1" dirty="0" smtClean="0"/>
              <a:t>  </a:t>
            </a:r>
            <a:r>
              <a:rPr lang="en-US" dirty="0"/>
              <a:t>Arrival, coffee, </a:t>
            </a:r>
            <a:r>
              <a:rPr lang="en-US" dirty="0" smtClean="0"/>
              <a:t>socialization</a:t>
            </a:r>
          </a:p>
          <a:p>
            <a:endParaRPr lang="en-US" dirty="0"/>
          </a:p>
          <a:p>
            <a:r>
              <a:rPr lang="en-US" dirty="0"/>
              <a:t> </a:t>
            </a:r>
            <a:r>
              <a:rPr lang="en-US" b="1" dirty="0"/>
              <a:t>10:15am -11:15am </a:t>
            </a:r>
            <a:r>
              <a:rPr lang="en-US" dirty="0" smtClean="0"/>
              <a:t>– Brain </a:t>
            </a:r>
            <a:r>
              <a:rPr lang="en-US" dirty="0"/>
              <a:t>fitness (trivia, brainstorming, creative writing) followed by physical </a:t>
            </a:r>
            <a:r>
              <a:rPr lang="en-US" dirty="0" smtClean="0"/>
              <a:t>fitness</a:t>
            </a:r>
          </a:p>
          <a:p>
            <a:endParaRPr lang="en-US" dirty="0"/>
          </a:p>
          <a:p>
            <a:r>
              <a:rPr lang="en-US" dirty="0"/>
              <a:t> </a:t>
            </a:r>
            <a:r>
              <a:rPr lang="en-US" b="1" dirty="0"/>
              <a:t>11:15am-12noon</a:t>
            </a:r>
            <a:r>
              <a:rPr lang="en-US" dirty="0"/>
              <a:t> –  </a:t>
            </a:r>
            <a:r>
              <a:rPr lang="en-US" dirty="0" smtClean="0"/>
              <a:t>  </a:t>
            </a:r>
            <a:r>
              <a:rPr lang="en-US" dirty="0"/>
              <a:t>Music, Art, or hand-eye coordination </a:t>
            </a:r>
            <a:r>
              <a:rPr lang="en-US" dirty="0" smtClean="0"/>
              <a:t>         activities</a:t>
            </a:r>
          </a:p>
          <a:p>
            <a:endParaRPr lang="en-US" dirty="0"/>
          </a:p>
          <a:p>
            <a:r>
              <a:rPr lang="en-US" b="1" dirty="0"/>
              <a:t> 12noon-12:45pm –    </a:t>
            </a:r>
            <a:r>
              <a:rPr lang="en-US" dirty="0"/>
              <a:t>Family style meal: lunch and </a:t>
            </a:r>
            <a:r>
              <a:rPr lang="en-US" dirty="0" smtClean="0"/>
              <a:t>dessert</a:t>
            </a:r>
          </a:p>
          <a:p>
            <a:endParaRPr lang="en-US" dirty="0"/>
          </a:p>
          <a:p>
            <a:r>
              <a:rPr lang="en-US" dirty="0"/>
              <a:t> </a:t>
            </a:r>
            <a:r>
              <a:rPr lang="en-US" b="1" dirty="0"/>
              <a:t>12:45pm- 1:15pm-     </a:t>
            </a:r>
            <a:r>
              <a:rPr lang="en-US" dirty="0"/>
              <a:t>Physical </a:t>
            </a:r>
            <a:r>
              <a:rPr lang="en-US" dirty="0" smtClean="0"/>
              <a:t>activities</a:t>
            </a:r>
          </a:p>
          <a:p>
            <a:endParaRPr lang="en-US" dirty="0"/>
          </a:p>
          <a:p>
            <a:r>
              <a:rPr lang="en-US" b="1" dirty="0"/>
              <a:t>1:15pm- 2:00pm         </a:t>
            </a:r>
            <a:r>
              <a:rPr lang="en-US" dirty="0"/>
              <a:t>Brain stimulation followed by music</a:t>
            </a:r>
          </a:p>
          <a:p>
            <a:endParaRPr lang="en-US" dirty="0" smtClean="0"/>
          </a:p>
          <a:p>
            <a:endParaRPr lang="en-US" dirty="0"/>
          </a:p>
        </p:txBody>
      </p:sp>
    </p:spTree>
    <p:extLst>
      <p:ext uri="{BB962C8B-B14F-4D97-AF65-F5344CB8AC3E}">
        <p14:creationId xmlns:p14="http://schemas.microsoft.com/office/powerpoint/2010/main" val="40872491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066800" y="1600200"/>
            <a:ext cx="6400800" cy="4800600"/>
          </a:xfrm>
        </p:spPr>
      </p:pic>
    </p:spTree>
    <p:extLst>
      <p:ext uri="{BB962C8B-B14F-4D97-AF65-F5344CB8AC3E}">
        <p14:creationId xmlns:p14="http://schemas.microsoft.com/office/powerpoint/2010/main" val="8607602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Bring the Symphony to Them…</a:t>
            </a:r>
            <a:endParaRPr lang="en-US" dirty="0"/>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066800" y="1600200"/>
            <a:ext cx="6400800" cy="4800600"/>
          </a:xfrm>
        </p:spPr>
      </p:pic>
    </p:spTree>
    <p:extLst>
      <p:ext uri="{BB962C8B-B14F-4D97-AF65-F5344CB8AC3E}">
        <p14:creationId xmlns:p14="http://schemas.microsoft.com/office/powerpoint/2010/main" val="377231699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Venture">
      <a:dk1>
        <a:sysClr val="windowText" lastClr="000000"/>
      </a:dk1>
      <a:lt1>
        <a:sysClr val="window" lastClr="FFFFFF"/>
      </a:lt1>
      <a:dk2>
        <a:srgbClr val="738450"/>
      </a:dk2>
      <a:lt2>
        <a:srgbClr val="E8E9D1"/>
      </a:lt2>
      <a:accent1>
        <a:srgbClr val="9EB060"/>
      </a:accent1>
      <a:accent2>
        <a:srgbClr val="D09A08"/>
      </a:accent2>
      <a:accent3>
        <a:srgbClr val="F2EC86"/>
      </a:accent3>
      <a:accent4>
        <a:srgbClr val="824F1C"/>
      </a:accent4>
      <a:accent5>
        <a:srgbClr val="511818"/>
      </a:accent5>
      <a:accent6>
        <a:srgbClr val="553876"/>
      </a:accent6>
      <a:hlink>
        <a:srgbClr val="929547"/>
      </a:hlink>
      <a:folHlink>
        <a:srgbClr val="56633C"/>
      </a:folHlink>
    </a:clrScheme>
    <a:fontScheme name="Adjacency">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3442</TotalTime>
  <Words>1749</Words>
  <Application>Microsoft Office PowerPoint</Application>
  <PresentationFormat>On-screen Show (4:3)</PresentationFormat>
  <Paragraphs>201</Paragraphs>
  <Slides>29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29</vt:i4>
      </vt:variant>
    </vt:vector>
  </HeadingPairs>
  <TitlesOfParts>
    <vt:vector size="35" baseType="lpstr">
      <vt:lpstr>Arial</vt:lpstr>
      <vt:lpstr>Calibri</vt:lpstr>
      <vt:lpstr>Cambria</vt:lpstr>
      <vt:lpstr>David</vt:lpstr>
      <vt:lpstr>Footlight MT Light</vt:lpstr>
      <vt:lpstr>Adjacency</vt:lpstr>
      <vt:lpstr>PowerPoint Presentation</vt:lpstr>
      <vt:lpstr>History of Respite</vt:lpstr>
      <vt:lpstr>Theory of Respite</vt:lpstr>
      <vt:lpstr>You Cannot Tell Who is Who!</vt:lpstr>
      <vt:lpstr>Theory of Respite</vt:lpstr>
      <vt:lpstr>PowerPoint Presentation</vt:lpstr>
      <vt:lpstr>Typical Day of Respite</vt:lpstr>
      <vt:lpstr>PowerPoint Presentation</vt:lpstr>
      <vt:lpstr>Bring the Symphony to Them…</vt:lpstr>
      <vt:lpstr>Elements of Respite</vt:lpstr>
      <vt:lpstr>Cognitive Stimulation</vt:lpstr>
      <vt:lpstr>Group Discussions</vt:lpstr>
      <vt:lpstr>Cognitive Activities</vt:lpstr>
      <vt:lpstr>Hand Eye Fun</vt:lpstr>
      <vt:lpstr>Benefits of Respite Ministry</vt:lpstr>
      <vt:lpstr>Importance of Care Team</vt:lpstr>
      <vt:lpstr>PowerPoint Presentation</vt:lpstr>
      <vt:lpstr>Ages range from 55-95</vt:lpstr>
      <vt:lpstr>Church and Organization</vt:lpstr>
      <vt:lpstr>Respite Design</vt:lpstr>
      <vt:lpstr>REVENUE</vt:lpstr>
      <vt:lpstr>Art Projects</vt:lpstr>
      <vt:lpstr>Abstract Art with Opening Minds thru Art process</vt:lpstr>
      <vt:lpstr>Job Descriptions Encore will initially hire 2 employees (salaries TBD) </vt:lpstr>
      <vt:lpstr>Initial Set Up Costs</vt:lpstr>
      <vt:lpstr>Supplies</vt:lpstr>
      <vt:lpstr>Why?</vt:lpstr>
      <vt:lpstr>Brenne Brown:</vt:lpstr>
      <vt:lpstr>Choir Concerts All Over Town!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Canterbury United Methodist Church Senior Center</dc:title>
  <dc:creator>Valerie Boyd</dc:creator>
  <cp:lastModifiedBy>Daphne Johnston</cp:lastModifiedBy>
  <cp:revision>89</cp:revision>
  <cp:lastPrinted>2016-01-19T19:03:57Z</cp:lastPrinted>
  <dcterms:created xsi:type="dcterms:W3CDTF">2015-10-29T13:41:35Z</dcterms:created>
  <dcterms:modified xsi:type="dcterms:W3CDTF">2016-10-20T18:56:25Z</dcterms:modified>
</cp:coreProperties>
</file>