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4"/>
  </p:sldMasterIdLst>
  <p:notesMasterIdLst>
    <p:notesMasterId r:id="rId11"/>
  </p:notesMasterIdLst>
  <p:sldIdLst>
    <p:sldId id="256" r:id="rId5"/>
    <p:sldId id="257" r:id="rId6"/>
    <p:sldId id="258" r:id="rId7"/>
    <p:sldId id="259" r:id="rId8"/>
    <p:sldId id="261" r:id="rId9"/>
    <p:sldId id="263" r:id="rId10"/>
  </p:sldIdLst>
  <p:sldSz cx="9144000" cy="5143500" type="screen16x9"/>
  <p:notesSz cx="6858000" cy="9144000"/>
  <p:embeddedFontLst>
    <p:embeddedFont>
      <p:font typeface="Bebas Neue" panose="020B0606020202050201" pitchFamily="34" charset="0"/>
      <p:regular r:id="rId12"/>
    </p:embeddedFont>
    <p:embeddedFont>
      <p:font typeface="Montserrat" panose="00000500000000000000" pitchFamily="2" charset="0"/>
      <p:regular r:id="rId13"/>
      <p:bold r:id="rId14"/>
      <p:italic r:id="rId15"/>
      <p:boldItalic r:id="rId16"/>
    </p:embeddedFont>
    <p:embeddedFont>
      <p:font typeface="Montserrat Medium" panose="00000600000000000000" pitchFamily="2" charset="0"/>
      <p:regular r:id="rId17"/>
      <p:bold r:id="rId18"/>
      <p:italic r:id="rId19"/>
      <p:boldItalic r:id="rId20"/>
    </p:embeddedFont>
    <p:embeddedFont>
      <p:font typeface="Yellowtail"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707"/>
  </p:normalViewPr>
  <p:slideViewPr>
    <p:cSldViewPr snapToGrid="0">
      <p:cViewPr varScale="1">
        <p:scale>
          <a:sx n="116" d="100"/>
          <a:sy n="116" d="100"/>
        </p:scale>
        <p:origin x="37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2f974b2a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2f974b2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2f974b2a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2f974b2a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22f974b2a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22f974b2a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22f974b2a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22f974b2a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2f974b2a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2f974b2a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andra.mahoney@usaartisticswimming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53"/>
        <p:cNvGrpSpPr/>
        <p:nvPr/>
      </p:nvGrpSpPr>
      <p:grpSpPr>
        <a:xfrm>
          <a:off x="0" y="0"/>
          <a:ext cx="0" cy="0"/>
          <a:chOff x="0" y="0"/>
          <a:chExt cx="0" cy="0"/>
        </a:xfrm>
      </p:grpSpPr>
      <p:sp>
        <p:nvSpPr>
          <p:cNvPr id="54" name="Google Shape;54;p13"/>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13"/>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56" name="Google Shape;56;p13"/>
          <p:cNvPicPr preferRelativeResize="0"/>
          <p:nvPr/>
        </p:nvPicPr>
        <p:blipFill>
          <a:blip r:embed="rId3"/>
          <a:stretch>
            <a:fillRect/>
          </a:stretch>
        </p:blipFill>
        <p:spPr>
          <a:xfrm>
            <a:off x="5565422" y="0"/>
            <a:ext cx="3618878" cy="3104444"/>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58" name="Google Shape;58;p13"/>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Splash Bash Toolkit</a:t>
            </a:r>
            <a:endParaRPr sz="5200" dirty="0">
              <a:solidFill>
                <a:schemeClr val="lt1"/>
              </a:solidFill>
              <a:latin typeface="Yellowtail"/>
              <a:ea typeface="Yellowtail"/>
              <a:cs typeface="Yellowtail"/>
              <a:sym typeface="Yellowtail"/>
            </a:endParaRPr>
          </a:p>
        </p:txBody>
      </p:sp>
      <p:pic>
        <p:nvPicPr>
          <p:cNvPr id="4" name="Picture 3" descr="A black background with red and blue text&#10;&#10;AI-generated content may be incorrect.">
            <a:extLst>
              <a:ext uri="{FF2B5EF4-FFF2-40B4-BE49-F238E27FC236}">
                <a16:creationId xmlns:a16="http://schemas.microsoft.com/office/drawing/2014/main" id="{4653EB9B-3D67-1775-89BA-A2B7DF5CFC6E}"/>
              </a:ext>
            </a:extLst>
          </p:cNvPr>
          <p:cNvPicPr>
            <a:picLocks noChangeAspect="1"/>
          </p:cNvPicPr>
          <p:nvPr/>
        </p:nvPicPr>
        <p:blipFill>
          <a:blip r:embed="rId4"/>
          <a:stretch>
            <a:fillRect/>
          </a:stretch>
        </p:blipFill>
        <p:spPr>
          <a:xfrm>
            <a:off x="88475" y="-561850"/>
            <a:ext cx="4761905" cy="47619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4"/>
          <p:cNvSpPr txBox="1"/>
          <p:nvPr/>
        </p:nvSpPr>
        <p:spPr>
          <a:xfrm>
            <a:off x="536738" y="2190094"/>
            <a:ext cx="7070100" cy="275457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r>
              <a:rPr lang="en" b="1" dirty="0">
                <a:solidFill>
                  <a:schemeClr val="tx1"/>
                </a:solidFill>
                <a:latin typeface="Arial" panose="020B0604020202020204" pitchFamily="34" charset="0"/>
                <a:ea typeface="Montserrat"/>
                <a:cs typeface="Arial" panose="020B0604020202020204" pitchFamily="34" charset="0"/>
                <a:sym typeface="Montserrat"/>
              </a:rPr>
              <a:t>What The Foundation can/will provide to all clubs who register:</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How to maximize fundraising toolkit </a:t>
            </a: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Event Logo</a:t>
            </a:r>
            <a:endParaRPr lang="en-US" dirty="0">
              <a:solidFill>
                <a:schemeClr val="tx1"/>
              </a:solidFill>
              <a:highlight>
                <a:srgbClr val="FFFF00"/>
              </a:highlight>
              <a:latin typeface="Arial" panose="020B0604020202020204" pitchFamily="34" charset="0"/>
              <a:ea typeface="Montserrat Medium"/>
              <a:cs typeface="Arial" panose="020B0604020202020204" pitchFamily="34" charset="0"/>
              <a:sym typeface="Montserrat Medium"/>
            </a:endParaRPr>
          </a:p>
          <a:p>
            <a:pPr marL="285750" lvl="0" indent="-285750" algn="l" rtl="0">
              <a:spcBef>
                <a:spcPts val="0"/>
              </a:spcBef>
              <a:spcAft>
                <a:spcPts val="0"/>
              </a:spcAft>
              <a:buFont typeface="Wingdings" pitchFamily="2" charset="2"/>
              <a:buChar char="§"/>
            </a:pPr>
            <a:r>
              <a:rPr lang="en-US" dirty="0">
                <a:solidFill>
                  <a:schemeClr val="tx1"/>
                </a:solidFill>
                <a:latin typeface="Arial" panose="020B0604020202020204" pitchFamily="34" charset="0"/>
                <a:ea typeface="Montserrat Medium"/>
                <a:cs typeface="Arial" panose="020B0604020202020204" pitchFamily="34" charset="0"/>
                <a:sym typeface="Montserrat Medium"/>
              </a:rPr>
              <a:t>Payment platform with link to website</a:t>
            </a: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marL="0" lvl="0" indent="0" algn="l" rtl="0">
              <a:spcBef>
                <a:spcPts val="0"/>
              </a:spcBef>
              <a:spcAft>
                <a:spcPts val="0"/>
              </a:spcAft>
              <a:buNone/>
            </a:pPr>
            <a:endParaRPr lang="en" sz="1100" b="1" dirty="0">
              <a:solidFill>
                <a:schemeClr val="tx1"/>
              </a:solidFill>
              <a:latin typeface="Arial" panose="020B0604020202020204" pitchFamily="34" charset="0"/>
              <a:ea typeface="Montserrat"/>
              <a:cs typeface="Arial" panose="020B0604020202020204" pitchFamily="34" charset="0"/>
              <a:sym typeface="Montserrat"/>
            </a:endParaRPr>
          </a:p>
          <a:p>
            <a:pPr lvl="0"/>
            <a:r>
              <a:rPr lang="en" b="1" dirty="0">
                <a:solidFill>
                  <a:schemeClr val="tx1"/>
                </a:solidFill>
                <a:latin typeface="Arial" panose="020B0604020202020204" pitchFamily="34" charset="0"/>
                <a:ea typeface="Montserrat"/>
                <a:cs typeface="Arial" panose="020B0604020202020204" pitchFamily="34" charset="0"/>
                <a:sym typeface="Montserrat"/>
              </a:rPr>
              <a:t>What clubs will provide:</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Tagging USAASF and USAAS in all posts/ stories from the event</a:t>
            </a:r>
          </a:p>
          <a:p>
            <a:pPr marL="285750" lvl="0" indent="-285750">
              <a:buFont typeface="Wingdings" pitchFamily="2" charset="2"/>
              <a:buChar char="§"/>
            </a:pPr>
            <a:r>
              <a:rPr lang="en-US" dirty="0">
                <a:solidFill>
                  <a:schemeClr val="tx1"/>
                </a:solidFill>
                <a:latin typeface="Arial" panose="020B0604020202020204" pitchFamily="34" charset="0"/>
                <a:ea typeface="Meiryo" panose="020B0604030504040204" pitchFamily="34" charset="-128"/>
                <a:cs typeface="Arial" panose="020B0604020202020204" pitchFamily="34" charset="0"/>
              </a:rPr>
              <a:t>Counters and an Accurate count of laps per participant</a:t>
            </a:r>
          </a:p>
          <a:p>
            <a:pPr lvl="0"/>
            <a:endParaRPr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r>
              <a:rPr lang="en" sz="1100" b="1" dirty="0">
                <a:solidFill>
                  <a:schemeClr val="dk1"/>
                </a:solidFill>
                <a:latin typeface="Montserrat Medium"/>
                <a:ea typeface="Montserrat"/>
                <a:cs typeface="Montserrat"/>
                <a:sym typeface="Montserrat Medium"/>
              </a:rPr>
              <a:t>*Clubs with 50% participation will receive a Splash Bash gift!</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p:txBody>
      </p:sp>
      <p:sp>
        <p:nvSpPr>
          <p:cNvPr id="7" name="Google Shape;82;p16">
            <a:extLst>
              <a:ext uri="{FF2B5EF4-FFF2-40B4-BE49-F238E27FC236}">
                <a16:creationId xmlns:a16="http://schemas.microsoft.com/office/drawing/2014/main" id="{C3BDD521-537B-E641-83E7-29393E320C35}"/>
              </a:ext>
            </a:extLst>
          </p:cNvPr>
          <p:cNvSpPr/>
          <p:nvPr/>
        </p:nvSpPr>
        <p:spPr>
          <a:xfrm rot="1317908">
            <a:off x="60568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
            <a:extLst>
              <a:ext uri="{FF2B5EF4-FFF2-40B4-BE49-F238E27FC236}">
                <a16:creationId xmlns:a16="http://schemas.microsoft.com/office/drawing/2014/main" id="{B6CB3F63-5975-14EC-AE89-CB50A924AF94}"/>
              </a:ext>
            </a:extLst>
          </p:cNvPr>
          <p:cNvPicPr>
            <a:picLocks noChangeAspect="1"/>
          </p:cNvPicPr>
          <p:nvPr/>
        </p:nvPicPr>
        <p:blipFill>
          <a:blip r:embed="rId3"/>
          <a:stretch>
            <a:fillRect/>
          </a:stretch>
        </p:blipFill>
        <p:spPr>
          <a:xfrm>
            <a:off x="995761" y="-267278"/>
            <a:ext cx="3268229" cy="32682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70"/>
        <p:cNvGrpSpPr/>
        <p:nvPr/>
      </p:nvGrpSpPr>
      <p:grpSpPr>
        <a:xfrm>
          <a:off x="0" y="0"/>
          <a:ext cx="0" cy="0"/>
          <a:chOff x="0" y="0"/>
          <a:chExt cx="0" cy="0"/>
        </a:xfrm>
      </p:grpSpPr>
      <p:sp>
        <p:nvSpPr>
          <p:cNvPr id="71" name="Google Shape;71;p15"/>
          <p:cNvSpPr/>
          <p:nvPr/>
        </p:nvSpPr>
        <p:spPr>
          <a:xfrm rot="1377601">
            <a:off x="6421506" y="1078950"/>
            <a:ext cx="3926031" cy="4020097"/>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5"/>
          <p:cNvSpPr/>
          <p:nvPr/>
        </p:nvSpPr>
        <p:spPr>
          <a:xfrm rot="5400000">
            <a:off x="2775461" y="-2770633"/>
            <a:ext cx="3638205" cy="9179472"/>
          </a:xfrm>
          <a:custGeom>
            <a:avLst/>
            <a:gdLst/>
            <a:ahLst/>
            <a:cxnLst/>
            <a:rect l="l" t="t" r="r" b="b"/>
            <a:pathLst>
              <a:path w="5597239" h="5597239" extrusionOk="0">
                <a:moveTo>
                  <a:pt x="0" y="0"/>
                </a:moveTo>
                <a:cubicBezTo>
                  <a:pt x="1484480" y="0"/>
                  <a:pt x="2908160" y="589707"/>
                  <a:pt x="3957846" y="1639393"/>
                </a:cubicBezTo>
                <a:cubicBezTo>
                  <a:pt x="5007532" y="2689079"/>
                  <a:pt x="5597239" y="4112759"/>
                  <a:pt x="5597239" y="5597239"/>
                </a:cubicBezTo>
                <a:cubicBezTo>
                  <a:pt x="3731493" y="5597238"/>
                  <a:pt x="1865748" y="5597238"/>
                  <a:pt x="2" y="559723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3" name="Google Shape;73;p15"/>
          <p:cNvPicPr preferRelativeResize="0"/>
          <p:nvPr/>
        </p:nvPicPr>
        <p:blipFill>
          <a:blip r:embed="rId3"/>
          <a:stretch>
            <a:fillRect/>
          </a:stretch>
        </p:blipFill>
        <p:spPr>
          <a:xfrm>
            <a:off x="5530247" y="-72898"/>
            <a:ext cx="3692029" cy="3580409"/>
          </a:xfrm>
          <a:custGeom>
            <a:avLst/>
            <a:gdLst/>
            <a:ahLst/>
            <a:cxnLst/>
            <a:rect l="l" t="t" r="r" b="b"/>
            <a:pathLst>
              <a:path w="6622473" h="6488007" extrusionOk="0">
                <a:moveTo>
                  <a:pt x="1159794" y="6168645"/>
                </a:moveTo>
                <a:cubicBezTo>
                  <a:pt x="1247984" y="6168645"/>
                  <a:pt x="1319476" y="6240136"/>
                  <a:pt x="1319476" y="6328326"/>
                </a:cubicBezTo>
                <a:cubicBezTo>
                  <a:pt x="1319476" y="6416516"/>
                  <a:pt x="1247984" y="6488007"/>
                  <a:pt x="1159794" y="6488007"/>
                </a:cubicBezTo>
                <a:cubicBezTo>
                  <a:pt x="1071604" y="6488007"/>
                  <a:pt x="1000113" y="6416516"/>
                  <a:pt x="1000113" y="6328326"/>
                </a:cubicBezTo>
                <a:cubicBezTo>
                  <a:pt x="1000113" y="6240136"/>
                  <a:pt x="1071604" y="6168645"/>
                  <a:pt x="1159794" y="6168645"/>
                </a:cubicBezTo>
                <a:close/>
                <a:moveTo>
                  <a:pt x="5664423" y="5563544"/>
                </a:moveTo>
                <a:cubicBezTo>
                  <a:pt x="5752613" y="5563544"/>
                  <a:pt x="5824103" y="5635037"/>
                  <a:pt x="5824103" y="5723225"/>
                </a:cubicBezTo>
                <a:cubicBezTo>
                  <a:pt x="5824103" y="5811415"/>
                  <a:pt x="5752613" y="5882908"/>
                  <a:pt x="5664423" y="5882908"/>
                </a:cubicBezTo>
                <a:cubicBezTo>
                  <a:pt x="5576233" y="5882908"/>
                  <a:pt x="5504741" y="5811415"/>
                  <a:pt x="5504741" y="5723225"/>
                </a:cubicBezTo>
                <a:cubicBezTo>
                  <a:pt x="5504741" y="5635037"/>
                  <a:pt x="5576233" y="5563544"/>
                  <a:pt x="5664423" y="5563544"/>
                </a:cubicBezTo>
                <a:close/>
                <a:moveTo>
                  <a:pt x="1369858" y="0"/>
                </a:moveTo>
                <a:lnTo>
                  <a:pt x="1369901" y="0"/>
                </a:lnTo>
                <a:lnTo>
                  <a:pt x="1378281" y="370"/>
                </a:lnTo>
                <a:lnTo>
                  <a:pt x="1378281" y="0"/>
                </a:lnTo>
                <a:lnTo>
                  <a:pt x="6622473" y="0"/>
                </a:lnTo>
                <a:lnTo>
                  <a:pt x="6622473" y="3554956"/>
                </a:lnTo>
                <a:lnTo>
                  <a:pt x="6622473" y="3681018"/>
                </a:lnTo>
                <a:lnTo>
                  <a:pt x="6610557" y="3681018"/>
                </a:lnTo>
                <a:lnTo>
                  <a:pt x="6605331" y="3736322"/>
                </a:lnTo>
                <a:cubicBezTo>
                  <a:pt x="6526565" y="4147408"/>
                  <a:pt x="6185081" y="4465153"/>
                  <a:pt x="5762357" y="4508084"/>
                </a:cubicBezTo>
                <a:lnTo>
                  <a:pt x="5742123" y="4509105"/>
                </a:lnTo>
                <a:lnTo>
                  <a:pt x="5713089" y="4622022"/>
                </a:lnTo>
                <a:cubicBezTo>
                  <a:pt x="5376845" y="5703079"/>
                  <a:pt x="4368473" y="6488006"/>
                  <a:pt x="3176772" y="6488006"/>
                </a:cubicBezTo>
                <a:cubicBezTo>
                  <a:pt x="1710063" y="6488006"/>
                  <a:pt x="521060" y="5299004"/>
                  <a:pt x="521060" y="3832294"/>
                </a:cubicBezTo>
                <a:cubicBezTo>
                  <a:pt x="521060" y="3465617"/>
                  <a:pt x="595372" y="3116296"/>
                  <a:pt x="729758" y="2798571"/>
                </a:cubicBezTo>
                <a:lnTo>
                  <a:pt x="814981" y="2621660"/>
                </a:lnTo>
                <a:lnTo>
                  <a:pt x="716913" y="2574418"/>
                </a:lnTo>
                <a:cubicBezTo>
                  <a:pt x="289887" y="2342443"/>
                  <a:pt x="0" y="1890014"/>
                  <a:pt x="0" y="1369877"/>
                </a:cubicBezTo>
                <a:cubicBezTo>
                  <a:pt x="0" y="660599"/>
                  <a:pt x="539047" y="77223"/>
                  <a:pt x="1229816" y="7072"/>
                </a:cubicBezTo>
                <a:close/>
              </a:path>
            </a:pathLst>
          </a:custGeom>
          <a:noFill/>
          <a:ln>
            <a:noFill/>
          </a:ln>
        </p:spPr>
      </p:pic>
      <p:sp>
        <p:nvSpPr>
          <p:cNvPr id="75" name="Google Shape;75;p15"/>
          <p:cNvSpPr txBox="1"/>
          <p:nvPr/>
        </p:nvSpPr>
        <p:spPr>
          <a:xfrm>
            <a:off x="343557" y="39013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chemeClr val="lt1"/>
                </a:solidFill>
                <a:latin typeface="Yellowtail"/>
                <a:ea typeface="Yellowtail"/>
                <a:cs typeface="Yellowtail"/>
                <a:sym typeface="Yellowtail"/>
              </a:rPr>
              <a:t>How to…</a:t>
            </a:r>
            <a:endParaRPr sz="5200" dirty="0">
              <a:solidFill>
                <a:schemeClr val="lt1"/>
              </a:solidFill>
              <a:latin typeface="Yellowtail"/>
              <a:ea typeface="Yellowtail"/>
              <a:cs typeface="Yellowtail"/>
              <a:sym typeface="Yellowtail"/>
            </a:endParaRPr>
          </a:p>
        </p:txBody>
      </p:sp>
      <p:pic>
        <p:nvPicPr>
          <p:cNvPr id="2" name="Picture 1" descr="A black background with red and blue text&#10;&#10;AI-generated content may be incorrect.">
            <a:extLst>
              <a:ext uri="{FF2B5EF4-FFF2-40B4-BE49-F238E27FC236}">
                <a16:creationId xmlns:a16="http://schemas.microsoft.com/office/drawing/2014/main" id="{6D9DB022-53A7-CA0A-3169-C014F86E204D}"/>
              </a:ext>
            </a:extLst>
          </p:cNvPr>
          <p:cNvPicPr>
            <a:picLocks noChangeAspect="1"/>
          </p:cNvPicPr>
          <p:nvPr/>
        </p:nvPicPr>
        <p:blipFill>
          <a:blip r:embed="rId4"/>
          <a:stretch>
            <a:fillRect/>
          </a:stretch>
        </p:blipFill>
        <p:spPr>
          <a:xfrm>
            <a:off x="119159" y="-434914"/>
            <a:ext cx="4336239" cy="43362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6"/>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16"/>
          <p:cNvSpPr txBox="1"/>
          <p:nvPr/>
        </p:nvSpPr>
        <p:spPr>
          <a:xfrm>
            <a:off x="410225" y="1168400"/>
            <a:ext cx="5907900" cy="43703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SET EVENT FUNDRAISING GOALS</a:t>
            </a:r>
            <a:endParaRPr sz="3500" dirty="0">
              <a:solidFill>
                <a:schemeClr val="dk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are you raising money for?</a:t>
            </a:r>
            <a:r>
              <a:rPr lang="en" dirty="0">
                <a:solidFill>
                  <a:schemeClr val="dk1"/>
                </a:solidFill>
                <a:latin typeface="+mn-lt"/>
                <a:ea typeface="Montserrat Medium"/>
                <a:cs typeface="Montserrat Medium"/>
                <a:sym typeface="Montserrat Medium"/>
              </a:rPr>
              <a:t> Supporting your clubs competition goals, funding education for athletes, coaches, and officials, or funding your club’s necessities of pool time, travel, </a:t>
            </a:r>
            <a:r>
              <a:rPr lang="en" dirty="0" err="1">
                <a:solidFill>
                  <a:schemeClr val="dk1"/>
                </a:solidFill>
                <a:latin typeface="+mn-lt"/>
                <a:ea typeface="Montserrat Medium"/>
                <a:cs typeface="Montserrat Medium"/>
                <a:sym typeface="Montserrat Medium"/>
              </a:rPr>
              <a:t>ect</a:t>
            </a:r>
            <a:r>
              <a:rPr lang="en" dirty="0">
                <a:solidFill>
                  <a:schemeClr val="dk1"/>
                </a:solidFill>
                <a:latin typeface="+mn-lt"/>
                <a:ea typeface="Montserrat Medium"/>
                <a:cs typeface="Montserrat Medium"/>
                <a:sym typeface="Montserrat Medium"/>
              </a:rPr>
              <a:t>. </a:t>
            </a:r>
            <a:endParaRPr dirty="0">
              <a:solidFill>
                <a:schemeClr val="dk1"/>
              </a:solidFill>
              <a:latin typeface="+mn-lt"/>
              <a:ea typeface="Montserrat Medium"/>
              <a:cs typeface="Montserrat Medium"/>
              <a:sym typeface="Montserrat Medium"/>
            </a:endParaRP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E6D"/>
                </a:solidFill>
                <a:latin typeface="+mn-lt"/>
                <a:ea typeface="Montserrat"/>
                <a:cs typeface="Montserrat"/>
                <a:sym typeface="Montserrat"/>
              </a:rPr>
              <a:t>What is your target fundraising goal?</a:t>
            </a:r>
            <a:r>
              <a:rPr lang="en" dirty="0">
                <a:solidFill>
                  <a:schemeClr val="dk1"/>
                </a:solidFill>
                <a:latin typeface="+mn-lt"/>
                <a:ea typeface="Montserrat Medium"/>
                <a:cs typeface="Montserrat Medium"/>
                <a:sym typeface="Montserrat Medium"/>
              </a:rPr>
              <a:t> Select the amount you think is </a:t>
            </a:r>
            <a:r>
              <a:rPr lang="en-US" dirty="0">
                <a:solidFill>
                  <a:schemeClr val="dk1"/>
                </a:solidFill>
                <a:latin typeface="+mn-lt"/>
                <a:ea typeface="Montserrat Medium"/>
                <a:cs typeface="Montserrat Medium"/>
                <a:sym typeface="Montserrat Medium"/>
              </a:rPr>
              <a:t>achievable</a:t>
            </a:r>
            <a:r>
              <a:rPr lang="en" dirty="0">
                <a:solidFill>
                  <a:schemeClr val="dk1"/>
                </a:solidFill>
                <a:latin typeface="+mn-lt"/>
                <a:ea typeface="Montserrat Medium"/>
                <a:cs typeface="Montserrat Medium"/>
                <a:sym typeface="Montserrat Medium"/>
              </a:rPr>
              <a:t>/ desired goal for your club’s needs. </a:t>
            </a:r>
          </a:p>
          <a:p>
            <a:pPr marL="457200" lvl="0" indent="-298450" algn="l" rtl="0">
              <a:spcBef>
                <a:spcPts val="0"/>
              </a:spcBef>
              <a:spcAft>
                <a:spcPts val="0"/>
              </a:spcAft>
              <a:buClr>
                <a:schemeClr val="dk1"/>
              </a:buClr>
              <a:buSzPts val="1100"/>
              <a:buFont typeface="Montserrat Medium"/>
              <a:buChar char="●"/>
            </a:pPr>
            <a:endParaRPr lang="en"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b="1" dirty="0">
                <a:solidFill>
                  <a:srgbClr val="002060"/>
                </a:solidFill>
                <a:latin typeface="+mn-lt"/>
                <a:ea typeface="Montserrat Medium"/>
                <a:cs typeface="Montserrat Medium"/>
                <a:sym typeface="Montserrat Medium"/>
              </a:rPr>
              <a:t>What is the best way to reach your audience? </a:t>
            </a:r>
            <a:r>
              <a:rPr lang="en" dirty="0">
                <a:solidFill>
                  <a:schemeClr val="dk1"/>
                </a:solidFill>
                <a:latin typeface="+mn-lt"/>
                <a:ea typeface="Montserrat Medium"/>
                <a:cs typeface="Montserrat Medium"/>
                <a:sym typeface="Montserrat Medium"/>
              </a:rPr>
              <a:t>Do your donors like to be called on the phone, sent emails, or do they follow your social media pages? Promote the event however your audience likes to be reached!</a:t>
            </a:r>
          </a:p>
          <a:p>
            <a:pPr marL="457200" lvl="0" indent="0" algn="l" rtl="0">
              <a:spcBef>
                <a:spcPts val="0"/>
              </a:spcBef>
              <a:spcAft>
                <a:spcPts val="0"/>
              </a:spcAft>
              <a:buNone/>
            </a:pP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r>
              <a:rPr lang="en" dirty="0">
                <a:solidFill>
                  <a:schemeClr val="dk1"/>
                </a:solidFill>
                <a:latin typeface="+mn-lt"/>
                <a:ea typeface="Montserrat Medium"/>
                <a:cs typeface="Montserrat Medium"/>
                <a:sym typeface="Montserrat Medium"/>
              </a:rPr>
              <a:t>Decide on the fundraising strategies - listed above</a:t>
            </a:r>
          </a:p>
          <a:p>
            <a:pPr marL="457200" lvl="0" indent="-298450" algn="l" rtl="0">
              <a:spcBef>
                <a:spcPts val="0"/>
              </a:spcBef>
              <a:spcAft>
                <a:spcPts val="0"/>
              </a:spcAft>
              <a:buClr>
                <a:schemeClr val="dk1"/>
              </a:buClr>
              <a:buSzPts val="1100"/>
              <a:buFont typeface="Montserrat Medium"/>
              <a:buChar char="●"/>
            </a:pPr>
            <a:endParaRPr lang="en" sz="1100" dirty="0">
              <a:solidFill>
                <a:schemeClr val="dk1"/>
              </a:solidFill>
              <a:latin typeface="Montserrat Medium"/>
              <a:ea typeface="Montserrat Medium"/>
              <a:cs typeface="Montserrat Medium"/>
              <a:sym typeface="Montserrat Medium"/>
            </a:endParaRPr>
          </a:p>
          <a:p>
            <a:pPr marL="158750" lvl="0" algn="l" rtl="0">
              <a:spcBef>
                <a:spcPts val="0"/>
              </a:spcBef>
              <a:spcAft>
                <a:spcPts val="0"/>
              </a:spcAft>
              <a:buClr>
                <a:schemeClr val="dk1"/>
              </a:buClr>
              <a:buSzPts val="1100"/>
            </a:pPr>
            <a:endParaRPr sz="1100" dirty="0">
              <a:solidFill>
                <a:schemeClr val="dk1"/>
              </a:solidFill>
              <a:latin typeface="Montserrat Medium"/>
              <a:ea typeface="Montserrat Medium"/>
              <a:cs typeface="Montserrat Medium"/>
              <a:sym typeface="Montserrat Medium"/>
            </a:endParaRPr>
          </a:p>
          <a:p>
            <a:pPr marL="45720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82" name="Google Shape;82;p16"/>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sp>
        <p:nvSpPr>
          <p:cNvPr id="84" name="Google Shape;84;p16"/>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dirty="0">
                <a:solidFill>
                  <a:srgbClr val="002E6D"/>
                </a:solidFill>
                <a:latin typeface="Yellowtail"/>
                <a:ea typeface="Yellowtail"/>
                <a:cs typeface="Yellowtail"/>
                <a:sym typeface="Yellowtail"/>
              </a:rPr>
              <a:t>How to…</a:t>
            </a:r>
            <a:endParaRPr sz="5200" dirty="0">
              <a:solidFill>
                <a:srgbClr val="002E6D"/>
              </a:solidFill>
              <a:latin typeface="Yellowtail"/>
              <a:ea typeface="Yellowtail"/>
              <a:cs typeface="Yellowtail"/>
              <a:sym typeface="Yellowtail"/>
            </a:endParaRPr>
          </a:p>
        </p:txBody>
      </p:sp>
      <p:pic>
        <p:nvPicPr>
          <p:cNvPr id="2" name="Picture 1" descr="A black background with red and blue text&#10;&#10;AI-generated content may be incorrect.">
            <a:extLst>
              <a:ext uri="{FF2B5EF4-FFF2-40B4-BE49-F238E27FC236}">
                <a16:creationId xmlns:a16="http://schemas.microsoft.com/office/drawing/2014/main" id="{802BF84D-DC64-4E41-C340-7C0D0E5CA48B}"/>
              </a:ext>
            </a:extLst>
          </p:cNvPr>
          <p:cNvPicPr>
            <a:picLocks noChangeAspect="1"/>
          </p:cNvPicPr>
          <p:nvPr/>
        </p:nvPicPr>
        <p:blipFill>
          <a:blip r:embed="rId3"/>
          <a:stretch>
            <a:fillRect/>
          </a:stretch>
        </p:blipFill>
        <p:spPr>
          <a:xfrm>
            <a:off x="7922644" y="4185694"/>
            <a:ext cx="1159987" cy="11599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8"/>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8"/>
          <p:cNvSpPr txBox="1"/>
          <p:nvPr/>
        </p:nvSpPr>
        <p:spPr>
          <a:xfrm>
            <a:off x="410225" y="1168400"/>
            <a:ext cx="5907900" cy="33085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dirty="0">
                <a:solidFill>
                  <a:schemeClr val="dk1"/>
                </a:solidFill>
                <a:latin typeface="Bebas Neue"/>
                <a:ea typeface="Bebas Neue"/>
                <a:cs typeface="Bebas Neue"/>
                <a:sym typeface="Bebas Neue"/>
              </a:rPr>
              <a:t>Map out logistics</a:t>
            </a: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What act</a:t>
            </a:r>
            <a:r>
              <a:rPr lang="en-US" b="1" dirty="0" err="1">
                <a:solidFill>
                  <a:srgbClr val="002E6D"/>
                </a:solidFill>
                <a:latin typeface="+mn-lt"/>
                <a:ea typeface="Montserrat"/>
                <a:cs typeface="Montserrat"/>
                <a:sym typeface="Montserrat"/>
              </a:rPr>
              <a:t>ivity</a:t>
            </a:r>
            <a:r>
              <a:rPr lang="en" b="1" dirty="0">
                <a:solidFill>
                  <a:srgbClr val="002E6D"/>
                </a:solidFill>
                <a:latin typeface="+mn-lt"/>
                <a:ea typeface="Montserrat"/>
                <a:cs typeface="Montserrat"/>
                <a:sym typeface="Montserrat"/>
              </a:rPr>
              <a:t> will your club be doing for the event?</a:t>
            </a:r>
            <a:r>
              <a:rPr lang="en" b="1" dirty="0">
                <a:solidFill>
                  <a:schemeClr val="dk1"/>
                </a:solidFill>
                <a:latin typeface="+mn-lt"/>
                <a:ea typeface="Montserrat"/>
                <a:cs typeface="Montserrat"/>
                <a:sym typeface="Montserrat"/>
              </a:rPr>
              <a:t> – </a:t>
            </a:r>
            <a:r>
              <a:rPr lang="en" dirty="0">
                <a:solidFill>
                  <a:schemeClr val="dk1"/>
                </a:solidFill>
                <a:latin typeface="+mn-lt"/>
                <a:ea typeface="Montserrat"/>
                <a:cs typeface="Montserrat"/>
                <a:sym typeface="Montserrat"/>
              </a:rPr>
              <a:t>Swim, Scull, Eggbeater, laps, </a:t>
            </a:r>
            <a:r>
              <a:rPr lang="en" dirty="0" err="1">
                <a:solidFill>
                  <a:schemeClr val="dk1"/>
                </a:solidFill>
                <a:latin typeface="+mn-lt"/>
                <a:ea typeface="Montserrat"/>
                <a:cs typeface="Montserrat"/>
                <a:sym typeface="Montserrat"/>
              </a:rPr>
              <a:t>ect</a:t>
            </a:r>
            <a:r>
              <a:rPr lang="en" dirty="0">
                <a:solidFill>
                  <a:schemeClr val="dk1"/>
                </a:solidFill>
                <a:latin typeface="+mn-lt"/>
                <a:ea typeface="Montserrat"/>
                <a:cs typeface="Montserrat"/>
                <a:sym typeface="Montserrat"/>
              </a:rPr>
              <a:t>. </a:t>
            </a:r>
            <a:endParaRPr lang="en" b="1" dirty="0">
              <a:solidFill>
                <a:schemeClr val="dk1"/>
              </a:solidFill>
              <a:latin typeface="+mn-lt"/>
              <a:ea typeface="Montserrat"/>
              <a:cs typeface="Montserrat"/>
              <a:sym typeface="Montserrat"/>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a:cs typeface="Montserrat"/>
                <a:sym typeface="Montserrat"/>
              </a:rPr>
              <a:t>When will you be doing the activity? – </a:t>
            </a:r>
            <a:r>
              <a:rPr lang="en" dirty="0">
                <a:solidFill>
                  <a:schemeClr val="tx1"/>
                </a:solidFill>
                <a:latin typeface="+mn-lt"/>
                <a:ea typeface="Montserrat"/>
                <a:cs typeface="Montserrat"/>
                <a:sym typeface="Montserrat"/>
              </a:rPr>
              <a:t>Are you doing this event during one practice in February or are you doing it weekly for the whole month?</a:t>
            </a:r>
            <a:endParaRPr lang="en" b="1" dirty="0">
              <a:solidFill>
                <a:schemeClr val="dk1"/>
              </a:solidFill>
              <a:latin typeface="+mn-lt"/>
              <a:ea typeface="Montserrat"/>
              <a:cs typeface="Montserrat"/>
              <a:sym typeface="Montserrat Medium"/>
            </a:endParaRPr>
          </a:p>
          <a:p>
            <a:pPr marL="457200" lvl="0" indent="-298450" algn="l" rtl="0">
              <a:spcBef>
                <a:spcPts val="0"/>
              </a:spcBef>
              <a:spcAft>
                <a:spcPts val="0"/>
              </a:spcAft>
              <a:buClr>
                <a:schemeClr val="dk1"/>
              </a:buClr>
              <a:buSzPts val="1100"/>
              <a:buFont typeface="Montserrat"/>
              <a:buChar char="●"/>
            </a:pPr>
            <a:r>
              <a:rPr lang="en" b="1" dirty="0">
                <a:solidFill>
                  <a:srgbClr val="002E6D"/>
                </a:solidFill>
                <a:latin typeface="+mn-lt"/>
                <a:ea typeface="Montserrat Medium"/>
                <a:cs typeface="Montserrat Medium"/>
                <a:sym typeface="Montserrat"/>
              </a:rPr>
              <a:t>How are you promoting the event?</a:t>
            </a:r>
            <a:r>
              <a:rPr lang="en" dirty="0">
                <a:solidFill>
                  <a:schemeClr val="dk1"/>
                </a:solidFill>
                <a:latin typeface="+mn-lt"/>
                <a:ea typeface="Montserrat Medium"/>
                <a:cs typeface="Montserrat Medium"/>
                <a:sym typeface="Montserrat Medium"/>
              </a:rPr>
              <a:t> - Send your donors a link to your club’s donation page, promote on social media, have each swimmer on your team make their own page to promote, live stream day of, or send emails to parents and donors about the event.</a:t>
            </a:r>
          </a:p>
          <a:p>
            <a:pPr marL="457200" lvl="0" indent="-298450" algn="l" rtl="0">
              <a:spcBef>
                <a:spcPts val="0"/>
              </a:spcBef>
              <a:spcAft>
                <a:spcPts val="0"/>
              </a:spcAft>
              <a:buClr>
                <a:schemeClr val="dk1"/>
              </a:buClr>
              <a:buSzPts val="1100"/>
              <a:buFont typeface="Montserrat"/>
              <a:buChar char="●"/>
            </a:pPr>
            <a:r>
              <a:rPr lang="en" dirty="0">
                <a:solidFill>
                  <a:schemeClr val="dk1"/>
                </a:solidFill>
                <a:latin typeface="+mn-lt"/>
                <a:ea typeface="Montserrat Medium"/>
                <a:cs typeface="Montserrat Medium"/>
                <a:sym typeface="Montserrat Medium"/>
              </a:rPr>
              <a:t>Who will be your counters and how will you ensure the accuracy?</a:t>
            </a:r>
            <a:endParaRPr dirty="0">
              <a:solidFill>
                <a:schemeClr val="dk1"/>
              </a:solidFill>
              <a:latin typeface="+mn-lt"/>
              <a:ea typeface="Montserrat Medium"/>
              <a:cs typeface="Montserrat Medium"/>
              <a:sym typeface="Montserrat Medium"/>
            </a:endParaRPr>
          </a:p>
          <a:p>
            <a:pPr marL="457200" lvl="0" indent="-298450" algn="l" rtl="0">
              <a:spcBef>
                <a:spcPts val="0"/>
              </a:spcBef>
              <a:spcAft>
                <a:spcPts val="0"/>
              </a:spcAft>
              <a:buClr>
                <a:schemeClr val="dk1"/>
              </a:buClr>
              <a:buSzPts val="1100"/>
              <a:buFont typeface="Montserrat Medium"/>
              <a:buChar char="●"/>
            </a:pPr>
            <a:endParaRPr dirty="0">
              <a:solidFill>
                <a:schemeClr val="dk1"/>
              </a:solidFill>
              <a:latin typeface="+mn-lt"/>
              <a:ea typeface="Montserrat Medium"/>
              <a:cs typeface="Montserrat Medium"/>
              <a:sym typeface="Montserrat Medium"/>
            </a:endParaRPr>
          </a:p>
        </p:txBody>
      </p:sp>
      <p:sp>
        <p:nvSpPr>
          <p:cNvPr id="102" name="Google Shape;102;p18"/>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002E6D"/>
                </a:solidFill>
                <a:latin typeface="Yellowtail"/>
                <a:ea typeface="Yellowtail"/>
                <a:cs typeface="Yellowtail"/>
                <a:sym typeface="Yellowtail"/>
              </a:rPr>
              <a:t>How to…</a:t>
            </a:r>
            <a:endParaRPr sz="5200">
              <a:solidFill>
                <a:srgbClr val="002E6D"/>
              </a:solidFill>
              <a:latin typeface="Yellowtail"/>
              <a:ea typeface="Yellowtail"/>
              <a:cs typeface="Yellowtail"/>
              <a:sym typeface="Yellowtail"/>
            </a:endParaRPr>
          </a:p>
        </p:txBody>
      </p:sp>
      <p:sp>
        <p:nvSpPr>
          <p:cNvPr id="8" name="Google Shape;82;p16">
            <a:extLst>
              <a:ext uri="{FF2B5EF4-FFF2-40B4-BE49-F238E27FC236}">
                <a16:creationId xmlns:a16="http://schemas.microsoft.com/office/drawing/2014/main" id="{DA508143-2342-A24E-AA09-3D73F772ABCB}"/>
              </a:ext>
            </a:extLst>
          </p:cNvPr>
          <p:cNvSpPr/>
          <p:nvPr/>
        </p:nvSpPr>
        <p:spPr>
          <a:xfrm rot="1317908">
            <a:off x="6066578" y="-1587228"/>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10;&#10;AI-generated content may be incorrect.">
            <a:extLst>
              <a:ext uri="{FF2B5EF4-FFF2-40B4-BE49-F238E27FC236}">
                <a16:creationId xmlns:a16="http://schemas.microsoft.com/office/drawing/2014/main" id="{01C9A8C1-3AF3-8E40-F5EC-B4291D84052F}"/>
              </a:ext>
            </a:extLst>
          </p:cNvPr>
          <p:cNvPicPr>
            <a:picLocks noChangeAspect="1"/>
          </p:cNvPicPr>
          <p:nvPr/>
        </p:nvPicPr>
        <p:blipFill>
          <a:blip r:embed="rId3"/>
          <a:stretch>
            <a:fillRect/>
          </a:stretch>
        </p:blipFill>
        <p:spPr>
          <a:xfrm>
            <a:off x="7916507" y="4179557"/>
            <a:ext cx="1159987" cy="11599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E6D"/>
        </a:solidFill>
        <a:effectLst/>
      </p:bgPr>
    </p:bg>
    <p:spTree>
      <p:nvGrpSpPr>
        <p:cNvPr id="1" name="Shape 115"/>
        <p:cNvGrpSpPr/>
        <p:nvPr/>
      </p:nvGrpSpPr>
      <p:grpSpPr>
        <a:xfrm>
          <a:off x="0" y="0"/>
          <a:ext cx="0" cy="0"/>
          <a:chOff x="0" y="0"/>
          <a:chExt cx="0" cy="0"/>
        </a:xfrm>
      </p:grpSpPr>
      <p:sp>
        <p:nvSpPr>
          <p:cNvPr id="116" name="Google Shape;116;p20"/>
          <p:cNvSpPr txBox="1"/>
          <p:nvPr/>
        </p:nvSpPr>
        <p:spPr>
          <a:xfrm>
            <a:off x="410225" y="1168400"/>
            <a:ext cx="5907900" cy="29392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100" dirty="0">
                <a:solidFill>
                  <a:schemeClr val="lt1"/>
                </a:solidFill>
                <a:latin typeface="Bebas Neue"/>
                <a:ea typeface="Bebas Neue"/>
                <a:cs typeface="Bebas Neue"/>
                <a:sym typeface="Bebas Neue"/>
              </a:rPr>
              <a:t>FOR EMAIL COMMUNICATION TO YOUR NETWORK</a:t>
            </a:r>
            <a:endParaRPr sz="3100" dirty="0">
              <a:solidFill>
                <a:schemeClr val="lt1"/>
              </a:solidFill>
              <a:latin typeface="Bebas Neue"/>
              <a:ea typeface="Bebas Neue"/>
              <a:cs typeface="Bebas Neue"/>
              <a:sym typeface="Bebas Neue"/>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b="1" dirty="0">
                <a:solidFill>
                  <a:srgbClr val="34C2E1"/>
                </a:solidFill>
                <a:latin typeface="+mn-lt"/>
                <a:ea typeface="Montserrat"/>
                <a:cs typeface="Montserrat"/>
                <a:sym typeface="Montserrat"/>
              </a:rPr>
              <a:t>Customize/individualize each email</a:t>
            </a:r>
            <a:r>
              <a:rPr lang="en" dirty="0">
                <a:solidFill>
                  <a:srgbClr val="34C2E1"/>
                </a:solidFill>
                <a:latin typeface="+mn-lt"/>
                <a:ea typeface="Montserrat Medium"/>
                <a:cs typeface="Montserrat Medium"/>
                <a:sym typeface="Montserrat Medium"/>
              </a:rPr>
              <a:t> </a:t>
            </a:r>
            <a:r>
              <a:rPr lang="en" dirty="0">
                <a:solidFill>
                  <a:schemeClr val="lt1"/>
                </a:solidFill>
                <a:latin typeface="+mn-lt"/>
                <a:ea typeface="Montserrat Medium"/>
                <a:cs typeface="Montserrat Medium"/>
                <a:sym typeface="Montserrat Medium"/>
              </a:rPr>
              <a:t>in your organization’s tone/style/brand if you’d like to edit further</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Insert a First Name into your mail merge to make it feel personal    -</a:t>
            </a:r>
            <a:r>
              <a:rPr lang="en" b="1" dirty="0">
                <a:solidFill>
                  <a:srgbClr val="34C2E1"/>
                </a:solidFill>
                <a:latin typeface="+mn-lt"/>
                <a:ea typeface="Montserrat"/>
                <a:cs typeface="Montserrat"/>
                <a:sym typeface="Montserrat"/>
              </a:rPr>
              <a:t>Dear XXXX(NAME)</a:t>
            </a:r>
            <a:endParaRPr b="1" dirty="0">
              <a:solidFill>
                <a:srgbClr val="34C2E1"/>
              </a:solidFill>
              <a:latin typeface="+mn-lt"/>
              <a:ea typeface="Montserrat"/>
              <a:cs typeface="Montserrat"/>
              <a:sym typeface="Montserrat"/>
            </a:endParaRPr>
          </a:p>
          <a:p>
            <a:pPr marL="457200" lvl="0" indent="0" algn="l" rtl="0">
              <a:spcBef>
                <a:spcPts val="0"/>
              </a:spcBef>
              <a:spcAft>
                <a:spcPts val="0"/>
              </a:spcAft>
              <a:buNone/>
            </a:pPr>
            <a:endParaRPr dirty="0">
              <a:solidFill>
                <a:schemeClr val="lt1"/>
              </a:solidFill>
              <a:latin typeface="+mn-lt"/>
              <a:ea typeface="Montserrat Medium"/>
              <a:cs typeface="Montserrat Medium"/>
              <a:sym typeface="Montserrat Medium"/>
            </a:endParaRPr>
          </a:p>
          <a:p>
            <a:pPr marL="457200" lvl="0" indent="-298450" algn="l" rtl="0">
              <a:spcBef>
                <a:spcPts val="0"/>
              </a:spcBef>
              <a:spcAft>
                <a:spcPts val="0"/>
              </a:spcAft>
              <a:buClr>
                <a:schemeClr val="lt1"/>
              </a:buClr>
              <a:buSzPts val="1100"/>
              <a:buFont typeface="Montserrat Medium"/>
              <a:buChar char="●"/>
            </a:pPr>
            <a:r>
              <a:rPr lang="en" dirty="0">
                <a:solidFill>
                  <a:schemeClr val="lt1"/>
                </a:solidFill>
                <a:latin typeface="+mn-lt"/>
                <a:ea typeface="Montserrat Medium"/>
                <a:cs typeface="Montserrat Medium"/>
                <a:sym typeface="Montserrat Medium"/>
              </a:rPr>
              <a:t>Push out the event on </a:t>
            </a:r>
            <a:r>
              <a:rPr lang="en" b="1" dirty="0">
                <a:solidFill>
                  <a:srgbClr val="34C2E1"/>
                </a:solidFill>
                <a:latin typeface="+mn-lt"/>
                <a:ea typeface="Montserrat"/>
                <a:cs typeface="Montserrat"/>
                <a:sym typeface="Montserrat"/>
              </a:rPr>
              <a:t>social media </a:t>
            </a:r>
            <a:r>
              <a:rPr lang="en" dirty="0">
                <a:solidFill>
                  <a:schemeClr val="lt1"/>
                </a:solidFill>
                <a:latin typeface="+mn-lt"/>
                <a:ea typeface="Montserrat Medium"/>
                <a:cs typeface="Montserrat Medium"/>
                <a:sym typeface="Montserrat Medium"/>
              </a:rPr>
              <a:t>to your internal network and ask your team to post according to the same schedule and tag your organization in order to extend the reach!</a:t>
            </a:r>
            <a:endParaRPr dirty="0">
              <a:solidFill>
                <a:schemeClr val="lt1"/>
              </a:solidFill>
              <a:latin typeface="+mn-lt"/>
              <a:ea typeface="Montserrat Medium"/>
              <a:cs typeface="Montserrat Medium"/>
              <a:sym typeface="Montserrat Medium"/>
            </a:endParaRPr>
          </a:p>
          <a:p>
            <a:pPr marL="0" lvl="0" indent="0" algn="l" rtl="0">
              <a:spcBef>
                <a:spcPts val="0"/>
              </a:spcBef>
              <a:spcAft>
                <a:spcPts val="0"/>
              </a:spcAft>
              <a:buNone/>
            </a:pPr>
            <a:endParaRPr sz="1100" dirty="0">
              <a:solidFill>
                <a:schemeClr val="dk1"/>
              </a:solidFill>
              <a:latin typeface="Montserrat Medium"/>
              <a:ea typeface="Montserrat Medium"/>
              <a:cs typeface="Montserrat Medium"/>
              <a:sym typeface="Montserrat Medium"/>
            </a:endParaRPr>
          </a:p>
        </p:txBody>
      </p:sp>
      <p:sp>
        <p:nvSpPr>
          <p:cNvPr id="117" name="Google Shape;117;p20"/>
          <p:cNvSpPr/>
          <p:nvPr/>
        </p:nvSpPr>
        <p:spPr>
          <a:xfrm rot="5400000" flipH="1">
            <a:off x="3871913" y="-128587"/>
            <a:ext cx="1371600" cy="9172575"/>
          </a:xfrm>
          <a:custGeom>
            <a:avLst/>
            <a:gdLst/>
            <a:ahLst/>
            <a:cxnLst/>
            <a:rect l="l" t="t" r="r" b="b"/>
            <a:pathLst>
              <a:path w="5486400" h="6858000" extrusionOk="0">
                <a:moveTo>
                  <a:pt x="0" y="0"/>
                </a:moveTo>
                <a:lnTo>
                  <a:pt x="1371600" y="0"/>
                </a:lnTo>
                <a:lnTo>
                  <a:pt x="3186545" y="0"/>
                </a:lnTo>
                <a:lnTo>
                  <a:pt x="5486400" y="0"/>
                </a:lnTo>
                <a:lnTo>
                  <a:pt x="4114800" y="6858000"/>
                </a:lnTo>
                <a:lnTo>
                  <a:pt x="318654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8" name="Google Shape;118;p20"/>
          <p:cNvSpPr/>
          <p:nvPr/>
        </p:nvSpPr>
        <p:spPr>
          <a:xfrm rot="1353939">
            <a:off x="6402537" y="2599"/>
            <a:ext cx="3926079" cy="4020186"/>
          </a:xfrm>
          <a:prstGeom prst="chord">
            <a:avLst>
              <a:gd name="adj1" fmla="val 2700000"/>
              <a:gd name="adj2" fmla="val 16200000"/>
            </a:avLst>
          </a:prstGeom>
          <a:solidFill>
            <a:srgbClr val="CE0E2D"/>
          </a:solidFill>
          <a:ln w="9525" cap="flat" cmpd="sng">
            <a:solidFill>
              <a:srgbClr val="CE0E2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p:nvPr/>
        </p:nvSpPr>
        <p:spPr>
          <a:xfrm>
            <a:off x="343557" y="281825"/>
            <a:ext cx="4957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200">
                <a:solidFill>
                  <a:srgbClr val="CE0E2D"/>
                </a:solidFill>
                <a:latin typeface="Yellowtail"/>
                <a:ea typeface="Yellowtail"/>
                <a:cs typeface="Yellowtail"/>
                <a:sym typeface="Yellowtail"/>
              </a:rPr>
              <a:t>Tips &amp; Tricks</a:t>
            </a:r>
            <a:endParaRPr sz="5200">
              <a:solidFill>
                <a:srgbClr val="CE0E2D"/>
              </a:solidFill>
              <a:latin typeface="Yellowtail"/>
              <a:ea typeface="Yellowtail"/>
              <a:cs typeface="Yellowtail"/>
              <a:sym typeface="Yellowtail"/>
            </a:endParaRPr>
          </a:p>
        </p:txBody>
      </p:sp>
      <p:sp>
        <p:nvSpPr>
          <p:cNvPr id="122" name="Google Shape;122;p20"/>
          <p:cNvSpPr txBox="1"/>
          <p:nvPr/>
        </p:nvSpPr>
        <p:spPr>
          <a:xfrm>
            <a:off x="812525" y="4158813"/>
            <a:ext cx="5505600" cy="926762"/>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Clr>
                <a:schemeClr val="dk1"/>
              </a:buClr>
              <a:buSzPts val="1100"/>
              <a:buFont typeface="Arial"/>
              <a:buNone/>
            </a:pPr>
            <a:r>
              <a:rPr lang="en" sz="1050" b="1" dirty="0">
                <a:solidFill>
                  <a:schemeClr val="dk1"/>
                </a:solidFill>
                <a:latin typeface="Montserrat"/>
                <a:ea typeface="Montserrat"/>
                <a:cs typeface="Montserrat"/>
                <a:sym typeface="Montserrat"/>
              </a:rPr>
              <a:t>Have questions about the event? </a:t>
            </a:r>
            <a:r>
              <a:rPr lang="en" sz="1050" dirty="0">
                <a:solidFill>
                  <a:schemeClr val="dk1"/>
                </a:solidFill>
                <a:latin typeface="Montserrat"/>
                <a:ea typeface="Montserrat"/>
                <a:cs typeface="Montserrat"/>
                <a:sym typeface="Montserrat"/>
              </a:rPr>
              <a:t>Contact the below individuals for questions!</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Sandra Mahoney: </a:t>
            </a:r>
            <a:r>
              <a:rPr lang="en" sz="1050" b="1" u="sng" dirty="0">
                <a:solidFill>
                  <a:srgbClr val="1155CC"/>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sandra.mahoney@usaartisticswimmingfoundation.org</a:t>
            </a:r>
            <a:r>
              <a:rPr lang="en" sz="1050" dirty="0">
                <a:solidFill>
                  <a:schemeClr val="dk1"/>
                </a:solidFill>
                <a:latin typeface="Montserrat"/>
                <a:ea typeface="Montserrat"/>
                <a:cs typeface="Montserrat"/>
                <a:sym typeface="Montserrat"/>
              </a:rPr>
              <a:t> </a:t>
            </a:r>
            <a:endParaRPr sz="1050" dirty="0">
              <a:solidFill>
                <a:schemeClr val="dk1"/>
              </a:solidFill>
              <a:latin typeface="Montserrat"/>
              <a:ea typeface="Montserrat"/>
              <a:cs typeface="Montserrat"/>
              <a:sym typeface="Montserrat"/>
            </a:endParaRPr>
          </a:p>
          <a:p>
            <a:pPr>
              <a:lnSpc>
                <a:spcPct val="115000"/>
              </a:lnSpc>
              <a:buClr>
                <a:schemeClr val="dk1"/>
              </a:buClr>
              <a:buSzPts val="1100"/>
            </a:pPr>
            <a:r>
              <a:rPr lang="en" sz="1050" dirty="0">
                <a:solidFill>
                  <a:schemeClr val="dk1"/>
                </a:solidFill>
                <a:latin typeface="Montserrat"/>
                <a:ea typeface="Montserrat"/>
                <a:cs typeface="Montserrat"/>
                <a:sym typeface="Montserrat"/>
              </a:rPr>
              <a:t>Amanda </a:t>
            </a:r>
            <a:r>
              <a:rPr lang="en" sz="1050" dirty="0" err="1">
                <a:solidFill>
                  <a:schemeClr val="dk1"/>
                </a:solidFill>
                <a:latin typeface="Montserrat"/>
                <a:ea typeface="Montserrat"/>
                <a:cs typeface="Montserrat"/>
                <a:sym typeface="Montserrat"/>
              </a:rPr>
              <a:t>Styninger</a:t>
            </a:r>
            <a:r>
              <a:rPr lang="en" sz="1050" dirty="0">
                <a:solidFill>
                  <a:schemeClr val="dk1"/>
                </a:solidFill>
                <a:latin typeface="Montserrat"/>
                <a:ea typeface="Montserrat"/>
                <a:cs typeface="Montserrat"/>
                <a:sym typeface="Montserrat"/>
              </a:rPr>
              <a:t>: </a:t>
            </a:r>
            <a:r>
              <a:rPr lang="en" sz="1050" b="1" u="sng" dirty="0">
                <a:solidFill>
                  <a:schemeClr val="hlink"/>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astyninger@usaartisticswimmingfoundation.org </a:t>
            </a:r>
            <a:endParaRPr sz="1050" b="1" dirty="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dirty="0">
              <a:latin typeface="Montserrat"/>
              <a:ea typeface="Montserrat"/>
              <a:cs typeface="Montserrat"/>
              <a:sym typeface="Montserrat"/>
            </a:endParaRPr>
          </a:p>
        </p:txBody>
      </p:sp>
      <p:sp>
        <p:nvSpPr>
          <p:cNvPr id="10" name="Google Shape;82;p16">
            <a:extLst>
              <a:ext uri="{FF2B5EF4-FFF2-40B4-BE49-F238E27FC236}">
                <a16:creationId xmlns:a16="http://schemas.microsoft.com/office/drawing/2014/main" id="{0697D13E-0BAE-8A4B-8CC6-2DCBB81F0908}"/>
              </a:ext>
            </a:extLst>
          </p:cNvPr>
          <p:cNvSpPr/>
          <p:nvPr/>
        </p:nvSpPr>
        <p:spPr>
          <a:xfrm rot="1317908">
            <a:off x="6040367" y="-1577731"/>
            <a:ext cx="3099918" cy="3174457"/>
          </a:xfrm>
          <a:prstGeom prst="chord">
            <a:avLst>
              <a:gd name="adj1" fmla="val 20196677"/>
              <a:gd name="adj2" fmla="val 9530835"/>
            </a:avLst>
          </a:prstGeom>
          <a:solidFill>
            <a:srgbClr val="34C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lumMod val="40000"/>
                  <a:lumOff val="60000"/>
                </a:schemeClr>
              </a:solidFill>
            </a:endParaRPr>
          </a:p>
        </p:txBody>
      </p:sp>
      <p:pic>
        <p:nvPicPr>
          <p:cNvPr id="2" name="Picture 1" descr="A black background with red and blue text&#10;&#10;AI-generated content may be incorrect.">
            <a:extLst>
              <a:ext uri="{FF2B5EF4-FFF2-40B4-BE49-F238E27FC236}">
                <a16:creationId xmlns:a16="http://schemas.microsoft.com/office/drawing/2014/main" id="{BE6875D3-BA57-0617-75B3-9C43DC17E8B0}"/>
              </a:ext>
            </a:extLst>
          </p:cNvPr>
          <p:cNvPicPr>
            <a:picLocks noChangeAspect="1"/>
          </p:cNvPicPr>
          <p:nvPr/>
        </p:nvPicPr>
        <p:blipFill>
          <a:blip r:embed="rId4"/>
          <a:stretch>
            <a:fillRect/>
          </a:stretch>
        </p:blipFill>
        <p:spPr>
          <a:xfrm>
            <a:off x="7904233" y="4158813"/>
            <a:ext cx="1159987" cy="1159987"/>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EE645394CD59449D5E5AA653E22271" ma:contentTypeVersion="20" ma:contentTypeDescription="Create a new document." ma:contentTypeScope="" ma:versionID="244c772b0fe3464d1a76cbe43ae76185">
  <xsd:schema xmlns:xsd="http://www.w3.org/2001/XMLSchema" xmlns:xs="http://www.w3.org/2001/XMLSchema" xmlns:p="http://schemas.microsoft.com/office/2006/metadata/properties" xmlns:ns1="http://schemas.microsoft.com/sharepoint/v3" xmlns:ns2="6ff6c8a0-0b46-4dc6-9565-555f719bdd83" xmlns:ns3="897bd339-f8d2-4f25-92f7-722eed5821f1" targetNamespace="http://schemas.microsoft.com/office/2006/metadata/properties" ma:root="true" ma:fieldsID="dce9dc2ed56513a8d353c318e95c8b9f" ns1:_="" ns2:_="" ns3:_="">
    <xsd:import namespace="http://schemas.microsoft.com/sharepoint/v3"/>
    <xsd:import namespace="6ff6c8a0-0b46-4dc6-9565-555f719bdd83"/>
    <xsd:import namespace="897bd339-f8d2-4f25-92f7-722eed5821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f6c8a0-0b46-4dc6-9565-555f719bd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0d8960b-3279-4133-9c5a-1c63f912008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7bd339-f8d2-4f25-92f7-722eed5821f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80383326-48b1-490d-b998-c4208a10c812}" ma:internalName="TaxCatchAll" ma:showField="CatchAllData" ma:web="897bd339-f8d2-4f25-92f7-722eed582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6c8a0-0b46-4dc6-9565-555f719bdd83">
      <Terms xmlns="http://schemas.microsoft.com/office/infopath/2007/PartnerControls"/>
    </lcf76f155ced4ddcb4097134ff3c332f>
    <_ip_UnifiedCompliancePolicyUIAction xmlns="http://schemas.microsoft.com/sharepoint/v3" xsi:nil="true"/>
    <TaxCatchAll xmlns="897bd339-f8d2-4f25-92f7-722eed5821f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859A2D-414D-426D-BF38-7C6B9913E6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f6c8a0-0b46-4dc6-9565-555f719bdd83"/>
    <ds:schemaRef ds:uri="897bd339-f8d2-4f25-92f7-722eed582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73A438-5AC9-40B2-BE43-5483A2FE8C0C}">
  <ds:schemaRefs>
    <ds:schemaRef ds:uri="http://schemas.microsoft.com/sharepoint/v3/contenttype/forms"/>
  </ds:schemaRefs>
</ds:datastoreItem>
</file>

<file path=customXml/itemProps3.xml><?xml version="1.0" encoding="utf-8"?>
<ds:datastoreItem xmlns:ds="http://schemas.openxmlformats.org/officeDocument/2006/customXml" ds:itemID="{2616B2AC-5DCB-4572-BBD1-590E02389156}">
  <ds:schemaRefs>
    <ds:schemaRef ds:uri="http://schemas.microsoft.com/office/2006/metadata/properties"/>
    <ds:schemaRef ds:uri="http://schemas.microsoft.com/office/infopath/2007/PartnerControls"/>
    <ds:schemaRef ds:uri="6ff6c8a0-0b46-4dc6-9565-555f719bdd83"/>
    <ds:schemaRef ds:uri="http://schemas.microsoft.com/sharepoint/v3"/>
    <ds:schemaRef ds:uri="897bd339-f8d2-4f25-92f7-722eed5821f1"/>
  </ds:schemaRefs>
</ds:datastoreItem>
</file>

<file path=docProps/app.xml><?xml version="1.0" encoding="utf-8"?>
<Properties xmlns="http://schemas.openxmlformats.org/officeDocument/2006/extended-properties" xmlns:vt="http://schemas.openxmlformats.org/officeDocument/2006/docPropsVTypes">
  <TotalTime>35</TotalTime>
  <Words>424</Words>
  <Application>Microsoft Office PowerPoint</Application>
  <PresentationFormat>On-screen Show (16:9)</PresentationFormat>
  <Paragraphs>43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Styninger</cp:lastModifiedBy>
  <cp:revision>9</cp:revision>
  <dcterms:modified xsi:type="dcterms:W3CDTF">2025-04-01T22:19:45Z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0x010100F1EE645394CD59449D5E5AA653E22271</vt:lpwstr>
  </property>
  <property fmtid="{D5CDD505-2E9C-101B-9397-08002B2CF9AE}" pid="3" name="MediaServiceImageTags">
    <vt:lpwstr/>
  </property>
</Properties>
</file>