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5"/>
  </p:notesMasterIdLst>
  <p:sldIdLst>
    <p:sldId id="256" r:id="rId5"/>
    <p:sldId id="257" r:id="rId6"/>
    <p:sldId id="264" r:id="rId7"/>
    <p:sldId id="258" r:id="rId8"/>
    <p:sldId id="259" r:id="rId9"/>
    <p:sldId id="260" r:id="rId10"/>
    <p:sldId id="261" r:id="rId11"/>
    <p:sldId id="262" r:id="rId12"/>
    <p:sldId id="265" r:id="rId13"/>
    <p:sldId id="263"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0" autoAdjust="0"/>
    <p:restoredTop sz="94660"/>
  </p:normalViewPr>
  <p:slideViewPr>
    <p:cSldViewPr snapToGrid="0">
      <p:cViewPr>
        <p:scale>
          <a:sx n="87" d="100"/>
          <a:sy n="87" d="100"/>
        </p:scale>
        <p:origin x="36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F6D610-FE33-4C47-9C82-568CE391441B}" type="datetimeFigureOut">
              <a:rPr lang="en-US" smtClean="0"/>
              <a:t>7/8/2026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FC8A33-E3B8-405E-8FF3-75D01EAEFC0E}" type="slidenum">
              <a:rPr lang="en-US" smtClean="0"/>
              <a:t>‹#›</a:t>
            </a:fld>
            <a:endParaRPr lang="en-US" dirty="0"/>
          </a:p>
        </p:txBody>
      </p:sp>
    </p:spTree>
    <p:extLst>
      <p:ext uri="{BB962C8B-B14F-4D97-AF65-F5344CB8AC3E}">
        <p14:creationId xmlns:p14="http://schemas.microsoft.com/office/powerpoint/2010/main" val="690281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FC8A33-E3B8-405E-8FF3-75D01EAEFC0E}" type="slidenum">
              <a:rPr lang="en-US" smtClean="0"/>
              <a:t>5</a:t>
            </a:fld>
            <a:endParaRPr lang="en-US" dirty="0"/>
          </a:p>
        </p:txBody>
      </p:sp>
    </p:spTree>
    <p:extLst>
      <p:ext uri="{BB962C8B-B14F-4D97-AF65-F5344CB8AC3E}">
        <p14:creationId xmlns:p14="http://schemas.microsoft.com/office/powerpoint/2010/main" val="154981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FC8A33-E3B8-405E-8FF3-75D01EAEFC0E}" type="slidenum">
              <a:rPr lang="en-US" smtClean="0"/>
              <a:t>7</a:t>
            </a:fld>
            <a:endParaRPr lang="en-US" dirty="0"/>
          </a:p>
        </p:txBody>
      </p:sp>
    </p:spTree>
    <p:extLst>
      <p:ext uri="{BB962C8B-B14F-4D97-AF65-F5344CB8AC3E}">
        <p14:creationId xmlns:p14="http://schemas.microsoft.com/office/powerpoint/2010/main" val="3846012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FC8A33-E3B8-405E-8FF3-75D01EAEFC0E}" type="slidenum">
              <a:rPr lang="en-US" smtClean="0"/>
              <a:t>8</a:t>
            </a:fld>
            <a:endParaRPr lang="en-US" dirty="0"/>
          </a:p>
        </p:txBody>
      </p:sp>
    </p:spTree>
    <p:extLst>
      <p:ext uri="{BB962C8B-B14F-4D97-AF65-F5344CB8AC3E}">
        <p14:creationId xmlns:p14="http://schemas.microsoft.com/office/powerpoint/2010/main" val="1224575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EF8E5-DFC2-9138-0BA1-7949E1B25A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A21AA5-0219-BD9D-55B2-BB794EABC6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B66B41-5C8F-D5E2-91D8-CD93AC459A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AF5F7D-B187-A111-C9B5-255439E0D7B2}"/>
              </a:ext>
            </a:extLst>
          </p:cNvPr>
          <p:cNvSpPr>
            <a:spLocks noGrp="1"/>
          </p:cNvSpPr>
          <p:nvPr>
            <p:ph type="sldNum" sz="quarter" idx="5"/>
          </p:nvPr>
        </p:nvSpPr>
        <p:spPr/>
        <p:txBody>
          <a:bodyPr/>
          <a:lstStyle/>
          <a:p>
            <a:fld id="{A0FC8A33-E3B8-405E-8FF3-75D01EAEFC0E}" type="slidenum">
              <a:rPr lang="en-US" smtClean="0"/>
              <a:t>9</a:t>
            </a:fld>
            <a:endParaRPr lang="en-US" dirty="0"/>
          </a:p>
        </p:txBody>
      </p:sp>
    </p:spTree>
    <p:extLst>
      <p:ext uri="{BB962C8B-B14F-4D97-AF65-F5344CB8AC3E}">
        <p14:creationId xmlns:p14="http://schemas.microsoft.com/office/powerpoint/2010/main" val="3928617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7D93DE0-6373-414D-90E4-199DC547496E}"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81A11C5-353F-4672-9D8C-A1438E1DD2C4}" type="slidenum">
              <a:rPr lang="en-US" smtClean="0"/>
              <a:t>‹#›</a:t>
            </a:fld>
            <a:endParaRPr lang="en-US" dirty="0"/>
          </a:p>
        </p:txBody>
      </p:sp>
    </p:spTree>
    <p:extLst>
      <p:ext uri="{BB962C8B-B14F-4D97-AF65-F5344CB8AC3E}">
        <p14:creationId xmlns:p14="http://schemas.microsoft.com/office/powerpoint/2010/main" val="3868128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D93DE0-6373-414D-90E4-199DC547496E}"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81A11C5-353F-4672-9D8C-A1438E1DD2C4}" type="slidenum">
              <a:rPr lang="en-US" smtClean="0"/>
              <a:t>‹#›</a:t>
            </a:fld>
            <a:endParaRPr lang="en-US" dirty="0"/>
          </a:p>
        </p:txBody>
      </p:sp>
    </p:spTree>
    <p:extLst>
      <p:ext uri="{BB962C8B-B14F-4D97-AF65-F5344CB8AC3E}">
        <p14:creationId xmlns:p14="http://schemas.microsoft.com/office/powerpoint/2010/main" val="1155692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D93DE0-6373-414D-90E4-199DC547496E}"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81A11C5-353F-4672-9D8C-A1438E1DD2C4}" type="slidenum">
              <a:rPr lang="en-US" smtClean="0"/>
              <a:t>‹#›</a:t>
            </a:fld>
            <a:endParaRPr lang="en-US" dirty="0"/>
          </a:p>
        </p:txBody>
      </p:sp>
    </p:spTree>
    <p:extLst>
      <p:ext uri="{BB962C8B-B14F-4D97-AF65-F5344CB8AC3E}">
        <p14:creationId xmlns:p14="http://schemas.microsoft.com/office/powerpoint/2010/main" val="2456140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D93DE0-6373-414D-90E4-199DC547496E}"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81A11C5-353F-4672-9D8C-A1438E1DD2C4}" type="slidenum">
              <a:rPr lang="en-US" smtClean="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019751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D93DE0-6373-414D-90E4-199DC547496E}"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81A11C5-353F-4672-9D8C-A1438E1DD2C4}" type="slidenum">
              <a:rPr lang="en-US" smtClean="0"/>
              <a:t>‹#›</a:t>
            </a:fld>
            <a:endParaRPr lang="en-US" dirty="0"/>
          </a:p>
        </p:txBody>
      </p:sp>
    </p:spTree>
    <p:extLst>
      <p:ext uri="{BB962C8B-B14F-4D97-AF65-F5344CB8AC3E}">
        <p14:creationId xmlns:p14="http://schemas.microsoft.com/office/powerpoint/2010/main" val="1506614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7D93DE0-6373-414D-90E4-199DC547496E}" type="datetimeFigureOut">
              <a:rPr lang="en-US" smtClean="0"/>
              <a:t>7/8/2026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81A11C5-353F-4672-9D8C-A1438E1DD2C4}" type="slidenum">
              <a:rPr lang="en-US" smtClean="0"/>
              <a:t>‹#›</a:t>
            </a:fld>
            <a:endParaRPr lang="en-US" dirty="0"/>
          </a:p>
        </p:txBody>
      </p:sp>
    </p:spTree>
    <p:extLst>
      <p:ext uri="{BB962C8B-B14F-4D97-AF65-F5344CB8AC3E}">
        <p14:creationId xmlns:p14="http://schemas.microsoft.com/office/powerpoint/2010/main" val="18086714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7D93DE0-6373-414D-90E4-199DC547496E}" type="datetimeFigureOut">
              <a:rPr lang="en-US" smtClean="0"/>
              <a:t>7/8/2026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81A11C5-353F-4672-9D8C-A1438E1DD2C4}" type="slidenum">
              <a:rPr lang="en-US" smtClean="0"/>
              <a:t>‹#›</a:t>
            </a:fld>
            <a:endParaRPr lang="en-US" dirty="0"/>
          </a:p>
        </p:txBody>
      </p:sp>
    </p:spTree>
    <p:extLst>
      <p:ext uri="{BB962C8B-B14F-4D97-AF65-F5344CB8AC3E}">
        <p14:creationId xmlns:p14="http://schemas.microsoft.com/office/powerpoint/2010/main" val="196044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D93DE0-6373-414D-90E4-199DC547496E}"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81A11C5-353F-4672-9D8C-A1438E1DD2C4}" type="slidenum">
              <a:rPr lang="en-US" smtClean="0"/>
              <a:t>‹#›</a:t>
            </a:fld>
            <a:endParaRPr lang="en-US" dirty="0"/>
          </a:p>
        </p:txBody>
      </p:sp>
    </p:spTree>
    <p:extLst>
      <p:ext uri="{BB962C8B-B14F-4D97-AF65-F5344CB8AC3E}">
        <p14:creationId xmlns:p14="http://schemas.microsoft.com/office/powerpoint/2010/main" val="24481720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D93DE0-6373-414D-90E4-199DC547496E}"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81A11C5-353F-4672-9D8C-A1438E1DD2C4}" type="slidenum">
              <a:rPr lang="en-US" smtClean="0"/>
              <a:t>‹#›</a:t>
            </a:fld>
            <a:endParaRPr lang="en-US" dirty="0"/>
          </a:p>
        </p:txBody>
      </p:sp>
    </p:spTree>
    <p:extLst>
      <p:ext uri="{BB962C8B-B14F-4D97-AF65-F5344CB8AC3E}">
        <p14:creationId xmlns:p14="http://schemas.microsoft.com/office/powerpoint/2010/main" val="12752363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22CA8-9AD3-37EF-C1FD-0CE302BDC23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8CD3CF-ED8B-B434-B051-FC6898F0371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A821D9-386C-3A50-08C8-11B2BF9606E0}"/>
              </a:ext>
            </a:extLst>
          </p:cNvPr>
          <p:cNvSpPr>
            <a:spLocks noGrp="1"/>
          </p:cNvSpPr>
          <p:nvPr>
            <p:ph type="dt" sz="half" idx="10"/>
          </p:nvPr>
        </p:nvSpPr>
        <p:spPr/>
        <p:txBody>
          <a:bodyPr/>
          <a:lstStyle/>
          <a:p>
            <a:fld id="{B7D93DE0-6373-414D-90E4-199DC547496E}" type="datetimeFigureOut">
              <a:rPr lang="en-US" smtClean="0"/>
              <a:t>7/8/2026</a:t>
            </a:fld>
            <a:endParaRPr lang="en-US" dirty="0"/>
          </a:p>
        </p:txBody>
      </p:sp>
      <p:sp>
        <p:nvSpPr>
          <p:cNvPr id="5" name="Footer Placeholder 4">
            <a:extLst>
              <a:ext uri="{FF2B5EF4-FFF2-40B4-BE49-F238E27FC236}">
                <a16:creationId xmlns:a16="http://schemas.microsoft.com/office/drawing/2014/main" id="{A8CC4DB3-0C6C-EFD9-2FBD-CDC34F28B09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251D0D7-B4D0-69BB-CEAD-0AEE98A8CCEF}"/>
              </a:ext>
            </a:extLst>
          </p:cNvPr>
          <p:cNvSpPr>
            <a:spLocks noGrp="1"/>
          </p:cNvSpPr>
          <p:nvPr>
            <p:ph type="sldNum" sz="quarter" idx="12"/>
          </p:nvPr>
        </p:nvSpPr>
        <p:spPr/>
        <p:txBody>
          <a:bodyPr/>
          <a:lstStyle/>
          <a:p>
            <a:fld id="{881A11C5-353F-4672-9D8C-A1438E1DD2C4}" type="slidenum">
              <a:rPr lang="en-US" smtClean="0"/>
              <a:t>‹#›</a:t>
            </a:fld>
            <a:endParaRPr lang="en-US" dirty="0"/>
          </a:p>
        </p:txBody>
      </p:sp>
    </p:spTree>
    <p:extLst>
      <p:ext uri="{BB962C8B-B14F-4D97-AF65-F5344CB8AC3E}">
        <p14:creationId xmlns:p14="http://schemas.microsoft.com/office/powerpoint/2010/main" val="958136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D93DE0-6373-414D-90E4-199DC547496E}"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81A11C5-353F-4672-9D8C-A1438E1DD2C4}" type="slidenum">
              <a:rPr lang="en-US" smtClean="0"/>
              <a:t>‹#›</a:t>
            </a:fld>
            <a:endParaRPr lang="en-US" dirty="0"/>
          </a:p>
        </p:txBody>
      </p:sp>
    </p:spTree>
    <p:extLst>
      <p:ext uri="{BB962C8B-B14F-4D97-AF65-F5344CB8AC3E}">
        <p14:creationId xmlns:p14="http://schemas.microsoft.com/office/powerpoint/2010/main" val="1887102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D93DE0-6373-414D-90E4-199DC547496E}"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81A11C5-353F-4672-9D8C-A1438E1DD2C4}" type="slidenum">
              <a:rPr lang="en-US" smtClean="0"/>
              <a:t>‹#›</a:t>
            </a:fld>
            <a:endParaRPr lang="en-US" dirty="0"/>
          </a:p>
        </p:txBody>
      </p:sp>
    </p:spTree>
    <p:extLst>
      <p:ext uri="{BB962C8B-B14F-4D97-AF65-F5344CB8AC3E}">
        <p14:creationId xmlns:p14="http://schemas.microsoft.com/office/powerpoint/2010/main" val="2579552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7D93DE0-6373-414D-90E4-199DC547496E}"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81A11C5-353F-4672-9D8C-A1438E1DD2C4}" type="slidenum">
              <a:rPr lang="en-US" smtClean="0"/>
              <a:t>‹#›</a:t>
            </a:fld>
            <a:endParaRPr lang="en-US" dirty="0"/>
          </a:p>
        </p:txBody>
      </p:sp>
    </p:spTree>
    <p:extLst>
      <p:ext uri="{BB962C8B-B14F-4D97-AF65-F5344CB8AC3E}">
        <p14:creationId xmlns:p14="http://schemas.microsoft.com/office/powerpoint/2010/main" val="3212399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7D93DE0-6373-414D-90E4-199DC547496E}" type="datetimeFigureOut">
              <a:rPr lang="en-US" smtClean="0"/>
              <a:t>7/8/2026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81A11C5-353F-4672-9D8C-A1438E1DD2C4}" type="slidenum">
              <a:rPr lang="en-US" smtClean="0"/>
              <a:t>‹#›</a:t>
            </a:fld>
            <a:endParaRPr lang="en-US" dirty="0"/>
          </a:p>
        </p:txBody>
      </p:sp>
    </p:spTree>
    <p:extLst>
      <p:ext uri="{BB962C8B-B14F-4D97-AF65-F5344CB8AC3E}">
        <p14:creationId xmlns:p14="http://schemas.microsoft.com/office/powerpoint/2010/main" val="1077689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7D93DE0-6373-414D-90E4-199DC547496E}" type="datetimeFigureOut">
              <a:rPr lang="en-US" smtClean="0"/>
              <a:t>7/8/2026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81A11C5-353F-4672-9D8C-A1438E1DD2C4}" type="slidenum">
              <a:rPr lang="en-US" smtClean="0"/>
              <a:t>‹#›</a:t>
            </a:fld>
            <a:endParaRPr lang="en-US" dirty="0"/>
          </a:p>
        </p:txBody>
      </p:sp>
    </p:spTree>
    <p:extLst>
      <p:ext uri="{BB962C8B-B14F-4D97-AF65-F5344CB8AC3E}">
        <p14:creationId xmlns:p14="http://schemas.microsoft.com/office/powerpoint/2010/main" val="2095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B7D93DE0-6373-414D-90E4-199DC547496E}" type="datetimeFigureOut">
              <a:rPr lang="en-US" smtClean="0"/>
              <a:t>7/8/2026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81A11C5-353F-4672-9D8C-A1438E1DD2C4}" type="slidenum">
              <a:rPr lang="en-US" smtClean="0"/>
              <a:t>‹#›</a:t>
            </a:fld>
            <a:endParaRPr lang="en-US" dirty="0"/>
          </a:p>
        </p:txBody>
      </p:sp>
    </p:spTree>
    <p:extLst>
      <p:ext uri="{BB962C8B-B14F-4D97-AF65-F5344CB8AC3E}">
        <p14:creationId xmlns:p14="http://schemas.microsoft.com/office/powerpoint/2010/main" val="899176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D93DE0-6373-414D-90E4-199DC547496E}"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81A11C5-353F-4672-9D8C-A1438E1DD2C4}" type="slidenum">
              <a:rPr lang="en-US" smtClean="0"/>
              <a:t>‹#›</a:t>
            </a:fld>
            <a:endParaRPr lang="en-US" dirty="0"/>
          </a:p>
        </p:txBody>
      </p:sp>
    </p:spTree>
    <p:extLst>
      <p:ext uri="{BB962C8B-B14F-4D97-AF65-F5344CB8AC3E}">
        <p14:creationId xmlns:p14="http://schemas.microsoft.com/office/powerpoint/2010/main" val="4151737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D93DE0-6373-414D-90E4-199DC547496E}"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81A11C5-353F-4672-9D8C-A1438E1DD2C4}" type="slidenum">
              <a:rPr lang="en-US" smtClean="0"/>
              <a:t>‹#›</a:t>
            </a:fld>
            <a:endParaRPr lang="en-US" dirty="0"/>
          </a:p>
        </p:txBody>
      </p:sp>
    </p:spTree>
    <p:extLst>
      <p:ext uri="{BB962C8B-B14F-4D97-AF65-F5344CB8AC3E}">
        <p14:creationId xmlns:p14="http://schemas.microsoft.com/office/powerpoint/2010/main" val="3903667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B7D93DE0-6373-414D-90E4-199DC547496E}" type="datetimeFigureOut">
              <a:rPr lang="en-US" smtClean="0"/>
              <a:t>7/8/2026</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881A11C5-353F-4672-9D8C-A1438E1DD2C4}" type="slidenum">
              <a:rPr lang="en-US" smtClean="0"/>
              <a:t>‹#›</a:t>
            </a:fld>
            <a:endParaRPr lang="en-US" dirty="0"/>
          </a:p>
        </p:txBody>
      </p:sp>
    </p:spTree>
    <p:extLst>
      <p:ext uri="{BB962C8B-B14F-4D97-AF65-F5344CB8AC3E}">
        <p14:creationId xmlns:p14="http://schemas.microsoft.com/office/powerpoint/2010/main" val="2681414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8.jp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6797DAD-4F42-C56D-A603-ED0E35599438}"/>
              </a:ext>
            </a:extLst>
          </p:cNvPr>
          <p:cNvSpPr>
            <a:spLocks noGrp="1"/>
          </p:cNvSpPr>
          <p:nvPr>
            <p:ph type="subTitle" idx="4294967295"/>
          </p:nvPr>
        </p:nvSpPr>
        <p:spPr>
          <a:xfrm>
            <a:off x="3188103" y="1102287"/>
            <a:ext cx="5815013" cy="1263650"/>
          </a:xfrm>
        </p:spPr>
        <p:txBody>
          <a:bodyPr>
            <a:normAutofit/>
          </a:bodyPr>
          <a:lstStyle/>
          <a:p>
            <a:pPr marL="0" indent="0">
              <a:buNone/>
            </a:pPr>
            <a:r>
              <a:rPr lang="en-US" sz="3200" b="1" u="sng" dirty="0"/>
              <a:t>SponSorship Opportunities</a:t>
            </a:r>
          </a:p>
          <a:p>
            <a:pPr marL="0" indent="0">
              <a:buNone/>
            </a:pPr>
            <a:endParaRPr lang="en-US" sz="3200" b="1" dirty="0"/>
          </a:p>
        </p:txBody>
      </p:sp>
      <p:sp>
        <p:nvSpPr>
          <p:cNvPr id="8" name="TextBox 7">
            <a:extLst>
              <a:ext uri="{FF2B5EF4-FFF2-40B4-BE49-F238E27FC236}">
                <a16:creationId xmlns:a16="http://schemas.microsoft.com/office/drawing/2014/main" id="{A8A2F81C-23AB-3A58-6465-ED42DC694C99}"/>
              </a:ext>
            </a:extLst>
          </p:cNvPr>
          <p:cNvSpPr txBox="1"/>
          <p:nvPr/>
        </p:nvSpPr>
        <p:spPr>
          <a:xfrm>
            <a:off x="4603831" y="5524880"/>
            <a:ext cx="2983559" cy="461665"/>
          </a:xfrm>
          <a:prstGeom prst="rect">
            <a:avLst/>
          </a:prstGeom>
          <a:noFill/>
        </p:spPr>
        <p:txBody>
          <a:bodyPr wrap="square" rtlCol="0">
            <a:spAutoFit/>
          </a:bodyPr>
          <a:lstStyle/>
          <a:p>
            <a:r>
              <a:rPr lang="en-US" sz="2400" dirty="0"/>
              <a:t>September 4</a:t>
            </a:r>
            <a:r>
              <a:rPr lang="en-US" sz="2400" baseline="30000" dirty="0"/>
              <a:t>th</a:t>
            </a:r>
            <a:r>
              <a:rPr lang="en-US" sz="2400" dirty="0"/>
              <a:t>, 2026</a:t>
            </a:r>
          </a:p>
        </p:txBody>
      </p:sp>
      <p:pic>
        <p:nvPicPr>
          <p:cNvPr id="4" name="Picture 3" descr="A black background with white text&#10;&#10;AI-generated content may be incorrect.">
            <a:extLst>
              <a:ext uri="{FF2B5EF4-FFF2-40B4-BE49-F238E27FC236}">
                <a16:creationId xmlns:a16="http://schemas.microsoft.com/office/drawing/2014/main" id="{F84CFFD0-E1DF-AB96-7593-82AC02BA1DA1}"/>
              </a:ext>
            </a:extLst>
          </p:cNvPr>
          <p:cNvPicPr>
            <a:picLocks noChangeAspect="1"/>
          </p:cNvPicPr>
          <p:nvPr/>
        </p:nvPicPr>
        <p:blipFill>
          <a:blip r:embed="rId2">
            <a:extLst>
              <a:ext uri="{28A0092B-C50C-407E-A947-70E740481C1C}">
                <a14:useLocalDpi xmlns:a14="http://schemas.microsoft.com/office/drawing/2010/main" val="0"/>
              </a:ext>
            </a:extLst>
          </a:blip>
          <a:srcRect t="32612" r="6341" b="29109"/>
          <a:stretch/>
        </p:blipFill>
        <p:spPr>
          <a:xfrm>
            <a:off x="1042436" y="1734112"/>
            <a:ext cx="10106348" cy="3704959"/>
          </a:xfrm>
          <a:prstGeom prst="rect">
            <a:avLst/>
          </a:prstGeom>
        </p:spPr>
      </p:pic>
    </p:spTree>
    <p:extLst>
      <p:ext uri="{BB962C8B-B14F-4D97-AF65-F5344CB8AC3E}">
        <p14:creationId xmlns:p14="http://schemas.microsoft.com/office/powerpoint/2010/main" val="3787811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8F770-552C-3ADE-3FCD-2F819FFE98ED}"/>
              </a:ext>
            </a:extLst>
          </p:cNvPr>
          <p:cNvSpPr>
            <a:spLocks noGrp="1"/>
          </p:cNvSpPr>
          <p:nvPr>
            <p:ph type="title"/>
          </p:nvPr>
        </p:nvSpPr>
        <p:spPr>
          <a:xfrm>
            <a:off x="6497544" y="0"/>
            <a:ext cx="4999561" cy="1708244"/>
          </a:xfrm>
        </p:spPr>
        <p:txBody>
          <a:bodyPr anchor="ctr">
            <a:normAutofit/>
          </a:bodyPr>
          <a:lstStyle/>
          <a:p>
            <a:r>
              <a:rPr lang="en-US" sz="4000" dirty="0"/>
              <a:t>We Appreciate You!</a:t>
            </a:r>
          </a:p>
        </p:txBody>
      </p:sp>
      <p:sp>
        <p:nvSpPr>
          <p:cNvPr id="3" name="Content Placeholder 2">
            <a:extLst>
              <a:ext uri="{FF2B5EF4-FFF2-40B4-BE49-F238E27FC236}">
                <a16:creationId xmlns:a16="http://schemas.microsoft.com/office/drawing/2014/main" id="{2D3CCBF6-C4C9-14C9-7140-575078E0E4C3}"/>
              </a:ext>
            </a:extLst>
          </p:cNvPr>
          <p:cNvSpPr>
            <a:spLocks noGrp="1"/>
          </p:cNvSpPr>
          <p:nvPr>
            <p:ph idx="1"/>
          </p:nvPr>
        </p:nvSpPr>
        <p:spPr>
          <a:xfrm>
            <a:off x="6239124" y="520342"/>
            <a:ext cx="5516398" cy="6079773"/>
          </a:xfrm>
        </p:spPr>
        <p:txBody>
          <a:bodyPr anchor="ctr">
            <a:normAutofit/>
          </a:bodyPr>
          <a:lstStyle/>
          <a:p>
            <a:pPr marL="0" indent="0" algn="ctr" fontAlgn="base">
              <a:buNone/>
            </a:pPr>
            <a:r>
              <a:rPr lang="en-US" sz="1700" i="1" dirty="0"/>
              <a:t>Thank you in advance for considering being a sponsor for our event. Your support makes our athletes stronger.</a:t>
            </a:r>
            <a:r>
              <a:rPr lang="en-US" sz="1700" dirty="0"/>
              <a:t>​</a:t>
            </a:r>
          </a:p>
          <a:p>
            <a:pPr marL="0" indent="0" algn="ctr" fontAlgn="base">
              <a:buNone/>
            </a:pPr>
            <a:endParaRPr lang="en-US" sz="1700" dirty="0"/>
          </a:p>
          <a:p>
            <a:pPr marL="0" indent="0" algn="ctr" fontAlgn="base">
              <a:buNone/>
            </a:pPr>
            <a:r>
              <a:rPr lang="en-US" sz="1800" i="1" dirty="0"/>
              <a:t>We look forward to seeing you there!</a:t>
            </a:r>
            <a:endParaRPr lang="en-US" sz="1800" i="1" dirty="0">
              <a:cs typeface="Calibri"/>
            </a:endParaRPr>
          </a:p>
          <a:p>
            <a:pPr marL="0" indent="0" algn="ctr" fontAlgn="base">
              <a:buNone/>
            </a:pPr>
            <a:endParaRPr lang="en-US" sz="1700" dirty="0">
              <a:ea typeface="Arial Unicode MS"/>
              <a:cs typeface="Arial Unicode MS"/>
            </a:endParaRPr>
          </a:p>
          <a:p>
            <a:pPr marL="0" indent="0" algn="ctr" fontAlgn="base">
              <a:buNone/>
            </a:pPr>
            <a:r>
              <a:rPr lang="en-US" sz="1700" dirty="0">
                <a:ea typeface="Arial Unicode MS"/>
                <a:cs typeface="Arial Unicode MS"/>
              </a:rPr>
              <a:t>If you are interested in being a sponsor for the 2026 </a:t>
            </a:r>
            <a:r>
              <a:rPr lang="en-US" sz="1700" b="0" i="0" dirty="0">
                <a:effectLst/>
              </a:rPr>
              <a:t>USAASF Champion of Dreams</a:t>
            </a:r>
            <a:r>
              <a:rPr lang="en-US" sz="1700" dirty="0"/>
              <a:t> </a:t>
            </a:r>
            <a:r>
              <a:rPr lang="en-US" sz="1700" b="0" i="0" dirty="0">
                <a:effectLst/>
              </a:rPr>
              <a:t>Convention Reception</a:t>
            </a:r>
            <a:r>
              <a:rPr lang="en-US" sz="1700" dirty="0">
                <a:ea typeface="Arial Unicode MS"/>
                <a:cs typeface="Arial Unicode MS"/>
              </a:rPr>
              <a:t>, please contact:</a:t>
            </a:r>
          </a:p>
          <a:p>
            <a:pPr marL="0" indent="0" algn="ctr">
              <a:buNone/>
            </a:pPr>
            <a:r>
              <a:rPr lang="en-US" sz="1700" dirty="0">
                <a:ea typeface="Arial Unicode MS"/>
                <a:cs typeface="Arial Unicode MS"/>
              </a:rPr>
              <a:t> Amanda Styninger astyninger@usaartisticswimmingfoundation.org</a:t>
            </a:r>
            <a:endParaRPr lang="en-US" sz="1700" dirty="0">
              <a:cs typeface="Calibri" panose="020F0502020204030204"/>
            </a:endParaRPr>
          </a:p>
          <a:p>
            <a:endParaRPr lang="en-US" sz="1700" dirty="0"/>
          </a:p>
        </p:txBody>
      </p:sp>
      <p:pic>
        <p:nvPicPr>
          <p:cNvPr id="5" name="Picture 4">
            <a:extLst>
              <a:ext uri="{FF2B5EF4-FFF2-40B4-BE49-F238E27FC236}">
                <a16:creationId xmlns:a16="http://schemas.microsoft.com/office/drawing/2014/main" id="{0F74DB36-5699-2CFF-EC81-13051D6F8598}"/>
              </a:ext>
            </a:extLst>
          </p:cNvPr>
          <p:cNvPicPr>
            <a:picLocks noChangeAspect="1"/>
          </p:cNvPicPr>
          <p:nvPr/>
        </p:nvPicPr>
        <p:blipFill>
          <a:blip r:embed="rId2"/>
          <a:stretch>
            <a:fillRect/>
          </a:stretch>
        </p:blipFill>
        <p:spPr>
          <a:xfrm>
            <a:off x="8410094" y="5582674"/>
            <a:ext cx="1174459" cy="1174459"/>
          </a:xfrm>
          <a:prstGeom prst="rect">
            <a:avLst/>
          </a:prstGeom>
        </p:spPr>
      </p:pic>
      <p:pic>
        <p:nvPicPr>
          <p:cNvPr id="7" name="Picture 6" descr="A group of people putting their hands together&#10;&#10;AI-generated content may be incorrect.">
            <a:extLst>
              <a:ext uri="{FF2B5EF4-FFF2-40B4-BE49-F238E27FC236}">
                <a16:creationId xmlns:a16="http://schemas.microsoft.com/office/drawing/2014/main" id="{37F46797-9D30-C795-30A3-197E8573BE5C}"/>
              </a:ext>
            </a:extLst>
          </p:cNvPr>
          <p:cNvPicPr>
            <a:picLocks noChangeAspect="1"/>
          </p:cNvPicPr>
          <p:nvPr/>
        </p:nvPicPr>
        <p:blipFill>
          <a:blip r:embed="rId3">
            <a:extLst>
              <a:ext uri="{28A0092B-C50C-407E-A947-70E740481C1C}">
                <a14:useLocalDpi xmlns:a14="http://schemas.microsoft.com/office/drawing/2010/main" val="0"/>
              </a:ext>
            </a:extLst>
          </a:blip>
          <a:srcRect l="19340" r="25054"/>
          <a:stretch/>
        </p:blipFill>
        <p:spPr>
          <a:xfrm>
            <a:off x="-9012" y="0"/>
            <a:ext cx="5815581" cy="6858000"/>
          </a:xfrm>
          <a:prstGeom prst="rect">
            <a:avLst/>
          </a:prstGeom>
        </p:spPr>
      </p:pic>
    </p:spTree>
    <p:extLst>
      <p:ext uri="{BB962C8B-B14F-4D97-AF65-F5344CB8AC3E}">
        <p14:creationId xmlns:p14="http://schemas.microsoft.com/office/powerpoint/2010/main" val="4153530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46F2B05-D14A-46C1-B94D-81BAFA34C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30CD258-011E-CD92-1B74-2326CC752022}"/>
              </a:ext>
            </a:extLst>
          </p:cNvPr>
          <p:cNvPicPr>
            <a:picLocks noChangeAspect="1"/>
          </p:cNvPicPr>
          <p:nvPr/>
        </p:nvPicPr>
        <p:blipFill>
          <a:blip r:embed="rId2"/>
          <a:stretch>
            <a:fillRect/>
          </a:stretch>
        </p:blipFill>
        <p:spPr>
          <a:xfrm>
            <a:off x="7537704" y="1524495"/>
            <a:ext cx="3840815" cy="3840815"/>
          </a:xfrm>
          <a:prstGeom prst="rect">
            <a:avLst/>
          </a:prstGeom>
        </p:spPr>
      </p:pic>
      <p:pic>
        <p:nvPicPr>
          <p:cNvPr id="11" name="Picture 10">
            <a:extLst>
              <a:ext uri="{FF2B5EF4-FFF2-40B4-BE49-F238E27FC236}">
                <a16:creationId xmlns:a16="http://schemas.microsoft.com/office/drawing/2014/main" id="{DC21F734-A85A-4FEA-8CB8-6C72B8195C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DF43E4BB-A028-24FB-ACC3-5FE6C614EE33}"/>
              </a:ext>
            </a:extLst>
          </p:cNvPr>
          <p:cNvSpPr>
            <a:spLocks noGrp="1"/>
          </p:cNvSpPr>
          <p:nvPr>
            <p:ph idx="1"/>
          </p:nvPr>
        </p:nvSpPr>
        <p:spPr>
          <a:xfrm>
            <a:off x="1146429" y="2214694"/>
            <a:ext cx="5855415" cy="3847444"/>
          </a:xfrm>
        </p:spPr>
        <p:txBody>
          <a:bodyPr>
            <a:normAutofit/>
          </a:bodyPr>
          <a:lstStyle/>
          <a:p>
            <a:pPr marL="0" indent="0" fontAlgn="base">
              <a:spcBef>
                <a:spcPts val="960"/>
              </a:spcBef>
              <a:buNone/>
            </a:pPr>
            <a:r>
              <a:rPr lang="en-US" dirty="0"/>
              <a:t>Our mission is to fund the growth of the sport and to prepare today's artistic swimmers to become tomorrow's champions and leaders.​</a:t>
            </a:r>
            <a:endParaRPr lang="en-US" dirty="0">
              <a:cs typeface="Calibri"/>
            </a:endParaRPr>
          </a:p>
          <a:p>
            <a:pPr marL="0" indent="0">
              <a:spcBef>
                <a:spcPts val="960"/>
              </a:spcBef>
              <a:buNone/>
            </a:pPr>
            <a:endParaRPr lang="en-US" dirty="0">
              <a:cs typeface="Calibri"/>
            </a:endParaRPr>
          </a:p>
          <a:p>
            <a:pPr marL="0" indent="0">
              <a:spcBef>
                <a:spcPts val="960"/>
              </a:spcBef>
              <a:buNone/>
            </a:pPr>
            <a:r>
              <a:rPr lang="en-US" dirty="0"/>
              <a:t>We work together with USA Artistic Swimming to raise funds to support the athletes, coaches, and officials at all levels.</a:t>
            </a:r>
            <a:endParaRPr lang="en-US" dirty="0">
              <a:cs typeface="Calibri"/>
            </a:endParaRPr>
          </a:p>
          <a:p>
            <a:pPr marL="0" indent="0">
              <a:spcBef>
                <a:spcPts val="960"/>
              </a:spcBef>
              <a:buNone/>
            </a:pPr>
            <a:r>
              <a:rPr lang="en-US" dirty="0">
                <a:cs typeface="Calibri"/>
              </a:rPr>
              <a:t>The Foundation is a 501(c)(3).</a:t>
            </a:r>
          </a:p>
          <a:p>
            <a:endParaRPr lang="en-US" dirty="0"/>
          </a:p>
        </p:txBody>
      </p:sp>
      <p:sp>
        <p:nvSpPr>
          <p:cNvPr id="2" name="Title 1">
            <a:extLst>
              <a:ext uri="{FF2B5EF4-FFF2-40B4-BE49-F238E27FC236}">
                <a16:creationId xmlns:a16="http://schemas.microsoft.com/office/drawing/2014/main" id="{8F2A83E7-6C25-C172-24F0-D5A0811184FE}"/>
              </a:ext>
            </a:extLst>
          </p:cNvPr>
          <p:cNvSpPr>
            <a:spLocks noGrp="1"/>
          </p:cNvSpPr>
          <p:nvPr>
            <p:ph type="title"/>
          </p:nvPr>
        </p:nvSpPr>
        <p:spPr>
          <a:xfrm>
            <a:off x="1054064" y="618517"/>
            <a:ext cx="5855416" cy="1596177"/>
          </a:xfrm>
        </p:spPr>
        <p:txBody>
          <a:bodyPr>
            <a:normAutofit/>
          </a:bodyPr>
          <a:lstStyle/>
          <a:p>
            <a:r>
              <a:rPr lang="en-US" b="1" u="sng" dirty="0"/>
              <a:t>Mission Statement</a:t>
            </a:r>
          </a:p>
        </p:txBody>
      </p:sp>
    </p:spTree>
    <p:extLst>
      <p:ext uri="{BB962C8B-B14F-4D97-AF65-F5344CB8AC3E}">
        <p14:creationId xmlns:p14="http://schemas.microsoft.com/office/powerpoint/2010/main" val="1910567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8C82E-0528-F688-6909-4B7B2FEB6749}"/>
              </a:ext>
            </a:extLst>
          </p:cNvPr>
          <p:cNvSpPr>
            <a:spLocks noGrp="1"/>
          </p:cNvSpPr>
          <p:nvPr>
            <p:ph type="title"/>
          </p:nvPr>
        </p:nvSpPr>
        <p:spPr>
          <a:xfrm>
            <a:off x="913774" y="254773"/>
            <a:ext cx="10364451" cy="1596177"/>
          </a:xfrm>
        </p:spPr>
        <p:txBody>
          <a:bodyPr vert="horz" lIns="91440" tIns="45720" rIns="91440" bIns="45720" rtlCol="0" anchor="ctr">
            <a:normAutofit/>
          </a:bodyPr>
          <a:lstStyle/>
          <a:p>
            <a:r>
              <a:rPr lang="en-US" b="1" u="sng" dirty="0"/>
              <a:t>Monona terrace community &amp; convention </a:t>
            </a:r>
            <a:r>
              <a:rPr lang="en-US" sz="3200" b="1" u="sng" dirty="0"/>
              <a:t>center</a:t>
            </a:r>
          </a:p>
        </p:txBody>
      </p:sp>
      <p:sp>
        <p:nvSpPr>
          <p:cNvPr id="3" name="Content Placeholder 2">
            <a:extLst>
              <a:ext uri="{FF2B5EF4-FFF2-40B4-BE49-F238E27FC236}">
                <a16:creationId xmlns:a16="http://schemas.microsoft.com/office/drawing/2014/main" id="{868575FA-A96B-5562-6F43-4117660FE76B}"/>
              </a:ext>
            </a:extLst>
          </p:cNvPr>
          <p:cNvSpPr>
            <a:spLocks/>
          </p:cNvSpPr>
          <p:nvPr/>
        </p:nvSpPr>
        <p:spPr>
          <a:xfrm>
            <a:off x="5310005" y="2084190"/>
            <a:ext cx="6439786" cy="3967699"/>
          </a:xfrm>
          <a:prstGeom prst="rect">
            <a:avLst/>
          </a:prstGeom>
        </p:spPr>
        <p:txBody>
          <a:bodyPr vert="horz" lIns="91440" tIns="45720" rIns="91440" bIns="45720" rtlCol="0">
            <a:normAutofit fontScale="92500" lnSpcReduction="10000"/>
          </a:bodyPr>
          <a:lstStyle/>
          <a:p>
            <a:pPr algn="ctr" defTabSz="914400">
              <a:lnSpc>
                <a:spcPct val="120000"/>
              </a:lnSpc>
              <a:spcAft>
                <a:spcPts val="600"/>
              </a:spcAft>
              <a:buClr>
                <a:schemeClr val="tx1"/>
              </a:buClr>
            </a:pPr>
            <a:r>
              <a:rPr lang="en-US" sz="1900" cap="all" dirty="0"/>
              <a:t>USAASF Champion of Dreams, Paving the way to la Convention Reception will be held at </a:t>
            </a:r>
            <a:r>
              <a:rPr lang="en-US" sz="1900" dirty="0"/>
              <a:t>MONONA TERRACE COMMUNITY &amp; CONVENTION CENTER IN MADISON, WI </a:t>
            </a:r>
            <a:r>
              <a:rPr lang="en-US" sz="1900" cap="all" dirty="0"/>
              <a:t>on September 4th from 6-10pm. </a:t>
            </a:r>
          </a:p>
          <a:p>
            <a:pPr algn="ctr" defTabSz="914400">
              <a:lnSpc>
                <a:spcPct val="120000"/>
              </a:lnSpc>
              <a:spcAft>
                <a:spcPts val="600"/>
              </a:spcAft>
              <a:buClr>
                <a:schemeClr val="tx1"/>
              </a:buClr>
            </a:pPr>
            <a:endParaRPr lang="en-US" sz="1900" cap="all" dirty="0"/>
          </a:p>
          <a:p>
            <a:pPr algn="ctr" defTabSz="914400">
              <a:lnSpc>
                <a:spcPct val="120000"/>
              </a:lnSpc>
              <a:spcAft>
                <a:spcPts val="600"/>
              </a:spcAft>
              <a:buClr>
                <a:schemeClr val="tx1"/>
              </a:buClr>
            </a:pPr>
            <a:r>
              <a:rPr lang="en-US" sz="1900" cap="all" dirty="0"/>
              <a:t>Join us for a night filled with honor and celebration from this past year. NOT TO MENTION AMAZING food, drinks, and prizes to win! We will have special guests from our 2026 USA Artistic Swimming National Team.</a:t>
            </a:r>
          </a:p>
          <a:p>
            <a:pPr indent="-228600" algn="ctr" defTabSz="914400">
              <a:lnSpc>
                <a:spcPct val="120000"/>
              </a:lnSpc>
              <a:spcAft>
                <a:spcPts val="600"/>
              </a:spcAft>
              <a:buClr>
                <a:schemeClr val="tx1"/>
              </a:buClr>
              <a:buFont typeface="Arial" panose="020B0604020202020204" pitchFamily="34" charset="0"/>
              <a:buChar char="•"/>
            </a:pPr>
            <a:endParaRPr lang="en-US" sz="1900" cap="all" dirty="0"/>
          </a:p>
          <a:p>
            <a:pPr algn="ctr" defTabSz="914400">
              <a:lnSpc>
                <a:spcPct val="120000"/>
              </a:lnSpc>
              <a:spcAft>
                <a:spcPts val="600"/>
              </a:spcAft>
              <a:buClr>
                <a:schemeClr val="tx1"/>
              </a:buClr>
            </a:pPr>
            <a:r>
              <a:rPr lang="en-US" sz="1900" cap="all" dirty="0"/>
              <a:t>You won’t want to miss this opportunity!</a:t>
            </a:r>
          </a:p>
        </p:txBody>
      </p:sp>
      <p:pic>
        <p:nvPicPr>
          <p:cNvPr id="5" name="Picture 4">
            <a:extLst>
              <a:ext uri="{FF2B5EF4-FFF2-40B4-BE49-F238E27FC236}">
                <a16:creationId xmlns:a16="http://schemas.microsoft.com/office/drawing/2014/main" id="{7343126D-304A-C816-B4CA-AAFE4FDD11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141" y="2566842"/>
            <a:ext cx="4464279" cy="2571882"/>
          </a:xfrm>
          <a:prstGeom prst="rect">
            <a:avLst/>
          </a:prstGeom>
        </p:spPr>
      </p:pic>
    </p:spTree>
    <p:extLst>
      <p:ext uri="{BB962C8B-B14F-4D97-AF65-F5344CB8AC3E}">
        <p14:creationId xmlns:p14="http://schemas.microsoft.com/office/powerpoint/2010/main" val="1886177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CAD20AEA-7CAF-4A83-BE2E-EAF010B8B7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5" name="Rectangle 14">
            <a:extLst>
              <a:ext uri="{FF2B5EF4-FFF2-40B4-BE49-F238E27FC236}">
                <a16:creationId xmlns:a16="http://schemas.microsoft.com/office/drawing/2014/main" id="{B40FCD49-2060-48B9-8212-8A5F1DF47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2">
            <a:extLst>
              <a:ext uri="{FF2B5EF4-FFF2-40B4-BE49-F238E27FC236}">
                <a16:creationId xmlns:a16="http://schemas.microsoft.com/office/drawing/2014/main" id="{DA70F40A-D18F-4F05-A106-6D2CB24DC79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black background with white text&#10;&#10;AI-generated content may be incorrect.">
            <a:extLst>
              <a:ext uri="{FF2B5EF4-FFF2-40B4-BE49-F238E27FC236}">
                <a16:creationId xmlns:a16="http://schemas.microsoft.com/office/drawing/2014/main" id="{9EDB9598-E03C-0D34-5E97-8517C1F44D22}"/>
              </a:ext>
            </a:extLst>
          </p:cNvPr>
          <p:cNvPicPr>
            <a:picLocks noChangeAspect="1"/>
          </p:cNvPicPr>
          <p:nvPr/>
        </p:nvPicPr>
        <p:blipFill>
          <a:blip r:embed="rId4">
            <a:duotone>
              <a:schemeClr val="bg2">
                <a:shade val="45000"/>
                <a:satMod val="135000"/>
              </a:schemeClr>
              <a:prstClr val="white"/>
            </a:duotone>
            <a:alphaModFix amt="25000"/>
            <a:extLst>
              <a:ext uri="{BEBA8EAE-BF5A-486C-A8C5-ECC9F3942E4B}">
                <a14:imgProps xmlns:a14="http://schemas.microsoft.com/office/drawing/2010/main">
                  <a14:imgLayer r:embed="rId5">
                    <a14:imgEffect>
                      <a14:colorTemperature colorTemp="5817"/>
                    </a14:imgEffect>
                    <a14:imgEffect>
                      <a14:saturation sat="115000"/>
                    </a14:imgEffect>
                  </a14:imgLayer>
                </a14:imgProps>
              </a:ext>
              <a:ext uri="{28A0092B-C50C-407E-A947-70E740481C1C}">
                <a14:useLocalDpi xmlns:a14="http://schemas.microsoft.com/office/drawing/2010/main" val="0"/>
              </a:ext>
            </a:extLst>
          </a:blip>
          <a:srcRect t="22724" b="21026"/>
          <a:stretch>
            <a:fillRect/>
          </a:stretch>
        </p:blipFill>
        <p:spPr>
          <a:xfrm>
            <a:off x="20" y="10"/>
            <a:ext cx="12191980" cy="6857990"/>
          </a:xfrm>
          <a:prstGeom prst="rect">
            <a:avLst/>
          </a:prstGeom>
        </p:spPr>
      </p:pic>
      <p:pic>
        <p:nvPicPr>
          <p:cNvPr id="19" name="Picture 18">
            <a:extLst>
              <a:ext uri="{FF2B5EF4-FFF2-40B4-BE49-F238E27FC236}">
                <a16:creationId xmlns:a16="http://schemas.microsoft.com/office/drawing/2014/main" id="{83A45DCD-B5FB-4A86-88D2-91088C7FFC5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3">
            <a:extLst>
              <a:ext uri="{FF2B5EF4-FFF2-40B4-BE49-F238E27FC236}">
                <a16:creationId xmlns:a16="http://schemas.microsoft.com/office/drawing/2014/main" id="{C506C8F0-8219-AE02-7D12-67BDA7817602}"/>
              </a:ext>
            </a:extLst>
          </p:cNvPr>
          <p:cNvSpPr>
            <a:spLocks noGrp="1"/>
          </p:cNvSpPr>
          <p:nvPr>
            <p:ph type="title"/>
          </p:nvPr>
        </p:nvSpPr>
        <p:spPr>
          <a:xfrm>
            <a:off x="1751012" y="1493980"/>
            <a:ext cx="8689976" cy="2509213"/>
          </a:xfrm>
        </p:spPr>
        <p:txBody>
          <a:bodyPr vert="horz" lIns="91440" tIns="45720" rIns="91440" bIns="45720" rtlCol="0" anchor="b">
            <a:normAutofit/>
          </a:bodyPr>
          <a:lstStyle/>
          <a:p>
            <a:r>
              <a:rPr lang="en-US" sz="5400" b="1" dirty="0"/>
              <a:t>Sponsorship </a:t>
            </a:r>
            <a:br>
              <a:rPr lang="en-US" sz="5400" b="1" dirty="0"/>
            </a:br>
            <a:r>
              <a:rPr lang="en-US" sz="5400" b="1" dirty="0"/>
              <a:t>Opportunity Levels</a:t>
            </a:r>
          </a:p>
        </p:txBody>
      </p:sp>
      <p:sp>
        <p:nvSpPr>
          <p:cNvPr id="3" name="TextBox 2">
            <a:extLst>
              <a:ext uri="{FF2B5EF4-FFF2-40B4-BE49-F238E27FC236}">
                <a16:creationId xmlns:a16="http://schemas.microsoft.com/office/drawing/2014/main" id="{286EC6A8-8272-EB89-5478-4FE49681CA38}"/>
              </a:ext>
            </a:extLst>
          </p:cNvPr>
          <p:cNvSpPr txBox="1"/>
          <p:nvPr/>
        </p:nvSpPr>
        <p:spPr>
          <a:xfrm>
            <a:off x="1751012" y="3886200"/>
            <a:ext cx="8689976" cy="1371599"/>
          </a:xfrm>
          <a:prstGeom prst="rect">
            <a:avLst/>
          </a:prstGeom>
        </p:spPr>
        <p:txBody>
          <a:bodyPr vert="horz" lIns="91440" tIns="45720" rIns="91440" bIns="45720" rtlCol="0">
            <a:normAutofit/>
          </a:bodyPr>
          <a:lstStyle/>
          <a:p>
            <a:pPr algn="ctr" defTabSz="914400">
              <a:lnSpc>
                <a:spcPct val="120000"/>
              </a:lnSpc>
              <a:spcBef>
                <a:spcPts val="1000"/>
              </a:spcBef>
              <a:buClr>
                <a:schemeClr val="tx1"/>
              </a:buClr>
            </a:pPr>
            <a:endParaRPr lang="en-US" sz="2200" b="1" u="sng" cap="all" dirty="0">
              <a:solidFill>
                <a:schemeClr val="tx1">
                  <a:lumMod val="65000"/>
                  <a:lumOff val="35000"/>
                </a:schemeClr>
              </a:solidFill>
            </a:endParaRPr>
          </a:p>
        </p:txBody>
      </p:sp>
    </p:spTree>
    <p:extLst>
      <p:ext uri="{BB962C8B-B14F-4D97-AF65-F5344CB8AC3E}">
        <p14:creationId xmlns:p14="http://schemas.microsoft.com/office/powerpoint/2010/main" val="465544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1E808-2683-9CB0-1B2F-456BCF1E9244}"/>
              </a:ext>
            </a:extLst>
          </p:cNvPr>
          <p:cNvSpPr>
            <a:spLocks noGrp="1"/>
          </p:cNvSpPr>
          <p:nvPr>
            <p:ph type="title"/>
          </p:nvPr>
        </p:nvSpPr>
        <p:spPr>
          <a:xfrm>
            <a:off x="416966" y="200032"/>
            <a:ext cx="6288634" cy="1708242"/>
          </a:xfrm>
        </p:spPr>
        <p:txBody>
          <a:bodyPr anchor="ctr">
            <a:normAutofit/>
          </a:bodyPr>
          <a:lstStyle/>
          <a:p>
            <a:pPr algn="l"/>
            <a:r>
              <a:rPr lang="en-US" sz="3100" b="1" u="sng" dirty="0"/>
              <a:t>Title Sponsor- </a:t>
            </a:r>
            <a:br>
              <a:rPr lang="en-US" sz="3100" b="1" u="sng" dirty="0"/>
            </a:br>
            <a:r>
              <a:rPr lang="en-US" sz="3100" b="1" u="sng" dirty="0"/>
              <a:t>In Honor of Judy McGowan $6,000</a:t>
            </a:r>
          </a:p>
        </p:txBody>
      </p:sp>
      <p:sp>
        <p:nvSpPr>
          <p:cNvPr id="3" name="Content Placeholder 2">
            <a:extLst>
              <a:ext uri="{FF2B5EF4-FFF2-40B4-BE49-F238E27FC236}">
                <a16:creationId xmlns:a16="http://schemas.microsoft.com/office/drawing/2014/main" id="{6DCE684A-F2DD-0BAB-3DBC-6CBEF0803404}"/>
              </a:ext>
            </a:extLst>
          </p:cNvPr>
          <p:cNvSpPr>
            <a:spLocks noGrp="1"/>
          </p:cNvSpPr>
          <p:nvPr>
            <p:ph idx="1"/>
          </p:nvPr>
        </p:nvSpPr>
        <p:spPr>
          <a:xfrm>
            <a:off x="688648" y="1825909"/>
            <a:ext cx="5504776" cy="4832059"/>
          </a:xfrm>
        </p:spPr>
        <p:txBody>
          <a:bodyPr anchor="ctr">
            <a:normAutofit fontScale="92500" lnSpcReduction="20000"/>
          </a:bodyPr>
          <a:lstStyle/>
          <a:p>
            <a:pPr marL="0" indent="0" fontAlgn="base">
              <a:buNone/>
            </a:pPr>
            <a:r>
              <a:rPr lang="en-US" sz="1900" b="1" dirty="0"/>
              <a:t>MARKETING BENEFITS:</a:t>
            </a:r>
            <a:r>
              <a:rPr lang="en-US" sz="1900" dirty="0"/>
              <a:t>​</a:t>
            </a:r>
          </a:p>
          <a:p>
            <a:pPr fontAlgn="base"/>
            <a:r>
              <a:rPr lang="en-US" sz="1900" dirty="0"/>
              <a:t>Corporate Name/Brand attached to title of event​</a:t>
            </a:r>
            <a:endParaRPr lang="en-US" sz="1900" dirty="0">
              <a:cs typeface="Calibri"/>
            </a:endParaRPr>
          </a:p>
          <a:p>
            <a:pPr fontAlgn="base"/>
            <a:r>
              <a:rPr lang="en-US" sz="1900" dirty="0"/>
              <a:t>Logo/Name on Signage at event​</a:t>
            </a:r>
            <a:endParaRPr lang="en-US" sz="1900" dirty="0">
              <a:cs typeface="Calibri"/>
            </a:endParaRPr>
          </a:p>
          <a:p>
            <a:pPr fontAlgn="base"/>
            <a:r>
              <a:rPr lang="en-US" sz="1900" dirty="0"/>
              <a:t>Logo/Name on Website​</a:t>
            </a:r>
            <a:endParaRPr lang="en-US" sz="1900" dirty="0">
              <a:cs typeface="Calibri"/>
            </a:endParaRPr>
          </a:p>
          <a:p>
            <a:pPr fontAlgn="base"/>
            <a:r>
              <a:rPr lang="en-US" sz="1900" dirty="0"/>
              <a:t>One (1) Social Media Post regarding the sponsorship​</a:t>
            </a:r>
            <a:endParaRPr lang="en-US" sz="1900" dirty="0">
              <a:cs typeface="Calibri"/>
            </a:endParaRPr>
          </a:p>
          <a:p>
            <a:pPr fontAlgn="base"/>
            <a:r>
              <a:rPr lang="en-US" sz="1900" dirty="0"/>
              <a:t>On Stage Recognition​ at event</a:t>
            </a:r>
          </a:p>
          <a:p>
            <a:pPr marL="0" indent="0" fontAlgn="base">
              <a:buNone/>
            </a:pPr>
            <a:r>
              <a:rPr lang="en-US" sz="1900" b="1" dirty="0"/>
              <a:t>EVENT BENEFITS:</a:t>
            </a:r>
            <a:r>
              <a:rPr lang="en-US" sz="1900" dirty="0"/>
              <a:t>​</a:t>
            </a:r>
            <a:endParaRPr lang="en-US" sz="1900" dirty="0">
              <a:cs typeface="Calibri"/>
            </a:endParaRPr>
          </a:p>
          <a:p>
            <a:pPr marL="342900" indent="-342900" fontAlgn="base"/>
            <a:r>
              <a:rPr lang="en-US" sz="1900" dirty="0"/>
              <a:t>Ten (10) Event Tickets​</a:t>
            </a:r>
          </a:p>
          <a:p>
            <a:pPr marL="342900" indent="-342900" fontAlgn="base"/>
            <a:r>
              <a:rPr lang="en-US" sz="1900" dirty="0">
                <a:cs typeface="Calibri" panose="020F0502020204030204"/>
              </a:rPr>
              <a:t>Prime Seating during the event</a:t>
            </a:r>
          </a:p>
          <a:p>
            <a:pPr marL="342900" indent="-342900" fontAlgn="base"/>
            <a:r>
              <a:rPr lang="en-US" sz="1900" dirty="0">
                <a:cs typeface="Calibri" panose="020F0502020204030204"/>
              </a:rPr>
              <a:t>Exclusive access during the event</a:t>
            </a:r>
          </a:p>
          <a:p>
            <a:endParaRPr lang="en-US" sz="1700" dirty="0"/>
          </a:p>
        </p:txBody>
      </p:sp>
      <p:pic>
        <p:nvPicPr>
          <p:cNvPr id="7" name="Picture 6" descr="A logo for a sports team&#10;&#10;Description automatically generated">
            <a:extLst>
              <a:ext uri="{FF2B5EF4-FFF2-40B4-BE49-F238E27FC236}">
                <a16:creationId xmlns:a16="http://schemas.microsoft.com/office/drawing/2014/main" id="{24A954B1-10A2-D161-29BD-387A1E8F3795}"/>
              </a:ext>
            </a:extLst>
          </p:cNvPr>
          <p:cNvPicPr>
            <a:picLocks noChangeAspect="1"/>
          </p:cNvPicPr>
          <p:nvPr/>
        </p:nvPicPr>
        <p:blipFill rotWithShape="1">
          <a:blip r:embed="rId3">
            <a:extLst>
              <a:ext uri="{28A0092B-C50C-407E-A947-70E740481C1C}">
                <a14:useLocalDpi xmlns:a14="http://schemas.microsoft.com/office/drawing/2010/main" val="0"/>
              </a:ext>
            </a:extLst>
          </a:blip>
          <a:srcRect t="19398" b="16791"/>
          <a:stretch/>
        </p:blipFill>
        <p:spPr>
          <a:xfrm>
            <a:off x="10670376" y="6111534"/>
            <a:ext cx="1521624" cy="757352"/>
          </a:xfrm>
          <a:prstGeom prst="rect">
            <a:avLst/>
          </a:prstGeom>
        </p:spPr>
      </p:pic>
      <p:pic>
        <p:nvPicPr>
          <p:cNvPr id="6" name="Picture 5" descr="Two women in a pool&#10;&#10;AI-generated content may be incorrect.">
            <a:extLst>
              <a:ext uri="{FF2B5EF4-FFF2-40B4-BE49-F238E27FC236}">
                <a16:creationId xmlns:a16="http://schemas.microsoft.com/office/drawing/2014/main" id="{69314863-6798-FB50-F71A-DD4DDF06A1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5600" y="0"/>
            <a:ext cx="5486400" cy="6858000"/>
          </a:xfrm>
          <a:prstGeom prst="rect">
            <a:avLst/>
          </a:prstGeom>
        </p:spPr>
      </p:pic>
    </p:spTree>
    <p:extLst>
      <p:ext uri="{BB962C8B-B14F-4D97-AF65-F5344CB8AC3E}">
        <p14:creationId xmlns:p14="http://schemas.microsoft.com/office/powerpoint/2010/main" val="3030351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76E2C-0462-6AEB-EFDF-F9936D447CCC}"/>
              </a:ext>
            </a:extLst>
          </p:cNvPr>
          <p:cNvSpPr>
            <a:spLocks noGrp="1"/>
          </p:cNvSpPr>
          <p:nvPr>
            <p:ph type="title"/>
          </p:nvPr>
        </p:nvSpPr>
        <p:spPr>
          <a:xfrm>
            <a:off x="454562" y="185865"/>
            <a:ext cx="6165909" cy="1708242"/>
          </a:xfrm>
        </p:spPr>
        <p:txBody>
          <a:bodyPr anchor="ctr">
            <a:normAutofit/>
          </a:bodyPr>
          <a:lstStyle/>
          <a:p>
            <a:pPr algn="l"/>
            <a:r>
              <a:rPr lang="en-US" b="1" u="sng" dirty="0"/>
              <a:t>LA 2028 Sponsor Level $4,000</a:t>
            </a:r>
          </a:p>
        </p:txBody>
      </p:sp>
      <p:sp>
        <p:nvSpPr>
          <p:cNvPr id="3" name="Content Placeholder 2">
            <a:extLst>
              <a:ext uri="{FF2B5EF4-FFF2-40B4-BE49-F238E27FC236}">
                <a16:creationId xmlns:a16="http://schemas.microsoft.com/office/drawing/2014/main" id="{79A69FDB-A7BB-35F8-84AB-10D05DBEFDFD}"/>
              </a:ext>
            </a:extLst>
          </p:cNvPr>
          <p:cNvSpPr>
            <a:spLocks noGrp="1"/>
          </p:cNvSpPr>
          <p:nvPr>
            <p:ph idx="1"/>
          </p:nvPr>
        </p:nvSpPr>
        <p:spPr>
          <a:xfrm>
            <a:off x="761800" y="1714844"/>
            <a:ext cx="5334197" cy="4579059"/>
          </a:xfrm>
        </p:spPr>
        <p:txBody>
          <a:bodyPr anchor="ctr">
            <a:normAutofit/>
          </a:bodyPr>
          <a:lstStyle/>
          <a:p>
            <a:pPr marL="0" indent="0" fontAlgn="base">
              <a:buNone/>
            </a:pPr>
            <a:r>
              <a:rPr lang="en-US" sz="1900" b="1" dirty="0"/>
              <a:t>MARKETING BENEFITS:</a:t>
            </a:r>
            <a:r>
              <a:rPr lang="en-US" sz="1900" dirty="0"/>
              <a:t>​</a:t>
            </a:r>
          </a:p>
          <a:p>
            <a:pPr fontAlgn="base"/>
            <a:r>
              <a:rPr lang="en-US" sz="1900" dirty="0"/>
              <a:t>Logo/Name on Signage at event​</a:t>
            </a:r>
            <a:endParaRPr lang="en-US" sz="1900" dirty="0">
              <a:cs typeface="Calibri"/>
            </a:endParaRPr>
          </a:p>
          <a:p>
            <a:pPr fontAlgn="base"/>
            <a:r>
              <a:rPr lang="en-US" sz="1900" dirty="0"/>
              <a:t>Logo/Name on Website​</a:t>
            </a:r>
            <a:endParaRPr lang="en-US" sz="1900" dirty="0">
              <a:cs typeface="Calibri"/>
            </a:endParaRPr>
          </a:p>
          <a:p>
            <a:pPr fontAlgn="base"/>
            <a:r>
              <a:rPr lang="en-US" sz="1900" dirty="0"/>
              <a:t>One (1) Social Media Post regarding the sponsorship​</a:t>
            </a:r>
            <a:endParaRPr lang="en-US" sz="1900" dirty="0">
              <a:cs typeface="Calibri"/>
            </a:endParaRPr>
          </a:p>
          <a:p>
            <a:pPr fontAlgn="base"/>
            <a:r>
              <a:rPr lang="en-US" sz="1900" dirty="0"/>
              <a:t>On Stage Recognition at event</a:t>
            </a:r>
            <a:endParaRPr lang="en-US" sz="1900" dirty="0">
              <a:cs typeface="Calibri"/>
            </a:endParaRPr>
          </a:p>
          <a:p>
            <a:pPr marL="0" indent="0" fontAlgn="base">
              <a:buNone/>
            </a:pPr>
            <a:r>
              <a:rPr lang="en-US" sz="1900" b="1" dirty="0"/>
              <a:t>EVENT BENEFITS:</a:t>
            </a:r>
            <a:r>
              <a:rPr lang="en-US" sz="1900" dirty="0"/>
              <a:t>​</a:t>
            </a:r>
            <a:endParaRPr lang="en-US" sz="1900" dirty="0">
              <a:cs typeface="Calibri"/>
            </a:endParaRPr>
          </a:p>
          <a:p>
            <a:pPr marL="342900" indent="-342900" fontAlgn="base"/>
            <a:r>
              <a:rPr lang="en-US" sz="1900" dirty="0"/>
              <a:t>Six (6) Event Ticket</a:t>
            </a:r>
          </a:p>
          <a:p>
            <a:pPr marL="342900" indent="-342900" fontAlgn="base"/>
            <a:r>
              <a:rPr lang="en-US" sz="1900" dirty="0">
                <a:cs typeface="Calibri"/>
              </a:rPr>
              <a:t>Prime Seating during event</a:t>
            </a:r>
          </a:p>
          <a:p>
            <a:endParaRPr lang="en-US" sz="2000" dirty="0"/>
          </a:p>
        </p:txBody>
      </p:sp>
      <p:pic>
        <p:nvPicPr>
          <p:cNvPr id="7" name="Picture 6" descr="A logo for a sports team&#10;&#10;Description automatically generated">
            <a:extLst>
              <a:ext uri="{FF2B5EF4-FFF2-40B4-BE49-F238E27FC236}">
                <a16:creationId xmlns:a16="http://schemas.microsoft.com/office/drawing/2014/main" id="{83BA14D0-3B5A-86BB-1630-F13442F17DDB}"/>
              </a:ext>
            </a:extLst>
          </p:cNvPr>
          <p:cNvPicPr>
            <a:picLocks noChangeAspect="1"/>
          </p:cNvPicPr>
          <p:nvPr/>
        </p:nvPicPr>
        <p:blipFill rotWithShape="1">
          <a:blip r:embed="rId2">
            <a:extLst>
              <a:ext uri="{28A0092B-C50C-407E-A947-70E740481C1C}">
                <a14:useLocalDpi xmlns:a14="http://schemas.microsoft.com/office/drawing/2010/main" val="0"/>
              </a:ext>
            </a:extLst>
          </a:blip>
          <a:srcRect t="19398" b="16791"/>
          <a:stretch/>
        </p:blipFill>
        <p:spPr>
          <a:xfrm>
            <a:off x="10670377" y="6190829"/>
            <a:ext cx="1521624" cy="757352"/>
          </a:xfrm>
          <a:prstGeom prst="rect">
            <a:avLst/>
          </a:prstGeom>
        </p:spPr>
      </p:pic>
      <p:pic>
        <p:nvPicPr>
          <p:cNvPr id="4" name="Picture 3" descr="A group of women holding trophies&#10;&#10;AI-generated content may be incorrect.">
            <a:extLst>
              <a:ext uri="{FF2B5EF4-FFF2-40B4-BE49-F238E27FC236}">
                <a16:creationId xmlns:a16="http://schemas.microsoft.com/office/drawing/2014/main" id="{3D2929D1-D3F8-348F-152A-7581348AE12B}"/>
              </a:ext>
            </a:extLst>
          </p:cNvPr>
          <p:cNvPicPr>
            <a:picLocks noChangeAspect="1"/>
          </p:cNvPicPr>
          <p:nvPr/>
        </p:nvPicPr>
        <p:blipFill>
          <a:blip r:embed="rId3">
            <a:extLst>
              <a:ext uri="{28A0092B-C50C-407E-A947-70E740481C1C}">
                <a14:useLocalDpi xmlns:a14="http://schemas.microsoft.com/office/drawing/2010/main" val="0"/>
              </a:ext>
            </a:extLst>
          </a:blip>
          <a:srcRect l="11033" r="4266"/>
          <a:stretch/>
        </p:blipFill>
        <p:spPr>
          <a:xfrm>
            <a:off x="6374167" y="0"/>
            <a:ext cx="5817833" cy="6858000"/>
          </a:xfrm>
          <a:prstGeom prst="rect">
            <a:avLst/>
          </a:prstGeom>
        </p:spPr>
      </p:pic>
    </p:spTree>
    <p:extLst>
      <p:ext uri="{BB962C8B-B14F-4D97-AF65-F5344CB8AC3E}">
        <p14:creationId xmlns:p14="http://schemas.microsoft.com/office/powerpoint/2010/main" val="3400464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D98F1-C128-FC92-DA16-7C0F153B9A2F}"/>
              </a:ext>
            </a:extLst>
          </p:cNvPr>
          <p:cNvSpPr>
            <a:spLocks noGrp="1"/>
          </p:cNvSpPr>
          <p:nvPr>
            <p:ph type="title"/>
          </p:nvPr>
        </p:nvSpPr>
        <p:spPr>
          <a:xfrm>
            <a:off x="367897" y="367790"/>
            <a:ext cx="6502010" cy="1708242"/>
          </a:xfrm>
        </p:spPr>
        <p:txBody>
          <a:bodyPr anchor="ctr">
            <a:normAutofit/>
          </a:bodyPr>
          <a:lstStyle/>
          <a:p>
            <a:pPr algn="l"/>
            <a:r>
              <a:rPr lang="en-US" sz="3400" b="1" u="sng" dirty="0"/>
              <a:t>Paris 2024 Sponsor Level </a:t>
            </a:r>
            <a:br>
              <a:rPr lang="en-US" sz="3400" b="1" u="sng" dirty="0"/>
            </a:br>
            <a:r>
              <a:rPr lang="en-US" sz="3400" b="1" u="sng" dirty="0"/>
              <a:t>$2,500</a:t>
            </a:r>
          </a:p>
        </p:txBody>
      </p:sp>
      <p:sp>
        <p:nvSpPr>
          <p:cNvPr id="3" name="Content Placeholder 2">
            <a:extLst>
              <a:ext uri="{FF2B5EF4-FFF2-40B4-BE49-F238E27FC236}">
                <a16:creationId xmlns:a16="http://schemas.microsoft.com/office/drawing/2014/main" id="{E29F9731-4C5A-29C8-5D4D-6665BD21D3D2}"/>
              </a:ext>
            </a:extLst>
          </p:cNvPr>
          <p:cNvSpPr>
            <a:spLocks noGrp="1"/>
          </p:cNvSpPr>
          <p:nvPr>
            <p:ph idx="1"/>
          </p:nvPr>
        </p:nvSpPr>
        <p:spPr>
          <a:xfrm>
            <a:off x="574242" y="1214865"/>
            <a:ext cx="5334197" cy="5275345"/>
          </a:xfrm>
        </p:spPr>
        <p:txBody>
          <a:bodyPr anchor="ctr">
            <a:normAutofit/>
          </a:bodyPr>
          <a:lstStyle/>
          <a:p>
            <a:pPr marL="0" indent="0" fontAlgn="base">
              <a:buNone/>
            </a:pPr>
            <a:r>
              <a:rPr lang="en-US" sz="2000" b="1" dirty="0"/>
              <a:t>MARKETING BENEFITS:</a:t>
            </a:r>
            <a:r>
              <a:rPr lang="en-US" sz="2000" dirty="0"/>
              <a:t>​</a:t>
            </a:r>
          </a:p>
          <a:p>
            <a:pPr fontAlgn="base"/>
            <a:r>
              <a:rPr lang="en-US" sz="2000" dirty="0"/>
              <a:t>Logo/Name on Signage at event​</a:t>
            </a:r>
            <a:endParaRPr lang="en-US" sz="2000" dirty="0">
              <a:cs typeface="Calibri"/>
            </a:endParaRPr>
          </a:p>
          <a:p>
            <a:pPr fontAlgn="base"/>
            <a:r>
              <a:rPr lang="en-US" sz="2000" dirty="0"/>
              <a:t>Logo/Name on Website​</a:t>
            </a:r>
            <a:endParaRPr lang="en-US" sz="2000" dirty="0">
              <a:cs typeface="Calibri"/>
            </a:endParaRPr>
          </a:p>
          <a:p>
            <a:pPr fontAlgn="base"/>
            <a:r>
              <a:rPr lang="en-US" sz="2000" dirty="0"/>
              <a:t>One (1) Social Media Post regarding the sponsorship</a:t>
            </a:r>
            <a:endParaRPr lang="en-US" sz="2000" dirty="0">
              <a:cs typeface="Calibri"/>
            </a:endParaRPr>
          </a:p>
          <a:p>
            <a:pPr marL="0" indent="0" fontAlgn="base">
              <a:buNone/>
            </a:pPr>
            <a:r>
              <a:rPr lang="en-US" sz="2000" b="1" dirty="0"/>
              <a:t>EVENT BENEFITS:</a:t>
            </a:r>
            <a:r>
              <a:rPr lang="en-US" sz="2000" dirty="0"/>
              <a:t>​</a:t>
            </a:r>
            <a:endParaRPr lang="en-US" sz="2000" dirty="0">
              <a:cs typeface="Calibri"/>
            </a:endParaRPr>
          </a:p>
          <a:p>
            <a:pPr marL="342900" indent="-342900" fontAlgn="base"/>
            <a:r>
              <a:rPr lang="en-US" sz="2000" dirty="0"/>
              <a:t>Four (4) Event Tickets</a:t>
            </a:r>
            <a:r>
              <a:rPr lang="en-US" sz="2000" dirty="0">
                <a:cs typeface="Calibri"/>
              </a:rPr>
              <a:t> </a:t>
            </a:r>
          </a:p>
          <a:p>
            <a:pPr marL="342900" indent="-342900" fontAlgn="base"/>
            <a:r>
              <a:rPr lang="en-US" sz="2000" dirty="0">
                <a:cs typeface="Calibri"/>
              </a:rPr>
              <a:t>Prime Seating at event</a:t>
            </a:r>
            <a:endParaRPr lang="en-US" sz="2000" dirty="0"/>
          </a:p>
        </p:txBody>
      </p:sp>
      <p:pic>
        <p:nvPicPr>
          <p:cNvPr id="9" name="Picture 8" descr="A logo for a sports team&#10;&#10;Description automatically generated">
            <a:extLst>
              <a:ext uri="{FF2B5EF4-FFF2-40B4-BE49-F238E27FC236}">
                <a16:creationId xmlns:a16="http://schemas.microsoft.com/office/drawing/2014/main" id="{E99C3490-6E28-2F4D-E3A4-BC045CBF4214}"/>
              </a:ext>
            </a:extLst>
          </p:cNvPr>
          <p:cNvPicPr>
            <a:picLocks noChangeAspect="1"/>
          </p:cNvPicPr>
          <p:nvPr/>
        </p:nvPicPr>
        <p:blipFill rotWithShape="1">
          <a:blip r:embed="rId3">
            <a:extLst>
              <a:ext uri="{28A0092B-C50C-407E-A947-70E740481C1C}">
                <a14:useLocalDpi xmlns:a14="http://schemas.microsoft.com/office/drawing/2010/main" val="0"/>
              </a:ext>
            </a:extLst>
          </a:blip>
          <a:srcRect t="19398" b="16791"/>
          <a:stretch/>
        </p:blipFill>
        <p:spPr>
          <a:xfrm>
            <a:off x="10670376" y="6111534"/>
            <a:ext cx="1521624" cy="757352"/>
          </a:xfrm>
          <a:prstGeom prst="rect">
            <a:avLst/>
          </a:prstGeom>
        </p:spPr>
      </p:pic>
      <p:pic>
        <p:nvPicPr>
          <p:cNvPr id="13" name="Picture 12" descr="A group of women in swim suits in a pool&#10;&#10;AI-generated content may be incorrect.">
            <a:extLst>
              <a:ext uri="{FF2B5EF4-FFF2-40B4-BE49-F238E27FC236}">
                <a16:creationId xmlns:a16="http://schemas.microsoft.com/office/drawing/2014/main" id="{FD87B2C0-2378-5CF4-B682-0138EE6E5B3F}"/>
              </a:ext>
            </a:extLst>
          </p:cNvPr>
          <p:cNvPicPr>
            <a:picLocks noChangeAspect="1"/>
          </p:cNvPicPr>
          <p:nvPr/>
        </p:nvPicPr>
        <p:blipFill>
          <a:blip r:embed="rId4">
            <a:extLst>
              <a:ext uri="{28A0092B-C50C-407E-A947-70E740481C1C}">
                <a14:useLocalDpi xmlns:a14="http://schemas.microsoft.com/office/drawing/2010/main" val="0"/>
              </a:ext>
            </a:extLst>
          </a:blip>
          <a:srcRect l="29204" r="15282"/>
          <a:stretch/>
        </p:blipFill>
        <p:spPr>
          <a:xfrm>
            <a:off x="6480699" y="10886"/>
            <a:ext cx="5711301" cy="6858000"/>
          </a:xfrm>
          <a:prstGeom prst="rect">
            <a:avLst/>
          </a:prstGeom>
        </p:spPr>
      </p:pic>
    </p:spTree>
    <p:extLst>
      <p:ext uri="{BB962C8B-B14F-4D97-AF65-F5344CB8AC3E}">
        <p14:creationId xmlns:p14="http://schemas.microsoft.com/office/powerpoint/2010/main" val="361380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C4C3D-A226-B89E-89F0-C5194B51122F}"/>
              </a:ext>
            </a:extLst>
          </p:cNvPr>
          <p:cNvSpPr>
            <a:spLocks noGrp="1"/>
          </p:cNvSpPr>
          <p:nvPr>
            <p:ph type="title"/>
          </p:nvPr>
        </p:nvSpPr>
        <p:spPr>
          <a:xfrm>
            <a:off x="437012" y="195491"/>
            <a:ext cx="6681627" cy="1708242"/>
          </a:xfrm>
        </p:spPr>
        <p:txBody>
          <a:bodyPr anchor="ctr">
            <a:normAutofit/>
          </a:bodyPr>
          <a:lstStyle/>
          <a:p>
            <a:pPr algn="l"/>
            <a:r>
              <a:rPr lang="en-US" sz="3200" b="1" u="sng" dirty="0"/>
              <a:t>Atlanta 1996 Sponsor Level </a:t>
            </a:r>
            <a:br>
              <a:rPr lang="en-US" sz="3200" b="1" u="sng" dirty="0"/>
            </a:br>
            <a:r>
              <a:rPr lang="en-US" sz="3200" b="1" u="sng" dirty="0"/>
              <a:t>$1,000</a:t>
            </a:r>
          </a:p>
        </p:txBody>
      </p:sp>
      <p:sp>
        <p:nvSpPr>
          <p:cNvPr id="3" name="Content Placeholder 2">
            <a:extLst>
              <a:ext uri="{FF2B5EF4-FFF2-40B4-BE49-F238E27FC236}">
                <a16:creationId xmlns:a16="http://schemas.microsoft.com/office/drawing/2014/main" id="{DC99EF69-0D50-2777-592F-B6A3A9B6CB19}"/>
              </a:ext>
            </a:extLst>
          </p:cNvPr>
          <p:cNvSpPr>
            <a:spLocks noGrp="1"/>
          </p:cNvSpPr>
          <p:nvPr>
            <p:ph idx="1"/>
          </p:nvPr>
        </p:nvSpPr>
        <p:spPr>
          <a:xfrm>
            <a:off x="625681" y="1655683"/>
            <a:ext cx="5334197" cy="3769835"/>
          </a:xfrm>
        </p:spPr>
        <p:txBody>
          <a:bodyPr anchor="ctr">
            <a:normAutofit/>
          </a:bodyPr>
          <a:lstStyle/>
          <a:p>
            <a:pPr marL="0" indent="0" fontAlgn="base">
              <a:buNone/>
            </a:pPr>
            <a:r>
              <a:rPr lang="en-US" sz="2000" b="1" dirty="0"/>
              <a:t>MARKETING BENEFITS:</a:t>
            </a:r>
            <a:r>
              <a:rPr lang="en-US" sz="2000" dirty="0"/>
              <a:t>​</a:t>
            </a:r>
          </a:p>
          <a:p>
            <a:pPr fontAlgn="base"/>
            <a:r>
              <a:rPr lang="en-US" sz="2000" dirty="0"/>
              <a:t>Logo/Name on Website​</a:t>
            </a:r>
            <a:endParaRPr lang="en-US" sz="2000" dirty="0">
              <a:cs typeface="Calibri"/>
            </a:endParaRPr>
          </a:p>
          <a:p>
            <a:pPr fontAlgn="base"/>
            <a:r>
              <a:rPr lang="en-US" sz="2000" dirty="0"/>
              <a:t>One (1) Social Media Post regarding the sponsorship</a:t>
            </a:r>
            <a:endParaRPr lang="en-US" sz="2000" dirty="0">
              <a:cs typeface="Calibri"/>
            </a:endParaRPr>
          </a:p>
          <a:p>
            <a:pPr fontAlgn="base"/>
            <a:r>
              <a:rPr lang="en-US" sz="2000" b="1" dirty="0"/>
              <a:t>EVENT BENEFITS:</a:t>
            </a:r>
            <a:r>
              <a:rPr lang="en-US" sz="2000" dirty="0"/>
              <a:t>​</a:t>
            </a:r>
            <a:endParaRPr lang="en-US" sz="2000" dirty="0">
              <a:cs typeface="Calibri"/>
            </a:endParaRPr>
          </a:p>
          <a:p>
            <a:pPr marL="342900" indent="-342900" fontAlgn="base"/>
            <a:r>
              <a:rPr lang="en-US" sz="2000" dirty="0"/>
              <a:t>Two (2) Event Tickets</a:t>
            </a:r>
            <a:r>
              <a:rPr lang="en-US" sz="2000" dirty="0">
                <a:cs typeface="Calibri"/>
              </a:rPr>
              <a:t> </a:t>
            </a:r>
          </a:p>
          <a:p>
            <a:pPr marL="342900" indent="-342900" fontAlgn="base"/>
            <a:r>
              <a:rPr lang="en-US" sz="2000" dirty="0">
                <a:cs typeface="Calibri"/>
              </a:rPr>
              <a:t>Prime Seating during event</a:t>
            </a:r>
          </a:p>
          <a:p>
            <a:endParaRPr lang="en-US" sz="2000" dirty="0"/>
          </a:p>
        </p:txBody>
      </p:sp>
      <p:pic>
        <p:nvPicPr>
          <p:cNvPr id="6" name="Picture 5" descr="A logo for a sports team&#10;&#10;Description automatically generated">
            <a:extLst>
              <a:ext uri="{FF2B5EF4-FFF2-40B4-BE49-F238E27FC236}">
                <a16:creationId xmlns:a16="http://schemas.microsoft.com/office/drawing/2014/main" id="{3A7F6457-F5ED-C5B5-9835-7D444CE11DD0}"/>
              </a:ext>
            </a:extLst>
          </p:cNvPr>
          <p:cNvPicPr>
            <a:picLocks noChangeAspect="1"/>
          </p:cNvPicPr>
          <p:nvPr/>
        </p:nvPicPr>
        <p:blipFill rotWithShape="1">
          <a:blip r:embed="rId3">
            <a:extLst>
              <a:ext uri="{28A0092B-C50C-407E-A947-70E740481C1C}">
                <a14:useLocalDpi xmlns:a14="http://schemas.microsoft.com/office/drawing/2010/main" val="0"/>
              </a:ext>
            </a:extLst>
          </a:blip>
          <a:srcRect t="19398" b="16791"/>
          <a:stretch/>
        </p:blipFill>
        <p:spPr>
          <a:xfrm>
            <a:off x="10670377" y="6111534"/>
            <a:ext cx="1521624" cy="757352"/>
          </a:xfrm>
          <a:prstGeom prst="rect">
            <a:avLst/>
          </a:prstGeom>
        </p:spPr>
      </p:pic>
      <p:pic>
        <p:nvPicPr>
          <p:cNvPr id="7" name="Picture 6" descr="A group of women in swim suits on a stage&#10;&#10;AI-generated content may be incorrect.">
            <a:extLst>
              <a:ext uri="{FF2B5EF4-FFF2-40B4-BE49-F238E27FC236}">
                <a16:creationId xmlns:a16="http://schemas.microsoft.com/office/drawing/2014/main" id="{32D0AFC7-3755-B8D2-E510-1CD848ABB41B}"/>
              </a:ext>
            </a:extLst>
          </p:cNvPr>
          <p:cNvPicPr>
            <a:picLocks noChangeAspect="1"/>
          </p:cNvPicPr>
          <p:nvPr/>
        </p:nvPicPr>
        <p:blipFill>
          <a:blip r:embed="rId4">
            <a:extLst>
              <a:ext uri="{28A0092B-C50C-407E-A947-70E740481C1C}">
                <a14:useLocalDpi xmlns:a14="http://schemas.microsoft.com/office/drawing/2010/main" val="0"/>
              </a:ext>
            </a:extLst>
          </a:blip>
          <a:srcRect l="23405" r="19535"/>
          <a:stretch/>
        </p:blipFill>
        <p:spPr>
          <a:xfrm>
            <a:off x="6160655" y="0"/>
            <a:ext cx="6031346" cy="6858000"/>
          </a:xfrm>
          <a:prstGeom prst="rect">
            <a:avLst/>
          </a:prstGeom>
        </p:spPr>
      </p:pic>
    </p:spTree>
    <p:extLst>
      <p:ext uri="{BB962C8B-B14F-4D97-AF65-F5344CB8AC3E}">
        <p14:creationId xmlns:p14="http://schemas.microsoft.com/office/powerpoint/2010/main" val="671549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C105C-BB04-ED29-AD20-0D09313B98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8DA8E2-EC6E-DD60-69EA-4FE58309DA4A}"/>
              </a:ext>
            </a:extLst>
          </p:cNvPr>
          <p:cNvSpPr>
            <a:spLocks noGrp="1"/>
          </p:cNvSpPr>
          <p:nvPr>
            <p:ph type="title"/>
          </p:nvPr>
        </p:nvSpPr>
        <p:spPr>
          <a:xfrm>
            <a:off x="473958" y="143762"/>
            <a:ext cx="6681627" cy="1708242"/>
          </a:xfrm>
        </p:spPr>
        <p:txBody>
          <a:bodyPr anchor="ctr">
            <a:normAutofit/>
          </a:bodyPr>
          <a:lstStyle/>
          <a:p>
            <a:pPr algn="l"/>
            <a:r>
              <a:rPr lang="en-US" b="1" u="sng" dirty="0"/>
              <a:t>LA 1984 Sponsor Level </a:t>
            </a:r>
            <a:br>
              <a:rPr lang="en-US" b="1" u="sng" dirty="0"/>
            </a:br>
            <a:r>
              <a:rPr lang="en-US" b="1" u="sng" dirty="0"/>
              <a:t>$500</a:t>
            </a:r>
          </a:p>
        </p:txBody>
      </p:sp>
      <p:sp>
        <p:nvSpPr>
          <p:cNvPr id="3" name="Content Placeholder 2">
            <a:extLst>
              <a:ext uri="{FF2B5EF4-FFF2-40B4-BE49-F238E27FC236}">
                <a16:creationId xmlns:a16="http://schemas.microsoft.com/office/drawing/2014/main" id="{8A480908-DD19-83B7-85D2-D12F7A3A8B1E}"/>
              </a:ext>
            </a:extLst>
          </p:cNvPr>
          <p:cNvSpPr>
            <a:spLocks noGrp="1"/>
          </p:cNvSpPr>
          <p:nvPr>
            <p:ph idx="1"/>
          </p:nvPr>
        </p:nvSpPr>
        <p:spPr>
          <a:xfrm>
            <a:off x="625681" y="1655683"/>
            <a:ext cx="5334197" cy="3769835"/>
          </a:xfrm>
        </p:spPr>
        <p:txBody>
          <a:bodyPr anchor="ctr">
            <a:normAutofit/>
          </a:bodyPr>
          <a:lstStyle/>
          <a:p>
            <a:pPr marL="0" indent="0" fontAlgn="base">
              <a:buNone/>
            </a:pPr>
            <a:r>
              <a:rPr lang="en-US" sz="2000" b="1" dirty="0"/>
              <a:t>MARKETING BENEFITS:</a:t>
            </a:r>
            <a:r>
              <a:rPr lang="en-US" sz="2000" dirty="0"/>
              <a:t>​</a:t>
            </a:r>
          </a:p>
          <a:p>
            <a:pPr fontAlgn="base"/>
            <a:r>
              <a:rPr lang="en-US" sz="2000" dirty="0"/>
              <a:t>One (1) Social Media Post regarding the sponsorship</a:t>
            </a:r>
            <a:endParaRPr lang="en-US" sz="2000" dirty="0">
              <a:cs typeface="Calibri"/>
            </a:endParaRPr>
          </a:p>
          <a:p>
            <a:pPr fontAlgn="base"/>
            <a:r>
              <a:rPr lang="en-US" sz="2000" b="1" dirty="0"/>
              <a:t>EVENT BENEFITS:</a:t>
            </a:r>
            <a:r>
              <a:rPr lang="en-US" sz="2000" dirty="0"/>
              <a:t>​</a:t>
            </a:r>
            <a:endParaRPr lang="en-US" sz="2000" dirty="0">
              <a:cs typeface="Calibri"/>
            </a:endParaRPr>
          </a:p>
          <a:p>
            <a:pPr marL="342900" indent="-342900" fontAlgn="base"/>
            <a:r>
              <a:rPr lang="en-US" sz="2000" dirty="0" err="1"/>
              <a:t>oNE</a:t>
            </a:r>
            <a:r>
              <a:rPr lang="en-US" sz="2000" dirty="0"/>
              <a:t> (1) Event Tickets</a:t>
            </a:r>
            <a:r>
              <a:rPr lang="en-US" sz="2000" dirty="0">
                <a:cs typeface="Calibri"/>
              </a:rPr>
              <a:t> </a:t>
            </a:r>
          </a:p>
          <a:p>
            <a:pPr marL="342900" indent="-342900" fontAlgn="base"/>
            <a:r>
              <a:rPr lang="en-US" sz="2000" dirty="0">
                <a:cs typeface="Calibri"/>
              </a:rPr>
              <a:t>Prime Seating during event</a:t>
            </a:r>
          </a:p>
          <a:p>
            <a:endParaRPr lang="en-US" sz="2000" dirty="0"/>
          </a:p>
        </p:txBody>
      </p:sp>
      <p:pic>
        <p:nvPicPr>
          <p:cNvPr id="9" name="Picture 8" descr="A person doing a handstand in a pool&#10;&#10;AI-generated content may be incorrect.">
            <a:extLst>
              <a:ext uri="{FF2B5EF4-FFF2-40B4-BE49-F238E27FC236}">
                <a16:creationId xmlns:a16="http://schemas.microsoft.com/office/drawing/2014/main" id="{12D628D4-ED42-729E-015B-D7277D1CB5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0800" y="-14701"/>
            <a:ext cx="5791201" cy="7348373"/>
          </a:xfrm>
          <a:prstGeom prst="rect">
            <a:avLst/>
          </a:prstGeom>
        </p:spPr>
      </p:pic>
    </p:spTree>
    <p:extLst>
      <p:ext uri="{BB962C8B-B14F-4D97-AF65-F5344CB8AC3E}">
        <p14:creationId xmlns:p14="http://schemas.microsoft.com/office/powerpoint/2010/main" val="1973812976"/>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97df7e81-bed2-4541-a4be-7d79deaf616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98A1A83A668C042A4E715A653C985EF" ma:contentTypeVersion="13" ma:contentTypeDescription="Create a new document." ma:contentTypeScope="" ma:versionID="14bb00decb5e92a76227eda873670121">
  <xsd:schema xmlns:xsd="http://www.w3.org/2001/XMLSchema" xmlns:xs="http://www.w3.org/2001/XMLSchema" xmlns:p="http://schemas.microsoft.com/office/2006/metadata/properties" xmlns:ns3="97df7e81-bed2-4541-a4be-7d79deaf6160" xmlns:ns4="10220e0d-efb3-4fff-bf31-dc3d49adb7fc" targetNamespace="http://schemas.microsoft.com/office/2006/metadata/properties" ma:root="true" ma:fieldsID="ba407304e4f668203c2eac147130121e" ns3:_="" ns4:_="">
    <xsd:import namespace="97df7e81-bed2-4541-a4be-7d79deaf6160"/>
    <xsd:import namespace="10220e0d-efb3-4fff-bf31-dc3d49adb7fc"/>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4:SharedWithUsers" minOccurs="0"/>
                <xsd:element ref="ns4:SharedWithDetails" minOccurs="0"/>
                <xsd:element ref="ns4:SharingHintHash" minOccurs="0"/>
                <xsd:element ref="ns3:_activity" minOccurs="0"/>
                <xsd:element ref="ns3:MediaServiceSearchProperties" minOccurs="0"/>
                <xsd:element ref="ns3:MediaServiceDateTaken" minOccurs="0"/>
                <xsd:element ref="ns3:MediaServiceSystemTags"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df7e81-bed2-4541-a4be-7d79deaf61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4" nillable="true" ma:displayName="_activity" ma:hidden="true" ma:internalName="_activity">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0220e0d-efb3-4fff-bf31-dc3d49adb7fc"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2AC6B49-4F4C-4645-9EBE-5062556D8666}">
  <ds:schemaRefs>
    <ds:schemaRef ds:uri="http://schemas.microsoft.com/office/2006/documentManagement/types"/>
    <ds:schemaRef ds:uri="http://purl.org/dc/elements/1.1/"/>
    <ds:schemaRef ds:uri="http://www.w3.org/XML/1998/namespace"/>
    <ds:schemaRef ds:uri="http://schemas.microsoft.com/office/infopath/2007/PartnerControls"/>
    <ds:schemaRef ds:uri="10220e0d-efb3-4fff-bf31-dc3d49adb7fc"/>
    <ds:schemaRef ds:uri="http://schemas.openxmlformats.org/package/2006/metadata/core-properties"/>
    <ds:schemaRef ds:uri="http://purl.org/dc/dcmitype/"/>
    <ds:schemaRef ds:uri="97df7e81-bed2-4541-a4be-7d79deaf6160"/>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95C1C579-55D0-40A1-A8AA-57A0E4C8D999}">
  <ds:schemaRefs>
    <ds:schemaRef ds:uri="http://schemas.microsoft.com/sharepoint/v3/contenttype/forms"/>
  </ds:schemaRefs>
</ds:datastoreItem>
</file>

<file path=customXml/itemProps3.xml><?xml version="1.0" encoding="utf-8"?>
<ds:datastoreItem xmlns:ds="http://schemas.openxmlformats.org/officeDocument/2006/customXml" ds:itemID="{B19CC2D8-A367-41E9-980A-B25E780E39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7df7e81-bed2-4541-a4be-7d79deaf6160"/>
    <ds:schemaRef ds:uri="10220e0d-efb3-4fff-bf31-dc3d49adb7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135670</TotalTime>
  <Words>478</Words>
  <Application>Microsoft Office PowerPoint</Application>
  <PresentationFormat>Widescreen</PresentationFormat>
  <Paragraphs>66</Paragraphs>
  <Slides>10</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Aptos</vt:lpstr>
      <vt:lpstr>Arial</vt:lpstr>
      <vt:lpstr>Arial Unicode MS</vt:lpstr>
      <vt:lpstr>Calibri</vt:lpstr>
      <vt:lpstr>Tw Cen MT</vt:lpstr>
      <vt:lpstr>Droplet</vt:lpstr>
      <vt:lpstr>PowerPoint Presentation</vt:lpstr>
      <vt:lpstr>Mission Statement</vt:lpstr>
      <vt:lpstr>Monona terrace community &amp; convention center</vt:lpstr>
      <vt:lpstr>Sponsorship  Opportunity Levels</vt:lpstr>
      <vt:lpstr>Title Sponsor-  In Honor of Judy McGowan $6,000</vt:lpstr>
      <vt:lpstr>LA 2028 Sponsor Level $4,000</vt:lpstr>
      <vt:lpstr>Paris 2024 Sponsor Level  $2,500</vt:lpstr>
      <vt:lpstr>Atlanta 1996 Sponsor Level  $1,000</vt:lpstr>
      <vt:lpstr>LA 1984 Sponsor Level  $500</vt:lpstr>
      <vt:lpstr>We Appreciate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Amanda Styninger</dc:creator>
  <cp:lastModifiedBy>Amanda Styninger</cp:lastModifiedBy>
  <cp:revision>9</cp:revision>
  <dcterms:created xsi:type="dcterms:W3CDTF">2024-05-09T17:24:20Z</dcterms:created>
  <dcterms:modified xsi:type="dcterms:W3CDTF">2026-07-08T19:47:48Z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0x010100698A1A83A668C042A4E715A653C985EF</vt:lpwstr>
  </property>
</Properties>
</file>