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2D41B3-24CE-4426-BFF6-85206D73FEDD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A75D52-68DD-4507-BFFC-8DD3AB0E4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557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A75D52-68DD-4507-BFFC-8DD3AB0E486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66D55-2E8D-D9ED-CA8E-59108E83D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691102-0185-F324-45A8-819EBCB1F7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B3F306-C512-B366-0833-95CFB78840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C8A1C-8D85-E9B0-5AC5-32AF093B91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A75D52-68DD-4507-BFFC-8DD3AB0E486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354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D29E5-9F61-3360-0EFC-8B39ACC1B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E22984-1DDA-5FFD-784B-B5875CCCB1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2E1155-025B-305A-C56D-C57947A122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D8AFB7-4C8B-4582-5E11-4BFAD588BE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A75D52-68DD-4507-BFFC-8DD3AB0E486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613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727FD-1AB8-6D9D-8384-7A42F1952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3BE10A-23EF-9AB0-EBBE-6665132E25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DF61A0-3694-6C11-9913-DCAED7F2F7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FADAD5-5130-A4FC-F14C-F3928F2242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A75D52-68DD-4507-BFFC-8DD3AB0E486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955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F887D-260A-AF0A-BD3F-DDDE9AACC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0354A1-B3E8-9F8D-9D47-854891C047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50EC11-9036-FCF9-D2E5-E1BC0BA3CF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21F892-DCA4-6B28-494B-ADA1DE9DB3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A75D52-68DD-4507-BFFC-8DD3AB0E486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772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A75D52-68DD-4507-BFFC-8DD3AB0E486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6695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D5F4F-A24B-50AF-3968-173F3CB25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87C928-E682-6E32-8728-4234F4136C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5BC2A3-51A5-0BA4-7660-87D7BD5A8C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BA9ABA-89C3-397B-9CF4-C91FF4C834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A75D52-68DD-4507-BFFC-8DD3AB0E486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134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BC20E-BD8E-EE21-0C5D-51FF358B4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B94E54-7F49-DB1D-D301-C33B0268CD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9E39CC-F519-4616-B9DD-2E17EAB8B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23112-F1D9-4765-8C71-774C12841EB8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62FF7-A2A3-2B57-A501-9E519524E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DBA05-682F-6D51-7A4A-7776BA890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CA836-6E62-4FDA-BEBA-0DFE9A9C1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45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F99DC-63C3-00A7-7B89-4BA2582BD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19564-80B5-66DA-AF5D-882435341B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5F91F8-B34E-256F-98AF-0D0F3048C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23112-F1D9-4765-8C71-774C12841EB8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E68BB-7CE9-5A07-FA26-65E9F3253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4932A-E5DE-FDC4-0BEB-0875A2DA3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CA836-6E62-4FDA-BEBA-0DFE9A9C1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888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3AC42-8B3E-B839-1E49-423BF732F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5D5EE5-495B-2B67-EEF8-5E0AE573A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5A7AC-E675-CB85-4B29-58C1241A2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23112-F1D9-4765-8C71-774C12841EB8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F7DBC-6724-7436-A31E-BCE58456E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2F6A28-A19B-B43F-8390-F7434D7DF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CA836-6E62-4FDA-BEBA-0DFE9A9C1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25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A4FA8-70F5-A1A8-FBB8-D7D49DDAA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B26B4-C0D5-4778-A7C8-973D0B1B23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DC2E42-CF0F-8EA9-88D2-3D6D5618E2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1839A1-B65A-2AFB-BB5A-77C70E4D3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23112-F1D9-4765-8C71-774C12841EB8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E44AC7-BAD9-6882-DA6C-CD70B31B3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5971E4-098C-AFE4-3B7A-856BF4088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CA836-6E62-4FDA-BEBA-0DFE9A9C1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582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CEEA9-ECD1-3660-430E-F737AAAC4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11196C-32DB-1AE0-DC80-D90AE870C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469B61-B12E-29AE-1286-19F9CA7D28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F0DBDC-7E2C-7FD8-6289-81E4548011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58296E-2320-4EAB-527A-0875A49840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DDBA12-7F92-3C02-D7BC-A319F95AC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23112-F1D9-4765-8C71-774C12841EB8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5284CD-D85A-FB39-1702-3B4731892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3441B7-E962-9F14-2E23-54D2F18A3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CA836-6E62-4FDA-BEBA-0DFE9A9C1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341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30281-2F4C-E7FF-EFBA-4F881EC9B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E34000-87ED-45B6-C779-AF7548FF8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23112-F1D9-4765-8C71-774C12841EB8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2E1D6E-7F42-EE90-D10A-B265EA982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5829C-CCB1-155B-FF2A-41E4914DF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CA836-6E62-4FDA-BEBA-0DFE9A9C1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828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FD0A5F-C34C-2FD9-74B7-28DE57722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23112-F1D9-4765-8C71-774C12841EB8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B08836-653F-D516-83FA-A104C7FB4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0B94DB-2366-F097-B066-21D9D10B4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CA836-6E62-4FDA-BEBA-0DFE9A9C1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328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B56DB-5F24-E44C-2FB3-6423CB2AB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4EB96-759D-4197-FCA8-312A808D9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B5449-1ECF-B23E-1664-26C24765A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04013D-A10B-A556-3E24-0EA678152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23112-F1D9-4765-8C71-774C12841EB8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BF260F-70BC-B5BE-3D2F-480D7DE86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F0042-C35D-8C0C-1E55-F19FA3227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CA836-6E62-4FDA-BEBA-0DFE9A9C1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021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EABE9-750F-54F8-8A9D-5BD6E3566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41217A-D4B0-4E85-95AC-FFBE9D633A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D16E4-FBB0-B84D-DC5C-048BC262AC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5DBBA3-4777-B82D-4B52-338FC50BC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23112-F1D9-4765-8C71-774C12841EB8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DE58A1-06AF-0BD5-5C07-172506C86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2F61F3-D9BF-2D62-D48F-24FF8AAFF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CA836-6E62-4FDA-BEBA-0DFE9A9C1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64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A8936-AF83-BCC4-59F9-D2C433375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652095-F842-A844-D070-E60D671ACF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33460-7AB0-AE33-3C77-624123F73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23112-F1D9-4765-8C71-774C12841EB8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D9B638-A19A-7074-34DC-61098E936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60286-02DC-198F-80EE-100F2113B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CA836-6E62-4FDA-BEBA-0DFE9A9C1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308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246D3F-8D0A-B0CA-0776-48AD80FE08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4EC03B-634A-8D0A-D30D-CFBA91CA1C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183C4-26DE-53C0-5485-3EE6FF69B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23112-F1D9-4765-8C71-774C12841EB8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6B37C-49C7-589E-4D44-CEDDB4453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B58B1B-6DD7-BBA4-185B-9FC7878A0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CA836-6E62-4FDA-BEBA-0DFE9A9C1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57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ECF983-4C9A-80BF-269E-A50EE759A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7078E-A700-39FC-9CC5-B700FD83C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86637-9987-398B-23F6-1F7A10E4F2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223112-F1D9-4765-8C71-774C12841EB8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12B0C-505E-2FC3-6629-4CE7B02000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6CB952-CBB1-DE66-6132-4DDF0E68C8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5CA836-6E62-4FDA-BEBA-0DFE9A9C12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985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3FB3-D904-748A-AEB9-6DC53375B1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820" y="133351"/>
            <a:ext cx="11838360" cy="6172200"/>
          </a:xfrm>
          <a:solidFill>
            <a:srgbClr val="FFCC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l">
              <a:lnSpc>
                <a:spcPct val="85000"/>
              </a:lnSpc>
              <a:tabLst>
                <a:tab pos="8572500" algn="l"/>
                <a:tab pos="10229850" algn="l"/>
              </a:tabLst>
            </a:pPr>
            <a:r>
              <a:rPr lang="en-US" sz="96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  IMPACT504</a:t>
            </a:r>
            <a:br>
              <a:rPr lang="en-US" sz="96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96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  </a:t>
            </a:r>
            <a:r>
              <a:rPr lang="en-US" sz="6700" b="1" i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Running the Race.</a:t>
            </a:r>
            <a:endParaRPr lang="en-US" sz="6700" b="1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A person in a black and white uniform&#10;&#10;Description automatically generated">
            <a:extLst>
              <a:ext uri="{FF2B5EF4-FFF2-40B4-BE49-F238E27FC236}">
                <a16:creationId xmlns:a16="http://schemas.microsoft.com/office/drawing/2014/main" id="{511E8D77-5F0F-13CD-5342-A7863E92A4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975" y="-1035338"/>
            <a:ext cx="5826991" cy="728373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5362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5B2B0-57E3-41BA-B57E-6A6D3CAC1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4CD74-7F0F-8588-D27B-8AA65C4DED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820" y="142876"/>
            <a:ext cx="11838360" cy="6572249"/>
          </a:xfrm>
          <a:solidFill>
            <a:srgbClr val="FFCC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l">
              <a:lnSpc>
                <a:spcPct val="85000"/>
              </a:lnSpc>
              <a:tabLst>
                <a:tab pos="8572500" algn="l"/>
                <a:tab pos="10229850" algn="l"/>
              </a:tabLst>
            </a:pPr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           IMPACT504</a:t>
            </a:r>
            <a:br>
              <a:rPr lang="en-US" sz="28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           </a:t>
            </a:r>
            <a:r>
              <a:rPr lang="en-US" sz="1800" b="1" i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Running the Race.</a:t>
            </a:r>
            <a:endParaRPr lang="en-US" sz="6700" b="1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A person in a black and white uniform&#10;&#10;Description automatically generated">
            <a:extLst>
              <a:ext uri="{FF2B5EF4-FFF2-40B4-BE49-F238E27FC236}">
                <a16:creationId xmlns:a16="http://schemas.microsoft.com/office/drawing/2014/main" id="{524DD6D4-5FB4-799C-B759-42DEE66EE8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20" y="5324474"/>
            <a:ext cx="1021081" cy="127635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1B9C09-7626-2E4F-806C-8EB0B0BDEF4E}"/>
              </a:ext>
            </a:extLst>
          </p:cNvPr>
          <p:cNvSpPr txBox="1"/>
          <p:nvPr/>
        </p:nvSpPr>
        <p:spPr>
          <a:xfrm>
            <a:off x="390525" y="438150"/>
            <a:ext cx="11410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Your presence has already made an </a:t>
            </a:r>
            <a:r>
              <a:rPr lang="en-US" sz="4000" b="1" dirty="0"/>
              <a:t>IMPACT</a:t>
            </a:r>
            <a:r>
              <a:rPr lang="en-US" sz="4000" dirty="0"/>
              <a:t>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4D1BD2B-8608-9F40-DC76-5B09A73FD07D}"/>
              </a:ext>
            </a:extLst>
          </p:cNvPr>
          <p:cNvGraphicFramePr>
            <a:graphicFrameLocks noGrp="1"/>
          </p:cNvGraphicFramePr>
          <p:nvPr/>
        </p:nvGraphicFramePr>
        <p:xfrm>
          <a:off x="1952626" y="3131468"/>
          <a:ext cx="8286748" cy="1025563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071687">
                  <a:extLst>
                    <a:ext uri="{9D8B030D-6E8A-4147-A177-3AD203B41FA5}">
                      <a16:colId xmlns:a16="http://schemas.microsoft.com/office/drawing/2014/main" val="3236138106"/>
                    </a:ext>
                  </a:extLst>
                </a:gridCol>
                <a:gridCol w="2071687">
                  <a:extLst>
                    <a:ext uri="{9D8B030D-6E8A-4147-A177-3AD203B41FA5}">
                      <a16:colId xmlns:a16="http://schemas.microsoft.com/office/drawing/2014/main" val="2772296312"/>
                    </a:ext>
                  </a:extLst>
                </a:gridCol>
                <a:gridCol w="2071687">
                  <a:extLst>
                    <a:ext uri="{9D8B030D-6E8A-4147-A177-3AD203B41FA5}">
                      <a16:colId xmlns:a16="http://schemas.microsoft.com/office/drawing/2014/main" val="2461737475"/>
                    </a:ext>
                  </a:extLst>
                </a:gridCol>
                <a:gridCol w="2071687">
                  <a:extLst>
                    <a:ext uri="{9D8B030D-6E8A-4147-A177-3AD203B41FA5}">
                      <a16:colId xmlns:a16="http://schemas.microsoft.com/office/drawing/2014/main" val="3719408358"/>
                    </a:ext>
                  </a:extLst>
                </a:gridCol>
              </a:tblGrid>
              <a:tr h="5893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Views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Reactions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Comments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Shares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8957456"/>
                  </a:ext>
                </a:extLst>
              </a:tr>
              <a:tr h="3340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13,366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672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248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20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42718763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FC3BD8D-6A0F-70D9-3406-6E728935C34E}"/>
              </a:ext>
            </a:extLst>
          </p:cNvPr>
          <p:cNvSpPr txBox="1"/>
          <p:nvPr/>
        </p:nvSpPr>
        <p:spPr>
          <a:xfrm>
            <a:off x="1800224" y="2197839"/>
            <a:ext cx="8439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In less than 1 week the IMPACT504</a:t>
            </a:r>
          </a:p>
          <a:p>
            <a:pPr algn="ctr"/>
            <a:r>
              <a:rPr lang="en-US" sz="2400" b="1" dirty="0"/>
              <a:t>Board of Directors Announcement Posts have generated:</a:t>
            </a:r>
          </a:p>
        </p:txBody>
      </p:sp>
    </p:spTree>
    <p:extLst>
      <p:ext uri="{BB962C8B-B14F-4D97-AF65-F5344CB8AC3E}">
        <p14:creationId xmlns:p14="http://schemas.microsoft.com/office/powerpoint/2010/main" val="1859780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06EA7-7DCD-CFB3-DEAB-94C648546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20FB0-1529-4743-138D-27DE273E3E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820" y="142876"/>
            <a:ext cx="11838360" cy="6572249"/>
          </a:xfrm>
          <a:solidFill>
            <a:srgbClr val="FFCC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l">
              <a:lnSpc>
                <a:spcPct val="85000"/>
              </a:lnSpc>
              <a:tabLst>
                <a:tab pos="8572500" algn="l"/>
                <a:tab pos="10229850" algn="l"/>
              </a:tabLst>
            </a:pPr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           IMPACT504</a:t>
            </a:r>
            <a:br>
              <a:rPr lang="en-US" sz="28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           </a:t>
            </a:r>
            <a:r>
              <a:rPr lang="en-US" sz="1800" b="1" i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Running the Race.</a:t>
            </a:r>
            <a:endParaRPr lang="en-US" sz="6700" b="1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A person in a black and white uniform&#10;&#10;Description automatically generated">
            <a:extLst>
              <a:ext uri="{FF2B5EF4-FFF2-40B4-BE49-F238E27FC236}">
                <a16:creationId xmlns:a16="http://schemas.microsoft.com/office/drawing/2014/main" id="{4A20B04A-823E-1C22-E752-463758BDB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20" y="5324474"/>
            <a:ext cx="1021081" cy="127635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39F520-23F1-63E4-E4E4-BF7E567D2FCB}"/>
              </a:ext>
            </a:extLst>
          </p:cNvPr>
          <p:cNvSpPr txBox="1"/>
          <p:nvPr/>
        </p:nvSpPr>
        <p:spPr>
          <a:xfrm>
            <a:off x="390525" y="438150"/>
            <a:ext cx="11410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/>
              <a:t>Running the First Leg: </a:t>
            </a:r>
            <a:r>
              <a:rPr lang="en-US" sz="4000" dirty="0"/>
              <a:t>2024’s </a:t>
            </a:r>
            <a:r>
              <a:rPr lang="en-US" sz="4000" b="1" dirty="0"/>
              <a:t>IMPACT</a:t>
            </a:r>
            <a:endParaRPr lang="en-US" sz="4000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23462E-4272-057B-5E2E-229FB903F92C}"/>
              </a:ext>
            </a:extLst>
          </p:cNvPr>
          <p:cNvSpPr txBox="1"/>
          <p:nvPr/>
        </p:nvSpPr>
        <p:spPr>
          <a:xfrm>
            <a:off x="490538" y="1293227"/>
            <a:ext cx="11210924" cy="2160913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indent="0" algn="l">
              <a:lnSpc>
                <a:spcPct val="119000"/>
              </a:lnSpc>
              <a:spcAft>
                <a:spcPts val="600"/>
              </a:spcAft>
            </a:pPr>
            <a:r>
              <a:rPr lang="en-US" sz="18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Krewe de Charite’</a:t>
            </a:r>
            <a:endParaRPr lang="en-US" sz="1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228600" marR="0" indent="-228600" algn="l"/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Distributed over 800 personal hygiene kits</a:t>
            </a:r>
          </a:p>
          <a:p>
            <a:pPr marL="228600" marR="0" indent="-228600" algn="l"/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Distributed over 200 hats and throws</a:t>
            </a:r>
          </a:p>
          <a:p>
            <a:pPr marL="228600" marR="0" indent="-228600" algn="l"/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Held 4 on-site distributions throughout the city</a:t>
            </a:r>
          </a:p>
          <a:p>
            <a:pPr marL="228600" marR="0" indent="-228600" algn="l"/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Over 60 Volunteer service opportunities filled</a:t>
            </a:r>
          </a:p>
          <a:p>
            <a:pPr marL="228600" marR="0" indent="-228600" algn="l"/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Over $2,500 was contributed by donors</a:t>
            </a:r>
          </a:p>
          <a:p>
            <a:pPr marL="228600" marR="0" indent="-228600" algn="l"/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Collaborated with the Hollygrove / Dixon Life Transformation Center Youth Program to sort through donated clothing </a:t>
            </a:r>
          </a:p>
        </p:txBody>
      </p:sp>
      <p:sp>
        <p:nvSpPr>
          <p:cNvPr id="9" name="Text Box 1">
            <a:extLst>
              <a:ext uri="{FF2B5EF4-FFF2-40B4-BE49-F238E27FC236}">
                <a16:creationId xmlns:a16="http://schemas.microsoft.com/office/drawing/2014/main" id="{6C783DF9-CE4B-78CF-DBD4-CE47EE702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3736" y="1515804"/>
            <a:ext cx="6550633" cy="1601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5400" b="1" i="0" u="none" strike="noStrike" cap="none" normalizeH="0" baseline="0" dirty="0">
                <a:ln>
                  <a:noFill/>
                </a:ln>
                <a:solidFill>
                  <a:srgbClr val="9900FF"/>
                </a:solidFill>
                <a:effectLst/>
                <a:latin typeface="Cavolini" panose="03000502040302020204" pitchFamily="66" charset="0"/>
              </a:rPr>
              <a:t>Krewe </a:t>
            </a:r>
            <a:r>
              <a:rPr kumimoji="0" lang="en-US" altLang="en-US" sz="54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avolini" panose="03000502040302020204" pitchFamily="66" charset="0"/>
              </a:rPr>
              <a:t>de </a:t>
            </a:r>
            <a:r>
              <a:rPr kumimoji="0" lang="en-US" altLang="en-US" sz="5400" b="1" i="0" u="none" strike="noStrike" cap="none" normalizeH="0" baseline="0" dirty="0">
                <a:ln>
                  <a:noFill/>
                </a:ln>
                <a:solidFill>
                  <a:srgbClr val="FFCC00"/>
                </a:solidFill>
                <a:effectLst/>
                <a:latin typeface="Cavolini" panose="03000502040302020204" pitchFamily="66" charset="0"/>
              </a:rPr>
              <a:t>Charité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volini" panose="03000502040302020204" pitchFamily="66" charset="0"/>
              </a:rPr>
              <a:t>Caring for the Underserved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14" descr="A group of people standing in front of a house&#10;&#10;Description automatically generated">
            <a:extLst>
              <a:ext uri="{FF2B5EF4-FFF2-40B4-BE49-F238E27FC236}">
                <a16:creationId xmlns:a16="http://schemas.microsoft.com/office/drawing/2014/main" id="{0662CB6A-6432-2B7C-CB3E-3A876094E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88" b="9896"/>
          <a:stretch/>
        </p:blipFill>
        <p:spPr>
          <a:xfrm>
            <a:off x="8133729" y="3601331"/>
            <a:ext cx="1541640" cy="18288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A group of people standing on stairs outside a house&#10;&#10;Description automatically generated">
            <a:extLst>
              <a:ext uri="{FF2B5EF4-FFF2-40B4-BE49-F238E27FC236}">
                <a16:creationId xmlns:a16="http://schemas.microsoft.com/office/drawing/2014/main" id="{D8E9DE2F-5220-1364-AD4A-A18CCA263A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61" b="9802"/>
          <a:stretch/>
        </p:blipFill>
        <p:spPr>
          <a:xfrm>
            <a:off x="9835765" y="3607739"/>
            <a:ext cx="1848604" cy="18288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20" descr="A group of people standing in front of a black van&#10;&#10;Description automatically generated">
            <a:extLst>
              <a:ext uri="{FF2B5EF4-FFF2-40B4-BE49-F238E27FC236}">
                <a16:creationId xmlns:a16="http://schemas.microsoft.com/office/drawing/2014/main" id="{B6CC8AEF-2173-39F2-E784-7E9011FC9B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7" t="37131" r="10605"/>
          <a:stretch/>
        </p:blipFill>
        <p:spPr>
          <a:xfrm>
            <a:off x="507631" y="3601331"/>
            <a:ext cx="3321516" cy="18288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 descr="A group of people standing in front of a house&#10;&#10;Description automatically generated">
            <a:extLst>
              <a:ext uri="{FF2B5EF4-FFF2-40B4-BE49-F238E27FC236}">
                <a16:creationId xmlns:a16="http://schemas.microsoft.com/office/drawing/2014/main" id="{1B7FEF9C-9470-915B-B985-61EF38CC39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09" b="11168"/>
          <a:stretch/>
        </p:blipFill>
        <p:spPr>
          <a:xfrm>
            <a:off x="3989543" y="3607739"/>
            <a:ext cx="1949351" cy="18288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3" name="Picture 2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1611321C-FC6F-A417-0365-215EE25EB2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89" y="3601331"/>
            <a:ext cx="1874045" cy="18288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831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875D9-9F19-3133-674C-F492AD2FC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9E70C-6132-6D0E-7F5B-01CAAF0A21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820" y="142876"/>
            <a:ext cx="11838360" cy="6572249"/>
          </a:xfrm>
          <a:solidFill>
            <a:srgbClr val="FFCC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l">
              <a:lnSpc>
                <a:spcPct val="85000"/>
              </a:lnSpc>
              <a:tabLst>
                <a:tab pos="8572500" algn="l"/>
                <a:tab pos="10229850" algn="l"/>
              </a:tabLst>
            </a:pPr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           IMPACT504</a:t>
            </a:r>
            <a:br>
              <a:rPr lang="en-US" sz="28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           </a:t>
            </a:r>
            <a:r>
              <a:rPr lang="en-US" sz="1800" b="1" i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Running the Race.</a:t>
            </a:r>
            <a:endParaRPr lang="en-US" sz="6700" b="1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A person in a black and white uniform&#10;&#10;Description automatically generated">
            <a:extLst>
              <a:ext uri="{FF2B5EF4-FFF2-40B4-BE49-F238E27FC236}">
                <a16:creationId xmlns:a16="http://schemas.microsoft.com/office/drawing/2014/main" id="{5D1699E7-7BAB-9679-F976-A826D6A6B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20" y="5324474"/>
            <a:ext cx="1021081" cy="127635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B1E0D92-8E8B-1899-58F1-A7A1CE939361}"/>
              </a:ext>
            </a:extLst>
          </p:cNvPr>
          <p:cNvSpPr txBox="1"/>
          <p:nvPr/>
        </p:nvSpPr>
        <p:spPr>
          <a:xfrm>
            <a:off x="390525" y="438150"/>
            <a:ext cx="11410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/>
              <a:t>Running the First Leg: </a:t>
            </a:r>
            <a:r>
              <a:rPr lang="en-US" sz="4000" dirty="0"/>
              <a:t>2024’s </a:t>
            </a:r>
            <a:r>
              <a:rPr lang="en-US" sz="4000" b="1" dirty="0"/>
              <a:t>IMPACT</a:t>
            </a:r>
            <a:endParaRPr lang="en-US" sz="4000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D3B9FD-F2F7-160D-2FF7-1B55A92DF2ED}"/>
              </a:ext>
            </a:extLst>
          </p:cNvPr>
          <p:cNvSpPr txBox="1"/>
          <p:nvPr/>
        </p:nvSpPr>
        <p:spPr>
          <a:xfrm>
            <a:off x="492919" y="1293227"/>
            <a:ext cx="11206162" cy="3268908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indent="0" algn="l">
              <a:lnSpc>
                <a:spcPct val="119000"/>
              </a:lnSpc>
              <a:spcAft>
                <a:spcPts val="600"/>
              </a:spcAft>
            </a:pPr>
            <a:r>
              <a:rPr lang="en-US" sz="1800" b="1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Fourth Annual BOO!Dat504 – Saturday, October 26, 2024</a:t>
            </a:r>
            <a:endParaRPr lang="en-US" sz="18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228600" marR="0" indent="-228600" algn="l"/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Over 500 attendees</a:t>
            </a:r>
          </a:p>
          <a:p>
            <a:pPr marL="228600" marR="0" indent="-228600" algn="l"/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250 IMPACT504 Bags distributed</a:t>
            </a:r>
          </a:p>
          <a:p>
            <a:pPr marL="228600" marR="0" indent="-228600" algn="l"/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Over 50 volunteers (30 from Xavier University)</a:t>
            </a:r>
          </a:p>
          <a:p>
            <a:pPr marL="228600" marR="0" indent="-228600" algn="l"/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Over 30 entities supported</a:t>
            </a:r>
          </a:p>
          <a:p>
            <a:pPr marL="228600" indent="-228600"/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kern="1400" dirty="0">
                <a:solidFill>
                  <a:srgbClr val="000000"/>
                </a:solidFill>
                <a:latin typeface="Calibri" panose="020F0502020204030204" pitchFamily="34" charset="0"/>
              </a:rPr>
              <a:t> Sponsorship funds m</a:t>
            </a: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ore than doubled </a:t>
            </a:r>
          </a:p>
          <a:p>
            <a:pPr marL="228600" indent="-228600"/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Over 60 individual donors</a:t>
            </a:r>
          </a:p>
          <a:p>
            <a:pPr marL="228600" indent="-228600"/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Substantial media coverage: WWL, WDSU, WVUE, WGNO, The Advocate, and WBOK </a:t>
            </a:r>
          </a:p>
          <a:p>
            <a:pPr marL="228600" marR="0" indent="-228600" algn="l"/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Over 3,000 brochures distributed in Gert Town and surrounding communities </a:t>
            </a:r>
          </a:p>
          <a:p>
            <a:pPr marL="228600" marR="0" indent="-228600" algn="l"/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Over 2,350 people visited BOODat.com in October</a:t>
            </a:r>
          </a:p>
          <a:p>
            <a:pPr marL="228600" marR="0" indent="-228600" algn="l"/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18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City/State Officials in attendance: Lesli Harris, Royce Duplessis, Shaun Mena, and Mandie Landry 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DB48626-6A65-06E1-ABC4-00AF3662D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9"/>
          <a:stretch>
            <a:fillRect/>
          </a:stretch>
        </p:blipFill>
        <p:spPr bwMode="auto">
          <a:xfrm>
            <a:off x="7486650" y="1348782"/>
            <a:ext cx="4119563" cy="2080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AF9F6026-8AFC-464B-2124-B693E0612C91}"/>
              </a:ext>
            </a:extLst>
          </p:cNvPr>
          <p:cNvGrpSpPr/>
          <p:nvPr/>
        </p:nvGrpSpPr>
        <p:grpSpPr>
          <a:xfrm>
            <a:off x="2924175" y="4762081"/>
            <a:ext cx="8774906" cy="1708108"/>
            <a:chOff x="1526867" y="4628730"/>
            <a:chExt cx="10172214" cy="1980105"/>
          </a:xfrm>
        </p:grpSpPr>
        <p:pic>
          <p:nvPicPr>
            <p:cNvPr id="6" name="Picture 5" descr="A group of people sitting at a table&#10;&#10;Description automatically generated">
              <a:extLst>
                <a:ext uri="{FF2B5EF4-FFF2-40B4-BE49-F238E27FC236}">
                  <a16:creationId xmlns:a16="http://schemas.microsoft.com/office/drawing/2014/main" id="{4EEF26FE-020D-D32D-5739-FFEB0F43BE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7483" y="4628730"/>
              <a:ext cx="2958143" cy="1972095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7D5FD5B-BB11-7E60-C061-A3DD95310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38" t="7539" r="30195"/>
            <a:stretch/>
          </p:blipFill>
          <p:spPr>
            <a:xfrm>
              <a:off x="1526867" y="4631306"/>
              <a:ext cx="1638300" cy="1977529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01D042F9-99E7-769C-4C73-2118EE16E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8557" y="4636739"/>
              <a:ext cx="2957824" cy="1972096"/>
            </a:xfrm>
            <a:prstGeom prst="rect">
              <a:avLst/>
            </a:prstGeom>
          </p:spPr>
        </p:pic>
        <p:pic>
          <p:nvPicPr>
            <p:cNvPr id="29" name="Picture 28" descr="A group of people sitting around a table&#10;&#10;Description automatically generated">
              <a:extLst>
                <a:ext uri="{FF2B5EF4-FFF2-40B4-BE49-F238E27FC236}">
                  <a16:creationId xmlns:a16="http://schemas.microsoft.com/office/drawing/2014/main" id="{7CEBD5C2-CFD5-73FF-4EBA-38FB3DE196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0" r="5555"/>
            <a:stretch/>
          </p:blipFill>
          <p:spPr>
            <a:xfrm>
              <a:off x="9184481" y="4628730"/>
              <a:ext cx="2514600" cy="1971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7474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78755-644B-9533-EE48-7E4BD2DF6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7195A-8700-41A8-1AB7-89586FD05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820" y="142876"/>
            <a:ext cx="11838360" cy="6572249"/>
          </a:xfrm>
          <a:solidFill>
            <a:srgbClr val="FFCC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l">
              <a:lnSpc>
                <a:spcPct val="85000"/>
              </a:lnSpc>
              <a:tabLst>
                <a:tab pos="8572500" algn="l"/>
                <a:tab pos="10229850" algn="l"/>
              </a:tabLst>
            </a:pPr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           IMPACT504</a:t>
            </a:r>
            <a:br>
              <a:rPr lang="en-US" sz="28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           </a:t>
            </a:r>
            <a:r>
              <a:rPr lang="en-US" sz="1800" b="1" i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Running the Race.</a:t>
            </a:r>
            <a:endParaRPr lang="en-US" sz="6700" b="1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A person in a black and white uniform&#10;&#10;Description automatically generated">
            <a:extLst>
              <a:ext uri="{FF2B5EF4-FFF2-40B4-BE49-F238E27FC236}">
                <a16:creationId xmlns:a16="http://schemas.microsoft.com/office/drawing/2014/main" id="{868D9DCF-A0A5-45A8-EB9D-C725D3F99E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20" y="5324474"/>
            <a:ext cx="1021081" cy="127635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02819F3-CCD1-B270-D771-69725B897E33}"/>
              </a:ext>
            </a:extLst>
          </p:cNvPr>
          <p:cNvSpPr txBox="1"/>
          <p:nvPr/>
        </p:nvSpPr>
        <p:spPr>
          <a:xfrm>
            <a:off x="390525" y="438150"/>
            <a:ext cx="11410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/>
              <a:t>The Next Leg: Future </a:t>
            </a:r>
            <a:r>
              <a:rPr lang="en-US" sz="4000" b="1" dirty="0"/>
              <a:t>IMPACT </a:t>
            </a:r>
            <a:endParaRPr lang="en-US" sz="4000" i="1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8F3A31B-8EAC-72FB-1DE8-3EA89390A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873" y="296862"/>
            <a:ext cx="4863980" cy="6294437"/>
          </a:xfrm>
          <a:prstGeom prst="rect">
            <a:avLst/>
          </a:prstGeom>
          <a:noFill/>
          <a:ln>
            <a:noFill/>
          </a:ln>
          <a:effectLst>
            <a:outerShdw blurRad="63500" sx="101999" sy="101999" algn="ctr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9318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73F0F-F419-59A6-05B4-6FC895815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7B038-1273-4AA9-F5A2-46458AAE4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820" y="142876"/>
            <a:ext cx="11838360" cy="6572249"/>
          </a:xfrm>
          <a:solidFill>
            <a:srgbClr val="FFCC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l">
              <a:lnSpc>
                <a:spcPct val="85000"/>
              </a:lnSpc>
              <a:tabLst>
                <a:tab pos="8572500" algn="l"/>
                <a:tab pos="10229850" algn="l"/>
              </a:tabLst>
            </a:pPr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           IMPACT504</a:t>
            </a:r>
            <a:br>
              <a:rPr lang="en-US" sz="28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           </a:t>
            </a:r>
            <a:r>
              <a:rPr lang="en-US" sz="1800" b="1" i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Running the Race.</a:t>
            </a:r>
            <a:endParaRPr lang="en-US" sz="6700" b="1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A person in a black and white uniform&#10;&#10;Description automatically generated">
            <a:extLst>
              <a:ext uri="{FF2B5EF4-FFF2-40B4-BE49-F238E27FC236}">
                <a16:creationId xmlns:a16="http://schemas.microsoft.com/office/drawing/2014/main" id="{29F97117-769E-F415-FA57-9A01F0244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20" y="5324474"/>
            <a:ext cx="1021081" cy="127635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CDF7A6-65E5-1477-4AC0-ACCC9120418C}"/>
              </a:ext>
            </a:extLst>
          </p:cNvPr>
          <p:cNvSpPr txBox="1"/>
          <p:nvPr/>
        </p:nvSpPr>
        <p:spPr>
          <a:xfrm>
            <a:off x="390525" y="438150"/>
            <a:ext cx="11410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/>
              <a:t>The Next Leg: Future </a:t>
            </a:r>
            <a:r>
              <a:rPr lang="en-US" sz="4000" b="1" dirty="0"/>
              <a:t>IMPACT </a:t>
            </a:r>
            <a:endParaRPr lang="en-US" sz="4000" i="1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95F15C3-752A-51F3-2972-48A15358C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275" y="1302760"/>
            <a:ext cx="6267450" cy="4843030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0322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30546-E747-995C-4F03-83936B92D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F0007-B2E6-EEBC-BCFC-23E4F7372E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820" y="142876"/>
            <a:ext cx="11838360" cy="6572249"/>
          </a:xfrm>
          <a:solidFill>
            <a:srgbClr val="FFCC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l">
              <a:lnSpc>
                <a:spcPct val="85000"/>
              </a:lnSpc>
              <a:tabLst>
                <a:tab pos="8572500" algn="l"/>
                <a:tab pos="10229850" algn="l"/>
              </a:tabLst>
            </a:pPr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           IMPACT504</a:t>
            </a:r>
            <a:br>
              <a:rPr lang="en-US" sz="28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           </a:t>
            </a:r>
            <a:r>
              <a:rPr lang="en-US" sz="1800" b="1" i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Running the Race.</a:t>
            </a:r>
            <a:endParaRPr lang="en-US" sz="6700" b="1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A person in a black and white uniform&#10;&#10;Description automatically generated">
            <a:extLst>
              <a:ext uri="{FF2B5EF4-FFF2-40B4-BE49-F238E27FC236}">
                <a16:creationId xmlns:a16="http://schemas.microsoft.com/office/drawing/2014/main" id="{F7C180EF-D12E-ED33-E7F7-B92785B353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20" y="5324474"/>
            <a:ext cx="1021081" cy="127635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68B9FD-7236-25A1-B799-8DADB4D8224B}"/>
              </a:ext>
            </a:extLst>
          </p:cNvPr>
          <p:cNvSpPr txBox="1"/>
          <p:nvPr/>
        </p:nvSpPr>
        <p:spPr>
          <a:xfrm>
            <a:off x="390525" y="438150"/>
            <a:ext cx="11410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/>
              <a:t>The Next Leg: Future </a:t>
            </a:r>
            <a:r>
              <a:rPr lang="en-US" sz="4000" b="1" dirty="0"/>
              <a:t>IMPACT </a:t>
            </a:r>
            <a:endParaRPr lang="en-US" sz="4000" i="1" dirty="0"/>
          </a:p>
        </p:txBody>
      </p:sp>
      <p:pic>
        <p:nvPicPr>
          <p:cNvPr id="5123" name="Picture 3">
            <a:extLst>
              <a:ext uri="{FF2B5EF4-FFF2-40B4-BE49-F238E27FC236}">
                <a16:creationId xmlns:a16="http://schemas.microsoft.com/office/drawing/2014/main" id="{10083EB2-DA3A-4B3E-96EB-C0F5F3587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7" y="1170117"/>
            <a:ext cx="5517340" cy="4263627"/>
          </a:xfrm>
          <a:prstGeom prst="rect">
            <a:avLst/>
          </a:prstGeom>
          <a:noFill/>
          <a:ln>
            <a:noFill/>
          </a:ln>
          <a:effectLst>
            <a:outerShdw blurRad="63500" sx="101999" sy="101999" algn="ctr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B603FCE7-C2EC-EA8D-5E89-0D775A156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345" y="1160352"/>
            <a:ext cx="5542611" cy="4283157"/>
          </a:xfrm>
          <a:prstGeom prst="rect">
            <a:avLst/>
          </a:prstGeom>
          <a:noFill/>
          <a:ln>
            <a:noFill/>
          </a:ln>
          <a:effectLst>
            <a:outerShdw blurRad="63500" sx="101999" sy="101999" algn="ctr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2852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C3A60-3933-C04E-9996-ACF4A07C0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6530C-F384-49BD-AD66-BFC71D8E77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820" y="142875"/>
            <a:ext cx="11838360" cy="6572249"/>
          </a:xfrm>
          <a:solidFill>
            <a:srgbClr val="FFCC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l">
              <a:lnSpc>
                <a:spcPct val="85000"/>
              </a:lnSpc>
              <a:tabLst>
                <a:tab pos="8572500" algn="l"/>
                <a:tab pos="10229850" algn="l"/>
              </a:tabLst>
            </a:pPr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           IMPACT504</a:t>
            </a:r>
            <a:br>
              <a:rPr lang="en-US" sz="28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           </a:t>
            </a:r>
            <a:r>
              <a:rPr lang="en-US" sz="1800" b="1" i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Running the Race.</a:t>
            </a:r>
            <a:endParaRPr lang="en-US" sz="6700" b="1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 descr="A person in a black and white uniform&#10;&#10;Description automatically generated">
            <a:extLst>
              <a:ext uri="{FF2B5EF4-FFF2-40B4-BE49-F238E27FC236}">
                <a16:creationId xmlns:a16="http://schemas.microsoft.com/office/drawing/2014/main" id="{464CA79F-8C6D-1ACD-458C-9A0DA080B0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20" y="5324474"/>
            <a:ext cx="1021081" cy="127635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F7CF8C-B480-7268-806F-6D4150AC306A}"/>
              </a:ext>
            </a:extLst>
          </p:cNvPr>
          <p:cNvSpPr txBox="1"/>
          <p:nvPr/>
        </p:nvSpPr>
        <p:spPr>
          <a:xfrm>
            <a:off x="390525" y="438150"/>
            <a:ext cx="11410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How you can help increase our </a:t>
            </a:r>
            <a:r>
              <a:rPr lang="en-US" sz="4000" b="1" dirty="0"/>
              <a:t>IMPACT</a:t>
            </a:r>
            <a:r>
              <a:rPr lang="en-US" sz="4000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D3167B-3C14-F2F9-6457-C45C324A7D95}"/>
              </a:ext>
            </a:extLst>
          </p:cNvPr>
          <p:cNvSpPr txBox="1"/>
          <p:nvPr/>
        </p:nvSpPr>
        <p:spPr>
          <a:xfrm>
            <a:off x="4648200" y="1264389"/>
            <a:ext cx="7219949" cy="5262979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Contribute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Volunteer for our projects, activities, and events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Donate goods / supplies for our giveaways and activities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Recommend programs, activities, collaborations, and service opportunities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Make tax-deductible financial donations to support our efforts (and ask your friends, family, co-workers, employers to also!)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Be our cheerleaders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Follow IMPACT504 on Social Media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Share our posts adding your personal experiences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Show up to our programs </a:t>
            </a:r>
            <a:r>
              <a:rPr lang="en-US" sz="2400" b="1" i="1" dirty="0"/>
              <a:t>(and bring friends)</a:t>
            </a:r>
            <a:endParaRPr lang="en-US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C461D4-D565-35ED-6438-FBC9150C39B0}"/>
              </a:ext>
            </a:extLst>
          </p:cNvPr>
          <p:cNvSpPr txBox="1"/>
          <p:nvPr/>
        </p:nvSpPr>
        <p:spPr>
          <a:xfrm>
            <a:off x="795944" y="1164936"/>
            <a:ext cx="3552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SCAN TO GIVE!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0E7BB0-9CC3-A151-E180-07EF7F02EF1A}"/>
              </a:ext>
            </a:extLst>
          </p:cNvPr>
          <p:cNvSpPr txBox="1"/>
          <p:nvPr/>
        </p:nvSpPr>
        <p:spPr>
          <a:xfrm>
            <a:off x="381000" y="1761646"/>
            <a:ext cx="396776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Online Donations: </a:t>
            </a:r>
            <a:r>
              <a:rPr lang="en-US" b="1" dirty="0"/>
              <a:t>pay.boodat.com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sz="1200" dirty="0"/>
          </a:p>
          <a:p>
            <a:pPr algn="r"/>
            <a:endParaRPr lang="en-US" dirty="0"/>
          </a:p>
          <a:p>
            <a:pPr algn="r"/>
            <a:endParaRPr lang="en-US" sz="1400" dirty="0"/>
          </a:p>
          <a:p>
            <a:pPr algn="r"/>
            <a:r>
              <a:rPr lang="en-US" dirty="0"/>
              <a:t>OR Cash App: </a:t>
            </a:r>
            <a:r>
              <a:rPr lang="en-US" b="1" dirty="0"/>
              <a:t>$</a:t>
            </a:r>
            <a:r>
              <a:rPr lang="en-US" b="1" dirty="0" err="1"/>
              <a:t>ReachTheGoal</a:t>
            </a:r>
            <a:endParaRPr lang="en-US" b="1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A63D2E-6838-5F53-4B56-A34AF874F360}"/>
              </a:ext>
            </a:extLst>
          </p:cNvPr>
          <p:cNvGrpSpPr/>
          <p:nvPr/>
        </p:nvGrpSpPr>
        <p:grpSpPr>
          <a:xfrm>
            <a:off x="2595778" y="2129177"/>
            <a:ext cx="1646484" cy="1646484"/>
            <a:chOff x="3952875" y="1285875"/>
            <a:chExt cx="4286250" cy="42862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10" name="Picture 9" descr="A qr code with a dinosaur&#10;&#10;Description automatically generated">
              <a:extLst>
                <a:ext uri="{FF2B5EF4-FFF2-40B4-BE49-F238E27FC236}">
                  <a16:creationId xmlns:a16="http://schemas.microsoft.com/office/drawing/2014/main" id="{03755E8F-D082-857B-389C-A734D64CC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2875" y="1285875"/>
              <a:ext cx="4286250" cy="4286250"/>
            </a:xfrm>
            <a:prstGeom prst="rect">
              <a:avLst/>
            </a:prstGeom>
          </p:spPr>
        </p:pic>
        <p:pic>
          <p:nvPicPr>
            <p:cNvPr id="12" name="Picture 11" descr="A white text on an orange background&#10;&#10;Description automatically generated">
              <a:extLst>
                <a:ext uri="{FF2B5EF4-FFF2-40B4-BE49-F238E27FC236}">
                  <a16:creationId xmlns:a16="http://schemas.microsoft.com/office/drawing/2014/main" id="{E901D784-962E-5158-0C22-9645AA34A1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9" r="8218"/>
            <a:stretch/>
          </p:blipFill>
          <p:spPr>
            <a:xfrm>
              <a:off x="5686425" y="3029208"/>
              <a:ext cx="826854" cy="818892"/>
            </a:xfrm>
            <a:prstGeom prst="rect">
              <a:avLst/>
            </a:prstGeom>
          </p:spPr>
        </p:pic>
      </p:grpSp>
      <p:pic>
        <p:nvPicPr>
          <p:cNvPr id="15" name="Picture 14" descr="A qr code with a green dollar sign&#10;&#10;Description automatically generated">
            <a:extLst>
              <a:ext uri="{FF2B5EF4-FFF2-40B4-BE49-F238E27FC236}">
                <a16:creationId xmlns:a16="http://schemas.microsoft.com/office/drawing/2014/main" id="{36A93EEB-F5A4-FA73-597B-5B46F7107B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777" y="4179638"/>
            <a:ext cx="1646485" cy="167251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9864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57CF9-C76C-ADE8-A0C2-4D2515D2F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F81B4-F8C2-2B4D-834B-0E13A8E485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820" y="142875"/>
            <a:ext cx="11838360" cy="6572249"/>
          </a:xfrm>
          <a:solidFill>
            <a:srgbClr val="FFCC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>
              <a:lnSpc>
                <a:spcPct val="85000"/>
              </a:lnSpc>
              <a:tabLst>
                <a:tab pos="8572500" algn="l"/>
                <a:tab pos="10229850" algn="l"/>
              </a:tabLst>
            </a:pPr>
            <a:r>
              <a:rPr lang="en-US" sz="66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IMPACT504</a:t>
            </a:r>
            <a:br>
              <a:rPr lang="en-US" sz="5400" b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4400" b="1" i="1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Running the Race.</a:t>
            </a:r>
            <a:endParaRPr lang="en-US" sz="6700" b="1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508917-9098-B588-65EE-7B3232F3D51F}"/>
              </a:ext>
            </a:extLst>
          </p:cNvPr>
          <p:cNvSpPr txBox="1"/>
          <p:nvPr/>
        </p:nvSpPr>
        <p:spPr>
          <a:xfrm>
            <a:off x="390525" y="438150"/>
            <a:ext cx="11410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How you can help increase our </a:t>
            </a:r>
            <a:r>
              <a:rPr lang="en-US" sz="4000" b="1" dirty="0"/>
              <a:t>IMPACT</a:t>
            </a:r>
            <a:r>
              <a:rPr lang="en-US" sz="4000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D6EAF2-273D-2277-BB7A-D06AE7A16AC7}"/>
              </a:ext>
            </a:extLst>
          </p:cNvPr>
          <p:cNvSpPr txBox="1"/>
          <p:nvPr/>
        </p:nvSpPr>
        <p:spPr>
          <a:xfrm>
            <a:off x="176820" y="1378689"/>
            <a:ext cx="11905036" cy="378565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en-US" sz="2000" b="1" dirty="0"/>
          </a:p>
          <a:p>
            <a:pPr algn="ctr"/>
            <a:r>
              <a:rPr lang="en-US" sz="2800" b="1" dirty="0"/>
              <a:t>The team only wins the relay race when we all run our best.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Let’s make the win be for </a:t>
            </a:r>
          </a:p>
          <a:p>
            <a:pPr algn="ctr"/>
            <a:r>
              <a:rPr lang="en-US" sz="2800" b="1" dirty="0"/>
              <a:t>our communities… </a:t>
            </a:r>
          </a:p>
          <a:p>
            <a:pPr algn="ctr"/>
            <a:r>
              <a:rPr lang="en-US" sz="2800" b="1" dirty="0"/>
              <a:t>our youth… </a:t>
            </a:r>
          </a:p>
          <a:p>
            <a:pPr algn="ctr"/>
            <a:r>
              <a:rPr lang="en-US" sz="2800" b="1" dirty="0"/>
              <a:t>our elders… </a:t>
            </a:r>
          </a:p>
          <a:p>
            <a:pPr algn="ctr"/>
            <a:r>
              <a:rPr lang="en-US" sz="2800" b="1" dirty="0"/>
              <a:t>and each other.</a:t>
            </a:r>
          </a:p>
          <a:p>
            <a:pPr algn="ctr"/>
            <a:endParaRPr lang="en-US" sz="2000" b="1" dirty="0"/>
          </a:p>
        </p:txBody>
      </p:sp>
      <p:pic>
        <p:nvPicPr>
          <p:cNvPr id="5" name="Picture 4" descr="A person in a black and white uniform&#10;&#10;Description automatically generated">
            <a:extLst>
              <a:ext uri="{FF2B5EF4-FFF2-40B4-BE49-F238E27FC236}">
                <a16:creationId xmlns:a16="http://schemas.microsoft.com/office/drawing/2014/main" id="{CC7A5454-2127-134E-B2AE-ED7242F144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20" y="1309258"/>
            <a:ext cx="4233255" cy="529156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0957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455</Words>
  <Application>Microsoft Office PowerPoint</Application>
  <PresentationFormat>Widescreen</PresentationFormat>
  <Paragraphs>81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Aptos</vt:lpstr>
      <vt:lpstr>Aptos Display</vt:lpstr>
      <vt:lpstr>Aptos Narrow</vt:lpstr>
      <vt:lpstr>Arial</vt:lpstr>
      <vt:lpstr>Calibri</vt:lpstr>
      <vt:lpstr>Cavolini</vt:lpstr>
      <vt:lpstr>Symbol</vt:lpstr>
      <vt:lpstr>Office Theme</vt:lpstr>
      <vt:lpstr>   IMPACT504    Running the Race.</vt:lpstr>
      <vt:lpstr>            IMPACT504             Running the Race.</vt:lpstr>
      <vt:lpstr>            IMPACT504             Running the Race.</vt:lpstr>
      <vt:lpstr>            IMPACT504             Running the Race.</vt:lpstr>
      <vt:lpstr>            IMPACT504             Running the Race.</vt:lpstr>
      <vt:lpstr>            IMPACT504             Running the Race.</vt:lpstr>
      <vt:lpstr>            IMPACT504             Running the Race.</vt:lpstr>
      <vt:lpstr>            IMPACT504             Running the Race.</vt:lpstr>
      <vt:lpstr>IMPACT504 Running the Race.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Percy Marchand</dc:creator>
  <cp:lastModifiedBy>Percy Marchand</cp:lastModifiedBy>
  <cp:revision>4</cp:revision>
  <dcterms:created xsi:type="dcterms:W3CDTF">2024-11-19T16:40:10Z</dcterms:created>
  <dcterms:modified xsi:type="dcterms:W3CDTF">2024-11-19T22:11:33Z</dcterms:modified>
</cp:coreProperties>
</file>