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2192000" cy="6858000"/>
  <p:notesSz cx="6858000" cy="9144000"/>
  <p:embeddedFontLst>
    <p:embeddedFont>
      <p:font typeface="Canva Sans" charset="1" panose="020B0503030501040103"/>
      <p:regular r:id="rId17"/>
    </p:embeddedFont>
    <p:embeddedFont>
      <p:font typeface="Poppins Bold" charset="1" panose="00000800000000000000"/>
      <p:regular r:id="rId18"/>
    </p:embeddedFont>
    <p:embeddedFont>
      <p:font typeface="Open Sans Bold" charset="1" panose="00000000000000000000"/>
      <p:regular r:id="rId19"/>
    </p:embeddedFont>
    <p:embeddedFont>
      <p:font typeface="Open Sans" charset="1" panose="0000000000000000000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s://xecutethevision.com/free-resources/f/debriefs-project-wrap-up-or-post-mortems-to-learn-from-mistakes" TargetMode="External" Type="http://schemas.openxmlformats.org/officeDocument/2006/relationships/hyperlink"/><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2751327" y="0"/>
            <a:ext cx="6858000" cy="6858000"/>
            <a:chOff x="0" y="0"/>
            <a:chExt cx="812800" cy="812800"/>
          </a:xfrm>
        </p:grpSpPr>
        <p:sp>
          <p:nvSpPr>
            <p:cNvPr name="Freeform 3" id="3">
              <a:hlinkClick r:id="rId2" tooltip="https://xecutethevision.com/free-resources/f/debriefs-project-wrap-up-or-post-mortems-to-learn-from-mistakes"/>
            </p:cNvPr>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C1C1C"/>
            </a:solidFill>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1819"/>
                </a:lnSpc>
                <a:spcBef>
                  <a:spcPct val="0"/>
                </a:spcBef>
              </a:pPr>
              <a:r>
                <a:rPr lang="en-US" sz="1299" u="sng">
                  <a:solidFill>
                    <a:srgbClr val="FFFFFF"/>
                  </a:solidFill>
                  <a:latin typeface="Canva Sans"/>
                  <a:ea typeface="Canva Sans"/>
                  <a:cs typeface="Canva Sans"/>
                  <a:sym typeface="Canva Sans"/>
                </a:rPr>
                <a:t> o</a:t>
              </a:r>
            </a:p>
          </p:txBody>
        </p:sp>
      </p:grpSp>
      <p:sp>
        <p:nvSpPr>
          <p:cNvPr name="Freeform 5" id="5"/>
          <p:cNvSpPr/>
          <p:nvPr/>
        </p:nvSpPr>
        <p:spPr>
          <a:xfrm flipH="false" flipV="false" rot="0">
            <a:off x="5427712" y="4715114"/>
            <a:ext cx="1883373" cy="1897146"/>
          </a:xfrm>
          <a:custGeom>
            <a:avLst/>
            <a:gdLst/>
            <a:ahLst/>
            <a:cxnLst/>
            <a:rect r="r" b="b" t="t" l="l"/>
            <a:pathLst>
              <a:path h="1897146" w="1883373">
                <a:moveTo>
                  <a:pt x="0" y="0"/>
                </a:moveTo>
                <a:lnTo>
                  <a:pt x="1883373" y="0"/>
                </a:lnTo>
                <a:lnTo>
                  <a:pt x="1883373" y="1897146"/>
                </a:lnTo>
                <a:lnTo>
                  <a:pt x="0" y="1897146"/>
                </a:lnTo>
                <a:lnTo>
                  <a:pt x="0" y="0"/>
                </a:lnTo>
                <a:close/>
              </a:path>
            </a:pathLst>
          </a:custGeom>
          <a:blipFill>
            <a:blip r:embed="rId3"/>
            <a:stretch>
              <a:fillRect l="0" t="0" r="0" b="0"/>
            </a:stretch>
          </a:blipFill>
        </p:spPr>
      </p:sp>
      <p:sp>
        <p:nvSpPr>
          <p:cNvPr name="TextBox 6" id="6"/>
          <p:cNvSpPr txBox="true"/>
          <p:nvPr/>
        </p:nvSpPr>
        <p:spPr>
          <a:xfrm rot="0">
            <a:off x="2314650" y="1181164"/>
            <a:ext cx="7731353" cy="3343585"/>
          </a:xfrm>
          <a:prstGeom prst="rect">
            <a:avLst/>
          </a:prstGeom>
        </p:spPr>
        <p:txBody>
          <a:bodyPr anchor="t" rtlCol="false" tIns="0" lIns="0" bIns="0" rIns="0">
            <a:spAutoFit/>
          </a:bodyPr>
          <a:lstStyle/>
          <a:p>
            <a:pPr algn="ctr">
              <a:lnSpc>
                <a:spcPts val="6343"/>
              </a:lnSpc>
            </a:pPr>
            <a:r>
              <a:rPr lang="en-US" b="true" sz="7047">
                <a:solidFill>
                  <a:srgbClr val="FFFFFF"/>
                </a:solidFill>
                <a:latin typeface="Poppins Bold"/>
                <a:ea typeface="Poppins Bold"/>
                <a:cs typeface="Poppins Bold"/>
                <a:sym typeface="Poppins Bold"/>
              </a:rPr>
              <a:t>TOP 10</a:t>
            </a:r>
          </a:p>
          <a:p>
            <a:pPr algn="ctr">
              <a:lnSpc>
                <a:spcPts val="6343"/>
              </a:lnSpc>
            </a:pPr>
            <a:r>
              <a:rPr lang="en-US" b="true" sz="7047">
                <a:solidFill>
                  <a:srgbClr val="FFFFFF"/>
                </a:solidFill>
                <a:latin typeface="Poppins Bold"/>
                <a:ea typeface="Poppins Bold"/>
                <a:cs typeface="Poppins Bold"/>
                <a:sym typeface="Poppins Bold"/>
              </a:rPr>
              <a:t>SALES OBJECTIONS AND ANSWERS</a:t>
            </a:r>
          </a:p>
        </p:txBody>
      </p:sp>
      <p:sp>
        <p:nvSpPr>
          <p:cNvPr name="AutoShape 7" id="7"/>
          <p:cNvSpPr/>
          <p:nvPr/>
        </p:nvSpPr>
        <p:spPr>
          <a:xfrm flipV="true">
            <a:off x="3553651" y="4519986"/>
            <a:ext cx="5253351" cy="9525"/>
          </a:xfrm>
          <a:prstGeom prst="line">
            <a:avLst/>
          </a:prstGeom>
          <a:ln cap="flat" w="19050">
            <a:solidFill>
              <a:srgbClr val="FFFFFF"/>
            </a:solidFill>
            <a:prstDash val="solid"/>
            <a:headEnd type="none" len="sm" w="sm"/>
            <a:tailEnd type="none" len="sm" w="sm"/>
          </a:ln>
        </p:spPr>
      </p:sp>
      <p:sp>
        <p:nvSpPr>
          <p:cNvPr name="AutoShape 8" id="8"/>
          <p:cNvSpPr/>
          <p:nvPr/>
        </p:nvSpPr>
        <p:spPr>
          <a:xfrm>
            <a:off x="3895405" y="1066864"/>
            <a:ext cx="4569843" cy="0"/>
          </a:xfrm>
          <a:prstGeom prst="line">
            <a:avLst/>
          </a:prstGeom>
          <a:ln cap="flat" w="19050">
            <a:solidFill>
              <a:srgbClr val="FFFFFF"/>
            </a:solidFill>
            <a:prstDash val="solid"/>
            <a:headEnd type="none" len="sm" w="sm"/>
            <a:tailEnd type="none" len="sm" w="sm"/>
          </a:ln>
        </p:spPr>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34471"/>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502133" y="923434"/>
            <a:ext cx="11310719" cy="4430108"/>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9. "WE DON’T SEE A RETURN ON INVESTMENT"</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prospect is unsure about the value or ROI of your product.</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Provide Data and Metrics:</a:t>
            </a:r>
            <a:r>
              <a:rPr lang="en-US" sz="1386">
                <a:solidFill>
                  <a:srgbClr val="000000"/>
                </a:solidFill>
                <a:latin typeface="Open Sans"/>
                <a:ea typeface="Open Sans"/>
                <a:cs typeface="Open Sans"/>
                <a:sym typeface="Open Sans"/>
              </a:rPr>
              <a:t> Use case studies or detailed analytics that demonstrate clear ROI for other customers.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Break Down the Benefits: </a:t>
            </a:r>
            <a:r>
              <a:rPr lang="en-US" sz="1386">
                <a:solidFill>
                  <a:srgbClr val="000000"/>
                </a:solidFill>
                <a:latin typeface="Open Sans"/>
                <a:ea typeface="Open Sans"/>
                <a:cs typeface="Open Sans"/>
                <a:sym typeface="Open Sans"/>
              </a:rPr>
              <a:t>List how your product will directly improve their bottom line, such as reducing costs, increasing efficiency, or boosting revenue</a:t>
            </a:r>
            <a:r>
              <a:rPr lang="en-US" b="true" sz="1386">
                <a:solidFill>
                  <a:srgbClr val="000000"/>
                </a:solidFill>
                <a:latin typeface="Open Sans Bold"/>
                <a:ea typeface="Open Sans Bold"/>
                <a:cs typeface="Open Sans Bold"/>
                <a:sym typeface="Open Sans Bold"/>
              </a:rPr>
              <a: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Provide a Trial Period: </a:t>
            </a:r>
            <a:r>
              <a:rPr lang="en-US" sz="1386">
                <a:solidFill>
                  <a:srgbClr val="000000"/>
                </a:solidFill>
                <a:latin typeface="Open Sans"/>
                <a:ea typeface="Open Sans"/>
                <a:cs typeface="Open Sans"/>
                <a:sym typeface="Open Sans"/>
              </a:rPr>
              <a:t>Let them experience the product to see the value firsthand.</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Highlight Cost of Inaction: </a:t>
            </a:r>
            <a:r>
              <a:rPr lang="en-US" sz="1386">
                <a:solidFill>
                  <a:srgbClr val="000000"/>
                </a:solidFill>
                <a:latin typeface="Open Sans"/>
                <a:ea typeface="Open Sans"/>
                <a:cs typeface="Open Sans"/>
                <a:sym typeface="Open Sans"/>
              </a:rPr>
              <a:t>Show them the opportunity cost of not investing in your solution, such as falling behind competitors.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Create a Roadmap:</a:t>
            </a:r>
            <a:r>
              <a:rPr lang="en-US" sz="1386">
                <a:solidFill>
                  <a:srgbClr val="000000"/>
                </a:solidFill>
                <a:latin typeface="Open Sans"/>
                <a:ea typeface="Open Sans"/>
                <a:cs typeface="Open Sans"/>
                <a:sym typeface="Open Sans"/>
              </a:rPr>
              <a:t> Outline how they will see ROI at different stages after implementing your product.</a:t>
            </a:r>
          </a:p>
          <a:p>
            <a:pPr algn="l">
              <a:lnSpc>
                <a:spcPts val="1940"/>
              </a:lnSpc>
              <a:spcBef>
                <a:spcPct val="0"/>
              </a:spcBef>
            </a:pP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 "I understand that ROI is important. Let me walk you through how our solution has helped other businesses achieve a 20% increase in revenue in just six months."</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90109"/>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502133" y="923434"/>
            <a:ext cx="11310719" cy="4191983"/>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10. "I’M HAPPY WITH MY CURRENT PROVIDER"</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prospect may be resistant to change, even if their current provider isn’t fully meeting their needs.</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 for Feedback: </a:t>
            </a:r>
            <a:r>
              <a:rPr lang="en-US" sz="1386">
                <a:solidFill>
                  <a:srgbClr val="000000"/>
                </a:solidFill>
                <a:latin typeface="Open Sans"/>
                <a:ea typeface="Open Sans"/>
                <a:cs typeface="Open Sans"/>
                <a:sym typeface="Open Sans"/>
              </a:rPr>
              <a:t>Inquire about what they like about their current provider and where they feel they’re lacking.</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Position Your Solution as a Better Fit:</a:t>
            </a:r>
            <a:r>
              <a:rPr lang="en-US" sz="1386">
                <a:solidFill>
                  <a:srgbClr val="000000"/>
                </a:solidFill>
                <a:latin typeface="Open Sans"/>
                <a:ea typeface="Open Sans"/>
                <a:cs typeface="Open Sans"/>
                <a:sym typeface="Open Sans"/>
              </a:rPr>
              <a:t> Highlight the unique benefits your product provides that the competitor doesn’t.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Share Success Stories:</a:t>
            </a:r>
            <a:r>
              <a:rPr lang="en-US" sz="1386">
                <a:solidFill>
                  <a:srgbClr val="000000"/>
                </a:solidFill>
                <a:latin typeface="Open Sans"/>
                <a:ea typeface="Open Sans"/>
                <a:cs typeface="Open Sans"/>
                <a:sym typeface="Open Sans"/>
              </a:rPr>
              <a:t> Share stories of companies that switched from their current provider and experienced better results.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 Risk-Free Trial: </a:t>
            </a:r>
            <a:r>
              <a:rPr lang="en-US" sz="1386">
                <a:solidFill>
                  <a:srgbClr val="000000"/>
                </a:solidFill>
                <a:latin typeface="Open Sans"/>
                <a:ea typeface="Open Sans"/>
                <a:cs typeface="Open Sans"/>
                <a:sym typeface="Open Sans"/>
              </a:rPr>
              <a:t>Let them try your solution with no obligation, so they can compare the results themselves.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Reassure About Transition Ease:</a:t>
            </a:r>
            <a:r>
              <a:rPr lang="en-US" sz="1386">
                <a:solidFill>
                  <a:srgbClr val="000000"/>
                </a:solidFill>
                <a:latin typeface="Open Sans"/>
                <a:ea typeface="Open Sans"/>
                <a:cs typeface="Open Sans"/>
                <a:sym typeface="Open Sans"/>
              </a:rPr>
              <a:t> Address any concerns about the switch, ensuring them that you will support the transition.</a:t>
            </a:r>
          </a:p>
          <a:p>
            <a:pPr algn="l">
              <a:lnSpc>
                <a:spcPts val="1940"/>
              </a:lnSpc>
              <a:spcBef>
                <a:spcPct val="0"/>
              </a:spcBef>
            </a:pP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 "I respect your loyalty to your current provider. Can you share what you like most about them? I’d love to show you how we can deliver even better results in the areas where they may be falling short."</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1037560"/>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527640" y="970885"/>
            <a:ext cx="11310719" cy="4115783"/>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1. "IT'S TOO EXPENSIVE"</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800"/>
              </a:lnSpc>
              <a:spcBef>
                <a:spcPct val="0"/>
              </a:spcBef>
            </a:pPr>
            <a:r>
              <a:rPr lang="en-US" sz="1286">
                <a:solidFill>
                  <a:srgbClr val="000000"/>
                </a:solidFill>
                <a:latin typeface="Open Sans"/>
                <a:ea typeface="Open Sans"/>
                <a:cs typeface="Open Sans"/>
                <a:sym typeface="Open Sans"/>
              </a:rPr>
              <a:t>Price is one of the most common sales objections. Prospects may feel the cost of your product or service is too high compared to their budget.</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Reframe the Value</a:t>
            </a:r>
            <a:r>
              <a:rPr lang="en-US" sz="1386">
                <a:solidFill>
                  <a:srgbClr val="000000"/>
                </a:solidFill>
                <a:latin typeface="Open Sans"/>
                <a:ea typeface="Open Sans"/>
                <a:cs typeface="Open Sans"/>
                <a:sym typeface="Open Sans"/>
              </a:rPr>
              <a:t>: Emphasize the long-term value and return on investment (ROI) of your product. Show how it will save them time or money in the future.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Break Down the Cost: </a:t>
            </a:r>
            <a:r>
              <a:rPr lang="en-US" sz="1386">
                <a:solidFill>
                  <a:srgbClr val="000000"/>
                </a:solidFill>
                <a:latin typeface="Open Sans"/>
                <a:ea typeface="Open Sans"/>
                <a:cs typeface="Open Sans"/>
                <a:sym typeface="Open Sans"/>
              </a:rPr>
              <a:t>Offer different pricing tiers or packages that fit their budget. If applicable, explain payment plans.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Show Comparisons</a:t>
            </a:r>
            <a:r>
              <a:rPr lang="en-US" sz="1386">
                <a:solidFill>
                  <a:srgbClr val="000000"/>
                </a:solidFill>
                <a:latin typeface="Open Sans"/>
                <a:ea typeface="Open Sans"/>
                <a:cs typeface="Open Sans"/>
                <a:sym typeface="Open Sans"/>
              </a:rPr>
              <a:t>: Illustrate how your offering compares favorably to the competition in terms of cost and benefits.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Use Testimonials: </a:t>
            </a:r>
            <a:r>
              <a:rPr lang="en-US" sz="1386">
                <a:solidFill>
                  <a:srgbClr val="000000"/>
                </a:solidFill>
                <a:latin typeface="Open Sans"/>
                <a:ea typeface="Open Sans"/>
                <a:cs typeface="Open Sans"/>
                <a:sym typeface="Open Sans"/>
              </a:rPr>
              <a:t>Share customer success stories or testimonials that demonstrate the value customers get from the investment.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Create Urgency</a:t>
            </a:r>
            <a:r>
              <a:rPr lang="en-US" sz="1386">
                <a:solidFill>
                  <a:srgbClr val="000000"/>
                </a:solidFill>
                <a:latin typeface="Open Sans"/>
                <a:ea typeface="Open Sans"/>
                <a:cs typeface="Open Sans"/>
                <a:sym typeface="Open Sans"/>
              </a:rPr>
              <a:t>: Highlight limited-time promotions or the cost of inaction to make them realize they could be missing out.</a:t>
            </a: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a:t>
            </a:r>
            <a:r>
              <a:rPr lang="en-US" sz="1586">
                <a:solidFill>
                  <a:srgbClr val="000000"/>
                </a:solidFill>
                <a:latin typeface="Open Sans"/>
                <a:ea typeface="Open Sans"/>
                <a:cs typeface="Open Sans"/>
                <a:sym typeface="Open Sans"/>
              </a:rPr>
              <a:t>: "I understand that budget is a concern. Let me show you how our product can reduce operational costs and provide a 20% ROI in just six months. That’s a significant return considering the long-term benefits."</a:t>
            </a:r>
          </a:p>
        </p:txBody>
      </p:sp>
      <p:sp>
        <p:nvSpPr>
          <p:cNvPr name="Freeform 6" id="6"/>
          <p:cNvSpPr/>
          <p:nvPr/>
        </p:nvSpPr>
        <p:spPr>
          <a:xfrm flipH="false" flipV="false" rot="0">
            <a:off x="11506200" y="6114069"/>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88314"/>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386936" y="921639"/>
            <a:ext cx="11310719" cy="4182458"/>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2. "I NEED TO THINK ABOUT IT"</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Prospects may want time to consider the offer. This could indicate that they need more information or are uncertain.</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a:t>
            </a:r>
            <a:r>
              <a:rPr lang="en-US" b="true" sz="1386">
                <a:solidFill>
                  <a:srgbClr val="000000"/>
                </a:solidFill>
                <a:latin typeface="Open Sans Bold"/>
                <a:ea typeface="Open Sans Bold"/>
                <a:cs typeface="Open Sans Bold"/>
                <a:sym typeface="Open Sans Bold"/>
              </a:rPr>
              <a:t> Questions: </a:t>
            </a:r>
            <a:r>
              <a:rPr lang="en-US" sz="1386">
                <a:solidFill>
                  <a:srgbClr val="000000"/>
                </a:solidFill>
                <a:latin typeface="Open Sans"/>
                <a:ea typeface="Open Sans"/>
                <a:cs typeface="Open Sans"/>
                <a:sym typeface="Open Sans"/>
              </a:rPr>
              <a:t>Gently probe to uncover the underlying concerns. What is making them hesitant? Understanding their doubts will allow you to address them directly.</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P</a:t>
            </a:r>
            <a:r>
              <a:rPr lang="en-US" b="true" sz="1386">
                <a:solidFill>
                  <a:srgbClr val="000000"/>
                </a:solidFill>
                <a:latin typeface="Open Sans Bold"/>
                <a:ea typeface="Open Sans Bold"/>
                <a:cs typeface="Open Sans Bold"/>
                <a:sym typeface="Open Sans Bold"/>
              </a:rPr>
              <a:t>rovide More Information: </a:t>
            </a:r>
            <a:r>
              <a:rPr lang="en-US" sz="1386">
                <a:solidFill>
                  <a:srgbClr val="000000"/>
                </a:solidFill>
                <a:latin typeface="Open Sans"/>
                <a:ea typeface="Open Sans"/>
                <a:cs typeface="Open Sans"/>
                <a:sym typeface="Open Sans"/>
              </a:rPr>
              <a:t>Offer case studies, customer reviews, or data that highlight the product’s effectiveness and value.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Create Urgency: </a:t>
            </a:r>
            <a:r>
              <a:rPr lang="en-US" sz="1386">
                <a:solidFill>
                  <a:srgbClr val="000000"/>
                </a:solidFill>
                <a:latin typeface="Open Sans"/>
                <a:ea typeface="Open Sans"/>
                <a:cs typeface="Open Sans"/>
                <a:sym typeface="Open Sans"/>
              </a:rPr>
              <a:t>Highlight the benefits of acting now, such as a special discount or potential loss of opportunity.</a:t>
            </a:r>
          </a:p>
          <a:p>
            <a:pPr algn="l" marL="277722" indent="-138861" lvl="1">
              <a:lnSpc>
                <a:spcPts val="1800"/>
              </a:lnSpc>
              <a:spcBef>
                <a:spcPct val="0"/>
              </a:spcBef>
              <a:buAutoNum type="arabicPeriod" startAt="1"/>
            </a:pPr>
            <a:r>
              <a:rPr lang="en-US" b="true" sz="1286">
                <a:solidFill>
                  <a:srgbClr val="000000"/>
                </a:solidFill>
                <a:latin typeface="Open Sans Bold"/>
                <a:ea typeface="Open Sans Bold"/>
                <a:cs typeface="Open Sans Bold"/>
                <a:sym typeface="Open Sans Bold"/>
              </a:rPr>
              <a:t>Off</a:t>
            </a:r>
            <a:r>
              <a:rPr lang="en-US" b="true" sz="1286">
                <a:solidFill>
                  <a:srgbClr val="000000"/>
                </a:solidFill>
                <a:latin typeface="Open Sans Bold"/>
                <a:ea typeface="Open Sans Bold"/>
                <a:cs typeface="Open Sans Bold"/>
                <a:sym typeface="Open Sans Bold"/>
              </a:rPr>
              <a:t>er a Follow-up: </a:t>
            </a:r>
            <a:r>
              <a:rPr lang="en-US" sz="1286">
                <a:solidFill>
                  <a:srgbClr val="000000"/>
                </a:solidFill>
                <a:latin typeface="Open Sans"/>
                <a:ea typeface="Open Sans"/>
                <a:cs typeface="Open Sans"/>
                <a:sym typeface="Open Sans"/>
              </a:rPr>
              <a:t>Schedule a specific time to follow up and give them a chance to ask questions after they’ve had more time to think.</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a:t>
            </a:r>
            <a:r>
              <a:rPr lang="en-US" b="true" sz="1386">
                <a:solidFill>
                  <a:srgbClr val="000000"/>
                </a:solidFill>
                <a:latin typeface="Open Sans Bold"/>
                <a:ea typeface="Open Sans Bold"/>
                <a:cs typeface="Open Sans Bold"/>
                <a:sym typeface="Open Sans Bold"/>
              </a:rPr>
              <a:t>r a Trial: </a:t>
            </a:r>
            <a:r>
              <a:rPr lang="en-US" sz="1386">
                <a:solidFill>
                  <a:srgbClr val="000000"/>
                </a:solidFill>
                <a:latin typeface="Open Sans"/>
                <a:ea typeface="Open Sans"/>
                <a:cs typeface="Open Sans"/>
                <a:sym typeface="Open Sans"/>
              </a:rPr>
              <a:t>If applicable, propose a trial or demo to give them a hands-on experience with the product.</a:t>
            </a: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understand wanting to think it over. Could you share any specific concerns? Maybe I can help clarify them. Also, we have a limited-time discount that I’d love for you to take advantage of."</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88314"/>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386936" y="921639"/>
            <a:ext cx="11310719" cy="5182583"/>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3. "WE’RE ALREADY USING A COMPETITOR"</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Prospects may be hesitant to switch providers, even if they’re not completely satisfied with their current solution.</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 About Their Current Experience:</a:t>
            </a:r>
            <a:r>
              <a:rPr lang="en-US" sz="1386">
                <a:solidFill>
                  <a:srgbClr val="000000"/>
                </a:solidFill>
                <a:latin typeface="Open Sans"/>
                <a:ea typeface="Open Sans"/>
                <a:cs typeface="Open Sans"/>
                <a:sym typeface="Open Sans"/>
              </a:rPr>
              <a:t> Understand what they like and dislike about their current provider to identify areas where you can improve.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Focus on Differentiation: </a:t>
            </a:r>
            <a:r>
              <a:rPr lang="en-US" sz="1386">
                <a:solidFill>
                  <a:srgbClr val="000000"/>
                </a:solidFill>
                <a:latin typeface="Open Sans"/>
                <a:ea typeface="Open Sans"/>
                <a:cs typeface="Open Sans"/>
                <a:sym typeface="Open Sans"/>
              </a:rPr>
              <a:t>Highlight features that set your product apart from the competitor and demonstrate how your solution can meet their specific needs more effectively.</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 Free Trial: </a:t>
            </a:r>
            <a:r>
              <a:rPr lang="en-US" sz="1386">
                <a:solidFill>
                  <a:srgbClr val="000000"/>
                </a:solidFill>
                <a:latin typeface="Open Sans"/>
                <a:ea typeface="Open Sans"/>
                <a:cs typeface="Open Sans"/>
                <a:sym typeface="Open Sans"/>
              </a:rPr>
              <a:t>Suggest a trial or demo to let them experience the superior features of your product firsthand.</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Data &amp; ROI Examples: </a:t>
            </a:r>
            <a:r>
              <a:rPr lang="en-US" sz="1386">
                <a:solidFill>
                  <a:srgbClr val="000000"/>
                </a:solidFill>
                <a:latin typeface="Open Sans"/>
                <a:ea typeface="Open Sans"/>
                <a:cs typeface="Open Sans"/>
                <a:sym typeface="Open Sans"/>
              </a:rPr>
              <a:t>Show clear ROI data or customer success stories that highlight how your solution outperforms the competition.</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Reassure Them: </a:t>
            </a:r>
            <a:r>
              <a:rPr lang="en-US" sz="1386">
                <a:solidFill>
                  <a:srgbClr val="000000"/>
                </a:solidFill>
                <a:latin typeface="Open Sans"/>
                <a:ea typeface="Open Sans"/>
                <a:cs typeface="Open Sans"/>
                <a:sym typeface="Open Sans"/>
              </a:rPr>
              <a:t>Address the common fear of switching by reassuring them about the ease of transition and the support you’ll provide.</a:t>
            </a: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understand you’re happy with your current solution. Can you share what you like most about it? I’d love to show you how our product could make things even better in areas where your current solution may be falling short."</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88314"/>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386936" y="921639"/>
            <a:ext cx="11310719" cy="4430108"/>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4. "WE’RE NOT READY TO MAKE A DECISION YET"</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prospect may feel they need more time or may not be ready to commit just yet.</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 for Clarity: </a:t>
            </a:r>
            <a:r>
              <a:rPr lang="en-US" sz="1386">
                <a:solidFill>
                  <a:srgbClr val="000000"/>
                </a:solidFill>
                <a:latin typeface="Open Sans"/>
                <a:ea typeface="Open Sans"/>
                <a:cs typeface="Open Sans"/>
                <a:sym typeface="Open Sans"/>
              </a:rPr>
              <a:t>Ask what specific information they need before they’re ready to move forward.</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Reinforce Benefits: </a:t>
            </a:r>
            <a:r>
              <a:rPr lang="en-US" sz="1386">
                <a:solidFill>
                  <a:srgbClr val="000000"/>
                </a:solidFill>
                <a:latin typeface="Open Sans"/>
                <a:ea typeface="Open Sans"/>
                <a:cs typeface="Open Sans"/>
                <a:sym typeface="Open Sans"/>
              </a:rPr>
              <a:t>Emphasize how your solution aligns with their business goals and will save them time or money.</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Additional Resources: </a:t>
            </a:r>
            <a:r>
              <a:rPr lang="en-US" sz="1386">
                <a:solidFill>
                  <a:srgbClr val="000000"/>
                </a:solidFill>
                <a:latin typeface="Open Sans"/>
                <a:ea typeface="Open Sans"/>
                <a:cs typeface="Open Sans"/>
                <a:sym typeface="Open Sans"/>
              </a:rPr>
              <a:t>Provide white papers, case studies, or detailed proposals to help them make a more informed decision.</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Create a Timeline:</a:t>
            </a:r>
            <a:r>
              <a:rPr lang="en-US" sz="1386">
                <a:solidFill>
                  <a:srgbClr val="000000"/>
                </a:solidFill>
                <a:latin typeface="Open Sans"/>
                <a:ea typeface="Open Sans"/>
                <a:cs typeface="Open Sans"/>
                <a:sym typeface="Open Sans"/>
              </a:rPr>
              <a:t> Suggest a follow-up meeting or next step, so they don’t feel pressured but can still keep the decision moving forward.</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 Limited-Time Discount:</a:t>
            </a:r>
            <a:r>
              <a:rPr lang="en-US" sz="1386">
                <a:solidFill>
                  <a:srgbClr val="000000"/>
                </a:solidFill>
                <a:latin typeface="Open Sans"/>
                <a:ea typeface="Open Sans"/>
                <a:cs typeface="Open Sans"/>
                <a:sym typeface="Open Sans"/>
              </a:rPr>
              <a:t> Sometimes a discount or a special promotion can incentivize the prospect to make a decision sooner.</a:t>
            </a: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understand that making a decision takes time. Would it help if I send over a detailed proposal? I can also follow up in a week to answer any additional questions you might have."</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81278"/>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440640" y="914603"/>
            <a:ext cx="11310719" cy="4668233"/>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5. "I DON’T SEE THE NEED FOR THIS"</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prospect may not understand how your solution fits into their current situation or business.</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 About Their Challenges: </a:t>
            </a:r>
            <a:r>
              <a:rPr lang="en-US" sz="1386">
                <a:solidFill>
                  <a:srgbClr val="000000"/>
                </a:solidFill>
                <a:latin typeface="Open Sans"/>
                <a:ea typeface="Open Sans"/>
                <a:cs typeface="Open Sans"/>
                <a:sym typeface="Open Sans"/>
              </a:rPr>
              <a:t>Probe to understand their current pain points, and then relate your product as the solution to those problems.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Show ROI:</a:t>
            </a:r>
            <a:r>
              <a:rPr lang="en-US" sz="1386">
                <a:solidFill>
                  <a:srgbClr val="000000"/>
                </a:solidFill>
                <a:latin typeface="Open Sans"/>
                <a:ea typeface="Open Sans"/>
                <a:cs typeface="Open Sans"/>
                <a:sym typeface="Open Sans"/>
              </a:rPr>
              <a:t> Use data and examples to show the tangible benefits and cost savings that your product will provide.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Use Testimonials:</a:t>
            </a:r>
            <a:r>
              <a:rPr lang="en-US" sz="1386">
                <a:solidFill>
                  <a:srgbClr val="000000"/>
                </a:solidFill>
                <a:latin typeface="Open Sans"/>
                <a:ea typeface="Open Sans"/>
                <a:cs typeface="Open Sans"/>
                <a:sym typeface="Open Sans"/>
              </a:rPr>
              <a:t> Share stories of how other companies or people in similar situations benefitted from your solution.</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Reframe the Problem: </a:t>
            </a:r>
            <a:r>
              <a:rPr lang="en-US" sz="1386">
                <a:solidFill>
                  <a:srgbClr val="000000"/>
                </a:solidFill>
                <a:latin typeface="Open Sans"/>
                <a:ea typeface="Open Sans"/>
                <a:cs typeface="Open Sans"/>
                <a:sym typeface="Open Sans"/>
              </a:rPr>
              <a:t>If possible, reframe their challenges in a way that highlights how your solution addresses their business needs.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Use a Trial or Demo:</a:t>
            </a:r>
            <a:r>
              <a:rPr lang="en-US" sz="1386">
                <a:solidFill>
                  <a:srgbClr val="000000"/>
                </a:solidFill>
                <a:latin typeface="Open Sans"/>
                <a:ea typeface="Open Sans"/>
                <a:cs typeface="Open Sans"/>
                <a:sym typeface="Open Sans"/>
              </a:rPr>
              <a:t> Let them experience the product in action so they can see firsthand how it addresses their needs.</a:t>
            </a:r>
          </a:p>
          <a:p>
            <a:pPr algn="l">
              <a:lnSpc>
                <a:spcPts val="1940"/>
              </a:lnSpc>
              <a:spcBef>
                <a:spcPct val="0"/>
              </a:spcBef>
            </a:pP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completely understand. What challenges are you currently facing in [specific area]? I believe our solution can help you overcome that and improve efficiency in the long term."</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81278"/>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440640" y="924128"/>
            <a:ext cx="11310719" cy="4688553"/>
          </a:xfrm>
          <a:prstGeom prst="rect">
            <a:avLst/>
          </a:prstGeom>
        </p:spPr>
        <p:txBody>
          <a:bodyPr anchor="t" rtlCol="false" tIns="0" lIns="0" bIns="0" rIns="0">
            <a:spAutoFit/>
          </a:bodyPr>
          <a:lstStyle/>
          <a:p>
            <a:pPr algn="l">
              <a:lnSpc>
                <a:spcPts val="4880"/>
              </a:lnSpc>
              <a:spcBef>
                <a:spcPct val="0"/>
              </a:spcBef>
            </a:pPr>
            <a:r>
              <a:rPr lang="en-US" b="true" sz="3486">
                <a:solidFill>
                  <a:srgbClr val="FFFFFF"/>
                </a:solidFill>
                <a:latin typeface="Open Sans Bold"/>
                <a:ea typeface="Open Sans Bold"/>
                <a:cs typeface="Open Sans Bold"/>
                <a:sym typeface="Open Sans Bold"/>
              </a:rPr>
              <a:t>6. "WE DON’T HAVE THE TIME TO IMPLEMENT THIS"</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 Prospects may be concerned that adopting your solution will take too much time and effort.</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Emphasize Ease of Use: </a:t>
            </a:r>
            <a:r>
              <a:rPr lang="en-US" sz="1386">
                <a:solidFill>
                  <a:srgbClr val="000000"/>
                </a:solidFill>
                <a:latin typeface="Open Sans"/>
                <a:ea typeface="Open Sans"/>
                <a:cs typeface="Open Sans"/>
                <a:sym typeface="Open Sans"/>
              </a:rPr>
              <a:t>Reassure them that your solution is easy to integrate and comes with full implementation support.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 Streamlined Process: </a:t>
            </a:r>
            <a:r>
              <a:rPr lang="en-US" sz="1386">
                <a:solidFill>
                  <a:srgbClr val="000000"/>
                </a:solidFill>
                <a:latin typeface="Open Sans"/>
                <a:ea typeface="Open Sans"/>
                <a:cs typeface="Open Sans"/>
                <a:sym typeface="Open Sans"/>
              </a:rPr>
              <a:t>Explain the steps involved and how your team will assist them throughout the implementation phase.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Highlight Quick Wins: </a:t>
            </a:r>
            <a:r>
              <a:rPr lang="en-US" sz="1386">
                <a:solidFill>
                  <a:srgbClr val="000000"/>
                </a:solidFill>
                <a:latin typeface="Open Sans"/>
                <a:ea typeface="Open Sans"/>
                <a:cs typeface="Open Sans"/>
                <a:sym typeface="Open Sans"/>
              </a:rPr>
              <a:t>Share examples of how customers have seen significant benefits in the short term.</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Create a Transition Plan: </a:t>
            </a:r>
            <a:r>
              <a:rPr lang="en-US" sz="1386">
                <a:solidFill>
                  <a:srgbClr val="000000"/>
                </a:solidFill>
                <a:latin typeface="Open Sans"/>
                <a:ea typeface="Open Sans"/>
                <a:cs typeface="Open Sans"/>
                <a:sym typeface="Open Sans"/>
              </a:rPr>
              <a:t>Offer a clear implementation timeline that minimizes disruption to their operations</a:t>
            </a:r>
            <a:r>
              <a:rPr lang="en-US" b="true" sz="1386">
                <a:solidFill>
                  <a:srgbClr val="000000"/>
                </a:solidFill>
                <a:latin typeface="Open Sans Bold"/>
                <a:ea typeface="Open Sans Bold"/>
                <a:cs typeface="Open Sans Bold"/>
                <a:sym typeface="Open Sans Bold"/>
              </a:rPr>
              <a: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Post-Sale Support:</a:t>
            </a:r>
            <a:r>
              <a:rPr lang="en-US" sz="1386">
                <a:solidFill>
                  <a:srgbClr val="000000"/>
                </a:solidFill>
                <a:latin typeface="Open Sans"/>
                <a:ea typeface="Open Sans"/>
                <a:cs typeface="Open Sans"/>
                <a:sym typeface="Open Sans"/>
              </a:rPr>
              <a:t> Explain the ongoing support you provide to make the process as smooth as possible.</a:t>
            </a:r>
          </a:p>
          <a:p>
            <a:pPr algn="l">
              <a:lnSpc>
                <a:spcPts val="1940"/>
              </a:lnSpc>
              <a:spcBef>
                <a:spcPct val="0"/>
              </a:spcBef>
            </a:pPr>
          </a:p>
          <a:p>
            <a:pPr algn="l">
              <a:lnSpc>
                <a:spcPts val="1940"/>
              </a:lnSpc>
              <a:spcBef>
                <a:spcPct val="0"/>
              </a:spcBef>
            </a:pP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understand that time is a concern. We’ve streamlined the implementation process to minimize disruption, and our team will handle everything for you. Most of our clients start seeing improvements in just a few weeks."</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90109"/>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502133" y="923434"/>
            <a:ext cx="11310719" cy="4430108"/>
          </a:xfrm>
          <a:prstGeom prst="rect">
            <a:avLst/>
          </a:prstGeom>
        </p:spPr>
        <p:txBody>
          <a:bodyPr anchor="t" rtlCol="false" tIns="0" lIns="0" bIns="0" rIns="0">
            <a:spAutoFit/>
          </a:bodyPr>
          <a:lstStyle/>
          <a:p>
            <a:pPr algn="l">
              <a:lnSpc>
                <a:spcPts val="5020"/>
              </a:lnSpc>
              <a:spcBef>
                <a:spcPct val="0"/>
              </a:spcBef>
            </a:pPr>
            <a:r>
              <a:rPr lang="en-US" b="true" sz="3586">
                <a:solidFill>
                  <a:srgbClr val="FFFFFF"/>
                </a:solidFill>
                <a:latin typeface="Open Sans Bold"/>
                <a:ea typeface="Open Sans Bold"/>
                <a:cs typeface="Open Sans Bold"/>
                <a:sym typeface="Open Sans Bold"/>
              </a:rPr>
              <a:t>7. "I NEED APPROVAL FROM SOMEONE ELSE"</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decision-maker may not be the person you're speaking with.</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Ask for Their Input: </a:t>
            </a:r>
            <a:r>
              <a:rPr lang="en-US" sz="1386">
                <a:solidFill>
                  <a:srgbClr val="000000"/>
                </a:solidFill>
                <a:latin typeface="Open Sans"/>
                <a:ea typeface="Open Sans"/>
                <a:cs typeface="Open Sans"/>
                <a:sym typeface="Open Sans"/>
              </a:rPr>
              <a:t>Inquire about the decision-making process and who else needs to be involved.</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to Meet the Decision-Maker: </a:t>
            </a:r>
            <a:r>
              <a:rPr lang="en-US" sz="1386">
                <a:solidFill>
                  <a:srgbClr val="000000"/>
                </a:solidFill>
                <a:latin typeface="Open Sans"/>
                <a:ea typeface="Open Sans"/>
                <a:cs typeface="Open Sans"/>
                <a:sym typeface="Open Sans"/>
              </a:rPr>
              <a:t>Suggest a joint meeting with the person who holds the final decision-making power.</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Provide a Proposal: </a:t>
            </a:r>
            <a:r>
              <a:rPr lang="en-US" sz="1386">
                <a:solidFill>
                  <a:srgbClr val="000000"/>
                </a:solidFill>
                <a:latin typeface="Open Sans"/>
                <a:ea typeface="Open Sans"/>
                <a:cs typeface="Open Sans"/>
                <a:sym typeface="Open Sans"/>
              </a:rPr>
              <a:t>Offer to send a detailed proposal or presentation that they can present to others.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Get Their Feedback: </a:t>
            </a:r>
            <a:r>
              <a:rPr lang="en-US" sz="1386">
                <a:solidFill>
                  <a:srgbClr val="000000"/>
                </a:solidFill>
                <a:latin typeface="Open Sans"/>
                <a:ea typeface="Open Sans"/>
                <a:cs typeface="Open Sans"/>
                <a:sym typeface="Open Sans"/>
              </a:rPr>
              <a:t>Ask if there’s any information they need to help them gain approval from the decision-maker.</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Build Consensus: </a:t>
            </a:r>
            <a:r>
              <a:rPr lang="en-US" sz="1386">
                <a:solidFill>
                  <a:srgbClr val="000000"/>
                </a:solidFill>
                <a:latin typeface="Open Sans"/>
                <a:ea typeface="Open Sans"/>
                <a:cs typeface="Open Sans"/>
                <a:sym typeface="Open Sans"/>
              </a:rPr>
              <a:t>Encourage them to share the benefits of your product with others in their organization, helping to build consensus.</a:t>
            </a:r>
          </a:p>
          <a:p>
            <a:pPr algn="l">
              <a:lnSpc>
                <a:spcPts val="1940"/>
              </a:lnSpc>
              <a:spcBef>
                <a:spcPct val="0"/>
              </a:spcBef>
            </a:pPr>
          </a:p>
          <a:p>
            <a:pPr algn="l">
              <a:lnSpc>
                <a:spcPts val="1940"/>
              </a:lnSpc>
              <a:spcBef>
                <a:spcPct val="0"/>
              </a:spcBef>
            </a:pP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understand you need to check with [Decision-Maker]. Can I send over a proposal for them to review? I’d also be happy to set up a meeting to address any additional questions they may have."</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897860"/>
            <a:ext cx="12192000" cy="638840"/>
            <a:chOff x="0" y="0"/>
            <a:chExt cx="4816593" cy="252381"/>
          </a:xfrm>
        </p:grpSpPr>
        <p:sp>
          <p:nvSpPr>
            <p:cNvPr name="Freeform 3" id="3"/>
            <p:cNvSpPr/>
            <p:nvPr/>
          </p:nvSpPr>
          <p:spPr>
            <a:xfrm flipH="false" flipV="false" rot="0">
              <a:off x="0" y="0"/>
              <a:ext cx="4816592" cy="252381"/>
            </a:xfrm>
            <a:custGeom>
              <a:avLst/>
              <a:gdLst/>
              <a:ahLst/>
              <a:cxnLst/>
              <a:rect r="r" b="b" t="t" l="l"/>
              <a:pathLst>
                <a:path h="252381" w="4816592">
                  <a:moveTo>
                    <a:pt x="0" y="0"/>
                  </a:moveTo>
                  <a:lnTo>
                    <a:pt x="4816592" y="0"/>
                  </a:lnTo>
                  <a:lnTo>
                    <a:pt x="4816592" y="252381"/>
                  </a:lnTo>
                  <a:lnTo>
                    <a:pt x="0" y="252381"/>
                  </a:lnTo>
                  <a:close/>
                </a:path>
              </a:pathLst>
            </a:custGeom>
            <a:solidFill>
              <a:srgbClr val="1C1C1C"/>
            </a:solidFill>
          </p:spPr>
        </p:sp>
        <p:sp>
          <p:nvSpPr>
            <p:cNvPr name="TextBox 4" id="4"/>
            <p:cNvSpPr txBox="true"/>
            <p:nvPr/>
          </p:nvSpPr>
          <p:spPr>
            <a:xfrm>
              <a:off x="0" y="-38100"/>
              <a:ext cx="4816593" cy="290481"/>
            </a:xfrm>
            <a:prstGeom prst="rect">
              <a:avLst/>
            </a:prstGeom>
          </p:spPr>
          <p:txBody>
            <a:bodyPr anchor="ctr" rtlCol="false" tIns="50800" lIns="50800" bIns="50800" rIns="50800"/>
            <a:lstStyle/>
            <a:p>
              <a:pPr algn="ctr">
                <a:lnSpc>
                  <a:spcPts val="1819"/>
                </a:lnSpc>
              </a:pPr>
            </a:p>
          </p:txBody>
        </p:sp>
      </p:grpSp>
      <p:sp>
        <p:nvSpPr>
          <p:cNvPr name="TextBox 5" id="5"/>
          <p:cNvSpPr txBox="true"/>
          <p:nvPr/>
        </p:nvSpPr>
        <p:spPr>
          <a:xfrm rot="0">
            <a:off x="502133" y="932959"/>
            <a:ext cx="11310719" cy="4085302"/>
          </a:xfrm>
          <a:prstGeom prst="rect">
            <a:avLst/>
          </a:prstGeom>
        </p:spPr>
        <p:txBody>
          <a:bodyPr anchor="t" rtlCol="false" tIns="0" lIns="0" bIns="0" rIns="0">
            <a:spAutoFit/>
          </a:bodyPr>
          <a:lstStyle/>
          <a:p>
            <a:pPr algn="l">
              <a:lnSpc>
                <a:spcPts val="4180"/>
              </a:lnSpc>
              <a:spcBef>
                <a:spcPct val="0"/>
              </a:spcBef>
            </a:pPr>
            <a:r>
              <a:rPr lang="en-US" b="true" sz="2986">
                <a:solidFill>
                  <a:srgbClr val="FFFFFF"/>
                </a:solidFill>
                <a:latin typeface="Open Sans Bold"/>
                <a:ea typeface="Open Sans Bold"/>
                <a:cs typeface="Open Sans Bold"/>
                <a:sym typeface="Open Sans Bold"/>
              </a:rPr>
              <a:t>8. "WE’VE HAD BAD EXPERIENCES WITH SIMILAR PRODUCTS"</a:t>
            </a:r>
          </a:p>
          <a:p>
            <a:pPr algn="l">
              <a:lnSpc>
                <a:spcPts val="180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Objection: </a:t>
            </a:r>
          </a:p>
          <a:p>
            <a:pPr algn="l">
              <a:lnSpc>
                <a:spcPts val="1940"/>
              </a:lnSpc>
              <a:spcBef>
                <a:spcPct val="0"/>
              </a:spcBef>
            </a:pPr>
            <a:r>
              <a:rPr lang="en-US" sz="1386">
                <a:solidFill>
                  <a:srgbClr val="000000"/>
                </a:solidFill>
                <a:latin typeface="Open Sans"/>
                <a:ea typeface="Open Sans"/>
                <a:cs typeface="Open Sans"/>
                <a:sym typeface="Open Sans"/>
              </a:rPr>
              <a:t>The prospect may be wary of investing in a product due to poor past experiences with similar solutions.</a:t>
            </a:r>
          </a:p>
          <a:p>
            <a:pPr algn="l">
              <a:lnSpc>
                <a:spcPts val="2360"/>
              </a:lnSpc>
              <a:spcBef>
                <a:spcPct val="0"/>
              </a:spcBef>
            </a:pPr>
          </a:p>
          <a:p>
            <a:pPr algn="l">
              <a:lnSpc>
                <a:spcPts val="2360"/>
              </a:lnSpc>
              <a:spcBef>
                <a:spcPct val="0"/>
              </a:spcBef>
            </a:pPr>
            <a:r>
              <a:rPr lang="en-US" b="true" sz="1686">
                <a:solidFill>
                  <a:srgbClr val="000000"/>
                </a:solidFill>
                <a:latin typeface="Open Sans Bold"/>
                <a:ea typeface="Open Sans Bold"/>
                <a:cs typeface="Open Sans Bold"/>
                <a:sym typeface="Open Sans Bold"/>
              </a:rPr>
              <a:t>How to Handle It: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Acknowledge Their Concerns: </a:t>
            </a:r>
            <a:r>
              <a:rPr lang="en-US" sz="1386">
                <a:solidFill>
                  <a:srgbClr val="000000"/>
                </a:solidFill>
                <a:latin typeface="Open Sans"/>
                <a:ea typeface="Open Sans"/>
                <a:cs typeface="Open Sans"/>
                <a:sym typeface="Open Sans"/>
              </a:rPr>
              <a:t>Validate their past experience and reassure them that their concerns are legitimate.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Show Product Improvements: </a:t>
            </a:r>
            <a:r>
              <a:rPr lang="en-US" sz="1386">
                <a:solidFill>
                  <a:srgbClr val="000000"/>
                </a:solidFill>
                <a:latin typeface="Open Sans"/>
                <a:ea typeface="Open Sans"/>
                <a:cs typeface="Open Sans"/>
                <a:sym typeface="Open Sans"/>
              </a:rPr>
              <a:t>Highlight any upgrades, new features, or improvements that make your solution different from what they’ve tried before.</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Use Testimonials from Similar Customers: </a:t>
            </a:r>
            <a:r>
              <a:rPr lang="en-US" sz="1386">
                <a:solidFill>
                  <a:srgbClr val="000000"/>
                </a:solidFill>
                <a:latin typeface="Open Sans"/>
                <a:ea typeface="Open Sans"/>
                <a:cs typeface="Open Sans"/>
                <a:sym typeface="Open Sans"/>
              </a:rPr>
              <a:t>Share stories from customers who had similar concerns and saw successful outcomes.</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a Trial Period:</a:t>
            </a:r>
            <a:r>
              <a:rPr lang="en-US" sz="1386">
                <a:solidFill>
                  <a:srgbClr val="000000"/>
                </a:solidFill>
                <a:latin typeface="Open Sans"/>
                <a:ea typeface="Open Sans"/>
                <a:cs typeface="Open Sans"/>
                <a:sym typeface="Open Sans"/>
              </a:rPr>
              <a:t> Provide a risk-free trial or demo to let them test your solution without commitment.</a:t>
            </a:r>
          </a:p>
          <a:p>
            <a:pPr algn="l" marL="299312" indent="-149656" lvl="1">
              <a:lnSpc>
                <a:spcPts val="1940"/>
              </a:lnSpc>
              <a:spcBef>
                <a:spcPct val="0"/>
              </a:spcBef>
              <a:buAutoNum type="arabicPeriod" startAt="1"/>
            </a:pPr>
            <a:r>
              <a:rPr lang="en-US" b="true" sz="1386">
                <a:solidFill>
                  <a:srgbClr val="000000"/>
                </a:solidFill>
                <a:latin typeface="Open Sans Bold"/>
                <a:ea typeface="Open Sans Bold"/>
                <a:cs typeface="Open Sans Bold"/>
                <a:sym typeface="Open Sans Bold"/>
              </a:rPr>
              <a:t>Offer Strong Support: </a:t>
            </a:r>
            <a:r>
              <a:rPr lang="en-US" sz="1386">
                <a:solidFill>
                  <a:srgbClr val="000000"/>
                </a:solidFill>
                <a:latin typeface="Open Sans"/>
                <a:ea typeface="Open Sans"/>
                <a:cs typeface="Open Sans"/>
                <a:sym typeface="Open Sans"/>
              </a:rPr>
              <a:t>Emphasize the customer support and training you provide to ensure they get the most out of your product.</a:t>
            </a:r>
          </a:p>
          <a:p>
            <a:pPr algn="l">
              <a:lnSpc>
                <a:spcPts val="1800"/>
              </a:lnSpc>
              <a:spcBef>
                <a:spcPct val="0"/>
              </a:spcBef>
            </a:pPr>
          </a:p>
          <a:p>
            <a:pPr algn="l">
              <a:lnSpc>
                <a:spcPts val="2220"/>
              </a:lnSpc>
              <a:spcBef>
                <a:spcPct val="0"/>
              </a:spcBef>
            </a:pPr>
            <a:r>
              <a:rPr lang="en-US" b="true" sz="1586">
                <a:solidFill>
                  <a:srgbClr val="000000"/>
                </a:solidFill>
                <a:latin typeface="Open Sans Bold"/>
                <a:ea typeface="Open Sans Bold"/>
                <a:cs typeface="Open Sans Bold"/>
                <a:sym typeface="Open Sans Bold"/>
              </a:rPr>
              <a:t>Example Response: </a:t>
            </a:r>
            <a:r>
              <a:rPr lang="en-US" sz="1586">
                <a:solidFill>
                  <a:srgbClr val="000000"/>
                </a:solidFill>
                <a:latin typeface="Open Sans"/>
                <a:ea typeface="Open Sans"/>
                <a:cs typeface="Open Sans"/>
                <a:sym typeface="Open Sans"/>
              </a:rPr>
              <a:t>"I completely understand how past experiences can make you hesitant. Let me show you how our product has improved since then, and I’ll share some success stories from customers who had similar challenges."</a:t>
            </a:r>
          </a:p>
        </p:txBody>
      </p:sp>
      <p:sp>
        <p:nvSpPr>
          <p:cNvPr name="Freeform 6" id="6"/>
          <p:cNvSpPr/>
          <p:nvPr/>
        </p:nvSpPr>
        <p:spPr>
          <a:xfrm flipH="false" flipV="false" rot="0">
            <a:off x="11506200" y="6172200"/>
            <a:ext cx="613304" cy="617789"/>
          </a:xfrm>
          <a:custGeom>
            <a:avLst/>
            <a:gdLst/>
            <a:ahLst/>
            <a:cxnLst/>
            <a:rect r="r" b="b" t="t" l="l"/>
            <a:pathLst>
              <a:path h="617789" w="613304">
                <a:moveTo>
                  <a:pt x="0" y="0"/>
                </a:moveTo>
                <a:lnTo>
                  <a:pt x="613304" y="0"/>
                </a:lnTo>
                <a:lnTo>
                  <a:pt x="613304" y="617789"/>
                </a:lnTo>
                <a:lnTo>
                  <a:pt x="0" y="617789"/>
                </a:lnTo>
                <a:lnTo>
                  <a:pt x="0" y="0"/>
                </a:lnTo>
                <a:close/>
              </a:path>
            </a:pathLst>
          </a:custGeom>
          <a:blipFill>
            <a:blip r:embed="rId2"/>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DAGZxJ_k184</dc:identifier>
  <dcterms:modified xsi:type="dcterms:W3CDTF">2011-08-01T06:04:30Z</dcterms:modified>
  <cp:revision>1</cp:revision>
  <dc:title>XecuteTheVision Top 10 Sales Objections and Answers PDF</dc:title>
</cp:coreProperties>
</file>