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27.jpg" ContentType="image/pn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 id="2147483864" r:id="rId2"/>
    <p:sldMasterId id="2147483876" r:id="rId3"/>
  </p:sldMasterIdLst>
  <p:notesMasterIdLst>
    <p:notesMasterId r:id="rId25"/>
  </p:notesMasterIdLst>
  <p:sldIdLst>
    <p:sldId id="494" r:id="rId4"/>
    <p:sldId id="554" r:id="rId5"/>
    <p:sldId id="525" r:id="rId6"/>
    <p:sldId id="556" r:id="rId7"/>
    <p:sldId id="557" r:id="rId8"/>
    <p:sldId id="537" r:id="rId9"/>
    <p:sldId id="558" r:id="rId10"/>
    <p:sldId id="256" r:id="rId11"/>
    <p:sldId id="499" r:id="rId12"/>
    <p:sldId id="500" r:id="rId13"/>
    <p:sldId id="501" r:id="rId14"/>
    <p:sldId id="502" r:id="rId15"/>
    <p:sldId id="422" r:id="rId16"/>
    <p:sldId id="559" r:id="rId17"/>
    <p:sldId id="560" r:id="rId18"/>
    <p:sldId id="498" r:id="rId19"/>
    <p:sldId id="549" r:id="rId20"/>
    <p:sldId id="441" r:id="rId21"/>
    <p:sldId id="437" r:id="rId22"/>
    <p:sldId id="553" r:id="rId23"/>
    <p:sldId id="550"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1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74BBDB-CE39-4E04-9305-5759DE8610D1}" type="datetimeFigureOut">
              <a:rPr lang="en-US" smtClean="0"/>
              <a:t>10/10/2020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B36FA2-0779-423E-B630-4ABF1C327B3F}" type="slidenum">
              <a:rPr lang="en-US" smtClean="0"/>
              <a:t>‹#›</a:t>
            </a:fld>
            <a:endParaRPr lang="en-US"/>
          </a:p>
        </p:txBody>
      </p:sp>
    </p:spTree>
    <p:extLst>
      <p:ext uri="{BB962C8B-B14F-4D97-AF65-F5344CB8AC3E}">
        <p14:creationId xmlns:p14="http://schemas.microsoft.com/office/powerpoint/2010/main" val="1395067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B36FA2-0779-423E-B630-4ABF1C327B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234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5323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59EDAD-39EE-4782-8D6C-693884DC3D30}" type="datetime1">
              <a:rPr lang="en-US" smtClean="0"/>
              <a:t>10/10/2020</a:t>
            </a:fld>
            <a:endParaRPr lang="en-US"/>
          </a:p>
        </p:txBody>
      </p:sp>
      <p:sp>
        <p:nvSpPr>
          <p:cNvPr id="5" name="Footer Placeholder 4"/>
          <p:cNvSpPr>
            <a:spLocks noGrp="1"/>
          </p:cNvSpPr>
          <p:nvPr>
            <p:ph type="ftr" sz="quarter" idx="11"/>
          </p:nvPr>
        </p:nvSpPr>
        <p:spPr/>
        <p:txBody>
          <a:bodyPr/>
          <a:lstStyle/>
          <a:p>
            <a:r>
              <a:rPr lang="en-US"/>
              <a:t>Copyright @ 2020 Limitlessness, LLC - All Rights Reserved</a:t>
            </a:r>
          </a:p>
        </p:txBody>
      </p:sp>
      <p:sp>
        <p:nvSpPr>
          <p:cNvPr id="6" name="Slide Number Placeholder 5"/>
          <p:cNvSpPr>
            <a:spLocks noGrp="1"/>
          </p:cNvSpPr>
          <p:nvPr>
            <p:ph type="sldNum" sz="quarter" idx="12"/>
          </p:nvPr>
        </p:nvSpPr>
        <p:spPr/>
        <p:txBody>
          <a:bodyPr/>
          <a:lstStyle/>
          <a:p>
            <a:fld id="{66E2669F-8403-4234-A7F9-39D1FE72EE9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01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43ED7C-5D2A-4D54-8CDA-21EB486DDA96}" type="datetime1">
              <a:rPr lang="en-US" smtClean="0"/>
              <a:t>10/10/2020</a:t>
            </a:fld>
            <a:endParaRPr lang="en-US"/>
          </a:p>
        </p:txBody>
      </p:sp>
      <p:sp>
        <p:nvSpPr>
          <p:cNvPr id="5" name="Footer Placeholder 4"/>
          <p:cNvSpPr>
            <a:spLocks noGrp="1"/>
          </p:cNvSpPr>
          <p:nvPr>
            <p:ph type="ftr" sz="quarter" idx="11"/>
          </p:nvPr>
        </p:nvSpPr>
        <p:spPr/>
        <p:txBody>
          <a:bodyPr/>
          <a:lstStyle/>
          <a:p>
            <a:r>
              <a:rPr lang="en-US"/>
              <a:t>Copyright @ 2020 Limitlessness, LLC - All Rights Reserved</a:t>
            </a:r>
          </a:p>
        </p:txBody>
      </p:sp>
      <p:sp>
        <p:nvSpPr>
          <p:cNvPr id="6" name="Slide Number Placeholder 5"/>
          <p:cNvSpPr>
            <a:spLocks noGrp="1"/>
          </p:cNvSpPr>
          <p:nvPr>
            <p:ph type="sldNum" sz="quarter" idx="12"/>
          </p:nvPr>
        </p:nvSpPr>
        <p:spPr/>
        <p:txBody>
          <a:bodyPr/>
          <a:lstStyle/>
          <a:p>
            <a:fld id="{66E2669F-8403-4234-A7F9-39D1FE72EE97}" type="slidenum">
              <a:rPr lang="en-US" smtClean="0"/>
              <a:t>‹#›</a:t>
            </a:fld>
            <a:endParaRPr lang="en-US"/>
          </a:p>
        </p:txBody>
      </p:sp>
    </p:spTree>
    <p:extLst>
      <p:ext uri="{BB962C8B-B14F-4D97-AF65-F5344CB8AC3E}">
        <p14:creationId xmlns:p14="http://schemas.microsoft.com/office/powerpoint/2010/main" val="131065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55169A-C279-44EF-9B96-65CCE477C8AC}" type="datetime1">
              <a:rPr lang="en-US" smtClean="0"/>
              <a:t>10/10/2020</a:t>
            </a:fld>
            <a:endParaRPr lang="en-US"/>
          </a:p>
        </p:txBody>
      </p:sp>
      <p:sp>
        <p:nvSpPr>
          <p:cNvPr id="5" name="Footer Placeholder 4"/>
          <p:cNvSpPr>
            <a:spLocks noGrp="1"/>
          </p:cNvSpPr>
          <p:nvPr>
            <p:ph type="ftr" sz="quarter" idx="11"/>
          </p:nvPr>
        </p:nvSpPr>
        <p:spPr/>
        <p:txBody>
          <a:bodyPr/>
          <a:lstStyle/>
          <a:p>
            <a:r>
              <a:rPr lang="en-US"/>
              <a:t>Copyright @ 2020 Limitlessness, LLC - All Rights Reserved</a:t>
            </a:r>
          </a:p>
        </p:txBody>
      </p:sp>
      <p:sp>
        <p:nvSpPr>
          <p:cNvPr id="6" name="Slide Number Placeholder 5"/>
          <p:cNvSpPr>
            <a:spLocks noGrp="1"/>
          </p:cNvSpPr>
          <p:nvPr>
            <p:ph type="sldNum" sz="quarter" idx="12"/>
          </p:nvPr>
        </p:nvSpPr>
        <p:spPr/>
        <p:txBody>
          <a:bodyPr/>
          <a:lstStyle/>
          <a:p>
            <a:fld id="{66E2669F-8403-4234-A7F9-39D1FE72EE97}" type="slidenum">
              <a:rPr lang="en-US" smtClean="0"/>
              <a:t>‹#›</a:t>
            </a:fld>
            <a:endParaRPr lang="en-US"/>
          </a:p>
        </p:txBody>
      </p:sp>
    </p:spTree>
    <p:extLst>
      <p:ext uri="{BB962C8B-B14F-4D97-AF65-F5344CB8AC3E}">
        <p14:creationId xmlns:p14="http://schemas.microsoft.com/office/powerpoint/2010/main" val="2336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7998"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399" cap="all" spc="200" baseline="0">
                <a:solidFill>
                  <a:schemeClr val="tx2"/>
                </a:solidFill>
                <a:latin typeface="+mj-lt"/>
              </a:defRPr>
            </a:lvl1pPr>
            <a:lvl2pPr marL="457063" indent="0" algn="ctr">
              <a:buNone/>
              <a:defRPr sz="2399"/>
            </a:lvl2pPr>
            <a:lvl3pPr marL="914126" indent="0" algn="ctr">
              <a:buNone/>
              <a:defRPr sz="23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C6D2CA-699F-4E52-B48C-25877C00D766}" type="datetime1">
              <a:rPr lang="en-US" smtClean="0"/>
              <a:t>10/10/2020</a:t>
            </a:fld>
            <a:endParaRPr lang="en-US" dirty="0"/>
          </a:p>
        </p:txBody>
      </p:sp>
      <p:sp>
        <p:nvSpPr>
          <p:cNvPr id="5" name="Footer Placeholder 4"/>
          <p:cNvSpPr>
            <a:spLocks noGrp="1"/>
          </p:cNvSpPr>
          <p:nvPr>
            <p:ph type="ftr" sz="quarter" idx="11"/>
          </p:nvPr>
        </p:nvSpPr>
        <p:spPr/>
        <p:txBody>
          <a:bodyPr/>
          <a:lstStyle/>
          <a:p>
            <a:r>
              <a:rPr lang="en-US"/>
              <a:t>Copyright @ 2020 Center for the Well Being, Inc. - All Rights Reserved</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15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99D522-9BA9-4C12-8E93-0328063050F8}" type="datetime1">
              <a:rPr lang="en-US" smtClean="0"/>
              <a:t>10/10/2020</a:t>
            </a:fld>
            <a:endParaRPr lang="en-US"/>
          </a:p>
        </p:txBody>
      </p:sp>
      <p:sp>
        <p:nvSpPr>
          <p:cNvPr id="5" name="Footer Placeholder 4"/>
          <p:cNvSpPr>
            <a:spLocks noGrp="1"/>
          </p:cNvSpPr>
          <p:nvPr>
            <p:ph type="ftr" sz="quarter" idx="11"/>
          </p:nvPr>
        </p:nvSpPr>
        <p:spPr/>
        <p:txBody>
          <a:bodyPr/>
          <a:lstStyle/>
          <a:p>
            <a:r>
              <a:rPr lang="en-US"/>
              <a:t>Copyright @ 2020 Center for the Well Being, Inc. - All Rights Reserved</a:t>
            </a:r>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63115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7998"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399" cap="all" spc="200" baseline="0">
                <a:solidFill>
                  <a:schemeClr val="tx2"/>
                </a:solidFill>
                <a:latin typeface="+mj-lt"/>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B265B6-7B93-4A22-95D3-8974B502D021}" type="datetime1">
              <a:rPr lang="en-US" smtClean="0"/>
              <a:t>10/10/2020</a:t>
            </a:fld>
            <a:endParaRPr lang="en-US"/>
          </a:p>
        </p:txBody>
      </p:sp>
      <p:sp>
        <p:nvSpPr>
          <p:cNvPr id="5" name="Footer Placeholder 4"/>
          <p:cNvSpPr>
            <a:spLocks noGrp="1"/>
          </p:cNvSpPr>
          <p:nvPr>
            <p:ph type="ftr" sz="quarter" idx="11"/>
          </p:nvPr>
        </p:nvSpPr>
        <p:spPr/>
        <p:txBody>
          <a:bodyPr/>
          <a:lstStyle/>
          <a:p>
            <a:r>
              <a:rPr lang="en-US"/>
              <a:t>Copyright @ 2020 Center for the Well Being, Inc. - All Rights Reserved</a:t>
            </a:r>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87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42F919-A49B-4F45-BFEB-046618629B55}" type="datetime1">
              <a:rPr lang="en-US" smtClean="0"/>
              <a:t>10/10/2020</a:t>
            </a:fld>
            <a:endParaRPr lang="en-US"/>
          </a:p>
        </p:txBody>
      </p:sp>
      <p:sp>
        <p:nvSpPr>
          <p:cNvPr id="6" name="Footer Placeholder 5"/>
          <p:cNvSpPr>
            <a:spLocks noGrp="1"/>
          </p:cNvSpPr>
          <p:nvPr>
            <p:ph type="ftr" sz="quarter" idx="11"/>
          </p:nvPr>
        </p:nvSpPr>
        <p:spPr/>
        <p:txBody>
          <a:bodyPr/>
          <a:lstStyle/>
          <a:p>
            <a:r>
              <a:rPr lang="en-US"/>
              <a:t>Copyright @ 2020 Center for the Well Being, Inc. - All Rights Reserved</a:t>
            </a:r>
          </a:p>
        </p:txBody>
      </p:sp>
      <p:sp>
        <p:nvSpPr>
          <p:cNvPr id="7" name="Slide Number Placeholder 6"/>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315987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C62462-89B4-4D7D-9DF0-3A8550353F75}" type="datetime1">
              <a:rPr lang="en-US" smtClean="0"/>
              <a:t>10/10/2020</a:t>
            </a:fld>
            <a:endParaRPr lang="en-US"/>
          </a:p>
        </p:txBody>
      </p:sp>
      <p:sp>
        <p:nvSpPr>
          <p:cNvPr id="8" name="Footer Placeholder 7"/>
          <p:cNvSpPr>
            <a:spLocks noGrp="1"/>
          </p:cNvSpPr>
          <p:nvPr>
            <p:ph type="ftr" sz="quarter" idx="11"/>
          </p:nvPr>
        </p:nvSpPr>
        <p:spPr/>
        <p:txBody>
          <a:bodyPr/>
          <a:lstStyle/>
          <a:p>
            <a:r>
              <a:rPr lang="en-US"/>
              <a:t>Copyright @ 2020 Center for the Well Being, Inc. - All Rights Reserved</a:t>
            </a:r>
          </a:p>
        </p:txBody>
      </p:sp>
      <p:sp>
        <p:nvSpPr>
          <p:cNvPr id="9" name="Slide Number Placeholder 8"/>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321029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F5704A-7CFB-4044-B2B8-A0A8DC71455E}" type="datetime1">
              <a:rPr lang="en-US" smtClean="0"/>
              <a:t>10/10/2020</a:t>
            </a:fld>
            <a:endParaRPr lang="en-US"/>
          </a:p>
        </p:txBody>
      </p:sp>
      <p:sp>
        <p:nvSpPr>
          <p:cNvPr id="4" name="Footer Placeholder 3"/>
          <p:cNvSpPr>
            <a:spLocks noGrp="1"/>
          </p:cNvSpPr>
          <p:nvPr>
            <p:ph type="ftr" sz="quarter" idx="11"/>
          </p:nvPr>
        </p:nvSpPr>
        <p:spPr/>
        <p:txBody>
          <a:bodyPr/>
          <a:lstStyle/>
          <a:p>
            <a:r>
              <a:rPr lang="en-US"/>
              <a:t>Copyright @ 2020 Center for the Well Being, Inc. - All Rights Reserved</a:t>
            </a:r>
          </a:p>
        </p:txBody>
      </p:sp>
      <p:sp>
        <p:nvSpPr>
          <p:cNvPr id="5" name="Slide Number Placeholder 4"/>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209938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C4153DF-D0FA-49C6-AECA-6A2135FDB0E4}" type="datetime1">
              <a:rPr lang="en-US" smtClean="0"/>
              <a:t>10/10/2020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Copyright @ 2020 Center for the Well Being, Inc. - All Rights Reserved</a:t>
            </a:r>
          </a:p>
        </p:txBody>
      </p:sp>
      <p:sp>
        <p:nvSpPr>
          <p:cNvPr id="9" name="Slide Number Placeholder 8"/>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191044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1" y="594359"/>
            <a:ext cx="3200400" cy="2286000"/>
          </a:xfrm>
        </p:spPr>
        <p:txBody>
          <a:bodyPr anchor="b">
            <a:normAutofit/>
          </a:bodyPr>
          <a:lstStyle>
            <a:lvl1pPr>
              <a:defRPr sz="3599"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1"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926080"/>
            <a:ext cx="3200400" cy="3379124"/>
          </a:xfrm>
        </p:spPr>
        <p:txBody>
          <a:bodyPr lIns="91440" rIns="91440">
            <a:normAutofit/>
          </a:bodyPr>
          <a:lstStyle>
            <a:lvl1pPr marL="0" indent="0">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7"/>
            <a:ext cx="2618510" cy="365125"/>
          </a:xfrm>
        </p:spPr>
        <p:txBody>
          <a:bodyPr/>
          <a:lstStyle>
            <a:lvl1pPr algn="l">
              <a:defRPr/>
            </a:lvl1pPr>
          </a:lstStyle>
          <a:p>
            <a:fld id="{611CE521-41D4-4351-9945-42B39809F284}" type="datetime1">
              <a:rPr lang="en-US" smtClean="0"/>
              <a:t>10/10/2020</a:t>
            </a:fld>
            <a:endParaRPr lang="en-US"/>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r>
              <a:rPr lang="en-US"/>
              <a:t>Copyright @ 2020 Center for the Well Being, Inc. - All Rights Reserved</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5BA54BD-C84D-46CE-8B72-31BFB26ABA43}" type="slidenum">
              <a:rPr lang="en-US" smtClean="0"/>
              <a:t>‹#›</a:t>
            </a:fld>
            <a:endParaRPr lang="en-US"/>
          </a:p>
        </p:txBody>
      </p:sp>
    </p:spTree>
    <p:extLst>
      <p:ext uri="{BB962C8B-B14F-4D97-AF65-F5344CB8AC3E}">
        <p14:creationId xmlns:p14="http://schemas.microsoft.com/office/powerpoint/2010/main" val="415295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24B372-DA06-40F6-92BB-F1F793852968}" type="datetime1">
              <a:rPr lang="en-US" smtClean="0"/>
              <a:t>10/10/2020</a:t>
            </a:fld>
            <a:endParaRPr lang="en-US"/>
          </a:p>
        </p:txBody>
      </p:sp>
      <p:sp>
        <p:nvSpPr>
          <p:cNvPr id="5" name="Footer Placeholder 4"/>
          <p:cNvSpPr>
            <a:spLocks noGrp="1"/>
          </p:cNvSpPr>
          <p:nvPr>
            <p:ph type="ftr" sz="quarter" idx="11"/>
          </p:nvPr>
        </p:nvSpPr>
        <p:spPr/>
        <p:txBody>
          <a:bodyPr/>
          <a:lstStyle/>
          <a:p>
            <a:r>
              <a:rPr lang="en-US"/>
              <a:t>Copyright @ 2020 Limitlessness, LLC - All Rights Reserved</a:t>
            </a:r>
          </a:p>
        </p:txBody>
      </p:sp>
      <p:sp>
        <p:nvSpPr>
          <p:cNvPr id="6" name="Slide Number Placeholder 5"/>
          <p:cNvSpPr>
            <a:spLocks noGrp="1"/>
          </p:cNvSpPr>
          <p:nvPr>
            <p:ph type="sldNum" sz="quarter" idx="12"/>
          </p:nvPr>
        </p:nvSpPr>
        <p:spPr/>
        <p:txBody>
          <a:bodyPr/>
          <a:lstStyle/>
          <a:p>
            <a:fld id="{66E2669F-8403-4234-A7F9-39D1FE72EE97}" type="slidenum">
              <a:rPr lang="en-US" smtClean="0"/>
              <a:t>‹#›</a:t>
            </a:fld>
            <a:endParaRPr lang="en-US"/>
          </a:p>
        </p:txBody>
      </p:sp>
    </p:spTree>
    <p:extLst>
      <p:ext uri="{BB962C8B-B14F-4D97-AF65-F5344CB8AC3E}">
        <p14:creationId xmlns:p14="http://schemas.microsoft.com/office/powerpoint/2010/main" val="122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6"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1" y="5074920"/>
            <a:ext cx="10113645" cy="822960"/>
          </a:xfrm>
        </p:spPr>
        <p:txBody>
          <a:bodyPr lIns="91440" tIns="0" rIns="91440" bIns="0" anchor="b">
            <a:noAutofit/>
          </a:bodyPr>
          <a:lstStyle>
            <a:lvl1pPr>
              <a:defRPr sz="3599"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7722D2-C821-4C07-99DD-C94DE91EBBBA}" type="datetime1">
              <a:rPr lang="en-US" smtClean="0"/>
              <a:t>10/10/2020</a:t>
            </a:fld>
            <a:endParaRPr lang="en-US"/>
          </a:p>
        </p:txBody>
      </p:sp>
      <p:sp>
        <p:nvSpPr>
          <p:cNvPr id="6" name="Footer Placeholder 5"/>
          <p:cNvSpPr>
            <a:spLocks noGrp="1"/>
          </p:cNvSpPr>
          <p:nvPr>
            <p:ph type="ftr" sz="quarter" idx="11"/>
          </p:nvPr>
        </p:nvSpPr>
        <p:spPr/>
        <p:txBody>
          <a:bodyPr/>
          <a:lstStyle/>
          <a:p>
            <a:r>
              <a:rPr lang="en-US"/>
              <a:t>Copyright @ 2020 Center for the Well Being, Inc. - All Rights Reserved</a:t>
            </a:r>
          </a:p>
        </p:txBody>
      </p:sp>
      <p:sp>
        <p:nvSpPr>
          <p:cNvPr id="7" name="Slide Number Placeholder 6"/>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366264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E10CF6-17A1-4FA7-83EC-A3520916186E}" type="datetime1">
              <a:rPr lang="en-US" smtClean="0"/>
              <a:t>10/10/2020</a:t>
            </a:fld>
            <a:endParaRPr lang="en-US"/>
          </a:p>
        </p:txBody>
      </p:sp>
      <p:sp>
        <p:nvSpPr>
          <p:cNvPr id="5" name="Footer Placeholder 4"/>
          <p:cNvSpPr>
            <a:spLocks noGrp="1"/>
          </p:cNvSpPr>
          <p:nvPr>
            <p:ph type="ftr" sz="quarter" idx="11"/>
          </p:nvPr>
        </p:nvSpPr>
        <p:spPr/>
        <p:txBody>
          <a:bodyPr/>
          <a:lstStyle/>
          <a:p>
            <a:r>
              <a:rPr lang="en-US"/>
              <a:t>Copyright @ 2020 Center for the Well Being, Inc. - All Rights Reserved</a:t>
            </a:r>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423365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E18AC9-C837-4AD5-9FB0-1B8BD32776EB}" type="datetime1">
              <a:rPr lang="en-US" smtClean="0"/>
              <a:t>10/10/2020</a:t>
            </a:fld>
            <a:endParaRPr lang="en-US"/>
          </a:p>
        </p:txBody>
      </p:sp>
      <p:sp>
        <p:nvSpPr>
          <p:cNvPr id="5" name="Footer Placeholder 4"/>
          <p:cNvSpPr>
            <a:spLocks noGrp="1"/>
          </p:cNvSpPr>
          <p:nvPr>
            <p:ph type="ftr" sz="quarter" idx="11"/>
          </p:nvPr>
        </p:nvSpPr>
        <p:spPr/>
        <p:txBody>
          <a:bodyPr/>
          <a:lstStyle/>
          <a:p>
            <a:r>
              <a:rPr lang="en-US"/>
              <a:t>Copyright @ 2020 Center for the Well Being, Inc. - All Rights Reserved</a:t>
            </a:r>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69488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7998"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399" cap="all" spc="200" baseline="0">
                <a:solidFill>
                  <a:schemeClr val="tx2"/>
                </a:solidFill>
                <a:latin typeface="+mj-lt"/>
              </a:defRPr>
            </a:lvl1pPr>
            <a:lvl2pPr marL="457063" indent="0" algn="ctr">
              <a:buNone/>
              <a:defRPr sz="2399"/>
            </a:lvl2pPr>
            <a:lvl3pPr marL="914126" indent="0" algn="ctr">
              <a:buNone/>
              <a:defRPr sz="23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8DA43D-E562-47FD-98CD-47C5C27B0DCA}" type="datetime1">
              <a:rPr lang="en-US" smtClean="0"/>
              <a:t>10/10/2020</a:t>
            </a:fld>
            <a:endParaRPr lang="en-US"/>
          </a:p>
        </p:txBody>
      </p:sp>
      <p:sp>
        <p:nvSpPr>
          <p:cNvPr id="5" name="Footer Placeholder 4"/>
          <p:cNvSpPr>
            <a:spLocks noGrp="1"/>
          </p:cNvSpPr>
          <p:nvPr>
            <p:ph type="ftr" sz="quarter" idx="11"/>
          </p:nvPr>
        </p:nvSpPr>
        <p:spPr/>
        <p:txBody>
          <a:bodyPr/>
          <a:lstStyle/>
          <a:p>
            <a:r>
              <a:rPr lang="en-US"/>
              <a:t>Copyright @ 2020 CENTER FOR THE WELL BEING, INC. - All Rights Reserved</a:t>
            </a:r>
          </a:p>
        </p:txBody>
      </p:sp>
      <p:sp>
        <p:nvSpPr>
          <p:cNvPr id="6" name="Slide Number Placeholder 5"/>
          <p:cNvSpPr>
            <a:spLocks noGrp="1"/>
          </p:cNvSpPr>
          <p:nvPr>
            <p:ph type="sldNum" sz="quarter" idx="12"/>
          </p:nvPr>
        </p:nvSpPr>
        <p:spPr/>
        <p:txBody>
          <a:bodyPr/>
          <a:lstStyle/>
          <a:p>
            <a:fld id="{66E2669F-8403-4234-A7F9-39D1FE72EE9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37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885C00-E37A-42CF-A7C1-53D43FD600B5}" type="datetime1">
              <a:rPr lang="en-US" smtClean="0"/>
              <a:t>10/10/2020</a:t>
            </a:fld>
            <a:endParaRPr lang="en-US"/>
          </a:p>
        </p:txBody>
      </p:sp>
      <p:sp>
        <p:nvSpPr>
          <p:cNvPr id="5" name="Footer Placeholder 4"/>
          <p:cNvSpPr>
            <a:spLocks noGrp="1"/>
          </p:cNvSpPr>
          <p:nvPr>
            <p:ph type="ftr" sz="quarter" idx="11"/>
          </p:nvPr>
        </p:nvSpPr>
        <p:spPr/>
        <p:txBody>
          <a:bodyPr/>
          <a:lstStyle/>
          <a:p>
            <a:r>
              <a:rPr lang="en-US"/>
              <a:t>Copyright @ 2020 CENTER FOR THE WELL BEING, INC. - All Rights Reserved</a:t>
            </a:r>
          </a:p>
        </p:txBody>
      </p:sp>
      <p:sp>
        <p:nvSpPr>
          <p:cNvPr id="6" name="Slide Number Placeholder 5"/>
          <p:cNvSpPr>
            <a:spLocks noGrp="1"/>
          </p:cNvSpPr>
          <p:nvPr>
            <p:ph type="sldNum" sz="quarter" idx="12"/>
          </p:nvPr>
        </p:nvSpPr>
        <p:spPr/>
        <p:txBody>
          <a:bodyPr/>
          <a:lstStyle/>
          <a:p>
            <a:fld id="{66E2669F-8403-4234-A7F9-39D1FE72EE97}" type="slidenum">
              <a:rPr lang="en-US" smtClean="0"/>
              <a:t>‹#›</a:t>
            </a:fld>
            <a:endParaRPr lang="en-US"/>
          </a:p>
        </p:txBody>
      </p:sp>
    </p:spTree>
    <p:extLst>
      <p:ext uri="{BB962C8B-B14F-4D97-AF65-F5344CB8AC3E}">
        <p14:creationId xmlns:p14="http://schemas.microsoft.com/office/powerpoint/2010/main" val="417653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7998"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399" cap="all" spc="200" baseline="0">
                <a:solidFill>
                  <a:schemeClr val="tx2"/>
                </a:solidFill>
                <a:latin typeface="+mj-lt"/>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479CAD-150E-4DB0-B970-A3E420E33D4D}" type="datetime1">
              <a:rPr lang="en-US" smtClean="0"/>
              <a:t>10/10/2020</a:t>
            </a:fld>
            <a:endParaRPr lang="en-US"/>
          </a:p>
        </p:txBody>
      </p:sp>
      <p:sp>
        <p:nvSpPr>
          <p:cNvPr id="5" name="Footer Placeholder 4"/>
          <p:cNvSpPr>
            <a:spLocks noGrp="1"/>
          </p:cNvSpPr>
          <p:nvPr>
            <p:ph type="ftr" sz="quarter" idx="11"/>
          </p:nvPr>
        </p:nvSpPr>
        <p:spPr/>
        <p:txBody>
          <a:bodyPr/>
          <a:lstStyle/>
          <a:p>
            <a:r>
              <a:rPr lang="en-US"/>
              <a:t>Copyright @ 2020 CENTER FOR THE WELL BEING, INC. - All Rights Reserved</a:t>
            </a:r>
          </a:p>
        </p:txBody>
      </p:sp>
      <p:sp>
        <p:nvSpPr>
          <p:cNvPr id="6" name="Slide Number Placeholder 5"/>
          <p:cNvSpPr>
            <a:spLocks noGrp="1"/>
          </p:cNvSpPr>
          <p:nvPr>
            <p:ph type="sldNum" sz="quarter" idx="12"/>
          </p:nvPr>
        </p:nvSpPr>
        <p:spPr/>
        <p:txBody>
          <a:bodyPr/>
          <a:lstStyle/>
          <a:p>
            <a:fld id="{66E2669F-8403-4234-A7F9-39D1FE72EE9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499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4CE6FD-C3B2-45CC-947F-F52488E51F5C}" type="datetime1">
              <a:rPr lang="en-US" smtClean="0"/>
              <a:t>10/10/2020</a:t>
            </a:fld>
            <a:endParaRPr lang="en-US"/>
          </a:p>
        </p:txBody>
      </p:sp>
      <p:sp>
        <p:nvSpPr>
          <p:cNvPr id="6" name="Footer Placeholder 5"/>
          <p:cNvSpPr>
            <a:spLocks noGrp="1"/>
          </p:cNvSpPr>
          <p:nvPr>
            <p:ph type="ftr" sz="quarter" idx="11"/>
          </p:nvPr>
        </p:nvSpPr>
        <p:spPr/>
        <p:txBody>
          <a:bodyPr/>
          <a:lstStyle/>
          <a:p>
            <a:r>
              <a:rPr lang="en-US"/>
              <a:t>Copyright @ 2020 CENTER FOR THE WELL BEING, INC. - All Rights Reserved</a:t>
            </a:r>
          </a:p>
        </p:txBody>
      </p:sp>
      <p:sp>
        <p:nvSpPr>
          <p:cNvPr id="7" name="Slide Number Placeholder 6"/>
          <p:cNvSpPr>
            <a:spLocks noGrp="1"/>
          </p:cNvSpPr>
          <p:nvPr>
            <p:ph type="sldNum" sz="quarter" idx="12"/>
          </p:nvPr>
        </p:nvSpPr>
        <p:spPr/>
        <p:txBody>
          <a:bodyPr/>
          <a:lstStyle/>
          <a:p>
            <a:fld id="{66E2669F-8403-4234-A7F9-39D1FE72EE97}" type="slidenum">
              <a:rPr lang="en-US" smtClean="0"/>
              <a:t>‹#›</a:t>
            </a:fld>
            <a:endParaRPr lang="en-US"/>
          </a:p>
        </p:txBody>
      </p:sp>
    </p:spTree>
    <p:extLst>
      <p:ext uri="{BB962C8B-B14F-4D97-AF65-F5344CB8AC3E}">
        <p14:creationId xmlns:p14="http://schemas.microsoft.com/office/powerpoint/2010/main" val="408076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8215EB-5F25-49D8-BF75-D9432EE7C686}" type="datetime1">
              <a:rPr lang="en-US" smtClean="0"/>
              <a:t>10/10/2020</a:t>
            </a:fld>
            <a:endParaRPr lang="en-US"/>
          </a:p>
        </p:txBody>
      </p:sp>
      <p:sp>
        <p:nvSpPr>
          <p:cNvPr id="8" name="Footer Placeholder 7"/>
          <p:cNvSpPr>
            <a:spLocks noGrp="1"/>
          </p:cNvSpPr>
          <p:nvPr>
            <p:ph type="ftr" sz="quarter" idx="11"/>
          </p:nvPr>
        </p:nvSpPr>
        <p:spPr/>
        <p:txBody>
          <a:bodyPr/>
          <a:lstStyle/>
          <a:p>
            <a:r>
              <a:rPr lang="en-US"/>
              <a:t>Copyright @ 2020 CENTER FOR THE WELL BEING, INC. - All Rights Reserved</a:t>
            </a:r>
          </a:p>
        </p:txBody>
      </p:sp>
      <p:sp>
        <p:nvSpPr>
          <p:cNvPr id="9" name="Slide Number Placeholder 8"/>
          <p:cNvSpPr>
            <a:spLocks noGrp="1"/>
          </p:cNvSpPr>
          <p:nvPr>
            <p:ph type="sldNum" sz="quarter" idx="12"/>
          </p:nvPr>
        </p:nvSpPr>
        <p:spPr/>
        <p:txBody>
          <a:bodyPr/>
          <a:lstStyle/>
          <a:p>
            <a:fld id="{66E2669F-8403-4234-A7F9-39D1FE72EE97}" type="slidenum">
              <a:rPr lang="en-US" smtClean="0"/>
              <a:t>‹#›</a:t>
            </a:fld>
            <a:endParaRPr lang="en-US"/>
          </a:p>
        </p:txBody>
      </p:sp>
    </p:spTree>
    <p:extLst>
      <p:ext uri="{BB962C8B-B14F-4D97-AF65-F5344CB8AC3E}">
        <p14:creationId xmlns:p14="http://schemas.microsoft.com/office/powerpoint/2010/main" val="167477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D3A761-02CA-4C64-B9ED-CF7A407A78F5}" type="datetime1">
              <a:rPr lang="en-US" smtClean="0"/>
              <a:t>10/10/2020</a:t>
            </a:fld>
            <a:endParaRPr lang="en-US"/>
          </a:p>
        </p:txBody>
      </p:sp>
      <p:sp>
        <p:nvSpPr>
          <p:cNvPr id="4" name="Footer Placeholder 3"/>
          <p:cNvSpPr>
            <a:spLocks noGrp="1"/>
          </p:cNvSpPr>
          <p:nvPr>
            <p:ph type="ftr" sz="quarter" idx="11"/>
          </p:nvPr>
        </p:nvSpPr>
        <p:spPr/>
        <p:txBody>
          <a:bodyPr/>
          <a:lstStyle/>
          <a:p>
            <a:r>
              <a:rPr lang="en-US"/>
              <a:t>Copyright @ 2020 CENTER FOR THE WELL BEING, INC. - All Rights Reserved</a:t>
            </a:r>
          </a:p>
        </p:txBody>
      </p:sp>
      <p:sp>
        <p:nvSpPr>
          <p:cNvPr id="5" name="Slide Number Placeholder 4"/>
          <p:cNvSpPr>
            <a:spLocks noGrp="1"/>
          </p:cNvSpPr>
          <p:nvPr>
            <p:ph type="sldNum" sz="quarter" idx="12"/>
          </p:nvPr>
        </p:nvSpPr>
        <p:spPr/>
        <p:txBody>
          <a:bodyPr/>
          <a:lstStyle/>
          <a:p>
            <a:fld id="{66E2669F-8403-4234-A7F9-39D1FE72EE97}" type="slidenum">
              <a:rPr lang="en-US" smtClean="0"/>
              <a:t>‹#›</a:t>
            </a:fld>
            <a:endParaRPr lang="en-US"/>
          </a:p>
        </p:txBody>
      </p:sp>
    </p:spTree>
    <p:extLst>
      <p:ext uri="{BB962C8B-B14F-4D97-AF65-F5344CB8AC3E}">
        <p14:creationId xmlns:p14="http://schemas.microsoft.com/office/powerpoint/2010/main" val="262564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9946172-7C3D-49EC-9A13-600ED3A27D32}" type="datetime1">
              <a:rPr lang="en-US" smtClean="0"/>
              <a:t>10/10/2020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Copyright @ 2020 CENTER FOR THE WELL BEING, INC. - All Rights Reserved</a:t>
            </a:r>
          </a:p>
        </p:txBody>
      </p:sp>
      <p:sp>
        <p:nvSpPr>
          <p:cNvPr id="9" name="Slide Number Placeholder 8"/>
          <p:cNvSpPr>
            <a:spLocks noGrp="1"/>
          </p:cNvSpPr>
          <p:nvPr>
            <p:ph type="sldNum" sz="quarter" idx="12"/>
          </p:nvPr>
        </p:nvSpPr>
        <p:spPr/>
        <p:txBody>
          <a:bodyPr/>
          <a:lstStyle/>
          <a:p>
            <a:fld id="{66E2669F-8403-4234-A7F9-39D1FE72EE97}" type="slidenum">
              <a:rPr lang="en-US" smtClean="0"/>
              <a:t>‹#›</a:t>
            </a:fld>
            <a:endParaRPr lang="en-US"/>
          </a:p>
        </p:txBody>
      </p:sp>
    </p:spTree>
    <p:extLst>
      <p:ext uri="{BB962C8B-B14F-4D97-AF65-F5344CB8AC3E}">
        <p14:creationId xmlns:p14="http://schemas.microsoft.com/office/powerpoint/2010/main" val="12756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8789F5-094F-49B1-BE82-B469E7D5D6B6}" type="datetime1">
              <a:rPr lang="en-US" smtClean="0"/>
              <a:t>10/10/2020</a:t>
            </a:fld>
            <a:endParaRPr lang="en-US"/>
          </a:p>
        </p:txBody>
      </p:sp>
      <p:sp>
        <p:nvSpPr>
          <p:cNvPr id="5" name="Footer Placeholder 4"/>
          <p:cNvSpPr>
            <a:spLocks noGrp="1"/>
          </p:cNvSpPr>
          <p:nvPr>
            <p:ph type="ftr" sz="quarter" idx="11"/>
          </p:nvPr>
        </p:nvSpPr>
        <p:spPr/>
        <p:txBody>
          <a:bodyPr/>
          <a:lstStyle/>
          <a:p>
            <a:r>
              <a:rPr lang="en-US"/>
              <a:t>Copyright @ 2020 Limitlessness, LLC - All Rights Reserved</a:t>
            </a:r>
          </a:p>
        </p:txBody>
      </p:sp>
      <p:sp>
        <p:nvSpPr>
          <p:cNvPr id="6" name="Slide Number Placeholder 5"/>
          <p:cNvSpPr>
            <a:spLocks noGrp="1"/>
          </p:cNvSpPr>
          <p:nvPr>
            <p:ph type="sldNum" sz="quarter" idx="12"/>
          </p:nvPr>
        </p:nvSpPr>
        <p:spPr/>
        <p:txBody>
          <a:bodyPr/>
          <a:lstStyle/>
          <a:p>
            <a:fld id="{66E2669F-8403-4234-A7F9-39D1FE72EE9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48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1" y="594359"/>
            <a:ext cx="3200400" cy="2286000"/>
          </a:xfrm>
        </p:spPr>
        <p:txBody>
          <a:bodyPr anchor="b">
            <a:normAutofit/>
          </a:bodyPr>
          <a:lstStyle>
            <a:lvl1pPr>
              <a:defRPr sz="3599"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1"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926080"/>
            <a:ext cx="3200400" cy="3379124"/>
          </a:xfrm>
        </p:spPr>
        <p:txBody>
          <a:bodyPr lIns="91440" rIns="91440">
            <a:normAutofit/>
          </a:bodyPr>
          <a:lstStyle>
            <a:lvl1pPr marL="0" indent="0">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7"/>
            <a:ext cx="2618510" cy="365125"/>
          </a:xfrm>
        </p:spPr>
        <p:txBody>
          <a:bodyPr/>
          <a:lstStyle>
            <a:lvl1pPr algn="l">
              <a:defRPr/>
            </a:lvl1pPr>
          </a:lstStyle>
          <a:p>
            <a:fld id="{1054AE21-D59F-413B-BEB2-58FDAC29FF16}" type="datetime1">
              <a:rPr lang="en-US" smtClean="0"/>
              <a:t>10/10/2020</a:t>
            </a:fld>
            <a:endParaRPr lang="en-US"/>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r>
              <a:rPr lang="en-US"/>
              <a:t>Copyright @ 2020 CENTER FOR THE WELL BEING, INC. - All Rights Reserved</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6E2669F-8403-4234-A7F9-39D1FE72EE97}" type="slidenum">
              <a:rPr lang="en-US" smtClean="0"/>
              <a:t>‹#›</a:t>
            </a:fld>
            <a:endParaRPr lang="en-US"/>
          </a:p>
        </p:txBody>
      </p:sp>
    </p:spTree>
    <p:extLst>
      <p:ext uri="{BB962C8B-B14F-4D97-AF65-F5344CB8AC3E}">
        <p14:creationId xmlns:p14="http://schemas.microsoft.com/office/powerpoint/2010/main" val="307886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6"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1" y="5074920"/>
            <a:ext cx="10113645" cy="822960"/>
          </a:xfrm>
        </p:spPr>
        <p:txBody>
          <a:bodyPr lIns="91440" tIns="0" rIns="91440" bIns="0" anchor="b">
            <a:noAutofit/>
          </a:bodyPr>
          <a:lstStyle>
            <a:lvl1pPr>
              <a:defRPr sz="3599"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981EEE-EA62-46CB-B017-F3DB9B285D67}" type="datetime1">
              <a:rPr lang="en-US" smtClean="0"/>
              <a:t>10/10/2020</a:t>
            </a:fld>
            <a:endParaRPr lang="en-US"/>
          </a:p>
        </p:txBody>
      </p:sp>
      <p:sp>
        <p:nvSpPr>
          <p:cNvPr id="6" name="Footer Placeholder 5"/>
          <p:cNvSpPr>
            <a:spLocks noGrp="1"/>
          </p:cNvSpPr>
          <p:nvPr>
            <p:ph type="ftr" sz="quarter" idx="11"/>
          </p:nvPr>
        </p:nvSpPr>
        <p:spPr/>
        <p:txBody>
          <a:bodyPr/>
          <a:lstStyle/>
          <a:p>
            <a:r>
              <a:rPr lang="en-US"/>
              <a:t>Copyright @ 2020 CENTER FOR THE WELL BEING, INC. - All Rights Reserved</a:t>
            </a:r>
          </a:p>
        </p:txBody>
      </p:sp>
      <p:sp>
        <p:nvSpPr>
          <p:cNvPr id="7" name="Slide Number Placeholder 6"/>
          <p:cNvSpPr>
            <a:spLocks noGrp="1"/>
          </p:cNvSpPr>
          <p:nvPr>
            <p:ph type="sldNum" sz="quarter" idx="12"/>
          </p:nvPr>
        </p:nvSpPr>
        <p:spPr/>
        <p:txBody>
          <a:bodyPr/>
          <a:lstStyle/>
          <a:p>
            <a:fld id="{66E2669F-8403-4234-A7F9-39D1FE72EE97}" type="slidenum">
              <a:rPr lang="en-US" smtClean="0"/>
              <a:t>‹#›</a:t>
            </a:fld>
            <a:endParaRPr lang="en-US"/>
          </a:p>
        </p:txBody>
      </p:sp>
    </p:spTree>
    <p:extLst>
      <p:ext uri="{BB962C8B-B14F-4D97-AF65-F5344CB8AC3E}">
        <p14:creationId xmlns:p14="http://schemas.microsoft.com/office/powerpoint/2010/main" val="207893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CE8174-6ACD-4C83-8480-C115358E7389}" type="datetime1">
              <a:rPr lang="en-US" smtClean="0"/>
              <a:t>10/10/2020</a:t>
            </a:fld>
            <a:endParaRPr lang="en-US"/>
          </a:p>
        </p:txBody>
      </p:sp>
      <p:sp>
        <p:nvSpPr>
          <p:cNvPr id="5" name="Footer Placeholder 4"/>
          <p:cNvSpPr>
            <a:spLocks noGrp="1"/>
          </p:cNvSpPr>
          <p:nvPr>
            <p:ph type="ftr" sz="quarter" idx="11"/>
          </p:nvPr>
        </p:nvSpPr>
        <p:spPr/>
        <p:txBody>
          <a:bodyPr/>
          <a:lstStyle/>
          <a:p>
            <a:r>
              <a:rPr lang="en-US"/>
              <a:t>Copyright @ 2020 CENTER FOR THE WELL BEING, INC. - All Rights Reserved</a:t>
            </a:r>
          </a:p>
        </p:txBody>
      </p:sp>
      <p:sp>
        <p:nvSpPr>
          <p:cNvPr id="6" name="Slide Number Placeholder 5"/>
          <p:cNvSpPr>
            <a:spLocks noGrp="1"/>
          </p:cNvSpPr>
          <p:nvPr>
            <p:ph type="sldNum" sz="quarter" idx="12"/>
          </p:nvPr>
        </p:nvSpPr>
        <p:spPr/>
        <p:txBody>
          <a:bodyPr/>
          <a:lstStyle/>
          <a:p>
            <a:fld id="{66E2669F-8403-4234-A7F9-39D1FE72EE97}" type="slidenum">
              <a:rPr lang="en-US" smtClean="0"/>
              <a:t>‹#›</a:t>
            </a:fld>
            <a:endParaRPr lang="en-US"/>
          </a:p>
        </p:txBody>
      </p:sp>
    </p:spTree>
    <p:extLst>
      <p:ext uri="{BB962C8B-B14F-4D97-AF65-F5344CB8AC3E}">
        <p14:creationId xmlns:p14="http://schemas.microsoft.com/office/powerpoint/2010/main" val="58193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78C541-BD89-43E5-AEBD-173C92856172}" type="datetime1">
              <a:rPr lang="en-US" smtClean="0"/>
              <a:t>10/10/2020</a:t>
            </a:fld>
            <a:endParaRPr lang="en-US"/>
          </a:p>
        </p:txBody>
      </p:sp>
      <p:sp>
        <p:nvSpPr>
          <p:cNvPr id="5" name="Footer Placeholder 4"/>
          <p:cNvSpPr>
            <a:spLocks noGrp="1"/>
          </p:cNvSpPr>
          <p:nvPr>
            <p:ph type="ftr" sz="quarter" idx="11"/>
          </p:nvPr>
        </p:nvSpPr>
        <p:spPr/>
        <p:txBody>
          <a:bodyPr/>
          <a:lstStyle/>
          <a:p>
            <a:r>
              <a:rPr lang="en-US"/>
              <a:t>Copyright @ 2020 CENTER FOR THE WELL BEING, INC. - All Rights Reserved</a:t>
            </a:r>
          </a:p>
        </p:txBody>
      </p:sp>
      <p:sp>
        <p:nvSpPr>
          <p:cNvPr id="6" name="Slide Number Placeholder 5"/>
          <p:cNvSpPr>
            <a:spLocks noGrp="1"/>
          </p:cNvSpPr>
          <p:nvPr>
            <p:ph type="sldNum" sz="quarter" idx="12"/>
          </p:nvPr>
        </p:nvSpPr>
        <p:spPr/>
        <p:txBody>
          <a:bodyPr/>
          <a:lstStyle/>
          <a:p>
            <a:fld id="{66E2669F-8403-4234-A7F9-39D1FE72EE97}" type="slidenum">
              <a:rPr lang="en-US" smtClean="0"/>
              <a:t>‹#›</a:t>
            </a:fld>
            <a:endParaRPr lang="en-US"/>
          </a:p>
        </p:txBody>
      </p:sp>
    </p:spTree>
    <p:extLst>
      <p:ext uri="{BB962C8B-B14F-4D97-AF65-F5344CB8AC3E}">
        <p14:creationId xmlns:p14="http://schemas.microsoft.com/office/powerpoint/2010/main" val="349335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75A7C8-CDFE-42C5-879F-A68A4C504335}" type="datetime1">
              <a:rPr lang="en-US" smtClean="0"/>
              <a:t>10/10/2020</a:t>
            </a:fld>
            <a:endParaRPr lang="en-US"/>
          </a:p>
        </p:txBody>
      </p:sp>
      <p:sp>
        <p:nvSpPr>
          <p:cNvPr id="6" name="Footer Placeholder 5"/>
          <p:cNvSpPr>
            <a:spLocks noGrp="1"/>
          </p:cNvSpPr>
          <p:nvPr>
            <p:ph type="ftr" sz="quarter" idx="11"/>
          </p:nvPr>
        </p:nvSpPr>
        <p:spPr/>
        <p:txBody>
          <a:bodyPr/>
          <a:lstStyle/>
          <a:p>
            <a:r>
              <a:rPr lang="en-US"/>
              <a:t>Copyright @ 2020 Limitlessness, LLC - All Rights Reserved</a:t>
            </a:r>
          </a:p>
        </p:txBody>
      </p:sp>
      <p:sp>
        <p:nvSpPr>
          <p:cNvPr id="7" name="Slide Number Placeholder 6"/>
          <p:cNvSpPr>
            <a:spLocks noGrp="1"/>
          </p:cNvSpPr>
          <p:nvPr>
            <p:ph type="sldNum" sz="quarter" idx="12"/>
          </p:nvPr>
        </p:nvSpPr>
        <p:spPr/>
        <p:txBody>
          <a:bodyPr/>
          <a:lstStyle/>
          <a:p>
            <a:fld id="{66E2669F-8403-4234-A7F9-39D1FE72EE97}" type="slidenum">
              <a:rPr lang="en-US" smtClean="0"/>
              <a:t>‹#›</a:t>
            </a:fld>
            <a:endParaRPr lang="en-US"/>
          </a:p>
        </p:txBody>
      </p:sp>
    </p:spTree>
    <p:extLst>
      <p:ext uri="{BB962C8B-B14F-4D97-AF65-F5344CB8AC3E}">
        <p14:creationId xmlns:p14="http://schemas.microsoft.com/office/powerpoint/2010/main" val="74601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5F8BD5-674C-42B1-AE39-30D0BD53AEBD}" type="datetime1">
              <a:rPr lang="en-US" smtClean="0"/>
              <a:t>10/10/2020</a:t>
            </a:fld>
            <a:endParaRPr lang="en-US"/>
          </a:p>
        </p:txBody>
      </p:sp>
      <p:sp>
        <p:nvSpPr>
          <p:cNvPr id="8" name="Footer Placeholder 7"/>
          <p:cNvSpPr>
            <a:spLocks noGrp="1"/>
          </p:cNvSpPr>
          <p:nvPr>
            <p:ph type="ftr" sz="quarter" idx="11"/>
          </p:nvPr>
        </p:nvSpPr>
        <p:spPr/>
        <p:txBody>
          <a:bodyPr/>
          <a:lstStyle/>
          <a:p>
            <a:r>
              <a:rPr lang="en-US"/>
              <a:t>Copyright @ 2020 Limitlessness, LLC - All Rights Reserved</a:t>
            </a:r>
          </a:p>
        </p:txBody>
      </p:sp>
      <p:sp>
        <p:nvSpPr>
          <p:cNvPr id="9" name="Slide Number Placeholder 8"/>
          <p:cNvSpPr>
            <a:spLocks noGrp="1"/>
          </p:cNvSpPr>
          <p:nvPr>
            <p:ph type="sldNum" sz="quarter" idx="12"/>
          </p:nvPr>
        </p:nvSpPr>
        <p:spPr/>
        <p:txBody>
          <a:bodyPr/>
          <a:lstStyle/>
          <a:p>
            <a:fld id="{66E2669F-8403-4234-A7F9-39D1FE72EE97}" type="slidenum">
              <a:rPr lang="en-US" smtClean="0"/>
              <a:t>‹#›</a:t>
            </a:fld>
            <a:endParaRPr lang="en-US"/>
          </a:p>
        </p:txBody>
      </p:sp>
    </p:spTree>
    <p:extLst>
      <p:ext uri="{BB962C8B-B14F-4D97-AF65-F5344CB8AC3E}">
        <p14:creationId xmlns:p14="http://schemas.microsoft.com/office/powerpoint/2010/main" val="403129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C174985-340F-4206-A7FD-BA0584696BD2}" type="datetime1">
              <a:rPr lang="en-US" smtClean="0"/>
              <a:t>10/10/2020</a:t>
            </a:fld>
            <a:endParaRPr lang="en-US"/>
          </a:p>
        </p:txBody>
      </p:sp>
      <p:sp>
        <p:nvSpPr>
          <p:cNvPr id="4" name="Footer Placeholder 3"/>
          <p:cNvSpPr>
            <a:spLocks noGrp="1"/>
          </p:cNvSpPr>
          <p:nvPr>
            <p:ph type="ftr" sz="quarter" idx="11"/>
          </p:nvPr>
        </p:nvSpPr>
        <p:spPr/>
        <p:txBody>
          <a:bodyPr/>
          <a:lstStyle/>
          <a:p>
            <a:r>
              <a:rPr lang="en-US"/>
              <a:t>Copyright @ 2020 Limitlessness, LLC - All Rights Reserved</a:t>
            </a:r>
          </a:p>
        </p:txBody>
      </p:sp>
      <p:sp>
        <p:nvSpPr>
          <p:cNvPr id="5" name="Slide Number Placeholder 4"/>
          <p:cNvSpPr>
            <a:spLocks noGrp="1"/>
          </p:cNvSpPr>
          <p:nvPr>
            <p:ph type="sldNum" sz="quarter" idx="12"/>
          </p:nvPr>
        </p:nvSpPr>
        <p:spPr/>
        <p:txBody>
          <a:bodyPr/>
          <a:lstStyle/>
          <a:p>
            <a:fld id="{66E2669F-8403-4234-A7F9-39D1FE72EE97}" type="slidenum">
              <a:rPr lang="en-US" smtClean="0"/>
              <a:t>‹#›</a:t>
            </a:fld>
            <a:endParaRPr lang="en-US"/>
          </a:p>
        </p:txBody>
      </p:sp>
    </p:spTree>
    <p:extLst>
      <p:ext uri="{BB962C8B-B14F-4D97-AF65-F5344CB8AC3E}">
        <p14:creationId xmlns:p14="http://schemas.microsoft.com/office/powerpoint/2010/main" val="37783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56F887E-E156-46F6-A6A5-62A30D648464}" type="datetime1">
              <a:rPr lang="en-US" smtClean="0"/>
              <a:t>10/10/2020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Copyright @ 2020 Limitlessness, LLC - All Rights Reserved</a:t>
            </a:r>
          </a:p>
        </p:txBody>
      </p:sp>
      <p:sp>
        <p:nvSpPr>
          <p:cNvPr id="9" name="Slide Number Placeholder 8"/>
          <p:cNvSpPr>
            <a:spLocks noGrp="1"/>
          </p:cNvSpPr>
          <p:nvPr>
            <p:ph type="sldNum" sz="quarter" idx="12"/>
          </p:nvPr>
        </p:nvSpPr>
        <p:spPr/>
        <p:txBody>
          <a:bodyPr/>
          <a:lstStyle/>
          <a:p>
            <a:fld id="{66E2669F-8403-4234-A7F9-39D1FE72EE97}" type="slidenum">
              <a:rPr lang="en-US" smtClean="0"/>
              <a:t>‹#›</a:t>
            </a:fld>
            <a:endParaRPr lang="en-US"/>
          </a:p>
        </p:txBody>
      </p:sp>
    </p:spTree>
    <p:extLst>
      <p:ext uri="{BB962C8B-B14F-4D97-AF65-F5344CB8AC3E}">
        <p14:creationId xmlns:p14="http://schemas.microsoft.com/office/powerpoint/2010/main" val="84512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3C3E86A-0CA1-499F-A4BE-716833C887B9}" type="datetime1">
              <a:rPr lang="en-US" smtClean="0"/>
              <a:t>10/10/2020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Copyright @ 2020 Limitlessness, LLC - All Rights Reserved</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6E2669F-8403-4234-A7F9-39D1FE72EE97}" type="slidenum">
              <a:rPr lang="en-US" smtClean="0"/>
              <a:t>‹#›</a:t>
            </a:fld>
            <a:endParaRPr lang="en-US"/>
          </a:p>
        </p:txBody>
      </p:sp>
    </p:spTree>
    <p:extLst>
      <p:ext uri="{BB962C8B-B14F-4D97-AF65-F5344CB8AC3E}">
        <p14:creationId xmlns:p14="http://schemas.microsoft.com/office/powerpoint/2010/main" val="14597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09DC79-E86E-4850-A1D5-2A4677C5D973}" type="datetime1">
              <a:rPr lang="en-US" smtClean="0"/>
              <a:t>10/10/2020</a:t>
            </a:fld>
            <a:endParaRPr lang="en-US"/>
          </a:p>
        </p:txBody>
      </p:sp>
      <p:sp>
        <p:nvSpPr>
          <p:cNvPr id="6" name="Footer Placeholder 5"/>
          <p:cNvSpPr>
            <a:spLocks noGrp="1"/>
          </p:cNvSpPr>
          <p:nvPr>
            <p:ph type="ftr" sz="quarter" idx="11"/>
          </p:nvPr>
        </p:nvSpPr>
        <p:spPr/>
        <p:txBody>
          <a:bodyPr/>
          <a:lstStyle/>
          <a:p>
            <a:r>
              <a:rPr lang="en-US"/>
              <a:t>Copyright @ 2020 Limitlessness, LLC - All Rights Reserved</a:t>
            </a:r>
          </a:p>
        </p:txBody>
      </p:sp>
      <p:sp>
        <p:nvSpPr>
          <p:cNvPr id="7" name="Slide Number Placeholder 6"/>
          <p:cNvSpPr>
            <a:spLocks noGrp="1"/>
          </p:cNvSpPr>
          <p:nvPr>
            <p:ph type="sldNum" sz="quarter" idx="12"/>
          </p:nvPr>
        </p:nvSpPr>
        <p:spPr/>
        <p:txBody>
          <a:bodyPr/>
          <a:lstStyle/>
          <a:p>
            <a:fld id="{66E2669F-8403-4234-A7F9-39D1FE72EE97}" type="slidenum">
              <a:rPr lang="en-US" smtClean="0"/>
              <a:t>‹#›</a:t>
            </a:fld>
            <a:endParaRPr lang="en-US"/>
          </a:p>
        </p:txBody>
      </p:sp>
    </p:spTree>
    <p:extLst>
      <p:ext uri="{BB962C8B-B14F-4D97-AF65-F5344CB8AC3E}">
        <p14:creationId xmlns:p14="http://schemas.microsoft.com/office/powerpoint/2010/main" val="302708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7A263EE-B382-455F-819B-44CEC4103E73}" type="datetime1">
              <a:rPr lang="en-US" smtClean="0"/>
              <a:t>10/10/2020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Copyright @ 2020 Limitlessness, LLC - All Rights Reserved</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6E2669F-8403-4234-A7F9-39D1FE72EE97}"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18094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1"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AFE0E6D5-0F34-48D0-80C9-D22F6D463BEE}" type="datetime1">
              <a:rPr lang="en-US" smtClean="0"/>
              <a:t>10/10/2020</a:t>
            </a:fld>
            <a:endParaRPr lang="en-US"/>
          </a:p>
        </p:txBody>
      </p:sp>
      <p:sp>
        <p:nvSpPr>
          <p:cNvPr id="5" name="Footer Placeholder 4"/>
          <p:cNvSpPr>
            <a:spLocks noGrp="1"/>
          </p:cNvSpPr>
          <p:nvPr>
            <p:ph type="ftr" sz="quarter" idx="3"/>
          </p:nvPr>
        </p:nvSpPr>
        <p:spPr>
          <a:xfrm>
            <a:off x="3686185"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Copyright @ 2020 Center for the Well Being, Inc. - All Rights Reserved</a:t>
            </a:r>
          </a:p>
        </p:txBody>
      </p:sp>
      <p:sp>
        <p:nvSpPr>
          <p:cNvPr id="6" name="Slide Number Placeholder 5"/>
          <p:cNvSpPr>
            <a:spLocks noGrp="1"/>
          </p:cNvSpPr>
          <p:nvPr>
            <p:ph type="sldNum" sz="quarter" idx="4"/>
          </p:nvPr>
        </p:nvSpPr>
        <p:spPr>
          <a:xfrm>
            <a:off x="9900459"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25BA54BD-C84D-46CE-8B72-31BFB26ABA43}"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45151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p:titleStyle>
    <p:body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2"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1"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4361D677-113E-42EB-AA1A-002EB822A62E}" type="datetime1">
              <a:rPr lang="en-US" smtClean="0"/>
              <a:t>10/10/2020</a:t>
            </a:fld>
            <a:endParaRPr lang="en-US"/>
          </a:p>
        </p:txBody>
      </p:sp>
      <p:sp>
        <p:nvSpPr>
          <p:cNvPr id="5" name="Footer Placeholder 4"/>
          <p:cNvSpPr>
            <a:spLocks noGrp="1"/>
          </p:cNvSpPr>
          <p:nvPr>
            <p:ph type="ftr" sz="quarter" idx="3"/>
          </p:nvPr>
        </p:nvSpPr>
        <p:spPr>
          <a:xfrm>
            <a:off x="3686185"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Copyright @ 2020 CENTER FOR THE WELL BEING, INC. - All Rights Reserved</a:t>
            </a:r>
          </a:p>
        </p:txBody>
      </p:sp>
      <p:sp>
        <p:nvSpPr>
          <p:cNvPr id="6" name="Slide Number Placeholder 5"/>
          <p:cNvSpPr>
            <a:spLocks noGrp="1"/>
          </p:cNvSpPr>
          <p:nvPr>
            <p:ph type="sldNum" sz="quarter" idx="4"/>
          </p:nvPr>
        </p:nvSpPr>
        <p:spPr>
          <a:xfrm>
            <a:off x="9900459"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66E2669F-8403-4234-A7F9-39D1FE72EE97}"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58410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p:titleStyle>
    <p:body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Trebuchet MS" panose="020B0603020202020204" pitchFamily="34" charset="0"/>
              </a:rPr>
              <a:t>Herbal Allies</a:t>
            </a:r>
          </a:p>
        </p:txBody>
      </p:sp>
      <p:sp>
        <p:nvSpPr>
          <p:cNvPr id="3" name="Subtitle 2"/>
          <p:cNvSpPr>
            <a:spLocks noGrp="1"/>
          </p:cNvSpPr>
          <p:nvPr>
            <p:ph type="subTitle" idx="1"/>
          </p:nvPr>
        </p:nvSpPr>
        <p:spPr/>
        <p:txBody>
          <a:bodyPr>
            <a:normAutofit/>
          </a:bodyPr>
          <a:lstStyle/>
          <a:p>
            <a:r>
              <a:rPr lang="en-US" dirty="0">
                <a:solidFill>
                  <a:schemeClr val="accent2">
                    <a:lumMod val="50000"/>
                  </a:schemeClr>
                </a:solidFill>
                <a:latin typeface="Trebuchet MS" panose="020B0603020202020204" pitchFamily="34" charset="0"/>
              </a:rPr>
              <a:t>the well being program</a:t>
            </a:r>
          </a:p>
          <a:p>
            <a:r>
              <a:rPr lang="en-US" sz="2000" dirty="0">
                <a:solidFill>
                  <a:schemeClr val="accent1">
                    <a:lumMod val="75000"/>
                  </a:schemeClr>
                </a:solidFill>
                <a:latin typeface="Trebuchet MS" panose="020B0603020202020204" pitchFamily="34" charset="0"/>
              </a:rPr>
              <a:t>Herbal Medicine making workshops</a:t>
            </a:r>
          </a:p>
          <a:p>
            <a:endParaRPr lang="en-US" dirty="0">
              <a:solidFill>
                <a:schemeClr val="accent2">
                  <a:lumMod val="50000"/>
                </a:schemeClr>
              </a:solidFill>
              <a:latin typeface="Trebuchet MS" panose="020B0603020202020204" pitchFamily="34" charset="0"/>
            </a:endParaRPr>
          </a:p>
          <a:p>
            <a:endParaRPr lang="en-US" dirty="0">
              <a:solidFill>
                <a:schemeClr val="accent2">
                  <a:lumMod val="50000"/>
                </a:schemeClr>
              </a:solidFill>
              <a:latin typeface="Trebuchet MS" panose="020B0603020202020204" pitchFamily="34" charset="0"/>
            </a:endParaRPr>
          </a:p>
        </p:txBody>
      </p:sp>
      <p:pic>
        <p:nvPicPr>
          <p:cNvPr id="7" name="Picture 6">
            <a:extLst>
              <a:ext uri="{FF2B5EF4-FFF2-40B4-BE49-F238E27FC236}">
                <a16:creationId xmlns:a16="http://schemas.microsoft.com/office/drawing/2014/main" id="{DB094AAC-5E68-465A-AC61-589BED024CF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39200" y="2915947"/>
            <a:ext cx="3125986" cy="2800126"/>
          </a:xfrm>
          <a:prstGeom prst="rect">
            <a:avLst/>
          </a:prstGeom>
        </p:spPr>
      </p:pic>
      <p:sp>
        <p:nvSpPr>
          <p:cNvPr id="8" name="Footer Placeholder 7">
            <a:extLst>
              <a:ext uri="{FF2B5EF4-FFF2-40B4-BE49-F238E27FC236}">
                <a16:creationId xmlns:a16="http://schemas.microsoft.com/office/drawing/2014/main" id="{FB386646-4F6B-45A5-A9E9-D7B881C034D6}"/>
              </a:ext>
            </a:extLst>
          </p:cNvPr>
          <p:cNvSpPr>
            <a:spLocks noGrp="1"/>
          </p:cNvSpPr>
          <p:nvPr>
            <p:ph type="ftr" sz="quarter" idx="11"/>
          </p:nvPr>
        </p:nvSpPr>
        <p:spPr/>
        <p:txBody>
          <a:bodyPr/>
          <a:lstStyle/>
          <a:p>
            <a:pPr>
              <a:defRPr/>
            </a:pPr>
            <a:r>
              <a:rPr lang="en-US" dirty="0">
                <a:latin typeface="Calibri" panose="020F0502020204030204"/>
              </a:rPr>
              <a:t>Copyright @ 2020 Center for the Well Being, Inc. - All Rights Reserved</a:t>
            </a:r>
          </a:p>
        </p:txBody>
      </p:sp>
      <p:pic>
        <p:nvPicPr>
          <p:cNvPr id="4" name="Picture 3">
            <a:extLst>
              <a:ext uri="{FF2B5EF4-FFF2-40B4-BE49-F238E27FC236}">
                <a16:creationId xmlns:a16="http://schemas.microsoft.com/office/drawing/2014/main" id="{5A8DB29B-61C5-4F96-9857-B7CF06E33C11}"/>
              </a:ext>
            </a:extLst>
          </p:cNvPr>
          <p:cNvPicPr>
            <a:picLocks noChangeAspect="1"/>
          </p:cNvPicPr>
          <p:nvPr/>
        </p:nvPicPr>
        <p:blipFill>
          <a:blip r:embed="rId3"/>
          <a:stretch>
            <a:fillRect/>
          </a:stretch>
        </p:blipFill>
        <p:spPr>
          <a:xfrm>
            <a:off x="1168395" y="297024"/>
            <a:ext cx="3490628" cy="2618923"/>
          </a:xfrm>
          <a:prstGeom prst="rect">
            <a:avLst/>
          </a:prstGeom>
        </p:spPr>
      </p:pic>
    </p:spTree>
    <p:extLst>
      <p:ext uri="{BB962C8B-B14F-4D97-AF65-F5344CB8AC3E}">
        <p14:creationId xmlns:p14="http://schemas.microsoft.com/office/powerpoint/2010/main" val="418718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2F0EA-6ADA-48EB-A13D-3B6C3620D0A6}"/>
              </a:ext>
            </a:extLst>
          </p:cNvPr>
          <p:cNvSpPr>
            <a:spLocks noGrp="1"/>
          </p:cNvSpPr>
          <p:nvPr>
            <p:ph type="title"/>
          </p:nvPr>
        </p:nvSpPr>
        <p:spPr>
          <a:xfrm>
            <a:off x="0" y="0"/>
            <a:ext cx="4033520" cy="2143760"/>
          </a:xfrm>
        </p:spPr>
        <p:txBody>
          <a:bodyPr>
            <a:normAutofit/>
          </a:bodyPr>
          <a:lstStyle/>
          <a:p>
            <a:pPr algn="ctr"/>
            <a:r>
              <a:rPr lang="en-US" b="1" dirty="0">
                <a:solidFill>
                  <a:schemeClr val="accent1">
                    <a:lumMod val="20000"/>
                    <a:lumOff val="80000"/>
                  </a:schemeClr>
                </a:solidFill>
                <a:latin typeface="Trebuchet MS" panose="020B0603020202020204" pitchFamily="34" charset="0"/>
              </a:rPr>
              <a:t>Plant Material:</a:t>
            </a:r>
            <a:br>
              <a:rPr lang="en-US" b="1" dirty="0">
                <a:solidFill>
                  <a:schemeClr val="accent1">
                    <a:lumMod val="20000"/>
                    <a:lumOff val="80000"/>
                  </a:schemeClr>
                </a:solidFill>
                <a:latin typeface="Trebuchet MS" panose="020B0603020202020204" pitchFamily="34" charset="0"/>
              </a:rPr>
            </a:br>
            <a:r>
              <a:rPr lang="en-US" sz="2700" b="1" dirty="0">
                <a:solidFill>
                  <a:schemeClr val="accent1">
                    <a:lumMod val="20000"/>
                    <a:lumOff val="80000"/>
                  </a:schemeClr>
                </a:solidFill>
                <a:latin typeface="Trebuchet MS" panose="020B0603020202020204" pitchFamily="34" charset="0"/>
              </a:rPr>
              <a:t>Fresh vs. Dried</a:t>
            </a:r>
            <a:br>
              <a:rPr lang="en-US" dirty="0"/>
            </a:br>
            <a:br>
              <a:rPr lang="en-US" dirty="0"/>
            </a:br>
            <a:endParaRPr lang="en-US" dirty="0"/>
          </a:p>
        </p:txBody>
      </p:sp>
      <p:sp>
        <p:nvSpPr>
          <p:cNvPr id="3" name="Content Placeholder 2">
            <a:extLst>
              <a:ext uri="{FF2B5EF4-FFF2-40B4-BE49-F238E27FC236}">
                <a16:creationId xmlns:a16="http://schemas.microsoft.com/office/drawing/2014/main" id="{4CF39E32-52A2-4D74-A61E-7A3417C9E054}"/>
              </a:ext>
            </a:extLst>
          </p:cNvPr>
          <p:cNvSpPr>
            <a:spLocks noGrp="1"/>
          </p:cNvSpPr>
          <p:nvPr>
            <p:ph idx="1"/>
          </p:nvPr>
        </p:nvSpPr>
        <p:spPr>
          <a:xfrm>
            <a:off x="4288565" y="1103911"/>
            <a:ext cx="6213885" cy="5618209"/>
          </a:xfrm>
        </p:spPr>
        <p:txBody>
          <a:bodyPr>
            <a:normAutofit lnSpcReduction="10000"/>
          </a:bodyPr>
          <a:lstStyle/>
          <a:p>
            <a:pPr marL="0" indent="0">
              <a:spcBef>
                <a:spcPts val="0"/>
              </a:spcBef>
              <a:buNone/>
            </a:pPr>
            <a:r>
              <a:rPr lang="en-US" sz="1800" b="1" dirty="0">
                <a:solidFill>
                  <a:schemeClr val="accent1">
                    <a:lumMod val="50000"/>
                  </a:schemeClr>
                </a:solidFill>
                <a:latin typeface="Trebuchet MS" panose="020B0603020202020204" pitchFamily="34" charset="0"/>
              </a:rPr>
              <a:t>FRESH LEAVES AND FLOWERS</a:t>
            </a:r>
          </a:p>
          <a:p>
            <a:pPr lvl="1">
              <a:spcBef>
                <a:spcPts val="0"/>
              </a:spcBef>
              <a:buFont typeface="Wingdings" panose="05000000000000000000" pitchFamily="2" charset="2"/>
              <a:buChar char="§"/>
            </a:pPr>
            <a:r>
              <a:rPr lang="en-US" sz="1400" dirty="0">
                <a:latin typeface="Trebuchet MS" panose="020B0603020202020204" pitchFamily="34" charset="0"/>
              </a:rPr>
              <a:t>Finely chop or grind clean herb to release juice and expose surface area.</a:t>
            </a:r>
          </a:p>
          <a:p>
            <a:pPr lvl="1">
              <a:spcBef>
                <a:spcPts val="0"/>
              </a:spcBef>
              <a:buFont typeface="Wingdings" panose="05000000000000000000" pitchFamily="2" charset="2"/>
              <a:buChar char="§"/>
            </a:pPr>
            <a:r>
              <a:rPr lang="en-US" sz="1400" dirty="0">
                <a:latin typeface="Trebuchet MS" panose="020B0603020202020204" pitchFamily="34" charset="0"/>
              </a:rPr>
              <a:t>Only fill jar 2/3 to 3/4 with herb. </a:t>
            </a:r>
          </a:p>
          <a:p>
            <a:pPr lvl="1">
              <a:spcBef>
                <a:spcPts val="0"/>
              </a:spcBef>
              <a:buFont typeface="Wingdings" panose="05000000000000000000" pitchFamily="2" charset="2"/>
              <a:buChar char="§"/>
            </a:pPr>
            <a:r>
              <a:rPr lang="en-US" sz="1400" dirty="0">
                <a:latin typeface="Trebuchet MS" panose="020B0603020202020204" pitchFamily="34" charset="0"/>
              </a:rPr>
              <a:t>Pour alcohol to the very top of the jar. Cover plants completely.</a:t>
            </a:r>
          </a:p>
          <a:p>
            <a:pPr lvl="1">
              <a:spcBef>
                <a:spcPts val="0"/>
              </a:spcBef>
              <a:buFont typeface="Wingdings" panose="05000000000000000000" pitchFamily="2" charset="2"/>
              <a:buChar char="§"/>
            </a:pPr>
            <a:r>
              <a:rPr lang="en-US" sz="1400" dirty="0">
                <a:latin typeface="Trebuchet MS" panose="020B0603020202020204" pitchFamily="34" charset="0"/>
              </a:rPr>
              <a:t>Jar should appear full of herb, but herb should move freely when shaken.</a:t>
            </a:r>
          </a:p>
          <a:p>
            <a:pPr lvl="1">
              <a:spcBef>
                <a:spcPts val="0"/>
              </a:spcBef>
              <a:buFont typeface="Wingdings" panose="05000000000000000000" pitchFamily="2" charset="2"/>
              <a:buChar char="§"/>
            </a:pPr>
            <a:endParaRPr lang="en-US" sz="900" b="1" dirty="0">
              <a:latin typeface="Trebuchet MS" panose="020B0603020202020204" pitchFamily="34" charset="0"/>
            </a:endParaRPr>
          </a:p>
          <a:p>
            <a:pPr marL="0" indent="0">
              <a:spcBef>
                <a:spcPts val="0"/>
              </a:spcBef>
              <a:buNone/>
            </a:pPr>
            <a:r>
              <a:rPr lang="en-US" sz="1800" b="1" dirty="0">
                <a:solidFill>
                  <a:schemeClr val="accent1">
                    <a:lumMod val="50000"/>
                  </a:schemeClr>
                </a:solidFill>
                <a:latin typeface="Trebuchet MS" panose="020B0603020202020204" pitchFamily="34" charset="0"/>
              </a:rPr>
              <a:t>DRIED LEAVES AND FLOWERS</a:t>
            </a:r>
          </a:p>
          <a:p>
            <a:pPr lvl="1">
              <a:spcBef>
                <a:spcPts val="0"/>
              </a:spcBef>
              <a:buFont typeface="Wingdings" panose="05000000000000000000" pitchFamily="2" charset="2"/>
              <a:buChar char="§"/>
            </a:pPr>
            <a:r>
              <a:rPr lang="en-US" sz="1400" dirty="0">
                <a:latin typeface="Trebuchet MS" panose="020B0603020202020204" pitchFamily="34" charset="0"/>
              </a:rPr>
              <a:t>Use finely cut herbal material.</a:t>
            </a:r>
          </a:p>
          <a:p>
            <a:pPr lvl="1">
              <a:spcBef>
                <a:spcPts val="0"/>
              </a:spcBef>
              <a:buFont typeface="Wingdings" panose="05000000000000000000" pitchFamily="2" charset="2"/>
              <a:buChar char="§"/>
            </a:pPr>
            <a:r>
              <a:rPr lang="en-US" sz="1400" dirty="0">
                <a:latin typeface="Trebuchet MS" panose="020B0603020202020204" pitchFamily="34" charset="0"/>
              </a:rPr>
              <a:t>Only fill jar 1/2 to 3/4 with herb.</a:t>
            </a:r>
          </a:p>
          <a:p>
            <a:pPr lvl="1">
              <a:spcBef>
                <a:spcPts val="0"/>
              </a:spcBef>
              <a:buFont typeface="Wingdings" panose="05000000000000000000" pitchFamily="2" charset="2"/>
              <a:buChar char="§"/>
            </a:pPr>
            <a:r>
              <a:rPr lang="en-US" sz="1400" dirty="0">
                <a:latin typeface="Trebuchet MS" panose="020B0603020202020204" pitchFamily="34" charset="0"/>
              </a:rPr>
              <a:t>Pour alcohol to the very top of the jar. Cover plants completely.</a:t>
            </a:r>
          </a:p>
          <a:p>
            <a:pPr marL="0" indent="0">
              <a:spcBef>
                <a:spcPts val="0"/>
              </a:spcBef>
              <a:buNone/>
            </a:pPr>
            <a:endParaRPr lang="en-US" sz="900" b="1" dirty="0">
              <a:latin typeface="Trebuchet MS" panose="020B0603020202020204" pitchFamily="34" charset="0"/>
            </a:endParaRPr>
          </a:p>
          <a:p>
            <a:pPr marL="0" indent="0">
              <a:spcBef>
                <a:spcPts val="0"/>
              </a:spcBef>
              <a:buNone/>
            </a:pPr>
            <a:r>
              <a:rPr lang="en-US" sz="1800" b="1" dirty="0">
                <a:solidFill>
                  <a:schemeClr val="accent1">
                    <a:lumMod val="50000"/>
                  </a:schemeClr>
                </a:solidFill>
                <a:latin typeface="Trebuchet MS" panose="020B0603020202020204" pitchFamily="34" charset="0"/>
              </a:rPr>
              <a:t>FRESH ROOTS, BARKS AND BERRIES</a:t>
            </a:r>
          </a:p>
          <a:p>
            <a:pPr lvl="1">
              <a:spcBef>
                <a:spcPts val="0"/>
              </a:spcBef>
              <a:buFont typeface="Wingdings" panose="05000000000000000000" pitchFamily="2" charset="2"/>
              <a:buChar char="§"/>
            </a:pPr>
            <a:r>
              <a:rPr lang="en-US" sz="1400" dirty="0">
                <a:latin typeface="Trebuchet MS" panose="020B0603020202020204" pitchFamily="34" charset="0"/>
              </a:rPr>
              <a:t>Finely chop or grind clean plants to release juice and expose surface area.</a:t>
            </a:r>
          </a:p>
          <a:p>
            <a:pPr lvl="1">
              <a:spcBef>
                <a:spcPts val="0"/>
              </a:spcBef>
              <a:buFont typeface="Wingdings" panose="05000000000000000000" pitchFamily="2" charset="2"/>
              <a:buChar char="§"/>
            </a:pPr>
            <a:r>
              <a:rPr lang="en-US" sz="1400" dirty="0">
                <a:latin typeface="Trebuchet MS" panose="020B0603020202020204" pitchFamily="34" charset="0"/>
              </a:rPr>
              <a:t>Only fill jar 1/3 to 1/2 with fresh roots, barks, or berries.</a:t>
            </a:r>
          </a:p>
          <a:p>
            <a:pPr lvl="1">
              <a:spcBef>
                <a:spcPts val="0"/>
              </a:spcBef>
              <a:buFont typeface="Wingdings" panose="05000000000000000000" pitchFamily="2" charset="2"/>
              <a:buChar char="§"/>
            </a:pPr>
            <a:r>
              <a:rPr lang="en-US" sz="1400" dirty="0">
                <a:latin typeface="Trebuchet MS" panose="020B0603020202020204" pitchFamily="34" charset="0"/>
              </a:rPr>
              <a:t>Pour alcohol to the very top of the jar. Cover plants completely.</a:t>
            </a:r>
          </a:p>
          <a:p>
            <a:pPr lvl="1">
              <a:spcBef>
                <a:spcPts val="0"/>
              </a:spcBef>
              <a:buFont typeface="Wingdings" panose="05000000000000000000" pitchFamily="2" charset="2"/>
              <a:buChar char="§"/>
            </a:pPr>
            <a:r>
              <a:rPr lang="en-US" sz="1400" dirty="0">
                <a:latin typeface="Trebuchet MS" panose="020B0603020202020204" pitchFamily="34" charset="0"/>
              </a:rPr>
              <a:t>Jar should appear full of herb, but herb should move freely when shaken.</a:t>
            </a:r>
          </a:p>
          <a:p>
            <a:pPr lvl="1">
              <a:spcBef>
                <a:spcPts val="0"/>
              </a:spcBef>
              <a:buFont typeface="Wingdings" panose="05000000000000000000" pitchFamily="2" charset="2"/>
              <a:buChar char="§"/>
            </a:pPr>
            <a:endParaRPr lang="en-US" sz="800" b="1" dirty="0">
              <a:latin typeface="Trebuchet MS" panose="020B0603020202020204" pitchFamily="34" charset="0"/>
            </a:endParaRPr>
          </a:p>
          <a:p>
            <a:pPr marL="0" indent="0">
              <a:spcBef>
                <a:spcPts val="0"/>
              </a:spcBef>
              <a:buNone/>
            </a:pPr>
            <a:r>
              <a:rPr lang="en-US" sz="1800" b="1" dirty="0">
                <a:solidFill>
                  <a:schemeClr val="accent1">
                    <a:lumMod val="50000"/>
                  </a:schemeClr>
                </a:solidFill>
                <a:latin typeface="Trebuchet MS" panose="020B0603020202020204" pitchFamily="34" charset="0"/>
              </a:rPr>
              <a:t>DRIED ROOTS, BARKS AND BERRIES</a:t>
            </a:r>
          </a:p>
          <a:p>
            <a:pPr lvl="1">
              <a:spcBef>
                <a:spcPts val="0"/>
              </a:spcBef>
              <a:buFont typeface="Wingdings" panose="05000000000000000000" pitchFamily="2" charset="2"/>
              <a:buChar char="§"/>
            </a:pPr>
            <a:r>
              <a:rPr lang="en-US" sz="1400" dirty="0">
                <a:latin typeface="Trebuchet MS" panose="020B0603020202020204" pitchFamily="34" charset="0"/>
              </a:rPr>
              <a:t>Use finely cut herbal material.</a:t>
            </a:r>
          </a:p>
          <a:p>
            <a:pPr lvl="1">
              <a:spcBef>
                <a:spcPts val="0"/>
              </a:spcBef>
              <a:buFont typeface="Wingdings" panose="05000000000000000000" pitchFamily="2" charset="2"/>
              <a:buChar char="§"/>
            </a:pPr>
            <a:r>
              <a:rPr lang="en-US" sz="1400" dirty="0">
                <a:latin typeface="Trebuchet MS" panose="020B0603020202020204" pitchFamily="34" charset="0"/>
              </a:rPr>
              <a:t>Only fill jar 1/4 to 1/3 with dried roots, barks, or berries.</a:t>
            </a:r>
          </a:p>
          <a:p>
            <a:pPr lvl="1">
              <a:spcBef>
                <a:spcPts val="0"/>
              </a:spcBef>
              <a:buFont typeface="Wingdings" panose="05000000000000000000" pitchFamily="2" charset="2"/>
              <a:buChar char="§"/>
            </a:pPr>
            <a:r>
              <a:rPr lang="en-US" sz="1400" dirty="0">
                <a:latin typeface="Trebuchet MS" panose="020B0603020202020204" pitchFamily="34" charset="0"/>
              </a:rPr>
              <a:t>Pour alcohol to the very top of the jar. Cover plants completely.</a:t>
            </a:r>
          </a:p>
          <a:p>
            <a:pPr lvl="1">
              <a:spcBef>
                <a:spcPts val="0"/>
              </a:spcBef>
              <a:buFont typeface="Wingdings" panose="05000000000000000000" pitchFamily="2" charset="2"/>
              <a:buChar char="§"/>
            </a:pPr>
            <a:r>
              <a:rPr lang="en-US" sz="1400" dirty="0">
                <a:latin typeface="Trebuchet MS" panose="020B0603020202020204" pitchFamily="34" charset="0"/>
              </a:rPr>
              <a:t>Roots and berries will double in size when reconstituted.</a:t>
            </a:r>
          </a:p>
          <a:p>
            <a:pPr marL="0" indent="0">
              <a:buNone/>
            </a:pPr>
            <a:endParaRPr lang="en-US" sz="1600" dirty="0">
              <a:latin typeface="Trebuchet MS" panose="020B0603020202020204" pitchFamily="34" charset="0"/>
            </a:endParaRPr>
          </a:p>
        </p:txBody>
      </p:sp>
      <p:sp>
        <p:nvSpPr>
          <p:cNvPr id="4" name="Text Placeholder 3">
            <a:extLst>
              <a:ext uri="{FF2B5EF4-FFF2-40B4-BE49-F238E27FC236}">
                <a16:creationId xmlns:a16="http://schemas.microsoft.com/office/drawing/2014/main" id="{09526961-CAAE-4139-B1DF-0024816F840F}"/>
              </a:ext>
            </a:extLst>
          </p:cNvPr>
          <p:cNvSpPr>
            <a:spLocks noGrp="1"/>
          </p:cNvSpPr>
          <p:nvPr>
            <p:ph type="body" sz="half" idx="2"/>
          </p:nvPr>
        </p:nvSpPr>
        <p:spPr>
          <a:xfrm>
            <a:off x="355596" y="5942772"/>
            <a:ext cx="3322320" cy="1196586"/>
          </a:xfrm>
        </p:spPr>
        <p:txBody>
          <a:bodyPr>
            <a:normAutofit/>
          </a:bodyPr>
          <a:lstStyle/>
          <a:p>
            <a:pPr algn="ctr"/>
            <a:r>
              <a:rPr lang="en-US" sz="2000" dirty="0">
                <a:latin typeface="Trebuchet MS" panose="020B0603020202020204" pitchFamily="34" charset="0"/>
              </a:rPr>
              <a:t>Guidelines for the correct amount of herb to alcohol</a:t>
            </a:r>
            <a:endParaRPr lang="en-US" dirty="0"/>
          </a:p>
        </p:txBody>
      </p:sp>
      <p:sp>
        <p:nvSpPr>
          <p:cNvPr id="5" name="Footer Placeholder 4">
            <a:extLst>
              <a:ext uri="{FF2B5EF4-FFF2-40B4-BE49-F238E27FC236}">
                <a16:creationId xmlns:a16="http://schemas.microsoft.com/office/drawing/2014/main" id="{62E10292-1543-4528-878B-25D03820D456}"/>
              </a:ext>
            </a:extLst>
          </p:cNvPr>
          <p:cNvSpPr>
            <a:spLocks noGrp="1"/>
          </p:cNvSpPr>
          <p:nvPr>
            <p:ph type="ftr" sz="quarter" idx="11"/>
          </p:nvPr>
        </p:nvSpPr>
        <p:spPr/>
        <p:txBody>
          <a:bodyPr/>
          <a:lstStyle/>
          <a:p>
            <a:r>
              <a:rPr lang="en-US"/>
              <a:t>Copyright @ 2020 Limitlessness, LLC - All Rights Reserved</a:t>
            </a:r>
          </a:p>
        </p:txBody>
      </p:sp>
      <p:sp>
        <p:nvSpPr>
          <p:cNvPr id="8" name="TextBox 7">
            <a:extLst>
              <a:ext uri="{FF2B5EF4-FFF2-40B4-BE49-F238E27FC236}">
                <a16:creationId xmlns:a16="http://schemas.microsoft.com/office/drawing/2014/main" id="{D61A8DF3-046A-4AF2-89D4-518F53FE12A8}"/>
              </a:ext>
            </a:extLst>
          </p:cNvPr>
          <p:cNvSpPr txBox="1"/>
          <p:nvPr/>
        </p:nvSpPr>
        <p:spPr>
          <a:xfrm>
            <a:off x="4104640" y="0"/>
            <a:ext cx="8087360" cy="954107"/>
          </a:xfrm>
          <a:prstGeom prst="rect">
            <a:avLst/>
          </a:prstGeom>
          <a:solidFill>
            <a:schemeClr val="accent1">
              <a:lumMod val="40000"/>
              <a:lumOff val="60000"/>
            </a:schemeClr>
          </a:solidFill>
        </p:spPr>
        <p:txBody>
          <a:bodyPr wrap="square" rtlCol="0">
            <a:spAutoFit/>
          </a:bodyPr>
          <a:lstStyle/>
          <a:p>
            <a:pPr algn="ctr"/>
            <a:endParaRPr lang="en-US" sz="800" b="1" dirty="0">
              <a:solidFill>
                <a:schemeClr val="tx1">
                  <a:lumMod val="75000"/>
                  <a:lumOff val="25000"/>
                </a:schemeClr>
              </a:solidFill>
            </a:endParaRPr>
          </a:p>
          <a:p>
            <a:pPr algn="ctr"/>
            <a:r>
              <a:rPr lang="en-US" sz="4000" b="1" dirty="0">
                <a:solidFill>
                  <a:schemeClr val="accent1">
                    <a:lumMod val="50000"/>
                  </a:schemeClr>
                </a:solidFill>
                <a:latin typeface="Trebuchet MS" panose="020B0603020202020204" pitchFamily="34" charset="0"/>
              </a:rPr>
              <a:t>PROPORTION GUIDELINES</a:t>
            </a:r>
          </a:p>
          <a:p>
            <a:pPr algn="ctr"/>
            <a:r>
              <a:rPr lang="en-US" sz="800" b="1" dirty="0">
                <a:solidFill>
                  <a:schemeClr val="tx1">
                    <a:lumMod val="75000"/>
                    <a:lumOff val="25000"/>
                  </a:schemeClr>
                </a:solidFill>
              </a:rPr>
              <a:t> </a:t>
            </a:r>
          </a:p>
        </p:txBody>
      </p:sp>
      <p:pic>
        <p:nvPicPr>
          <p:cNvPr id="9" name="Picture 8">
            <a:extLst>
              <a:ext uri="{FF2B5EF4-FFF2-40B4-BE49-F238E27FC236}">
                <a16:creationId xmlns:a16="http://schemas.microsoft.com/office/drawing/2014/main" id="{D8F4F2DF-896C-442F-B283-0472ED421A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3854" y="954107"/>
            <a:ext cx="1778146" cy="1481128"/>
          </a:xfrm>
          <a:prstGeom prst="rect">
            <a:avLst/>
          </a:prstGeom>
        </p:spPr>
      </p:pic>
      <p:pic>
        <p:nvPicPr>
          <p:cNvPr id="11" name="Picture 10">
            <a:extLst>
              <a:ext uri="{FF2B5EF4-FFF2-40B4-BE49-F238E27FC236}">
                <a16:creationId xmlns:a16="http://schemas.microsoft.com/office/drawing/2014/main" id="{1E75D11C-C37C-4B58-8B18-CC19E7270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9948" y="3850641"/>
            <a:ext cx="1792052" cy="1503680"/>
          </a:xfrm>
          <a:prstGeom prst="rect">
            <a:avLst/>
          </a:prstGeom>
        </p:spPr>
      </p:pic>
      <p:pic>
        <p:nvPicPr>
          <p:cNvPr id="13" name="Picture 12">
            <a:extLst>
              <a:ext uri="{FF2B5EF4-FFF2-40B4-BE49-F238E27FC236}">
                <a16:creationId xmlns:a16="http://schemas.microsoft.com/office/drawing/2014/main" id="{0E27E612-EC03-4258-8D58-B2760FED99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3854" y="5354320"/>
            <a:ext cx="1792052" cy="1503680"/>
          </a:xfrm>
          <a:prstGeom prst="rect">
            <a:avLst/>
          </a:prstGeom>
        </p:spPr>
      </p:pic>
      <p:pic>
        <p:nvPicPr>
          <p:cNvPr id="15" name="Picture 14">
            <a:extLst>
              <a:ext uri="{FF2B5EF4-FFF2-40B4-BE49-F238E27FC236}">
                <a16:creationId xmlns:a16="http://schemas.microsoft.com/office/drawing/2014/main" id="{966B69D9-C21B-4002-B58F-E8F2802F78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9948" y="2435235"/>
            <a:ext cx="1792052" cy="1415405"/>
          </a:xfrm>
          <a:prstGeom prst="rect">
            <a:avLst/>
          </a:prstGeom>
        </p:spPr>
      </p:pic>
      <p:pic>
        <p:nvPicPr>
          <p:cNvPr id="17" name="Picture 16">
            <a:extLst>
              <a:ext uri="{FF2B5EF4-FFF2-40B4-BE49-F238E27FC236}">
                <a16:creationId xmlns:a16="http://schemas.microsoft.com/office/drawing/2014/main" id="{CEB5B879-F702-46C6-9889-CB25BEEDC4C4}"/>
              </a:ext>
            </a:extLst>
          </p:cNvPr>
          <p:cNvPicPr>
            <a:picLocks noChangeAspect="1"/>
          </p:cNvPicPr>
          <p:nvPr/>
        </p:nvPicPr>
        <p:blipFill>
          <a:blip r:embed="rId6"/>
          <a:stretch>
            <a:fillRect/>
          </a:stretch>
        </p:blipFill>
        <p:spPr>
          <a:xfrm>
            <a:off x="199017" y="1275078"/>
            <a:ext cx="3635478" cy="4667694"/>
          </a:xfrm>
          <a:prstGeom prst="rect">
            <a:avLst/>
          </a:prstGeom>
        </p:spPr>
      </p:pic>
    </p:spTree>
    <p:extLst>
      <p:ext uri="{BB962C8B-B14F-4D97-AF65-F5344CB8AC3E}">
        <p14:creationId xmlns:p14="http://schemas.microsoft.com/office/powerpoint/2010/main" val="58363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2F0EA-6ADA-48EB-A13D-3B6C3620D0A6}"/>
              </a:ext>
            </a:extLst>
          </p:cNvPr>
          <p:cNvSpPr>
            <a:spLocks noGrp="1"/>
          </p:cNvSpPr>
          <p:nvPr>
            <p:ph type="title"/>
          </p:nvPr>
        </p:nvSpPr>
        <p:spPr>
          <a:xfrm>
            <a:off x="0" y="232747"/>
            <a:ext cx="4033520" cy="1584960"/>
          </a:xfrm>
        </p:spPr>
        <p:txBody>
          <a:bodyPr>
            <a:normAutofit fontScale="90000"/>
          </a:bodyPr>
          <a:lstStyle/>
          <a:p>
            <a:pPr algn="ctr"/>
            <a:br>
              <a:rPr lang="en-US" b="1" dirty="0">
                <a:solidFill>
                  <a:schemeClr val="accent1">
                    <a:lumMod val="20000"/>
                    <a:lumOff val="80000"/>
                  </a:schemeClr>
                </a:solidFill>
                <a:latin typeface="Trebuchet MS" panose="020B0603020202020204" pitchFamily="34" charset="0"/>
              </a:rPr>
            </a:br>
            <a:br>
              <a:rPr lang="en-US" b="1" dirty="0">
                <a:solidFill>
                  <a:schemeClr val="accent1">
                    <a:lumMod val="20000"/>
                    <a:lumOff val="80000"/>
                  </a:schemeClr>
                </a:solidFill>
                <a:latin typeface="Trebuchet MS" panose="020B0603020202020204" pitchFamily="34" charset="0"/>
              </a:rPr>
            </a:br>
            <a:r>
              <a:rPr lang="en-US" sz="4000" b="1" dirty="0">
                <a:solidFill>
                  <a:schemeClr val="accent1">
                    <a:lumMod val="20000"/>
                    <a:lumOff val="80000"/>
                  </a:schemeClr>
                </a:solidFill>
                <a:latin typeface="Trebuchet MS" panose="020B0603020202020204" pitchFamily="34" charset="0"/>
              </a:rPr>
              <a:t>Ratios:</a:t>
            </a:r>
            <a:br>
              <a:rPr lang="en-US" b="1" dirty="0">
                <a:solidFill>
                  <a:schemeClr val="accent1">
                    <a:lumMod val="20000"/>
                    <a:lumOff val="80000"/>
                  </a:schemeClr>
                </a:solidFill>
                <a:latin typeface="Trebuchet MS" panose="020B0603020202020204" pitchFamily="34" charset="0"/>
              </a:rPr>
            </a:br>
            <a:r>
              <a:rPr lang="en-US" sz="3100" b="1" dirty="0">
                <a:solidFill>
                  <a:schemeClr val="accent1">
                    <a:lumMod val="20000"/>
                    <a:lumOff val="80000"/>
                  </a:schemeClr>
                </a:solidFill>
                <a:latin typeface="Trebuchet MS" panose="020B0603020202020204" pitchFamily="34" charset="0"/>
              </a:rPr>
              <a:t>Alcohol by Volume</a:t>
            </a:r>
            <a:br>
              <a:rPr lang="en-US" sz="3100" b="1" dirty="0">
                <a:solidFill>
                  <a:schemeClr val="accent1">
                    <a:lumMod val="20000"/>
                    <a:lumOff val="80000"/>
                  </a:schemeClr>
                </a:solidFill>
                <a:latin typeface="Trebuchet MS" panose="020B0603020202020204" pitchFamily="34" charset="0"/>
              </a:rPr>
            </a:br>
            <a:r>
              <a:rPr lang="en-US" sz="3100" b="1" dirty="0">
                <a:solidFill>
                  <a:schemeClr val="accent1">
                    <a:lumMod val="20000"/>
                    <a:lumOff val="80000"/>
                  </a:schemeClr>
                </a:solidFill>
                <a:latin typeface="Trebuchet MS" panose="020B0603020202020204" pitchFamily="34" charset="0"/>
              </a:rPr>
              <a:t> to Herb</a:t>
            </a:r>
            <a:br>
              <a:rPr lang="en-US" sz="3100" dirty="0">
                <a:latin typeface="Trebuchet MS" panose="020B0603020202020204" pitchFamily="34" charset="0"/>
              </a:rPr>
            </a:br>
            <a:endParaRPr lang="en-US" sz="3100" dirty="0">
              <a:latin typeface="Trebuchet MS" panose="020B0603020202020204" pitchFamily="34" charset="0"/>
            </a:endParaRPr>
          </a:p>
        </p:txBody>
      </p:sp>
      <p:sp>
        <p:nvSpPr>
          <p:cNvPr id="3" name="Content Placeholder 2">
            <a:extLst>
              <a:ext uri="{FF2B5EF4-FFF2-40B4-BE49-F238E27FC236}">
                <a16:creationId xmlns:a16="http://schemas.microsoft.com/office/drawing/2014/main" id="{4CF39E32-52A2-4D74-A61E-7A3417C9E054}"/>
              </a:ext>
            </a:extLst>
          </p:cNvPr>
          <p:cNvSpPr>
            <a:spLocks noGrp="1"/>
          </p:cNvSpPr>
          <p:nvPr>
            <p:ph idx="1"/>
          </p:nvPr>
        </p:nvSpPr>
        <p:spPr>
          <a:xfrm>
            <a:off x="4303036" y="1122680"/>
            <a:ext cx="7401110" cy="5618209"/>
          </a:xfrm>
        </p:spPr>
        <p:txBody>
          <a:bodyPr>
            <a:normAutofit/>
          </a:bodyPr>
          <a:lstStyle/>
          <a:p>
            <a:pPr marL="0" indent="0">
              <a:spcBef>
                <a:spcPts val="0"/>
              </a:spcBef>
              <a:buNone/>
            </a:pPr>
            <a:r>
              <a:rPr lang="en-US" sz="1800" b="1" dirty="0">
                <a:solidFill>
                  <a:schemeClr val="accent1">
                    <a:lumMod val="50000"/>
                  </a:schemeClr>
                </a:solidFill>
                <a:latin typeface="Trebuchet MS" panose="020B0603020202020204" pitchFamily="34" charset="0"/>
              </a:rPr>
              <a:t>40% - 50% ALCOHOL BY VOLUME </a:t>
            </a:r>
          </a:p>
          <a:p>
            <a:pPr marL="0">
              <a:spcBef>
                <a:spcPts val="0"/>
              </a:spcBef>
              <a:buNone/>
            </a:pPr>
            <a:r>
              <a:rPr lang="en-US" sz="1800" b="1" dirty="0">
                <a:solidFill>
                  <a:schemeClr val="accent1">
                    <a:lumMod val="50000"/>
                  </a:schemeClr>
                </a:solidFill>
                <a:latin typeface="Trebuchet MS" panose="020B0603020202020204" pitchFamily="34" charset="0"/>
              </a:rPr>
              <a:t>(80- TO 90-PROOF VODKA)</a:t>
            </a:r>
          </a:p>
          <a:p>
            <a:pPr lvl="1">
              <a:spcBef>
                <a:spcPts val="0"/>
              </a:spcBef>
              <a:buFont typeface="Wingdings" panose="05000000000000000000" pitchFamily="2" charset="2"/>
              <a:buChar char="§"/>
            </a:pPr>
            <a:r>
              <a:rPr lang="en-US" sz="1600" dirty="0">
                <a:latin typeface="Trebuchet MS" panose="020B0603020202020204" pitchFamily="34" charset="0"/>
              </a:rPr>
              <a:t>"Standard" percentage range for tinctures</a:t>
            </a:r>
          </a:p>
          <a:p>
            <a:pPr lvl="1">
              <a:spcBef>
                <a:spcPts val="0"/>
              </a:spcBef>
              <a:buFont typeface="Wingdings" panose="05000000000000000000" pitchFamily="2" charset="2"/>
              <a:buChar char="§"/>
            </a:pPr>
            <a:r>
              <a:rPr lang="en-US" sz="1600" dirty="0">
                <a:latin typeface="Trebuchet MS" panose="020B0603020202020204" pitchFamily="34" charset="0"/>
              </a:rPr>
              <a:t>Good for most dried herbs and fresh herbs that are not super juicy</a:t>
            </a:r>
          </a:p>
          <a:p>
            <a:pPr lvl="1">
              <a:spcBef>
                <a:spcPts val="0"/>
              </a:spcBef>
              <a:buFont typeface="Wingdings" panose="05000000000000000000" pitchFamily="2" charset="2"/>
              <a:buChar char="§"/>
            </a:pPr>
            <a:r>
              <a:rPr lang="en-US" sz="1600" dirty="0">
                <a:latin typeface="Trebuchet MS" panose="020B0603020202020204" pitchFamily="34" charset="0"/>
              </a:rPr>
              <a:t>Good for extraction of water-soluble properties</a:t>
            </a:r>
          </a:p>
          <a:p>
            <a:pPr marL="0" indent="0">
              <a:spcBef>
                <a:spcPts val="0"/>
              </a:spcBef>
              <a:buNone/>
            </a:pPr>
            <a:endParaRPr lang="en-US" sz="1000" b="1" dirty="0">
              <a:solidFill>
                <a:schemeClr val="accent1">
                  <a:lumMod val="50000"/>
                </a:schemeClr>
              </a:solidFill>
              <a:latin typeface="Trebuchet MS" panose="020B0603020202020204" pitchFamily="34" charset="0"/>
            </a:endParaRPr>
          </a:p>
          <a:p>
            <a:pPr marL="0" indent="0">
              <a:spcBef>
                <a:spcPts val="0"/>
              </a:spcBef>
              <a:buNone/>
            </a:pPr>
            <a:r>
              <a:rPr lang="en-US" sz="1800" b="1" dirty="0">
                <a:solidFill>
                  <a:schemeClr val="accent1">
                    <a:lumMod val="50000"/>
                  </a:schemeClr>
                </a:solidFill>
                <a:latin typeface="Trebuchet MS" panose="020B0603020202020204" pitchFamily="34" charset="0"/>
              </a:rPr>
              <a:t>67.5% - 70% ALCOHOL BY VOLUME </a:t>
            </a:r>
          </a:p>
          <a:p>
            <a:pPr marL="0">
              <a:spcBef>
                <a:spcPts val="0"/>
              </a:spcBef>
              <a:buNone/>
            </a:pPr>
            <a:r>
              <a:rPr lang="en-US" sz="1800" b="1" dirty="0">
                <a:solidFill>
                  <a:schemeClr val="accent1">
                    <a:lumMod val="50000"/>
                  </a:schemeClr>
                </a:solidFill>
                <a:latin typeface="Trebuchet MS" panose="020B0603020202020204" pitchFamily="34" charset="0"/>
              </a:rPr>
              <a:t>(HALF 80-PROOF VODKA AND HALF 190-PROOF GRAIN ALCOHOL)</a:t>
            </a:r>
          </a:p>
          <a:p>
            <a:pPr lvl="1">
              <a:spcBef>
                <a:spcPts val="0"/>
              </a:spcBef>
              <a:buFont typeface="Wingdings" panose="05000000000000000000" pitchFamily="2" charset="2"/>
              <a:buChar char="§"/>
            </a:pPr>
            <a:r>
              <a:rPr lang="en-US" sz="1600" dirty="0">
                <a:latin typeface="Trebuchet MS" panose="020B0603020202020204" pitchFamily="34" charset="0"/>
              </a:rPr>
              <a:t>Extracts the most volatile aromatic properties</a:t>
            </a:r>
          </a:p>
          <a:p>
            <a:pPr lvl="1">
              <a:spcBef>
                <a:spcPts val="0"/>
              </a:spcBef>
              <a:buFont typeface="Wingdings" panose="05000000000000000000" pitchFamily="2" charset="2"/>
              <a:buChar char="§"/>
            </a:pPr>
            <a:r>
              <a:rPr lang="en-US" sz="1600" dirty="0">
                <a:latin typeface="Trebuchet MS" panose="020B0603020202020204" pitchFamily="34" charset="0"/>
              </a:rPr>
              <a:t>Good for fresh, high-moisture herbs like lemon balm, berries, and aromatic roots</a:t>
            </a:r>
          </a:p>
          <a:p>
            <a:pPr lvl="1">
              <a:spcBef>
                <a:spcPts val="0"/>
              </a:spcBef>
              <a:buFont typeface="Wingdings" panose="05000000000000000000" pitchFamily="2" charset="2"/>
              <a:buChar char="§"/>
            </a:pPr>
            <a:r>
              <a:rPr lang="en-US" sz="1600" dirty="0">
                <a:latin typeface="Trebuchet MS" panose="020B0603020202020204" pitchFamily="34" charset="0"/>
              </a:rPr>
              <a:t>The higher alcohol percentage will draw out more of the plant juices</a:t>
            </a:r>
          </a:p>
          <a:p>
            <a:pPr marL="0" indent="0">
              <a:spcBef>
                <a:spcPts val="0"/>
              </a:spcBef>
              <a:buNone/>
            </a:pPr>
            <a:endParaRPr lang="en-US" sz="1000" b="1" dirty="0">
              <a:solidFill>
                <a:schemeClr val="accent1">
                  <a:lumMod val="50000"/>
                </a:schemeClr>
              </a:solidFill>
              <a:latin typeface="Trebuchet MS" panose="020B0603020202020204" pitchFamily="34" charset="0"/>
            </a:endParaRPr>
          </a:p>
          <a:p>
            <a:pPr marL="0" indent="0">
              <a:spcBef>
                <a:spcPts val="0"/>
              </a:spcBef>
              <a:buNone/>
            </a:pPr>
            <a:r>
              <a:rPr lang="en-US" sz="1800" b="1" dirty="0">
                <a:solidFill>
                  <a:schemeClr val="accent1">
                    <a:lumMod val="50000"/>
                  </a:schemeClr>
                </a:solidFill>
                <a:latin typeface="Trebuchet MS" panose="020B0603020202020204" pitchFamily="34" charset="0"/>
              </a:rPr>
              <a:t>85% - 95% ALCOHOL BY VOLUME </a:t>
            </a:r>
          </a:p>
          <a:p>
            <a:pPr marL="0" indent="0">
              <a:spcBef>
                <a:spcPts val="0"/>
              </a:spcBef>
              <a:buNone/>
            </a:pPr>
            <a:r>
              <a:rPr lang="en-US" sz="1800" b="1" dirty="0">
                <a:solidFill>
                  <a:schemeClr val="accent1">
                    <a:lumMod val="50000"/>
                  </a:schemeClr>
                </a:solidFill>
                <a:latin typeface="Trebuchet MS" panose="020B0603020202020204" pitchFamily="34" charset="0"/>
              </a:rPr>
              <a:t>(190-PROOF GRAIN ALCOHOL)</a:t>
            </a:r>
          </a:p>
          <a:p>
            <a:pPr lvl="1">
              <a:spcBef>
                <a:spcPts val="0"/>
              </a:spcBef>
              <a:buFont typeface="Wingdings" panose="05000000000000000000" pitchFamily="2" charset="2"/>
              <a:buChar char="§"/>
            </a:pPr>
            <a:r>
              <a:rPr lang="en-US" sz="1600" dirty="0">
                <a:latin typeface="Trebuchet MS" panose="020B0603020202020204" pitchFamily="34" charset="0"/>
              </a:rPr>
              <a:t>Good for dissolving gums and resins but not necessary for most plant material</a:t>
            </a:r>
          </a:p>
          <a:p>
            <a:pPr lvl="1">
              <a:spcBef>
                <a:spcPts val="0"/>
              </a:spcBef>
              <a:buFont typeface="Wingdings" panose="05000000000000000000" pitchFamily="2" charset="2"/>
              <a:buChar char="§"/>
            </a:pPr>
            <a:r>
              <a:rPr lang="en-US" sz="1600" dirty="0">
                <a:latin typeface="Trebuchet MS" panose="020B0603020202020204" pitchFamily="34" charset="0"/>
              </a:rPr>
              <a:t>Extracts the aromatics and essential oils bound in a plant that don't dissipate easily</a:t>
            </a:r>
          </a:p>
          <a:p>
            <a:pPr lvl="1">
              <a:spcBef>
                <a:spcPts val="0"/>
              </a:spcBef>
              <a:buFont typeface="Wingdings" panose="05000000000000000000" pitchFamily="2" charset="2"/>
              <a:buChar char="§"/>
            </a:pPr>
            <a:r>
              <a:rPr lang="en-US" sz="1600" dirty="0">
                <a:latin typeface="Trebuchet MS" panose="020B0603020202020204" pitchFamily="34" charset="0"/>
              </a:rPr>
              <a:t>This alcohol strength can produce a tincture that's not easy to take and will also dehydrate the herbs if used for botanicals beyond gums and resins</a:t>
            </a:r>
          </a:p>
          <a:p>
            <a:pPr marL="0" indent="0">
              <a:buNone/>
            </a:pPr>
            <a:endParaRPr lang="en-US" sz="1600" dirty="0">
              <a:latin typeface="Trebuchet MS" panose="020B0603020202020204" pitchFamily="34" charset="0"/>
            </a:endParaRPr>
          </a:p>
        </p:txBody>
      </p:sp>
      <p:sp>
        <p:nvSpPr>
          <p:cNvPr id="4" name="Text Placeholder 3">
            <a:extLst>
              <a:ext uri="{FF2B5EF4-FFF2-40B4-BE49-F238E27FC236}">
                <a16:creationId xmlns:a16="http://schemas.microsoft.com/office/drawing/2014/main" id="{09526961-CAAE-4139-B1DF-0024816F840F}"/>
              </a:ext>
            </a:extLst>
          </p:cNvPr>
          <p:cNvSpPr>
            <a:spLocks noGrp="1"/>
          </p:cNvSpPr>
          <p:nvPr>
            <p:ph type="body" sz="half" idx="2"/>
          </p:nvPr>
        </p:nvSpPr>
        <p:spPr>
          <a:xfrm>
            <a:off x="0" y="5915595"/>
            <a:ext cx="4033520" cy="825294"/>
          </a:xfrm>
        </p:spPr>
        <p:txBody>
          <a:bodyPr>
            <a:normAutofit/>
          </a:bodyPr>
          <a:lstStyle/>
          <a:p>
            <a:pPr algn="ctr"/>
            <a:r>
              <a:rPr lang="en-US" sz="2000" dirty="0">
                <a:latin typeface="Trebuchet MS" panose="020B0603020202020204" pitchFamily="34" charset="0"/>
              </a:rPr>
              <a:t>Guidelines for using the correct alcohol by volume ratios </a:t>
            </a:r>
            <a:endParaRPr lang="en-US" dirty="0"/>
          </a:p>
        </p:txBody>
      </p:sp>
      <p:sp>
        <p:nvSpPr>
          <p:cNvPr id="5" name="Footer Placeholder 4">
            <a:extLst>
              <a:ext uri="{FF2B5EF4-FFF2-40B4-BE49-F238E27FC236}">
                <a16:creationId xmlns:a16="http://schemas.microsoft.com/office/drawing/2014/main" id="{62E10292-1543-4528-878B-25D03820D456}"/>
              </a:ext>
            </a:extLst>
          </p:cNvPr>
          <p:cNvSpPr>
            <a:spLocks noGrp="1"/>
          </p:cNvSpPr>
          <p:nvPr>
            <p:ph type="ftr" sz="quarter" idx="11"/>
          </p:nvPr>
        </p:nvSpPr>
        <p:spPr/>
        <p:txBody>
          <a:bodyPr/>
          <a:lstStyle/>
          <a:p>
            <a:r>
              <a:rPr lang="en-US"/>
              <a:t>Copyright @ 2020 Limitlessness, LLC - All Rights Reserved</a:t>
            </a:r>
          </a:p>
        </p:txBody>
      </p:sp>
      <p:pic>
        <p:nvPicPr>
          <p:cNvPr id="7" name="Picture 6">
            <a:extLst>
              <a:ext uri="{FF2B5EF4-FFF2-40B4-BE49-F238E27FC236}">
                <a16:creationId xmlns:a16="http://schemas.microsoft.com/office/drawing/2014/main" id="{5A87C24B-5B14-435E-9989-04EF0A7F21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7855" y="1727318"/>
            <a:ext cx="3057810" cy="3749040"/>
          </a:xfrm>
          <a:prstGeom prst="rect">
            <a:avLst/>
          </a:prstGeom>
          <a:effectLst>
            <a:outerShdw blurRad="254000" dist="38100" dir="2700000" algn="tl" rotWithShape="0">
              <a:prstClr val="black">
                <a:alpha val="70000"/>
              </a:prstClr>
            </a:outerShdw>
          </a:effectLst>
        </p:spPr>
      </p:pic>
      <p:sp>
        <p:nvSpPr>
          <p:cNvPr id="8" name="TextBox 7">
            <a:extLst>
              <a:ext uri="{FF2B5EF4-FFF2-40B4-BE49-F238E27FC236}">
                <a16:creationId xmlns:a16="http://schemas.microsoft.com/office/drawing/2014/main" id="{D61A8DF3-046A-4AF2-89D4-518F53FE12A8}"/>
              </a:ext>
            </a:extLst>
          </p:cNvPr>
          <p:cNvSpPr txBox="1"/>
          <p:nvPr/>
        </p:nvSpPr>
        <p:spPr>
          <a:xfrm>
            <a:off x="4104640" y="0"/>
            <a:ext cx="8087360" cy="892552"/>
          </a:xfrm>
          <a:prstGeom prst="rect">
            <a:avLst/>
          </a:prstGeom>
          <a:solidFill>
            <a:schemeClr val="accent2">
              <a:lumMod val="75000"/>
            </a:schemeClr>
          </a:solidFill>
        </p:spPr>
        <p:txBody>
          <a:bodyPr wrap="square" rtlCol="0">
            <a:spAutoFit/>
          </a:bodyPr>
          <a:lstStyle/>
          <a:p>
            <a:pPr algn="ctr"/>
            <a:endParaRPr lang="en-US" sz="800" b="1" dirty="0">
              <a:solidFill>
                <a:schemeClr val="tx1">
                  <a:lumMod val="75000"/>
                  <a:lumOff val="25000"/>
                </a:schemeClr>
              </a:solidFill>
            </a:endParaRPr>
          </a:p>
          <a:p>
            <a:pPr algn="ctr"/>
            <a:r>
              <a:rPr lang="en-US" sz="3600" b="1" dirty="0">
                <a:solidFill>
                  <a:schemeClr val="accent1">
                    <a:lumMod val="20000"/>
                    <a:lumOff val="80000"/>
                  </a:schemeClr>
                </a:solidFill>
                <a:latin typeface="Trebuchet MS" panose="020B0603020202020204" pitchFamily="34" charset="0"/>
              </a:rPr>
              <a:t>ALCOHOL BY VOLUME GUIDELINES</a:t>
            </a:r>
          </a:p>
          <a:p>
            <a:pPr algn="ctr"/>
            <a:endParaRPr lang="en-US" sz="800" b="1" dirty="0">
              <a:solidFill>
                <a:schemeClr val="tx1">
                  <a:lumMod val="75000"/>
                  <a:lumOff val="25000"/>
                </a:schemeClr>
              </a:solidFill>
              <a:latin typeface="Trebuchet MS" panose="020B0603020202020204" pitchFamily="34" charset="0"/>
            </a:endParaRPr>
          </a:p>
        </p:txBody>
      </p:sp>
    </p:spTree>
    <p:extLst>
      <p:ext uri="{BB962C8B-B14F-4D97-AF65-F5344CB8AC3E}">
        <p14:creationId xmlns:p14="http://schemas.microsoft.com/office/powerpoint/2010/main" val="376755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2F0EA-6ADA-48EB-A13D-3B6C3620D0A6}"/>
              </a:ext>
            </a:extLst>
          </p:cNvPr>
          <p:cNvSpPr>
            <a:spLocks noGrp="1"/>
          </p:cNvSpPr>
          <p:nvPr>
            <p:ph type="title"/>
          </p:nvPr>
        </p:nvSpPr>
        <p:spPr>
          <a:xfrm>
            <a:off x="0" y="232747"/>
            <a:ext cx="4033520" cy="1584960"/>
          </a:xfrm>
        </p:spPr>
        <p:txBody>
          <a:bodyPr>
            <a:normAutofit fontScale="90000"/>
          </a:bodyPr>
          <a:lstStyle/>
          <a:p>
            <a:pPr algn="ctr"/>
            <a:br>
              <a:rPr lang="en-US" b="1" dirty="0">
                <a:solidFill>
                  <a:schemeClr val="accent1">
                    <a:lumMod val="20000"/>
                    <a:lumOff val="80000"/>
                  </a:schemeClr>
                </a:solidFill>
                <a:latin typeface="Trebuchet MS" panose="020B0603020202020204" pitchFamily="34" charset="0"/>
              </a:rPr>
            </a:br>
            <a:br>
              <a:rPr lang="en-US" b="1" dirty="0">
                <a:solidFill>
                  <a:schemeClr val="accent1">
                    <a:lumMod val="20000"/>
                    <a:lumOff val="80000"/>
                  </a:schemeClr>
                </a:solidFill>
                <a:latin typeface="Trebuchet MS" panose="020B0603020202020204" pitchFamily="34" charset="0"/>
              </a:rPr>
            </a:br>
            <a:r>
              <a:rPr lang="en-US" sz="4000" b="1" dirty="0">
                <a:solidFill>
                  <a:schemeClr val="accent1">
                    <a:lumMod val="20000"/>
                    <a:lumOff val="80000"/>
                  </a:schemeClr>
                </a:solidFill>
                <a:latin typeface="Trebuchet MS" panose="020B0603020202020204" pitchFamily="34" charset="0"/>
              </a:rPr>
              <a:t>Last Steps:</a:t>
            </a:r>
            <a:br>
              <a:rPr lang="en-US" b="1" dirty="0">
                <a:solidFill>
                  <a:schemeClr val="accent1">
                    <a:lumMod val="20000"/>
                    <a:lumOff val="80000"/>
                  </a:schemeClr>
                </a:solidFill>
                <a:latin typeface="Trebuchet MS" panose="020B0603020202020204" pitchFamily="34" charset="0"/>
              </a:rPr>
            </a:br>
            <a:r>
              <a:rPr lang="en-US" sz="3100" b="1" dirty="0">
                <a:solidFill>
                  <a:schemeClr val="accent1">
                    <a:lumMod val="20000"/>
                    <a:lumOff val="80000"/>
                  </a:schemeClr>
                </a:solidFill>
                <a:latin typeface="Trebuchet MS" panose="020B0603020202020204" pitchFamily="34" charset="0"/>
              </a:rPr>
              <a:t>Finishing the </a:t>
            </a:r>
            <a:br>
              <a:rPr lang="en-US" sz="3100" b="1" dirty="0">
                <a:solidFill>
                  <a:schemeClr val="accent1">
                    <a:lumMod val="20000"/>
                    <a:lumOff val="80000"/>
                  </a:schemeClr>
                </a:solidFill>
                <a:latin typeface="Trebuchet MS" panose="020B0603020202020204" pitchFamily="34" charset="0"/>
              </a:rPr>
            </a:br>
            <a:r>
              <a:rPr lang="en-US" sz="3100" b="1" dirty="0">
                <a:solidFill>
                  <a:schemeClr val="accent1">
                    <a:lumMod val="20000"/>
                    <a:lumOff val="80000"/>
                  </a:schemeClr>
                </a:solidFill>
                <a:latin typeface="Trebuchet MS" panose="020B0603020202020204" pitchFamily="34" charset="0"/>
              </a:rPr>
              <a:t>Process</a:t>
            </a:r>
            <a:br>
              <a:rPr lang="en-US" sz="3100" dirty="0">
                <a:latin typeface="Trebuchet MS" panose="020B0603020202020204" pitchFamily="34" charset="0"/>
              </a:rPr>
            </a:br>
            <a:endParaRPr lang="en-US" sz="3100" dirty="0">
              <a:latin typeface="Trebuchet MS" panose="020B0603020202020204" pitchFamily="34" charset="0"/>
            </a:endParaRPr>
          </a:p>
        </p:txBody>
      </p:sp>
      <p:sp>
        <p:nvSpPr>
          <p:cNvPr id="3" name="Content Placeholder 2">
            <a:extLst>
              <a:ext uri="{FF2B5EF4-FFF2-40B4-BE49-F238E27FC236}">
                <a16:creationId xmlns:a16="http://schemas.microsoft.com/office/drawing/2014/main" id="{4CF39E32-52A2-4D74-A61E-7A3417C9E054}"/>
              </a:ext>
            </a:extLst>
          </p:cNvPr>
          <p:cNvSpPr>
            <a:spLocks noGrp="1"/>
          </p:cNvSpPr>
          <p:nvPr>
            <p:ph idx="1"/>
          </p:nvPr>
        </p:nvSpPr>
        <p:spPr>
          <a:xfrm>
            <a:off x="4287355" y="1025227"/>
            <a:ext cx="7742253" cy="6108437"/>
          </a:xfrm>
        </p:spPr>
        <p:txBody>
          <a:bodyPr>
            <a:normAutofit/>
          </a:bodyPr>
          <a:lstStyle/>
          <a:p>
            <a:pPr marL="0" indent="0">
              <a:spcBef>
                <a:spcPts val="0"/>
              </a:spcBef>
              <a:buNone/>
            </a:pPr>
            <a:r>
              <a:rPr lang="en-US" sz="1800" b="1" dirty="0">
                <a:solidFill>
                  <a:schemeClr val="accent1">
                    <a:lumMod val="50000"/>
                  </a:schemeClr>
                </a:solidFill>
                <a:latin typeface="Trebuchet MS" panose="020B0603020202020204" pitchFamily="34" charset="0"/>
              </a:rPr>
              <a:t>HOW TO EXTRACT YOUR TINCTURES</a:t>
            </a:r>
          </a:p>
          <a:p>
            <a:pPr lvl="1">
              <a:spcBef>
                <a:spcPts val="0"/>
              </a:spcBef>
              <a:buFont typeface="Wingdings" panose="05000000000000000000" pitchFamily="2" charset="2"/>
              <a:buChar char="§"/>
            </a:pPr>
            <a:r>
              <a:rPr lang="en-US" sz="1600" dirty="0">
                <a:latin typeface="Trebuchet MS" panose="020B0603020202020204" pitchFamily="34" charset="0"/>
              </a:rPr>
              <a:t>Use a standard metal canning jar lid with metal rim and place a layer of parchment paper underneath the lid before securing the rim.</a:t>
            </a:r>
          </a:p>
          <a:p>
            <a:pPr lvl="1">
              <a:spcBef>
                <a:spcPts val="0"/>
              </a:spcBef>
              <a:buFont typeface="Wingdings" panose="05000000000000000000" pitchFamily="2" charset="2"/>
              <a:buChar char="§"/>
            </a:pPr>
            <a:r>
              <a:rPr lang="en-US" sz="1600" dirty="0">
                <a:latin typeface="Trebuchet MS" panose="020B0603020202020204" pitchFamily="34" charset="0"/>
              </a:rPr>
              <a:t>Leave as little air space between the liquid and lid as possible, as too much air plus the parchment may cause tinctures of insufficient alcohol content to develop rot.</a:t>
            </a:r>
          </a:p>
          <a:p>
            <a:pPr lvl="1">
              <a:spcBef>
                <a:spcPts val="0"/>
              </a:spcBef>
              <a:buFont typeface="Wingdings" panose="05000000000000000000" pitchFamily="2" charset="2"/>
              <a:buChar char="§"/>
            </a:pPr>
            <a:r>
              <a:rPr lang="en-US" sz="1600" dirty="0">
                <a:latin typeface="Trebuchet MS" panose="020B0603020202020204" pitchFamily="34" charset="0"/>
              </a:rPr>
              <a:t>Store your tincture in a cool, dark, dry place. </a:t>
            </a:r>
          </a:p>
          <a:p>
            <a:pPr lvl="1">
              <a:spcBef>
                <a:spcPts val="0"/>
              </a:spcBef>
              <a:buFont typeface="Wingdings" panose="05000000000000000000" pitchFamily="2" charset="2"/>
              <a:buChar char="§"/>
            </a:pPr>
            <a:r>
              <a:rPr lang="en-US" sz="1600" dirty="0">
                <a:latin typeface="Trebuchet MS" panose="020B0603020202020204" pitchFamily="34" charset="0"/>
              </a:rPr>
              <a:t>Shake several times a week, and check your alcohol levels. If the alcohol has evaporated a bit and the herb is not totally submerged, be sure to top off the jar with more alcohol. Herbs exposed to air can introduce mold and bacteria into your tincture. </a:t>
            </a:r>
          </a:p>
          <a:p>
            <a:pPr lvl="1">
              <a:spcBef>
                <a:spcPts val="0"/>
              </a:spcBef>
              <a:buFont typeface="Wingdings" panose="05000000000000000000" pitchFamily="2" charset="2"/>
              <a:buChar char="§"/>
            </a:pPr>
            <a:r>
              <a:rPr lang="en-US" sz="1600" dirty="0">
                <a:latin typeface="Trebuchet MS" panose="020B0603020202020204" pitchFamily="34" charset="0"/>
              </a:rPr>
              <a:t>Allow the mixture to extract for 6 to 8 weeks.</a:t>
            </a:r>
          </a:p>
          <a:p>
            <a:pPr marL="0" indent="0">
              <a:spcBef>
                <a:spcPts val="0"/>
              </a:spcBef>
              <a:buNone/>
            </a:pPr>
            <a:endParaRPr lang="en-US" sz="800" b="1" dirty="0">
              <a:solidFill>
                <a:schemeClr val="accent1">
                  <a:lumMod val="50000"/>
                </a:schemeClr>
              </a:solidFill>
              <a:latin typeface="Trebuchet MS" panose="020B0603020202020204" pitchFamily="34" charset="0"/>
            </a:endParaRPr>
          </a:p>
          <a:p>
            <a:pPr marL="0" indent="0">
              <a:spcBef>
                <a:spcPts val="0"/>
              </a:spcBef>
              <a:buNone/>
            </a:pPr>
            <a:r>
              <a:rPr lang="en-US" sz="1800" b="1" dirty="0">
                <a:solidFill>
                  <a:schemeClr val="accent1">
                    <a:lumMod val="50000"/>
                  </a:schemeClr>
                </a:solidFill>
                <a:latin typeface="Trebuchet MS" panose="020B0603020202020204" pitchFamily="34" charset="0"/>
              </a:rPr>
              <a:t>HOW TO BOTTLE YOUR TINCTURES</a:t>
            </a:r>
          </a:p>
          <a:p>
            <a:pPr lvl="1">
              <a:spcBef>
                <a:spcPts val="0"/>
              </a:spcBef>
              <a:buFont typeface="Wingdings" panose="05000000000000000000" pitchFamily="2" charset="2"/>
              <a:buChar char="§"/>
            </a:pPr>
            <a:r>
              <a:rPr lang="en-US" sz="1600" dirty="0">
                <a:latin typeface="Trebuchet MS" panose="020B0603020202020204" pitchFamily="34" charset="0"/>
              </a:rPr>
              <a:t>Drape a damp cheesecloth over a funnel and place into an amber glass bottle. </a:t>
            </a:r>
          </a:p>
          <a:p>
            <a:pPr lvl="1">
              <a:spcBef>
                <a:spcPts val="0"/>
              </a:spcBef>
              <a:buFont typeface="Wingdings" panose="05000000000000000000" pitchFamily="2" charset="2"/>
              <a:buChar char="§"/>
            </a:pPr>
            <a:r>
              <a:rPr lang="en-US" sz="1600" dirty="0">
                <a:latin typeface="Trebuchet MS" panose="020B0603020202020204" pitchFamily="34" charset="0"/>
              </a:rPr>
              <a:t>Pour tincture into funnel and allow to drip. </a:t>
            </a:r>
          </a:p>
          <a:p>
            <a:pPr lvl="1">
              <a:spcBef>
                <a:spcPts val="0"/>
              </a:spcBef>
              <a:buFont typeface="Wingdings" panose="05000000000000000000" pitchFamily="2" charset="2"/>
              <a:buChar char="§"/>
            </a:pPr>
            <a:r>
              <a:rPr lang="en-US" sz="1600" dirty="0">
                <a:latin typeface="Trebuchet MS" panose="020B0603020202020204" pitchFamily="34" charset="0"/>
              </a:rPr>
              <a:t>Squeeze and twist the mass in the cheesecloth until you can twist no more. </a:t>
            </a:r>
          </a:p>
          <a:p>
            <a:pPr lvl="1">
              <a:spcBef>
                <a:spcPts val="0"/>
              </a:spcBef>
              <a:buFont typeface="Wingdings" panose="05000000000000000000" pitchFamily="2" charset="2"/>
              <a:buChar char="§"/>
            </a:pPr>
            <a:r>
              <a:rPr lang="en-US" sz="1600" dirty="0">
                <a:latin typeface="Trebuchet MS" panose="020B0603020202020204" pitchFamily="34" charset="0"/>
              </a:rPr>
              <a:t>Store in a cool, dark place and your tincture may last for many years.</a:t>
            </a:r>
          </a:p>
          <a:p>
            <a:pPr marL="0" indent="0">
              <a:spcBef>
                <a:spcPts val="0"/>
              </a:spcBef>
              <a:buNone/>
            </a:pPr>
            <a:endParaRPr lang="en-US" sz="800" b="1" dirty="0">
              <a:latin typeface="Trebuchet MS" panose="020B0603020202020204" pitchFamily="34" charset="0"/>
            </a:endParaRPr>
          </a:p>
          <a:p>
            <a:pPr marL="0" indent="0">
              <a:spcBef>
                <a:spcPts val="0"/>
              </a:spcBef>
              <a:buNone/>
            </a:pPr>
            <a:r>
              <a:rPr lang="en-US" sz="1800" b="1" dirty="0">
                <a:solidFill>
                  <a:schemeClr val="accent1">
                    <a:lumMod val="50000"/>
                  </a:schemeClr>
                </a:solidFill>
                <a:latin typeface="Trebuchet MS" panose="020B0603020202020204" pitchFamily="34" charset="0"/>
              </a:rPr>
              <a:t>HOW TO LABEL YOUR TINCTURES</a:t>
            </a:r>
          </a:p>
          <a:p>
            <a:pPr lvl="1">
              <a:spcBef>
                <a:spcPts val="0"/>
              </a:spcBef>
              <a:buFont typeface="Wingdings" panose="05000000000000000000" pitchFamily="2" charset="2"/>
              <a:buChar char="§"/>
            </a:pPr>
            <a:r>
              <a:rPr lang="en-US" sz="1600" dirty="0">
                <a:latin typeface="Trebuchet MS" panose="020B0603020202020204" pitchFamily="34" charset="0"/>
              </a:rPr>
              <a:t>Once you've strained and bottled your tincture, be sure to label each bottle with as much detail as possible: date made, herb used and alcohol content. </a:t>
            </a:r>
          </a:p>
          <a:p>
            <a:endParaRPr lang="en-US" sz="1600" dirty="0"/>
          </a:p>
          <a:p>
            <a:pPr marL="0" indent="0">
              <a:buNone/>
            </a:pPr>
            <a:endParaRPr lang="en-US" sz="1600" dirty="0">
              <a:latin typeface="Trebuchet MS" panose="020B0603020202020204" pitchFamily="34" charset="0"/>
            </a:endParaRPr>
          </a:p>
        </p:txBody>
      </p:sp>
      <p:sp>
        <p:nvSpPr>
          <p:cNvPr id="4" name="Text Placeholder 3">
            <a:extLst>
              <a:ext uri="{FF2B5EF4-FFF2-40B4-BE49-F238E27FC236}">
                <a16:creationId xmlns:a16="http://schemas.microsoft.com/office/drawing/2014/main" id="{09526961-CAAE-4139-B1DF-0024816F840F}"/>
              </a:ext>
            </a:extLst>
          </p:cNvPr>
          <p:cNvSpPr>
            <a:spLocks noGrp="1"/>
          </p:cNvSpPr>
          <p:nvPr>
            <p:ph type="body" sz="half" idx="2"/>
          </p:nvPr>
        </p:nvSpPr>
        <p:spPr>
          <a:xfrm>
            <a:off x="0" y="5817053"/>
            <a:ext cx="4033520" cy="825294"/>
          </a:xfrm>
        </p:spPr>
        <p:txBody>
          <a:bodyPr>
            <a:noAutofit/>
          </a:bodyPr>
          <a:lstStyle/>
          <a:p>
            <a:pPr algn="ctr"/>
            <a:r>
              <a:rPr lang="en-US" sz="2000" dirty="0">
                <a:latin typeface="Trebuchet MS" panose="020B0603020202020204" pitchFamily="34" charset="0"/>
              </a:rPr>
              <a:t>Don’t forget to label all tinctures with date made, herb used and alcohol content!</a:t>
            </a:r>
          </a:p>
        </p:txBody>
      </p:sp>
      <p:sp>
        <p:nvSpPr>
          <p:cNvPr id="5" name="Footer Placeholder 4">
            <a:extLst>
              <a:ext uri="{FF2B5EF4-FFF2-40B4-BE49-F238E27FC236}">
                <a16:creationId xmlns:a16="http://schemas.microsoft.com/office/drawing/2014/main" id="{62E10292-1543-4528-878B-25D03820D456}"/>
              </a:ext>
            </a:extLst>
          </p:cNvPr>
          <p:cNvSpPr>
            <a:spLocks noGrp="1"/>
          </p:cNvSpPr>
          <p:nvPr>
            <p:ph type="ftr" sz="quarter" idx="11"/>
          </p:nvPr>
        </p:nvSpPr>
        <p:spPr/>
        <p:txBody>
          <a:bodyPr/>
          <a:lstStyle/>
          <a:p>
            <a:r>
              <a:rPr lang="en-US"/>
              <a:t>Copyright @ 2020 Limitlessness, LLC - All Rights Reserved</a:t>
            </a:r>
          </a:p>
        </p:txBody>
      </p:sp>
      <p:pic>
        <p:nvPicPr>
          <p:cNvPr id="7" name="Picture 6">
            <a:extLst>
              <a:ext uri="{FF2B5EF4-FFF2-40B4-BE49-F238E27FC236}">
                <a16:creationId xmlns:a16="http://schemas.microsoft.com/office/drawing/2014/main" id="{5A87C24B-5B14-435E-9989-04EF0A7F21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8977" y="1817586"/>
            <a:ext cx="3366677" cy="3651988"/>
          </a:xfrm>
          <a:prstGeom prst="rect">
            <a:avLst/>
          </a:prstGeom>
          <a:effectLst>
            <a:outerShdw blurRad="254000" dist="38100" dir="2700000" algn="tl" rotWithShape="0">
              <a:prstClr val="black">
                <a:alpha val="70000"/>
              </a:prstClr>
            </a:outerShdw>
          </a:effectLst>
        </p:spPr>
      </p:pic>
      <p:sp>
        <p:nvSpPr>
          <p:cNvPr id="8" name="TextBox 7">
            <a:extLst>
              <a:ext uri="{FF2B5EF4-FFF2-40B4-BE49-F238E27FC236}">
                <a16:creationId xmlns:a16="http://schemas.microsoft.com/office/drawing/2014/main" id="{D61A8DF3-046A-4AF2-89D4-518F53FE12A8}"/>
              </a:ext>
            </a:extLst>
          </p:cNvPr>
          <p:cNvSpPr txBox="1"/>
          <p:nvPr/>
        </p:nvSpPr>
        <p:spPr>
          <a:xfrm>
            <a:off x="4104640" y="0"/>
            <a:ext cx="8087360" cy="830997"/>
          </a:xfrm>
          <a:prstGeom prst="rect">
            <a:avLst/>
          </a:prstGeom>
          <a:solidFill>
            <a:schemeClr val="accent1">
              <a:lumMod val="60000"/>
              <a:lumOff val="40000"/>
            </a:schemeClr>
          </a:solidFill>
        </p:spPr>
        <p:txBody>
          <a:bodyPr wrap="square" rtlCol="0">
            <a:spAutoFit/>
          </a:bodyPr>
          <a:lstStyle/>
          <a:p>
            <a:pPr algn="ctr"/>
            <a:endParaRPr lang="en-US" sz="800" b="1" dirty="0">
              <a:solidFill>
                <a:schemeClr val="tx1">
                  <a:lumMod val="75000"/>
                  <a:lumOff val="25000"/>
                </a:schemeClr>
              </a:solidFill>
            </a:endParaRPr>
          </a:p>
          <a:p>
            <a:pPr algn="ctr"/>
            <a:r>
              <a:rPr lang="en-US" sz="3200" b="1" dirty="0">
                <a:solidFill>
                  <a:schemeClr val="accent1">
                    <a:lumMod val="50000"/>
                  </a:schemeClr>
                </a:solidFill>
                <a:latin typeface="Trebuchet MS" panose="020B0603020202020204" pitchFamily="34" charset="0"/>
              </a:rPr>
              <a:t>EXTRACTION, BOTTLING AND LABELING</a:t>
            </a:r>
          </a:p>
          <a:p>
            <a:pPr algn="ctr"/>
            <a:r>
              <a:rPr lang="en-US" sz="800" b="1" dirty="0">
                <a:solidFill>
                  <a:schemeClr val="tx1">
                    <a:lumMod val="75000"/>
                    <a:lumOff val="25000"/>
                  </a:schemeClr>
                </a:solidFill>
              </a:rPr>
              <a:t> </a:t>
            </a:r>
          </a:p>
        </p:txBody>
      </p:sp>
    </p:spTree>
    <p:extLst>
      <p:ext uri="{BB962C8B-B14F-4D97-AF65-F5344CB8AC3E}">
        <p14:creationId xmlns:p14="http://schemas.microsoft.com/office/powerpoint/2010/main" val="354163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F5AA94-1449-4B0E-A6B3-766B16E3284F}"/>
              </a:ext>
            </a:extLst>
          </p:cNvPr>
          <p:cNvPicPr>
            <a:picLocks noChangeAspect="1"/>
          </p:cNvPicPr>
          <p:nvPr/>
        </p:nvPicPr>
        <p:blipFill>
          <a:blip r:embed="rId2"/>
          <a:stretch>
            <a:fillRect/>
          </a:stretch>
        </p:blipFill>
        <p:spPr>
          <a:xfrm>
            <a:off x="8371840" y="3818038"/>
            <a:ext cx="3820160" cy="2542143"/>
          </a:xfrm>
          <a:prstGeom prst="rect">
            <a:avLst/>
          </a:prstGeom>
        </p:spPr>
      </p:pic>
      <p:sp>
        <p:nvSpPr>
          <p:cNvPr id="2" name="Footer Placeholder 1"/>
          <p:cNvSpPr>
            <a:spLocks noGrp="1"/>
          </p:cNvSpPr>
          <p:nvPr>
            <p:ph type="ftr" sz="quarter" idx="11"/>
          </p:nvPr>
        </p:nvSpPr>
        <p:spPr/>
        <p:txBody>
          <a:bodyPr/>
          <a:lstStyle/>
          <a:p>
            <a:r>
              <a:rPr kumimoji="0" lang="en-US" dirty="0"/>
              <a:t>Copyright @ 2019 Limitlessness, LLC - All Rights Reserved</a:t>
            </a:r>
          </a:p>
        </p:txBody>
      </p:sp>
      <p:sp>
        <p:nvSpPr>
          <p:cNvPr id="4" name="TextBox 3"/>
          <p:cNvSpPr txBox="1"/>
          <p:nvPr/>
        </p:nvSpPr>
        <p:spPr>
          <a:xfrm>
            <a:off x="1676159" y="269728"/>
            <a:ext cx="8839674" cy="584775"/>
          </a:xfrm>
          <a:prstGeom prst="rect">
            <a:avLst/>
          </a:prstGeom>
          <a:noFill/>
        </p:spPr>
        <p:txBody>
          <a:bodyPr wrap="square" rtlCol="0">
            <a:spAutoFit/>
          </a:bodyPr>
          <a:lstStyle/>
          <a:p>
            <a:pPr algn="ctr"/>
            <a:r>
              <a:rPr lang="en-US" sz="3200" b="1" dirty="0">
                <a:solidFill>
                  <a:schemeClr val="tx1">
                    <a:lumMod val="75000"/>
                    <a:lumOff val="25000"/>
                  </a:schemeClr>
                </a:solidFill>
              </a:rPr>
              <a:t>Ways to maintain Wellness during the Fall </a:t>
            </a:r>
          </a:p>
        </p:txBody>
      </p:sp>
      <p:sp>
        <p:nvSpPr>
          <p:cNvPr id="10" name="TextBox 9">
            <a:extLst>
              <a:ext uri="{FF2B5EF4-FFF2-40B4-BE49-F238E27FC236}">
                <a16:creationId xmlns:a16="http://schemas.microsoft.com/office/drawing/2014/main" id="{9DA7765B-4E15-4779-9780-BCD6BA228481}"/>
              </a:ext>
            </a:extLst>
          </p:cNvPr>
          <p:cNvSpPr txBox="1"/>
          <p:nvPr/>
        </p:nvSpPr>
        <p:spPr>
          <a:xfrm>
            <a:off x="1" y="0"/>
            <a:ext cx="12191999" cy="954107"/>
          </a:xfrm>
          <a:prstGeom prst="rect">
            <a:avLst/>
          </a:prstGeom>
          <a:solidFill>
            <a:schemeClr val="accent1">
              <a:lumMod val="40000"/>
              <a:lumOff val="60000"/>
            </a:schemeClr>
          </a:solidFill>
        </p:spPr>
        <p:txBody>
          <a:bodyPr wrap="square" rtlCol="0">
            <a:spAutoFit/>
          </a:bodyPr>
          <a:lstStyle/>
          <a:p>
            <a:pPr algn="ctr"/>
            <a:endParaRPr lang="en-US" sz="800" b="1" dirty="0">
              <a:solidFill>
                <a:schemeClr val="tx1">
                  <a:lumMod val="75000"/>
                  <a:lumOff val="25000"/>
                </a:schemeClr>
              </a:solidFill>
            </a:endParaRPr>
          </a:p>
          <a:p>
            <a:pPr algn="ctr"/>
            <a:r>
              <a:rPr lang="en-US" sz="4000" b="1" dirty="0">
                <a:solidFill>
                  <a:schemeClr val="tx1">
                    <a:lumMod val="75000"/>
                    <a:lumOff val="25000"/>
                  </a:schemeClr>
                </a:solidFill>
                <a:latin typeface="Trebuchet MS" panose="020B0603020202020204" pitchFamily="34" charset="0"/>
              </a:rPr>
              <a:t>WAYS TO SUPPORT THE IMMUNE SYSTEM</a:t>
            </a:r>
          </a:p>
          <a:p>
            <a:pPr algn="ctr"/>
            <a:endParaRPr lang="en-US" sz="800" b="1" dirty="0">
              <a:solidFill>
                <a:schemeClr val="tx1">
                  <a:lumMod val="75000"/>
                  <a:lumOff val="25000"/>
                </a:schemeClr>
              </a:solidFill>
            </a:endParaRPr>
          </a:p>
        </p:txBody>
      </p:sp>
      <p:sp>
        <p:nvSpPr>
          <p:cNvPr id="3" name="Rectangle 2">
            <a:extLst>
              <a:ext uri="{FF2B5EF4-FFF2-40B4-BE49-F238E27FC236}">
                <a16:creationId xmlns:a16="http://schemas.microsoft.com/office/drawing/2014/main" id="{39C625FB-BB19-4038-96AC-C96850F4FEBC}"/>
              </a:ext>
            </a:extLst>
          </p:cNvPr>
          <p:cNvSpPr/>
          <p:nvPr/>
        </p:nvSpPr>
        <p:spPr>
          <a:xfrm>
            <a:off x="632079" y="1170569"/>
            <a:ext cx="7363841" cy="4955203"/>
          </a:xfrm>
          <a:prstGeom prst="rect">
            <a:avLst/>
          </a:prstGeom>
        </p:spPr>
        <p:txBody>
          <a:bodyPr wrap="square">
            <a:spAutoFit/>
          </a:bodyPr>
          <a:lstStyle/>
          <a:p>
            <a:r>
              <a:rPr lang="en-US" b="1" dirty="0">
                <a:latin typeface="Trebuchet MS" panose="020B0603020202020204" pitchFamily="34" charset="0"/>
              </a:rPr>
              <a:t>NOURISH THE IMMUNE SYSTEM </a:t>
            </a:r>
            <a:endParaRPr lang="en-US" dirty="0">
              <a:latin typeface="Trebuchet MS" panose="020B0603020202020204" pitchFamily="34" charset="0"/>
            </a:endParaRPr>
          </a:p>
          <a:p>
            <a:r>
              <a:rPr lang="en-US" sz="1600" dirty="0">
                <a:latin typeface="Trebuchet MS" panose="020B0603020202020204" pitchFamily="34" charset="0"/>
              </a:rPr>
              <a:t>One of the best ways to directly support the immune system is through food. Incorporate herbs and mushrooms like astragalus, elderberries, rose hips, shiitake, lion’s mane, and maitake into meals. </a:t>
            </a:r>
          </a:p>
          <a:p>
            <a:endParaRPr lang="en-US" sz="1600" b="1" dirty="0">
              <a:latin typeface="Trebuchet MS" panose="020B0603020202020204" pitchFamily="34" charset="0"/>
            </a:endParaRPr>
          </a:p>
          <a:p>
            <a:r>
              <a:rPr lang="en-US" b="1" dirty="0">
                <a:latin typeface="Trebuchet MS" panose="020B0603020202020204" pitchFamily="34" charset="0"/>
              </a:rPr>
              <a:t>FEED YOUR MICROBIOME</a:t>
            </a:r>
            <a:endParaRPr lang="en-US" dirty="0">
              <a:latin typeface="Trebuchet MS" panose="020B0603020202020204" pitchFamily="34" charset="0"/>
            </a:endParaRPr>
          </a:p>
          <a:p>
            <a:r>
              <a:rPr lang="en-US" sz="1600" dirty="0">
                <a:latin typeface="Trebuchet MS" panose="020B0603020202020204" pitchFamily="34" charset="0"/>
              </a:rPr>
              <a:t>Eat seasonally available roots and tubers which are rich in probiotic starches to support a healthy digestive system. Warm the body with roots and grounding vegetables such as Dandelion and Burdock.</a:t>
            </a:r>
            <a:endParaRPr lang="en-US" sz="1600" dirty="0">
              <a:solidFill>
                <a:schemeClr val="tx1">
                  <a:lumMod val="75000"/>
                  <a:lumOff val="25000"/>
                </a:schemeClr>
              </a:solidFill>
              <a:latin typeface="Trebuchet MS" panose="020B0603020202020204" pitchFamily="34" charset="0"/>
            </a:endParaRPr>
          </a:p>
          <a:p>
            <a:endParaRPr lang="en-US" b="1" dirty="0">
              <a:latin typeface="Trebuchet MS" panose="020B0603020202020204" pitchFamily="34" charset="0"/>
            </a:endParaRPr>
          </a:p>
          <a:p>
            <a:r>
              <a:rPr lang="en-US" b="1" dirty="0">
                <a:latin typeface="Trebuchet MS" panose="020B0603020202020204" pitchFamily="34" charset="0"/>
              </a:rPr>
              <a:t>MOISTURIZE FROM THE INSIDE </a:t>
            </a:r>
            <a:endParaRPr lang="en-US" dirty="0">
              <a:latin typeface="Trebuchet MS" panose="020B0603020202020204" pitchFamily="34" charset="0"/>
            </a:endParaRPr>
          </a:p>
          <a:p>
            <a:r>
              <a:rPr lang="en-US" sz="1600" dirty="0">
                <a:latin typeface="Trebuchet MS" panose="020B0603020202020204" pitchFamily="34" charset="0"/>
              </a:rPr>
              <a:t>Herbs that help moisturize, sooth and support the respiratory tract are Marshmallow Root, Slippery Elm Bark and Licorice Root.</a:t>
            </a:r>
          </a:p>
          <a:p>
            <a:endParaRPr lang="en-US" b="1" dirty="0">
              <a:latin typeface="Trebuchet MS" panose="020B0603020202020204" pitchFamily="34" charset="0"/>
            </a:endParaRPr>
          </a:p>
          <a:p>
            <a:r>
              <a:rPr lang="en-US" b="1" dirty="0">
                <a:latin typeface="Trebuchet MS" panose="020B0603020202020204" pitchFamily="34" charset="0"/>
              </a:rPr>
              <a:t>MOISTURIZE FROM THE OUTSIDE</a:t>
            </a:r>
            <a:endParaRPr lang="en-US" dirty="0">
              <a:latin typeface="Trebuchet MS" panose="020B0603020202020204" pitchFamily="34" charset="0"/>
            </a:endParaRPr>
          </a:p>
          <a:p>
            <a:r>
              <a:rPr lang="en-US" sz="1600" dirty="0">
                <a:latin typeface="Trebuchet MS" panose="020B0603020202020204" pitchFamily="34" charset="0"/>
              </a:rPr>
              <a:t>Apply warm oil to the skin through to help stimulate the lymphatic system - an integral component of the immune system. This daily act is a traditional Ayurvedic practice performed with raw sesame oil with a few drops of essential oils for additional benefits.</a:t>
            </a:r>
          </a:p>
        </p:txBody>
      </p:sp>
      <p:pic>
        <p:nvPicPr>
          <p:cNvPr id="9" name="Picture 8">
            <a:extLst>
              <a:ext uri="{FF2B5EF4-FFF2-40B4-BE49-F238E27FC236}">
                <a16:creationId xmlns:a16="http://schemas.microsoft.com/office/drawing/2014/main" id="{4C83CF75-BE7B-408B-B25A-139BC3EB2C9F}"/>
              </a:ext>
            </a:extLst>
          </p:cNvPr>
          <p:cNvPicPr>
            <a:picLocks noChangeAspect="1"/>
          </p:cNvPicPr>
          <p:nvPr/>
        </p:nvPicPr>
        <p:blipFill>
          <a:blip r:embed="rId3"/>
          <a:stretch>
            <a:fillRect/>
          </a:stretch>
        </p:blipFill>
        <p:spPr>
          <a:xfrm>
            <a:off x="-23476" y="0"/>
            <a:ext cx="1311107" cy="1311107"/>
          </a:xfrm>
          <a:prstGeom prst="rect">
            <a:avLst/>
          </a:prstGeom>
        </p:spPr>
      </p:pic>
      <p:pic>
        <p:nvPicPr>
          <p:cNvPr id="13" name="Picture 12">
            <a:extLst>
              <a:ext uri="{FF2B5EF4-FFF2-40B4-BE49-F238E27FC236}">
                <a16:creationId xmlns:a16="http://schemas.microsoft.com/office/drawing/2014/main" id="{1584AF47-DB57-4606-8726-2238901C6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1839" y="949080"/>
            <a:ext cx="3820160" cy="2873985"/>
          </a:xfrm>
          <a:prstGeom prst="rect">
            <a:avLst/>
          </a:prstGeom>
        </p:spPr>
      </p:pic>
    </p:spTree>
    <p:extLst>
      <p:ext uri="{BB962C8B-B14F-4D97-AF65-F5344CB8AC3E}">
        <p14:creationId xmlns:p14="http://schemas.microsoft.com/office/powerpoint/2010/main" val="392645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rPr>
              <a:t>Copyright @ 2020 Limitlessness, LLC - All Rights Reserved</a:t>
            </a:r>
          </a:p>
        </p:txBody>
      </p:sp>
      <p:sp>
        <p:nvSpPr>
          <p:cNvPr id="4" name="TextBox 3"/>
          <p:cNvSpPr txBox="1"/>
          <p:nvPr/>
        </p:nvSpPr>
        <p:spPr>
          <a:xfrm>
            <a:off x="0" y="0"/>
            <a:ext cx="9844840" cy="830997"/>
          </a:xfrm>
          <a:prstGeom prst="rect">
            <a:avLst/>
          </a:prstGeom>
          <a:solidFill>
            <a:schemeClr val="accent1">
              <a:lumMod val="50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9CB38">
                    <a:lumMod val="20000"/>
                    <a:lumOff val="80000"/>
                  </a:srgbClr>
                </a:solidFill>
                <a:effectLst/>
                <a:uLnTx/>
                <a:uFillTx/>
                <a:latin typeface="Trebuchet MS" panose="020B0603020202020204" pitchFamily="34" charset="0"/>
                <a:ea typeface="+mn-ea"/>
                <a:cs typeface="+mn-cs"/>
              </a:rPr>
              <a:t>HERBS FOR IMMUNE SYSTEM SUPPORT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TextBox 6"/>
          <p:cNvSpPr txBox="1"/>
          <p:nvPr/>
        </p:nvSpPr>
        <p:spPr>
          <a:xfrm>
            <a:off x="993192" y="1627693"/>
            <a:ext cx="8308880" cy="48320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Trebuchet MS" panose="020B0603020202020204" pitchFamily="34" charset="0"/>
                <a:ea typeface="+mn-ea"/>
                <a:cs typeface="+mn-cs"/>
              </a:rPr>
              <a:t>Echinacea (Echinacea purpurea)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General tonic, immuno-modulator &amp; immuno-stimulator, lymphatic, antimicrobial (antibacterial &amp; antiviral), anti-inflammatory, anti-allergic, diaphoretic, anti-catarrhal, detoxifier, alterative, peripheral vasodilator, bitter, vulnerary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Treatment for the common cold, coughs, bronchitis, upper respiratory infections, and some inflammatory conditions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Trebuchet MS" panose="020B0603020202020204" pitchFamily="34" charset="0"/>
                <a:ea typeface="+mn-ea"/>
                <a:cs typeface="+mn-cs"/>
              </a:rPr>
              <a:t>Elderberry (Sambucus nigra)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Anti-viral, anti-phlegm, respiratory tonic; antioxidant; anti-inflammatory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Reduces duration of colds, flu and infections; prevents flu virus; acute immune and respiratory support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Trebuchet MS" panose="020B0603020202020204" pitchFamily="34" charset="0"/>
                <a:ea typeface="+mn-ea"/>
                <a:cs typeface="+mn-cs"/>
              </a:rPr>
              <a:t>Astragalus (Astragalus membranaceus)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Mild adaptogen, immune tonic, anti-bacterial, heart tonic, liver protectant</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Used to defend against pathogens (viruses and bacteria) and support a healthy immune system; can be taken long term as a tonic herb for fibromyalgia, diabetes; common cold and upper respiratory infections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07D9F6E-CB4C-403F-BF82-2EFF6CD0A2B5}"/>
              </a:ext>
            </a:extLst>
          </p:cNvPr>
          <p:cNvSpPr txBox="1"/>
          <p:nvPr/>
        </p:nvSpPr>
        <p:spPr>
          <a:xfrm>
            <a:off x="0" y="830997"/>
            <a:ext cx="9844840" cy="646331"/>
          </a:xfrm>
          <a:prstGeom prst="rect">
            <a:avLst/>
          </a:prstGeom>
          <a:solidFill>
            <a:schemeClr val="accent1">
              <a:lumMod val="40000"/>
              <a:lumOff val="60000"/>
            </a:schemeClr>
          </a:solidFill>
          <a:ln w="6350">
            <a:noFill/>
          </a:ln>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Immunity:  </a:t>
            </a:r>
            <a:r>
              <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The ability of an organism to resist a particular infection or toxin by the action of specific antibodies or sensitized white blood cells. – Oxford English Dictionary</a:t>
            </a:r>
          </a:p>
        </p:txBody>
      </p:sp>
      <p:pic>
        <p:nvPicPr>
          <p:cNvPr id="6" name="Picture 5">
            <a:extLst>
              <a:ext uri="{FF2B5EF4-FFF2-40B4-BE49-F238E27FC236}">
                <a16:creationId xmlns:a16="http://schemas.microsoft.com/office/drawing/2014/main" id="{75F92CF4-9D59-4D09-99BA-758E7F953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3300" y="2347591"/>
            <a:ext cx="2353882" cy="2342341"/>
          </a:xfrm>
          <a:prstGeom prst="rect">
            <a:avLst/>
          </a:prstGeom>
          <a:ln w="12700">
            <a:no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75BD60DF-239E-4E54-8E2B-274D9B1C0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3299" y="4516875"/>
            <a:ext cx="2341125" cy="2341125"/>
          </a:xfrm>
          <a:prstGeom prst="rect">
            <a:avLst/>
          </a:prstGeom>
          <a:ln w="12700">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DEE2B221-809A-4EC3-B87C-D056A9BBB82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33299" y="13770"/>
            <a:ext cx="2342341" cy="2342341"/>
          </a:xfrm>
          <a:prstGeom prst="rect">
            <a:avLst/>
          </a:prstGeom>
          <a:ln w="12700">
            <a:no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2716918-88B8-432C-BF29-3B72763CF2AE}"/>
              </a:ext>
            </a:extLst>
          </p:cNvPr>
          <p:cNvPicPr>
            <a:picLocks noChangeAspect="1"/>
          </p:cNvPicPr>
          <p:nvPr/>
        </p:nvPicPr>
        <p:blipFill>
          <a:blip r:embed="rId5"/>
          <a:stretch>
            <a:fillRect/>
          </a:stretch>
        </p:blipFill>
        <p:spPr>
          <a:xfrm>
            <a:off x="993192" y="2785698"/>
            <a:ext cx="427781" cy="422807"/>
          </a:xfrm>
          <a:prstGeom prst="rect">
            <a:avLst/>
          </a:prstGeom>
        </p:spPr>
      </p:pic>
      <p:pic>
        <p:nvPicPr>
          <p:cNvPr id="15" name="Picture 14">
            <a:extLst>
              <a:ext uri="{FF2B5EF4-FFF2-40B4-BE49-F238E27FC236}">
                <a16:creationId xmlns:a16="http://schemas.microsoft.com/office/drawing/2014/main" id="{E9AC2D76-517F-477B-827C-4410AA8E6CE7}"/>
              </a:ext>
            </a:extLst>
          </p:cNvPr>
          <p:cNvPicPr>
            <a:picLocks noChangeAspect="1"/>
          </p:cNvPicPr>
          <p:nvPr/>
        </p:nvPicPr>
        <p:blipFill>
          <a:blip r:embed="rId6"/>
          <a:stretch>
            <a:fillRect/>
          </a:stretch>
        </p:blipFill>
        <p:spPr>
          <a:xfrm>
            <a:off x="995874" y="4063198"/>
            <a:ext cx="426757" cy="426757"/>
          </a:xfrm>
          <a:prstGeom prst="rect">
            <a:avLst/>
          </a:prstGeom>
        </p:spPr>
      </p:pic>
      <p:pic>
        <p:nvPicPr>
          <p:cNvPr id="16" name="Picture 15">
            <a:extLst>
              <a:ext uri="{FF2B5EF4-FFF2-40B4-BE49-F238E27FC236}">
                <a16:creationId xmlns:a16="http://schemas.microsoft.com/office/drawing/2014/main" id="{C08A4FD9-6E8A-47F0-8D5A-7FAF64BB38EE}"/>
              </a:ext>
            </a:extLst>
          </p:cNvPr>
          <p:cNvPicPr>
            <a:picLocks noChangeAspect="1"/>
          </p:cNvPicPr>
          <p:nvPr/>
        </p:nvPicPr>
        <p:blipFill>
          <a:blip r:embed="rId6"/>
          <a:stretch>
            <a:fillRect/>
          </a:stretch>
        </p:blipFill>
        <p:spPr>
          <a:xfrm>
            <a:off x="980434" y="5474058"/>
            <a:ext cx="426757" cy="426757"/>
          </a:xfrm>
          <a:prstGeom prst="rect">
            <a:avLst/>
          </a:prstGeom>
        </p:spPr>
      </p:pic>
      <p:sp>
        <p:nvSpPr>
          <p:cNvPr id="5" name="Rectangle 4">
            <a:extLst>
              <a:ext uri="{FF2B5EF4-FFF2-40B4-BE49-F238E27FC236}">
                <a16:creationId xmlns:a16="http://schemas.microsoft.com/office/drawing/2014/main" id="{1AF5C254-04C7-414F-84E7-48AC75FC7941}"/>
              </a:ext>
            </a:extLst>
          </p:cNvPr>
          <p:cNvSpPr/>
          <p:nvPr/>
        </p:nvSpPr>
        <p:spPr>
          <a:xfrm>
            <a:off x="10465540" y="1832875"/>
            <a:ext cx="1076641"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Echinacea </a:t>
            </a:r>
          </a:p>
        </p:txBody>
      </p:sp>
      <p:sp>
        <p:nvSpPr>
          <p:cNvPr id="8" name="Rectangle 7">
            <a:extLst>
              <a:ext uri="{FF2B5EF4-FFF2-40B4-BE49-F238E27FC236}">
                <a16:creationId xmlns:a16="http://schemas.microsoft.com/office/drawing/2014/main" id="{9914AACD-4E39-46B7-8A83-DAAEE69DAA5E}"/>
              </a:ext>
            </a:extLst>
          </p:cNvPr>
          <p:cNvSpPr/>
          <p:nvPr/>
        </p:nvSpPr>
        <p:spPr>
          <a:xfrm>
            <a:off x="10465540" y="6387585"/>
            <a:ext cx="2353882"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Astragalus </a:t>
            </a:r>
          </a:p>
        </p:txBody>
      </p:sp>
      <p:sp>
        <p:nvSpPr>
          <p:cNvPr id="10" name="Rectangle 9">
            <a:extLst>
              <a:ext uri="{FF2B5EF4-FFF2-40B4-BE49-F238E27FC236}">
                <a16:creationId xmlns:a16="http://schemas.microsoft.com/office/drawing/2014/main" id="{C4756B5D-5B96-4D87-913E-3C94376133F3}"/>
              </a:ext>
            </a:extLst>
          </p:cNvPr>
          <p:cNvSpPr/>
          <p:nvPr/>
        </p:nvSpPr>
        <p:spPr>
          <a:xfrm>
            <a:off x="10556711" y="4063198"/>
            <a:ext cx="152509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Elderberry</a:t>
            </a:r>
          </a:p>
        </p:txBody>
      </p:sp>
    </p:spTree>
    <p:extLst>
      <p:ext uri="{BB962C8B-B14F-4D97-AF65-F5344CB8AC3E}">
        <p14:creationId xmlns:p14="http://schemas.microsoft.com/office/powerpoint/2010/main" val="147758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1367A85-1408-4F03-A5EB-91EFED788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3686" y="3607250"/>
            <a:ext cx="2347160" cy="2035503"/>
          </a:xfrm>
          <a:prstGeom prst="rect">
            <a:avLst/>
          </a:prstGeom>
        </p:spPr>
      </p:pic>
      <p:sp>
        <p:nvSpPr>
          <p:cNvPr id="2" name="Footer Placeholder 1"/>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rPr>
              <a:t>Copyright @ 2020 Limitlessness, LLC - All Rights Reserved</a:t>
            </a:r>
          </a:p>
        </p:txBody>
      </p:sp>
      <p:sp>
        <p:nvSpPr>
          <p:cNvPr id="4" name="TextBox 3"/>
          <p:cNvSpPr txBox="1"/>
          <p:nvPr/>
        </p:nvSpPr>
        <p:spPr>
          <a:xfrm>
            <a:off x="-1" y="0"/>
            <a:ext cx="12204811" cy="830997"/>
          </a:xfrm>
          <a:prstGeom prst="rect">
            <a:avLst/>
          </a:prstGeom>
          <a:solidFill>
            <a:schemeClr val="accent1">
              <a:lumMod val="50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9CB38">
                    <a:lumMod val="20000"/>
                    <a:lumOff val="80000"/>
                  </a:srgbClr>
                </a:solidFill>
                <a:effectLst/>
                <a:uLnTx/>
                <a:uFillTx/>
                <a:latin typeface="Trebuchet MS" panose="020B0603020202020204" pitchFamily="34" charset="0"/>
                <a:ea typeface="+mn-ea"/>
                <a:cs typeface="+mn-cs"/>
              </a:rPr>
              <a:t>MORE HERBS FOR IMMUNE SYSTEM SUPPORT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TextBox 6"/>
          <p:cNvSpPr txBox="1"/>
          <p:nvPr/>
        </p:nvSpPr>
        <p:spPr>
          <a:xfrm>
            <a:off x="244031" y="1106828"/>
            <a:ext cx="9553479" cy="50937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Trebuchet MS" panose="020B0603020202020204" pitchFamily="34" charset="0"/>
                <a:ea typeface="+mn-ea"/>
                <a:cs typeface="+mn-cs"/>
              </a:rPr>
              <a:t>Self-Heal (Prunella vulgaris)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General tonic, antimicrobial (antibacterial and antiviral), anti-inflammatory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Treats chronic viral Infections, inhibits ability of viruses to replicate; upper respiratory infections, sore throats, allergy inflammation, reduces an excessive immune system response with seasonal allergies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Trebuchet MS" panose="020B0603020202020204" pitchFamily="34" charset="0"/>
                <a:ea typeface="+mn-ea"/>
                <a:cs typeface="+mn-cs"/>
              </a:rPr>
              <a:t>Tulsi or Holy Basil (Ocimum sanctum)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Adaptogen, immune tonic, anti-viral, heart tonic, respiratory tonic, diaphoretic</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Relieves symptoms of asthma, bronchitis, colds, congestion, coughs, flu, sinusitis, sore throat</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Trebuchet MS" panose="020B0603020202020204" pitchFamily="34" charset="0"/>
                <a:ea typeface="+mn-ea"/>
                <a:cs typeface="+mn-cs"/>
              </a:rPr>
              <a:t>Ashwagandha (Withania somnifera)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General tonic, adaptogen</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Treats brain fog, increases focus, balances moods; connects the brain with the rest of the body to maintain a balance between one’s physical and mental health; a stress-tolerant herb that helps regulate metabolic activities in the body, especially helpful when feeling overworked and overwhelmed</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Trebuchet MS" panose="020B0603020202020204" pitchFamily="34" charset="0"/>
                <a:ea typeface="+mn-ea"/>
                <a:cs typeface="+mn-cs"/>
              </a:rPr>
              <a:t>Reishi (Ganoderma lucidum)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Adaptogen, antioxidant; anti-inflammatory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Contains polysaccharides, antioxidant properties, and beta-glucans that help with immune function; used to treat coronary artery disease, arthritis, hepatitis, hypertension, AIDS, cancer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5BD60DF-239E-4E54-8E2B-274D9B1C00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63686" y="2173650"/>
            <a:ext cx="2341125" cy="1441420"/>
          </a:xfrm>
          <a:prstGeom prst="rect">
            <a:avLst/>
          </a:prstGeom>
          <a:ln w="12700">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DEE2B221-809A-4EC3-B87C-D056A9BBB82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63781" y="826747"/>
            <a:ext cx="2344143" cy="1341764"/>
          </a:xfrm>
          <a:prstGeom prst="rect">
            <a:avLst/>
          </a:prstGeom>
          <a:ln w="12700">
            <a:no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E9AC2D76-517F-477B-827C-4410AA8E6CE7}"/>
              </a:ext>
            </a:extLst>
          </p:cNvPr>
          <p:cNvPicPr>
            <a:picLocks noChangeAspect="1"/>
          </p:cNvPicPr>
          <p:nvPr/>
        </p:nvPicPr>
        <p:blipFill>
          <a:blip r:embed="rId5"/>
          <a:stretch>
            <a:fillRect/>
          </a:stretch>
        </p:blipFill>
        <p:spPr>
          <a:xfrm>
            <a:off x="421757" y="2987262"/>
            <a:ext cx="315667" cy="315667"/>
          </a:xfrm>
          <a:prstGeom prst="rect">
            <a:avLst/>
          </a:prstGeom>
        </p:spPr>
      </p:pic>
      <p:sp>
        <p:nvSpPr>
          <p:cNvPr id="5" name="Rectangle 4">
            <a:extLst>
              <a:ext uri="{FF2B5EF4-FFF2-40B4-BE49-F238E27FC236}">
                <a16:creationId xmlns:a16="http://schemas.microsoft.com/office/drawing/2014/main" id="{1AF5C254-04C7-414F-84E7-48AC75FC7941}"/>
              </a:ext>
            </a:extLst>
          </p:cNvPr>
          <p:cNvSpPr/>
          <p:nvPr/>
        </p:nvSpPr>
        <p:spPr>
          <a:xfrm>
            <a:off x="10744399" y="3145096"/>
            <a:ext cx="56688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Tulsi</a:t>
            </a:r>
          </a:p>
        </p:txBody>
      </p:sp>
      <p:sp>
        <p:nvSpPr>
          <p:cNvPr id="8" name="Rectangle 7">
            <a:extLst>
              <a:ext uri="{FF2B5EF4-FFF2-40B4-BE49-F238E27FC236}">
                <a16:creationId xmlns:a16="http://schemas.microsoft.com/office/drawing/2014/main" id="{9914AACD-4E39-46B7-8A83-DAAEE69DAA5E}"/>
              </a:ext>
            </a:extLst>
          </p:cNvPr>
          <p:cNvSpPr/>
          <p:nvPr/>
        </p:nvSpPr>
        <p:spPr>
          <a:xfrm>
            <a:off x="10561201" y="1744411"/>
            <a:ext cx="946093"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Self-Heal</a:t>
            </a:r>
          </a:p>
        </p:txBody>
      </p:sp>
      <p:sp>
        <p:nvSpPr>
          <p:cNvPr id="10" name="Rectangle 9">
            <a:extLst>
              <a:ext uri="{FF2B5EF4-FFF2-40B4-BE49-F238E27FC236}">
                <a16:creationId xmlns:a16="http://schemas.microsoft.com/office/drawing/2014/main" id="{C4756B5D-5B96-4D87-913E-3C94376133F3}"/>
              </a:ext>
            </a:extLst>
          </p:cNvPr>
          <p:cNvSpPr/>
          <p:nvPr/>
        </p:nvSpPr>
        <p:spPr>
          <a:xfrm>
            <a:off x="10338038" y="4553101"/>
            <a:ext cx="1379608"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Ashwagandha</a:t>
            </a:r>
          </a:p>
        </p:txBody>
      </p:sp>
      <p:pic>
        <p:nvPicPr>
          <p:cNvPr id="17" name="Picture 16">
            <a:extLst>
              <a:ext uri="{FF2B5EF4-FFF2-40B4-BE49-F238E27FC236}">
                <a16:creationId xmlns:a16="http://schemas.microsoft.com/office/drawing/2014/main" id="{D86B656F-C4B3-4D56-AC6D-A8DED02C1FD9}"/>
              </a:ext>
            </a:extLst>
          </p:cNvPr>
          <p:cNvPicPr>
            <a:picLocks noChangeAspect="1"/>
          </p:cNvPicPr>
          <p:nvPr/>
        </p:nvPicPr>
        <p:blipFill>
          <a:blip r:embed="rId6"/>
          <a:stretch>
            <a:fillRect/>
          </a:stretch>
        </p:blipFill>
        <p:spPr>
          <a:xfrm>
            <a:off x="9863686" y="5007935"/>
            <a:ext cx="2328313" cy="1342914"/>
          </a:xfrm>
          <a:prstGeom prst="rect">
            <a:avLst/>
          </a:prstGeom>
        </p:spPr>
      </p:pic>
      <p:sp>
        <p:nvSpPr>
          <p:cNvPr id="19" name="Rectangle 18">
            <a:extLst>
              <a:ext uri="{FF2B5EF4-FFF2-40B4-BE49-F238E27FC236}">
                <a16:creationId xmlns:a16="http://schemas.microsoft.com/office/drawing/2014/main" id="{6DF6EC62-ADD2-40EF-9925-8DB75A12973A}"/>
              </a:ext>
            </a:extLst>
          </p:cNvPr>
          <p:cNvSpPr/>
          <p:nvPr/>
        </p:nvSpPr>
        <p:spPr>
          <a:xfrm>
            <a:off x="10736900" y="5861976"/>
            <a:ext cx="691408"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Reishi</a:t>
            </a:r>
          </a:p>
        </p:txBody>
      </p:sp>
      <p:pic>
        <p:nvPicPr>
          <p:cNvPr id="6" name="Picture 5">
            <a:extLst>
              <a:ext uri="{FF2B5EF4-FFF2-40B4-BE49-F238E27FC236}">
                <a16:creationId xmlns:a16="http://schemas.microsoft.com/office/drawing/2014/main" id="{33FC5C61-0D9F-456A-9387-4A372BD11A10}"/>
              </a:ext>
            </a:extLst>
          </p:cNvPr>
          <p:cNvPicPr>
            <a:picLocks noChangeAspect="1"/>
          </p:cNvPicPr>
          <p:nvPr/>
        </p:nvPicPr>
        <p:blipFill>
          <a:blip r:embed="rId7"/>
          <a:stretch>
            <a:fillRect/>
          </a:stretch>
        </p:blipFill>
        <p:spPr>
          <a:xfrm>
            <a:off x="390841" y="1829893"/>
            <a:ext cx="317019" cy="317019"/>
          </a:xfrm>
          <a:prstGeom prst="rect">
            <a:avLst/>
          </a:prstGeom>
        </p:spPr>
      </p:pic>
      <p:pic>
        <p:nvPicPr>
          <p:cNvPr id="18" name="Picture 17">
            <a:extLst>
              <a:ext uri="{FF2B5EF4-FFF2-40B4-BE49-F238E27FC236}">
                <a16:creationId xmlns:a16="http://schemas.microsoft.com/office/drawing/2014/main" id="{C8021460-A927-4131-94DF-AE59DAE2BD0E}"/>
              </a:ext>
            </a:extLst>
          </p:cNvPr>
          <p:cNvPicPr>
            <a:picLocks noChangeAspect="1"/>
          </p:cNvPicPr>
          <p:nvPr/>
        </p:nvPicPr>
        <p:blipFill>
          <a:blip r:embed="rId7"/>
          <a:stretch>
            <a:fillRect/>
          </a:stretch>
        </p:blipFill>
        <p:spPr>
          <a:xfrm>
            <a:off x="440689" y="4232834"/>
            <a:ext cx="317019" cy="317019"/>
          </a:xfrm>
          <a:prstGeom prst="rect">
            <a:avLst/>
          </a:prstGeom>
        </p:spPr>
      </p:pic>
      <p:pic>
        <p:nvPicPr>
          <p:cNvPr id="21" name="Picture 20">
            <a:extLst>
              <a:ext uri="{FF2B5EF4-FFF2-40B4-BE49-F238E27FC236}">
                <a16:creationId xmlns:a16="http://schemas.microsoft.com/office/drawing/2014/main" id="{2E56EBBB-5FAA-4BC2-A568-23237B805526}"/>
              </a:ext>
            </a:extLst>
          </p:cNvPr>
          <p:cNvPicPr>
            <a:picLocks noChangeAspect="1"/>
          </p:cNvPicPr>
          <p:nvPr/>
        </p:nvPicPr>
        <p:blipFill>
          <a:blip r:embed="rId7"/>
          <a:stretch>
            <a:fillRect/>
          </a:stretch>
        </p:blipFill>
        <p:spPr>
          <a:xfrm>
            <a:off x="420405" y="5520882"/>
            <a:ext cx="317019" cy="317019"/>
          </a:xfrm>
          <a:prstGeom prst="rect">
            <a:avLst/>
          </a:prstGeom>
        </p:spPr>
      </p:pic>
    </p:spTree>
    <p:extLst>
      <p:ext uri="{BB962C8B-B14F-4D97-AF65-F5344CB8AC3E}">
        <p14:creationId xmlns:p14="http://schemas.microsoft.com/office/powerpoint/2010/main" val="205210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kumimoji="0" lang="en-US" dirty="0"/>
              <a:t>Copyright @ 2020 Limitlessness, LLC - All Rights Reserved</a:t>
            </a:r>
          </a:p>
        </p:txBody>
      </p:sp>
      <p:sp>
        <p:nvSpPr>
          <p:cNvPr id="4" name="TextBox 3"/>
          <p:cNvSpPr txBox="1"/>
          <p:nvPr/>
        </p:nvSpPr>
        <p:spPr>
          <a:xfrm>
            <a:off x="1" y="0"/>
            <a:ext cx="12191999" cy="830997"/>
          </a:xfrm>
          <a:prstGeom prst="rect">
            <a:avLst/>
          </a:prstGeom>
          <a:solidFill>
            <a:schemeClr val="accent1">
              <a:lumMod val="75000"/>
            </a:schemeClr>
          </a:solidFill>
        </p:spPr>
        <p:txBody>
          <a:bodyPr wrap="square" rtlCol="0">
            <a:spAutoFit/>
          </a:bodyPr>
          <a:lstStyle/>
          <a:p>
            <a:pPr algn="ctr"/>
            <a:endParaRPr lang="en-US" sz="800" b="1" dirty="0">
              <a:solidFill>
                <a:schemeClr val="tx1">
                  <a:lumMod val="75000"/>
                  <a:lumOff val="25000"/>
                </a:schemeClr>
              </a:solidFill>
            </a:endParaRPr>
          </a:p>
          <a:p>
            <a:pPr algn="ctr"/>
            <a:r>
              <a:rPr lang="en-US" sz="3200" b="1" dirty="0">
                <a:solidFill>
                  <a:schemeClr val="accent1">
                    <a:lumMod val="20000"/>
                    <a:lumOff val="80000"/>
                  </a:schemeClr>
                </a:solidFill>
                <a:latin typeface="Trebuchet MS" panose="020B0603020202020204" pitchFamily="34" charset="0"/>
              </a:rPr>
              <a:t>ELDERBERRY IMMUNITY BOOSTERS</a:t>
            </a:r>
          </a:p>
          <a:p>
            <a:pPr algn="ctr"/>
            <a:endParaRPr lang="en-US" sz="800" b="1" dirty="0">
              <a:solidFill>
                <a:schemeClr val="tx1">
                  <a:lumMod val="75000"/>
                  <a:lumOff val="25000"/>
                </a:schemeClr>
              </a:solidFill>
            </a:endParaRPr>
          </a:p>
        </p:txBody>
      </p:sp>
      <p:pic>
        <p:nvPicPr>
          <p:cNvPr id="5" name="Picture 4">
            <a:extLst>
              <a:ext uri="{FF2B5EF4-FFF2-40B4-BE49-F238E27FC236}">
                <a16:creationId xmlns:a16="http://schemas.microsoft.com/office/drawing/2014/main" id="{14975BC4-E3A9-45C9-A190-C62D0D41D0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07760" y="1603945"/>
            <a:ext cx="5443855" cy="4082891"/>
          </a:xfrm>
          <a:prstGeom prst="rect">
            <a:avLst/>
          </a:prstGeom>
          <a:ln w="12700">
            <a:solidFill>
              <a:schemeClr val="accent1">
                <a:lumMod val="50000"/>
              </a:schemeClr>
            </a:solidFill>
          </a:ln>
          <a:effectLst>
            <a:outerShdw blurRad="254000" dist="38100" dir="2700000" algn="tl" rotWithShape="0">
              <a:prstClr val="black">
                <a:alpha val="70000"/>
              </a:prstClr>
            </a:outerShdw>
          </a:effectLst>
        </p:spPr>
      </p:pic>
      <p:pic>
        <p:nvPicPr>
          <p:cNvPr id="6" name="Picture 5">
            <a:extLst>
              <a:ext uri="{FF2B5EF4-FFF2-40B4-BE49-F238E27FC236}">
                <a16:creationId xmlns:a16="http://schemas.microsoft.com/office/drawing/2014/main" id="{E1ED9123-9D23-47A6-BEA0-C60A757C0FB9}"/>
              </a:ext>
            </a:extLst>
          </p:cNvPr>
          <p:cNvPicPr>
            <a:picLocks noChangeAspect="1"/>
          </p:cNvPicPr>
          <p:nvPr/>
        </p:nvPicPr>
        <p:blipFill>
          <a:blip r:embed="rId3"/>
          <a:stretch>
            <a:fillRect/>
          </a:stretch>
        </p:blipFill>
        <p:spPr>
          <a:xfrm>
            <a:off x="225665" y="1376083"/>
            <a:ext cx="5870335" cy="4538616"/>
          </a:xfrm>
          <a:prstGeom prst="rect">
            <a:avLst/>
          </a:prstGeom>
        </p:spPr>
      </p:pic>
    </p:spTree>
    <p:extLst>
      <p:ext uri="{BB962C8B-B14F-4D97-AF65-F5344CB8AC3E}">
        <p14:creationId xmlns:p14="http://schemas.microsoft.com/office/powerpoint/2010/main" val="111186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kumimoji="0" lang="en-US" dirty="0"/>
              <a:t>Copyright @ 2020 Limitlessness, LLC - All Rights Reserved</a:t>
            </a:r>
          </a:p>
        </p:txBody>
      </p:sp>
      <p:sp>
        <p:nvSpPr>
          <p:cNvPr id="4" name="TextBox 3"/>
          <p:cNvSpPr txBox="1"/>
          <p:nvPr/>
        </p:nvSpPr>
        <p:spPr>
          <a:xfrm>
            <a:off x="1" y="0"/>
            <a:ext cx="12191999" cy="830997"/>
          </a:xfrm>
          <a:prstGeom prst="rect">
            <a:avLst/>
          </a:prstGeom>
          <a:solidFill>
            <a:schemeClr val="accent1">
              <a:lumMod val="75000"/>
            </a:schemeClr>
          </a:solidFill>
        </p:spPr>
        <p:txBody>
          <a:bodyPr wrap="square" rtlCol="0">
            <a:spAutoFit/>
          </a:bodyPr>
          <a:lstStyle/>
          <a:p>
            <a:pPr algn="ctr"/>
            <a:endParaRPr lang="en-US" sz="800" b="1" dirty="0">
              <a:solidFill>
                <a:schemeClr val="tx1">
                  <a:lumMod val="75000"/>
                  <a:lumOff val="25000"/>
                </a:schemeClr>
              </a:solidFill>
            </a:endParaRPr>
          </a:p>
          <a:p>
            <a:pPr algn="ctr"/>
            <a:r>
              <a:rPr lang="en-US" sz="3200" b="1" dirty="0">
                <a:solidFill>
                  <a:schemeClr val="accent1">
                    <a:lumMod val="20000"/>
                    <a:lumOff val="80000"/>
                  </a:schemeClr>
                </a:solidFill>
                <a:latin typeface="Trebuchet MS" panose="020B0603020202020204" pitchFamily="34" charset="0"/>
              </a:rPr>
              <a:t>ECHINACEA TINCTURE</a:t>
            </a:r>
          </a:p>
          <a:p>
            <a:pPr algn="ctr"/>
            <a:endParaRPr lang="en-US" sz="800" b="1" dirty="0">
              <a:solidFill>
                <a:schemeClr val="tx1">
                  <a:lumMod val="75000"/>
                  <a:lumOff val="25000"/>
                </a:schemeClr>
              </a:solidFill>
            </a:endParaRPr>
          </a:p>
        </p:txBody>
      </p:sp>
      <p:pic>
        <p:nvPicPr>
          <p:cNvPr id="5" name="Picture 4">
            <a:extLst>
              <a:ext uri="{FF2B5EF4-FFF2-40B4-BE49-F238E27FC236}">
                <a16:creationId xmlns:a16="http://schemas.microsoft.com/office/drawing/2014/main" id="{14975BC4-E3A9-45C9-A190-C62D0D41D0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4075" y="1061995"/>
            <a:ext cx="6600855" cy="5105349"/>
          </a:xfrm>
          <a:prstGeom prst="rect">
            <a:avLst/>
          </a:prstGeom>
          <a:ln w="12700">
            <a:solidFill>
              <a:schemeClr val="accent1">
                <a:lumMod val="50000"/>
              </a:schemeClr>
            </a:solidFill>
          </a:ln>
          <a:effectLst>
            <a:outerShdw blurRad="254000" dist="38100" dir="2700000" algn="tl" rotWithShape="0">
              <a:prstClr val="black">
                <a:alpha val="70000"/>
              </a:prstClr>
            </a:outerShdw>
          </a:effectLst>
        </p:spPr>
      </p:pic>
      <p:sp>
        <p:nvSpPr>
          <p:cNvPr id="6" name="TextBox 5">
            <a:extLst>
              <a:ext uri="{FF2B5EF4-FFF2-40B4-BE49-F238E27FC236}">
                <a16:creationId xmlns:a16="http://schemas.microsoft.com/office/drawing/2014/main" id="{350C78FF-038E-42E3-BB1B-BA7CF0226686}"/>
              </a:ext>
            </a:extLst>
          </p:cNvPr>
          <p:cNvSpPr txBox="1"/>
          <p:nvPr/>
        </p:nvSpPr>
        <p:spPr>
          <a:xfrm>
            <a:off x="7914618" y="1121623"/>
            <a:ext cx="3789702" cy="5047536"/>
          </a:xfrm>
          <a:prstGeom prst="rect">
            <a:avLst/>
          </a:prstGeom>
          <a:solidFill>
            <a:schemeClr val="accent1">
              <a:lumMod val="40000"/>
              <a:lumOff val="60000"/>
            </a:schemeClr>
          </a:solidFill>
          <a:ln w="12700">
            <a:noFill/>
          </a:ln>
        </p:spPr>
        <p:txBody>
          <a:bodyPr wrap="square" rtlCol="0">
            <a:spAutoFit/>
          </a:bodyPr>
          <a:lstStyle/>
          <a:p>
            <a:pPr algn="ctr"/>
            <a:endParaRPr lang="en-US" sz="800" b="1" dirty="0"/>
          </a:p>
          <a:p>
            <a:pPr algn="ctr"/>
            <a:r>
              <a:rPr lang="en-US" b="1" dirty="0"/>
              <a:t>DIRECTIONS TO MAKE</a:t>
            </a:r>
          </a:p>
          <a:p>
            <a:pPr algn="ctr"/>
            <a:endParaRPr lang="en-US" sz="800" b="1" dirty="0"/>
          </a:p>
          <a:p>
            <a:pPr marL="285750" indent="-285750">
              <a:buClr>
                <a:schemeClr val="tx2"/>
              </a:buClr>
              <a:buFont typeface="Wingdings" panose="05000000000000000000" pitchFamily="2" charset="2"/>
              <a:buChar char="§"/>
            </a:pPr>
            <a:r>
              <a:rPr lang="en-US" sz="1600" dirty="0"/>
              <a:t>Fill a Mason jar halfway with dried Echinacea leaf and flower.</a:t>
            </a:r>
          </a:p>
          <a:p>
            <a:pPr marL="285750" indent="-285750">
              <a:buClr>
                <a:schemeClr val="tx2"/>
              </a:buClr>
              <a:buFont typeface="Wingdings" panose="05000000000000000000" pitchFamily="2" charset="2"/>
              <a:buChar char="§"/>
            </a:pPr>
            <a:r>
              <a:rPr lang="en-US" sz="1600" dirty="0"/>
              <a:t>Pour vodka (or any other 40 proof alcohol) until the 8 oz mark.</a:t>
            </a:r>
          </a:p>
          <a:p>
            <a:pPr marL="285750" indent="-285750">
              <a:buClr>
                <a:schemeClr val="tx2"/>
              </a:buClr>
              <a:buFont typeface="Wingdings" panose="05000000000000000000" pitchFamily="2" charset="2"/>
              <a:buChar char="§"/>
            </a:pPr>
            <a:r>
              <a:rPr lang="en-US" sz="1600" dirty="0"/>
              <a:t>Place a piece of wax paper over the mouth of the jar and twist the lid on tightly.</a:t>
            </a:r>
          </a:p>
          <a:p>
            <a:pPr marL="285750" indent="-285750">
              <a:buClr>
                <a:schemeClr val="tx2"/>
              </a:buClr>
              <a:buFont typeface="Wingdings" panose="05000000000000000000" pitchFamily="2" charset="2"/>
              <a:buChar char="§"/>
            </a:pPr>
            <a:r>
              <a:rPr lang="en-US" sz="1600" dirty="0"/>
              <a:t>Shake well to ensure all of the herb is covered with the alcohol.</a:t>
            </a:r>
          </a:p>
          <a:p>
            <a:pPr marL="285750" indent="-285750">
              <a:buClr>
                <a:schemeClr val="tx2"/>
              </a:buClr>
              <a:buFont typeface="Wingdings" panose="05000000000000000000" pitchFamily="2" charset="2"/>
              <a:buChar char="§"/>
            </a:pPr>
            <a:r>
              <a:rPr lang="en-US" sz="1600" dirty="0"/>
              <a:t>Place in a dark area away from sunlight.</a:t>
            </a:r>
          </a:p>
          <a:p>
            <a:pPr marL="285750" indent="-285750">
              <a:buClr>
                <a:schemeClr val="tx2"/>
              </a:buClr>
              <a:buFont typeface="Wingdings" panose="05000000000000000000" pitchFamily="2" charset="2"/>
              <a:buChar char="§"/>
            </a:pPr>
            <a:r>
              <a:rPr lang="en-US" sz="1600" dirty="0"/>
              <a:t>Shake daily.</a:t>
            </a:r>
          </a:p>
          <a:p>
            <a:pPr marL="285750" indent="-285750">
              <a:buClr>
                <a:schemeClr val="tx2"/>
              </a:buClr>
              <a:buFont typeface="Wingdings" panose="05000000000000000000" pitchFamily="2" charset="2"/>
              <a:buChar char="§"/>
            </a:pPr>
            <a:r>
              <a:rPr lang="en-US" sz="1600" dirty="0"/>
              <a:t>Let tincture sit for at least 4-6 weeks.</a:t>
            </a:r>
          </a:p>
          <a:p>
            <a:pPr marL="285750" indent="-285750">
              <a:buClr>
                <a:schemeClr val="tx2"/>
              </a:buClr>
              <a:buFont typeface="Wingdings" panose="05000000000000000000" pitchFamily="2" charset="2"/>
              <a:buChar char="§"/>
            </a:pPr>
            <a:r>
              <a:rPr lang="en-US" sz="1600" dirty="0"/>
              <a:t>Strain and bottle.</a:t>
            </a:r>
          </a:p>
          <a:p>
            <a:pPr marL="285750" indent="-285750">
              <a:buClr>
                <a:schemeClr val="tx2"/>
              </a:buClr>
              <a:buFont typeface="Wingdings" panose="05000000000000000000" pitchFamily="2" charset="2"/>
              <a:buChar char="§"/>
            </a:pPr>
            <a:r>
              <a:rPr lang="en-US" sz="1600" dirty="0"/>
              <a:t>Shelf life is long – up to 5 years or more.</a:t>
            </a:r>
          </a:p>
          <a:p>
            <a:pPr algn="ctr">
              <a:buClr>
                <a:schemeClr val="tx2"/>
              </a:buClr>
            </a:pPr>
            <a:endParaRPr lang="en-US" sz="1000" b="1" dirty="0"/>
          </a:p>
          <a:p>
            <a:pPr algn="ctr">
              <a:buClr>
                <a:schemeClr val="tx2"/>
              </a:buClr>
            </a:pPr>
            <a:r>
              <a:rPr lang="en-US" b="1" dirty="0"/>
              <a:t>DIRECTIONS FOR USE</a:t>
            </a:r>
          </a:p>
          <a:p>
            <a:pPr algn="ctr">
              <a:buClr>
                <a:schemeClr val="tx2"/>
              </a:buClr>
            </a:pPr>
            <a:endParaRPr lang="en-US" sz="800" b="1" dirty="0"/>
          </a:p>
          <a:p>
            <a:pPr marL="285750" indent="-285750">
              <a:buClr>
                <a:schemeClr val="tx2"/>
              </a:buClr>
              <a:buFont typeface="Wingdings" panose="05000000000000000000" pitchFamily="2" charset="2"/>
              <a:buChar char="§"/>
            </a:pPr>
            <a:r>
              <a:rPr lang="en-US" sz="1600" dirty="0"/>
              <a:t>Take ½ - 1 dropper full as necessary.</a:t>
            </a:r>
          </a:p>
          <a:p>
            <a:pPr>
              <a:buClr>
                <a:schemeClr val="tx2"/>
              </a:buClr>
            </a:pPr>
            <a:endParaRPr lang="en-US" sz="800" dirty="0"/>
          </a:p>
        </p:txBody>
      </p:sp>
    </p:spTree>
    <p:extLst>
      <p:ext uri="{BB962C8B-B14F-4D97-AF65-F5344CB8AC3E}">
        <p14:creationId xmlns:p14="http://schemas.microsoft.com/office/powerpoint/2010/main" val="177042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kumimoji="0" lang="en-US" dirty="0"/>
              <a:t>Copyright @ 2020 Limitlessness, LLC - All Rights Reserved</a:t>
            </a:r>
          </a:p>
        </p:txBody>
      </p:sp>
      <p:sp>
        <p:nvSpPr>
          <p:cNvPr id="4" name="TextBox 3"/>
          <p:cNvSpPr txBox="1"/>
          <p:nvPr/>
        </p:nvSpPr>
        <p:spPr>
          <a:xfrm>
            <a:off x="0" y="0"/>
            <a:ext cx="12192000" cy="830997"/>
          </a:xfrm>
          <a:prstGeom prst="rect">
            <a:avLst/>
          </a:prstGeom>
          <a:solidFill>
            <a:schemeClr val="accent2"/>
          </a:solidFill>
        </p:spPr>
        <p:txBody>
          <a:bodyPr wrap="square" rtlCol="0">
            <a:spAutoFit/>
          </a:bodyPr>
          <a:lstStyle/>
          <a:p>
            <a:pPr algn="ctr"/>
            <a:endParaRPr lang="en-US" sz="800" b="1" dirty="0">
              <a:solidFill>
                <a:schemeClr val="tx1">
                  <a:lumMod val="75000"/>
                  <a:lumOff val="25000"/>
                </a:schemeClr>
              </a:solidFill>
            </a:endParaRPr>
          </a:p>
          <a:p>
            <a:pPr algn="ctr"/>
            <a:r>
              <a:rPr lang="en-US" sz="3200" b="1" dirty="0">
                <a:solidFill>
                  <a:schemeClr val="accent1">
                    <a:lumMod val="20000"/>
                    <a:lumOff val="80000"/>
                  </a:schemeClr>
                </a:solidFill>
                <a:latin typeface="Trebuchet MS" panose="020B0603020202020204" pitchFamily="34" charset="0"/>
              </a:rPr>
              <a:t>ELDERBERRY SYRUP:  STEP-BY-STEP</a:t>
            </a:r>
          </a:p>
          <a:p>
            <a:pPr algn="ctr"/>
            <a:endParaRPr lang="en-US" sz="800" b="1" dirty="0">
              <a:solidFill>
                <a:schemeClr val="tx1">
                  <a:lumMod val="75000"/>
                  <a:lumOff val="25000"/>
                </a:schemeClr>
              </a:solidFill>
            </a:endParaRPr>
          </a:p>
        </p:txBody>
      </p:sp>
      <p:pic>
        <p:nvPicPr>
          <p:cNvPr id="6" name="Picture 5">
            <a:extLst>
              <a:ext uri="{FF2B5EF4-FFF2-40B4-BE49-F238E27FC236}">
                <a16:creationId xmlns:a16="http://schemas.microsoft.com/office/drawing/2014/main" id="{CB97A17E-9733-44A1-92A1-E52C87E98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861" y="830643"/>
            <a:ext cx="3616875" cy="2712656"/>
          </a:xfrm>
          <a:prstGeom prst="rect">
            <a:avLst/>
          </a:prstGeom>
          <a:ln w="12700">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6C121FFC-2C4F-430F-83B2-A2E2D3CE2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7562" y="830997"/>
            <a:ext cx="3616875" cy="2712657"/>
          </a:xfrm>
          <a:prstGeom prst="rect">
            <a:avLst/>
          </a:prstGeom>
          <a:ln w="12700">
            <a:solidFill>
              <a:schemeClr val="tx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7C12AE9B-C24C-4770-8901-5E9576431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4437" y="830643"/>
            <a:ext cx="3616875" cy="2712656"/>
          </a:xfrm>
          <a:prstGeom prst="rect">
            <a:avLst/>
          </a:prstGeom>
          <a:ln w="12700">
            <a:solidFill>
              <a:schemeClr val="tx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5DC3B1FB-2549-40CD-9816-E10D586786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7561" y="3560344"/>
            <a:ext cx="3616876" cy="2712656"/>
          </a:xfrm>
          <a:prstGeom prst="rect">
            <a:avLst/>
          </a:prstGeom>
          <a:ln w="12700">
            <a:solidFill>
              <a:schemeClr val="tx1"/>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D1C0E5FF-EE98-4BBD-857C-F603D4F129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79" y="3560344"/>
            <a:ext cx="3616875" cy="2712656"/>
          </a:xfrm>
          <a:prstGeom prst="rect">
            <a:avLst/>
          </a:prstGeom>
          <a:solidFill>
            <a:schemeClr val="accent1">
              <a:lumMod val="50000"/>
            </a:schemeClr>
          </a:solidFill>
          <a:ln w="12700">
            <a:solidFill>
              <a:schemeClr val="tx1"/>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DC1E4FF3-D39E-4E2D-BE51-AC4BC61B7E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0518" y="3559989"/>
            <a:ext cx="3616874" cy="2712656"/>
          </a:xfrm>
          <a:prstGeom prst="rect">
            <a:avLst/>
          </a:prstGeom>
          <a:ln w="12700">
            <a:solidFill>
              <a:schemeClr val="tx1"/>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F0F0B881-46AF-457D-9141-C75240410C95}"/>
              </a:ext>
            </a:extLst>
          </p:cNvPr>
          <p:cNvSpPr txBox="1"/>
          <p:nvPr/>
        </p:nvSpPr>
        <p:spPr>
          <a:xfrm>
            <a:off x="670687" y="3143543"/>
            <a:ext cx="1177586" cy="400110"/>
          </a:xfrm>
          <a:prstGeom prst="rect">
            <a:avLst/>
          </a:prstGeom>
          <a:solidFill>
            <a:schemeClr val="accent1">
              <a:lumMod val="20000"/>
              <a:lumOff val="80000"/>
            </a:schemeClr>
          </a:solidFill>
        </p:spPr>
        <p:txBody>
          <a:bodyPr wrap="square" rtlCol="0">
            <a:spAutoFit/>
          </a:bodyPr>
          <a:lstStyle/>
          <a:p>
            <a:pPr algn="ctr"/>
            <a:r>
              <a:rPr lang="en-US" sz="2000" b="1" dirty="0">
                <a:latin typeface="Trebuchet MS" panose="020B0603020202020204" pitchFamily="34" charset="0"/>
              </a:rPr>
              <a:t>Step 1</a:t>
            </a:r>
          </a:p>
        </p:txBody>
      </p:sp>
      <p:sp>
        <p:nvSpPr>
          <p:cNvPr id="18" name="TextBox 17">
            <a:extLst>
              <a:ext uri="{FF2B5EF4-FFF2-40B4-BE49-F238E27FC236}">
                <a16:creationId xmlns:a16="http://schemas.microsoft.com/office/drawing/2014/main" id="{1728A092-88BE-4340-9481-6BAB4FB63301}"/>
              </a:ext>
            </a:extLst>
          </p:cNvPr>
          <p:cNvSpPr txBox="1"/>
          <p:nvPr/>
        </p:nvSpPr>
        <p:spPr>
          <a:xfrm>
            <a:off x="4287561" y="3143189"/>
            <a:ext cx="1143000" cy="400110"/>
          </a:xfrm>
          <a:prstGeom prst="rect">
            <a:avLst/>
          </a:prstGeom>
          <a:solidFill>
            <a:schemeClr val="accent1">
              <a:lumMod val="20000"/>
              <a:lumOff val="80000"/>
            </a:schemeClr>
          </a:solidFill>
        </p:spPr>
        <p:txBody>
          <a:bodyPr wrap="square" rtlCol="0">
            <a:spAutoFit/>
          </a:bodyPr>
          <a:lstStyle/>
          <a:p>
            <a:pPr algn="ctr"/>
            <a:r>
              <a:rPr lang="en-US" sz="2000" b="1" dirty="0">
                <a:latin typeface="Trebuchet MS" panose="020B0603020202020204" pitchFamily="34" charset="0"/>
              </a:rPr>
              <a:t>Step 2</a:t>
            </a:r>
          </a:p>
        </p:txBody>
      </p:sp>
      <p:sp>
        <p:nvSpPr>
          <p:cNvPr id="19" name="TextBox 18">
            <a:extLst>
              <a:ext uri="{FF2B5EF4-FFF2-40B4-BE49-F238E27FC236}">
                <a16:creationId xmlns:a16="http://schemas.microsoft.com/office/drawing/2014/main" id="{A99EA45A-35B4-44EC-A95E-B747270EFD35}"/>
              </a:ext>
            </a:extLst>
          </p:cNvPr>
          <p:cNvSpPr txBox="1"/>
          <p:nvPr/>
        </p:nvSpPr>
        <p:spPr>
          <a:xfrm>
            <a:off x="7918354" y="3125921"/>
            <a:ext cx="1143000" cy="400110"/>
          </a:xfrm>
          <a:prstGeom prst="rect">
            <a:avLst/>
          </a:prstGeom>
          <a:solidFill>
            <a:schemeClr val="accent1">
              <a:lumMod val="20000"/>
              <a:lumOff val="80000"/>
            </a:schemeClr>
          </a:solidFill>
        </p:spPr>
        <p:txBody>
          <a:bodyPr wrap="square" rtlCol="0">
            <a:spAutoFit/>
          </a:bodyPr>
          <a:lstStyle/>
          <a:p>
            <a:pPr algn="ctr"/>
            <a:r>
              <a:rPr lang="en-US" sz="2000" b="1" dirty="0">
                <a:latin typeface="Trebuchet MS" panose="020B0603020202020204" pitchFamily="34" charset="0"/>
              </a:rPr>
              <a:t>Step 3</a:t>
            </a:r>
          </a:p>
        </p:txBody>
      </p:sp>
      <p:sp>
        <p:nvSpPr>
          <p:cNvPr id="20" name="TextBox 19">
            <a:extLst>
              <a:ext uri="{FF2B5EF4-FFF2-40B4-BE49-F238E27FC236}">
                <a16:creationId xmlns:a16="http://schemas.microsoft.com/office/drawing/2014/main" id="{764E9824-13BB-4997-A29B-DF8310D0C5D3}"/>
              </a:ext>
            </a:extLst>
          </p:cNvPr>
          <p:cNvSpPr txBox="1"/>
          <p:nvPr/>
        </p:nvSpPr>
        <p:spPr>
          <a:xfrm>
            <a:off x="682331" y="5855845"/>
            <a:ext cx="1143000" cy="400110"/>
          </a:xfrm>
          <a:prstGeom prst="rect">
            <a:avLst/>
          </a:prstGeom>
          <a:solidFill>
            <a:schemeClr val="accent1">
              <a:lumMod val="20000"/>
              <a:lumOff val="80000"/>
            </a:schemeClr>
          </a:solidFill>
        </p:spPr>
        <p:txBody>
          <a:bodyPr wrap="square" rtlCol="0">
            <a:spAutoFit/>
          </a:bodyPr>
          <a:lstStyle/>
          <a:p>
            <a:pPr algn="ctr"/>
            <a:r>
              <a:rPr lang="en-US" sz="2000" b="1" dirty="0">
                <a:latin typeface="Trebuchet MS" panose="020B0603020202020204" pitchFamily="34" charset="0"/>
              </a:rPr>
              <a:t>Step 4</a:t>
            </a:r>
          </a:p>
        </p:txBody>
      </p:sp>
      <p:sp>
        <p:nvSpPr>
          <p:cNvPr id="26" name="TextBox 25">
            <a:extLst>
              <a:ext uri="{FF2B5EF4-FFF2-40B4-BE49-F238E27FC236}">
                <a16:creationId xmlns:a16="http://schemas.microsoft.com/office/drawing/2014/main" id="{DED7E6B3-E5AC-4DE2-B7A4-ADC1EF042D8B}"/>
              </a:ext>
            </a:extLst>
          </p:cNvPr>
          <p:cNvSpPr txBox="1"/>
          <p:nvPr/>
        </p:nvSpPr>
        <p:spPr>
          <a:xfrm>
            <a:off x="4315397" y="5849153"/>
            <a:ext cx="1143000" cy="400110"/>
          </a:xfrm>
          <a:prstGeom prst="rect">
            <a:avLst/>
          </a:prstGeom>
          <a:solidFill>
            <a:schemeClr val="accent1">
              <a:lumMod val="20000"/>
              <a:lumOff val="80000"/>
            </a:schemeClr>
          </a:solidFill>
        </p:spPr>
        <p:txBody>
          <a:bodyPr wrap="square" rtlCol="0">
            <a:spAutoFit/>
          </a:bodyPr>
          <a:lstStyle/>
          <a:p>
            <a:pPr algn="ctr"/>
            <a:r>
              <a:rPr lang="en-US" sz="2000" b="1" dirty="0">
                <a:latin typeface="Trebuchet MS" panose="020B0603020202020204" pitchFamily="34" charset="0"/>
              </a:rPr>
              <a:t>Step 5</a:t>
            </a:r>
          </a:p>
        </p:txBody>
      </p:sp>
      <p:sp>
        <p:nvSpPr>
          <p:cNvPr id="27" name="TextBox 26">
            <a:extLst>
              <a:ext uri="{FF2B5EF4-FFF2-40B4-BE49-F238E27FC236}">
                <a16:creationId xmlns:a16="http://schemas.microsoft.com/office/drawing/2014/main" id="{1F81F703-B60D-4A82-B387-A62CA67EEBDD}"/>
              </a:ext>
            </a:extLst>
          </p:cNvPr>
          <p:cNvSpPr txBox="1"/>
          <p:nvPr/>
        </p:nvSpPr>
        <p:spPr>
          <a:xfrm>
            <a:off x="7918354" y="5854913"/>
            <a:ext cx="1143000" cy="400110"/>
          </a:xfrm>
          <a:prstGeom prst="rect">
            <a:avLst/>
          </a:prstGeom>
          <a:solidFill>
            <a:schemeClr val="accent1">
              <a:lumMod val="20000"/>
              <a:lumOff val="80000"/>
            </a:schemeClr>
          </a:solidFill>
        </p:spPr>
        <p:txBody>
          <a:bodyPr wrap="square" rtlCol="0">
            <a:spAutoFit/>
          </a:bodyPr>
          <a:lstStyle/>
          <a:p>
            <a:pPr algn="ctr"/>
            <a:r>
              <a:rPr lang="en-US" sz="2000" b="1" dirty="0">
                <a:latin typeface="Trebuchet MS" panose="020B0603020202020204" pitchFamily="34" charset="0"/>
              </a:rPr>
              <a:t>Step 6</a:t>
            </a:r>
          </a:p>
        </p:txBody>
      </p:sp>
    </p:spTree>
    <p:extLst>
      <p:ext uri="{BB962C8B-B14F-4D97-AF65-F5344CB8AC3E}">
        <p14:creationId xmlns:p14="http://schemas.microsoft.com/office/powerpoint/2010/main" val="214609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kumimoji="0" lang="en-US" dirty="0"/>
              <a:t>Copyright @ 2020 Limitlessness, LLC - All Rights Reserved</a:t>
            </a:r>
          </a:p>
        </p:txBody>
      </p:sp>
      <p:sp>
        <p:nvSpPr>
          <p:cNvPr id="4" name="TextBox 3"/>
          <p:cNvSpPr txBox="1"/>
          <p:nvPr/>
        </p:nvSpPr>
        <p:spPr>
          <a:xfrm>
            <a:off x="1" y="7608"/>
            <a:ext cx="12192000" cy="830997"/>
          </a:xfrm>
          <a:prstGeom prst="rect">
            <a:avLst/>
          </a:prstGeom>
          <a:solidFill>
            <a:schemeClr val="accent1">
              <a:lumMod val="75000"/>
            </a:schemeClr>
          </a:solidFill>
        </p:spPr>
        <p:txBody>
          <a:bodyPr wrap="square" rtlCol="0">
            <a:spAutoFit/>
          </a:bodyPr>
          <a:lstStyle/>
          <a:p>
            <a:pPr algn="ctr"/>
            <a:endParaRPr lang="en-US" sz="800" b="1" dirty="0">
              <a:solidFill>
                <a:schemeClr val="tx1">
                  <a:lumMod val="75000"/>
                  <a:lumOff val="25000"/>
                </a:schemeClr>
              </a:solidFill>
            </a:endParaRPr>
          </a:p>
          <a:p>
            <a:pPr algn="ctr"/>
            <a:r>
              <a:rPr lang="en-US" sz="3200" b="1" dirty="0">
                <a:solidFill>
                  <a:schemeClr val="accent1">
                    <a:lumMod val="20000"/>
                    <a:lumOff val="80000"/>
                  </a:schemeClr>
                </a:solidFill>
                <a:latin typeface="Trebuchet MS" panose="020B0603020202020204" pitchFamily="34" charset="0"/>
              </a:rPr>
              <a:t>ELDERBERRY SYRUP</a:t>
            </a:r>
          </a:p>
          <a:p>
            <a:pPr algn="ctr"/>
            <a:endParaRPr lang="en-US" sz="800" b="1" dirty="0">
              <a:solidFill>
                <a:schemeClr val="tx1">
                  <a:lumMod val="75000"/>
                  <a:lumOff val="25000"/>
                </a:schemeClr>
              </a:solidFill>
            </a:endParaRPr>
          </a:p>
        </p:txBody>
      </p:sp>
      <p:sp>
        <p:nvSpPr>
          <p:cNvPr id="7" name="TextBox 6"/>
          <p:cNvSpPr txBox="1"/>
          <p:nvPr/>
        </p:nvSpPr>
        <p:spPr>
          <a:xfrm>
            <a:off x="1208688" y="3224005"/>
            <a:ext cx="9774621" cy="3046988"/>
          </a:xfrm>
          <a:prstGeom prst="rect">
            <a:avLst/>
          </a:prstGeom>
          <a:solidFill>
            <a:schemeClr val="accent1">
              <a:lumMod val="20000"/>
              <a:lumOff val="80000"/>
            </a:schemeClr>
          </a:solidFill>
          <a:ln w="12700">
            <a:noFill/>
          </a:ln>
          <a:effectLst>
            <a:outerShdw blurRad="50800" dist="38100" dir="2700000" algn="tl" rotWithShape="0">
              <a:prstClr val="black">
                <a:alpha val="40000"/>
              </a:prstClr>
            </a:outerShdw>
          </a:effectLst>
        </p:spPr>
        <p:txBody>
          <a:bodyPr wrap="square" rtlCol="0">
            <a:spAutoFit/>
          </a:bodyPr>
          <a:lstStyle/>
          <a:p>
            <a:pPr algn="ctr"/>
            <a:endParaRPr lang="en-US" sz="800" b="1" dirty="0">
              <a:solidFill>
                <a:schemeClr val="tx1">
                  <a:lumMod val="75000"/>
                  <a:lumOff val="25000"/>
                </a:schemeClr>
              </a:solidFill>
            </a:endParaRPr>
          </a:p>
          <a:p>
            <a:pPr algn="ctr"/>
            <a:r>
              <a:rPr lang="en-US" sz="1400" b="1" dirty="0">
                <a:solidFill>
                  <a:schemeClr val="tx1">
                    <a:lumMod val="75000"/>
                    <a:lumOff val="25000"/>
                  </a:schemeClr>
                </a:solidFill>
              </a:rPr>
              <a:t>DIRECTIONS TO MAKE</a:t>
            </a:r>
          </a:p>
          <a:p>
            <a:pPr algn="ctr"/>
            <a:endParaRPr lang="en-US" sz="800" b="1" dirty="0">
              <a:solidFill>
                <a:schemeClr val="tx1">
                  <a:lumMod val="75000"/>
                  <a:lumOff val="25000"/>
                </a:schemeClr>
              </a:solidFill>
            </a:endParaRPr>
          </a:p>
          <a:p>
            <a:pPr marL="742950" lvl="1" indent="-285750">
              <a:buFont typeface="Arial" panose="020B0604020202020204" pitchFamily="34" charset="0"/>
              <a:buChar char="•"/>
            </a:pPr>
            <a:r>
              <a:rPr lang="en-US" sz="1400" dirty="0">
                <a:solidFill>
                  <a:schemeClr val="tx1">
                    <a:lumMod val="75000"/>
                    <a:lumOff val="25000"/>
                  </a:schemeClr>
                </a:solidFill>
              </a:rPr>
              <a:t>Add water, ginger, dried elderberries and cinnamon to large pot.</a:t>
            </a:r>
          </a:p>
          <a:p>
            <a:pPr marL="742950" lvl="1" indent="-285750">
              <a:buFont typeface="Arial" panose="020B0604020202020204" pitchFamily="34" charset="0"/>
              <a:buChar char="•"/>
            </a:pPr>
            <a:r>
              <a:rPr lang="en-US" sz="1400" dirty="0">
                <a:solidFill>
                  <a:schemeClr val="tx1">
                    <a:lumMod val="75000"/>
                    <a:lumOff val="25000"/>
                  </a:schemeClr>
                </a:solidFill>
              </a:rPr>
              <a:t>Bring mixture to a boil; then reduce to a simmer until desired thickness, approximately 30-45 minutes.</a:t>
            </a:r>
          </a:p>
          <a:p>
            <a:pPr marL="742950" lvl="1" indent="-285750">
              <a:buFont typeface="Arial" panose="020B0604020202020204" pitchFamily="34" charset="0"/>
              <a:buChar char="•"/>
            </a:pPr>
            <a:r>
              <a:rPr lang="en-US" sz="1400" dirty="0">
                <a:solidFill>
                  <a:schemeClr val="tx1">
                    <a:lumMod val="75000"/>
                    <a:lumOff val="25000"/>
                  </a:schemeClr>
                </a:solidFill>
              </a:rPr>
              <a:t>Strain mixture using strainer lined with cheese cloth. </a:t>
            </a:r>
          </a:p>
          <a:p>
            <a:pPr marL="742950" lvl="1" indent="-285750">
              <a:buFont typeface="Arial" panose="020B0604020202020204" pitchFamily="34" charset="0"/>
              <a:buChar char="•"/>
            </a:pPr>
            <a:r>
              <a:rPr lang="en-US" sz="1400" dirty="0">
                <a:solidFill>
                  <a:schemeClr val="tx1">
                    <a:lumMod val="75000"/>
                    <a:lumOff val="25000"/>
                  </a:schemeClr>
                </a:solidFill>
              </a:rPr>
              <a:t>Once berries have cooled, wring extra juice out from the berries using the cheese cloth.</a:t>
            </a:r>
          </a:p>
          <a:p>
            <a:pPr marL="742950" lvl="1" indent="-285750">
              <a:buFont typeface="Arial" panose="020B0604020202020204" pitchFamily="34" charset="0"/>
              <a:buChar char="•"/>
            </a:pPr>
            <a:r>
              <a:rPr lang="en-US" sz="1400" dirty="0">
                <a:solidFill>
                  <a:schemeClr val="tx1">
                    <a:lumMod val="75000"/>
                    <a:lumOff val="25000"/>
                  </a:schemeClr>
                </a:solidFill>
              </a:rPr>
              <a:t>Measure Elderberry liquid and add it to large bowel. While still hot, add equal part honey and mix.</a:t>
            </a:r>
          </a:p>
          <a:p>
            <a:pPr marL="742950" lvl="1" indent="-285750">
              <a:buFont typeface="Arial" panose="020B0604020202020204" pitchFamily="34" charset="0"/>
              <a:buChar char="•"/>
            </a:pPr>
            <a:r>
              <a:rPr lang="en-US" sz="1400" dirty="0">
                <a:solidFill>
                  <a:schemeClr val="tx1">
                    <a:lumMod val="75000"/>
                    <a:lumOff val="25000"/>
                  </a:schemeClr>
                </a:solidFill>
              </a:rPr>
              <a:t>Pour mixture slowly into bottle(s); label with date and ingredients. Store in the fridge and use within 3 months.</a:t>
            </a:r>
            <a:endParaRPr lang="en-US" sz="800" dirty="0">
              <a:solidFill>
                <a:schemeClr val="tx1">
                  <a:lumMod val="75000"/>
                  <a:lumOff val="25000"/>
                </a:schemeClr>
              </a:solidFill>
            </a:endParaRPr>
          </a:p>
          <a:p>
            <a:pPr algn="ctr"/>
            <a:endParaRPr lang="en-US" sz="800" b="1" dirty="0">
              <a:solidFill>
                <a:schemeClr val="tx1">
                  <a:lumMod val="75000"/>
                  <a:lumOff val="25000"/>
                </a:schemeClr>
              </a:solidFill>
            </a:endParaRPr>
          </a:p>
          <a:p>
            <a:pPr algn="ctr"/>
            <a:r>
              <a:rPr lang="en-US" sz="1400" b="1" dirty="0">
                <a:solidFill>
                  <a:schemeClr val="tx1">
                    <a:lumMod val="75000"/>
                    <a:lumOff val="25000"/>
                  </a:schemeClr>
                </a:solidFill>
              </a:rPr>
              <a:t>DIRECTIONS FOR USE</a:t>
            </a:r>
          </a:p>
          <a:p>
            <a:pPr algn="ctr"/>
            <a:endParaRPr lang="en-US" sz="800" b="1" dirty="0">
              <a:solidFill>
                <a:schemeClr val="tx1">
                  <a:lumMod val="75000"/>
                  <a:lumOff val="25000"/>
                </a:schemeClr>
              </a:solidFill>
            </a:endParaRPr>
          </a:p>
          <a:p>
            <a:pPr algn="ctr"/>
            <a:r>
              <a:rPr lang="en-US" sz="1400" dirty="0">
                <a:solidFill>
                  <a:schemeClr val="tx1">
                    <a:lumMod val="75000"/>
                    <a:lumOff val="25000"/>
                  </a:schemeClr>
                </a:solidFill>
              </a:rPr>
              <a:t>Adults: Use 1-2 tablespoons several times a day when needing a immunity boost.</a:t>
            </a:r>
          </a:p>
          <a:p>
            <a:pPr algn="ctr"/>
            <a:r>
              <a:rPr lang="en-US" sz="1400" dirty="0">
                <a:solidFill>
                  <a:schemeClr val="tx1">
                    <a:lumMod val="75000"/>
                    <a:lumOff val="25000"/>
                  </a:schemeClr>
                </a:solidFill>
              </a:rPr>
              <a:t>Children: Ages 1-3:  ¼ teaspoon daily  -  Ages 4 and up: 1 teaspoon daily</a:t>
            </a:r>
          </a:p>
          <a:p>
            <a:pPr algn="ctr"/>
            <a:r>
              <a:rPr lang="en-US" sz="1400" b="1" i="1" dirty="0">
                <a:solidFill>
                  <a:schemeClr val="tx1">
                    <a:lumMod val="75000"/>
                    <a:lumOff val="25000"/>
                  </a:schemeClr>
                </a:solidFill>
              </a:rPr>
              <a:t>WARNING: Do not give honey products to children under 12 months old.</a:t>
            </a:r>
            <a:endParaRPr lang="en-US" sz="2000" b="1" i="1" dirty="0">
              <a:solidFill>
                <a:schemeClr val="tx1">
                  <a:lumMod val="75000"/>
                  <a:lumOff val="25000"/>
                </a:schemeClr>
              </a:solidFill>
            </a:endParaRPr>
          </a:p>
        </p:txBody>
      </p:sp>
      <p:sp>
        <p:nvSpPr>
          <p:cNvPr id="6" name="TextBox 5">
            <a:extLst>
              <a:ext uri="{FF2B5EF4-FFF2-40B4-BE49-F238E27FC236}">
                <a16:creationId xmlns:a16="http://schemas.microsoft.com/office/drawing/2014/main" id="{F316CB2D-CDCC-4C51-99F9-B0E99A638541}"/>
              </a:ext>
            </a:extLst>
          </p:cNvPr>
          <p:cNvSpPr txBox="1"/>
          <p:nvPr/>
        </p:nvSpPr>
        <p:spPr>
          <a:xfrm>
            <a:off x="4237227" y="886942"/>
            <a:ext cx="4831644" cy="338554"/>
          </a:xfrm>
          <a:prstGeom prst="rect">
            <a:avLst/>
          </a:prstGeom>
          <a:noFill/>
        </p:spPr>
        <p:txBody>
          <a:bodyPr wrap="square" rtlCol="0">
            <a:spAutoFit/>
          </a:bodyPr>
          <a:lstStyle/>
          <a:p>
            <a:pPr algn="ctr"/>
            <a:r>
              <a:rPr lang="en-US" sz="1600" b="1" dirty="0"/>
              <a:t>TIME:  1 ½ hours  ●  YIELD:  24 ounces  ● COST:  $7.00</a:t>
            </a:r>
          </a:p>
        </p:txBody>
      </p:sp>
      <p:sp>
        <p:nvSpPr>
          <p:cNvPr id="9" name="TextBox 8">
            <a:extLst>
              <a:ext uri="{FF2B5EF4-FFF2-40B4-BE49-F238E27FC236}">
                <a16:creationId xmlns:a16="http://schemas.microsoft.com/office/drawing/2014/main" id="{89E416CD-78BF-4DDF-810B-34AB6FE266D2}"/>
              </a:ext>
            </a:extLst>
          </p:cNvPr>
          <p:cNvSpPr txBox="1"/>
          <p:nvPr/>
        </p:nvSpPr>
        <p:spPr>
          <a:xfrm>
            <a:off x="9109348" y="1132144"/>
            <a:ext cx="2336415" cy="2185214"/>
          </a:xfrm>
          <a:prstGeom prst="rect">
            <a:avLst/>
          </a:prstGeom>
          <a:solidFill>
            <a:schemeClr val="accent2">
              <a:lumMod val="50000"/>
            </a:schemeClr>
          </a:solidFill>
          <a:ln w="12700">
            <a:noFill/>
          </a:ln>
        </p:spPr>
        <p:txBody>
          <a:bodyPr wrap="square" rtlCol="0">
            <a:spAutoFit/>
          </a:bodyPr>
          <a:lstStyle/>
          <a:p>
            <a:pPr algn="ctr"/>
            <a:r>
              <a:rPr lang="en-US" sz="1600" b="1" dirty="0">
                <a:solidFill>
                  <a:schemeClr val="accent1">
                    <a:lumMod val="20000"/>
                    <a:lumOff val="80000"/>
                  </a:schemeClr>
                </a:solidFill>
              </a:rPr>
              <a:t>MATERIALS</a:t>
            </a:r>
          </a:p>
          <a:p>
            <a:pPr algn="ctr"/>
            <a:endParaRPr lang="en-US" sz="800" b="1" dirty="0">
              <a:solidFill>
                <a:schemeClr val="accent1">
                  <a:lumMod val="20000"/>
                  <a:lumOff val="80000"/>
                </a:schemeClr>
              </a:solidFill>
            </a:endParaRPr>
          </a:p>
          <a:p>
            <a:pPr algn="ctr"/>
            <a:r>
              <a:rPr lang="en-US" sz="1600" dirty="0">
                <a:solidFill>
                  <a:schemeClr val="accent1">
                    <a:lumMod val="20000"/>
                    <a:lumOff val="80000"/>
                  </a:schemeClr>
                </a:solidFill>
              </a:rPr>
              <a:t>large pot</a:t>
            </a:r>
          </a:p>
          <a:p>
            <a:pPr algn="ctr"/>
            <a:r>
              <a:rPr lang="en-US" sz="1600" dirty="0">
                <a:solidFill>
                  <a:schemeClr val="accent1">
                    <a:lumMod val="20000"/>
                    <a:lumOff val="80000"/>
                  </a:schemeClr>
                </a:solidFill>
              </a:rPr>
              <a:t>large bowl</a:t>
            </a:r>
          </a:p>
          <a:p>
            <a:pPr algn="ctr"/>
            <a:r>
              <a:rPr lang="en-US" sz="1600" dirty="0">
                <a:solidFill>
                  <a:schemeClr val="accent1">
                    <a:lumMod val="20000"/>
                    <a:lumOff val="80000"/>
                  </a:schemeClr>
                </a:solidFill>
              </a:rPr>
              <a:t>strainer</a:t>
            </a:r>
          </a:p>
          <a:p>
            <a:pPr algn="ctr"/>
            <a:r>
              <a:rPr lang="en-US" sz="1600" dirty="0">
                <a:solidFill>
                  <a:schemeClr val="accent1">
                    <a:lumMod val="20000"/>
                    <a:lumOff val="80000"/>
                  </a:schemeClr>
                </a:solidFill>
              </a:rPr>
              <a:t>cheese cloth</a:t>
            </a:r>
          </a:p>
          <a:p>
            <a:pPr algn="ctr"/>
            <a:r>
              <a:rPr lang="en-US" sz="1600" dirty="0">
                <a:solidFill>
                  <a:schemeClr val="accent1">
                    <a:lumMod val="20000"/>
                    <a:lumOff val="80000"/>
                  </a:schemeClr>
                </a:solidFill>
              </a:rPr>
              <a:t>liquid measuring cup</a:t>
            </a:r>
          </a:p>
          <a:p>
            <a:pPr algn="ctr"/>
            <a:r>
              <a:rPr lang="en-US" sz="1600" dirty="0">
                <a:solidFill>
                  <a:schemeClr val="accent1">
                    <a:lumMod val="20000"/>
                    <a:lumOff val="80000"/>
                  </a:schemeClr>
                </a:solidFill>
              </a:rPr>
              <a:t>bottles </a:t>
            </a:r>
          </a:p>
          <a:p>
            <a:pPr algn="ctr"/>
            <a:r>
              <a:rPr lang="en-US" sz="1600" dirty="0">
                <a:solidFill>
                  <a:schemeClr val="accent1">
                    <a:lumMod val="20000"/>
                    <a:lumOff val="80000"/>
                  </a:schemeClr>
                </a:solidFill>
              </a:rPr>
              <a:t>labels</a:t>
            </a:r>
          </a:p>
        </p:txBody>
      </p:sp>
      <p:sp>
        <p:nvSpPr>
          <p:cNvPr id="10" name="TextBox 9">
            <a:extLst>
              <a:ext uri="{FF2B5EF4-FFF2-40B4-BE49-F238E27FC236}">
                <a16:creationId xmlns:a16="http://schemas.microsoft.com/office/drawing/2014/main" id="{8D94ADA8-FA57-48E9-A00F-D5D8D743C89E}"/>
              </a:ext>
            </a:extLst>
          </p:cNvPr>
          <p:cNvSpPr txBox="1"/>
          <p:nvPr/>
        </p:nvSpPr>
        <p:spPr>
          <a:xfrm>
            <a:off x="4466898" y="1318624"/>
            <a:ext cx="4372302" cy="1969770"/>
          </a:xfrm>
          <a:prstGeom prst="rect">
            <a:avLst/>
          </a:prstGeom>
          <a:solidFill>
            <a:schemeClr val="accent1">
              <a:lumMod val="40000"/>
              <a:lumOff val="60000"/>
            </a:schemeClr>
          </a:solidFill>
          <a:ln w="12700">
            <a:noFill/>
          </a:ln>
        </p:spPr>
        <p:txBody>
          <a:bodyPr wrap="square" rtlCol="0">
            <a:spAutoFit/>
          </a:bodyPr>
          <a:lstStyle/>
          <a:p>
            <a:pPr algn="ctr"/>
            <a:r>
              <a:rPr lang="en-US" b="1" dirty="0"/>
              <a:t>INGREDIENTS</a:t>
            </a:r>
          </a:p>
          <a:p>
            <a:pPr algn="ctr"/>
            <a:endParaRPr lang="en-US" sz="400" b="1" dirty="0"/>
          </a:p>
          <a:p>
            <a:pPr algn="ctr"/>
            <a:r>
              <a:rPr lang="en-US" sz="1600" dirty="0"/>
              <a:t>2 cups water</a:t>
            </a:r>
          </a:p>
          <a:p>
            <a:pPr algn="ctr"/>
            <a:r>
              <a:rPr lang="en-US" sz="1600" dirty="0"/>
              <a:t>1 cup dried Elderberries</a:t>
            </a:r>
          </a:p>
          <a:p>
            <a:pPr algn="ctr"/>
            <a:r>
              <a:rPr lang="en-US" sz="1600" dirty="0"/>
              <a:t>1 cup Honey</a:t>
            </a:r>
          </a:p>
          <a:p>
            <a:pPr algn="ctr"/>
            <a:r>
              <a:rPr lang="en-US" sz="1600" dirty="0"/>
              <a:t>1 large thumb of fresh sliced Ginger root </a:t>
            </a:r>
          </a:p>
          <a:p>
            <a:pPr algn="ctr"/>
            <a:r>
              <a:rPr lang="en-US" sz="1600" dirty="0"/>
              <a:t>1 Cinnamon stick</a:t>
            </a:r>
          </a:p>
          <a:p>
            <a:pPr algn="ctr"/>
            <a:r>
              <a:rPr lang="en-US" sz="1600" i="1" dirty="0"/>
              <a:t>Optional: </a:t>
            </a:r>
            <a:r>
              <a:rPr lang="en-US" sz="1600" dirty="0"/>
              <a:t>1/8 cup of high proof alcohol</a:t>
            </a:r>
          </a:p>
        </p:txBody>
      </p:sp>
      <p:pic>
        <p:nvPicPr>
          <p:cNvPr id="12" name="Picture 11">
            <a:extLst>
              <a:ext uri="{FF2B5EF4-FFF2-40B4-BE49-F238E27FC236}">
                <a16:creationId xmlns:a16="http://schemas.microsoft.com/office/drawing/2014/main" id="{DACC6D59-9B7E-4B05-B5F7-2D8DEE485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234" y="945663"/>
            <a:ext cx="3472476" cy="2604357"/>
          </a:xfrm>
          <a:prstGeom prst="rect">
            <a:avLst/>
          </a:prstGeom>
          <a:ln w="12700">
            <a:noFill/>
          </a:ln>
          <a:effectLst>
            <a:outerShdw blurRad="254000" dist="38100" dir="2700000" algn="tl" rotWithShape="0">
              <a:prstClr val="black">
                <a:alpha val="70000"/>
              </a:prstClr>
            </a:outerShdw>
          </a:effectLst>
        </p:spPr>
      </p:pic>
    </p:spTree>
    <p:extLst>
      <p:ext uri="{BB962C8B-B14F-4D97-AF65-F5344CB8AC3E}">
        <p14:creationId xmlns:p14="http://schemas.microsoft.com/office/powerpoint/2010/main" val="413298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688069" y="6458210"/>
            <a:ext cx="4819037" cy="364935"/>
          </a:xfrm>
        </p:spPr>
        <p:txBody>
          <a:bodyPr/>
          <a:lstStyle/>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rPr>
              <a:t>Copyright @ 2020 CENTER FOR THE WELL BEING, INC. - All Rights Reserved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8773" y="2275159"/>
            <a:ext cx="4350973" cy="3897418"/>
          </a:xfrm>
          <a:prstGeom prst="rect">
            <a:avLst/>
          </a:prstGeom>
          <a:ln w="28575">
            <a:noFill/>
          </a:ln>
          <a:effectLst/>
        </p:spPr>
      </p:pic>
      <p:sp>
        <p:nvSpPr>
          <p:cNvPr id="5" name="TextBox 4"/>
          <p:cNvSpPr txBox="1"/>
          <p:nvPr/>
        </p:nvSpPr>
        <p:spPr>
          <a:xfrm>
            <a:off x="3176" y="998939"/>
            <a:ext cx="12185651" cy="1076657"/>
          </a:xfrm>
          <a:prstGeom prst="rect">
            <a:avLst/>
          </a:prstGeom>
          <a:solidFill>
            <a:schemeClr val="accent1">
              <a:lumMod val="40000"/>
              <a:lumOff val="60000"/>
            </a:schemeClr>
          </a:solidFill>
          <a:ln w="12700">
            <a:noFill/>
          </a:ln>
          <a:effectLst/>
        </p:spPr>
        <p:txBody>
          <a:bodyPr wrap="square" rtlCol="0">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3852" rtl="0" eaLnBrk="1" fontAlgn="auto" latinLnBrk="0" hangingPunct="1">
              <a:lnSpc>
                <a:spcPct val="100000"/>
              </a:lnSpc>
              <a:spcBef>
                <a:spcPts val="0"/>
              </a:spcBef>
              <a:spcAft>
                <a:spcPts val="0"/>
              </a:spcAft>
              <a:buClrTx/>
              <a:buSzTx/>
              <a:buFontTx/>
              <a:buNone/>
              <a:tabLst/>
              <a:defRPr/>
            </a:pPr>
            <a:r>
              <a:rPr kumimoji="0" lang="en-US" sz="2398" b="1" i="0" u="none" strike="noStrike" kern="1200" cap="none" spc="0" normalizeH="0" baseline="0" noProof="0" dirty="0">
                <a:ln>
                  <a:noFill/>
                </a:ln>
                <a:solidFill>
                  <a:prstClr val="black"/>
                </a:solidFill>
                <a:effectLst/>
                <a:uLnTx/>
                <a:uFillTx/>
                <a:latin typeface="Trebuchet MS"/>
                <a:ea typeface="+mn-ea"/>
                <a:cs typeface="+mn-cs"/>
              </a:rPr>
              <a:t> Provide affordable access to complementary and alternative medical services that </a:t>
            </a:r>
          </a:p>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2398" b="1" i="0" u="none" strike="noStrike" kern="1200" cap="none" spc="0" normalizeH="0" baseline="0" noProof="0" dirty="0">
                <a:ln>
                  <a:noFill/>
                </a:ln>
                <a:solidFill>
                  <a:prstClr val="black"/>
                </a:solidFill>
                <a:effectLst/>
                <a:uLnTx/>
                <a:uFillTx/>
                <a:latin typeface="Trebuchet MS"/>
                <a:ea typeface="+mn-ea"/>
                <a:cs typeface="+mn-cs"/>
              </a:rPr>
              <a:t>integrate and promote the holistic health and wellness of the mind, body and spirit</a:t>
            </a:r>
          </a:p>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6" name="TextBox 5"/>
          <p:cNvSpPr txBox="1"/>
          <p:nvPr/>
        </p:nvSpPr>
        <p:spPr>
          <a:xfrm>
            <a:off x="3176" y="1788"/>
            <a:ext cx="12185651" cy="1015135"/>
          </a:xfrm>
          <a:prstGeom prst="rect">
            <a:avLst/>
          </a:prstGeom>
          <a:solidFill>
            <a:schemeClr val="accent1"/>
          </a:solidFill>
        </p:spPr>
        <p:txBody>
          <a:bodyPr wrap="square" rtlCol="0">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lumMod val="85000"/>
                  <a:lumOff val="15000"/>
                </a:prstClr>
              </a:solidFill>
              <a:effectLst/>
              <a:uLnTx/>
              <a:uFillTx/>
              <a:latin typeface="Trebuchet MS"/>
              <a:ea typeface="+mn-ea"/>
              <a:cs typeface="+mn-cs"/>
            </a:endParaRPr>
          </a:p>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4398" b="1" i="0" u="none" strike="noStrike" kern="1200" cap="none" spc="0" normalizeH="0" baseline="0" noProof="0" dirty="0">
                <a:ln>
                  <a:noFill/>
                </a:ln>
                <a:solidFill>
                  <a:prstClr val="white"/>
                </a:solidFill>
                <a:effectLst/>
                <a:uLnTx/>
                <a:uFillTx/>
                <a:latin typeface="Trebuchet MS"/>
                <a:ea typeface="+mn-ea"/>
                <a:cs typeface="+mn-cs"/>
              </a:rPr>
              <a:t>OUR MISSION</a:t>
            </a:r>
          </a:p>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lumMod val="85000"/>
                  <a:lumOff val="15000"/>
                </a:prstClr>
              </a:solidFill>
              <a:effectLst/>
              <a:uLnTx/>
              <a:uFillTx/>
              <a:latin typeface="Trebuchet MS"/>
              <a:ea typeface="+mn-ea"/>
              <a:cs typeface="+mn-cs"/>
            </a:endParaRPr>
          </a:p>
        </p:txBody>
      </p:sp>
      <p:sp>
        <p:nvSpPr>
          <p:cNvPr id="7" name="TextBox 6"/>
          <p:cNvSpPr txBox="1"/>
          <p:nvPr/>
        </p:nvSpPr>
        <p:spPr>
          <a:xfrm>
            <a:off x="6462851" y="2235729"/>
            <a:ext cx="4475578" cy="3936848"/>
          </a:xfrm>
          <a:prstGeom prst="rect">
            <a:avLst/>
          </a:prstGeom>
          <a:noFill/>
        </p:spPr>
        <p:txBody>
          <a:bodyPr wrap="square" rtlCol="0">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COACHING SERVICES</a:t>
            </a:r>
          </a:p>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Wellness • Mindset </a:t>
            </a:r>
          </a:p>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Mindfulness • Meditation</a:t>
            </a:r>
          </a:p>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Stress Management</a:t>
            </a:r>
          </a:p>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MENTAL HEALTH SERVICES</a:t>
            </a:r>
          </a:p>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Depression • Anxiety </a:t>
            </a:r>
          </a:p>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PTSD • Domestic Abuse • Addictions</a:t>
            </a:r>
          </a:p>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Substance Abuse Support</a:t>
            </a:r>
          </a:p>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HEALTH SERVICES</a:t>
            </a:r>
          </a:p>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Ayurveda • Herbal Consultations</a:t>
            </a:r>
          </a:p>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Herbal </a:t>
            </a:r>
            <a:r>
              <a:rPr kumimoji="0" lang="en-US" sz="1798" b="0" i="0" u="none" strike="noStrike" kern="1200" cap="none" spc="0" normalizeH="0" baseline="0" noProof="0" dirty="0">
                <a:ln>
                  <a:noFill/>
                </a:ln>
                <a:solidFill>
                  <a:prstClr val="black"/>
                </a:solidFill>
                <a:effectLst/>
                <a:uLnTx/>
                <a:uFillTx/>
                <a:latin typeface="Calibri" panose="020F0502020204030204"/>
                <a:ea typeface="+mn-ea"/>
                <a:cs typeface="+mn-cs"/>
              </a:rPr>
              <a:t>&amp;</a:t>
            </a:r>
            <a:r>
              <a:rPr kumimoji="0" lang="en-US" sz="1798"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Wellness Education </a:t>
            </a:r>
          </a:p>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Reiki• Chakra Balancing  </a:t>
            </a:r>
          </a:p>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Traditional Chinese Medicine </a:t>
            </a:r>
          </a:p>
        </p:txBody>
      </p:sp>
    </p:spTree>
    <p:extLst>
      <p:ext uri="{BB962C8B-B14F-4D97-AF65-F5344CB8AC3E}">
        <p14:creationId xmlns:p14="http://schemas.microsoft.com/office/powerpoint/2010/main" val="180391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rPr>
              <a:t>Copyright @ 2020 Center for the well being, inc - All Rights Reserved</a:t>
            </a:r>
          </a:p>
        </p:txBody>
      </p:sp>
      <p:pic>
        <p:nvPicPr>
          <p:cNvPr id="6" name="Picture 5">
            <a:extLst>
              <a:ext uri="{FF2B5EF4-FFF2-40B4-BE49-F238E27FC236}">
                <a16:creationId xmlns:a16="http://schemas.microsoft.com/office/drawing/2014/main" id="{48160284-B132-4026-9605-1AAB535FE0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22804" y="707886"/>
            <a:ext cx="7369196" cy="5621793"/>
          </a:xfrm>
          <a:prstGeom prst="rect">
            <a:avLst/>
          </a:prstGeom>
          <a:ln w="28575">
            <a:noFill/>
          </a:ln>
          <a:effectLst/>
        </p:spPr>
      </p:pic>
      <p:pic>
        <p:nvPicPr>
          <p:cNvPr id="7" name="Picture 6">
            <a:extLst>
              <a:ext uri="{FF2B5EF4-FFF2-40B4-BE49-F238E27FC236}">
                <a16:creationId xmlns:a16="http://schemas.microsoft.com/office/drawing/2014/main" id="{974B04A5-1281-4CD3-AE6D-C8B759AFB6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51715" y="1994781"/>
            <a:ext cx="1592845" cy="1426804"/>
          </a:xfrm>
          <a:prstGeom prst="rect">
            <a:avLst/>
          </a:prstGeom>
        </p:spPr>
      </p:pic>
      <p:sp>
        <p:nvSpPr>
          <p:cNvPr id="8" name="TextBox 7">
            <a:extLst>
              <a:ext uri="{FF2B5EF4-FFF2-40B4-BE49-F238E27FC236}">
                <a16:creationId xmlns:a16="http://schemas.microsoft.com/office/drawing/2014/main" id="{5F5D552C-3398-4B9C-83D1-9119E6B2AEB9}"/>
              </a:ext>
            </a:extLst>
          </p:cNvPr>
          <p:cNvSpPr txBox="1"/>
          <p:nvPr/>
        </p:nvSpPr>
        <p:spPr>
          <a:xfrm>
            <a:off x="0" y="0"/>
            <a:ext cx="12192000" cy="707886"/>
          </a:xfrm>
          <a:prstGeom prst="rect">
            <a:avLst/>
          </a:prstGeom>
          <a:solidFill>
            <a:schemeClr val="accent1">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DONATIONS: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Find our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PayPal Giving Fund</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www.paypal.com/us/fundraiser/charity/3705770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AB8F780E-1F28-47B1-A4BD-F375E266DB3C}"/>
              </a:ext>
            </a:extLst>
          </p:cNvPr>
          <p:cNvSpPr txBox="1"/>
          <p:nvPr/>
        </p:nvSpPr>
        <p:spPr>
          <a:xfrm>
            <a:off x="0" y="707886"/>
            <a:ext cx="4822804" cy="1200329"/>
          </a:xfrm>
          <a:prstGeom prst="rect">
            <a:avLst/>
          </a:prstGeom>
          <a:gradFill flip="none" rotWithShape="1">
            <a:gsLst>
              <a:gs pos="0">
                <a:schemeClr val="bg2">
                  <a:lumMod val="90000"/>
                  <a:tint val="66000"/>
                  <a:satMod val="160000"/>
                </a:schemeClr>
              </a:gs>
              <a:gs pos="50000">
                <a:schemeClr val="bg2">
                  <a:lumMod val="90000"/>
                  <a:tint val="44500"/>
                  <a:satMod val="160000"/>
                </a:schemeClr>
              </a:gs>
              <a:gs pos="100000">
                <a:schemeClr val="bg2">
                  <a:lumMod val="90000"/>
                  <a:tint val="23500"/>
                  <a:satMod val="160000"/>
                </a:schemeClr>
              </a:gs>
            </a:gsLst>
            <a:lin ang="5400000" scaled="1"/>
            <a:tileRect/>
          </a:gradFill>
          <a:ln w="12700">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$5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package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HERBAL TEA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($5/oz)</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$10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1 - 1 oz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HERBAL TINCTURE</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$25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 bottle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HERBAL CAPSULES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 ct)</a:t>
            </a:r>
          </a:p>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0814E10-C739-40AF-B68B-50F323BC553A}"/>
              </a:ext>
            </a:extLst>
          </p:cNvPr>
          <p:cNvSpPr txBox="1"/>
          <p:nvPr/>
        </p:nvSpPr>
        <p:spPr>
          <a:xfrm>
            <a:off x="0" y="3682801"/>
            <a:ext cx="4822804" cy="2646878"/>
          </a:xfrm>
          <a:prstGeom prst="rect">
            <a:avLst/>
          </a:prstGeom>
          <a:gradFill flip="none" rotWithShape="1">
            <a:gsLst>
              <a:gs pos="0">
                <a:schemeClr val="bg2">
                  <a:lumMod val="90000"/>
                  <a:tint val="66000"/>
                  <a:satMod val="160000"/>
                </a:schemeClr>
              </a:gs>
              <a:gs pos="50000">
                <a:schemeClr val="bg2">
                  <a:lumMod val="90000"/>
                  <a:tint val="44500"/>
                  <a:satMod val="160000"/>
                </a:schemeClr>
              </a:gs>
              <a:gs pos="100000">
                <a:schemeClr val="bg2">
                  <a:lumMod val="90000"/>
                  <a:tint val="23500"/>
                  <a:satMod val="160000"/>
                </a:schemeClr>
              </a:gs>
            </a:gsLst>
            <a:lin ang="5400000" scaled="1"/>
            <a:tileRect/>
          </a:gradFill>
          <a:ln w="12700">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$25 DONATION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Popular Combination Options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0"/>
              </a:spcBef>
              <a:spcAft>
                <a:spcPts val="0"/>
              </a:spcAft>
              <a:buClr>
                <a:srgbClr val="99CB38">
                  <a:lumMod val="5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HERBAL TINCTURES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and 2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HERBAL TEAS </a:t>
            </a:r>
          </a:p>
          <a:p>
            <a:pPr marL="742950" marR="0" lvl="1" indent="-285750" algn="l" defTabSz="457200" rtl="0" eaLnBrk="1" fontAlgn="auto" latinLnBrk="0" hangingPunct="1">
              <a:lnSpc>
                <a:spcPct val="100000"/>
              </a:lnSpc>
              <a:spcBef>
                <a:spcPts val="0"/>
              </a:spcBef>
              <a:spcAft>
                <a:spcPts val="0"/>
              </a:spcAft>
              <a:buClr>
                <a:srgbClr val="99CB38">
                  <a:lumMod val="5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3</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HERBAL TINCTURES</a:t>
            </a:r>
          </a:p>
          <a:p>
            <a:pPr marL="742950" marR="0" lvl="1" indent="-285750" algn="l" defTabSz="457200" rtl="0" eaLnBrk="1" fontAlgn="auto" latinLnBrk="0" hangingPunct="1">
              <a:lnSpc>
                <a:spcPct val="100000"/>
              </a:lnSpc>
              <a:spcBef>
                <a:spcPts val="0"/>
              </a:spcBef>
              <a:spcAft>
                <a:spcPts val="0"/>
              </a:spcAft>
              <a:buClr>
                <a:srgbClr val="99CB38">
                  <a:lumMod val="5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HERBAL CAPSULES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HERBAL TEA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Included in all build-your-own gift bags: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4 - packets Aura Cacia Oils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Rosehip </a:t>
            </a:r>
            <a:r>
              <a:rPr kumimoji="0" lang="en-US" sz="1400" b="0" i="0" u="none" strike="noStrike" kern="1200" cap="none" spc="0" normalizeH="0" baseline="0" noProof="0" dirty="0">
                <a:ln>
                  <a:noFill/>
                </a:ln>
                <a:solidFill>
                  <a:prstClr val="black"/>
                </a:solidFill>
                <a:effectLst/>
                <a:uLnTx/>
                <a:uFillTx/>
                <a:latin typeface="Calibri" panose="020F0502020204030204"/>
                <a:ea typeface="STFangsong" panose="02010600040101010101" pitchFamily="2" charset="-122"/>
                <a:cs typeface="+mn-cs"/>
              </a:rPr>
              <a: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Argan </a:t>
            </a:r>
            <a:r>
              <a:rPr kumimoji="0" lang="en-US" sz="1400" b="0" i="0" u="none" strike="noStrike" kern="1200" cap="none" spc="0" normalizeH="0" baseline="0" noProof="0" dirty="0">
                <a:ln>
                  <a:noFill/>
                </a:ln>
                <a:solidFill>
                  <a:prstClr val="black"/>
                </a:solidFill>
                <a:effectLst/>
                <a:uLnTx/>
                <a:uFillTx/>
                <a:latin typeface="Calibri" panose="020F0502020204030204"/>
                <a:ea typeface="STFangsong" panose="02010600040101010101" pitchFamily="2" charset="-122"/>
                <a:cs typeface="+mn-cs"/>
              </a:rPr>
              <a: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Tulsi </a:t>
            </a:r>
            <a:r>
              <a:rPr kumimoji="0" lang="en-US" sz="1400" b="0" i="0" u="none" strike="noStrike" kern="1200" cap="none" spc="0" normalizeH="0" baseline="0" noProof="0" dirty="0">
                <a:ln>
                  <a:noFill/>
                </a:ln>
                <a:solidFill>
                  <a:prstClr val="black"/>
                </a:solidFill>
                <a:effectLst/>
                <a:uLnTx/>
                <a:uFillTx/>
                <a:latin typeface="Calibri" panose="020F0502020204030204"/>
                <a:ea typeface="STFangsong" panose="02010600040101010101" pitchFamily="2" charset="-122"/>
                <a:cs typeface="+mn-cs"/>
              </a:rPr>
              <a: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Turmeric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Herbal Reference Cards</a:t>
            </a:r>
          </a:p>
        </p:txBody>
      </p:sp>
    </p:spTree>
    <p:extLst>
      <p:ext uri="{BB962C8B-B14F-4D97-AF65-F5344CB8AC3E}">
        <p14:creationId xmlns:p14="http://schemas.microsoft.com/office/powerpoint/2010/main" val="304535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32A34B-57C5-4EE7-B027-2A7AFEAB53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4107"/>
            <a:ext cx="7182784" cy="5387088"/>
          </a:xfrm>
          <a:prstGeom prst="rect">
            <a:avLst/>
          </a:prstGeom>
        </p:spPr>
      </p:pic>
      <p:sp>
        <p:nvSpPr>
          <p:cNvPr id="2" name="Footer Placeholder 1"/>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rPr>
              <a:t>Copyright @ 2020 Center for the Well Being, Inc. - All Rights Reserved</a:t>
            </a:r>
          </a:p>
        </p:txBody>
      </p:sp>
      <p:sp>
        <p:nvSpPr>
          <p:cNvPr id="6" name="TextBox 5">
            <a:extLst>
              <a:ext uri="{FF2B5EF4-FFF2-40B4-BE49-F238E27FC236}">
                <a16:creationId xmlns:a16="http://schemas.microsoft.com/office/drawing/2014/main" id="{1BF91164-FB93-4173-9B51-74E840D7D7A0}"/>
              </a:ext>
            </a:extLst>
          </p:cNvPr>
          <p:cNvSpPr txBox="1"/>
          <p:nvPr/>
        </p:nvSpPr>
        <p:spPr>
          <a:xfrm>
            <a:off x="0" y="0"/>
            <a:ext cx="12192000" cy="954107"/>
          </a:xfrm>
          <a:prstGeom prst="rect">
            <a:avLst/>
          </a:prstGeom>
          <a:solidFill>
            <a:schemeClr val="accent1">
              <a:lumMod val="75000"/>
            </a:schemeClr>
          </a:solidFill>
          <a:ln w="19050">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99CB38">
                  <a:lumMod val="20000"/>
                  <a:lumOff val="80000"/>
                </a:srgbClr>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rebuchet MS"/>
                <a:ea typeface="+mn-ea"/>
                <a:cs typeface="+mn-cs"/>
              </a:rPr>
              <a:t>  </a:t>
            </a:r>
            <a:r>
              <a:rPr kumimoji="0" lang="en-US" sz="3600" b="1" i="0" u="none" strike="noStrike" kern="1200" cap="none" spc="0" normalizeH="0" baseline="0" noProof="0" dirty="0">
                <a:ln>
                  <a:noFill/>
                </a:ln>
                <a:solidFill>
                  <a:prstClr val="white"/>
                </a:solidFill>
                <a:effectLst/>
                <a:uLnTx/>
                <a:uFillTx/>
                <a:latin typeface="Trebuchet MS"/>
                <a:ea typeface="+mn-ea"/>
                <a:cs typeface="+mn-cs"/>
              </a:rPr>
              <a:t>THANK YOU FOR COMING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99CB38">
                  <a:lumMod val="20000"/>
                  <a:lumOff val="80000"/>
                </a:srgbClr>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8FC6585F-C60C-4647-A3A3-0CB264C20A8E}"/>
              </a:ext>
            </a:extLst>
          </p:cNvPr>
          <p:cNvSpPr txBox="1"/>
          <p:nvPr/>
        </p:nvSpPr>
        <p:spPr>
          <a:xfrm>
            <a:off x="0" y="816413"/>
            <a:ext cx="3815255" cy="523220"/>
          </a:xfrm>
          <a:prstGeom prst="rect">
            <a:avLst/>
          </a:prstGeom>
          <a:solidFill>
            <a:schemeClr val="accent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JOIN US NEXT TIME</a:t>
            </a:r>
          </a:p>
        </p:txBody>
      </p:sp>
      <p:sp>
        <p:nvSpPr>
          <p:cNvPr id="8" name="TextBox 7">
            <a:extLst>
              <a:ext uri="{FF2B5EF4-FFF2-40B4-BE49-F238E27FC236}">
                <a16:creationId xmlns:a16="http://schemas.microsoft.com/office/drawing/2014/main" id="{C0EA5C65-E40F-45AD-B6CF-3122B3D44B35}"/>
              </a:ext>
            </a:extLst>
          </p:cNvPr>
          <p:cNvSpPr txBox="1"/>
          <p:nvPr/>
        </p:nvSpPr>
        <p:spPr>
          <a:xfrm>
            <a:off x="6228080" y="0"/>
            <a:ext cx="5963920" cy="2769733"/>
          </a:xfrm>
          <a:prstGeom prst="rect">
            <a:avLst/>
          </a:prstGeom>
          <a:solidFill>
            <a:schemeClr val="accent1">
              <a:lumMod val="50000"/>
            </a:schemeClr>
          </a:solidFill>
          <a:ln w="12700">
            <a:noFill/>
          </a:ln>
          <a:effectLst>
            <a:outerShdw blurRad="254000" dist="38100" dir="2700000" algn="tl" rotWithShape="0">
              <a:prstClr val="black">
                <a:alpha val="39000"/>
              </a:prstClr>
            </a:outerShdw>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a:ln>
                  <a:noFill/>
                </a:ln>
                <a:solidFill>
                  <a:prstClr val="white"/>
                </a:solidFill>
                <a:effectLst/>
                <a:uLnTx/>
                <a:uFillTx/>
                <a:latin typeface="Trebuchet MS"/>
                <a:ea typeface="+mn-ea"/>
                <a:cs typeface="+mn-cs"/>
              </a:rPr>
              <a:t>WE APPRECIATE YOUR DONATIONS!</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a:ea typeface="+mn-ea"/>
                <a:cs typeface="+mn-cs"/>
              </a:rPr>
              <a:t>They help us continue to deliver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a:ea typeface="+mn-ea"/>
                <a:cs typeface="+mn-cs"/>
              </a:rPr>
              <a:t>these workshops and charitable services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a:ea typeface="+mn-ea"/>
                <a:cs typeface="+mn-cs"/>
              </a:rPr>
              <a:t>to the community</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5" name="Picture 4">
            <a:extLst>
              <a:ext uri="{FF2B5EF4-FFF2-40B4-BE49-F238E27FC236}">
                <a16:creationId xmlns:a16="http://schemas.microsoft.com/office/drawing/2014/main" id="{10DB422E-6CDB-4F62-8D9A-9D6D8D1B54BC}"/>
              </a:ext>
            </a:extLst>
          </p:cNvPr>
          <p:cNvPicPr>
            <a:picLocks noChangeAspect="1"/>
          </p:cNvPicPr>
          <p:nvPr/>
        </p:nvPicPr>
        <p:blipFill>
          <a:blip r:embed="rId3"/>
          <a:stretch>
            <a:fillRect/>
          </a:stretch>
        </p:blipFill>
        <p:spPr>
          <a:xfrm>
            <a:off x="7781007" y="2846291"/>
            <a:ext cx="3812769" cy="3418346"/>
          </a:xfrm>
          <a:prstGeom prst="rect">
            <a:avLst/>
          </a:prstGeom>
        </p:spPr>
      </p:pic>
    </p:spTree>
    <p:extLst>
      <p:ext uri="{BB962C8B-B14F-4D97-AF65-F5344CB8AC3E}">
        <p14:creationId xmlns:p14="http://schemas.microsoft.com/office/powerpoint/2010/main" val="305538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A4477F7-01B2-4A50-912C-44DBB886DBDF}"/>
              </a:ext>
            </a:extLst>
          </p:cNvPr>
          <p:cNvSpPr>
            <a:spLocks noGrp="1"/>
          </p:cNvSpPr>
          <p:nvPr>
            <p:ph type="ftr" sz="quarter" idx="11"/>
          </p:nvPr>
        </p:nvSpPr>
        <p:spPr/>
        <p:txBody>
          <a:bodyPr/>
          <a:lstStyle/>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rPr>
              <a:t>Copyright @ 2020 CENTER FOR THE WELL BEING, INC. - All Rights Reserved</a:t>
            </a:r>
          </a:p>
        </p:txBody>
      </p:sp>
      <p:sp>
        <p:nvSpPr>
          <p:cNvPr id="3" name="Rectangle 2">
            <a:extLst>
              <a:ext uri="{FF2B5EF4-FFF2-40B4-BE49-F238E27FC236}">
                <a16:creationId xmlns:a16="http://schemas.microsoft.com/office/drawing/2014/main" id="{9FA4B769-3ADC-4F84-895C-17208B9C1D9A}"/>
              </a:ext>
            </a:extLst>
          </p:cNvPr>
          <p:cNvSpPr/>
          <p:nvPr/>
        </p:nvSpPr>
        <p:spPr>
          <a:xfrm>
            <a:off x="5486401" y="1526091"/>
            <a:ext cx="6283593" cy="4150495"/>
          </a:xfrm>
          <a:prstGeom prst="rect">
            <a:avLst/>
          </a:prstGeom>
        </p:spPr>
        <p:txBody>
          <a:bodyPr wrap="square">
            <a:spAutoFit/>
          </a:bodyPr>
          <a:lstStyle/>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2398"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Our new initiative to serve the local community during the COVID-19 pandemic</a:t>
            </a:r>
          </a:p>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FREE Herbal Care Packages</a:t>
            </a:r>
            <a:r>
              <a:rPr kumimoji="0" lang="en-US" sz="1798"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are available for those in our local communities in the Washington, DC area who are in financial need due to COVID-19 or are in our </a:t>
            </a:r>
          </a:p>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Affordable Access Program</a:t>
            </a:r>
            <a:endParaRPr kumimoji="0" lang="en-US" sz="1798"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ctr"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All donations for this event will go towards this initiative </a:t>
            </a:r>
          </a:p>
          <a:p>
            <a:pPr marL="0" marR="0" lvl="0" indent="0" algn="ctr"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Please make donations through our </a:t>
            </a:r>
            <a:r>
              <a:rPr kumimoji="0" lang="en-US" sz="1798"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PayPal Giving Fund</a:t>
            </a:r>
            <a:r>
              <a:rPr kumimoji="0" lang="en-US" sz="1798"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p>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an IRS-registered 501(c)(3) public charity, and receive a charitable tax write-off. Suggested donation: $25</a:t>
            </a:r>
          </a:p>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4" name="TextBox 3">
            <a:extLst>
              <a:ext uri="{FF2B5EF4-FFF2-40B4-BE49-F238E27FC236}">
                <a16:creationId xmlns:a16="http://schemas.microsoft.com/office/drawing/2014/main" id="{7DE41E61-7F9A-44B6-AA44-9D9394A5ACC1}"/>
              </a:ext>
            </a:extLst>
          </p:cNvPr>
          <p:cNvSpPr txBox="1"/>
          <p:nvPr/>
        </p:nvSpPr>
        <p:spPr>
          <a:xfrm>
            <a:off x="3176" y="-26717"/>
            <a:ext cx="12185651" cy="830565"/>
          </a:xfrm>
          <a:prstGeom prst="rect">
            <a:avLst/>
          </a:prstGeom>
          <a:solidFill>
            <a:schemeClr val="accent1">
              <a:lumMod val="75000"/>
            </a:schemeClr>
          </a:solidFill>
          <a:ln w="19050">
            <a:noFill/>
          </a:ln>
          <a:effectLst/>
        </p:spPr>
        <p:txBody>
          <a:bodyPr wrap="square" rtlCol="0">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99CB38">
                  <a:lumMod val="20000"/>
                  <a:lumOff val="80000"/>
                </a:srgbClr>
              </a:solidFill>
              <a:effectLst/>
              <a:uLnTx/>
              <a:uFillTx/>
              <a:latin typeface="Trebuchet MS"/>
              <a:ea typeface="+mn-ea"/>
              <a:cs typeface="+mn-cs"/>
            </a:endParaRPr>
          </a:p>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3198" b="1" i="0" u="none" strike="noStrike" kern="1200" cap="none" spc="0" normalizeH="0" baseline="0" noProof="0" dirty="0">
                <a:ln>
                  <a:noFill/>
                </a:ln>
                <a:solidFill>
                  <a:srgbClr val="99CB38">
                    <a:lumMod val="20000"/>
                    <a:lumOff val="80000"/>
                  </a:srgbClr>
                </a:solidFill>
                <a:effectLst/>
                <a:uLnTx/>
                <a:uFillTx/>
                <a:latin typeface="Trebuchet MS"/>
                <a:ea typeface="+mn-ea"/>
                <a:cs typeface="+mn-cs"/>
              </a:rPr>
              <a:t>FROM THE COMMUNITY APOTHECARY</a:t>
            </a:r>
          </a:p>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99CB38">
                  <a:lumMod val="20000"/>
                  <a:lumOff val="80000"/>
                </a:srgbClr>
              </a:solidFill>
              <a:effectLst/>
              <a:uLnTx/>
              <a:uFillTx/>
              <a:latin typeface="Trebuchet MS"/>
              <a:ea typeface="+mn-ea"/>
              <a:cs typeface="+mn-cs"/>
            </a:endParaRPr>
          </a:p>
        </p:txBody>
      </p:sp>
      <p:pic>
        <p:nvPicPr>
          <p:cNvPr id="6" name="Picture 5">
            <a:extLst>
              <a:ext uri="{FF2B5EF4-FFF2-40B4-BE49-F238E27FC236}">
                <a16:creationId xmlns:a16="http://schemas.microsoft.com/office/drawing/2014/main" id="{F4CC24D5-10C1-4514-BD74-A70A28313A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74" y="791724"/>
            <a:ext cx="5178426" cy="5532876"/>
          </a:xfrm>
          <a:prstGeom prst="rect">
            <a:avLst/>
          </a:prstGeom>
        </p:spPr>
      </p:pic>
    </p:spTree>
    <p:extLst>
      <p:ext uri="{BB962C8B-B14F-4D97-AF65-F5344CB8AC3E}">
        <p14:creationId xmlns:p14="http://schemas.microsoft.com/office/powerpoint/2010/main" val="211331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24994F-6380-4472-BD5D-E6633F5E52BC}"/>
              </a:ext>
            </a:extLst>
          </p:cNvPr>
          <p:cNvSpPr txBox="1">
            <a:spLocks/>
          </p:cNvSpPr>
          <p:nvPr/>
        </p:nvSpPr>
        <p:spPr>
          <a:xfrm>
            <a:off x="4096177" y="-14381"/>
            <a:ext cx="8095823" cy="983653"/>
          </a:xfrm>
          <a:prstGeom prst="rect">
            <a:avLst/>
          </a:prstGeom>
          <a:solidFill>
            <a:schemeClr val="accent2"/>
          </a:solidFill>
        </p:spPr>
        <p:txBody>
          <a:bodyPr anchor="ct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126" rtl="0" eaLnBrk="1" fontAlgn="auto" latinLnBrk="0" hangingPunct="1">
              <a:lnSpc>
                <a:spcPct val="85000"/>
              </a:lnSpc>
              <a:spcBef>
                <a:spcPct val="0"/>
              </a:spcBef>
              <a:spcAft>
                <a:spcPts val="0"/>
              </a:spcAft>
              <a:buClrTx/>
              <a:buSzTx/>
              <a:buFontTx/>
              <a:buNone/>
              <a:tabLst/>
              <a:defRPr/>
            </a:pPr>
            <a:r>
              <a:rPr kumimoji="0" lang="en-US" sz="3999" b="1" i="0" u="none" strike="noStrike" kern="1200" cap="none" spc="-50" normalizeH="0" baseline="0" noProof="0" dirty="0">
                <a:ln>
                  <a:noFill/>
                </a:ln>
                <a:solidFill>
                  <a:prstClr val="white"/>
                </a:solidFill>
                <a:effectLst/>
                <a:uLnTx/>
                <a:uFillTx/>
                <a:latin typeface="Trebuchet MS" panose="020B0603020202020204" pitchFamily="34" charset="0"/>
                <a:ea typeface="+mj-ea"/>
                <a:cs typeface="+mj-cs"/>
              </a:rPr>
              <a:t>Immune Support Kit </a:t>
            </a:r>
          </a:p>
        </p:txBody>
      </p:sp>
      <p:pic>
        <p:nvPicPr>
          <p:cNvPr id="6" name="Picture 5">
            <a:extLst>
              <a:ext uri="{FF2B5EF4-FFF2-40B4-BE49-F238E27FC236}">
                <a16:creationId xmlns:a16="http://schemas.microsoft.com/office/drawing/2014/main" id="{58CCD878-D438-455B-A929-A6B707EF49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3437" y="969273"/>
            <a:ext cx="6138563" cy="5908366"/>
          </a:xfrm>
          <a:prstGeom prst="rect">
            <a:avLst/>
          </a:prstGeom>
        </p:spPr>
      </p:pic>
      <p:sp>
        <p:nvSpPr>
          <p:cNvPr id="12" name="TextBox 11">
            <a:extLst>
              <a:ext uri="{FF2B5EF4-FFF2-40B4-BE49-F238E27FC236}">
                <a16:creationId xmlns:a16="http://schemas.microsoft.com/office/drawing/2014/main" id="{502BBAC4-825B-4CC9-A75B-5CAB86618EFE}"/>
              </a:ext>
            </a:extLst>
          </p:cNvPr>
          <p:cNvSpPr txBox="1"/>
          <p:nvPr/>
        </p:nvSpPr>
        <p:spPr>
          <a:xfrm>
            <a:off x="664457" y="1264088"/>
            <a:ext cx="4421037" cy="2092881"/>
          </a:xfrm>
          <a:prstGeom prst="rect">
            <a:avLst/>
          </a:prstGeom>
          <a:solidFill>
            <a:schemeClr val="accent1">
              <a:lumMod val="20000"/>
              <a:lumOff val="80000"/>
            </a:schemeClr>
          </a:solidFill>
          <a:ln w="12700">
            <a:noFill/>
          </a:ln>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99CB38">
                  <a:lumMod val="50000"/>
                </a:srgbClr>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2DFCC">
                    <a:lumMod val="25000"/>
                  </a:srgbClr>
                </a:solidFill>
                <a:effectLst/>
                <a:uLnTx/>
                <a:uFillTx/>
                <a:latin typeface="Trebuchet MS" panose="020B0603020202020204" pitchFamily="34" charset="0"/>
                <a:ea typeface="+mn-ea"/>
                <a:cs typeface="+mn-cs"/>
              </a:rPr>
              <a:t>IMMUNE SUPPORT KIT includes: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E2DFCC">
                  <a:lumMod val="25000"/>
                </a:srgbClr>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9CB38">
                    <a:lumMod val="75000"/>
                  </a:srgbClr>
                </a:solidFill>
                <a:effectLst/>
                <a:uLnTx/>
                <a:uFillTx/>
                <a:latin typeface="Trebuchet MS" panose="020B0603020202020204" pitchFamily="34" charset="0"/>
                <a:ea typeface="+mn-ea"/>
                <a:cs typeface="+mn-cs"/>
              </a:rPr>
              <a:t>• 4oz bottle of FIRE CIDER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3A537">
                    <a:lumMod val="75000"/>
                  </a:srgbClr>
                </a:solidFill>
                <a:effectLst/>
                <a:uLnTx/>
                <a:uFillTx/>
                <a:latin typeface="Trebuchet MS" panose="020B0603020202020204" pitchFamily="34" charset="0"/>
                <a:ea typeface="+mn-ea"/>
                <a:cs typeface="+mn-cs"/>
              </a:rPr>
              <a:t>• 2oz bottle of ELDERBERRY SYRUP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3A537">
                    <a:lumMod val="50000"/>
                  </a:srgbClr>
                </a:solidFill>
                <a:effectLst/>
                <a:uLnTx/>
                <a:uFillTx/>
                <a:latin typeface="Trebuchet MS" panose="020B0603020202020204" pitchFamily="34" charset="0"/>
                <a:ea typeface="+mn-ea"/>
                <a:cs typeface="+mn-cs"/>
              </a:rPr>
              <a:t>• 1oz ECHINACEA TINCTURE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22" name="Rectangle: Rounded Corners 21">
            <a:extLst>
              <a:ext uri="{FF2B5EF4-FFF2-40B4-BE49-F238E27FC236}">
                <a16:creationId xmlns:a16="http://schemas.microsoft.com/office/drawing/2014/main" id="{F5DC21BA-1A5E-4A3A-8C3A-3FABC893C219}"/>
              </a:ext>
            </a:extLst>
          </p:cNvPr>
          <p:cNvSpPr/>
          <p:nvPr/>
        </p:nvSpPr>
        <p:spPr>
          <a:xfrm>
            <a:off x="256448" y="871445"/>
            <a:ext cx="5388980" cy="983653"/>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2DFCC">
                    <a:lumMod val="10000"/>
                  </a:srgbClr>
                </a:solidFill>
                <a:effectLst/>
                <a:uLnTx/>
                <a:uFillTx/>
                <a:latin typeface="Trebuchet MS" panose="020B0603020202020204" pitchFamily="34" charset="0"/>
                <a:ea typeface="+mn-ea"/>
                <a:cs typeface="+mn-cs"/>
              </a:rPr>
              <a:t>FALL SPECIAL</a:t>
            </a:r>
          </a:p>
        </p:txBody>
      </p:sp>
      <p:sp>
        <p:nvSpPr>
          <p:cNvPr id="14" name="Rectangle: Rounded Corners 13">
            <a:extLst>
              <a:ext uri="{FF2B5EF4-FFF2-40B4-BE49-F238E27FC236}">
                <a16:creationId xmlns:a16="http://schemas.microsoft.com/office/drawing/2014/main" id="{274ECC07-5FCF-4D2B-B1EC-5CDAB4A8EA7F}"/>
              </a:ext>
            </a:extLst>
          </p:cNvPr>
          <p:cNvSpPr/>
          <p:nvPr/>
        </p:nvSpPr>
        <p:spPr>
          <a:xfrm>
            <a:off x="469671" y="84803"/>
            <a:ext cx="3252153" cy="983653"/>
          </a:xfrm>
          <a:prstGeom prst="roundRect">
            <a:avLst/>
          </a:prstGeom>
          <a:solidFill>
            <a:schemeClr val="accent1">
              <a:lumMod val="5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$25 DONATION</a:t>
            </a:r>
          </a:p>
        </p:txBody>
      </p:sp>
      <p:sp>
        <p:nvSpPr>
          <p:cNvPr id="23" name="Rectangle: Rounded Corners 22">
            <a:extLst>
              <a:ext uri="{FF2B5EF4-FFF2-40B4-BE49-F238E27FC236}">
                <a16:creationId xmlns:a16="http://schemas.microsoft.com/office/drawing/2014/main" id="{BF42339C-F3E9-4185-8CA2-CB40D3E3E503}"/>
              </a:ext>
            </a:extLst>
          </p:cNvPr>
          <p:cNvSpPr/>
          <p:nvPr/>
        </p:nvSpPr>
        <p:spPr>
          <a:xfrm>
            <a:off x="77542" y="3468357"/>
            <a:ext cx="6080173" cy="329845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90000"/>
              </a:lnSpc>
              <a:spcBef>
                <a:spcPts val="0"/>
              </a:spcBef>
              <a:spcAft>
                <a:spcPts val="0"/>
              </a:spcAft>
              <a:buClr>
                <a:srgbClr val="99CB38"/>
              </a:buClr>
              <a:buSzPct val="100000"/>
              <a:buFontTx/>
              <a:buNone/>
              <a:tabLst/>
              <a:defRPr/>
            </a:pPr>
            <a:r>
              <a:rPr kumimoji="0" lang="en-US" sz="2400" b="1" i="0" u="none" strike="noStrike" kern="1200" cap="none" spc="0" normalizeH="0" baseline="0" noProof="0" dirty="0">
                <a:ln>
                  <a:noFill/>
                </a:ln>
                <a:solidFill>
                  <a:srgbClr val="63A537">
                    <a:lumMod val="50000"/>
                  </a:srgbClr>
                </a:solidFill>
                <a:effectLst/>
                <a:uLnTx/>
                <a:uFillTx/>
                <a:latin typeface="Trebuchet MS" panose="020B0603020202020204" pitchFamily="34" charset="0"/>
                <a:ea typeface="+mn-ea"/>
                <a:cs typeface="+mn-cs"/>
              </a:rPr>
              <a:t>BOOST THE IMMUNE SYSTEM DAILY </a:t>
            </a:r>
          </a:p>
          <a:p>
            <a:pPr marL="0" marR="0" lvl="0" indent="0" algn="ctr" defTabSz="914126" rtl="0" eaLnBrk="1" fontAlgn="auto" latinLnBrk="0" hangingPunct="1">
              <a:lnSpc>
                <a:spcPct val="90000"/>
              </a:lnSpc>
              <a:spcBef>
                <a:spcPts val="0"/>
              </a:spcBef>
              <a:spcAft>
                <a:spcPts val="0"/>
              </a:spcAft>
              <a:buClr>
                <a:srgbClr val="99CB38"/>
              </a:buClr>
              <a:buSzPct val="100000"/>
              <a:buFontTx/>
              <a:buNone/>
              <a:tabLst/>
              <a:defRPr/>
            </a:pPr>
            <a:endParaRPr kumimoji="0" lang="en-US" sz="600" b="0" i="0" u="none" strike="noStrike" kern="1200" cap="none" spc="0" normalizeH="0" baseline="0" noProof="0" dirty="0">
              <a:ln>
                <a:noFill/>
              </a:ln>
              <a:solidFill>
                <a:srgbClr val="99CB38">
                  <a:lumMod val="50000"/>
                </a:srgbClr>
              </a:solidFill>
              <a:effectLst/>
              <a:uLnTx/>
              <a:uFillTx/>
              <a:latin typeface="Trebuchet MS" panose="020B0603020202020204" pitchFamily="34" charset="0"/>
              <a:ea typeface="+mn-ea"/>
              <a:cs typeface="+mn-cs"/>
            </a:endParaRPr>
          </a:p>
          <a:p>
            <a:pPr marL="0" marR="0" lvl="0" indent="0" algn="ctr" defTabSz="914126" rtl="0" eaLnBrk="1" fontAlgn="auto" latinLnBrk="0" hangingPunct="1">
              <a:lnSpc>
                <a:spcPct val="90000"/>
              </a:lnSpc>
              <a:spcBef>
                <a:spcPts val="0"/>
              </a:spcBef>
              <a:spcAft>
                <a:spcPts val="0"/>
              </a:spcAft>
              <a:buClr>
                <a:srgbClr val="99CB38"/>
              </a:buClr>
              <a:buSzPct val="100000"/>
              <a:buFontTx/>
              <a:buNone/>
              <a:tabLst/>
              <a:defRPr/>
            </a:pPr>
            <a:r>
              <a:rPr kumimoji="0" lang="en-US" sz="1600" b="1" i="0" u="none" strike="noStrike" kern="1200" cap="none" spc="0" normalizeH="0" baseline="0" noProof="0" dirty="0">
                <a:ln>
                  <a:noFill/>
                </a:ln>
                <a:solidFill>
                  <a:srgbClr val="99CB38">
                    <a:lumMod val="50000"/>
                  </a:srgbClr>
                </a:solidFill>
                <a:effectLst/>
                <a:uLnTx/>
                <a:uFillTx/>
                <a:latin typeface="Trebuchet MS" panose="020B0603020202020204" pitchFamily="34" charset="0"/>
                <a:ea typeface="+mn-ea"/>
                <a:cs typeface="+mn-cs"/>
              </a:rPr>
              <a:t>FIRE CIDER</a:t>
            </a:r>
            <a:r>
              <a:rPr kumimoji="0" lang="en-US" sz="1600" b="1" i="0" u="none" strike="noStrike" kern="1200" cap="none" spc="0" normalizeH="0" baseline="0" noProof="0" dirty="0">
                <a:ln>
                  <a:noFill/>
                </a:ln>
                <a:solidFill>
                  <a:srgbClr val="63A537">
                    <a:lumMod val="50000"/>
                  </a:srgbClr>
                </a:solidFill>
                <a:effectLst/>
                <a:uLnTx/>
                <a:uFillTx/>
                <a:latin typeface="Trebuchet MS" panose="020B0603020202020204" pitchFamily="34" charset="0"/>
                <a:ea typeface="+mn-ea"/>
                <a:cs typeface="+mn-cs"/>
              </a:rPr>
              <a:t> - </a:t>
            </a:r>
            <a:r>
              <a:rPr kumimoji="0" lang="en-US" sz="1600" b="0" i="0" u="none" strike="noStrike" kern="1200" cap="none" spc="0" normalizeH="0" baseline="0" noProof="0" dirty="0">
                <a:ln>
                  <a:noFill/>
                </a:ln>
                <a:solidFill>
                  <a:srgbClr val="E2DFCC">
                    <a:lumMod val="25000"/>
                  </a:srgbClr>
                </a:solidFill>
                <a:effectLst/>
                <a:uLnTx/>
                <a:uFillTx/>
                <a:latin typeface="Trebuchet MS" panose="020B0603020202020204" pitchFamily="34" charset="0"/>
                <a:ea typeface="+mn-ea"/>
                <a:cs typeface="+mn-cs"/>
              </a:rPr>
              <a:t>Take 1-2 tablespoons every morning to keep the immune system strong! Use it all year long!</a:t>
            </a:r>
          </a:p>
          <a:p>
            <a:pPr marL="0" marR="0" lvl="0" indent="0" algn="ctr" defTabSz="914126" rtl="0" eaLnBrk="1" fontAlgn="auto" latinLnBrk="0" hangingPunct="1">
              <a:lnSpc>
                <a:spcPct val="90000"/>
              </a:lnSpc>
              <a:spcBef>
                <a:spcPts val="0"/>
              </a:spcBef>
              <a:spcAft>
                <a:spcPts val="0"/>
              </a:spcAft>
              <a:buClr>
                <a:srgbClr val="99CB38"/>
              </a:buClr>
              <a:buSzPct val="100000"/>
              <a:buFontTx/>
              <a:buNone/>
              <a:tabLst/>
              <a:defRPr/>
            </a:pPr>
            <a:r>
              <a:rPr kumimoji="0" lang="en-US" sz="1600" b="1" i="0" u="none" strike="noStrike" kern="1200" cap="none" spc="0" normalizeH="0" baseline="0" noProof="0" dirty="0">
                <a:ln>
                  <a:noFill/>
                </a:ln>
                <a:solidFill>
                  <a:srgbClr val="99CB38">
                    <a:lumMod val="50000"/>
                  </a:srgbClr>
                </a:solidFill>
                <a:effectLst/>
                <a:uLnTx/>
                <a:uFillTx/>
                <a:latin typeface="Trebuchet MS" panose="020B0603020202020204" pitchFamily="34" charset="0"/>
                <a:ea typeface="+mn-ea"/>
                <a:cs typeface="+mn-cs"/>
              </a:rPr>
              <a:t>ELDERBERRY SYRUP</a:t>
            </a:r>
            <a:r>
              <a:rPr kumimoji="0" lang="en-US" sz="1600" b="0" i="0" u="none" strike="noStrike" kern="1200" cap="none" spc="0" normalizeH="0" baseline="0" noProof="0" dirty="0">
                <a:ln>
                  <a:noFill/>
                </a:ln>
                <a:solidFill>
                  <a:srgbClr val="63A537">
                    <a:lumMod val="50000"/>
                  </a:srgbClr>
                </a:solidFill>
                <a:effectLst/>
                <a:uLnTx/>
                <a:uFillTx/>
                <a:latin typeface="Trebuchet MS" panose="020B0603020202020204" pitchFamily="34" charset="0"/>
                <a:ea typeface="+mn-ea"/>
                <a:cs typeface="+mn-cs"/>
              </a:rPr>
              <a:t> </a:t>
            </a:r>
            <a:r>
              <a:rPr kumimoji="0" lang="en-US" sz="1600" b="0" i="0" u="none" strike="noStrike" kern="1200" cap="none" spc="0" normalizeH="0" baseline="0" noProof="0" dirty="0">
                <a:ln>
                  <a:noFill/>
                </a:ln>
                <a:solidFill>
                  <a:srgbClr val="E2DFCC">
                    <a:lumMod val="25000"/>
                  </a:srgbClr>
                </a:solidFill>
                <a:effectLst/>
                <a:uLnTx/>
                <a:uFillTx/>
                <a:latin typeface="Trebuchet MS" panose="020B0603020202020204" pitchFamily="34" charset="0"/>
                <a:ea typeface="+mn-ea"/>
                <a:cs typeface="+mn-cs"/>
              </a:rPr>
              <a:t>- Take a teaspoon every morning to build the immune system.</a:t>
            </a:r>
          </a:p>
          <a:p>
            <a:pPr marL="0" marR="0" lvl="0" indent="0" algn="ctr" defTabSz="914126" rtl="0" eaLnBrk="1" fontAlgn="auto" latinLnBrk="0" hangingPunct="1">
              <a:lnSpc>
                <a:spcPct val="90000"/>
              </a:lnSpc>
              <a:spcBef>
                <a:spcPts val="0"/>
              </a:spcBef>
              <a:spcAft>
                <a:spcPts val="0"/>
              </a:spcAft>
              <a:buClr>
                <a:srgbClr val="99CB38"/>
              </a:buClr>
              <a:buSzPct val="100000"/>
              <a:buFontTx/>
              <a:buNone/>
              <a:tabLst/>
              <a:defRPr/>
            </a:pPr>
            <a:endParaRPr kumimoji="0" lang="en-US" sz="1000" b="0" i="0" u="none" strike="noStrike" kern="1200" cap="none" spc="0" normalizeH="0" baseline="0" noProof="0" dirty="0">
              <a:ln>
                <a:noFill/>
              </a:ln>
              <a:solidFill>
                <a:srgbClr val="99CB38">
                  <a:lumMod val="50000"/>
                </a:srgbClr>
              </a:solidFill>
              <a:effectLst/>
              <a:uLnTx/>
              <a:uFillTx/>
              <a:latin typeface="Trebuchet MS" panose="020B0603020202020204" pitchFamily="34" charset="0"/>
              <a:ea typeface="+mn-ea"/>
              <a:cs typeface="+mn-cs"/>
            </a:endParaRPr>
          </a:p>
          <a:p>
            <a:pPr marL="0" marR="0" lvl="0" indent="0" algn="ctr" defTabSz="914126" rtl="0" eaLnBrk="1" fontAlgn="auto" latinLnBrk="0" hangingPunct="1">
              <a:lnSpc>
                <a:spcPct val="90000"/>
              </a:lnSpc>
              <a:spcBef>
                <a:spcPts val="0"/>
              </a:spcBef>
              <a:spcAft>
                <a:spcPts val="0"/>
              </a:spcAft>
              <a:buClr>
                <a:srgbClr val="99CB38"/>
              </a:buClr>
              <a:buSzPct val="100000"/>
              <a:buFontTx/>
              <a:buNone/>
              <a:tabLst/>
              <a:defRPr/>
            </a:pPr>
            <a:endParaRPr kumimoji="0" lang="en-US" sz="800" b="0" i="0" u="none" strike="noStrike" kern="1200" cap="none" spc="0" normalizeH="0" baseline="0" noProof="0" dirty="0">
              <a:ln>
                <a:noFill/>
              </a:ln>
              <a:solidFill>
                <a:srgbClr val="99CB38">
                  <a:lumMod val="50000"/>
                </a:srgbClr>
              </a:solidFill>
              <a:effectLst/>
              <a:uLnTx/>
              <a:uFillTx/>
              <a:latin typeface="Trebuchet MS" panose="020B0603020202020204" pitchFamily="34" charset="0"/>
              <a:ea typeface="+mn-ea"/>
              <a:cs typeface="+mn-cs"/>
            </a:endParaRPr>
          </a:p>
          <a:p>
            <a:pPr marL="0" marR="0" lvl="0" indent="0" algn="ctr" defTabSz="914126" rtl="0" eaLnBrk="1" fontAlgn="auto" latinLnBrk="0" hangingPunct="1">
              <a:lnSpc>
                <a:spcPct val="90000"/>
              </a:lnSpc>
              <a:spcBef>
                <a:spcPts val="0"/>
              </a:spcBef>
              <a:spcAft>
                <a:spcPts val="0"/>
              </a:spcAft>
              <a:buClr>
                <a:srgbClr val="99CB38"/>
              </a:buClr>
              <a:buSzPct val="100000"/>
              <a:buFontTx/>
              <a:buNone/>
              <a:tabLst/>
              <a:defRPr/>
            </a:pPr>
            <a:r>
              <a:rPr kumimoji="0" lang="en-US" sz="2000" b="1" i="0" u="none" strike="noStrike" kern="1200" cap="none" spc="0" normalizeH="0" baseline="0" noProof="0" dirty="0">
                <a:ln>
                  <a:noFill/>
                </a:ln>
                <a:solidFill>
                  <a:srgbClr val="63A537">
                    <a:lumMod val="50000"/>
                  </a:srgbClr>
                </a:solidFill>
                <a:effectLst/>
                <a:uLnTx/>
                <a:uFillTx/>
                <a:latin typeface="Trebuchet MS" panose="020B0603020202020204" pitchFamily="34" charset="0"/>
                <a:ea typeface="+mn-ea"/>
                <a:cs typeface="+mn-cs"/>
              </a:rPr>
              <a:t>TAKE CARE OF THE COLD AT THE FIRST SIGN</a:t>
            </a:r>
          </a:p>
          <a:p>
            <a:pPr marL="457200" marR="0" lvl="1" indent="0" algn="ctr" defTabSz="914126" rtl="0" eaLnBrk="1" fontAlgn="auto" latinLnBrk="0" hangingPunct="1">
              <a:lnSpc>
                <a:spcPct val="90000"/>
              </a:lnSpc>
              <a:spcBef>
                <a:spcPts val="0"/>
              </a:spcBef>
              <a:spcAft>
                <a:spcPts val="0"/>
              </a:spcAft>
              <a:buClr>
                <a:srgbClr val="99CB38"/>
              </a:buClr>
              <a:buSzPct val="100000"/>
              <a:buFontTx/>
              <a:buNone/>
              <a:tabLst/>
              <a:defRPr/>
            </a:pPr>
            <a:endParaRPr kumimoji="0" lang="en-US" sz="600" b="0" i="0" u="none" strike="noStrike" kern="1200" cap="none" spc="0" normalizeH="0" baseline="0" noProof="0" dirty="0">
              <a:ln>
                <a:noFill/>
              </a:ln>
              <a:solidFill>
                <a:srgbClr val="99CB38">
                  <a:lumMod val="50000"/>
                </a:srgbClr>
              </a:solidFill>
              <a:effectLst/>
              <a:uLnTx/>
              <a:uFillTx/>
              <a:latin typeface="Trebuchet MS" panose="020B0603020202020204" pitchFamily="34" charset="0"/>
              <a:ea typeface="+mn-ea"/>
              <a:cs typeface="+mn-cs"/>
            </a:endParaRPr>
          </a:p>
          <a:p>
            <a:pPr marL="0" marR="0" lvl="0" indent="0" algn="ctr" defTabSz="914126" rtl="0" eaLnBrk="1" fontAlgn="auto" latinLnBrk="0" hangingPunct="1">
              <a:lnSpc>
                <a:spcPct val="90000"/>
              </a:lnSpc>
              <a:spcBef>
                <a:spcPts val="0"/>
              </a:spcBef>
              <a:spcAft>
                <a:spcPts val="0"/>
              </a:spcAft>
              <a:buClr>
                <a:srgbClr val="99CB38"/>
              </a:buClr>
              <a:buSzPct val="100000"/>
              <a:buFontTx/>
              <a:buNone/>
              <a:tabLst/>
              <a:defRPr/>
            </a:pPr>
            <a:r>
              <a:rPr kumimoji="0" lang="en-US" sz="1600" b="0" i="0" u="none" strike="noStrike" kern="1200" cap="none" spc="0" normalizeH="0" baseline="0" noProof="0" dirty="0">
                <a:ln>
                  <a:noFill/>
                </a:ln>
                <a:solidFill>
                  <a:srgbClr val="E2DFCC">
                    <a:lumMod val="25000"/>
                  </a:srgbClr>
                </a:solidFill>
                <a:effectLst/>
                <a:uLnTx/>
                <a:uFillTx/>
                <a:latin typeface="Trebuchet MS" panose="020B0603020202020204" pitchFamily="34" charset="0"/>
                <a:ea typeface="+mn-ea"/>
                <a:cs typeface="+mn-cs"/>
              </a:rPr>
              <a:t>If you feel a cold coming on, take a teaspoon of </a:t>
            </a:r>
            <a:r>
              <a:rPr kumimoji="0" lang="en-US" sz="1600" b="1" i="0" u="none" strike="noStrike" kern="1200" cap="none" spc="0" normalizeH="0" baseline="0" noProof="0" dirty="0">
                <a:ln>
                  <a:noFill/>
                </a:ln>
                <a:solidFill>
                  <a:srgbClr val="99CB38">
                    <a:lumMod val="50000"/>
                  </a:srgbClr>
                </a:solidFill>
                <a:effectLst/>
                <a:uLnTx/>
                <a:uFillTx/>
                <a:latin typeface="Trebuchet MS" panose="020B0603020202020204" pitchFamily="34" charset="0"/>
                <a:ea typeface="+mn-ea"/>
                <a:cs typeface="+mn-cs"/>
              </a:rPr>
              <a:t>ELDERBERRY SYRUP </a:t>
            </a:r>
            <a:r>
              <a:rPr kumimoji="0" lang="en-US" sz="1600" b="0" i="0" u="none" strike="noStrike" kern="1200" cap="none" spc="0" normalizeH="0" baseline="0" noProof="0" dirty="0">
                <a:ln>
                  <a:noFill/>
                </a:ln>
                <a:solidFill>
                  <a:srgbClr val="E2DFCC">
                    <a:lumMod val="25000"/>
                  </a:srgbClr>
                </a:solidFill>
                <a:effectLst/>
                <a:uLnTx/>
                <a:uFillTx/>
                <a:latin typeface="Trebuchet MS" panose="020B0603020202020204" pitchFamily="34" charset="0"/>
                <a:ea typeface="+mn-ea"/>
                <a:cs typeface="+mn-cs"/>
              </a:rPr>
              <a:t>and a dropperful of </a:t>
            </a:r>
          </a:p>
          <a:p>
            <a:pPr marL="0" marR="0" lvl="0" indent="0" algn="ctr" defTabSz="914126" rtl="0" eaLnBrk="1" fontAlgn="auto" latinLnBrk="0" hangingPunct="1">
              <a:lnSpc>
                <a:spcPct val="90000"/>
              </a:lnSpc>
              <a:spcBef>
                <a:spcPts val="0"/>
              </a:spcBef>
              <a:spcAft>
                <a:spcPts val="0"/>
              </a:spcAft>
              <a:buClr>
                <a:srgbClr val="99CB38"/>
              </a:buClr>
              <a:buSzPct val="100000"/>
              <a:buFontTx/>
              <a:buNone/>
              <a:tabLst/>
              <a:defRPr/>
            </a:pPr>
            <a:r>
              <a:rPr kumimoji="0" lang="en-US" sz="1600" b="1" i="0" u="none" strike="noStrike" kern="1200" cap="none" spc="0" normalizeH="0" baseline="0" noProof="0" dirty="0">
                <a:ln>
                  <a:noFill/>
                </a:ln>
                <a:solidFill>
                  <a:srgbClr val="99CB38">
                    <a:lumMod val="50000"/>
                  </a:srgbClr>
                </a:solidFill>
                <a:effectLst/>
                <a:uLnTx/>
                <a:uFillTx/>
                <a:latin typeface="Trebuchet MS" panose="020B0603020202020204" pitchFamily="34" charset="0"/>
                <a:ea typeface="+mn-ea"/>
                <a:cs typeface="+mn-cs"/>
              </a:rPr>
              <a:t>ECHINACEA TINCTURE </a:t>
            </a:r>
            <a:r>
              <a:rPr kumimoji="0" lang="en-US" sz="1600" b="0" i="0" u="none" strike="noStrike" kern="1200" cap="none" spc="0" normalizeH="0" baseline="0" noProof="0" dirty="0">
                <a:ln>
                  <a:noFill/>
                </a:ln>
                <a:solidFill>
                  <a:srgbClr val="E2DFCC">
                    <a:lumMod val="25000"/>
                  </a:srgbClr>
                </a:solidFill>
                <a:effectLst/>
                <a:uLnTx/>
                <a:uFillTx/>
                <a:latin typeface="Trebuchet MS" panose="020B0603020202020204" pitchFamily="34" charset="0"/>
                <a:ea typeface="+mn-ea"/>
                <a:cs typeface="+mn-cs"/>
              </a:rPr>
              <a:t>3-4 times a day until you feel better. </a:t>
            </a:r>
          </a:p>
          <a:p>
            <a:pPr marL="0" marR="0" lvl="0" indent="0" algn="ctr" defTabSz="914126" rtl="0" eaLnBrk="1" fontAlgn="auto" latinLnBrk="0" hangingPunct="1">
              <a:lnSpc>
                <a:spcPct val="90000"/>
              </a:lnSpc>
              <a:spcBef>
                <a:spcPts val="0"/>
              </a:spcBef>
              <a:spcAft>
                <a:spcPts val="0"/>
              </a:spcAft>
              <a:buClr>
                <a:srgbClr val="99CB38"/>
              </a:buClr>
              <a:buSzPct val="100000"/>
              <a:buFontTx/>
              <a:buNone/>
              <a:tabLst/>
              <a:defRPr/>
            </a:pPr>
            <a:r>
              <a:rPr kumimoji="0" lang="en-US" sz="1600" b="0" i="1" u="none" strike="noStrike" kern="1200" cap="none" spc="0" normalizeH="0" baseline="0" noProof="0" dirty="0">
                <a:ln>
                  <a:noFill/>
                </a:ln>
                <a:solidFill>
                  <a:srgbClr val="99CB38">
                    <a:lumMod val="50000"/>
                  </a:srgbClr>
                </a:solidFill>
                <a:effectLst/>
                <a:uLnTx/>
                <a:uFillTx/>
                <a:latin typeface="Trebuchet MS" panose="020B0603020202020204" pitchFamily="34" charset="0"/>
                <a:ea typeface="+mn-ea"/>
                <a:cs typeface="+mn-cs"/>
              </a:rPr>
              <a:t>This herbal combination significantly shortens the duration and severity of colds.</a:t>
            </a:r>
            <a:endParaRPr kumimoji="0" lang="en-US" sz="1800" b="0" i="1" u="none" strike="noStrike" kern="1200" cap="none" spc="0" normalizeH="0" baseline="0" noProof="0" dirty="0">
              <a:ln>
                <a:noFill/>
              </a:ln>
              <a:solidFill>
                <a:srgbClr val="99CB38">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2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FBA95E-22CB-4E4C-B363-2F7D78D6B35F}"/>
              </a:ext>
            </a:extLst>
          </p:cNvPr>
          <p:cNvSpPr>
            <a:spLocks noGrp="1"/>
          </p:cNvSpPr>
          <p:nvPr>
            <p:ph type="ftr" sz="quarter" idx="11"/>
          </p:nvPr>
        </p:nvSpPr>
        <p:spPr/>
        <p:txBody>
          <a:bodyPr/>
          <a:lstStyle/>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rPr>
              <a:t>Copyright @ 2020 Center for the Well Being, Inc. - All Rights Reserved</a:t>
            </a:r>
          </a:p>
        </p:txBody>
      </p:sp>
      <p:sp>
        <p:nvSpPr>
          <p:cNvPr id="3" name="TextBox 2">
            <a:extLst>
              <a:ext uri="{FF2B5EF4-FFF2-40B4-BE49-F238E27FC236}">
                <a16:creationId xmlns:a16="http://schemas.microsoft.com/office/drawing/2014/main" id="{C11A2781-106C-4ACC-9AFB-FC39AE29B28A}"/>
              </a:ext>
            </a:extLst>
          </p:cNvPr>
          <p:cNvSpPr txBox="1"/>
          <p:nvPr/>
        </p:nvSpPr>
        <p:spPr>
          <a:xfrm>
            <a:off x="153102" y="4184869"/>
            <a:ext cx="6249672" cy="209179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2398" b="1" i="0" u="none" strike="noStrike" kern="1200" cap="none" spc="0" normalizeH="0" baseline="0" noProof="0" dirty="0">
                <a:ln/>
                <a:solidFill>
                  <a:srgbClr val="E2DFCC">
                    <a:lumMod val="10000"/>
                  </a:srgbClr>
                </a:solidFill>
                <a:effectLst/>
                <a:uLnTx/>
                <a:uFillTx/>
                <a:latin typeface="Trebuchet MS" panose="020B0603020202020204" pitchFamily="34" charset="0"/>
                <a:ea typeface="+mn-ea"/>
                <a:cs typeface="+mn-cs"/>
              </a:rPr>
              <a:t>Herbal Allies Workshop Series</a:t>
            </a:r>
            <a:r>
              <a:rPr kumimoji="0" lang="en-US" sz="2398" b="0" i="0" u="none" strike="noStrike" kern="1200" cap="none" spc="0" normalizeH="0" baseline="0" noProof="0" dirty="0">
                <a:ln/>
                <a:solidFill>
                  <a:srgbClr val="E2DFCC">
                    <a:lumMod val="10000"/>
                  </a:srgbClr>
                </a:solidFill>
                <a:effectLst/>
                <a:uLnTx/>
                <a:uFillTx/>
                <a:latin typeface="Trebuchet MS" panose="020B0603020202020204" pitchFamily="34" charset="0"/>
                <a:ea typeface="+mn-ea"/>
                <a:cs typeface="+mn-cs"/>
              </a:rPr>
              <a:t> </a:t>
            </a:r>
          </a:p>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solidFill>
                  <a:prstClr val="black"/>
                </a:solidFill>
                <a:effectLst/>
                <a:uLnTx/>
                <a:uFillTx/>
                <a:latin typeface="Trebuchet MS" panose="020B0603020202020204" pitchFamily="34" charset="0"/>
                <a:ea typeface="+mn-ea"/>
                <a:cs typeface="+mn-cs"/>
              </a:rPr>
              <a:t> 1st Saturday of Every Month</a:t>
            </a:r>
          </a:p>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prstClr val="black"/>
                </a:solidFill>
                <a:effectLst/>
                <a:uLnTx/>
                <a:uFillTx/>
                <a:latin typeface="Trebuchet MS" panose="020B0603020202020204" pitchFamily="34" charset="0"/>
                <a:ea typeface="+mn-ea"/>
                <a:cs typeface="+mn-cs"/>
              </a:rPr>
              <a:t>9:00 - 10:30AM</a:t>
            </a:r>
          </a:p>
          <a:p>
            <a:pPr marL="0" marR="0" lvl="0" indent="0" algn="ctr" defTabSz="456926"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solidFill>
                <a:prstClr val="black"/>
              </a:solidFill>
              <a:effectLst/>
              <a:uLnTx/>
              <a:uFillTx/>
              <a:latin typeface="Trebuchet MS" panose="020B0603020202020204" pitchFamily="34" charset="0"/>
              <a:ea typeface="+mn-ea"/>
              <a:cs typeface="+mn-cs"/>
            </a:endParaRPr>
          </a:p>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An educational resource to discover ways we can empower ourselves through using complementary and alternative approaches to holistic health and wellness as well as the healing and nourishing benefits and uses of herbs in our daily lives</a:t>
            </a:r>
          </a:p>
        </p:txBody>
      </p:sp>
      <p:sp>
        <p:nvSpPr>
          <p:cNvPr id="7" name="TextBox 6">
            <a:extLst>
              <a:ext uri="{FF2B5EF4-FFF2-40B4-BE49-F238E27FC236}">
                <a16:creationId xmlns:a16="http://schemas.microsoft.com/office/drawing/2014/main" id="{1B612586-05AC-428B-B13C-2F103C8DD629}"/>
              </a:ext>
            </a:extLst>
          </p:cNvPr>
          <p:cNvSpPr txBox="1"/>
          <p:nvPr/>
        </p:nvSpPr>
        <p:spPr>
          <a:xfrm>
            <a:off x="3176" y="1786"/>
            <a:ext cx="12185651" cy="707518"/>
          </a:xfrm>
          <a:prstGeom prst="rect">
            <a:avLst/>
          </a:prstGeom>
          <a:solidFill>
            <a:schemeClr val="accent1">
              <a:lumMod val="75000"/>
            </a:schemeClr>
          </a:solidFill>
        </p:spPr>
        <p:txBody>
          <a:bodyPr wrap="square" rtlCol="0">
            <a:spAutoFit/>
          </a:bodyPr>
          <a:lstStyle/>
          <a:p>
            <a:pPr marL="0" marR="0" lvl="0" indent="0" algn="ctr" defTabSz="456926"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black">
                  <a:lumMod val="75000"/>
                  <a:lumOff val="25000"/>
                </a:prstClr>
              </a:solidFill>
              <a:effectLst/>
              <a:uLnTx/>
              <a:uFillTx/>
              <a:latin typeface="Trebuchet MS" panose="020B0603020202020204" pitchFamily="34" charset="0"/>
              <a:ea typeface="+mn-ea"/>
              <a:cs typeface="+mn-cs"/>
            </a:endParaRPr>
          </a:p>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3198" b="1" i="0" u="none" strike="noStrike" kern="1200" cap="none" spc="0" normalizeH="0" baseline="0" noProof="0" dirty="0">
                <a:ln>
                  <a:noFill/>
                </a:ln>
                <a:solidFill>
                  <a:srgbClr val="99CB38">
                    <a:lumMod val="20000"/>
                    <a:lumOff val="80000"/>
                  </a:srgbClr>
                </a:solidFill>
                <a:effectLst/>
                <a:uLnTx/>
                <a:uFillTx/>
                <a:latin typeface="Trebuchet MS" panose="020B0603020202020204" pitchFamily="34" charset="0"/>
                <a:ea typeface="+mn-ea"/>
                <a:cs typeface="+mn-cs"/>
              </a:rPr>
              <a:t>THE WELL BEING</a:t>
            </a:r>
          </a:p>
          <a:p>
            <a:pPr marL="0" marR="0" lvl="0" indent="0" algn="ctr" defTabSz="456926"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5174E3B-0D32-4A79-92B8-A7D47081646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90291" y="798404"/>
            <a:ext cx="3121991" cy="3297152"/>
          </a:xfrm>
          <a:prstGeom prst="rect">
            <a:avLst/>
          </a:prstGeom>
          <a:ln>
            <a:noFill/>
          </a:ln>
          <a:effectLst>
            <a:outerShdw blurRad="254000" dist="38100" dir="2700000" algn="tl" rotWithShape="0">
              <a:prstClr val="black">
                <a:alpha val="40000"/>
              </a:prstClr>
            </a:outerShdw>
          </a:effectLst>
        </p:spPr>
      </p:pic>
      <p:sp>
        <p:nvSpPr>
          <p:cNvPr id="8" name="TextBox 7">
            <a:extLst>
              <a:ext uri="{FF2B5EF4-FFF2-40B4-BE49-F238E27FC236}">
                <a16:creationId xmlns:a16="http://schemas.microsoft.com/office/drawing/2014/main" id="{5AE144BD-B09D-4F48-9D39-E2FEEEA9D631}"/>
              </a:ext>
            </a:extLst>
          </p:cNvPr>
          <p:cNvSpPr txBox="1"/>
          <p:nvPr/>
        </p:nvSpPr>
        <p:spPr>
          <a:xfrm>
            <a:off x="6402776" y="4192391"/>
            <a:ext cx="5699736" cy="209179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2398" b="1" i="0" u="none" strike="noStrike" kern="1200" cap="none" spc="0" normalizeH="0" baseline="0" noProof="0" dirty="0">
                <a:ln/>
                <a:solidFill>
                  <a:srgbClr val="E2DFCC">
                    <a:lumMod val="10000"/>
                  </a:srgbClr>
                </a:solidFill>
                <a:effectLst/>
                <a:uLnTx/>
                <a:uFillTx/>
                <a:latin typeface="Trebuchet MS" panose="020B0603020202020204" pitchFamily="34" charset="0"/>
                <a:ea typeface="+mn-ea"/>
                <a:cs typeface="+mn-cs"/>
              </a:rPr>
              <a:t>Herbal Medicine Making Workshops</a:t>
            </a:r>
            <a:endParaRPr kumimoji="0" lang="en-US" sz="2398" b="0" i="0" u="none" strike="noStrike" kern="1200" cap="none" spc="0" normalizeH="0" baseline="0" noProof="0" dirty="0">
              <a:ln/>
              <a:solidFill>
                <a:srgbClr val="E2DFCC">
                  <a:lumMod val="10000"/>
                </a:srgbClr>
              </a:solidFill>
              <a:effectLst/>
              <a:uLnTx/>
              <a:uFillTx/>
              <a:latin typeface="Trebuchet MS" panose="020B0603020202020204" pitchFamily="34" charset="0"/>
              <a:ea typeface="+mn-ea"/>
              <a:cs typeface="+mn-cs"/>
            </a:endParaRPr>
          </a:p>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solidFill>
                  <a:prstClr val="black"/>
                </a:solidFill>
                <a:effectLst/>
                <a:uLnTx/>
                <a:uFillTx/>
                <a:latin typeface="Trebuchet MS" panose="020B0603020202020204" pitchFamily="34" charset="0"/>
                <a:ea typeface="+mn-ea"/>
                <a:cs typeface="+mn-cs"/>
              </a:rPr>
              <a:t>2nd Saturday of Alternating Months </a:t>
            </a:r>
          </a:p>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prstClr val="black"/>
                </a:solidFill>
                <a:effectLst/>
                <a:uLnTx/>
                <a:uFillTx/>
                <a:latin typeface="Trebuchet MS" panose="020B0603020202020204" pitchFamily="34" charset="0"/>
                <a:ea typeface="+mn-ea"/>
                <a:cs typeface="+mn-cs"/>
              </a:rPr>
              <a:t>9:00 - 11:00AM</a:t>
            </a:r>
          </a:p>
          <a:p>
            <a:pPr marL="0" marR="0" lvl="0" indent="0" algn="ctr" defTabSz="456926"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solidFill>
                <a:prstClr val="black"/>
              </a:solidFill>
              <a:effectLst/>
              <a:uLnTx/>
              <a:uFillTx/>
              <a:latin typeface="Trebuchet MS" panose="020B0603020202020204" pitchFamily="34" charset="0"/>
              <a:ea typeface="+mn-ea"/>
              <a:cs typeface="+mn-cs"/>
            </a:endParaRPr>
          </a:p>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Consists of 2-3 hour long hands-on workshops alternating monthly where guests can learn how easy and economical it is to make herbal preparations at home and take home what they make at the workshop</a:t>
            </a:r>
          </a:p>
        </p:txBody>
      </p:sp>
      <p:pic>
        <p:nvPicPr>
          <p:cNvPr id="9" name="Picture 8">
            <a:extLst>
              <a:ext uri="{FF2B5EF4-FFF2-40B4-BE49-F238E27FC236}">
                <a16:creationId xmlns:a16="http://schemas.microsoft.com/office/drawing/2014/main" id="{E42ED47D-1B71-467F-92DA-7BE8980CE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292" y="817332"/>
            <a:ext cx="4370962" cy="3278222"/>
          </a:xfrm>
          <a:prstGeom prst="rect">
            <a:avLst/>
          </a:prstGeom>
          <a:effectLst>
            <a:outerShdw blurRad="254000" dist="38100" dir="2700000" algn="tl" rotWithShape="0">
              <a:prstClr val="black">
                <a:alpha val="40000"/>
              </a:prstClr>
            </a:outerShdw>
          </a:effectLst>
        </p:spPr>
      </p:pic>
    </p:spTree>
    <p:extLst>
      <p:ext uri="{BB962C8B-B14F-4D97-AF65-F5344CB8AC3E}">
        <p14:creationId xmlns:p14="http://schemas.microsoft.com/office/powerpoint/2010/main" val="249839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rPr>
              <a:t>Copyright @ 2019 Center for the Well Being, Inc. - All Rights Reserved</a:t>
            </a:r>
          </a:p>
        </p:txBody>
      </p:sp>
      <p:pic>
        <p:nvPicPr>
          <p:cNvPr id="6" name="Picture 5">
            <a:extLst>
              <a:ext uri="{FF2B5EF4-FFF2-40B4-BE49-F238E27FC236}">
                <a16:creationId xmlns:a16="http://schemas.microsoft.com/office/drawing/2014/main" id="{9BB18139-DDD4-40E8-9AFC-9A6B5B8DD3A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97236" y="820402"/>
            <a:ext cx="3970489" cy="2608599"/>
          </a:xfrm>
          <a:prstGeom prst="rect">
            <a:avLst/>
          </a:prstGeom>
          <a:ln w="12700">
            <a:noFill/>
          </a:ln>
          <a:effectLst>
            <a:outerShdw blurRad="254000" dist="38100" dir="2700000" algn="tl" rotWithShape="0">
              <a:prstClr val="black">
                <a:alpha val="40000"/>
              </a:prstClr>
            </a:outerShdw>
          </a:effectLst>
        </p:spPr>
      </p:pic>
      <p:sp>
        <p:nvSpPr>
          <p:cNvPr id="9" name="TextBox 8">
            <a:extLst>
              <a:ext uri="{FF2B5EF4-FFF2-40B4-BE49-F238E27FC236}">
                <a16:creationId xmlns:a16="http://schemas.microsoft.com/office/drawing/2014/main" id="{DDB97020-2041-4EBA-A914-881C5C1B64E5}"/>
              </a:ext>
            </a:extLst>
          </p:cNvPr>
          <p:cNvSpPr txBox="1"/>
          <p:nvPr/>
        </p:nvSpPr>
        <p:spPr>
          <a:xfrm>
            <a:off x="6386493" y="3567621"/>
            <a:ext cx="5470423" cy="270747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2398" b="1" i="0" u="none" strike="noStrike" kern="1200" cap="none" spc="0" normalizeH="0" baseline="0" noProof="0" dirty="0">
                <a:ln/>
                <a:solidFill>
                  <a:srgbClr val="E2DFCC">
                    <a:lumMod val="10000"/>
                  </a:srgbClr>
                </a:solidFill>
                <a:effectLst/>
                <a:uLnTx/>
                <a:uFillTx/>
                <a:latin typeface="Trebuchet MS" panose="020B0603020202020204" pitchFamily="34" charset="0"/>
                <a:ea typeface="+mn-ea"/>
                <a:cs typeface="+mn-cs"/>
              </a:rPr>
              <a:t>Mindset Matters: Manage Your Mind™ Workshops</a:t>
            </a:r>
            <a:endParaRPr kumimoji="0" lang="en-US" sz="1400" b="0" i="0" u="none" strike="noStrike" kern="1200" cap="none" spc="0" normalizeH="0" baseline="0" noProof="0" dirty="0">
              <a:ln/>
              <a:solidFill>
                <a:srgbClr val="E2DFCC">
                  <a:lumMod val="10000"/>
                </a:srgbClr>
              </a:solidFill>
              <a:effectLst/>
              <a:uLnTx/>
              <a:uFillTx/>
              <a:latin typeface="Trebuchet MS" panose="020B0603020202020204" pitchFamily="34" charset="0"/>
              <a:ea typeface="+mn-ea"/>
              <a:cs typeface="+mn-cs"/>
            </a:endParaRPr>
          </a:p>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solidFill>
                  <a:prstClr val="black"/>
                </a:solidFill>
                <a:effectLst/>
                <a:uLnTx/>
                <a:uFillTx/>
                <a:latin typeface="Trebuchet MS" panose="020B0603020202020204" pitchFamily="34" charset="0"/>
                <a:ea typeface="+mn-ea"/>
                <a:cs typeface="+mn-cs"/>
              </a:rPr>
              <a:t> 2</a:t>
            </a:r>
            <a:r>
              <a:rPr kumimoji="0" lang="en-US" sz="1798" b="1" i="0" u="none" strike="noStrike" kern="1200" cap="none" spc="0" normalizeH="0" baseline="30000" noProof="0" dirty="0">
                <a:ln/>
                <a:solidFill>
                  <a:prstClr val="black"/>
                </a:solidFill>
                <a:effectLst/>
                <a:uLnTx/>
                <a:uFillTx/>
                <a:latin typeface="Trebuchet MS" panose="020B0603020202020204" pitchFamily="34" charset="0"/>
                <a:ea typeface="+mn-ea"/>
                <a:cs typeface="+mn-cs"/>
              </a:rPr>
              <a:t>nd</a:t>
            </a:r>
            <a:r>
              <a:rPr kumimoji="0" lang="en-US" sz="1798" b="1" i="0" u="none" strike="noStrike" kern="1200" cap="none" spc="0" normalizeH="0" baseline="0" noProof="0" dirty="0">
                <a:ln/>
                <a:solidFill>
                  <a:prstClr val="black"/>
                </a:solidFill>
                <a:effectLst/>
                <a:uLnTx/>
                <a:uFillTx/>
                <a:latin typeface="Trebuchet MS" panose="020B0603020202020204" pitchFamily="34" charset="0"/>
                <a:ea typeface="+mn-ea"/>
                <a:cs typeface="+mn-cs"/>
              </a:rPr>
              <a:t> Saturday of Each Quarter </a:t>
            </a:r>
          </a:p>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prstClr val="black"/>
                </a:solidFill>
                <a:effectLst/>
                <a:uLnTx/>
                <a:uFillTx/>
                <a:latin typeface="Trebuchet MS" panose="020B0603020202020204" pitchFamily="34" charset="0"/>
                <a:ea typeface="+mn-ea"/>
                <a:cs typeface="+mn-cs"/>
              </a:rPr>
              <a:t>9:00 - 10:00AM</a:t>
            </a:r>
          </a:p>
          <a:p>
            <a:pPr marL="0" marR="0" lvl="0" indent="0" algn="ctr" defTabSz="456926"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solidFill>
                <a:prstClr val="black"/>
              </a:solidFill>
              <a:effectLst/>
              <a:uLnTx/>
              <a:uFillTx/>
              <a:latin typeface="Trebuchet MS" panose="020B0603020202020204" pitchFamily="34" charset="0"/>
              <a:ea typeface="+mn-ea"/>
              <a:cs typeface="+mn-cs"/>
            </a:endParaRPr>
          </a:p>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solidFill>
                  <a:prstClr val="black"/>
                </a:solidFill>
                <a:effectLst/>
                <a:uLnTx/>
                <a:uFillTx/>
                <a:latin typeface="Trebuchet MS" panose="020B0603020202020204" pitchFamily="34" charset="0"/>
                <a:ea typeface="+mn-ea"/>
                <a:cs typeface="+mn-cs"/>
              </a:rPr>
              <a:t>A series of one-hour in-person group coaching sessions alternating monthly to provide attendees with tools and strategies to help rewire the mindset, allowing us to fulfill our goals, reach our full potential, and become our best, healthiest and happiest</a:t>
            </a:r>
          </a:p>
        </p:txBody>
      </p:sp>
      <p:sp>
        <p:nvSpPr>
          <p:cNvPr id="7" name="TextBox 6">
            <a:extLst>
              <a:ext uri="{FF2B5EF4-FFF2-40B4-BE49-F238E27FC236}">
                <a16:creationId xmlns:a16="http://schemas.microsoft.com/office/drawing/2014/main" id="{0CE0854F-F731-4C2F-9DFF-E654CA19F569}"/>
              </a:ext>
            </a:extLst>
          </p:cNvPr>
          <p:cNvSpPr txBox="1"/>
          <p:nvPr/>
        </p:nvSpPr>
        <p:spPr>
          <a:xfrm>
            <a:off x="706136" y="3229283"/>
            <a:ext cx="5099374" cy="3045810"/>
          </a:xfrm>
          <a:prstGeom prst="rect">
            <a:avLst/>
          </a:prstGeom>
          <a:noFill/>
          <a:ln>
            <a:noFill/>
          </a:ln>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2398" b="1" i="0" u="none" strike="noStrike" kern="1200" cap="none" spc="0" normalizeH="0" baseline="0" noProof="0" dirty="0">
                <a:ln/>
                <a:solidFill>
                  <a:srgbClr val="ECEDD1">
                    <a:lumMod val="10000"/>
                  </a:srgbClr>
                </a:solidFill>
                <a:effectLst/>
                <a:uLnTx/>
                <a:uFillTx/>
                <a:latin typeface="Trebuchet MS"/>
                <a:ea typeface="+mn-ea"/>
                <a:cs typeface="+mn-cs"/>
              </a:rPr>
              <a:t>Wounded to Well: </a:t>
            </a:r>
          </a:p>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2398" b="1" i="0" u="none" strike="noStrike" kern="1200" cap="none" spc="0" normalizeH="0" baseline="0" noProof="0" dirty="0">
                <a:ln/>
                <a:solidFill>
                  <a:srgbClr val="ECEDD1">
                    <a:lumMod val="10000"/>
                  </a:srgbClr>
                </a:solidFill>
                <a:effectLst/>
                <a:uLnTx/>
                <a:uFillTx/>
                <a:latin typeface="Trebuchet MS"/>
                <a:ea typeface="+mn-ea"/>
                <a:cs typeface="+mn-cs"/>
              </a:rPr>
              <a:t>Healing Through the Chakras™</a:t>
            </a:r>
          </a:p>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solidFill>
                  <a:prstClr val="black"/>
                </a:solidFill>
                <a:effectLst/>
                <a:uLnTx/>
                <a:uFillTx/>
                <a:latin typeface="Trebuchet MS"/>
                <a:ea typeface="+mn-ea"/>
                <a:cs typeface="+mn-cs"/>
              </a:rPr>
              <a:t>Last Saturday of Every Month</a:t>
            </a:r>
          </a:p>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prstClr val="black"/>
                </a:solidFill>
                <a:effectLst/>
                <a:uLnTx/>
                <a:uFillTx/>
                <a:latin typeface="Trebuchet MS"/>
                <a:ea typeface="+mn-ea"/>
                <a:cs typeface="+mn-cs"/>
              </a:rPr>
              <a:t>9:00 - 10:30AM</a:t>
            </a:r>
          </a:p>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solidFill>
                <a:prstClr val="black"/>
              </a:solidFill>
              <a:effectLst/>
              <a:uLnTx/>
              <a:uFillTx/>
              <a:latin typeface="Trebuchet MS"/>
              <a:ea typeface="+mn-ea"/>
              <a:cs typeface="+mn-cs"/>
            </a:endParaRPr>
          </a:p>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solidFill>
                  <a:prstClr val="black"/>
                </a:solidFill>
                <a:effectLst/>
                <a:uLnTx/>
                <a:uFillTx/>
                <a:latin typeface="Trebuchet MS"/>
                <a:ea typeface="+mn-ea"/>
                <a:cs typeface="+mn-cs"/>
              </a:rPr>
              <a:t>A series of seven monthly 1 ½ hour in-person workshops held on the last Saturday of each month where we explore a chakra and its energies, understand how our unhealed traumas can manifest as illnesses and imbalances, and learn ways we can work with each of the chakras to heal ourselves</a:t>
            </a:r>
            <a:endParaRPr kumimoji="0" lang="en-US" sz="1600" b="0" i="0" u="none" strike="noStrike" kern="1200" cap="none" spc="0" normalizeH="0" baseline="0" noProof="0" dirty="0">
              <a:ln/>
              <a:solidFill>
                <a:prstClr val="black"/>
              </a:solidFill>
              <a:effectLst/>
              <a:uLnTx/>
              <a:uFillTx/>
              <a:latin typeface="Trebuchet MS" panose="020B0603020202020204" pitchFamily="34" charset="0"/>
              <a:ea typeface="+mn-ea"/>
              <a:cs typeface="+mn-cs"/>
            </a:endParaRPr>
          </a:p>
        </p:txBody>
      </p:sp>
      <p:pic>
        <p:nvPicPr>
          <p:cNvPr id="5" name="Picture 4">
            <a:extLst>
              <a:ext uri="{FF2B5EF4-FFF2-40B4-BE49-F238E27FC236}">
                <a16:creationId xmlns:a16="http://schemas.microsoft.com/office/drawing/2014/main" id="{3956626E-838B-4791-935C-5BFF7E043A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0672" y="823318"/>
            <a:ext cx="6170701" cy="2314012"/>
          </a:xfrm>
          <a:prstGeom prst="rect">
            <a:avLst/>
          </a:prstGeom>
          <a:ln>
            <a:noFill/>
          </a:ln>
          <a:effectLst>
            <a:outerShdw blurRad="254000" dist="38100" dir="2700000" algn="tl" rotWithShape="0">
              <a:prstClr val="black">
                <a:alpha val="40000"/>
              </a:prstClr>
            </a:outerShdw>
          </a:effectLst>
        </p:spPr>
      </p:pic>
      <p:sp>
        <p:nvSpPr>
          <p:cNvPr id="10" name="TextBox 9">
            <a:extLst>
              <a:ext uri="{FF2B5EF4-FFF2-40B4-BE49-F238E27FC236}">
                <a16:creationId xmlns:a16="http://schemas.microsoft.com/office/drawing/2014/main" id="{90EA8057-764C-4D17-B289-3C04E7536B21}"/>
              </a:ext>
            </a:extLst>
          </p:cNvPr>
          <p:cNvSpPr txBox="1"/>
          <p:nvPr/>
        </p:nvSpPr>
        <p:spPr>
          <a:xfrm>
            <a:off x="3177" y="9390"/>
            <a:ext cx="12185651" cy="707518"/>
          </a:xfrm>
          <a:prstGeom prst="rect">
            <a:avLst/>
          </a:prstGeom>
          <a:solidFill>
            <a:schemeClr val="accent1">
              <a:lumMod val="75000"/>
            </a:schemeClr>
          </a:solidFill>
        </p:spPr>
        <p:txBody>
          <a:bodyPr wrap="square" rtlCol="0">
            <a:spAutoFit/>
          </a:bodyPr>
          <a:lstStyle/>
          <a:p>
            <a:pPr marL="0" marR="0" lvl="0" indent="0" algn="ctr" defTabSz="456926"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ctr" defTabSz="456926" rtl="0" eaLnBrk="1" fontAlgn="auto" latinLnBrk="0" hangingPunct="1">
              <a:lnSpc>
                <a:spcPct val="100000"/>
              </a:lnSpc>
              <a:spcBef>
                <a:spcPts val="0"/>
              </a:spcBef>
              <a:spcAft>
                <a:spcPts val="0"/>
              </a:spcAft>
              <a:buClrTx/>
              <a:buSzTx/>
              <a:buFontTx/>
              <a:buNone/>
              <a:tabLst/>
              <a:defRPr/>
            </a:pPr>
            <a:r>
              <a:rPr kumimoji="0" lang="en-US" sz="3198" b="1" i="0" u="none" strike="noStrike" kern="1200" cap="none" spc="0" normalizeH="0" baseline="0" noProof="0" dirty="0">
                <a:ln>
                  <a:noFill/>
                </a:ln>
                <a:solidFill>
                  <a:srgbClr val="99CB38">
                    <a:lumMod val="20000"/>
                    <a:lumOff val="80000"/>
                  </a:srgbClr>
                </a:solidFill>
                <a:effectLst/>
                <a:uLnTx/>
                <a:uFillTx/>
                <a:latin typeface="Trebuchet MS" panose="020B0603020202020204" pitchFamily="34" charset="0"/>
                <a:ea typeface="+mn-ea"/>
                <a:cs typeface="+mn-cs"/>
              </a:rPr>
              <a:t>THE WELL MIND</a:t>
            </a:r>
          </a:p>
          <a:p>
            <a:pPr marL="0" marR="0" lvl="0" indent="0" algn="ctr" defTabSz="456926"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black">
                  <a:lumMod val="75000"/>
                  <a:lumOff val="25000"/>
                </a:prstClr>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77592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FBA95E-22CB-4E4C-B363-2F7D78D6B35F}"/>
              </a:ext>
            </a:extLst>
          </p:cNvPr>
          <p:cNvSpPr>
            <a:spLocks noGrp="1"/>
          </p:cNvSpPr>
          <p:nvPr>
            <p:ph type="ftr" sz="quarter" idx="11"/>
          </p:nvPr>
        </p:nvSpPr>
        <p:spPr/>
        <p:txBody>
          <a:bodyPr/>
          <a:lstStyle/>
          <a:p>
            <a:pPr marL="0" marR="0" lvl="0" indent="0" algn="ctr" defTabSz="456789"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rPr>
              <a:t>Copyright @ 2020 Center for the Well Being, Inc. - All Rights Reserved</a:t>
            </a:r>
          </a:p>
        </p:txBody>
      </p:sp>
      <p:sp>
        <p:nvSpPr>
          <p:cNvPr id="7" name="TextBox 6">
            <a:extLst>
              <a:ext uri="{FF2B5EF4-FFF2-40B4-BE49-F238E27FC236}">
                <a16:creationId xmlns:a16="http://schemas.microsoft.com/office/drawing/2014/main" id="{1B612586-05AC-428B-B13C-2F103C8DD629}"/>
              </a:ext>
            </a:extLst>
          </p:cNvPr>
          <p:cNvSpPr txBox="1"/>
          <p:nvPr/>
        </p:nvSpPr>
        <p:spPr>
          <a:xfrm>
            <a:off x="4763" y="2678"/>
            <a:ext cx="12182478" cy="707334"/>
          </a:xfrm>
          <a:prstGeom prst="rect">
            <a:avLst/>
          </a:prstGeom>
          <a:solidFill>
            <a:schemeClr val="accent1">
              <a:lumMod val="75000"/>
            </a:schemeClr>
          </a:solidFill>
        </p:spPr>
        <p:txBody>
          <a:bodyPr wrap="square" rtlCol="0">
            <a:spAutoFit/>
          </a:bodyPr>
          <a:lstStyle/>
          <a:p>
            <a:pPr marL="0" marR="0" lvl="0" indent="0" algn="ctr" defTabSz="456789"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black">
                  <a:lumMod val="75000"/>
                  <a:lumOff val="25000"/>
                </a:prstClr>
              </a:solidFill>
              <a:effectLst/>
              <a:uLnTx/>
              <a:uFillTx/>
              <a:latin typeface="Trebuchet MS" panose="020B0603020202020204" pitchFamily="34" charset="0"/>
              <a:ea typeface="+mn-ea"/>
              <a:cs typeface="+mn-cs"/>
            </a:endParaRPr>
          </a:p>
          <a:p>
            <a:pPr marL="0" marR="0" lvl="0" indent="0" algn="ctr" defTabSz="456789" rtl="0" eaLnBrk="1" fontAlgn="auto" latinLnBrk="0" hangingPunct="1">
              <a:lnSpc>
                <a:spcPct val="100000"/>
              </a:lnSpc>
              <a:spcBef>
                <a:spcPts val="0"/>
              </a:spcBef>
              <a:spcAft>
                <a:spcPts val="0"/>
              </a:spcAft>
              <a:buClrTx/>
              <a:buSzTx/>
              <a:buFontTx/>
              <a:buNone/>
              <a:tabLst/>
              <a:defRPr/>
            </a:pPr>
            <a:r>
              <a:rPr kumimoji="0" lang="en-US" sz="3197" b="1" i="0" u="none" strike="noStrike" kern="1200" cap="none" spc="0" normalizeH="0" baseline="0" noProof="0" dirty="0">
                <a:ln>
                  <a:noFill/>
                </a:ln>
                <a:solidFill>
                  <a:srgbClr val="99CB38">
                    <a:lumMod val="20000"/>
                    <a:lumOff val="80000"/>
                  </a:srgbClr>
                </a:solidFill>
                <a:effectLst/>
                <a:uLnTx/>
                <a:uFillTx/>
                <a:latin typeface="Trebuchet MS" panose="020B0603020202020204" pitchFamily="34" charset="0"/>
                <a:ea typeface="+mn-ea"/>
                <a:cs typeface="+mn-cs"/>
              </a:rPr>
              <a:t>STAYING WELL</a:t>
            </a:r>
          </a:p>
          <a:p>
            <a:pPr marL="0" marR="0" lvl="0" indent="0" algn="ctr" defTabSz="456789"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AE144BD-B09D-4F48-9D39-E2FEEEA9D631}"/>
              </a:ext>
            </a:extLst>
          </p:cNvPr>
          <p:cNvSpPr txBox="1"/>
          <p:nvPr/>
        </p:nvSpPr>
        <p:spPr>
          <a:xfrm>
            <a:off x="4018986" y="3590726"/>
            <a:ext cx="3787737" cy="261565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6789" rtl="0" eaLnBrk="1" fontAlgn="auto" latinLnBrk="0" hangingPunct="1">
              <a:lnSpc>
                <a:spcPct val="100000"/>
              </a:lnSpc>
              <a:spcBef>
                <a:spcPts val="0"/>
              </a:spcBef>
              <a:spcAft>
                <a:spcPts val="0"/>
              </a:spcAft>
              <a:buClrTx/>
              <a:buSzTx/>
              <a:buFontTx/>
              <a:buNone/>
              <a:tabLst/>
              <a:defRPr/>
            </a:pPr>
            <a:r>
              <a:rPr kumimoji="0" lang="en-US" sz="2397" b="1" i="0" u="none" strike="noStrike" kern="1200" cap="none" spc="0" normalizeH="0" baseline="0" noProof="0" dirty="0">
                <a:ln/>
                <a:solidFill>
                  <a:srgbClr val="E2DFCC">
                    <a:lumMod val="10000"/>
                  </a:srgbClr>
                </a:solidFill>
                <a:effectLst/>
                <a:uLnTx/>
                <a:uFillTx/>
                <a:latin typeface="Trebuchet MS" panose="020B0603020202020204" pitchFamily="34" charset="0"/>
                <a:ea typeface="+mn-ea"/>
                <a:cs typeface="+mn-cs"/>
              </a:rPr>
              <a:t>Spiritual Chats</a:t>
            </a:r>
          </a:p>
          <a:p>
            <a:pPr marL="0" marR="0" lvl="0" indent="0" algn="ctr" defTabSz="45678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solidFill>
                  <a:srgbClr val="E2DFCC">
                    <a:lumMod val="10000"/>
                  </a:srgbClr>
                </a:solidFill>
                <a:effectLst/>
                <a:uLnTx/>
                <a:uFillTx/>
                <a:latin typeface="Trebuchet MS" panose="020B0603020202020204" pitchFamily="34" charset="0"/>
                <a:ea typeface="+mn-ea"/>
                <a:cs typeface="+mn-cs"/>
              </a:rPr>
              <a:t>at the Kindred Spirit Café</a:t>
            </a:r>
          </a:p>
          <a:p>
            <a:pPr marL="0" marR="0" lvl="0" indent="0" algn="ctr" defTabSz="4567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prstClr val="black"/>
                </a:solidFill>
                <a:effectLst/>
                <a:uLnTx/>
                <a:uFillTx/>
                <a:latin typeface="Trebuchet MS" panose="020B0603020202020204" pitchFamily="34" charset="0"/>
                <a:ea typeface="+mn-ea"/>
                <a:cs typeface="+mn-cs"/>
              </a:rPr>
              <a:t>2</a:t>
            </a:r>
            <a:r>
              <a:rPr kumimoji="0" lang="en-US" sz="1600" b="1" i="0" u="none" strike="noStrike" kern="1200" cap="none" spc="0" normalizeH="0" baseline="30000" noProof="0" dirty="0">
                <a:ln/>
                <a:solidFill>
                  <a:prstClr val="black"/>
                </a:solidFill>
                <a:effectLst/>
                <a:uLnTx/>
                <a:uFillTx/>
                <a:latin typeface="Trebuchet MS" panose="020B0603020202020204" pitchFamily="34" charset="0"/>
                <a:ea typeface="+mn-ea"/>
                <a:cs typeface="+mn-cs"/>
              </a:rPr>
              <a:t>nd</a:t>
            </a:r>
            <a:r>
              <a:rPr kumimoji="0" lang="en-US" sz="1600" b="1" i="0" u="none" strike="noStrike" kern="1200" cap="none" spc="0" normalizeH="0" baseline="0" noProof="0" dirty="0">
                <a:ln/>
                <a:solidFill>
                  <a:prstClr val="black"/>
                </a:solidFill>
                <a:effectLst/>
                <a:uLnTx/>
                <a:uFillTx/>
                <a:latin typeface="Trebuchet MS" panose="020B0603020202020204" pitchFamily="34" charset="0"/>
                <a:ea typeface="+mn-ea"/>
                <a:cs typeface="+mn-cs"/>
              </a:rPr>
              <a:t> Wednesdays at 5:00 - 6:00PM </a:t>
            </a:r>
          </a:p>
          <a:p>
            <a:pPr marL="0" marR="0" lvl="0" indent="0" algn="ctr" defTabSz="456789"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ctr" defTabSz="4567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Spiritual Chats </a:t>
            </a:r>
            <a:r>
              <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are 60-minute VIRTUAL events held monthly where we talk about everything spiritual. We all have a spirit to nurture and have been brought together for community, clarity and purpose </a:t>
            </a:r>
          </a:p>
        </p:txBody>
      </p:sp>
      <p:pic>
        <p:nvPicPr>
          <p:cNvPr id="9" name="Picture 8">
            <a:extLst>
              <a:ext uri="{FF2B5EF4-FFF2-40B4-BE49-F238E27FC236}">
                <a16:creationId xmlns:a16="http://schemas.microsoft.com/office/drawing/2014/main" id="{6F2D3318-0B10-46CA-B647-D637EA06DE6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0848" y="960247"/>
            <a:ext cx="3343268" cy="2507450"/>
          </a:xfrm>
          <a:prstGeom prst="rect">
            <a:avLst/>
          </a:prstGeom>
          <a:effectLst>
            <a:outerShdw blurRad="381000" dist="38100" dir="2700000" algn="tl" rotWithShape="0">
              <a:prstClr val="black">
                <a:alpha val="40000"/>
              </a:prstClr>
            </a:outerShdw>
          </a:effectLst>
        </p:spPr>
      </p:pic>
      <p:pic>
        <p:nvPicPr>
          <p:cNvPr id="3" name="Picture 2">
            <a:extLst>
              <a:ext uri="{FF2B5EF4-FFF2-40B4-BE49-F238E27FC236}">
                <a16:creationId xmlns:a16="http://schemas.microsoft.com/office/drawing/2014/main" id="{CA54459F-E880-4692-9EA3-C4294DD177B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46441" y="967867"/>
            <a:ext cx="3732828" cy="2488552"/>
          </a:xfrm>
          <a:prstGeom prst="rect">
            <a:avLst/>
          </a:prstGeom>
          <a:effectLst>
            <a:outerShdw blurRad="254000" dist="38100" dir="2700000" algn="tl" rotWithShape="0">
              <a:prstClr val="black">
                <a:alpha val="40000"/>
              </a:prstClr>
            </a:outerShdw>
          </a:effectLst>
        </p:spPr>
      </p:pic>
      <p:pic>
        <p:nvPicPr>
          <p:cNvPr id="4" name="Picture 3">
            <a:extLst>
              <a:ext uri="{FF2B5EF4-FFF2-40B4-BE49-F238E27FC236}">
                <a16:creationId xmlns:a16="http://schemas.microsoft.com/office/drawing/2014/main" id="{CCD73726-C289-4716-AFDE-1D119C769A0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87626" y="967868"/>
            <a:ext cx="3660662" cy="2441669"/>
          </a:xfrm>
          <a:prstGeom prst="rect">
            <a:avLst/>
          </a:prstGeom>
          <a:effectLst>
            <a:outerShdw blurRad="254000" dist="38100" dir="2700000" algn="tl" rotWithShape="0">
              <a:prstClr val="black">
                <a:alpha val="40000"/>
              </a:prstClr>
            </a:outerShdw>
          </a:effectLst>
        </p:spPr>
      </p:pic>
      <p:sp>
        <p:nvSpPr>
          <p:cNvPr id="10" name="TextBox 9">
            <a:extLst>
              <a:ext uri="{FF2B5EF4-FFF2-40B4-BE49-F238E27FC236}">
                <a16:creationId xmlns:a16="http://schemas.microsoft.com/office/drawing/2014/main" id="{A486A838-5BA7-44AD-8FB3-FF6A2247D0A6}"/>
              </a:ext>
            </a:extLst>
          </p:cNvPr>
          <p:cNvSpPr txBox="1"/>
          <p:nvPr/>
        </p:nvSpPr>
        <p:spPr>
          <a:xfrm>
            <a:off x="7947175" y="3590726"/>
            <a:ext cx="4141563" cy="261565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6789" rtl="0" eaLnBrk="1" fontAlgn="auto" latinLnBrk="0" hangingPunct="1">
              <a:lnSpc>
                <a:spcPct val="100000"/>
              </a:lnSpc>
              <a:spcBef>
                <a:spcPts val="0"/>
              </a:spcBef>
              <a:spcAft>
                <a:spcPts val="0"/>
              </a:spcAft>
              <a:buClrTx/>
              <a:buSzTx/>
              <a:buFontTx/>
              <a:buNone/>
              <a:tabLst/>
              <a:defRPr/>
            </a:pPr>
            <a:r>
              <a:rPr kumimoji="0" lang="en-US" sz="2397" b="1" i="0" u="none" strike="noStrike" kern="1200" cap="none" spc="0" normalizeH="0" baseline="0" noProof="0" dirty="0">
                <a:ln/>
                <a:solidFill>
                  <a:srgbClr val="E2DFCC">
                    <a:lumMod val="10000"/>
                  </a:srgbClr>
                </a:solidFill>
                <a:effectLst/>
                <a:uLnTx/>
                <a:uFillTx/>
                <a:latin typeface="Trebuchet MS" panose="020B0603020202020204" pitchFamily="34" charset="0"/>
                <a:ea typeface="+mn-ea"/>
                <a:cs typeface="+mn-cs"/>
              </a:rPr>
              <a:t>All Things Herbal </a:t>
            </a:r>
          </a:p>
          <a:p>
            <a:pPr marL="0" marR="0" lvl="0" indent="0" algn="ctr" defTabSz="45678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solidFill>
                  <a:srgbClr val="E2DFCC">
                    <a:lumMod val="10000"/>
                  </a:srgbClr>
                </a:solidFill>
                <a:effectLst/>
                <a:uLnTx/>
                <a:uFillTx/>
                <a:latin typeface="Trebuchet MS" panose="020B0603020202020204" pitchFamily="34" charset="0"/>
                <a:ea typeface="+mn-ea"/>
                <a:cs typeface="+mn-cs"/>
              </a:rPr>
              <a:t>Happy Hours</a:t>
            </a:r>
          </a:p>
          <a:p>
            <a:pPr marL="0" marR="0" lvl="0" indent="0" algn="ctr" defTabSz="4567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prstClr val="black"/>
                </a:solidFill>
                <a:effectLst/>
                <a:uLnTx/>
                <a:uFillTx/>
                <a:latin typeface="Trebuchet MS" panose="020B0603020202020204" pitchFamily="34" charset="0"/>
                <a:ea typeface="+mn-ea"/>
                <a:cs typeface="+mn-cs"/>
              </a:rPr>
              <a:t>3rd Thursdays at 5:00 - 6:00PM </a:t>
            </a:r>
          </a:p>
          <a:p>
            <a:pPr marL="0" marR="0" lvl="0" indent="0" algn="ctr" defTabSz="456789"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solidFill>
                <a:prstClr val="black"/>
              </a:solidFill>
              <a:effectLst/>
              <a:uLnTx/>
              <a:uFillTx/>
              <a:latin typeface="Trebuchet MS" panose="020B0603020202020204" pitchFamily="34" charset="0"/>
              <a:ea typeface="+mn-ea"/>
              <a:cs typeface="+mn-cs"/>
            </a:endParaRPr>
          </a:p>
          <a:p>
            <a:pPr marL="0" marR="0" lvl="0" indent="0" algn="ctr" defTabSz="4567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Herbal Happy Hours </a:t>
            </a:r>
            <a:r>
              <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are 60-minute VIRTUAL casual discussions held monthly where we talk about </a:t>
            </a:r>
            <a:r>
              <a:rPr kumimoji="0" lang="en-US"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All Things Herbal </a:t>
            </a:r>
            <a:r>
              <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from growing and purchasing herbs to using them in homemade medicinal elixirs and beauty recipes or a simple tea </a:t>
            </a:r>
          </a:p>
        </p:txBody>
      </p:sp>
      <p:sp>
        <p:nvSpPr>
          <p:cNvPr id="11" name="TextBox 10">
            <a:extLst>
              <a:ext uri="{FF2B5EF4-FFF2-40B4-BE49-F238E27FC236}">
                <a16:creationId xmlns:a16="http://schemas.microsoft.com/office/drawing/2014/main" id="{7DD4C703-BB78-4F3B-96A2-1D0B4B828641}"/>
              </a:ext>
            </a:extLst>
          </p:cNvPr>
          <p:cNvSpPr txBox="1"/>
          <p:nvPr/>
        </p:nvSpPr>
        <p:spPr>
          <a:xfrm>
            <a:off x="66026" y="3590726"/>
            <a:ext cx="3787736" cy="261610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678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solidFill>
                  <a:srgbClr val="E2DFCC">
                    <a:lumMod val="10000"/>
                  </a:srgbClr>
                </a:solidFill>
                <a:effectLst/>
                <a:uLnTx/>
                <a:uFillTx/>
                <a:latin typeface="Trebuchet MS" panose="020B0603020202020204" pitchFamily="34" charset="0"/>
                <a:ea typeface="+mn-ea"/>
                <a:cs typeface="+mn-cs"/>
              </a:rPr>
              <a:t>Staying Well </a:t>
            </a:r>
          </a:p>
          <a:p>
            <a:pPr marL="0" marR="0" lvl="0" indent="0" algn="ctr" defTabSz="45678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solidFill>
                  <a:srgbClr val="E2DFCC">
                    <a:lumMod val="10000"/>
                  </a:srgbClr>
                </a:solidFill>
                <a:effectLst/>
                <a:uLnTx/>
                <a:uFillTx/>
                <a:latin typeface="Trebuchet MS" panose="020B0603020202020204" pitchFamily="34" charset="0"/>
                <a:ea typeface="+mn-ea"/>
                <a:cs typeface="+mn-cs"/>
              </a:rPr>
              <a:t>Fireside Chats</a:t>
            </a:r>
          </a:p>
          <a:p>
            <a:pPr marL="0" marR="0" lvl="0" indent="0" algn="ctr" defTabSz="4567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prstClr val="black"/>
                </a:solidFill>
                <a:effectLst/>
                <a:uLnTx/>
                <a:uFillTx/>
                <a:latin typeface="Trebuchet MS" panose="020B0603020202020204" pitchFamily="34" charset="0"/>
                <a:ea typeface="+mn-ea"/>
                <a:cs typeface="+mn-cs"/>
              </a:rPr>
              <a:t>Select </a:t>
            </a:r>
            <a:r>
              <a:rPr kumimoji="0" lang="en-US" sz="1600" b="1" i="1" u="none" strike="noStrike" kern="1200" cap="none" spc="0" normalizeH="0" baseline="0" noProof="0" dirty="0">
                <a:ln/>
                <a:solidFill>
                  <a:prstClr val="black"/>
                </a:solidFill>
                <a:effectLst/>
                <a:uLnTx/>
                <a:uFillTx/>
                <a:latin typeface="Trebuchet MS" panose="020B0603020202020204" pitchFamily="34" charset="0"/>
                <a:ea typeface="+mn-ea"/>
                <a:cs typeface="+mn-cs"/>
              </a:rPr>
              <a:t>Weekdays</a:t>
            </a:r>
            <a:r>
              <a:rPr kumimoji="0" lang="en-US" sz="1600" b="1" i="0" u="none" strike="noStrike" kern="1200" cap="none" spc="0" normalizeH="0" baseline="0" noProof="0" dirty="0">
                <a:ln/>
                <a:solidFill>
                  <a:prstClr val="black"/>
                </a:solidFill>
                <a:effectLst/>
                <a:uLnTx/>
                <a:uFillTx/>
                <a:latin typeface="Trebuchet MS" panose="020B0603020202020204" pitchFamily="34" charset="0"/>
                <a:ea typeface="+mn-ea"/>
                <a:cs typeface="+mn-cs"/>
              </a:rPr>
              <a:t> at 7:00 - 8:00PM </a:t>
            </a:r>
          </a:p>
          <a:p>
            <a:pPr marL="0" marR="0" lvl="0" indent="0" algn="ctr" defTabSz="456789"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ctr" defTabSz="4567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Fireside Chats </a:t>
            </a:r>
            <a:r>
              <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are one-hour VIRTUAL events held in the evening where we talk about ways we can help ourselves with staying well - wellness lifestyle, mindset, spirituality, herbs...and whatever else is on our minds </a:t>
            </a:r>
          </a:p>
        </p:txBody>
      </p:sp>
    </p:spTree>
    <p:extLst>
      <p:ext uri="{BB962C8B-B14F-4D97-AF65-F5344CB8AC3E}">
        <p14:creationId xmlns:p14="http://schemas.microsoft.com/office/powerpoint/2010/main" val="287203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96E5-3A7E-4DC1-BD78-3DCA468508ED}"/>
              </a:ext>
            </a:extLst>
          </p:cNvPr>
          <p:cNvSpPr>
            <a:spLocks noGrp="1"/>
          </p:cNvSpPr>
          <p:nvPr>
            <p:ph type="ctrTitle"/>
          </p:nvPr>
        </p:nvSpPr>
        <p:spPr/>
        <p:txBody>
          <a:bodyPr/>
          <a:lstStyle/>
          <a:p>
            <a:r>
              <a:rPr lang="en-US" dirty="0">
                <a:solidFill>
                  <a:schemeClr val="accent2">
                    <a:lumMod val="75000"/>
                  </a:schemeClr>
                </a:solidFill>
                <a:latin typeface="Trebuchet MS" panose="020B0603020202020204" pitchFamily="34" charset="0"/>
              </a:rPr>
              <a:t>Herbal Allies </a:t>
            </a:r>
          </a:p>
        </p:txBody>
      </p:sp>
      <p:sp>
        <p:nvSpPr>
          <p:cNvPr id="3" name="Subtitle 2">
            <a:extLst>
              <a:ext uri="{FF2B5EF4-FFF2-40B4-BE49-F238E27FC236}">
                <a16:creationId xmlns:a16="http://schemas.microsoft.com/office/drawing/2014/main" id="{FBDAB3F4-4F3D-439B-A09B-CC0432A57448}"/>
              </a:ext>
            </a:extLst>
          </p:cNvPr>
          <p:cNvSpPr>
            <a:spLocks noGrp="1"/>
          </p:cNvSpPr>
          <p:nvPr>
            <p:ph type="subTitle" idx="1"/>
          </p:nvPr>
        </p:nvSpPr>
        <p:spPr>
          <a:xfrm>
            <a:off x="1100051" y="4455620"/>
            <a:ext cx="10058400" cy="1819055"/>
          </a:xfrm>
        </p:spPr>
        <p:txBody>
          <a:bodyPr>
            <a:normAutofit/>
          </a:bodyPr>
          <a:lstStyle/>
          <a:p>
            <a:r>
              <a:rPr lang="en-US" dirty="0">
                <a:solidFill>
                  <a:schemeClr val="tx1">
                    <a:lumMod val="95000"/>
                    <a:lumOff val="5000"/>
                  </a:schemeClr>
                </a:solidFill>
                <a:latin typeface="Trebuchet MS" panose="020B0603020202020204" pitchFamily="34" charset="0"/>
              </a:rPr>
              <a:t>Herbal Medicine Making:  Immunity boosters – Part 2</a:t>
            </a:r>
          </a:p>
          <a:p>
            <a:pPr marL="342900" indent="-342900">
              <a:buFont typeface="Wingdings" panose="05000000000000000000" pitchFamily="2" charset="2"/>
              <a:buChar char="§"/>
            </a:pPr>
            <a:r>
              <a:rPr lang="en-US" sz="2000" dirty="0">
                <a:solidFill>
                  <a:schemeClr val="accent1">
                    <a:lumMod val="50000"/>
                  </a:schemeClr>
                </a:solidFill>
                <a:latin typeface="Trebuchet MS" panose="020B0603020202020204" pitchFamily="34" charset="0"/>
              </a:rPr>
              <a:t>Elderberry syrup</a:t>
            </a:r>
          </a:p>
          <a:p>
            <a:pPr marL="342900" indent="-342900">
              <a:buFont typeface="Wingdings" panose="05000000000000000000" pitchFamily="2" charset="2"/>
              <a:buChar char="§"/>
            </a:pPr>
            <a:r>
              <a:rPr lang="en-US" sz="2000" dirty="0">
                <a:solidFill>
                  <a:schemeClr val="accent1">
                    <a:lumMod val="50000"/>
                  </a:schemeClr>
                </a:solidFill>
                <a:latin typeface="Trebuchet MS" panose="020B0603020202020204" pitchFamily="34" charset="0"/>
              </a:rPr>
              <a:t>Echinacea Tincture</a:t>
            </a:r>
          </a:p>
        </p:txBody>
      </p:sp>
      <p:pic>
        <p:nvPicPr>
          <p:cNvPr id="4" name="Picture 3">
            <a:extLst>
              <a:ext uri="{FF2B5EF4-FFF2-40B4-BE49-F238E27FC236}">
                <a16:creationId xmlns:a16="http://schemas.microsoft.com/office/drawing/2014/main" id="{8125F419-D304-4FA5-BC5D-85F898DD35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38131" y="368758"/>
            <a:ext cx="4007795" cy="3318956"/>
          </a:xfrm>
          <a:prstGeom prst="rect">
            <a:avLst/>
          </a:prstGeom>
          <a:effectLst>
            <a:outerShdw blurRad="381000" dist="38100" dir="2700000" algn="tl" rotWithShape="0">
              <a:prstClr val="black">
                <a:alpha val="70000"/>
              </a:prstClr>
            </a:outerShdw>
          </a:effectLst>
        </p:spPr>
      </p:pic>
      <p:sp>
        <p:nvSpPr>
          <p:cNvPr id="5" name="Footer Placeholder 4">
            <a:extLst>
              <a:ext uri="{FF2B5EF4-FFF2-40B4-BE49-F238E27FC236}">
                <a16:creationId xmlns:a16="http://schemas.microsoft.com/office/drawing/2014/main" id="{FDE49B26-B4CC-44AF-B19E-9638702AE21D}"/>
              </a:ext>
            </a:extLst>
          </p:cNvPr>
          <p:cNvSpPr>
            <a:spLocks noGrp="1"/>
          </p:cNvSpPr>
          <p:nvPr>
            <p:ph type="ftr" sz="quarter" idx="11"/>
          </p:nvPr>
        </p:nvSpPr>
        <p:spPr/>
        <p:txBody>
          <a:bodyPr/>
          <a:lstStyle/>
          <a:p>
            <a:r>
              <a:rPr lang="en-US"/>
              <a:t>Copyright @ 2020 Limitlessness, LLC - All Rights Reserved</a:t>
            </a:r>
          </a:p>
        </p:txBody>
      </p:sp>
    </p:spTree>
    <p:extLst>
      <p:ext uri="{BB962C8B-B14F-4D97-AF65-F5344CB8AC3E}">
        <p14:creationId xmlns:p14="http://schemas.microsoft.com/office/powerpoint/2010/main" val="112323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2F0EA-6ADA-48EB-A13D-3B6C3620D0A6}"/>
              </a:ext>
            </a:extLst>
          </p:cNvPr>
          <p:cNvSpPr>
            <a:spLocks noGrp="1"/>
          </p:cNvSpPr>
          <p:nvPr>
            <p:ph type="title"/>
          </p:nvPr>
        </p:nvSpPr>
        <p:spPr>
          <a:xfrm>
            <a:off x="-2" y="81280"/>
            <a:ext cx="4033520" cy="2286000"/>
          </a:xfrm>
        </p:spPr>
        <p:txBody>
          <a:bodyPr>
            <a:normAutofit/>
          </a:bodyPr>
          <a:lstStyle/>
          <a:p>
            <a:pPr algn="ctr"/>
            <a:r>
              <a:rPr lang="en-US" b="1" dirty="0">
                <a:solidFill>
                  <a:schemeClr val="accent1">
                    <a:lumMod val="20000"/>
                    <a:lumOff val="80000"/>
                  </a:schemeClr>
                </a:solidFill>
                <a:latin typeface="Trebuchet MS" panose="020B0603020202020204" pitchFamily="34" charset="0"/>
              </a:rPr>
              <a:t>Herbal Tinctures: </a:t>
            </a:r>
            <a:r>
              <a:rPr lang="en-US" sz="2700" b="1" dirty="0">
                <a:solidFill>
                  <a:schemeClr val="accent1">
                    <a:lumMod val="20000"/>
                    <a:lumOff val="80000"/>
                  </a:schemeClr>
                </a:solidFill>
                <a:latin typeface="Trebuchet MS" panose="020B0603020202020204" pitchFamily="34" charset="0"/>
              </a:rPr>
              <a:t>What They Are and </a:t>
            </a:r>
            <a:br>
              <a:rPr lang="en-US" sz="2700" b="1" dirty="0">
                <a:solidFill>
                  <a:schemeClr val="accent1">
                    <a:lumMod val="20000"/>
                    <a:lumOff val="80000"/>
                  </a:schemeClr>
                </a:solidFill>
                <a:latin typeface="Trebuchet MS" panose="020B0603020202020204" pitchFamily="34" charset="0"/>
              </a:rPr>
            </a:br>
            <a:r>
              <a:rPr lang="en-US" sz="2700" b="1" dirty="0">
                <a:solidFill>
                  <a:schemeClr val="accent1">
                    <a:lumMod val="20000"/>
                    <a:lumOff val="80000"/>
                  </a:schemeClr>
                </a:solidFill>
                <a:latin typeface="Trebuchet MS" panose="020B0603020202020204" pitchFamily="34" charset="0"/>
              </a:rPr>
              <a:t>How to Use Them </a:t>
            </a:r>
            <a:br>
              <a:rPr lang="en-US" dirty="0"/>
            </a:br>
            <a:br>
              <a:rPr lang="en-US" dirty="0"/>
            </a:br>
            <a:endParaRPr lang="en-US" dirty="0"/>
          </a:p>
        </p:txBody>
      </p:sp>
      <p:sp>
        <p:nvSpPr>
          <p:cNvPr id="3" name="Content Placeholder 2">
            <a:extLst>
              <a:ext uri="{FF2B5EF4-FFF2-40B4-BE49-F238E27FC236}">
                <a16:creationId xmlns:a16="http://schemas.microsoft.com/office/drawing/2014/main" id="{4CF39E32-52A2-4D74-A61E-7A3417C9E054}"/>
              </a:ext>
            </a:extLst>
          </p:cNvPr>
          <p:cNvSpPr>
            <a:spLocks noGrp="1"/>
          </p:cNvSpPr>
          <p:nvPr>
            <p:ph idx="1"/>
          </p:nvPr>
        </p:nvSpPr>
        <p:spPr>
          <a:xfrm>
            <a:off x="4433885" y="1298873"/>
            <a:ext cx="7118035" cy="5049664"/>
          </a:xfrm>
        </p:spPr>
        <p:txBody>
          <a:bodyPr>
            <a:noAutofit/>
          </a:bodyPr>
          <a:lstStyle/>
          <a:p>
            <a:pPr marL="0" indent="0">
              <a:spcBef>
                <a:spcPts val="0"/>
              </a:spcBef>
              <a:buNone/>
            </a:pPr>
            <a:r>
              <a:rPr lang="en-US" sz="1800" b="1" dirty="0">
                <a:solidFill>
                  <a:schemeClr val="accent1">
                    <a:lumMod val="50000"/>
                  </a:schemeClr>
                </a:solidFill>
                <a:latin typeface="Trebuchet MS" panose="020B0603020202020204" pitchFamily="34" charset="0"/>
              </a:rPr>
              <a:t>WHAT ARE HERBAL TINCTURES?</a:t>
            </a:r>
          </a:p>
          <a:p>
            <a:pPr marL="0" indent="0">
              <a:spcBef>
                <a:spcPts val="0"/>
              </a:spcBef>
              <a:buNone/>
            </a:pPr>
            <a:r>
              <a:rPr lang="en-US" sz="1600" dirty="0">
                <a:latin typeface="Trebuchet MS" panose="020B0603020202020204" pitchFamily="34" charset="0"/>
              </a:rPr>
              <a:t>Tinctures can be made with fresh or dried flowers, leaves, roots, barks, or berries. </a:t>
            </a:r>
          </a:p>
          <a:p>
            <a:pPr marL="0" indent="0">
              <a:spcBef>
                <a:spcPts val="0"/>
              </a:spcBef>
              <a:buNone/>
            </a:pPr>
            <a:endParaRPr lang="en-US" sz="1600" dirty="0">
              <a:latin typeface="Trebuchet MS" panose="020B0603020202020204" pitchFamily="34" charset="0"/>
            </a:endParaRPr>
          </a:p>
          <a:p>
            <a:pPr marL="0" indent="0">
              <a:spcBef>
                <a:spcPts val="0"/>
              </a:spcBef>
              <a:buNone/>
            </a:pPr>
            <a:r>
              <a:rPr lang="en-US" sz="1600" dirty="0">
                <a:latin typeface="Trebuchet MS" panose="020B0603020202020204" pitchFamily="34" charset="0"/>
              </a:rPr>
              <a:t>Tinctures are concentrated herbal extracts that have alcohol as the solvent. </a:t>
            </a:r>
          </a:p>
          <a:p>
            <a:pPr lvl="1">
              <a:spcAft>
                <a:spcPts val="200"/>
              </a:spcAft>
              <a:buFont typeface="Wingdings" panose="05000000000000000000" pitchFamily="2" charset="2"/>
              <a:buChar char="§"/>
            </a:pPr>
            <a:r>
              <a:rPr lang="en-US" sz="1600" dirty="0">
                <a:latin typeface="Trebuchet MS" panose="020B0603020202020204" pitchFamily="34" charset="0"/>
              </a:rPr>
              <a:t>Alcohol must be the solvent used to extract the herbal properties. </a:t>
            </a:r>
          </a:p>
          <a:p>
            <a:pPr lvl="1">
              <a:spcAft>
                <a:spcPts val="200"/>
              </a:spcAft>
              <a:buFont typeface="Wingdings" panose="05000000000000000000" pitchFamily="2" charset="2"/>
              <a:buChar char="§"/>
            </a:pPr>
            <a:r>
              <a:rPr lang="en-US" sz="1600" dirty="0">
                <a:latin typeface="Trebuchet MS" panose="020B0603020202020204" pitchFamily="34" charset="0"/>
              </a:rPr>
              <a:t>If you are using vinegar, glycerin, only water (water used to dilute alcohol is fine), or any menstruum (solvent) other than alcohol, your preparation is an extract, but it is not a tincture. </a:t>
            </a:r>
          </a:p>
          <a:p>
            <a:pPr marL="0">
              <a:buNone/>
            </a:pPr>
            <a:r>
              <a:rPr lang="en-US" sz="1800" b="1" dirty="0">
                <a:solidFill>
                  <a:schemeClr val="accent1">
                    <a:lumMod val="50000"/>
                  </a:schemeClr>
                </a:solidFill>
                <a:latin typeface="Trebuchet MS" panose="020B0603020202020204" pitchFamily="34" charset="0"/>
              </a:rPr>
              <a:t>HOW AND WHY TO USE HERBAL TINCTURES?</a:t>
            </a:r>
          </a:p>
          <a:p>
            <a:pPr marL="0" indent="0">
              <a:spcBef>
                <a:spcPts val="0"/>
              </a:spcBef>
              <a:buNone/>
            </a:pPr>
            <a:r>
              <a:rPr lang="en-US" sz="1600" dirty="0">
                <a:latin typeface="Trebuchet MS" panose="020B0603020202020204" pitchFamily="34" charset="0"/>
              </a:rPr>
              <a:t>Tinctures easily stored for long periods of time in a concentrated and liquid form. </a:t>
            </a:r>
          </a:p>
          <a:p>
            <a:pPr marL="0" indent="0">
              <a:spcBef>
                <a:spcPts val="0"/>
              </a:spcBef>
              <a:buNone/>
            </a:pPr>
            <a:endParaRPr lang="en-US" sz="1600" dirty="0">
              <a:latin typeface="Trebuchet MS" panose="020B0603020202020204" pitchFamily="34" charset="0"/>
            </a:endParaRPr>
          </a:p>
          <a:p>
            <a:pPr marL="0" indent="0">
              <a:spcBef>
                <a:spcPts val="0"/>
              </a:spcBef>
              <a:buNone/>
            </a:pPr>
            <a:r>
              <a:rPr lang="en-US" sz="1600" dirty="0">
                <a:latin typeface="Trebuchet MS" panose="020B0603020202020204" pitchFamily="34" charset="0"/>
              </a:rPr>
              <a:t>The effects will depend upon the herb or herbs tinctured, the amount and frequency taken, and the individual ingesting them.</a:t>
            </a:r>
          </a:p>
          <a:p>
            <a:pPr marL="0" indent="0">
              <a:spcBef>
                <a:spcPts val="0"/>
              </a:spcBef>
              <a:buNone/>
            </a:pPr>
            <a:endParaRPr lang="en-US" sz="1600" dirty="0">
              <a:latin typeface="Trebuchet MS" panose="020B0603020202020204" pitchFamily="34" charset="0"/>
            </a:endParaRPr>
          </a:p>
          <a:p>
            <a:pPr marL="0" indent="0">
              <a:spcBef>
                <a:spcPts val="0"/>
              </a:spcBef>
              <a:buNone/>
            </a:pPr>
            <a:r>
              <a:rPr lang="en-US" sz="1600" dirty="0">
                <a:latin typeface="Trebuchet MS" panose="020B0603020202020204" pitchFamily="34" charset="0"/>
              </a:rPr>
              <a:t>Tinctures can be taken straight by the dropper under the tongue, diluted in tea or other beverage, or dried over night to evaporate the alcohol and rehydrated in the morning. </a:t>
            </a:r>
          </a:p>
        </p:txBody>
      </p:sp>
      <p:sp>
        <p:nvSpPr>
          <p:cNvPr id="4" name="Text Placeholder 3">
            <a:extLst>
              <a:ext uri="{FF2B5EF4-FFF2-40B4-BE49-F238E27FC236}">
                <a16:creationId xmlns:a16="http://schemas.microsoft.com/office/drawing/2014/main" id="{09526961-CAAE-4139-B1DF-0024816F840F}"/>
              </a:ext>
            </a:extLst>
          </p:cNvPr>
          <p:cNvSpPr>
            <a:spLocks noGrp="1"/>
          </p:cNvSpPr>
          <p:nvPr>
            <p:ph type="body" sz="half" idx="2"/>
          </p:nvPr>
        </p:nvSpPr>
        <p:spPr>
          <a:xfrm>
            <a:off x="355599" y="5750244"/>
            <a:ext cx="3322320" cy="1196586"/>
          </a:xfrm>
        </p:spPr>
        <p:txBody>
          <a:bodyPr>
            <a:normAutofit/>
          </a:bodyPr>
          <a:lstStyle/>
          <a:p>
            <a:pPr algn="ctr"/>
            <a:r>
              <a:rPr lang="en-US" sz="2000" dirty="0">
                <a:latin typeface="Trebuchet MS" panose="020B0603020202020204" pitchFamily="34" charset="0"/>
              </a:rPr>
              <a:t>Tinctures are concentrated herbal extracts that have alcohol as the solvent</a:t>
            </a:r>
          </a:p>
          <a:p>
            <a:endParaRPr lang="en-US" dirty="0"/>
          </a:p>
        </p:txBody>
      </p:sp>
      <p:sp>
        <p:nvSpPr>
          <p:cNvPr id="5" name="Footer Placeholder 4">
            <a:extLst>
              <a:ext uri="{FF2B5EF4-FFF2-40B4-BE49-F238E27FC236}">
                <a16:creationId xmlns:a16="http://schemas.microsoft.com/office/drawing/2014/main" id="{62E10292-1543-4528-878B-25D03820D456}"/>
              </a:ext>
            </a:extLst>
          </p:cNvPr>
          <p:cNvSpPr>
            <a:spLocks noGrp="1"/>
          </p:cNvSpPr>
          <p:nvPr>
            <p:ph type="ftr" sz="quarter" idx="11"/>
          </p:nvPr>
        </p:nvSpPr>
        <p:spPr/>
        <p:txBody>
          <a:bodyPr/>
          <a:lstStyle/>
          <a:p>
            <a:r>
              <a:rPr lang="en-US"/>
              <a:t>Copyright @ 2020 Limitlessness, LLC - All Rights Reserved</a:t>
            </a:r>
          </a:p>
        </p:txBody>
      </p:sp>
      <p:sp>
        <p:nvSpPr>
          <p:cNvPr id="8" name="TextBox 7">
            <a:extLst>
              <a:ext uri="{FF2B5EF4-FFF2-40B4-BE49-F238E27FC236}">
                <a16:creationId xmlns:a16="http://schemas.microsoft.com/office/drawing/2014/main" id="{D61A8DF3-046A-4AF2-89D4-518F53FE12A8}"/>
              </a:ext>
            </a:extLst>
          </p:cNvPr>
          <p:cNvSpPr txBox="1"/>
          <p:nvPr/>
        </p:nvSpPr>
        <p:spPr>
          <a:xfrm>
            <a:off x="4109544" y="0"/>
            <a:ext cx="8082455" cy="954107"/>
          </a:xfrm>
          <a:prstGeom prst="rect">
            <a:avLst/>
          </a:prstGeom>
          <a:solidFill>
            <a:schemeClr val="accent2">
              <a:lumMod val="75000"/>
            </a:schemeClr>
          </a:solidFill>
        </p:spPr>
        <p:txBody>
          <a:bodyPr wrap="square" rtlCol="0">
            <a:spAutoFit/>
          </a:bodyPr>
          <a:lstStyle/>
          <a:p>
            <a:pPr algn="ctr"/>
            <a:endParaRPr lang="en-US" sz="800" b="1" dirty="0">
              <a:solidFill>
                <a:schemeClr val="tx1">
                  <a:lumMod val="75000"/>
                  <a:lumOff val="25000"/>
                </a:schemeClr>
              </a:solidFill>
            </a:endParaRPr>
          </a:p>
          <a:p>
            <a:pPr algn="ctr"/>
            <a:r>
              <a:rPr lang="en-US" sz="4000" b="1" dirty="0">
                <a:solidFill>
                  <a:schemeClr val="accent1">
                    <a:lumMod val="20000"/>
                    <a:lumOff val="80000"/>
                  </a:schemeClr>
                </a:solidFill>
                <a:latin typeface="Trebuchet MS" panose="020B0603020202020204" pitchFamily="34" charset="0"/>
              </a:rPr>
              <a:t>HERBAL TINCTURES</a:t>
            </a:r>
          </a:p>
          <a:p>
            <a:pPr algn="ctr"/>
            <a:endParaRPr lang="en-US" sz="800" b="1" dirty="0">
              <a:solidFill>
                <a:schemeClr val="tx1">
                  <a:lumMod val="75000"/>
                  <a:lumOff val="25000"/>
                </a:schemeClr>
              </a:solidFill>
            </a:endParaRPr>
          </a:p>
        </p:txBody>
      </p:sp>
      <p:pic>
        <p:nvPicPr>
          <p:cNvPr id="9" name="Picture 8">
            <a:extLst>
              <a:ext uri="{FF2B5EF4-FFF2-40B4-BE49-F238E27FC236}">
                <a16:creationId xmlns:a16="http://schemas.microsoft.com/office/drawing/2014/main" id="{DBCCC81B-346D-4BE5-AB59-DF6A4FC7AADC}"/>
              </a:ext>
            </a:extLst>
          </p:cNvPr>
          <p:cNvPicPr>
            <a:picLocks noChangeAspect="1"/>
          </p:cNvPicPr>
          <p:nvPr/>
        </p:nvPicPr>
        <p:blipFill>
          <a:blip r:embed="rId2"/>
          <a:stretch>
            <a:fillRect/>
          </a:stretch>
        </p:blipFill>
        <p:spPr>
          <a:xfrm>
            <a:off x="163413" y="1482674"/>
            <a:ext cx="3706689" cy="4267570"/>
          </a:xfrm>
          <a:prstGeom prst="rect">
            <a:avLst/>
          </a:prstGeom>
        </p:spPr>
      </p:pic>
    </p:spTree>
    <p:extLst>
      <p:ext uri="{BB962C8B-B14F-4D97-AF65-F5344CB8AC3E}">
        <p14:creationId xmlns:p14="http://schemas.microsoft.com/office/powerpoint/2010/main" val="206635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1_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3_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1554</TotalTime>
  <Words>2812</Words>
  <Application>Microsoft Office PowerPoint</Application>
  <PresentationFormat>Widescreen</PresentationFormat>
  <Paragraphs>352</Paragraphs>
  <Slides>21</Slides>
  <Notes>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Arial</vt:lpstr>
      <vt:lpstr>Calibri</vt:lpstr>
      <vt:lpstr>Calibri Light</vt:lpstr>
      <vt:lpstr>Trebuchet MS</vt:lpstr>
      <vt:lpstr>Wingdings</vt:lpstr>
      <vt:lpstr>Retrospect</vt:lpstr>
      <vt:lpstr>1_Retrospect</vt:lpstr>
      <vt:lpstr>3_Retrospect</vt:lpstr>
      <vt:lpstr>Herbal Allies</vt:lpstr>
      <vt:lpstr>PowerPoint Presentation</vt:lpstr>
      <vt:lpstr>PowerPoint Presentation</vt:lpstr>
      <vt:lpstr>PowerPoint Presentation</vt:lpstr>
      <vt:lpstr>PowerPoint Presentation</vt:lpstr>
      <vt:lpstr>PowerPoint Presentation</vt:lpstr>
      <vt:lpstr>PowerPoint Presentation</vt:lpstr>
      <vt:lpstr>Herbal Allies </vt:lpstr>
      <vt:lpstr>Herbal Tinctures: What They Are and  How to Use Them   </vt:lpstr>
      <vt:lpstr>Plant Material: Fresh vs. Dried  </vt:lpstr>
      <vt:lpstr>  Ratios: Alcohol by Volume  to Herb </vt:lpstr>
      <vt:lpstr>  Last Steps: Finishing the  Process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Herbal Allies</dc:title>
  <dc:creator>Kim Muehlbauer</dc:creator>
  <cp:lastModifiedBy>Kim Muehlbauer</cp:lastModifiedBy>
  <cp:revision>92</cp:revision>
  <dcterms:created xsi:type="dcterms:W3CDTF">2020-01-13T20:51:32Z</dcterms:created>
  <dcterms:modified xsi:type="dcterms:W3CDTF">2020-10-10T12:21:04Z</dcterms:modified>
</cp:coreProperties>
</file>