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41" r:id="rId2"/>
    <p:sldId id="724" r:id="rId3"/>
    <p:sldId id="661" r:id="rId4"/>
    <p:sldId id="744" r:id="rId5"/>
    <p:sldId id="740" r:id="rId6"/>
    <p:sldId id="743" r:id="rId7"/>
    <p:sldId id="742" r:id="rId8"/>
    <p:sldId id="745" r:id="rId9"/>
    <p:sldId id="746" r:id="rId10"/>
    <p:sldId id="747" r:id="rId11"/>
    <p:sldId id="748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9703"/>
    <a:srgbClr val="000000"/>
    <a:srgbClr val="018FBE"/>
    <a:srgbClr val="F1E17D"/>
    <a:srgbClr val="DDBE2B"/>
    <a:srgbClr val="CD8629"/>
    <a:srgbClr val="74B7A0"/>
    <a:srgbClr val="D09A2C"/>
    <a:srgbClr val="D3B388"/>
    <a:srgbClr val="F4B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5067" autoAdjust="0"/>
  </p:normalViewPr>
  <p:slideViewPr>
    <p:cSldViewPr snapToGrid="0" snapToObjects="1">
      <p:cViewPr varScale="1">
        <p:scale>
          <a:sx n="39" d="100"/>
          <a:sy n="39" d="100"/>
        </p:scale>
        <p:origin x="345" y="45"/>
      </p:cViewPr>
      <p:guideLst>
        <p:guide orient="horz"/>
        <p:guide pos="15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9F1E6-D19F-4346-9BF1-EBB1A487D735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EC521-E3D2-48BD-9718-1F529A70E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5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9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5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4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9" name="Oval 8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23084" y="4391316"/>
            <a:ext cx="24377644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4167691" y="4000500"/>
            <a:ext cx="6411832" cy="62769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527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6" y="-1"/>
            <a:ext cx="24377652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1680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2591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8409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1905271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Oval 9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689492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725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rgbClr val="D09A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14423" y="13162075"/>
            <a:ext cx="12867236" cy="553925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© 2017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Lato Light"/>
              </a:rPr>
              <a:t>DUBIMED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-</a:t>
            </a:r>
            <a:r>
              <a:rPr lang="en-US" sz="2400" baseline="0" dirty="0">
                <a:solidFill>
                  <a:schemeClr val="tx2"/>
                </a:solidFill>
                <a:latin typeface="+mn-lt"/>
                <a:cs typeface="Lato Ligh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Lato Light"/>
              </a:rPr>
              <a:t>All Rights Reserved. www.dubimed.com </a:t>
            </a:r>
            <a:endParaRPr lang="id-ID" sz="2400" dirty="0">
              <a:solidFill>
                <a:schemeClr val="tx2"/>
              </a:solidFill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7" r:id="rId2"/>
    <p:sldLayoutId id="2147483748" r:id="rId3"/>
    <p:sldLayoutId id="2147483749" r:id="rId4"/>
    <p:sldLayoutId id="2147483657" r:id="rId5"/>
    <p:sldLayoutId id="2147483746" r:id="rId6"/>
    <p:sldLayoutId id="2147483752" r:id="rId7"/>
    <p:sldLayoutId id="2147483736" r:id="rId8"/>
    <p:sldLayoutId id="2147483768" r:id="rId9"/>
    <p:sldLayoutId id="2147483714" r:id="rId10"/>
    <p:sldLayoutId id="2147483709" r:id="rId11"/>
    <p:sldLayoutId id="2147483694" r:id="rId12"/>
    <p:sldLayoutId id="2147483722" r:id="rId13"/>
    <p:sldLayoutId id="2147483781" r:id="rId14"/>
    <p:sldLayoutId id="2147483770" r:id="rId15"/>
    <p:sldLayoutId id="2147483771" r:id="rId16"/>
    <p:sldLayoutId id="2147483767" r:id="rId17"/>
    <p:sldLayoutId id="2147483787" r:id="rId18"/>
    <p:sldLayoutId id="2147483780" r:id="rId19"/>
    <p:sldLayoutId id="2147483786" r:id="rId20"/>
    <p:sldLayoutId id="2147483783" r:id="rId21"/>
    <p:sldLayoutId id="2147483788" r:id="rId2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/>
          <a:stretch/>
        </p:blipFill>
        <p:spPr>
          <a:xfrm flipH="1">
            <a:off x="12356264" y="0"/>
            <a:ext cx="12021386" cy="13715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14374" r="11326" b="970"/>
          <a:stretch/>
        </p:blipFill>
        <p:spPr>
          <a:xfrm>
            <a:off x="-89566" y="2841"/>
            <a:ext cx="12268363" cy="13713159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977834" y="2080313"/>
            <a:ext cx="10219037" cy="379148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srgbClr val="D09A2C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4400" b="1" dirty="0">
                <a:solidFill>
                  <a:srgbClr val="D09A2C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9325" y="2096094"/>
            <a:ext cx="1603682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CA9703">
                    <a:alpha val="41000"/>
                  </a:srgbClr>
                </a:solidFill>
                <a:latin typeface="Palatino" charset="0"/>
                <a:ea typeface="Palatino" charset="0"/>
                <a:cs typeface="Palatino" charset="0"/>
              </a:rPr>
              <a:t>&amp;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34" y="831274"/>
            <a:ext cx="9486386" cy="1212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1" y="3069118"/>
            <a:ext cx="9362724" cy="22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7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41" y="1270117"/>
            <a:ext cx="15617813" cy="117133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34096" y="-55513"/>
            <a:ext cx="12856152" cy="1446532"/>
            <a:chOff x="6606627" y="383247"/>
            <a:chExt cx="12856152" cy="1147801"/>
          </a:xfrm>
        </p:grpSpPr>
        <p:sp>
          <p:nvSpPr>
            <p:cNvPr id="9" name="TextBox 8"/>
            <p:cNvSpPr txBox="1"/>
            <p:nvPr/>
          </p:nvSpPr>
          <p:spPr>
            <a:xfrm>
              <a:off x="6606627" y="383247"/>
              <a:ext cx="12856152" cy="114780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D09A2C"/>
                  </a:solidFill>
                  <a:latin typeface="Lato Regular"/>
                  <a:cs typeface="Lato Regular"/>
                </a:rPr>
                <a:t>Before &amp; </a:t>
              </a:r>
              <a:r>
                <a:rPr lang="en-US" sz="8800" b="1" dirty="0" err="1" smtClean="0">
                  <a:solidFill>
                    <a:srgbClr val="D09A2C"/>
                  </a:solidFill>
                  <a:latin typeface="Lato Regular"/>
                  <a:cs typeface="Lato Regular"/>
                </a:rPr>
                <a:t>Afters</a:t>
              </a:r>
              <a:endParaRPr lang="id-ID" sz="72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06627" y="1396654"/>
              <a:ext cx="12100680" cy="36278"/>
            </a:xfrm>
            <a:prstGeom prst="rect">
              <a:avLst/>
            </a:prstGeom>
            <a:solidFill>
              <a:srgbClr val="D09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88574" y="237411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8" r="1837" b="83398"/>
          <a:stretch/>
        </p:blipFill>
        <p:spPr>
          <a:xfrm>
            <a:off x="1217782" y="-300975"/>
            <a:ext cx="5539075" cy="2277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3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134096" y="-55513"/>
            <a:ext cx="12856152" cy="1446532"/>
            <a:chOff x="6606627" y="383247"/>
            <a:chExt cx="12856152" cy="1147801"/>
          </a:xfrm>
        </p:grpSpPr>
        <p:sp>
          <p:nvSpPr>
            <p:cNvPr id="9" name="TextBox 8"/>
            <p:cNvSpPr txBox="1"/>
            <p:nvPr/>
          </p:nvSpPr>
          <p:spPr>
            <a:xfrm>
              <a:off x="6606627" y="383247"/>
              <a:ext cx="12856152" cy="114780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D09A2C"/>
                  </a:solidFill>
                  <a:latin typeface="Lato Regular"/>
                  <a:cs typeface="Lato Regular"/>
                </a:rPr>
                <a:t>Before &amp; </a:t>
              </a:r>
              <a:r>
                <a:rPr lang="en-US" sz="8800" b="1" dirty="0" err="1" smtClean="0">
                  <a:solidFill>
                    <a:srgbClr val="D09A2C"/>
                  </a:solidFill>
                  <a:latin typeface="Lato Regular"/>
                  <a:cs typeface="Lato Regular"/>
                </a:rPr>
                <a:t>Afters</a:t>
              </a:r>
              <a:endParaRPr lang="id-ID" sz="72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06627" y="1396654"/>
              <a:ext cx="12100680" cy="36278"/>
            </a:xfrm>
            <a:prstGeom prst="rect">
              <a:avLst/>
            </a:prstGeom>
            <a:solidFill>
              <a:srgbClr val="D09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88574" y="237411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8" r="1837" b="83398"/>
          <a:stretch/>
        </p:blipFill>
        <p:spPr>
          <a:xfrm>
            <a:off x="1217782" y="-300975"/>
            <a:ext cx="5539075" cy="2277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 b="13003"/>
          <a:stretch/>
        </p:blipFill>
        <p:spPr>
          <a:xfrm>
            <a:off x="3863752" y="2960361"/>
            <a:ext cx="16116388" cy="92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9430986" y="1330624"/>
            <a:ext cx="11999472" cy="2455035"/>
            <a:chOff x="4175482" y="953344"/>
            <a:chExt cx="3636878" cy="1227518"/>
          </a:xfrm>
        </p:grpSpPr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4175482" y="953344"/>
              <a:ext cx="3636878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600" b="1" spc="-400" dirty="0">
                  <a:solidFill>
                    <a:schemeClr val="bg1"/>
                  </a:solidFill>
                  <a:latin typeface="Lato Regular"/>
                  <a:ea typeface="Franchise" pitchFamily="49" charset="0"/>
                  <a:cs typeface="Lato Regular"/>
                </a:rPr>
                <a:t>MOBILE</a:t>
              </a:r>
            </a:p>
          </p:txBody>
        </p:sp>
        <p:sp>
          <p:nvSpPr>
            <p:cNvPr id="64" name="Subtitle 2"/>
            <p:cNvSpPr txBox="1">
              <a:spLocks/>
            </p:cNvSpPr>
            <p:nvPr/>
          </p:nvSpPr>
          <p:spPr>
            <a:xfrm>
              <a:off x="4175482" y="1532790"/>
              <a:ext cx="3636878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700" b="1" spc="-400" dirty="0">
                  <a:solidFill>
                    <a:schemeClr val="bg1"/>
                  </a:solidFill>
                  <a:latin typeface="Lato Regular"/>
                  <a:ea typeface="Franchise" pitchFamily="49" charset="0"/>
                  <a:cs typeface="Lato Regular"/>
                </a:rPr>
                <a:t>BEST DATA PLAN 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356810" y="4038321"/>
            <a:ext cx="12575386" cy="1354174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pPr algn="just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rPr>
              <a:t>Lorem Ipsum has two main statistical methodologies are used in data analysis which summarizes data from a sample using indexes </a:t>
            </a:r>
            <a:r>
              <a:rPr lang="pt-BR" sz="2400" dirty="0">
                <a:solidFill>
                  <a:schemeClr val="bg1"/>
                </a:solidFill>
                <a:latin typeface="Lato Light"/>
                <a:cs typeface="Lato Light"/>
              </a:rPr>
              <a:t>Tempor mediocrem imperdiet no usu, tractatos salutatus ut est. Eu vel detraxit laboramus. Cu nam unum liber audiam.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722" y="11548261"/>
            <a:ext cx="6192049" cy="1777598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53352"/>
          <a:stretch/>
        </p:blipFill>
        <p:spPr>
          <a:xfrm>
            <a:off x="-6" y="-1"/>
            <a:ext cx="24377652" cy="6400800"/>
          </a:xfrm>
        </p:spPr>
      </p:pic>
      <p:sp>
        <p:nvSpPr>
          <p:cNvPr id="61" name="Rectangle 60"/>
          <p:cNvSpPr/>
          <p:nvPr/>
        </p:nvSpPr>
        <p:spPr>
          <a:xfrm>
            <a:off x="0" y="-58394"/>
            <a:ext cx="24377655" cy="6460435"/>
          </a:xfrm>
          <a:prstGeom prst="rect">
            <a:avLst/>
          </a:prstGeom>
          <a:solidFill>
            <a:schemeClr val="accent6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5922" y="7097137"/>
            <a:ext cx="233128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CC9900"/>
                </a:solidFill>
                <a:latin typeface="Calibri" charset="0"/>
              </a:rPr>
              <a:t>Eclipse PRP™ </a:t>
            </a:r>
            <a:r>
              <a:rPr lang="en-US" sz="5400" b="1" u="sng" dirty="0" smtClean="0">
                <a:solidFill>
                  <a:srgbClr val="CC9900"/>
                </a:solidFill>
                <a:latin typeface="Calibri" charset="0"/>
              </a:rPr>
              <a:t>Treatment</a:t>
            </a:r>
          </a:p>
          <a:p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CA" sz="4100" dirty="0">
                <a:latin typeface="Calibri" charset="0"/>
              </a:rPr>
              <a:t>This treatment involves the collection of your blood (approximately 11 - 22 ml), then your blood is spun down using a </a:t>
            </a:r>
            <a:r>
              <a:rPr lang="en-CA" sz="4100" dirty="0" smtClean="0">
                <a:latin typeface="Calibri" charset="0"/>
              </a:rPr>
              <a:t>centrifuge to </a:t>
            </a:r>
            <a:r>
              <a:rPr lang="en-CA" sz="4100" dirty="0">
                <a:latin typeface="Calibri" charset="0"/>
              </a:rPr>
              <a:t>separate out the plasma and platelet portion using the separator </a:t>
            </a:r>
            <a:r>
              <a:rPr lang="en-CA" sz="4100" dirty="0" smtClean="0">
                <a:latin typeface="Calibri" charset="0"/>
              </a:rPr>
              <a:t>gel </a:t>
            </a:r>
            <a:r>
              <a:rPr lang="en-CA" sz="4100" dirty="0">
                <a:latin typeface="Calibri" charset="0"/>
              </a:rPr>
              <a:t>as a special filter. </a:t>
            </a:r>
            <a:endParaRPr lang="en-CA" sz="4100" dirty="0" smtClean="0">
              <a:latin typeface="Calibri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CA" sz="4100" dirty="0" smtClean="0">
                <a:latin typeface="Calibri" charset="0"/>
              </a:rPr>
              <a:t>The </a:t>
            </a:r>
            <a:r>
              <a:rPr lang="en-CA" sz="4100" dirty="0">
                <a:latin typeface="Calibri" charset="0"/>
              </a:rPr>
              <a:t>PRP portion of your blood is </a:t>
            </a:r>
            <a:r>
              <a:rPr lang="en-CA" sz="4100" dirty="0" smtClean="0">
                <a:latin typeface="Calibri" charset="0"/>
              </a:rPr>
              <a:t>then used </a:t>
            </a:r>
            <a:r>
              <a:rPr lang="en-CA" sz="4100" dirty="0">
                <a:latin typeface="Calibri" charset="0"/>
              </a:rPr>
              <a:t>at the point of care to re-energize your cells into rejuvenating themselves. </a:t>
            </a:r>
            <a:endParaRPr lang="en-CA" sz="4100" dirty="0" smtClean="0">
              <a:latin typeface="Calibri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CA" sz="4100" dirty="0" smtClean="0">
                <a:latin typeface="Calibri" charset="0"/>
              </a:rPr>
              <a:t>The </a:t>
            </a:r>
            <a:r>
              <a:rPr lang="en-CA" sz="4100" dirty="0">
                <a:latin typeface="Calibri" charset="0"/>
              </a:rPr>
              <a:t>product is 100% your own blood </a:t>
            </a:r>
            <a:r>
              <a:rPr lang="en-CA" sz="4100" dirty="0" smtClean="0">
                <a:latin typeface="Calibri" charset="0"/>
              </a:rPr>
              <a:t>by-product (</a:t>
            </a:r>
            <a:r>
              <a:rPr lang="en-CA" sz="4100" dirty="0">
                <a:latin typeface="Calibri" charset="0"/>
              </a:rPr>
              <a:t>autologous). </a:t>
            </a:r>
          </a:p>
        </p:txBody>
      </p:sp>
    </p:spTree>
    <p:extLst>
      <p:ext uri="{BB962C8B-B14F-4D97-AF65-F5344CB8AC3E}">
        <p14:creationId xmlns:p14="http://schemas.microsoft.com/office/powerpoint/2010/main" val="1583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07" y="0"/>
            <a:ext cx="10973214" cy="13716000"/>
          </a:xfrm>
          <a:prstGeom prst="rect">
            <a:avLst/>
          </a:prstGeom>
          <a:solidFill>
            <a:srgbClr val="EFEFEF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85414" y="3434245"/>
            <a:ext cx="1037105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0" dirty="0">
                <a:latin typeface="Lato Bold" panose="020F0802020204030203" pitchFamily="34" charset="0"/>
              </a:rPr>
              <a:t>Platelet-Rich Plasma</a:t>
            </a:r>
            <a:r>
              <a:rPr lang="en-US" spc="-150" dirty="0">
                <a:latin typeface="Lato Bold" panose="020F0802020204030203" pitchFamily="34" charset="0"/>
              </a:rPr>
              <a:t> </a:t>
            </a:r>
            <a:r>
              <a:rPr lang="en-US" sz="3200" spc="-150" dirty="0">
                <a:latin typeface="+mj-lt"/>
              </a:rPr>
              <a:t>(PRP) </a:t>
            </a:r>
            <a:r>
              <a:rPr lang="en-US" sz="3200" dirty="0"/>
              <a:t>An autologous high concentration of platelets in a small volume of plasma measured as 1,000,000 platelets per </a:t>
            </a:r>
            <a:r>
              <a:rPr lang="en-US" sz="3200" dirty="0" err="1"/>
              <a:t>μL</a:t>
            </a:r>
            <a:r>
              <a:rPr lang="en-US" sz="3200" dirty="0"/>
              <a:t> or at least 2 times the native concentration of whole blood. 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+mj-lt"/>
              <a:cs typeface="Lato Light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+mj-lt"/>
              <a:cs typeface="Lato Light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+mj-lt"/>
              </a:rPr>
              <a:t>Using a proprietary collection tube, the physician draws a small amount of the patient’s own blood and separates the red cells and granulocytes from the plasma via centrifugation.</a:t>
            </a:r>
            <a:endParaRPr lang="en-US" sz="3200" dirty="0"/>
          </a:p>
          <a:p>
            <a:pPr algn="just">
              <a:lnSpc>
                <a:spcPct val="120000"/>
              </a:lnSpc>
            </a:pPr>
            <a:endParaRPr lang="en-US" sz="2800" dirty="0"/>
          </a:p>
          <a:p>
            <a:pPr algn="just">
              <a:lnSpc>
                <a:spcPct val="120000"/>
              </a:lnSpc>
            </a:pPr>
            <a:endParaRPr lang="en-US" sz="2800" dirty="0">
              <a:cs typeface="Lato Light"/>
            </a:endParaRPr>
          </a:p>
          <a:p>
            <a:pPr algn="just">
              <a:lnSpc>
                <a:spcPct val="120000"/>
              </a:lnSpc>
            </a:pPr>
            <a:r>
              <a:rPr lang="en-US" sz="3200" dirty="0"/>
              <a:t>The remaining platelet concentrate and plasma are then collected into a syringe and applied at the point of care.</a:t>
            </a:r>
          </a:p>
          <a:p>
            <a:pPr algn="just">
              <a:lnSpc>
                <a:spcPct val="120000"/>
              </a:lnSpc>
            </a:pPr>
            <a:endParaRPr lang="en-US" sz="2600" dirty="0">
              <a:cs typeface="Lato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527211" y="460657"/>
            <a:ext cx="12359700" cy="2143333"/>
            <a:chOff x="5988388" y="483017"/>
            <a:chExt cx="12359700" cy="2143333"/>
          </a:xfrm>
        </p:grpSpPr>
        <p:sp>
          <p:nvSpPr>
            <p:cNvPr id="24" name="TextBox 23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D09A2C"/>
                  </a:solidFill>
                  <a:latin typeface="Lato Regular"/>
                  <a:cs typeface="Lato Regular"/>
                </a:rPr>
                <a:t>What Is PRP?</a:t>
              </a:r>
              <a:endParaRPr lang="id-ID" sz="88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6572661" y="1787234"/>
              <a:ext cx="11270194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Lato Light" panose="020F0302020204030203" pitchFamily="34" charset="0"/>
                </a:rPr>
                <a:t>Platelet-Rich Plasma</a:t>
              </a:r>
              <a:endParaRPr lang="en-US" sz="3100" b="1" dirty="0">
                <a:solidFill>
                  <a:schemeClr val="accent5">
                    <a:lumMod val="50000"/>
                  </a:schemeClr>
                </a:solidFill>
                <a:latin typeface="Lato Light" panose="020F0302020204030203" pitchFamily="34" charset="0"/>
                <a:cs typeface="Lato Ligh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6567" y="264726"/>
            <a:ext cx="11503033" cy="1191649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567" y="264726"/>
            <a:ext cx="11310644" cy="1138715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11" y="749476"/>
            <a:ext cx="11471355" cy="56387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8147" y="914431"/>
            <a:ext cx="8373979" cy="1176685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28" name="Freeform 56"/>
          <p:cNvSpPr>
            <a:spLocks noChangeArrowheads="1"/>
          </p:cNvSpPr>
          <p:nvPr/>
        </p:nvSpPr>
        <p:spPr bwMode="auto">
          <a:xfrm>
            <a:off x="426263" y="8377084"/>
            <a:ext cx="1984100" cy="3203171"/>
          </a:xfrm>
          <a:custGeom>
            <a:avLst/>
            <a:gdLst>
              <a:gd name="T0" fmla="*/ 68876 w 383"/>
              <a:gd name="T1" fmla="*/ 190141 h 531"/>
              <a:gd name="T2" fmla="*/ 68876 w 383"/>
              <a:gd name="T3" fmla="*/ 190141 h 531"/>
              <a:gd name="T4" fmla="*/ 0 w 383"/>
              <a:gd name="T5" fmla="*/ 121619 h 531"/>
              <a:gd name="T6" fmla="*/ 66352 w 383"/>
              <a:gd name="T7" fmla="*/ 0 h 531"/>
              <a:gd name="T8" fmla="*/ 137752 w 383"/>
              <a:gd name="T9" fmla="*/ 121619 h 531"/>
              <a:gd name="T10" fmla="*/ 68876 w 383"/>
              <a:gd name="T11" fmla="*/ 190141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CC3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56"/>
          <p:cNvSpPr>
            <a:spLocks noChangeArrowheads="1"/>
          </p:cNvSpPr>
          <p:nvPr/>
        </p:nvSpPr>
        <p:spPr bwMode="auto">
          <a:xfrm>
            <a:off x="3026468" y="8377084"/>
            <a:ext cx="1984100" cy="3203170"/>
          </a:xfrm>
          <a:custGeom>
            <a:avLst/>
            <a:gdLst>
              <a:gd name="T0" fmla="*/ 68876 w 383"/>
              <a:gd name="T1" fmla="*/ 190141 h 531"/>
              <a:gd name="T2" fmla="*/ 68876 w 383"/>
              <a:gd name="T3" fmla="*/ 190141 h 531"/>
              <a:gd name="T4" fmla="*/ 0 w 383"/>
              <a:gd name="T5" fmla="*/ 121619 h 531"/>
              <a:gd name="T6" fmla="*/ 66352 w 383"/>
              <a:gd name="T7" fmla="*/ 0 h 531"/>
              <a:gd name="T8" fmla="*/ 137752 w 383"/>
              <a:gd name="T9" fmla="*/ 121619 h 531"/>
              <a:gd name="T10" fmla="*/ 68876 w 383"/>
              <a:gd name="T11" fmla="*/ 190141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CC3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56"/>
          <p:cNvSpPr>
            <a:spLocks noChangeArrowheads="1"/>
          </p:cNvSpPr>
          <p:nvPr/>
        </p:nvSpPr>
        <p:spPr bwMode="auto">
          <a:xfrm>
            <a:off x="5789958" y="8377084"/>
            <a:ext cx="1984100" cy="3203171"/>
          </a:xfrm>
          <a:custGeom>
            <a:avLst/>
            <a:gdLst>
              <a:gd name="T0" fmla="*/ 68876 w 383"/>
              <a:gd name="T1" fmla="*/ 190141 h 531"/>
              <a:gd name="T2" fmla="*/ 68876 w 383"/>
              <a:gd name="T3" fmla="*/ 190141 h 531"/>
              <a:gd name="T4" fmla="*/ 0 w 383"/>
              <a:gd name="T5" fmla="*/ 121619 h 531"/>
              <a:gd name="T6" fmla="*/ 66352 w 383"/>
              <a:gd name="T7" fmla="*/ 0 h 531"/>
              <a:gd name="T8" fmla="*/ 137752 w 383"/>
              <a:gd name="T9" fmla="*/ 121619 h 531"/>
              <a:gd name="T10" fmla="*/ 68876 w 383"/>
              <a:gd name="T11" fmla="*/ 190141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CC3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40" y="9609668"/>
            <a:ext cx="1515336" cy="15019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92992" y="8377084"/>
            <a:ext cx="1984101" cy="3256558"/>
            <a:chOff x="8492992" y="8090467"/>
            <a:chExt cx="1984101" cy="3543175"/>
          </a:xfrm>
        </p:grpSpPr>
        <p:sp>
          <p:nvSpPr>
            <p:cNvPr id="34" name="Freeform 56"/>
            <p:cNvSpPr>
              <a:spLocks noChangeArrowheads="1"/>
            </p:cNvSpPr>
            <p:nvPr/>
          </p:nvSpPr>
          <p:spPr bwMode="auto">
            <a:xfrm>
              <a:off x="8492993" y="8090467"/>
              <a:ext cx="1984100" cy="3543175"/>
            </a:xfrm>
            <a:custGeom>
              <a:avLst/>
              <a:gdLst>
                <a:gd name="T0" fmla="*/ 68876 w 383"/>
                <a:gd name="T1" fmla="*/ 190141 h 531"/>
                <a:gd name="T2" fmla="*/ 68876 w 383"/>
                <a:gd name="T3" fmla="*/ 190141 h 531"/>
                <a:gd name="T4" fmla="*/ 0 w 383"/>
                <a:gd name="T5" fmla="*/ 121619 h 531"/>
                <a:gd name="T6" fmla="*/ 66352 w 383"/>
                <a:gd name="T7" fmla="*/ 0 h 531"/>
                <a:gd name="T8" fmla="*/ 137752 w 383"/>
                <a:gd name="T9" fmla="*/ 121619 h 531"/>
                <a:gd name="T10" fmla="*/ 68876 w 383"/>
                <a:gd name="T11" fmla="*/ 190141 h 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3" h="531">
                  <a:moveTo>
                    <a:pt x="191" y="530"/>
                  </a:moveTo>
                  <a:lnTo>
                    <a:pt x="191" y="530"/>
                  </a:lnTo>
                  <a:cubicBezTo>
                    <a:pt x="92" y="530"/>
                    <a:pt x="0" y="445"/>
                    <a:pt x="0" y="339"/>
                  </a:cubicBezTo>
                  <a:cubicBezTo>
                    <a:pt x="0" y="240"/>
                    <a:pt x="184" y="0"/>
                    <a:pt x="184" y="0"/>
                  </a:cubicBezTo>
                  <a:cubicBezTo>
                    <a:pt x="184" y="0"/>
                    <a:pt x="382" y="233"/>
                    <a:pt x="382" y="339"/>
                  </a:cubicBezTo>
                  <a:cubicBezTo>
                    <a:pt x="382" y="445"/>
                    <a:pt x="290" y="530"/>
                    <a:pt x="191" y="530"/>
                  </a:cubicBezTo>
                </a:path>
              </a:pathLst>
            </a:custGeom>
            <a:solidFill>
              <a:srgbClr val="FFCC3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92992" y="9879886"/>
              <a:ext cx="1984101" cy="1231708"/>
              <a:chOff x="13409636" y="10790816"/>
              <a:chExt cx="4979564" cy="198672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58" b="13064"/>
              <a:stretch/>
            </p:blipFill>
            <p:spPr>
              <a:xfrm>
                <a:off x="13409636" y="11983454"/>
                <a:ext cx="4979564" cy="79408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58" b="13064"/>
              <a:stretch/>
            </p:blipFill>
            <p:spPr>
              <a:xfrm>
                <a:off x="13409636" y="11387135"/>
                <a:ext cx="4979564" cy="79408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58" b="13064"/>
              <a:stretch/>
            </p:blipFill>
            <p:spPr>
              <a:xfrm>
                <a:off x="13409636" y="10790816"/>
                <a:ext cx="4979564" cy="794084"/>
              </a:xfrm>
              <a:prstGeom prst="rect">
                <a:avLst/>
              </a:prstGeom>
            </p:spPr>
          </p:pic>
        </p:grpSp>
      </p:grpSp>
      <p:sp>
        <p:nvSpPr>
          <p:cNvPr id="21" name="Oval 20"/>
          <p:cNvSpPr/>
          <p:nvPr/>
        </p:nvSpPr>
        <p:spPr>
          <a:xfrm>
            <a:off x="3352115" y="9969227"/>
            <a:ext cx="1351562" cy="1351562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65042" y="9636214"/>
            <a:ext cx="900580" cy="90058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8730" y="9969227"/>
            <a:ext cx="1351562" cy="1351562"/>
          </a:xfrm>
          <a:prstGeom prst="ellipse">
            <a:avLst/>
          </a:prstGeom>
          <a:solidFill>
            <a:srgbClr val="D40E0F">
              <a:alpha val="80000"/>
            </a:srgb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1657" y="9636214"/>
            <a:ext cx="900580" cy="900580"/>
          </a:xfrm>
          <a:prstGeom prst="ellipse">
            <a:avLst/>
          </a:prstGeom>
          <a:solidFill>
            <a:srgbClr val="D40E0F">
              <a:alpha val="80000"/>
            </a:srgb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0200" y="11929448"/>
            <a:ext cx="26133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>
                <a:latin typeface="Lato Regular"/>
                <a:cs typeface="Lato Regular"/>
              </a:rPr>
              <a:t>Red Blood</a:t>
            </a:r>
          </a:p>
          <a:p>
            <a:pPr algn="ctr">
              <a:lnSpc>
                <a:spcPct val="120000"/>
              </a:lnSpc>
            </a:pPr>
            <a:r>
              <a:rPr lang="pt-BR" sz="3200" b="1" dirty="0">
                <a:latin typeface="Lato Regular"/>
                <a:cs typeface="Lato Light"/>
              </a:rPr>
              <a:t>Cells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13971" y="11963988"/>
            <a:ext cx="240914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>
                <a:latin typeface="Lato Regular"/>
                <a:cs typeface="Lato Regular"/>
              </a:rPr>
              <a:t>White Blood</a:t>
            </a:r>
          </a:p>
          <a:p>
            <a:pPr algn="ctr">
              <a:lnSpc>
                <a:spcPct val="120000"/>
              </a:lnSpc>
            </a:pPr>
            <a:r>
              <a:rPr lang="pt-BR" sz="3200" b="1" dirty="0">
                <a:latin typeface="Lato Regular"/>
                <a:cs typeface="Lato Light"/>
              </a:rPr>
              <a:t>Cells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9958" y="11960762"/>
            <a:ext cx="19841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 err="1">
                <a:latin typeface="Lato Regular"/>
                <a:cs typeface="Lato Regular"/>
              </a:rPr>
              <a:t>Platelet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92993" y="11927992"/>
            <a:ext cx="1984100" cy="6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>
                <a:latin typeface="Lato Regular"/>
                <a:cs typeface="Lato Regular"/>
              </a:rPr>
              <a:t>Plasma</a:t>
            </a:r>
            <a:endParaRPr lang="en-US" sz="3200" dirty="0">
              <a:latin typeface="Lato Light"/>
              <a:cs typeface="Lato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548198" y="3360841"/>
            <a:ext cx="890337" cy="890337"/>
          </a:xfrm>
          <a:prstGeom prst="ellipse">
            <a:avLst/>
          </a:prstGeom>
          <a:solidFill>
            <a:srgbClr val="D09A2C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581794" y="6384710"/>
            <a:ext cx="890337" cy="890337"/>
          </a:xfrm>
          <a:prstGeom prst="ellipse">
            <a:avLst/>
          </a:prstGeom>
          <a:solidFill>
            <a:srgbClr val="D09A2C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521310" y="9699229"/>
            <a:ext cx="890337" cy="890337"/>
          </a:xfrm>
          <a:prstGeom prst="ellipse">
            <a:avLst/>
          </a:prstGeom>
          <a:solidFill>
            <a:srgbClr val="D09A2C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13161" y="1348002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5719913" y="2448306"/>
            <a:ext cx="8457711" cy="45719"/>
          </a:xfrm>
          <a:prstGeom prst="rect">
            <a:avLst/>
          </a:prstGeom>
          <a:solidFill>
            <a:srgbClr val="D09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03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719600" y="1909424"/>
            <a:ext cx="12105157" cy="1084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Please </a:t>
            </a:r>
            <a:r>
              <a:rPr lang="en-CA" sz="3700" dirty="0">
                <a:ea typeface="Arial" charset="0"/>
                <a:cs typeface="Arial" charset="0"/>
              </a:rPr>
              <a:t>increase your intake of fluids the day before your procedure by simply drinking 2 glasses of water in the morning before your PRP session, 2 glasses at lunch and 2 glasses at dinner. 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On </a:t>
            </a:r>
            <a:r>
              <a:rPr lang="en-CA" sz="3700" dirty="0">
                <a:ea typeface="Arial" charset="0"/>
                <a:cs typeface="Arial" charset="0"/>
              </a:rPr>
              <a:t>the actual day of your procedure simply have a bottle of water (500 mL) before your session.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Please </a:t>
            </a:r>
            <a:r>
              <a:rPr lang="en-CA" sz="3700" dirty="0">
                <a:ea typeface="Arial" charset="0"/>
                <a:cs typeface="Arial" charset="0"/>
              </a:rPr>
              <a:t>eat a normal breakfast or lunch the day of your PRP session.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Feel </a:t>
            </a:r>
            <a:r>
              <a:rPr lang="en-CA" sz="3700" dirty="0">
                <a:ea typeface="Arial" charset="0"/>
                <a:cs typeface="Arial" charset="0"/>
              </a:rPr>
              <a:t>free to wash your hair the morning of the PRP session (or at least the day before)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It </a:t>
            </a:r>
            <a:r>
              <a:rPr lang="en-CA" sz="3700" dirty="0">
                <a:ea typeface="Arial" charset="0"/>
                <a:cs typeface="Arial" charset="0"/>
              </a:rPr>
              <a:t>is fine to color your hair up to 3 days before the procedure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It’s </a:t>
            </a:r>
            <a:r>
              <a:rPr lang="en-CA" sz="3700" dirty="0">
                <a:ea typeface="Arial" charset="0"/>
                <a:cs typeface="Arial" charset="0"/>
              </a:rPr>
              <a:t>fine to continue iron and vitamin D.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Avoid </a:t>
            </a:r>
            <a:r>
              <a:rPr lang="en-CA" sz="3700" dirty="0">
                <a:ea typeface="Arial" charset="0"/>
                <a:cs typeface="Arial" charset="0"/>
              </a:rPr>
              <a:t>alcohol for three days before your PRP session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700" dirty="0" smtClean="0">
                <a:ea typeface="Arial" charset="0"/>
                <a:cs typeface="Arial" charset="0"/>
              </a:rPr>
              <a:t>If </a:t>
            </a:r>
            <a:r>
              <a:rPr lang="en-CA" sz="3700" dirty="0">
                <a:ea typeface="Arial" charset="0"/>
                <a:cs typeface="Arial" charset="0"/>
              </a:rPr>
              <a:t>possible, stop smoking or limit smoking for three days prior to your procedure. The longer the better as we find it really impacts on the healing process</a:t>
            </a:r>
            <a:r>
              <a:rPr lang="en-CA" sz="3700" dirty="0" smtClean="0">
                <a:ea typeface="Arial" charset="0"/>
                <a:cs typeface="Arial" charset="0"/>
              </a:rPr>
              <a:t>!</a:t>
            </a:r>
            <a:endParaRPr lang="en-CA" sz="3700" dirty="0"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41834" y="1420291"/>
            <a:ext cx="12450091" cy="45719"/>
          </a:xfrm>
          <a:prstGeom prst="rect">
            <a:avLst/>
          </a:prstGeom>
          <a:solidFill>
            <a:srgbClr val="D09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567" y="264726"/>
            <a:ext cx="11503033" cy="1191649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7" y="0"/>
            <a:ext cx="10973214" cy="13716000"/>
          </a:xfrm>
          <a:prstGeom prst="rect">
            <a:avLst/>
          </a:prstGeom>
          <a:solidFill>
            <a:srgbClr val="EFEFEF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/>
          <a:stretch/>
        </p:blipFill>
        <p:spPr>
          <a:xfrm>
            <a:off x="-729800" y="0"/>
            <a:ext cx="11721025" cy="1371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29800" y="103829"/>
            <a:ext cx="12274100" cy="13715918"/>
            <a:chOff x="-729800" y="103829"/>
            <a:chExt cx="12274100" cy="137159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 t="14374" r="11326" b="970"/>
            <a:stretch/>
          </p:blipFill>
          <p:spPr>
            <a:xfrm>
              <a:off x="-729800" y="106588"/>
              <a:ext cx="12268363" cy="137131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8" r="1837" b="41111"/>
            <a:stretch/>
          </p:blipFill>
          <p:spPr>
            <a:xfrm>
              <a:off x="6005225" y="103829"/>
              <a:ext cx="5539075" cy="8077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005225" y="6211669"/>
              <a:ext cx="3405524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CA" dirty="0" smtClean="0">
                <a:solidFill>
                  <a:schemeClr val="bg1"/>
                </a:solidFill>
              </a:endParaRPr>
            </a:p>
            <a:p>
              <a:endParaRPr lang="en-CA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88574" y="237411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2862600" y="264726"/>
            <a:ext cx="1139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6000" b="1" dirty="0" smtClean="0">
                <a:solidFill>
                  <a:srgbClr val="CA9703"/>
                </a:solidFill>
              </a:rPr>
              <a:t>Preparing for PRP treatment</a:t>
            </a:r>
            <a:endParaRPr lang="en-CA" sz="6000" b="1" dirty="0">
              <a:solidFill>
                <a:srgbClr val="CA97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35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349149" y="1684249"/>
            <a:ext cx="11475608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a typeface="Arial" charset="0"/>
                <a:cs typeface="Arial" charset="0"/>
              </a:rPr>
              <a:t>Simple </a:t>
            </a:r>
            <a:endParaRPr lang="en-US" sz="4400" dirty="0">
              <a:ea typeface="Arial" charset="0"/>
              <a:cs typeface="Arial" charset="0"/>
            </a:endParaRPr>
          </a:p>
          <a:p>
            <a:r>
              <a:rPr lang="en-US" sz="4400" dirty="0" smtClean="0">
                <a:ea typeface="Arial" charset="0"/>
                <a:cs typeface="Arial" charset="0"/>
              </a:rPr>
              <a:t>30-40 minute procedure</a:t>
            </a:r>
            <a:endParaRPr lang="en-US" sz="4400" dirty="0">
              <a:ea typeface="Arial" charset="0"/>
              <a:cs typeface="Arial" charset="0"/>
            </a:endParaRPr>
          </a:p>
          <a:p>
            <a:endParaRPr lang="en-US" sz="3200" dirty="0">
              <a:ea typeface="Arial" charset="0"/>
              <a:cs typeface="Arial" charset="0"/>
            </a:endParaRPr>
          </a:p>
          <a:p>
            <a:r>
              <a:rPr lang="en-US" sz="4400" b="1" dirty="0" smtClean="0">
                <a:ea typeface="Arial" charset="0"/>
                <a:cs typeface="Arial" charset="0"/>
              </a:rPr>
              <a:t>Safe </a:t>
            </a:r>
            <a:endParaRPr lang="en-US" sz="4400" dirty="0">
              <a:ea typeface="Arial" charset="0"/>
              <a:cs typeface="Arial" charset="0"/>
            </a:endParaRPr>
          </a:p>
          <a:p>
            <a:r>
              <a:rPr lang="en-US" sz="4400" dirty="0" smtClean="0">
                <a:ea typeface="Arial" charset="0"/>
                <a:cs typeface="Arial" charset="0"/>
              </a:rPr>
              <a:t>Health Canada approved Class </a:t>
            </a:r>
            <a:r>
              <a:rPr lang="en-US" sz="4400" dirty="0">
                <a:ea typeface="Arial" charset="0"/>
                <a:cs typeface="Arial" charset="0"/>
              </a:rPr>
              <a:t>II Medical Device </a:t>
            </a:r>
            <a:endParaRPr lang="en-US" sz="4400" dirty="0" smtClean="0">
              <a:ea typeface="Arial" charset="0"/>
              <a:cs typeface="Arial" charset="0"/>
            </a:endParaRPr>
          </a:p>
          <a:p>
            <a:endParaRPr lang="en-US" sz="3200" dirty="0">
              <a:ea typeface="Arial" charset="0"/>
              <a:cs typeface="Arial" charset="0"/>
            </a:endParaRPr>
          </a:p>
          <a:p>
            <a:r>
              <a:rPr lang="en-US" sz="4400" b="1" dirty="0">
                <a:ea typeface="Arial" charset="0"/>
                <a:cs typeface="Arial" charset="0"/>
              </a:rPr>
              <a:t>Anti-Inflammatory</a:t>
            </a:r>
            <a:endParaRPr lang="en-US" sz="4400" dirty="0">
              <a:ea typeface="Arial" charset="0"/>
              <a:cs typeface="Arial" charset="0"/>
            </a:endParaRPr>
          </a:p>
          <a:p>
            <a:r>
              <a:rPr lang="en-US" sz="4400" dirty="0">
                <a:ea typeface="Arial" charset="0"/>
                <a:cs typeface="Arial" charset="0"/>
              </a:rPr>
              <a:t>Eliminates </a:t>
            </a:r>
            <a:r>
              <a:rPr lang="en-US" sz="4400" dirty="0" smtClean="0">
                <a:ea typeface="Arial" charset="0"/>
                <a:cs typeface="Arial" charset="0"/>
              </a:rPr>
              <a:t>red blood cells (RBC) </a:t>
            </a:r>
            <a:r>
              <a:rPr lang="en-US" sz="4400" dirty="0">
                <a:ea typeface="Arial" charset="0"/>
                <a:cs typeface="Arial" charset="0"/>
              </a:rPr>
              <a:t>and </a:t>
            </a:r>
            <a:r>
              <a:rPr lang="en-US" sz="4400" dirty="0" smtClean="0">
                <a:ea typeface="Arial" charset="0"/>
                <a:cs typeface="Arial" charset="0"/>
              </a:rPr>
              <a:t>Granulocytes (white blood cells)</a:t>
            </a:r>
            <a:endParaRPr lang="en-US" sz="4400" dirty="0">
              <a:ea typeface="Arial" charset="0"/>
              <a:cs typeface="Arial" charset="0"/>
            </a:endParaRPr>
          </a:p>
          <a:p>
            <a:r>
              <a:rPr lang="en-US" sz="3200" dirty="0">
                <a:ea typeface="Arial" charset="0"/>
                <a:cs typeface="Arial" charset="0"/>
              </a:rPr>
              <a:t> </a:t>
            </a:r>
          </a:p>
          <a:p>
            <a:r>
              <a:rPr lang="en-US" sz="4400" b="1" dirty="0">
                <a:ea typeface="Arial" charset="0"/>
                <a:cs typeface="Arial" charset="0"/>
              </a:rPr>
              <a:t>Comfortable</a:t>
            </a:r>
            <a:endParaRPr lang="en-US" sz="4400" dirty="0">
              <a:ea typeface="Arial" charset="0"/>
              <a:cs typeface="Arial" charset="0"/>
            </a:endParaRPr>
          </a:p>
          <a:p>
            <a:r>
              <a:rPr lang="en-US" sz="4400" dirty="0">
                <a:ea typeface="Arial" charset="0"/>
                <a:cs typeface="Arial" charset="0"/>
              </a:rPr>
              <a:t>Proprietary MNC7 anti-coagulant produces physiologic pH</a:t>
            </a:r>
          </a:p>
          <a:p>
            <a:r>
              <a:rPr lang="en-US" sz="3200" dirty="0">
                <a:ea typeface="Arial" charset="0"/>
                <a:cs typeface="Arial" charset="0"/>
              </a:rPr>
              <a:t> </a:t>
            </a:r>
          </a:p>
          <a:p>
            <a:r>
              <a:rPr lang="en-US" sz="4400" b="1" dirty="0">
                <a:ea typeface="Arial" charset="0"/>
                <a:cs typeface="Arial" charset="0"/>
              </a:rPr>
              <a:t>Patient Friendly </a:t>
            </a:r>
            <a:endParaRPr lang="en-US" sz="4400" dirty="0">
              <a:ea typeface="Arial" charset="0"/>
              <a:cs typeface="Arial" charset="0"/>
            </a:endParaRPr>
          </a:p>
          <a:p>
            <a:r>
              <a:rPr lang="en-US" sz="4400" dirty="0">
                <a:ea typeface="Arial" charset="0"/>
                <a:cs typeface="Arial" charset="0"/>
              </a:rPr>
              <a:t>Only requires a small volume of blood </a:t>
            </a:r>
            <a:br>
              <a:rPr lang="en-US" sz="4400" dirty="0">
                <a:ea typeface="Arial" charset="0"/>
                <a:cs typeface="Arial" charset="0"/>
              </a:rPr>
            </a:br>
            <a:r>
              <a:rPr lang="en-US" sz="4400" dirty="0" smtClean="0">
                <a:ea typeface="Arial" charset="0"/>
                <a:cs typeface="Arial" charset="0"/>
              </a:rPr>
              <a:t>(22 mL)</a:t>
            </a:r>
            <a:endParaRPr lang="en-US" sz="4400" dirty="0">
              <a:ea typeface="Arial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483398" y="106588"/>
            <a:ext cx="12894252" cy="1446528"/>
            <a:chOff x="5955929" y="285134"/>
            <a:chExt cx="12894252" cy="1147798"/>
          </a:xfrm>
        </p:grpSpPr>
        <p:sp>
          <p:nvSpPr>
            <p:cNvPr id="24" name="TextBox 23"/>
            <p:cNvSpPr txBox="1"/>
            <p:nvPr/>
          </p:nvSpPr>
          <p:spPr>
            <a:xfrm>
              <a:off x="5955929" y="285134"/>
              <a:ext cx="12856152" cy="1147798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D09A2C"/>
                  </a:solidFill>
                  <a:latin typeface="Lato Regular"/>
                  <a:cs typeface="Lato Regular"/>
                </a:rPr>
                <a:t>Benefits</a:t>
              </a:r>
              <a:endParaRPr lang="id-ID" sz="72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81870" y="1396654"/>
              <a:ext cx="8768311" cy="36278"/>
            </a:xfrm>
            <a:prstGeom prst="rect">
              <a:avLst/>
            </a:prstGeom>
            <a:solidFill>
              <a:srgbClr val="D09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6567" y="264726"/>
            <a:ext cx="11503033" cy="1191649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567" y="264726"/>
            <a:ext cx="11310644" cy="1138715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147" y="914431"/>
            <a:ext cx="8373979" cy="1176685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7" y="0"/>
            <a:ext cx="10973214" cy="13716000"/>
          </a:xfrm>
          <a:prstGeom prst="rect">
            <a:avLst/>
          </a:prstGeom>
          <a:solidFill>
            <a:srgbClr val="EFEFEF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387861" y="1781871"/>
            <a:ext cx="672810" cy="672810"/>
          </a:xfrm>
          <a:prstGeom prst="ellipse">
            <a:avLst/>
          </a:prstGeom>
          <a:solidFill>
            <a:srgbClr val="D09A2C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384961" y="3593428"/>
            <a:ext cx="672810" cy="672810"/>
          </a:xfrm>
          <a:prstGeom prst="ellipse">
            <a:avLst/>
          </a:prstGeom>
          <a:solidFill>
            <a:srgbClr val="D09A2C">
              <a:alpha val="90000"/>
            </a:srgb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361565" y="8653687"/>
            <a:ext cx="672810" cy="672810"/>
          </a:xfrm>
          <a:prstGeom prst="ellipse">
            <a:avLst/>
          </a:prstGeom>
          <a:solidFill>
            <a:srgbClr val="D09A2C">
              <a:alpha val="80000"/>
            </a:srgb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84961" y="11041099"/>
            <a:ext cx="672810" cy="672810"/>
          </a:xfrm>
          <a:prstGeom prst="ellipse">
            <a:avLst/>
          </a:prstGeom>
          <a:solidFill>
            <a:srgbClr val="D09A2C">
              <a:alpha val="70000"/>
            </a:srgb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/>
          <a:stretch/>
        </p:blipFill>
        <p:spPr>
          <a:xfrm>
            <a:off x="-729800" y="0"/>
            <a:ext cx="11721025" cy="137160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381417" y="6072365"/>
            <a:ext cx="672810" cy="672810"/>
          </a:xfrm>
          <a:prstGeom prst="ellipse">
            <a:avLst/>
          </a:prstGeom>
          <a:solidFill>
            <a:srgbClr val="D09A2C">
              <a:alpha val="80000"/>
            </a:srgbClr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63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719600" y="2084299"/>
            <a:ext cx="12105157" cy="1101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Avoid taking Aspirin</a:t>
            </a:r>
            <a:r>
              <a:rPr lang="en-CA" sz="4400" dirty="0">
                <a:ea typeface="Arial" charset="0"/>
                <a:cs typeface="Arial" charset="0"/>
              </a:rPr>
              <a:t>, </a:t>
            </a:r>
            <a:r>
              <a:rPr lang="en-CA" sz="4400" dirty="0" smtClean="0">
                <a:ea typeface="Arial" charset="0"/>
                <a:cs typeface="Arial" charset="0"/>
              </a:rPr>
              <a:t>anti-inflammatory </a:t>
            </a:r>
            <a:r>
              <a:rPr lang="en-CA" sz="4400" dirty="0">
                <a:ea typeface="Arial" charset="0"/>
                <a:cs typeface="Arial" charset="0"/>
              </a:rPr>
              <a:t>such as Nurofen, </a:t>
            </a:r>
            <a:r>
              <a:rPr lang="en-CA" sz="4400" dirty="0" err="1">
                <a:ea typeface="Arial" charset="0"/>
                <a:cs typeface="Arial" charset="0"/>
              </a:rPr>
              <a:t>Votaren</a:t>
            </a:r>
            <a:r>
              <a:rPr lang="en-CA" sz="4400" dirty="0">
                <a:ea typeface="Arial" charset="0"/>
                <a:cs typeface="Arial" charset="0"/>
              </a:rPr>
              <a:t>, Diclofenac, </a:t>
            </a:r>
            <a:r>
              <a:rPr lang="en-CA" sz="4400" dirty="0" smtClean="0">
                <a:ea typeface="Arial" charset="0"/>
                <a:cs typeface="Arial" charset="0"/>
              </a:rPr>
              <a:t>or Naproxen, St </a:t>
            </a:r>
            <a:r>
              <a:rPr lang="en-CA" sz="4400" dirty="0">
                <a:ea typeface="Arial" charset="0"/>
                <a:cs typeface="Arial" charset="0"/>
              </a:rPr>
              <a:t>Johns Wort, </a:t>
            </a:r>
            <a:r>
              <a:rPr lang="en-CA" sz="4400" dirty="0" smtClean="0">
                <a:ea typeface="Arial" charset="0"/>
                <a:cs typeface="Arial" charset="0"/>
              </a:rPr>
              <a:t>Garlic</a:t>
            </a:r>
            <a:r>
              <a:rPr lang="en-CA" sz="4400" dirty="0">
                <a:ea typeface="Arial" charset="0"/>
                <a:cs typeface="Arial" charset="0"/>
              </a:rPr>
              <a:t> </a:t>
            </a:r>
            <a:r>
              <a:rPr lang="en-CA" sz="4400" dirty="0" smtClean="0">
                <a:ea typeface="Arial" charset="0"/>
                <a:cs typeface="Arial" charset="0"/>
              </a:rPr>
              <a:t>as these could thin your blood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Avoid Vitamin E or Fish Oil supplements for 14 days prior to treatment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You </a:t>
            </a:r>
            <a:r>
              <a:rPr lang="en-CA" sz="4400" dirty="0">
                <a:ea typeface="Arial" charset="0"/>
                <a:cs typeface="Arial" charset="0"/>
              </a:rPr>
              <a:t>will likely experience mild to moderate swelling of the treated area, this will last for about 12- 24 </a:t>
            </a:r>
            <a:r>
              <a:rPr lang="en-CA" sz="4400" dirty="0" smtClean="0">
                <a:ea typeface="Arial" charset="0"/>
                <a:cs typeface="Arial" charset="0"/>
              </a:rPr>
              <a:t>hours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Ice or </a:t>
            </a:r>
            <a:r>
              <a:rPr lang="en-CA" sz="4400" dirty="0">
                <a:ea typeface="Arial" charset="0"/>
                <a:cs typeface="Arial" charset="0"/>
              </a:rPr>
              <a:t>cold compresses can be applied to reduce swelling if required. </a:t>
            </a:r>
            <a:endParaRPr lang="en-CA" sz="4400" dirty="0" smtClean="0">
              <a:ea typeface="Arial" charset="0"/>
              <a:cs typeface="Arial" charset="0"/>
            </a:endParaRP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You </a:t>
            </a:r>
            <a:r>
              <a:rPr lang="en-CA" sz="4400" dirty="0">
                <a:ea typeface="Arial" charset="0"/>
                <a:cs typeface="Arial" charset="0"/>
              </a:rPr>
              <a:t>may notice a tingling sensation while the cells are </a:t>
            </a:r>
            <a:r>
              <a:rPr lang="en-CA" sz="4400" dirty="0" smtClean="0">
                <a:ea typeface="Arial" charset="0"/>
                <a:cs typeface="Arial" charset="0"/>
              </a:rPr>
              <a:t>being activated</a:t>
            </a:r>
            <a:r>
              <a:rPr lang="en-CA" sz="4400" dirty="0">
                <a:ea typeface="Arial" charset="0"/>
                <a:cs typeface="Arial" charset="0"/>
              </a:rPr>
              <a:t>. </a:t>
            </a:r>
            <a:endParaRPr lang="en-CA" sz="4400" dirty="0" smtClean="0">
              <a:ea typeface="Arial" charset="0"/>
              <a:cs typeface="Arial" charset="0"/>
            </a:endParaRP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In </a:t>
            </a:r>
            <a:r>
              <a:rPr lang="en-CA" sz="4400" dirty="0">
                <a:ea typeface="Arial" charset="0"/>
                <a:cs typeface="Arial" charset="0"/>
              </a:rPr>
              <a:t>rare cases skin infection may occur, which is easily treated with an anti-biotic</a:t>
            </a:r>
            <a:r>
              <a:rPr lang="en-CA" sz="4400" dirty="0" smtClean="0">
                <a:ea typeface="Arial" charset="0"/>
                <a:cs typeface="Arial" charset="0"/>
              </a:rPr>
              <a:t>.</a:t>
            </a:r>
            <a:endParaRPr lang="en-CA" sz="4400" dirty="0"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719601" y="1430010"/>
            <a:ext cx="12658050" cy="36000"/>
          </a:xfrm>
          <a:prstGeom prst="rect">
            <a:avLst/>
          </a:prstGeom>
          <a:solidFill>
            <a:srgbClr val="D09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567" y="264726"/>
            <a:ext cx="11503033" cy="1191649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7" y="0"/>
            <a:ext cx="10973214" cy="13716000"/>
          </a:xfrm>
          <a:prstGeom prst="rect">
            <a:avLst/>
          </a:prstGeom>
          <a:solidFill>
            <a:srgbClr val="EFEFEF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/>
          <a:stretch/>
        </p:blipFill>
        <p:spPr>
          <a:xfrm>
            <a:off x="-729800" y="0"/>
            <a:ext cx="11721025" cy="1371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29800" y="103829"/>
            <a:ext cx="12274100" cy="13715918"/>
            <a:chOff x="-729800" y="103829"/>
            <a:chExt cx="12274100" cy="137159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 t="14374" r="11326" b="970"/>
            <a:stretch/>
          </p:blipFill>
          <p:spPr>
            <a:xfrm>
              <a:off x="-729800" y="106588"/>
              <a:ext cx="12268363" cy="137131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8" r="1837" b="41111"/>
            <a:stretch/>
          </p:blipFill>
          <p:spPr>
            <a:xfrm>
              <a:off x="6005225" y="103829"/>
              <a:ext cx="5539075" cy="8077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005225" y="6211669"/>
              <a:ext cx="3405524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CA" dirty="0" smtClean="0">
                <a:solidFill>
                  <a:schemeClr val="bg1"/>
                </a:solidFill>
              </a:endParaRPr>
            </a:p>
            <a:p>
              <a:endParaRPr lang="en-CA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88574" y="208836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1719600" y="264726"/>
            <a:ext cx="11397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600" b="1" dirty="0" smtClean="0">
                <a:solidFill>
                  <a:srgbClr val="CA9703"/>
                </a:solidFill>
              </a:rPr>
              <a:t>Precautions &amp; Warnings</a:t>
            </a:r>
            <a:endParaRPr lang="en-CA" sz="7600" b="1" dirty="0">
              <a:solidFill>
                <a:srgbClr val="CA97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62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349149" y="2452709"/>
            <a:ext cx="1147560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ea typeface="Arial" charset="0"/>
                <a:cs typeface="Arial" charset="0"/>
              </a:rPr>
              <a:t>You </a:t>
            </a:r>
            <a:r>
              <a:rPr lang="en-CA" sz="4400" dirty="0">
                <a:ea typeface="Arial" charset="0"/>
                <a:cs typeface="Arial" charset="0"/>
              </a:rPr>
              <a:t>should not have PRP treatment done if you have any of the following conditions</a:t>
            </a:r>
            <a:r>
              <a:rPr lang="en-CA" sz="4400" dirty="0" smtClean="0">
                <a:ea typeface="Arial" charset="0"/>
                <a:cs typeface="Arial" charset="0"/>
              </a:rPr>
              <a:t>:</a:t>
            </a:r>
          </a:p>
          <a:p>
            <a:endParaRPr lang="en-CA" sz="4400" dirty="0">
              <a:ea typeface="Arial" charset="0"/>
              <a:cs typeface="Arial" charset="0"/>
            </a:endParaRP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>
                <a:ea typeface="Arial" charset="0"/>
                <a:cs typeface="Arial" charset="0"/>
              </a:rPr>
              <a:t>Skin conditions and diseases including: Facial cancer, existing or uncured</a:t>
            </a:r>
            <a:r>
              <a:rPr lang="en-CA" sz="4400" dirty="0" smtClean="0">
                <a:ea typeface="Arial" charset="0"/>
                <a:cs typeface="Arial" charset="0"/>
              </a:rPr>
              <a:t>.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4400" dirty="0" smtClean="0">
                <a:ea typeface="Arial" charset="0"/>
                <a:cs typeface="Arial" charset="0"/>
              </a:rPr>
              <a:t>This </a:t>
            </a:r>
            <a:r>
              <a:rPr lang="en-CA" sz="4400" dirty="0">
                <a:ea typeface="Arial" charset="0"/>
                <a:cs typeface="Arial" charset="0"/>
              </a:rPr>
              <a:t>includes SCC, BCC and melanoma, </a:t>
            </a:r>
            <a:r>
              <a:rPr lang="en-CA" sz="4400" dirty="0" smtClean="0">
                <a:ea typeface="Arial" charset="0"/>
                <a:cs typeface="Arial" charset="0"/>
              </a:rPr>
              <a:t>systemic cancer</a:t>
            </a:r>
            <a:r>
              <a:rPr lang="en-CA" sz="4400" dirty="0">
                <a:ea typeface="Arial" charset="0"/>
                <a:cs typeface="Arial" charset="0"/>
              </a:rPr>
              <a:t>, chemotherapy, steroid therapy, dermatological diseases affecting the face (i.e. Porphyria), Blood disorders and </a:t>
            </a:r>
            <a:r>
              <a:rPr lang="en-CA" sz="4400" dirty="0" smtClean="0">
                <a:ea typeface="Arial" charset="0"/>
                <a:cs typeface="Arial" charset="0"/>
              </a:rPr>
              <a:t>platelet abnormalities</a:t>
            </a:r>
            <a:r>
              <a:rPr lang="en-CA" sz="4400" dirty="0">
                <a:ea typeface="Arial" charset="0"/>
                <a:cs typeface="Arial" charset="0"/>
              </a:rPr>
              <a:t>, Anticoagulation therapy (i.e.: Warfarin</a:t>
            </a:r>
            <a:r>
              <a:rPr lang="en-CA" sz="4400" dirty="0" smtClean="0">
                <a:ea typeface="Arial" charset="0"/>
                <a:cs typeface="Arial" charset="0"/>
              </a:rPr>
              <a:t>)</a:t>
            </a:r>
            <a:endParaRPr lang="en-CA" sz="4400" dirty="0">
              <a:ea typeface="Arial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658877" y="27615"/>
            <a:ext cx="12856152" cy="1446528"/>
            <a:chOff x="6131408" y="335839"/>
            <a:chExt cx="12856152" cy="1147798"/>
          </a:xfrm>
        </p:grpSpPr>
        <p:sp>
          <p:nvSpPr>
            <p:cNvPr id="24" name="TextBox 23"/>
            <p:cNvSpPr txBox="1"/>
            <p:nvPr/>
          </p:nvSpPr>
          <p:spPr>
            <a:xfrm>
              <a:off x="6131408" y="335839"/>
              <a:ext cx="12856152" cy="1147798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D09A2C"/>
                  </a:solidFill>
                  <a:latin typeface="Lato Regular"/>
                  <a:cs typeface="Lato Regular"/>
                </a:rPr>
                <a:t>Contraindications</a:t>
              </a:r>
              <a:endParaRPr lang="id-ID" sz="72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06627" y="1396654"/>
              <a:ext cx="12100680" cy="36278"/>
            </a:xfrm>
            <a:prstGeom prst="rect">
              <a:avLst/>
            </a:prstGeom>
            <a:solidFill>
              <a:srgbClr val="D09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6567" y="264726"/>
            <a:ext cx="11503033" cy="1191649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567" y="264726"/>
            <a:ext cx="11310644" cy="1138715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147" y="914431"/>
            <a:ext cx="8373979" cy="11766853"/>
          </a:xfrm>
          <a:prstGeom prst="rect">
            <a:avLst/>
          </a:prstGeom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7" y="0"/>
            <a:ext cx="10973214" cy="13716000"/>
          </a:xfrm>
          <a:prstGeom prst="rect">
            <a:avLst/>
          </a:prstGeom>
          <a:solidFill>
            <a:srgbClr val="EFEFEF"/>
          </a:solidFill>
        </p:spPr>
        <p:txBody>
          <a:bodyPr wrap="square" lIns="182807" tIns="91404" rIns="182807" bIns="91404" rtlCol="0" anchor="ctr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/>
          <a:stretch/>
        </p:blipFill>
        <p:spPr>
          <a:xfrm>
            <a:off x="-729800" y="0"/>
            <a:ext cx="11721025" cy="1371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29800" y="103829"/>
            <a:ext cx="12274100" cy="13715918"/>
            <a:chOff x="-729800" y="103829"/>
            <a:chExt cx="12274100" cy="137159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 t="14374" r="11326" b="970"/>
            <a:stretch/>
          </p:blipFill>
          <p:spPr>
            <a:xfrm>
              <a:off x="-729800" y="106588"/>
              <a:ext cx="12268363" cy="137131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8" r="1837" b="41111"/>
            <a:stretch/>
          </p:blipFill>
          <p:spPr>
            <a:xfrm>
              <a:off x="6005225" y="103829"/>
              <a:ext cx="5539075" cy="8077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005225" y="6211669"/>
              <a:ext cx="3405524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CA" dirty="0" smtClean="0">
                <a:solidFill>
                  <a:schemeClr val="bg1"/>
                </a:solidFill>
              </a:endParaRPr>
            </a:p>
            <a:p>
              <a:endParaRPr lang="en-CA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22888574" y="237411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9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4629150" y="2069746"/>
            <a:ext cx="14458949" cy="102817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34096" y="-55513"/>
            <a:ext cx="12856152" cy="1446532"/>
            <a:chOff x="6606627" y="383247"/>
            <a:chExt cx="12856152" cy="1147801"/>
          </a:xfrm>
        </p:grpSpPr>
        <p:sp>
          <p:nvSpPr>
            <p:cNvPr id="9" name="TextBox 8"/>
            <p:cNvSpPr txBox="1"/>
            <p:nvPr/>
          </p:nvSpPr>
          <p:spPr>
            <a:xfrm>
              <a:off x="6606627" y="383247"/>
              <a:ext cx="12856152" cy="114780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D09A2C"/>
                  </a:solidFill>
                  <a:latin typeface="Lato Regular"/>
                  <a:cs typeface="Lato Regular"/>
                </a:rPr>
                <a:t>Before &amp; </a:t>
              </a:r>
              <a:r>
                <a:rPr lang="en-US" sz="8800" b="1" dirty="0" err="1" smtClean="0">
                  <a:solidFill>
                    <a:srgbClr val="D09A2C"/>
                  </a:solidFill>
                  <a:latin typeface="Lato Regular"/>
                  <a:cs typeface="Lato Regular"/>
                </a:rPr>
                <a:t>Afters</a:t>
              </a:r>
              <a:endParaRPr lang="id-ID" sz="72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06627" y="1396654"/>
              <a:ext cx="12100680" cy="36278"/>
            </a:xfrm>
            <a:prstGeom prst="rect">
              <a:avLst/>
            </a:prstGeom>
            <a:solidFill>
              <a:srgbClr val="D09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88574" y="237411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8" r="1837" b="83398"/>
          <a:stretch/>
        </p:blipFill>
        <p:spPr>
          <a:xfrm>
            <a:off x="1217782" y="-300975"/>
            <a:ext cx="5539075" cy="2277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41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3987319" y="2791831"/>
            <a:ext cx="15492053" cy="102383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34096" y="-55513"/>
            <a:ext cx="12856152" cy="1446532"/>
            <a:chOff x="6606627" y="383247"/>
            <a:chExt cx="12856152" cy="1147801"/>
          </a:xfrm>
        </p:grpSpPr>
        <p:sp>
          <p:nvSpPr>
            <p:cNvPr id="9" name="TextBox 8"/>
            <p:cNvSpPr txBox="1"/>
            <p:nvPr/>
          </p:nvSpPr>
          <p:spPr>
            <a:xfrm>
              <a:off x="6606627" y="383247"/>
              <a:ext cx="12856152" cy="114780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rgbClr val="D09A2C"/>
                  </a:solidFill>
                  <a:latin typeface="Lato Regular"/>
                  <a:cs typeface="Lato Regular"/>
                </a:rPr>
                <a:t>Before &amp; </a:t>
              </a:r>
              <a:r>
                <a:rPr lang="en-US" sz="8800" b="1" dirty="0" err="1" smtClean="0">
                  <a:solidFill>
                    <a:srgbClr val="D09A2C"/>
                  </a:solidFill>
                  <a:latin typeface="Lato Regular"/>
                  <a:cs typeface="Lato Regular"/>
                </a:rPr>
                <a:t>Afters</a:t>
              </a:r>
              <a:endParaRPr lang="id-ID" sz="7200" b="1" dirty="0">
                <a:solidFill>
                  <a:srgbClr val="D09A2C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06627" y="1396654"/>
              <a:ext cx="12100680" cy="36278"/>
            </a:xfrm>
            <a:prstGeom prst="rect">
              <a:avLst/>
            </a:prstGeom>
            <a:solidFill>
              <a:srgbClr val="D09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88574" y="237411"/>
            <a:ext cx="143192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8" r="1837" b="83398"/>
          <a:stretch/>
        </p:blipFill>
        <p:spPr>
          <a:xfrm>
            <a:off x="1217782" y="-300975"/>
            <a:ext cx="5539075" cy="2277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30300" y="13030200"/>
            <a:ext cx="9058274" cy="685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52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72175"/>
        </a:solidFill>
      </a:spPr>
      <a:bodyPr wrap="square" lIns="182807" tIns="91404" rIns="182807" bIns="91404" rtlCol="0" anchor="ctr">
        <a:spAutoFit/>
      </a:bodyPr>
      <a:lstStyle>
        <a:defPPr algn="ctr">
          <a:defRPr sz="2400" dirty="0" smtClean="0">
            <a:solidFill>
              <a:schemeClr val="accent1"/>
            </a:solidFill>
            <a:latin typeface="Lato Light"/>
            <a:cs typeface="Lato Ligh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59561</TotalTime>
  <Words>621</Words>
  <Application>Microsoft Office PowerPoint</Application>
  <PresentationFormat>Custom</PresentationFormat>
  <Paragraphs>70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Franchise</vt:lpstr>
      <vt:lpstr>Lato</vt:lpstr>
      <vt:lpstr>Lato Bold</vt:lpstr>
      <vt:lpstr>Lato Light</vt:lpstr>
      <vt:lpstr>Lato Regular</vt:lpstr>
      <vt:lpstr>Open Sans Light</vt:lpstr>
      <vt:lpstr>Palatino</vt:lpstr>
      <vt:lpstr>Raleway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 Rajab</dc:creator>
  <cp:lastModifiedBy>Marijke</cp:lastModifiedBy>
  <cp:revision>2426</cp:revision>
  <dcterms:created xsi:type="dcterms:W3CDTF">2014-11-12T21:47:38Z</dcterms:created>
  <dcterms:modified xsi:type="dcterms:W3CDTF">2018-09-12T22:34:51Z</dcterms:modified>
  <cp:contentStatus/>
</cp:coreProperties>
</file>