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3" r:id="rId8"/>
    <p:sldId id="264" r:id="rId9"/>
    <p:sldId id="265" r:id="rId10"/>
    <p:sldId id="274" r:id="rId11"/>
    <p:sldId id="277" r:id="rId12"/>
    <p:sldId id="275" r:id="rId13"/>
    <p:sldId id="269" r:id="rId14"/>
    <p:sldId id="270" r:id="rId15"/>
    <p:sldId id="273" r:id="rId16"/>
    <p:sldId id="272" r:id="rId17"/>
  </p:sldIdLst>
  <p:sldSz cx="12192000" cy="6858000"/>
  <p:notesSz cx="7010400" cy="9296400"/>
  <p:embeddedFontLst>
    <p:embeddedFont>
      <p:font typeface="Arial Black" pitchFamily="34" charset="0"/>
      <p:bold r:id="rId19"/>
    </p:embeddedFont>
    <p:embeddedFont>
      <p:font typeface="Calibri" pitchFamily="34" charset="0"/>
      <p:regular r:id="rId20"/>
      <p:bold r:id="rId21"/>
      <p:italic r:id="rId22"/>
      <p:boldItalic r:id="rId23"/>
    </p:embeddedFont>
    <p:embeddedFont>
      <p:font typeface="Helvetica Neue" charset="0"/>
      <p:regular r:id="rId24"/>
      <p:bold r:id="rId25"/>
      <p:italic r:id="rId26"/>
      <p:boldItalic r:id="rId27"/>
    </p:embeddedFont>
    <p:embeddedFont>
      <p:font typeface="Arial Narrow"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12tsJs5GfqIMrOhWEyKiBiQvNx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06A9C85D-35F6-4C16-8AB9-06576D4D0E67}">
  <a:tblStyle styleId="{06A9C85D-35F6-4C16-8AB9-06576D4D0E6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10" d="100"/>
          <a:sy n="110" d="100"/>
        </p:scale>
        <p:origin x="-558" y="-90"/>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544513" y="692150"/>
            <a:ext cx="6154737" cy="34623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 name="Google Shape;90;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1" name="Google Shape;171;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5" name="Google Shape;165;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8" name="Google Shape;158;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6" name="Google Shape;176;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2" name="Google Shape;182;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3" name="Google Shape;193;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4" name="Google Shape;114;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a:spLocks noGrp="1" noRot="1" noChangeAspect="1"/>
          </p:cNvSpPr>
          <p:nvPr>
            <p:ph type="sldImg" idx="2"/>
          </p:nvPr>
        </p:nvSpPr>
        <p:spPr>
          <a:xfrm>
            <a:off x="485775" y="731838"/>
            <a:ext cx="6503988" cy="36591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endParaRPr/>
          </a:p>
        </p:txBody>
      </p:sp>
      <p:sp>
        <p:nvSpPr>
          <p:cNvPr id="134" name="Google Shape;134;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4" name="Google Shape;144;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1" name="Google Shape;151;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2" name="Google Shape;3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lisa.a.dobie@gmail.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 descr="C:\Users\John Booty\Desktop\Media\Pictures\daring.png"/>
          <p:cNvPicPr preferRelativeResize="0"/>
          <p:nvPr/>
        </p:nvPicPr>
        <p:blipFill rotWithShape="1">
          <a:blip r:embed="rId3">
            <a:alphaModFix/>
          </a:blip>
          <a:srcRect/>
          <a:stretch/>
        </p:blipFill>
        <p:spPr>
          <a:xfrm>
            <a:off x="2362200" y="0"/>
            <a:ext cx="7543800" cy="6840684"/>
          </a:xfrm>
          <a:prstGeom prst="rect">
            <a:avLst/>
          </a:prstGeom>
          <a:noFill/>
          <a:ln>
            <a:noFill/>
          </a:ln>
        </p:spPr>
      </p:pic>
      <p:sp>
        <p:nvSpPr>
          <p:cNvPr id="93" name="Google Shape;93;p1"/>
          <p:cNvSpPr txBox="1"/>
          <p:nvPr/>
        </p:nvSpPr>
        <p:spPr>
          <a:xfrm>
            <a:off x="2171700" y="6020361"/>
            <a:ext cx="7848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cap="none">
              <a:solidFill>
                <a:schemeClr val="dk1"/>
              </a:solidFill>
              <a:latin typeface="Arial Black"/>
              <a:ea typeface="Arial Black"/>
              <a:cs typeface="Arial Black"/>
              <a:sym typeface="Arial Black"/>
            </a:endParaRPr>
          </a:p>
        </p:txBody>
      </p:sp>
      <p:sp>
        <p:nvSpPr>
          <p:cNvPr id="94" name="Google Shape;94;p1"/>
          <p:cNvSpPr txBox="1"/>
          <p:nvPr/>
        </p:nvSpPr>
        <p:spPr>
          <a:xfrm>
            <a:off x="1524000" y="2133601"/>
            <a:ext cx="914400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0" i="0" u="none" strike="noStrike" cap="none">
                <a:solidFill>
                  <a:schemeClr val="dk1"/>
                </a:solidFill>
                <a:latin typeface="Arial"/>
                <a:ea typeface="Arial"/>
                <a:cs typeface="Arial"/>
                <a:sym typeface="Arial"/>
              </a:rPr>
              <a:t>FAST START PLANNER</a:t>
            </a:r>
            <a:endParaRPr/>
          </a:p>
        </p:txBody>
      </p:sp>
      <p:sp>
        <p:nvSpPr>
          <p:cNvPr id="95" name="Google Shape;95;p1"/>
          <p:cNvSpPr txBox="1"/>
          <p:nvPr/>
        </p:nvSpPr>
        <p:spPr>
          <a:xfrm>
            <a:off x="1905000" y="3149264"/>
            <a:ext cx="8382000" cy="584537"/>
          </a:xfrm>
          <a:prstGeom prst="rect">
            <a:avLst/>
          </a:prstGeom>
          <a:solidFill>
            <a:srgbClr val="FFFFFF"/>
          </a:solidFill>
          <a:ln w="9525" cap="flat" cmpd="sng">
            <a:solidFill>
              <a:srgbClr val="0000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0" u="none" strike="noStrike" cap="none">
                <a:solidFill>
                  <a:srgbClr val="FF0000"/>
                </a:solidFill>
                <a:latin typeface="Arial"/>
                <a:ea typeface="Arial"/>
                <a:cs typeface="Arial"/>
                <a:sym typeface="Arial"/>
              </a:rPr>
              <a:t>A step by step guide to getting your business and income off to a fast start</a:t>
            </a:r>
            <a:endParaRPr sz="1800" b="0" i="0" u="none" strike="noStrike" cap="none">
              <a:solidFill>
                <a:srgbClr val="FF0000"/>
              </a:solidFill>
              <a:latin typeface="Arial"/>
              <a:ea typeface="Arial"/>
              <a:cs typeface="Arial"/>
              <a:sym typeface="Arial"/>
            </a:endParaRPr>
          </a:p>
        </p:txBody>
      </p:sp>
      <p:pic>
        <p:nvPicPr>
          <p:cNvPr id="96" name="Google Shape;96;p1" descr="C:\Users\John Booty\Desktop\Media\Pictures\pri_3c_300dpi.jpg"/>
          <p:cNvPicPr preferRelativeResize="0"/>
          <p:nvPr/>
        </p:nvPicPr>
        <p:blipFill rotWithShape="1">
          <a:blip r:embed="rId4">
            <a:alphaModFix/>
          </a:blip>
          <a:srcRect/>
          <a:stretch/>
        </p:blipFill>
        <p:spPr>
          <a:xfrm>
            <a:off x="4114800" y="5555404"/>
            <a:ext cx="3886200" cy="1302596"/>
          </a:xfrm>
          <a:prstGeom prst="rect">
            <a:avLst/>
          </a:prstGeom>
          <a:noFill/>
          <a:ln>
            <a:noFill/>
          </a:ln>
          <a:effectLst>
            <a:outerShdw blurRad="50800" dist="50800" dir="5400000" algn="ctr" rotWithShape="0">
              <a:srgbClr val="000000">
                <a:alpha val="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72"/>
        <p:cNvGrpSpPr/>
        <p:nvPr/>
      </p:nvGrpSpPr>
      <p:grpSpPr>
        <a:xfrm>
          <a:off x="0" y="0"/>
          <a:ext cx="0" cy="0"/>
          <a:chOff x="0" y="0"/>
          <a:chExt cx="0" cy="0"/>
        </a:xfrm>
      </p:grpSpPr>
      <p:sp>
        <p:nvSpPr>
          <p:cNvPr id="173" name="Google Shape;173;p13"/>
          <p:cNvSpPr txBox="1"/>
          <p:nvPr/>
        </p:nvSpPr>
        <p:spPr>
          <a:xfrm>
            <a:off x="156519" y="0"/>
            <a:ext cx="11804822" cy="6741589"/>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2400" b="1" dirty="0">
                <a:solidFill>
                  <a:schemeClr val="dk1"/>
                </a:solidFill>
                <a:latin typeface="Times New Roman"/>
                <a:ea typeface="Times New Roman"/>
                <a:cs typeface="Times New Roman"/>
                <a:sym typeface="Times New Roman"/>
              </a:rPr>
              <a:t>Hot Market Training Appointment – setting appt first, then sending video before meeting</a:t>
            </a:r>
            <a:endParaRPr sz="2400" b="1">
              <a:solidFill>
                <a:schemeClr val="dk1"/>
              </a:solidFill>
              <a:latin typeface="Times New Roman"/>
              <a:ea typeface="Times New Roman"/>
              <a:cs typeface="Times New Roman"/>
              <a:sym typeface="Times New Roman"/>
            </a:endParaRPr>
          </a:p>
          <a:p>
            <a:pPr marL="12700" marR="0" lvl="0" indent="0" algn="l" rtl="0">
              <a:spcBef>
                <a:spcPts val="0"/>
              </a:spcBef>
              <a:spcAft>
                <a:spcPts val="0"/>
              </a:spcAft>
              <a:buNone/>
            </a:pPr>
            <a:r>
              <a:rPr lang="en-US" sz="2400" b="1" dirty="0">
                <a:solidFill>
                  <a:schemeClr val="dk1"/>
                </a:solidFill>
                <a:latin typeface="Times New Roman"/>
                <a:ea typeface="Times New Roman"/>
                <a:cs typeface="Times New Roman"/>
                <a:sym typeface="Times New Roman"/>
              </a:rPr>
              <a:t>Homeowner, Employed, age 25-55, Married, Children</a:t>
            </a:r>
            <a:endParaRPr sz="2400" b="1">
              <a:solidFill>
                <a:schemeClr val="dk1"/>
              </a:solidFill>
              <a:latin typeface="Times New Roman"/>
              <a:ea typeface="Times New Roman"/>
              <a:cs typeface="Times New Roman"/>
              <a:sym typeface="Times New Roman"/>
            </a:endParaRPr>
          </a:p>
          <a:p>
            <a:pPr marL="0" marR="0" lvl="0" indent="0" algn="l" rtl="0">
              <a:lnSpc>
                <a:spcPct val="100000"/>
              </a:lnSpc>
              <a:spcBef>
                <a:spcPts val="30"/>
              </a:spcBef>
              <a:spcAft>
                <a:spcPts val="0"/>
              </a:spcAft>
              <a:buNone/>
            </a:pPr>
            <a:endParaRPr sz="900">
              <a:solidFill>
                <a:schemeClr val="dk1"/>
              </a:solidFill>
              <a:latin typeface="Times New Roman"/>
              <a:ea typeface="Times New Roman"/>
              <a:cs typeface="Times New Roman"/>
              <a:sym typeface="Times New Roman"/>
            </a:endParaRPr>
          </a:p>
          <a:p>
            <a:pPr marL="12700" marR="0" lvl="0" indent="0" algn="l" rtl="0">
              <a:spcBef>
                <a:spcPts val="0"/>
              </a:spcBef>
              <a:spcAft>
                <a:spcPts val="0"/>
              </a:spcAft>
              <a:buNone/>
            </a:pPr>
            <a:r>
              <a:rPr lang="en-US" sz="1800" dirty="0">
                <a:solidFill>
                  <a:schemeClr val="dk1"/>
                </a:solidFill>
                <a:latin typeface="Times New Roman"/>
                <a:ea typeface="Times New Roman"/>
                <a:cs typeface="Times New Roman"/>
                <a:sym typeface="Times New Roman"/>
              </a:rPr>
              <a:t>Hi</a:t>
            </a:r>
            <a:r>
              <a:rPr lang="en-US" sz="1800" u="sng" dirty="0">
                <a:solidFill>
                  <a:schemeClr val="dk1"/>
                </a:solidFill>
                <a:latin typeface="Times New Roman"/>
                <a:ea typeface="Times New Roman"/>
                <a:cs typeface="Times New Roman"/>
                <a:sym typeface="Times New Roman"/>
              </a:rPr>
              <a:t> 	</a:t>
            </a:r>
            <a:r>
              <a:rPr lang="en-US" sz="1800" dirty="0">
                <a:solidFill>
                  <a:schemeClr val="dk1"/>
                </a:solidFill>
                <a:latin typeface="Times New Roman"/>
                <a:ea typeface="Times New Roman"/>
                <a:cs typeface="Times New Roman"/>
                <a:sym typeface="Times New Roman"/>
              </a:rPr>
              <a:t>, this is</a:t>
            </a:r>
            <a:r>
              <a:rPr lang="en-US" sz="1800" u="sng" dirty="0">
                <a:solidFill>
                  <a:schemeClr val="dk1"/>
                </a:solidFill>
                <a:latin typeface="Times New Roman"/>
                <a:ea typeface="Times New Roman"/>
                <a:cs typeface="Times New Roman"/>
                <a:sym typeface="Times New Roman"/>
              </a:rPr>
              <a:t> 	</a:t>
            </a:r>
            <a:r>
              <a:rPr lang="en-US" sz="1800" dirty="0">
                <a:solidFill>
                  <a:schemeClr val="dk1"/>
                </a:solidFill>
                <a:latin typeface="Times New Roman"/>
                <a:ea typeface="Times New Roman"/>
                <a:cs typeface="Times New Roman"/>
                <a:sym typeface="Times New Roman"/>
              </a:rPr>
              <a:t>, how are things going? (short conversation</a:t>
            </a:r>
            <a:r>
              <a:rPr lang="en-US" sz="1800" dirty="0" smtClean="0">
                <a:solidFill>
                  <a:schemeClr val="dk1"/>
                </a:solidFill>
                <a:latin typeface="Times New Roman"/>
                <a:ea typeface="Times New Roman"/>
                <a:cs typeface="Times New Roman"/>
                <a:sym typeface="Times New Roman"/>
              </a:rPr>
              <a:t>)</a:t>
            </a:r>
            <a:endParaRPr sz="1800">
              <a:solidFill>
                <a:schemeClr val="dk1"/>
              </a:solidFill>
              <a:latin typeface="Times New Roman"/>
              <a:ea typeface="Times New Roman"/>
              <a:cs typeface="Times New Roman"/>
              <a:sym typeface="Times New Roman"/>
            </a:endParaRPr>
          </a:p>
          <a:p>
            <a:pPr marL="12700" marR="27940" lvl="0" indent="0" algn="l" rtl="0">
              <a:spcBef>
                <a:spcPts val="0"/>
              </a:spcBef>
              <a:spcAft>
                <a:spcPts val="0"/>
              </a:spcAft>
              <a:buNone/>
            </a:pPr>
            <a:r>
              <a:rPr lang="en-US" sz="1800" dirty="0">
                <a:solidFill>
                  <a:schemeClr val="dk1"/>
                </a:solidFill>
                <a:latin typeface="Times New Roman"/>
                <a:ea typeface="Times New Roman"/>
                <a:cs typeface="Times New Roman"/>
                <a:sym typeface="Times New Roman"/>
              </a:rPr>
              <a:t>Hey _______, will you do me a </a:t>
            </a:r>
            <a:r>
              <a:rPr lang="en-US" sz="1800" b="1" dirty="0">
                <a:solidFill>
                  <a:schemeClr val="dk1"/>
                </a:solidFill>
                <a:latin typeface="Times New Roman"/>
                <a:ea typeface="Times New Roman"/>
                <a:cs typeface="Times New Roman"/>
                <a:sym typeface="Times New Roman"/>
              </a:rPr>
              <a:t>FAVOR</a:t>
            </a:r>
            <a:r>
              <a:rPr lang="en-US" sz="1800" dirty="0">
                <a:solidFill>
                  <a:schemeClr val="dk1"/>
                </a:solidFill>
                <a:latin typeface="Times New Roman"/>
                <a:ea typeface="Times New Roman"/>
                <a:cs typeface="Times New Roman"/>
                <a:sym typeface="Times New Roman"/>
              </a:rPr>
              <a:t>?</a:t>
            </a:r>
            <a:endParaRPr/>
          </a:p>
          <a:p>
            <a:pPr marL="12700" marR="27940" lvl="0" indent="0" algn="l" rtl="0">
              <a:spcBef>
                <a:spcPts val="0"/>
              </a:spcBef>
              <a:spcAft>
                <a:spcPts val="0"/>
              </a:spcAft>
              <a:buNone/>
            </a:pPr>
            <a:r>
              <a:rPr lang="en-US" sz="1800" dirty="0">
                <a:solidFill>
                  <a:schemeClr val="dk1"/>
                </a:solidFill>
                <a:latin typeface="Times New Roman"/>
                <a:ea typeface="Times New Roman"/>
                <a:cs typeface="Times New Roman"/>
                <a:sym typeface="Times New Roman"/>
              </a:rPr>
              <a:t>I started working with a new </a:t>
            </a:r>
            <a:r>
              <a:rPr lang="en-US" sz="1800" b="1" dirty="0">
                <a:solidFill>
                  <a:schemeClr val="dk1"/>
                </a:solidFill>
                <a:latin typeface="Times New Roman"/>
                <a:ea typeface="Times New Roman"/>
                <a:cs typeface="Times New Roman"/>
                <a:sym typeface="Times New Roman"/>
              </a:rPr>
              <a:t>COMPANY</a:t>
            </a:r>
            <a:r>
              <a:rPr lang="en-US" sz="1800" dirty="0">
                <a:solidFill>
                  <a:schemeClr val="dk1"/>
                </a:solidFill>
                <a:latin typeface="Times New Roman"/>
                <a:ea typeface="Times New Roman"/>
                <a:cs typeface="Times New Roman"/>
                <a:sym typeface="Times New Roman"/>
              </a:rPr>
              <a:t>.</a:t>
            </a:r>
            <a:endParaRPr sz="1800">
              <a:solidFill>
                <a:schemeClr val="dk1"/>
              </a:solidFill>
              <a:latin typeface="Times New Roman"/>
              <a:ea typeface="Times New Roman"/>
              <a:cs typeface="Times New Roman"/>
              <a:sym typeface="Times New Roman"/>
            </a:endParaRPr>
          </a:p>
          <a:p>
            <a:pPr marL="12700" marR="27940" lvl="0" indent="0" algn="l" rtl="0">
              <a:spcBef>
                <a:spcPts val="0"/>
              </a:spcBef>
              <a:spcAft>
                <a:spcPts val="0"/>
              </a:spcAft>
              <a:buNone/>
            </a:pPr>
            <a:r>
              <a:rPr lang="en-US" sz="1800" dirty="0">
                <a:solidFill>
                  <a:schemeClr val="dk1"/>
                </a:solidFill>
                <a:latin typeface="Times New Roman"/>
                <a:ea typeface="Times New Roman"/>
                <a:cs typeface="Times New Roman"/>
                <a:sym typeface="Times New Roman"/>
              </a:rPr>
              <a:t>We’re </a:t>
            </a:r>
            <a:r>
              <a:rPr lang="en-US" sz="1800" b="1" dirty="0">
                <a:solidFill>
                  <a:schemeClr val="dk1"/>
                </a:solidFill>
                <a:latin typeface="Times New Roman"/>
                <a:ea typeface="Times New Roman"/>
                <a:cs typeface="Times New Roman"/>
                <a:sym typeface="Times New Roman"/>
              </a:rPr>
              <a:t>EXPANDING</a:t>
            </a:r>
            <a:r>
              <a:rPr lang="en-US" sz="1800" dirty="0">
                <a:solidFill>
                  <a:schemeClr val="dk1"/>
                </a:solidFill>
                <a:latin typeface="Times New Roman"/>
                <a:ea typeface="Times New Roman"/>
                <a:cs typeface="Times New Roman"/>
                <a:sym typeface="Times New Roman"/>
              </a:rPr>
              <a:t> and I’m trying to get the word out on what I’m doing.</a:t>
            </a:r>
            <a:endParaRPr/>
          </a:p>
          <a:p>
            <a:pPr marL="12700" marR="27940" lvl="0" indent="0" algn="l" rtl="0">
              <a:spcBef>
                <a:spcPts val="0"/>
              </a:spcBef>
              <a:spcAft>
                <a:spcPts val="0"/>
              </a:spcAft>
              <a:buNone/>
            </a:pPr>
            <a:r>
              <a:rPr lang="en-US" sz="1800" dirty="0">
                <a:solidFill>
                  <a:schemeClr val="dk1"/>
                </a:solidFill>
                <a:latin typeface="Times New Roman"/>
                <a:ea typeface="Times New Roman"/>
                <a:cs typeface="Times New Roman"/>
                <a:sym typeface="Times New Roman"/>
              </a:rPr>
              <a:t>Will you (and ______) </a:t>
            </a:r>
            <a:r>
              <a:rPr lang="en-US" sz="1800" b="1" dirty="0">
                <a:solidFill>
                  <a:schemeClr val="dk1"/>
                </a:solidFill>
                <a:latin typeface="Times New Roman"/>
                <a:ea typeface="Times New Roman"/>
                <a:cs typeface="Times New Roman"/>
                <a:sym typeface="Times New Roman"/>
              </a:rPr>
              <a:t>HELP</a:t>
            </a:r>
            <a:r>
              <a:rPr lang="en-US" sz="1800" dirty="0">
                <a:solidFill>
                  <a:schemeClr val="dk1"/>
                </a:solidFill>
                <a:latin typeface="Times New Roman"/>
                <a:ea typeface="Times New Roman"/>
                <a:cs typeface="Times New Roman"/>
                <a:sym typeface="Times New Roman"/>
              </a:rPr>
              <a:t> me out and meet on zoom for 30 min?</a:t>
            </a:r>
            <a:endParaRPr sz="1800">
              <a:solidFill>
                <a:schemeClr val="dk1"/>
              </a:solidFill>
              <a:latin typeface="Times New Roman"/>
              <a:ea typeface="Times New Roman"/>
              <a:cs typeface="Times New Roman"/>
              <a:sym typeface="Times New Roman"/>
            </a:endParaRPr>
          </a:p>
          <a:p>
            <a:pPr marL="12700" marR="0" lvl="0" indent="0" algn="l" rtl="0">
              <a:spcBef>
                <a:spcPts val="0"/>
              </a:spcBef>
              <a:spcAft>
                <a:spcPts val="0"/>
              </a:spcAft>
              <a:buNone/>
            </a:pPr>
            <a:r>
              <a:rPr lang="en-US" sz="1800" b="1" i="1" u="sng" dirty="0">
                <a:solidFill>
                  <a:schemeClr val="dk1"/>
                </a:solidFill>
                <a:latin typeface="Times New Roman"/>
                <a:ea typeface="Times New Roman"/>
                <a:cs typeface="Times New Roman"/>
                <a:sym typeface="Times New Roman"/>
              </a:rPr>
              <a:t>Set appointment</a:t>
            </a:r>
            <a:endParaRPr sz="1800">
              <a:solidFill>
                <a:schemeClr val="dk1"/>
              </a:solidFill>
              <a:latin typeface="Times New Roman"/>
              <a:ea typeface="Times New Roman"/>
              <a:cs typeface="Times New Roman"/>
              <a:sym typeface="Times New Roman"/>
            </a:endParaRPr>
          </a:p>
          <a:p>
            <a:pPr marL="12700" marR="1766570" lvl="0" indent="0" algn="l" rtl="0">
              <a:spcBef>
                <a:spcPts val="285"/>
              </a:spcBef>
              <a:spcAft>
                <a:spcPts val="0"/>
              </a:spcAft>
              <a:buNone/>
            </a:pPr>
            <a:r>
              <a:rPr lang="en-US" sz="1800" dirty="0">
                <a:solidFill>
                  <a:schemeClr val="dk1"/>
                </a:solidFill>
                <a:latin typeface="Times New Roman"/>
                <a:ea typeface="Times New Roman"/>
                <a:cs typeface="Times New Roman"/>
                <a:sym typeface="Times New Roman"/>
              </a:rPr>
              <a:t>Do you (and ______) have any time later today or would tomorrow be better?  </a:t>
            </a:r>
            <a:endParaRPr sz="1800">
              <a:solidFill>
                <a:schemeClr val="dk1"/>
              </a:solidFill>
              <a:latin typeface="Times New Roman"/>
              <a:ea typeface="Times New Roman"/>
              <a:cs typeface="Times New Roman"/>
              <a:sym typeface="Times New Roman"/>
            </a:endParaRPr>
          </a:p>
          <a:p>
            <a:pPr marL="12700" marR="1766570" lvl="0" indent="0" algn="l" rtl="0">
              <a:spcBef>
                <a:spcPts val="285"/>
              </a:spcBef>
              <a:spcAft>
                <a:spcPts val="0"/>
              </a:spcAft>
              <a:buNone/>
            </a:pPr>
            <a:r>
              <a:rPr lang="en-US" sz="1800" dirty="0">
                <a:solidFill>
                  <a:schemeClr val="dk1"/>
                </a:solidFill>
                <a:latin typeface="Times New Roman"/>
                <a:ea typeface="Times New Roman"/>
                <a:cs typeface="Times New Roman"/>
                <a:sym typeface="Times New Roman"/>
              </a:rPr>
              <a:t>What time would work best for both of you?  Great!  I’ll text you the meeting ID and password.  </a:t>
            </a:r>
            <a:endParaRPr sz="1800">
              <a:solidFill>
                <a:schemeClr val="dk1"/>
              </a:solidFill>
              <a:latin typeface="Times New Roman"/>
              <a:ea typeface="Times New Roman"/>
              <a:cs typeface="Times New Roman"/>
              <a:sym typeface="Times New Roman"/>
            </a:endParaRPr>
          </a:p>
          <a:p>
            <a:pPr marL="12700" marR="4269105" lvl="0" indent="0" algn="l" rtl="0">
              <a:spcBef>
                <a:spcPts val="65"/>
              </a:spcBef>
              <a:spcAft>
                <a:spcPts val="0"/>
              </a:spcAft>
              <a:buNone/>
            </a:pPr>
            <a:endParaRPr sz="1800">
              <a:solidFill>
                <a:schemeClr val="dk1"/>
              </a:solidFill>
              <a:latin typeface="Times New Roman"/>
              <a:ea typeface="Times New Roman"/>
              <a:cs typeface="Times New Roman"/>
              <a:sym typeface="Times New Roman"/>
            </a:endParaRPr>
          </a:p>
          <a:p>
            <a:pPr marL="12700" marR="0" lvl="0" indent="0" algn="l" rtl="0">
              <a:lnSpc>
                <a:spcPct val="78333"/>
              </a:lnSpc>
              <a:spcBef>
                <a:spcPts val="5"/>
              </a:spcBef>
              <a:spcAft>
                <a:spcPts val="0"/>
              </a:spcAft>
              <a:buNone/>
            </a:pPr>
            <a:r>
              <a:rPr lang="en-US" sz="1800" dirty="0">
                <a:solidFill>
                  <a:schemeClr val="dk1"/>
                </a:solidFill>
                <a:latin typeface="Times New Roman"/>
                <a:ea typeface="Times New Roman"/>
                <a:cs typeface="Times New Roman"/>
                <a:sym typeface="Times New Roman"/>
              </a:rPr>
              <a:t>If I send you a 20 minute video to give you a little background info before we meet, would you both watch it? Great!  </a:t>
            </a:r>
            <a:endParaRPr/>
          </a:p>
          <a:p>
            <a:pPr marL="12700" marR="0" lvl="0" indent="0" algn="l" rtl="0">
              <a:lnSpc>
                <a:spcPct val="78333"/>
              </a:lnSpc>
              <a:spcBef>
                <a:spcPts val="5"/>
              </a:spcBef>
              <a:spcAft>
                <a:spcPts val="0"/>
              </a:spcAft>
              <a:buNone/>
            </a:pPr>
            <a:endParaRPr sz="1800">
              <a:solidFill>
                <a:schemeClr val="dk1"/>
              </a:solidFill>
              <a:latin typeface="Times New Roman"/>
              <a:ea typeface="Times New Roman"/>
              <a:cs typeface="Times New Roman"/>
              <a:sym typeface="Times New Roman"/>
            </a:endParaRPr>
          </a:p>
          <a:p>
            <a:pPr marL="12700" marR="0" lvl="0" indent="0" algn="l" rtl="0">
              <a:lnSpc>
                <a:spcPct val="78333"/>
              </a:lnSpc>
              <a:spcBef>
                <a:spcPts val="5"/>
              </a:spcBef>
              <a:spcAft>
                <a:spcPts val="0"/>
              </a:spcAft>
              <a:buNone/>
            </a:pPr>
            <a:r>
              <a:rPr lang="en-US" sz="1800" dirty="0">
                <a:solidFill>
                  <a:schemeClr val="dk1"/>
                </a:solidFill>
                <a:latin typeface="Times New Roman"/>
                <a:ea typeface="Times New Roman"/>
                <a:cs typeface="Times New Roman"/>
                <a:sym typeface="Times New Roman"/>
              </a:rPr>
              <a:t>[We had very good growth this year and this video is a big part of that.  We are using it to interview people to work with us and to expand our client base.]</a:t>
            </a:r>
            <a:endParaRPr/>
          </a:p>
          <a:p>
            <a:pPr marL="12700" marR="0" lvl="0" indent="0" algn="l" rtl="0">
              <a:lnSpc>
                <a:spcPct val="78333"/>
              </a:lnSpc>
              <a:spcBef>
                <a:spcPts val="5"/>
              </a:spcBef>
              <a:spcAft>
                <a:spcPts val="0"/>
              </a:spcAft>
              <a:buNone/>
            </a:pPr>
            <a:endParaRPr sz="1800">
              <a:solidFill>
                <a:schemeClr val="dk1"/>
              </a:solidFill>
              <a:latin typeface="Times New Roman"/>
              <a:ea typeface="Times New Roman"/>
              <a:cs typeface="Times New Roman"/>
              <a:sym typeface="Times New Roman"/>
            </a:endParaRPr>
          </a:p>
          <a:p>
            <a:pPr marL="12700" marR="0" lvl="0" indent="0" algn="l" rtl="0">
              <a:lnSpc>
                <a:spcPct val="78333"/>
              </a:lnSpc>
              <a:spcBef>
                <a:spcPts val="5"/>
              </a:spcBef>
              <a:spcAft>
                <a:spcPts val="0"/>
              </a:spcAft>
              <a:buNone/>
            </a:pPr>
            <a:r>
              <a:rPr lang="en-US" sz="1800" dirty="0">
                <a:solidFill>
                  <a:schemeClr val="dk1"/>
                </a:solidFill>
                <a:latin typeface="Times New Roman"/>
                <a:ea typeface="Times New Roman"/>
                <a:cs typeface="Times New Roman"/>
                <a:sym typeface="Times New Roman"/>
              </a:rPr>
              <a:t>I’ll text you both a link  to the video – please watch it all the way to the end and click on Path 1, 2 or 3 so I know you finished.</a:t>
            </a:r>
            <a:endParaRPr/>
          </a:p>
          <a:p>
            <a:pPr marL="12700" marR="0" lvl="0" indent="0" algn="l" rtl="0">
              <a:lnSpc>
                <a:spcPct val="78333"/>
              </a:lnSpc>
              <a:spcBef>
                <a:spcPts val="5"/>
              </a:spcBef>
              <a:spcAft>
                <a:spcPts val="0"/>
              </a:spcAft>
              <a:buNone/>
            </a:pPr>
            <a:endParaRPr sz="1800">
              <a:solidFill>
                <a:schemeClr val="dk1"/>
              </a:solidFill>
              <a:latin typeface="Times New Roman"/>
              <a:ea typeface="Times New Roman"/>
              <a:cs typeface="Times New Roman"/>
              <a:sym typeface="Times New Roman"/>
            </a:endParaRPr>
          </a:p>
          <a:p>
            <a:pPr marL="12700" marR="0" lvl="0" indent="0" algn="l" rtl="0">
              <a:lnSpc>
                <a:spcPct val="78333"/>
              </a:lnSpc>
              <a:spcBef>
                <a:spcPts val="0"/>
              </a:spcBef>
              <a:spcAft>
                <a:spcPts val="0"/>
              </a:spcAft>
              <a:buNone/>
            </a:pPr>
            <a:r>
              <a:rPr lang="en-US" sz="1800" b="1" i="1" dirty="0">
                <a:solidFill>
                  <a:schemeClr val="dk1"/>
                </a:solidFill>
                <a:latin typeface="Times New Roman"/>
                <a:ea typeface="Times New Roman"/>
                <a:cs typeface="Times New Roman"/>
                <a:sym typeface="Times New Roman"/>
              </a:rPr>
              <a:t>Text with video </a:t>
            </a:r>
            <a:r>
              <a:rPr lang="en-US" sz="1800" dirty="0">
                <a:solidFill>
                  <a:schemeClr val="dk1"/>
                </a:solidFill>
                <a:latin typeface="Times New Roman"/>
                <a:ea typeface="Times New Roman"/>
                <a:cs typeface="Times New Roman"/>
                <a:sym typeface="Times New Roman"/>
              </a:rPr>
              <a:t>- Here’s the video, like I said it’s just 20 min, please watch it all the way to the end and click on</a:t>
            </a:r>
            <a:endParaRPr/>
          </a:p>
          <a:p>
            <a:pPr marL="12700" marR="0" lvl="0" indent="0" algn="l" rtl="0">
              <a:lnSpc>
                <a:spcPct val="78333"/>
              </a:lnSpc>
              <a:spcBef>
                <a:spcPts val="0"/>
              </a:spcBef>
              <a:spcAft>
                <a:spcPts val="0"/>
              </a:spcAft>
              <a:buNone/>
            </a:pPr>
            <a:endParaRPr sz="1800">
              <a:solidFill>
                <a:schemeClr val="dk1"/>
              </a:solidFill>
              <a:latin typeface="Times New Roman"/>
              <a:ea typeface="Times New Roman"/>
              <a:cs typeface="Times New Roman"/>
              <a:sym typeface="Times New Roman"/>
            </a:endParaRPr>
          </a:p>
          <a:p>
            <a:pPr marL="12700" marR="0" lvl="0" indent="0" algn="l" rtl="0">
              <a:lnSpc>
                <a:spcPct val="78333"/>
              </a:lnSpc>
              <a:spcBef>
                <a:spcPts val="0"/>
              </a:spcBef>
              <a:spcAft>
                <a:spcPts val="0"/>
              </a:spcAft>
              <a:buNone/>
            </a:pPr>
            <a:r>
              <a:rPr lang="en-US" sz="1800" dirty="0">
                <a:solidFill>
                  <a:schemeClr val="dk1"/>
                </a:solidFill>
                <a:latin typeface="Times New Roman"/>
                <a:ea typeface="Times New Roman"/>
                <a:cs typeface="Times New Roman"/>
                <a:sym typeface="Times New Roman"/>
              </a:rPr>
              <a:t>  Path 1, 2 or 3 so I know you finished.  Look forward to meeting then on ____ at ____.  Thanks again for your help!	</a:t>
            </a:r>
            <a:endParaRPr sz="1800">
              <a:solidFill>
                <a:schemeClr val="dk1"/>
              </a:solidFill>
              <a:latin typeface="Times New Roman"/>
              <a:ea typeface="Times New Roman"/>
              <a:cs typeface="Times New Roman"/>
              <a:sym typeface="Times New Roman"/>
            </a:endParaRPr>
          </a:p>
          <a:p>
            <a:pPr marL="12700" marR="0" lvl="0" indent="0" algn="l" rtl="0">
              <a:spcBef>
                <a:spcPts val="0"/>
              </a:spcBef>
              <a:spcAft>
                <a:spcPts val="0"/>
              </a:spcAft>
              <a:buNone/>
            </a:pPr>
            <a:r>
              <a:rPr lang="en-US" sz="1800" b="1" i="1" u="sng" dirty="0">
                <a:solidFill>
                  <a:schemeClr val="dk1"/>
                </a:solidFill>
                <a:latin typeface="Times New Roman"/>
                <a:ea typeface="Times New Roman"/>
                <a:cs typeface="Times New Roman"/>
                <a:sym typeface="Times New Roman"/>
              </a:rPr>
              <a:t>What is it?</a:t>
            </a:r>
            <a:endParaRPr sz="1800" i="1">
              <a:solidFill>
                <a:schemeClr val="dk1"/>
              </a:solidFill>
              <a:latin typeface="Times New Roman"/>
              <a:ea typeface="Times New Roman"/>
              <a:cs typeface="Times New Roman"/>
              <a:sym typeface="Times New Roman"/>
            </a:endParaRPr>
          </a:p>
          <a:p>
            <a:pPr marL="12700" marR="0" lvl="0" indent="0" algn="l" rtl="0">
              <a:spcBef>
                <a:spcPts val="0"/>
              </a:spcBef>
              <a:spcAft>
                <a:spcPts val="0"/>
              </a:spcAft>
              <a:buNone/>
            </a:pPr>
            <a:r>
              <a:rPr lang="en-US" sz="1800" i="1" dirty="0">
                <a:solidFill>
                  <a:schemeClr val="dk1"/>
                </a:solidFill>
                <a:latin typeface="Times New Roman"/>
                <a:ea typeface="Times New Roman"/>
                <a:cs typeface="Times New Roman"/>
                <a:sym typeface="Times New Roman"/>
              </a:rPr>
              <a:t>We’re a financial company, we teach people how to make and save money, I’m really excited about what I’m learning, I just need help getting the word out on what I’m doing.  My trainer will explain everything and answer questions, you don’t have to do anything, you’ll help me out by just meeting on zoom for 30 min, right?</a:t>
            </a:r>
            <a:endParaRPr sz="1800" i="1">
              <a:solidFill>
                <a:schemeClr val="dk1"/>
              </a:solidFill>
              <a:latin typeface="Times New Roman"/>
              <a:ea typeface="Times New Roman"/>
              <a:cs typeface="Times New Roman"/>
              <a:sym typeface="Times New Roman"/>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title"/>
          </p:nvPr>
        </p:nvSpPr>
        <p:spPr>
          <a:xfrm>
            <a:off x="414069" y="0"/>
            <a:ext cx="1092247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ts val="4400"/>
              <a:buFont typeface="Calibri"/>
              <a:buNone/>
            </a:pPr>
            <a:r>
              <a:rPr lang="en-US" b="1" dirty="0">
                <a:solidFill>
                  <a:srgbClr val="0070C0"/>
                </a:solidFill>
              </a:rPr>
              <a:t>How to send a text with the </a:t>
            </a:r>
            <a:r>
              <a:rPr lang="en-US" b="1" dirty="0" smtClean="0">
                <a:solidFill>
                  <a:srgbClr val="0070C0"/>
                </a:solidFill>
              </a:rPr>
              <a:t>18 </a:t>
            </a:r>
            <a:r>
              <a:rPr lang="en-US" b="1" dirty="0">
                <a:solidFill>
                  <a:srgbClr val="0070C0"/>
                </a:solidFill>
              </a:rPr>
              <a:t>minute video:</a:t>
            </a:r>
            <a:endParaRPr b="1">
              <a:solidFill>
                <a:srgbClr val="0070C0"/>
              </a:solidFill>
            </a:endParaRPr>
          </a:p>
        </p:txBody>
      </p:sp>
      <p:sp>
        <p:nvSpPr>
          <p:cNvPr id="168" name="Google Shape;168;p12"/>
          <p:cNvSpPr txBox="1">
            <a:spLocks noGrp="1"/>
          </p:cNvSpPr>
          <p:nvPr>
            <p:ph type="body" idx="1"/>
          </p:nvPr>
        </p:nvSpPr>
        <p:spPr>
          <a:xfrm>
            <a:off x="293297" y="1169773"/>
            <a:ext cx="11533517" cy="5688227"/>
          </a:xfrm>
          <a:prstGeom prst="rect">
            <a:avLst/>
          </a:prstGeom>
          <a:noFill/>
          <a:ln>
            <a:noFill/>
          </a:ln>
        </p:spPr>
        <p:txBody>
          <a:bodyPr spcFirstLastPara="1" wrap="square" lIns="91425" tIns="45700" rIns="91425" bIns="45700" anchor="t" anchorCtr="0">
            <a:normAutofit fontScale="77500" lnSpcReduction="20000"/>
          </a:bodyPr>
          <a:lstStyle/>
          <a:p>
            <a:pPr marL="514350" lvl="0" indent="-514350" algn="l" rtl="0">
              <a:lnSpc>
                <a:spcPct val="90000"/>
              </a:lnSpc>
              <a:spcBef>
                <a:spcPts val="0"/>
              </a:spcBef>
              <a:spcAft>
                <a:spcPts val="0"/>
              </a:spcAft>
              <a:buClr>
                <a:srgbClr val="0070C0"/>
              </a:buClr>
              <a:buSzPct val="100000"/>
              <a:buFont typeface="+mj-lt"/>
              <a:buAutoNum type="arabicPeriod"/>
            </a:pPr>
            <a:r>
              <a:rPr lang="en-US" dirty="0" smtClean="0"/>
              <a:t>Hi </a:t>
            </a:r>
            <a:r>
              <a:rPr lang="en-US" dirty="0"/>
              <a:t>____. Hey will you do me a </a:t>
            </a:r>
            <a:r>
              <a:rPr lang="en-US" b="1" dirty="0"/>
              <a:t>favor</a:t>
            </a:r>
            <a:r>
              <a:rPr lang="en-US" dirty="0"/>
              <a:t>…  I started working with a new </a:t>
            </a:r>
            <a:r>
              <a:rPr lang="en-US" b="1" dirty="0"/>
              <a:t>company</a:t>
            </a:r>
            <a:r>
              <a:rPr lang="en-US" dirty="0"/>
              <a:t>, we’re </a:t>
            </a:r>
            <a:r>
              <a:rPr lang="en-US" b="1" dirty="0"/>
              <a:t>expanding</a:t>
            </a:r>
            <a:r>
              <a:rPr lang="en-US" dirty="0"/>
              <a:t> and I’m trying to get the word out on what I’m doing.  Will you </a:t>
            </a:r>
            <a:r>
              <a:rPr lang="en-US" b="1" dirty="0"/>
              <a:t>help</a:t>
            </a:r>
            <a:r>
              <a:rPr lang="en-US" dirty="0"/>
              <a:t> me out and just watch </a:t>
            </a:r>
            <a:r>
              <a:rPr lang="en-US" dirty="0" smtClean="0"/>
              <a:t>an 20 </a:t>
            </a:r>
            <a:r>
              <a:rPr lang="en-US" dirty="0"/>
              <a:t>minute video</a:t>
            </a:r>
            <a:r>
              <a:rPr lang="en-US" dirty="0" smtClean="0"/>
              <a:t>?</a:t>
            </a:r>
          </a:p>
          <a:p>
            <a:pPr marL="514350" lvl="0" indent="-514350" algn="l" rtl="0">
              <a:lnSpc>
                <a:spcPct val="90000"/>
              </a:lnSpc>
              <a:spcBef>
                <a:spcPts val="0"/>
              </a:spcBef>
              <a:spcAft>
                <a:spcPts val="0"/>
              </a:spcAft>
              <a:buClr>
                <a:srgbClr val="0070C0"/>
              </a:buClr>
              <a:buSzPct val="100000"/>
              <a:buFont typeface="+mj-lt"/>
              <a:buAutoNum type="arabicPeriod"/>
            </a:pPr>
            <a:endParaRPr/>
          </a:p>
          <a:p>
            <a:pPr marL="514350" lvl="0" indent="-514350" algn="l" rtl="0">
              <a:lnSpc>
                <a:spcPct val="90000"/>
              </a:lnSpc>
              <a:spcBef>
                <a:spcPts val="1000"/>
              </a:spcBef>
              <a:spcAft>
                <a:spcPts val="0"/>
              </a:spcAft>
              <a:buClr>
                <a:srgbClr val="0070C0"/>
              </a:buClr>
              <a:buSzPct val="100000"/>
              <a:buFont typeface="+mj-lt"/>
              <a:buAutoNum type="arabicPeriod"/>
            </a:pPr>
            <a:r>
              <a:rPr lang="en-US" b="1" i="1" dirty="0">
                <a:solidFill>
                  <a:srgbClr val="0070C0"/>
                </a:solidFill>
              </a:rPr>
              <a:t>Get an answer back </a:t>
            </a:r>
            <a:r>
              <a:rPr lang="en-US" i="1" dirty="0"/>
              <a:t>and then </a:t>
            </a:r>
            <a:r>
              <a:rPr lang="en-US" i="1" dirty="0" smtClean="0"/>
              <a:t>say:  </a:t>
            </a:r>
            <a:r>
              <a:rPr lang="en-US" dirty="0" smtClean="0"/>
              <a:t>Great, </a:t>
            </a:r>
            <a:r>
              <a:rPr lang="en-US" dirty="0"/>
              <a:t>I’ll text you a link to the </a:t>
            </a:r>
            <a:r>
              <a:rPr lang="en-US" dirty="0" smtClean="0"/>
              <a:t>video, when </a:t>
            </a:r>
            <a:r>
              <a:rPr lang="en-US" dirty="0"/>
              <a:t>will you have time to watch it and I’ll send it </a:t>
            </a:r>
            <a:r>
              <a:rPr lang="en-US" dirty="0" smtClean="0"/>
              <a:t>over then?</a:t>
            </a:r>
          </a:p>
          <a:p>
            <a:pPr marL="514350" lvl="0" indent="-514350" algn="l" rtl="0">
              <a:lnSpc>
                <a:spcPct val="90000"/>
              </a:lnSpc>
              <a:spcBef>
                <a:spcPts val="1000"/>
              </a:spcBef>
              <a:spcAft>
                <a:spcPts val="0"/>
              </a:spcAft>
              <a:buClr>
                <a:srgbClr val="0070C0"/>
              </a:buClr>
              <a:buSzPct val="100000"/>
              <a:buFont typeface="+mj-lt"/>
              <a:buAutoNum type="arabicPeriod"/>
            </a:pPr>
            <a:endParaRPr/>
          </a:p>
          <a:p>
            <a:pPr marL="514350" lvl="0" indent="-514350" algn="l" rtl="0">
              <a:lnSpc>
                <a:spcPct val="90000"/>
              </a:lnSpc>
              <a:spcBef>
                <a:spcPts val="1000"/>
              </a:spcBef>
              <a:spcAft>
                <a:spcPts val="0"/>
              </a:spcAft>
              <a:buClr>
                <a:srgbClr val="0070C0"/>
              </a:buClr>
              <a:buSzPct val="100000"/>
              <a:buFont typeface="+mj-lt"/>
              <a:buAutoNum type="arabicPeriod"/>
            </a:pPr>
            <a:r>
              <a:rPr lang="en-US" b="1" i="1" dirty="0">
                <a:solidFill>
                  <a:srgbClr val="0070C0"/>
                </a:solidFill>
              </a:rPr>
              <a:t>Get an </a:t>
            </a:r>
            <a:r>
              <a:rPr lang="en-US" b="1" i="1" dirty="0" smtClean="0">
                <a:solidFill>
                  <a:srgbClr val="0070C0"/>
                </a:solidFill>
              </a:rPr>
              <a:t>answer back </a:t>
            </a:r>
            <a:r>
              <a:rPr lang="en-US" i="1" dirty="0" smtClean="0"/>
              <a:t>and then say:  </a:t>
            </a:r>
            <a:r>
              <a:rPr lang="en-US" dirty="0" smtClean="0"/>
              <a:t>Ok, I </a:t>
            </a:r>
            <a:r>
              <a:rPr lang="en-US" dirty="0"/>
              <a:t>will send it </a:t>
            </a:r>
            <a:r>
              <a:rPr lang="en-US" dirty="0" smtClean="0"/>
              <a:t>at that time and </a:t>
            </a:r>
            <a:r>
              <a:rPr lang="en-US" dirty="0"/>
              <a:t>then I’ll follow up with you after.  Thanks for your help</a:t>
            </a:r>
            <a:r>
              <a:rPr lang="en-US" dirty="0" smtClean="0"/>
              <a:t>!</a:t>
            </a:r>
          </a:p>
          <a:p>
            <a:pPr marL="514350" lvl="0" indent="-514350" algn="l" rtl="0">
              <a:lnSpc>
                <a:spcPct val="90000"/>
              </a:lnSpc>
              <a:spcBef>
                <a:spcPts val="1000"/>
              </a:spcBef>
              <a:spcAft>
                <a:spcPts val="0"/>
              </a:spcAft>
              <a:buClr>
                <a:srgbClr val="0070C0"/>
              </a:buClr>
              <a:buSzPct val="100000"/>
              <a:buFont typeface="+mj-lt"/>
              <a:buAutoNum type="arabicPeriod"/>
            </a:pPr>
            <a:endParaRPr lang="en-US" dirty="0" smtClean="0"/>
          </a:p>
          <a:p>
            <a:pPr marL="514350" lvl="0" indent="-514350">
              <a:lnSpc>
                <a:spcPct val="50357"/>
              </a:lnSpc>
              <a:buClr>
                <a:srgbClr val="0070C0"/>
              </a:buClr>
              <a:buSzPct val="100000"/>
              <a:buFont typeface="+mj-lt"/>
              <a:buAutoNum type="arabicPeriod"/>
            </a:pPr>
            <a:r>
              <a:rPr lang="en-US" b="1" i="1" dirty="0" smtClean="0">
                <a:solidFill>
                  <a:srgbClr val="0070C0"/>
                </a:solidFill>
              </a:rPr>
              <a:t>Text with video:</a:t>
            </a:r>
            <a:r>
              <a:rPr lang="en-US" i="1" dirty="0" smtClean="0">
                <a:latin typeface="Times New Roman"/>
                <a:ea typeface="Times New Roman"/>
                <a:cs typeface="Times New Roman"/>
                <a:sym typeface="Times New Roman"/>
              </a:rPr>
              <a:t> </a:t>
            </a:r>
          </a:p>
          <a:p>
            <a:pPr marL="514350" lvl="0" indent="-514350">
              <a:lnSpc>
                <a:spcPct val="50357"/>
              </a:lnSpc>
              <a:buClr>
                <a:srgbClr val="0070C0"/>
              </a:buClr>
              <a:buSzPct val="100000"/>
              <a:buNone/>
            </a:pPr>
            <a:r>
              <a:rPr lang="en-US" i="1" dirty="0" smtClean="0">
                <a:latin typeface="Times New Roman"/>
                <a:cs typeface="Times New Roman"/>
                <a:sym typeface="Times New Roman"/>
              </a:rPr>
              <a:t>	</a:t>
            </a:r>
            <a:r>
              <a:rPr lang="en-US" dirty="0" smtClean="0"/>
              <a:t>Here’s the video, like I said it’s just 18 min, please watch</a:t>
            </a:r>
          </a:p>
          <a:p>
            <a:pPr marL="12700" lvl="0" indent="-12700">
              <a:lnSpc>
                <a:spcPct val="50357"/>
              </a:lnSpc>
              <a:buSzPct val="100000"/>
              <a:buNone/>
            </a:pPr>
            <a:r>
              <a:rPr lang="en-US" dirty="0" smtClean="0"/>
              <a:t>        it all the way to the end and click on Path 1, 2 or 3 so I know you finished, </a:t>
            </a:r>
          </a:p>
          <a:p>
            <a:pPr marL="12700" lvl="0" indent="-12700">
              <a:lnSpc>
                <a:spcPct val="50357"/>
              </a:lnSpc>
              <a:buSzPct val="100000"/>
              <a:buNone/>
            </a:pPr>
            <a:r>
              <a:rPr lang="en-US" dirty="0" smtClean="0"/>
              <a:t>        and then I’ll follow up with you after.  Thanks again for your help!</a:t>
            </a:r>
          </a:p>
          <a:p>
            <a:pPr marL="12700" lvl="0" indent="-12700" algn="l" rtl="0">
              <a:lnSpc>
                <a:spcPct val="90000"/>
              </a:lnSpc>
              <a:spcBef>
                <a:spcPts val="1000"/>
              </a:spcBef>
              <a:spcAft>
                <a:spcPts val="0"/>
              </a:spcAft>
              <a:buClr>
                <a:schemeClr val="dk1"/>
              </a:buClr>
              <a:buSzPct val="100000"/>
              <a:buNone/>
            </a:pPr>
            <a:endParaRPr b="1" i="1" u="sng">
              <a:latin typeface="Times New Roman"/>
              <a:ea typeface="Times New Roman"/>
              <a:cs typeface="Times New Roman"/>
              <a:sym typeface="Times New Roman"/>
            </a:endParaRPr>
          </a:p>
          <a:p>
            <a:pPr marL="12700" lvl="0" indent="-12700" algn="l" rtl="0">
              <a:lnSpc>
                <a:spcPct val="90000"/>
              </a:lnSpc>
              <a:spcBef>
                <a:spcPts val="1000"/>
              </a:spcBef>
              <a:spcAft>
                <a:spcPts val="0"/>
              </a:spcAft>
              <a:buClr>
                <a:schemeClr val="dk1"/>
              </a:buClr>
              <a:buSzPct val="100000"/>
              <a:buNone/>
            </a:pPr>
            <a:r>
              <a:rPr lang="en-US" b="1" i="1" u="sng" dirty="0">
                <a:latin typeface="Calibri"/>
                <a:ea typeface="Calibri"/>
                <a:cs typeface="Calibri"/>
                <a:sym typeface="Calibri"/>
              </a:rPr>
              <a:t>What is it?</a:t>
            </a:r>
            <a:endParaRPr>
              <a:latin typeface="Calibri"/>
              <a:ea typeface="Calibri"/>
              <a:cs typeface="Calibri"/>
              <a:sym typeface="Calibri"/>
            </a:endParaRPr>
          </a:p>
          <a:p>
            <a:pPr marL="12700" lvl="0" indent="-12700">
              <a:buSzPct val="100000"/>
              <a:buNone/>
            </a:pPr>
            <a:r>
              <a:rPr lang="en-US" i="1" dirty="0" smtClean="0">
                <a:latin typeface="Times New Roman"/>
                <a:ea typeface="Times New Roman"/>
                <a:cs typeface="Times New Roman"/>
                <a:sym typeface="Times New Roman"/>
              </a:rPr>
              <a:t>We’re a financial company, we teach people how to make and save money.  I’m really excited about what I’m learning, I just need help getting the word out on what I’m doing.  You’ll help me out and just watch this video right?</a:t>
            </a:r>
            <a:r>
              <a:rPr lang="en-US" sz="1050" i="1" dirty="0" smtClean="0">
                <a:latin typeface="Times New Roman"/>
                <a:ea typeface="Times New Roman"/>
                <a:cs typeface="Times New Roman"/>
                <a:sym typeface="Times New Roman"/>
              </a:rPr>
              <a:t>  </a:t>
            </a: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1"/>
          <p:cNvSpPr txBox="1">
            <a:spLocks noGrp="1"/>
          </p:cNvSpPr>
          <p:nvPr>
            <p:ph type="title"/>
          </p:nvPr>
        </p:nvSpPr>
        <p:spPr>
          <a:xfrm>
            <a:off x="0" y="1001898"/>
            <a:ext cx="1219199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  Watch Video -</a:t>
            </a:r>
            <a:endParaRPr/>
          </a:p>
        </p:txBody>
      </p:sp>
      <p:sp>
        <p:nvSpPr>
          <p:cNvPr id="161" name="Google Shape;161;p11"/>
          <p:cNvSpPr/>
          <p:nvPr/>
        </p:nvSpPr>
        <p:spPr>
          <a:xfrm>
            <a:off x="3448050" y="1527638"/>
            <a:ext cx="8305800" cy="369332"/>
          </a:xfrm>
          <a:prstGeom prst="rect">
            <a:avLst/>
          </a:prstGeom>
          <a:solidFill>
            <a:srgbClr val="FFFFFF"/>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33333"/>
              </a:buClr>
              <a:buSzPts val="1800"/>
              <a:buFont typeface="Arial"/>
              <a:buNone/>
            </a:pPr>
            <a:r>
              <a:rPr lang="en-US" sz="1800" b="1" i="0" u="none" strike="noStrike" cap="none">
                <a:solidFill>
                  <a:srgbClr val="333333"/>
                </a:solidFill>
                <a:latin typeface="Arial"/>
                <a:ea typeface="Arial"/>
                <a:cs typeface="Arial"/>
                <a:sym typeface="Arial"/>
              </a:rPr>
              <a:t>  VIDEO LINK</a:t>
            </a:r>
            <a:r>
              <a:rPr lang="en-US" sz="1800" b="0" i="0" u="none" strike="noStrike" cap="none">
                <a:solidFill>
                  <a:srgbClr val="333333"/>
                </a:solidFill>
                <a:latin typeface="Arial"/>
                <a:ea typeface="Arial"/>
                <a:cs typeface="Arial"/>
                <a:sym typeface="Arial"/>
              </a:rPr>
              <a:t>: </a:t>
            </a:r>
            <a:r>
              <a:rPr lang="en-US" sz="1800" b="0" i="0" u="none" strike="noStrike" cap="none">
                <a:solidFill>
                  <a:srgbClr val="1155CC"/>
                </a:solidFill>
                <a:latin typeface="Arial"/>
                <a:ea typeface="Arial"/>
                <a:cs typeface="Arial"/>
                <a:sym typeface="Arial"/>
              </a:rPr>
              <a:t>https://freedomforfamilies.com/us/?f=RVP or field trainer name</a:t>
            </a:r>
            <a:r>
              <a:rPr lang="en-US"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pic>
        <p:nvPicPr>
          <p:cNvPr id="162" name="Google Shape;162;p11"/>
          <p:cNvPicPr preferRelativeResize="0"/>
          <p:nvPr/>
        </p:nvPicPr>
        <p:blipFill rotWithShape="1">
          <a:blip r:embed="rId3">
            <a:alphaModFix/>
          </a:blip>
          <a:srcRect l="46985" t="13312" r="2848" b="23127"/>
          <a:stretch/>
        </p:blipFill>
        <p:spPr>
          <a:xfrm>
            <a:off x="3363320" y="2375085"/>
            <a:ext cx="5465360" cy="389508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79" name="Google Shape;179;p14"/>
          <p:cNvPicPr preferRelativeResize="0">
            <a:picLocks noGrp="1"/>
          </p:cNvPicPr>
          <p:nvPr>
            <p:ph type="body" idx="1"/>
          </p:nvPr>
        </p:nvPicPr>
        <p:blipFill rotWithShape="1">
          <a:blip r:embed="rId3">
            <a:alphaModFix/>
          </a:blip>
          <a:srcRect/>
          <a:stretch/>
        </p:blipFill>
        <p:spPr>
          <a:xfrm>
            <a:off x="0" y="-54440"/>
            <a:ext cx="12192000" cy="6921421"/>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5"/>
          <p:cNvSpPr txBox="1">
            <a:spLocks noGrp="1"/>
          </p:cNvSpPr>
          <p:nvPr>
            <p:ph type="title"/>
          </p:nvPr>
        </p:nvSpPr>
        <p:spPr>
          <a:xfrm>
            <a:off x="838200" y="371474"/>
            <a:ext cx="10515600" cy="107632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b="1"/>
              <a:t>After they’ve watched the video…</a:t>
            </a:r>
            <a:br>
              <a:rPr lang="en-US" b="1"/>
            </a:br>
            <a:endParaRPr b="1"/>
          </a:p>
        </p:txBody>
      </p:sp>
      <p:sp>
        <p:nvSpPr>
          <p:cNvPr id="185" name="Google Shape;185;p15"/>
          <p:cNvSpPr txBox="1">
            <a:spLocks noGrp="1"/>
          </p:cNvSpPr>
          <p:nvPr>
            <p:ph type="body" idx="1"/>
          </p:nvPr>
        </p:nvSpPr>
        <p:spPr>
          <a:xfrm>
            <a:off x="1304925" y="1790700"/>
            <a:ext cx="10887075" cy="50673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None/>
            </a:pPr>
            <a:r>
              <a:rPr lang="en-US" b="1" i="1" dirty="0"/>
              <a:t>Text:</a:t>
            </a:r>
            <a:endParaRPr/>
          </a:p>
          <a:p>
            <a:pPr marL="228600" lvl="0" indent="-228600" algn="l" rtl="0">
              <a:lnSpc>
                <a:spcPct val="90000"/>
              </a:lnSpc>
              <a:spcBef>
                <a:spcPts val="1000"/>
              </a:spcBef>
              <a:spcAft>
                <a:spcPts val="0"/>
              </a:spcAft>
              <a:buClr>
                <a:schemeClr val="dk1"/>
              </a:buClr>
              <a:buSzPts val="2800"/>
              <a:buNone/>
            </a:pPr>
            <a:r>
              <a:rPr lang="en-US" dirty="0"/>
              <a:t>I saw that you finished the video and picked path ___.</a:t>
            </a:r>
            <a:endParaRPr/>
          </a:p>
          <a:p>
            <a:pPr marL="228600" lvl="0" indent="-228600" algn="l" rtl="0">
              <a:lnSpc>
                <a:spcPct val="90000"/>
              </a:lnSpc>
              <a:spcBef>
                <a:spcPts val="1000"/>
              </a:spcBef>
              <a:spcAft>
                <a:spcPts val="0"/>
              </a:spcAft>
              <a:buClr>
                <a:schemeClr val="dk1"/>
              </a:buClr>
              <a:buSzPts val="2800"/>
              <a:buNone/>
            </a:pPr>
            <a:r>
              <a:rPr lang="en-US" dirty="0"/>
              <a:t>Our next step is to meet up on zoom with my trainer who can answer</a:t>
            </a:r>
            <a:endParaRPr/>
          </a:p>
          <a:p>
            <a:pPr marL="228600" lvl="0" indent="-228600" algn="l" rtl="0">
              <a:lnSpc>
                <a:spcPct val="90000"/>
              </a:lnSpc>
              <a:spcBef>
                <a:spcPts val="1000"/>
              </a:spcBef>
              <a:spcAft>
                <a:spcPts val="0"/>
              </a:spcAft>
              <a:buClr>
                <a:schemeClr val="dk1"/>
              </a:buClr>
              <a:buSzPts val="2800"/>
              <a:buNone/>
            </a:pPr>
            <a:r>
              <a:rPr lang="en-US" dirty="0"/>
              <a:t>your questions, and this will help me with my training.</a:t>
            </a:r>
            <a:endParaRPr/>
          </a:p>
          <a:p>
            <a:pPr marL="228600" lvl="0" indent="-228600" algn="l" rtl="0">
              <a:lnSpc>
                <a:spcPct val="90000"/>
              </a:lnSpc>
              <a:spcBef>
                <a:spcPts val="1000"/>
              </a:spcBef>
              <a:spcAft>
                <a:spcPts val="0"/>
              </a:spcAft>
              <a:buClr>
                <a:schemeClr val="dk1"/>
              </a:buClr>
              <a:buSzPts val="2800"/>
              <a:buNone/>
            </a:pPr>
            <a:r>
              <a:rPr lang="en-US" dirty="0"/>
              <a:t>Do you have time today or is tomorrow better?</a:t>
            </a:r>
            <a:endParaRPr/>
          </a:p>
          <a:p>
            <a:pPr marL="228600" lvl="0" indent="-228600" algn="l" rtl="0">
              <a:lnSpc>
                <a:spcPct val="90000"/>
              </a:lnSpc>
              <a:spcBef>
                <a:spcPts val="1000"/>
              </a:spcBef>
              <a:spcAft>
                <a:spcPts val="0"/>
              </a:spcAft>
              <a:buClr>
                <a:schemeClr val="dk1"/>
              </a:buClr>
              <a:buSzPts val="2800"/>
              <a:buNone/>
            </a:pPr>
            <a:endParaRPr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796994" y="100203"/>
            <a:ext cx="9058503" cy="6757797"/>
          </a:xfrm>
        </p:spPr>
      </p:pic>
    </p:spTree>
    <p:extLst>
      <p:ext uri="{BB962C8B-B14F-4D97-AF65-F5344CB8AC3E}">
        <p14:creationId xmlns:p14="http://schemas.microsoft.com/office/powerpoint/2010/main" xmlns="" val="3466887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7"/>
          <p:cNvSpPr txBox="1">
            <a:spLocks noGrp="1"/>
          </p:cNvSpPr>
          <p:nvPr>
            <p:ph type="title"/>
          </p:nvPr>
        </p:nvSpPr>
        <p:spPr>
          <a:xfrm>
            <a:off x="838200" y="0"/>
            <a:ext cx="10515600" cy="155888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sz="5400" b="1" dirty="0"/>
              <a:t>YOUR FIRST/NEXT 30-90 DAYS</a:t>
            </a:r>
            <a:endParaRPr sz="5400" b="1"/>
          </a:p>
        </p:txBody>
      </p:sp>
      <p:sp>
        <p:nvSpPr>
          <p:cNvPr id="196" name="Google Shape;196;p17"/>
          <p:cNvSpPr txBox="1">
            <a:spLocks noGrp="1"/>
          </p:cNvSpPr>
          <p:nvPr>
            <p:ph type="body" idx="1"/>
          </p:nvPr>
        </p:nvSpPr>
        <p:spPr>
          <a:xfrm>
            <a:off x="353683" y="1207698"/>
            <a:ext cx="11430000" cy="5650302"/>
          </a:xfrm>
          <a:prstGeom prst="rect">
            <a:avLst/>
          </a:prstGeom>
          <a:noFill/>
          <a:ln>
            <a:noFill/>
          </a:ln>
        </p:spPr>
        <p:txBody>
          <a:bodyPr spcFirstLastPara="1" wrap="square" lIns="91425" tIns="45700" rIns="91425" bIns="45700" anchor="t" anchorCtr="0">
            <a:normAutofit fontScale="77500" lnSpcReduction="20000"/>
          </a:bodyPr>
          <a:lstStyle/>
          <a:p>
            <a:pPr marL="514350" lvl="0" indent="-514350" algn="l" rtl="0">
              <a:lnSpc>
                <a:spcPct val="90000"/>
              </a:lnSpc>
              <a:spcBef>
                <a:spcPts val="0"/>
              </a:spcBef>
              <a:spcAft>
                <a:spcPts val="0"/>
              </a:spcAft>
              <a:buClr>
                <a:schemeClr val="dk1"/>
              </a:buClr>
              <a:buSzPct val="100000"/>
              <a:buFont typeface="Calibri"/>
              <a:buAutoNum type="arabicPeriod"/>
            </a:pPr>
            <a:r>
              <a:rPr lang="en-US" dirty="0"/>
              <a:t>Build a HUGE list in Contact Manager in your Primerica App NOW and text your field trainer when it’s done!</a:t>
            </a:r>
            <a:endParaRPr/>
          </a:p>
          <a:p>
            <a:pPr marL="514350" lvl="0" indent="-376555" algn="l" rtl="0">
              <a:lnSpc>
                <a:spcPct val="90000"/>
              </a:lnSpc>
              <a:spcBef>
                <a:spcPts val="1000"/>
              </a:spcBef>
              <a:spcAft>
                <a:spcPts val="0"/>
              </a:spcAft>
              <a:buClr>
                <a:schemeClr val="dk1"/>
              </a:buClr>
              <a:buSzPct val="100000"/>
              <a:buFont typeface="Calibri"/>
              <a:buNone/>
            </a:pPr>
            <a:endParaRPr/>
          </a:p>
          <a:p>
            <a:pPr marL="514350" lvl="0" indent="-514350" algn="l" rtl="0">
              <a:lnSpc>
                <a:spcPct val="90000"/>
              </a:lnSpc>
              <a:spcBef>
                <a:spcPts val="1000"/>
              </a:spcBef>
              <a:spcAft>
                <a:spcPts val="0"/>
              </a:spcAft>
              <a:buClr>
                <a:schemeClr val="dk1"/>
              </a:buClr>
              <a:buSzPct val="100000"/>
              <a:buNone/>
            </a:pPr>
            <a:r>
              <a:rPr lang="en-US" dirty="0" smtClean="0"/>
              <a:t>2.	Launch </a:t>
            </a:r>
            <a:r>
              <a:rPr lang="en-US" dirty="0" smtClean="0"/>
              <a:t>Your </a:t>
            </a:r>
            <a:r>
              <a:rPr lang="en-US" dirty="0" smtClean="0"/>
              <a:t>Business! Send </a:t>
            </a:r>
            <a:r>
              <a:rPr lang="en-US" dirty="0"/>
              <a:t>the video out to your Top 25 list NOW and then follow up with setting appointments for your field trainer to meet with the “Hot Prospects” who Pick a Path.  </a:t>
            </a:r>
            <a:endParaRPr/>
          </a:p>
          <a:p>
            <a:pPr marL="514350" lvl="0" indent="-514350" algn="l" rtl="0">
              <a:lnSpc>
                <a:spcPct val="90000"/>
              </a:lnSpc>
              <a:spcBef>
                <a:spcPts val="1000"/>
              </a:spcBef>
              <a:spcAft>
                <a:spcPts val="0"/>
              </a:spcAft>
              <a:buClr>
                <a:schemeClr val="dk1"/>
              </a:buClr>
              <a:buSzPct val="100000"/>
              <a:buNone/>
            </a:pPr>
            <a:r>
              <a:rPr lang="en-US" dirty="0"/>
              <a:t>	</a:t>
            </a:r>
            <a:endParaRPr/>
          </a:p>
          <a:p>
            <a:pPr marL="514350" lvl="0" indent="-514350" algn="l" rtl="0">
              <a:lnSpc>
                <a:spcPct val="90000"/>
              </a:lnSpc>
              <a:spcBef>
                <a:spcPts val="1000"/>
              </a:spcBef>
              <a:spcAft>
                <a:spcPts val="0"/>
              </a:spcAft>
              <a:buClr>
                <a:schemeClr val="dk1"/>
              </a:buClr>
              <a:buSzPct val="100000"/>
              <a:buNone/>
            </a:pPr>
            <a:r>
              <a:rPr lang="en-US" dirty="0"/>
              <a:t>3.	Sprint to District with 2x2,000 in your first 30 days &amp; Bank FTBs - $200 for every 1x1,000 during your first 90 days before licensed.</a:t>
            </a:r>
            <a:endParaRPr/>
          </a:p>
          <a:p>
            <a:pPr marL="514350" lvl="0" indent="-376555" algn="l" rtl="0">
              <a:lnSpc>
                <a:spcPct val="90000"/>
              </a:lnSpc>
              <a:spcBef>
                <a:spcPts val="1000"/>
              </a:spcBef>
              <a:spcAft>
                <a:spcPts val="0"/>
              </a:spcAft>
              <a:buClr>
                <a:schemeClr val="dk1"/>
              </a:buClr>
              <a:buSzPct val="100000"/>
              <a:buFont typeface="Calibri"/>
              <a:buNone/>
            </a:pPr>
            <a:endParaRPr/>
          </a:p>
          <a:p>
            <a:pPr marL="514350" lvl="0" indent="-514350" algn="l" rtl="0">
              <a:lnSpc>
                <a:spcPct val="90000"/>
              </a:lnSpc>
              <a:spcBef>
                <a:spcPts val="1000"/>
              </a:spcBef>
              <a:spcAft>
                <a:spcPts val="0"/>
              </a:spcAft>
              <a:buClr>
                <a:schemeClr val="dk1"/>
              </a:buClr>
              <a:buSzPct val="100000"/>
              <a:buAutoNum type="arabicPeriod" startAt="4"/>
            </a:pPr>
            <a:r>
              <a:rPr lang="en-US" dirty="0" smtClean="0"/>
              <a:t>Show </a:t>
            </a:r>
            <a:r>
              <a:rPr lang="en-US" dirty="0"/>
              <a:t>Up to Training – Tuesdays 7-7:45pm &amp; Saturdays 9:30-10:30am                              </a:t>
            </a:r>
            <a:endParaRPr lang="en-US" dirty="0" smtClean="0"/>
          </a:p>
          <a:p>
            <a:pPr marL="514350" lvl="0" indent="-514350" algn="l" rtl="0">
              <a:lnSpc>
                <a:spcPct val="90000"/>
              </a:lnSpc>
              <a:spcBef>
                <a:spcPts val="1000"/>
              </a:spcBef>
              <a:spcAft>
                <a:spcPts val="0"/>
              </a:spcAft>
              <a:buClr>
                <a:schemeClr val="dk1"/>
              </a:buClr>
              <a:buSzPct val="100000"/>
              <a:buNone/>
            </a:pPr>
            <a:r>
              <a:rPr lang="en-US" dirty="0" smtClean="0"/>
              <a:t>	Log </a:t>
            </a:r>
            <a:r>
              <a:rPr lang="en-US" dirty="0"/>
              <a:t>onto learngrowandearn.com for the Zoom Training Schedule Meeting IDs and passwords. (email </a:t>
            </a:r>
            <a:r>
              <a:rPr lang="en-US" u="sng" dirty="0">
                <a:solidFill>
                  <a:schemeClr val="hlink"/>
                </a:solidFill>
                <a:hlinkClick r:id="rId3"/>
              </a:rPr>
              <a:t>lisa.a.dobie@gmail.com</a:t>
            </a:r>
            <a:r>
              <a:rPr lang="en-US" dirty="0"/>
              <a:t> with your name, email address, and RVP name just saying you’d like access to the website) </a:t>
            </a:r>
            <a:endParaRPr/>
          </a:p>
          <a:p>
            <a:pPr marL="514350" lvl="0" indent="-376555" algn="l" rtl="0">
              <a:lnSpc>
                <a:spcPct val="90000"/>
              </a:lnSpc>
              <a:spcBef>
                <a:spcPts val="1000"/>
              </a:spcBef>
              <a:spcAft>
                <a:spcPts val="0"/>
              </a:spcAft>
              <a:buClr>
                <a:schemeClr val="dk1"/>
              </a:buClr>
              <a:buSzPct val="100000"/>
              <a:buFont typeface="Calibri"/>
              <a:buNone/>
            </a:pPr>
            <a:endParaRPr/>
          </a:p>
          <a:p>
            <a:pPr marL="514350" lvl="0" indent="-514350" algn="l" rtl="0">
              <a:lnSpc>
                <a:spcPct val="90000"/>
              </a:lnSpc>
              <a:spcBef>
                <a:spcPts val="1000"/>
              </a:spcBef>
              <a:spcAft>
                <a:spcPts val="0"/>
              </a:spcAft>
              <a:buClr>
                <a:schemeClr val="dk1"/>
              </a:buClr>
              <a:buSzPct val="100000"/>
              <a:buAutoNum type="arabicPeriod" startAt="5"/>
            </a:pPr>
            <a:r>
              <a:rPr lang="en-US" dirty="0"/>
              <a:t>Get Licensed – complete Pre-Licensing in first 60 days &amp; pass test in first 90 days. </a:t>
            </a:r>
            <a:endParaRPr/>
          </a:p>
          <a:p>
            <a:pPr marL="514350" lvl="0" indent="-514350" algn="l" rtl="0">
              <a:lnSpc>
                <a:spcPct val="90000"/>
              </a:lnSpc>
              <a:spcBef>
                <a:spcPts val="1000"/>
              </a:spcBef>
              <a:spcAft>
                <a:spcPts val="0"/>
              </a:spcAft>
              <a:buClr>
                <a:schemeClr val="dk1"/>
              </a:buClr>
              <a:buSzPct val="100000"/>
              <a:buNone/>
            </a:pPr>
            <a:r>
              <a:rPr lang="en-US" dirty="0"/>
              <a:t>   			</a:t>
            </a:r>
            <a:r>
              <a:rPr lang="en-US" dirty="0" smtClean="0"/>
              <a:t>      Get </a:t>
            </a:r>
            <a:r>
              <a:rPr lang="en-US" dirty="0"/>
              <a:t>a $100 bonus if you complete Pre-Licensing in your first 30 days!</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a:picLocks noGrp="1"/>
          </p:cNvPicPr>
          <p:nvPr>
            <p:ph type="body" idx="1"/>
          </p:nvPr>
        </p:nvPicPr>
        <p:blipFill rotWithShape="1">
          <a:blip r:embed="rId3">
            <a:alphaModFix/>
          </a:blip>
          <a:srcRect/>
          <a:stretch/>
        </p:blipFill>
        <p:spPr>
          <a:xfrm>
            <a:off x="2486729" y="-123568"/>
            <a:ext cx="6250871" cy="6981568"/>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p:cNvPicPr preferRelativeResize="0">
            <a:picLocks noGrp="1"/>
          </p:cNvPicPr>
          <p:nvPr>
            <p:ph type="body" idx="1"/>
          </p:nvPr>
        </p:nvPicPr>
        <p:blipFill rotWithShape="1">
          <a:blip r:embed="rId3">
            <a:alphaModFix/>
          </a:blip>
          <a:srcRect/>
          <a:stretch/>
        </p:blipFill>
        <p:spPr>
          <a:xfrm>
            <a:off x="2438399" y="134551"/>
            <a:ext cx="6705601" cy="64008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4"/>
          <p:cNvPicPr preferRelativeResize="0">
            <a:picLocks noGrp="1"/>
          </p:cNvPicPr>
          <p:nvPr>
            <p:ph type="body" idx="1"/>
          </p:nvPr>
        </p:nvPicPr>
        <p:blipFill rotWithShape="1">
          <a:blip r:embed="rId3">
            <a:alphaModFix/>
          </a:blip>
          <a:srcRect/>
          <a:stretch/>
        </p:blipFill>
        <p:spPr>
          <a:xfrm>
            <a:off x="2644347" y="271849"/>
            <a:ext cx="6487296" cy="6078109"/>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5"/>
          <p:cNvPicPr preferRelativeResize="0">
            <a:picLocks noGrp="1"/>
          </p:cNvPicPr>
          <p:nvPr>
            <p:ph type="body" idx="1"/>
          </p:nvPr>
        </p:nvPicPr>
        <p:blipFill rotWithShape="1">
          <a:blip r:embed="rId3">
            <a:alphaModFix/>
          </a:blip>
          <a:srcRect/>
          <a:stretch/>
        </p:blipFill>
        <p:spPr>
          <a:xfrm>
            <a:off x="2224216" y="210065"/>
            <a:ext cx="6907427" cy="636373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22" name="Google Shape;122;p6"/>
          <p:cNvPicPr preferRelativeResize="0">
            <a:picLocks noGrp="1"/>
          </p:cNvPicPr>
          <p:nvPr>
            <p:ph type="body" idx="1"/>
          </p:nvPr>
        </p:nvPicPr>
        <p:blipFill rotWithShape="1">
          <a:blip r:embed="rId3">
            <a:alphaModFix/>
          </a:blip>
          <a:srcRect/>
          <a:stretch/>
        </p:blipFill>
        <p:spPr>
          <a:xfrm>
            <a:off x="2669059" y="98854"/>
            <a:ext cx="6623222" cy="6474941"/>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8" descr="Bkgrd.jp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7" name="Google Shape;137;p8"/>
          <p:cNvSpPr txBox="1"/>
          <p:nvPr/>
        </p:nvSpPr>
        <p:spPr>
          <a:xfrm>
            <a:off x="241085" y="1375956"/>
            <a:ext cx="11622199" cy="3720493"/>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6000"/>
              <a:buFont typeface="Calibri"/>
              <a:buNone/>
            </a:pPr>
            <a:endParaRPr sz="6000" b="1" i="0" u="none" strike="noStrike" cap="none">
              <a:solidFill>
                <a:srgbClr val="FFFFFF"/>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900"/>
              <a:buFont typeface="Calibri"/>
              <a:buNone/>
            </a:pPr>
            <a:endParaRPr sz="1900" b="1" i="0" u="none" strike="noStrike" cap="none">
              <a:solidFill>
                <a:srgbClr val="FFFFFF"/>
              </a:solidFill>
              <a:latin typeface="Helvetica Neue"/>
              <a:ea typeface="Helvetica Neue"/>
              <a:cs typeface="Helvetica Neue"/>
              <a:sym typeface="Helvetica Neue"/>
            </a:endParaRPr>
          </a:p>
        </p:txBody>
      </p:sp>
      <p:sp>
        <p:nvSpPr>
          <p:cNvPr id="138" name="Google Shape;138;p8"/>
          <p:cNvSpPr txBox="1"/>
          <p:nvPr/>
        </p:nvSpPr>
        <p:spPr>
          <a:xfrm>
            <a:off x="370703" y="2124892"/>
            <a:ext cx="11359977" cy="4970585"/>
          </a:xfrm>
          <a:prstGeom prst="rect">
            <a:avLst/>
          </a:prstGeom>
          <a:noFill/>
          <a:ln>
            <a:noFill/>
          </a:ln>
        </p:spPr>
        <p:txBody>
          <a:bodyPr spcFirstLastPara="1" wrap="square" lIns="121900" tIns="60950" rIns="121900" bIns="60950" anchor="t" anchorCtr="0">
            <a:spAutoFit/>
          </a:bodyPr>
          <a:lstStyle/>
          <a:p>
            <a:pPr marL="0" marR="0" lvl="0" indent="-336550" algn="l" rtl="0">
              <a:spcBef>
                <a:spcPts val="0"/>
              </a:spcBef>
              <a:spcAft>
                <a:spcPts val="0"/>
              </a:spcAft>
              <a:buClr>
                <a:schemeClr val="lt1"/>
              </a:buClr>
              <a:buSzPts val="5300"/>
              <a:buFont typeface="Arial"/>
              <a:buChar char="•"/>
            </a:pPr>
            <a:r>
              <a:rPr lang="en-US" sz="5300" b="0" i="0" u="none" strike="noStrike" cap="none">
                <a:solidFill>
                  <a:schemeClr val="lt1"/>
                </a:solidFill>
                <a:latin typeface="Calibri"/>
                <a:ea typeface="Calibri"/>
                <a:cs typeface="Calibri"/>
                <a:sym typeface="Calibri"/>
              </a:rPr>
              <a:t>Auto / Home					$50 / $25</a:t>
            </a:r>
            <a:endParaRPr/>
          </a:p>
          <a:p>
            <a:pPr marL="0" marR="0" lvl="0" indent="-336550" algn="l" rtl="0">
              <a:spcBef>
                <a:spcPts val="0"/>
              </a:spcBef>
              <a:spcAft>
                <a:spcPts val="0"/>
              </a:spcAft>
              <a:buClr>
                <a:schemeClr val="lt1"/>
              </a:buClr>
              <a:buSzPts val="5300"/>
              <a:buFont typeface="Arial"/>
              <a:buChar char="•"/>
            </a:pPr>
            <a:r>
              <a:rPr lang="en-US" sz="5300" b="0" i="0" u="none" strike="noStrike" cap="none">
                <a:solidFill>
                  <a:schemeClr val="lt1"/>
                </a:solidFill>
                <a:latin typeface="Calibri"/>
                <a:ea typeface="Calibri"/>
                <a:cs typeface="Calibri"/>
                <a:sym typeface="Calibri"/>
              </a:rPr>
              <a:t>ID Theft Defense				$40</a:t>
            </a:r>
            <a:endParaRPr/>
          </a:p>
          <a:p>
            <a:pPr marL="0" marR="0" lvl="0" indent="-336550" algn="l" rtl="0">
              <a:spcBef>
                <a:spcPts val="0"/>
              </a:spcBef>
              <a:spcAft>
                <a:spcPts val="0"/>
              </a:spcAft>
              <a:buClr>
                <a:schemeClr val="lt1"/>
              </a:buClr>
              <a:buSzPts val="5300"/>
              <a:buFont typeface="Arial"/>
              <a:buChar char="•"/>
            </a:pPr>
            <a:r>
              <a:rPr lang="en-US" sz="5300" b="0" i="0" u="none" strike="noStrike" cap="none">
                <a:solidFill>
                  <a:schemeClr val="lt1"/>
                </a:solidFill>
                <a:latin typeface="Calibri"/>
                <a:ea typeface="Calibri"/>
                <a:cs typeface="Calibri"/>
                <a:sym typeface="Calibri"/>
              </a:rPr>
              <a:t>Legal Protection				$50</a:t>
            </a:r>
            <a:endParaRPr/>
          </a:p>
          <a:p>
            <a:pPr marL="0" marR="0" lvl="0" indent="-336550" algn="l" rtl="0">
              <a:spcBef>
                <a:spcPts val="0"/>
              </a:spcBef>
              <a:spcAft>
                <a:spcPts val="0"/>
              </a:spcAft>
              <a:buClr>
                <a:schemeClr val="lt1"/>
              </a:buClr>
              <a:buSzPts val="5300"/>
              <a:buFont typeface="Arial"/>
              <a:buChar char="•"/>
            </a:pPr>
            <a:r>
              <a:rPr lang="en-US" sz="5300" b="0" i="0" u="none" strike="noStrike" cap="none">
                <a:solidFill>
                  <a:schemeClr val="lt1"/>
                </a:solidFill>
                <a:latin typeface="Calibri"/>
                <a:ea typeface="Calibri"/>
                <a:cs typeface="Calibri"/>
                <a:sym typeface="Calibri"/>
              </a:rPr>
              <a:t>Home Security					$250</a:t>
            </a:r>
            <a:endParaRPr/>
          </a:p>
          <a:p>
            <a:pPr marL="0" marR="0" lvl="0" indent="-336550" algn="l" rtl="0">
              <a:spcBef>
                <a:spcPts val="0"/>
              </a:spcBef>
              <a:spcAft>
                <a:spcPts val="0"/>
              </a:spcAft>
              <a:buClr>
                <a:schemeClr val="lt1"/>
              </a:buClr>
              <a:buSzPts val="5300"/>
              <a:buFont typeface="Arial"/>
              <a:buChar char="•"/>
            </a:pPr>
            <a:r>
              <a:rPr lang="en-US" sz="5300" b="0" i="0" u="none" strike="noStrike" cap="none">
                <a:solidFill>
                  <a:schemeClr val="lt1"/>
                </a:solidFill>
                <a:latin typeface="Calibri"/>
                <a:ea typeface="Calibri"/>
                <a:cs typeface="Calibri"/>
                <a:sym typeface="Calibri"/>
              </a:rPr>
              <a:t>Small Business					$50</a:t>
            </a:r>
            <a:endParaRPr sz="5300" b="0" i="0" u="none" strike="noStrike" cap="none">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3700"/>
              <a:buFont typeface="Arial"/>
              <a:buNone/>
            </a:pPr>
            <a:endParaRPr sz="3700" b="0" i="0" u="none" strike="noStrike" cap="none">
              <a:solidFill>
                <a:schemeClr val="lt1"/>
              </a:solidFill>
              <a:latin typeface="Calibri"/>
              <a:ea typeface="Calibri"/>
              <a:cs typeface="Calibri"/>
              <a:sym typeface="Calibri"/>
            </a:endParaRPr>
          </a:p>
          <a:p>
            <a:pPr marL="0" marR="0" lvl="0" indent="0" algn="l" rtl="0">
              <a:spcBef>
                <a:spcPts val="0"/>
              </a:spcBef>
              <a:spcAft>
                <a:spcPts val="0"/>
              </a:spcAft>
              <a:buNone/>
            </a:pPr>
            <a:endParaRPr sz="1300">
              <a:solidFill>
                <a:schemeClr val="lt1"/>
              </a:solidFill>
              <a:latin typeface="Calibri"/>
              <a:ea typeface="Calibri"/>
              <a:cs typeface="Calibri"/>
              <a:sym typeface="Calibri"/>
            </a:endParaRPr>
          </a:p>
        </p:txBody>
      </p:sp>
      <p:cxnSp>
        <p:nvCxnSpPr>
          <p:cNvPr id="139" name="Google Shape;139;p8"/>
          <p:cNvCxnSpPr/>
          <p:nvPr/>
        </p:nvCxnSpPr>
        <p:spPr>
          <a:xfrm>
            <a:off x="1202645" y="1239892"/>
            <a:ext cx="9786715" cy="0"/>
          </a:xfrm>
          <a:prstGeom prst="straightConnector1">
            <a:avLst/>
          </a:prstGeom>
          <a:noFill/>
          <a:ln w="9525" cap="flat" cmpd="sng">
            <a:solidFill>
              <a:schemeClr val="lt1"/>
            </a:solidFill>
            <a:prstDash val="solid"/>
            <a:round/>
            <a:headEnd type="none" w="sm" len="sm"/>
            <a:tailEnd type="none" w="sm" len="sm"/>
          </a:ln>
        </p:spPr>
      </p:cxnSp>
      <p:sp>
        <p:nvSpPr>
          <p:cNvPr id="140" name="Google Shape;140;p8"/>
          <p:cNvSpPr txBox="1"/>
          <p:nvPr/>
        </p:nvSpPr>
        <p:spPr>
          <a:xfrm>
            <a:off x="1559989" y="1"/>
            <a:ext cx="9228667" cy="1831264"/>
          </a:xfrm>
          <a:prstGeom prst="rect">
            <a:avLst/>
          </a:prstGeom>
          <a:noFill/>
          <a:ln>
            <a:noFill/>
          </a:ln>
        </p:spPr>
        <p:txBody>
          <a:bodyPr spcFirstLastPara="1" wrap="square" lIns="121900" tIns="60950" rIns="121900" bIns="60950" anchor="t" anchorCtr="0">
            <a:spAutoFit/>
          </a:bodyPr>
          <a:lstStyle/>
          <a:p>
            <a:pPr marL="0" marR="0" lvl="0" indent="0" algn="ctr" rtl="0">
              <a:spcBef>
                <a:spcPts val="0"/>
              </a:spcBef>
              <a:spcAft>
                <a:spcPts val="0"/>
              </a:spcAft>
              <a:buNone/>
            </a:pPr>
            <a:r>
              <a:rPr lang="en-US" sz="3700" b="1">
                <a:solidFill>
                  <a:schemeClr val="lt1"/>
                </a:solidFill>
                <a:latin typeface="Calibri"/>
                <a:ea typeface="Calibri"/>
                <a:cs typeface="Calibri"/>
                <a:sym typeface="Calibri"/>
              </a:rPr>
              <a:t>Get Paid During Training or just for Referring Client Solutions Services</a:t>
            </a:r>
            <a:endParaRPr/>
          </a:p>
          <a:p>
            <a:pPr marL="0" marR="0" lvl="0" indent="0" algn="ctr" rtl="0">
              <a:spcBef>
                <a:spcPts val="0"/>
              </a:spcBef>
              <a:spcAft>
                <a:spcPts val="0"/>
              </a:spcAft>
              <a:buNone/>
            </a:pPr>
            <a:endParaRPr sz="3700" b="1">
              <a:solidFill>
                <a:schemeClr val="lt1"/>
              </a:solidFill>
              <a:latin typeface="Helvetica Neue"/>
              <a:ea typeface="Helvetica Neue"/>
              <a:cs typeface="Helvetica Neue"/>
              <a:sym typeface="Helvetica Neue"/>
            </a:endParaRPr>
          </a:p>
        </p:txBody>
      </p:sp>
      <p:sp>
        <p:nvSpPr>
          <p:cNvPr id="141" name="Google Shape;141;p8"/>
          <p:cNvSpPr txBox="1"/>
          <p:nvPr/>
        </p:nvSpPr>
        <p:spPr>
          <a:xfrm>
            <a:off x="0" y="6487728"/>
            <a:ext cx="2844800" cy="365125"/>
          </a:xfrm>
          <a:prstGeom prst="rect">
            <a:avLst/>
          </a:prstGeom>
          <a:noFill/>
          <a:ln>
            <a:noFill/>
          </a:ln>
        </p:spPr>
        <p:txBody>
          <a:bodyPr spcFirstLastPara="1" wrap="square" lIns="121900" tIns="60950" rIns="121900" bIns="60950" anchor="ctr" anchorCtr="0">
            <a:noAutofit/>
          </a:bodyPr>
          <a:lstStyle/>
          <a:p>
            <a:pPr marL="0" marR="0" lvl="0" indent="0" algn="l" rtl="0">
              <a:spcBef>
                <a:spcPts val="0"/>
              </a:spcBef>
              <a:spcAft>
                <a:spcPts val="0"/>
              </a:spcAft>
              <a:buNone/>
            </a:pPr>
            <a:r>
              <a:rPr lang="en-US" sz="1000" b="0" u="none">
                <a:solidFill>
                  <a:srgbClr val="A5A5A5"/>
                </a:solidFill>
                <a:latin typeface="Arial Narrow"/>
                <a:ea typeface="Arial Narrow"/>
                <a:cs typeface="Arial Narrow"/>
                <a:sym typeface="Arial Narrow"/>
              </a:rPr>
              <a:t>38</a:t>
            </a:r>
            <a:endParaRPr sz="1000" b="0" u="none">
              <a:solidFill>
                <a:srgbClr val="A5A5A5"/>
              </a:solidFill>
              <a:latin typeface="Arial Narrow"/>
              <a:ea typeface="Arial Narrow"/>
              <a:cs typeface="Arial Narrow"/>
              <a:sym typeface="Arial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700"/>
                                        <p:tgtEl>
                                          <p:spTgt spid="139"/>
                                        </p:tgtEl>
                                      </p:cBhvr>
                                    </p:animEffect>
                                  </p:childTnLst>
                                </p:cTn>
                              </p:par>
                            </p:childTnLst>
                          </p:cTn>
                        </p:par>
                        <p:par>
                          <p:cTn id="8" fill="hold">
                            <p:stCondLst>
                              <p:cond delay="700"/>
                            </p:stCondLst>
                            <p:childTnLst>
                              <p:par>
                                <p:cTn id="9" presetID="10" presetClass="entr" presetSubtype="0" fill="hold" nodeType="afterEffect">
                                  <p:stCondLst>
                                    <p:cond delay="0"/>
                                  </p:stCondLst>
                                  <p:childTnLst>
                                    <p:set>
                                      <p:cBhvr>
                                        <p:cTn id="10" dur="1" fill="hold">
                                          <p:stCondLst>
                                            <p:cond delay="0"/>
                                          </p:stCondLst>
                                        </p:cTn>
                                        <p:tgtEl>
                                          <p:spTgt spid="138">
                                            <p:txEl>
                                              <p:pRg st="0" end="0"/>
                                            </p:txEl>
                                          </p:spTgt>
                                        </p:tgtEl>
                                        <p:attrNameLst>
                                          <p:attrName>style.visibility</p:attrName>
                                        </p:attrNameLst>
                                      </p:cBhvr>
                                      <p:to>
                                        <p:strVal val="visible"/>
                                      </p:to>
                                    </p:set>
                                    <p:animEffect transition="in" filter="fade">
                                      <p:cBhvr>
                                        <p:cTn id="11" dur="500"/>
                                        <p:tgtEl>
                                          <p:spTgt spid="138">
                                            <p:txEl>
                                              <p:pRg st="0" end="0"/>
                                            </p:txEl>
                                          </p:spTgt>
                                        </p:tgtEl>
                                      </p:cBhvr>
                                    </p:animEffect>
                                  </p:childTnLst>
                                </p:cTn>
                              </p:par>
                            </p:childTnLst>
                          </p:cTn>
                        </p:par>
                        <p:par>
                          <p:cTn id="12" fill="hold">
                            <p:stCondLst>
                              <p:cond delay="1200"/>
                            </p:stCondLst>
                            <p:childTnLst>
                              <p:par>
                                <p:cTn id="13" presetID="10" presetClass="entr" presetSubtype="0" fill="hold" nodeType="afterEffect">
                                  <p:stCondLst>
                                    <p:cond delay="0"/>
                                  </p:stCondLst>
                                  <p:childTnLst>
                                    <p:set>
                                      <p:cBhvr>
                                        <p:cTn id="14" dur="1" fill="hold">
                                          <p:stCondLst>
                                            <p:cond delay="0"/>
                                          </p:stCondLst>
                                        </p:cTn>
                                        <p:tgtEl>
                                          <p:spTgt spid="138">
                                            <p:txEl>
                                              <p:pRg st="1" end="1"/>
                                            </p:txEl>
                                          </p:spTgt>
                                        </p:tgtEl>
                                        <p:attrNameLst>
                                          <p:attrName>style.visibility</p:attrName>
                                        </p:attrNameLst>
                                      </p:cBhvr>
                                      <p:to>
                                        <p:strVal val="visible"/>
                                      </p:to>
                                    </p:set>
                                    <p:animEffect transition="in" filter="fade">
                                      <p:cBhvr>
                                        <p:cTn id="15" dur="500"/>
                                        <p:tgtEl>
                                          <p:spTgt spid="138">
                                            <p:txEl>
                                              <p:pRg st="1" end="1"/>
                                            </p:txEl>
                                          </p:spTgt>
                                        </p:tgtEl>
                                      </p:cBhvr>
                                    </p:animEffect>
                                  </p:childTnLst>
                                </p:cTn>
                              </p:par>
                            </p:childTnLst>
                          </p:cTn>
                        </p:par>
                        <p:par>
                          <p:cTn id="16" fill="hold">
                            <p:stCondLst>
                              <p:cond delay="1700"/>
                            </p:stCondLst>
                            <p:childTnLst>
                              <p:par>
                                <p:cTn id="17" presetID="10" presetClass="entr" presetSubtype="0" fill="hold" nodeType="afterEffect">
                                  <p:stCondLst>
                                    <p:cond delay="0"/>
                                  </p:stCondLst>
                                  <p:childTnLst>
                                    <p:set>
                                      <p:cBhvr>
                                        <p:cTn id="18" dur="1" fill="hold">
                                          <p:stCondLst>
                                            <p:cond delay="0"/>
                                          </p:stCondLst>
                                        </p:cTn>
                                        <p:tgtEl>
                                          <p:spTgt spid="138">
                                            <p:txEl>
                                              <p:pRg st="2" end="2"/>
                                            </p:txEl>
                                          </p:spTgt>
                                        </p:tgtEl>
                                        <p:attrNameLst>
                                          <p:attrName>style.visibility</p:attrName>
                                        </p:attrNameLst>
                                      </p:cBhvr>
                                      <p:to>
                                        <p:strVal val="visible"/>
                                      </p:to>
                                    </p:set>
                                    <p:animEffect transition="in" filter="fade">
                                      <p:cBhvr>
                                        <p:cTn id="19" dur="500"/>
                                        <p:tgtEl>
                                          <p:spTgt spid="138">
                                            <p:txEl>
                                              <p:pRg st="2" end="2"/>
                                            </p:txEl>
                                          </p:spTgt>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138">
                                            <p:txEl>
                                              <p:pRg st="3" end="3"/>
                                            </p:txEl>
                                          </p:spTgt>
                                        </p:tgtEl>
                                        <p:attrNameLst>
                                          <p:attrName>style.visibility</p:attrName>
                                        </p:attrNameLst>
                                      </p:cBhvr>
                                      <p:to>
                                        <p:strVal val="visible"/>
                                      </p:to>
                                    </p:set>
                                    <p:animEffect transition="in" filter="fade">
                                      <p:cBhvr>
                                        <p:cTn id="23" dur="500"/>
                                        <p:tgtEl>
                                          <p:spTgt spid="138">
                                            <p:txEl>
                                              <p:pRg st="3" end="3"/>
                                            </p:txEl>
                                          </p:spTgt>
                                        </p:tgtEl>
                                      </p:cBhvr>
                                    </p:animEffect>
                                  </p:childTnLst>
                                </p:cTn>
                              </p:par>
                            </p:childTnLst>
                          </p:cTn>
                        </p:par>
                        <p:par>
                          <p:cTn id="24" fill="hold">
                            <p:stCondLst>
                              <p:cond delay="2700"/>
                            </p:stCondLst>
                            <p:childTnLst>
                              <p:par>
                                <p:cTn id="25" presetID="10" presetClass="entr" presetSubtype="0" fill="hold" nodeType="afterEffect">
                                  <p:stCondLst>
                                    <p:cond delay="0"/>
                                  </p:stCondLst>
                                  <p:childTnLst>
                                    <p:set>
                                      <p:cBhvr>
                                        <p:cTn id="26" dur="1" fill="hold">
                                          <p:stCondLst>
                                            <p:cond delay="0"/>
                                          </p:stCondLst>
                                        </p:cTn>
                                        <p:tgtEl>
                                          <p:spTgt spid="138">
                                            <p:txEl>
                                              <p:pRg st="4" end="4"/>
                                            </p:txEl>
                                          </p:spTgt>
                                        </p:tgtEl>
                                        <p:attrNameLst>
                                          <p:attrName>style.visibility</p:attrName>
                                        </p:attrNameLst>
                                      </p:cBhvr>
                                      <p:to>
                                        <p:strVal val="visible"/>
                                      </p:to>
                                    </p:set>
                                    <p:animEffect transition="in" filter="fade">
                                      <p:cBhvr>
                                        <p:cTn id="27" dur="500"/>
                                        <p:tgtEl>
                                          <p:spTgt spid="138">
                                            <p:txEl>
                                              <p:pRg st="4" end="4"/>
                                            </p:txEl>
                                          </p:spTgt>
                                        </p:tgtEl>
                                      </p:cBhvr>
                                    </p:animEffect>
                                  </p:childTnLst>
                                </p:cTn>
                              </p:par>
                            </p:childTnLst>
                          </p:cTn>
                        </p:par>
                        <p:par>
                          <p:cTn id="28" fill="hold">
                            <p:stCondLst>
                              <p:cond delay="3200"/>
                            </p:stCondLst>
                            <p:childTnLst>
                              <p:par>
                                <p:cTn id="29" presetID="10" presetClass="entr" presetSubtype="0" fill="hold" nodeType="afterEffect">
                                  <p:stCondLst>
                                    <p:cond delay="0"/>
                                  </p:stCondLst>
                                  <p:childTnLst>
                                    <p:set>
                                      <p:cBhvr>
                                        <p:cTn id="30" dur="1" fill="hold">
                                          <p:stCondLst>
                                            <p:cond delay="0"/>
                                          </p:stCondLst>
                                        </p:cTn>
                                        <p:tgtEl>
                                          <p:spTgt spid="138">
                                            <p:txEl>
                                              <p:pRg st="5" end="5"/>
                                            </p:txEl>
                                          </p:spTgt>
                                        </p:tgtEl>
                                        <p:attrNameLst>
                                          <p:attrName>style.visibility</p:attrName>
                                        </p:attrNameLst>
                                      </p:cBhvr>
                                      <p:to>
                                        <p:strVal val="visible"/>
                                      </p:to>
                                    </p:set>
                                    <p:animEffect transition="in" filter="fade">
                                      <p:cBhvr>
                                        <p:cTn id="31" dur="500"/>
                                        <p:tgtEl>
                                          <p:spTgt spid="138">
                                            <p:txEl>
                                              <p:pRg st="5" end="5"/>
                                            </p:txEl>
                                          </p:spTgt>
                                        </p:tgtEl>
                                      </p:cBhvr>
                                    </p:animEffect>
                                  </p:childTnLst>
                                </p:cTn>
                              </p:par>
                            </p:childTnLst>
                          </p:cTn>
                        </p:par>
                        <p:par>
                          <p:cTn id="32" fill="hold">
                            <p:stCondLst>
                              <p:cond delay="3700"/>
                            </p:stCondLst>
                            <p:childTnLst>
                              <p:par>
                                <p:cTn id="33" presetID="10" presetClass="entr" presetSubtype="0" fill="hold" nodeType="afterEffect">
                                  <p:stCondLst>
                                    <p:cond delay="0"/>
                                  </p:stCondLst>
                                  <p:childTnLst>
                                    <p:set>
                                      <p:cBhvr>
                                        <p:cTn id="34" dur="1" fill="hold">
                                          <p:stCondLst>
                                            <p:cond delay="0"/>
                                          </p:stCondLst>
                                        </p:cTn>
                                        <p:tgtEl>
                                          <p:spTgt spid="138">
                                            <p:txEl>
                                              <p:pRg st="6" end="6"/>
                                            </p:txEl>
                                          </p:spTgt>
                                        </p:tgtEl>
                                        <p:attrNameLst>
                                          <p:attrName>style.visibility</p:attrName>
                                        </p:attrNameLst>
                                      </p:cBhvr>
                                      <p:to>
                                        <p:strVal val="visible"/>
                                      </p:to>
                                    </p:set>
                                    <p:animEffect transition="in" filter="fade">
                                      <p:cBhvr>
                                        <p:cTn id="35" dur="500"/>
                                        <p:tgtEl>
                                          <p:spTgt spid="13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45"/>
        <p:cNvGrpSpPr/>
        <p:nvPr/>
      </p:nvGrpSpPr>
      <p:grpSpPr>
        <a:xfrm>
          <a:off x="0" y="0"/>
          <a:ext cx="0" cy="0"/>
          <a:chOff x="0" y="0"/>
          <a:chExt cx="0" cy="0"/>
        </a:xfrm>
      </p:grpSpPr>
      <p:sp>
        <p:nvSpPr>
          <p:cNvPr id="146" name="Google Shape;146;p9"/>
          <p:cNvSpPr/>
          <p:nvPr/>
        </p:nvSpPr>
        <p:spPr>
          <a:xfrm>
            <a:off x="10047073" y="5326235"/>
            <a:ext cx="2028568" cy="991716"/>
          </a:xfrm>
          <a:prstGeom prst="rect">
            <a:avLst/>
          </a:prstGeom>
          <a:noFill/>
          <a:ln>
            <a:noFill/>
          </a:ln>
        </p:spPr>
        <p:txBody>
          <a:bodyPr spcFirstLastPara="1" wrap="square" lIns="248900" tIns="248900" rIns="248900" bIns="248900" anchor="ctr" anchorCtr="0">
            <a:noAutofit/>
          </a:bodyPr>
          <a:lstStyle/>
          <a:p>
            <a:pPr marL="0" marR="0" lvl="0" indent="0" algn="ctr" rtl="0">
              <a:lnSpc>
                <a:spcPct val="90000"/>
              </a:lnSpc>
              <a:spcBef>
                <a:spcPts val="0"/>
              </a:spcBef>
              <a:spcAft>
                <a:spcPts val="0"/>
              </a:spcAft>
              <a:buNone/>
            </a:pPr>
            <a:endParaRPr sz="3500">
              <a:solidFill>
                <a:schemeClr val="lt1"/>
              </a:solidFill>
              <a:latin typeface="Calibri"/>
              <a:ea typeface="Calibri"/>
              <a:cs typeface="Calibri"/>
              <a:sym typeface="Calibri"/>
            </a:endParaRPr>
          </a:p>
        </p:txBody>
      </p:sp>
      <p:graphicFrame>
        <p:nvGraphicFramePr>
          <p:cNvPr id="147" name="Google Shape;147;p9"/>
          <p:cNvGraphicFramePr/>
          <p:nvPr/>
        </p:nvGraphicFramePr>
        <p:xfrm>
          <a:off x="1075041" y="580767"/>
          <a:ext cx="9764575" cy="6168100"/>
        </p:xfrm>
        <a:graphic>
          <a:graphicData uri="http://schemas.openxmlformats.org/drawingml/2006/table">
            <a:tbl>
              <a:tblPr firstRow="1" bandRow="1">
                <a:noFill/>
                <a:tableStyleId>{06A9C85D-35F6-4C16-8AB9-06576D4D0E67}</a:tableStyleId>
              </a:tblPr>
              <a:tblGrid>
                <a:gridCol w="2347775"/>
                <a:gridCol w="2075925"/>
                <a:gridCol w="2150075"/>
                <a:gridCol w="395425"/>
                <a:gridCol w="457200"/>
                <a:gridCol w="469550"/>
                <a:gridCol w="444850"/>
                <a:gridCol w="481925"/>
                <a:gridCol w="420125"/>
                <a:gridCol w="521725"/>
              </a:tblGrid>
              <a:tr h="914400">
                <a:tc>
                  <a:txBody>
                    <a:bodyPr/>
                    <a:lstStyle/>
                    <a:p>
                      <a:pPr marL="0" marR="0" lvl="0" indent="0" algn="ctr" rtl="0">
                        <a:spcBef>
                          <a:spcPts val="0"/>
                        </a:spcBef>
                        <a:spcAft>
                          <a:spcPts val="0"/>
                        </a:spcAft>
                        <a:buNone/>
                      </a:pPr>
                      <a:r>
                        <a:rPr lang="en-US" sz="1800" b="0" u="none" strike="noStrike" cap="none"/>
                        <a:t>NAME</a:t>
                      </a:r>
                      <a:endParaRPr/>
                    </a:p>
                  </a:txBody>
                  <a:tcPr marL="91450" marR="91450" marT="45725" marB="45725" anchor="b"/>
                </a:tc>
                <a:tc>
                  <a:txBody>
                    <a:bodyPr/>
                    <a:lstStyle/>
                    <a:p>
                      <a:pPr marL="0" marR="0" lvl="0" indent="0" algn="ctr" rtl="0">
                        <a:spcBef>
                          <a:spcPts val="0"/>
                        </a:spcBef>
                        <a:spcAft>
                          <a:spcPts val="0"/>
                        </a:spcAft>
                        <a:buNone/>
                      </a:pPr>
                      <a:r>
                        <a:rPr lang="en-US" sz="1800" b="0" u="none" strike="noStrike" cap="none"/>
                        <a:t>TELEPHONE</a:t>
                      </a:r>
                      <a:endParaRPr/>
                    </a:p>
                  </a:txBody>
                  <a:tcPr marL="91450" marR="91450" marT="45725" marB="45725" anchor="b"/>
                </a:tc>
                <a:tc>
                  <a:txBody>
                    <a:bodyPr/>
                    <a:lstStyle/>
                    <a:p>
                      <a:pPr marL="0" marR="0" lvl="0" indent="0" algn="ctr" rtl="0">
                        <a:spcBef>
                          <a:spcPts val="0"/>
                        </a:spcBef>
                        <a:spcAft>
                          <a:spcPts val="0"/>
                        </a:spcAft>
                        <a:buNone/>
                      </a:pPr>
                      <a:r>
                        <a:rPr lang="en-US" sz="1800" b="0" u="none" strike="noStrike" cap="none"/>
                        <a:t>RELATIONSHIP</a:t>
                      </a:r>
                      <a:endParaRPr/>
                    </a:p>
                  </a:txBody>
                  <a:tcPr marL="91450" marR="91450" marT="45725" marB="45725" anchor="b"/>
                </a:tc>
                <a:tc>
                  <a:txBody>
                    <a:bodyPr/>
                    <a:lstStyle/>
                    <a:p>
                      <a:pPr marL="0" marR="0" lvl="0" indent="0" algn="l" rtl="0">
                        <a:spcBef>
                          <a:spcPts val="0"/>
                        </a:spcBef>
                        <a:spcAft>
                          <a:spcPts val="0"/>
                        </a:spcAft>
                        <a:buNone/>
                      </a:pPr>
                      <a:r>
                        <a:rPr lang="en-US" sz="1100" u="none" strike="noStrike" cap="none"/>
                        <a:t>MARRIED</a:t>
                      </a:r>
                      <a:endParaRPr/>
                    </a:p>
                  </a:txBody>
                  <a:tcPr marL="91450" marR="91450" marT="45725" marB="45725"/>
                </a:tc>
                <a:tc>
                  <a:txBody>
                    <a:bodyPr/>
                    <a:lstStyle/>
                    <a:p>
                      <a:pPr marL="0" marR="0" lvl="0" indent="0" algn="l" rtl="0">
                        <a:spcBef>
                          <a:spcPts val="0"/>
                        </a:spcBef>
                        <a:spcAft>
                          <a:spcPts val="0"/>
                        </a:spcAft>
                        <a:buNone/>
                      </a:pPr>
                      <a:r>
                        <a:rPr lang="en-US" sz="1100"/>
                        <a:t>KIDS UNDER 18 YRS</a:t>
                      </a:r>
                      <a:endParaRPr sz="1100"/>
                    </a:p>
                  </a:txBody>
                  <a:tcPr marL="91450" marR="91450" marT="45725" marB="45725"/>
                </a:tc>
                <a:tc>
                  <a:txBody>
                    <a:bodyPr/>
                    <a:lstStyle/>
                    <a:p>
                      <a:pPr marL="0" marR="0" lvl="0" indent="0" algn="l" rtl="0">
                        <a:spcBef>
                          <a:spcPts val="0"/>
                        </a:spcBef>
                        <a:spcAft>
                          <a:spcPts val="0"/>
                        </a:spcAft>
                        <a:buNone/>
                      </a:pPr>
                      <a:r>
                        <a:rPr lang="en-US" sz="1100"/>
                        <a:t>HOMEOWNER</a:t>
                      </a:r>
                      <a:endParaRPr/>
                    </a:p>
                  </a:txBody>
                  <a:tcPr marL="91450" marR="91450" marT="45725" marB="45725"/>
                </a:tc>
                <a:tc>
                  <a:txBody>
                    <a:bodyPr/>
                    <a:lstStyle/>
                    <a:p>
                      <a:pPr marL="0" marR="0" lvl="0" indent="0" algn="l" rtl="0">
                        <a:spcBef>
                          <a:spcPts val="0"/>
                        </a:spcBef>
                        <a:spcAft>
                          <a:spcPts val="0"/>
                        </a:spcAft>
                        <a:buNone/>
                      </a:pPr>
                      <a:r>
                        <a:rPr lang="en-US" sz="1100"/>
                        <a:t>EMPLOYED</a:t>
                      </a:r>
                      <a:endParaRPr/>
                    </a:p>
                  </a:txBody>
                  <a:tcPr marL="91450" marR="91450" marT="45725" marB="45725"/>
                </a:tc>
                <a:tc>
                  <a:txBody>
                    <a:bodyPr/>
                    <a:lstStyle/>
                    <a:p>
                      <a:pPr marL="0" marR="0" lvl="0" indent="0" algn="l" rtl="0">
                        <a:spcBef>
                          <a:spcPts val="0"/>
                        </a:spcBef>
                        <a:spcAft>
                          <a:spcPts val="0"/>
                        </a:spcAft>
                        <a:buNone/>
                      </a:pPr>
                      <a:r>
                        <a:rPr lang="en-US" sz="1100"/>
                        <a:t>AGE 25-55</a:t>
                      </a:r>
                      <a:endParaRPr/>
                    </a:p>
                  </a:txBody>
                  <a:tcPr marL="91450" marR="91450" marT="45725" marB="45725"/>
                </a:tc>
                <a:tc>
                  <a:txBody>
                    <a:bodyPr/>
                    <a:lstStyle/>
                    <a:p>
                      <a:pPr marL="0" marR="0" lvl="0" indent="0" algn="l" rtl="0">
                        <a:spcBef>
                          <a:spcPts val="0"/>
                        </a:spcBef>
                        <a:spcAft>
                          <a:spcPts val="0"/>
                        </a:spcAft>
                        <a:buNone/>
                      </a:pPr>
                      <a:r>
                        <a:rPr lang="en-US" sz="1100"/>
                        <a:t>PTS</a:t>
                      </a:r>
                      <a:endParaRPr/>
                    </a:p>
                  </a:txBody>
                  <a:tcPr marL="91450" marR="91450" marT="45725" marB="45725"/>
                </a:tc>
                <a:tc>
                  <a:txBody>
                    <a:bodyPr/>
                    <a:lstStyle/>
                    <a:p>
                      <a:pPr marL="0" marR="0" lvl="0" indent="0" algn="l" rtl="0">
                        <a:spcBef>
                          <a:spcPts val="0"/>
                        </a:spcBef>
                        <a:spcAft>
                          <a:spcPts val="0"/>
                        </a:spcAft>
                        <a:buNone/>
                      </a:pPr>
                      <a:r>
                        <a:rPr lang="en-US" sz="1100"/>
                        <a:t>CALLED</a:t>
                      </a:r>
                      <a:endParaRPr/>
                    </a:p>
                  </a:txBody>
                  <a:tcPr marL="91450" marR="91450" marT="45725" marB="45725"/>
                </a:tc>
              </a:tr>
              <a:tr h="3741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741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741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741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741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741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741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741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741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741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741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741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741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741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bl>
          </a:graphicData>
        </a:graphic>
      </p:graphicFrame>
      <p:sp>
        <p:nvSpPr>
          <p:cNvPr id="148" name="Google Shape;148;p9"/>
          <p:cNvSpPr/>
          <p:nvPr/>
        </p:nvSpPr>
        <p:spPr>
          <a:xfrm>
            <a:off x="2961254" y="-65564"/>
            <a:ext cx="599215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cap="none">
                <a:solidFill>
                  <a:schemeClr val="accent5"/>
                </a:solidFill>
                <a:latin typeface="Calibri"/>
                <a:ea typeface="Calibri"/>
                <a:cs typeface="Calibri"/>
                <a:sym typeface="Calibri"/>
              </a:rPr>
              <a:t>KITCHEN TABLE TRAINING LIST</a:t>
            </a:r>
            <a:endParaRPr sz="3600" b="1" cap="none">
              <a:solidFill>
                <a:schemeClr val="accent5"/>
              </a:solidFill>
              <a:latin typeface="Calibri"/>
              <a:ea typeface="Calibri"/>
              <a:cs typeface="Calibri"/>
              <a:sym typeface="Calibri"/>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graphicFrame>
        <p:nvGraphicFramePr>
          <p:cNvPr id="153" name="Google Shape;153;p10"/>
          <p:cNvGraphicFramePr/>
          <p:nvPr/>
        </p:nvGraphicFramePr>
        <p:xfrm>
          <a:off x="2032000" y="98854"/>
          <a:ext cx="8127975" cy="6586025"/>
        </p:xfrm>
        <a:graphic>
          <a:graphicData uri="http://schemas.openxmlformats.org/drawingml/2006/table">
            <a:tbl>
              <a:tblPr firstRow="1" bandRow="1">
                <a:noFill/>
                <a:tableStyleId>{06A9C85D-35F6-4C16-8AB9-06576D4D0E67}</a:tableStyleId>
              </a:tblPr>
              <a:tblGrid>
                <a:gridCol w="2709325"/>
                <a:gridCol w="2709325"/>
                <a:gridCol w="2709325"/>
              </a:tblGrid>
              <a:tr h="561125">
                <a:tc>
                  <a:txBody>
                    <a:bodyPr/>
                    <a:lstStyle/>
                    <a:p>
                      <a:pPr marL="0" marR="0" lvl="0" indent="0" algn="ctr" rtl="0">
                        <a:spcBef>
                          <a:spcPts val="0"/>
                        </a:spcBef>
                        <a:spcAft>
                          <a:spcPts val="0"/>
                        </a:spcAft>
                        <a:buNone/>
                      </a:pPr>
                      <a:r>
                        <a:rPr lang="en-US" sz="1800"/>
                        <a:t>Name</a:t>
                      </a:r>
                      <a:endParaRPr/>
                    </a:p>
                  </a:txBody>
                  <a:tcPr marL="91450" marR="91450" marT="45725" marB="45725"/>
                </a:tc>
                <a:tc>
                  <a:txBody>
                    <a:bodyPr/>
                    <a:lstStyle/>
                    <a:p>
                      <a:pPr marL="0" marR="0" lvl="0" indent="0" algn="ctr" rtl="0">
                        <a:spcBef>
                          <a:spcPts val="0"/>
                        </a:spcBef>
                        <a:spcAft>
                          <a:spcPts val="0"/>
                        </a:spcAft>
                        <a:buNone/>
                      </a:pPr>
                      <a:r>
                        <a:rPr lang="en-US" sz="1800"/>
                        <a:t>Number</a:t>
                      </a:r>
                      <a:endParaRPr/>
                    </a:p>
                  </a:txBody>
                  <a:tcPr marL="91450" marR="91450" marT="45725" marB="45725"/>
                </a:tc>
                <a:tc>
                  <a:txBody>
                    <a:bodyPr/>
                    <a:lstStyle/>
                    <a:p>
                      <a:pPr marL="0" marR="0" lvl="0" indent="0" algn="ctr" rtl="0">
                        <a:spcBef>
                          <a:spcPts val="0"/>
                        </a:spcBef>
                        <a:spcAft>
                          <a:spcPts val="0"/>
                        </a:spcAft>
                        <a:buNone/>
                      </a:pPr>
                      <a:r>
                        <a:rPr lang="en-US" sz="1400"/>
                        <a:t>What they do or How you know them</a:t>
                      </a:r>
                      <a:endParaRPr sz="1400"/>
                    </a:p>
                  </a:txBody>
                  <a:tcPr marL="91450" marR="91450" marT="45725" marB="45725"/>
                </a:tc>
              </a:tr>
              <a:tr h="4303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4303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4303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4303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4303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4303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4303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4303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4303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4303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4303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4303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4303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4303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bl>
          </a:graphicData>
        </a:graphic>
      </p:graphicFrame>
      <p:sp>
        <p:nvSpPr>
          <p:cNvPr id="154" name="Google Shape;154;p10"/>
          <p:cNvSpPr txBox="1"/>
          <p:nvPr/>
        </p:nvSpPr>
        <p:spPr>
          <a:xfrm>
            <a:off x="10276849" y="1374053"/>
            <a:ext cx="1779828" cy="35086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Who do you know that is Competitive, Hard working, Ambitious, Motivated, Has good People skills or has a job but you know they wouldn’t mind earning extra income.</a:t>
            </a:r>
            <a:endParaRPr/>
          </a:p>
        </p:txBody>
      </p:sp>
      <p:sp>
        <p:nvSpPr>
          <p:cNvPr id="155" name="Google Shape;155;p10"/>
          <p:cNvSpPr/>
          <p:nvPr/>
        </p:nvSpPr>
        <p:spPr>
          <a:xfrm>
            <a:off x="418502" y="756777"/>
            <a:ext cx="1170833" cy="502317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EBE9E9"/>
                </a:solidFill>
                <a:latin typeface="Calibri"/>
                <a:ea typeface="Calibri"/>
                <a:cs typeface="Calibri"/>
                <a:sym typeface="Calibri"/>
              </a:rPr>
              <a:t>C</a:t>
            </a:r>
            <a:endParaRPr sz="5400" b="1">
              <a:solidFill>
                <a:srgbClr val="EBE9E9"/>
              </a:solidFill>
              <a:latin typeface="Calibri"/>
              <a:ea typeface="Calibri"/>
              <a:cs typeface="Calibri"/>
              <a:sym typeface="Calibri"/>
            </a:endParaRPr>
          </a:p>
          <a:p>
            <a:pPr marL="0" marR="0" lvl="0" indent="0" algn="ctr" rtl="0">
              <a:spcBef>
                <a:spcPts val="0"/>
              </a:spcBef>
              <a:spcAft>
                <a:spcPts val="0"/>
              </a:spcAft>
              <a:buNone/>
            </a:pPr>
            <a:r>
              <a:rPr lang="en-US" sz="5400" b="1">
                <a:solidFill>
                  <a:srgbClr val="EBE9E9"/>
                </a:solidFill>
                <a:latin typeface="Calibri"/>
                <a:ea typeface="Calibri"/>
                <a:cs typeface="Calibri"/>
                <a:sym typeface="Calibri"/>
              </a:rPr>
              <a:t>H</a:t>
            </a:r>
            <a:endParaRPr sz="5400" b="1">
              <a:solidFill>
                <a:srgbClr val="EBE9E9"/>
              </a:solidFill>
              <a:latin typeface="Calibri"/>
              <a:ea typeface="Calibri"/>
              <a:cs typeface="Calibri"/>
              <a:sym typeface="Calibri"/>
            </a:endParaRPr>
          </a:p>
          <a:p>
            <a:pPr marL="0" marR="0" lvl="0" indent="0" algn="ctr" rtl="0">
              <a:spcBef>
                <a:spcPts val="0"/>
              </a:spcBef>
              <a:spcAft>
                <a:spcPts val="0"/>
              </a:spcAft>
              <a:buNone/>
            </a:pPr>
            <a:r>
              <a:rPr lang="en-US" sz="5400" b="1">
                <a:solidFill>
                  <a:srgbClr val="EBE9E9"/>
                </a:solidFill>
                <a:latin typeface="Calibri"/>
                <a:ea typeface="Calibri"/>
                <a:cs typeface="Calibri"/>
                <a:sym typeface="Calibri"/>
              </a:rPr>
              <a:t>AM</a:t>
            </a:r>
            <a:endParaRPr sz="5400" b="1">
              <a:solidFill>
                <a:srgbClr val="EBE9E9"/>
              </a:solidFill>
              <a:latin typeface="Calibri"/>
              <a:ea typeface="Calibri"/>
              <a:cs typeface="Calibri"/>
              <a:sym typeface="Calibri"/>
            </a:endParaRPr>
          </a:p>
          <a:p>
            <a:pPr marL="0" marR="0" lvl="0" indent="0" algn="ctr" rtl="0">
              <a:spcBef>
                <a:spcPts val="0"/>
              </a:spcBef>
              <a:spcAft>
                <a:spcPts val="0"/>
              </a:spcAft>
              <a:buNone/>
            </a:pPr>
            <a:r>
              <a:rPr lang="en-US" sz="5400" b="1">
                <a:solidFill>
                  <a:srgbClr val="EBE9E9"/>
                </a:solidFill>
                <a:latin typeface="Calibri"/>
                <a:ea typeface="Calibri"/>
                <a:cs typeface="Calibri"/>
                <a:sym typeface="Calibri"/>
              </a:rPr>
              <a:t>P</a:t>
            </a:r>
            <a:endParaRPr sz="5400" b="1" cap="none">
              <a:solidFill>
                <a:srgbClr val="EBE9E9"/>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1251</TotalTime>
  <Words>342</Words>
  <PresentationFormat>Custom</PresentationFormat>
  <Paragraphs>87</Paragraphs>
  <Slides>16</Slides>
  <Notes>15</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Black</vt:lpstr>
      <vt:lpstr>Calibri</vt:lpstr>
      <vt:lpstr>Helvetica Neue</vt:lpstr>
      <vt:lpstr>Arial Narrow</vt:lpstr>
      <vt:lpstr>Times New Roman</vt:lpstr>
      <vt:lpstr>Office Theme</vt:lpstr>
      <vt:lpstr>Slide 1</vt:lpstr>
      <vt:lpstr>Slide 2</vt:lpstr>
      <vt:lpstr>Slide 3</vt:lpstr>
      <vt:lpstr>Slide 4</vt:lpstr>
      <vt:lpstr>Slide 5</vt:lpstr>
      <vt:lpstr>Slide 6</vt:lpstr>
      <vt:lpstr>Slide 7</vt:lpstr>
      <vt:lpstr>Slide 8</vt:lpstr>
      <vt:lpstr>Slide 9</vt:lpstr>
      <vt:lpstr>Slide 10</vt:lpstr>
      <vt:lpstr>How to send a text with the 18 minute video:</vt:lpstr>
      <vt:lpstr>  Watch Video -</vt:lpstr>
      <vt:lpstr>Slide 13</vt:lpstr>
      <vt:lpstr>After they’ve watched the video… </vt:lpstr>
      <vt:lpstr>Slide 15</vt:lpstr>
      <vt:lpstr>YOUR FIRST/NEXT 30-90 DAYS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kazi ashik</dc:creator>
  <cp:lastModifiedBy>Gretchen</cp:lastModifiedBy>
  <cp:revision>15</cp:revision>
  <dcterms:created xsi:type="dcterms:W3CDTF">2020-03-25T16:30:39Z</dcterms:created>
  <dcterms:modified xsi:type="dcterms:W3CDTF">2021-07-08T19:30:21Z</dcterms:modified>
</cp:coreProperties>
</file>