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355600" indent="-304800" algn="ctr">
              <a:buClrTx/>
              <a:buSzTx/>
              <a:buFontTx/>
              <a:buNone/>
              <a:defRPr sz="2400"/>
            </a:lvl1pPr>
            <a:lvl2pPr marL="355600" indent="50800" algn="ctr">
              <a:buClrTx/>
              <a:buSzTx/>
              <a:buFontTx/>
              <a:buNone/>
              <a:defRPr sz="2400"/>
            </a:lvl2pPr>
            <a:lvl3pPr marL="355600" indent="50800" algn="ctr">
              <a:buClrTx/>
              <a:buSzTx/>
              <a:buFontTx/>
              <a:buNone/>
              <a:defRPr sz="2400"/>
            </a:lvl3pPr>
            <a:lvl4pPr marL="355600" indent="50800" algn="ctr">
              <a:buClrTx/>
              <a:buSzTx/>
              <a:buFontTx/>
              <a:buNone/>
              <a:defRPr sz="2400"/>
            </a:lvl4pPr>
            <a:lvl5pPr marL="355600" indent="508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40" cy="10515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2"/>
            <a:ext cx="5811840" cy="262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36;p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sz="2400" b="1"/>
            </a:lvl1pPr>
            <a:lvl2pPr marL="0" indent="228600">
              <a:buClrTx/>
              <a:buSzTx/>
              <a:buFontTx/>
              <a:buNone/>
              <a:defRPr sz="2400" b="1"/>
            </a:lvl2pPr>
            <a:lvl3pPr marL="0" indent="228600">
              <a:buClrTx/>
              <a:buSzTx/>
              <a:buFontTx/>
              <a:buNone/>
              <a:defRPr sz="2400" b="1"/>
            </a:lvl3pPr>
            <a:lvl4pPr marL="0" indent="228600">
              <a:buClrTx/>
              <a:buSzTx/>
              <a:buFontTx/>
              <a:buNone/>
              <a:defRPr sz="2400" b="1"/>
            </a:lvl4pPr>
            <a:lvl5pPr marL="0" indent="2286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43;p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Google Shape;44;p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Google Shape;45;p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61;p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Google Shape;67;p1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600"/>
            </a:lvl1pPr>
            <a:lvl2pPr marL="0" indent="228600">
              <a:buClrTx/>
              <a:buSzTx/>
              <a:buFontTx/>
              <a:buNone/>
              <a:defRPr sz="1600"/>
            </a:lvl2pPr>
            <a:lvl3pPr marL="0" indent="228600">
              <a:buClrTx/>
              <a:buSzTx/>
              <a:buFontTx/>
              <a:buNone/>
              <a:defRPr sz="1600"/>
            </a:lvl3pPr>
            <a:lvl4pPr marL="0" indent="228600">
              <a:buClrTx/>
              <a:buSzTx/>
              <a:buFontTx/>
              <a:buNone/>
              <a:defRPr sz="1600"/>
            </a:lvl4pPr>
            <a:lvl5pPr marL="0" indent="2286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9" y="6414781"/>
            <a:ext cx="258582" cy="248263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88;p13"/>
          <p:cNvGrpSpPr/>
          <p:nvPr/>
        </p:nvGrpSpPr>
        <p:grpSpPr>
          <a:xfrm>
            <a:off x="3659289" y="2454849"/>
            <a:ext cx="5269107" cy="1151634"/>
            <a:chOff x="0" y="0"/>
            <a:chExt cx="5269105" cy="1151633"/>
          </a:xfrm>
        </p:grpSpPr>
        <p:grpSp>
          <p:nvGrpSpPr>
            <p:cNvPr id="118" name="Google Shape;89;p13"/>
            <p:cNvGrpSpPr/>
            <p:nvPr/>
          </p:nvGrpSpPr>
          <p:grpSpPr>
            <a:xfrm>
              <a:off x="0" y="210025"/>
              <a:ext cx="4880771" cy="696368"/>
              <a:chOff x="0" y="0"/>
              <a:chExt cx="4880770" cy="696367"/>
            </a:xfrm>
          </p:grpSpPr>
          <p:sp>
            <p:nvSpPr>
              <p:cNvPr id="115" name="Shape"/>
              <p:cNvSpPr/>
              <p:nvPr/>
            </p:nvSpPr>
            <p:spPr>
              <a:xfrm flipH="1">
                <a:off x="0" y="-1"/>
                <a:ext cx="4880771" cy="69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9" y="21600"/>
                    </a:moveTo>
                    <a:lnTo>
                      <a:pt x="20059" y="16200"/>
                    </a:lnTo>
                    <a:lnTo>
                      <a:pt x="20444" y="16200"/>
                    </a:lnTo>
                    <a:cubicBezTo>
                      <a:pt x="19260" y="6663"/>
                      <a:pt x="15124" y="0"/>
                      <a:pt x="10387" y="0"/>
                    </a:cubicBezTo>
                    <a:lnTo>
                      <a:pt x="11158" y="0"/>
                    </a:lnTo>
                    <a:cubicBezTo>
                      <a:pt x="15894" y="0"/>
                      <a:pt x="20031" y="6663"/>
                      <a:pt x="21215" y="16200"/>
                    </a:cubicBezTo>
                    <a:lnTo>
                      <a:pt x="21600" y="16200"/>
                    </a:lnTo>
                    <a:close/>
                    <a:moveTo>
                      <a:pt x="10772" y="15"/>
                    </a:moveTo>
                    <a:cubicBezTo>
                      <a:pt x="5189" y="446"/>
                      <a:pt x="770" y="9982"/>
                      <a:pt x="770" y="21600"/>
                    </a:cubicBezTo>
                    <a:lnTo>
                      <a:pt x="0" y="21600"/>
                    </a:lnTo>
                    <a:cubicBezTo>
                      <a:pt x="0" y="9671"/>
                      <a:pt x="4650" y="0"/>
                      <a:pt x="10387" y="0"/>
                    </a:cubicBezTo>
                    <a:cubicBezTo>
                      <a:pt x="10516" y="0"/>
                      <a:pt x="10644" y="5"/>
                      <a:pt x="10772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Shape"/>
              <p:cNvSpPr/>
              <p:nvPr/>
            </p:nvSpPr>
            <p:spPr>
              <a:xfrm flipH="1">
                <a:off x="2446642" y="-1"/>
                <a:ext cx="2434129" cy="69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"/>
                    </a:moveTo>
                    <a:cubicBezTo>
                      <a:pt x="10406" y="446"/>
                      <a:pt x="1545" y="9982"/>
                      <a:pt x="1545" y="21600"/>
                    </a:cubicBezTo>
                    <a:lnTo>
                      <a:pt x="0" y="21600"/>
                    </a:lnTo>
                    <a:cubicBezTo>
                      <a:pt x="0" y="9671"/>
                      <a:pt x="9325" y="0"/>
                      <a:pt x="20828" y="0"/>
                    </a:cubicBezTo>
                    <a:cubicBezTo>
                      <a:pt x="21085" y="0"/>
                      <a:pt x="21343" y="5"/>
                      <a:pt x="21600" y="1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Line"/>
              <p:cNvSpPr/>
              <p:nvPr/>
            </p:nvSpPr>
            <p:spPr>
              <a:xfrm flipH="1">
                <a:off x="0" y="-1"/>
                <a:ext cx="4880771" cy="69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2" y="15"/>
                    </a:moveTo>
                    <a:cubicBezTo>
                      <a:pt x="5189" y="446"/>
                      <a:pt x="770" y="9982"/>
                      <a:pt x="770" y="21600"/>
                    </a:cubicBezTo>
                    <a:lnTo>
                      <a:pt x="0" y="21600"/>
                    </a:lnTo>
                    <a:cubicBezTo>
                      <a:pt x="0" y="9671"/>
                      <a:pt x="4650" y="0"/>
                      <a:pt x="10387" y="0"/>
                    </a:cubicBezTo>
                    <a:lnTo>
                      <a:pt x="11158" y="0"/>
                    </a:lnTo>
                    <a:cubicBezTo>
                      <a:pt x="15894" y="0"/>
                      <a:pt x="20031" y="6663"/>
                      <a:pt x="21215" y="16200"/>
                    </a:cubicBezTo>
                    <a:lnTo>
                      <a:pt x="21600" y="16200"/>
                    </a:lnTo>
                    <a:lnTo>
                      <a:pt x="21159" y="21600"/>
                    </a:lnTo>
                    <a:lnTo>
                      <a:pt x="20059" y="16200"/>
                    </a:lnTo>
                    <a:lnTo>
                      <a:pt x="20444" y="16200"/>
                    </a:lnTo>
                    <a:cubicBezTo>
                      <a:pt x="19260" y="6663"/>
                      <a:pt x="15124" y="0"/>
                      <a:pt x="10387" y="0"/>
                    </a:cubicBez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" name="Google Shape;90;p13"/>
            <p:cNvSpPr/>
            <p:nvPr/>
          </p:nvSpPr>
          <p:spPr>
            <a:xfrm>
              <a:off x="2682467" y="0"/>
              <a:ext cx="2586640" cy="115163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1" name="Google Shape;91;p13"/>
          <p:cNvSpPr txBox="1"/>
          <p:nvPr/>
        </p:nvSpPr>
        <p:spPr>
          <a:xfrm>
            <a:off x="3510374" y="-326053"/>
            <a:ext cx="683152" cy="186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17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$</a:t>
            </a:r>
          </a:p>
        </p:txBody>
      </p:sp>
      <p:sp>
        <p:nvSpPr>
          <p:cNvPr id="122" name="Google Shape;92;p13"/>
          <p:cNvSpPr txBox="1"/>
          <p:nvPr/>
        </p:nvSpPr>
        <p:spPr>
          <a:xfrm>
            <a:off x="1684881" y="1392521"/>
            <a:ext cx="1298634" cy="80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7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Job</a:t>
            </a:r>
          </a:p>
        </p:txBody>
      </p:sp>
      <p:grpSp>
        <p:nvGrpSpPr>
          <p:cNvPr id="126" name="Google Shape;93;p13"/>
          <p:cNvGrpSpPr/>
          <p:nvPr/>
        </p:nvGrpSpPr>
        <p:grpSpPr>
          <a:xfrm>
            <a:off x="7118837" y="979386"/>
            <a:ext cx="867916" cy="5083267"/>
            <a:chOff x="-1" y="0"/>
            <a:chExt cx="867914" cy="5083266"/>
          </a:xfrm>
        </p:grpSpPr>
        <p:sp>
          <p:nvSpPr>
            <p:cNvPr id="123" name="Shape"/>
            <p:cNvSpPr/>
            <p:nvPr/>
          </p:nvSpPr>
          <p:spPr>
            <a:xfrm rot="10800000">
              <a:off x="-1" y="-1"/>
              <a:ext cx="867915" cy="508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extrusionOk="0">
                  <a:moveTo>
                    <a:pt x="0" y="21148"/>
                  </a:moveTo>
                  <a:lnTo>
                    <a:pt x="6309" y="19756"/>
                  </a:lnTo>
                  <a:lnTo>
                    <a:pt x="6309" y="20151"/>
                  </a:lnTo>
                  <a:cubicBezTo>
                    <a:pt x="14751" y="18863"/>
                    <a:pt x="20655" y="15147"/>
                    <a:pt x="21107" y="10838"/>
                  </a:cubicBezTo>
                  <a:cubicBezTo>
                    <a:pt x="21600" y="15536"/>
                    <a:pt x="15512" y="19801"/>
                    <a:pt x="6309" y="21205"/>
                  </a:cubicBezTo>
                  <a:lnTo>
                    <a:pt x="6309" y="21600"/>
                  </a:lnTo>
                  <a:close/>
                  <a:moveTo>
                    <a:pt x="21135" y="11365"/>
                  </a:moveTo>
                  <a:cubicBezTo>
                    <a:pt x="21135" y="5670"/>
                    <a:pt x="11672" y="1054"/>
                    <a:pt x="0" y="1054"/>
                  </a:cubicBezTo>
                  <a:lnTo>
                    <a:pt x="0" y="0"/>
                  </a:lnTo>
                  <a:cubicBezTo>
                    <a:pt x="11672" y="0"/>
                    <a:pt x="21135" y="4616"/>
                    <a:pt x="21135" y="10311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4" name="Shape"/>
            <p:cNvSpPr/>
            <p:nvPr/>
          </p:nvSpPr>
          <p:spPr>
            <a:xfrm rot="10800000">
              <a:off x="10" y="2408759"/>
              <a:ext cx="867904" cy="26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777"/>
                    <a:pt x="11929" y="2003"/>
                    <a:pt x="0" y="2003"/>
                  </a:cubicBezTo>
                  <a:lnTo>
                    <a:pt x="0" y="0"/>
                  </a:lnTo>
                  <a:cubicBezTo>
                    <a:pt x="11929" y="0"/>
                    <a:pt x="21600" y="8774"/>
                    <a:pt x="21600" y="1959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5" name="Line"/>
            <p:cNvSpPr/>
            <p:nvPr/>
          </p:nvSpPr>
          <p:spPr>
            <a:xfrm rot="10800000">
              <a:off x="10" y="-1"/>
              <a:ext cx="867904" cy="508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5"/>
                  </a:moveTo>
                  <a:cubicBezTo>
                    <a:pt x="21600" y="5670"/>
                    <a:pt x="11929" y="1054"/>
                    <a:pt x="0" y="1054"/>
                  </a:cubicBezTo>
                  <a:lnTo>
                    <a:pt x="0" y="0"/>
                  </a:lnTo>
                  <a:cubicBezTo>
                    <a:pt x="11929" y="0"/>
                    <a:pt x="21600" y="4616"/>
                    <a:pt x="21600" y="10311"/>
                  </a:cubicBezTo>
                  <a:lnTo>
                    <a:pt x="21600" y="11365"/>
                  </a:lnTo>
                  <a:cubicBezTo>
                    <a:pt x="21600" y="15873"/>
                    <a:pt x="15463" y="19859"/>
                    <a:pt x="6448" y="21205"/>
                  </a:cubicBezTo>
                  <a:lnTo>
                    <a:pt x="6448" y="21600"/>
                  </a:lnTo>
                  <a:lnTo>
                    <a:pt x="0" y="21148"/>
                  </a:lnTo>
                  <a:lnTo>
                    <a:pt x="6448" y="19756"/>
                  </a:lnTo>
                  <a:lnTo>
                    <a:pt x="6448" y="20151"/>
                  </a:lnTo>
                  <a:cubicBezTo>
                    <a:pt x="15075" y="18863"/>
                    <a:pt x="21110" y="15147"/>
                    <a:pt x="21572" y="10838"/>
                  </a:cubicBezTo>
                </a:path>
              </a:pathLst>
            </a:custGeom>
            <a:noFill/>
            <a:ln w="952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27" name="Google Shape;94;p13"/>
          <p:cNvSpPr txBox="1"/>
          <p:nvPr/>
        </p:nvSpPr>
        <p:spPr>
          <a:xfrm>
            <a:off x="1000346" y="325909"/>
            <a:ext cx="1503875" cy="764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Time</a:t>
            </a:r>
          </a:p>
        </p:txBody>
      </p:sp>
      <p:sp>
        <p:nvSpPr>
          <p:cNvPr id="128" name="Google Shape;95;p13"/>
          <p:cNvSpPr/>
          <p:nvPr/>
        </p:nvSpPr>
        <p:spPr>
          <a:xfrm>
            <a:off x="2451281" y="571261"/>
            <a:ext cx="875103" cy="2547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lIns="0" tIns="0" rIns="0" bIns="0" anchor="ctr"/>
          <a:lstStyle/>
          <a:p>
            <a:pPr algn="ctr">
              <a:defRPr sz="24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9" name="Google Shape;96;p13"/>
          <p:cNvSpPr/>
          <p:nvPr/>
        </p:nvSpPr>
        <p:spPr>
          <a:xfrm>
            <a:off x="4377525" y="552649"/>
            <a:ext cx="4111802" cy="2730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lIns="0" tIns="0" rIns="0" bIns="0" anchor="ctr"/>
          <a:lstStyle/>
          <a:p>
            <a:pPr algn="ctr">
              <a:defRPr sz="24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0" name="Google Shape;97;p13"/>
          <p:cNvSpPr txBox="1"/>
          <p:nvPr/>
        </p:nvSpPr>
        <p:spPr>
          <a:xfrm>
            <a:off x="8660317" y="199711"/>
            <a:ext cx="2951471" cy="85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$600,000</a:t>
            </a:r>
          </a:p>
        </p:txBody>
      </p:sp>
      <p:grpSp>
        <p:nvGrpSpPr>
          <p:cNvPr id="133" name="Google Shape;98;p13"/>
          <p:cNvGrpSpPr/>
          <p:nvPr/>
        </p:nvGrpSpPr>
        <p:grpSpPr>
          <a:xfrm>
            <a:off x="8920299" y="806422"/>
            <a:ext cx="2431507" cy="853399"/>
            <a:chOff x="0" y="0"/>
            <a:chExt cx="2431505" cy="853398"/>
          </a:xfrm>
        </p:grpSpPr>
        <p:sp>
          <p:nvSpPr>
            <p:cNvPr id="131" name="Google Shape;99;p13"/>
            <p:cNvSpPr txBox="1"/>
            <p:nvPr/>
          </p:nvSpPr>
          <p:spPr>
            <a:xfrm>
              <a:off x="870799" y="0"/>
              <a:ext cx="1560707" cy="853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50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  8%</a:t>
              </a:r>
            </a:p>
          </p:txBody>
        </p:sp>
        <p:sp>
          <p:nvSpPr>
            <p:cNvPr id="132" name="Google Shape;100;p13"/>
            <p:cNvSpPr txBox="1"/>
            <p:nvPr/>
          </p:nvSpPr>
          <p:spPr>
            <a:xfrm>
              <a:off x="0" y="222312"/>
              <a:ext cx="1301966" cy="599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>
                <a:defRPr sz="33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     x</a:t>
              </a:r>
            </a:p>
          </p:txBody>
        </p:sp>
      </p:grpSp>
      <p:sp>
        <p:nvSpPr>
          <p:cNvPr id="134" name="Google Shape;102;p13"/>
          <p:cNvSpPr/>
          <p:nvPr/>
        </p:nvSpPr>
        <p:spPr>
          <a:xfrm>
            <a:off x="8446723" y="1607896"/>
            <a:ext cx="3174480" cy="3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Google Shape;103;p13"/>
          <p:cNvSpPr txBox="1"/>
          <p:nvPr/>
        </p:nvSpPr>
        <p:spPr>
          <a:xfrm>
            <a:off x="8125876" y="3112640"/>
            <a:ext cx="4020352" cy="169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573087" indent="-541337">
              <a:buClr>
                <a:srgbClr val="000000"/>
              </a:buClr>
              <a:buSzPts val="3500"/>
              <a:buAutoNum type="arabicPeriod"/>
              <a:defRPr sz="3500" b="1">
                <a:latin typeface="+mj-lt"/>
                <a:ea typeface="+mj-ea"/>
                <a:cs typeface="+mj-cs"/>
                <a:sym typeface="Helvetica"/>
              </a:defRPr>
            </a:pPr>
            <a:r>
              <a:t>Education</a:t>
            </a:r>
            <a:endParaRPr sz="900"/>
          </a:p>
          <a:p>
            <a:pPr marL="573087" indent="-541337">
              <a:buClr>
                <a:srgbClr val="000000"/>
              </a:buClr>
              <a:buSzPts val="3500"/>
              <a:buAutoNum type="arabicPeriod"/>
              <a:defRPr sz="3500" b="1">
                <a:latin typeface="+mj-lt"/>
                <a:ea typeface="+mj-ea"/>
                <a:cs typeface="+mj-cs"/>
                <a:sym typeface="Helvetica"/>
              </a:defRPr>
            </a:pPr>
            <a:r>
              <a:t>Coach</a:t>
            </a:r>
            <a:endParaRPr sz="900"/>
          </a:p>
          <a:p>
            <a:pPr marL="573087" indent="-541337">
              <a:buClr>
                <a:srgbClr val="000000"/>
              </a:buClr>
              <a:buSzPts val="3500"/>
              <a:buAutoNum type="arabicPeriod"/>
              <a:defRPr sz="3500" b="1">
                <a:latin typeface="+mj-lt"/>
                <a:ea typeface="+mj-ea"/>
                <a:cs typeface="+mj-cs"/>
                <a:sym typeface="Helvetica"/>
              </a:defRPr>
            </a:pPr>
            <a:r>
              <a:t>Game Plan</a:t>
            </a:r>
          </a:p>
        </p:txBody>
      </p:sp>
      <p:grpSp>
        <p:nvGrpSpPr>
          <p:cNvPr id="139" name="Google Shape;104;p13"/>
          <p:cNvGrpSpPr/>
          <p:nvPr/>
        </p:nvGrpSpPr>
        <p:grpSpPr>
          <a:xfrm>
            <a:off x="7393573" y="1228243"/>
            <a:ext cx="867905" cy="4365610"/>
            <a:chOff x="12" y="0"/>
            <a:chExt cx="867904" cy="4365609"/>
          </a:xfrm>
        </p:grpSpPr>
        <p:sp>
          <p:nvSpPr>
            <p:cNvPr id="136" name="Shape"/>
            <p:cNvSpPr/>
            <p:nvPr/>
          </p:nvSpPr>
          <p:spPr>
            <a:xfrm rot="10800000">
              <a:off x="16" y="-1"/>
              <a:ext cx="867901" cy="436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extrusionOk="0">
                  <a:moveTo>
                    <a:pt x="0" y="20991"/>
                  </a:moveTo>
                  <a:lnTo>
                    <a:pt x="6285" y="19453"/>
                  </a:lnTo>
                  <a:lnTo>
                    <a:pt x="6285" y="19913"/>
                  </a:lnTo>
                  <a:cubicBezTo>
                    <a:pt x="14628" y="18650"/>
                    <a:pt x="20491" y="15024"/>
                    <a:pt x="21017" y="10802"/>
                  </a:cubicBezTo>
                  <a:cubicBezTo>
                    <a:pt x="21600" y="15477"/>
                    <a:pt x="15522" y="19742"/>
                    <a:pt x="6285" y="21140"/>
                  </a:cubicBezTo>
                  <a:lnTo>
                    <a:pt x="6285" y="21600"/>
                  </a:lnTo>
                  <a:close/>
                  <a:moveTo>
                    <a:pt x="21055" y="11416"/>
                  </a:moveTo>
                  <a:cubicBezTo>
                    <a:pt x="21055" y="5789"/>
                    <a:pt x="11629" y="1227"/>
                    <a:pt x="0" y="1227"/>
                  </a:cubicBezTo>
                  <a:lnTo>
                    <a:pt x="0" y="0"/>
                  </a:lnTo>
                  <a:cubicBezTo>
                    <a:pt x="11629" y="0"/>
                    <a:pt x="21055" y="4562"/>
                    <a:pt x="21055" y="10189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37" name="Shape"/>
            <p:cNvSpPr/>
            <p:nvPr/>
          </p:nvSpPr>
          <p:spPr>
            <a:xfrm rot="10800000">
              <a:off x="13" y="2058303"/>
              <a:ext cx="867905" cy="230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0953"/>
                    <a:pt x="11929" y="2322"/>
                    <a:pt x="0" y="2322"/>
                  </a:cubicBezTo>
                  <a:lnTo>
                    <a:pt x="0" y="0"/>
                  </a:lnTo>
                  <a:cubicBezTo>
                    <a:pt x="11929" y="0"/>
                    <a:pt x="21600" y="8631"/>
                    <a:pt x="21600" y="1927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38" name="Line"/>
            <p:cNvSpPr/>
            <p:nvPr/>
          </p:nvSpPr>
          <p:spPr>
            <a:xfrm rot="10800000">
              <a:off x="13" y="-1"/>
              <a:ext cx="867905" cy="436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16"/>
                  </a:moveTo>
                  <a:cubicBezTo>
                    <a:pt x="21600" y="5789"/>
                    <a:pt x="11929" y="1227"/>
                    <a:pt x="0" y="1227"/>
                  </a:cubicBezTo>
                  <a:lnTo>
                    <a:pt x="0" y="0"/>
                  </a:lnTo>
                  <a:cubicBezTo>
                    <a:pt x="11929" y="0"/>
                    <a:pt x="21600" y="4562"/>
                    <a:pt x="21600" y="10189"/>
                  </a:cubicBezTo>
                  <a:lnTo>
                    <a:pt x="21600" y="11416"/>
                  </a:lnTo>
                  <a:cubicBezTo>
                    <a:pt x="21600" y="15871"/>
                    <a:pt x="15463" y="19810"/>
                    <a:pt x="6448" y="21140"/>
                  </a:cubicBezTo>
                  <a:lnTo>
                    <a:pt x="6448" y="21600"/>
                  </a:lnTo>
                  <a:lnTo>
                    <a:pt x="0" y="20991"/>
                  </a:lnTo>
                  <a:lnTo>
                    <a:pt x="6448" y="19453"/>
                  </a:lnTo>
                  <a:lnTo>
                    <a:pt x="6448" y="19913"/>
                  </a:lnTo>
                  <a:cubicBezTo>
                    <a:pt x="15006" y="18650"/>
                    <a:pt x="21021" y="15024"/>
                    <a:pt x="21561" y="10802"/>
                  </a:cubicBezTo>
                </a:path>
              </a:pathLst>
            </a:custGeom>
            <a:noFill/>
            <a:ln w="9525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CC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40" name="Google Shape;105;p13"/>
          <p:cNvSpPr/>
          <p:nvPr/>
        </p:nvSpPr>
        <p:spPr>
          <a:xfrm>
            <a:off x="7905908" y="3144703"/>
            <a:ext cx="355502" cy="1742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671" y="21600"/>
                  <a:pt x="0" y="21436"/>
                  <a:pt x="0" y="21233"/>
                </a:cubicBezTo>
                <a:lnTo>
                  <a:pt x="0" y="367"/>
                </a:lnTo>
                <a:cubicBezTo>
                  <a:pt x="0" y="164"/>
                  <a:pt x="9671" y="0"/>
                  <a:pt x="21600" y="0"/>
                </a:cubicBezTo>
              </a:path>
            </a:pathLst>
          </a:custGeom>
          <a:ln w="762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Google Shape;106;p13"/>
          <p:cNvSpPr txBox="1"/>
          <p:nvPr/>
        </p:nvSpPr>
        <p:spPr>
          <a:xfrm>
            <a:off x="1635858" y="3332908"/>
            <a:ext cx="3538035" cy="91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5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$1500-$2K</a:t>
            </a:r>
          </a:p>
        </p:txBody>
      </p:sp>
      <p:sp>
        <p:nvSpPr>
          <p:cNvPr id="142" name="Google Shape;107;p13"/>
          <p:cNvSpPr txBox="1"/>
          <p:nvPr/>
        </p:nvSpPr>
        <p:spPr>
          <a:xfrm>
            <a:off x="2575738" y="3817937"/>
            <a:ext cx="1658274" cy="145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7300" b="1">
                <a:latin typeface="+mj-lt"/>
                <a:ea typeface="+mj-ea"/>
                <a:cs typeface="+mj-cs"/>
                <a:sym typeface="Helvetica"/>
              </a:defRPr>
            </a:pPr>
            <a:r>
              <a:t>$</a:t>
            </a:r>
            <a:r>
              <a:rPr sz="8900"/>
              <a:t>0</a:t>
            </a:r>
          </a:p>
        </p:txBody>
      </p:sp>
      <p:sp>
        <p:nvSpPr>
          <p:cNvPr id="143" name="Google Shape;108;p13"/>
          <p:cNvSpPr txBox="1"/>
          <p:nvPr/>
        </p:nvSpPr>
        <p:spPr>
          <a:xfrm>
            <a:off x="1515794" y="5387597"/>
            <a:ext cx="3778162" cy="85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860425" lvl="1" indent="-358775">
              <a:buClr>
                <a:srgbClr val="000000"/>
              </a:buClr>
              <a:buSzPts val="2500"/>
              <a:buFont typeface="Helvetica"/>
              <a:buChar char="✔"/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t>Work with us</a:t>
            </a:r>
            <a:endParaRPr sz="700"/>
          </a:p>
          <a:p>
            <a:pPr marL="860425" lvl="1" indent="-358775">
              <a:buClr>
                <a:srgbClr val="000000"/>
              </a:buClr>
              <a:buSzPts val="2500"/>
              <a:buFont typeface="Helvetica"/>
              <a:buChar char="✔"/>
              <a:defRPr sz="2500" b="1">
                <a:latin typeface="+mj-lt"/>
                <a:ea typeface="+mj-ea"/>
                <a:cs typeface="+mj-cs"/>
                <a:sym typeface="Helvetica"/>
              </a:defRPr>
            </a:pPr>
            <a:r>
              <a:t>Introduce us</a:t>
            </a:r>
          </a:p>
        </p:txBody>
      </p:sp>
      <p:grpSp>
        <p:nvGrpSpPr>
          <p:cNvPr id="147" name="Google Shape;109;p13"/>
          <p:cNvGrpSpPr/>
          <p:nvPr/>
        </p:nvGrpSpPr>
        <p:grpSpPr>
          <a:xfrm>
            <a:off x="487518" y="638604"/>
            <a:ext cx="670504" cy="1275580"/>
            <a:chOff x="0" y="0"/>
            <a:chExt cx="670503" cy="1275579"/>
          </a:xfrm>
        </p:grpSpPr>
        <p:sp>
          <p:nvSpPr>
            <p:cNvPr id="144" name="Shape"/>
            <p:cNvSpPr/>
            <p:nvPr/>
          </p:nvSpPr>
          <p:spPr>
            <a:xfrm rot="16200000">
              <a:off x="-302539" y="302537"/>
              <a:ext cx="1275580" cy="6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1" y="21600"/>
                  </a:moveTo>
                  <a:lnTo>
                    <a:pt x="15923" y="16200"/>
                  </a:lnTo>
                  <a:lnTo>
                    <a:pt x="17342" y="16200"/>
                  </a:lnTo>
                  <a:cubicBezTo>
                    <a:pt x="16338" y="6663"/>
                    <a:pt x="12829" y="0"/>
                    <a:pt x="8811" y="0"/>
                  </a:cubicBezTo>
                  <a:lnTo>
                    <a:pt x="11650" y="0"/>
                  </a:lnTo>
                  <a:cubicBezTo>
                    <a:pt x="15667" y="0"/>
                    <a:pt x="19176" y="6663"/>
                    <a:pt x="20181" y="16200"/>
                  </a:cubicBezTo>
                  <a:lnTo>
                    <a:pt x="21600" y="16200"/>
                  </a:lnTo>
                  <a:close/>
                  <a:moveTo>
                    <a:pt x="10230" y="282"/>
                  </a:moveTo>
                  <a:cubicBezTo>
                    <a:pt x="5968" y="1987"/>
                    <a:pt x="2838" y="11014"/>
                    <a:pt x="2838" y="21600"/>
                  </a:cubicBezTo>
                  <a:lnTo>
                    <a:pt x="0" y="21600"/>
                  </a:lnTo>
                  <a:cubicBezTo>
                    <a:pt x="0" y="9671"/>
                    <a:pt x="3945" y="0"/>
                    <a:pt x="8811" y="0"/>
                  </a:cubicBezTo>
                  <a:cubicBezTo>
                    <a:pt x="9286" y="0"/>
                    <a:pt x="9761" y="94"/>
                    <a:pt x="10230" y="282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 rot="16200000">
              <a:off x="33178" y="638254"/>
              <a:ext cx="604147" cy="6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2"/>
                  </a:moveTo>
                  <a:cubicBezTo>
                    <a:pt x="12601" y="1987"/>
                    <a:pt x="5993" y="11014"/>
                    <a:pt x="5993" y="21600"/>
                  </a:cubicBezTo>
                  <a:lnTo>
                    <a:pt x="0" y="21600"/>
                  </a:lnTo>
                  <a:cubicBezTo>
                    <a:pt x="0" y="9671"/>
                    <a:pt x="8329" y="0"/>
                    <a:pt x="18603" y="0"/>
                  </a:cubicBezTo>
                  <a:cubicBezTo>
                    <a:pt x="19607" y="0"/>
                    <a:pt x="20609" y="94"/>
                    <a:pt x="21600" y="28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Line"/>
            <p:cNvSpPr/>
            <p:nvPr/>
          </p:nvSpPr>
          <p:spPr>
            <a:xfrm rot="16200000">
              <a:off x="-302539" y="302537"/>
              <a:ext cx="1275580" cy="67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0" y="282"/>
                  </a:moveTo>
                  <a:cubicBezTo>
                    <a:pt x="5968" y="1987"/>
                    <a:pt x="2838" y="11014"/>
                    <a:pt x="2838" y="21600"/>
                  </a:cubicBezTo>
                  <a:lnTo>
                    <a:pt x="0" y="21600"/>
                  </a:lnTo>
                  <a:cubicBezTo>
                    <a:pt x="0" y="9671"/>
                    <a:pt x="3945" y="0"/>
                    <a:pt x="8811" y="0"/>
                  </a:cubicBezTo>
                  <a:lnTo>
                    <a:pt x="11650" y="0"/>
                  </a:lnTo>
                  <a:cubicBezTo>
                    <a:pt x="15667" y="0"/>
                    <a:pt x="19176" y="6663"/>
                    <a:pt x="20181" y="16200"/>
                  </a:cubicBezTo>
                  <a:lnTo>
                    <a:pt x="21600" y="16200"/>
                  </a:lnTo>
                  <a:lnTo>
                    <a:pt x="19041" y="21600"/>
                  </a:lnTo>
                  <a:lnTo>
                    <a:pt x="15923" y="16200"/>
                  </a:lnTo>
                  <a:lnTo>
                    <a:pt x="17342" y="16200"/>
                  </a:lnTo>
                  <a:cubicBezTo>
                    <a:pt x="16338" y="6663"/>
                    <a:pt x="12829" y="0"/>
                    <a:pt x="8811" y="0"/>
                  </a:cubicBez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8" name="Google Shape;110;p13"/>
          <p:cNvSpPr txBox="1"/>
          <p:nvPr/>
        </p:nvSpPr>
        <p:spPr>
          <a:xfrm>
            <a:off x="7897931" y="4805391"/>
            <a:ext cx="4248346" cy="53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860425" lvl="1" indent="-384175">
              <a:buClr>
                <a:srgbClr val="000000"/>
              </a:buClr>
              <a:buSzPts val="2900"/>
              <a:buFont typeface="Helvetica"/>
              <a:buChar char="✔"/>
              <a:defRPr sz="2900" b="1">
                <a:latin typeface="+mj-lt"/>
                <a:ea typeface="+mj-ea"/>
                <a:cs typeface="+mj-cs"/>
                <a:sym typeface="Helvetica"/>
              </a:defRPr>
            </a:pPr>
            <a:r>
              <a:t>Debt Elimination</a:t>
            </a:r>
          </a:p>
        </p:txBody>
      </p:sp>
      <p:sp>
        <p:nvSpPr>
          <p:cNvPr id="149" name="Google Shape;111;p13"/>
          <p:cNvSpPr txBox="1"/>
          <p:nvPr/>
        </p:nvSpPr>
        <p:spPr>
          <a:xfrm>
            <a:off x="7909790" y="5319510"/>
            <a:ext cx="4248346" cy="53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860425" lvl="1" indent="-384175">
              <a:buClr>
                <a:srgbClr val="000000"/>
              </a:buClr>
              <a:buSzPts val="2900"/>
              <a:buFont typeface="Helvetica"/>
              <a:buChar char="✔"/>
              <a:defRPr sz="2900" b="1">
                <a:latin typeface="+mj-lt"/>
                <a:ea typeface="+mj-ea"/>
                <a:cs typeface="+mj-cs"/>
                <a:sym typeface="Helvetica"/>
              </a:defRPr>
            </a:pPr>
            <a:r>
              <a:t>Asset Protection</a:t>
            </a:r>
          </a:p>
        </p:txBody>
      </p:sp>
      <p:sp>
        <p:nvSpPr>
          <p:cNvPr id="150" name="Google Shape;112;p13"/>
          <p:cNvSpPr txBox="1"/>
          <p:nvPr/>
        </p:nvSpPr>
        <p:spPr>
          <a:xfrm>
            <a:off x="7909790" y="5793190"/>
            <a:ext cx="4248346" cy="98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860425" lvl="1" indent="-384175">
              <a:buClr>
                <a:srgbClr val="000000"/>
              </a:buClr>
              <a:buSzPts val="2900"/>
              <a:buFont typeface="Helvetica"/>
              <a:buChar char="✔"/>
              <a:defRPr sz="2900" b="1">
                <a:latin typeface="+mj-lt"/>
                <a:ea typeface="+mj-ea"/>
                <a:cs typeface="+mj-cs"/>
                <a:sym typeface="Helvetica"/>
              </a:defRPr>
            </a:pPr>
            <a:r>
              <a:t>Taxes &amp; Investments</a:t>
            </a:r>
          </a:p>
        </p:txBody>
      </p:sp>
      <p:sp>
        <p:nvSpPr>
          <p:cNvPr id="151" name="Google Shape;113;p13"/>
          <p:cNvSpPr txBox="1"/>
          <p:nvPr/>
        </p:nvSpPr>
        <p:spPr>
          <a:xfrm>
            <a:off x="4190400" y="1407975"/>
            <a:ext cx="2864805" cy="80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7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Investing</a:t>
            </a:r>
          </a:p>
        </p:txBody>
      </p:sp>
      <p:sp>
        <p:nvSpPr>
          <p:cNvPr id="152" name="Google Shape;114;p13"/>
          <p:cNvSpPr txBox="1"/>
          <p:nvPr/>
        </p:nvSpPr>
        <p:spPr>
          <a:xfrm>
            <a:off x="8050385" y="2226092"/>
            <a:ext cx="3831352" cy="77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$4,000/month</a:t>
            </a:r>
          </a:p>
        </p:txBody>
      </p:sp>
      <p:sp>
        <p:nvSpPr>
          <p:cNvPr id="153" name="Google Shape;115;p13"/>
          <p:cNvSpPr txBox="1"/>
          <p:nvPr/>
        </p:nvSpPr>
        <p:spPr>
          <a:xfrm>
            <a:off x="7823028" y="1519425"/>
            <a:ext cx="3772690" cy="90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4700" b="1"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sz="5300"/>
              <a:t>$48K/year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10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1" fill="hold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20" animBg="1" advAuto="0"/>
      <p:bldP spid="121" grpId="1" animBg="1" advAuto="0"/>
      <p:bldP spid="122" grpId="2" animBg="1" advAuto="0"/>
      <p:bldP spid="126" grpId="16" animBg="1" advAuto="0"/>
      <p:bldP spid="127" grpId="4" animBg="1" advAuto="0"/>
      <p:bldP spid="128" grpId="5" animBg="1" advAuto="0"/>
      <p:bldP spid="129" grpId="7" animBg="1" advAuto="0"/>
      <p:bldP spid="130" grpId="8" animBg="1" advAuto="0"/>
      <p:bldP spid="133" grpId="9" animBg="1" advAuto="0"/>
      <p:bldP spid="134" grpId="10" animBg="1" advAuto="0"/>
      <p:bldP spid="135" grpId="13" build="p" bldLvl="5" animBg="1" advAuto="0"/>
      <p:bldP spid="139" grpId="17" animBg="1" advAuto="0"/>
      <p:bldP spid="140" grpId="19" animBg="1" advAuto="0"/>
      <p:bldP spid="141" grpId="21" animBg="1" advAuto="0"/>
      <p:bldP spid="142" grpId="22" animBg="1" advAuto="0"/>
      <p:bldP spid="142" grpId="23" animBg="1" advAuto="0"/>
      <p:bldP spid="143" grpId="24" build="p" bldLvl="5" animBg="1" advAuto="0"/>
      <p:bldP spid="147" grpId="3" animBg="1" advAuto="0"/>
      <p:bldP spid="148" grpId="14" animBg="1" advAuto="0"/>
      <p:bldP spid="149" grpId="15" animBg="1" advAuto="0"/>
      <p:bldP spid="150" grpId="18" animBg="1" advAuto="0"/>
      <p:bldP spid="151" grpId="6" animBg="1" advAuto="0"/>
      <p:bldP spid="152" grpId="12" animBg="1" advAuto="0"/>
      <p:bldP spid="153" grpId="1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20;p14"/>
          <p:cNvSpPr/>
          <p:nvPr/>
        </p:nvSpPr>
        <p:spPr>
          <a:xfrm>
            <a:off x="557939" y="464950"/>
            <a:ext cx="3285641" cy="1813302"/>
          </a:xfrm>
          <a:prstGeom prst="rect">
            <a:avLst/>
          </a:prstGeom>
          <a:ln w="762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Google Shape;121;p14"/>
          <p:cNvSpPr/>
          <p:nvPr/>
        </p:nvSpPr>
        <p:spPr>
          <a:xfrm>
            <a:off x="4250375" y="464950"/>
            <a:ext cx="3551867" cy="1813302"/>
          </a:xfrm>
          <a:prstGeom prst="rect">
            <a:avLst/>
          </a:prstGeom>
          <a:ln w="762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7" name="Google Shape;122;p14"/>
          <p:cNvSpPr/>
          <p:nvPr/>
        </p:nvSpPr>
        <p:spPr>
          <a:xfrm>
            <a:off x="8240224" y="464950"/>
            <a:ext cx="3592198" cy="1813302"/>
          </a:xfrm>
          <a:prstGeom prst="rect">
            <a:avLst/>
          </a:prstGeom>
          <a:ln w="76200">
            <a:solidFill>
              <a:srgbClr val="C0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Google Shape;123;p14"/>
          <p:cNvSpPr txBox="1"/>
          <p:nvPr/>
        </p:nvSpPr>
        <p:spPr>
          <a:xfrm>
            <a:off x="786799" y="455199"/>
            <a:ext cx="2377552" cy="166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5200" b="1">
                <a:latin typeface="+mj-lt"/>
                <a:ea typeface="+mj-ea"/>
                <a:cs typeface="+mj-cs"/>
                <a:sym typeface="Helvetica"/>
              </a:defRPr>
            </a:pPr>
            <a:r>
              <a:t>Protect </a:t>
            </a:r>
            <a:endParaRPr sz="600"/>
          </a:p>
          <a:p>
            <a:pPr algn="ctr">
              <a:defRPr sz="5200" b="1">
                <a:latin typeface="+mj-lt"/>
                <a:ea typeface="+mj-ea"/>
                <a:cs typeface="+mj-cs"/>
                <a:sym typeface="Helvetica"/>
              </a:defRPr>
            </a:pPr>
            <a:r>
              <a:t>Assets</a:t>
            </a:r>
          </a:p>
        </p:txBody>
      </p:sp>
      <p:sp>
        <p:nvSpPr>
          <p:cNvPr id="159" name="Google Shape;124;p14"/>
          <p:cNvSpPr txBox="1"/>
          <p:nvPr/>
        </p:nvSpPr>
        <p:spPr>
          <a:xfrm>
            <a:off x="8201155" y="455199"/>
            <a:ext cx="3580169" cy="166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5200" b="1">
                <a:latin typeface="+mj-lt"/>
                <a:ea typeface="+mj-ea"/>
                <a:cs typeface="+mj-cs"/>
                <a:sym typeface="Helvetica"/>
              </a:defRPr>
            </a:pPr>
            <a:r>
              <a:t>Retirement</a:t>
            </a:r>
            <a:endParaRPr sz="600"/>
          </a:p>
          <a:p>
            <a:pPr algn="ctr">
              <a:defRPr sz="5200" b="1">
                <a:latin typeface="+mj-lt"/>
                <a:ea typeface="+mj-ea"/>
                <a:cs typeface="+mj-cs"/>
                <a:sym typeface="Helvetica"/>
              </a:defRPr>
            </a:pPr>
            <a:r>
              <a:t>Age 60+</a:t>
            </a:r>
          </a:p>
        </p:txBody>
      </p:sp>
      <p:sp>
        <p:nvSpPr>
          <p:cNvPr id="160" name="Google Shape;125;p14"/>
          <p:cNvSpPr txBox="1"/>
          <p:nvPr/>
        </p:nvSpPr>
        <p:spPr>
          <a:xfrm>
            <a:off x="4243461" y="396952"/>
            <a:ext cx="3596881" cy="156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8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Life Now to Retirement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2" animBg="1" advAuto="0"/>
      <p:bldP spid="160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30;p15"/>
          <p:cNvSpPr txBox="1"/>
          <p:nvPr/>
        </p:nvSpPr>
        <p:spPr>
          <a:xfrm>
            <a:off x="1258023" y="6552972"/>
            <a:ext cx="9044583" cy="25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85000"/>
              </a:lnSpc>
              <a:defRPr sz="6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Not all products and services are available in all states, territories, or the District of Columbia. A representative's ability to offer products from the companies listed is subject to state and federal licensing and certification requirements. Please refer to the </a:t>
            </a:r>
            <a:r>
              <a:rPr b="1"/>
              <a:t>Important End Notes</a:t>
            </a:r>
            <a:r>
              <a:t> for additional details about the contractual arrangements and company affiliations detailed above.</a:t>
            </a:r>
          </a:p>
        </p:txBody>
      </p:sp>
      <p:pic>
        <p:nvPicPr>
          <p:cNvPr id="163" name="Google Shape;131;p15" descr="Google Shape;131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63" y="55728"/>
            <a:ext cx="9714101" cy="6394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36;p16"/>
          <p:cNvSpPr txBox="1">
            <a:spLocks noGrp="1"/>
          </p:cNvSpPr>
          <p:nvPr>
            <p:ph type="title"/>
          </p:nvPr>
        </p:nvSpPr>
        <p:spPr>
          <a:xfrm>
            <a:off x="609600" y="32183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2 Paths Working With Us</a:t>
            </a:r>
          </a:p>
        </p:txBody>
      </p:sp>
      <p:sp>
        <p:nvSpPr>
          <p:cNvPr id="166" name="Google Shape;137;p16"/>
          <p:cNvSpPr txBox="1">
            <a:spLocks noGrp="1"/>
          </p:cNvSpPr>
          <p:nvPr>
            <p:ph type="body" sz="half" idx="1"/>
          </p:nvPr>
        </p:nvSpPr>
        <p:spPr>
          <a:xfrm>
            <a:off x="406399" y="1143000"/>
            <a:ext cx="5689503" cy="3124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4000" b="1">
                <a:latin typeface="+mj-lt"/>
                <a:ea typeface="+mj-ea"/>
                <a:cs typeface="+mj-cs"/>
                <a:sym typeface="Helvetica"/>
              </a:defRPr>
            </a:pPr>
            <a:r>
              <a:t>Refer</a:t>
            </a:r>
          </a:p>
          <a:p>
            <a:pPr marL="0" indent="0">
              <a:lnSpc>
                <a:spcPct val="80000"/>
              </a:lnSpc>
              <a:buSzTx/>
              <a:buNone/>
              <a:defRPr sz="40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34950" indent="-234950">
              <a:lnSpc>
                <a:spcPct val="80000"/>
              </a:lnSpc>
              <a:spcBef>
                <a:spcPts val="0"/>
              </a:spcBef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Talk us up	</a:t>
            </a:r>
          </a:p>
          <a:p>
            <a:pPr marL="0" indent="177800">
              <a:lnSpc>
                <a:spcPct val="80000"/>
              </a:lnSpc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34950" indent="-234950">
              <a:lnSpc>
                <a:spcPct val="80000"/>
              </a:lnSpc>
              <a:spcBef>
                <a:spcPts val="0"/>
              </a:spcBef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~$40-200 </a:t>
            </a:r>
            <a:r>
              <a:rPr sz="2400"/>
              <a:t>successful referral</a:t>
            </a:r>
          </a:p>
          <a:p>
            <a:pPr marL="234950" indent="-234950">
              <a:lnSpc>
                <a:spcPct val="80000"/>
              </a:lnSpc>
              <a:spcBef>
                <a:spcPts val="0"/>
              </a:spcBef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endParaRPr sz="2400"/>
          </a:p>
          <a:p>
            <a:pPr marL="234950" indent="-234950">
              <a:lnSpc>
                <a:spcPct val="80000"/>
              </a:lnSpc>
              <a:spcBef>
                <a:spcPts val="0"/>
              </a:spcBef>
              <a:buFont typeface="Helvetica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$300-500/mo	</a:t>
            </a:r>
          </a:p>
        </p:txBody>
      </p:sp>
      <p:sp>
        <p:nvSpPr>
          <p:cNvPr id="167" name="Google Shape;138;p16"/>
          <p:cNvSpPr txBox="1"/>
          <p:nvPr/>
        </p:nvSpPr>
        <p:spPr>
          <a:xfrm>
            <a:off x="6173656" y="1142999"/>
            <a:ext cx="5801452" cy="446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342900" indent="-342900">
              <a:defRPr sz="4000" b="1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Coach/Leadership-RVP</a:t>
            </a:r>
          </a:p>
          <a:p>
            <a:pPr marL="234950" indent="-234950">
              <a:buClr>
                <a:srgbClr val="000000"/>
              </a:buClr>
              <a:buSzPts val="3200"/>
              <a:buFont typeface="Helvetica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Education</a:t>
            </a:r>
          </a:p>
          <a:p>
            <a:pPr marL="234950" indent="-234950">
              <a:buClr>
                <a:srgbClr val="000000"/>
              </a:buClr>
              <a:buSzPts val="3200"/>
              <a:buFont typeface="Helvetica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Training</a:t>
            </a:r>
          </a:p>
          <a:p>
            <a:pPr marL="234950" indent="-234950">
              <a:buClr>
                <a:srgbClr val="000000"/>
              </a:buClr>
              <a:buSzPts val="3200"/>
              <a:buFont typeface="Helvetica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Licenses</a:t>
            </a:r>
          </a:p>
          <a:p>
            <a:pPr marL="234950" indent="-234950">
              <a:defRPr sz="32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34950" indent="-234950">
              <a:buClr>
                <a:srgbClr val="000000"/>
              </a:buClr>
              <a:buSzPts val="3200"/>
              <a:buFont typeface="Helvetica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Part-time 	 or 	Full-time</a:t>
            </a:r>
          </a:p>
          <a:p>
            <a:pPr marL="234950" indent="-234950">
              <a:buClr>
                <a:srgbClr val="000000"/>
              </a:buClr>
              <a:buSzPts val="3200"/>
              <a:buFont typeface="Helvetica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$2-3k/</a:t>
            </a:r>
            <a:r>
              <a:rPr dirty="0" err="1"/>
              <a:t>mo</a:t>
            </a:r>
            <a:r>
              <a:rPr dirty="0"/>
              <a:t>	   	$5-6k/</a:t>
            </a:r>
            <a:r>
              <a:rPr dirty="0" err="1"/>
              <a:t>mo</a:t>
            </a:r>
            <a:endParaRPr dirty="0"/>
          </a:p>
          <a:p>
            <a:pPr lvl="1" indent="400050"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                </a:t>
            </a:r>
            <a:r>
              <a:rPr b="1" dirty="0"/>
              <a:t>RVP $100k+</a:t>
            </a:r>
          </a:p>
        </p:txBody>
      </p:sp>
      <p:sp>
        <p:nvSpPr>
          <p:cNvPr id="168" name="Google Shape;139;p16"/>
          <p:cNvSpPr txBox="1"/>
          <p:nvPr/>
        </p:nvSpPr>
        <p:spPr>
          <a:xfrm>
            <a:off x="433221" y="6063817"/>
            <a:ext cx="4042254" cy="57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342900" indent="-342900">
              <a:lnSpc>
                <a:spcPct val="90000"/>
              </a:lnSpc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Referral Rep Zoom</a:t>
            </a:r>
          </a:p>
        </p:txBody>
      </p:sp>
      <p:grpSp>
        <p:nvGrpSpPr>
          <p:cNvPr id="172" name="Google Shape;140;p16"/>
          <p:cNvGrpSpPr/>
          <p:nvPr/>
        </p:nvGrpSpPr>
        <p:grpSpPr>
          <a:xfrm>
            <a:off x="687239" y="5442384"/>
            <a:ext cx="10881079" cy="421599"/>
            <a:chOff x="0" y="0"/>
            <a:chExt cx="10881078" cy="421598"/>
          </a:xfrm>
        </p:grpSpPr>
        <p:sp>
          <p:nvSpPr>
            <p:cNvPr id="169" name="Google Shape;141;p16"/>
            <p:cNvSpPr txBox="1"/>
            <p:nvPr/>
          </p:nvSpPr>
          <p:spPr>
            <a:xfrm>
              <a:off x="-1" y="0"/>
              <a:ext cx="10881079" cy="421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marL="342900" indent="-342900" algn="ctr">
                <a:defRPr sz="2200" b="1" i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can move back and forth between the two paths</a:t>
              </a:r>
            </a:p>
          </p:txBody>
        </p:sp>
        <p:sp>
          <p:nvSpPr>
            <p:cNvPr id="170" name="Google Shape;142;p16"/>
            <p:cNvSpPr/>
            <p:nvPr/>
          </p:nvSpPr>
          <p:spPr>
            <a:xfrm>
              <a:off x="8946046" y="76200"/>
              <a:ext cx="1916754" cy="1083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1" name="Google Shape;143;p16"/>
            <p:cNvSpPr/>
            <p:nvPr/>
          </p:nvSpPr>
          <p:spPr>
            <a:xfrm rot="10800000">
              <a:off x="125679" y="98291"/>
              <a:ext cx="1916755" cy="1083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73" name="Google Shape;144;p16"/>
          <p:cNvSpPr txBox="1"/>
          <p:nvPr/>
        </p:nvSpPr>
        <p:spPr>
          <a:xfrm>
            <a:off x="5162647" y="6136964"/>
            <a:ext cx="7093135" cy="53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marL="342900" indent="-342900">
              <a:lnSpc>
                <a:spcPct val="90000"/>
              </a:lnSpc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Business Overview Zoom</a:t>
            </a:r>
            <a:r>
              <a:rPr lang="en-US" dirty="0"/>
              <a:t> or Video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6" grpId="2" build="p" bldLvl="5" animBg="1" advAuto="0"/>
      <p:bldP spid="167" grpId="3" build="p" bldLvl="5" animBg="1" advAuto="0"/>
      <p:bldP spid="168" grpId="5" animBg="1" advAuto="0"/>
      <p:bldP spid="172" grpId="4" animBg="1" advAuto="0"/>
      <p:bldP spid="173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50;p17"/>
          <p:cNvSpPr/>
          <p:nvPr/>
        </p:nvSpPr>
        <p:spPr>
          <a:xfrm>
            <a:off x="33654" y="-1"/>
            <a:ext cx="6062404" cy="684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6" name="Google Shape;151;p17" descr="Google Shape;151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01"/>
            <a:ext cx="6096000" cy="356289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oogle Shape;152;p17"/>
          <p:cNvSpPr txBox="1">
            <a:spLocks noGrp="1"/>
          </p:cNvSpPr>
          <p:nvPr>
            <p:ph type="sldNum" sz="quarter" idx="4294967295"/>
          </p:nvPr>
        </p:nvSpPr>
        <p:spPr>
          <a:xfrm>
            <a:off x="2663557" y="6546144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78" name="Google Shape;153;p17" descr="Google Shape;153;p17"/>
          <p:cNvPicPr>
            <a:picLocks noChangeAspect="1"/>
          </p:cNvPicPr>
          <p:nvPr/>
        </p:nvPicPr>
        <p:blipFill>
          <a:blip r:embed="rId3"/>
          <a:srcRect b="31817"/>
          <a:stretch>
            <a:fillRect/>
          </a:stretch>
        </p:blipFill>
        <p:spPr>
          <a:xfrm>
            <a:off x="6771227" y="3416636"/>
            <a:ext cx="2454617" cy="344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oogle Shape;154;p17" descr="Google Shape;154;p17"/>
          <p:cNvPicPr>
            <a:picLocks noChangeAspect="1"/>
          </p:cNvPicPr>
          <p:nvPr/>
        </p:nvPicPr>
        <p:blipFill>
          <a:blip r:embed="rId4"/>
          <a:srcRect b="22378"/>
          <a:stretch>
            <a:fillRect/>
          </a:stretch>
        </p:blipFill>
        <p:spPr>
          <a:xfrm>
            <a:off x="9410848" y="3069838"/>
            <a:ext cx="2373266" cy="3788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oogle Shape;155;p17"/>
          <p:cNvGrpSpPr/>
          <p:nvPr/>
        </p:nvGrpSpPr>
        <p:grpSpPr>
          <a:xfrm>
            <a:off x="316784" y="440762"/>
            <a:ext cx="5268670" cy="1133975"/>
            <a:chOff x="0" y="0"/>
            <a:chExt cx="5268669" cy="1133974"/>
          </a:xfrm>
        </p:grpSpPr>
        <p:sp>
          <p:nvSpPr>
            <p:cNvPr id="180" name="Google Shape;156;p17"/>
            <p:cNvSpPr/>
            <p:nvPr/>
          </p:nvSpPr>
          <p:spPr>
            <a:xfrm>
              <a:off x="-1" y="66015"/>
              <a:ext cx="5268671" cy="1029178"/>
            </a:xfrm>
            <a:prstGeom prst="roundRect">
              <a:avLst>
                <a:gd name="adj" fmla="val 16667"/>
              </a:avLst>
            </a:prstGeom>
            <a:solidFill>
              <a:srgbClr val="3452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Google Shape;157;p17"/>
            <p:cNvSpPr/>
            <p:nvPr/>
          </p:nvSpPr>
          <p:spPr>
            <a:xfrm>
              <a:off x="112923" y="159446"/>
              <a:ext cx="41764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17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Independent Business Application </a:t>
              </a:r>
              <a:r>
                <a:rPr sz="1800"/>
                <a:t>(IBA)</a:t>
              </a:r>
            </a:p>
          </p:txBody>
        </p:sp>
        <p:sp>
          <p:nvSpPr>
            <p:cNvPr id="182" name="Google Shape;158;p17"/>
            <p:cNvSpPr/>
            <p:nvPr/>
          </p:nvSpPr>
          <p:spPr>
            <a:xfrm>
              <a:off x="4004289" y="50360"/>
              <a:ext cx="10494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7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$99</a:t>
              </a:r>
            </a:p>
          </p:txBody>
        </p:sp>
        <p:sp>
          <p:nvSpPr>
            <p:cNvPr id="183" name="Google Shape;159;p17"/>
            <p:cNvSpPr/>
            <p:nvPr/>
          </p:nvSpPr>
          <p:spPr>
            <a:xfrm>
              <a:off x="3787662" y="0"/>
              <a:ext cx="2" cy="1133975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1" name="Google Shape;160;p17"/>
          <p:cNvGrpSpPr/>
          <p:nvPr/>
        </p:nvGrpSpPr>
        <p:grpSpPr>
          <a:xfrm>
            <a:off x="6572518" y="440762"/>
            <a:ext cx="5268671" cy="1133975"/>
            <a:chOff x="0" y="0"/>
            <a:chExt cx="5268669" cy="1133974"/>
          </a:xfrm>
        </p:grpSpPr>
        <p:sp>
          <p:nvSpPr>
            <p:cNvPr id="185" name="Google Shape;161;p17"/>
            <p:cNvSpPr/>
            <p:nvPr/>
          </p:nvSpPr>
          <p:spPr>
            <a:xfrm>
              <a:off x="0" y="66015"/>
              <a:ext cx="5268670" cy="1029178"/>
            </a:xfrm>
            <a:prstGeom prst="roundRect">
              <a:avLst>
                <a:gd name="adj" fmla="val 16667"/>
              </a:avLst>
            </a:prstGeom>
            <a:solidFill>
              <a:srgbClr val="3452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Google Shape;162;p17"/>
            <p:cNvSpPr/>
            <p:nvPr/>
          </p:nvSpPr>
          <p:spPr>
            <a:xfrm>
              <a:off x="112923" y="159446"/>
              <a:ext cx="417644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The Ultimate Business Support System </a:t>
              </a:r>
            </a:p>
          </p:txBody>
        </p:sp>
        <p:sp>
          <p:nvSpPr>
            <p:cNvPr id="187" name="Google Shape;163;p17"/>
            <p:cNvSpPr/>
            <p:nvPr/>
          </p:nvSpPr>
          <p:spPr>
            <a:xfrm>
              <a:off x="4053413" y="61769"/>
              <a:ext cx="10417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37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$25</a:t>
              </a:r>
            </a:p>
          </p:txBody>
        </p:sp>
        <p:sp>
          <p:nvSpPr>
            <p:cNvPr id="188" name="Google Shape;164;p17"/>
            <p:cNvSpPr/>
            <p:nvPr/>
          </p:nvSpPr>
          <p:spPr>
            <a:xfrm>
              <a:off x="3797396" y="0"/>
              <a:ext cx="2" cy="1133975"/>
            </a:xfrm>
            <a:prstGeom prst="line">
              <a:avLst/>
            </a:prstGeom>
            <a:noFill/>
            <a:ln w="9525" cap="flat">
              <a:solidFill>
                <a:srgbClr val="F2F2F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Google Shape;165;p17"/>
            <p:cNvSpPr/>
            <p:nvPr/>
          </p:nvSpPr>
          <p:spPr>
            <a:xfrm>
              <a:off x="4014035" y="668961"/>
              <a:ext cx="115172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19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MONTH</a:t>
              </a:r>
            </a:p>
          </p:txBody>
        </p:sp>
        <p:sp>
          <p:nvSpPr>
            <p:cNvPr id="190" name="Google Shape;166;p17"/>
            <p:cNvSpPr/>
            <p:nvPr/>
          </p:nvSpPr>
          <p:spPr>
            <a:xfrm flipH="1" flipV="1">
              <a:off x="4024705" y="711997"/>
              <a:ext cx="1027976" cy="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2" name="Google Shape;167;p17"/>
          <p:cNvSpPr txBox="1"/>
          <p:nvPr/>
        </p:nvSpPr>
        <p:spPr>
          <a:xfrm>
            <a:off x="316791" y="1664947"/>
            <a:ext cx="5377403" cy="189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300559">
              <a:lnSpc>
                <a:spcPct val="120000"/>
              </a:lnSpc>
              <a:defRPr sz="1900" b="1" u="sng">
                <a:latin typeface="+mj-lt"/>
                <a:ea typeface="+mj-ea"/>
                <a:cs typeface="+mj-cs"/>
                <a:sym typeface="Helvetica"/>
              </a:defRPr>
            </a:pPr>
            <a:r>
              <a:t>Application Value Includes: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State Application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Exam Fee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Processing Fees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Appointment Fee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Fingerprint</a:t>
            </a:r>
          </a:p>
          <a:p>
            <a:pPr lvl="1" indent="300559">
              <a:spcBef>
                <a:spcPts val="400"/>
              </a:spcBef>
              <a:defRPr sz="1800" b="1">
                <a:solidFill>
                  <a:srgbClr val="E4021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Typical Cost to Become Life Licensed: $500</a:t>
            </a:r>
            <a:r>
              <a:rPr b="0"/>
              <a:t>*</a:t>
            </a:r>
          </a:p>
        </p:txBody>
      </p:sp>
      <p:sp>
        <p:nvSpPr>
          <p:cNvPr id="193" name="Google Shape;168;p17"/>
          <p:cNvSpPr txBox="1"/>
          <p:nvPr/>
        </p:nvSpPr>
        <p:spPr>
          <a:xfrm>
            <a:off x="6598511" y="6140741"/>
            <a:ext cx="5372003" cy="67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/>
          <a:p>
            <a:pPr>
              <a:lnSpc>
                <a:spcPct val="85000"/>
              </a:lnSpc>
              <a:defRPr sz="8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*Reimbursement of securities licensing costs is subject to meeting program requirements, including a full-service POL subscription and pre-study and licensing requirements. Not all licensing fees are covered. Please refer to the Securities Licensing tab on POL for additional information.</a:t>
            </a:r>
          </a:p>
          <a:p>
            <a:pPr>
              <a:lnSpc>
                <a:spcPct val="85000"/>
              </a:lnSpc>
              <a:spcBef>
                <a:spcPts val="800"/>
              </a:spcBef>
              <a:defRPr sz="8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**Must be securities licensed. </a:t>
            </a:r>
          </a:p>
        </p:txBody>
      </p:sp>
      <p:sp>
        <p:nvSpPr>
          <p:cNvPr id="194" name="Google Shape;169;p17"/>
          <p:cNvSpPr txBox="1"/>
          <p:nvPr/>
        </p:nvSpPr>
        <p:spPr>
          <a:xfrm>
            <a:off x="561727" y="3688982"/>
            <a:ext cx="5193501" cy="45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>
            <a:lvl1pPr>
              <a:lnSpc>
                <a:spcPct val="85000"/>
              </a:lnSpc>
              <a:defRPr sz="1200">
                <a:solidFill>
                  <a:srgbClr val="59595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*Costs vary by state. Average licensing costs are $193. Average costs for pre-licensing education are $206 for life only and $248 for life and health.</a:t>
            </a:r>
          </a:p>
        </p:txBody>
      </p:sp>
      <p:sp>
        <p:nvSpPr>
          <p:cNvPr id="195" name="Google Shape;170;p17"/>
          <p:cNvSpPr txBox="1"/>
          <p:nvPr/>
        </p:nvSpPr>
        <p:spPr>
          <a:xfrm>
            <a:off x="6385107" y="3390612"/>
            <a:ext cx="5524402" cy="140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04792">
              <a:lnSpc>
                <a:spcPct val="120000"/>
              </a:lnSpc>
              <a:defRPr sz="1900" b="1" u="sng">
                <a:latin typeface="+mj-lt"/>
                <a:ea typeface="+mj-ea"/>
                <a:cs typeface="+mj-cs"/>
                <a:sym typeface="Helvetica"/>
              </a:defRPr>
            </a:pPr>
            <a:r>
              <a:t>Additional Potential Value Includes: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Exam Fee: $450</a:t>
            </a:r>
          </a:p>
          <a:p>
            <a:pPr marL="529153" lvl="1" indent="-228592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Exam Prep Course: $150 to $200</a:t>
            </a:r>
          </a:p>
          <a:p>
            <a:pPr lvl="1" indent="300559">
              <a:lnSpc>
                <a:spcPct val="80000"/>
              </a:lnSpc>
              <a:spcBef>
                <a:spcPts val="400"/>
              </a:spcBef>
              <a:defRPr sz="1800" b="1">
                <a:solidFill>
                  <a:srgbClr val="E4021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Securities License Total: Approximately $850</a:t>
            </a:r>
            <a:r>
              <a:rPr b="0"/>
              <a:t>*</a:t>
            </a:r>
          </a:p>
          <a:p>
            <a:pPr lvl="1" indent="300559">
              <a:lnSpc>
                <a:spcPct val="110000"/>
              </a:lnSpc>
              <a:spcBef>
                <a:spcPts val="400"/>
              </a:spcBef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Morningstar financial analysis software: $625/mo.**</a:t>
            </a:r>
          </a:p>
        </p:txBody>
      </p:sp>
      <p:sp>
        <p:nvSpPr>
          <p:cNvPr id="196" name="Google Shape;171;p17"/>
          <p:cNvSpPr txBox="1"/>
          <p:nvPr/>
        </p:nvSpPr>
        <p:spPr>
          <a:xfrm>
            <a:off x="6385104" y="1664947"/>
            <a:ext cx="5524403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04792">
              <a:lnSpc>
                <a:spcPct val="120000"/>
              </a:lnSpc>
              <a:defRPr sz="1900" b="1" u="sng">
                <a:latin typeface="+mj-lt"/>
                <a:ea typeface="+mj-ea"/>
                <a:cs typeface="+mj-cs"/>
                <a:sym typeface="Helvetica"/>
              </a:defRPr>
            </a:pPr>
            <a:r>
              <a:t>Technology Support Package</a:t>
            </a:r>
            <a:r>
              <a:rPr b="0"/>
              <a:t> </a:t>
            </a:r>
            <a:r>
              <a:t>Value Includes: </a:t>
            </a:r>
          </a:p>
          <a:p>
            <a:pPr marL="533387" indent="-228592">
              <a:lnSpc>
                <a:spcPct val="120000"/>
              </a:lnSpc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Cell phone discount: up to 25%/yr. </a:t>
            </a:r>
          </a:p>
          <a:p>
            <a:pPr marL="533387" indent="-228592">
              <a:lnSpc>
                <a:spcPct val="120000"/>
              </a:lnSpc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Your own website and business reports: $50/mo.</a:t>
            </a:r>
          </a:p>
          <a:p>
            <a:pPr marL="533387" indent="-228592">
              <a:lnSpc>
                <a:spcPct val="120000"/>
              </a:lnSpc>
              <a:buClr>
                <a:srgbClr val="000000"/>
              </a:buClr>
              <a:buSzPts val="1600"/>
              <a:buFont typeface="Helvetica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Live and on-demand video training: $55/mo.</a:t>
            </a:r>
          </a:p>
          <a:p>
            <a:pPr indent="304792">
              <a:lnSpc>
                <a:spcPct val="120000"/>
              </a:lnSpc>
              <a:defRPr sz="1900" b="1">
                <a:solidFill>
                  <a:srgbClr val="E4021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Total Value: $105+/month</a:t>
            </a:r>
          </a:p>
        </p:txBody>
      </p:sp>
      <p:sp>
        <p:nvSpPr>
          <p:cNvPr id="197" name="Google Shape;172;p17"/>
          <p:cNvSpPr txBox="1"/>
          <p:nvPr/>
        </p:nvSpPr>
        <p:spPr>
          <a:xfrm>
            <a:off x="4165500" y="1114459"/>
            <a:ext cx="1359200" cy="41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>
            <a:lvl1pPr algn="ctr">
              <a:defRPr sz="1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ONE TIME</a:t>
            </a:r>
          </a:p>
        </p:txBody>
      </p:sp>
      <p:sp>
        <p:nvSpPr>
          <p:cNvPr id="198" name="Google Shape;173;p17"/>
          <p:cNvSpPr/>
          <p:nvPr/>
        </p:nvSpPr>
        <p:spPr>
          <a:xfrm flipH="1" flipV="1">
            <a:off x="4331763" y="1157504"/>
            <a:ext cx="1028102" cy="3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" name="Google Shape;174;p17"/>
          <p:cNvSpPr txBox="1"/>
          <p:nvPr/>
        </p:nvSpPr>
        <p:spPr>
          <a:xfrm>
            <a:off x="12569170" y="1164261"/>
            <a:ext cx="1712901" cy="164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/>
          <a:p>
            <a:pPr>
              <a:defRPr sz="1300" b="1">
                <a:solidFill>
                  <a:srgbClr val="FF0000"/>
                </a:solidFill>
              </a:defRPr>
            </a:pPr>
            <a:r>
              <a:t>(Do not Delete Box)</a:t>
            </a:r>
          </a:p>
          <a:p>
            <a:pPr>
              <a:defRPr sz="1300">
                <a:solidFill>
                  <a:srgbClr val="3F3F3F"/>
                </a:solidFill>
              </a:defRPr>
            </a:pPr>
            <a:endParaRPr/>
          </a:p>
          <a:p>
            <a:pPr>
              <a:defRPr sz="1300" b="1">
                <a:solidFill>
                  <a:srgbClr val="3F3F3F"/>
                </a:solidFill>
              </a:defRPr>
            </a:pPr>
            <a:r>
              <a:t>Box = action button</a:t>
            </a:r>
          </a:p>
          <a:p>
            <a:pPr>
              <a:defRPr sz="1300">
                <a:solidFill>
                  <a:srgbClr val="3F3F3F"/>
                </a:solidFill>
              </a:defRPr>
            </a:pPr>
            <a:r>
              <a:t>— mouse-over hyperlink </a:t>
            </a:r>
          </a:p>
          <a:p>
            <a:pPr>
              <a:defRPr sz="1300">
                <a:solidFill>
                  <a:srgbClr val="3F3F3F"/>
                </a:solidFill>
              </a:defRPr>
            </a:pPr>
            <a:r>
              <a:t>to slide 4 position:</a:t>
            </a:r>
          </a:p>
          <a:p>
            <a:pPr>
              <a:defRPr sz="1300">
                <a:solidFill>
                  <a:srgbClr val="3F3F3F"/>
                </a:solidFill>
              </a:defRPr>
            </a:pPr>
            <a:r>
              <a:t>“you can start part time”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3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10" presetClass="exit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3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0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10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7" animBg="1" advAuto="0"/>
      <p:bldP spid="178" grpId="8" animBg="1" advAuto="0"/>
      <p:bldP spid="179" grpId="6" animBg="1" advAuto="0"/>
      <p:bldP spid="179" grpId="9" animBg="1" advAuto="0"/>
      <p:bldP spid="184" grpId="1" animBg="1" advAuto="0"/>
      <p:bldP spid="191" grpId="4" animBg="1" advAuto="0"/>
      <p:bldP spid="192" grpId="2" animBg="1" advAuto="0"/>
      <p:bldP spid="193" grpId="11" animBg="1" advAuto="0"/>
      <p:bldP spid="194" grpId="3" animBg="1" advAuto="0"/>
      <p:bldP spid="195" grpId="10" animBg="1" advAuto="0"/>
      <p:bldP spid="196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180;p18" descr="Google Shape;180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Google Shape;181;p18"/>
          <p:cNvSpPr/>
          <p:nvPr/>
        </p:nvSpPr>
        <p:spPr>
          <a:xfrm>
            <a:off x="-1" y="-2"/>
            <a:ext cx="7197002" cy="6852902"/>
          </a:xfrm>
          <a:prstGeom prst="rect">
            <a:avLst/>
          </a:prstGeom>
          <a:gradFill>
            <a:gsLst>
              <a:gs pos="0">
                <a:srgbClr val="0C0C0C"/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Google Shape;182;p18"/>
          <p:cNvSpPr/>
          <p:nvPr/>
        </p:nvSpPr>
        <p:spPr>
          <a:xfrm>
            <a:off x="-1" y="-1"/>
            <a:ext cx="8612100" cy="6859800"/>
          </a:xfrm>
          <a:prstGeom prst="rect">
            <a:avLst/>
          </a:prstGeom>
          <a:gradFill>
            <a:gsLst>
              <a:gs pos="0">
                <a:srgbClr val="0C0C0C">
                  <a:alpha val="71764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Google Shape;183;p18"/>
          <p:cNvSpPr/>
          <p:nvPr/>
        </p:nvSpPr>
        <p:spPr>
          <a:xfrm rot="16200000">
            <a:off x="4694551" y="-645096"/>
            <a:ext cx="2802902" cy="12192003"/>
          </a:xfrm>
          <a:prstGeom prst="rect">
            <a:avLst/>
          </a:prstGeom>
          <a:gradFill>
            <a:gsLst>
              <a:gs pos="0">
                <a:srgbClr val="0C0C0C">
                  <a:alpha val="71764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Google Shape;184;p18"/>
          <p:cNvSpPr txBox="1"/>
          <p:nvPr/>
        </p:nvSpPr>
        <p:spPr>
          <a:xfrm>
            <a:off x="77888" y="129527"/>
            <a:ext cx="7614798" cy="5697199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/>
          <a:p>
            <a:pPr marL="380971" indent="-380971"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largest independent financial services marketing company in North America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Listed on the New York Stock Exchange (PRI)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business since 1977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Approximately 5 million lives insured and approximately 2.5 million investment clients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Investment clients have more than $70 billion in asset values in their Primerica investment accounts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Named one of America’s 50 Most Trustworthy Financial Companies (</a:t>
            </a:r>
            <a:r>
              <a:rPr i="1"/>
              <a:t>Forbes</a:t>
            </a:r>
            <a:r>
              <a:t>, August 3, 2015)</a:t>
            </a:r>
          </a:p>
          <a:p>
            <a:pPr marL="380971" indent="-380971">
              <a:spcBef>
                <a:spcPts val="2000"/>
              </a:spcBef>
              <a:buClr>
                <a:srgbClr val="FFFFFF"/>
              </a:buClr>
              <a:buSzPts val="2400"/>
              <a:buFont typeface="Helvetica"/>
              <a:buChar char="•"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Primerica Named to FORTUNE</a:t>
            </a:r>
            <a:r>
              <a:rPr baseline="30000"/>
              <a:t> </a:t>
            </a:r>
            <a:r>
              <a:t>1000  June 2020</a:t>
            </a:r>
          </a:p>
        </p:txBody>
      </p:sp>
      <p:sp>
        <p:nvSpPr>
          <p:cNvPr id="206" name="Google Shape;185;p18"/>
          <p:cNvSpPr txBox="1"/>
          <p:nvPr/>
        </p:nvSpPr>
        <p:spPr>
          <a:xfrm>
            <a:off x="475855" y="6085704"/>
            <a:ext cx="11315601" cy="73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>
            <a:spAutoFit/>
          </a:bodyPr>
          <a:lstStyle/>
          <a:p>
            <a:pPr>
              <a:defRPr sz="800">
                <a:solidFill>
                  <a:schemeClr val="accent3">
                    <a:lumOff val="198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As of December 31, 2019</a:t>
            </a:r>
          </a:p>
          <a:p>
            <a:pPr>
              <a:spcBef>
                <a:spcPts val="800"/>
              </a:spcBef>
              <a:defRPr sz="800">
                <a:solidFill>
                  <a:schemeClr val="accent3">
                    <a:lumOff val="198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Primerica representatives market term life insurance underwritten by National Benefit Life Insurance Company (Home Office: Long Island City, NY) in New York and Primerica Life Insurance Company (Executive Offices: Duluth, GA) in all other U.S. jurisdictions.</a:t>
            </a:r>
            <a:r>
              <a:rPr b="1"/>
              <a:t> </a:t>
            </a:r>
            <a:r>
              <a:t>In the U.S., securities are offered through PFS Investments Inc., </a:t>
            </a:r>
            <a:br/>
            <a:r>
              <a:t>1 Primerica Parkway, Duluth, Georgia 30099-0001. PFS Investments Inc. is a member of FINRA and SIPC. </a:t>
            </a:r>
          </a:p>
        </p:txBody>
      </p:sp>
      <p:sp>
        <p:nvSpPr>
          <p:cNvPr id="207" name="Google Shape;186;p1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7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08" name="Google Shape;187;p18"/>
          <p:cNvSpPr txBox="1"/>
          <p:nvPr/>
        </p:nvSpPr>
        <p:spPr>
          <a:xfrm>
            <a:off x="60947" y="6538982"/>
            <a:ext cx="2723004" cy="26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48" tIns="60948" rIns="60948" bIns="60948" anchor="ctr">
            <a:spAutoFit/>
          </a:bodyPr>
          <a:lstStyle>
            <a:lvl1pPr>
              <a:defRPr sz="10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575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Helvetica</vt:lpstr>
      <vt:lpstr>Trebuchet MS</vt:lpstr>
      <vt:lpstr>Office Theme</vt:lpstr>
      <vt:lpstr>PowerPoint Presentation</vt:lpstr>
      <vt:lpstr>PowerPoint Presentation</vt:lpstr>
      <vt:lpstr>PowerPoint Presentation</vt:lpstr>
      <vt:lpstr>2 Paths Working With 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Dobie</dc:creator>
  <cp:lastModifiedBy>Lisa Dobie</cp:lastModifiedBy>
  <cp:revision>1</cp:revision>
  <dcterms:modified xsi:type="dcterms:W3CDTF">2020-12-08T23:45:08Z</dcterms:modified>
</cp:coreProperties>
</file>