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6" r:id="rId3"/>
    <p:sldId id="257" r:id="rId4"/>
    <p:sldId id="258" r:id="rId5"/>
    <p:sldId id="278" r:id="rId6"/>
    <p:sldId id="259" r:id="rId7"/>
    <p:sldId id="260" r:id="rId8"/>
    <p:sldId id="280" r:id="rId9"/>
    <p:sldId id="261" r:id="rId10"/>
    <p:sldId id="279" r:id="rId11"/>
    <p:sldId id="262" r:id="rId12"/>
    <p:sldId id="263" r:id="rId13"/>
    <p:sldId id="281" r:id="rId14"/>
    <p:sldId id="264" r:id="rId15"/>
    <p:sldId id="282" r:id="rId16"/>
    <p:sldId id="265" r:id="rId17"/>
    <p:sldId id="266" r:id="rId18"/>
    <p:sldId id="267" r:id="rId19"/>
    <p:sldId id="272" r:id="rId20"/>
    <p:sldId id="273" r:id="rId21"/>
    <p:sldId id="269" r:id="rId22"/>
    <p:sldId id="268"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188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8415E-D158-463C-B102-2162B2FFBC0F}"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D6CF8C3E-5CE4-47FA-9499-A662C7840C64}">
      <dgm:prSet/>
      <dgm:spPr/>
      <dgm:t>
        <a:bodyPr/>
        <a:lstStyle/>
        <a:p>
          <a:r>
            <a:rPr lang="en-US"/>
            <a:t>Treat all firearms as if they are loaded.</a:t>
          </a:r>
        </a:p>
      </dgm:t>
    </dgm:pt>
    <dgm:pt modelId="{2A4D4530-23E7-45C1-B774-3863DDD219F1}" type="parTrans" cxnId="{2A822A51-C3DC-480E-8BCA-C93AF794273E}">
      <dgm:prSet/>
      <dgm:spPr/>
      <dgm:t>
        <a:bodyPr/>
        <a:lstStyle/>
        <a:p>
          <a:endParaRPr lang="en-US"/>
        </a:p>
      </dgm:t>
    </dgm:pt>
    <dgm:pt modelId="{EA3295E9-A811-45A5-BE35-16037ECBD23E}" type="sibTrans" cxnId="{2A822A51-C3DC-480E-8BCA-C93AF794273E}">
      <dgm:prSet phldrT="01" phldr="0"/>
      <dgm:spPr/>
      <dgm:t>
        <a:bodyPr/>
        <a:lstStyle/>
        <a:p>
          <a:r>
            <a:rPr lang="en-US"/>
            <a:t>01</a:t>
          </a:r>
        </a:p>
      </dgm:t>
    </dgm:pt>
    <dgm:pt modelId="{191A4770-D63D-4C35-B84C-0A18AE3483E9}">
      <dgm:prSet/>
      <dgm:spPr/>
      <dgm:t>
        <a:bodyPr/>
        <a:lstStyle/>
        <a:p>
          <a:r>
            <a:rPr lang="en-US"/>
            <a:t>Keep the muzzle pointed in a safe direction.</a:t>
          </a:r>
        </a:p>
      </dgm:t>
    </dgm:pt>
    <dgm:pt modelId="{461AED66-F903-403A-9F2F-E3BD157C500D}" type="parTrans" cxnId="{787F05F9-712E-41FB-972E-8AA594256190}">
      <dgm:prSet/>
      <dgm:spPr/>
      <dgm:t>
        <a:bodyPr/>
        <a:lstStyle/>
        <a:p>
          <a:endParaRPr lang="en-US"/>
        </a:p>
      </dgm:t>
    </dgm:pt>
    <dgm:pt modelId="{5A0C8645-C118-4FF9-9F9E-F4D6B315324B}" type="sibTrans" cxnId="{787F05F9-712E-41FB-972E-8AA594256190}">
      <dgm:prSet phldrT="02" phldr="0"/>
      <dgm:spPr/>
      <dgm:t>
        <a:bodyPr/>
        <a:lstStyle/>
        <a:p>
          <a:r>
            <a:rPr lang="en-US"/>
            <a:t>02</a:t>
          </a:r>
        </a:p>
      </dgm:t>
    </dgm:pt>
    <dgm:pt modelId="{1A955910-41FF-4890-A1B9-4F4B9601D51D}">
      <dgm:prSet/>
      <dgm:spPr/>
      <dgm:t>
        <a:bodyPr/>
        <a:lstStyle/>
        <a:p>
          <a:r>
            <a:rPr lang="en-US" dirty="0"/>
            <a:t>Keep your finger off the trigger until you are ready to fire.</a:t>
          </a:r>
        </a:p>
      </dgm:t>
    </dgm:pt>
    <dgm:pt modelId="{17AF0C8B-1487-4116-A4AB-4EBDBE46E7EF}" type="parTrans" cxnId="{0DF20D6D-772E-4275-8768-90C158942D93}">
      <dgm:prSet/>
      <dgm:spPr/>
      <dgm:t>
        <a:bodyPr/>
        <a:lstStyle/>
        <a:p>
          <a:endParaRPr lang="en-US"/>
        </a:p>
      </dgm:t>
    </dgm:pt>
    <dgm:pt modelId="{89AA44BA-37B1-403C-96D5-DE3D6F46E39F}" type="sibTrans" cxnId="{0DF20D6D-772E-4275-8768-90C158942D93}">
      <dgm:prSet phldrT="03" phldr="0"/>
      <dgm:spPr/>
      <dgm:t>
        <a:bodyPr/>
        <a:lstStyle/>
        <a:p>
          <a:r>
            <a:rPr lang="en-US"/>
            <a:t>03</a:t>
          </a:r>
        </a:p>
      </dgm:t>
    </dgm:pt>
    <dgm:pt modelId="{913AFE3E-B265-4BA6-A96A-D098EEF43B36}">
      <dgm:prSet/>
      <dgm:spPr/>
      <dgm:t>
        <a:bodyPr/>
        <a:lstStyle/>
        <a:p>
          <a:r>
            <a:rPr lang="en-US"/>
            <a:t>Be sure of your target and what’s beyond it.</a:t>
          </a:r>
        </a:p>
      </dgm:t>
    </dgm:pt>
    <dgm:pt modelId="{09136CA8-FB2E-45E1-8D18-85C2A2D29220}" type="parTrans" cxnId="{249F8F20-A5BD-4796-A5F3-BA3769ABEF05}">
      <dgm:prSet/>
      <dgm:spPr/>
      <dgm:t>
        <a:bodyPr/>
        <a:lstStyle/>
        <a:p>
          <a:endParaRPr lang="en-US"/>
        </a:p>
      </dgm:t>
    </dgm:pt>
    <dgm:pt modelId="{D12B9470-B606-4ACC-81D0-935D152D795A}" type="sibTrans" cxnId="{249F8F20-A5BD-4796-A5F3-BA3769ABEF05}">
      <dgm:prSet phldrT="04" phldr="0"/>
      <dgm:spPr/>
      <dgm:t>
        <a:bodyPr/>
        <a:lstStyle/>
        <a:p>
          <a:r>
            <a:rPr lang="en-US"/>
            <a:t>04</a:t>
          </a:r>
        </a:p>
      </dgm:t>
    </dgm:pt>
    <dgm:pt modelId="{1086301E-8FDD-4C25-A832-B8427E9714C8}" type="pres">
      <dgm:prSet presAssocID="{24B8415E-D158-463C-B102-2162B2FFBC0F}" presName="Name0" presStyleCnt="0">
        <dgm:presLayoutVars>
          <dgm:animLvl val="lvl"/>
          <dgm:resizeHandles val="exact"/>
        </dgm:presLayoutVars>
      </dgm:prSet>
      <dgm:spPr/>
    </dgm:pt>
    <dgm:pt modelId="{3E9D5DEB-5A2E-4441-8E10-B1910585A196}" type="pres">
      <dgm:prSet presAssocID="{D6CF8C3E-5CE4-47FA-9499-A662C7840C64}" presName="compositeNode" presStyleCnt="0">
        <dgm:presLayoutVars>
          <dgm:bulletEnabled val="1"/>
        </dgm:presLayoutVars>
      </dgm:prSet>
      <dgm:spPr/>
    </dgm:pt>
    <dgm:pt modelId="{0D54F528-28ED-4A15-B983-CC8AA5EB4991}" type="pres">
      <dgm:prSet presAssocID="{D6CF8C3E-5CE4-47FA-9499-A662C7840C64}" presName="bgRect" presStyleLbl="alignNode1" presStyleIdx="0" presStyleCnt="4"/>
      <dgm:spPr/>
    </dgm:pt>
    <dgm:pt modelId="{C6F86814-0736-45FA-BCA6-232F50FE372E}" type="pres">
      <dgm:prSet presAssocID="{EA3295E9-A811-45A5-BE35-16037ECBD23E}" presName="sibTransNodeRect" presStyleLbl="alignNode1" presStyleIdx="0" presStyleCnt="4">
        <dgm:presLayoutVars>
          <dgm:chMax val="0"/>
          <dgm:bulletEnabled val="1"/>
        </dgm:presLayoutVars>
      </dgm:prSet>
      <dgm:spPr/>
    </dgm:pt>
    <dgm:pt modelId="{4BC5AD23-0D1A-4744-B8BB-7081978B856F}" type="pres">
      <dgm:prSet presAssocID="{D6CF8C3E-5CE4-47FA-9499-A662C7840C64}" presName="nodeRect" presStyleLbl="alignNode1" presStyleIdx="0" presStyleCnt="4">
        <dgm:presLayoutVars>
          <dgm:bulletEnabled val="1"/>
        </dgm:presLayoutVars>
      </dgm:prSet>
      <dgm:spPr/>
    </dgm:pt>
    <dgm:pt modelId="{D3DD7E8E-982B-4446-8F58-71DA6C912A3D}" type="pres">
      <dgm:prSet presAssocID="{EA3295E9-A811-45A5-BE35-16037ECBD23E}" presName="sibTrans" presStyleCnt="0"/>
      <dgm:spPr/>
    </dgm:pt>
    <dgm:pt modelId="{26EC4162-C14C-4DEE-B8F9-BC8A2E653749}" type="pres">
      <dgm:prSet presAssocID="{191A4770-D63D-4C35-B84C-0A18AE3483E9}" presName="compositeNode" presStyleCnt="0">
        <dgm:presLayoutVars>
          <dgm:bulletEnabled val="1"/>
        </dgm:presLayoutVars>
      </dgm:prSet>
      <dgm:spPr/>
    </dgm:pt>
    <dgm:pt modelId="{95E54F12-D264-494C-AA58-C1260A8430C0}" type="pres">
      <dgm:prSet presAssocID="{191A4770-D63D-4C35-B84C-0A18AE3483E9}" presName="bgRect" presStyleLbl="alignNode1" presStyleIdx="1" presStyleCnt="4"/>
      <dgm:spPr/>
    </dgm:pt>
    <dgm:pt modelId="{0C43B28D-FB4E-4989-8ADA-41D6AD1F760D}" type="pres">
      <dgm:prSet presAssocID="{5A0C8645-C118-4FF9-9F9E-F4D6B315324B}" presName="sibTransNodeRect" presStyleLbl="alignNode1" presStyleIdx="1" presStyleCnt="4">
        <dgm:presLayoutVars>
          <dgm:chMax val="0"/>
          <dgm:bulletEnabled val="1"/>
        </dgm:presLayoutVars>
      </dgm:prSet>
      <dgm:spPr/>
    </dgm:pt>
    <dgm:pt modelId="{719001B5-7425-4D6E-A964-8837A9F49E2C}" type="pres">
      <dgm:prSet presAssocID="{191A4770-D63D-4C35-B84C-0A18AE3483E9}" presName="nodeRect" presStyleLbl="alignNode1" presStyleIdx="1" presStyleCnt="4">
        <dgm:presLayoutVars>
          <dgm:bulletEnabled val="1"/>
        </dgm:presLayoutVars>
      </dgm:prSet>
      <dgm:spPr/>
    </dgm:pt>
    <dgm:pt modelId="{C6205779-C403-442B-83B3-85BD5C5DB2B6}" type="pres">
      <dgm:prSet presAssocID="{5A0C8645-C118-4FF9-9F9E-F4D6B315324B}" presName="sibTrans" presStyleCnt="0"/>
      <dgm:spPr/>
    </dgm:pt>
    <dgm:pt modelId="{3087801C-BA52-4FEE-A093-438102E12590}" type="pres">
      <dgm:prSet presAssocID="{1A955910-41FF-4890-A1B9-4F4B9601D51D}" presName="compositeNode" presStyleCnt="0">
        <dgm:presLayoutVars>
          <dgm:bulletEnabled val="1"/>
        </dgm:presLayoutVars>
      </dgm:prSet>
      <dgm:spPr/>
    </dgm:pt>
    <dgm:pt modelId="{CF0F5782-FE98-48AC-BFF8-4783E5EC0C49}" type="pres">
      <dgm:prSet presAssocID="{1A955910-41FF-4890-A1B9-4F4B9601D51D}" presName="bgRect" presStyleLbl="alignNode1" presStyleIdx="2" presStyleCnt="4"/>
      <dgm:spPr/>
    </dgm:pt>
    <dgm:pt modelId="{0B8D3FD0-E71C-4F2E-BDA1-47FD9A4D2CD9}" type="pres">
      <dgm:prSet presAssocID="{89AA44BA-37B1-403C-96D5-DE3D6F46E39F}" presName="sibTransNodeRect" presStyleLbl="alignNode1" presStyleIdx="2" presStyleCnt="4">
        <dgm:presLayoutVars>
          <dgm:chMax val="0"/>
          <dgm:bulletEnabled val="1"/>
        </dgm:presLayoutVars>
      </dgm:prSet>
      <dgm:spPr/>
    </dgm:pt>
    <dgm:pt modelId="{E653D7B8-9AAB-4703-BC10-04FB64F725EF}" type="pres">
      <dgm:prSet presAssocID="{1A955910-41FF-4890-A1B9-4F4B9601D51D}" presName="nodeRect" presStyleLbl="alignNode1" presStyleIdx="2" presStyleCnt="4">
        <dgm:presLayoutVars>
          <dgm:bulletEnabled val="1"/>
        </dgm:presLayoutVars>
      </dgm:prSet>
      <dgm:spPr/>
    </dgm:pt>
    <dgm:pt modelId="{4BAC30E5-6709-4817-9BD4-D7907CD314FE}" type="pres">
      <dgm:prSet presAssocID="{89AA44BA-37B1-403C-96D5-DE3D6F46E39F}" presName="sibTrans" presStyleCnt="0"/>
      <dgm:spPr/>
    </dgm:pt>
    <dgm:pt modelId="{939BA6D4-B4EF-4A65-9785-55CEFE494DE5}" type="pres">
      <dgm:prSet presAssocID="{913AFE3E-B265-4BA6-A96A-D098EEF43B36}" presName="compositeNode" presStyleCnt="0">
        <dgm:presLayoutVars>
          <dgm:bulletEnabled val="1"/>
        </dgm:presLayoutVars>
      </dgm:prSet>
      <dgm:spPr/>
    </dgm:pt>
    <dgm:pt modelId="{923AC119-9876-4D35-B7BE-6792721F9481}" type="pres">
      <dgm:prSet presAssocID="{913AFE3E-B265-4BA6-A96A-D098EEF43B36}" presName="bgRect" presStyleLbl="alignNode1" presStyleIdx="3" presStyleCnt="4"/>
      <dgm:spPr/>
    </dgm:pt>
    <dgm:pt modelId="{57B8436E-8D3A-46FF-AB5D-EC21F3B9AC0D}" type="pres">
      <dgm:prSet presAssocID="{D12B9470-B606-4ACC-81D0-935D152D795A}" presName="sibTransNodeRect" presStyleLbl="alignNode1" presStyleIdx="3" presStyleCnt="4">
        <dgm:presLayoutVars>
          <dgm:chMax val="0"/>
          <dgm:bulletEnabled val="1"/>
        </dgm:presLayoutVars>
      </dgm:prSet>
      <dgm:spPr/>
    </dgm:pt>
    <dgm:pt modelId="{83EAD75A-93D2-428A-8526-EEE001A8BFB0}" type="pres">
      <dgm:prSet presAssocID="{913AFE3E-B265-4BA6-A96A-D098EEF43B36}" presName="nodeRect" presStyleLbl="alignNode1" presStyleIdx="3" presStyleCnt="4">
        <dgm:presLayoutVars>
          <dgm:bulletEnabled val="1"/>
        </dgm:presLayoutVars>
      </dgm:prSet>
      <dgm:spPr/>
    </dgm:pt>
  </dgm:ptLst>
  <dgm:cxnLst>
    <dgm:cxn modelId="{EA591009-C972-4754-9A63-FE2F86088781}" type="presOf" srcId="{D6CF8C3E-5CE4-47FA-9499-A662C7840C64}" destId="{4BC5AD23-0D1A-4744-B8BB-7081978B856F}" srcOrd="1" destOrd="0" presId="urn:microsoft.com/office/officeart/2016/7/layout/LinearBlockProcessNumbered"/>
    <dgm:cxn modelId="{5AAC3916-28F9-4772-8EAF-3FF57A00BB35}" type="presOf" srcId="{EA3295E9-A811-45A5-BE35-16037ECBD23E}" destId="{C6F86814-0736-45FA-BCA6-232F50FE372E}" srcOrd="0" destOrd="0" presId="urn:microsoft.com/office/officeart/2016/7/layout/LinearBlockProcessNumbered"/>
    <dgm:cxn modelId="{97A6FE1E-0E54-444D-8353-AA22F67C1E47}" type="presOf" srcId="{89AA44BA-37B1-403C-96D5-DE3D6F46E39F}" destId="{0B8D3FD0-E71C-4F2E-BDA1-47FD9A4D2CD9}" srcOrd="0" destOrd="0" presId="urn:microsoft.com/office/officeart/2016/7/layout/LinearBlockProcessNumbered"/>
    <dgm:cxn modelId="{249F8F20-A5BD-4796-A5F3-BA3769ABEF05}" srcId="{24B8415E-D158-463C-B102-2162B2FFBC0F}" destId="{913AFE3E-B265-4BA6-A96A-D098EEF43B36}" srcOrd="3" destOrd="0" parTransId="{09136CA8-FB2E-45E1-8D18-85C2A2D29220}" sibTransId="{D12B9470-B606-4ACC-81D0-935D152D795A}"/>
    <dgm:cxn modelId="{17B5AC5F-44F1-419D-A6C0-A225A001148F}" type="presOf" srcId="{191A4770-D63D-4C35-B84C-0A18AE3483E9}" destId="{95E54F12-D264-494C-AA58-C1260A8430C0}" srcOrd="0" destOrd="0" presId="urn:microsoft.com/office/officeart/2016/7/layout/LinearBlockProcessNumbered"/>
    <dgm:cxn modelId="{B8877962-BB86-4633-86C0-1AE622FB4B96}" type="presOf" srcId="{D6CF8C3E-5CE4-47FA-9499-A662C7840C64}" destId="{0D54F528-28ED-4A15-B983-CC8AA5EB4991}" srcOrd="0" destOrd="0" presId="urn:microsoft.com/office/officeart/2016/7/layout/LinearBlockProcessNumbered"/>
    <dgm:cxn modelId="{EC43BC43-0691-4627-88E7-AABAB14451FD}" type="presOf" srcId="{D12B9470-B606-4ACC-81D0-935D152D795A}" destId="{57B8436E-8D3A-46FF-AB5D-EC21F3B9AC0D}" srcOrd="0" destOrd="0" presId="urn:microsoft.com/office/officeart/2016/7/layout/LinearBlockProcessNumbered"/>
    <dgm:cxn modelId="{0DF20D6D-772E-4275-8768-90C158942D93}" srcId="{24B8415E-D158-463C-B102-2162B2FFBC0F}" destId="{1A955910-41FF-4890-A1B9-4F4B9601D51D}" srcOrd="2" destOrd="0" parTransId="{17AF0C8B-1487-4116-A4AB-4EBDBE46E7EF}" sibTransId="{89AA44BA-37B1-403C-96D5-DE3D6F46E39F}"/>
    <dgm:cxn modelId="{2A822A51-C3DC-480E-8BCA-C93AF794273E}" srcId="{24B8415E-D158-463C-B102-2162B2FFBC0F}" destId="{D6CF8C3E-5CE4-47FA-9499-A662C7840C64}" srcOrd="0" destOrd="0" parTransId="{2A4D4530-23E7-45C1-B774-3863DDD219F1}" sibTransId="{EA3295E9-A811-45A5-BE35-16037ECBD23E}"/>
    <dgm:cxn modelId="{3AAEB278-62E3-4783-B612-277A55E557D4}" type="presOf" srcId="{24B8415E-D158-463C-B102-2162B2FFBC0F}" destId="{1086301E-8FDD-4C25-A832-B8427E9714C8}" srcOrd="0" destOrd="0" presId="urn:microsoft.com/office/officeart/2016/7/layout/LinearBlockProcessNumbered"/>
    <dgm:cxn modelId="{B3B75B86-82D4-4D51-92EE-DFF1CA6E3F45}" type="presOf" srcId="{1A955910-41FF-4890-A1B9-4F4B9601D51D}" destId="{E653D7B8-9AAB-4703-BC10-04FB64F725EF}" srcOrd="1" destOrd="0" presId="urn:microsoft.com/office/officeart/2016/7/layout/LinearBlockProcessNumbered"/>
    <dgm:cxn modelId="{FDE4499C-CBB8-47E7-B8FF-08308F6F46EE}" type="presOf" srcId="{913AFE3E-B265-4BA6-A96A-D098EEF43B36}" destId="{923AC119-9876-4D35-B7BE-6792721F9481}" srcOrd="0" destOrd="0" presId="urn:microsoft.com/office/officeart/2016/7/layout/LinearBlockProcessNumbered"/>
    <dgm:cxn modelId="{F48697B2-20CD-48E9-BE0E-CBDFFAB3D064}" type="presOf" srcId="{913AFE3E-B265-4BA6-A96A-D098EEF43B36}" destId="{83EAD75A-93D2-428A-8526-EEE001A8BFB0}" srcOrd="1" destOrd="0" presId="urn:microsoft.com/office/officeart/2016/7/layout/LinearBlockProcessNumbered"/>
    <dgm:cxn modelId="{E28E3EBA-6316-4053-9242-616F3E0C9AE7}" type="presOf" srcId="{1A955910-41FF-4890-A1B9-4F4B9601D51D}" destId="{CF0F5782-FE98-48AC-BFF8-4783E5EC0C49}" srcOrd="0" destOrd="0" presId="urn:microsoft.com/office/officeart/2016/7/layout/LinearBlockProcessNumbered"/>
    <dgm:cxn modelId="{C1F641BA-BEC5-41A7-A9C1-F021D2759916}" type="presOf" srcId="{191A4770-D63D-4C35-B84C-0A18AE3483E9}" destId="{719001B5-7425-4D6E-A964-8837A9F49E2C}" srcOrd="1" destOrd="0" presId="urn:microsoft.com/office/officeart/2016/7/layout/LinearBlockProcessNumbered"/>
    <dgm:cxn modelId="{8D9414F6-220D-4546-ABE7-22B96E8A2AF0}" type="presOf" srcId="{5A0C8645-C118-4FF9-9F9E-F4D6B315324B}" destId="{0C43B28D-FB4E-4989-8ADA-41D6AD1F760D}" srcOrd="0" destOrd="0" presId="urn:microsoft.com/office/officeart/2016/7/layout/LinearBlockProcessNumbered"/>
    <dgm:cxn modelId="{787F05F9-712E-41FB-972E-8AA594256190}" srcId="{24B8415E-D158-463C-B102-2162B2FFBC0F}" destId="{191A4770-D63D-4C35-B84C-0A18AE3483E9}" srcOrd="1" destOrd="0" parTransId="{461AED66-F903-403A-9F2F-E3BD157C500D}" sibTransId="{5A0C8645-C118-4FF9-9F9E-F4D6B315324B}"/>
    <dgm:cxn modelId="{085918D7-1222-4899-80C5-D73752740922}" type="presParOf" srcId="{1086301E-8FDD-4C25-A832-B8427E9714C8}" destId="{3E9D5DEB-5A2E-4441-8E10-B1910585A196}" srcOrd="0" destOrd="0" presId="urn:microsoft.com/office/officeart/2016/7/layout/LinearBlockProcessNumbered"/>
    <dgm:cxn modelId="{1DFE4F29-B4F9-4C6A-91D8-96C99775AA2F}" type="presParOf" srcId="{3E9D5DEB-5A2E-4441-8E10-B1910585A196}" destId="{0D54F528-28ED-4A15-B983-CC8AA5EB4991}" srcOrd="0" destOrd="0" presId="urn:microsoft.com/office/officeart/2016/7/layout/LinearBlockProcessNumbered"/>
    <dgm:cxn modelId="{585A6A5D-2AB5-42C3-B3AC-2FE23C7D340E}" type="presParOf" srcId="{3E9D5DEB-5A2E-4441-8E10-B1910585A196}" destId="{C6F86814-0736-45FA-BCA6-232F50FE372E}" srcOrd="1" destOrd="0" presId="urn:microsoft.com/office/officeart/2016/7/layout/LinearBlockProcessNumbered"/>
    <dgm:cxn modelId="{C785D5D6-F62B-4B70-B341-068737E0A162}" type="presParOf" srcId="{3E9D5DEB-5A2E-4441-8E10-B1910585A196}" destId="{4BC5AD23-0D1A-4744-B8BB-7081978B856F}" srcOrd="2" destOrd="0" presId="urn:microsoft.com/office/officeart/2016/7/layout/LinearBlockProcessNumbered"/>
    <dgm:cxn modelId="{9A44BD3B-35EB-4D1F-B5DE-5CC764CA8A8A}" type="presParOf" srcId="{1086301E-8FDD-4C25-A832-B8427E9714C8}" destId="{D3DD7E8E-982B-4446-8F58-71DA6C912A3D}" srcOrd="1" destOrd="0" presId="urn:microsoft.com/office/officeart/2016/7/layout/LinearBlockProcessNumbered"/>
    <dgm:cxn modelId="{2C31A038-339D-423D-A49F-2B18952D88D8}" type="presParOf" srcId="{1086301E-8FDD-4C25-A832-B8427E9714C8}" destId="{26EC4162-C14C-4DEE-B8F9-BC8A2E653749}" srcOrd="2" destOrd="0" presId="urn:microsoft.com/office/officeart/2016/7/layout/LinearBlockProcessNumbered"/>
    <dgm:cxn modelId="{B62F811B-7378-40F8-9912-42647A9CE946}" type="presParOf" srcId="{26EC4162-C14C-4DEE-B8F9-BC8A2E653749}" destId="{95E54F12-D264-494C-AA58-C1260A8430C0}" srcOrd="0" destOrd="0" presId="urn:microsoft.com/office/officeart/2016/7/layout/LinearBlockProcessNumbered"/>
    <dgm:cxn modelId="{F807761A-B2B5-426C-A3C9-5F9A199BF219}" type="presParOf" srcId="{26EC4162-C14C-4DEE-B8F9-BC8A2E653749}" destId="{0C43B28D-FB4E-4989-8ADA-41D6AD1F760D}" srcOrd="1" destOrd="0" presId="urn:microsoft.com/office/officeart/2016/7/layout/LinearBlockProcessNumbered"/>
    <dgm:cxn modelId="{4AAE93C9-685E-4376-8712-1DAEA379041D}" type="presParOf" srcId="{26EC4162-C14C-4DEE-B8F9-BC8A2E653749}" destId="{719001B5-7425-4D6E-A964-8837A9F49E2C}" srcOrd="2" destOrd="0" presId="urn:microsoft.com/office/officeart/2016/7/layout/LinearBlockProcessNumbered"/>
    <dgm:cxn modelId="{CFC2AC31-F178-4D1D-9B43-AE6F86669ACF}" type="presParOf" srcId="{1086301E-8FDD-4C25-A832-B8427E9714C8}" destId="{C6205779-C403-442B-83B3-85BD5C5DB2B6}" srcOrd="3" destOrd="0" presId="urn:microsoft.com/office/officeart/2016/7/layout/LinearBlockProcessNumbered"/>
    <dgm:cxn modelId="{1B8B664E-1252-4C78-BD74-1516BC35FA19}" type="presParOf" srcId="{1086301E-8FDD-4C25-A832-B8427E9714C8}" destId="{3087801C-BA52-4FEE-A093-438102E12590}" srcOrd="4" destOrd="0" presId="urn:microsoft.com/office/officeart/2016/7/layout/LinearBlockProcessNumbered"/>
    <dgm:cxn modelId="{C6EA737B-8CED-4EA4-850D-D2E408EEF100}" type="presParOf" srcId="{3087801C-BA52-4FEE-A093-438102E12590}" destId="{CF0F5782-FE98-48AC-BFF8-4783E5EC0C49}" srcOrd="0" destOrd="0" presId="urn:microsoft.com/office/officeart/2016/7/layout/LinearBlockProcessNumbered"/>
    <dgm:cxn modelId="{2F458E16-1BA1-4138-9C2C-2CA0626A42D3}" type="presParOf" srcId="{3087801C-BA52-4FEE-A093-438102E12590}" destId="{0B8D3FD0-E71C-4F2E-BDA1-47FD9A4D2CD9}" srcOrd="1" destOrd="0" presId="urn:microsoft.com/office/officeart/2016/7/layout/LinearBlockProcessNumbered"/>
    <dgm:cxn modelId="{35FEA0A2-9651-4C63-87E0-1B05011E9120}" type="presParOf" srcId="{3087801C-BA52-4FEE-A093-438102E12590}" destId="{E653D7B8-9AAB-4703-BC10-04FB64F725EF}" srcOrd="2" destOrd="0" presId="urn:microsoft.com/office/officeart/2016/7/layout/LinearBlockProcessNumbered"/>
    <dgm:cxn modelId="{410A33C0-63BF-4CD4-9D81-3AF86A19BC97}" type="presParOf" srcId="{1086301E-8FDD-4C25-A832-B8427E9714C8}" destId="{4BAC30E5-6709-4817-9BD4-D7907CD314FE}" srcOrd="5" destOrd="0" presId="urn:microsoft.com/office/officeart/2016/7/layout/LinearBlockProcessNumbered"/>
    <dgm:cxn modelId="{5E9FB942-BC52-4467-9EAD-0F4EF3B8F367}" type="presParOf" srcId="{1086301E-8FDD-4C25-A832-B8427E9714C8}" destId="{939BA6D4-B4EF-4A65-9785-55CEFE494DE5}" srcOrd="6" destOrd="0" presId="urn:microsoft.com/office/officeart/2016/7/layout/LinearBlockProcessNumbered"/>
    <dgm:cxn modelId="{57B45886-47EA-4A6A-910C-4382D70ED05D}" type="presParOf" srcId="{939BA6D4-B4EF-4A65-9785-55CEFE494DE5}" destId="{923AC119-9876-4D35-B7BE-6792721F9481}" srcOrd="0" destOrd="0" presId="urn:microsoft.com/office/officeart/2016/7/layout/LinearBlockProcessNumbered"/>
    <dgm:cxn modelId="{C93C3378-41FA-41E3-A8A5-6A7C6A667577}" type="presParOf" srcId="{939BA6D4-B4EF-4A65-9785-55CEFE494DE5}" destId="{57B8436E-8D3A-46FF-AB5D-EC21F3B9AC0D}" srcOrd="1" destOrd="0" presId="urn:microsoft.com/office/officeart/2016/7/layout/LinearBlockProcessNumbered"/>
    <dgm:cxn modelId="{41914028-224A-461B-876C-20183AC00D38}" type="presParOf" srcId="{939BA6D4-B4EF-4A65-9785-55CEFE494DE5}" destId="{83EAD75A-93D2-428A-8526-EEE001A8BFB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890E6F-113E-44D3-939C-C7FA83FC655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6A9D370-F79E-4889-AF67-597955922F1F}">
      <dgm:prSet/>
      <dgm:spPr/>
      <dgm:t>
        <a:bodyPr/>
        <a:lstStyle/>
        <a:p>
          <a:r>
            <a:rPr lang="en-US"/>
            <a:t>This is a great resource to get started!</a:t>
          </a:r>
        </a:p>
      </dgm:t>
    </dgm:pt>
    <dgm:pt modelId="{9CE25E04-F0CD-4BCB-A195-C5490A07073A}" type="parTrans" cxnId="{25222D52-75FB-4333-B670-3270EE5CEA63}">
      <dgm:prSet/>
      <dgm:spPr/>
      <dgm:t>
        <a:bodyPr/>
        <a:lstStyle/>
        <a:p>
          <a:endParaRPr lang="en-US"/>
        </a:p>
      </dgm:t>
    </dgm:pt>
    <dgm:pt modelId="{326ACBED-2BD0-47BB-8DC7-2351140E6BBC}" type="sibTrans" cxnId="{25222D52-75FB-4333-B670-3270EE5CEA63}">
      <dgm:prSet/>
      <dgm:spPr/>
      <dgm:t>
        <a:bodyPr/>
        <a:lstStyle/>
        <a:p>
          <a:endParaRPr lang="en-US"/>
        </a:p>
      </dgm:t>
    </dgm:pt>
    <dgm:pt modelId="{A8799193-7436-493D-89D0-F8CBACC342D7}">
      <dgm:prSet/>
      <dgm:spPr/>
      <dgm:t>
        <a:bodyPr/>
        <a:lstStyle/>
        <a:p>
          <a:r>
            <a:rPr lang="en-US"/>
            <a:t>Most places don’t require you to be a USPSA member, but being a member allows your results to be tracked.  </a:t>
          </a:r>
        </a:p>
      </dgm:t>
    </dgm:pt>
    <dgm:pt modelId="{517C9189-FECC-46B5-8BD9-1186B1EC36B3}" type="parTrans" cxnId="{ED5C88FE-9F81-4FF0-A248-11D1C02FD885}">
      <dgm:prSet/>
      <dgm:spPr/>
      <dgm:t>
        <a:bodyPr/>
        <a:lstStyle/>
        <a:p>
          <a:endParaRPr lang="en-US"/>
        </a:p>
      </dgm:t>
    </dgm:pt>
    <dgm:pt modelId="{8FCFF372-2D4A-4B58-B4AB-691E72C37245}" type="sibTrans" cxnId="{ED5C88FE-9F81-4FF0-A248-11D1C02FD885}">
      <dgm:prSet/>
      <dgm:spPr/>
      <dgm:t>
        <a:bodyPr/>
        <a:lstStyle/>
        <a:p>
          <a:endParaRPr lang="en-US"/>
        </a:p>
      </dgm:t>
    </dgm:pt>
    <dgm:pt modelId="{919EDD58-759B-4F15-B575-408D7A050E86}">
      <dgm:prSet/>
      <dgm:spPr/>
      <dgm:t>
        <a:bodyPr/>
        <a:lstStyle/>
        <a:p>
          <a:r>
            <a:rPr lang="en-US"/>
            <a:t>USPSA and Steel Challenge are formats under this umbrella.</a:t>
          </a:r>
        </a:p>
      </dgm:t>
    </dgm:pt>
    <dgm:pt modelId="{6525E42E-65D7-49CD-8AF4-BABDA32AF4B3}" type="parTrans" cxnId="{FF86596F-FF9A-4B70-B6AC-87847D00112A}">
      <dgm:prSet/>
      <dgm:spPr/>
      <dgm:t>
        <a:bodyPr/>
        <a:lstStyle/>
        <a:p>
          <a:endParaRPr lang="en-US"/>
        </a:p>
      </dgm:t>
    </dgm:pt>
    <dgm:pt modelId="{8FE34A2E-F7AC-4F74-8597-87B359F22595}" type="sibTrans" cxnId="{FF86596F-FF9A-4B70-B6AC-87847D00112A}">
      <dgm:prSet/>
      <dgm:spPr/>
      <dgm:t>
        <a:bodyPr/>
        <a:lstStyle/>
        <a:p>
          <a:endParaRPr lang="en-US"/>
        </a:p>
      </dgm:t>
    </dgm:pt>
    <dgm:pt modelId="{D41A91B3-6607-46FE-A176-A1F240BDAD62}" type="pres">
      <dgm:prSet presAssocID="{CD890E6F-113E-44D3-939C-C7FA83FC655A}" presName="linear" presStyleCnt="0">
        <dgm:presLayoutVars>
          <dgm:animLvl val="lvl"/>
          <dgm:resizeHandles val="exact"/>
        </dgm:presLayoutVars>
      </dgm:prSet>
      <dgm:spPr/>
    </dgm:pt>
    <dgm:pt modelId="{0FDE57E0-CA49-4A6E-94A0-923417EE983E}" type="pres">
      <dgm:prSet presAssocID="{06A9D370-F79E-4889-AF67-597955922F1F}" presName="parentText" presStyleLbl="node1" presStyleIdx="0" presStyleCnt="3">
        <dgm:presLayoutVars>
          <dgm:chMax val="0"/>
          <dgm:bulletEnabled val="1"/>
        </dgm:presLayoutVars>
      </dgm:prSet>
      <dgm:spPr/>
    </dgm:pt>
    <dgm:pt modelId="{C0430484-E24A-4B6D-A410-A22BEA6F5F27}" type="pres">
      <dgm:prSet presAssocID="{326ACBED-2BD0-47BB-8DC7-2351140E6BBC}" presName="spacer" presStyleCnt="0"/>
      <dgm:spPr/>
    </dgm:pt>
    <dgm:pt modelId="{DF1B6764-E6CB-4FA8-B8E9-2125D24944E7}" type="pres">
      <dgm:prSet presAssocID="{A8799193-7436-493D-89D0-F8CBACC342D7}" presName="parentText" presStyleLbl="node1" presStyleIdx="1" presStyleCnt="3">
        <dgm:presLayoutVars>
          <dgm:chMax val="0"/>
          <dgm:bulletEnabled val="1"/>
        </dgm:presLayoutVars>
      </dgm:prSet>
      <dgm:spPr/>
    </dgm:pt>
    <dgm:pt modelId="{D482763E-E39D-4236-A9B5-2E67CDB12F80}" type="pres">
      <dgm:prSet presAssocID="{8FCFF372-2D4A-4B58-B4AB-691E72C37245}" presName="spacer" presStyleCnt="0"/>
      <dgm:spPr/>
    </dgm:pt>
    <dgm:pt modelId="{79E502DF-3EFA-4CA8-98D9-5490EDEBB912}" type="pres">
      <dgm:prSet presAssocID="{919EDD58-759B-4F15-B575-408D7A050E86}" presName="parentText" presStyleLbl="node1" presStyleIdx="2" presStyleCnt="3">
        <dgm:presLayoutVars>
          <dgm:chMax val="0"/>
          <dgm:bulletEnabled val="1"/>
        </dgm:presLayoutVars>
      </dgm:prSet>
      <dgm:spPr/>
    </dgm:pt>
  </dgm:ptLst>
  <dgm:cxnLst>
    <dgm:cxn modelId="{5439772B-9CEF-4C8C-926E-FC81694AA8F0}" type="presOf" srcId="{919EDD58-759B-4F15-B575-408D7A050E86}" destId="{79E502DF-3EFA-4CA8-98D9-5490EDEBB912}" srcOrd="0" destOrd="0" presId="urn:microsoft.com/office/officeart/2005/8/layout/vList2"/>
    <dgm:cxn modelId="{FF86596F-FF9A-4B70-B6AC-87847D00112A}" srcId="{CD890E6F-113E-44D3-939C-C7FA83FC655A}" destId="{919EDD58-759B-4F15-B575-408D7A050E86}" srcOrd="2" destOrd="0" parTransId="{6525E42E-65D7-49CD-8AF4-BABDA32AF4B3}" sibTransId="{8FE34A2E-F7AC-4F74-8597-87B359F22595}"/>
    <dgm:cxn modelId="{25222D52-75FB-4333-B670-3270EE5CEA63}" srcId="{CD890E6F-113E-44D3-939C-C7FA83FC655A}" destId="{06A9D370-F79E-4889-AF67-597955922F1F}" srcOrd="0" destOrd="0" parTransId="{9CE25E04-F0CD-4BCB-A195-C5490A07073A}" sibTransId="{326ACBED-2BD0-47BB-8DC7-2351140E6BBC}"/>
    <dgm:cxn modelId="{59331B73-DDE6-4853-8DEC-944145275EFA}" type="presOf" srcId="{06A9D370-F79E-4889-AF67-597955922F1F}" destId="{0FDE57E0-CA49-4A6E-94A0-923417EE983E}" srcOrd="0" destOrd="0" presId="urn:microsoft.com/office/officeart/2005/8/layout/vList2"/>
    <dgm:cxn modelId="{60ED5D8A-2418-4D0C-8B91-42D46C9E691C}" type="presOf" srcId="{CD890E6F-113E-44D3-939C-C7FA83FC655A}" destId="{D41A91B3-6607-46FE-A176-A1F240BDAD62}" srcOrd="0" destOrd="0" presId="urn:microsoft.com/office/officeart/2005/8/layout/vList2"/>
    <dgm:cxn modelId="{C08FD38D-996F-41CC-AE20-19F135256760}" type="presOf" srcId="{A8799193-7436-493D-89D0-F8CBACC342D7}" destId="{DF1B6764-E6CB-4FA8-B8E9-2125D24944E7}" srcOrd="0" destOrd="0" presId="urn:microsoft.com/office/officeart/2005/8/layout/vList2"/>
    <dgm:cxn modelId="{ED5C88FE-9F81-4FF0-A248-11D1C02FD885}" srcId="{CD890E6F-113E-44D3-939C-C7FA83FC655A}" destId="{A8799193-7436-493D-89D0-F8CBACC342D7}" srcOrd="1" destOrd="0" parTransId="{517C9189-FECC-46B5-8BD9-1186B1EC36B3}" sibTransId="{8FCFF372-2D4A-4B58-B4AB-691E72C37245}"/>
    <dgm:cxn modelId="{8C8AEB64-5D04-43A3-A22E-7F747E6D761F}" type="presParOf" srcId="{D41A91B3-6607-46FE-A176-A1F240BDAD62}" destId="{0FDE57E0-CA49-4A6E-94A0-923417EE983E}" srcOrd="0" destOrd="0" presId="urn:microsoft.com/office/officeart/2005/8/layout/vList2"/>
    <dgm:cxn modelId="{0B2D911A-25D8-437F-A4F5-3AD768D1ED14}" type="presParOf" srcId="{D41A91B3-6607-46FE-A176-A1F240BDAD62}" destId="{C0430484-E24A-4B6D-A410-A22BEA6F5F27}" srcOrd="1" destOrd="0" presId="urn:microsoft.com/office/officeart/2005/8/layout/vList2"/>
    <dgm:cxn modelId="{3379F105-C47E-43C9-AABF-A0208C9FC8BC}" type="presParOf" srcId="{D41A91B3-6607-46FE-A176-A1F240BDAD62}" destId="{DF1B6764-E6CB-4FA8-B8E9-2125D24944E7}" srcOrd="2" destOrd="0" presId="urn:microsoft.com/office/officeart/2005/8/layout/vList2"/>
    <dgm:cxn modelId="{B92D22E4-4E64-434F-8FE3-87936B77A00C}" type="presParOf" srcId="{D41A91B3-6607-46FE-A176-A1F240BDAD62}" destId="{D482763E-E39D-4236-A9B5-2E67CDB12F80}" srcOrd="3" destOrd="0" presId="urn:microsoft.com/office/officeart/2005/8/layout/vList2"/>
    <dgm:cxn modelId="{15AB42F4-6DE4-40F9-92D5-FF708AC85B74}" type="presParOf" srcId="{D41A91B3-6607-46FE-A176-A1F240BDAD62}" destId="{79E502DF-3EFA-4CA8-98D9-5490EDEBB912}"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DB2253-89CE-4A96-B797-A9F4153C07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7E092AE-7445-4605-9A31-0113EC16AD77}">
      <dgm:prSet/>
      <dgm:spPr/>
      <dgm:t>
        <a:bodyPr/>
        <a:lstStyle/>
        <a:p>
          <a:r>
            <a:rPr lang="en-US"/>
            <a:t>Part of USPSA, so no new membership required.</a:t>
          </a:r>
        </a:p>
      </dgm:t>
    </dgm:pt>
    <dgm:pt modelId="{A2351E6C-A843-4933-A0F1-F00A61CFBD45}" type="parTrans" cxnId="{8927DA8B-5D3F-4940-ADBA-AE0E27674AC6}">
      <dgm:prSet/>
      <dgm:spPr/>
      <dgm:t>
        <a:bodyPr/>
        <a:lstStyle/>
        <a:p>
          <a:endParaRPr lang="en-US"/>
        </a:p>
      </dgm:t>
    </dgm:pt>
    <dgm:pt modelId="{84960D2E-8F6C-47D4-9568-06C025852E15}" type="sibTrans" cxnId="{8927DA8B-5D3F-4940-ADBA-AE0E27674AC6}">
      <dgm:prSet/>
      <dgm:spPr/>
      <dgm:t>
        <a:bodyPr/>
        <a:lstStyle/>
        <a:p>
          <a:endParaRPr lang="en-US"/>
        </a:p>
      </dgm:t>
    </dgm:pt>
    <dgm:pt modelId="{188F2460-6C5C-4EA5-BA4A-74FA41631D9A}">
      <dgm:prSet/>
      <dgm:spPr/>
      <dgm:t>
        <a:bodyPr/>
        <a:lstStyle/>
        <a:p>
          <a:r>
            <a:rPr lang="en-US"/>
            <a:t>Hit 5 targets as fast as you can.  You get 5 tries and your best 4 times are added up.</a:t>
          </a:r>
        </a:p>
      </dgm:t>
    </dgm:pt>
    <dgm:pt modelId="{5D4BDAEF-E0B2-4861-83DD-36097C5C52CC}" type="parTrans" cxnId="{97694136-C413-4964-B25B-58683CE56711}">
      <dgm:prSet/>
      <dgm:spPr/>
      <dgm:t>
        <a:bodyPr/>
        <a:lstStyle/>
        <a:p>
          <a:endParaRPr lang="en-US"/>
        </a:p>
      </dgm:t>
    </dgm:pt>
    <dgm:pt modelId="{4F5879F5-52AA-4144-9820-EB8525DA3ACA}" type="sibTrans" cxnId="{97694136-C413-4964-B25B-58683CE56711}">
      <dgm:prSet/>
      <dgm:spPr/>
      <dgm:t>
        <a:bodyPr/>
        <a:lstStyle/>
        <a:p>
          <a:endParaRPr lang="en-US"/>
        </a:p>
      </dgm:t>
    </dgm:pt>
    <dgm:pt modelId="{07391B95-C259-4D01-8E76-A435D18E2FFA}">
      <dgm:prSet/>
      <dgm:spPr/>
      <dgm:t>
        <a:bodyPr/>
        <a:lstStyle/>
        <a:p>
          <a:r>
            <a:rPr lang="en-US"/>
            <a:t>No running, .22 caliber guns are allowed.  It is just fun!</a:t>
          </a:r>
        </a:p>
      </dgm:t>
    </dgm:pt>
    <dgm:pt modelId="{3E4BD17C-AEC7-406F-8B41-B119E3054F5E}" type="parTrans" cxnId="{B486A8BB-9D1E-49A0-B9B5-3E78BE820714}">
      <dgm:prSet/>
      <dgm:spPr/>
      <dgm:t>
        <a:bodyPr/>
        <a:lstStyle/>
        <a:p>
          <a:endParaRPr lang="en-US"/>
        </a:p>
      </dgm:t>
    </dgm:pt>
    <dgm:pt modelId="{3FC4C35E-F5A9-4E92-9865-A8430631D6EB}" type="sibTrans" cxnId="{B486A8BB-9D1E-49A0-B9B5-3E78BE820714}">
      <dgm:prSet/>
      <dgm:spPr/>
      <dgm:t>
        <a:bodyPr/>
        <a:lstStyle/>
        <a:p>
          <a:endParaRPr lang="en-US"/>
        </a:p>
      </dgm:t>
    </dgm:pt>
    <dgm:pt modelId="{AE6D4D14-839A-458F-A1A8-17F8EF1701C6}" type="pres">
      <dgm:prSet presAssocID="{79DB2253-89CE-4A96-B797-A9F4153C07AF}" presName="linear" presStyleCnt="0">
        <dgm:presLayoutVars>
          <dgm:animLvl val="lvl"/>
          <dgm:resizeHandles val="exact"/>
        </dgm:presLayoutVars>
      </dgm:prSet>
      <dgm:spPr/>
    </dgm:pt>
    <dgm:pt modelId="{381DC080-D0B0-476C-ACA4-B7A54F607E6A}" type="pres">
      <dgm:prSet presAssocID="{67E092AE-7445-4605-9A31-0113EC16AD77}" presName="parentText" presStyleLbl="node1" presStyleIdx="0" presStyleCnt="3">
        <dgm:presLayoutVars>
          <dgm:chMax val="0"/>
          <dgm:bulletEnabled val="1"/>
        </dgm:presLayoutVars>
      </dgm:prSet>
      <dgm:spPr/>
    </dgm:pt>
    <dgm:pt modelId="{C84E7F2C-9CE7-4DAD-8DF5-2E59FF9B681B}" type="pres">
      <dgm:prSet presAssocID="{84960D2E-8F6C-47D4-9568-06C025852E15}" presName="spacer" presStyleCnt="0"/>
      <dgm:spPr/>
    </dgm:pt>
    <dgm:pt modelId="{C419ACF3-D718-4206-8379-B55AAAEC734C}" type="pres">
      <dgm:prSet presAssocID="{188F2460-6C5C-4EA5-BA4A-74FA41631D9A}" presName="parentText" presStyleLbl="node1" presStyleIdx="1" presStyleCnt="3">
        <dgm:presLayoutVars>
          <dgm:chMax val="0"/>
          <dgm:bulletEnabled val="1"/>
        </dgm:presLayoutVars>
      </dgm:prSet>
      <dgm:spPr/>
    </dgm:pt>
    <dgm:pt modelId="{A6651247-3679-4671-87FE-993137E6B563}" type="pres">
      <dgm:prSet presAssocID="{4F5879F5-52AA-4144-9820-EB8525DA3ACA}" presName="spacer" presStyleCnt="0"/>
      <dgm:spPr/>
    </dgm:pt>
    <dgm:pt modelId="{BE4AD4D6-F621-44B7-9B05-5FF5AD335B2B}" type="pres">
      <dgm:prSet presAssocID="{07391B95-C259-4D01-8E76-A435D18E2FFA}" presName="parentText" presStyleLbl="node1" presStyleIdx="2" presStyleCnt="3">
        <dgm:presLayoutVars>
          <dgm:chMax val="0"/>
          <dgm:bulletEnabled val="1"/>
        </dgm:presLayoutVars>
      </dgm:prSet>
      <dgm:spPr/>
    </dgm:pt>
  </dgm:ptLst>
  <dgm:cxnLst>
    <dgm:cxn modelId="{27828502-620E-4BC3-A0B0-6DF3B6F17431}" type="presOf" srcId="{188F2460-6C5C-4EA5-BA4A-74FA41631D9A}" destId="{C419ACF3-D718-4206-8379-B55AAAEC734C}" srcOrd="0" destOrd="0" presId="urn:microsoft.com/office/officeart/2005/8/layout/vList2"/>
    <dgm:cxn modelId="{97694136-C413-4964-B25B-58683CE56711}" srcId="{79DB2253-89CE-4A96-B797-A9F4153C07AF}" destId="{188F2460-6C5C-4EA5-BA4A-74FA41631D9A}" srcOrd="1" destOrd="0" parTransId="{5D4BDAEF-E0B2-4861-83DD-36097C5C52CC}" sibTransId="{4F5879F5-52AA-4144-9820-EB8525DA3ACA}"/>
    <dgm:cxn modelId="{7DBCBA5C-7EC0-4A5F-8050-9D7D84C2BD1B}" type="presOf" srcId="{67E092AE-7445-4605-9A31-0113EC16AD77}" destId="{381DC080-D0B0-476C-ACA4-B7A54F607E6A}" srcOrd="0" destOrd="0" presId="urn:microsoft.com/office/officeart/2005/8/layout/vList2"/>
    <dgm:cxn modelId="{8927DA8B-5D3F-4940-ADBA-AE0E27674AC6}" srcId="{79DB2253-89CE-4A96-B797-A9F4153C07AF}" destId="{67E092AE-7445-4605-9A31-0113EC16AD77}" srcOrd="0" destOrd="0" parTransId="{A2351E6C-A843-4933-A0F1-F00A61CFBD45}" sibTransId="{84960D2E-8F6C-47D4-9568-06C025852E15}"/>
    <dgm:cxn modelId="{BCF3028C-542A-4529-9C68-AF4730E645D0}" type="presOf" srcId="{79DB2253-89CE-4A96-B797-A9F4153C07AF}" destId="{AE6D4D14-839A-458F-A1A8-17F8EF1701C6}" srcOrd="0" destOrd="0" presId="urn:microsoft.com/office/officeart/2005/8/layout/vList2"/>
    <dgm:cxn modelId="{B486A8BB-9D1E-49A0-B9B5-3E78BE820714}" srcId="{79DB2253-89CE-4A96-B797-A9F4153C07AF}" destId="{07391B95-C259-4D01-8E76-A435D18E2FFA}" srcOrd="2" destOrd="0" parTransId="{3E4BD17C-AEC7-406F-8B41-B119E3054F5E}" sibTransId="{3FC4C35E-F5A9-4E92-9865-A8430631D6EB}"/>
    <dgm:cxn modelId="{5847D1E2-4BF7-4BF9-B8E6-442C5CF0F7D8}" type="presOf" srcId="{07391B95-C259-4D01-8E76-A435D18E2FFA}" destId="{BE4AD4D6-F621-44B7-9B05-5FF5AD335B2B}" srcOrd="0" destOrd="0" presId="urn:microsoft.com/office/officeart/2005/8/layout/vList2"/>
    <dgm:cxn modelId="{9F2353D7-8CA1-424E-9134-4F92EC297486}" type="presParOf" srcId="{AE6D4D14-839A-458F-A1A8-17F8EF1701C6}" destId="{381DC080-D0B0-476C-ACA4-B7A54F607E6A}" srcOrd="0" destOrd="0" presId="urn:microsoft.com/office/officeart/2005/8/layout/vList2"/>
    <dgm:cxn modelId="{B86726A4-803B-41F0-8E76-61B403EA1625}" type="presParOf" srcId="{AE6D4D14-839A-458F-A1A8-17F8EF1701C6}" destId="{C84E7F2C-9CE7-4DAD-8DF5-2E59FF9B681B}" srcOrd="1" destOrd="0" presId="urn:microsoft.com/office/officeart/2005/8/layout/vList2"/>
    <dgm:cxn modelId="{9EE30D9B-D4E0-403A-973B-F935D4169E58}" type="presParOf" srcId="{AE6D4D14-839A-458F-A1A8-17F8EF1701C6}" destId="{C419ACF3-D718-4206-8379-B55AAAEC734C}" srcOrd="2" destOrd="0" presId="urn:microsoft.com/office/officeart/2005/8/layout/vList2"/>
    <dgm:cxn modelId="{38627717-42E7-43E6-BF7D-29C20563BCC6}" type="presParOf" srcId="{AE6D4D14-839A-458F-A1A8-17F8EF1701C6}" destId="{A6651247-3679-4671-87FE-993137E6B563}" srcOrd="3" destOrd="0" presId="urn:microsoft.com/office/officeart/2005/8/layout/vList2"/>
    <dgm:cxn modelId="{E798E178-7FBD-43FF-B612-576019FBA621}" type="presParOf" srcId="{AE6D4D14-839A-458F-A1A8-17F8EF1701C6}" destId="{BE4AD4D6-F621-44B7-9B05-5FF5AD335B2B}"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4F528-28ED-4A15-B983-CC8AA5EB4991}">
      <dsp:nvSpPr>
        <dsp:cNvPr id="0" name=""/>
        <dsp:cNvSpPr/>
      </dsp:nvSpPr>
      <dsp:spPr>
        <a:xfrm>
          <a:off x="160" y="684954"/>
          <a:ext cx="1932912" cy="231949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929" tIns="0" rIns="190929" bIns="330200" numCol="1" spcCol="1270" anchor="t" anchorCtr="0">
          <a:noAutofit/>
        </a:bodyPr>
        <a:lstStyle/>
        <a:p>
          <a:pPr marL="0" lvl="0" indent="0" algn="l" defTabSz="755650">
            <a:lnSpc>
              <a:spcPct val="90000"/>
            </a:lnSpc>
            <a:spcBef>
              <a:spcPct val="0"/>
            </a:spcBef>
            <a:spcAft>
              <a:spcPct val="35000"/>
            </a:spcAft>
            <a:buNone/>
          </a:pPr>
          <a:r>
            <a:rPr lang="en-US" sz="1700" kern="1200"/>
            <a:t>Treat all firearms as if they are loaded.</a:t>
          </a:r>
        </a:p>
      </dsp:txBody>
      <dsp:txXfrm>
        <a:off x="160" y="1612752"/>
        <a:ext cx="1932912" cy="1391697"/>
      </dsp:txXfrm>
    </dsp:sp>
    <dsp:sp modelId="{C6F86814-0736-45FA-BCA6-232F50FE372E}">
      <dsp:nvSpPr>
        <dsp:cNvPr id="0" name=""/>
        <dsp:cNvSpPr/>
      </dsp:nvSpPr>
      <dsp:spPr>
        <a:xfrm>
          <a:off x="160" y="684954"/>
          <a:ext cx="1932912" cy="9277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0929" tIns="165100" rIns="190929" bIns="165100" numCol="1" spcCol="1270" anchor="ctr" anchorCtr="0">
          <a:noAutofit/>
        </a:bodyPr>
        <a:lstStyle/>
        <a:p>
          <a:pPr marL="0" lvl="0" indent="0" algn="l" defTabSz="1866900">
            <a:lnSpc>
              <a:spcPct val="90000"/>
            </a:lnSpc>
            <a:spcBef>
              <a:spcPct val="0"/>
            </a:spcBef>
            <a:spcAft>
              <a:spcPct val="35000"/>
            </a:spcAft>
            <a:buNone/>
          </a:pPr>
          <a:r>
            <a:rPr lang="en-US" sz="4200" kern="1200"/>
            <a:t>01</a:t>
          </a:r>
        </a:p>
      </dsp:txBody>
      <dsp:txXfrm>
        <a:off x="160" y="684954"/>
        <a:ext cx="1932912" cy="927798"/>
      </dsp:txXfrm>
    </dsp:sp>
    <dsp:sp modelId="{95E54F12-D264-494C-AA58-C1260A8430C0}">
      <dsp:nvSpPr>
        <dsp:cNvPr id="0" name=""/>
        <dsp:cNvSpPr/>
      </dsp:nvSpPr>
      <dsp:spPr>
        <a:xfrm>
          <a:off x="2087706" y="684954"/>
          <a:ext cx="1932912" cy="2319495"/>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929" tIns="0" rIns="190929" bIns="330200" numCol="1" spcCol="1270" anchor="t" anchorCtr="0">
          <a:noAutofit/>
        </a:bodyPr>
        <a:lstStyle/>
        <a:p>
          <a:pPr marL="0" lvl="0" indent="0" algn="l" defTabSz="755650">
            <a:lnSpc>
              <a:spcPct val="90000"/>
            </a:lnSpc>
            <a:spcBef>
              <a:spcPct val="0"/>
            </a:spcBef>
            <a:spcAft>
              <a:spcPct val="35000"/>
            </a:spcAft>
            <a:buNone/>
          </a:pPr>
          <a:r>
            <a:rPr lang="en-US" sz="1700" kern="1200"/>
            <a:t>Keep the muzzle pointed in a safe direction.</a:t>
          </a:r>
        </a:p>
      </dsp:txBody>
      <dsp:txXfrm>
        <a:off x="2087706" y="1612752"/>
        <a:ext cx="1932912" cy="1391697"/>
      </dsp:txXfrm>
    </dsp:sp>
    <dsp:sp modelId="{0C43B28D-FB4E-4989-8ADA-41D6AD1F760D}">
      <dsp:nvSpPr>
        <dsp:cNvPr id="0" name=""/>
        <dsp:cNvSpPr/>
      </dsp:nvSpPr>
      <dsp:spPr>
        <a:xfrm>
          <a:off x="2087706" y="684954"/>
          <a:ext cx="1932912" cy="9277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0929" tIns="165100" rIns="190929" bIns="165100" numCol="1" spcCol="1270" anchor="ctr" anchorCtr="0">
          <a:noAutofit/>
        </a:bodyPr>
        <a:lstStyle/>
        <a:p>
          <a:pPr marL="0" lvl="0" indent="0" algn="l" defTabSz="1866900">
            <a:lnSpc>
              <a:spcPct val="90000"/>
            </a:lnSpc>
            <a:spcBef>
              <a:spcPct val="0"/>
            </a:spcBef>
            <a:spcAft>
              <a:spcPct val="35000"/>
            </a:spcAft>
            <a:buNone/>
          </a:pPr>
          <a:r>
            <a:rPr lang="en-US" sz="4200" kern="1200"/>
            <a:t>02</a:t>
          </a:r>
        </a:p>
      </dsp:txBody>
      <dsp:txXfrm>
        <a:off x="2087706" y="684954"/>
        <a:ext cx="1932912" cy="927798"/>
      </dsp:txXfrm>
    </dsp:sp>
    <dsp:sp modelId="{CF0F5782-FE98-48AC-BFF8-4783E5EC0C49}">
      <dsp:nvSpPr>
        <dsp:cNvPr id="0" name=""/>
        <dsp:cNvSpPr/>
      </dsp:nvSpPr>
      <dsp:spPr>
        <a:xfrm>
          <a:off x="4175252" y="684954"/>
          <a:ext cx="1932912" cy="2319495"/>
        </a:xfrm>
        <a:prstGeom prst="rect">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929" tIns="0" rIns="190929" bIns="330200" numCol="1" spcCol="1270" anchor="t" anchorCtr="0">
          <a:noAutofit/>
        </a:bodyPr>
        <a:lstStyle/>
        <a:p>
          <a:pPr marL="0" lvl="0" indent="0" algn="l" defTabSz="755650">
            <a:lnSpc>
              <a:spcPct val="90000"/>
            </a:lnSpc>
            <a:spcBef>
              <a:spcPct val="0"/>
            </a:spcBef>
            <a:spcAft>
              <a:spcPct val="35000"/>
            </a:spcAft>
            <a:buNone/>
          </a:pPr>
          <a:r>
            <a:rPr lang="en-US" sz="1700" kern="1200" dirty="0"/>
            <a:t>Keep your finger off the trigger until you are ready to fire.</a:t>
          </a:r>
        </a:p>
      </dsp:txBody>
      <dsp:txXfrm>
        <a:off x="4175252" y="1612752"/>
        <a:ext cx="1932912" cy="1391697"/>
      </dsp:txXfrm>
    </dsp:sp>
    <dsp:sp modelId="{0B8D3FD0-E71C-4F2E-BDA1-47FD9A4D2CD9}">
      <dsp:nvSpPr>
        <dsp:cNvPr id="0" name=""/>
        <dsp:cNvSpPr/>
      </dsp:nvSpPr>
      <dsp:spPr>
        <a:xfrm>
          <a:off x="4175252" y="684954"/>
          <a:ext cx="1932912" cy="9277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0929" tIns="165100" rIns="190929" bIns="165100" numCol="1" spcCol="1270" anchor="ctr" anchorCtr="0">
          <a:noAutofit/>
        </a:bodyPr>
        <a:lstStyle/>
        <a:p>
          <a:pPr marL="0" lvl="0" indent="0" algn="l" defTabSz="1866900">
            <a:lnSpc>
              <a:spcPct val="90000"/>
            </a:lnSpc>
            <a:spcBef>
              <a:spcPct val="0"/>
            </a:spcBef>
            <a:spcAft>
              <a:spcPct val="35000"/>
            </a:spcAft>
            <a:buNone/>
          </a:pPr>
          <a:r>
            <a:rPr lang="en-US" sz="4200" kern="1200"/>
            <a:t>03</a:t>
          </a:r>
        </a:p>
      </dsp:txBody>
      <dsp:txXfrm>
        <a:off x="4175252" y="684954"/>
        <a:ext cx="1932912" cy="927798"/>
      </dsp:txXfrm>
    </dsp:sp>
    <dsp:sp modelId="{923AC119-9876-4D35-B7BE-6792721F9481}">
      <dsp:nvSpPr>
        <dsp:cNvPr id="0" name=""/>
        <dsp:cNvSpPr/>
      </dsp:nvSpPr>
      <dsp:spPr>
        <a:xfrm>
          <a:off x="6262797" y="684954"/>
          <a:ext cx="1932912" cy="2319495"/>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929" tIns="0" rIns="190929" bIns="330200" numCol="1" spcCol="1270" anchor="t" anchorCtr="0">
          <a:noAutofit/>
        </a:bodyPr>
        <a:lstStyle/>
        <a:p>
          <a:pPr marL="0" lvl="0" indent="0" algn="l" defTabSz="755650">
            <a:lnSpc>
              <a:spcPct val="90000"/>
            </a:lnSpc>
            <a:spcBef>
              <a:spcPct val="0"/>
            </a:spcBef>
            <a:spcAft>
              <a:spcPct val="35000"/>
            </a:spcAft>
            <a:buNone/>
          </a:pPr>
          <a:r>
            <a:rPr lang="en-US" sz="1700" kern="1200"/>
            <a:t>Be sure of your target and what’s beyond it.</a:t>
          </a:r>
        </a:p>
      </dsp:txBody>
      <dsp:txXfrm>
        <a:off x="6262797" y="1612752"/>
        <a:ext cx="1932912" cy="1391697"/>
      </dsp:txXfrm>
    </dsp:sp>
    <dsp:sp modelId="{57B8436E-8D3A-46FF-AB5D-EC21F3B9AC0D}">
      <dsp:nvSpPr>
        <dsp:cNvPr id="0" name=""/>
        <dsp:cNvSpPr/>
      </dsp:nvSpPr>
      <dsp:spPr>
        <a:xfrm>
          <a:off x="6262797" y="684954"/>
          <a:ext cx="1932912" cy="9277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0929" tIns="165100" rIns="190929" bIns="165100" numCol="1" spcCol="1270" anchor="ctr" anchorCtr="0">
          <a:noAutofit/>
        </a:bodyPr>
        <a:lstStyle/>
        <a:p>
          <a:pPr marL="0" lvl="0" indent="0" algn="l" defTabSz="1866900">
            <a:lnSpc>
              <a:spcPct val="90000"/>
            </a:lnSpc>
            <a:spcBef>
              <a:spcPct val="0"/>
            </a:spcBef>
            <a:spcAft>
              <a:spcPct val="35000"/>
            </a:spcAft>
            <a:buNone/>
          </a:pPr>
          <a:r>
            <a:rPr lang="en-US" sz="4200" kern="1200"/>
            <a:t>04</a:t>
          </a:r>
        </a:p>
      </dsp:txBody>
      <dsp:txXfrm>
        <a:off x="6262797" y="684954"/>
        <a:ext cx="1932912" cy="927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57E0-CA49-4A6E-94A0-923417EE983E}">
      <dsp:nvSpPr>
        <dsp:cNvPr id="0" name=""/>
        <dsp:cNvSpPr/>
      </dsp:nvSpPr>
      <dsp:spPr>
        <a:xfrm>
          <a:off x="0" y="360607"/>
          <a:ext cx="7886700" cy="3194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This is a great resource to get started!</a:t>
          </a:r>
        </a:p>
      </dsp:txBody>
      <dsp:txXfrm>
        <a:off x="15592" y="376199"/>
        <a:ext cx="7855516" cy="288226"/>
      </dsp:txXfrm>
    </dsp:sp>
    <dsp:sp modelId="{DF1B6764-E6CB-4FA8-B8E9-2125D24944E7}">
      <dsp:nvSpPr>
        <dsp:cNvPr id="0" name=""/>
        <dsp:cNvSpPr/>
      </dsp:nvSpPr>
      <dsp:spPr>
        <a:xfrm>
          <a:off x="0" y="717457"/>
          <a:ext cx="7886700" cy="3194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Most places don’t require you to be a USPSA member, but being a member allows your results to be tracked.  </a:t>
          </a:r>
        </a:p>
      </dsp:txBody>
      <dsp:txXfrm>
        <a:off x="15592" y="733049"/>
        <a:ext cx="7855516" cy="288226"/>
      </dsp:txXfrm>
    </dsp:sp>
    <dsp:sp modelId="{79E502DF-3EFA-4CA8-98D9-5490EDEBB912}">
      <dsp:nvSpPr>
        <dsp:cNvPr id="0" name=""/>
        <dsp:cNvSpPr/>
      </dsp:nvSpPr>
      <dsp:spPr>
        <a:xfrm>
          <a:off x="0" y="1074308"/>
          <a:ext cx="7886700" cy="3194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USPSA and Steel Challenge are formats under this umbrella.</a:t>
          </a:r>
        </a:p>
      </dsp:txBody>
      <dsp:txXfrm>
        <a:off x="15592" y="1089900"/>
        <a:ext cx="7855516" cy="288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DC080-D0B0-476C-ACA4-B7A54F607E6A}">
      <dsp:nvSpPr>
        <dsp:cNvPr id="0" name=""/>
        <dsp:cNvSpPr/>
      </dsp:nvSpPr>
      <dsp:spPr>
        <a:xfrm>
          <a:off x="0" y="201667"/>
          <a:ext cx="78867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Part of USPSA, so no new membership required.</a:t>
          </a:r>
        </a:p>
      </dsp:txBody>
      <dsp:txXfrm>
        <a:off x="20390" y="222057"/>
        <a:ext cx="7845920" cy="376910"/>
      </dsp:txXfrm>
    </dsp:sp>
    <dsp:sp modelId="{C419ACF3-D718-4206-8379-B55AAAEC734C}">
      <dsp:nvSpPr>
        <dsp:cNvPr id="0" name=""/>
        <dsp:cNvSpPr/>
      </dsp:nvSpPr>
      <dsp:spPr>
        <a:xfrm>
          <a:off x="0" y="668318"/>
          <a:ext cx="78867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Hit 5 targets as fast as you can.  You get 5 tries and your best 4 times are added up.</a:t>
          </a:r>
        </a:p>
      </dsp:txBody>
      <dsp:txXfrm>
        <a:off x="20390" y="688708"/>
        <a:ext cx="7845920" cy="376910"/>
      </dsp:txXfrm>
    </dsp:sp>
    <dsp:sp modelId="{BE4AD4D6-F621-44B7-9B05-5FF5AD335B2B}">
      <dsp:nvSpPr>
        <dsp:cNvPr id="0" name=""/>
        <dsp:cNvSpPr/>
      </dsp:nvSpPr>
      <dsp:spPr>
        <a:xfrm>
          <a:off x="0" y="1134968"/>
          <a:ext cx="78867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No running, .22 caliber guns are allowed.  It is just fun!</a:t>
          </a:r>
        </a:p>
      </dsp:txBody>
      <dsp:txXfrm>
        <a:off x="20390" y="1155358"/>
        <a:ext cx="7845920" cy="37691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F27ED3-95E3-49FE-921E-94EA6E8E2085}" type="datetimeFigureOut">
              <a:rPr lang="en-US" smtClean="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305CF3-E02B-4B5E-A947-B90C6F38E2EA}" type="slidenum">
              <a:rPr lang="en-US" smtClean="0"/>
              <a:t>‹#›</a:t>
            </a:fld>
            <a:endParaRPr lang="en-US" dirty="0"/>
          </a:p>
        </p:txBody>
      </p:sp>
    </p:spTree>
    <p:extLst>
      <p:ext uri="{BB962C8B-B14F-4D97-AF65-F5344CB8AC3E}">
        <p14:creationId xmlns:p14="http://schemas.microsoft.com/office/powerpoint/2010/main" val="231310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27ED3-95E3-49FE-921E-94EA6E8E2085}" type="datetimeFigureOut">
              <a:rPr lang="en-US" smtClean="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305CF3-E02B-4B5E-A947-B90C6F38E2EA}" type="slidenum">
              <a:rPr lang="en-US" smtClean="0"/>
              <a:t>‹#›</a:t>
            </a:fld>
            <a:endParaRPr lang="en-US" dirty="0"/>
          </a:p>
        </p:txBody>
      </p:sp>
    </p:spTree>
    <p:extLst>
      <p:ext uri="{BB962C8B-B14F-4D97-AF65-F5344CB8AC3E}">
        <p14:creationId xmlns:p14="http://schemas.microsoft.com/office/powerpoint/2010/main" val="224497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27ED3-95E3-49FE-921E-94EA6E8E2085}" type="datetimeFigureOut">
              <a:rPr lang="en-US" smtClean="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305CF3-E02B-4B5E-A947-B90C6F38E2EA}" type="slidenum">
              <a:rPr lang="en-US" smtClean="0"/>
              <a:t>‹#›</a:t>
            </a:fld>
            <a:endParaRPr lang="en-US" dirty="0"/>
          </a:p>
        </p:txBody>
      </p:sp>
    </p:spTree>
    <p:extLst>
      <p:ext uri="{BB962C8B-B14F-4D97-AF65-F5344CB8AC3E}">
        <p14:creationId xmlns:p14="http://schemas.microsoft.com/office/powerpoint/2010/main" val="284943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27ED3-95E3-49FE-921E-94EA6E8E2085}" type="datetimeFigureOut">
              <a:rPr lang="en-US" smtClean="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305CF3-E02B-4B5E-A947-B90C6F38E2EA}" type="slidenum">
              <a:rPr lang="en-US" smtClean="0"/>
              <a:t>‹#›</a:t>
            </a:fld>
            <a:endParaRPr lang="en-US" dirty="0"/>
          </a:p>
        </p:txBody>
      </p:sp>
    </p:spTree>
    <p:extLst>
      <p:ext uri="{BB962C8B-B14F-4D97-AF65-F5344CB8AC3E}">
        <p14:creationId xmlns:p14="http://schemas.microsoft.com/office/powerpoint/2010/main" val="133185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27ED3-95E3-49FE-921E-94EA6E8E2085}" type="datetimeFigureOut">
              <a:rPr lang="en-US" smtClean="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305CF3-E02B-4B5E-A947-B90C6F38E2EA}" type="slidenum">
              <a:rPr lang="en-US" smtClean="0"/>
              <a:t>‹#›</a:t>
            </a:fld>
            <a:endParaRPr lang="en-US" dirty="0"/>
          </a:p>
        </p:txBody>
      </p:sp>
    </p:spTree>
    <p:extLst>
      <p:ext uri="{BB962C8B-B14F-4D97-AF65-F5344CB8AC3E}">
        <p14:creationId xmlns:p14="http://schemas.microsoft.com/office/powerpoint/2010/main" val="423627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F27ED3-95E3-49FE-921E-94EA6E8E2085}" type="datetimeFigureOut">
              <a:rPr lang="en-US" smtClean="0"/>
              <a:t>8/20/2025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305CF3-E02B-4B5E-A947-B90C6F38E2EA}" type="slidenum">
              <a:rPr lang="en-US" smtClean="0"/>
              <a:t>‹#›</a:t>
            </a:fld>
            <a:endParaRPr lang="en-US" dirty="0"/>
          </a:p>
        </p:txBody>
      </p:sp>
    </p:spTree>
    <p:extLst>
      <p:ext uri="{BB962C8B-B14F-4D97-AF65-F5344CB8AC3E}">
        <p14:creationId xmlns:p14="http://schemas.microsoft.com/office/powerpoint/2010/main" val="122654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F27ED3-95E3-49FE-921E-94EA6E8E2085}" type="datetimeFigureOut">
              <a:rPr lang="en-US" smtClean="0"/>
              <a:t>8/20/2025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305CF3-E02B-4B5E-A947-B90C6F38E2EA}" type="slidenum">
              <a:rPr lang="en-US" smtClean="0"/>
              <a:t>‹#›</a:t>
            </a:fld>
            <a:endParaRPr lang="en-US" dirty="0"/>
          </a:p>
        </p:txBody>
      </p:sp>
    </p:spTree>
    <p:extLst>
      <p:ext uri="{BB962C8B-B14F-4D97-AF65-F5344CB8AC3E}">
        <p14:creationId xmlns:p14="http://schemas.microsoft.com/office/powerpoint/2010/main" val="418847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F27ED3-95E3-49FE-921E-94EA6E8E2085}" type="datetimeFigureOut">
              <a:rPr lang="en-US" smtClean="0"/>
              <a:t>8/20/2025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305CF3-E02B-4B5E-A947-B90C6F38E2EA}" type="slidenum">
              <a:rPr lang="en-US" smtClean="0"/>
              <a:t>‹#›</a:t>
            </a:fld>
            <a:endParaRPr lang="en-US" dirty="0"/>
          </a:p>
        </p:txBody>
      </p:sp>
    </p:spTree>
    <p:extLst>
      <p:ext uri="{BB962C8B-B14F-4D97-AF65-F5344CB8AC3E}">
        <p14:creationId xmlns:p14="http://schemas.microsoft.com/office/powerpoint/2010/main" val="93392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27ED3-95E3-49FE-921E-94EA6E8E2085}" type="datetimeFigureOut">
              <a:rPr lang="en-US" smtClean="0"/>
              <a:t>8/20/2025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305CF3-E02B-4B5E-A947-B90C6F38E2EA}" type="slidenum">
              <a:rPr lang="en-US" smtClean="0"/>
              <a:t>‹#›</a:t>
            </a:fld>
            <a:endParaRPr lang="en-US" dirty="0"/>
          </a:p>
        </p:txBody>
      </p:sp>
    </p:spTree>
    <p:extLst>
      <p:ext uri="{BB962C8B-B14F-4D97-AF65-F5344CB8AC3E}">
        <p14:creationId xmlns:p14="http://schemas.microsoft.com/office/powerpoint/2010/main" val="317928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F27ED3-95E3-49FE-921E-94EA6E8E2085}" type="datetimeFigureOut">
              <a:rPr lang="en-US" smtClean="0"/>
              <a:t>8/20/2025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305CF3-E02B-4B5E-A947-B90C6F38E2EA}" type="slidenum">
              <a:rPr lang="en-US" smtClean="0"/>
              <a:t>‹#›</a:t>
            </a:fld>
            <a:endParaRPr lang="en-US" dirty="0"/>
          </a:p>
        </p:txBody>
      </p:sp>
    </p:spTree>
    <p:extLst>
      <p:ext uri="{BB962C8B-B14F-4D97-AF65-F5344CB8AC3E}">
        <p14:creationId xmlns:p14="http://schemas.microsoft.com/office/powerpoint/2010/main" val="227480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F27ED3-95E3-49FE-921E-94EA6E8E2085}" type="datetimeFigureOut">
              <a:rPr lang="en-US" smtClean="0"/>
              <a:t>8/20/2025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305CF3-E02B-4B5E-A947-B90C6F38E2EA}" type="slidenum">
              <a:rPr lang="en-US" smtClean="0"/>
              <a:t>‹#›</a:t>
            </a:fld>
            <a:endParaRPr lang="en-US" dirty="0"/>
          </a:p>
        </p:txBody>
      </p:sp>
    </p:spTree>
    <p:extLst>
      <p:ext uri="{BB962C8B-B14F-4D97-AF65-F5344CB8AC3E}">
        <p14:creationId xmlns:p14="http://schemas.microsoft.com/office/powerpoint/2010/main" val="249189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F27ED3-95E3-49FE-921E-94EA6E8E2085}" type="datetimeFigureOut">
              <a:rPr lang="en-US" smtClean="0"/>
              <a:t>8/20/2025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305CF3-E02B-4B5E-A947-B90C6F38E2EA}" type="slidenum">
              <a:rPr lang="en-US" smtClean="0"/>
              <a:t>‹#›</a:t>
            </a:fld>
            <a:endParaRPr lang="en-US" dirty="0"/>
          </a:p>
        </p:txBody>
      </p:sp>
    </p:spTree>
    <p:extLst>
      <p:ext uri="{BB962C8B-B14F-4D97-AF65-F5344CB8AC3E}">
        <p14:creationId xmlns:p14="http://schemas.microsoft.com/office/powerpoint/2010/main" val="1580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0gA80JjdjOA?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unbNptAA4MA?feature=oembed"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xvuIcqDbZlY" TargetMode="External"/><Relationship Id="rId2" Type="http://schemas.openxmlformats.org/officeDocument/2006/relationships/hyperlink" Target="http://mannybragg.com/" TargetMode="Externa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www.volusiacountygunclub.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Lqyasni0ja8?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galacticpistolalliance.com/" TargetMode="External"/><Relationship Id="rId1" Type="http://schemas.openxmlformats.org/officeDocument/2006/relationships/slideLayout" Target="../slideLayouts/slideLayout6.xml"/><Relationship Id="rId4" Type="http://schemas.openxmlformats.org/officeDocument/2006/relationships/hyperlink" Target="https://www.youtube.com/watch?v=qLJbbAI4Z8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o8_11YfgNJI?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A1PwFYPvOM" TargetMode="External"/><Relationship Id="rId2" Type="http://schemas.openxmlformats.org/officeDocument/2006/relationships/hyperlink" Target="https://www.idpa.com/" TargetMode="Externa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uspsa.org/" TargetMode="External"/><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hyperlink" Target="http://www.practiscore.com/"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practiscore.com/search/clubs?refinementList%5Bstate%5D%5B0%5D=Florida"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cfrpc.com/" TargetMode="External"/><Relationship Id="rId3" Type="http://schemas.openxmlformats.org/officeDocument/2006/relationships/hyperlink" Target="https://arestrainingfacility.com/" TargetMode="External"/><Relationship Id="rId7" Type="http://schemas.openxmlformats.org/officeDocument/2006/relationships/hyperlink" Target="https://www.pmrpcidpa.com/?_gl=1*1hh8nwq*_ga*MTczNjEzMzE1Ny4xNzU0MzM3MDg2*_ga_GZGS6QXV0L*czE3NTQ2NjYxMTIkbzMkZzEkdDE3NTQ2NjY1MzMkajYwJGwwJGgw" TargetMode="External"/><Relationship Id="rId12" Type="http://schemas.openxmlformats.org/officeDocument/2006/relationships/hyperlink" Target="https://outpostrange.com/" TargetMode="External"/><Relationship Id="rId2" Type="http://schemas.openxmlformats.org/officeDocument/2006/relationships/hyperlink" Target="https://www.volusiacountygunclub.com/" TargetMode="External"/><Relationship Id="rId1" Type="http://schemas.openxmlformats.org/officeDocument/2006/relationships/slideLayout" Target="../slideLayouts/slideLayout6.xml"/><Relationship Id="rId6" Type="http://schemas.openxmlformats.org/officeDocument/2006/relationships/hyperlink" Target="https://www.shootgtr.com/" TargetMode="External"/><Relationship Id="rId11" Type="http://schemas.openxmlformats.org/officeDocument/2006/relationships/hyperlink" Target="https://shootersworld.com/" TargetMode="External"/><Relationship Id="rId5" Type="http://schemas.openxmlformats.org/officeDocument/2006/relationships/hyperlink" Target="http://www.hernandosportsmansclub.com/" TargetMode="External"/><Relationship Id="rId10" Type="http://schemas.openxmlformats.org/officeDocument/2006/relationships/hyperlink" Target="https://www.eustisgunclub.org/" TargetMode="External"/><Relationship Id="rId4" Type="http://schemas.openxmlformats.org/officeDocument/2006/relationships/hyperlink" Target="https://pinellasoutdoorshootingrange.com/" TargetMode="External"/><Relationship Id="rId9" Type="http://schemas.openxmlformats.org/officeDocument/2006/relationships/hyperlink" Target="http://mannybragg.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hernandosportsmansclub.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vssclub.org/"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uspsa.org/" TargetMode="External"/><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youtube.com/watch?v=8W_lQyLAu7M" TargetMode="Externa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iIpttimqvrg?feature=oembed"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scsa.org/" TargetMode="External"/><Relationship Id="rId7" Type="http://schemas.openxmlformats.org/officeDocument/2006/relationships/diagramQuickStyle" Target="../diagrams/quickStyle3.xml"/><Relationship Id="rId2" Type="http://schemas.openxmlformats.org/officeDocument/2006/relationships/hyperlink" Target="https://www.youtube.com/watch?v=JuPmhbies1o" TargetMode="Externa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F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PewPew">
            <a:hlinkClick r:id="" action="ppaction://media"/>
            <a:extLst>
              <a:ext uri="{FF2B5EF4-FFF2-40B4-BE49-F238E27FC236}">
                <a16:creationId xmlns:a16="http://schemas.microsoft.com/office/drawing/2014/main" id="{ED628847-D0E1-7D91-F414-F5F871C6E2A9}"/>
              </a:ext>
            </a:extLst>
          </p:cNvPr>
          <p:cNvPicPr>
            <a:picLocks noRot="1" noChangeAspect="1"/>
          </p:cNvPicPr>
          <p:nvPr>
            <a:videoFile r:link="rId1"/>
          </p:nvPr>
        </p:nvPicPr>
        <p:blipFill>
          <a:blip r:embed="rId3"/>
          <a:stretch>
            <a:fillRect/>
          </a:stretch>
        </p:blipFill>
        <p:spPr>
          <a:xfrm>
            <a:off x="482600" y="1118489"/>
            <a:ext cx="8178799" cy="4621021"/>
          </a:xfrm>
          <a:prstGeom prst="rect">
            <a:avLst/>
          </a:prstGeom>
        </p:spPr>
      </p:pic>
    </p:spTree>
    <p:extLst>
      <p:ext uri="{BB962C8B-B14F-4D97-AF65-F5344CB8AC3E}">
        <p14:creationId xmlns:p14="http://schemas.microsoft.com/office/powerpoint/2010/main" val="393944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Steel Challenge">
            <a:hlinkClick r:id="" action="ppaction://media"/>
            <a:extLst>
              <a:ext uri="{FF2B5EF4-FFF2-40B4-BE49-F238E27FC236}">
                <a16:creationId xmlns:a16="http://schemas.microsoft.com/office/drawing/2014/main" id="{C8F035A4-EC17-E53E-2027-17D5283EECDA}"/>
              </a:ext>
            </a:extLst>
          </p:cNvPr>
          <p:cNvPicPr>
            <a:picLocks noRot="1" noChangeAspect="1"/>
          </p:cNvPicPr>
          <p:nvPr>
            <a:videoFile r:link="rId1"/>
          </p:nvPr>
        </p:nvPicPr>
        <p:blipFill>
          <a:blip r:embed="rId3"/>
          <a:stretch>
            <a:fillRect/>
          </a:stretch>
        </p:blipFill>
        <p:spPr>
          <a:xfrm>
            <a:off x="1502131" y="1123527"/>
            <a:ext cx="6139733" cy="4604800"/>
          </a:xfrm>
          <a:prstGeom prst="rect">
            <a:avLst/>
          </a:prstGeom>
        </p:spPr>
      </p:pic>
    </p:spTree>
    <p:extLst>
      <p:ext uri="{BB962C8B-B14F-4D97-AF65-F5344CB8AC3E}">
        <p14:creationId xmlns:p14="http://schemas.microsoft.com/office/powerpoint/2010/main" val="42588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5CC0-66F4-6DDA-0161-7218CAEB812C}"/>
              </a:ext>
            </a:extLst>
          </p:cNvPr>
          <p:cNvSpPr>
            <a:spLocks noGrp="1"/>
          </p:cNvSpPr>
          <p:nvPr>
            <p:ph type="title"/>
          </p:nvPr>
        </p:nvSpPr>
        <p:spPr/>
        <p:txBody>
          <a:bodyPr/>
          <a:lstStyle/>
          <a:p>
            <a:r>
              <a:rPr lang="en-US" dirty="0"/>
              <a:t>The Steel Challenge Stages</a:t>
            </a:r>
          </a:p>
        </p:txBody>
      </p:sp>
      <p:pic>
        <p:nvPicPr>
          <p:cNvPr id="4" name="Picture 3" descr="A diagram of a football goal&#10;&#10;AI-generated content may be incorrect.">
            <a:extLst>
              <a:ext uri="{FF2B5EF4-FFF2-40B4-BE49-F238E27FC236}">
                <a16:creationId xmlns:a16="http://schemas.microsoft.com/office/drawing/2014/main" id="{BF34388B-1919-909A-CBE4-FE61B4DEEA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1114" y="3854370"/>
            <a:ext cx="2280886" cy="2522859"/>
          </a:xfrm>
          <a:prstGeom prst="rect">
            <a:avLst/>
          </a:prstGeom>
        </p:spPr>
      </p:pic>
      <p:pic>
        <p:nvPicPr>
          <p:cNvPr id="6" name="Picture 5" descr="Diagram of a diagram of a stop and stop sign&#10;&#10;AI-generated content may be incorrect.">
            <a:extLst>
              <a:ext uri="{FF2B5EF4-FFF2-40B4-BE49-F238E27FC236}">
                <a16:creationId xmlns:a16="http://schemas.microsoft.com/office/drawing/2014/main" id="{8BA2B62D-45DD-715B-5EC2-822B6AB7AE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6935" y="1432378"/>
            <a:ext cx="2356291" cy="2421992"/>
          </a:xfrm>
          <a:prstGeom prst="rect">
            <a:avLst/>
          </a:prstGeom>
        </p:spPr>
      </p:pic>
      <p:pic>
        <p:nvPicPr>
          <p:cNvPr id="8" name="Picture 7" descr="Diagram of a diagram of a smoke and hope&#10;&#10;AI-generated content may be incorrect.">
            <a:extLst>
              <a:ext uri="{FF2B5EF4-FFF2-40B4-BE49-F238E27FC236}">
                <a16:creationId xmlns:a16="http://schemas.microsoft.com/office/drawing/2014/main" id="{40BA5CF1-BA11-4C26-0330-1A973047F5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269" y="3837761"/>
            <a:ext cx="2050786" cy="2360712"/>
          </a:xfrm>
          <a:prstGeom prst="rect">
            <a:avLst/>
          </a:prstGeom>
        </p:spPr>
      </p:pic>
      <p:pic>
        <p:nvPicPr>
          <p:cNvPr id="10" name="Picture 9" descr="A diagram of a stop sign&#10;&#10;AI-generated content may be incorrect.">
            <a:extLst>
              <a:ext uri="{FF2B5EF4-FFF2-40B4-BE49-F238E27FC236}">
                <a16:creationId xmlns:a16="http://schemas.microsoft.com/office/drawing/2014/main" id="{5709B515-CFA1-7140-937F-5B9FCCBEF1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8269" y="1622590"/>
            <a:ext cx="1898248" cy="2138063"/>
          </a:xfrm>
          <a:prstGeom prst="rect">
            <a:avLst/>
          </a:prstGeom>
        </p:spPr>
      </p:pic>
      <p:pic>
        <p:nvPicPr>
          <p:cNvPr id="12" name="Picture 11" descr="Diagram of a diagram of a stop plate&#10;&#10;AI-generated content may be incorrect.">
            <a:extLst>
              <a:ext uri="{FF2B5EF4-FFF2-40B4-BE49-F238E27FC236}">
                <a16:creationId xmlns:a16="http://schemas.microsoft.com/office/drawing/2014/main" id="{6FA33972-47EC-B701-1475-2920618E3A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2886" y="1348374"/>
            <a:ext cx="1898248" cy="2344180"/>
          </a:xfrm>
          <a:prstGeom prst="rect">
            <a:avLst/>
          </a:prstGeom>
        </p:spPr>
      </p:pic>
      <p:pic>
        <p:nvPicPr>
          <p:cNvPr id="14" name="Picture 13" descr="Diagram of a pendulum diagram&#10;&#10;AI-generated content may be incorrect.">
            <a:extLst>
              <a:ext uri="{FF2B5EF4-FFF2-40B4-BE49-F238E27FC236}">
                <a16:creationId xmlns:a16="http://schemas.microsoft.com/office/drawing/2014/main" id="{DA87B587-CF84-6D1C-336E-2DBA5AF8F0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52886" y="3854370"/>
            <a:ext cx="2167613" cy="2360711"/>
          </a:xfrm>
          <a:prstGeom prst="rect">
            <a:avLst/>
          </a:prstGeom>
        </p:spPr>
      </p:pic>
      <p:pic>
        <p:nvPicPr>
          <p:cNvPr id="16" name="Picture 15" descr="A diagram of a speed direction&#10;&#10;AI-generated content may be incorrect.">
            <a:extLst>
              <a:ext uri="{FF2B5EF4-FFF2-40B4-BE49-F238E27FC236}">
                <a16:creationId xmlns:a16="http://schemas.microsoft.com/office/drawing/2014/main" id="{455D5870-3A35-2DBA-008C-507BDD9DDF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20" y="1193447"/>
            <a:ext cx="2229516" cy="2717731"/>
          </a:xfrm>
          <a:prstGeom prst="rect">
            <a:avLst/>
          </a:prstGeom>
        </p:spPr>
      </p:pic>
      <p:pic>
        <p:nvPicPr>
          <p:cNvPr id="18" name="Picture 17" descr="A diagram of a stop sign&#10;&#10;AI-generated content may be incorrect.">
            <a:extLst>
              <a:ext uri="{FF2B5EF4-FFF2-40B4-BE49-F238E27FC236}">
                <a16:creationId xmlns:a16="http://schemas.microsoft.com/office/drawing/2014/main" id="{7555AC86-B8E2-1CAF-8A60-C882B627FC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861" y="3854370"/>
            <a:ext cx="2104974" cy="2717731"/>
          </a:xfrm>
          <a:prstGeom prst="rect">
            <a:avLst/>
          </a:prstGeom>
        </p:spPr>
      </p:pic>
    </p:spTree>
    <p:extLst>
      <p:ext uri="{BB962C8B-B14F-4D97-AF65-F5344CB8AC3E}">
        <p14:creationId xmlns:p14="http://schemas.microsoft.com/office/powerpoint/2010/main" val="58122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8ADDE-3B1D-57F7-1029-C173A83C0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CC317-B642-6A65-8314-431FD4974AC3}"/>
              </a:ext>
            </a:extLst>
          </p:cNvPr>
          <p:cNvSpPr>
            <a:spLocks noGrp="1"/>
          </p:cNvSpPr>
          <p:nvPr>
            <p:ph type="title"/>
          </p:nvPr>
        </p:nvSpPr>
        <p:spPr/>
        <p:txBody>
          <a:bodyPr/>
          <a:lstStyle/>
          <a:p>
            <a:r>
              <a:rPr lang="en-US" dirty="0"/>
              <a:t>Manny’s Action Steel</a:t>
            </a:r>
          </a:p>
        </p:txBody>
      </p:sp>
      <p:sp>
        <p:nvSpPr>
          <p:cNvPr id="5" name="TextBox 4">
            <a:extLst>
              <a:ext uri="{FF2B5EF4-FFF2-40B4-BE49-F238E27FC236}">
                <a16:creationId xmlns:a16="http://schemas.microsoft.com/office/drawing/2014/main" id="{3653B4D8-F0F3-1FA2-15ED-04AEEE3593B8}"/>
              </a:ext>
            </a:extLst>
          </p:cNvPr>
          <p:cNvSpPr txBox="1"/>
          <p:nvPr/>
        </p:nvSpPr>
        <p:spPr>
          <a:xfrm>
            <a:off x="3449256" y="1473161"/>
            <a:ext cx="2245488" cy="369332"/>
          </a:xfrm>
          <a:prstGeom prst="rect">
            <a:avLst/>
          </a:prstGeom>
          <a:noFill/>
        </p:spPr>
        <p:txBody>
          <a:bodyPr wrap="square" rtlCol="0">
            <a:spAutoFit/>
          </a:bodyPr>
          <a:lstStyle/>
          <a:p>
            <a:r>
              <a:rPr lang="en-US" dirty="0"/>
              <a:t>Link to Website</a:t>
            </a:r>
          </a:p>
        </p:txBody>
      </p:sp>
      <p:sp>
        <p:nvSpPr>
          <p:cNvPr id="7" name="TextBox 6">
            <a:extLst>
              <a:ext uri="{FF2B5EF4-FFF2-40B4-BE49-F238E27FC236}">
                <a16:creationId xmlns:a16="http://schemas.microsoft.com/office/drawing/2014/main" id="{8A8B20B1-5C3F-0C49-828E-D38DE80C14ED}"/>
              </a:ext>
            </a:extLst>
          </p:cNvPr>
          <p:cNvSpPr txBox="1"/>
          <p:nvPr/>
        </p:nvSpPr>
        <p:spPr>
          <a:xfrm>
            <a:off x="3408744" y="1927714"/>
            <a:ext cx="4572000" cy="369332"/>
          </a:xfrm>
          <a:prstGeom prst="rect">
            <a:avLst/>
          </a:prstGeom>
          <a:noFill/>
        </p:spPr>
        <p:txBody>
          <a:bodyPr wrap="square">
            <a:spAutoFit/>
          </a:bodyPr>
          <a:lstStyle/>
          <a:p>
            <a:r>
              <a:rPr lang="en-US" dirty="0">
                <a:hlinkClick r:id="rId2"/>
              </a:rPr>
              <a:t>www.mannybragg.com</a:t>
            </a:r>
            <a:endParaRPr lang="en-US" dirty="0"/>
          </a:p>
        </p:txBody>
      </p:sp>
      <p:sp>
        <p:nvSpPr>
          <p:cNvPr id="8" name="TextBox 7">
            <a:extLst>
              <a:ext uri="{FF2B5EF4-FFF2-40B4-BE49-F238E27FC236}">
                <a16:creationId xmlns:a16="http://schemas.microsoft.com/office/drawing/2014/main" id="{55C2469C-09ED-E95C-593F-434E80DEDDF1}"/>
              </a:ext>
            </a:extLst>
          </p:cNvPr>
          <p:cNvSpPr txBox="1"/>
          <p:nvPr/>
        </p:nvSpPr>
        <p:spPr>
          <a:xfrm>
            <a:off x="628650" y="3650224"/>
            <a:ext cx="7886700" cy="369332"/>
          </a:xfrm>
          <a:prstGeom prst="rect">
            <a:avLst/>
          </a:prstGeom>
          <a:noFill/>
        </p:spPr>
        <p:txBody>
          <a:bodyPr wrap="square" rtlCol="0">
            <a:spAutoFit/>
          </a:bodyPr>
          <a:lstStyle/>
          <a:p>
            <a:r>
              <a:rPr lang="en-US" dirty="0"/>
              <a:t>Weekday and weekend events.</a:t>
            </a:r>
          </a:p>
        </p:txBody>
      </p:sp>
      <p:sp>
        <p:nvSpPr>
          <p:cNvPr id="9" name="TextBox 8">
            <a:extLst>
              <a:ext uri="{FF2B5EF4-FFF2-40B4-BE49-F238E27FC236}">
                <a16:creationId xmlns:a16="http://schemas.microsoft.com/office/drawing/2014/main" id="{73BF4D30-00D7-9C53-6D50-2DB9A25DAFFD}"/>
              </a:ext>
            </a:extLst>
          </p:cNvPr>
          <p:cNvSpPr txBox="1"/>
          <p:nvPr/>
        </p:nvSpPr>
        <p:spPr>
          <a:xfrm>
            <a:off x="3408744" y="3091234"/>
            <a:ext cx="4572000" cy="369332"/>
          </a:xfrm>
          <a:prstGeom prst="rect">
            <a:avLst/>
          </a:prstGeom>
          <a:noFill/>
        </p:spPr>
        <p:txBody>
          <a:bodyPr wrap="square">
            <a:spAutoFit/>
          </a:bodyPr>
          <a:lstStyle/>
          <a:p>
            <a:r>
              <a:rPr lang="en-US" dirty="0">
                <a:hlinkClick r:id="rId3"/>
              </a:rPr>
              <a:t>YouTube example of Manny's action Steel</a:t>
            </a:r>
            <a:endParaRPr lang="en-US" dirty="0"/>
          </a:p>
        </p:txBody>
      </p:sp>
      <p:sp>
        <p:nvSpPr>
          <p:cNvPr id="11" name="TextBox 10">
            <a:extLst>
              <a:ext uri="{FF2B5EF4-FFF2-40B4-BE49-F238E27FC236}">
                <a16:creationId xmlns:a16="http://schemas.microsoft.com/office/drawing/2014/main" id="{497C11CB-DA46-1A77-595D-606FDC848EF6}"/>
              </a:ext>
            </a:extLst>
          </p:cNvPr>
          <p:cNvSpPr txBox="1"/>
          <p:nvPr/>
        </p:nvSpPr>
        <p:spPr>
          <a:xfrm>
            <a:off x="3408744" y="2337059"/>
            <a:ext cx="4572000" cy="369332"/>
          </a:xfrm>
          <a:prstGeom prst="rect">
            <a:avLst/>
          </a:prstGeom>
          <a:noFill/>
        </p:spPr>
        <p:txBody>
          <a:bodyPr wrap="square">
            <a:spAutoFit/>
          </a:bodyPr>
          <a:lstStyle/>
          <a:p>
            <a:r>
              <a:rPr lang="en-US" dirty="0">
                <a:hlinkClick r:id="rId4"/>
              </a:rPr>
              <a:t>www.volusiacountygunclub.com</a:t>
            </a:r>
            <a:endParaRPr lang="en-US" dirty="0"/>
          </a:p>
        </p:txBody>
      </p:sp>
      <p:pic>
        <p:nvPicPr>
          <p:cNvPr id="13" name="Picture 12">
            <a:extLst>
              <a:ext uri="{FF2B5EF4-FFF2-40B4-BE49-F238E27FC236}">
                <a16:creationId xmlns:a16="http://schemas.microsoft.com/office/drawing/2014/main" id="{7A6E6AA2-025C-DAC0-8F8A-E19EFC1A91C1}"/>
              </a:ext>
            </a:extLst>
          </p:cNvPr>
          <p:cNvPicPr>
            <a:picLocks noChangeAspect="1"/>
          </p:cNvPicPr>
          <p:nvPr/>
        </p:nvPicPr>
        <p:blipFill>
          <a:blip r:embed="rId5"/>
          <a:stretch>
            <a:fillRect/>
          </a:stretch>
        </p:blipFill>
        <p:spPr>
          <a:xfrm>
            <a:off x="723735" y="1365676"/>
            <a:ext cx="2146787" cy="2177750"/>
          </a:xfrm>
          <a:prstGeom prst="rect">
            <a:avLst/>
          </a:prstGeom>
        </p:spPr>
      </p:pic>
      <p:sp>
        <p:nvSpPr>
          <p:cNvPr id="3" name="TextBox 2">
            <a:extLst>
              <a:ext uri="{FF2B5EF4-FFF2-40B4-BE49-F238E27FC236}">
                <a16:creationId xmlns:a16="http://schemas.microsoft.com/office/drawing/2014/main" id="{FC2924A5-BC09-F1AB-7CFB-32C11AA4E970}"/>
              </a:ext>
            </a:extLst>
          </p:cNvPr>
          <p:cNvSpPr txBox="1"/>
          <p:nvPr/>
        </p:nvSpPr>
        <p:spPr>
          <a:xfrm>
            <a:off x="723735" y="4467828"/>
            <a:ext cx="7257009" cy="369332"/>
          </a:xfrm>
          <a:prstGeom prst="rect">
            <a:avLst/>
          </a:prstGeom>
          <a:noFill/>
        </p:spPr>
        <p:txBody>
          <a:bodyPr wrap="square" rtlCol="0">
            <a:spAutoFit/>
          </a:bodyPr>
          <a:lstStyle/>
          <a:p>
            <a:r>
              <a:rPr lang="en-US" dirty="0"/>
              <a:t>Find these events in </a:t>
            </a:r>
            <a:r>
              <a:rPr lang="en-US" dirty="0" err="1"/>
              <a:t>Practiscore</a:t>
            </a:r>
            <a:r>
              <a:rPr lang="en-US" dirty="0"/>
              <a:t> undern the club name “Extreme GM.” </a:t>
            </a:r>
          </a:p>
        </p:txBody>
      </p:sp>
    </p:spTree>
    <p:extLst>
      <p:ext uri="{BB962C8B-B14F-4D97-AF65-F5344CB8AC3E}">
        <p14:creationId xmlns:p14="http://schemas.microsoft.com/office/powerpoint/2010/main" val="194399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Manny's Action Steel Example">
            <a:hlinkClick r:id="" action="ppaction://media"/>
            <a:extLst>
              <a:ext uri="{FF2B5EF4-FFF2-40B4-BE49-F238E27FC236}">
                <a16:creationId xmlns:a16="http://schemas.microsoft.com/office/drawing/2014/main" id="{CF0765F7-9EF8-95B8-F0BB-AA411C605BB5}"/>
              </a:ext>
            </a:extLst>
          </p:cNvPr>
          <p:cNvPicPr>
            <a:picLocks noRot="1" noChangeAspect="1"/>
          </p:cNvPicPr>
          <p:nvPr>
            <a:videoFile r:link="rId1"/>
          </p:nvPr>
        </p:nvPicPr>
        <p:blipFill>
          <a:blip r:embed="rId3"/>
          <a:stretch>
            <a:fillRect/>
          </a:stretch>
        </p:blipFill>
        <p:spPr>
          <a:xfrm>
            <a:off x="342900" y="1039558"/>
            <a:ext cx="8458200" cy="4778883"/>
          </a:xfrm>
          <a:prstGeom prst="rect">
            <a:avLst/>
          </a:prstGeom>
        </p:spPr>
      </p:pic>
    </p:spTree>
    <p:extLst>
      <p:ext uri="{BB962C8B-B14F-4D97-AF65-F5344CB8AC3E}">
        <p14:creationId xmlns:p14="http://schemas.microsoft.com/office/powerpoint/2010/main" val="8036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8E9B6-BF7E-0F4B-618E-761A4F68D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20386-BF58-F969-F231-5D949B5F856D}"/>
              </a:ext>
            </a:extLst>
          </p:cNvPr>
          <p:cNvSpPr>
            <a:spLocks noGrp="1"/>
          </p:cNvSpPr>
          <p:nvPr>
            <p:ph type="title"/>
          </p:nvPr>
        </p:nvSpPr>
        <p:spPr/>
        <p:txBody>
          <a:bodyPr/>
          <a:lstStyle/>
          <a:p>
            <a:r>
              <a:rPr lang="en-US" dirty="0"/>
              <a:t>Galactic Pistol Alliance</a:t>
            </a:r>
          </a:p>
        </p:txBody>
      </p:sp>
      <p:sp>
        <p:nvSpPr>
          <p:cNvPr id="5" name="TextBox 4">
            <a:extLst>
              <a:ext uri="{FF2B5EF4-FFF2-40B4-BE49-F238E27FC236}">
                <a16:creationId xmlns:a16="http://schemas.microsoft.com/office/drawing/2014/main" id="{B55CE1E0-3AA3-7860-C7ED-E4255EE698BD}"/>
              </a:ext>
            </a:extLst>
          </p:cNvPr>
          <p:cNvSpPr txBox="1"/>
          <p:nvPr/>
        </p:nvSpPr>
        <p:spPr>
          <a:xfrm>
            <a:off x="3449256" y="1473161"/>
            <a:ext cx="2245488" cy="369332"/>
          </a:xfrm>
          <a:prstGeom prst="rect">
            <a:avLst/>
          </a:prstGeom>
          <a:noFill/>
        </p:spPr>
        <p:txBody>
          <a:bodyPr wrap="square" rtlCol="0">
            <a:spAutoFit/>
          </a:bodyPr>
          <a:lstStyle/>
          <a:p>
            <a:r>
              <a:rPr lang="en-US" dirty="0"/>
              <a:t>Link to Website</a:t>
            </a:r>
          </a:p>
        </p:txBody>
      </p:sp>
      <p:sp>
        <p:nvSpPr>
          <p:cNvPr id="8" name="TextBox 7">
            <a:extLst>
              <a:ext uri="{FF2B5EF4-FFF2-40B4-BE49-F238E27FC236}">
                <a16:creationId xmlns:a16="http://schemas.microsoft.com/office/drawing/2014/main" id="{75488773-F692-BFD5-3E2C-E61BF4E48098}"/>
              </a:ext>
            </a:extLst>
          </p:cNvPr>
          <p:cNvSpPr txBox="1"/>
          <p:nvPr/>
        </p:nvSpPr>
        <p:spPr>
          <a:xfrm>
            <a:off x="628650" y="3650224"/>
            <a:ext cx="7886700" cy="646331"/>
          </a:xfrm>
          <a:prstGeom prst="rect">
            <a:avLst/>
          </a:prstGeom>
          <a:noFill/>
        </p:spPr>
        <p:txBody>
          <a:bodyPr wrap="square" rtlCol="0">
            <a:spAutoFit/>
          </a:bodyPr>
          <a:lstStyle/>
          <a:p>
            <a:r>
              <a:rPr lang="en-US" dirty="0"/>
              <a:t>Relaxed rules on equipment and some procedures in the effort to make it more fun.</a:t>
            </a:r>
          </a:p>
        </p:txBody>
      </p:sp>
      <p:sp>
        <p:nvSpPr>
          <p:cNvPr id="4" name="TextBox 3">
            <a:extLst>
              <a:ext uri="{FF2B5EF4-FFF2-40B4-BE49-F238E27FC236}">
                <a16:creationId xmlns:a16="http://schemas.microsoft.com/office/drawing/2014/main" id="{54B34B76-6573-BA59-26DB-7E859C51CB71}"/>
              </a:ext>
            </a:extLst>
          </p:cNvPr>
          <p:cNvSpPr txBox="1"/>
          <p:nvPr/>
        </p:nvSpPr>
        <p:spPr>
          <a:xfrm>
            <a:off x="3449256" y="1856186"/>
            <a:ext cx="4572000" cy="369332"/>
          </a:xfrm>
          <a:prstGeom prst="rect">
            <a:avLst/>
          </a:prstGeom>
          <a:noFill/>
        </p:spPr>
        <p:txBody>
          <a:bodyPr wrap="square">
            <a:spAutoFit/>
          </a:bodyPr>
          <a:lstStyle/>
          <a:p>
            <a:r>
              <a:rPr lang="en-US" dirty="0">
                <a:hlinkClick r:id="rId2"/>
              </a:rPr>
              <a:t>www.galacticpistolalliance.com</a:t>
            </a:r>
            <a:endParaRPr lang="en-US" dirty="0"/>
          </a:p>
        </p:txBody>
      </p:sp>
      <p:pic>
        <p:nvPicPr>
          <p:cNvPr id="10" name="Picture 9">
            <a:extLst>
              <a:ext uri="{FF2B5EF4-FFF2-40B4-BE49-F238E27FC236}">
                <a16:creationId xmlns:a16="http://schemas.microsoft.com/office/drawing/2014/main" id="{804C69D2-FCD2-5A5E-ED16-76CB44321FDC}"/>
              </a:ext>
            </a:extLst>
          </p:cNvPr>
          <p:cNvPicPr>
            <a:picLocks noChangeAspect="1"/>
          </p:cNvPicPr>
          <p:nvPr/>
        </p:nvPicPr>
        <p:blipFill>
          <a:blip r:embed="rId3"/>
          <a:stretch>
            <a:fillRect/>
          </a:stretch>
        </p:blipFill>
        <p:spPr>
          <a:xfrm>
            <a:off x="1165064" y="1473160"/>
            <a:ext cx="1576218" cy="1987405"/>
          </a:xfrm>
          <a:prstGeom prst="rect">
            <a:avLst/>
          </a:prstGeom>
        </p:spPr>
      </p:pic>
      <p:sp>
        <p:nvSpPr>
          <p:cNvPr id="14" name="TextBox 13">
            <a:extLst>
              <a:ext uri="{FF2B5EF4-FFF2-40B4-BE49-F238E27FC236}">
                <a16:creationId xmlns:a16="http://schemas.microsoft.com/office/drawing/2014/main" id="{0A8D7420-0F3A-3F7A-9C5B-C5B78598CD56}"/>
              </a:ext>
            </a:extLst>
          </p:cNvPr>
          <p:cNvSpPr txBox="1"/>
          <p:nvPr/>
        </p:nvSpPr>
        <p:spPr>
          <a:xfrm>
            <a:off x="3449256" y="2429392"/>
            <a:ext cx="4572000" cy="369332"/>
          </a:xfrm>
          <a:prstGeom prst="rect">
            <a:avLst/>
          </a:prstGeom>
          <a:noFill/>
        </p:spPr>
        <p:txBody>
          <a:bodyPr wrap="square">
            <a:spAutoFit/>
          </a:bodyPr>
          <a:lstStyle/>
          <a:p>
            <a:r>
              <a:rPr lang="en-US" dirty="0">
                <a:hlinkClick r:id="rId4"/>
              </a:rPr>
              <a:t>YouTube example of GPA</a:t>
            </a:r>
            <a:endParaRPr lang="en-US" dirty="0"/>
          </a:p>
        </p:txBody>
      </p:sp>
      <p:sp>
        <p:nvSpPr>
          <p:cNvPr id="3" name="TextBox 2">
            <a:extLst>
              <a:ext uri="{FF2B5EF4-FFF2-40B4-BE49-F238E27FC236}">
                <a16:creationId xmlns:a16="http://schemas.microsoft.com/office/drawing/2014/main" id="{F8689A32-61D8-4632-714B-30C2FFE78343}"/>
              </a:ext>
            </a:extLst>
          </p:cNvPr>
          <p:cNvSpPr txBox="1"/>
          <p:nvPr/>
        </p:nvSpPr>
        <p:spPr>
          <a:xfrm>
            <a:off x="628650" y="4486214"/>
            <a:ext cx="7762996" cy="646331"/>
          </a:xfrm>
          <a:prstGeom prst="rect">
            <a:avLst/>
          </a:prstGeom>
          <a:noFill/>
        </p:spPr>
        <p:txBody>
          <a:bodyPr wrap="square" rtlCol="0">
            <a:spAutoFit/>
          </a:bodyPr>
          <a:lstStyle/>
          <a:p>
            <a:r>
              <a:rPr lang="en-US" dirty="0"/>
              <a:t>GPA does require a membership, but at this time you can sign up for a 1-year free trial.</a:t>
            </a:r>
          </a:p>
        </p:txBody>
      </p:sp>
    </p:spTree>
    <p:extLst>
      <p:ext uri="{BB962C8B-B14F-4D97-AF65-F5344CB8AC3E}">
        <p14:creationId xmlns:p14="http://schemas.microsoft.com/office/powerpoint/2010/main" val="234056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Galactic Pistol League Example">
            <a:hlinkClick r:id="" action="ppaction://media"/>
            <a:extLst>
              <a:ext uri="{FF2B5EF4-FFF2-40B4-BE49-F238E27FC236}">
                <a16:creationId xmlns:a16="http://schemas.microsoft.com/office/drawing/2014/main" id="{E25D5930-ED58-AA4F-DAC6-81AD30313655}"/>
              </a:ext>
            </a:extLst>
          </p:cNvPr>
          <p:cNvPicPr>
            <a:picLocks noRot="1" noChangeAspect="1"/>
          </p:cNvPicPr>
          <p:nvPr>
            <a:videoFile r:link="rId1"/>
          </p:nvPr>
        </p:nvPicPr>
        <p:blipFill>
          <a:blip r:embed="rId3"/>
          <a:stretch>
            <a:fillRect/>
          </a:stretch>
        </p:blipFill>
        <p:spPr>
          <a:xfrm>
            <a:off x="609600" y="457200"/>
            <a:ext cx="7924800" cy="5943600"/>
          </a:xfrm>
          <a:prstGeom prst="rect">
            <a:avLst/>
          </a:prstGeom>
        </p:spPr>
      </p:pic>
    </p:spTree>
    <p:extLst>
      <p:ext uri="{BB962C8B-B14F-4D97-AF65-F5344CB8AC3E}">
        <p14:creationId xmlns:p14="http://schemas.microsoft.com/office/powerpoint/2010/main" val="223040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6D788-6526-4295-4608-BBAFA9B1A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20935-3D23-447C-965D-7AECD182D35C}"/>
              </a:ext>
            </a:extLst>
          </p:cNvPr>
          <p:cNvSpPr>
            <a:spLocks noGrp="1"/>
          </p:cNvSpPr>
          <p:nvPr>
            <p:ph type="title"/>
          </p:nvPr>
        </p:nvSpPr>
        <p:spPr/>
        <p:txBody>
          <a:bodyPr/>
          <a:lstStyle/>
          <a:p>
            <a:r>
              <a:rPr lang="en-US" dirty="0"/>
              <a:t>IDPA</a:t>
            </a:r>
          </a:p>
        </p:txBody>
      </p:sp>
      <p:sp>
        <p:nvSpPr>
          <p:cNvPr id="5" name="TextBox 4">
            <a:extLst>
              <a:ext uri="{FF2B5EF4-FFF2-40B4-BE49-F238E27FC236}">
                <a16:creationId xmlns:a16="http://schemas.microsoft.com/office/drawing/2014/main" id="{A7D5165C-6425-3D5B-7F8C-23167AE9AAE4}"/>
              </a:ext>
            </a:extLst>
          </p:cNvPr>
          <p:cNvSpPr txBox="1"/>
          <p:nvPr/>
        </p:nvSpPr>
        <p:spPr>
          <a:xfrm>
            <a:off x="3449256" y="1473161"/>
            <a:ext cx="2245488" cy="369332"/>
          </a:xfrm>
          <a:prstGeom prst="rect">
            <a:avLst/>
          </a:prstGeom>
          <a:noFill/>
        </p:spPr>
        <p:txBody>
          <a:bodyPr wrap="square" rtlCol="0">
            <a:spAutoFit/>
          </a:bodyPr>
          <a:lstStyle/>
          <a:p>
            <a:r>
              <a:rPr lang="en-US" dirty="0"/>
              <a:t>Link to Website</a:t>
            </a:r>
          </a:p>
        </p:txBody>
      </p:sp>
      <p:sp>
        <p:nvSpPr>
          <p:cNvPr id="8" name="TextBox 7">
            <a:extLst>
              <a:ext uri="{FF2B5EF4-FFF2-40B4-BE49-F238E27FC236}">
                <a16:creationId xmlns:a16="http://schemas.microsoft.com/office/drawing/2014/main" id="{0D2C2B29-9873-71D6-2CB8-30EAFA50E6F2}"/>
              </a:ext>
            </a:extLst>
          </p:cNvPr>
          <p:cNvSpPr txBox="1"/>
          <p:nvPr/>
        </p:nvSpPr>
        <p:spPr>
          <a:xfrm>
            <a:off x="628650" y="3650224"/>
            <a:ext cx="7886700" cy="1200329"/>
          </a:xfrm>
          <a:prstGeom prst="rect">
            <a:avLst/>
          </a:prstGeom>
          <a:noFill/>
        </p:spPr>
        <p:txBody>
          <a:bodyPr wrap="square" rtlCol="0">
            <a:spAutoFit/>
          </a:bodyPr>
          <a:lstStyle/>
          <a:p>
            <a:r>
              <a:rPr lang="en-US" dirty="0"/>
              <a:t>Practice how you carry!</a:t>
            </a:r>
          </a:p>
          <a:p>
            <a:endParaRPr lang="en-US" dirty="0"/>
          </a:p>
          <a:p>
            <a:r>
              <a:rPr lang="en-US" dirty="0"/>
              <a:t>IDPA is more geared toward concealed carry gear and there are tighter rules around managing the equipment you have.</a:t>
            </a:r>
          </a:p>
        </p:txBody>
      </p:sp>
      <p:sp>
        <p:nvSpPr>
          <p:cNvPr id="4" name="TextBox 3">
            <a:extLst>
              <a:ext uri="{FF2B5EF4-FFF2-40B4-BE49-F238E27FC236}">
                <a16:creationId xmlns:a16="http://schemas.microsoft.com/office/drawing/2014/main" id="{27E0FB50-77FA-2643-F25B-4C783CDC94E1}"/>
              </a:ext>
            </a:extLst>
          </p:cNvPr>
          <p:cNvSpPr txBox="1"/>
          <p:nvPr/>
        </p:nvSpPr>
        <p:spPr>
          <a:xfrm>
            <a:off x="3449256" y="1948520"/>
            <a:ext cx="4572000" cy="369332"/>
          </a:xfrm>
          <a:prstGeom prst="rect">
            <a:avLst/>
          </a:prstGeom>
          <a:noFill/>
        </p:spPr>
        <p:txBody>
          <a:bodyPr wrap="square">
            <a:spAutoFit/>
          </a:bodyPr>
          <a:lstStyle/>
          <a:p>
            <a:r>
              <a:rPr lang="en-US" dirty="0">
                <a:hlinkClick r:id="rId2"/>
              </a:rPr>
              <a:t>www.idpa.com</a:t>
            </a:r>
            <a:endParaRPr lang="en-US" dirty="0"/>
          </a:p>
        </p:txBody>
      </p:sp>
      <p:sp>
        <p:nvSpPr>
          <p:cNvPr id="14" name="TextBox 13">
            <a:extLst>
              <a:ext uri="{FF2B5EF4-FFF2-40B4-BE49-F238E27FC236}">
                <a16:creationId xmlns:a16="http://schemas.microsoft.com/office/drawing/2014/main" id="{1109AC48-8C4C-C802-235F-3F89B43AF2E8}"/>
              </a:ext>
            </a:extLst>
          </p:cNvPr>
          <p:cNvSpPr txBox="1"/>
          <p:nvPr/>
        </p:nvSpPr>
        <p:spPr>
          <a:xfrm>
            <a:off x="3449256" y="2395897"/>
            <a:ext cx="4572000" cy="369332"/>
          </a:xfrm>
          <a:prstGeom prst="rect">
            <a:avLst/>
          </a:prstGeom>
          <a:noFill/>
        </p:spPr>
        <p:txBody>
          <a:bodyPr wrap="square">
            <a:spAutoFit/>
          </a:bodyPr>
          <a:lstStyle/>
          <a:p>
            <a:r>
              <a:rPr lang="en-US" dirty="0">
                <a:hlinkClick r:id="rId3"/>
              </a:rPr>
              <a:t>YouTube example of IDPA</a:t>
            </a:r>
            <a:endParaRPr lang="en-US" dirty="0"/>
          </a:p>
        </p:txBody>
      </p:sp>
      <p:pic>
        <p:nvPicPr>
          <p:cNvPr id="6" name="Picture 5">
            <a:extLst>
              <a:ext uri="{FF2B5EF4-FFF2-40B4-BE49-F238E27FC236}">
                <a16:creationId xmlns:a16="http://schemas.microsoft.com/office/drawing/2014/main" id="{B1BA402B-5DC8-B51B-35A9-D7D6148026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643" y="1842493"/>
            <a:ext cx="3056479" cy="738070"/>
          </a:xfrm>
          <a:prstGeom prst="rect">
            <a:avLst/>
          </a:prstGeom>
        </p:spPr>
      </p:pic>
    </p:spTree>
    <p:extLst>
      <p:ext uri="{BB962C8B-B14F-4D97-AF65-F5344CB8AC3E}">
        <p14:creationId xmlns:p14="http://schemas.microsoft.com/office/powerpoint/2010/main" val="161506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603D-83EF-6A05-6B20-96CCE42C35FC}"/>
              </a:ext>
            </a:extLst>
          </p:cNvPr>
          <p:cNvSpPr>
            <a:spLocks noGrp="1"/>
          </p:cNvSpPr>
          <p:nvPr>
            <p:ph type="title"/>
          </p:nvPr>
        </p:nvSpPr>
        <p:spPr/>
        <p:txBody>
          <a:bodyPr/>
          <a:lstStyle/>
          <a:p>
            <a:r>
              <a:rPr lang="en-US" dirty="0"/>
              <a:t>Join USPSA</a:t>
            </a:r>
          </a:p>
        </p:txBody>
      </p:sp>
      <p:pic>
        <p:nvPicPr>
          <p:cNvPr id="4" name="Picture 3">
            <a:extLst>
              <a:ext uri="{FF2B5EF4-FFF2-40B4-BE49-F238E27FC236}">
                <a16:creationId xmlns:a16="http://schemas.microsoft.com/office/drawing/2014/main" id="{ED76D6B5-2215-D773-CD3D-CD103B24236F}"/>
              </a:ext>
            </a:extLst>
          </p:cNvPr>
          <p:cNvPicPr>
            <a:picLocks noChangeAspect="1"/>
          </p:cNvPicPr>
          <p:nvPr/>
        </p:nvPicPr>
        <p:blipFill>
          <a:blip r:embed="rId2" cstate="email">
            <a:extLst>
              <a:ext uri="{28A0092B-C50C-407E-A947-70E740481C1C}">
                <a14:useLocalDpi xmlns:a14="http://schemas.microsoft.com/office/drawing/2010/main"/>
              </a:ext>
            </a:extLst>
          </a:blip>
          <a:srcRect r="4487"/>
          <a:stretch>
            <a:fillRect/>
          </a:stretch>
        </p:blipFill>
        <p:spPr>
          <a:xfrm>
            <a:off x="5636872" y="365126"/>
            <a:ext cx="2997842" cy="2841993"/>
          </a:xfrm>
          <a:prstGeom prst="rect">
            <a:avLst/>
          </a:prstGeom>
        </p:spPr>
      </p:pic>
      <p:sp>
        <p:nvSpPr>
          <p:cNvPr id="6" name="TextBox 5">
            <a:extLst>
              <a:ext uri="{FF2B5EF4-FFF2-40B4-BE49-F238E27FC236}">
                <a16:creationId xmlns:a16="http://schemas.microsoft.com/office/drawing/2014/main" id="{C648B37C-1260-A234-D8A4-1A79FBFA1CD8}"/>
              </a:ext>
            </a:extLst>
          </p:cNvPr>
          <p:cNvSpPr txBox="1"/>
          <p:nvPr/>
        </p:nvSpPr>
        <p:spPr>
          <a:xfrm>
            <a:off x="628650" y="1901846"/>
            <a:ext cx="4572000" cy="369332"/>
          </a:xfrm>
          <a:prstGeom prst="rect">
            <a:avLst/>
          </a:prstGeom>
          <a:noFill/>
        </p:spPr>
        <p:txBody>
          <a:bodyPr wrap="square">
            <a:spAutoFit/>
          </a:bodyPr>
          <a:lstStyle/>
          <a:p>
            <a:r>
              <a:rPr lang="en-US" dirty="0">
                <a:hlinkClick r:id="rId3"/>
              </a:rPr>
              <a:t>www.uspsa.org</a:t>
            </a:r>
            <a:endParaRPr lang="en-US" dirty="0"/>
          </a:p>
        </p:txBody>
      </p:sp>
      <p:sp>
        <p:nvSpPr>
          <p:cNvPr id="7" name="TextBox 6">
            <a:extLst>
              <a:ext uri="{FF2B5EF4-FFF2-40B4-BE49-F238E27FC236}">
                <a16:creationId xmlns:a16="http://schemas.microsoft.com/office/drawing/2014/main" id="{E27E7273-0026-20AF-D90B-3E014F69D929}"/>
              </a:ext>
            </a:extLst>
          </p:cNvPr>
          <p:cNvSpPr txBox="1"/>
          <p:nvPr/>
        </p:nvSpPr>
        <p:spPr>
          <a:xfrm>
            <a:off x="628650" y="1506023"/>
            <a:ext cx="2378597" cy="369332"/>
          </a:xfrm>
          <a:prstGeom prst="rect">
            <a:avLst/>
          </a:prstGeom>
          <a:noFill/>
        </p:spPr>
        <p:txBody>
          <a:bodyPr wrap="square" rtlCol="0">
            <a:spAutoFit/>
          </a:bodyPr>
          <a:lstStyle/>
          <a:p>
            <a:r>
              <a:rPr lang="en-US" dirty="0"/>
              <a:t>Link to the Website</a:t>
            </a:r>
          </a:p>
        </p:txBody>
      </p:sp>
      <p:pic>
        <p:nvPicPr>
          <p:cNvPr id="10" name="Picture 9">
            <a:extLst>
              <a:ext uri="{FF2B5EF4-FFF2-40B4-BE49-F238E27FC236}">
                <a16:creationId xmlns:a16="http://schemas.microsoft.com/office/drawing/2014/main" id="{CEE74ABB-CB74-074E-3293-AF6246E6F82B}"/>
              </a:ext>
            </a:extLst>
          </p:cNvPr>
          <p:cNvPicPr>
            <a:picLocks noChangeAspect="1"/>
          </p:cNvPicPr>
          <p:nvPr/>
        </p:nvPicPr>
        <p:blipFill>
          <a:blip r:embed="rId4"/>
          <a:stretch>
            <a:fillRect/>
          </a:stretch>
        </p:blipFill>
        <p:spPr>
          <a:xfrm>
            <a:off x="628650" y="3077000"/>
            <a:ext cx="3755890" cy="2841993"/>
          </a:xfrm>
          <a:prstGeom prst="rect">
            <a:avLst/>
          </a:prstGeom>
        </p:spPr>
      </p:pic>
      <p:sp>
        <p:nvSpPr>
          <p:cNvPr id="11" name="TextBox 10">
            <a:extLst>
              <a:ext uri="{FF2B5EF4-FFF2-40B4-BE49-F238E27FC236}">
                <a16:creationId xmlns:a16="http://schemas.microsoft.com/office/drawing/2014/main" id="{CE598346-FFE8-FAE8-4889-EAD0087BBE5C}"/>
              </a:ext>
            </a:extLst>
          </p:cNvPr>
          <p:cNvSpPr txBox="1"/>
          <p:nvPr/>
        </p:nvSpPr>
        <p:spPr>
          <a:xfrm>
            <a:off x="628650" y="2419109"/>
            <a:ext cx="2149274" cy="369332"/>
          </a:xfrm>
          <a:prstGeom prst="rect">
            <a:avLst/>
          </a:prstGeom>
          <a:noFill/>
        </p:spPr>
        <p:txBody>
          <a:bodyPr wrap="square" rtlCol="0">
            <a:spAutoFit/>
          </a:bodyPr>
          <a:lstStyle/>
          <a:p>
            <a:r>
              <a:rPr lang="en-US" dirty="0"/>
              <a:t>Why Join USPSA?</a:t>
            </a:r>
          </a:p>
        </p:txBody>
      </p:sp>
      <p:sp>
        <p:nvSpPr>
          <p:cNvPr id="12" name="TextBox 11">
            <a:extLst>
              <a:ext uri="{FF2B5EF4-FFF2-40B4-BE49-F238E27FC236}">
                <a16:creationId xmlns:a16="http://schemas.microsoft.com/office/drawing/2014/main" id="{90906FBB-2ADA-B5C7-20E2-13C8D90628F7}"/>
              </a:ext>
            </a:extLst>
          </p:cNvPr>
          <p:cNvSpPr txBox="1"/>
          <p:nvPr/>
        </p:nvSpPr>
        <p:spPr>
          <a:xfrm>
            <a:off x="5023413" y="4271058"/>
            <a:ext cx="3379807" cy="646331"/>
          </a:xfrm>
          <a:prstGeom prst="rect">
            <a:avLst/>
          </a:prstGeom>
          <a:noFill/>
        </p:spPr>
        <p:txBody>
          <a:bodyPr wrap="square" rtlCol="0">
            <a:spAutoFit/>
          </a:bodyPr>
          <a:lstStyle/>
          <a:p>
            <a:r>
              <a:rPr lang="en-US" dirty="0"/>
              <a:t>Membership cover USPSA and Steel Challenge.</a:t>
            </a:r>
          </a:p>
        </p:txBody>
      </p:sp>
    </p:spTree>
    <p:extLst>
      <p:ext uri="{BB962C8B-B14F-4D97-AF65-F5344CB8AC3E}">
        <p14:creationId xmlns:p14="http://schemas.microsoft.com/office/powerpoint/2010/main" val="175197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47201-4560-D839-B773-A71AD48CB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F3406-A2FD-016F-C67A-FA5B3D92AE77}"/>
              </a:ext>
            </a:extLst>
          </p:cNvPr>
          <p:cNvSpPr>
            <a:spLocks noGrp="1"/>
          </p:cNvSpPr>
          <p:nvPr>
            <p:ph type="title"/>
          </p:nvPr>
        </p:nvSpPr>
        <p:spPr/>
        <p:txBody>
          <a:bodyPr/>
          <a:lstStyle/>
          <a:p>
            <a:pPr algn="ctr"/>
            <a:r>
              <a:rPr lang="en-US" dirty="0" err="1"/>
              <a:t>Practiscore</a:t>
            </a:r>
            <a:endParaRPr lang="en-US" dirty="0"/>
          </a:p>
        </p:txBody>
      </p:sp>
      <p:sp>
        <p:nvSpPr>
          <p:cNvPr id="5" name="TextBox 4">
            <a:extLst>
              <a:ext uri="{FF2B5EF4-FFF2-40B4-BE49-F238E27FC236}">
                <a16:creationId xmlns:a16="http://schemas.microsoft.com/office/drawing/2014/main" id="{B9835ABD-10C3-50A5-1F53-CABDA3A7C190}"/>
              </a:ext>
            </a:extLst>
          </p:cNvPr>
          <p:cNvSpPr txBox="1"/>
          <p:nvPr/>
        </p:nvSpPr>
        <p:spPr>
          <a:xfrm>
            <a:off x="628650" y="1875355"/>
            <a:ext cx="3669175" cy="369332"/>
          </a:xfrm>
          <a:prstGeom prst="rect">
            <a:avLst/>
          </a:prstGeom>
          <a:noFill/>
        </p:spPr>
        <p:txBody>
          <a:bodyPr wrap="square" rtlCol="0">
            <a:spAutoFit/>
          </a:bodyPr>
          <a:lstStyle/>
          <a:p>
            <a:r>
              <a:rPr lang="en-US" dirty="0">
                <a:hlinkClick r:id="rId2"/>
              </a:rPr>
              <a:t>www.practiscore.com</a:t>
            </a:r>
            <a:endParaRPr lang="en-US" dirty="0"/>
          </a:p>
        </p:txBody>
      </p:sp>
      <p:sp>
        <p:nvSpPr>
          <p:cNvPr id="8" name="TextBox 7">
            <a:extLst>
              <a:ext uri="{FF2B5EF4-FFF2-40B4-BE49-F238E27FC236}">
                <a16:creationId xmlns:a16="http://schemas.microsoft.com/office/drawing/2014/main" id="{6189207D-F25E-0539-DFD1-000783A62EC0}"/>
              </a:ext>
            </a:extLst>
          </p:cNvPr>
          <p:cNvSpPr txBox="1"/>
          <p:nvPr/>
        </p:nvSpPr>
        <p:spPr>
          <a:xfrm>
            <a:off x="628650" y="1506023"/>
            <a:ext cx="2928395" cy="369332"/>
          </a:xfrm>
          <a:prstGeom prst="rect">
            <a:avLst/>
          </a:prstGeom>
          <a:noFill/>
        </p:spPr>
        <p:txBody>
          <a:bodyPr wrap="square" rtlCol="0">
            <a:spAutoFit/>
          </a:bodyPr>
          <a:lstStyle/>
          <a:p>
            <a:r>
              <a:rPr lang="en-US" dirty="0"/>
              <a:t>Link to Web Site</a:t>
            </a:r>
          </a:p>
        </p:txBody>
      </p:sp>
      <p:sp>
        <p:nvSpPr>
          <p:cNvPr id="9" name="TextBox 8">
            <a:extLst>
              <a:ext uri="{FF2B5EF4-FFF2-40B4-BE49-F238E27FC236}">
                <a16:creationId xmlns:a16="http://schemas.microsoft.com/office/drawing/2014/main" id="{46210608-AEBB-6C89-95A3-558861E0AFEA}"/>
              </a:ext>
            </a:extLst>
          </p:cNvPr>
          <p:cNvSpPr txBox="1"/>
          <p:nvPr/>
        </p:nvSpPr>
        <p:spPr>
          <a:xfrm>
            <a:off x="717630" y="2523281"/>
            <a:ext cx="7627717" cy="1754326"/>
          </a:xfrm>
          <a:prstGeom prst="rect">
            <a:avLst/>
          </a:prstGeom>
          <a:noFill/>
        </p:spPr>
        <p:txBody>
          <a:bodyPr wrap="square" rtlCol="0">
            <a:spAutoFit/>
          </a:bodyPr>
          <a:lstStyle/>
          <a:p>
            <a:r>
              <a:rPr lang="en-US" dirty="0"/>
              <a:t>A </a:t>
            </a:r>
            <a:r>
              <a:rPr lang="en-US" dirty="0" err="1"/>
              <a:t>Practiscore</a:t>
            </a:r>
            <a:r>
              <a:rPr lang="en-US" dirty="0"/>
              <a:t> account is a must have!</a:t>
            </a:r>
          </a:p>
          <a:p>
            <a:endParaRPr lang="en-US" dirty="0"/>
          </a:p>
          <a:p>
            <a:r>
              <a:rPr lang="en-US" dirty="0"/>
              <a:t>Here you will find:</a:t>
            </a:r>
          </a:p>
          <a:p>
            <a:pPr marL="285750" indent="-285750">
              <a:buFont typeface="Arial" panose="020B0604020202020204" pitchFamily="34" charset="0"/>
              <a:buChar char="•"/>
            </a:pPr>
            <a:r>
              <a:rPr lang="en-US" dirty="0"/>
              <a:t>Find clubs and events near you.</a:t>
            </a:r>
          </a:p>
          <a:p>
            <a:pPr marL="285750" indent="-285750">
              <a:buFont typeface="Arial" panose="020B0604020202020204" pitchFamily="34" charset="0"/>
              <a:buChar char="•"/>
            </a:pPr>
            <a:r>
              <a:rPr lang="en-US" dirty="0"/>
              <a:t>Sign up for events.</a:t>
            </a:r>
          </a:p>
          <a:p>
            <a:pPr marL="285750" indent="-285750">
              <a:buFont typeface="Arial" panose="020B0604020202020204" pitchFamily="34" charset="0"/>
              <a:buChar char="•"/>
            </a:pPr>
            <a:r>
              <a:rPr lang="en-US" dirty="0"/>
              <a:t>See the scoring results of the events.</a:t>
            </a:r>
          </a:p>
        </p:txBody>
      </p:sp>
    </p:spTree>
    <p:extLst>
      <p:ext uri="{BB962C8B-B14F-4D97-AF65-F5344CB8AC3E}">
        <p14:creationId xmlns:p14="http://schemas.microsoft.com/office/powerpoint/2010/main" val="410220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BAFF9-3F17-718E-A0FC-8E8403604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CC5DD-C79B-1ADA-F2E7-8EA032EC58C1}"/>
              </a:ext>
            </a:extLst>
          </p:cNvPr>
          <p:cNvSpPr>
            <a:spLocks noGrp="1"/>
          </p:cNvSpPr>
          <p:nvPr>
            <p:ph type="title"/>
          </p:nvPr>
        </p:nvSpPr>
        <p:spPr/>
        <p:txBody>
          <a:bodyPr/>
          <a:lstStyle/>
          <a:p>
            <a:pPr algn="ctr"/>
            <a:r>
              <a:rPr lang="en-US" dirty="0" err="1"/>
              <a:t>Practiscore</a:t>
            </a:r>
            <a:r>
              <a:rPr lang="en-US" dirty="0"/>
              <a:t> search</a:t>
            </a:r>
          </a:p>
        </p:txBody>
      </p:sp>
      <p:sp>
        <p:nvSpPr>
          <p:cNvPr id="8" name="TextBox 7">
            <a:extLst>
              <a:ext uri="{FF2B5EF4-FFF2-40B4-BE49-F238E27FC236}">
                <a16:creationId xmlns:a16="http://schemas.microsoft.com/office/drawing/2014/main" id="{3D51E573-B7E7-180B-5C31-8E59A0104B66}"/>
              </a:ext>
            </a:extLst>
          </p:cNvPr>
          <p:cNvSpPr txBox="1"/>
          <p:nvPr/>
        </p:nvSpPr>
        <p:spPr>
          <a:xfrm>
            <a:off x="628650" y="1506023"/>
            <a:ext cx="2928395" cy="369332"/>
          </a:xfrm>
          <a:prstGeom prst="rect">
            <a:avLst/>
          </a:prstGeom>
          <a:noFill/>
        </p:spPr>
        <p:txBody>
          <a:bodyPr wrap="square" rtlCol="0">
            <a:spAutoFit/>
          </a:bodyPr>
          <a:lstStyle/>
          <a:p>
            <a:r>
              <a:rPr lang="en-US" dirty="0"/>
              <a:t>Link to Web Site</a:t>
            </a:r>
          </a:p>
        </p:txBody>
      </p:sp>
      <p:pic>
        <p:nvPicPr>
          <p:cNvPr id="4" name="Picture 3">
            <a:extLst>
              <a:ext uri="{FF2B5EF4-FFF2-40B4-BE49-F238E27FC236}">
                <a16:creationId xmlns:a16="http://schemas.microsoft.com/office/drawing/2014/main" id="{D091339C-BF2C-1074-3E9C-7E8C1ED4C6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552" y="3343024"/>
            <a:ext cx="8740897" cy="3254022"/>
          </a:xfrm>
          <a:prstGeom prst="rect">
            <a:avLst/>
          </a:prstGeom>
        </p:spPr>
      </p:pic>
      <p:sp>
        <p:nvSpPr>
          <p:cNvPr id="7" name="TextBox 6">
            <a:extLst>
              <a:ext uri="{FF2B5EF4-FFF2-40B4-BE49-F238E27FC236}">
                <a16:creationId xmlns:a16="http://schemas.microsoft.com/office/drawing/2014/main" id="{D1013F41-E25A-8A67-B0FC-084D269103EF}"/>
              </a:ext>
            </a:extLst>
          </p:cNvPr>
          <p:cNvSpPr txBox="1"/>
          <p:nvPr/>
        </p:nvSpPr>
        <p:spPr>
          <a:xfrm>
            <a:off x="628650" y="1910772"/>
            <a:ext cx="4572000" cy="369332"/>
          </a:xfrm>
          <a:prstGeom prst="rect">
            <a:avLst/>
          </a:prstGeom>
          <a:noFill/>
        </p:spPr>
        <p:txBody>
          <a:bodyPr wrap="square">
            <a:spAutoFit/>
          </a:bodyPr>
          <a:lstStyle/>
          <a:p>
            <a:r>
              <a:rPr lang="en-US" dirty="0">
                <a:hlinkClick r:id="rId3"/>
              </a:rPr>
              <a:t>Clubs Search | </a:t>
            </a:r>
            <a:r>
              <a:rPr lang="en-US" dirty="0" err="1">
                <a:hlinkClick r:id="rId3"/>
              </a:rPr>
              <a:t>PractiScore</a:t>
            </a:r>
            <a:endParaRPr lang="en-US" dirty="0"/>
          </a:p>
        </p:txBody>
      </p:sp>
      <p:sp>
        <p:nvSpPr>
          <p:cNvPr id="10" name="TextBox 9">
            <a:extLst>
              <a:ext uri="{FF2B5EF4-FFF2-40B4-BE49-F238E27FC236}">
                <a16:creationId xmlns:a16="http://schemas.microsoft.com/office/drawing/2014/main" id="{DB996C10-CCEA-6F97-FD35-35F902491F7B}"/>
              </a:ext>
            </a:extLst>
          </p:cNvPr>
          <p:cNvSpPr txBox="1"/>
          <p:nvPr/>
        </p:nvSpPr>
        <p:spPr>
          <a:xfrm>
            <a:off x="347241" y="2453833"/>
            <a:ext cx="8595208" cy="646331"/>
          </a:xfrm>
          <a:prstGeom prst="rect">
            <a:avLst/>
          </a:prstGeom>
          <a:noFill/>
        </p:spPr>
        <p:txBody>
          <a:bodyPr wrap="square" rtlCol="0">
            <a:spAutoFit/>
          </a:bodyPr>
          <a:lstStyle/>
          <a:p>
            <a:r>
              <a:rPr lang="en-US" dirty="0"/>
              <a:t>The “Clubs’ Tab is where you can search gun clubs in the area.  To search for matches, select the “Matches” tab.</a:t>
            </a:r>
          </a:p>
        </p:txBody>
      </p:sp>
    </p:spTree>
    <p:extLst>
      <p:ext uri="{BB962C8B-B14F-4D97-AF65-F5344CB8AC3E}">
        <p14:creationId xmlns:p14="http://schemas.microsoft.com/office/powerpoint/2010/main" val="300194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EC5F838-17B5-2232-75E5-5D123B45F80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6256" y="1697472"/>
            <a:ext cx="4942153" cy="3459487"/>
          </a:xfrm>
          <a:prstGeom prst="rect">
            <a:avLst/>
          </a:prstGeom>
        </p:spPr>
      </p:pic>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89" y="623275"/>
            <a:ext cx="300913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9AA50A-6F63-A094-CF59-81CE350119D6}"/>
              </a:ext>
            </a:extLst>
          </p:cNvPr>
          <p:cNvSpPr>
            <a:spLocks noGrp="1"/>
          </p:cNvSpPr>
          <p:nvPr>
            <p:ph type="ctrTitle"/>
          </p:nvPr>
        </p:nvSpPr>
        <p:spPr>
          <a:xfrm>
            <a:off x="6039372" y="1056640"/>
            <a:ext cx="2398245" cy="3125746"/>
          </a:xfrm>
        </p:spPr>
        <p:txBody>
          <a:bodyPr vert="horz" lIns="91440" tIns="45720" rIns="91440" bIns="45720" rtlCol="0" anchor="b">
            <a:normAutofit/>
          </a:bodyPr>
          <a:lstStyle/>
          <a:p>
            <a:pPr algn="l"/>
            <a:r>
              <a:rPr lang="en-US" sz="3000" kern="1200">
                <a:solidFill>
                  <a:schemeClr val="tx1"/>
                </a:solidFill>
                <a:latin typeface="+mj-lt"/>
                <a:ea typeface="+mj-ea"/>
                <a:cs typeface="+mj-cs"/>
              </a:rPr>
              <a:t>Competitive Shooting Opportunities</a:t>
            </a:r>
          </a:p>
        </p:txBody>
      </p:sp>
      <p:sp>
        <p:nvSpPr>
          <p:cNvPr id="8" name="Rectangle 7">
            <a:extLst>
              <a:ext uri="{FF2B5EF4-FFF2-40B4-BE49-F238E27FC236}">
                <a16:creationId xmlns:a16="http://schemas.microsoft.com/office/drawing/2014/main" id="{F222160B-ABF8-3EFF-08E9-6CA4B0D717BC}"/>
              </a:ext>
            </a:extLst>
          </p:cNvPr>
          <p:cNvSpPr/>
          <p:nvPr/>
        </p:nvSpPr>
        <p:spPr>
          <a:xfrm>
            <a:off x="6039372" y="4301656"/>
            <a:ext cx="2029214" cy="762618"/>
          </a:xfrm>
          <a:prstGeom prst="rect">
            <a:avLst/>
          </a:prstGeom>
        </p:spPr>
        <p:txBody>
          <a:bodyPr vert="horz" lIns="91440" tIns="45720" rIns="91440" bIns="45720" rtlCol="0" anchor="t">
            <a:normAutofit/>
          </a:bodyPr>
          <a:lstStyle/>
          <a:p>
            <a:pPr defTabSz="914400">
              <a:lnSpc>
                <a:spcPct val="90000"/>
              </a:lnSpc>
              <a:spcBef>
                <a:spcPts val="1000"/>
              </a:spcBef>
            </a:pPr>
            <a:r>
              <a:rPr lang="en-US" sz="17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Near The Villages</a:t>
            </a:r>
          </a:p>
        </p:txBody>
      </p:sp>
    </p:spTree>
    <p:extLst>
      <p:ext uri="{BB962C8B-B14F-4D97-AF65-F5344CB8AC3E}">
        <p14:creationId xmlns:p14="http://schemas.microsoft.com/office/powerpoint/2010/main" val="1785324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40C4-D73B-E762-B95C-1FBF61080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6F701-68E0-F4FD-FBED-C383B1C0F7B7}"/>
              </a:ext>
            </a:extLst>
          </p:cNvPr>
          <p:cNvSpPr>
            <a:spLocks noGrp="1"/>
          </p:cNvSpPr>
          <p:nvPr>
            <p:ph type="title"/>
          </p:nvPr>
        </p:nvSpPr>
        <p:spPr/>
        <p:txBody>
          <a:bodyPr/>
          <a:lstStyle/>
          <a:p>
            <a:pPr algn="ctr"/>
            <a:r>
              <a:rPr lang="en-US" dirty="0" err="1"/>
              <a:t>Practiscore</a:t>
            </a:r>
            <a:r>
              <a:rPr lang="en-US" dirty="0"/>
              <a:t>, follow your clubs!</a:t>
            </a:r>
          </a:p>
        </p:txBody>
      </p:sp>
      <p:sp>
        <p:nvSpPr>
          <p:cNvPr id="6" name="TextBox 5">
            <a:extLst>
              <a:ext uri="{FF2B5EF4-FFF2-40B4-BE49-F238E27FC236}">
                <a16:creationId xmlns:a16="http://schemas.microsoft.com/office/drawing/2014/main" id="{38C6358B-441A-73F6-20EA-24F1D9F01DCB}"/>
              </a:ext>
            </a:extLst>
          </p:cNvPr>
          <p:cNvSpPr txBox="1"/>
          <p:nvPr/>
        </p:nvSpPr>
        <p:spPr>
          <a:xfrm>
            <a:off x="277792" y="1481559"/>
            <a:ext cx="8472669" cy="2031325"/>
          </a:xfrm>
          <a:prstGeom prst="rect">
            <a:avLst/>
          </a:prstGeom>
          <a:noFill/>
        </p:spPr>
        <p:txBody>
          <a:bodyPr wrap="square" rtlCol="0">
            <a:spAutoFit/>
          </a:bodyPr>
          <a:lstStyle/>
          <a:p>
            <a:r>
              <a:rPr lang="en-US" dirty="0"/>
              <a:t>Once you have an account, you can select “My Dashboard” to see all your data.</a:t>
            </a:r>
          </a:p>
          <a:p>
            <a:endParaRPr lang="en-US" dirty="0"/>
          </a:p>
          <a:p>
            <a:r>
              <a:rPr lang="en-US" dirty="0"/>
              <a:t>I would suggest when you find a club near you, hit the “follow” button and that club will show up under “My Clubs”</a:t>
            </a:r>
          </a:p>
          <a:p>
            <a:endParaRPr lang="en-US" dirty="0"/>
          </a:p>
          <a:p>
            <a:r>
              <a:rPr lang="en-US" dirty="0"/>
              <a:t>I am currently the following Florida clubs.  I would suggest following all the clubs shown.</a:t>
            </a:r>
          </a:p>
        </p:txBody>
      </p:sp>
      <p:pic>
        <p:nvPicPr>
          <p:cNvPr id="10" name="Picture 9">
            <a:extLst>
              <a:ext uri="{FF2B5EF4-FFF2-40B4-BE49-F238E27FC236}">
                <a16:creationId xmlns:a16="http://schemas.microsoft.com/office/drawing/2014/main" id="{30E57B91-CDC4-7D1F-9C8D-6D30E16655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789" y="3684029"/>
            <a:ext cx="8855465" cy="2253784"/>
          </a:xfrm>
          <a:prstGeom prst="rect">
            <a:avLst/>
          </a:prstGeom>
        </p:spPr>
      </p:pic>
      <p:sp>
        <p:nvSpPr>
          <p:cNvPr id="11" name="TextBox 10">
            <a:extLst>
              <a:ext uri="{FF2B5EF4-FFF2-40B4-BE49-F238E27FC236}">
                <a16:creationId xmlns:a16="http://schemas.microsoft.com/office/drawing/2014/main" id="{53CDF839-4211-150B-5A6D-A25F345EFAB0}"/>
              </a:ext>
            </a:extLst>
          </p:cNvPr>
          <p:cNvSpPr txBox="1"/>
          <p:nvPr/>
        </p:nvSpPr>
        <p:spPr>
          <a:xfrm>
            <a:off x="277792" y="6134582"/>
            <a:ext cx="8472669" cy="646331"/>
          </a:xfrm>
          <a:prstGeom prst="rect">
            <a:avLst/>
          </a:prstGeom>
          <a:noFill/>
        </p:spPr>
        <p:txBody>
          <a:bodyPr wrap="square" rtlCol="0">
            <a:spAutoFit/>
          </a:bodyPr>
          <a:lstStyle/>
          <a:p>
            <a:r>
              <a:rPr lang="en-US" dirty="0"/>
              <a:t>This can be cumbersome, and this is the main reason I am sharing this information. </a:t>
            </a:r>
          </a:p>
          <a:p>
            <a:pPr algn="ctr"/>
            <a:r>
              <a:rPr lang="en-US" b="1" dirty="0"/>
              <a:t>I want it to be easy for you to find.</a:t>
            </a:r>
          </a:p>
        </p:txBody>
      </p:sp>
    </p:spTree>
    <p:extLst>
      <p:ext uri="{BB962C8B-B14F-4D97-AF65-F5344CB8AC3E}">
        <p14:creationId xmlns:p14="http://schemas.microsoft.com/office/powerpoint/2010/main" val="1611872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F2D6E-C968-2949-8600-31D0A8CDB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C072B-AEB4-E4E5-2BA4-284CE2AA94DE}"/>
              </a:ext>
            </a:extLst>
          </p:cNvPr>
          <p:cNvSpPr>
            <a:spLocks noGrp="1"/>
          </p:cNvSpPr>
          <p:nvPr>
            <p:ph type="title"/>
          </p:nvPr>
        </p:nvSpPr>
        <p:spPr/>
        <p:txBody>
          <a:bodyPr/>
          <a:lstStyle/>
          <a:p>
            <a:pPr algn="ctr"/>
            <a:r>
              <a:rPr lang="en-US" dirty="0"/>
              <a:t>See how you stack up!</a:t>
            </a:r>
          </a:p>
        </p:txBody>
      </p:sp>
      <p:pic>
        <p:nvPicPr>
          <p:cNvPr id="4" name="Picture 3">
            <a:extLst>
              <a:ext uri="{FF2B5EF4-FFF2-40B4-BE49-F238E27FC236}">
                <a16:creationId xmlns:a16="http://schemas.microsoft.com/office/drawing/2014/main" id="{C64D3233-D822-8B95-7482-6638AC67E4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958" y="1359018"/>
            <a:ext cx="8612083" cy="2855935"/>
          </a:xfrm>
          <a:prstGeom prst="rect">
            <a:avLst/>
          </a:prstGeom>
        </p:spPr>
      </p:pic>
      <p:pic>
        <p:nvPicPr>
          <p:cNvPr id="6" name="Picture 5">
            <a:extLst>
              <a:ext uri="{FF2B5EF4-FFF2-40B4-BE49-F238E27FC236}">
                <a16:creationId xmlns:a16="http://schemas.microsoft.com/office/drawing/2014/main" id="{BC50B8F2-B708-E71F-DC86-60CB02059E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958" y="4681116"/>
            <a:ext cx="8612083" cy="1920146"/>
          </a:xfrm>
          <a:prstGeom prst="rect">
            <a:avLst/>
          </a:prstGeom>
        </p:spPr>
      </p:pic>
    </p:spTree>
    <p:extLst>
      <p:ext uri="{BB962C8B-B14F-4D97-AF65-F5344CB8AC3E}">
        <p14:creationId xmlns:p14="http://schemas.microsoft.com/office/powerpoint/2010/main" val="3067340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08A97-F660-67CE-3168-0B68A90A7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B7BEF-AA4E-3327-5F7A-24096AB3C34B}"/>
              </a:ext>
            </a:extLst>
          </p:cNvPr>
          <p:cNvSpPr>
            <a:spLocks noGrp="1"/>
          </p:cNvSpPr>
          <p:nvPr>
            <p:ph type="title"/>
          </p:nvPr>
        </p:nvSpPr>
        <p:spPr/>
        <p:txBody>
          <a:bodyPr/>
          <a:lstStyle/>
          <a:p>
            <a:r>
              <a:rPr lang="en-US" dirty="0"/>
              <a:t>Links to Ranges</a:t>
            </a:r>
          </a:p>
        </p:txBody>
      </p:sp>
      <p:sp>
        <p:nvSpPr>
          <p:cNvPr id="4" name="TextBox 3">
            <a:extLst>
              <a:ext uri="{FF2B5EF4-FFF2-40B4-BE49-F238E27FC236}">
                <a16:creationId xmlns:a16="http://schemas.microsoft.com/office/drawing/2014/main" id="{AB320108-9A75-8AC4-F4E4-9A6FD9B38208}"/>
              </a:ext>
            </a:extLst>
          </p:cNvPr>
          <p:cNvSpPr txBox="1"/>
          <p:nvPr/>
        </p:nvSpPr>
        <p:spPr>
          <a:xfrm>
            <a:off x="758142" y="2144072"/>
            <a:ext cx="4572000" cy="369332"/>
          </a:xfrm>
          <a:prstGeom prst="rect">
            <a:avLst/>
          </a:prstGeom>
          <a:noFill/>
        </p:spPr>
        <p:txBody>
          <a:bodyPr wrap="square">
            <a:spAutoFit/>
          </a:bodyPr>
          <a:lstStyle/>
          <a:p>
            <a:r>
              <a:rPr lang="en-US" dirty="0">
                <a:hlinkClick r:id="rId2"/>
              </a:rPr>
              <a:t>Volusia County Gun Club</a:t>
            </a:r>
            <a:endParaRPr lang="en-US" dirty="0"/>
          </a:p>
        </p:txBody>
      </p:sp>
      <p:sp>
        <p:nvSpPr>
          <p:cNvPr id="8" name="TextBox 7">
            <a:extLst>
              <a:ext uri="{FF2B5EF4-FFF2-40B4-BE49-F238E27FC236}">
                <a16:creationId xmlns:a16="http://schemas.microsoft.com/office/drawing/2014/main" id="{6D9CD5EF-85C3-7C47-43B1-7C2D5BAFBC91}"/>
              </a:ext>
            </a:extLst>
          </p:cNvPr>
          <p:cNvSpPr txBox="1"/>
          <p:nvPr/>
        </p:nvSpPr>
        <p:spPr>
          <a:xfrm>
            <a:off x="4473615" y="2858838"/>
            <a:ext cx="4572000" cy="369332"/>
          </a:xfrm>
          <a:prstGeom prst="rect">
            <a:avLst/>
          </a:prstGeom>
          <a:noFill/>
        </p:spPr>
        <p:txBody>
          <a:bodyPr wrap="square">
            <a:spAutoFit/>
          </a:bodyPr>
          <a:lstStyle/>
          <a:p>
            <a:r>
              <a:rPr lang="en-US" dirty="0">
                <a:hlinkClick r:id="rId3"/>
              </a:rPr>
              <a:t>Ares Training Facility</a:t>
            </a:r>
            <a:endParaRPr lang="en-US" dirty="0"/>
          </a:p>
        </p:txBody>
      </p:sp>
      <p:sp>
        <p:nvSpPr>
          <p:cNvPr id="10" name="TextBox 9">
            <a:extLst>
              <a:ext uri="{FF2B5EF4-FFF2-40B4-BE49-F238E27FC236}">
                <a16:creationId xmlns:a16="http://schemas.microsoft.com/office/drawing/2014/main" id="{D13661DB-F7FA-C17B-E7AD-A499979D3B3F}"/>
              </a:ext>
            </a:extLst>
          </p:cNvPr>
          <p:cNvSpPr txBox="1"/>
          <p:nvPr/>
        </p:nvSpPr>
        <p:spPr>
          <a:xfrm>
            <a:off x="758142" y="3727816"/>
            <a:ext cx="4572000" cy="369332"/>
          </a:xfrm>
          <a:prstGeom prst="rect">
            <a:avLst/>
          </a:prstGeom>
          <a:noFill/>
        </p:spPr>
        <p:txBody>
          <a:bodyPr wrap="square">
            <a:spAutoFit/>
          </a:bodyPr>
          <a:lstStyle/>
          <a:p>
            <a:r>
              <a:rPr lang="en-US" dirty="0">
                <a:hlinkClick r:id="rId4"/>
              </a:rPr>
              <a:t>Wyoming Antelope Shooting Range</a:t>
            </a:r>
            <a:endParaRPr lang="en-US" dirty="0"/>
          </a:p>
        </p:txBody>
      </p:sp>
      <p:sp>
        <p:nvSpPr>
          <p:cNvPr id="12" name="TextBox 11">
            <a:extLst>
              <a:ext uri="{FF2B5EF4-FFF2-40B4-BE49-F238E27FC236}">
                <a16:creationId xmlns:a16="http://schemas.microsoft.com/office/drawing/2014/main" id="{0D79D768-EA32-F375-2DCA-6DDEAFEAE16F}"/>
              </a:ext>
            </a:extLst>
          </p:cNvPr>
          <p:cNvSpPr txBox="1"/>
          <p:nvPr/>
        </p:nvSpPr>
        <p:spPr>
          <a:xfrm>
            <a:off x="758142" y="1488007"/>
            <a:ext cx="4572000" cy="369332"/>
          </a:xfrm>
          <a:prstGeom prst="rect">
            <a:avLst/>
          </a:prstGeom>
          <a:noFill/>
        </p:spPr>
        <p:txBody>
          <a:bodyPr wrap="square">
            <a:spAutoFit/>
          </a:bodyPr>
          <a:lstStyle/>
          <a:p>
            <a:r>
              <a:rPr lang="en-US" dirty="0">
                <a:hlinkClick r:id="rId5"/>
              </a:rPr>
              <a:t>Hernando Sportsman's Club</a:t>
            </a:r>
            <a:endParaRPr lang="en-US" dirty="0"/>
          </a:p>
        </p:txBody>
      </p:sp>
      <p:sp>
        <p:nvSpPr>
          <p:cNvPr id="14" name="TextBox 13">
            <a:extLst>
              <a:ext uri="{FF2B5EF4-FFF2-40B4-BE49-F238E27FC236}">
                <a16:creationId xmlns:a16="http://schemas.microsoft.com/office/drawing/2014/main" id="{88C48F0D-C23F-AE51-4E73-BD081105CE24}"/>
              </a:ext>
            </a:extLst>
          </p:cNvPr>
          <p:cNvSpPr txBox="1"/>
          <p:nvPr/>
        </p:nvSpPr>
        <p:spPr>
          <a:xfrm>
            <a:off x="4572000" y="1463806"/>
            <a:ext cx="4572000" cy="369332"/>
          </a:xfrm>
          <a:prstGeom prst="rect">
            <a:avLst/>
          </a:prstGeom>
          <a:noFill/>
        </p:spPr>
        <p:txBody>
          <a:bodyPr wrap="square">
            <a:spAutoFit/>
          </a:bodyPr>
          <a:lstStyle/>
          <a:p>
            <a:r>
              <a:rPr lang="en-US" dirty="0">
                <a:hlinkClick r:id="rId6"/>
              </a:rPr>
              <a:t>Shoot GTR - Gainesville Target Range</a:t>
            </a:r>
            <a:endParaRPr lang="en-US" dirty="0"/>
          </a:p>
        </p:txBody>
      </p:sp>
      <p:sp>
        <p:nvSpPr>
          <p:cNvPr id="16" name="TextBox 15">
            <a:extLst>
              <a:ext uri="{FF2B5EF4-FFF2-40B4-BE49-F238E27FC236}">
                <a16:creationId xmlns:a16="http://schemas.microsoft.com/office/drawing/2014/main" id="{7E0868AA-729E-1ECB-AF02-194B15116AA9}"/>
              </a:ext>
            </a:extLst>
          </p:cNvPr>
          <p:cNvSpPr txBox="1"/>
          <p:nvPr/>
        </p:nvSpPr>
        <p:spPr>
          <a:xfrm>
            <a:off x="4473615" y="3711599"/>
            <a:ext cx="5011838" cy="369332"/>
          </a:xfrm>
          <a:prstGeom prst="rect">
            <a:avLst/>
          </a:prstGeom>
          <a:noFill/>
        </p:spPr>
        <p:txBody>
          <a:bodyPr wrap="square">
            <a:spAutoFit/>
          </a:bodyPr>
          <a:lstStyle/>
          <a:p>
            <a:r>
              <a:rPr lang="en-US" dirty="0">
                <a:hlinkClick r:id="rId7"/>
              </a:rPr>
              <a:t>Port Malabar IDPA Website</a:t>
            </a:r>
            <a:endParaRPr lang="en-US" dirty="0"/>
          </a:p>
        </p:txBody>
      </p:sp>
      <p:sp>
        <p:nvSpPr>
          <p:cNvPr id="18" name="TextBox 17">
            <a:extLst>
              <a:ext uri="{FF2B5EF4-FFF2-40B4-BE49-F238E27FC236}">
                <a16:creationId xmlns:a16="http://schemas.microsoft.com/office/drawing/2014/main" id="{E7052393-37F5-648C-B40F-5ED3CA1E21D0}"/>
              </a:ext>
            </a:extLst>
          </p:cNvPr>
          <p:cNvSpPr txBox="1"/>
          <p:nvPr/>
        </p:nvSpPr>
        <p:spPr>
          <a:xfrm>
            <a:off x="758142" y="4596794"/>
            <a:ext cx="5011838" cy="369332"/>
          </a:xfrm>
          <a:prstGeom prst="rect">
            <a:avLst/>
          </a:prstGeom>
          <a:noFill/>
        </p:spPr>
        <p:txBody>
          <a:bodyPr wrap="square">
            <a:spAutoFit/>
          </a:bodyPr>
          <a:lstStyle/>
          <a:p>
            <a:r>
              <a:rPr lang="en-US" dirty="0">
                <a:hlinkClick r:id="rId8"/>
              </a:rPr>
              <a:t>Central Florida Rifle and Pistol</a:t>
            </a:r>
            <a:endParaRPr lang="en-US" dirty="0"/>
          </a:p>
        </p:txBody>
      </p:sp>
      <p:sp>
        <p:nvSpPr>
          <p:cNvPr id="22" name="TextBox 21">
            <a:extLst>
              <a:ext uri="{FF2B5EF4-FFF2-40B4-BE49-F238E27FC236}">
                <a16:creationId xmlns:a16="http://schemas.microsoft.com/office/drawing/2014/main" id="{7A0924F0-F99D-A504-E5B5-ADA7227D62D5}"/>
              </a:ext>
            </a:extLst>
          </p:cNvPr>
          <p:cNvSpPr txBox="1"/>
          <p:nvPr/>
        </p:nvSpPr>
        <p:spPr>
          <a:xfrm>
            <a:off x="4473615" y="2114522"/>
            <a:ext cx="5011838" cy="369332"/>
          </a:xfrm>
          <a:prstGeom prst="rect">
            <a:avLst/>
          </a:prstGeom>
          <a:noFill/>
        </p:spPr>
        <p:txBody>
          <a:bodyPr wrap="square">
            <a:spAutoFit/>
          </a:bodyPr>
          <a:lstStyle/>
          <a:p>
            <a:r>
              <a:rPr lang="en-US" dirty="0">
                <a:hlinkClick r:id="rId9"/>
              </a:rPr>
              <a:t>Manny Bragg – Pro Shooting Sports</a:t>
            </a:r>
            <a:endParaRPr lang="en-US" dirty="0"/>
          </a:p>
        </p:txBody>
      </p:sp>
      <p:sp>
        <p:nvSpPr>
          <p:cNvPr id="24" name="TextBox 23">
            <a:extLst>
              <a:ext uri="{FF2B5EF4-FFF2-40B4-BE49-F238E27FC236}">
                <a16:creationId xmlns:a16="http://schemas.microsoft.com/office/drawing/2014/main" id="{2619EA7B-ED05-757B-2FF9-6F1EB52EA39E}"/>
              </a:ext>
            </a:extLst>
          </p:cNvPr>
          <p:cNvSpPr txBox="1"/>
          <p:nvPr/>
        </p:nvSpPr>
        <p:spPr>
          <a:xfrm>
            <a:off x="758142" y="2858838"/>
            <a:ext cx="5011838" cy="369332"/>
          </a:xfrm>
          <a:prstGeom prst="rect">
            <a:avLst/>
          </a:prstGeom>
          <a:noFill/>
        </p:spPr>
        <p:txBody>
          <a:bodyPr wrap="square">
            <a:spAutoFit/>
          </a:bodyPr>
          <a:lstStyle/>
          <a:p>
            <a:r>
              <a:rPr lang="en-US" dirty="0">
                <a:hlinkClick r:id="rId10"/>
              </a:rPr>
              <a:t>Eustis Gun Club</a:t>
            </a:r>
            <a:endParaRPr lang="en-US" dirty="0"/>
          </a:p>
        </p:txBody>
      </p:sp>
      <p:sp>
        <p:nvSpPr>
          <p:cNvPr id="26" name="TextBox 25">
            <a:extLst>
              <a:ext uri="{FF2B5EF4-FFF2-40B4-BE49-F238E27FC236}">
                <a16:creationId xmlns:a16="http://schemas.microsoft.com/office/drawing/2014/main" id="{7D459247-DA7E-8252-DE6F-03B338769F77}"/>
              </a:ext>
            </a:extLst>
          </p:cNvPr>
          <p:cNvSpPr txBox="1"/>
          <p:nvPr/>
        </p:nvSpPr>
        <p:spPr>
          <a:xfrm>
            <a:off x="4572000" y="4596794"/>
            <a:ext cx="4739832" cy="369332"/>
          </a:xfrm>
          <a:prstGeom prst="rect">
            <a:avLst/>
          </a:prstGeom>
          <a:noFill/>
        </p:spPr>
        <p:txBody>
          <a:bodyPr wrap="square">
            <a:spAutoFit/>
          </a:bodyPr>
          <a:lstStyle/>
          <a:p>
            <a:r>
              <a:rPr lang="en-US" dirty="0">
                <a:hlinkClick r:id="rId11"/>
              </a:rPr>
              <a:t>Shooters World</a:t>
            </a:r>
            <a:endParaRPr lang="en-US" dirty="0"/>
          </a:p>
        </p:txBody>
      </p:sp>
      <p:sp>
        <p:nvSpPr>
          <p:cNvPr id="5" name="TextBox 4">
            <a:extLst>
              <a:ext uri="{FF2B5EF4-FFF2-40B4-BE49-F238E27FC236}">
                <a16:creationId xmlns:a16="http://schemas.microsoft.com/office/drawing/2014/main" id="{99DC370E-B1CB-3EC0-D6E4-994C3D5D05D7}"/>
              </a:ext>
            </a:extLst>
          </p:cNvPr>
          <p:cNvSpPr txBox="1"/>
          <p:nvPr/>
        </p:nvSpPr>
        <p:spPr>
          <a:xfrm>
            <a:off x="758142" y="5308676"/>
            <a:ext cx="4739832" cy="369332"/>
          </a:xfrm>
          <a:prstGeom prst="rect">
            <a:avLst/>
          </a:prstGeom>
          <a:noFill/>
        </p:spPr>
        <p:txBody>
          <a:bodyPr wrap="square">
            <a:spAutoFit/>
          </a:bodyPr>
          <a:lstStyle/>
          <a:p>
            <a:r>
              <a:rPr lang="en-US" dirty="0">
                <a:hlinkClick r:id="rId12"/>
              </a:rPr>
              <a:t>Outpost Shooting Range</a:t>
            </a:r>
            <a:r>
              <a:rPr lang="en-US" dirty="0">
                <a:hlinkClick r:id="rId12"/>
              </a:rPr>
              <a:t> Florida</a:t>
            </a:r>
            <a:endParaRPr lang="en-US" dirty="0"/>
          </a:p>
        </p:txBody>
      </p:sp>
    </p:spTree>
    <p:extLst>
      <p:ext uri="{BB962C8B-B14F-4D97-AF65-F5344CB8AC3E}">
        <p14:creationId xmlns:p14="http://schemas.microsoft.com/office/powerpoint/2010/main" val="2388199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1F8F5-D8D5-6530-282E-D7C443C97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24883-D804-4AB9-4351-CAFB9C50A12B}"/>
              </a:ext>
            </a:extLst>
          </p:cNvPr>
          <p:cNvSpPr>
            <a:spLocks noGrp="1"/>
          </p:cNvSpPr>
          <p:nvPr>
            <p:ph type="title"/>
          </p:nvPr>
        </p:nvSpPr>
        <p:spPr/>
        <p:txBody>
          <a:bodyPr>
            <a:normAutofit fontScale="90000"/>
          </a:bodyPr>
          <a:lstStyle/>
          <a:p>
            <a:r>
              <a:rPr lang="en-US" dirty="0"/>
              <a:t>Hernando</a:t>
            </a:r>
            <a:br>
              <a:rPr lang="en-US" dirty="0"/>
            </a:br>
            <a:r>
              <a:rPr lang="en-US" dirty="0"/>
              <a:t>Sportsman’s</a:t>
            </a:r>
            <a:br>
              <a:rPr lang="en-US" dirty="0"/>
            </a:br>
            <a:r>
              <a:rPr lang="en-US" dirty="0"/>
              <a:t>Club</a:t>
            </a:r>
          </a:p>
        </p:txBody>
      </p:sp>
      <p:sp>
        <p:nvSpPr>
          <p:cNvPr id="4" name="TextBox 3">
            <a:extLst>
              <a:ext uri="{FF2B5EF4-FFF2-40B4-BE49-F238E27FC236}">
                <a16:creationId xmlns:a16="http://schemas.microsoft.com/office/drawing/2014/main" id="{718B22B8-E833-DA3C-178E-BDD30A694A4D}"/>
              </a:ext>
            </a:extLst>
          </p:cNvPr>
          <p:cNvSpPr txBox="1"/>
          <p:nvPr/>
        </p:nvSpPr>
        <p:spPr>
          <a:xfrm>
            <a:off x="318305" y="2158940"/>
            <a:ext cx="4572000" cy="369332"/>
          </a:xfrm>
          <a:prstGeom prst="rect">
            <a:avLst/>
          </a:prstGeom>
          <a:noFill/>
        </p:spPr>
        <p:txBody>
          <a:bodyPr wrap="square">
            <a:spAutoFit/>
          </a:bodyPr>
          <a:lstStyle/>
          <a:p>
            <a:r>
              <a:rPr lang="en-US" dirty="0">
                <a:hlinkClick r:id="rId2"/>
              </a:rPr>
              <a:t>Hernando Sportsman's Club</a:t>
            </a:r>
            <a:endParaRPr lang="en-US" dirty="0"/>
          </a:p>
        </p:txBody>
      </p:sp>
      <p:pic>
        <p:nvPicPr>
          <p:cNvPr id="6" name="Picture 5">
            <a:extLst>
              <a:ext uri="{FF2B5EF4-FFF2-40B4-BE49-F238E27FC236}">
                <a16:creationId xmlns:a16="http://schemas.microsoft.com/office/drawing/2014/main" id="{272E1C17-FC18-35CA-257F-0AF857DEA3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4122" y="833377"/>
            <a:ext cx="5362920" cy="5774949"/>
          </a:xfrm>
          <a:prstGeom prst="rect">
            <a:avLst/>
          </a:prstGeom>
        </p:spPr>
      </p:pic>
      <p:sp>
        <p:nvSpPr>
          <p:cNvPr id="7" name="TextBox 6">
            <a:extLst>
              <a:ext uri="{FF2B5EF4-FFF2-40B4-BE49-F238E27FC236}">
                <a16:creationId xmlns:a16="http://schemas.microsoft.com/office/drawing/2014/main" id="{C464243B-A54B-9DB3-2B63-F2350A93DEE9}"/>
              </a:ext>
            </a:extLst>
          </p:cNvPr>
          <p:cNvSpPr txBox="1"/>
          <p:nvPr/>
        </p:nvSpPr>
        <p:spPr>
          <a:xfrm>
            <a:off x="266218" y="3275635"/>
            <a:ext cx="3020992" cy="1477328"/>
          </a:xfrm>
          <a:prstGeom prst="rect">
            <a:avLst/>
          </a:prstGeom>
          <a:noFill/>
        </p:spPr>
        <p:txBody>
          <a:bodyPr wrap="square" rtlCol="0">
            <a:spAutoFit/>
          </a:bodyPr>
          <a:lstStyle/>
          <a:p>
            <a:r>
              <a:rPr lang="en-US" dirty="0"/>
              <a:t>Monitor the Event Calendar for Steel Challenge practice and matches, as well as other shooting disciplines</a:t>
            </a:r>
          </a:p>
          <a:p>
            <a:endParaRPr lang="en-US" dirty="0"/>
          </a:p>
        </p:txBody>
      </p:sp>
    </p:spTree>
    <p:extLst>
      <p:ext uri="{BB962C8B-B14F-4D97-AF65-F5344CB8AC3E}">
        <p14:creationId xmlns:p14="http://schemas.microsoft.com/office/powerpoint/2010/main" val="95045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85ED-1171-E7D1-0D00-AA7F24F0778F}"/>
              </a:ext>
            </a:extLst>
          </p:cNvPr>
          <p:cNvSpPr>
            <a:spLocks noGrp="1"/>
          </p:cNvSpPr>
          <p:nvPr>
            <p:ph type="title"/>
          </p:nvPr>
        </p:nvSpPr>
        <p:spPr/>
        <p:txBody>
          <a:bodyPr/>
          <a:lstStyle/>
          <a:p>
            <a:r>
              <a:rPr lang="en-US" sz="3200" dirty="0"/>
              <a:t>The</a:t>
            </a:r>
            <a:r>
              <a:rPr lang="en-US" dirty="0"/>
              <a:t> Villages Straight Shooters </a:t>
            </a:r>
            <a:r>
              <a:rPr lang="en-US" sz="2800" dirty="0"/>
              <a:t>Club</a:t>
            </a:r>
          </a:p>
        </p:txBody>
      </p:sp>
      <p:pic>
        <p:nvPicPr>
          <p:cNvPr id="4" name="Picture 3">
            <a:extLst>
              <a:ext uri="{FF2B5EF4-FFF2-40B4-BE49-F238E27FC236}">
                <a16:creationId xmlns:a16="http://schemas.microsoft.com/office/drawing/2014/main" id="{594F45D5-0152-9308-E559-12D7297D22CC}"/>
              </a:ext>
            </a:extLst>
          </p:cNvPr>
          <p:cNvPicPr>
            <a:picLocks noChangeAspect="1"/>
          </p:cNvPicPr>
          <p:nvPr/>
        </p:nvPicPr>
        <p:blipFill>
          <a:blip r:embed="rId2"/>
          <a:stretch>
            <a:fillRect/>
          </a:stretch>
        </p:blipFill>
        <p:spPr>
          <a:xfrm>
            <a:off x="628650" y="1690689"/>
            <a:ext cx="2517752" cy="2273685"/>
          </a:xfrm>
          <a:prstGeom prst="rect">
            <a:avLst/>
          </a:prstGeom>
        </p:spPr>
      </p:pic>
      <p:sp>
        <p:nvSpPr>
          <p:cNvPr id="5" name="TextBox 4">
            <a:extLst>
              <a:ext uri="{FF2B5EF4-FFF2-40B4-BE49-F238E27FC236}">
                <a16:creationId xmlns:a16="http://schemas.microsoft.com/office/drawing/2014/main" id="{E23621F8-6570-1643-A491-1951ABC85C1C}"/>
              </a:ext>
            </a:extLst>
          </p:cNvPr>
          <p:cNvSpPr txBox="1"/>
          <p:nvPr/>
        </p:nvSpPr>
        <p:spPr>
          <a:xfrm>
            <a:off x="3310359" y="2060021"/>
            <a:ext cx="4988689" cy="646331"/>
          </a:xfrm>
          <a:prstGeom prst="rect">
            <a:avLst/>
          </a:prstGeom>
          <a:noFill/>
        </p:spPr>
        <p:txBody>
          <a:bodyPr wrap="square" rtlCol="0">
            <a:spAutoFit/>
          </a:bodyPr>
          <a:lstStyle/>
          <a:p>
            <a:r>
              <a:rPr lang="en-US" dirty="0">
                <a:hlinkClick r:id="rId3"/>
              </a:rPr>
              <a:t>The Villages Straight Shooters Gun Safety, Education, Marksmanship - Home</a:t>
            </a:r>
            <a:endParaRPr lang="en-US" dirty="0"/>
          </a:p>
        </p:txBody>
      </p:sp>
      <p:sp>
        <p:nvSpPr>
          <p:cNvPr id="6" name="TextBox 5">
            <a:extLst>
              <a:ext uri="{FF2B5EF4-FFF2-40B4-BE49-F238E27FC236}">
                <a16:creationId xmlns:a16="http://schemas.microsoft.com/office/drawing/2014/main" id="{840071B5-A61E-0DC2-8CBF-295AC9787D99}"/>
              </a:ext>
            </a:extLst>
          </p:cNvPr>
          <p:cNvSpPr txBox="1"/>
          <p:nvPr/>
        </p:nvSpPr>
        <p:spPr>
          <a:xfrm>
            <a:off x="3310359" y="1690689"/>
            <a:ext cx="2048719" cy="369332"/>
          </a:xfrm>
          <a:prstGeom prst="rect">
            <a:avLst/>
          </a:prstGeom>
          <a:noFill/>
        </p:spPr>
        <p:txBody>
          <a:bodyPr wrap="square" rtlCol="0">
            <a:spAutoFit/>
          </a:bodyPr>
          <a:lstStyle/>
          <a:p>
            <a:r>
              <a:rPr lang="en-US" dirty="0"/>
              <a:t>Link to Website</a:t>
            </a:r>
          </a:p>
        </p:txBody>
      </p:sp>
      <p:pic>
        <p:nvPicPr>
          <p:cNvPr id="8" name="Picture 7">
            <a:extLst>
              <a:ext uri="{FF2B5EF4-FFF2-40B4-BE49-F238E27FC236}">
                <a16:creationId xmlns:a16="http://schemas.microsoft.com/office/drawing/2014/main" id="{EDD22688-7038-FE16-20FD-6D042C0AF7B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105387" y="2774690"/>
            <a:ext cx="2517752" cy="3867732"/>
          </a:xfrm>
          <a:prstGeom prst="rect">
            <a:avLst/>
          </a:prstGeom>
        </p:spPr>
      </p:pic>
      <p:sp>
        <p:nvSpPr>
          <p:cNvPr id="9" name="TextBox 8">
            <a:extLst>
              <a:ext uri="{FF2B5EF4-FFF2-40B4-BE49-F238E27FC236}">
                <a16:creationId xmlns:a16="http://schemas.microsoft.com/office/drawing/2014/main" id="{1A6FCAB3-39EF-14E8-AE37-29A6B456747D}"/>
              </a:ext>
            </a:extLst>
          </p:cNvPr>
          <p:cNvSpPr txBox="1"/>
          <p:nvPr/>
        </p:nvSpPr>
        <p:spPr>
          <a:xfrm>
            <a:off x="1049317" y="4333706"/>
            <a:ext cx="4522084" cy="1200329"/>
          </a:xfrm>
          <a:prstGeom prst="rect">
            <a:avLst/>
          </a:prstGeom>
          <a:noFill/>
        </p:spPr>
        <p:txBody>
          <a:bodyPr wrap="square" rtlCol="0">
            <a:spAutoFit/>
          </a:bodyPr>
          <a:lstStyle/>
          <a:p>
            <a:r>
              <a:rPr lang="en-US" dirty="0"/>
              <a:t>The club offers some great shooting opportunities for all skill levels.  Plus, monthly meetings that offer raffles of cash, gun gear and a gun.</a:t>
            </a:r>
          </a:p>
        </p:txBody>
      </p:sp>
    </p:spTree>
    <p:extLst>
      <p:ext uri="{BB962C8B-B14F-4D97-AF65-F5344CB8AC3E}">
        <p14:creationId xmlns:p14="http://schemas.microsoft.com/office/powerpoint/2010/main" val="128792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C15EC-F858-71F3-9BE4-22E89D8AF4A3}"/>
              </a:ext>
            </a:extLst>
          </p:cNvPr>
          <p:cNvSpPr>
            <a:spLocks noGrp="1"/>
          </p:cNvSpPr>
          <p:nvPr>
            <p:ph type="title"/>
          </p:nvPr>
        </p:nvSpPr>
        <p:spPr>
          <a:xfrm>
            <a:off x="515125" y="1153572"/>
            <a:ext cx="2400300" cy="4461163"/>
          </a:xfrm>
        </p:spPr>
        <p:txBody>
          <a:bodyPr vert="horz" lIns="91440" tIns="45720" rIns="91440" bIns="45720" rtlCol="0" anchor="ctr">
            <a:normAutofit/>
          </a:bodyPr>
          <a:lstStyle/>
          <a:p>
            <a:r>
              <a:rPr lang="en-US" sz="3400" kern="1200">
                <a:solidFill>
                  <a:srgbClr val="FFFFFF"/>
                </a:solidFill>
                <a:latin typeface="+mj-lt"/>
                <a:ea typeface="+mj-ea"/>
                <a:cs typeface="+mj-cs"/>
              </a:rPr>
              <a:t>Competitive Shooting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E2DADC37-E7AD-C6E8-1603-35A3FCBB4614}"/>
              </a:ext>
            </a:extLst>
          </p:cNvPr>
          <p:cNvSpPr txBox="1"/>
          <p:nvPr/>
        </p:nvSpPr>
        <p:spPr>
          <a:xfrm>
            <a:off x="3335481" y="591344"/>
            <a:ext cx="5179868" cy="5585619"/>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a:t>A few of our members have taken their shooting skills to the competitive arena.</a:t>
            </a:r>
          </a:p>
          <a:p>
            <a:pPr indent="-228600" defTabSz="914400">
              <a:lnSpc>
                <a:spcPct val="90000"/>
              </a:lnSpc>
              <a:spcAft>
                <a:spcPts val="600"/>
              </a:spcAft>
              <a:buFont typeface="Arial" panose="020B0604020202020204" pitchFamily="34" charset="0"/>
              <a:buChar char="•"/>
            </a:pPr>
            <a:endParaRPr lang="en-US"/>
          </a:p>
          <a:p>
            <a:pPr indent="-228600" defTabSz="914400">
              <a:lnSpc>
                <a:spcPct val="90000"/>
              </a:lnSpc>
              <a:spcAft>
                <a:spcPts val="600"/>
              </a:spcAft>
              <a:buFont typeface="Arial" panose="020B0604020202020204" pitchFamily="34" charset="0"/>
              <a:buChar char="•"/>
            </a:pPr>
            <a:r>
              <a:rPr lang="en-US"/>
              <a:t>This might sound intimidating, but we have found these “competitions” to be fun and rewarding.  The people are friendly and helpful.  No one really pays attention to how accurate you are, how fast you are, or what your final score is.</a:t>
            </a:r>
          </a:p>
          <a:p>
            <a:pPr indent="-228600" defTabSz="914400">
              <a:lnSpc>
                <a:spcPct val="90000"/>
              </a:lnSpc>
              <a:spcAft>
                <a:spcPts val="600"/>
              </a:spcAft>
              <a:buFont typeface="Arial" panose="020B0604020202020204" pitchFamily="34" charset="0"/>
              <a:buChar char="•"/>
            </a:pPr>
            <a:endParaRPr lang="en-US"/>
          </a:p>
          <a:p>
            <a:pPr indent="-228600" defTabSz="914400">
              <a:lnSpc>
                <a:spcPct val="90000"/>
              </a:lnSpc>
              <a:spcAft>
                <a:spcPts val="600"/>
              </a:spcAft>
              <a:buFont typeface="Arial" panose="020B0604020202020204" pitchFamily="34" charset="0"/>
              <a:buChar char="•"/>
            </a:pPr>
            <a:r>
              <a:rPr lang="en-US"/>
              <a:t>Finding this information is not easy, so these pages will give you the info you need to get started.</a:t>
            </a:r>
          </a:p>
        </p:txBody>
      </p:sp>
    </p:spTree>
    <p:extLst>
      <p:ext uri="{BB962C8B-B14F-4D97-AF65-F5344CB8AC3E}">
        <p14:creationId xmlns:p14="http://schemas.microsoft.com/office/powerpoint/2010/main" val="316716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C22B64-9B37-F3C0-E9CA-D03191E83404}"/>
              </a:ext>
            </a:extLst>
          </p:cNvPr>
          <p:cNvSpPr>
            <a:spLocks noGrp="1"/>
          </p:cNvSpPr>
          <p:nvPr>
            <p:ph type="title"/>
          </p:nvPr>
        </p:nvSpPr>
        <p:spPr>
          <a:xfrm>
            <a:off x="1037673" y="348865"/>
            <a:ext cx="7288583" cy="1576446"/>
          </a:xfrm>
        </p:spPr>
        <p:txBody>
          <a:bodyPr vert="horz" lIns="91440" tIns="45720" rIns="91440" bIns="45720" rtlCol="0" anchor="ctr">
            <a:normAutofit/>
          </a:bodyPr>
          <a:lstStyle/>
          <a:p>
            <a:r>
              <a:rPr lang="en-US" sz="3500" kern="1200">
                <a:solidFill>
                  <a:srgbClr val="FFFFFF"/>
                </a:solidFill>
                <a:latin typeface="+mj-lt"/>
                <a:ea typeface="+mj-ea"/>
                <a:cs typeface="+mj-cs"/>
              </a:rPr>
              <a:t>4 Rules of Gun Safety</a:t>
            </a:r>
          </a:p>
        </p:txBody>
      </p:sp>
      <p:graphicFrame>
        <p:nvGraphicFramePr>
          <p:cNvPr id="5" name="TextBox 2">
            <a:extLst>
              <a:ext uri="{FF2B5EF4-FFF2-40B4-BE49-F238E27FC236}">
                <a16:creationId xmlns:a16="http://schemas.microsoft.com/office/drawing/2014/main" id="{41C84E4B-75F7-E419-A66D-7869F9A12EAB}"/>
              </a:ext>
            </a:extLst>
          </p:cNvPr>
          <p:cNvGraphicFramePr/>
          <p:nvPr>
            <p:extLst>
              <p:ext uri="{D42A27DB-BD31-4B8C-83A1-F6EECF244321}">
                <p14:modId xmlns:p14="http://schemas.microsoft.com/office/powerpoint/2010/main" val="619955281"/>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39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66E430-44FC-6108-90E9-F3B9A25FFECE}"/>
              </a:ext>
            </a:extLst>
          </p:cNvPr>
          <p:cNvSpPr>
            <a:spLocks noGrp="1"/>
          </p:cNvSpPr>
          <p:nvPr>
            <p:ph type="title"/>
          </p:nvPr>
        </p:nvSpPr>
        <p:spPr>
          <a:xfrm>
            <a:off x="619797" y="586855"/>
            <a:ext cx="3172575" cy="3387497"/>
          </a:xfrm>
        </p:spPr>
        <p:txBody>
          <a:bodyPr vert="horz" lIns="91440" tIns="45720" rIns="91440" bIns="45720" rtlCol="0" anchor="b">
            <a:normAutofit/>
          </a:bodyPr>
          <a:lstStyle/>
          <a:p>
            <a:pPr algn="r"/>
            <a:r>
              <a:rPr lang="en-US" sz="3500" kern="1200">
                <a:solidFill>
                  <a:srgbClr val="FFFFFF"/>
                </a:solidFill>
                <a:latin typeface="+mj-lt"/>
                <a:ea typeface="+mj-ea"/>
                <a:cs typeface="+mj-cs"/>
              </a:rPr>
              <a:t>Safety</a:t>
            </a:r>
          </a:p>
        </p:txBody>
      </p:sp>
      <p:sp>
        <p:nvSpPr>
          <p:cNvPr id="3" name="TextBox 2">
            <a:extLst>
              <a:ext uri="{FF2B5EF4-FFF2-40B4-BE49-F238E27FC236}">
                <a16:creationId xmlns:a16="http://schemas.microsoft.com/office/drawing/2014/main" id="{3CB07294-9506-0999-A396-AA602D0355CC}"/>
              </a:ext>
            </a:extLst>
          </p:cNvPr>
          <p:cNvSpPr txBox="1"/>
          <p:nvPr/>
        </p:nvSpPr>
        <p:spPr>
          <a:xfrm>
            <a:off x="4877368" y="649480"/>
            <a:ext cx="3646835" cy="5546047"/>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600" b="1"/>
              <a:t>Safety is number one.</a:t>
            </a:r>
          </a:p>
          <a:p>
            <a:pPr indent="-228600" defTabSz="914400">
              <a:lnSpc>
                <a:spcPct val="90000"/>
              </a:lnSpc>
              <a:spcAft>
                <a:spcPts val="600"/>
              </a:spcAft>
              <a:buFont typeface="Arial" panose="020B0604020202020204" pitchFamily="34" charset="0"/>
              <a:buChar char="•"/>
            </a:pPr>
            <a:endParaRPr lang="en-US" sz="1600"/>
          </a:p>
          <a:p>
            <a:pPr indent="-228600" defTabSz="914400">
              <a:lnSpc>
                <a:spcPct val="90000"/>
              </a:lnSpc>
              <a:spcAft>
                <a:spcPts val="600"/>
              </a:spcAft>
              <a:buFont typeface="Arial" panose="020B0604020202020204" pitchFamily="34" charset="0"/>
              <a:buChar char="•"/>
            </a:pPr>
            <a:r>
              <a:rPr lang="en-US" sz="1600"/>
              <a:t>All competitions are handled under the premise that no guns are loaded until you are on the firing line, under the command of a Range Officer.</a:t>
            </a:r>
          </a:p>
          <a:p>
            <a:pPr indent="-228600" defTabSz="914400">
              <a:lnSpc>
                <a:spcPct val="90000"/>
              </a:lnSpc>
              <a:spcAft>
                <a:spcPts val="600"/>
              </a:spcAft>
              <a:buFont typeface="Arial" panose="020B0604020202020204" pitchFamily="34" charset="0"/>
              <a:buChar char="•"/>
            </a:pPr>
            <a:endParaRPr lang="en-US" sz="1600"/>
          </a:p>
          <a:p>
            <a:pPr indent="-228600" defTabSz="914400">
              <a:lnSpc>
                <a:spcPct val="90000"/>
              </a:lnSpc>
              <a:spcAft>
                <a:spcPts val="600"/>
              </a:spcAft>
              <a:buFont typeface="Arial" panose="020B0604020202020204" pitchFamily="34" charset="0"/>
              <a:buChar char="•"/>
            </a:pPr>
            <a:r>
              <a:rPr lang="en-US" sz="1600"/>
              <a:t>If the range is clear, you will hear “The range is hot”</a:t>
            </a:r>
          </a:p>
          <a:p>
            <a:pPr indent="-228600" defTabSz="914400">
              <a:lnSpc>
                <a:spcPct val="90000"/>
              </a:lnSpc>
              <a:spcAft>
                <a:spcPts val="600"/>
              </a:spcAft>
              <a:buFont typeface="Arial" panose="020B0604020202020204" pitchFamily="34" charset="0"/>
              <a:buChar char="•"/>
            </a:pPr>
            <a:r>
              <a:rPr lang="en-US" sz="1600"/>
              <a:t>Command “Load and make ready”  </a:t>
            </a:r>
          </a:p>
          <a:p>
            <a:pPr indent="-228600" defTabSz="914400">
              <a:lnSpc>
                <a:spcPct val="90000"/>
              </a:lnSpc>
              <a:spcAft>
                <a:spcPts val="600"/>
              </a:spcAft>
              <a:buFont typeface="Arial" panose="020B0604020202020204" pitchFamily="34" charset="0"/>
              <a:buChar char="•"/>
            </a:pPr>
            <a:endParaRPr lang="en-US" sz="1600"/>
          </a:p>
          <a:p>
            <a:pPr indent="-228600" defTabSz="914400">
              <a:lnSpc>
                <a:spcPct val="90000"/>
              </a:lnSpc>
              <a:spcAft>
                <a:spcPts val="600"/>
              </a:spcAft>
              <a:buFont typeface="Arial" panose="020B0604020202020204" pitchFamily="34" charset="0"/>
              <a:buChar char="•"/>
            </a:pPr>
            <a:r>
              <a:rPr lang="en-US" sz="1600"/>
              <a:t>“Are you ready?”   “Stand by”  “beep” from the timer.</a:t>
            </a:r>
          </a:p>
          <a:p>
            <a:pPr indent="-228600" defTabSz="914400">
              <a:lnSpc>
                <a:spcPct val="90000"/>
              </a:lnSpc>
              <a:spcAft>
                <a:spcPts val="600"/>
              </a:spcAft>
              <a:buFont typeface="Arial" panose="020B0604020202020204" pitchFamily="34" charset="0"/>
              <a:buChar char="•"/>
            </a:pPr>
            <a:endParaRPr lang="en-US" sz="1600"/>
          </a:p>
          <a:p>
            <a:pPr indent="-228600" defTabSz="914400">
              <a:lnSpc>
                <a:spcPct val="90000"/>
              </a:lnSpc>
              <a:spcAft>
                <a:spcPts val="600"/>
              </a:spcAft>
              <a:buFont typeface="Arial" panose="020B0604020202020204" pitchFamily="34" charset="0"/>
              <a:buChar char="•"/>
            </a:pPr>
            <a:r>
              <a:rPr lang="en-US" sz="1600"/>
              <a:t>After shooting is compete, “Unload and show clear”</a:t>
            </a:r>
          </a:p>
          <a:p>
            <a:pPr indent="-228600" defTabSz="914400">
              <a:lnSpc>
                <a:spcPct val="90000"/>
              </a:lnSpc>
              <a:spcAft>
                <a:spcPts val="600"/>
              </a:spcAft>
              <a:buFont typeface="Arial" panose="020B0604020202020204" pitchFamily="34" charset="0"/>
              <a:buChar char="•"/>
            </a:pPr>
            <a:endParaRPr lang="en-US" sz="1600"/>
          </a:p>
          <a:p>
            <a:pPr indent="-228600" defTabSz="914400">
              <a:lnSpc>
                <a:spcPct val="90000"/>
              </a:lnSpc>
              <a:spcAft>
                <a:spcPts val="600"/>
              </a:spcAft>
              <a:buFont typeface="Arial" panose="020B0604020202020204" pitchFamily="34" charset="0"/>
              <a:buChar char="•"/>
            </a:pPr>
            <a:r>
              <a:rPr lang="en-US" sz="1600"/>
              <a:t>You put the empty gun in your holster or back to the bag.</a:t>
            </a:r>
          </a:p>
        </p:txBody>
      </p:sp>
    </p:spTree>
    <p:extLst>
      <p:ext uri="{BB962C8B-B14F-4D97-AF65-F5344CB8AC3E}">
        <p14:creationId xmlns:p14="http://schemas.microsoft.com/office/powerpoint/2010/main" val="2784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A886-E67C-32BB-05A4-9335B7AA2708}"/>
              </a:ext>
            </a:extLst>
          </p:cNvPr>
          <p:cNvSpPr>
            <a:spLocks noGrp="1"/>
          </p:cNvSpPr>
          <p:nvPr>
            <p:ph type="title"/>
          </p:nvPr>
        </p:nvSpPr>
        <p:spPr/>
        <p:txBody>
          <a:bodyPr/>
          <a:lstStyle/>
          <a:p>
            <a:r>
              <a:rPr lang="en-US" dirty="0"/>
              <a:t>USPSA </a:t>
            </a:r>
            <a:r>
              <a:rPr lang="en-US" sz="2800" dirty="0"/>
              <a:t>United States Pistol Shooters Association</a:t>
            </a:r>
            <a:endParaRPr lang="en-US" dirty="0"/>
          </a:p>
        </p:txBody>
      </p:sp>
      <p:pic>
        <p:nvPicPr>
          <p:cNvPr id="4" name="Picture 3">
            <a:extLst>
              <a:ext uri="{FF2B5EF4-FFF2-40B4-BE49-F238E27FC236}">
                <a16:creationId xmlns:a16="http://schemas.microsoft.com/office/drawing/2014/main" id="{3B70C0DA-6F1D-DD66-5029-A9BEBCF6CF64}"/>
              </a:ext>
            </a:extLst>
          </p:cNvPr>
          <p:cNvPicPr>
            <a:picLocks noChangeAspect="1"/>
          </p:cNvPicPr>
          <p:nvPr/>
        </p:nvPicPr>
        <p:blipFill>
          <a:blip r:embed="rId2"/>
          <a:stretch>
            <a:fillRect/>
          </a:stretch>
        </p:blipFill>
        <p:spPr>
          <a:xfrm>
            <a:off x="628650" y="1473161"/>
            <a:ext cx="2342362" cy="2091842"/>
          </a:xfrm>
          <a:prstGeom prst="rect">
            <a:avLst/>
          </a:prstGeom>
        </p:spPr>
      </p:pic>
      <p:sp>
        <p:nvSpPr>
          <p:cNvPr id="5" name="TextBox 4">
            <a:extLst>
              <a:ext uri="{FF2B5EF4-FFF2-40B4-BE49-F238E27FC236}">
                <a16:creationId xmlns:a16="http://schemas.microsoft.com/office/drawing/2014/main" id="{32C5E36B-3EC8-03A2-6B61-53F1D707BA01}"/>
              </a:ext>
            </a:extLst>
          </p:cNvPr>
          <p:cNvSpPr txBox="1"/>
          <p:nvPr/>
        </p:nvSpPr>
        <p:spPr>
          <a:xfrm>
            <a:off x="3449256" y="1473161"/>
            <a:ext cx="2245488" cy="369332"/>
          </a:xfrm>
          <a:prstGeom prst="rect">
            <a:avLst/>
          </a:prstGeom>
          <a:noFill/>
        </p:spPr>
        <p:txBody>
          <a:bodyPr wrap="square" rtlCol="0">
            <a:spAutoFit/>
          </a:bodyPr>
          <a:lstStyle/>
          <a:p>
            <a:r>
              <a:rPr lang="en-US" dirty="0"/>
              <a:t>Link to Website</a:t>
            </a:r>
          </a:p>
        </p:txBody>
      </p:sp>
      <p:sp>
        <p:nvSpPr>
          <p:cNvPr id="7" name="TextBox 6">
            <a:extLst>
              <a:ext uri="{FF2B5EF4-FFF2-40B4-BE49-F238E27FC236}">
                <a16:creationId xmlns:a16="http://schemas.microsoft.com/office/drawing/2014/main" id="{B78FD832-5C28-9ED7-CB66-62127CF0E088}"/>
              </a:ext>
            </a:extLst>
          </p:cNvPr>
          <p:cNvSpPr txBox="1"/>
          <p:nvPr/>
        </p:nvSpPr>
        <p:spPr>
          <a:xfrm>
            <a:off x="3408744" y="1927714"/>
            <a:ext cx="4572000" cy="369332"/>
          </a:xfrm>
          <a:prstGeom prst="rect">
            <a:avLst/>
          </a:prstGeom>
          <a:noFill/>
        </p:spPr>
        <p:txBody>
          <a:bodyPr wrap="square">
            <a:spAutoFit/>
          </a:bodyPr>
          <a:lstStyle/>
          <a:p>
            <a:r>
              <a:rPr lang="en-US" dirty="0">
                <a:hlinkClick r:id="rId3"/>
              </a:rPr>
              <a:t>www.uspsa.org</a:t>
            </a:r>
            <a:endParaRPr lang="en-US" dirty="0"/>
          </a:p>
        </p:txBody>
      </p:sp>
      <p:sp>
        <p:nvSpPr>
          <p:cNvPr id="6" name="TextBox 5">
            <a:extLst>
              <a:ext uri="{FF2B5EF4-FFF2-40B4-BE49-F238E27FC236}">
                <a16:creationId xmlns:a16="http://schemas.microsoft.com/office/drawing/2014/main" id="{B2B609E0-E599-2F68-DA99-CBBCEFA14223}"/>
              </a:ext>
            </a:extLst>
          </p:cNvPr>
          <p:cNvSpPr txBox="1"/>
          <p:nvPr/>
        </p:nvSpPr>
        <p:spPr>
          <a:xfrm>
            <a:off x="3408744" y="2798724"/>
            <a:ext cx="4572000" cy="369332"/>
          </a:xfrm>
          <a:prstGeom prst="rect">
            <a:avLst/>
          </a:prstGeom>
          <a:noFill/>
        </p:spPr>
        <p:txBody>
          <a:bodyPr wrap="square">
            <a:spAutoFit/>
          </a:bodyPr>
          <a:lstStyle/>
          <a:p>
            <a:r>
              <a:rPr lang="en-US" dirty="0">
                <a:hlinkClick r:id="rId4"/>
              </a:rPr>
              <a:t>YouTube example of USPSA stages</a:t>
            </a:r>
            <a:endParaRPr lang="en-US" dirty="0"/>
          </a:p>
        </p:txBody>
      </p:sp>
      <p:graphicFrame>
        <p:nvGraphicFramePr>
          <p:cNvPr id="10" name="TextBox 7">
            <a:extLst>
              <a:ext uri="{FF2B5EF4-FFF2-40B4-BE49-F238E27FC236}">
                <a16:creationId xmlns:a16="http://schemas.microsoft.com/office/drawing/2014/main" id="{C2283360-748F-B8C4-2949-B61F3840AA27}"/>
              </a:ext>
            </a:extLst>
          </p:cNvPr>
          <p:cNvGraphicFramePr/>
          <p:nvPr/>
        </p:nvGraphicFramePr>
        <p:xfrm>
          <a:off x="628650" y="3650224"/>
          <a:ext cx="7886700" cy="17543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3831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USPSA example">
            <a:hlinkClick r:id="" action="ppaction://media"/>
            <a:extLst>
              <a:ext uri="{FF2B5EF4-FFF2-40B4-BE49-F238E27FC236}">
                <a16:creationId xmlns:a16="http://schemas.microsoft.com/office/drawing/2014/main" id="{EA0D35A8-BAA9-3C7A-E8F3-1638F332580F}"/>
              </a:ext>
            </a:extLst>
          </p:cNvPr>
          <p:cNvPicPr>
            <a:picLocks noRot="1" noChangeAspect="1"/>
          </p:cNvPicPr>
          <p:nvPr>
            <a:videoFile r:link="rId1"/>
          </p:nvPr>
        </p:nvPicPr>
        <p:blipFill>
          <a:blip r:embed="rId3"/>
          <a:stretch>
            <a:fillRect/>
          </a:stretch>
        </p:blipFill>
        <p:spPr>
          <a:xfrm>
            <a:off x="342900" y="1039558"/>
            <a:ext cx="8458200" cy="4778883"/>
          </a:xfrm>
          <a:prstGeom prst="rect">
            <a:avLst/>
          </a:prstGeom>
        </p:spPr>
      </p:pic>
    </p:spTree>
    <p:extLst>
      <p:ext uri="{BB962C8B-B14F-4D97-AF65-F5344CB8AC3E}">
        <p14:creationId xmlns:p14="http://schemas.microsoft.com/office/powerpoint/2010/main" val="424033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EEEE7-ADC6-454E-9E95-504B3ECF3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29426-2318-AF6F-304E-39866E4E3AA0}"/>
              </a:ext>
            </a:extLst>
          </p:cNvPr>
          <p:cNvSpPr>
            <a:spLocks noGrp="1"/>
          </p:cNvSpPr>
          <p:nvPr>
            <p:ph type="title"/>
          </p:nvPr>
        </p:nvSpPr>
        <p:spPr/>
        <p:txBody>
          <a:bodyPr/>
          <a:lstStyle/>
          <a:p>
            <a:pPr algn="ctr"/>
            <a:r>
              <a:rPr lang="en-US" dirty="0"/>
              <a:t>Steel Challenge</a:t>
            </a:r>
          </a:p>
        </p:txBody>
      </p:sp>
      <p:sp>
        <p:nvSpPr>
          <p:cNvPr id="5" name="TextBox 4">
            <a:extLst>
              <a:ext uri="{FF2B5EF4-FFF2-40B4-BE49-F238E27FC236}">
                <a16:creationId xmlns:a16="http://schemas.microsoft.com/office/drawing/2014/main" id="{990C6432-ADD8-F378-2B1D-294D5C176541}"/>
              </a:ext>
            </a:extLst>
          </p:cNvPr>
          <p:cNvSpPr txBox="1"/>
          <p:nvPr/>
        </p:nvSpPr>
        <p:spPr>
          <a:xfrm>
            <a:off x="3449256" y="1473161"/>
            <a:ext cx="2245488" cy="369332"/>
          </a:xfrm>
          <a:prstGeom prst="rect">
            <a:avLst/>
          </a:prstGeom>
          <a:noFill/>
        </p:spPr>
        <p:txBody>
          <a:bodyPr wrap="square" rtlCol="0">
            <a:spAutoFit/>
          </a:bodyPr>
          <a:lstStyle/>
          <a:p>
            <a:r>
              <a:rPr lang="en-US" dirty="0"/>
              <a:t>Link to Website</a:t>
            </a:r>
          </a:p>
        </p:txBody>
      </p:sp>
      <p:sp>
        <p:nvSpPr>
          <p:cNvPr id="9" name="TextBox 8">
            <a:extLst>
              <a:ext uri="{FF2B5EF4-FFF2-40B4-BE49-F238E27FC236}">
                <a16:creationId xmlns:a16="http://schemas.microsoft.com/office/drawing/2014/main" id="{BBFCFAA0-947B-CE2C-BE9C-A94C9B4054BD}"/>
              </a:ext>
            </a:extLst>
          </p:cNvPr>
          <p:cNvSpPr txBox="1"/>
          <p:nvPr/>
        </p:nvSpPr>
        <p:spPr>
          <a:xfrm>
            <a:off x="3449256" y="2614058"/>
            <a:ext cx="4572000" cy="369332"/>
          </a:xfrm>
          <a:prstGeom prst="rect">
            <a:avLst/>
          </a:prstGeom>
          <a:noFill/>
        </p:spPr>
        <p:txBody>
          <a:bodyPr wrap="square">
            <a:spAutoFit/>
          </a:bodyPr>
          <a:lstStyle/>
          <a:p>
            <a:r>
              <a:rPr lang="en-US" dirty="0">
                <a:hlinkClick r:id="rId2"/>
              </a:rPr>
              <a:t>YouTube example of Steel Challenge</a:t>
            </a:r>
            <a:endParaRPr lang="en-US" dirty="0"/>
          </a:p>
        </p:txBody>
      </p:sp>
      <p:sp>
        <p:nvSpPr>
          <p:cNvPr id="11" name="TextBox 10">
            <a:extLst>
              <a:ext uri="{FF2B5EF4-FFF2-40B4-BE49-F238E27FC236}">
                <a16:creationId xmlns:a16="http://schemas.microsoft.com/office/drawing/2014/main" id="{9B729150-1203-1FC9-0E12-FCAE52DA0339}"/>
              </a:ext>
            </a:extLst>
          </p:cNvPr>
          <p:cNvSpPr txBox="1"/>
          <p:nvPr/>
        </p:nvSpPr>
        <p:spPr>
          <a:xfrm>
            <a:off x="3449256" y="1911309"/>
            <a:ext cx="4572000" cy="369332"/>
          </a:xfrm>
          <a:prstGeom prst="rect">
            <a:avLst/>
          </a:prstGeom>
          <a:noFill/>
        </p:spPr>
        <p:txBody>
          <a:bodyPr wrap="square">
            <a:spAutoFit/>
          </a:bodyPr>
          <a:lstStyle/>
          <a:p>
            <a:r>
              <a:rPr lang="en-US" dirty="0">
                <a:hlinkClick r:id="rId3"/>
              </a:rPr>
              <a:t>www.scsa.org</a:t>
            </a:r>
            <a:endParaRPr lang="en-US" dirty="0"/>
          </a:p>
        </p:txBody>
      </p:sp>
      <p:pic>
        <p:nvPicPr>
          <p:cNvPr id="13" name="Picture 12">
            <a:extLst>
              <a:ext uri="{FF2B5EF4-FFF2-40B4-BE49-F238E27FC236}">
                <a16:creationId xmlns:a16="http://schemas.microsoft.com/office/drawing/2014/main" id="{42CB821B-88F9-F05F-1E1B-D3BC2FACEDA0}"/>
              </a:ext>
            </a:extLst>
          </p:cNvPr>
          <p:cNvPicPr>
            <a:picLocks noChangeAspect="1"/>
          </p:cNvPicPr>
          <p:nvPr/>
        </p:nvPicPr>
        <p:blipFill>
          <a:blip r:embed="rId4"/>
          <a:stretch>
            <a:fillRect/>
          </a:stretch>
        </p:blipFill>
        <p:spPr>
          <a:xfrm>
            <a:off x="437383" y="1417614"/>
            <a:ext cx="3011873" cy="1565776"/>
          </a:xfrm>
          <a:prstGeom prst="rect">
            <a:avLst/>
          </a:prstGeom>
        </p:spPr>
      </p:pic>
      <p:graphicFrame>
        <p:nvGraphicFramePr>
          <p:cNvPr id="15" name="TextBox 7">
            <a:extLst>
              <a:ext uri="{FF2B5EF4-FFF2-40B4-BE49-F238E27FC236}">
                <a16:creationId xmlns:a16="http://schemas.microsoft.com/office/drawing/2014/main" id="{3BD2F48E-B64B-1FA1-4937-E161E64C606D}"/>
              </a:ext>
            </a:extLst>
          </p:cNvPr>
          <p:cNvGraphicFramePr/>
          <p:nvPr/>
        </p:nvGraphicFramePr>
        <p:xfrm>
          <a:off x="628650" y="3650224"/>
          <a:ext cx="7886700" cy="17543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232648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803</TotalTime>
  <Words>822</Words>
  <Application>Microsoft Office PowerPoint</Application>
  <PresentationFormat>On-screen Show (4:3)</PresentationFormat>
  <Paragraphs>111</Paragraphs>
  <Slides>23</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Aptos Display</vt:lpstr>
      <vt:lpstr>Arial</vt:lpstr>
      <vt:lpstr>Office Theme</vt:lpstr>
      <vt:lpstr>PowerPoint Presentation</vt:lpstr>
      <vt:lpstr>Competitive Shooting Opportunities</vt:lpstr>
      <vt:lpstr>The Villages Straight Shooters Club</vt:lpstr>
      <vt:lpstr>Competitive Shooting</vt:lpstr>
      <vt:lpstr>4 Rules of Gun Safety</vt:lpstr>
      <vt:lpstr>Safety</vt:lpstr>
      <vt:lpstr>USPSA United States Pistol Shooters Association</vt:lpstr>
      <vt:lpstr>PowerPoint Presentation</vt:lpstr>
      <vt:lpstr>Steel Challenge</vt:lpstr>
      <vt:lpstr>PowerPoint Presentation</vt:lpstr>
      <vt:lpstr>The Steel Challenge Stages</vt:lpstr>
      <vt:lpstr>Manny’s Action Steel</vt:lpstr>
      <vt:lpstr>PowerPoint Presentation</vt:lpstr>
      <vt:lpstr>Galactic Pistol Alliance</vt:lpstr>
      <vt:lpstr>PowerPoint Presentation</vt:lpstr>
      <vt:lpstr>IDPA</vt:lpstr>
      <vt:lpstr>Join USPSA</vt:lpstr>
      <vt:lpstr>Practiscore</vt:lpstr>
      <vt:lpstr>Practiscore search</vt:lpstr>
      <vt:lpstr>Practiscore, follow your clubs!</vt:lpstr>
      <vt:lpstr>See how you stack up!</vt:lpstr>
      <vt:lpstr>Links to Ranges</vt:lpstr>
      <vt:lpstr>Hernando Sportsman’s Club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 Forman</dc:creator>
  <cp:lastModifiedBy>Pete Forman</cp:lastModifiedBy>
  <cp:revision>24</cp:revision>
  <dcterms:created xsi:type="dcterms:W3CDTF">2025-08-04T14:12:07Z</dcterms:created>
  <dcterms:modified xsi:type="dcterms:W3CDTF">2025-08-20T18:28:56Z</dcterms:modified>
</cp:coreProperties>
</file>