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84" r:id="rId3"/>
    <p:sldId id="304" r:id="rId4"/>
    <p:sldId id="305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15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232"/>
    <a:srgbClr val="E0D9C7"/>
    <a:srgbClr val="7F7A5D"/>
    <a:srgbClr val="7F795C"/>
    <a:srgbClr val="003B31"/>
    <a:srgbClr val="294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22" autoAdjust="0"/>
  </p:normalViewPr>
  <p:slideViewPr>
    <p:cSldViewPr>
      <p:cViewPr varScale="1">
        <p:scale>
          <a:sx n="75" d="100"/>
          <a:sy n="75" d="100"/>
        </p:scale>
        <p:origin x="560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175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8E8D2-74D8-4722-97E1-AF5065E8A3A9}" type="datetimeFigureOut">
              <a:rPr lang="pt-BR" smtClean="0"/>
              <a:t>26/09/2023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80215-75DD-4C72-8897-E174E9893A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125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4" r="74"/>
          <a:stretch>
            <a:fillRect/>
          </a:stretch>
        </p:blipFill>
        <p:spPr>
          <a:xfrm>
            <a:off x="0" y="-38100"/>
            <a:ext cx="18288000" cy="1028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11521" b="62762"/>
          <a:stretch>
            <a:fillRect/>
          </a:stretch>
        </p:blipFill>
        <p:spPr>
          <a:xfrm>
            <a:off x="11807007" y="1028700"/>
            <a:ext cx="5452293" cy="1982903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FC99793-4838-0862-10F7-BAB360068D59}"/>
              </a:ext>
            </a:extLst>
          </p:cNvPr>
          <p:cNvSpPr txBox="1">
            <a:spLocks/>
          </p:cNvSpPr>
          <p:nvPr/>
        </p:nvSpPr>
        <p:spPr>
          <a:xfrm>
            <a:off x="3200400" y="3011602"/>
            <a:ext cx="12192000" cy="4263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Gestão Patrimonial</a:t>
            </a:r>
            <a:endParaRPr lang="pt-BR" sz="7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12" y="9074732"/>
            <a:ext cx="18278588" cy="1212268"/>
          </a:xfrm>
          <a:prstGeom prst="rect">
            <a:avLst/>
          </a:prstGeom>
          <a:solidFill>
            <a:srgbClr val="294132"/>
          </a:solidFill>
        </p:spPr>
        <p:txBody>
          <a:bodyPr/>
          <a:lstStyle/>
          <a:p>
            <a:endParaRPr lang="pt-BR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b="69990"/>
          <a:stretch>
            <a:fillRect/>
          </a:stretch>
        </p:blipFill>
        <p:spPr>
          <a:xfrm>
            <a:off x="228600" y="9297207"/>
            <a:ext cx="2570207" cy="1027272"/>
          </a:xfrm>
          <a:prstGeom prst="rect">
            <a:avLst/>
          </a:prstGeom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911A2032-7461-4954-8272-3C81053DC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21000" y="114300"/>
            <a:ext cx="2398354" cy="69102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A84B42E-61CB-EE8C-170A-3A94DE2F451E}"/>
              </a:ext>
            </a:extLst>
          </p:cNvPr>
          <p:cNvSpPr txBox="1"/>
          <p:nvPr/>
        </p:nvSpPr>
        <p:spPr>
          <a:xfrm>
            <a:off x="7387589" y="201348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RNS Camelia Black" panose="00000A00000000000000" pitchFamily="50" charset="0"/>
              </a:rPr>
              <a:t>Estratégias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9B48DEA-CBE8-8D41-EE3B-1E89DFF7D46B}"/>
              </a:ext>
            </a:extLst>
          </p:cNvPr>
          <p:cNvSpPr/>
          <p:nvPr/>
        </p:nvSpPr>
        <p:spPr>
          <a:xfrm>
            <a:off x="11555790" y="3553924"/>
            <a:ext cx="3852660" cy="1212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9545A2A-C369-5A6B-C885-F67E5BAB0A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915" y="5548993"/>
            <a:ext cx="2245047" cy="2424651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B1CEFFCA-4022-B8C0-7D67-FD4F3B444B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856" y="5664668"/>
            <a:ext cx="2222032" cy="2222032"/>
          </a:xfrm>
          <a:prstGeom prst="rect">
            <a:avLst/>
          </a:prstGeom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id="{A9301673-522C-180D-1F30-6D3BDCE2BECD}"/>
              </a:ext>
            </a:extLst>
          </p:cNvPr>
          <p:cNvGrpSpPr/>
          <p:nvPr/>
        </p:nvGrpSpPr>
        <p:grpSpPr>
          <a:xfrm>
            <a:off x="7418591" y="994395"/>
            <a:ext cx="2169552" cy="1799631"/>
            <a:chOff x="2762451" y="1674456"/>
            <a:chExt cx="2278049" cy="2186608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ED5CE618-3482-E2C3-AAF9-0C09DF4B8D6D}"/>
                </a:ext>
              </a:extLst>
            </p:cNvPr>
            <p:cNvSpPr/>
            <p:nvPr/>
          </p:nvSpPr>
          <p:spPr>
            <a:xfrm>
              <a:off x="2762451" y="1674456"/>
              <a:ext cx="2278049" cy="21866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FFB184F8-FEE7-202C-9F70-6D3085D19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963" y="1799797"/>
              <a:ext cx="1934120" cy="1934120"/>
            </a:xfrm>
            <a:prstGeom prst="rect">
              <a:avLst/>
            </a:prstGeom>
          </p:spPr>
        </p:pic>
      </p:grpSp>
      <p:sp>
        <p:nvSpPr>
          <p:cNvPr id="20" name="Triângulo isósceles 19">
            <a:extLst>
              <a:ext uri="{FF2B5EF4-FFF2-40B4-BE49-F238E27FC236}">
                <a16:creationId xmlns:a16="http://schemas.microsoft.com/office/drawing/2014/main" id="{C663B199-C74C-35F7-46CC-678CFC7B277E}"/>
              </a:ext>
            </a:extLst>
          </p:cNvPr>
          <p:cNvSpPr/>
          <p:nvPr/>
        </p:nvSpPr>
        <p:spPr>
          <a:xfrm>
            <a:off x="7923771" y="4403417"/>
            <a:ext cx="974327" cy="8433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Triângulo isósceles 20">
            <a:extLst>
              <a:ext uri="{FF2B5EF4-FFF2-40B4-BE49-F238E27FC236}">
                <a16:creationId xmlns:a16="http://schemas.microsoft.com/office/drawing/2014/main" id="{8E4B006F-F44D-8299-F367-D541F1A16B21}"/>
              </a:ext>
            </a:extLst>
          </p:cNvPr>
          <p:cNvSpPr/>
          <p:nvPr/>
        </p:nvSpPr>
        <p:spPr>
          <a:xfrm rot="13829544">
            <a:off x="7200918" y="5322690"/>
            <a:ext cx="834018" cy="98521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Triângulo isósceles 21">
            <a:extLst>
              <a:ext uri="{FF2B5EF4-FFF2-40B4-BE49-F238E27FC236}">
                <a16:creationId xmlns:a16="http://schemas.microsoft.com/office/drawing/2014/main" id="{F065FA95-4709-C8FB-7466-50D1D9E5616C}"/>
              </a:ext>
            </a:extLst>
          </p:cNvPr>
          <p:cNvSpPr/>
          <p:nvPr/>
        </p:nvSpPr>
        <p:spPr>
          <a:xfrm rot="7324866">
            <a:off x="8783247" y="5504325"/>
            <a:ext cx="834018" cy="98521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CBA9ACB-39F9-32DB-2B0A-EDC930E4D5E7}"/>
              </a:ext>
            </a:extLst>
          </p:cNvPr>
          <p:cNvSpPr txBox="1"/>
          <p:nvPr/>
        </p:nvSpPr>
        <p:spPr>
          <a:xfrm>
            <a:off x="7679019" y="5221778"/>
            <a:ext cx="2287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RNS Camelia Black" panose="00000A00000000000000" pitchFamily="50" charset="0"/>
              </a:rPr>
              <a:t>Equilíbrio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046B1D5-42CA-FFC9-0B26-6916A3BC5AA9}"/>
              </a:ext>
            </a:extLst>
          </p:cNvPr>
          <p:cNvSpPr/>
          <p:nvPr/>
        </p:nvSpPr>
        <p:spPr>
          <a:xfrm>
            <a:off x="2051412" y="7774861"/>
            <a:ext cx="2819400" cy="435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riângulo isósceles 24">
            <a:extLst>
              <a:ext uri="{FF2B5EF4-FFF2-40B4-BE49-F238E27FC236}">
                <a16:creationId xmlns:a16="http://schemas.microsoft.com/office/drawing/2014/main" id="{340E3B8A-25E1-716D-43C0-5ED9A4BA7F26}"/>
              </a:ext>
            </a:extLst>
          </p:cNvPr>
          <p:cNvSpPr/>
          <p:nvPr/>
        </p:nvSpPr>
        <p:spPr>
          <a:xfrm rot="6951780">
            <a:off x="10446369" y="5425869"/>
            <a:ext cx="1242045" cy="1550571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riângulo isósceles 25">
            <a:extLst>
              <a:ext uri="{FF2B5EF4-FFF2-40B4-BE49-F238E27FC236}">
                <a16:creationId xmlns:a16="http://schemas.microsoft.com/office/drawing/2014/main" id="{29C6E21D-4673-D4F8-2BB0-CB9E7346ABB9}"/>
              </a:ext>
            </a:extLst>
          </p:cNvPr>
          <p:cNvSpPr/>
          <p:nvPr/>
        </p:nvSpPr>
        <p:spPr>
          <a:xfrm rot="14684229">
            <a:off x="5745925" y="5421164"/>
            <a:ext cx="1242045" cy="1550571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Triângulo isósceles 26">
            <a:extLst>
              <a:ext uri="{FF2B5EF4-FFF2-40B4-BE49-F238E27FC236}">
                <a16:creationId xmlns:a16="http://schemas.microsoft.com/office/drawing/2014/main" id="{E6D05057-B8AE-7162-66F5-39EB5D791627}"/>
              </a:ext>
            </a:extLst>
          </p:cNvPr>
          <p:cNvSpPr/>
          <p:nvPr/>
        </p:nvSpPr>
        <p:spPr>
          <a:xfrm>
            <a:off x="7958211" y="2831505"/>
            <a:ext cx="1242045" cy="1550571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4957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058400" y="-357832"/>
            <a:ext cx="16002588" cy="1066839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7778792">
            <a:off x="-4665253" y="2026408"/>
            <a:ext cx="7394561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 rot="2700000">
            <a:off x="-3864696" y="3432483"/>
            <a:ext cx="11472096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 flipV="1">
            <a:off x="-3769527" y="1333500"/>
            <a:ext cx="9484527" cy="84557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8"/>
          <p:cNvSpPr/>
          <p:nvPr/>
        </p:nvSpPr>
        <p:spPr>
          <a:xfrm rot="6665348">
            <a:off x="-3275958" y="5178822"/>
            <a:ext cx="11900897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4007413" y="1265832"/>
            <a:ext cx="264363" cy="26436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60904" y="1199157"/>
            <a:ext cx="264363" cy="26436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97792" y="4412143"/>
            <a:ext cx="264363" cy="26436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806325A2-6DEF-41E1-9185-E240727733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69547" y="9454345"/>
            <a:ext cx="2398354" cy="69102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B57A628-F07E-42DC-1508-CD5D48F086E0}"/>
              </a:ext>
            </a:extLst>
          </p:cNvPr>
          <p:cNvSpPr txBox="1"/>
          <p:nvPr/>
        </p:nvSpPr>
        <p:spPr>
          <a:xfrm>
            <a:off x="7581131" y="434835"/>
            <a:ext cx="800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RNS Camelia Black" panose="00000A00000000000000" pitchFamily="50" charset="0"/>
              </a:rPr>
              <a:t>Abordagem Clientes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2BE08AF-C0B7-B499-C3EB-46E2958789C7}"/>
              </a:ext>
            </a:extLst>
          </p:cNvPr>
          <p:cNvSpPr txBox="1"/>
          <p:nvPr/>
        </p:nvSpPr>
        <p:spPr>
          <a:xfrm>
            <a:off x="6674718" y="2334651"/>
            <a:ext cx="1016548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RNS Camelia Black" panose="00000A00000000000000" pitchFamily="50" charset="0"/>
              </a:rPr>
              <a:t>PF:</a:t>
            </a:r>
          </a:p>
          <a:p>
            <a:pPr marL="342900" indent="-342900">
              <a:buFontTx/>
              <a:buChar char="-"/>
            </a:pPr>
            <a:r>
              <a:rPr lang="pt-BR" sz="3200" b="1" dirty="0">
                <a:latin typeface="RNS Camelia Black" panose="00000A00000000000000" pitchFamily="50" charset="0"/>
              </a:rPr>
              <a:t>“Como está sua alocação imobiliária?”</a:t>
            </a:r>
          </a:p>
          <a:p>
            <a:pPr marL="342900" indent="-342900">
              <a:buFontTx/>
              <a:buChar char="-"/>
            </a:pPr>
            <a:r>
              <a:rPr lang="pt-BR" sz="3200" b="1" dirty="0">
                <a:latin typeface="RNS Camelia Black" panose="00000A00000000000000" pitchFamily="50" charset="0"/>
              </a:rPr>
              <a:t>“Planeja comprar/trocar de imóvel num futuro próximo?”</a:t>
            </a:r>
          </a:p>
          <a:p>
            <a:pPr marL="342900" indent="-342900">
              <a:buFontTx/>
              <a:buChar char="-"/>
            </a:pPr>
            <a:r>
              <a:rPr lang="pt-BR" sz="3200" b="1" dirty="0">
                <a:latin typeface="RNS Camelia Black" panose="00000A00000000000000" pitchFamily="50" charset="0"/>
              </a:rPr>
              <a:t>“Quais seus objetivos e sonhos futuros?”</a:t>
            </a:r>
          </a:p>
          <a:p>
            <a:pPr marL="342900" indent="-342900">
              <a:buFontTx/>
              <a:buChar char="-"/>
            </a:pPr>
            <a:r>
              <a:rPr lang="pt-BR" sz="3200" b="1" dirty="0">
                <a:latin typeface="RNS Camelia Black" panose="00000A00000000000000" pitchFamily="50" charset="0"/>
              </a:rPr>
              <a:t>“Pensa em diversificar investimentos em imobilizados?”</a:t>
            </a:r>
          </a:p>
          <a:p>
            <a:pPr marL="342900" indent="-342900">
              <a:buFontTx/>
              <a:buChar char="-"/>
            </a:pPr>
            <a:r>
              <a:rPr lang="pt-BR" sz="3200" b="1" dirty="0">
                <a:latin typeface="RNS Camelia Black" panose="00000A00000000000000" pitchFamily="50" charset="0"/>
              </a:rPr>
              <a:t>“Levantar capital com ótimo custo de oportunidade?” (clientes maiores)</a:t>
            </a:r>
          </a:p>
          <a:p>
            <a:pPr marL="342900" indent="-342900">
              <a:buFontTx/>
              <a:buChar char="-"/>
            </a:pPr>
            <a:r>
              <a:rPr lang="pt-BR" sz="3200" b="1" dirty="0">
                <a:latin typeface="RNS Camelia Black" panose="00000A00000000000000" pitchFamily="50" charset="0"/>
              </a:rPr>
              <a:t>“Está planejando adquirir algum bem novo num futuro próximo?”</a:t>
            </a:r>
          </a:p>
          <a:p>
            <a:pPr marL="342900" indent="-342900">
              <a:buFontTx/>
              <a:buChar char="-"/>
            </a:pPr>
            <a:r>
              <a:rPr lang="pt-BR" sz="3200" b="1" dirty="0">
                <a:latin typeface="RNS Camelia Black" panose="00000A00000000000000" pitchFamily="50" charset="0"/>
              </a:rPr>
              <a:t>“Quando está pensando em trocar de carro?”</a:t>
            </a:r>
          </a:p>
          <a:p>
            <a:pPr marL="342900" indent="-342900">
              <a:buFontTx/>
              <a:buChar char="-"/>
            </a:pPr>
            <a:r>
              <a:rPr lang="pt-BR" sz="3200" b="1" dirty="0">
                <a:latin typeface="RNS Camelia Black" panose="00000A00000000000000" pitchFamily="50" charset="0"/>
              </a:rPr>
              <a:t>“Pretende dar um carro pro seu filho quando fizer 18?”</a:t>
            </a:r>
          </a:p>
          <a:p>
            <a:pPr marL="342900" indent="-342900">
              <a:buFontTx/>
              <a:buChar char="-"/>
            </a:pPr>
            <a:r>
              <a:rPr lang="pt-BR" sz="3200" b="1" dirty="0">
                <a:latin typeface="RNS Camelia Black" panose="00000A00000000000000" pitchFamily="50" charset="0"/>
              </a:rPr>
              <a:t>“Sua clínica já está 100% equipada?”</a:t>
            </a:r>
          </a:p>
        </p:txBody>
      </p:sp>
    </p:spTree>
    <p:extLst>
      <p:ext uri="{BB962C8B-B14F-4D97-AF65-F5344CB8AC3E}">
        <p14:creationId xmlns:p14="http://schemas.microsoft.com/office/powerpoint/2010/main" val="1260526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058400" y="-357832"/>
            <a:ext cx="16002588" cy="1066839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7778792">
            <a:off x="-4665253" y="2026408"/>
            <a:ext cx="7394561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 rot="2700000">
            <a:off x="-3864696" y="3432483"/>
            <a:ext cx="11472096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 flipV="1">
            <a:off x="-3769527" y="1333500"/>
            <a:ext cx="9484527" cy="84557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8"/>
          <p:cNvSpPr/>
          <p:nvPr/>
        </p:nvSpPr>
        <p:spPr>
          <a:xfrm rot="6665348">
            <a:off x="-3275958" y="5178822"/>
            <a:ext cx="11900897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4007413" y="1265832"/>
            <a:ext cx="264363" cy="26436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60904" y="1199157"/>
            <a:ext cx="264363" cy="26436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97792" y="4412143"/>
            <a:ext cx="264363" cy="26436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806325A2-6DEF-41E1-9185-E240727733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69547" y="9454345"/>
            <a:ext cx="2398354" cy="69102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B57A628-F07E-42DC-1508-CD5D48F086E0}"/>
              </a:ext>
            </a:extLst>
          </p:cNvPr>
          <p:cNvSpPr txBox="1"/>
          <p:nvPr/>
        </p:nvSpPr>
        <p:spPr>
          <a:xfrm>
            <a:off x="7581131" y="434835"/>
            <a:ext cx="800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RNS Camelia Black" panose="00000A00000000000000" pitchFamily="50" charset="0"/>
              </a:rPr>
              <a:t>Abordagem Clientes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2BE08AF-C0B7-B499-C3EB-46E2958789C7}"/>
              </a:ext>
            </a:extLst>
          </p:cNvPr>
          <p:cNvSpPr txBox="1"/>
          <p:nvPr/>
        </p:nvSpPr>
        <p:spPr>
          <a:xfrm>
            <a:off x="6674719" y="2334651"/>
            <a:ext cx="1139318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RNS Camelia Black" panose="00000A00000000000000" pitchFamily="50" charset="0"/>
              </a:rPr>
              <a:t>PJ:</a:t>
            </a:r>
          </a:p>
          <a:p>
            <a:pPr marL="342900" indent="-342900">
              <a:buFontTx/>
              <a:buChar char="-"/>
            </a:pPr>
            <a:r>
              <a:rPr lang="pt-BR" sz="3200" b="1" dirty="0">
                <a:latin typeface="RNS Camelia Black" panose="00000A00000000000000" pitchFamily="50" charset="0"/>
              </a:rPr>
              <a:t>“Como está sua necessidade de capital de giro? Qual taxa/prazo?”</a:t>
            </a:r>
          </a:p>
          <a:p>
            <a:pPr marL="342900" indent="-342900">
              <a:buFontTx/>
              <a:buChar char="-"/>
            </a:pPr>
            <a:r>
              <a:rPr lang="pt-BR" sz="3200" b="1" dirty="0">
                <a:latin typeface="RNS Camelia Black" panose="00000A00000000000000" pitchFamily="50" charset="0"/>
              </a:rPr>
              <a:t>“Pretende trocar/aumentar sua frota de caminhões/máquinas agrícolas?”</a:t>
            </a:r>
          </a:p>
          <a:p>
            <a:pPr marL="342900" indent="-342900">
              <a:buFontTx/>
              <a:buChar char="-"/>
            </a:pPr>
            <a:r>
              <a:rPr lang="pt-BR" sz="3200" b="1" dirty="0">
                <a:latin typeface="RNS Camelia Black" panose="00000A00000000000000" pitchFamily="50" charset="0"/>
              </a:rPr>
              <a:t>“Precisa de uma recorrência para capital de giro?”</a:t>
            </a:r>
          </a:p>
          <a:p>
            <a:pPr marL="342900" indent="-342900">
              <a:buFontTx/>
              <a:buChar char="-"/>
            </a:pPr>
            <a:r>
              <a:rPr lang="pt-BR" sz="3200" b="1" dirty="0">
                <a:latin typeface="RNS Camelia Black" panose="00000A00000000000000" pitchFamily="50" charset="0"/>
              </a:rPr>
              <a:t>“Pretende ampliar o negócio? Abrir outra fábrica?”</a:t>
            </a:r>
          </a:p>
          <a:p>
            <a:pPr marL="342900" indent="-342900">
              <a:buFontTx/>
              <a:buChar char="-"/>
            </a:pPr>
            <a:r>
              <a:rPr lang="pt-BR" sz="3200" b="1" dirty="0">
                <a:latin typeface="RNS Camelia Black" panose="00000A00000000000000" pitchFamily="50" charset="0"/>
              </a:rPr>
              <a:t>“Quanto está pagando de aluguel no galpão/fábrica atualmente?”</a:t>
            </a:r>
          </a:p>
          <a:p>
            <a:pPr marL="342900" indent="-342900">
              <a:buFontTx/>
              <a:buChar char="-"/>
            </a:pPr>
            <a:r>
              <a:rPr lang="pt-BR" sz="3200" b="1" dirty="0">
                <a:latin typeface="RNS Camelia Black" panose="00000A00000000000000" pitchFamily="50" charset="0"/>
              </a:rPr>
              <a:t>“Quais condições de financiamento você oferece para os seus clientes?”</a:t>
            </a:r>
            <a:endParaRPr lang="pt-BR" sz="3600" b="1" dirty="0">
              <a:latin typeface="RNS Camelia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233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12" y="9074732"/>
            <a:ext cx="18278588" cy="1212268"/>
          </a:xfrm>
          <a:prstGeom prst="rect">
            <a:avLst/>
          </a:prstGeom>
          <a:solidFill>
            <a:srgbClr val="294132"/>
          </a:solidFill>
        </p:spPr>
        <p:txBody>
          <a:bodyPr/>
          <a:lstStyle/>
          <a:p>
            <a:endParaRPr lang="pt-BR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b="69990"/>
          <a:stretch>
            <a:fillRect/>
          </a:stretch>
        </p:blipFill>
        <p:spPr>
          <a:xfrm>
            <a:off x="228600" y="9297207"/>
            <a:ext cx="2570207" cy="1027272"/>
          </a:xfrm>
          <a:prstGeom prst="rect">
            <a:avLst/>
          </a:prstGeom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911A2032-7461-4954-8272-3C81053DC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21000" y="114300"/>
            <a:ext cx="2398354" cy="69102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42A50E0-1DA2-9278-6FB2-7B25EFFD2C4B}"/>
              </a:ext>
            </a:extLst>
          </p:cNvPr>
          <p:cNvSpPr txBox="1"/>
          <p:nvPr/>
        </p:nvSpPr>
        <p:spPr>
          <a:xfrm>
            <a:off x="4495800" y="495300"/>
            <a:ext cx="800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RNS Camelia Black" panose="00000A00000000000000" pitchFamily="50" charset="0"/>
              </a:rPr>
              <a:t>Comissionamento/ROA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B4AD92B-A9CB-446A-9447-F10BD61BD5FF}"/>
              </a:ext>
            </a:extLst>
          </p:cNvPr>
          <p:cNvSpPr txBox="1"/>
          <p:nvPr/>
        </p:nvSpPr>
        <p:spPr>
          <a:xfrm>
            <a:off x="1905000" y="2857500"/>
            <a:ext cx="1145172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3200" b="1" dirty="0">
                <a:latin typeface="RNS Camelia Black" panose="00000A00000000000000" pitchFamily="50" charset="0"/>
              </a:rPr>
              <a:t>Comissionamento varia de 2 a 4% do valor de face da carta</a:t>
            </a:r>
          </a:p>
          <a:p>
            <a:pPr marL="342900" indent="-342900">
              <a:buFontTx/>
              <a:buChar char="-"/>
            </a:pPr>
            <a:r>
              <a:rPr lang="pt-BR" sz="3200" b="1" dirty="0">
                <a:latin typeface="RNS Camelia Black" panose="00000A00000000000000" pitchFamily="50" charset="0"/>
              </a:rPr>
              <a:t>Não depende da parcela paga </a:t>
            </a:r>
            <a:r>
              <a:rPr lang="pt-BR" sz="3200" b="1">
                <a:latin typeface="RNS Camelia Black" panose="00000A00000000000000" pitchFamily="50" charset="0"/>
              </a:rPr>
              <a:t>pelo cliente</a:t>
            </a:r>
            <a:endParaRPr lang="pt-BR" sz="3200" b="1" dirty="0">
              <a:latin typeface="RNS Camelia Black" panose="00000A00000000000000" pitchFamily="50" charset="0"/>
            </a:endParaRPr>
          </a:p>
          <a:p>
            <a:pPr marL="342900" indent="-342900">
              <a:buFontTx/>
              <a:buChar char="-"/>
            </a:pPr>
            <a:r>
              <a:rPr lang="pt-BR" sz="3200" b="1" dirty="0">
                <a:latin typeface="RNS Camelia Black" panose="00000A00000000000000" pitchFamily="50" charset="0"/>
              </a:rPr>
              <a:t>Prazo de pagamento varia de 4 a 6 meses</a:t>
            </a:r>
          </a:p>
          <a:p>
            <a:pPr marL="342900" indent="-342900">
              <a:buFontTx/>
              <a:buChar char="-"/>
            </a:pPr>
            <a:endParaRPr lang="pt-BR" sz="3200" b="1" dirty="0">
              <a:latin typeface="RNS Camelia Black" panose="00000A00000000000000" pitchFamily="50" charset="0"/>
            </a:endParaRPr>
          </a:p>
          <a:p>
            <a:r>
              <a:rPr lang="pt-BR" sz="3200" b="1" dirty="0" err="1">
                <a:latin typeface="RNS Camelia Black" panose="00000A00000000000000" pitchFamily="50" charset="0"/>
              </a:rPr>
              <a:t>Ex</a:t>
            </a:r>
            <a:r>
              <a:rPr lang="pt-BR" sz="3200" b="1" dirty="0">
                <a:latin typeface="RNS Camelia Black" panose="00000A00000000000000" pitchFamily="50" charset="0"/>
              </a:rPr>
              <a:t>: Carta de 2 milhões</a:t>
            </a:r>
          </a:p>
          <a:p>
            <a:r>
              <a:rPr lang="pt-BR" sz="3200" b="1" dirty="0">
                <a:latin typeface="RNS Camelia Black" panose="00000A00000000000000" pitchFamily="50" charset="0"/>
              </a:rPr>
              <a:t>Comissão AAI – R$ 26.000</a:t>
            </a:r>
          </a:p>
          <a:p>
            <a:endParaRPr lang="pt-BR" sz="3600" b="1" dirty="0">
              <a:latin typeface="RNS Camelia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771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7778792">
            <a:off x="-806669" y="753575"/>
            <a:ext cx="2150534" cy="103183"/>
          </a:xfrm>
          <a:prstGeom prst="line">
            <a:avLst/>
          </a:prstGeom>
          <a:ln w="47625" cap="rnd">
            <a:solidFill>
              <a:srgbClr val="7F795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AutoShape 4"/>
          <p:cNvSpPr/>
          <p:nvPr/>
        </p:nvSpPr>
        <p:spPr>
          <a:xfrm rot="3266024" flipV="1">
            <a:off x="-2345028" y="6604357"/>
            <a:ext cx="9566856" cy="278686"/>
          </a:xfrm>
          <a:prstGeom prst="line">
            <a:avLst/>
          </a:prstGeom>
          <a:ln w="47625" cap="rnd">
            <a:solidFill>
              <a:srgbClr val="7F795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" name="AutoShape 5"/>
          <p:cNvSpPr/>
          <p:nvPr/>
        </p:nvSpPr>
        <p:spPr>
          <a:xfrm rot="8164142">
            <a:off x="-1956020" y="4276277"/>
            <a:ext cx="12379414" cy="13282"/>
          </a:xfrm>
          <a:prstGeom prst="line">
            <a:avLst/>
          </a:prstGeom>
          <a:ln w="47625" cap="rnd">
            <a:solidFill>
              <a:srgbClr val="7F795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/>
          <p:nvPr/>
        </p:nvGrpSpPr>
        <p:grpSpPr>
          <a:xfrm>
            <a:off x="2051776" y="6202273"/>
            <a:ext cx="264363" cy="264363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F795C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22482" y="6748516"/>
            <a:ext cx="1356860" cy="1356860"/>
          </a:xfrm>
          <a:prstGeom prst="rect">
            <a:avLst/>
          </a:prstGeom>
        </p:spPr>
      </p:pic>
      <p:pic>
        <p:nvPicPr>
          <p:cNvPr id="27" name="Imagem 26" descr="Forma&#10;&#10;Descrição gerada automaticamente com confiança baixa">
            <a:extLst>
              <a:ext uri="{FF2B5EF4-FFF2-40B4-BE49-F238E27FC236}">
                <a16:creationId xmlns:a16="http://schemas.microsoft.com/office/drawing/2014/main" id="{A3908233-D2B5-4670-B7FA-83BD53B8A3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22" b="25342"/>
          <a:stretch/>
        </p:blipFill>
        <p:spPr>
          <a:xfrm>
            <a:off x="840141" y="457200"/>
            <a:ext cx="2364682" cy="1143000"/>
          </a:xfrm>
          <a:prstGeom prst="rect">
            <a:avLst/>
          </a:prstGeom>
        </p:spPr>
      </p:pic>
      <p:pic>
        <p:nvPicPr>
          <p:cNvPr id="19" name="Imagem 18" descr="Logotipo&#10;&#10;Descrição gerada automaticamente">
            <a:extLst>
              <a:ext uri="{FF2B5EF4-FFF2-40B4-BE49-F238E27FC236}">
                <a16:creationId xmlns:a16="http://schemas.microsoft.com/office/drawing/2014/main" id="{B72B5127-D66B-4D57-8061-D18077C668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69547" y="9454345"/>
            <a:ext cx="2398354" cy="69102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41EF6F1-790C-9D00-1BDD-457707CB7E00}"/>
              </a:ext>
            </a:extLst>
          </p:cNvPr>
          <p:cNvSpPr txBox="1"/>
          <p:nvPr/>
        </p:nvSpPr>
        <p:spPr>
          <a:xfrm>
            <a:off x="8212667" y="2327344"/>
            <a:ext cx="94826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4000" dirty="0"/>
              <a:t>O que é consórcio?</a:t>
            </a:r>
          </a:p>
          <a:p>
            <a:pPr marL="285750" indent="-285750">
              <a:buFontTx/>
              <a:buChar char="-"/>
            </a:pPr>
            <a:r>
              <a:rPr lang="pt-BR" sz="4000" dirty="0"/>
              <a:t>Pra que serve consórcio?</a:t>
            </a:r>
          </a:p>
          <a:p>
            <a:pPr marL="285750" indent="-285750">
              <a:buFontTx/>
              <a:buChar char="-"/>
            </a:pPr>
            <a:r>
              <a:rPr lang="pt-BR" sz="4000" dirty="0"/>
              <a:t>Preconceitos</a:t>
            </a:r>
          </a:p>
          <a:p>
            <a:pPr marL="285750" indent="-285750">
              <a:buFontTx/>
              <a:buChar char="-"/>
            </a:pPr>
            <a:r>
              <a:rPr lang="pt-BR" sz="4000" dirty="0"/>
              <a:t>Utilizações</a:t>
            </a:r>
          </a:p>
          <a:p>
            <a:pPr marL="285750" indent="-285750">
              <a:buFontTx/>
              <a:buChar char="-"/>
            </a:pPr>
            <a:r>
              <a:rPr lang="pt-BR" sz="4000" dirty="0"/>
              <a:t>Como funciona</a:t>
            </a:r>
          </a:p>
          <a:p>
            <a:pPr marL="285750" indent="-285750">
              <a:buFontTx/>
              <a:buChar char="-"/>
            </a:pPr>
            <a:r>
              <a:rPr lang="pt-BR" sz="4000" dirty="0"/>
              <a:t>Estratégias</a:t>
            </a:r>
          </a:p>
          <a:p>
            <a:pPr marL="285750" indent="-285750">
              <a:buFontTx/>
              <a:buChar char="-"/>
            </a:pPr>
            <a:r>
              <a:rPr lang="pt-BR" sz="4000" dirty="0"/>
              <a:t>Abordagem com os clientes</a:t>
            </a:r>
          </a:p>
          <a:p>
            <a:pPr marL="285750" indent="-285750">
              <a:buFontTx/>
              <a:buChar char="-"/>
            </a:pPr>
            <a:r>
              <a:rPr lang="pt-BR" sz="4000" dirty="0"/>
              <a:t>Comissionamento</a:t>
            </a:r>
          </a:p>
        </p:txBody>
      </p:sp>
    </p:spTree>
    <p:extLst>
      <p:ext uri="{BB962C8B-B14F-4D97-AF65-F5344CB8AC3E}">
        <p14:creationId xmlns:p14="http://schemas.microsoft.com/office/powerpoint/2010/main" val="29011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4" r="74"/>
          <a:stretch>
            <a:fillRect/>
          </a:stretch>
        </p:blipFill>
        <p:spPr>
          <a:xfrm>
            <a:off x="0" y="-12014"/>
            <a:ext cx="18288000" cy="1028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11521" b="62762"/>
          <a:stretch>
            <a:fillRect/>
          </a:stretch>
        </p:blipFill>
        <p:spPr>
          <a:xfrm>
            <a:off x="11807007" y="1028700"/>
            <a:ext cx="5452293" cy="198290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217C538-F7C1-4AD0-97AE-F9834BEAC5C7}"/>
              </a:ext>
            </a:extLst>
          </p:cNvPr>
          <p:cNvSpPr txBox="1"/>
          <p:nvPr/>
        </p:nvSpPr>
        <p:spPr>
          <a:xfrm>
            <a:off x="1509576" y="468265"/>
            <a:ext cx="800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bg1">
                    <a:lumMod val="95000"/>
                  </a:schemeClr>
                </a:solidFill>
                <a:latin typeface="RNS Camelia Black" panose="00000A00000000000000" pitchFamily="50" charset="0"/>
              </a:rPr>
              <a:t>O que é o consórcio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C129D1E-CA31-CDA0-D3DA-F73907074276}"/>
              </a:ext>
            </a:extLst>
          </p:cNvPr>
          <p:cNvSpPr txBox="1"/>
          <p:nvPr/>
        </p:nvSpPr>
        <p:spPr>
          <a:xfrm>
            <a:off x="1537008" y="3069383"/>
            <a:ext cx="137029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Um grupo de pessoas ou empresas, que querem adquirir um bem ou serviço e fazem aportes mensais. Todos os participantes têm garantido o direito de usar essa conta para a compra do bem ou serviço, em algum momento, dentro de um prazo determinado.</a:t>
            </a:r>
            <a:endParaRPr lang="pt-BR" sz="3600" b="1" dirty="0">
              <a:solidFill>
                <a:schemeClr val="bg1"/>
              </a:solidFill>
              <a:latin typeface="RNS Camelia Black" panose="00000A00000000000000" pitchFamily="50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9B758AD-EE77-8240-5B07-993D4EBA36BA}"/>
              </a:ext>
            </a:extLst>
          </p:cNvPr>
          <p:cNvSpPr txBox="1"/>
          <p:nvPr/>
        </p:nvSpPr>
        <p:spPr>
          <a:xfrm>
            <a:off x="1509576" y="6501073"/>
            <a:ext cx="68085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</a:rPr>
              <a:t>Sem Juros</a:t>
            </a:r>
          </a:p>
          <a:p>
            <a:pPr marL="342900" indent="-342900">
              <a:buFontTx/>
              <a:buChar char="-"/>
            </a:pP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</a:rPr>
              <a:t>Taxa de </a:t>
            </a:r>
            <a:r>
              <a:rPr lang="pt-BR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adm</a:t>
            </a:r>
            <a:endParaRPr lang="pt-BR" sz="3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</a:rPr>
              <a:t>Taxa de adesão</a:t>
            </a:r>
          </a:p>
          <a:p>
            <a:pPr marL="342900" indent="-342900">
              <a:buFontTx/>
              <a:buChar char="-"/>
            </a:pP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</a:rPr>
              <a:t>Fundo de reserva</a:t>
            </a:r>
          </a:p>
          <a:p>
            <a:pPr marL="342900" indent="-342900">
              <a:buFontTx/>
              <a:buChar char="-"/>
            </a:pP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</a:rPr>
              <a:t>Seguro de vida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F48EB73-D359-D8B8-3FC1-E9D556B31E86}"/>
              </a:ext>
            </a:extLst>
          </p:cNvPr>
          <p:cNvSpPr txBox="1"/>
          <p:nvPr/>
        </p:nvSpPr>
        <p:spPr>
          <a:xfrm>
            <a:off x="10363200" y="6646598"/>
            <a:ext cx="667544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Depende de uma contemplação</a:t>
            </a:r>
          </a:p>
          <a:p>
            <a:pPr marL="342900" indent="-342900">
              <a:buFontTx/>
              <a:buChar char="-"/>
            </a:pPr>
            <a:endParaRPr lang="pt-BR" sz="3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</a:rPr>
              <a:t>Pós contemplação:</a:t>
            </a:r>
          </a:p>
          <a:p>
            <a:pPr marL="800100" lvl="1" indent="-342900">
              <a:buFontTx/>
              <a:buChar char="-"/>
            </a:pP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</a:rPr>
              <a:t>se torna uma dívida</a:t>
            </a:r>
          </a:p>
          <a:p>
            <a:pPr marL="800100" lvl="1" indent="-342900">
              <a:buFontTx/>
              <a:buChar char="-"/>
            </a:pP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</a:rPr>
              <a:t>alienação do bem</a:t>
            </a:r>
          </a:p>
          <a:p>
            <a:pPr marL="342900" indent="-342900">
              <a:buFontTx/>
              <a:buChar char="-"/>
            </a:pPr>
            <a:endParaRPr lang="pt-BR" sz="3600" b="1" dirty="0">
              <a:solidFill>
                <a:schemeClr val="bg1"/>
              </a:solidFill>
              <a:latin typeface="RNS Camelia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458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12" y="9074732"/>
            <a:ext cx="18278588" cy="1212268"/>
          </a:xfrm>
          <a:prstGeom prst="rect">
            <a:avLst/>
          </a:prstGeom>
          <a:solidFill>
            <a:srgbClr val="294132"/>
          </a:solidFill>
        </p:spPr>
        <p:txBody>
          <a:bodyPr/>
          <a:lstStyle/>
          <a:p>
            <a:endParaRPr lang="pt-BR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b="69990"/>
          <a:stretch>
            <a:fillRect/>
          </a:stretch>
        </p:blipFill>
        <p:spPr>
          <a:xfrm>
            <a:off x="228600" y="9297207"/>
            <a:ext cx="2570207" cy="1027272"/>
          </a:xfrm>
          <a:prstGeom prst="rect">
            <a:avLst/>
          </a:prstGeom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911A2032-7461-4954-8272-3C81053DC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21000" y="114300"/>
            <a:ext cx="2398354" cy="69102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A84B42E-61CB-EE8C-170A-3A94DE2F451E}"/>
              </a:ext>
            </a:extLst>
          </p:cNvPr>
          <p:cNvSpPr txBox="1"/>
          <p:nvPr/>
        </p:nvSpPr>
        <p:spPr>
          <a:xfrm>
            <a:off x="5791200" y="71384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RNS Camelia Black" panose="00000A00000000000000" pitchFamily="50" charset="0"/>
              </a:rPr>
              <a:t>Pra que serve o consórcio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395C0B6-34E7-3E19-FC4C-3CAC8E0421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969" y="1506141"/>
            <a:ext cx="2216232" cy="221623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7F43635-3FD5-7068-3C82-279E6DE53B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0" y="5600700"/>
            <a:ext cx="2581978" cy="258197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AD2A747-DA94-B6EB-7E9F-95D01DA2A3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2305" y="1335145"/>
            <a:ext cx="2360567" cy="254635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5F73C5B-5EAB-624F-43F5-2E9FBD82D3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40" y="2469657"/>
            <a:ext cx="3438119" cy="3713169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5EAFF334-F906-2B25-D97F-C2F6D88C1E49}"/>
              </a:ext>
            </a:extLst>
          </p:cNvPr>
          <p:cNvGrpSpPr/>
          <p:nvPr/>
        </p:nvGrpSpPr>
        <p:grpSpPr>
          <a:xfrm>
            <a:off x="3159462" y="5673372"/>
            <a:ext cx="2216232" cy="1952398"/>
            <a:chOff x="2673217" y="3843511"/>
            <a:chExt cx="2141830" cy="2178657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B0C3A09A-8BF4-1641-CC01-096A77729DB5}"/>
                </a:ext>
              </a:extLst>
            </p:cNvPr>
            <p:cNvSpPr/>
            <p:nvPr/>
          </p:nvSpPr>
          <p:spPr>
            <a:xfrm>
              <a:off x="2673217" y="3843511"/>
              <a:ext cx="2141830" cy="21786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32CA59C7-B5D1-9B6E-ACBC-BAF68BCD6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5959" y="3889289"/>
              <a:ext cx="2036346" cy="2036346"/>
            </a:xfrm>
            <a:prstGeom prst="rect">
              <a:avLst/>
            </a:prstGeom>
          </p:spPr>
        </p:pic>
      </p:grpSp>
      <p:sp>
        <p:nvSpPr>
          <p:cNvPr id="14" name="Retângulo 13">
            <a:extLst>
              <a:ext uri="{FF2B5EF4-FFF2-40B4-BE49-F238E27FC236}">
                <a16:creationId xmlns:a16="http://schemas.microsoft.com/office/drawing/2014/main" id="{F9CBB878-93B3-90DE-5B5D-856A14378CCD}"/>
              </a:ext>
            </a:extLst>
          </p:cNvPr>
          <p:cNvSpPr/>
          <p:nvPr/>
        </p:nvSpPr>
        <p:spPr>
          <a:xfrm>
            <a:off x="7349030" y="5791821"/>
            <a:ext cx="3852660" cy="1212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9B48DEA-CBE8-8D41-EE3B-1E89DFF7D46B}"/>
              </a:ext>
            </a:extLst>
          </p:cNvPr>
          <p:cNvSpPr/>
          <p:nvPr/>
        </p:nvSpPr>
        <p:spPr>
          <a:xfrm>
            <a:off x="11555790" y="3553924"/>
            <a:ext cx="3852660" cy="1212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0628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058400" y="-357832"/>
            <a:ext cx="16002588" cy="1066839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7778792">
            <a:off x="-4665253" y="2026408"/>
            <a:ext cx="7394561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 rot="2700000">
            <a:off x="-3864696" y="3432483"/>
            <a:ext cx="11472096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 flipV="1">
            <a:off x="-3769527" y="1333500"/>
            <a:ext cx="9484527" cy="84557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8"/>
          <p:cNvSpPr/>
          <p:nvPr/>
        </p:nvSpPr>
        <p:spPr>
          <a:xfrm rot="6665348">
            <a:off x="-3275958" y="5178822"/>
            <a:ext cx="11900897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4007413" y="1265832"/>
            <a:ext cx="264363" cy="26436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60904" y="1199157"/>
            <a:ext cx="264363" cy="26436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97792" y="4412143"/>
            <a:ext cx="264363" cy="26436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806325A2-6DEF-41E1-9185-E240727733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69547" y="9454345"/>
            <a:ext cx="2398354" cy="69102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6498AF8-79A0-6B4F-F3F8-4C1913F5F427}"/>
              </a:ext>
            </a:extLst>
          </p:cNvPr>
          <p:cNvSpPr txBox="1"/>
          <p:nvPr/>
        </p:nvSpPr>
        <p:spPr>
          <a:xfrm>
            <a:off x="7624238" y="676338"/>
            <a:ext cx="800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RNS Camelia Black" panose="00000A00000000000000" pitchFamily="50" charset="0"/>
              </a:rPr>
              <a:t>Preconceitos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A112C38-0904-F904-3D27-F7545B2B1EA8}"/>
              </a:ext>
            </a:extLst>
          </p:cNvPr>
          <p:cNvSpPr txBox="1"/>
          <p:nvPr/>
        </p:nvSpPr>
        <p:spPr>
          <a:xfrm>
            <a:off x="6934200" y="2320886"/>
            <a:ext cx="800208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3200" b="1" dirty="0">
                <a:latin typeface="RNS Camelia Black" panose="00000A00000000000000" pitchFamily="50" charset="0"/>
              </a:rPr>
              <a:t>“É pra pobre”</a:t>
            </a:r>
          </a:p>
          <a:p>
            <a:pPr marL="342900" indent="-342900">
              <a:buFontTx/>
              <a:buChar char="-"/>
            </a:pPr>
            <a:endParaRPr lang="pt-BR" sz="3200" b="1" dirty="0">
              <a:latin typeface="RNS Camelia Black" panose="00000A00000000000000" pitchFamily="50" charset="0"/>
            </a:endParaRPr>
          </a:p>
          <a:p>
            <a:pPr marL="342900" indent="-342900">
              <a:buFontTx/>
              <a:buChar char="-"/>
            </a:pPr>
            <a:endParaRPr lang="pt-BR" sz="3200" b="1" dirty="0">
              <a:latin typeface="RNS Camelia Black" panose="00000A00000000000000" pitchFamily="50" charset="0"/>
            </a:endParaRPr>
          </a:p>
          <a:p>
            <a:pPr marL="342900" indent="-342900">
              <a:buFontTx/>
              <a:buChar char="-"/>
            </a:pPr>
            <a:r>
              <a:rPr lang="pt-BR" sz="3200" b="1" dirty="0">
                <a:latin typeface="RNS Camelia Black" panose="00000A00000000000000" pitchFamily="50" charset="0"/>
              </a:rPr>
              <a:t>“Vão sumir com meu dinheiro”</a:t>
            </a:r>
          </a:p>
          <a:p>
            <a:pPr marL="342900" indent="-342900">
              <a:buFontTx/>
              <a:buChar char="-"/>
            </a:pPr>
            <a:endParaRPr lang="pt-BR" sz="3200" b="1" dirty="0">
              <a:latin typeface="RNS Camelia Black" panose="00000A00000000000000" pitchFamily="50" charset="0"/>
            </a:endParaRPr>
          </a:p>
          <a:p>
            <a:pPr marL="342900" indent="-342900">
              <a:buFontTx/>
              <a:buChar char="-"/>
            </a:pPr>
            <a:endParaRPr lang="pt-BR" sz="3200" b="1" dirty="0">
              <a:latin typeface="RNS Camelia Black" panose="00000A00000000000000" pitchFamily="50" charset="0"/>
            </a:endParaRPr>
          </a:p>
          <a:p>
            <a:pPr marL="342900" indent="-342900">
              <a:buFontTx/>
              <a:buChar char="-"/>
            </a:pPr>
            <a:r>
              <a:rPr lang="pt-BR" sz="3200" b="1" dirty="0">
                <a:latin typeface="RNS Camelia Black" panose="00000A00000000000000" pitchFamily="50" charset="0"/>
              </a:rPr>
              <a:t>“Depende de sorte”</a:t>
            </a:r>
          </a:p>
          <a:p>
            <a:pPr marL="342900" indent="-342900">
              <a:buFontTx/>
              <a:buChar char="-"/>
            </a:pPr>
            <a:endParaRPr lang="pt-BR" sz="3200" b="1" dirty="0">
              <a:latin typeface="RNS Camelia Black" panose="00000A00000000000000" pitchFamily="50" charset="0"/>
            </a:endParaRPr>
          </a:p>
          <a:p>
            <a:pPr marL="342900" indent="-342900">
              <a:buFontTx/>
              <a:buChar char="-"/>
            </a:pPr>
            <a:endParaRPr lang="pt-BR" sz="3200" b="1" dirty="0">
              <a:latin typeface="RNS Camelia Black" panose="00000A00000000000000" pitchFamily="50" charset="0"/>
            </a:endParaRPr>
          </a:p>
          <a:p>
            <a:pPr marL="342900" indent="-342900">
              <a:buFontTx/>
              <a:buChar char="-"/>
            </a:pPr>
            <a:r>
              <a:rPr lang="pt-BR" sz="3200" b="1" dirty="0">
                <a:latin typeface="RNS Camelia Black" panose="00000A00000000000000" pitchFamily="50" charset="0"/>
              </a:rPr>
              <a:t>“Não funciona”</a:t>
            </a:r>
          </a:p>
          <a:p>
            <a:pPr marL="342900" indent="-342900">
              <a:buFontTx/>
              <a:buChar char="-"/>
            </a:pPr>
            <a:endParaRPr lang="pt-BR" sz="3200" b="1" dirty="0">
              <a:latin typeface="RNS Camelia Black" panose="00000A00000000000000" pitchFamily="50" charset="0"/>
            </a:endParaRPr>
          </a:p>
          <a:p>
            <a:pPr marL="342900" indent="-342900">
              <a:buFontTx/>
              <a:buChar char="-"/>
            </a:pPr>
            <a:endParaRPr lang="pt-BR" sz="3200" b="1" dirty="0">
              <a:latin typeface="RNS Camelia Black" panose="00000A00000000000000" pitchFamily="50" charset="0"/>
            </a:endParaRPr>
          </a:p>
          <a:p>
            <a:pPr marL="342900" indent="-342900">
              <a:buFontTx/>
              <a:buChar char="-"/>
            </a:pPr>
            <a:r>
              <a:rPr lang="pt-BR" sz="3200" b="1" dirty="0">
                <a:latin typeface="RNS Camelia Black" panose="00000A00000000000000" pitchFamily="50" charset="0"/>
              </a:rPr>
              <a:t>“É golpe/mentiroso”</a:t>
            </a:r>
          </a:p>
          <a:p>
            <a:pPr marL="342900" indent="-342900">
              <a:buFontTx/>
              <a:buChar char="-"/>
            </a:pPr>
            <a:endParaRPr lang="pt-BR" sz="3200" b="1" dirty="0">
              <a:latin typeface="RNS Camelia Black" panose="00000A00000000000000" pitchFamily="50" charset="0"/>
            </a:endParaRPr>
          </a:p>
          <a:p>
            <a:pPr marL="342900" indent="-342900">
              <a:buFontTx/>
              <a:buChar char="-"/>
            </a:pPr>
            <a:endParaRPr lang="pt-BR" sz="3600" b="1" dirty="0">
              <a:latin typeface="RNS Camelia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04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058400" y="-357832"/>
            <a:ext cx="16002588" cy="1066839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7778792">
            <a:off x="-4665253" y="2026408"/>
            <a:ext cx="7394561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 rot="2700000">
            <a:off x="-3864696" y="3432483"/>
            <a:ext cx="11472096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 flipV="1">
            <a:off x="-3769527" y="1333500"/>
            <a:ext cx="9484527" cy="84557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8"/>
          <p:cNvSpPr/>
          <p:nvPr/>
        </p:nvSpPr>
        <p:spPr>
          <a:xfrm rot="6665348">
            <a:off x="-3275958" y="5178822"/>
            <a:ext cx="11900897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4007413" y="1265832"/>
            <a:ext cx="264363" cy="26436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60904" y="1199157"/>
            <a:ext cx="264363" cy="26436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97792" y="4412143"/>
            <a:ext cx="264363" cy="26436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806325A2-6DEF-41E1-9185-E240727733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69547" y="9454345"/>
            <a:ext cx="2398354" cy="691023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DA1271D9-031E-68B1-5DB5-47FC2968E8B8}"/>
              </a:ext>
            </a:extLst>
          </p:cNvPr>
          <p:cNvSpPr txBox="1"/>
          <p:nvPr/>
        </p:nvSpPr>
        <p:spPr>
          <a:xfrm>
            <a:off x="6445530" y="571501"/>
            <a:ext cx="11578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RNS Camelia Black" panose="00000A00000000000000" pitchFamily="50" charset="0"/>
              </a:rPr>
              <a:t>Utilizações - Imobiliários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266DDCC-97E7-9D98-70DA-97FD7765F584}"/>
              </a:ext>
            </a:extLst>
          </p:cNvPr>
          <p:cNvSpPr txBox="1"/>
          <p:nvPr/>
        </p:nvSpPr>
        <p:spPr>
          <a:xfrm>
            <a:off x="6489118" y="2178000"/>
            <a:ext cx="1157878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RNS Camelia Black" panose="00000A00000000000000" pitchFamily="50" charset="0"/>
              </a:rPr>
              <a:t>Compra – Aquisição de um imóvel pronto pertencente à outra pessoa (física ou jurídica) – Capital pago direto para o proprietário</a:t>
            </a:r>
          </a:p>
          <a:p>
            <a:endParaRPr lang="pt-BR" sz="3200" b="1" dirty="0">
              <a:latin typeface="RNS Camelia Black" panose="00000A00000000000000" pitchFamily="50" charset="0"/>
            </a:endParaRPr>
          </a:p>
          <a:p>
            <a:r>
              <a:rPr lang="pt-BR" sz="3200" b="1" dirty="0">
                <a:latin typeface="RNS Camelia Black" panose="00000A00000000000000" pitchFamily="50" charset="0"/>
              </a:rPr>
              <a:t>Construção – Construção de um imóvel do zero - Liberação do crédito de acordo com o cronograma da obra</a:t>
            </a:r>
          </a:p>
          <a:p>
            <a:endParaRPr lang="pt-BR" sz="3200" b="1" dirty="0">
              <a:latin typeface="RNS Camelia Black" panose="00000A00000000000000" pitchFamily="50" charset="0"/>
            </a:endParaRPr>
          </a:p>
          <a:p>
            <a:r>
              <a:rPr lang="pt-BR" sz="3200" b="1" dirty="0">
                <a:latin typeface="RNS Camelia Black" panose="00000A00000000000000" pitchFamily="50" charset="0"/>
              </a:rPr>
              <a:t>Reforma – Reforma em imóvel no valor de até 70% do valor de mercado do imóvel – Capital pago em dinheiro</a:t>
            </a:r>
          </a:p>
          <a:p>
            <a:endParaRPr lang="pt-BR" sz="3200" b="1" dirty="0">
              <a:latin typeface="RNS Camelia Black" panose="00000A00000000000000" pitchFamily="50" charset="0"/>
            </a:endParaRPr>
          </a:p>
          <a:p>
            <a:r>
              <a:rPr lang="pt-BR" sz="3200" b="1" dirty="0">
                <a:latin typeface="RNS Camelia Black" panose="00000A00000000000000" pitchFamily="50" charset="0"/>
              </a:rPr>
              <a:t>Quitação de Dívida Imobiliária – Quitação de dívida imobiliária para redução de juros e custo total da dívida – Capital pago direto para o banco</a:t>
            </a:r>
            <a:endParaRPr lang="pt-BR" sz="3600" b="1" dirty="0">
              <a:latin typeface="RNS Camelia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985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058400" y="-357832"/>
            <a:ext cx="16002588" cy="1066839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7778792">
            <a:off x="-4665253" y="2026408"/>
            <a:ext cx="7394561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 rot="2700000">
            <a:off x="-3864696" y="3432483"/>
            <a:ext cx="11472096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 flipV="1">
            <a:off x="-3769527" y="1333500"/>
            <a:ext cx="9484527" cy="84557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8"/>
          <p:cNvSpPr/>
          <p:nvPr/>
        </p:nvSpPr>
        <p:spPr>
          <a:xfrm rot="6665348">
            <a:off x="-3275958" y="5178822"/>
            <a:ext cx="11900897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4007413" y="1265832"/>
            <a:ext cx="264363" cy="26436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60904" y="1199157"/>
            <a:ext cx="264363" cy="26436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97792" y="4412143"/>
            <a:ext cx="264363" cy="26436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806325A2-6DEF-41E1-9185-E240727733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69547" y="9454345"/>
            <a:ext cx="2398354" cy="691023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DA1271D9-031E-68B1-5DB5-47FC2968E8B8}"/>
              </a:ext>
            </a:extLst>
          </p:cNvPr>
          <p:cNvSpPr txBox="1"/>
          <p:nvPr/>
        </p:nvSpPr>
        <p:spPr>
          <a:xfrm>
            <a:off x="6445530" y="571501"/>
            <a:ext cx="11578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RNS Camelia Black" panose="00000A00000000000000" pitchFamily="50" charset="0"/>
              </a:rPr>
              <a:t>Utilizações - Utilitários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266DDCC-97E7-9D98-70DA-97FD7765F584}"/>
              </a:ext>
            </a:extLst>
          </p:cNvPr>
          <p:cNvSpPr txBox="1"/>
          <p:nvPr/>
        </p:nvSpPr>
        <p:spPr>
          <a:xfrm>
            <a:off x="6489118" y="2178000"/>
            <a:ext cx="115787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RNS Camelia Black" panose="00000A00000000000000" pitchFamily="50" charset="0"/>
              </a:rPr>
              <a:t>Automóvel – Aquisição de um automóvel pertencente à outra pessoa (física ou jurídica)</a:t>
            </a:r>
          </a:p>
          <a:p>
            <a:endParaRPr lang="pt-BR" sz="3200" b="1" dirty="0">
              <a:latin typeface="RNS Camelia Black" panose="00000A00000000000000" pitchFamily="50" charset="0"/>
            </a:endParaRPr>
          </a:p>
          <a:p>
            <a:r>
              <a:rPr lang="pt-BR" sz="3200" b="1" dirty="0">
                <a:latin typeface="RNS Camelia Black" panose="00000A00000000000000" pitchFamily="50" charset="0"/>
              </a:rPr>
              <a:t>Frota – Aquisição de um automóvel pesado (física ou jurídica)</a:t>
            </a:r>
          </a:p>
          <a:p>
            <a:endParaRPr lang="pt-BR" sz="3200" b="1" dirty="0">
              <a:latin typeface="RNS Camelia Black" panose="00000A00000000000000" pitchFamily="50" charset="0"/>
            </a:endParaRPr>
          </a:p>
          <a:p>
            <a:r>
              <a:rPr lang="pt-BR" sz="3200" b="1" dirty="0">
                <a:latin typeface="RNS Camelia Black" panose="00000A00000000000000" pitchFamily="50" charset="0"/>
              </a:rPr>
              <a:t>Equipamentos – Médicos, Industriais, Painéis Solares, Construção, </a:t>
            </a:r>
            <a:r>
              <a:rPr lang="pt-BR" sz="3200" b="1" dirty="0" err="1">
                <a:latin typeface="RNS Camelia Black" panose="00000A00000000000000" pitchFamily="50" charset="0"/>
              </a:rPr>
              <a:t>etc</a:t>
            </a:r>
            <a:endParaRPr lang="pt-BR" sz="3200" b="1" dirty="0">
              <a:latin typeface="RNS Camelia Black" panose="00000A00000000000000" pitchFamily="50" charset="0"/>
            </a:endParaRPr>
          </a:p>
          <a:p>
            <a:endParaRPr lang="pt-BR" sz="3200" b="1" dirty="0">
              <a:latin typeface="RNS Camelia Black" panose="00000A00000000000000" pitchFamily="50" charset="0"/>
            </a:endParaRPr>
          </a:p>
          <a:p>
            <a:r>
              <a:rPr lang="pt-BR" sz="3200" b="1" dirty="0">
                <a:latin typeface="RNS Camelia Black" panose="00000A00000000000000" pitchFamily="50" charset="0"/>
              </a:rPr>
              <a:t>Linha Amarela – Trator, grua, retroescavadeira, </a:t>
            </a:r>
            <a:r>
              <a:rPr lang="pt-BR" sz="3200" b="1" dirty="0" err="1">
                <a:latin typeface="RNS Camelia Black" panose="00000A00000000000000" pitchFamily="50" charset="0"/>
              </a:rPr>
              <a:t>etc</a:t>
            </a:r>
            <a:endParaRPr lang="pt-BR" sz="3200" b="1" dirty="0">
              <a:latin typeface="RNS Camelia Black" panose="00000A00000000000000" pitchFamily="50" charset="0"/>
            </a:endParaRPr>
          </a:p>
          <a:p>
            <a:endParaRPr lang="pt-BR" sz="3200" b="1" dirty="0">
              <a:latin typeface="RNS Camelia Black" panose="00000A00000000000000" pitchFamily="50" charset="0"/>
            </a:endParaRPr>
          </a:p>
          <a:p>
            <a:r>
              <a:rPr lang="pt-BR" sz="3200" b="1" dirty="0">
                <a:latin typeface="RNS Camelia Black" panose="00000A00000000000000" pitchFamily="50" charset="0"/>
              </a:rPr>
              <a:t>Motores de Luxo – Avião, Helicóptero, Iate, </a:t>
            </a:r>
            <a:r>
              <a:rPr lang="pt-BR" sz="3200" b="1" dirty="0" err="1">
                <a:latin typeface="RNS Camelia Black" panose="00000A00000000000000" pitchFamily="50" charset="0"/>
              </a:rPr>
              <a:t>Jetski</a:t>
            </a:r>
            <a:r>
              <a:rPr lang="pt-BR" sz="3200" b="1" dirty="0">
                <a:latin typeface="RNS Camelia Black" panose="00000A00000000000000" pitchFamily="50" charset="0"/>
              </a:rPr>
              <a:t>, </a:t>
            </a:r>
            <a:r>
              <a:rPr lang="pt-BR" sz="3200" b="1" dirty="0" err="1">
                <a:latin typeface="RNS Camelia Black" panose="00000A00000000000000" pitchFamily="50" charset="0"/>
              </a:rPr>
              <a:t>etc</a:t>
            </a:r>
            <a:endParaRPr lang="pt-BR" sz="3200" b="1" dirty="0">
              <a:latin typeface="RNS Camelia Black" panose="00000A00000000000000" pitchFamily="50" charset="0"/>
            </a:endParaRPr>
          </a:p>
          <a:p>
            <a:endParaRPr lang="pt-BR" sz="3200" b="1" dirty="0">
              <a:latin typeface="RNS Camelia Black" panose="00000A00000000000000" pitchFamily="50" charset="0"/>
            </a:endParaRPr>
          </a:p>
          <a:p>
            <a:r>
              <a:rPr lang="pt-BR" sz="3200" b="1" dirty="0">
                <a:latin typeface="RNS Camelia Black" panose="00000A00000000000000" pitchFamily="50" charset="0"/>
              </a:rPr>
              <a:t>Serviços – Casamento, Disney, Faculdade, </a:t>
            </a:r>
            <a:r>
              <a:rPr lang="pt-BR" sz="3200" b="1" dirty="0" err="1">
                <a:latin typeface="RNS Camelia Black" panose="00000A00000000000000" pitchFamily="50" charset="0"/>
              </a:rPr>
              <a:t>etc</a:t>
            </a:r>
            <a:endParaRPr lang="pt-BR" sz="3600" b="1" dirty="0">
              <a:latin typeface="RNS Camelia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579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058400" y="-357832"/>
            <a:ext cx="16002588" cy="1066839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7778792">
            <a:off x="-4665253" y="2026408"/>
            <a:ext cx="7394561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 rot="2700000">
            <a:off x="-3864696" y="3432483"/>
            <a:ext cx="11472096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 flipV="1">
            <a:off x="-3769527" y="1333500"/>
            <a:ext cx="9484527" cy="84557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8"/>
          <p:cNvSpPr/>
          <p:nvPr/>
        </p:nvSpPr>
        <p:spPr>
          <a:xfrm rot="6665348">
            <a:off x="-3275958" y="5178822"/>
            <a:ext cx="11900897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4007413" y="1265832"/>
            <a:ext cx="264363" cy="26436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60904" y="1199157"/>
            <a:ext cx="264363" cy="26436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97792" y="4412143"/>
            <a:ext cx="264363" cy="26436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806325A2-6DEF-41E1-9185-E240727733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69547" y="9454345"/>
            <a:ext cx="2398354" cy="691023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9D5F9E91-D9A0-9105-2779-904C76AB5AF8}"/>
              </a:ext>
            </a:extLst>
          </p:cNvPr>
          <p:cNvSpPr txBox="1"/>
          <p:nvPr/>
        </p:nvSpPr>
        <p:spPr>
          <a:xfrm>
            <a:off x="8304720" y="552826"/>
            <a:ext cx="8002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latin typeface="RNS Camelia Black" panose="00000A00000000000000" pitchFamily="50" charset="0"/>
              </a:rPr>
              <a:t>Como funciona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E3E1D93-A814-11D0-98F5-AA30CAD8F2C0}"/>
              </a:ext>
            </a:extLst>
          </p:cNvPr>
          <p:cNvSpPr txBox="1"/>
          <p:nvPr/>
        </p:nvSpPr>
        <p:spPr>
          <a:xfrm>
            <a:off x="7307225" y="2001322"/>
            <a:ext cx="41905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RNS Camelia Black" panose="00000A00000000000000" pitchFamily="50" charset="0"/>
              </a:rPr>
              <a:t>Contemplação:</a:t>
            </a:r>
          </a:p>
          <a:p>
            <a:pPr marL="342900" indent="-342900">
              <a:buFontTx/>
              <a:buChar char="-"/>
            </a:pPr>
            <a:r>
              <a:rPr lang="pt-BR" sz="3600" b="1" dirty="0">
                <a:latin typeface="RNS Camelia Black" panose="00000A00000000000000" pitchFamily="50" charset="0"/>
              </a:rPr>
              <a:t>Sorteio</a:t>
            </a:r>
          </a:p>
          <a:p>
            <a:pPr marL="342900" indent="-342900">
              <a:buFontTx/>
              <a:buChar char="-"/>
            </a:pPr>
            <a:r>
              <a:rPr lang="pt-BR" sz="3600" b="1" dirty="0">
                <a:latin typeface="RNS Camelia Black" panose="00000A00000000000000" pitchFamily="50" charset="0"/>
              </a:rPr>
              <a:t>Lance Livre</a:t>
            </a:r>
          </a:p>
          <a:p>
            <a:pPr marL="342900" indent="-342900">
              <a:buFontTx/>
              <a:buChar char="-"/>
            </a:pPr>
            <a:r>
              <a:rPr lang="pt-BR" sz="3600" b="1" dirty="0">
                <a:latin typeface="RNS Camelia Black" panose="00000A00000000000000" pitchFamily="50" charset="0"/>
              </a:rPr>
              <a:t>Lance Limitado</a:t>
            </a:r>
          </a:p>
          <a:p>
            <a:pPr marL="342900" indent="-342900">
              <a:buFontTx/>
              <a:buChar char="-"/>
            </a:pPr>
            <a:r>
              <a:rPr lang="pt-BR" sz="3600" b="1" dirty="0">
                <a:latin typeface="RNS Camelia Black" panose="00000A00000000000000" pitchFamily="50" charset="0"/>
              </a:rPr>
              <a:t>Lance Fixo</a:t>
            </a:r>
          </a:p>
          <a:p>
            <a:pPr marL="342900" indent="-342900">
              <a:buFontTx/>
              <a:buChar char="-"/>
            </a:pPr>
            <a:r>
              <a:rPr lang="pt-BR" sz="3600" b="1" dirty="0">
                <a:latin typeface="RNS Camelia Black" panose="00000A00000000000000" pitchFamily="50" charset="0"/>
              </a:rPr>
              <a:t>Embutido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E040D60-D5F3-379A-2232-F2CA1BFECA1F}"/>
              </a:ext>
            </a:extLst>
          </p:cNvPr>
          <p:cNvSpPr txBox="1"/>
          <p:nvPr/>
        </p:nvSpPr>
        <p:spPr>
          <a:xfrm>
            <a:off x="7313140" y="6057321"/>
            <a:ext cx="70124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latin typeface="RNS Camelia Black" panose="00000A00000000000000" pitchFamily="50" charset="0"/>
              </a:rPr>
              <a:t>Quitação:</a:t>
            </a:r>
          </a:p>
          <a:p>
            <a:pPr marL="342900" indent="-342900">
              <a:buFontTx/>
              <a:buChar char="-"/>
            </a:pPr>
            <a:r>
              <a:rPr lang="pt-BR" sz="3600" b="1" dirty="0">
                <a:latin typeface="RNS Camelia Black" panose="00000A00000000000000" pitchFamily="50" charset="0"/>
              </a:rPr>
              <a:t>Antecipação da dívida total</a:t>
            </a:r>
          </a:p>
          <a:p>
            <a:pPr marL="342900" indent="-342900">
              <a:buFontTx/>
              <a:buChar char="-"/>
            </a:pPr>
            <a:r>
              <a:rPr lang="pt-BR" sz="3600" b="1" dirty="0">
                <a:latin typeface="RNS Camelia Black" panose="00000A00000000000000" pitchFamily="50" charset="0"/>
              </a:rPr>
              <a:t>Assunção de Dívida</a:t>
            </a:r>
          </a:p>
        </p:txBody>
      </p:sp>
    </p:spTree>
    <p:extLst>
      <p:ext uri="{BB962C8B-B14F-4D97-AF65-F5344CB8AC3E}">
        <p14:creationId xmlns:p14="http://schemas.microsoft.com/office/powerpoint/2010/main" val="3862018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058400" y="-357832"/>
            <a:ext cx="16002588" cy="1066839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7778792">
            <a:off x="-4665253" y="2026408"/>
            <a:ext cx="7394561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 rot="2700000">
            <a:off x="-3864696" y="3432483"/>
            <a:ext cx="11472096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 flipV="1">
            <a:off x="-3769527" y="1333500"/>
            <a:ext cx="9484527" cy="84557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8"/>
          <p:cNvSpPr/>
          <p:nvPr/>
        </p:nvSpPr>
        <p:spPr>
          <a:xfrm rot="6665348">
            <a:off x="-3275958" y="5178822"/>
            <a:ext cx="11900897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4007413" y="1265832"/>
            <a:ext cx="264363" cy="26436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60904" y="1199157"/>
            <a:ext cx="264363" cy="26436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97792" y="4412143"/>
            <a:ext cx="264363" cy="26436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806325A2-6DEF-41E1-9185-E240727733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69547" y="9454345"/>
            <a:ext cx="2398354" cy="69102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B57A628-F07E-42DC-1508-CD5D48F086E0}"/>
              </a:ext>
            </a:extLst>
          </p:cNvPr>
          <p:cNvSpPr txBox="1"/>
          <p:nvPr/>
        </p:nvSpPr>
        <p:spPr>
          <a:xfrm>
            <a:off x="7581131" y="434835"/>
            <a:ext cx="800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RNS Camelia Black" panose="00000A00000000000000" pitchFamily="50" charset="0"/>
              </a:rPr>
              <a:t>Estratégias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96D1EE1-6903-1CEB-B016-6F28BF9830BD}"/>
              </a:ext>
            </a:extLst>
          </p:cNvPr>
          <p:cNvSpPr txBox="1"/>
          <p:nvPr/>
        </p:nvSpPr>
        <p:spPr>
          <a:xfrm>
            <a:off x="6929461" y="1777084"/>
            <a:ext cx="442433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RNS Camelia Black" panose="00000A00000000000000" pitchFamily="50" charset="0"/>
              </a:rPr>
              <a:t>Investimento:</a:t>
            </a:r>
          </a:p>
          <a:p>
            <a:pPr marL="342900" indent="-342900">
              <a:buFontTx/>
              <a:buChar char="-"/>
            </a:pPr>
            <a:r>
              <a:rPr lang="pt-BR" sz="2800" b="1" dirty="0">
                <a:latin typeface="RNS Camelia Black" panose="00000A00000000000000" pitchFamily="50" charset="0"/>
              </a:rPr>
              <a:t>Ganho de INCC/IPCA valor presente</a:t>
            </a:r>
          </a:p>
          <a:p>
            <a:pPr marL="342900" indent="-342900">
              <a:buFontTx/>
              <a:buChar char="-"/>
            </a:pPr>
            <a:r>
              <a:rPr lang="pt-BR" sz="2800" b="1" dirty="0">
                <a:latin typeface="RNS Camelia Black" panose="00000A00000000000000" pitchFamily="50" charset="0"/>
              </a:rPr>
              <a:t>Carta contemplada CDI</a:t>
            </a:r>
          </a:p>
          <a:p>
            <a:pPr marL="342900" indent="-342900">
              <a:buFontTx/>
              <a:buChar char="-"/>
            </a:pPr>
            <a:r>
              <a:rPr lang="pt-BR" sz="2800" b="1" dirty="0">
                <a:latin typeface="RNS Camelia Black" panose="00000A00000000000000" pitchFamily="50" charset="0"/>
              </a:rPr>
              <a:t>Venda de carta contemplada</a:t>
            </a:r>
          </a:p>
          <a:p>
            <a:pPr marL="342900" indent="-342900">
              <a:buFontTx/>
              <a:buChar char="-"/>
            </a:pPr>
            <a:r>
              <a:rPr lang="pt-BR" sz="2800" b="1" dirty="0">
                <a:latin typeface="RNS Camelia Black" panose="00000A00000000000000" pitchFamily="50" charset="0"/>
              </a:rPr>
              <a:t>Estratégia de assunção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6CEDA64-E6C4-FB4F-CB9D-93F8F145BF52}"/>
              </a:ext>
            </a:extLst>
          </p:cNvPr>
          <p:cNvSpPr txBox="1"/>
          <p:nvPr/>
        </p:nvSpPr>
        <p:spPr>
          <a:xfrm>
            <a:off x="6929460" y="6041242"/>
            <a:ext cx="41905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RNS Camelia Black" panose="00000A00000000000000" pitchFamily="50" charset="0"/>
              </a:rPr>
              <a:t>Capital de Giro:</a:t>
            </a:r>
          </a:p>
          <a:p>
            <a:pPr marL="342900" indent="-342900">
              <a:buFontTx/>
              <a:buChar char="-"/>
            </a:pPr>
            <a:r>
              <a:rPr lang="pt-BR" sz="2800" b="1" dirty="0">
                <a:latin typeface="RNS Camelia Black" panose="00000A00000000000000" pitchFamily="50" charset="0"/>
              </a:rPr>
              <a:t>Carta Reforma</a:t>
            </a:r>
          </a:p>
          <a:p>
            <a:pPr marL="342900" indent="-342900">
              <a:buFontTx/>
              <a:buChar char="-"/>
            </a:pPr>
            <a:r>
              <a:rPr lang="pt-BR" sz="2800" b="1" dirty="0">
                <a:latin typeface="RNS Camelia Black" panose="00000A00000000000000" pitchFamily="50" charset="0"/>
              </a:rPr>
              <a:t>Modelo </a:t>
            </a:r>
            <a:r>
              <a:rPr lang="pt-BR" sz="2800" b="1" dirty="0" err="1">
                <a:latin typeface="RNS Camelia Black" panose="00000A00000000000000" pitchFamily="50" charset="0"/>
              </a:rPr>
              <a:t>Cashback</a:t>
            </a:r>
            <a:r>
              <a:rPr lang="pt-BR" sz="2800" b="1" dirty="0">
                <a:latin typeface="RNS Camelia Black" panose="00000A00000000000000" pitchFamily="50" charset="0"/>
              </a:rPr>
              <a:t> para recorrência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827D223-7FB6-C3CC-F85E-F679CF918812}"/>
              </a:ext>
            </a:extLst>
          </p:cNvPr>
          <p:cNvSpPr txBox="1"/>
          <p:nvPr/>
        </p:nvSpPr>
        <p:spPr>
          <a:xfrm>
            <a:off x="12715848" y="1766366"/>
            <a:ext cx="48863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RNS Camelia Black" panose="00000A00000000000000" pitchFamily="50" charset="0"/>
              </a:rPr>
              <a:t>Aquisição de Bens e Serviços:</a:t>
            </a:r>
          </a:p>
          <a:p>
            <a:pPr marL="342900" indent="-342900">
              <a:buFontTx/>
              <a:buChar char="-"/>
            </a:pPr>
            <a:r>
              <a:rPr lang="pt-BR" sz="2800" b="1" dirty="0">
                <a:latin typeface="RNS Camelia Black" panose="00000A00000000000000" pitchFamily="50" charset="0"/>
              </a:rPr>
              <a:t>Planejamento com tempo</a:t>
            </a:r>
          </a:p>
          <a:p>
            <a:pPr marL="342900" indent="-342900">
              <a:buFontTx/>
              <a:buChar char="-"/>
            </a:pPr>
            <a:r>
              <a:rPr lang="pt-BR" sz="2800" b="1" dirty="0">
                <a:latin typeface="RNS Camelia Black" panose="00000A00000000000000" pitchFamily="50" charset="0"/>
              </a:rPr>
              <a:t>Custo reduzido</a:t>
            </a:r>
          </a:p>
          <a:p>
            <a:pPr marL="342900" indent="-342900">
              <a:buFontTx/>
              <a:buChar char="-"/>
            </a:pPr>
            <a:r>
              <a:rPr lang="pt-BR" sz="2800" b="1" dirty="0">
                <a:latin typeface="RNS Camelia Black" panose="00000A00000000000000" pitchFamily="50" charset="0"/>
              </a:rPr>
              <a:t>Custo de oportunidade do dinheiro investido</a:t>
            </a:r>
          </a:p>
          <a:p>
            <a:pPr marL="342900" indent="-342900">
              <a:buFontTx/>
              <a:buChar char="-"/>
            </a:pPr>
            <a:r>
              <a:rPr lang="pt-BR" sz="2800" b="1" dirty="0">
                <a:latin typeface="RNS Camelia Black" panose="00000A00000000000000" pitchFamily="50" charset="0"/>
              </a:rPr>
              <a:t>Manutenção do capital atual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395CEF0-1E97-D03B-EB20-5EA8C4113413}"/>
              </a:ext>
            </a:extLst>
          </p:cNvPr>
          <p:cNvSpPr txBox="1"/>
          <p:nvPr/>
        </p:nvSpPr>
        <p:spPr>
          <a:xfrm>
            <a:off x="12715848" y="6041242"/>
            <a:ext cx="4886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RNS Camelia Black" panose="00000A00000000000000" pitchFamily="50" charset="0"/>
              </a:rPr>
              <a:t>Quitação de Dívidas:</a:t>
            </a:r>
          </a:p>
          <a:p>
            <a:pPr marL="342900" indent="-342900">
              <a:buFontTx/>
              <a:buChar char="-"/>
            </a:pPr>
            <a:r>
              <a:rPr lang="pt-BR" sz="2800" b="1" dirty="0">
                <a:latin typeface="RNS Camelia Black" panose="00000A00000000000000" pitchFamily="50" charset="0"/>
              </a:rPr>
              <a:t>Financiamento imobiliário</a:t>
            </a:r>
          </a:p>
          <a:p>
            <a:pPr marL="342900" indent="-342900">
              <a:buFontTx/>
              <a:buChar char="-"/>
            </a:pPr>
            <a:r>
              <a:rPr lang="pt-BR" sz="2800" b="1" dirty="0">
                <a:latin typeface="RNS Camelia Black" panose="00000A00000000000000" pitchFamily="50" charset="0"/>
              </a:rPr>
              <a:t>Alongamento ou redução de juros de outras dívidas </a:t>
            </a:r>
          </a:p>
        </p:txBody>
      </p:sp>
    </p:spTree>
    <p:extLst>
      <p:ext uri="{BB962C8B-B14F-4D97-AF65-F5344CB8AC3E}">
        <p14:creationId xmlns:p14="http://schemas.microsoft.com/office/powerpoint/2010/main" val="931740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</TotalTime>
  <Words>602</Words>
  <Application>Microsoft Macintosh PowerPoint</Application>
  <PresentationFormat>Personalizar</PresentationFormat>
  <Paragraphs>111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arial</vt:lpstr>
      <vt:lpstr>RNS Camelia Black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R1  [ Apresentacao Onboarding ] [ Saron Investments ]  [ 11.21 ]</dc:title>
  <dc:creator>Julia</dc:creator>
  <cp:lastModifiedBy>Nayara Rosa Ferreira</cp:lastModifiedBy>
  <cp:revision>51</cp:revision>
  <dcterms:created xsi:type="dcterms:W3CDTF">2006-08-16T00:00:00Z</dcterms:created>
  <dcterms:modified xsi:type="dcterms:W3CDTF">2023-09-26T23:55:47Z</dcterms:modified>
  <dc:identifier>DAEvj169SJA</dc:identifier>
</cp:coreProperties>
</file>