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327" r:id="rId4"/>
    <p:sldId id="328" r:id="rId5"/>
    <p:sldId id="334" r:id="rId6"/>
    <p:sldId id="329" r:id="rId7"/>
    <p:sldId id="330" r:id="rId8"/>
    <p:sldId id="331" r:id="rId9"/>
    <p:sldId id="332" r:id="rId10"/>
    <p:sldId id="333" r:id="rId11"/>
    <p:sldId id="304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35" r:id="rId21"/>
    <p:sldId id="344" r:id="rId22"/>
    <p:sldId id="345" r:id="rId23"/>
    <p:sldId id="348" r:id="rId24"/>
    <p:sldId id="347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232"/>
    <a:srgbClr val="E0D9C7"/>
    <a:srgbClr val="7F7A5D"/>
    <a:srgbClr val="7F795C"/>
    <a:srgbClr val="003B31"/>
    <a:srgbClr val="294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7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E8D2-74D8-4722-97E1-AF5065E8A3A9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80215-75DD-4C72-8897-E174E989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12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0" y="-38100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FC99793-4838-0862-10F7-BAB360068D59}"/>
              </a:ext>
            </a:extLst>
          </p:cNvPr>
          <p:cNvSpPr txBox="1">
            <a:spLocks/>
          </p:cNvSpPr>
          <p:nvPr/>
        </p:nvSpPr>
        <p:spPr>
          <a:xfrm>
            <a:off x="3200400" y="3011602"/>
            <a:ext cx="12192000" cy="426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Gestão Patrimonial</a:t>
            </a:r>
            <a:endParaRPr lang="pt-BR" sz="7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Inventário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4750101-CAF6-1AF1-6626-DFA01585E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555434"/>
            <a:ext cx="9839325" cy="82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12032" y="0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C129D1E-CA31-CDA0-D3DA-F73907074276}"/>
              </a:ext>
            </a:extLst>
          </p:cNvPr>
          <p:cNvSpPr txBox="1"/>
          <p:nvPr/>
        </p:nvSpPr>
        <p:spPr>
          <a:xfrm>
            <a:off x="2711604" y="4305300"/>
            <a:ext cx="12864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Mecanismos de Planejamento</a:t>
            </a:r>
            <a:endParaRPr lang="pt-BR" sz="8000" b="1" dirty="0">
              <a:solidFill>
                <a:schemeClr val="bg1"/>
              </a:solidFill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5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Planejamento Sucessório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626962-95B8-4F5D-9FCE-B13945457BE3}"/>
              </a:ext>
            </a:extLst>
          </p:cNvPr>
          <p:cNvSpPr txBox="1"/>
          <p:nvPr/>
        </p:nvSpPr>
        <p:spPr>
          <a:xfrm>
            <a:off x="6781800" y="2324100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Planejamento Sucessório consiste em entender a estrutura familiar e patrimonial atual e desenhar a melhor solução para a perpetuidade do patrimônio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30683D6-690B-6259-540D-4DADB9D87648}"/>
              </a:ext>
            </a:extLst>
          </p:cNvPr>
          <p:cNvSpPr txBox="1"/>
          <p:nvPr/>
        </p:nvSpPr>
        <p:spPr>
          <a:xfrm>
            <a:off x="6702442" y="4711558"/>
            <a:ext cx="8208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1- Proteção das pessoas físicas</a:t>
            </a:r>
          </a:p>
          <a:p>
            <a:r>
              <a:rPr lang="pt-BR" sz="3600" dirty="0"/>
              <a:t>2- Separação dos ativos por risco</a:t>
            </a:r>
          </a:p>
          <a:p>
            <a:r>
              <a:rPr lang="pt-BR" sz="3600" dirty="0"/>
              <a:t>3- Oportunidades Fiscais</a:t>
            </a:r>
          </a:p>
          <a:p>
            <a:r>
              <a:rPr lang="pt-BR" sz="3600" dirty="0"/>
              <a:t>4- Governança Familiar e Corporativa</a:t>
            </a:r>
          </a:p>
          <a:p>
            <a:r>
              <a:rPr lang="pt-BR" sz="3600" dirty="0"/>
              <a:t>5- Diversificação</a:t>
            </a:r>
          </a:p>
        </p:txBody>
      </p:sp>
    </p:spTree>
    <p:extLst>
      <p:ext uri="{BB962C8B-B14F-4D97-AF65-F5344CB8AC3E}">
        <p14:creationId xmlns:p14="http://schemas.microsoft.com/office/powerpoint/2010/main" val="55940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Holding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626962-95B8-4F5D-9FCE-B13945457BE3}"/>
              </a:ext>
            </a:extLst>
          </p:cNvPr>
          <p:cNvSpPr txBox="1"/>
          <p:nvPr/>
        </p:nvSpPr>
        <p:spPr>
          <a:xfrm>
            <a:off x="6781800" y="2324100"/>
            <a:ext cx="1097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Empresa que tem por objeto deter participação societária em outras empresas, podendo também conjuntamente exercer outras atividades empresariais.</a:t>
            </a:r>
          </a:p>
          <a:p>
            <a:endParaRPr lang="pt-BR" sz="3600" dirty="0"/>
          </a:p>
          <a:p>
            <a:pPr marL="571500" indent="-571500">
              <a:buFontTx/>
              <a:buChar char="-"/>
            </a:pPr>
            <a:r>
              <a:rPr lang="pt-BR" sz="3600" dirty="0"/>
              <a:t>De Participações</a:t>
            </a:r>
          </a:p>
          <a:p>
            <a:pPr marL="571500" indent="-571500">
              <a:buFontTx/>
              <a:buChar char="-"/>
            </a:pPr>
            <a:r>
              <a:rPr lang="pt-BR" sz="3600" dirty="0"/>
              <a:t>Imobiliária</a:t>
            </a:r>
          </a:p>
          <a:p>
            <a:pPr marL="571500" indent="-571500">
              <a:buFontTx/>
              <a:buChar char="-"/>
            </a:pPr>
            <a:r>
              <a:rPr lang="pt-BR" sz="3600" dirty="0"/>
              <a:t>Mista</a:t>
            </a:r>
          </a:p>
        </p:txBody>
      </p:sp>
    </p:spTree>
    <p:extLst>
      <p:ext uri="{BB962C8B-B14F-4D97-AF65-F5344CB8AC3E}">
        <p14:creationId xmlns:p14="http://schemas.microsoft.com/office/powerpoint/2010/main" val="233970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Holding Familiar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264839D-B110-6A90-E166-68ECBEC33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984" y="2171700"/>
            <a:ext cx="10265784" cy="70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0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Fundos Exclusivos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3B526A9-150D-2B5D-155E-42253C254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729" y="1465044"/>
            <a:ext cx="9882188" cy="83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5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Offshore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FF79655-BA3A-C147-B5EA-3AE689783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719" y="1790700"/>
            <a:ext cx="11682413" cy="72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5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Trust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0CE1222-6110-71D0-86CB-668420343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495" y="2311821"/>
            <a:ext cx="11068638" cy="56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Doação em Vida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22254D2-019D-727B-FCD0-26E946FA3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341" y="1550007"/>
            <a:ext cx="10438582" cy="77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Testamento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95F4778-B46C-2FF6-A002-8E898A33E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135" y="1639111"/>
            <a:ext cx="10111481" cy="79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7778792">
            <a:off x="-806669" y="753575"/>
            <a:ext cx="2150534" cy="103183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3266024" flipV="1">
            <a:off x="-2345028" y="6604357"/>
            <a:ext cx="9566856" cy="278686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 rot="8164142">
            <a:off x="-1956020" y="4276277"/>
            <a:ext cx="12379414" cy="13282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2051776" y="6202273"/>
            <a:ext cx="264363" cy="26436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795C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22482" y="6748516"/>
            <a:ext cx="1356860" cy="1356860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A3908233-D2B5-4670-B7FA-83BD53B8A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2" b="25342"/>
          <a:stretch/>
        </p:blipFill>
        <p:spPr>
          <a:xfrm>
            <a:off x="840141" y="457200"/>
            <a:ext cx="2364682" cy="1143000"/>
          </a:xfrm>
          <a:prstGeom prst="rect">
            <a:avLst/>
          </a:prstGeom>
        </p:spPr>
      </p:pic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B72B5127-D66B-4D57-8061-D18077C668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1EF6F1-790C-9D00-1BDD-457707CB7E00}"/>
              </a:ext>
            </a:extLst>
          </p:cNvPr>
          <p:cNvSpPr txBox="1"/>
          <p:nvPr/>
        </p:nvSpPr>
        <p:spPr>
          <a:xfrm>
            <a:off x="8212667" y="3304157"/>
            <a:ext cx="94826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4000" dirty="0"/>
              <a:t>Regimes de Bens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Direito das Sucessões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Inventário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Mecanismos de Planejamento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Seguro de Vida</a:t>
            </a:r>
          </a:p>
        </p:txBody>
      </p:sp>
    </p:spTree>
    <p:extLst>
      <p:ext uri="{BB962C8B-B14F-4D97-AF65-F5344CB8AC3E}">
        <p14:creationId xmlns:p14="http://schemas.microsoft.com/office/powerpoint/2010/main" val="29011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12032" y="0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C129D1E-CA31-CDA0-D3DA-F73907074276}"/>
              </a:ext>
            </a:extLst>
          </p:cNvPr>
          <p:cNvSpPr txBox="1"/>
          <p:nvPr/>
        </p:nvSpPr>
        <p:spPr>
          <a:xfrm>
            <a:off x="5943600" y="4305300"/>
            <a:ext cx="658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Seguro de Vida</a:t>
            </a:r>
            <a:endParaRPr lang="pt-BR" sz="8000" b="1" dirty="0">
              <a:solidFill>
                <a:schemeClr val="bg1"/>
              </a:solidFill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77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Seguro de Vida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2F8A8F-163F-D778-DF0F-4BB83FDECC98}"/>
              </a:ext>
            </a:extLst>
          </p:cNvPr>
          <p:cNvSpPr txBox="1"/>
          <p:nvPr/>
        </p:nvSpPr>
        <p:spPr>
          <a:xfrm>
            <a:off x="6801275" y="2247900"/>
            <a:ext cx="11266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O seguro cria uma proteção eficiente, fácil e de baixo custo para garantia de uma sucessão, evitando-se maiores litígios. Isso evita que sejam utilizados recursos excessivos.</a:t>
            </a:r>
          </a:p>
          <a:p>
            <a:endParaRPr lang="pt-BR" sz="3200" dirty="0"/>
          </a:p>
          <a:p>
            <a:r>
              <a:rPr lang="pt-BR" sz="3200" dirty="0"/>
              <a:t>A contratação do seguro de vida ainda evita conflitos familiares e gera liquidez no exato momento de congelamento patrimonial</a:t>
            </a:r>
          </a:p>
        </p:txBody>
      </p:sp>
    </p:spTree>
    <p:extLst>
      <p:ext uri="{BB962C8B-B14F-4D97-AF65-F5344CB8AC3E}">
        <p14:creationId xmlns:p14="http://schemas.microsoft.com/office/powerpoint/2010/main" val="1314141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Seguro de Vida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019F3F0-24C6-AD38-6ED8-BE4E8DBDE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899" y="2324100"/>
            <a:ext cx="12309101" cy="40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9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Seguro de Vida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85A5FE1-48CB-FD87-FA64-745C14BA5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887" y="2482569"/>
            <a:ext cx="12012202" cy="5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89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Seguro de Vida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054F283-108D-4919-30A7-41818B278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188" y="2185678"/>
            <a:ext cx="12390754" cy="47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3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Regime de Bens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A112C38-0904-F904-3D27-F7545B2B1EA8}"/>
              </a:ext>
            </a:extLst>
          </p:cNvPr>
          <p:cNvSpPr txBox="1"/>
          <p:nvPr/>
        </p:nvSpPr>
        <p:spPr>
          <a:xfrm>
            <a:off x="6934200" y="2320886"/>
            <a:ext cx="8002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Comunhão Universal de Bens</a:t>
            </a:r>
          </a:p>
          <a:p>
            <a:pPr marL="571500" indent="-571500">
              <a:buFontTx/>
              <a:buChar char="-"/>
            </a:pPr>
            <a:endParaRPr lang="pt-BR" sz="3600" b="1" dirty="0">
              <a:latin typeface="RNS Camelia Black" panose="00000A00000000000000" pitchFamily="50" charset="0"/>
            </a:endParaRPr>
          </a:p>
          <a:p>
            <a:pPr marL="571500" indent="-5715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Comunhão Parcial de Bens</a:t>
            </a:r>
          </a:p>
          <a:p>
            <a:pPr marL="571500" indent="-571500">
              <a:buFontTx/>
              <a:buChar char="-"/>
            </a:pPr>
            <a:endParaRPr lang="pt-BR" sz="3600" b="1" dirty="0">
              <a:latin typeface="RNS Camelia Black" panose="00000A00000000000000" pitchFamily="50" charset="0"/>
            </a:endParaRPr>
          </a:p>
          <a:p>
            <a:pPr marL="571500" indent="-5715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Participação final dos Aquestos</a:t>
            </a:r>
          </a:p>
          <a:p>
            <a:pPr marL="571500" indent="-571500">
              <a:buFontTx/>
              <a:buChar char="-"/>
            </a:pPr>
            <a:endParaRPr lang="pt-BR" sz="3600" b="1" dirty="0">
              <a:latin typeface="RNS Camelia Black" panose="00000A00000000000000" pitchFamily="50" charset="0"/>
            </a:endParaRPr>
          </a:p>
          <a:p>
            <a:pPr marL="571500" indent="-5715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Separação Total de Bens</a:t>
            </a:r>
          </a:p>
        </p:txBody>
      </p:sp>
    </p:spTree>
    <p:extLst>
      <p:ext uri="{BB962C8B-B14F-4D97-AF65-F5344CB8AC3E}">
        <p14:creationId xmlns:p14="http://schemas.microsoft.com/office/powerpoint/2010/main" val="193000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Direito das Sucessões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A112C38-0904-F904-3D27-F7545B2B1EA8}"/>
              </a:ext>
            </a:extLst>
          </p:cNvPr>
          <p:cNvSpPr txBox="1"/>
          <p:nvPr/>
        </p:nvSpPr>
        <p:spPr>
          <a:xfrm>
            <a:off x="6934200" y="2320886"/>
            <a:ext cx="8002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RNS Camelia Black" panose="00000A00000000000000" pitchFamily="50" charset="0"/>
              </a:rPr>
              <a:t>Sucessão em Geral</a:t>
            </a:r>
          </a:p>
          <a:p>
            <a:pPr marL="571500" indent="-5715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Disposições Gerais</a:t>
            </a:r>
          </a:p>
          <a:p>
            <a:pPr marL="571500" indent="-5715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Vocação Hereditária</a:t>
            </a:r>
          </a:p>
          <a:p>
            <a:pPr marL="571500" indent="-571500">
              <a:buFontTx/>
              <a:buChar char="-"/>
            </a:pPr>
            <a:endParaRPr lang="pt-BR" sz="3600" b="1" dirty="0">
              <a:latin typeface="RNS Camelia Black" panose="00000A00000000000000" pitchFamily="50" charset="0"/>
            </a:endParaRPr>
          </a:p>
          <a:p>
            <a:r>
              <a:rPr lang="pt-BR" sz="3600" b="1" dirty="0">
                <a:latin typeface="RNS Camelia Black" panose="00000A00000000000000" pitchFamily="50" charset="0"/>
              </a:rPr>
              <a:t>Sucessão Legítima</a:t>
            </a:r>
          </a:p>
          <a:p>
            <a:pPr marL="571500" indent="-5715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Ordem da Vocação Hereditária</a:t>
            </a:r>
          </a:p>
          <a:p>
            <a:pPr marL="571500" indent="-5715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Herdeiros Necessários</a:t>
            </a:r>
          </a:p>
          <a:p>
            <a:pPr marL="571500" indent="-571500">
              <a:buFontTx/>
              <a:buChar char="-"/>
            </a:pPr>
            <a:endParaRPr lang="pt-BR" sz="3600" b="1" dirty="0">
              <a:latin typeface="RNS Camelia Black" panose="00000A00000000000000" pitchFamily="50" charset="0"/>
            </a:endParaRPr>
          </a:p>
          <a:p>
            <a:r>
              <a:rPr lang="pt-BR" sz="3600" b="1" dirty="0">
                <a:latin typeface="RNS Camelia Black" panose="00000A00000000000000" pitchFamily="50" charset="0"/>
              </a:rPr>
              <a:t>Inventário</a:t>
            </a:r>
          </a:p>
        </p:txBody>
      </p:sp>
    </p:spTree>
    <p:extLst>
      <p:ext uri="{BB962C8B-B14F-4D97-AF65-F5344CB8AC3E}">
        <p14:creationId xmlns:p14="http://schemas.microsoft.com/office/powerpoint/2010/main" val="428300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12032" y="0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C129D1E-CA31-CDA0-D3DA-F73907074276}"/>
              </a:ext>
            </a:extLst>
          </p:cNvPr>
          <p:cNvSpPr txBox="1"/>
          <p:nvPr/>
        </p:nvSpPr>
        <p:spPr>
          <a:xfrm>
            <a:off x="7086600" y="4229100"/>
            <a:ext cx="490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Inventário</a:t>
            </a:r>
            <a:endParaRPr lang="pt-BR" sz="8000" b="1" dirty="0">
              <a:solidFill>
                <a:schemeClr val="bg1"/>
              </a:solidFill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1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Inventário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EBC2E90-3BB0-B7C6-02FB-C20F717CF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694" y="2661008"/>
            <a:ext cx="11544520" cy="35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7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Inventário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636EE1D-8988-DE3A-6748-2F3F95747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725" y="2324100"/>
            <a:ext cx="9977438" cy="62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9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Inventário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C755606-F4E3-76D3-02C3-66D10ACC9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719" y="1576747"/>
            <a:ext cx="10810875" cy="82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1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Inventário</a:t>
            </a:r>
          </a:p>
        </p:txBody>
      </p:sp>
      <p:graphicFrame>
        <p:nvGraphicFramePr>
          <p:cNvPr id="3" name="Tabela 14">
            <a:extLst>
              <a:ext uri="{FF2B5EF4-FFF2-40B4-BE49-F238E27FC236}">
                <a16:creationId xmlns:a16="http://schemas.microsoft.com/office/drawing/2014/main" id="{79459D03-4545-D442-BB4A-961342817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91799"/>
              </p:ext>
            </p:extLst>
          </p:nvPr>
        </p:nvGraphicFramePr>
        <p:xfrm>
          <a:off x="6781800" y="3009900"/>
          <a:ext cx="10972800" cy="48655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32154817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99406693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041998929"/>
                    </a:ext>
                  </a:extLst>
                </a:gridCol>
              </a:tblGrid>
              <a:tr h="740411">
                <a:tc>
                  <a:txBody>
                    <a:bodyPr/>
                    <a:lstStyle/>
                    <a:p>
                      <a:r>
                        <a:rPr lang="pt-BR" sz="3600" dirty="0"/>
                        <a:t>Alíquota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/>
                        <a:t>Herança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/>
                        <a:t>Doações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928248"/>
                  </a:ext>
                </a:extLst>
              </a:tr>
              <a:tr h="1375050">
                <a:tc>
                  <a:txBody>
                    <a:bodyPr/>
                    <a:lstStyle/>
                    <a:p>
                      <a:r>
                        <a:rPr lang="pt-BR" sz="3600" dirty="0"/>
                        <a:t>Isento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/>
                        <a:t>Até R$ 5 milhões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/>
                        <a:t>Até R$ 1 milhão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11391"/>
                  </a:ext>
                </a:extLst>
              </a:tr>
              <a:tr h="1375050">
                <a:tc>
                  <a:txBody>
                    <a:bodyPr/>
                    <a:lstStyle/>
                    <a:p>
                      <a:r>
                        <a:rPr lang="pt-BR" sz="36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/>
                        <a:t>Entre R$ 5 e 10 milhões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/>
                        <a:t>Entre R$ 1 e 2 milhões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43264"/>
                  </a:ext>
                </a:extLst>
              </a:tr>
              <a:tr h="1375050">
                <a:tc>
                  <a:txBody>
                    <a:bodyPr/>
                    <a:lstStyle/>
                    <a:p>
                      <a:r>
                        <a:rPr lang="pt-BR" sz="36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/>
                        <a:t>Acima de R$ 10 milhões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/>
                        <a:t>Acima de R$ 2 milhões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66096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0EB15959-36AB-3D65-0935-967904827B18}"/>
              </a:ext>
            </a:extLst>
          </p:cNvPr>
          <p:cNvSpPr txBox="1"/>
          <p:nvPr/>
        </p:nvSpPr>
        <p:spPr>
          <a:xfrm>
            <a:off x="6689494" y="2324100"/>
            <a:ext cx="6854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Possibilidade de Imposto Sobre Herança</a:t>
            </a:r>
          </a:p>
        </p:txBody>
      </p:sp>
    </p:spTree>
    <p:extLst>
      <p:ext uri="{BB962C8B-B14F-4D97-AF65-F5344CB8AC3E}">
        <p14:creationId xmlns:p14="http://schemas.microsoft.com/office/powerpoint/2010/main" val="211660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254</Words>
  <Application>Microsoft Macintosh PowerPoint</Application>
  <PresentationFormat>Personalizar</PresentationFormat>
  <Paragraphs>71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arial</vt:lpstr>
      <vt:lpstr>RNS Camelia Black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R1  [ Apresentacao Onboarding ] [ Saron Investments ]  [ 11.21 ]</dc:title>
  <dc:creator>Julia</dc:creator>
  <cp:lastModifiedBy>Nayara Rosa Ferreira</cp:lastModifiedBy>
  <cp:revision>52</cp:revision>
  <dcterms:created xsi:type="dcterms:W3CDTF">2006-08-16T00:00:00Z</dcterms:created>
  <dcterms:modified xsi:type="dcterms:W3CDTF">2023-09-26T21:08:46Z</dcterms:modified>
  <dc:identifier>DAEvj169SJA</dc:identifier>
</cp:coreProperties>
</file>