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Merriweather" panose="020B0604020202020204" charset="0"/>
      <p:regular r:id="rId19"/>
      <p:bold r:id="rId20"/>
      <p:italic r:id="rId21"/>
      <p:boldItalic r:id="rId22"/>
    </p:embeddedFont>
    <p:embeddedFont>
      <p:font typeface="Merriweather Black" panose="020B0604020202020204" charset="0"/>
      <p:bold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77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ca1b178aa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ca1b178a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ca1b178aa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ca1b178aa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ca1b178aa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ca1b178aa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ca1b178aa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7ca1b178aa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ca1b178aa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ca1b178a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ca1b178aa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ca1b178a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ca1b178aa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ca1b178aa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e4fba6b0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e4fba6b0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ca1b178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ca1b178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t>https://docs.google.com/presentation/d/e/2PACX-1vTe7zPBzKwajr9KOWpMLU7V73q_qwfgmXhKpsDp5tww4VDCX02XX9HEJfBVlFglkFSzwa00bpaQuWGc/pub?start=true&amp;loop=true&amp;delayms=30000</a:t>
            </a:r>
            <a:endParaRPr sz="1800"/>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ca1b178aa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ca1b178a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ca1b178aa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ca1b178a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ca1b178aa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ca1b178aa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ca1b178aa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ca1b178a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ca1b178aa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ca1b178aa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ca1b178aa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7ca1b178aa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7ca1b178aa_0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7ca1b178aa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Testimonials:</a:t>
            </a:r>
            <a:endParaRPr sz="1800"/>
          </a:p>
          <a:p>
            <a:pPr marL="0" lvl="0" indent="0" algn="l" rtl="0">
              <a:spcBef>
                <a:spcPts val="0"/>
              </a:spcBef>
              <a:spcAft>
                <a:spcPts val="0"/>
              </a:spcAft>
              <a:buNone/>
            </a:pPr>
            <a:r>
              <a:rPr lang="en" sz="1800"/>
              <a:t>"Empower Camp was one of the greatest experiences of my life. I was wary about attending at first because I knew only one other girl that would be going, but once at camp I truly felt welcome. Everyone was very energetic and inclusive, and I found myself making new friends almost immediately. From the songs to the games to eating in the dining hall, I was always meeting new people and making memories. One of my fondest memories of Empower Camp was our final campfire. Everyone was singing and dancing with each other and it was astounding to see how fast we all had bonded. By the end of camp we all knew each other by name and felt comfortable confiding in each other. There is truly no other experience like that of Empower Camp, and I'm so glad that I had the opportunity to attend."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 Marcianna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2.jp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5" name="Google Shape;55;p13"/>
          <p:cNvPicPr preferRelativeResize="0"/>
          <p:nvPr/>
        </p:nvPicPr>
        <p:blipFill rotWithShape="1">
          <a:blip r:embed="rId3">
            <a:alphaModFix/>
          </a:blip>
          <a:srcRect b="7800"/>
          <a:stretch/>
        </p:blipFill>
        <p:spPr>
          <a:xfrm>
            <a:off x="0" y="0"/>
            <a:ext cx="9143999"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2"/>
          <p:cNvSpPr txBox="1"/>
          <p:nvPr/>
        </p:nvSpPr>
        <p:spPr>
          <a:xfrm>
            <a:off x="311700" y="46450"/>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Merriweather"/>
                <a:ea typeface="Merriweather"/>
                <a:cs typeface="Merriweather"/>
                <a:sym typeface="Merriweather"/>
              </a:rPr>
              <a:t>August &amp; September</a:t>
            </a:r>
            <a:endParaRPr sz="4800" b="1">
              <a:solidFill>
                <a:srgbClr val="FFFFFF"/>
              </a:solidFill>
              <a:latin typeface="Merriweather"/>
              <a:ea typeface="Merriweather"/>
              <a:cs typeface="Merriweather"/>
              <a:sym typeface="Merriweather"/>
            </a:endParaRPr>
          </a:p>
        </p:txBody>
      </p:sp>
      <p:sp>
        <p:nvSpPr>
          <p:cNvPr id="132" name="Google Shape;132;p22"/>
          <p:cNvSpPr txBox="1"/>
          <p:nvPr/>
        </p:nvSpPr>
        <p:spPr>
          <a:xfrm>
            <a:off x="311700" y="3904525"/>
            <a:ext cx="8520600" cy="8403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Vendor Tables at all Open Houses for all schools in Lancaster CSD and Depew UFSD (six locations)</a:t>
            </a:r>
            <a:endParaRPr>
              <a:solidFill>
                <a:srgbClr val="FFFFFF"/>
              </a:solidFill>
              <a:latin typeface="Merriweather"/>
              <a:ea typeface="Merriweather"/>
              <a:cs typeface="Merriweather"/>
              <a:sym typeface="Merriweather"/>
            </a:endParaRPr>
          </a:p>
          <a:p>
            <a:pPr marL="457200" lvl="0" indent="-317500" algn="l" rtl="0">
              <a:lnSpc>
                <a:spcPct val="115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September 8</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Kids Escaping Drugs “Rise for Awareness” Walk</a:t>
            </a:r>
            <a:endParaRPr>
              <a:solidFill>
                <a:srgbClr val="FFFFFF"/>
              </a:solidFill>
              <a:latin typeface="Merriweather"/>
              <a:ea typeface="Merriweather"/>
              <a:cs typeface="Merriweather"/>
              <a:sym typeface="Merriweather"/>
            </a:endParaRPr>
          </a:p>
          <a:p>
            <a:pPr marL="0" lvl="0" indent="0" algn="l" rtl="0">
              <a:lnSpc>
                <a:spcPct val="115000"/>
              </a:lnSpc>
              <a:spcBef>
                <a:spcPts val="1200"/>
              </a:spcBef>
              <a:spcAft>
                <a:spcPts val="1600"/>
              </a:spcAft>
              <a:buNone/>
            </a:pPr>
            <a:endParaRPr sz="1800">
              <a:solidFill>
                <a:srgbClr val="595959"/>
              </a:solidFill>
            </a:endParaRPr>
          </a:p>
        </p:txBody>
      </p:sp>
      <p:pic>
        <p:nvPicPr>
          <p:cNvPr id="133" name="Google Shape;133;p22"/>
          <p:cNvPicPr preferRelativeResize="0"/>
          <p:nvPr/>
        </p:nvPicPr>
        <p:blipFill>
          <a:blip r:embed="rId4">
            <a:alphaModFix/>
          </a:blip>
          <a:stretch>
            <a:fillRect/>
          </a:stretch>
        </p:blipFill>
        <p:spPr>
          <a:xfrm>
            <a:off x="311699" y="913575"/>
            <a:ext cx="2399579" cy="3209115"/>
          </a:xfrm>
          <a:prstGeom prst="rect">
            <a:avLst/>
          </a:prstGeom>
          <a:noFill/>
          <a:ln>
            <a:noFill/>
          </a:ln>
        </p:spPr>
      </p:pic>
      <p:pic>
        <p:nvPicPr>
          <p:cNvPr id="134" name="Google Shape;134;p22"/>
          <p:cNvPicPr preferRelativeResize="0"/>
          <p:nvPr/>
        </p:nvPicPr>
        <p:blipFill rotWithShape="1">
          <a:blip r:embed="rId5">
            <a:alphaModFix/>
          </a:blip>
          <a:srcRect r="12762"/>
          <a:stretch/>
        </p:blipFill>
        <p:spPr>
          <a:xfrm>
            <a:off x="2711279" y="913575"/>
            <a:ext cx="3721435" cy="3209122"/>
          </a:xfrm>
          <a:prstGeom prst="rect">
            <a:avLst/>
          </a:prstGeom>
          <a:noFill/>
          <a:ln>
            <a:noFill/>
          </a:ln>
        </p:spPr>
      </p:pic>
      <p:pic>
        <p:nvPicPr>
          <p:cNvPr id="135" name="Google Shape;135;p22"/>
          <p:cNvPicPr preferRelativeResize="0"/>
          <p:nvPr/>
        </p:nvPicPr>
        <p:blipFill>
          <a:blip r:embed="rId6">
            <a:alphaModFix/>
          </a:blip>
          <a:stretch>
            <a:fillRect/>
          </a:stretch>
        </p:blipFill>
        <p:spPr>
          <a:xfrm>
            <a:off x="6432714" y="913575"/>
            <a:ext cx="2399585" cy="32091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0" name="Google Shape;140;p23"/>
          <p:cNvSpPr txBox="1"/>
          <p:nvPr/>
        </p:nvSpPr>
        <p:spPr>
          <a:xfrm>
            <a:off x="273725" y="0"/>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Merriweather"/>
                <a:ea typeface="Merriweather"/>
                <a:cs typeface="Merriweather"/>
                <a:sym typeface="Merriweather"/>
              </a:rPr>
              <a:t>October</a:t>
            </a:r>
            <a:endParaRPr sz="4800" b="1">
              <a:solidFill>
                <a:srgbClr val="FFFFFF"/>
              </a:solidFill>
              <a:latin typeface="Merriweather"/>
              <a:ea typeface="Merriweather"/>
              <a:cs typeface="Merriweather"/>
              <a:sym typeface="Merriweather"/>
            </a:endParaRPr>
          </a:p>
        </p:txBody>
      </p:sp>
      <p:sp>
        <p:nvSpPr>
          <p:cNvPr id="141" name="Google Shape;141;p23"/>
          <p:cNvSpPr txBox="1"/>
          <p:nvPr/>
        </p:nvSpPr>
        <p:spPr>
          <a:xfrm>
            <a:off x="311700" y="3937000"/>
            <a:ext cx="8520600" cy="8871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October 5</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Erie County Fall Fest-Scavenger Hunt for Youth ages 9-15, youth volunteers ran the activity</a:t>
            </a:r>
            <a:endParaRPr>
              <a:solidFill>
                <a:srgbClr val="FFFFFF"/>
              </a:solidFill>
              <a:latin typeface="Merriweather"/>
              <a:ea typeface="Merriweather"/>
              <a:cs typeface="Merriweather"/>
              <a:sym typeface="Merriweather"/>
            </a:endParaRPr>
          </a:p>
          <a:p>
            <a:pPr marL="457200" lvl="0" indent="-317500" algn="l" rtl="0">
              <a:lnSpc>
                <a:spcPct val="115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Month of October: Tops Throw for the Dough Contest at Football games, raised over $500</a:t>
            </a:r>
            <a:endParaRPr>
              <a:solidFill>
                <a:srgbClr val="FFFFFF"/>
              </a:solidFill>
              <a:latin typeface="Merriweather"/>
              <a:ea typeface="Merriweather"/>
              <a:cs typeface="Merriweather"/>
              <a:sym typeface="Merriweather"/>
            </a:endParaRPr>
          </a:p>
          <a:p>
            <a:pPr marL="0" lvl="0" indent="0" algn="l" rtl="0">
              <a:lnSpc>
                <a:spcPct val="115000"/>
              </a:lnSpc>
              <a:spcBef>
                <a:spcPts val="1200"/>
              </a:spcBef>
              <a:spcAft>
                <a:spcPts val="1600"/>
              </a:spcAft>
              <a:buNone/>
            </a:pPr>
            <a:endParaRPr sz="1800">
              <a:solidFill>
                <a:srgbClr val="595959"/>
              </a:solidFill>
            </a:endParaRPr>
          </a:p>
        </p:txBody>
      </p:sp>
      <p:pic>
        <p:nvPicPr>
          <p:cNvPr id="142" name="Google Shape;142;p23"/>
          <p:cNvPicPr preferRelativeResize="0"/>
          <p:nvPr/>
        </p:nvPicPr>
        <p:blipFill>
          <a:blip r:embed="rId4">
            <a:alphaModFix/>
          </a:blip>
          <a:stretch>
            <a:fillRect/>
          </a:stretch>
        </p:blipFill>
        <p:spPr>
          <a:xfrm>
            <a:off x="0" y="1000088"/>
            <a:ext cx="3290684" cy="2685824"/>
          </a:xfrm>
          <a:prstGeom prst="rect">
            <a:avLst/>
          </a:prstGeom>
          <a:noFill/>
          <a:ln>
            <a:noFill/>
          </a:ln>
        </p:spPr>
      </p:pic>
      <p:pic>
        <p:nvPicPr>
          <p:cNvPr id="143" name="Google Shape;143;p23"/>
          <p:cNvPicPr preferRelativeResize="0"/>
          <p:nvPr/>
        </p:nvPicPr>
        <p:blipFill>
          <a:blip r:embed="rId5">
            <a:alphaModFix/>
          </a:blip>
          <a:stretch>
            <a:fillRect/>
          </a:stretch>
        </p:blipFill>
        <p:spPr>
          <a:xfrm>
            <a:off x="3246843" y="1000088"/>
            <a:ext cx="2339157" cy="2685824"/>
          </a:xfrm>
          <a:prstGeom prst="rect">
            <a:avLst/>
          </a:prstGeom>
          <a:noFill/>
          <a:ln>
            <a:noFill/>
          </a:ln>
        </p:spPr>
      </p:pic>
      <p:pic>
        <p:nvPicPr>
          <p:cNvPr id="144" name="Google Shape;144;p23"/>
          <p:cNvPicPr preferRelativeResize="0"/>
          <p:nvPr/>
        </p:nvPicPr>
        <p:blipFill>
          <a:blip r:embed="rId6">
            <a:alphaModFix/>
          </a:blip>
          <a:stretch>
            <a:fillRect/>
          </a:stretch>
        </p:blipFill>
        <p:spPr>
          <a:xfrm>
            <a:off x="5585999" y="1000088"/>
            <a:ext cx="3558001" cy="2685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4"/>
          <p:cNvSpPr txBox="1"/>
          <p:nvPr/>
        </p:nvSpPr>
        <p:spPr>
          <a:xfrm>
            <a:off x="311700" y="0"/>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Merriweather"/>
                <a:ea typeface="Merriweather"/>
                <a:cs typeface="Merriweather"/>
                <a:sym typeface="Merriweather"/>
              </a:rPr>
              <a:t>October</a:t>
            </a:r>
            <a:endParaRPr sz="4800" b="1">
              <a:solidFill>
                <a:srgbClr val="FFFFFF"/>
              </a:solidFill>
              <a:latin typeface="Merriweather"/>
              <a:ea typeface="Merriweather"/>
              <a:cs typeface="Merriweather"/>
              <a:sym typeface="Merriweather"/>
            </a:endParaRPr>
          </a:p>
        </p:txBody>
      </p:sp>
      <p:sp>
        <p:nvSpPr>
          <p:cNvPr id="150" name="Google Shape;150;p24"/>
          <p:cNvSpPr txBox="1"/>
          <p:nvPr/>
        </p:nvSpPr>
        <p:spPr>
          <a:xfrm>
            <a:off x="311700" y="3648450"/>
            <a:ext cx="8520600" cy="1096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October 19</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Health &amp; Wellness Fair, Cayuga Heights Elementary School, over 250 people attended</a:t>
            </a:r>
            <a:endParaRPr>
              <a:solidFill>
                <a:srgbClr val="FFFFFF"/>
              </a:solidFill>
              <a:latin typeface="Merriweather"/>
              <a:ea typeface="Merriweather"/>
              <a:cs typeface="Merriweather"/>
              <a:sym typeface="Merriweather"/>
            </a:endParaRPr>
          </a:p>
          <a:p>
            <a:pPr marL="457200" lvl="0" indent="-317500" algn="l" rtl="0">
              <a:lnSpc>
                <a:spcPct val="115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October 23</a:t>
            </a:r>
            <a:r>
              <a:rPr lang="en" baseline="30000">
                <a:solidFill>
                  <a:srgbClr val="FFFFFF"/>
                </a:solidFill>
                <a:latin typeface="Merriweather"/>
                <a:ea typeface="Merriweather"/>
                <a:cs typeface="Merriweather"/>
                <a:sym typeface="Merriweather"/>
              </a:rPr>
              <a:t>rd</a:t>
            </a:r>
            <a:r>
              <a:rPr lang="en">
                <a:solidFill>
                  <a:srgbClr val="FFFFFF"/>
                </a:solidFill>
                <a:latin typeface="Merriweather"/>
                <a:ea typeface="Merriweather"/>
                <a:cs typeface="Merriweather"/>
                <a:sym typeface="Merriweather"/>
              </a:rPr>
              <a:t>: Town Hall Event: Release 2018-2019 8</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10</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12</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grade PNA Data, various speakers on Alcohol and Vaping trends, SRO’s, New Laws (T21) Social Host updates and Red Ribbon Day</a:t>
            </a:r>
            <a:endParaRPr sz="1800">
              <a:solidFill>
                <a:srgbClr val="FFFFFF"/>
              </a:solidFill>
              <a:latin typeface="Merriweather"/>
              <a:ea typeface="Merriweather"/>
              <a:cs typeface="Merriweather"/>
              <a:sym typeface="Merriweather"/>
            </a:endParaRPr>
          </a:p>
        </p:txBody>
      </p:sp>
      <p:pic>
        <p:nvPicPr>
          <p:cNvPr id="151" name="Google Shape;151;p24"/>
          <p:cNvPicPr preferRelativeResize="0"/>
          <p:nvPr/>
        </p:nvPicPr>
        <p:blipFill>
          <a:blip r:embed="rId4">
            <a:alphaModFix/>
          </a:blip>
          <a:stretch>
            <a:fillRect/>
          </a:stretch>
        </p:blipFill>
        <p:spPr>
          <a:xfrm>
            <a:off x="0" y="1136875"/>
            <a:ext cx="2725299" cy="2043974"/>
          </a:xfrm>
          <a:prstGeom prst="rect">
            <a:avLst/>
          </a:prstGeom>
          <a:noFill/>
          <a:ln>
            <a:noFill/>
          </a:ln>
        </p:spPr>
      </p:pic>
      <p:pic>
        <p:nvPicPr>
          <p:cNvPr id="152" name="Google Shape;152;p24"/>
          <p:cNvPicPr preferRelativeResize="0"/>
          <p:nvPr/>
        </p:nvPicPr>
        <p:blipFill>
          <a:blip r:embed="rId5">
            <a:alphaModFix/>
          </a:blip>
          <a:stretch>
            <a:fillRect/>
          </a:stretch>
        </p:blipFill>
        <p:spPr>
          <a:xfrm>
            <a:off x="2400337" y="849550"/>
            <a:ext cx="2270288" cy="3027050"/>
          </a:xfrm>
          <a:prstGeom prst="rect">
            <a:avLst/>
          </a:prstGeom>
          <a:noFill/>
          <a:ln>
            <a:noFill/>
          </a:ln>
        </p:spPr>
      </p:pic>
      <p:pic>
        <p:nvPicPr>
          <p:cNvPr id="153" name="Google Shape;153;p24"/>
          <p:cNvPicPr preferRelativeResize="0"/>
          <p:nvPr/>
        </p:nvPicPr>
        <p:blipFill rotWithShape="1">
          <a:blip r:embed="rId6">
            <a:alphaModFix/>
          </a:blip>
          <a:srcRect r="19080"/>
          <a:stretch/>
        </p:blipFill>
        <p:spPr>
          <a:xfrm>
            <a:off x="4670625" y="849550"/>
            <a:ext cx="1837100" cy="3027050"/>
          </a:xfrm>
          <a:prstGeom prst="rect">
            <a:avLst/>
          </a:prstGeom>
          <a:noFill/>
          <a:ln>
            <a:noFill/>
          </a:ln>
        </p:spPr>
      </p:pic>
      <p:pic>
        <p:nvPicPr>
          <p:cNvPr id="154" name="Google Shape;154;p24"/>
          <p:cNvPicPr preferRelativeResize="0"/>
          <p:nvPr/>
        </p:nvPicPr>
        <p:blipFill>
          <a:blip r:embed="rId7">
            <a:alphaModFix/>
          </a:blip>
          <a:stretch>
            <a:fillRect/>
          </a:stretch>
        </p:blipFill>
        <p:spPr>
          <a:xfrm>
            <a:off x="6507725" y="1081425"/>
            <a:ext cx="2636273" cy="21548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59" name="Google Shape;159;p25"/>
          <p:cNvSpPr txBox="1"/>
          <p:nvPr/>
        </p:nvSpPr>
        <p:spPr>
          <a:xfrm>
            <a:off x="311700" y="-76200"/>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Merriweather"/>
                <a:ea typeface="Merriweather"/>
                <a:cs typeface="Merriweather"/>
                <a:sym typeface="Merriweather"/>
              </a:rPr>
              <a:t>November</a:t>
            </a:r>
            <a:endParaRPr sz="4800" b="1">
              <a:solidFill>
                <a:srgbClr val="FFFFFF"/>
              </a:solidFill>
              <a:latin typeface="Merriweather"/>
              <a:ea typeface="Merriweather"/>
              <a:cs typeface="Merriweather"/>
              <a:sym typeface="Merriweather"/>
            </a:endParaRPr>
          </a:p>
        </p:txBody>
      </p:sp>
      <p:sp>
        <p:nvSpPr>
          <p:cNvPr id="160" name="Google Shape;160;p25"/>
          <p:cNvSpPr txBox="1"/>
          <p:nvPr/>
        </p:nvSpPr>
        <p:spPr>
          <a:xfrm>
            <a:off x="311700" y="3014450"/>
            <a:ext cx="8520600" cy="2269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rgbClr val="FFFFFF"/>
              </a:buClr>
              <a:buSzPts val="1800"/>
              <a:buFont typeface="Merriweather"/>
              <a:buChar char="★"/>
            </a:pPr>
            <a:r>
              <a:rPr lang="en">
                <a:solidFill>
                  <a:srgbClr val="FFFFFF"/>
                </a:solidFill>
                <a:latin typeface="Merriweather"/>
                <a:ea typeface="Merriweather"/>
                <a:cs typeface="Merriweather"/>
                <a:sym typeface="Merriweather"/>
              </a:rPr>
              <a:t>Nov. 7</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“Environmental Strategies-Social Norms, Part 1” Michaels, Hamburg (WNY PRC)</a:t>
            </a:r>
            <a:endParaRPr>
              <a:solidFill>
                <a:srgbClr val="FFFFFF"/>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FFFFFF"/>
              </a:buClr>
              <a:buSzPts val="1800"/>
              <a:buFont typeface="Merriweather"/>
              <a:buChar char="★"/>
            </a:pPr>
            <a:r>
              <a:rPr lang="en">
                <a:solidFill>
                  <a:srgbClr val="FFFFFF"/>
                </a:solidFill>
                <a:latin typeface="Merriweather"/>
                <a:ea typeface="Merriweather"/>
                <a:cs typeface="Merriweather"/>
                <a:sym typeface="Merriweather"/>
              </a:rPr>
              <a:t>Nov. 17</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Missional Experiences Community Forum @ Centerpointe Church, Depew. 1 of 5 nonprofits presented for an opportunity to be supported. Gained five more Volunteers, Faith-Based Sector Partner, Secretary for the Board and new meeting space starting January 2020</a:t>
            </a:r>
            <a:endParaRPr>
              <a:solidFill>
                <a:srgbClr val="FFFFFF"/>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FFFFFF"/>
              </a:buClr>
              <a:buSzPts val="1800"/>
              <a:buFont typeface="Merriweather"/>
              <a:buChar char="★"/>
            </a:pPr>
            <a:r>
              <a:rPr lang="en">
                <a:solidFill>
                  <a:srgbClr val="FFFFFF"/>
                </a:solidFill>
                <a:latin typeface="Merriweather"/>
                <a:ea typeface="Merriweather"/>
                <a:cs typeface="Merriweather"/>
                <a:sym typeface="Merriweather"/>
              </a:rPr>
              <a:t>Nov. 18th: Press Conference with Senator Schumer on Vaping at Depew High School</a:t>
            </a:r>
            <a:endParaRPr sz="1800">
              <a:solidFill>
                <a:srgbClr val="595959"/>
              </a:solidFill>
            </a:endParaRPr>
          </a:p>
        </p:txBody>
      </p:sp>
      <p:pic>
        <p:nvPicPr>
          <p:cNvPr id="161" name="Google Shape;161;p25"/>
          <p:cNvPicPr preferRelativeResize="0"/>
          <p:nvPr/>
        </p:nvPicPr>
        <p:blipFill>
          <a:blip r:embed="rId4">
            <a:alphaModFix/>
          </a:blip>
          <a:stretch>
            <a:fillRect/>
          </a:stretch>
        </p:blipFill>
        <p:spPr>
          <a:xfrm>
            <a:off x="0" y="700575"/>
            <a:ext cx="2437684" cy="2493379"/>
          </a:xfrm>
          <a:prstGeom prst="rect">
            <a:avLst/>
          </a:prstGeom>
          <a:noFill/>
          <a:ln>
            <a:noFill/>
          </a:ln>
        </p:spPr>
      </p:pic>
      <p:pic>
        <p:nvPicPr>
          <p:cNvPr id="162" name="Google Shape;162;p25"/>
          <p:cNvPicPr preferRelativeResize="0"/>
          <p:nvPr/>
        </p:nvPicPr>
        <p:blipFill rotWithShape="1">
          <a:blip r:embed="rId5">
            <a:alphaModFix/>
          </a:blip>
          <a:srcRect l="9358" r="6931"/>
          <a:stretch/>
        </p:blipFill>
        <p:spPr>
          <a:xfrm>
            <a:off x="2437675" y="708355"/>
            <a:ext cx="2951633" cy="2477804"/>
          </a:xfrm>
          <a:prstGeom prst="rect">
            <a:avLst/>
          </a:prstGeom>
          <a:noFill/>
          <a:ln>
            <a:noFill/>
          </a:ln>
        </p:spPr>
      </p:pic>
      <p:pic>
        <p:nvPicPr>
          <p:cNvPr id="163" name="Google Shape;163;p25"/>
          <p:cNvPicPr preferRelativeResize="0"/>
          <p:nvPr/>
        </p:nvPicPr>
        <p:blipFill rotWithShape="1">
          <a:blip r:embed="rId6">
            <a:alphaModFix/>
          </a:blip>
          <a:srcRect l="5499"/>
          <a:stretch/>
        </p:blipFill>
        <p:spPr>
          <a:xfrm>
            <a:off x="5389320" y="708355"/>
            <a:ext cx="3754680" cy="24778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26"/>
          <p:cNvSpPr txBox="1"/>
          <p:nvPr/>
        </p:nvSpPr>
        <p:spPr>
          <a:xfrm>
            <a:off x="359150" y="0"/>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Merriweather"/>
                <a:ea typeface="Merriweather"/>
                <a:cs typeface="Merriweather"/>
                <a:sym typeface="Merriweather"/>
              </a:rPr>
              <a:t>December</a:t>
            </a:r>
            <a:endParaRPr sz="4800" b="1">
              <a:solidFill>
                <a:srgbClr val="FFFFFF"/>
              </a:solidFill>
              <a:latin typeface="Merriweather"/>
              <a:ea typeface="Merriweather"/>
              <a:cs typeface="Merriweather"/>
              <a:sym typeface="Merriweather"/>
            </a:endParaRPr>
          </a:p>
        </p:txBody>
      </p:sp>
      <p:sp>
        <p:nvSpPr>
          <p:cNvPr id="169" name="Google Shape;169;p26"/>
          <p:cNvSpPr txBox="1"/>
          <p:nvPr/>
        </p:nvSpPr>
        <p:spPr>
          <a:xfrm>
            <a:off x="359150" y="3349525"/>
            <a:ext cx="8520600" cy="14667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December 11</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Red Rebel VIP Charity Party to benefit FOCUS &amp; Plymouth Crossroads from Queen City Collaborative: Received $200 Donation from Cellino Plumbing, $100 Lancaster/Depew Rotary. Silent Auction Items from Buffalo Sabres, a Private Sailing Excursion, Diamonds from Airport Jewelers, B&amp;B Giveaway Oscars Buffalo. Raised over $5,000, with half benefiting FOCUS and half to Plymouth Crossroads</a:t>
            </a:r>
            <a:endParaRPr>
              <a:solidFill>
                <a:srgbClr val="FFFFFF"/>
              </a:solidFill>
              <a:latin typeface="Merriweather"/>
              <a:ea typeface="Merriweather"/>
              <a:cs typeface="Merriweather"/>
              <a:sym typeface="Merriweather"/>
            </a:endParaRPr>
          </a:p>
          <a:p>
            <a:pPr marL="0" lvl="0" indent="0" algn="l" rtl="0">
              <a:lnSpc>
                <a:spcPct val="115000"/>
              </a:lnSpc>
              <a:spcBef>
                <a:spcPts val="1200"/>
              </a:spcBef>
              <a:spcAft>
                <a:spcPts val="1600"/>
              </a:spcAft>
              <a:buNone/>
            </a:pPr>
            <a:endParaRPr sz="1800">
              <a:solidFill>
                <a:srgbClr val="595959"/>
              </a:solidFill>
            </a:endParaRPr>
          </a:p>
        </p:txBody>
      </p:sp>
      <p:pic>
        <p:nvPicPr>
          <p:cNvPr id="170" name="Google Shape;170;p26"/>
          <p:cNvPicPr preferRelativeResize="0"/>
          <p:nvPr/>
        </p:nvPicPr>
        <p:blipFill>
          <a:blip r:embed="rId4">
            <a:alphaModFix/>
          </a:blip>
          <a:stretch>
            <a:fillRect/>
          </a:stretch>
        </p:blipFill>
        <p:spPr>
          <a:xfrm>
            <a:off x="3188319" y="786475"/>
            <a:ext cx="2578705" cy="2515225"/>
          </a:xfrm>
          <a:prstGeom prst="rect">
            <a:avLst/>
          </a:prstGeom>
          <a:noFill/>
          <a:ln>
            <a:noFill/>
          </a:ln>
        </p:spPr>
      </p:pic>
      <p:pic>
        <p:nvPicPr>
          <p:cNvPr id="171" name="Google Shape;171;p26"/>
          <p:cNvPicPr preferRelativeResize="0"/>
          <p:nvPr/>
        </p:nvPicPr>
        <p:blipFill>
          <a:blip r:embed="rId5">
            <a:alphaModFix/>
          </a:blip>
          <a:stretch>
            <a:fillRect/>
          </a:stretch>
        </p:blipFill>
        <p:spPr>
          <a:xfrm>
            <a:off x="0" y="786474"/>
            <a:ext cx="3296360" cy="2515226"/>
          </a:xfrm>
          <a:prstGeom prst="rect">
            <a:avLst/>
          </a:prstGeom>
          <a:noFill/>
          <a:ln>
            <a:noFill/>
          </a:ln>
        </p:spPr>
      </p:pic>
      <p:pic>
        <p:nvPicPr>
          <p:cNvPr id="172" name="Google Shape;172;p26"/>
          <p:cNvPicPr preferRelativeResize="0"/>
          <p:nvPr/>
        </p:nvPicPr>
        <p:blipFill>
          <a:blip r:embed="rId6">
            <a:alphaModFix/>
          </a:blip>
          <a:stretch>
            <a:fillRect/>
          </a:stretch>
        </p:blipFill>
        <p:spPr>
          <a:xfrm>
            <a:off x="5705738" y="786450"/>
            <a:ext cx="3438259" cy="25152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27"/>
          <p:cNvSpPr txBox="1"/>
          <p:nvPr/>
        </p:nvSpPr>
        <p:spPr>
          <a:xfrm>
            <a:off x="311700" y="0"/>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Merriweather"/>
                <a:ea typeface="Merriweather"/>
                <a:cs typeface="Merriweather"/>
                <a:sym typeface="Merriweather"/>
              </a:rPr>
              <a:t>December</a:t>
            </a:r>
            <a:r>
              <a:rPr lang="en" sz="2800">
                <a:solidFill>
                  <a:srgbClr val="000000"/>
                </a:solidFill>
              </a:rPr>
              <a:t> </a:t>
            </a:r>
            <a:endParaRPr sz="2800">
              <a:solidFill>
                <a:srgbClr val="000000"/>
              </a:solidFill>
            </a:endParaRPr>
          </a:p>
        </p:txBody>
      </p:sp>
      <p:sp>
        <p:nvSpPr>
          <p:cNvPr id="178" name="Google Shape;178;p27"/>
          <p:cNvSpPr txBox="1"/>
          <p:nvPr/>
        </p:nvSpPr>
        <p:spPr>
          <a:xfrm>
            <a:off x="416100" y="3781150"/>
            <a:ext cx="8520600" cy="1267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rgbClr val="FFFFFF"/>
              </a:buClr>
              <a:buSzPts val="1800"/>
              <a:buFont typeface="Merriweather"/>
              <a:buChar char="★"/>
            </a:pPr>
            <a:r>
              <a:rPr lang="en" sz="1800">
                <a:solidFill>
                  <a:srgbClr val="FFFFFF"/>
                </a:solidFill>
                <a:latin typeface="Merriweather"/>
                <a:ea typeface="Merriweather"/>
                <a:cs typeface="Merriweather"/>
                <a:sym typeface="Merriweather"/>
              </a:rPr>
              <a:t>December 27</a:t>
            </a:r>
            <a:r>
              <a:rPr lang="en" sz="1800" baseline="30000">
                <a:solidFill>
                  <a:srgbClr val="FFFFFF"/>
                </a:solidFill>
                <a:latin typeface="Merriweather"/>
                <a:ea typeface="Merriweather"/>
                <a:cs typeface="Merriweather"/>
                <a:sym typeface="Merriweather"/>
              </a:rPr>
              <a:t>th</a:t>
            </a:r>
            <a:r>
              <a:rPr lang="en" sz="1800">
                <a:solidFill>
                  <a:srgbClr val="FFFFFF"/>
                </a:solidFill>
                <a:latin typeface="Merriweather"/>
                <a:ea typeface="Merriweather"/>
                <a:cs typeface="Merriweather"/>
                <a:sym typeface="Merriweather"/>
              </a:rPr>
              <a:t>: FOCUS RECEIVES FEDERAL ANNOUNCEMENT FROM WHITE HOUSE OFFICE OF DRUG CONTROL POLICY IT HAS BEEN AWARDED $125,000 PER YEAR FOR FIVE YEARS! ($625,000 TOTAL) </a:t>
            </a:r>
            <a:endParaRPr sz="1800">
              <a:solidFill>
                <a:srgbClr val="FFFFFF"/>
              </a:solidFill>
              <a:latin typeface="Merriweather"/>
              <a:ea typeface="Merriweather"/>
              <a:cs typeface="Merriweather"/>
              <a:sym typeface="Merriweather"/>
            </a:endParaRPr>
          </a:p>
          <a:p>
            <a:pPr marL="0" lvl="0" indent="0" algn="l" rtl="0">
              <a:lnSpc>
                <a:spcPct val="115000"/>
              </a:lnSpc>
              <a:spcBef>
                <a:spcPts val="1200"/>
              </a:spcBef>
              <a:spcAft>
                <a:spcPts val="1600"/>
              </a:spcAft>
              <a:buNone/>
            </a:pPr>
            <a:endParaRPr sz="1800">
              <a:solidFill>
                <a:srgbClr val="595959"/>
              </a:solidFill>
            </a:endParaRPr>
          </a:p>
        </p:txBody>
      </p:sp>
      <p:pic>
        <p:nvPicPr>
          <p:cNvPr id="179" name="Google Shape;179;p27"/>
          <p:cNvPicPr preferRelativeResize="0"/>
          <p:nvPr/>
        </p:nvPicPr>
        <p:blipFill>
          <a:blip r:embed="rId4">
            <a:alphaModFix/>
          </a:blip>
          <a:stretch>
            <a:fillRect/>
          </a:stretch>
        </p:blipFill>
        <p:spPr>
          <a:xfrm>
            <a:off x="3275688" y="767825"/>
            <a:ext cx="2592625" cy="2592625"/>
          </a:xfrm>
          <a:prstGeom prst="rect">
            <a:avLst/>
          </a:prstGeom>
          <a:noFill/>
          <a:ln>
            <a:noFill/>
          </a:ln>
        </p:spPr>
      </p:pic>
      <p:pic>
        <p:nvPicPr>
          <p:cNvPr id="180" name="Google Shape;180;p27"/>
          <p:cNvPicPr preferRelativeResize="0"/>
          <p:nvPr/>
        </p:nvPicPr>
        <p:blipFill>
          <a:blip r:embed="rId5">
            <a:alphaModFix/>
          </a:blip>
          <a:stretch>
            <a:fillRect/>
          </a:stretch>
        </p:blipFill>
        <p:spPr>
          <a:xfrm>
            <a:off x="5847350" y="362163"/>
            <a:ext cx="3211126" cy="3505047"/>
          </a:xfrm>
          <a:prstGeom prst="rect">
            <a:avLst/>
          </a:prstGeom>
          <a:noFill/>
          <a:ln>
            <a:noFill/>
          </a:ln>
        </p:spPr>
      </p:pic>
      <p:pic>
        <p:nvPicPr>
          <p:cNvPr id="181" name="Google Shape;181;p27"/>
          <p:cNvPicPr preferRelativeResize="0"/>
          <p:nvPr/>
        </p:nvPicPr>
        <p:blipFill>
          <a:blip r:embed="rId6">
            <a:alphaModFix/>
          </a:blip>
          <a:stretch>
            <a:fillRect/>
          </a:stretch>
        </p:blipFill>
        <p:spPr>
          <a:xfrm>
            <a:off x="59775" y="464250"/>
            <a:ext cx="3308450" cy="3288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311688" y="188350"/>
            <a:ext cx="8520600" cy="104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FFFFFF"/>
                </a:solidFill>
                <a:latin typeface="Merriweather"/>
                <a:ea typeface="Merriweather"/>
                <a:cs typeface="Merriweather"/>
                <a:sym typeface="Merriweather"/>
              </a:rPr>
              <a:t>Thank You to Our Partners</a:t>
            </a:r>
            <a:endParaRPr sz="4800">
              <a:solidFill>
                <a:srgbClr val="FFFFFF"/>
              </a:solidFill>
              <a:latin typeface="Merriweather"/>
              <a:ea typeface="Merriweather"/>
              <a:cs typeface="Merriweather"/>
              <a:sym typeface="Merriweather"/>
            </a:endParaRPr>
          </a:p>
        </p:txBody>
      </p:sp>
      <p:pic>
        <p:nvPicPr>
          <p:cNvPr id="187" name="Google Shape;187;p28"/>
          <p:cNvPicPr preferRelativeResize="0"/>
          <p:nvPr/>
        </p:nvPicPr>
        <p:blipFill>
          <a:blip r:embed="rId4">
            <a:alphaModFix/>
          </a:blip>
          <a:stretch>
            <a:fillRect/>
          </a:stretch>
        </p:blipFill>
        <p:spPr>
          <a:xfrm>
            <a:off x="132850" y="1233237"/>
            <a:ext cx="2663100" cy="1128725"/>
          </a:xfrm>
          <a:prstGeom prst="rect">
            <a:avLst/>
          </a:prstGeom>
          <a:noFill/>
          <a:ln>
            <a:noFill/>
          </a:ln>
        </p:spPr>
      </p:pic>
      <p:pic>
        <p:nvPicPr>
          <p:cNvPr id="188" name="Google Shape;188;p28"/>
          <p:cNvPicPr preferRelativeResize="0"/>
          <p:nvPr/>
        </p:nvPicPr>
        <p:blipFill>
          <a:blip r:embed="rId5">
            <a:alphaModFix/>
          </a:blip>
          <a:stretch>
            <a:fillRect/>
          </a:stretch>
        </p:blipFill>
        <p:spPr>
          <a:xfrm>
            <a:off x="3100700" y="1285650"/>
            <a:ext cx="3459225" cy="870500"/>
          </a:xfrm>
          <a:prstGeom prst="rect">
            <a:avLst/>
          </a:prstGeom>
          <a:noFill/>
          <a:ln>
            <a:noFill/>
          </a:ln>
        </p:spPr>
      </p:pic>
      <p:pic>
        <p:nvPicPr>
          <p:cNvPr id="189" name="Google Shape;189;p28"/>
          <p:cNvPicPr preferRelativeResize="0"/>
          <p:nvPr/>
        </p:nvPicPr>
        <p:blipFill>
          <a:blip r:embed="rId6">
            <a:alphaModFix/>
          </a:blip>
          <a:stretch>
            <a:fillRect/>
          </a:stretch>
        </p:blipFill>
        <p:spPr>
          <a:xfrm>
            <a:off x="7125750" y="1039204"/>
            <a:ext cx="1516775" cy="1516775"/>
          </a:xfrm>
          <a:prstGeom prst="rect">
            <a:avLst/>
          </a:prstGeom>
          <a:noFill/>
          <a:ln>
            <a:noFill/>
          </a:ln>
        </p:spPr>
      </p:pic>
      <p:pic>
        <p:nvPicPr>
          <p:cNvPr id="190" name="Google Shape;190;p28"/>
          <p:cNvPicPr preferRelativeResize="0"/>
          <p:nvPr/>
        </p:nvPicPr>
        <p:blipFill rotWithShape="1">
          <a:blip r:embed="rId7">
            <a:alphaModFix/>
          </a:blip>
          <a:srcRect t="21207" b="28203"/>
          <a:stretch/>
        </p:blipFill>
        <p:spPr>
          <a:xfrm>
            <a:off x="5215663" y="4073225"/>
            <a:ext cx="2159167" cy="870500"/>
          </a:xfrm>
          <a:prstGeom prst="rect">
            <a:avLst/>
          </a:prstGeom>
          <a:noFill/>
          <a:ln>
            <a:noFill/>
          </a:ln>
        </p:spPr>
      </p:pic>
      <p:pic>
        <p:nvPicPr>
          <p:cNvPr id="191" name="Google Shape;191;p28"/>
          <p:cNvPicPr preferRelativeResize="0"/>
          <p:nvPr/>
        </p:nvPicPr>
        <p:blipFill>
          <a:blip r:embed="rId8">
            <a:alphaModFix/>
          </a:blip>
          <a:stretch>
            <a:fillRect/>
          </a:stretch>
        </p:blipFill>
        <p:spPr>
          <a:xfrm>
            <a:off x="132850" y="3939837"/>
            <a:ext cx="1334508" cy="1097100"/>
          </a:xfrm>
          <a:prstGeom prst="rect">
            <a:avLst/>
          </a:prstGeom>
          <a:noFill/>
          <a:ln>
            <a:noFill/>
          </a:ln>
        </p:spPr>
      </p:pic>
      <p:pic>
        <p:nvPicPr>
          <p:cNvPr id="192" name="Google Shape;192;p28"/>
          <p:cNvPicPr preferRelativeResize="0"/>
          <p:nvPr/>
        </p:nvPicPr>
        <p:blipFill>
          <a:blip r:embed="rId9">
            <a:alphaModFix/>
          </a:blip>
          <a:stretch>
            <a:fillRect/>
          </a:stretch>
        </p:blipFill>
        <p:spPr>
          <a:xfrm>
            <a:off x="5111538" y="2766054"/>
            <a:ext cx="3839875" cy="1097107"/>
          </a:xfrm>
          <a:prstGeom prst="rect">
            <a:avLst/>
          </a:prstGeom>
          <a:noFill/>
          <a:ln>
            <a:noFill/>
          </a:ln>
        </p:spPr>
      </p:pic>
      <p:pic>
        <p:nvPicPr>
          <p:cNvPr id="193" name="Google Shape;193;p28"/>
          <p:cNvPicPr preferRelativeResize="0"/>
          <p:nvPr/>
        </p:nvPicPr>
        <p:blipFill>
          <a:blip r:embed="rId10">
            <a:alphaModFix/>
          </a:blip>
          <a:stretch>
            <a:fillRect/>
          </a:stretch>
        </p:blipFill>
        <p:spPr>
          <a:xfrm>
            <a:off x="132850" y="2810549"/>
            <a:ext cx="2663100" cy="812943"/>
          </a:xfrm>
          <a:prstGeom prst="rect">
            <a:avLst/>
          </a:prstGeom>
          <a:noFill/>
          <a:ln>
            <a:noFill/>
          </a:ln>
        </p:spPr>
      </p:pic>
      <p:pic>
        <p:nvPicPr>
          <p:cNvPr id="194" name="Google Shape;194;p28"/>
          <p:cNvPicPr preferRelativeResize="0"/>
          <p:nvPr/>
        </p:nvPicPr>
        <p:blipFill>
          <a:blip r:embed="rId11">
            <a:alphaModFix/>
          </a:blip>
          <a:stretch>
            <a:fillRect/>
          </a:stretch>
        </p:blipFill>
        <p:spPr>
          <a:xfrm>
            <a:off x="3185000" y="2671100"/>
            <a:ext cx="1810650" cy="2050950"/>
          </a:xfrm>
          <a:prstGeom prst="rect">
            <a:avLst/>
          </a:prstGeom>
          <a:noFill/>
          <a:ln>
            <a:noFill/>
          </a:ln>
        </p:spPr>
      </p:pic>
      <p:sp>
        <p:nvSpPr>
          <p:cNvPr id="195" name="Google Shape;195;p28"/>
          <p:cNvSpPr txBox="1"/>
          <p:nvPr/>
        </p:nvSpPr>
        <p:spPr>
          <a:xfrm>
            <a:off x="3217050" y="2251100"/>
            <a:ext cx="3226500" cy="42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rPr>
              <a:t>Prince of Peace Lutheran Church</a:t>
            </a:r>
            <a:endParaRPr b="1">
              <a:solidFill>
                <a:srgbClr val="FFFFFF"/>
              </a:solidFill>
            </a:endParaRPr>
          </a:p>
          <a:p>
            <a:pPr marL="0" lvl="0" indent="0" algn="ctr" rtl="0">
              <a:spcBef>
                <a:spcPts val="0"/>
              </a:spcBef>
              <a:spcAft>
                <a:spcPts val="0"/>
              </a:spcAft>
              <a:buNone/>
            </a:pPr>
            <a:endParaRPr/>
          </a:p>
        </p:txBody>
      </p:sp>
      <p:pic>
        <p:nvPicPr>
          <p:cNvPr id="196" name="Google Shape;196;p28"/>
          <p:cNvPicPr preferRelativeResize="0"/>
          <p:nvPr/>
        </p:nvPicPr>
        <p:blipFill>
          <a:blip r:embed="rId12">
            <a:alphaModFix/>
          </a:blip>
          <a:stretch>
            <a:fillRect/>
          </a:stretch>
        </p:blipFill>
        <p:spPr>
          <a:xfrm>
            <a:off x="1567788" y="3969012"/>
            <a:ext cx="1516775" cy="1038755"/>
          </a:xfrm>
          <a:prstGeom prst="rect">
            <a:avLst/>
          </a:prstGeom>
          <a:noFill/>
          <a:ln>
            <a:noFill/>
          </a:ln>
        </p:spPr>
      </p:pic>
      <p:pic>
        <p:nvPicPr>
          <p:cNvPr id="197" name="Google Shape;197;p28"/>
          <p:cNvPicPr preferRelativeResize="0"/>
          <p:nvPr/>
        </p:nvPicPr>
        <p:blipFill>
          <a:blip r:embed="rId13">
            <a:alphaModFix/>
          </a:blip>
          <a:stretch>
            <a:fillRect/>
          </a:stretch>
        </p:blipFill>
        <p:spPr>
          <a:xfrm>
            <a:off x="7594850" y="3944125"/>
            <a:ext cx="1171026" cy="112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p:nvPr/>
        </p:nvSpPr>
        <p:spPr>
          <a:xfrm>
            <a:off x="246700" y="0"/>
            <a:ext cx="86688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Merriweather"/>
                <a:ea typeface="Merriweather"/>
                <a:cs typeface="Merriweather"/>
                <a:sym typeface="Merriweather"/>
              </a:rPr>
              <a:t>2019</a:t>
            </a:r>
            <a:r>
              <a:rPr lang="en" sz="2800" b="1">
                <a:solidFill>
                  <a:srgbClr val="000000"/>
                </a:solidFill>
              </a:rPr>
              <a:t> </a:t>
            </a:r>
            <a:endParaRPr sz="2800" b="1">
              <a:solidFill>
                <a:srgbClr val="000000"/>
              </a:solidFill>
            </a:endParaRPr>
          </a:p>
        </p:txBody>
      </p:sp>
      <p:sp>
        <p:nvSpPr>
          <p:cNvPr id="61" name="Google Shape;61;p14"/>
          <p:cNvSpPr txBox="1"/>
          <p:nvPr/>
        </p:nvSpPr>
        <p:spPr>
          <a:xfrm>
            <a:off x="246700" y="2320625"/>
            <a:ext cx="8668800" cy="259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000" b="1">
                <a:solidFill>
                  <a:srgbClr val="FFFFFF"/>
                </a:solidFill>
                <a:latin typeface="Merriweather"/>
                <a:ea typeface="Merriweather"/>
                <a:cs typeface="Merriweather"/>
                <a:sym typeface="Merriweather"/>
              </a:rPr>
              <a:t>January</a:t>
            </a:r>
            <a:endParaRPr sz="3000" b="1">
              <a:solidFill>
                <a:srgbClr val="FFFFFF"/>
              </a:solidFill>
              <a:latin typeface="Merriweather"/>
              <a:ea typeface="Merriweather"/>
              <a:cs typeface="Merriweather"/>
              <a:sym typeface="Merriweather"/>
            </a:endParaRPr>
          </a:p>
          <a:p>
            <a:pPr marL="457200" lvl="0" indent="-317500" algn="l" rtl="0">
              <a:lnSpc>
                <a:spcPct val="115000"/>
              </a:lnSpc>
              <a:spcBef>
                <a:spcPts val="120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Jan. 1</a:t>
            </a:r>
            <a:r>
              <a:rPr lang="en" baseline="30000">
                <a:solidFill>
                  <a:srgbClr val="FFFFFF"/>
                </a:solidFill>
                <a:latin typeface="Merriweather"/>
                <a:ea typeface="Merriweather"/>
                <a:cs typeface="Merriweather"/>
                <a:sym typeface="Merriweather"/>
              </a:rPr>
              <a:t>st</a:t>
            </a:r>
            <a:r>
              <a:rPr lang="en">
                <a:solidFill>
                  <a:srgbClr val="FFFFFF"/>
                </a:solidFill>
                <a:latin typeface="Merriweather"/>
                <a:ea typeface="Merriweather"/>
                <a:cs typeface="Merriweather"/>
                <a:sym typeface="Merriweather"/>
              </a:rPr>
              <a:t>: John Bruso, Erie County Legislator approved $5000 worth of 2018 funding for the Coalition to utilize towards their development and promised $10,000 for the year of 2019</a:t>
            </a:r>
            <a:endParaRPr>
              <a:solidFill>
                <a:srgbClr val="FFFFFF"/>
              </a:solidFill>
              <a:latin typeface="Merriweather"/>
              <a:ea typeface="Merriweather"/>
              <a:cs typeface="Merriweather"/>
              <a:sym typeface="Merriweather"/>
            </a:endParaRPr>
          </a:p>
          <a:p>
            <a:pPr marL="457200" lvl="0" indent="-317500" algn="l" rtl="0">
              <a:lnSpc>
                <a:spcPct val="115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Jan. 5</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Depew/Lancaster Schools Surveyed 8</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10</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and 12</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graders with PNA Survey</a:t>
            </a:r>
            <a:endParaRPr>
              <a:solidFill>
                <a:srgbClr val="FFFFFF"/>
              </a:solidFill>
              <a:latin typeface="Merriweather"/>
              <a:ea typeface="Merriweather"/>
              <a:cs typeface="Merriweather"/>
              <a:sym typeface="Merriweather"/>
            </a:endParaRPr>
          </a:p>
          <a:p>
            <a:pPr marL="457200" lvl="0" indent="-317500" algn="l" rtl="0">
              <a:lnSpc>
                <a:spcPct val="115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Jan. 17</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Director Gwendolyn A. Bork was nominated as an “Agent of Change” at the Lancaster Area Chamber of Commerce Women in Business Awards Dinner for her work in the community with the coalition and their strategic partners</a:t>
            </a:r>
            <a:endParaRPr>
              <a:solidFill>
                <a:srgbClr val="FFFFFF"/>
              </a:solidFill>
              <a:latin typeface="Merriweather"/>
              <a:ea typeface="Merriweather"/>
              <a:cs typeface="Merriweather"/>
              <a:sym typeface="Merriweather"/>
            </a:endParaRPr>
          </a:p>
          <a:p>
            <a:pPr marL="457200" lvl="0" indent="-317500" algn="l" rtl="0">
              <a:lnSpc>
                <a:spcPct val="115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Jan. 17</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WNY PRC Training-DFC GRANT TRAINING</a:t>
            </a:r>
            <a:endParaRPr>
              <a:solidFill>
                <a:srgbClr val="FFFFFF"/>
              </a:solidFill>
              <a:latin typeface="Merriweather"/>
              <a:ea typeface="Merriweather"/>
              <a:cs typeface="Merriweather"/>
              <a:sym typeface="Merriweather"/>
            </a:endParaRPr>
          </a:p>
          <a:p>
            <a:pPr marL="0" lvl="0" indent="0" algn="l" rtl="0">
              <a:lnSpc>
                <a:spcPct val="115000"/>
              </a:lnSpc>
              <a:spcBef>
                <a:spcPts val="1200"/>
              </a:spcBef>
              <a:spcAft>
                <a:spcPts val="1600"/>
              </a:spcAft>
              <a:buNone/>
            </a:pPr>
            <a:endParaRPr sz="1800">
              <a:solidFill>
                <a:srgbClr val="595959"/>
              </a:solidFill>
            </a:endParaRPr>
          </a:p>
        </p:txBody>
      </p:sp>
      <p:pic>
        <p:nvPicPr>
          <p:cNvPr id="62" name="Google Shape;62;p14"/>
          <p:cNvPicPr preferRelativeResize="0"/>
          <p:nvPr/>
        </p:nvPicPr>
        <p:blipFill>
          <a:blip r:embed="rId4">
            <a:alphaModFix/>
          </a:blip>
          <a:stretch>
            <a:fillRect/>
          </a:stretch>
        </p:blipFill>
        <p:spPr>
          <a:xfrm>
            <a:off x="115100" y="938800"/>
            <a:ext cx="1722626" cy="1722626"/>
          </a:xfrm>
          <a:prstGeom prst="rect">
            <a:avLst/>
          </a:prstGeom>
          <a:noFill/>
          <a:ln>
            <a:noFill/>
          </a:ln>
        </p:spPr>
      </p:pic>
      <p:pic>
        <p:nvPicPr>
          <p:cNvPr id="63" name="Google Shape;63;p14"/>
          <p:cNvPicPr preferRelativeResize="0"/>
          <p:nvPr/>
        </p:nvPicPr>
        <p:blipFill>
          <a:blip r:embed="rId5">
            <a:alphaModFix/>
          </a:blip>
          <a:stretch>
            <a:fillRect/>
          </a:stretch>
        </p:blipFill>
        <p:spPr>
          <a:xfrm>
            <a:off x="7454174" y="1039076"/>
            <a:ext cx="1575276" cy="1522075"/>
          </a:xfrm>
          <a:prstGeom prst="rect">
            <a:avLst/>
          </a:prstGeom>
          <a:noFill/>
          <a:ln>
            <a:noFill/>
          </a:ln>
        </p:spPr>
      </p:pic>
      <p:pic>
        <p:nvPicPr>
          <p:cNvPr id="64" name="Google Shape;64;p14"/>
          <p:cNvPicPr preferRelativeResize="0"/>
          <p:nvPr/>
        </p:nvPicPr>
        <p:blipFill>
          <a:blip r:embed="rId6">
            <a:alphaModFix/>
          </a:blip>
          <a:stretch>
            <a:fillRect/>
          </a:stretch>
        </p:blipFill>
        <p:spPr>
          <a:xfrm>
            <a:off x="3710700" y="836163"/>
            <a:ext cx="1722624" cy="1724990"/>
          </a:xfrm>
          <a:prstGeom prst="rect">
            <a:avLst/>
          </a:prstGeom>
          <a:noFill/>
          <a:ln>
            <a:noFill/>
          </a:ln>
        </p:spPr>
      </p:pic>
      <p:pic>
        <p:nvPicPr>
          <p:cNvPr id="65" name="Google Shape;65;p14"/>
          <p:cNvPicPr preferRelativeResize="0"/>
          <p:nvPr/>
        </p:nvPicPr>
        <p:blipFill>
          <a:blip r:embed="rId7">
            <a:alphaModFix/>
          </a:blip>
          <a:stretch>
            <a:fillRect/>
          </a:stretch>
        </p:blipFill>
        <p:spPr>
          <a:xfrm>
            <a:off x="1863275" y="756225"/>
            <a:ext cx="1613273" cy="2087774"/>
          </a:xfrm>
          <a:prstGeom prst="rect">
            <a:avLst/>
          </a:prstGeom>
          <a:noFill/>
          <a:ln>
            <a:noFill/>
          </a:ln>
        </p:spPr>
      </p:pic>
      <p:pic>
        <p:nvPicPr>
          <p:cNvPr id="66" name="Google Shape;66;p14"/>
          <p:cNvPicPr preferRelativeResize="0"/>
          <p:nvPr/>
        </p:nvPicPr>
        <p:blipFill>
          <a:blip r:embed="rId8">
            <a:alphaModFix/>
          </a:blip>
          <a:stretch>
            <a:fillRect/>
          </a:stretch>
        </p:blipFill>
        <p:spPr>
          <a:xfrm>
            <a:off x="5534300" y="756214"/>
            <a:ext cx="1613273" cy="2087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p:nvPr/>
        </p:nvSpPr>
        <p:spPr>
          <a:xfrm>
            <a:off x="311700" y="0"/>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Merriweather"/>
                <a:ea typeface="Merriweather"/>
                <a:cs typeface="Merriweather"/>
                <a:sym typeface="Merriweather"/>
              </a:rPr>
              <a:t>February</a:t>
            </a:r>
            <a:endParaRPr sz="4800" b="1">
              <a:solidFill>
                <a:srgbClr val="FFFFFF"/>
              </a:solidFill>
              <a:latin typeface="Merriweather"/>
              <a:ea typeface="Merriweather"/>
              <a:cs typeface="Merriweather"/>
              <a:sym typeface="Merriweather"/>
            </a:endParaRPr>
          </a:p>
        </p:txBody>
      </p:sp>
      <p:sp>
        <p:nvSpPr>
          <p:cNvPr id="72" name="Google Shape;72;p15"/>
          <p:cNvSpPr txBox="1"/>
          <p:nvPr/>
        </p:nvSpPr>
        <p:spPr>
          <a:xfrm>
            <a:off x="311700" y="3524800"/>
            <a:ext cx="8520600" cy="15516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Feb.4-8</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Audrey Hamernik (Treasurer) and Gwendolyn Bork (Director) report to Washington DC to attend the Annual CADCA Leadership Conference to meet with public officials and acquire key training</a:t>
            </a:r>
            <a:endParaRPr>
              <a:solidFill>
                <a:srgbClr val="FFFFFF"/>
              </a:solidFill>
              <a:latin typeface="Merriweather"/>
              <a:ea typeface="Merriweather"/>
              <a:cs typeface="Merriweather"/>
              <a:sym typeface="Merriweather"/>
            </a:endParaRPr>
          </a:p>
          <a:p>
            <a:pPr marL="457200" lvl="0" indent="-317500" algn="l" rtl="0">
              <a:lnSpc>
                <a:spcPct val="115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Feb. 11</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FOCUS was officially registered on the DUNNS Site and SAMS in order to start the process for Federal Grants</a:t>
            </a:r>
            <a:endParaRPr>
              <a:solidFill>
                <a:srgbClr val="FFFFFF"/>
              </a:solidFill>
              <a:latin typeface="Merriweather"/>
              <a:ea typeface="Merriweather"/>
              <a:cs typeface="Merriweather"/>
              <a:sym typeface="Merriweather"/>
            </a:endParaRPr>
          </a:p>
          <a:p>
            <a:pPr marL="0" lvl="0" indent="0" algn="l" rtl="0">
              <a:lnSpc>
                <a:spcPct val="115000"/>
              </a:lnSpc>
              <a:spcBef>
                <a:spcPts val="1200"/>
              </a:spcBef>
              <a:spcAft>
                <a:spcPts val="1600"/>
              </a:spcAft>
              <a:buNone/>
            </a:pPr>
            <a:endParaRPr sz="1800">
              <a:solidFill>
                <a:srgbClr val="595959"/>
              </a:solidFill>
            </a:endParaRPr>
          </a:p>
        </p:txBody>
      </p:sp>
      <p:pic>
        <p:nvPicPr>
          <p:cNvPr id="73" name="Google Shape;73;p15"/>
          <p:cNvPicPr preferRelativeResize="0"/>
          <p:nvPr/>
        </p:nvPicPr>
        <p:blipFill rotWithShape="1">
          <a:blip r:embed="rId4">
            <a:alphaModFix/>
          </a:blip>
          <a:srcRect b="4807"/>
          <a:stretch/>
        </p:blipFill>
        <p:spPr>
          <a:xfrm>
            <a:off x="0" y="856950"/>
            <a:ext cx="3944949" cy="2750827"/>
          </a:xfrm>
          <a:prstGeom prst="rect">
            <a:avLst/>
          </a:prstGeom>
          <a:noFill/>
          <a:ln>
            <a:noFill/>
          </a:ln>
        </p:spPr>
      </p:pic>
      <p:pic>
        <p:nvPicPr>
          <p:cNvPr id="74" name="Google Shape;74;p15"/>
          <p:cNvPicPr preferRelativeResize="0"/>
          <p:nvPr/>
        </p:nvPicPr>
        <p:blipFill>
          <a:blip r:embed="rId5">
            <a:alphaModFix/>
          </a:blip>
          <a:stretch>
            <a:fillRect/>
          </a:stretch>
        </p:blipFill>
        <p:spPr>
          <a:xfrm>
            <a:off x="3944954" y="856950"/>
            <a:ext cx="3088555" cy="2750827"/>
          </a:xfrm>
          <a:prstGeom prst="rect">
            <a:avLst/>
          </a:prstGeom>
          <a:noFill/>
          <a:ln>
            <a:noFill/>
          </a:ln>
        </p:spPr>
      </p:pic>
      <p:pic>
        <p:nvPicPr>
          <p:cNvPr id="75" name="Google Shape;75;p15"/>
          <p:cNvPicPr preferRelativeResize="0"/>
          <p:nvPr/>
        </p:nvPicPr>
        <p:blipFill>
          <a:blip r:embed="rId6">
            <a:alphaModFix/>
          </a:blip>
          <a:stretch>
            <a:fillRect/>
          </a:stretch>
        </p:blipFill>
        <p:spPr>
          <a:xfrm>
            <a:off x="7033507" y="856950"/>
            <a:ext cx="2110493" cy="2750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16"/>
          <p:cNvSpPr txBox="1"/>
          <p:nvPr/>
        </p:nvSpPr>
        <p:spPr>
          <a:xfrm>
            <a:off x="311700" y="-66425"/>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Merriweather"/>
                <a:ea typeface="Merriweather"/>
                <a:cs typeface="Merriweather"/>
                <a:sym typeface="Merriweather"/>
              </a:rPr>
              <a:t>March</a:t>
            </a:r>
            <a:endParaRPr sz="4800" b="1">
              <a:solidFill>
                <a:srgbClr val="FFFFFF"/>
              </a:solidFill>
              <a:latin typeface="Merriweather"/>
              <a:ea typeface="Merriweather"/>
              <a:cs typeface="Merriweather"/>
              <a:sym typeface="Merriweather"/>
            </a:endParaRPr>
          </a:p>
        </p:txBody>
      </p:sp>
      <p:sp>
        <p:nvSpPr>
          <p:cNvPr id="81" name="Google Shape;81;p16"/>
          <p:cNvSpPr txBox="1"/>
          <p:nvPr/>
        </p:nvSpPr>
        <p:spPr>
          <a:xfrm>
            <a:off x="311700" y="2657200"/>
            <a:ext cx="8520600" cy="238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sz="1200" b="1">
              <a:solidFill>
                <a:srgbClr val="000000"/>
              </a:solidFill>
            </a:endParaRPr>
          </a:p>
          <a:p>
            <a:pPr marL="457200" lvl="0" indent="-304800" algn="l" rtl="0">
              <a:lnSpc>
                <a:spcPct val="115000"/>
              </a:lnSpc>
              <a:spcBef>
                <a:spcPts val="1200"/>
              </a:spcBef>
              <a:spcAft>
                <a:spcPts val="0"/>
              </a:spcAft>
              <a:buClr>
                <a:srgbClr val="FFFFFF"/>
              </a:buClr>
              <a:buSzPts val="1200"/>
              <a:buFont typeface="Merriweather"/>
              <a:buChar char="★"/>
            </a:pPr>
            <a:r>
              <a:rPr lang="en" sz="1200">
                <a:solidFill>
                  <a:srgbClr val="FFFFFF"/>
                </a:solidFill>
                <a:latin typeface="Merriweather"/>
                <a:ea typeface="Merriweather"/>
                <a:cs typeface="Merriweather"/>
                <a:sym typeface="Merriweather"/>
              </a:rPr>
              <a:t>Mar. 6</a:t>
            </a:r>
            <a:r>
              <a:rPr lang="en" sz="1200" baseline="30000">
                <a:solidFill>
                  <a:srgbClr val="FFFFFF"/>
                </a:solidFill>
                <a:latin typeface="Merriweather"/>
                <a:ea typeface="Merriweather"/>
                <a:cs typeface="Merriweather"/>
                <a:sym typeface="Merriweather"/>
              </a:rPr>
              <a:t>th</a:t>
            </a:r>
            <a:r>
              <a:rPr lang="en" sz="1200">
                <a:solidFill>
                  <a:srgbClr val="FFFFFF"/>
                </a:solidFill>
                <a:latin typeface="Merriweather"/>
                <a:ea typeface="Merriweather"/>
                <a:cs typeface="Merriweather"/>
                <a:sym typeface="Merriweather"/>
              </a:rPr>
              <a:t>: Forseti Protection Seminar at Westin with FBI, Army, Vegas Shooter Survivor: speaking on how to protect our schools, businesses, and each other in the community</a:t>
            </a:r>
            <a:endParaRPr sz="1200">
              <a:solidFill>
                <a:srgbClr val="FFFFFF"/>
              </a:solidFill>
              <a:latin typeface="Merriweather"/>
              <a:ea typeface="Merriweather"/>
              <a:cs typeface="Merriweather"/>
              <a:sym typeface="Merriweather"/>
            </a:endParaRPr>
          </a:p>
          <a:p>
            <a:pPr marL="457200" lvl="0" indent="-304800" algn="l" rtl="0">
              <a:lnSpc>
                <a:spcPct val="115000"/>
              </a:lnSpc>
              <a:spcBef>
                <a:spcPts val="0"/>
              </a:spcBef>
              <a:spcAft>
                <a:spcPts val="0"/>
              </a:spcAft>
              <a:buClr>
                <a:srgbClr val="FFFFFF"/>
              </a:buClr>
              <a:buSzPts val="1200"/>
              <a:buFont typeface="Merriweather"/>
              <a:buChar char="★"/>
            </a:pPr>
            <a:r>
              <a:rPr lang="en" sz="1200">
                <a:solidFill>
                  <a:srgbClr val="FFFFFF"/>
                </a:solidFill>
                <a:latin typeface="Merriweather"/>
                <a:ea typeface="Merriweather"/>
                <a:cs typeface="Merriweather"/>
                <a:sym typeface="Merriweather"/>
              </a:rPr>
              <a:t>Mar. 6</a:t>
            </a:r>
            <a:r>
              <a:rPr lang="en" sz="1200" baseline="30000">
                <a:solidFill>
                  <a:srgbClr val="FFFFFF"/>
                </a:solidFill>
                <a:latin typeface="Merriweather"/>
                <a:ea typeface="Merriweather"/>
                <a:cs typeface="Merriweather"/>
                <a:sym typeface="Merriweather"/>
              </a:rPr>
              <a:t>th</a:t>
            </a:r>
            <a:r>
              <a:rPr lang="en" sz="1200">
                <a:solidFill>
                  <a:srgbClr val="FFFFFF"/>
                </a:solidFill>
                <a:latin typeface="Merriweather"/>
                <a:ea typeface="Merriweather"/>
                <a:cs typeface="Merriweather"/>
                <a:sym typeface="Merriweather"/>
              </a:rPr>
              <a:t>: Town Hall Event-Former Legislator Bruso/FOCUS/Alden Coalition: Vaping Event at Lancaster Opera House to discuss trends in vaping paraphernalia, meet school SRO’s, panel with experts, surveyed attendees on vaping traits</a:t>
            </a:r>
            <a:endParaRPr sz="1200">
              <a:solidFill>
                <a:srgbClr val="FFFFFF"/>
              </a:solidFill>
              <a:latin typeface="Merriweather"/>
              <a:ea typeface="Merriweather"/>
              <a:cs typeface="Merriweather"/>
              <a:sym typeface="Merriweather"/>
            </a:endParaRPr>
          </a:p>
          <a:p>
            <a:pPr marL="457200" lvl="0" indent="-304800" algn="l" rtl="0">
              <a:lnSpc>
                <a:spcPct val="115000"/>
              </a:lnSpc>
              <a:spcBef>
                <a:spcPts val="0"/>
              </a:spcBef>
              <a:spcAft>
                <a:spcPts val="0"/>
              </a:spcAft>
              <a:buClr>
                <a:srgbClr val="FFFFFF"/>
              </a:buClr>
              <a:buSzPts val="1200"/>
              <a:buFont typeface="Merriweather"/>
              <a:buChar char="★"/>
            </a:pPr>
            <a:r>
              <a:rPr lang="en" sz="1200">
                <a:solidFill>
                  <a:srgbClr val="FFFFFF"/>
                </a:solidFill>
                <a:latin typeface="Merriweather"/>
                <a:ea typeface="Merriweather"/>
                <a:cs typeface="Merriweather"/>
                <a:sym typeface="Merriweather"/>
              </a:rPr>
              <a:t>Mar. 6</a:t>
            </a:r>
            <a:r>
              <a:rPr lang="en" sz="1200" baseline="30000">
                <a:solidFill>
                  <a:srgbClr val="FFFFFF"/>
                </a:solidFill>
                <a:latin typeface="Merriweather"/>
                <a:ea typeface="Merriweather"/>
                <a:cs typeface="Merriweather"/>
                <a:sym typeface="Merriweather"/>
              </a:rPr>
              <a:t>th</a:t>
            </a:r>
            <a:r>
              <a:rPr lang="en" sz="1200">
                <a:solidFill>
                  <a:srgbClr val="FFFFFF"/>
                </a:solidFill>
                <a:latin typeface="Merriweather"/>
                <a:ea typeface="Merriweather"/>
                <a:cs typeface="Merriweather"/>
                <a:sym typeface="Merriweather"/>
              </a:rPr>
              <a:t>: T21 was passed in the House to raise the age of buying tobacco products.FOCUS Sector partners, Tobacco Free WNY, John Bruso County Legislator, Etc. Approx. 100 attended, 34 Vaping Surveys collected just for Lancaster/Depew</a:t>
            </a:r>
            <a:endParaRPr sz="1200">
              <a:solidFill>
                <a:srgbClr val="FFFFFF"/>
              </a:solidFill>
              <a:latin typeface="Merriweather"/>
              <a:ea typeface="Merriweather"/>
              <a:cs typeface="Merriweather"/>
              <a:sym typeface="Merriweather"/>
            </a:endParaRPr>
          </a:p>
          <a:p>
            <a:pPr marL="457200" lvl="0" indent="-304800" algn="l" rtl="0">
              <a:lnSpc>
                <a:spcPct val="115000"/>
              </a:lnSpc>
              <a:spcBef>
                <a:spcPts val="0"/>
              </a:spcBef>
              <a:spcAft>
                <a:spcPts val="0"/>
              </a:spcAft>
              <a:buClr>
                <a:srgbClr val="FFFFFF"/>
              </a:buClr>
              <a:buSzPts val="1200"/>
              <a:buFont typeface="Merriweather"/>
              <a:buChar char="★"/>
            </a:pPr>
            <a:r>
              <a:rPr lang="en" sz="1200">
                <a:solidFill>
                  <a:srgbClr val="FFFFFF"/>
                </a:solidFill>
                <a:latin typeface="Merriweather"/>
                <a:ea typeface="Merriweather"/>
                <a:cs typeface="Merriweather"/>
                <a:sym typeface="Merriweather"/>
              </a:rPr>
              <a:t>Mar. 13</a:t>
            </a:r>
            <a:r>
              <a:rPr lang="en" sz="1200" baseline="30000">
                <a:solidFill>
                  <a:srgbClr val="FFFFFF"/>
                </a:solidFill>
                <a:latin typeface="Merriweather"/>
                <a:ea typeface="Merriweather"/>
                <a:cs typeface="Merriweather"/>
                <a:sym typeface="Merriweather"/>
              </a:rPr>
              <a:t>th</a:t>
            </a:r>
            <a:r>
              <a:rPr lang="en" sz="1200">
                <a:solidFill>
                  <a:srgbClr val="FFFFFF"/>
                </a:solidFill>
                <a:latin typeface="Merriweather"/>
                <a:ea typeface="Merriweather"/>
                <a:cs typeface="Merriweather"/>
                <a:sym typeface="Merriweather"/>
              </a:rPr>
              <a:t>: Taste of Education Event @ Salvatore’s to benefit Pro-Start Youth Culinary School, guest judge</a:t>
            </a:r>
            <a:endParaRPr sz="1800">
              <a:solidFill>
                <a:srgbClr val="FFFFFF"/>
              </a:solidFill>
              <a:latin typeface="Merriweather"/>
              <a:ea typeface="Merriweather"/>
              <a:cs typeface="Merriweather"/>
              <a:sym typeface="Merriweather"/>
            </a:endParaRPr>
          </a:p>
        </p:txBody>
      </p:sp>
      <p:pic>
        <p:nvPicPr>
          <p:cNvPr id="82" name="Google Shape;82;p16"/>
          <p:cNvPicPr preferRelativeResize="0"/>
          <p:nvPr/>
        </p:nvPicPr>
        <p:blipFill>
          <a:blip r:embed="rId4">
            <a:alphaModFix/>
          </a:blip>
          <a:stretch>
            <a:fillRect/>
          </a:stretch>
        </p:blipFill>
        <p:spPr>
          <a:xfrm>
            <a:off x="68225" y="673525"/>
            <a:ext cx="1858127" cy="2477503"/>
          </a:xfrm>
          <a:prstGeom prst="rect">
            <a:avLst/>
          </a:prstGeom>
          <a:noFill/>
          <a:ln>
            <a:noFill/>
          </a:ln>
        </p:spPr>
      </p:pic>
      <p:pic>
        <p:nvPicPr>
          <p:cNvPr id="83" name="Google Shape;83;p16"/>
          <p:cNvPicPr preferRelativeResize="0"/>
          <p:nvPr/>
        </p:nvPicPr>
        <p:blipFill>
          <a:blip r:embed="rId5">
            <a:alphaModFix/>
          </a:blip>
          <a:stretch>
            <a:fillRect/>
          </a:stretch>
        </p:blipFill>
        <p:spPr>
          <a:xfrm>
            <a:off x="7275475" y="673525"/>
            <a:ext cx="1800323" cy="2477503"/>
          </a:xfrm>
          <a:prstGeom prst="rect">
            <a:avLst/>
          </a:prstGeom>
          <a:noFill/>
          <a:ln>
            <a:noFill/>
          </a:ln>
        </p:spPr>
      </p:pic>
      <p:pic>
        <p:nvPicPr>
          <p:cNvPr id="84" name="Google Shape;84;p16"/>
          <p:cNvPicPr preferRelativeResize="0"/>
          <p:nvPr/>
        </p:nvPicPr>
        <p:blipFill rotWithShape="1">
          <a:blip r:embed="rId6">
            <a:alphaModFix/>
          </a:blip>
          <a:srcRect l="8015" r="21676"/>
          <a:stretch/>
        </p:blipFill>
        <p:spPr>
          <a:xfrm>
            <a:off x="3884800" y="673512"/>
            <a:ext cx="3390674" cy="2477500"/>
          </a:xfrm>
          <a:prstGeom prst="rect">
            <a:avLst/>
          </a:prstGeom>
          <a:noFill/>
          <a:ln>
            <a:noFill/>
          </a:ln>
        </p:spPr>
      </p:pic>
      <p:pic>
        <p:nvPicPr>
          <p:cNvPr id="85" name="Google Shape;85;p16"/>
          <p:cNvPicPr preferRelativeResize="0"/>
          <p:nvPr/>
        </p:nvPicPr>
        <p:blipFill>
          <a:blip r:embed="rId7">
            <a:alphaModFix/>
          </a:blip>
          <a:stretch>
            <a:fillRect/>
          </a:stretch>
        </p:blipFill>
        <p:spPr>
          <a:xfrm>
            <a:off x="1870125" y="673525"/>
            <a:ext cx="2014675" cy="2471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17"/>
          <p:cNvSpPr txBox="1"/>
          <p:nvPr/>
        </p:nvSpPr>
        <p:spPr>
          <a:xfrm>
            <a:off x="311700" y="0"/>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Merriweather"/>
                <a:ea typeface="Merriweather"/>
                <a:cs typeface="Merriweather"/>
                <a:sym typeface="Merriweather"/>
              </a:rPr>
              <a:t>April &amp; May</a:t>
            </a:r>
            <a:endParaRPr sz="4800" b="1">
              <a:solidFill>
                <a:srgbClr val="FFFFFF"/>
              </a:solidFill>
              <a:latin typeface="Merriweather"/>
              <a:ea typeface="Merriweather"/>
              <a:cs typeface="Merriweather"/>
              <a:sym typeface="Merriweather"/>
            </a:endParaRPr>
          </a:p>
        </p:txBody>
      </p:sp>
      <p:sp>
        <p:nvSpPr>
          <p:cNvPr id="91" name="Google Shape;91;p17"/>
          <p:cNvSpPr txBox="1"/>
          <p:nvPr/>
        </p:nvSpPr>
        <p:spPr>
          <a:xfrm>
            <a:off x="311700" y="3396825"/>
            <a:ext cx="8520600" cy="128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b="1">
              <a:solidFill>
                <a:srgbClr val="000000"/>
              </a:solidFill>
            </a:endParaRPr>
          </a:p>
          <a:p>
            <a:pPr marL="457200" lvl="0" indent="-317500" algn="l" rtl="0">
              <a:lnSpc>
                <a:spcPct val="115000"/>
              </a:lnSpc>
              <a:spcBef>
                <a:spcPts val="120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April 6</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ITAC Health &amp; Wellness Fair (neighboring Addiction Prevention Coalition) Vendor Table</a:t>
            </a:r>
            <a:endParaRPr>
              <a:solidFill>
                <a:srgbClr val="FFFFFF"/>
              </a:solidFill>
              <a:latin typeface="Merriweather"/>
              <a:ea typeface="Merriweather"/>
              <a:cs typeface="Merriweather"/>
              <a:sym typeface="Merriweather"/>
            </a:endParaRPr>
          </a:p>
          <a:p>
            <a:pPr marL="457200" lvl="0" indent="-317500" algn="l" rtl="0">
              <a:lnSpc>
                <a:spcPct val="115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May 9</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WNY PRC Coalition Celebrations Event</a:t>
            </a:r>
            <a:endParaRPr>
              <a:solidFill>
                <a:srgbClr val="FFFFFF"/>
              </a:solidFill>
              <a:latin typeface="Merriweather"/>
              <a:ea typeface="Merriweather"/>
              <a:cs typeface="Merriweather"/>
              <a:sym typeface="Merriweather"/>
            </a:endParaRPr>
          </a:p>
          <a:p>
            <a:pPr marL="0" lvl="0" indent="0" algn="l" rtl="0">
              <a:lnSpc>
                <a:spcPct val="115000"/>
              </a:lnSpc>
              <a:spcBef>
                <a:spcPts val="1200"/>
              </a:spcBef>
              <a:spcAft>
                <a:spcPts val="1600"/>
              </a:spcAft>
              <a:buNone/>
            </a:pPr>
            <a:endParaRPr sz="1800">
              <a:solidFill>
                <a:srgbClr val="595959"/>
              </a:solidFill>
            </a:endParaRPr>
          </a:p>
        </p:txBody>
      </p:sp>
      <p:pic>
        <p:nvPicPr>
          <p:cNvPr id="92" name="Google Shape;92;p17"/>
          <p:cNvPicPr preferRelativeResize="0"/>
          <p:nvPr/>
        </p:nvPicPr>
        <p:blipFill>
          <a:blip r:embed="rId4">
            <a:alphaModFix/>
          </a:blip>
          <a:stretch>
            <a:fillRect/>
          </a:stretch>
        </p:blipFill>
        <p:spPr>
          <a:xfrm>
            <a:off x="3275701" y="933562"/>
            <a:ext cx="2610935" cy="2857326"/>
          </a:xfrm>
          <a:prstGeom prst="rect">
            <a:avLst/>
          </a:prstGeom>
          <a:noFill/>
          <a:ln>
            <a:noFill/>
          </a:ln>
        </p:spPr>
      </p:pic>
      <p:pic>
        <p:nvPicPr>
          <p:cNvPr id="93" name="Google Shape;93;p17"/>
          <p:cNvPicPr preferRelativeResize="0"/>
          <p:nvPr/>
        </p:nvPicPr>
        <p:blipFill>
          <a:blip r:embed="rId5">
            <a:alphaModFix/>
          </a:blip>
          <a:stretch>
            <a:fillRect/>
          </a:stretch>
        </p:blipFill>
        <p:spPr>
          <a:xfrm>
            <a:off x="0" y="933550"/>
            <a:ext cx="3275701" cy="2857350"/>
          </a:xfrm>
          <a:prstGeom prst="rect">
            <a:avLst/>
          </a:prstGeom>
          <a:noFill/>
          <a:ln>
            <a:noFill/>
          </a:ln>
        </p:spPr>
      </p:pic>
      <p:pic>
        <p:nvPicPr>
          <p:cNvPr id="94" name="Google Shape;94;p17"/>
          <p:cNvPicPr preferRelativeResize="0"/>
          <p:nvPr/>
        </p:nvPicPr>
        <p:blipFill>
          <a:blip r:embed="rId6">
            <a:alphaModFix/>
          </a:blip>
          <a:stretch>
            <a:fillRect/>
          </a:stretch>
        </p:blipFill>
        <p:spPr>
          <a:xfrm>
            <a:off x="5868299" y="933550"/>
            <a:ext cx="3275701" cy="2857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18"/>
          <p:cNvSpPr txBox="1"/>
          <p:nvPr/>
        </p:nvSpPr>
        <p:spPr>
          <a:xfrm>
            <a:off x="311700" y="47475"/>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Merriweather"/>
                <a:ea typeface="Merriweather"/>
                <a:cs typeface="Merriweather"/>
                <a:sym typeface="Merriweather"/>
              </a:rPr>
              <a:t>June &amp; July </a:t>
            </a:r>
            <a:endParaRPr sz="4800" b="1">
              <a:solidFill>
                <a:srgbClr val="FFFFFF"/>
              </a:solidFill>
              <a:latin typeface="Merriweather"/>
              <a:ea typeface="Merriweather"/>
              <a:cs typeface="Merriweather"/>
              <a:sym typeface="Merriweather"/>
            </a:endParaRPr>
          </a:p>
        </p:txBody>
      </p:sp>
      <p:sp>
        <p:nvSpPr>
          <p:cNvPr id="100" name="Google Shape;100;p18"/>
          <p:cNvSpPr txBox="1"/>
          <p:nvPr/>
        </p:nvSpPr>
        <p:spPr>
          <a:xfrm>
            <a:off x="311700" y="3375925"/>
            <a:ext cx="8520600" cy="1567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June 15</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Rock the Ark Music Fest, officially donated $1533 to Camp Hickory Hill through BB&amp;G Charities, marketed Coalition at event with Vendor table</a:t>
            </a:r>
            <a:endParaRPr>
              <a:solidFill>
                <a:srgbClr val="FFFFFF"/>
              </a:solidFill>
              <a:latin typeface="Merriweather"/>
              <a:ea typeface="Merriweather"/>
              <a:cs typeface="Merriweather"/>
              <a:sym typeface="Merriweather"/>
            </a:endParaRPr>
          </a:p>
          <a:p>
            <a:pPr marL="457200" lvl="0" indent="-317500" algn="l" rtl="0">
              <a:lnSpc>
                <a:spcPct val="115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July 27</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Founder’s Day Parade and Vendor table, Nichol City Realty walked in Parade on our behalf</a:t>
            </a:r>
            <a:endParaRPr>
              <a:solidFill>
                <a:srgbClr val="FFFFFF"/>
              </a:solidFill>
              <a:latin typeface="Merriweather"/>
              <a:ea typeface="Merriweather"/>
              <a:cs typeface="Merriweather"/>
              <a:sym typeface="Merriweather"/>
            </a:endParaRPr>
          </a:p>
          <a:p>
            <a:pPr marL="457200" lvl="0" indent="-317500" algn="l" rtl="0">
              <a:lnSpc>
                <a:spcPct val="115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July 4</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Lancaster Parade and PSA campaign with lawn signs and mobile marketing</a:t>
            </a:r>
            <a:endParaRPr>
              <a:solidFill>
                <a:srgbClr val="FFFFFF"/>
              </a:solidFill>
              <a:latin typeface="Merriweather"/>
              <a:ea typeface="Merriweather"/>
              <a:cs typeface="Merriweather"/>
              <a:sym typeface="Merriweather"/>
            </a:endParaRPr>
          </a:p>
          <a:p>
            <a:pPr marL="457200" lvl="0" indent="-317500" algn="l" rtl="0">
              <a:lnSpc>
                <a:spcPct val="115000"/>
              </a:lnSpc>
              <a:spcBef>
                <a:spcPts val="0"/>
              </a:spcBef>
              <a:spcAft>
                <a:spcPts val="0"/>
              </a:spcAft>
              <a:buClr>
                <a:srgbClr val="FFFFFF"/>
              </a:buClr>
              <a:buSzPts val="1400"/>
              <a:buFont typeface="Merriweather"/>
              <a:buChar char="★"/>
            </a:pPr>
            <a:r>
              <a:rPr lang="en">
                <a:solidFill>
                  <a:srgbClr val="FFFFFF"/>
                </a:solidFill>
                <a:latin typeface="Merriweather"/>
                <a:ea typeface="Merriweather"/>
                <a:cs typeface="Merriweather"/>
                <a:sym typeface="Merriweather"/>
              </a:rPr>
              <a:t>July 7</a:t>
            </a:r>
            <a:r>
              <a:rPr lang="en" baseline="30000">
                <a:solidFill>
                  <a:srgbClr val="FFFFFF"/>
                </a:solidFill>
                <a:latin typeface="Merriweather"/>
                <a:ea typeface="Merriweather"/>
                <a:cs typeface="Merriweather"/>
                <a:sym typeface="Merriweather"/>
              </a:rPr>
              <a:t>th</a:t>
            </a:r>
            <a:r>
              <a:rPr lang="en">
                <a:solidFill>
                  <a:srgbClr val="FFFFFF"/>
                </a:solidFill>
                <a:latin typeface="Merriweather"/>
                <a:ea typeface="Merriweather"/>
                <a:cs typeface="Merriweather"/>
                <a:sym typeface="Merriweather"/>
              </a:rPr>
              <a:t>: Submitted DFC Grant on behalf of Coalition-$125,000 for 5 years, $625,000 total</a:t>
            </a:r>
            <a:endParaRPr>
              <a:solidFill>
                <a:srgbClr val="FFFFFF"/>
              </a:solidFill>
              <a:latin typeface="Merriweather"/>
              <a:ea typeface="Merriweather"/>
              <a:cs typeface="Merriweather"/>
              <a:sym typeface="Merriweather"/>
            </a:endParaRPr>
          </a:p>
          <a:p>
            <a:pPr marL="0" lvl="0" indent="0" algn="l" rtl="0">
              <a:lnSpc>
                <a:spcPct val="115000"/>
              </a:lnSpc>
              <a:spcBef>
                <a:spcPts val="1200"/>
              </a:spcBef>
              <a:spcAft>
                <a:spcPts val="1600"/>
              </a:spcAft>
              <a:buNone/>
            </a:pPr>
            <a:endParaRPr sz="1800">
              <a:solidFill>
                <a:srgbClr val="595959"/>
              </a:solidFill>
            </a:endParaRPr>
          </a:p>
        </p:txBody>
      </p:sp>
      <p:pic>
        <p:nvPicPr>
          <p:cNvPr id="101" name="Google Shape;101;p18"/>
          <p:cNvPicPr preferRelativeResize="0"/>
          <p:nvPr/>
        </p:nvPicPr>
        <p:blipFill>
          <a:blip r:embed="rId4">
            <a:alphaModFix/>
          </a:blip>
          <a:stretch>
            <a:fillRect/>
          </a:stretch>
        </p:blipFill>
        <p:spPr>
          <a:xfrm>
            <a:off x="1895797" y="899200"/>
            <a:ext cx="1954276" cy="2571000"/>
          </a:xfrm>
          <a:prstGeom prst="rect">
            <a:avLst/>
          </a:prstGeom>
          <a:noFill/>
          <a:ln>
            <a:noFill/>
          </a:ln>
        </p:spPr>
      </p:pic>
      <p:pic>
        <p:nvPicPr>
          <p:cNvPr id="102" name="Google Shape;102;p18"/>
          <p:cNvPicPr preferRelativeResize="0"/>
          <p:nvPr/>
        </p:nvPicPr>
        <p:blipFill>
          <a:blip r:embed="rId5">
            <a:alphaModFix/>
          </a:blip>
          <a:stretch>
            <a:fillRect/>
          </a:stretch>
        </p:blipFill>
        <p:spPr>
          <a:xfrm>
            <a:off x="3850081" y="899200"/>
            <a:ext cx="3474284" cy="2570999"/>
          </a:xfrm>
          <a:prstGeom prst="rect">
            <a:avLst/>
          </a:prstGeom>
          <a:noFill/>
          <a:ln>
            <a:noFill/>
          </a:ln>
        </p:spPr>
      </p:pic>
      <p:pic>
        <p:nvPicPr>
          <p:cNvPr id="103" name="Google Shape;103;p18"/>
          <p:cNvPicPr preferRelativeResize="0"/>
          <p:nvPr/>
        </p:nvPicPr>
        <p:blipFill>
          <a:blip r:embed="rId6">
            <a:alphaModFix/>
          </a:blip>
          <a:stretch>
            <a:fillRect/>
          </a:stretch>
        </p:blipFill>
        <p:spPr>
          <a:xfrm>
            <a:off x="7189717" y="899200"/>
            <a:ext cx="1954283" cy="2571000"/>
          </a:xfrm>
          <a:prstGeom prst="rect">
            <a:avLst/>
          </a:prstGeom>
          <a:noFill/>
          <a:ln>
            <a:noFill/>
          </a:ln>
        </p:spPr>
      </p:pic>
      <p:pic>
        <p:nvPicPr>
          <p:cNvPr id="104" name="Google Shape;104;p18"/>
          <p:cNvPicPr preferRelativeResize="0"/>
          <p:nvPr/>
        </p:nvPicPr>
        <p:blipFill rotWithShape="1">
          <a:blip r:embed="rId7">
            <a:alphaModFix/>
          </a:blip>
          <a:srcRect b="20178"/>
          <a:stretch/>
        </p:blipFill>
        <p:spPr>
          <a:xfrm>
            <a:off x="0" y="899200"/>
            <a:ext cx="2062769" cy="25709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9"/>
          <p:cNvSpPr txBox="1"/>
          <p:nvPr/>
        </p:nvSpPr>
        <p:spPr>
          <a:xfrm>
            <a:off x="45350" y="97350"/>
            <a:ext cx="8939400" cy="119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latin typeface="Merriweather"/>
                <a:ea typeface="Merriweather"/>
                <a:cs typeface="Merriweather"/>
                <a:sym typeface="Merriweather"/>
              </a:rPr>
              <a:t>FOCUS GRANTS $1,500 to </a:t>
            </a:r>
            <a:endParaRPr sz="3600">
              <a:solidFill>
                <a:srgbClr val="FFFFFF"/>
              </a:solidFill>
              <a:latin typeface="Merriweather"/>
              <a:ea typeface="Merriweather"/>
              <a:cs typeface="Merriweather"/>
              <a:sym typeface="Merriweather"/>
            </a:endParaRPr>
          </a:p>
          <a:p>
            <a:pPr marL="0" lvl="0" indent="0" algn="ctr" rtl="0">
              <a:spcBef>
                <a:spcPts val="0"/>
              </a:spcBef>
              <a:spcAft>
                <a:spcPts val="0"/>
              </a:spcAft>
              <a:buNone/>
            </a:pPr>
            <a:r>
              <a:rPr lang="en" sz="3600">
                <a:solidFill>
                  <a:srgbClr val="FFFFFF"/>
                </a:solidFill>
                <a:latin typeface="Merriweather"/>
                <a:ea typeface="Merriweather"/>
                <a:cs typeface="Merriweather"/>
                <a:sym typeface="Merriweather"/>
              </a:rPr>
              <a:t>"BB&amp;G Charities-Camp Hickory Hill"</a:t>
            </a:r>
            <a:endParaRPr sz="1800">
              <a:solidFill>
                <a:srgbClr val="FFFFFF"/>
              </a:solidFill>
            </a:endParaRPr>
          </a:p>
        </p:txBody>
      </p:sp>
      <p:pic>
        <p:nvPicPr>
          <p:cNvPr id="110" name="Google Shape;110;p19"/>
          <p:cNvPicPr preferRelativeResize="0"/>
          <p:nvPr/>
        </p:nvPicPr>
        <p:blipFill rotWithShape="1">
          <a:blip r:embed="rId4">
            <a:alphaModFix/>
          </a:blip>
          <a:srcRect b="46386"/>
          <a:stretch/>
        </p:blipFill>
        <p:spPr>
          <a:xfrm>
            <a:off x="73400" y="2088351"/>
            <a:ext cx="3178353" cy="2739855"/>
          </a:xfrm>
          <a:prstGeom prst="rect">
            <a:avLst/>
          </a:prstGeom>
          <a:noFill/>
          <a:ln>
            <a:noFill/>
          </a:ln>
        </p:spPr>
      </p:pic>
      <p:pic>
        <p:nvPicPr>
          <p:cNvPr id="111" name="Google Shape;111;p19"/>
          <p:cNvPicPr preferRelativeResize="0"/>
          <p:nvPr/>
        </p:nvPicPr>
        <p:blipFill>
          <a:blip r:embed="rId5">
            <a:alphaModFix/>
          </a:blip>
          <a:stretch>
            <a:fillRect/>
          </a:stretch>
        </p:blipFill>
        <p:spPr>
          <a:xfrm>
            <a:off x="5373950" y="2362250"/>
            <a:ext cx="3522600" cy="2348400"/>
          </a:xfrm>
          <a:prstGeom prst="rect">
            <a:avLst/>
          </a:prstGeom>
          <a:noFill/>
          <a:ln>
            <a:noFill/>
          </a:ln>
        </p:spPr>
      </p:pic>
      <p:pic>
        <p:nvPicPr>
          <p:cNvPr id="112" name="Google Shape;112;p19"/>
          <p:cNvPicPr preferRelativeResize="0"/>
          <p:nvPr/>
        </p:nvPicPr>
        <p:blipFill>
          <a:blip r:embed="rId6">
            <a:alphaModFix/>
          </a:blip>
          <a:stretch>
            <a:fillRect/>
          </a:stretch>
        </p:blipFill>
        <p:spPr>
          <a:xfrm>
            <a:off x="2609050" y="1459788"/>
            <a:ext cx="3811988" cy="2541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0"/>
          <p:cNvSpPr txBox="1"/>
          <p:nvPr/>
        </p:nvSpPr>
        <p:spPr>
          <a:xfrm>
            <a:off x="49800" y="0"/>
            <a:ext cx="9044400" cy="13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latin typeface="Merriweather"/>
                <a:ea typeface="Merriweather"/>
                <a:cs typeface="Merriweather"/>
                <a:sym typeface="Merriweather"/>
              </a:rPr>
              <a:t>FOCUS GRANTS $1,500 to </a:t>
            </a:r>
            <a:endParaRPr sz="3600">
              <a:solidFill>
                <a:srgbClr val="FFFFFF"/>
              </a:solidFill>
              <a:latin typeface="Merriweather"/>
              <a:ea typeface="Merriweather"/>
              <a:cs typeface="Merriweather"/>
              <a:sym typeface="Merriweather"/>
            </a:endParaRPr>
          </a:p>
          <a:p>
            <a:pPr marL="0" lvl="0" indent="0" algn="ctr" rtl="0">
              <a:spcBef>
                <a:spcPts val="0"/>
              </a:spcBef>
              <a:spcAft>
                <a:spcPts val="0"/>
              </a:spcAft>
              <a:buNone/>
            </a:pPr>
            <a:r>
              <a:rPr lang="en" sz="3600">
                <a:solidFill>
                  <a:srgbClr val="FFFFFF"/>
                </a:solidFill>
                <a:latin typeface="Merriweather"/>
                <a:ea typeface="Merriweather"/>
                <a:cs typeface="Merriweather"/>
                <a:sym typeface="Merriweather"/>
              </a:rPr>
              <a:t>"Empower Camp"</a:t>
            </a:r>
            <a:endParaRPr sz="3600">
              <a:solidFill>
                <a:srgbClr val="FFFFFF"/>
              </a:solidFill>
              <a:latin typeface="Merriweather"/>
              <a:ea typeface="Merriweather"/>
              <a:cs typeface="Merriweather"/>
              <a:sym typeface="Merriweather"/>
            </a:endParaRPr>
          </a:p>
          <a:p>
            <a:pPr marL="0" lvl="0" indent="0" algn="ctr" rtl="0">
              <a:spcBef>
                <a:spcPts val="0"/>
              </a:spcBef>
              <a:spcAft>
                <a:spcPts val="0"/>
              </a:spcAft>
              <a:buNone/>
            </a:pPr>
            <a:endParaRPr sz="7200">
              <a:solidFill>
                <a:srgbClr val="FFFFFF"/>
              </a:solidFill>
              <a:latin typeface="Merriweather"/>
              <a:ea typeface="Merriweather"/>
              <a:cs typeface="Merriweather"/>
              <a:sym typeface="Merriweather"/>
            </a:endParaRPr>
          </a:p>
        </p:txBody>
      </p:sp>
      <p:pic>
        <p:nvPicPr>
          <p:cNvPr id="118" name="Google Shape;118;p20"/>
          <p:cNvPicPr preferRelativeResize="0"/>
          <p:nvPr/>
        </p:nvPicPr>
        <p:blipFill>
          <a:blip r:embed="rId4">
            <a:alphaModFix/>
          </a:blip>
          <a:stretch>
            <a:fillRect/>
          </a:stretch>
        </p:blipFill>
        <p:spPr>
          <a:xfrm>
            <a:off x="262900" y="1318200"/>
            <a:ext cx="2640373" cy="3520498"/>
          </a:xfrm>
          <a:prstGeom prst="rect">
            <a:avLst/>
          </a:prstGeom>
          <a:noFill/>
          <a:ln w="19050" cap="flat" cmpd="sng">
            <a:solidFill>
              <a:srgbClr val="FFFFFF"/>
            </a:solidFill>
            <a:prstDash val="solid"/>
            <a:round/>
            <a:headEnd type="none" w="sm" len="sm"/>
            <a:tailEnd type="none" w="sm" len="sm"/>
          </a:ln>
        </p:spPr>
      </p:pic>
      <p:sp>
        <p:nvSpPr>
          <p:cNvPr id="119" name="Google Shape;119;p20"/>
          <p:cNvSpPr txBox="1"/>
          <p:nvPr/>
        </p:nvSpPr>
        <p:spPr>
          <a:xfrm>
            <a:off x="3416725" y="1566200"/>
            <a:ext cx="5262900" cy="3700800"/>
          </a:xfrm>
          <a:prstGeom prst="rect">
            <a:avLst/>
          </a:prstGeom>
          <a:noFill/>
          <a:ln>
            <a:noFill/>
          </a:ln>
        </p:spPr>
        <p:txBody>
          <a:bodyPr spcFirstLastPara="1" wrap="square" lIns="91425" tIns="91425" rIns="91425" bIns="91425" anchor="t" anchorCtr="0">
            <a:noAutofit/>
          </a:bodyPr>
          <a:lstStyle/>
          <a:p>
            <a:pPr marL="457200" lvl="0" indent="-342900" algn="ctr" rtl="0">
              <a:spcBef>
                <a:spcPts val="0"/>
              </a:spcBef>
              <a:spcAft>
                <a:spcPts val="0"/>
              </a:spcAft>
              <a:buClr>
                <a:srgbClr val="FFFFFF"/>
              </a:buClr>
              <a:buSzPts val="1800"/>
              <a:buFont typeface="Merriweather"/>
              <a:buChar char="●"/>
            </a:pPr>
            <a:r>
              <a:rPr lang="en" sz="1800" b="1">
                <a:solidFill>
                  <a:srgbClr val="FFFFFF"/>
                </a:solidFill>
                <a:latin typeface="Merriweather"/>
                <a:ea typeface="Merriweather"/>
                <a:cs typeface="Merriweather"/>
                <a:sym typeface="Merriweather"/>
              </a:rPr>
              <a:t>5 girls sent to Camp from the Depew/Lancaster area free of charge</a:t>
            </a:r>
            <a:endParaRPr sz="1800" b="1">
              <a:solidFill>
                <a:srgbClr val="FFFFFF"/>
              </a:solidFill>
              <a:latin typeface="Merriweather"/>
              <a:ea typeface="Merriweather"/>
              <a:cs typeface="Merriweather"/>
              <a:sym typeface="Merriweather"/>
            </a:endParaRPr>
          </a:p>
          <a:p>
            <a:pPr marL="457200" lvl="0" indent="-342900" algn="ctr" rtl="0">
              <a:spcBef>
                <a:spcPts val="0"/>
              </a:spcBef>
              <a:spcAft>
                <a:spcPts val="0"/>
              </a:spcAft>
              <a:buClr>
                <a:srgbClr val="FFFFFF"/>
              </a:buClr>
              <a:buSzPts val="1800"/>
              <a:buFont typeface="Merriweather"/>
              <a:buChar char="●"/>
            </a:pPr>
            <a:r>
              <a:rPr lang="en" sz="1800" b="1">
                <a:solidFill>
                  <a:srgbClr val="FFFFFF"/>
                </a:solidFill>
                <a:latin typeface="Merriweather"/>
                <a:ea typeface="Merriweather"/>
                <a:cs typeface="Merriweather"/>
                <a:sym typeface="Merriweather"/>
              </a:rPr>
              <a:t>5 recruited from community who obtained scholarships</a:t>
            </a:r>
            <a:endParaRPr sz="1800" b="1">
              <a:solidFill>
                <a:srgbClr val="FFFFFF"/>
              </a:solidFill>
              <a:latin typeface="Merriweather"/>
              <a:ea typeface="Merriweather"/>
              <a:cs typeface="Merriweather"/>
              <a:sym typeface="Merriweather"/>
            </a:endParaRPr>
          </a:p>
          <a:p>
            <a:pPr marL="457200" lvl="0" indent="-342900" algn="ctr" rtl="0">
              <a:spcBef>
                <a:spcPts val="0"/>
              </a:spcBef>
              <a:spcAft>
                <a:spcPts val="0"/>
              </a:spcAft>
              <a:buClr>
                <a:srgbClr val="FFFFFF"/>
              </a:buClr>
              <a:buSzPts val="1800"/>
              <a:buFont typeface="Merriweather"/>
              <a:buChar char="●"/>
            </a:pPr>
            <a:r>
              <a:rPr lang="en" sz="1800" b="1">
                <a:solidFill>
                  <a:srgbClr val="FFFFFF"/>
                </a:solidFill>
                <a:latin typeface="Merriweather"/>
                <a:ea typeface="Merriweather"/>
                <a:cs typeface="Merriweather"/>
                <a:sym typeface="Merriweather"/>
              </a:rPr>
              <a:t>10 total girls from Depew/Lan sent </a:t>
            </a:r>
            <a:endParaRPr sz="1800" b="1">
              <a:solidFill>
                <a:srgbClr val="FFFFFF"/>
              </a:solidFill>
              <a:latin typeface="Merriweather"/>
              <a:ea typeface="Merriweather"/>
              <a:cs typeface="Merriweather"/>
              <a:sym typeface="Merriweather"/>
            </a:endParaRPr>
          </a:p>
          <a:p>
            <a:pPr marL="0" lvl="0" indent="0" algn="ctr" rtl="0">
              <a:spcBef>
                <a:spcPts val="0"/>
              </a:spcBef>
              <a:spcAft>
                <a:spcPts val="0"/>
              </a:spcAft>
              <a:buNone/>
            </a:pPr>
            <a:endParaRPr sz="1800" b="1">
              <a:solidFill>
                <a:srgbClr val="FFFFFF"/>
              </a:solidFill>
              <a:latin typeface="Merriweather"/>
              <a:ea typeface="Merriweather"/>
              <a:cs typeface="Merriweather"/>
              <a:sym typeface="Merriweather"/>
            </a:endParaRPr>
          </a:p>
          <a:p>
            <a:pPr marL="0" lvl="0" indent="0" algn="ctr" rtl="0">
              <a:spcBef>
                <a:spcPts val="0"/>
              </a:spcBef>
              <a:spcAft>
                <a:spcPts val="0"/>
              </a:spcAft>
              <a:buNone/>
            </a:pPr>
            <a:r>
              <a:rPr lang="en" sz="1800" b="1">
                <a:solidFill>
                  <a:srgbClr val="FFFFFF"/>
                </a:solidFill>
                <a:latin typeface="Merriweather"/>
                <a:ea typeface="Merriweather"/>
                <a:cs typeface="Merriweather"/>
                <a:sym typeface="Merriweather"/>
              </a:rPr>
              <a:t>Empower Camp Mission:</a:t>
            </a:r>
            <a:endParaRPr sz="1800" b="1">
              <a:solidFill>
                <a:srgbClr val="FFFFFF"/>
              </a:solidFill>
              <a:latin typeface="Merriweather"/>
              <a:ea typeface="Merriweather"/>
              <a:cs typeface="Merriweather"/>
              <a:sym typeface="Merriweather"/>
            </a:endParaRPr>
          </a:p>
          <a:p>
            <a:pPr marL="0" lvl="0" indent="0" algn="ctr" rtl="0">
              <a:spcBef>
                <a:spcPts val="0"/>
              </a:spcBef>
              <a:spcAft>
                <a:spcPts val="0"/>
              </a:spcAft>
              <a:buNone/>
            </a:pPr>
            <a:r>
              <a:rPr lang="en" sz="1800" b="1">
                <a:solidFill>
                  <a:srgbClr val="FFFFFF"/>
                </a:solidFill>
                <a:latin typeface="Merriweather"/>
                <a:ea typeface="Merriweather"/>
                <a:cs typeface="Merriweather"/>
                <a:sym typeface="Merriweather"/>
              </a:rPr>
              <a:t>Empower Camp 's mission it to ignite the inner power of young women, ages 13-18, and Empower the lady leaders of tomorrow.</a:t>
            </a:r>
            <a:endParaRPr sz="1800" b="1">
              <a:solidFill>
                <a:srgbClr val="FFFFFF"/>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1"/>
          <p:cNvSpPr txBox="1"/>
          <p:nvPr/>
        </p:nvSpPr>
        <p:spPr>
          <a:xfrm>
            <a:off x="49800" y="0"/>
            <a:ext cx="9044400" cy="13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a:solidFill>
                  <a:schemeClr val="lt1"/>
                </a:solidFill>
                <a:latin typeface="Merriweather"/>
                <a:ea typeface="Merriweather"/>
                <a:cs typeface="Merriweather"/>
                <a:sym typeface="Merriweather"/>
              </a:rPr>
              <a:t>FOCUS GRANTS $1,500 to </a:t>
            </a:r>
            <a:endParaRPr sz="3600">
              <a:solidFill>
                <a:schemeClr val="lt1"/>
              </a:solidFill>
              <a:latin typeface="Merriweather"/>
              <a:ea typeface="Merriweather"/>
              <a:cs typeface="Merriweather"/>
              <a:sym typeface="Merriweather"/>
            </a:endParaRPr>
          </a:p>
          <a:p>
            <a:pPr marL="0" lvl="0" indent="0" algn="ctr" rtl="0">
              <a:spcBef>
                <a:spcPts val="0"/>
              </a:spcBef>
              <a:spcAft>
                <a:spcPts val="0"/>
              </a:spcAft>
              <a:buClr>
                <a:schemeClr val="dk1"/>
              </a:buClr>
              <a:buSzPts val="1100"/>
              <a:buFont typeface="Arial"/>
              <a:buNone/>
            </a:pPr>
            <a:r>
              <a:rPr lang="en" sz="3600">
                <a:solidFill>
                  <a:schemeClr val="lt1"/>
                </a:solidFill>
                <a:latin typeface="Merriweather"/>
                <a:ea typeface="Merriweather"/>
                <a:cs typeface="Merriweather"/>
                <a:sym typeface="Merriweather"/>
              </a:rPr>
              <a:t>"Empower Camp"</a:t>
            </a:r>
            <a:endParaRPr sz="3600">
              <a:solidFill>
                <a:srgbClr val="FFFFFF"/>
              </a:solidFill>
              <a:latin typeface="Merriweather"/>
              <a:ea typeface="Merriweather"/>
              <a:cs typeface="Merriweather"/>
              <a:sym typeface="Merriweather"/>
            </a:endParaRPr>
          </a:p>
          <a:p>
            <a:pPr marL="0" lvl="0" indent="0" algn="ctr" rtl="0">
              <a:spcBef>
                <a:spcPts val="0"/>
              </a:spcBef>
              <a:spcAft>
                <a:spcPts val="0"/>
              </a:spcAft>
              <a:buNone/>
            </a:pPr>
            <a:endParaRPr sz="7200">
              <a:solidFill>
                <a:srgbClr val="FFFFFF"/>
              </a:solidFill>
              <a:latin typeface="Merriweather"/>
              <a:ea typeface="Merriweather"/>
              <a:cs typeface="Merriweather"/>
              <a:sym typeface="Merriweather"/>
            </a:endParaRPr>
          </a:p>
        </p:txBody>
      </p:sp>
      <p:pic>
        <p:nvPicPr>
          <p:cNvPr id="125" name="Google Shape;125;p21"/>
          <p:cNvPicPr preferRelativeResize="0"/>
          <p:nvPr/>
        </p:nvPicPr>
        <p:blipFill>
          <a:blip r:embed="rId4">
            <a:alphaModFix/>
          </a:blip>
          <a:stretch>
            <a:fillRect/>
          </a:stretch>
        </p:blipFill>
        <p:spPr>
          <a:xfrm>
            <a:off x="4118148" y="1318200"/>
            <a:ext cx="4694004" cy="3520503"/>
          </a:xfrm>
          <a:prstGeom prst="rect">
            <a:avLst/>
          </a:prstGeom>
          <a:noFill/>
          <a:ln w="19050" cap="flat" cmpd="sng">
            <a:solidFill>
              <a:srgbClr val="FFFFFF"/>
            </a:solidFill>
            <a:prstDash val="solid"/>
            <a:round/>
            <a:headEnd type="none" w="sm" len="sm"/>
            <a:tailEnd type="none" w="sm" len="sm"/>
          </a:ln>
        </p:spPr>
      </p:pic>
      <p:sp>
        <p:nvSpPr>
          <p:cNvPr id="126" name="Google Shape;126;p21"/>
          <p:cNvSpPr txBox="1"/>
          <p:nvPr/>
        </p:nvSpPr>
        <p:spPr>
          <a:xfrm>
            <a:off x="97250" y="1251350"/>
            <a:ext cx="4020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Merriweather Black"/>
                <a:ea typeface="Merriweather Black"/>
                <a:cs typeface="Merriweather Black"/>
                <a:sym typeface="Merriweather Black"/>
              </a:rPr>
              <a:t>Testimonial:</a:t>
            </a:r>
            <a:endParaRPr>
              <a:solidFill>
                <a:srgbClr val="FFFFFF"/>
              </a:solidFill>
              <a:latin typeface="Merriweather Black"/>
              <a:ea typeface="Merriweather Black"/>
              <a:cs typeface="Merriweather Black"/>
              <a:sym typeface="Merriweather Black"/>
            </a:endParaRPr>
          </a:p>
          <a:p>
            <a:pPr marL="0" lvl="0" indent="0" algn="l" rtl="0">
              <a:spcBef>
                <a:spcPts val="0"/>
              </a:spcBef>
              <a:spcAft>
                <a:spcPts val="0"/>
              </a:spcAft>
              <a:buNone/>
            </a:pPr>
            <a:r>
              <a:rPr lang="en" b="1">
                <a:solidFill>
                  <a:srgbClr val="FFFFFF"/>
                </a:solidFill>
                <a:latin typeface="Merriweather"/>
                <a:ea typeface="Merriweather"/>
                <a:cs typeface="Merriweather"/>
                <a:sym typeface="Merriweather"/>
              </a:rPr>
              <a:t>“Empower Camp meant a lot to me because normally kids aren’t the nicest to me. When I went to this camp, it made me feel welcomed and it made me feel like I had another place to be my true self. I learned that no one judges or leaves you out of anything. It was nice to make some true friends that I can trust and talk to anytime. The camp counselors are like moms and it made me feel very safe and welcomed. I can’t put it in any better way than I loved this camp. They are like another family and I will come again! Thank you so much for great memories, amazing friends and a new home away from home”.</a:t>
            </a:r>
            <a:endParaRPr b="1">
              <a:solidFill>
                <a:srgbClr val="FFFFFF"/>
              </a:solidFill>
              <a:latin typeface="Merriweather"/>
              <a:ea typeface="Merriweather"/>
              <a:cs typeface="Merriweather"/>
              <a:sym typeface="Merriweather"/>
            </a:endParaRPr>
          </a:p>
          <a:p>
            <a:pPr marL="0" lvl="0" indent="0" algn="l" rtl="0">
              <a:spcBef>
                <a:spcPts val="0"/>
              </a:spcBef>
              <a:spcAft>
                <a:spcPts val="0"/>
              </a:spcAft>
              <a:buNone/>
            </a:pPr>
            <a:r>
              <a:rPr lang="en" b="1">
                <a:solidFill>
                  <a:srgbClr val="FFFFFF"/>
                </a:solidFill>
                <a:latin typeface="Merriweather"/>
                <a:ea typeface="Merriweather"/>
                <a:cs typeface="Merriweather"/>
                <a:sym typeface="Merriweather"/>
              </a:rPr>
              <a:t>- Isis</a:t>
            </a:r>
            <a:endParaRPr b="1">
              <a:solidFill>
                <a:srgbClr val="FFFFFF"/>
              </a:solidFill>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1167</Words>
  <Application>Microsoft Office PowerPoint</Application>
  <PresentationFormat>On-screen Show (16:9)</PresentationFormat>
  <Paragraphs>63</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Merriweather Black</vt:lpstr>
      <vt:lpstr>Arial</vt:lpstr>
      <vt:lpstr>Merriweather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 Our Partners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dc:creator>
  <cp:lastModifiedBy>Gwendolyn Bork</cp:lastModifiedBy>
  <cp:revision>1</cp:revision>
  <dcterms:modified xsi:type="dcterms:W3CDTF">2020-12-17T19:56:18Z</dcterms:modified>
</cp:coreProperties>
</file>