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4A7A9-D8CD-4C40-8221-0154C229A1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884EC8-7355-40A1-B80D-8F034CE7E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471FCF-69F5-4A89-910E-DC85F14D7716}"/>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4652D7E3-5D4A-48FF-9462-BB60C3602E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4A8B6-0FBC-4DBA-ADF5-6314087C3D5E}"/>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96188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B08E-03E1-4F29-B7B1-F1870ADE85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C9BB62-0362-4B22-8C3F-1C34B2D530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4A4E33-BC8B-4691-8644-26F4F19CAAC1}"/>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4776C536-EC16-4308-A019-0500BA4FB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09AD9-F96D-4284-81C4-42861B245F15}"/>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91934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D52492-8F61-4010-A756-EE2C1DFCE1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C577A5-1D9B-4588-B799-ECDB44EEA5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D11E4-8689-4E4E-B88B-AD3FAEBEDF56}"/>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9A933486-B949-46F1-97D2-47622ACAC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3854C-11ED-4AA7-B8C4-6FBE69367746}"/>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1622941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268D-C986-47FF-98EE-E81311CB4D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05C388-CD4B-4EC5-99C1-B6E916A8DB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4F5E1-C467-4D1C-B009-D4B4849BEDDD}"/>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9DDA5615-05AC-435D-B685-D01EF004E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C8553E-AF8A-4803-834E-989C554E07E5}"/>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194647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0D3A0-0AE4-4076-8FDB-350AB1EA0C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CF79D6-89D4-49F0-85C6-B24E89B880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9B7AB0-0A72-4C4A-B03F-B57904BDC06B}"/>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B09D4340-F1E7-4025-AE56-46ABE1A566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6526B-DCBC-479E-908F-1FA3B4A77B5A}"/>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271624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4402-6F13-41E4-B661-19B2E9B597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FF70ED-A888-4A09-8AF4-038CD37935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04AD70-3BE9-4C1E-82F8-58DFC5686E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0F1439-1B4E-4109-B1EC-22B3BF546660}"/>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6" name="Footer Placeholder 5">
            <a:extLst>
              <a:ext uri="{FF2B5EF4-FFF2-40B4-BE49-F238E27FC236}">
                <a16:creationId xmlns:a16="http://schemas.microsoft.com/office/drawing/2014/main" id="{4C4F15F6-BF30-4E77-9D80-5E1E207DA3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CC0B0E-A30E-47D9-B900-BA185F8942DA}"/>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7601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9A905-664C-4CF6-B136-159C562199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E74C90-BC9C-45A8-9A33-0276CEC477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240B92-8ADC-4AB2-9039-7FE7929781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9D8C36-6C30-4891-903F-F6E2ABAF5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E5FF1D-FDF0-4A16-A42D-AA935F7490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3E4DB4-B4EE-44A9-8D89-F21CFCAF4FDE}"/>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8" name="Footer Placeholder 7">
            <a:extLst>
              <a:ext uri="{FF2B5EF4-FFF2-40B4-BE49-F238E27FC236}">
                <a16:creationId xmlns:a16="http://schemas.microsoft.com/office/drawing/2014/main" id="{B635E930-5C3E-4AC7-9C47-8726D1DDDC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46252C-A799-4C31-AE1C-CA1B130A5CAA}"/>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159643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7FF9E-5A5C-47EA-9317-452BA8A24F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254732-FABC-45DC-B138-2249D9BA2158}"/>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4" name="Footer Placeholder 3">
            <a:extLst>
              <a:ext uri="{FF2B5EF4-FFF2-40B4-BE49-F238E27FC236}">
                <a16:creationId xmlns:a16="http://schemas.microsoft.com/office/drawing/2014/main" id="{2CCE6009-ADB4-4B1C-AD5F-7B35B24246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1E41D9-8639-47E1-8F86-183118E00168}"/>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183122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A648B-41EF-40BE-BBAC-3C467E2A3B98}"/>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3" name="Footer Placeholder 2">
            <a:extLst>
              <a:ext uri="{FF2B5EF4-FFF2-40B4-BE49-F238E27FC236}">
                <a16:creationId xmlns:a16="http://schemas.microsoft.com/office/drawing/2014/main" id="{5EBCF7F3-F626-4C68-99DD-E3C845380C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D2AEEF-6DE0-4C43-B1A0-8F3D31ABA0F5}"/>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200258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F61B9-578D-42EA-A721-92F3DEBC21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F949A-90B5-4C37-9B95-4BD89A9F8A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4D1972-09FB-4B5A-9A4F-92994BD5E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704141-6706-493E-B701-AA9025F0CFCF}"/>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6" name="Footer Placeholder 5">
            <a:extLst>
              <a:ext uri="{FF2B5EF4-FFF2-40B4-BE49-F238E27FC236}">
                <a16:creationId xmlns:a16="http://schemas.microsoft.com/office/drawing/2014/main" id="{E6167E31-E5EC-4FE5-AFD9-90AE80D492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ED0C2-49DE-45BF-98B7-AC7B717CFD8F}"/>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221619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37E5B-9EB6-4BC4-996E-81664D41F8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7CC33E-491E-4E9D-8CE0-618A7017CA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E87618-6F24-42A4-9567-608B55472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FBA83-73E7-4673-AB7F-3AB3FFB77B1A}"/>
              </a:ext>
            </a:extLst>
          </p:cNvPr>
          <p:cNvSpPr>
            <a:spLocks noGrp="1"/>
          </p:cNvSpPr>
          <p:nvPr>
            <p:ph type="dt" sz="half" idx="10"/>
          </p:nvPr>
        </p:nvSpPr>
        <p:spPr/>
        <p:txBody>
          <a:bodyPr/>
          <a:lstStyle/>
          <a:p>
            <a:fld id="{C560F301-B757-48C7-BB19-5AFB50560076}" type="datetimeFigureOut">
              <a:rPr lang="en-US" smtClean="0"/>
              <a:t>10/22/2020</a:t>
            </a:fld>
            <a:endParaRPr lang="en-US"/>
          </a:p>
        </p:txBody>
      </p:sp>
      <p:sp>
        <p:nvSpPr>
          <p:cNvPr id="6" name="Footer Placeholder 5">
            <a:extLst>
              <a:ext uri="{FF2B5EF4-FFF2-40B4-BE49-F238E27FC236}">
                <a16:creationId xmlns:a16="http://schemas.microsoft.com/office/drawing/2014/main" id="{60A66DAD-EAD8-4714-AEAB-CCF8CAE3FC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5EB3FF-9C7F-458E-8B3C-DDD1DF617E13}"/>
              </a:ext>
            </a:extLst>
          </p:cNvPr>
          <p:cNvSpPr>
            <a:spLocks noGrp="1"/>
          </p:cNvSpPr>
          <p:nvPr>
            <p:ph type="sldNum" sz="quarter" idx="12"/>
          </p:nvPr>
        </p:nvSpPr>
        <p:spPr/>
        <p:txBody>
          <a:bodyPr/>
          <a:lstStyle/>
          <a:p>
            <a:fld id="{032C706F-986C-4E25-9CA0-B9D7777DBE6B}" type="slidenum">
              <a:rPr lang="en-US" smtClean="0"/>
              <a:t>‹#›</a:t>
            </a:fld>
            <a:endParaRPr lang="en-US"/>
          </a:p>
        </p:txBody>
      </p:sp>
    </p:spTree>
    <p:extLst>
      <p:ext uri="{BB962C8B-B14F-4D97-AF65-F5344CB8AC3E}">
        <p14:creationId xmlns:p14="http://schemas.microsoft.com/office/powerpoint/2010/main" val="169830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7896E7-1A26-45AC-AB50-4A2DA5D3C4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87E146-CB92-4DF6-8223-F1F2555560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2D865-E156-44EF-AD3B-CEC7DB161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0F301-B757-48C7-BB19-5AFB50560076}" type="datetimeFigureOut">
              <a:rPr lang="en-US" smtClean="0"/>
              <a:t>10/22/2020</a:t>
            </a:fld>
            <a:endParaRPr lang="en-US"/>
          </a:p>
        </p:txBody>
      </p:sp>
      <p:sp>
        <p:nvSpPr>
          <p:cNvPr id="5" name="Footer Placeholder 4">
            <a:extLst>
              <a:ext uri="{FF2B5EF4-FFF2-40B4-BE49-F238E27FC236}">
                <a16:creationId xmlns:a16="http://schemas.microsoft.com/office/drawing/2014/main" id="{DE4BB2F0-56D7-4E41-9958-B200AAF328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845392-4737-48AE-861A-2BDE9223DD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C706F-986C-4E25-9CA0-B9D7777DBE6B}" type="slidenum">
              <a:rPr lang="en-US" smtClean="0"/>
              <a:t>‹#›</a:t>
            </a:fld>
            <a:endParaRPr lang="en-US"/>
          </a:p>
        </p:txBody>
      </p:sp>
    </p:spTree>
    <p:extLst>
      <p:ext uri="{BB962C8B-B14F-4D97-AF65-F5344CB8AC3E}">
        <p14:creationId xmlns:p14="http://schemas.microsoft.com/office/powerpoint/2010/main" val="2656909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DAD6-F19F-40DF-911C-3BCEBA020F7A}"/>
              </a:ext>
            </a:extLst>
          </p:cNvPr>
          <p:cNvSpPr>
            <a:spLocks noGrp="1"/>
          </p:cNvSpPr>
          <p:nvPr>
            <p:ph type="ctrTitle"/>
          </p:nvPr>
        </p:nvSpPr>
        <p:spPr>
          <a:xfrm>
            <a:off x="1524000" y="381741"/>
            <a:ext cx="9144000" cy="1500326"/>
          </a:xfrm>
        </p:spPr>
        <p:txBody>
          <a:bodyPr>
            <a:normAutofit/>
          </a:bodyPr>
          <a:lstStyle/>
          <a:p>
            <a:r>
              <a:rPr lang="en-US" dirty="0"/>
              <a:t>Nutrition</a:t>
            </a:r>
          </a:p>
        </p:txBody>
      </p:sp>
      <p:sp>
        <p:nvSpPr>
          <p:cNvPr id="3" name="Subtitle 2">
            <a:extLst>
              <a:ext uri="{FF2B5EF4-FFF2-40B4-BE49-F238E27FC236}">
                <a16:creationId xmlns:a16="http://schemas.microsoft.com/office/drawing/2014/main" id="{929B3738-CE29-492A-BEC8-AC82380EE734}"/>
              </a:ext>
            </a:extLst>
          </p:cNvPr>
          <p:cNvSpPr>
            <a:spLocks noGrp="1"/>
          </p:cNvSpPr>
          <p:nvPr>
            <p:ph type="subTitle" idx="1"/>
          </p:nvPr>
        </p:nvSpPr>
        <p:spPr>
          <a:xfrm>
            <a:off x="1524000" y="2319215"/>
            <a:ext cx="9144000" cy="3506550"/>
          </a:xfrm>
        </p:spPr>
        <p:txBody>
          <a:bodyPr>
            <a:normAutofit/>
          </a:bodyPr>
          <a:lstStyle/>
          <a:p>
            <a:r>
              <a:rPr lang="en-US" sz="3200" dirty="0"/>
              <a:t>For the Mind, Body and Soul</a:t>
            </a:r>
          </a:p>
          <a:p>
            <a:endParaRPr lang="en-US" sz="3200" dirty="0"/>
          </a:p>
          <a:p>
            <a:r>
              <a:rPr lang="en-US" sz="3200" dirty="0"/>
              <a:t>Andrea </a:t>
            </a:r>
            <a:r>
              <a:rPr lang="en-US" sz="3200" dirty="0" err="1"/>
              <a:t>Neidrauer</a:t>
            </a:r>
            <a:r>
              <a:rPr lang="en-US" sz="3200" dirty="0"/>
              <a:t>, MS, CINC</a:t>
            </a:r>
          </a:p>
          <a:p>
            <a:r>
              <a:rPr lang="en-US" dirty="0"/>
              <a:t>Owner – Living Roots Health and Wellness, LLC</a:t>
            </a:r>
          </a:p>
          <a:p>
            <a:r>
              <a:rPr lang="en-US" dirty="0"/>
              <a:t>Owner - Terra House LLC</a:t>
            </a:r>
          </a:p>
          <a:p>
            <a:r>
              <a:rPr lang="en-US" dirty="0"/>
              <a:t>25 Buffalo Street Akron NY</a:t>
            </a:r>
          </a:p>
        </p:txBody>
      </p:sp>
    </p:spTree>
    <p:extLst>
      <p:ext uri="{BB962C8B-B14F-4D97-AF65-F5344CB8AC3E}">
        <p14:creationId xmlns:p14="http://schemas.microsoft.com/office/powerpoint/2010/main" val="3683047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22AC0-330B-41B3-8A0A-4CB283A944AB}"/>
              </a:ext>
            </a:extLst>
          </p:cNvPr>
          <p:cNvSpPr>
            <a:spLocks noGrp="1"/>
          </p:cNvSpPr>
          <p:nvPr>
            <p:ph type="title"/>
          </p:nvPr>
        </p:nvSpPr>
        <p:spPr>
          <a:xfrm>
            <a:off x="838200" y="249074"/>
            <a:ext cx="10515600" cy="1325563"/>
          </a:xfrm>
        </p:spPr>
        <p:txBody>
          <a:bodyPr/>
          <a:lstStyle/>
          <a:p>
            <a:r>
              <a:rPr lang="en-US" dirty="0"/>
              <a:t>Nutrition</a:t>
            </a:r>
          </a:p>
        </p:txBody>
      </p:sp>
      <p:sp>
        <p:nvSpPr>
          <p:cNvPr id="3" name="Content Placeholder 2">
            <a:extLst>
              <a:ext uri="{FF2B5EF4-FFF2-40B4-BE49-F238E27FC236}">
                <a16:creationId xmlns:a16="http://schemas.microsoft.com/office/drawing/2014/main" id="{EFE362A4-9D1D-4029-AF29-AA0722DF09D7}"/>
              </a:ext>
            </a:extLst>
          </p:cNvPr>
          <p:cNvSpPr>
            <a:spLocks noGrp="1"/>
          </p:cNvSpPr>
          <p:nvPr>
            <p:ph idx="1"/>
          </p:nvPr>
        </p:nvSpPr>
        <p:spPr>
          <a:xfrm>
            <a:off x="838200" y="1225118"/>
            <a:ext cx="10515600" cy="4721026"/>
          </a:xfrm>
        </p:spPr>
        <p:txBody>
          <a:bodyPr>
            <a:normAutofit lnSpcReduction="10000"/>
          </a:bodyPr>
          <a:lstStyle/>
          <a:p>
            <a:r>
              <a:rPr lang="en-US" dirty="0"/>
              <a:t>Nutrition I personally feel has the greatest effect on our overall health</a:t>
            </a:r>
          </a:p>
          <a:p>
            <a:r>
              <a:rPr lang="en-US" dirty="0"/>
              <a:t>What we fuel our body with will significantly affect our health and wellness</a:t>
            </a:r>
          </a:p>
          <a:p>
            <a:r>
              <a:rPr lang="en-US" dirty="0"/>
              <a:t>We are what we eat</a:t>
            </a:r>
          </a:p>
          <a:p>
            <a:r>
              <a:rPr lang="en-US" dirty="0"/>
              <a:t>85% of calories consumed in America are from processed foods</a:t>
            </a:r>
          </a:p>
          <a:p>
            <a:pPr lvl="1"/>
            <a:r>
              <a:rPr lang="en-US" dirty="0"/>
              <a:t>These are significantly low in nutrients, high in chemicals, sugar and calories and are dramatically contributing to diseases such as cancer, heart disease, diabetes, stroke</a:t>
            </a:r>
          </a:p>
          <a:p>
            <a:pPr lvl="1"/>
            <a:r>
              <a:rPr lang="en-US" dirty="0"/>
              <a:t>When we eat foods low in nutrients, our brain tells us to keep eating until we have gotten the amount of nutrients we need.  This results in Americans eating over 2 x the amount of daily calories needed.  I recommend focusing on nutrients not calories!</a:t>
            </a:r>
          </a:p>
          <a:p>
            <a:pPr lvl="1"/>
            <a:endParaRPr lang="en-US" dirty="0"/>
          </a:p>
        </p:txBody>
      </p:sp>
    </p:spTree>
    <p:extLst>
      <p:ext uri="{BB962C8B-B14F-4D97-AF65-F5344CB8AC3E}">
        <p14:creationId xmlns:p14="http://schemas.microsoft.com/office/powerpoint/2010/main" val="165353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36F7D-E30D-4A20-A474-3A2B078715C4}"/>
              </a:ext>
            </a:extLst>
          </p:cNvPr>
          <p:cNvSpPr>
            <a:spLocks noGrp="1"/>
          </p:cNvSpPr>
          <p:nvPr>
            <p:ph type="title"/>
          </p:nvPr>
        </p:nvSpPr>
        <p:spPr>
          <a:xfrm>
            <a:off x="705035" y="130375"/>
            <a:ext cx="10515600" cy="1325563"/>
          </a:xfrm>
        </p:spPr>
        <p:txBody>
          <a:bodyPr/>
          <a:lstStyle/>
          <a:p>
            <a:r>
              <a:rPr lang="en-US" dirty="0"/>
              <a:t>So what should I eat?</a:t>
            </a:r>
          </a:p>
        </p:txBody>
      </p:sp>
      <p:sp>
        <p:nvSpPr>
          <p:cNvPr id="3" name="Content Placeholder 2">
            <a:extLst>
              <a:ext uri="{FF2B5EF4-FFF2-40B4-BE49-F238E27FC236}">
                <a16:creationId xmlns:a16="http://schemas.microsoft.com/office/drawing/2014/main" id="{288DDC45-8A96-4782-A79F-EE409F88E05C}"/>
              </a:ext>
            </a:extLst>
          </p:cNvPr>
          <p:cNvSpPr>
            <a:spLocks noGrp="1"/>
          </p:cNvSpPr>
          <p:nvPr>
            <p:ph idx="1"/>
          </p:nvPr>
        </p:nvSpPr>
        <p:spPr>
          <a:xfrm>
            <a:off x="705035" y="1269507"/>
            <a:ext cx="10515600" cy="5458118"/>
          </a:xfrm>
        </p:spPr>
        <p:txBody>
          <a:bodyPr>
            <a:normAutofit fontScale="92500"/>
          </a:bodyPr>
          <a:lstStyle/>
          <a:p>
            <a:r>
              <a:rPr lang="en-US" dirty="0"/>
              <a:t>Fruits and Vegetables!!!</a:t>
            </a:r>
          </a:p>
          <a:p>
            <a:pPr lvl="1"/>
            <a:r>
              <a:rPr lang="en-US" dirty="0"/>
              <a:t>A variety of brightly colored produce</a:t>
            </a:r>
          </a:p>
          <a:p>
            <a:pPr lvl="2"/>
            <a:r>
              <a:rPr lang="en-US" dirty="0"/>
              <a:t> Different colors offer different nutrients</a:t>
            </a:r>
          </a:p>
          <a:p>
            <a:pPr lvl="2"/>
            <a:r>
              <a:rPr lang="en-US" dirty="0"/>
              <a:t>Try a new vegetable or fruit each month</a:t>
            </a:r>
          </a:p>
          <a:p>
            <a:pPr lvl="2"/>
            <a:r>
              <a:rPr lang="en-US" dirty="0"/>
              <a:t>Visit farmers markets!</a:t>
            </a:r>
          </a:p>
          <a:p>
            <a:pPr lvl="2"/>
            <a:r>
              <a:rPr lang="en-US" dirty="0"/>
              <a:t>Check out the dirty dozen and clean fifteen list to see which are high in pesticides</a:t>
            </a:r>
          </a:p>
          <a:p>
            <a:r>
              <a:rPr lang="en-US" dirty="0"/>
              <a:t>Lean animal products and wild caught fish/seafood</a:t>
            </a:r>
          </a:p>
          <a:p>
            <a:pPr lvl="1"/>
            <a:r>
              <a:rPr lang="en-US" dirty="0"/>
              <a:t>Humanly raised animal products.  Animals that are raised in a stress-free natural environment produce cleaner meat/eggs/dairy that is much higher in nutrients. </a:t>
            </a:r>
          </a:p>
          <a:p>
            <a:r>
              <a:rPr lang="en-US" dirty="0"/>
              <a:t>Choose natural sugars such as honey, maple syrup, agave</a:t>
            </a:r>
          </a:p>
          <a:p>
            <a:r>
              <a:rPr lang="en-US" dirty="0"/>
              <a:t>Nuts and legumes</a:t>
            </a:r>
          </a:p>
          <a:p>
            <a:r>
              <a:rPr lang="en-US" dirty="0"/>
              <a:t>Whole grains</a:t>
            </a:r>
          </a:p>
          <a:p>
            <a:pPr lvl="1"/>
            <a:r>
              <a:rPr lang="en-US" dirty="0"/>
              <a:t>Quinoa, oats, whole wheat, brown rice</a:t>
            </a:r>
          </a:p>
          <a:p>
            <a:pPr lvl="2"/>
            <a:r>
              <a:rPr lang="en-US" dirty="0"/>
              <a:t>Avoid foods that are enriched and fortified! “Whole Grain” should be in the ingredients</a:t>
            </a:r>
          </a:p>
        </p:txBody>
      </p:sp>
    </p:spTree>
    <p:extLst>
      <p:ext uri="{BB962C8B-B14F-4D97-AF65-F5344CB8AC3E}">
        <p14:creationId xmlns:p14="http://schemas.microsoft.com/office/powerpoint/2010/main" val="1785616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2E3B3-3708-48B1-B2A6-320C8E3EC3E0}"/>
              </a:ext>
            </a:extLst>
          </p:cNvPr>
          <p:cNvSpPr>
            <a:spLocks noGrp="1"/>
          </p:cNvSpPr>
          <p:nvPr>
            <p:ph type="title"/>
          </p:nvPr>
        </p:nvSpPr>
        <p:spPr/>
        <p:txBody>
          <a:bodyPr/>
          <a:lstStyle/>
          <a:p>
            <a:r>
              <a:rPr lang="en-US" dirty="0"/>
              <a:t>What should I steer clear from?</a:t>
            </a:r>
          </a:p>
        </p:txBody>
      </p:sp>
      <p:sp>
        <p:nvSpPr>
          <p:cNvPr id="3" name="Content Placeholder 2">
            <a:extLst>
              <a:ext uri="{FF2B5EF4-FFF2-40B4-BE49-F238E27FC236}">
                <a16:creationId xmlns:a16="http://schemas.microsoft.com/office/drawing/2014/main" id="{3C01C6AF-FE6B-4BC6-9EBE-8CC55418B0CB}"/>
              </a:ext>
            </a:extLst>
          </p:cNvPr>
          <p:cNvSpPr>
            <a:spLocks noGrp="1"/>
          </p:cNvSpPr>
          <p:nvPr>
            <p:ph idx="1"/>
          </p:nvPr>
        </p:nvSpPr>
        <p:spPr/>
        <p:txBody>
          <a:bodyPr/>
          <a:lstStyle/>
          <a:p>
            <a:r>
              <a:rPr lang="en-US" dirty="0"/>
              <a:t>Soda, energy drinks, excessive caffeine, alcohol</a:t>
            </a:r>
          </a:p>
          <a:p>
            <a:r>
              <a:rPr lang="en-US" dirty="0"/>
              <a:t>Refined sugar</a:t>
            </a:r>
          </a:p>
          <a:p>
            <a:r>
              <a:rPr lang="en-US" dirty="0"/>
              <a:t>Overly processed foods: if it has ingredients you can’t identify, stay away!</a:t>
            </a:r>
          </a:p>
          <a:p>
            <a:r>
              <a:rPr lang="en-US" dirty="0"/>
              <a:t>Food dyes, artificial ingredients</a:t>
            </a:r>
          </a:p>
          <a:p>
            <a:endParaRPr lang="en-US" dirty="0"/>
          </a:p>
        </p:txBody>
      </p:sp>
    </p:spTree>
    <p:extLst>
      <p:ext uri="{BB962C8B-B14F-4D97-AF65-F5344CB8AC3E}">
        <p14:creationId xmlns:p14="http://schemas.microsoft.com/office/powerpoint/2010/main" val="3768322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A962-6383-44F5-8259-608F6BF52943}"/>
              </a:ext>
            </a:extLst>
          </p:cNvPr>
          <p:cNvSpPr>
            <a:spLocks noGrp="1"/>
          </p:cNvSpPr>
          <p:nvPr>
            <p:ph type="title"/>
          </p:nvPr>
        </p:nvSpPr>
        <p:spPr>
          <a:xfrm>
            <a:off x="838200" y="143183"/>
            <a:ext cx="10515600" cy="1325563"/>
          </a:xfrm>
        </p:spPr>
        <p:txBody>
          <a:bodyPr/>
          <a:lstStyle/>
          <a:p>
            <a:r>
              <a:rPr lang="en-US" dirty="0"/>
              <a:t>On a budget?</a:t>
            </a:r>
          </a:p>
        </p:txBody>
      </p:sp>
      <p:sp>
        <p:nvSpPr>
          <p:cNvPr id="3" name="Content Placeholder 2">
            <a:extLst>
              <a:ext uri="{FF2B5EF4-FFF2-40B4-BE49-F238E27FC236}">
                <a16:creationId xmlns:a16="http://schemas.microsoft.com/office/drawing/2014/main" id="{7E28D931-E20A-4BD1-B570-5069FBEB8605}"/>
              </a:ext>
            </a:extLst>
          </p:cNvPr>
          <p:cNvSpPr>
            <a:spLocks noGrp="1"/>
          </p:cNvSpPr>
          <p:nvPr>
            <p:ph idx="1"/>
          </p:nvPr>
        </p:nvSpPr>
        <p:spPr>
          <a:xfrm>
            <a:off x="838200" y="1468746"/>
            <a:ext cx="10515600" cy="4816644"/>
          </a:xfrm>
        </p:spPr>
        <p:txBody>
          <a:bodyPr/>
          <a:lstStyle/>
          <a:p>
            <a:r>
              <a:rPr lang="en-US" dirty="0"/>
              <a:t>Eating foods that improve our health, reduce our healthcare costs</a:t>
            </a:r>
          </a:p>
          <a:p>
            <a:r>
              <a:rPr lang="en-US" dirty="0"/>
              <a:t>When we consume foods low in nutrients, we eat more…this ends up costing the consumer twice the amount in food</a:t>
            </a:r>
          </a:p>
          <a:p>
            <a:r>
              <a:rPr lang="en-US" dirty="0"/>
              <a:t>Eat at home!  It’s cheaper and better for your health</a:t>
            </a:r>
          </a:p>
          <a:p>
            <a:r>
              <a:rPr lang="en-US" dirty="0"/>
              <a:t>Look for sales, try frozen produce, join wholesale clubs, buy in bulk and freeze</a:t>
            </a:r>
          </a:p>
          <a:p>
            <a:endParaRPr lang="en-US" dirty="0"/>
          </a:p>
          <a:p>
            <a:endParaRPr lang="en-US" dirty="0"/>
          </a:p>
        </p:txBody>
      </p:sp>
    </p:spTree>
    <p:extLst>
      <p:ext uri="{BB962C8B-B14F-4D97-AF65-F5344CB8AC3E}">
        <p14:creationId xmlns:p14="http://schemas.microsoft.com/office/powerpoint/2010/main" val="177984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2745E-8388-46C5-83C2-5A849A20A71D}"/>
              </a:ext>
            </a:extLst>
          </p:cNvPr>
          <p:cNvSpPr>
            <a:spLocks noGrp="1"/>
          </p:cNvSpPr>
          <p:nvPr>
            <p:ph type="title"/>
          </p:nvPr>
        </p:nvSpPr>
        <p:spPr/>
        <p:txBody>
          <a:bodyPr/>
          <a:lstStyle/>
          <a:p>
            <a:r>
              <a:rPr lang="en-US" dirty="0"/>
              <a:t>Four Components of Total Wellness</a:t>
            </a:r>
          </a:p>
        </p:txBody>
      </p:sp>
      <p:sp>
        <p:nvSpPr>
          <p:cNvPr id="3" name="Content Placeholder 2">
            <a:extLst>
              <a:ext uri="{FF2B5EF4-FFF2-40B4-BE49-F238E27FC236}">
                <a16:creationId xmlns:a16="http://schemas.microsoft.com/office/drawing/2014/main" id="{B7F14AB3-F9DC-4D91-8814-77BF6FEFE71E}"/>
              </a:ext>
            </a:extLst>
          </p:cNvPr>
          <p:cNvSpPr>
            <a:spLocks noGrp="1"/>
          </p:cNvSpPr>
          <p:nvPr>
            <p:ph idx="1"/>
          </p:nvPr>
        </p:nvSpPr>
        <p:spPr>
          <a:xfrm>
            <a:off x="838200" y="1825624"/>
            <a:ext cx="10515600" cy="4832627"/>
          </a:xfrm>
        </p:spPr>
        <p:txBody>
          <a:bodyPr>
            <a:normAutofit fontScale="92500" lnSpcReduction="10000"/>
          </a:bodyPr>
          <a:lstStyle/>
          <a:p>
            <a:r>
              <a:rPr lang="en-US" dirty="0"/>
              <a:t>Sleep</a:t>
            </a:r>
          </a:p>
          <a:p>
            <a:r>
              <a:rPr lang="en-US" dirty="0"/>
              <a:t>Emotional Well-Being</a:t>
            </a:r>
          </a:p>
          <a:p>
            <a:r>
              <a:rPr lang="en-US" dirty="0"/>
              <a:t>Physical Activity</a:t>
            </a:r>
          </a:p>
          <a:p>
            <a:r>
              <a:rPr lang="en-US" dirty="0"/>
              <a:t>Nutrition</a:t>
            </a:r>
          </a:p>
          <a:p>
            <a:endParaRPr lang="en-US" dirty="0"/>
          </a:p>
          <a:p>
            <a:r>
              <a:rPr lang="en-US" dirty="0"/>
              <a:t>All four of these must be balanced and working together.  When one is off, the other will be off so it is imperative to take all into account</a:t>
            </a:r>
          </a:p>
          <a:p>
            <a:r>
              <a:rPr lang="en-US" dirty="0"/>
              <a:t>Example, if I am not sleeping well, my activity levels will decrease.  My body will also produce hormones that stimulate us to eat more.  My brain is asking for high energy foods to get me moving and most people will turn to sugar for this….diets high in sugar are associated with weight gain and many chronic diseases such as cancer, heart disease, and diabetes</a:t>
            </a:r>
          </a:p>
        </p:txBody>
      </p:sp>
    </p:spTree>
    <p:extLst>
      <p:ext uri="{BB962C8B-B14F-4D97-AF65-F5344CB8AC3E}">
        <p14:creationId xmlns:p14="http://schemas.microsoft.com/office/powerpoint/2010/main" val="183428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235B-968F-49A8-8EFC-9705A372A0DE}"/>
              </a:ext>
            </a:extLst>
          </p:cNvPr>
          <p:cNvSpPr>
            <a:spLocks noGrp="1"/>
          </p:cNvSpPr>
          <p:nvPr>
            <p:ph type="title"/>
          </p:nvPr>
        </p:nvSpPr>
        <p:spPr/>
        <p:txBody>
          <a:bodyPr/>
          <a:lstStyle/>
          <a:p>
            <a:r>
              <a:rPr lang="en-US" dirty="0"/>
              <a:t>Sleep</a:t>
            </a:r>
          </a:p>
        </p:txBody>
      </p:sp>
      <p:sp>
        <p:nvSpPr>
          <p:cNvPr id="3" name="Content Placeholder 2">
            <a:extLst>
              <a:ext uri="{FF2B5EF4-FFF2-40B4-BE49-F238E27FC236}">
                <a16:creationId xmlns:a16="http://schemas.microsoft.com/office/drawing/2014/main" id="{97D6B51D-8D0F-4620-915D-F90F1A695A11}"/>
              </a:ext>
            </a:extLst>
          </p:cNvPr>
          <p:cNvSpPr>
            <a:spLocks noGrp="1"/>
          </p:cNvSpPr>
          <p:nvPr>
            <p:ph idx="1"/>
          </p:nvPr>
        </p:nvSpPr>
        <p:spPr>
          <a:xfrm>
            <a:off x="838200" y="1426128"/>
            <a:ext cx="10515600" cy="5356411"/>
          </a:xfrm>
        </p:spPr>
        <p:txBody>
          <a:bodyPr>
            <a:normAutofit fontScale="85000" lnSpcReduction="20000"/>
          </a:bodyPr>
          <a:lstStyle/>
          <a:p>
            <a:r>
              <a:rPr lang="en-US" dirty="0"/>
              <a:t>Adults ages 18 and over need 7 – 9 hours of sleep each night.  </a:t>
            </a:r>
          </a:p>
          <a:p>
            <a:r>
              <a:rPr lang="en-US" dirty="0"/>
              <a:t>Children need: </a:t>
            </a:r>
          </a:p>
          <a:p>
            <a:r>
              <a:rPr lang="en-US" dirty="0"/>
              <a:t>0 – 12 months        14 – 18 hours</a:t>
            </a:r>
          </a:p>
          <a:p>
            <a:r>
              <a:rPr lang="en-US" dirty="0"/>
              <a:t>1 – 2 years              12 – 14 hours</a:t>
            </a:r>
          </a:p>
          <a:p>
            <a:r>
              <a:rPr lang="en-US" dirty="0"/>
              <a:t>3 – 5 years              11 – 13 hours</a:t>
            </a:r>
          </a:p>
          <a:p>
            <a:r>
              <a:rPr lang="en-US" dirty="0"/>
              <a:t>6 – 10 years            10 – 11 hours</a:t>
            </a:r>
          </a:p>
          <a:p>
            <a:r>
              <a:rPr lang="en-US" dirty="0"/>
              <a:t>11 – 17 years            9 – 10 hours</a:t>
            </a:r>
          </a:p>
          <a:p>
            <a:endParaRPr lang="en-US" dirty="0"/>
          </a:p>
          <a:p>
            <a:r>
              <a:rPr lang="en-US" dirty="0"/>
              <a:t>Less than 40% of American adults get the required amount of sleep for proper health</a:t>
            </a:r>
          </a:p>
          <a:p>
            <a:r>
              <a:rPr lang="en-US" dirty="0"/>
              <a:t>The average American sleeps about 6 hours a night</a:t>
            </a:r>
          </a:p>
          <a:p>
            <a:r>
              <a:rPr lang="en-US" dirty="0"/>
              <a:t>Less than 50% of American children get the required amount of sleep for proper health</a:t>
            </a:r>
          </a:p>
          <a:p>
            <a:r>
              <a:rPr lang="en-US" dirty="0"/>
              <a:t>This is contributing to chronic health conditions</a:t>
            </a:r>
          </a:p>
          <a:p>
            <a:endParaRPr lang="en-US" dirty="0"/>
          </a:p>
          <a:p>
            <a:endParaRPr lang="en-US" dirty="0"/>
          </a:p>
          <a:p>
            <a:endParaRPr lang="en-US" dirty="0"/>
          </a:p>
        </p:txBody>
      </p:sp>
    </p:spTree>
    <p:extLst>
      <p:ext uri="{BB962C8B-B14F-4D97-AF65-F5344CB8AC3E}">
        <p14:creationId xmlns:p14="http://schemas.microsoft.com/office/powerpoint/2010/main" val="84479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B96F-8367-4E0E-9B03-4BE41B2CAA6B}"/>
              </a:ext>
            </a:extLst>
          </p:cNvPr>
          <p:cNvSpPr>
            <a:spLocks noGrp="1"/>
          </p:cNvSpPr>
          <p:nvPr>
            <p:ph type="title"/>
          </p:nvPr>
        </p:nvSpPr>
        <p:spPr/>
        <p:txBody>
          <a:bodyPr/>
          <a:lstStyle/>
          <a:p>
            <a:r>
              <a:rPr lang="en-US" dirty="0"/>
              <a:t>Why aren’t we sleeping?!</a:t>
            </a:r>
          </a:p>
        </p:txBody>
      </p:sp>
      <p:sp>
        <p:nvSpPr>
          <p:cNvPr id="3" name="Content Placeholder 2">
            <a:extLst>
              <a:ext uri="{FF2B5EF4-FFF2-40B4-BE49-F238E27FC236}">
                <a16:creationId xmlns:a16="http://schemas.microsoft.com/office/drawing/2014/main" id="{DD23FD04-2EC0-4690-BEA3-940F2C93B6EE}"/>
              </a:ext>
            </a:extLst>
          </p:cNvPr>
          <p:cNvSpPr>
            <a:spLocks noGrp="1"/>
          </p:cNvSpPr>
          <p:nvPr>
            <p:ph idx="1"/>
          </p:nvPr>
        </p:nvSpPr>
        <p:spPr/>
        <p:txBody>
          <a:bodyPr/>
          <a:lstStyle/>
          <a:p>
            <a:r>
              <a:rPr lang="en-US" dirty="0"/>
              <a:t>We consume too much! Calories, light, sound and these all affect our sleep habits and our quality of sleep</a:t>
            </a:r>
          </a:p>
          <a:p>
            <a:r>
              <a:rPr lang="en-US" dirty="0"/>
              <a:t>We see fatigue as a sign of weakness and combat it with stimulants</a:t>
            </a:r>
          </a:p>
          <a:p>
            <a:pPr lvl="1"/>
            <a:r>
              <a:rPr lang="en-US" dirty="0"/>
              <a:t>“I only need 5 hours of sleep each night! Coffee helps me get through the day!” </a:t>
            </a:r>
          </a:p>
          <a:p>
            <a:r>
              <a:rPr lang="en-US" dirty="0"/>
              <a:t>We confuse stimulating activities such as using electronics as rest</a:t>
            </a:r>
          </a:p>
          <a:p>
            <a:pPr marL="0" indent="0">
              <a:buNone/>
            </a:pPr>
            <a:endParaRPr lang="en-US" dirty="0"/>
          </a:p>
        </p:txBody>
      </p:sp>
    </p:spTree>
    <p:extLst>
      <p:ext uri="{BB962C8B-B14F-4D97-AF65-F5344CB8AC3E}">
        <p14:creationId xmlns:p14="http://schemas.microsoft.com/office/powerpoint/2010/main" val="1180411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7BB13-D0B0-4868-B245-0F6DCDBDEFC8}"/>
              </a:ext>
            </a:extLst>
          </p:cNvPr>
          <p:cNvSpPr>
            <a:spLocks noGrp="1"/>
          </p:cNvSpPr>
          <p:nvPr>
            <p:ph type="title"/>
          </p:nvPr>
        </p:nvSpPr>
        <p:spPr/>
        <p:txBody>
          <a:bodyPr/>
          <a:lstStyle/>
          <a:p>
            <a:r>
              <a:rPr lang="en-US" dirty="0"/>
              <a:t>Sleep deprivation leads to:</a:t>
            </a:r>
          </a:p>
        </p:txBody>
      </p:sp>
      <p:sp>
        <p:nvSpPr>
          <p:cNvPr id="3" name="Content Placeholder 2">
            <a:extLst>
              <a:ext uri="{FF2B5EF4-FFF2-40B4-BE49-F238E27FC236}">
                <a16:creationId xmlns:a16="http://schemas.microsoft.com/office/drawing/2014/main" id="{774106D6-F3E2-4079-A698-3C406F10F1BA}"/>
              </a:ext>
            </a:extLst>
          </p:cNvPr>
          <p:cNvSpPr>
            <a:spLocks noGrp="1"/>
          </p:cNvSpPr>
          <p:nvPr>
            <p:ph idx="1"/>
          </p:nvPr>
        </p:nvSpPr>
        <p:spPr/>
        <p:txBody>
          <a:bodyPr/>
          <a:lstStyle/>
          <a:p>
            <a:r>
              <a:rPr lang="en-US" dirty="0"/>
              <a:t>Affecting mood</a:t>
            </a:r>
          </a:p>
          <a:p>
            <a:r>
              <a:rPr lang="en-US" dirty="0"/>
              <a:t>Affecting behavior</a:t>
            </a:r>
          </a:p>
          <a:p>
            <a:r>
              <a:rPr lang="en-US" dirty="0"/>
              <a:t>Decreasing academic performance</a:t>
            </a:r>
          </a:p>
          <a:p>
            <a:r>
              <a:rPr lang="en-US" dirty="0"/>
              <a:t>Decreasing athletic performance</a:t>
            </a:r>
          </a:p>
          <a:p>
            <a:r>
              <a:rPr lang="en-US" dirty="0"/>
              <a:t>Decreasing immune function</a:t>
            </a:r>
          </a:p>
          <a:p>
            <a:r>
              <a:rPr lang="en-US" dirty="0"/>
              <a:t>Increasing weight gain/obesity and related illnesses</a:t>
            </a:r>
          </a:p>
          <a:p>
            <a:endParaRPr lang="en-US" dirty="0"/>
          </a:p>
        </p:txBody>
      </p:sp>
    </p:spTree>
    <p:extLst>
      <p:ext uri="{BB962C8B-B14F-4D97-AF65-F5344CB8AC3E}">
        <p14:creationId xmlns:p14="http://schemas.microsoft.com/office/powerpoint/2010/main" val="1536305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6EAD-3C2E-4AC9-803E-F8046F3FA2A0}"/>
              </a:ext>
            </a:extLst>
          </p:cNvPr>
          <p:cNvSpPr>
            <a:spLocks noGrp="1"/>
          </p:cNvSpPr>
          <p:nvPr>
            <p:ph type="title"/>
          </p:nvPr>
        </p:nvSpPr>
        <p:spPr/>
        <p:txBody>
          <a:bodyPr/>
          <a:lstStyle/>
          <a:p>
            <a:r>
              <a:rPr lang="en-US" dirty="0"/>
              <a:t>While We Sleep</a:t>
            </a:r>
          </a:p>
        </p:txBody>
      </p:sp>
      <p:sp>
        <p:nvSpPr>
          <p:cNvPr id="3" name="Content Placeholder 2">
            <a:extLst>
              <a:ext uri="{FF2B5EF4-FFF2-40B4-BE49-F238E27FC236}">
                <a16:creationId xmlns:a16="http://schemas.microsoft.com/office/drawing/2014/main" id="{C2402701-0354-438E-9331-90DDBF7A6860}"/>
              </a:ext>
            </a:extLst>
          </p:cNvPr>
          <p:cNvSpPr>
            <a:spLocks noGrp="1"/>
          </p:cNvSpPr>
          <p:nvPr>
            <p:ph idx="1"/>
          </p:nvPr>
        </p:nvSpPr>
        <p:spPr/>
        <p:txBody>
          <a:bodyPr/>
          <a:lstStyle/>
          <a:p>
            <a:r>
              <a:rPr lang="en-US" dirty="0"/>
              <a:t>Organs rest and repair</a:t>
            </a:r>
          </a:p>
          <a:p>
            <a:r>
              <a:rPr lang="en-US" dirty="0"/>
              <a:t>Proteins are synthesized</a:t>
            </a:r>
          </a:p>
          <a:p>
            <a:r>
              <a:rPr lang="en-US" dirty="0"/>
              <a:t>Muscles repair and grow</a:t>
            </a:r>
          </a:p>
          <a:p>
            <a:r>
              <a:rPr lang="en-US" dirty="0"/>
              <a:t>Hormones are made and regulated</a:t>
            </a:r>
          </a:p>
          <a:p>
            <a:r>
              <a:rPr lang="en-US" dirty="0"/>
              <a:t>Memory consolidation occurs</a:t>
            </a:r>
          </a:p>
          <a:p>
            <a:r>
              <a:rPr lang="en-US" dirty="0"/>
              <a:t>Nutrients are distributed properly</a:t>
            </a:r>
          </a:p>
        </p:txBody>
      </p:sp>
    </p:spTree>
    <p:extLst>
      <p:ext uri="{BB962C8B-B14F-4D97-AF65-F5344CB8AC3E}">
        <p14:creationId xmlns:p14="http://schemas.microsoft.com/office/powerpoint/2010/main" val="1603307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E78CB-7EE0-4D48-B35E-A82CB9C6EF96}"/>
              </a:ext>
            </a:extLst>
          </p:cNvPr>
          <p:cNvSpPr>
            <a:spLocks noGrp="1"/>
          </p:cNvSpPr>
          <p:nvPr>
            <p:ph type="title"/>
          </p:nvPr>
        </p:nvSpPr>
        <p:spPr/>
        <p:txBody>
          <a:bodyPr/>
          <a:lstStyle/>
          <a:p>
            <a:r>
              <a:rPr lang="en-US" dirty="0"/>
              <a:t>Emotional Well-Being</a:t>
            </a:r>
          </a:p>
        </p:txBody>
      </p:sp>
      <p:sp>
        <p:nvSpPr>
          <p:cNvPr id="3" name="Content Placeholder 2">
            <a:extLst>
              <a:ext uri="{FF2B5EF4-FFF2-40B4-BE49-F238E27FC236}">
                <a16:creationId xmlns:a16="http://schemas.microsoft.com/office/drawing/2014/main" id="{913F4265-6ECA-4543-A27F-44914C7221BB}"/>
              </a:ext>
            </a:extLst>
          </p:cNvPr>
          <p:cNvSpPr>
            <a:spLocks noGrp="1"/>
          </p:cNvSpPr>
          <p:nvPr>
            <p:ph idx="1"/>
          </p:nvPr>
        </p:nvSpPr>
        <p:spPr>
          <a:xfrm>
            <a:off x="838200" y="1580225"/>
            <a:ext cx="10515600" cy="4912650"/>
          </a:xfrm>
        </p:spPr>
        <p:txBody>
          <a:bodyPr/>
          <a:lstStyle/>
          <a:p>
            <a:r>
              <a:rPr lang="en-US" dirty="0"/>
              <a:t>Self love, self care, emotional health are essential to physical health</a:t>
            </a:r>
          </a:p>
          <a:p>
            <a:r>
              <a:rPr lang="en-US" dirty="0"/>
              <a:t>Improve mental health through</a:t>
            </a:r>
          </a:p>
          <a:p>
            <a:pPr lvl="1"/>
            <a:r>
              <a:rPr lang="en-US" dirty="0"/>
              <a:t>Mindfulness</a:t>
            </a:r>
          </a:p>
          <a:p>
            <a:pPr lvl="1"/>
            <a:r>
              <a:rPr lang="en-US" dirty="0"/>
              <a:t>Meditation</a:t>
            </a:r>
          </a:p>
          <a:p>
            <a:pPr lvl="1"/>
            <a:r>
              <a:rPr lang="en-US" dirty="0"/>
              <a:t>Spiritual practices</a:t>
            </a:r>
          </a:p>
          <a:p>
            <a:pPr lvl="1"/>
            <a:r>
              <a:rPr lang="en-US" dirty="0"/>
              <a:t>Healthy relationships</a:t>
            </a:r>
          </a:p>
          <a:p>
            <a:pPr lvl="1"/>
            <a:r>
              <a:rPr lang="en-US" dirty="0"/>
              <a:t>Hobbies/creativity</a:t>
            </a:r>
          </a:p>
          <a:p>
            <a:pPr lvl="1"/>
            <a:r>
              <a:rPr lang="en-US" dirty="0"/>
              <a:t>Gratitude</a:t>
            </a:r>
          </a:p>
          <a:p>
            <a:pPr lvl="1"/>
            <a:r>
              <a:rPr lang="en-US" dirty="0"/>
              <a:t>Finding balance</a:t>
            </a:r>
          </a:p>
          <a:p>
            <a:pPr lvl="1"/>
            <a:r>
              <a:rPr lang="en-US" dirty="0"/>
              <a:t>Connecting with nature</a:t>
            </a:r>
          </a:p>
          <a:p>
            <a:pPr marL="0" indent="0">
              <a:buNone/>
            </a:pPr>
            <a:endParaRPr lang="en-US" dirty="0"/>
          </a:p>
        </p:txBody>
      </p:sp>
    </p:spTree>
    <p:extLst>
      <p:ext uri="{BB962C8B-B14F-4D97-AF65-F5344CB8AC3E}">
        <p14:creationId xmlns:p14="http://schemas.microsoft.com/office/powerpoint/2010/main" val="576918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C21B-8D29-4C45-A2B4-9645ADBB0D1C}"/>
              </a:ext>
            </a:extLst>
          </p:cNvPr>
          <p:cNvSpPr>
            <a:spLocks noGrp="1"/>
          </p:cNvSpPr>
          <p:nvPr>
            <p:ph type="title"/>
          </p:nvPr>
        </p:nvSpPr>
        <p:spPr/>
        <p:txBody>
          <a:bodyPr/>
          <a:lstStyle/>
          <a:p>
            <a:r>
              <a:rPr lang="en-US" dirty="0"/>
              <a:t>Physical Activity</a:t>
            </a:r>
          </a:p>
        </p:txBody>
      </p:sp>
      <p:sp>
        <p:nvSpPr>
          <p:cNvPr id="3" name="Content Placeholder 2">
            <a:extLst>
              <a:ext uri="{FF2B5EF4-FFF2-40B4-BE49-F238E27FC236}">
                <a16:creationId xmlns:a16="http://schemas.microsoft.com/office/drawing/2014/main" id="{52B6ED88-BD04-4050-AD6C-823B1C15DDE3}"/>
              </a:ext>
            </a:extLst>
          </p:cNvPr>
          <p:cNvSpPr>
            <a:spLocks noGrp="1"/>
          </p:cNvSpPr>
          <p:nvPr>
            <p:ph idx="1"/>
          </p:nvPr>
        </p:nvSpPr>
        <p:spPr>
          <a:xfrm>
            <a:off x="838200" y="1464816"/>
            <a:ext cx="10515600" cy="5028059"/>
          </a:xfrm>
        </p:spPr>
        <p:txBody>
          <a:bodyPr/>
          <a:lstStyle/>
          <a:p>
            <a:r>
              <a:rPr lang="en-US" b="1" dirty="0"/>
              <a:t>Cardiovascular </a:t>
            </a:r>
            <a:r>
              <a:rPr lang="en-US" dirty="0"/>
              <a:t>– Improves heart and lunch function and improves circulation</a:t>
            </a:r>
          </a:p>
          <a:p>
            <a:r>
              <a:rPr lang="en-US" b="1" dirty="0"/>
              <a:t>Strength training </a:t>
            </a:r>
            <a:r>
              <a:rPr lang="en-US" dirty="0"/>
              <a:t>– increases muscle mass and bone density. Improves energy by increasing number of mitochondria in the cells. </a:t>
            </a:r>
          </a:p>
          <a:p>
            <a:r>
              <a:rPr lang="en-US" b="1" dirty="0"/>
              <a:t>Flexibility</a:t>
            </a:r>
            <a:r>
              <a:rPr lang="en-US" dirty="0"/>
              <a:t> – Improves range of motion and reduces risk of injury</a:t>
            </a:r>
          </a:p>
          <a:p>
            <a:r>
              <a:rPr lang="en-US" b="1" dirty="0"/>
              <a:t>Balance</a:t>
            </a:r>
            <a:r>
              <a:rPr lang="en-US" dirty="0"/>
              <a:t> – Improves body’s ability to maintain equilibrium</a:t>
            </a:r>
          </a:p>
          <a:p>
            <a:r>
              <a:rPr lang="en-US" dirty="0"/>
              <a:t>30 + minutes per day of physical activity at least 5 days a week</a:t>
            </a:r>
          </a:p>
          <a:p>
            <a:r>
              <a:rPr lang="en-US" dirty="0"/>
              <a:t>Try to incorporate activity from all four categories every week</a:t>
            </a:r>
          </a:p>
          <a:p>
            <a:r>
              <a:rPr lang="en-US" dirty="0"/>
              <a:t>Yoga incorporates all four of these and is the only known form of physical activity to benefit all of our organ systems!</a:t>
            </a:r>
          </a:p>
          <a:p>
            <a:endParaRPr lang="en-US" dirty="0"/>
          </a:p>
        </p:txBody>
      </p:sp>
    </p:spTree>
    <p:extLst>
      <p:ext uri="{BB962C8B-B14F-4D97-AF65-F5344CB8AC3E}">
        <p14:creationId xmlns:p14="http://schemas.microsoft.com/office/powerpoint/2010/main" val="3604293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308BB-9141-45FD-9D51-A7CC7C2AB02B}"/>
              </a:ext>
            </a:extLst>
          </p:cNvPr>
          <p:cNvSpPr>
            <a:spLocks noGrp="1"/>
          </p:cNvSpPr>
          <p:nvPr>
            <p:ph type="title"/>
          </p:nvPr>
        </p:nvSpPr>
        <p:spPr/>
        <p:txBody>
          <a:bodyPr/>
          <a:lstStyle/>
          <a:p>
            <a:r>
              <a:rPr lang="en-US" dirty="0"/>
              <a:t>Physical Activity </a:t>
            </a:r>
            <a:r>
              <a:rPr lang="en-US" dirty="0" err="1"/>
              <a:t>Cont</a:t>
            </a:r>
            <a:r>
              <a:rPr lang="en-US" dirty="0"/>
              <a:t>’</a:t>
            </a:r>
          </a:p>
        </p:txBody>
      </p:sp>
      <p:sp>
        <p:nvSpPr>
          <p:cNvPr id="3" name="Content Placeholder 2">
            <a:extLst>
              <a:ext uri="{FF2B5EF4-FFF2-40B4-BE49-F238E27FC236}">
                <a16:creationId xmlns:a16="http://schemas.microsoft.com/office/drawing/2014/main" id="{B63C3CE7-9BC5-4B04-AB95-FBA2111A7369}"/>
              </a:ext>
            </a:extLst>
          </p:cNvPr>
          <p:cNvSpPr>
            <a:spLocks noGrp="1"/>
          </p:cNvSpPr>
          <p:nvPr>
            <p:ph idx="1"/>
          </p:nvPr>
        </p:nvSpPr>
        <p:spPr/>
        <p:txBody>
          <a:bodyPr/>
          <a:lstStyle/>
          <a:p>
            <a:r>
              <a:rPr lang="en-US" dirty="0"/>
              <a:t>Exercise safely – don’t push through injury or pain</a:t>
            </a:r>
          </a:p>
          <a:p>
            <a:r>
              <a:rPr lang="en-US" dirty="0"/>
              <a:t>Avoid vigorous exercise every day, give your body time to heal</a:t>
            </a:r>
          </a:p>
          <a:p>
            <a:r>
              <a:rPr lang="en-US" dirty="0"/>
              <a:t>Stretch before and after activities</a:t>
            </a:r>
          </a:p>
          <a:p>
            <a:r>
              <a:rPr lang="en-US" dirty="0"/>
              <a:t>Fuel properly before and after</a:t>
            </a:r>
          </a:p>
          <a:p>
            <a:r>
              <a:rPr lang="en-US" dirty="0"/>
              <a:t>Stay focused to avoid injury</a:t>
            </a:r>
          </a:p>
          <a:p>
            <a:r>
              <a:rPr lang="en-US" dirty="0"/>
              <a:t>Sick of the routine! Think outside the box! Studies have shown individuals who do spontaneous physical activity improve mood by increasing endorphins! Try out your crazy dance sometime! Interval workouts have the same result.</a:t>
            </a:r>
          </a:p>
          <a:p>
            <a:endParaRPr lang="en-US" dirty="0"/>
          </a:p>
        </p:txBody>
      </p:sp>
    </p:spTree>
    <p:extLst>
      <p:ext uri="{BB962C8B-B14F-4D97-AF65-F5344CB8AC3E}">
        <p14:creationId xmlns:p14="http://schemas.microsoft.com/office/powerpoint/2010/main" val="2420383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1307</TotalTime>
  <Words>940</Words>
  <Application>Microsoft Office PowerPoint</Application>
  <PresentationFormat>Widescreen</PresentationFormat>
  <Paragraphs>105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Nutrition</vt:lpstr>
      <vt:lpstr>Four Components of Total Wellness</vt:lpstr>
      <vt:lpstr>Sleep</vt:lpstr>
      <vt:lpstr>Why aren’t we sleeping?!</vt:lpstr>
      <vt:lpstr>Sleep deprivation leads to:</vt:lpstr>
      <vt:lpstr>While We Sleep</vt:lpstr>
      <vt:lpstr>Emotional Well-Being</vt:lpstr>
      <vt:lpstr>Physical Activity</vt:lpstr>
      <vt:lpstr>Physical Activity Cont’</vt:lpstr>
      <vt:lpstr>Nutrition</vt:lpstr>
      <vt:lpstr>So what should I eat?</vt:lpstr>
      <vt:lpstr>What should I steer clear from?</vt:lpstr>
      <vt:lpstr>On a budget?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dc:title>
  <dc:creator>Andrea Whitmarsh</dc:creator>
  <cp:lastModifiedBy>Gwendolyn Bork</cp:lastModifiedBy>
  <cp:revision>11</cp:revision>
  <dcterms:created xsi:type="dcterms:W3CDTF">2020-10-17T17:20:29Z</dcterms:created>
  <dcterms:modified xsi:type="dcterms:W3CDTF">2020-10-22T20:28:21Z</dcterms:modified>
</cp:coreProperties>
</file>