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9" d="100"/>
          <a:sy n="109" d="100"/>
        </p:scale>
        <p:origin x="70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1149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007B91"/>
          </a:solidFill>
          <a:ln w="12700">
            <a:solidFill>
              <a:srgbClr val="007B9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858000" y="0"/>
            <a:ext cx="2286000" cy="18288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772400" y="0"/>
            <a:ext cx="1371600" cy="914400"/>
          </a:xfrm>
          <a:prstGeom prst="rect">
            <a:avLst/>
          </a:prstGeom>
          <a:solidFill>
            <a:srgbClr val="007B91"/>
          </a:solidFill>
          <a:ln w="12700">
            <a:solidFill>
              <a:srgbClr val="007B9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94360" y="182880"/>
            <a:ext cx="73152" cy="73152"/>
          </a:xfrm>
          <a:prstGeom prst="ellipse">
            <a:avLst/>
          </a:prstGeom>
          <a:solidFill>
            <a:srgbClr val="00A8C6"/>
          </a:solidFill>
          <a:ln w="12700">
            <a:solidFill>
              <a:srgbClr val="00A8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240280" y="182880"/>
            <a:ext cx="73152" cy="73152"/>
          </a:xfrm>
          <a:prstGeom prst="ellipse">
            <a:avLst/>
          </a:prstGeom>
          <a:solidFill>
            <a:srgbClr val="00A8C6"/>
          </a:solidFill>
          <a:ln w="12700">
            <a:solidFill>
              <a:srgbClr val="00A8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886200" y="182880"/>
            <a:ext cx="73152" cy="73152"/>
          </a:xfrm>
          <a:prstGeom prst="ellipse">
            <a:avLst/>
          </a:prstGeom>
          <a:solidFill>
            <a:srgbClr val="00A8C6"/>
          </a:solidFill>
          <a:ln w="12700">
            <a:solidFill>
              <a:srgbClr val="00A8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5532120" y="182880"/>
            <a:ext cx="73152" cy="73152"/>
          </a:xfrm>
          <a:prstGeom prst="ellipse">
            <a:avLst/>
          </a:prstGeom>
          <a:solidFill>
            <a:srgbClr val="00A8C6"/>
          </a:solidFill>
          <a:ln w="12700">
            <a:solidFill>
              <a:srgbClr val="00A8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7178040" y="182880"/>
            <a:ext cx="73152" cy="73152"/>
          </a:xfrm>
          <a:prstGeom prst="ellipse">
            <a:avLst/>
          </a:prstGeom>
          <a:solidFill>
            <a:srgbClr val="00A8C6"/>
          </a:solidFill>
          <a:ln w="12700">
            <a:solidFill>
              <a:srgbClr val="00A8C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57200" y="228600"/>
            <a:ext cx="1463040" cy="457200"/>
          </a:xfrm>
          <a:prstGeom prst="rect">
            <a:avLst/>
          </a:prstGeom>
          <a:solidFill>
            <a:srgbClr val="1B3A6B"/>
          </a:solidFill>
          <a:ln w="12700">
            <a:solidFill>
              <a:srgbClr val="007B9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7200" y="22860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IEEE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7200" y="82296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42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IEEE-ICAISET'26</a:t>
            </a:r>
            <a:endParaRPr lang="en-US" sz="4200" dirty="0"/>
          </a:p>
        </p:txBody>
      </p:sp>
      <p:sp>
        <p:nvSpPr>
          <p:cNvPr id="13" name="Text 11"/>
          <p:cNvSpPr/>
          <p:nvPr/>
        </p:nvSpPr>
        <p:spPr>
          <a:xfrm>
            <a:off x="457200" y="1691640"/>
            <a:ext cx="7772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00A8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International Conference on Artificial Intelligence,</a:t>
            </a:r>
            <a:endParaRPr lang="en-US" sz="1500" dirty="0"/>
          </a:p>
          <a:p>
            <a:pPr marL="0" indent="0" algn="l">
              <a:buNone/>
            </a:pPr>
            <a:r>
              <a:rPr lang="en-US" sz="1500" dirty="0">
                <a:solidFill>
                  <a:srgbClr val="00A8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Systems &amp; Emerging Technologies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457200" y="2514600"/>
            <a:ext cx="5029200" cy="4572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57200" y="265176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PAPER / PRESENTATION TITLE</a:t>
            </a:r>
            <a:endParaRPr lang="en-US" sz="2600" dirty="0"/>
          </a:p>
        </p:txBody>
      </p:sp>
      <p:sp>
        <p:nvSpPr>
          <p:cNvPr id="16" name="Text 14"/>
          <p:cNvSpPr/>
          <p:nvPr/>
        </p:nvSpPr>
        <p:spPr>
          <a:xfrm>
            <a:off x="457200" y="352044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D8E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 Name(s) · Affiliation, Country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0" y="4389120"/>
            <a:ext cx="9144000" cy="75438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4480560"/>
            <a:ext cx="274320" cy="274320"/>
          </a:xfrm>
          <a:prstGeom prst="rect">
            <a:avLst/>
          </a:prstGeom>
        </p:spPr>
      </p:pic>
      <p:sp>
        <p:nvSpPr>
          <p:cNvPr id="19" name="Text 16"/>
          <p:cNvSpPr/>
          <p:nvPr/>
        </p:nvSpPr>
        <p:spPr>
          <a:xfrm>
            <a:off x="822960" y="44805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D4A017"/>
                </a:solidFill>
              </a:rPr>
              <a:t>April 21–23, 2026</a:t>
            </a:r>
            <a:endParaRPr lang="en-US" sz="1200" dirty="0"/>
          </a:p>
        </p:txBody>
      </p:sp>
      <p:pic>
        <p:nvPicPr>
          <p:cNvPr id="2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14800" y="4480560"/>
            <a:ext cx="274320" cy="274320"/>
          </a:xfrm>
          <a:prstGeom prst="rect">
            <a:avLst/>
          </a:prstGeom>
        </p:spPr>
      </p:pic>
      <p:sp>
        <p:nvSpPr>
          <p:cNvPr id="21" name="Text 17"/>
          <p:cNvSpPr/>
          <p:nvPr/>
        </p:nvSpPr>
        <p:spPr>
          <a:xfrm>
            <a:off x="4480560" y="4480560"/>
            <a:ext cx="4389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D4A017"/>
                </a:solidFill>
              </a:rPr>
              <a:t>AlShorouk Academy · Cairo, Egypt  (Hybrid)</a:t>
            </a:r>
            <a:endParaRPr lang="en-US" sz="1200" dirty="0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4AFDE500-95C6-1CF5-1948-D1F6B095449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56021" y="8177"/>
            <a:ext cx="838095" cy="90622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B3A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2103120"/>
            <a:ext cx="9144000" cy="1188720"/>
          </a:xfrm>
          <a:prstGeom prst="rect">
            <a:avLst/>
          </a:prstGeom>
          <a:solidFill>
            <a:srgbClr val="007B91"/>
          </a:solidFill>
          <a:ln w="12700">
            <a:solidFill>
              <a:srgbClr val="007B9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0" y="457200"/>
            <a:ext cx="25603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8000" b="1" dirty="0">
                <a:solidFill>
                  <a:srgbClr val="0A1628">
                    <a:alpha val="4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8000" dirty="0"/>
          </a:p>
        </p:txBody>
      </p:sp>
      <p:sp>
        <p:nvSpPr>
          <p:cNvPr id="4" name="Text 2"/>
          <p:cNvSpPr/>
          <p:nvPr/>
        </p:nvSpPr>
        <p:spPr>
          <a:xfrm>
            <a:off x="731520" y="2194560"/>
            <a:ext cx="73152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800" b="1" kern="0" spc="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TITLE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731520" y="3383280"/>
            <a:ext cx="6400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D8E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Brief description or sub-heading for this section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777240"/>
            <a:ext cx="9144000" cy="64008"/>
          </a:xfrm>
          <a:prstGeom prst="rect">
            <a:avLst/>
          </a:prstGeom>
          <a:solidFill>
            <a:srgbClr val="007B91"/>
          </a:solidFill>
          <a:ln w="12700">
            <a:solidFill>
              <a:srgbClr val="007B9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91440"/>
            <a:ext cx="7315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Title Goes Here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6858000" y="13716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00A8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IEEE-ICAISET'26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365760" y="1005840"/>
            <a:ext cx="3931920" cy="3566160"/>
          </a:xfrm>
          <a:prstGeom prst="rect">
            <a:avLst/>
          </a:prstGeom>
          <a:solidFill>
            <a:srgbClr val="FFFFFF"/>
          </a:solidFill>
          <a:ln w="6350">
            <a:solidFill>
              <a:srgbClr val="D8E3EE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65760" y="1005840"/>
            <a:ext cx="3931920" cy="91440"/>
          </a:xfrm>
          <a:prstGeom prst="rect">
            <a:avLst/>
          </a:prstGeom>
          <a:solidFill>
            <a:srgbClr val="007B91"/>
          </a:solidFill>
          <a:ln w="12700">
            <a:solidFill>
              <a:srgbClr val="007B9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48640" y="1143000"/>
            <a:ext cx="3566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A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Point One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1554480"/>
            <a:ext cx="356616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300" dirty="0">
                <a:solidFill>
                  <a:srgbClr val="1A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your finding, methodology, or result here. This is the main content area for detailed explanations.</a:t>
            </a:r>
            <a:endParaRPr lang="en-US" sz="1300" dirty="0"/>
          </a:p>
          <a:p>
            <a:pPr marL="0" indent="0" algn="l">
              <a:buNone/>
            </a:pPr>
            <a:endParaRPr lang="en-US" sz="1300" dirty="0"/>
          </a:p>
          <a:p>
            <a:pPr marL="0" indent="0" algn="l">
              <a:buNone/>
            </a:pPr>
            <a:r>
              <a:rPr lang="en-US" sz="1300" dirty="0">
                <a:solidFill>
                  <a:srgbClr val="1A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another supporting point or data item in this space to complement the main idea.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754880" y="1005840"/>
            <a:ext cx="4023360" cy="3566160"/>
          </a:xfrm>
          <a:prstGeom prst="rect">
            <a:avLst/>
          </a:prstGeom>
          <a:solidFill>
            <a:srgbClr val="FFFFFF"/>
          </a:solidFill>
          <a:ln w="6350">
            <a:solidFill>
              <a:srgbClr val="D8E3EE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754880" y="1005840"/>
            <a:ext cx="4023360" cy="9144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937760" y="114300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A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Point Two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937760" y="1554480"/>
            <a:ext cx="3657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300" dirty="0">
                <a:solidFill>
                  <a:srgbClr val="1A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Insert content for the right column here. Use diagrams, images, or concise bullet points for clarity.</a:t>
            </a:r>
            <a:endParaRPr lang="en-US" sz="1300" dirty="0"/>
          </a:p>
          <a:p>
            <a:pPr marL="0" indent="0" algn="l">
              <a:buNone/>
            </a:pPr>
            <a:endParaRPr lang="en-US" sz="1300" dirty="0"/>
          </a:p>
          <a:p>
            <a:pPr marL="0" indent="0" algn="l">
              <a:buNone/>
            </a:pPr>
            <a:r>
              <a:rPr lang="en-US" sz="1300" dirty="0">
                <a:solidFill>
                  <a:srgbClr val="1A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Supporting evidence, citations, or visual descriptions can also appear in this space.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65760" y="4773168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8C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IEEE-ICAISET'26  ·  AlShorouk Academy, Cairo, Egypt  ·  April 21–23, 2026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8412480" y="4773168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00A8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777240"/>
            <a:ext cx="9144000" cy="6400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91440"/>
            <a:ext cx="7772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Methodology / Proposed Approach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6858000" y="13716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0C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IEEE-ICAISET'26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320040" y="1005840"/>
            <a:ext cx="1920240" cy="3520440"/>
          </a:xfrm>
          <a:prstGeom prst="rect">
            <a:avLst/>
          </a:prstGeom>
          <a:solidFill>
            <a:srgbClr val="FFFFFF"/>
          </a:solidFill>
          <a:ln w="6350">
            <a:solidFill>
              <a:srgbClr val="D8E3EE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20040" y="1005840"/>
            <a:ext cx="1920240" cy="59436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93192" y="1042416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2200" dirty="0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7360" y="1069848"/>
            <a:ext cx="365760" cy="36576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411480" y="1645920"/>
            <a:ext cx="1737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A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Collection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411480" y="2148840"/>
            <a:ext cx="173736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1A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your input data, datasets, or sources used.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2258568" y="2606040"/>
            <a:ext cx="182880" cy="36576"/>
          </a:xfrm>
          <a:prstGeom prst="rect">
            <a:avLst/>
          </a:prstGeom>
          <a:solidFill>
            <a:srgbClr val="007B91"/>
          </a:solidFill>
          <a:ln w="12700">
            <a:solidFill>
              <a:srgbClr val="007B9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2350008" y="2532888"/>
            <a:ext cx="16459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7B91"/>
                </a:solidFill>
              </a:rPr>
              <a:t>▶</a:t>
            </a:r>
            <a:endParaRPr lang="en-US" sz="1000" dirty="0"/>
          </a:p>
        </p:txBody>
      </p:sp>
      <p:sp>
        <p:nvSpPr>
          <p:cNvPr id="14" name="Shape 11"/>
          <p:cNvSpPr/>
          <p:nvPr/>
        </p:nvSpPr>
        <p:spPr>
          <a:xfrm>
            <a:off x="2468880" y="1005840"/>
            <a:ext cx="1920240" cy="3520440"/>
          </a:xfrm>
          <a:prstGeom prst="rect">
            <a:avLst/>
          </a:prstGeom>
          <a:solidFill>
            <a:srgbClr val="FFFFFF"/>
          </a:solidFill>
          <a:ln w="6350">
            <a:solidFill>
              <a:srgbClr val="D8E3EE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2468880" y="1005840"/>
            <a:ext cx="1920240" cy="594360"/>
          </a:xfrm>
          <a:prstGeom prst="rect">
            <a:avLst/>
          </a:prstGeom>
          <a:solidFill>
            <a:srgbClr val="007B91"/>
          </a:solidFill>
          <a:ln w="12700">
            <a:solidFill>
              <a:srgbClr val="007B9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2542032" y="1042416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2200" dirty="0"/>
          </a:p>
        </p:txBody>
      </p:sp>
      <p:pic>
        <p:nvPicPr>
          <p:cNvPr id="1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6200" y="1069848"/>
            <a:ext cx="365760" cy="365760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2560320" y="1645920"/>
            <a:ext cx="1737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A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Pre-processing</a:t>
            </a:r>
            <a:endParaRPr lang="en-US" sz="1300" dirty="0"/>
          </a:p>
        </p:txBody>
      </p:sp>
      <p:sp>
        <p:nvSpPr>
          <p:cNvPr id="19" name="Text 15"/>
          <p:cNvSpPr/>
          <p:nvPr/>
        </p:nvSpPr>
        <p:spPr>
          <a:xfrm>
            <a:off x="2560320" y="2148840"/>
            <a:ext cx="173736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1A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 data cleaning, feature extraction, or normalization steps.</a:t>
            </a:r>
            <a:endParaRPr lang="en-US" sz="1100" dirty="0"/>
          </a:p>
        </p:txBody>
      </p:sp>
      <p:sp>
        <p:nvSpPr>
          <p:cNvPr id="20" name="Shape 16"/>
          <p:cNvSpPr/>
          <p:nvPr/>
        </p:nvSpPr>
        <p:spPr>
          <a:xfrm>
            <a:off x="4407408" y="2606040"/>
            <a:ext cx="182880" cy="36576"/>
          </a:xfrm>
          <a:prstGeom prst="rect">
            <a:avLst/>
          </a:prstGeom>
          <a:solidFill>
            <a:srgbClr val="007B91"/>
          </a:solidFill>
          <a:ln w="12700">
            <a:solidFill>
              <a:srgbClr val="007B9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7"/>
          <p:cNvSpPr/>
          <p:nvPr/>
        </p:nvSpPr>
        <p:spPr>
          <a:xfrm>
            <a:off x="4498848" y="2532888"/>
            <a:ext cx="16459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7B91"/>
                </a:solidFill>
              </a:rPr>
              <a:t>▶</a:t>
            </a:r>
            <a:endParaRPr lang="en-US" sz="1000" dirty="0"/>
          </a:p>
        </p:txBody>
      </p:sp>
      <p:sp>
        <p:nvSpPr>
          <p:cNvPr id="22" name="Shape 18"/>
          <p:cNvSpPr/>
          <p:nvPr/>
        </p:nvSpPr>
        <p:spPr>
          <a:xfrm>
            <a:off x="4617720" y="1005840"/>
            <a:ext cx="1920240" cy="3520440"/>
          </a:xfrm>
          <a:prstGeom prst="rect">
            <a:avLst/>
          </a:prstGeom>
          <a:solidFill>
            <a:srgbClr val="FFFFFF"/>
          </a:solidFill>
          <a:ln w="6350">
            <a:solidFill>
              <a:srgbClr val="D8E3EE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19"/>
          <p:cNvSpPr/>
          <p:nvPr/>
        </p:nvSpPr>
        <p:spPr>
          <a:xfrm>
            <a:off x="4617720" y="1005840"/>
            <a:ext cx="1920240" cy="59436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0"/>
          <p:cNvSpPr/>
          <p:nvPr/>
        </p:nvSpPr>
        <p:spPr>
          <a:xfrm>
            <a:off x="4690872" y="1042416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2200" dirty="0"/>
          </a:p>
        </p:txBody>
      </p:sp>
      <p:pic>
        <p:nvPicPr>
          <p:cNvPr id="2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35040" y="1069848"/>
            <a:ext cx="365760" cy="365760"/>
          </a:xfrm>
          <a:prstGeom prst="rect">
            <a:avLst/>
          </a:prstGeom>
        </p:spPr>
      </p:pic>
      <p:sp>
        <p:nvSpPr>
          <p:cNvPr id="26" name="Text 21"/>
          <p:cNvSpPr/>
          <p:nvPr/>
        </p:nvSpPr>
        <p:spPr>
          <a:xfrm>
            <a:off x="4709160" y="1645920"/>
            <a:ext cx="1737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A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/ Algorithm</a:t>
            </a:r>
            <a:endParaRPr lang="en-US" sz="1300" dirty="0"/>
          </a:p>
        </p:txBody>
      </p:sp>
      <p:sp>
        <p:nvSpPr>
          <p:cNvPr id="27" name="Text 22"/>
          <p:cNvSpPr/>
          <p:nvPr/>
        </p:nvSpPr>
        <p:spPr>
          <a:xfrm>
            <a:off x="4709160" y="2148840"/>
            <a:ext cx="173736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1A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the AI model, algorithm, or system architecture.</a:t>
            </a:r>
            <a:endParaRPr lang="en-US" sz="1100" dirty="0"/>
          </a:p>
        </p:txBody>
      </p:sp>
      <p:sp>
        <p:nvSpPr>
          <p:cNvPr id="28" name="Shape 23"/>
          <p:cNvSpPr/>
          <p:nvPr/>
        </p:nvSpPr>
        <p:spPr>
          <a:xfrm>
            <a:off x="6556248" y="2606040"/>
            <a:ext cx="182880" cy="36576"/>
          </a:xfrm>
          <a:prstGeom prst="rect">
            <a:avLst/>
          </a:prstGeom>
          <a:solidFill>
            <a:srgbClr val="007B91"/>
          </a:solidFill>
          <a:ln w="12700">
            <a:solidFill>
              <a:srgbClr val="007B9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4"/>
          <p:cNvSpPr/>
          <p:nvPr/>
        </p:nvSpPr>
        <p:spPr>
          <a:xfrm>
            <a:off x="6647688" y="2532888"/>
            <a:ext cx="16459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7B91"/>
                </a:solidFill>
              </a:rPr>
              <a:t>▶</a:t>
            </a:r>
            <a:endParaRPr lang="en-US" sz="1000" dirty="0"/>
          </a:p>
        </p:txBody>
      </p:sp>
      <p:sp>
        <p:nvSpPr>
          <p:cNvPr id="30" name="Shape 25"/>
          <p:cNvSpPr/>
          <p:nvPr/>
        </p:nvSpPr>
        <p:spPr>
          <a:xfrm>
            <a:off x="6766560" y="1005840"/>
            <a:ext cx="1920240" cy="3520440"/>
          </a:xfrm>
          <a:prstGeom prst="rect">
            <a:avLst/>
          </a:prstGeom>
          <a:solidFill>
            <a:srgbClr val="FFFFFF"/>
          </a:solidFill>
          <a:ln w="6350">
            <a:solidFill>
              <a:srgbClr val="D8E3EE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Shape 26"/>
          <p:cNvSpPr/>
          <p:nvPr/>
        </p:nvSpPr>
        <p:spPr>
          <a:xfrm>
            <a:off x="6766560" y="1005840"/>
            <a:ext cx="1920240" cy="594360"/>
          </a:xfrm>
          <a:prstGeom prst="rect">
            <a:avLst/>
          </a:prstGeom>
          <a:solidFill>
            <a:srgbClr val="007B91"/>
          </a:solidFill>
          <a:ln w="12700">
            <a:solidFill>
              <a:srgbClr val="007B9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27"/>
          <p:cNvSpPr/>
          <p:nvPr/>
        </p:nvSpPr>
        <p:spPr>
          <a:xfrm>
            <a:off x="6839712" y="1042416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2200" dirty="0"/>
          </a:p>
        </p:txBody>
      </p:sp>
      <p:pic>
        <p:nvPicPr>
          <p:cNvPr id="3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83880" y="1069848"/>
            <a:ext cx="365760" cy="365760"/>
          </a:xfrm>
          <a:prstGeom prst="rect">
            <a:avLst/>
          </a:prstGeom>
        </p:spPr>
      </p:pic>
      <p:sp>
        <p:nvSpPr>
          <p:cNvPr id="34" name="Text 28"/>
          <p:cNvSpPr/>
          <p:nvPr/>
        </p:nvSpPr>
        <p:spPr>
          <a:xfrm>
            <a:off x="6858000" y="1645920"/>
            <a:ext cx="1737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A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Evaluation</a:t>
            </a:r>
            <a:endParaRPr lang="en-US" sz="1300" dirty="0"/>
          </a:p>
        </p:txBody>
      </p:sp>
      <p:sp>
        <p:nvSpPr>
          <p:cNvPr id="35" name="Text 29"/>
          <p:cNvSpPr/>
          <p:nvPr/>
        </p:nvSpPr>
        <p:spPr>
          <a:xfrm>
            <a:off x="6858000" y="2148840"/>
            <a:ext cx="173736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1A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Metrics, benchmarks, and validation strategy used.</a:t>
            </a:r>
            <a:endParaRPr lang="en-US" sz="1100" dirty="0"/>
          </a:p>
        </p:txBody>
      </p:sp>
      <p:sp>
        <p:nvSpPr>
          <p:cNvPr id="36" name="Shape 30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1"/>
          <p:cNvSpPr/>
          <p:nvPr/>
        </p:nvSpPr>
        <p:spPr>
          <a:xfrm>
            <a:off x="365760" y="4773168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8C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IEEE-ICAISET'26  ·  AlShorouk Academy, Cairo, Egypt  ·  April 21–23, 2026</a:t>
            </a:r>
            <a:endParaRPr lang="en-US" sz="900" dirty="0"/>
          </a:p>
        </p:txBody>
      </p:sp>
      <p:sp>
        <p:nvSpPr>
          <p:cNvPr id="38" name="Text 32"/>
          <p:cNvSpPr/>
          <p:nvPr/>
        </p:nvSpPr>
        <p:spPr>
          <a:xfrm>
            <a:off x="8412480" y="4773168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00A8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777240"/>
            <a:ext cx="9144000" cy="64008"/>
          </a:xfrm>
          <a:prstGeom prst="rect">
            <a:avLst/>
          </a:prstGeom>
          <a:solidFill>
            <a:srgbClr val="007B91"/>
          </a:solidFill>
          <a:ln w="12700">
            <a:solidFill>
              <a:srgbClr val="007B9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91440"/>
            <a:ext cx="7772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Results &amp; Performance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6858000" y="13716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00A8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IEEE-ICAISET'26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365760" y="1005840"/>
            <a:ext cx="2606040" cy="13716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  <a:effectLst>
            <a:outerShdw blurRad="762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11480" y="1051560"/>
            <a:ext cx="2514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97.3%</a:t>
            </a:r>
            <a:endParaRPr lang="en-US" sz="4200" dirty="0"/>
          </a:p>
        </p:txBody>
      </p:sp>
      <p:sp>
        <p:nvSpPr>
          <p:cNvPr id="8" name="Text 6"/>
          <p:cNvSpPr/>
          <p:nvPr/>
        </p:nvSpPr>
        <p:spPr>
          <a:xfrm>
            <a:off x="411480" y="1828800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Accuracy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200400" y="1005840"/>
            <a:ext cx="2606040" cy="1371600"/>
          </a:xfrm>
          <a:prstGeom prst="rect">
            <a:avLst/>
          </a:prstGeom>
          <a:solidFill>
            <a:srgbClr val="007B91"/>
          </a:solidFill>
          <a:ln w="12700">
            <a:solidFill>
              <a:srgbClr val="007B91"/>
            </a:solidFill>
            <a:prstDash val="solid"/>
          </a:ln>
          <a:effectLst>
            <a:outerShdw blurRad="762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246120" y="1051560"/>
            <a:ext cx="2514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0.045s</a:t>
            </a:r>
            <a:endParaRPr lang="en-US" sz="4200" dirty="0"/>
          </a:p>
        </p:txBody>
      </p:sp>
      <p:sp>
        <p:nvSpPr>
          <p:cNvPr id="11" name="Text 9"/>
          <p:cNvSpPr/>
          <p:nvPr/>
        </p:nvSpPr>
        <p:spPr>
          <a:xfrm>
            <a:off x="3246120" y="1828800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Inference Time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035040" y="1005840"/>
            <a:ext cx="2606040" cy="137160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  <a:effectLst>
            <a:outerShdw blurRad="762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080760" y="1051560"/>
            <a:ext cx="2514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2.1×</a:t>
            </a:r>
            <a:endParaRPr lang="en-US" sz="4200" dirty="0"/>
          </a:p>
        </p:txBody>
      </p:sp>
      <p:sp>
        <p:nvSpPr>
          <p:cNvPr id="14" name="Text 12"/>
          <p:cNvSpPr/>
          <p:nvPr/>
        </p:nvSpPr>
        <p:spPr>
          <a:xfrm>
            <a:off x="6080760" y="1828800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Speedup Factor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365760" y="2560320"/>
            <a:ext cx="8412480" cy="2011680"/>
          </a:xfrm>
          <a:prstGeom prst="rect">
            <a:avLst/>
          </a:prstGeom>
          <a:solidFill>
            <a:srgbClr val="FFFFFF"/>
          </a:solidFill>
          <a:ln w="6350">
            <a:solidFill>
              <a:srgbClr val="D8E3EE"/>
            </a:solidFill>
            <a:prstDash val="solid"/>
          </a:ln>
          <a:effectLst>
            <a:outerShdw blurRad="508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365760" y="2560320"/>
            <a:ext cx="84124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D8E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Insert Chart / Figure Here ]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914400" y="3840480"/>
            <a:ext cx="640080" cy="54864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1920240" y="3566160"/>
            <a:ext cx="640080" cy="822960"/>
          </a:xfrm>
          <a:prstGeom prst="rect">
            <a:avLst/>
          </a:prstGeom>
          <a:solidFill>
            <a:srgbClr val="007B91"/>
          </a:solidFill>
          <a:ln w="12700">
            <a:solidFill>
              <a:srgbClr val="007B9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2926080" y="3703320"/>
            <a:ext cx="640080" cy="6858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3931920" y="3108960"/>
            <a:ext cx="640080" cy="1280160"/>
          </a:xfrm>
          <a:prstGeom prst="rect">
            <a:avLst/>
          </a:prstGeom>
          <a:solidFill>
            <a:srgbClr val="007B91"/>
          </a:solidFill>
          <a:ln w="12700">
            <a:solidFill>
              <a:srgbClr val="007B9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937760" y="3383280"/>
            <a:ext cx="640080" cy="100584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5943600" y="2926080"/>
            <a:ext cx="640080" cy="1463040"/>
          </a:xfrm>
          <a:prstGeom prst="rect">
            <a:avLst/>
          </a:prstGeom>
          <a:solidFill>
            <a:srgbClr val="007B91"/>
          </a:solidFill>
          <a:ln w="12700">
            <a:solidFill>
              <a:srgbClr val="007B9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6949440" y="3200400"/>
            <a:ext cx="640080" cy="118872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365760" y="4773168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8C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IEEE-ICAISET'26  ·  AlShorouk Academy, Cairo, Egypt  ·  April 21–23, 2026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8412480" y="4773168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00A8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777240"/>
            <a:ext cx="9144000" cy="64008"/>
          </a:xfrm>
          <a:prstGeom prst="rect">
            <a:avLst/>
          </a:prstGeom>
          <a:solidFill>
            <a:srgbClr val="007B91"/>
          </a:solidFill>
          <a:ln w="12700">
            <a:solidFill>
              <a:srgbClr val="007B9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91440"/>
            <a:ext cx="7772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Contributions &amp; Discussion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6858000" y="13716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00A8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IEEE-ICAISET'26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365760" y="1005840"/>
            <a:ext cx="5029200" cy="3566160"/>
          </a:xfrm>
          <a:prstGeom prst="rect">
            <a:avLst/>
          </a:prstGeom>
          <a:solidFill>
            <a:srgbClr val="FFFFFF"/>
          </a:solidFill>
          <a:ln w="6350">
            <a:solidFill>
              <a:srgbClr val="D8E3EE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65760" y="1005840"/>
            <a:ext cx="73152" cy="3566160"/>
          </a:xfrm>
          <a:prstGeom prst="rect">
            <a:avLst/>
          </a:prstGeom>
          <a:solidFill>
            <a:srgbClr val="007B91"/>
          </a:solidFill>
          <a:ln w="12700">
            <a:solidFill>
              <a:srgbClr val="007B9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48640" y="1097280"/>
            <a:ext cx="4663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 Findings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94360" y="1554480"/>
            <a:ext cx="4572000" cy="2834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major contribution or finding of the research work.</a:t>
            </a:r>
            <a:endParaRPr lang="en-US" sz="13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Second contribution highlighting innovation or novelty.</a:t>
            </a:r>
            <a:endParaRPr lang="en-US" sz="13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Third result demonstrating improvement over baselines.</a:t>
            </a:r>
            <a:endParaRPr lang="en-US" sz="13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Comparative analysis with state-of-the-art approaches.</a:t>
            </a:r>
            <a:endParaRPr lang="en-US" sz="13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Practical implications and real-world applications.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669280" y="1097280"/>
            <a:ext cx="3108960" cy="960120"/>
          </a:xfrm>
          <a:prstGeom prst="rect">
            <a:avLst/>
          </a:prstGeom>
          <a:solidFill>
            <a:srgbClr val="FFFFFF"/>
          </a:solidFill>
          <a:ln w="6350">
            <a:solidFill>
              <a:srgbClr val="D8E3EE"/>
            </a:solidFill>
            <a:prstDash val="solid"/>
          </a:ln>
          <a:effectLst>
            <a:outerShdw blurRad="508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5669280" y="1097280"/>
            <a:ext cx="822960" cy="96012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0720" y="1353312"/>
            <a:ext cx="457200" cy="457200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6583680" y="118872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A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Innovation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6583680" y="150876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B8C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Novel approach to the problem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5669280" y="2240280"/>
            <a:ext cx="3108960" cy="960120"/>
          </a:xfrm>
          <a:prstGeom prst="rect">
            <a:avLst/>
          </a:prstGeom>
          <a:solidFill>
            <a:srgbClr val="FFFFFF"/>
          </a:solidFill>
          <a:ln w="6350">
            <a:solidFill>
              <a:srgbClr val="D8E3EE"/>
            </a:solidFill>
            <a:prstDash val="solid"/>
          </a:ln>
          <a:effectLst>
            <a:outerShdw blurRad="508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5669280" y="2240280"/>
            <a:ext cx="822960" cy="96012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60720" y="2496312"/>
            <a:ext cx="457200" cy="457200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6583680" y="233172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A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Scalability</a:t>
            </a:r>
            <a:endParaRPr lang="en-US" sz="1200" dirty="0"/>
          </a:p>
        </p:txBody>
      </p:sp>
      <p:sp>
        <p:nvSpPr>
          <p:cNvPr id="19" name="Text 15"/>
          <p:cNvSpPr/>
          <p:nvPr/>
        </p:nvSpPr>
        <p:spPr>
          <a:xfrm>
            <a:off x="6583680" y="265176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B8C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Tested on large-scale datasets</a:t>
            </a:r>
            <a:endParaRPr lang="en-US" sz="1100" dirty="0"/>
          </a:p>
        </p:txBody>
      </p:sp>
      <p:sp>
        <p:nvSpPr>
          <p:cNvPr id="20" name="Shape 16"/>
          <p:cNvSpPr/>
          <p:nvPr/>
        </p:nvSpPr>
        <p:spPr>
          <a:xfrm>
            <a:off x="5669280" y="3383280"/>
            <a:ext cx="3108960" cy="960120"/>
          </a:xfrm>
          <a:prstGeom prst="rect">
            <a:avLst/>
          </a:prstGeom>
          <a:solidFill>
            <a:srgbClr val="FFFFFF"/>
          </a:solidFill>
          <a:ln w="6350">
            <a:solidFill>
              <a:srgbClr val="D8E3EE"/>
            </a:solidFill>
            <a:prstDash val="solid"/>
          </a:ln>
          <a:effectLst>
            <a:outerShdw blurRad="508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7"/>
          <p:cNvSpPr/>
          <p:nvPr/>
        </p:nvSpPr>
        <p:spPr>
          <a:xfrm>
            <a:off x="5669280" y="3383280"/>
            <a:ext cx="822960" cy="96012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60720" y="3639312"/>
            <a:ext cx="457200" cy="45720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6583680" y="347472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A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Robustness</a:t>
            </a:r>
            <a:endParaRPr lang="en-US" sz="1200" dirty="0"/>
          </a:p>
        </p:txBody>
      </p:sp>
      <p:sp>
        <p:nvSpPr>
          <p:cNvPr id="24" name="Text 19"/>
          <p:cNvSpPr/>
          <p:nvPr/>
        </p:nvSpPr>
        <p:spPr>
          <a:xfrm>
            <a:off x="6583680" y="379476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B8C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Validated across diverse scenarios</a:t>
            </a:r>
            <a:endParaRPr lang="en-US" sz="1100" dirty="0"/>
          </a:p>
        </p:txBody>
      </p:sp>
      <p:sp>
        <p:nvSpPr>
          <p:cNvPr id="25" name="Shape 20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1"/>
          <p:cNvSpPr/>
          <p:nvPr/>
        </p:nvSpPr>
        <p:spPr>
          <a:xfrm>
            <a:off x="365760" y="4773168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8C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IEEE-ICAISET'26  ·  AlShorouk Academy, Cairo, Egypt  ·  April 21–23, 2026</a:t>
            </a:r>
            <a:endParaRPr lang="en-US" sz="900" dirty="0"/>
          </a:p>
        </p:txBody>
      </p:sp>
      <p:sp>
        <p:nvSpPr>
          <p:cNvPr id="27" name="Text 22"/>
          <p:cNvSpPr/>
          <p:nvPr/>
        </p:nvSpPr>
        <p:spPr>
          <a:xfrm>
            <a:off x="8412480" y="4773168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00A8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0" y="0"/>
            <a:ext cx="3474720" cy="51435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669280" y="0"/>
            <a:ext cx="54864" cy="5143500"/>
          </a:xfrm>
          <a:prstGeom prst="rect">
            <a:avLst/>
          </a:prstGeom>
          <a:solidFill>
            <a:srgbClr val="007B91"/>
          </a:solidFill>
          <a:ln w="12700">
            <a:solidFill>
              <a:srgbClr val="007B9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49377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</a:t>
            </a:r>
            <a:endParaRPr lang="en-US" sz="5200" dirty="0"/>
          </a:p>
        </p:txBody>
      </p:sp>
      <p:sp>
        <p:nvSpPr>
          <p:cNvPr id="5" name="Shape 3"/>
          <p:cNvSpPr/>
          <p:nvPr/>
        </p:nvSpPr>
        <p:spPr>
          <a:xfrm>
            <a:off x="457200" y="1920240"/>
            <a:ext cx="4114800" cy="4572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2057400"/>
            <a:ext cx="4937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00A8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 &amp; Discussion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457200" y="2834640"/>
            <a:ext cx="49377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D8E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 Name(s)</a:t>
            </a:r>
            <a:endParaRPr lang="en-US" sz="1300" dirty="0"/>
          </a:p>
          <a:p>
            <a:pPr marL="0" indent="0" algn="l">
              <a:buNone/>
            </a:pPr>
            <a:r>
              <a:rPr lang="en-US" sz="1300" dirty="0">
                <a:solidFill>
                  <a:srgbClr val="D8E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Institution / University Name</a:t>
            </a:r>
            <a:endParaRPr lang="en-US" sz="1300" dirty="0"/>
          </a:p>
          <a:p>
            <a:pPr marL="0" indent="0" algn="l">
              <a:buNone/>
            </a:pPr>
            <a:r>
              <a:rPr lang="en-US" sz="1300" dirty="0">
                <a:solidFill>
                  <a:srgbClr val="00A8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email@institution.edu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852160" y="457200"/>
            <a:ext cx="3108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0A8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IEEE-ICAISET'26</a:t>
            </a:r>
            <a:endParaRPr lang="en-US" sz="1600" dirty="0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6560" y="1188720"/>
            <a:ext cx="1371600" cy="137160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5852160" y="2743200"/>
            <a:ext cx="3108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D8E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April 21–23, 2026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D8E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AlShorouk Academy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D8E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Cairo, Egypt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5760720" y="3840480"/>
            <a:ext cx="3200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i="1" dirty="0">
                <a:solidFill>
                  <a:srgbClr val="6B8C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Proceedings PUBLISHED  in IEEE Xplore</a:t>
            </a:r>
            <a:endParaRPr lang="en-US" sz="900" b="1" dirty="0"/>
          </a:p>
        </p:txBody>
      </p:sp>
      <p:sp>
        <p:nvSpPr>
          <p:cNvPr id="12" name="Shape 9"/>
          <p:cNvSpPr/>
          <p:nvPr/>
        </p:nvSpPr>
        <p:spPr>
          <a:xfrm>
            <a:off x="0" y="4754880"/>
            <a:ext cx="5623560" cy="38862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365760" y="477316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8C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IEEE-ICAISET'26  ·  icca-conf.info/icaiset25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376</Words>
  <Application>Microsoft Office PowerPoint</Application>
  <PresentationFormat>On-screen Show (16:9)</PresentationFormat>
  <Paragraphs>87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IEEE-ICAISET'26 Presentation Template</dc:title>
  <dc:subject>PptxGenJS Presentation</dc:subject>
  <dc:creator>IEEE-ICAISET</dc:creator>
  <cp:lastModifiedBy>Jihad Mohamed Jaam</cp:lastModifiedBy>
  <cp:revision>2</cp:revision>
  <dcterms:created xsi:type="dcterms:W3CDTF">2026-04-04T15:39:06Z</dcterms:created>
  <dcterms:modified xsi:type="dcterms:W3CDTF">2026-04-04T15:43:50Z</dcterms:modified>
</cp:coreProperties>
</file>