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1"/>
  </p:notesMasterIdLst>
  <p:sldIdLst>
    <p:sldId id="285" r:id="rId5"/>
    <p:sldId id="286" r:id="rId6"/>
    <p:sldId id="287" r:id="rId7"/>
    <p:sldId id="258" r:id="rId8"/>
    <p:sldId id="259" r:id="rId9"/>
    <p:sldId id="289" r:id="rId10"/>
    <p:sldId id="290" r:id="rId11"/>
    <p:sldId id="291" r:id="rId12"/>
    <p:sldId id="292" r:id="rId13"/>
    <p:sldId id="294" r:id="rId14"/>
    <p:sldId id="311" r:id="rId15"/>
    <p:sldId id="260" r:id="rId16"/>
    <p:sldId id="293" r:id="rId17"/>
    <p:sldId id="296" r:id="rId18"/>
    <p:sldId id="273" r:id="rId19"/>
    <p:sldId id="274" r:id="rId20"/>
    <p:sldId id="299" r:id="rId21"/>
    <p:sldId id="300" r:id="rId22"/>
    <p:sldId id="298" r:id="rId23"/>
    <p:sldId id="275" r:id="rId24"/>
    <p:sldId id="302" r:id="rId25"/>
    <p:sldId id="303" r:id="rId26"/>
    <p:sldId id="304" r:id="rId27"/>
    <p:sldId id="276" r:id="rId28"/>
    <p:sldId id="305" r:id="rId29"/>
    <p:sldId id="306" r:id="rId30"/>
    <p:sldId id="278" r:id="rId31"/>
    <p:sldId id="309" r:id="rId32"/>
    <p:sldId id="310" r:id="rId33"/>
    <p:sldId id="281" r:id="rId34"/>
    <p:sldId id="307" r:id="rId35"/>
    <p:sldId id="297" r:id="rId36"/>
    <p:sldId id="308" r:id="rId37"/>
    <p:sldId id="277" r:id="rId38"/>
    <p:sldId id="279" r:id="rId39"/>
    <p:sldId id="280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4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150" autoAdjust="0"/>
  </p:normalViewPr>
  <p:slideViewPr>
    <p:cSldViewPr snapToGrid="0">
      <p:cViewPr varScale="1">
        <p:scale>
          <a:sx n="56" d="100"/>
          <a:sy n="56" d="100"/>
        </p:scale>
        <p:origin x="2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5B067-569A-44D5-81DA-C727228BB150}" type="datetimeFigureOut">
              <a:rPr lang="en-CA" smtClean="0"/>
              <a:t>2024-12-06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1F502-FABF-4ECC-887B-2F3FB9FEB2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8831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ckdc.com/niva-ai/?utm_source=chatgpt.com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microsoft-365-copilot/extensibility/overview-declarative-agent?utm_source=chatgpt.com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learn.microsoft.com/en-us/microsoft-365-copilot/extensibility/decision-guide?utm_source=chatgpt.com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9703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Stack Dynamics Corp. (</a:t>
            </a:r>
            <a:r>
              <a:rPr lang="en-US" dirty="0" err="1"/>
              <a:t>StackDC</a:t>
            </a:r>
            <a:r>
              <a:rPr lang="en-US" dirty="0"/>
              <a:t>) is a leading provider of customizable, cloud-based </a:t>
            </a:r>
            <a:r>
              <a:rPr lang="en-US" dirty="0" err="1"/>
              <a:t>PropTech</a:t>
            </a:r>
            <a:r>
              <a:rPr lang="en-US" dirty="0"/>
              <a:t> solutions that transform enterprise client workflows. Their flagship product, Niva, is an AI-powered knowledge assistant designed to enhance business productivity and domain expertise. </a:t>
            </a:r>
            <a:r>
              <a:rPr lang="en-US" dirty="0" err="1">
                <a:hlinkClick r:id="rId3"/>
              </a:rPr>
              <a:t>StackDC</a:t>
            </a:r>
            <a:endParaRPr lang="en-US" dirty="0"/>
          </a:p>
          <a:p>
            <a:r>
              <a:rPr lang="en-US" dirty="0"/>
              <a:t>Niva integrates seamlessly with Microsoft 365 custom engine agents, enabling organizations to address specific challenges within the property technology sector effectively. Trusted by Canada's largest Real Estate Investment Trusts (REITs), </a:t>
            </a:r>
            <a:r>
              <a:rPr lang="en-US" dirty="0" err="1"/>
              <a:t>StackDC's</a:t>
            </a:r>
            <a:r>
              <a:rPr lang="en-US" dirty="0"/>
              <a:t> solutions are instrumental in driving innovation and efficiency across the real estate industry.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3859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**Declarative Agents**: Extend M365 Copilot to execute predefined workflows without extensive coding. These agents leverage existing enterprise knowledge and integrate seamlessly with plugins to retrieve data and perform tasks on external systems.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1552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Characteristics and use cases.</a:t>
            </a:r>
          </a:p>
          <a:p>
            <a:r>
              <a:rPr lang="en-US" dirty="0"/>
              <a:t>Benefits: ease of use, rapid deployment, and integration with existing workflows.</a:t>
            </a:r>
          </a:p>
          <a:p>
            <a:r>
              <a:rPr lang="en-US" dirty="0"/>
              <a:t>Limitations: customization constraints and scalability considerations.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5704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C4BCC-EA09-B512-A484-60ECC4B25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6B5FED-5332-D819-5DAA-DDE65F441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D56ABD-E175-42DB-5CCD-66939694B7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941B3-944A-6F97-0EA4-01E29EB0C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3524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E78C1-AE0B-2884-71ED-FE03FA573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9DC3C2-23A8-5C8A-A16A-F35F30CC24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B43D4C-501F-CE3D-5B58-F7E2818D15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Characteristics and use cases.</a:t>
            </a:r>
          </a:p>
          <a:p>
            <a:r>
              <a:rPr lang="en-US" dirty="0"/>
              <a:t>Benefits: ease of use, rapid deployment, and integration with existing workflows.</a:t>
            </a:r>
          </a:p>
          <a:p>
            <a:r>
              <a:rPr lang="en-US" dirty="0"/>
              <a:t>Limitations: customization constraints and scalability considerations.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ECB9E-9DAA-6A4F-B24E-A27E1A2EC8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1350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https://learn.microsoft.com/en-us/microsoft-365-copilot/extensibility/faq?utm_source=chatgpt.com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9799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5E753-9585-BC37-2526-CDB1731B6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FB7558-044B-6208-BA46-5BEAA8CFB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75C27B-9A51-71E3-5A70-15E891A03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Characteristics and use cases.</a:t>
            </a:r>
          </a:p>
          <a:p>
            <a:r>
              <a:rPr lang="en-US" dirty="0"/>
              <a:t>Benefits: ease of use, rapid deployment, and integration with existing workflows.</a:t>
            </a:r>
          </a:p>
          <a:p>
            <a:r>
              <a:rPr lang="en-US" dirty="0"/>
              <a:t>Limitations: customization constraints and scalability considerations.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B26E6-77FC-FFD0-FE4D-887F359800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0613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5E753-9585-BC37-2526-CDB1731B6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FB7558-044B-6208-BA46-5BEAA8CFB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75C27B-9A51-71E3-5A70-15E891A03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Characteristics and use cases.</a:t>
            </a:r>
          </a:p>
          <a:p>
            <a:r>
              <a:rPr lang="en-US" dirty="0"/>
              <a:t>Benefits: ease of use, rapid deployment, and integration with existing workflows.</a:t>
            </a:r>
          </a:p>
          <a:p>
            <a:r>
              <a:rPr lang="en-US" dirty="0"/>
              <a:t>Limitations: customization constraints and scalability considerations.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B26E6-77FC-FFD0-FE4D-887F359800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8074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Declarative agents inherit data protections from Microsoft 365 Copilot, with enterprise admins having visibility and control over their distribution within the tenant. </a:t>
            </a:r>
            <a:r>
              <a:rPr lang="en-US" dirty="0">
                <a:hlinkClick r:id="rId3"/>
              </a:rPr>
              <a:t>Microsoft Learn</a:t>
            </a:r>
            <a:endParaRPr lang="en-US" dirty="0"/>
          </a:p>
          <a:p>
            <a:r>
              <a:rPr lang="en-US" dirty="0"/>
              <a:t>Custom engine agents require careful consideration of security and compliance measures, as they may operate outside the Microsoft 365 environment and involve additional data handling processes. </a:t>
            </a:r>
            <a:r>
              <a:rPr lang="en-US" dirty="0">
                <a:hlinkClick r:id="rId4"/>
              </a:rPr>
              <a:t>Microsoft Learn</a:t>
            </a: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1F502-FABF-4ECC-887B-2F3FB9FEB2DC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5794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F63ED07E-2AF7-4747-8246-1104D7345C85}" type="datetimeFigureOut">
              <a:rPr lang="en-CA" smtClean="0"/>
              <a:t>2024-12-06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1713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2024-12-06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6763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2024-12-06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6864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2024-12-06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2395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2024-12-06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7788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2024-12-06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5157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2024-12-06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6314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2024-12-06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05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2024-12-06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3785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2024-12-06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1929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2024-12-06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068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2024-12-06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227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2024-12-06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3342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2024-12-06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4411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2024-12-06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159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2024-12-06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219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D07E-2AF7-4747-8246-1104D7345C85}" type="datetimeFigureOut">
              <a:rPr lang="en-CA" smtClean="0"/>
              <a:t>2024-12-06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0021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ED07E-2AF7-4747-8246-1104D7345C85}" type="datetimeFigureOut">
              <a:rPr lang="en-CA" smtClean="0"/>
              <a:t>2024-12-06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6F92F-A66D-496E-80C6-9A8BFBCF9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034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n-us/topic/introducing-copilot-agents-943e563d-602d-40fa-bdd1-dbc83f582466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arn.microsoft.com/en-us/microsoft-365-copilot/extensibility/" TargetMode="Externa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arn.microsoft.com/en-us/microsoft-365-copilot/extensibility/overview-declarative-agent" TargetMode="Externa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youtu.be/QTP4PfXyyNk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.microsoft.com/en-us/microsoft-365-copilot/extensibility/overview-custom-engine-agen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youtu.be/t9h8tacx28o" TargetMode="Externa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youtu.be/t9h8tacx28o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microsoft.github.io/copilot-camp/" TargetMode="Externa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4131FD9-87FD-5683-ADAD-07BF6F7D4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432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14E7B-16C2-84B8-3E7D-311F4F65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Declarative vs Custom Engine Copilots AND Agents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9F910-D6D5-BFF7-91E0-EA278C084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4271963"/>
            <a:ext cx="9906000" cy="1374776"/>
          </a:xfrm>
        </p:spPr>
        <p:txBody>
          <a:bodyPr/>
          <a:lstStyle/>
          <a:p>
            <a:r>
              <a:rPr lang="en-CA" dirty="0">
                <a:solidFill>
                  <a:srgbClr val="6E4192"/>
                </a:solidFill>
              </a:rPr>
              <a:t>In Microsoft 365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46B2CAF5-A135-CFC1-077F-11542738F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18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35C63-70DA-D8D4-97D9-85FD7784D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CF3A5-9383-BD74-E110-90BCF662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Learning Objectives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E8FA75D7-A072-6543-2D31-74D8EE9E4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28E548-B2B9-2A01-2E62-7B9D1CDB376F}"/>
              </a:ext>
            </a:extLst>
          </p:cNvPr>
          <p:cNvSpPr txBox="1"/>
          <p:nvPr/>
        </p:nvSpPr>
        <p:spPr>
          <a:xfrm>
            <a:off x="1250731" y="1807779"/>
            <a:ext cx="99059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b="1" dirty="0">
                <a:solidFill>
                  <a:srgbClr val="6E4192"/>
                </a:solidFill>
              </a:rPr>
              <a:t>Understanding the Role of Agents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b="1" dirty="0">
                <a:solidFill>
                  <a:srgbClr val="6E4192"/>
                </a:solidFill>
              </a:rPr>
              <a:t>What and How to use Declarative Agents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b="1" dirty="0">
                <a:solidFill>
                  <a:srgbClr val="6E4192"/>
                </a:solidFill>
              </a:rPr>
              <a:t>What and How to use Custom Engine Agent (CEA)s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4000" b="1" dirty="0">
                <a:solidFill>
                  <a:srgbClr val="6E4192"/>
                </a:solidFill>
              </a:rPr>
              <a:t>Guiding Principles and Decision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4000" b="1" dirty="0">
              <a:solidFill>
                <a:srgbClr val="6E41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90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174F3-32C5-D2B2-3ACB-FD0A5FA9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439614"/>
            <a:ext cx="9905998" cy="1478570"/>
          </a:xfrm>
        </p:spPr>
        <p:txBody>
          <a:bodyPr/>
          <a:lstStyle/>
          <a:p>
            <a:r>
              <a:rPr lang="en-CA" dirty="0"/>
              <a:t>The Age(NT) Old question….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36521C7B-57D0-0700-49C6-C4B934FE49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E705BA-DB77-F2DC-C6D7-DB0E52E70018}"/>
              </a:ext>
            </a:extLst>
          </p:cNvPr>
          <p:cNvSpPr/>
          <p:nvPr/>
        </p:nvSpPr>
        <p:spPr>
          <a:xfrm>
            <a:off x="1914901" y="1543034"/>
            <a:ext cx="8359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the @#$% is an Agent?</a:t>
            </a:r>
          </a:p>
        </p:txBody>
      </p:sp>
      <p:pic>
        <p:nvPicPr>
          <p:cNvPr id="7172" name="Picture 4" descr="C#] Using Microsoft Agent in Windows 7, 10 winform - YouTube">
            <a:extLst>
              <a:ext uri="{FF2B5EF4-FFF2-40B4-BE49-F238E27FC236}">
                <a16:creationId xmlns:a16="http://schemas.microsoft.com/office/drawing/2014/main" id="{E562A090-3AC6-0458-5C31-C9D10E23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6" y="2631978"/>
            <a:ext cx="5406887" cy="405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microsoft-power-virtual-agents-logo - TechAir">
            <a:extLst>
              <a:ext uri="{FF2B5EF4-FFF2-40B4-BE49-F238E27FC236}">
                <a16:creationId xmlns:a16="http://schemas.microsoft.com/office/drawing/2014/main" id="{1842DA75-C241-03FB-DF5D-C6731DF53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2" y="2826790"/>
            <a:ext cx="6109232" cy="366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453C2754-A1BB-FFAA-A092-CD5EB00539E9}"/>
              </a:ext>
            </a:extLst>
          </p:cNvPr>
          <p:cNvSpPr/>
          <p:nvPr/>
        </p:nvSpPr>
        <p:spPr>
          <a:xfrm>
            <a:off x="6228492" y="2466364"/>
            <a:ext cx="6029660" cy="439498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DE2DF374-278D-8DC2-6825-B2D375554348}"/>
              </a:ext>
            </a:extLst>
          </p:cNvPr>
          <p:cNvSpPr/>
          <p:nvPr/>
        </p:nvSpPr>
        <p:spPr>
          <a:xfrm>
            <a:off x="198832" y="2462065"/>
            <a:ext cx="6029660" cy="439498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174" name="Picture 6" descr="Build your own Copilot agent! Microsoft Copilot extensibility for developers">
            <a:extLst>
              <a:ext uri="{FF2B5EF4-FFF2-40B4-BE49-F238E27FC236}">
                <a16:creationId xmlns:a16="http://schemas.microsoft.com/office/drawing/2014/main" id="{6F59A6C8-9D72-3BD3-3059-933ED008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87" y="2334829"/>
            <a:ext cx="7737447" cy="435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97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FFEAA-5535-7280-681A-42E153A56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5505A-AC26-D8B0-E5D1-9A23B8CAB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1528"/>
            <a:ext cx="9905998" cy="916446"/>
          </a:xfrm>
        </p:spPr>
        <p:txBody>
          <a:bodyPr/>
          <a:lstStyle/>
          <a:p>
            <a:r>
              <a:rPr lang="en-CA" dirty="0"/>
              <a:t>How do you define an Agent?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A5181-EAA9-A849-10F9-6A3FB0F79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37973"/>
            <a:ext cx="7853502" cy="4052888"/>
          </a:xfrm>
        </p:spPr>
        <p:txBody>
          <a:bodyPr>
            <a:normAutofit fontScale="92500" lnSpcReduction="20000"/>
          </a:bodyPr>
          <a:lstStyle/>
          <a:p>
            <a:r>
              <a:rPr lang="en-CA" dirty="0"/>
              <a:t>ATA- Agents Take Action</a:t>
            </a:r>
          </a:p>
          <a:p>
            <a:r>
              <a:rPr lang="en-CA" dirty="0"/>
              <a:t>Action-based </a:t>
            </a:r>
            <a:r>
              <a:rPr lang="en-CA" dirty="0" err="1"/>
              <a:t>GenAI</a:t>
            </a:r>
            <a:r>
              <a:rPr lang="en-CA" dirty="0"/>
              <a:t> Solutions</a:t>
            </a:r>
          </a:p>
          <a:p>
            <a:r>
              <a:rPr lang="en-CA" dirty="0"/>
              <a:t>Can be </a:t>
            </a:r>
            <a:r>
              <a:rPr lang="en-CA" b="1" dirty="0"/>
              <a:t>called by </a:t>
            </a:r>
            <a:r>
              <a:rPr lang="en-CA" dirty="0"/>
              <a:t>Copilots</a:t>
            </a:r>
          </a:p>
          <a:p>
            <a:pPr lvl="1"/>
            <a:r>
              <a:rPr lang="en-CA" dirty="0"/>
              <a:t>Ex: You ask M365 Copilot “Create a spreadsheet that appropriately schedules my sick days”</a:t>
            </a:r>
          </a:p>
          <a:p>
            <a:pPr lvl="1"/>
            <a:r>
              <a:rPr lang="en-CA" dirty="0"/>
              <a:t>Copilot will call the “Sick Day Scheduling Agent”, Sick Day Scheduling Agent creates the spread sheet and returns it to the Copilot</a:t>
            </a:r>
          </a:p>
          <a:p>
            <a:r>
              <a:rPr lang="en-CA" dirty="0"/>
              <a:t>CFS – Copilots Find Stuff </a:t>
            </a:r>
          </a:p>
          <a:p>
            <a:r>
              <a:rPr lang="en-CA" dirty="0"/>
              <a:t> </a:t>
            </a:r>
            <a:r>
              <a:rPr lang="en-US" dirty="0"/>
              <a:t>A Copilot can have agentic functionality, an Agent can be called by a Copilot.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8A7CDFE4-BC8B-7B63-2607-8DD0BF556F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3A7321-11CC-CFC1-26F6-2585BC2CD977}"/>
              </a:ext>
            </a:extLst>
          </p:cNvPr>
          <p:cNvSpPr/>
          <p:nvPr/>
        </p:nvSpPr>
        <p:spPr>
          <a:xfrm>
            <a:off x="812958" y="729835"/>
            <a:ext cx="1056608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Microsoft: AI-driven agents assist users in performing a variety of tasks, working alongside you to offer suggestions, automate repetitive tasks, and provide insights to help you make informed decisions. (</a:t>
            </a:r>
            <a:r>
              <a:rPr lang="en-US" sz="280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</a:t>
            </a:r>
            <a:endParaRPr 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194" name="Picture 2" descr="Matryoshka´s magic: why marketers are like Russian dolls">
            <a:extLst>
              <a:ext uri="{FF2B5EF4-FFF2-40B4-BE49-F238E27FC236}">
                <a16:creationId xmlns:a16="http://schemas.microsoft.com/office/drawing/2014/main" id="{FFC9244A-D67E-E538-3689-6C2672D7D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352" y="2217007"/>
            <a:ext cx="4520648" cy="301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BD5AF7-FE77-5F3F-9D62-9062099C968E}"/>
              </a:ext>
            </a:extLst>
          </p:cNvPr>
          <p:cNvCxnSpPr>
            <a:cxnSpLocks/>
          </p:cNvCxnSpPr>
          <p:nvPr/>
        </p:nvCxnSpPr>
        <p:spPr>
          <a:xfrm flipV="1">
            <a:off x="10095705" y="4951081"/>
            <a:ext cx="439806" cy="101379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E4AE6DC-D462-845C-28C5-A791318C9292}"/>
              </a:ext>
            </a:extLst>
          </p:cNvPr>
          <p:cNvSpPr txBox="1"/>
          <p:nvPr/>
        </p:nvSpPr>
        <p:spPr>
          <a:xfrm>
            <a:off x="9631050" y="5895722"/>
            <a:ext cx="90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1"/>
                </a:solidFill>
              </a:rPr>
              <a:t>Agents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150F5E-4D4E-A3A1-C494-1AA0E59F6261}"/>
              </a:ext>
            </a:extLst>
          </p:cNvPr>
          <p:cNvCxnSpPr>
            <a:cxnSpLocks/>
          </p:cNvCxnSpPr>
          <p:nvPr/>
        </p:nvCxnSpPr>
        <p:spPr>
          <a:xfrm flipV="1">
            <a:off x="8987028" y="4731026"/>
            <a:ext cx="1108677" cy="9336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0058111-AAEA-C82B-CF04-C41F9CE9ECD0}"/>
              </a:ext>
            </a:extLst>
          </p:cNvPr>
          <p:cNvSpPr txBox="1"/>
          <p:nvPr/>
        </p:nvSpPr>
        <p:spPr>
          <a:xfrm>
            <a:off x="8439217" y="5595540"/>
            <a:ext cx="98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1"/>
                </a:solidFill>
              </a:rPr>
              <a:t>Copilots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648652-8553-853F-C6E5-43184C4C5330}"/>
              </a:ext>
            </a:extLst>
          </p:cNvPr>
          <p:cNvCxnSpPr>
            <a:cxnSpLocks/>
          </p:cNvCxnSpPr>
          <p:nvPr/>
        </p:nvCxnSpPr>
        <p:spPr>
          <a:xfrm flipV="1">
            <a:off x="8082566" y="4479671"/>
            <a:ext cx="1707477" cy="8202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AEDC6A9-358C-9582-CCB4-459954844E17}"/>
              </a:ext>
            </a:extLst>
          </p:cNvPr>
          <p:cNvSpPr txBox="1"/>
          <p:nvPr/>
        </p:nvSpPr>
        <p:spPr>
          <a:xfrm>
            <a:off x="7617911" y="5230772"/>
            <a:ext cx="90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err="1">
                <a:solidFill>
                  <a:schemeClr val="bg1"/>
                </a:solidFill>
              </a:rPr>
              <a:t>GenAI</a:t>
            </a:r>
            <a:endParaRPr lang="en-C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9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77B43-BA33-E42B-EA05-C562EAB7F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C31DA-1A00-F249-8357-F7D605D3F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1528"/>
            <a:ext cx="9905998" cy="916446"/>
          </a:xfrm>
        </p:spPr>
        <p:txBody>
          <a:bodyPr/>
          <a:lstStyle/>
          <a:p>
            <a:r>
              <a:rPr lang="en-CA" dirty="0"/>
              <a:t>Why should we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A7428-BA3D-206B-406F-7639AA881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267" y="1367006"/>
            <a:ext cx="6270663" cy="49244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Agents are extensions that give Microsoft copilots and your custom copilots the ability to conduct activities on your behalf (</a:t>
            </a:r>
            <a:r>
              <a:rPr lang="en-US" sz="2800" dirty="0" err="1"/>
              <a:t>GenAI</a:t>
            </a:r>
            <a:r>
              <a:rPr lang="en-US" sz="2800" dirty="0"/>
              <a:t>-enabled automation)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This drives you towards decision making criteria faster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E31588B6-B819-5F61-561D-29F606E8E6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10242" name="Picture 2" descr="Chart with organizational 'Knowledge' as the x-axis and user 'Skills' as the y-axis">
            <a:extLst>
              <a:ext uri="{FF2B5EF4-FFF2-40B4-BE49-F238E27FC236}">
                <a16:creationId xmlns:a16="http://schemas.microsoft.com/office/drawing/2014/main" id="{D0C6F9E3-6FD0-446C-2474-5AE72DE70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2" r="22110"/>
          <a:stretch/>
        </p:blipFill>
        <p:spPr bwMode="auto">
          <a:xfrm>
            <a:off x="7682948" y="1367006"/>
            <a:ext cx="3916017" cy="39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E1E579-1522-5211-1C50-CCFFFDD5444F}"/>
              </a:ext>
            </a:extLst>
          </p:cNvPr>
          <p:cNvSpPr txBox="1"/>
          <p:nvPr/>
        </p:nvSpPr>
        <p:spPr>
          <a:xfrm>
            <a:off x="9372601" y="5326056"/>
            <a:ext cx="86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>
                    <a:lumMod val="9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CA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3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B5B5E-99DE-23B6-63B9-40D554BAD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C0CDB-CD9B-34E5-EB53-1449986AD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Types of Microsoft Copilot Agents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95FE56EA-0C8D-9B1B-02F5-57FAC2409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1AE73B-DFFC-ABAE-B803-F973EED1F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492" y="1862780"/>
            <a:ext cx="4298327" cy="28844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103383-09A1-7DDD-4C22-9EE122EEF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043" y="1862780"/>
            <a:ext cx="4275465" cy="28981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23B6CB-E7A0-9E95-570D-6E90BFDB4B59}"/>
              </a:ext>
            </a:extLst>
          </p:cNvPr>
          <p:cNvSpPr txBox="1"/>
          <p:nvPr/>
        </p:nvSpPr>
        <p:spPr>
          <a:xfrm>
            <a:off x="1310981" y="4917421"/>
            <a:ext cx="402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Extending M365 Copilot to complete pre-defined workflows through low-code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DBE572-1A53-97F8-D749-11AF2A269DE3}"/>
              </a:ext>
            </a:extLst>
          </p:cNvPr>
          <p:cNvSpPr txBox="1"/>
          <p:nvPr/>
        </p:nvSpPr>
        <p:spPr>
          <a:xfrm>
            <a:off x="6742043" y="4917421"/>
            <a:ext cx="40253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High code, developed from scratch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Highly tailored to specific organizational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Often built with Teams AI Library and/or Teams Toolkit</a:t>
            </a:r>
          </a:p>
        </p:txBody>
      </p:sp>
    </p:spTree>
    <p:extLst>
      <p:ext uri="{BB962C8B-B14F-4D97-AF65-F5344CB8AC3E}">
        <p14:creationId xmlns:p14="http://schemas.microsoft.com/office/powerpoint/2010/main" val="2969345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741BB-BFB1-C9C2-C459-361C9D286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1B681-43D3-E3F9-A30E-C84C8E18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9" y="0"/>
            <a:ext cx="9905998" cy="627658"/>
          </a:xfrm>
        </p:spPr>
        <p:txBody>
          <a:bodyPr/>
          <a:lstStyle/>
          <a:p>
            <a:r>
              <a:rPr lang="en-CA" dirty="0"/>
              <a:t>Declarative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E1601-3184-D149-B1DB-94C74B89E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2612" y="627658"/>
            <a:ext cx="3829388" cy="565934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Think: DIY add-on to M365 Copilot</a:t>
            </a:r>
          </a:p>
          <a:p>
            <a:r>
              <a:rPr lang="en-US" dirty="0"/>
              <a:t>Configurable plugin that sits on top of the M365 Copilot SaaS</a:t>
            </a:r>
          </a:p>
          <a:p>
            <a:r>
              <a:rPr lang="en-US" dirty="0"/>
              <a:t>Package with a couple JSON files and some other metadata files</a:t>
            </a:r>
          </a:p>
          <a:p>
            <a:r>
              <a:rPr lang="en-US" dirty="0"/>
              <a:t>Ex: On-call physician</a:t>
            </a:r>
          </a:p>
          <a:p>
            <a:pPr lvl="1"/>
            <a:r>
              <a:rPr lang="en-US" dirty="0"/>
              <a:t>You go to your family doctor for knee mobility issue</a:t>
            </a:r>
          </a:p>
          <a:p>
            <a:pPr lvl="1"/>
            <a:r>
              <a:rPr lang="en-US" dirty="0"/>
              <a:t>Family doctor calls physician to come in and examine and make a prognosis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8E914459-8F11-1259-E761-D04E94632B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11266" name="Picture 2" descr="A diagram that shows two scenarios of declarative agents mentioned in the article.">
            <a:extLst>
              <a:ext uri="{FF2B5EF4-FFF2-40B4-BE49-F238E27FC236}">
                <a16:creationId xmlns:a16="http://schemas.microsoft.com/office/drawing/2014/main" id="{2A322E9B-1581-45CC-E468-75B8D5759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42" y="627658"/>
            <a:ext cx="7812321" cy="460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FD3AE8-D637-6BBB-C859-6FD5237707C9}"/>
              </a:ext>
            </a:extLst>
          </p:cNvPr>
          <p:cNvSpPr txBox="1"/>
          <p:nvPr/>
        </p:nvSpPr>
        <p:spPr>
          <a:xfrm>
            <a:off x="312442" y="5488988"/>
            <a:ext cx="86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>
                    <a:lumMod val="9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CA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68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DAE7E-1B33-8357-AE77-AEF2A2337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C68D-22ED-CB84-3A9A-62C32C52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9" y="0"/>
            <a:ext cx="9905998" cy="627658"/>
          </a:xfrm>
        </p:spPr>
        <p:txBody>
          <a:bodyPr/>
          <a:lstStyle/>
          <a:p>
            <a:r>
              <a:rPr lang="en-CA" dirty="0"/>
              <a:t>Declarative Agents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621B6957-D183-CA36-3E1F-29136D242F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7" name="2024-12-05_13-15-28">
            <a:hlinkClick r:id="" action="ppaction://media"/>
            <a:extLst>
              <a:ext uri="{FF2B5EF4-FFF2-40B4-BE49-F238E27FC236}">
                <a16:creationId xmlns:a16="http://schemas.microsoft.com/office/drawing/2014/main" id="{DBE52E60-BDC1-5E6D-5D27-674D9593A5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9476" y="987219"/>
            <a:ext cx="10469976" cy="562720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BA50A7-E1C2-BD67-4DB7-6B5AD8D045BE}"/>
              </a:ext>
            </a:extLst>
          </p:cNvPr>
          <p:cNvSpPr txBox="1"/>
          <p:nvPr/>
        </p:nvSpPr>
        <p:spPr>
          <a:xfrm>
            <a:off x="76201" y="2457553"/>
            <a:ext cx="86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6E419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CA" dirty="0">
              <a:solidFill>
                <a:srgbClr val="6E41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49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161BB-A795-2B40-D6B5-EF6291E80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1E66E-7ED0-6422-57E6-C7B65A9C9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9" y="0"/>
            <a:ext cx="9905998" cy="627658"/>
          </a:xfrm>
        </p:spPr>
        <p:txBody>
          <a:bodyPr/>
          <a:lstStyle/>
          <a:p>
            <a:r>
              <a:rPr lang="en-CA" dirty="0"/>
              <a:t>Demo of Declarative Agents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6427E979-BBD0-107F-90F7-0092E31620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12290" name="Picture 2" descr="provision">
            <a:extLst>
              <a:ext uri="{FF2B5EF4-FFF2-40B4-BE49-F238E27FC236}">
                <a16:creationId xmlns:a16="http://schemas.microsoft.com/office/drawing/2014/main" id="{E965C805-4CF1-9940-A97D-BE2400E1C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812" y="1079342"/>
            <a:ext cx="4096550" cy="513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31FC8C-1511-3B02-DE5F-1F15B8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35087"/>
            <a:ext cx="7354399" cy="278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11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15EDA-CDE3-05AD-E9EE-C6DFF989D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3347A-C03B-628D-65E1-7F51C41F8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Declarative Agents – Trade Off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141FB00B-D0C6-9A0C-E3F2-395B181967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615580B-C7A3-33FD-29ED-09D48469C3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2708562"/>
              </p:ext>
            </p:extLst>
          </p:nvPr>
        </p:nvGraphicFramePr>
        <p:xfrm>
          <a:off x="1141413" y="2249488"/>
          <a:ext cx="990600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1571466078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3154496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Limitations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889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Very low TCO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Limited to M365 Copilot 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521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Simple deployment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Cannot do sophisticated data manipulations when calling APIs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799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No additional license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/>
                        <a:t>Heavy reliance on prompt engineering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049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Pre-baked connectors for </a:t>
                      </a:r>
                      <a:r>
                        <a:rPr lang="en-CA" dirty="0" err="1"/>
                        <a:t>Sharepoint</a:t>
                      </a:r>
                      <a:r>
                        <a:rPr lang="en-CA" dirty="0"/>
                        <a:t>, MS Graph and Power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354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9153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99AFF-29E6-A971-251B-129D88B88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C26D8-65AA-88FE-4A62-51D6FCDE7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51299"/>
            <a:ext cx="9905998" cy="766074"/>
          </a:xfrm>
        </p:spPr>
        <p:txBody>
          <a:bodyPr/>
          <a:lstStyle/>
          <a:p>
            <a:r>
              <a:rPr lang="en-CA" dirty="0"/>
              <a:t>Your Host</a:t>
            </a:r>
          </a:p>
        </p:txBody>
      </p:sp>
      <p:pic>
        <p:nvPicPr>
          <p:cNvPr id="7" name="Content Placeholder 5" descr="A person with long hair and nose piercing&#10;&#10;Description automatically generated">
            <a:extLst>
              <a:ext uri="{FF2B5EF4-FFF2-40B4-BE49-F238E27FC236}">
                <a16:creationId xmlns:a16="http://schemas.microsoft.com/office/drawing/2014/main" id="{E4DD1017-61E0-5B55-3509-81371F505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92453"/>
            <a:ext cx="3484563" cy="34845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EC134D-99F3-D9B5-FB69-3C51BA563957}"/>
              </a:ext>
            </a:extLst>
          </p:cNvPr>
          <p:cNvSpPr txBox="1"/>
          <p:nvPr/>
        </p:nvSpPr>
        <p:spPr>
          <a:xfrm>
            <a:off x="1017603" y="4377016"/>
            <a:ext cx="31257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Will Hawkins</a:t>
            </a:r>
          </a:p>
          <a:p>
            <a:pPr marL="0" indent="0" algn="ctr">
              <a:buNone/>
            </a:pPr>
            <a:r>
              <a:rPr lang="en-US" sz="1600" dirty="0"/>
              <a:t>Microsoft Certified Data Scientist</a:t>
            </a:r>
          </a:p>
          <a:p>
            <a:pPr marL="0" indent="0" algn="ctr">
              <a:buNone/>
            </a:pPr>
            <a:r>
              <a:rPr lang="en-US" sz="1600" dirty="0"/>
              <a:t>RitewAI Founder</a:t>
            </a:r>
          </a:p>
          <a:p>
            <a:pPr marL="0" indent="0" algn="ctr">
              <a:buNone/>
            </a:pPr>
            <a:r>
              <a:rPr lang="en-US" sz="1600" dirty="0"/>
              <a:t>Author</a:t>
            </a:r>
          </a:p>
        </p:txBody>
      </p:sp>
      <p:pic>
        <p:nvPicPr>
          <p:cNvPr id="9" name="Picture 8" descr="A book cover with a red roof&#10;&#10;Description automatically generated">
            <a:extLst>
              <a:ext uri="{FF2B5EF4-FFF2-40B4-BE49-F238E27FC236}">
                <a16:creationId xmlns:a16="http://schemas.microsoft.com/office/drawing/2014/main" id="{6950C453-032D-9A05-B377-217BD5E0F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230" y="2726268"/>
            <a:ext cx="2270722" cy="31234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D2E7FF-2D1D-773C-6034-1DF22B923B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846419" y="2726267"/>
            <a:ext cx="4109089" cy="3123463"/>
          </a:xfrm>
          <a:prstGeom prst="rect">
            <a:avLst/>
          </a:prstGeom>
        </p:spPr>
      </p:pic>
      <p:pic>
        <p:nvPicPr>
          <p:cNvPr id="11" name="Picture 10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BCD234F3-844E-7C08-A8A2-F635344088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4568228" y="892453"/>
            <a:ext cx="5087271" cy="167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23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194A7-DCCC-7589-FB6F-39BE03F02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57AFF-B4C8-F281-CF06-5D0D186A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Custom Engine Agents (</a:t>
            </a:r>
            <a:r>
              <a:rPr lang="en-CA" dirty="0" err="1"/>
              <a:t>Ceas</a:t>
            </a:r>
            <a:r>
              <a:rPr lang="en-CA" dirty="0"/>
              <a:t>) 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578F3CB7-D7F7-D46D-156A-A258707FDB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13314" name="Picture 2" descr="A diagram that shows how a custom engine agent in Teams works">
            <a:extLst>
              <a:ext uri="{FF2B5EF4-FFF2-40B4-BE49-F238E27FC236}">
                <a16:creationId xmlns:a16="http://schemas.microsoft.com/office/drawing/2014/main" id="{413BFA08-4CF4-9D13-B103-219178269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7" y="2315710"/>
            <a:ext cx="6876292" cy="244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590CCC-CFB3-1D75-4DC8-DE958ED811FC}"/>
              </a:ext>
            </a:extLst>
          </p:cNvPr>
          <p:cNvSpPr txBox="1"/>
          <p:nvPr/>
        </p:nvSpPr>
        <p:spPr>
          <a:xfrm>
            <a:off x="993913" y="5049078"/>
            <a:ext cx="1023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>
                    <a:lumMod val="9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CA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0206B3-8190-DF87-BF10-F93056867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2612" y="627658"/>
            <a:ext cx="3829388" cy="61110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Think: Essentially standing up your own Copilot solution</a:t>
            </a:r>
          </a:p>
          <a:p>
            <a:r>
              <a:rPr lang="en-US" dirty="0"/>
              <a:t>Bring your own model</a:t>
            </a:r>
          </a:p>
          <a:p>
            <a:r>
              <a:rPr lang="en-US" dirty="0"/>
              <a:t>Use Teams AI Library (SDK) to create front-end “from scratch”</a:t>
            </a:r>
          </a:p>
          <a:p>
            <a:r>
              <a:rPr lang="en-US" dirty="0"/>
              <a:t>Ex: Seeing a radiologist</a:t>
            </a:r>
          </a:p>
          <a:p>
            <a:pPr lvl="1"/>
            <a:r>
              <a:rPr lang="en-US" dirty="0"/>
              <a:t>Has their own department, a wing of the hospital</a:t>
            </a:r>
          </a:p>
          <a:p>
            <a:pPr lvl="1"/>
            <a:r>
              <a:rPr lang="en-US" dirty="0"/>
              <a:t>Access to much more capabilities because of abundance of connected resources </a:t>
            </a:r>
          </a:p>
        </p:txBody>
      </p:sp>
    </p:spTree>
    <p:extLst>
      <p:ext uri="{BB962C8B-B14F-4D97-AF65-F5344CB8AC3E}">
        <p14:creationId xmlns:p14="http://schemas.microsoft.com/office/powerpoint/2010/main" val="3728115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78F20-7D09-7A74-1F2A-584301369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4A408-56C1-1D9B-23D8-C19F699CB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9" y="0"/>
            <a:ext cx="9905998" cy="627658"/>
          </a:xfrm>
        </p:spPr>
        <p:txBody>
          <a:bodyPr/>
          <a:lstStyle/>
          <a:p>
            <a:r>
              <a:rPr lang="en-CA" dirty="0"/>
              <a:t>Demo of Custom Engine Agents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34123D95-3CB9-40CD-28EA-55CBA53E7E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6" name="2024-12-05_13-39-36">
            <a:hlinkClick r:id="" action="ppaction://media"/>
            <a:extLst>
              <a:ext uri="{FF2B5EF4-FFF2-40B4-BE49-F238E27FC236}">
                <a16:creationId xmlns:a16="http://schemas.microsoft.com/office/drawing/2014/main" id="{AD93937D-237F-5734-E3AC-010F0425EBF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5.621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588" y="907706"/>
            <a:ext cx="10215837" cy="550121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209BFA-298E-0203-3D27-36C62C4F4944}"/>
              </a:ext>
            </a:extLst>
          </p:cNvPr>
          <p:cNvSpPr txBox="1"/>
          <p:nvPr/>
        </p:nvSpPr>
        <p:spPr>
          <a:xfrm>
            <a:off x="76201" y="2457553"/>
            <a:ext cx="86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6E419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CA" dirty="0">
              <a:solidFill>
                <a:srgbClr val="6E41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78F20-7D09-7A74-1F2A-584301369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4A408-56C1-1D9B-23D8-C19F699CB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9" y="0"/>
            <a:ext cx="9905998" cy="627658"/>
          </a:xfrm>
        </p:spPr>
        <p:txBody>
          <a:bodyPr/>
          <a:lstStyle/>
          <a:p>
            <a:r>
              <a:rPr lang="en-CA" dirty="0"/>
              <a:t>Demo of Custom Engine Agents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34123D95-3CB9-40CD-28EA-55CBA53E7E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8" name="2024-12-05_13-50-18">
            <a:hlinkClick r:id="" action="ppaction://media"/>
            <a:extLst>
              <a:ext uri="{FF2B5EF4-FFF2-40B4-BE49-F238E27FC236}">
                <a16:creationId xmlns:a16="http://schemas.microsoft.com/office/drawing/2014/main" id="{607AEF95-3D7B-A6FE-3DAB-D386B32BC1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589" y="897766"/>
            <a:ext cx="10156202" cy="553185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5D06F2-9501-15CB-15B5-71242BA8F7B1}"/>
              </a:ext>
            </a:extLst>
          </p:cNvPr>
          <p:cNvSpPr txBox="1"/>
          <p:nvPr/>
        </p:nvSpPr>
        <p:spPr>
          <a:xfrm>
            <a:off x="76201" y="2457553"/>
            <a:ext cx="86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6E419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CA" dirty="0">
              <a:solidFill>
                <a:srgbClr val="6E41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3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64154-9F3E-4EB8-AD21-3B2C15496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916F-A668-FCF6-8DCB-C03AAB57F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CEAS – Trade Off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94DBF387-A3A5-C954-BF76-3FE61E7B39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D765C34-E5A8-B1BD-D3ED-56C27243EF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715692"/>
              </p:ext>
            </p:extLst>
          </p:nvPr>
        </p:nvGraphicFramePr>
        <p:xfrm>
          <a:off x="1141413" y="2249488"/>
          <a:ext cx="99060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1571466078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3154496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Limitations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889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Maximum customization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Very high TCO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521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Deploy in Teams or “anywhere”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Will need a team to maintain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799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No M365 Copilot license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You have to write the connectors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049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Can bring your own model (fine-tuning) and data 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Integration with M365 Copilot is not native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354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0863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DBCC1-5573-98D8-F657-CE054952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156957"/>
            <a:ext cx="9906000" cy="2852737"/>
          </a:xfrm>
        </p:spPr>
        <p:txBody>
          <a:bodyPr/>
          <a:lstStyle/>
          <a:p>
            <a:r>
              <a:rPr lang="en-CA" dirty="0"/>
              <a:t>The Decision Framework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A11BF-3C37-353E-9E35-43705DEAD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2895213"/>
            <a:ext cx="9906000" cy="1374776"/>
          </a:xfrm>
        </p:spPr>
        <p:txBody>
          <a:bodyPr/>
          <a:lstStyle/>
          <a:p>
            <a:r>
              <a:rPr lang="en-CA" dirty="0">
                <a:solidFill>
                  <a:srgbClr val="6E4192"/>
                </a:solidFill>
              </a:rPr>
              <a:t>What do I use &amp; When Do I use it?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11DD9C21-29A3-50BD-3136-0ACA799DC0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23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22B61-E937-9107-DB6C-0C13B5431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9" y="65480"/>
            <a:ext cx="9905998" cy="627658"/>
          </a:xfrm>
        </p:spPr>
        <p:txBody>
          <a:bodyPr/>
          <a:lstStyle/>
          <a:p>
            <a:r>
              <a:rPr lang="en-CA" dirty="0"/>
              <a:t>Key Questions To Ask</a:t>
            </a:r>
          </a:p>
        </p:txBody>
      </p:sp>
      <p:pic>
        <p:nvPicPr>
          <p:cNvPr id="3" name="Picture 2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1D1C3543-4F23-9D9B-DBAE-5BF3F90B6A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78E98B-D716-07BC-B948-3744AC2C7A05}"/>
              </a:ext>
            </a:extLst>
          </p:cNvPr>
          <p:cNvSpPr/>
          <p:nvPr/>
        </p:nvSpPr>
        <p:spPr>
          <a:xfrm>
            <a:off x="3947560" y="631001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E4192"/>
                </a:solidFill>
              </a:rPr>
              <a:t>How much technical complexity can your organization manage for the capabilities you need?</a:t>
            </a:r>
            <a:endParaRPr lang="en-CA" dirty="0">
              <a:solidFill>
                <a:srgbClr val="6E4192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3AF6C5-56EC-0587-2BDB-E20A8CACF1CF}"/>
              </a:ext>
            </a:extLst>
          </p:cNvPr>
          <p:cNvSpPr/>
          <p:nvPr/>
        </p:nvSpPr>
        <p:spPr>
          <a:xfrm>
            <a:off x="3947560" y="1871667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E4192"/>
                </a:solidFill>
              </a:rPr>
              <a:t>What are the data sources going to be? What are the integration needs of those data sources?</a:t>
            </a:r>
            <a:endParaRPr lang="en-CA" dirty="0">
              <a:solidFill>
                <a:srgbClr val="6E4192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32EB88-0033-8964-3838-2C2DB219F43C}"/>
              </a:ext>
            </a:extLst>
          </p:cNvPr>
          <p:cNvSpPr/>
          <p:nvPr/>
        </p:nvSpPr>
        <p:spPr>
          <a:xfrm>
            <a:off x="3947560" y="3132761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E4192"/>
                </a:solidFill>
              </a:rPr>
              <a:t>What are your security, privacy and compliance requirements</a:t>
            </a:r>
            <a:endParaRPr lang="en-CA" dirty="0">
              <a:solidFill>
                <a:srgbClr val="6E4192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556965-49B2-EDEE-34D8-A785E2A9D930}"/>
              </a:ext>
            </a:extLst>
          </p:cNvPr>
          <p:cNvSpPr/>
          <p:nvPr/>
        </p:nvSpPr>
        <p:spPr>
          <a:xfrm>
            <a:off x="3947560" y="4393855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E4192"/>
                </a:solidFill>
              </a:rPr>
              <a:t>What resources and expertise do we have for development and maintenance</a:t>
            </a:r>
            <a:endParaRPr lang="en-CA" dirty="0">
              <a:solidFill>
                <a:srgbClr val="6E4192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11583F-78BC-EB2C-24FE-B595A8AE2780}"/>
              </a:ext>
            </a:extLst>
          </p:cNvPr>
          <p:cNvSpPr/>
          <p:nvPr/>
        </p:nvSpPr>
        <p:spPr>
          <a:xfrm>
            <a:off x="3947560" y="5654949"/>
            <a:ext cx="4293704" cy="9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6E4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E4192"/>
                </a:solidFill>
              </a:rPr>
              <a:t>Licensing requirements</a:t>
            </a:r>
            <a:endParaRPr lang="en-CA" dirty="0">
              <a:solidFill>
                <a:srgbClr val="6E41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5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7AE1D-2529-0E17-6971-28439D113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77C05E8B-4E0C-1D6A-AE1A-E9C20A0BBE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00C9EBC-B02D-BC55-D85D-9C0D29DBC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212795"/>
              </p:ext>
            </p:extLst>
          </p:nvPr>
        </p:nvGraphicFramePr>
        <p:xfrm>
          <a:off x="1031220" y="503311"/>
          <a:ext cx="10129560" cy="4940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6520">
                  <a:extLst>
                    <a:ext uri="{9D8B030D-6E8A-4147-A177-3AD203B41FA5}">
                      <a16:colId xmlns:a16="http://schemas.microsoft.com/office/drawing/2014/main" val="3874045916"/>
                    </a:ext>
                  </a:extLst>
                </a:gridCol>
                <a:gridCol w="3376520">
                  <a:extLst>
                    <a:ext uri="{9D8B030D-6E8A-4147-A177-3AD203B41FA5}">
                      <a16:colId xmlns:a16="http://schemas.microsoft.com/office/drawing/2014/main" val="1808119623"/>
                    </a:ext>
                  </a:extLst>
                </a:gridCol>
                <a:gridCol w="3376520">
                  <a:extLst>
                    <a:ext uri="{9D8B030D-6E8A-4147-A177-3AD203B41FA5}">
                      <a16:colId xmlns:a16="http://schemas.microsoft.com/office/drawing/2014/main" val="1925065667"/>
                    </a:ext>
                  </a:extLst>
                </a:gridCol>
              </a:tblGrid>
              <a:tr h="595508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Declarative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CEAs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1542706"/>
                  </a:ext>
                </a:extLst>
              </a:tr>
              <a:tr h="595508">
                <a:tc>
                  <a:txBody>
                    <a:bodyPr/>
                    <a:lstStyle/>
                    <a:p>
                      <a:r>
                        <a:rPr lang="en-CA" dirty="0"/>
                        <a:t>Model customization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Limited, prompt 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Can fine-tune, prompt, </a:t>
                      </a:r>
                      <a:r>
                        <a:rPr lang="en-CA" dirty="0" err="1"/>
                        <a:t>etc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299423"/>
                  </a:ext>
                </a:extLst>
              </a:tr>
              <a:tr h="595508">
                <a:tc>
                  <a:txBody>
                    <a:bodyPr/>
                    <a:lstStyle/>
                    <a:p>
                      <a:r>
                        <a:rPr lang="en-CA" dirty="0"/>
                        <a:t>Hosting the solution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No custom resources to host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Can have a large amount of resources involved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88272"/>
                  </a:ext>
                </a:extLst>
              </a:tr>
              <a:tr h="595508">
                <a:tc>
                  <a:txBody>
                    <a:bodyPr/>
                    <a:lstStyle/>
                    <a:p>
                      <a:r>
                        <a:rPr lang="en-CA" dirty="0"/>
                        <a:t>Proprietary workflows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Challenge to define the JSONs for these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Building custom app so can write functions as normal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858132"/>
                  </a:ext>
                </a:extLst>
              </a:tr>
              <a:tr h="595508">
                <a:tc>
                  <a:txBody>
                    <a:bodyPr/>
                    <a:lstStyle/>
                    <a:p>
                      <a:r>
                        <a:rPr lang="en-CA" dirty="0"/>
                        <a:t>Non-Microsoft/Dynamics data sources (ex: amazon S3)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Can connect via API but won’t be able to do a high degree of post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Designed for diverse data 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272404"/>
                  </a:ext>
                </a:extLst>
              </a:tr>
              <a:tr h="595508">
                <a:tc>
                  <a:txBody>
                    <a:bodyPr/>
                    <a:lstStyle/>
                    <a:p>
                      <a:r>
                        <a:rPr lang="en-CA" dirty="0"/>
                        <a:t>Very complicated, sequential, workflow (ex: agent that creates financial report)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ym typeface="Wingdings" panose="05000000000000000000" pitchFamily="2" charset="2"/>
                        </a:rPr>
                        <a:t>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Designed for this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059338"/>
                  </a:ext>
                </a:extLst>
              </a:tr>
              <a:tr h="595508">
                <a:tc>
                  <a:txBody>
                    <a:bodyPr/>
                    <a:lstStyle/>
                    <a:p>
                      <a:r>
                        <a:rPr lang="en-CA" dirty="0"/>
                        <a:t>Do you have M365 Copilot licenses?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Use if you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Use if you don’t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83455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83B826E-1C49-C34B-6C46-03625F708B0D}"/>
              </a:ext>
            </a:extLst>
          </p:cNvPr>
          <p:cNvSpPr/>
          <p:nvPr/>
        </p:nvSpPr>
        <p:spPr>
          <a:xfrm>
            <a:off x="1031220" y="5446998"/>
            <a:ext cx="101295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Key Takeaway: Unless there’s a compelling reason not to, start with declarative agents and see how far you get</a:t>
            </a:r>
          </a:p>
        </p:txBody>
      </p:sp>
    </p:spTree>
    <p:extLst>
      <p:ext uri="{BB962C8B-B14F-4D97-AF65-F5344CB8AC3E}">
        <p14:creationId xmlns:p14="http://schemas.microsoft.com/office/powerpoint/2010/main" val="471870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A7667-7873-97ED-463B-C4CE55A2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Study: </a:t>
            </a:r>
            <a:r>
              <a:rPr lang="en-CA" dirty="0" err="1"/>
              <a:t>StackDC.com’s</a:t>
            </a:r>
            <a:r>
              <a:rPr lang="en-CA" dirty="0"/>
              <a:t> Niva </a:t>
            </a:r>
          </a:p>
        </p:txBody>
      </p:sp>
      <p:pic>
        <p:nvPicPr>
          <p:cNvPr id="3" name="Picture 2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AEC5ECB5-954C-4669-CEFE-02D7B30FD2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5F4AB32-9B37-9216-687F-B1CD4491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225" y="2152267"/>
            <a:ext cx="2442178" cy="243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ack Dynamics Corp. Logo">
            <a:extLst>
              <a:ext uri="{FF2B5EF4-FFF2-40B4-BE49-F238E27FC236}">
                <a16:creationId xmlns:a16="http://schemas.microsoft.com/office/drawing/2014/main" id="{A47EA0A1-D272-0020-69E9-287D7784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594" y="2862575"/>
            <a:ext cx="2814406" cy="101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B77FC7-B2D4-ADFC-165B-42F569CCD815}"/>
              </a:ext>
            </a:extLst>
          </p:cNvPr>
          <p:cNvSpPr txBox="1"/>
          <p:nvPr/>
        </p:nvSpPr>
        <p:spPr>
          <a:xfrm>
            <a:off x="840828" y="2194309"/>
            <a:ext cx="50215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Leading provider of customizable, cloud-based </a:t>
            </a:r>
            <a:r>
              <a:rPr lang="en-US" dirty="0" err="1"/>
              <a:t>PropTech</a:t>
            </a:r>
            <a:r>
              <a:rPr lang="en-US" dirty="0"/>
              <a:t> solutions that transform enterprise client workflows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Niva is a custom engine agent designed to analyze and report on key property and financial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Used by publicly traded companies to conduct accelerated analysis of operational and financial data for daily and long-term decision making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1BF336-BE0B-F00F-67E8-5C5D82801F49}"/>
              </a:ext>
            </a:extLst>
          </p:cNvPr>
          <p:cNvSpPr txBox="1"/>
          <p:nvPr/>
        </p:nvSpPr>
        <p:spPr>
          <a:xfrm>
            <a:off x="10217238" y="4584312"/>
            <a:ext cx="1060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bg1"/>
                </a:solidFill>
              </a:rPr>
              <a:t>Niva</a:t>
            </a:r>
          </a:p>
        </p:txBody>
      </p:sp>
    </p:spTree>
    <p:extLst>
      <p:ext uri="{BB962C8B-B14F-4D97-AF65-F5344CB8AC3E}">
        <p14:creationId xmlns:p14="http://schemas.microsoft.com/office/powerpoint/2010/main" val="1097366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1C519-A998-558E-48F6-ACB674E42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581D9-37AB-3B3E-85A2-4763BFBB9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 Stack DC’s Niva </a:t>
            </a:r>
          </a:p>
        </p:txBody>
      </p:sp>
      <p:pic>
        <p:nvPicPr>
          <p:cNvPr id="3" name="Picture 2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7C64B5AC-FA3E-44B2-5307-E5B1AD00E6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78B58C-E5AA-067E-2447-4E00A61FE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182" y="1743507"/>
            <a:ext cx="9686229" cy="476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13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A4A24-CD14-09F2-73CB-C3A971CE4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77B88-F290-F12C-474F-F456CF311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408311"/>
            <a:ext cx="9905998" cy="642723"/>
          </a:xfrm>
        </p:spPr>
        <p:txBody>
          <a:bodyPr/>
          <a:lstStyle/>
          <a:p>
            <a:r>
              <a:rPr lang="en-CA" dirty="0"/>
              <a:t>Key Takeaways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5FB26F-FCAF-86A7-DB77-75F7CB1B6ED7}"/>
              </a:ext>
            </a:extLst>
          </p:cNvPr>
          <p:cNvSpPr txBox="1"/>
          <p:nvPr/>
        </p:nvSpPr>
        <p:spPr>
          <a:xfrm>
            <a:off x="1229710" y="948690"/>
            <a:ext cx="940675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Understanding the Role of Agents: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Agents extend Copilots with </a:t>
            </a:r>
            <a:r>
              <a:rPr lang="en-US" dirty="0" err="1"/>
              <a:t>GenAI</a:t>
            </a:r>
            <a:r>
              <a:rPr lang="en-US" dirty="0"/>
              <a:t>-enabled automation, helping users take actions, automate tasks, and provide actionable insights.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Declarative Agents: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Ideal starting point for organizations due to ease of setup and low-code requirements.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Configurable plugins built on M365 Copilot with JSON and metadata files.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Best for predefined workflows and minimal complexity scenarios.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Custom Engine Agents (CEAs):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Tailored for complex, high-value use cases requiring custom AI models.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Built from scratch using Teams AI Library (SDK) and other advanced tools.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Offers greater flexibility and functionality but requires more technical expertise and resources.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Decision Framework: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Evaluate your organization's capacity for technical complexity, integration needs, and compliance requirements.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Assess available resources, expertise, and licensing considerations.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Guiding Principle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Start simple, then scale up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Opt</a:t>
            </a:r>
            <a:r>
              <a:rPr lang="en-US" dirty="0"/>
              <a:t> for Declarative Agents first unless there's a compelling reason to start with Custom Engine Agents.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08617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7C352-AE08-53AA-2471-18407E2FC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B601B-C2F6-23DB-6793-39842423B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51299"/>
            <a:ext cx="9905998" cy="766074"/>
          </a:xfrm>
        </p:spPr>
        <p:txBody>
          <a:bodyPr/>
          <a:lstStyle/>
          <a:p>
            <a:r>
              <a:rPr lang="en-CA" dirty="0"/>
              <a:t>Your Host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CFBBD439-BBBA-717D-BDB4-498F4A1BE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5" name="Picture 4" descr="A body of water with a city skyline in the background&#10;&#10;Description automatically generated">
            <a:extLst>
              <a:ext uri="{FF2B5EF4-FFF2-40B4-BE49-F238E27FC236}">
                <a16:creationId xmlns:a16="http://schemas.microsoft.com/office/drawing/2014/main" id="{FCCD6012-743E-23F0-99C5-A16AA89BF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75" y="313829"/>
            <a:ext cx="3776869" cy="2832652"/>
          </a:xfrm>
          <a:prstGeom prst="rect">
            <a:avLst/>
          </a:prstGeom>
        </p:spPr>
      </p:pic>
      <p:pic>
        <p:nvPicPr>
          <p:cNvPr id="14" name="Picture 13" descr="A person's feet and a skateboard on the ground&#10;&#10;Description automatically generated">
            <a:extLst>
              <a:ext uri="{FF2B5EF4-FFF2-40B4-BE49-F238E27FC236}">
                <a16:creationId xmlns:a16="http://schemas.microsoft.com/office/drawing/2014/main" id="{834381EB-AA03-5E7A-EB9C-A8ADB5F64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7951" y="1746584"/>
            <a:ext cx="3768755" cy="2826566"/>
          </a:xfrm>
          <a:prstGeom prst="rect">
            <a:avLst/>
          </a:prstGeom>
        </p:spPr>
      </p:pic>
      <p:pic>
        <p:nvPicPr>
          <p:cNvPr id="16" name="Picture 15" descr="A person in a helmet on a snowy mountain&#10;&#10;Description automatically generated">
            <a:extLst>
              <a:ext uri="{FF2B5EF4-FFF2-40B4-BE49-F238E27FC236}">
                <a16:creationId xmlns:a16="http://schemas.microsoft.com/office/drawing/2014/main" id="{D5FFF46A-FB2C-98C9-4D02-C4452296F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8975" y="1710525"/>
            <a:ext cx="5172000" cy="3879000"/>
          </a:xfrm>
          <a:prstGeom prst="rect">
            <a:avLst/>
          </a:prstGeom>
        </p:spPr>
      </p:pic>
      <p:pic>
        <p:nvPicPr>
          <p:cNvPr id="18" name="Picture 17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2F636A14-9C49-79E7-31D3-2141993408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55434" y="3574235"/>
            <a:ext cx="4195307" cy="314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14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64C8E-832C-8894-0F55-ABC14EBAC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517571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E711C-6E95-F1A8-C7C9-E406180DA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A9EFB-CB96-DA8D-089C-57D5A03F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Quiz!</a:t>
            </a:r>
          </a:p>
        </p:txBody>
      </p:sp>
    </p:spTree>
    <p:extLst>
      <p:ext uri="{BB962C8B-B14F-4D97-AF65-F5344CB8AC3E}">
        <p14:creationId xmlns:p14="http://schemas.microsoft.com/office/powerpoint/2010/main" val="458078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7C3C-327E-6F9E-41A6-69B414CD9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78570"/>
          </a:xfrm>
        </p:spPr>
        <p:txBody>
          <a:bodyPr/>
          <a:lstStyle/>
          <a:p>
            <a:r>
              <a:rPr lang="en-CA" dirty="0"/>
              <a:t>Next Month’s Topic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E95833-FCE1-009A-06E5-E5D93DB65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04" y="2392529"/>
            <a:ext cx="11432592" cy="207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93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6A11D-EFC3-CE71-A8E8-1FCA2CF5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References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E2A6F0-26A5-88DD-5A92-FD472A48EB34}"/>
              </a:ext>
            </a:extLst>
          </p:cNvPr>
          <p:cNvSpPr txBox="1"/>
          <p:nvPr/>
        </p:nvSpPr>
        <p:spPr>
          <a:xfrm>
            <a:off x="1431235" y="195800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6E419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Copilot Developer Camp</a:t>
            </a:r>
            <a:endParaRPr lang="en-CA" dirty="0">
              <a:solidFill>
                <a:srgbClr val="6E41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84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A782E2B-62EA-12EC-5471-D703B0453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E61DE-4374-F0E1-4BC9-80C8A826F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A97A5-A1EE-CDC7-86E1-6AAA054E5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9095A58C-9BC7-2598-5575-776E7F918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41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2850AE1-0551-960C-3401-3EDC62326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22E1B-3794-73DC-DCEA-F6FCA908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 #2</a:t>
            </a:r>
          </a:p>
        </p:txBody>
      </p:sp>
    </p:spTree>
    <p:extLst>
      <p:ext uri="{BB962C8B-B14F-4D97-AF65-F5344CB8AC3E}">
        <p14:creationId xmlns:p14="http://schemas.microsoft.com/office/powerpoint/2010/main" val="12742181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11DAD47-0168-8B41-597C-9313C16B6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E5CC5-585E-BA67-E4DF-B538ED14D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 #3</a:t>
            </a:r>
          </a:p>
        </p:txBody>
      </p:sp>
    </p:spTree>
    <p:extLst>
      <p:ext uri="{BB962C8B-B14F-4D97-AF65-F5344CB8AC3E}">
        <p14:creationId xmlns:p14="http://schemas.microsoft.com/office/powerpoint/2010/main" val="448921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9CDE2-7E04-71F4-B598-C771B3FA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Agenda</a:t>
            </a:r>
          </a:p>
        </p:txBody>
      </p:sp>
      <p:pic>
        <p:nvPicPr>
          <p:cNvPr id="3" name="Picture 2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30DE08D2-129E-9E25-D7A2-DC480843E6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2091974-656C-079B-B108-A7F17E6A7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263413"/>
              </p:ext>
            </p:extLst>
          </p:nvPr>
        </p:nvGraphicFramePr>
        <p:xfrm>
          <a:off x="1624012" y="1828004"/>
          <a:ext cx="8940800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9424">
                  <a:extLst>
                    <a:ext uri="{9D8B030D-6E8A-4147-A177-3AD203B41FA5}">
                      <a16:colId xmlns:a16="http://schemas.microsoft.com/office/drawing/2014/main" val="2907315638"/>
                    </a:ext>
                  </a:extLst>
                </a:gridCol>
                <a:gridCol w="4301376">
                  <a:extLst>
                    <a:ext uri="{9D8B030D-6E8A-4147-A177-3AD203B41FA5}">
                      <a16:colId xmlns:a16="http://schemas.microsoft.com/office/drawing/2014/main" val="13687464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Takeaway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61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Introduction to Copilot Agents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What purpose they serve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64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Declarative Agents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Key characteristics, pro-cons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111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Custom Engine Agents (CEAs)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Key characteristics, pro-cons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744507"/>
                  </a:ext>
                </a:extLst>
              </a:tr>
              <a:tr h="146570">
                <a:tc>
                  <a:txBody>
                    <a:bodyPr/>
                    <a:lstStyle/>
                    <a:p>
                      <a:r>
                        <a:rPr lang="en-CA" sz="2000" dirty="0"/>
                        <a:t>Decision-Making Framework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000" dirty="0"/>
                        <a:t>Factors for deciding between the two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Impact on business processes, user experience, and maintenance.</a:t>
                      </a:r>
                    </a:p>
                    <a:p>
                      <a:endParaRPr lang="en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077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Case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000" dirty="0"/>
                        <a:t>Lessons learned and best practices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899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Q &amp;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652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000" dirty="0"/>
                        <a:t>Quiz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354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8163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C4E2B-BB6A-3783-EFED-1018E4464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3" y="168207"/>
            <a:ext cx="8791575" cy="2387600"/>
          </a:xfrm>
        </p:spPr>
        <p:txBody>
          <a:bodyPr/>
          <a:lstStyle/>
          <a:p>
            <a:r>
              <a:rPr lang="en-CA" dirty="0"/>
              <a:t>What’s new(s)?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65B05-FA45-3F0A-11B6-F923CE6E5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2" y="2555807"/>
            <a:ext cx="8791575" cy="1655762"/>
          </a:xfrm>
        </p:spPr>
        <p:txBody>
          <a:bodyPr/>
          <a:lstStyle/>
          <a:p>
            <a:r>
              <a:rPr lang="en-CA" dirty="0"/>
              <a:t>Microsoft Ignite</a:t>
            </a:r>
          </a:p>
        </p:txBody>
      </p:sp>
      <p:pic>
        <p:nvPicPr>
          <p:cNvPr id="4" name="Picture 3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29100C48-3F89-0197-ACA9-D06B0F7642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2050" name="Picture 2" descr="No alt text provided for this image">
            <a:extLst>
              <a:ext uri="{FF2B5EF4-FFF2-40B4-BE49-F238E27FC236}">
                <a16:creationId xmlns:a16="http://schemas.microsoft.com/office/drawing/2014/main" id="{D117FB62-AB1F-3D96-7803-92468F78A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4"/>
          <a:stretch/>
        </p:blipFill>
        <p:spPr bwMode="auto">
          <a:xfrm>
            <a:off x="4223091" y="3204059"/>
            <a:ext cx="4098235" cy="334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131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8F0F50BD-04DE-10A9-ADB5-1D565FEEA8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3074" name="Picture 2" descr="No alt text provided for this image">
            <a:extLst>
              <a:ext uri="{FF2B5EF4-FFF2-40B4-BE49-F238E27FC236}">
                <a16:creationId xmlns:a16="http://schemas.microsoft.com/office/drawing/2014/main" id="{DA962039-0FB2-C96A-B78B-5C9797268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773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9FCC4-7132-694E-932B-1504E532D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8B2F85E9-7664-6B61-C2AE-A01141C267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4098" name="Picture 2" descr="No alt text provided for this image">
            <a:extLst>
              <a:ext uri="{FF2B5EF4-FFF2-40B4-BE49-F238E27FC236}">
                <a16:creationId xmlns:a16="http://schemas.microsoft.com/office/drawing/2014/main" id="{E542D359-5147-0124-EAD5-17507706E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508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6C336-E0B7-32E8-1B38-5B27B106A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E2CA038D-7577-C6C6-1E63-19D05209C1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5122" name="Picture 2" descr="No alt text provided for this image">
            <a:extLst>
              <a:ext uri="{FF2B5EF4-FFF2-40B4-BE49-F238E27FC236}">
                <a16:creationId xmlns:a16="http://schemas.microsoft.com/office/drawing/2014/main" id="{D7E0846B-09AE-B48B-E90C-A619B40EA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33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762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403CE-AF72-6556-9B8C-CB93D497B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purple text&#10;&#10;Description automatically generated">
            <a:extLst>
              <a:ext uri="{FF2B5EF4-FFF2-40B4-BE49-F238E27FC236}">
                <a16:creationId xmlns:a16="http://schemas.microsoft.com/office/drawing/2014/main" id="{1F9FCF6C-B402-E0A9-B065-61631B964C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2"/>
          <a:stretch/>
        </p:blipFill>
        <p:spPr>
          <a:xfrm>
            <a:off x="9144000" y="0"/>
            <a:ext cx="1903411" cy="627658"/>
          </a:xfrm>
          <a:prstGeom prst="rect">
            <a:avLst/>
          </a:prstGeom>
        </p:spPr>
      </p:pic>
      <p:pic>
        <p:nvPicPr>
          <p:cNvPr id="6146" name="Picture 2" descr="No alt text provided for this image">
            <a:extLst>
              <a:ext uri="{FF2B5EF4-FFF2-40B4-BE49-F238E27FC236}">
                <a16:creationId xmlns:a16="http://schemas.microsoft.com/office/drawing/2014/main" id="{00D260F4-5719-240E-12F7-76D0C9A1D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04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2082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ustom 1">
      <a:majorFont>
        <a:latin typeface="Azeret"/>
        <a:ea typeface=""/>
        <a:cs typeface=""/>
      </a:majorFont>
      <a:minorFont>
        <a:latin typeface="Alfred BC"/>
        <a:ea typeface=""/>
        <a:cs typeface="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tewAI branding template" id="{45E96E58-DC8B-4F80-96A2-E8D2B884997D}" vid="{47E36E45-5A6A-4554-87C1-9F2BE26FF8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C6B4FBC93E664EA63E0DB26F688C5A" ma:contentTypeVersion="14" ma:contentTypeDescription="Create a new document." ma:contentTypeScope="" ma:versionID="dc2028ab3817652683887a82ee9b2d8c">
  <xsd:schema xmlns:xsd="http://www.w3.org/2001/XMLSchema" xmlns:xs="http://www.w3.org/2001/XMLSchema" xmlns:p="http://schemas.microsoft.com/office/2006/metadata/properties" xmlns:ns3="c130b754-1b0b-42a0-ad11-e36ae59d3664" xmlns:ns4="99179351-79c9-4c7d-a424-f7810cef0fd1" targetNamespace="http://schemas.microsoft.com/office/2006/metadata/properties" ma:root="true" ma:fieldsID="468d33169b85313c49e4722b7b8bcc41" ns3:_="" ns4:_="">
    <xsd:import namespace="c130b754-1b0b-42a0-ad11-e36ae59d3664"/>
    <xsd:import namespace="99179351-79c9-4c7d-a424-f7810cef0fd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30b754-1b0b-42a0-ad11-e36ae59d36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179351-79c9-4c7d-a424-f7810cef0fd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130b754-1b0b-42a0-ad11-e36ae59d3664" xsi:nil="true"/>
  </documentManagement>
</p:properties>
</file>

<file path=customXml/itemProps1.xml><?xml version="1.0" encoding="utf-8"?>
<ds:datastoreItem xmlns:ds="http://schemas.openxmlformats.org/officeDocument/2006/customXml" ds:itemID="{8043CABA-AE09-4971-AB05-3147CEF4E7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0C99E4-EB0F-4E4F-99AA-171B2DE49E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30b754-1b0b-42a0-ad11-e36ae59d3664"/>
    <ds:schemaRef ds:uri="99179351-79c9-4c7d-a424-f7810cef0f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833D1B-AAEA-4E26-AB94-2A4FA30F8255}">
  <ds:schemaRefs>
    <ds:schemaRef ds:uri="http://schemas.openxmlformats.org/package/2006/metadata/core-properties"/>
    <ds:schemaRef ds:uri="c130b754-1b0b-42a0-ad11-e36ae59d3664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http://purl.org/dc/terms/"/>
    <ds:schemaRef ds:uri="http://schemas.microsoft.com/office/infopath/2007/PartnerControls"/>
    <ds:schemaRef ds:uri="99179351-79c9-4c7d-a424-f7810cef0fd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RitewAI branding template</Template>
  <TotalTime>2303</TotalTime>
  <Words>1352</Words>
  <Application>Microsoft Office PowerPoint</Application>
  <PresentationFormat>Widescreen</PresentationFormat>
  <Paragraphs>188</Paragraphs>
  <Slides>36</Slides>
  <Notes>10</Notes>
  <HiddenSlides>3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Alfred BC</vt:lpstr>
      <vt:lpstr>Aptos</vt:lpstr>
      <vt:lpstr>Arial</vt:lpstr>
      <vt:lpstr>Azeret</vt:lpstr>
      <vt:lpstr>Wingdings</vt:lpstr>
      <vt:lpstr>Circuit</vt:lpstr>
      <vt:lpstr>PowerPoint Presentation</vt:lpstr>
      <vt:lpstr>Your Host</vt:lpstr>
      <vt:lpstr>Your Host</vt:lpstr>
      <vt:lpstr>Agenda</vt:lpstr>
      <vt:lpstr>What’s new(s)?</vt:lpstr>
      <vt:lpstr>PowerPoint Presentation</vt:lpstr>
      <vt:lpstr>PowerPoint Presentation</vt:lpstr>
      <vt:lpstr>PowerPoint Presentation</vt:lpstr>
      <vt:lpstr>PowerPoint Presentation</vt:lpstr>
      <vt:lpstr>Declarative vs Custom Engine Copilots AND Agents</vt:lpstr>
      <vt:lpstr>Learning Objectives</vt:lpstr>
      <vt:lpstr>The Age(NT) Old question….</vt:lpstr>
      <vt:lpstr>How do you define an Agent?</vt:lpstr>
      <vt:lpstr>Why should we care?</vt:lpstr>
      <vt:lpstr>The Types of Microsoft Copilot Agents</vt:lpstr>
      <vt:lpstr>Declarative Agents</vt:lpstr>
      <vt:lpstr>Declarative Agents</vt:lpstr>
      <vt:lpstr>Demo of Declarative Agents</vt:lpstr>
      <vt:lpstr>Declarative Agents – Trade Off</vt:lpstr>
      <vt:lpstr>Custom Engine Agents (Ceas) </vt:lpstr>
      <vt:lpstr>Demo of Custom Engine Agents</vt:lpstr>
      <vt:lpstr>Demo of Custom Engine Agents</vt:lpstr>
      <vt:lpstr>CEAS – Trade Off</vt:lpstr>
      <vt:lpstr>The Decision Framework</vt:lpstr>
      <vt:lpstr>Key Questions To Ask</vt:lpstr>
      <vt:lpstr>PowerPoint Presentation</vt:lpstr>
      <vt:lpstr>Case Study: StackDC.com’s Niva </vt:lpstr>
      <vt:lpstr>Case Study Stack DC’s Niva </vt:lpstr>
      <vt:lpstr>Key Takeaways</vt:lpstr>
      <vt:lpstr>Q&amp;A</vt:lpstr>
      <vt:lpstr>Quiz!</vt:lpstr>
      <vt:lpstr>Next Month’s Topic</vt:lpstr>
      <vt:lpstr>References </vt:lpstr>
      <vt:lpstr>Case Studies</vt:lpstr>
      <vt:lpstr>Case Study #2</vt:lpstr>
      <vt:lpstr>Case Study #3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 Hawkins</dc:creator>
  <cp:lastModifiedBy>Will Hawkins</cp:lastModifiedBy>
  <cp:revision>3</cp:revision>
  <dcterms:created xsi:type="dcterms:W3CDTF">2024-12-04T13:52:40Z</dcterms:created>
  <dcterms:modified xsi:type="dcterms:W3CDTF">2024-12-06T19:09:22Z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0x01010016C6B4FBC93E664EA63E0DB26F688C5A</vt:lpwstr>
  </property>
</Properties>
</file>