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8"/>
  </p:notesMasterIdLst>
  <p:sldIdLst>
    <p:sldId id="312" r:id="rId5"/>
    <p:sldId id="285" r:id="rId6"/>
    <p:sldId id="286" r:id="rId7"/>
    <p:sldId id="287" r:id="rId8"/>
    <p:sldId id="258" r:id="rId9"/>
    <p:sldId id="259" r:id="rId10"/>
    <p:sldId id="289" r:id="rId11"/>
    <p:sldId id="313" r:id="rId12"/>
    <p:sldId id="290" r:id="rId13"/>
    <p:sldId id="314" r:id="rId14"/>
    <p:sldId id="294" r:id="rId15"/>
    <p:sldId id="311" r:id="rId16"/>
    <p:sldId id="260" r:id="rId17"/>
    <p:sldId id="296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8" r:id="rId30"/>
    <p:sldId id="329" r:id="rId31"/>
    <p:sldId id="330" r:id="rId32"/>
    <p:sldId id="331" r:id="rId33"/>
    <p:sldId id="327" r:id="rId34"/>
    <p:sldId id="332" r:id="rId35"/>
    <p:sldId id="333" r:id="rId36"/>
    <p:sldId id="334" r:id="rId37"/>
    <p:sldId id="335" r:id="rId38"/>
    <p:sldId id="336" r:id="rId39"/>
    <p:sldId id="278" r:id="rId40"/>
    <p:sldId id="309" r:id="rId41"/>
    <p:sldId id="305" r:id="rId42"/>
    <p:sldId id="310" r:id="rId43"/>
    <p:sldId id="281" r:id="rId44"/>
    <p:sldId id="307" r:id="rId45"/>
    <p:sldId id="337" r:id="rId46"/>
    <p:sldId id="338" r:id="rId47"/>
    <p:sldId id="339" r:id="rId48"/>
    <p:sldId id="340" r:id="rId49"/>
    <p:sldId id="341" r:id="rId50"/>
    <p:sldId id="342" r:id="rId51"/>
    <p:sldId id="297" r:id="rId52"/>
    <p:sldId id="308" r:id="rId53"/>
    <p:sldId id="343" r:id="rId54"/>
    <p:sldId id="277" r:id="rId55"/>
    <p:sldId id="279" r:id="rId56"/>
    <p:sldId id="280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4192"/>
    <a:srgbClr val="E5E0E5"/>
    <a:srgbClr val="D3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065" autoAdjust="0"/>
  </p:normalViewPr>
  <p:slideViewPr>
    <p:cSldViewPr snapToGrid="0">
      <p:cViewPr varScale="1">
        <p:scale>
          <a:sx n="74" d="100"/>
          <a:sy n="74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5B067-569A-44D5-81DA-C727228BB150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1F502-FABF-4ECC-887B-2F3FB9FEB2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83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microsoft-365-copilot/extensibility/overview-declarative-agent?utm_source=chatgpt.com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microsoft.com/en-us/microsoft-365-copilot/extensibility/decision-guide?utm_source=chatgpt.com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70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878EB-7FBC-29D1-99C7-7B8243AF4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732C3-BF19-C2C1-6288-41D2B562D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D5BEA-2EF8-E2E8-3454-E8C2BBAC2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Everyone’s got a different definition of explainable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1CDB-283B-D93B-4E42-73A3327C4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038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DC196-693F-9F5A-1AAC-54DADC6ED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0A272-712F-249E-C949-6AF0F6B7E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016EA-545B-153C-6A7E-BE9090252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example, say you have a junior and senior analyst using an AI-insight tool, do they receive the same output? Is there censored data that only the senior analyst can see?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215D2-951D-FAA5-EE1F-1BF647D23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8093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0759A-19CF-9D05-D164-429C39341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8A7C1-D9C1-A1F3-40F5-0824D5163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B11CA-0877-A521-3493-92D9DC616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Everyone’s got a different definition of explainable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E0730-CD8D-8C9A-00FE-A5BBA56F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340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CB084-634C-5DDB-2E95-4F1593A4D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7F931F-FE01-560D-1C81-8ECB083B5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EC7A2-550E-95E3-2767-E0FD4C413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ts val="16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LIME (Local Interpretable Model-agnostic Explanations): This is essentially an algorithm for automating local explanations. It is a model that provides interpretable explanations for individual predictions made by any machine learning model. It is an AI that simplifies the output of a more complex AI to understand its decision process. Kind of cool or weird, whatever you prefer!</a:t>
            </a:r>
            <a:endParaRPr lang="en-CA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6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SHAP (Shapley Additive Explanations): An algorithm that automates feature importance mathematically. Another AI helping AI situation, so cool, or weird!</a:t>
            </a:r>
            <a:endParaRPr lang="en-CA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F96DC-CAA2-BDCE-679F-5C65AC298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818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D51D0-3F03-D109-9FDD-9B1B98E0A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22B896-A215-76E8-95E7-02D72BC78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402D0-10DE-4BB5-ACC9-54A9E7858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Everyone’s got a different definition of explainable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2CC17-216C-DAB2-6784-51AC7D6A7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4742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C19EE-3BFA-9B05-BD85-6BC34E00E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B08224-200E-EE12-8C5D-7E269FEFD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38155A-D1FD-D5D0-3C55-704022D55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Everyone’s got a different definition of explainable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1AC20-30F7-3961-B586-C478BC339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6032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94451-0002-0254-5952-A6CC48F2C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777F4-1DCC-FD60-57AD-939AAB7FF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91ACBB-8360-40E6-2832-869396955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Everyone’s got a different definition of explainable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0C4B0-C51A-CAAA-C36E-FEA806E3B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0732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E69A0-E416-F06B-8F55-723774FF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7CE45C-3514-D7DE-9EA5-DAC3C30F7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5E919-58BB-A87F-A029-B4851D9F5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Everyone’s got a different definition of explainable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00DF7-9ADA-54C9-A47F-494A095FF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7091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599E6-D35B-B010-B6B6-002B3DC37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9650F7-6C5A-DE95-4AFA-30546FEC1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8D6BC0-1746-33FB-DD88-4F873702D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resources or links to Azure’s Responsible AI </a:t>
            </a:r>
            <a:r>
              <a:rPr lang="en-US" dirty="0" err="1"/>
              <a:t>documentation.Include</a:t>
            </a:r>
            <a:r>
              <a:rPr lang="en-US" dirty="0"/>
              <a:t> a quick example of counterfactual analysis for understanding decision alternatives.</a:t>
            </a:r>
          </a:p>
          <a:p>
            <a:endParaRPr lang="en-US" dirty="0"/>
          </a:p>
          <a:p>
            <a:r>
              <a:rPr lang="en-US" b="1" dirty="0"/>
              <a:t>Azure Machine Learning Responsible AI Dashboard: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Error Analysis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Pinpoints patterns in incorrect predictions to identify and address model weaknesses.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Example: Detects that errors disproportionately affect a specific customer segment, highlighting potential bias.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Feature Importance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Reveals which features contribute most to AI decisions, improving transparency.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Example: Shows that "email engagement" and "purchase history" heavily influence churn predictions.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Counterfactual What-If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Simulates how changing input variables would alter model predictions.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Example: Tests whether improving "support satisfaction scores" by 10% reduces churn risk.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Causal Analysis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Analyzes cause-and-effect relationships to understand the impact of interventions.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Example: Determines if increasing "website visit frequency" directly improves lead conversion rates.</a:t>
            </a:r>
          </a:p>
          <a:p>
            <a:r>
              <a:rPr lang="en-US" b="1" dirty="0" err="1"/>
              <a:t>Fairlearn</a:t>
            </a:r>
            <a:r>
              <a:rPr lang="en-US" b="1" dirty="0"/>
              <a:t> Toolkit: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Fairness Assessment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Evaluates model outputs for biases against specific groups using dashboards.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Example: Highlights disparities in loan approvals based on demographic features.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Mitigation Algorithms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Applies techniques to reduce unfair outcomes while balancing accuracy.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Example: Adjusts model weights to ensure fair treatment of underrepresented groups.</a:t>
            </a:r>
          </a:p>
          <a:p>
            <a:r>
              <a:rPr lang="en-US" b="1" dirty="0"/>
              <a:t>Responsible AI Scorecard: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Performance Monitoring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Tracks metrics like accuracy, fairness, and bias over time, comparing them to predefined business targets.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Example: Ensures a fraud detection model consistently meets a 90% accuracy target without introducing bias.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Decision-Making Support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Provides stakeholders with a clear view of whether models are ready for deployment or need further refinement.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Example: Alerts the team if a model fails to meet fairness benchmarks, delaying its release.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51F4C-1ABE-2D27-1E8C-76F428872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6346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385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Mention building reports, there’s a period of learning to trust the report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6484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Declarative agents inherit data protections from Microsoft 365 Copilot, with enterprise admins having visibility and control over their distribution within the tenant. </a:t>
            </a:r>
            <a:r>
              <a:rPr lang="en-US" dirty="0">
                <a:hlinkClick r:id="rId3"/>
              </a:rPr>
              <a:t>Microsoft Learn</a:t>
            </a:r>
            <a:endParaRPr lang="en-US" dirty="0"/>
          </a:p>
          <a:p>
            <a:r>
              <a:rPr lang="en-US" dirty="0"/>
              <a:t>Custom engine agents require careful consideration of security and compliance measures, as they may operate outside the Microsoft 365 environment and involve additional data handling processes. </a:t>
            </a:r>
            <a:r>
              <a:rPr lang="en-US" dirty="0">
                <a:hlinkClick r:id="rId4"/>
              </a:rPr>
              <a:t>Microsoft Learn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5794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898D5-E097-5A9E-521D-44301D15C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44D89F-6445-BC8F-CB4D-264891ED1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D461C8-7035-9DA7-C134-E2280A003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Legal requirement especially if system is deemed in ‘high risk’ situation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8F42F-32CE-06C7-D37D-88707AE9A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2940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30EFA-E93E-9188-E11C-531774921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E8822A-BAEC-F0F1-A48A-665DFECDD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E6CD50-9067-F0F3-92FE-221413901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understanding why a model produces certain outcomes, businesses can fine-tune their systems to achieve more reliable performance.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D4D32-14EA-45AE-435B-60B7A90A5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266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3D62E-FC57-BA18-042F-F367EBA7D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4B4779-619C-D20C-65EC-855919154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F8CC8A-62A7-6BF1-3774-27BBF1C59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Power BI visuals can illustrate factors behind customer churn predictions, making it easier for marketing teams to act on insights.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75004-E5B2-A98D-016B-1200882B7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5403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B5CCE-12B0-9EB7-DCBE-680F22477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F0B946-E905-B227-EA1A-D95955CB6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60883-D34B-B9C3-981C-A41D377C8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Talk about patient discrimination case in the US and how that wasn’t the developer’s fault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5EE6B-AFAB-B9A4-E81F-6A8D8FF9E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7259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79BDC-FF1E-7F19-E953-FBD452893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A18701-5A1B-C12B-05C9-3A555CDAF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0AF1B3-130A-CC4B-13AE-51B8F9F17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how these challenges impact the adoption of AI in Dynamics 365 and Power Platform.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D51C6-9404-99FA-B3D8-9E57F5C0F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669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B7897-11D4-9EDC-971D-E09FFAE4E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FF4621-1931-10C0-F58E-27C59510C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F4DC9C-1277-8C50-BD36-2692645A5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Use Azure Machine Learning’s model registry to archive versions of models, ensuring previous outputs can be explained even after updates.</a:t>
            </a:r>
          </a:p>
          <a:p>
            <a:endParaRPr lang="en-US" dirty="0"/>
          </a:p>
          <a:p>
            <a:r>
              <a:rPr lang="en-US" dirty="0"/>
              <a:t>Example: Conduct quarterly reviews of Power Automate AI workflows to verify they meet business requirements.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628B4-2381-378E-F761-F3B2CC7A4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5716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BF2C6-ACEF-526D-FD07-C7511D103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9BDA47-41FF-DB85-49F7-14CA27A09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A18C48-EF88-B63F-4A8A-F1DE91D0B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Everyone’s got a different definition of explainable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0F281-5E00-BBB2-60F0-0E5C3CE49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27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171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676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864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2395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78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5157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6314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5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378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92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68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22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334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441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159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19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002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D07E-2AF7-4747-8246-1104D7345C85}" type="datetimeFigureOut">
              <a:rPr lang="en-CA" smtClean="0"/>
              <a:t>2025-01-10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034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s://learn.microsoft.com/en-us/microsoft-365-copilot/extensibility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microsoft.com/en-us/azure/machine-learning/how-to-machine-learning-interpretability?view=azureml-api-2" TargetMode="External"/><Relationship Id="rId3" Type="http://schemas.openxmlformats.org/officeDocument/2006/relationships/hyperlink" Target="https://www.youtube.com/watch?v=MqZlc0GnWzY" TargetMode="External"/><Relationship Id="rId7" Type="http://schemas.openxmlformats.org/officeDocument/2006/relationships/hyperlink" Target="https://learn.microsoft.com/en-us/azure/machine-learning/concept-responsible-ai-scorecard?view=azureml-api-2" TargetMode="External"/><Relationship Id="rId2" Type="http://schemas.openxmlformats.org/officeDocument/2006/relationships/hyperlink" Target="https://openai.com/12-days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earn.microsoft.com/en-us/azure/machine-learning/how-to-responsible-ai-image-dashboard?view=azureml-api-2&amp;tabs=classification" TargetMode="External"/><Relationship Id="rId5" Type="http://schemas.openxmlformats.org/officeDocument/2006/relationships/hyperlink" Target="https://learn.microsoft.com/en-us/azure/machine-learning/how-to-responsible-ai-text-dashboard?view=azureml-api-2" TargetMode="External"/><Relationship Id="rId10" Type="http://schemas.openxmlformats.org/officeDocument/2006/relationships/hyperlink" Target="https://www.mckinsey.com/capabilities/quantumblack/our-insights/why-businesses-need-explainable-ai-and-how-to-deliver-it" TargetMode="External"/><Relationship Id="rId4" Type="http://schemas.openxmlformats.org/officeDocument/2006/relationships/hyperlink" Target="https://learn.microsoft.com/en-us/azure/machine-learning/how-to-responsible-ai-dashboard?view=azureml-api-2#feature-importances-model-explanations" TargetMode="External"/><Relationship Id="rId9" Type="http://schemas.openxmlformats.org/officeDocument/2006/relationships/hyperlink" Target="https://www.microsoft.com/en-us/research/publication/fairlearn-a-toolkit-for-assessing-and-improving-fairness-in-ai/?msockid=34520afe22da6c9215f7196123096d47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AA763-40D7-471E-5463-3B3C3E001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9DDD-9A50-A89D-D029-4E2A2A81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51299"/>
            <a:ext cx="9905998" cy="766074"/>
          </a:xfrm>
        </p:spPr>
        <p:txBody>
          <a:bodyPr/>
          <a:lstStyle/>
          <a:p>
            <a:r>
              <a:rPr lang="en-CA" dirty="0"/>
              <a:t>Welcome!</a:t>
            </a:r>
          </a:p>
        </p:txBody>
      </p:sp>
      <p:pic>
        <p:nvPicPr>
          <p:cNvPr id="2052" name="Picture 4" descr="30 Funny New Year Memes To Ring In 2024 ...">
            <a:extLst>
              <a:ext uri="{FF2B5EF4-FFF2-40B4-BE49-F238E27FC236}">
                <a16:creationId xmlns:a16="http://schemas.microsoft.com/office/drawing/2014/main" id="{512B13CB-B359-9829-D3EE-EA7DF70AE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48" y="733457"/>
            <a:ext cx="8057328" cy="539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E091C3F0-9264-0B15-0803-B676E4D77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9FCC4-7132-694E-932B-1504E532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8B2F85E9-7664-6B61-C2AE-A01141C26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BE6E427-C47F-8F2F-1565-B934378B3C0E}"/>
              </a:ext>
            </a:extLst>
          </p:cNvPr>
          <p:cNvSpPr txBox="1">
            <a:spLocks/>
          </p:cNvSpPr>
          <p:nvPr/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Finally, I can organize!</a:t>
            </a:r>
          </a:p>
        </p:txBody>
      </p:sp>
      <p:pic>
        <p:nvPicPr>
          <p:cNvPr id="3" name="chatgpt-projects-demo">
            <a:hlinkClick r:id="" action="ppaction://media"/>
            <a:extLst>
              <a:ext uri="{FF2B5EF4-FFF2-40B4-BE49-F238E27FC236}">
                <a16:creationId xmlns:a16="http://schemas.microsoft.com/office/drawing/2014/main" id="{F0A0D4EB-E466-FFCC-CF04-0D20D40A8F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1349" y="1256319"/>
            <a:ext cx="8366125" cy="49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4E7B-16C2-84B8-3E7D-311F4F6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Explainable AI (XAI)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9F910-D6D5-BFF7-91E0-EA278C084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4271963"/>
            <a:ext cx="9906000" cy="1374776"/>
          </a:xfrm>
        </p:spPr>
        <p:txBody>
          <a:bodyPr/>
          <a:lstStyle/>
          <a:p>
            <a:r>
              <a:rPr lang="en-CA" dirty="0">
                <a:solidFill>
                  <a:srgbClr val="6E4192"/>
                </a:solidFill>
              </a:rPr>
              <a:t>In Business Applications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46B2CAF5-A135-CFC1-077F-11542738F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1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35C63-70DA-D8D4-97D9-85FD7784D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CF3A5-9383-BD74-E110-90BCF662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Learning Objectives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E8FA75D7-A072-6543-2D31-74D8EE9E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8E548-B2B9-2A01-2E62-7B9D1CDB376F}"/>
              </a:ext>
            </a:extLst>
          </p:cNvPr>
          <p:cNvSpPr txBox="1"/>
          <p:nvPr/>
        </p:nvSpPr>
        <p:spPr>
          <a:xfrm>
            <a:off x="1250731" y="1807779"/>
            <a:ext cx="99059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6E4192"/>
                </a:solidFill>
              </a:rPr>
              <a:t>Solid understanding of Explainable AI (XAI)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6E4192"/>
                </a:solidFill>
              </a:rPr>
              <a:t>Why its important in Business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6E4192"/>
                </a:solidFill>
              </a:rPr>
              <a:t>How to implement it in D365 and PP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6E4192"/>
                </a:solidFill>
              </a:rPr>
              <a:t>XAI Best Practices For Your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4000" b="1" dirty="0">
              <a:solidFill>
                <a:srgbClr val="6E4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9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74F3-32C5-D2B2-3ACB-FD0A5FA9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88766"/>
            <a:ext cx="9905998" cy="627658"/>
          </a:xfrm>
        </p:spPr>
        <p:txBody>
          <a:bodyPr/>
          <a:lstStyle/>
          <a:p>
            <a:r>
              <a:rPr lang="en-CA" dirty="0"/>
              <a:t>Let’s poke the elephant in the room….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36521C7B-57D0-0700-49C6-C4B934FE4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E705BA-DB77-F2DC-C6D7-DB0E52E70018}"/>
              </a:ext>
            </a:extLst>
          </p:cNvPr>
          <p:cNvSpPr/>
          <p:nvPr/>
        </p:nvSpPr>
        <p:spPr>
          <a:xfrm>
            <a:off x="1332719" y="1011320"/>
            <a:ext cx="8489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Explainable AI (XAI)?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3515C1-6B39-1FE9-50AF-9AC4534BC1CE}"/>
              </a:ext>
            </a:extLst>
          </p:cNvPr>
          <p:cNvSpPr/>
          <p:nvPr/>
        </p:nvSpPr>
        <p:spPr>
          <a:xfrm>
            <a:off x="2351875" y="2861248"/>
            <a:ext cx="748507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set of techniques/approaches designed to make 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decision-making processes of AI systems more transparent and understandable to humans</a:t>
            </a:r>
            <a:endParaRPr lang="en-US" sz="32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9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77B43-BA33-E42B-EA05-C562EAB7F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31DA-1A00-F249-8357-F7D605D3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Why should we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A7428-BA3D-206B-406F-7639AA881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319" y="798604"/>
            <a:ext cx="10636570" cy="1723880"/>
          </a:xfrm>
        </p:spPr>
        <p:txBody>
          <a:bodyPr>
            <a:noAutofit/>
          </a:bodyPr>
          <a:lstStyle/>
          <a:p>
            <a:r>
              <a:rPr lang="en-U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Enables humans to build confidence in AI-generated output</a:t>
            </a:r>
            <a:endParaRPr lang="en-US" sz="28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2800" dirty="0"/>
              <a:t>Bridges the gap between “black box” nature of AI algorithms and the need for users to trust, interpret, and validate AI-generated outcomes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E31588B6-B819-5F61-561D-29F606E8E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1E579-1522-5211-1C50-CCFFFDD5444F}"/>
              </a:ext>
            </a:extLst>
          </p:cNvPr>
          <p:cNvSpPr txBox="1"/>
          <p:nvPr/>
        </p:nvSpPr>
        <p:spPr>
          <a:xfrm>
            <a:off x="9372601" y="5326056"/>
            <a:ext cx="8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Explainable AI: What is it? How does it work? And what role does data play?">
            <a:extLst>
              <a:ext uri="{FF2B5EF4-FFF2-40B4-BE49-F238E27FC236}">
                <a16:creationId xmlns:a16="http://schemas.microsoft.com/office/drawing/2014/main" id="{37887793-3631-D782-846B-FA5DF61DA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92" y="2502794"/>
            <a:ext cx="7687713" cy="433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43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5AE30-1E50-D330-5FD4-2BDED319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CAB3-872B-AAEB-5764-89B1F71A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0"/>
            <a:ext cx="9906000" cy="2852737"/>
          </a:xfrm>
        </p:spPr>
        <p:txBody>
          <a:bodyPr>
            <a:normAutofit/>
          </a:bodyPr>
          <a:lstStyle/>
          <a:p>
            <a:r>
              <a:rPr lang="en-CA" sz="3200" dirty="0"/>
              <a:t>Why is this important in Business Applications?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56371932-895A-0543-913F-55FA274DA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9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447A3-E7CD-A09F-F2EF-23116900F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074C-7B20-6D08-5415-294DA6B1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Trust &amp; Accountability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D2791-0294-6310-49F9-6C094CB09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09" y="937974"/>
            <a:ext cx="6415529" cy="5147516"/>
          </a:xfrm>
        </p:spPr>
        <p:txBody>
          <a:bodyPr>
            <a:normAutofit/>
          </a:bodyPr>
          <a:lstStyle/>
          <a:p>
            <a:r>
              <a:rPr lang="en-CA" dirty="0"/>
              <a:t>Need to build reliability with users, customers and regulators</a:t>
            </a:r>
          </a:p>
          <a:p>
            <a:r>
              <a:rPr lang="en-CA" dirty="0"/>
              <a:t>#1 problem with AI adoption isn’t lack of enthusiasm, lack of understanding </a:t>
            </a:r>
          </a:p>
          <a:p>
            <a:r>
              <a:rPr lang="en-US" dirty="0"/>
              <a:t>When people understand how AI arrives at conclusions, they are more likely to accept and rely on those decisions.</a:t>
            </a:r>
          </a:p>
          <a:p>
            <a:r>
              <a:rPr lang="en-US" dirty="0"/>
              <a:t>Having XAI ensures decision accountability</a:t>
            </a:r>
          </a:p>
          <a:p>
            <a:pPr lvl="1"/>
            <a:r>
              <a:rPr lang="en-US" dirty="0"/>
              <a:t>Power Automate workflows can include human approval steps for high-stakes decisions, reducing the risk of errors.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E6466EE4-5F29-942F-13AF-CEDD33DA5B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8" name="Graphic 7" descr="Shield Tick with solid fill">
            <a:extLst>
              <a:ext uri="{FF2B5EF4-FFF2-40B4-BE49-F238E27FC236}">
                <a16:creationId xmlns:a16="http://schemas.microsoft.com/office/drawing/2014/main" id="{5AA8759B-6DF1-501C-8D9E-87965D477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4517" y="2049517"/>
            <a:ext cx="2758966" cy="27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5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DD29-A809-4C27-5A10-73AD59068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53DEC-A6F0-FB8E-DD54-03412D7C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A09EF-2FD8-269B-9513-035BE378C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09" y="937974"/>
            <a:ext cx="7571667" cy="4464343"/>
          </a:xfrm>
        </p:spPr>
        <p:txBody>
          <a:bodyPr>
            <a:normAutofit fontScale="85000" lnSpcReduction="20000"/>
          </a:bodyPr>
          <a:lstStyle/>
          <a:p>
            <a:r>
              <a:rPr lang="en-CA" dirty="0"/>
              <a:t>This will become a legal requirement</a:t>
            </a:r>
            <a:endParaRPr lang="en-US" dirty="0"/>
          </a:p>
          <a:p>
            <a:r>
              <a:rPr lang="en-US" dirty="0"/>
              <a:t>EU AI Act:</a:t>
            </a:r>
          </a:p>
          <a:p>
            <a:pPr lvl="1"/>
            <a:r>
              <a:rPr lang="en-US" dirty="0"/>
              <a:t>High-Risk Systems: mandatory documentation of algorithms and data used in training to ensure traceable and explainable output</a:t>
            </a:r>
          </a:p>
          <a:p>
            <a:r>
              <a:rPr lang="en-US" dirty="0"/>
              <a:t>US Secure AI Act:</a:t>
            </a:r>
          </a:p>
          <a:p>
            <a:pPr lvl="1"/>
            <a:r>
              <a:rPr lang="en-US" dirty="0"/>
              <a:t>Organizations must demonstrate compliance with federal anti-discrimination laws </a:t>
            </a:r>
          </a:p>
          <a:p>
            <a:r>
              <a:rPr lang="en-US" dirty="0"/>
              <a:t>Canada’s AIDA:</a:t>
            </a:r>
          </a:p>
          <a:p>
            <a:pPr lvl="1"/>
            <a:r>
              <a:rPr lang="en-US" dirty="0"/>
              <a:t>Organizations must maintain detailed logs of AI outputs and their explanations for regulatory reviews</a:t>
            </a:r>
          </a:p>
          <a:p>
            <a:r>
              <a:rPr lang="en-US" dirty="0"/>
              <a:t>GDPR Article 22</a:t>
            </a:r>
          </a:p>
          <a:p>
            <a:pPr lvl="1"/>
            <a:r>
              <a:rPr lang="en-US" dirty="0"/>
              <a:t>Individuals have the right to an explanation when decisions are made solely by automated systems</a:t>
            </a:r>
            <a:endParaRPr lang="en-CA" dirty="0"/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FA9CDE63-EE42-E1B8-B77B-B13D84FE8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3074" name="Picture 2" descr="An initial reaction to the EU AI Act | by Julien Simon | Medium">
            <a:extLst>
              <a:ext uri="{FF2B5EF4-FFF2-40B4-BE49-F238E27FC236}">
                <a16:creationId xmlns:a16="http://schemas.microsoft.com/office/drawing/2014/main" id="{EAB816F6-F99B-83FB-6C1D-F4F19BFD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5307181"/>
            <a:ext cx="4951409" cy="125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Scales of justice with solid fill">
            <a:extLst>
              <a:ext uri="{FF2B5EF4-FFF2-40B4-BE49-F238E27FC236}">
                <a16:creationId xmlns:a16="http://schemas.microsoft.com/office/drawing/2014/main" id="{2CD6808D-4D3E-9A58-9254-C8E1CE3E2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0663" y="1621221"/>
            <a:ext cx="2370083" cy="23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89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18C53-F444-1D3B-FD7F-0837813B4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04AC-9146-B355-B5D9-3F8AF4D81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Risk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3C10-0185-6B46-0129-FB9E0223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09" y="937974"/>
            <a:ext cx="6226343" cy="5536398"/>
          </a:xfrm>
        </p:spPr>
        <p:txBody>
          <a:bodyPr>
            <a:normAutofit/>
          </a:bodyPr>
          <a:lstStyle/>
          <a:p>
            <a:r>
              <a:rPr lang="en-CA" dirty="0"/>
              <a:t>Clear chain of thought or decision criteria makes it easier to debug, identify biases or other unintended consequences </a:t>
            </a:r>
          </a:p>
          <a:p>
            <a:r>
              <a:rPr lang="en-CA" dirty="0"/>
              <a:t>Ex: </a:t>
            </a:r>
            <a:r>
              <a:rPr lang="en-US" dirty="0"/>
              <a:t>In CI-J, XAI can identify if customer segmentation models disproportionately favor high-income groups</a:t>
            </a:r>
          </a:p>
          <a:p>
            <a:r>
              <a:rPr lang="en-US" dirty="0"/>
              <a:t>Unexplainable models can produce unpredictable results, posing risks to operational efficiency.</a:t>
            </a:r>
          </a:p>
          <a:p>
            <a:r>
              <a:rPr lang="en-US" dirty="0"/>
              <a:t>Example: XAI ensures that lead scoring logic in Sales 365 reduces false positives.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923C47B7-81E6-6BD2-A820-4B7B18D90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4098" name="Picture 2" descr="Modern Risk Management icon vector, symbolizing risk management Stock  Vector | Adobe Stock">
            <a:extLst>
              <a:ext uri="{FF2B5EF4-FFF2-40B4-BE49-F238E27FC236}">
                <a16:creationId xmlns:a16="http://schemas.microsoft.com/office/drawing/2014/main" id="{A8B2C7CB-EE55-2E3E-AE12-892247AE1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15020"/>
          <a:stretch/>
        </p:blipFill>
        <p:spPr bwMode="auto">
          <a:xfrm>
            <a:off x="7898402" y="2073248"/>
            <a:ext cx="3149007" cy="27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44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37EC6-BBAA-5D97-0470-DAF22D2CC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4236A-E8DD-5251-7A07-DE7EC516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Business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259F9-652B-58A0-2851-11801C606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09" y="937973"/>
            <a:ext cx="6495668" cy="54418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Organizations that establish digital trust among consumers through XAI are more likely to see their annual revenue and EBIT grow at rates of 10 percent or more</a:t>
            </a:r>
          </a:p>
          <a:p>
            <a:r>
              <a:rPr lang="en-US" dirty="0"/>
              <a:t>Companies that attributed at least 20 percent of EBIT to their use of AI—are more likely than others to follow best practices that enable explainability.</a:t>
            </a:r>
          </a:p>
          <a:p>
            <a:r>
              <a:rPr lang="en-US" dirty="0"/>
              <a:t>Builds confidence in and outside of the organization</a:t>
            </a:r>
          </a:p>
          <a:p>
            <a:pPr lvl="1"/>
            <a:r>
              <a:rPr lang="en-US" dirty="0"/>
              <a:t>D365 Customer Service Copilot provides reasons for recommendations, increases agent confidence which improves customer service</a:t>
            </a:r>
          </a:p>
          <a:p>
            <a:r>
              <a:rPr lang="en-US" dirty="0"/>
              <a:t>Digital trust equals accelerated AI adoption because users know the why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B0816E38-554C-2555-145E-CC26FACE3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6" name="Graphic 5" descr="Dollar with solid fill">
            <a:extLst>
              <a:ext uri="{FF2B5EF4-FFF2-40B4-BE49-F238E27FC236}">
                <a16:creationId xmlns:a16="http://schemas.microsoft.com/office/drawing/2014/main" id="{9D10534C-7D1E-EF2A-C127-A467C5679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7079" y="1694792"/>
            <a:ext cx="3013841" cy="30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8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143D17-BB8B-31D7-C9BA-12643099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43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EA53-2445-260B-66C6-DF78E97B8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2A3C-FFB3-0659-0D17-70FD23BB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In Short…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ED0E3-0723-54B8-113F-8A271EB30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09" y="859957"/>
            <a:ext cx="9316382" cy="4052888"/>
          </a:xfrm>
        </p:spPr>
        <p:txBody>
          <a:bodyPr>
            <a:normAutofit/>
          </a:bodyPr>
          <a:lstStyle/>
          <a:p>
            <a:r>
              <a:rPr lang="en-US" dirty="0"/>
              <a:t>XAI is about maximizing benefit of new tech while acknowledging and respecting risks involved</a:t>
            </a:r>
          </a:p>
          <a:p>
            <a:r>
              <a:rPr lang="en-US" dirty="0"/>
              <a:t>Knowing how models come to conclusions, being able to explain their thought process and being clear on what data it used is how trust is built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0F83E888-117F-3B03-DE36-A62625A96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41C7C-1F5C-AFDC-F996-009C26BD6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460" y="3266782"/>
            <a:ext cx="8077900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34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5A8F3-B8D7-88B5-DB1F-D735D758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F62BC-6A9F-EB3E-78FD-3E5DF185E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0"/>
            <a:ext cx="9906000" cy="2852737"/>
          </a:xfrm>
        </p:spPr>
        <p:txBody>
          <a:bodyPr>
            <a:normAutofit/>
          </a:bodyPr>
          <a:lstStyle/>
          <a:p>
            <a:r>
              <a:rPr lang="en-CA" sz="3200" dirty="0"/>
              <a:t>Common Challenges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6C4A1777-C89E-57AF-12C6-1C56DBE71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2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C4A5C-02E8-0A16-B4BE-201A49155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9D9F3-4FDA-1274-C3E7-98CC0D32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Model Complexity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2FCE0EB1-D3DE-1C10-CB8C-121433CB3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EB53F-90DE-C06C-6581-52D3ED425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09" y="799059"/>
            <a:ext cx="6951557" cy="5643781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Algorithms like neural networks extremely statistical</a:t>
            </a:r>
          </a:p>
          <a:p>
            <a:pPr lvl="1"/>
            <a:r>
              <a:rPr lang="en-CA" dirty="0"/>
              <a:t>Complex models use millions, billions and trillions of parameters making tracing impossible  </a:t>
            </a:r>
          </a:p>
          <a:p>
            <a:r>
              <a:rPr lang="en-CA" dirty="0"/>
              <a:t>Results in often functioning as a ‘black box’ to humans </a:t>
            </a:r>
          </a:p>
          <a:p>
            <a:r>
              <a:rPr lang="en-CA" dirty="0"/>
              <a:t>Advanced models are capturing nonlinear relationships which are difficult for humans to conceptualize</a:t>
            </a:r>
          </a:p>
          <a:p>
            <a:pPr lvl="1"/>
            <a:r>
              <a:rPr lang="en-US" dirty="0"/>
              <a:t>A CNN used for image recognition identifies patterns that may not correspond to human logic, such as minor pixel variations indicating critical features.</a:t>
            </a:r>
          </a:p>
          <a:p>
            <a:r>
              <a:rPr lang="en-US" dirty="0"/>
              <a:t>Try to use simpler models if possible </a:t>
            </a:r>
          </a:p>
          <a:p>
            <a:pPr lvl="1"/>
            <a:r>
              <a:rPr lang="en-US" dirty="0"/>
              <a:t>Ex: decision tree or linear regression</a:t>
            </a:r>
          </a:p>
          <a:p>
            <a:r>
              <a:rPr lang="en-US" dirty="0"/>
              <a:t>Balance accuracy with interpretability </a:t>
            </a:r>
          </a:p>
          <a:p>
            <a:pPr lvl="1"/>
            <a:r>
              <a:rPr lang="en-US" dirty="0"/>
              <a:t>If you can’t explain your 99.9% accurate model, how do you know its not overfitted?</a:t>
            </a:r>
            <a:endParaRPr lang="en-CA" dirty="0"/>
          </a:p>
        </p:txBody>
      </p:sp>
      <p:pic>
        <p:nvPicPr>
          <p:cNvPr id="1026" name="Picture 2" descr="Complexity Generic Outline Color icon | Freepik">
            <a:extLst>
              <a:ext uri="{FF2B5EF4-FFF2-40B4-BE49-F238E27FC236}">
                <a16:creationId xmlns:a16="http://schemas.microsoft.com/office/drawing/2014/main" id="{78DABE1A-FEB7-CB32-691C-BD696F3A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78" y="1903022"/>
            <a:ext cx="3435853" cy="343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386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23D97-3B1B-EE5F-06F2-1BBCABC53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5586-390A-C2CC-55B4-0156862D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Data volume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3F83EAEC-6907-3F5C-725F-C08451635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EC9F5D-0402-C39D-5FCC-9432C31F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09" y="729371"/>
            <a:ext cx="5602291" cy="5597857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Models evolve over time as they process more data </a:t>
            </a:r>
          </a:p>
          <a:p>
            <a:r>
              <a:rPr lang="en-CA" dirty="0"/>
              <a:t>Decision paths become moving targets </a:t>
            </a:r>
          </a:p>
          <a:p>
            <a:pPr lvl="1"/>
            <a:r>
              <a:rPr lang="en-CA" dirty="0"/>
              <a:t>Example: </a:t>
            </a:r>
            <a:r>
              <a:rPr lang="en-US" dirty="0"/>
              <a:t>A recommendation system updates based on user interactions, making it harder to reproduce and explain past decisions.</a:t>
            </a:r>
          </a:p>
          <a:p>
            <a:r>
              <a:rPr lang="en-US" dirty="0"/>
              <a:t>Data drift</a:t>
            </a:r>
          </a:p>
          <a:p>
            <a:pPr lvl="1"/>
            <a:r>
              <a:rPr lang="en-US" dirty="0"/>
              <a:t>Continuous learning can lead to overfitting on recent data </a:t>
            </a:r>
          </a:p>
          <a:p>
            <a:pPr lvl="1"/>
            <a:r>
              <a:rPr lang="en-US" dirty="0"/>
              <a:t>If this is drastically different then what model was trained on, you have a new model</a:t>
            </a:r>
          </a:p>
          <a:p>
            <a:pPr lvl="1"/>
            <a:r>
              <a:rPr lang="en-US" dirty="0"/>
              <a:t>A sales forecasting model in Dynamics 365 may overemphasize recent spikes in demand, skewing future predictions. </a:t>
            </a:r>
          </a:p>
          <a:p>
            <a:r>
              <a:rPr lang="en-US" dirty="0"/>
              <a:t>Model versioning</a:t>
            </a:r>
          </a:p>
          <a:p>
            <a:pPr lvl="1"/>
            <a:r>
              <a:rPr lang="en-US" dirty="0"/>
              <a:t>Track changes between model version to retain ability to reproduce past decisions</a:t>
            </a:r>
          </a:p>
          <a:p>
            <a:r>
              <a:rPr lang="en-US" dirty="0"/>
              <a:t>Periodic revalidation </a:t>
            </a:r>
          </a:p>
          <a:p>
            <a:pPr lvl="1"/>
            <a:r>
              <a:rPr lang="en-US" dirty="0"/>
              <a:t>Regularly validate updated models against a baseline to ensure explainability is not compromised.</a:t>
            </a:r>
            <a:endParaRPr lang="en-CA" dirty="0"/>
          </a:p>
        </p:txBody>
      </p:sp>
      <p:pic>
        <p:nvPicPr>
          <p:cNvPr id="2050" name="Picture 2" descr="Big data concept. Big wave of huge ...">
            <a:extLst>
              <a:ext uri="{FF2B5EF4-FFF2-40B4-BE49-F238E27FC236}">
                <a16:creationId xmlns:a16="http://schemas.microsoft.com/office/drawing/2014/main" id="{847A85CA-DCB1-6F8A-BC84-1B6D45FAD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4"/>
          <a:stretch/>
        </p:blipFill>
        <p:spPr bwMode="auto">
          <a:xfrm>
            <a:off x="7734055" y="1578639"/>
            <a:ext cx="3495079" cy="348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942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71351-D357-E238-FB00-07B1F782C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7EE0A-FEF1-68D2-16EC-56A91595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Diverse Stakeholder Needs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8D7A291C-E003-064D-0AE2-094CF080F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82188A-DF10-6126-1F70-5445007BE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959501"/>
            <a:ext cx="6475125" cy="5399257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Customers have one definition of ‘explainable’ </a:t>
            </a:r>
          </a:p>
          <a:p>
            <a:r>
              <a:rPr lang="en-CA" dirty="0"/>
              <a:t>Technical teams have another definition of ‘explainable’</a:t>
            </a:r>
          </a:p>
          <a:p>
            <a:r>
              <a:rPr lang="en-CA" dirty="0"/>
              <a:t>Regulators need tailored explanations</a:t>
            </a:r>
          </a:p>
          <a:p>
            <a:r>
              <a:rPr lang="en-CA" dirty="0"/>
              <a:t>Varied levels of technical expertise</a:t>
            </a:r>
          </a:p>
          <a:p>
            <a:r>
              <a:rPr lang="en-CA" dirty="0"/>
              <a:t>Varied industry and/or regional expectations of AI explainability</a:t>
            </a:r>
          </a:p>
          <a:p>
            <a:pPr lvl="1"/>
            <a:r>
              <a:rPr lang="en-US" dirty="0"/>
              <a:t>Example: </a:t>
            </a:r>
          </a:p>
          <a:p>
            <a:pPr lvl="2"/>
            <a:r>
              <a:rPr lang="en-US" dirty="0"/>
              <a:t>In healthcare, explainability must focus on patient safety and clinical decision support</a:t>
            </a:r>
          </a:p>
          <a:p>
            <a:pPr lvl="2"/>
            <a:r>
              <a:rPr lang="en-US" dirty="0"/>
              <a:t>In finance, focus may be on bias mitigation and regulatory compliance.</a:t>
            </a:r>
          </a:p>
          <a:p>
            <a:r>
              <a:rPr lang="en-CA" dirty="0"/>
              <a:t>Tailored explanations</a:t>
            </a:r>
          </a:p>
          <a:p>
            <a:pPr lvl="1"/>
            <a:r>
              <a:rPr lang="en-CA" dirty="0" err="1"/>
              <a:t>PowerBI</a:t>
            </a:r>
            <a:r>
              <a:rPr lang="en-CA" dirty="0"/>
              <a:t> report with dashboard for biz leaders, a dashboard for regulators, technical teams and end-users</a:t>
            </a:r>
          </a:p>
        </p:txBody>
      </p:sp>
      <p:pic>
        <p:nvPicPr>
          <p:cNvPr id="5" name="Graphic 4" descr="Users with solid fill">
            <a:extLst>
              <a:ext uri="{FF2B5EF4-FFF2-40B4-BE49-F238E27FC236}">
                <a16:creationId xmlns:a16="http://schemas.microsoft.com/office/drawing/2014/main" id="{A8916E68-C35E-61D8-C99E-8BBCE1FE0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0236" y="2268367"/>
            <a:ext cx="2317173" cy="23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92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B92DF-DA60-AFAE-2487-B0DEA5F88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610F9-42FC-F689-1843-6188AFBFD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0"/>
            <a:ext cx="9906000" cy="2852737"/>
          </a:xfrm>
        </p:spPr>
        <p:txBody>
          <a:bodyPr>
            <a:normAutofit/>
          </a:bodyPr>
          <a:lstStyle/>
          <a:p>
            <a:r>
              <a:rPr lang="en-CA" sz="3200" dirty="0"/>
              <a:t>XAI Best Practices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435081CD-472B-FF1C-7358-8684F9219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80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829E4-D490-178E-2294-370EB1548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60752-98EC-0ED3-0325-58A974A2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Feature Importance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22623BAF-1639-2BEA-925D-78ED0DF44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F0F80-4A86-3004-B9DE-EBDDE81C9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14370"/>
            <a:ext cx="6447058" cy="5412554"/>
          </a:xfrm>
        </p:spPr>
        <p:txBody>
          <a:bodyPr>
            <a:normAutofit/>
          </a:bodyPr>
          <a:lstStyle/>
          <a:p>
            <a:r>
              <a:rPr lang="en-CA" dirty="0"/>
              <a:t>Identify and weight which factors most influence AI output</a:t>
            </a:r>
          </a:p>
          <a:p>
            <a:r>
              <a:rPr lang="en-US" dirty="0"/>
              <a:t>Does the model base its response to the user on location information? </a:t>
            </a:r>
          </a:p>
          <a:p>
            <a:r>
              <a:rPr lang="en-US" dirty="0"/>
              <a:t>Does it rely on specific user information like permissions, company role?</a:t>
            </a:r>
          </a:p>
          <a:p>
            <a:r>
              <a:rPr lang="en-US" dirty="0"/>
              <a:t>Improves auditability </a:t>
            </a:r>
          </a:p>
          <a:p>
            <a:r>
              <a:rPr lang="en-US" dirty="0"/>
              <a:t>Identify bias early </a:t>
            </a:r>
          </a:p>
          <a:p>
            <a:r>
              <a:rPr lang="en-US" dirty="0"/>
              <a:t>Real-time insights into model performance</a:t>
            </a:r>
            <a:endParaRPr lang="en-CA" dirty="0"/>
          </a:p>
        </p:txBody>
      </p:sp>
      <p:pic>
        <p:nvPicPr>
          <p:cNvPr id="3076" name="Picture 4" descr="Engineering - Free technology icons">
            <a:extLst>
              <a:ext uri="{FF2B5EF4-FFF2-40B4-BE49-F238E27FC236}">
                <a16:creationId xmlns:a16="http://schemas.microsoft.com/office/drawing/2014/main" id="{2AFF6F6F-135E-0B80-885A-737CC5388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70" y="1554837"/>
            <a:ext cx="3748326" cy="374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51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F9558-31FF-8315-5097-0803C1AB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9B0C-1D54-4819-4F4F-0B36FC88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Local Explanations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8FB83762-1CA7-6F81-D465-4AA1F8CD3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7FAFD5-7259-8664-8DA2-AFD5B1B85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314065"/>
            <a:ext cx="6247362" cy="4939589"/>
          </a:xfrm>
        </p:spPr>
        <p:txBody>
          <a:bodyPr/>
          <a:lstStyle/>
          <a:p>
            <a:r>
              <a:rPr lang="en-CA" dirty="0"/>
              <a:t>Use specific interactions to isolate variables </a:t>
            </a:r>
          </a:p>
          <a:p>
            <a:r>
              <a:rPr lang="en-CA" dirty="0"/>
              <a:t>Allows you to explain the cause and effect relationship of inputs and AI model outputs </a:t>
            </a:r>
          </a:p>
          <a:p>
            <a:r>
              <a:rPr lang="en-US" dirty="0"/>
              <a:t>Focus on why AI is designed to return the output it returns so you can identify these major factors and find their relationships to the model output.</a:t>
            </a:r>
            <a:endParaRPr lang="en-CA" dirty="0"/>
          </a:p>
        </p:txBody>
      </p:sp>
      <p:pic>
        <p:nvPicPr>
          <p:cNvPr id="4098" name="Picture 2" descr="UI, Web UI Design, and UI Design image inspiration on Designspiration">
            <a:extLst>
              <a:ext uri="{FF2B5EF4-FFF2-40B4-BE49-F238E27FC236}">
                <a16:creationId xmlns:a16="http://schemas.microsoft.com/office/drawing/2014/main" id="{9F75AABC-DF33-34FC-C32F-0FC9225F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538" y="1646695"/>
            <a:ext cx="4274328" cy="427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981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79914-22F3-5A2B-4DCA-92F69DDA2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C13-0AA6-6489-4602-C13F8784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Visualizations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456DC168-5C6F-301C-C3DA-4637F3861E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BA61E1-5B86-F138-3FC0-0D07ADB46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0" y="937974"/>
            <a:ext cx="7498093" cy="5536398"/>
          </a:xfrm>
        </p:spPr>
        <p:txBody>
          <a:bodyPr>
            <a:normAutofit/>
          </a:bodyPr>
          <a:lstStyle/>
          <a:p>
            <a:r>
              <a:rPr lang="en-CA" dirty="0"/>
              <a:t>Create visuals that help interpret model output</a:t>
            </a:r>
          </a:p>
          <a:p>
            <a:pPr lvl="1"/>
            <a:r>
              <a:rPr lang="en-CA" dirty="0"/>
              <a:t>Graphs of document references made by an LLM </a:t>
            </a:r>
          </a:p>
          <a:p>
            <a:pPr lvl="2"/>
            <a:r>
              <a:rPr lang="en-CA" dirty="0"/>
              <a:t>How many times it referenced a document</a:t>
            </a:r>
          </a:p>
          <a:p>
            <a:pPr lvl="2"/>
            <a:r>
              <a:rPr lang="en-CA" dirty="0"/>
              <a:t>Which sections of the document</a:t>
            </a:r>
          </a:p>
          <a:p>
            <a:pPr lvl="2"/>
            <a:r>
              <a:rPr lang="en-CA" dirty="0"/>
              <a:t>Correlate this with user feedback </a:t>
            </a:r>
          </a:p>
          <a:p>
            <a:r>
              <a:rPr lang="en-CA" dirty="0"/>
              <a:t>Simplifies relationships between contributing variables</a:t>
            </a:r>
          </a:p>
          <a:p>
            <a:pPr lvl="1"/>
            <a:r>
              <a:rPr lang="en-CA" dirty="0"/>
              <a:t>Makes AI processing of multiple variables and interactions comprehensible</a:t>
            </a:r>
          </a:p>
          <a:p>
            <a:r>
              <a:rPr lang="en-CA" dirty="0"/>
              <a:t>Enables interaction </a:t>
            </a:r>
          </a:p>
          <a:p>
            <a:pPr lvl="1"/>
            <a:r>
              <a:rPr lang="en-US" dirty="0"/>
              <a:t>Allow users to explore how changing inputs affect outputs</a:t>
            </a:r>
            <a:endParaRPr lang="en-CA" dirty="0"/>
          </a:p>
          <a:p>
            <a:r>
              <a:rPr lang="en-CA" dirty="0"/>
              <a:t>Reduces ‘black box’ perception</a:t>
            </a:r>
          </a:p>
          <a:p>
            <a:pPr lvl="1"/>
            <a:r>
              <a:rPr lang="en-CA" dirty="0"/>
              <a:t>Visuals increase confidence in how AI made its choices</a:t>
            </a:r>
          </a:p>
        </p:txBody>
      </p:sp>
      <p:pic>
        <p:nvPicPr>
          <p:cNvPr id="5" name="Graphic 4" descr="Bar chart with solid fill">
            <a:extLst>
              <a:ext uri="{FF2B5EF4-FFF2-40B4-BE49-F238E27FC236}">
                <a16:creationId xmlns:a16="http://schemas.microsoft.com/office/drawing/2014/main" id="{00F35447-8BDA-C297-8E4C-5E4E48E29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9503" y="1724891"/>
            <a:ext cx="3023755" cy="30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70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1994A-4F4C-3D01-1293-6619D516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7786-651C-6E71-B606-1773E48C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Rule based systems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7FCF07F4-4799-77ED-435E-6F17BE044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F23C81-47F8-9B53-A91A-BA0CE05A6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0" y="937974"/>
            <a:ext cx="6026645" cy="5231598"/>
          </a:xfrm>
        </p:spPr>
        <p:txBody>
          <a:bodyPr>
            <a:normAutofit lnSpcReduction="10000"/>
          </a:bodyPr>
          <a:lstStyle/>
          <a:p>
            <a:r>
              <a:rPr lang="en-CA" dirty="0"/>
              <a:t>Pre-check models with simplified, transparent decision conditions </a:t>
            </a:r>
          </a:p>
          <a:p>
            <a:r>
              <a:rPr lang="en-US" dirty="0"/>
              <a:t>Rules that guide AI decisions</a:t>
            </a:r>
          </a:p>
          <a:p>
            <a:pPr lvl="1"/>
            <a:r>
              <a:rPr lang="en-US" dirty="0"/>
              <a:t>Ex: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are using a CNN to identify whether someone has access to a building, you might have an algorithm that is run first to check if the user is wearing glasses and if they are, asks the user to remove them to ensure a higher accuracy when making the access scan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RBS act as controls to simplify the build up or follow up steps after the execution of an AI model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Makes decision path of model transparent </a:t>
            </a:r>
            <a:endParaRPr lang="en-CA" dirty="0"/>
          </a:p>
        </p:txBody>
      </p:sp>
      <p:pic>
        <p:nvPicPr>
          <p:cNvPr id="5" name="Graphic 4" descr="Flowchart with solid fill">
            <a:extLst>
              <a:ext uri="{FF2B5EF4-FFF2-40B4-BE49-F238E27FC236}">
                <a16:creationId xmlns:a16="http://schemas.microsoft.com/office/drawing/2014/main" id="{364CE955-C0F5-669E-E34E-C1E6AD609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1366" y="937974"/>
            <a:ext cx="4097481" cy="409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9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99AFF-29E6-A971-251B-129D88B88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C26D8-65AA-88FE-4A62-51D6FCDE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51299"/>
            <a:ext cx="9905998" cy="766074"/>
          </a:xfrm>
        </p:spPr>
        <p:txBody>
          <a:bodyPr/>
          <a:lstStyle/>
          <a:p>
            <a:r>
              <a:rPr lang="en-CA" dirty="0"/>
              <a:t>Your Host</a:t>
            </a:r>
          </a:p>
        </p:txBody>
      </p:sp>
      <p:pic>
        <p:nvPicPr>
          <p:cNvPr id="7" name="Content Placeholder 5" descr="A person with long hair and nose piercing&#10;&#10;Description automatically generated">
            <a:extLst>
              <a:ext uri="{FF2B5EF4-FFF2-40B4-BE49-F238E27FC236}">
                <a16:creationId xmlns:a16="http://schemas.microsoft.com/office/drawing/2014/main" id="{E4DD1017-61E0-5B55-3509-81371F505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2453"/>
            <a:ext cx="3484563" cy="3484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EC134D-99F3-D9B5-FB69-3C51BA563957}"/>
              </a:ext>
            </a:extLst>
          </p:cNvPr>
          <p:cNvSpPr txBox="1"/>
          <p:nvPr/>
        </p:nvSpPr>
        <p:spPr>
          <a:xfrm>
            <a:off x="1017603" y="4377016"/>
            <a:ext cx="3125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Will Hawkins</a:t>
            </a:r>
          </a:p>
          <a:p>
            <a:pPr marL="0" indent="0" algn="ctr">
              <a:buNone/>
            </a:pPr>
            <a:r>
              <a:rPr lang="en-US" sz="1600" dirty="0"/>
              <a:t>Microsoft Certified Data Scientist</a:t>
            </a:r>
          </a:p>
          <a:p>
            <a:pPr marL="0" indent="0" algn="ctr">
              <a:buNone/>
            </a:pPr>
            <a:r>
              <a:rPr lang="en-US" sz="1600" dirty="0"/>
              <a:t>RitewAI Founder</a:t>
            </a:r>
          </a:p>
          <a:p>
            <a:pPr marL="0" indent="0" algn="ctr">
              <a:buNone/>
            </a:pPr>
            <a:r>
              <a:rPr lang="en-US" sz="1600" dirty="0"/>
              <a:t>Author</a:t>
            </a:r>
          </a:p>
        </p:txBody>
      </p:sp>
      <p:pic>
        <p:nvPicPr>
          <p:cNvPr id="9" name="Picture 8" descr="A book cover with a red roof&#10;&#10;Description automatically generated">
            <a:extLst>
              <a:ext uri="{FF2B5EF4-FFF2-40B4-BE49-F238E27FC236}">
                <a16:creationId xmlns:a16="http://schemas.microsoft.com/office/drawing/2014/main" id="{6950C453-032D-9A05-B377-217BD5E0F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230" y="2726268"/>
            <a:ext cx="2270722" cy="31234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D2E7FF-2D1D-773C-6034-1DF22B923B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46419" y="2726267"/>
            <a:ext cx="4109089" cy="3123463"/>
          </a:xfrm>
          <a:prstGeom prst="rect">
            <a:avLst/>
          </a:prstGeom>
        </p:spPr>
      </p:pic>
      <p:pic>
        <p:nvPicPr>
          <p:cNvPr id="11" name="Picture 10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BCD234F3-844E-7C08-A8A2-F635344088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4568228" y="892453"/>
            <a:ext cx="5087271" cy="167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23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DCF15-0A5A-F50C-55CE-8CF7D8011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E1706-D194-5420-CF95-B0CAF38B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Implementing XAI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456AB-353C-9589-D903-BC418601B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4271963"/>
            <a:ext cx="9906000" cy="1374776"/>
          </a:xfrm>
        </p:spPr>
        <p:txBody>
          <a:bodyPr/>
          <a:lstStyle/>
          <a:p>
            <a:r>
              <a:rPr lang="en-CA" dirty="0">
                <a:solidFill>
                  <a:srgbClr val="6E4192"/>
                </a:solidFill>
              </a:rPr>
              <a:t>In Dynamics 365 and Power Platform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184AE552-EF39-221B-DB12-2109E197A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47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A89F7-4527-879B-201E-9A8389F47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332A-0A2C-5D43-9E34-15A52F87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AI Builder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19834411-2BF7-A320-79C4-1D5C08C59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A7ABE-D171-9711-EA9F-BD912718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274812"/>
            <a:ext cx="5995113" cy="3541714"/>
          </a:xfrm>
        </p:spPr>
        <p:txBody>
          <a:bodyPr/>
          <a:lstStyle/>
          <a:p>
            <a:r>
              <a:rPr lang="en-CA" dirty="0"/>
              <a:t>Create prompts that describe model output </a:t>
            </a:r>
          </a:p>
          <a:p>
            <a:r>
              <a:rPr lang="en-CA" dirty="0"/>
              <a:t>Runs as part of a flow to create a description for how the model arrived at its conclusion</a:t>
            </a:r>
          </a:p>
        </p:txBody>
      </p:sp>
      <p:pic>
        <p:nvPicPr>
          <p:cNvPr id="5122" name="Picture 2" descr="Microsoft AI Builder">
            <a:extLst>
              <a:ext uri="{FF2B5EF4-FFF2-40B4-BE49-F238E27FC236}">
                <a16:creationId xmlns:a16="http://schemas.microsoft.com/office/drawing/2014/main" id="{DF40EB16-75BA-0F77-91A0-EBA5B2E4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82" y="2866474"/>
            <a:ext cx="2930236" cy="29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3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BA4FB-77D4-FC58-8427-9ED058358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87638-D086-F670-4819-0A39141D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 err="1"/>
              <a:t>PowerBI</a:t>
            </a:r>
            <a:endParaRPr lang="en-CA" dirty="0"/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360E7204-7A60-8539-382F-EDBFFFAF70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E8D08A-715E-E2B5-CAC6-806622BCF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208963"/>
            <a:ext cx="7823914" cy="3541714"/>
          </a:xfrm>
        </p:spPr>
        <p:txBody>
          <a:bodyPr/>
          <a:lstStyle/>
          <a:p>
            <a:r>
              <a:rPr lang="en-CA" dirty="0"/>
              <a:t>Create decomposition trees to break down outputs into factors </a:t>
            </a:r>
          </a:p>
          <a:p>
            <a:pPr lvl="1"/>
            <a:r>
              <a:rPr lang="en-CA" dirty="0"/>
              <a:t>Ex: </a:t>
            </a:r>
            <a:r>
              <a:rPr lang="en-US" dirty="0"/>
              <a:t>For customer churn, you can show how "average time on hold" or "support satisfaction scores" influenced the churn likelihood.</a:t>
            </a:r>
            <a:endParaRPr lang="en-CA" dirty="0"/>
          </a:p>
        </p:txBody>
      </p:sp>
      <p:pic>
        <p:nvPicPr>
          <p:cNvPr id="6146" name="Picture 2" descr="power bi&quot; Icon - Download for free – Iconduck">
            <a:extLst>
              <a:ext uri="{FF2B5EF4-FFF2-40B4-BE49-F238E27FC236}">
                <a16:creationId xmlns:a16="http://schemas.microsoft.com/office/drawing/2014/main" id="{5D8C7251-72F0-9371-EF7A-B0D745C6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18" y="3065163"/>
            <a:ext cx="2708564" cy="361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988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81354-FC74-B4E8-0488-62CF15849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CE59-6822-D2BA-B639-3AE75C13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Power Automate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DACF2BC3-E4DD-4459-D463-B3F9B9378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87F7D3-AE32-A792-AB40-A8FE61F2A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377128"/>
            <a:ext cx="8002589" cy="3541714"/>
          </a:xfrm>
        </p:spPr>
        <p:txBody>
          <a:bodyPr/>
          <a:lstStyle/>
          <a:p>
            <a:r>
              <a:rPr lang="en-CA" dirty="0"/>
              <a:t>Use human approval action to require human sign off on AI output </a:t>
            </a:r>
          </a:p>
          <a:p>
            <a:r>
              <a:rPr lang="en-CA" dirty="0"/>
              <a:t>Action you add to a flow that requires a reviewer to approve AI-generated output before flow completes </a:t>
            </a:r>
          </a:p>
          <a:p>
            <a:r>
              <a:rPr lang="en-CA" dirty="0"/>
              <a:t>Use flow run history to maintain logs of AI model output, output explanations and user feedback to improve future output </a:t>
            </a:r>
          </a:p>
        </p:txBody>
      </p:sp>
      <p:pic>
        <p:nvPicPr>
          <p:cNvPr id="7170" name="Picture 2" descr="Power automate Icons, Logos, Symbols – Free Download PNG, SVG">
            <a:extLst>
              <a:ext uri="{FF2B5EF4-FFF2-40B4-BE49-F238E27FC236}">
                <a16:creationId xmlns:a16="http://schemas.microsoft.com/office/drawing/2014/main" id="{3E87C687-ED00-B98E-7741-2D26280B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65" y="4188936"/>
            <a:ext cx="3020290" cy="30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36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521EA-8CA3-B90A-39E5-A5BBFC4BA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46EAD-A4B6-0EC4-4B16-B9364888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>
            <a:normAutofit/>
          </a:bodyPr>
          <a:lstStyle/>
          <a:p>
            <a:r>
              <a:rPr lang="en-CA" sz="3200" dirty="0"/>
              <a:t>Power pages, Dynamics 365 &amp; Power apps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18A246CC-AD89-29BF-C802-BD70B4CD6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6E64A7-6B6D-7B96-871B-A9D70A20B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387639"/>
            <a:ext cx="8002590" cy="3541714"/>
          </a:xfrm>
        </p:spPr>
        <p:txBody>
          <a:bodyPr/>
          <a:lstStyle/>
          <a:p>
            <a:r>
              <a:rPr lang="en-CA" dirty="0"/>
              <a:t>Embed descriptions or </a:t>
            </a:r>
            <a:r>
              <a:rPr lang="en-CA" dirty="0" err="1"/>
              <a:t>PowerBI</a:t>
            </a:r>
            <a:r>
              <a:rPr lang="en-CA" dirty="0"/>
              <a:t> visuals in portals, D365 dashboards or app interfaces to explain model predicted values </a:t>
            </a:r>
          </a:p>
          <a:p>
            <a:pPr lvl="1"/>
            <a:r>
              <a:rPr lang="en-US" dirty="0"/>
              <a:t>Ex: A sales dashboard shows a lead’s score of 87/100. Next to the score, an explanation reads: "This lead's high score is due to high engagement with email campaigns, recent product inquiries, and a large potential deal size."</a:t>
            </a:r>
            <a:endParaRPr lang="en-CA" dirty="0"/>
          </a:p>
        </p:txBody>
      </p:sp>
      <p:pic>
        <p:nvPicPr>
          <p:cNvPr id="8194" name="Picture 2" descr="Microsoft Power Apps icon in Windows 11 Color Style">
            <a:extLst>
              <a:ext uri="{FF2B5EF4-FFF2-40B4-BE49-F238E27FC236}">
                <a16:creationId xmlns:a16="http://schemas.microsoft.com/office/drawing/2014/main" id="{6A1183F3-E218-DB75-D93A-34A8D3F37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4384511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ower Pages | West X Business Solutions">
            <a:extLst>
              <a:ext uri="{FF2B5EF4-FFF2-40B4-BE49-F238E27FC236}">
                <a16:creationId xmlns:a16="http://schemas.microsoft.com/office/drawing/2014/main" id="{0965ACF2-6A74-2C9C-5765-2013449F3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42" y="4261552"/>
            <a:ext cx="2294659" cy="229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ynamics 365 - Rapid Circle">
            <a:extLst>
              <a:ext uri="{FF2B5EF4-FFF2-40B4-BE49-F238E27FC236}">
                <a16:creationId xmlns:a16="http://schemas.microsoft.com/office/drawing/2014/main" id="{16AB8868-C12A-E6D6-E9B8-07BBD922A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42" y="4105842"/>
            <a:ext cx="2294660" cy="245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006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804A-A214-7559-F29C-C94C7986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8B109-CC20-D80C-9774-D1AE72A3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>
            <a:normAutofit/>
          </a:bodyPr>
          <a:lstStyle/>
          <a:p>
            <a:r>
              <a:rPr lang="en-CA" sz="3200" dirty="0"/>
              <a:t>Expert mode – azure ai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CB6A98D2-1495-D974-2298-9B2D26E2E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D047D-4C64-9352-065A-C701BAC73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95" y="959501"/>
            <a:ext cx="4870505" cy="5202307"/>
          </a:xfrm>
        </p:spPr>
        <p:txBody>
          <a:bodyPr>
            <a:normAutofit lnSpcReduction="10000"/>
          </a:bodyPr>
          <a:lstStyle/>
          <a:p>
            <a:r>
              <a:rPr lang="en-CA" dirty="0"/>
              <a:t>Azure Machine Learning Responsible AI Dashboard:</a:t>
            </a:r>
          </a:p>
          <a:p>
            <a:pPr lvl="1"/>
            <a:r>
              <a:rPr lang="en-CA" dirty="0"/>
              <a:t>Error analysis</a:t>
            </a:r>
          </a:p>
          <a:p>
            <a:pPr lvl="1"/>
            <a:r>
              <a:rPr lang="en-CA" dirty="0"/>
              <a:t>Feature importance</a:t>
            </a:r>
          </a:p>
          <a:p>
            <a:pPr lvl="1"/>
            <a:r>
              <a:rPr lang="en-CA" dirty="0"/>
              <a:t>Counterfactual what-if</a:t>
            </a:r>
          </a:p>
          <a:p>
            <a:pPr lvl="1"/>
            <a:r>
              <a:rPr lang="en-CA" dirty="0"/>
              <a:t>Causal analysis</a:t>
            </a:r>
          </a:p>
          <a:p>
            <a:r>
              <a:rPr lang="en-CA" dirty="0"/>
              <a:t>Fairlearn Toolkit:</a:t>
            </a:r>
          </a:p>
          <a:p>
            <a:pPr lvl="1"/>
            <a:r>
              <a:rPr lang="en-CA" dirty="0"/>
              <a:t>Improve fairness using dashboards and mitigation algorithms.</a:t>
            </a:r>
          </a:p>
          <a:p>
            <a:r>
              <a:rPr lang="en-CA" dirty="0"/>
              <a:t>Responsible AI Scorecard:</a:t>
            </a:r>
          </a:p>
          <a:p>
            <a:pPr lvl="1"/>
            <a:r>
              <a:rPr lang="en-CA" dirty="0"/>
              <a:t>Monitor model performance against business-defined targets.</a:t>
            </a:r>
          </a:p>
        </p:txBody>
      </p:sp>
      <p:pic>
        <p:nvPicPr>
          <p:cNvPr id="11266" name="Picture 2" descr="Responsible AI with Azure machine learning - Crayon">
            <a:extLst>
              <a:ext uri="{FF2B5EF4-FFF2-40B4-BE49-F238E27FC236}">
                <a16:creationId xmlns:a16="http://schemas.microsoft.com/office/drawing/2014/main" id="{CEBA57F9-01ED-A429-3127-3667CE47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68" y="1065068"/>
            <a:ext cx="4727864" cy="47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05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7667-7873-97ED-463B-C4CE55A2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Study: Customer Service Chatbot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AEC5ECB5-954C-4669-CEFE-02D7B30FD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B77FC7-B2D4-ADFC-165B-42F569CCD815}"/>
              </a:ext>
            </a:extLst>
          </p:cNvPr>
          <p:cNvSpPr txBox="1"/>
          <p:nvPr/>
        </p:nvSpPr>
        <p:spPr>
          <a:xfrm>
            <a:off x="1141413" y="1859339"/>
            <a:ext cx="50215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Model was failing to answer questions with the right information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Was pulling the wrong 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Used an LLM to describe how the chatbot was recognizing the user’s intent (what they were asking for)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Description broke down why chatbot thought the user was asking for live agent when they just wanted help understanding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Used this description to </a:t>
            </a:r>
            <a:r>
              <a:rPr lang="en-CA" dirty="0" err="1"/>
              <a:t>hypertune</a:t>
            </a:r>
            <a:r>
              <a:rPr lang="en-CA" dirty="0"/>
              <a:t> the model to better recognize the intent </a:t>
            </a:r>
          </a:p>
        </p:txBody>
      </p:sp>
      <p:pic>
        <p:nvPicPr>
          <p:cNvPr id="9218" name="Picture 2" descr="Chat bot icon vector. Isolated contour symbol illustration 9971217 Vector  Art at Vecteezy">
            <a:extLst>
              <a:ext uri="{FF2B5EF4-FFF2-40B4-BE49-F238E27FC236}">
                <a16:creationId xmlns:a16="http://schemas.microsoft.com/office/drawing/2014/main" id="{E8098543-A51B-477E-231B-FC8945D0B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54" y="1859339"/>
            <a:ext cx="4010891" cy="401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66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1C519-A998-558E-48F6-ACB674E4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81D9-37AB-3B3E-85A2-4763BFBB9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Study: Analytics Agent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7C64B5AC-FA3E-44B2-5307-E5B1AD00E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FF1FD-0FD9-835F-2810-5089A2B48255}"/>
              </a:ext>
            </a:extLst>
          </p:cNvPr>
          <p:cNvSpPr txBox="1"/>
          <p:nvPr/>
        </p:nvSpPr>
        <p:spPr>
          <a:xfrm>
            <a:off x="1141413" y="1827808"/>
            <a:ext cx="50215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Agent was being used to make on the fly analytics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Ex: “Tell me the average GLA across properties in the Greater Toronto Area”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Users were skeptic of LLM calculations, would end up doing the data validation themselves, this created more 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Added in a module that would output the code the LLM was writing to make its calculation to ‘show its work’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Allowed user to verify the numbers without having to manually calculate everything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Established a new level of trust and adoption skyrocketed </a:t>
            </a:r>
          </a:p>
        </p:txBody>
      </p:sp>
      <p:pic>
        <p:nvPicPr>
          <p:cNvPr id="10242" name="Picture 2" descr="Analytics Special Lineal color icon | Freepik">
            <a:extLst>
              <a:ext uri="{FF2B5EF4-FFF2-40B4-BE49-F238E27FC236}">
                <a16:creationId xmlns:a16="http://schemas.microsoft.com/office/drawing/2014/main" id="{91723B33-6F7B-DF7A-4B22-2442A131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46176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13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22B61-E937-9107-DB6C-0C13B543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9" y="65480"/>
            <a:ext cx="9905998" cy="627658"/>
          </a:xfrm>
        </p:spPr>
        <p:txBody>
          <a:bodyPr/>
          <a:lstStyle/>
          <a:p>
            <a:r>
              <a:rPr lang="en-CA" dirty="0"/>
              <a:t>Key Questions To Ask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1D1C3543-4F23-9D9B-DBAE-5BF3F90B6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78E98B-D716-07BC-B948-3744AC2C7A05}"/>
              </a:ext>
            </a:extLst>
          </p:cNvPr>
          <p:cNvSpPr/>
          <p:nvPr/>
        </p:nvSpPr>
        <p:spPr>
          <a:xfrm>
            <a:off x="3947560" y="1303274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How are we tracking XAI today?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3AF6C5-56EC-0587-2BDB-E20A8CACF1CF}"/>
              </a:ext>
            </a:extLst>
          </p:cNvPr>
          <p:cNvSpPr/>
          <p:nvPr/>
        </p:nvSpPr>
        <p:spPr>
          <a:xfrm>
            <a:off x="3947560" y="3054486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Are we leveraging Microsoft XAI tools in our workflows?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32EB88-0033-8964-3838-2C2DB219F43C}"/>
              </a:ext>
            </a:extLst>
          </p:cNvPr>
          <p:cNvSpPr/>
          <p:nvPr/>
        </p:nvSpPr>
        <p:spPr>
          <a:xfrm>
            <a:off x="3947560" y="4805698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Do we have mechanisms to monitor and mitigate biases in our AI models?</a:t>
            </a:r>
            <a:endParaRPr lang="en-CA" b="1" dirty="0">
              <a:solidFill>
                <a:srgbClr val="6E4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A4A24-CD14-09F2-73CB-C3A971CE4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77B88-F290-F12C-474F-F456CF31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08311"/>
            <a:ext cx="9905998" cy="642723"/>
          </a:xfrm>
        </p:spPr>
        <p:txBody>
          <a:bodyPr/>
          <a:lstStyle/>
          <a:p>
            <a:r>
              <a:rPr lang="en-CA" dirty="0"/>
              <a:t>Key Takeaways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FB26F-FCAF-86A7-DB77-75F7CB1B6ED7}"/>
              </a:ext>
            </a:extLst>
          </p:cNvPr>
          <p:cNvSpPr txBox="1"/>
          <p:nvPr/>
        </p:nvSpPr>
        <p:spPr>
          <a:xfrm>
            <a:off x="1229710" y="948690"/>
            <a:ext cx="94067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XAI Builds Trust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Providing transparency into AI decision-making processes builds trust with users, stakeholders and regulators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Essential For Regulatory Compliance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Regulatory frameworks like the EU AI Act and GDPR mandate transparency in AI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Drives Business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Organizations implementing XAI see higher AI adoption, better decision making and measurable revenue growth</a:t>
            </a:r>
            <a:r>
              <a:rPr lang="en-CA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Microsoft’s Got Lots Of Tools!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AI Builder Prompts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/>
              <a:t>PowerBI</a:t>
            </a:r>
            <a:r>
              <a:rPr lang="en-CA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Power Automate human approval action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Azure Machine Learning Responsible AI Dashboard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Responsible AI Scorecard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Tailored Explanations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Different stakeholders need different levels of detail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Not everyone knows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Start Simple and Scale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Work with simple models to build out your XAI framework and use these learnings to design your more complex model 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861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7C352-AE08-53AA-2471-18407E2FC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601B-C2F6-23DB-6793-39842423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51299"/>
            <a:ext cx="9905998" cy="766074"/>
          </a:xfrm>
        </p:spPr>
        <p:txBody>
          <a:bodyPr/>
          <a:lstStyle/>
          <a:p>
            <a:r>
              <a:rPr lang="en-CA" dirty="0"/>
              <a:t>Your Host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CFBBD439-BBBA-717D-BDB4-498F4A1BE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5" name="Picture 4" descr="A body of water with a city skyline in the background&#10;&#10;Description automatically generated">
            <a:extLst>
              <a:ext uri="{FF2B5EF4-FFF2-40B4-BE49-F238E27FC236}">
                <a16:creationId xmlns:a16="http://schemas.microsoft.com/office/drawing/2014/main" id="{FCCD6012-743E-23F0-99C5-A16AA89BF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75" y="313829"/>
            <a:ext cx="3776869" cy="2832652"/>
          </a:xfrm>
          <a:prstGeom prst="rect">
            <a:avLst/>
          </a:prstGeom>
        </p:spPr>
      </p:pic>
      <p:pic>
        <p:nvPicPr>
          <p:cNvPr id="14" name="Picture 13" descr="A person's feet and a skateboard on the ground&#10;&#10;Description automatically generated">
            <a:extLst>
              <a:ext uri="{FF2B5EF4-FFF2-40B4-BE49-F238E27FC236}">
                <a16:creationId xmlns:a16="http://schemas.microsoft.com/office/drawing/2014/main" id="{834381EB-AA03-5E7A-EB9C-A8ADB5F64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7951" y="1746584"/>
            <a:ext cx="3768755" cy="2826566"/>
          </a:xfrm>
          <a:prstGeom prst="rect">
            <a:avLst/>
          </a:prstGeom>
        </p:spPr>
      </p:pic>
      <p:pic>
        <p:nvPicPr>
          <p:cNvPr id="16" name="Picture 15" descr="A person in a helmet on a snowy mountain&#10;&#10;Description automatically generated">
            <a:extLst>
              <a:ext uri="{FF2B5EF4-FFF2-40B4-BE49-F238E27FC236}">
                <a16:creationId xmlns:a16="http://schemas.microsoft.com/office/drawing/2014/main" id="{D5FFF46A-FB2C-98C9-4D02-C4452296F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8975" y="1710525"/>
            <a:ext cx="5172000" cy="3879000"/>
          </a:xfrm>
          <a:prstGeom prst="rect">
            <a:avLst/>
          </a:prstGeom>
        </p:spPr>
      </p:pic>
      <p:pic>
        <p:nvPicPr>
          <p:cNvPr id="18" name="Picture 17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2F636A14-9C49-79E7-31D3-214199340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55434" y="3574235"/>
            <a:ext cx="4195307" cy="31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14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4C8E-832C-8894-0F55-ABC14EBAC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517571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E711C-6E95-F1A8-C7C9-E406180DA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9EFB-CB96-DA8D-089C-57D5A03F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Quiz!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D0BE47D2-D47C-6DBD-AAAF-30D6159C2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78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9C207-DA15-8E11-7035-C7023C7E3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8899-1CE3-BD0A-4D24-9E8790FE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 1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6F2DC3CA-6ECC-BFEB-547C-184D30CDE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B941BF-5A1F-31DF-BA05-F145BF7F4211}"/>
              </a:ext>
            </a:extLst>
          </p:cNvPr>
          <p:cNvSpPr/>
          <p:nvPr/>
        </p:nvSpPr>
        <p:spPr>
          <a:xfrm>
            <a:off x="767409" y="2097088"/>
            <a:ext cx="106540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 is Explainable AI (XAI) critical for regulatory compliance?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E90DBA-DB50-4D67-FEA7-3CA035C05753}"/>
              </a:ext>
            </a:extLst>
          </p:cNvPr>
          <p:cNvSpPr/>
          <p:nvPr/>
        </p:nvSpPr>
        <p:spPr>
          <a:xfrm>
            <a:off x="1277096" y="3429000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Helps organizations avoid fines by making AI outputs traceable and transparent.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B2D259-EA44-AF2E-E0B1-909BE70DC29C}"/>
              </a:ext>
            </a:extLst>
          </p:cNvPr>
          <p:cNvSpPr/>
          <p:nvPr/>
        </p:nvSpPr>
        <p:spPr>
          <a:xfrm>
            <a:off x="1277096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It ensures models are always accurate, even without monitoring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69850-35D2-D19C-3567-2FFE7C94F1EF}"/>
              </a:ext>
            </a:extLst>
          </p:cNvPr>
          <p:cNvSpPr/>
          <p:nvPr/>
        </p:nvSpPr>
        <p:spPr>
          <a:xfrm>
            <a:off x="6621202" y="3429000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Replaces the need for human oversight in AI decisions.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A7D42D-308C-D531-EDF0-A8FD4482E237}"/>
              </a:ext>
            </a:extLst>
          </p:cNvPr>
          <p:cNvSpPr/>
          <p:nvPr/>
        </p:nvSpPr>
        <p:spPr>
          <a:xfrm>
            <a:off x="6621202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It reduces the cost of deploying AI models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BB8524-9FEA-7B12-9D13-E178478B90FD}"/>
              </a:ext>
            </a:extLst>
          </p:cNvPr>
          <p:cNvSpPr/>
          <p:nvPr/>
        </p:nvSpPr>
        <p:spPr>
          <a:xfrm>
            <a:off x="3207382" y="2901722"/>
            <a:ext cx="4331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FDFEB-8838-82CF-793A-934C03479E1A}"/>
              </a:ext>
            </a:extLst>
          </p:cNvPr>
          <p:cNvSpPr/>
          <p:nvPr/>
        </p:nvSpPr>
        <p:spPr>
          <a:xfrm>
            <a:off x="8560305" y="2895207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B8A39D-1308-1FF6-3576-63907BE604C9}"/>
              </a:ext>
            </a:extLst>
          </p:cNvPr>
          <p:cNvSpPr/>
          <p:nvPr/>
        </p:nvSpPr>
        <p:spPr>
          <a:xfrm>
            <a:off x="3207382" y="4335599"/>
            <a:ext cx="402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CF49-CF37-990C-105D-FBE0107DE63F}"/>
              </a:ext>
            </a:extLst>
          </p:cNvPr>
          <p:cNvSpPr/>
          <p:nvPr/>
        </p:nvSpPr>
        <p:spPr>
          <a:xfrm>
            <a:off x="8581946" y="4335598"/>
            <a:ext cx="4427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636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F3A1-EBE9-B179-03F6-943D62B93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B5E93-4BF5-DA60-375F-1F8CD039E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Answer 1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A71BB507-A881-509E-A916-296734196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F3C423-3E70-D7D2-5A76-EA1BE2D4D33C}"/>
              </a:ext>
            </a:extLst>
          </p:cNvPr>
          <p:cNvSpPr/>
          <p:nvPr/>
        </p:nvSpPr>
        <p:spPr>
          <a:xfrm>
            <a:off x="767409" y="2097088"/>
            <a:ext cx="106540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 is Explainable AI (XAI) critical for regulatory compliance?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EBC260-F287-0229-95FF-20C724AA9E8A}"/>
              </a:ext>
            </a:extLst>
          </p:cNvPr>
          <p:cNvSpPr/>
          <p:nvPr/>
        </p:nvSpPr>
        <p:spPr>
          <a:xfrm>
            <a:off x="1277096" y="3429000"/>
            <a:ext cx="4293704" cy="964096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Helps organizations avoid fines by making AI outputs traceable and transparent.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8FAC45-6DD2-C88A-0470-0F2B3B0921EC}"/>
              </a:ext>
            </a:extLst>
          </p:cNvPr>
          <p:cNvSpPr/>
          <p:nvPr/>
        </p:nvSpPr>
        <p:spPr>
          <a:xfrm>
            <a:off x="1277096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It ensures models are always accurate, even without monitoring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F7F9FB-FC8A-77D8-29D1-4AD922789D2D}"/>
              </a:ext>
            </a:extLst>
          </p:cNvPr>
          <p:cNvSpPr/>
          <p:nvPr/>
        </p:nvSpPr>
        <p:spPr>
          <a:xfrm>
            <a:off x="6621202" y="3429000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Replaces the need for human oversight in AI decisions.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5D97DB-74E4-69FF-2709-CB121C6CA97C}"/>
              </a:ext>
            </a:extLst>
          </p:cNvPr>
          <p:cNvSpPr/>
          <p:nvPr/>
        </p:nvSpPr>
        <p:spPr>
          <a:xfrm>
            <a:off x="6621202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It reduces the cost of deploying AI models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45E79F-14AB-6A0A-D043-30570AB3F9F5}"/>
              </a:ext>
            </a:extLst>
          </p:cNvPr>
          <p:cNvSpPr/>
          <p:nvPr/>
        </p:nvSpPr>
        <p:spPr>
          <a:xfrm>
            <a:off x="3207382" y="2901722"/>
            <a:ext cx="4331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E0B84E-2F8B-E3F4-FDF6-C1F877B0F5D2}"/>
              </a:ext>
            </a:extLst>
          </p:cNvPr>
          <p:cNvSpPr/>
          <p:nvPr/>
        </p:nvSpPr>
        <p:spPr>
          <a:xfrm>
            <a:off x="8560305" y="2895207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39C0A1-E1DE-481D-5788-B5E3E287A9F9}"/>
              </a:ext>
            </a:extLst>
          </p:cNvPr>
          <p:cNvSpPr/>
          <p:nvPr/>
        </p:nvSpPr>
        <p:spPr>
          <a:xfrm>
            <a:off x="3207382" y="4335599"/>
            <a:ext cx="402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34CABA-9132-3512-2345-04855DCC8206}"/>
              </a:ext>
            </a:extLst>
          </p:cNvPr>
          <p:cNvSpPr/>
          <p:nvPr/>
        </p:nvSpPr>
        <p:spPr>
          <a:xfrm>
            <a:off x="8581946" y="4335598"/>
            <a:ext cx="4427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307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3277B-9B9F-C8C3-28FA-B4002CAD4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490F1-567D-1CBF-D702-8E79E062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 2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55435B38-691E-2E01-66A3-46153C670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0AFDCD-5245-D1C2-BA02-9F6A86C79C84}"/>
              </a:ext>
            </a:extLst>
          </p:cNvPr>
          <p:cNvSpPr/>
          <p:nvPr/>
        </p:nvSpPr>
        <p:spPr>
          <a:xfrm>
            <a:off x="645382" y="2128222"/>
            <a:ext cx="108980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Which tool in the Power Platform can be used to visualize prediction factors and break down AI outputs?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7BC254-5F9C-B149-8460-F07016CE1423}"/>
              </a:ext>
            </a:extLst>
          </p:cNvPr>
          <p:cNvSpPr/>
          <p:nvPr/>
        </p:nvSpPr>
        <p:spPr>
          <a:xfrm>
            <a:off x="1277096" y="3429000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Power Automate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258F6F-4DA1-9F9F-1542-992BAEACA371}"/>
              </a:ext>
            </a:extLst>
          </p:cNvPr>
          <p:cNvSpPr/>
          <p:nvPr/>
        </p:nvSpPr>
        <p:spPr>
          <a:xfrm>
            <a:off x="1277096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Power BI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452241-49C5-01BB-D84B-3CB0569B9534}"/>
              </a:ext>
            </a:extLst>
          </p:cNvPr>
          <p:cNvSpPr/>
          <p:nvPr/>
        </p:nvSpPr>
        <p:spPr>
          <a:xfrm>
            <a:off x="6621202" y="3429000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Power Apps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441C5B-9086-82FA-548F-9482CE79D4F3}"/>
              </a:ext>
            </a:extLst>
          </p:cNvPr>
          <p:cNvSpPr/>
          <p:nvPr/>
        </p:nvSpPr>
        <p:spPr>
          <a:xfrm>
            <a:off x="6621202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AI Builder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7F3912-C144-755C-FEDE-E5B8FF8D47E2}"/>
              </a:ext>
            </a:extLst>
          </p:cNvPr>
          <p:cNvSpPr/>
          <p:nvPr/>
        </p:nvSpPr>
        <p:spPr>
          <a:xfrm>
            <a:off x="3207382" y="2901722"/>
            <a:ext cx="4331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71BB40-7A96-7241-AAB4-E8DACD237DF8}"/>
              </a:ext>
            </a:extLst>
          </p:cNvPr>
          <p:cNvSpPr/>
          <p:nvPr/>
        </p:nvSpPr>
        <p:spPr>
          <a:xfrm>
            <a:off x="8560305" y="2895207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FD2602-681D-ECE8-C317-A0026CFD0E7A}"/>
              </a:ext>
            </a:extLst>
          </p:cNvPr>
          <p:cNvSpPr/>
          <p:nvPr/>
        </p:nvSpPr>
        <p:spPr>
          <a:xfrm>
            <a:off x="3207382" y="4335599"/>
            <a:ext cx="402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1E2B36-BC8C-B253-946E-3C1F9FE1ADF0}"/>
              </a:ext>
            </a:extLst>
          </p:cNvPr>
          <p:cNvSpPr/>
          <p:nvPr/>
        </p:nvSpPr>
        <p:spPr>
          <a:xfrm>
            <a:off x="8581946" y="4335598"/>
            <a:ext cx="4427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27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4788A-9B3D-9D4F-8540-EB62CF111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8784B-2E27-627E-DC6F-0D294045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Answer 2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4ED6C26A-6520-4953-25A5-FC65080D7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897F7D-83DC-7B8C-18A1-9EB1A61AF78D}"/>
              </a:ext>
            </a:extLst>
          </p:cNvPr>
          <p:cNvSpPr/>
          <p:nvPr/>
        </p:nvSpPr>
        <p:spPr>
          <a:xfrm>
            <a:off x="2028808" y="2097088"/>
            <a:ext cx="81312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Which tool in the Power Platform can be used to visualize prediction factors and break down AI outputs?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90658D-FAD1-C3D0-6737-A4E04DB2B4B4}"/>
              </a:ext>
            </a:extLst>
          </p:cNvPr>
          <p:cNvSpPr/>
          <p:nvPr/>
        </p:nvSpPr>
        <p:spPr>
          <a:xfrm>
            <a:off x="1277094" y="4867814"/>
            <a:ext cx="4293704" cy="964096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Power BI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5D6949-494A-CA90-A1C3-EF42CF650DE0}"/>
              </a:ext>
            </a:extLst>
          </p:cNvPr>
          <p:cNvSpPr/>
          <p:nvPr/>
        </p:nvSpPr>
        <p:spPr>
          <a:xfrm>
            <a:off x="1277095" y="3429000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Power Automate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79CFC4-0007-87CD-D5FF-525001503591}"/>
              </a:ext>
            </a:extLst>
          </p:cNvPr>
          <p:cNvSpPr/>
          <p:nvPr/>
        </p:nvSpPr>
        <p:spPr>
          <a:xfrm>
            <a:off x="6621202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AI Builder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6AE87D-C66F-1BE9-8CE9-7F25A2BE7FCE}"/>
              </a:ext>
            </a:extLst>
          </p:cNvPr>
          <p:cNvSpPr/>
          <p:nvPr/>
        </p:nvSpPr>
        <p:spPr>
          <a:xfrm>
            <a:off x="6621202" y="3429000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Power Apps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4A9E9B-D2AC-15C3-2A9D-4716B91BC3AC}"/>
              </a:ext>
            </a:extLst>
          </p:cNvPr>
          <p:cNvSpPr/>
          <p:nvPr/>
        </p:nvSpPr>
        <p:spPr>
          <a:xfrm>
            <a:off x="3207382" y="2901722"/>
            <a:ext cx="4331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58E5A-819F-39A9-2081-87093C17022E}"/>
              </a:ext>
            </a:extLst>
          </p:cNvPr>
          <p:cNvSpPr/>
          <p:nvPr/>
        </p:nvSpPr>
        <p:spPr>
          <a:xfrm>
            <a:off x="8560305" y="2895207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F8AEBE-CE69-A8DB-CE8D-5008CCD4958B}"/>
              </a:ext>
            </a:extLst>
          </p:cNvPr>
          <p:cNvSpPr/>
          <p:nvPr/>
        </p:nvSpPr>
        <p:spPr>
          <a:xfrm>
            <a:off x="3207382" y="4335599"/>
            <a:ext cx="402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E0337-B752-4543-882C-829995E64CB1}"/>
              </a:ext>
            </a:extLst>
          </p:cNvPr>
          <p:cNvSpPr/>
          <p:nvPr/>
        </p:nvSpPr>
        <p:spPr>
          <a:xfrm>
            <a:off x="8581946" y="4335598"/>
            <a:ext cx="4427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2128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E4B13-D923-482A-CBB0-708BF1826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ED7E-5399-6E7C-47C6-5DD6EC94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 3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023A4247-D7E6-AC6D-8D4F-42E8D3A4D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19419B-0CC3-CA4C-D9DF-1B16535F46E6}"/>
              </a:ext>
            </a:extLst>
          </p:cNvPr>
          <p:cNvSpPr/>
          <p:nvPr/>
        </p:nvSpPr>
        <p:spPr>
          <a:xfrm>
            <a:off x="1141413" y="1793370"/>
            <a:ext cx="99059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a practical way to ensure diverse stakeholders understand AI outputs?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924A77-878E-8456-7328-AFBB35470FD0}"/>
              </a:ext>
            </a:extLst>
          </p:cNvPr>
          <p:cNvSpPr/>
          <p:nvPr/>
        </p:nvSpPr>
        <p:spPr>
          <a:xfrm>
            <a:off x="1277096" y="3429000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Use a single, detailed technical report for all stakeholders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696DC1-D624-350A-812C-3B43B55F3FC0}"/>
              </a:ext>
            </a:extLst>
          </p:cNvPr>
          <p:cNvSpPr/>
          <p:nvPr/>
        </p:nvSpPr>
        <p:spPr>
          <a:xfrm>
            <a:off x="1277096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Avoid explaining outputs to minimize confusion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40D38F-7D16-EA85-5B45-A7082FCF989F}"/>
              </a:ext>
            </a:extLst>
          </p:cNvPr>
          <p:cNvSpPr/>
          <p:nvPr/>
        </p:nvSpPr>
        <p:spPr>
          <a:xfrm>
            <a:off x="6621202" y="3429000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Tailor explanations and visualizations based on the audience’s needs and expertise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D09C9F-200D-60D3-E6AC-3DB3B3A49F46}"/>
              </a:ext>
            </a:extLst>
          </p:cNvPr>
          <p:cNvSpPr/>
          <p:nvPr/>
        </p:nvSpPr>
        <p:spPr>
          <a:xfrm>
            <a:off x="6621202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Focus only on technical teams for explainability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494C46-E198-88F0-7630-EE1D4693CA3D}"/>
              </a:ext>
            </a:extLst>
          </p:cNvPr>
          <p:cNvSpPr/>
          <p:nvPr/>
        </p:nvSpPr>
        <p:spPr>
          <a:xfrm>
            <a:off x="3207382" y="2901722"/>
            <a:ext cx="4331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87BB84-D92D-4C2D-A2E3-BDA9F021282F}"/>
              </a:ext>
            </a:extLst>
          </p:cNvPr>
          <p:cNvSpPr/>
          <p:nvPr/>
        </p:nvSpPr>
        <p:spPr>
          <a:xfrm>
            <a:off x="8560305" y="2895207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8452EE-CB18-9BE5-8BB0-1226D3C84E87}"/>
              </a:ext>
            </a:extLst>
          </p:cNvPr>
          <p:cNvSpPr/>
          <p:nvPr/>
        </p:nvSpPr>
        <p:spPr>
          <a:xfrm>
            <a:off x="3207382" y="4335599"/>
            <a:ext cx="402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06A514-57F1-ACC5-5523-1B513A1647D1}"/>
              </a:ext>
            </a:extLst>
          </p:cNvPr>
          <p:cNvSpPr/>
          <p:nvPr/>
        </p:nvSpPr>
        <p:spPr>
          <a:xfrm>
            <a:off x="8581946" y="4335598"/>
            <a:ext cx="4427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5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9DA78-0E0B-01E9-9ECB-16FE783C7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2B3A-28C8-5631-B38A-E029E49CD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Answer 3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D671A5AD-2EE5-D05F-6FB4-E251FD0A8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22F274-12D9-3EB5-D067-BD11AB056382}"/>
              </a:ext>
            </a:extLst>
          </p:cNvPr>
          <p:cNvSpPr/>
          <p:nvPr/>
        </p:nvSpPr>
        <p:spPr>
          <a:xfrm>
            <a:off x="767409" y="2097088"/>
            <a:ext cx="106540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 is Explainable AI (XAI) critical for regulatory compliance?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BF0875-D5AD-4C73-E857-42433C6D6CF0}"/>
              </a:ext>
            </a:extLst>
          </p:cNvPr>
          <p:cNvSpPr/>
          <p:nvPr/>
        </p:nvSpPr>
        <p:spPr>
          <a:xfrm>
            <a:off x="6621200" y="3429000"/>
            <a:ext cx="4293704" cy="964096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Tailor explanations and visualizations based on the audience’s needs and expertise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876622-7080-674B-B424-EEEE0EB9FD88}"/>
              </a:ext>
            </a:extLst>
          </p:cNvPr>
          <p:cNvSpPr/>
          <p:nvPr/>
        </p:nvSpPr>
        <p:spPr>
          <a:xfrm>
            <a:off x="1277096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Avoid explaining outputs to minimize confusion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A234F7-D76A-6F17-5E87-709750C1BFB9}"/>
              </a:ext>
            </a:extLst>
          </p:cNvPr>
          <p:cNvSpPr/>
          <p:nvPr/>
        </p:nvSpPr>
        <p:spPr>
          <a:xfrm>
            <a:off x="1277096" y="3452218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Use a single, detailed technical report for all stakeholders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2E5F78-A480-05E4-A0B4-EE4F33985FA9}"/>
              </a:ext>
            </a:extLst>
          </p:cNvPr>
          <p:cNvSpPr/>
          <p:nvPr/>
        </p:nvSpPr>
        <p:spPr>
          <a:xfrm>
            <a:off x="6621202" y="486287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E4192"/>
                </a:solidFill>
              </a:rPr>
              <a:t>Focus only on technical teams for explainability.</a:t>
            </a:r>
            <a:endParaRPr lang="en-CA" b="1" dirty="0">
              <a:solidFill>
                <a:srgbClr val="6E419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464310-F7AE-401B-D0F4-A6B5E7E0BC08}"/>
              </a:ext>
            </a:extLst>
          </p:cNvPr>
          <p:cNvSpPr/>
          <p:nvPr/>
        </p:nvSpPr>
        <p:spPr>
          <a:xfrm>
            <a:off x="3207382" y="2901722"/>
            <a:ext cx="4331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A5755A-7BBD-A8C5-FD92-B763C27C462C}"/>
              </a:ext>
            </a:extLst>
          </p:cNvPr>
          <p:cNvSpPr/>
          <p:nvPr/>
        </p:nvSpPr>
        <p:spPr>
          <a:xfrm>
            <a:off x="8560305" y="2895207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4FCC1C-1C5A-54C3-4C80-B17B9EECE376}"/>
              </a:ext>
            </a:extLst>
          </p:cNvPr>
          <p:cNvSpPr/>
          <p:nvPr/>
        </p:nvSpPr>
        <p:spPr>
          <a:xfrm>
            <a:off x="3207382" y="4335599"/>
            <a:ext cx="402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A56E76-B79E-2F03-23CE-7B7AA3AC9E80}"/>
              </a:ext>
            </a:extLst>
          </p:cNvPr>
          <p:cNvSpPr/>
          <p:nvPr/>
        </p:nvSpPr>
        <p:spPr>
          <a:xfrm>
            <a:off x="8581946" y="4335598"/>
            <a:ext cx="4427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6276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7C3C-327E-6F9E-41A6-69B414CD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en-CA" dirty="0"/>
              <a:t>Next Month’s Topic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95833-FCE1-009A-06E5-E5D93DB65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4" y="2392529"/>
            <a:ext cx="11432592" cy="20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93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A11D-EFC3-CE71-A8E8-1FCA2CF5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References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2A6F0-26A5-88DD-5A92-FD472A48EB34}"/>
              </a:ext>
            </a:extLst>
          </p:cNvPr>
          <p:cNvSpPr txBox="1"/>
          <p:nvPr/>
        </p:nvSpPr>
        <p:spPr>
          <a:xfrm>
            <a:off x="1903411" y="1912422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6E4192"/>
                </a:solidFill>
                <a:hlinkClick r:id="rId2"/>
              </a:rPr>
              <a:t>12 Days of OpenAI</a:t>
            </a:r>
            <a:endParaRPr lang="en-CA" dirty="0">
              <a:solidFill>
                <a:srgbClr val="6E419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E4192"/>
                </a:solidFill>
                <a:hlinkClick r:id="rId3"/>
              </a:rPr>
              <a:t>How to use ChatGPT Projects: Your Ultimate Guide</a:t>
            </a:r>
            <a:endParaRPr lang="en-US" dirty="0">
              <a:solidFill>
                <a:srgbClr val="6E419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6E4192"/>
                </a:solidFill>
                <a:hlinkClick r:id="rId4"/>
              </a:rPr>
              <a:t>Azure Machine Learning Studio Responsible AI Dashboard</a:t>
            </a:r>
            <a:endParaRPr lang="en-CA" dirty="0">
              <a:solidFill>
                <a:srgbClr val="6E419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6E4192"/>
                </a:solidFill>
                <a:hlinkClick r:id="rId5"/>
              </a:rPr>
              <a:t>Responsible AI Text Dashboard (Preview)</a:t>
            </a:r>
            <a:endParaRPr lang="en-CA" dirty="0">
              <a:solidFill>
                <a:srgbClr val="6E419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6E4192"/>
                </a:solidFill>
                <a:hlinkClick r:id="rId6"/>
              </a:rPr>
              <a:t>Responsible AI Image Dashboard</a:t>
            </a:r>
            <a:endParaRPr lang="en-CA" dirty="0">
              <a:solidFill>
                <a:srgbClr val="6E419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6E4192"/>
                </a:solidFill>
                <a:hlinkClick r:id="rId7"/>
              </a:rPr>
              <a:t>Responsible AI Scorecard</a:t>
            </a:r>
            <a:endParaRPr lang="en-CA" dirty="0">
              <a:solidFill>
                <a:srgbClr val="6E419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6E4192"/>
                </a:solidFill>
                <a:hlinkClick r:id="rId8"/>
              </a:rPr>
              <a:t>Model Interpretability </a:t>
            </a:r>
            <a:endParaRPr lang="en-CA" dirty="0">
              <a:solidFill>
                <a:srgbClr val="6E419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6E4192"/>
                </a:solidFill>
                <a:hlinkClick r:id="rId9"/>
              </a:rPr>
              <a:t>Fairlearn SDK</a:t>
            </a:r>
            <a:endParaRPr lang="en-CA" dirty="0">
              <a:solidFill>
                <a:srgbClr val="6E419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E4192"/>
                </a:solidFill>
                <a:hlinkClick r:id="rId10"/>
              </a:rPr>
              <a:t>Why businesses need explainable AI—and how to deliver it</a:t>
            </a:r>
            <a:endParaRPr lang="en-CA" dirty="0">
              <a:solidFill>
                <a:srgbClr val="6E4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8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9CDE2-7E04-71F4-B598-C771B3FA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Agenda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30DE08D2-129E-9E25-D7A2-DC480843E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091974-656C-079B-B108-A7F17E6A7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559377"/>
              </p:ext>
            </p:extLst>
          </p:nvPr>
        </p:nvGraphicFramePr>
        <p:xfrm>
          <a:off x="1141413" y="1828004"/>
          <a:ext cx="9660922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0408">
                  <a:extLst>
                    <a:ext uri="{9D8B030D-6E8A-4147-A177-3AD203B41FA5}">
                      <a16:colId xmlns:a16="http://schemas.microsoft.com/office/drawing/2014/main" val="2907315638"/>
                    </a:ext>
                  </a:extLst>
                </a:gridCol>
                <a:gridCol w="4380514">
                  <a:extLst>
                    <a:ext uri="{9D8B030D-6E8A-4147-A177-3AD203B41FA5}">
                      <a16:colId xmlns:a16="http://schemas.microsoft.com/office/drawing/2014/main" val="1368746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Takeaway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61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Introduction to Explainable AI (XAI)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High-level 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64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The Importance of XAI in Business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Key considerations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111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Common Challenges in Achieving Explainability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Usual suspects to watch out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195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dirty="0"/>
                        <a:t>Best Practices for XAI</a:t>
                      </a:r>
                    </a:p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dirty="0"/>
                        <a:t>Key strategies and approaches</a:t>
                      </a:r>
                    </a:p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553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Implementing XAI in Dynamics 365 and the Power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Main tools for success and how to solution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744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Case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Real world examples of XAI in 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899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Q &amp;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652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354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163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0FF49-1FE6-6686-1EFD-7CBC63F86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9E7440-390B-90ED-E417-F3F7A9C5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521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A782E2B-62EA-12EC-5471-D703B045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E61DE-4374-F0E1-4BC9-80C8A826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A97A5-A1EE-CDC7-86E1-6AAA054E5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9095A58C-9BC7-2598-5575-776E7F918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41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850AE1-0551-960C-3401-3EDC62326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2E1B-3794-73DC-DCEA-F6FCA908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#2</a:t>
            </a:r>
          </a:p>
        </p:txBody>
      </p:sp>
    </p:spTree>
    <p:extLst>
      <p:ext uri="{BB962C8B-B14F-4D97-AF65-F5344CB8AC3E}">
        <p14:creationId xmlns:p14="http://schemas.microsoft.com/office/powerpoint/2010/main" val="12742181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11DAD47-0168-8B41-597C-9313C16B6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5CC5-585E-BA67-E4DF-B538ED14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#3</a:t>
            </a:r>
          </a:p>
        </p:txBody>
      </p:sp>
    </p:spTree>
    <p:extLst>
      <p:ext uri="{BB962C8B-B14F-4D97-AF65-F5344CB8AC3E}">
        <p14:creationId xmlns:p14="http://schemas.microsoft.com/office/powerpoint/2010/main" val="448921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4E2B-BB6A-3783-EFED-1018E4464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3" y="168207"/>
            <a:ext cx="8791575" cy="2387600"/>
          </a:xfrm>
        </p:spPr>
        <p:txBody>
          <a:bodyPr/>
          <a:lstStyle/>
          <a:p>
            <a:r>
              <a:rPr lang="en-CA" dirty="0"/>
              <a:t>What’s new(s)?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65B05-FA45-3F0A-11B6-F923CE6E5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129" y="2555807"/>
            <a:ext cx="8791575" cy="1655762"/>
          </a:xfrm>
        </p:spPr>
        <p:txBody>
          <a:bodyPr/>
          <a:lstStyle/>
          <a:p>
            <a:r>
              <a:rPr lang="en-CA" dirty="0"/>
              <a:t>12 days of </a:t>
            </a:r>
            <a:r>
              <a:rPr lang="en-CA" dirty="0" err="1"/>
              <a:t>OpenAi</a:t>
            </a:r>
            <a:endParaRPr lang="en-CA" dirty="0"/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29100C48-3F89-0197-ACA9-D06B0F7642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6EEEF-E25E-AABA-C1CA-99DED7E7D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85" y="3386161"/>
            <a:ext cx="5557229" cy="31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3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8F0F50BD-04DE-10A9-ADB5-1D565FEEA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3" name="Picture 2" descr="OpenAI o1 is now out of preview, adds support for image uploads - Neowin">
            <a:extLst>
              <a:ext uri="{FF2B5EF4-FFF2-40B4-BE49-F238E27FC236}">
                <a16:creationId xmlns:a16="http://schemas.microsoft.com/office/drawing/2014/main" id="{EB748EED-BA78-2410-E194-2B7BC0A0F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81" y="1784131"/>
            <a:ext cx="4558419" cy="328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E7A3B2-F34F-262B-0FFB-03DB289E20FE}"/>
              </a:ext>
            </a:extLst>
          </p:cNvPr>
          <p:cNvSpPr txBox="1"/>
          <p:nvPr/>
        </p:nvSpPr>
        <p:spPr>
          <a:xfrm>
            <a:off x="6885834" y="1784131"/>
            <a:ext cx="4424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Advanced problem-solving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Uses chain of thought so you can follow how it got to its answer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Best used for strategic, deep-thinking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Available on Azure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6D687B-2E0F-E655-CD77-679EA59783C3}"/>
              </a:ext>
            </a:extLst>
          </p:cNvPr>
          <p:cNvSpPr txBox="1">
            <a:spLocks/>
          </p:cNvSpPr>
          <p:nvPr/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O1 goes GA!</a:t>
            </a:r>
          </a:p>
        </p:txBody>
      </p:sp>
    </p:spTree>
    <p:extLst>
      <p:ext uri="{BB962C8B-B14F-4D97-AF65-F5344CB8AC3E}">
        <p14:creationId xmlns:p14="http://schemas.microsoft.com/office/powerpoint/2010/main" val="91477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04AF8-BEA6-5C3A-3D22-CD5ACADAB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56D4353F-4ABF-16BC-28E1-32559F4F8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377772-C84D-B65B-0B36-D3E35FF960D2}"/>
              </a:ext>
            </a:extLst>
          </p:cNvPr>
          <p:cNvSpPr txBox="1"/>
          <p:nvPr/>
        </p:nvSpPr>
        <p:spPr>
          <a:xfrm>
            <a:off x="6442844" y="2097088"/>
            <a:ext cx="44248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Creates videos from text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Can g</a:t>
            </a:r>
            <a:r>
              <a:rPr lang="en-US" dirty="0" err="1"/>
              <a:t>enerate</a:t>
            </a:r>
            <a:r>
              <a:rPr lang="en-US" dirty="0"/>
              <a:t> videos up to 1080p resolution, up to 20 sec long, and in widescreen, vertical or square aspect ratios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upload an image and make a video from it </a:t>
            </a:r>
            <a:endParaRPr lang="en-C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92C9D8-290D-9EC6-15A5-1A90C22204CC}"/>
              </a:ext>
            </a:extLst>
          </p:cNvPr>
          <p:cNvSpPr txBox="1">
            <a:spLocks/>
          </p:cNvSpPr>
          <p:nvPr/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Sora goes live!</a:t>
            </a:r>
          </a:p>
        </p:txBody>
      </p:sp>
      <p:pic>
        <p:nvPicPr>
          <p:cNvPr id="7" name="Picture 6" descr="A group of mammoths in the snow&#10;&#10;Description automatically generated">
            <a:extLst>
              <a:ext uri="{FF2B5EF4-FFF2-40B4-BE49-F238E27FC236}">
                <a16:creationId xmlns:a16="http://schemas.microsoft.com/office/drawing/2014/main" id="{E946A20D-B9CB-1252-9B47-2FBABBA93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9" y="2097088"/>
            <a:ext cx="4703379" cy="266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70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9FCC4-7132-694E-932B-1504E532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8B2F85E9-7664-6B61-C2AE-A01141C26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3" name="advanced-voice-openai-demo">
            <a:hlinkClick r:id="" action="ppaction://media"/>
            <a:extLst>
              <a:ext uri="{FF2B5EF4-FFF2-40B4-BE49-F238E27FC236}">
                <a16:creationId xmlns:a16="http://schemas.microsoft.com/office/drawing/2014/main" id="{DE6432E9-2F84-A921-771B-3C4E78A7A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343" y="1246176"/>
            <a:ext cx="10060599" cy="54075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BE6E427-C47F-8F2F-1565-B934378B3C0E}"/>
              </a:ext>
            </a:extLst>
          </p:cNvPr>
          <p:cNvSpPr txBox="1">
            <a:spLocks/>
          </p:cNvSpPr>
          <p:nvPr/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Advanced Voice takes on a new look</a:t>
            </a:r>
          </a:p>
        </p:txBody>
      </p:sp>
    </p:spTree>
    <p:extLst>
      <p:ext uri="{BB962C8B-B14F-4D97-AF65-F5344CB8AC3E}">
        <p14:creationId xmlns:p14="http://schemas.microsoft.com/office/powerpoint/2010/main" val="18745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ustom 1">
      <a:majorFont>
        <a:latin typeface="Azeret"/>
        <a:ea typeface=""/>
        <a:cs typeface=""/>
      </a:majorFont>
      <a:minorFont>
        <a:latin typeface="Alfred BC"/>
        <a:ea typeface=""/>
        <a:cs typeface="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tewAI branding template" id="{45E96E58-DC8B-4F80-96A2-E8D2B884997D}" vid="{47E36E45-5A6A-4554-87C1-9F2BE26FF8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C6B4FBC93E664EA63E0DB26F688C5A" ma:contentTypeVersion="14" ma:contentTypeDescription="Create a new document." ma:contentTypeScope="" ma:versionID="dc2028ab3817652683887a82ee9b2d8c">
  <xsd:schema xmlns:xsd="http://www.w3.org/2001/XMLSchema" xmlns:xs="http://www.w3.org/2001/XMLSchema" xmlns:p="http://schemas.microsoft.com/office/2006/metadata/properties" xmlns:ns3="c130b754-1b0b-42a0-ad11-e36ae59d3664" xmlns:ns4="99179351-79c9-4c7d-a424-f7810cef0fd1" targetNamespace="http://schemas.microsoft.com/office/2006/metadata/properties" ma:root="true" ma:fieldsID="468d33169b85313c49e4722b7b8bcc41" ns3:_="" ns4:_="">
    <xsd:import namespace="c130b754-1b0b-42a0-ad11-e36ae59d3664"/>
    <xsd:import namespace="99179351-79c9-4c7d-a424-f7810cef0f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0b754-1b0b-42a0-ad11-e36ae59d36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179351-79c9-4c7d-a424-f7810cef0fd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130b754-1b0b-42a0-ad11-e36ae59d3664" xsi:nil="true"/>
  </documentManagement>
</p:properties>
</file>

<file path=customXml/itemProps1.xml><?xml version="1.0" encoding="utf-8"?>
<ds:datastoreItem xmlns:ds="http://schemas.openxmlformats.org/officeDocument/2006/customXml" ds:itemID="{8043CABA-AE09-4971-AB05-3147CEF4E7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0C99E4-EB0F-4E4F-99AA-171B2DE49E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0b754-1b0b-42a0-ad11-e36ae59d3664"/>
    <ds:schemaRef ds:uri="99179351-79c9-4c7d-a424-f7810cef0f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833D1B-AAEA-4E26-AB94-2A4FA30F8255}">
  <ds:schemaRefs>
    <ds:schemaRef ds:uri="http://schemas.openxmlformats.org/package/2006/metadata/core-properties"/>
    <ds:schemaRef ds:uri="c130b754-1b0b-42a0-ad11-e36ae59d3664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99179351-79c9-4c7d-a424-f7810cef0fd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RitewAI branding template</Template>
  <TotalTime>2822</TotalTime>
  <Words>2829</Words>
  <Application>Microsoft Office PowerPoint</Application>
  <PresentationFormat>Widescreen</PresentationFormat>
  <Paragraphs>353</Paragraphs>
  <Slides>53</Slides>
  <Notes>20</Notes>
  <HiddenSlides>4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Alfred BC</vt:lpstr>
      <vt:lpstr>Aptos</vt:lpstr>
      <vt:lpstr>Arial</vt:lpstr>
      <vt:lpstr>Azeret</vt:lpstr>
      <vt:lpstr>Calibri</vt:lpstr>
      <vt:lpstr>Symbol</vt:lpstr>
      <vt:lpstr>Circuit</vt:lpstr>
      <vt:lpstr>Welcome!</vt:lpstr>
      <vt:lpstr>PowerPoint Presentation</vt:lpstr>
      <vt:lpstr>Your Host</vt:lpstr>
      <vt:lpstr>Your Host</vt:lpstr>
      <vt:lpstr>Agenda</vt:lpstr>
      <vt:lpstr>What’s new(s)?</vt:lpstr>
      <vt:lpstr>PowerPoint Presentation</vt:lpstr>
      <vt:lpstr>PowerPoint Presentation</vt:lpstr>
      <vt:lpstr>PowerPoint Presentation</vt:lpstr>
      <vt:lpstr>PowerPoint Presentation</vt:lpstr>
      <vt:lpstr>Explainable AI (XAI) Practices</vt:lpstr>
      <vt:lpstr>Learning Objectives</vt:lpstr>
      <vt:lpstr>Let’s poke the elephant in the room….</vt:lpstr>
      <vt:lpstr>Why should we care?</vt:lpstr>
      <vt:lpstr>Why is this important in Business Applications?</vt:lpstr>
      <vt:lpstr>Trust &amp; Accountability </vt:lpstr>
      <vt:lpstr>Compliance</vt:lpstr>
      <vt:lpstr>Risk mitigation</vt:lpstr>
      <vt:lpstr>Business Growth</vt:lpstr>
      <vt:lpstr>In Short…</vt:lpstr>
      <vt:lpstr>Common Challenges</vt:lpstr>
      <vt:lpstr>Model Complexity</vt:lpstr>
      <vt:lpstr>Data volume</vt:lpstr>
      <vt:lpstr>Diverse Stakeholder Needs</vt:lpstr>
      <vt:lpstr>XAI Best Practices</vt:lpstr>
      <vt:lpstr>Feature Importance</vt:lpstr>
      <vt:lpstr>Local Explanations</vt:lpstr>
      <vt:lpstr>Visualizations</vt:lpstr>
      <vt:lpstr>Rule based systems</vt:lpstr>
      <vt:lpstr>Implementing XAI</vt:lpstr>
      <vt:lpstr>AI Builder</vt:lpstr>
      <vt:lpstr>PowerBI</vt:lpstr>
      <vt:lpstr>Power Automate</vt:lpstr>
      <vt:lpstr>Power pages, Dynamics 365 &amp; Power apps</vt:lpstr>
      <vt:lpstr>Expert mode – azure ai</vt:lpstr>
      <vt:lpstr>Case Study: Customer Service Chatbot</vt:lpstr>
      <vt:lpstr>Case Study: Analytics Agent</vt:lpstr>
      <vt:lpstr>Key Questions To Ask</vt:lpstr>
      <vt:lpstr>Key Takeaways</vt:lpstr>
      <vt:lpstr>Q&amp;A</vt:lpstr>
      <vt:lpstr>Quiz!</vt:lpstr>
      <vt:lpstr>Question 1</vt:lpstr>
      <vt:lpstr>Answer 1</vt:lpstr>
      <vt:lpstr>Question 2</vt:lpstr>
      <vt:lpstr>Answer 2</vt:lpstr>
      <vt:lpstr>Question 3</vt:lpstr>
      <vt:lpstr>Answer 3</vt:lpstr>
      <vt:lpstr>Next Month’s Topic</vt:lpstr>
      <vt:lpstr>References </vt:lpstr>
      <vt:lpstr>PowerPoint Presentation</vt:lpstr>
      <vt:lpstr>Case Studies</vt:lpstr>
      <vt:lpstr>Case Study #2</vt:lpstr>
      <vt:lpstr>Case Study #3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 Hawkins</dc:creator>
  <cp:lastModifiedBy>William Hawkins</cp:lastModifiedBy>
  <cp:revision>28</cp:revision>
  <dcterms:created xsi:type="dcterms:W3CDTF">2024-12-04T13:52:40Z</dcterms:created>
  <dcterms:modified xsi:type="dcterms:W3CDTF">2025-01-10T18:45:22Z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0x01010016C6B4FBC93E664EA63E0DB26F688C5A</vt:lpwstr>
  </property>
</Properties>
</file>