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817"/>
    <a:srgbClr val="B97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7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01/04/2026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30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01/04/2026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692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01/04/2026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659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01/04/2026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43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01/04/2026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2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01/04/2026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10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01/04/2026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34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01/04/2026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0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01/04/2026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17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01/04/2026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791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BE9A-450B-472D-94FF-AC114C5D9AB3}" type="datetimeFigureOut">
              <a:rPr lang="es-MX" smtClean="0"/>
              <a:t>01/04/2026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72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BBE9A-450B-472D-94FF-AC114C5D9AB3}" type="datetimeFigureOut">
              <a:rPr lang="es-MX" smtClean="0"/>
              <a:t>01/04/2026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5355-1EDB-4ABD-8F64-6D69EFF0FC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925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7"/>
          <a:stretch/>
        </p:blipFill>
        <p:spPr bwMode="auto">
          <a:xfrm>
            <a:off x="-271849" y="42189277"/>
            <a:ext cx="32671137" cy="1026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7500" y="4269341"/>
            <a:ext cx="4170421" cy="1715744"/>
          </a:xfrm>
        </p:spPr>
        <p:txBody>
          <a:bodyPr anchor="ctr">
            <a:normAutofit/>
          </a:bodyPr>
          <a:lstStyle/>
          <a:p>
            <a:r>
              <a:rPr lang="es-MX" sz="6600" b="1" dirty="0" smtClean="0">
                <a:solidFill>
                  <a:srgbClr val="0F8817"/>
                </a:solidFill>
                <a:latin typeface="Noto Sans" panose="020B0502040504020204" pitchFamily="34" charset="0"/>
              </a:rPr>
              <a:t>No.</a:t>
            </a:r>
            <a:endParaRPr lang="es-MX" sz="6600" b="1" dirty="0">
              <a:solidFill>
                <a:srgbClr val="0F8817"/>
              </a:solidFill>
              <a:latin typeface="Noto Sans" panose="020B0502040504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291484" y="4269341"/>
            <a:ext cx="21234050" cy="2971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3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0000" b="1" dirty="0" smtClean="0">
                <a:solidFill>
                  <a:srgbClr val="008000"/>
                </a:solidFill>
                <a:latin typeface="Noto Sans" panose="020B0502040504020204" pitchFamily="34" charset="0"/>
              </a:rPr>
              <a:t>Titulo del trabajo</a:t>
            </a:r>
          </a:p>
          <a:p>
            <a:pPr algn="ctr"/>
            <a:r>
              <a:rPr lang="es-MX" sz="6000" b="1" dirty="0" smtClean="0">
                <a:solidFill>
                  <a:srgbClr val="008000"/>
                </a:solidFill>
                <a:latin typeface="Noto Sans" panose="020B0502040504020204" pitchFamily="34" charset="0"/>
              </a:rPr>
              <a:t>(Autores, adscripción )</a:t>
            </a:r>
            <a:endParaRPr lang="es-MX" sz="6000" b="1" dirty="0">
              <a:solidFill>
                <a:srgbClr val="008000"/>
              </a:solidFill>
              <a:latin typeface="Noto Sans" panose="020B0502040504020204" pitchFamily="34" charset="0"/>
            </a:endParaRPr>
          </a:p>
        </p:txBody>
      </p:sp>
      <p:pic>
        <p:nvPicPr>
          <p:cNvPr id="5" name="Imagen 4" descr="D:\Users\INIFAP-LENOVO\Documents\Imagen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12" y="742044"/>
            <a:ext cx="4291337" cy="29756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6657921" y="1050258"/>
            <a:ext cx="238676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>
              <a:spcAft>
                <a:spcPts val="0"/>
              </a:spcAft>
            </a:pPr>
            <a:r>
              <a:rPr lang="es-ES" sz="5400" b="1" dirty="0" smtClean="0">
                <a:solidFill>
                  <a:srgbClr val="0E882B"/>
                </a:solidFill>
                <a:latin typeface="Patria" pitchFamily="50" charset="0"/>
                <a:ea typeface="Times New Roman" panose="02020603050405020304" pitchFamily="18" charset="0"/>
              </a:rPr>
              <a:t>XXXVII</a:t>
            </a:r>
            <a:r>
              <a:rPr lang="es-ES" sz="5400" b="1" baseline="30000" dirty="0" smtClean="0">
                <a:latin typeface="Patria" pitchFamily="50" charset="0"/>
                <a:ea typeface="Times New Roman" panose="02020603050405020304" pitchFamily="18" charset="0"/>
              </a:rPr>
              <a:t> </a:t>
            </a:r>
            <a:r>
              <a:rPr lang="es-ES" sz="5400" b="1" dirty="0">
                <a:solidFill>
                  <a:srgbClr val="0F8817"/>
                </a:solidFill>
                <a:latin typeface="Patria" pitchFamily="50" charset="0"/>
                <a:ea typeface="Times New Roman" panose="02020603050405020304" pitchFamily="18" charset="0"/>
              </a:rPr>
              <a:t>Reunión Científica-Tecnológica Forestal </a:t>
            </a:r>
            <a:r>
              <a:rPr lang="es-ES" sz="5400" b="1" dirty="0" smtClean="0">
                <a:solidFill>
                  <a:srgbClr val="0F8817"/>
                </a:solidFill>
                <a:latin typeface="Patria" pitchFamily="50" charset="0"/>
                <a:ea typeface="Times New Roman" panose="02020603050405020304" pitchFamily="18" charset="0"/>
              </a:rPr>
              <a:t>y</a:t>
            </a:r>
          </a:p>
          <a:p>
            <a:pPr marL="270510" algn="ctr">
              <a:spcAft>
                <a:spcPts val="0"/>
              </a:spcAft>
            </a:pPr>
            <a:r>
              <a:rPr lang="es-ES" sz="5400" b="1" dirty="0" smtClean="0">
                <a:solidFill>
                  <a:srgbClr val="0F8817"/>
                </a:solidFill>
                <a:latin typeface="Patria" pitchFamily="50" charset="0"/>
                <a:ea typeface="Times New Roman" panose="02020603050405020304" pitchFamily="18" charset="0"/>
              </a:rPr>
              <a:t>Agropecuaria</a:t>
            </a:r>
            <a:r>
              <a:rPr lang="es-MX" sz="5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5400" b="1" dirty="0" smtClean="0">
                <a:solidFill>
                  <a:srgbClr val="0F8817"/>
                </a:solidFill>
                <a:latin typeface="Patria" pitchFamily="50" charset="0"/>
                <a:ea typeface="Times New Roman" panose="02020603050405020304" pitchFamily="18" charset="0"/>
              </a:rPr>
              <a:t>Tabasco 2026</a:t>
            </a:r>
            <a:endParaRPr lang="es-MX" sz="5400" dirty="0">
              <a:solidFill>
                <a:srgbClr val="0F8817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70510" algn="ctr">
              <a:spcAft>
                <a:spcPts val="0"/>
              </a:spcAft>
            </a:pPr>
            <a:r>
              <a:rPr lang="es-MX" sz="5400" b="1" dirty="0" smtClean="0">
                <a:solidFill>
                  <a:srgbClr val="0F8817"/>
                </a:solidFill>
                <a:latin typeface="Patria" pitchFamily="50" charset="0"/>
                <a:ea typeface="Times New Roman" panose="02020603050405020304" pitchFamily="18" charset="0"/>
              </a:rPr>
              <a:t>XIII </a:t>
            </a:r>
            <a:r>
              <a:rPr lang="es-MX" sz="5400" b="1" dirty="0">
                <a:solidFill>
                  <a:srgbClr val="0F8817"/>
                </a:solidFill>
                <a:latin typeface="Patria" pitchFamily="50" charset="0"/>
                <a:ea typeface="Times New Roman" panose="02020603050405020304" pitchFamily="18" charset="0"/>
              </a:rPr>
              <a:t>SIMPOSIO INTERNACIONAL EN</a:t>
            </a:r>
            <a:endParaRPr lang="es-MX" sz="5400" dirty="0">
              <a:solidFill>
                <a:srgbClr val="0F8817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70510" algn="ctr">
              <a:spcAft>
                <a:spcPts val="0"/>
              </a:spcAft>
            </a:pPr>
            <a:r>
              <a:rPr lang="es-MX" sz="5400" b="1" dirty="0">
                <a:solidFill>
                  <a:srgbClr val="0F8817"/>
                </a:solidFill>
                <a:latin typeface="Patria" pitchFamily="50" charset="0"/>
                <a:ea typeface="Times New Roman" panose="02020603050405020304" pitchFamily="18" charset="0"/>
              </a:rPr>
              <a:t>PRODUCCIÓN AGROALIMENTARIA </a:t>
            </a:r>
            <a:r>
              <a:rPr lang="es-MX" sz="5400" b="1" dirty="0" smtClean="0">
                <a:solidFill>
                  <a:srgbClr val="0F8817"/>
                </a:solidFill>
                <a:latin typeface="Patria" pitchFamily="50" charset="0"/>
                <a:ea typeface="Times New Roman" panose="02020603050405020304" pitchFamily="18" charset="0"/>
              </a:rPr>
              <a:t>TROPICAL</a:t>
            </a:r>
            <a:endParaRPr lang="es-MX" sz="5400" dirty="0">
              <a:solidFill>
                <a:srgbClr val="0F881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BD9901AC-335F-0B49-802E-D3ED3B0D3743}"/>
              </a:ext>
            </a:extLst>
          </p:cNvPr>
          <p:cNvSpPr txBox="1">
            <a:spLocks/>
          </p:cNvSpPr>
          <p:nvPr/>
        </p:nvSpPr>
        <p:spPr>
          <a:xfrm>
            <a:off x="2487499" y="6871382"/>
            <a:ext cx="14438937" cy="194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858583" algn="ctr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None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None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None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ctr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s-MX" sz="4400" b="1" dirty="0">
                <a:latin typeface="+mj-lt"/>
                <a:cs typeface="Arial" panose="020B0604020202020204" pitchFamily="34" charset="0"/>
              </a:rPr>
              <a:t>Palabras clave:  </a:t>
            </a:r>
            <a:r>
              <a:rPr lang="es-MX" sz="4400" b="1" dirty="0" smtClean="0">
                <a:latin typeface="+mj-lt"/>
                <a:cs typeface="Arial" panose="020B0604020202020204" pitchFamily="34" charset="0"/>
              </a:rPr>
              <a:t>tres </a:t>
            </a:r>
            <a:r>
              <a:rPr lang="es-MX" sz="4400" b="1" dirty="0">
                <a:latin typeface="+mj-lt"/>
                <a:cs typeface="Arial" panose="020B0604020202020204" pitchFamily="34" charset="0"/>
              </a:rPr>
              <a:t>palabras </a:t>
            </a:r>
            <a:r>
              <a:rPr lang="es-MX" sz="4400" b="1" dirty="0" smtClean="0">
                <a:latin typeface="+mj-lt"/>
                <a:cs typeface="Arial" panose="020B0604020202020204" pitchFamily="34" charset="0"/>
              </a:rPr>
              <a:t>clave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úneles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montículos, manejo integrado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BD9901AC-335F-0B49-802E-D3ED3B0D3743}"/>
              </a:ext>
            </a:extLst>
          </p:cNvPr>
          <p:cNvSpPr txBox="1">
            <a:spLocks/>
          </p:cNvSpPr>
          <p:nvPr/>
        </p:nvSpPr>
        <p:spPr>
          <a:xfrm>
            <a:off x="2400106" y="9207079"/>
            <a:ext cx="14187477" cy="47229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11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3200" b="1" dirty="0" smtClean="0">
                <a:latin typeface="+mj-lt"/>
                <a:cs typeface="Arial" panose="020B0604020202020204" pitchFamily="34" charset="0"/>
              </a:rPr>
              <a:t>INTRODUCCIÓN</a:t>
            </a: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Las tuzas (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Geomydae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Orthogeomys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), son roedores y se consideran plagas en algunos países del centro y sur de América (Monge, 2010). A pesar de que se reconoce su impacto como una de las principales plagas de vertebrados en los cultivos, poco se sabe de su comportamiento y la magnitud de los daños que ocasionan. La zona donde se establece el cultivo de plátano y banano en la costa del Golfo de México coincide con el área en la que se localiza la tuza (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Orthogeomys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hispidus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J. L. Le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Conte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), una de las especies con más amplia distribución en México.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283821" y="14205997"/>
            <a:ext cx="140126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OBJETIVO (S</a:t>
            </a:r>
            <a:r>
              <a:rPr lang="es-ES" sz="3200" b="1" dirty="0" smtClean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)</a:t>
            </a:r>
          </a:p>
          <a:p>
            <a:endParaRPr lang="es-ES" sz="3200" b="1" dirty="0" smtClean="0">
              <a:solidFill>
                <a:schemeClr val="dk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es-MX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Los objetivos son las metas, fines o resultados concretos que se pretenden alcanzar mediante la planificación y ejecución de acciones en proyectos, investigaciones o la vida cotidiana. Son fundamentales para medir el éxito, guiando la toma de decisiones y estableciendo una ruta clara. Generalmente se redactan con verbos en infinitivo (ej. "analizar", "reducir"). </a:t>
            </a:r>
            <a:endParaRPr lang="es-ES" sz="3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283822" y="18347141"/>
            <a:ext cx="140126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MATERIALES Y MÉTODOS </a:t>
            </a:r>
          </a:p>
          <a:p>
            <a:endParaRPr lang="es-ES" sz="3200" dirty="0">
              <a:solidFill>
                <a:schemeClr val="dk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es-MX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Ubicación del área de estudio. El estudio de se realizó en el poblado </a:t>
            </a:r>
            <a:r>
              <a:rPr lang="es-MX" sz="3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Cucuyulapa</a:t>
            </a:r>
            <a:r>
              <a:rPr lang="es-MX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perteneciente al municipio de Cunduacán, Tabasco, México, en una huerta comercial de plátano macho </a:t>
            </a:r>
            <a:r>
              <a:rPr lang="es-MX" sz="3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c.v.</a:t>
            </a:r>
            <a:r>
              <a:rPr lang="es-MX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criollo de una hectárea intercalada con plátano dátil en el periodo del 15 de enero al 20 de abril del año 2025. El área se localiza en las coordenadas 17° 58´, 23.2” N; 93°, 14´, 32.2” W. Esta zona, como en la mayor parte del territorio tabasqueño (95%), presenta clima cálido húmedo con una temperatura promedio anual que varía de 25 a 27°C, prevaleciendo el clima cálido húmedo con abundantes lluvias en verano (Am). </a:t>
            </a:r>
            <a:endParaRPr lang="es-ES" sz="3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283821" y="24140380"/>
            <a:ext cx="140126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RESULTADOS Y DISCUSIÓN</a:t>
            </a:r>
          </a:p>
          <a:p>
            <a:endParaRPr lang="es-ES" sz="3200" dirty="0">
              <a:solidFill>
                <a:schemeClr val="dk1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Actividad de tuzas. Durante los recorridos de campo se observaron montículos con tierra suelta tanto frescos como viejos, evidenciando la presencia y actividad de tuzas en el área de estudio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4C088DA-957F-A045-AD11-1660F2938651}"/>
              </a:ext>
            </a:extLst>
          </p:cNvPr>
          <p:cNvSpPr txBox="1">
            <a:spLocks/>
          </p:cNvSpPr>
          <p:nvPr/>
        </p:nvSpPr>
        <p:spPr>
          <a:xfrm>
            <a:off x="2487499" y="36498312"/>
            <a:ext cx="27618033" cy="212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Font typeface="Arial"/>
            </a:pPr>
            <a:r>
              <a:rPr lang="es-MX" sz="3200" b="1" dirty="0" smtClean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BIBLIOGRAFÍA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Chávez-León, G. (2017). Procedimientos de campo para estimar la abundancia, daños e identificar tuzas en plantaciones de hule. Folleto Técnico Núm. 22. INIFAP. Coyoacán, Ciudad. de México. México. 44 p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E9C7B125-1E44-0447-8010-2A00B418D29E}"/>
              </a:ext>
            </a:extLst>
          </p:cNvPr>
          <p:cNvSpPr txBox="1">
            <a:spLocks/>
          </p:cNvSpPr>
          <p:nvPr/>
        </p:nvSpPr>
        <p:spPr>
          <a:xfrm>
            <a:off x="17460974" y="8354015"/>
            <a:ext cx="13064560" cy="13128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4C088DA-957F-A045-AD11-1660F2938651}"/>
              </a:ext>
            </a:extLst>
          </p:cNvPr>
          <p:cNvSpPr txBox="1">
            <a:spLocks/>
          </p:cNvSpPr>
          <p:nvPr/>
        </p:nvSpPr>
        <p:spPr>
          <a:xfrm>
            <a:off x="17460974" y="21482186"/>
            <a:ext cx="13064560" cy="356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b="1" dirty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CONCLUSIONES</a:t>
            </a:r>
          </a:p>
          <a:p>
            <a:pPr algn="just" fontAlgn="base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 tuza es un problema grave en la región productora de plátano de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Cucuyulapa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Cunduacán, Tabasco. La actividad de este roedor confirma la necesidad buscar nuevos métodos como alternativas al control convencional, por lo que se sugiere disponer de estrategias de manejo integrado para reducir las poblaciones. </a:t>
            </a:r>
            <a:endParaRPr lang="es-MX" sz="3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04C088DA-957F-A045-AD11-1660F2938651}"/>
              </a:ext>
            </a:extLst>
          </p:cNvPr>
          <p:cNvSpPr txBox="1">
            <a:spLocks/>
          </p:cNvSpPr>
          <p:nvPr/>
        </p:nvSpPr>
        <p:spPr>
          <a:xfrm>
            <a:off x="17460974" y="25321771"/>
            <a:ext cx="13064560" cy="316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b="1" dirty="0">
                <a:solidFill>
                  <a:schemeClr val="dk1"/>
                </a:solidFill>
                <a:latin typeface="+mj-lt"/>
                <a:ea typeface="Calibri"/>
                <a:cs typeface="Arial" panose="020B0604020202020204" pitchFamily="34" charset="0"/>
              </a:rPr>
              <a:t>AGRADECIMIENTOS Y FUENTE FINANCIADORA</a:t>
            </a:r>
          </a:p>
          <a:p>
            <a:pPr algn="just" fontAlgn="base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xpresiones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 gratitud por una acción, favor o gesto amable, ya sea de forma verbal o escrita. Se utilizan en diversos contextos, como en trabajos académicos (para reconocer la ayuda de tutores, colegas o familiares), en el ámbito laboral (para agradecer a empleados o compañeros) y en la vida personal (para expresar gratitud a amigos y familia). La palabra clave es la gratitud y el reconocimiento hacia otros por su apoyo o contribución. </a:t>
            </a:r>
            <a:endParaRPr lang="es-MX" sz="3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E9C7B125-1E44-0447-8010-2A00B418D29E}"/>
              </a:ext>
            </a:extLst>
          </p:cNvPr>
          <p:cNvSpPr txBox="1">
            <a:spLocks/>
          </p:cNvSpPr>
          <p:nvPr/>
        </p:nvSpPr>
        <p:spPr>
          <a:xfrm>
            <a:off x="2487499" y="28577775"/>
            <a:ext cx="12848346" cy="7358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</a:p>
          <a:p>
            <a:pPr algn="just"/>
            <a:r>
              <a:rPr lang="es-MX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Cuadros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4800" dirty="0">
                <a:latin typeface="Arial" panose="020B0604020202020204" pitchFamily="34" charset="0"/>
                <a:cs typeface="Arial" panose="020B0604020202020204" pitchFamily="34" charset="0"/>
              </a:rPr>
              <a:t>Cuadros</a:t>
            </a: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6000" dirty="0">
                <a:latin typeface="Arial" panose="020B0604020202020204" pitchFamily="34" charset="0"/>
                <a:cs typeface="Arial" panose="020B0604020202020204" pitchFamily="34" charset="0"/>
              </a:rPr>
              <a:t>Cuadros </a:t>
            </a:r>
            <a:endParaRPr lang="es-MX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Más texto o imágenes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04C088DA-957F-A045-AD11-1660F2938651}"/>
              </a:ext>
            </a:extLst>
          </p:cNvPr>
          <p:cNvSpPr txBox="1">
            <a:spLocks/>
          </p:cNvSpPr>
          <p:nvPr/>
        </p:nvSpPr>
        <p:spPr>
          <a:xfrm>
            <a:off x="17460974" y="30910041"/>
            <a:ext cx="13064560" cy="316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6600" b="1" dirty="0" smtClean="0">
                <a:solidFill>
                  <a:srgbClr val="FF0000"/>
                </a:solidFill>
                <a:latin typeface="+mj-lt"/>
                <a:ea typeface="Calibri"/>
                <a:cs typeface="Arial" panose="020B0604020202020204" pitchFamily="34" charset="0"/>
              </a:rPr>
              <a:t>NOTA: ESTA PLANTILLA ES SUGERENCIA. LOS AUTORES PUEDEN MODIFICAR LA DISTRIBUCION SEGÚN CONSIDEREN, RESPETANDO LOS APARTADOS.</a:t>
            </a:r>
          </a:p>
        </p:txBody>
      </p:sp>
      <p:pic>
        <p:nvPicPr>
          <p:cNvPr id="22" name="Imagen 2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7"/>
          <a:stretch/>
        </p:blipFill>
        <p:spPr bwMode="auto">
          <a:xfrm>
            <a:off x="-271849" y="-18556"/>
            <a:ext cx="32671137" cy="597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/>
          <a:srcRect l="10956" t="36340" r="7206" b="46144"/>
          <a:stretch/>
        </p:blipFill>
        <p:spPr>
          <a:xfrm>
            <a:off x="4016620" y="39815122"/>
            <a:ext cx="24094197" cy="29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663</Words>
  <Application>Microsoft Office PowerPoint</Application>
  <PresentationFormat>Personalizado</PresentationFormat>
  <Paragraphs>47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Noto Sans</vt:lpstr>
      <vt:lpstr>Patria</vt:lpstr>
      <vt:lpstr>Times New Roman</vt:lpstr>
      <vt:lpstr>Tema de Office</vt:lpstr>
      <vt:lpstr>No.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INIFAP-LENOVO</dc:creator>
  <cp:lastModifiedBy>INIFAP-LENOVO</cp:lastModifiedBy>
  <cp:revision>28</cp:revision>
  <dcterms:created xsi:type="dcterms:W3CDTF">2025-09-29T20:20:32Z</dcterms:created>
  <dcterms:modified xsi:type="dcterms:W3CDTF">2026-04-01T19:08:31Z</dcterms:modified>
</cp:coreProperties>
</file>