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817"/>
    <a:srgbClr val="B97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5" d="100"/>
          <a:sy n="25" d="100"/>
        </p:scale>
        <p:origin x="222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BE9A-450B-472D-94FF-AC114C5D9AB3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30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BE9A-450B-472D-94FF-AC114C5D9AB3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692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BE9A-450B-472D-94FF-AC114C5D9AB3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659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BE9A-450B-472D-94FF-AC114C5D9AB3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243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BE9A-450B-472D-94FF-AC114C5D9AB3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25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BE9A-450B-472D-94FF-AC114C5D9AB3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910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BE9A-450B-472D-94FF-AC114C5D9AB3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34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BE9A-450B-472D-94FF-AC114C5D9AB3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60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BE9A-450B-472D-94FF-AC114C5D9AB3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017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BE9A-450B-472D-94FF-AC114C5D9AB3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791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BE9A-450B-472D-94FF-AC114C5D9AB3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772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BBE9A-450B-472D-94FF-AC114C5D9AB3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925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7500" y="4269341"/>
            <a:ext cx="4170421" cy="1715744"/>
          </a:xfrm>
        </p:spPr>
        <p:txBody>
          <a:bodyPr anchor="ctr">
            <a:normAutofit/>
          </a:bodyPr>
          <a:lstStyle/>
          <a:p>
            <a:r>
              <a:rPr lang="es-MX" sz="6600" b="1" dirty="0" smtClean="0">
                <a:solidFill>
                  <a:srgbClr val="B97048"/>
                </a:solidFill>
                <a:latin typeface="Noto Sans" panose="020B0502040504020204" pitchFamily="34" charset="0"/>
              </a:rPr>
              <a:t>No.</a:t>
            </a:r>
            <a:endParaRPr lang="es-MX" sz="6600" b="1" dirty="0">
              <a:solidFill>
                <a:srgbClr val="B97048"/>
              </a:solidFill>
              <a:latin typeface="Noto Sans" panose="020B0502040504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291484" y="4269341"/>
            <a:ext cx="21234050" cy="3252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33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0000" b="1" dirty="0" smtClean="0">
                <a:solidFill>
                  <a:srgbClr val="008000"/>
                </a:solidFill>
                <a:latin typeface="Noto Sans" panose="020B0502040504020204" pitchFamily="34" charset="0"/>
              </a:rPr>
              <a:t>Titulo del trabajo</a:t>
            </a:r>
          </a:p>
          <a:p>
            <a:pPr algn="ctr"/>
            <a:r>
              <a:rPr lang="es-MX" sz="6000" b="1" dirty="0" smtClean="0">
                <a:solidFill>
                  <a:srgbClr val="008000"/>
                </a:solidFill>
                <a:latin typeface="Noto Sans" panose="020B0502040504020204" pitchFamily="34" charset="0"/>
              </a:rPr>
              <a:t>(</a:t>
            </a:r>
            <a:r>
              <a:rPr lang="es-MX" sz="6000" b="1" dirty="0" smtClean="0">
                <a:solidFill>
                  <a:srgbClr val="008000"/>
                </a:solidFill>
                <a:latin typeface="Noto Sans" panose="020B0502040504020204" pitchFamily="34" charset="0"/>
              </a:rPr>
              <a:t>Autores, adscripción )</a:t>
            </a:r>
            <a:endParaRPr lang="es-MX" sz="6000" b="1" dirty="0">
              <a:solidFill>
                <a:srgbClr val="008000"/>
              </a:solidFill>
              <a:latin typeface="Noto Sans" panose="020B0502040504020204" pitchFamily="34" charset="0"/>
            </a:endParaRPr>
          </a:p>
        </p:txBody>
      </p:sp>
      <p:pic>
        <p:nvPicPr>
          <p:cNvPr id="5" name="Imagen 4" descr="D:\Users\INIFAP-LENOVO\Documents\Imagen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12" y="742044"/>
            <a:ext cx="4291337" cy="2975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D:\Users\INIFAP-LENOVO\Downloads\Reunion Cientifica 2025\WhatsApp Image 2025-03-03 at 11.20.34 PM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00" y="0"/>
            <a:ext cx="28038034" cy="4737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6657921" y="1305671"/>
            <a:ext cx="210324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ctr">
              <a:spcAft>
                <a:spcPts val="0"/>
              </a:spcAft>
            </a:pPr>
            <a:r>
              <a:rPr lang="es-ES" sz="4400" b="1" dirty="0">
                <a:solidFill>
                  <a:srgbClr val="0E882B"/>
                </a:solidFill>
                <a:latin typeface="Patria" pitchFamily="50" charset="0"/>
                <a:ea typeface="Times New Roman" panose="02020603050405020304" pitchFamily="18" charset="0"/>
              </a:rPr>
              <a:t>XXXVI</a:t>
            </a:r>
            <a:r>
              <a:rPr lang="es-ES" sz="4400" b="1" baseline="30000" dirty="0">
                <a:latin typeface="Patria" pitchFamily="50" charset="0"/>
                <a:ea typeface="Times New Roman" panose="02020603050405020304" pitchFamily="18" charset="0"/>
              </a:rPr>
              <a:t> </a:t>
            </a:r>
            <a:r>
              <a:rPr lang="es-ES" sz="4400" b="1" dirty="0">
                <a:solidFill>
                  <a:srgbClr val="0F8817"/>
                </a:solidFill>
                <a:latin typeface="Patria" pitchFamily="50" charset="0"/>
                <a:ea typeface="Times New Roman" panose="02020603050405020304" pitchFamily="18" charset="0"/>
              </a:rPr>
              <a:t>Reunión Científica-Tecnológica Forestal y Agropecuaria</a:t>
            </a:r>
            <a:endParaRPr lang="es-MX" sz="4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70510" algn="ctr">
              <a:spcAft>
                <a:spcPts val="0"/>
              </a:spcAft>
            </a:pPr>
            <a:r>
              <a:rPr lang="es-ES" sz="4400" b="1" dirty="0">
                <a:solidFill>
                  <a:srgbClr val="0F8817"/>
                </a:solidFill>
                <a:latin typeface="Patria" pitchFamily="50" charset="0"/>
                <a:ea typeface="Times New Roman" panose="02020603050405020304" pitchFamily="18" charset="0"/>
              </a:rPr>
              <a:t>Tabasco 2025</a:t>
            </a:r>
            <a:endParaRPr lang="es-MX" sz="4400" dirty="0">
              <a:solidFill>
                <a:srgbClr val="0F8817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70510" algn="ctr">
              <a:spcAft>
                <a:spcPts val="0"/>
              </a:spcAft>
            </a:pPr>
            <a:r>
              <a:rPr lang="es-MX" sz="4400" b="1" dirty="0">
                <a:solidFill>
                  <a:srgbClr val="BA7147"/>
                </a:solidFill>
                <a:latin typeface="Patria" pitchFamily="50" charset="0"/>
                <a:ea typeface="Times New Roman" panose="02020603050405020304" pitchFamily="18" charset="0"/>
              </a:rPr>
              <a:t>XII SIMPOSIO INTERNACIONAL EN</a:t>
            </a:r>
            <a:endParaRPr lang="es-MX" sz="4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70510" algn="ctr">
              <a:spcAft>
                <a:spcPts val="0"/>
              </a:spcAft>
            </a:pPr>
            <a:r>
              <a:rPr lang="es-MX" sz="4400" b="1" dirty="0">
                <a:solidFill>
                  <a:srgbClr val="BA7147"/>
                </a:solidFill>
                <a:latin typeface="Patria" pitchFamily="50" charset="0"/>
                <a:ea typeface="Times New Roman" panose="02020603050405020304" pitchFamily="18" charset="0"/>
              </a:rPr>
              <a:t>PRODUCCIÓN AGROALIMENTARIA </a:t>
            </a:r>
            <a:r>
              <a:rPr lang="es-MX" sz="4400" b="1" dirty="0" smtClean="0">
                <a:solidFill>
                  <a:srgbClr val="BA7147"/>
                </a:solidFill>
                <a:latin typeface="Patria" pitchFamily="50" charset="0"/>
                <a:ea typeface="Times New Roman" panose="02020603050405020304" pitchFamily="18" charset="0"/>
              </a:rPr>
              <a:t>TROPICAL|</a:t>
            </a:r>
            <a:endParaRPr lang="es-MX" sz="4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6627" t="64345" r="2747" b="18989"/>
          <a:stretch/>
        </p:blipFill>
        <p:spPr>
          <a:xfrm>
            <a:off x="5322693" y="40886743"/>
            <a:ext cx="22367646" cy="2313895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BD9901AC-335F-0B49-802E-D3ED3B0D3743}"/>
              </a:ext>
            </a:extLst>
          </p:cNvPr>
          <p:cNvSpPr txBox="1">
            <a:spLocks/>
          </p:cNvSpPr>
          <p:nvPr/>
        </p:nvSpPr>
        <p:spPr>
          <a:xfrm>
            <a:off x="2487499" y="6871382"/>
            <a:ext cx="14438937" cy="194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858583" algn="ctr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None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68604" algn="ctr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None/>
              <a:defRPr sz="7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78561" algn="ctr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None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3603" algn="ctr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None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3603" algn="ctr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None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3603" algn="ctr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None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3603" algn="ctr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None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3603" algn="ctr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None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3603" algn="ctr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None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es-MX" sz="4400" b="1" dirty="0">
                <a:latin typeface="+mj-lt"/>
                <a:cs typeface="Arial" panose="020B0604020202020204" pitchFamily="34" charset="0"/>
              </a:rPr>
              <a:t>Palabras clave:  </a:t>
            </a:r>
            <a:r>
              <a:rPr lang="es-MX" sz="4400" b="1" dirty="0" smtClean="0">
                <a:latin typeface="+mj-lt"/>
                <a:cs typeface="Arial" panose="020B0604020202020204" pitchFamily="34" charset="0"/>
              </a:rPr>
              <a:t>tres </a:t>
            </a:r>
            <a:r>
              <a:rPr lang="es-MX" sz="4400" b="1" dirty="0">
                <a:latin typeface="+mj-lt"/>
                <a:cs typeface="Arial" panose="020B0604020202020204" pitchFamily="34" charset="0"/>
              </a:rPr>
              <a:t>palabras </a:t>
            </a:r>
            <a:r>
              <a:rPr lang="es-MX" sz="4400" b="1" dirty="0" smtClean="0">
                <a:latin typeface="+mj-lt"/>
                <a:cs typeface="Arial" panose="020B0604020202020204" pitchFamily="34" charset="0"/>
              </a:rPr>
              <a:t>clave</a:t>
            </a:r>
          </a:p>
          <a:p>
            <a:pPr algn="just"/>
            <a:r>
              <a:rPr lang="it-IT" sz="4300" dirty="0"/>
              <a:t>Compuesto bioactivo, Metabolito, </a:t>
            </a:r>
            <a:r>
              <a:rPr lang="it-IT" sz="4300" dirty="0" smtClean="0"/>
              <a:t>Chile.</a:t>
            </a:r>
            <a:endParaRPr lang="es-MX" sz="43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BD9901AC-335F-0B49-802E-D3ED3B0D3743}"/>
              </a:ext>
            </a:extLst>
          </p:cNvPr>
          <p:cNvSpPr txBox="1">
            <a:spLocks/>
          </p:cNvSpPr>
          <p:nvPr/>
        </p:nvSpPr>
        <p:spPr>
          <a:xfrm>
            <a:off x="2400106" y="9207079"/>
            <a:ext cx="14187477" cy="88542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11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3200" b="1" dirty="0" smtClean="0">
                <a:latin typeface="+mj-lt"/>
                <a:cs typeface="Arial" panose="020B0604020202020204" pitchFamily="34" charset="0"/>
              </a:rPr>
              <a:t>INTRODUCCIÓN</a:t>
            </a:r>
          </a:p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Desde tiempo ancestrales, el cultivo de cacao (Teobroma cacao L.) ha sido una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tradiciÛn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arraigada a la historia y cultura del pueblo mexicano, y en particular, de la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regiÛn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sureste del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paÌs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. El principal uso de los granos de cacao es para la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elaboraciÛn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de chocolates y bebidas; representando un consumo per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c·pita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de 0.5 Kg, y un 0.6 % del gasto total realizado en alimentos por las familias mexicanas (SAGARPA, 2017; SADER, 2024). Es por eso que, el cultivo de cacao se convierte en una fuente de empleo y bienestar para las familias de las zonas rurales. Actualmente,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MÈxico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ocupa el decimotercer lugar como productor de cacao en el mundo (FAO, 2022).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283822" y="14591278"/>
            <a:ext cx="1401269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dk1"/>
                </a:solidFill>
                <a:latin typeface="+mj-lt"/>
                <a:ea typeface="Calibri"/>
                <a:cs typeface="Arial" panose="020B0604020202020204" pitchFamily="34" charset="0"/>
              </a:rPr>
              <a:t>OBJETIVO (S</a:t>
            </a:r>
            <a:r>
              <a:rPr lang="es-ES" sz="3200" b="1" dirty="0" smtClean="0">
                <a:solidFill>
                  <a:schemeClr val="dk1"/>
                </a:solidFill>
                <a:latin typeface="+mj-lt"/>
                <a:ea typeface="Calibri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Las reducciones del crecimiento y particularmente en esporangios mostrados por estos tres tratamientos in vitro brindan oportunidades de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investigaciÛn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para el desarrollo de nuevas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biotecnologÌas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a partir de especies nativas que crecen dentro del cacaotal para combatir de manera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econÛmica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y sustentable la enfermedad de la mancha negra del cacao en Tabasco. </a:t>
            </a:r>
            <a:endParaRPr lang="es-ES" sz="3200" b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/>
            <a:endParaRPr lang="es-ES" sz="3200" dirty="0">
              <a:solidFill>
                <a:schemeClr val="dk1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283822" y="18623151"/>
            <a:ext cx="140126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dk1"/>
                </a:solidFill>
                <a:latin typeface="+mj-lt"/>
                <a:ea typeface="Calibri"/>
                <a:cs typeface="Arial" panose="020B0604020202020204" pitchFamily="34" charset="0"/>
              </a:rPr>
              <a:t>MATERIALES Y MÉTODOS </a:t>
            </a:r>
          </a:p>
          <a:p>
            <a:endParaRPr lang="es-ES" sz="3200" dirty="0">
              <a:solidFill>
                <a:schemeClr val="dk1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r>
              <a:rPr lang="es-E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(Incluyendo diseño experimental y análisis estadísticos utilizados) </a:t>
            </a:r>
          </a:p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Los chiles inmaduros y maduros de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Capsicum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annuum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glabriusculum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(garbanzo), y de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Capsicum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chinense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Jacq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. (habanero rojo), fueron adquiridos de una parcela ubicada en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Cucuyulapa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Cunduac·n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, Tabasco (coordenadas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geogr·ficas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: 17°59'49.3"N 93°15'07.3"W). Las muestras fueron lavadas por separado con agua corriente durante 30 segundos para eliminar el polvo y material residual adherido.</a:t>
            </a:r>
            <a:endParaRPr lang="es-ES" sz="32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283821" y="23760246"/>
            <a:ext cx="1401269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dk1"/>
                </a:solidFill>
                <a:latin typeface="+mj-lt"/>
                <a:ea typeface="Calibri"/>
                <a:cs typeface="Arial" panose="020B0604020202020204" pitchFamily="34" charset="0"/>
              </a:rPr>
              <a:t>RESULTADOS Y DISCUSIÓN</a:t>
            </a:r>
          </a:p>
          <a:p>
            <a:endParaRPr lang="es-ES" sz="3200" dirty="0">
              <a:solidFill>
                <a:schemeClr val="dk1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del efecto de ambos factores (especie de chile y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concentraciÛn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de EM) sobre el crecimiento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micelial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de P.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tropicalis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mostrÛ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diferencias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estadÌsticas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(Cuadro 1). La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combinaciÛn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con el menor porcentaje de crecimiento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micelial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logrÛ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con el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morfotipo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garbanzo a 2.50 mg mL-1 de EM (57.84 %), y con el habanero a 0.50 (72.53 %) y 2.50 (63.35 %) mg mL-1 de EM. Todos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estadÌsticamente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diferentes al control.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4C088DA-957F-A045-AD11-1660F2938651}"/>
              </a:ext>
            </a:extLst>
          </p:cNvPr>
          <p:cNvSpPr txBox="1">
            <a:spLocks/>
          </p:cNvSpPr>
          <p:nvPr/>
        </p:nvSpPr>
        <p:spPr>
          <a:xfrm>
            <a:off x="2487499" y="36498312"/>
            <a:ext cx="27618033" cy="2121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buFont typeface="Arial"/>
            </a:pPr>
            <a:r>
              <a:rPr lang="es-MX" sz="2800" b="1" dirty="0" smtClean="0">
                <a:solidFill>
                  <a:schemeClr val="dk1"/>
                </a:solidFill>
                <a:latin typeface="+mj-lt"/>
                <a:ea typeface="Calibri"/>
                <a:cs typeface="Arial" panose="020B0604020202020204" pitchFamily="34" charset="0"/>
              </a:rPr>
              <a:t>BIBLIOGRAFÍA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Bacon, K.,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Boyer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, R.,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Denbow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, R.,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O’Keefe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Neilson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, A. and Williams, R. 2017.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Antibacterial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jalapeÒo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pepper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Capsicum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annuum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annuum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extract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foodborne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pathogens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5(3):730-738. </a:t>
            </a:r>
            <a:endParaRPr lang="es-MX" sz="3200" b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E9C7B125-1E44-0447-8010-2A00B418D29E}"/>
              </a:ext>
            </a:extLst>
          </p:cNvPr>
          <p:cNvSpPr txBox="1">
            <a:spLocks/>
          </p:cNvSpPr>
          <p:nvPr/>
        </p:nvSpPr>
        <p:spPr>
          <a:xfrm>
            <a:off x="17460974" y="8354015"/>
            <a:ext cx="13064560" cy="13128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04C088DA-957F-A045-AD11-1660F2938651}"/>
              </a:ext>
            </a:extLst>
          </p:cNvPr>
          <p:cNvSpPr txBox="1">
            <a:spLocks/>
          </p:cNvSpPr>
          <p:nvPr/>
        </p:nvSpPr>
        <p:spPr>
          <a:xfrm>
            <a:off x="17460974" y="21482186"/>
            <a:ext cx="13064560" cy="5931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200" b="1" dirty="0">
                <a:solidFill>
                  <a:schemeClr val="dk1"/>
                </a:solidFill>
                <a:latin typeface="+mj-lt"/>
                <a:ea typeface="Calibri"/>
                <a:cs typeface="Arial" panose="020B0604020202020204" pitchFamily="34" charset="0"/>
              </a:rPr>
              <a:t>CONCLUSIONES</a:t>
            </a:r>
          </a:p>
          <a:p>
            <a:pPr algn="just" fontAlgn="base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Los EM de los chiles inmaduros de las dos especies evaluadas, C.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annuum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glabriusculum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morfotipo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garbanzo y C.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chinense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Jacq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., demostraron tener un efecto inhibidor en contra de P.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tropicalis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. La mejor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concentraciÛn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de EM para lograr estos efectos es de 2.50 mg mL-1 . </a:t>
            </a:r>
            <a:endParaRPr lang="es-MX" sz="32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04C088DA-957F-A045-AD11-1660F2938651}"/>
              </a:ext>
            </a:extLst>
          </p:cNvPr>
          <p:cNvSpPr txBox="1">
            <a:spLocks/>
          </p:cNvSpPr>
          <p:nvPr/>
        </p:nvSpPr>
        <p:spPr>
          <a:xfrm>
            <a:off x="17460974" y="25321771"/>
            <a:ext cx="13064560" cy="316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200" b="1" dirty="0">
                <a:solidFill>
                  <a:schemeClr val="dk1"/>
                </a:solidFill>
                <a:latin typeface="+mj-lt"/>
                <a:ea typeface="Calibri"/>
                <a:cs typeface="Arial" panose="020B0604020202020204" pitchFamily="34" charset="0"/>
              </a:rPr>
              <a:t>AGRADECIMIENTOS Y FUENTE FINANCIADORA</a:t>
            </a:r>
          </a:p>
          <a:p>
            <a:pPr algn="just" fontAlgn="base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xpresiones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de gratitud por una acción, favor o gesto amable, ya sea de forma verbal o escrita. Se utilizan en diversos contextos, como en trabajos académicos (para reconocer la ayuda de tutores, colegas o familiares), en el ámbito laboral (para agradecer a empleados o compañeros) y en la vida personal (para expresar gratitud a amigos y familia). La palabra clave es la gratitud y el reconocimiento hacia otros por su apoyo o contribución. </a:t>
            </a:r>
            <a:endParaRPr lang="es-MX" sz="32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0" name="Subtítulo 2">
            <a:extLst>
              <a:ext uri="{FF2B5EF4-FFF2-40B4-BE49-F238E27FC236}">
                <a16:creationId xmlns:a16="http://schemas.microsoft.com/office/drawing/2014/main" id="{E9C7B125-1E44-0447-8010-2A00B418D29E}"/>
              </a:ext>
            </a:extLst>
          </p:cNvPr>
          <p:cNvSpPr txBox="1">
            <a:spLocks/>
          </p:cNvSpPr>
          <p:nvPr/>
        </p:nvSpPr>
        <p:spPr>
          <a:xfrm>
            <a:off x="2487499" y="28577775"/>
            <a:ext cx="12848346" cy="7358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</a:p>
          <a:p>
            <a:pPr algn="just"/>
            <a:r>
              <a:rPr lang="es-MX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Cuadros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4800" dirty="0">
                <a:latin typeface="Arial" panose="020B0604020202020204" pitchFamily="34" charset="0"/>
                <a:cs typeface="Arial" panose="020B0604020202020204" pitchFamily="34" charset="0"/>
              </a:rPr>
              <a:t>Cuadros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Cuadros </a:t>
            </a:r>
            <a:endParaRPr lang="es-MX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04C088DA-957F-A045-AD11-1660F2938651}"/>
              </a:ext>
            </a:extLst>
          </p:cNvPr>
          <p:cNvSpPr txBox="1">
            <a:spLocks/>
          </p:cNvSpPr>
          <p:nvPr/>
        </p:nvSpPr>
        <p:spPr>
          <a:xfrm>
            <a:off x="17460974" y="30910041"/>
            <a:ext cx="13064560" cy="316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6600" b="1" dirty="0" smtClean="0">
                <a:solidFill>
                  <a:srgbClr val="FF0000"/>
                </a:solidFill>
                <a:latin typeface="+mj-lt"/>
                <a:ea typeface="Calibri"/>
                <a:cs typeface="Arial" panose="020B0604020202020204" pitchFamily="34" charset="0"/>
              </a:rPr>
              <a:t>NOTA: ESTA PLANTILLA ES SUGERENCIA. LOS AUTORES PUEDEN MODIFICAR LA DISTRIBUCION SEGÚN CONSIDEREN, RESPETANDO LOS APARTADOS.</a:t>
            </a:r>
          </a:p>
        </p:txBody>
      </p:sp>
    </p:spTree>
    <p:extLst>
      <p:ext uri="{BB962C8B-B14F-4D97-AF65-F5344CB8AC3E}">
        <p14:creationId xmlns:p14="http://schemas.microsoft.com/office/powerpoint/2010/main" val="40826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611</Words>
  <Application>Microsoft Office PowerPoint</Application>
  <PresentationFormat>Personalizado</PresentationFormat>
  <Paragraphs>47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Noto Sans</vt:lpstr>
      <vt:lpstr>Patria</vt:lpstr>
      <vt:lpstr>Times New Roman</vt:lpstr>
      <vt:lpstr>Tema de Office</vt:lpstr>
      <vt:lpstr>No.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INIFAP-LENOVO</dc:creator>
  <cp:lastModifiedBy>SUMANO LOPEZ DANTE</cp:lastModifiedBy>
  <cp:revision>20</cp:revision>
  <dcterms:created xsi:type="dcterms:W3CDTF">2025-09-29T20:20:32Z</dcterms:created>
  <dcterms:modified xsi:type="dcterms:W3CDTF">2025-10-16T18:38:03Z</dcterms:modified>
</cp:coreProperties>
</file>