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3" r:id="rId5"/>
    <p:sldId id="259" r:id="rId6"/>
    <p:sldId id="262" r:id="rId7"/>
    <p:sldId id="264"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D6A1D3B-C69D-44F2-8D51-D38F08118492}" type="datetimeFigureOut">
              <a:rPr lang="en-US" smtClean="0"/>
              <a:pPr/>
              <a:t>9/29/2017</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2F8DE37-0803-4E1C-B76D-89ED294A72A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6A1D3B-C69D-44F2-8D51-D38F08118492}" type="datetimeFigureOut">
              <a:rPr lang="en-US" smtClean="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8DE37-0803-4E1C-B76D-89ED294A72A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6A1D3B-C69D-44F2-8D51-D38F08118492}" type="datetimeFigureOut">
              <a:rPr lang="en-US" smtClean="0"/>
              <a:pPr/>
              <a:t>9/29/2017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8DE37-0803-4E1C-B76D-89ED294A72A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D6A1D3B-C69D-44F2-8D51-D38F08118492}" type="datetimeFigureOut">
              <a:rPr lang="en-US" smtClean="0"/>
              <a:pPr/>
              <a:t>9/29/2017</a:t>
            </a:fld>
            <a:endParaRPr lang="en-US" dirty="0"/>
          </a:p>
        </p:txBody>
      </p:sp>
      <p:sp>
        <p:nvSpPr>
          <p:cNvPr id="9" name="Slide Number Placeholder 8"/>
          <p:cNvSpPr>
            <a:spLocks noGrp="1"/>
          </p:cNvSpPr>
          <p:nvPr>
            <p:ph type="sldNum" sz="quarter" idx="15"/>
          </p:nvPr>
        </p:nvSpPr>
        <p:spPr/>
        <p:txBody>
          <a:bodyPr rtlCol="0"/>
          <a:lstStyle/>
          <a:p>
            <a:fld id="{22F8DE37-0803-4E1C-B76D-89ED294A72AA}"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D6A1D3B-C69D-44F2-8D51-D38F08118492}" type="datetimeFigureOut">
              <a:rPr lang="en-US" smtClean="0"/>
              <a:pPr/>
              <a:t>9/29/2017</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22F8DE37-0803-4E1C-B76D-89ED294A72A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6A1D3B-C69D-44F2-8D51-D38F08118492}" type="datetimeFigureOut">
              <a:rPr lang="en-US" smtClean="0"/>
              <a:pPr/>
              <a:t>9/29/2017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F8DE37-0803-4E1C-B76D-89ED294A72AA}"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D6A1D3B-C69D-44F2-8D51-D38F08118492}" type="datetimeFigureOut">
              <a:rPr lang="en-US" smtClean="0"/>
              <a:pPr/>
              <a:t>9/29/2017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F8DE37-0803-4E1C-B76D-89ED294A72AA}"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D6A1D3B-C69D-44F2-8D51-D38F08118492}" type="datetimeFigureOut">
              <a:rPr lang="en-US" smtClean="0"/>
              <a:pPr/>
              <a:t>9/29/2017</a:t>
            </a:fld>
            <a:endParaRPr lang="en-US" dirty="0"/>
          </a:p>
        </p:txBody>
      </p:sp>
      <p:sp>
        <p:nvSpPr>
          <p:cNvPr id="7" name="Slide Number Placeholder 6"/>
          <p:cNvSpPr>
            <a:spLocks noGrp="1"/>
          </p:cNvSpPr>
          <p:nvPr>
            <p:ph type="sldNum" sz="quarter" idx="11"/>
          </p:nvPr>
        </p:nvSpPr>
        <p:spPr/>
        <p:txBody>
          <a:bodyPr rtlCol="0"/>
          <a:lstStyle/>
          <a:p>
            <a:fld id="{22F8DE37-0803-4E1C-B76D-89ED294A72AA}"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A1D3B-C69D-44F2-8D51-D38F08118492}" type="datetimeFigureOut">
              <a:rPr lang="en-US" smtClean="0"/>
              <a:pPr/>
              <a:t>9/29/2017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F8DE37-0803-4E1C-B76D-89ED294A72A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D6A1D3B-C69D-44F2-8D51-D38F08118492}" type="datetimeFigureOut">
              <a:rPr lang="en-US" smtClean="0"/>
              <a:pPr/>
              <a:t>9/29/2017</a:t>
            </a:fld>
            <a:endParaRPr lang="en-US" dirty="0"/>
          </a:p>
        </p:txBody>
      </p:sp>
      <p:sp>
        <p:nvSpPr>
          <p:cNvPr id="22" name="Slide Number Placeholder 21"/>
          <p:cNvSpPr>
            <a:spLocks noGrp="1"/>
          </p:cNvSpPr>
          <p:nvPr>
            <p:ph type="sldNum" sz="quarter" idx="15"/>
          </p:nvPr>
        </p:nvSpPr>
        <p:spPr/>
        <p:txBody>
          <a:bodyPr rtlCol="0"/>
          <a:lstStyle/>
          <a:p>
            <a:fld id="{22F8DE37-0803-4E1C-B76D-89ED294A72AA}"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D6A1D3B-C69D-44F2-8D51-D38F08118492}" type="datetimeFigureOut">
              <a:rPr lang="en-US" smtClean="0"/>
              <a:pPr/>
              <a:t>9/29/2017</a:t>
            </a:fld>
            <a:endParaRPr lang="en-US" dirty="0"/>
          </a:p>
        </p:txBody>
      </p:sp>
      <p:sp>
        <p:nvSpPr>
          <p:cNvPr id="18" name="Slide Number Placeholder 17"/>
          <p:cNvSpPr>
            <a:spLocks noGrp="1"/>
          </p:cNvSpPr>
          <p:nvPr>
            <p:ph type="sldNum" sz="quarter" idx="11"/>
          </p:nvPr>
        </p:nvSpPr>
        <p:spPr/>
        <p:txBody>
          <a:bodyPr rtlCol="0"/>
          <a:lstStyle/>
          <a:p>
            <a:fld id="{22F8DE37-0803-4E1C-B76D-89ED294A72AA}"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D6A1D3B-C69D-44F2-8D51-D38F08118492}" type="datetimeFigureOut">
              <a:rPr lang="en-US" smtClean="0"/>
              <a:pPr/>
              <a:t>9/29/2017</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F8DE37-0803-4E1C-B76D-89ED294A72A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villagegreennj.com/election/south-orange-maplewood-boe-candidates-answer-questions-special-education/" TargetMode="External"/><Relationship Id="rId2" Type="http://schemas.openxmlformats.org/officeDocument/2006/relationships/hyperlink" Target="https://sepacsoma.files.wordpress.com/2015/11/special-ed-resource-packet-2016-ma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specedombudsman@doe.state.nj.us" TargetMode="External"/><Relationship Id="rId3" Type="http://schemas.openxmlformats.org/officeDocument/2006/relationships/hyperlink" Target="http://www.somsd.k12.nj.us/Domain/32" TargetMode="External"/><Relationship Id="rId7" Type="http://schemas.openxmlformats.org/officeDocument/2006/relationships/hyperlink" Target="http://www.state.nj.us/education/specialed/" TargetMode="External"/><Relationship Id="rId2" Type="http://schemas.openxmlformats.org/officeDocument/2006/relationships/hyperlink" Target="https://sepacsoma.org/" TargetMode="External"/><Relationship Id="rId1" Type="http://schemas.openxmlformats.org/officeDocument/2006/relationships/slideLayout" Target="../slideLayouts/slideLayout2.xml"/><Relationship Id="rId6" Type="http://schemas.openxmlformats.org/officeDocument/2006/relationships/hyperlink" Target="http://www.spanadvocacy.org/" TargetMode="External"/><Relationship Id="rId5" Type="http://schemas.openxmlformats.org/officeDocument/2006/relationships/hyperlink" Target="https://www.understood.org/en" TargetMode="External"/><Relationship Id="rId4" Type="http://schemas.openxmlformats.org/officeDocument/2006/relationships/hyperlink" Target="https://www.facebook.com/groups/somaspecialeducationcommun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South Orange Maplewood Special Education Parents Advisory Committee</a:t>
            </a:r>
            <a:endParaRPr lang="en-US" dirty="0"/>
          </a:p>
        </p:txBody>
      </p:sp>
      <p:sp>
        <p:nvSpPr>
          <p:cNvPr id="7" name="Subtitle 6"/>
          <p:cNvSpPr>
            <a:spLocks noGrp="1"/>
          </p:cNvSpPr>
          <p:nvPr>
            <p:ph type="subTitle" idx="1"/>
          </p:nvPr>
        </p:nvSpPr>
        <p:spPr/>
        <p:txBody>
          <a:bodyPr/>
          <a:lstStyle/>
          <a:p>
            <a:r>
              <a:rPr lang="en-US" dirty="0" smtClean="0"/>
              <a:t>September 30, 2017</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a:bodyPr>
          <a:lstStyle/>
          <a:p>
            <a:r>
              <a:rPr lang="en-US" i="1" dirty="0" smtClean="0"/>
              <a:t>Special Education Parent Advisory Groups (SEPAGs</a:t>
            </a:r>
            <a:r>
              <a:rPr lang="en-US" dirty="0" smtClean="0"/>
              <a:t>)</a:t>
            </a:r>
            <a:endParaRPr lang="en-US" dirty="0"/>
          </a:p>
        </p:txBody>
      </p:sp>
      <p:sp>
        <p:nvSpPr>
          <p:cNvPr id="3" name="Content Placeholder 2"/>
          <p:cNvSpPr>
            <a:spLocks noGrp="1"/>
          </p:cNvSpPr>
          <p:nvPr>
            <p:ph sz="quarter" idx="1"/>
          </p:nvPr>
        </p:nvSpPr>
        <p:spPr>
          <a:xfrm>
            <a:off x="304800" y="1752600"/>
            <a:ext cx="7772400" cy="4800600"/>
          </a:xfrm>
        </p:spPr>
        <p:txBody>
          <a:bodyPr>
            <a:normAutofit/>
          </a:bodyPr>
          <a:lstStyle/>
          <a:p>
            <a:r>
              <a:rPr lang="en-US" dirty="0" smtClean="0"/>
              <a:t>SEPAGs are required for all school districts in New Jersey. </a:t>
            </a:r>
          </a:p>
          <a:p>
            <a:r>
              <a:rPr lang="en-US" dirty="0" smtClean="0"/>
              <a:t>The purpose of these groups is to provide opportunities for parents and community members to  offer input to their districts on critical issues relating to students with disabilities.</a:t>
            </a:r>
            <a:endParaRPr lang="en-US" dirty="0"/>
          </a:p>
          <a:p>
            <a:r>
              <a:rPr lang="en-US" i="1" dirty="0" smtClean="0"/>
              <a:t> </a:t>
            </a:r>
            <a:r>
              <a:rPr lang="en-US" dirty="0" smtClean="0"/>
              <a:t>New Jersey Administrative Code 6A:14-1.2(h)              </a:t>
            </a:r>
            <a:r>
              <a:rPr lang="en-US" i="1" dirty="0" smtClean="0"/>
              <a:t>Each board of education shall ensure that a special education parent advisory group is in place in the district to provide input to the district on issues concerning students with disabilities.</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80288"/>
          </a:xfrm>
        </p:spPr>
        <p:txBody>
          <a:bodyPr>
            <a:normAutofit/>
          </a:bodyPr>
          <a:lstStyle/>
          <a:p>
            <a:r>
              <a:rPr lang="en-US" dirty="0" smtClean="0"/>
              <a:t>Role of a SEPAG</a:t>
            </a:r>
            <a:endParaRPr lang="en-US" dirty="0"/>
          </a:p>
        </p:txBody>
      </p:sp>
      <p:sp>
        <p:nvSpPr>
          <p:cNvPr id="3" name="Content Placeholder 2"/>
          <p:cNvSpPr>
            <a:spLocks noGrp="1"/>
          </p:cNvSpPr>
          <p:nvPr>
            <p:ph sz="quarter" idx="1"/>
          </p:nvPr>
        </p:nvSpPr>
        <p:spPr>
          <a:xfrm>
            <a:off x="457200" y="1981200"/>
            <a:ext cx="7620000" cy="4343400"/>
          </a:xfrm>
        </p:spPr>
        <p:txBody>
          <a:bodyPr>
            <a:normAutofit/>
          </a:bodyPr>
          <a:lstStyle/>
          <a:p>
            <a:r>
              <a:rPr lang="en-US" dirty="0" smtClean="0"/>
              <a:t> </a:t>
            </a:r>
            <a:r>
              <a:rPr lang="en-US" dirty="0"/>
              <a:t>P</a:t>
            </a:r>
            <a:r>
              <a:rPr lang="en-US" dirty="0" smtClean="0"/>
              <a:t>rovide direct input on the policies, programs and practices that impact services and supports for children with disabilities and their families.</a:t>
            </a:r>
          </a:p>
          <a:p>
            <a:r>
              <a:rPr lang="en-US" dirty="0" smtClean="0"/>
              <a:t> </a:t>
            </a:r>
            <a:r>
              <a:rPr lang="en-US" dirty="0"/>
              <a:t>I</a:t>
            </a:r>
            <a:r>
              <a:rPr lang="en-US" dirty="0" smtClean="0"/>
              <a:t>ncrease the involvement of families of children with special needs in making recommendations on special education policy.</a:t>
            </a:r>
          </a:p>
          <a:p>
            <a:r>
              <a:rPr lang="en-US" dirty="0" smtClean="0"/>
              <a:t> </a:t>
            </a:r>
            <a:r>
              <a:rPr lang="en-US" dirty="0"/>
              <a:t>A</a:t>
            </a:r>
            <a:r>
              <a:rPr lang="en-US" dirty="0" smtClean="0"/>
              <a:t>dvise on matters that pertain to the education, health and safety of children with special needs.</a:t>
            </a:r>
          </a:p>
          <a:p>
            <a:r>
              <a:rPr lang="en-US" dirty="0" smtClean="0"/>
              <a:t> Advise on unmet needs of children with disabilities.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Soma sepac mission statement</a:t>
            </a:r>
            <a:endParaRPr lang="en-US" dirty="0"/>
          </a:p>
        </p:txBody>
      </p:sp>
      <p:sp>
        <p:nvSpPr>
          <p:cNvPr id="3" name="Content Placeholder 2"/>
          <p:cNvSpPr>
            <a:spLocks noGrp="1"/>
          </p:cNvSpPr>
          <p:nvPr>
            <p:ph sz="quarter" idx="1"/>
          </p:nvPr>
        </p:nvSpPr>
        <p:spPr>
          <a:xfrm>
            <a:off x="457200" y="1219200"/>
            <a:ext cx="7467600" cy="5254752"/>
          </a:xfrm>
        </p:spPr>
        <p:txBody>
          <a:bodyPr>
            <a:normAutofit fontScale="85000" lnSpcReduction="20000"/>
          </a:bodyPr>
          <a:lstStyle/>
          <a:p>
            <a:r>
              <a:rPr lang="en-US" dirty="0" smtClean="0"/>
              <a:t>United with the district and its commitment to excellence for all our children, SOMA SEPAC will work for the understanding of, respect for, and support of students with special needs who receive special education services in the South Orange-Maplewood School District.</a:t>
            </a:r>
          </a:p>
          <a:p>
            <a:endParaRPr lang="en-US" dirty="0" smtClean="0"/>
          </a:p>
          <a:p>
            <a:r>
              <a:rPr lang="en-US" dirty="0" smtClean="0"/>
              <a:t>To that end, SOMA SEPAC will:</a:t>
            </a:r>
          </a:p>
          <a:p>
            <a:pPr lvl="1"/>
            <a:r>
              <a:rPr lang="en-US" dirty="0" smtClean="0"/>
              <a:t>Provide a forum to share and discuss matters and interest for parent/guardians of students with special needs.</a:t>
            </a:r>
          </a:p>
          <a:p>
            <a:pPr lvl="1"/>
            <a:r>
              <a:rPr lang="en-US" dirty="0" smtClean="0"/>
              <a:t>Provide direct input to the BOE and district administration on policies, programs and practices that impact support for students with special needs and their parent/guardians.</a:t>
            </a:r>
          </a:p>
          <a:p>
            <a:pPr lvl="1"/>
            <a:r>
              <a:rPr lang="en-US" dirty="0" smtClean="0"/>
              <a:t>Advocate for the continual improvement of the district’s special education program.</a:t>
            </a:r>
          </a:p>
          <a:p>
            <a:endParaRPr lang="en-US" dirty="0" smtClean="0"/>
          </a:p>
          <a:p>
            <a:r>
              <a:rPr lang="en-US" dirty="0" smtClean="0"/>
              <a:t>Any parent/guardian of a student with special needs in South Orange-Maplewood may become a voting member of SEPAC.  Any concerned citizen or SOMA school district employee may attend SOMA SEPAC regular meetings.</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r>
              <a:rPr lang="en-US" dirty="0" smtClean="0"/>
              <a:t>SOMA SEPAC Responsibilities</a:t>
            </a:r>
            <a:endParaRPr lang="en-US" dirty="0"/>
          </a:p>
        </p:txBody>
      </p:sp>
      <p:sp>
        <p:nvSpPr>
          <p:cNvPr id="3" name="Content Placeholder 2"/>
          <p:cNvSpPr>
            <a:spLocks noGrp="1"/>
          </p:cNvSpPr>
          <p:nvPr>
            <p:ph sz="quarter" idx="1"/>
          </p:nvPr>
        </p:nvSpPr>
        <p:spPr>
          <a:xfrm>
            <a:off x="457200" y="1524000"/>
            <a:ext cx="8153400" cy="4953000"/>
          </a:xfrm>
        </p:spPr>
        <p:txBody>
          <a:bodyPr/>
          <a:lstStyle/>
          <a:p>
            <a:r>
              <a:rPr lang="en-US" dirty="0" smtClean="0"/>
              <a:t>Facilitate ongoing meetings with Special </a:t>
            </a:r>
            <a:r>
              <a:rPr lang="en-US" dirty="0"/>
              <a:t>S</a:t>
            </a:r>
            <a:r>
              <a:rPr lang="en-US" dirty="0" smtClean="0"/>
              <a:t>ervices Administration</a:t>
            </a:r>
          </a:p>
          <a:p>
            <a:pPr lvl="1"/>
            <a:r>
              <a:rPr lang="en-US" dirty="0" smtClean="0"/>
              <a:t>Discuss issues related to delivery of special services, faculty and staff professional development, program offerings, family concerns and feedback  </a:t>
            </a:r>
          </a:p>
          <a:p>
            <a:r>
              <a:rPr lang="en-US" dirty="0" smtClean="0"/>
              <a:t>Collaborate with administration and BOE on special education policy and budget analysis</a:t>
            </a:r>
          </a:p>
          <a:p>
            <a:r>
              <a:rPr lang="en-US" dirty="0" smtClean="0"/>
              <a:t>Partner with various parent organizations to identify systemic issues and trends to address with Administration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543800" cy="655638"/>
          </a:xfrm>
        </p:spPr>
        <p:txBody>
          <a:bodyPr/>
          <a:lstStyle/>
          <a:p>
            <a:r>
              <a:rPr lang="en-US" dirty="0" smtClean="0"/>
              <a:t>2016-17 Accomplishments</a:t>
            </a:r>
            <a:endParaRPr lang="en-US" dirty="0"/>
          </a:p>
        </p:txBody>
      </p:sp>
      <p:sp>
        <p:nvSpPr>
          <p:cNvPr id="3" name="Content Placeholder 2"/>
          <p:cNvSpPr>
            <a:spLocks noGrp="1"/>
          </p:cNvSpPr>
          <p:nvPr>
            <p:ph sz="quarter" idx="1"/>
          </p:nvPr>
        </p:nvSpPr>
        <p:spPr>
          <a:xfrm>
            <a:off x="304800" y="990600"/>
            <a:ext cx="7848600" cy="5638800"/>
          </a:xfrm>
        </p:spPr>
        <p:txBody>
          <a:bodyPr>
            <a:normAutofit fontScale="25000" lnSpcReduction="20000"/>
          </a:bodyPr>
          <a:lstStyle/>
          <a:p>
            <a:r>
              <a:rPr lang="en-US" sz="7200" dirty="0" smtClean="0"/>
              <a:t>Established a more cooperative and productive relationship between the special education community and the Administration and BOE</a:t>
            </a:r>
          </a:p>
          <a:p>
            <a:r>
              <a:rPr lang="en-US" sz="7200" dirty="0" smtClean="0"/>
              <a:t>Spearheaded the creation of the new District Special Education Resource Packet, which can be found here: </a:t>
            </a:r>
            <a:r>
              <a:rPr lang="en-US" sz="7200" b="1" dirty="0" smtClean="0">
                <a:hlinkClick r:id="rId2"/>
              </a:rPr>
              <a:t>https://sepacsoma.files.wordpress.com/2015/11/special-ed-resource-packet-2016-may.pdf</a:t>
            </a:r>
            <a:endParaRPr lang="en-US" sz="7200" b="1" dirty="0" smtClean="0"/>
          </a:p>
          <a:p>
            <a:r>
              <a:rPr lang="en-US" sz="7200" dirty="0" smtClean="0"/>
              <a:t>Provided significant input to the new 504 Policy adopted by the BOE in 2016</a:t>
            </a:r>
          </a:p>
          <a:p>
            <a:r>
              <a:rPr lang="en-US" sz="7200" dirty="0" smtClean="0"/>
              <a:t>Enhanced the focus on special education issues in BOE elections by instituting the candidate statement process in 2016, which can be found here:  </a:t>
            </a:r>
            <a:r>
              <a:rPr lang="en-US" sz="7200" b="1" u="sng" dirty="0" smtClean="0">
                <a:hlinkClick r:id="rId3"/>
              </a:rPr>
              <a:t>http://villagegreennj.com/election/south-orange-maplewood-boe-candidates-answer-questions-special-education/</a:t>
            </a:r>
            <a:endParaRPr lang="en-US" sz="7200" b="1" dirty="0" smtClean="0"/>
          </a:p>
          <a:p>
            <a:r>
              <a:rPr lang="en-US" sz="7200" dirty="0" smtClean="0"/>
              <a:t>Provided extensive budget analysis and commentary to Administration and the BOE in support of special education funding</a:t>
            </a:r>
          </a:p>
          <a:p>
            <a:r>
              <a:rPr lang="en-US" sz="7200" dirty="0" smtClean="0"/>
              <a:t>Hosted public discussions with experts about various subjects including; special ed programming and scheduling, transition planning, the Strategic Action Plans impact on special ed, the district budget, auditory processing disorder, IEP meeting planning and others</a:t>
            </a:r>
          </a:p>
          <a:p>
            <a:r>
              <a:rPr lang="en-US" sz="7200" dirty="0" smtClean="0"/>
              <a:t> Hosted periodic public Q&amp;A’s on special education with the Superintendent, Director of Special Services and other district personnel</a:t>
            </a:r>
          </a:p>
          <a:p>
            <a:r>
              <a:rPr lang="en-US" sz="7200" dirty="0" smtClean="0"/>
              <a:t>Represented South Orange-Maplewood at statewide and regional conferences to strategize, network and share best practices with other parent/guardian organizations</a:t>
            </a:r>
          </a:p>
          <a:p>
            <a:endParaRPr lang="en-US" sz="72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SOMA SEPAC Priorities for 2017-18</a:t>
            </a:r>
            <a:endParaRPr lang="en-US" dirty="0"/>
          </a:p>
        </p:txBody>
      </p:sp>
      <p:sp>
        <p:nvSpPr>
          <p:cNvPr id="3" name="Content Placeholder 2"/>
          <p:cNvSpPr>
            <a:spLocks noGrp="1"/>
          </p:cNvSpPr>
          <p:nvPr>
            <p:ph sz="quarter" idx="1"/>
          </p:nvPr>
        </p:nvSpPr>
        <p:spPr>
          <a:xfrm>
            <a:off x="304800" y="1600200"/>
            <a:ext cx="8077200" cy="4873752"/>
          </a:xfrm>
        </p:spPr>
        <p:txBody>
          <a:bodyPr>
            <a:normAutofit lnSpcReduction="10000"/>
          </a:bodyPr>
          <a:lstStyle/>
          <a:p>
            <a:pPr lvl="0"/>
            <a:r>
              <a:rPr lang="en-US" dirty="0" smtClean="0"/>
              <a:t>504 Policy and Regulations</a:t>
            </a:r>
          </a:p>
          <a:p>
            <a:pPr lvl="0"/>
            <a:r>
              <a:rPr lang="en-US" dirty="0" smtClean="0"/>
              <a:t>Access and Equity Policy for students with IEPs/504</a:t>
            </a:r>
          </a:p>
          <a:p>
            <a:pPr lvl="0"/>
            <a:r>
              <a:rPr lang="en-US" dirty="0" smtClean="0"/>
              <a:t>Code of Conduct Policy Revisions</a:t>
            </a:r>
          </a:p>
          <a:p>
            <a:pPr lvl="0"/>
            <a:r>
              <a:rPr lang="en-US" dirty="0" smtClean="0"/>
              <a:t>Improve Home-Special Services Communication </a:t>
            </a:r>
          </a:p>
          <a:p>
            <a:pPr lvl="0"/>
            <a:r>
              <a:rPr lang="en-US" dirty="0" smtClean="0"/>
              <a:t>Least Restrictive Environment Settlement</a:t>
            </a:r>
          </a:p>
          <a:p>
            <a:pPr lvl="0"/>
            <a:r>
              <a:rPr lang="en-US" dirty="0" smtClean="0"/>
              <a:t>Special Education Budget and Planning</a:t>
            </a:r>
          </a:p>
          <a:p>
            <a:pPr lvl="0"/>
            <a:r>
              <a:rPr lang="en-US" dirty="0" smtClean="0"/>
              <a:t>Classroom Technology Disparity</a:t>
            </a:r>
          </a:p>
          <a:p>
            <a:pPr lvl="0"/>
            <a:r>
              <a:rPr lang="en-US" dirty="0" smtClean="0"/>
              <a:t>Out of District School Transportation Issues</a:t>
            </a:r>
          </a:p>
          <a:p>
            <a:pPr lvl="0"/>
            <a:r>
              <a:rPr lang="en-US" dirty="0" smtClean="0"/>
              <a:t>Case Manager Training and Caseload</a:t>
            </a:r>
          </a:p>
          <a:p>
            <a:pPr lvl="0"/>
            <a:r>
              <a:rPr lang="en-US" dirty="0" smtClean="0"/>
              <a:t>Expand the role of the district’s Transition Coordinator</a:t>
            </a:r>
          </a:p>
          <a:p>
            <a:pPr lvl="0"/>
            <a:r>
              <a:rPr lang="en-US" dirty="0" smtClean="0"/>
              <a:t>Special Service Resource Allotment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43712"/>
          </a:xfrm>
        </p:spPr>
        <p:txBody>
          <a:bodyPr>
            <a:normAutofit fontScale="90000"/>
          </a:bodyPr>
          <a:lstStyle/>
          <a:p>
            <a:r>
              <a:rPr lang="en-US" dirty="0" smtClean="0"/>
              <a:t>2017-2018 SOMA SEPAC EXECUTIVE BOARD</a:t>
            </a:r>
            <a:endParaRPr lang="en-US" dirty="0"/>
          </a:p>
        </p:txBody>
      </p:sp>
      <p:sp>
        <p:nvSpPr>
          <p:cNvPr id="3" name="Content Placeholder 2"/>
          <p:cNvSpPr>
            <a:spLocks noGrp="1"/>
          </p:cNvSpPr>
          <p:nvPr>
            <p:ph sz="quarter" idx="1"/>
          </p:nvPr>
        </p:nvSpPr>
        <p:spPr>
          <a:xfrm>
            <a:off x="228600" y="1295400"/>
            <a:ext cx="7848600" cy="4830763"/>
          </a:xfrm>
        </p:spPr>
        <p:txBody>
          <a:bodyPr>
            <a:normAutofit/>
          </a:bodyPr>
          <a:lstStyle/>
          <a:p>
            <a:r>
              <a:rPr lang="en-US" dirty="0" smtClean="0"/>
              <a:t>President – Erin Siders</a:t>
            </a:r>
            <a:endParaRPr lang="en-US" dirty="0"/>
          </a:p>
          <a:p>
            <a:r>
              <a:rPr lang="en-US" dirty="0"/>
              <a:t>Vice </a:t>
            </a:r>
            <a:r>
              <a:rPr lang="en-US" dirty="0" smtClean="0"/>
              <a:t>President – Reesa Salomon</a:t>
            </a:r>
            <a:endParaRPr lang="en-US" dirty="0"/>
          </a:p>
          <a:p>
            <a:r>
              <a:rPr lang="en-US" dirty="0" smtClean="0"/>
              <a:t>Secretary – Nedra Cabbagestalk</a:t>
            </a:r>
            <a:endParaRPr lang="en-US" dirty="0"/>
          </a:p>
          <a:p>
            <a:r>
              <a:rPr lang="en-US" dirty="0"/>
              <a:t>Communications/Outreach </a:t>
            </a:r>
            <a:r>
              <a:rPr lang="en-US" dirty="0" smtClean="0"/>
              <a:t>Officer – Bernie Hackler</a:t>
            </a:r>
            <a:endParaRPr lang="en-US" dirty="0"/>
          </a:p>
          <a:p>
            <a:r>
              <a:rPr lang="en-US" dirty="0"/>
              <a:t>Policy &amp; Programming </a:t>
            </a:r>
            <a:r>
              <a:rPr lang="en-US" dirty="0" smtClean="0"/>
              <a:t>Officer – Mike Thompson</a:t>
            </a:r>
            <a:endParaRPr lang="en-US" dirty="0"/>
          </a:p>
          <a:p>
            <a:r>
              <a:rPr lang="en-US" dirty="0" smtClean="0"/>
              <a:t>Special Education Budget </a:t>
            </a:r>
            <a:r>
              <a:rPr lang="en-US" dirty="0" smtClean="0"/>
              <a:t>Chair – Mike Donoghue</a:t>
            </a:r>
            <a:endParaRPr lang="en-US" dirty="0"/>
          </a:p>
          <a:p>
            <a:r>
              <a:rPr lang="en-US" dirty="0" smtClean="0"/>
              <a:t>BOE Liaison – Jenny Lindstrom</a:t>
            </a:r>
          </a:p>
          <a:p>
            <a:endParaRPr lang="en-US" dirty="0" smtClean="0"/>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dirty="0" smtClean="0"/>
              <a:t>Resources</a:t>
            </a:r>
            <a:endParaRPr lang="en-US" dirty="0"/>
          </a:p>
        </p:txBody>
      </p:sp>
      <p:sp>
        <p:nvSpPr>
          <p:cNvPr id="3" name="Content Placeholder 2"/>
          <p:cNvSpPr>
            <a:spLocks noGrp="1"/>
          </p:cNvSpPr>
          <p:nvPr>
            <p:ph sz="quarter" idx="1"/>
          </p:nvPr>
        </p:nvSpPr>
        <p:spPr>
          <a:xfrm>
            <a:off x="228600" y="1600200"/>
            <a:ext cx="8001000" cy="4953000"/>
          </a:xfrm>
        </p:spPr>
        <p:txBody>
          <a:bodyPr>
            <a:normAutofit lnSpcReduction="10000"/>
          </a:bodyPr>
          <a:lstStyle/>
          <a:p>
            <a:r>
              <a:rPr lang="en-US" sz="1800" dirty="0" smtClean="0"/>
              <a:t>SOMA SEPAC: </a:t>
            </a:r>
            <a:r>
              <a:rPr lang="en-US" sz="1800" b="1" dirty="0" smtClean="0">
                <a:hlinkClick r:id="rId2"/>
              </a:rPr>
              <a:t>https://sepacsoma.org/</a:t>
            </a:r>
            <a:endParaRPr lang="en-US" sz="1800" b="1" dirty="0" smtClean="0"/>
          </a:p>
          <a:p>
            <a:r>
              <a:rPr lang="en-US" sz="1800" dirty="0" smtClean="0"/>
              <a:t>SOMSD Website: </a:t>
            </a:r>
            <a:r>
              <a:rPr lang="en-US" sz="1800" b="1" dirty="0" smtClean="0">
                <a:hlinkClick r:id="rId3"/>
              </a:rPr>
              <a:t>http://www.somsd.k12.nj.us/Domain/32</a:t>
            </a:r>
            <a:endParaRPr lang="en-US" sz="1800" b="1" dirty="0" smtClean="0"/>
          </a:p>
          <a:p>
            <a:pPr lvl="1"/>
            <a:r>
              <a:rPr lang="en-US" sz="1800" dirty="0" smtClean="0"/>
              <a:t>District Guide to the Special Education Process</a:t>
            </a:r>
          </a:p>
          <a:p>
            <a:pPr lvl="1"/>
            <a:r>
              <a:rPr lang="en-US" sz="1800" dirty="0" smtClean="0"/>
              <a:t>Parent Information/Resources</a:t>
            </a:r>
          </a:p>
          <a:p>
            <a:r>
              <a:rPr lang="en-US" sz="1800" dirty="0" smtClean="0"/>
              <a:t>Facebook: </a:t>
            </a:r>
            <a:r>
              <a:rPr lang="en-US" sz="1800" b="1" dirty="0" smtClean="0">
                <a:hlinkClick r:id="rId4"/>
              </a:rPr>
              <a:t>https://www.facebook.com/groups/somaspecialeducationcommunity/</a:t>
            </a:r>
            <a:endParaRPr lang="en-US" sz="1800" b="1" dirty="0" smtClean="0"/>
          </a:p>
          <a:p>
            <a:r>
              <a:rPr lang="en-US" sz="1800" dirty="0" smtClean="0"/>
              <a:t>Understood for learning and attention issues: </a:t>
            </a:r>
            <a:r>
              <a:rPr lang="en-US" sz="1800" b="1" dirty="0" smtClean="0">
                <a:hlinkClick r:id="rId5"/>
              </a:rPr>
              <a:t>https://www.understood.org/en</a:t>
            </a:r>
            <a:endParaRPr lang="en-US" sz="1800" b="1" dirty="0" smtClean="0"/>
          </a:p>
          <a:p>
            <a:r>
              <a:rPr lang="en-US" sz="1800" dirty="0" smtClean="0"/>
              <a:t>Statewide Parent Advocacy Network (SPAN): </a:t>
            </a:r>
            <a:r>
              <a:rPr lang="en-US" sz="1800" b="1" dirty="0" smtClean="0">
                <a:hlinkClick r:id="rId6"/>
              </a:rPr>
              <a:t>http://www.spanadvocacy.org/</a:t>
            </a:r>
            <a:endParaRPr lang="en-US" sz="1800" b="1" dirty="0" smtClean="0"/>
          </a:p>
          <a:p>
            <a:r>
              <a:rPr lang="en-US" sz="1800" dirty="0" smtClean="0"/>
              <a:t>New Jersey Department of Education – Special Education: </a:t>
            </a:r>
            <a:r>
              <a:rPr lang="en-US" sz="1800" b="1" dirty="0" smtClean="0">
                <a:hlinkClick r:id="rId7"/>
              </a:rPr>
              <a:t>http://www.state.nj.us/education/specialed/</a:t>
            </a:r>
            <a:endParaRPr lang="en-US" sz="1800" b="1" dirty="0" smtClean="0"/>
          </a:p>
          <a:p>
            <a:r>
              <a:rPr lang="en-US" sz="1800" dirty="0" smtClean="0"/>
              <a:t>Cynthia Hoenes-Saindon, NJ Special Education Ombudsman</a:t>
            </a:r>
            <a:br>
              <a:rPr lang="en-US" sz="1800" dirty="0" smtClean="0"/>
            </a:br>
            <a:r>
              <a:rPr lang="en-US" sz="1800" dirty="0" smtClean="0"/>
              <a:t>Phone: 609-292-0147</a:t>
            </a:r>
            <a:br>
              <a:rPr lang="en-US" sz="1800" dirty="0" smtClean="0"/>
            </a:br>
            <a:r>
              <a:rPr lang="en-US" sz="1800" dirty="0" smtClean="0"/>
              <a:t>Fax: 609-984-8422</a:t>
            </a:r>
            <a:br>
              <a:rPr lang="en-US" sz="1800" dirty="0" smtClean="0"/>
            </a:br>
            <a:r>
              <a:rPr lang="en-US" sz="1800" dirty="0" smtClean="0"/>
              <a:t>Email: </a:t>
            </a:r>
            <a:r>
              <a:rPr lang="en-US" sz="1800" dirty="0" smtClean="0">
                <a:hlinkClick r:id="rId8"/>
              </a:rPr>
              <a:t>specedombudsman@doe.state.nj.us</a:t>
            </a:r>
            <a:endParaRPr lang="en-US" sz="1800" b="1" dirty="0" smtClean="0"/>
          </a:p>
          <a:p>
            <a:endParaRPr lang="en-US" sz="1800" b="1" dirty="0" smtClean="0"/>
          </a:p>
          <a:p>
            <a:endParaRPr lang="en-US" sz="2800" dirty="0" smtClean="0"/>
          </a:p>
          <a:p>
            <a:pPr>
              <a:buNone/>
            </a:pP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453</TotalTime>
  <Words>619</Words>
  <Application>Microsoft Office PowerPoint</Application>
  <PresentationFormat>On-screen Show (4:3)</PresentationFormat>
  <Paragraphs>66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South Orange Maplewood Special Education Parents Advisory Committee</vt:lpstr>
      <vt:lpstr>Special Education Parent Advisory Groups (SEPAGs)</vt:lpstr>
      <vt:lpstr>Role of a SEPAG</vt:lpstr>
      <vt:lpstr>Soma sepac mission statement</vt:lpstr>
      <vt:lpstr>SOMA SEPAC Responsibilities</vt:lpstr>
      <vt:lpstr>2016-17 Accomplishments</vt:lpstr>
      <vt:lpstr>SOMA SEPAC Priorities for 2017-18</vt:lpstr>
      <vt:lpstr>2017-2018 SOMA SEPAC EXECUTIVE BOARD</vt:lpstr>
      <vt:lpstr>Resources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SEPAC</dc:title>
  <dc:creator>Erin</dc:creator>
  <cp:lastModifiedBy>Erin</cp:lastModifiedBy>
  <cp:revision>28</cp:revision>
  <dcterms:created xsi:type="dcterms:W3CDTF">2017-04-18T18:15:33Z</dcterms:created>
  <dcterms:modified xsi:type="dcterms:W3CDTF">2017-09-29T15:46:30Z</dcterms:modified>
</cp:coreProperties>
</file>