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93" r:id="rId1"/>
  </p:sldMasterIdLst>
  <p:notesMasterIdLst>
    <p:notesMasterId r:id="rId23"/>
  </p:notesMasterIdLst>
  <p:sldIdLst>
    <p:sldId id="256" r:id="rId2"/>
    <p:sldId id="272" r:id="rId3"/>
    <p:sldId id="260" r:id="rId4"/>
    <p:sldId id="264" r:id="rId5"/>
    <p:sldId id="258" r:id="rId6"/>
    <p:sldId id="265" r:id="rId7"/>
    <p:sldId id="277" r:id="rId8"/>
    <p:sldId id="276" r:id="rId9"/>
    <p:sldId id="266" r:id="rId10"/>
    <p:sldId id="273" r:id="rId11"/>
    <p:sldId id="259" r:id="rId12"/>
    <p:sldId id="271" r:id="rId13"/>
    <p:sldId id="261" r:id="rId14"/>
    <p:sldId id="263" r:id="rId15"/>
    <p:sldId id="262" r:id="rId16"/>
    <p:sldId id="270" r:id="rId17"/>
    <p:sldId id="268" r:id="rId18"/>
    <p:sldId id="274" r:id="rId19"/>
    <p:sldId id="269" r:id="rId20"/>
    <p:sldId id="275" r:id="rId21"/>
    <p:sldId id="267"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63" d="100"/>
          <a:sy n="63" d="100"/>
        </p:scale>
        <p:origin x="-2696" y="-8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61BD6F-8474-AE4B-BD1C-3A443C53C973}" type="datetimeFigureOut">
              <a:rPr lang="en-US" smtClean="0"/>
              <a:t>9/4/17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751E68-14CC-8C40-A657-622E61714614}" type="slidenum">
              <a:rPr lang="en-US" smtClean="0"/>
              <a:t>‹#›</a:t>
            </a:fld>
            <a:endParaRPr lang="en-US"/>
          </a:p>
        </p:txBody>
      </p:sp>
    </p:spTree>
    <p:extLst>
      <p:ext uri="{BB962C8B-B14F-4D97-AF65-F5344CB8AC3E}">
        <p14:creationId xmlns:p14="http://schemas.microsoft.com/office/powerpoint/2010/main" val="328982850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751E68-14CC-8C40-A657-622E61714614}" type="slidenum">
              <a:rPr lang="en-US" smtClean="0"/>
              <a:t>8</a:t>
            </a:fld>
            <a:endParaRPr lang="en-US"/>
          </a:p>
        </p:txBody>
      </p:sp>
    </p:spTree>
    <p:extLst>
      <p:ext uri="{BB962C8B-B14F-4D97-AF65-F5344CB8AC3E}">
        <p14:creationId xmlns:p14="http://schemas.microsoft.com/office/powerpoint/2010/main" val="2853349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751E68-14CC-8C40-A657-622E61714614}" type="slidenum">
              <a:rPr lang="en-US" smtClean="0"/>
              <a:t>9</a:t>
            </a:fld>
            <a:endParaRPr lang="en-US"/>
          </a:p>
        </p:txBody>
      </p:sp>
    </p:spTree>
    <p:extLst>
      <p:ext uri="{BB962C8B-B14F-4D97-AF65-F5344CB8AC3E}">
        <p14:creationId xmlns:p14="http://schemas.microsoft.com/office/powerpoint/2010/main" val="14391741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751E68-14CC-8C40-A657-622E61714614}" type="slidenum">
              <a:rPr lang="en-US" smtClean="0"/>
              <a:t>10</a:t>
            </a:fld>
            <a:endParaRPr lang="en-US"/>
          </a:p>
        </p:txBody>
      </p:sp>
    </p:spTree>
    <p:extLst>
      <p:ext uri="{BB962C8B-B14F-4D97-AF65-F5344CB8AC3E}">
        <p14:creationId xmlns:p14="http://schemas.microsoft.com/office/powerpoint/2010/main" val="32661854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751E68-14CC-8C40-A657-622E61714614}" type="slidenum">
              <a:rPr lang="en-US" smtClean="0"/>
              <a:t>18</a:t>
            </a:fld>
            <a:endParaRPr lang="en-US"/>
          </a:p>
        </p:txBody>
      </p:sp>
    </p:spTree>
    <p:extLst>
      <p:ext uri="{BB962C8B-B14F-4D97-AF65-F5344CB8AC3E}">
        <p14:creationId xmlns:p14="http://schemas.microsoft.com/office/powerpoint/2010/main" val="5200503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75751E68-14CC-8C40-A657-622E61714614}" type="slidenum">
              <a:rPr lang="en-US" smtClean="0"/>
              <a:t>19</a:t>
            </a:fld>
            <a:endParaRPr lang="en-US"/>
          </a:p>
        </p:txBody>
      </p:sp>
    </p:spTree>
    <p:extLst>
      <p:ext uri="{BB962C8B-B14F-4D97-AF65-F5344CB8AC3E}">
        <p14:creationId xmlns:p14="http://schemas.microsoft.com/office/powerpoint/2010/main" val="1076351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E7D57E4F-8AD3-C149-BEAD-85EB79882F44}" type="datetimeFigureOut">
              <a:rPr lang="en-US" smtClean="0"/>
              <a:t>9/2/17</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pPr algn="r"/>
            <a:fld id="{F7886C9C-DC18-4195-8FD5-A50AA931D419}" type="slidenum">
              <a:rPr lang="en-US" smtClean="0"/>
              <a:pPr algn="r"/>
              <a:t>‹#›</a:t>
            </a:fld>
            <a:endParaRPr lang="en-US" dirty="0"/>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D57E4F-8AD3-C149-BEAD-85EB79882F44}" type="datetimeFigureOut">
              <a:rPr lang="en-US" smtClean="0"/>
              <a:t>9/2/17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55EC6D-16B0-5541-BE41-020A113139AB}"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D57E4F-8AD3-C149-BEAD-85EB79882F44}" type="datetimeFigureOut">
              <a:rPr lang="en-US" smtClean="0"/>
              <a:t>9/2/17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55EC6D-16B0-5541-BE41-020A113139AB}"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D57E4F-8AD3-C149-BEAD-85EB79882F44}" type="datetimeFigureOut">
              <a:rPr lang="en-US" smtClean="0"/>
              <a:t>9/2/17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55EC6D-16B0-5541-BE41-020A113139AB}" type="slidenum">
              <a:rPr lang="en-US" smtClean="0"/>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D57E4F-8AD3-C149-BEAD-85EB79882F44}" type="datetimeFigureOut">
              <a:rPr lang="en-US" smtClean="0"/>
              <a:t>9/2/17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55EC6D-16B0-5541-BE41-020A113139A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7D57E4F-8AD3-C149-BEAD-85EB79882F44}" type="datetimeFigureOut">
              <a:rPr lang="en-US" smtClean="0"/>
              <a:t>9/2/17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55EC6D-16B0-5541-BE41-020A113139AB}"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7D57E4F-8AD3-C149-BEAD-85EB79882F44}" type="datetimeFigureOut">
              <a:rPr lang="en-US" smtClean="0"/>
              <a:t>9/2/17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55EC6D-16B0-5541-BE41-020A113139AB}"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7D57E4F-8AD3-C149-BEAD-85EB79882F44}" type="datetimeFigureOut">
              <a:rPr lang="en-US" smtClean="0"/>
              <a:t>9/2/17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55EC6D-16B0-5541-BE41-020A113139AB}"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D57E4F-8AD3-C149-BEAD-85EB79882F44}" type="datetimeFigureOut">
              <a:rPr lang="en-US" smtClean="0"/>
              <a:t>9/2/17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55EC6D-16B0-5541-BE41-020A113139A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D57E4F-8AD3-C149-BEAD-85EB79882F44}" type="datetimeFigureOut">
              <a:rPr lang="en-US" smtClean="0"/>
              <a:t>9/2/17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D57E4F-8AD3-C149-BEAD-85EB79882F44}" type="datetimeFigureOut">
              <a:rPr lang="en-US" smtClean="0"/>
              <a:t>9/2/17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55EC6D-16B0-5541-BE41-020A113139A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E7D57E4F-8AD3-C149-BEAD-85EB79882F44}" type="datetimeFigureOut">
              <a:rPr lang="en-US" smtClean="0"/>
              <a:t>9/2/17</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CF55EC6D-16B0-5541-BE41-020A113139A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94" r:id="rId1"/>
    <p:sldLayoutId id="2147483895" r:id="rId2"/>
    <p:sldLayoutId id="2147483896" r:id="rId3"/>
    <p:sldLayoutId id="2147483897" r:id="rId4"/>
    <p:sldLayoutId id="2147483898" r:id="rId5"/>
    <p:sldLayoutId id="2147483899" r:id="rId6"/>
    <p:sldLayoutId id="2147483900" r:id="rId7"/>
    <p:sldLayoutId id="2147483901" r:id="rId8"/>
    <p:sldLayoutId id="2147483902" r:id="rId9"/>
    <p:sldLayoutId id="2147483903" r:id="rId10"/>
    <p:sldLayoutId id="2147483904"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understandingspecialeducation.com/special-education-law.html" TargetMode="External"/><Relationship Id="rId4" Type="http://schemas.openxmlformats.org/officeDocument/2006/relationships/hyperlink" Target="https://www2.ed.gov/policy/gen/guid/correctional-education/idea-letter.pdf" TargetMode="External"/><Relationship Id="rId5" Type="http://schemas.openxmlformats.org/officeDocument/2006/relationships/hyperlink" Target="http://www.edlawcenter.org/assets/files/pdfs/publications/Rights_SpecialEducation_Guide%20TL.pdf" TargetMode="External"/><Relationship Id="rId6" Type="http://schemas.openxmlformats.org/officeDocument/2006/relationships/hyperlink" Target="http://idea.ed.gov/" TargetMode="External"/><Relationship Id="rId7" Type="http://schemas.openxmlformats.org/officeDocument/2006/relationships/hyperlink" Target="https://www.understood.org/en/school-learning/special-services/ieps/getting-an-iep-for-your-very-young-child" TargetMode="External"/><Relationship Id="rId8" Type="http://schemas.openxmlformats.org/officeDocument/2006/relationships/hyperlink" Target="https://www.understood.org/en/school-learning/evaluations/evaluation-basics/functional-assessment-what-it-is-and-how-it-works" TargetMode="External"/><Relationship Id="rId1" Type="http://schemas.openxmlformats.org/officeDocument/2006/relationships/slideLayout" Target="../slideLayouts/slideLayout2.xml"/><Relationship Id="rId2" Type="http://schemas.openxmlformats.org/officeDocument/2006/relationships/hyperlink" Target="http://www2.ed.gov/parents/needs/speced/iepguide/index.html%23implemen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Know Your Rights: Special Education Rights</a:t>
            </a:r>
            <a:endParaRPr lang="en-US" dirty="0"/>
          </a:p>
        </p:txBody>
      </p:sp>
      <p:sp>
        <p:nvSpPr>
          <p:cNvPr id="3" name="Subtitle 2"/>
          <p:cNvSpPr>
            <a:spLocks noGrp="1"/>
          </p:cNvSpPr>
          <p:nvPr>
            <p:ph type="subTitle" idx="1"/>
          </p:nvPr>
        </p:nvSpPr>
        <p:spPr/>
        <p:txBody>
          <a:bodyPr>
            <a:normAutofit/>
          </a:bodyPr>
          <a:lstStyle/>
          <a:p>
            <a:r>
              <a:rPr lang="en-US" dirty="0" smtClean="0"/>
              <a:t>Presented By: </a:t>
            </a:r>
          </a:p>
          <a:p>
            <a:r>
              <a:rPr lang="en-US" dirty="0" smtClean="0"/>
              <a:t>Tierney Peprah- Education For US, Hudson County Law Guardian</a:t>
            </a:r>
            <a:endParaRPr lang="en-US" dirty="0"/>
          </a:p>
        </p:txBody>
      </p:sp>
    </p:spTree>
    <p:extLst>
      <p:ext uri="{BB962C8B-B14F-4D97-AF65-F5344CB8AC3E}">
        <p14:creationId xmlns:p14="http://schemas.microsoft.com/office/powerpoint/2010/main" val="900541172"/>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a:t>From infancy until age 3, children can receive help through early intervention services. </a:t>
            </a:r>
            <a:endParaRPr lang="en-US" dirty="0" smtClean="0"/>
          </a:p>
          <a:p>
            <a:pPr lvl="0"/>
            <a:r>
              <a:rPr lang="en-US" dirty="0" smtClean="0"/>
              <a:t>The IDEA requires </a:t>
            </a:r>
            <a:r>
              <a:rPr lang="en-US" dirty="0"/>
              <a:t>that every state provide early intervention. </a:t>
            </a:r>
            <a:endParaRPr lang="en-US" dirty="0" smtClean="0"/>
          </a:p>
          <a:p>
            <a:pPr lvl="0"/>
            <a:r>
              <a:rPr lang="en-US" dirty="0" smtClean="0"/>
              <a:t>You </a:t>
            </a:r>
            <a:r>
              <a:rPr lang="en-US" dirty="0"/>
              <a:t>don’t need a referral. You can request a free evaluation from your state’s early intervention services program.</a:t>
            </a:r>
          </a:p>
          <a:p>
            <a:endParaRPr lang="en-US" dirty="0"/>
          </a:p>
        </p:txBody>
      </p:sp>
      <p:sp>
        <p:nvSpPr>
          <p:cNvPr id="2" name="Title 1"/>
          <p:cNvSpPr>
            <a:spLocks noGrp="1"/>
          </p:cNvSpPr>
          <p:nvPr>
            <p:ph type="title"/>
          </p:nvPr>
        </p:nvSpPr>
        <p:spPr/>
        <p:txBody>
          <a:bodyPr/>
          <a:lstStyle/>
          <a:p>
            <a:r>
              <a:rPr lang="en-US" dirty="0" smtClean="0"/>
              <a:t>Early Intervention Services</a:t>
            </a:r>
            <a:endParaRPr lang="en-US" dirty="0"/>
          </a:p>
        </p:txBody>
      </p:sp>
    </p:spTree>
    <p:extLst>
      <p:ext uri="{BB962C8B-B14F-4D97-AF65-F5344CB8AC3E}">
        <p14:creationId xmlns:p14="http://schemas.microsoft.com/office/powerpoint/2010/main" val="2466595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Free- </a:t>
            </a:r>
            <a:r>
              <a:rPr lang="en-US" dirty="0" smtClean="0"/>
              <a:t>no cost to you as the parent. </a:t>
            </a:r>
          </a:p>
          <a:p>
            <a:r>
              <a:rPr lang="en-US" b="1" dirty="0" smtClean="0"/>
              <a:t>Appropriate</a:t>
            </a:r>
            <a:r>
              <a:rPr lang="en-US" dirty="0" smtClean="0"/>
              <a:t>- education tailored to your individual child. </a:t>
            </a:r>
          </a:p>
          <a:p>
            <a:r>
              <a:rPr lang="en-US" b="1" dirty="0" smtClean="0"/>
              <a:t>Public- </a:t>
            </a:r>
            <a:r>
              <a:rPr lang="en-US" dirty="0" smtClean="0"/>
              <a:t>In the public school system (although some children will be sent to private schools)</a:t>
            </a:r>
          </a:p>
          <a:p>
            <a:r>
              <a:rPr lang="en-US" b="1" dirty="0" smtClean="0"/>
              <a:t>Education- </a:t>
            </a:r>
            <a:r>
              <a:rPr lang="en-US" dirty="0" smtClean="0"/>
              <a:t>To prepare your child for a future and independent living. </a:t>
            </a:r>
            <a:endParaRPr lang="en-US" dirty="0"/>
          </a:p>
        </p:txBody>
      </p:sp>
      <p:sp>
        <p:nvSpPr>
          <p:cNvPr id="2" name="Title 1"/>
          <p:cNvSpPr>
            <a:spLocks noGrp="1"/>
          </p:cNvSpPr>
          <p:nvPr>
            <p:ph type="title"/>
          </p:nvPr>
        </p:nvSpPr>
        <p:spPr/>
        <p:txBody>
          <a:bodyPr/>
          <a:lstStyle/>
          <a:p>
            <a:r>
              <a:rPr lang="en-US" dirty="0" smtClean="0"/>
              <a:t>FAPE</a:t>
            </a:r>
            <a:endParaRPr lang="en-US" dirty="0"/>
          </a:p>
        </p:txBody>
      </p:sp>
    </p:spTree>
    <p:extLst>
      <p:ext uri="{BB962C8B-B14F-4D97-AF65-F5344CB8AC3E}">
        <p14:creationId xmlns:p14="http://schemas.microsoft.com/office/powerpoint/2010/main" val="2537496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Related Services </a:t>
            </a:r>
            <a:r>
              <a:rPr lang="en-US" dirty="0"/>
              <a:t>means transportation, and such developmental, corrective, and other supportive </a:t>
            </a:r>
            <a:r>
              <a:rPr lang="en-US" dirty="0" smtClean="0"/>
              <a:t>services.</a:t>
            </a:r>
          </a:p>
          <a:p>
            <a:r>
              <a:rPr lang="en-US" dirty="0" smtClean="0"/>
              <a:t>Examples: interpreting </a:t>
            </a:r>
            <a:r>
              <a:rPr lang="en-US" dirty="0"/>
              <a:t>services, psychological services, </a:t>
            </a:r>
            <a:r>
              <a:rPr lang="en-US" dirty="0" smtClean="0"/>
              <a:t>social </a:t>
            </a:r>
            <a:r>
              <a:rPr lang="en-US" dirty="0"/>
              <a:t>work services, school </a:t>
            </a:r>
            <a:r>
              <a:rPr lang="en-US" dirty="0" smtClean="0"/>
              <a:t>nurse services. </a:t>
            </a:r>
            <a:endParaRPr lang="en-US" dirty="0"/>
          </a:p>
        </p:txBody>
      </p:sp>
      <p:sp>
        <p:nvSpPr>
          <p:cNvPr id="2" name="Title 1"/>
          <p:cNvSpPr>
            <a:spLocks noGrp="1"/>
          </p:cNvSpPr>
          <p:nvPr>
            <p:ph type="title"/>
          </p:nvPr>
        </p:nvSpPr>
        <p:spPr/>
        <p:txBody>
          <a:bodyPr/>
          <a:lstStyle/>
          <a:p>
            <a:r>
              <a:rPr lang="en-US" dirty="0" smtClean="0"/>
              <a:t>Related Services</a:t>
            </a:r>
            <a:endParaRPr lang="en-US" dirty="0"/>
          </a:p>
        </p:txBody>
      </p:sp>
    </p:spTree>
    <p:extLst>
      <p:ext uri="{BB962C8B-B14F-4D97-AF65-F5344CB8AC3E}">
        <p14:creationId xmlns:p14="http://schemas.microsoft.com/office/powerpoint/2010/main" val="34687864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Free- </a:t>
            </a:r>
          </a:p>
          <a:p>
            <a:pPr lvl="1"/>
            <a:r>
              <a:rPr lang="en-US" dirty="0" smtClean="0"/>
              <a:t>Ex1. School District Says they Don’t Have the $.</a:t>
            </a:r>
          </a:p>
          <a:p>
            <a:pPr lvl="1"/>
            <a:r>
              <a:rPr lang="en-US" dirty="0" smtClean="0"/>
              <a:t>Ex 2. School District Says You Have to Provide Transportation.</a:t>
            </a:r>
          </a:p>
          <a:p>
            <a:r>
              <a:rPr lang="en-US" dirty="0" smtClean="0"/>
              <a:t>Appropriate- </a:t>
            </a:r>
          </a:p>
          <a:p>
            <a:pPr lvl="1"/>
            <a:r>
              <a:rPr lang="en-US" dirty="0" smtClean="0"/>
              <a:t>Ex. School District Gives You and IEP that Does not Reflect Your Child’s Individual Disabilities. </a:t>
            </a:r>
          </a:p>
          <a:p>
            <a:pPr lvl="1"/>
            <a:endParaRPr lang="en-US" dirty="0"/>
          </a:p>
        </p:txBody>
      </p:sp>
      <p:sp>
        <p:nvSpPr>
          <p:cNvPr id="2" name="Title 1"/>
          <p:cNvSpPr>
            <a:spLocks noGrp="1"/>
          </p:cNvSpPr>
          <p:nvPr>
            <p:ph type="title"/>
          </p:nvPr>
        </p:nvSpPr>
        <p:spPr/>
        <p:txBody>
          <a:bodyPr/>
          <a:lstStyle/>
          <a:p>
            <a:r>
              <a:rPr lang="en-US" dirty="0" smtClean="0"/>
              <a:t>Scenarios</a:t>
            </a:r>
            <a:endParaRPr lang="en-US" dirty="0"/>
          </a:p>
        </p:txBody>
      </p:sp>
    </p:spTree>
    <p:extLst>
      <p:ext uri="{BB962C8B-B14F-4D97-AF65-F5344CB8AC3E}">
        <p14:creationId xmlns:p14="http://schemas.microsoft.com/office/powerpoint/2010/main" val="32727181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heckerboard(across)">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heckerboard(across)">
                                      <p:cBhvr>
                                        <p:cTn id="18" dur="500"/>
                                        <p:tgtEl>
                                          <p:spTgt spid="3">
                                            <p:txEl>
                                              <p:pRg st="3" end="3"/>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checkerboard(across)">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sz="3200" dirty="0" smtClean="0"/>
              <a:t>School </a:t>
            </a:r>
            <a:r>
              <a:rPr lang="en-US" sz="3200" dirty="0"/>
              <a:t>personnel must ensure that the child is, to the maximum extent possible, educated with children who are not disabled. </a:t>
            </a:r>
            <a:endParaRPr lang="en-US" sz="3200" dirty="0" smtClean="0"/>
          </a:p>
          <a:p>
            <a:pPr marL="742950" lvl="2" indent="-342900"/>
            <a:r>
              <a:rPr lang="en-US" dirty="0" smtClean="0"/>
              <a:t>Ex. Your child is in a self-contained classroom for all of the day, even though they could be in the general education classroom, if the district provided an aid. </a:t>
            </a:r>
          </a:p>
          <a:p>
            <a:r>
              <a:rPr lang="en-US" dirty="0" smtClean="0"/>
              <a:t>Dept. of Ed.: “The more </a:t>
            </a:r>
            <a:r>
              <a:rPr lang="en-US" dirty="0"/>
              <a:t>time students spend in the general education program, the less socially isolated they are, the more likely they are to be affiliated with school or community groups, and the more likely they are to go on to post-secondary education</a:t>
            </a:r>
            <a:r>
              <a:rPr lang="en-US" dirty="0" smtClean="0"/>
              <a:t>.” </a:t>
            </a:r>
            <a:r>
              <a:rPr lang="en-US" dirty="0"/>
              <a:t> </a:t>
            </a:r>
            <a:endParaRPr lang="en-US" dirty="0" smtClean="0"/>
          </a:p>
          <a:p>
            <a:pPr lvl="1"/>
            <a:endParaRPr lang="en-US" dirty="0"/>
          </a:p>
          <a:p>
            <a:pPr lvl="1"/>
            <a:endParaRPr lang="en-US" dirty="0"/>
          </a:p>
        </p:txBody>
      </p:sp>
      <p:sp>
        <p:nvSpPr>
          <p:cNvPr id="2" name="Title 1"/>
          <p:cNvSpPr>
            <a:spLocks noGrp="1"/>
          </p:cNvSpPr>
          <p:nvPr>
            <p:ph type="title"/>
          </p:nvPr>
        </p:nvSpPr>
        <p:spPr/>
        <p:txBody>
          <a:bodyPr>
            <a:normAutofit fontScale="90000"/>
          </a:bodyPr>
          <a:lstStyle/>
          <a:p>
            <a:r>
              <a:rPr lang="en-US" dirty="0" smtClean="0"/>
              <a:t>Least Restrictive Environment</a:t>
            </a:r>
            <a:endParaRPr lang="en-US" dirty="0"/>
          </a:p>
        </p:txBody>
      </p:sp>
    </p:spTree>
    <p:extLst>
      <p:ext uri="{BB962C8B-B14F-4D97-AF65-F5344CB8AC3E}">
        <p14:creationId xmlns:p14="http://schemas.microsoft.com/office/powerpoint/2010/main" val="17482675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b="1" cap="all" dirty="0" smtClean="0">
                <a:solidFill>
                  <a:srgbClr val="FF0000"/>
                </a:solidFill>
              </a:rPr>
              <a:t>Individualized</a:t>
            </a:r>
            <a:r>
              <a:rPr lang="en-US" cap="all" dirty="0" smtClean="0"/>
              <a:t> </a:t>
            </a:r>
            <a:r>
              <a:rPr lang="en-US" dirty="0" smtClean="0"/>
              <a:t>Education Plan/Program</a:t>
            </a:r>
          </a:p>
          <a:p>
            <a:pPr lvl="1"/>
            <a:r>
              <a:rPr lang="en-US" dirty="0"/>
              <a:t>The IEP is </a:t>
            </a:r>
            <a:r>
              <a:rPr lang="en-US" dirty="0" smtClean="0"/>
              <a:t>a legal </a:t>
            </a:r>
            <a:r>
              <a:rPr lang="en-US" dirty="0" smtClean="0"/>
              <a:t>is a legal document created by an IEP Team </a:t>
            </a:r>
            <a:r>
              <a:rPr lang="en-US" dirty="0" smtClean="0"/>
              <a:t>to </a:t>
            </a:r>
            <a:r>
              <a:rPr lang="en-US" dirty="0"/>
              <a:t>meet each disabled child's unique </a:t>
            </a:r>
            <a:r>
              <a:rPr lang="en-US" dirty="0" smtClean="0"/>
              <a:t>needs</a:t>
            </a:r>
            <a:r>
              <a:rPr lang="en-US" dirty="0"/>
              <a:t> </a:t>
            </a:r>
            <a:r>
              <a:rPr lang="en-US" dirty="0" smtClean="0"/>
              <a:t>that. </a:t>
            </a:r>
          </a:p>
          <a:p>
            <a:r>
              <a:rPr lang="en-US" dirty="0" smtClean="0"/>
              <a:t>IEP Team </a:t>
            </a:r>
            <a:r>
              <a:rPr lang="en-US" dirty="0"/>
              <a:t>consists of: </a:t>
            </a:r>
            <a:endParaRPr lang="en-US" dirty="0" smtClean="0">
              <a:effectLst/>
            </a:endParaRPr>
          </a:p>
          <a:p>
            <a:pPr lvl="2"/>
            <a:r>
              <a:rPr lang="en-US" dirty="0" smtClean="0"/>
              <a:t>Parents</a:t>
            </a:r>
            <a:r>
              <a:rPr lang="en-US" dirty="0"/>
              <a:t>. </a:t>
            </a:r>
          </a:p>
          <a:p>
            <a:pPr lvl="2"/>
            <a:r>
              <a:rPr lang="en-US" dirty="0"/>
              <a:t>At least one of the child’s general education </a:t>
            </a:r>
            <a:r>
              <a:rPr lang="en-US" dirty="0" smtClean="0"/>
              <a:t>teachers.</a:t>
            </a:r>
          </a:p>
          <a:p>
            <a:pPr lvl="2"/>
            <a:r>
              <a:rPr lang="en-US" dirty="0" smtClean="0"/>
              <a:t>At </a:t>
            </a:r>
            <a:r>
              <a:rPr lang="en-US" dirty="0"/>
              <a:t>least one of the child’s special education </a:t>
            </a:r>
            <a:r>
              <a:rPr lang="en-US" dirty="0" smtClean="0"/>
              <a:t>teachers.</a:t>
            </a:r>
          </a:p>
          <a:p>
            <a:pPr lvl="2"/>
            <a:r>
              <a:rPr lang="en-US" dirty="0" smtClean="0"/>
              <a:t>At </a:t>
            </a:r>
            <a:r>
              <a:rPr lang="en-US" dirty="0"/>
              <a:t>least one child study team </a:t>
            </a:r>
            <a:r>
              <a:rPr lang="en-US" dirty="0" smtClean="0"/>
              <a:t>member. </a:t>
            </a:r>
          </a:p>
          <a:p>
            <a:pPr lvl="2"/>
            <a:r>
              <a:rPr lang="en-US" dirty="0" smtClean="0"/>
              <a:t>The </a:t>
            </a:r>
            <a:r>
              <a:rPr lang="en-US" dirty="0"/>
              <a:t>case manager. </a:t>
            </a:r>
            <a:endParaRPr lang="en-US" dirty="0" smtClean="0"/>
          </a:p>
          <a:p>
            <a:pPr lvl="2"/>
            <a:r>
              <a:rPr lang="en-US" dirty="0" smtClean="0"/>
              <a:t>A </a:t>
            </a:r>
            <a:r>
              <a:rPr lang="en-US" dirty="0"/>
              <a:t>representative of the school </a:t>
            </a:r>
            <a:r>
              <a:rPr lang="en-US" dirty="0" smtClean="0"/>
              <a:t>district.</a:t>
            </a:r>
          </a:p>
          <a:p>
            <a:pPr lvl="2"/>
            <a:r>
              <a:rPr lang="en-US" dirty="0" smtClean="0"/>
              <a:t>The </a:t>
            </a:r>
            <a:r>
              <a:rPr lang="en-US" dirty="0"/>
              <a:t>child, whenever appropriate. </a:t>
            </a:r>
            <a:endParaRPr lang="en-US" dirty="0" smtClean="0"/>
          </a:p>
          <a:p>
            <a:endParaRPr lang="en-US" dirty="0"/>
          </a:p>
          <a:p>
            <a:pPr lvl="1"/>
            <a:endParaRPr lang="en-US" dirty="0" smtClean="0"/>
          </a:p>
          <a:p>
            <a:pPr lvl="1"/>
            <a:endParaRPr lang="en-US" dirty="0"/>
          </a:p>
        </p:txBody>
      </p:sp>
      <p:sp>
        <p:nvSpPr>
          <p:cNvPr id="2" name="Title 1"/>
          <p:cNvSpPr>
            <a:spLocks noGrp="1"/>
          </p:cNvSpPr>
          <p:nvPr>
            <p:ph type="title"/>
          </p:nvPr>
        </p:nvSpPr>
        <p:spPr/>
        <p:txBody>
          <a:bodyPr/>
          <a:lstStyle/>
          <a:p>
            <a:r>
              <a:rPr lang="en-US" dirty="0" smtClean="0"/>
              <a:t>IEP</a:t>
            </a:r>
            <a:endParaRPr lang="en-US" dirty="0"/>
          </a:p>
        </p:txBody>
      </p:sp>
    </p:spTree>
    <p:extLst>
      <p:ext uri="{BB962C8B-B14F-4D97-AF65-F5344CB8AC3E}">
        <p14:creationId xmlns:p14="http://schemas.microsoft.com/office/powerpoint/2010/main" val="40321565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heckerboard(across)">
                                      <p:cBhvr>
                                        <p:cTn id="18" dur="500"/>
                                        <p:tgtEl>
                                          <p:spTgt spid="3">
                                            <p:txEl>
                                              <p:pRg st="3" end="3"/>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checkerboard(across)">
                                      <p:cBhvr>
                                        <p:cTn id="21" dur="500"/>
                                        <p:tgtEl>
                                          <p:spTgt spid="3">
                                            <p:txEl>
                                              <p:pRg st="4" end="4"/>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checkerboard(across)">
                                      <p:cBhvr>
                                        <p:cTn id="24" dur="500"/>
                                        <p:tgtEl>
                                          <p:spTgt spid="3">
                                            <p:txEl>
                                              <p:pRg st="5" end="5"/>
                                            </p:txEl>
                                          </p:spTgt>
                                        </p:tgtEl>
                                      </p:cBhvr>
                                    </p:animEffect>
                                  </p:childTnLst>
                                </p:cTn>
                              </p:par>
                              <p:par>
                                <p:cTn id="25" presetID="5" presetClass="entr" presetSubtype="1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checkerboard(across)">
                                      <p:cBhvr>
                                        <p:cTn id="27" dur="500"/>
                                        <p:tgtEl>
                                          <p:spTgt spid="3">
                                            <p:txEl>
                                              <p:pRg st="6" end="6"/>
                                            </p:txEl>
                                          </p:spTgt>
                                        </p:tgtEl>
                                      </p:cBhvr>
                                    </p:animEffect>
                                  </p:childTnLst>
                                </p:cTn>
                              </p:par>
                              <p:par>
                                <p:cTn id="28" presetID="5" presetClass="entr" presetSubtype="10"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checkerboard(across)">
                                      <p:cBhvr>
                                        <p:cTn id="30" dur="500"/>
                                        <p:tgtEl>
                                          <p:spTgt spid="3">
                                            <p:txEl>
                                              <p:pRg st="7" end="7"/>
                                            </p:txEl>
                                          </p:spTgt>
                                        </p:tgtEl>
                                      </p:cBhvr>
                                    </p:animEffect>
                                  </p:childTnLst>
                                </p:cTn>
                              </p:par>
                              <p:par>
                                <p:cTn id="31" presetID="5" presetClass="entr" presetSubtype="1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checkerboard(across)">
                                      <p:cBhvr>
                                        <p:cTn id="33" dur="500"/>
                                        <p:tgtEl>
                                          <p:spTgt spid="3">
                                            <p:txEl>
                                              <p:pRg st="8" end="8"/>
                                            </p:txEl>
                                          </p:spTgt>
                                        </p:tgtEl>
                                      </p:cBhvr>
                                    </p:animEffect>
                                  </p:childTnLst>
                                </p:cTn>
                              </p:par>
                              <p:par>
                                <p:cTn id="34" presetID="5" presetClass="entr" presetSubtype="10" fill="hold"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checkerboard(across)">
                                      <p:cBhvr>
                                        <p:cTn id="3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The team discusses special education and related services, the student’s needs, evaluation results, and individual tests given to establish the student’s eligibility for specific and supportive services.</a:t>
            </a:r>
          </a:p>
          <a:p>
            <a:r>
              <a:rPr lang="en-US" dirty="0" smtClean="0"/>
              <a:t> The team sets short term and long term goals, and discusses observations from the IEP team members. </a:t>
            </a:r>
          </a:p>
          <a:p>
            <a:r>
              <a:rPr lang="en-US" dirty="0" smtClean="0"/>
              <a:t>The IEP team is also obligated to consider transitional services for children, such as secondary education, vocational training, employment, or independent living. </a:t>
            </a:r>
          </a:p>
          <a:p>
            <a:endParaRPr lang="en-US" dirty="0"/>
          </a:p>
        </p:txBody>
      </p:sp>
      <p:sp>
        <p:nvSpPr>
          <p:cNvPr id="2" name="Title 1"/>
          <p:cNvSpPr>
            <a:spLocks noGrp="1"/>
          </p:cNvSpPr>
          <p:nvPr>
            <p:ph type="title"/>
          </p:nvPr>
        </p:nvSpPr>
        <p:spPr/>
        <p:txBody>
          <a:bodyPr/>
          <a:lstStyle/>
          <a:p>
            <a:r>
              <a:rPr lang="en-US" dirty="0" smtClean="0"/>
              <a:t>IEP Meeting</a:t>
            </a:r>
            <a:endParaRPr lang="en-US" dirty="0"/>
          </a:p>
        </p:txBody>
      </p:sp>
    </p:spTree>
    <p:extLst>
      <p:ext uri="{BB962C8B-B14F-4D97-AF65-F5344CB8AC3E}">
        <p14:creationId xmlns:p14="http://schemas.microsoft.com/office/powerpoint/2010/main" val="12219924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DO – Read the entire document before signing.</a:t>
            </a:r>
          </a:p>
          <a:p>
            <a:r>
              <a:rPr lang="en-US" dirty="0" smtClean="0"/>
              <a:t>DO– Make sure that Goals and Objectives for your child are specific to THEIR needs.</a:t>
            </a:r>
          </a:p>
          <a:p>
            <a:r>
              <a:rPr lang="en-US" dirty="0" smtClean="0"/>
              <a:t>DO– Make sure any objections you have are written into IEP. </a:t>
            </a:r>
          </a:p>
          <a:p>
            <a:r>
              <a:rPr lang="en-US" dirty="0" smtClean="0"/>
              <a:t>DON’T – Sign the document if it is not sufficient.</a:t>
            </a:r>
          </a:p>
          <a:p>
            <a:pPr marL="0" indent="0">
              <a:buNone/>
            </a:pPr>
            <a:endParaRPr lang="en-US" dirty="0"/>
          </a:p>
        </p:txBody>
      </p:sp>
      <p:sp>
        <p:nvSpPr>
          <p:cNvPr id="2" name="Title 1"/>
          <p:cNvSpPr>
            <a:spLocks noGrp="1"/>
          </p:cNvSpPr>
          <p:nvPr>
            <p:ph type="title"/>
          </p:nvPr>
        </p:nvSpPr>
        <p:spPr/>
        <p:txBody>
          <a:bodyPr/>
          <a:lstStyle/>
          <a:p>
            <a:r>
              <a:rPr lang="en-US" dirty="0" smtClean="0"/>
              <a:t>IEP Meeting Do’s &amp; Don’t</a:t>
            </a:r>
            <a:endParaRPr lang="en-US" dirty="0"/>
          </a:p>
        </p:txBody>
      </p:sp>
    </p:spTree>
    <p:extLst>
      <p:ext uri="{BB962C8B-B14F-4D97-AF65-F5344CB8AC3E}">
        <p14:creationId xmlns:p14="http://schemas.microsoft.com/office/powerpoint/2010/main" val="286687158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smtClean="0"/>
              <a:t>If your child exhibits negative behaviors because of their disability, ask IEP team for:</a:t>
            </a:r>
          </a:p>
          <a:p>
            <a:pPr lvl="1"/>
            <a:r>
              <a:rPr lang="en-US" dirty="0" smtClean="0"/>
              <a:t>Functional Behavioral Assessment- assessment that tries to figure </a:t>
            </a:r>
            <a:r>
              <a:rPr lang="en-US" dirty="0"/>
              <a:t>out why your child acts a certain way. It uses a variety of techniques to understand what’s </a:t>
            </a:r>
            <a:r>
              <a:rPr lang="en-US" i="1" dirty="0"/>
              <a:t>behind </a:t>
            </a:r>
            <a:r>
              <a:rPr lang="en-US" dirty="0"/>
              <a:t>inappropriate behaviors. This includes looking at non-academic factors that might be contributing to your child’s frustration with learning</a:t>
            </a:r>
            <a:r>
              <a:rPr lang="en-US" dirty="0" smtClean="0"/>
              <a:t>.</a:t>
            </a:r>
          </a:p>
          <a:p>
            <a:pPr lvl="1"/>
            <a:r>
              <a:rPr lang="en-US" dirty="0" smtClean="0"/>
              <a:t>Behavioral Intervention Plan- </a:t>
            </a:r>
            <a:r>
              <a:rPr lang="en-US" dirty="0" smtClean="0"/>
              <a:t> A BIP is a document created by the IEP team for children with demonstrated behavioral issues, that contains detailed strategies to address that student’s behavior problems, the behavioral interventions and strategies the school used previously, and an appropriate behavior intervention plan for the school to use going forward. </a:t>
            </a:r>
          </a:p>
          <a:p>
            <a:pPr lvl="1"/>
            <a:endParaRPr lang="en-US" dirty="0"/>
          </a:p>
        </p:txBody>
      </p:sp>
      <p:sp>
        <p:nvSpPr>
          <p:cNvPr id="2" name="Title 1"/>
          <p:cNvSpPr>
            <a:spLocks noGrp="1"/>
          </p:cNvSpPr>
          <p:nvPr>
            <p:ph type="title"/>
          </p:nvPr>
        </p:nvSpPr>
        <p:spPr/>
        <p:txBody>
          <a:bodyPr>
            <a:normAutofit fontScale="90000"/>
          </a:bodyPr>
          <a:lstStyle/>
          <a:p>
            <a:r>
              <a:rPr lang="en-US" dirty="0" smtClean="0"/>
              <a:t>School Discipline &amp; Special Education</a:t>
            </a:r>
            <a:endParaRPr lang="en-US" dirty="0"/>
          </a:p>
        </p:txBody>
      </p:sp>
    </p:spTree>
    <p:extLst>
      <p:ext uri="{BB962C8B-B14F-4D97-AF65-F5344CB8AC3E}">
        <p14:creationId xmlns:p14="http://schemas.microsoft.com/office/powerpoint/2010/main" val="39428639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A removal of the child from school for more than ten days constitutes a ‘change in placement.” This change in placement triggers a number of educational rights for the child. </a:t>
            </a:r>
          </a:p>
          <a:p>
            <a:r>
              <a:rPr lang="en-US" dirty="0" smtClean="0"/>
              <a:t>The Stay Put provision of the IDEA states that a child shall not be moved from a placement into an alternative placement if the infraction was deemed not to cause danger to other students, or if it is determined that that student’s behavior was a manifestation of her disability.</a:t>
            </a:r>
            <a:endParaRPr lang="en-US" dirty="0" smtClean="0">
              <a:effectLst/>
            </a:endParaRPr>
          </a:p>
          <a:p>
            <a:r>
              <a:rPr lang="en-US" dirty="0" smtClean="0"/>
              <a:t>After </a:t>
            </a:r>
            <a:r>
              <a:rPr lang="en-US" dirty="0"/>
              <a:t>10 days, the IEP team must conduct a functional behavioral assessment and implement a behavioral intervention plan (BIP), if one was not previously done to address the behavior prior to the change of placement. </a:t>
            </a:r>
            <a:endParaRPr lang="en-US" dirty="0" smtClean="0"/>
          </a:p>
        </p:txBody>
      </p:sp>
      <p:sp>
        <p:nvSpPr>
          <p:cNvPr id="2" name="Title 1"/>
          <p:cNvSpPr>
            <a:spLocks noGrp="1"/>
          </p:cNvSpPr>
          <p:nvPr>
            <p:ph type="title"/>
          </p:nvPr>
        </p:nvSpPr>
        <p:spPr/>
        <p:txBody>
          <a:bodyPr/>
          <a:lstStyle/>
          <a:p>
            <a:r>
              <a:rPr lang="en-US" dirty="0" smtClean="0"/>
              <a:t>Stay Put</a:t>
            </a:r>
            <a:endParaRPr lang="en-US" dirty="0"/>
          </a:p>
        </p:txBody>
      </p:sp>
    </p:spTree>
    <p:extLst>
      <p:ext uri="{BB962C8B-B14F-4D97-AF65-F5344CB8AC3E}">
        <p14:creationId xmlns:p14="http://schemas.microsoft.com/office/powerpoint/2010/main" val="39619544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Misdiagnosis</a:t>
            </a:r>
          </a:p>
          <a:p>
            <a:pPr lvl="1"/>
            <a:r>
              <a:rPr lang="en-US" dirty="0" smtClean="0"/>
              <a:t>For example, Trauma is often misdiagnosed as ADHD</a:t>
            </a:r>
          </a:p>
          <a:p>
            <a:r>
              <a:rPr lang="en-US" dirty="0" smtClean="0"/>
              <a:t>Student Tracking</a:t>
            </a:r>
          </a:p>
          <a:p>
            <a:pPr lvl="1"/>
            <a:r>
              <a:rPr lang="en-US" dirty="0" smtClean="0"/>
              <a:t>Black students often put on special education tracks, and stay on those tracks through grade school.</a:t>
            </a:r>
          </a:p>
          <a:p>
            <a:r>
              <a:rPr lang="en-US" dirty="0" smtClean="0"/>
              <a:t>Over</a:t>
            </a:r>
            <a:r>
              <a:rPr lang="en-US" dirty="0"/>
              <a:t>-representation of Black Children</a:t>
            </a:r>
          </a:p>
          <a:p>
            <a:pPr lvl="1"/>
            <a:r>
              <a:rPr lang="en-US" dirty="0"/>
              <a:t>Black children far more likely to be recommended for special education than White peers.</a:t>
            </a:r>
          </a:p>
          <a:p>
            <a:pPr lvl="1"/>
            <a:endParaRPr lang="en-US" dirty="0"/>
          </a:p>
        </p:txBody>
      </p:sp>
      <p:sp>
        <p:nvSpPr>
          <p:cNvPr id="2" name="Title 1"/>
          <p:cNvSpPr>
            <a:spLocks noGrp="1"/>
          </p:cNvSpPr>
          <p:nvPr>
            <p:ph type="title"/>
          </p:nvPr>
        </p:nvSpPr>
        <p:spPr/>
        <p:txBody>
          <a:bodyPr>
            <a:normAutofit fontScale="90000"/>
          </a:bodyPr>
          <a:lstStyle/>
          <a:p>
            <a:r>
              <a:rPr lang="en-US" dirty="0" smtClean="0"/>
              <a:t>Issues in Special Education for Black Students</a:t>
            </a:r>
            <a:endParaRPr lang="en-US" dirty="0"/>
          </a:p>
        </p:txBody>
      </p:sp>
    </p:spTree>
    <p:extLst>
      <p:ext uri="{BB962C8B-B14F-4D97-AF65-F5344CB8AC3E}">
        <p14:creationId xmlns:p14="http://schemas.microsoft.com/office/powerpoint/2010/main" val="26639773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heckerboard(across)">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checkerboard(across)">
                                      <p:cBhvr>
                                        <p:cTn id="23" dur="500"/>
                                        <p:tgtEl>
                                          <p:spTgt spid="3">
                                            <p:txEl>
                                              <p:pRg st="4" end="4"/>
                                            </p:txEl>
                                          </p:spTgt>
                                        </p:tgtEl>
                                      </p:cBhvr>
                                    </p:animEffect>
                                  </p:childTnLst>
                                </p:cTn>
                              </p:par>
                              <p:par>
                                <p:cTn id="24" presetID="5" presetClass="entr" presetSubtype="1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checkerboard(across)">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When children with disabilities have been suspended for 10 or more days during a school year, the school must hold a manifestation determination hearing within 10 school days of any decision to change the placement of a child due to a violation of the code of student conduct. </a:t>
            </a:r>
          </a:p>
          <a:p>
            <a:r>
              <a:rPr lang="en-US" dirty="0" smtClean="0"/>
              <a:t>2 Questions that must be answered at the meeting:</a:t>
            </a:r>
            <a:endParaRPr lang="en-US" dirty="0" smtClean="0"/>
          </a:p>
          <a:p>
            <a:pPr lvl="1" fontAlgn="base"/>
            <a:r>
              <a:rPr lang="en-US" dirty="0" smtClean="0"/>
              <a:t>(</a:t>
            </a:r>
            <a:r>
              <a:rPr lang="en-US" dirty="0" err="1"/>
              <a:t>i</a:t>
            </a:r>
            <a:r>
              <a:rPr lang="en-US" dirty="0" smtClean="0"/>
              <a:t>) </a:t>
            </a:r>
            <a:r>
              <a:rPr lang="en-US" dirty="0"/>
              <a:t>If the conduct in question was caused by, or had a direct and substantial relationship to, the child’s disability; or</a:t>
            </a:r>
          </a:p>
          <a:p>
            <a:pPr lvl="1" fontAlgn="base"/>
            <a:r>
              <a:rPr lang="en-US" dirty="0"/>
              <a:t>(ii) If the conduct in question was the direct result of the LEA’s failure to implement the </a:t>
            </a:r>
            <a:r>
              <a:rPr lang="en-US" dirty="0" smtClean="0"/>
              <a:t>IEP. §</a:t>
            </a:r>
            <a:r>
              <a:rPr lang="en-US" dirty="0"/>
              <a:t>300.530(e)(1)-(2</a:t>
            </a:r>
            <a:r>
              <a:rPr lang="en-US" dirty="0" smtClean="0"/>
              <a:t>)</a:t>
            </a:r>
            <a:r>
              <a:rPr lang="en-US" dirty="0"/>
              <a:t>.</a:t>
            </a:r>
            <a:endParaRPr lang="en-US" dirty="0" smtClean="0"/>
          </a:p>
          <a:p>
            <a:pPr fontAlgn="base"/>
            <a:r>
              <a:rPr lang="en-US" dirty="0" smtClean="0"/>
              <a:t>If either answer is yes, then the school cannot continue removal</a:t>
            </a:r>
            <a:endParaRPr lang="en-US" dirty="0"/>
          </a:p>
          <a:p>
            <a:endParaRPr lang="en-US" dirty="0"/>
          </a:p>
        </p:txBody>
      </p:sp>
      <p:sp>
        <p:nvSpPr>
          <p:cNvPr id="2" name="Title 1"/>
          <p:cNvSpPr>
            <a:spLocks noGrp="1"/>
          </p:cNvSpPr>
          <p:nvPr>
            <p:ph type="title"/>
          </p:nvPr>
        </p:nvSpPr>
        <p:spPr/>
        <p:txBody>
          <a:bodyPr>
            <a:normAutofit fontScale="90000"/>
          </a:bodyPr>
          <a:lstStyle/>
          <a:p>
            <a:r>
              <a:rPr lang="en-US" dirty="0" smtClean="0"/>
              <a:t>Manifestation Determination Review</a:t>
            </a:r>
            <a:endParaRPr lang="en-US" dirty="0"/>
          </a:p>
        </p:txBody>
      </p:sp>
    </p:spTree>
    <p:extLst>
      <p:ext uri="{BB962C8B-B14F-4D97-AF65-F5344CB8AC3E}">
        <p14:creationId xmlns:p14="http://schemas.microsoft.com/office/powerpoint/2010/main" val="17607060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heckerboard(across)">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checkerboard(across)">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pPr marL="342900" lvl="1" indent="-342900">
              <a:buFont typeface="Arial"/>
              <a:buChar char="•"/>
            </a:pPr>
            <a:r>
              <a:rPr lang="en-US" dirty="0" smtClean="0"/>
              <a:t>Joseph B. </a:t>
            </a:r>
            <a:r>
              <a:rPr lang="en-US" dirty="0" err="1" smtClean="0"/>
              <a:t>Tulman</a:t>
            </a:r>
            <a:r>
              <a:rPr lang="en-US" dirty="0" smtClean="0"/>
              <a:t>, </a:t>
            </a:r>
            <a:r>
              <a:rPr lang="en-US" u="sng" dirty="0" smtClean="0"/>
              <a:t>Disability and Delinquency: How Failures to Identify, Accommodate, and Serve Youth with Education-Related Disabilities Leads to Their Disproportionate Representation in the Delinquency System</a:t>
            </a:r>
            <a:r>
              <a:rPr lang="en-US" dirty="0" smtClean="0"/>
              <a:t>, 3 Whittier J. Child &amp; Fam. </a:t>
            </a:r>
            <a:r>
              <a:rPr lang="en-US" dirty="0" err="1" smtClean="0"/>
              <a:t>Advoc</a:t>
            </a:r>
            <a:r>
              <a:rPr lang="en-US" dirty="0" smtClean="0"/>
              <a:t>. 3 (2003).</a:t>
            </a:r>
          </a:p>
          <a:p>
            <a:pPr marL="342900" lvl="1" indent="-342900">
              <a:buFont typeface="Arial"/>
              <a:buChar char="•"/>
            </a:pPr>
            <a:r>
              <a:rPr lang="en-US" dirty="0" smtClean="0"/>
              <a:t>Rebecca Weber Goldman, A Free Appropriate Education in the Least Restrictive Environment: Promises Made, Promises Broken by the Individuals with Disabilities Education Act, 20 U. Dayton L. Rev. 243, 265 (1994).</a:t>
            </a:r>
          </a:p>
          <a:p>
            <a:pPr marL="342900" lvl="1" indent="-342900">
              <a:buFont typeface="Arial"/>
              <a:buChar char="•"/>
            </a:pPr>
            <a:r>
              <a:rPr lang="en-US" dirty="0" smtClean="0"/>
              <a:t>U.S. Dep’t of Educ., Implementing the IEP, A Guide to the Individualized Education Program, (last visited 1/28/2016), </a:t>
            </a:r>
            <a:r>
              <a:rPr lang="en-US" dirty="0" smtClean="0">
                <a:hlinkClick r:id="rId2"/>
              </a:rPr>
              <a:t>http://www2.ed.gov/parents/needs/speced/iepguide/index.html#implement</a:t>
            </a:r>
            <a:r>
              <a:rPr lang="en-US" dirty="0" smtClean="0"/>
              <a:t>.</a:t>
            </a:r>
          </a:p>
          <a:p>
            <a:r>
              <a:rPr lang="en-US" dirty="0" smtClean="0"/>
              <a:t>Understanding Special Education, Special Education Law The Individuals with Disabilities Education Act (IDEA), Stay Put Rights, (last visited Jan. 28, 2016) </a:t>
            </a:r>
            <a:r>
              <a:rPr lang="en-US" dirty="0" smtClean="0">
                <a:hlinkClick r:id="rId3"/>
              </a:rPr>
              <a:t>http://www.understandingspecialeducation.com/special-education-law.html</a:t>
            </a:r>
            <a:r>
              <a:rPr lang="en-US" dirty="0" smtClean="0"/>
              <a:t>.</a:t>
            </a:r>
          </a:p>
          <a:p>
            <a:r>
              <a:rPr lang="en-US" dirty="0" smtClean="0"/>
              <a:t>U.S. Dep’t of Educ., (Dec. 05, 2014), </a:t>
            </a:r>
            <a:r>
              <a:rPr lang="en-US" dirty="0" smtClean="0">
                <a:hlinkClick r:id="rId4"/>
              </a:rPr>
              <a:t>https://www2.ed.gov/policy/gen/guid/correctional-education/idea-letter.pdf</a:t>
            </a:r>
            <a:r>
              <a:rPr lang="en-US" dirty="0" smtClean="0"/>
              <a:t>.</a:t>
            </a:r>
          </a:p>
          <a:p>
            <a:r>
              <a:rPr lang="en-US" dirty="0" smtClean="0"/>
              <a:t>Andrew M.I. Lee, “Stay Put” Rights: What They Are and How They Work, (last visited 1/28/2016), https://</a:t>
            </a:r>
            <a:r>
              <a:rPr lang="en-US" dirty="0" err="1" smtClean="0"/>
              <a:t>www.understood.org</a:t>
            </a:r>
            <a:r>
              <a:rPr lang="en-US" dirty="0" smtClean="0"/>
              <a:t>/en/school-learning/your-</a:t>
            </a:r>
            <a:r>
              <a:rPr lang="en-US" dirty="0" err="1" smtClean="0"/>
              <a:t>childs</a:t>
            </a:r>
            <a:r>
              <a:rPr lang="en-US" dirty="0" smtClean="0"/>
              <a:t>-rights/basics-about-</a:t>
            </a:r>
            <a:r>
              <a:rPr lang="en-US" dirty="0" err="1" smtClean="0"/>
              <a:t>childs</a:t>
            </a:r>
            <a:r>
              <a:rPr lang="en-US" dirty="0" smtClean="0"/>
              <a:t>-rights/stay-put-rights-what-they-are-and-how-they-work.</a:t>
            </a:r>
          </a:p>
          <a:p>
            <a:pPr marL="342900" lvl="1" indent="-342900">
              <a:buFont typeface="Arial"/>
              <a:buChar char="•"/>
            </a:pPr>
            <a:r>
              <a:rPr lang="en-US" dirty="0" smtClean="0">
                <a:hlinkClick r:id="rId5"/>
              </a:rPr>
              <a:t>http://www.edlawcenter.org/assets/files/pdfs/publications/Rights_SpecialEducation_Guide%20TL.pdf</a:t>
            </a:r>
            <a:r>
              <a:rPr lang="en-US" dirty="0" smtClean="0"/>
              <a:t> </a:t>
            </a:r>
          </a:p>
          <a:p>
            <a:r>
              <a:rPr lang="en-US" dirty="0" smtClean="0"/>
              <a:t>U.S. Dep’t of Educ., Building the Legacy of the IDEA, (last visited Jan. 27, 2016), </a:t>
            </a:r>
            <a:r>
              <a:rPr lang="en-US" dirty="0" smtClean="0">
                <a:hlinkClick r:id="rId6"/>
              </a:rPr>
              <a:t>http://idea.ed.gov/</a:t>
            </a:r>
            <a:r>
              <a:rPr lang="en-US" dirty="0" smtClean="0"/>
              <a:t>.</a:t>
            </a:r>
          </a:p>
          <a:p>
            <a:r>
              <a:rPr lang="en-US" dirty="0" smtClean="0">
                <a:hlinkClick r:id="rId7"/>
              </a:rPr>
              <a:t>https://www.understood.org/en/school-learning/special-services/ieps/getting-an-iep-for-your-very-young-child</a:t>
            </a:r>
            <a:r>
              <a:rPr lang="en-US" dirty="0" smtClean="0"/>
              <a:t> </a:t>
            </a:r>
          </a:p>
          <a:p>
            <a:r>
              <a:rPr lang="en-US" dirty="0" smtClean="0">
                <a:hlinkClick r:id="rId8"/>
              </a:rPr>
              <a:t>https://www.understood.org/en/school-learning/evaluations/evaluation-basics/functional-assessment-what-it-is-and-how-it-works</a:t>
            </a:r>
            <a:r>
              <a:rPr lang="en-US" dirty="0" smtClean="0"/>
              <a:t> </a:t>
            </a:r>
          </a:p>
          <a:p>
            <a:pPr lvl="1"/>
            <a:endParaRPr lang="en-US" dirty="0" smtClean="0"/>
          </a:p>
          <a:p>
            <a:pPr marL="342900" lvl="1" indent="-342900">
              <a:buFont typeface="Arial"/>
              <a:buChar char="•"/>
            </a:pPr>
            <a:endParaRPr lang="en-US" dirty="0" smtClean="0"/>
          </a:p>
          <a:p>
            <a:pPr marL="342900" lvl="1" indent="-342900">
              <a:buFont typeface="Arial"/>
              <a:buChar char="•"/>
            </a:pPr>
            <a:endParaRPr lang="en-US" dirty="0" smtClean="0"/>
          </a:p>
          <a:p>
            <a:endParaRPr lang="en-US" dirty="0"/>
          </a:p>
        </p:txBody>
      </p:sp>
      <p:sp>
        <p:nvSpPr>
          <p:cNvPr id="2" name="Title 1"/>
          <p:cNvSpPr>
            <a:spLocks noGrp="1"/>
          </p:cNvSpPr>
          <p:nvPr>
            <p:ph type="title"/>
          </p:nvPr>
        </p:nvSpPr>
        <p:spPr/>
        <p:txBody>
          <a:bodyPr/>
          <a:lstStyle/>
          <a:p>
            <a:r>
              <a:rPr lang="en-US" dirty="0" smtClean="0"/>
              <a:t>Sources</a:t>
            </a:r>
            <a:endParaRPr lang="en-US" dirty="0"/>
          </a:p>
        </p:txBody>
      </p:sp>
    </p:spTree>
    <p:extLst>
      <p:ext uri="{BB962C8B-B14F-4D97-AF65-F5344CB8AC3E}">
        <p14:creationId xmlns:p14="http://schemas.microsoft.com/office/powerpoint/2010/main" val="169641928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The goal of this section of presentation is to give you as a parent what you need in order to fight for your child’s special education rights. </a:t>
            </a:r>
          </a:p>
          <a:p>
            <a:pPr lvl="1"/>
            <a:r>
              <a:rPr lang="en-US" dirty="0" smtClean="0"/>
              <a:t>Things to Know</a:t>
            </a:r>
          </a:p>
          <a:p>
            <a:pPr lvl="2"/>
            <a:r>
              <a:rPr lang="en-US" dirty="0" smtClean="0"/>
              <a:t>FAPE</a:t>
            </a:r>
          </a:p>
          <a:p>
            <a:pPr lvl="2"/>
            <a:r>
              <a:rPr lang="en-US" dirty="0" smtClean="0"/>
              <a:t>LRE</a:t>
            </a:r>
          </a:p>
          <a:p>
            <a:pPr lvl="2"/>
            <a:r>
              <a:rPr lang="en-US" dirty="0" smtClean="0"/>
              <a:t>IEP</a:t>
            </a:r>
          </a:p>
          <a:p>
            <a:pPr lvl="2"/>
            <a:r>
              <a:rPr lang="en-US" dirty="0" smtClean="0"/>
              <a:t>Child Find</a:t>
            </a:r>
          </a:p>
          <a:p>
            <a:pPr lvl="2"/>
            <a:r>
              <a:rPr lang="en-US" dirty="0" smtClean="0"/>
              <a:t>Stay Put</a:t>
            </a:r>
            <a:endParaRPr lang="en-US" dirty="0"/>
          </a:p>
        </p:txBody>
      </p:sp>
      <p:sp>
        <p:nvSpPr>
          <p:cNvPr id="2" name="Title 1"/>
          <p:cNvSpPr>
            <a:spLocks noGrp="1"/>
          </p:cNvSpPr>
          <p:nvPr>
            <p:ph type="title"/>
          </p:nvPr>
        </p:nvSpPr>
        <p:spPr/>
        <p:txBody>
          <a:bodyPr/>
          <a:lstStyle/>
          <a:p>
            <a:r>
              <a:rPr lang="en-US" dirty="0" smtClean="0"/>
              <a:t>Goal</a:t>
            </a:r>
            <a:endParaRPr lang="en-US" dirty="0"/>
          </a:p>
        </p:txBody>
      </p:sp>
    </p:spTree>
    <p:extLst>
      <p:ext uri="{BB962C8B-B14F-4D97-AF65-F5344CB8AC3E}">
        <p14:creationId xmlns:p14="http://schemas.microsoft.com/office/powerpoint/2010/main" val="9296561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Qualified </a:t>
            </a:r>
            <a:r>
              <a:rPr lang="en-US" dirty="0"/>
              <a:t>students’ </a:t>
            </a:r>
            <a:r>
              <a:rPr lang="en-US" dirty="0" smtClean="0"/>
              <a:t>have the right </a:t>
            </a:r>
            <a:r>
              <a:rPr lang="en-US" dirty="0"/>
              <a:t>to a </a:t>
            </a:r>
            <a:r>
              <a:rPr lang="en-US" dirty="0">
                <a:solidFill>
                  <a:srgbClr val="FF0000"/>
                </a:solidFill>
              </a:rPr>
              <a:t>Free Appropriate Public Education (FAPE</a:t>
            </a:r>
            <a:r>
              <a:rPr lang="en-US" dirty="0" smtClean="0">
                <a:solidFill>
                  <a:srgbClr val="FF0000"/>
                </a:solidFill>
              </a:rPr>
              <a:t>)</a:t>
            </a:r>
            <a:r>
              <a:rPr lang="en-US" dirty="0" smtClean="0"/>
              <a:t>, </a:t>
            </a:r>
            <a:r>
              <a:rPr lang="en-US" dirty="0"/>
              <a:t>and </a:t>
            </a:r>
            <a:r>
              <a:rPr lang="en-US" dirty="0" smtClean="0"/>
              <a:t>this education must </a:t>
            </a:r>
            <a:r>
              <a:rPr lang="en-US" dirty="0"/>
              <a:t>be provided in the </a:t>
            </a:r>
            <a:r>
              <a:rPr lang="en-US" dirty="0">
                <a:solidFill>
                  <a:srgbClr val="FF0000"/>
                </a:solidFill>
              </a:rPr>
              <a:t>least restrictive environment (LRE)</a:t>
            </a:r>
            <a:r>
              <a:rPr lang="en-US" dirty="0"/>
              <a:t>, meaning to the maximum extent appropriate, qualified students </a:t>
            </a:r>
            <a:r>
              <a:rPr lang="en-US" dirty="0" smtClean="0"/>
              <a:t>are </a:t>
            </a:r>
            <a:r>
              <a:rPr lang="en-US" dirty="0"/>
              <a:t>to be educated with children who </a:t>
            </a:r>
            <a:r>
              <a:rPr lang="en-US" dirty="0" smtClean="0"/>
              <a:t>are </a:t>
            </a:r>
            <a:r>
              <a:rPr lang="en-US" dirty="0"/>
              <a:t>nondisabled students. </a:t>
            </a:r>
            <a:r>
              <a:rPr lang="en-US" dirty="0" smtClean="0"/>
              <a:t>34 </a:t>
            </a:r>
            <a:r>
              <a:rPr lang="en-US" dirty="0"/>
              <a:t>C.F.R. § </a:t>
            </a:r>
            <a:r>
              <a:rPr lang="en-US" dirty="0" smtClean="0"/>
              <a:t>300.101, 34 </a:t>
            </a:r>
            <a:r>
              <a:rPr lang="en-US" dirty="0"/>
              <a:t>C.F.R. § </a:t>
            </a:r>
            <a:r>
              <a:rPr lang="en-US" dirty="0" smtClean="0"/>
              <a:t>300.114.</a:t>
            </a:r>
            <a:endParaRPr lang="en-US" dirty="0"/>
          </a:p>
          <a:p>
            <a:endParaRPr lang="en-US" dirty="0"/>
          </a:p>
        </p:txBody>
      </p:sp>
      <p:sp>
        <p:nvSpPr>
          <p:cNvPr id="2" name="Title 1"/>
          <p:cNvSpPr>
            <a:spLocks noGrp="1"/>
          </p:cNvSpPr>
          <p:nvPr>
            <p:ph type="title"/>
          </p:nvPr>
        </p:nvSpPr>
        <p:spPr/>
        <p:txBody>
          <a:bodyPr/>
          <a:lstStyle/>
          <a:p>
            <a:r>
              <a:rPr lang="en-US" dirty="0" smtClean="0"/>
              <a:t>Your Rights at a Glance.</a:t>
            </a:r>
            <a:endParaRPr lang="en-US" dirty="0"/>
          </a:p>
        </p:txBody>
      </p:sp>
    </p:spTree>
    <p:extLst>
      <p:ext uri="{BB962C8B-B14F-4D97-AF65-F5344CB8AC3E}">
        <p14:creationId xmlns:p14="http://schemas.microsoft.com/office/powerpoint/2010/main" val="28588248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Part C- </a:t>
            </a:r>
          </a:p>
          <a:p>
            <a:pPr lvl="1"/>
            <a:r>
              <a:rPr lang="en-US" dirty="0" smtClean="0"/>
              <a:t>Covers </a:t>
            </a:r>
            <a:r>
              <a:rPr lang="en-US" dirty="0"/>
              <a:t>Infants and Toddlers from birth until their third birthday, with an option to continue services until the child enters kindergarten. </a:t>
            </a:r>
            <a:endParaRPr lang="en-US" dirty="0" smtClean="0"/>
          </a:p>
          <a:p>
            <a:r>
              <a:rPr lang="en-US" dirty="0" smtClean="0"/>
              <a:t>Part B- </a:t>
            </a:r>
          </a:p>
          <a:p>
            <a:pPr lvl="1"/>
            <a:r>
              <a:rPr lang="en-US" dirty="0" smtClean="0"/>
              <a:t>Covers </a:t>
            </a:r>
            <a:r>
              <a:rPr lang="en-US" dirty="0"/>
              <a:t>children ages 3 to 21, and ends at either the student’s 21</a:t>
            </a:r>
            <a:r>
              <a:rPr lang="en-US" baseline="30000" dirty="0"/>
              <a:t>st</a:t>
            </a:r>
            <a:r>
              <a:rPr lang="en-US" dirty="0"/>
              <a:t> birthday, or their high school graduation, whichever comes first. </a:t>
            </a:r>
            <a:endParaRPr lang="en-US" dirty="0" smtClean="0">
              <a:effectLst/>
            </a:endParaRPr>
          </a:p>
        </p:txBody>
      </p:sp>
      <p:sp>
        <p:nvSpPr>
          <p:cNvPr id="2" name="Title 1"/>
          <p:cNvSpPr>
            <a:spLocks noGrp="1"/>
          </p:cNvSpPr>
          <p:nvPr>
            <p:ph type="title"/>
          </p:nvPr>
        </p:nvSpPr>
        <p:spPr/>
        <p:txBody>
          <a:bodyPr>
            <a:normAutofit/>
          </a:bodyPr>
          <a:lstStyle/>
          <a:p>
            <a:r>
              <a:rPr lang="en-US" dirty="0" smtClean="0"/>
              <a:t>IDEA</a:t>
            </a:r>
            <a:endParaRPr lang="en-US" dirty="0"/>
          </a:p>
        </p:txBody>
      </p:sp>
    </p:spTree>
    <p:extLst>
      <p:ext uri="{BB962C8B-B14F-4D97-AF65-F5344CB8AC3E}">
        <p14:creationId xmlns:p14="http://schemas.microsoft.com/office/powerpoint/2010/main" val="30831953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heckerboard(across)">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a:t>There are 10 categories of disabilities that are covered under the IDEA:</a:t>
            </a:r>
          </a:p>
          <a:p>
            <a:pPr lvl="1"/>
            <a:r>
              <a:rPr lang="en-US" dirty="0"/>
              <a:t>Intellectual disability </a:t>
            </a:r>
          </a:p>
          <a:p>
            <a:pPr lvl="1"/>
            <a:r>
              <a:rPr lang="en-US" dirty="0"/>
              <a:t>Hearing impairment</a:t>
            </a:r>
          </a:p>
          <a:p>
            <a:pPr lvl="1"/>
            <a:r>
              <a:rPr lang="en-US" dirty="0"/>
              <a:t>Speech or language impairment</a:t>
            </a:r>
          </a:p>
          <a:p>
            <a:pPr lvl="1"/>
            <a:r>
              <a:rPr lang="en-US" dirty="0"/>
              <a:t>Visual impairment</a:t>
            </a:r>
          </a:p>
          <a:p>
            <a:pPr lvl="1"/>
            <a:r>
              <a:rPr lang="en-US" dirty="0"/>
              <a:t>Serious emotional </a:t>
            </a:r>
            <a:r>
              <a:rPr lang="en-US" dirty="0" smtClean="0"/>
              <a:t>disturbance (includes trauma) </a:t>
            </a:r>
            <a:endParaRPr lang="en-US" dirty="0"/>
          </a:p>
          <a:p>
            <a:pPr lvl="1"/>
            <a:r>
              <a:rPr lang="en-US" dirty="0"/>
              <a:t>Orthopedic impairment</a:t>
            </a:r>
          </a:p>
          <a:p>
            <a:pPr lvl="1"/>
            <a:r>
              <a:rPr lang="en-US" dirty="0"/>
              <a:t>Autism</a:t>
            </a:r>
          </a:p>
          <a:p>
            <a:pPr lvl="1"/>
            <a:r>
              <a:rPr lang="en-US" dirty="0"/>
              <a:t>Traumatic brain injury</a:t>
            </a:r>
          </a:p>
          <a:p>
            <a:pPr lvl="1"/>
            <a:r>
              <a:rPr lang="en-US" dirty="0"/>
              <a:t>Other health </a:t>
            </a:r>
            <a:r>
              <a:rPr lang="en-US" dirty="0" smtClean="0"/>
              <a:t>impairment (includes ADHD)</a:t>
            </a:r>
            <a:endParaRPr lang="en-US" dirty="0"/>
          </a:p>
          <a:p>
            <a:pPr lvl="1"/>
            <a:r>
              <a:rPr lang="en-US" dirty="0"/>
              <a:t>Specific learning disability </a:t>
            </a:r>
          </a:p>
          <a:p>
            <a:pPr marL="457200" lvl="1" indent="0">
              <a:buNone/>
            </a:pPr>
            <a:r>
              <a:rPr lang="en-US" dirty="0" smtClean="0"/>
              <a:t>34 </a:t>
            </a:r>
            <a:r>
              <a:rPr lang="en-US" dirty="0"/>
              <a:t>C.F.R. § 300.8.	</a:t>
            </a:r>
          </a:p>
          <a:p>
            <a:endParaRPr lang="en-US" dirty="0"/>
          </a:p>
        </p:txBody>
      </p:sp>
      <p:sp>
        <p:nvSpPr>
          <p:cNvPr id="2" name="Title 1"/>
          <p:cNvSpPr>
            <a:spLocks noGrp="1"/>
          </p:cNvSpPr>
          <p:nvPr>
            <p:ph type="title"/>
          </p:nvPr>
        </p:nvSpPr>
        <p:spPr/>
        <p:txBody>
          <a:bodyPr/>
          <a:lstStyle/>
          <a:p>
            <a:r>
              <a:rPr lang="en-US" dirty="0" smtClean="0"/>
              <a:t>Step 1: Are You Qualified?</a:t>
            </a:r>
            <a:endParaRPr lang="en-US" dirty="0"/>
          </a:p>
        </p:txBody>
      </p:sp>
    </p:spTree>
    <p:extLst>
      <p:ext uri="{BB962C8B-B14F-4D97-AF65-F5344CB8AC3E}">
        <p14:creationId xmlns:p14="http://schemas.microsoft.com/office/powerpoint/2010/main" val="263130694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heckerboard(across)">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heckerboard(across)">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checkerboard(across)">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checkerboard(across)">
                                      <p:cBhvr>
                                        <p:cTn id="6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b="1" dirty="0" smtClean="0"/>
              <a:t>Adverse </a:t>
            </a:r>
            <a:r>
              <a:rPr lang="en-US" b="1" dirty="0"/>
              <a:t>childhood experiences (ACEs</a:t>
            </a:r>
            <a:r>
              <a:rPr lang="en-US" b="1" dirty="0" smtClean="0"/>
              <a:t>)- </a:t>
            </a:r>
            <a:r>
              <a:rPr lang="en-US" dirty="0"/>
              <a:t>are stressful or traumatic events that a child may experience, including abuse, neglect, or household </a:t>
            </a:r>
            <a:r>
              <a:rPr lang="en-US" dirty="0" smtClean="0"/>
              <a:t>dysfunction. Children </a:t>
            </a:r>
            <a:r>
              <a:rPr lang="en-US" dirty="0"/>
              <a:t>with high ACEs scores are likely to have developmental and health related problems throughout their life, and are also likely to exhibit behavioral problems. </a:t>
            </a:r>
            <a:endParaRPr lang="en-US" dirty="0" smtClean="0"/>
          </a:p>
          <a:p>
            <a:r>
              <a:rPr lang="en-US" dirty="0" smtClean="0"/>
              <a:t>Substance Abuse and Mental Health Administration: When </a:t>
            </a:r>
            <a:r>
              <a:rPr lang="en-US" dirty="0"/>
              <a:t>children are exposed to chronic stressful events, their neurodevelopment can be disrupted. As a result, the child’s cognitive functioning or ability to cope with negative or disruptive emotions may be </a:t>
            </a:r>
            <a:r>
              <a:rPr lang="en-US" dirty="0" smtClean="0"/>
              <a:t>impaired</a:t>
            </a:r>
            <a:r>
              <a:rPr lang="en-US" dirty="0"/>
              <a:t>.</a:t>
            </a:r>
            <a:endParaRPr lang="en-US" dirty="0"/>
          </a:p>
          <a:p>
            <a:r>
              <a:rPr lang="en-US" dirty="0"/>
              <a:t>One in every four students in the United States has experienced a traumatic event, and the number is higher for students from low-income communities. </a:t>
            </a:r>
            <a:endParaRPr lang="en-US" dirty="0"/>
          </a:p>
        </p:txBody>
      </p:sp>
      <p:sp>
        <p:nvSpPr>
          <p:cNvPr id="3" name="Title 2"/>
          <p:cNvSpPr>
            <a:spLocks noGrp="1"/>
          </p:cNvSpPr>
          <p:nvPr>
            <p:ph type="title"/>
          </p:nvPr>
        </p:nvSpPr>
        <p:spPr/>
        <p:txBody>
          <a:bodyPr/>
          <a:lstStyle/>
          <a:p>
            <a:r>
              <a:rPr lang="en-US" dirty="0" smtClean="0"/>
              <a:t>Trauma</a:t>
            </a:r>
            <a:endParaRPr lang="en-US" dirty="0"/>
          </a:p>
        </p:txBody>
      </p:sp>
    </p:spTree>
    <p:extLst>
      <p:ext uri="{BB962C8B-B14F-4D97-AF65-F5344CB8AC3E}">
        <p14:creationId xmlns:p14="http://schemas.microsoft.com/office/powerpoint/2010/main" val="399108434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heckerboard(across)">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checkerboard(across)">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Trauma vs. ADHD</a:t>
            </a:r>
          </a:p>
        </p:txBody>
      </p:sp>
      <p:sp>
        <p:nvSpPr>
          <p:cNvPr id="3" name="Text Placeholder 2"/>
          <p:cNvSpPr>
            <a:spLocks noGrp="1"/>
          </p:cNvSpPr>
          <p:nvPr>
            <p:ph type="body" idx="1"/>
          </p:nvPr>
        </p:nvSpPr>
        <p:spPr>
          <a:xfrm>
            <a:off x="5002307" y="2079859"/>
            <a:ext cx="3442446" cy="658368"/>
          </a:xfrm>
        </p:spPr>
        <p:txBody>
          <a:bodyPr/>
          <a:lstStyle/>
          <a:p>
            <a:r>
              <a:rPr lang="en-US" dirty="0" smtClean="0"/>
              <a:t>Trauma</a:t>
            </a:r>
            <a:endParaRPr lang="en-US" dirty="0"/>
          </a:p>
        </p:txBody>
      </p:sp>
      <p:sp>
        <p:nvSpPr>
          <p:cNvPr id="4" name="Content Placeholder 3"/>
          <p:cNvSpPr>
            <a:spLocks noGrp="1"/>
          </p:cNvSpPr>
          <p:nvPr>
            <p:ph sz="half" idx="2"/>
          </p:nvPr>
        </p:nvSpPr>
        <p:spPr>
          <a:xfrm>
            <a:off x="5002306" y="2964279"/>
            <a:ext cx="3803904" cy="3172968"/>
          </a:xfrm>
        </p:spPr>
        <p:txBody>
          <a:bodyPr>
            <a:normAutofit fontScale="70000" lnSpcReduction="20000"/>
          </a:bodyPr>
          <a:lstStyle/>
          <a:p>
            <a:r>
              <a:rPr lang="en-US" b="1" dirty="0" smtClean="0"/>
              <a:t>Behavioral: </a:t>
            </a:r>
            <a:r>
              <a:rPr lang="en-US" dirty="0" smtClean="0"/>
              <a:t>verbally </a:t>
            </a:r>
            <a:r>
              <a:rPr lang="en-US" dirty="0"/>
              <a:t>or physically </a:t>
            </a:r>
            <a:r>
              <a:rPr lang="en-US" dirty="0" smtClean="0"/>
              <a:t>aggressive, </a:t>
            </a:r>
            <a:r>
              <a:rPr lang="en-US" dirty="0"/>
              <a:t>q</a:t>
            </a:r>
            <a:r>
              <a:rPr lang="en-US" dirty="0" smtClean="0"/>
              <a:t>uick tempered with </a:t>
            </a:r>
            <a:r>
              <a:rPr lang="en-US" dirty="0"/>
              <a:t>little </a:t>
            </a:r>
            <a:r>
              <a:rPr lang="en-US" dirty="0" smtClean="0"/>
              <a:t>provocation, impulsivity, irritability, engaging </a:t>
            </a:r>
            <a:r>
              <a:rPr lang="en-US" dirty="0"/>
              <a:t>in reckless or self-destructive </a:t>
            </a:r>
            <a:r>
              <a:rPr lang="en-US" dirty="0" smtClean="0"/>
              <a:t>behavior, difficulty sleeping</a:t>
            </a:r>
            <a:endParaRPr lang="en-US" dirty="0"/>
          </a:p>
          <a:p>
            <a:r>
              <a:rPr lang="en-US" b="1" dirty="0" smtClean="0"/>
              <a:t>Cognitive: </a:t>
            </a:r>
            <a:r>
              <a:rPr lang="en-US" dirty="0" smtClean="0"/>
              <a:t>confusion, difficulty concentrating, unfocused with tasks</a:t>
            </a:r>
          </a:p>
          <a:p>
            <a:r>
              <a:rPr lang="en-US" b="1" dirty="0" smtClean="0"/>
              <a:t>Mood: </a:t>
            </a:r>
            <a:r>
              <a:rPr lang="en-US" dirty="0"/>
              <a:t>a</a:t>
            </a:r>
            <a:r>
              <a:rPr lang="en-US" dirty="0" smtClean="0"/>
              <a:t>nger, anxiety, detachment </a:t>
            </a:r>
            <a:r>
              <a:rPr lang="en-US" dirty="0"/>
              <a:t>from their bodies or the world around </a:t>
            </a:r>
            <a:r>
              <a:rPr lang="en-US" dirty="0" smtClean="0"/>
              <a:t>them, feeling disconnected,  numbness, sadness, hopelessness</a:t>
            </a:r>
            <a:endParaRPr lang="en-US" dirty="0"/>
          </a:p>
        </p:txBody>
      </p:sp>
      <p:sp>
        <p:nvSpPr>
          <p:cNvPr id="5" name="Text Placeholder 4"/>
          <p:cNvSpPr>
            <a:spLocks noGrp="1"/>
          </p:cNvSpPr>
          <p:nvPr>
            <p:ph type="body" sz="quarter" idx="3"/>
          </p:nvPr>
        </p:nvSpPr>
        <p:spPr>
          <a:xfrm>
            <a:off x="688490" y="2079859"/>
            <a:ext cx="3447288" cy="658368"/>
          </a:xfrm>
        </p:spPr>
        <p:txBody>
          <a:bodyPr/>
          <a:lstStyle/>
          <a:p>
            <a:r>
              <a:rPr lang="en-US" dirty="0" smtClean="0"/>
              <a:t>ADHD</a:t>
            </a:r>
            <a:endParaRPr lang="en-US" dirty="0"/>
          </a:p>
        </p:txBody>
      </p:sp>
      <p:sp>
        <p:nvSpPr>
          <p:cNvPr id="6" name="Content Placeholder 5"/>
          <p:cNvSpPr>
            <a:spLocks noGrp="1"/>
          </p:cNvSpPr>
          <p:nvPr>
            <p:ph sz="quarter" idx="4"/>
          </p:nvPr>
        </p:nvSpPr>
        <p:spPr>
          <a:xfrm>
            <a:off x="694278" y="2944368"/>
            <a:ext cx="3799728" cy="3172968"/>
          </a:xfrm>
        </p:spPr>
        <p:txBody>
          <a:bodyPr>
            <a:normAutofit fontScale="70000" lnSpcReduction="20000"/>
          </a:bodyPr>
          <a:lstStyle/>
          <a:p>
            <a:r>
              <a:rPr lang="en-US" b="1" dirty="0"/>
              <a:t>Behavioral: </a:t>
            </a:r>
            <a:r>
              <a:rPr lang="en-US" dirty="0"/>
              <a:t>aggression, excitability, fidgeting, hyperactivity, impulsivity, irritability, lack of restraint, or persistent repetition of words or actions </a:t>
            </a:r>
          </a:p>
          <a:p>
            <a:r>
              <a:rPr lang="en-US" b="1" dirty="0"/>
              <a:t>Cognitive: </a:t>
            </a:r>
            <a:r>
              <a:rPr lang="en-US" dirty="0"/>
              <a:t>absent-mindedness, difficulty focusing, forgetfulness, problem paying attention, or short attention span </a:t>
            </a:r>
          </a:p>
          <a:p>
            <a:r>
              <a:rPr lang="en-US" b="1" dirty="0"/>
              <a:t>Mood: </a:t>
            </a:r>
            <a:r>
              <a:rPr lang="en-US" dirty="0"/>
              <a:t>anger, anxiety, boredom, excitement, or mood </a:t>
            </a:r>
            <a:r>
              <a:rPr lang="en-US" dirty="0" smtClean="0"/>
              <a:t>swings Also common: </a:t>
            </a:r>
            <a:r>
              <a:rPr lang="en-US" dirty="0"/>
              <a:t>depression or learning disability </a:t>
            </a:r>
          </a:p>
          <a:p>
            <a:endParaRPr lang="en-US" dirty="0"/>
          </a:p>
        </p:txBody>
      </p:sp>
    </p:spTree>
    <p:extLst>
      <p:ext uri="{BB962C8B-B14F-4D97-AF65-F5344CB8AC3E}">
        <p14:creationId xmlns:p14="http://schemas.microsoft.com/office/powerpoint/2010/main" val="32354295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heckerboard(across)">
                                      <p:cBhvr>
                                        <p:cTn id="7" dur="500"/>
                                        <p:tgtEl>
                                          <p:spTgt spid="6">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checkerboard(across)">
                                      <p:cBhvr>
                                        <p:cTn id="10" dur="500"/>
                                        <p:tgtEl>
                                          <p:spTgt spid="6">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checkerboard(across)">
                                      <p:cBhvr>
                                        <p:cTn id="13" dur="500"/>
                                        <p:tgtEl>
                                          <p:spTgt spid="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checkerboard(across)">
                                      <p:cBhvr>
                                        <p:cTn id="18" dur="500"/>
                                        <p:tgtEl>
                                          <p:spTgt spid="4">
                                            <p:txEl>
                                              <p:pRg st="0" end="0"/>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checkerboard(across)">
                                      <p:cBhvr>
                                        <p:cTn id="21" dur="500"/>
                                        <p:tgtEl>
                                          <p:spTgt spid="4">
                                            <p:txEl>
                                              <p:pRg st="1" end="1"/>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4">
                                            <p:txEl>
                                              <p:pRg st="2" end="2"/>
                                            </p:txEl>
                                          </p:spTgt>
                                        </p:tgtEl>
                                        <p:attrNameLst>
                                          <p:attrName>style.visibility</p:attrName>
                                        </p:attrNameLst>
                                      </p:cBhvr>
                                      <p:to>
                                        <p:strVal val="visible"/>
                                      </p:to>
                                    </p:set>
                                    <p:animEffect transition="in" filter="checkerboard(across)">
                                      <p:cBhvr>
                                        <p:cTn id="24"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0"/>
            <a:endParaRPr lang="en-US" dirty="0" smtClean="0"/>
          </a:p>
          <a:p>
            <a:pPr lvl="0"/>
            <a:r>
              <a:rPr lang="en-US" dirty="0"/>
              <a:t>Child Find is a legal requirement that schools find all children who have disabilities and who may be entitled to special education services.</a:t>
            </a:r>
          </a:p>
          <a:p>
            <a:r>
              <a:rPr lang="en-US" dirty="0" smtClean="0"/>
              <a:t>If </a:t>
            </a:r>
            <a:r>
              <a:rPr lang="en-US" dirty="0"/>
              <a:t>the school knows or has reason to suspect your child has a disability, then by </a:t>
            </a:r>
            <a:r>
              <a:rPr lang="en-US" dirty="0" smtClean="0"/>
              <a:t>law, it </a:t>
            </a:r>
            <a:r>
              <a:rPr lang="en-US" dirty="0"/>
              <a:t>must agree to do an evaluation. </a:t>
            </a:r>
            <a:endParaRPr lang="en-US" dirty="0" smtClean="0"/>
          </a:p>
          <a:p>
            <a:pPr lvl="0"/>
            <a:r>
              <a:rPr lang="en-US" dirty="0" smtClean="0"/>
              <a:t>If </a:t>
            </a:r>
            <a:r>
              <a:rPr lang="en-US" dirty="0"/>
              <a:t>your child </a:t>
            </a:r>
            <a:r>
              <a:rPr lang="en-US" dirty="0" smtClean="0"/>
              <a:t>under 5 qualifies </a:t>
            </a:r>
            <a:r>
              <a:rPr lang="en-US" dirty="0"/>
              <a:t>for an IEP, she’ll most likely be offered a free spot at a preschool run by the district.</a:t>
            </a:r>
          </a:p>
          <a:p>
            <a:endParaRPr lang="en-US" dirty="0" smtClean="0"/>
          </a:p>
          <a:p>
            <a:endParaRPr lang="en-US" dirty="0" smtClean="0"/>
          </a:p>
          <a:p>
            <a:pPr lvl="0"/>
            <a:endParaRPr lang="en-US" dirty="0"/>
          </a:p>
          <a:p>
            <a:endParaRPr lang="en-US" dirty="0"/>
          </a:p>
        </p:txBody>
      </p:sp>
      <p:sp>
        <p:nvSpPr>
          <p:cNvPr id="2" name="Title 1"/>
          <p:cNvSpPr>
            <a:spLocks noGrp="1"/>
          </p:cNvSpPr>
          <p:nvPr>
            <p:ph type="title"/>
          </p:nvPr>
        </p:nvSpPr>
        <p:spPr/>
        <p:txBody>
          <a:bodyPr/>
          <a:lstStyle/>
          <a:p>
            <a:r>
              <a:rPr lang="en-US" dirty="0" smtClean="0"/>
              <a:t>Child Find Obligation</a:t>
            </a:r>
            <a:endParaRPr lang="en-US" dirty="0"/>
          </a:p>
        </p:txBody>
      </p:sp>
    </p:spTree>
    <p:extLst>
      <p:ext uri="{BB962C8B-B14F-4D97-AF65-F5344CB8AC3E}">
        <p14:creationId xmlns:p14="http://schemas.microsoft.com/office/powerpoint/2010/main" val="32664829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Hardcover.thmx</Template>
  <TotalTime>30223</TotalTime>
  <Words>1816</Words>
  <Application>Microsoft Macintosh PowerPoint</Application>
  <PresentationFormat>On-screen Show (4:3)</PresentationFormat>
  <Paragraphs>133</Paragraphs>
  <Slides>21</Slides>
  <Notes>5</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Hardcover</vt:lpstr>
      <vt:lpstr>Know Your Rights: Special Education Rights</vt:lpstr>
      <vt:lpstr>Issues in Special Education for Black Students</vt:lpstr>
      <vt:lpstr>Goal</vt:lpstr>
      <vt:lpstr>Your Rights at a Glance.</vt:lpstr>
      <vt:lpstr>IDEA</vt:lpstr>
      <vt:lpstr>Step 1: Are You Qualified?</vt:lpstr>
      <vt:lpstr>Trauma</vt:lpstr>
      <vt:lpstr>Trauma vs. ADHD</vt:lpstr>
      <vt:lpstr>Child Find Obligation</vt:lpstr>
      <vt:lpstr>Early Intervention Services</vt:lpstr>
      <vt:lpstr>FAPE</vt:lpstr>
      <vt:lpstr>Related Services</vt:lpstr>
      <vt:lpstr>Scenarios</vt:lpstr>
      <vt:lpstr>Least Restrictive Environment</vt:lpstr>
      <vt:lpstr>IEP</vt:lpstr>
      <vt:lpstr>IEP Meeting</vt:lpstr>
      <vt:lpstr>IEP Meeting Do’s &amp; Don’t</vt:lpstr>
      <vt:lpstr>School Discipline &amp; Special Education</vt:lpstr>
      <vt:lpstr>Stay Put</vt:lpstr>
      <vt:lpstr>Manifestation Determination Review</vt:lpstr>
      <vt:lpstr>Sources</vt:lpstr>
    </vt:vector>
  </TitlesOfParts>
  <Company>Education For Us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Parents, Know Your Rights</dc:title>
  <dc:creator>Tierney Peprah</dc:creator>
  <cp:lastModifiedBy>Tierney Peprah</cp:lastModifiedBy>
  <cp:revision>25</cp:revision>
  <dcterms:created xsi:type="dcterms:W3CDTF">2017-09-02T14:30:59Z</dcterms:created>
  <dcterms:modified xsi:type="dcterms:W3CDTF">2017-09-23T14:14:09Z</dcterms:modified>
</cp:coreProperties>
</file>