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70" r:id="rId3"/>
    <p:sldId id="260" r:id="rId4"/>
    <p:sldId id="271" r:id="rId5"/>
    <p:sldId id="263" r:id="rId6"/>
    <p:sldId id="265" r:id="rId7"/>
    <p:sldId id="266" r:id="rId8"/>
    <p:sldId id="267" r:id="rId9"/>
    <p:sldId id="268" r:id="rId10"/>
    <p:sldId id="276" r:id="rId11"/>
    <p:sldId id="272"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sorterViewPr>
    <p:cViewPr>
      <p:scale>
        <a:sx n="140" d="100"/>
        <a:sy n="140" d="100"/>
      </p:scale>
      <p:origin x="0" y="-35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y Smith" userId="8c501a623359a517" providerId="LiveId" clId="{C617BE79-428A-4363-BD71-49B1FDE24D26}"/>
    <pc:docChg chg="custSel modSld">
      <pc:chgData name="Ricky Smith" userId="8c501a623359a517" providerId="LiveId" clId="{C617BE79-428A-4363-BD71-49B1FDE24D26}" dt="2021-02-19T16:46:48.881" v="0" actId="478"/>
      <pc:docMkLst>
        <pc:docMk/>
      </pc:docMkLst>
      <pc:sldChg chg="delSp mod delAnim">
        <pc:chgData name="Ricky Smith" userId="8c501a623359a517" providerId="LiveId" clId="{C617BE79-428A-4363-BD71-49B1FDE24D26}" dt="2021-02-19T16:46:48.881" v="0" actId="478"/>
        <pc:sldMkLst>
          <pc:docMk/>
          <pc:sldMk cId="35502352" sldId="273"/>
        </pc:sldMkLst>
        <pc:picChg chg="del">
          <ac:chgData name="Ricky Smith" userId="8c501a623359a517" providerId="LiveId" clId="{C617BE79-428A-4363-BD71-49B1FDE24D26}" dt="2021-02-19T16:46:48.881" v="0" actId="478"/>
          <ac:picMkLst>
            <pc:docMk/>
            <pc:sldMk cId="35502352" sldId="273"/>
            <ac:picMk id="3" creationId="{AD661E03-8089-4020-AFA2-DC6A448A0997}"/>
          </ac:picMkLst>
        </pc:picChg>
      </pc:sldChg>
    </pc:docChg>
  </pc:docChgLst>
  <pc:docChgLst>
    <pc:chgData name="Ricky Smith" userId="8c501a623359a517" providerId="LiveId" clId="{E7CBF47B-A63F-42AB-B1B9-90F91EE82E4F}"/>
    <pc:docChg chg="addSld delSld modSld">
      <pc:chgData name="Ricky Smith" userId="8c501a623359a517" providerId="LiveId" clId="{E7CBF47B-A63F-42AB-B1B9-90F91EE82E4F}" dt="2022-02-01T14:17:59.362" v="12" actId="22"/>
      <pc:docMkLst>
        <pc:docMk/>
      </pc:docMkLst>
      <pc:sldChg chg="modSp mod">
        <pc:chgData name="Ricky Smith" userId="8c501a623359a517" providerId="LiveId" clId="{E7CBF47B-A63F-42AB-B1B9-90F91EE82E4F}" dt="2022-02-01T14:09:47.081" v="5" actId="1076"/>
        <pc:sldMkLst>
          <pc:docMk/>
          <pc:sldMk cId="1989567163" sldId="256"/>
        </pc:sldMkLst>
        <pc:spChg chg="mod">
          <ac:chgData name="Ricky Smith" userId="8c501a623359a517" providerId="LiveId" clId="{E7CBF47B-A63F-42AB-B1B9-90F91EE82E4F}" dt="2022-02-01T14:09:47.081" v="5" actId="1076"/>
          <ac:spMkLst>
            <pc:docMk/>
            <pc:sldMk cId="1989567163" sldId="256"/>
            <ac:spMk id="3" creationId="{A6FCA1FA-21F6-494C-819A-BFA7A87D86F6}"/>
          </ac:spMkLst>
        </pc:spChg>
      </pc:sldChg>
      <pc:sldChg chg="del">
        <pc:chgData name="Ricky Smith" userId="8c501a623359a517" providerId="LiveId" clId="{E7CBF47B-A63F-42AB-B1B9-90F91EE82E4F}" dt="2022-02-01T14:09:59.299" v="8" actId="47"/>
        <pc:sldMkLst>
          <pc:docMk/>
          <pc:sldMk cId="3670959255" sldId="258"/>
        </pc:sldMkLst>
      </pc:sldChg>
      <pc:sldChg chg="del">
        <pc:chgData name="Ricky Smith" userId="8c501a623359a517" providerId="LiveId" clId="{E7CBF47B-A63F-42AB-B1B9-90F91EE82E4F}" dt="2022-02-01T14:10:07.177" v="10" actId="47"/>
        <pc:sldMkLst>
          <pc:docMk/>
          <pc:sldMk cId="334178828" sldId="261"/>
        </pc:sldMkLst>
      </pc:sldChg>
      <pc:sldChg chg="del">
        <pc:chgData name="Ricky Smith" userId="8c501a623359a517" providerId="LiveId" clId="{E7CBF47B-A63F-42AB-B1B9-90F91EE82E4F}" dt="2022-02-01T14:09:53.640" v="6" actId="47"/>
        <pc:sldMkLst>
          <pc:docMk/>
          <pc:sldMk cId="753222964" sldId="264"/>
        </pc:sldMkLst>
      </pc:sldChg>
      <pc:sldChg chg="del">
        <pc:chgData name="Ricky Smith" userId="8c501a623359a517" providerId="LiveId" clId="{E7CBF47B-A63F-42AB-B1B9-90F91EE82E4F}" dt="2022-02-01T14:09:54.231" v="7" actId="47"/>
        <pc:sldMkLst>
          <pc:docMk/>
          <pc:sldMk cId="35502352" sldId="273"/>
        </pc:sldMkLst>
      </pc:sldChg>
      <pc:sldChg chg="del">
        <pc:chgData name="Ricky Smith" userId="8c501a623359a517" providerId="LiveId" clId="{E7CBF47B-A63F-42AB-B1B9-90F91EE82E4F}" dt="2022-02-01T14:10:00.077" v="9" actId="47"/>
        <pc:sldMkLst>
          <pc:docMk/>
          <pc:sldMk cId="3098665558" sldId="275"/>
        </pc:sldMkLst>
      </pc:sldChg>
      <pc:sldChg chg="addSp delSp modSp new mod">
        <pc:chgData name="Ricky Smith" userId="8c501a623359a517" providerId="LiveId" clId="{E7CBF47B-A63F-42AB-B1B9-90F91EE82E4F}" dt="2022-02-01T14:17:59.362" v="12" actId="22"/>
        <pc:sldMkLst>
          <pc:docMk/>
          <pc:sldMk cId="974385352" sldId="277"/>
        </pc:sldMkLst>
        <pc:spChg chg="del">
          <ac:chgData name="Ricky Smith" userId="8c501a623359a517" providerId="LiveId" clId="{E7CBF47B-A63F-42AB-B1B9-90F91EE82E4F}" dt="2022-02-01T14:17:59.362" v="12" actId="22"/>
          <ac:spMkLst>
            <pc:docMk/>
            <pc:sldMk cId="974385352" sldId="277"/>
            <ac:spMk id="3" creationId="{415CFD39-B50E-404D-BA0F-50B8075E5B5E}"/>
          </ac:spMkLst>
        </pc:spChg>
        <pc:picChg chg="add mod ord">
          <ac:chgData name="Ricky Smith" userId="8c501a623359a517" providerId="LiveId" clId="{E7CBF47B-A63F-42AB-B1B9-90F91EE82E4F}" dt="2022-02-01T14:17:59.362" v="12" actId="22"/>
          <ac:picMkLst>
            <pc:docMk/>
            <pc:sldMk cId="974385352" sldId="277"/>
            <ac:picMk id="5" creationId="{0E277EED-F9BC-454F-A109-0D04D0749097}"/>
          </ac:picMkLst>
        </pc:picChg>
      </pc:sldChg>
    </pc:docChg>
  </pc:docChgLst>
  <pc:docChgLst>
    <pc:chgData name="Ricky Smith" userId="8c501a623359a517" providerId="LiveId" clId="{0D57D51D-6F32-46C9-B9D7-DD162A58DAB6}"/>
    <pc:docChg chg="delSld">
      <pc:chgData name="Ricky Smith" userId="8c501a623359a517" providerId="LiveId" clId="{0D57D51D-6F32-46C9-B9D7-DD162A58DAB6}" dt="2022-02-04T17:17:45.561" v="0" actId="47"/>
      <pc:docMkLst>
        <pc:docMk/>
      </pc:docMkLst>
      <pc:sldChg chg="del">
        <pc:chgData name="Ricky Smith" userId="8c501a623359a517" providerId="LiveId" clId="{0D57D51D-6F32-46C9-B9D7-DD162A58DAB6}" dt="2022-02-04T17:17:45.561" v="0" actId="47"/>
        <pc:sldMkLst>
          <pc:docMk/>
          <pc:sldMk cId="974385352"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1C3B-3CF3-469A-BF6E-CABD2D58C6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E367F0-C00A-4B85-8885-8EC9A8AE5C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DE33EE-A15C-4A1D-837C-6119FBB3CA95}"/>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5" name="Footer Placeholder 4">
            <a:extLst>
              <a:ext uri="{FF2B5EF4-FFF2-40B4-BE49-F238E27FC236}">
                <a16:creationId xmlns:a16="http://schemas.microsoft.com/office/drawing/2014/main" id="{15984741-4DFD-426B-9A93-407549E94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020CA-37E7-4A7D-AAA7-7CA008B935BB}"/>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158022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B837-A5AB-4914-B0E3-67693ACC7E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89134F-9B7C-4A0A-8C3E-EB4D546E1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C352-DF1C-4AEC-9F6F-1B48E3F0D1BC}"/>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5" name="Footer Placeholder 4">
            <a:extLst>
              <a:ext uri="{FF2B5EF4-FFF2-40B4-BE49-F238E27FC236}">
                <a16:creationId xmlns:a16="http://schemas.microsoft.com/office/drawing/2014/main" id="{98183F6B-D212-4B2F-8190-183D95CC9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2A011-4983-44E6-9AD7-ACFF9775D015}"/>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192851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692B0-79C2-43E3-B210-831B6682C2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61EF2A-C727-4645-828D-63A89CD46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00D21-EDAE-4FE5-AF08-AA75824B613C}"/>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5" name="Footer Placeholder 4">
            <a:extLst>
              <a:ext uri="{FF2B5EF4-FFF2-40B4-BE49-F238E27FC236}">
                <a16:creationId xmlns:a16="http://schemas.microsoft.com/office/drawing/2014/main" id="{2436EE9E-0174-49D0-A48E-12AD7D5C8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F0F2C-7F93-45A9-8E61-89A0D9828591}"/>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381567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D70A-C1F9-4908-BE56-F3189F4E9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7BE09-2A84-4E74-9605-BC45D6FF42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49041-68CF-4220-B364-BF54C1B24ABC}"/>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5" name="Footer Placeholder 4">
            <a:extLst>
              <a:ext uri="{FF2B5EF4-FFF2-40B4-BE49-F238E27FC236}">
                <a16:creationId xmlns:a16="http://schemas.microsoft.com/office/drawing/2014/main" id="{40AAE359-AF4B-4C52-84CC-20A2B57DB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17C44-D184-4DE0-A147-97FAA3E4660C}"/>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319270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0C06-765D-47A4-80CB-079C7BD47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FFB3E-7283-4A78-A833-7CB76DE29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FE208-2B31-41E3-BA8B-2DAC2E067F53}"/>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5" name="Footer Placeholder 4">
            <a:extLst>
              <a:ext uri="{FF2B5EF4-FFF2-40B4-BE49-F238E27FC236}">
                <a16:creationId xmlns:a16="http://schemas.microsoft.com/office/drawing/2014/main" id="{1B85B821-2713-41EA-BC59-872B8BF43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92EB7-9802-4F5E-AC1A-802825B5674A}"/>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73446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0AA1-B70B-4A7A-A4A8-71496A5D9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FE0B9-C453-4002-9A5C-651A22755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71E7C-7F60-493B-9D79-0D86F433DE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CCC296-1715-4438-8D63-8C1C6D92C510}"/>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6" name="Footer Placeholder 5">
            <a:extLst>
              <a:ext uri="{FF2B5EF4-FFF2-40B4-BE49-F238E27FC236}">
                <a16:creationId xmlns:a16="http://schemas.microsoft.com/office/drawing/2014/main" id="{3B480B1B-A2BA-4503-BFE0-21F86BF8F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46321-3504-422D-8ED1-9E6A882AD3F6}"/>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90132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EB36-82B3-447C-85C0-597E3DB10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1EDE62-F867-4AEE-BFDC-DDC970E0F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19ABF-65D7-4855-8B89-8C4D50B59A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2DB84-C58F-42B6-A17E-791503A42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83D1D-354C-447B-BF0F-3BB5E6363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41C903-69A9-477D-BBF5-2DC12D269D46}"/>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8" name="Footer Placeholder 7">
            <a:extLst>
              <a:ext uri="{FF2B5EF4-FFF2-40B4-BE49-F238E27FC236}">
                <a16:creationId xmlns:a16="http://schemas.microsoft.com/office/drawing/2014/main" id="{3F8C1747-79FE-498F-8218-19FB08B8D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86B3CA-5104-4ED2-B3A6-AB87ABE2AD2B}"/>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128602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4118-E12E-452C-BDDD-E9D9ACE107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E06E67-DF4E-4474-944D-E8E3E84E0516}"/>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4" name="Footer Placeholder 3">
            <a:extLst>
              <a:ext uri="{FF2B5EF4-FFF2-40B4-BE49-F238E27FC236}">
                <a16:creationId xmlns:a16="http://schemas.microsoft.com/office/drawing/2014/main" id="{468E0F84-14B0-4995-AFBE-C8CB169810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E83EB9-ABA7-45A2-B189-18305165744F}"/>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287070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A1ADA7-E08A-4F87-883A-3AFF2BE8B5FB}"/>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3" name="Footer Placeholder 2">
            <a:extLst>
              <a:ext uri="{FF2B5EF4-FFF2-40B4-BE49-F238E27FC236}">
                <a16:creationId xmlns:a16="http://schemas.microsoft.com/office/drawing/2014/main" id="{C268B3C5-295C-48E3-A0D0-6F29D97EA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2B4642-9F41-49F0-9717-DC3E82D89E64}"/>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411125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3A03-F0E1-4DF2-A546-B23F3BCD0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C4E6BF-9BF1-4171-95EA-E5F446D6E4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16FD33-A430-4A7A-855B-87EE00F54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7906D-9511-418F-B036-8FBB4DAB8F3D}"/>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6" name="Footer Placeholder 5">
            <a:extLst>
              <a:ext uri="{FF2B5EF4-FFF2-40B4-BE49-F238E27FC236}">
                <a16:creationId xmlns:a16="http://schemas.microsoft.com/office/drawing/2014/main" id="{037871FD-F13D-41B3-9A79-86757BC4B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40700-9896-4E23-AEB4-A9F51D0AD9C0}"/>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207944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00F3-4F17-4DFC-8012-469A6EF83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4A43C-5847-48BB-A32B-2B3977A43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C91622-6FEA-44CD-A94F-4F831E8A8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97586-62CD-430A-906C-AEC73BB86A4C}"/>
              </a:ext>
            </a:extLst>
          </p:cNvPr>
          <p:cNvSpPr>
            <a:spLocks noGrp="1"/>
          </p:cNvSpPr>
          <p:nvPr>
            <p:ph type="dt" sz="half" idx="10"/>
          </p:nvPr>
        </p:nvSpPr>
        <p:spPr/>
        <p:txBody>
          <a:bodyPr/>
          <a:lstStyle/>
          <a:p>
            <a:fld id="{6EF80018-FC45-4CDE-A0BB-BF239EEE01E4}" type="datetimeFigureOut">
              <a:rPr lang="en-US" smtClean="0"/>
              <a:t>2/4/2022</a:t>
            </a:fld>
            <a:endParaRPr lang="en-US"/>
          </a:p>
        </p:txBody>
      </p:sp>
      <p:sp>
        <p:nvSpPr>
          <p:cNvPr id="6" name="Footer Placeholder 5">
            <a:extLst>
              <a:ext uri="{FF2B5EF4-FFF2-40B4-BE49-F238E27FC236}">
                <a16:creationId xmlns:a16="http://schemas.microsoft.com/office/drawing/2014/main" id="{273FD7A2-9E3B-406F-A8C0-83CC4F2FE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32150-06BF-4429-8741-F6F8583CF7FD}"/>
              </a:ext>
            </a:extLst>
          </p:cNvPr>
          <p:cNvSpPr>
            <a:spLocks noGrp="1"/>
          </p:cNvSpPr>
          <p:nvPr>
            <p:ph type="sldNum" sz="quarter" idx="12"/>
          </p:nvPr>
        </p:nvSpPr>
        <p:spPr/>
        <p:txBody>
          <a:bodyPr/>
          <a:lstStyle/>
          <a:p>
            <a:fld id="{90630521-5A55-491D-8AB4-5D3B195A0AAC}" type="slidenum">
              <a:rPr lang="en-US" smtClean="0"/>
              <a:t>‹#›</a:t>
            </a:fld>
            <a:endParaRPr lang="en-US"/>
          </a:p>
        </p:txBody>
      </p:sp>
    </p:spTree>
    <p:extLst>
      <p:ext uri="{BB962C8B-B14F-4D97-AF65-F5344CB8AC3E}">
        <p14:creationId xmlns:p14="http://schemas.microsoft.com/office/powerpoint/2010/main" val="83877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DD103-2734-46FF-8CB0-6B32C91B9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957D91-B39C-4D64-8782-F0F9177FE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7307D-5FA9-4F88-AF3F-DF9F5B46F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80018-FC45-4CDE-A0BB-BF239EEE01E4}" type="datetimeFigureOut">
              <a:rPr lang="en-US" smtClean="0"/>
              <a:t>2/4/2022</a:t>
            </a:fld>
            <a:endParaRPr lang="en-US"/>
          </a:p>
        </p:txBody>
      </p:sp>
      <p:sp>
        <p:nvSpPr>
          <p:cNvPr id="5" name="Footer Placeholder 4">
            <a:extLst>
              <a:ext uri="{FF2B5EF4-FFF2-40B4-BE49-F238E27FC236}">
                <a16:creationId xmlns:a16="http://schemas.microsoft.com/office/drawing/2014/main" id="{74F0CB3B-F107-426D-85DD-2DC799D4E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EF434F-9656-4381-8DC1-92FC17AB5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30521-5A55-491D-8AB4-5D3B195A0AAC}" type="slidenum">
              <a:rPr lang="en-US" smtClean="0"/>
              <a:t>‹#›</a:t>
            </a:fld>
            <a:endParaRPr lang="en-US"/>
          </a:p>
        </p:txBody>
      </p:sp>
    </p:spTree>
    <p:extLst>
      <p:ext uri="{BB962C8B-B14F-4D97-AF65-F5344CB8AC3E}">
        <p14:creationId xmlns:p14="http://schemas.microsoft.com/office/powerpoint/2010/main" val="121161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rsmith@worldclassmaintenance.or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mr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mrp.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FCA1FA-21F6-494C-819A-BFA7A87D86F6}"/>
              </a:ext>
            </a:extLst>
          </p:cNvPr>
          <p:cNvSpPr>
            <a:spLocks noGrp="1"/>
          </p:cNvSpPr>
          <p:nvPr>
            <p:ph type="subTitle" idx="1"/>
          </p:nvPr>
        </p:nvSpPr>
        <p:spPr>
          <a:xfrm>
            <a:off x="843379" y="883079"/>
            <a:ext cx="10658882" cy="1655762"/>
          </a:xfrm>
        </p:spPr>
        <p:txBody>
          <a:bodyPr>
            <a:normAutofit/>
          </a:bodyPr>
          <a:lstStyle/>
          <a:p>
            <a:r>
              <a:rPr lang="en-US" sz="3200" b="1" i="0" dirty="0">
                <a:solidFill>
                  <a:srgbClr val="222222"/>
                </a:solidFill>
                <a:effectLst>
                  <a:outerShdw blurRad="38100" dist="38100" dir="2700000" algn="tl">
                    <a:srgbClr val="000000">
                      <a:alpha val="43137"/>
                    </a:srgbClr>
                  </a:outerShdw>
                </a:effectLst>
                <a:latin typeface="Arial" panose="020B0604020202020204" pitchFamily="34" charset="0"/>
              </a:rPr>
              <a:t>What you need to know to prepare for the CMRP exam</a:t>
            </a:r>
            <a:endParaRPr lang="en-US" sz="3200" b="1" dirty="0">
              <a:effectLst>
                <a:outerShdw blurRad="38100" dist="38100" dir="2700000" algn="tl">
                  <a:srgbClr val="000000">
                    <a:alpha val="43137"/>
                  </a:srgbClr>
                </a:outerShdw>
              </a:effectLst>
            </a:endParaRPr>
          </a:p>
        </p:txBody>
      </p:sp>
      <p:pic>
        <p:nvPicPr>
          <p:cNvPr id="5" name="Picture 4" descr="A close up of a sign&#10;&#10;Description automatically generated">
            <a:extLst>
              <a:ext uri="{FF2B5EF4-FFF2-40B4-BE49-F238E27FC236}">
                <a16:creationId xmlns:a16="http://schemas.microsoft.com/office/drawing/2014/main" id="{9162AB7A-DA60-4FBD-BAFA-9DA9752FA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647" y="2294043"/>
            <a:ext cx="2196702" cy="1760780"/>
          </a:xfrm>
          <a:prstGeom prst="rect">
            <a:avLst/>
          </a:prstGeom>
        </p:spPr>
      </p:pic>
      <p:sp>
        <p:nvSpPr>
          <p:cNvPr id="6" name="TextBox 5">
            <a:extLst>
              <a:ext uri="{FF2B5EF4-FFF2-40B4-BE49-F238E27FC236}">
                <a16:creationId xmlns:a16="http://schemas.microsoft.com/office/drawing/2014/main" id="{AA5778BC-EFB9-4ED6-A0B7-EDD8A5288E27}"/>
              </a:ext>
            </a:extLst>
          </p:cNvPr>
          <p:cNvSpPr txBox="1"/>
          <p:nvPr/>
        </p:nvSpPr>
        <p:spPr>
          <a:xfrm>
            <a:off x="4875601" y="5120681"/>
            <a:ext cx="2440796" cy="400110"/>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rPr>
              <a:t>By Ricky Smith CMRP</a:t>
            </a:r>
          </a:p>
        </p:txBody>
      </p:sp>
      <p:sp>
        <p:nvSpPr>
          <p:cNvPr id="2" name="TextBox 1">
            <a:extLst>
              <a:ext uri="{FF2B5EF4-FFF2-40B4-BE49-F238E27FC236}">
                <a16:creationId xmlns:a16="http://schemas.microsoft.com/office/drawing/2014/main" id="{E2A19EFF-AD95-4C46-98E0-0A61F3AF5119}"/>
              </a:ext>
            </a:extLst>
          </p:cNvPr>
          <p:cNvSpPr txBox="1"/>
          <p:nvPr/>
        </p:nvSpPr>
        <p:spPr>
          <a:xfrm>
            <a:off x="2089132" y="4185982"/>
            <a:ext cx="8013732" cy="461665"/>
          </a:xfrm>
          <a:prstGeom prst="rect">
            <a:avLst/>
          </a:prstGeom>
          <a:noFill/>
        </p:spPr>
        <p:txBody>
          <a:bodyPr wrap="none" rtlCol="0">
            <a:spAutoFit/>
          </a:bodyPr>
          <a:lstStyle/>
          <a:p>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SMRP – Society for Maintenance and Reliability Professionals</a:t>
            </a:r>
          </a:p>
        </p:txBody>
      </p:sp>
      <p:pic>
        <p:nvPicPr>
          <p:cNvPr id="7" name="Picture 6" descr="A screenshot of a cell phone&#10;&#10;Description automatically generated">
            <a:extLst>
              <a:ext uri="{FF2B5EF4-FFF2-40B4-BE49-F238E27FC236}">
                <a16:creationId xmlns:a16="http://schemas.microsoft.com/office/drawing/2014/main" id="{DEFCA429-EB3E-4D7F-A1A3-CE8E5C81762F}"/>
              </a:ext>
            </a:extLst>
          </p:cNvPr>
          <p:cNvPicPr>
            <a:picLocks noChangeAspect="1"/>
          </p:cNvPicPr>
          <p:nvPr/>
        </p:nvPicPr>
        <p:blipFill rotWithShape="1">
          <a:blip r:embed="rId3">
            <a:extLst>
              <a:ext uri="{28A0092B-C50C-407E-A947-70E740481C1C}">
                <a14:useLocalDpi xmlns:a14="http://schemas.microsoft.com/office/drawing/2010/main" val="0"/>
              </a:ext>
            </a:extLst>
          </a:blip>
          <a:srcRect t="20275" b="13811"/>
          <a:stretch/>
        </p:blipFill>
        <p:spPr>
          <a:xfrm>
            <a:off x="4350212" y="5520791"/>
            <a:ext cx="3491571" cy="1294558"/>
          </a:xfrm>
          <a:prstGeom prst="rect">
            <a:avLst/>
          </a:prstGeom>
        </p:spPr>
      </p:pic>
    </p:spTree>
    <p:extLst>
      <p:ext uri="{BB962C8B-B14F-4D97-AF65-F5344CB8AC3E}">
        <p14:creationId xmlns:p14="http://schemas.microsoft.com/office/powerpoint/2010/main" val="198956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My Recommendations for CMRP, Part 5</a:t>
            </a:r>
          </a:p>
        </p:txBody>
      </p:sp>
      <p:sp>
        <p:nvSpPr>
          <p:cNvPr id="7" name="TextBox 6">
            <a:extLst>
              <a:ext uri="{FF2B5EF4-FFF2-40B4-BE49-F238E27FC236}">
                <a16:creationId xmlns:a16="http://schemas.microsoft.com/office/drawing/2014/main" id="{F26AC768-2E31-4378-BE52-78ACE98B5EBC}"/>
              </a:ext>
            </a:extLst>
          </p:cNvPr>
          <p:cNvSpPr txBox="1"/>
          <p:nvPr/>
        </p:nvSpPr>
        <p:spPr>
          <a:xfrm>
            <a:off x="591164" y="762316"/>
            <a:ext cx="11009671" cy="5047536"/>
          </a:xfrm>
          <a:prstGeom prst="rect">
            <a:avLst/>
          </a:prstGeom>
          <a:noFill/>
        </p:spPr>
        <p:txBody>
          <a:bodyPr wrap="square">
            <a:spAutoFit/>
          </a:bodyPr>
          <a:lstStyle/>
          <a:p>
            <a:r>
              <a:rPr lang="en-US" sz="2400" b="1" u="sng" dirty="0">
                <a:solidFill>
                  <a:srgbClr val="FF0000"/>
                </a:solidFill>
                <a:effectLst>
                  <a:outerShdw blurRad="38100" dist="38100" dir="2700000" algn="tl">
                    <a:srgbClr val="000000">
                      <a:alpha val="43137"/>
                    </a:srgbClr>
                  </a:outerShdw>
                </a:effectLst>
                <a:latin typeface="Abadi" panose="020B0604020104020204" pitchFamily="34" charset="0"/>
              </a:rPr>
              <a:t>Study These Addition Documents</a:t>
            </a:r>
          </a:p>
          <a:p>
            <a:endParaRPr lang="en-US" dirty="0"/>
          </a:p>
          <a:p>
            <a:pPr marL="1200150" lvl="2" indent="-285750" eaLnBrk="0" hangingPunct="0">
              <a:buFont typeface="Arial" panose="020B0604020202020204" pitchFamily="34" charset="0"/>
              <a:buChar char="•"/>
            </a:pPr>
            <a:r>
              <a:rPr lang="en-US" sz="2000" b="1" dirty="0">
                <a:effectLst>
                  <a:outerShdw blurRad="38100" dist="38100" dir="2700000" algn="tl">
                    <a:srgbClr val="000000">
                      <a:alpha val="43137"/>
                    </a:srgbClr>
                  </a:outerShdw>
                </a:effectLst>
                <a:latin typeface="Abadi" panose="020B0604020104020204" pitchFamily="34" charset="0"/>
              </a:rPr>
              <a:t>The Global Forum on Maintenance and Asset Management (GFMAM)</a:t>
            </a:r>
          </a:p>
          <a:p>
            <a:pPr marL="1200150" lvl="2" indent="-285750" eaLnBrk="0" hangingPunct="0">
              <a:buFont typeface="Arial" panose="020B0604020202020204" pitchFamily="34" charset="0"/>
              <a:buChar char="•"/>
            </a:pPr>
            <a:endParaRPr lang="en-US" sz="2000" b="1" dirty="0">
              <a:effectLst>
                <a:outerShdw blurRad="38100" dist="38100" dir="2700000" algn="tl">
                  <a:srgbClr val="000000">
                    <a:alpha val="43137"/>
                  </a:srgbClr>
                </a:outerShdw>
              </a:effectLst>
              <a:latin typeface="Abadi" panose="020B0604020104020204" pitchFamily="34" charset="0"/>
            </a:endParaRPr>
          </a:p>
          <a:p>
            <a:pPr marL="1200150" lvl="2" indent="-285750" eaLnBrk="0" hangingPunct="0">
              <a:buFont typeface="Arial" panose="020B0604020202020204" pitchFamily="34" charset="0"/>
              <a:buChar char="•"/>
            </a:pPr>
            <a:endParaRPr lang="en-US" sz="2000" b="1" dirty="0">
              <a:effectLst>
                <a:outerShdw blurRad="38100" dist="38100" dir="2700000" algn="tl">
                  <a:srgbClr val="000000">
                    <a:alpha val="43137"/>
                  </a:srgbClr>
                </a:outerShdw>
              </a:effectLst>
              <a:latin typeface="Abadi" panose="020B0604020104020204" pitchFamily="34" charset="0"/>
            </a:endParaRPr>
          </a:p>
          <a:p>
            <a:pPr marL="1200150" lvl="2" indent="-285750" eaLnBrk="0" hangingPunct="0">
              <a:buFont typeface="Arial" panose="020B0604020202020204" pitchFamily="34" charset="0"/>
              <a:buChar char="•"/>
            </a:pPr>
            <a:endParaRPr lang="en-US" sz="2000" b="1" dirty="0">
              <a:effectLst>
                <a:outerShdw blurRad="38100" dist="38100" dir="2700000" algn="tl">
                  <a:srgbClr val="000000">
                    <a:alpha val="43137"/>
                  </a:srgbClr>
                </a:outerShdw>
              </a:effectLst>
              <a:latin typeface="Abadi" panose="020B0604020104020204" pitchFamily="34" charset="0"/>
            </a:endParaRPr>
          </a:p>
          <a:p>
            <a:pPr marL="1200150" lvl="2" indent="-285750" eaLnBrk="0" hangingPunct="0">
              <a:buFont typeface="Arial" panose="020B0604020202020204" pitchFamily="34" charset="0"/>
              <a:buChar char="•"/>
            </a:pPr>
            <a:r>
              <a:rPr lang="en-US" sz="2000" b="1" dirty="0">
                <a:effectLst>
                  <a:outerShdw blurRad="38100" dist="38100" dir="2700000" algn="tl">
                    <a:srgbClr val="000000">
                      <a:alpha val="43137"/>
                    </a:srgbClr>
                  </a:outerShdw>
                </a:effectLst>
                <a:latin typeface="Abadi" panose="020B0604020104020204" pitchFamily="34" charset="0"/>
              </a:rPr>
              <a:t>Institute of Asset Management Competency Framework (IAM)</a:t>
            </a:r>
          </a:p>
          <a:p>
            <a:pPr marL="1200150" lvl="2" indent="-285750" eaLnBrk="0" hangingPunct="0">
              <a:buFont typeface="Arial" panose="020B0604020202020204" pitchFamily="34" charset="0"/>
              <a:buChar char="•"/>
            </a:pPr>
            <a:endParaRPr lang="en-US" sz="2000" b="1" dirty="0">
              <a:effectLst>
                <a:outerShdw blurRad="38100" dist="38100" dir="2700000" algn="tl">
                  <a:srgbClr val="000000">
                    <a:alpha val="43137"/>
                  </a:srgbClr>
                </a:outerShdw>
              </a:effectLst>
              <a:latin typeface="Abadi" panose="020B0604020104020204" pitchFamily="34" charset="0"/>
            </a:endParaRPr>
          </a:p>
          <a:p>
            <a:pPr marL="1200150" lvl="2" indent="-285750" eaLnBrk="0" hangingPunct="0">
              <a:buFont typeface="Arial" panose="020B0604020202020204" pitchFamily="34" charset="0"/>
              <a:buChar char="•"/>
            </a:pPr>
            <a:endParaRPr lang="en-US" sz="2000" b="1" dirty="0">
              <a:effectLst>
                <a:outerShdw blurRad="38100" dist="38100" dir="2700000" algn="tl">
                  <a:srgbClr val="000000">
                    <a:alpha val="43137"/>
                  </a:srgbClr>
                </a:outerShdw>
              </a:effectLst>
              <a:latin typeface="Abadi" panose="020B0604020104020204" pitchFamily="34" charset="0"/>
            </a:endParaRPr>
          </a:p>
          <a:p>
            <a:pPr lvl="2" eaLnBrk="0" hangingPunct="0"/>
            <a:endParaRPr lang="en-US" sz="2000" b="1" dirty="0">
              <a:effectLst>
                <a:outerShdw blurRad="38100" dist="38100" dir="2700000" algn="tl">
                  <a:srgbClr val="000000">
                    <a:alpha val="43137"/>
                  </a:srgbClr>
                </a:outerShdw>
              </a:effectLst>
              <a:latin typeface="Abadi" panose="020B0604020104020204" pitchFamily="34" charset="0"/>
            </a:endParaRPr>
          </a:p>
          <a:p>
            <a:pPr marL="1200150" lvl="2" indent="-285750" eaLnBrk="0" hangingPunct="0">
              <a:buFont typeface="Arial" panose="020B0604020202020204" pitchFamily="34" charset="0"/>
              <a:buChar char="•"/>
            </a:pPr>
            <a:r>
              <a:rPr lang="en-US" sz="2000" b="1" dirty="0">
                <a:effectLst>
                  <a:outerShdw blurRad="38100" dist="38100" dir="2700000" algn="tl">
                    <a:srgbClr val="000000">
                      <a:alpha val="43137"/>
                    </a:srgbClr>
                  </a:outerShdw>
                </a:effectLst>
                <a:latin typeface="Abadi" panose="020B0604020104020204" pitchFamily="34" charset="0"/>
              </a:rPr>
              <a:t>CMRP Candidate Guide for Certification and Recertification  (Free on SMRP Website, you do not have to be a member to download), CMRP example questions are in this document</a:t>
            </a:r>
          </a:p>
          <a:p>
            <a:pPr marL="1200150" lvl="2" indent="-285750" eaLnBrk="0" hangingPunct="0">
              <a:buFont typeface="Arial" panose="020B0604020202020204" pitchFamily="34" charset="0"/>
              <a:buChar char="•"/>
            </a:pPr>
            <a:endParaRPr lang="en-US" sz="2000" b="1" dirty="0">
              <a:effectLst>
                <a:outerShdw blurRad="38100" dist="38100" dir="2700000" algn="tl">
                  <a:srgbClr val="000000">
                    <a:alpha val="43137"/>
                  </a:srgbClr>
                </a:outerShdw>
              </a:effectLst>
              <a:latin typeface="Abadi" panose="020B0604020104020204" pitchFamily="34" charset="0"/>
            </a:endParaRPr>
          </a:p>
          <a:p>
            <a:pPr lvl="2" eaLnBrk="0" hangingPunct="0"/>
            <a:endParaRPr lang="en-US" sz="2000" b="1" dirty="0">
              <a:effectLst>
                <a:outerShdw blurRad="38100" dist="38100" dir="2700000" algn="tl">
                  <a:srgbClr val="000000">
                    <a:alpha val="43137"/>
                  </a:srgbClr>
                </a:outerShdw>
              </a:effectLst>
              <a:latin typeface="Abadi" panose="020B0604020104020204" pitchFamily="34" charset="0"/>
            </a:endParaRPr>
          </a:p>
          <a:p>
            <a:pPr lvl="2" eaLnBrk="0" hangingPunct="0"/>
            <a:endParaRPr lang="en-US" sz="2000" b="1" dirty="0">
              <a:effectLst>
                <a:outerShdw blurRad="38100" dist="38100" dir="2700000" algn="tl">
                  <a:srgbClr val="000000">
                    <a:alpha val="43137"/>
                  </a:srgbClr>
                </a:outerShdw>
              </a:effectLst>
              <a:latin typeface="Abadi" panose="020B0604020104020204" pitchFamily="34" charset="0"/>
            </a:endParaRPr>
          </a:p>
          <a:p>
            <a:pPr marL="1200150" lvl="2" indent="-285750" eaLnBrk="0" hangingPunct="0">
              <a:buFont typeface="Arial" panose="020B0604020202020204" pitchFamily="34" charset="0"/>
              <a:buChar char="•"/>
            </a:pPr>
            <a:r>
              <a:rPr lang="en-US" sz="2000" b="1" dirty="0">
                <a:effectLst>
                  <a:outerShdw blurRad="38100" dist="38100" dir="2700000" algn="tl">
                    <a:srgbClr val="000000">
                      <a:alpha val="43137"/>
                    </a:srgbClr>
                  </a:outerShdw>
                </a:effectLst>
                <a:latin typeface="Abadi" panose="020B0604020104020204" pitchFamily="34" charset="0"/>
              </a:rPr>
              <a:t>Reliability Block Diagrams by Harry G. </a:t>
            </a:r>
            <a:r>
              <a:rPr lang="en-US" sz="2000" b="1" dirty="0" err="1">
                <a:effectLst>
                  <a:outerShdw blurRad="38100" dist="38100" dir="2700000" algn="tl">
                    <a:srgbClr val="000000">
                      <a:alpha val="43137"/>
                    </a:srgbClr>
                  </a:outerShdw>
                </a:effectLst>
                <a:latin typeface="Abadi" panose="020B0604020104020204" pitchFamily="34" charset="0"/>
              </a:rPr>
              <a:t>Kwatny</a:t>
            </a:r>
            <a:r>
              <a:rPr lang="en-US" sz="2000" b="1" dirty="0">
                <a:effectLst>
                  <a:outerShdw blurRad="38100" dist="38100" dir="2700000" algn="tl">
                    <a:srgbClr val="000000">
                      <a:alpha val="43137"/>
                    </a:srgbClr>
                  </a:outerShdw>
                </a:effectLst>
                <a:latin typeface="Abadi" panose="020B0604020104020204" pitchFamily="34" charset="0"/>
              </a:rPr>
              <a:t> (search on internet – free)</a:t>
            </a:r>
          </a:p>
        </p:txBody>
      </p:sp>
      <p:pic>
        <p:nvPicPr>
          <p:cNvPr id="5" name="Picture 4" descr="A screenshot of a cell phone&#10;&#10;Description automatically generated">
            <a:extLst>
              <a:ext uri="{FF2B5EF4-FFF2-40B4-BE49-F238E27FC236}">
                <a16:creationId xmlns:a16="http://schemas.microsoft.com/office/drawing/2014/main" id="{7C1682AD-3999-4CF4-B942-87D22902A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19" y="1334172"/>
            <a:ext cx="792210" cy="1083856"/>
          </a:xfrm>
          <a:prstGeom prst="rect">
            <a:avLst/>
          </a:prstGeom>
        </p:spPr>
      </p:pic>
      <p:pic>
        <p:nvPicPr>
          <p:cNvPr id="8" name="Picture 7" descr="A picture containing food, device&#10;&#10;Description automatically generated">
            <a:extLst>
              <a:ext uri="{FF2B5EF4-FFF2-40B4-BE49-F238E27FC236}">
                <a16:creationId xmlns:a16="http://schemas.microsoft.com/office/drawing/2014/main" id="{D10B3EED-7D4F-4B75-B060-15C742E54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17" y="2602306"/>
            <a:ext cx="804012" cy="1119565"/>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3E91D8B9-5178-4745-95C3-5FAEEA935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32" y="3847023"/>
            <a:ext cx="814097" cy="1024730"/>
          </a:xfrm>
          <a:prstGeom prst="rect">
            <a:avLst/>
          </a:prstGeom>
          <a:ln>
            <a:solidFill>
              <a:schemeClr val="accent1"/>
            </a:solidFill>
          </a:ln>
        </p:spPr>
      </p:pic>
      <p:pic>
        <p:nvPicPr>
          <p:cNvPr id="12" name="Picture 11" descr="A picture containing bird, flower, tree&#10;&#10;Description automatically generated">
            <a:extLst>
              <a:ext uri="{FF2B5EF4-FFF2-40B4-BE49-F238E27FC236}">
                <a16:creationId xmlns:a16="http://schemas.microsoft.com/office/drawing/2014/main" id="{5F9F2A39-7F3F-4372-B33E-7085F6F166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155" y="5022298"/>
            <a:ext cx="1312089" cy="1256603"/>
          </a:xfrm>
          <a:prstGeom prst="rect">
            <a:avLst/>
          </a:prstGeom>
          <a:ln>
            <a:solidFill>
              <a:schemeClr val="accent1"/>
            </a:solidFill>
          </a:ln>
        </p:spPr>
      </p:pic>
    </p:spTree>
    <p:extLst>
      <p:ext uri="{BB962C8B-B14F-4D97-AF65-F5344CB8AC3E}">
        <p14:creationId xmlns:p14="http://schemas.microsoft.com/office/powerpoint/2010/main" val="10468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barn(inVertical)">
                                      <p:cBhvr>
                                        <p:cTn id="15" dur="500"/>
                                        <p:tgtEl>
                                          <p:spTgt spid="7">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animEffect transition="in" filter="barn(inVertical)">
                                      <p:cBhvr>
                                        <p:cTn id="23" dur="500"/>
                                        <p:tgtEl>
                                          <p:spTgt spid="7">
                                            <p:txEl>
                                              <p:pRg st="10" end="1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14" end="14"/>
                                            </p:txEl>
                                          </p:spTgt>
                                        </p:tgtEl>
                                        <p:attrNameLst>
                                          <p:attrName>style.visibility</p:attrName>
                                        </p:attrNameLst>
                                      </p:cBhvr>
                                      <p:to>
                                        <p:strVal val="visible"/>
                                      </p:to>
                                    </p:set>
                                    <p:animEffect transition="in" filter="barn(inVertical)">
                                      <p:cBhvr>
                                        <p:cTn id="31" dur="500"/>
                                        <p:tgtEl>
                                          <p:spTgt spid="7">
                                            <p:txEl>
                                              <p:pRg st="14" end="1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My Recommendations for CMRP, Part 5</a:t>
            </a:r>
          </a:p>
        </p:txBody>
      </p:sp>
      <p:sp>
        <p:nvSpPr>
          <p:cNvPr id="7" name="TextBox 6">
            <a:extLst>
              <a:ext uri="{FF2B5EF4-FFF2-40B4-BE49-F238E27FC236}">
                <a16:creationId xmlns:a16="http://schemas.microsoft.com/office/drawing/2014/main" id="{F26AC768-2E31-4378-BE52-78ACE98B5EBC}"/>
              </a:ext>
            </a:extLst>
          </p:cNvPr>
          <p:cNvSpPr txBox="1"/>
          <p:nvPr/>
        </p:nvSpPr>
        <p:spPr>
          <a:xfrm>
            <a:off x="541060" y="789140"/>
            <a:ext cx="11458596" cy="6129050"/>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Starting the week prior to the CMRP Exam:</a:t>
            </a:r>
          </a:p>
          <a:p>
            <a:pPr marL="742950" lvl="1" indent="-285750">
              <a:lnSpc>
                <a:spcPct val="150000"/>
              </a:lnSpc>
              <a:buFont typeface="Arial" panose="020B0604020202020204" pitchFamily="34" charset="0"/>
              <a:buChar char="•"/>
            </a:pPr>
            <a:r>
              <a:rPr lang="en-US" sz="2400" b="1" dirty="0">
                <a:solidFill>
                  <a:schemeClr val="accent1">
                    <a:lumMod val="50000"/>
                  </a:schemeClr>
                </a:solidFill>
                <a:effectLst>
                  <a:outerShdw blurRad="38100" dist="38100" dir="2700000" algn="tl">
                    <a:srgbClr val="000000">
                      <a:alpha val="43137"/>
                    </a:srgbClr>
                  </a:outerShdw>
                </a:effectLst>
              </a:rPr>
              <a:t>Study 2-4 hours every other day using the material recommended previously</a:t>
            </a:r>
          </a:p>
          <a:p>
            <a:pPr lvl="1">
              <a:lnSpc>
                <a:spcPct val="150000"/>
              </a:lnSpc>
            </a:pPr>
            <a:endParaRPr lang="en-US" sz="2400" b="1" dirty="0">
              <a:solidFill>
                <a:schemeClr val="accent1">
                  <a:lumMod val="50000"/>
                </a:schemeClr>
              </a:solidFill>
              <a:effectLst>
                <a:outerShdw blurRad="38100" dist="38100" dir="2700000" algn="tl">
                  <a:srgbClr val="000000">
                    <a:alpha val="43137"/>
                  </a:srgbClr>
                </a:outerShdw>
              </a:effectLst>
            </a:endParaRPr>
          </a:p>
          <a:p>
            <a:pPr lvl="1">
              <a:lnSpc>
                <a:spcPct val="150000"/>
              </a:lnSpc>
            </a:pPr>
            <a:endParaRPr lang="en-US" sz="2400" b="1" dirty="0">
              <a:solidFill>
                <a:schemeClr val="accent1">
                  <a:lumMod val="50000"/>
                </a:schemeClr>
              </a:solidFill>
              <a:effectLst>
                <a:outerShdw blurRad="38100" dist="38100" dir="2700000" algn="tl">
                  <a:srgbClr val="000000">
                    <a:alpha val="43137"/>
                  </a:srgbClr>
                </a:outerShdw>
              </a:effectLst>
            </a:endParaRPr>
          </a:p>
          <a:p>
            <a:pPr marL="742950" lvl="1" indent="-285750">
              <a:buFont typeface="Arial" panose="020B0604020202020204" pitchFamily="34" charset="0"/>
              <a:buChar char="•"/>
            </a:pPr>
            <a:r>
              <a:rPr lang="en-US" sz="2400" b="1" dirty="0">
                <a:solidFill>
                  <a:schemeClr val="accent1">
                    <a:lumMod val="50000"/>
                  </a:schemeClr>
                </a:solidFill>
                <a:effectLst>
                  <a:outerShdw blurRad="38100" dist="38100" dir="2700000" algn="tl">
                    <a:srgbClr val="000000">
                      <a:alpha val="43137"/>
                    </a:srgbClr>
                  </a:outerShdw>
                </a:effectLst>
              </a:rPr>
              <a:t>Take a 15-minute break every hour, walk around outside and clear your head, no TV while studying.</a:t>
            </a:r>
          </a:p>
          <a:p>
            <a:pPr lvl="1"/>
            <a:endParaRPr lang="en-US" sz="2400" b="1" dirty="0">
              <a:solidFill>
                <a:schemeClr val="accent1">
                  <a:lumMod val="50000"/>
                </a:schemeClr>
              </a:solidFill>
              <a:effectLst>
                <a:outerShdw blurRad="38100" dist="38100" dir="2700000" algn="tl">
                  <a:srgbClr val="000000">
                    <a:alpha val="43137"/>
                  </a:srgbClr>
                </a:outerShdw>
              </a:effectLst>
            </a:endParaRPr>
          </a:p>
          <a:p>
            <a:pPr lvl="1"/>
            <a:endParaRPr lang="en-US" sz="2400" b="1" dirty="0">
              <a:solidFill>
                <a:schemeClr val="accent1">
                  <a:lumMod val="50000"/>
                </a:schemeClr>
              </a:solidFill>
              <a:effectLst>
                <a:outerShdw blurRad="38100" dist="38100" dir="2700000" algn="tl">
                  <a:srgbClr val="000000">
                    <a:alpha val="43137"/>
                  </a:srgbClr>
                </a:outerShdw>
              </a:effectLst>
            </a:endParaRPr>
          </a:p>
          <a:p>
            <a:pPr marL="742950" lvl="1" indent="-285750">
              <a:lnSpc>
                <a:spcPct val="150000"/>
              </a:lnSpc>
              <a:buFont typeface="Arial" panose="020B0604020202020204" pitchFamily="34" charset="0"/>
              <a:buChar char="•"/>
            </a:pPr>
            <a:r>
              <a:rPr lang="en-US" sz="2400" b="1" dirty="0">
                <a:solidFill>
                  <a:schemeClr val="accent1">
                    <a:lumMod val="50000"/>
                  </a:schemeClr>
                </a:solidFill>
                <a:effectLst>
                  <a:outerShdw blurRad="38100" dist="38100" dir="2700000" algn="tl">
                    <a:srgbClr val="000000">
                      <a:alpha val="43137"/>
                    </a:srgbClr>
                  </a:outerShdw>
                </a:effectLst>
              </a:rPr>
              <a:t>Study with someone else is good but you will need time alone studying as well</a:t>
            </a:r>
          </a:p>
          <a:p>
            <a:pPr marL="742950" lvl="1" indent="-285750">
              <a:buFont typeface="Arial" panose="020B0604020202020204" pitchFamily="34" charset="0"/>
              <a:buChar char="•"/>
            </a:pPr>
            <a:r>
              <a:rPr lang="en-US" sz="2400" b="1" dirty="0">
                <a:solidFill>
                  <a:schemeClr val="accent1">
                    <a:lumMod val="50000"/>
                  </a:schemeClr>
                </a:solidFill>
                <a:effectLst>
                  <a:outerShdw blurRad="38100" dist="38100" dir="2700000" algn="tl">
                    <a:srgbClr val="000000">
                      <a:alpha val="43137"/>
                    </a:srgbClr>
                  </a:outerShdw>
                </a:effectLst>
              </a:rPr>
              <a:t>Get plenty of uninterrupted sleep the night prior and minimize alcohol intake (minimum of 6 hours sleep)</a:t>
            </a:r>
          </a:p>
          <a:p>
            <a:pPr marL="742950" lvl="1" indent="-285750">
              <a:buFont typeface="Arial" panose="020B0604020202020204" pitchFamily="34" charset="0"/>
              <a:buChar char="•"/>
            </a:pPr>
            <a:r>
              <a:rPr lang="en-US" sz="2400" b="1" dirty="0">
                <a:solidFill>
                  <a:schemeClr val="accent1">
                    <a:lumMod val="50000"/>
                  </a:schemeClr>
                </a:solidFill>
                <a:effectLst>
                  <a:outerShdw blurRad="38100" dist="38100" dir="2700000" algn="tl">
                    <a:srgbClr val="000000">
                      <a:alpha val="43137"/>
                    </a:srgbClr>
                  </a:outerShdw>
                </a:effectLst>
              </a:rPr>
              <a:t>Morning of the exam, eat breakfast, minimize sugar intake, take a short walk to clear your head before exam. </a:t>
            </a:r>
          </a:p>
          <a:p>
            <a:pPr>
              <a:lnSpc>
                <a:spcPct val="150000"/>
              </a:lnSpc>
            </a:pPr>
            <a:endParaRPr lang="en-US" sz="2400" b="1" dirty="0">
              <a:solidFill>
                <a:schemeClr val="accent1">
                  <a:lumMod val="50000"/>
                </a:schemeClr>
              </a:solidFill>
              <a:effectLst>
                <a:outerShdw blurRad="38100" dist="38100" dir="2700000" algn="tl">
                  <a:srgbClr val="000000">
                    <a:alpha val="43137"/>
                  </a:srgbClr>
                </a:outerShdw>
              </a:effectLst>
            </a:endParaRPr>
          </a:p>
        </p:txBody>
      </p:sp>
      <p:pic>
        <p:nvPicPr>
          <p:cNvPr id="9" name="Picture 8" descr="A picture containing sitting, book, table, person&#10;&#10;Description automatically generated">
            <a:extLst>
              <a:ext uri="{FF2B5EF4-FFF2-40B4-BE49-F238E27FC236}">
                <a16:creationId xmlns:a16="http://schemas.microsoft.com/office/drawing/2014/main" id="{CF8DCDD8-7FBA-43E4-A177-FA0244330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331" y="1878904"/>
            <a:ext cx="1653337" cy="807293"/>
          </a:xfrm>
          <a:prstGeom prst="rect">
            <a:avLst/>
          </a:prstGeom>
        </p:spPr>
      </p:pic>
      <p:pic>
        <p:nvPicPr>
          <p:cNvPr id="11" name="Picture 10" descr="A person walking up a hill with a sunset in the background&#10;&#10;Description automatically generated">
            <a:extLst>
              <a:ext uri="{FF2B5EF4-FFF2-40B4-BE49-F238E27FC236}">
                <a16:creationId xmlns:a16="http://schemas.microsoft.com/office/drawing/2014/main" id="{69B64C53-AB13-488F-85E6-86CF0990572E}"/>
              </a:ext>
            </a:extLst>
          </p:cNvPr>
          <p:cNvPicPr>
            <a:picLocks noChangeAspect="1"/>
          </p:cNvPicPr>
          <p:nvPr/>
        </p:nvPicPr>
        <p:blipFill rotWithShape="1">
          <a:blip r:embed="rId3">
            <a:extLst>
              <a:ext uri="{28A0092B-C50C-407E-A947-70E740481C1C}">
                <a14:useLocalDpi xmlns:a14="http://schemas.microsoft.com/office/drawing/2010/main" val="0"/>
              </a:ext>
            </a:extLst>
          </a:blip>
          <a:srcRect l="35309" t="18447"/>
          <a:stretch/>
        </p:blipFill>
        <p:spPr>
          <a:xfrm>
            <a:off x="5352675" y="3229850"/>
            <a:ext cx="1486649" cy="1180718"/>
          </a:xfrm>
          <a:prstGeom prst="rect">
            <a:avLst/>
          </a:prstGeom>
        </p:spPr>
      </p:pic>
    </p:spTree>
    <p:extLst>
      <p:ext uri="{BB962C8B-B14F-4D97-AF65-F5344CB8AC3E}">
        <p14:creationId xmlns:p14="http://schemas.microsoft.com/office/powerpoint/2010/main" val="380673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barn(inVertical)">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arn(inVertic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barn(inVertical)">
                                      <p:cBhvr>
                                        <p:cTn id="3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Wishing you the Best</a:t>
            </a:r>
          </a:p>
        </p:txBody>
      </p:sp>
      <p:sp>
        <p:nvSpPr>
          <p:cNvPr id="7" name="TextBox 6">
            <a:extLst>
              <a:ext uri="{FF2B5EF4-FFF2-40B4-BE49-F238E27FC236}">
                <a16:creationId xmlns:a16="http://schemas.microsoft.com/office/drawing/2014/main" id="{F26AC768-2E31-4378-BE52-78ACE98B5EBC}"/>
              </a:ext>
            </a:extLst>
          </p:cNvPr>
          <p:cNvSpPr txBox="1"/>
          <p:nvPr/>
        </p:nvSpPr>
        <p:spPr>
          <a:xfrm>
            <a:off x="498782" y="988415"/>
            <a:ext cx="11194436" cy="2215991"/>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rPr>
              <a:t>If you have questions email me.</a:t>
            </a:r>
          </a:p>
          <a:p>
            <a:pPr algn="ctr"/>
            <a:endParaRPr lang="en-US" sz="2400" b="1" dirty="0">
              <a:effectLst>
                <a:outerShdw blurRad="38100" dist="38100" dir="2700000" algn="tl">
                  <a:srgbClr val="000000">
                    <a:alpha val="43137"/>
                  </a:srgbClr>
                </a:outerShdw>
              </a:effectLst>
            </a:endParaRPr>
          </a:p>
          <a:p>
            <a:pPr algn="ctr"/>
            <a:r>
              <a:rPr lang="en-US" sz="2400" b="1" dirty="0">
                <a:effectLst>
                  <a:outerShdw blurRad="38100" dist="38100" dir="2700000" algn="tl">
                    <a:srgbClr val="000000">
                      <a:alpha val="43137"/>
                    </a:srgbClr>
                  </a:outerShdw>
                </a:effectLst>
              </a:rPr>
              <a:t>Please contact me when you find out the results of your exam</a:t>
            </a:r>
          </a:p>
          <a:p>
            <a:pPr algn="ctr"/>
            <a:endParaRPr lang="en-US" sz="2400" b="1" dirty="0">
              <a:effectLst>
                <a:outerShdw blurRad="38100" dist="38100" dir="2700000" algn="tl">
                  <a:srgbClr val="000000">
                    <a:alpha val="43137"/>
                  </a:srgbClr>
                </a:outerShdw>
              </a:effectLst>
              <a:hlinkClick r:id="rId2"/>
            </a:endParaRPr>
          </a:p>
          <a:p>
            <a:pPr algn="ctr"/>
            <a:r>
              <a:rPr lang="en-US" sz="2400" b="1" dirty="0">
                <a:effectLst>
                  <a:outerShdw blurRad="38100" dist="38100" dir="2700000" algn="tl">
                    <a:srgbClr val="000000">
                      <a:alpha val="43137"/>
                    </a:srgbClr>
                  </a:outerShdw>
                </a:effectLst>
                <a:hlinkClick r:id="rId2"/>
              </a:rPr>
              <a:t>rsmith@worldclassmaintenance.org</a:t>
            </a:r>
            <a:endParaRPr lang="en-US" sz="2400"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p:txBody>
      </p:sp>
      <p:pic>
        <p:nvPicPr>
          <p:cNvPr id="11" name="Picture 10" descr="A picture containing standing, person, baseball, holding&#10;&#10;Description automatically generated">
            <a:extLst>
              <a:ext uri="{FF2B5EF4-FFF2-40B4-BE49-F238E27FC236}">
                <a16:creationId xmlns:a16="http://schemas.microsoft.com/office/drawing/2014/main" id="{AFEB3CC5-0122-4495-87B2-3B2B5D63F904}"/>
              </a:ext>
            </a:extLst>
          </p:cNvPr>
          <p:cNvPicPr>
            <a:picLocks noChangeAspect="1"/>
          </p:cNvPicPr>
          <p:nvPr/>
        </p:nvPicPr>
        <p:blipFill rotWithShape="1">
          <a:blip r:embed="rId3">
            <a:extLst>
              <a:ext uri="{28A0092B-C50C-407E-A947-70E740481C1C}">
                <a14:useLocalDpi xmlns:a14="http://schemas.microsoft.com/office/drawing/2010/main" val="0"/>
              </a:ext>
            </a:extLst>
          </a:blip>
          <a:srcRect l="2923" t="4950" r="2923" b="4970"/>
          <a:stretch/>
        </p:blipFill>
        <p:spPr>
          <a:xfrm>
            <a:off x="4706958" y="3204406"/>
            <a:ext cx="2778084" cy="179493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E5D6E435-0961-4A6E-864F-F938D5A608FA}"/>
              </a:ext>
            </a:extLst>
          </p:cNvPr>
          <p:cNvPicPr>
            <a:picLocks noChangeAspect="1"/>
          </p:cNvPicPr>
          <p:nvPr/>
        </p:nvPicPr>
        <p:blipFill rotWithShape="1">
          <a:blip r:embed="rId4">
            <a:extLst>
              <a:ext uri="{28A0092B-C50C-407E-A947-70E740481C1C}">
                <a14:useLocalDpi xmlns:a14="http://schemas.microsoft.com/office/drawing/2010/main" val="0"/>
              </a:ext>
            </a:extLst>
          </a:blip>
          <a:srcRect l="22283" t="25122" r="22174" b="22318"/>
          <a:stretch/>
        </p:blipFill>
        <p:spPr>
          <a:xfrm>
            <a:off x="4706958" y="5130212"/>
            <a:ext cx="2778084" cy="1478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31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E7CEA73-DE0F-400A-A855-F85236570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078" y="2409138"/>
            <a:ext cx="7385776" cy="4154499"/>
          </a:xfrm>
          <a:prstGeom prst="rect">
            <a:avLst/>
          </a:prstGeom>
        </p:spPr>
      </p:pic>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Facts about the CMRP Exam?</a:t>
            </a:r>
          </a:p>
        </p:txBody>
      </p:sp>
      <p:sp>
        <p:nvSpPr>
          <p:cNvPr id="7" name="TextBox 6">
            <a:extLst>
              <a:ext uri="{FF2B5EF4-FFF2-40B4-BE49-F238E27FC236}">
                <a16:creationId xmlns:a16="http://schemas.microsoft.com/office/drawing/2014/main" id="{F26AC768-2E31-4378-BE52-78ACE98B5EBC}"/>
              </a:ext>
            </a:extLst>
          </p:cNvPr>
          <p:cNvSpPr txBox="1"/>
          <p:nvPr/>
        </p:nvSpPr>
        <p:spPr>
          <a:xfrm>
            <a:off x="982079" y="914400"/>
            <a:ext cx="10613922" cy="1200329"/>
          </a:xfrm>
          <a:prstGeom prst="rect">
            <a:avLst/>
          </a:prstGeom>
          <a:noFill/>
        </p:spPr>
        <p:txBody>
          <a:bodyPr wrap="square">
            <a:spAutoFit/>
          </a:bodyPr>
          <a:lstStyle/>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The CMRP Exam is 2-1/2 Hours</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There are 110 Multiple Choice Question </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Which averages out to 1.7 minutes per question</a:t>
            </a:r>
          </a:p>
        </p:txBody>
      </p:sp>
      <p:pic>
        <p:nvPicPr>
          <p:cNvPr id="4" name="Picture 3">
            <a:extLst>
              <a:ext uri="{FF2B5EF4-FFF2-40B4-BE49-F238E27FC236}">
                <a16:creationId xmlns:a16="http://schemas.microsoft.com/office/drawing/2014/main" id="{BA1F7632-C1BC-4003-B616-286136299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658" y="790791"/>
            <a:ext cx="3363021" cy="2239772"/>
          </a:xfrm>
          <a:prstGeom prst="rect">
            <a:avLst/>
          </a:prstGeom>
        </p:spPr>
      </p:pic>
      <p:sp>
        <p:nvSpPr>
          <p:cNvPr id="5" name="TextBox 4">
            <a:extLst>
              <a:ext uri="{FF2B5EF4-FFF2-40B4-BE49-F238E27FC236}">
                <a16:creationId xmlns:a16="http://schemas.microsoft.com/office/drawing/2014/main" id="{C98373B7-9083-4029-8F75-057B4FC61129}"/>
              </a:ext>
            </a:extLst>
          </p:cNvPr>
          <p:cNvSpPr txBox="1"/>
          <p:nvPr/>
        </p:nvSpPr>
        <p:spPr>
          <a:xfrm>
            <a:off x="10292291" y="1264346"/>
            <a:ext cx="1061509" cy="646331"/>
          </a:xfrm>
          <a:prstGeom prst="rect">
            <a:avLst/>
          </a:prstGeom>
          <a:noFill/>
        </p:spPr>
        <p:txBody>
          <a:bodyPr wrap="none" rtlCol="0">
            <a:spAutoFit/>
          </a:bodyPr>
          <a:lstStyle/>
          <a:p>
            <a:pPr algn="ctr"/>
            <a:r>
              <a:rPr lang="en-US" b="1" dirty="0">
                <a:solidFill>
                  <a:srgbClr val="FF0000"/>
                </a:solidFill>
                <a:effectLst>
                  <a:outerShdw blurRad="38100" dist="38100" dir="2700000" algn="tl">
                    <a:srgbClr val="000000">
                      <a:alpha val="43137"/>
                    </a:srgbClr>
                  </a:outerShdw>
                </a:effectLst>
                <a:latin typeface="Abadi" panose="020B0604020104020204" pitchFamily="34" charset="0"/>
              </a:rPr>
              <a:t>1.7 </a:t>
            </a:r>
          </a:p>
          <a:p>
            <a:pPr algn="ctr"/>
            <a:r>
              <a:rPr lang="en-US" b="1" dirty="0">
                <a:solidFill>
                  <a:srgbClr val="FF0000"/>
                </a:solidFill>
                <a:effectLst>
                  <a:outerShdw blurRad="38100" dist="38100" dir="2700000" algn="tl">
                    <a:srgbClr val="000000">
                      <a:alpha val="43137"/>
                    </a:srgbClr>
                  </a:outerShdw>
                </a:effectLst>
                <a:latin typeface="Abadi" panose="020B0604020104020204" pitchFamily="34" charset="0"/>
              </a:rPr>
              <a:t>minutes?</a:t>
            </a:r>
          </a:p>
        </p:txBody>
      </p:sp>
    </p:spTree>
    <p:extLst>
      <p:ext uri="{BB962C8B-B14F-4D97-AF65-F5344CB8AC3E}">
        <p14:creationId xmlns:p14="http://schemas.microsoft.com/office/powerpoint/2010/main" val="102718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What does the CMRP Encompass?</a:t>
            </a:r>
          </a:p>
        </p:txBody>
      </p:sp>
      <p:sp>
        <p:nvSpPr>
          <p:cNvPr id="7" name="TextBox 6">
            <a:extLst>
              <a:ext uri="{FF2B5EF4-FFF2-40B4-BE49-F238E27FC236}">
                <a16:creationId xmlns:a16="http://schemas.microsoft.com/office/drawing/2014/main" id="{F26AC768-2E31-4378-BE52-78ACE98B5EBC}"/>
              </a:ext>
            </a:extLst>
          </p:cNvPr>
          <p:cNvSpPr txBox="1"/>
          <p:nvPr/>
        </p:nvSpPr>
        <p:spPr>
          <a:xfrm>
            <a:off x="541839" y="792480"/>
            <a:ext cx="11108321" cy="6001643"/>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latin typeface="Abadi" panose="020B0604020104020204" pitchFamily="34" charset="0"/>
              </a:rPr>
              <a:t>The exam assesses an individual’s aptitude within the five pillars of the SMRP Body of Knowledge (BoK): </a:t>
            </a:r>
          </a:p>
          <a:p>
            <a:endParaRPr lang="en-US" sz="2400" b="1" dirty="0">
              <a:effectLst>
                <a:outerShdw blurRad="38100" dist="38100" dir="2700000" algn="tl">
                  <a:srgbClr val="000000">
                    <a:alpha val="43137"/>
                  </a:srgbClr>
                </a:outerShdw>
              </a:effectLst>
              <a:latin typeface="Abadi" panose="020B0604020104020204" pitchFamily="34" charset="0"/>
            </a:endParaRPr>
          </a:p>
          <a:p>
            <a:pPr marL="457200" indent="-457200">
              <a:buAutoNum type="arabicPeriod"/>
            </a:pPr>
            <a:r>
              <a:rPr lang="en-US" sz="2400" b="1" dirty="0">
                <a:effectLst>
                  <a:outerShdw blurRad="38100" dist="38100" dir="2700000" algn="tl">
                    <a:srgbClr val="000000">
                      <a:alpha val="43137"/>
                    </a:srgbClr>
                  </a:outerShdw>
                </a:effectLst>
                <a:latin typeface="Abadi" panose="020B0604020104020204" pitchFamily="34" charset="0"/>
              </a:rPr>
              <a:t>Business &amp; Management </a:t>
            </a:r>
          </a:p>
          <a:p>
            <a:pPr marL="457200" indent="-457200">
              <a:buAutoNum type="arabicPeriod"/>
            </a:pPr>
            <a:r>
              <a:rPr lang="en-US" sz="2400" b="1" dirty="0">
                <a:effectLst>
                  <a:outerShdw blurRad="38100" dist="38100" dir="2700000" algn="tl">
                    <a:srgbClr val="000000">
                      <a:alpha val="43137"/>
                    </a:srgbClr>
                  </a:outerShdw>
                </a:effectLst>
                <a:latin typeface="Abadi" panose="020B0604020104020204" pitchFamily="34" charset="0"/>
              </a:rPr>
              <a:t>Equipment Reliability </a:t>
            </a:r>
          </a:p>
          <a:p>
            <a:pPr marL="457200" indent="-457200">
              <a:buAutoNum type="arabicPeriod"/>
            </a:pPr>
            <a:r>
              <a:rPr lang="en-US" sz="2400" b="1" dirty="0">
                <a:effectLst>
                  <a:outerShdw blurRad="38100" dist="38100" dir="2700000" algn="tl">
                    <a:srgbClr val="000000">
                      <a:alpha val="43137"/>
                    </a:srgbClr>
                  </a:outerShdw>
                </a:effectLst>
                <a:latin typeface="Abadi" panose="020B0604020104020204" pitchFamily="34" charset="0"/>
              </a:rPr>
              <a:t>Manufacturing Process Reliability </a:t>
            </a:r>
          </a:p>
          <a:p>
            <a:pPr marL="457200" indent="-457200">
              <a:buAutoNum type="arabicPeriod"/>
            </a:pPr>
            <a:r>
              <a:rPr lang="en-US" sz="2400" b="1" dirty="0">
                <a:effectLst>
                  <a:outerShdw blurRad="38100" dist="38100" dir="2700000" algn="tl">
                    <a:srgbClr val="000000">
                      <a:alpha val="43137"/>
                    </a:srgbClr>
                  </a:outerShdw>
                </a:effectLst>
                <a:latin typeface="Abadi" panose="020B0604020104020204" pitchFamily="34" charset="0"/>
              </a:rPr>
              <a:t>Organization &amp; Leadership </a:t>
            </a:r>
          </a:p>
          <a:p>
            <a:pPr marL="457200" indent="-457200">
              <a:buAutoNum type="arabicPeriod"/>
            </a:pPr>
            <a:r>
              <a:rPr lang="en-US" sz="2400" b="1" dirty="0">
                <a:effectLst>
                  <a:outerShdw blurRad="38100" dist="38100" dir="2700000" algn="tl">
                    <a:srgbClr val="000000">
                      <a:alpha val="43137"/>
                    </a:srgbClr>
                  </a:outerShdw>
                </a:effectLst>
                <a:latin typeface="Abadi" panose="020B0604020104020204" pitchFamily="34" charset="0"/>
              </a:rPr>
              <a:t>Work Management </a:t>
            </a:r>
          </a:p>
          <a:p>
            <a:pPr marL="457200" indent="-457200">
              <a:buAutoNum type="arabicPeriod"/>
            </a:pPr>
            <a:endParaRPr lang="en-US" sz="2400" b="1" dirty="0">
              <a:effectLst>
                <a:outerShdw blurRad="38100" dist="38100" dir="2700000" algn="tl">
                  <a:srgbClr val="000000">
                    <a:alpha val="43137"/>
                  </a:srgbClr>
                </a:outerShdw>
              </a:effectLst>
              <a:latin typeface="Abadi" panose="020B0604020104020204" pitchFamily="34" charset="0"/>
            </a:endParaRPr>
          </a:p>
          <a:p>
            <a:endParaRPr lang="en-US" sz="2400" b="1" dirty="0">
              <a:effectLst>
                <a:outerShdw blurRad="38100" dist="38100" dir="2700000" algn="tl">
                  <a:srgbClr val="000000">
                    <a:alpha val="43137"/>
                  </a:srgbClr>
                </a:outerShdw>
              </a:effectLst>
              <a:latin typeface="Abadi" panose="020B0604020104020204" pitchFamily="34" charset="0"/>
            </a:endParaRPr>
          </a:p>
          <a:p>
            <a:endParaRPr lang="en-US" sz="2400" b="1" dirty="0">
              <a:effectLst>
                <a:outerShdw blurRad="38100" dist="38100" dir="2700000" algn="tl">
                  <a:srgbClr val="000000">
                    <a:alpha val="43137"/>
                  </a:srgbClr>
                </a:outerShdw>
              </a:effectLst>
              <a:latin typeface="Abadi" panose="020B0604020104020204" pitchFamily="34" charset="0"/>
            </a:endParaRPr>
          </a:p>
          <a:p>
            <a:pPr marL="342900" indent="-342900">
              <a:buFont typeface="Arial" panose="020B0604020202020204" pitchFamily="34" charset="0"/>
              <a:buChar char="•"/>
            </a:pPr>
            <a:endParaRPr lang="en-US" sz="2000" b="1" dirty="0">
              <a:effectLst>
                <a:outerShdw blurRad="38100" dist="38100" dir="2700000" algn="tl">
                  <a:srgbClr val="000000">
                    <a:alpha val="43137"/>
                  </a:srgbClr>
                </a:outerShdw>
              </a:effectLst>
              <a:latin typeface="Abadi" panose="020B0604020104020204" pitchFamily="34" charset="0"/>
            </a:endParaRPr>
          </a:p>
          <a:p>
            <a:pPr marL="342900" indent="-342900">
              <a:buFont typeface="Arial" panose="020B0604020202020204" pitchFamily="34" charset="0"/>
              <a:buChar char="•"/>
            </a:pPr>
            <a:endParaRPr lang="en-US" sz="2000" b="1" dirty="0">
              <a:effectLst>
                <a:outerShdw blurRad="38100" dist="38100" dir="2700000" algn="tl">
                  <a:srgbClr val="000000">
                    <a:alpha val="43137"/>
                  </a:srgbClr>
                </a:outerShdw>
              </a:effectLst>
              <a:latin typeface="Abadi" panose="020B0604020104020204" pitchFamily="34" charset="0"/>
            </a:endParaRPr>
          </a:p>
          <a:p>
            <a:pPr marL="342900" indent="-342900">
              <a:buFont typeface="Arial" panose="020B0604020202020204" pitchFamily="34" charset="0"/>
              <a:buChar char="•"/>
            </a:pPr>
            <a:r>
              <a:rPr lang="en-US" sz="2000" b="1" dirty="0">
                <a:effectLst>
                  <a:outerShdw blurRad="38100" dist="38100" dir="2700000" algn="tl">
                    <a:srgbClr val="000000">
                      <a:alpha val="43137"/>
                    </a:srgbClr>
                  </a:outerShdw>
                </a:effectLst>
                <a:latin typeface="Abadi" panose="020B0604020104020204" pitchFamily="34" charset="0"/>
              </a:rPr>
              <a:t>Each pillar details an area of maintenance, reliability and physical asset management that individuals should be proficient in to improve their careers.</a:t>
            </a:r>
          </a:p>
          <a:p>
            <a:pPr marL="342900" indent="-342900">
              <a:buFont typeface="Arial" panose="020B0604020202020204" pitchFamily="34" charset="0"/>
              <a:buChar char="•"/>
            </a:pPr>
            <a:r>
              <a:rPr lang="en-US" sz="2000" b="1" dirty="0">
                <a:effectLst>
                  <a:outerShdw blurRad="38100" dist="38100" dir="2700000" algn="tl">
                    <a:srgbClr val="000000">
                      <a:alpha val="43137"/>
                    </a:srgbClr>
                  </a:outerShdw>
                </a:effectLst>
                <a:latin typeface="Abadi" panose="020B0604020104020204" pitchFamily="34" charset="0"/>
              </a:rPr>
              <a:t>Several of the pillars also address technical and “people” skills that help individuals better manage relationships with colleagues.</a:t>
            </a:r>
          </a:p>
        </p:txBody>
      </p:sp>
      <p:pic>
        <p:nvPicPr>
          <p:cNvPr id="4" name="Picture 3" descr="A screenshot of a cell phone&#10;&#10;Description automatically generated">
            <a:extLst>
              <a:ext uri="{FF2B5EF4-FFF2-40B4-BE49-F238E27FC236}">
                <a16:creationId xmlns:a16="http://schemas.microsoft.com/office/drawing/2014/main" id="{A8990F92-C2C9-46BC-BB4F-9FF55FFB8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554" y="1302545"/>
            <a:ext cx="3426846" cy="4131333"/>
          </a:xfrm>
          <a:prstGeom prst="rect">
            <a:avLst/>
          </a:prstGeom>
        </p:spPr>
      </p:pic>
      <p:sp>
        <p:nvSpPr>
          <p:cNvPr id="5" name="Rectangle: Rounded Corners 4">
            <a:extLst>
              <a:ext uri="{FF2B5EF4-FFF2-40B4-BE49-F238E27FC236}">
                <a16:creationId xmlns:a16="http://schemas.microsoft.com/office/drawing/2014/main" id="{D6A4FA11-F84E-4BC6-AFE2-E7088316AAFA}"/>
              </a:ext>
            </a:extLst>
          </p:cNvPr>
          <p:cNvSpPr/>
          <p:nvPr/>
        </p:nvSpPr>
        <p:spPr>
          <a:xfrm>
            <a:off x="6014720" y="1981200"/>
            <a:ext cx="3200400"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1826ACA-6A6F-4001-A941-113742B262A0}"/>
              </a:ext>
            </a:extLst>
          </p:cNvPr>
          <p:cNvSpPr/>
          <p:nvPr/>
        </p:nvSpPr>
        <p:spPr>
          <a:xfrm>
            <a:off x="6014720" y="2659855"/>
            <a:ext cx="3200400"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080AA7C-E4D0-423F-92A7-DE7ECF3B71E6}"/>
              </a:ext>
            </a:extLst>
          </p:cNvPr>
          <p:cNvSpPr/>
          <p:nvPr/>
        </p:nvSpPr>
        <p:spPr>
          <a:xfrm>
            <a:off x="6014720" y="3352800"/>
            <a:ext cx="3200400"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6496044-CDC6-4B52-BE14-EA12A26DC978}"/>
              </a:ext>
            </a:extLst>
          </p:cNvPr>
          <p:cNvSpPr/>
          <p:nvPr/>
        </p:nvSpPr>
        <p:spPr>
          <a:xfrm>
            <a:off x="6035040" y="4055905"/>
            <a:ext cx="3200400"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C299025-B60D-49A4-B80B-7C5EE110CF71}"/>
              </a:ext>
            </a:extLst>
          </p:cNvPr>
          <p:cNvSpPr/>
          <p:nvPr/>
        </p:nvSpPr>
        <p:spPr>
          <a:xfrm>
            <a:off x="6035040" y="4759010"/>
            <a:ext cx="3200400"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66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arn(inVertical)">
                                      <p:cBhvr>
                                        <p:cTn id="23" dur="500"/>
                                        <p:tgtEl>
                                          <p:spTgt spid="7">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barn(inVertical)">
                                      <p:cBhvr>
                                        <p:cTn id="31" dur="500"/>
                                        <p:tgtEl>
                                          <p:spTgt spid="7">
                                            <p:txEl>
                                              <p:pRg st="4" end="4"/>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barn(inVertical)">
                                      <p:cBhvr>
                                        <p:cTn id="39" dur="500"/>
                                        <p:tgtEl>
                                          <p:spTgt spid="7">
                                            <p:txEl>
                                              <p:pRg st="5" end="5"/>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barn(inVertical)">
                                      <p:cBhvr>
                                        <p:cTn id="47" dur="500"/>
                                        <p:tgtEl>
                                          <p:spTgt spid="7">
                                            <p:txEl>
                                              <p:pRg st="6" end="6"/>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Effect transition="in" filter="barn(inVertical)">
                                      <p:cBhvr>
                                        <p:cTn id="55" dur="500"/>
                                        <p:tgtEl>
                                          <p:spTgt spid="7">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7">
                                            <p:txEl>
                                              <p:pRg st="13" end="13"/>
                                            </p:txEl>
                                          </p:spTgt>
                                        </p:tgtEl>
                                        <p:attrNameLst>
                                          <p:attrName>style.visibility</p:attrName>
                                        </p:attrNameLst>
                                      </p:cBhvr>
                                      <p:to>
                                        <p:strVal val="visible"/>
                                      </p:to>
                                    </p:set>
                                    <p:animEffect transition="in" filter="barn(inVertical)">
                                      <p:cBhvr>
                                        <p:cTn id="60"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49157"/>
            <a:ext cx="10515600" cy="896145"/>
          </a:xfrm>
        </p:spPr>
        <p:txBody>
          <a:bodyPr>
            <a:normAutofit fontScale="90000"/>
          </a:bodyPr>
          <a:lstStyle/>
          <a:p>
            <a:pPr algn="ctr"/>
            <a:r>
              <a:rPr lang="en-US" sz="3200" b="1" dirty="0">
                <a:effectLst>
                  <a:outerShdw blurRad="38100" dist="38100" dir="2700000" algn="tl">
                    <a:srgbClr val="000000">
                      <a:alpha val="43137"/>
                    </a:srgbClr>
                  </a:outerShdw>
                </a:effectLst>
                <a:latin typeface="Abadi" panose="020B0604020104020204" pitchFamily="34" charset="0"/>
              </a:rPr>
              <a:t>Answers for Questions Concerning the CMRP Exam?</a:t>
            </a:r>
            <a:br>
              <a:rPr lang="en-US" sz="3200" b="1" dirty="0">
                <a:effectLst>
                  <a:outerShdw blurRad="38100" dist="38100" dir="2700000" algn="tl">
                    <a:srgbClr val="000000">
                      <a:alpha val="43137"/>
                    </a:srgbClr>
                  </a:outerShdw>
                </a:effectLst>
                <a:latin typeface="Abadi" panose="020B0604020104020204" pitchFamily="34" charset="0"/>
              </a:rPr>
            </a:br>
            <a:endParaRPr lang="en-US" sz="3200" b="1" dirty="0">
              <a:effectLst>
                <a:outerShdw blurRad="38100" dist="38100" dir="2700000" algn="tl">
                  <a:srgbClr val="000000">
                    <a:alpha val="43137"/>
                  </a:srgbClr>
                </a:outerShdw>
              </a:effectLst>
              <a:latin typeface="Abadi" panose="020B0604020104020204" pitchFamily="34" charset="0"/>
            </a:endParaRPr>
          </a:p>
        </p:txBody>
      </p:sp>
      <p:sp>
        <p:nvSpPr>
          <p:cNvPr id="7" name="TextBox 6">
            <a:extLst>
              <a:ext uri="{FF2B5EF4-FFF2-40B4-BE49-F238E27FC236}">
                <a16:creationId xmlns:a16="http://schemas.microsoft.com/office/drawing/2014/main" id="{F26AC768-2E31-4378-BE52-78ACE98B5EBC}"/>
              </a:ext>
            </a:extLst>
          </p:cNvPr>
          <p:cNvSpPr txBox="1"/>
          <p:nvPr/>
        </p:nvSpPr>
        <p:spPr>
          <a:xfrm>
            <a:off x="712742" y="705837"/>
            <a:ext cx="10882342" cy="6740307"/>
          </a:xfrm>
          <a:prstGeom prst="rect">
            <a:avLst/>
          </a:prstGeom>
          <a:noFill/>
        </p:spPr>
        <p:txBody>
          <a:bodyPr wrap="square">
            <a:spAutoFit/>
          </a:bodyPr>
          <a:lstStyle/>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What is the first step I need to take if I want to take and pass the CMRP Exam?</a:t>
            </a:r>
          </a:p>
          <a:p>
            <a:pPr marL="342900" indent="-342900">
              <a:buFont typeface="Arial" panose="020B0604020202020204" pitchFamily="34" charset="0"/>
              <a:buChar char="•"/>
            </a:pPr>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Go to </a:t>
            </a:r>
            <a:r>
              <a:rPr lang="en-US" sz="2400" b="1" dirty="0">
                <a:solidFill>
                  <a:srgbClr val="FF0000"/>
                </a:solidFill>
                <a:effectLst>
                  <a:outerShdw blurRad="38100" dist="38100" dir="2700000" algn="tl">
                    <a:srgbClr val="000000">
                      <a:alpha val="43137"/>
                    </a:srgbClr>
                  </a:outerShdw>
                </a:effectLst>
                <a:latin typeface="Abadi" panose="020B0604020104020204" pitchFamily="34" charset="0"/>
                <a:hlinkClick r:id="rId2"/>
              </a:rPr>
              <a:t>www.smrp.org</a:t>
            </a:r>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 and join SMRP</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Where do I sign up for the CMRP Exam?</a:t>
            </a:r>
          </a:p>
          <a:p>
            <a:pPr marL="342900" indent="-342900">
              <a:buFont typeface="Arial" panose="020B0604020202020204" pitchFamily="34" charset="0"/>
              <a:buChar char="•"/>
            </a:pPr>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You must apply and pay for the CMRP Exam online at SMRP Website (www.smrp.org)</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How much time do I have to complete the CMRP Exam?</a:t>
            </a:r>
          </a:p>
          <a:p>
            <a:pPr marL="342900" indent="-342900">
              <a:buFont typeface="Arial" panose="020B0604020202020204" pitchFamily="34" charset="0"/>
              <a:buChar char="•"/>
            </a:pPr>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2-12 Hours</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How many questions are on the CMRP Exam?</a:t>
            </a:r>
          </a:p>
          <a:p>
            <a:pPr marL="342900" indent="-342900">
              <a:buFont typeface="Arial" panose="020B0604020202020204" pitchFamily="34" charset="0"/>
              <a:buChar char="•"/>
            </a:pPr>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There are 110 Multiple Choice Question </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How much time is that per question?</a:t>
            </a:r>
          </a:p>
          <a:p>
            <a:pPr marL="342900" indent="-342900">
              <a:buFont typeface="Arial" panose="020B0604020202020204" pitchFamily="34" charset="0"/>
              <a:buChar char="•"/>
            </a:pPr>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You have 1.7 minutes per question</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Where can take the CMRP Exam?</a:t>
            </a:r>
          </a:p>
          <a:p>
            <a:pPr marL="342900" indent="-342900">
              <a:buFont typeface="Arial" panose="020B0604020202020204" pitchFamily="34" charset="0"/>
              <a:buChar char="•"/>
            </a:pPr>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After you register for the exam you will be provided a time and location that meets your needs</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Abadi" panose="020B0604020104020204" pitchFamily="34" charset="0"/>
              </a:rPr>
              <a:t>How long does it take to get the results?</a:t>
            </a:r>
          </a:p>
          <a:p>
            <a:pPr marL="342900" indent="-342900">
              <a:buFont typeface="Arial" panose="020B0604020202020204" pitchFamily="34" charset="0"/>
              <a:buChar char="•"/>
            </a:pPr>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Within 5 minutes as to “pass or fail” </a:t>
            </a:r>
          </a:p>
          <a:p>
            <a:pPr marL="342900" indent="-342900">
              <a:buFont typeface="Arial" panose="020B0604020202020204" pitchFamily="34" charset="0"/>
              <a:buChar char="•"/>
            </a:pPr>
            <a:endParaRPr lang="en-US" sz="2400" b="1" dirty="0">
              <a:solidFill>
                <a:srgbClr val="FF0000"/>
              </a:solidFill>
              <a:effectLst>
                <a:outerShdw blurRad="38100" dist="38100" dir="2700000" algn="tl">
                  <a:srgbClr val="000000">
                    <a:alpha val="43137"/>
                  </a:srgbClr>
                </a:outerShdw>
              </a:effectLst>
              <a:latin typeface="Abadi" panose="020B0604020104020204" pitchFamily="34" charset="0"/>
            </a:endParaRPr>
          </a:p>
          <a:p>
            <a:pPr marL="342900" indent="-342900">
              <a:buFont typeface="Arial" panose="020B0604020202020204" pitchFamily="34" charset="0"/>
              <a:buChar char="•"/>
            </a:pPr>
            <a:endParaRPr lang="en-US" sz="2400" b="1" dirty="0">
              <a:solidFill>
                <a:srgbClr val="FF0000"/>
              </a:solidFill>
              <a:effectLst>
                <a:outerShdw blurRad="38100" dist="38100" dir="2700000" algn="tl">
                  <a:srgbClr val="000000">
                    <a:alpha val="43137"/>
                  </a:srgbClr>
                </a:outerShdw>
              </a:effectLst>
              <a:latin typeface="Abadi" panose="020B0604020104020204" pitchFamily="34" charset="0"/>
            </a:endParaRPr>
          </a:p>
        </p:txBody>
      </p:sp>
      <p:pic>
        <p:nvPicPr>
          <p:cNvPr id="2052" name="Picture 4" descr="Should we use questions to teach? – Part 1 | ...to the real.">
            <a:extLst>
              <a:ext uri="{FF2B5EF4-FFF2-40B4-BE49-F238E27FC236}">
                <a16:creationId xmlns:a16="http://schemas.microsoft.com/office/drawing/2014/main" id="{FB1EF09E-8C3C-4C5B-B6FD-BEAF982D9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3997" y="2555309"/>
            <a:ext cx="2311052" cy="23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9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barn(inVertical)">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barn(inVertical)">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barn(inVertical)">
                                      <p:cBhvr>
                                        <p:cTn id="67" dur="500"/>
                                        <p:tgtEl>
                                          <p:spTgt spid="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3" end="13"/>
                                            </p:txEl>
                                          </p:spTgt>
                                        </p:tgtEl>
                                        <p:attrNameLst>
                                          <p:attrName>style.visibility</p:attrName>
                                        </p:attrNameLst>
                                      </p:cBhvr>
                                      <p:to>
                                        <p:strVal val="visible"/>
                                      </p:to>
                                    </p:set>
                                    <p:animEffect transition="in" filter="barn(inVertical)">
                                      <p:cBhvr>
                                        <p:cTn id="72"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My Recommendations for CMRP, Part 1</a:t>
            </a:r>
          </a:p>
        </p:txBody>
      </p:sp>
      <p:sp>
        <p:nvSpPr>
          <p:cNvPr id="7" name="TextBox 6">
            <a:extLst>
              <a:ext uri="{FF2B5EF4-FFF2-40B4-BE49-F238E27FC236}">
                <a16:creationId xmlns:a16="http://schemas.microsoft.com/office/drawing/2014/main" id="{F26AC768-2E31-4378-BE52-78ACE98B5EBC}"/>
              </a:ext>
            </a:extLst>
          </p:cNvPr>
          <p:cNvSpPr txBox="1"/>
          <p:nvPr/>
        </p:nvSpPr>
        <p:spPr>
          <a:xfrm>
            <a:off x="531842" y="761016"/>
            <a:ext cx="11502842" cy="5755422"/>
          </a:xfrm>
          <a:prstGeom prst="rect">
            <a:avLst/>
          </a:prstGeom>
          <a:noFill/>
        </p:spPr>
        <p:txBody>
          <a:bodyPr wrap="square">
            <a:spAutoFit/>
          </a:bodyPr>
          <a:lstStyle/>
          <a:p>
            <a:pPr eaLnBrk="0" hangingPunct="0"/>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One “Must” have knowledge concerning the following in order of priority:</a:t>
            </a:r>
          </a:p>
          <a:p>
            <a:pPr marL="914400" lvl="1" indent="-457200" eaLnBrk="0" hangingPunct="0">
              <a:buFont typeface="+mj-lt"/>
              <a:buAutoNum type="arabicPeriod"/>
            </a:pPr>
            <a:r>
              <a:rPr lang="en-US" sz="1600" b="1" dirty="0">
                <a:effectLst>
                  <a:outerShdw blurRad="38100" dist="38100" dir="2700000" algn="tl">
                    <a:srgbClr val="000000">
                      <a:alpha val="43137"/>
                    </a:srgbClr>
                  </a:outerShdw>
                </a:effectLst>
                <a:latin typeface="Abadi" panose="020B0604020104020204" pitchFamily="34" charset="0"/>
              </a:rPr>
              <a:t>Known Maintenance and Reliability Best Practices (see “CMRP Study Recommendations step 3 below”)</a:t>
            </a:r>
          </a:p>
          <a:p>
            <a:pPr marL="914400" lvl="1" indent="-457200" eaLnBrk="0" hangingPunct="0">
              <a:buFont typeface="+mj-lt"/>
              <a:buAutoNum type="arabicPeriod"/>
            </a:pPr>
            <a:r>
              <a:rPr lang="en-US" sz="1600" b="1" dirty="0">
                <a:effectLst>
                  <a:outerShdw blurRad="38100" dist="38100" dir="2700000" algn="tl">
                    <a:srgbClr val="000000">
                      <a:alpha val="43137"/>
                    </a:srgbClr>
                  </a:outerShdw>
                </a:effectLst>
                <a:latin typeface="Abadi" panose="020B0604020104020204" pitchFamily="34" charset="0"/>
              </a:rPr>
              <a:t>SMRP Body of Knowledge</a:t>
            </a:r>
          </a:p>
          <a:p>
            <a:pPr marL="914400" lvl="1" indent="-457200" eaLnBrk="0" hangingPunct="0">
              <a:buFont typeface="+mj-lt"/>
              <a:buAutoNum type="arabicPeriod"/>
            </a:pPr>
            <a:r>
              <a:rPr lang="en-US" sz="1600" b="1" dirty="0">
                <a:effectLst>
                  <a:outerShdw blurRad="38100" dist="38100" dir="2700000" algn="tl">
                    <a:srgbClr val="000000">
                      <a:alpha val="43137"/>
                    </a:srgbClr>
                  </a:outerShdw>
                </a:effectLst>
                <a:latin typeface="Abadi" panose="020B0604020104020204" pitchFamily="34" charset="0"/>
              </a:rPr>
              <a:t>SMRP Metrics Definitions</a:t>
            </a:r>
          </a:p>
          <a:p>
            <a:pPr marL="914400" lvl="1" indent="-457200" eaLnBrk="0" hangingPunct="0">
              <a:buFont typeface="+mj-lt"/>
              <a:buAutoNum type="arabicPeriod"/>
            </a:pPr>
            <a:r>
              <a:rPr lang="en-US" sz="1600" b="1" dirty="0">
                <a:effectLst>
                  <a:outerShdw blurRad="38100" dist="38100" dir="2700000" algn="tl">
                    <a:srgbClr val="000000">
                      <a:alpha val="43137"/>
                    </a:srgbClr>
                  </a:outerShdw>
                </a:effectLst>
                <a:latin typeface="Abadi" panose="020B0604020104020204" pitchFamily="34" charset="0"/>
              </a:rPr>
              <a:t>Global Maintenance and Reliability Indicators (SMRP)</a:t>
            </a:r>
          </a:p>
          <a:p>
            <a:pPr marL="914400" lvl="1" indent="-457200" eaLnBrk="0" hangingPunct="0">
              <a:buFont typeface="+mj-lt"/>
              <a:buAutoNum type="arabicPeriod"/>
            </a:pPr>
            <a:r>
              <a:rPr lang="en-US" sz="1600" b="1" dirty="0">
                <a:effectLst>
                  <a:outerShdw blurRad="38100" dist="38100" dir="2700000" algn="tl">
                    <a:srgbClr val="000000">
                      <a:alpha val="43137"/>
                    </a:srgbClr>
                  </a:outerShdw>
                </a:effectLst>
                <a:latin typeface="Abadi" panose="020B0604020104020204" pitchFamily="34" charset="0"/>
              </a:rPr>
              <a:t>The Global Forum on Maintenance and Asset Management (GFMAM) </a:t>
            </a: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(low priority but important)</a:t>
            </a:r>
          </a:p>
          <a:p>
            <a:pPr marL="914400" lvl="1" indent="-457200" eaLnBrk="0" hangingPunct="0">
              <a:buFont typeface="+mj-lt"/>
              <a:buAutoNum type="arabicPeriod"/>
            </a:pPr>
            <a:r>
              <a:rPr lang="en-US" sz="1600" b="1" dirty="0">
                <a:effectLst>
                  <a:outerShdw blurRad="38100" dist="38100" dir="2700000" algn="tl">
                    <a:srgbClr val="000000">
                      <a:alpha val="43137"/>
                    </a:srgbClr>
                  </a:outerShdw>
                </a:effectLst>
                <a:latin typeface="Abadi" panose="020B0604020104020204" pitchFamily="34" charset="0"/>
              </a:rPr>
              <a:t>Institute of Asset Management Competency Framework (IAM) </a:t>
            </a: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(low priority but important)</a:t>
            </a:r>
          </a:p>
          <a:p>
            <a:pPr marL="914400" lvl="1" indent="-457200" eaLnBrk="0" hangingPunct="0">
              <a:buFont typeface="+mj-lt"/>
              <a:buAutoNum type="arabicPeriod"/>
            </a:pP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Engineering Reliability – Fault Trees and Reliability Block Diagrams by Harry </a:t>
            </a:r>
            <a:r>
              <a:rPr lang="en-US" sz="1600" b="1" dirty="0" err="1">
                <a:solidFill>
                  <a:srgbClr val="FF0000"/>
                </a:solidFill>
                <a:effectLst>
                  <a:outerShdw blurRad="38100" dist="38100" dir="2700000" algn="tl">
                    <a:srgbClr val="000000">
                      <a:alpha val="43137"/>
                    </a:srgbClr>
                  </a:outerShdw>
                </a:effectLst>
                <a:latin typeface="Abadi" panose="020B0604020104020204" pitchFamily="34" charset="0"/>
              </a:rPr>
              <a:t>Kwatny</a:t>
            </a:r>
            <a:endParaRPr lang="en-US" sz="1600" b="1" dirty="0">
              <a:solidFill>
                <a:srgbClr val="FF0000"/>
              </a:solidFill>
              <a:effectLst>
                <a:outerShdw blurRad="38100" dist="38100" dir="2700000" algn="tl">
                  <a:srgbClr val="000000">
                    <a:alpha val="43137"/>
                  </a:srgbClr>
                </a:outerShdw>
              </a:effectLst>
              <a:latin typeface="Abadi" panose="020B0604020104020204" pitchFamily="34" charset="0"/>
            </a:endParaRPr>
          </a:p>
          <a:p>
            <a:pPr lvl="0" eaLnBrk="0" hangingPunct="0"/>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CMRP Study Recommendations:</a:t>
            </a:r>
          </a:p>
          <a:p>
            <a:pPr lvl="1" eaLnBrk="0" hangingPunct="0"/>
            <a:r>
              <a:rPr lang="en-US" sz="1600" b="1" dirty="0">
                <a:effectLst>
                  <a:outerShdw blurRad="38100" dist="38100" dir="2700000" algn="tl">
                    <a:srgbClr val="000000">
                      <a:alpha val="43137"/>
                    </a:srgbClr>
                  </a:outerShdw>
                </a:effectLst>
                <a:latin typeface="Abadi" panose="020B0604020104020204" pitchFamily="34" charset="0"/>
              </a:rPr>
              <a:t>Step 1 - Join SMRP (</a:t>
            </a:r>
            <a:r>
              <a:rPr lang="en-US" sz="1600" b="1" u="heavy" dirty="0">
                <a:effectLst>
                  <a:outerShdw blurRad="38100" dist="38100" dir="2700000" algn="tl">
                    <a:srgbClr val="000000">
                      <a:alpha val="43137"/>
                    </a:srgbClr>
                  </a:outerShdw>
                </a:effectLst>
                <a:latin typeface="Abadi" panose="020B0604020104020204" pitchFamily="34" charset="0"/>
                <a:hlinkClick r:id="rId2">
                  <a:extLst>
                    <a:ext uri="{A12FA001-AC4F-418D-AE19-62706E023703}">
                      <ahyp:hlinkClr xmlns:ahyp="http://schemas.microsoft.com/office/drawing/2018/hyperlinkcolor" val="tx"/>
                    </a:ext>
                  </a:extLst>
                </a:hlinkClick>
              </a:rPr>
              <a:t>www.smrp.org</a:t>
            </a:r>
            <a:r>
              <a:rPr lang="en-US" sz="1600" b="1" dirty="0">
                <a:effectLst>
                  <a:outerShdw blurRad="38100" dist="38100" dir="2700000" algn="tl">
                    <a:srgbClr val="000000">
                      <a:alpha val="43137"/>
                    </a:srgbClr>
                  </a:outerShdw>
                </a:effectLst>
                <a:latin typeface="Abadi" panose="020B0604020104020204" pitchFamily="34" charset="0"/>
              </a:rPr>
              <a:t>) IMPORTANT FIRST STEP</a:t>
            </a:r>
          </a:p>
          <a:p>
            <a:pPr lvl="1" eaLnBrk="0" hangingPunct="0"/>
            <a:r>
              <a:rPr lang="en-US" sz="1600" b="1" dirty="0">
                <a:effectLst>
                  <a:outerShdw blurRad="38100" dist="38100" dir="2700000" algn="tl">
                    <a:srgbClr val="000000">
                      <a:alpha val="43137"/>
                    </a:srgbClr>
                  </a:outerShdw>
                </a:effectLst>
                <a:latin typeface="Abadi" panose="020B0604020104020204" pitchFamily="34" charset="0"/>
              </a:rPr>
              <a:t>Step 2 – Join one of the SMRP Chapters or Special Interest Groups and Participate, meet others and learn from each other</a:t>
            </a:r>
          </a:p>
          <a:p>
            <a:pPr lvl="1" eaLnBrk="0" hangingPunct="0"/>
            <a:r>
              <a:rPr lang="en-US" sz="1600" b="1" dirty="0">
                <a:effectLst>
                  <a:outerShdw blurRad="38100" dist="38100" dir="2700000" algn="tl">
                    <a:srgbClr val="000000">
                      <a:alpha val="43137"/>
                    </a:srgbClr>
                  </a:outerShdw>
                </a:effectLst>
                <a:latin typeface="Abadi" panose="020B0604020104020204" pitchFamily="34" charset="0"/>
              </a:rPr>
              <a:t>Step 3 – Purchase </a:t>
            </a: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“Maintenance Best Practices”</a:t>
            </a:r>
            <a:r>
              <a:rPr lang="en-US" sz="1600" b="1" dirty="0">
                <a:effectLst>
                  <a:outerShdw blurRad="38100" dist="38100" dir="2700000" algn="tl">
                    <a:srgbClr val="000000">
                      <a:alpha val="43137"/>
                    </a:srgbClr>
                  </a:outerShdw>
                </a:effectLst>
                <a:latin typeface="Abadi" panose="020B0604020104020204" pitchFamily="34" charset="0"/>
              </a:rPr>
              <a:t> by Ramesh Gulati and </a:t>
            </a: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“Rules of Thumb for Maintenance and Reliability</a:t>
            </a:r>
          </a:p>
          <a:p>
            <a:pPr lvl="1" eaLnBrk="0" hangingPunct="0"/>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             Engineers”</a:t>
            </a:r>
            <a:r>
              <a:rPr lang="en-US" sz="1600" b="1" dirty="0">
                <a:effectLst>
                  <a:outerShdw blurRad="38100" dist="38100" dir="2700000" algn="tl">
                    <a:srgbClr val="000000">
                      <a:alpha val="43137"/>
                    </a:srgbClr>
                  </a:outerShdw>
                </a:effectLst>
                <a:latin typeface="Abadi" panose="020B0604020104020204" pitchFamily="34" charset="0"/>
              </a:rPr>
              <a:t> by Ricky Smith and Keith Mobley</a:t>
            </a:r>
          </a:p>
          <a:p>
            <a:pPr lvl="1" eaLnBrk="0" hangingPunct="0"/>
            <a:r>
              <a:rPr lang="en-US" sz="1600" b="1" dirty="0">
                <a:effectLst>
                  <a:outerShdw blurRad="38100" dist="38100" dir="2700000" algn="tl">
                    <a:srgbClr val="000000">
                      <a:alpha val="43137"/>
                    </a:srgbClr>
                  </a:outerShdw>
                </a:effectLst>
                <a:latin typeface="Abadi" panose="020B0604020104020204" pitchFamily="34" charset="0"/>
              </a:rPr>
              <a:t>Step 4 – Take training in “SMRP Body of Knowledge” or Maintenance and Reliability Best Practices (not a requirement)</a:t>
            </a:r>
          </a:p>
          <a:p>
            <a:pPr lvl="1" eaLnBrk="0" hangingPunct="0"/>
            <a:r>
              <a:rPr lang="en-US" sz="1600" b="1" dirty="0">
                <a:effectLst>
                  <a:outerShdw blurRad="38100" dist="38100" dir="2700000" algn="tl">
                    <a:srgbClr val="000000">
                      <a:alpha val="43137"/>
                    </a:srgbClr>
                  </a:outerShdw>
                </a:effectLst>
                <a:latin typeface="Abadi" panose="020B0604020104020204" pitchFamily="34" charset="0"/>
              </a:rPr>
              <a:t>Step 5 – Download and Study the following from SMRP Website as a member. </a:t>
            </a: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(SMRP Body of Knowledge, SMRP Metrics, and SMRP Best Practices, Global Maintenance and Reliability Indicators )</a:t>
            </a:r>
          </a:p>
          <a:p>
            <a:pPr lvl="1" eaLnBrk="0" hangingPunct="0"/>
            <a:r>
              <a:rPr lang="en-US" sz="1600" b="1" dirty="0">
                <a:effectLst>
                  <a:outerShdw blurRad="38100" dist="38100" dir="2700000" algn="tl">
                    <a:srgbClr val="000000">
                      <a:alpha val="43137"/>
                    </a:srgbClr>
                  </a:outerShdw>
                </a:effectLst>
                <a:latin typeface="Abadi" panose="020B0604020104020204" pitchFamily="34" charset="0"/>
              </a:rPr>
              <a:t>Step 6 – Download these free documents </a:t>
            </a: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from internet at no charge and study </a:t>
            </a:r>
          </a:p>
          <a:p>
            <a:pPr marL="1200150" lvl="2" indent="-285750" eaLnBrk="0" hangingPunct="0">
              <a:buFont typeface="Arial" panose="020B0604020202020204" pitchFamily="34" charset="0"/>
              <a:buChar char="•"/>
            </a:pP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The Global Forum on Maintenance and Asset Management (GFMAM)</a:t>
            </a:r>
          </a:p>
          <a:p>
            <a:pPr marL="1200150" lvl="2" indent="-285750" eaLnBrk="0" hangingPunct="0">
              <a:buFont typeface="Arial" panose="020B0604020202020204" pitchFamily="34" charset="0"/>
              <a:buChar char="•"/>
            </a:pP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Institute of Asset Management Competency Framework (IAM)</a:t>
            </a:r>
          </a:p>
          <a:p>
            <a:pPr marL="1200150" lvl="2" indent="-285750" eaLnBrk="0" hangingPunct="0">
              <a:buFont typeface="Arial" panose="020B0604020202020204" pitchFamily="34" charset="0"/>
              <a:buChar char="•"/>
            </a:pP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CMRP Candidate Guide for Certification and Recertification  (Free on SMRP Website, you do not have to be a member to download), CMRP example questions are in this document</a:t>
            </a:r>
          </a:p>
          <a:p>
            <a:pPr marL="1200150" lvl="2" indent="-285750" eaLnBrk="0" hangingPunct="0">
              <a:buFont typeface="Arial" panose="020B0604020202020204" pitchFamily="34" charset="0"/>
              <a:buChar char="•"/>
            </a:pPr>
            <a:r>
              <a:rPr lang="en-US" sz="1600" b="1" dirty="0">
                <a:solidFill>
                  <a:srgbClr val="FF0000"/>
                </a:solidFill>
                <a:effectLst>
                  <a:outerShdw blurRad="38100" dist="38100" dir="2700000" algn="tl">
                    <a:srgbClr val="000000">
                      <a:alpha val="43137"/>
                    </a:srgbClr>
                  </a:outerShdw>
                </a:effectLst>
                <a:latin typeface="Abadi" panose="020B0604020104020204" pitchFamily="34" charset="0"/>
              </a:rPr>
              <a:t>Reliability Block Diagrams by </a:t>
            </a:r>
            <a:r>
              <a:rPr lang="en-US" sz="1600" b="1" dirty="0">
                <a:solidFill>
                  <a:srgbClr val="FF0000"/>
                </a:solidFill>
                <a:effectLst>
                  <a:outerShdw blurRad="38100" dist="38100" dir="2700000" algn="tl">
                    <a:srgbClr val="000000">
                      <a:alpha val="43137"/>
                    </a:srgbClr>
                  </a:outerShdw>
                </a:effectLst>
              </a:rPr>
              <a:t>Harry G. </a:t>
            </a:r>
            <a:r>
              <a:rPr lang="en-US" sz="1600" b="1" dirty="0" err="1">
                <a:solidFill>
                  <a:srgbClr val="FF0000"/>
                </a:solidFill>
                <a:effectLst>
                  <a:outerShdw blurRad="38100" dist="38100" dir="2700000" algn="tl">
                    <a:srgbClr val="000000">
                      <a:alpha val="43137"/>
                    </a:srgbClr>
                  </a:outerShdw>
                </a:effectLst>
              </a:rPr>
              <a:t>Kwatny</a:t>
            </a:r>
            <a:r>
              <a:rPr lang="en-US" sz="1600" b="1" dirty="0">
                <a:solidFill>
                  <a:srgbClr val="FF0000"/>
                </a:solidFill>
                <a:effectLst>
                  <a:outerShdw blurRad="38100" dist="38100" dir="2700000" algn="tl">
                    <a:srgbClr val="000000">
                      <a:alpha val="43137"/>
                    </a:srgbClr>
                  </a:outerShdw>
                </a:effectLst>
              </a:rPr>
              <a:t> (search on internet – free)</a:t>
            </a:r>
            <a:endParaRPr lang="en-US" sz="1600" b="1" dirty="0">
              <a:solidFill>
                <a:srgbClr val="FF0000"/>
              </a:solidFill>
              <a:effectLst>
                <a:outerShdw blurRad="38100" dist="38100" dir="2700000" algn="tl">
                  <a:srgbClr val="000000">
                    <a:alpha val="43137"/>
                  </a:srgbClr>
                </a:outerShdw>
              </a:effectLst>
              <a:latin typeface="Abadi" panose="020B0604020104020204" pitchFamily="34" charset="0"/>
            </a:endParaRPr>
          </a:p>
        </p:txBody>
      </p:sp>
    </p:spTree>
    <p:extLst>
      <p:ext uri="{BB962C8B-B14F-4D97-AF65-F5344CB8AC3E}">
        <p14:creationId xmlns:p14="http://schemas.microsoft.com/office/powerpoint/2010/main" val="42248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barn(inVertical)">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barn(inVertical)">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barn(inVertical)">
                                      <p:cBhvr>
                                        <p:cTn id="67" dur="500"/>
                                        <p:tgtEl>
                                          <p:spTgt spid="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3" end="13"/>
                                            </p:txEl>
                                          </p:spTgt>
                                        </p:tgtEl>
                                        <p:attrNameLst>
                                          <p:attrName>style.visibility</p:attrName>
                                        </p:attrNameLst>
                                      </p:cBhvr>
                                      <p:to>
                                        <p:strVal val="visible"/>
                                      </p:to>
                                    </p:set>
                                    <p:animEffect transition="in" filter="barn(inVertical)">
                                      <p:cBhvr>
                                        <p:cTn id="72" dur="500"/>
                                        <p:tgtEl>
                                          <p:spTgt spid="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Effect transition="in" filter="barn(inVertical)">
                                      <p:cBhvr>
                                        <p:cTn id="77" dur="500"/>
                                        <p:tgtEl>
                                          <p:spTgt spid="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15" end="15"/>
                                            </p:txEl>
                                          </p:spTgt>
                                        </p:tgtEl>
                                        <p:attrNameLst>
                                          <p:attrName>style.visibility</p:attrName>
                                        </p:attrNameLst>
                                      </p:cBhvr>
                                      <p:to>
                                        <p:strVal val="visible"/>
                                      </p:to>
                                    </p:set>
                                    <p:animEffect transition="in" filter="barn(inVertical)">
                                      <p:cBhvr>
                                        <p:cTn id="82" dur="500"/>
                                        <p:tgtEl>
                                          <p:spTgt spid="7">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6" end="16"/>
                                            </p:txEl>
                                          </p:spTgt>
                                        </p:tgtEl>
                                        <p:attrNameLst>
                                          <p:attrName>style.visibility</p:attrName>
                                        </p:attrNameLst>
                                      </p:cBhvr>
                                      <p:to>
                                        <p:strVal val="visible"/>
                                      </p:to>
                                    </p:set>
                                    <p:animEffect transition="in" filter="barn(inVertical)">
                                      <p:cBhvr>
                                        <p:cTn id="87" dur="500"/>
                                        <p:tgtEl>
                                          <p:spTgt spid="7">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xEl>
                                              <p:pRg st="17" end="17"/>
                                            </p:txEl>
                                          </p:spTgt>
                                        </p:tgtEl>
                                        <p:attrNameLst>
                                          <p:attrName>style.visibility</p:attrName>
                                        </p:attrNameLst>
                                      </p:cBhvr>
                                      <p:to>
                                        <p:strVal val="visible"/>
                                      </p:to>
                                    </p:set>
                                    <p:animEffect transition="in" filter="barn(inVertical)">
                                      <p:cBhvr>
                                        <p:cTn id="92" dur="500"/>
                                        <p:tgtEl>
                                          <p:spTgt spid="7">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
                                            <p:txEl>
                                              <p:pRg st="18" end="18"/>
                                            </p:txEl>
                                          </p:spTgt>
                                        </p:tgtEl>
                                        <p:attrNameLst>
                                          <p:attrName>style.visibility</p:attrName>
                                        </p:attrNameLst>
                                      </p:cBhvr>
                                      <p:to>
                                        <p:strVal val="visible"/>
                                      </p:to>
                                    </p:set>
                                    <p:animEffect transition="in" filter="barn(inVertical)">
                                      <p:cBhvr>
                                        <p:cTn id="97" dur="500"/>
                                        <p:tgtEl>
                                          <p:spTgt spid="7">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
                                            <p:txEl>
                                              <p:pRg st="19" end="19"/>
                                            </p:txEl>
                                          </p:spTgt>
                                        </p:tgtEl>
                                        <p:attrNameLst>
                                          <p:attrName>style.visibility</p:attrName>
                                        </p:attrNameLst>
                                      </p:cBhvr>
                                      <p:to>
                                        <p:strVal val="visible"/>
                                      </p:to>
                                    </p:set>
                                    <p:animEffect transition="in" filter="barn(inVertical)">
                                      <p:cBhvr>
                                        <p:cTn id="102" dur="500"/>
                                        <p:tgtEl>
                                          <p:spTgt spid="7">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My Recommendations for CMRP, Part 2</a:t>
            </a:r>
          </a:p>
        </p:txBody>
      </p:sp>
      <p:sp>
        <p:nvSpPr>
          <p:cNvPr id="7" name="TextBox 6">
            <a:extLst>
              <a:ext uri="{FF2B5EF4-FFF2-40B4-BE49-F238E27FC236}">
                <a16:creationId xmlns:a16="http://schemas.microsoft.com/office/drawing/2014/main" id="{F26AC768-2E31-4378-BE52-78ACE98B5EBC}"/>
              </a:ext>
            </a:extLst>
          </p:cNvPr>
          <p:cNvSpPr txBox="1"/>
          <p:nvPr/>
        </p:nvSpPr>
        <p:spPr>
          <a:xfrm>
            <a:off x="591164" y="784614"/>
            <a:ext cx="11009671" cy="5693866"/>
          </a:xfrm>
          <a:prstGeom prst="rect">
            <a:avLst/>
          </a:prstGeom>
          <a:noFill/>
        </p:spPr>
        <p:txBody>
          <a:bodyPr wrap="square">
            <a:spAutoFit/>
          </a:bodyPr>
          <a:lstStyle/>
          <a:p>
            <a:pPr lvl="0" eaLnBrk="0" hangingPunct="0"/>
            <a:r>
              <a:rPr lang="en-US" sz="2400" b="1" u="heavy" dirty="0">
                <a:effectLst>
                  <a:outerShdw blurRad="38100" dist="38100" dir="2700000" algn="tl">
                    <a:srgbClr val="000000">
                      <a:alpha val="43137"/>
                    </a:srgbClr>
                  </a:outerShdw>
                </a:effectLst>
                <a:latin typeface="Abadi" panose="020B0604020104020204" pitchFamily="34" charset="0"/>
              </a:rPr>
              <a:t>Learn and Have Knowledge of:</a:t>
            </a:r>
          </a:p>
          <a:p>
            <a:pPr lvl="0" eaLnBrk="0" hangingPunct="0"/>
            <a:endParaRPr lang="en-US" sz="1200" b="1" u="heavy" dirty="0">
              <a:effectLst>
                <a:outerShdw blurRad="38100" dist="38100" dir="2700000" algn="tl">
                  <a:srgbClr val="000000">
                    <a:alpha val="43137"/>
                  </a:srgbClr>
                </a:outerShdw>
              </a:effectLst>
              <a:latin typeface="Abadi" panose="020B0604020104020204" pitchFamily="34" charset="0"/>
            </a:endParaRPr>
          </a:p>
          <a:p>
            <a:pPr lvl="0" eaLnBrk="0" hangingPunct="0"/>
            <a:r>
              <a:rPr lang="en-US" sz="2400" b="1" u="heavy" dirty="0">
                <a:effectLst>
                  <a:outerShdw blurRad="38100" dist="38100" dir="2700000" algn="tl">
                    <a:srgbClr val="000000">
                      <a:alpha val="43137"/>
                    </a:srgbClr>
                  </a:outerShdw>
                </a:effectLst>
              </a:rPr>
              <a:t>SMRP Body of Knowledge</a:t>
            </a:r>
            <a:r>
              <a:rPr lang="en-US" sz="2400" b="1" dirty="0">
                <a:effectLst>
                  <a:outerShdw blurRad="38100" dist="38100" dir="2700000" algn="tl">
                    <a:srgbClr val="000000">
                      <a:alpha val="43137"/>
                    </a:srgbClr>
                  </a:outerShdw>
                </a:effectLst>
              </a:rPr>
              <a:t> (5 Pillars) </a:t>
            </a:r>
            <a:r>
              <a:rPr lang="en-US" b="1" dirty="0"/>
              <a:t>- Think about how you could use these Pillars in your organization to optimize asset reliability and maintainability.</a:t>
            </a:r>
            <a:endParaRPr lang="en-US" dirty="0"/>
          </a:p>
          <a:p>
            <a:pPr lvl="1" eaLnBrk="0" hangingPunct="0"/>
            <a:r>
              <a:rPr lang="en-US" b="1" dirty="0">
                <a:solidFill>
                  <a:srgbClr val="FF0000"/>
                </a:solidFill>
                <a:effectLst>
                  <a:outerShdw blurRad="38100" dist="38100" dir="2700000" algn="tl">
                    <a:srgbClr val="000000">
                      <a:alpha val="43137"/>
                    </a:srgbClr>
                  </a:outerShdw>
                </a:effectLst>
              </a:rPr>
              <a:t>Pillar 1: Business &amp; Management</a:t>
            </a:r>
          </a:p>
          <a:p>
            <a:pPr lvl="1" eaLnBrk="0" hangingPunct="0"/>
            <a:r>
              <a:rPr lang="en-US" b="1" dirty="0"/>
              <a:t>This subject area describes the skills used to translate an organization’s business goals into appropriate maintenance and reliability goals that support and contribute to the organization’s business results.</a:t>
            </a:r>
          </a:p>
          <a:p>
            <a:pPr lvl="1"/>
            <a:r>
              <a:rPr lang="en-US" b="1" dirty="0">
                <a:solidFill>
                  <a:srgbClr val="FF0000"/>
                </a:solidFill>
                <a:effectLst>
                  <a:outerShdw blurRad="38100" dist="38100" dir="2700000" algn="tl">
                    <a:srgbClr val="000000">
                      <a:alpha val="43137"/>
                    </a:srgbClr>
                  </a:outerShdw>
                </a:effectLst>
              </a:rPr>
              <a:t>Pillar 2: Manufacturing Process Reliability </a:t>
            </a:r>
          </a:p>
          <a:p>
            <a:pPr lvl="1"/>
            <a:r>
              <a:rPr lang="en-US" b="1" dirty="0"/>
              <a:t>This subject area relates maintenance and reliability activities to the manufacturing process of the organization to ensure that maintenance and reliability activities improve the manufacturing process. </a:t>
            </a:r>
            <a:endParaRPr lang="en-US" dirty="0"/>
          </a:p>
          <a:p>
            <a:pPr lvl="1"/>
            <a:r>
              <a:rPr lang="en-US" b="1" dirty="0">
                <a:solidFill>
                  <a:srgbClr val="FF0000"/>
                </a:solidFill>
                <a:effectLst>
                  <a:outerShdw blurRad="38100" dist="38100" dir="2700000" algn="tl">
                    <a:srgbClr val="000000">
                      <a:alpha val="43137"/>
                    </a:srgbClr>
                  </a:outerShdw>
                </a:effectLst>
              </a:rPr>
              <a:t>Pillar 3: Equipment Reliability </a:t>
            </a:r>
          </a:p>
          <a:p>
            <a:pPr lvl="1"/>
            <a:r>
              <a:rPr lang="en-US" b="1" dirty="0"/>
              <a:t>This subject area describes two kinds of activities that apply to the equipment and processes for which the maintenance and reliability professional is accountable. </a:t>
            </a:r>
          </a:p>
          <a:p>
            <a:pPr marL="742950" lvl="1" indent="-285750">
              <a:buFont typeface="Arial" panose="020B0604020202020204" pitchFamily="34" charset="0"/>
              <a:buChar char="•"/>
            </a:pPr>
            <a:r>
              <a:rPr lang="en-US" b="1" dirty="0">
                <a:effectLst>
                  <a:outerShdw blurRad="38100" dist="38100" dir="2700000" algn="tl">
                    <a:srgbClr val="000000">
                      <a:alpha val="43137"/>
                    </a:srgbClr>
                  </a:outerShdw>
                </a:effectLst>
              </a:rPr>
              <a:t>First </a:t>
            </a:r>
            <a:r>
              <a:rPr lang="en-US" b="1" dirty="0"/>
              <a:t>are those activities used to assess the current capabilities of the equipment and processes in terms of reliability, availability, maintainability, and criticality. </a:t>
            </a:r>
          </a:p>
          <a:p>
            <a:pPr marL="742950" lvl="1" indent="-285750">
              <a:buFont typeface="Arial" panose="020B0604020202020204" pitchFamily="34" charset="0"/>
              <a:buChar char="•"/>
            </a:pPr>
            <a:r>
              <a:rPr lang="en-US" b="1" dirty="0">
                <a:effectLst>
                  <a:outerShdw blurRad="38100" dist="38100" dir="2700000" algn="tl">
                    <a:srgbClr val="000000">
                      <a:alpha val="43137"/>
                    </a:srgbClr>
                  </a:outerShdw>
                </a:effectLst>
              </a:rPr>
              <a:t>Second</a:t>
            </a:r>
            <a:r>
              <a:rPr lang="en-US" b="1" dirty="0"/>
              <a:t> are the activities used to select and apply the most appropriate maintenance practices so that the equipment and processes continue to deliver their intended capabilities in the safest and most cost-effective manner. </a:t>
            </a:r>
          </a:p>
          <a:p>
            <a:pPr eaLnBrk="0" hangingPunct="0"/>
            <a:endParaRPr lang="en-US" sz="2200" b="1" dirty="0">
              <a:effectLst>
                <a:outerShdw blurRad="38100" dist="38100" dir="2700000" algn="tl">
                  <a:srgbClr val="000000">
                    <a:alpha val="43137"/>
                  </a:srgbClr>
                </a:outerShdw>
              </a:effectLst>
              <a:latin typeface="Abadi" panose="020B0604020104020204" pitchFamily="34" charset="0"/>
            </a:endParaRPr>
          </a:p>
        </p:txBody>
      </p:sp>
    </p:spTree>
    <p:extLst>
      <p:ext uri="{BB962C8B-B14F-4D97-AF65-F5344CB8AC3E}">
        <p14:creationId xmlns:p14="http://schemas.microsoft.com/office/powerpoint/2010/main" val="35968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arn(inVertical)">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barn(inVertical)">
                                      <p:cBhvr>
                                        <p:cTn id="25" dur="500"/>
                                        <p:tgtEl>
                                          <p:spTgt spid="7">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barn(inVertical)">
                                      <p:cBhvr>
                                        <p:cTn id="28" dur="500"/>
                                        <p:tgtEl>
                                          <p:spTgt spid="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barn(inVertical)">
                                      <p:cBhvr>
                                        <p:cTn id="33" dur="500"/>
                                        <p:tgtEl>
                                          <p:spTgt spid="7">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barn(inVertical)">
                                      <p:cBhvr>
                                        <p:cTn id="36" dur="500"/>
                                        <p:tgtEl>
                                          <p:spTgt spid="7">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Effect transition="in" filter="barn(inVertical)">
                                      <p:cBhvr>
                                        <p:cTn id="41" dur="500"/>
                                        <p:tgtEl>
                                          <p:spTgt spid="7">
                                            <p:txEl>
                                              <p:pRg st="9" end="9"/>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7">
                                            <p:txEl>
                                              <p:pRg st="10" end="10"/>
                                            </p:txEl>
                                          </p:spTgt>
                                        </p:tgtEl>
                                        <p:attrNameLst>
                                          <p:attrName>style.visibility</p:attrName>
                                        </p:attrNameLst>
                                      </p:cBhvr>
                                      <p:to>
                                        <p:strVal val="visible"/>
                                      </p:to>
                                    </p:set>
                                    <p:animEffect transition="in" filter="barn(inVertical)">
                                      <p:cBhvr>
                                        <p:cTn id="44"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My Recommendations for CMRP, Part 2 continues</a:t>
            </a:r>
          </a:p>
        </p:txBody>
      </p:sp>
      <p:sp>
        <p:nvSpPr>
          <p:cNvPr id="7" name="TextBox 6">
            <a:extLst>
              <a:ext uri="{FF2B5EF4-FFF2-40B4-BE49-F238E27FC236}">
                <a16:creationId xmlns:a16="http://schemas.microsoft.com/office/drawing/2014/main" id="{F26AC768-2E31-4378-BE52-78ACE98B5EBC}"/>
              </a:ext>
            </a:extLst>
          </p:cNvPr>
          <p:cNvSpPr txBox="1"/>
          <p:nvPr/>
        </p:nvSpPr>
        <p:spPr>
          <a:xfrm>
            <a:off x="728815" y="1150374"/>
            <a:ext cx="11009671" cy="3231654"/>
          </a:xfrm>
          <a:prstGeom prst="rect">
            <a:avLst/>
          </a:prstGeom>
          <a:noFill/>
        </p:spPr>
        <p:txBody>
          <a:bodyPr wrap="square">
            <a:spAutoFit/>
          </a:bodyPr>
          <a:lstStyle/>
          <a:p>
            <a:pPr lvl="0" eaLnBrk="0" hangingPunct="0"/>
            <a:r>
              <a:rPr lang="en-US" sz="2400" b="1" u="heavy" dirty="0">
                <a:effectLst>
                  <a:outerShdw blurRad="38100" dist="38100" dir="2700000" algn="tl">
                    <a:srgbClr val="000000">
                      <a:alpha val="43137"/>
                    </a:srgbClr>
                  </a:outerShdw>
                </a:effectLst>
                <a:latin typeface="Abadi" panose="020B0604020104020204" pitchFamily="34" charset="0"/>
              </a:rPr>
              <a:t>Learn and Have Knowledge of SMRP Body of Knowledge (continues):</a:t>
            </a:r>
          </a:p>
          <a:p>
            <a:pPr lvl="0" eaLnBrk="0" hangingPunct="0"/>
            <a:endParaRPr lang="en-US" b="1" u="heavy" dirty="0"/>
          </a:p>
          <a:p>
            <a:pPr lvl="1"/>
            <a:r>
              <a:rPr lang="en-US" b="1" dirty="0">
                <a:solidFill>
                  <a:srgbClr val="FF0000"/>
                </a:solidFill>
                <a:effectLst>
                  <a:outerShdw blurRad="38100" dist="38100" dir="2700000" algn="tl">
                    <a:srgbClr val="000000">
                      <a:alpha val="43137"/>
                    </a:srgbClr>
                  </a:outerShdw>
                </a:effectLst>
              </a:rPr>
              <a:t>Pillar 4: Organization &amp; Leadership </a:t>
            </a:r>
          </a:p>
          <a:p>
            <a:pPr lvl="1"/>
            <a:r>
              <a:rPr lang="en-US" b="1" dirty="0"/>
              <a:t>This subject area describes processes for assuring that the maintenance and reliability staff is the most qualified and best assigned to achieve the maintenance and reliability organization goals. </a:t>
            </a:r>
            <a:endParaRPr lang="en-US" dirty="0"/>
          </a:p>
          <a:p>
            <a:pPr lvl="1"/>
            <a:r>
              <a:rPr lang="en-US" b="1" dirty="0">
                <a:solidFill>
                  <a:srgbClr val="FF0000"/>
                </a:solidFill>
                <a:effectLst>
                  <a:outerShdw blurRad="38100" dist="38100" dir="2700000" algn="tl">
                    <a:srgbClr val="000000">
                      <a:alpha val="43137"/>
                    </a:srgbClr>
                  </a:outerShdw>
                </a:effectLst>
              </a:rPr>
              <a:t>Pillar 5: Work Management </a:t>
            </a:r>
          </a:p>
          <a:p>
            <a:pPr lvl="1"/>
            <a:r>
              <a:rPr lang="en-US" b="1" dirty="0"/>
              <a:t>This subject area focuses on the skills used to get the maintenance and reliability work done. It includes scheduling and planning activities, quality assurance of maintenance activities, stores and inventory management. </a:t>
            </a:r>
            <a:endParaRPr lang="en-US" dirty="0"/>
          </a:p>
          <a:p>
            <a:pPr lvl="1"/>
            <a:r>
              <a:rPr lang="en-US" b="1" dirty="0">
                <a:solidFill>
                  <a:srgbClr val="FF0000"/>
                </a:solidFill>
                <a:effectLst>
                  <a:outerShdw blurRad="38100" dist="38100" dir="2700000" algn="tl">
                    <a:srgbClr val="000000">
                      <a:alpha val="43137"/>
                    </a:srgbClr>
                  </a:outerShdw>
                </a:effectLst>
              </a:rPr>
              <a:t>Side Note: </a:t>
            </a:r>
            <a:r>
              <a:rPr lang="en-US" b="1" dirty="0">
                <a:effectLst>
                  <a:outerShdw blurRad="38100" dist="38100" dir="2700000" algn="tl">
                    <a:srgbClr val="000000">
                      <a:alpha val="43137"/>
                    </a:srgbClr>
                  </a:outerShdw>
                </a:effectLst>
              </a:rPr>
              <a:t>Think about how you could use the 5 Pillars to Optimize/Reshape your current Maintenance and Reliability organization. </a:t>
            </a:r>
            <a:endParaRPr lang="en-US" sz="2200" b="1" dirty="0">
              <a:effectLst>
                <a:outerShdw blurRad="38100" dist="38100" dir="2700000" algn="tl">
                  <a:srgbClr val="000000">
                    <a:alpha val="43137"/>
                  </a:srgbClr>
                </a:outerShdw>
              </a:effectLst>
              <a:latin typeface="Abadi" panose="020B0604020104020204" pitchFamily="34" charset="0"/>
            </a:endParaRPr>
          </a:p>
        </p:txBody>
      </p:sp>
      <p:pic>
        <p:nvPicPr>
          <p:cNvPr id="4" name="Picture 3" descr="A picture containing sitting&#10;&#10;Description automatically generated">
            <a:extLst>
              <a:ext uri="{FF2B5EF4-FFF2-40B4-BE49-F238E27FC236}">
                <a16:creationId xmlns:a16="http://schemas.microsoft.com/office/drawing/2014/main" id="{DB145D06-55F5-411C-A9DD-AA9C7FE63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786" y="4214880"/>
            <a:ext cx="4401728" cy="2475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46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arn(inVertical)">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My Recommendations for CMRP, Part 3</a:t>
            </a:r>
          </a:p>
        </p:txBody>
      </p:sp>
      <p:sp>
        <p:nvSpPr>
          <p:cNvPr id="7" name="TextBox 6">
            <a:extLst>
              <a:ext uri="{FF2B5EF4-FFF2-40B4-BE49-F238E27FC236}">
                <a16:creationId xmlns:a16="http://schemas.microsoft.com/office/drawing/2014/main" id="{F26AC768-2E31-4378-BE52-78ACE98B5EBC}"/>
              </a:ext>
            </a:extLst>
          </p:cNvPr>
          <p:cNvSpPr txBox="1"/>
          <p:nvPr/>
        </p:nvSpPr>
        <p:spPr>
          <a:xfrm>
            <a:off x="396240" y="2202378"/>
            <a:ext cx="11631316" cy="4678204"/>
          </a:xfrm>
          <a:prstGeom prst="rect">
            <a:avLst/>
          </a:prstGeom>
          <a:noFill/>
        </p:spPr>
        <p:txBody>
          <a:bodyPr wrap="square">
            <a:spAutoFit/>
          </a:bodyPr>
          <a:lstStyle/>
          <a:p>
            <a:pPr lvl="0" eaLnBrk="0" hangingPunct="0"/>
            <a:r>
              <a:rPr lang="en-US" sz="2400" b="1" u="heavy" dirty="0">
                <a:solidFill>
                  <a:srgbClr val="002060"/>
                </a:solidFill>
                <a:effectLst>
                  <a:outerShdw blurRad="38100" dist="38100" dir="2700000" algn="tl">
                    <a:srgbClr val="000000">
                      <a:alpha val="43137"/>
                    </a:srgbClr>
                  </a:outerShdw>
                </a:effectLst>
                <a:latin typeface="Abadi" panose="020B0604020104020204" pitchFamily="34" charset="0"/>
              </a:rPr>
              <a:t>Learn and be able to answer questions regarding the SMRP Metrics</a:t>
            </a:r>
          </a:p>
          <a:p>
            <a:pPr lvl="0" eaLnBrk="0" hangingPunct="0"/>
            <a:endParaRPr lang="en-US" sz="2400" b="1" u="heavy" dirty="0">
              <a:solidFill>
                <a:srgbClr val="FF0000"/>
              </a:solidFill>
              <a:effectLst>
                <a:outerShdw blurRad="38100" dist="38100" dir="2700000" algn="tl">
                  <a:srgbClr val="000000">
                    <a:alpha val="43137"/>
                  </a:srgbClr>
                </a:outerShdw>
              </a:effectLst>
              <a:latin typeface="Abadi" panose="020B0604020104020204" pitchFamily="34" charset="0"/>
            </a:endParaRPr>
          </a:p>
          <a:p>
            <a:pPr lvl="0" eaLnBrk="0" hangingPunct="0"/>
            <a:r>
              <a:rPr lang="en-US" sz="2400" b="1" u="heavy" dirty="0">
                <a:solidFill>
                  <a:srgbClr val="FF0000"/>
                </a:solidFill>
                <a:effectLst>
                  <a:outerShdw blurRad="38100" dist="38100" dir="2700000" algn="tl">
                    <a:srgbClr val="000000">
                      <a:alpha val="43137"/>
                    </a:srgbClr>
                  </a:outerShdw>
                </a:effectLst>
                <a:latin typeface="Abadi" panose="020B0604020104020204" pitchFamily="34" charset="0"/>
              </a:rPr>
              <a:t>SMRP Metrics</a:t>
            </a:r>
            <a:r>
              <a:rPr lang="en-US" sz="2400" b="1" dirty="0">
                <a:solidFill>
                  <a:srgbClr val="FF0000"/>
                </a:solidFill>
                <a:effectLst>
                  <a:outerShdw blurRad="38100" dist="38100" dir="2700000" algn="tl">
                    <a:srgbClr val="000000">
                      <a:alpha val="43137"/>
                    </a:srgbClr>
                  </a:outerShdw>
                </a:effectLst>
                <a:latin typeface="Abadi" panose="020B0604020104020204" pitchFamily="34" charset="0"/>
              </a:rPr>
              <a:t> </a:t>
            </a:r>
            <a:r>
              <a:rPr lang="en-US" sz="2400" b="1" dirty="0">
                <a:latin typeface="Abadi" panose="020B0604020104020204" pitchFamily="34" charset="0"/>
              </a:rPr>
              <a:t>– </a:t>
            </a:r>
            <a:r>
              <a:rPr lang="en-US" sz="2000" b="1" dirty="0">
                <a:effectLst>
                  <a:outerShdw blurRad="38100" dist="38100" dir="2700000" algn="tl">
                    <a:srgbClr val="000000">
                      <a:alpha val="43137"/>
                    </a:srgbClr>
                  </a:outerShdw>
                </a:effectLst>
              </a:rPr>
              <a:t>Review the definitions found in each metric along with how they are measured and think about how one could use these metrics to optimize your current maintenance / reliability program.</a:t>
            </a:r>
          </a:p>
          <a:p>
            <a:pPr lvl="0" eaLnBrk="0" hangingPunct="0"/>
            <a:endParaRPr lang="en-US" sz="2400" b="1" u="sng" dirty="0">
              <a:solidFill>
                <a:srgbClr val="FF0000"/>
              </a:solidFill>
              <a:effectLst>
                <a:outerShdw blurRad="38100" dist="38100" dir="2700000" algn="tl">
                  <a:srgbClr val="000000">
                    <a:alpha val="43137"/>
                  </a:srgbClr>
                </a:outerShdw>
              </a:effectLst>
              <a:latin typeface="Abadi" panose="020B0604020104020204" pitchFamily="34" charset="0"/>
            </a:endParaRPr>
          </a:p>
          <a:p>
            <a:pPr lvl="0" eaLnBrk="0" hangingPunct="0"/>
            <a:r>
              <a:rPr lang="en-US" sz="2400" b="1" u="sng" dirty="0">
                <a:solidFill>
                  <a:srgbClr val="FF0000"/>
                </a:solidFill>
                <a:effectLst>
                  <a:outerShdw blurRad="38100" dist="38100" dir="2700000" algn="tl">
                    <a:srgbClr val="000000">
                      <a:alpha val="43137"/>
                    </a:srgbClr>
                  </a:outerShdw>
                </a:effectLst>
                <a:latin typeface="Abadi" panose="020B0604020104020204" pitchFamily="34" charset="0"/>
              </a:rPr>
              <a:t>The SMRP Metrics provides </a:t>
            </a:r>
            <a:r>
              <a:rPr lang="en-US" sz="2000" b="1" dirty="0">
                <a:effectLst>
                  <a:outerShdw blurRad="38100" dist="38100" dir="2700000" algn="tl">
                    <a:srgbClr val="000000">
                      <a:alpha val="43137"/>
                    </a:srgbClr>
                  </a:outerShdw>
                </a:effectLst>
              </a:rPr>
              <a:t>the maintenance and reliability professional the ability to do the following: </a:t>
            </a:r>
          </a:p>
          <a:p>
            <a:pPr marL="342900" indent="-342900" eaLnBrk="0" hangingPunct="0">
              <a:buFont typeface="Arial" panose="020B0604020202020204" pitchFamily="34" charset="0"/>
              <a:buChar char="•"/>
            </a:pPr>
            <a:r>
              <a:rPr lang="en-US" sz="2000" b="1" dirty="0">
                <a:effectLst>
                  <a:outerShdw blurRad="38100" dist="38100" dir="2700000" algn="tl">
                    <a:srgbClr val="000000">
                      <a:alpha val="43137"/>
                    </a:srgbClr>
                  </a:outerShdw>
                </a:effectLst>
              </a:rPr>
              <a:t>Identify the standardization of how our maintenance and reliability practices are measured and “forms the foundation for these goals” through;</a:t>
            </a:r>
          </a:p>
          <a:p>
            <a:pPr marL="742950" lvl="1" indent="-285750" eaLnBrk="0" hangingPunct="0">
              <a:buFont typeface="Calibri" panose="020F0502020204030204" pitchFamily="34" charset="0"/>
              <a:buChar char="­"/>
            </a:pPr>
            <a:r>
              <a:rPr lang="en-US" sz="2000" b="1" dirty="0">
                <a:effectLst>
                  <a:outerShdw blurRad="38100" dist="38100" dir="2700000" algn="tl">
                    <a:srgbClr val="000000">
                      <a:alpha val="43137"/>
                    </a:srgbClr>
                  </a:outerShdw>
                </a:effectLst>
              </a:rPr>
              <a:t>Measure performance consistently</a:t>
            </a:r>
          </a:p>
          <a:p>
            <a:pPr marL="742950" lvl="1" indent="-285750" eaLnBrk="0" hangingPunct="0">
              <a:buFont typeface="Calibri" panose="020F0502020204030204" pitchFamily="34" charset="0"/>
              <a:buChar char="­"/>
            </a:pPr>
            <a:r>
              <a:rPr lang="en-US" sz="2000" b="1" dirty="0">
                <a:effectLst>
                  <a:outerShdw blurRad="38100" dist="38100" dir="2700000" algn="tl">
                    <a:srgbClr val="000000">
                      <a:alpha val="43137"/>
                    </a:srgbClr>
                  </a:outerShdw>
                </a:effectLst>
              </a:rPr>
              <a:t>Make valid comparison</a:t>
            </a:r>
          </a:p>
          <a:p>
            <a:pPr marL="742950" lvl="1" indent="-285750" eaLnBrk="0" hangingPunct="0">
              <a:buFont typeface="Calibri" panose="020F0502020204030204" pitchFamily="34" charset="0"/>
              <a:buChar char="­"/>
            </a:pPr>
            <a:r>
              <a:rPr lang="en-US" sz="2000" b="1" dirty="0">
                <a:effectLst>
                  <a:outerShdw blurRad="38100" dist="38100" dir="2700000" algn="tl">
                    <a:srgbClr val="000000">
                      <a:alpha val="43137"/>
                    </a:srgbClr>
                  </a:outerShdw>
                </a:effectLst>
              </a:rPr>
              <a:t>Realistic expectations</a:t>
            </a:r>
          </a:p>
          <a:p>
            <a:pPr marL="742950" lvl="1" indent="-285750" eaLnBrk="0" hangingPunct="0">
              <a:buFont typeface="Calibri" panose="020F0502020204030204" pitchFamily="34" charset="0"/>
              <a:buChar char="­"/>
            </a:pPr>
            <a:r>
              <a:rPr lang="en-US" sz="2000" b="1" dirty="0">
                <a:effectLst>
                  <a:outerShdw blurRad="38100" dist="38100" dir="2700000" algn="tl">
                    <a:srgbClr val="000000">
                      <a:alpha val="43137"/>
                    </a:srgbClr>
                  </a:outerShdw>
                </a:effectLst>
              </a:rPr>
              <a:t>Establish achievable goals and objectives</a:t>
            </a:r>
          </a:p>
          <a:p>
            <a:pPr lvl="0" eaLnBrk="0" hangingPunct="0"/>
            <a:endParaRPr lang="en-US" b="1" dirty="0"/>
          </a:p>
        </p:txBody>
      </p:sp>
      <p:pic>
        <p:nvPicPr>
          <p:cNvPr id="3" name="Picture 2">
            <a:extLst>
              <a:ext uri="{FF2B5EF4-FFF2-40B4-BE49-F238E27FC236}">
                <a16:creationId xmlns:a16="http://schemas.microsoft.com/office/drawing/2014/main" id="{344A6F75-65A0-41E3-826B-E334B558BAB4}"/>
              </a:ext>
            </a:extLst>
          </p:cNvPr>
          <p:cNvPicPr>
            <a:picLocks noChangeAspect="1"/>
          </p:cNvPicPr>
          <p:nvPr/>
        </p:nvPicPr>
        <p:blipFill>
          <a:blip r:embed="rId2"/>
          <a:stretch>
            <a:fillRect/>
          </a:stretch>
        </p:blipFill>
        <p:spPr>
          <a:xfrm>
            <a:off x="4475479" y="763644"/>
            <a:ext cx="3042921" cy="1438734"/>
          </a:xfrm>
          <a:prstGeom prst="rect">
            <a:avLst/>
          </a:prstGeom>
        </p:spPr>
      </p:pic>
      <p:sp>
        <p:nvSpPr>
          <p:cNvPr id="6" name="TextBox 5">
            <a:extLst>
              <a:ext uri="{FF2B5EF4-FFF2-40B4-BE49-F238E27FC236}">
                <a16:creationId xmlns:a16="http://schemas.microsoft.com/office/drawing/2014/main" id="{DA9F8225-AD54-47F2-AF21-33507782B24B}"/>
              </a:ext>
            </a:extLst>
          </p:cNvPr>
          <p:cNvSpPr txBox="1"/>
          <p:nvPr/>
        </p:nvSpPr>
        <p:spPr>
          <a:xfrm>
            <a:off x="7833360" y="821066"/>
            <a:ext cx="4194196" cy="943592"/>
          </a:xfrm>
          <a:prstGeom prst="rect">
            <a:avLst/>
          </a:prstGeom>
          <a:noFill/>
        </p:spPr>
        <p:txBody>
          <a:bodyPr wrap="square">
            <a:spAutoFit/>
          </a:bodyPr>
          <a:lstStyle/>
          <a:p>
            <a:pPr marL="112395" marR="0" algn="ctr" eaLnBrk="0" hangingPunct="0">
              <a:spcBef>
                <a:spcPts val="460"/>
              </a:spcBef>
              <a:spcAft>
                <a:spcPts val="0"/>
              </a:spcAft>
            </a:pPr>
            <a:r>
              <a:rPr lang="en-US" sz="2000" b="1" dirty="0">
                <a:effectLst/>
                <a:latin typeface="Arial" panose="020B0604020202020204" pitchFamily="34" charset="0"/>
                <a:ea typeface="Times New Roman" panose="02020603050405020304" pitchFamily="18" charset="0"/>
              </a:rPr>
              <a:t>Remember this:</a:t>
            </a:r>
            <a:endParaRPr lang="en-US" sz="1800" b="1" dirty="0">
              <a:effectLst/>
              <a:latin typeface="Arial" panose="020B0604020202020204" pitchFamily="34" charset="0"/>
              <a:ea typeface="Times New Roman" panose="02020603050405020304" pitchFamily="18" charset="0"/>
            </a:endParaRPr>
          </a:p>
          <a:p>
            <a:pPr marL="855345" marR="177800" indent="-285750" algn="ctr" eaLnBrk="0" hangingPunct="0">
              <a:lnSpc>
                <a:spcPct val="111000"/>
              </a:lnSpc>
              <a:spcBef>
                <a:spcPts val="175"/>
              </a:spcBef>
              <a:spcAft>
                <a:spcPts val="0"/>
              </a:spcAft>
              <a:buFont typeface="Arial" panose="020B0604020202020204" pitchFamily="34" charset="0"/>
              <a:buChar char="•"/>
            </a:pPr>
            <a:r>
              <a:rPr lang="en-US" sz="15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Leading Metrics lead to results </a:t>
            </a:r>
          </a:p>
          <a:p>
            <a:pPr marL="855345" marR="177800" indent="-285750" algn="ctr" eaLnBrk="0" hangingPunct="0">
              <a:lnSpc>
                <a:spcPct val="111000"/>
              </a:lnSpc>
              <a:spcBef>
                <a:spcPts val="175"/>
              </a:spcBef>
              <a:spcAft>
                <a:spcPts val="0"/>
              </a:spcAft>
              <a:buFont typeface="Arial" panose="020B0604020202020204" pitchFamily="34" charset="0"/>
              <a:buChar char="•"/>
            </a:pPr>
            <a:r>
              <a:rPr lang="en-US" sz="15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Lagging Metrics are the results</a:t>
            </a:r>
          </a:p>
        </p:txBody>
      </p:sp>
    </p:spTree>
    <p:extLst>
      <p:ext uri="{BB962C8B-B14F-4D97-AF65-F5344CB8AC3E}">
        <p14:creationId xmlns:p14="http://schemas.microsoft.com/office/powerpoint/2010/main" val="188684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0CAE-3D43-4592-B51F-FFED30D082B2}"/>
              </a:ext>
            </a:extLst>
          </p:cNvPr>
          <p:cNvSpPr>
            <a:spLocks noGrp="1"/>
          </p:cNvSpPr>
          <p:nvPr>
            <p:ph type="title"/>
          </p:nvPr>
        </p:nvSpPr>
        <p:spPr>
          <a:xfrm>
            <a:off x="838200" y="18255"/>
            <a:ext cx="10515600" cy="896145"/>
          </a:xfrm>
        </p:spPr>
        <p:txBody>
          <a:bodyPr>
            <a:norm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My Recommendations for CMRP, Part 4</a:t>
            </a:r>
          </a:p>
        </p:txBody>
      </p:sp>
      <p:sp>
        <p:nvSpPr>
          <p:cNvPr id="7" name="TextBox 6">
            <a:extLst>
              <a:ext uri="{FF2B5EF4-FFF2-40B4-BE49-F238E27FC236}">
                <a16:creationId xmlns:a16="http://schemas.microsoft.com/office/drawing/2014/main" id="{F26AC768-2E31-4378-BE52-78ACE98B5EBC}"/>
              </a:ext>
            </a:extLst>
          </p:cNvPr>
          <p:cNvSpPr txBox="1"/>
          <p:nvPr/>
        </p:nvSpPr>
        <p:spPr>
          <a:xfrm>
            <a:off x="591164" y="1154007"/>
            <a:ext cx="11009671" cy="4616648"/>
          </a:xfrm>
          <a:prstGeom prst="rect">
            <a:avLst/>
          </a:prstGeom>
          <a:noFill/>
        </p:spPr>
        <p:txBody>
          <a:bodyPr wrap="square">
            <a:spAutoFit/>
          </a:bodyPr>
          <a:lstStyle/>
          <a:p>
            <a:r>
              <a:rPr lang="en-US" sz="2400" b="1" u="sng" dirty="0">
                <a:solidFill>
                  <a:srgbClr val="FF0000"/>
                </a:solidFill>
                <a:effectLst>
                  <a:outerShdw blurRad="38100" dist="38100" dir="2700000" algn="tl">
                    <a:srgbClr val="000000">
                      <a:alpha val="43137"/>
                    </a:srgbClr>
                  </a:outerShdw>
                </a:effectLst>
                <a:latin typeface="Abadi" panose="020B0604020104020204" pitchFamily="34" charset="0"/>
              </a:rPr>
              <a:t>Study SMRP Best Practices </a:t>
            </a:r>
          </a:p>
          <a:p>
            <a:endParaRPr lang="en-US" dirty="0"/>
          </a:p>
          <a:p>
            <a:r>
              <a:rPr lang="en-US" b="1" dirty="0">
                <a:effectLst>
                  <a:outerShdw blurRad="38100" dist="38100" dir="2700000" algn="tl">
                    <a:srgbClr val="000000">
                      <a:alpha val="43137"/>
                    </a:srgbClr>
                  </a:outerShdw>
                </a:effectLst>
              </a:rPr>
              <a:t>SMRP Best Practices is a comprehensive publication of world-class metrics, guidelines and a glossary of terms for the maintenance, reliability and physical asset management profession. </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This publication is designed to help practitioners run safe, cost-efficient and effective maintenance and reliability programs that align with strategic, operational and tactical best practices of an organization. </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The 70+ metrics and guidelines in this new edition provide standardization and benchmarks to measure the success of maintenance and reliability programs. </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Each metric is broken down by definition, objective(s), formula, component definitions and qualifications, and includes a sample calculation, best-in-class target values, cautions and notes for harmonization.</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 The guidelines provide additional information and further clarification of component terms used in SMRP's metrics. </a:t>
            </a:r>
          </a:p>
        </p:txBody>
      </p:sp>
    </p:spTree>
    <p:extLst>
      <p:ext uri="{BB962C8B-B14F-4D97-AF65-F5344CB8AC3E}">
        <p14:creationId xmlns:p14="http://schemas.microsoft.com/office/powerpoint/2010/main" val="16831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arn(inVertic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barn(inVertical)">
                                      <p:cBhvr>
                                        <p:cTn id="3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1387</Words>
  <Application>Microsoft Office PowerPoint</Application>
  <PresentationFormat>Widescreen</PresentationFormat>
  <Paragraphs>139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Abadi</vt:lpstr>
      <vt:lpstr>Arial</vt:lpstr>
      <vt:lpstr>Calibri</vt:lpstr>
      <vt:lpstr>Calibri Light</vt:lpstr>
      <vt:lpstr>Office Theme</vt:lpstr>
      <vt:lpstr>PowerPoint Presentation</vt:lpstr>
      <vt:lpstr>Facts about the CMRP Exam?</vt:lpstr>
      <vt:lpstr>What does the CMRP Encompass?</vt:lpstr>
      <vt:lpstr>Answers for Questions Concerning the CMRP Exam? </vt:lpstr>
      <vt:lpstr>My Recommendations for CMRP, Part 1</vt:lpstr>
      <vt:lpstr>My Recommendations for CMRP, Part 2</vt:lpstr>
      <vt:lpstr>My Recommendations for CMRP, Part 2 continues</vt:lpstr>
      <vt:lpstr>My Recommendations for CMRP, Part 3</vt:lpstr>
      <vt:lpstr>My Recommendations for CMRP, Part 4</vt:lpstr>
      <vt:lpstr>My Recommendations for CMRP, Part 5</vt:lpstr>
      <vt:lpstr>My Recommendations for CMRP, Part 5</vt:lpstr>
      <vt:lpstr>Wishing you the Best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Ricky Smith CMRP</dc:creator>
  <cp:lastModifiedBy>Ricky Smith</cp:lastModifiedBy>
  <cp:revision>36</cp:revision>
  <dcterms:created xsi:type="dcterms:W3CDTF">2020-08-17T13:14:50Z</dcterms:created>
  <dcterms:modified xsi:type="dcterms:W3CDTF">2022-02-04T17:17:48Z</dcterms:modified>
</cp:coreProperties>
</file>