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743" r:id="rId2"/>
  </p:sldMasterIdLst>
  <p:notesMasterIdLst>
    <p:notesMasterId r:id="rId286"/>
  </p:notesMasterIdLst>
  <p:handoutMasterIdLst>
    <p:handoutMasterId r:id="rId287"/>
  </p:handoutMasterIdLst>
  <p:sldIdLst>
    <p:sldId id="319" r:id="rId3"/>
    <p:sldId id="2198" r:id="rId4"/>
    <p:sldId id="377" r:id="rId5"/>
    <p:sldId id="2563" r:id="rId6"/>
    <p:sldId id="2280" r:id="rId7"/>
    <p:sldId id="2272" r:id="rId8"/>
    <p:sldId id="2274" r:id="rId9"/>
    <p:sldId id="2561" r:id="rId10"/>
    <p:sldId id="2276" r:id="rId11"/>
    <p:sldId id="2275" r:id="rId12"/>
    <p:sldId id="2279" r:id="rId13"/>
    <p:sldId id="2562" r:id="rId14"/>
    <p:sldId id="2283" r:id="rId15"/>
    <p:sldId id="2278" r:id="rId16"/>
    <p:sldId id="1736" r:id="rId17"/>
    <p:sldId id="2285" r:id="rId18"/>
    <p:sldId id="2286" r:id="rId19"/>
    <p:sldId id="2287" r:id="rId20"/>
    <p:sldId id="1723" r:id="rId21"/>
    <p:sldId id="2293" r:id="rId22"/>
    <p:sldId id="1369" r:id="rId23"/>
    <p:sldId id="2292" r:id="rId24"/>
    <p:sldId id="2526" r:id="rId25"/>
    <p:sldId id="2535" r:id="rId26"/>
    <p:sldId id="2529" r:id="rId27"/>
    <p:sldId id="2533" r:id="rId28"/>
    <p:sldId id="2534" r:id="rId29"/>
    <p:sldId id="2543" r:id="rId30"/>
    <p:sldId id="2544" r:id="rId31"/>
    <p:sldId id="2545" r:id="rId32"/>
    <p:sldId id="2560" r:id="rId33"/>
    <p:sldId id="2571" r:id="rId34"/>
    <p:sldId id="1724" r:id="rId35"/>
    <p:sldId id="1710" r:id="rId36"/>
    <p:sldId id="1722" r:id="rId37"/>
    <p:sldId id="1740" r:id="rId38"/>
    <p:sldId id="1711" r:id="rId39"/>
    <p:sldId id="1714" r:id="rId40"/>
    <p:sldId id="1741" r:id="rId41"/>
    <p:sldId id="1708" r:id="rId42"/>
    <p:sldId id="1715" r:id="rId43"/>
    <p:sldId id="1652" r:id="rId44"/>
    <p:sldId id="2170" r:id="rId45"/>
    <p:sldId id="1651" r:id="rId46"/>
    <p:sldId id="1653" r:id="rId47"/>
    <p:sldId id="2475" r:id="rId48"/>
    <p:sldId id="2547" r:id="rId49"/>
    <p:sldId id="2489" r:id="rId50"/>
    <p:sldId id="2490" r:id="rId51"/>
    <p:sldId id="2491" r:id="rId52"/>
    <p:sldId id="2492" r:id="rId53"/>
    <p:sldId id="2493" r:id="rId54"/>
    <p:sldId id="2416" r:id="rId55"/>
    <p:sldId id="2548" r:id="rId56"/>
    <p:sldId id="1688" r:id="rId57"/>
    <p:sldId id="1700" r:id="rId58"/>
    <p:sldId id="1699" r:id="rId59"/>
    <p:sldId id="1703" r:id="rId60"/>
    <p:sldId id="1682" r:id="rId61"/>
    <p:sldId id="1656" r:id="rId62"/>
    <p:sldId id="1654" r:id="rId63"/>
    <p:sldId id="1672" r:id="rId64"/>
    <p:sldId id="1655" r:id="rId65"/>
    <p:sldId id="1694" r:id="rId66"/>
    <p:sldId id="2169" r:id="rId67"/>
    <p:sldId id="2494" r:id="rId68"/>
    <p:sldId id="2555" r:id="rId69"/>
    <p:sldId id="459" r:id="rId70"/>
    <p:sldId id="632" r:id="rId71"/>
    <p:sldId id="634" r:id="rId72"/>
    <p:sldId id="635" r:id="rId73"/>
    <p:sldId id="2175" r:id="rId74"/>
    <p:sldId id="1693" r:id="rId75"/>
    <p:sldId id="284" r:id="rId76"/>
    <p:sldId id="1659" r:id="rId77"/>
    <p:sldId id="1660" r:id="rId78"/>
    <p:sldId id="293" r:id="rId79"/>
    <p:sldId id="1661" r:id="rId80"/>
    <p:sldId id="1662" r:id="rId81"/>
    <p:sldId id="1663" r:id="rId82"/>
    <p:sldId id="285" r:id="rId83"/>
    <p:sldId id="1664" r:id="rId84"/>
    <p:sldId id="287" r:id="rId85"/>
    <p:sldId id="290" r:id="rId86"/>
    <p:sldId id="291" r:id="rId87"/>
    <p:sldId id="2164" r:id="rId88"/>
    <p:sldId id="2166" r:id="rId89"/>
    <p:sldId id="2549" r:id="rId90"/>
    <p:sldId id="2165" r:id="rId91"/>
    <p:sldId id="2167" r:id="rId92"/>
    <p:sldId id="2550" r:id="rId93"/>
    <p:sldId id="2551" r:id="rId94"/>
    <p:sldId id="2565" r:id="rId95"/>
    <p:sldId id="2552" r:id="rId96"/>
    <p:sldId id="2554" r:id="rId97"/>
    <p:sldId id="1681" r:id="rId98"/>
    <p:sldId id="1644" r:id="rId99"/>
    <p:sldId id="1737" r:id="rId100"/>
    <p:sldId id="1630" r:id="rId101"/>
    <p:sldId id="1631" r:id="rId102"/>
    <p:sldId id="1671" r:id="rId103"/>
    <p:sldId id="1632" r:id="rId104"/>
    <p:sldId id="2183" r:id="rId105"/>
    <p:sldId id="1648" r:id="rId106"/>
    <p:sldId id="2269" r:id="rId107"/>
    <p:sldId id="256" r:id="rId108"/>
    <p:sldId id="260" r:id="rId109"/>
    <p:sldId id="2229" r:id="rId110"/>
    <p:sldId id="2230" r:id="rId111"/>
    <p:sldId id="2228" r:id="rId112"/>
    <p:sldId id="2171" r:id="rId113"/>
    <p:sldId id="2244" r:id="rId114"/>
    <p:sldId id="2556" r:id="rId115"/>
    <p:sldId id="277" r:id="rId116"/>
    <p:sldId id="258" r:id="rId117"/>
    <p:sldId id="2517" r:id="rId118"/>
    <p:sldId id="259" r:id="rId119"/>
    <p:sldId id="2569" r:id="rId120"/>
    <p:sldId id="261" r:id="rId121"/>
    <p:sldId id="262" r:id="rId122"/>
    <p:sldId id="263" r:id="rId123"/>
    <p:sldId id="264" r:id="rId124"/>
    <p:sldId id="265" r:id="rId125"/>
    <p:sldId id="268" r:id="rId126"/>
    <p:sldId id="266" r:id="rId127"/>
    <p:sldId id="1633" r:id="rId128"/>
    <p:sldId id="269" r:id="rId129"/>
    <p:sldId id="276" r:id="rId130"/>
    <p:sldId id="1634" r:id="rId131"/>
    <p:sldId id="279" r:id="rId132"/>
    <p:sldId id="280" r:id="rId133"/>
    <p:sldId id="281" r:id="rId134"/>
    <p:sldId id="282" r:id="rId135"/>
    <p:sldId id="275" r:id="rId136"/>
    <p:sldId id="283" r:id="rId137"/>
    <p:sldId id="2570" r:id="rId138"/>
    <p:sldId id="343" r:id="rId139"/>
    <p:sldId id="2270" r:id="rId140"/>
    <p:sldId id="1691" r:id="rId141"/>
    <p:sldId id="2567" r:id="rId142"/>
    <p:sldId id="2497" r:id="rId143"/>
    <p:sldId id="1189" r:id="rId144"/>
    <p:sldId id="1181" r:id="rId145"/>
    <p:sldId id="1185" r:id="rId146"/>
    <p:sldId id="2200" r:id="rId147"/>
    <p:sldId id="2212" r:id="rId148"/>
    <p:sldId id="2538" r:id="rId149"/>
    <p:sldId id="1464" r:id="rId150"/>
    <p:sldId id="2241" r:id="rId151"/>
    <p:sldId id="1548" r:id="rId152"/>
    <p:sldId id="1646" r:id="rId153"/>
    <p:sldId id="1637" r:id="rId154"/>
    <p:sldId id="1550" r:id="rId155"/>
    <p:sldId id="313" r:id="rId156"/>
    <p:sldId id="1551" r:id="rId157"/>
    <p:sldId id="386" r:id="rId158"/>
    <p:sldId id="2502" r:id="rId159"/>
    <p:sldId id="2265" r:id="rId160"/>
    <p:sldId id="2500" r:id="rId161"/>
    <p:sldId id="314" r:id="rId162"/>
    <p:sldId id="2498" r:id="rId163"/>
    <p:sldId id="2499" r:id="rId164"/>
    <p:sldId id="1716" r:id="rId165"/>
    <p:sldId id="2191" r:id="rId166"/>
    <p:sldId id="316" r:id="rId167"/>
    <p:sldId id="344" r:id="rId168"/>
    <p:sldId id="2218" r:id="rId169"/>
    <p:sldId id="1322" r:id="rId170"/>
    <p:sldId id="2181" r:id="rId171"/>
    <p:sldId id="2213" r:id="rId172"/>
    <p:sldId id="2189" r:id="rId173"/>
    <p:sldId id="2220" r:id="rId174"/>
    <p:sldId id="2182" r:id="rId175"/>
    <p:sldId id="2221" r:id="rId176"/>
    <p:sldId id="2178" r:id="rId177"/>
    <p:sldId id="2222" r:id="rId178"/>
    <p:sldId id="2214" r:id="rId179"/>
    <p:sldId id="2215" r:id="rId180"/>
    <p:sldId id="257" r:id="rId181"/>
    <p:sldId id="2254" r:id="rId182"/>
    <p:sldId id="2260" r:id="rId183"/>
    <p:sldId id="1718" r:id="rId184"/>
    <p:sldId id="1717" r:id="rId185"/>
    <p:sldId id="345" r:id="rId186"/>
    <p:sldId id="387" r:id="rId187"/>
    <p:sldId id="346" r:id="rId188"/>
    <p:sldId id="347" r:id="rId189"/>
    <p:sldId id="349" r:id="rId190"/>
    <p:sldId id="350" r:id="rId191"/>
    <p:sldId id="351" r:id="rId192"/>
    <p:sldId id="1731" r:id="rId193"/>
    <p:sldId id="352" r:id="rId194"/>
    <p:sldId id="2208" r:id="rId195"/>
    <p:sldId id="2251" r:id="rId196"/>
    <p:sldId id="2234" r:id="rId197"/>
    <p:sldId id="356" r:id="rId198"/>
    <p:sldId id="360" r:id="rId199"/>
    <p:sldId id="362" r:id="rId200"/>
    <p:sldId id="2172" r:id="rId201"/>
    <p:sldId id="364" r:id="rId202"/>
    <p:sldId id="1719" r:id="rId203"/>
    <p:sldId id="1509" r:id="rId204"/>
    <p:sldId id="1510" r:id="rId205"/>
    <p:sldId id="1735" r:id="rId206"/>
    <p:sldId id="2259" r:id="rId207"/>
    <p:sldId id="1675" r:id="rId208"/>
    <p:sldId id="1676" r:id="rId209"/>
    <p:sldId id="385" r:id="rId210"/>
    <p:sldId id="2210" r:id="rId211"/>
    <p:sldId id="390" r:id="rId212"/>
    <p:sldId id="1677" r:id="rId213"/>
    <p:sldId id="366" r:id="rId214"/>
    <p:sldId id="367" r:id="rId215"/>
    <p:sldId id="368" r:id="rId216"/>
    <p:sldId id="370" r:id="rId217"/>
    <p:sldId id="2268" r:id="rId218"/>
    <p:sldId id="2267" r:id="rId219"/>
    <p:sldId id="371" r:id="rId220"/>
    <p:sldId id="374" r:id="rId221"/>
    <p:sldId id="375" r:id="rId222"/>
    <p:sldId id="376" r:id="rId223"/>
    <p:sldId id="1640" r:id="rId224"/>
    <p:sldId id="1732" r:id="rId225"/>
    <p:sldId id="910" r:id="rId226"/>
    <p:sldId id="911" r:id="rId227"/>
    <p:sldId id="1705" r:id="rId228"/>
    <p:sldId id="1002" r:id="rId229"/>
    <p:sldId id="1067" r:id="rId230"/>
    <p:sldId id="1026" r:id="rId231"/>
    <p:sldId id="1027" r:id="rId232"/>
    <p:sldId id="1164" r:id="rId233"/>
    <p:sldId id="1031" r:id="rId234"/>
    <p:sldId id="1032" r:id="rId235"/>
    <p:sldId id="1017" r:id="rId236"/>
    <p:sldId id="1018" r:id="rId237"/>
    <p:sldId id="1019" r:id="rId238"/>
    <p:sldId id="1020" r:id="rId239"/>
    <p:sldId id="912" r:id="rId240"/>
    <p:sldId id="913" r:id="rId241"/>
    <p:sldId id="1033" r:id="rId242"/>
    <p:sldId id="1034" r:id="rId243"/>
    <p:sldId id="916" r:id="rId244"/>
    <p:sldId id="2250" r:id="rId245"/>
    <p:sldId id="2239" r:id="rId246"/>
    <p:sldId id="1016" r:id="rId247"/>
    <p:sldId id="1021" r:id="rId248"/>
    <p:sldId id="1023" r:id="rId249"/>
    <p:sldId id="1173" r:id="rId250"/>
    <p:sldId id="1174" r:id="rId251"/>
    <p:sldId id="1176" r:id="rId252"/>
    <p:sldId id="1177" r:id="rId253"/>
    <p:sldId id="1179" r:id="rId254"/>
    <p:sldId id="1022" r:id="rId255"/>
    <p:sldId id="922" r:id="rId256"/>
    <p:sldId id="918" r:id="rId257"/>
    <p:sldId id="1035" r:id="rId258"/>
    <p:sldId id="1036" r:id="rId259"/>
    <p:sldId id="1037" r:id="rId260"/>
    <p:sldId id="920" r:id="rId261"/>
    <p:sldId id="1498" r:id="rId262"/>
    <p:sldId id="2266" r:id="rId263"/>
    <p:sldId id="1507" r:id="rId264"/>
    <p:sldId id="1500" r:id="rId265"/>
    <p:sldId id="1501" r:id="rId266"/>
    <p:sldId id="1628" r:id="rId267"/>
    <p:sldId id="1733" r:id="rId268"/>
    <p:sldId id="1511" r:id="rId269"/>
    <p:sldId id="1512" r:id="rId270"/>
    <p:sldId id="1513" r:id="rId271"/>
    <p:sldId id="1514" r:id="rId272"/>
    <p:sldId id="1515" r:id="rId273"/>
    <p:sldId id="1516" r:id="rId274"/>
    <p:sldId id="278" r:id="rId275"/>
    <p:sldId id="1517" r:id="rId276"/>
    <p:sldId id="289" r:id="rId277"/>
    <p:sldId id="1518" r:id="rId278"/>
    <p:sldId id="267" r:id="rId279"/>
    <p:sldId id="1519" r:id="rId280"/>
    <p:sldId id="1625" r:id="rId281"/>
    <p:sldId id="2245" r:id="rId282"/>
    <p:sldId id="1684" r:id="rId283"/>
    <p:sldId id="2253" r:id="rId284"/>
    <p:sldId id="1734" r:id="rId28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C1C1C"/>
    <a:srgbClr val="036F89"/>
    <a:srgbClr val="006600"/>
    <a:srgbClr val="4D4D4D"/>
    <a:srgbClr val="66330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CCB719-4EB0-43DE-A34F-8062300D7416}" v="410" dt="2025-05-15T18:42:14.1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430" autoAdjust="0"/>
    <p:restoredTop sz="93674" autoAdjust="0"/>
  </p:normalViewPr>
  <p:slideViewPr>
    <p:cSldViewPr showGuides="1">
      <p:cViewPr varScale="1">
        <p:scale>
          <a:sx n="57" d="100"/>
          <a:sy n="57" d="100"/>
        </p:scale>
        <p:origin x="812" y="268"/>
      </p:cViewPr>
      <p:guideLst>
        <p:guide orient="horz" pos="2160"/>
        <p:guide pos="2880"/>
      </p:guideLst>
    </p:cSldViewPr>
  </p:slideViewPr>
  <p:outlineViewPr>
    <p:cViewPr>
      <p:scale>
        <a:sx n="33" d="100"/>
        <a:sy n="33" d="100"/>
      </p:scale>
      <p:origin x="0" y="-16388"/>
    </p:cViewPr>
  </p:outlineViewPr>
  <p:notesTextViewPr>
    <p:cViewPr>
      <p:scale>
        <a:sx n="100" d="100"/>
        <a:sy n="100" d="100"/>
      </p:scale>
      <p:origin x="0" y="0"/>
    </p:cViewPr>
  </p:notesTextViewPr>
  <p:sorterViewPr>
    <p:cViewPr varScale="1">
      <p:scale>
        <a:sx n="1" d="1"/>
        <a:sy n="1" d="1"/>
      </p:scale>
      <p:origin x="0" y="-242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slide" Target="slides/slide277.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viewProps" Target="viewProps.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theme" Target="theme/theme1.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tableStyles" Target="tableStyles.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microsoft.com/office/2015/10/relationships/revisionInfo" Target="revisionInfo.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notesMaster" Target="notesMasters/notesMaster1.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handoutMaster" Target="handoutMasters/handoutMaster1.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commentAuthors" Target="commentAuthors.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presProps" Target="presProps.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171" Type="http://schemas.openxmlformats.org/officeDocument/2006/relationships/slide" Target="slides/slide169.xml"/><Relationship Id="rId227" Type="http://schemas.openxmlformats.org/officeDocument/2006/relationships/slide" Target="slides/slide225.xml"/><Relationship Id="rId269" Type="http://schemas.openxmlformats.org/officeDocument/2006/relationships/slide" Target="slides/slide267.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smithr\AppData\Local\Microsoft\Windows\Temporary%20Internet%20Files\Content.Outlook\X6341OJW\MTBF%20Motors%20Millwide.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098779134295196"/>
          <c:y val="0.12234910277324652"/>
          <c:w val="0.87791342952275253"/>
          <c:h val="0.72920065252855737"/>
        </c:manualLayout>
      </c:layout>
      <c:lineChart>
        <c:grouping val="standard"/>
        <c:varyColors val="0"/>
        <c:ser>
          <c:idx val="0"/>
          <c:order val="0"/>
          <c:spPr>
            <a:ln w="12700">
              <a:solidFill>
                <a:srgbClr val="000080"/>
              </a:solidFill>
              <a:prstDash val="solid"/>
            </a:ln>
          </c:spPr>
          <c:marker>
            <c:symbol val="diamond"/>
            <c:size val="5"/>
            <c:spPr>
              <a:solidFill>
                <a:srgbClr val="000080"/>
              </a:solidFill>
              <a:ln>
                <a:solidFill>
                  <a:srgbClr val="000080"/>
                </a:solidFill>
                <a:prstDash val="solid"/>
              </a:ln>
            </c:spPr>
          </c:marker>
          <c:trendline>
            <c:spPr>
              <a:ln w="25400">
                <a:solidFill>
                  <a:srgbClr val="00FF00"/>
                </a:solidFill>
                <a:prstDash val="solid"/>
              </a:ln>
            </c:spPr>
            <c:trendlineType val="log"/>
            <c:dispRSqr val="0"/>
            <c:dispEq val="0"/>
          </c:trendline>
          <c:cat>
            <c:numRef>
              <c:f>Sheet1!$B$2:$B$67</c:f>
              <c:numCache>
                <c:formatCode>[$-409]mmmm\ d\,\ yyyy;@</c:formatCode>
                <c:ptCount val="66"/>
                <c:pt idx="0">
                  <c:v>40308</c:v>
                </c:pt>
                <c:pt idx="1">
                  <c:v>40315</c:v>
                </c:pt>
                <c:pt idx="2">
                  <c:v>40322</c:v>
                </c:pt>
                <c:pt idx="3">
                  <c:v>40330</c:v>
                </c:pt>
                <c:pt idx="4">
                  <c:v>40337</c:v>
                </c:pt>
                <c:pt idx="5">
                  <c:v>40343</c:v>
                </c:pt>
                <c:pt idx="6">
                  <c:v>40351</c:v>
                </c:pt>
                <c:pt idx="7">
                  <c:v>40358</c:v>
                </c:pt>
                <c:pt idx="8">
                  <c:v>40365</c:v>
                </c:pt>
                <c:pt idx="9">
                  <c:v>40372</c:v>
                </c:pt>
                <c:pt idx="10">
                  <c:v>40379</c:v>
                </c:pt>
                <c:pt idx="11">
                  <c:v>40385</c:v>
                </c:pt>
                <c:pt idx="12">
                  <c:v>40393</c:v>
                </c:pt>
                <c:pt idx="13">
                  <c:v>40400</c:v>
                </c:pt>
                <c:pt idx="14">
                  <c:v>40407</c:v>
                </c:pt>
                <c:pt idx="15">
                  <c:v>40414</c:v>
                </c:pt>
                <c:pt idx="16">
                  <c:v>40421</c:v>
                </c:pt>
                <c:pt idx="17">
                  <c:v>40428</c:v>
                </c:pt>
                <c:pt idx="18">
                  <c:v>40434</c:v>
                </c:pt>
                <c:pt idx="19">
                  <c:v>40442</c:v>
                </c:pt>
                <c:pt idx="20">
                  <c:v>40449</c:v>
                </c:pt>
                <c:pt idx="21">
                  <c:v>40456</c:v>
                </c:pt>
                <c:pt idx="22">
                  <c:v>40462</c:v>
                </c:pt>
                <c:pt idx="23">
                  <c:v>40470</c:v>
                </c:pt>
                <c:pt idx="24">
                  <c:v>40477</c:v>
                </c:pt>
                <c:pt idx="25">
                  <c:v>40483</c:v>
                </c:pt>
                <c:pt idx="26">
                  <c:v>40491</c:v>
                </c:pt>
                <c:pt idx="27">
                  <c:v>40498</c:v>
                </c:pt>
                <c:pt idx="28">
                  <c:v>40505</c:v>
                </c:pt>
                <c:pt idx="29">
                  <c:v>40512</c:v>
                </c:pt>
                <c:pt idx="30">
                  <c:v>40519</c:v>
                </c:pt>
                <c:pt idx="31">
                  <c:v>40526</c:v>
                </c:pt>
                <c:pt idx="32">
                  <c:v>40533</c:v>
                </c:pt>
                <c:pt idx="33">
                  <c:v>40540</c:v>
                </c:pt>
                <c:pt idx="34">
                  <c:v>40547</c:v>
                </c:pt>
                <c:pt idx="35">
                  <c:v>40554</c:v>
                </c:pt>
                <c:pt idx="36">
                  <c:v>40561</c:v>
                </c:pt>
                <c:pt idx="37">
                  <c:v>40568</c:v>
                </c:pt>
                <c:pt idx="38">
                  <c:v>40575</c:v>
                </c:pt>
                <c:pt idx="39">
                  <c:v>40582</c:v>
                </c:pt>
                <c:pt idx="40">
                  <c:v>40589</c:v>
                </c:pt>
                <c:pt idx="41">
                  <c:v>40596</c:v>
                </c:pt>
                <c:pt idx="42">
                  <c:v>40603</c:v>
                </c:pt>
                <c:pt idx="43">
                  <c:v>40610</c:v>
                </c:pt>
                <c:pt idx="44">
                  <c:v>40617</c:v>
                </c:pt>
                <c:pt idx="45">
                  <c:v>40624</c:v>
                </c:pt>
                <c:pt idx="46">
                  <c:v>40631</c:v>
                </c:pt>
                <c:pt idx="47">
                  <c:v>40638</c:v>
                </c:pt>
                <c:pt idx="48">
                  <c:v>40644</c:v>
                </c:pt>
                <c:pt idx="49">
                  <c:v>40650</c:v>
                </c:pt>
                <c:pt idx="50">
                  <c:v>40652</c:v>
                </c:pt>
                <c:pt idx="51">
                  <c:v>40659</c:v>
                </c:pt>
                <c:pt idx="52">
                  <c:v>40666</c:v>
                </c:pt>
                <c:pt idx="53">
                  <c:v>40673</c:v>
                </c:pt>
                <c:pt idx="54">
                  <c:v>40680</c:v>
                </c:pt>
                <c:pt idx="55">
                  <c:v>40687</c:v>
                </c:pt>
                <c:pt idx="56">
                  <c:v>40700</c:v>
                </c:pt>
                <c:pt idx="57">
                  <c:v>40708</c:v>
                </c:pt>
                <c:pt idx="58">
                  <c:v>40715</c:v>
                </c:pt>
                <c:pt idx="59">
                  <c:v>40722</c:v>
                </c:pt>
                <c:pt idx="60">
                  <c:v>40729</c:v>
                </c:pt>
                <c:pt idx="61">
                  <c:v>40736</c:v>
                </c:pt>
                <c:pt idx="62">
                  <c:v>40743</c:v>
                </c:pt>
                <c:pt idx="63">
                  <c:v>40750</c:v>
                </c:pt>
                <c:pt idx="64">
                  <c:v>40757</c:v>
                </c:pt>
                <c:pt idx="65">
                  <c:v>40764</c:v>
                </c:pt>
              </c:numCache>
            </c:numRef>
          </c:cat>
          <c:val>
            <c:numRef>
              <c:f>Sheet1!$A$2:$A$67</c:f>
              <c:numCache>
                <c:formatCode>@</c:formatCode>
                <c:ptCount val="66"/>
                <c:pt idx="0">
                  <c:v>14</c:v>
                </c:pt>
                <c:pt idx="1">
                  <c:v>14</c:v>
                </c:pt>
                <c:pt idx="2">
                  <c:v>19</c:v>
                </c:pt>
                <c:pt idx="3">
                  <c:v>11</c:v>
                </c:pt>
                <c:pt idx="4" formatCode="General">
                  <c:v>9</c:v>
                </c:pt>
                <c:pt idx="5" formatCode="General">
                  <c:v>8</c:v>
                </c:pt>
                <c:pt idx="6" formatCode="General">
                  <c:v>8</c:v>
                </c:pt>
                <c:pt idx="7" formatCode="General">
                  <c:v>10</c:v>
                </c:pt>
                <c:pt idx="8" formatCode="General">
                  <c:v>9</c:v>
                </c:pt>
                <c:pt idx="9" formatCode="General">
                  <c:v>9</c:v>
                </c:pt>
                <c:pt idx="10" formatCode="General">
                  <c:v>9</c:v>
                </c:pt>
                <c:pt idx="11">
                  <c:v>10</c:v>
                </c:pt>
                <c:pt idx="12">
                  <c:v>12</c:v>
                </c:pt>
                <c:pt idx="13">
                  <c:v>12</c:v>
                </c:pt>
                <c:pt idx="14">
                  <c:v>11</c:v>
                </c:pt>
                <c:pt idx="15">
                  <c:v>14</c:v>
                </c:pt>
                <c:pt idx="16">
                  <c:v>16</c:v>
                </c:pt>
                <c:pt idx="17">
                  <c:v>17</c:v>
                </c:pt>
                <c:pt idx="18">
                  <c:v>19</c:v>
                </c:pt>
                <c:pt idx="19">
                  <c:v>17</c:v>
                </c:pt>
                <c:pt idx="20">
                  <c:v>13</c:v>
                </c:pt>
                <c:pt idx="21">
                  <c:v>11</c:v>
                </c:pt>
                <c:pt idx="22">
                  <c:v>12</c:v>
                </c:pt>
                <c:pt idx="23">
                  <c:v>12</c:v>
                </c:pt>
                <c:pt idx="24">
                  <c:v>16</c:v>
                </c:pt>
                <c:pt idx="25">
                  <c:v>16</c:v>
                </c:pt>
                <c:pt idx="26">
                  <c:v>14</c:v>
                </c:pt>
                <c:pt idx="27">
                  <c:v>11</c:v>
                </c:pt>
                <c:pt idx="28">
                  <c:v>10</c:v>
                </c:pt>
                <c:pt idx="29">
                  <c:v>10</c:v>
                </c:pt>
                <c:pt idx="30">
                  <c:v>10</c:v>
                </c:pt>
                <c:pt idx="31">
                  <c:v>12</c:v>
                </c:pt>
                <c:pt idx="32">
                  <c:v>14</c:v>
                </c:pt>
                <c:pt idx="33">
                  <c:v>21</c:v>
                </c:pt>
                <c:pt idx="34">
                  <c:v>29</c:v>
                </c:pt>
                <c:pt idx="35">
                  <c:v>28</c:v>
                </c:pt>
                <c:pt idx="36">
                  <c:v>23</c:v>
                </c:pt>
                <c:pt idx="37">
                  <c:v>14</c:v>
                </c:pt>
                <c:pt idx="38">
                  <c:v>13</c:v>
                </c:pt>
                <c:pt idx="39">
                  <c:v>12</c:v>
                </c:pt>
                <c:pt idx="40">
                  <c:v>12</c:v>
                </c:pt>
                <c:pt idx="41">
                  <c:v>12</c:v>
                </c:pt>
                <c:pt idx="42">
                  <c:v>10</c:v>
                </c:pt>
                <c:pt idx="43">
                  <c:v>10</c:v>
                </c:pt>
                <c:pt idx="44">
                  <c:v>12</c:v>
                </c:pt>
                <c:pt idx="45">
                  <c:v>15</c:v>
                </c:pt>
                <c:pt idx="46">
                  <c:v>19</c:v>
                </c:pt>
                <c:pt idx="47">
                  <c:v>18</c:v>
                </c:pt>
                <c:pt idx="48">
                  <c:v>13</c:v>
                </c:pt>
                <c:pt idx="49">
                  <c:v>12</c:v>
                </c:pt>
                <c:pt idx="50">
                  <c:v>16</c:v>
                </c:pt>
                <c:pt idx="51">
                  <c:v>12</c:v>
                </c:pt>
                <c:pt idx="52">
                  <c:v>13</c:v>
                </c:pt>
                <c:pt idx="53">
                  <c:v>23</c:v>
                </c:pt>
                <c:pt idx="54">
                  <c:v>22</c:v>
                </c:pt>
                <c:pt idx="55">
                  <c:v>40</c:v>
                </c:pt>
                <c:pt idx="56">
                  <c:v>26</c:v>
                </c:pt>
                <c:pt idx="57">
                  <c:v>25</c:v>
                </c:pt>
                <c:pt idx="58">
                  <c:v>32</c:v>
                </c:pt>
                <c:pt idx="59">
                  <c:v>31</c:v>
                </c:pt>
                <c:pt idx="60">
                  <c:v>35</c:v>
                </c:pt>
                <c:pt idx="61">
                  <c:v>67</c:v>
                </c:pt>
                <c:pt idx="62">
                  <c:v>42</c:v>
                </c:pt>
                <c:pt idx="63">
                  <c:v>26</c:v>
                </c:pt>
                <c:pt idx="64">
                  <c:v>27</c:v>
                </c:pt>
                <c:pt idx="65">
                  <c:v>27</c:v>
                </c:pt>
              </c:numCache>
            </c:numRef>
          </c:val>
          <c:smooth val="0"/>
          <c:extLst>
            <c:ext xmlns:c16="http://schemas.microsoft.com/office/drawing/2014/chart" uri="{C3380CC4-5D6E-409C-BE32-E72D297353CC}">
              <c16:uniqueId val="{00000001-E2D5-4686-999A-6070ACBEFCA4}"/>
            </c:ext>
          </c:extLst>
        </c:ser>
        <c:dLbls>
          <c:showLegendKey val="0"/>
          <c:showVal val="0"/>
          <c:showCatName val="0"/>
          <c:showSerName val="0"/>
          <c:showPercent val="0"/>
          <c:showBubbleSize val="0"/>
        </c:dLbls>
        <c:marker val="1"/>
        <c:smooth val="0"/>
        <c:axId val="311190920"/>
        <c:axId val="311190136"/>
      </c:lineChart>
      <c:dateAx>
        <c:axId val="311190920"/>
        <c:scaling>
          <c:orientation val="minMax"/>
        </c:scaling>
        <c:delete val="1"/>
        <c:axPos val="b"/>
        <c:numFmt formatCode="[$-409]d\-mmm\-yy;@" sourceLinked="0"/>
        <c:majorTickMark val="out"/>
        <c:minorTickMark val="in"/>
        <c:tickLblPos val="none"/>
        <c:crossAx val="311190136"/>
        <c:crosses val="autoZero"/>
        <c:auto val="0"/>
        <c:lblOffset val="100"/>
        <c:baseTimeUnit val="days"/>
        <c:majorUnit val="1"/>
        <c:majorTimeUnit val="months"/>
        <c:minorUnit val="1"/>
        <c:minorTimeUnit val="months"/>
      </c:dateAx>
      <c:valAx>
        <c:axId val="311190136"/>
        <c:scaling>
          <c:orientation val="minMax"/>
          <c:max val="80"/>
        </c:scaling>
        <c:delete val="0"/>
        <c:axPos val="l"/>
        <c:majorGridlines>
          <c:spPr>
            <a:ln w="3175">
              <a:solidFill>
                <a:srgbClr val="000000"/>
              </a:solidFill>
              <a:prstDash val="solid"/>
            </a:ln>
          </c:spPr>
        </c:majorGridlines>
        <c:title>
          <c:tx>
            <c:rich>
              <a:bodyPr/>
              <a:lstStyle/>
              <a:p>
                <a:pPr>
                  <a:defRPr sz="1000" b="1" i="0" u="none" strike="noStrike" baseline="0">
                    <a:solidFill>
                      <a:srgbClr val="000000"/>
                    </a:solidFill>
                    <a:latin typeface="Arial"/>
                    <a:ea typeface="Arial"/>
                    <a:cs typeface="Arial"/>
                  </a:defRPr>
                </a:pPr>
                <a:r>
                  <a:rPr lang="en-US"/>
                  <a:t>Hours</a:t>
                </a:r>
              </a:p>
            </c:rich>
          </c:tx>
          <c:layout>
            <c:manualLayout>
              <c:xMode val="edge"/>
              <c:yMode val="edge"/>
              <c:x val="0"/>
              <c:y val="0.4582271076537493"/>
            </c:manualLayout>
          </c:layout>
          <c:overlay val="0"/>
          <c:spPr>
            <a:solidFill>
              <a:sysClr val="window" lastClr="FFFFFF"/>
            </a:solidFill>
            <a:ln w="25400">
              <a:noFill/>
            </a:ln>
          </c:spPr>
        </c:title>
        <c:numFmt formatCode="@" sourceLinked="1"/>
        <c:majorTickMark val="out"/>
        <c:minorTickMark val="none"/>
        <c:tickLblPos val="nextTo"/>
        <c:spPr>
          <a:solidFill>
            <a:sysClr val="window" lastClr="FFFFFF"/>
          </a:solidFill>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311190920"/>
        <c:crosses val="autoZero"/>
        <c:crossBetween val="between"/>
        <c:majorUnit val="5"/>
        <c:minorUnit val="2"/>
      </c:valAx>
      <c:spPr>
        <a:solidFill>
          <a:srgbClr val="FFCC99"/>
        </a:solidFill>
        <a:ln w="38100">
          <a:solidFill>
            <a:schemeClr val="tx1"/>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1F5466-ABFE-4C57-91CC-1E5F357093D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4476291-8E1F-4856-9E75-8C61A23FB11F}">
      <dgm:prSet/>
      <dgm:spPr/>
      <dgm:t>
        <a:bodyPr/>
        <a:lstStyle/>
        <a:p>
          <a:r>
            <a:rPr lang="en-US" b="1" dirty="0"/>
            <a:t>Work not accomplished at all</a:t>
          </a:r>
          <a:endParaRPr lang="en-US" dirty="0"/>
        </a:p>
      </dgm:t>
    </dgm:pt>
    <dgm:pt modelId="{CFDD55F7-C091-49CE-BDA2-B32D0CF8C13F}" type="parTrans" cxnId="{E415A017-32F0-4175-B1EE-4FD97CE19073}">
      <dgm:prSet/>
      <dgm:spPr/>
      <dgm:t>
        <a:bodyPr/>
        <a:lstStyle/>
        <a:p>
          <a:endParaRPr lang="en-US"/>
        </a:p>
      </dgm:t>
    </dgm:pt>
    <dgm:pt modelId="{3D420283-DE37-482B-9230-AF6F2F0DB1A3}" type="sibTrans" cxnId="{E415A017-32F0-4175-B1EE-4FD97CE19073}">
      <dgm:prSet/>
      <dgm:spPr/>
      <dgm:t>
        <a:bodyPr/>
        <a:lstStyle/>
        <a:p>
          <a:endParaRPr lang="en-US"/>
        </a:p>
      </dgm:t>
    </dgm:pt>
    <dgm:pt modelId="{118DDAAA-6954-4C90-B408-3B7538237946}">
      <dgm:prSet/>
      <dgm:spPr/>
      <dgm:t>
        <a:bodyPr/>
        <a:lstStyle/>
        <a:p>
          <a:r>
            <a:rPr lang="en-US" b="1"/>
            <a:t>Work not accomplished on time</a:t>
          </a:r>
          <a:endParaRPr lang="en-US"/>
        </a:p>
      </dgm:t>
    </dgm:pt>
    <dgm:pt modelId="{D495E501-983D-4D39-B93D-A04B41FF172C}" type="parTrans" cxnId="{84B94594-D021-4409-A639-2A7C308971A2}">
      <dgm:prSet/>
      <dgm:spPr/>
      <dgm:t>
        <a:bodyPr/>
        <a:lstStyle/>
        <a:p>
          <a:endParaRPr lang="en-US"/>
        </a:p>
      </dgm:t>
    </dgm:pt>
    <dgm:pt modelId="{01BDA712-175C-4363-95A0-345AFE80831F}" type="sibTrans" cxnId="{84B94594-D021-4409-A639-2A7C308971A2}">
      <dgm:prSet/>
      <dgm:spPr/>
      <dgm:t>
        <a:bodyPr/>
        <a:lstStyle/>
        <a:p>
          <a:endParaRPr lang="en-US"/>
        </a:p>
      </dgm:t>
    </dgm:pt>
    <dgm:pt modelId="{21C846AB-E1F2-4EB2-BB9B-B974223C2B32}">
      <dgm:prSet/>
      <dgm:spPr/>
      <dgm:t>
        <a:bodyPr/>
        <a:lstStyle/>
        <a:p>
          <a:r>
            <a:rPr lang="en-US" b="1"/>
            <a:t>Work not accomplished to specification</a:t>
          </a:r>
          <a:endParaRPr lang="en-US"/>
        </a:p>
      </dgm:t>
    </dgm:pt>
    <dgm:pt modelId="{E2E5E463-EF80-4D2B-ACFE-2491E81E9135}" type="parTrans" cxnId="{8973CB7B-2E95-4350-80E4-30C748FA2406}">
      <dgm:prSet/>
      <dgm:spPr/>
      <dgm:t>
        <a:bodyPr/>
        <a:lstStyle/>
        <a:p>
          <a:endParaRPr lang="en-US"/>
        </a:p>
      </dgm:t>
    </dgm:pt>
    <dgm:pt modelId="{551E3B17-ABC2-4C3F-B2C8-72CD88A2D643}" type="sibTrans" cxnId="{8973CB7B-2E95-4350-80E4-30C748FA2406}">
      <dgm:prSet/>
      <dgm:spPr/>
      <dgm:t>
        <a:bodyPr/>
        <a:lstStyle/>
        <a:p>
          <a:endParaRPr lang="en-US"/>
        </a:p>
      </dgm:t>
    </dgm:pt>
    <dgm:pt modelId="{EA3EB656-1464-4DAC-8BA5-3892EE0F5539}">
      <dgm:prSet/>
      <dgm:spPr/>
      <dgm:t>
        <a:bodyPr/>
        <a:lstStyle/>
        <a:p>
          <a:r>
            <a:rPr lang="en-US" b="1"/>
            <a:t>Resulting in not meeting the intent of the end user</a:t>
          </a:r>
          <a:endParaRPr lang="en-US"/>
        </a:p>
      </dgm:t>
    </dgm:pt>
    <dgm:pt modelId="{E1F2CC15-5DCE-4092-8B4C-0C6337B25C4F}" type="parTrans" cxnId="{2AE59A54-EDB2-4F80-9319-67441401B5A5}">
      <dgm:prSet/>
      <dgm:spPr/>
      <dgm:t>
        <a:bodyPr/>
        <a:lstStyle/>
        <a:p>
          <a:endParaRPr lang="en-US"/>
        </a:p>
      </dgm:t>
    </dgm:pt>
    <dgm:pt modelId="{DC51F441-1BFF-4863-AF80-4F2C6AF894A7}" type="sibTrans" cxnId="{2AE59A54-EDB2-4F80-9319-67441401B5A5}">
      <dgm:prSet/>
      <dgm:spPr/>
      <dgm:t>
        <a:bodyPr/>
        <a:lstStyle/>
        <a:p>
          <a:endParaRPr lang="en-US"/>
        </a:p>
      </dgm:t>
    </dgm:pt>
    <dgm:pt modelId="{A73F29FB-F0AB-47CE-96B9-835480FF06C8}" type="pres">
      <dgm:prSet presAssocID="{851F5466-ABFE-4C57-91CC-1E5F357093D5}" presName="linear" presStyleCnt="0">
        <dgm:presLayoutVars>
          <dgm:animLvl val="lvl"/>
          <dgm:resizeHandles val="exact"/>
        </dgm:presLayoutVars>
      </dgm:prSet>
      <dgm:spPr/>
    </dgm:pt>
    <dgm:pt modelId="{774CC8DF-5605-41E9-9842-FFB165CDC073}" type="pres">
      <dgm:prSet presAssocID="{04476291-8E1F-4856-9E75-8C61A23FB11F}" presName="parentText" presStyleLbl="node1" presStyleIdx="0" presStyleCnt="4">
        <dgm:presLayoutVars>
          <dgm:chMax val="0"/>
          <dgm:bulletEnabled val="1"/>
        </dgm:presLayoutVars>
      </dgm:prSet>
      <dgm:spPr/>
    </dgm:pt>
    <dgm:pt modelId="{A4167534-BFF9-449E-9D14-CD06FE7E83C0}" type="pres">
      <dgm:prSet presAssocID="{3D420283-DE37-482B-9230-AF6F2F0DB1A3}" presName="spacer" presStyleCnt="0"/>
      <dgm:spPr/>
    </dgm:pt>
    <dgm:pt modelId="{93A39683-F298-4286-9A9B-B5D30FFBA90F}" type="pres">
      <dgm:prSet presAssocID="{118DDAAA-6954-4C90-B408-3B7538237946}" presName="parentText" presStyleLbl="node1" presStyleIdx="1" presStyleCnt="4">
        <dgm:presLayoutVars>
          <dgm:chMax val="0"/>
          <dgm:bulletEnabled val="1"/>
        </dgm:presLayoutVars>
      </dgm:prSet>
      <dgm:spPr/>
    </dgm:pt>
    <dgm:pt modelId="{FD707F01-A411-4825-8969-E5FDDD2EC9E4}" type="pres">
      <dgm:prSet presAssocID="{01BDA712-175C-4363-95A0-345AFE80831F}" presName="spacer" presStyleCnt="0"/>
      <dgm:spPr/>
    </dgm:pt>
    <dgm:pt modelId="{9EE511A2-D1D4-47BE-B793-C649EE9EAF82}" type="pres">
      <dgm:prSet presAssocID="{21C846AB-E1F2-4EB2-BB9B-B974223C2B32}" presName="parentText" presStyleLbl="node1" presStyleIdx="2" presStyleCnt="4">
        <dgm:presLayoutVars>
          <dgm:chMax val="0"/>
          <dgm:bulletEnabled val="1"/>
        </dgm:presLayoutVars>
      </dgm:prSet>
      <dgm:spPr/>
    </dgm:pt>
    <dgm:pt modelId="{F332D6A9-862A-4448-BB51-DB6E7B0BA312}" type="pres">
      <dgm:prSet presAssocID="{551E3B17-ABC2-4C3F-B2C8-72CD88A2D643}" presName="spacer" presStyleCnt="0"/>
      <dgm:spPr/>
    </dgm:pt>
    <dgm:pt modelId="{C3C7BD7E-1AD7-4752-9459-8AF4F810FA48}" type="pres">
      <dgm:prSet presAssocID="{EA3EB656-1464-4DAC-8BA5-3892EE0F5539}" presName="parentText" presStyleLbl="node1" presStyleIdx="3" presStyleCnt="4">
        <dgm:presLayoutVars>
          <dgm:chMax val="0"/>
          <dgm:bulletEnabled val="1"/>
        </dgm:presLayoutVars>
      </dgm:prSet>
      <dgm:spPr/>
    </dgm:pt>
  </dgm:ptLst>
  <dgm:cxnLst>
    <dgm:cxn modelId="{E415A017-32F0-4175-B1EE-4FD97CE19073}" srcId="{851F5466-ABFE-4C57-91CC-1E5F357093D5}" destId="{04476291-8E1F-4856-9E75-8C61A23FB11F}" srcOrd="0" destOrd="0" parTransId="{CFDD55F7-C091-49CE-BDA2-B32D0CF8C13F}" sibTransId="{3D420283-DE37-482B-9230-AF6F2F0DB1A3}"/>
    <dgm:cxn modelId="{511C881F-9699-4DDD-B73C-C28080317663}" type="presOf" srcId="{EA3EB656-1464-4DAC-8BA5-3892EE0F5539}" destId="{C3C7BD7E-1AD7-4752-9459-8AF4F810FA48}" srcOrd="0" destOrd="0" presId="urn:microsoft.com/office/officeart/2005/8/layout/vList2"/>
    <dgm:cxn modelId="{D8C62D28-7D1C-4843-988F-3463CCD80EB5}" type="presOf" srcId="{851F5466-ABFE-4C57-91CC-1E5F357093D5}" destId="{A73F29FB-F0AB-47CE-96B9-835480FF06C8}" srcOrd="0" destOrd="0" presId="urn:microsoft.com/office/officeart/2005/8/layout/vList2"/>
    <dgm:cxn modelId="{2AE59A54-EDB2-4F80-9319-67441401B5A5}" srcId="{851F5466-ABFE-4C57-91CC-1E5F357093D5}" destId="{EA3EB656-1464-4DAC-8BA5-3892EE0F5539}" srcOrd="3" destOrd="0" parTransId="{E1F2CC15-5DCE-4092-8B4C-0C6337B25C4F}" sibTransId="{DC51F441-1BFF-4863-AF80-4F2C6AF894A7}"/>
    <dgm:cxn modelId="{8973CB7B-2E95-4350-80E4-30C748FA2406}" srcId="{851F5466-ABFE-4C57-91CC-1E5F357093D5}" destId="{21C846AB-E1F2-4EB2-BB9B-B974223C2B32}" srcOrd="2" destOrd="0" parTransId="{E2E5E463-EF80-4D2B-ACFE-2491E81E9135}" sibTransId="{551E3B17-ABC2-4C3F-B2C8-72CD88A2D643}"/>
    <dgm:cxn modelId="{84B94594-D021-4409-A639-2A7C308971A2}" srcId="{851F5466-ABFE-4C57-91CC-1E5F357093D5}" destId="{118DDAAA-6954-4C90-B408-3B7538237946}" srcOrd="1" destOrd="0" parTransId="{D495E501-983D-4D39-B93D-A04B41FF172C}" sibTransId="{01BDA712-175C-4363-95A0-345AFE80831F}"/>
    <dgm:cxn modelId="{5B52FCC8-6E90-4AA9-A1EC-C58AC1F5880A}" type="presOf" srcId="{118DDAAA-6954-4C90-B408-3B7538237946}" destId="{93A39683-F298-4286-9A9B-B5D30FFBA90F}" srcOrd="0" destOrd="0" presId="urn:microsoft.com/office/officeart/2005/8/layout/vList2"/>
    <dgm:cxn modelId="{099BCDDE-1877-4114-918D-9B51066F6740}" type="presOf" srcId="{04476291-8E1F-4856-9E75-8C61A23FB11F}" destId="{774CC8DF-5605-41E9-9842-FFB165CDC073}" srcOrd="0" destOrd="0" presId="urn:microsoft.com/office/officeart/2005/8/layout/vList2"/>
    <dgm:cxn modelId="{6BB8F1E9-7A5C-4240-AB12-9AB924331504}" type="presOf" srcId="{21C846AB-E1F2-4EB2-BB9B-B974223C2B32}" destId="{9EE511A2-D1D4-47BE-B793-C649EE9EAF82}" srcOrd="0" destOrd="0" presId="urn:microsoft.com/office/officeart/2005/8/layout/vList2"/>
    <dgm:cxn modelId="{F258A785-F7C8-4212-9D17-907939CD7EAA}" type="presParOf" srcId="{A73F29FB-F0AB-47CE-96B9-835480FF06C8}" destId="{774CC8DF-5605-41E9-9842-FFB165CDC073}" srcOrd="0" destOrd="0" presId="urn:microsoft.com/office/officeart/2005/8/layout/vList2"/>
    <dgm:cxn modelId="{A7662A96-03A8-498D-867C-74D119BEB1F1}" type="presParOf" srcId="{A73F29FB-F0AB-47CE-96B9-835480FF06C8}" destId="{A4167534-BFF9-449E-9D14-CD06FE7E83C0}" srcOrd="1" destOrd="0" presId="urn:microsoft.com/office/officeart/2005/8/layout/vList2"/>
    <dgm:cxn modelId="{91C42926-B820-475D-A890-A6351BD35CBC}" type="presParOf" srcId="{A73F29FB-F0AB-47CE-96B9-835480FF06C8}" destId="{93A39683-F298-4286-9A9B-B5D30FFBA90F}" srcOrd="2" destOrd="0" presId="urn:microsoft.com/office/officeart/2005/8/layout/vList2"/>
    <dgm:cxn modelId="{9503EADD-06FD-4C1C-AB02-8B1C18F6BF1B}" type="presParOf" srcId="{A73F29FB-F0AB-47CE-96B9-835480FF06C8}" destId="{FD707F01-A411-4825-8969-E5FDDD2EC9E4}" srcOrd="3" destOrd="0" presId="urn:microsoft.com/office/officeart/2005/8/layout/vList2"/>
    <dgm:cxn modelId="{D111282A-E910-4485-89EB-3B95B4275CE2}" type="presParOf" srcId="{A73F29FB-F0AB-47CE-96B9-835480FF06C8}" destId="{9EE511A2-D1D4-47BE-B793-C649EE9EAF82}" srcOrd="4" destOrd="0" presId="urn:microsoft.com/office/officeart/2005/8/layout/vList2"/>
    <dgm:cxn modelId="{BD427492-8ACC-4823-8189-46D4AC6168AC}" type="presParOf" srcId="{A73F29FB-F0AB-47CE-96B9-835480FF06C8}" destId="{F332D6A9-862A-4448-BB51-DB6E7B0BA312}" srcOrd="5" destOrd="0" presId="urn:microsoft.com/office/officeart/2005/8/layout/vList2"/>
    <dgm:cxn modelId="{86ADA137-4338-4D99-9078-C92E12F4344D}" type="presParOf" srcId="{A73F29FB-F0AB-47CE-96B9-835480FF06C8}" destId="{C3C7BD7E-1AD7-4752-9459-8AF4F810FA48}"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14AE4A-2D5D-4230-8918-CA46620BCEB8}" type="doc">
      <dgm:prSet loTypeId="urn:microsoft.com/office/officeart/2005/8/layout/process1" loCatId="process" qsTypeId="urn:microsoft.com/office/officeart/2005/8/quickstyle/simple1" qsCatId="simple" csTypeId="urn:microsoft.com/office/officeart/2005/8/colors/accent1_2" csCatId="accent1" phldr="1"/>
      <dgm:spPr/>
    </dgm:pt>
    <dgm:pt modelId="{EEB5B398-07D5-407B-881C-A29B89E17080}">
      <dgm:prSet phldrT="[Text]"/>
      <dgm:spPr/>
      <dgm:t>
        <a:bodyPr/>
        <a:lstStyle/>
        <a:p>
          <a:r>
            <a:rPr lang="en-US" b="1" dirty="0">
              <a:effectLst>
                <a:outerShdw blurRad="38100" dist="38100" dir="2700000" algn="tl">
                  <a:srgbClr val="000000">
                    <a:alpha val="43137"/>
                  </a:srgbClr>
                </a:outerShdw>
              </a:effectLst>
            </a:rPr>
            <a:t>Job Scoped</a:t>
          </a:r>
        </a:p>
      </dgm:t>
    </dgm:pt>
    <dgm:pt modelId="{9B367933-CF8C-454C-97B1-AC8EA04FEC40}" type="parTrans" cxnId="{BEF44179-045C-42E1-A096-F4950A8A660C}">
      <dgm:prSet/>
      <dgm:spPr/>
      <dgm:t>
        <a:bodyPr/>
        <a:lstStyle/>
        <a:p>
          <a:endParaRPr lang="en-US" b="1">
            <a:effectLst>
              <a:outerShdw blurRad="38100" dist="38100" dir="2700000" algn="tl">
                <a:srgbClr val="000000">
                  <a:alpha val="43137"/>
                </a:srgbClr>
              </a:outerShdw>
            </a:effectLst>
          </a:endParaRPr>
        </a:p>
      </dgm:t>
    </dgm:pt>
    <dgm:pt modelId="{DA5A9763-0934-4989-B2CA-A2CF5C03CA8F}" type="sibTrans" cxnId="{BEF44179-045C-42E1-A096-F4950A8A660C}">
      <dgm:prSet/>
      <dgm:spPr/>
      <dgm:t>
        <a:bodyPr/>
        <a:lstStyle/>
        <a:p>
          <a:endParaRPr lang="en-US" b="1">
            <a:effectLst>
              <a:outerShdw blurRad="38100" dist="38100" dir="2700000" algn="tl">
                <a:srgbClr val="000000">
                  <a:alpha val="43137"/>
                </a:srgbClr>
              </a:outerShdw>
            </a:effectLst>
          </a:endParaRPr>
        </a:p>
      </dgm:t>
    </dgm:pt>
    <dgm:pt modelId="{9861CF6F-9A15-42B9-95C0-F43F4F86E8BA}">
      <dgm:prSet phldrT="[Text]"/>
      <dgm:spPr/>
      <dgm:t>
        <a:bodyPr/>
        <a:lstStyle/>
        <a:p>
          <a:r>
            <a:rPr lang="en-US" b="1" dirty="0">
              <a:effectLst>
                <a:outerShdw blurRad="38100" dist="38100" dir="2700000" algn="tl">
                  <a:srgbClr val="000000">
                    <a:alpha val="43137"/>
                  </a:srgbClr>
                </a:outerShdw>
              </a:effectLst>
            </a:rPr>
            <a:t>Parts In Stock  </a:t>
          </a:r>
        </a:p>
      </dgm:t>
    </dgm:pt>
    <dgm:pt modelId="{8AD74498-122B-4281-BA73-0E3902A7D0D8}" type="parTrans" cxnId="{D10AE5FA-07D7-48D5-8D2C-6A5FBA8BE8B8}">
      <dgm:prSet/>
      <dgm:spPr/>
      <dgm:t>
        <a:bodyPr/>
        <a:lstStyle/>
        <a:p>
          <a:endParaRPr lang="en-US" b="1">
            <a:effectLst>
              <a:outerShdw blurRad="38100" dist="38100" dir="2700000" algn="tl">
                <a:srgbClr val="000000">
                  <a:alpha val="43137"/>
                </a:srgbClr>
              </a:outerShdw>
            </a:effectLst>
          </a:endParaRPr>
        </a:p>
      </dgm:t>
    </dgm:pt>
    <dgm:pt modelId="{0B69F5F4-5DE0-425E-A412-8208DAABAFCE}" type="sibTrans" cxnId="{D10AE5FA-07D7-48D5-8D2C-6A5FBA8BE8B8}">
      <dgm:prSet/>
      <dgm:spPr/>
      <dgm:t>
        <a:bodyPr/>
        <a:lstStyle/>
        <a:p>
          <a:endParaRPr lang="en-US" b="1">
            <a:effectLst>
              <a:outerShdw blurRad="38100" dist="38100" dir="2700000" algn="tl">
                <a:srgbClr val="000000">
                  <a:alpha val="43137"/>
                </a:srgbClr>
              </a:outerShdw>
            </a:effectLst>
          </a:endParaRPr>
        </a:p>
      </dgm:t>
    </dgm:pt>
    <dgm:pt modelId="{2D6C14B4-E6BF-4919-A23A-F1DB7DAA7B03}">
      <dgm:prSet phldrT="[Text]"/>
      <dgm:spPr/>
      <dgm:t>
        <a:bodyPr/>
        <a:lstStyle/>
        <a:p>
          <a:r>
            <a:rPr lang="en-US" b="1" dirty="0">
              <a:effectLst>
                <a:outerShdw blurRad="38100" dist="38100" dir="2700000" algn="tl">
                  <a:srgbClr val="000000">
                    <a:alpha val="43137"/>
                  </a:srgbClr>
                </a:outerShdw>
              </a:effectLst>
            </a:rPr>
            <a:t>Parts Kitted</a:t>
          </a:r>
        </a:p>
      </dgm:t>
    </dgm:pt>
    <dgm:pt modelId="{F0DF7C33-6507-4B88-B21B-69178DA6672E}" type="parTrans" cxnId="{A41EB974-7A13-45CA-9E78-BFC8161C159C}">
      <dgm:prSet/>
      <dgm:spPr/>
      <dgm:t>
        <a:bodyPr/>
        <a:lstStyle/>
        <a:p>
          <a:endParaRPr lang="en-US" b="1">
            <a:effectLst>
              <a:outerShdw blurRad="38100" dist="38100" dir="2700000" algn="tl">
                <a:srgbClr val="000000">
                  <a:alpha val="43137"/>
                </a:srgbClr>
              </a:outerShdw>
            </a:effectLst>
          </a:endParaRPr>
        </a:p>
      </dgm:t>
    </dgm:pt>
    <dgm:pt modelId="{3B11A3A4-1FA5-4394-B09E-B7A1EC01428B}" type="sibTrans" cxnId="{A41EB974-7A13-45CA-9E78-BFC8161C159C}">
      <dgm:prSet/>
      <dgm:spPr/>
      <dgm:t>
        <a:bodyPr/>
        <a:lstStyle/>
        <a:p>
          <a:endParaRPr lang="en-US" b="1">
            <a:effectLst>
              <a:outerShdw blurRad="38100" dist="38100" dir="2700000" algn="tl">
                <a:srgbClr val="000000">
                  <a:alpha val="43137"/>
                </a:srgbClr>
              </a:outerShdw>
            </a:effectLst>
          </a:endParaRPr>
        </a:p>
      </dgm:t>
    </dgm:pt>
    <dgm:pt modelId="{E34FB053-C3F0-428B-85A1-B5AE947FBE28}">
      <dgm:prSet/>
      <dgm:spPr/>
      <dgm:t>
        <a:bodyPr/>
        <a:lstStyle/>
        <a:p>
          <a:r>
            <a:rPr lang="en-US" b="1" dirty="0">
              <a:effectLst>
                <a:outerShdw blurRad="38100" dist="38100" dir="2700000" algn="tl">
                  <a:srgbClr val="000000">
                    <a:alpha val="43137"/>
                  </a:srgbClr>
                </a:outerShdw>
              </a:effectLst>
            </a:rPr>
            <a:t>Job Scheduled</a:t>
          </a:r>
        </a:p>
      </dgm:t>
    </dgm:pt>
    <dgm:pt modelId="{A69DF107-2951-4E0D-8613-357ACBBE97A4}" type="parTrans" cxnId="{FC47C7FE-3D46-472E-929B-26590DC8BF87}">
      <dgm:prSet/>
      <dgm:spPr/>
      <dgm:t>
        <a:bodyPr/>
        <a:lstStyle/>
        <a:p>
          <a:endParaRPr lang="en-US" b="1">
            <a:effectLst>
              <a:outerShdw blurRad="38100" dist="38100" dir="2700000" algn="tl">
                <a:srgbClr val="000000">
                  <a:alpha val="43137"/>
                </a:srgbClr>
              </a:outerShdw>
            </a:effectLst>
          </a:endParaRPr>
        </a:p>
      </dgm:t>
    </dgm:pt>
    <dgm:pt modelId="{AEEB7557-E276-4DCC-A798-EE72525A6B22}" type="sibTrans" cxnId="{FC47C7FE-3D46-472E-929B-26590DC8BF87}">
      <dgm:prSet/>
      <dgm:spPr/>
      <dgm:t>
        <a:bodyPr/>
        <a:lstStyle/>
        <a:p>
          <a:endParaRPr lang="en-US" b="1">
            <a:effectLst>
              <a:outerShdw blurRad="38100" dist="38100" dir="2700000" algn="tl">
                <a:srgbClr val="000000">
                  <a:alpha val="43137"/>
                </a:srgbClr>
              </a:outerShdw>
            </a:effectLst>
          </a:endParaRPr>
        </a:p>
      </dgm:t>
    </dgm:pt>
    <dgm:pt modelId="{683D3883-D664-4C01-B064-0654D793E99A}">
      <dgm:prSet/>
      <dgm:spPr/>
      <dgm:t>
        <a:bodyPr/>
        <a:lstStyle/>
        <a:p>
          <a:r>
            <a:rPr lang="en-US" b="1" dirty="0">
              <a:effectLst>
                <a:outerShdw blurRad="38100" dist="38100" dir="2700000" algn="tl">
                  <a:srgbClr val="000000">
                    <a:alpha val="43137"/>
                  </a:srgbClr>
                </a:outerShdw>
              </a:effectLst>
            </a:rPr>
            <a:t>Job Completed to Specification</a:t>
          </a:r>
        </a:p>
      </dgm:t>
    </dgm:pt>
    <dgm:pt modelId="{759D8146-EBF9-4A9C-A6E9-F43A7426E86D}" type="parTrans" cxnId="{1FF12267-B1BC-4FAC-BBAD-18C2F8F8CF6E}">
      <dgm:prSet/>
      <dgm:spPr/>
      <dgm:t>
        <a:bodyPr/>
        <a:lstStyle/>
        <a:p>
          <a:endParaRPr lang="en-US" b="1">
            <a:effectLst>
              <a:outerShdw blurRad="38100" dist="38100" dir="2700000" algn="tl">
                <a:srgbClr val="000000">
                  <a:alpha val="43137"/>
                </a:srgbClr>
              </a:outerShdw>
            </a:effectLst>
          </a:endParaRPr>
        </a:p>
      </dgm:t>
    </dgm:pt>
    <dgm:pt modelId="{61F57D66-F706-4E2A-B32D-953751E9E3B3}" type="sibTrans" cxnId="{1FF12267-B1BC-4FAC-BBAD-18C2F8F8CF6E}">
      <dgm:prSet/>
      <dgm:spPr/>
      <dgm:t>
        <a:bodyPr/>
        <a:lstStyle/>
        <a:p>
          <a:endParaRPr lang="en-US" b="1">
            <a:effectLst>
              <a:outerShdw blurRad="38100" dist="38100" dir="2700000" algn="tl">
                <a:srgbClr val="000000">
                  <a:alpha val="43137"/>
                </a:srgbClr>
              </a:outerShdw>
            </a:effectLst>
          </a:endParaRPr>
        </a:p>
      </dgm:t>
    </dgm:pt>
    <dgm:pt modelId="{69109F1C-F205-4E89-8DC0-BF77EF6EA6A7}" type="pres">
      <dgm:prSet presAssocID="{4D14AE4A-2D5D-4230-8918-CA46620BCEB8}" presName="Name0" presStyleCnt="0">
        <dgm:presLayoutVars>
          <dgm:dir/>
          <dgm:resizeHandles val="exact"/>
        </dgm:presLayoutVars>
      </dgm:prSet>
      <dgm:spPr/>
    </dgm:pt>
    <dgm:pt modelId="{ACF269AB-4220-431C-93F2-294EE3487EBC}" type="pres">
      <dgm:prSet presAssocID="{EEB5B398-07D5-407B-881C-A29B89E17080}" presName="node" presStyleLbl="node1" presStyleIdx="0" presStyleCnt="5">
        <dgm:presLayoutVars>
          <dgm:bulletEnabled val="1"/>
        </dgm:presLayoutVars>
      </dgm:prSet>
      <dgm:spPr/>
    </dgm:pt>
    <dgm:pt modelId="{6D4CC1CF-E27F-4E42-8971-9D942AE363E7}" type="pres">
      <dgm:prSet presAssocID="{DA5A9763-0934-4989-B2CA-A2CF5C03CA8F}" presName="sibTrans" presStyleLbl="sibTrans2D1" presStyleIdx="0" presStyleCnt="4" custScaleX="127464" custScaleY="65055"/>
      <dgm:spPr/>
    </dgm:pt>
    <dgm:pt modelId="{89C5A432-480A-4972-9228-15A34B37615C}" type="pres">
      <dgm:prSet presAssocID="{DA5A9763-0934-4989-B2CA-A2CF5C03CA8F}" presName="connectorText" presStyleLbl="sibTrans2D1" presStyleIdx="0" presStyleCnt="4"/>
      <dgm:spPr/>
    </dgm:pt>
    <dgm:pt modelId="{CB769ABB-5808-45E9-B047-59B3B8B7F160}" type="pres">
      <dgm:prSet presAssocID="{9861CF6F-9A15-42B9-95C0-F43F4F86E8BA}" presName="node" presStyleLbl="node1" presStyleIdx="1" presStyleCnt="5">
        <dgm:presLayoutVars>
          <dgm:bulletEnabled val="1"/>
        </dgm:presLayoutVars>
      </dgm:prSet>
      <dgm:spPr/>
    </dgm:pt>
    <dgm:pt modelId="{30330DE9-B784-42CB-850E-68511E8CC802}" type="pres">
      <dgm:prSet presAssocID="{0B69F5F4-5DE0-425E-A412-8208DAABAFCE}" presName="sibTrans" presStyleLbl="sibTrans2D1" presStyleIdx="1" presStyleCnt="4" custScaleY="73760"/>
      <dgm:spPr/>
    </dgm:pt>
    <dgm:pt modelId="{DE1DA9FB-DD0F-4517-9DFB-075FC2AF5688}" type="pres">
      <dgm:prSet presAssocID="{0B69F5F4-5DE0-425E-A412-8208DAABAFCE}" presName="connectorText" presStyleLbl="sibTrans2D1" presStyleIdx="1" presStyleCnt="4"/>
      <dgm:spPr/>
    </dgm:pt>
    <dgm:pt modelId="{042C201F-248D-4911-883E-4BEF1C3A2217}" type="pres">
      <dgm:prSet presAssocID="{2D6C14B4-E6BF-4919-A23A-F1DB7DAA7B03}" presName="node" presStyleLbl="node1" presStyleIdx="2" presStyleCnt="5">
        <dgm:presLayoutVars>
          <dgm:bulletEnabled val="1"/>
        </dgm:presLayoutVars>
      </dgm:prSet>
      <dgm:spPr/>
    </dgm:pt>
    <dgm:pt modelId="{1FB16CDA-C0A9-456D-B485-44AA9ADFF12A}" type="pres">
      <dgm:prSet presAssocID="{3B11A3A4-1FA5-4394-B09E-B7A1EC01428B}" presName="sibTrans" presStyleLbl="sibTrans2D1" presStyleIdx="2" presStyleCnt="4" custScaleY="66808"/>
      <dgm:spPr/>
    </dgm:pt>
    <dgm:pt modelId="{DF230FC8-18F1-459A-B8A1-737B52E8D4C6}" type="pres">
      <dgm:prSet presAssocID="{3B11A3A4-1FA5-4394-B09E-B7A1EC01428B}" presName="connectorText" presStyleLbl="sibTrans2D1" presStyleIdx="2" presStyleCnt="4"/>
      <dgm:spPr/>
    </dgm:pt>
    <dgm:pt modelId="{6D67BC94-DBE3-4918-BF8C-D559E6FC4895}" type="pres">
      <dgm:prSet presAssocID="{E34FB053-C3F0-428B-85A1-B5AE947FBE28}" presName="node" presStyleLbl="node1" presStyleIdx="3" presStyleCnt="5">
        <dgm:presLayoutVars>
          <dgm:bulletEnabled val="1"/>
        </dgm:presLayoutVars>
      </dgm:prSet>
      <dgm:spPr/>
    </dgm:pt>
    <dgm:pt modelId="{61330C3B-877A-440C-AFA1-DCE8A1CBA10B}" type="pres">
      <dgm:prSet presAssocID="{AEEB7557-E276-4DCC-A798-EE72525A6B22}" presName="sibTrans" presStyleLbl="sibTrans2D1" presStyleIdx="3" presStyleCnt="4"/>
      <dgm:spPr/>
    </dgm:pt>
    <dgm:pt modelId="{0893A4AB-1325-4501-BA51-7DA310E2A835}" type="pres">
      <dgm:prSet presAssocID="{AEEB7557-E276-4DCC-A798-EE72525A6B22}" presName="connectorText" presStyleLbl="sibTrans2D1" presStyleIdx="3" presStyleCnt="4"/>
      <dgm:spPr/>
    </dgm:pt>
    <dgm:pt modelId="{F4AB6032-CAC7-4F19-9214-ABE6120E350E}" type="pres">
      <dgm:prSet presAssocID="{683D3883-D664-4C01-B064-0654D793E99A}" presName="node" presStyleLbl="node1" presStyleIdx="4" presStyleCnt="5">
        <dgm:presLayoutVars>
          <dgm:bulletEnabled val="1"/>
        </dgm:presLayoutVars>
      </dgm:prSet>
      <dgm:spPr/>
    </dgm:pt>
  </dgm:ptLst>
  <dgm:cxnLst>
    <dgm:cxn modelId="{CD4B810E-681A-4AF3-AD2B-4D8F80B9F56D}" type="presOf" srcId="{4D14AE4A-2D5D-4230-8918-CA46620BCEB8}" destId="{69109F1C-F205-4E89-8DC0-BF77EF6EA6A7}" srcOrd="0" destOrd="0" presId="urn:microsoft.com/office/officeart/2005/8/layout/process1"/>
    <dgm:cxn modelId="{EAAD7A14-3D2D-487C-B5A2-34C708C28F52}" type="presOf" srcId="{2D6C14B4-E6BF-4919-A23A-F1DB7DAA7B03}" destId="{042C201F-248D-4911-883E-4BEF1C3A2217}" srcOrd="0" destOrd="0" presId="urn:microsoft.com/office/officeart/2005/8/layout/process1"/>
    <dgm:cxn modelId="{EB259027-0901-4842-BB71-6750E283DD30}" type="presOf" srcId="{3B11A3A4-1FA5-4394-B09E-B7A1EC01428B}" destId="{DF230FC8-18F1-459A-B8A1-737B52E8D4C6}" srcOrd="1" destOrd="0" presId="urn:microsoft.com/office/officeart/2005/8/layout/process1"/>
    <dgm:cxn modelId="{5D5AC629-EA79-45F7-8416-C9F01A966CD0}" type="presOf" srcId="{3B11A3A4-1FA5-4394-B09E-B7A1EC01428B}" destId="{1FB16CDA-C0A9-456D-B485-44AA9ADFF12A}" srcOrd="0" destOrd="0" presId="urn:microsoft.com/office/officeart/2005/8/layout/process1"/>
    <dgm:cxn modelId="{B9ECAE30-EA21-4C1B-941A-C6AA46214999}" type="presOf" srcId="{683D3883-D664-4C01-B064-0654D793E99A}" destId="{F4AB6032-CAC7-4F19-9214-ABE6120E350E}" srcOrd="0" destOrd="0" presId="urn:microsoft.com/office/officeart/2005/8/layout/process1"/>
    <dgm:cxn modelId="{9D156040-19A9-4037-95D0-48F25D78FFF8}" type="presOf" srcId="{0B69F5F4-5DE0-425E-A412-8208DAABAFCE}" destId="{30330DE9-B784-42CB-850E-68511E8CC802}" srcOrd="0" destOrd="0" presId="urn:microsoft.com/office/officeart/2005/8/layout/process1"/>
    <dgm:cxn modelId="{9478AC60-2FF0-4593-8686-2EFAE534FF68}" type="presOf" srcId="{0B69F5F4-5DE0-425E-A412-8208DAABAFCE}" destId="{DE1DA9FB-DD0F-4517-9DFB-075FC2AF5688}" srcOrd="1" destOrd="0" presId="urn:microsoft.com/office/officeart/2005/8/layout/process1"/>
    <dgm:cxn modelId="{1FF12267-B1BC-4FAC-BBAD-18C2F8F8CF6E}" srcId="{4D14AE4A-2D5D-4230-8918-CA46620BCEB8}" destId="{683D3883-D664-4C01-B064-0654D793E99A}" srcOrd="4" destOrd="0" parTransId="{759D8146-EBF9-4A9C-A6E9-F43A7426E86D}" sibTransId="{61F57D66-F706-4E2A-B32D-953751E9E3B3}"/>
    <dgm:cxn modelId="{A41EB974-7A13-45CA-9E78-BFC8161C159C}" srcId="{4D14AE4A-2D5D-4230-8918-CA46620BCEB8}" destId="{2D6C14B4-E6BF-4919-A23A-F1DB7DAA7B03}" srcOrd="2" destOrd="0" parTransId="{F0DF7C33-6507-4B88-B21B-69178DA6672E}" sibTransId="{3B11A3A4-1FA5-4394-B09E-B7A1EC01428B}"/>
    <dgm:cxn modelId="{BEF44179-045C-42E1-A096-F4950A8A660C}" srcId="{4D14AE4A-2D5D-4230-8918-CA46620BCEB8}" destId="{EEB5B398-07D5-407B-881C-A29B89E17080}" srcOrd="0" destOrd="0" parTransId="{9B367933-CF8C-454C-97B1-AC8EA04FEC40}" sibTransId="{DA5A9763-0934-4989-B2CA-A2CF5C03CA8F}"/>
    <dgm:cxn modelId="{E174FD85-8564-4458-AA01-E75CDBA3B5FD}" type="presOf" srcId="{AEEB7557-E276-4DCC-A798-EE72525A6B22}" destId="{61330C3B-877A-440C-AFA1-DCE8A1CBA10B}" srcOrd="0" destOrd="0" presId="urn:microsoft.com/office/officeart/2005/8/layout/process1"/>
    <dgm:cxn modelId="{A1A23AA5-3895-463B-8491-0013B4690307}" type="presOf" srcId="{E34FB053-C3F0-428B-85A1-B5AE947FBE28}" destId="{6D67BC94-DBE3-4918-BF8C-D559E6FC4895}" srcOrd="0" destOrd="0" presId="urn:microsoft.com/office/officeart/2005/8/layout/process1"/>
    <dgm:cxn modelId="{E8233CCB-FED2-43DA-A804-D0E4E178D1C7}" type="presOf" srcId="{DA5A9763-0934-4989-B2CA-A2CF5C03CA8F}" destId="{6D4CC1CF-E27F-4E42-8971-9D942AE363E7}" srcOrd="0" destOrd="0" presId="urn:microsoft.com/office/officeart/2005/8/layout/process1"/>
    <dgm:cxn modelId="{FFC2CBCD-5F3E-405F-9D78-39B4CC5F594E}" type="presOf" srcId="{EEB5B398-07D5-407B-881C-A29B89E17080}" destId="{ACF269AB-4220-431C-93F2-294EE3487EBC}" srcOrd="0" destOrd="0" presId="urn:microsoft.com/office/officeart/2005/8/layout/process1"/>
    <dgm:cxn modelId="{14B83FE5-B006-4699-9AA0-0D32552F6310}" type="presOf" srcId="{9861CF6F-9A15-42B9-95C0-F43F4F86E8BA}" destId="{CB769ABB-5808-45E9-B047-59B3B8B7F160}" srcOrd="0" destOrd="0" presId="urn:microsoft.com/office/officeart/2005/8/layout/process1"/>
    <dgm:cxn modelId="{033233E6-0023-4B76-914B-9FF47266A184}" type="presOf" srcId="{AEEB7557-E276-4DCC-A798-EE72525A6B22}" destId="{0893A4AB-1325-4501-BA51-7DA310E2A835}" srcOrd="1" destOrd="0" presId="urn:microsoft.com/office/officeart/2005/8/layout/process1"/>
    <dgm:cxn modelId="{6BC621EF-B95C-43B9-9F9D-9F30B84E5D8E}" type="presOf" srcId="{DA5A9763-0934-4989-B2CA-A2CF5C03CA8F}" destId="{89C5A432-480A-4972-9228-15A34B37615C}" srcOrd="1" destOrd="0" presId="urn:microsoft.com/office/officeart/2005/8/layout/process1"/>
    <dgm:cxn modelId="{D10AE5FA-07D7-48D5-8D2C-6A5FBA8BE8B8}" srcId="{4D14AE4A-2D5D-4230-8918-CA46620BCEB8}" destId="{9861CF6F-9A15-42B9-95C0-F43F4F86E8BA}" srcOrd="1" destOrd="0" parTransId="{8AD74498-122B-4281-BA73-0E3902A7D0D8}" sibTransId="{0B69F5F4-5DE0-425E-A412-8208DAABAFCE}"/>
    <dgm:cxn modelId="{FC47C7FE-3D46-472E-929B-26590DC8BF87}" srcId="{4D14AE4A-2D5D-4230-8918-CA46620BCEB8}" destId="{E34FB053-C3F0-428B-85A1-B5AE947FBE28}" srcOrd="3" destOrd="0" parTransId="{A69DF107-2951-4E0D-8613-357ACBBE97A4}" sibTransId="{AEEB7557-E276-4DCC-A798-EE72525A6B22}"/>
    <dgm:cxn modelId="{1D21184B-73C7-411A-9BD4-48E8637B099B}" type="presParOf" srcId="{69109F1C-F205-4E89-8DC0-BF77EF6EA6A7}" destId="{ACF269AB-4220-431C-93F2-294EE3487EBC}" srcOrd="0" destOrd="0" presId="urn:microsoft.com/office/officeart/2005/8/layout/process1"/>
    <dgm:cxn modelId="{D6A60ED7-6571-433B-8A48-AB64CF7183C6}" type="presParOf" srcId="{69109F1C-F205-4E89-8DC0-BF77EF6EA6A7}" destId="{6D4CC1CF-E27F-4E42-8971-9D942AE363E7}" srcOrd="1" destOrd="0" presId="urn:microsoft.com/office/officeart/2005/8/layout/process1"/>
    <dgm:cxn modelId="{2D7CD919-C5E5-472B-AA10-4E8CB7AC03AC}" type="presParOf" srcId="{6D4CC1CF-E27F-4E42-8971-9D942AE363E7}" destId="{89C5A432-480A-4972-9228-15A34B37615C}" srcOrd="0" destOrd="0" presId="urn:microsoft.com/office/officeart/2005/8/layout/process1"/>
    <dgm:cxn modelId="{0CE9253F-F4B0-41B2-B66B-418E4ABA69A1}" type="presParOf" srcId="{69109F1C-F205-4E89-8DC0-BF77EF6EA6A7}" destId="{CB769ABB-5808-45E9-B047-59B3B8B7F160}" srcOrd="2" destOrd="0" presId="urn:microsoft.com/office/officeart/2005/8/layout/process1"/>
    <dgm:cxn modelId="{3D6BD728-AA40-48AB-9C1E-6EAB47283331}" type="presParOf" srcId="{69109F1C-F205-4E89-8DC0-BF77EF6EA6A7}" destId="{30330DE9-B784-42CB-850E-68511E8CC802}" srcOrd="3" destOrd="0" presId="urn:microsoft.com/office/officeart/2005/8/layout/process1"/>
    <dgm:cxn modelId="{E90A201E-915C-4B67-8AFF-90EB684C08BC}" type="presParOf" srcId="{30330DE9-B784-42CB-850E-68511E8CC802}" destId="{DE1DA9FB-DD0F-4517-9DFB-075FC2AF5688}" srcOrd="0" destOrd="0" presId="urn:microsoft.com/office/officeart/2005/8/layout/process1"/>
    <dgm:cxn modelId="{3A0F7A9E-8CFE-4132-A443-81DDC3123CB9}" type="presParOf" srcId="{69109F1C-F205-4E89-8DC0-BF77EF6EA6A7}" destId="{042C201F-248D-4911-883E-4BEF1C3A2217}" srcOrd="4" destOrd="0" presId="urn:microsoft.com/office/officeart/2005/8/layout/process1"/>
    <dgm:cxn modelId="{DEA13875-B674-45DC-819E-7CCBEBB63769}" type="presParOf" srcId="{69109F1C-F205-4E89-8DC0-BF77EF6EA6A7}" destId="{1FB16CDA-C0A9-456D-B485-44AA9ADFF12A}" srcOrd="5" destOrd="0" presId="urn:microsoft.com/office/officeart/2005/8/layout/process1"/>
    <dgm:cxn modelId="{41B38674-152C-474F-BEF9-83B7DD985AE1}" type="presParOf" srcId="{1FB16CDA-C0A9-456D-B485-44AA9ADFF12A}" destId="{DF230FC8-18F1-459A-B8A1-737B52E8D4C6}" srcOrd="0" destOrd="0" presId="urn:microsoft.com/office/officeart/2005/8/layout/process1"/>
    <dgm:cxn modelId="{5B1205DD-A587-4468-9D5E-46289190D549}" type="presParOf" srcId="{69109F1C-F205-4E89-8DC0-BF77EF6EA6A7}" destId="{6D67BC94-DBE3-4918-BF8C-D559E6FC4895}" srcOrd="6" destOrd="0" presId="urn:microsoft.com/office/officeart/2005/8/layout/process1"/>
    <dgm:cxn modelId="{758C9F11-9F67-4478-970F-690C555CBB4F}" type="presParOf" srcId="{69109F1C-F205-4E89-8DC0-BF77EF6EA6A7}" destId="{61330C3B-877A-440C-AFA1-DCE8A1CBA10B}" srcOrd="7" destOrd="0" presId="urn:microsoft.com/office/officeart/2005/8/layout/process1"/>
    <dgm:cxn modelId="{8234837D-D6B1-4681-B96F-A5F5302C04B8}" type="presParOf" srcId="{61330C3B-877A-440C-AFA1-DCE8A1CBA10B}" destId="{0893A4AB-1325-4501-BA51-7DA310E2A835}" srcOrd="0" destOrd="0" presId="urn:microsoft.com/office/officeart/2005/8/layout/process1"/>
    <dgm:cxn modelId="{EB0E07A7-76C4-4C51-B3E0-4B41CFC52F28}" type="presParOf" srcId="{69109F1C-F205-4E89-8DC0-BF77EF6EA6A7}" destId="{F4AB6032-CAC7-4F19-9214-ABE6120E350E}"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F4F21E-D8CC-4C0A-AF55-1C9FA9C8DEA4}" type="doc">
      <dgm:prSet loTypeId="urn:microsoft.com/office/officeart/2005/8/layout/vList2" loCatId="list" qsTypeId="urn:microsoft.com/office/officeart/2005/8/quickstyle/simple1" qsCatId="simple" csTypeId="urn:microsoft.com/office/officeart/2005/8/colors/accent6_2" csCatId="accent6"/>
      <dgm:spPr/>
      <dgm:t>
        <a:bodyPr/>
        <a:lstStyle/>
        <a:p>
          <a:endParaRPr lang="en-US"/>
        </a:p>
      </dgm:t>
    </dgm:pt>
    <dgm:pt modelId="{29D477A6-A802-48DA-9B8B-0BC9E511C6D2}">
      <dgm:prSet/>
      <dgm:spPr/>
      <dgm:t>
        <a:bodyPr/>
        <a:lstStyle/>
        <a:p>
          <a:r>
            <a:rPr lang="en-US" b="1"/>
            <a:t>Preventive Maintenance </a:t>
          </a:r>
          <a:endParaRPr lang="en-US"/>
        </a:p>
      </dgm:t>
    </dgm:pt>
    <dgm:pt modelId="{D509B2E5-F715-4DA5-A03A-DA52B763FDC0}" type="parTrans" cxnId="{081F9456-4911-4FD9-BE5E-E4C7E1C91B80}">
      <dgm:prSet/>
      <dgm:spPr/>
      <dgm:t>
        <a:bodyPr/>
        <a:lstStyle/>
        <a:p>
          <a:endParaRPr lang="en-US"/>
        </a:p>
      </dgm:t>
    </dgm:pt>
    <dgm:pt modelId="{4F239416-1D65-4308-A073-F9CDE8BFA733}" type="sibTrans" cxnId="{081F9456-4911-4FD9-BE5E-E4C7E1C91B80}">
      <dgm:prSet/>
      <dgm:spPr/>
      <dgm:t>
        <a:bodyPr/>
        <a:lstStyle/>
        <a:p>
          <a:endParaRPr lang="en-US"/>
        </a:p>
      </dgm:t>
    </dgm:pt>
    <dgm:pt modelId="{0164C7C1-1DFA-4700-BCC4-E45113DB165F}">
      <dgm:prSet/>
      <dgm:spPr/>
      <dgm:t>
        <a:bodyPr/>
        <a:lstStyle/>
        <a:p>
          <a:r>
            <a:rPr lang="en-US" b="1"/>
            <a:t>Corrective Maintenance</a:t>
          </a:r>
          <a:endParaRPr lang="en-US"/>
        </a:p>
      </dgm:t>
    </dgm:pt>
    <dgm:pt modelId="{6E36430D-F239-424D-9B4B-19EA651E0196}" type="parTrans" cxnId="{CB304A11-766F-43A6-ADB3-81991F659ECB}">
      <dgm:prSet/>
      <dgm:spPr/>
      <dgm:t>
        <a:bodyPr/>
        <a:lstStyle/>
        <a:p>
          <a:endParaRPr lang="en-US"/>
        </a:p>
      </dgm:t>
    </dgm:pt>
    <dgm:pt modelId="{9D1ECE83-4961-4B65-8E9E-258DD0135E6D}" type="sibTrans" cxnId="{CB304A11-766F-43A6-ADB3-81991F659ECB}">
      <dgm:prSet/>
      <dgm:spPr/>
      <dgm:t>
        <a:bodyPr/>
        <a:lstStyle/>
        <a:p>
          <a:endParaRPr lang="en-US"/>
        </a:p>
      </dgm:t>
    </dgm:pt>
    <dgm:pt modelId="{E95AB1CB-BD77-4980-8380-7BF2C50F8C96}">
      <dgm:prSet/>
      <dgm:spPr/>
      <dgm:t>
        <a:bodyPr/>
        <a:lstStyle/>
        <a:p>
          <a:r>
            <a:rPr lang="en-US" b="1"/>
            <a:t>Operator Care</a:t>
          </a:r>
          <a:endParaRPr lang="en-US"/>
        </a:p>
      </dgm:t>
    </dgm:pt>
    <dgm:pt modelId="{E7447B73-A35D-4117-B651-D5E9C3A125EB}" type="parTrans" cxnId="{3FD6E45D-718F-459D-B26A-9AC024260C77}">
      <dgm:prSet/>
      <dgm:spPr/>
      <dgm:t>
        <a:bodyPr/>
        <a:lstStyle/>
        <a:p>
          <a:endParaRPr lang="en-US"/>
        </a:p>
      </dgm:t>
    </dgm:pt>
    <dgm:pt modelId="{AFE60457-FF8F-4F28-9E9D-63A4CE214588}" type="sibTrans" cxnId="{3FD6E45D-718F-459D-B26A-9AC024260C77}">
      <dgm:prSet/>
      <dgm:spPr/>
      <dgm:t>
        <a:bodyPr/>
        <a:lstStyle/>
        <a:p>
          <a:endParaRPr lang="en-US"/>
        </a:p>
      </dgm:t>
    </dgm:pt>
    <dgm:pt modelId="{77C96DD5-EE60-4709-9A29-D4DA2446932B}">
      <dgm:prSet/>
      <dgm:spPr/>
      <dgm:t>
        <a:bodyPr/>
        <a:lstStyle/>
        <a:p>
          <a:r>
            <a:rPr lang="en-US" b="1"/>
            <a:t>Lubrication</a:t>
          </a:r>
          <a:endParaRPr lang="en-US"/>
        </a:p>
      </dgm:t>
    </dgm:pt>
    <dgm:pt modelId="{7A789F46-8E19-4286-9249-48546017C25E}" type="parTrans" cxnId="{EBCFD06D-9138-4FC4-B495-BB62FDE69F5E}">
      <dgm:prSet/>
      <dgm:spPr/>
      <dgm:t>
        <a:bodyPr/>
        <a:lstStyle/>
        <a:p>
          <a:endParaRPr lang="en-US"/>
        </a:p>
      </dgm:t>
    </dgm:pt>
    <dgm:pt modelId="{CE6CD331-8932-4E6A-8F79-7E35C81BA560}" type="sibTrans" cxnId="{EBCFD06D-9138-4FC4-B495-BB62FDE69F5E}">
      <dgm:prSet/>
      <dgm:spPr/>
      <dgm:t>
        <a:bodyPr/>
        <a:lstStyle/>
        <a:p>
          <a:endParaRPr lang="en-US"/>
        </a:p>
      </dgm:t>
    </dgm:pt>
    <dgm:pt modelId="{5BCDF65E-7876-2B48-A15C-86C2F39A9DDC}" type="pres">
      <dgm:prSet presAssocID="{20F4F21E-D8CC-4C0A-AF55-1C9FA9C8DEA4}" presName="linear" presStyleCnt="0">
        <dgm:presLayoutVars>
          <dgm:animLvl val="lvl"/>
          <dgm:resizeHandles val="exact"/>
        </dgm:presLayoutVars>
      </dgm:prSet>
      <dgm:spPr/>
    </dgm:pt>
    <dgm:pt modelId="{54E1038C-D34D-BC4A-8BE4-E59E59B8E7FF}" type="pres">
      <dgm:prSet presAssocID="{29D477A6-A802-48DA-9B8B-0BC9E511C6D2}" presName="parentText" presStyleLbl="node1" presStyleIdx="0" presStyleCnt="4">
        <dgm:presLayoutVars>
          <dgm:chMax val="0"/>
          <dgm:bulletEnabled val="1"/>
        </dgm:presLayoutVars>
      </dgm:prSet>
      <dgm:spPr/>
    </dgm:pt>
    <dgm:pt modelId="{22548F1D-6601-7B4D-96A0-C0A1C5ACD661}" type="pres">
      <dgm:prSet presAssocID="{4F239416-1D65-4308-A073-F9CDE8BFA733}" presName="spacer" presStyleCnt="0"/>
      <dgm:spPr/>
    </dgm:pt>
    <dgm:pt modelId="{F1FCFE72-295B-D44F-8075-DF64DBDEA197}" type="pres">
      <dgm:prSet presAssocID="{0164C7C1-1DFA-4700-BCC4-E45113DB165F}" presName="parentText" presStyleLbl="node1" presStyleIdx="1" presStyleCnt="4">
        <dgm:presLayoutVars>
          <dgm:chMax val="0"/>
          <dgm:bulletEnabled val="1"/>
        </dgm:presLayoutVars>
      </dgm:prSet>
      <dgm:spPr/>
    </dgm:pt>
    <dgm:pt modelId="{A937D0C3-24CD-5446-8311-14415779297C}" type="pres">
      <dgm:prSet presAssocID="{9D1ECE83-4961-4B65-8E9E-258DD0135E6D}" presName="spacer" presStyleCnt="0"/>
      <dgm:spPr/>
    </dgm:pt>
    <dgm:pt modelId="{228A70C4-0EEB-514A-A31C-3CA85F2593E7}" type="pres">
      <dgm:prSet presAssocID="{E95AB1CB-BD77-4980-8380-7BF2C50F8C96}" presName="parentText" presStyleLbl="node1" presStyleIdx="2" presStyleCnt="4">
        <dgm:presLayoutVars>
          <dgm:chMax val="0"/>
          <dgm:bulletEnabled val="1"/>
        </dgm:presLayoutVars>
      </dgm:prSet>
      <dgm:spPr/>
    </dgm:pt>
    <dgm:pt modelId="{F198636C-7A7A-1346-A1F3-AD4EF0850B1E}" type="pres">
      <dgm:prSet presAssocID="{AFE60457-FF8F-4F28-9E9D-63A4CE214588}" presName="spacer" presStyleCnt="0"/>
      <dgm:spPr/>
    </dgm:pt>
    <dgm:pt modelId="{71D4C3CF-EF40-414F-849F-AD2C17C5C26F}" type="pres">
      <dgm:prSet presAssocID="{77C96DD5-EE60-4709-9A29-D4DA2446932B}" presName="parentText" presStyleLbl="node1" presStyleIdx="3" presStyleCnt="4">
        <dgm:presLayoutVars>
          <dgm:chMax val="0"/>
          <dgm:bulletEnabled val="1"/>
        </dgm:presLayoutVars>
      </dgm:prSet>
      <dgm:spPr/>
    </dgm:pt>
  </dgm:ptLst>
  <dgm:cxnLst>
    <dgm:cxn modelId="{CB304A11-766F-43A6-ADB3-81991F659ECB}" srcId="{20F4F21E-D8CC-4C0A-AF55-1C9FA9C8DEA4}" destId="{0164C7C1-1DFA-4700-BCC4-E45113DB165F}" srcOrd="1" destOrd="0" parTransId="{6E36430D-F239-424D-9B4B-19EA651E0196}" sibTransId="{9D1ECE83-4961-4B65-8E9E-258DD0135E6D}"/>
    <dgm:cxn modelId="{FBE8451C-6DBE-604D-951D-D036AED32099}" type="presOf" srcId="{77C96DD5-EE60-4709-9A29-D4DA2446932B}" destId="{71D4C3CF-EF40-414F-849F-AD2C17C5C26F}" srcOrd="0" destOrd="0" presId="urn:microsoft.com/office/officeart/2005/8/layout/vList2"/>
    <dgm:cxn modelId="{39737C1C-0881-AF4A-9395-E86A86A1780D}" type="presOf" srcId="{20F4F21E-D8CC-4C0A-AF55-1C9FA9C8DEA4}" destId="{5BCDF65E-7876-2B48-A15C-86C2F39A9DDC}" srcOrd="0" destOrd="0" presId="urn:microsoft.com/office/officeart/2005/8/layout/vList2"/>
    <dgm:cxn modelId="{3FD6E45D-718F-459D-B26A-9AC024260C77}" srcId="{20F4F21E-D8CC-4C0A-AF55-1C9FA9C8DEA4}" destId="{E95AB1CB-BD77-4980-8380-7BF2C50F8C96}" srcOrd="2" destOrd="0" parTransId="{E7447B73-A35D-4117-B651-D5E9C3A125EB}" sibTransId="{AFE60457-FF8F-4F28-9E9D-63A4CE214588}"/>
    <dgm:cxn modelId="{EBCFD06D-9138-4FC4-B495-BB62FDE69F5E}" srcId="{20F4F21E-D8CC-4C0A-AF55-1C9FA9C8DEA4}" destId="{77C96DD5-EE60-4709-9A29-D4DA2446932B}" srcOrd="3" destOrd="0" parTransId="{7A789F46-8E19-4286-9249-48546017C25E}" sibTransId="{CE6CD331-8932-4E6A-8F79-7E35C81BA560}"/>
    <dgm:cxn modelId="{39A3D570-DFEF-EE4E-BF62-AF26EEC11A9C}" type="presOf" srcId="{E95AB1CB-BD77-4980-8380-7BF2C50F8C96}" destId="{228A70C4-0EEB-514A-A31C-3CA85F2593E7}" srcOrd="0" destOrd="0" presId="urn:microsoft.com/office/officeart/2005/8/layout/vList2"/>
    <dgm:cxn modelId="{081F9456-4911-4FD9-BE5E-E4C7E1C91B80}" srcId="{20F4F21E-D8CC-4C0A-AF55-1C9FA9C8DEA4}" destId="{29D477A6-A802-48DA-9B8B-0BC9E511C6D2}" srcOrd="0" destOrd="0" parTransId="{D509B2E5-F715-4DA5-A03A-DA52B763FDC0}" sibTransId="{4F239416-1D65-4308-A073-F9CDE8BFA733}"/>
    <dgm:cxn modelId="{D53A427F-AF8F-7F4F-A8D8-EF10764AA9F3}" type="presOf" srcId="{29D477A6-A802-48DA-9B8B-0BC9E511C6D2}" destId="{54E1038C-D34D-BC4A-8BE4-E59E59B8E7FF}" srcOrd="0" destOrd="0" presId="urn:microsoft.com/office/officeart/2005/8/layout/vList2"/>
    <dgm:cxn modelId="{80781F86-66E1-F949-80C9-A3CE17AA04F0}" type="presOf" srcId="{0164C7C1-1DFA-4700-BCC4-E45113DB165F}" destId="{F1FCFE72-295B-D44F-8075-DF64DBDEA197}" srcOrd="0" destOrd="0" presId="urn:microsoft.com/office/officeart/2005/8/layout/vList2"/>
    <dgm:cxn modelId="{9E393A9E-B993-0D44-BF02-C134EB6C3762}" type="presParOf" srcId="{5BCDF65E-7876-2B48-A15C-86C2F39A9DDC}" destId="{54E1038C-D34D-BC4A-8BE4-E59E59B8E7FF}" srcOrd="0" destOrd="0" presId="urn:microsoft.com/office/officeart/2005/8/layout/vList2"/>
    <dgm:cxn modelId="{DE26B153-0349-DA40-B240-2FF6C2824114}" type="presParOf" srcId="{5BCDF65E-7876-2B48-A15C-86C2F39A9DDC}" destId="{22548F1D-6601-7B4D-96A0-C0A1C5ACD661}" srcOrd="1" destOrd="0" presId="urn:microsoft.com/office/officeart/2005/8/layout/vList2"/>
    <dgm:cxn modelId="{137FC661-3EB5-074D-9F88-7F6362A303CE}" type="presParOf" srcId="{5BCDF65E-7876-2B48-A15C-86C2F39A9DDC}" destId="{F1FCFE72-295B-D44F-8075-DF64DBDEA197}" srcOrd="2" destOrd="0" presId="urn:microsoft.com/office/officeart/2005/8/layout/vList2"/>
    <dgm:cxn modelId="{1BD78D80-AB75-854B-8E95-4A0447FC5989}" type="presParOf" srcId="{5BCDF65E-7876-2B48-A15C-86C2F39A9DDC}" destId="{A937D0C3-24CD-5446-8311-14415779297C}" srcOrd="3" destOrd="0" presId="urn:microsoft.com/office/officeart/2005/8/layout/vList2"/>
    <dgm:cxn modelId="{BC227CFF-2850-BF45-B4DA-2EF06DC3B95B}" type="presParOf" srcId="{5BCDF65E-7876-2B48-A15C-86C2F39A9DDC}" destId="{228A70C4-0EEB-514A-A31C-3CA85F2593E7}" srcOrd="4" destOrd="0" presId="urn:microsoft.com/office/officeart/2005/8/layout/vList2"/>
    <dgm:cxn modelId="{44F7FA6E-0AFA-8443-B52A-813DAAD4BFF7}" type="presParOf" srcId="{5BCDF65E-7876-2B48-A15C-86C2F39A9DDC}" destId="{F198636C-7A7A-1346-A1F3-AD4EF0850B1E}" srcOrd="5" destOrd="0" presId="urn:microsoft.com/office/officeart/2005/8/layout/vList2"/>
    <dgm:cxn modelId="{73DA24C2-AFAB-3948-982E-2E261EF75E16}" type="presParOf" srcId="{5BCDF65E-7876-2B48-A15C-86C2F39A9DDC}" destId="{71D4C3CF-EF40-414F-849F-AD2C17C5C26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4CC8DF-5605-41E9-9842-FFB165CDC073}">
      <dsp:nvSpPr>
        <dsp:cNvPr id="0" name=""/>
        <dsp:cNvSpPr/>
      </dsp:nvSpPr>
      <dsp:spPr>
        <a:xfrm>
          <a:off x="0" y="711549"/>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Work not accomplished at all</a:t>
          </a:r>
          <a:endParaRPr lang="en-US" sz="2800" kern="1200" dirty="0"/>
        </a:p>
      </dsp:txBody>
      <dsp:txXfrm>
        <a:off x="32784" y="744333"/>
        <a:ext cx="7821132" cy="606012"/>
      </dsp:txXfrm>
    </dsp:sp>
    <dsp:sp modelId="{93A39683-F298-4286-9A9B-B5D30FFBA90F}">
      <dsp:nvSpPr>
        <dsp:cNvPr id="0" name=""/>
        <dsp:cNvSpPr/>
      </dsp:nvSpPr>
      <dsp:spPr>
        <a:xfrm>
          <a:off x="0" y="1463769"/>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Work not accomplished on time</a:t>
          </a:r>
          <a:endParaRPr lang="en-US" sz="2800" kern="1200"/>
        </a:p>
      </dsp:txBody>
      <dsp:txXfrm>
        <a:off x="32784" y="1496553"/>
        <a:ext cx="7821132" cy="606012"/>
      </dsp:txXfrm>
    </dsp:sp>
    <dsp:sp modelId="{9EE511A2-D1D4-47BE-B793-C649EE9EAF82}">
      <dsp:nvSpPr>
        <dsp:cNvPr id="0" name=""/>
        <dsp:cNvSpPr/>
      </dsp:nvSpPr>
      <dsp:spPr>
        <a:xfrm>
          <a:off x="0" y="2215989"/>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Work not accomplished to specification</a:t>
          </a:r>
          <a:endParaRPr lang="en-US" sz="2800" kern="1200"/>
        </a:p>
      </dsp:txBody>
      <dsp:txXfrm>
        <a:off x="32784" y="2248773"/>
        <a:ext cx="7821132" cy="606012"/>
      </dsp:txXfrm>
    </dsp:sp>
    <dsp:sp modelId="{C3C7BD7E-1AD7-4752-9459-8AF4F810FA48}">
      <dsp:nvSpPr>
        <dsp:cNvPr id="0" name=""/>
        <dsp:cNvSpPr/>
      </dsp:nvSpPr>
      <dsp:spPr>
        <a:xfrm>
          <a:off x="0" y="2968209"/>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Resulting in not meeting the intent of the end user</a:t>
          </a:r>
          <a:endParaRPr lang="en-US" sz="2800" kern="1200"/>
        </a:p>
      </dsp:txBody>
      <dsp:txXfrm>
        <a:off x="32784" y="3000993"/>
        <a:ext cx="7821132" cy="606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269AB-4220-431C-93F2-294EE3487EBC}">
      <dsp:nvSpPr>
        <dsp:cNvPr id="0" name=""/>
        <dsp:cNvSpPr/>
      </dsp:nvSpPr>
      <dsp:spPr>
        <a:xfrm>
          <a:off x="3850" y="415574"/>
          <a:ext cx="1193787" cy="7498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effectLst>
                <a:outerShdw blurRad="38100" dist="38100" dir="2700000" algn="tl">
                  <a:srgbClr val="000000">
                    <a:alpha val="43137"/>
                  </a:srgbClr>
                </a:outerShdw>
              </a:effectLst>
            </a:rPr>
            <a:t>Job Scoped</a:t>
          </a:r>
        </a:p>
      </dsp:txBody>
      <dsp:txXfrm>
        <a:off x="25812" y="437536"/>
        <a:ext cx="1149863" cy="705923"/>
      </dsp:txXfrm>
    </dsp:sp>
    <dsp:sp modelId="{6D4CC1CF-E27F-4E42-8971-9D942AE363E7}">
      <dsp:nvSpPr>
        <dsp:cNvPr id="0" name=""/>
        <dsp:cNvSpPr/>
      </dsp:nvSpPr>
      <dsp:spPr>
        <a:xfrm>
          <a:off x="1282263" y="694197"/>
          <a:ext cx="322589" cy="1926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b="1" kern="1200">
            <a:effectLst>
              <a:outerShdw blurRad="38100" dist="38100" dir="2700000" algn="tl">
                <a:srgbClr val="000000">
                  <a:alpha val="43137"/>
                </a:srgbClr>
              </a:outerShdw>
            </a:effectLst>
          </a:endParaRPr>
        </a:p>
      </dsp:txBody>
      <dsp:txXfrm>
        <a:off x="1282263" y="732717"/>
        <a:ext cx="264809" cy="115561"/>
      </dsp:txXfrm>
    </dsp:sp>
    <dsp:sp modelId="{CB769ABB-5808-45E9-B047-59B3B8B7F160}">
      <dsp:nvSpPr>
        <dsp:cNvPr id="0" name=""/>
        <dsp:cNvSpPr/>
      </dsp:nvSpPr>
      <dsp:spPr>
        <a:xfrm>
          <a:off x="1675153" y="415574"/>
          <a:ext cx="1193787" cy="7498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effectLst>
                <a:outerShdw blurRad="38100" dist="38100" dir="2700000" algn="tl">
                  <a:srgbClr val="000000">
                    <a:alpha val="43137"/>
                  </a:srgbClr>
                </a:outerShdw>
              </a:effectLst>
            </a:rPr>
            <a:t>Parts In Stock  </a:t>
          </a:r>
        </a:p>
      </dsp:txBody>
      <dsp:txXfrm>
        <a:off x="1697115" y="437536"/>
        <a:ext cx="1149863" cy="705923"/>
      </dsp:txXfrm>
    </dsp:sp>
    <dsp:sp modelId="{30330DE9-B784-42CB-850E-68511E8CC802}">
      <dsp:nvSpPr>
        <dsp:cNvPr id="0" name=""/>
        <dsp:cNvSpPr/>
      </dsp:nvSpPr>
      <dsp:spPr>
        <a:xfrm>
          <a:off x="2988319" y="681311"/>
          <a:ext cx="253082" cy="2183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a:effectLst>
              <a:outerShdw blurRad="38100" dist="38100" dir="2700000" algn="tl">
                <a:srgbClr val="000000">
                  <a:alpha val="43137"/>
                </a:srgbClr>
              </a:outerShdw>
            </a:effectLst>
          </a:endParaRPr>
        </a:p>
      </dsp:txBody>
      <dsp:txXfrm>
        <a:off x="2988319" y="724986"/>
        <a:ext cx="187570" cy="131023"/>
      </dsp:txXfrm>
    </dsp:sp>
    <dsp:sp modelId="{042C201F-248D-4911-883E-4BEF1C3A2217}">
      <dsp:nvSpPr>
        <dsp:cNvPr id="0" name=""/>
        <dsp:cNvSpPr/>
      </dsp:nvSpPr>
      <dsp:spPr>
        <a:xfrm>
          <a:off x="3346456" y="415574"/>
          <a:ext cx="1193787" cy="7498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effectLst>
                <a:outerShdw blurRad="38100" dist="38100" dir="2700000" algn="tl">
                  <a:srgbClr val="000000">
                    <a:alpha val="43137"/>
                  </a:srgbClr>
                </a:outerShdw>
              </a:effectLst>
            </a:rPr>
            <a:t>Parts Kitted</a:t>
          </a:r>
        </a:p>
      </dsp:txBody>
      <dsp:txXfrm>
        <a:off x="3368418" y="437536"/>
        <a:ext cx="1149863" cy="705923"/>
      </dsp:txXfrm>
    </dsp:sp>
    <dsp:sp modelId="{1FB16CDA-C0A9-456D-B485-44AA9ADFF12A}">
      <dsp:nvSpPr>
        <dsp:cNvPr id="0" name=""/>
        <dsp:cNvSpPr/>
      </dsp:nvSpPr>
      <dsp:spPr>
        <a:xfrm>
          <a:off x="4659622" y="691602"/>
          <a:ext cx="253082" cy="19779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b="1" kern="1200">
            <a:effectLst>
              <a:outerShdw blurRad="38100" dist="38100" dir="2700000" algn="tl">
                <a:srgbClr val="000000">
                  <a:alpha val="43137"/>
                </a:srgbClr>
              </a:outerShdw>
            </a:effectLst>
          </a:endParaRPr>
        </a:p>
      </dsp:txBody>
      <dsp:txXfrm>
        <a:off x="4659622" y="731160"/>
        <a:ext cx="193745" cy="118675"/>
      </dsp:txXfrm>
    </dsp:sp>
    <dsp:sp modelId="{6D67BC94-DBE3-4918-BF8C-D559E6FC4895}">
      <dsp:nvSpPr>
        <dsp:cNvPr id="0" name=""/>
        <dsp:cNvSpPr/>
      </dsp:nvSpPr>
      <dsp:spPr>
        <a:xfrm>
          <a:off x="5017758" y="415574"/>
          <a:ext cx="1193787" cy="7498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effectLst>
                <a:outerShdw blurRad="38100" dist="38100" dir="2700000" algn="tl">
                  <a:srgbClr val="000000">
                    <a:alpha val="43137"/>
                  </a:srgbClr>
                </a:outerShdw>
              </a:effectLst>
            </a:rPr>
            <a:t>Job Scheduled</a:t>
          </a:r>
        </a:p>
      </dsp:txBody>
      <dsp:txXfrm>
        <a:off x="5039720" y="437536"/>
        <a:ext cx="1149863" cy="705923"/>
      </dsp:txXfrm>
    </dsp:sp>
    <dsp:sp modelId="{61330C3B-877A-440C-AFA1-DCE8A1CBA10B}">
      <dsp:nvSpPr>
        <dsp:cNvPr id="0" name=""/>
        <dsp:cNvSpPr/>
      </dsp:nvSpPr>
      <dsp:spPr>
        <a:xfrm>
          <a:off x="6330925" y="642468"/>
          <a:ext cx="253082" cy="296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b="1" kern="1200">
            <a:effectLst>
              <a:outerShdw blurRad="38100" dist="38100" dir="2700000" algn="tl">
                <a:srgbClr val="000000">
                  <a:alpha val="43137"/>
                </a:srgbClr>
              </a:outerShdw>
            </a:effectLst>
          </a:endParaRPr>
        </a:p>
      </dsp:txBody>
      <dsp:txXfrm>
        <a:off x="6330925" y="701680"/>
        <a:ext cx="177157" cy="177635"/>
      </dsp:txXfrm>
    </dsp:sp>
    <dsp:sp modelId="{F4AB6032-CAC7-4F19-9214-ABE6120E350E}">
      <dsp:nvSpPr>
        <dsp:cNvPr id="0" name=""/>
        <dsp:cNvSpPr/>
      </dsp:nvSpPr>
      <dsp:spPr>
        <a:xfrm>
          <a:off x="6689061" y="415574"/>
          <a:ext cx="1193787" cy="74984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effectLst>
                <a:outerShdw blurRad="38100" dist="38100" dir="2700000" algn="tl">
                  <a:srgbClr val="000000">
                    <a:alpha val="43137"/>
                  </a:srgbClr>
                </a:outerShdw>
              </a:effectLst>
            </a:rPr>
            <a:t>Job Completed to Specification</a:t>
          </a:r>
        </a:p>
      </dsp:txBody>
      <dsp:txXfrm>
        <a:off x="6711023" y="437536"/>
        <a:ext cx="1149863" cy="7059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1038C-D34D-BC4A-8BE4-E59E59B8E7FF}">
      <dsp:nvSpPr>
        <dsp:cNvPr id="0" name=""/>
        <dsp:cNvSpPr/>
      </dsp:nvSpPr>
      <dsp:spPr>
        <a:xfrm>
          <a:off x="0" y="32382"/>
          <a:ext cx="7886700" cy="98338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a:t>Preventive Maintenance </a:t>
          </a:r>
          <a:endParaRPr lang="en-US" sz="4100" kern="1200"/>
        </a:p>
      </dsp:txBody>
      <dsp:txXfrm>
        <a:off x="48005" y="80387"/>
        <a:ext cx="7790690" cy="887374"/>
      </dsp:txXfrm>
    </dsp:sp>
    <dsp:sp modelId="{F1FCFE72-295B-D44F-8075-DF64DBDEA197}">
      <dsp:nvSpPr>
        <dsp:cNvPr id="0" name=""/>
        <dsp:cNvSpPr/>
      </dsp:nvSpPr>
      <dsp:spPr>
        <a:xfrm>
          <a:off x="0" y="1133847"/>
          <a:ext cx="7886700" cy="98338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a:t>Corrective Maintenance</a:t>
          </a:r>
          <a:endParaRPr lang="en-US" sz="4100" kern="1200"/>
        </a:p>
      </dsp:txBody>
      <dsp:txXfrm>
        <a:off x="48005" y="1181852"/>
        <a:ext cx="7790690" cy="887374"/>
      </dsp:txXfrm>
    </dsp:sp>
    <dsp:sp modelId="{228A70C4-0EEB-514A-A31C-3CA85F2593E7}">
      <dsp:nvSpPr>
        <dsp:cNvPr id="0" name=""/>
        <dsp:cNvSpPr/>
      </dsp:nvSpPr>
      <dsp:spPr>
        <a:xfrm>
          <a:off x="0" y="2235312"/>
          <a:ext cx="7886700" cy="98338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a:t>Operator Care</a:t>
          </a:r>
          <a:endParaRPr lang="en-US" sz="4100" kern="1200"/>
        </a:p>
      </dsp:txBody>
      <dsp:txXfrm>
        <a:off x="48005" y="2283317"/>
        <a:ext cx="7790690" cy="887374"/>
      </dsp:txXfrm>
    </dsp:sp>
    <dsp:sp modelId="{71D4C3CF-EF40-414F-849F-AD2C17C5C26F}">
      <dsp:nvSpPr>
        <dsp:cNvPr id="0" name=""/>
        <dsp:cNvSpPr/>
      </dsp:nvSpPr>
      <dsp:spPr>
        <a:xfrm>
          <a:off x="0" y="3336777"/>
          <a:ext cx="7886700" cy="98338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a:t>Lubrication</a:t>
          </a:r>
          <a:endParaRPr lang="en-US" sz="4100" kern="1200"/>
        </a:p>
      </dsp:txBody>
      <dsp:txXfrm>
        <a:off x="48005" y="3384782"/>
        <a:ext cx="7790690" cy="8873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0.11019</cdr:x>
      <cdr:y>0</cdr:y>
    </cdr:from>
    <cdr:to>
      <cdr:x>0.98314</cdr:x>
      <cdr:y>0.10609</cdr:y>
    </cdr:to>
    <cdr:sp macro="" textlink="">
      <cdr:nvSpPr>
        <cdr:cNvPr id="2" name="TextBox 1"/>
        <cdr:cNvSpPr txBox="1"/>
      </cdr:nvSpPr>
      <cdr:spPr>
        <a:xfrm xmlns:a="http://schemas.openxmlformats.org/drawingml/2006/main">
          <a:off x="725570" y="0"/>
          <a:ext cx="5748151" cy="338958"/>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pPr algn="ctr"/>
          <a:r>
            <a:rPr lang="en-US" sz="1400" b="1">
              <a:solidFill>
                <a:schemeClr val="tx1"/>
              </a:solidFill>
            </a:rPr>
            <a:t>Electric Motors – Plant Wide (Mean Time Between Failures)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fontAlgn="auto">
              <a:spcBef>
                <a:spcPts val="0"/>
              </a:spcBef>
              <a:spcAft>
                <a:spcPts val="0"/>
              </a:spcAft>
              <a:defRPr sz="1200">
                <a:latin typeface="+mn-lt"/>
                <a:cs typeface="+mn-cs"/>
              </a:defRPr>
            </a:lvl1pPr>
            <a:extLst/>
          </a:lstStyle>
          <a:p>
            <a:pPr>
              <a:defRPr/>
            </a:pPr>
            <a:endParaRPr lang="en-US"/>
          </a:p>
        </p:txBody>
      </p:sp>
      <p:sp>
        <p:nvSpPr>
          <p:cNvPr id="3" name="Rectangle 3"/>
          <p:cNvSpPr>
            <a:spLocks noGrp="1"/>
          </p:cNvSpPr>
          <p:nvPr>
            <p:ph type="dt" sz="quarter" idx="1"/>
          </p:nvPr>
        </p:nvSpPr>
        <p:spPr>
          <a:xfrm>
            <a:off x="3884613" y="0"/>
            <a:ext cx="2971800" cy="457200"/>
          </a:xfrm>
          <a:prstGeom prst="rect">
            <a:avLst/>
          </a:prstGeom>
        </p:spPr>
        <p:txBody>
          <a:bodyPr vert="horz" rtlCol="0"/>
          <a:lstStyle>
            <a:lvl1pPr algn="r" fontAlgn="auto">
              <a:spcBef>
                <a:spcPts val="0"/>
              </a:spcBef>
              <a:spcAft>
                <a:spcPts val="0"/>
              </a:spcAft>
              <a:defRPr sz="1200">
                <a:latin typeface="+mn-lt"/>
                <a:cs typeface="+mn-cs"/>
              </a:defRPr>
            </a:lvl1pPr>
            <a:extLst/>
          </a:lstStyle>
          <a:p>
            <a:pPr>
              <a:defRPr/>
            </a:pPr>
            <a:fld id="{366B1279-A974-4A79-9ADF-6323397A81B2}" type="datetimeFigureOut">
              <a:rPr lang="en-US"/>
              <a:pPr>
                <a:defRPr/>
              </a:pPr>
              <a:t>6/14/2025</a:t>
            </a:fld>
            <a:endParaRPr lang="en-US"/>
          </a:p>
        </p:txBody>
      </p:sp>
      <p:sp>
        <p:nvSpPr>
          <p:cNvPr id="4" name="Rectangle 4"/>
          <p:cNvSpPr>
            <a:spLocks noGrp="1"/>
          </p:cNvSpPr>
          <p:nvPr>
            <p:ph type="ftr" sz="quarter" idx="2"/>
          </p:nvPr>
        </p:nvSpPr>
        <p:spPr>
          <a:xfrm>
            <a:off x="0" y="8685213"/>
            <a:ext cx="2971800" cy="457200"/>
          </a:xfrm>
          <a:prstGeom prst="rect">
            <a:avLst/>
          </a:prstGeom>
        </p:spPr>
        <p:txBody>
          <a:bodyPr vert="horz" rtlCol="0" anchor="b"/>
          <a:lstStyle>
            <a:lvl1pPr algn="l" fontAlgn="auto">
              <a:spcBef>
                <a:spcPts val="0"/>
              </a:spcBef>
              <a:spcAft>
                <a:spcPts val="0"/>
              </a:spcAft>
              <a:defRPr sz="1200">
                <a:latin typeface="+mn-lt"/>
                <a:cs typeface="+mn-cs"/>
              </a:defRPr>
            </a:lvl1pPr>
            <a:extLst/>
          </a:lstStyle>
          <a:p>
            <a:pPr>
              <a:defRPr/>
            </a:pPr>
            <a:endParaRPr lang="en-US"/>
          </a:p>
        </p:txBody>
      </p:sp>
      <p:sp>
        <p:nvSpPr>
          <p:cNvPr id="5" name="Rectangle 5"/>
          <p:cNvSpPr>
            <a:spLocks noGrp="1"/>
          </p:cNvSpPr>
          <p:nvPr>
            <p:ph type="sldNum" sz="quarter" idx="3"/>
          </p:nvPr>
        </p:nvSpPr>
        <p:spPr>
          <a:xfrm>
            <a:off x="3884613" y="8685213"/>
            <a:ext cx="2971800" cy="457200"/>
          </a:xfrm>
          <a:prstGeom prst="rect">
            <a:avLst/>
          </a:prstGeom>
        </p:spPr>
        <p:txBody>
          <a:bodyPr vert="horz" rtlCol="0" anchor="b"/>
          <a:lstStyle>
            <a:lvl1pPr algn="r" fontAlgn="auto">
              <a:spcBef>
                <a:spcPts val="0"/>
              </a:spcBef>
              <a:spcAft>
                <a:spcPts val="0"/>
              </a:spcAft>
              <a:defRPr sz="1200">
                <a:latin typeface="+mn-lt"/>
                <a:cs typeface="+mn-cs"/>
              </a:defRPr>
            </a:lvl1pPr>
            <a:extLst/>
          </a:lstStyle>
          <a:p>
            <a:pPr>
              <a:defRPr/>
            </a:pPr>
            <a:fld id="{C63DE64C-2651-4B29-B5F4-D16467A8513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71800" cy="457200"/>
          </a:xfrm>
          <a:prstGeom prst="rect">
            <a:avLst/>
          </a:prstGeom>
        </p:spPr>
        <p:txBody>
          <a:bodyPr vert="horz" rtlCol="0"/>
          <a:lstStyle>
            <a:lvl1pPr algn="l" fontAlgn="auto">
              <a:spcBef>
                <a:spcPts val="0"/>
              </a:spcBef>
              <a:spcAft>
                <a:spcPts val="0"/>
              </a:spcAft>
              <a:defRPr sz="1200">
                <a:latin typeface="+mn-lt"/>
                <a:cs typeface="+mn-cs"/>
              </a:defRPr>
            </a:lvl1pPr>
            <a:extLst/>
          </a:lstStyle>
          <a:p>
            <a:pPr>
              <a:defRPr/>
            </a:pPr>
            <a:endParaRPr lang="en-US"/>
          </a:p>
        </p:txBody>
      </p:sp>
      <p:sp>
        <p:nvSpPr>
          <p:cNvPr id="3" name="Rectangle 3"/>
          <p:cNvSpPr>
            <a:spLocks noGrp="1"/>
          </p:cNvSpPr>
          <p:nvPr>
            <p:ph type="dt" idx="1"/>
          </p:nvPr>
        </p:nvSpPr>
        <p:spPr>
          <a:xfrm>
            <a:off x="3884613" y="0"/>
            <a:ext cx="2971800" cy="457200"/>
          </a:xfrm>
          <a:prstGeom prst="rect">
            <a:avLst/>
          </a:prstGeom>
        </p:spPr>
        <p:txBody>
          <a:bodyPr vert="horz" rtlCol="0"/>
          <a:lstStyle>
            <a:lvl1pPr algn="r" fontAlgn="auto">
              <a:spcBef>
                <a:spcPts val="0"/>
              </a:spcBef>
              <a:spcAft>
                <a:spcPts val="0"/>
              </a:spcAft>
              <a:defRPr sz="1200">
                <a:latin typeface="+mn-lt"/>
                <a:cs typeface="+mn-cs"/>
              </a:defRPr>
            </a:lvl1pPr>
            <a:extLst/>
          </a:lstStyle>
          <a:p>
            <a:pPr>
              <a:defRPr/>
            </a:pPr>
            <a:fld id="{1EC6DFC5-E03C-4F97-B6CC-DED148D5F418}" type="datetimeFigureOut">
              <a:rPr lang="en-US"/>
              <a:pPr>
                <a:defRPr/>
              </a:pPr>
              <a:t>6/14/2025</a:t>
            </a:fld>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pPr lvl="0"/>
            <a:endParaRPr lang="en-US" noProof="0"/>
          </a:p>
        </p:txBody>
      </p:sp>
      <p:sp>
        <p:nvSpPr>
          <p:cNvPr id="5" name="Rectangle 5"/>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Rectangle 6"/>
          <p:cNvSpPr>
            <a:spLocks noGrp="1"/>
          </p:cNvSpPr>
          <p:nvPr>
            <p:ph type="ftr" sz="quarter" idx="4"/>
          </p:nvPr>
        </p:nvSpPr>
        <p:spPr>
          <a:xfrm>
            <a:off x="0" y="8685213"/>
            <a:ext cx="2971800" cy="457200"/>
          </a:xfrm>
          <a:prstGeom prst="rect">
            <a:avLst/>
          </a:prstGeom>
        </p:spPr>
        <p:txBody>
          <a:bodyPr vert="horz" rtlCol="0" anchor="b"/>
          <a:lstStyle>
            <a:lvl1pPr algn="l" fontAlgn="auto">
              <a:spcBef>
                <a:spcPts val="0"/>
              </a:spcBef>
              <a:spcAft>
                <a:spcPts val="0"/>
              </a:spcAft>
              <a:defRPr sz="1200">
                <a:latin typeface="+mn-lt"/>
                <a:cs typeface="+mn-cs"/>
              </a:defRPr>
            </a:lvl1pPr>
            <a:extLst/>
          </a:lstStyle>
          <a:p>
            <a:pPr>
              <a:defRPr/>
            </a:pPr>
            <a:endParaRPr lang="en-US"/>
          </a:p>
        </p:txBody>
      </p:sp>
      <p:sp>
        <p:nvSpPr>
          <p:cNvPr id="7" name="Rectangle 7"/>
          <p:cNvSpPr>
            <a:spLocks noGrp="1"/>
          </p:cNvSpPr>
          <p:nvPr>
            <p:ph type="sldNum" sz="quarter" idx="5"/>
          </p:nvPr>
        </p:nvSpPr>
        <p:spPr>
          <a:xfrm>
            <a:off x="3884613" y="8685213"/>
            <a:ext cx="2971800" cy="457200"/>
          </a:xfrm>
          <a:prstGeom prst="rect">
            <a:avLst/>
          </a:prstGeom>
        </p:spPr>
        <p:txBody>
          <a:bodyPr vert="horz" rtlCol="0" anchor="b"/>
          <a:lstStyle>
            <a:lvl1pPr algn="r" fontAlgn="auto">
              <a:spcBef>
                <a:spcPts val="0"/>
              </a:spcBef>
              <a:spcAft>
                <a:spcPts val="0"/>
              </a:spcAft>
              <a:defRPr sz="1200">
                <a:latin typeface="+mn-lt"/>
                <a:cs typeface="+mn-cs"/>
              </a:defRPr>
            </a:lvl1pPr>
            <a:extLst/>
          </a:lstStyle>
          <a:p>
            <a:pPr>
              <a:defRPr/>
            </a:pPr>
            <a:fld id="{5681B0C4-B05C-4076-9415-561B3B1F9C6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en-US" dirty="0"/>
          </a:p>
        </p:txBody>
      </p:sp>
      <p:sp>
        <p:nvSpPr>
          <p:cNvPr id="49156" name="Slide Number Placeholder 3"/>
          <p:cNvSpPr>
            <a:spLocks noGrp="1"/>
          </p:cNvSpPr>
          <p:nvPr>
            <p:ph type="sldNum" sz="quarter" idx="5"/>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9C5329A3-5C40-4C7D-8FCC-46378CA4A63B}" type="slidenum">
              <a:rPr lang="en-US" smtClean="0"/>
              <a:pPr fontAlgn="base">
                <a:spcBef>
                  <a:spcPct val="0"/>
                </a:spcBef>
                <a:spcAft>
                  <a:spcPct val="0"/>
                </a:spcAft>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FCDEB17A-EEAC-4D66-9428-BEDBCB2ECA4A}"/>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4DBA8FDD-9967-4EA6-AA87-8CC5D90A5F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p>
            <a:pPr eaLnBrk="1" hangingPunct="1">
              <a:spcBef>
                <a:spcPct val="0"/>
              </a:spcBef>
            </a:pPr>
            <a:endParaRPr lang="en-US" altLang="en-US">
              <a:cs typeface="Arial" panose="020B0604020202020204" pitchFamily="34" charset="0"/>
            </a:endParaRPr>
          </a:p>
        </p:txBody>
      </p:sp>
      <p:sp>
        <p:nvSpPr>
          <p:cNvPr id="36868" name="Slide Number Placeholder 3">
            <a:extLst>
              <a:ext uri="{FF2B5EF4-FFF2-40B4-BE49-F238E27FC236}">
                <a16:creationId xmlns:a16="http://schemas.microsoft.com/office/drawing/2014/main" id="{4FFD3A80-B076-4162-BE0E-032C51E99E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D30CE36-3786-4012-83BF-3DB88EA0296E}" type="slidenum">
              <a:rPr lang="en-US" altLang="en-US"/>
              <a:pPr eaLnBrk="1" hangingPunct="1"/>
              <a:t>45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Slide Image Placeholder 1"/>
          <p:cNvSpPr>
            <a:spLocks noGrp="1" noRot="1" noChangeAspect="1" noTextEdit="1"/>
          </p:cNvSpPr>
          <p:nvPr>
            <p:ph type="sldImg"/>
          </p:nvPr>
        </p:nvSpPr>
        <p:spPr bwMode="auto">
          <a:noFill/>
          <a:ln>
            <a:solidFill>
              <a:srgbClr val="000000"/>
            </a:solidFill>
            <a:miter lim="800000"/>
            <a:headEnd/>
            <a:tailEnd/>
          </a:ln>
        </p:spPr>
      </p:sp>
      <p:sp>
        <p:nvSpPr>
          <p:cNvPr id="3799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3799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2FBB234-C0D4-4FEF-9672-3E2A89C1CC0A}" type="slidenum">
              <a:rPr lang="en-US" smtClean="0">
                <a:latin typeface="Arial" pitchFamily="34" charset="0"/>
              </a:rPr>
              <a:pPr/>
              <a:t>57</a:t>
            </a:fld>
            <a:endParaRPr lang="en-US">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296C8E83-9ACD-479C-9885-4D9940DBC514}"/>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589EDDBA-0414-49D3-8A10-D4F34D5939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0964" name="Slide Number Placeholder 3">
            <a:extLst>
              <a:ext uri="{FF2B5EF4-FFF2-40B4-BE49-F238E27FC236}">
                <a16:creationId xmlns:a16="http://schemas.microsoft.com/office/drawing/2014/main" id="{54003D05-F412-4FE2-85EE-894FF5F595D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10A2-9998-45B2-BB0D-C9CD7F820824}" type="slidenum">
              <a:rPr lang="en-US" altLang="en-US"/>
              <a:pPr eaLnBrk="1" hangingPunct="1"/>
              <a:t>60</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97A5F0E6-0089-4E19-9B42-49B524CAEE7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90A32894-0A57-4B03-8C09-0095D79442D0}" type="slidenum">
              <a:rPr lang="en-US" altLang="en-US" sz="1200"/>
              <a:pPr algn="r" eaLnBrk="1" hangingPunct="1"/>
              <a:t>61</a:t>
            </a:fld>
            <a:endParaRPr lang="en-US" altLang="en-US" sz="1200"/>
          </a:p>
        </p:txBody>
      </p:sp>
      <p:sp>
        <p:nvSpPr>
          <p:cNvPr id="37891" name="Rectangle 2">
            <a:extLst>
              <a:ext uri="{FF2B5EF4-FFF2-40B4-BE49-F238E27FC236}">
                <a16:creationId xmlns:a16="http://schemas.microsoft.com/office/drawing/2014/main" id="{A74CB1C1-96B6-4D96-A069-BAAAFFDF27D8}"/>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BE362B34-8788-45CB-B9D6-2A09E2DFA4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p>
            <a:pPr eaLnBrk="1" hangingPunct="1">
              <a:spcBef>
                <a:spcPct val="0"/>
              </a:spcBef>
            </a:pPr>
            <a:endParaRPr lang="en-US" altLang="en-US">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8896A9EF-7B41-4FAF-9281-AB992679967E}"/>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AA19D599-00A2-465C-9F6B-3353A32D24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p>
            <a:pPr eaLnBrk="1" hangingPunct="1">
              <a:spcBef>
                <a:spcPct val="0"/>
              </a:spcBef>
            </a:pPr>
            <a:endParaRPr lang="en-US" altLang="en-US">
              <a:cs typeface="Arial" panose="020B0604020202020204" pitchFamily="34" charset="0"/>
            </a:endParaRPr>
          </a:p>
        </p:txBody>
      </p:sp>
      <p:sp>
        <p:nvSpPr>
          <p:cNvPr id="38916" name="Slide Number Placeholder 3">
            <a:extLst>
              <a:ext uri="{FF2B5EF4-FFF2-40B4-BE49-F238E27FC236}">
                <a16:creationId xmlns:a16="http://schemas.microsoft.com/office/drawing/2014/main" id="{F5252B05-141B-4303-B118-F6255ADC6C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0150B9-8DAE-4053-869A-1DAE337773A8}" type="slidenum">
              <a:rPr lang="en-US" altLang="en-US"/>
              <a:pPr eaLnBrk="1" hangingPunct="1"/>
              <a:t>63</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Slide Image Placeholder 1"/>
          <p:cNvSpPr>
            <a:spLocks noGrp="1" noRot="1" noChangeAspect="1" noTextEdit="1"/>
          </p:cNvSpPr>
          <p:nvPr>
            <p:ph type="sldImg"/>
          </p:nvPr>
        </p:nvSpPr>
        <p:spPr bwMode="auto">
          <a:noFill/>
          <a:ln>
            <a:solidFill>
              <a:srgbClr val="000000"/>
            </a:solidFill>
            <a:miter lim="800000"/>
            <a:headEnd/>
            <a:tailEnd/>
          </a:ln>
        </p:spPr>
      </p:sp>
      <p:sp>
        <p:nvSpPr>
          <p:cNvPr id="5570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557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E102C3-50D0-4CF6-B811-6ABB1BA3B2A1}" type="slidenum">
              <a:rPr lang="en-US" smtClean="0">
                <a:latin typeface="Arial" pitchFamily="34" charset="0"/>
              </a:rPr>
              <a:pPr/>
              <a:t>68</a:t>
            </a:fld>
            <a:endParaRPr lang="en-US">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Slide Image Placeholder 1"/>
          <p:cNvSpPr>
            <a:spLocks noGrp="1" noRot="1" noChangeAspect="1" noTextEdit="1"/>
          </p:cNvSpPr>
          <p:nvPr>
            <p:ph type="sldImg"/>
          </p:nvPr>
        </p:nvSpPr>
        <p:spPr bwMode="auto">
          <a:noFill/>
          <a:ln>
            <a:solidFill>
              <a:srgbClr val="000000"/>
            </a:solidFill>
            <a:miter lim="800000"/>
            <a:headEnd/>
            <a:tailEnd/>
          </a:ln>
        </p:spPr>
      </p:sp>
      <p:sp>
        <p:nvSpPr>
          <p:cNvPr id="5570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557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E102C3-50D0-4CF6-B811-6ABB1BA3B2A1}" type="slidenum">
              <a:rPr lang="en-US" smtClean="0">
                <a:latin typeface="Arial" pitchFamily="34" charset="0"/>
              </a:rPr>
              <a:pPr/>
              <a:t>69</a:t>
            </a:fld>
            <a:endParaRPr lang="en-US">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Slide Image Placeholder 1"/>
          <p:cNvSpPr>
            <a:spLocks noGrp="1" noRot="1" noChangeAspect="1" noTextEdit="1"/>
          </p:cNvSpPr>
          <p:nvPr>
            <p:ph type="sldImg"/>
          </p:nvPr>
        </p:nvSpPr>
        <p:spPr bwMode="auto">
          <a:noFill/>
          <a:ln>
            <a:solidFill>
              <a:srgbClr val="000000"/>
            </a:solidFill>
            <a:miter lim="800000"/>
            <a:headEnd/>
            <a:tailEnd/>
          </a:ln>
        </p:spPr>
      </p:sp>
      <p:sp>
        <p:nvSpPr>
          <p:cNvPr id="558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558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1F7C30-6D0B-4CD9-96E2-AC3A965D50A7}" type="slidenum">
              <a:rPr lang="en-US" smtClean="0">
                <a:latin typeface="Arial" pitchFamily="34" charset="0"/>
              </a:rPr>
              <a:pPr/>
              <a:t>70</a:t>
            </a:fld>
            <a:endParaRPr lang="en-US">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Slide Image Placeholder 1"/>
          <p:cNvSpPr>
            <a:spLocks noGrp="1" noRot="1" noChangeAspect="1" noTextEdit="1"/>
          </p:cNvSpPr>
          <p:nvPr>
            <p:ph type="sldImg"/>
          </p:nvPr>
        </p:nvSpPr>
        <p:spPr bwMode="auto">
          <a:noFill/>
          <a:ln>
            <a:solidFill>
              <a:srgbClr val="000000"/>
            </a:solidFill>
            <a:miter lim="800000"/>
            <a:headEnd/>
            <a:tailEnd/>
          </a:ln>
        </p:spPr>
      </p:sp>
      <p:sp>
        <p:nvSpPr>
          <p:cNvPr id="558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558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01F7C30-6D0B-4CD9-96E2-AC3A965D50A7}" type="slidenum">
              <a:rPr lang="en-US" smtClean="0">
                <a:latin typeface="Arial" pitchFamily="34" charset="0"/>
              </a:rPr>
              <a:pPr/>
              <a:t>71</a:t>
            </a:fld>
            <a:endParaRPr lang="en-US">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EDEFB1C8-B8F5-4F27-BB03-0CF074A05E7F}"/>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72DFCFDD-8F4B-4CF5-BFB0-AF703C74DB0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44036" name="Slide Number Placeholder 3">
            <a:extLst>
              <a:ext uri="{FF2B5EF4-FFF2-40B4-BE49-F238E27FC236}">
                <a16:creationId xmlns:a16="http://schemas.microsoft.com/office/drawing/2014/main" id="{69F827EF-766D-409D-ADFE-73BC429ACBE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C3CBB0-E4D4-441B-829C-5F02C89EE551}" type="slidenum">
              <a:rPr lang="en-US" altLang="en-US"/>
              <a:pPr eaLnBrk="1" hangingPunct="1"/>
              <a:t>74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2</a:t>
            </a:fld>
            <a:endParaRPr lang="en-US"/>
          </a:p>
        </p:txBody>
      </p:sp>
    </p:spTree>
    <p:extLst>
      <p:ext uri="{BB962C8B-B14F-4D97-AF65-F5344CB8AC3E}">
        <p14:creationId xmlns:p14="http://schemas.microsoft.com/office/powerpoint/2010/main" val="1195609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20F79EE8-FDA1-4ED3-953E-494F5E1D6722}"/>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A18AC2AC-1A12-4A54-8001-68399806CD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5060" name="Slide Number Placeholder 3">
            <a:extLst>
              <a:ext uri="{FF2B5EF4-FFF2-40B4-BE49-F238E27FC236}">
                <a16:creationId xmlns:a16="http://schemas.microsoft.com/office/drawing/2014/main" id="{7240DD22-9654-4D98-A818-B2ED51E0B90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08D5D64-99F7-4C20-95EC-73C9F15CFB95}" type="slidenum">
              <a:rPr lang="en-US" altLang="en-US"/>
              <a:pPr eaLnBrk="1" hangingPunct="1"/>
              <a:t>75</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B1A3DC8B-7BE6-4C74-ABB2-BCA69DD1286D}"/>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4B7BCF30-AFA0-4829-8920-87ACB07650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D1BEB8EC-83DA-4AF1-8CB1-4808281A09A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5AD25D4-D26E-493D-8958-B87409675884}" type="slidenum">
              <a:rPr lang="en-US" altLang="en-US"/>
              <a:pPr eaLnBrk="1" hangingPunct="1"/>
              <a:t>76</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CAB2A0B-B691-4E00-B60F-FDD0609A0549}"/>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155614C0-35EE-4DB2-8A02-322AB7B82A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7108" name="Slide Number Placeholder 3">
            <a:extLst>
              <a:ext uri="{FF2B5EF4-FFF2-40B4-BE49-F238E27FC236}">
                <a16:creationId xmlns:a16="http://schemas.microsoft.com/office/drawing/2014/main" id="{BCEE9552-E4B5-4096-A242-54E99FC443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A09D69-345E-41BC-9905-F16294B11F93}" type="slidenum">
              <a:rPr lang="en-US" altLang="en-US"/>
              <a:pPr eaLnBrk="1" hangingPunct="1"/>
              <a:t>77</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07C7743C-2FCF-4821-ACF8-5E9B7AE43CDE}"/>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31BE7666-495A-40C2-8787-65EF620878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8132" name="Slide Number Placeholder 3">
            <a:extLst>
              <a:ext uri="{FF2B5EF4-FFF2-40B4-BE49-F238E27FC236}">
                <a16:creationId xmlns:a16="http://schemas.microsoft.com/office/drawing/2014/main" id="{11542C3E-1472-4DEB-AE99-2585C97B01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654077-7A1A-4DD5-9375-842C43D760F7}" type="slidenum">
              <a:rPr lang="en-US" altLang="en-US"/>
              <a:pPr eaLnBrk="1" hangingPunct="1"/>
              <a:t>78</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D515292-123F-4D41-B5D6-47334C94CA69}"/>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5ADCF22F-F709-447F-975B-D9B57A7C07D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9156" name="Slide Number Placeholder 3">
            <a:extLst>
              <a:ext uri="{FF2B5EF4-FFF2-40B4-BE49-F238E27FC236}">
                <a16:creationId xmlns:a16="http://schemas.microsoft.com/office/drawing/2014/main" id="{79EEFC3B-2F02-4963-B608-0B8EC0DED5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CFFECEF-2BD5-4712-863E-196518904030}" type="slidenum">
              <a:rPr lang="en-US" altLang="en-US"/>
              <a:pPr eaLnBrk="1" hangingPunct="1"/>
              <a:t>79</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D21F8E7-7368-4A77-A9B3-AC1D565A827F}"/>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F597D993-8C0E-4118-A2AC-CFDE871ECC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0180" name="Slide Number Placeholder 3">
            <a:extLst>
              <a:ext uri="{FF2B5EF4-FFF2-40B4-BE49-F238E27FC236}">
                <a16:creationId xmlns:a16="http://schemas.microsoft.com/office/drawing/2014/main" id="{C1445B1B-7AE2-4AFE-AAF0-63D60CE879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F512FD-E8BF-4915-A5B5-ED2D64DAE1CB}" type="slidenum">
              <a:rPr lang="en-US" altLang="en-US"/>
              <a:pPr eaLnBrk="1" hangingPunct="1"/>
              <a:t>80</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FE19973-8564-45AF-8D86-37400937A733}"/>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6F063D61-91AA-4629-A6C7-D95649486E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1204" name="Slide Number Placeholder 3">
            <a:extLst>
              <a:ext uri="{FF2B5EF4-FFF2-40B4-BE49-F238E27FC236}">
                <a16:creationId xmlns:a16="http://schemas.microsoft.com/office/drawing/2014/main" id="{1C3247A2-8A1C-4F67-BE94-A6E80754C4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9AD9D3D-3903-4F55-B20E-BB16EF3184B9}" type="slidenum">
              <a:rPr lang="en-US" altLang="en-US"/>
              <a:pPr eaLnBrk="1" hangingPunct="1"/>
              <a:t>81</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3746D442-AE59-48AC-A1B4-F3461F7F0E65}"/>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CD35B125-2543-4B61-86A7-5A7A36CE1D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8" name="Slide Number Placeholder 3">
            <a:extLst>
              <a:ext uri="{FF2B5EF4-FFF2-40B4-BE49-F238E27FC236}">
                <a16:creationId xmlns:a16="http://schemas.microsoft.com/office/drawing/2014/main" id="{112B64B0-AEC0-491D-98DC-11B4C15B1B8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DC3F56-3C18-4BDA-9755-73DD88397FD7}" type="slidenum">
              <a:rPr lang="en-US" altLang="en-US"/>
              <a:pPr eaLnBrk="1" hangingPunct="1"/>
              <a:t>82</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CF1CA79C-D782-45D1-B1BF-F4CC724E00A7}"/>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5B0AAB41-DE0B-4923-A681-5050F35E7A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5300" name="Slide Number Placeholder 3">
            <a:extLst>
              <a:ext uri="{FF2B5EF4-FFF2-40B4-BE49-F238E27FC236}">
                <a16:creationId xmlns:a16="http://schemas.microsoft.com/office/drawing/2014/main" id="{87E89C80-C8D0-4368-974F-DB4468416B8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AB51650-33B4-437E-B8B0-40D0D5BC735D}" type="slidenum">
              <a:rPr lang="en-US" altLang="en-US"/>
              <a:pPr eaLnBrk="1" hangingPunct="1"/>
              <a:t>83</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7048E0A6-CEAB-49F7-99D8-16370AA20620}"/>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BB40C8E7-25D1-4389-9DFC-833293F730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6324" name="Slide Number Placeholder 3">
            <a:extLst>
              <a:ext uri="{FF2B5EF4-FFF2-40B4-BE49-F238E27FC236}">
                <a16:creationId xmlns:a16="http://schemas.microsoft.com/office/drawing/2014/main" id="{C16063A0-3B2D-4903-A710-1AEB1E9BBF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19E13C-0961-4E5F-981F-F85A3C6F6FE9}" type="slidenum">
              <a:rPr lang="en-US" altLang="en-US"/>
              <a:pPr eaLnBrk="1" hangingPunct="1"/>
              <a:t>84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84996"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2CD308E1-940A-4740-942C-C43A08FEF638}" type="slidenum">
              <a:rPr lang="en-US" smtClean="0"/>
              <a:pPr fontAlgn="base">
                <a:spcBef>
                  <a:spcPct val="0"/>
                </a:spcBef>
                <a:spcAft>
                  <a:spcPct val="0"/>
                </a:spcAft>
                <a:defRPr/>
              </a:pPr>
              <a:t>3</a:t>
            </a:fld>
            <a:endParaRPr lang="en-US"/>
          </a:p>
        </p:txBody>
      </p:sp>
    </p:spTree>
    <p:extLst>
      <p:ext uri="{BB962C8B-B14F-4D97-AF65-F5344CB8AC3E}">
        <p14:creationId xmlns:p14="http://schemas.microsoft.com/office/powerpoint/2010/main" val="32056213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AEECBEC7-A920-45F3-AB74-AF503B3D9D3F}"/>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EC286D6F-CB05-4BB8-9CF8-5F28505248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7348" name="Slide Number Placeholder 3">
            <a:extLst>
              <a:ext uri="{FF2B5EF4-FFF2-40B4-BE49-F238E27FC236}">
                <a16:creationId xmlns:a16="http://schemas.microsoft.com/office/drawing/2014/main" id="{09F05565-8C4D-484E-B728-FBDF3F896AD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40393F9-4EF6-4CFB-80D4-E7E595263D46}" type="slidenum">
              <a:rPr lang="en-US" altLang="en-US"/>
              <a:pPr eaLnBrk="1" hangingPunct="1"/>
              <a:t>85</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103</a:t>
            </a:fld>
            <a:endParaRPr lang="en-US"/>
          </a:p>
        </p:txBody>
      </p:sp>
    </p:spTree>
    <p:extLst>
      <p:ext uri="{BB962C8B-B14F-4D97-AF65-F5344CB8AC3E}">
        <p14:creationId xmlns:p14="http://schemas.microsoft.com/office/powerpoint/2010/main" val="2113471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104</a:t>
            </a:fld>
            <a:endParaRPr lang="en-US"/>
          </a:p>
        </p:txBody>
      </p:sp>
    </p:spTree>
    <p:extLst>
      <p:ext uri="{BB962C8B-B14F-4D97-AF65-F5344CB8AC3E}">
        <p14:creationId xmlns:p14="http://schemas.microsoft.com/office/powerpoint/2010/main" val="11581245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Tree>
    <p:extLst>
      <p:ext uri="{BB962C8B-B14F-4D97-AF65-F5344CB8AC3E}">
        <p14:creationId xmlns:p14="http://schemas.microsoft.com/office/powerpoint/2010/main" val="2793926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136</a:t>
            </a:fld>
            <a:endParaRPr lang="en-US"/>
          </a:p>
        </p:txBody>
      </p:sp>
    </p:spTree>
    <p:extLst>
      <p:ext uri="{BB962C8B-B14F-4D97-AF65-F5344CB8AC3E}">
        <p14:creationId xmlns:p14="http://schemas.microsoft.com/office/powerpoint/2010/main" val="34867838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0180"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89358685-D966-444D-80B6-A35BC60CB720}" type="slidenum">
              <a:rPr lang="en-US" smtClean="0"/>
              <a:pPr fontAlgn="base">
                <a:spcBef>
                  <a:spcPct val="0"/>
                </a:spcBef>
                <a:spcAft>
                  <a:spcPct val="0"/>
                </a:spcAft>
                <a:defRPr/>
              </a:pPr>
              <a:t>137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2" tIns="45716" rIns="91432" bIns="45716" anchor="b"/>
          <a:lstStyle/>
          <a:p>
            <a:pPr algn="r"/>
            <a:fld id="{BB79A094-99EC-4A77-BDD4-CE62BC83F46D}" type="slidenum">
              <a:rPr lang="en-US" sz="1200"/>
              <a:pPr algn="r"/>
              <a:t>143</a:t>
            </a:fld>
            <a:endParaRPr lang="en-US" sz="1200"/>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20" name="Rectangle 3"/>
          <p:cNvSpPr>
            <a:spLocks noGrp="1" noChangeArrowheads="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Tree>
    <p:extLst>
      <p:ext uri="{BB962C8B-B14F-4D97-AF65-F5344CB8AC3E}">
        <p14:creationId xmlns:p14="http://schemas.microsoft.com/office/powerpoint/2010/main" val="6495243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145</a:t>
            </a:fld>
            <a:endParaRPr lang="en-US"/>
          </a:p>
        </p:txBody>
      </p:sp>
    </p:spTree>
    <p:extLst>
      <p:ext uri="{BB962C8B-B14F-4D97-AF65-F5344CB8AC3E}">
        <p14:creationId xmlns:p14="http://schemas.microsoft.com/office/powerpoint/2010/main" val="20128661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Slide Image Placeholder 1">
            <a:extLst>
              <a:ext uri="{FF2B5EF4-FFF2-40B4-BE49-F238E27FC236}">
                <a16:creationId xmlns:a16="http://schemas.microsoft.com/office/drawing/2014/main" id="{BBA38D57-D6AD-4694-B9C0-8EC85662C54F}"/>
              </a:ext>
            </a:extLst>
          </p:cNvPr>
          <p:cNvSpPr>
            <a:spLocks noGrp="1" noRot="1" noChangeAspect="1" noChangeArrowheads="1" noTextEdit="1"/>
          </p:cNvSpPr>
          <p:nvPr>
            <p:ph type="sldImg"/>
          </p:nvPr>
        </p:nvSpPr>
        <p:spPr>
          <a:ln/>
        </p:spPr>
      </p:sp>
      <p:sp>
        <p:nvSpPr>
          <p:cNvPr id="508931" name="Notes Placeholder 2">
            <a:extLst>
              <a:ext uri="{FF2B5EF4-FFF2-40B4-BE49-F238E27FC236}">
                <a16:creationId xmlns:a16="http://schemas.microsoft.com/office/drawing/2014/main" id="{16E1D68D-CB22-4189-B571-D3174F91A9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08932" name="Slide Number Placeholder 3">
            <a:extLst>
              <a:ext uri="{FF2B5EF4-FFF2-40B4-BE49-F238E27FC236}">
                <a16:creationId xmlns:a16="http://schemas.microsoft.com/office/drawing/2014/main" id="{71C41FE8-D03A-4437-8A0A-EE54649FFB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1E9DBF4-142D-42F6-8B6F-EAA131536B9C}" type="slidenum">
              <a:rPr lang="en-US" altLang="en-US" smtClean="0"/>
              <a:pPr/>
              <a:t>150</a:t>
            </a:fld>
            <a:endParaRPr lang="en-US" altLang="en-US"/>
          </a:p>
        </p:txBody>
      </p:sp>
    </p:spTree>
    <p:extLst>
      <p:ext uri="{BB962C8B-B14F-4D97-AF65-F5344CB8AC3E}">
        <p14:creationId xmlns:p14="http://schemas.microsoft.com/office/powerpoint/2010/main" val="17503918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Slide Image Placeholder 1">
            <a:extLst>
              <a:ext uri="{FF2B5EF4-FFF2-40B4-BE49-F238E27FC236}">
                <a16:creationId xmlns:a16="http://schemas.microsoft.com/office/drawing/2014/main" id="{0EC45E6B-8385-480E-BF25-62EE437C2E96}"/>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AC9CD606-CA0F-42EB-ACF0-7631A975A6D7}"/>
              </a:ext>
            </a:extLst>
          </p:cNvPr>
          <p:cNvSpPr>
            <a:spLocks noGrp="1"/>
          </p:cNvSpPr>
          <p:nvPr>
            <p:ph type="body" idx="1"/>
          </p:nvPr>
        </p:nvSpPr>
        <p:spPr/>
        <p:txBody>
          <a:bodyPr/>
          <a:lstStyle/>
          <a:p>
            <a:pPr>
              <a:defRPr/>
            </a:pPr>
            <a:r>
              <a:rPr lang="en-US"/>
              <a:t>14:57 – 15:00 3 Minutes</a:t>
            </a:r>
          </a:p>
          <a:p>
            <a:pPr>
              <a:defRPr/>
            </a:pPr>
            <a:endParaRPr lang="en-US"/>
          </a:p>
          <a:p>
            <a:pPr marL="181240" indent="-181240">
              <a:buFont typeface="Arial" panose="020B0604020202020204" pitchFamily="34" charset="0"/>
              <a:buChar char="•"/>
              <a:defRPr/>
            </a:pPr>
            <a:r>
              <a:rPr lang="en-US"/>
              <a:t>Based on the presenter’s experience, work prioritization is more emotional than risk based. Based on the presenter’s experience, the primary reason it is emotional is that production does not have confidence in either their backup equipment because their experience shows that the backup pumps often do not work. Or, fail soon after startup. The main focus is on means to produce and not on saving maintenance work and maintenance costs. </a:t>
            </a:r>
          </a:p>
          <a:p>
            <a:pPr>
              <a:defRPr/>
            </a:pPr>
            <a:endParaRPr lang="en-US"/>
          </a:p>
          <a:p>
            <a:pPr marL="181240" indent="-181240">
              <a:buFont typeface="Arial" panose="020B0604020202020204" pitchFamily="34" charset="0"/>
              <a:buChar char="•"/>
              <a:defRPr/>
            </a:pPr>
            <a:r>
              <a:rPr lang="en-US"/>
              <a:t>Paul Barringer stated that too much emphasis is placed on repairing pumps when a backup pump is running.  </a:t>
            </a:r>
          </a:p>
          <a:p>
            <a:pPr>
              <a:defRPr/>
            </a:pPr>
            <a:endParaRPr lang="en-US"/>
          </a:p>
          <a:p>
            <a:pPr marL="181240" indent="-181240">
              <a:buFont typeface="Arial" panose="020B0604020202020204" pitchFamily="34" charset="0"/>
              <a:buChar char="•"/>
              <a:defRPr/>
            </a:pPr>
            <a:r>
              <a:rPr lang="en-US"/>
              <a:t>Another reason for emotion is the belief, backed up by experience, that maintenance will not take a request serious unless it is urgent or a priority. This is typical for reactive organizations with high break-in work levels. The larger the backlog of high priority items, the worse the chances are of any work, with a lower priority getting done. </a:t>
            </a:r>
          </a:p>
        </p:txBody>
      </p:sp>
      <p:sp>
        <p:nvSpPr>
          <p:cNvPr id="420868" name="Slide Number Placeholder 3">
            <a:extLst>
              <a:ext uri="{FF2B5EF4-FFF2-40B4-BE49-F238E27FC236}">
                <a16:creationId xmlns:a16="http://schemas.microsoft.com/office/drawing/2014/main" id="{9366BC23-660C-4E0C-BE9F-9EBA2E8C3E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E3CA108-D510-47DA-9A6E-5F40284D6D60}" type="slidenum">
              <a:rPr lang="en-US" altLang="en-US" smtClean="0"/>
              <a:pPr/>
              <a:t>153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Slide Image Placeholder 1">
            <a:extLst>
              <a:ext uri="{FF2B5EF4-FFF2-40B4-BE49-F238E27FC236}">
                <a16:creationId xmlns:a16="http://schemas.microsoft.com/office/drawing/2014/main" id="{BBA38D57-D6AD-4694-B9C0-8EC85662C54F}"/>
              </a:ext>
            </a:extLst>
          </p:cNvPr>
          <p:cNvSpPr>
            <a:spLocks noGrp="1" noRot="1" noChangeAspect="1" noChangeArrowheads="1" noTextEdit="1"/>
          </p:cNvSpPr>
          <p:nvPr>
            <p:ph type="sldImg"/>
          </p:nvPr>
        </p:nvSpPr>
        <p:spPr>
          <a:ln/>
        </p:spPr>
      </p:sp>
      <p:sp>
        <p:nvSpPr>
          <p:cNvPr id="508931" name="Notes Placeholder 2">
            <a:extLst>
              <a:ext uri="{FF2B5EF4-FFF2-40B4-BE49-F238E27FC236}">
                <a16:creationId xmlns:a16="http://schemas.microsoft.com/office/drawing/2014/main" id="{16E1D68D-CB22-4189-B571-D3174F91A9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508932" name="Slide Number Placeholder 3">
            <a:extLst>
              <a:ext uri="{FF2B5EF4-FFF2-40B4-BE49-F238E27FC236}">
                <a16:creationId xmlns:a16="http://schemas.microsoft.com/office/drawing/2014/main" id="{71C41FE8-D03A-4437-8A0A-EE54649FFB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1E9DBF4-142D-42F6-8B6F-EAA131536B9C}" type="slidenum">
              <a:rPr lang="en-US" altLang="en-US" smtClean="0"/>
              <a:pPr/>
              <a:t>19</a:t>
            </a:fld>
            <a:endParaRPr lang="en-US" altLang="en-US"/>
          </a:p>
        </p:txBody>
      </p:sp>
    </p:spTree>
    <p:extLst>
      <p:ext uri="{BB962C8B-B14F-4D97-AF65-F5344CB8AC3E}">
        <p14:creationId xmlns:p14="http://schemas.microsoft.com/office/powerpoint/2010/main" val="550425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Slide Image Placeholder 1">
            <a:extLst>
              <a:ext uri="{FF2B5EF4-FFF2-40B4-BE49-F238E27FC236}">
                <a16:creationId xmlns:a16="http://schemas.microsoft.com/office/drawing/2014/main" id="{D628851B-8D7E-41FE-B130-540F63CABC68}"/>
              </a:ext>
            </a:extLst>
          </p:cNvPr>
          <p:cNvSpPr>
            <a:spLocks noGrp="1" noRot="1" noChangeAspect="1" noChangeArrowheads="1" noTextEdit="1"/>
          </p:cNvSpPr>
          <p:nvPr>
            <p:ph type="sldImg"/>
          </p:nvPr>
        </p:nvSpPr>
        <p:spPr>
          <a:ln/>
        </p:spPr>
      </p:sp>
      <p:sp>
        <p:nvSpPr>
          <p:cNvPr id="422915" name="Notes Placeholder 2">
            <a:extLst>
              <a:ext uri="{FF2B5EF4-FFF2-40B4-BE49-F238E27FC236}">
                <a16:creationId xmlns:a16="http://schemas.microsoft.com/office/drawing/2014/main" id="{495A9FE5-0237-4558-B35D-3DCCF17987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422916" name="Slide Number Placeholder 3">
            <a:extLst>
              <a:ext uri="{FF2B5EF4-FFF2-40B4-BE49-F238E27FC236}">
                <a16:creationId xmlns:a16="http://schemas.microsoft.com/office/drawing/2014/main" id="{2A86EDA4-A6F1-40E5-B1E7-FB4B6CF148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1243D22-6F5D-428A-A4BB-6C3CAF754392}" type="slidenum">
              <a:rPr lang="en-US" altLang="en-US" smtClean="0"/>
              <a:pPr/>
              <a:t>154</a:t>
            </a:fld>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Slide Image Placeholder 1">
            <a:extLst>
              <a:ext uri="{FF2B5EF4-FFF2-40B4-BE49-F238E27FC236}">
                <a16:creationId xmlns:a16="http://schemas.microsoft.com/office/drawing/2014/main" id="{14CFA3F3-22B7-4316-9644-3F581D5EF721}"/>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10468C8D-DD42-433C-8F39-30047BD5A239}"/>
              </a:ext>
            </a:extLst>
          </p:cNvPr>
          <p:cNvSpPr>
            <a:spLocks noGrp="1"/>
          </p:cNvSpPr>
          <p:nvPr>
            <p:ph type="body" idx="1"/>
          </p:nvPr>
        </p:nvSpPr>
        <p:spPr/>
        <p:txBody>
          <a:bodyPr/>
          <a:lstStyle/>
          <a:p>
            <a:pPr>
              <a:defRPr/>
            </a:pPr>
            <a:r>
              <a:rPr lang="en-US"/>
              <a:t>15:04 – 15:07 3 Minutes</a:t>
            </a:r>
          </a:p>
          <a:p>
            <a:pPr>
              <a:defRPr/>
            </a:pPr>
            <a:endParaRPr lang="en-US"/>
          </a:p>
          <a:p>
            <a:pPr marL="181240" indent="-181240">
              <a:buFont typeface="Arial" panose="020B0604020202020204" pitchFamily="34" charset="0"/>
              <a:buChar char="•"/>
              <a:defRPr/>
            </a:pPr>
            <a:r>
              <a:rPr lang="en-US"/>
              <a:t>Requesters of maintenance work often only have the needs of their own production area in mind. </a:t>
            </a:r>
          </a:p>
          <a:p>
            <a:pPr marL="181240" indent="-181240">
              <a:buFont typeface="Arial" panose="020B0604020202020204" pitchFamily="34" charset="0"/>
              <a:buChar char="•"/>
              <a:defRPr/>
            </a:pPr>
            <a:endParaRPr lang="en-US"/>
          </a:p>
          <a:p>
            <a:pPr marL="181240" indent="-181240">
              <a:buFont typeface="Arial" panose="020B0604020202020204" pitchFamily="34" charset="0"/>
              <a:buChar char="•"/>
              <a:defRPr/>
            </a:pPr>
            <a:r>
              <a:rPr lang="en-US"/>
              <a:t>While their maintenance priority might be high for their area, it might be low when compared to production risks in other areas. </a:t>
            </a:r>
          </a:p>
          <a:p>
            <a:pPr marL="181240" indent="-181240">
              <a:buFont typeface="Arial" panose="020B0604020202020204" pitchFamily="34" charset="0"/>
              <a:buChar char="•"/>
              <a:defRPr/>
            </a:pPr>
            <a:endParaRPr lang="en-US"/>
          </a:p>
          <a:p>
            <a:pPr marL="181240" indent="-181240">
              <a:buFont typeface="Arial" panose="020B0604020202020204" pitchFamily="34" charset="0"/>
              <a:buChar char="•"/>
              <a:defRPr/>
            </a:pPr>
            <a:r>
              <a:rPr lang="en-US"/>
              <a:t>These jobs are often performed at the cost of other jobs that have more importance. </a:t>
            </a:r>
          </a:p>
        </p:txBody>
      </p:sp>
      <p:sp>
        <p:nvSpPr>
          <p:cNvPr id="427012" name="Slide Number Placeholder 3">
            <a:extLst>
              <a:ext uri="{FF2B5EF4-FFF2-40B4-BE49-F238E27FC236}">
                <a16:creationId xmlns:a16="http://schemas.microsoft.com/office/drawing/2014/main" id="{D03B6BF0-0E61-4E05-BCF6-932660C9C5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D81537B-4243-4B70-8F7C-87A0CB2CD92B}" type="slidenum">
              <a:rPr lang="en-US" altLang="en-US" smtClean="0"/>
              <a:pPr/>
              <a:t>155</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p:spPr>
        <p:txBody>
          <a:bodyPr/>
          <a:lstStyle/>
          <a:p>
            <a:endParaRPr lang="en-US"/>
          </a:p>
        </p:txBody>
      </p:sp>
      <p:sp>
        <p:nvSpPr>
          <p:cNvPr id="4" name="Slide Number Placeholder 3"/>
          <p:cNvSpPr>
            <a:spLocks noGrp="1"/>
          </p:cNvSpPr>
          <p:nvPr>
            <p:ph type="sldNum" sz="quarter" idx="5"/>
          </p:nvPr>
        </p:nvSpPr>
        <p:spPr/>
        <p:txBody>
          <a:bodyPr/>
          <a:lstStyle/>
          <a:p>
            <a:pPr>
              <a:defRPr/>
            </a:pPr>
            <a:fld id="{CBBB8614-11DB-4102-8297-FAB8F68814D0}" type="slidenum">
              <a:rPr lang="en-US" smtClean="0"/>
              <a:pPr>
                <a:defRPr/>
              </a:pPr>
              <a:t>156</a:t>
            </a:fld>
            <a:endParaRPr lang="en-US"/>
          </a:p>
        </p:txBody>
      </p:sp>
    </p:spTree>
    <p:extLst>
      <p:ext uri="{BB962C8B-B14F-4D97-AF65-F5344CB8AC3E}">
        <p14:creationId xmlns:p14="http://schemas.microsoft.com/office/powerpoint/2010/main" val="21612565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Slide Image Placeholder 1">
            <a:extLst>
              <a:ext uri="{FF2B5EF4-FFF2-40B4-BE49-F238E27FC236}">
                <a16:creationId xmlns:a16="http://schemas.microsoft.com/office/drawing/2014/main" id="{2090DE47-9E84-436E-A0FD-AFBA201E9FEC}"/>
              </a:ext>
            </a:extLst>
          </p:cNvPr>
          <p:cNvSpPr>
            <a:spLocks noGrp="1" noRot="1" noChangeAspect="1" noChangeArrowheads="1" noTextEdit="1"/>
          </p:cNvSpPr>
          <p:nvPr>
            <p:ph type="sldImg"/>
          </p:nvPr>
        </p:nvSpPr>
        <p:spPr>
          <a:ln/>
        </p:spPr>
      </p:sp>
      <p:sp>
        <p:nvSpPr>
          <p:cNvPr id="431107" name="Notes Placeholder 2">
            <a:extLst>
              <a:ext uri="{FF2B5EF4-FFF2-40B4-BE49-F238E27FC236}">
                <a16:creationId xmlns:a16="http://schemas.microsoft.com/office/drawing/2014/main" id="{5AB6FE47-ABE4-4185-943F-B88DC7F5D4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15:10 – 15:15 5 Minutes</a:t>
            </a:r>
          </a:p>
        </p:txBody>
      </p:sp>
      <p:sp>
        <p:nvSpPr>
          <p:cNvPr id="431108" name="Slide Number Placeholder 3">
            <a:extLst>
              <a:ext uri="{FF2B5EF4-FFF2-40B4-BE49-F238E27FC236}">
                <a16:creationId xmlns:a16="http://schemas.microsoft.com/office/drawing/2014/main" id="{A95B2ADB-377F-46AF-BC03-C0C4D513C8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6A2368C-2B58-42F2-91AC-27C1A5C8E2C0}" type="slidenum">
              <a:rPr lang="en-US" altLang="en-US" smtClean="0"/>
              <a:pPr/>
              <a:t>160</a:t>
            </a:fld>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Slide Image Placeholder 1">
            <a:extLst>
              <a:ext uri="{FF2B5EF4-FFF2-40B4-BE49-F238E27FC236}">
                <a16:creationId xmlns:a16="http://schemas.microsoft.com/office/drawing/2014/main" id="{01308C35-4DB4-4DB5-9418-F26931B65935}"/>
              </a:ext>
            </a:extLst>
          </p:cNvPr>
          <p:cNvSpPr>
            <a:spLocks noGrp="1" noRot="1" noChangeAspect="1" noChangeArrowheads="1" noTextEdit="1"/>
          </p:cNvSpPr>
          <p:nvPr>
            <p:ph type="sldImg"/>
          </p:nvPr>
        </p:nvSpPr>
        <p:spPr>
          <a:ln/>
        </p:spPr>
      </p:sp>
      <p:sp>
        <p:nvSpPr>
          <p:cNvPr id="443395" name="Notes Placeholder 2">
            <a:extLst>
              <a:ext uri="{FF2B5EF4-FFF2-40B4-BE49-F238E27FC236}">
                <a16:creationId xmlns:a16="http://schemas.microsoft.com/office/drawing/2014/main" id="{3AF25D96-1D0A-48E3-8257-0177678892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15:25 – 15:30 5 Minutes</a:t>
            </a:r>
          </a:p>
        </p:txBody>
      </p:sp>
      <p:sp>
        <p:nvSpPr>
          <p:cNvPr id="443396" name="Slide Number Placeholder 3">
            <a:extLst>
              <a:ext uri="{FF2B5EF4-FFF2-40B4-BE49-F238E27FC236}">
                <a16:creationId xmlns:a16="http://schemas.microsoft.com/office/drawing/2014/main" id="{49CA2A64-D550-40EE-958F-24F8B71224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defRPr>
                <a:solidFill>
                  <a:schemeClr val="tx1"/>
                </a:solidFill>
                <a:latin typeface="Arial" panose="020B0604020202020204" pitchFamily="34" charset="0"/>
                <a:ea typeface="MS PGothic" panose="020B0600070205080204" pitchFamily="34" charset="-128"/>
              </a:defRPr>
            </a:lvl1pPr>
            <a:lvl2pPr marL="742950" indent="-285750" defTabSz="966788">
              <a:defRPr>
                <a:solidFill>
                  <a:schemeClr val="tx1"/>
                </a:solidFill>
                <a:latin typeface="Arial" panose="020B0604020202020204" pitchFamily="34" charset="0"/>
                <a:ea typeface="MS PGothic" panose="020B0600070205080204" pitchFamily="34" charset="-128"/>
              </a:defRPr>
            </a:lvl2pPr>
            <a:lvl3pPr marL="1143000" indent="-228600" defTabSz="966788">
              <a:defRPr>
                <a:solidFill>
                  <a:schemeClr val="tx1"/>
                </a:solidFill>
                <a:latin typeface="Arial" panose="020B0604020202020204" pitchFamily="34" charset="0"/>
                <a:ea typeface="MS PGothic" panose="020B0600070205080204" pitchFamily="34" charset="-128"/>
              </a:defRPr>
            </a:lvl3pPr>
            <a:lvl4pPr marL="1600200" indent="-228600" defTabSz="966788">
              <a:defRPr>
                <a:solidFill>
                  <a:schemeClr val="tx1"/>
                </a:solidFill>
                <a:latin typeface="Arial" panose="020B0604020202020204" pitchFamily="34" charset="0"/>
                <a:ea typeface="MS PGothic" panose="020B0600070205080204" pitchFamily="34" charset="-128"/>
              </a:defRPr>
            </a:lvl4pPr>
            <a:lvl5pPr marL="2057400" indent="-228600" defTabSz="966788">
              <a:defRPr>
                <a:solidFill>
                  <a:schemeClr val="tx1"/>
                </a:solidFill>
                <a:latin typeface="Arial" panose="020B0604020202020204" pitchFamily="34" charset="0"/>
                <a:ea typeface="MS PGothic" panose="020B0600070205080204" pitchFamily="34" charset="-128"/>
              </a:defRPr>
            </a:lvl5pPr>
            <a:lvl6pPr marL="25146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966788"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3048ED3-F9DC-451F-A426-392E831F2A87}" type="slidenum">
              <a:rPr lang="en-US" altLang="en-US" smtClean="0"/>
              <a:pPr/>
              <a:t>165</a:t>
            </a:fld>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1204"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DCC17501-606E-48E5-98CA-ADEAE08F7071}" type="slidenum">
              <a:rPr lang="en-US" smtClean="0"/>
              <a:pPr fontAlgn="base">
                <a:spcBef>
                  <a:spcPct val="0"/>
                </a:spcBef>
                <a:spcAft>
                  <a:spcPct val="0"/>
                </a:spcAft>
                <a:defRPr/>
              </a:pPr>
              <a:t>166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FE85B7BD-ED6C-2DD7-13D5-4699A7C4C6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F76A3267-F54E-507A-810A-7961646A95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n-US" altLang="en-US"/>
          </a:p>
        </p:txBody>
      </p:sp>
      <p:sp>
        <p:nvSpPr>
          <p:cNvPr id="379908" name="Slide Number Placeholder 3">
            <a:extLst>
              <a:ext uri="{FF2B5EF4-FFF2-40B4-BE49-F238E27FC236}">
                <a16:creationId xmlns:a16="http://schemas.microsoft.com/office/drawing/2014/main" id="{58ED68C6-B8CF-1AE2-B34A-1990666F468F}"/>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58497B45-02CE-4B9B-8B2A-83B104F8B040}" type="slidenum">
              <a:rPr lang="en-US" smtClean="0">
                <a:latin typeface="Arial" pitchFamily="34" charset="0"/>
              </a:rPr>
              <a:pPr>
                <a:defRPr/>
              </a:pPr>
              <a:t>181</a:t>
            </a:fld>
            <a:endParaRPr lang="en-US">
              <a:latin typeface="Arial" pitchFamily="34" charset="0"/>
            </a:endParaRPr>
          </a:p>
        </p:txBody>
      </p:sp>
    </p:spTree>
    <p:extLst>
      <p:ext uri="{BB962C8B-B14F-4D97-AF65-F5344CB8AC3E}">
        <p14:creationId xmlns:p14="http://schemas.microsoft.com/office/powerpoint/2010/main" val="15485895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2228"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9CDC4E83-9E86-4FDE-832B-F8A12634FA06}" type="slidenum">
              <a:rPr lang="en-US" smtClean="0"/>
              <a:pPr fontAlgn="base">
                <a:spcBef>
                  <a:spcPct val="0"/>
                </a:spcBef>
                <a:spcAft>
                  <a:spcPct val="0"/>
                </a:spcAft>
                <a:defRPr/>
              </a:pPr>
              <a:t>184</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681B0C4-B05C-4076-9415-561B3B1F9C62}" type="slidenum">
              <a:rPr lang="en-US" smtClean="0"/>
              <a:pPr>
                <a:defRPr/>
              </a:pPr>
              <a:t>185</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3252"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E461602C-C7DA-4CB3-970A-EBEFFE9DE6A7}" type="slidenum">
              <a:rPr lang="en-US" smtClean="0"/>
              <a:pPr fontAlgn="base">
                <a:spcBef>
                  <a:spcPct val="0"/>
                </a:spcBef>
                <a:spcAft>
                  <a:spcPct val="0"/>
                </a:spcAft>
                <a:defRPr/>
              </a:pPr>
              <a:t>186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8BF76-6A78-6804-9FE5-214E595136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3807F-7A9A-BD11-EC13-83F8DA941990}"/>
              </a:ext>
            </a:extLst>
          </p:cNvPr>
          <p:cNvSpPr>
            <a:spLocks noGrp="1" noRot="1" noChangeAspect="1"/>
          </p:cNvSpPr>
          <p:nvPr>
            <p:ph type="sldImg"/>
          </p:nvPr>
        </p:nvSpPr>
        <p:spPr>
          <a:xfrm>
            <a:off x="1166813" y="1241425"/>
            <a:ext cx="4464050" cy="3349625"/>
          </a:xfrm>
        </p:spPr>
      </p:sp>
      <p:sp>
        <p:nvSpPr>
          <p:cNvPr id="3" name="Notes Placeholder 2">
            <a:extLst>
              <a:ext uri="{FF2B5EF4-FFF2-40B4-BE49-F238E27FC236}">
                <a16:creationId xmlns:a16="http://schemas.microsoft.com/office/drawing/2014/main" id="{7BBC4D84-B4DD-6A3E-4559-8DB5C29EB45D}"/>
              </a:ext>
            </a:extLst>
          </p:cNvPr>
          <p:cNvSpPr>
            <a:spLocks noGrp="1"/>
          </p:cNvSpPr>
          <p:nvPr>
            <p:ph type="body" idx="1"/>
          </p:nvPr>
        </p:nvSpPr>
        <p:spPr/>
        <p:txBody>
          <a:bodyPr/>
          <a:lstStyle/>
          <a:p>
            <a:pPr defTabSz="931774">
              <a:defRPr/>
            </a:pPr>
            <a:endParaRPr lang="en-CA" dirty="0"/>
          </a:p>
          <a:p>
            <a:endParaRPr lang="en-CA" dirty="0"/>
          </a:p>
        </p:txBody>
      </p:sp>
      <p:sp>
        <p:nvSpPr>
          <p:cNvPr id="4" name="Slide Number Placeholder 3">
            <a:extLst>
              <a:ext uri="{FF2B5EF4-FFF2-40B4-BE49-F238E27FC236}">
                <a16:creationId xmlns:a16="http://schemas.microsoft.com/office/drawing/2014/main" id="{B17ACC3A-9416-C324-E96D-CFE3345B9B30}"/>
              </a:ext>
            </a:extLst>
          </p:cNvPr>
          <p:cNvSpPr>
            <a:spLocks noGrp="1"/>
          </p:cNvSpPr>
          <p:nvPr>
            <p:ph type="sldNum" sz="quarter" idx="5"/>
          </p:nvPr>
        </p:nvSpPr>
        <p:spPr/>
        <p:txBody>
          <a:bodyPr/>
          <a:lstStyle/>
          <a:p>
            <a:fld id="{43681B4D-AF1C-4BD7-ABE4-EF5716E75460}" type="slidenum">
              <a:rPr lang="en-CA" smtClean="0"/>
              <a:t>20</a:t>
            </a:fld>
            <a:endParaRPr lang="en-CA"/>
          </a:p>
        </p:txBody>
      </p:sp>
      <p:sp>
        <p:nvSpPr>
          <p:cNvPr id="5" name="Date Placeholder 4">
            <a:extLst>
              <a:ext uri="{FF2B5EF4-FFF2-40B4-BE49-F238E27FC236}">
                <a16:creationId xmlns:a16="http://schemas.microsoft.com/office/drawing/2014/main" id="{E8524B1E-2EE0-6BC0-02F5-9242BB1E1DCB}"/>
              </a:ext>
            </a:extLst>
          </p:cNvPr>
          <p:cNvSpPr>
            <a:spLocks noGrp="1"/>
          </p:cNvSpPr>
          <p:nvPr>
            <p:ph type="dt" idx="1"/>
          </p:nvPr>
        </p:nvSpPr>
        <p:spPr/>
        <p:txBody>
          <a:bodyPr/>
          <a:lstStyle/>
          <a:p>
            <a:endParaRPr lang="en-CA"/>
          </a:p>
        </p:txBody>
      </p:sp>
      <p:sp>
        <p:nvSpPr>
          <p:cNvPr id="6" name="Footer Placeholder 5">
            <a:extLst>
              <a:ext uri="{FF2B5EF4-FFF2-40B4-BE49-F238E27FC236}">
                <a16:creationId xmlns:a16="http://schemas.microsoft.com/office/drawing/2014/main" id="{E6E46F6C-F740-EBDD-7D54-6EAA11316BFA}"/>
              </a:ext>
            </a:extLst>
          </p:cNvPr>
          <p:cNvSpPr>
            <a:spLocks noGrp="1"/>
          </p:cNvSpPr>
          <p:nvPr>
            <p:ph type="ftr" sz="quarter" idx="4"/>
          </p:nvPr>
        </p:nvSpPr>
        <p:spPr/>
        <p:txBody>
          <a:bodyPr/>
          <a:lstStyle/>
          <a:p>
            <a:r>
              <a:rPr lang="pt-BR"/>
              <a:t>Dammam - Saudi Arabia - December 2018</a:t>
            </a:r>
            <a:endParaRPr lang="en-CA"/>
          </a:p>
        </p:txBody>
      </p:sp>
    </p:spTree>
    <p:extLst>
      <p:ext uri="{BB962C8B-B14F-4D97-AF65-F5344CB8AC3E}">
        <p14:creationId xmlns:p14="http://schemas.microsoft.com/office/powerpoint/2010/main" val="30781569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4276"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E4466827-0132-46F7-B71A-AE055A764970}" type="slidenum">
              <a:rPr lang="en-US" smtClean="0"/>
              <a:pPr fontAlgn="base">
                <a:spcBef>
                  <a:spcPct val="0"/>
                </a:spcBef>
                <a:spcAft>
                  <a:spcPct val="0"/>
                </a:spcAft>
                <a:defRPr/>
              </a:pPr>
              <a:t>187</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6324"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2D233C20-C533-478A-A02A-64BB29D75302}" type="slidenum">
              <a:rPr lang="en-US" smtClean="0"/>
              <a:pPr fontAlgn="base">
                <a:spcBef>
                  <a:spcPct val="0"/>
                </a:spcBef>
                <a:spcAft>
                  <a:spcPct val="0"/>
                </a:spcAft>
                <a:defRPr/>
              </a:pPr>
              <a:t>188</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2" tIns="45716" rIns="91432" bIns="45716" anchor="b"/>
          <a:lstStyle/>
          <a:p>
            <a:pPr algn="r"/>
            <a:fld id="{0230FEDC-2E53-4FA6-A3BF-CAAB1B2B6F31}" type="slidenum">
              <a:rPr lang="en-US" sz="1200"/>
              <a:pPr algn="r"/>
              <a:t>189</a:t>
            </a:fld>
            <a:endParaRPr lang="en-US" sz="1200"/>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8" name="Rectangle 3"/>
          <p:cNvSpPr>
            <a:spLocks noGrp="1" noChangeArrowheads="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8372"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D7E663ED-E398-4935-BD5E-81A8527EC007}" type="slidenum">
              <a:rPr lang="en-US" smtClean="0"/>
              <a:pPr fontAlgn="base">
                <a:spcBef>
                  <a:spcPct val="0"/>
                </a:spcBef>
                <a:spcAft>
                  <a:spcPct val="0"/>
                </a:spcAft>
                <a:defRPr/>
              </a:pPr>
              <a:t>190</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59396"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0037866E-C152-41D9-8BA3-90F5158010B3}" type="slidenum">
              <a:rPr lang="en-US" smtClean="0"/>
              <a:pPr fontAlgn="base">
                <a:spcBef>
                  <a:spcPct val="0"/>
                </a:spcBef>
                <a:spcAft>
                  <a:spcPct val="0"/>
                </a:spcAft>
                <a:defRPr/>
              </a:pPr>
              <a:t>192</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63492"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89615655-2AB5-450B-A667-EA1A70549E16}" type="slidenum">
              <a:rPr lang="en-US" smtClean="0"/>
              <a:pPr fontAlgn="base">
                <a:spcBef>
                  <a:spcPct val="0"/>
                </a:spcBef>
                <a:spcAft>
                  <a:spcPct val="0"/>
                </a:spcAft>
                <a:defRPr/>
              </a:pPr>
              <a:t>196</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67588"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D45CEFA9-36A5-4CFE-835A-8CB6B849D4F3}" type="slidenum">
              <a:rPr lang="en-US" smtClean="0"/>
              <a:pPr fontAlgn="base">
                <a:spcBef>
                  <a:spcPct val="0"/>
                </a:spcBef>
                <a:spcAft>
                  <a:spcPct val="0"/>
                </a:spcAft>
                <a:defRPr/>
              </a:pPr>
              <a:t>197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69636"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A20A038E-4404-4631-B56F-06A188284D5E}" type="slidenum">
              <a:rPr lang="en-US" smtClean="0"/>
              <a:pPr fontAlgn="base">
                <a:spcBef>
                  <a:spcPct val="0"/>
                </a:spcBef>
                <a:spcAft>
                  <a:spcPct val="0"/>
                </a:spcAft>
                <a:defRPr/>
              </a:pPr>
              <a:t>198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199</a:t>
            </a:fld>
            <a:endParaRPr lang="en-US"/>
          </a:p>
        </p:txBody>
      </p:sp>
    </p:spTree>
    <p:extLst>
      <p:ext uri="{BB962C8B-B14F-4D97-AF65-F5344CB8AC3E}">
        <p14:creationId xmlns:p14="http://schemas.microsoft.com/office/powerpoint/2010/main" val="9790859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1684"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D09C36E3-49C9-4327-BD4C-90C8B661CD45}" type="slidenum">
              <a:rPr lang="en-US" smtClean="0"/>
              <a:pPr fontAlgn="base">
                <a:spcBef>
                  <a:spcPct val="0"/>
                </a:spcBef>
                <a:spcAft>
                  <a:spcPct val="0"/>
                </a:spcAft>
                <a:defRPr/>
              </a:pPr>
              <a:t>200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pPr defTabSz="931774">
              <a:defRPr/>
            </a:pPr>
            <a:endParaRPr lang="en-CA" dirty="0"/>
          </a:p>
          <a:p>
            <a:endParaRPr lang="en-CA" dirty="0"/>
          </a:p>
        </p:txBody>
      </p:sp>
      <p:sp>
        <p:nvSpPr>
          <p:cNvPr id="4" name="Slide Number Placeholder 3"/>
          <p:cNvSpPr>
            <a:spLocks noGrp="1"/>
          </p:cNvSpPr>
          <p:nvPr>
            <p:ph type="sldNum" sz="quarter" idx="5"/>
          </p:nvPr>
        </p:nvSpPr>
        <p:spPr/>
        <p:txBody>
          <a:bodyPr/>
          <a:lstStyle/>
          <a:p>
            <a:fld id="{43681B4D-AF1C-4BD7-ABE4-EF5716E75460}" type="slidenum">
              <a:rPr lang="en-CA" smtClean="0"/>
              <a:t>21</a:t>
            </a:fld>
            <a:endParaRPr lang="en-CA"/>
          </a:p>
        </p:txBody>
      </p:sp>
      <p:sp>
        <p:nvSpPr>
          <p:cNvPr id="5" name="Date Placeholder 4">
            <a:extLst>
              <a:ext uri="{FF2B5EF4-FFF2-40B4-BE49-F238E27FC236}">
                <a16:creationId xmlns:a16="http://schemas.microsoft.com/office/drawing/2014/main" id="{D570B15E-0B3E-41BC-98C5-E9F8DC2BFD3B}"/>
              </a:ext>
            </a:extLst>
          </p:cNvPr>
          <p:cNvSpPr>
            <a:spLocks noGrp="1"/>
          </p:cNvSpPr>
          <p:nvPr>
            <p:ph type="dt" idx="1"/>
          </p:nvPr>
        </p:nvSpPr>
        <p:spPr/>
        <p:txBody>
          <a:bodyPr/>
          <a:lstStyle/>
          <a:p>
            <a:endParaRPr lang="en-CA"/>
          </a:p>
        </p:txBody>
      </p:sp>
      <p:sp>
        <p:nvSpPr>
          <p:cNvPr id="6" name="Footer Placeholder 5">
            <a:extLst>
              <a:ext uri="{FF2B5EF4-FFF2-40B4-BE49-F238E27FC236}">
                <a16:creationId xmlns:a16="http://schemas.microsoft.com/office/drawing/2014/main" id="{718AA4C1-EBF9-4375-BECF-599F6DE607A7}"/>
              </a:ext>
            </a:extLst>
          </p:cNvPr>
          <p:cNvSpPr>
            <a:spLocks noGrp="1"/>
          </p:cNvSpPr>
          <p:nvPr>
            <p:ph type="ftr" sz="quarter" idx="4"/>
          </p:nvPr>
        </p:nvSpPr>
        <p:spPr/>
        <p:txBody>
          <a:bodyPr/>
          <a:lstStyle/>
          <a:p>
            <a:r>
              <a:rPr lang="pt-BR"/>
              <a:t>Dammam - Saudi Arabia - December 2018</a:t>
            </a:r>
            <a:endParaRPr lang="en-CA"/>
          </a:p>
        </p:txBody>
      </p:sp>
    </p:spTree>
    <p:extLst>
      <p:ext uri="{BB962C8B-B14F-4D97-AF65-F5344CB8AC3E}">
        <p14:creationId xmlns:p14="http://schemas.microsoft.com/office/powerpoint/2010/main" val="32942553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681B0C4-B05C-4076-9415-561B3B1F9C62}" type="slidenum">
              <a:rPr lang="en-US" smtClean="0"/>
              <a:pPr>
                <a:defRPr/>
              </a:pPr>
              <a:t>208</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0660"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1BB05A13-669F-4395-970B-10905C45FFFB}" type="slidenum">
              <a:rPr lang="en-US" smtClean="0"/>
              <a:pPr fontAlgn="base">
                <a:spcBef>
                  <a:spcPct val="0"/>
                </a:spcBef>
                <a:spcAft>
                  <a:spcPct val="0"/>
                </a:spcAft>
                <a:defRPr/>
              </a:pPr>
              <a:t>210</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3732"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28C881E0-1AD4-43EA-9162-DD05674655EB}" type="slidenum">
              <a:rPr lang="en-US" smtClean="0"/>
              <a:pPr fontAlgn="base">
                <a:spcBef>
                  <a:spcPct val="0"/>
                </a:spcBef>
                <a:spcAft>
                  <a:spcPct val="0"/>
                </a:spcAft>
                <a:defRPr/>
              </a:pPr>
              <a:t>212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4756"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8AFBF3F1-5318-416E-87CC-E384B0C2EAED}" type="slidenum">
              <a:rPr lang="en-US" smtClean="0"/>
              <a:pPr fontAlgn="base">
                <a:spcBef>
                  <a:spcPct val="0"/>
                </a:spcBef>
                <a:spcAft>
                  <a:spcPct val="0"/>
                </a:spcAft>
                <a:defRPr/>
              </a:pPr>
              <a:t>213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5780"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67A8A34C-0285-4AAE-8121-F899B13DB154}" type="slidenum">
              <a:rPr lang="en-US" smtClean="0"/>
              <a:pPr fontAlgn="base">
                <a:spcBef>
                  <a:spcPct val="0"/>
                </a:spcBef>
                <a:spcAft>
                  <a:spcPct val="0"/>
                </a:spcAft>
                <a:defRPr/>
              </a:pPr>
              <a:t>214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7828"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3F67FBE3-C045-4394-AE6B-1D203140137C}" type="slidenum">
              <a:rPr lang="en-US" smtClean="0"/>
              <a:pPr fontAlgn="base">
                <a:spcBef>
                  <a:spcPct val="0"/>
                </a:spcBef>
                <a:spcAft>
                  <a:spcPct val="0"/>
                </a:spcAft>
                <a:defRPr/>
              </a:pPr>
              <a:t>215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78852"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1B5E4A81-5EDE-4DEE-85A1-560C7482EDE3}" type="slidenum">
              <a:rPr lang="en-US" smtClean="0"/>
              <a:pPr fontAlgn="base">
                <a:spcBef>
                  <a:spcPct val="0"/>
                </a:spcBef>
                <a:spcAft>
                  <a:spcPct val="0"/>
                </a:spcAft>
                <a:defRPr/>
              </a:pPr>
              <a:t>218</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81924"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1F0DFA84-A0AA-424A-86CF-6627D97EC8A8}" type="slidenum">
              <a:rPr lang="en-US" smtClean="0"/>
              <a:pPr fontAlgn="base">
                <a:spcBef>
                  <a:spcPct val="0"/>
                </a:spcBef>
                <a:spcAft>
                  <a:spcPct val="0"/>
                </a:spcAft>
                <a:defRPr/>
              </a:pPr>
              <a:t>219</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82948"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9C74489B-98D9-4A1F-9847-9C47EECAE1F3}" type="slidenum">
              <a:rPr lang="en-US" smtClean="0"/>
              <a:pPr fontAlgn="base">
                <a:spcBef>
                  <a:spcPct val="0"/>
                </a:spcBef>
                <a:spcAft>
                  <a:spcPct val="0"/>
                </a:spcAft>
                <a:defRPr/>
              </a:pPr>
              <a:t>220</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lIns="86493" tIns="43247" rIns="86493" bIns="43247" numCol="1" anchor="t" anchorCtr="0" compatLnSpc="1">
            <a:prstTxWarp prst="textNoShape">
              <a:avLst/>
            </a:prstTxWarp>
          </a:bodyPr>
          <a:lstStyle/>
          <a:p>
            <a:pPr eaLnBrk="1" hangingPunct="1">
              <a:spcBef>
                <a:spcPct val="0"/>
              </a:spcBef>
            </a:pPr>
            <a:endParaRPr lang="en-US">
              <a:latin typeface="Arial" charset="0"/>
              <a:cs typeface="Arial" charset="0"/>
            </a:endParaRPr>
          </a:p>
        </p:txBody>
      </p:sp>
      <p:sp>
        <p:nvSpPr>
          <p:cNvPr id="83972" name="Slide Number Placeholder 3"/>
          <p:cNvSpPr>
            <a:spLocks noGrp="1"/>
          </p:cNvSpPr>
          <p:nvPr>
            <p:ph type="sldNum" sz="quarter" idx="5"/>
          </p:nvPr>
        </p:nvSpPr>
        <p:spPr bwMode="auto">
          <a:ln>
            <a:miter lim="800000"/>
            <a:headEnd/>
            <a:tailEnd/>
          </a:ln>
        </p:spPr>
        <p:txBody>
          <a:bodyPr wrap="square" lIns="86493" tIns="43247" rIns="86493" bIns="43247" numCol="1" anchorCtr="0" compatLnSpc="1">
            <a:prstTxWarp prst="textNoShape">
              <a:avLst/>
            </a:prstTxWarp>
          </a:bodyPr>
          <a:lstStyle/>
          <a:p>
            <a:pPr fontAlgn="base">
              <a:spcBef>
                <a:spcPct val="0"/>
              </a:spcBef>
              <a:spcAft>
                <a:spcPct val="0"/>
              </a:spcAft>
              <a:defRPr/>
            </a:pPr>
            <a:fld id="{68237ACB-6AB1-4ED8-BEC9-48DBB39D8AEB}" type="slidenum">
              <a:rPr lang="en-US" smtClean="0"/>
              <a:pPr fontAlgn="base">
                <a:spcBef>
                  <a:spcPct val="0"/>
                </a:spcBef>
                <a:spcAft>
                  <a:spcPct val="0"/>
                </a:spcAft>
                <a:defRPr/>
              </a:pPr>
              <a:t>221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41</a:t>
            </a:fld>
            <a:endParaRPr lang="en-US"/>
          </a:p>
        </p:txBody>
      </p:sp>
    </p:spTree>
    <p:extLst>
      <p:ext uri="{BB962C8B-B14F-4D97-AF65-F5344CB8AC3E}">
        <p14:creationId xmlns:p14="http://schemas.microsoft.com/office/powerpoint/2010/main" val="36893040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223</a:t>
            </a:fld>
            <a:endParaRPr lang="en-US"/>
          </a:p>
        </p:txBody>
      </p:sp>
    </p:spTree>
    <p:extLst>
      <p:ext uri="{BB962C8B-B14F-4D97-AF65-F5344CB8AC3E}">
        <p14:creationId xmlns:p14="http://schemas.microsoft.com/office/powerpoint/2010/main" val="29158258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95373242-D91E-48D8-A57C-2D8374776236}"/>
              </a:ext>
            </a:extLst>
          </p:cNvPr>
          <p:cNvSpPr>
            <a:spLocks noGrp="1" noRot="1" noChangeAspect="1" noChangeArrowheads="1" noTextEdit="1"/>
          </p:cNvSpPr>
          <p:nvPr>
            <p:ph type="sldImg"/>
          </p:nvPr>
        </p:nvSpPr>
        <p:spPr>
          <a:ln/>
        </p:spPr>
      </p:sp>
      <p:sp>
        <p:nvSpPr>
          <p:cNvPr id="8195" name="Notes Placeholder 2">
            <a:extLst>
              <a:ext uri="{FF2B5EF4-FFF2-40B4-BE49-F238E27FC236}">
                <a16:creationId xmlns:a16="http://schemas.microsoft.com/office/drawing/2014/main" id="{0EFD5F48-124A-40D3-BCA4-B41E430C09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8196" name="Slide Number Placeholder 3">
            <a:extLst>
              <a:ext uri="{FF2B5EF4-FFF2-40B4-BE49-F238E27FC236}">
                <a16:creationId xmlns:a16="http://schemas.microsoft.com/office/drawing/2014/main" id="{EE43E5C5-2265-4BF5-B96E-E3D83F2081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D8B48E6-7D87-4A20-BB7A-C23CDE4AF8F0}" type="slidenum">
              <a:rPr lang="en-US" altLang="en-US" sz="1300" smtClean="0"/>
              <a:pPr>
                <a:spcBef>
                  <a:spcPct val="0"/>
                </a:spcBef>
              </a:pPr>
              <a:t>224</a:t>
            </a:fld>
            <a:endParaRPr lang="en-US" altLang="en-US" sz="1300"/>
          </a:p>
        </p:txBody>
      </p:sp>
    </p:spTree>
    <p:extLst>
      <p:ext uri="{BB962C8B-B14F-4D97-AF65-F5344CB8AC3E}">
        <p14:creationId xmlns:p14="http://schemas.microsoft.com/office/powerpoint/2010/main" val="4300533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3D3D8DA5-9DA1-44D4-A89A-417B34861CC8}"/>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9224C8AB-D064-4188-8229-3E9DC1E885C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0244" name="Slide Number Placeholder 3">
            <a:extLst>
              <a:ext uri="{FF2B5EF4-FFF2-40B4-BE49-F238E27FC236}">
                <a16:creationId xmlns:a16="http://schemas.microsoft.com/office/drawing/2014/main" id="{0B426CE7-2404-4F46-BC96-2E2C40ECCB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98FBD1A-F3F6-4FB3-AFE3-EB86261F0479}" type="slidenum">
              <a:rPr lang="en-US" altLang="en-US" sz="1300" smtClean="0"/>
              <a:pPr>
                <a:spcBef>
                  <a:spcPct val="0"/>
                </a:spcBef>
              </a:pPr>
              <a:t>225</a:t>
            </a:fld>
            <a:endParaRPr lang="en-US" altLang="en-US" sz="1300"/>
          </a:p>
        </p:txBody>
      </p:sp>
    </p:spTree>
    <p:extLst>
      <p:ext uri="{BB962C8B-B14F-4D97-AF65-F5344CB8AC3E}">
        <p14:creationId xmlns:p14="http://schemas.microsoft.com/office/powerpoint/2010/main" val="165062154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1">
            <a:extLst>
              <a:ext uri="{FF2B5EF4-FFF2-40B4-BE49-F238E27FC236}">
                <a16:creationId xmlns:a16="http://schemas.microsoft.com/office/drawing/2014/main" id="{C6593562-B515-45CF-81A6-2D6802C19B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520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52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52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52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5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5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5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52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r>
              <a:rPr lang="en-US" altLang="en-US" sz="1300" dirty="0">
                <a:ea typeface="ＭＳ Ｐゴシック" panose="020B0600070205080204" pitchFamily="34" charset="-128"/>
              </a:rPr>
              <a:t>                 PM / PdM Best Practices Training &amp; Tools Series                    Page O - </a:t>
            </a:r>
            <a:fld id="{219F68E3-C787-4982-9379-0829001C65E8}" type="slidenum">
              <a:rPr lang="en-US" altLang="en-US" sz="1300" smtClean="0">
                <a:ea typeface="ＭＳ Ｐゴシック" panose="020B0600070205080204" pitchFamily="34" charset="-128"/>
              </a:rPr>
              <a:pPr>
                <a:spcBef>
                  <a:spcPct val="0"/>
                </a:spcBef>
              </a:pPr>
              <a:t>229</a:t>
            </a:fld>
            <a:r>
              <a:rPr lang="en-US" altLang="en-US" sz="1300" dirty="0">
                <a:ea typeface="ＭＳ Ｐゴシック" panose="020B0600070205080204" pitchFamily="34" charset="-128"/>
              </a:rPr>
              <a:t>                                      © Copyright 2006 Allied Reliability</a:t>
            </a:r>
          </a:p>
        </p:txBody>
      </p:sp>
      <p:sp>
        <p:nvSpPr>
          <p:cNvPr id="14339" name="Rectangle 4">
            <a:extLst>
              <a:ext uri="{FF2B5EF4-FFF2-40B4-BE49-F238E27FC236}">
                <a16:creationId xmlns:a16="http://schemas.microsoft.com/office/drawing/2014/main" id="{1C14FEEF-7404-4C21-AA13-2443C189EC93}"/>
              </a:ext>
            </a:extLst>
          </p:cNvPr>
          <p:cNvSpPr>
            <a:spLocks noGrp="1" noRot="1" noChangeAspect="1" noChangeArrowheads="1" noTextEdit="1"/>
          </p:cNvSpPr>
          <p:nvPr>
            <p:ph type="sldImg"/>
          </p:nvPr>
        </p:nvSpPr>
        <p:spPr>
          <a:xfrm>
            <a:off x="654050" y="458788"/>
            <a:ext cx="6192838" cy="4643437"/>
          </a:xfrm>
          <a:ln/>
        </p:spPr>
      </p:sp>
    </p:spTree>
    <p:extLst>
      <p:ext uri="{BB962C8B-B14F-4D97-AF65-F5344CB8AC3E}">
        <p14:creationId xmlns:p14="http://schemas.microsoft.com/office/powerpoint/2010/main" val="20988599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1">
            <a:extLst>
              <a:ext uri="{FF2B5EF4-FFF2-40B4-BE49-F238E27FC236}">
                <a16:creationId xmlns:a16="http://schemas.microsoft.com/office/drawing/2014/main" id="{EA3BEE36-1825-43CE-A0FF-201F441954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49325">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49325">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49325">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49325">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493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493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493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49325"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r>
              <a:rPr lang="en-US" altLang="en-US" sz="1300" dirty="0">
                <a:ea typeface="ＭＳ Ｐゴシック" panose="020B0600070205080204" pitchFamily="34" charset="-128"/>
              </a:rPr>
              <a:t>                 PM / PdM Best Practices Training &amp; Tools Series                    Page O - </a:t>
            </a:r>
            <a:fld id="{AACFCA78-DA9E-4F44-AE29-8E4978F6F9A5}" type="slidenum">
              <a:rPr lang="en-US" altLang="en-US" sz="1300" smtClean="0">
                <a:ea typeface="ＭＳ Ｐゴシック" panose="020B0600070205080204" pitchFamily="34" charset="-128"/>
              </a:rPr>
              <a:pPr>
                <a:spcBef>
                  <a:spcPct val="0"/>
                </a:spcBef>
              </a:pPr>
              <a:t>230</a:t>
            </a:fld>
            <a:r>
              <a:rPr lang="en-US" altLang="en-US" sz="1300" dirty="0">
                <a:ea typeface="ＭＳ Ｐゴシック" panose="020B0600070205080204" pitchFamily="34" charset="-128"/>
              </a:rPr>
              <a:t>                                      © Copyright 2006 Allied Reliability</a:t>
            </a:r>
          </a:p>
        </p:txBody>
      </p:sp>
      <p:sp>
        <p:nvSpPr>
          <p:cNvPr id="16387" name="Rectangle 4">
            <a:extLst>
              <a:ext uri="{FF2B5EF4-FFF2-40B4-BE49-F238E27FC236}">
                <a16:creationId xmlns:a16="http://schemas.microsoft.com/office/drawing/2014/main" id="{9631F36C-78C3-4420-86A7-437267F31691}"/>
              </a:ext>
            </a:extLst>
          </p:cNvPr>
          <p:cNvSpPr>
            <a:spLocks noGrp="1" noRot="1" noChangeAspect="1" noChangeArrowheads="1" noTextEdit="1"/>
          </p:cNvSpPr>
          <p:nvPr>
            <p:ph type="sldImg"/>
          </p:nvPr>
        </p:nvSpPr>
        <p:spPr>
          <a:ln/>
        </p:spPr>
      </p:sp>
    </p:spTree>
    <p:extLst>
      <p:ext uri="{BB962C8B-B14F-4D97-AF65-F5344CB8AC3E}">
        <p14:creationId xmlns:p14="http://schemas.microsoft.com/office/powerpoint/2010/main" val="150141695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C7BD8722-803D-45AF-B08C-CE51A9B4314B}"/>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D232F046-B16F-49D4-9AAE-DD9FDD1D92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8436" name="Slide Number Placeholder 3">
            <a:extLst>
              <a:ext uri="{FF2B5EF4-FFF2-40B4-BE49-F238E27FC236}">
                <a16:creationId xmlns:a16="http://schemas.microsoft.com/office/drawing/2014/main" id="{8B89276A-1C0A-4D36-B985-AB04A69D88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A8D83A4-9A38-4C37-B6ED-4EC6EE65851E}" type="slidenum">
              <a:rPr lang="en-US" altLang="en-US" sz="1300" smtClean="0"/>
              <a:pPr>
                <a:spcBef>
                  <a:spcPct val="0"/>
                </a:spcBef>
              </a:pPr>
              <a:t>231</a:t>
            </a:fld>
            <a:endParaRPr lang="en-US" altLang="en-US" sz="1300"/>
          </a:p>
        </p:txBody>
      </p:sp>
    </p:spTree>
    <p:extLst>
      <p:ext uri="{BB962C8B-B14F-4D97-AF65-F5344CB8AC3E}">
        <p14:creationId xmlns:p14="http://schemas.microsoft.com/office/powerpoint/2010/main" val="36210272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26B4C9D8-C0C2-41FF-80CE-24A9C3B66B2C}"/>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56AC17BA-57FC-4FD0-A973-9701465375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20484" name="Slide Number Placeholder 3">
            <a:extLst>
              <a:ext uri="{FF2B5EF4-FFF2-40B4-BE49-F238E27FC236}">
                <a16:creationId xmlns:a16="http://schemas.microsoft.com/office/drawing/2014/main" id="{0BB1FAB1-5F33-40A4-A41D-DC85596C59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8B096DB-25F8-4E61-9926-53A7F50DAD4F}" type="slidenum">
              <a:rPr lang="en-US" altLang="en-US" sz="1300" smtClean="0"/>
              <a:pPr>
                <a:spcBef>
                  <a:spcPct val="0"/>
                </a:spcBef>
              </a:pPr>
              <a:t>232</a:t>
            </a:fld>
            <a:endParaRPr lang="en-US" altLang="en-US" sz="1300"/>
          </a:p>
        </p:txBody>
      </p:sp>
    </p:spTree>
    <p:extLst>
      <p:ext uri="{BB962C8B-B14F-4D97-AF65-F5344CB8AC3E}">
        <p14:creationId xmlns:p14="http://schemas.microsoft.com/office/powerpoint/2010/main" val="25212462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999B6CF-DD8A-4E14-9D53-764189EA0B2B}"/>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BE1E72E6-D67D-4B2B-BC79-CB435C8BFB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23556" name="Slide Number Placeholder 3">
            <a:extLst>
              <a:ext uri="{FF2B5EF4-FFF2-40B4-BE49-F238E27FC236}">
                <a16:creationId xmlns:a16="http://schemas.microsoft.com/office/drawing/2014/main" id="{A9395ADF-1554-4E3F-BFC2-49578BED4C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F26EFC8-5BB1-47AD-809B-FC664DF00E21}" type="slidenum">
              <a:rPr lang="en-US" altLang="en-US" sz="1300" smtClean="0"/>
              <a:pPr>
                <a:spcBef>
                  <a:spcPct val="0"/>
                </a:spcBef>
              </a:pPr>
              <a:t>234</a:t>
            </a:fld>
            <a:endParaRPr lang="en-US" altLang="en-US" sz="1300"/>
          </a:p>
        </p:txBody>
      </p:sp>
    </p:spTree>
    <p:extLst>
      <p:ext uri="{BB962C8B-B14F-4D97-AF65-F5344CB8AC3E}">
        <p14:creationId xmlns:p14="http://schemas.microsoft.com/office/powerpoint/2010/main" val="32561273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6F0679C-2CFC-4BA7-AE13-4FA34933E781}"/>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8B8ECACA-A8D3-41B9-9261-55F789AF6A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25604" name="Slide Number Placeholder 3">
            <a:extLst>
              <a:ext uri="{FF2B5EF4-FFF2-40B4-BE49-F238E27FC236}">
                <a16:creationId xmlns:a16="http://schemas.microsoft.com/office/drawing/2014/main" id="{A1955155-9AC3-4D75-ABD7-75496CEDAEE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B987D82-37FA-4B45-A390-8384EE9A7C9C}" type="slidenum">
              <a:rPr lang="en-US" altLang="en-US" sz="1300" smtClean="0"/>
              <a:pPr>
                <a:spcBef>
                  <a:spcPct val="0"/>
                </a:spcBef>
              </a:pPr>
              <a:t>235</a:t>
            </a:fld>
            <a:endParaRPr lang="en-US" altLang="en-US" sz="1300"/>
          </a:p>
        </p:txBody>
      </p:sp>
    </p:spTree>
    <p:extLst>
      <p:ext uri="{BB962C8B-B14F-4D97-AF65-F5344CB8AC3E}">
        <p14:creationId xmlns:p14="http://schemas.microsoft.com/office/powerpoint/2010/main" val="10702958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05AAD269-353F-412B-B51B-E7D40E3A1ADD}"/>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D27D5BFC-0363-482C-8D66-E23EC8CD76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27652" name="Slide Number Placeholder 3">
            <a:extLst>
              <a:ext uri="{FF2B5EF4-FFF2-40B4-BE49-F238E27FC236}">
                <a16:creationId xmlns:a16="http://schemas.microsoft.com/office/drawing/2014/main" id="{9AD1962B-0A7B-46D3-9174-C8F9C031C2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6F172BA-09F2-4771-B389-4FDB168E4A7E}" type="slidenum">
              <a:rPr lang="en-US" altLang="en-US" sz="1300" smtClean="0"/>
              <a:pPr>
                <a:spcBef>
                  <a:spcPct val="0"/>
                </a:spcBef>
              </a:pPr>
              <a:t>236</a:t>
            </a:fld>
            <a:endParaRPr lang="en-US" altLang="en-US" sz="1300"/>
          </a:p>
        </p:txBody>
      </p:sp>
    </p:spTree>
    <p:extLst>
      <p:ext uri="{BB962C8B-B14F-4D97-AF65-F5344CB8AC3E}">
        <p14:creationId xmlns:p14="http://schemas.microsoft.com/office/powerpoint/2010/main" val="3501651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CD6AEE85-897C-4B4E-93EB-10B2B5D5A4F8}"/>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B48C5A73-1FEF-4987-A9C4-3EDB7950D3D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5844" name="Slide Number Placeholder 3">
            <a:extLst>
              <a:ext uri="{FF2B5EF4-FFF2-40B4-BE49-F238E27FC236}">
                <a16:creationId xmlns:a16="http://schemas.microsoft.com/office/drawing/2014/main" id="{F13137A8-63CC-4BB8-97BA-B66301B031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3B141A-3EFE-4B69-9405-6C8CB50FED76}" type="slidenum">
              <a:rPr lang="en-US" altLang="en-US"/>
              <a:pPr eaLnBrk="1" hangingPunct="1"/>
              <a:t>42</a:t>
            </a:fld>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50896D6-C722-4AE3-8985-3B09452C8D12}"/>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D826C45D-663D-4486-BE81-F4FDA4EA32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29700" name="Slide Number Placeholder 3">
            <a:extLst>
              <a:ext uri="{FF2B5EF4-FFF2-40B4-BE49-F238E27FC236}">
                <a16:creationId xmlns:a16="http://schemas.microsoft.com/office/drawing/2014/main" id="{A01531D9-32CE-4CB7-80B2-6EAEB822754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5F69030-FB25-4A04-954A-3B2585DBFCC0}" type="slidenum">
              <a:rPr lang="en-US" altLang="en-US" sz="1300" smtClean="0"/>
              <a:pPr>
                <a:spcBef>
                  <a:spcPct val="0"/>
                </a:spcBef>
              </a:pPr>
              <a:t>237</a:t>
            </a:fld>
            <a:endParaRPr lang="en-US" altLang="en-US" sz="1300"/>
          </a:p>
        </p:txBody>
      </p:sp>
    </p:spTree>
    <p:extLst>
      <p:ext uri="{BB962C8B-B14F-4D97-AF65-F5344CB8AC3E}">
        <p14:creationId xmlns:p14="http://schemas.microsoft.com/office/powerpoint/2010/main" val="220745197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1D25008E-B96C-4927-A1AF-5E866D3480F7}"/>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0AF2AE38-6927-435B-94F0-93EFC73366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1748" name="Slide Number Placeholder 3">
            <a:extLst>
              <a:ext uri="{FF2B5EF4-FFF2-40B4-BE49-F238E27FC236}">
                <a16:creationId xmlns:a16="http://schemas.microsoft.com/office/drawing/2014/main" id="{22EE3113-74AF-4D8B-8BB0-5AB348DF74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29B7120-3AEE-45D7-A37B-3B416A5E8E89}" type="slidenum">
              <a:rPr lang="en-US" altLang="en-US" sz="1300" smtClean="0"/>
              <a:pPr>
                <a:spcBef>
                  <a:spcPct val="0"/>
                </a:spcBef>
              </a:pPr>
              <a:t>238</a:t>
            </a:fld>
            <a:endParaRPr lang="en-US" altLang="en-US" sz="1300"/>
          </a:p>
        </p:txBody>
      </p:sp>
    </p:spTree>
    <p:extLst>
      <p:ext uri="{BB962C8B-B14F-4D97-AF65-F5344CB8AC3E}">
        <p14:creationId xmlns:p14="http://schemas.microsoft.com/office/powerpoint/2010/main" val="72736075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6F5EB73-DA0D-4834-8BD1-C89C98DA0C25}"/>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E97760C8-8E0C-4F16-8EA8-0996711D201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3796" name="Slide Number Placeholder 3">
            <a:extLst>
              <a:ext uri="{FF2B5EF4-FFF2-40B4-BE49-F238E27FC236}">
                <a16:creationId xmlns:a16="http://schemas.microsoft.com/office/drawing/2014/main" id="{86FA8003-B23A-4DD0-A149-7B266AC1136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196BB19-7AE9-48D3-A18E-04ECFF056FF8}" type="slidenum">
              <a:rPr lang="en-US" altLang="en-US" sz="1300" smtClean="0"/>
              <a:pPr>
                <a:spcBef>
                  <a:spcPct val="0"/>
                </a:spcBef>
              </a:pPr>
              <a:t>239</a:t>
            </a:fld>
            <a:endParaRPr lang="en-US" altLang="en-US" sz="1300"/>
          </a:p>
        </p:txBody>
      </p:sp>
    </p:spTree>
    <p:extLst>
      <p:ext uri="{BB962C8B-B14F-4D97-AF65-F5344CB8AC3E}">
        <p14:creationId xmlns:p14="http://schemas.microsoft.com/office/powerpoint/2010/main" val="68057176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ED8C3D4E-09B2-453E-89FF-F6CBDEE516BC}"/>
              </a:ext>
            </a:extLst>
          </p:cNvPr>
          <p:cNvSpPr txBox="1">
            <a:spLocks noGrp="1" noChangeArrowheads="1"/>
          </p:cNvSpPr>
          <p:nvPr/>
        </p:nvSpPr>
        <p:spPr bwMode="auto">
          <a:xfrm>
            <a:off x="4143375" y="9120188"/>
            <a:ext cx="317023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61" tIns="48331" rIns="96661" bIns="48331" anchor="b"/>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412D0E80-9799-4729-8A70-00C05727C973}" type="slidenum">
              <a:rPr lang="en-US" altLang="en-US" sz="1300" b="0"/>
              <a:pPr algn="r" eaLnBrk="1" hangingPunct="1">
                <a:spcBef>
                  <a:spcPct val="0"/>
                </a:spcBef>
              </a:pPr>
              <a:t>240</a:t>
            </a:fld>
            <a:endParaRPr lang="en-US" altLang="en-US" sz="1300" b="0"/>
          </a:p>
        </p:txBody>
      </p:sp>
      <p:sp>
        <p:nvSpPr>
          <p:cNvPr id="35843" name="Rectangle 2">
            <a:extLst>
              <a:ext uri="{FF2B5EF4-FFF2-40B4-BE49-F238E27FC236}">
                <a16:creationId xmlns:a16="http://schemas.microsoft.com/office/drawing/2014/main" id="{F85F9428-1DFF-4CBF-80D2-D2F211BA850D}"/>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5161D11D-9A6C-406F-8C8A-506B09CEE7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00000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FDB2390-A34B-4E5D-9325-B8A100F8B1A9}"/>
              </a:ext>
            </a:extLst>
          </p:cNvPr>
          <p:cNvSpPr>
            <a:spLocks noGrp="1" noRot="1" noChangeAspect="1" noChangeArrowheads="1" noTextEdit="1"/>
          </p:cNvSpPr>
          <p:nvPr>
            <p:ph type="sldImg"/>
          </p:nvPr>
        </p:nvSpPr>
        <p:spPr>
          <a:xfrm>
            <a:off x="1257300" y="720725"/>
            <a:ext cx="4802188" cy="3600450"/>
          </a:xfrm>
          <a:ln/>
        </p:spPr>
      </p:sp>
      <p:sp>
        <p:nvSpPr>
          <p:cNvPr id="37891" name="Rectangle 3">
            <a:extLst>
              <a:ext uri="{FF2B5EF4-FFF2-40B4-BE49-F238E27FC236}">
                <a16:creationId xmlns:a16="http://schemas.microsoft.com/office/drawing/2014/main" id="{3E3F83EB-4F3A-42E5-B3A2-AB7E173E8E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7039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F44FC7DD-7DA7-4225-BFB8-6D6551D3DE7C}"/>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2BD93C4C-A90D-4BD7-956E-AC6F1D1002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9940" name="Slide Number Placeholder 3">
            <a:extLst>
              <a:ext uri="{FF2B5EF4-FFF2-40B4-BE49-F238E27FC236}">
                <a16:creationId xmlns:a16="http://schemas.microsoft.com/office/drawing/2014/main" id="{289F0EFE-1EAD-477A-A04D-A271AAF7BD6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BDF9FD4-DBE2-4F6F-AAA9-F8D7EAEDF9A3}" type="slidenum">
              <a:rPr lang="en-US" altLang="en-US" sz="1300" smtClean="0"/>
              <a:pPr>
                <a:spcBef>
                  <a:spcPct val="0"/>
                </a:spcBef>
              </a:pPr>
              <a:t>242</a:t>
            </a:fld>
            <a:endParaRPr lang="en-US" altLang="en-US" sz="1300"/>
          </a:p>
        </p:txBody>
      </p:sp>
    </p:spTree>
    <p:extLst>
      <p:ext uri="{BB962C8B-B14F-4D97-AF65-F5344CB8AC3E}">
        <p14:creationId xmlns:p14="http://schemas.microsoft.com/office/powerpoint/2010/main" val="109429462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3C1A9D2-D6DE-41C0-8384-BE84A61B54DC}"/>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37648BE1-2DA2-4CB7-9B6D-441F1C80A4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51204" name="Slide Number Placeholder 3">
            <a:extLst>
              <a:ext uri="{FF2B5EF4-FFF2-40B4-BE49-F238E27FC236}">
                <a16:creationId xmlns:a16="http://schemas.microsoft.com/office/drawing/2014/main" id="{042FFD7B-6F6C-4281-8788-84054D20105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F92B138-C037-4EAD-80ED-950D12BCB041}" type="slidenum">
              <a:rPr lang="en-US" altLang="en-US" sz="1300" smtClean="0"/>
              <a:pPr>
                <a:spcBef>
                  <a:spcPct val="0"/>
                </a:spcBef>
              </a:pPr>
              <a:t>246</a:t>
            </a:fld>
            <a:endParaRPr lang="en-US" altLang="en-US" sz="1300"/>
          </a:p>
        </p:txBody>
      </p:sp>
    </p:spTree>
    <p:extLst>
      <p:ext uri="{BB962C8B-B14F-4D97-AF65-F5344CB8AC3E}">
        <p14:creationId xmlns:p14="http://schemas.microsoft.com/office/powerpoint/2010/main" val="40794847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5270A756-0F88-406A-B9BC-E324E7001DD9}"/>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D440E1F3-E616-4730-89F4-EBAA8F0515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53252" name="Slide Number Placeholder 3">
            <a:extLst>
              <a:ext uri="{FF2B5EF4-FFF2-40B4-BE49-F238E27FC236}">
                <a16:creationId xmlns:a16="http://schemas.microsoft.com/office/drawing/2014/main" id="{8F23E77A-6BD8-4A31-B17E-5623195B59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F9E3971-D5B3-4B1D-83F3-4CFFC40E80BC}" type="slidenum">
              <a:rPr lang="en-US" altLang="en-US" sz="1300" smtClean="0"/>
              <a:pPr>
                <a:spcBef>
                  <a:spcPct val="0"/>
                </a:spcBef>
              </a:pPr>
              <a:t>247</a:t>
            </a:fld>
            <a:endParaRPr lang="en-US" altLang="en-US" sz="1300"/>
          </a:p>
        </p:txBody>
      </p:sp>
    </p:spTree>
    <p:extLst>
      <p:ext uri="{BB962C8B-B14F-4D97-AF65-F5344CB8AC3E}">
        <p14:creationId xmlns:p14="http://schemas.microsoft.com/office/powerpoint/2010/main" val="71759277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9809A2C7-CA97-48EB-9C3A-E0B04600460E}"/>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C0785A14-0FD7-4C70-9098-302279E8C7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57348" name="Slide Number Placeholder 3">
            <a:extLst>
              <a:ext uri="{FF2B5EF4-FFF2-40B4-BE49-F238E27FC236}">
                <a16:creationId xmlns:a16="http://schemas.microsoft.com/office/drawing/2014/main" id="{AFC0DB68-CD77-4768-8A86-3885F93C3C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3467272-0436-4FF0-A6F8-FA7740FA8A06}" type="slidenum">
              <a:rPr lang="en-US" altLang="en-US" sz="1300" smtClean="0">
                <a:ea typeface="ＭＳ Ｐゴシック" panose="020B0600070205080204" pitchFamily="34" charset="-128"/>
              </a:rPr>
              <a:pPr>
                <a:spcBef>
                  <a:spcPct val="0"/>
                </a:spcBef>
              </a:pPr>
              <a:t>250</a:t>
            </a:fld>
            <a:endParaRPr lang="en-US" altLang="en-US" sz="1300">
              <a:ea typeface="ＭＳ Ｐゴシック" panose="020B0600070205080204" pitchFamily="34" charset="-128"/>
            </a:endParaRPr>
          </a:p>
        </p:txBody>
      </p:sp>
    </p:spTree>
    <p:extLst>
      <p:ext uri="{BB962C8B-B14F-4D97-AF65-F5344CB8AC3E}">
        <p14:creationId xmlns:p14="http://schemas.microsoft.com/office/powerpoint/2010/main" val="183778990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896DE2F0-5F0C-418A-8191-56250EA8C1AE}"/>
              </a:ext>
            </a:extLst>
          </p:cNvPr>
          <p:cNvSpPr>
            <a:spLocks noGrp="1" noRot="1" noChangeAspect="1" noChangeArrowheads="1" noTextEdit="1"/>
          </p:cNvSpPr>
          <p:nvPr>
            <p:ph type="sldImg"/>
          </p:nvPr>
        </p:nvSpPr>
        <p:spPr>
          <a:ln/>
        </p:spPr>
      </p:sp>
      <p:sp>
        <p:nvSpPr>
          <p:cNvPr id="62467" name="Notes Placeholder 2">
            <a:extLst>
              <a:ext uri="{FF2B5EF4-FFF2-40B4-BE49-F238E27FC236}">
                <a16:creationId xmlns:a16="http://schemas.microsoft.com/office/drawing/2014/main" id="{D73D8CC0-F8AB-451B-A274-D255069CAA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62468" name="Slide Number Placeholder 3">
            <a:extLst>
              <a:ext uri="{FF2B5EF4-FFF2-40B4-BE49-F238E27FC236}">
                <a16:creationId xmlns:a16="http://schemas.microsoft.com/office/drawing/2014/main" id="{B91B986C-217E-482E-A40F-B87FB53E29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024BFD1-98AC-4CF2-9003-27F3BC4DF73B}" type="slidenum">
              <a:rPr lang="en-US" altLang="en-US" sz="1300" smtClean="0"/>
              <a:pPr>
                <a:spcBef>
                  <a:spcPct val="0"/>
                </a:spcBef>
              </a:pPr>
              <a:t>253</a:t>
            </a:fld>
            <a:endParaRPr lang="en-US" altLang="en-US" sz="1300"/>
          </a:p>
        </p:txBody>
      </p:sp>
    </p:spTree>
    <p:extLst>
      <p:ext uri="{BB962C8B-B14F-4D97-AF65-F5344CB8AC3E}">
        <p14:creationId xmlns:p14="http://schemas.microsoft.com/office/powerpoint/2010/main" val="1578148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77679A91-A6D3-4437-ABEF-2367E294492D}"/>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FC31D4BF-0E87-4AD2-B8FF-27F7CE2D6F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p>
            <a:pPr eaLnBrk="1" hangingPunct="1">
              <a:spcBef>
                <a:spcPct val="0"/>
              </a:spcBef>
            </a:pPr>
            <a:endParaRPr lang="en-US" altLang="en-US">
              <a:cs typeface="Arial" panose="020B0604020202020204" pitchFamily="34" charset="0"/>
            </a:endParaRPr>
          </a:p>
        </p:txBody>
      </p:sp>
      <p:sp>
        <p:nvSpPr>
          <p:cNvPr id="34820" name="Slide Number Placeholder 3">
            <a:extLst>
              <a:ext uri="{FF2B5EF4-FFF2-40B4-BE49-F238E27FC236}">
                <a16:creationId xmlns:a16="http://schemas.microsoft.com/office/drawing/2014/main" id="{79C6590B-0A92-41CA-AB39-FAE8AD54D39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93" tIns="43247" rIns="86493" bIns="43247"/>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F4CBD2-67C0-4151-9595-26DF5EDE4FFB}" type="slidenum">
              <a:rPr lang="en-US" altLang="en-US"/>
              <a:pPr eaLnBrk="1" hangingPunct="1"/>
              <a:t>44</a:t>
            </a:fld>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0DC7483C-14FC-4467-9D7E-8AD00538D24E}"/>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B41E7AD5-13B8-435D-A8E6-81E59EBE0E3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74756" name="Slide Number Placeholder 3">
            <a:extLst>
              <a:ext uri="{FF2B5EF4-FFF2-40B4-BE49-F238E27FC236}">
                <a16:creationId xmlns:a16="http://schemas.microsoft.com/office/drawing/2014/main" id="{20FA5AC1-C599-40C7-8DCF-BFBD9CFD69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0CA31C2-30B8-4E78-9A9A-DB2B198D536A}" type="slidenum">
              <a:rPr lang="en-US" altLang="en-US" sz="1300" smtClean="0"/>
              <a:pPr>
                <a:spcBef>
                  <a:spcPct val="0"/>
                </a:spcBef>
              </a:pPr>
              <a:t>254</a:t>
            </a:fld>
            <a:endParaRPr lang="en-US" altLang="en-US" sz="1300"/>
          </a:p>
        </p:txBody>
      </p:sp>
    </p:spTree>
    <p:extLst>
      <p:ext uri="{BB962C8B-B14F-4D97-AF65-F5344CB8AC3E}">
        <p14:creationId xmlns:p14="http://schemas.microsoft.com/office/powerpoint/2010/main" val="153908993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CCDC5EC2-D530-4FFB-9C1D-D67549C52749}"/>
              </a:ext>
            </a:extLst>
          </p:cNvPr>
          <p:cNvSpPr>
            <a:spLocks noGrp="1" noRot="1" noChangeAspect="1" noChangeArrowheads="1" noTextEdit="1"/>
          </p:cNvSpPr>
          <p:nvPr>
            <p:ph type="sldImg"/>
          </p:nvPr>
        </p:nvSpPr>
        <p:spPr>
          <a:ln/>
        </p:spPr>
      </p:sp>
      <p:sp>
        <p:nvSpPr>
          <p:cNvPr id="68611" name="Notes Placeholder 2">
            <a:extLst>
              <a:ext uri="{FF2B5EF4-FFF2-40B4-BE49-F238E27FC236}">
                <a16:creationId xmlns:a16="http://schemas.microsoft.com/office/drawing/2014/main" id="{8772D17B-C601-44B9-9E10-DE128B18487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68612" name="Slide Number Placeholder 3">
            <a:extLst>
              <a:ext uri="{FF2B5EF4-FFF2-40B4-BE49-F238E27FC236}">
                <a16:creationId xmlns:a16="http://schemas.microsoft.com/office/drawing/2014/main" id="{3BB6B099-6828-43C2-8EF5-4CDB3C0188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3A65086-731F-4E60-BB70-D61CA970762F}" type="slidenum">
              <a:rPr lang="en-US" altLang="en-US" sz="1300" smtClean="0"/>
              <a:pPr>
                <a:spcBef>
                  <a:spcPct val="0"/>
                </a:spcBef>
              </a:pPr>
              <a:t>255</a:t>
            </a:fld>
            <a:endParaRPr lang="en-US" altLang="en-US" sz="1300"/>
          </a:p>
        </p:txBody>
      </p:sp>
    </p:spTree>
    <p:extLst>
      <p:ext uri="{BB962C8B-B14F-4D97-AF65-F5344CB8AC3E}">
        <p14:creationId xmlns:p14="http://schemas.microsoft.com/office/powerpoint/2010/main" val="324983168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C943318C-29D2-4648-991F-0000AC241372}"/>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A7313553-ECDB-4210-BA80-0FDC7D7060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66564" name="Slide Number Placeholder 3">
            <a:extLst>
              <a:ext uri="{FF2B5EF4-FFF2-40B4-BE49-F238E27FC236}">
                <a16:creationId xmlns:a16="http://schemas.microsoft.com/office/drawing/2014/main" id="{01C1D774-CE54-4FEC-AD51-163608DA98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4275D97-1197-4C2E-AFEA-A8DB346E65A5}" type="slidenum">
              <a:rPr lang="en-US" altLang="en-US" sz="1300" smtClean="0"/>
              <a:pPr>
                <a:spcBef>
                  <a:spcPct val="0"/>
                </a:spcBef>
              </a:pPr>
              <a:t>256</a:t>
            </a:fld>
            <a:endParaRPr lang="en-US" altLang="en-US" sz="1300"/>
          </a:p>
        </p:txBody>
      </p:sp>
    </p:spTree>
    <p:extLst>
      <p:ext uri="{BB962C8B-B14F-4D97-AF65-F5344CB8AC3E}">
        <p14:creationId xmlns:p14="http://schemas.microsoft.com/office/powerpoint/2010/main" val="274194213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263AF0E9-F6BB-4076-9249-E115AD4F2BD9}"/>
              </a:ext>
            </a:extLst>
          </p:cNvPr>
          <p:cNvSpPr>
            <a:spLocks noGrp="1" noRot="1" noChangeAspect="1" noChangeArrowheads="1" noTextEdit="1"/>
          </p:cNvSpPr>
          <p:nvPr>
            <p:ph type="sldImg"/>
          </p:nvPr>
        </p:nvSpPr>
        <p:spPr>
          <a:ln/>
        </p:spPr>
      </p:sp>
      <p:sp>
        <p:nvSpPr>
          <p:cNvPr id="70659" name="Notes Placeholder 2">
            <a:extLst>
              <a:ext uri="{FF2B5EF4-FFF2-40B4-BE49-F238E27FC236}">
                <a16:creationId xmlns:a16="http://schemas.microsoft.com/office/drawing/2014/main" id="{B6C72912-ED6D-4C19-8D07-0E31B241A1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70660" name="Slide Number Placeholder 3">
            <a:extLst>
              <a:ext uri="{FF2B5EF4-FFF2-40B4-BE49-F238E27FC236}">
                <a16:creationId xmlns:a16="http://schemas.microsoft.com/office/drawing/2014/main" id="{D95864B8-D97A-43BF-AB27-03677F8FDDC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A087EBD-0672-48ED-8B1B-EF52FBFC2C96}" type="slidenum">
              <a:rPr lang="en-US" altLang="en-US" sz="1300" smtClean="0"/>
              <a:pPr>
                <a:spcBef>
                  <a:spcPct val="0"/>
                </a:spcBef>
              </a:pPr>
              <a:t>257</a:t>
            </a:fld>
            <a:endParaRPr lang="en-US" altLang="en-US" sz="1300"/>
          </a:p>
        </p:txBody>
      </p:sp>
    </p:spTree>
    <p:extLst>
      <p:ext uri="{BB962C8B-B14F-4D97-AF65-F5344CB8AC3E}">
        <p14:creationId xmlns:p14="http://schemas.microsoft.com/office/powerpoint/2010/main" val="393660546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438D426F-DAA5-4102-883B-3723C4776250}"/>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EF4A08B5-BD75-49B9-9C13-2E349FD0FB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anose="020B0604020202020204" pitchFamily="34" charset="0"/>
              <a:cs typeface="Arial" panose="020B0604020202020204" pitchFamily="34" charset="0"/>
            </a:endParaRPr>
          </a:p>
        </p:txBody>
      </p:sp>
      <p:sp>
        <p:nvSpPr>
          <p:cNvPr id="72708" name="Slide Number Placeholder 3">
            <a:extLst>
              <a:ext uri="{FF2B5EF4-FFF2-40B4-BE49-F238E27FC236}">
                <a16:creationId xmlns:a16="http://schemas.microsoft.com/office/drawing/2014/main" id="{D1173146-5B5C-4175-BA99-CAE985AF1CD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B49CA75-EA8B-4C62-9155-305204BE85D1}" type="slidenum">
              <a:rPr lang="en-NZ" altLang="en-US" sz="1300" smtClean="0"/>
              <a:pPr>
                <a:spcBef>
                  <a:spcPct val="0"/>
                </a:spcBef>
              </a:pPr>
              <a:t>258</a:t>
            </a:fld>
            <a:endParaRPr lang="en-NZ" altLang="en-US" sz="1300"/>
          </a:p>
        </p:txBody>
      </p:sp>
    </p:spTree>
    <p:extLst>
      <p:ext uri="{BB962C8B-B14F-4D97-AF65-F5344CB8AC3E}">
        <p14:creationId xmlns:p14="http://schemas.microsoft.com/office/powerpoint/2010/main" val="197258488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8C0DE4B8-3D37-43FF-A1D8-13E10ACE06F1}"/>
              </a:ext>
            </a:extLst>
          </p:cNvPr>
          <p:cNvSpPr>
            <a:spLocks noGrp="1" noRot="1" noChangeAspect="1" noChangeArrowheads="1" noTextEdit="1"/>
          </p:cNvSpPr>
          <p:nvPr>
            <p:ph type="sldImg"/>
          </p:nvPr>
        </p:nvSpPr>
        <p:spPr>
          <a:ln/>
        </p:spPr>
      </p:sp>
      <p:sp>
        <p:nvSpPr>
          <p:cNvPr id="76803" name="Notes Placeholder 2">
            <a:extLst>
              <a:ext uri="{FF2B5EF4-FFF2-40B4-BE49-F238E27FC236}">
                <a16:creationId xmlns:a16="http://schemas.microsoft.com/office/drawing/2014/main" id="{CA2D1A9D-B3A1-477A-A2CB-F606CD7FFF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76804" name="Slide Number Placeholder 3">
            <a:extLst>
              <a:ext uri="{FF2B5EF4-FFF2-40B4-BE49-F238E27FC236}">
                <a16:creationId xmlns:a16="http://schemas.microsoft.com/office/drawing/2014/main" id="{EBC84831-A46B-4F78-83D7-E97B289E4F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1BCAC84-6802-4561-A5A3-F704838ACD80}" type="slidenum">
              <a:rPr lang="en-US" altLang="en-US" sz="1300" smtClean="0"/>
              <a:pPr>
                <a:spcBef>
                  <a:spcPct val="0"/>
                </a:spcBef>
              </a:pPr>
              <a:t>259</a:t>
            </a:fld>
            <a:endParaRPr lang="en-US" altLang="en-US" sz="1300"/>
          </a:p>
        </p:txBody>
      </p:sp>
    </p:spTree>
    <p:extLst>
      <p:ext uri="{BB962C8B-B14F-4D97-AF65-F5344CB8AC3E}">
        <p14:creationId xmlns:p14="http://schemas.microsoft.com/office/powerpoint/2010/main" val="426084741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DD3AF0B-2ACD-4659-A406-43BD4F93DF44}"/>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E489A54-3DF1-4006-9B58-3AD68F79241E}" type="slidenum">
              <a:rPr lang="en-US" altLang="en-US" sz="1200" smtClean="0"/>
              <a:pPr/>
              <a:t>264</a:t>
            </a:fld>
            <a:endParaRPr lang="en-US" altLang="en-US" sz="1200"/>
          </a:p>
        </p:txBody>
      </p:sp>
      <p:sp>
        <p:nvSpPr>
          <p:cNvPr id="9219" name="Rectangle 2">
            <a:extLst>
              <a:ext uri="{FF2B5EF4-FFF2-40B4-BE49-F238E27FC236}">
                <a16:creationId xmlns:a16="http://schemas.microsoft.com/office/drawing/2014/main" id="{F783559B-32FF-4C60-997E-9883A814ED96}"/>
              </a:ext>
            </a:extLst>
          </p:cNvPr>
          <p:cNvSpPr>
            <a:spLocks noGrp="1" noRot="1" noChangeAspect="1" noChangeArrowheads="1" noTextEdit="1"/>
          </p:cNvSpPr>
          <p:nvPr>
            <p:ph type="sldImg"/>
          </p:nvPr>
        </p:nvSpPr>
        <p:spPr>
          <a:xfrm>
            <a:off x="1185863" y="658813"/>
            <a:ext cx="4487862" cy="3365500"/>
          </a:xfrm>
          <a:ln/>
        </p:spPr>
      </p:sp>
      <p:sp>
        <p:nvSpPr>
          <p:cNvPr id="9220" name="Rectangle 3">
            <a:extLst>
              <a:ext uri="{FF2B5EF4-FFF2-40B4-BE49-F238E27FC236}">
                <a16:creationId xmlns:a16="http://schemas.microsoft.com/office/drawing/2014/main" id="{B8814016-4B08-4377-BA69-BA4282A7B4E3}"/>
              </a:ext>
            </a:extLst>
          </p:cNvPr>
          <p:cNvSpPr>
            <a:spLocks noGrp="1" noChangeArrowheads="1"/>
          </p:cNvSpPr>
          <p:nvPr>
            <p:ph type="body" idx="1"/>
          </p:nvPr>
        </p:nvSpPr>
        <p:spPr>
          <a:xfrm>
            <a:off x="893763" y="4243388"/>
            <a:ext cx="5070475" cy="4022725"/>
          </a:xfrm>
          <a:noFill/>
          <a:extLst>
            <a:ext uri="{91240B29-F687-4F45-9708-019B960494DF}">
              <a14:hiddenLine xmlns:a14="http://schemas.microsoft.com/office/drawing/2010/main" w="12700">
                <a:solidFill>
                  <a:schemeClr val="tx1"/>
                </a:solidFill>
                <a:miter lim="800000"/>
                <a:headEnd type="none" w="sm" len="sm"/>
                <a:tailEnd type="none" w="sm" len="sm"/>
              </a14:hiddenLine>
            </a:ext>
          </a:extLst>
        </p:spPr>
        <p:txBody>
          <a:bodyPr lIns="88496" tIns="44248" rIns="88496" bIns="44248"/>
          <a:lstStyle/>
          <a:p>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681B0C4-B05C-4076-9415-561B3B1F9C62}" type="slidenum">
              <a:rPr lang="en-US" smtClean="0"/>
              <a:pPr>
                <a:defRPr/>
              </a:pPr>
              <a:t>279</a:t>
            </a:fld>
            <a:endParaRPr lang="en-US"/>
          </a:p>
        </p:txBody>
      </p:sp>
    </p:spTree>
    <p:extLst>
      <p:ext uri="{BB962C8B-B14F-4D97-AF65-F5344CB8AC3E}">
        <p14:creationId xmlns:p14="http://schemas.microsoft.com/office/powerpoint/2010/main" val="3666081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bum Cover">
    <p:spTree>
      <p:nvGrpSpPr>
        <p:cNvPr id="1" name=""/>
        <p:cNvGrpSpPr/>
        <p:nvPr/>
      </p:nvGrpSpPr>
      <p:grpSpPr>
        <a:xfrm>
          <a:off x="0" y="0"/>
          <a:ext cx="0" cy="0"/>
          <a:chOff x="0" y="0"/>
          <a:chExt cx="0" cy="0"/>
        </a:xfrm>
      </p:grpSpPr>
      <p:sp>
        <p:nvSpPr>
          <p:cNvPr id="5" name="Rectangle 7"/>
          <p:cNvSpPr>
            <a:spLocks/>
          </p:cNvSpPr>
          <p:nvPr/>
        </p:nvSpPr>
        <p:spPr>
          <a:xfrm>
            <a:off x="454025" y="5181600"/>
            <a:ext cx="8229600" cy="1143000"/>
          </a:xfrm>
          <a:prstGeom prst="rect">
            <a:avLst/>
          </a:prstGeom>
        </p:spPr>
        <p:txBody>
          <a:bodyPr anchor="ctr">
            <a:normAutofit/>
          </a:bodyPr>
          <a:lstStyle/>
          <a:p>
            <a:pPr algn="ctr" fontAlgn="auto">
              <a:spcAft>
                <a:spcPts val="0"/>
              </a:spcAft>
              <a:defRPr/>
            </a:pPr>
            <a:endParaRPr lang="en-US" sz="3200" i="1" kern="0">
              <a:latin typeface="+mj-lt"/>
              <a:ea typeface="+mj-ea"/>
              <a:cs typeface="+mj-cs"/>
            </a:endParaRPr>
          </a:p>
        </p:txBody>
      </p:sp>
      <p:sp>
        <p:nvSpPr>
          <p:cNvPr id="6" name="Rectangle 5"/>
          <p:cNvSpPr/>
          <p:nvPr userDrawn="1"/>
        </p:nvSpPr>
        <p:spPr>
          <a:xfrm>
            <a:off x="176213" y="187325"/>
            <a:ext cx="8763000" cy="6213475"/>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Rectangle 7"/>
          <p:cNvSpPr>
            <a:spLocks noGrp="1"/>
          </p:cNvSpPr>
          <p:nvPr>
            <p:ph type="title"/>
          </p:nvPr>
        </p:nvSpPr>
        <p:spPr>
          <a:xfrm>
            <a:off x="228601" y="3962400"/>
            <a:ext cx="8298485" cy="1066800"/>
          </a:xfrm>
        </p:spPr>
        <p:txBody>
          <a:bodyPr bIns="0"/>
          <a:lstStyle>
            <a:lvl1pPr algn="r">
              <a:defRPr lang="en-US" dirty="0"/>
            </a:lvl1pPr>
            <a:extLst/>
          </a:lstStyle>
          <a:p>
            <a:r>
              <a:rPr lang="en-US"/>
              <a:t>Click to edit Master title style</a:t>
            </a:r>
            <a:endParaRPr lang="en-US" dirty="0"/>
          </a:p>
        </p:txBody>
      </p:sp>
      <p:sp>
        <p:nvSpPr>
          <p:cNvPr id="9" name="Rectangle 7"/>
          <p:cNvSpPr>
            <a:spLocks noGrp="1"/>
          </p:cNvSpPr>
          <p:nvPr>
            <p:ph type="body" sz="quarter" idx="10"/>
          </p:nvPr>
        </p:nvSpPr>
        <p:spPr>
          <a:xfrm>
            <a:off x="2133600" y="5133975"/>
            <a:ext cx="6386946" cy="1219200"/>
          </a:xfrm>
        </p:spPr>
        <p:txBody>
          <a:bodyPr tIns="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a:t>Click to edit Master text styles</a:t>
            </a:r>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p>
            <a:pPr lvl="0"/>
            <a:r>
              <a:rPr lang="en-US" noProof="0"/>
              <a:t>Click icon to add picture</a:t>
            </a:r>
          </a:p>
        </p:txBody>
      </p:sp>
      <p:sp>
        <p:nvSpPr>
          <p:cNvPr id="7" name="Rectangle 6"/>
          <p:cNvSpPr>
            <a:spLocks noGrp="1"/>
          </p:cNvSpPr>
          <p:nvPr>
            <p:ph type="dt" sz="half" idx="12"/>
          </p:nvPr>
        </p:nvSpPr>
        <p:spPr/>
        <p:txBody>
          <a:bodyPr/>
          <a:lstStyle>
            <a:lvl1pPr>
              <a:defRPr/>
            </a:lvl1pPr>
            <a:extLst/>
          </a:lstStyle>
          <a:p>
            <a:pPr>
              <a:defRPr/>
            </a:pPr>
            <a:endParaRPr lang="en-US"/>
          </a:p>
        </p:txBody>
      </p:sp>
      <p:sp>
        <p:nvSpPr>
          <p:cNvPr id="8" name="Rectangle 7"/>
          <p:cNvSpPr>
            <a:spLocks noGrp="1"/>
          </p:cNvSpPr>
          <p:nvPr>
            <p:ph type="sldNum" sz="quarter" idx="13"/>
          </p:nvPr>
        </p:nvSpPr>
        <p:spPr/>
        <p:txBody>
          <a:bodyPr/>
          <a:lstStyle>
            <a:lvl1pPr>
              <a:defRPr/>
            </a:lvl1pPr>
            <a:extLst/>
          </a:lstStyle>
          <a:p>
            <a:pPr>
              <a:defRPr/>
            </a:pPr>
            <a:fld id="{DCEC7295-DA3F-4DDD-9E9E-0D3035E5C168}" type="slidenum">
              <a:rPr lang="en-US"/>
              <a:pPr>
                <a:defRPr/>
              </a:pPr>
              <a:t>‹#›</a:t>
            </a:fld>
            <a:endParaRPr lang="en-US"/>
          </a:p>
        </p:txBody>
      </p:sp>
      <p:sp>
        <p:nvSpPr>
          <p:cNvPr id="10" name="Rectangle 9"/>
          <p:cNvSpPr>
            <a:spLocks noGrp="1"/>
          </p:cNvSpPr>
          <p:nvPr>
            <p:ph type="ftr" sz="quarter" idx="14"/>
          </p:nvPr>
        </p:nvSpPr>
        <p:spPr/>
        <p:txBody>
          <a:bodyPr/>
          <a:lstStyle>
            <a:lvl1pPr>
              <a:defRPr/>
            </a:lvl1pPr>
            <a:extLst/>
          </a:lstStyle>
          <a:p>
            <a:pPr>
              <a:defRPr/>
            </a:pPr>
            <a:r>
              <a:rPr lang="en-US"/>
              <a:t>www.worldclassmaintenance.org</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Landscape with Caption">
    <p:spTree>
      <p:nvGrpSpPr>
        <p:cNvPr id="1" name=""/>
        <p:cNvGrpSpPr/>
        <p:nvPr/>
      </p:nvGrpSpPr>
      <p:grpSpPr>
        <a:xfrm>
          <a:off x="0" y="0"/>
          <a:ext cx="0" cy="0"/>
          <a:chOff x="0" y="0"/>
          <a:chExt cx="0" cy="0"/>
        </a:xfrm>
      </p:grpSpPr>
      <p:sp>
        <p:nvSpPr>
          <p:cNvPr id="3" name="Rectangle 7"/>
          <p:cNvSpPr>
            <a:spLocks noGrp="1" noChangeAspect="1"/>
          </p:cNvSpPr>
          <p:nvPr>
            <p:ph type="pic" sz="quarter" idx="11"/>
          </p:nvPr>
        </p:nvSpPr>
        <p:spPr>
          <a:xfrm>
            <a:off x="466344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5" name="Rectangle 7"/>
          <p:cNvSpPr>
            <a:spLocks noGrp="1" noChangeAspect="1"/>
          </p:cNvSpPr>
          <p:nvPr>
            <p:ph type="pic" sz="quarter" idx="12"/>
          </p:nvPr>
        </p:nvSpPr>
        <p:spPr>
          <a:xfrm>
            <a:off x="457200" y="3403823"/>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6" name="Rectangle 7"/>
          <p:cNvSpPr>
            <a:spLocks noGrp="1" noChangeAspect="1"/>
          </p:cNvSpPr>
          <p:nvPr>
            <p:ph type="pic" sz="quarter" idx="13"/>
          </p:nvPr>
        </p:nvSpPr>
        <p:spPr>
          <a:xfrm>
            <a:off x="4663440" y="228600"/>
            <a:ext cx="4023360" cy="3017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7" name="Rectangle 11"/>
          <p:cNvSpPr>
            <a:spLocks noGrp="1"/>
          </p:cNvSpPr>
          <p:nvPr>
            <p:ph type="body" sz="quarter" idx="14"/>
          </p:nvPr>
        </p:nvSpPr>
        <p:spPr>
          <a:xfrm>
            <a:off x="457200" y="228600"/>
            <a:ext cx="4023360" cy="3017520"/>
          </a:xfrm>
        </p:spPr>
        <p:txBody>
          <a:bodyPr anchor="b">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a:t>Click to edit Master text styles</a:t>
            </a:r>
          </a:p>
        </p:txBody>
      </p:sp>
      <p:sp>
        <p:nvSpPr>
          <p:cNvPr id="6" name="Rectangle 3"/>
          <p:cNvSpPr>
            <a:spLocks noGrp="1"/>
          </p:cNvSpPr>
          <p:nvPr>
            <p:ph type="dt" sz="half" idx="15"/>
          </p:nvPr>
        </p:nvSpPr>
        <p:spPr/>
        <p:txBody>
          <a:bodyPr/>
          <a:lstStyle>
            <a:lvl1pPr>
              <a:defRPr/>
            </a:lvl1pPr>
          </a:lstStyle>
          <a:p>
            <a:pPr>
              <a:defRPr/>
            </a:pPr>
            <a:endParaRPr lang="en-US"/>
          </a:p>
        </p:txBody>
      </p:sp>
      <p:sp>
        <p:nvSpPr>
          <p:cNvPr id="7" name="Rectangle 25"/>
          <p:cNvSpPr>
            <a:spLocks noGrp="1"/>
          </p:cNvSpPr>
          <p:nvPr>
            <p:ph type="ftr" sz="quarter" idx="16"/>
          </p:nvPr>
        </p:nvSpPr>
        <p:spPr/>
        <p:txBody>
          <a:bodyPr/>
          <a:lstStyle>
            <a:lvl1pPr>
              <a:defRPr/>
            </a:lvl1pPr>
          </a:lstStyle>
          <a:p>
            <a:pPr>
              <a:defRPr/>
            </a:pPr>
            <a:r>
              <a:rPr lang="en-US"/>
              <a:t>www.worldclassmaintenance.org</a:t>
            </a:r>
          </a:p>
        </p:txBody>
      </p:sp>
      <p:sp>
        <p:nvSpPr>
          <p:cNvPr id="8" name="Rectangle 16"/>
          <p:cNvSpPr>
            <a:spLocks noGrp="1"/>
          </p:cNvSpPr>
          <p:nvPr>
            <p:ph type="sldNum" sz="quarter" idx="17"/>
          </p:nvPr>
        </p:nvSpPr>
        <p:spPr/>
        <p:txBody>
          <a:bodyPr/>
          <a:lstStyle>
            <a:lvl1pPr>
              <a:defRPr/>
            </a:lvl1pPr>
          </a:lstStyle>
          <a:p>
            <a:pPr>
              <a:defRPr/>
            </a:pPr>
            <a:fld id="{7FEBA4C3-AFF9-4B44-A2AC-7CA52A97A1C2}" type="slidenum">
              <a:rPr lang="en-US"/>
              <a:pPr>
                <a:defRPr/>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Up Mixed">
    <p:spTree>
      <p:nvGrpSpPr>
        <p:cNvPr id="1" name=""/>
        <p:cNvGrpSpPr/>
        <p:nvPr/>
      </p:nvGrpSpPr>
      <p:grpSpPr>
        <a:xfrm>
          <a:off x="0" y="0"/>
          <a:ext cx="0" cy="0"/>
          <a:chOff x="0" y="0"/>
          <a:chExt cx="0" cy="0"/>
        </a:xfrm>
      </p:grpSpPr>
      <p:sp>
        <p:nvSpPr>
          <p:cNvPr id="7" name="Rectangle 7"/>
          <p:cNvSpPr>
            <a:spLocks noGrp="1" noChangeAspect="1"/>
          </p:cNvSpPr>
          <p:nvPr>
            <p:ph type="pic" sz="quarter" idx="11"/>
          </p:nvPr>
        </p:nvSpPr>
        <p:spPr>
          <a:xfrm>
            <a:off x="5067300" y="3436620"/>
            <a:ext cx="3649900" cy="2889504"/>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9" name="Rectangle 7"/>
          <p:cNvSpPr>
            <a:spLocks noGrp="1" noChangeAspect="1"/>
          </p:cNvSpPr>
          <p:nvPr>
            <p:ph type="pic" sz="quarter" idx="12"/>
          </p:nvPr>
        </p:nvSpPr>
        <p:spPr>
          <a:xfrm>
            <a:off x="426720" y="384048"/>
            <a:ext cx="4457700" cy="5943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0" name="Rectangle 7"/>
          <p:cNvSpPr>
            <a:spLocks noGrp="1" noChangeAspect="1"/>
          </p:cNvSpPr>
          <p:nvPr>
            <p:ph type="pic" sz="quarter" idx="13"/>
          </p:nvPr>
        </p:nvSpPr>
        <p:spPr>
          <a:xfrm>
            <a:off x="5067300" y="389332"/>
            <a:ext cx="3657600" cy="2887269"/>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5" name="Rectangle 3"/>
          <p:cNvSpPr>
            <a:spLocks noGrp="1"/>
          </p:cNvSpPr>
          <p:nvPr>
            <p:ph type="dt" sz="half" idx="14"/>
          </p:nvPr>
        </p:nvSpPr>
        <p:spPr/>
        <p:txBody>
          <a:bodyPr/>
          <a:lstStyle>
            <a:lvl1pPr>
              <a:defRPr/>
            </a:lvl1pPr>
          </a:lstStyle>
          <a:p>
            <a:pPr>
              <a:defRPr/>
            </a:pPr>
            <a:endParaRPr lang="en-US"/>
          </a:p>
        </p:txBody>
      </p:sp>
      <p:sp>
        <p:nvSpPr>
          <p:cNvPr id="6" name="Rectangle 25"/>
          <p:cNvSpPr>
            <a:spLocks noGrp="1"/>
          </p:cNvSpPr>
          <p:nvPr>
            <p:ph type="ftr" sz="quarter" idx="15"/>
          </p:nvPr>
        </p:nvSpPr>
        <p:spPr/>
        <p:txBody>
          <a:bodyPr/>
          <a:lstStyle>
            <a:lvl1pPr>
              <a:defRPr/>
            </a:lvl1pPr>
          </a:lstStyle>
          <a:p>
            <a:pPr>
              <a:defRPr/>
            </a:pPr>
            <a:r>
              <a:rPr lang="en-US"/>
              <a:t>www.worldclassmaintenance.org</a:t>
            </a:r>
          </a:p>
        </p:txBody>
      </p:sp>
      <p:sp>
        <p:nvSpPr>
          <p:cNvPr id="8" name="Rectangle 16"/>
          <p:cNvSpPr>
            <a:spLocks noGrp="1"/>
          </p:cNvSpPr>
          <p:nvPr>
            <p:ph type="sldNum" sz="quarter" idx="16"/>
          </p:nvPr>
        </p:nvSpPr>
        <p:spPr/>
        <p:txBody>
          <a:bodyPr/>
          <a:lstStyle>
            <a:lvl1pPr>
              <a:defRPr/>
            </a:lvl1pPr>
          </a:lstStyle>
          <a:p>
            <a:pPr>
              <a:defRPr/>
            </a:pPr>
            <a:fld id="{8D51A434-326A-4E4F-A7BA-6B25625CD975}" type="slidenum">
              <a:rPr lang="en-US"/>
              <a:pPr>
                <a:defRPr/>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4-Up Portrait with Captions">
    <p:spTree>
      <p:nvGrpSpPr>
        <p:cNvPr id="1" name=""/>
        <p:cNvGrpSpPr/>
        <p:nvPr/>
      </p:nvGrpSpPr>
      <p:grpSpPr>
        <a:xfrm>
          <a:off x="0" y="0"/>
          <a:ext cx="0" cy="0"/>
          <a:chOff x="0" y="0"/>
          <a:chExt cx="0" cy="0"/>
        </a:xfrm>
      </p:grpSpPr>
      <p:sp>
        <p:nvSpPr>
          <p:cNvPr id="31" name="Rectangle 7"/>
          <p:cNvSpPr>
            <a:spLocks noGrp="1"/>
          </p:cNvSpPr>
          <p:nvPr>
            <p:ph type="pic" sz="quarter" idx="14"/>
          </p:nvPr>
        </p:nvSpPr>
        <p:spPr>
          <a:xfrm>
            <a:off x="2229297" y="228600"/>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 name="Rectangle 7"/>
          <p:cNvSpPr>
            <a:spLocks noGrp="1"/>
          </p:cNvSpPr>
          <p:nvPr>
            <p:ph type="pic" sz="quarter" idx="26"/>
          </p:nvPr>
        </p:nvSpPr>
        <p:spPr>
          <a:xfrm>
            <a:off x="22292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0" name="Rectangle 7"/>
          <p:cNvSpPr>
            <a:spLocks noGrp="1" noChangeAspect="1"/>
          </p:cNvSpPr>
          <p:nvPr>
            <p:ph type="pic" sz="quarter" idx="25"/>
          </p:nvPr>
        </p:nvSpPr>
        <p:spPr>
          <a:xfrm>
            <a:off x="4672217" y="228600"/>
            <a:ext cx="2286000"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7" name="Rectangle 7"/>
          <p:cNvSpPr>
            <a:spLocks noGrp="1"/>
          </p:cNvSpPr>
          <p:nvPr>
            <p:ph type="pic" sz="quarter" idx="27"/>
          </p:nvPr>
        </p:nvSpPr>
        <p:spPr>
          <a:xfrm>
            <a:off x="4667697" y="3365392"/>
            <a:ext cx="228521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6" name="Rectangle 7"/>
          <p:cNvSpPr>
            <a:spLocks noGrp="1"/>
          </p:cNvSpPr>
          <p:nvPr>
            <p:ph type="body" sz="quarter" idx="16"/>
          </p:nvPr>
        </p:nvSpPr>
        <p:spPr>
          <a:xfrm>
            <a:off x="400497" y="1295400"/>
            <a:ext cx="1676400" cy="1905000"/>
          </a:xfrm>
        </p:spPr>
        <p:txBody>
          <a:bodyPr anchor="b">
            <a:noAutofit/>
          </a:bodyPr>
          <a:lstStyle>
            <a:lvl1pPr marL="0" marR="0" indent="0" algn="r" rtl="0" latinLnBrk="0">
              <a:spcBef>
                <a:spcPct val="20000"/>
              </a:spcBef>
              <a:buFontTx/>
              <a:buNone/>
              <a:defRPr sz="1600" baseline="0">
                <a:solidFill>
                  <a:schemeClr val="tx1"/>
                </a:solidFill>
                <a:latin typeface="+mn-lt"/>
                <a:ea typeface="+mn-ea"/>
                <a:cs typeface="+mn-cs"/>
              </a:defRPr>
            </a:lvl1pPr>
            <a:extLst/>
          </a:lstStyle>
          <a:p>
            <a:pPr lvl="0"/>
            <a:r>
              <a:rPr lang="en-US"/>
              <a:t>Click to edit Master text styles</a:t>
            </a:r>
          </a:p>
        </p:txBody>
      </p:sp>
      <p:sp>
        <p:nvSpPr>
          <p:cNvPr id="14" name="Rectangle 7"/>
          <p:cNvSpPr>
            <a:spLocks noGrp="1"/>
          </p:cNvSpPr>
          <p:nvPr>
            <p:ph type="body" sz="quarter" idx="29"/>
          </p:nvPr>
        </p:nvSpPr>
        <p:spPr>
          <a:xfrm>
            <a:off x="7086600" y="1295400"/>
            <a:ext cx="1676400" cy="1905000"/>
          </a:xfrm>
        </p:spPr>
        <p:txBody>
          <a:bodyPr anchor="b"/>
          <a:lstStyle>
            <a:lvl1pPr marL="0" marR="0" indent="0" algn="l">
              <a:buFontTx/>
              <a:buNone/>
              <a:defRPr sz="1600" baseline="0"/>
            </a:lvl1pPr>
            <a:extLst/>
          </a:lstStyle>
          <a:p>
            <a:pPr lvl="0"/>
            <a:r>
              <a:rPr lang="en-US"/>
              <a:t>Click to edit Master text styles</a:t>
            </a:r>
          </a:p>
        </p:txBody>
      </p:sp>
      <p:sp>
        <p:nvSpPr>
          <p:cNvPr id="4" name="Rectangle 7"/>
          <p:cNvSpPr>
            <a:spLocks noGrp="1"/>
          </p:cNvSpPr>
          <p:nvPr>
            <p:ph type="body" sz="quarter" idx="28"/>
          </p:nvPr>
        </p:nvSpPr>
        <p:spPr>
          <a:xfrm>
            <a:off x="400497" y="3352800"/>
            <a:ext cx="1676400" cy="1905000"/>
          </a:xfrm>
        </p:spPr>
        <p:txBody>
          <a:bodyPr/>
          <a:lstStyle>
            <a:lvl1pPr marL="0" marR="0" indent="0" algn="r">
              <a:buFontTx/>
              <a:buNone/>
              <a:defRPr sz="1600" baseline="0"/>
            </a:lvl1pPr>
            <a:extLst/>
          </a:lstStyle>
          <a:p>
            <a:pPr lvl="0"/>
            <a:r>
              <a:rPr lang="en-US"/>
              <a:t>Click to edit Master text styles</a:t>
            </a:r>
          </a:p>
        </p:txBody>
      </p:sp>
      <p:sp>
        <p:nvSpPr>
          <p:cNvPr id="13" name="Rectangle 7"/>
          <p:cNvSpPr>
            <a:spLocks noGrp="1"/>
          </p:cNvSpPr>
          <p:nvPr>
            <p:ph type="body" sz="quarter" idx="30"/>
          </p:nvPr>
        </p:nvSpPr>
        <p:spPr>
          <a:xfrm>
            <a:off x="7086600" y="3352800"/>
            <a:ext cx="1676400" cy="1905000"/>
          </a:xfrm>
        </p:spPr>
        <p:txBody>
          <a:bodyPr/>
          <a:lstStyle>
            <a:lvl1pPr marL="0" marR="0" indent="0" algn="l">
              <a:buFontTx/>
              <a:buNone/>
              <a:defRPr sz="1600" baseline="0"/>
            </a:lvl1pPr>
            <a:extLst/>
          </a:lstStyle>
          <a:p>
            <a:pPr lvl="0"/>
            <a:r>
              <a:rPr lang="en-US"/>
              <a:t>Click to edit Master text styles</a:t>
            </a:r>
          </a:p>
        </p:txBody>
      </p:sp>
      <p:sp>
        <p:nvSpPr>
          <p:cNvPr id="11" name="Rectangle 3"/>
          <p:cNvSpPr>
            <a:spLocks noGrp="1"/>
          </p:cNvSpPr>
          <p:nvPr>
            <p:ph type="dt" sz="half" idx="31"/>
          </p:nvPr>
        </p:nvSpPr>
        <p:spPr/>
        <p:txBody>
          <a:bodyPr/>
          <a:lstStyle>
            <a:lvl1pPr>
              <a:defRPr/>
            </a:lvl1pPr>
          </a:lstStyle>
          <a:p>
            <a:pPr>
              <a:defRPr/>
            </a:pPr>
            <a:endParaRPr lang="en-US"/>
          </a:p>
        </p:txBody>
      </p:sp>
      <p:sp>
        <p:nvSpPr>
          <p:cNvPr id="12" name="Rectangle 25"/>
          <p:cNvSpPr>
            <a:spLocks noGrp="1"/>
          </p:cNvSpPr>
          <p:nvPr>
            <p:ph type="ftr" sz="quarter" idx="32"/>
          </p:nvPr>
        </p:nvSpPr>
        <p:spPr/>
        <p:txBody>
          <a:bodyPr/>
          <a:lstStyle>
            <a:lvl1pPr>
              <a:defRPr/>
            </a:lvl1pPr>
          </a:lstStyle>
          <a:p>
            <a:pPr>
              <a:defRPr/>
            </a:pPr>
            <a:r>
              <a:rPr lang="en-US"/>
              <a:t>www.worldclassmaintenance.org</a:t>
            </a:r>
          </a:p>
        </p:txBody>
      </p:sp>
      <p:sp>
        <p:nvSpPr>
          <p:cNvPr id="15" name="Rectangle 16"/>
          <p:cNvSpPr>
            <a:spLocks noGrp="1"/>
          </p:cNvSpPr>
          <p:nvPr>
            <p:ph type="sldNum" sz="quarter" idx="33"/>
          </p:nvPr>
        </p:nvSpPr>
        <p:spPr/>
        <p:txBody>
          <a:bodyPr/>
          <a:lstStyle>
            <a:lvl1pPr>
              <a:defRPr/>
            </a:lvl1pPr>
          </a:lstStyle>
          <a:p>
            <a:pPr>
              <a:defRPr/>
            </a:pPr>
            <a:fld id="{1CE7072C-6E0A-4655-B1CA-D1003384FDB2}" type="slidenum">
              <a:rPr lang="en-US"/>
              <a:pPr>
                <a:defRPr/>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4-Up landscape with Caption">
    <p:spTree>
      <p:nvGrpSpPr>
        <p:cNvPr id="1" name=""/>
        <p:cNvGrpSpPr/>
        <p:nvPr/>
      </p:nvGrpSpPr>
      <p:grpSpPr>
        <a:xfrm>
          <a:off x="0" y="0"/>
          <a:ext cx="0" cy="0"/>
          <a:chOff x="0" y="0"/>
          <a:chExt cx="0" cy="0"/>
        </a:xfrm>
      </p:grpSpPr>
      <p:sp>
        <p:nvSpPr>
          <p:cNvPr id="24" name="Rectangle 7"/>
          <p:cNvSpPr>
            <a:spLocks noGrp="1"/>
          </p:cNvSpPr>
          <p:nvPr>
            <p:ph type="pic" sz="quarter" idx="14"/>
          </p:nvPr>
        </p:nvSpPr>
        <p:spPr>
          <a:xfrm>
            <a:off x="926821" y="533400"/>
            <a:ext cx="3653297"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8" name="Rectangle 7"/>
          <p:cNvSpPr>
            <a:spLocks noGrp="1"/>
          </p:cNvSpPr>
          <p:nvPr>
            <p:ph type="body" sz="quarter" idx="16"/>
          </p:nvPr>
        </p:nvSpPr>
        <p:spPr>
          <a:xfrm>
            <a:off x="926821" y="6172200"/>
            <a:ext cx="3657600" cy="304800"/>
          </a:xfrm>
        </p:spPr>
        <p:txBody>
          <a:bodyPr lIns="9144"/>
          <a:lstStyle>
            <a:lvl1pPr marL="0" marR="0" indent="0" algn="l">
              <a:buFontTx/>
              <a:buNone/>
              <a:defRPr sz="1600" baseline="0"/>
            </a:lvl1pPr>
            <a:extLst/>
          </a:lstStyle>
          <a:p>
            <a:pPr lvl="0"/>
            <a:r>
              <a:rPr lang="en-US"/>
              <a:t>Click to edit Master text styles</a:t>
            </a:r>
          </a:p>
        </p:txBody>
      </p:sp>
      <p:sp>
        <p:nvSpPr>
          <p:cNvPr id="9" name="Rectangle 7"/>
          <p:cNvSpPr>
            <a:spLocks noGrp="1"/>
          </p:cNvSpPr>
          <p:nvPr>
            <p:ph type="pic" sz="quarter" idx="17"/>
          </p:nvPr>
        </p:nvSpPr>
        <p:spPr>
          <a:xfrm>
            <a:off x="4660621" y="5334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6" name="Rectangle 7"/>
          <p:cNvSpPr>
            <a:spLocks noGrp="1"/>
          </p:cNvSpPr>
          <p:nvPr>
            <p:ph type="pic" sz="quarter" idx="18"/>
          </p:nvPr>
        </p:nvSpPr>
        <p:spPr>
          <a:xfrm>
            <a:off x="9268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4" name="Rectangle 7"/>
          <p:cNvSpPr>
            <a:spLocks noGrp="1"/>
          </p:cNvSpPr>
          <p:nvPr>
            <p:ph type="pic" sz="quarter" idx="19"/>
          </p:nvPr>
        </p:nvSpPr>
        <p:spPr>
          <a:xfrm>
            <a:off x="4660621" y="3352800"/>
            <a:ext cx="3657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4" name="Rectangle 7"/>
          <p:cNvSpPr>
            <a:spLocks noGrp="1"/>
          </p:cNvSpPr>
          <p:nvPr>
            <p:ph type="body" sz="quarter" idx="22"/>
          </p:nvPr>
        </p:nvSpPr>
        <p:spPr>
          <a:xfrm>
            <a:off x="926821" y="152400"/>
            <a:ext cx="3657600" cy="304800"/>
          </a:xfrm>
        </p:spPr>
        <p:txBody>
          <a:bodyPr lIns="9144"/>
          <a:lstStyle>
            <a:lvl1pPr marL="0" marR="0" indent="0" algn="l">
              <a:buFontTx/>
              <a:buNone/>
              <a:defRPr sz="1600" baseline="0"/>
            </a:lvl1pPr>
            <a:extLst/>
          </a:lstStyle>
          <a:p>
            <a:pPr lvl="0"/>
            <a:r>
              <a:rPr lang="en-US"/>
              <a:t>Click to edit Master text styles</a:t>
            </a:r>
          </a:p>
        </p:txBody>
      </p:sp>
      <p:sp>
        <p:nvSpPr>
          <p:cNvPr id="18" name="Rectangle 7"/>
          <p:cNvSpPr>
            <a:spLocks noGrp="1"/>
          </p:cNvSpPr>
          <p:nvPr>
            <p:ph type="body" sz="quarter" idx="23"/>
          </p:nvPr>
        </p:nvSpPr>
        <p:spPr>
          <a:xfrm>
            <a:off x="4660621" y="6172200"/>
            <a:ext cx="3657600" cy="304800"/>
          </a:xfrm>
        </p:spPr>
        <p:txBody>
          <a:bodyPr lIns="9144"/>
          <a:lstStyle>
            <a:lvl1pPr marL="0" marR="0" indent="0" algn="l">
              <a:buFontTx/>
              <a:buNone/>
              <a:defRPr sz="1600" baseline="0"/>
            </a:lvl1pPr>
            <a:extLst/>
          </a:lstStyle>
          <a:p>
            <a:pPr lvl="0"/>
            <a:r>
              <a:rPr lang="en-US"/>
              <a:t>Click to edit Master text styles</a:t>
            </a:r>
          </a:p>
        </p:txBody>
      </p:sp>
      <p:sp>
        <p:nvSpPr>
          <p:cNvPr id="16" name="Rectangle 7"/>
          <p:cNvSpPr>
            <a:spLocks noGrp="1"/>
          </p:cNvSpPr>
          <p:nvPr>
            <p:ph type="body" sz="quarter" idx="24"/>
          </p:nvPr>
        </p:nvSpPr>
        <p:spPr>
          <a:xfrm>
            <a:off x="4660621" y="152400"/>
            <a:ext cx="3657600" cy="304800"/>
          </a:xfrm>
        </p:spPr>
        <p:txBody>
          <a:bodyPr lIns="9144"/>
          <a:lstStyle>
            <a:lvl1pPr marL="0" marR="0" indent="0" algn="l">
              <a:buFontTx/>
              <a:buNone/>
              <a:defRPr sz="1600" baseline="0"/>
            </a:lvl1pPr>
            <a:extLst/>
          </a:lstStyle>
          <a:p>
            <a:pPr lvl="0"/>
            <a:r>
              <a:rPr lang="en-US"/>
              <a:t>Click to edit Master text styles</a:t>
            </a:r>
          </a:p>
        </p:txBody>
      </p:sp>
      <p:sp>
        <p:nvSpPr>
          <p:cNvPr id="10" name="Rectangle 3"/>
          <p:cNvSpPr>
            <a:spLocks noGrp="1"/>
          </p:cNvSpPr>
          <p:nvPr>
            <p:ph type="dt" sz="half" idx="25"/>
          </p:nvPr>
        </p:nvSpPr>
        <p:spPr/>
        <p:txBody>
          <a:bodyPr/>
          <a:lstStyle>
            <a:lvl1pPr>
              <a:defRPr/>
            </a:lvl1pPr>
          </a:lstStyle>
          <a:p>
            <a:pPr>
              <a:defRPr/>
            </a:pPr>
            <a:endParaRPr lang="en-US"/>
          </a:p>
        </p:txBody>
      </p:sp>
      <p:sp>
        <p:nvSpPr>
          <p:cNvPr id="11" name="Rectangle 25"/>
          <p:cNvSpPr>
            <a:spLocks noGrp="1"/>
          </p:cNvSpPr>
          <p:nvPr>
            <p:ph type="ftr" sz="quarter" idx="26"/>
          </p:nvPr>
        </p:nvSpPr>
        <p:spPr/>
        <p:txBody>
          <a:bodyPr/>
          <a:lstStyle>
            <a:lvl1pPr>
              <a:defRPr/>
            </a:lvl1pPr>
          </a:lstStyle>
          <a:p>
            <a:pPr>
              <a:defRPr/>
            </a:pPr>
            <a:r>
              <a:rPr lang="en-US"/>
              <a:t>www.worldclassmaintenance.org</a:t>
            </a:r>
          </a:p>
        </p:txBody>
      </p:sp>
      <p:sp>
        <p:nvSpPr>
          <p:cNvPr id="12" name="Rectangle 16"/>
          <p:cNvSpPr>
            <a:spLocks noGrp="1"/>
          </p:cNvSpPr>
          <p:nvPr>
            <p:ph type="sldNum" sz="quarter" idx="27"/>
          </p:nvPr>
        </p:nvSpPr>
        <p:spPr/>
        <p:txBody>
          <a:bodyPr/>
          <a:lstStyle>
            <a:lvl1pPr>
              <a:defRPr/>
            </a:lvl1pPr>
          </a:lstStyle>
          <a:p>
            <a:pPr>
              <a:defRPr/>
            </a:pPr>
            <a:fld id="{BDEE4C51-C2FE-4F9C-8CC5-BD76058C2FBA}" type="slidenum">
              <a:rPr lang="en-US"/>
              <a:pPr>
                <a:defRPr/>
              </a:pPr>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4-Up Portrait with Large Caption">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1524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0" name="Rectangle 7"/>
          <p:cNvSpPr>
            <a:spLocks noGrp="1"/>
          </p:cNvSpPr>
          <p:nvPr>
            <p:ph type="pic" sz="quarter" idx="31"/>
          </p:nvPr>
        </p:nvSpPr>
        <p:spPr>
          <a:xfrm>
            <a:off x="454660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Rectangle 7"/>
          <p:cNvSpPr>
            <a:spLocks noGrp="1"/>
          </p:cNvSpPr>
          <p:nvPr>
            <p:ph type="pic" sz="quarter" idx="30"/>
          </p:nvPr>
        </p:nvSpPr>
        <p:spPr>
          <a:xfrm>
            <a:off x="2349060"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9" name="Rectangle 7"/>
          <p:cNvSpPr>
            <a:spLocks noGrp="1"/>
          </p:cNvSpPr>
          <p:nvPr>
            <p:ph type="pic" sz="quarter" idx="32"/>
          </p:nvPr>
        </p:nvSpPr>
        <p:spPr>
          <a:xfrm>
            <a:off x="6740166" y="1524000"/>
            <a:ext cx="2106985" cy="2809311"/>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4" name="Rectangle 7"/>
          <p:cNvSpPr>
            <a:spLocks noGrp="1"/>
          </p:cNvSpPr>
          <p:nvPr>
            <p:ph type="body" sz="quarter" idx="29"/>
          </p:nvPr>
        </p:nvSpPr>
        <p:spPr>
          <a:xfrm>
            <a:off x="152400" y="4495800"/>
            <a:ext cx="8763000" cy="1905000"/>
          </a:xfrm>
        </p:spPr>
        <p:txBody>
          <a:bodyPr/>
          <a:lstStyle>
            <a:lvl1pPr marL="0" marR="0" indent="0" algn="l">
              <a:buFontTx/>
              <a:buNone/>
              <a:defRPr sz="2400" baseline="0"/>
            </a:lvl1pPr>
            <a:extLst/>
          </a:lstStyle>
          <a:p>
            <a:pPr lvl="0"/>
            <a:r>
              <a:rPr lang="en-US"/>
              <a:t>Click to edit Master text styles</a:t>
            </a:r>
          </a:p>
        </p:txBody>
      </p:sp>
      <p:sp>
        <p:nvSpPr>
          <p:cNvPr id="8" name="Rectangle 3"/>
          <p:cNvSpPr>
            <a:spLocks noGrp="1"/>
          </p:cNvSpPr>
          <p:nvPr>
            <p:ph type="dt" sz="half" idx="33"/>
          </p:nvPr>
        </p:nvSpPr>
        <p:spPr/>
        <p:txBody>
          <a:bodyPr/>
          <a:lstStyle>
            <a:lvl1pPr>
              <a:defRPr/>
            </a:lvl1pPr>
          </a:lstStyle>
          <a:p>
            <a:pPr>
              <a:defRPr/>
            </a:pPr>
            <a:endParaRPr lang="en-US"/>
          </a:p>
        </p:txBody>
      </p:sp>
      <p:sp>
        <p:nvSpPr>
          <p:cNvPr id="9" name="Rectangle 25"/>
          <p:cNvSpPr>
            <a:spLocks noGrp="1"/>
          </p:cNvSpPr>
          <p:nvPr>
            <p:ph type="ftr" sz="quarter" idx="34"/>
          </p:nvPr>
        </p:nvSpPr>
        <p:spPr/>
        <p:txBody>
          <a:bodyPr/>
          <a:lstStyle>
            <a:lvl1pPr>
              <a:defRPr/>
            </a:lvl1pPr>
          </a:lstStyle>
          <a:p>
            <a:pPr>
              <a:defRPr/>
            </a:pPr>
            <a:r>
              <a:rPr lang="en-US"/>
              <a:t>www.worldclassmaintenance.org</a:t>
            </a:r>
          </a:p>
        </p:txBody>
      </p:sp>
      <p:sp>
        <p:nvSpPr>
          <p:cNvPr id="10" name="Rectangle 16"/>
          <p:cNvSpPr>
            <a:spLocks noGrp="1"/>
          </p:cNvSpPr>
          <p:nvPr>
            <p:ph type="sldNum" sz="quarter" idx="35"/>
          </p:nvPr>
        </p:nvSpPr>
        <p:spPr/>
        <p:txBody>
          <a:bodyPr/>
          <a:lstStyle>
            <a:lvl1pPr>
              <a:defRPr/>
            </a:lvl1pPr>
          </a:lstStyle>
          <a:p>
            <a:pPr>
              <a:defRPr/>
            </a:pPr>
            <a:fld id="{C33087F9-1317-4C36-8448-17DBBE47DAA3}" type="slidenum">
              <a:rPr lang="en-US"/>
              <a:pPr>
                <a:defRPr/>
              </a:pPr>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4-Up: 1 Portrait with  3 Landscape">
    <p:spTree>
      <p:nvGrpSpPr>
        <p:cNvPr id="1" name=""/>
        <p:cNvGrpSpPr/>
        <p:nvPr/>
      </p:nvGrpSpPr>
      <p:grpSpPr>
        <a:xfrm>
          <a:off x="0" y="0"/>
          <a:ext cx="0" cy="0"/>
          <a:chOff x="0" y="0"/>
          <a:chExt cx="0" cy="0"/>
        </a:xfrm>
      </p:grpSpPr>
      <p:sp>
        <p:nvSpPr>
          <p:cNvPr id="26" name="Rectangle 7"/>
          <p:cNvSpPr>
            <a:spLocks noGrp="1"/>
          </p:cNvSpPr>
          <p:nvPr>
            <p:ph type="pic" sz="quarter" idx="14"/>
          </p:nvPr>
        </p:nvSpPr>
        <p:spPr>
          <a:xfrm>
            <a:off x="685800" y="257665"/>
            <a:ext cx="4617720" cy="6172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4" name="Rectangle 7"/>
          <p:cNvSpPr>
            <a:spLocks noGrp="1" noChangeAspect="1"/>
          </p:cNvSpPr>
          <p:nvPr>
            <p:ph type="pic" sz="quarter" idx="18"/>
          </p:nvPr>
        </p:nvSpPr>
        <p:spPr>
          <a:xfrm>
            <a:off x="5788848" y="257665"/>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6" name="Rectangle 7"/>
          <p:cNvSpPr>
            <a:spLocks noGrp="1" noChangeAspect="1"/>
          </p:cNvSpPr>
          <p:nvPr>
            <p:ph type="pic" sz="quarter" idx="22"/>
          </p:nvPr>
        </p:nvSpPr>
        <p:spPr>
          <a:xfrm>
            <a:off x="5788848" y="2432657"/>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4" name="Rectangle 7"/>
          <p:cNvSpPr>
            <a:spLocks noGrp="1" noChangeAspect="1"/>
          </p:cNvSpPr>
          <p:nvPr>
            <p:ph type="pic" sz="quarter" idx="23"/>
          </p:nvPr>
        </p:nvSpPr>
        <p:spPr>
          <a:xfrm>
            <a:off x="5788848" y="4607649"/>
            <a:ext cx="2438402" cy="1828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Rectangle 3"/>
          <p:cNvSpPr>
            <a:spLocks noGrp="1"/>
          </p:cNvSpPr>
          <p:nvPr>
            <p:ph type="dt" sz="half" idx="24"/>
          </p:nvPr>
        </p:nvSpPr>
        <p:spPr/>
        <p:txBody>
          <a:bodyPr/>
          <a:lstStyle>
            <a:lvl1pPr>
              <a:defRPr/>
            </a:lvl1pPr>
          </a:lstStyle>
          <a:p>
            <a:pPr>
              <a:defRPr/>
            </a:pPr>
            <a:endParaRPr lang="en-US"/>
          </a:p>
        </p:txBody>
      </p:sp>
      <p:sp>
        <p:nvSpPr>
          <p:cNvPr id="8" name="Rectangle 25"/>
          <p:cNvSpPr>
            <a:spLocks noGrp="1"/>
          </p:cNvSpPr>
          <p:nvPr>
            <p:ph type="ftr" sz="quarter" idx="25"/>
          </p:nvPr>
        </p:nvSpPr>
        <p:spPr/>
        <p:txBody>
          <a:bodyPr/>
          <a:lstStyle>
            <a:lvl1pPr>
              <a:defRPr/>
            </a:lvl1pPr>
          </a:lstStyle>
          <a:p>
            <a:pPr>
              <a:defRPr/>
            </a:pPr>
            <a:r>
              <a:rPr lang="en-US"/>
              <a:t>www.worldclassmaintenance.org</a:t>
            </a:r>
          </a:p>
        </p:txBody>
      </p:sp>
      <p:sp>
        <p:nvSpPr>
          <p:cNvPr id="9" name="Rectangle 16"/>
          <p:cNvSpPr>
            <a:spLocks noGrp="1"/>
          </p:cNvSpPr>
          <p:nvPr>
            <p:ph type="sldNum" sz="quarter" idx="26"/>
          </p:nvPr>
        </p:nvSpPr>
        <p:spPr/>
        <p:txBody>
          <a:bodyPr/>
          <a:lstStyle>
            <a:lvl1pPr>
              <a:defRPr/>
            </a:lvl1pPr>
          </a:lstStyle>
          <a:p>
            <a:pPr>
              <a:defRPr/>
            </a:pPr>
            <a:fld id="{EC43A399-A522-4899-AA52-10AD05A82329}" type="slidenum">
              <a:rPr lang="en-US"/>
              <a:pPr>
                <a:defRPr/>
              </a:pPr>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5-up: 3 Landscape with 2 Portrait">
    <p:spTree>
      <p:nvGrpSpPr>
        <p:cNvPr id="1" name=""/>
        <p:cNvGrpSpPr/>
        <p:nvPr/>
      </p:nvGrpSpPr>
      <p:grpSpPr>
        <a:xfrm>
          <a:off x="0" y="0"/>
          <a:ext cx="0" cy="0"/>
          <a:chOff x="0" y="0"/>
          <a:chExt cx="0" cy="0"/>
        </a:xfrm>
      </p:grpSpPr>
      <p:sp>
        <p:nvSpPr>
          <p:cNvPr id="9" name="Rectangle 7"/>
          <p:cNvSpPr>
            <a:spLocks noGrp="1"/>
          </p:cNvSpPr>
          <p:nvPr>
            <p:ph type="pic" sz="quarter" idx="14"/>
          </p:nvPr>
        </p:nvSpPr>
        <p:spPr>
          <a:xfrm>
            <a:off x="609600" y="34290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7" name="Rectangle 7"/>
          <p:cNvSpPr>
            <a:spLocks noGrp="1"/>
          </p:cNvSpPr>
          <p:nvPr>
            <p:ph type="pic" sz="quarter" idx="17"/>
          </p:nvPr>
        </p:nvSpPr>
        <p:spPr>
          <a:xfrm>
            <a:off x="3033848" y="228600"/>
            <a:ext cx="5562600" cy="4171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1" name="Rectangle 7"/>
          <p:cNvSpPr>
            <a:spLocks noGrp="1"/>
          </p:cNvSpPr>
          <p:nvPr>
            <p:ph type="pic" sz="quarter" idx="26"/>
          </p:nvPr>
        </p:nvSpPr>
        <p:spPr>
          <a:xfrm>
            <a:off x="609600" y="228600"/>
            <a:ext cx="2070154" cy="29718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6" name="Rectangle 7"/>
          <p:cNvSpPr>
            <a:spLocks noGrp="1" noChangeAspect="1"/>
          </p:cNvSpPr>
          <p:nvPr>
            <p:ph type="pic" sz="quarter" idx="27"/>
          </p:nvPr>
        </p:nvSpPr>
        <p:spPr>
          <a:xfrm>
            <a:off x="5943600" y="4495800"/>
            <a:ext cx="2666999"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3" name="Rectangle 7"/>
          <p:cNvSpPr>
            <a:spLocks noGrp="1" noChangeAspect="1"/>
          </p:cNvSpPr>
          <p:nvPr>
            <p:ph type="pic" sz="quarter" idx="28"/>
          </p:nvPr>
        </p:nvSpPr>
        <p:spPr>
          <a:xfrm>
            <a:off x="3033848" y="4495800"/>
            <a:ext cx="2757352" cy="187452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Rectangle 3"/>
          <p:cNvSpPr>
            <a:spLocks noGrp="1"/>
          </p:cNvSpPr>
          <p:nvPr>
            <p:ph type="dt" sz="half" idx="29"/>
          </p:nvPr>
        </p:nvSpPr>
        <p:spPr/>
        <p:txBody>
          <a:bodyPr/>
          <a:lstStyle>
            <a:lvl1pPr>
              <a:defRPr/>
            </a:lvl1pPr>
          </a:lstStyle>
          <a:p>
            <a:pPr>
              <a:defRPr/>
            </a:pPr>
            <a:endParaRPr lang="en-US"/>
          </a:p>
        </p:txBody>
      </p:sp>
      <p:sp>
        <p:nvSpPr>
          <p:cNvPr id="8" name="Rectangle 25"/>
          <p:cNvSpPr>
            <a:spLocks noGrp="1"/>
          </p:cNvSpPr>
          <p:nvPr>
            <p:ph type="ftr" sz="quarter" idx="30"/>
          </p:nvPr>
        </p:nvSpPr>
        <p:spPr/>
        <p:txBody>
          <a:bodyPr/>
          <a:lstStyle>
            <a:lvl1pPr>
              <a:defRPr/>
            </a:lvl1pPr>
          </a:lstStyle>
          <a:p>
            <a:pPr>
              <a:defRPr/>
            </a:pPr>
            <a:r>
              <a:rPr lang="en-US"/>
              <a:t>www.worldclassmaintenance.org</a:t>
            </a:r>
          </a:p>
        </p:txBody>
      </p:sp>
      <p:sp>
        <p:nvSpPr>
          <p:cNvPr id="10" name="Rectangle 16"/>
          <p:cNvSpPr>
            <a:spLocks noGrp="1"/>
          </p:cNvSpPr>
          <p:nvPr>
            <p:ph type="sldNum" sz="quarter" idx="31"/>
          </p:nvPr>
        </p:nvSpPr>
        <p:spPr/>
        <p:txBody>
          <a:bodyPr/>
          <a:lstStyle>
            <a:lvl1pPr>
              <a:defRPr/>
            </a:lvl1pPr>
          </a:lstStyle>
          <a:p>
            <a:pPr>
              <a:defRPr/>
            </a:pPr>
            <a:fld id="{6804A632-5F2E-4E06-BA1E-C43012FA136B}" type="slidenum">
              <a:rPr lang="en-US"/>
              <a:pPr>
                <a:defRPr/>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5-Up: 3 Portrait with 2 Landscape">
    <p:spTree>
      <p:nvGrpSpPr>
        <p:cNvPr id="1" name=""/>
        <p:cNvGrpSpPr/>
        <p:nvPr/>
      </p:nvGrpSpPr>
      <p:grpSpPr>
        <a:xfrm>
          <a:off x="0" y="0"/>
          <a:ext cx="0" cy="0"/>
          <a:chOff x="0" y="0"/>
          <a:chExt cx="0" cy="0"/>
        </a:xfrm>
      </p:grpSpPr>
      <p:sp>
        <p:nvSpPr>
          <p:cNvPr id="17" name="Rectangle 7"/>
          <p:cNvSpPr>
            <a:spLocks noGrp="1"/>
          </p:cNvSpPr>
          <p:nvPr>
            <p:ph type="pic" sz="quarter" idx="26"/>
          </p:nvPr>
        </p:nvSpPr>
        <p:spPr>
          <a:xfrm>
            <a:off x="5121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3" name="Rectangle 7"/>
          <p:cNvSpPr>
            <a:spLocks noGrp="1"/>
          </p:cNvSpPr>
          <p:nvPr>
            <p:ph type="pic" sz="quarter" idx="29"/>
          </p:nvPr>
        </p:nvSpPr>
        <p:spPr>
          <a:xfrm>
            <a:off x="51213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0" name="Rectangle 7"/>
          <p:cNvSpPr>
            <a:spLocks noGrp="1"/>
          </p:cNvSpPr>
          <p:nvPr>
            <p:ph type="pic" sz="quarter" idx="30"/>
          </p:nvPr>
        </p:nvSpPr>
        <p:spPr>
          <a:xfrm>
            <a:off x="4718374" y="228600"/>
            <a:ext cx="39624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2" name="Rectangle 7"/>
          <p:cNvSpPr>
            <a:spLocks noGrp="1"/>
          </p:cNvSpPr>
          <p:nvPr>
            <p:ph type="pic" sz="quarter" idx="27"/>
          </p:nvPr>
        </p:nvSpPr>
        <p:spPr>
          <a:xfrm>
            <a:off x="32934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1" name="Rectangle 7"/>
          <p:cNvSpPr>
            <a:spLocks noGrp="1"/>
          </p:cNvSpPr>
          <p:nvPr>
            <p:ph type="pic" sz="quarter" idx="28"/>
          </p:nvPr>
        </p:nvSpPr>
        <p:spPr>
          <a:xfrm>
            <a:off x="6074734" y="3124200"/>
            <a:ext cx="2606040" cy="32766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Rectangle 3"/>
          <p:cNvSpPr>
            <a:spLocks noGrp="1"/>
          </p:cNvSpPr>
          <p:nvPr>
            <p:ph type="dt" sz="half" idx="31"/>
          </p:nvPr>
        </p:nvSpPr>
        <p:spPr/>
        <p:txBody>
          <a:bodyPr/>
          <a:lstStyle>
            <a:lvl1pPr>
              <a:defRPr/>
            </a:lvl1pPr>
          </a:lstStyle>
          <a:p>
            <a:pPr>
              <a:defRPr/>
            </a:pPr>
            <a:endParaRPr lang="en-US"/>
          </a:p>
        </p:txBody>
      </p:sp>
      <p:sp>
        <p:nvSpPr>
          <p:cNvPr id="8" name="Rectangle 25"/>
          <p:cNvSpPr>
            <a:spLocks noGrp="1"/>
          </p:cNvSpPr>
          <p:nvPr>
            <p:ph type="ftr" sz="quarter" idx="32"/>
          </p:nvPr>
        </p:nvSpPr>
        <p:spPr/>
        <p:txBody>
          <a:bodyPr/>
          <a:lstStyle>
            <a:lvl1pPr>
              <a:defRPr/>
            </a:lvl1pPr>
          </a:lstStyle>
          <a:p>
            <a:pPr>
              <a:defRPr/>
            </a:pPr>
            <a:r>
              <a:rPr lang="en-US"/>
              <a:t>www.worldclassmaintenance.org</a:t>
            </a:r>
          </a:p>
        </p:txBody>
      </p:sp>
      <p:sp>
        <p:nvSpPr>
          <p:cNvPr id="9" name="Rectangle 16"/>
          <p:cNvSpPr>
            <a:spLocks noGrp="1"/>
          </p:cNvSpPr>
          <p:nvPr>
            <p:ph type="sldNum" sz="quarter" idx="33"/>
          </p:nvPr>
        </p:nvSpPr>
        <p:spPr/>
        <p:txBody>
          <a:bodyPr/>
          <a:lstStyle>
            <a:lvl1pPr>
              <a:defRPr/>
            </a:lvl1pPr>
          </a:lstStyle>
          <a:p>
            <a:pPr>
              <a:defRPr/>
            </a:pPr>
            <a:fld id="{89BCF0A2-E92C-400F-8326-923895CA4DDB}" type="slidenum">
              <a:rPr lang="en-US"/>
              <a:pPr>
                <a:defRPr/>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3050273" y="16002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W¥ل云玗İαЂÕØÚáÛ丫:Téxt Plàçèhòlðêr 表¥鷗字㌍_W 6"/>
          <p:cNvSpPr>
            <a:spLocks noGrp="1"/>
          </p:cNvSpPr>
          <p:nvPr>
            <p:ph type="body" sz="quarter" idx="15"/>
          </p:nvPr>
        </p:nvSpPr>
        <p:spPr>
          <a:xfrm>
            <a:off x="3048000" y="4876800"/>
            <a:ext cx="3200400" cy="1295400"/>
          </a:xfrm>
        </p:spPr>
        <p:txBody>
          <a:bodyPr tIns="91440" rIns="9144" bIns="91440"/>
          <a:lstStyle>
            <a:lvl1pPr marL="0" marR="0" indent="0" algn="l">
              <a:buFontTx/>
              <a:buNone/>
              <a:defRPr sz="1800" i="0"/>
            </a:lvl1pPr>
            <a:extLst/>
          </a:lstStyle>
          <a:p>
            <a:pPr lvl="0"/>
            <a:r>
              <a:rPr lang="en-US"/>
              <a:t>Click to edit Master text styles</a:t>
            </a:r>
          </a:p>
        </p:txBody>
      </p:sp>
      <p:sp>
        <p:nvSpPr>
          <p:cNvPr id="5" name="Rectangle 3"/>
          <p:cNvSpPr>
            <a:spLocks noGrp="1"/>
          </p:cNvSpPr>
          <p:nvPr>
            <p:ph type="dt" sz="half" idx="16"/>
          </p:nvPr>
        </p:nvSpPr>
        <p:spPr/>
        <p:txBody>
          <a:bodyPr/>
          <a:lstStyle>
            <a:lvl1pPr>
              <a:defRPr/>
            </a:lvl1pPr>
          </a:lstStyle>
          <a:p>
            <a:pPr>
              <a:defRPr/>
            </a:pPr>
            <a:endParaRPr lang="en-US"/>
          </a:p>
        </p:txBody>
      </p:sp>
      <p:sp>
        <p:nvSpPr>
          <p:cNvPr id="6" name="Rectangle 25"/>
          <p:cNvSpPr>
            <a:spLocks noGrp="1"/>
          </p:cNvSpPr>
          <p:nvPr>
            <p:ph type="ftr" sz="quarter" idx="17"/>
          </p:nvPr>
        </p:nvSpPr>
        <p:spPr/>
        <p:txBody>
          <a:bodyPr/>
          <a:lstStyle>
            <a:lvl1pPr>
              <a:defRPr/>
            </a:lvl1pPr>
          </a:lstStyle>
          <a:p>
            <a:pPr>
              <a:defRPr/>
            </a:pPr>
            <a:r>
              <a:rPr lang="en-US"/>
              <a:t>www.worldclassmaintenance.org</a:t>
            </a:r>
          </a:p>
        </p:txBody>
      </p:sp>
      <p:sp>
        <p:nvSpPr>
          <p:cNvPr id="8" name="Rectangle 16"/>
          <p:cNvSpPr>
            <a:spLocks noGrp="1"/>
          </p:cNvSpPr>
          <p:nvPr>
            <p:ph type="sldNum" sz="quarter" idx="18"/>
          </p:nvPr>
        </p:nvSpPr>
        <p:spPr/>
        <p:txBody>
          <a:bodyPr/>
          <a:lstStyle>
            <a:lvl1pPr>
              <a:defRPr/>
            </a:lvl1pPr>
          </a:lstStyle>
          <a:p>
            <a:pPr>
              <a:defRPr/>
            </a:pPr>
            <a:fld id="{F3C5D163-1229-454D-9A70-8E29AFF60AE7}" type="slidenum">
              <a:rPr lang="en-US"/>
              <a:pPr>
                <a:defRPr/>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Up Square with Caption">
    <p:spTree>
      <p:nvGrpSpPr>
        <p:cNvPr id="1" name=""/>
        <p:cNvGrpSpPr/>
        <p:nvPr/>
      </p:nvGrpSpPr>
      <p:grpSpPr>
        <a:xfrm>
          <a:off x="0" y="0"/>
          <a:ext cx="0" cy="0"/>
          <a:chOff x="0" y="0"/>
          <a:chExt cx="0" cy="0"/>
        </a:xfrm>
      </p:grpSpPr>
      <p:sp>
        <p:nvSpPr>
          <p:cNvPr id="4" name="W¥ل云玗İαЂôÁûÂÚ丫:Pïçtúrê Plå¢éhõlðér 表¥鷗字㌍ 表_W 3"/>
          <p:cNvSpPr>
            <a:spLocks noGrp="1" noChangeAspect="1"/>
          </p:cNvSpPr>
          <p:nvPr>
            <p:ph type="pic" sz="quarter" idx="10"/>
          </p:nvPr>
        </p:nvSpPr>
        <p:spPr>
          <a:xfrm>
            <a:off x="4955273"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6" name="W¥ل云玗İαЂôÁûÂÚ丫:Pïçtúrê Plå¢éhõlðér 表¥鷗字㌍ 表_W 5"/>
          <p:cNvSpPr>
            <a:spLocks noGrp="1" noChangeAspect="1"/>
          </p:cNvSpPr>
          <p:nvPr>
            <p:ph type="pic" sz="quarter" idx="14"/>
          </p:nvPr>
        </p:nvSpPr>
        <p:spPr>
          <a:xfrm>
            <a:off x="1143000" y="1371600"/>
            <a:ext cx="3198127" cy="32004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W¥ل云玗İαЂÕØÚáÛ丫:Téxt Plàçèhòlðêr 表¥鷗字㌍_W 6"/>
          <p:cNvSpPr>
            <a:spLocks noGrp="1"/>
          </p:cNvSpPr>
          <p:nvPr>
            <p:ph type="body" sz="quarter" idx="15"/>
          </p:nvPr>
        </p:nvSpPr>
        <p:spPr>
          <a:xfrm>
            <a:off x="4953000" y="4648200"/>
            <a:ext cx="3200400" cy="1295400"/>
          </a:xfrm>
        </p:spPr>
        <p:txBody>
          <a:bodyPr tIns="91440" rIns="9144" bIns="91440"/>
          <a:lstStyle>
            <a:lvl1pPr marL="0" marR="0" indent="0" algn="l">
              <a:buFontTx/>
              <a:buNone/>
              <a:defRPr sz="1800" i="0"/>
            </a:lvl1pPr>
            <a:extLst/>
          </a:lstStyle>
          <a:p>
            <a:pPr lvl="0"/>
            <a:r>
              <a:rPr lang="en-US"/>
              <a:t>Click to edit Master text styles</a:t>
            </a:r>
          </a:p>
        </p:txBody>
      </p:sp>
      <p:sp>
        <p:nvSpPr>
          <p:cNvPr id="8" name="W¥ل云玗İαЂÕØÚáÛ丫:Téxt Plàçèhòlðêr 表¥鷗字㌍_W 7"/>
          <p:cNvSpPr>
            <a:spLocks noGrp="1"/>
          </p:cNvSpPr>
          <p:nvPr>
            <p:ph type="body" sz="quarter" idx="16"/>
          </p:nvPr>
        </p:nvSpPr>
        <p:spPr>
          <a:xfrm>
            <a:off x="1143000" y="4648200"/>
            <a:ext cx="3200400" cy="1295400"/>
          </a:xfrm>
        </p:spPr>
        <p:txBody>
          <a:bodyPr tIns="91440" rIns="9144" bIns="91440"/>
          <a:lstStyle>
            <a:lvl1pPr marL="0" marR="0" indent="0" algn="l">
              <a:buFontTx/>
              <a:buNone/>
              <a:defRPr sz="1800" i="0"/>
            </a:lvl1pPr>
            <a:extLst/>
          </a:lstStyle>
          <a:p>
            <a:pPr lvl="0"/>
            <a:r>
              <a:rPr lang="en-US"/>
              <a:t>Click to edit Master text styles</a:t>
            </a:r>
          </a:p>
        </p:txBody>
      </p:sp>
      <p:sp>
        <p:nvSpPr>
          <p:cNvPr id="9" name="Rectangle 3"/>
          <p:cNvSpPr>
            <a:spLocks noGrp="1"/>
          </p:cNvSpPr>
          <p:nvPr>
            <p:ph type="dt" sz="half" idx="17"/>
          </p:nvPr>
        </p:nvSpPr>
        <p:spPr/>
        <p:txBody>
          <a:bodyPr/>
          <a:lstStyle>
            <a:lvl1pPr>
              <a:defRPr/>
            </a:lvl1pPr>
          </a:lstStyle>
          <a:p>
            <a:pPr>
              <a:defRPr/>
            </a:pPr>
            <a:endParaRPr lang="en-US"/>
          </a:p>
        </p:txBody>
      </p:sp>
      <p:sp>
        <p:nvSpPr>
          <p:cNvPr id="10" name="Rectangle 25"/>
          <p:cNvSpPr>
            <a:spLocks noGrp="1"/>
          </p:cNvSpPr>
          <p:nvPr>
            <p:ph type="ftr" sz="quarter" idx="18"/>
          </p:nvPr>
        </p:nvSpPr>
        <p:spPr/>
        <p:txBody>
          <a:bodyPr/>
          <a:lstStyle>
            <a:lvl1pPr>
              <a:defRPr/>
            </a:lvl1pPr>
          </a:lstStyle>
          <a:p>
            <a:pPr>
              <a:defRPr/>
            </a:pPr>
            <a:r>
              <a:rPr lang="en-US"/>
              <a:t>www.worldclassmaintenance.org</a:t>
            </a:r>
          </a:p>
        </p:txBody>
      </p:sp>
      <p:sp>
        <p:nvSpPr>
          <p:cNvPr id="11" name="Rectangle 16"/>
          <p:cNvSpPr>
            <a:spLocks noGrp="1"/>
          </p:cNvSpPr>
          <p:nvPr>
            <p:ph type="sldNum" sz="quarter" idx="19"/>
          </p:nvPr>
        </p:nvSpPr>
        <p:spPr/>
        <p:txBody>
          <a:bodyPr/>
          <a:lstStyle>
            <a:lvl1pPr>
              <a:defRPr/>
            </a:lvl1pPr>
          </a:lstStyle>
          <a:p>
            <a:pPr>
              <a:defRPr/>
            </a:pPr>
            <a:fld id="{63083E99-9F5E-4CE8-AC88-A9F490673534}" type="slidenum">
              <a:rPr lang="en-US"/>
              <a:pPr>
                <a:defRPr/>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Landscape with Caption">
    <p:spTree>
      <p:nvGrpSpPr>
        <p:cNvPr id="1" name=""/>
        <p:cNvGrpSpPr/>
        <p:nvPr/>
      </p:nvGrpSpPr>
      <p:grpSpPr>
        <a:xfrm>
          <a:off x="0" y="0"/>
          <a:ext cx="0" cy="0"/>
          <a:chOff x="0" y="0"/>
          <a:chExt cx="0" cy="0"/>
        </a:xfrm>
      </p:grpSpPr>
      <p:sp>
        <p:nvSpPr>
          <p:cNvPr id="5" name="Rectangle 9"/>
          <p:cNvSpPr>
            <a:spLocks noGrp="1" noChangeAspect="1"/>
          </p:cNvSpPr>
          <p:nvPr>
            <p:ph type="pic" sz="quarter" idx="10"/>
          </p:nvPr>
        </p:nvSpPr>
        <p:spPr>
          <a:xfrm>
            <a:off x="914400" y="294590"/>
            <a:ext cx="7467600" cy="56007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lang="en-US" i="0" smtClean="0">
                <a:solidFill>
                  <a:schemeClr val="tx1"/>
                </a:solidFill>
                <a:latin typeface="+mn-lt"/>
                <a:ea typeface="+mn-ea"/>
                <a:cs typeface="+mn-cs"/>
              </a:defRPr>
            </a:lvl1pPr>
            <a:extLst/>
          </a:lstStyle>
          <a:p>
            <a:pPr lvl="0"/>
            <a:r>
              <a:rPr lang="en-US" noProof="0"/>
              <a:t>Click icon to add picture</a:t>
            </a:r>
          </a:p>
        </p:txBody>
      </p:sp>
      <p:sp>
        <p:nvSpPr>
          <p:cNvPr id="7" name="Rectangle 5"/>
          <p:cNvSpPr>
            <a:spLocks noGrp="1"/>
          </p:cNvSpPr>
          <p:nvPr>
            <p:ph type="body" sz="quarter" idx="11"/>
          </p:nvPr>
        </p:nvSpPr>
        <p:spPr>
          <a:xfrm>
            <a:off x="914400" y="6019800"/>
            <a:ext cx="7467600" cy="381000"/>
          </a:xfrm>
        </p:spPr>
        <p:txBody>
          <a:bodyPr rIns="9144">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a:t>Click to edit Master text styles</a:t>
            </a:r>
          </a:p>
        </p:txBody>
      </p:sp>
      <p:sp>
        <p:nvSpPr>
          <p:cNvPr id="4" name="Rectangle 3"/>
          <p:cNvSpPr>
            <a:spLocks noGrp="1"/>
          </p:cNvSpPr>
          <p:nvPr>
            <p:ph type="dt" sz="half" idx="12"/>
          </p:nvPr>
        </p:nvSpPr>
        <p:spPr/>
        <p:txBody>
          <a:bodyPr/>
          <a:lstStyle>
            <a:lvl1pPr>
              <a:defRPr/>
            </a:lvl1pPr>
          </a:lstStyle>
          <a:p>
            <a:pPr>
              <a:defRPr/>
            </a:pPr>
            <a:endParaRPr lang="en-US"/>
          </a:p>
        </p:txBody>
      </p:sp>
      <p:sp>
        <p:nvSpPr>
          <p:cNvPr id="6" name="Rectangle 25"/>
          <p:cNvSpPr>
            <a:spLocks noGrp="1"/>
          </p:cNvSpPr>
          <p:nvPr>
            <p:ph type="ftr" sz="quarter" idx="13"/>
          </p:nvPr>
        </p:nvSpPr>
        <p:spPr/>
        <p:txBody>
          <a:bodyPr/>
          <a:lstStyle>
            <a:lvl1pPr>
              <a:defRPr/>
            </a:lvl1pPr>
          </a:lstStyle>
          <a:p>
            <a:pPr>
              <a:defRPr/>
            </a:pPr>
            <a:r>
              <a:rPr lang="en-US"/>
              <a:t>www.worldclassmaintenance.org</a:t>
            </a:r>
          </a:p>
        </p:txBody>
      </p:sp>
      <p:sp>
        <p:nvSpPr>
          <p:cNvPr id="8" name="Rectangle 16"/>
          <p:cNvSpPr>
            <a:spLocks noGrp="1"/>
          </p:cNvSpPr>
          <p:nvPr>
            <p:ph type="sldNum" sz="quarter" idx="14"/>
          </p:nvPr>
        </p:nvSpPr>
        <p:spPr/>
        <p:txBody>
          <a:bodyPr/>
          <a:lstStyle>
            <a:lvl1pPr>
              <a:defRPr/>
            </a:lvl1pPr>
          </a:lstStyle>
          <a:p>
            <a:pPr>
              <a:defRPr/>
            </a:pPr>
            <a:fld id="{0FDCA7E7-FD69-48B6-8591-1843316C000F}" type="slidenum">
              <a:rPr lang="en-US"/>
              <a:pPr>
                <a:defRPr/>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anorama">
    <p:spTree>
      <p:nvGrpSpPr>
        <p:cNvPr id="1" name=""/>
        <p:cNvGrpSpPr/>
        <p:nvPr/>
      </p:nvGrpSpPr>
      <p:grpSpPr>
        <a:xfrm>
          <a:off x="0" y="0"/>
          <a:ext cx="0" cy="0"/>
          <a:chOff x="0" y="0"/>
          <a:chExt cx="0" cy="0"/>
        </a:xfrm>
      </p:grpSpPr>
      <p:sp>
        <p:nvSpPr>
          <p:cNvPr id="3" name="W¥ل云玗İαЂôÁûÂÚ丫:Pïçtúrê Plå¢éhõlðér 表¥鷗字㌍ 表_W 2"/>
          <p:cNvSpPr>
            <a:spLocks noGrp="1"/>
          </p:cNvSpPr>
          <p:nvPr>
            <p:ph type="pic" sz="quarter" idx="30"/>
          </p:nvPr>
        </p:nvSpPr>
        <p:spPr>
          <a:xfrm>
            <a:off x="457200" y="2057400"/>
            <a:ext cx="8229600" cy="274320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4" name="W¥ل云玗İαЂÕØÚáÛ丫:Téxt Plàçèhòlðêr 表¥鷗字㌍_W 3"/>
          <p:cNvSpPr>
            <a:spLocks noGrp="1"/>
          </p:cNvSpPr>
          <p:nvPr>
            <p:ph type="body" sz="quarter" idx="12"/>
          </p:nvPr>
        </p:nvSpPr>
        <p:spPr>
          <a:xfrm>
            <a:off x="457200" y="4876800"/>
            <a:ext cx="8229600" cy="1447800"/>
          </a:xfrm>
        </p:spPr>
        <p:txBody>
          <a:bodyPr tIns="91440" rIns="9144" bIns="91440"/>
          <a:lstStyle>
            <a:lvl1pPr marL="0" marR="0" indent="0" algn="l">
              <a:buFontTx/>
              <a:buNone/>
              <a:defRPr sz="1800" i="0"/>
            </a:lvl1pPr>
            <a:extLst/>
          </a:lstStyle>
          <a:p>
            <a:pPr lvl="0"/>
            <a:r>
              <a:rPr lang="en-US"/>
              <a:t>Click to edit Master text styles</a:t>
            </a:r>
          </a:p>
        </p:txBody>
      </p:sp>
      <p:sp>
        <p:nvSpPr>
          <p:cNvPr id="5" name="Rectangle 3"/>
          <p:cNvSpPr>
            <a:spLocks noGrp="1"/>
          </p:cNvSpPr>
          <p:nvPr>
            <p:ph type="dt" sz="half" idx="31"/>
          </p:nvPr>
        </p:nvSpPr>
        <p:spPr/>
        <p:txBody>
          <a:bodyPr/>
          <a:lstStyle>
            <a:lvl1pPr>
              <a:defRPr/>
            </a:lvl1pPr>
          </a:lstStyle>
          <a:p>
            <a:pPr>
              <a:defRPr/>
            </a:pPr>
            <a:endParaRPr lang="en-US"/>
          </a:p>
        </p:txBody>
      </p:sp>
      <p:sp>
        <p:nvSpPr>
          <p:cNvPr id="6" name="Rectangle 25"/>
          <p:cNvSpPr>
            <a:spLocks noGrp="1"/>
          </p:cNvSpPr>
          <p:nvPr>
            <p:ph type="ftr" sz="quarter" idx="32"/>
          </p:nvPr>
        </p:nvSpPr>
        <p:spPr/>
        <p:txBody>
          <a:bodyPr/>
          <a:lstStyle>
            <a:lvl1pPr>
              <a:defRPr/>
            </a:lvl1pPr>
          </a:lstStyle>
          <a:p>
            <a:pPr>
              <a:defRPr/>
            </a:pPr>
            <a:r>
              <a:rPr lang="en-US"/>
              <a:t>www.worldclassmaintenance.org</a:t>
            </a:r>
          </a:p>
        </p:txBody>
      </p:sp>
      <p:sp>
        <p:nvSpPr>
          <p:cNvPr id="7" name="Rectangle 16"/>
          <p:cNvSpPr>
            <a:spLocks noGrp="1"/>
          </p:cNvSpPr>
          <p:nvPr>
            <p:ph type="sldNum" sz="quarter" idx="33"/>
          </p:nvPr>
        </p:nvSpPr>
        <p:spPr/>
        <p:txBody>
          <a:bodyPr/>
          <a:lstStyle>
            <a:lvl1pPr>
              <a:defRPr/>
            </a:lvl1pPr>
          </a:lstStyle>
          <a:p>
            <a:pPr>
              <a:defRPr/>
            </a:pPr>
            <a:fld id="{EC3E7692-6C1B-4A92-81EA-D66EDE2C84D9}" type="slidenum">
              <a:rPr lang="en-US"/>
              <a:pPr>
                <a:defRPr/>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lstStyle/>
          <a:p>
            <a:r>
              <a:rPr lang="en-US" noProof="1"/>
              <a:t>Click to edit Master title style</a:t>
            </a:r>
            <a:endParaRPr lang="en-US"/>
          </a:p>
        </p:txBody>
      </p:sp>
      <p:sp>
        <p:nvSpPr>
          <p:cNvPr id="14" name="Rectangle 6"/>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25"/>
          <p:cNvSpPr>
            <a:spLocks noGrp="1"/>
          </p:cNvSpPr>
          <p:nvPr>
            <p:ph type="ftr" sz="quarter" idx="11"/>
          </p:nvPr>
        </p:nvSpPr>
        <p:spPr/>
        <p:txBody>
          <a:bodyPr/>
          <a:lstStyle>
            <a:lvl1pPr>
              <a:defRPr/>
            </a:lvl1pPr>
          </a:lstStyle>
          <a:p>
            <a:pPr>
              <a:defRPr/>
            </a:pPr>
            <a:r>
              <a:rPr lang="en-US"/>
              <a:t>www.worldclassmaintenance.org</a:t>
            </a:r>
          </a:p>
        </p:txBody>
      </p:sp>
      <p:sp>
        <p:nvSpPr>
          <p:cNvPr id="6" name="Rectangle 16"/>
          <p:cNvSpPr>
            <a:spLocks noGrp="1"/>
          </p:cNvSpPr>
          <p:nvPr>
            <p:ph type="sldNum" sz="quarter" idx="12"/>
          </p:nvPr>
        </p:nvSpPr>
        <p:spPr/>
        <p:txBody>
          <a:bodyPr/>
          <a:lstStyle>
            <a:lvl1pPr>
              <a:defRPr/>
            </a:lvl1pPr>
          </a:lstStyle>
          <a:p>
            <a:pPr>
              <a:defRPr/>
            </a:pPr>
            <a:fld id="{93760DB9-38B2-4ACA-86B8-FFD53C1F380B}"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normAutofit/>
          </a:bodyPr>
          <a:lstStyle/>
          <a:p>
            <a:pPr lvl="0"/>
            <a:endParaRPr lang="en-US" noProof="0"/>
          </a:p>
        </p:txBody>
      </p:sp>
      <p:sp>
        <p:nvSpPr>
          <p:cNvPr id="4" name="Date Placeholder 3"/>
          <p:cNvSpPr>
            <a:spLocks noGrp="1"/>
          </p:cNvSpPr>
          <p:nvPr>
            <p:ph type="dt" sz="half" idx="10"/>
          </p:nvPr>
        </p:nvSpPr>
        <p:spPr>
          <a:xfrm>
            <a:off x="457200" y="6245225"/>
            <a:ext cx="2133600" cy="476250"/>
          </a:xfrm>
        </p:spPr>
        <p:txBody>
          <a:bodyPr/>
          <a:lstStyle>
            <a:lvl1pPr>
              <a:spcBef>
                <a:spcPct val="20000"/>
              </a:spcBef>
              <a:buFontTx/>
              <a:buChar char="•"/>
              <a:defRPr>
                <a:latin typeface="DIN Mittelschrift Std" pitchFamily="50" charset="0"/>
                <a:cs typeface="Arial" charset="0"/>
              </a:defRPr>
            </a:lvl1pPr>
          </a:lstStyle>
          <a:p>
            <a:pPr>
              <a:defRPr/>
            </a:pPr>
            <a:endParaRPr lang="en-US"/>
          </a:p>
        </p:txBody>
      </p:sp>
      <p:sp>
        <p:nvSpPr>
          <p:cNvPr id="5" name="Footer Placeholder 4"/>
          <p:cNvSpPr>
            <a:spLocks noGrp="1"/>
          </p:cNvSpPr>
          <p:nvPr>
            <p:ph type="ftr" sz="quarter" idx="11"/>
          </p:nvPr>
        </p:nvSpPr>
        <p:spPr>
          <a:xfrm>
            <a:off x="3124200" y="6245225"/>
            <a:ext cx="2895600" cy="476250"/>
          </a:xfrm>
        </p:spPr>
        <p:txBody>
          <a:bodyPr/>
          <a:lstStyle>
            <a:lvl1pPr>
              <a:spcBef>
                <a:spcPct val="20000"/>
              </a:spcBef>
              <a:buFontTx/>
              <a:buChar char="•"/>
              <a:defRPr>
                <a:latin typeface="DIN Mittelschrift Std" pitchFamily="50" charset="0"/>
                <a:cs typeface="Arial" charset="0"/>
              </a:defRPr>
            </a:lvl1pPr>
          </a:lstStyle>
          <a:p>
            <a:pPr>
              <a:defRPr/>
            </a:pPr>
            <a:r>
              <a:rPr lang="en-US"/>
              <a:t>www.worldclassmaintenance.org</a:t>
            </a:r>
          </a:p>
        </p:txBody>
      </p:sp>
      <p:sp>
        <p:nvSpPr>
          <p:cNvPr id="6" name="Slide Number Placeholder 5"/>
          <p:cNvSpPr>
            <a:spLocks noGrp="1"/>
          </p:cNvSpPr>
          <p:nvPr>
            <p:ph type="sldNum" sz="quarter" idx="12"/>
          </p:nvPr>
        </p:nvSpPr>
        <p:spPr>
          <a:xfrm>
            <a:off x="6553200" y="6245225"/>
            <a:ext cx="2133600" cy="476250"/>
          </a:xfrm>
        </p:spPr>
        <p:txBody>
          <a:bodyPr/>
          <a:lstStyle>
            <a:lvl1pPr>
              <a:spcBef>
                <a:spcPct val="20000"/>
              </a:spcBef>
              <a:buFontTx/>
              <a:buChar char="•"/>
              <a:defRPr>
                <a:latin typeface="DIN Mittelschrift Std" pitchFamily="50" charset="0"/>
                <a:cs typeface="Arial" charset="0"/>
              </a:defRPr>
            </a:lvl1pPr>
          </a:lstStyle>
          <a:p>
            <a:pPr>
              <a:defRPr/>
            </a:pPr>
            <a:fld id="{8884EA1A-2163-4568-9D63-D7D4904D6582}"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7175" y="333375"/>
            <a:ext cx="8515350" cy="609600"/>
          </a:xfrm>
        </p:spPr>
        <p:txBody>
          <a:bodyPr/>
          <a:lstStyle/>
          <a:p>
            <a:r>
              <a:rPr lang="en-US"/>
              <a:t>Click to edit Master title style</a:t>
            </a:r>
          </a:p>
        </p:txBody>
      </p:sp>
      <p:sp>
        <p:nvSpPr>
          <p:cNvPr id="3" name="Text Placeholder 2"/>
          <p:cNvSpPr>
            <a:spLocks noGrp="1"/>
          </p:cNvSpPr>
          <p:nvPr>
            <p:ph type="body" sz="half" idx="1"/>
          </p:nvPr>
        </p:nvSpPr>
        <p:spPr>
          <a:xfrm>
            <a:off x="457200" y="1066800"/>
            <a:ext cx="40386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6800"/>
            <a:ext cx="40386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66800"/>
            <a:ext cx="40386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6800"/>
            <a:ext cx="40386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42798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781223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7" name="Text Placeholder 6"/>
          <p:cNvSpPr>
            <a:spLocks noGrp="1"/>
          </p:cNvSpPr>
          <p:nvPr>
            <p:ph type="body" sz="quarter" idx="10"/>
          </p:nvPr>
        </p:nvSpPr>
        <p:spPr>
          <a:xfrm>
            <a:off x="539750" y="1341439"/>
            <a:ext cx="7848600"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65428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C1F19-2FE6-4C77-BC3C-77D42124E8A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A14AE0A-CBF3-41EB-AE42-E1490246AFF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051B355-D705-4FC9-A8CD-E498B0F6D47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33CD070-E1C9-415B-9A3E-C24E04A082B6}"/>
              </a:ext>
            </a:extLst>
          </p:cNvPr>
          <p:cNvSpPr>
            <a:spLocks noGrp="1"/>
          </p:cNvSpPr>
          <p:nvPr>
            <p:ph type="ftr" sz="quarter" idx="11"/>
          </p:nvPr>
        </p:nvSpPr>
        <p:spPr/>
        <p:txBody>
          <a:bodyPr/>
          <a:lstStyle/>
          <a:p>
            <a:r>
              <a:rPr lang="en-US"/>
              <a:t>www.worldclassmaintenance.org</a:t>
            </a:r>
          </a:p>
        </p:txBody>
      </p:sp>
      <p:sp>
        <p:nvSpPr>
          <p:cNvPr id="6" name="Slide Number Placeholder 5">
            <a:extLst>
              <a:ext uri="{FF2B5EF4-FFF2-40B4-BE49-F238E27FC236}">
                <a16:creationId xmlns:a16="http://schemas.microsoft.com/office/drawing/2014/main" id="{0AD4E73C-7A2B-49DC-B006-DDEFDFD4AA6D}"/>
              </a:ext>
            </a:extLst>
          </p:cNvPr>
          <p:cNvSpPr>
            <a:spLocks noGrp="1"/>
          </p:cNvSpPr>
          <p:nvPr>
            <p:ph type="sldNum" sz="quarter" idx="12"/>
          </p:nvPr>
        </p:nvSpPr>
        <p:spPr/>
        <p:txBody>
          <a:bodyPr/>
          <a:lstStyle/>
          <a:p>
            <a:fld id="{04F9194C-56EF-432D-B3A6-B1499E5B8547}" type="slidenum">
              <a:rPr lang="en-US" smtClean="0"/>
              <a:t>‹#›</a:t>
            </a:fld>
            <a:endParaRPr lang="en-US"/>
          </a:p>
        </p:txBody>
      </p:sp>
    </p:spTree>
    <p:extLst>
      <p:ext uri="{BB962C8B-B14F-4D97-AF65-F5344CB8AC3E}">
        <p14:creationId xmlns:p14="http://schemas.microsoft.com/office/powerpoint/2010/main" val="42227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reserve="1">
  <p:cSld name="Portrait with Caption">
    <p:spTree>
      <p:nvGrpSpPr>
        <p:cNvPr id="1" name=""/>
        <p:cNvGrpSpPr/>
        <p:nvPr/>
      </p:nvGrpSpPr>
      <p:grpSpPr>
        <a:xfrm>
          <a:off x="0" y="0"/>
          <a:ext cx="0" cy="0"/>
          <a:chOff x="0" y="0"/>
          <a:chExt cx="0" cy="0"/>
        </a:xfrm>
      </p:grpSpPr>
      <p:sp>
        <p:nvSpPr>
          <p:cNvPr id="11" name="Rectangle 8"/>
          <p:cNvSpPr>
            <a:spLocks noGrp="1"/>
          </p:cNvSpPr>
          <p:nvPr>
            <p:ph type="pic" sz="quarter" idx="10"/>
          </p:nvPr>
        </p:nvSpPr>
        <p:spPr>
          <a:xfrm>
            <a:off x="419375" y="233241"/>
            <a:ext cx="4640305" cy="61722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3" name="Rectangle 6"/>
          <p:cNvSpPr>
            <a:spLocks noGrp="1"/>
          </p:cNvSpPr>
          <p:nvPr>
            <p:ph type="body" sz="quarter" idx="11"/>
          </p:nvPr>
        </p:nvSpPr>
        <p:spPr>
          <a:xfrm>
            <a:off x="5257800" y="3048000"/>
            <a:ext cx="3505200" cy="3352800"/>
          </a:xfrm>
        </p:spPr>
        <p:txBody>
          <a:bodyPr tIns="91440" bIns="91440" anchor="b">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a:t>Click to edit Master text styles</a:t>
            </a:r>
          </a:p>
        </p:txBody>
      </p:sp>
      <p:sp>
        <p:nvSpPr>
          <p:cNvPr id="4" name="Rectangle 3"/>
          <p:cNvSpPr>
            <a:spLocks noGrp="1"/>
          </p:cNvSpPr>
          <p:nvPr>
            <p:ph type="dt" sz="half" idx="12"/>
          </p:nvPr>
        </p:nvSpPr>
        <p:spPr/>
        <p:txBody>
          <a:bodyPr/>
          <a:lstStyle>
            <a:lvl1pPr>
              <a:defRPr/>
            </a:lvl1pPr>
          </a:lstStyle>
          <a:p>
            <a:pPr>
              <a:defRPr/>
            </a:pPr>
            <a:endParaRPr lang="en-US"/>
          </a:p>
        </p:txBody>
      </p:sp>
      <p:sp>
        <p:nvSpPr>
          <p:cNvPr id="5" name="Rectangle 25"/>
          <p:cNvSpPr>
            <a:spLocks noGrp="1"/>
          </p:cNvSpPr>
          <p:nvPr>
            <p:ph type="ftr" sz="quarter" idx="13"/>
          </p:nvPr>
        </p:nvSpPr>
        <p:spPr/>
        <p:txBody>
          <a:bodyPr/>
          <a:lstStyle>
            <a:lvl1pPr>
              <a:defRPr/>
            </a:lvl1pPr>
          </a:lstStyle>
          <a:p>
            <a:pPr>
              <a:defRPr/>
            </a:pPr>
            <a:r>
              <a:rPr lang="en-US"/>
              <a:t>www.worldclassmaintenance.org</a:t>
            </a:r>
          </a:p>
        </p:txBody>
      </p:sp>
      <p:sp>
        <p:nvSpPr>
          <p:cNvPr id="6" name="Rectangle 16"/>
          <p:cNvSpPr>
            <a:spLocks noGrp="1"/>
          </p:cNvSpPr>
          <p:nvPr>
            <p:ph type="sldNum" sz="quarter" idx="14"/>
          </p:nvPr>
        </p:nvSpPr>
        <p:spPr/>
        <p:txBody>
          <a:bodyPr/>
          <a:lstStyle>
            <a:lvl1pPr>
              <a:defRPr/>
            </a:lvl1pPr>
          </a:lstStyle>
          <a:p>
            <a:pPr>
              <a:defRPr/>
            </a:pPr>
            <a:fld id="{75FBF2AC-0A8F-441E-B08E-0F4C75A42FAD}" type="slidenum">
              <a:rPr lang="en-US"/>
              <a:pPr>
                <a:defRPr/>
              </a:pPr>
              <a:t>‹#›</a:t>
            </a:fld>
            <a:endParaRPr lang="en-US"/>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9E867-EC65-49C1-B300-D02F6A3E3A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FA1FA9-E196-4C9D-9A2B-86726DD7E6F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0B470-35A9-49CB-87E3-FE9E621FDB70}"/>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D2B9953-903A-427C-B0A1-A9DDE10ED338}"/>
              </a:ext>
            </a:extLst>
          </p:cNvPr>
          <p:cNvSpPr>
            <a:spLocks noGrp="1"/>
          </p:cNvSpPr>
          <p:nvPr>
            <p:ph type="ftr" sz="quarter" idx="11"/>
          </p:nvPr>
        </p:nvSpPr>
        <p:spPr/>
        <p:txBody>
          <a:bodyPr/>
          <a:lstStyle/>
          <a:p>
            <a:pPr>
              <a:defRPr/>
            </a:pPr>
            <a:r>
              <a:rPr lang="en-US"/>
              <a:t>www.worldclassmaintenance.org</a:t>
            </a:r>
          </a:p>
        </p:txBody>
      </p:sp>
      <p:sp>
        <p:nvSpPr>
          <p:cNvPr id="6" name="Slide Number Placeholder 5">
            <a:extLst>
              <a:ext uri="{FF2B5EF4-FFF2-40B4-BE49-F238E27FC236}">
                <a16:creationId xmlns:a16="http://schemas.microsoft.com/office/drawing/2014/main" id="{79E1E9AA-8E77-4E24-A382-5048EF9C7B89}"/>
              </a:ext>
            </a:extLst>
          </p:cNvPr>
          <p:cNvSpPr>
            <a:spLocks noGrp="1"/>
          </p:cNvSpPr>
          <p:nvPr>
            <p:ph type="sldNum" sz="quarter" idx="12"/>
          </p:nvPr>
        </p:nvSpPr>
        <p:spPr/>
        <p:txBody>
          <a:bodyPr/>
          <a:lstStyle/>
          <a:p>
            <a:pPr>
              <a:defRPr/>
            </a:pPr>
            <a:fld id="{93760DB9-38B2-4ACA-86B8-FFD53C1F380B}" type="slidenum">
              <a:rPr lang="en-US" smtClean="0"/>
              <a:pPr>
                <a:defRPr/>
              </a:pPr>
              <a:t>‹#›</a:t>
            </a:fld>
            <a:endParaRPr lang="en-US"/>
          </a:p>
        </p:txBody>
      </p:sp>
    </p:spTree>
    <p:extLst>
      <p:ext uri="{BB962C8B-B14F-4D97-AF65-F5344CB8AC3E}">
        <p14:creationId xmlns:p14="http://schemas.microsoft.com/office/powerpoint/2010/main" val="37452859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B0279-91A2-4C26-BBF2-D0D7AECB1F3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6EBBB87-7F1F-45FC-BF52-F170BAD798B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1A654E5-0889-4B94-87B2-AA02CD155C6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B309FB18-2AD6-46D7-BCB3-1FAC72BE75EB}"/>
              </a:ext>
            </a:extLst>
          </p:cNvPr>
          <p:cNvSpPr>
            <a:spLocks noGrp="1"/>
          </p:cNvSpPr>
          <p:nvPr>
            <p:ph type="ftr" sz="quarter" idx="11"/>
          </p:nvPr>
        </p:nvSpPr>
        <p:spPr/>
        <p:txBody>
          <a:bodyPr/>
          <a:lstStyle/>
          <a:p>
            <a:pPr>
              <a:defRPr/>
            </a:pPr>
            <a:r>
              <a:rPr lang="en-US"/>
              <a:t>www.worldclassmaintenance.org</a:t>
            </a:r>
          </a:p>
        </p:txBody>
      </p:sp>
      <p:sp>
        <p:nvSpPr>
          <p:cNvPr id="6" name="Slide Number Placeholder 5">
            <a:extLst>
              <a:ext uri="{FF2B5EF4-FFF2-40B4-BE49-F238E27FC236}">
                <a16:creationId xmlns:a16="http://schemas.microsoft.com/office/drawing/2014/main" id="{3FE670B4-79AB-4E45-9151-A80B023046F1}"/>
              </a:ext>
            </a:extLst>
          </p:cNvPr>
          <p:cNvSpPr>
            <a:spLocks noGrp="1"/>
          </p:cNvSpPr>
          <p:nvPr>
            <p:ph type="sldNum" sz="quarter" idx="12"/>
          </p:nvPr>
        </p:nvSpPr>
        <p:spPr/>
        <p:txBody>
          <a:body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2026669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F407C-79B6-47E0-BB07-35A775AC09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CE1A6A-CAC2-4F9A-AF02-75C4F7D1044E}"/>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8B118-0F7A-4484-8742-471D2F69E6EA}"/>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045F09-ECBB-4064-879A-FFB8A9B8E1B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ECCA7AD-50AC-4A1F-80C3-E3FF68BB37AC}"/>
              </a:ext>
            </a:extLst>
          </p:cNvPr>
          <p:cNvSpPr>
            <a:spLocks noGrp="1"/>
          </p:cNvSpPr>
          <p:nvPr>
            <p:ph type="ftr" sz="quarter" idx="11"/>
          </p:nvPr>
        </p:nvSpPr>
        <p:spPr/>
        <p:txBody>
          <a:bodyPr/>
          <a:lstStyle/>
          <a:p>
            <a:r>
              <a:rPr lang="en-US"/>
              <a:t>www.worldclassmaintenance.org</a:t>
            </a:r>
          </a:p>
        </p:txBody>
      </p:sp>
      <p:sp>
        <p:nvSpPr>
          <p:cNvPr id="7" name="Slide Number Placeholder 6">
            <a:extLst>
              <a:ext uri="{FF2B5EF4-FFF2-40B4-BE49-F238E27FC236}">
                <a16:creationId xmlns:a16="http://schemas.microsoft.com/office/drawing/2014/main" id="{843D3825-E946-4434-A831-2F283CCC0C98}"/>
              </a:ext>
            </a:extLst>
          </p:cNvPr>
          <p:cNvSpPr>
            <a:spLocks noGrp="1"/>
          </p:cNvSpPr>
          <p:nvPr>
            <p:ph type="sldNum" sz="quarter" idx="12"/>
          </p:nvPr>
        </p:nvSpPr>
        <p:spPr/>
        <p:txBody>
          <a:bodyPr/>
          <a:lstStyle/>
          <a:p>
            <a:fld id="{04F9194C-56EF-432D-B3A6-B1499E5B8547}" type="slidenum">
              <a:rPr lang="en-US" smtClean="0"/>
              <a:t>‹#›</a:t>
            </a:fld>
            <a:endParaRPr lang="en-US"/>
          </a:p>
        </p:txBody>
      </p:sp>
    </p:spTree>
    <p:extLst>
      <p:ext uri="{BB962C8B-B14F-4D97-AF65-F5344CB8AC3E}">
        <p14:creationId xmlns:p14="http://schemas.microsoft.com/office/powerpoint/2010/main" val="31993468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5E4F8-8E88-4EE8-A7B0-CB3285DF5B03}"/>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E48C52-A4D9-47BB-8329-79154759807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61F79EB-9C6C-4F58-A401-CD62AB5C5BF1}"/>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20A3C0-E634-446E-88B9-A49CF6BD1CB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FC8811AC-0E0E-43F8-8782-037B041E26EA}"/>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F9663E-2857-489A-8BAA-55A7D9A637D7}"/>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96C2FCB0-D518-494A-9167-1BAA627EC787}"/>
              </a:ext>
            </a:extLst>
          </p:cNvPr>
          <p:cNvSpPr>
            <a:spLocks noGrp="1"/>
          </p:cNvSpPr>
          <p:nvPr>
            <p:ph type="ftr" sz="quarter" idx="11"/>
          </p:nvPr>
        </p:nvSpPr>
        <p:spPr/>
        <p:txBody>
          <a:bodyPr/>
          <a:lstStyle/>
          <a:p>
            <a:pPr>
              <a:defRPr/>
            </a:pPr>
            <a:r>
              <a:rPr lang="en-US"/>
              <a:t>www.worldclassmaintenance.org</a:t>
            </a:r>
          </a:p>
        </p:txBody>
      </p:sp>
      <p:sp>
        <p:nvSpPr>
          <p:cNvPr id="9" name="Slide Number Placeholder 8">
            <a:extLst>
              <a:ext uri="{FF2B5EF4-FFF2-40B4-BE49-F238E27FC236}">
                <a16:creationId xmlns:a16="http://schemas.microsoft.com/office/drawing/2014/main" id="{0DF02106-EDC0-4806-B7E9-E55D2D805C9B}"/>
              </a:ext>
            </a:extLst>
          </p:cNvPr>
          <p:cNvSpPr>
            <a:spLocks noGrp="1"/>
          </p:cNvSpPr>
          <p:nvPr>
            <p:ph type="sldNum" sz="quarter" idx="12"/>
          </p:nvPr>
        </p:nvSpPr>
        <p:spPr/>
        <p:txBody>
          <a:body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4073799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EFFBF-3865-499A-AD78-BFBBF62B7D8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C5C293-2B1F-4B56-843C-78F8DF5CBDB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8263BF8-9A45-4F59-A359-31B3970C40FD}"/>
              </a:ext>
            </a:extLst>
          </p:cNvPr>
          <p:cNvSpPr>
            <a:spLocks noGrp="1"/>
          </p:cNvSpPr>
          <p:nvPr>
            <p:ph type="ftr" sz="quarter" idx="11"/>
          </p:nvPr>
        </p:nvSpPr>
        <p:spPr/>
        <p:txBody>
          <a:bodyPr/>
          <a:lstStyle/>
          <a:p>
            <a:r>
              <a:rPr lang="en-US"/>
              <a:t>www.worldclassmaintenance.org</a:t>
            </a:r>
          </a:p>
        </p:txBody>
      </p:sp>
      <p:sp>
        <p:nvSpPr>
          <p:cNvPr id="5" name="Slide Number Placeholder 4">
            <a:extLst>
              <a:ext uri="{FF2B5EF4-FFF2-40B4-BE49-F238E27FC236}">
                <a16:creationId xmlns:a16="http://schemas.microsoft.com/office/drawing/2014/main" id="{C479A9C5-6C9E-4E9D-8B99-971BC09C1BF7}"/>
              </a:ext>
            </a:extLst>
          </p:cNvPr>
          <p:cNvSpPr>
            <a:spLocks noGrp="1"/>
          </p:cNvSpPr>
          <p:nvPr>
            <p:ph type="sldNum" sz="quarter" idx="12"/>
          </p:nvPr>
        </p:nvSpPr>
        <p:spPr/>
        <p:txBody>
          <a:bodyPr/>
          <a:lstStyle/>
          <a:p>
            <a:fld id="{04F9194C-56EF-432D-B3A6-B1499E5B8547}" type="slidenum">
              <a:rPr lang="en-US" smtClean="0"/>
              <a:t>‹#›</a:t>
            </a:fld>
            <a:endParaRPr lang="en-US"/>
          </a:p>
        </p:txBody>
      </p:sp>
    </p:spTree>
    <p:extLst>
      <p:ext uri="{BB962C8B-B14F-4D97-AF65-F5344CB8AC3E}">
        <p14:creationId xmlns:p14="http://schemas.microsoft.com/office/powerpoint/2010/main" val="5614936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83131D-F6E2-4265-9657-4ABDF04A9DB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72CB904-25B1-4676-9E87-967109E646A4}"/>
              </a:ext>
            </a:extLst>
          </p:cNvPr>
          <p:cNvSpPr>
            <a:spLocks noGrp="1"/>
          </p:cNvSpPr>
          <p:nvPr>
            <p:ph type="ftr" sz="quarter" idx="11"/>
          </p:nvPr>
        </p:nvSpPr>
        <p:spPr/>
        <p:txBody>
          <a:bodyPr/>
          <a:lstStyle/>
          <a:p>
            <a:r>
              <a:rPr lang="en-US"/>
              <a:t>www.worldclassmaintenance.org</a:t>
            </a:r>
          </a:p>
        </p:txBody>
      </p:sp>
      <p:sp>
        <p:nvSpPr>
          <p:cNvPr id="4" name="Slide Number Placeholder 3">
            <a:extLst>
              <a:ext uri="{FF2B5EF4-FFF2-40B4-BE49-F238E27FC236}">
                <a16:creationId xmlns:a16="http://schemas.microsoft.com/office/drawing/2014/main" id="{822AABF3-411A-4EE9-8A35-1303FF687042}"/>
              </a:ext>
            </a:extLst>
          </p:cNvPr>
          <p:cNvSpPr>
            <a:spLocks noGrp="1"/>
          </p:cNvSpPr>
          <p:nvPr>
            <p:ph type="sldNum" sz="quarter" idx="12"/>
          </p:nvPr>
        </p:nvSpPr>
        <p:spPr/>
        <p:txBody>
          <a:bodyPr/>
          <a:lstStyle/>
          <a:p>
            <a:fld id="{04F9194C-56EF-432D-B3A6-B1499E5B8547}" type="slidenum">
              <a:rPr lang="en-US" smtClean="0"/>
              <a:t>‹#›</a:t>
            </a:fld>
            <a:endParaRPr lang="en-US"/>
          </a:p>
        </p:txBody>
      </p:sp>
    </p:spTree>
    <p:extLst>
      <p:ext uri="{BB962C8B-B14F-4D97-AF65-F5344CB8AC3E}">
        <p14:creationId xmlns:p14="http://schemas.microsoft.com/office/powerpoint/2010/main" val="27184849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FBE5A-8EB9-4FE1-B873-6F7F9A36E8E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7DE9706-41F6-41BD-818D-CD03061ADE9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638758-8BBC-4EE7-89C5-75F506605E2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9FDAD49-CF81-45C9-A1C7-B3E0F0A6303C}"/>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9DB57867-4DC9-4AB6-BB3B-9B5B2833B888}"/>
              </a:ext>
            </a:extLst>
          </p:cNvPr>
          <p:cNvSpPr>
            <a:spLocks noGrp="1"/>
          </p:cNvSpPr>
          <p:nvPr>
            <p:ph type="ftr" sz="quarter" idx="11"/>
          </p:nvPr>
        </p:nvSpPr>
        <p:spPr/>
        <p:txBody>
          <a:bodyPr/>
          <a:lstStyle/>
          <a:p>
            <a:pPr>
              <a:defRPr/>
            </a:pPr>
            <a:r>
              <a:rPr lang="en-US"/>
              <a:t>www.worldclassmaintenance.org</a:t>
            </a:r>
          </a:p>
        </p:txBody>
      </p:sp>
      <p:sp>
        <p:nvSpPr>
          <p:cNvPr id="7" name="Slide Number Placeholder 6">
            <a:extLst>
              <a:ext uri="{FF2B5EF4-FFF2-40B4-BE49-F238E27FC236}">
                <a16:creationId xmlns:a16="http://schemas.microsoft.com/office/drawing/2014/main" id="{B7D48BEE-2D07-43D6-B205-81367F37FBA5}"/>
              </a:ext>
            </a:extLst>
          </p:cNvPr>
          <p:cNvSpPr>
            <a:spLocks noGrp="1"/>
          </p:cNvSpPr>
          <p:nvPr>
            <p:ph type="sldNum" sz="quarter" idx="12"/>
          </p:nvPr>
        </p:nvSpPr>
        <p:spPr/>
        <p:txBody>
          <a:body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240627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6D9D-A53C-4DC4-8ECC-6A6FA76BBA1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26F31F4-AF60-486D-B755-8C8997F05D4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5E4F63BF-CB4A-492A-AC48-42D59136F3C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F91B016B-E068-4155-927A-1803E09FE49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1BD8E6D9-0DDB-4FE3-898C-D95C0E5A4D10}"/>
              </a:ext>
            </a:extLst>
          </p:cNvPr>
          <p:cNvSpPr>
            <a:spLocks noGrp="1"/>
          </p:cNvSpPr>
          <p:nvPr>
            <p:ph type="ftr" sz="quarter" idx="11"/>
          </p:nvPr>
        </p:nvSpPr>
        <p:spPr/>
        <p:txBody>
          <a:bodyPr/>
          <a:lstStyle/>
          <a:p>
            <a:pPr>
              <a:defRPr/>
            </a:pPr>
            <a:r>
              <a:rPr lang="en-US"/>
              <a:t>www.worldclassmaintenance.org</a:t>
            </a:r>
          </a:p>
        </p:txBody>
      </p:sp>
      <p:sp>
        <p:nvSpPr>
          <p:cNvPr id="7" name="Slide Number Placeholder 6">
            <a:extLst>
              <a:ext uri="{FF2B5EF4-FFF2-40B4-BE49-F238E27FC236}">
                <a16:creationId xmlns:a16="http://schemas.microsoft.com/office/drawing/2014/main" id="{BC70299F-1344-4BAA-A965-7C45856CD60C}"/>
              </a:ext>
            </a:extLst>
          </p:cNvPr>
          <p:cNvSpPr>
            <a:spLocks noGrp="1"/>
          </p:cNvSpPr>
          <p:nvPr>
            <p:ph type="sldNum" sz="quarter" idx="12"/>
          </p:nvPr>
        </p:nvSpPr>
        <p:spPr/>
        <p:txBody>
          <a:body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22807679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040ED-D495-428F-9F46-563DB3567C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6D4232-0964-4CE7-ADAB-37AB73810B4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1C444-4AE5-461E-9421-82C9D25C42D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4C98180-788A-49C5-8E52-066142529D2B}"/>
              </a:ext>
            </a:extLst>
          </p:cNvPr>
          <p:cNvSpPr>
            <a:spLocks noGrp="1"/>
          </p:cNvSpPr>
          <p:nvPr>
            <p:ph type="ftr" sz="quarter" idx="11"/>
          </p:nvPr>
        </p:nvSpPr>
        <p:spPr/>
        <p:txBody>
          <a:bodyPr/>
          <a:lstStyle/>
          <a:p>
            <a:pPr>
              <a:defRPr/>
            </a:pPr>
            <a:r>
              <a:rPr lang="en-US"/>
              <a:t>www.worldclassmaintenance.org</a:t>
            </a:r>
          </a:p>
        </p:txBody>
      </p:sp>
      <p:sp>
        <p:nvSpPr>
          <p:cNvPr id="6" name="Slide Number Placeholder 5">
            <a:extLst>
              <a:ext uri="{FF2B5EF4-FFF2-40B4-BE49-F238E27FC236}">
                <a16:creationId xmlns:a16="http://schemas.microsoft.com/office/drawing/2014/main" id="{24A833C2-B68B-4075-B3DA-ED2E27F36C4C}"/>
              </a:ext>
            </a:extLst>
          </p:cNvPr>
          <p:cNvSpPr>
            <a:spLocks noGrp="1"/>
          </p:cNvSpPr>
          <p:nvPr>
            <p:ph type="sldNum" sz="quarter" idx="12"/>
          </p:nvPr>
        </p:nvSpPr>
        <p:spPr/>
        <p:txBody>
          <a:body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7783140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9B267D-24BC-48B6-9783-6FD3FFC4830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180CD4-8C07-4D66-AAF2-539F5A923C35}"/>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E9B48D-2639-43B7-B0DD-8C1BE380252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E1B042B8-EB3C-4106-900F-959E8F7ABC86}"/>
              </a:ext>
            </a:extLst>
          </p:cNvPr>
          <p:cNvSpPr>
            <a:spLocks noGrp="1"/>
          </p:cNvSpPr>
          <p:nvPr>
            <p:ph type="ftr" sz="quarter" idx="11"/>
          </p:nvPr>
        </p:nvSpPr>
        <p:spPr/>
        <p:txBody>
          <a:bodyPr/>
          <a:lstStyle/>
          <a:p>
            <a:pPr>
              <a:defRPr/>
            </a:pPr>
            <a:r>
              <a:rPr lang="en-US"/>
              <a:t>www.worldclassmaintenance.org</a:t>
            </a:r>
          </a:p>
        </p:txBody>
      </p:sp>
      <p:sp>
        <p:nvSpPr>
          <p:cNvPr id="6" name="Slide Number Placeholder 5">
            <a:extLst>
              <a:ext uri="{FF2B5EF4-FFF2-40B4-BE49-F238E27FC236}">
                <a16:creationId xmlns:a16="http://schemas.microsoft.com/office/drawing/2014/main" id="{46BEE24F-F844-4B8B-84B6-7A6929C7ADE4}"/>
              </a:ext>
            </a:extLst>
          </p:cNvPr>
          <p:cNvSpPr>
            <a:spLocks noGrp="1"/>
          </p:cNvSpPr>
          <p:nvPr>
            <p:ph type="sldNum" sz="quarter" idx="12"/>
          </p:nvPr>
        </p:nvSpPr>
        <p:spPr/>
        <p:txBody>
          <a:body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1059765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andscape (Fullscreen)">
    <p:spTree>
      <p:nvGrpSpPr>
        <p:cNvPr id="1" name=""/>
        <p:cNvGrpSpPr/>
        <p:nvPr/>
      </p:nvGrpSpPr>
      <p:grpSpPr>
        <a:xfrm>
          <a:off x="0" y="0"/>
          <a:ext cx="0" cy="0"/>
          <a:chOff x="0" y="0"/>
          <a:chExt cx="0" cy="0"/>
        </a:xfrm>
      </p:grpSpPr>
      <p:sp>
        <p:nvSpPr>
          <p:cNvPr id="15" name="Rectangle 6"/>
          <p:cNvSpPr>
            <a:spLocks noGrp="1" noChangeAspect="1"/>
          </p:cNvSpPr>
          <p:nvPr>
            <p:ph type="pic" sz="quarter" idx="10"/>
          </p:nvPr>
        </p:nvSpPr>
        <p:spPr>
          <a:xfrm>
            <a:off x="0" y="0"/>
            <a:ext cx="9144000" cy="6858000"/>
          </a:xfrm>
          <a:noFill/>
          <a:ln w="25400" cap="rnd" cmpd="sng" algn="ctr">
            <a:noFill/>
            <a:prstDash val="solid"/>
          </a:ln>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Album Cover">
    <p:spTree>
      <p:nvGrpSpPr>
        <p:cNvPr id="1" name=""/>
        <p:cNvGrpSpPr/>
        <p:nvPr/>
      </p:nvGrpSpPr>
      <p:grpSpPr>
        <a:xfrm>
          <a:off x="0" y="0"/>
          <a:ext cx="0" cy="0"/>
          <a:chOff x="0" y="0"/>
          <a:chExt cx="0" cy="0"/>
        </a:xfrm>
      </p:grpSpPr>
      <p:sp>
        <p:nvSpPr>
          <p:cNvPr id="6" name="Rectangle 5"/>
          <p:cNvSpPr/>
          <p:nvPr userDrawn="1"/>
        </p:nvSpPr>
        <p:spPr>
          <a:xfrm>
            <a:off x="176213" y="187325"/>
            <a:ext cx="8763000" cy="6213475"/>
          </a:xfrm>
          <a:prstGeom prst="rect">
            <a:avLst/>
          </a:prstGeom>
          <a:noFill/>
          <a:ln w="9525" cap="rnd" cmpd="sng" algn="ctr">
            <a:solidFill>
              <a:schemeClr val="bg1">
                <a:tint val="85000"/>
              </a:schemeClr>
            </a:solidFill>
            <a:prstDash val="dash"/>
          </a:ln>
          <a:effectLst>
            <a:outerShdw blurRad="25400" dist="12700" dir="5400000" algn="tl" rotWithShape="0">
              <a:schemeClr val="bg1">
                <a:alpha val="60000"/>
              </a:scheme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Rectangle 7"/>
          <p:cNvSpPr>
            <a:spLocks noGrp="1"/>
          </p:cNvSpPr>
          <p:nvPr>
            <p:ph type="title"/>
          </p:nvPr>
        </p:nvSpPr>
        <p:spPr>
          <a:xfrm>
            <a:off x="228601" y="3962400"/>
            <a:ext cx="8298485" cy="1066800"/>
          </a:xfrm>
        </p:spPr>
        <p:txBody>
          <a:bodyPr bIns="0"/>
          <a:lstStyle>
            <a:lvl1pPr algn="r">
              <a:defRPr lang="en-US" dirty="0"/>
            </a:lvl1pPr>
            <a:extLst/>
          </a:lstStyle>
          <a:p>
            <a:r>
              <a:rPr lang="en-US"/>
              <a:t>Click to edit Master title style</a:t>
            </a:r>
            <a:endParaRPr lang="en-US" dirty="0"/>
          </a:p>
        </p:txBody>
      </p:sp>
      <p:sp>
        <p:nvSpPr>
          <p:cNvPr id="9" name="Rectangle 7"/>
          <p:cNvSpPr>
            <a:spLocks noGrp="1"/>
          </p:cNvSpPr>
          <p:nvPr>
            <p:ph type="body" sz="quarter" idx="10"/>
          </p:nvPr>
        </p:nvSpPr>
        <p:spPr>
          <a:xfrm>
            <a:off x="2133600" y="5133975"/>
            <a:ext cx="6386946" cy="1219200"/>
          </a:xfrm>
        </p:spPr>
        <p:txBody>
          <a:bodyPr tIns="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a:t>Click to edit Master text styles</a:t>
            </a:r>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p>
            <a:pPr lvl="0"/>
            <a:r>
              <a:rPr lang="en-US" noProof="0"/>
              <a:t>Click icon to add picture</a:t>
            </a:r>
          </a:p>
        </p:txBody>
      </p:sp>
      <p:sp>
        <p:nvSpPr>
          <p:cNvPr id="7" name="Rectangle 6"/>
          <p:cNvSpPr>
            <a:spLocks noGrp="1"/>
          </p:cNvSpPr>
          <p:nvPr>
            <p:ph type="dt" sz="half" idx="12"/>
          </p:nvPr>
        </p:nvSpPr>
        <p:spPr/>
        <p:txBody>
          <a:bodyPr/>
          <a:lstStyle>
            <a:lvl1pPr>
              <a:defRPr/>
            </a:lvl1pPr>
            <a:extLst/>
          </a:lstStyle>
          <a:p>
            <a:pPr>
              <a:defRPr/>
            </a:pPr>
            <a:endParaRPr lang="en-US"/>
          </a:p>
        </p:txBody>
      </p:sp>
      <p:sp>
        <p:nvSpPr>
          <p:cNvPr id="8" name="Rectangle 7"/>
          <p:cNvSpPr>
            <a:spLocks noGrp="1"/>
          </p:cNvSpPr>
          <p:nvPr>
            <p:ph type="sldNum" sz="quarter" idx="13"/>
          </p:nvPr>
        </p:nvSpPr>
        <p:spPr/>
        <p:txBody>
          <a:bodyPr/>
          <a:lstStyle>
            <a:lvl1pPr>
              <a:defRPr/>
            </a:lvl1pPr>
            <a:extLst/>
          </a:lstStyle>
          <a:p>
            <a:pPr>
              <a:defRPr/>
            </a:pPr>
            <a:fld id="{DCEC7295-DA3F-4DDD-9E9E-0D3035E5C168}" type="slidenum">
              <a:rPr lang="en-US"/>
              <a:pPr>
                <a:defRPr/>
              </a:pPr>
              <a:t>‹#›</a:t>
            </a:fld>
            <a:endParaRPr lang="en-US"/>
          </a:p>
        </p:txBody>
      </p:sp>
      <p:sp>
        <p:nvSpPr>
          <p:cNvPr id="10" name="Rectangle 9"/>
          <p:cNvSpPr>
            <a:spLocks noGrp="1"/>
          </p:cNvSpPr>
          <p:nvPr>
            <p:ph type="ftr" sz="quarter" idx="14"/>
          </p:nvPr>
        </p:nvSpPr>
        <p:spPr/>
        <p:txBody>
          <a:bodyPr/>
          <a:lstStyle>
            <a:lvl1pPr>
              <a:defRPr/>
            </a:lvl1pPr>
            <a:extLst/>
          </a:lstStyle>
          <a:p>
            <a:pPr>
              <a:defRPr/>
            </a:pPr>
            <a:r>
              <a:rPr lang="en-US"/>
              <a:t>www.worldclassmaintenance.org</a:t>
            </a:r>
          </a:p>
        </p:txBody>
      </p:sp>
    </p:spTree>
    <p:extLst>
      <p:ext uri="{BB962C8B-B14F-4D97-AF65-F5344CB8AC3E}">
        <p14:creationId xmlns:p14="http://schemas.microsoft.com/office/powerpoint/2010/main" val="2999114682"/>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normAutofit/>
          </a:bodyPr>
          <a:lstStyle/>
          <a:p>
            <a:pPr lvl="0"/>
            <a:endParaRPr lang="en-US" noProof="0"/>
          </a:p>
        </p:txBody>
      </p:sp>
      <p:sp>
        <p:nvSpPr>
          <p:cNvPr id="4" name="Date Placeholder 3"/>
          <p:cNvSpPr>
            <a:spLocks noGrp="1"/>
          </p:cNvSpPr>
          <p:nvPr>
            <p:ph type="dt" sz="half" idx="10"/>
          </p:nvPr>
        </p:nvSpPr>
        <p:spPr>
          <a:xfrm>
            <a:off x="457200" y="6245225"/>
            <a:ext cx="2133600" cy="476250"/>
          </a:xfrm>
        </p:spPr>
        <p:txBody>
          <a:bodyPr/>
          <a:lstStyle>
            <a:lvl1pPr>
              <a:spcBef>
                <a:spcPct val="20000"/>
              </a:spcBef>
              <a:buFontTx/>
              <a:buChar char="•"/>
              <a:defRPr>
                <a:latin typeface="DIN Mittelschrift Std" pitchFamily="50" charset="0"/>
                <a:cs typeface="Arial" charset="0"/>
              </a:defRPr>
            </a:lvl1pPr>
          </a:lstStyle>
          <a:p>
            <a:pPr>
              <a:defRPr/>
            </a:pPr>
            <a:endParaRPr lang="en-US"/>
          </a:p>
        </p:txBody>
      </p:sp>
      <p:sp>
        <p:nvSpPr>
          <p:cNvPr id="5" name="Footer Placeholder 4"/>
          <p:cNvSpPr>
            <a:spLocks noGrp="1"/>
          </p:cNvSpPr>
          <p:nvPr>
            <p:ph type="ftr" sz="quarter" idx="11"/>
          </p:nvPr>
        </p:nvSpPr>
        <p:spPr>
          <a:xfrm>
            <a:off x="3124200" y="6245225"/>
            <a:ext cx="2895600" cy="476250"/>
          </a:xfrm>
        </p:spPr>
        <p:txBody>
          <a:bodyPr/>
          <a:lstStyle>
            <a:lvl1pPr>
              <a:spcBef>
                <a:spcPct val="20000"/>
              </a:spcBef>
              <a:buFontTx/>
              <a:buChar char="•"/>
              <a:defRPr>
                <a:latin typeface="DIN Mittelschrift Std" pitchFamily="50" charset="0"/>
                <a:cs typeface="Arial" charset="0"/>
              </a:defRPr>
            </a:lvl1pPr>
          </a:lstStyle>
          <a:p>
            <a:pPr>
              <a:defRPr/>
            </a:pPr>
            <a:r>
              <a:rPr lang="en-US"/>
              <a:t>www.worldclassmaintenance.org</a:t>
            </a:r>
          </a:p>
        </p:txBody>
      </p:sp>
      <p:sp>
        <p:nvSpPr>
          <p:cNvPr id="6" name="Slide Number Placeholder 5"/>
          <p:cNvSpPr>
            <a:spLocks noGrp="1"/>
          </p:cNvSpPr>
          <p:nvPr>
            <p:ph type="sldNum" sz="quarter" idx="12"/>
          </p:nvPr>
        </p:nvSpPr>
        <p:spPr>
          <a:xfrm>
            <a:off x="6553200" y="6245225"/>
            <a:ext cx="2133600" cy="476250"/>
          </a:xfrm>
        </p:spPr>
        <p:txBody>
          <a:bodyPr/>
          <a:lstStyle>
            <a:lvl1pPr>
              <a:spcBef>
                <a:spcPct val="20000"/>
              </a:spcBef>
              <a:buFontTx/>
              <a:buChar char="•"/>
              <a:defRPr>
                <a:latin typeface="DIN Mittelschrift Std" pitchFamily="50" charset="0"/>
                <a:cs typeface="Arial" charset="0"/>
              </a:defRPr>
            </a:lvl1pPr>
          </a:lstStyle>
          <a:p>
            <a:pPr>
              <a:defRPr/>
            </a:pPr>
            <a:fld id="{8884EA1A-2163-4568-9D63-D7D4904D6582}" type="slidenum">
              <a:rPr lang="en-US"/>
              <a:pPr>
                <a:defRPr/>
              </a:pPr>
              <a:t>‹#›</a:t>
            </a:fld>
            <a:endParaRPr lang="en-US"/>
          </a:p>
        </p:txBody>
      </p:sp>
    </p:spTree>
    <p:extLst>
      <p:ext uri="{BB962C8B-B14F-4D97-AF65-F5344CB8AC3E}">
        <p14:creationId xmlns:p14="http://schemas.microsoft.com/office/powerpoint/2010/main" val="312705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7175" y="333375"/>
            <a:ext cx="8515350" cy="609600"/>
          </a:xfrm>
        </p:spPr>
        <p:txBody>
          <a:bodyPr/>
          <a:lstStyle/>
          <a:p>
            <a:r>
              <a:rPr lang="en-US"/>
              <a:t>Click to edit Master title style</a:t>
            </a:r>
          </a:p>
        </p:txBody>
      </p:sp>
      <p:sp>
        <p:nvSpPr>
          <p:cNvPr id="3" name="Text Placeholder 2"/>
          <p:cNvSpPr>
            <a:spLocks noGrp="1"/>
          </p:cNvSpPr>
          <p:nvPr>
            <p:ph type="body" sz="half" idx="1"/>
          </p:nvPr>
        </p:nvSpPr>
        <p:spPr>
          <a:xfrm>
            <a:off x="457200" y="1066800"/>
            <a:ext cx="40386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66800"/>
            <a:ext cx="40386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16765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7" name="Text Placeholder 6"/>
          <p:cNvSpPr>
            <a:spLocks noGrp="1"/>
          </p:cNvSpPr>
          <p:nvPr>
            <p:ph type="body" sz="quarter" idx="10"/>
          </p:nvPr>
        </p:nvSpPr>
        <p:spPr>
          <a:xfrm>
            <a:off x="539750" y="1341439"/>
            <a:ext cx="7848600"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1142102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mparison_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062DFD1-09C0-6845-8219-0846F32EDEF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CB7D7355-C4D0-1F4D-A365-E4AF1D8FED03}"/>
              </a:ext>
            </a:extLst>
          </p:cNvPr>
          <p:cNvSpPr>
            <a:spLocks noGrp="1"/>
          </p:cNvSpPr>
          <p:nvPr>
            <p:ph type="ftr" sz="quarter" idx="11"/>
          </p:nvPr>
        </p:nvSpPr>
        <p:spPr/>
        <p:txBody>
          <a:bodyPr/>
          <a:lstStyle/>
          <a:p>
            <a:r>
              <a:rPr lang="en-US"/>
              <a:t>www.worldclassmaintenance.org</a:t>
            </a:r>
            <a:endParaRPr lang="en-US" dirty="0"/>
          </a:p>
        </p:txBody>
      </p:sp>
      <p:sp>
        <p:nvSpPr>
          <p:cNvPr id="5" name="Slide Number Placeholder 4">
            <a:extLst>
              <a:ext uri="{FF2B5EF4-FFF2-40B4-BE49-F238E27FC236}">
                <a16:creationId xmlns:a16="http://schemas.microsoft.com/office/drawing/2014/main" id="{A2771307-5F5C-D847-B837-8C60542C4B66}"/>
              </a:ext>
            </a:extLst>
          </p:cNvPr>
          <p:cNvSpPr>
            <a:spLocks noGrp="1"/>
          </p:cNvSpPr>
          <p:nvPr>
            <p:ph type="sldNum" sz="quarter" idx="12"/>
          </p:nvPr>
        </p:nvSpPr>
        <p:spPr/>
        <p:txBody>
          <a:bodyPr/>
          <a:lstStyle/>
          <a:p>
            <a:fld id="{31FEFF75-79D2-EE46-877B-299D1510E681}" type="slidenum">
              <a:rPr lang="en-US" smtClean="0"/>
              <a:t>‹#›</a:t>
            </a:fld>
            <a:endParaRPr lang="en-US" dirty="0"/>
          </a:p>
        </p:txBody>
      </p:sp>
      <p:sp>
        <p:nvSpPr>
          <p:cNvPr id="7" name="Title 1">
            <a:extLst>
              <a:ext uri="{FF2B5EF4-FFF2-40B4-BE49-F238E27FC236}">
                <a16:creationId xmlns:a16="http://schemas.microsoft.com/office/drawing/2014/main" id="{9B04801C-3319-AC43-9484-8377A4F8F253}"/>
              </a:ext>
            </a:extLst>
          </p:cNvPr>
          <p:cNvSpPr>
            <a:spLocks noGrp="1"/>
          </p:cNvSpPr>
          <p:nvPr>
            <p:ph type="ctrTitle" hasCustomPrompt="1"/>
          </p:nvPr>
        </p:nvSpPr>
        <p:spPr>
          <a:xfrm>
            <a:off x="1220491" y="339645"/>
            <a:ext cx="7600777" cy="1002552"/>
          </a:xfrm>
        </p:spPr>
        <p:txBody>
          <a:bodyPr lIns="0" rIns="0" anchor="b">
            <a:noAutofit/>
          </a:bodyPr>
          <a:lstStyle>
            <a:lvl1pPr algn="l">
              <a:defRPr sz="3375" b="0" i="0" cap="all" baseline="0">
                <a:solidFill>
                  <a:schemeClr val="accent4">
                    <a:lumMod val="75000"/>
                  </a:schemeClr>
                </a:solidFill>
                <a:latin typeface="Sagona ExtraLight" panose="02020303050505020204" pitchFamily="18" charset="0"/>
              </a:defRPr>
            </a:lvl1pPr>
          </a:lstStyle>
          <a:p>
            <a:r>
              <a:rPr lang="en-US" dirty="0"/>
              <a:t>TITLE GOE HERE</a:t>
            </a:r>
          </a:p>
        </p:txBody>
      </p:sp>
      <p:cxnSp>
        <p:nvCxnSpPr>
          <p:cNvPr id="13" name="Straight Connector 12">
            <a:extLst>
              <a:ext uri="{FF2B5EF4-FFF2-40B4-BE49-F238E27FC236}">
                <a16:creationId xmlns:a16="http://schemas.microsoft.com/office/drawing/2014/main" id="{B781E455-9E6F-1B48-A537-F86699963276}"/>
              </a:ext>
            </a:extLst>
          </p:cNvPr>
          <p:cNvCxnSpPr>
            <a:cxnSpLocks/>
          </p:cNvCxnSpPr>
          <p:nvPr userDrawn="1"/>
        </p:nvCxnSpPr>
        <p:spPr>
          <a:xfrm>
            <a:off x="294467" y="1342197"/>
            <a:ext cx="0" cy="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78CECE2-CD4D-4A44-927A-53FFE158AF1C}"/>
              </a:ext>
            </a:extLst>
          </p:cNvPr>
          <p:cNvCxnSpPr>
            <a:cxnSpLocks/>
          </p:cNvCxnSpPr>
          <p:nvPr userDrawn="1"/>
        </p:nvCxnSpPr>
        <p:spPr>
          <a:xfrm>
            <a:off x="850739" y="0"/>
            <a:ext cx="0" cy="6858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11B2D7F8-9505-6148-BEA2-27C4290FF6E2}"/>
              </a:ext>
            </a:extLst>
          </p:cNvPr>
          <p:cNvSpPr>
            <a:spLocks noGrp="1"/>
          </p:cNvSpPr>
          <p:nvPr>
            <p:ph sz="half" idx="1"/>
          </p:nvPr>
        </p:nvSpPr>
        <p:spPr>
          <a:xfrm>
            <a:off x="1220491" y="2330825"/>
            <a:ext cx="3520295" cy="3846139"/>
          </a:xfrm>
        </p:spPr>
        <p:txBody>
          <a:bodyPr>
            <a:normAutofit/>
          </a:bodyPr>
          <a:lstStyle>
            <a:lvl1pPr>
              <a:lnSpc>
                <a:spcPct val="100000"/>
              </a:lnSpc>
              <a:defRPr sz="1200">
                <a:latin typeface="+mj-lt"/>
                <a:cs typeface="Calibri" panose="020F0502020204030204" pitchFamily="34" charset="0"/>
              </a:defRPr>
            </a:lvl1pPr>
            <a:lvl2pPr>
              <a:lnSpc>
                <a:spcPct val="100000"/>
              </a:lnSpc>
              <a:defRPr sz="1200">
                <a:latin typeface="+mj-lt"/>
                <a:cs typeface="Calibri" panose="020F0502020204030204" pitchFamily="34" charset="0"/>
              </a:defRPr>
            </a:lvl2pPr>
            <a:lvl3pPr>
              <a:lnSpc>
                <a:spcPct val="100000"/>
              </a:lnSpc>
              <a:defRPr sz="1200">
                <a:latin typeface="+mj-lt"/>
                <a:cs typeface="Calibri" panose="020F0502020204030204" pitchFamily="34" charset="0"/>
              </a:defRPr>
            </a:lvl3pPr>
            <a:lvl4pPr>
              <a:lnSpc>
                <a:spcPct val="100000"/>
              </a:lnSpc>
              <a:defRPr sz="1200">
                <a:latin typeface="+mj-lt"/>
                <a:cs typeface="Calibri" panose="020F0502020204030204" pitchFamily="34" charset="0"/>
              </a:defRPr>
            </a:lvl4pPr>
            <a:lvl5pPr>
              <a:lnSpc>
                <a:spcPct val="100000"/>
              </a:lnSpc>
              <a:defRPr sz="1200">
                <a:latin typeface="+mj-lt"/>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a:extLst>
              <a:ext uri="{FF2B5EF4-FFF2-40B4-BE49-F238E27FC236}">
                <a16:creationId xmlns:a16="http://schemas.microsoft.com/office/drawing/2014/main" id="{A9ADB053-F5D5-D34D-B6E3-A8AB7297F1F9}"/>
              </a:ext>
            </a:extLst>
          </p:cNvPr>
          <p:cNvSpPr>
            <a:spLocks noGrp="1"/>
          </p:cNvSpPr>
          <p:nvPr>
            <p:ph sz="half" idx="2"/>
          </p:nvPr>
        </p:nvSpPr>
        <p:spPr>
          <a:xfrm>
            <a:off x="5300973" y="2330825"/>
            <a:ext cx="3520295" cy="3846139"/>
          </a:xfrm>
        </p:spPr>
        <p:txBody>
          <a:bodyPr>
            <a:normAutofit/>
          </a:bodyPr>
          <a:lstStyle>
            <a:lvl1pPr>
              <a:lnSpc>
                <a:spcPct val="100000"/>
              </a:lnSpc>
              <a:defRPr sz="1200">
                <a:latin typeface="+mj-lt"/>
                <a:cs typeface="Calibri" panose="020F0502020204030204" pitchFamily="34" charset="0"/>
              </a:defRPr>
            </a:lvl1pPr>
            <a:lvl2pPr>
              <a:lnSpc>
                <a:spcPct val="100000"/>
              </a:lnSpc>
              <a:defRPr sz="1200">
                <a:latin typeface="+mj-lt"/>
                <a:cs typeface="Calibri" panose="020F0502020204030204" pitchFamily="34" charset="0"/>
              </a:defRPr>
            </a:lvl2pPr>
            <a:lvl3pPr>
              <a:lnSpc>
                <a:spcPct val="100000"/>
              </a:lnSpc>
              <a:defRPr sz="1200">
                <a:latin typeface="+mj-lt"/>
                <a:cs typeface="Calibri" panose="020F0502020204030204" pitchFamily="34" charset="0"/>
              </a:defRPr>
            </a:lvl3pPr>
            <a:lvl4pPr>
              <a:lnSpc>
                <a:spcPct val="100000"/>
              </a:lnSpc>
              <a:defRPr sz="1200">
                <a:latin typeface="+mj-lt"/>
                <a:cs typeface="Calibri" panose="020F0502020204030204" pitchFamily="34" charset="0"/>
              </a:defRPr>
            </a:lvl4pPr>
            <a:lvl5pPr>
              <a:lnSpc>
                <a:spcPct val="100000"/>
              </a:lnSpc>
              <a:defRPr sz="1200">
                <a:latin typeface="+mj-lt"/>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a:extLst>
              <a:ext uri="{FF2B5EF4-FFF2-40B4-BE49-F238E27FC236}">
                <a16:creationId xmlns:a16="http://schemas.microsoft.com/office/drawing/2014/main" id="{B75E12F7-C53F-EB47-8D86-3CE7D6B2A8FB}"/>
              </a:ext>
            </a:extLst>
          </p:cNvPr>
          <p:cNvSpPr>
            <a:spLocks noGrp="1"/>
          </p:cNvSpPr>
          <p:nvPr>
            <p:ph type="body" idx="13"/>
          </p:nvPr>
        </p:nvSpPr>
        <p:spPr>
          <a:xfrm>
            <a:off x="1220492" y="1468740"/>
            <a:ext cx="3504117" cy="823912"/>
          </a:xfrm>
        </p:spPr>
        <p:txBody>
          <a:bodyPr anchor="b">
            <a:normAutofit/>
          </a:bodyPr>
          <a:lstStyle>
            <a:lvl1pPr marL="0" indent="0">
              <a:buNone/>
              <a:defRPr sz="2100" b="1">
                <a:latin typeface="Speak Pro" panose="020B0504020101020102"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5" name="Text Placeholder 4">
            <a:extLst>
              <a:ext uri="{FF2B5EF4-FFF2-40B4-BE49-F238E27FC236}">
                <a16:creationId xmlns:a16="http://schemas.microsoft.com/office/drawing/2014/main" id="{0C3895DE-E9F7-5A41-91A4-BC8DE509CFFC}"/>
              </a:ext>
            </a:extLst>
          </p:cNvPr>
          <p:cNvSpPr>
            <a:spLocks noGrp="1"/>
          </p:cNvSpPr>
          <p:nvPr>
            <p:ph type="body" sz="quarter" idx="3"/>
          </p:nvPr>
        </p:nvSpPr>
        <p:spPr>
          <a:xfrm>
            <a:off x="5300972" y="1468740"/>
            <a:ext cx="3521374" cy="823912"/>
          </a:xfrm>
        </p:spPr>
        <p:txBody>
          <a:bodyPr anchor="b">
            <a:normAutofit/>
          </a:bodyPr>
          <a:lstStyle>
            <a:lvl1pPr marL="0" indent="0">
              <a:buNone/>
              <a:defRPr sz="2100" b="1">
                <a:latin typeface="Speak Pro" panose="020B0504020101020102"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Tree>
    <p:extLst>
      <p:ext uri="{BB962C8B-B14F-4D97-AF65-F5344CB8AC3E}">
        <p14:creationId xmlns:p14="http://schemas.microsoft.com/office/powerpoint/2010/main" val="1919815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83447-D2F1-4050-B86C-DB9A3DCC7AB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A01898A3-7CD2-44FD-B1DF-71F5CB20A37E}"/>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6D1C2A0-67BE-41C3-BD83-C8E26104C491}"/>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C26FA01-1284-4FB1-B886-BF8F25A8D0A4}"/>
              </a:ext>
            </a:extLst>
          </p:cNvPr>
          <p:cNvSpPr>
            <a:spLocks noGrp="1"/>
          </p:cNvSpPr>
          <p:nvPr>
            <p:ph type="dt" sz="half" idx="10"/>
          </p:nvPr>
        </p:nvSpPr>
        <p:spPr/>
        <p:txBody>
          <a:bodyPr/>
          <a:lstStyle/>
          <a:p>
            <a:endParaRPr lang="en-CA"/>
          </a:p>
        </p:txBody>
      </p:sp>
      <p:sp>
        <p:nvSpPr>
          <p:cNvPr id="6" name="Footer Placeholder 5">
            <a:extLst>
              <a:ext uri="{FF2B5EF4-FFF2-40B4-BE49-F238E27FC236}">
                <a16:creationId xmlns:a16="http://schemas.microsoft.com/office/drawing/2014/main" id="{4FC44D51-BDDE-4778-A9A6-D5A2F272AA94}"/>
              </a:ext>
            </a:extLst>
          </p:cNvPr>
          <p:cNvSpPr>
            <a:spLocks noGrp="1"/>
          </p:cNvSpPr>
          <p:nvPr>
            <p:ph type="ftr" sz="quarter" idx="11"/>
          </p:nvPr>
        </p:nvSpPr>
        <p:spPr/>
        <p:txBody>
          <a:bodyPr/>
          <a:lstStyle/>
          <a:p>
            <a:r>
              <a:rPr lang="en-CA"/>
              <a:t>Dammam - Saudi Arabia</a:t>
            </a:r>
          </a:p>
        </p:txBody>
      </p:sp>
      <p:sp>
        <p:nvSpPr>
          <p:cNvPr id="7" name="Slide Number Placeholder 6">
            <a:extLst>
              <a:ext uri="{FF2B5EF4-FFF2-40B4-BE49-F238E27FC236}">
                <a16:creationId xmlns:a16="http://schemas.microsoft.com/office/drawing/2014/main" id="{31CF1DAF-7F7E-483A-A3EC-0AFEC7B63542}"/>
              </a:ext>
            </a:extLst>
          </p:cNvPr>
          <p:cNvSpPr>
            <a:spLocks noGrp="1"/>
          </p:cNvSpPr>
          <p:nvPr>
            <p:ph type="sldNum" sz="quarter" idx="12"/>
          </p:nvPr>
        </p:nvSpPr>
        <p:spPr/>
        <p:txBody>
          <a:bodyPr/>
          <a:lstStyle/>
          <a:p>
            <a:fld id="{C1C6692D-88EC-4B06-A2C1-D834E7794FD0}" type="slidenum">
              <a:rPr lang="en-CA" smtClean="0"/>
              <a:t>‹#›</a:t>
            </a:fld>
            <a:endParaRPr lang="en-CA"/>
          </a:p>
        </p:txBody>
      </p:sp>
      <p:sp>
        <p:nvSpPr>
          <p:cNvPr id="9" name="Text Placeholder 2">
            <a:extLst>
              <a:ext uri="{FF2B5EF4-FFF2-40B4-BE49-F238E27FC236}">
                <a16:creationId xmlns:a16="http://schemas.microsoft.com/office/drawing/2014/main" id="{B4011249-CB71-42AB-85F3-B5C070A3F18D}"/>
              </a:ext>
            </a:extLst>
          </p:cNvPr>
          <p:cNvSpPr>
            <a:spLocks noGrp="1"/>
          </p:cNvSpPr>
          <p:nvPr>
            <p:ph type="body" sz="quarter" idx="20"/>
          </p:nvPr>
        </p:nvSpPr>
        <p:spPr>
          <a:xfrm>
            <a:off x="6491084" y="-12476"/>
            <a:ext cx="2652917" cy="233957"/>
          </a:xfrm>
        </p:spPr>
        <p:txBody>
          <a:bodyPr>
            <a:normAutofit/>
          </a:bodyPr>
          <a:lstStyle>
            <a:lvl1pPr marL="0" indent="0" algn="r">
              <a:buNone/>
              <a:defRPr sz="600">
                <a:solidFill>
                  <a:schemeClr val="bg1">
                    <a:lumMod val="50000"/>
                  </a:schemeClr>
                </a:solidFill>
                <a:latin typeface="Neue Haas Grotesk Text Pro" panose="020B0504020202020204" pitchFamily="34" charset="0"/>
              </a:defRPr>
            </a:lvl1pPr>
            <a:lvl2pPr>
              <a:defRPr>
                <a:solidFill>
                  <a:schemeClr val="bg1">
                    <a:lumMod val="50000"/>
                  </a:schemeClr>
                </a:solidFill>
                <a:latin typeface="Neue Haas Grotesk Text Pro" panose="020B0504020202020204" pitchFamily="34" charset="0"/>
              </a:defRPr>
            </a:lvl2pPr>
            <a:lvl3pPr>
              <a:defRPr>
                <a:solidFill>
                  <a:schemeClr val="bg1">
                    <a:lumMod val="50000"/>
                  </a:schemeClr>
                </a:solidFill>
                <a:latin typeface="Neue Haas Grotesk Text Pro" panose="020B0504020202020204" pitchFamily="34" charset="0"/>
              </a:defRPr>
            </a:lvl3pPr>
            <a:lvl4pPr>
              <a:defRPr>
                <a:solidFill>
                  <a:schemeClr val="bg1">
                    <a:lumMod val="50000"/>
                  </a:schemeClr>
                </a:solidFill>
                <a:latin typeface="Neue Haas Grotesk Text Pro" panose="020B0504020202020204" pitchFamily="34" charset="0"/>
              </a:defRPr>
            </a:lvl4pPr>
            <a:lvl5pPr>
              <a:defRPr>
                <a:solidFill>
                  <a:schemeClr val="bg1">
                    <a:lumMod val="50000"/>
                  </a:schemeClr>
                </a:solidFill>
                <a:latin typeface="Neue Haas Grotesk Text Pro" panose="020B0504020202020204" pitchFamily="34" charset="0"/>
              </a:defRPr>
            </a:lvl5pPr>
          </a:lstStyle>
          <a:p>
            <a:pPr lvl="0"/>
            <a:endParaRPr lang="en-CA" dirty="0"/>
          </a:p>
        </p:txBody>
      </p:sp>
    </p:spTree>
    <p:extLst>
      <p:ext uri="{BB962C8B-B14F-4D97-AF65-F5344CB8AC3E}">
        <p14:creationId xmlns:p14="http://schemas.microsoft.com/office/powerpoint/2010/main" val="301805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bum Section">
    <p:spTree>
      <p:nvGrpSpPr>
        <p:cNvPr id="1" name=""/>
        <p:cNvGrpSpPr/>
        <p:nvPr/>
      </p:nvGrpSpPr>
      <p:grpSpPr>
        <a:xfrm>
          <a:off x="0" y="0"/>
          <a:ext cx="0" cy="0"/>
          <a:chOff x="0" y="0"/>
          <a:chExt cx="0" cy="0"/>
        </a:xfrm>
      </p:grpSpPr>
      <p:sp>
        <p:nvSpPr>
          <p:cNvPr id="17" name="Rectangle 2"/>
          <p:cNvSpPr>
            <a:spLocks noGrp="1"/>
          </p:cNvSpPr>
          <p:nvPr>
            <p:ph type="title"/>
          </p:nvPr>
        </p:nvSpPr>
        <p:spPr>
          <a:xfrm>
            <a:off x="752670" y="4572000"/>
            <a:ext cx="7781730" cy="990600"/>
          </a:xfrm>
        </p:spPr>
        <p:txBody>
          <a:bodyPr vert="horz" bIns="0" anchor="b" anchorCtr="0"/>
          <a:lstStyle>
            <a:lvl1pPr>
              <a:defRPr baseline="0"/>
            </a:lvl1pPr>
            <a:extLst/>
          </a:lstStyle>
          <a:p>
            <a:r>
              <a:rPr lang="en-US"/>
              <a:t>Click to edit Master title style</a:t>
            </a:r>
            <a:endParaRPr lang="en-US" dirty="0"/>
          </a:p>
        </p:txBody>
      </p:sp>
      <p:sp>
        <p:nvSpPr>
          <p:cNvPr id="27" name="Rectangle 11"/>
          <p:cNvSpPr>
            <a:spLocks noGrp="1"/>
          </p:cNvSpPr>
          <p:nvPr>
            <p:ph type="body" sz="quarter" idx="14"/>
          </p:nvPr>
        </p:nvSpPr>
        <p:spPr>
          <a:xfrm>
            <a:off x="752670" y="5600700"/>
            <a:ext cx="7772400" cy="838200"/>
          </a:xfrm>
        </p:spPr>
        <p:txBody>
          <a:bodyPr tIns="0"/>
          <a:lstStyle>
            <a:lvl1pPr>
              <a:buFontTx/>
              <a:buNone/>
              <a:defRPr sz="1800"/>
            </a:lvl1pPr>
            <a:extLst/>
          </a:lstStyle>
          <a:p>
            <a:pPr lvl="0"/>
            <a:r>
              <a:rPr lang="en-US"/>
              <a:t>Click to edit Master text styles</a:t>
            </a:r>
          </a:p>
        </p:txBody>
      </p:sp>
      <p:sp>
        <p:nvSpPr>
          <p:cNvPr id="7" name="Rectangle 6"/>
          <p:cNvSpPr>
            <a:spLocks noGrp="1"/>
          </p:cNvSpPr>
          <p:nvPr>
            <p:ph type="pic" sz="quarter" idx="11"/>
          </p:nvPr>
        </p:nvSpPr>
        <p:spPr>
          <a:xfrm>
            <a:off x="786338"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p>
            <a:pPr lvl="0"/>
            <a:r>
              <a:rPr lang="en-US" noProof="0"/>
              <a:t>Click icon to add picture</a:t>
            </a:r>
          </a:p>
        </p:txBody>
      </p:sp>
      <p:sp>
        <p:nvSpPr>
          <p:cNvPr id="18" name="Rectangle 6"/>
          <p:cNvSpPr>
            <a:spLocks noGrp="1"/>
          </p:cNvSpPr>
          <p:nvPr>
            <p:ph type="pic" sz="quarter" idx="15"/>
          </p:nvPr>
        </p:nvSpPr>
        <p:spPr>
          <a:xfrm>
            <a:off x="3474604"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p>
            <a:pPr lvl="0"/>
            <a:r>
              <a:rPr lang="en-US" noProof="0"/>
              <a:t>Click icon to add picture</a:t>
            </a:r>
          </a:p>
        </p:txBody>
      </p:sp>
      <p:sp>
        <p:nvSpPr>
          <p:cNvPr id="2" name="Rectangle 6"/>
          <p:cNvSpPr>
            <a:spLocks noGrp="1"/>
          </p:cNvSpPr>
          <p:nvPr>
            <p:ph type="pic" sz="quarter" idx="16"/>
          </p:nvPr>
        </p:nvSpPr>
        <p:spPr>
          <a:xfrm>
            <a:off x="6162870" y="2140695"/>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p>
            <a:pPr lvl="0"/>
            <a:r>
              <a:rPr lang="en-US" noProof="0"/>
              <a:t>Click icon to add picture</a:t>
            </a:r>
          </a:p>
        </p:txBody>
      </p:sp>
      <p:sp>
        <p:nvSpPr>
          <p:cNvPr id="8" name="Rectangle 3"/>
          <p:cNvSpPr>
            <a:spLocks noGrp="1"/>
          </p:cNvSpPr>
          <p:nvPr>
            <p:ph type="dt" sz="half" idx="17"/>
          </p:nvPr>
        </p:nvSpPr>
        <p:spPr/>
        <p:txBody>
          <a:bodyPr/>
          <a:lstStyle>
            <a:lvl1pPr>
              <a:defRPr/>
            </a:lvl1pPr>
          </a:lstStyle>
          <a:p>
            <a:pPr>
              <a:defRPr/>
            </a:pPr>
            <a:endParaRPr lang="en-US"/>
          </a:p>
        </p:txBody>
      </p:sp>
      <p:sp>
        <p:nvSpPr>
          <p:cNvPr id="9" name="Rectangle 25"/>
          <p:cNvSpPr>
            <a:spLocks noGrp="1"/>
          </p:cNvSpPr>
          <p:nvPr>
            <p:ph type="ftr" sz="quarter" idx="18"/>
          </p:nvPr>
        </p:nvSpPr>
        <p:spPr/>
        <p:txBody>
          <a:bodyPr/>
          <a:lstStyle>
            <a:lvl1pPr>
              <a:defRPr/>
            </a:lvl1pPr>
          </a:lstStyle>
          <a:p>
            <a:pPr>
              <a:defRPr/>
            </a:pPr>
            <a:r>
              <a:rPr lang="en-US"/>
              <a:t>www.worldclassmaintenance.org</a:t>
            </a:r>
          </a:p>
        </p:txBody>
      </p:sp>
      <p:sp>
        <p:nvSpPr>
          <p:cNvPr id="10" name="Rectangle 16"/>
          <p:cNvSpPr>
            <a:spLocks noGrp="1"/>
          </p:cNvSpPr>
          <p:nvPr>
            <p:ph type="sldNum" sz="quarter" idx="19"/>
          </p:nvPr>
        </p:nvSpPr>
        <p:spPr/>
        <p:txBody>
          <a:bodyPr/>
          <a:lstStyle>
            <a:lvl1pPr>
              <a:defRPr/>
            </a:lvl1pPr>
          </a:lstStyle>
          <a:p>
            <a:pPr>
              <a:defRPr/>
            </a:pPr>
            <a:fld id="{7496EEDC-4CDA-4D40-AAE0-0C5938E764A7}" type="slidenum">
              <a:rPr lang="en-US"/>
              <a:pPr>
                <a:defRPr/>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2-Up Portrait with Captions">
    <p:spTree>
      <p:nvGrpSpPr>
        <p:cNvPr id="1" name=""/>
        <p:cNvGrpSpPr/>
        <p:nvPr/>
      </p:nvGrpSpPr>
      <p:grpSpPr>
        <a:xfrm>
          <a:off x="0" y="0"/>
          <a:ext cx="0" cy="0"/>
          <a:chOff x="0" y="0"/>
          <a:chExt cx="0" cy="0"/>
        </a:xfrm>
      </p:grpSpPr>
      <p:sp>
        <p:nvSpPr>
          <p:cNvPr id="20" name="Rectangle 8"/>
          <p:cNvSpPr>
            <a:spLocks noGrp="1" noChangeAspect="1"/>
          </p:cNvSpPr>
          <p:nvPr>
            <p:ph type="pic" sz="quarter" idx="10"/>
          </p:nvPr>
        </p:nvSpPr>
        <p:spPr>
          <a:xfrm>
            <a:off x="4722047" y="609600"/>
            <a:ext cx="3431353" cy="4575141"/>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1" name="Rectangle 8"/>
          <p:cNvSpPr>
            <a:spLocks noGrp="1" noChangeAspect="1"/>
          </p:cNvSpPr>
          <p:nvPr>
            <p:ph type="pic" sz="quarter" idx="11"/>
          </p:nvPr>
        </p:nvSpPr>
        <p:spPr>
          <a:xfrm>
            <a:off x="1066800" y="609600"/>
            <a:ext cx="3429000" cy="4572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 name="Rectangle 7"/>
          <p:cNvSpPr>
            <a:spLocks noGrp="1"/>
          </p:cNvSpPr>
          <p:nvPr>
            <p:ph type="body" sz="quarter" idx="14"/>
          </p:nvPr>
        </p:nvSpPr>
        <p:spPr>
          <a:xfrm>
            <a:off x="1066800" y="5334000"/>
            <a:ext cx="3429000" cy="1066800"/>
          </a:xfrm>
        </p:spPr>
        <p:txBody>
          <a:bodyPr rIns="9144">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19" name="Rectangle 7"/>
          <p:cNvSpPr>
            <a:spLocks noGrp="1"/>
          </p:cNvSpPr>
          <p:nvPr>
            <p:ph type="body" sz="quarter" idx="15"/>
          </p:nvPr>
        </p:nvSpPr>
        <p:spPr>
          <a:xfrm>
            <a:off x="4724400" y="5334000"/>
            <a:ext cx="3429000" cy="1066800"/>
          </a:xfrm>
        </p:spPr>
        <p:txBody>
          <a:bodyPr rIns="9144">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6" name="Rectangle 3"/>
          <p:cNvSpPr>
            <a:spLocks noGrp="1"/>
          </p:cNvSpPr>
          <p:nvPr>
            <p:ph type="dt" sz="half" idx="16"/>
          </p:nvPr>
        </p:nvSpPr>
        <p:spPr/>
        <p:txBody>
          <a:bodyPr/>
          <a:lstStyle>
            <a:lvl1pPr>
              <a:defRPr/>
            </a:lvl1pPr>
          </a:lstStyle>
          <a:p>
            <a:pPr>
              <a:defRPr/>
            </a:pPr>
            <a:endParaRPr lang="en-US"/>
          </a:p>
        </p:txBody>
      </p:sp>
      <p:sp>
        <p:nvSpPr>
          <p:cNvPr id="7" name="Rectangle 25"/>
          <p:cNvSpPr>
            <a:spLocks noGrp="1"/>
          </p:cNvSpPr>
          <p:nvPr>
            <p:ph type="ftr" sz="quarter" idx="17"/>
          </p:nvPr>
        </p:nvSpPr>
        <p:spPr/>
        <p:txBody>
          <a:bodyPr/>
          <a:lstStyle>
            <a:lvl1pPr>
              <a:defRPr/>
            </a:lvl1pPr>
          </a:lstStyle>
          <a:p>
            <a:pPr>
              <a:defRPr/>
            </a:pPr>
            <a:r>
              <a:rPr lang="en-US"/>
              <a:t>www.worldclassmaintenance.org</a:t>
            </a:r>
          </a:p>
        </p:txBody>
      </p:sp>
      <p:sp>
        <p:nvSpPr>
          <p:cNvPr id="8" name="Rectangle 16"/>
          <p:cNvSpPr>
            <a:spLocks noGrp="1"/>
          </p:cNvSpPr>
          <p:nvPr>
            <p:ph type="sldNum" sz="quarter" idx="18"/>
          </p:nvPr>
        </p:nvSpPr>
        <p:spPr/>
        <p:txBody>
          <a:bodyPr/>
          <a:lstStyle>
            <a:lvl1pPr>
              <a:defRPr/>
            </a:lvl1pPr>
          </a:lstStyle>
          <a:p>
            <a:pPr>
              <a:defRPr/>
            </a:pPr>
            <a:fld id="{2A079964-1729-4742-87C6-0BE25425C947}" type="slidenum">
              <a:rPr lang="en-US"/>
              <a:pPr>
                <a:defRPr/>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Landscape with Captions">
    <p:spTree>
      <p:nvGrpSpPr>
        <p:cNvPr id="1" name=""/>
        <p:cNvGrpSpPr/>
        <p:nvPr/>
      </p:nvGrpSpPr>
      <p:grpSpPr>
        <a:xfrm>
          <a:off x="0" y="0"/>
          <a:ext cx="0" cy="0"/>
          <a:chOff x="0" y="0"/>
          <a:chExt cx="0" cy="0"/>
        </a:xfrm>
      </p:grpSpPr>
      <p:sp>
        <p:nvSpPr>
          <p:cNvPr id="23" name="Rectangle 7"/>
          <p:cNvSpPr>
            <a:spLocks noGrp="1" noChangeAspect="1"/>
          </p:cNvSpPr>
          <p:nvPr>
            <p:ph type="pic" sz="quarter" idx="13"/>
          </p:nvPr>
        </p:nvSpPr>
        <p:spPr>
          <a:xfrm>
            <a:off x="4648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5" name="Rectangle 7"/>
          <p:cNvSpPr>
            <a:spLocks noGrp="1" noChangeAspect="1"/>
          </p:cNvSpPr>
          <p:nvPr>
            <p:ph type="pic" sz="quarter" idx="14"/>
          </p:nvPr>
        </p:nvSpPr>
        <p:spPr>
          <a:xfrm>
            <a:off x="457200" y="1676400"/>
            <a:ext cx="4038600" cy="3028950"/>
          </a:xfrm>
          <a:prstGeom prst="rect">
            <a:avLst/>
          </a:prstGeo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8" name="Rectangle 7"/>
          <p:cNvSpPr>
            <a:spLocks noGrp="1"/>
          </p:cNvSpPr>
          <p:nvPr>
            <p:ph type="body" sz="quarter" idx="16"/>
          </p:nvPr>
        </p:nvSpPr>
        <p:spPr>
          <a:xfrm>
            <a:off x="457200" y="4857750"/>
            <a:ext cx="4038600" cy="1238250"/>
          </a:xfrm>
        </p:spPr>
        <p:txBody>
          <a:bodyPr rIns="9144">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19" name="Rectangle 7"/>
          <p:cNvSpPr>
            <a:spLocks noGrp="1"/>
          </p:cNvSpPr>
          <p:nvPr>
            <p:ph type="body" sz="quarter" idx="17"/>
          </p:nvPr>
        </p:nvSpPr>
        <p:spPr>
          <a:xfrm>
            <a:off x="4648200" y="4857750"/>
            <a:ext cx="4038600" cy="1238250"/>
          </a:xfrm>
        </p:spPr>
        <p:txBody>
          <a:bodyPr rIns="9144">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6" name="Rectangle 3"/>
          <p:cNvSpPr>
            <a:spLocks noGrp="1"/>
          </p:cNvSpPr>
          <p:nvPr>
            <p:ph type="dt" sz="half" idx="18"/>
          </p:nvPr>
        </p:nvSpPr>
        <p:spPr/>
        <p:txBody>
          <a:bodyPr/>
          <a:lstStyle>
            <a:lvl1pPr>
              <a:defRPr/>
            </a:lvl1pPr>
          </a:lstStyle>
          <a:p>
            <a:pPr>
              <a:defRPr/>
            </a:pPr>
            <a:endParaRPr lang="en-US"/>
          </a:p>
        </p:txBody>
      </p:sp>
      <p:sp>
        <p:nvSpPr>
          <p:cNvPr id="7" name="Rectangle 25"/>
          <p:cNvSpPr>
            <a:spLocks noGrp="1"/>
          </p:cNvSpPr>
          <p:nvPr>
            <p:ph type="ftr" sz="quarter" idx="19"/>
          </p:nvPr>
        </p:nvSpPr>
        <p:spPr/>
        <p:txBody>
          <a:bodyPr/>
          <a:lstStyle>
            <a:lvl1pPr>
              <a:defRPr/>
            </a:lvl1pPr>
          </a:lstStyle>
          <a:p>
            <a:pPr>
              <a:defRPr/>
            </a:pPr>
            <a:r>
              <a:rPr lang="en-US"/>
              <a:t>www.worldclassmaintenance.org</a:t>
            </a:r>
          </a:p>
        </p:txBody>
      </p:sp>
      <p:sp>
        <p:nvSpPr>
          <p:cNvPr id="9" name="Rectangle 16"/>
          <p:cNvSpPr>
            <a:spLocks noGrp="1"/>
          </p:cNvSpPr>
          <p:nvPr>
            <p:ph type="sldNum" sz="quarter" idx="20"/>
          </p:nvPr>
        </p:nvSpPr>
        <p:spPr/>
        <p:txBody>
          <a:bodyPr/>
          <a:lstStyle>
            <a:lvl1pPr>
              <a:defRPr/>
            </a:lvl1pPr>
          </a:lstStyle>
          <a:p>
            <a:pPr>
              <a:defRPr/>
            </a:pPr>
            <a:fld id="{246A1413-1888-4A0B-A685-BFB9BFAFE118}" type="slidenum">
              <a:rPr lang="en-US"/>
              <a:pPr>
                <a:defRPr/>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Up Mixed with Caption">
    <p:spTree>
      <p:nvGrpSpPr>
        <p:cNvPr id="1" name=""/>
        <p:cNvGrpSpPr/>
        <p:nvPr/>
      </p:nvGrpSpPr>
      <p:grpSpPr>
        <a:xfrm>
          <a:off x="0" y="0"/>
          <a:ext cx="0" cy="0"/>
          <a:chOff x="0" y="0"/>
          <a:chExt cx="0" cy="0"/>
        </a:xfrm>
      </p:grpSpPr>
      <p:sp>
        <p:nvSpPr>
          <p:cNvPr id="6" name="Rectangle 7"/>
          <p:cNvSpPr>
            <a:spLocks noGrp="1" noChangeAspect="1"/>
          </p:cNvSpPr>
          <p:nvPr>
            <p:ph type="pic" sz="quarter" idx="11"/>
          </p:nvPr>
        </p:nvSpPr>
        <p:spPr>
          <a:xfrm>
            <a:off x="5141976" y="381000"/>
            <a:ext cx="3773424" cy="2830068"/>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22" name="Rectangle 7"/>
          <p:cNvSpPr>
            <a:spLocks noGrp="1" noChangeAspect="1"/>
          </p:cNvSpPr>
          <p:nvPr>
            <p:ph type="pic" sz="quarter" idx="12"/>
          </p:nvPr>
        </p:nvSpPr>
        <p:spPr>
          <a:xfrm>
            <a:off x="454152" y="381000"/>
            <a:ext cx="4462272" cy="5949696"/>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11" name="Rectangle 7"/>
          <p:cNvSpPr>
            <a:spLocks noGrp="1"/>
          </p:cNvSpPr>
          <p:nvPr>
            <p:ph type="body" sz="quarter" idx="13"/>
          </p:nvPr>
        </p:nvSpPr>
        <p:spPr>
          <a:xfrm>
            <a:off x="5141976" y="3352800"/>
            <a:ext cx="3773425" cy="2971800"/>
          </a:xfrm>
        </p:spPr>
        <p:txBody>
          <a:bodyPr>
            <a:noAutofit/>
          </a:bodyPr>
          <a:lstStyle>
            <a:lvl1pPr marL="0" marR="0" indent="0" algn="l" rtl="0" latinLnBrk="0">
              <a:spcBef>
                <a:spcPct val="20000"/>
              </a:spcBef>
              <a:buFontTx/>
              <a:buNone/>
              <a:defRPr sz="1800" i="0" baseline="0">
                <a:solidFill>
                  <a:schemeClr val="tx1"/>
                </a:solidFill>
                <a:latin typeface="+mn-lt"/>
                <a:ea typeface="+mn-ea"/>
                <a:cs typeface="+mn-cs"/>
              </a:defRPr>
            </a:lvl1pPr>
            <a:extLst/>
          </a:lstStyle>
          <a:p>
            <a:pPr lvl="0"/>
            <a:r>
              <a:rPr lang="en-US"/>
              <a:t>Click to edit Master text styles</a:t>
            </a:r>
          </a:p>
        </p:txBody>
      </p:sp>
      <p:sp>
        <p:nvSpPr>
          <p:cNvPr id="5" name="Rectangle 3"/>
          <p:cNvSpPr>
            <a:spLocks noGrp="1"/>
          </p:cNvSpPr>
          <p:nvPr>
            <p:ph type="dt" sz="half" idx="14"/>
          </p:nvPr>
        </p:nvSpPr>
        <p:spPr/>
        <p:txBody>
          <a:bodyPr/>
          <a:lstStyle>
            <a:lvl1pPr>
              <a:defRPr/>
            </a:lvl1pPr>
          </a:lstStyle>
          <a:p>
            <a:pPr>
              <a:defRPr/>
            </a:pPr>
            <a:endParaRPr lang="en-US"/>
          </a:p>
        </p:txBody>
      </p:sp>
      <p:sp>
        <p:nvSpPr>
          <p:cNvPr id="7" name="Rectangle 25"/>
          <p:cNvSpPr>
            <a:spLocks noGrp="1"/>
          </p:cNvSpPr>
          <p:nvPr>
            <p:ph type="ftr" sz="quarter" idx="15"/>
          </p:nvPr>
        </p:nvSpPr>
        <p:spPr/>
        <p:txBody>
          <a:bodyPr/>
          <a:lstStyle>
            <a:lvl1pPr>
              <a:defRPr/>
            </a:lvl1pPr>
          </a:lstStyle>
          <a:p>
            <a:pPr>
              <a:defRPr/>
            </a:pPr>
            <a:r>
              <a:rPr lang="en-US"/>
              <a:t>www.worldclassmaintenance.org</a:t>
            </a:r>
          </a:p>
        </p:txBody>
      </p:sp>
      <p:sp>
        <p:nvSpPr>
          <p:cNvPr id="8" name="Rectangle 16"/>
          <p:cNvSpPr>
            <a:spLocks noGrp="1"/>
          </p:cNvSpPr>
          <p:nvPr>
            <p:ph type="sldNum" sz="quarter" idx="16"/>
          </p:nvPr>
        </p:nvSpPr>
        <p:spPr/>
        <p:txBody>
          <a:bodyPr/>
          <a:lstStyle>
            <a:lvl1pPr>
              <a:defRPr/>
            </a:lvl1pPr>
          </a:lstStyle>
          <a:p>
            <a:pPr>
              <a:defRPr/>
            </a:pPr>
            <a:fld id="{EC5A9151-5FC0-4EAF-B254-0319444C3C5B}" type="slidenum">
              <a:rPr lang="en-US"/>
              <a:pPr>
                <a:defRPr/>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Portrait with Captions">
    <p:spTree>
      <p:nvGrpSpPr>
        <p:cNvPr id="1" name=""/>
        <p:cNvGrpSpPr/>
        <p:nvPr/>
      </p:nvGrpSpPr>
      <p:grpSpPr>
        <a:xfrm>
          <a:off x="0" y="0"/>
          <a:ext cx="0" cy="0"/>
          <a:chOff x="0" y="0"/>
          <a:chExt cx="0" cy="0"/>
        </a:xfrm>
      </p:grpSpPr>
      <p:sp>
        <p:nvSpPr>
          <p:cNvPr id="2" name="Rectangle 8"/>
          <p:cNvSpPr>
            <a:spLocks noGrp="1" noChangeAspect="1"/>
          </p:cNvSpPr>
          <p:nvPr>
            <p:ph type="pic" sz="quarter" idx="10"/>
          </p:nvPr>
        </p:nvSpPr>
        <p:spPr>
          <a:xfrm>
            <a:off x="2286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4" name="Rectangle 8"/>
          <p:cNvSpPr>
            <a:spLocks noGrp="1" noChangeAspect="1"/>
          </p:cNvSpPr>
          <p:nvPr>
            <p:ph type="pic" sz="quarter" idx="11"/>
          </p:nvPr>
        </p:nvSpPr>
        <p:spPr>
          <a:xfrm>
            <a:off x="32004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31" name="Rectangle 8"/>
          <p:cNvSpPr>
            <a:spLocks noGrp="1" noChangeAspect="1"/>
          </p:cNvSpPr>
          <p:nvPr>
            <p:ph type="pic" sz="quarter" idx="12"/>
          </p:nvPr>
        </p:nvSpPr>
        <p:spPr>
          <a:xfrm>
            <a:off x="6172200" y="1066800"/>
            <a:ext cx="2743200" cy="36576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a:normAutofit/>
          </a:bodyPr>
          <a:lstStyle>
            <a:lvl1pPr marL="0" marR="0" indent="1588" algn="ctr" rtl="0" latinLnBrk="0">
              <a:spcBef>
                <a:spcPct val="20000"/>
              </a:spcBef>
              <a:buFontTx/>
              <a:buNone/>
              <a:defRPr sz="2400" i="0">
                <a:solidFill>
                  <a:schemeClr val="tx1"/>
                </a:solidFill>
                <a:latin typeface="+mn-lt"/>
                <a:ea typeface="+mn-ea"/>
                <a:cs typeface="+mn-cs"/>
              </a:defRPr>
            </a:lvl1pPr>
            <a:extLst/>
          </a:lstStyle>
          <a:p>
            <a:pPr lvl="0"/>
            <a:r>
              <a:rPr lang="en-US" noProof="0"/>
              <a:t>Click icon to add picture</a:t>
            </a:r>
          </a:p>
        </p:txBody>
      </p:sp>
      <p:sp>
        <p:nvSpPr>
          <p:cNvPr id="7" name="Rectangle 6"/>
          <p:cNvSpPr>
            <a:spLocks noGrp="1"/>
          </p:cNvSpPr>
          <p:nvPr>
            <p:ph type="body" sz="quarter" idx="13"/>
          </p:nvPr>
        </p:nvSpPr>
        <p:spPr>
          <a:xfrm>
            <a:off x="228600" y="4876800"/>
            <a:ext cx="2743200" cy="1447800"/>
          </a:xfrm>
        </p:spPr>
        <p:txBody>
          <a:bodyPr>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6" name="Rectangle 6"/>
          <p:cNvSpPr>
            <a:spLocks noGrp="1"/>
          </p:cNvSpPr>
          <p:nvPr>
            <p:ph type="body" sz="quarter" idx="14"/>
          </p:nvPr>
        </p:nvSpPr>
        <p:spPr>
          <a:xfrm>
            <a:off x="3200400" y="4876800"/>
            <a:ext cx="2743200" cy="1447800"/>
          </a:xfrm>
        </p:spPr>
        <p:txBody>
          <a:bodyPr>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14" name="Rectangle 6"/>
          <p:cNvSpPr>
            <a:spLocks noGrp="1"/>
          </p:cNvSpPr>
          <p:nvPr>
            <p:ph type="body" sz="quarter" idx="15"/>
          </p:nvPr>
        </p:nvSpPr>
        <p:spPr>
          <a:xfrm>
            <a:off x="6172200" y="4876800"/>
            <a:ext cx="2743200" cy="1447800"/>
          </a:xfrm>
        </p:spPr>
        <p:txBody>
          <a:bodyPr>
            <a:noAutofit/>
          </a:bodyPr>
          <a:lstStyle>
            <a:lvl1pPr marL="0" marR="0" indent="0" algn="l" rtl="0" latinLnBrk="0">
              <a:spcBef>
                <a:spcPct val="20000"/>
              </a:spcBef>
              <a:buFontTx/>
              <a:buNone/>
              <a:defRPr sz="1800" baseline="0">
                <a:solidFill>
                  <a:schemeClr val="tx1"/>
                </a:solidFill>
                <a:latin typeface="+mn-lt"/>
                <a:ea typeface="+mn-ea"/>
                <a:cs typeface="+mn-cs"/>
              </a:defRPr>
            </a:lvl1pPr>
            <a:extLst/>
          </a:lstStyle>
          <a:p>
            <a:pPr lvl="0"/>
            <a:r>
              <a:rPr lang="en-US"/>
              <a:t>Click to edit Master text styles</a:t>
            </a:r>
          </a:p>
        </p:txBody>
      </p:sp>
      <p:sp>
        <p:nvSpPr>
          <p:cNvPr id="8" name="Rectangle 3"/>
          <p:cNvSpPr>
            <a:spLocks noGrp="1"/>
          </p:cNvSpPr>
          <p:nvPr>
            <p:ph type="dt" sz="half" idx="16"/>
          </p:nvPr>
        </p:nvSpPr>
        <p:spPr/>
        <p:txBody>
          <a:bodyPr/>
          <a:lstStyle>
            <a:lvl1pPr>
              <a:defRPr/>
            </a:lvl1pPr>
          </a:lstStyle>
          <a:p>
            <a:pPr>
              <a:defRPr/>
            </a:pPr>
            <a:endParaRPr lang="en-US"/>
          </a:p>
        </p:txBody>
      </p:sp>
      <p:sp>
        <p:nvSpPr>
          <p:cNvPr id="9" name="Rectangle 25"/>
          <p:cNvSpPr>
            <a:spLocks noGrp="1"/>
          </p:cNvSpPr>
          <p:nvPr>
            <p:ph type="ftr" sz="quarter" idx="17"/>
          </p:nvPr>
        </p:nvSpPr>
        <p:spPr/>
        <p:txBody>
          <a:bodyPr/>
          <a:lstStyle>
            <a:lvl1pPr>
              <a:defRPr/>
            </a:lvl1pPr>
          </a:lstStyle>
          <a:p>
            <a:pPr>
              <a:defRPr/>
            </a:pPr>
            <a:r>
              <a:rPr lang="en-US"/>
              <a:t>www.worldclassmaintenance.org</a:t>
            </a:r>
          </a:p>
        </p:txBody>
      </p:sp>
      <p:sp>
        <p:nvSpPr>
          <p:cNvPr id="10" name="Rectangle 16"/>
          <p:cNvSpPr>
            <a:spLocks noGrp="1"/>
          </p:cNvSpPr>
          <p:nvPr>
            <p:ph type="sldNum" sz="quarter" idx="18"/>
          </p:nvPr>
        </p:nvSpPr>
        <p:spPr/>
        <p:txBody>
          <a:bodyPr/>
          <a:lstStyle>
            <a:lvl1pPr>
              <a:defRPr/>
            </a:lvl1pPr>
          </a:lstStyle>
          <a:p>
            <a:pPr>
              <a:defRPr/>
            </a:pPr>
            <a:fld id="{23363776-89A7-4B0E-919B-23936916EE24}" type="slidenum">
              <a:rPr lang="en-US"/>
              <a:pPr>
                <a:defRPr/>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2.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6" name="Rectangle 6"/>
          <p:cNvSpPr>
            <a:spLocks noGrp="1"/>
          </p:cNvSpPr>
          <p:nvPr>
            <p:ph type="title"/>
          </p:nvPr>
        </p:nvSpPr>
        <p:spPr>
          <a:xfrm>
            <a:off x="457200" y="274638"/>
            <a:ext cx="8229600" cy="1249362"/>
          </a:xfrm>
          <a:prstGeom prst="rect">
            <a:avLst/>
          </a:prstGeom>
        </p:spPr>
        <p:txBody>
          <a:bodyPr anchor="ctr">
            <a:normAutofit/>
          </a:bodyPr>
          <a:lstStyle/>
          <a:p>
            <a:r>
              <a:rPr lang="en-US" noProof="1"/>
              <a:t>Click to edit Master title style</a:t>
            </a:r>
            <a:endParaRPr lang="en-US" dirty="0"/>
          </a:p>
        </p:txBody>
      </p:sp>
      <p:sp>
        <p:nvSpPr>
          <p:cNvPr id="1027" name="Rectangle 5"/>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29" name="Rectangle 3"/>
          <p:cNvSpPr>
            <a:spLocks noGrp="1"/>
          </p:cNvSpPr>
          <p:nvPr>
            <p:ph type="dt" sz="half" idx="2"/>
          </p:nvPr>
        </p:nvSpPr>
        <p:spPr>
          <a:xfrm>
            <a:off x="66675" y="6559550"/>
            <a:ext cx="2438400" cy="244475"/>
          </a:xfrm>
          <a:prstGeom prst="rect">
            <a:avLst/>
          </a:prstGeom>
        </p:spPr>
        <p:txBody>
          <a:bodyPr anchor="b"/>
          <a:lstStyle>
            <a:lvl1pPr fontAlgn="auto">
              <a:spcBef>
                <a:spcPts val="0"/>
              </a:spcBef>
              <a:spcAft>
                <a:spcPts val="0"/>
              </a:spcAft>
              <a:defRPr sz="1200">
                <a:solidFill>
                  <a:schemeClr val="tx2"/>
                </a:solidFill>
                <a:latin typeface="+mn-lt"/>
                <a:cs typeface="+mn-cs"/>
              </a:defRPr>
            </a:lvl1pPr>
            <a:extLst/>
          </a:lstStyle>
          <a:p>
            <a:pPr>
              <a:defRPr/>
            </a:pPr>
            <a:endParaRPr lang="en-US"/>
          </a:p>
        </p:txBody>
      </p:sp>
      <p:sp>
        <p:nvSpPr>
          <p:cNvPr id="20" name="Rectangle 25"/>
          <p:cNvSpPr>
            <a:spLocks noGrp="1"/>
          </p:cNvSpPr>
          <p:nvPr>
            <p:ph type="ftr" sz="quarter" idx="3"/>
          </p:nvPr>
        </p:nvSpPr>
        <p:spPr>
          <a:xfrm>
            <a:off x="2995613" y="6557963"/>
            <a:ext cx="4648200" cy="247650"/>
          </a:xfrm>
          <a:prstGeom prst="rect">
            <a:avLst/>
          </a:prstGeom>
        </p:spPr>
        <p:txBody>
          <a:bodyPr anchor="b"/>
          <a:lstStyle>
            <a:lvl1pPr algn="ctr" fontAlgn="auto">
              <a:spcBef>
                <a:spcPts val="0"/>
              </a:spcBef>
              <a:spcAft>
                <a:spcPts val="0"/>
              </a:spcAft>
              <a:defRPr sz="1200">
                <a:solidFill>
                  <a:schemeClr val="tx2"/>
                </a:solidFill>
                <a:latin typeface="+mn-lt"/>
                <a:cs typeface="+mn-cs"/>
              </a:defRPr>
            </a:lvl1pPr>
            <a:extLst/>
          </a:lstStyle>
          <a:p>
            <a:pPr>
              <a:defRPr/>
            </a:pPr>
            <a:r>
              <a:rPr lang="en-US"/>
              <a:t>www.worldclassmaintenance.org</a:t>
            </a:r>
          </a:p>
        </p:txBody>
      </p:sp>
      <p:sp>
        <p:nvSpPr>
          <p:cNvPr id="23" name="Rectangle 16"/>
          <p:cNvSpPr>
            <a:spLocks noGrp="1"/>
          </p:cNvSpPr>
          <p:nvPr>
            <p:ph type="sldNum" sz="quarter" idx="4"/>
          </p:nvPr>
        </p:nvSpPr>
        <p:spPr>
          <a:xfrm>
            <a:off x="8172450" y="6559550"/>
            <a:ext cx="914400" cy="244475"/>
          </a:xfrm>
          <a:prstGeom prst="rect">
            <a:avLst/>
          </a:prstGeom>
        </p:spPr>
        <p:txBody>
          <a:bodyPr/>
          <a:lstStyle>
            <a:lvl1pPr algn="r" fontAlgn="auto">
              <a:spcBef>
                <a:spcPts val="0"/>
              </a:spcBef>
              <a:spcAft>
                <a:spcPts val="0"/>
              </a:spcAft>
              <a:defRPr sz="1200">
                <a:solidFill>
                  <a:schemeClr val="tx2"/>
                </a:solidFill>
                <a:latin typeface="+mn-lt"/>
                <a:cs typeface="+mn-cs"/>
              </a:defRPr>
            </a:lvl1pPr>
            <a:extLst/>
          </a:lstStyle>
          <a:p>
            <a:pPr>
              <a:defRPr/>
            </a:pPr>
            <a:fld id="{2F864A21-360D-453A-91FA-D135884EFB0B}"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34" r:id="rId1"/>
    <p:sldLayoutId id="2147483715" r:id="rId2"/>
    <p:sldLayoutId id="2147483716" r:id="rId3"/>
    <p:sldLayoutId id="2147483735"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6" r:id="rId22"/>
    <p:sldLayoutId id="2147483737" r:id="rId23"/>
    <p:sldLayoutId id="2147483738" r:id="rId24"/>
    <p:sldLayoutId id="2147483739" r:id="rId25"/>
    <p:sldLayoutId id="2147483740" r:id="rId26"/>
    <p:sldLayoutId id="2147483741" r:id="rId27"/>
    <p:sldLayoutId id="2147483742" r:id="rId28"/>
  </p:sldLayoutIdLst>
  <p:transition>
    <p:fade/>
  </p:transition>
  <p:hf hdr="0" dt="0"/>
  <p:txStyles>
    <p:titleStyle>
      <a:lvl1pPr algn="l" rtl="0" eaLnBrk="0" fontAlgn="base" hangingPunct="0">
        <a:spcBef>
          <a:spcPct val="0"/>
        </a:spcBef>
        <a:spcAft>
          <a:spcPct val="0"/>
        </a:spcAft>
        <a:defRPr sz="3200" cap="all">
          <a:solidFill>
            <a:schemeClr val="tx2"/>
          </a:solidFill>
          <a:effectLst>
            <a:outerShdw blurRad="51000" dist="370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3200">
          <a:solidFill>
            <a:schemeClr val="tx2"/>
          </a:solidFill>
          <a:latin typeface="Century Schoolbook" pitchFamily="18" charset="0"/>
        </a:defRPr>
      </a:lvl2pPr>
      <a:lvl3pPr algn="l" rtl="0" eaLnBrk="0" fontAlgn="base" hangingPunct="0">
        <a:spcBef>
          <a:spcPct val="0"/>
        </a:spcBef>
        <a:spcAft>
          <a:spcPct val="0"/>
        </a:spcAft>
        <a:defRPr sz="3200">
          <a:solidFill>
            <a:schemeClr val="tx2"/>
          </a:solidFill>
          <a:latin typeface="Century Schoolbook" pitchFamily="18" charset="0"/>
        </a:defRPr>
      </a:lvl3pPr>
      <a:lvl4pPr algn="l" rtl="0" eaLnBrk="0" fontAlgn="base" hangingPunct="0">
        <a:spcBef>
          <a:spcPct val="0"/>
        </a:spcBef>
        <a:spcAft>
          <a:spcPct val="0"/>
        </a:spcAft>
        <a:defRPr sz="3200">
          <a:solidFill>
            <a:schemeClr val="tx2"/>
          </a:solidFill>
          <a:latin typeface="Century Schoolbook" pitchFamily="18" charset="0"/>
        </a:defRPr>
      </a:lvl4pPr>
      <a:lvl5pPr algn="l" rtl="0" eaLnBrk="0" fontAlgn="base" hangingPunct="0">
        <a:spcBef>
          <a:spcPct val="0"/>
        </a:spcBef>
        <a:spcAft>
          <a:spcPct val="0"/>
        </a:spcAft>
        <a:defRPr sz="3200">
          <a:solidFill>
            <a:schemeClr val="tx2"/>
          </a:solidFill>
          <a:latin typeface="Century Schoolbook"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extLst/>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a:solidFill>
            <a:schemeClr val="tx1"/>
          </a:solidFill>
          <a:latin typeface="+mn-lt"/>
          <a:ea typeface="+mn-ea"/>
          <a:cs typeface="+mn-cs"/>
        </a:defRPr>
      </a:lvl3pPr>
      <a:lvl4pPr marL="1600200" indent="-228600" algn="l" rtl="0" eaLnBrk="0" fontAlgn="base" hangingPunct="0">
        <a:spcBef>
          <a:spcPct val="20000"/>
        </a:spcBef>
        <a:spcAft>
          <a:spcPct val="0"/>
        </a:spcAft>
        <a:buChar char="–"/>
        <a:defRPr>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p:bodyStyle>
    <p:otherStyle>
      <a:lvl1pPr marL="0" algn="l" rtl="0" eaLnBrk="1" hangingPunct="1">
        <a:defRPr>
          <a:solidFill>
            <a:schemeClr val="tx1"/>
          </a:solidFill>
          <a:latin typeface="+mn-lt"/>
          <a:ea typeface="+mn-ea"/>
          <a:cs typeface="+mn-cs"/>
        </a:defRPr>
      </a:lvl1pPr>
      <a:lvl2pPr marL="457200" algn="l" rtl="0" eaLnBrk="1" hangingPunct="1">
        <a:defRPr>
          <a:solidFill>
            <a:schemeClr val="tx1"/>
          </a:solidFill>
          <a:latin typeface="+mn-lt"/>
          <a:ea typeface="+mn-ea"/>
          <a:cs typeface="+mn-cs"/>
        </a:defRPr>
      </a:lvl2pPr>
      <a:lvl3pPr marL="914400" algn="l" rtl="0" eaLnBrk="1" hangingPunct="1">
        <a:defRPr>
          <a:solidFill>
            <a:schemeClr val="tx1"/>
          </a:solidFill>
          <a:latin typeface="+mn-lt"/>
          <a:ea typeface="+mn-ea"/>
          <a:cs typeface="+mn-cs"/>
        </a:defRPr>
      </a:lvl3pPr>
      <a:lvl4pPr marL="1371600" algn="l" rtl="0" eaLnBrk="1" hangingPunct="1">
        <a:defRPr>
          <a:solidFill>
            <a:schemeClr val="tx1"/>
          </a:solidFill>
          <a:latin typeface="+mn-lt"/>
          <a:ea typeface="+mn-ea"/>
          <a:cs typeface="+mn-cs"/>
        </a:defRPr>
      </a:lvl4pPr>
      <a:lvl5pPr marL="1828800" algn="l" rtl="0" eaLnBrk="1" hangingPunct="1">
        <a:defRPr>
          <a:solidFill>
            <a:schemeClr val="tx1"/>
          </a:solidFill>
          <a:latin typeface="+mn-lt"/>
          <a:ea typeface="+mn-ea"/>
          <a:cs typeface="+mn-cs"/>
        </a:defRPr>
      </a:lvl5pPr>
      <a:lvl6pPr marL="2286000" algn="l" rtl="0" eaLnBrk="1" hangingPunct="1">
        <a:defRPr>
          <a:solidFill>
            <a:schemeClr val="tx1"/>
          </a:solidFill>
          <a:latin typeface="+mn-lt"/>
          <a:ea typeface="+mn-ea"/>
          <a:cs typeface="+mn-cs"/>
        </a:defRPr>
      </a:lvl6pPr>
      <a:lvl7pPr marL="2743200" algn="l" rtl="0" eaLnBrk="1" hangingPunct="1">
        <a:defRPr>
          <a:solidFill>
            <a:schemeClr val="tx1"/>
          </a:solidFill>
          <a:latin typeface="+mn-lt"/>
          <a:ea typeface="+mn-ea"/>
          <a:cs typeface="+mn-cs"/>
        </a:defRPr>
      </a:lvl7pPr>
      <a:lvl8pPr marL="3200400" algn="l" rtl="0" eaLnBrk="1" hangingPunct="1">
        <a:defRPr>
          <a:solidFill>
            <a:schemeClr val="tx1"/>
          </a:solidFill>
          <a:latin typeface="+mn-lt"/>
          <a:ea typeface="+mn-ea"/>
          <a:cs typeface="+mn-cs"/>
        </a:defRPr>
      </a:lvl8pPr>
      <a:lvl9pPr marL="3657600" algn="l" rtl="0" eaLnBrk="1" hangingPunct="1">
        <a:defRPr>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4CC1ED-BEF9-4605-B053-61F4511E68C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AE59ED-8A5A-4BCF-A8E5-0C08D252AA8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8CD5DB-6669-4993-9FFA-F1D23E5A1F0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FD9C1856-9D16-453B-90B9-59D5E935ECA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r>
              <a:rPr lang="en-US"/>
              <a:t>www.worldclassmaintenance.org</a:t>
            </a:r>
          </a:p>
        </p:txBody>
      </p:sp>
      <p:sp>
        <p:nvSpPr>
          <p:cNvPr id="6" name="Slide Number Placeholder 5">
            <a:extLst>
              <a:ext uri="{FF2B5EF4-FFF2-40B4-BE49-F238E27FC236}">
                <a16:creationId xmlns:a16="http://schemas.microsoft.com/office/drawing/2014/main" id="{592D6091-DC35-471D-9101-FB296117192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2F864A21-360D-453A-91FA-D135884EFB0B}" type="slidenum">
              <a:rPr lang="en-US" smtClean="0"/>
              <a:pPr>
                <a:defRPr/>
              </a:pPr>
              <a:t>‹#›</a:t>
            </a:fld>
            <a:endParaRPr lang="en-US"/>
          </a:p>
        </p:txBody>
      </p:sp>
    </p:spTree>
    <p:extLst>
      <p:ext uri="{BB962C8B-B14F-4D97-AF65-F5344CB8AC3E}">
        <p14:creationId xmlns:p14="http://schemas.microsoft.com/office/powerpoint/2010/main" val="51454615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Lst>
  <p:transition>
    <p:fade/>
  </p:transition>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3.xml"/><Relationship Id="rId1" Type="http://schemas.openxmlformats.org/officeDocument/2006/relationships/slideLayout" Target="../slideLayouts/slideLayout35.xml"/><Relationship Id="rId4" Type="http://schemas.openxmlformats.org/officeDocument/2006/relationships/image" Target="../media/image50.w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png"/><Relationship Id="rId1" Type="http://schemas.openxmlformats.org/officeDocument/2006/relationships/slideLayout" Target="../slideLayouts/slideLayout29.xml"/><Relationship Id="rId4" Type="http://schemas.openxmlformats.org/officeDocument/2006/relationships/image" Target="../media/image5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3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4.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oleObject" Target="../embeddings/oleObject3.bin"/><Relationship Id="rId1" Type="http://schemas.openxmlformats.org/officeDocument/2006/relationships/slideLayout" Target="../slideLayouts/slideLayout3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6.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0.xml"/></Relationships>
</file>

<file path=ppt/slides/_rels/slide11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0.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oleObject" Target="../embeddings/oleObject4.bin"/><Relationship Id="rId1" Type="http://schemas.openxmlformats.org/officeDocument/2006/relationships/slideLayout" Target="../slideLayouts/slideLayout3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5.xml.rels><?xml version="1.0" encoding="UTF-8" standalone="yes"?>
<Relationships xmlns="http://schemas.openxmlformats.org/package/2006/relationships"><Relationship Id="rId3" Type="http://schemas.openxmlformats.org/officeDocument/2006/relationships/image" Target="../media/image61.wmf"/><Relationship Id="rId7" Type="http://schemas.openxmlformats.org/officeDocument/2006/relationships/image" Target="../media/image63.wmf"/><Relationship Id="rId2" Type="http://schemas.openxmlformats.org/officeDocument/2006/relationships/oleObject" Target="../embeddings/oleObject5.bin"/><Relationship Id="rId1" Type="http://schemas.openxmlformats.org/officeDocument/2006/relationships/slideLayout" Target="../slideLayouts/slideLayout34.xml"/><Relationship Id="rId6" Type="http://schemas.openxmlformats.org/officeDocument/2006/relationships/oleObject" Target="../embeddings/oleObject7.bin"/><Relationship Id="rId5" Type="http://schemas.openxmlformats.org/officeDocument/2006/relationships/image" Target="../media/image62.wmf"/><Relationship Id="rId4" Type="http://schemas.openxmlformats.org/officeDocument/2006/relationships/oleObject" Target="../embeddings/oleObject6.bin"/></Relationships>
</file>

<file path=ppt/slides/_rels/slide126.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oleObject" Target="../embeddings/oleObject8.bin"/><Relationship Id="rId1" Type="http://schemas.openxmlformats.org/officeDocument/2006/relationships/slideLayout" Target="../slideLayouts/slideLayout30.xml"/><Relationship Id="rId5" Type="http://schemas.openxmlformats.org/officeDocument/2006/relationships/image" Target="../media/image65.wmf"/><Relationship Id="rId4" Type="http://schemas.openxmlformats.org/officeDocument/2006/relationships/oleObject" Target="../embeddings/oleObject9.bin"/></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4.xml"/></Relationships>
</file>

<file path=ppt/slides/_rels/slide12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oleObject" Target="../embeddings/oleObject10.bin"/><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1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5.xml"/><Relationship Id="rId1" Type="http://schemas.openxmlformats.org/officeDocument/2006/relationships/slideLayout" Target="../slideLayouts/slideLayout30.xml"/><Relationship Id="rId5" Type="http://schemas.openxmlformats.org/officeDocument/2006/relationships/image" Target="../media/image70.jpeg"/><Relationship Id="rId4" Type="http://schemas.openxmlformats.org/officeDocument/2006/relationships/image" Target="../media/image69.jpe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1.png"/><Relationship Id="rId1" Type="http://schemas.openxmlformats.org/officeDocument/2006/relationships/slideLayout" Target="../slideLayouts/slideLayout30.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14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0.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7.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30.xml"/></Relationships>
</file>

<file path=ppt/slides/_rels/slide14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0.xml"/></Relationships>
</file>

<file path=ppt/slides/_rels/slide14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5.xml"/></Relationships>
</file>

<file path=ppt/slides/_rels/slide15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5.jpeg"/><Relationship Id="rId7" Type="http://schemas.openxmlformats.org/officeDocument/2006/relationships/diagramColors" Target="../diagrams/colors1.xml"/><Relationship Id="rId2" Type="http://schemas.openxmlformats.org/officeDocument/2006/relationships/notesSlide" Target="../notesSlides/notesSlide39.xml"/><Relationship Id="rId1" Type="http://schemas.openxmlformats.org/officeDocument/2006/relationships/slideLayout" Target="../slideLayouts/slideLayout3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3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5.xml"/></Relationships>
</file>

<file path=ppt/slides/_rels/slide15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30.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1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3.xml"/><Relationship Id="rId1" Type="http://schemas.openxmlformats.org/officeDocument/2006/relationships/slideLayout" Target="../slideLayouts/slideLayout3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iRmeOEiPviAhUGTN8KHeDWBI8QjRx6BAgBEAU&amp;url=https%3A%2F%2Fwww.picktolightsystems.com%2Fen%2Fpicking-products%2Fkitting&amp;psig=AOvVaw3ReEhyjT7fEUHwcNp-Jdf8&amp;ust=1561223195199454" TargetMode="External"/><Relationship Id="rId2" Type="http://schemas.openxmlformats.org/officeDocument/2006/relationships/image" Target="../media/image79.jpg"/><Relationship Id="rId1" Type="http://schemas.openxmlformats.org/officeDocument/2006/relationships/slideLayout" Target="../slideLayouts/slideLayout35.xml"/><Relationship Id="rId5" Type="http://schemas.openxmlformats.org/officeDocument/2006/relationships/image" Target="../media/image81.jpg"/><Relationship Id="rId4" Type="http://schemas.openxmlformats.org/officeDocument/2006/relationships/image" Target="../media/image80.jpe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5.xml"/></Relationships>
</file>

<file path=ppt/slides/_rels/slide16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5.xml"/><Relationship Id="rId1" Type="http://schemas.openxmlformats.org/officeDocument/2006/relationships/slideLayout" Target="../slideLayouts/slideLayout30.xml"/><Relationship Id="rId4" Type="http://schemas.openxmlformats.org/officeDocument/2006/relationships/image" Target="../media/image83.jpe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9.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diagramLayout" Target="../diagrams/layout2.xml"/><Relationship Id="rId7" Type="http://schemas.openxmlformats.org/officeDocument/2006/relationships/image" Target="../media/image3.JPG"/><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5.xml.rels><?xml version="1.0" encoding="UTF-8" standalone="yes"?>
<Relationships xmlns="http://schemas.openxmlformats.org/package/2006/relationships"><Relationship Id="rId3" Type="http://schemas.openxmlformats.org/officeDocument/2006/relationships/hyperlink" Target="https://en.wikipedia.org/wiki/Logistics_engineering" TargetMode="External"/><Relationship Id="rId2" Type="http://schemas.openxmlformats.org/officeDocument/2006/relationships/hyperlink" Target="https://en.wikipedia.org/wiki/Interchangeable_part" TargetMode="External"/><Relationship Id="rId1" Type="http://schemas.openxmlformats.org/officeDocument/2006/relationships/slideLayout" Target="../slideLayouts/slideLayout30.xml"/><Relationship Id="rId5" Type="http://schemas.openxmlformats.org/officeDocument/2006/relationships/hyperlink" Target="https://en.wikipedia.org/wiki/Spare_parts_management" TargetMode="External"/><Relationship Id="rId4" Type="http://schemas.openxmlformats.org/officeDocument/2006/relationships/hyperlink" Target="https://en.wikipedia.org/wiki/Supply_chain_management" TargetMode="External"/></Relationships>
</file>

<file path=ppt/slides/_rels/slide176.xml.rels><?xml version="1.0" encoding="UTF-8" standalone="yes"?>
<Relationships xmlns="http://schemas.openxmlformats.org/package/2006/relationships"><Relationship Id="rId2" Type="http://schemas.openxmlformats.org/officeDocument/2006/relationships/hyperlink" Target="https://en.wikipedia.org/wiki/Failure" TargetMode="External"/><Relationship Id="rId1" Type="http://schemas.openxmlformats.org/officeDocument/2006/relationships/slideLayout" Target="../slideLayouts/slideLayout30.xml"/></Relationships>
</file>

<file path=ppt/slides/_rels/slide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178.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29.xml"/></Relationships>
</file>

<file path=ppt/slides/_rels/slide179.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0.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182.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30.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7.xml"/><Relationship Id="rId1" Type="http://schemas.openxmlformats.org/officeDocument/2006/relationships/slideLayout" Target="../slideLayouts/slideLayout35.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1.xml"/></Relationships>
</file>

<file path=ppt/slides/_rels/slide18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35.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0.xml"/></Relationships>
</file>

<file path=ppt/slides/_rels/slide18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1.xml"/><Relationship Id="rId1" Type="http://schemas.openxmlformats.org/officeDocument/2006/relationships/slideLayout" Target="../slideLayouts/slideLayout30.xml"/><Relationship Id="rId5" Type="http://schemas.openxmlformats.org/officeDocument/2006/relationships/image" Target="../media/image93.jpeg"/><Relationship Id="rId4" Type="http://schemas.openxmlformats.org/officeDocument/2006/relationships/image" Target="../media/image92.jpeg"/></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19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3.xml"/><Relationship Id="rId1" Type="http://schemas.openxmlformats.org/officeDocument/2006/relationships/slideLayout" Target="../slideLayouts/slideLayout30.xml"/></Relationships>
</file>

<file path=ppt/slides/_rels/slide191.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30.xml"/></Relationships>
</file>

<file path=ppt/slides/_rels/slide19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4.xml"/><Relationship Id="rId1" Type="http://schemas.openxmlformats.org/officeDocument/2006/relationships/slideLayout" Target="../slideLayouts/slideLayout30.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0.xml"/></Relationships>
</file>

<file path=ppt/slides/_rels/slide195.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44.xml"/></Relationships>
</file>

<file path=ppt/slides/_rels/slide19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55.xml"/><Relationship Id="rId1" Type="http://schemas.openxmlformats.org/officeDocument/2006/relationships/slideLayout" Target="../slideLayouts/slideLayout35.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0.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2.xml"/></Relationships>
</file>

<file path=ppt/slides/_rels/slide19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8.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200.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9.xml"/><Relationship Id="rId1" Type="http://schemas.openxmlformats.org/officeDocument/2006/relationships/slideLayout" Target="../slideLayouts/slideLayout3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05.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hyperlink" Target="https://en.wikipedia.org/wiki/Responsibility_assignment_matrix" TargetMode="External"/><Relationship Id="rId1" Type="http://schemas.openxmlformats.org/officeDocument/2006/relationships/slideLayout" Target="../slideLayouts/slideLayout41.xml"/></Relationships>
</file>

<file path=ppt/slides/_rels/slide20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0.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5.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0.xml"/></Relationships>
</file>

<file path=ppt/slides/_rels/slide21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64.xml"/><Relationship Id="rId1" Type="http://schemas.openxmlformats.org/officeDocument/2006/relationships/slideLayout" Target="../slideLayouts/slideLayout30.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0.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30.xml"/></Relationships>
</file>

<file path=ppt/slides/_rels/slide21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6.xml"/><Relationship Id="rId1" Type="http://schemas.openxmlformats.org/officeDocument/2006/relationships/slideLayout" Target="../slideLayouts/slideLayout29.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1.xml"/></Relationships>
</file>

<file path=ppt/slides/_rels/slide22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8.xml"/><Relationship Id="rId1" Type="http://schemas.openxmlformats.org/officeDocument/2006/relationships/slideLayout" Target="../slideLayouts/slideLayout30.xml"/></Relationships>
</file>

<file path=ppt/slides/_rels/slide22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9.xml"/><Relationship Id="rId1" Type="http://schemas.openxmlformats.org/officeDocument/2006/relationships/slideLayout" Target="../slideLayouts/slideLayout4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3.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70.xml"/><Relationship Id="rId1" Type="http://schemas.openxmlformats.org/officeDocument/2006/relationships/slideLayout" Target="../slideLayouts/slideLayout30.xml"/></Relationships>
</file>

<file path=ppt/slides/_rels/slide224.xml.rels><?xml version="1.0" encoding="UTF-8" standalone="yes"?>
<Relationships xmlns="http://schemas.openxmlformats.org/package/2006/relationships"><Relationship Id="rId3" Type="http://schemas.openxmlformats.org/officeDocument/2006/relationships/image" Target="../media/image109.jpeg"/><Relationship Id="rId7" Type="http://schemas.openxmlformats.org/officeDocument/2006/relationships/image" Target="../media/image112.png"/><Relationship Id="rId2" Type="http://schemas.openxmlformats.org/officeDocument/2006/relationships/notesSlide" Target="../notesSlides/notesSlide71.xml"/><Relationship Id="rId1" Type="http://schemas.openxmlformats.org/officeDocument/2006/relationships/slideLayout" Target="../slideLayouts/slideLayout30.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92.jpeg"/></Relationships>
</file>

<file path=ppt/slides/_rels/slide225.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117.jpeg"/><Relationship Id="rId2" Type="http://schemas.openxmlformats.org/officeDocument/2006/relationships/notesSlide" Target="../notesSlides/notesSlide72.xml"/><Relationship Id="rId1" Type="http://schemas.openxmlformats.org/officeDocument/2006/relationships/slideLayout" Target="../slideLayouts/slideLayout30.xml"/><Relationship Id="rId6" Type="http://schemas.openxmlformats.org/officeDocument/2006/relationships/image" Target="../media/image116.jpeg"/><Relationship Id="rId5" Type="http://schemas.openxmlformats.org/officeDocument/2006/relationships/image" Target="../media/image115.png"/><Relationship Id="rId4" Type="http://schemas.openxmlformats.org/officeDocument/2006/relationships/image" Target="../media/image114.jpeg"/></Relationships>
</file>

<file path=ppt/slides/_rels/slide22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35.xml"/></Relationships>
</file>

<file path=ppt/slides/_rels/slide227.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30.xml"/></Relationships>
</file>

<file path=ppt/slides/_rels/slide228.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30.xml"/></Relationships>
</file>

<file path=ppt/slides/_rels/slide22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73.xml"/><Relationship Id="rId1" Type="http://schemas.openxmlformats.org/officeDocument/2006/relationships/slideLayout" Target="../slideLayouts/slideLayout32.xml"/><Relationship Id="rId6" Type="http://schemas.openxmlformats.org/officeDocument/2006/relationships/image" Target="../media/image123.emf"/><Relationship Id="rId5" Type="http://schemas.openxmlformats.org/officeDocument/2006/relationships/image" Target="../media/image122.emf"/><Relationship Id="rId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74.xml"/><Relationship Id="rId1" Type="http://schemas.openxmlformats.org/officeDocument/2006/relationships/slideLayout" Target="../slideLayouts/slideLayout34.xml"/></Relationships>
</file>

<file path=ppt/slides/_rels/slide231.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75.xml"/><Relationship Id="rId1" Type="http://schemas.openxmlformats.org/officeDocument/2006/relationships/slideLayout" Target="../slideLayouts/slideLayout30.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0.xml"/></Relationships>
</file>

<file path=ppt/slides/_rels/slide233.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30.xml"/></Relationships>
</file>

<file path=ppt/slides/_rels/slide2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7.xml"/><Relationship Id="rId1" Type="http://schemas.openxmlformats.org/officeDocument/2006/relationships/slideLayout" Target="../slideLayouts/slideLayout30.xml"/></Relationships>
</file>

<file path=ppt/slides/_rels/slide235.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78.xml"/><Relationship Id="rId1" Type="http://schemas.openxmlformats.org/officeDocument/2006/relationships/slideLayout" Target="../slideLayouts/slideLayout30.xml"/><Relationship Id="rId4" Type="http://schemas.openxmlformats.org/officeDocument/2006/relationships/image" Target="../media/image128.jpeg"/></Relationships>
</file>

<file path=ppt/slides/_rels/slide23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79.xml"/><Relationship Id="rId1" Type="http://schemas.openxmlformats.org/officeDocument/2006/relationships/slideLayout" Target="../slideLayouts/slideLayout30.xml"/><Relationship Id="rId4" Type="http://schemas.openxmlformats.org/officeDocument/2006/relationships/image" Target="../media/image130.jpeg"/></Relationships>
</file>

<file path=ppt/slides/_rels/slide237.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80.xml"/><Relationship Id="rId1" Type="http://schemas.openxmlformats.org/officeDocument/2006/relationships/slideLayout" Target="../slideLayouts/slideLayout30.xml"/><Relationship Id="rId5" Type="http://schemas.openxmlformats.org/officeDocument/2006/relationships/image" Target="../media/image133.jpeg"/><Relationship Id="rId4" Type="http://schemas.openxmlformats.org/officeDocument/2006/relationships/image" Target="../media/image132.jpeg"/></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0.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83.xml"/><Relationship Id="rId1" Type="http://schemas.openxmlformats.org/officeDocument/2006/relationships/slideLayout" Target="../slideLayouts/slideLayout35.xml"/></Relationships>
</file>

<file path=ppt/slides/_rels/slide241.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84.xml"/><Relationship Id="rId1" Type="http://schemas.openxmlformats.org/officeDocument/2006/relationships/slideLayout" Target="../slideLayouts/slideLayout30.xml"/></Relationships>
</file>

<file path=ppt/slides/_rels/slide242.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85.xml"/><Relationship Id="rId1" Type="http://schemas.openxmlformats.org/officeDocument/2006/relationships/slideLayout" Target="../slideLayouts/slideLayout30.xml"/></Relationships>
</file>

<file path=ppt/slides/_rels/slide24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30.xml"/></Relationships>
</file>

<file path=ppt/slides/_rels/slide24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3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86.xml"/><Relationship Id="rId1" Type="http://schemas.openxmlformats.org/officeDocument/2006/relationships/slideLayout" Target="../slideLayouts/slideLayout30.xml"/></Relationships>
</file>

<file path=ppt/slides/_rels/slide247.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87.xml"/><Relationship Id="rId1" Type="http://schemas.openxmlformats.org/officeDocument/2006/relationships/slideLayout" Target="../slideLayouts/slideLayout30.xml"/></Relationships>
</file>

<file path=ppt/slides/_rels/slide248.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30.xml"/></Relationships>
</file>

<file path=ppt/slides/_rels/slide249.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0.xml"/></Relationships>
</file>

<file path=ppt/slides/_rels/slide25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88.xml"/><Relationship Id="rId1" Type="http://schemas.openxmlformats.org/officeDocument/2006/relationships/slideLayout" Target="../slideLayouts/slideLayout30.xml"/></Relationships>
</file>

<file path=ppt/slides/_rels/slide251.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30.xml"/></Relationships>
</file>

<file path=ppt/slides/_rels/slide252.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30.xml"/></Relationships>
</file>

<file path=ppt/slides/_rels/slide253.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89.xml"/><Relationship Id="rId1" Type="http://schemas.openxmlformats.org/officeDocument/2006/relationships/slideLayout" Target="../slideLayouts/slideLayout30.xml"/></Relationships>
</file>

<file path=ppt/slides/_rels/slide25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0.xml"/><Relationship Id="rId1" Type="http://schemas.openxmlformats.org/officeDocument/2006/relationships/slideLayout" Target="../slideLayouts/slideLayout3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91.xml"/><Relationship Id="rId1" Type="http://schemas.openxmlformats.org/officeDocument/2006/relationships/slideLayout" Target="../slideLayouts/slideLayout30.xml"/><Relationship Id="rId4" Type="http://schemas.openxmlformats.org/officeDocument/2006/relationships/image" Target="../media/image146.jpeg"/></Relationships>
</file>

<file path=ppt/slides/_rels/slide256.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92.xml"/><Relationship Id="rId1" Type="http://schemas.openxmlformats.org/officeDocument/2006/relationships/slideLayout" Target="../slideLayouts/slideLayout30.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0.xml"/></Relationships>
</file>

<file path=ppt/slides/_rels/slide2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4.xml"/><Relationship Id="rId1" Type="http://schemas.openxmlformats.org/officeDocument/2006/relationships/slideLayout" Target="../slideLayouts/slideLayout43.xml"/></Relationships>
</file>

<file path=ppt/slides/_rels/slide259.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95.xml"/><Relationship Id="rId1" Type="http://schemas.openxmlformats.org/officeDocument/2006/relationships/slideLayout" Target="../slideLayouts/slideLayout30.xml"/><Relationship Id="rId4" Type="http://schemas.openxmlformats.org/officeDocument/2006/relationships/image" Target="../media/image1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3.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oleObject" Target="../embeddings/oleObject12.bin"/><Relationship Id="rId1" Type="http://schemas.openxmlformats.org/officeDocument/2006/relationships/slideLayout" Target="../slideLayouts/slideLayout30.xml"/><Relationship Id="rId5" Type="http://schemas.openxmlformats.org/officeDocument/2006/relationships/image" Target="../media/image65.wmf"/><Relationship Id="rId4" Type="http://schemas.openxmlformats.org/officeDocument/2006/relationships/oleObject" Target="../embeddings/oleObject13.bin"/></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6.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30.xml"/></Relationships>
</file>

<file path=ppt/slides/_rels/slide267.xml.rels><?xml version="1.0" encoding="UTF-8" standalone="yes"?>
<Relationships xmlns="http://schemas.openxmlformats.org/package/2006/relationships"><Relationship Id="rId3" Type="http://schemas.openxmlformats.org/officeDocument/2006/relationships/image" Target="../media/image150.wmf"/><Relationship Id="rId2" Type="http://schemas.openxmlformats.org/officeDocument/2006/relationships/oleObject" Target="../embeddings/oleObject14.bin"/><Relationship Id="rId1" Type="http://schemas.openxmlformats.org/officeDocument/2006/relationships/slideLayout" Target="../slideLayouts/slideLayout29.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0.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2.xml.rels><?xml version="1.0" encoding="UTF-8" standalone="yes"?>
<Relationships xmlns="http://schemas.openxmlformats.org/package/2006/relationships"><Relationship Id="rId3" Type="http://schemas.openxmlformats.org/officeDocument/2006/relationships/image" Target="../media/image151.wmf"/><Relationship Id="rId7" Type="http://schemas.openxmlformats.org/officeDocument/2006/relationships/image" Target="../media/image153.wmf"/><Relationship Id="rId2" Type="http://schemas.openxmlformats.org/officeDocument/2006/relationships/oleObject" Target="../embeddings/oleObject15.bin"/><Relationship Id="rId1" Type="http://schemas.openxmlformats.org/officeDocument/2006/relationships/slideLayout" Target="../slideLayouts/slideLayout30.xml"/><Relationship Id="rId6" Type="http://schemas.openxmlformats.org/officeDocument/2006/relationships/oleObject" Target="../embeddings/oleObject17.bin"/><Relationship Id="rId5" Type="http://schemas.openxmlformats.org/officeDocument/2006/relationships/image" Target="../media/image152.wmf"/><Relationship Id="rId4" Type="http://schemas.openxmlformats.org/officeDocument/2006/relationships/oleObject" Target="../embeddings/oleObject16.bin"/></Relationships>
</file>

<file path=ppt/slides/_rels/slide273.xml.rels><?xml version="1.0" encoding="UTF-8" standalone="yes"?>
<Relationships xmlns="http://schemas.openxmlformats.org/package/2006/relationships"><Relationship Id="rId3" Type="http://schemas.openxmlformats.org/officeDocument/2006/relationships/image" Target="../media/image154.wmf"/><Relationship Id="rId2" Type="http://schemas.openxmlformats.org/officeDocument/2006/relationships/oleObject" Target="../embeddings/oleObject18.bin"/><Relationship Id="rId1" Type="http://schemas.openxmlformats.org/officeDocument/2006/relationships/slideLayout" Target="../slideLayouts/slideLayout30.xml"/></Relationships>
</file>

<file path=ppt/slides/_rels/slide274.x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oleObject" Target="../embeddings/oleObject19.bin"/><Relationship Id="rId1" Type="http://schemas.openxmlformats.org/officeDocument/2006/relationships/slideLayout" Target="../slideLayouts/slideLayout30.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7.xml.rels><?xml version="1.0" encoding="UTF-8" standalone="yes"?>
<Relationships xmlns="http://schemas.openxmlformats.org/package/2006/relationships"><Relationship Id="rId3" Type="http://schemas.openxmlformats.org/officeDocument/2006/relationships/image" Target="../media/image156.wmf"/><Relationship Id="rId2" Type="http://schemas.openxmlformats.org/officeDocument/2006/relationships/oleObject" Target="../embeddings/oleObject20.bin"/><Relationship Id="rId1" Type="http://schemas.openxmlformats.org/officeDocument/2006/relationships/slideLayout" Target="../slideLayouts/slideLayout30.xml"/></Relationships>
</file>

<file path=ppt/slides/_rels/slide278.x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oleObject" Target="../embeddings/oleObject21.bin"/><Relationship Id="rId1" Type="http://schemas.openxmlformats.org/officeDocument/2006/relationships/slideLayout" Target="../slideLayouts/slideLayout30.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0.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3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2.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34.xml"/></Relationships>
</file>

<file path=ppt/slides/_rels/slide283.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7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8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30.xml"/><Relationship Id="rId5" Type="http://schemas.openxmlformats.org/officeDocument/2006/relationships/image" Target="../media/image44.jpeg"/><Relationship Id="rId4" Type="http://schemas.openxmlformats.org/officeDocument/2006/relationships/image" Target="../media/image43.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oleObject" Target="../embeddings/oleObject1.bin"/><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83" name="Rectangle 9282">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noGrp="1"/>
          </p:cNvSpPr>
          <p:nvPr>
            <p:ph type="title"/>
          </p:nvPr>
        </p:nvSpPr>
        <p:spPr>
          <a:xfrm>
            <a:off x="628649" y="2379134"/>
            <a:ext cx="7879841" cy="1681862"/>
          </a:xfrm>
        </p:spPr>
        <p:txBody>
          <a:bodyPr vert="horz" lIns="91440" tIns="45720" rIns="91440" bIns="45720" rtlCol="0" anchor="b">
            <a:normAutofit fontScale="90000"/>
          </a:bodyPr>
          <a:lstStyle/>
          <a:p>
            <a:pPr algn="l" defTabSz="914400" fontAlgn="auto">
              <a:spcAft>
                <a:spcPts val="0"/>
              </a:spcAft>
              <a:defRPr/>
            </a:pPr>
            <a:br>
              <a:rPr lang="en-US" sz="5300" b="1" kern="1200"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rPr>
            </a:br>
            <a:br>
              <a:rPr lang="en-US" sz="5300" b="1" dirty="0">
                <a:effectLst>
                  <a:outerShdw blurRad="38100" dist="38100" dir="2700000" algn="tl">
                    <a:srgbClr val="C0C0C0"/>
                  </a:outerShdw>
                </a:effectLst>
                <a:latin typeface="Arial" panose="020B0604020202020204" pitchFamily="34" charset="0"/>
                <a:cs typeface="Arial" panose="020B0604020202020204" pitchFamily="34" charset="0"/>
              </a:rPr>
            </a:br>
            <a:br>
              <a:rPr lang="en-US" sz="5300" b="1" dirty="0">
                <a:effectLst>
                  <a:outerShdw blurRad="38100" dist="38100" dir="2700000" algn="tl">
                    <a:srgbClr val="C0C0C0"/>
                  </a:outerShdw>
                </a:effectLst>
                <a:latin typeface="Arial" panose="020B0604020202020204" pitchFamily="34" charset="0"/>
                <a:cs typeface="Arial" panose="020B0604020202020204" pitchFamily="34" charset="0"/>
              </a:rPr>
            </a:br>
            <a:br>
              <a:rPr lang="en-US" sz="5300" b="1" dirty="0">
                <a:effectLst>
                  <a:outerShdw blurRad="38100" dist="38100" dir="2700000" algn="tl">
                    <a:srgbClr val="C0C0C0"/>
                  </a:outerShdw>
                </a:effectLst>
                <a:latin typeface="Arial" panose="020B0604020202020204" pitchFamily="34" charset="0"/>
                <a:cs typeface="Arial" panose="020B0604020202020204" pitchFamily="34" charset="0"/>
              </a:rPr>
            </a:br>
            <a:br>
              <a:rPr lang="en-US" sz="5300" b="1" kern="1200"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rPr>
            </a:br>
            <a:r>
              <a:rPr lang="en-US" sz="5300" b="1" kern="1200"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rPr>
              <a:t>Planning </a:t>
            </a:r>
            <a:r>
              <a:rPr lang="en-US" sz="5300" b="1" dirty="0">
                <a:effectLst>
                  <a:outerShdw blurRad="38100" dist="38100" dir="2700000" algn="tl">
                    <a:srgbClr val="C0C0C0"/>
                  </a:outerShdw>
                </a:effectLst>
                <a:latin typeface="Arial" panose="020B0604020202020204" pitchFamily="34" charset="0"/>
                <a:cs typeface="Arial" panose="020B0604020202020204" pitchFamily="34" charset="0"/>
              </a:rPr>
              <a:t>&amp; </a:t>
            </a:r>
            <a:r>
              <a:rPr lang="en-US" sz="5300" b="1" kern="1200"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rPr>
              <a:t>Scheduling</a:t>
            </a:r>
            <a:br>
              <a:rPr lang="en-US" sz="5300" b="1" kern="1200"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rPr>
            </a:br>
            <a:r>
              <a:rPr lang="en-US" sz="5300" b="1" dirty="0">
                <a:effectLst>
                  <a:outerShdw blurRad="38100" dist="38100" dir="2700000" algn="tl">
                    <a:srgbClr val="C0C0C0"/>
                  </a:outerShdw>
                </a:effectLst>
                <a:latin typeface="Arial" panose="020B0604020202020204" pitchFamily="34" charset="0"/>
                <a:cs typeface="Arial" panose="020B0604020202020204" pitchFamily="34" charset="0"/>
              </a:rPr>
              <a:t>Made Simple</a:t>
            </a:r>
            <a:br>
              <a:rPr lang="en-US" sz="5300" kern="1200"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rPr>
            </a:br>
            <a:br>
              <a:rPr lang="en-US" sz="3900" kern="1200" dirty="0">
                <a:solidFill>
                  <a:schemeClr val="tx1"/>
                </a:solidFill>
                <a:effectLst>
                  <a:outerShdw blurRad="38100" dist="38100" dir="2700000" algn="tl">
                    <a:srgbClr val="C0C0C0"/>
                  </a:outerShdw>
                </a:effectLst>
                <a:latin typeface="+mj-lt"/>
                <a:ea typeface="+mj-ea"/>
                <a:cs typeface="+mj-cs"/>
              </a:rPr>
            </a:br>
            <a:br>
              <a:rPr lang="en-US" sz="3900" kern="1200" dirty="0">
                <a:solidFill>
                  <a:schemeClr val="tx1"/>
                </a:solidFill>
                <a:effectLst>
                  <a:outerShdw blurRad="38100" dist="38100" dir="2700000" algn="tl">
                    <a:srgbClr val="C0C0C0"/>
                  </a:outerShdw>
                </a:effectLst>
                <a:latin typeface="+mj-lt"/>
                <a:ea typeface="+mj-ea"/>
                <a:cs typeface="+mj-cs"/>
              </a:rPr>
            </a:br>
            <a:endParaRPr lang="en-US" sz="3900" kern="1200" dirty="0">
              <a:solidFill>
                <a:schemeClr val="tx1"/>
              </a:solidFill>
              <a:effectLst>
                <a:outerShdw blurRad="38100" dist="38100" dir="2700000" algn="tl">
                  <a:srgbClr val="C0C0C0"/>
                </a:outerShdw>
              </a:effectLst>
              <a:latin typeface="+mj-lt"/>
              <a:ea typeface="+mj-ea"/>
              <a:cs typeface="+mj-cs"/>
            </a:endParaRPr>
          </a:p>
        </p:txBody>
      </p:sp>
      <p:sp>
        <p:nvSpPr>
          <p:cNvPr id="9220" name="Rectangle 16"/>
          <p:cNvSpPr>
            <a:spLocks noGrp="1"/>
          </p:cNvSpPr>
          <p:nvPr>
            <p:ph type="body" sz="quarter" idx="10"/>
          </p:nvPr>
        </p:nvSpPr>
        <p:spPr>
          <a:xfrm>
            <a:off x="5550693" y="4619624"/>
            <a:ext cx="2960084" cy="1038225"/>
          </a:xfrm>
        </p:spPr>
        <p:txBody>
          <a:bodyPr vert="horz" lIns="91440" tIns="45720" rIns="91440" bIns="45720" rtlCol="0">
            <a:normAutofit/>
          </a:bodyPr>
          <a:lstStyle/>
          <a:p>
            <a:pPr defTabSz="914400">
              <a:spcBef>
                <a:spcPts val="1000"/>
              </a:spcBef>
            </a:pPr>
            <a:r>
              <a:rPr lang="en-US" sz="2400" b="1" kern="1200" dirty="0">
                <a:solidFill>
                  <a:schemeClr val="tx1"/>
                </a:solidFill>
                <a:latin typeface="+mn-lt"/>
                <a:ea typeface="+mn-ea"/>
                <a:cs typeface="+mn-cs"/>
              </a:rPr>
              <a:t>By: Ricky Smith CMRP</a:t>
            </a:r>
          </a:p>
        </p:txBody>
      </p:sp>
      <p:sp>
        <p:nvSpPr>
          <p:cNvPr id="9285" name="Rectangle 9284">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4331166"/>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9287" name="Rectangle 9286">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03304" y="2842186"/>
            <a:ext cx="54864" cy="2960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71C91979-087F-1440-A493-4456EB17D637}"/>
              </a:ext>
            </a:extLst>
          </p:cNvPr>
          <p:cNvSpPr>
            <a:spLocks noGrp="1"/>
          </p:cNvSpPr>
          <p:nvPr>
            <p:ph type="ftr" sz="quarter" idx="14"/>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schemeClr val="tx1">
                    <a:lumMod val="50000"/>
                    <a:lumOff val="50000"/>
                  </a:schemeClr>
                </a:solidFill>
                <a:latin typeface="+mn-lt"/>
                <a:ea typeface="+mn-ea"/>
                <a:cs typeface="+mn-cs"/>
              </a:rPr>
              <a:t>www.worldclassmaintenance.org</a:t>
            </a:r>
            <a:endParaRPr lang="en-US" sz="1200" kern="1200" dirty="0">
              <a:solidFill>
                <a:schemeClr val="tx1">
                  <a:lumMod val="50000"/>
                  <a:lumOff val="50000"/>
                </a:schemeClr>
              </a:solidFill>
              <a:latin typeface="+mn-lt"/>
              <a:ea typeface="+mn-ea"/>
              <a:cs typeface="+mn-cs"/>
            </a:endParaRPr>
          </a:p>
        </p:txBody>
      </p:sp>
      <p:sp>
        <p:nvSpPr>
          <p:cNvPr id="5" name="Slide Number Placeholder 4">
            <a:extLst>
              <a:ext uri="{FF2B5EF4-FFF2-40B4-BE49-F238E27FC236}">
                <a16:creationId xmlns:a16="http://schemas.microsoft.com/office/drawing/2014/main" id="{7AED4322-1422-E047-BF9B-01011DE22692}"/>
              </a:ext>
            </a:extLst>
          </p:cNvPr>
          <p:cNvSpPr>
            <a:spLocks noGrp="1"/>
          </p:cNvSpPr>
          <p:nvPr>
            <p:ph type="sldNum" sz="quarter" idx="13"/>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DCEC7295-DA3F-4DDD-9E9E-0D3035E5C168}" type="slidenum">
              <a:rPr lang="en-US" sz="1200">
                <a:solidFill>
                  <a:schemeClr val="tx1">
                    <a:lumMod val="50000"/>
                    <a:lumOff val="50000"/>
                  </a:schemeClr>
                </a:solidFill>
                <a:latin typeface="+mn-lt"/>
                <a:cs typeface="+mn-cs"/>
              </a:rPr>
              <a:pPr fontAlgn="auto">
                <a:spcBef>
                  <a:spcPts val="0"/>
                </a:spcBef>
                <a:spcAft>
                  <a:spcPts val="600"/>
                </a:spcAft>
                <a:defRPr/>
              </a:pPr>
              <a:t>1</a:t>
            </a:fld>
            <a:endParaRPr lang="en-US" sz="1200" dirty="0">
              <a:solidFill>
                <a:schemeClr val="tx1">
                  <a:lumMod val="50000"/>
                  <a:lumOff val="50000"/>
                </a:schemeClr>
              </a:solidFill>
              <a:latin typeface="+mn-lt"/>
              <a:cs typeface="+mn-cs"/>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1D54A55-AF94-1F99-D019-F7CC720D41E8}"/>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Day in the life a Proactive Maintenance Planner</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2702448-E3F4-9982-46E2-79BDAA55104C}"/>
              </a:ext>
            </a:extLst>
          </p:cNvPr>
          <p:cNvSpPr>
            <a:spLocks noGrp="1"/>
          </p:cNvSpPr>
          <p:nvPr>
            <p:ph idx="1"/>
          </p:nvPr>
        </p:nvSpPr>
        <p:spPr>
          <a:xfrm>
            <a:off x="836676" y="2481943"/>
            <a:ext cx="7626096" cy="3695020"/>
          </a:xfrm>
        </p:spPr>
        <p:txBody>
          <a:bodyPr>
            <a:normAutofit/>
          </a:bodyPr>
          <a:lstStyle/>
          <a:p>
            <a:pPr marL="306705" marR="0">
              <a:buNone/>
            </a:pPr>
            <a:r>
              <a:rPr lang="en-US" sz="1900" spc="-10" dirty="0">
                <a:effectLst/>
                <a:latin typeface="Arial" panose="020B0604020202020204" pitchFamily="34" charset="0"/>
                <a:ea typeface="Arial" panose="020B0604020202020204" pitchFamily="34" charset="0"/>
                <a:cs typeface="Arial" panose="020B0604020202020204" pitchFamily="34" charset="0"/>
              </a:rPr>
              <a:t>DEFINITIONS:</a:t>
            </a:r>
            <a:endParaRPr lang="en-US" sz="1900" dirty="0">
              <a:effectLst/>
              <a:latin typeface="Arial" panose="020B0604020202020204" pitchFamily="34" charset="0"/>
              <a:ea typeface="Arial" panose="020B0604020202020204" pitchFamily="34" charset="0"/>
              <a:cs typeface="Arial" panose="020B0604020202020204" pitchFamily="34" charset="0"/>
            </a:endParaRPr>
          </a:p>
          <a:p>
            <a:pPr marL="0" marR="0">
              <a:spcBef>
                <a:spcPts val="540"/>
              </a:spcBef>
              <a:buNone/>
            </a:pPr>
            <a:r>
              <a:rPr lang="en-US" sz="1900" dirty="0">
                <a:effectLst/>
                <a:latin typeface="Times New Roman" panose="02020603050405020304" pitchFamily="18" charset="0"/>
                <a:ea typeface="Arial" panose="020B0604020202020204" pitchFamily="34" charset="0"/>
                <a:cs typeface="Arial" panose="020B0604020202020204" pitchFamily="34" charset="0"/>
              </a:rPr>
              <a:t> </a:t>
            </a:r>
            <a:endParaRPr lang="en-US" sz="1900" dirty="0">
              <a:effectLst/>
              <a:latin typeface="Arial" panose="020B0604020202020204" pitchFamily="34" charset="0"/>
              <a:ea typeface="Arial" panose="020B0604020202020204" pitchFamily="34" charset="0"/>
            </a:endParaRPr>
          </a:p>
          <a:p>
            <a:pPr marL="298450" marR="0">
              <a:buNone/>
            </a:pPr>
            <a:r>
              <a:rPr lang="en-US" sz="1900" dirty="0">
                <a:effectLst/>
                <a:latin typeface="Arial" panose="020B0604020202020204" pitchFamily="34" charset="0"/>
                <a:ea typeface="Arial" panose="020B0604020202020204" pitchFamily="34" charset="0"/>
              </a:rPr>
              <a:t>Without</a:t>
            </a:r>
            <a:r>
              <a:rPr lang="en-US" sz="1900" spc="32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definitions</a:t>
            </a:r>
            <a:r>
              <a:rPr lang="en-US" sz="1900" spc="33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we</a:t>
            </a:r>
            <a:r>
              <a:rPr lang="en-US" sz="1900" spc="24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are</a:t>
            </a:r>
            <a:r>
              <a:rPr lang="en-US" sz="1900" spc="26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dependent</a:t>
            </a:r>
            <a:r>
              <a:rPr lang="en-US" sz="1900" spc="38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on</a:t>
            </a:r>
            <a:r>
              <a:rPr lang="en-US" sz="1900" spc="27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everyone's</a:t>
            </a:r>
            <a:r>
              <a:rPr lang="en-US" sz="1900" spc="350" dirty="0">
                <a:effectLst/>
                <a:latin typeface="Arial" panose="020B0604020202020204" pitchFamily="34" charset="0"/>
                <a:ea typeface="Arial" panose="020B0604020202020204" pitchFamily="34" charset="0"/>
              </a:rPr>
              <a:t> </a:t>
            </a:r>
            <a:r>
              <a:rPr lang="en-US" sz="1900" spc="-10" dirty="0">
                <a:effectLst/>
                <a:latin typeface="Arial" panose="020B0604020202020204" pitchFamily="34" charset="0"/>
                <a:ea typeface="Arial" panose="020B0604020202020204" pitchFamily="34" charset="0"/>
              </a:rPr>
              <a:t>opinion.</a:t>
            </a:r>
            <a:endParaRPr lang="en-US" sz="1900" dirty="0">
              <a:effectLst/>
              <a:latin typeface="Arial" panose="020B0604020202020204" pitchFamily="34" charset="0"/>
              <a:ea typeface="Arial" panose="020B0604020202020204" pitchFamily="34" charset="0"/>
            </a:endParaRPr>
          </a:p>
          <a:p>
            <a:pPr marL="0" marR="0">
              <a:spcBef>
                <a:spcPts val="870"/>
              </a:spcBef>
              <a:buNone/>
            </a:pPr>
            <a:r>
              <a:rPr lang="en-US" sz="1900" dirty="0">
                <a:effectLst/>
                <a:latin typeface="Arial" panose="020B0604020202020204" pitchFamily="34" charset="0"/>
                <a:ea typeface="Arial" panose="020B0604020202020204" pitchFamily="34" charset="0"/>
              </a:rPr>
              <a:t> </a:t>
            </a:r>
          </a:p>
          <a:p>
            <a:pPr marL="342900" marR="580390" lvl="0" indent="-342900">
              <a:spcBef>
                <a:spcPts val="5"/>
              </a:spcBef>
              <a:buClr>
                <a:srgbClr val="505254"/>
              </a:buClr>
              <a:buSzPts val="1250"/>
              <a:buFont typeface="Arial" panose="020B0604020202020204" pitchFamily="34" charset="0"/>
              <a:buChar char="•"/>
              <a:tabLst>
                <a:tab pos="552450" algn="l"/>
                <a:tab pos="555625" algn="l"/>
              </a:tabLst>
            </a:pPr>
            <a:r>
              <a:rPr lang="en-US" sz="1900" spc="0" dirty="0">
                <a:effectLst/>
                <a:latin typeface="Arial" panose="020B0604020202020204" pitchFamily="34" charset="0"/>
                <a:ea typeface="Arial" panose="020B0604020202020204" pitchFamily="34" charset="0"/>
              </a:rPr>
              <a:t>Maintenance Planning</a:t>
            </a:r>
            <a:r>
              <a:rPr lang="en-US" sz="1900" spc="-7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a:t>
            </a:r>
            <a:r>
              <a:rPr lang="en-US" sz="1900" spc="-6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the</a:t>
            </a:r>
            <a:r>
              <a:rPr lang="en-US" sz="1900" spc="-7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process</a:t>
            </a:r>
            <a:r>
              <a:rPr lang="en-US" sz="1900" spc="-5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of</a:t>
            </a:r>
            <a:r>
              <a:rPr lang="en-US" sz="1900" spc="-8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future</a:t>
            </a:r>
            <a:r>
              <a:rPr lang="en-US" sz="1900" spc="-5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maintenance work</a:t>
            </a:r>
            <a:r>
              <a:rPr lang="en-US" sz="1900" spc="-5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which</a:t>
            </a:r>
            <a:r>
              <a:rPr lang="en-US" sz="1900" spc="-6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the</a:t>
            </a:r>
            <a:r>
              <a:rPr lang="en-US" sz="1900" spc="-5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job</a:t>
            </a:r>
            <a:r>
              <a:rPr lang="en-US" sz="1900" spc="-9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has been scoped,</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parts and material</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identified,</a:t>
            </a:r>
            <a:r>
              <a:rPr lang="en-US" sz="1900" spc="200" dirty="0">
                <a:effectLst/>
                <a:latin typeface="Arial" panose="020B0604020202020204" pitchFamily="34" charset="0"/>
                <a:ea typeface="Arial" panose="020B0604020202020204" pitchFamily="34" charset="0"/>
              </a:rPr>
              <a:t> </a:t>
            </a:r>
            <a:r>
              <a:rPr lang="en-US" sz="1900" spc="0" dirty="0">
                <a:effectLst/>
                <a:latin typeface="Times New Roman" panose="02020603050405020304" pitchFamily="18" charset="0"/>
                <a:ea typeface="Arial" panose="020B0604020202020204" pitchFamily="34" charset="0"/>
                <a:cs typeface="Arial" panose="020B0604020202020204" pitchFamily="34" charset="0"/>
              </a:rPr>
              <a:t>#</a:t>
            </a:r>
            <a:r>
              <a:rPr lang="en-US" sz="1900" spc="200" dirty="0">
                <a:effectLst/>
                <a:latin typeface="Times New Roman" panose="02020603050405020304" pitchFamily="18" charset="0"/>
                <a:ea typeface="Arial" panose="020B0604020202020204" pitchFamily="34" charset="0"/>
                <a:cs typeface="Arial" panose="020B0604020202020204" pitchFamily="34" charset="0"/>
              </a:rPr>
              <a:t> </a:t>
            </a:r>
            <a:r>
              <a:rPr lang="en-US" sz="1900" spc="0" dirty="0">
                <a:effectLst/>
                <a:latin typeface="Arial" panose="020B0604020202020204" pitchFamily="34" charset="0"/>
                <a:ea typeface="Arial" panose="020B0604020202020204" pitchFamily="34" charset="0"/>
              </a:rPr>
              <a:t>and type</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of maintenance</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craft, downtime</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required</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(if required).</a:t>
            </a:r>
          </a:p>
          <a:p>
            <a:pPr marL="342900" marR="609600" lvl="0" indent="-342900">
              <a:spcBef>
                <a:spcPts val="70"/>
              </a:spcBef>
              <a:buClr>
                <a:srgbClr val="505254"/>
              </a:buClr>
              <a:buSzPts val="1250"/>
              <a:buFont typeface="Arial" panose="020B0604020202020204" pitchFamily="34" charset="0"/>
              <a:buChar char="•"/>
              <a:tabLst>
                <a:tab pos="553085" algn="l"/>
                <a:tab pos="555625" algn="l"/>
              </a:tabLst>
            </a:pPr>
            <a:r>
              <a:rPr lang="en-US" sz="1900" spc="0" dirty="0">
                <a:effectLst/>
                <a:latin typeface="Arial" panose="020B0604020202020204" pitchFamily="34" charset="0"/>
                <a:ea typeface="Arial" panose="020B0604020202020204" pitchFamily="34" charset="0"/>
              </a:rPr>
              <a:t>Maintenance</a:t>
            </a:r>
            <a:r>
              <a:rPr lang="en-US" sz="1900" spc="-7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Scheduling</a:t>
            </a:r>
            <a:r>
              <a:rPr lang="en-US" sz="1900" spc="-5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a:t>
            </a:r>
            <a:r>
              <a:rPr lang="en-US" sz="1900" spc="16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the</a:t>
            </a:r>
            <a:r>
              <a:rPr lang="en-US" sz="1900" spc="-9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process</a:t>
            </a:r>
            <a:r>
              <a:rPr lang="en-US" sz="1900" spc="-5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of</a:t>
            </a:r>
            <a:r>
              <a:rPr lang="en-US" sz="1900" spc="-9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scheduling</a:t>
            </a:r>
            <a:r>
              <a:rPr lang="en-US" sz="1900" spc="-4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maintenance</a:t>
            </a:r>
            <a:r>
              <a:rPr lang="en-US" sz="1900" spc="-3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resources</a:t>
            </a:r>
            <a:r>
              <a:rPr lang="en-US" sz="1900" spc="-3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with productions</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by day by hour.</a:t>
            </a:r>
          </a:p>
          <a:p>
            <a:endParaRPr lang="en-US" sz="1900" dirty="0"/>
          </a:p>
        </p:txBody>
      </p:sp>
      <p:sp>
        <p:nvSpPr>
          <p:cNvPr id="4" name="Footer Placeholder 3">
            <a:extLst>
              <a:ext uri="{FF2B5EF4-FFF2-40B4-BE49-F238E27FC236}">
                <a16:creationId xmlns:a16="http://schemas.microsoft.com/office/drawing/2014/main" id="{D4FD216D-25B0-D8DA-D73B-DE2AA6FEA9E7}"/>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A350BFC2-FB69-EC2C-D26A-39FF3ECE0F2E}"/>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10</a:t>
            </a:fld>
            <a:endParaRPr lang="en-US">
              <a:solidFill>
                <a:schemeClr val="tx1">
                  <a:lumMod val="50000"/>
                  <a:lumOff val="50000"/>
                </a:schemeClr>
              </a:solidFill>
            </a:endParaRPr>
          </a:p>
        </p:txBody>
      </p:sp>
    </p:spTree>
    <p:extLst>
      <p:ext uri="{BB962C8B-B14F-4D97-AF65-F5344CB8AC3E}">
        <p14:creationId xmlns:p14="http://schemas.microsoft.com/office/powerpoint/2010/main" val="18830721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22F958-763A-4544-8818-DACF0BD14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50" y="1524000"/>
            <a:ext cx="7734300" cy="4457463"/>
          </a:xfrm>
          <a:prstGeom prst="rect">
            <a:avLst/>
          </a:prstGeom>
        </p:spPr>
      </p:pic>
      <p:sp>
        <p:nvSpPr>
          <p:cNvPr id="4" name="TextBox 3">
            <a:extLst>
              <a:ext uri="{FF2B5EF4-FFF2-40B4-BE49-F238E27FC236}">
                <a16:creationId xmlns:a16="http://schemas.microsoft.com/office/drawing/2014/main" id="{97639CE9-AC1B-49B0-98DF-F70BBA250381}"/>
              </a:ext>
            </a:extLst>
          </p:cNvPr>
          <p:cNvSpPr txBox="1"/>
          <p:nvPr/>
        </p:nvSpPr>
        <p:spPr>
          <a:xfrm>
            <a:off x="862051" y="259338"/>
            <a:ext cx="7029488" cy="1200329"/>
          </a:xfrm>
          <a:prstGeom prst="rect">
            <a:avLst/>
          </a:prstGeom>
          <a:noFill/>
        </p:spPr>
        <p:txBody>
          <a:bodyPr wrap="none" rtlCol="0">
            <a:spAutoFit/>
          </a:bodyPr>
          <a:lstStyle/>
          <a:p>
            <a:pPr algn="ctr"/>
            <a:r>
              <a:rPr lang="en-US" sz="3600" b="1" dirty="0">
                <a:effectLst>
                  <a:outerShdw blurRad="38100" dist="38100" dir="2700000" algn="tl">
                    <a:srgbClr val="000000">
                      <a:alpha val="43137"/>
                    </a:srgbClr>
                  </a:outerShdw>
                </a:effectLst>
                <a:latin typeface="+mn-lt"/>
              </a:rPr>
              <a:t>Planning and Scheduling Impact on</a:t>
            </a:r>
          </a:p>
          <a:p>
            <a:pPr algn="ctr"/>
            <a:r>
              <a:rPr lang="en-US" sz="3600" b="1" dirty="0">
                <a:effectLst>
                  <a:outerShdw blurRad="38100" dist="38100" dir="2700000" algn="tl">
                    <a:srgbClr val="000000">
                      <a:alpha val="43137"/>
                    </a:srgbClr>
                  </a:outerShdw>
                </a:effectLst>
                <a:latin typeface="+mn-lt"/>
              </a:rPr>
              <a:t>Wrench-Time “Hands on Tool Time”</a:t>
            </a:r>
          </a:p>
        </p:txBody>
      </p:sp>
      <p:sp>
        <p:nvSpPr>
          <p:cNvPr id="2" name="Slide Number Placeholder 1">
            <a:extLst>
              <a:ext uri="{FF2B5EF4-FFF2-40B4-BE49-F238E27FC236}">
                <a16:creationId xmlns:a16="http://schemas.microsoft.com/office/drawing/2014/main" id="{605512B2-16BE-7643-A29A-B4C50C0EAF64}"/>
              </a:ext>
            </a:extLst>
          </p:cNvPr>
          <p:cNvSpPr>
            <a:spLocks noGrp="1"/>
          </p:cNvSpPr>
          <p:nvPr>
            <p:ph type="sldNum" sz="quarter" idx="12"/>
          </p:nvPr>
        </p:nvSpPr>
        <p:spPr/>
        <p:txBody>
          <a:bodyPr/>
          <a:lstStyle/>
          <a:p>
            <a:fld id="{04F9194C-56EF-432D-B3A6-B1499E5B8547}" type="slidenum">
              <a:rPr lang="en-US" smtClean="0"/>
              <a:t>100</a:t>
            </a:fld>
            <a:endParaRPr lang="en-US"/>
          </a:p>
        </p:txBody>
      </p:sp>
      <p:sp>
        <p:nvSpPr>
          <p:cNvPr id="5" name="Footer Placeholder 4">
            <a:extLst>
              <a:ext uri="{FF2B5EF4-FFF2-40B4-BE49-F238E27FC236}">
                <a16:creationId xmlns:a16="http://schemas.microsoft.com/office/drawing/2014/main" id="{9FA11539-0B92-C946-ADF9-EE8A06060FAF}"/>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10340858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49">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8" name="Rectangle 51">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9" name="Rectangle 53">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B8DE624-3BA6-4B13-9588-A2047152AD9B}"/>
              </a:ext>
            </a:extLst>
          </p:cNvPr>
          <p:cNvSpPr>
            <a:spLocks noGrp="1"/>
          </p:cNvSpPr>
          <p:nvPr>
            <p:ph type="title"/>
          </p:nvPr>
        </p:nvSpPr>
        <p:spPr>
          <a:xfrm>
            <a:off x="836676" y="548640"/>
            <a:ext cx="7626096" cy="1179576"/>
          </a:xfrm>
        </p:spPr>
        <p:txBody>
          <a:bodyPr vert="horz" lIns="91440" tIns="45720" rIns="91440" bIns="45720" rtlCol="0" anchor="ctr">
            <a:normAutofit/>
          </a:bodyPr>
          <a:lstStyle/>
          <a:p>
            <a:pPr defTabSz="914400"/>
            <a:r>
              <a:rPr lang="en-US" sz="3200" dirty="0">
                <a:latin typeface="Arial" panose="020B0604020202020204" pitchFamily="34" charset="0"/>
                <a:cs typeface="Arial" panose="020B0604020202020204" pitchFamily="34" charset="0"/>
              </a:rPr>
              <a:t>Think about things that Impact Wrench-Time…</a:t>
            </a:r>
          </a:p>
        </p:txBody>
      </p:sp>
      <p:sp>
        <p:nvSpPr>
          <p:cNvPr id="56" name="Rectangle 55">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7079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4B697B5-5810-4CB0-AD96-B5973F7A31F5}"/>
              </a:ext>
            </a:extLst>
          </p:cNvPr>
          <p:cNvSpPr txBox="1"/>
          <p:nvPr/>
        </p:nvSpPr>
        <p:spPr>
          <a:xfrm>
            <a:off x="470137" y="2133600"/>
            <a:ext cx="8673864" cy="4038600"/>
          </a:xfrm>
          <a:prstGeom prst="rect">
            <a:avLst/>
          </a:prstGeom>
        </p:spPr>
        <p:txBody>
          <a:bodyPr vert="horz" lIns="91440" tIns="45720" rIns="91440" bIns="45720" rtlCol="0" anchor="ctr">
            <a:normAutofit fontScale="92500" lnSpcReduction="10000"/>
          </a:bodyPr>
          <a:lstStyle/>
          <a:p>
            <a:pPr marL="457200"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Late starts because:</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Equipment not available</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Maintenance techs looking for tools</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Maintenance Techs receiving instruction</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Maintenance Techs looking for parts</a:t>
            </a:r>
          </a:p>
          <a:p>
            <a:pPr marL="457200"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Equipment breaks down prematurely because:</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Could not complete all work scheduled</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No time to validate defect eliminated on equipment</a:t>
            </a:r>
          </a:p>
          <a:p>
            <a:pPr marL="80010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Did not have the right part as planned</a:t>
            </a:r>
          </a:p>
          <a:p>
            <a:pPr marL="457200"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Maintenance Techs frustrated because of:</a:t>
            </a:r>
          </a:p>
          <a:p>
            <a:pPr marL="74295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Lack of time to complete work complete work accurately</a:t>
            </a:r>
          </a:p>
          <a:p>
            <a:pPr marL="742950" lvl="1" indent="-228600">
              <a:lnSpc>
                <a:spcPct val="90000"/>
              </a:lnSpc>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Lack of Parts</a:t>
            </a:r>
          </a:p>
          <a:p>
            <a:pPr marL="800100" lvl="1" indent="-228600">
              <a:lnSpc>
                <a:spcPct val="90000"/>
              </a:lnSpc>
              <a:spcAft>
                <a:spcPts val="600"/>
              </a:spcAft>
              <a:buFont typeface="Arial" panose="020B0604020202020204" pitchFamily="34" charset="0"/>
              <a:buChar char="•"/>
            </a:pPr>
            <a:endParaRPr lang="en-US" sz="1000" b="1" dirty="0">
              <a:latin typeface="+mn-lt"/>
              <a:cs typeface="+mn-cs"/>
            </a:endParaRPr>
          </a:p>
        </p:txBody>
      </p:sp>
      <p:sp>
        <p:nvSpPr>
          <p:cNvPr id="6" name="Footer Placeholder 5">
            <a:extLst>
              <a:ext uri="{FF2B5EF4-FFF2-40B4-BE49-F238E27FC236}">
                <a16:creationId xmlns:a16="http://schemas.microsoft.com/office/drawing/2014/main" id="{FD403F84-E6ED-864A-BA38-57A619661E2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schemeClr val="tx1">
                    <a:lumMod val="50000"/>
                    <a:lumOff val="50000"/>
                  </a:schemeClr>
                </a:solidFill>
                <a:latin typeface="Calibri" panose="020F0502020204030204"/>
                <a:ea typeface="+mn-ea"/>
                <a:cs typeface="+mn-cs"/>
              </a:rPr>
              <a:t>www.worldclassmaintenance.org</a:t>
            </a:r>
          </a:p>
        </p:txBody>
      </p:sp>
      <p:sp>
        <p:nvSpPr>
          <p:cNvPr id="4" name="Slide Number Placeholder 3">
            <a:extLst>
              <a:ext uri="{FF2B5EF4-FFF2-40B4-BE49-F238E27FC236}">
                <a16:creationId xmlns:a16="http://schemas.microsoft.com/office/drawing/2014/main" id="{8CB8DCE9-417F-3D45-BFBF-DD1B47710B90}"/>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04F9194C-56EF-432D-B3A6-B1499E5B8547}" type="slidenum">
              <a:rPr lang="en-US" sz="1200">
                <a:solidFill>
                  <a:schemeClr val="tx1">
                    <a:lumMod val="50000"/>
                    <a:lumOff val="50000"/>
                  </a:schemeClr>
                </a:solidFill>
                <a:latin typeface="Calibri" panose="020F0502020204030204"/>
                <a:cs typeface="+mn-cs"/>
              </a:rPr>
              <a:pPr fontAlgn="auto">
                <a:spcBef>
                  <a:spcPts val="0"/>
                </a:spcBef>
                <a:spcAft>
                  <a:spcPts val="600"/>
                </a:spcAft>
                <a:defRPr/>
              </a:pPr>
              <a:t>101</a:t>
            </a:fld>
            <a:endParaRPr lang="en-US" sz="1200">
              <a:solidFill>
                <a:schemeClr val="tx1">
                  <a:lumMod val="50000"/>
                  <a:lumOff val="50000"/>
                </a:schemeClr>
              </a:solidFill>
              <a:latin typeface="Calibri" panose="020F0502020204030204"/>
              <a:cs typeface="+mn-cs"/>
            </a:endParaRPr>
          </a:p>
        </p:txBody>
      </p:sp>
    </p:spTree>
    <p:extLst>
      <p:ext uri="{BB962C8B-B14F-4D97-AF65-F5344CB8AC3E}">
        <p14:creationId xmlns:p14="http://schemas.microsoft.com/office/powerpoint/2010/main" val="86574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EC3FE92E-FF21-46DB-BE36-B3A5D4149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E9DFFEE-526A-4D56-A70C-EADE7289B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C7BD64-FE41-452A-8188-032930693F0D}"/>
              </a:ext>
            </a:extLst>
          </p:cNvPr>
          <p:cNvSpPr>
            <a:spLocks noGrp="1"/>
          </p:cNvSpPr>
          <p:nvPr>
            <p:ph type="title"/>
          </p:nvPr>
        </p:nvSpPr>
        <p:spPr>
          <a:xfrm>
            <a:off x="893344" y="979714"/>
            <a:ext cx="4516856" cy="2807540"/>
          </a:xfrm>
        </p:spPr>
        <p:txBody>
          <a:bodyPr vert="horz" lIns="91440" tIns="45720" rIns="91440" bIns="45720" rtlCol="0" anchor="b">
            <a:normAutofit/>
          </a:bodyPr>
          <a:lstStyle/>
          <a:p>
            <a:pPr defTabSz="914400"/>
            <a:r>
              <a:rPr lang="en-US" sz="4000" b="1" dirty="0">
                <a:solidFill>
                  <a:schemeClr val="tx1">
                    <a:lumMod val="85000"/>
                    <a:lumOff val="15000"/>
                  </a:schemeClr>
                </a:solidFill>
                <a:effectLst>
                  <a:outerShdw blurRad="38100" dist="38100" dir="2700000" algn="tl">
                    <a:srgbClr val="000000">
                      <a:alpha val="43137"/>
                    </a:srgbClr>
                  </a:outerShdw>
                </a:effectLst>
                <a:latin typeface="Abadi" panose="020B0604020104020204" pitchFamily="34" charset="0"/>
              </a:rPr>
              <a:t>What is your current Wrench-time?</a:t>
            </a:r>
          </a:p>
        </p:txBody>
      </p:sp>
      <p:pic>
        <p:nvPicPr>
          <p:cNvPr id="4" name="Picture 3" descr="A person holding a heart&#10;&#10;Description automatically generated with low confidence">
            <a:extLst>
              <a:ext uri="{FF2B5EF4-FFF2-40B4-BE49-F238E27FC236}">
                <a16:creationId xmlns:a16="http://schemas.microsoft.com/office/drawing/2014/main" id="{ED9A105D-A247-442B-BB23-D7C014A503D5}"/>
              </a:ext>
            </a:extLst>
          </p:cNvPr>
          <p:cNvPicPr>
            <a:picLocks noChangeAspect="1"/>
          </p:cNvPicPr>
          <p:nvPr/>
        </p:nvPicPr>
        <p:blipFill rotWithShape="1">
          <a:blip r:embed="rId2">
            <a:extLst>
              <a:ext uri="{28A0092B-C50C-407E-A947-70E740481C1C}">
                <a14:useLocalDpi xmlns:a14="http://schemas.microsoft.com/office/drawing/2010/main" val="0"/>
              </a:ext>
            </a:extLst>
          </a:blip>
          <a:srcRect l="27748" r="8707"/>
          <a:stretch/>
        </p:blipFill>
        <p:spPr>
          <a:xfrm>
            <a:off x="5712161" y="10"/>
            <a:ext cx="3431839" cy="6857990"/>
          </a:xfrm>
          <a:custGeom>
            <a:avLst/>
            <a:gdLst/>
            <a:ahLst/>
            <a:cxnLst/>
            <a:rect l="l" t="t" r="r" b="b"/>
            <a:pathLst>
              <a:path w="4575785" h="6857999">
                <a:moveTo>
                  <a:pt x="517468" y="0"/>
                </a:moveTo>
                <a:lnTo>
                  <a:pt x="4575785" y="0"/>
                </a:lnTo>
                <a:lnTo>
                  <a:pt x="4575785" y="6857999"/>
                </a:lnTo>
                <a:lnTo>
                  <a:pt x="960511" y="6857999"/>
                </a:lnTo>
                <a:lnTo>
                  <a:pt x="942694" y="6843617"/>
                </a:lnTo>
                <a:cubicBezTo>
                  <a:pt x="964945" y="6792705"/>
                  <a:pt x="892574" y="6836929"/>
                  <a:pt x="865960" y="6827318"/>
                </a:cubicBezTo>
                <a:lnTo>
                  <a:pt x="861487" y="6823037"/>
                </a:lnTo>
                <a:lnTo>
                  <a:pt x="859513" y="6806858"/>
                </a:lnTo>
                <a:lnTo>
                  <a:pt x="860461" y="6800037"/>
                </a:lnTo>
                <a:cubicBezTo>
                  <a:pt x="860484" y="6795612"/>
                  <a:pt x="859691" y="6793024"/>
                  <a:pt x="858251" y="6791626"/>
                </a:cubicBezTo>
                <a:lnTo>
                  <a:pt x="857660" y="6791654"/>
                </a:lnTo>
                <a:lnTo>
                  <a:pt x="856643" y="6783314"/>
                </a:lnTo>
                <a:cubicBezTo>
                  <a:pt x="856157" y="6768705"/>
                  <a:pt x="856848" y="6753980"/>
                  <a:pt x="858459" y="6739543"/>
                </a:cubicBezTo>
                <a:cubicBezTo>
                  <a:pt x="825704" y="6742272"/>
                  <a:pt x="849542" y="6681110"/>
                  <a:pt x="794118" y="6710916"/>
                </a:cubicBezTo>
                <a:cubicBezTo>
                  <a:pt x="794610" y="6692179"/>
                  <a:pt x="815573" y="6671806"/>
                  <a:pt x="779817" y="6693690"/>
                </a:cubicBezTo>
                <a:cubicBezTo>
                  <a:pt x="778915" y="6687990"/>
                  <a:pt x="774885" y="6685995"/>
                  <a:pt x="769310" y="6685745"/>
                </a:cubicBezTo>
                <a:lnTo>
                  <a:pt x="766802" y="6686064"/>
                </a:lnTo>
                <a:cubicBezTo>
                  <a:pt x="767473" y="6672038"/>
                  <a:pt x="768145" y="6658011"/>
                  <a:pt x="768816" y="6643985"/>
                </a:cubicBezTo>
                <a:lnTo>
                  <a:pt x="764758" y="6640288"/>
                </a:lnTo>
                <a:lnTo>
                  <a:pt x="771603" y="6610439"/>
                </a:lnTo>
                <a:cubicBezTo>
                  <a:pt x="771799" y="6605729"/>
                  <a:pt x="776328" y="6505678"/>
                  <a:pt x="776524" y="6500968"/>
                </a:cubicBezTo>
                <a:lnTo>
                  <a:pt x="716862" y="6252242"/>
                </a:lnTo>
                <a:cubicBezTo>
                  <a:pt x="710358" y="6209033"/>
                  <a:pt x="712158" y="6177416"/>
                  <a:pt x="706006" y="6116988"/>
                </a:cubicBezTo>
                <a:cubicBezTo>
                  <a:pt x="664744" y="6009788"/>
                  <a:pt x="669134" y="5997889"/>
                  <a:pt x="675681" y="5921438"/>
                </a:cubicBezTo>
                <a:cubicBezTo>
                  <a:pt x="609567" y="5910253"/>
                  <a:pt x="667197" y="5880778"/>
                  <a:pt x="646967" y="5848021"/>
                </a:cubicBezTo>
                <a:cubicBezTo>
                  <a:pt x="633539" y="5819166"/>
                  <a:pt x="610193" y="5775630"/>
                  <a:pt x="595120" y="5722308"/>
                </a:cubicBezTo>
                <a:cubicBezTo>
                  <a:pt x="587517" y="5685814"/>
                  <a:pt x="566330" y="5564010"/>
                  <a:pt x="556522" y="5528087"/>
                </a:cubicBezTo>
                <a:cubicBezTo>
                  <a:pt x="551310" y="5519174"/>
                  <a:pt x="556171" y="5505252"/>
                  <a:pt x="536270" y="5506770"/>
                </a:cubicBezTo>
                <a:cubicBezTo>
                  <a:pt x="512052" y="5506489"/>
                  <a:pt x="543356" y="5459435"/>
                  <a:pt x="516612" y="5473320"/>
                </a:cubicBezTo>
                <a:cubicBezTo>
                  <a:pt x="537947" y="5440196"/>
                  <a:pt x="486731" y="5435838"/>
                  <a:pt x="471989" y="5418523"/>
                </a:cubicBezTo>
                <a:cubicBezTo>
                  <a:pt x="493820" y="5390817"/>
                  <a:pt x="454363" y="5377479"/>
                  <a:pt x="442299" y="5333204"/>
                </a:cubicBezTo>
                <a:cubicBezTo>
                  <a:pt x="467689" y="5302287"/>
                  <a:pt x="420786" y="5307848"/>
                  <a:pt x="452960" y="5255192"/>
                </a:cubicBezTo>
                <a:cubicBezTo>
                  <a:pt x="453300" y="5233631"/>
                  <a:pt x="429983" y="5195187"/>
                  <a:pt x="431339" y="5156169"/>
                </a:cubicBezTo>
                <a:cubicBezTo>
                  <a:pt x="398945" y="5067566"/>
                  <a:pt x="403718" y="5079988"/>
                  <a:pt x="404757" y="5025421"/>
                </a:cubicBezTo>
                <a:cubicBezTo>
                  <a:pt x="400018" y="4966103"/>
                  <a:pt x="402758" y="4976631"/>
                  <a:pt x="395660" y="4924394"/>
                </a:cubicBezTo>
                <a:cubicBezTo>
                  <a:pt x="383838" y="4897752"/>
                  <a:pt x="406451" y="4876973"/>
                  <a:pt x="390158" y="4861232"/>
                </a:cubicBezTo>
                <a:cubicBezTo>
                  <a:pt x="362582" y="4877952"/>
                  <a:pt x="368360" y="4813711"/>
                  <a:pt x="341238" y="4838615"/>
                </a:cubicBezTo>
                <a:cubicBezTo>
                  <a:pt x="311503" y="4831441"/>
                  <a:pt x="352577" y="4804970"/>
                  <a:pt x="326273" y="4796524"/>
                </a:cubicBezTo>
                <a:lnTo>
                  <a:pt x="284996" y="4672372"/>
                </a:lnTo>
                <a:cubicBezTo>
                  <a:pt x="298118" y="4649489"/>
                  <a:pt x="287003" y="4640074"/>
                  <a:pt x="267970" y="4634255"/>
                </a:cubicBezTo>
                <a:cubicBezTo>
                  <a:pt x="263754" y="4595383"/>
                  <a:pt x="222766" y="4593405"/>
                  <a:pt x="203275" y="4555830"/>
                </a:cubicBezTo>
                <a:cubicBezTo>
                  <a:pt x="181514" y="4524570"/>
                  <a:pt x="154438" y="4520149"/>
                  <a:pt x="133797" y="4479914"/>
                </a:cubicBezTo>
                <a:cubicBezTo>
                  <a:pt x="124082" y="4457346"/>
                  <a:pt x="105185" y="4427564"/>
                  <a:pt x="84156" y="4415916"/>
                </a:cubicBezTo>
                <a:lnTo>
                  <a:pt x="83303" y="4414752"/>
                </a:lnTo>
                <a:lnTo>
                  <a:pt x="72062" y="4388525"/>
                </a:lnTo>
                <a:lnTo>
                  <a:pt x="75315" y="4375182"/>
                </a:lnTo>
                <a:cubicBezTo>
                  <a:pt x="75941" y="4370194"/>
                  <a:pt x="75530" y="4367154"/>
                  <a:pt x="74333" y="4365355"/>
                </a:cubicBezTo>
                <a:lnTo>
                  <a:pt x="68893" y="4364787"/>
                </a:lnTo>
                <a:cubicBezTo>
                  <a:pt x="68887" y="4364737"/>
                  <a:pt x="68881" y="4364686"/>
                  <a:pt x="68875" y="4364636"/>
                </a:cubicBezTo>
                <a:cubicBezTo>
                  <a:pt x="68620" y="4351507"/>
                  <a:pt x="69309" y="4337030"/>
                  <a:pt x="58168" y="4323582"/>
                </a:cubicBezTo>
                <a:cubicBezTo>
                  <a:pt x="61811" y="4263350"/>
                  <a:pt x="99263" y="4233013"/>
                  <a:pt x="79972" y="4208494"/>
                </a:cubicBezTo>
                <a:cubicBezTo>
                  <a:pt x="88758" y="4180446"/>
                  <a:pt x="125844" y="4152085"/>
                  <a:pt x="106280" y="4120638"/>
                </a:cubicBezTo>
                <a:cubicBezTo>
                  <a:pt x="111598" y="4121936"/>
                  <a:pt x="113804" y="4120147"/>
                  <a:pt x="114398" y="4116558"/>
                </a:cubicBezTo>
                <a:cubicBezTo>
                  <a:pt x="114157" y="4114248"/>
                  <a:pt x="113917" y="4111937"/>
                  <a:pt x="113677" y="4109627"/>
                </a:cubicBezTo>
                <a:lnTo>
                  <a:pt x="105699" y="4105626"/>
                </a:lnTo>
                <a:cubicBezTo>
                  <a:pt x="77890" y="4088880"/>
                  <a:pt x="108987" y="4082598"/>
                  <a:pt x="106408" y="4051443"/>
                </a:cubicBezTo>
                <a:cubicBezTo>
                  <a:pt x="106858" y="4036630"/>
                  <a:pt x="97032" y="3985550"/>
                  <a:pt x="103822" y="3988496"/>
                </a:cubicBezTo>
                <a:lnTo>
                  <a:pt x="75372" y="3857059"/>
                </a:lnTo>
                <a:cubicBezTo>
                  <a:pt x="82817" y="3836376"/>
                  <a:pt x="81742" y="3824520"/>
                  <a:pt x="64937" y="3815652"/>
                </a:cubicBezTo>
                <a:cubicBezTo>
                  <a:pt x="102287" y="3718925"/>
                  <a:pt x="55573" y="3772320"/>
                  <a:pt x="59080" y="3696747"/>
                </a:cubicBezTo>
                <a:cubicBezTo>
                  <a:pt x="66269" y="3629648"/>
                  <a:pt x="63240" y="3571908"/>
                  <a:pt x="85623" y="3491441"/>
                </a:cubicBezTo>
                <a:cubicBezTo>
                  <a:pt x="98410" y="3474059"/>
                  <a:pt x="99525" y="3431012"/>
                  <a:pt x="100691" y="3417526"/>
                </a:cubicBezTo>
                <a:cubicBezTo>
                  <a:pt x="101857" y="3404040"/>
                  <a:pt x="95556" y="3412369"/>
                  <a:pt x="92620" y="3410525"/>
                </a:cubicBezTo>
                <a:cubicBezTo>
                  <a:pt x="92153" y="3374230"/>
                  <a:pt x="83244" y="3285268"/>
                  <a:pt x="79737" y="3235496"/>
                </a:cubicBezTo>
                <a:cubicBezTo>
                  <a:pt x="70953" y="3207448"/>
                  <a:pt x="52012" y="3143347"/>
                  <a:pt x="71576" y="3111898"/>
                </a:cubicBezTo>
                <a:cubicBezTo>
                  <a:pt x="66408" y="3077014"/>
                  <a:pt x="53542" y="3056489"/>
                  <a:pt x="48725" y="3026189"/>
                </a:cubicBezTo>
                <a:cubicBezTo>
                  <a:pt x="35029" y="3013335"/>
                  <a:pt x="35295" y="2950066"/>
                  <a:pt x="42673" y="2930099"/>
                </a:cubicBezTo>
                <a:cubicBezTo>
                  <a:pt x="72765" y="2876461"/>
                  <a:pt x="20837" y="2811743"/>
                  <a:pt x="43260" y="2768401"/>
                </a:cubicBezTo>
                <a:cubicBezTo>
                  <a:pt x="44784" y="2755816"/>
                  <a:pt x="43709" y="2744724"/>
                  <a:pt x="41022" y="2734617"/>
                </a:cubicBezTo>
                <a:lnTo>
                  <a:pt x="29707" y="2708118"/>
                </a:lnTo>
                <a:lnTo>
                  <a:pt x="18896" y="2704187"/>
                </a:lnTo>
                <a:lnTo>
                  <a:pt x="16157" y="2686013"/>
                </a:lnTo>
                <a:lnTo>
                  <a:pt x="0" y="2656506"/>
                </a:lnTo>
                <a:cubicBezTo>
                  <a:pt x="46275" y="2648213"/>
                  <a:pt x="-21852" y="2580542"/>
                  <a:pt x="20000" y="2589495"/>
                </a:cubicBezTo>
                <a:cubicBezTo>
                  <a:pt x="9004" y="2539865"/>
                  <a:pt x="51725" y="2561406"/>
                  <a:pt x="4503" y="2517909"/>
                </a:cubicBezTo>
                <a:cubicBezTo>
                  <a:pt x="18312" y="2426183"/>
                  <a:pt x="2043" y="2320005"/>
                  <a:pt x="38580" y="2235940"/>
                </a:cubicBezTo>
                <a:cubicBezTo>
                  <a:pt x="39530" y="2131535"/>
                  <a:pt x="31342" y="1983035"/>
                  <a:pt x="28357" y="1891475"/>
                </a:cubicBezTo>
                <a:cubicBezTo>
                  <a:pt x="18536" y="1816240"/>
                  <a:pt x="53985" y="1820215"/>
                  <a:pt x="16422" y="1754299"/>
                </a:cubicBezTo>
                <a:cubicBezTo>
                  <a:pt x="22523" y="1748800"/>
                  <a:pt x="14115" y="1712020"/>
                  <a:pt x="17619" y="1704948"/>
                </a:cubicBezTo>
                <a:lnTo>
                  <a:pt x="11875" y="1640075"/>
                </a:lnTo>
                <a:lnTo>
                  <a:pt x="10148" y="1637400"/>
                </a:lnTo>
                <a:cubicBezTo>
                  <a:pt x="6571" y="1625366"/>
                  <a:pt x="7662" y="1617809"/>
                  <a:pt x="10809" y="1612250"/>
                </a:cubicBezTo>
                <a:lnTo>
                  <a:pt x="30710" y="1498099"/>
                </a:lnTo>
                <a:lnTo>
                  <a:pt x="28832" y="1497366"/>
                </a:lnTo>
                <a:lnTo>
                  <a:pt x="25420" y="1490044"/>
                </a:lnTo>
                <a:lnTo>
                  <a:pt x="36357" y="1429750"/>
                </a:lnTo>
                <a:cubicBezTo>
                  <a:pt x="56105" y="1395764"/>
                  <a:pt x="51096" y="1348657"/>
                  <a:pt x="63323" y="1316453"/>
                </a:cubicBezTo>
                <a:cubicBezTo>
                  <a:pt x="113953" y="1206017"/>
                  <a:pt x="97314" y="1160971"/>
                  <a:pt x="167299" y="1100758"/>
                </a:cubicBezTo>
                <a:cubicBezTo>
                  <a:pt x="183322" y="1066821"/>
                  <a:pt x="207320" y="1013057"/>
                  <a:pt x="218971" y="997428"/>
                </a:cubicBezTo>
                <a:cubicBezTo>
                  <a:pt x="225661" y="983599"/>
                  <a:pt x="245059" y="996998"/>
                  <a:pt x="249304" y="969068"/>
                </a:cubicBezTo>
                <a:cubicBezTo>
                  <a:pt x="273910" y="912445"/>
                  <a:pt x="257335" y="876944"/>
                  <a:pt x="307518" y="815816"/>
                </a:cubicBezTo>
                <a:cubicBezTo>
                  <a:pt x="319844" y="734499"/>
                  <a:pt x="427269" y="648257"/>
                  <a:pt x="438631" y="588216"/>
                </a:cubicBezTo>
                <a:cubicBezTo>
                  <a:pt x="468336" y="534577"/>
                  <a:pt x="480025" y="521047"/>
                  <a:pt x="494548" y="466832"/>
                </a:cubicBezTo>
                <a:cubicBezTo>
                  <a:pt x="513994" y="444023"/>
                  <a:pt x="469014" y="421695"/>
                  <a:pt x="512985" y="406165"/>
                </a:cubicBezTo>
                <a:cubicBezTo>
                  <a:pt x="519819" y="312467"/>
                  <a:pt x="496295" y="285415"/>
                  <a:pt x="499246" y="226337"/>
                </a:cubicBezTo>
                <a:cubicBezTo>
                  <a:pt x="511217" y="180655"/>
                  <a:pt x="525793" y="85726"/>
                  <a:pt x="530694" y="51692"/>
                </a:cubicBezTo>
                <a:cubicBezTo>
                  <a:pt x="512001" y="39736"/>
                  <a:pt x="522977" y="34428"/>
                  <a:pt x="528655" y="22135"/>
                </a:cubicBezTo>
                <a:cubicBezTo>
                  <a:pt x="511506" y="14446"/>
                  <a:pt x="513258" y="7722"/>
                  <a:pt x="516964" y="1039"/>
                </a:cubicBezTo>
                <a:close/>
              </a:path>
            </a:pathLst>
          </a:custGeom>
        </p:spPr>
      </p:pic>
      <p:sp>
        <p:nvSpPr>
          <p:cNvPr id="5" name="Footer Placeholder 4">
            <a:extLst>
              <a:ext uri="{FF2B5EF4-FFF2-40B4-BE49-F238E27FC236}">
                <a16:creationId xmlns:a16="http://schemas.microsoft.com/office/drawing/2014/main" id="{8A70F4CA-89A7-F449-B28C-6EADFD4A1C58}"/>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kern="1200">
                <a:solidFill>
                  <a:schemeClr val="tx1">
                    <a:lumMod val="50000"/>
                    <a:lumOff val="50000"/>
                  </a:schemeClr>
                </a:solidFill>
                <a:latin typeface="Calibri" panose="020F0502020204030204"/>
                <a:ea typeface="+mn-ea"/>
                <a:cs typeface="+mn-cs"/>
              </a:rPr>
              <a:t>www.worldclassmaintenance.org</a:t>
            </a:r>
          </a:p>
        </p:txBody>
      </p:sp>
      <p:sp>
        <p:nvSpPr>
          <p:cNvPr id="3" name="Slide Number Placeholder 2">
            <a:extLst>
              <a:ext uri="{FF2B5EF4-FFF2-40B4-BE49-F238E27FC236}">
                <a16:creationId xmlns:a16="http://schemas.microsoft.com/office/drawing/2014/main" id="{9F036FAB-6232-EC45-A913-B2129FFBAEB7}"/>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04F9194C-56EF-432D-B3A6-B1499E5B8547}" type="slidenum">
              <a:rPr lang="en-US">
                <a:solidFill>
                  <a:srgbClr val="FFFFFF"/>
                </a:solidFill>
                <a:latin typeface="Calibri" panose="020F0502020204030204"/>
                <a:cs typeface="+mn-cs"/>
              </a:rPr>
              <a:pPr fontAlgn="auto">
                <a:spcBef>
                  <a:spcPts val="0"/>
                </a:spcBef>
                <a:spcAft>
                  <a:spcPts val="600"/>
                </a:spcAft>
                <a:defRPr/>
              </a:pPr>
              <a:t>102</a:t>
            </a:fld>
            <a:endParaRPr lang="en-US">
              <a:solidFill>
                <a:srgbClr val="FFFFFF"/>
              </a:solidFill>
              <a:latin typeface="Calibri" panose="020F0502020204030204"/>
              <a:cs typeface="+mn-cs"/>
            </a:endParaRPr>
          </a:p>
        </p:txBody>
      </p:sp>
    </p:spTree>
    <p:extLst>
      <p:ext uri="{BB962C8B-B14F-4D97-AF65-F5344CB8AC3E}">
        <p14:creationId xmlns:p14="http://schemas.microsoft.com/office/powerpoint/2010/main" val="25845101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Rectangle 2">
            <a:extLst>
              <a:ext uri="{FF2B5EF4-FFF2-40B4-BE49-F238E27FC236}">
                <a16:creationId xmlns:a16="http://schemas.microsoft.com/office/drawing/2014/main" id="{4E083CAB-2605-44FB-AC51-F32744F91B8B}"/>
              </a:ext>
            </a:extLst>
          </p:cNvPr>
          <p:cNvSpPr/>
          <p:nvPr/>
        </p:nvSpPr>
        <p:spPr>
          <a:xfrm>
            <a:off x="609600" y="2011680"/>
            <a:ext cx="7853172" cy="4165283"/>
          </a:xfrm>
          <a:prstGeom prst="rect">
            <a:avLst/>
          </a:prstGeom>
        </p:spPr>
        <p:txBody>
          <a:bodyPr vert="horz" lIns="91440" tIns="45720" rIns="91440" bIns="45720" rtlCol="0">
            <a:normAutofit/>
          </a:bodyPr>
          <a:lstStyle/>
          <a:p>
            <a:pPr marL="57150" indent="-228600">
              <a:lnSpc>
                <a:spcPct val="90000"/>
              </a:lnSpc>
              <a:spcAft>
                <a:spcPts val="600"/>
              </a:spcAft>
              <a:buFont typeface="Arial" panose="020B0604020202020204" pitchFamily="34" charset="0"/>
              <a:buChar char="•"/>
            </a:pPr>
            <a:endParaRPr lang="en-US" sz="1600" b="1" dirty="0">
              <a:latin typeface="+mn-lt"/>
              <a:cs typeface="+mn-cs"/>
            </a:endParaRPr>
          </a:p>
          <a:p>
            <a:pPr marL="57150">
              <a:lnSpc>
                <a:spcPct val="90000"/>
              </a:lnSpc>
              <a:spcAft>
                <a:spcPts val="600"/>
              </a:spcAft>
            </a:pPr>
            <a:r>
              <a:rPr lang="en-US" sz="2000" u="sng" dirty="0">
                <a:latin typeface="Arial" panose="020B0604020202020204" pitchFamily="34" charset="0"/>
                <a:cs typeface="Arial" panose="020B0604020202020204" pitchFamily="34" charset="0"/>
              </a:rPr>
              <a:t>Preventive maintenance (PM) </a:t>
            </a:r>
            <a:r>
              <a:rPr lang="en-US" sz="2000" dirty="0">
                <a:latin typeface="Arial" panose="020B0604020202020204" pitchFamily="34" charset="0"/>
                <a:cs typeface="Arial" panose="020B0604020202020204" pitchFamily="34" charset="0"/>
              </a:rPr>
              <a:t>- an equipment maintenance strategy based on replacing or restoring an asset on a fixed interval regardless of its condition.     </a:t>
            </a:r>
          </a:p>
          <a:p>
            <a:pPr>
              <a:lnSpc>
                <a:spcPct val="90000"/>
              </a:lnSpc>
              <a:spcAft>
                <a:spcPts val="600"/>
              </a:spcAft>
            </a:pPr>
            <a:r>
              <a:rPr lang="en-US" sz="2000" dirty="0">
                <a:latin typeface="Arial" panose="020B0604020202020204" pitchFamily="34" charset="0"/>
                <a:cs typeface="Arial" panose="020B0604020202020204" pitchFamily="34" charset="0"/>
              </a:rPr>
              <a:t> Scheduled restoration and replacement tasks are examples of                                                       preventive maintenance. </a:t>
            </a:r>
          </a:p>
          <a:p>
            <a:pPr>
              <a:lnSpc>
                <a:spcPct val="90000"/>
              </a:lnSpc>
              <a:spcAft>
                <a:spcPts val="600"/>
              </a:spcAft>
            </a:pPr>
            <a:endParaRPr lang="en-US" sz="2000" dirty="0">
              <a:latin typeface="Arial" panose="020B0604020202020204" pitchFamily="34" charset="0"/>
              <a:cs typeface="Arial" panose="020B0604020202020204" pitchFamily="34" charset="0"/>
            </a:endParaRPr>
          </a:p>
          <a:p>
            <a:pPr marL="57150"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57150"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90000"/>
              </a:lnSpc>
              <a:spcAft>
                <a:spcPts val="600"/>
              </a:spcAft>
            </a:pPr>
            <a:r>
              <a:rPr lang="en-US" sz="2000" dirty="0">
                <a:latin typeface="Arial" panose="020B0604020202020204" pitchFamily="34" charset="0"/>
                <a:cs typeface="Arial" panose="020B0604020202020204" pitchFamily="34" charset="0"/>
              </a:rPr>
              <a:t>Source: SMRP Best Practice</a:t>
            </a:r>
          </a:p>
          <a:p>
            <a:pPr marL="57150" indent="-228600">
              <a:lnSpc>
                <a:spcPct val="90000"/>
              </a:lnSpc>
              <a:spcAft>
                <a:spcPts val="600"/>
              </a:spcAft>
              <a:buFont typeface="Arial" panose="020B0604020202020204" pitchFamily="34" charset="0"/>
              <a:buChar char="•"/>
            </a:pPr>
            <a:endParaRPr lang="en-US" sz="2000" b="1" dirty="0">
              <a:effectLst>
                <a:outerShdw blurRad="38100" dist="38100" dir="2700000" algn="tl">
                  <a:srgbClr val="000000">
                    <a:alpha val="43137"/>
                  </a:srgbClr>
                </a:outerShdw>
              </a:effectLst>
              <a:latin typeface="Abadi" panose="020B0604020104020204" pitchFamily="34" charset="0"/>
              <a:cs typeface="+mn-cs"/>
            </a:endParaRPr>
          </a:p>
          <a:p>
            <a:pPr marL="114300">
              <a:lnSpc>
                <a:spcPct val="90000"/>
              </a:lnSpc>
              <a:spcAft>
                <a:spcPts val="600"/>
              </a:spcAft>
            </a:pPr>
            <a:endParaRPr lang="en-US" sz="1600" b="1" dirty="0">
              <a:latin typeface="+mn-lt"/>
              <a:cs typeface="+mn-cs"/>
            </a:endParaRPr>
          </a:p>
          <a:p>
            <a:pPr marL="285750" indent="-228600">
              <a:lnSpc>
                <a:spcPct val="90000"/>
              </a:lnSpc>
              <a:spcAft>
                <a:spcPts val="600"/>
              </a:spcAft>
              <a:buFont typeface="Arial" panose="020B0604020202020204" pitchFamily="34" charset="0"/>
              <a:buChar char="•"/>
            </a:pPr>
            <a:endParaRPr lang="en-US" sz="1600" b="1" dirty="0">
              <a:latin typeface="+mn-lt"/>
              <a:cs typeface="+mn-cs"/>
            </a:endParaRPr>
          </a:p>
        </p:txBody>
      </p:sp>
      <p:sp>
        <p:nvSpPr>
          <p:cNvPr id="4" name="Footer Placeholder 3">
            <a:extLst>
              <a:ext uri="{FF2B5EF4-FFF2-40B4-BE49-F238E27FC236}">
                <a16:creationId xmlns:a16="http://schemas.microsoft.com/office/drawing/2014/main" id="{0F8FC6DD-6E1D-E344-A395-06DC9074B04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C172D6A2-6A20-824F-AC24-82A766009A90}"/>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103</a:t>
            </a:fld>
            <a:endParaRPr lang="en-US" sz="1200">
              <a:solidFill>
                <a:schemeClr val="tx1">
                  <a:lumMod val="50000"/>
                  <a:lumOff val="50000"/>
                </a:schemeClr>
              </a:solidFill>
              <a:latin typeface="+mn-lt"/>
              <a:cs typeface="+mn-cs"/>
            </a:endParaRPr>
          </a:p>
        </p:txBody>
      </p:sp>
      <p:sp>
        <p:nvSpPr>
          <p:cNvPr id="7" name="Title 6">
            <a:extLst>
              <a:ext uri="{FF2B5EF4-FFF2-40B4-BE49-F238E27FC236}">
                <a16:creationId xmlns:a16="http://schemas.microsoft.com/office/drawing/2014/main" id="{4A17C643-DB07-452C-0F63-A17DBA1C64A4}"/>
              </a:ext>
            </a:extLst>
          </p:cNvPr>
          <p:cNvSpPr>
            <a:spLocks noGrp="1"/>
          </p:cNvSpPr>
          <p:nvPr>
            <p:ph type="title"/>
          </p:nvPr>
        </p:nvSpPr>
        <p:spPr/>
        <p:txBody>
          <a:bodyPr/>
          <a:lstStyle/>
          <a:p>
            <a:r>
              <a:rPr lang="en-US" dirty="0"/>
              <a:t>Key Terms/ Definitions</a:t>
            </a:r>
          </a:p>
        </p:txBody>
      </p:sp>
    </p:spTree>
    <p:extLst>
      <p:ext uri="{BB962C8B-B14F-4D97-AF65-F5344CB8AC3E}">
        <p14:creationId xmlns:p14="http://schemas.microsoft.com/office/powerpoint/2010/main" val="21654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Rectangle 2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BB794D-2F05-4B18-BA8B-56F1938C4E02}"/>
              </a:ext>
            </a:extLst>
          </p:cNvPr>
          <p:cNvSpPr>
            <a:spLocks noGrp="1"/>
          </p:cNvSpPr>
          <p:nvPr>
            <p:ph type="title"/>
          </p:nvPr>
        </p:nvSpPr>
        <p:spPr>
          <a:xfrm>
            <a:off x="836676" y="1143000"/>
            <a:ext cx="7626096" cy="585216"/>
          </a:xfrm>
        </p:spPr>
        <p:txBody>
          <a:bodyPr vert="horz" lIns="91440" tIns="45720" rIns="91440" bIns="45720" rtlCol="0" anchor="ctr">
            <a:noAutofit/>
          </a:bodyPr>
          <a:lstStyle/>
          <a:p>
            <a:pPr defTabSz="914400"/>
            <a:r>
              <a:rPr lang="en-US" sz="3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Key terms and Definitions</a:t>
            </a:r>
            <a:b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br>
            <a:endPar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endParaRPr>
          </a:p>
        </p:txBody>
      </p:sp>
      <p:sp>
        <p:nvSpPr>
          <p:cNvPr id="30" name="Rectangle 2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Rectangle 2">
            <a:extLst>
              <a:ext uri="{FF2B5EF4-FFF2-40B4-BE49-F238E27FC236}">
                <a16:creationId xmlns:a16="http://schemas.microsoft.com/office/drawing/2014/main" id="{4E083CAB-2605-44FB-AC51-F32744F91B8B}"/>
              </a:ext>
            </a:extLst>
          </p:cNvPr>
          <p:cNvSpPr/>
          <p:nvPr/>
        </p:nvSpPr>
        <p:spPr>
          <a:xfrm>
            <a:off x="774954" y="2209800"/>
            <a:ext cx="8375586" cy="4419600"/>
          </a:xfrm>
          <a:prstGeom prst="rect">
            <a:avLst/>
          </a:prstGeom>
        </p:spPr>
        <p:txBody>
          <a:bodyPr vert="horz" lIns="91440" tIns="45720" rIns="91440" bIns="45720" rtlCol="0">
            <a:normAutofit fontScale="25000" lnSpcReduction="20000"/>
          </a:bodyPr>
          <a:lstStyle/>
          <a:p>
            <a:pPr fontAlgn="auto">
              <a:lnSpc>
                <a:spcPct val="150000"/>
              </a:lnSpc>
              <a:spcBef>
                <a:spcPts val="0"/>
              </a:spcBef>
              <a:spcAft>
                <a:spcPts val="0"/>
              </a:spcAft>
              <a:defRPr/>
            </a:pPr>
            <a:r>
              <a:rPr lang="en-US" sz="7200" u="sng" dirty="0">
                <a:latin typeface="Arial" panose="020B0604020202020204" pitchFamily="34" charset="0"/>
                <a:cs typeface="Arial" panose="020B0604020202020204" pitchFamily="34" charset="0"/>
              </a:rPr>
              <a:t>Preventive Maintenance </a:t>
            </a:r>
            <a:r>
              <a:rPr lang="en-US" sz="7200" dirty="0">
                <a:latin typeface="Arial" panose="020B0604020202020204" pitchFamily="34" charset="0"/>
                <a:cs typeface="Arial" panose="020B0604020202020204" pitchFamily="34" charset="0"/>
              </a:rPr>
              <a:t>(PM) are actions performed on a time- or machine-run-based schedule that detect, preclude or mitigate degradation of a component or system with the aim of sustaining or extending its useful life through controlling degradation to an acceptable level. </a:t>
            </a:r>
          </a:p>
          <a:p>
            <a:pPr fontAlgn="auto">
              <a:lnSpc>
                <a:spcPct val="150000"/>
              </a:lnSpc>
              <a:spcBef>
                <a:spcPts val="0"/>
              </a:spcBef>
              <a:spcAft>
                <a:spcPts val="0"/>
              </a:spcAft>
              <a:defRPr/>
            </a:pPr>
            <a:endParaRPr lang="en-US" sz="7200" u="sng" dirty="0">
              <a:latin typeface="Arial" panose="020B0604020202020204" pitchFamily="34" charset="0"/>
              <a:ea typeface="Arial Narrow" panose="020B0606020202030204" pitchFamily="34" charset="0"/>
              <a:cs typeface="Arial" panose="020B0604020202020204" pitchFamily="34" charset="0"/>
            </a:endParaRPr>
          </a:p>
          <a:p>
            <a:pPr fontAlgn="auto">
              <a:lnSpc>
                <a:spcPct val="150000"/>
              </a:lnSpc>
              <a:spcBef>
                <a:spcPts val="0"/>
              </a:spcBef>
              <a:spcAft>
                <a:spcPts val="0"/>
              </a:spcAft>
              <a:defRPr/>
            </a:pPr>
            <a:r>
              <a:rPr lang="en-US" sz="7200" u="sng" dirty="0">
                <a:latin typeface="Arial" panose="020B0604020202020204" pitchFamily="34" charset="0"/>
                <a:ea typeface="Arial Narrow" panose="020B0606020202030204" pitchFamily="34" charset="0"/>
                <a:cs typeface="Arial" panose="020B0604020202020204" pitchFamily="34" charset="0"/>
              </a:rPr>
              <a:t>Predictive Maintenance </a:t>
            </a:r>
            <a:r>
              <a:rPr lang="en-US" sz="7200" dirty="0">
                <a:latin typeface="Arial" panose="020B0604020202020204" pitchFamily="34" charset="0"/>
                <a:ea typeface="Arial Narrow" panose="020B0606020202030204" pitchFamily="34" charset="0"/>
                <a:cs typeface="Arial" panose="020B0604020202020204" pitchFamily="34" charset="0"/>
              </a:rPr>
              <a:t>(PdM) is an equipment maintenance strategy base on measuring the condition of equipment against known standards in order to assess whether it will fail during some future period and taking appropriate </a:t>
            </a:r>
          </a:p>
          <a:p>
            <a:pPr fontAlgn="auto">
              <a:lnSpc>
                <a:spcPct val="150000"/>
              </a:lnSpc>
              <a:spcBef>
                <a:spcPts val="0"/>
              </a:spcBef>
              <a:spcAft>
                <a:spcPts val="0"/>
              </a:spcAft>
              <a:defRPr/>
            </a:pPr>
            <a:r>
              <a:rPr lang="en-US" sz="7200" dirty="0">
                <a:latin typeface="Arial" panose="020B0604020202020204" pitchFamily="34" charset="0"/>
                <a:ea typeface="Arial Narrow" panose="020B0606020202030204" pitchFamily="34" charset="0"/>
                <a:cs typeface="Arial" panose="020B0604020202020204" pitchFamily="34" charset="0"/>
              </a:rPr>
              <a:t>action to avoid the consequences of that failure.  </a:t>
            </a:r>
          </a:p>
          <a:p>
            <a:pPr fontAlgn="auto">
              <a:lnSpc>
                <a:spcPct val="150000"/>
              </a:lnSpc>
              <a:spcBef>
                <a:spcPts val="0"/>
              </a:spcBef>
              <a:spcAft>
                <a:spcPts val="0"/>
              </a:spcAft>
              <a:defRPr/>
            </a:pPr>
            <a:r>
              <a:rPr lang="en-US" sz="7200" dirty="0">
                <a:latin typeface="Arial" panose="020B0604020202020204" pitchFamily="34" charset="0"/>
                <a:ea typeface="Arial Narrow" panose="020B0606020202030204" pitchFamily="34" charset="0"/>
                <a:cs typeface="Arial" panose="020B0604020202020204" pitchFamily="34" charset="0"/>
              </a:rPr>
              <a:t>Also called Condition Based Maintenance (CBM)</a:t>
            </a:r>
          </a:p>
          <a:p>
            <a:pPr marL="57150">
              <a:spcAft>
                <a:spcPts val="600"/>
              </a:spcAft>
            </a:pPr>
            <a:endParaRPr lang="en-US" sz="7200"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marL="57150">
              <a:spcAft>
                <a:spcPts val="600"/>
              </a:spcAft>
            </a:pPr>
            <a:r>
              <a:rPr lang="en-US" sz="7200" dirty="0">
                <a:latin typeface="Arial" panose="020B0604020202020204" pitchFamily="34" charset="0"/>
                <a:cs typeface="Arial" panose="020B0604020202020204" pitchFamily="34" charset="0"/>
              </a:rPr>
              <a:t>Source: SMRP Best Practices</a:t>
            </a:r>
          </a:p>
          <a:p>
            <a:pPr marL="57150">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0F8FC6DD-6E1D-E344-A395-06DC9074B04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C172D6A2-6A20-824F-AC24-82A766009A90}"/>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104</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9330286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E8E237-B01D-A91B-36FC-CB46C9EB2E2D}"/>
              </a:ext>
            </a:extLst>
          </p:cNvPr>
          <p:cNvSpPr>
            <a:spLocks noGrp="1"/>
          </p:cNvSpPr>
          <p:nvPr>
            <p:ph type="title"/>
          </p:nvPr>
        </p:nvSpPr>
        <p:spPr>
          <a:xfrm>
            <a:off x="836676" y="548640"/>
            <a:ext cx="7626096" cy="1179576"/>
          </a:xfrm>
        </p:spPr>
        <p:txBody>
          <a:bodyPr>
            <a:normAutofit/>
          </a:bodyPr>
          <a:lstStyle/>
          <a:p>
            <a:r>
              <a:rPr lang="en-US" sz="3200" kern="1200" dirty="0">
                <a:latin typeface="Arial" panose="020B0604020202020204" pitchFamily="34" charset="0"/>
                <a:cs typeface="Arial" panose="020B0604020202020204" pitchFamily="34" charset="0"/>
              </a:rPr>
              <a:t>Key Terms and Definitions</a:t>
            </a:r>
            <a:endParaRPr lang="en-US" sz="3200"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A8B29FC-3E6E-9709-163B-53F991DF8085}"/>
              </a:ext>
            </a:extLst>
          </p:cNvPr>
          <p:cNvSpPr>
            <a:spLocks noGrp="1"/>
          </p:cNvSpPr>
          <p:nvPr>
            <p:ph idx="1"/>
          </p:nvPr>
        </p:nvSpPr>
        <p:spPr>
          <a:xfrm>
            <a:off x="470137" y="2276856"/>
            <a:ext cx="7992635" cy="3900107"/>
          </a:xfrm>
        </p:spPr>
        <p:txBody>
          <a:bodyPr>
            <a:normAutofit/>
          </a:bodyPr>
          <a:lstStyle/>
          <a:p>
            <a:pPr marL="0" indent="0">
              <a:buNone/>
            </a:pPr>
            <a:r>
              <a:rPr lang="en-US" sz="2000" u="sng" kern="1200" dirty="0">
                <a:latin typeface="Arial" panose="020B0604020202020204" pitchFamily="34" charset="0"/>
                <a:cs typeface="Arial" panose="020B0604020202020204" pitchFamily="34" charset="0"/>
              </a:rPr>
              <a:t>Wrench-time</a:t>
            </a:r>
            <a:r>
              <a:rPr lang="en-US" sz="2000" kern="1200" dirty="0">
                <a:latin typeface="Arial" panose="020B0604020202020204" pitchFamily="34" charset="0"/>
                <a:cs typeface="Arial" panose="020B0604020202020204" pitchFamily="34" charset="0"/>
              </a:rPr>
              <a:t> – </a:t>
            </a:r>
            <a:r>
              <a:rPr lang="en-US" sz="2000" dirty="0">
                <a:latin typeface="Arial" panose="020B0604020202020204" pitchFamily="34" charset="0"/>
                <a:cs typeface="Arial" panose="020B0604020202020204" pitchFamily="34" charset="0"/>
              </a:rPr>
              <a:t>Wrench time is a maintenance metric used to measure how much time maintenance technicians spend doing actual work assignments</a:t>
            </a:r>
            <a:br>
              <a:rPr lang="en-US" sz="2000" dirty="0">
                <a:latin typeface="Arial" panose="020B0604020202020204" pitchFamily="34" charset="0"/>
                <a:cs typeface="Arial" panose="020B0604020202020204" pitchFamily="34" charset="0"/>
              </a:rPr>
            </a:br>
            <a:br>
              <a:rPr lang="en-US" sz="2000" kern="1200" dirty="0">
                <a:latin typeface="Arial" panose="020B0604020202020204" pitchFamily="34" charset="0"/>
                <a:cs typeface="Arial" panose="020B0604020202020204" pitchFamily="34" charset="0"/>
              </a:rPr>
            </a:br>
            <a:r>
              <a:rPr lang="en-US" sz="2000" u="sng" kern="1200" dirty="0">
                <a:latin typeface="Arial" panose="020B0604020202020204" pitchFamily="34" charset="0"/>
                <a:cs typeface="Arial" panose="020B0604020202020204" pitchFamily="34" charset="0"/>
              </a:rPr>
              <a:t>Maintenance Planning </a:t>
            </a:r>
            <a:r>
              <a:rPr lang="en-US" sz="2000" kern="1200" dirty="0">
                <a:latin typeface="Arial" panose="020B0604020202020204" pitchFamily="34" charset="0"/>
                <a:cs typeface="Arial" panose="020B0604020202020204" pitchFamily="34" charset="0"/>
              </a:rPr>
              <a:t>- what, how and time estimate for a job. </a:t>
            </a:r>
            <a:br>
              <a:rPr lang="en-US" sz="2000" kern="12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u="sng" kern="1200" dirty="0">
                <a:latin typeface="Arial" panose="020B0604020202020204" pitchFamily="34" charset="0"/>
                <a:cs typeface="Arial" panose="020B0604020202020204" pitchFamily="34" charset="0"/>
              </a:rPr>
              <a:t>Maintenance Scheduling </a:t>
            </a:r>
            <a:r>
              <a:rPr lang="en-US" sz="2000" kern="1200" dirty="0">
                <a:latin typeface="Arial" panose="020B0604020202020204" pitchFamily="34" charset="0"/>
                <a:cs typeface="Arial" panose="020B0604020202020204" pitchFamily="34" charset="0"/>
              </a:rPr>
              <a:t>- Scheduling decides when and who will do the job.</a:t>
            </a:r>
            <a:br>
              <a:rPr lang="en-US" sz="2000" kern="1200" dirty="0">
                <a:latin typeface="Arial" panose="020B0604020202020204" pitchFamily="34" charset="0"/>
                <a:cs typeface="Arial" panose="020B0604020202020204" pitchFamily="34" charset="0"/>
              </a:rPr>
            </a:br>
            <a:br>
              <a:rPr lang="en-US" sz="2000" kern="1200" dirty="0">
                <a:latin typeface="Arial" panose="020B0604020202020204" pitchFamily="34" charset="0"/>
                <a:cs typeface="Arial" panose="020B0604020202020204" pitchFamily="34" charset="0"/>
              </a:rPr>
            </a:br>
            <a:r>
              <a:rPr lang="en-US" sz="2000" u="sng" kern="1200" dirty="0">
                <a:latin typeface="Arial" panose="020B0604020202020204" pitchFamily="34" charset="0"/>
                <a:cs typeface="Arial" panose="020B0604020202020204" pitchFamily="34" charset="0"/>
              </a:rPr>
              <a:t>Specification</a:t>
            </a:r>
            <a:r>
              <a:rPr lang="en-US" sz="2000" kern="1200" dirty="0">
                <a:latin typeface="Arial" panose="020B0604020202020204" pitchFamily="34" charset="0"/>
                <a:cs typeface="Arial" panose="020B0604020202020204" pitchFamily="34" charset="0"/>
              </a:rPr>
              <a:t> - "to state explicitly or in detail" or "to be specific". ... the conditions of a system or object after years of operation, including the effects of wear and maintenance</a:t>
            </a:r>
            <a:br>
              <a:rPr lang="en-US" sz="2000" kern="12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8A1BD3D3-83E9-875F-75D9-E4DC619C4BBB}"/>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08F2702B-196B-3E7A-9FFD-DDC263F6A0E6}"/>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105</a:t>
            </a:fld>
            <a:endParaRPr lang="en-US">
              <a:solidFill>
                <a:schemeClr val="tx1">
                  <a:lumMod val="50000"/>
                  <a:lumOff val="50000"/>
                </a:schemeClr>
              </a:solidFill>
            </a:endParaRPr>
          </a:p>
        </p:txBody>
      </p:sp>
    </p:spTree>
    <p:extLst>
      <p:ext uri="{BB962C8B-B14F-4D97-AF65-F5344CB8AC3E}">
        <p14:creationId xmlns:p14="http://schemas.microsoft.com/office/powerpoint/2010/main" val="1305885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10">
            <a:extLst>
              <a:ext uri="{FF2B5EF4-FFF2-40B4-BE49-F238E27FC236}">
                <a16:creationId xmlns:a16="http://schemas.microsoft.com/office/drawing/2014/main" id="{03E5A2F1-80CE-4A99-844C-D24200E75DAC}"/>
              </a:ext>
            </a:extLst>
          </p:cNvPr>
          <p:cNvGraphicFramePr>
            <a:graphicFrameLocks noChangeAspect="1"/>
          </p:cNvGraphicFramePr>
          <p:nvPr/>
        </p:nvGraphicFramePr>
        <p:xfrm>
          <a:off x="2151063" y="992188"/>
          <a:ext cx="4876800" cy="4886325"/>
        </p:xfrm>
        <a:graphic>
          <a:graphicData uri="http://schemas.openxmlformats.org/presentationml/2006/ole">
            <mc:AlternateContent xmlns:mc="http://schemas.openxmlformats.org/markup-compatibility/2006">
              <mc:Choice xmlns:v="urn:schemas-microsoft-com:vml" Requires="v">
                <p:oleObj name="Clip" r:id="rId3" imgW="1664208" imgH="1666951" progId="MS_ClipArt_Gallery.2">
                  <p:embed/>
                </p:oleObj>
              </mc:Choice>
              <mc:Fallback>
                <p:oleObj name="Clip" r:id="rId3" imgW="1664208" imgH="1666951" progId="MS_ClipArt_Gallery.2">
                  <p:embed/>
                  <p:pic>
                    <p:nvPicPr>
                      <p:cNvPr id="4098" name="Object 10">
                        <a:extLst>
                          <a:ext uri="{FF2B5EF4-FFF2-40B4-BE49-F238E27FC236}">
                            <a16:creationId xmlns:a16="http://schemas.microsoft.com/office/drawing/2014/main" id="{03E5A2F1-80CE-4A99-844C-D24200E75DAC}"/>
                          </a:ext>
                        </a:extLst>
                      </p:cNvPr>
                      <p:cNvPicPr>
                        <a:picLocks noChangeAspect="1" noChangeArrowheads="1"/>
                      </p:cNvPicPr>
                      <p:nvPr/>
                    </p:nvPicPr>
                    <p:blipFill>
                      <a:blip r:embed="rId4">
                        <a:lum bright="48000" contrast="-54000"/>
                        <a:extLst>
                          <a:ext uri="{28A0092B-C50C-407E-A947-70E740481C1C}">
                            <a14:useLocalDpi xmlns:a14="http://schemas.microsoft.com/office/drawing/2010/main" val="0"/>
                          </a:ext>
                        </a:extLst>
                      </a:blip>
                      <a:srcRect/>
                      <a:stretch>
                        <a:fillRect/>
                      </a:stretch>
                    </p:blipFill>
                    <p:spPr bwMode="auto">
                      <a:xfrm>
                        <a:off x="2151063" y="992188"/>
                        <a:ext cx="4876800" cy="4886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9" name="Rectangle 2">
            <a:extLst>
              <a:ext uri="{FF2B5EF4-FFF2-40B4-BE49-F238E27FC236}">
                <a16:creationId xmlns:a16="http://schemas.microsoft.com/office/drawing/2014/main" id="{67CA9D4D-1237-4303-ADB9-D8F96E0869A9}"/>
              </a:ext>
            </a:extLst>
          </p:cNvPr>
          <p:cNvSpPr>
            <a:spLocks noChangeArrowheads="1"/>
          </p:cNvSpPr>
          <p:nvPr/>
        </p:nvSpPr>
        <p:spPr bwMode="auto">
          <a:xfrm>
            <a:off x="4651375" y="31750"/>
            <a:ext cx="287338"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2200" u="none">
                <a:solidFill>
                  <a:srgbClr val="000000"/>
                </a:solidFill>
                <a:latin typeface="Modern" pitchFamily="50"/>
              </a:rPr>
              <a:t> </a:t>
            </a:r>
          </a:p>
        </p:txBody>
      </p:sp>
      <p:sp>
        <p:nvSpPr>
          <p:cNvPr id="4100" name="Rectangle 3">
            <a:extLst>
              <a:ext uri="{FF2B5EF4-FFF2-40B4-BE49-F238E27FC236}">
                <a16:creationId xmlns:a16="http://schemas.microsoft.com/office/drawing/2014/main" id="{19123026-BAB7-40D5-9F7A-E7A62C69EE4D}"/>
              </a:ext>
            </a:extLst>
          </p:cNvPr>
          <p:cNvSpPr>
            <a:spLocks noChangeArrowheads="1"/>
          </p:cNvSpPr>
          <p:nvPr/>
        </p:nvSpPr>
        <p:spPr bwMode="auto">
          <a:xfrm>
            <a:off x="4706938" y="368300"/>
            <a:ext cx="25876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1600" u="none">
                <a:solidFill>
                  <a:srgbClr val="000000"/>
                </a:solidFill>
                <a:latin typeface="Modern" pitchFamily="50"/>
              </a:rPr>
              <a:t> </a:t>
            </a:r>
          </a:p>
        </p:txBody>
      </p:sp>
      <p:sp>
        <p:nvSpPr>
          <p:cNvPr id="4101" name="Rectangle 4">
            <a:extLst>
              <a:ext uri="{FF2B5EF4-FFF2-40B4-BE49-F238E27FC236}">
                <a16:creationId xmlns:a16="http://schemas.microsoft.com/office/drawing/2014/main" id="{0B8F050F-C259-4E70-9203-B033A09AC85F}"/>
              </a:ext>
            </a:extLst>
          </p:cNvPr>
          <p:cNvSpPr>
            <a:spLocks noChangeArrowheads="1"/>
          </p:cNvSpPr>
          <p:nvPr/>
        </p:nvSpPr>
        <p:spPr bwMode="auto">
          <a:xfrm>
            <a:off x="4706938" y="371475"/>
            <a:ext cx="258762"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1600" u="none">
                <a:solidFill>
                  <a:srgbClr val="000000"/>
                </a:solidFill>
                <a:latin typeface="Modern" pitchFamily="50"/>
              </a:rPr>
              <a:t> </a:t>
            </a:r>
          </a:p>
        </p:txBody>
      </p:sp>
      <p:sp>
        <p:nvSpPr>
          <p:cNvPr id="4102" name="Rectangle 5">
            <a:extLst>
              <a:ext uri="{FF2B5EF4-FFF2-40B4-BE49-F238E27FC236}">
                <a16:creationId xmlns:a16="http://schemas.microsoft.com/office/drawing/2014/main" id="{F885A939-2EDD-4A94-B0A9-D19DC8C21166}"/>
              </a:ext>
            </a:extLst>
          </p:cNvPr>
          <p:cNvSpPr>
            <a:spLocks noChangeArrowheads="1"/>
          </p:cNvSpPr>
          <p:nvPr/>
        </p:nvSpPr>
        <p:spPr bwMode="auto">
          <a:xfrm>
            <a:off x="4651375" y="33338"/>
            <a:ext cx="287338" cy="4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2200" u="none">
                <a:solidFill>
                  <a:srgbClr val="000000"/>
                </a:solidFill>
                <a:latin typeface="Modern" pitchFamily="50"/>
              </a:rPr>
              <a:t> </a:t>
            </a:r>
          </a:p>
        </p:txBody>
      </p:sp>
      <p:sp>
        <p:nvSpPr>
          <p:cNvPr id="4103" name="Rectangle 6">
            <a:extLst>
              <a:ext uri="{FF2B5EF4-FFF2-40B4-BE49-F238E27FC236}">
                <a16:creationId xmlns:a16="http://schemas.microsoft.com/office/drawing/2014/main" id="{BB5040EF-CC20-4344-9E49-6618413B5843}"/>
              </a:ext>
            </a:extLst>
          </p:cNvPr>
          <p:cNvSpPr>
            <a:spLocks noChangeArrowheads="1"/>
          </p:cNvSpPr>
          <p:nvPr/>
        </p:nvSpPr>
        <p:spPr bwMode="auto">
          <a:xfrm>
            <a:off x="4656138" y="33338"/>
            <a:ext cx="287337" cy="42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2200" u="none">
                <a:solidFill>
                  <a:srgbClr val="000000"/>
                </a:solidFill>
                <a:latin typeface="Modern" pitchFamily="50"/>
              </a:rPr>
              <a:t> </a:t>
            </a:r>
          </a:p>
        </p:txBody>
      </p:sp>
      <p:sp>
        <p:nvSpPr>
          <p:cNvPr id="4104" name="Rectangle 7">
            <a:extLst>
              <a:ext uri="{FF2B5EF4-FFF2-40B4-BE49-F238E27FC236}">
                <a16:creationId xmlns:a16="http://schemas.microsoft.com/office/drawing/2014/main" id="{4FF56A58-B61D-4E3B-ADD0-5FF19913D4A7}"/>
              </a:ext>
            </a:extLst>
          </p:cNvPr>
          <p:cNvSpPr>
            <a:spLocks noChangeArrowheads="1"/>
          </p:cNvSpPr>
          <p:nvPr/>
        </p:nvSpPr>
        <p:spPr bwMode="auto">
          <a:xfrm>
            <a:off x="4711700" y="371475"/>
            <a:ext cx="2587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1600" u="none">
                <a:solidFill>
                  <a:srgbClr val="000000"/>
                </a:solidFill>
                <a:latin typeface="Modern" pitchFamily="50"/>
              </a:rPr>
              <a:t> </a:t>
            </a:r>
          </a:p>
        </p:txBody>
      </p:sp>
      <p:sp>
        <p:nvSpPr>
          <p:cNvPr id="4105" name="Rectangle 8">
            <a:extLst>
              <a:ext uri="{FF2B5EF4-FFF2-40B4-BE49-F238E27FC236}">
                <a16:creationId xmlns:a16="http://schemas.microsoft.com/office/drawing/2014/main" id="{86A4FB99-E912-464E-8AE0-1151D18B1C4B}"/>
              </a:ext>
            </a:extLst>
          </p:cNvPr>
          <p:cNvSpPr>
            <a:spLocks noChangeArrowheads="1"/>
          </p:cNvSpPr>
          <p:nvPr/>
        </p:nvSpPr>
        <p:spPr bwMode="auto">
          <a:xfrm>
            <a:off x="4008438" y="409575"/>
            <a:ext cx="1665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2" name="Rectangle 9">
            <a:extLst>
              <a:ext uri="{FF2B5EF4-FFF2-40B4-BE49-F238E27FC236}">
                <a16:creationId xmlns:a16="http://schemas.microsoft.com/office/drawing/2014/main" id="{5D6CC727-DBEE-4804-94BD-61755B8257B3}"/>
              </a:ext>
            </a:extLst>
          </p:cNvPr>
          <p:cNvSpPr>
            <a:spLocks noChangeArrowheads="1"/>
          </p:cNvSpPr>
          <p:nvPr/>
        </p:nvSpPr>
        <p:spPr bwMode="auto">
          <a:xfrm>
            <a:off x="241300" y="1177925"/>
            <a:ext cx="8674100" cy="466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spAutoFit/>
          </a:bodyPr>
          <a:lstStyle/>
          <a:p>
            <a:pPr algn="ctr">
              <a:lnSpc>
                <a:spcPct val="150000"/>
              </a:lnSpc>
              <a:defRPr/>
            </a:pPr>
            <a:r>
              <a:rPr lang="en-US" altLang="en-US" sz="4000">
                <a:solidFill>
                  <a:srgbClr val="036F89"/>
                </a:solidFill>
                <a:effectLst>
                  <a:outerShdw blurRad="38100" dist="38100" dir="2700000" algn="tl">
                    <a:srgbClr val="000000"/>
                  </a:outerShdw>
                </a:effectLst>
                <a:latin typeface="Grail Light" pitchFamily="34" charset="0"/>
              </a:rPr>
              <a:t>PLANT RELIABILITY</a:t>
            </a:r>
          </a:p>
          <a:p>
            <a:pPr algn="ctr">
              <a:lnSpc>
                <a:spcPct val="150000"/>
              </a:lnSpc>
              <a:defRPr/>
            </a:pPr>
            <a:r>
              <a:rPr lang="en-US" altLang="en-US" sz="4000">
                <a:solidFill>
                  <a:srgbClr val="036F89"/>
                </a:solidFill>
                <a:effectLst>
                  <a:outerShdw blurRad="38100" dist="38100" dir="2700000" algn="tl">
                    <a:srgbClr val="000000"/>
                  </a:outerShdw>
                </a:effectLst>
                <a:latin typeface="Grail Light" pitchFamily="34" charset="0"/>
              </a:rPr>
              <a:t>AS A RESULT OF</a:t>
            </a:r>
          </a:p>
          <a:p>
            <a:pPr algn="ctr">
              <a:lnSpc>
                <a:spcPct val="150000"/>
              </a:lnSpc>
              <a:defRPr/>
            </a:pPr>
            <a:r>
              <a:rPr lang="en-US" altLang="en-US" sz="4000">
                <a:solidFill>
                  <a:srgbClr val="036F89"/>
                </a:solidFill>
                <a:effectLst>
                  <a:outerShdw blurRad="38100" dist="38100" dir="2700000" algn="tl">
                    <a:srgbClr val="000000"/>
                  </a:outerShdw>
                </a:effectLst>
                <a:latin typeface="Grail Light" pitchFamily="34" charset="0"/>
              </a:rPr>
              <a:t>PROACTIVE MAINTENANCE</a:t>
            </a:r>
          </a:p>
          <a:p>
            <a:pPr algn="ctr">
              <a:lnSpc>
                <a:spcPct val="150000"/>
              </a:lnSpc>
              <a:defRPr/>
            </a:pPr>
            <a:r>
              <a:rPr lang="en-US" altLang="en-US" sz="4000">
                <a:solidFill>
                  <a:srgbClr val="800000"/>
                </a:solidFill>
                <a:effectLst>
                  <a:outerShdw blurRad="38100" dist="38100" dir="2700000" algn="tl">
                    <a:srgbClr val="000000"/>
                  </a:outerShdw>
                </a:effectLst>
                <a:latin typeface="Grail Light" pitchFamily="34" charset="0"/>
              </a:rPr>
              <a:t> </a:t>
            </a:r>
          </a:p>
          <a:p>
            <a:pPr algn="ctr">
              <a:lnSpc>
                <a:spcPct val="150000"/>
              </a:lnSpc>
              <a:defRPr/>
            </a:pPr>
            <a:endParaRPr lang="en-US" altLang="en-US" sz="4000">
              <a:solidFill>
                <a:srgbClr val="800000"/>
              </a:solidFill>
              <a:effectLst>
                <a:outerShdw blurRad="38100" dist="38100" dir="2700000" algn="tl">
                  <a:srgbClr val="000000"/>
                </a:outerShdw>
              </a:effectLst>
              <a:latin typeface="Grail Light" pitchFamily="34" charset="0"/>
            </a:endParaRPr>
          </a:p>
        </p:txBody>
      </p:sp>
      <p:sp>
        <p:nvSpPr>
          <p:cNvPr id="4" name="Slide Number Placeholder 3">
            <a:extLst>
              <a:ext uri="{FF2B5EF4-FFF2-40B4-BE49-F238E27FC236}">
                <a16:creationId xmlns:a16="http://schemas.microsoft.com/office/drawing/2014/main" id="{00236C60-81AB-354E-AF58-F95ABC019E57}"/>
              </a:ext>
            </a:extLst>
          </p:cNvPr>
          <p:cNvSpPr>
            <a:spLocks noGrp="1"/>
          </p:cNvSpPr>
          <p:nvPr>
            <p:ph type="sldNum" sz="quarter" idx="12"/>
          </p:nvPr>
        </p:nvSpPr>
        <p:spPr/>
        <p:txBody>
          <a:bodyPr/>
          <a:lstStyle/>
          <a:p>
            <a:fld id="{04F9194C-56EF-432D-B3A6-B1499E5B8547}" type="slidenum">
              <a:rPr lang="en-US" smtClean="0"/>
              <a:t>106</a:t>
            </a:fld>
            <a:endParaRPr lang="en-US"/>
          </a:p>
        </p:txBody>
      </p:sp>
      <p:sp>
        <p:nvSpPr>
          <p:cNvPr id="3" name="Footer Placeholder 2">
            <a:extLst>
              <a:ext uri="{FF2B5EF4-FFF2-40B4-BE49-F238E27FC236}">
                <a16:creationId xmlns:a16="http://schemas.microsoft.com/office/drawing/2014/main" id="{1A89328A-57D4-D94A-977C-A9DB723743A7}"/>
              </a:ext>
            </a:extLst>
          </p:cNvPr>
          <p:cNvSpPr>
            <a:spLocks noGrp="1"/>
          </p:cNvSpPr>
          <p:nvPr>
            <p:ph type="ftr" sz="quarter" idx="11"/>
          </p:nvPr>
        </p:nvSpPr>
        <p:spPr/>
        <p:txBody>
          <a:bodyPr/>
          <a:lstStyle/>
          <a:p>
            <a:r>
              <a:rPr lang="en-US"/>
              <a:t>www.worldclassmaintenance.org</a:t>
            </a:r>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3" name="Rectangle 1025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65" name="Freeform: Shape 1025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262" name="Freeform: Shape 1026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42" name="Rectangle 2">
            <a:extLst>
              <a:ext uri="{FF2B5EF4-FFF2-40B4-BE49-F238E27FC236}">
                <a16:creationId xmlns:a16="http://schemas.microsoft.com/office/drawing/2014/main" id="{9BABD9E4-3AAD-4DAF-8419-9E839A509AB2}"/>
              </a:ext>
            </a:extLst>
          </p:cNvPr>
          <p:cNvSpPr>
            <a:spLocks noGrp="1" noChangeArrowheads="1"/>
          </p:cNvSpPr>
          <p:nvPr>
            <p:ph type="title"/>
          </p:nvPr>
        </p:nvSpPr>
        <p:spPr>
          <a:xfrm>
            <a:off x="1142999" y="1318920"/>
            <a:ext cx="6858000" cy="3276600"/>
          </a:xfrm>
        </p:spPr>
        <p:txBody>
          <a:bodyPr vert="horz" lIns="91440" tIns="45720" rIns="91440" bIns="45720" rtlCol="0" anchor="ctr">
            <a:noAutofit/>
          </a:bodyPr>
          <a:lstStyle/>
          <a:p>
            <a:pPr algn="ctr" defTabSz="914400">
              <a:defRPr/>
            </a:pPr>
            <a: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t>Is your organization?</a:t>
            </a:r>
            <a:b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br>
            <a: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t> </a:t>
            </a:r>
            <a:b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br>
            <a: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t>REACTIVE</a:t>
            </a:r>
            <a:b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br>
            <a:b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br>
            <a: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t>VS</a:t>
            </a:r>
            <a:b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br>
            <a:b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br>
            <a:r>
              <a:rPr lang="en-US" altLang="en-US" sz="3600" b="1" kern="1200" dirty="0">
                <a:solidFill>
                  <a:schemeClr val="tx1"/>
                </a:solidFill>
                <a:effectLst>
                  <a:outerShdw blurRad="38100" dist="38100" dir="2700000" algn="tl">
                    <a:srgbClr val="000000">
                      <a:alpha val="43137"/>
                    </a:srgbClr>
                  </a:outerShdw>
                </a:effectLst>
                <a:latin typeface="+mn-lt"/>
                <a:ea typeface="+mj-ea"/>
                <a:cs typeface="+mj-cs"/>
              </a:rPr>
              <a:t>PROACTIVE</a:t>
            </a:r>
          </a:p>
        </p:txBody>
      </p:sp>
      <p:sp>
        <p:nvSpPr>
          <p:cNvPr id="10264" name="Rectangle 1026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D6900CD9-CD54-134B-A55C-0F93E0CA1C54}"/>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C3759D2B-429A-C443-929F-6DFCA7F9AA29}"/>
              </a:ext>
            </a:extLst>
          </p:cNvPr>
          <p:cNvSpPr>
            <a:spLocks noGrp="1"/>
          </p:cNvSpPr>
          <p:nvPr>
            <p:ph type="sldNum" sz="quarter" idx="12"/>
          </p:nvPr>
        </p:nvSpPr>
        <p:spPr>
          <a:xfrm>
            <a:off x="7866764" y="6356350"/>
            <a:ext cx="951613"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107</a:t>
            </a:fld>
            <a:endParaRPr lang="en-US" sz="1200">
              <a:solidFill>
                <a:schemeClr val="tx1">
                  <a:lumMod val="50000"/>
                  <a:lumOff val="50000"/>
                </a:schemeClr>
              </a:solidFill>
              <a:latin typeface="+mn-lt"/>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9143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144461-E14A-A64C-3174-86955703E252}"/>
              </a:ext>
            </a:extLst>
          </p:cNvPr>
          <p:cNvSpPr>
            <a:spLocks noGrp="1"/>
          </p:cNvSpPr>
          <p:nvPr>
            <p:ph type="title"/>
          </p:nvPr>
        </p:nvSpPr>
        <p:spPr>
          <a:xfrm>
            <a:off x="822960" y="325550"/>
            <a:ext cx="7543800" cy="3408250"/>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defTabSz="914400"/>
            <a:r>
              <a:rPr lang="en-US" sz="3200" dirty="0">
                <a:solidFill>
                  <a:srgbClr val="1C1C1C"/>
                </a:solidFill>
                <a:latin typeface="Arial" panose="020B0604020202020204" pitchFamily="34" charset="0"/>
                <a:cs typeface="Arial" panose="020B0604020202020204" pitchFamily="34" charset="0"/>
              </a:rPr>
              <a:t>Why Did Proactive Maintenance Planning and Scheduling Come from?</a:t>
            </a:r>
          </a:p>
        </p:txBody>
      </p:sp>
    </p:spTree>
    <p:extLst>
      <p:ext uri="{BB962C8B-B14F-4D97-AF65-F5344CB8AC3E}">
        <p14:creationId xmlns:p14="http://schemas.microsoft.com/office/powerpoint/2010/main" val="23120437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43B0C7-E02F-6EA4-A539-A31F657FC68A}"/>
              </a:ext>
            </a:extLst>
          </p:cNvPr>
          <p:cNvSpPr txBox="1"/>
          <p:nvPr/>
        </p:nvSpPr>
        <p:spPr>
          <a:xfrm>
            <a:off x="546694" y="501691"/>
            <a:ext cx="8050612" cy="1631216"/>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Founder of “Maintenance Planning and Scheduling” was John Day PE, Engineering/Maintenance Manager at Alumax Mt Holly </a:t>
            </a:r>
          </a:p>
          <a:p>
            <a:pPr algn="ctr"/>
            <a:endParaRPr lang="en-US" sz="2000" dirty="0">
              <a:latin typeface="Arial" panose="020B0604020202020204" pitchFamily="34" charset="0"/>
              <a:cs typeface="Arial" panose="020B0604020202020204" pitchFamily="34" charset="0"/>
            </a:endParaRPr>
          </a:p>
          <a:p>
            <a:pPr algn="ctr"/>
            <a:r>
              <a:rPr lang="en-US" sz="2000" dirty="0">
                <a:latin typeface="Arial" panose="020B0604020202020204" pitchFamily="34" charset="0"/>
                <a:cs typeface="Arial" panose="020B0604020202020204" pitchFamily="34" charset="0"/>
              </a:rPr>
              <a:t>(purchased by Alcoa Mt. Holly in 2014 and spread this process worldwide)</a:t>
            </a:r>
          </a:p>
        </p:txBody>
      </p:sp>
      <p:pic>
        <p:nvPicPr>
          <p:cNvPr id="8" name="Picture 7" descr="Table&#10;&#10;Description automatically generated">
            <a:extLst>
              <a:ext uri="{FF2B5EF4-FFF2-40B4-BE49-F238E27FC236}">
                <a16:creationId xmlns:a16="http://schemas.microsoft.com/office/drawing/2014/main" id="{570A543B-C1C0-E781-D297-355924E48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385" y="2290895"/>
            <a:ext cx="3757538" cy="2804925"/>
          </a:xfrm>
          <a:prstGeom prst="rect">
            <a:avLst/>
          </a:prstGeom>
        </p:spPr>
      </p:pic>
      <p:pic>
        <p:nvPicPr>
          <p:cNvPr id="10" name="Picture 9" descr="A picture containing text, grass, outdoor, tree&#10;&#10;Description automatically generated">
            <a:extLst>
              <a:ext uri="{FF2B5EF4-FFF2-40B4-BE49-F238E27FC236}">
                <a16:creationId xmlns:a16="http://schemas.microsoft.com/office/drawing/2014/main" id="{6D3CD8D1-195C-BEC9-416F-238C6750DD7F}"/>
              </a:ext>
            </a:extLst>
          </p:cNvPr>
          <p:cNvPicPr>
            <a:picLocks noChangeAspect="1"/>
          </p:cNvPicPr>
          <p:nvPr/>
        </p:nvPicPr>
        <p:blipFill rotWithShape="1">
          <a:blip r:embed="rId3">
            <a:extLst>
              <a:ext uri="{28A0092B-C50C-407E-A947-70E740481C1C}">
                <a14:useLocalDpi xmlns:a14="http://schemas.microsoft.com/office/drawing/2010/main" val="0"/>
              </a:ext>
            </a:extLst>
          </a:blip>
          <a:srcRect l="1837" t="3688"/>
          <a:stretch/>
        </p:blipFill>
        <p:spPr>
          <a:xfrm>
            <a:off x="5741659" y="2297020"/>
            <a:ext cx="2805167" cy="1131980"/>
          </a:xfrm>
          <a:prstGeom prst="rect">
            <a:avLst/>
          </a:prstGeom>
        </p:spPr>
      </p:pic>
      <p:pic>
        <p:nvPicPr>
          <p:cNvPr id="12" name="Picture 11" descr="A picture containing grass, hillside&#10;&#10;Description automatically generated">
            <a:extLst>
              <a:ext uri="{FF2B5EF4-FFF2-40B4-BE49-F238E27FC236}">
                <a16:creationId xmlns:a16="http://schemas.microsoft.com/office/drawing/2014/main" id="{C6836181-A606-CE26-90B5-8F788728EC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1659" y="3627782"/>
            <a:ext cx="2805167" cy="1468038"/>
          </a:xfrm>
          <a:prstGeom prst="rect">
            <a:avLst/>
          </a:prstGeom>
        </p:spPr>
      </p:pic>
      <p:sp>
        <p:nvSpPr>
          <p:cNvPr id="13" name="TextBox 12">
            <a:extLst>
              <a:ext uri="{FF2B5EF4-FFF2-40B4-BE49-F238E27FC236}">
                <a16:creationId xmlns:a16="http://schemas.microsoft.com/office/drawing/2014/main" id="{525BC304-91B4-569D-BA1B-DBCDBE88D761}"/>
              </a:ext>
            </a:extLst>
          </p:cNvPr>
          <p:cNvSpPr txBox="1"/>
          <p:nvPr/>
        </p:nvSpPr>
        <p:spPr>
          <a:xfrm>
            <a:off x="201924" y="5356583"/>
            <a:ext cx="8691501" cy="1477328"/>
          </a:xfrm>
          <a:prstGeom prst="rect">
            <a:avLst/>
          </a:prstGeom>
          <a:noFill/>
        </p:spPr>
        <p:txBody>
          <a:bodyPr wrap="square" rtlCol="0">
            <a:spAutoFit/>
          </a:bodyPr>
          <a:lstStyle/>
          <a:p>
            <a:pPr algn="ctr"/>
            <a:r>
              <a:rPr lang="en-US" b="1" dirty="0"/>
              <a:t>John Day created Maintenance Planning and Scheduling to: “Minimize Human Induced Failure”, “Increase Hands on Tool Time (Wrench-Time)”, and to “ensure the right work was performed at the right time to specifications”</a:t>
            </a:r>
          </a:p>
          <a:p>
            <a:pPr algn="ctr"/>
            <a:endParaRPr lang="en-US" b="1" dirty="0">
              <a:solidFill>
                <a:srgbClr val="FF0000"/>
              </a:solidFill>
            </a:endParaRPr>
          </a:p>
          <a:p>
            <a:pPr algn="ctr"/>
            <a:r>
              <a:rPr lang="en-US" b="1" i="1" u="sng" dirty="0">
                <a:solidFill>
                  <a:srgbClr val="FF0000"/>
                </a:solidFill>
                <a:effectLst>
                  <a:outerShdw blurRad="38100" dist="38100" dir="2700000" algn="tl">
                    <a:srgbClr val="000000">
                      <a:alpha val="43137"/>
                    </a:srgbClr>
                  </a:outerShdw>
                </a:effectLst>
              </a:rPr>
              <a:t>“World Class Wrench-Time is 55-65%, Typical Wrench-Time is 15-30%”</a:t>
            </a:r>
          </a:p>
        </p:txBody>
      </p:sp>
    </p:spTree>
    <p:extLst>
      <p:ext uri="{BB962C8B-B14F-4D97-AF65-F5344CB8AC3E}">
        <p14:creationId xmlns:p14="http://schemas.microsoft.com/office/powerpoint/2010/main" val="3715334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66B7D0-E7BF-4856-0432-750117142699}"/>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Day in the life a Proactive Maintenance Planner</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23CFD7D-0BD7-FF69-0635-537EC19E55F1}"/>
              </a:ext>
            </a:extLst>
          </p:cNvPr>
          <p:cNvSpPr>
            <a:spLocks noGrp="1"/>
          </p:cNvSpPr>
          <p:nvPr>
            <p:ph idx="1"/>
          </p:nvPr>
        </p:nvSpPr>
        <p:spPr>
          <a:xfrm>
            <a:off x="609600" y="2133600"/>
            <a:ext cx="7853172" cy="4043363"/>
          </a:xfrm>
        </p:spPr>
        <p:txBody>
          <a:bodyPr>
            <a:normAutofit/>
          </a:bodyPr>
          <a:lstStyle/>
          <a:p>
            <a:pPr marL="434975" marR="0">
              <a:spcBef>
                <a:spcPts val="5"/>
              </a:spcBef>
              <a:buNone/>
            </a:pPr>
            <a:r>
              <a:rPr lang="en-US" sz="1900" dirty="0">
                <a:effectLst/>
                <a:latin typeface="Arial" panose="020B0604020202020204" pitchFamily="34" charset="0"/>
                <a:ea typeface="Arial" panose="020B0604020202020204" pitchFamily="34" charset="0"/>
              </a:rPr>
              <a:t>DEFINITIONS</a:t>
            </a:r>
            <a:r>
              <a:rPr lang="en-US" sz="1900" spc="215" dirty="0">
                <a:effectLst/>
                <a:latin typeface="Arial" panose="020B0604020202020204" pitchFamily="34" charset="0"/>
                <a:ea typeface="Arial" panose="020B0604020202020204" pitchFamily="34" charset="0"/>
              </a:rPr>
              <a:t> </a:t>
            </a:r>
            <a:r>
              <a:rPr lang="en-US" sz="1900" spc="-10" dirty="0">
                <a:effectLst/>
                <a:latin typeface="Arial" panose="020B0604020202020204" pitchFamily="34" charset="0"/>
                <a:ea typeface="Arial" panose="020B0604020202020204" pitchFamily="34" charset="0"/>
              </a:rPr>
              <a:t>CONTINUED:</a:t>
            </a:r>
            <a:endParaRPr lang="en-US" sz="1900" dirty="0">
              <a:effectLst/>
              <a:latin typeface="Arial" panose="020B0604020202020204" pitchFamily="34" charset="0"/>
              <a:ea typeface="Arial" panose="020B0604020202020204" pitchFamily="34" charset="0"/>
            </a:endParaRPr>
          </a:p>
          <a:p>
            <a:pPr marL="742950" marR="395605" lvl="1" indent="-285750">
              <a:lnSpc>
                <a:spcPct val="100000"/>
              </a:lnSpc>
              <a:buFont typeface="Arial" panose="020B0604020202020204" pitchFamily="34" charset="0"/>
              <a:buChar char="•"/>
              <a:tabLst>
                <a:tab pos="692785" algn="l"/>
                <a:tab pos="694055" algn="l"/>
              </a:tabLst>
            </a:pPr>
            <a:r>
              <a:rPr lang="en-US" sz="2000" spc="0" dirty="0">
                <a:effectLst/>
                <a:latin typeface="Arial" panose="020B0604020202020204" pitchFamily="34" charset="0"/>
                <a:ea typeface="Arial" panose="020B0604020202020204" pitchFamily="34" charset="0"/>
              </a:rPr>
              <a:t>Weekly Maintenance</a:t>
            </a:r>
            <a:r>
              <a:rPr lang="en-US" sz="2000" spc="13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Scheduling</a:t>
            </a:r>
            <a:r>
              <a:rPr lang="en-US" sz="2000" spc="11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Meeting -</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a</a:t>
            </a:r>
            <a:r>
              <a:rPr lang="en-US" sz="2000" spc="-4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weekly scheduled meeting with production,</a:t>
            </a:r>
            <a:r>
              <a:rPr lang="en-US" sz="2000" spc="11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maintenance,</a:t>
            </a:r>
            <a:r>
              <a:rPr lang="en-US" sz="2000" spc="14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engineering</a:t>
            </a:r>
            <a:r>
              <a:rPr lang="en-US" sz="2000" spc="13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(if required)</a:t>
            </a:r>
            <a:r>
              <a:rPr lang="en-US" sz="2000" spc="12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to ensure</a:t>
            </a:r>
            <a:r>
              <a:rPr lang="en-US" sz="2000" spc="9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all stakeholders</a:t>
            </a:r>
            <a:r>
              <a:rPr lang="en-US" sz="2000" spc="13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are in</a:t>
            </a:r>
            <a:r>
              <a:rPr lang="en-US" sz="2000" spc="-9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agreement with</a:t>
            </a:r>
            <a:r>
              <a:rPr lang="en-US" sz="2000" spc="-9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the</a:t>
            </a:r>
            <a:r>
              <a:rPr lang="en-US" sz="2000" spc="-8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preliminary schedule</a:t>
            </a:r>
            <a:r>
              <a:rPr lang="en-US" sz="2000" spc="-5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which</a:t>
            </a:r>
            <a:r>
              <a:rPr lang="en-US" sz="2000" spc="-7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was</a:t>
            </a:r>
            <a:r>
              <a:rPr lang="en-US" sz="2000" spc="-7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created</a:t>
            </a:r>
            <a:r>
              <a:rPr lang="en-US" sz="2000" spc="-8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with</a:t>
            </a:r>
            <a:r>
              <a:rPr lang="en-US" sz="2000" spc="-7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Production</a:t>
            </a:r>
            <a:r>
              <a:rPr lang="en-US" sz="2000" spc="-5"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and Maintenance</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Leadership</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based</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on the</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needs</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of the</a:t>
            </a:r>
            <a:r>
              <a:rPr lang="en-US" sz="2000" spc="200" dirty="0">
                <a:effectLst/>
                <a:latin typeface="Arial" panose="020B0604020202020204" pitchFamily="34" charset="0"/>
                <a:ea typeface="Arial" panose="020B0604020202020204" pitchFamily="34" charset="0"/>
              </a:rPr>
              <a:t> </a:t>
            </a:r>
            <a:r>
              <a:rPr lang="en-US" sz="2000" spc="0" dirty="0">
                <a:effectLst/>
                <a:latin typeface="Arial" panose="020B0604020202020204" pitchFamily="34" charset="0"/>
                <a:ea typeface="Arial" panose="020B0604020202020204" pitchFamily="34" charset="0"/>
              </a:rPr>
              <a:t>site.</a:t>
            </a:r>
          </a:p>
          <a:p>
            <a:pPr marL="742950" marR="395605" lvl="1" indent="-285750">
              <a:lnSpc>
                <a:spcPct val="100000"/>
              </a:lnSpc>
              <a:buFont typeface="Arial" panose="020B0604020202020204" pitchFamily="34" charset="0"/>
              <a:buChar char="•"/>
              <a:tabLst>
                <a:tab pos="692785" algn="l"/>
                <a:tab pos="694055" algn="l"/>
              </a:tabLst>
            </a:pPr>
            <a:endParaRPr lang="en-US" sz="2000" spc="0" dirty="0">
              <a:effectLst/>
              <a:latin typeface="Arial" panose="020B0604020202020204" pitchFamily="34" charset="0"/>
              <a:ea typeface="Arial" panose="020B0604020202020204" pitchFamily="34" charset="0"/>
            </a:endParaRPr>
          </a:p>
          <a:p>
            <a:pPr marL="457200" marR="669290" lvl="1" indent="0">
              <a:spcBef>
                <a:spcPts val="15"/>
              </a:spcBef>
              <a:buNone/>
              <a:tabLst>
                <a:tab pos="694690" algn="l"/>
                <a:tab pos="696595" algn="l"/>
              </a:tabLst>
            </a:pPr>
            <a:endParaRPr lang="en-US" sz="1900" spc="0" dirty="0">
              <a:effectLst/>
              <a:latin typeface="Arial" panose="020B0604020202020204" pitchFamily="34" charset="0"/>
              <a:ea typeface="Arial" panose="020B0604020202020204" pitchFamily="34" charset="0"/>
            </a:endParaRPr>
          </a:p>
          <a:p>
            <a:endParaRPr lang="en-US" sz="1900" dirty="0"/>
          </a:p>
        </p:txBody>
      </p:sp>
      <p:sp>
        <p:nvSpPr>
          <p:cNvPr id="4" name="Footer Placeholder 3">
            <a:extLst>
              <a:ext uri="{FF2B5EF4-FFF2-40B4-BE49-F238E27FC236}">
                <a16:creationId xmlns:a16="http://schemas.microsoft.com/office/drawing/2014/main" id="{90D8F84A-641B-8266-1E0B-5EA07ABE644F}"/>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3C60F5AE-9AB3-4D76-09F2-6DA6D0EFA10F}"/>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11</a:t>
            </a:fld>
            <a:endParaRPr lang="en-US">
              <a:solidFill>
                <a:schemeClr val="tx1">
                  <a:lumMod val="50000"/>
                  <a:lumOff val="50000"/>
                </a:schemeClr>
              </a:solidFill>
            </a:endParaRPr>
          </a:p>
        </p:txBody>
      </p:sp>
    </p:spTree>
    <p:extLst>
      <p:ext uri="{BB962C8B-B14F-4D97-AF65-F5344CB8AC3E}">
        <p14:creationId xmlns:p14="http://schemas.microsoft.com/office/powerpoint/2010/main" val="417745112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68BEF-6625-3D88-84B1-8C730AB77759}"/>
              </a:ext>
            </a:extLst>
          </p:cNvPr>
          <p:cNvSpPr>
            <a:spLocks noGrp="1"/>
          </p:cNvSpPr>
          <p:nvPr>
            <p:ph type="title"/>
          </p:nvPr>
        </p:nvSpPr>
        <p:spPr>
          <a:xfrm>
            <a:off x="533400" y="160172"/>
            <a:ext cx="8458200" cy="1325563"/>
          </a:xfrm>
        </p:spPr>
        <p:txBody>
          <a:bodyPr>
            <a:normAutofit/>
          </a:bodyPr>
          <a:lstStyle/>
          <a:p>
            <a:pPr algn="ctr"/>
            <a:r>
              <a:rPr lang="en-US" sz="2800" dirty="0">
                <a:latin typeface="Arial" panose="020B0604020202020204" pitchFamily="34" charset="0"/>
                <a:cs typeface="Arial" panose="020B0604020202020204" pitchFamily="34" charset="0"/>
              </a:rPr>
              <a:t>World Class Maintenance vs Typical Attributes</a:t>
            </a:r>
          </a:p>
        </p:txBody>
      </p:sp>
      <p:sp>
        <p:nvSpPr>
          <p:cNvPr id="3" name="Footer Placeholder 2">
            <a:extLst>
              <a:ext uri="{FF2B5EF4-FFF2-40B4-BE49-F238E27FC236}">
                <a16:creationId xmlns:a16="http://schemas.microsoft.com/office/drawing/2014/main" id="{9779BD4E-AEB3-B284-525C-0547C8BBACB9}"/>
              </a:ext>
            </a:extLst>
          </p:cNvPr>
          <p:cNvSpPr>
            <a:spLocks noGrp="1"/>
          </p:cNvSpPr>
          <p:nvPr>
            <p:ph type="ftr" sz="quarter" idx="11"/>
          </p:nvPr>
        </p:nvSpPr>
        <p:spPr/>
        <p:txBody>
          <a:bodyPr/>
          <a:lstStyle/>
          <a:p>
            <a:r>
              <a:rPr lang="en-US"/>
              <a:t>www.worldclassmaintenance.org</a:t>
            </a:r>
          </a:p>
        </p:txBody>
      </p:sp>
      <p:sp>
        <p:nvSpPr>
          <p:cNvPr id="4" name="Slide Number Placeholder 3">
            <a:extLst>
              <a:ext uri="{FF2B5EF4-FFF2-40B4-BE49-F238E27FC236}">
                <a16:creationId xmlns:a16="http://schemas.microsoft.com/office/drawing/2014/main" id="{8427CCDE-9C9A-8AB1-B1C7-2A0C65D6CF4E}"/>
              </a:ext>
            </a:extLst>
          </p:cNvPr>
          <p:cNvSpPr>
            <a:spLocks noGrp="1"/>
          </p:cNvSpPr>
          <p:nvPr>
            <p:ph type="sldNum" sz="quarter" idx="12"/>
          </p:nvPr>
        </p:nvSpPr>
        <p:spPr/>
        <p:txBody>
          <a:bodyPr/>
          <a:lstStyle/>
          <a:p>
            <a:fld id="{04F9194C-56EF-432D-B3A6-B1499E5B8547}" type="slidenum">
              <a:rPr lang="en-US" smtClean="0"/>
              <a:t>110</a:t>
            </a:fld>
            <a:endParaRPr lang="en-US"/>
          </a:p>
        </p:txBody>
      </p:sp>
      <p:pic>
        <p:nvPicPr>
          <p:cNvPr id="6" name="Picture 5" descr="Table&#10;&#10;Description automatically generated">
            <a:extLst>
              <a:ext uri="{FF2B5EF4-FFF2-40B4-BE49-F238E27FC236}">
                <a16:creationId xmlns:a16="http://schemas.microsoft.com/office/drawing/2014/main" id="{33B48E3A-7565-6547-ED00-AB1F51965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12" y="1748659"/>
            <a:ext cx="9144000" cy="5143500"/>
          </a:xfrm>
          <a:prstGeom prst="rect">
            <a:avLst/>
          </a:prstGeom>
        </p:spPr>
      </p:pic>
    </p:spTree>
    <p:extLst>
      <p:ext uri="{BB962C8B-B14F-4D97-AF65-F5344CB8AC3E}">
        <p14:creationId xmlns:p14="http://schemas.microsoft.com/office/powerpoint/2010/main" val="9512545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706F4-AF74-4938-B022-A6D820CF6A6D}"/>
              </a:ext>
            </a:extLst>
          </p:cNvPr>
          <p:cNvSpPr>
            <a:spLocks noGrp="1"/>
          </p:cNvSpPr>
          <p:nvPr>
            <p:ph type="title"/>
          </p:nvPr>
        </p:nvSpPr>
        <p:spPr>
          <a:xfrm>
            <a:off x="315447" y="114153"/>
            <a:ext cx="8559998" cy="1325563"/>
          </a:xfrm>
        </p:spPr>
        <p:txBody>
          <a:bodyPr>
            <a:normAutofit/>
          </a:bodyPr>
          <a:lstStyle/>
          <a:p>
            <a:pPr algn="ctr"/>
            <a:r>
              <a:rPr lang="en-US" b="1" dirty="0">
                <a:solidFill>
                  <a:srgbClr val="036F89"/>
                </a:solidFill>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Attributes of</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 Maintenance Planning / Scheduling</a:t>
            </a:r>
          </a:p>
        </p:txBody>
      </p:sp>
      <p:sp>
        <p:nvSpPr>
          <p:cNvPr id="3" name="Text Placeholder 2">
            <a:extLst>
              <a:ext uri="{FF2B5EF4-FFF2-40B4-BE49-F238E27FC236}">
                <a16:creationId xmlns:a16="http://schemas.microsoft.com/office/drawing/2014/main" id="{B1385BF7-9B7E-41E6-BA7B-877F80767BDC}"/>
              </a:ext>
            </a:extLst>
          </p:cNvPr>
          <p:cNvSpPr>
            <a:spLocks noGrp="1"/>
          </p:cNvSpPr>
          <p:nvPr>
            <p:ph type="body" idx="1"/>
          </p:nvPr>
        </p:nvSpPr>
        <p:spPr>
          <a:xfrm>
            <a:off x="762000" y="1371600"/>
            <a:ext cx="3736182" cy="1133475"/>
          </a:xfrm>
        </p:spPr>
        <p:txBody>
          <a:bodyPr>
            <a:normAutofit/>
          </a:bodyPr>
          <a:lstStyle/>
          <a:p>
            <a:r>
              <a:rPr lang="en-US" sz="2400" b="0" dirty="0">
                <a:solidFill>
                  <a:srgbClr val="1C1C1C"/>
                </a:solidFill>
                <a:latin typeface="Arial" panose="020B0604020202020204" pitchFamily="34" charset="0"/>
                <a:cs typeface="Arial" panose="020B0604020202020204" pitchFamily="34" charset="0"/>
              </a:rPr>
              <a:t>Proactive</a:t>
            </a:r>
          </a:p>
        </p:txBody>
      </p:sp>
      <p:sp>
        <p:nvSpPr>
          <p:cNvPr id="5" name="Text Placeholder 4">
            <a:extLst>
              <a:ext uri="{FF2B5EF4-FFF2-40B4-BE49-F238E27FC236}">
                <a16:creationId xmlns:a16="http://schemas.microsoft.com/office/drawing/2014/main" id="{5D12407B-8ABD-44B8-B5B8-742D870971C5}"/>
              </a:ext>
            </a:extLst>
          </p:cNvPr>
          <p:cNvSpPr>
            <a:spLocks noGrp="1"/>
          </p:cNvSpPr>
          <p:nvPr>
            <p:ph type="body" sz="quarter" idx="3"/>
          </p:nvPr>
        </p:nvSpPr>
        <p:spPr>
          <a:xfrm>
            <a:off x="4595446" y="1681163"/>
            <a:ext cx="3887391" cy="823912"/>
          </a:xfrm>
        </p:spPr>
        <p:txBody>
          <a:bodyPr>
            <a:normAutofit/>
          </a:bodyPr>
          <a:lstStyle/>
          <a:p>
            <a:r>
              <a:rPr lang="en-US" sz="2400" b="0" dirty="0">
                <a:latin typeface="Arial" panose="020B0604020202020204" pitchFamily="34" charset="0"/>
                <a:cs typeface="Arial" panose="020B0604020202020204" pitchFamily="34" charset="0"/>
              </a:rPr>
              <a:t>Reactive</a:t>
            </a:r>
          </a:p>
        </p:txBody>
      </p:sp>
      <p:sp>
        <p:nvSpPr>
          <p:cNvPr id="6" name="Content Placeholder 5">
            <a:extLst>
              <a:ext uri="{FF2B5EF4-FFF2-40B4-BE49-F238E27FC236}">
                <a16:creationId xmlns:a16="http://schemas.microsoft.com/office/drawing/2014/main" id="{0C676A51-C7E4-46EE-8FE0-761B455FA7C7}"/>
              </a:ext>
            </a:extLst>
          </p:cNvPr>
          <p:cNvSpPr>
            <a:spLocks noGrp="1"/>
          </p:cNvSpPr>
          <p:nvPr>
            <p:ph sz="quarter" idx="4"/>
          </p:nvPr>
        </p:nvSpPr>
        <p:spPr>
          <a:xfrm>
            <a:off x="4629150" y="2505075"/>
            <a:ext cx="4133850" cy="3684588"/>
          </a:xfrm>
        </p:spPr>
        <p:txBody>
          <a:bodyPr>
            <a:normAutofit/>
          </a:bodyPr>
          <a:lstStyle/>
          <a:p>
            <a:r>
              <a:rPr lang="en-US" sz="2000" dirty="0">
                <a:latin typeface="Arial" panose="020B0604020202020204" pitchFamily="34" charset="0"/>
                <a:cs typeface="Arial" panose="020B0604020202020204" pitchFamily="34" charset="0"/>
              </a:rPr>
              <a:t>Planned and Scheduled work is </a:t>
            </a:r>
            <a:r>
              <a:rPr lang="en-US" sz="2000" dirty="0" err="1">
                <a:latin typeface="Arial" panose="020B0604020202020204" pitchFamily="34" charset="0"/>
                <a:cs typeface="Arial" panose="020B0604020202020204" pitchFamily="34" charset="0"/>
              </a:rPr>
              <a:t>adhoc</a:t>
            </a:r>
            <a:r>
              <a:rPr lang="en-US" sz="2000" dirty="0">
                <a:latin typeface="Arial" panose="020B0604020202020204" pitchFamily="34" charset="0"/>
                <a:cs typeface="Arial" panose="020B0604020202020204" pitchFamily="34" charset="0"/>
              </a:rPr>
              <a:t> at best</a:t>
            </a:r>
          </a:p>
          <a:p>
            <a:r>
              <a:rPr lang="en-US" sz="2000" dirty="0">
                <a:latin typeface="Arial" panose="020B0604020202020204" pitchFamily="34" charset="0"/>
                <a:cs typeface="Arial" panose="020B0604020202020204" pitchFamily="34" charset="0"/>
              </a:rPr>
              <a:t>No parts kitting</a:t>
            </a:r>
          </a:p>
          <a:p>
            <a:r>
              <a:rPr lang="en-US" sz="2000" dirty="0">
                <a:latin typeface="Arial" panose="020B0604020202020204" pitchFamily="34" charset="0"/>
                <a:cs typeface="Arial" panose="020B0604020202020204" pitchFamily="34" charset="0"/>
              </a:rPr>
              <a:t>Parts are expediated a lot</a:t>
            </a:r>
          </a:p>
          <a:p>
            <a:r>
              <a:rPr lang="en-US" sz="2000" dirty="0">
                <a:latin typeface="Arial" panose="020B0604020202020204" pitchFamily="34" charset="0"/>
                <a:cs typeface="Arial" panose="020B0604020202020204" pitchFamily="34" charset="0"/>
              </a:rPr>
              <a:t>Stores is out of critical parts often</a:t>
            </a:r>
          </a:p>
          <a:p>
            <a:r>
              <a:rPr lang="en-US" sz="2000" dirty="0">
                <a:latin typeface="Arial" panose="020B0604020202020204" pitchFamily="34" charset="0"/>
                <a:cs typeface="Arial" panose="020B0604020202020204" pitchFamily="34" charset="0"/>
              </a:rPr>
              <a:t>Wrench-time is low</a:t>
            </a:r>
          </a:p>
          <a:p>
            <a:r>
              <a:rPr lang="en-US" sz="2000" dirty="0">
                <a:latin typeface="Arial" panose="020B0604020202020204" pitchFamily="34" charset="0"/>
                <a:cs typeface="Arial" panose="020B0604020202020204" pitchFamily="34" charset="0"/>
              </a:rPr>
              <a:t>Equipment manages itself</a:t>
            </a:r>
          </a:p>
          <a:p>
            <a:pPr marL="0" indent="0">
              <a:buNone/>
            </a:pPr>
            <a:endParaRPr lang="en-US" sz="1800" b="1" dirty="0">
              <a:latin typeface="Arial" panose="020B0604020202020204" pitchFamily="34" charset="0"/>
              <a:cs typeface="Arial" panose="020B0604020202020204" pitchFamily="34" charset="0"/>
            </a:endParaRPr>
          </a:p>
          <a:p>
            <a:pPr marL="457200" indent="-457200">
              <a:buFont typeface="+mj-lt"/>
              <a:buAutoNum type="arabicPeriod"/>
            </a:pPr>
            <a:endParaRPr lang="en-US" sz="1800" b="1" dirty="0">
              <a:latin typeface="Arial" panose="020B0604020202020204" pitchFamily="34" charset="0"/>
              <a:cs typeface="Arial" panose="020B0604020202020204" pitchFamily="34" charset="0"/>
            </a:endParaRPr>
          </a:p>
          <a:p>
            <a:pPr marL="457200" indent="-457200">
              <a:buFont typeface="+mj-lt"/>
              <a:buAutoNum type="arabicPeriod"/>
            </a:pPr>
            <a:endParaRPr lang="en-US" sz="1800" dirty="0"/>
          </a:p>
        </p:txBody>
      </p:sp>
      <p:sp>
        <p:nvSpPr>
          <p:cNvPr id="7" name="Slide Number Placeholder 6">
            <a:extLst>
              <a:ext uri="{FF2B5EF4-FFF2-40B4-BE49-F238E27FC236}">
                <a16:creationId xmlns:a16="http://schemas.microsoft.com/office/drawing/2014/main" id="{3352958B-C959-B940-9A58-2734B02D3B8C}"/>
              </a:ext>
            </a:extLst>
          </p:cNvPr>
          <p:cNvSpPr>
            <a:spLocks noGrp="1"/>
          </p:cNvSpPr>
          <p:nvPr>
            <p:ph type="sldNum" sz="quarter" idx="12"/>
          </p:nvPr>
        </p:nvSpPr>
        <p:spPr/>
        <p:txBody>
          <a:bodyPr/>
          <a:lstStyle/>
          <a:p>
            <a:pPr>
              <a:defRPr/>
            </a:pPr>
            <a:fld id="{2F864A21-360D-453A-91FA-D135884EFB0B}" type="slidenum">
              <a:rPr lang="en-US" smtClean="0"/>
              <a:pPr>
                <a:defRPr/>
              </a:pPr>
              <a:t>111</a:t>
            </a:fld>
            <a:endParaRPr lang="en-US"/>
          </a:p>
        </p:txBody>
      </p:sp>
      <p:sp>
        <p:nvSpPr>
          <p:cNvPr id="8" name="Footer Placeholder 7">
            <a:extLst>
              <a:ext uri="{FF2B5EF4-FFF2-40B4-BE49-F238E27FC236}">
                <a16:creationId xmlns:a16="http://schemas.microsoft.com/office/drawing/2014/main" id="{8BEF96DC-8E28-6D46-861F-D08F956CDFC3}"/>
              </a:ext>
            </a:extLst>
          </p:cNvPr>
          <p:cNvSpPr>
            <a:spLocks noGrp="1"/>
          </p:cNvSpPr>
          <p:nvPr>
            <p:ph type="ftr" sz="quarter" idx="11"/>
          </p:nvPr>
        </p:nvSpPr>
        <p:spPr/>
        <p:txBody>
          <a:bodyPr/>
          <a:lstStyle/>
          <a:p>
            <a:pPr>
              <a:defRPr/>
            </a:pPr>
            <a:r>
              <a:rPr lang="en-US"/>
              <a:t>www.worldclassmaintenance.org</a:t>
            </a:r>
          </a:p>
        </p:txBody>
      </p:sp>
      <p:sp>
        <p:nvSpPr>
          <p:cNvPr id="9" name="Content Placeholder 8">
            <a:extLst>
              <a:ext uri="{FF2B5EF4-FFF2-40B4-BE49-F238E27FC236}">
                <a16:creationId xmlns:a16="http://schemas.microsoft.com/office/drawing/2014/main" id="{180A3ED6-DDCB-3BA9-E207-A715247025A9}"/>
              </a:ext>
            </a:extLst>
          </p:cNvPr>
          <p:cNvSpPr>
            <a:spLocks noGrp="1"/>
          </p:cNvSpPr>
          <p:nvPr>
            <p:ph sz="half" idx="2"/>
          </p:nvPr>
        </p:nvSpPr>
        <p:spPr/>
        <p:txBody>
          <a:bodyPr>
            <a:normAutofit/>
          </a:bodyPr>
          <a:lstStyle/>
          <a:p>
            <a:r>
              <a:rPr lang="en-US" sz="2000" dirty="0">
                <a:latin typeface="Arial" panose="020B0604020202020204" pitchFamily="34" charset="0"/>
                <a:cs typeface="Arial" panose="020B0604020202020204" pitchFamily="34" charset="0"/>
              </a:rPr>
              <a:t>90% of maintenance techs work in planned and scheduled</a:t>
            </a:r>
          </a:p>
          <a:p>
            <a:r>
              <a:rPr lang="en-US" sz="2000" dirty="0">
                <a:latin typeface="Arial" panose="020B0604020202020204" pitchFamily="34" charset="0"/>
                <a:cs typeface="Arial" panose="020B0604020202020204" pitchFamily="34" charset="0"/>
              </a:rPr>
              <a:t>Schedule compliance is high, by day by week</a:t>
            </a:r>
          </a:p>
          <a:p>
            <a:r>
              <a:rPr lang="en-US" sz="2000" dirty="0">
                <a:latin typeface="Arial" panose="020B0604020202020204" pitchFamily="34" charset="0"/>
                <a:cs typeface="Arial" panose="020B0604020202020204" pitchFamily="34" charset="0"/>
              </a:rPr>
              <a:t>Wrench-time is high</a:t>
            </a:r>
          </a:p>
          <a:p>
            <a:r>
              <a:rPr lang="en-US" sz="2000" dirty="0">
                <a:latin typeface="Arial" panose="020B0604020202020204" pitchFamily="34" charset="0"/>
                <a:cs typeface="Arial" panose="020B0604020202020204" pitchFamily="34" charset="0"/>
              </a:rPr>
              <a:t>Planned work has defined parts and are kitted and prepared to execute</a:t>
            </a:r>
          </a:p>
        </p:txBody>
      </p:sp>
    </p:spTree>
    <p:extLst>
      <p:ext uri="{BB962C8B-B14F-4D97-AF65-F5344CB8AC3E}">
        <p14:creationId xmlns:p14="http://schemas.microsoft.com/office/powerpoint/2010/main" val="338960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arn(inVertical)">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barn(inVertical)">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barn(inVertical)">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arn(inVertical)">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barn(inVertical)">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barn(inVertical)">
                                      <p:cBhvr>
                                        <p:cTn id="42" dur="500"/>
                                        <p:tgtEl>
                                          <p:spTgt spid="6">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6">
                                            <p:txEl>
                                              <p:pRg st="2" end="2"/>
                                            </p:txEl>
                                          </p:spTgt>
                                        </p:tgtEl>
                                        <p:attrNameLst>
                                          <p:attrName>style.visibility</p:attrName>
                                        </p:attrNameLst>
                                      </p:cBhvr>
                                      <p:to>
                                        <p:strVal val="visible"/>
                                      </p:to>
                                    </p:set>
                                    <p:animEffect transition="in" filter="barn(inVertical)">
                                      <p:cBhvr>
                                        <p:cTn id="47" dur="500"/>
                                        <p:tgtEl>
                                          <p:spTgt spid="6">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barn(inVertical)">
                                      <p:cBhvr>
                                        <p:cTn id="52" dur="500"/>
                                        <p:tgtEl>
                                          <p:spTgt spid="6">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6">
                                            <p:txEl>
                                              <p:pRg st="4" end="4"/>
                                            </p:txEl>
                                          </p:spTgt>
                                        </p:tgtEl>
                                        <p:attrNameLst>
                                          <p:attrName>style.visibility</p:attrName>
                                        </p:attrNameLst>
                                      </p:cBhvr>
                                      <p:to>
                                        <p:strVal val="visible"/>
                                      </p:to>
                                    </p:set>
                                    <p:animEffect transition="in" filter="barn(inVertical)">
                                      <p:cBhvr>
                                        <p:cTn id="57" dur="500"/>
                                        <p:tgtEl>
                                          <p:spTgt spid="6">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6">
                                            <p:txEl>
                                              <p:pRg st="5" end="5"/>
                                            </p:txEl>
                                          </p:spTgt>
                                        </p:tgtEl>
                                        <p:attrNameLst>
                                          <p:attrName>style.visibility</p:attrName>
                                        </p:attrNameLst>
                                      </p:cBhvr>
                                      <p:to>
                                        <p:strVal val="visible"/>
                                      </p:to>
                                    </p:set>
                                    <p:animEffect transition="in" filter="barn(inVertical)">
                                      <p:cBhvr>
                                        <p:cTn id="6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ECD97-6E4C-55B9-93B7-156A1D3ED5E0}"/>
              </a:ext>
            </a:extLst>
          </p:cNvPr>
          <p:cNvSpPr>
            <a:spLocks noGrp="1"/>
          </p:cNvSpPr>
          <p:nvPr>
            <p:ph type="title"/>
          </p:nvPr>
        </p:nvSpPr>
        <p:spPr>
          <a:xfrm>
            <a:off x="402604" y="536569"/>
            <a:ext cx="8338789" cy="1325563"/>
          </a:xfrm>
        </p:spPr>
        <p:txBody>
          <a:bodyPr>
            <a:normAutofit fontScale="90000"/>
          </a:bodyPr>
          <a:lstStyle/>
          <a:p>
            <a:pPr algn="ctr"/>
            <a:br>
              <a:rPr lang="en-US" sz="2800" b="1" dirty="0">
                <a:effectLst>
                  <a:outerShdw blurRad="38100" dist="38100" dir="2700000" algn="tl">
                    <a:srgbClr val="000000">
                      <a:alpha val="43137"/>
                    </a:srgbClr>
                  </a:outerShdw>
                </a:effectLst>
                <a:latin typeface="Abadi" panose="020B0604020104020204" pitchFamily="34" charset="0"/>
              </a:rPr>
            </a:br>
            <a:br>
              <a:rPr lang="en-US" sz="2800" b="1" dirty="0">
                <a:effectLst>
                  <a:outerShdw blurRad="38100" dist="38100" dir="2700000" algn="tl">
                    <a:srgbClr val="000000">
                      <a:alpha val="43137"/>
                    </a:srgbClr>
                  </a:outerShdw>
                </a:effectLst>
                <a:latin typeface="Abadi" panose="020B0604020104020204" pitchFamily="34" charset="0"/>
              </a:rPr>
            </a:br>
            <a:r>
              <a:rPr lang="en-US" sz="2800" b="1" dirty="0">
                <a:effectLst>
                  <a:outerShdw blurRad="38100" dist="38100" dir="2700000" algn="tl">
                    <a:srgbClr val="000000">
                      <a:alpha val="43137"/>
                    </a:srgbClr>
                  </a:outerShdw>
                </a:effectLst>
                <a:latin typeface="Abadi" panose="020B0604020104020204" pitchFamily="34" charset="0"/>
              </a:rPr>
              <a:t>“Day in the Life of a Proactive Maintenance Supervisor”</a:t>
            </a:r>
            <a:br>
              <a:rPr lang="en-US" sz="2800" b="1" dirty="0">
                <a:effectLst>
                  <a:outerShdw blurRad="38100" dist="38100" dir="2700000" algn="tl">
                    <a:srgbClr val="000000">
                      <a:alpha val="43137"/>
                    </a:srgbClr>
                  </a:outerShdw>
                </a:effectLst>
                <a:latin typeface="Abadi" panose="020B0604020104020204" pitchFamily="34" charset="0"/>
              </a:rPr>
            </a:br>
            <a:endParaRPr lang="en-US" sz="2800" b="1" dirty="0">
              <a:effectLst>
                <a:outerShdw blurRad="38100" dist="38100" dir="2700000" algn="tl">
                  <a:srgbClr val="000000">
                    <a:alpha val="43137"/>
                  </a:srgbClr>
                </a:outerShdw>
              </a:effectLst>
              <a:latin typeface="Abadi" panose="020B0604020104020204" pitchFamily="34" charset="0"/>
            </a:endParaRPr>
          </a:p>
        </p:txBody>
      </p:sp>
      <p:sp>
        <p:nvSpPr>
          <p:cNvPr id="3" name="Footer Placeholder 2">
            <a:extLst>
              <a:ext uri="{FF2B5EF4-FFF2-40B4-BE49-F238E27FC236}">
                <a16:creationId xmlns:a16="http://schemas.microsoft.com/office/drawing/2014/main" id="{89B6D775-8406-E935-CFDA-5C850D8B8A12}"/>
              </a:ext>
            </a:extLst>
          </p:cNvPr>
          <p:cNvSpPr>
            <a:spLocks noGrp="1"/>
          </p:cNvSpPr>
          <p:nvPr>
            <p:ph type="ftr" sz="quarter" idx="11"/>
          </p:nvPr>
        </p:nvSpPr>
        <p:spPr/>
        <p:txBody>
          <a:bodyPr/>
          <a:lstStyle/>
          <a:p>
            <a:r>
              <a:rPr lang="en-US"/>
              <a:t>www.worldclassmaintenance.org</a:t>
            </a:r>
          </a:p>
        </p:txBody>
      </p:sp>
      <p:sp>
        <p:nvSpPr>
          <p:cNvPr id="4" name="Slide Number Placeholder 3">
            <a:extLst>
              <a:ext uri="{FF2B5EF4-FFF2-40B4-BE49-F238E27FC236}">
                <a16:creationId xmlns:a16="http://schemas.microsoft.com/office/drawing/2014/main" id="{896BEDB8-6C2A-396B-CD56-93FC1051A8E3}"/>
              </a:ext>
            </a:extLst>
          </p:cNvPr>
          <p:cNvSpPr>
            <a:spLocks noGrp="1"/>
          </p:cNvSpPr>
          <p:nvPr>
            <p:ph type="sldNum" sz="quarter" idx="12"/>
          </p:nvPr>
        </p:nvSpPr>
        <p:spPr/>
        <p:txBody>
          <a:bodyPr/>
          <a:lstStyle/>
          <a:p>
            <a:fld id="{04F9194C-56EF-432D-B3A6-B1499E5B8547}" type="slidenum">
              <a:rPr lang="en-US" smtClean="0"/>
              <a:t>112</a:t>
            </a:fld>
            <a:endParaRPr lang="en-US"/>
          </a:p>
        </p:txBody>
      </p:sp>
      <p:pic>
        <p:nvPicPr>
          <p:cNvPr id="6" name="Picture 5">
            <a:extLst>
              <a:ext uri="{FF2B5EF4-FFF2-40B4-BE49-F238E27FC236}">
                <a16:creationId xmlns:a16="http://schemas.microsoft.com/office/drawing/2014/main" id="{A164BECD-F663-2182-C9D4-334F726822E0}"/>
              </a:ext>
            </a:extLst>
          </p:cNvPr>
          <p:cNvPicPr>
            <a:picLocks noChangeAspect="1"/>
          </p:cNvPicPr>
          <p:nvPr/>
        </p:nvPicPr>
        <p:blipFill rotWithShape="1">
          <a:blip r:embed="rId2"/>
          <a:srcRect l="9167" t="29258" r="60000" b="7038"/>
          <a:stretch/>
        </p:blipFill>
        <p:spPr>
          <a:xfrm>
            <a:off x="2552699" y="1862132"/>
            <a:ext cx="4038600" cy="4693508"/>
          </a:xfrm>
          <a:prstGeom prst="rect">
            <a:avLst/>
          </a:prstGeom>
        </p:spPr>
      </p:pic>
    </p:spTree>
    <p:extLst>
      <p:ext uri="{BB962C8B-B14F-4D97-AF65-F5344CB8AC3E}">
        <p14:creationId xmlns:p14="http://schemas.microsoft.com/office/powerpoint/2010/main" val="42797734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D62C2-3101-DD56-9871-7EB80C566194}"/>
              </a:ext>
            </a:extLst>
          </p:cNvPr>
          <p:cNvSpPr>
            <a:spLocks noGrp="1"/>
          </p:cNvSpPr>
          <p:nvPr>
            <p:ph type="title"/>
          </p:nvPr>
        </p:nvSpPr>
        <p:spPr/>
        <p:txBody>
          <a:bodyPr>
            <a:normAutofit fontScale="90000"/>
          </a:bodyPr>
          <a:lstStyle/>
          <a:p>
            <a:r>
              <a:rPr lang="en-US" sz="3600" dirty="0">
                <a:latin typeface="Arial" panose="020B0604020202020204" pitchFamily="34" charset="0"/>
                <a:cs typeface="Arial" panose="020B0604020202020204" pitchFamily="34" charset="0"/>
              </a:rPr>
              <a:t>“Day in the Life of a Proactive Maintenance Supervisor”</a:t>
            </a:r>
            <a:br>
              <a:rPr lang="en-US" sz="3600"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079D62D-17FC-4577-B93D-C1F2A2BD3A6D}"/>
              </a:ext>
            </a:extLst>
          </p:cNvPr>
          <p:cNvSpPr>
            <a:spLocks noGrp="1"/>
          </p:cNvSpPr>
          <p:nvPr>
            <p:ph idx="1"/>
          </p:nvPr>
        </p:nvSpPr>
        <p:spPr/>
        <p:txBody>
          <a:bodyPr/>
          <a:lstStyle/>
          <a:p>
            <a:endParaRPr lang="en-US" dirty="0"/>
          </a:p>
        </p:txBody>
      </p:sp>
      <p:sp>
        <p:nvSpPr>
          <p:cNvPr id="4" name="Footer Placeholder 3">
            <a:extLst>
              <a:ext uri="{FF2B5EF4-FFF2-40B4-BE49-F238E27FC236}">
                <a16:creationId xmlns:a16="http://schemas.microsoft.com/office/drawing/2014/main" id="{D025E09D-B96A-767E-6A37-126F1F60B1AB}"/>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0FD8DF69-D443-64AF-6459-DD35F57FC0A4}"/>
              </a:ext>
            </a:extLst>
          </p:cNvPr>
          <p:cNvSpPr>
            <a:spLocks noGrp="1"/>
          </p:cNvSpPr>
          <p:nvPr>
            <p:ph type="sldNum" sz="quarter" idx="12"/>
          </p:nvPr>
        </p:nvSpPr>
        <p:spPr/>
        <p:txBody>
          <a:bodyPr/>
          <a:lstStyle/>
          <a:p>
            <a:pPr>
              <a:defRPr/>
            </a:pPr>
            <a:fld id="{93760DB9-38B2-4ACA-86B8-FFD53C1F380B}" type="slidenum">
              <a:rPr lang="en-US" smtClean="0"/>
              <a:pPr>
                <a:defRPr/>
              </a:pPr>
              <a:t>113</a:t>
            </a:fld>
            <a:endParaRPr lang="en-US"/>
          </a:p>
        </p:txBody>
      </p:sp>
    </p:spTree>
    <p:extLst>
      <p:ext uri="{BB962C8B-B14F-4D97-AF65-F5344CB8AC3E}">
        <p14:creationId xmlns:p14="http://schemas.microsoft.com/office/powerpoint/2010/main" val="15054267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1026">
            <a:hlinkClick r:id="" action="ppaction://ole?verb=0"/>
            <a:extLst>
              <a:ext uri="{FF2B5EF4-FFF2-40B4-BE49-F238E27FC236}">
                <a16:creationId xmlns:a16="http://schemas.microsoft.com/office/drawing/2014/main" id="{29F406DF-6CEF-4FD4-A112-66FD52D6FBB9}"/>
              </a:ext>
            </a:extLst>
          </p:cNvPr>
          <p:cNvGraphicFramePr>
            <a:graphicFrameLocks/>
          </p:cNvGraphicFramePr>
          <p:nvPr/>
        </p:nvGraphicFramePr>
        <p:xfrm>
          <a:off x="1012825" y="1357313"/>
          <a:ext cx="7604125" cy="5500687"/>
        </p:xfrm>
        <a:graphic>
          <a:graphicData uri="http://schemas.openxmlformats.org/presentationml/2006/ole">
            <mc:AlternateContent xmlns:mc="http://schemas.openxmlformats.org/markup-compatibility/2006">
              <mc:Choice xmlns:v="urn:schemas-microsoft-com:vml" Requires="v">
                <p:oleObj name="Chart" r:id="rId2" imgW="6134189" imgH="4505402" progId="MSGraph.Chart.8">
                  <p:embed followColorScheme="textAndBackground"/>
                </p:oleObj>
              </mc:Choice>
              <mc:Fallback>
                <p:oleObj name="Chart" r:id="rId2" imgW="6134189" imgH="4505402" progId="MSGraph.Chart.8">
                  <p:embed followColorScheme="textAndBackground"/>
                  <p:pic>
                    <p:nvPicPr>
                      <p:cNvPr id="6146" name="Object 1026">
                        <a:hlinkClick r:id="" action="ppaction://ole?verb=0"/>
                        <a:extLst>
                          <a:ext uri="{FF2B5EF4-FFF2-40B4-BE49-F238E27FC236}">
                            <a16:creationId xmlns:a16="http://schemas.microsoft.com/office/drawing/2014/main" id="{29F406DF-6CEF-4FD4-A112-66FD52D6FBB9}"/>
                          </a:ext>
                        </a:extLst>
                      </p:cNvPr>
                      <p:cNvPicPr>
                        <a:picLocks noChangeArrowheads="1"/>
                      </p:cNvPicPr>
                      <p:nvPr/>
                    </p:nvPicPr>
                    <p:blipFill>
                      <a:blip r:embed="rId3"/>
                      <a:srcRect/>
                      <a:stretch>
                        <a:fillRect/>
                      </a:stretch>
                    </p:blipFill>
                    <p:spPr bwMode="auto">
                      <a:xfrm>
                        <a:off x="1012825" y="1357313"/>
                        <a:ext cx="7604125" cy="550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19" name="Rectangle 1027">
            <a:extLst>
              <a:ext uri="{FF2B5EF4-FFF2-40B4-BE49-F238E27FC236}">
                <a16:creationId xmlns:a16="http://schemas.microsoft.com/office/drawing/2014/main" id="{761933F2-58CE-454D-AAE9-1525350E4AFE}"/>
              </a:ext>
            </a:extLst>
          </p:cNvPr>
          <p:cNvSpPr>
            <a:spLocks noChangeArrowheads="1"/>
          </p:cNvSpPr>
          <p:nvPr/>
        </p:nvSpPr>
        <p:spPr bwMode="auto">
          <a:xfrm>
            <a:off x="1823050" y="363399"/>
            <a:ext cx="5426075" cy="1037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p>
            <a:pPr algn="ctr">
              <a:lnSpc>
                <a:spcPts val="1400"/>
              </a:lnSpc>
              <a:spcBef>
                <a:spcPct val="30000"/>
              </a:spcBef>
              <a:defRPr/>
            </a:pPr>
            <a:r>
              <a:rPr lang="en-US" altLang="en-US" sz="3600" b="1" dirty="0">
                <a:effectLst>
                  <a:outerShdw blurRad="38100" dist="38100" dir="2700000" algn="tl">
                    <a:srgbClr val="000000"/>
                  </a:outerShdw>
                </a:effectLst>
                <a:latin typeface="Abadi" panose="020B0604020104020204" pitchFamily="34" charset="0"/>
              </a:rPr>
              <a:t>Proactive  Maintenance </a:t>
            </a:r>
          </a:p>
          <a:p>
            <a:pPr algn="ctr">
              <a:lnSpc>
                <a:spcPts val="1400"/>
              </a:lnSpc>
              <a:spcBef>
                <a:spcPct val="30000"/>
              </a:spcBef>
              <a:defRPr/>
            </a:pPr>
            <a:r>
              <a:rPr lang="en-US" altLang="en-US" sz="3600" b="1" dirty="0">
                <a:effectLst>
                  <a:outerShdw blurRad="38100" dist="38100" dir="2700000" algn="tl">
                    <a:srgbClr val="000000"/>
                  </a:outerShdw>
                </a:effectLst>
                <a:latin typeface="Abadi" panose="020B0604020104020204" pitchFamily="34" charset="0"/>
              </a:rPr>
              <a:t>vs. </a:t>
            </a:r>
          </a:p>
          <a:p>
            <a:pPr algn="ctr">
              <a:lnSpc>
                <a:spcPts val="1400"/>
              </a:lnSpc>
              <a:spcBef>
                <a:spcPct val="30000"/>
              </a:spcBef>
              <a:defRPr/>
            </a:pPr>
            <a:r>
              <a:rPr lang="en-US" altLang="en-US" sz="3600" b="1" dirty="0">
                <a:effectLst>
                  <a:outerShdw blurRad="38100" dist="38100" dir="2700000" algn="tl">
                    <a:srgbClr val="000000"/>
                  </a:outerShdw>
                </a:effectLst>
                <a:latin typeface="Abadi" panose="020B0604020104020204" pitchFamily="34" charset="0"/>
              </a:rPr>
              <a:t>Continuous  Improvement</a:t>
            </a:r>
          </a:p>
        </p:txBody>
      </p:sp>
      <p:sp>
        <p:nvSpPr>
          <p:cNvPr id="6148" name="Rectangle 1028">
            <a:extLst>
              <a:ext uri="{FF2B5EF4-FFF2-40B4-BE49-F238E27FC236}">
                <a16:creationId xmlns:a16="http://schemas.microsoft.com/office/drawing/2014/main" id="{3B5F948C-4D2A-47D4-830E-01103B832A64}"/>
              </a:ext>
            </a:extLst>
          </p:cNvPr>
          <p:cNvSpPr>
            <a:spLocks noChangeArrowheads="1"/>
          </p:cNvSpPr>
          <p:nvPr/>
        </p:nvSpPr>
        <p:spPr bwMode="auto">
          <a:xfrm rot="-5400000">
            <a:off x="-1046956" y="3982244"/>
            <a:ext cx="3686175" cy="32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nSpc>
                <a:spcPct val="85000"/>
              </a:lnSpc>
              <a:spcBef>
                <a:spcPct val="30000"/>
              </a:spcBef>
            </a:pPr>
            <a:r>
              <a:rPr lang="en-US" altLang="en-US" sz="1800" u="none">
                <a:solidFill>
                  <a:srgbClr val="800000"/>
                </a:solidFill>
                <a:latin typeface="CENTERYB" pitchFamily="2" charset="0"/>
              </a:rPr>
              <a:t>Maintenance Performance Index</a:t>
            </a:r>
          </a:p>
        </p:txBody>
      </p:sp>
      <p:sp>
        <p:nvSpPr>
          <p:cNvPr id="6149" name="Rectangle 1029">
            <a:extLst>
              <a:ext uri="{FF2B5EF4-FFF2-40B4-BE49-F238E27FC236}">
                <a16:creationId xmlns:a16="http://schemas.microsoft.com/office/drawing/2014/main" id="{78C4AA72-0750-4B9C-8E7A-2AD506DDC912}"/>
              </a:ext>
            </a:extLst>
          </p:cNvPr>
          <p:cNvSpPr>
            <a:spLocks noChangeArrowheads="1"/>
          </p:cNvSpPr>
          <p:nvPr/>
        </p:nvSpPr>
        <p:spPr bwMode="auto">
          <a:xfrm rot="-300000">
            <a:off x="4322763" y="2509838"/>
            <a:ext cx="3500437" cy="29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nSpc>
                <a:spcPct val="85000"/>
              </a:lnSpc>
              <a:spcBef>
                <a:spcPct val="30000"/>
              </a:spcBef>
            </a:pPr>
            <a:r>
              <a:rPr lang="en-US" altLang="en-US" sz="1600" u="none">
                <a:solidFill>
                  <a:srgbClr val="800000"/>
                </a:solidFill>
                <a:latin typeface="CENTERYB" pitchFamily="2" charset="0"/>
              </a:rPr>
              <a:t>Inherent Continuous Improvement</a:t>
            </a:r>
          </a:p>
        </p:txBody>
      </p:sp>
      <p:sp>
        <p:nvSpPr>
          <p:cNvPr id="6150" name="Rectangle 1030">
            <a:extLst>
              <a:ext uri="{FF2B5EF4-FFF2-40B4-BE49-F238E27FC236}">
                <a16:creationId xmlns:a16="http://schemas.microsoft.com/office/drawing/2014/main" id="{A4076489-7B47-47AE-994E-452B27596F97}"/>
              </a:ext>
            </a:extLst>
          </p:cNvPr>
          <p:cNvSpPr>
            <a:spLocks noChangeArrowheads="1"/>
          </p:cNvSpPr>
          <p:nvPr/>
        </p:nvSpPr>
        <p:spPr bwMode="auto">
          <a:xfrm rot="-2520000">
            <a:off x="1685925" y="3235325"/>
            <a:ext cx="2382838"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lnSpc>
                <a:spcPct val="85000"/>
              </a:lnSpc>
              <a:spcBef>
                <a:spcPct val="30000"/>
              </a:spcBef>
            </a:pPr>
            <a:r>
              <a:rPr lang="en-US" altLang="en-US" sz="1600" u="none">
                <a:solidFill>
                  <a:srgbClr val="800000"/>
                </a:solidFill>
                <a:latin typeface="CENTERYB" pitchFamily="2" charset="0"/>
              </a:rPr>
              <a:t>   Implementation  </a:t>
            </a:r>
            <a:br>
              <a:rPr lang="en-US" altLang="en-US" sz="1600" u="none">
                <a:solidFill>
                  <a:srgbClr val="800000"/>
                </a:solidFill>
                <a:latin typeface="CENTERYB" pitchFamily="2" charset="0"/>
              </a:rPr>
            </a:br>
            <a:r>
              <a:rPr lang="en-US" altLang="en-US" sz="1600" u="none">
                <a:solidFill>
                  <a:srgbClr val="800000"/>
                </a:solidFill>
                <a:latin typeface="CENTERYB" pitchFamily="2" charset="0"/>
              </a:rPr>
              <a:t>Proactive Maintenance</a:t>
            </a:r>
          </a:p>
        </p:txBody>
      </p:sp>
      <p:sp>
        <p:nvSpPr>
          <p:cNvPr id="6151" name="Rectangle 1031">
            <a:extLst>
              <a:ext uri="{FF2B5EF4-FFF2-40B4-BE49-F238E27FC236}">
                <a16:creationId xmlns:a16="http://schemas.microsoft.com/office/drawing/2014/main" id="{09144BCA-60FC-4EAD-A7BD-6E034BC996B4}"/>
              </a:ext>
            </a:extLst>
          </p:cNvPr>
          <p:cNvSpPr>
            <a:spLocks noChangeArrowheads="1"/>
          </p:cNvSpPr>
          <p:nvPr/>
        </p:nvSpPr>
        <p:spPr bwMode="auto">
          <a:xfrm rot="-540000">
            <a:off x="4184650" y="3557588"/>
            <a:ext cx="3792538" cy="29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nSpc>
                <a:spcPct val="85000"/>
              </a:lnSpc>
              <a:spcBef>
                <a:spcPct val="30000"/>
              </a:spcBef>
            </a:pPr>
            <a:r>
              <a:rPr lang="en-US" altLang="en-US" sz="1600" u="none">
                <a:latin typeface="CENTERYB" pitchFamily="2" charset="0"/>
              </a:rPr>
              <a:t>Aggressive Continuous Improvement</a:t>
            </a:r>
          </a:p>
        </p:txBody>
      </p:sp>
      <p:sp>
        <p:nvSpPr>
          <p:cNvPr id="6152" name="Rectangle 1032">
            <a:extLst>
              <a:ext uri="{FF2B5EF4-FFF2-40B4-BE49-F238E27FC236}">
                <a16:creationId xmlns:a16="http://schemas.microsoft.com/office/drawing/2014/main" id="{78A87412-44E0-4975-A3F0-F0DEFFF2C613}"/>
              </a:ext>
            </a:extLst>
          </p:cNvPr>
          <p:cNvSpPr>
            <a:spLocks noChangeArrowheads="1"/>
          </p:cNvSpPr>
          <p:nvPr/>
        </p:nvSpPr>
        <p:spPr bwMode="auto">
          <a:xfrm>
            <a:off x="5845175" y="4243388"/>
            <a:ext cx="2212975" cy="29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nSpc>
                <a:spcPct val="85000"/>
              </a:lnSpc>
              <a:spcBef>
                <a:spcPct val="30000"/>
              </a:spcBef>
            </a:pPr>
            <a:r>
              <a:rPr lang="en-US" altLang="en-US" sz="1600" u="none">
                <a:latin typeface="CENTERYB" pitchFamily="2" charset="0"/>
              </a:rPr>
              <a:t>Current Performance</a:t>
            </a:r>
          </a:p>
        </p:txBody>
      </p:sp>
      <p:sp>
        <p:nvSpPr>
          <p:cNvPr id="6153" name="Line 1033">
            <a:extLst>
              <a:ext uri="{FF2B5EF4-FFF2-40B4-BE49-F238E27FC236}">
                <a16:creationId xmlns:a16="http://schemas.microsoft.com/office/drawing/2014/main" id="{A28B1F9B-40F2-4574-93D1-0A6B84E65E00}"/>
              </a:ext>
            </a:extLst>
          </p:cNvPr>
          <p:cNvSpPr>
            <a:spLocks noChangeShapeType="1"/>
          </p:cNvSpPr>
          <p:nvPr/>
        </p:nvSpPr>
        <p:spPr bwMode="auto">
          <a:xfrm>
            <a:off x="2232025" y="4527550"/>
            <a:ext cx="6181725" cy="6350"/>
          </a:xfrm>
          <a:prstGeom prst="line">
            <a:avLst/>
          </a:prstGeom>
          <a:noFill/>
          <a:ln w="28575">
            <a:solidFill>
              <a:srgbClr val="00007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4" name="Line 1034">
            <a:extLst>
              <a:ext uri="{FF2B5EF4-FFF2-40B4-BE49-F238E27FC236}">
                <a16:creationId xmlns:a16="http://schemas.microsoft.com/office/drawing/2014/main" id="{0960F04F-703A-478E-95D8-E0EFD7389AAD}"/>
              </a:ext>
            </a:extLst>
          </p:cNvPr>
          <p:cNvSpPr>
            <a:spLocks noChangeShapeType="1"/>
          </p:cNvSpPr>
          <p:nvPr/>
        </p:nvSpPr>
        <p:spPr bwMode="auto">
          <a:xfrm flipV="1">
            <a:off x="2225675" y="3568700"/>
            <a:ext cx="6219825" cy="958850"/>
          </a:xfrm>
          <a:prstGeom prst="line">
            <a:avLst/>
          </a:prstGeom>
          <a:noFill/>
          <a:ln w="508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5" name="Line 1035">
            <a:extLst>
              <a:ext uri="{FF2B5EF4-FFF2-40B4-BE49-F238E27FC236}">
                <a16:creationId xmlns:a16="http://schemas.microsoft.com/office/drawing/2014/main" id="{BDEE977C-02AB-4014-A896-2423A73B8629}"/>
              </a:ext>
            </a:extLst>
          </p:cNvPr>
          <p:cNvSpPr>
            <a:spLocks noChangeShapeType="1"/>
          </p:cNvSpPr>
          <p:nvPr/>
        </p:nvSpPr>
        <p:spPr bwMode="auto">
          <a:xfrm flipV="1">
            <a:off x="2228850" y="3086100"/>
            <a:ext cx="1552575" cy="1438275"/>
          </a:xfrm>
          <a:prstGeom prst="line">
            <a:avLst/>
          </a:prstGeom>
          <a:noFill/>
          <a:ln w="50800">
            <a:solidFill>
              <a:srgbClr val="79001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56" name="Line 1036">
            <a:extLst>
              <a:ext uri="{FF2B5EF4-FFF2-40B4-BE49-F238E27FC236}">
                <a16:creationId xmlns:a16="http://schemas.microsoft.com/office/drawing/2014/main" id="{5398754C-01E5-4DE6-BA1D-2EBB3D6BFDB6}"/>
              </a:ext>
            </a:extLst>
          </p:cNvPr>
          <p:cNvSpPr>
            <a:spLocks noChangeShapeType="1"/>
          </p:cNvSpPr>
          <p:nvPr/>
        </p:nvSpPr>
        <p:spPr bwMode="auto">
          <a:xfrm flipV="1">
            <a:off x="3775075" y="2613025"/>
            <a:ext cx="4641850" cy="479425"/>
          </a:xfrm>
          <a:prstGeom prst="line">
            <a:avLst/>
          </a:prstGeom>
          <a:noFill/>
          <a:ln w="50800">
            <a:solidFill>
              <a:srgbClr val="79001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9" name="Rectangle 1037">
            <a:extLst>
              <a:ext uri="{FF2B5EF4-FFF2-40B4-BE49-F238E27FC236}">
                <a16:creationId xmlns:a16="http://schemas.microsoft.com/office/drawing/2014/main" id="{7863CF9F-2269-475B-A6A0-1453D6FF5C5A}"/>
              </a:ext>
            </a:extLst>
          </p:cNvPr>
          <p:cNvSpPr>
            <a:spLocks noGrp="1" noChangeArrowheads="1"/>
          </p:cNvSpPr>
          <p:nvPr>
            <p:ph type="title"/>
          </p:nvPr>
        </p:nvSpPr>
        <p:spPr>
          <a:xfrm>
            <a:off x="2327275" y="247650"/>
            <a:ext cx="5168900" cy="1143000"/>
          </a:xfrm>
        </p:spPr>
        <p:txBody>
          <a:bodyPr/>
          <a:lstStyle/>
          <a:p>
            <a:pPr>
              <a:defRPr/>
            </a:pPr>
            <a:r>
              <a:rPr lang="en-US" altLang="en-US">
                <a:solidFill>
                  <a:srgbClr val="036F89"/>
                </a:solidFill>
              </a:rPr>
              <a:t> </a:t>
            </a:r>
          </a:p>
        </p:txBody>
      </p:sp>
      <p:sp>
        <p:nvSpPr>
          <p:cNvPr id="2" name="Slide Number Placeholder 1">
            <a:extLst>
              <a:ext uri="{FF2B5EF4-FFF2-40B4-BE49-F238E27FC236}">
                <a16:creationId xmlns:a16="http://schemas.microsoft.com/office/drawing/2014/main" id="{5EDDF7F9-8A2A-F844-B774-1CCEED28BE5E}"/>
              </a:ext>
            </a:extLst>
          </p:cNvPr>
          <p:cNvSpPr>
            <a:spLocks noGrp="1"/>
          </p:cNvSpPr>
          <p:nvPr>
            <p:ph type="sldNum" sz="quarter" idx="12"/>
          </p:nvPr>
        </p:nvSpPr>
        <p:spPr/>
        <p:txBody>
          <a:bodyPr/>
          <a:lstStyle/>
          <a:p>
            <a:fld id="{04F9194C-56EF-432D-B3A6-B1499E5B8547}" type="slidenum">
              <a:rPr lang="en-US" smtClean="0"/>
              <a:t>114</a:t>
            </a:fld>
            <a:endParaRPr lang="en-US"/>
          </a:p>
        </p:txBody>
      </p:sp>
      <p:sp>
        <p:nvSpPr>
          <p:cNvPr id="3" name="Footer Placeholder 2">
            <a:extLst>
              <a:ext uri="{FF2B5EF4-FFF2-40B4-BE49-F238E27FC236}">
                <a16:creationId xmlns:a16="http://schemas.microsoft.com/office/drawing/2014/main" id="{EA8E7BA1-1043-C5EB-F2EB-9CDDE7BFF8C0}"/>
              </a:ext>
            </a:extLst>
          </p:cNvPr>
          <p:cNvSpPr>
            <a:spLocks noGrp="1"/>
          </p:cNvSpPr>
          <p:nvPr>
            <p:ph type="ftr" sz="quarter" idx="11"/>
          </p:nvPr>
        </p:nvSpPr>
        <p:spPr/>
        <p:txBody>
          <a:bodyPr/>
          <a:lstStyle/>
          <a:p>
            <a:r>
              <a:rPr lang="en-US"/>
              <a:t>www.worldclassmaintenance.org</a:t>
            </a:r>
          </a:p>
        </p:txBody>
      </p:sp>
    </p:spTree>
  </p:cSld>
  <p:clrMapOvr>
    <a:masterClrMapping/>
  </p:clrMapOvr>
  <p:transition spd="med">
    <p:cut/>
  </p:transition>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50" name="Rectangle 724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252" name="Rectangle 725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254" name="Rectangle 725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46" name="Rectangle 2">
            <a:extLst>
              <a:ext uri="{FF2B5EF4-FFF2-40B4-BE49-F238E27FC236}">
                <a16:creationId xmlns:a16="http://schemas.microsoft.com/office/drawing/2014/main" id="{783C0589-3D32-4D3C-9F60-3C46C1389AE7}"/>
              </a:ext>
            </a:extLst>
          </p:cNvPr>
          <p:cNvSpPr>
            <a:spLocks noChangeArrowheads="1"/>
          </p:cNvSpPr>
          <p:nvPr/>
        </p:nvSpPr>
        <p:spPr bwMode="auto">
          <a:xfrm>
            <a:off x="836676" y="548640"/>
            <a:ext cx="7626096" cy="11795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a:lnSpc>
                <a:spcPct val="90000"/>
              </a:lnSpc>
              <a:spcAft>
                <a:spcPts val="600"/>
              </a:spcAft>
              <a:defRPr/>
            </a:pPr>
            <a:r>
              <a:rPr lang="en-US" altLang="en-US" sz="3200" kern="1200" dirty="0">
                <a:solidFill>
                  <a:schemeClr val="tx1"/>
                </a:solidFill>
                <a:latin typeface="Arial" panose="020B0604020202020204" pitchFamily="34" charset="0"/>
                <a:ea typeface="+mj-ea"/>
                <a:cs typeface="Arial" panose="020B0604020202020204" pitchFamily="34" charset="0"/>
              </a:rPr>
              <a:t>Maintenance Vision</a:t>
            </a:r>
          </a:p>
        </p:txBody>
      </p:sp>
      <p:sp>
        <p:nvSpPr>
          <p:cNvPr id="7256" name="Rectangle 725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171" name="Rectangle 3">
            <a:extLst>
              <a:ext uri="{FF2B5EF4-FFF2-40B4-BE49-F238E27FC236}">
                <a16:creationId xmlns:a16="http://schemas.microsoft.com/office/drawing/2014/main" id="{91C5E573-5066-453F-AC7E-00A7F6B1326C}"/>
              </a:ext>
            </a:extLst>
          </p:cNvPr>
          <p:cNvSpPr>
            <a:spLocks noChangeArrowheads="1"/>
          </p:cNvSpPr>
          <p:nvPr/>
        </p:nvSpPr>
        <p:spPr bwMode="auto">
          <a:xfrm>
            <a:off x="609600" y="2276856"/>
            <a:ext cx="7853172" cy="390010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indent="-228600">
              <a:lnSpc>
                <a:spcPct val="150000"/>
              </a:lnSpc>
              <a:spcBef>
                <a:spcPct val="30000"/>
              </a:spcBef>
              <a:buFont typeface="Arial" panose="020B0604020202020204" pitchFamily="34" charset="0"/>
              <a:buChar char="•"/>
            </a:pPr>
            <a:r>
              <a:rPr lang="en-US" altLang="en-US" sz="2000" b="0" dirty="0">
                <a:solidFill>
                  <a:schemeClr val="tx1"/>
                </a:solidFill>
                <a:latin typeface="Arial" panose="020B0604020202020204" pitchFamily="34" charset="0"/>
                <a:cs typeface="Arial" panose="020B0604020202020204" pitchFamily="34" charset="0"/>
              </a:rPr>
              <a:t>The Maintenance Vision </a:t>
            </a:r>
            <a:r>
              <a:rPr lang="en-US" altLang="en-US" sz="2000" b="0" u="none" dirty="0">
                <a:solidFill>
                  <a:schemeClr val="tx1"/>
                </a:solidFill>
                <a:latin typeface="Arial" panose="020B0604020202020204" pitchFamily="34" charset="0"/>
                <a:cs typeface="Arial" panose="020B0604020202020204" pitchFamily="34" charset="0"/>
              </a:rPr>
              <a:t>for the smelter is to provide an efficient continuous operating facility at all times through minimizing unscheduled / scheduled downtime and by approaching maintenance as an investment with a goal of minimizing the cost over the long run.</a:t>
            </a:r>
          </a:p>
        </p:txBody>
      </p:sp>
      <p:sp>
        <p:nvSpPr>
          <p:cNvPr id="3" name="Footer Placeholder 2">
            <a:extLst>
              <a:ext uri="{FF2B5EF4-FFF2-40B4-BE49-F238E27FC236}">
                <a16:creationId xmlns:a16="http://schemas.microsoft.com/office/drawing/2014/main" id="{6AA85E8A-C82E-A945-A85B-9FAB07DEBDF2}"/>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86CD4EB0-A294-E445-99B7-AC72DEE56FFC}"/>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115</a:t>
            </a:fld>
            <a:endParaRPr lang="en-US" sz="1200">
              <a:solidFill>
                <a:schemeClr val="tx1">
                  <a:lumMod val="50000"/>
                  <a:lumOff val="50000"/>
                </a:schemeClr>
              </a:solidFill>
              <a:latin typeface="+mn-lt"/>
              <a:cs typeface="+mn-cs"/>
            </a:endParaRPr>
          </a:p>
        </p:txBody>
      </p:sp>
    </p:spTree>
  </p:cSld>
  <p:clrMapOvr>
    <a:masterClrMapping/>
  </p:clrMapOvr>
  <p:transition spd="med">
    <p:cut/>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380A1-7C40-B4AF-3948-A850F1F2BFCB}"/>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5C3949B0-9202-B971-BBEF-706CF19B2B61}"/>
              </a:ext>
            </a:extLst>
          </p:cNvPr>
          <p:cNvSpPr>
            <a:spLocks noChangeArrowheads="1"/>
          </p:cNvSpPr>
          <p:nvPr/>
        </p:nvSpPr>
        <p:spPr bwMode="auto">
          <a:xfrm>
            <a:off x="836676" y="548640"/>
            <a:ext cx="7626096" cy="11795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a:lnSpc>
                <a:spcPct val="90000"/>
              </a:lnSpc>
              <a:spcAft>
                <a:spcPts val="600"/>
              </a:spcAft>
              <a:defRPr/>
            </a:pPr>
            <a:r>
              <a:rPr lang="en-US" altLang="en-US" sz="3200" kern="1200" dirty="0">
                <a:solidFill>
                  <a:schemeClr val="tx1"/>
                </a:solidFill>
                <a:latin typeface="Arial" panose="020B0604020202020204" pitchFamily="34" charset="0"/>
                <a:ea typeface="+mj-ea"/>
                <a:cs typeface="Arial" panose="020B0604020202020204" pitchFamily="34" charset="0"/>
              </a:rPr>
              <a:t>Maintenance Mission</a:t>
            </a:r>
          </a:p>
        </p:txBody>
      </p:sp>
      <p:sp>
        <p:nvSpPr>
          <p:cNvPr id="7171" name="Rectangle 3">
            <a:extLst>
              <a:ext uri="{FF2B5EF4-FFF2-40B4-BE49-F238E27FC236}">
                <a16:creationId xmlns:a16="http://schemas.microsoft.com/office/drawing/2014/main" id="{2B698C66-5EE3-5387-8E71-567111D8F17E}"/>
              </a:ext>
            </a:extLst>
          </p:cNvPr>
          <p:cNvSpPr>
            <a:spLocks noChangeArrowheads="1"/>
          </p:cNvSpPr>
          <p:nvPr/>
        </p:nvSpPr>
        <p:spPr bwMode="auto">
          <a:xfrm>
            <a:off x="793401" y="1581490"/>
            <a:ext cx="7626096" cy="369502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fontScale="85000" lnSpcReduction="20000"/>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30000"/>
              </a:spcBef>
            </a:pPr>
            <a:r>
              <a:rPr lang="en-US" altLang="en-US" sz="2600" b="0" u="none" dirty="0">
                <a:solidFill>
                  <a:schemeClr val="tx1"/>
                </a:solidFill>
                <a:latin typeface="Arial" panose="020B0604020202020204" pitchFamily="34" charset="0"/>
                <a:cs typeface="Arial" panose="020B0604020202020204" pitchFamily="34" charset="0"/>
              </a:rPr>
              <a:t>The Maintenance Mission is to perform all proactive work to specifications (planned and scheduled) in order to ensure production has minimize losses.</a:t>
            </a: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spcBef>
                <a:spcPct val="30000"/>
              </a:spcBef>
            </a:pPr>
            <a:endParaRPr lang="en-US" altLang="en-US" sz="2400" u="none" dirty="0">
              <a:solidFill>
                <a:schemeClr val="tx1"/>
              </a:solidFill>
              <a:effectLst>
                <a:outerShdw blurRad="38100" dist="38100" dir="2700000" algn="tl">
                  <a:srgbClr val="000000">
                    <a:alpha val="43137"/>
                  </a:srgbClr>
                </a:outerShdw>
              </a:effectLst>
              <a:latin typeface="+mn-lt"/>
              <a:cs typeface="+mn-cs"/>
            </a:endParaRPr>
          </a:p>
          <a:p>
            <a:pPr algn="ctr">
              <a:spcBef>
                <a:spcPct val="30000"/>
              </a:spcBef>
            </a:pPr>
            <a:r>
              <a:rPr lang="en-US" altLang="en-US" sz="2400" u="none" dirty="0" err="1">
                <a:solidFill>
                  <a:schemeClr val="tx1"/>
                </a:solidFill>
                <a:effectLst>
                  <a:outerShdw blurRad="38100" dist="38100" dir="2700000" algn="tl">
                    <a:srgbClr val="000000">
                      <a:alpha val="43137"/>
                    </a:srgbClr>
                  </a:outerShdw>
                </a:effectLst>
                <a:latin typeface="+mn-lt"/>
                <a:cs typeface="+mn-cs"/>
              </a:rPr>
              <a:t>SourceL</a:t>
            </a:r>
            <a:r>
              <a:rPr lang="en-US" altLang="en-US" sz="2400" u="none" dirty="0">
                <a:solidFill>
                  <a:schemeClr val="tx1"/>
                </a:solidFill>
                <a:effectLst>
                  <a:outerShdw blurRad="38100" dist="38100" dir="2700000" algn="tl">
                    <a:srgbClr val="000000">
                      <a:alpha val="43137"/>
                    </a:srgbClr>
                  </a:outerShdw>
                </a:effectLst>
                <a:latin typeface="+mn-lt"/>
                <a:cs typeface="+mn-cs"/>
              </a:rPr>
              <a:t>:</a:t>
            </a:r>
          </a:p>
        </p:txBody>
      </p:sp>
      <p:sp>
        <p:nvSpPr>
          <p:cNvPr id="3" name="Footer Placeholder 2">
            <a:extLst>
              <a:ext uri="{FF2B5EF4-FFF2-40B4-BE49-F238E27FC236}">
                <a16:creationId xmlns:a16="http://schemas.microsoft.com/office/drawing/2014/main" id="{922164E7-77E0-EC0F-EEBA-4E49BEAFD08E}"/>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762ED6F4-290C-2D9D-D8F4-F7555E1A53C4}"/>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116</a:t>
            </a:fld>
            <a:endParaRPr lang="en-US" sz="1200">
              <a:solidFill>
                <a:schemeClr val="tx1">
                  <a:lumMod val="50000"/>
                  <a:lumOff val="50000"/>
                </a:schemeClr>
              </a:solidFill>
              <a:latin typeface="+mn-lt"/>
              <a:cs typeface="+mn-cs"/>
            </a:endParaRPr>
          </a:p>
        </p:txBody>
      </p:sp>
      <p:pic>
        <p:nvPicPr>
          <p:cNvPr id="5" name="Picture 4" descr="An aerial view of a factory&#10;&#10;AI-generated content may be incorrect.">
            <a:extLst>
              <a:ext uri="{FF2B5EF4-FFF2-40B4-BE49-F238E27FC236}">
                <a16:creationId xmlns:a16="http://schemas.microsoft.com/office/drawing/2014/main" id="{D13653DA-55E3-6302-D46B-268566551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2749" y="2560320"/>
            <a:ext cx="5867400" cy="3070606"/>
          </a:xfrm>
          <a:prstGeom prst="rect">
            <a:avLst/>
          </a:prstGeom>
        </p:spPr>
      </p:pic>
      <p:sp>
        <p:nvSpPr>
          <p:cNvPr id="6" name="TextBox 5">
            <a:extLst>
              <a:ext uri="{FF2B5EF4-FFF2-40B4-BE49-F238E27FC236}">
                <a16:creationId xmlns:a16="http://schemas.microsoft.com/office/drawing/2014/main" id="{8A077DE7-419C-E6C9-73AA-2D7660CE6D88}"/>
              </a:ext>
            </a:extLst>
          </p:cNvPr>
          <p:cNvSpPr txBox="1"/>
          <p:nvPr/>
        </p:nvSpPr>
        <p:spPr>
          <a:xfrm>
            <a:off x="3428534" y="5817268"/>
            <a:ext cx="2894767" cy="369332"/>
          </a:xfrm>
          <a:prstGeom prst="rect">
            <a:avLst/>
          </a:prstGeom>
          <a:noFill/>
        </p:spPr>
        <p:txBody>
          <a:bodyPr wrap="none" rtlCol="0">
            <a:spAutoFit/>
          </a:bodyPr>
          <a:lstStyle/>
          <a:p>
            <a:r>
              <a:rPr lang="en-US" b="1" dirty="0"/>
              <a:t>Source: Alumax Mt Holly</a:t>
            </a:r>
          </a:p>
        </p:txBody>
      </p:sp>
    </p:spTree>
    <p:extLst>
      <p:ext uri="{BB962C8B-B14F-4D97-AF65-F5344CB8AC3E}">
        <p14:creationId xmlns:p14="http://schemas.microsoft.com/office/powerpoint/2010/main" val="1257737052"/>
      </p:ext>
    </p:extLst>
  </p:cSld>
  <p:clrMapOvr>
    <a:masterClrMapping/>
  </p:clrMapOvr>
  <p:transition spd="med">
    <p:cut/>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492C0D7-E4ED-4A15-A9CB-75DB9FAF5946}"/>
              </a:ext>
            </a:extLst>
          </p:cNvPr>
          <p:cNvSpPr>
            <a:spLocks noGrp="1" noChangeArrowheads="1"/>
          </p:cNvSpPr>
          <p:nvPr>
            <p:ph type="body" idx="1"/>
          </p:nvPr>
        </p:nvSpPr>
        <p:spPr>
          <a:xfrm>
            <a:off x="487363" y="1414463"/>
            <a:ext cx="8145462" cy="4672012"/>
          </a:xfrm>
          <a:noFill/>
        </p:spPr>
        <p:txBody>
          <a:bodyPr wrap="none">
            <a:normAutofit/>
          </a:bodyPr>
          <a:lstStyle/>
          <a:p>
            <a:pPr marL="0" indent="0" algn="ctr">
              <a:lnSpc>
                <a:spcPts val="4000"/>
              </a:lnSpc>
              <a:spcBef>
                <a:spcPct val="0"/>
              </a:spcBef>
              <a:buNone/>
            </a:pPr>
            <a:r>
              <a:rPr lang="en-US" altLang="en-US" sz="2400" u="none" dirty="0">
                <a:latin typeface="Arial" panose="020B0604020202020204" pitchFamily="34" charset="0"/>
                <a:cs typeface="Arial" panose="020B0604020202020204" pitchFamily="34" charset="0"/>
              </a:rPr>
              <a:t>The Maintenance Vision</a:t>
            </a:r>
            <a:br>
              <a:rPr lang="en-US" altLang="en-US" sz="2400" u="none" dirty="0">
                <a:latin typeface="Arial" panose="020B0604020202020204" pitchFamily="34" charset="0"/>
                <a:cs typeface="Arial" panose="020B0604020202020204" pitchFamily="34" charset="0"/>
              </a:rPr>
            </a:br>
            <a:r>
              <a:rPr lang="en-US" altLang="en-US" sz="2400" u="none" dirty="0">
                <a:latin typeface="Arial" panose="020B0604020202020204" pitchFamily="34" charset="0"/>
                <a:cs typeface="Arial" panose="020B0604020202020204" pitchFamily="34" charset="0"/>
              </a:rPr>
              <a:t>will be achieved through a</a:t>
            </a:r>
            <a:br>
              <a:rPr lang="en-US" altLang="en-US" sz="2400" u="none" dirty="0">
                <a:latin typeface="Arial" panose="020B0604020202020204" pitchFamily="34" charset="0"/>
                <a:cs typeface="Arial" panose="020B0604020202020204" pitchFamily="34" charset="0"/>
              </a:rPr>
            </a:br>
            <a:r>
              <a:rPr lang="en-US" altLang="en-US" sz="2400" u="none" dirty="0">
                <a:latin typeface="Arial" panose="020B0604020202020204" pitchFamily="34" charset="0"/>
                <a:cs typeface="Arial" panose="020B0604020202020204" pitchFamily="34" charset="0"/>
              </a:rPr>
              <a:t>Total Proactive approach to</a:t>
            </a:r>
            <a:br>
              <a:rPr lang="en-US" altLang="en-US" sz="2400" u="none" dirty="0">
                <a:latin typeface="Arial" panose="020B0604020202020204" pitchFamily="34" charset="0"/>
                <a:cs typeface="Arial" panose="020B0604020202020204" pitchFamily="34" charset="0"/>
              </a:rPr>
            </a:br>
            <a:r>
              <a:rPr lang="en-US" altLang="en-US" sz="2400" u="none" dirty="0">
                <a:latin typeface="Arial" panose="020B0604020202020204" pitchFamily="34" charset="0"/>
                <a:cs typeface="Arial" panose="020B0604020202020204" pitchFamily="34" charset="0"/>
              </a:rPr>
              <a:t>maintenance based on</a:t>
            </a:r>
            <a:br>
              <a:rPr lang="en-US" altLang="en-US" sz="2400" u="none" dirty="0">
                <a:latin typeface="Arial" panose="020B0604020202020204" pitchFamily="34" charset="0"/>
                <a:cs typeface="Arial" panose="020B0604020202020204" pitchFamily="34" charset="0"/>
              </a:rPr>
            </a:br>
            <a:r>
              <a:rPr lang="en-US" altLang="en-US" sz="2400" u="none" dirty="0">
                <a:solidFill>
                  <a:srgbClr val="800000"/>
                </a:solidFill>
                <a:latin typeface="Arial" panose="020B0604020202020204" pitchFamily="34" charset="0"/>
                <a:cs typeface="Arial" panose="020B0604020202020204" pitchFamily="34" charset="0"/>
              </a:rPr>
              <a:t>CENTRALIZED,</a:t>
            </a:r>
          </a:p>
          <a:p>
            <a:pPr marL="0" indent="0" algn="ctr">
              <a:lnSpc>
                <a:spcPts val="4000"/>
              </a:lnSpc>
              <a:spcBef>
                <a:spcPct val="0"/>
              </a:spcBef>
              <a:buNone/>
            </a:pPr>
            <a:r>
              <a:rPr lang="en-US" altLang="en-US" sz="2400" u="none" dirty="0">
                <a:solidFill>
                  <a:srgbClr val="800000"/>
                </a:solidFill>
                <a:latin typeface="Arial" panose="020B0604020202020204" pitchFamily="34" charset="0"/>
                <a:cs typeface="Arial" panose="020B0604020202020204" pitchFamily="34" charset="0"/>
              </a:rPr>
              <a:t>PROACTIVE MAINTENANCE  PLANNING</a:t>
            </a:r>
            <a:endParaRPr lang="en-US" altLang="en-US" sz="2400" u="none" dirty="0">
              <a:solidFill>
                <a:srgbClr val="790015"/>
              </a:solidFill>
              <a:latin typeface="Arial" panose="020B0604020202020204" pitchFamily="34" charset="0"/>
              <a:cs typeface="Arial" panose="020B0604020202020204" pitchFamily="34" charset="0"/>
            </a:endParaRPr>
          </a:p>
          <a:p>
            <a:pPr marL="0" indent="0" algn="ctr">
              <a:lnSpc>
                <a:spcPts val="4000"/>
              </a:lnSpc>
              <a:spcBef>
                <a:spcPct val="0"/>
              </a:spcBef>
              <a:buNone/>
            </a:pPr>
            <a:r>
              <a:rPr lang="en-US" altLang="en-US" sz="2400" u="none" dirty="0">
                <a:latin typeface="Arial" panose="020B0604020202020204" pitchFamily="34" charset="0"/>
                <a:cs typeface="Arial" panose="020B0604020202020204" pitchFamily="34" charset="0"/>
              </a:rPr>
              <a:t> and</a:t>
            </a:r>
            <a:br>
              <a:rPr lang="en-US" altLang="en-US" sz="2400" u="none" dirty="0">
                <a:latin typeface="Arial" panose="020B0604020202020204" pitchFamily="34" charset="0"/>
                <a:cs typeface="Arial" panose="020B0604020202020204" pitchFamily="34" charset="0"/>
              </a:rPr>
            </a:br>
            <a:r>
              <a:rPr lang="en-US" altLang="en-US" sz="2400" u="none" dirty="0">
                <a:latin typeface="Arial" panose="020B0604020202020204" pitchFamily="34" charset="0"/>
                <a:cs typeface="Arial" panose="020B0604020202020204" pitchFamily="34" charset="0"/>
              </a:rPr>
              <a:t>DECENTRALIZED  EXECUTION</a:t>
            </a:r>
            <a:br>
              <a:rPr lang="en-US" altLang="en-US" sz="2400" u="none" dirty="0">
                <a:latin typeface="Arial" panose="020B0604020202020204" pitchFamily="34" charset="0"/>
                <a:cs typeface="Arial" panose="020B0604020202020204" pitchFamily="34" charset="0"/>
              </a:rPr>
            </a:br>
            <a:r>
              <a:rPr lang="en-US" altLang="en-US" sz="2400" u="none" dirty="0">
                <a:latin typeface="Arial" panose="020B0604020202020204" pitchFamily="34" charset="0"/>
                <a:cs typeface="Arial" panose="020B0604020202020204" pitchFamily="34" charset="0"/>
              </a:rPr>
              <a:t>of the work.</a:t>
            </a:r>
          </a:p>
        </p:txBody>
      </p:sp>
      <p:sp>
        <p:nvSpPr>
          <p:cNvPr id="8195" name="Rectangle 3">
            <a:extLst>
              <a:ext uri="{FF2B5EF4-FFF2-40B4-BE49-F238E27FC236}">
                <a16:creationId xmlns:a16="http://schemas.microsoft.com/office/drawing/2014/main" id="{3D1532FE-3A5A-441A-9B8F-98898BAAFBFD}"/>
              </a:ext>
            </a:extLst>
          </p:cNvPr>
          <p:cNvSpPr>
            <a:spLocks noChangeArrowheads="1"/>
          </p:cNvSpPr>
          <p:nvPr/>
        </p:nvSpPr>
        <p:spPr bwMode="auto">
          <a:xfrm>
            <a:off x="889794" y="449649"/>
            <a:ext cx="7340600" cy="643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p>
            <a:pPr algn="ctr">
              <a:spcBef>
                <a:spcPct val="30000"/>
              </a:spcBef>
              <a:defRPr/>
            </a:pPr>
            <a:r>
              <a:rPr lang="en-US" altLang="en-US" sz="3600" b="1" dirty="0">
                <a:effectLst>
                  <a:outerShdw blurRad="38100" dist="38100" dir="2700000" algn="tl">
                    <a:srgbClr val="000000"/>
                  </a:outerShdw>
                </a:effectLst>
                <a:latin typeface="Abadi" panose="020B0604020104020204" pitchFamily="34" charset="0"/>
              </a:rPr>
              <a:t>MAINTENANCE  STRATEGY</a:t>
            </a:r>
          </a:p>
        </p:txBody>
      </p:sp>
      <p:sp>
        <p:nvSpPr>
          <p:cNvPr id="2" name="Slide Number Placeholder 1">
            <a:extLst>
              <a:ext uri="{FF2B5EF4-FFF2-40B4-BE49-F238E27FC236}">
                <a16:creationId xmlns:a16="http://schemas.microsoft.com/office/drawing/2014/main" id="{5635AB99-9063-1847-9C75-287FF2DA7A5C}"/>
              </a:ext>
            </a:extLst>
          </p:cNvPr>
          <p:cNvSpPr>
            <a:spLocks noGrp="1"/>
          </p:cNvSpPr>
          <p:nvPr>
            <p:ph type="sldNum" sz="quarter" idx="12"/>
          </p:nvPr>
        </p:nvSpPr>
        <p:spPr/>
        <p:txBody>
          <a:bodyPr/>
          <a:lstStyle/>
          <a:p>
            <a:pPr>
              <a:defRPr/>
            </a:pPr>
            <a:fld id="{93760DB9-38B2-4ACA-86B8-FFD53C1F380B}" type="slidenum">
              <a:rPr lang="en-US" smtClean="0"/>
              <a:pPr>
                <a:defRPr/>
              </a:pPr>
              <a:t>117</a:t>
            </a:fld>
            <a:endParaRPr lang="en-US"/>
          </a:p>
        </p:txBody>
      </p:sp>
      <p:sp>
        <p:nvSpPr>
          <p:cNvPr id="3" name="Footer Placeholder 2">
            <a:extLst>
              <a:ext uri="{FF2B5EF4-FFF2-40B4-BE49-F238E27FC236}">
                <a16:creationId xmlns:a16="http://schemas.microsoft.com/office/drawing/2014/main" id="{1532B155-7ED0-D04A-8DA3-021ABCF40C1D}"/>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3D1532FE-3A5A-441A-9B8F-98898BAAFBFD}"/>
              </a:ext>
            </a:extLst>
          </p:cNvPr>
          <p:cNvSpPr>
            <a:spLocks noChangeArrowheads="1"/>
          </p:cNvSpPr>
          <p:nvPr/>
        </p:nvSpPr>
        <p:spPr bwMode="auto">
          <a:xfrm>
            <a:off x="836676" y="548640"/>
            <a:ext cx="7626096" cy="117957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a:lnSpc>
                <a:spcPct val="90000"/>
              </a:lnSpc>
              <a:spcAft>
                <a:spcPts val="600"/>
              </a:spcAft>
              <a:defRPr/>
            </a:pPr>
            <a:r>
              <a:rPr lang="en-US" altLang="en-US" sz="3200" kern="1200" dirty="0">
                <a:solidFill>
                  <a:schemeClr val="tx1"/>
                </a:solidFill>
                <a:latin typeface="Arial" panose="020B0604020202020204" pitchFamily="34" charset="0"/>
                <a:ea typeface="+mj-ea"/>
                <a:cs typeface="Arial" panose="020B0604020202020204" pitchFamily="34" charset="0"/>
              </a:rPr>
              <a:t>MAINTENANCE  STRATEGY</a:t>
            </a:r>
          </a:p>
        </p:txBody>
      </p:sp>
      <p:sp>
        <p:nvSpPr>
          <p:cNvPr id="8194" name="Rectangle 2">
            <a:extLst>
              <a:ext uri="{FF2B5EF4-FFF2-40B4-BE49-F238E27FC236}">
                <a16:creationId xmlns:a16="http://schemas.microsoft.com/office/drawing/2014/main" id="{E492C0D7-E4ED-4A15-A9CB-75DB9FAF5946}"/>
              </a:ext>
            </a:extLst>
          </p:cNvPr>
          <p:cNvSpPr>
            <a:spLocks noGrp="1" noChangeArrowheads="1"/>
          </p:cNvSpPr>
          <p:nvPr>
            <p:ph type="body" idx="1"/>
          </p:nvPr>
        </p:nvSpPr>
        <p:spPr>
          <a:xfrm>
            <a:off x="602361" y="1503133"/>
            <a:ext cx="8366760" cy="3900107"/>
          </a:xfrm>
        </p:spPr>
        <p:txBody>
          <a:bodyPr vert="horz" lIns="91440" tIns="45720" rIns="91440" bIns="45720" rtlCol="0">
            <a:normAutofit/>
          </a:bodyPr>
          <a:lstStyle/>
          <a:p>
            <a:pPr marL="0" indent="0" defTabSz="914400">
              <a:lnSpc>
                <a:spcPct val="100000"/>
              </a:lnSpc>
              <a:spcBef>
                <a:spcPct val="0"/>
              </a:spcBef>
              <a:spcAft>
                <a:spcPts val="600"/>
              </a:spcAft>
              <a:buNone/>
            </a:pPr>
            <a:r>
              <a:rPr lang="en-US" altLang="en-US" sz="2000" u="none" dirty="0">
                <a:latin typeface="Arial" panose="020B0604020202020204" pitchFamily="34" charset="0"/>
                <a:cs typeface="Arial" panose="020B0604020202020204" pitchFamily="34" charset="0"/>
              </a:rPr>
              <a:t>The Maintenance Strategy will be achieved through a Total Proactive approach to maintenance based on “CENTRALIZED, PROACTIVE MAINTENANCE  PLANNING </a:t>
            </a:r>
            <a:r>
              <a:rPr lang="en-US" altLang="en-US" sz="2000" dirty="0">
                <a:latin typeface="Arial" panose="020B0604020202020204" pitchFamily="34" charset="0"/>
                <a:cs typeface="Arial" panose="020B0604020202020204" pitchFamily="34" charset="0"/>
              </a:rPr>
              <a:t>a</a:t>
            </a:r>
            <a:r>
              <a:rPr lang="en-US" altLang="en-US" sz="2000" u="none" dirty="0">
                <a:latin typeface="Arial" panose="020B0604020202020204" pitchFamily="34" charset="0"/>
                <a:cs typeface="Arial" panose="020B0604020202020204" pitchFamily="34" charset="0"/>
              </a:rPr>
              <a:t>nd</a:t>
            </a:r>
            <a:r>
              <a:rPr lang="en-US" altLang="en-US" sz="2000" dirty="0">
                <a:latin typeface="Arial" panose="020B0604020202020204" pitchFamily="34" charset="0"/>
                <a:cs typeface="Arial" panose="020B0604020202020204" pitchFamily="34" charset="0"/>
              </a:rPr>
              <a:t> </a:t>
            </a:r>
            <a:r>
              <a:rPr lang="en-US" altLang="en-US" sz="2000" u="none" dirty="0">
                <a:latin typeface="Arial" panose="020B0604020202020204" pitchFamily="34" charset="0"/>
                <a:cs typeface="Arial" panose="020B0604020202020204" pitchFamily="34" charset="0"/>
              </a:rPr>
              <a:t>DECENTRALIZED  EXECUTION” of the work.</a:t>
            </a:r>
          </a:p>
        </p:txBody>
      </p:sp>
      <p:sp>
        <p:nvSpPr>
          <p:cNvPr id="3" name="Footer Placeholder 2">
            <a:extLst>
              <a:ext uri="{FF2B5EF4-FFF2-40B4-BE49-F238E27FC236}">
                <a16:creationId xmlns:a16="http://schemas.microsoft.com/office/drawing/2014/main" id="{1532B155-7ED0-D04A-8DA3-021ABCF40C1D}"/>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5635AB99-9063-1847-9C75-287FF2DA7A5C}"/>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fontAlgn="auto">
              <a:spcBef>
                <a:spcPts val="0"/>
              </a:spcBef>
              <a:spcAft>
                <a:spcPts val="600"/>
              </a:spcAft>
              <a:defRPr/>
            </a:pPr>
            <a:fld id="{93760DB9-38B2-4ACA-86B8-FFD53C1F380B}" type="slidenum">
              <a:rPr lang="en-US" sz="1200">
                <a:solidFill>
                  <a:schemeClr val="tx1">
                    <a:lumMod val="50000"/>
                    <a:lumOff val="50000"/>
                  </a:schemeClr>
                </a:solidFill>
                <a:latin typeface="+mn-lt"/>
                <a:cs typeface="+mn-cs"/>
              </a:rPr>
              <a:pPr fontAlgn="auto">
                <a:spcBef>
                  <a:spcPts val="0"/>
                </a:spcBef>
                <a:spcAft>
                  <a:spcPts val="600"/>
                </a:spcAft>
                <a:defRPr/>
              </a:pPr>
              <a:t>118</a:t>
            </a:fld>
            <a:endParaRPr lang="en-US" sz="1200">
              <a:solidFill>
                <a:schemeClr val="tx1">
                  <a:lumMod val="50000"/>
                  <a:lumOff val="50000"/>
                </a:schemeClr>
              </a:solidFill>
              <a:latin typeface="+mn-lt"/>
              <a:cs typeface="+mn-cs"/>
            </a:endParaRPr>
          </a:p>
        </p:txBody>
      </p:sp>
      <p:pic>
        <p:nvPicPr>
          <p:cNvPr id="5" name="Picture 4" descr="A table with text and numbers&#10;&#10;AI-generated content may be incorrect.">
            <a:extLst>
              <a:ext uri="{FF2B5EF4-FFF2-40B4-BE49-F238E27FC236}">
                <a16:creationId xmlns:a16="http://schemas.microsoft.com/office/drawing/2014/main" id="{88CC5C4E-3DDC-9AB4-406E-A7F213755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599" y="3350953"/>
            <a:ext cx="4790685" cy="3370522"/>
          </a:xfrm>
          <a:prstGeom prst="rect">
            <a:avLst/>
          </a:prstGeom>
          <a:ln>
            <a:solidFill>
              <a:schemeClr val="tx1"/>
            </a:solidFill>
          </a:ln>
        </p:spPr>
      </p:pic>
    </p:spTree>
  </p:cSld>
  <p:clrMapOvr>
    <a:masterClrMapping/>
  </p:clrMapOvr>
  <p:transition spd="med">
    <p:cut/>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a:extLst>
              <a:ext uri="{FF2B5EF4-FFF2-40B4-BE49-F238E27FC236}">
                <a16:creationId xmlns:a16="http://schemas.microsoft.com/office/drawing/2014/main" id="{3DD7B23C-F79A-4B8F-97B5-A7442AF64A06}"/>
              </a:ext>
            </a:extLst>
          </p:cNvPr>
          <p:cNvSpPr>
            <a:spLocks noGrp="1" noChangeArrowheads="1"/>
          </p:cNvSpPr>
          <p:nvPr>
            <p:ph type="title"/>
          </p:nvPr>
        </p:nvSpPr>
        <p:spPr>
          <a:xfrm>
            <a:off x="393700" y="457200"/>
            <a:ext cx="8356600" cy="1143000"/>
          </a:xfrm>
        </p:spPr>
        <p:txBody>
          <a:bodyPr>
            <a:noAutofit/>
          </a:bodyPr>
          <a:lstStyle/>
          <a:p>
            <a:pPr>
              <a:defRPr/>
            </a:pPr>
            <a:r>
              <a:rPr lang="en-US" altLang="en-US" sz="3200" b="1" dirty="0">
                <a:effectLst>
                  <a:outerShdw blurRad="38100" dist="38100" dir="2700000" algn="tl">
                    <a:srgbClr val="000000">
                      <a:alpha val="43137"/>
                    </a:srgbClr>
                  </a:outerShdw>
                </a:effectLst>
                <a:latin typeface="+mn-lt"/>
                <a:cs typeface="Arial" panose="020B0604020202020204" pitchFamily="34" charset="0"/>
              </a:rPr>
              <a:t>A  MAINTENANCE  MANAGEMENT  SYSTEM (EAM/CMMS)</a:t>
            </a:r>
          </a:p>
        </p:txBody>
      </p:sp>
      <p:sp>
        <p:nvSpPr>
          <p:cNvPr id="9219" name="Rectangle 5">
            <a:extLst>
              <a:ext uri="{FF2B5EF4-FFF2-40B4-BE49-F238E27FC236}">
                <a16:creationId xmlns:a16="http://schemas.microsoft.com/office/drawing/2014/main" id="{562F2ABA-9D7E-4932-849D-87477678FD5E}"/>
              </a:ext>
            </a:extLst>
          </p:cNvPr>
          <p:cNvSpPr>
            <a:spLocks noGrp="1" noChangeArrowheads="1"/>
          </p:cNvSpPr>
          <p:nvPr>
            <p:ph type="body" idx="1"/>
          </p:nvPr>
        </p:nvSpPr>
        <p:spPr>
          <a:xfrm>
            <a:off x="2514600" y="1752600"/>
            <a:ext cx="5089525" cy="3200400"/>
          </a:xfrm>
        </p:spPr>
        <p:txBody>
          <a:bodyPr>
            <a:normAutofit/>
          </a:bodyPr>
          <a:lstStyle/>
          <a:p>
            <a:pPr lvl="1"/>
            <a:r>
              <a:rPr lang="en-US" altLang="en-US" sz="2400" b="1" dirty="0"/>
              <a:t>Philosophy</a:t>
            </a:r>
          </a:p>
          <a:p>
            <a:pPr lvl="1"/>
            <a:r>
              <a:rPr lang="en-US" altLang="en-US" sz="2400" b="1" dirty="0"/>
              <a:t>System</a:t>
            </a:r>
          </a:p>
          <a:p>
            <a:pPr lvl="1"/>
            <a:r>
              <a:rPr lang="en-US" altLang="en-US" sz="2400" b="1" dirty="0"/>
              <a:t>Investment</a:t>
            </a:r>
          </a:p>
          <a:p>
            <a:pPr lvl="2">
              <a:buFont typeface="Calibri" panose="020F0502020204030204" pitchFamily="34" charset="0"/>
              <a:buChar char="–"/>
            </a:pPr>
            <a:r>
              <a:rPr lang="en-US" altLang="en-US" sz="2400" b="1" dirty="0"/>
              <a:t>System Support Equipment</a:t>
            </a:r>
          </a:p>
          <a:p>
            <a:pPr lvl="2">
              <a:buFont typeface="Calibri" panose="020F0502020204030204" pitchFamily="34" charset="0"/>
              <a:buChar char="–"/>
            </a:pPr>
            <a:r>
              <a:rPr lang="en-US" altLang="en-US" sz="2400" b="1" dirty="0"/>
              <a:t>Training</a:t>
            </a:r>
          </a:p>
          <a:p>
            <a:pPr lvl="2">
              <a:buFont typeface="Calibri" panose="020F0502020204030204" pitchFamily="34" charset="0"/>
              <a:buChar char="–"/>
            </a:pPr>
            <a:r>
              <a:rPr lang="en-US" altLang="en-US" sz="2400" b="1" dirty="0"/>
              <a:t>Preparation</a:t>
            </a:r>
          </a:p>
          <a:p>
            <a:pPr lvl="2">
              <a:buFont typeface="Calibri" panose="020F0502020204030204" pitchFamily="34" charset="0"/>
              <a:buChar char="–"/>
            </a:pPr>
            <a:r>
              <a:rPr lang="en-US" altLang="en-US" sz="2400" b="1" dirty="0"/>
              <a:t>Acceptable Facility</a:t>
            </a:r>
          </a:p>
          <a:p>
            <a:pPr lvl="1"/>
            <a:r>
              <a:rPr lang="en-US" altLang="en-US" sz="2400" b="1" dirty="0"/>
              <a:t>Management Support</a:t>
            </a:r>
          </a:p>
        </p:txBody>
      </p:sp>
      <p:pic>
        <p:nvPicPr>
          <p:cNvPr id="3" name="Picture 2" descr="A person wearing a suit and tie&#10;&#10;Description automatically generated">
            <a:extLst>
              <a:ext uri="{FF2B5EF4-FFF2-40B4-BE49-F238E27FC236}">
                <a16:creationId xmlns:a16="http://schemas.microsoft.com/office/drawing/2014/main" id="{CEF2BCCA-D3F8-47DE-8980-B5D5F521C6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5295900"/>
            <a:ext cx="4572000" cy="1371600"/>
          </a:xfrm>
          <a:prstGeom prst="rect">
            <a:avLst/>
          </a:prstGeom>
          <a:ln>
            <a:solidFill>
              <a:srgbClr val="4D4D4D"/>
            </a:solidFill>
          </a:ln>
        </p:spPr>
      </p:pic>
      <p:sp>
        <p:nvSpPr>
          <p:cNvPr id="2" name="Slide Number Placeholder 1">
            <a:extLst>
              <a:ext uri="{FF2B5EF4-FFF2-40B4-BE49-F238E27FC236}">
                <a16:creationId xmlns:a16="http://schemas.microsoft.com/office/drawing/2014/main" id="{D5C96B02-EBDF-F644-8E19-47FE28500F0C}"/>
              </a:ext>
            </a:extLst>
          </p:cNvPr>
          <p:cNvSpPr>
            <a:spLocks noGrp="1"/>
          </p:cNvSpPr>
          <p:nvPr>
            <p:ph type="sldNum" sz="quarter" idx="12"/>
          </p:nvPr>
        </p:nvSpPr>
        <p:spPr/>
        <p:txBody>
          <a:bodyPr/>
          <a:lstStyle/>
          <a:p>
            <a:pPr>
              <a:defRPr/>
            </a:pPr>
            <a:fld id="{93760DB9-38B2-4ACA-86B8-FFD53C1F380B}" type="slidenum">
              <a:rPr lang="en-US" smtClean="0"/>
              <a:pPr>
                <a:defRPr/>
              </a:pPr>
              <a:t>119</a:t>
            </a:fld>
            <a:endParaRPr lang="en-US"/>
          </a:p>
        </p:txBody>
      </p:sp>
      <p:sp>
        <p:nvSpPr>
          <p:cNvPr id="4" name="Footer Placeholder 3">
            <a:extLst>
              <a:ext uri="{FF2B5EF4-FFF2-40B4-BE49-F238E27FC236}">
                <a16:creationId xmlns:a16="http://schemas.microsoft.com/office/drawing/2014/main" id="{42349136-D8A9-9A49-BC99-2F37A4407892}"/>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602FD5-7F41-DE24-40F8-8B8114B7E3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8CB7FB3-8B60-9A1D-CBB8-306E56F39DA5}"/>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Day in the life a Proactive Maintenance Planner</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22EE65C-848D-DBE1-34B5-2EA3EB9E7DA8}"/>
              </a:ext>
            </a:extLst>
          </p:cNvPr>
          <p:cNvSpPr>
            <a:spLocks noGrp="1"/>
          </p:cNvSpPr>
          <p:nvPr>
            <p:ph idx="1"/>
          </p:nvPr>
        </p:nvSpPr>
        <p:spPr>
          <a:xfrm>
            <a:off x="836676" y="2481943"/>
            <a:ext cx="7626096" cy="3695020"/>
          </a:xfrm>
        </p:spPr>
        <p:txBody>
          <a:bodyPr>
            <a:normAutofit/>
          </a:bodyPr>
          <a:lstStyle/>
          <a:p>
            <a:pPr marL="434975" marR="0">
              <a:spcBef>
                <a:spcPts val="5"/>
              </a:spcBef>
              <a:buNone/>
            </a:pPr>
            <a:r>
              <a:rPr lang="en-US" sz="1900" dirty="0">
                <a:effectLst/>
                <a:latin typeface="Arial" panose="020B0604020202020204" pitchFamily="34" charset="0"/>
                <a:ea typeface="Arial" panose="020B0604020202020204" pitchFamily="34" charset="0"/>
              </a:rPr>
              <a:t>DEFINITIONS</a:t>
            </a:r>
            <a:r>
              <a:rPr lang="en-US" sz="1900" spc="215" dirty="0">
                <a:effectLst/>
                <a:latin typeface="Arial" panose="020B0604020202020204" pitchFamily="34" charset="0"/>
                <a:ea typeface="Arial" panose="020B0604020202020204" pitchFamily="34" charset="0"/>
              </a:rPr>
              <a:t> </a:t>
            </a:r>
            <a:r>
              <a:rPr lang="en-US" sz="1900" spc="-10" dirty="0">
                <a:effectLst/>
                <a:latin typeface="Arial" panose="020B0604020202020204" pitchFamily="34" charset="0"/>
                <a:ea typeface="Arial" panose="020B0604020202020204" pitchFamily="34" charset="0"/>
              </a:rPr>
              <a:t>CONTINUED:</a:t>
            </a:r>
            <a:endParaRPr lang="en-US" sz="1900" dirty="0">
              <a:effectLst/>
              <a:latin typeface="Arial" panose="020B0604020202020204" pitchFamily="34" charset="0"/>
              <a:ea typeface="Arial" panose="020B0604020202020204" pitchFamily="34" charset="0"/>
            </a:endParaRPr>
          </a:p>
          <a:p>
            <a:pPr marL="457200" marR="395605" lvl="1" indent="0">
              <a:buNone/>
              <a:tabLst>
                <a:tab pos="692785" algn="l"/>
                <a:tab pos="694055" algn="l"/>
              </a:tabLst>
            </a:pPr>
            <a:endParaRPr lang="en-US" sz="1900" spc="0" dirty="0">
              <a:effectLst/>
              <a:latin typeface="Arial" panose="020B0604020202020204" pitchFamily="34" charset="0"/>
              <a:ea typeface="Arial" panose="020B0604020202020204" pitchFamily="34" charset="0"/>
            </a:endParaRPr>
          </a:p>
          <a:p>
            <a:pPr marL="742950" marR="669290" lvl="1" indent="-285750">
              <a:spcBef>
                <a:spcPts val="15"/>
              </a:spcBef>
              <a:tabLst>
                <a:tab pos="694690" algn="l"/>
                <a:tab pos="696595" algn="l"/>
              </a:tabLst>
            </a:pPr>
            <a:r>
              <a:rPr lang="en-US" sz="1900" spc="0" dirty="0">
                <a:effectLst/>
                <a:latin typeface="Arial" panose="020B0604020202020204" pitchFamily="34" charset="0"/>
                <a:ea typeface="Arial" panose="020B0604020202020204" pitchFamily="34" charset="0"/>
              </a:rPr>
              <a:t>Parts</a:t>
            </a:r>
            <a:r>
              <a:rPr lang="en-US" sz="1900" spc="-6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Kitting</a:t>
            </a:r>
            <a:r>
              <a:rPr lang="en-US" sz="1900" spc="-1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a:t>
            </a:r>
            <a:r>
              <a:rPr lang="en-US" sz="1900" spc="2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the</a:t>
            </a:r>
            <a:r>
              <a:rPr lang="en-US" sz="1900" spc="-7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process</a:t>
            </a:r>
            <a:r>
              <a:rPr lang="en-US" sz="1900" spc="-4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to</a:t>
            </a:r>
            <a:r>
              <a:rPr lang="en-US" sz="1900" spc="-10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identify</a:t>
            </a:r>
            <a:r>
              <a:rPr lang="en-US" sz="1900" spc="-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and</a:t>
            </a:r>
            <a:r>
              <a:rPr lang="en-US" sz="1900" spc="-7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stage</a:t>
            </a:r>
            <a:r>
              <a:rPr lang="en-US" sz="1900" spc="-2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parts</a:t>
            </a:r>
            <a:r>
              <a:rPr lang="en-US" sz="1900" spc="-4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required</a:t>
            </a:r>
            <a:r>
              <a:rPr lang="en-US" sz="1900" spc="-20"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for</a:t>
            </a:r>
            <a:r>
              <a:rPr lang="en-US" sz="1900" spc="-65" dirty="0">
                <a:effectLst/>
                <a:latin typeface="Arial" panose="020B0604020202020204" pitchFamily="34" charset="0"/>
                <a:ea typeface="Arial" panose="020B0604020202020204" pitchFamily="34" charset="0"/>
              </a:rPr>
              <a:t> </a:t>
            </a:r>
            <a:r>
              <a:rPr lang="en-US" sz="1900" spc="0" dirty="0">
                <a:effectLst/>
                <a:latin typeface="Arial" panose="020B0604020202020204" pitchFamily="34" charset="0"/>
                <a:ea typeface="Arial" panose="020B0604020202020204" pitchFamily="34" charset="0"/>
              </a:rPr>
              <a:t>upcoming Maintenance Scheduled Work </a:t>
            </a:r>
            <a:r>
              <a:rPr lang="en-US" sz="1900" spc="0">
                <a:effectLst/>
                <a:latin typeface="Arial" panose="020B0604020202020204" pitchFamily="34" charset="0"/>
                <a:ea typeface="Arial" panose="020B0604020202020204" pitchFamily="34" charset="0"/>
              </a:rPr>
              <a:t>Maintenance</a:t>
            </a:r>
            <a:r>
              <a:rPr lang="en-US" sz="1900" spc="115">
                <a:effectLst/>
                <a:latin typeface="Arial" panose="020B0604020202020204" pitchFamily="34" charset="0"/>
                <a:ea typeface="Arial" panose="020B0604020202020204" pitchFamily="34" charset="0"/>
              </a:rPr>
              <a:t> </a:t>
            </a:r>
          </a:p>
          <a:p>
            <a:pPr marL="742950" marR="669290" lvl="1" indent="-285750">
              <a:spcBef>
                <a:spcPts val="15"/>
              </a:spcBef>
              <a:tabLst>
                <a:tab pos="694690" algn="l"/>
                <a:tab pos="696595" algn="l"/>
              </a:tabLst>
            </a:pPr>
            <a:endParaRPr lang="en-US" sz="1900" spc="115">
              <a:effectLst/>
              <a:latin typeface="Arial" panose="020B0604020202020204" pitchFamily="34" charset="0"/>
              <a:ea typeface="Arial" panose="020B0604020202020204" pitchFamily="34" charset="0"/>
            </a:endParaRPr>
          </a:p>
          <a:p>
            <a:pPr marL="742950" marR="669290" lvl="1" indent="-285750">
              <a:spcBef>
                <a:spcPts val="15"/>
              </a:spcBef>
              <a:tabLst>
                <a:tab pos="694690" algn="l"/>
                <a:tab pos="696595" algn="l"/>
              </a:tabLst>
            </a:pPr>
            <a:r>
              <a:rPr lang="en-US" sz="1900" spc="0">
                <a:effectLst/>
                <a:latin typeface="Arial" panose="020B0604020202020204" pitchFamily="34" charset="0"/>
                <a:ea typeface="Arial" panose="020B0604020202020204" pitchFamily="34" charset="0"/>
              </a:rPr>
              <a:t>Rework</a:t>
            </a:r>
            <a:r>
              <a:rPr lang="en-US" sz="1900" spc="9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a:t>
            </a:r>
            <a:r>
              <a:rPr lang="en-US" sz="1900" spc="200">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Rework is</a:t>
            </a:r>
            <a:r>
              <a:rPr lang="en-US" sz="1900" spc="-30">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Corrective</a:t>
            </a:r>
            <a:r>
              <a:rPr lang="en-US" sz="1900" spc="13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Work</a:t>
            </a:r>
            <a:r>
              <a:rPr lang="en-US" sz="1900" spc="9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completed on</a:t>
            </a:r>
            <a:r>
              <a:rPr lang="en-US" sz="1900" spc="-2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previously maintained</a:t>
            </a:r>
            <a:r>
              <a:rPr lang="en-US" sz="1900" spc="14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equipment</a:t>
            </a:r>
            <a:r>
              <a:rPr lang="en-US" sz="1900" spc="16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that</a:t>
            </a:r>
            <a:r>
              <a:rPr lang="en-US" sz="1900" spc="100">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has</a:t>
            </a:r>
            <a:r>
              <a:rPr lang="en-US" sz="1900" spc="9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prematurely</a:t>
            </a:r>
            <a:r>
              <a:rPr lang="en-US" sz="1900" spc="190">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failed due to maintenance</a:t>
            </a:r>
            <a:r>
              <a:rPr lang="en-US" sz="1900" spc="155">
                <a:effectLst/>
                <a:latin typeface="Arial" panose="020B0604020202020204" pitchFamily="34" charset="0"/>
                <a:ea typeface="Arial" panose="020B0604020202020204" pitchFamily="34" charset="0"/>
              </a:rPr>
              <a:t> </a:t>
            </a:r>
            <a:r>
              <a:rPr lang="en-US" sz="1900" spc="0">
                <a:effectLst/>
                <a:latin typeface="Arial" panose="020B0604020202020204" pitchFamily="34" charset="0"/>
                <a:ea typeface="Arial" panose="020B0604020202020204" pitchFamily="34" charset="0"/>
              </a:rPr>
              <a:t>operations, or material problems.</a:t>
            </a:r>
          </a:p>
          <a:p>
            <a:pPr marL="742950" marR="669290" lvl="1" indent="-285750">
              <a:spcBef>
                <a:spcPts val="15"/>
              </a:spcBef>
              <a:buFont typeface="Arial" panose="020B0604020202020204" pitchFamily="34" charset="0"/>
              <a:buChar char="•"/>
              <a:tabLst>
                <a:tab pos="694690" algn="l"/>
                <a:tab pos="696595" algn="l"/>
              </a:tabLst>
            </a:pPr>
            <a:endParaRPr lang="en-US" sz="1900" spc="0" dirty="0">
              <a:effectLst/>
              <a:latin typeface="Arial" panose="020B0604020202020204" pitchFamily="34" charset="0"/>
              <a:ea typeface="Arial" panose="020B0604020202020204" pitchFamily="34" charset="0"/>
            </a:endParaRPr>
          </a:p>
          <a:p>
            <a:pPr marL="742950" marR="669290" lvl="1" indent="-285750">
              <a:spcBef>
                <a:spcPts val="15"/>
              </a:spcBef>
              <a:buFont typeface="Arial" panose="020B0604020202020204" pitchFamily="34" charset="0"/>
              <a:buChar char="•"/>
              <a:tabLst>
                <a:tab pos="694690" algn="l"/>
                <a:tab pos="696595" algn="l"/>
              </a:tabLst>
            </a:pPr>
            <a:endParaRPr lang="en-US" sz="1900" spc="0" dirty="0">
              <a:effectLst/>
              <a:latin typeface="Arial" panose="020B0604020202020204" pitchFamily="34" charset="0"/>
              <a:ea typeface="Arial" panose="020B0604020202020204" pitchFamily="34" charset="0"/>
            </a:endParaRPr>
          </a:p>
          <a:p>
            <a:endParaRPr lang="en-US" sz="1900" dirty="0"/>
          </a:p>
        </p:txBody>
      </p:sp>
      <p:sp>
        <p:nvSpPr>
          <p:cNvPr id="4" name="Footer Placeholder 3">
            <a:extLst>
              <a:ext uri="{FF2B5EF4-FFF2-40B4-BE49-F238E27FC236}">
                <a16:creationId xmlns:a16="http://schemas.microsoft.com/office/drawing/2014/main" id="{3BF07A84-829E-3688-1BEF-14067036FE7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E00BA07A-24C3-6479-3DA0-A1C20F4D4DA6}"/>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12</a:t>
            </a:fld>
            <a:endParaRPr lang="en-US">
              <a:solidFill>
                <a:schemeClr val="tx1">
                  <a:lumMod val="50000"/>
                  <a:lumOff val="50000"/>
                </a:schemeClr>
              </a:solidFill>
            </a:endParaRPr>
          </a:p>
        </p:txBody>
      </p:sp>
    </p:spTree>
    <p:extLst>
      <p:ext uri="{BB962C8B-B14F-4D97-AF65-F5344CB8AC3E}">
        <p14:creationId xmlns:p14="http://schemas.microsoft.com/office/powerpoint/2010/main" val="214743566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6">
            <a:extLst>
              <a:ext uri="{FF2B5EF4-FFF2-40B4-BE49-F238E27FC236}">
                <a16:creationId xmlns:a16="http://schemas.microsoft.com/office/drawing/2014/main" id="{8201FD4A-885F-41BB-8DD7-06483AB087F3}"/>
              </a:ext>
            </a:extLst>
          </p:cNvPr>
          <p:cNvGraphicFramePr>
            <a:graphicFrameLocks noChangeAspect="1"/>
          </p:cNvGraphicFramePr>
          <p:nvPr>
            <p:extLst>
              <p:ext uri="{D42A27DB-BD31-4B8C-83A1-F6EECF244321}">
                <p14:modId xmlns:p14="http://schemas.microsoft.com/office/powerpoint/2010/main" val="1409905798"/>
              </p:ext>
            </p:extLst>
          </p:nvPr>
        </p:nvGraphicFramePr>
        <p:xfrm>
          <a:off x="762000" y="757237"/>
          <a:ext cx="8120063" cy="5341937"/>
        </p:xfrm>
        <a:graphic>
          <a:graphicData uri="http://schemas.openxmlformats.org/presentationml/2006/ole">
            <mc:AlternateContent xmlns:mc="http://schemas.openxmlformats.org/markup-compatibility/2006">
              <mc:Choice xmlns:v="urn:schemas-microsoft-com:vml" Requires="v">
                <p:oleObj name="Clip" r:id="rId2" imgW="1059790" imgH="1081735" progId="MS_ClipArt_Gallery.2">
                  <p:embed/>
                </p:oleObj>
              </mc:Choice>
              <mc:Fallback>
                <p:oleObj name="Clip" r:id="rId2" imgW="1059790" imgH="1081735" progId="MS_ClipArt_Gallery.2">
                  <p:embed/>
                  <p:pic>
                    <p:nvPicPr>
                      <p:cNvPr id="10242" name="Object 6">
                        <a:extLst>
                          <a:ext uri="{FF2B5EF4-FFF2-40B4-BE49-F238E27FC236}">
                            <a16:creationId xmlns:a16="http://schemas.microsoft.com/office/drawing/2014/main" id="{8201FD4A-885F-41BB-8DD7-06483AB087F3}"/>
                          </a:ext>
                        </a:extLst>
                      </p:cNvPr>
                      <p:cNvPicPr>
                        <a:picLocks noChangeAspect="1" noChangeArrowheads="1"/>
                      </p:cNvPicPr>
                      <p:nvPr/>
                    </p:nvPicPr>
                    <p:blipFill>
                      <a:blip r:embed="rId3">
                        <a:lum bright="78000" contrast="-88000"/>
                        <a:extLst>
                          <a:ext uri="{28A0092B-C50C-407E-A947-70E740481C1C}">
                            <a14:useLocalDpi xmlns:a14="http://schemas.microsoft.com/office/drawing/2010/main" val="0"/>
                          </a:ext>
                        </a:extLst>
                      </a:blip>
                      <a:srcRect/>
                      <a:stretch>
                        <a:fillRect/>
                      </a:stretch>
                    </p:blipFill>
                    <p:spPr bwMode="auto">
                      <a:xfrm>
                        <a:off x="762000" y="757237"/>
                        <a:ext cx="8120063" cy="5341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92" name="Rectangle 4">
            <a:extLst>
              <a:ext uri="{FF2B5EF4-FFF2-40B4-BE49-F238E27FC236}">
                <a16:creationId xmlns:a16="http://schemas.microsoft.com/office/drawing/2014/main" id="{BF8131FF-47A4-4EB8-B5AD-A834C4CC30AB}"/>
              </a:ext>
            </a:extLst>
          </p:cNvPr>
          <p:cNvSpPr>
            <a:spLocks noGrp="1" noChangeArrowheads="1"/>
          </p:cNvSpPr>
          <p:nvPr>
            <p:ph type="title"/>
          </p:nvPr>
        </p:nvSpPr>
        <p:spPr>
          <a:xfrm>
            <a:off x="2590006" y="363537"/>
            <a:ext cx="3911600" cy="787400"/>
          </a:xfrm>
        </p:spPr>
        <p:txBody>
          <a:bodyPr>
            <a:normAutofit fontScale="90000"/>
          </a:bodyPr>
          <a:lstStyle/>
          <a:p>
            <a:pPr algn="ctr">
              <a:defRPr/>
            </a:pPr>
            <a:r>
              <a:rPr lang="en-US" alt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Maintenance PHILOSOPHY</a:t>
            </a:r>
          </a:p>
        </p:txBody>
      </p:sp>
      <p:sp>
        <p:nvSpPr>
          <p:cNvPr id="10244" name="Rectangle 5">
            <a:extLst>
              <a:ext uri="{FF2B5EF4-FFF2-40B4-BE49-F238E27FC236}">
                <a16:creationId xmlns:a16="http://schemas.microsoft.com/office/drawing/2014/main" id="{81C16197-FC67-4697-A170-8C1F01E1D5CC}"/>
              </a:ext>
            </a:extLst>
          </p:cNvPr>
          <p:cNvSpPr>
            <a:spLocks noGrp="1" noChangeArrowheads="1"/>
          </p:cNvSpPr>
          <p:nvPr>
            <p:ph type="body" idx="1"/>
          </p:nvPr>
        </p:nvSpPr>
        <p:spPr>
          <a:xfrm>
            <a:off x="1371600" y="1986755"/>
            <a:ext cx="6619876" cy="3276600"/>
          </a:xfrm>
          <a:solidFill>
            <a:schemeClr val="bg1">
              <a:lumMod val="95000"/>
            </a:schemeClr>
          </a:solidFill>
        </p:spPr>
        <p:txBody>
          <a:bodyPr>
            <a:noAutofit/>
          </a:bodyPr>
          <a:lstStyle/>
          <a:p>
            <a:pPr>
              <a:lnSpc>
                <a:spcPct val="170000"/>
              </a:lnSpc>
              <a:buClr>
                <a:srgbClr val="000099"/>
              </a:buClr>
            </a:pPr>
            <a:r>
              <a:rPr lang="en-US" altLang="en-US" sz="2000" b="1" dirty="0">
                <a:latin typeface="Arial" panose="020B0604020202020204" pitchFamily="34" charset="0"/>
                <a:cs typeface="Arial" panose="020B0604020202020204" pitchFamily="34" charset="0"/>
              </a:rPr>
              <a:t>Planned / Managed</a:t>
            </a:r>
          </a:p>
          <a:p>
            <a:pPr>
              <a:lnSpc>
                <a:spcPct val="170000"/>
              </a:lnSpc>
              <a:buClr>
                <a:srgbClr val="000099"/>
              </a:buClr>
            </a:pPr>
            <a:r>
              <a:rPr lang="en-US" altLang="en-US" sz="2000" b="1" dirty="0">
                <a:latin typeface="Arial" panose="020B0604020202020204" pitchFamily="34" charset="0"/>
                <a:cs typeface="Arial" panose="020B0604020202020204" pitchFamily="34" charset="0"/>
              </a:rPr>
              <a:t>Cost as Investment vs. Burden</a:t>
            </a:r>
          </a:p>
          <a:p>
            <a:pPr>
              <a:lnSpc>
                <a:spcPct val="170000"/>
              </a:lnSpc>
              <a:buClr>
                <a:srgbClr val="000099"/>
              </a:buClr>
            </a:pPr>
            <a:r>
              <a:rPr lang="en-US" altLang="en-US" sz="2000" b="1" dirty="0">
                <a:latin typeface="Arial" panose="020B0604020202020204" pitchFamily="34" charset="0"/>
                <a:cs typeface="Arial" panose="020B0604020202020204" pitchFamily="34" charset="0"/>
              </a:rPr>
              <a:t>Managed vs. Supervised</a:t>
            </a:r>
          </a:p>
          <a:p>
            <a:pPr>
              <a:lnSpc>
                <a:spcPct val="170000"/>
              </a:lnSpc>
              <a:buClr>
                <a:srgbClr val="000099"/>
              </a:buClr>
            </a:pPr>
            <a:r>
              <a:rPr lang="en-US" altLang="en-US" sz="2000" b="1" dirty="0">
                <a:latin typeface="Arial" panose="020B0604020202020204" pitchFamily="34" charset="0"/>
                <a:cs typeface="Arial" panose="020B0604020202020204" pitchFamily="34" charset="0"/>
              </a:rPr>
              <a:t>Decisions / Actions at Lowest Organizational Level</a:t>
            </a:r>
          </a:p>
          <a:p>
            <a:pPr>
              <a:lnSpc>
                <a:spcPct val="170000"/>
              </a:lnSpc>
              <a:buClr>
                <a:srgbClr val="000099"/>
              </a:buClr>
            </a:pPr>
            <a:r>
              <a:rPr lang="en-US" altLang="en-US" sz="2000" b="1" dirty="0">
                <a:latin typeface="Arial" panose="020B0604020202020204" pitchFamily="34" charset="0"/>
                <a:cs typeface="Arial" panose="020B0604020202020204" pitchFamily="34" charset="0"/>
              </a:rPr>
              <a:t>Supervisor as a Manager</a:t>
            </a:r>
          </a:p>
        </p:txBody>
      </p:sp>
      <p:sp>
        <p:nvSpPr>
          <p:cNvPr id="2" name="Slide Number Placeholder 1">
            <a:extLst>
              <a:ext uri="{FF2B5EF4-FFF2-40B4-BE49-F238E27FC236}">
                <a16:creationId xmlns:a16="http://schemas.microsoft.com/office/drawing/2014/main" id="{EAA87C53-4DEC-E443-813B-4AE17C731638}"/>
              </a:ext>
            </a:extLst>
          </p:cNvPr>
          <p:cNvSpPr>
            <a:spLocks noGrp="1"/>
          </p:cNvSpPr>
          <p:nvPr>
            <p:ph type="sldNum" sz="quarter" idx="12"/>
          </p:nvPr>
        </p:nvSpPr>
        <p:spPr/>
        <p:txBody>
          <a:bodyPr/>
          <a:lstStyle/>
          <a:p>
            <a:pPr>
              <a:defRPr/>
            </a:pPr>
            <a:fld id="{93760DB9-38B2-4ACA-86B8-FFD53C1F380B}" type="slidenum">
              <a:rPr lang="en-US" smtClean="0"/>
              <a:pPr>
                <a:defRPr/>
              </a:pPr>
              <a:t>120</a:t>
            </a:fld>
            <a:endParaRPr lang="en-US"/>
          </a:p>
        </p:txBody>
      </p:sp>
      <p:sp>
        <p:nvSpPr>
          <p:cNvPr id="3" name="Footer Placeholder 2">
            <a:extLst>
              <a:ext uri="{FF2B5EF4-FFF2-40B4-BE49-F238E27FC236}">
                <a16:creationId xmlns:a16="http://schemas.microsoft.com/office/drawing/2014/main" id="{475F4639-A4C8-D046-9125-8BC38478CF2E}"/>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Effect transition="in" filter="barn(inVertical)">
                                      <p:cBhvr>
                                        <p:cTn id="7" dur="500"/>
                                        <p:tgtEl>
                                          <p:spTgt spid="102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44">
                                            <p:txEl>
                                              <p:pRg st="1" end="1"/>
                                            </p:txEl>
                                          </p:spTgt>
                                        </p:tgtEl>
                                        <p:attrNameLst>
                                          <p:attrName>style.visibility</p:attrName>
                                        </p:attrNameLst>
                                      </p:cBhvr>
                                      <p:to>
                                        <p:strVal val="visible"/>
                                      </p:to>
                                    </p:set>
                                    <p:animEffect transition="in" filter="barn(inVertical)">
                                      <p:cBhvr>
                                        <p:cTn id="12" dur="500"/>
                                        <p:tgtEl>
                                          <p:spTgt spid="1024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44">
                                            <p:txEl>
                                              <p:pRg st="2" end="2"/>
                                            </p:txEl>
                                          </p:spTgt>
                                        </p:tgtEl>
                                        <p:attrNameLst>
                                          <p:attrName>style.visibility</p:attrName>
                                        </p:attrNameLst>
                                      </p:cBhvr>
                                      <p:to>
                                        <p:strVal val="visible"/>
                                      </p:to>
                                    </p:set>
                                    <p:animEffect transition="in" filter="barn(inVertical)">
                                      <p:cBhvr>
                                        <p:cTn id="17" dur="500"/>
                                        <p:tgtEl>
                                          <p:spTgt spid="1024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244">
                                            <p:txEl>
                                              <p:pRg st="3" end="3"/>
                                            </p:txEl>
                                          </p:spTgt>
                                        </p:tgtEl>
                                        <p:attrNameLst>
                                          <p:attrName>style.visibility</p:attrName>
                                        </p:attrNameLst>
                                      </p:cBhvr>
                                      <p:to>
                                        <p:strVal val="visible"/>
                                      </p:to>
                                    </p:set>
                                    <p:animEffect transition="in" filter="barn(inVertical)">
                                      <p:cBhvr>
                                        <p:cTn id="22" dur="500"/>
                                        <p:tgtEl>
                                          <p:spTgt spid="1024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244">
                                            <p:txEl>
                                              <p:pRg st="4" end="4"/>
                                            </p:txEl>
                                          </p:spTgt>
                                        </p:tgtEl>
                                        <p:attrNameLst>
                                          <p:attrName>style.visibility</p:attrName>
                                        </p:attrNameLst>
                                      </p:cBhvr>
                                      <p:to>
                                        <p:strVal val="visible"/>
                                      </p:to>
                                    </p:set>
                                    <p:animEffect transition="in" filter="barn(inVertical)">
                                      <p:cBhvr>
                                        <p:cTn id="27" dur="500"/>
                                        <p:tgtEl>
                                          <p:spTgt spid="1024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64" name="Rectangle 1436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366" name="Rectangle 1436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368" name="Rectangle 1436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40" name="Rectangle 4">
            <a:extLst>
              <a:ext uri="{FF2B5EF4-FFF2-40B4-BE49-F238E27FC236}">
                <a16:creationId xmlns:a16="http://schemas.microsoft.com/office/drawing/2014/main" id="{82643529-4EF3-415F-98CF-78F447130D88}"/>
              </a:ext>
            </a:extLst>
          </p:cNvPr>
          <p:cNvSpPr>
            <a:spLocks noGrp="1" noChangeArrowheads="1"/>
          </p:cNvSpPr>
          <p:nvPr>
            <p:ph type="title"/>
          </p:nvPr>
        </p:nvSpPr>
        <p:spPr>
          <a:xfrm>
            <a:off x="836676" y="548640"/>
            <a:ext cx="7626096" cy="1179576"/>
          </a:xfrm>
        </p:spPr>
        <p:txBody>
          <a:bodyPr>
            <a:normAutofit/>
          </a:bodyPr>
          <a:lstStyle/>
          <a:p>
            <a:pPr>
              <a:defRPr/>
            </a:pPr>
            <a:r>
              <a:rPr lang="en-US" altLang="en-US" sz="3200" dirty="0">
                <a:latin typeface="Arial" panose="020B0604020202020204" pitchFamily="34" charset="0"/>
                <a:cs typeface="Arial" panose="020B0604020202020204" pitchFamily="34" charset="0"/>
              </a:rPr>
              <a:t>Maintenance Function</a:t>
            </a:r>
          </a:p>
        </p:txBody>
      </p:sp>
      <p:sp>
        <p:nvSpPr>
          <p:cNvPr id="14370" name="Rectangle 1436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267" name="Rectangle 5">
            <a:extLst>
              <a:ext uri="{FF2B5EF4-FFF2-40B4-BE49-F238E27FC236}">
                <a16:creationId xmlns:a16="http://schemas.microsoft.com/office/drawing/2014/main" id="{08CBA3BE-310F-42BD-B5CA-365A31BF8732}"/>
              </a:ext>
            </a:extLst>
          </p:cNvPr>
          <p:cNvSpPr>
            <a:spLocks noGrp="1" noChangeArrowheads="1"/>
          </p:cNvSpPr>
          <p:nvPr>
            <p:ph type="body" idx="1"/>
          </p:nvPr>
        </p:nvSpPr>
        <p:spPr>
          <a:xfrm>
            <a:off x="425196" y="2221992"/>
            <a:ext cx="8037576" cy="3954971"/>
          </a:xfrm>
        </p:spPr>
        <p:txBody>
          <a:bodyPr>
            <a:normAutofit/>
          </a:bodyPr>
          <a:lstStyle/>
          <a:p>
            <a:pPr lvl="1">
              <a:lnSpc>
                <a:spcPct val="100000"/>
              </a:lnSpc>
            </a:pPr>
            <a:r>
              <a:rPr lang="en-US" altLang="en-US" sz="2000" dirty="0">
                <a:latin typeface="Arial" panose="020B0604020202020204" pitchFamily="34" charset="0"/>
                <a:cs typeface="Arial" panose="020B0604020202020204" pitchFamily="34" charset="0"/>
              </a:rPr>
              <a:t>Maintenance Organization Responsible &amp; Accountable</a:t>
            </a:r>
          </a:p>
          <a:p>
            <a:pPr lvl="1">
              <a:lnSpc>
                <a:spcPct val="100000"/>
              </a:lnSpc>
            </a:pPr>
            <a:r>
              <a:rPr lang="en-US" altLang="en-US" sz="2000" dirty="0">
                <a:latin typeface="Arial" panose="020B0604020202020204" pitchFamily="34" charset="0"/>
                <a:cs typeface="Arial" panose="020B0604020202020204" pitchFamily="34" charset="0"/>
              </a:rPr>
              <a:t>Single Point Accountability for Costs, Uptime, Budget</a:t>
            </a:r>
          </a:p>
          <a:p>
            <a:pPr lvl="1">
              <a:lnSpc>
                <a:spcPct val="100000"/>
              </a:lnSpc>
            </a:pPr>
            <a:r>
              <a:rPr lang="en-US" altLang="en-US" sz="2000" dirty="0">
                <a:latin typeface="Arial" panose="020B0604020202020204" pitchFamily="34" charset="0"/>
                <a:cs typeface="Arial" panose="020B0604020202020204" pitchFamily="34" charset="0"/>
              </a:rPr>
              <a:t>Frequency and Level of Maintenance</a:t>
            </a:r>
          </a:p>
          <a:p>
            <a:pPr lvl="1">
              <a:lnSpc>
                <a:spcPct val="100000"/>
              </a:lnSpc>
            </a:pPr>
            <a:r>
              <a:rPr lang="en-US" altLang="en-US" sz="2000" dirty="0">
                <a:latin typeface="Arial" panose="020B0604020202020204" pitchFamily="34" charset="0"/>
                <a:cs typeface="Arial" panose="020B0604020202020204" pitchFamily="34" charset="0"/>
              </a:rPr>
              <a:t>Reporting Level for Maintenance</a:t>
            </a:r>
          </a:p>
          <a:p>
            <a:pPr lvl="1">
              <a:lnSpc>
                <a:spcPct val="100000"/>
              </a:lnSpc>
            </a:pPr>
            <a:r>
              <a:rPr lang="en-US" altLang="en-US" sz="2000" dirty="0">
                <a:latin typeface="Arial" panose="020B0604020202020204" pitchFamily="34" charset="0"/>
                <a:cs typeface="Arial" panose="020B0604020202020204" pitchFamily="34" charset="0"/>
              </a:rPr>
              <a:t>Credibility</a:t>
            </a:r>
          </a:p>
          <a:p>
            <a:pPr lvl="1">
              <a:lnSpc>
                <a:spcPct val="100000"/>
              </a:lnSpc>
            </a:pPr>
            <a:r>
              <a:rPr lang="en-US" altLang="en-US" sz="2000" dirty="0">
                <a:latin typeface="Arial" panose="020B0604020202020204" pitchFamily="34" charset="0"/>
                <a:cs typeface="Arial" panose="020B0604020202020204" pitchFamily="34" charset="0"/>
              </a:rPr>
              <a:t>Equal Partner</a:t>
            </a:r>
          </a:p>
        </p:txBody>
      </p:sp>
      <p:sp>
        <p:nvSpPr>
          <p:cNvPr id="3" name="Footer Placeholder 2">
            <a:extLst>
              <a:ext uri="{FF2B5EF4-FFF2-40B4-BE49-F238E27FC236}">
                <a16:creationId xmlns:a16="http://schemas.microsoft.com/office/drawing/2014/main" id="{832ED639-DA2F-3142-9F1F-A8D8A630CC9A}"/>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FF757DDA-72C9-514A-978E-7F89439DD03D}"/>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121</a:t>
            </a:fld>
            <a:endParaRPr lang="en-US">
              <a:solidFill>
                <a:schemeClr val="tx1">
                  <a:lumMod val="50000"/>
                  <a:lumOff val="50000"/>
                </a:schemeClr>
              </a:solidFill>
            </a:endParaRPr>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arn(inVertical)">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barn(inVertical)">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barn(inVertical)">
                                      <p:cBhvr>
                                        <p:cTn id="17" dur="500"/>
                                        <p:tgtEl>
                                          <p:spTgt spid="112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barn(inVertical)">
                                      <p:cBhvr>
                                        <p:cTn id="22" dur="500"/>
                                        <p:tgtEl>
                                          <p:spTgt spid="1126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267">
                                            <p:txEl>
                                              <p:pRg st="4" end="4"/>
                                            </p:txEl>
                                          </p:spTgt>
                                        </p:tgtEl>
                                        <p:attrNameLst>
                                          <p:attrName>style.visibility</p:attrName>
                                        </p:attrNameLst>
                                      </p:cBhvr>
                                      <p:to>
                                        <p:strVal val="visible"/>
                                      </p:to>
                                    </p:set>
                                    <p:animEffect transition="in" filter="barn(inVertical)">
                                      <p:cBhvr>
                                        <p:cTn id="27" dur="500"/>
                                        <p:tgtEl>
                                          <p:spTgt spid="1126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267">
                                            <p:txEl>
                                              <p:pRg st="5" end="5"/>
                                            </p:txEl>
                                          </p:spTgt>
                                        </p:tgtEl>
                                        <p:attrNameLst>
                                          <p:attrName>style.visibility</p:attrName>
                                        </p:attrNameLst>
                                      </p:cBhvr>
                                      <p:to>
                                        <p:strVal val="visible"/>
                                      </p:to>
                                    </p:set>
                                    <p:animEffect transition="in" filter="barn(inVertical)">
                                      <p:cBhvr>
                                        <p:cTn id="32" dur="500"/>
                                        <p:tgtEl>
                                          <p:spTgt spid="112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51E05D7-5C05-4B92-96D5-E10031EE2BEA}"/>
              </a:ext>
            </a:extLst>
          </p:cNvPr>
          <p:cNvSpPr>
            <a:spLocks noChangeArrowheads="1"/>
          </p:cNvSpPr>
          <p:nvPr/>
        </p:nvSpPr>
        <p:spPr bwMode="auto">
          <a:xfrm>
            <a:off x="2913063" y="1382713"/>
            <a:ext cx="3360737" cy="4029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spAutoFit/>
          </a:bodyPr>
          <a:lstStyle/>
          <a:p>
            <a:pPr algn="ctr">
              <a:defRPr/>
            </a:pPr>
            <a:r>
              <a:rPr lang="en-US" altLang="en-US" sz="4000" b="1">
                <a:solidFill>
                  <a:srgbClr val="002060"/>
                </a:solidFill>
                <a:effectLst>
                  <a:outerShdw blurRad="38100" dist="38100" dir="2700000" algn="tl">
                    <a:srgbClr val="000000">
                      <a:alpha val="43137"/>
                    </a:srgbClr>
                  </a:outerShdw>
                </a:effectLst>
                <a:latin typeface="+mn-lt"/>
              </a:rPr>
              <a:t>DEFINITION</a:t>
            </a:r>
          </a:p>
          <a:p>
            <a:pPr>
              <a:defRPr/>
            </a:pPr>
            <a:endParaRPr lang="en-US" altLang="en-US" sz="3600">
              <a:solidFill>
                <a:srgbClr val="036F89"/>
              </a:solidFill>
              <a:effectLst>
                <a:outerShdw blurRad="38100" dist="38100" dir="2700000" algn="tl">
                  <a:srgbClr val="000000">
                    <a:alpha val="43137"/>
                  </a:srgbClr>
                </a:outerShdw>
              </a:effectLst>
              <a:latin typeface="Grail Light" pitchFamily="34" charset="0"/>
            </a:endParaRPr>
          </a:p>
          <a:p>
            <a:pPr>
              <a:defRPr/>
            </a:pPr>
            <a:endParaRPr lang="en-US" altLang="en-US" sz="3600">
              <a:solidFill>
                <a:srgbClr val="036F89"/>
              </a:solidFill>
              <a:effectLst>
                <a:outerShdw blurRad="38100" dist="38100" dir="2700000" algn="tl">
                  <a:srgbClr val="000000">
                    <a:alpha val="43137"/>
                  </a:srgbClr>
                </a:outerShdw>
              </a:effectLst>
              <a:latin typeface="Grail Light" pitchFamily="34" charset="0"/>
            </a:endParaRPr>
          </a:p>
          <a:p>
            <a:pPr>
              <a:defRPr/>
            </a:pPr>
            <a:endParaRPr lang="en-US" altLang="en-US" sz="3600">
              <a:solidFill>
                <a:srgbClr val="036F89"/>
              </a:solidFill>
              <a:effectLst>
                <a:outerShdw blurRad="38100" dist="38100" dir="2700000" algn="tl">
                  <a:srgbClr val="000000">
                    <a:alpha val="43137"/>
                  </a:srgbClr>
                </a:outerShdw>
              </a:effectLst>
              <a:latin typeface="Grail Light" pitchFamily="34" charset="0"/>
            </a:endParaRPr>
          </a:p>
          <a:p>
            <a:pPr>
              <a:defRPr/>
            </a:pPr>
            <a:endParaRPr lang="en-US" altLang="en-US" sz="3600">
              <a:solidFill>
                <a:srgbClr val="036F89"/>
              </a:solidFill>
              <a:effectLst>
                <a:outerShdw blurRad="38100" dist="38100" dir="2700000" algn="tl">
                  <a:srgbClr val="000000">
                    <a:alpha val="43137"/>
                  </a:srgbClr>
                </a:outerShdw>
              </a:effectLst>
              <a:latin typeface="Grail Light" pitchFamily="34" charset="0"/>
            </a:endParaRPr>
          </a:p>
          <a:p>
            <a:pPr>
              <a:defRPr/>
            </a:pPr>
            <a:endParaRPr lang="en-US" altLang="en-US" sz="3600">
              <a:solidFill>
                <a:srgbClr val="036F89"/>
              </a:solidFill>
              <a:effectLst>
                <a:outerShdw blurRad="38100" dist="38100" dir="2700000" algn="tl">
                  <a:srgbClr val="000000">
                    <a:alpha val="43137"/>
                  </a:srgbClr>
                </a:outerShdw>
              </a:effectLst>
              <a:latin typeface="Grail Light" pitchFamily="34" charset="0"/>
            </a:endParaRPr>
          </a:p>
          <a:p>
            <a:pPr algn="ctr">
              <a:defRPr/>
            </a:pPr>
            <a:r>
              <a:rPr lang="en-US" altLang="en-US" sz="3600" b="1">
                <a:solidFill>
                  <a:srgbClr val="002060"/>
                </a:solidFill>
                <a:effectLst>
                  <a:outerShdw blurRad="38100" dist="38100" dir="2700000" algn="tl">
                    <a:srgbClr val="000000">
                      <a:alpha val="43137"/>
                    </a:srgbClr>
                  </a:outerShdw>
                </a:effectLst>
                <a:latin typeface="Grail Light" pitchFamily="34" charset="0"/>
              </a:rPr>
              <a:t>DISCIPLINE</a:t>
            </a:r>
          </a:p>
        </p:txBody>
      </p:sp>
      <p:sp>
        <p:nvSpPr>
          <p:cNvPr id="12291" name="Freeform 3">
            <a:extLst>
              <a:ext uri="{FF2B5EF4-FFF2-40B4-BE49-F238E27FC236}">
                <a16:creationId xmlns:a16="http://schemas.microsoft.com/office/drawing/2014/main" id="{66D90A5B-03B6-4460-8C6F-01D3A8ED7B69}"/>
              </a:ext>
            </a:extLst>
          </p:cNvPr>
          <p:cNvSpPr>
            <a:spLocks/>
          </p:cNvSpPr>
          <p:nvPr/>
        </p:nvSpPr>
        <p:spPr bwMode="auto">
          <a:xfrm>
            <a:off x="3790950" y="2674938"/>
            <a:ext cx="1333500" cy="1195387"/>
          </a:xfrm>
          <a:custGeom>
            <a:avLst/>
            <a:gdLst>
              <a:gd name="T0" fmla="*/ 2147483646 w 840"/>
              <a:gd name="T1" fmla="*/ 0 h 753"/>
              <a:gd name="T2" fmla="*/ 2147483646 w 840"/>
              <a:gd name="T3" fmla="*/ 2147483646 h 753"/>
              <a:gd name="T4" fmla="*/ 0 w 840"/>
              <a:gd name="T5" fmla="*/ 2147483646 h 753"/>
              <a:gd name="T6" fmla="*/ 2147483646 w 840"/>
              <a:gd name="T7" fmla="*/ 2147483646 h 753"/>
              <a:gd name="T8" fmla="*/ 2147483646 w 840"/>
              <a:gd name="T9" fmla="*/ 2147483646 h 753"/>
              <a:gd name="T10" fmla="*/ 2147483646 w 840"/>
              <a:gd name="T11" fmla="*/ 2147483646 h 753"/>
              <a:gd name="T12" fmla="*/ 2147483646 w 840"/>
              <a:gd name="T13" fmla="*/ 2147483646 h 753"/>
              <a:gd name="T14" fmla="*/ 2147483646 w 840"/>
              <a:gd name="T15" fmla="*/ 2147483646 h 753"/>
              <a:gd name="T16" fmla="*/ 2147483646 w 840"/>
              <a:gd name="T17" fmla="*/ 2147483646 h 753"/>
              <a:gd name="T18" fmla="*/ 2147483646 w 840"/>
              <a:gd name="T19" fmla="*/ 2147483646 h 753"/>
              <a:gd name="T20" fmla="*/ 2147483646 w 840"/>
              <a:gd name="T21" fmla="*/ 0 h 7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40" h="753">
                <a:moveTo>
                  <a:pt x="420" y="0"/>
                </a:moveTo>
                <a:lnTo>
                  <a:pt x="297" y="284"/>
                </a:lnTo>
                <a:lnTo>
                  <a:pt x="0" y="284"/>
                </a:lnTo>
                <a:lnTo>
                  <a:pt x="227" y="468"/>
                </a:lnTo>
                <a:lnTo>
                  <a:pt x="123" y="752"/>
                </a:lnTo>
                <a:lnTo>
                  <a:pt x="420" y="568"/>
                </a:lnTo>
                <a:lnTo>
                  <a:pt x="717" y="752"/>
                </a:lnTo>
                <a:lnTo>
                  <a:pt x="612" y="468"/>
                </a:lnTo>
                <a:lnTo>
                  <a:pt x="839" y="284"/>
                </a:lnTo>
                <a:lnTo>
                  <a:pt x="542" y="284"/>
                </a:lnTo>
                <a:lnTo>
                  <a:pt x="420" y="0"/>
                </a:lnTo>
              </a:path>
            </a:pathLst>
          </a:custGeom>
          <a:solidFill>
            <a:srgbClr val="000066"/>
          </a:solidFill>
          <a:ln w="12700" cap="rnd" cmpd="sng">
            <a:solidFill>
              <a:srgbClr val="000000"/>
            </a:solidFill>
            <a:prstDash val="solid"/>
            <a:round/>
            <a:headEnd type="none" w="med" len="med"/>
            <a:tailEnd type="none" w="med" len="med"/>
          </a:ln>
          <a:effectLst>
            <a:outerShdw dist="107763" dir="2700000" algn="ctr" rotWithShape="0">
              <a:schemeClr val="tx2">
                <a:alpha val="50000"/>
              </a:schemeClr>
            </a:outerShdw>
          </a:effectLst>
        </p:spPr>
        <p:txBody>
          <a:bodyPr/>
          <a:lstStyle/>
          <a:p>
            <a:endParaRPr lang="en-US"/>
          </a:p>
        </p:txBody>
      </p:sp>
      <p:sp>
        <p:nvSpPr>
          <p:cNvPr id="2" name="Slide Number Placeholder 1">
            <a:extLst>
              <a:ext uri="{FF2B5EF4-FFF2-40B4-BE49-F238E27FC236}">
                <a16:creationId xmlns:a16="http://schemas.microsoft.com/office/drawing/2014/main" id="{FE5681F2-D1DE-744D-A40C-99460BEE8357}"/>
              </a:ext>
            </a:extLst>
          </p:cNvPr>
          <p:cNvSpPr>
            <a:spLocks noGrp="1"/>
          </p:cNvSpPr>
          <p:nvPr>
            <p:ph type="sldNum" sz="quarter" idx="12"/>
          </p:nvPr>
        </p:nvSpPr>
        <p:spPr/>
        <p:txBody>
          <a:bodyPr/>
          <a:lstStyle/>
          <a:p>
            <a:fld id="{04F9194C-56EF-432D-B3A6-B1499E5B8547}" type="slidenum">
              <a:rPr lang="en-US" smtClean="0"/>
              <a:t>122</a:t>
            </a:fld>
            <a:endParaRPr lang="en-US"/>
          </a:p>
        </p:txBody>
      </p:sp>
      <p:sp>
        <p:nvSpPr>
          <p:cNvPr id="3" name="Footer Placeholder 2">
            <a:extLst>
              <a:ext uri="{FF2B5EF4-FFF2-40B4-BE49-F238E27FC236}">
                <a16:creationId xmlns:a16="http://schemas.microsoft.com/office/drawing/2014/main" id="{E2A44BD2-E980-FE41-B4DC-41C398795EE3}"/>
              </a:ext>
            </a:extLst>
          </p:cNvPr>
          <p:cNvSpPr>
            <a:spLocks noGrp="1"/>
          </p:cNvSpPr>
          <p:nvPr>
            <p:ph type="ftr" sz="quarter" idx="11"/>
          </p:nvPr>
        </p:nvSpPr>
        <p:spPr/>
        <p:txBody>
          <a:bodyPr/>
          <a:lstStyle/>
          <a:p>
            <a:r>
              <a:rPr lang="en-US"/>
              <a:t>www.worldclassmaintenance.org</a:t>
            </a:r>
          </a:p>
        </p:txBody>
      </p:sp>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2102463-6FAF-4A23-AF2C-2C7F83CF92E4}"/>
              </a:ext>
            </a:extLst>
          </p:cNvPr>
          <p:cNvSpPr>
            <a:spLocks noChangeArrowheads="1"/>
          </p:cNvSpPr>
          <p:nvPr/>
        </p:nvSpPr>
        <p:spPr bwMode="auto">
          <a:xfrm>
            <a:off x="2532658" y="1290638"/>
            <a:ext cx="3864373" cy="4029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p>
            <a:pPr algn="ctr">
              <a:defRPr/>
            </a:pPr>
            <a:r>
              <a:rPr lang="en-US" altLang="en-US" sz="3600" b="1">
                <a:solidFill>
                  <a:srgbClr val="002060"/>
                </a:solidFill>
                <a:effectLst>
                  <a:outerShdw blurRad="38100" dist="38100" dir="2700000" algn="tl">
                    <a:srgbClr val="000000"/>
                  </a:outerShdw>
                </a:effectLst>
                <a:latin typeface="+mn-lt"/>
              </a:rPr>
              <a:t>RESPONSIBILITY</a:t>
            </a:r>
          </a:p>
          <a:p>
            <a:pPr algn="ctr">
              <a:defRPr/>
            </a:pPr>
            <a:r>
              <a:rPr lang="en-US" altLang="en-US" sz="3600" b="1">
                <a:solidFill>
                  <a:srgbClr val="002060"/>
                </a:solidFill>
                <a:effectLst>
                  <a:outerShdw blurRad="38100" dist="38100" dir="2700000" algn="tl">
                    <a:srgbClr val="000000"/>
                  </a:outerShdw>
                </a:effectLst>
                <a:latin typeface="+mn-lt"/>
              </a:rPr>
              <a:t>AUTHORITY</a:t>
            </a:r>
          </a:p>
          <a:p>
            <a:pPr algn="ctr">
              <a:defRPr/>
            </a:pPr>
            <a:endParaRPr lang="en-US" altLang="en-US" sz="3600">
              <a:solidFill>
                <a:srgbClr val="036F89"/>
              </a:solidFill>
              <a:effectLst>
                <a:outerShdw blurRad="38100" dist="38100" dir="2700000" algn="tl">
                  <a:srgbClr val="000000"/>
                </a:outerShdw>
              </a:effectLst>
              <a:latin typeface="Grail Light" pitchFamily="34" charset="0"/>
            </a:endParaRPr>
          </a:p>
          <a:p>
            <a:pPr algn="ctr">
              <a:defRPr/>
            </a:pPr>
            <a:endParaRPr lang="en-US" altLang="en-US" sz="3600">
              <a:solidFill>
                <a:srgbClr val="036F89"/>
              </a:solidFill>
              <a:effectLst>
                <a:outerShdw blurRad="38100" dist="38100" dir="2700000" algn="tl">
                  <a:srgbClr val="000000"/>
                </a:outerShdw>
              </a:effectLst>
              <a:latin typeface="Grail Light" pitchFamily="34" charset="0"/>
            </a:endParaRPr>
          </a:p>
          <a:p>
            <a:pPr algn="ctr">
              <a:defRPr/>
            </a:pPr>
            <a:endParaRPr lang="en-US" altLang="en-US" sz="3600">
              <a:solidFill>
                <a:srgbClr val="036F89"/>
              </a:solidFill>
              <a:effectLst>
                <a:outerShdw blurRad="38100" dist="38100" dir="2700000" algn="tl">
                  <a:srgbClr val="000000"/>
                </a:outerShdw>
              </a:effectLst>
              <a:latin typeface="Grail Light" pitchFamily="34" charset="0"/>
            </a:endParaRPr>
          </a:p>
          <a:p>
            <a:pPr algn="ctr">
              <a:defRPr/>
            </a:pPr>
            <a:endParaRPr lang="en-US" altLang="en-US" sz="3600">
              <a:solidFill>
                <a:srgbClr val="036F89"/>
              </a:solidFill>
              <a:effectLst>
                <a:outerShdw blurRad="38100" dist="38100" dir="2700000" algn="tl">
                  <a:srgbClr val="000000"/>
                </a:outerShdw>
              </a:effectLst>
              <a:latin typeface="Grail Light" pitchFamily="34" charset="0"/>
            </a:endParaRPr>
          </a:p>
          <a:p>
            <a:pPr algn="ctr">
              <a:defRPr/>
            </a:pPr>
            <a:r>
              <a:rPr lang="en-US" altLang="en-US" sz="4000" b="1">
                <a:effectLst>
                  <a:outerShdw blurRad="38100" dist="38100" dir="2700000" algn="tl">
                    <a:srgbClr val="000000"/>
                  </a:outerShdw>
                </a:effectLst>
                <a:latin typeface="+mn-lt"/>
              </a:rPr>
              <a:t>ACCOUNTABILITY</a:t>
            </a:r>
          </a:p>
        </p:txBody>
      </p:sp>
      <p:grpSp>
        <p:nvGrpSpPr>
          <p:cNvPr id="13315" name="Group 16">
            <a:extLst>
              <a:ext uri="{FF2B5EF4-FFF2-40B4-BE49-F238E27FC236}">
                <a16:creationId xmlns:a16="http://schemas.microsoft.com/office/drawing/2014/main" id="{C7FA4BFF-61D4-4207-8959-65E680A3F9E4}"/>
              </a:ext>
            </a:extLst>
          </p:cNvPr>
          <p:cNvGrpSpPr>
            <a:grpSpLocks/>
          </p:cNvGrpSpPr>
          <p:nvPr/>
        </p:nvGrpSpPr>
        <p:grpSpPr bwMode="auto">
          <a:xfrm>
            <a:off x="2682875" y="3209925"/>
            <a:ext cx="3213100" cy="454025"/>
            <a:chOff x="1690" y="2022"/>
            <a:chExt cx="2024" cy="286"/>
          </a:xfrm>
        </p:grpSpPr>
        <p:sp>
          <p:nvSpPr>
            <p:cNvPr id="13316" name="Freeform 3">
              <a:extLst>
                <a:ext uri="{FF2B5EF4-FFF2-40B4-BE49-F238E27FC236}">
                  <a16:creationId xmlns:a16="http://schemas.microsoft.com/office/drawing/2014/main" id="{06CF2198-6C90-4A44-A867-376CF497957F}"/>
                </a:ext>
              </a:extLst>
            </p:cNvPr>
            <p:cNvSpPr>
              <a:spLocks/>
            </p:cNvSpPr>
            <p:nvPr/>
          </p:nvSpPr>
          <p:spPr bwMode="auto">
            <a:xfrm>
              <a:off x="2559" y="2022"/>
              <a:ext cx="289" cy="286"/>
            </a:xfrm>
            <a:custGeom>
              <a:avLst/>
              <a:gdLst>
                <a:gd name="T0" fmla="*/ 144 w 289"/>
                <a:gd name="T1" fmla="*/ 0 h 286"/>
                <a:gd name="T2" fmla="*/ 288 w 289"/>
                <a:gd name="T3" fmla="*/ 143 h 286"/>
                <a:gd name="T4" fmla="*/ 144 w 289"/>
                <a:gd name="T5" fmla="*/ 285 h 286"/>
                <a:gd name="T6" fmla="*/ 0 w 289"/>
                <a:gd name="T7" fmla="*/ 143 h 286"/>
                <a:gd name="T8" fmla="*/ 144 w 289"/>
                <a:gd name="T9" fmla="*/ 0 h 2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9" h="286">
                  <a:moveTo>
                    <a:pt x="144" y="0"/>
                  </a:moveTo>
                  <a:lnTo>
                    <a:pt x="288" y="143"/>
                  </a:lnTo>
                  <a:lnTo>
                    <a:pt x="144" y="285"/>
                  </a:lnTo>
                  <a:lnTo>
                    <a:pt x="0" y="143"/>
                  </a:lnTo>
                  <a:lnTo>
                    <a:pt x="144" y="0"/>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7" name="Freeform 4">
              <a:extLst>
                <a:ext uri="{FF2B5EF4-FFF2-40B4-BE49-F238E27FC236}">
                  <a16:creationId xmlns:a16="http://schemas.microsoft.com/office/drawing/2014/main" id="{4F842E4B-50F1-44B0-8681-571F138ADD1C}"/>
                </a:ext>
              </a:extLst>
            </p:cNvPr>
            <p:cNvSpPr>
              <a:spLocks/>
            </p:cNvSpPr>
            <p:nvPr/>
          </p:nvSpPr>
          <p:spPr bwMode="auto">
            <a:xfrm>
              <a:off x="2706" y="2168"/>
              <a:ext cx="142" cy="140"/>
            </a:xfrm>
            <a:custGeom>
              <a:avLst/>
              <a:gdLst>
                <a:gd name="T0" fmla="*/ 0 w 142"/>
                <a:gd name="T1" fmla="*/ 139 h 140"/>
                <a:gd name="T2" fmla="*/ 0 w 142"/>
                <a:gd name="T3" fmla="*/ 104 h 140"/>
                <a:gd name="T4" fmla="*/ 105 w 142"/>
                <a:gd name="T5" fmla="*/ 1 h 140"/>
                <a:gd name="T6" fmla="*/ 141 w 142"/>
                <a:gd name="T7" fmla="*/ 0 h 140"/>
                <a:gd name="T8" fmla="*/ 0 w 142"/>
                <a:gd name="T9" fmla="*/ 139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0">
                  <a:moveTo>
                    <a:pt x="0" y="139"/>
                  </a:moveTo>
                  <a:lnTo>
                    <a:pt x="0" y="104"/>
                  </a:lnTo>
                  <a:lnTo>
                    <a:pt x="105" y="1"/>
                  </a:lnTo>
                  <a:lnTo>
                    <a:pt x="141" y="0"/>
                  </a:lnTo>
                  <a:lnTo>
                    <a:pt x="0" y="139"/>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8" name="Freeform 5">
              <a:extLst>
                <a:ext uri="{FF2B5EF4-FFF2-40B4-BE49-F238E27FC236}">
                  <a16:creationId xmlns:a16="http://schemas.microsoft.com/office/drawing/2014/main" id="{2CCC8261-D68A-4BD4-BAA6-65475968F4DE}"/>
                </a:ext>
              </a:extLst>
            </p:cNvPr>
            <p:cNvSpPr>
              <a:spLocks/>
            </p:cNvSpPr>
            <p:nvPr/>
          </p:nvSpPr>
          <p:spPr bwMode="auto">
            <a:xfrm>
              <a:off x="1690" y="2168"/>
              <a:ext cx="840" cy="22"/>
            </a:xfrm>
            <a:custGeom>
              <a:avLst/>
              <a:gdLst>
                <a:gd name="T0" fmla="*/ 0 w 840"/>
                <a:gd name="T1" fmla="*/ 21 h 22"/>
                <a:gd name="T2" fmla="*/ 26 w 840"/>
                <a:gd name="T3" fmla="*/ 0 h 22"/>
                <a:gd name="T4" fmla="*/ 811 w 840"/>
                <a:gd name="T5" fmla="*/ 0 h 22"/>
                <a:gd name="T6" fmla="*/ 839 w 840"/>
                <a:gd name="T7" fmla="*/ 21 h 22"/>
                <a:gd name="T8" fmla="*/ 0 w 840"/>
                <a:gd name="T9" fmla="*/ 21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0" h="22">
                  <a:moveTo>
                    <a:pt x="0" y="21"/>
                  </a:moveTo>
                  <a:lnTo>
                    <a:pt x="26" y="0"/>
                  </a:lnTo>
                  <a:lnTo>
                    <a:pt x="811" y="0"/>
                  </a:lnTo>
                  <a:lnTo>
                    <a:pt x="839" y="21"/>
                  </a:lnTo>
                  <a:lnTo>
                    <a:pt x="0" y="21"/>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9" name="Freeform 6">
              <a:extLst>
                <a:ext uri="{FF2B5EF4-FFF2-40B4-BE49-F238E27FC236}">
                  <a16:creationId xmlns:a16="http://schemas.microsoft.com/office/drawing/2014/main" id="{0EE8E3FB-84A2-42A5-8133-1AE34929BAA1}"/>
                </a:ext>
              </a:extLst>
            </p:cNvPr>
            <p:cNvSpPr>
              <a:spLocks/>
            </p:cNvSpPr>
            <p:nvPr/>
          </p:nvSpPr>
          <p:spPr bwMode="auto">
            <a:xfrm>
              <a:off x="2876" y="2168"/>
              <a:ext cx="838" cy="22"/>
            </a:xfrm>
            <a:custGeom>
              <a:avLst/>
              <a:gdLst>
                <a:gd name="T0" fmla="*/ 0 w 838"/>
                <a:gd name="T1" fmla="*/ 21 h 22"/>
                <a:gd name="T2" fmla="*/ 27 w 838"/>
                <a:gd name="T3" fmla="*/ 0 h 22"/>
                <a:gd name="T4" fmla="*/ 812 w 838"/>
                <a:gd name="T5" fmla="*/ 0 h 22"/>
                <a:gd name="T6" fmla="*/ 837 w 838"/>
                <a:gd name="T7" fmla="*/ 21 h 22"/>
                <a:gd name="T8" fmla="*/ 0 w 838"/>
                <a:gd name="T9" fmla="*/ 21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 h="22">
                  <a:moveTo>
                    <a:pt x="0" y="21"/>
                  </a:moveTo>
                  <a:lnTo>
                    <a:pt x="27" y="0"/>
                  </a:lnTo>
                  <a:lnTo>
                    <a:pt x="812" y="0"/>
                  </a:lnTo>
                  <a:lnTo>
                    <a:pt x="837" y="21"/>
                  </a:lnTo>
                  <a:lnTo>
                    <a:pt x="0" y="21"/>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0" name="Freeform 7">
              <a:extLst>
                <a:ext uri="{FF2B5EF4-FFF2-40B4-BE49-F238E27FC236}">
                  <a16:creationId xmlns:a16="http://schemas.microsoft.com/office/drawing/2014/main" id="{17D3DF19-5F0D-4ADA-B473-85F986C2AC4C}"/>
                </a:ext>
              </a:extLst>
            </p:cNvPr>
            <p:cNvSpPr>
              <a:spLocks/>
            </p:cNvSpPr>
            <p:nvPr/>
          </p:nvSpPr>
          <p:spPr bwMode="auto">
            <a:xfrm>
              <a:off x="2559" y="2168"/>
              <a:ext cx="142" cy="140"/>
            </a:xfrm>
            <a:custGeom>
              <a:avLst/>
              <a:gdLst>
                <a:gd name="T0" fmla="*/ 0 w 142"/>
                <a:gd name="T1" fmla="*/ 0 h 140"/>
                <a:gd name="T2" fmla="*/ 35 w 142"/>
                <a:gd name="T3" fmla="*/ 0 h 140"/>
                <a:gd name="T4" fmla="*/ 141 w 142"/>
                <a:gd name="T5" fmla="*/ 104 h 140"/>
                <a:gd name="T6" fmla="*/ 141 w 142"/>
                <a:gd name="T7" fmla="*/ 139 h 140"/>
                <a:gd name="T8" fmla="*/ 0 w 142"/>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0">
                  <a:moveTo>
                    <a:pt x="0" y="0"/>
                  </a:moveTo>
                  <a:lnTo>
                    <a:pt x="35" y="0"/>
                  </a:lnTo>
                  <a:lnTo>
                    <a:pt x="141" y="104"/>
                  </a:lnTo>
                  <a:lnTo>
                    <a:pt x="141" y="139"/>
                  </a:lnTo>
                  <a:lnTo>
                    <a:pt x="0" y="0"/>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1" name="Freeform 8">
              <a:extLst>
                <a:ext uri="{FF2B5EF4-FFF2-40B4-BE49-F238E27FC236}">
                  <a16:creationId xmlns:a16="http://schemas.microsoft.com/office/drawing/2014/main" id="{5DC4F37E-93AA-4244-B275-3B2736AE21B8}"/>
                </a:ext>
              </a:extLst>
            </p:cNvPr>
            <p:cNvSpPr>
              <a:spLocks/>
            </p:cNvSpPr>
            <p:nvPr/>
          </p:nvSpPr>
          <p:spPr bwMode="auto">
            <a:xfrm>
              <a:off x="1690" y="2142"/>
              <a:ext cx="21" cy="48"/>
            </a:xfrm>
            <a:custGeom>
              <a:avLst/>
              <a:gdLst>
                <a:gd name="T0" fmla="*/ 20 w 21"/>
                <a:gd name="T1" fmla="*/ 23 h 48"/>
                <a:gd name="T2" fmla="*/ 0 w 21"/>
                <a:gd name="T3" fmla="*/ 0 h 48"/>
                <a:gd name="T4" fmla="*/ 0 w 21"/>
                <a:gd name="T5" fmla="*/ 47 h 48"/>
                <a:gd name="T6" fmla="*/ 20 w 21"/>
                <a:gd name="T7" fmla="*/ 23 h 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48">
                  <a:moveTo>
                    <a:pt x="20" y="23"/>
                  </a:moveTo>
                  <a:lnTo>
                    <a:pt x="0" y="0"/>
                  </a:lnTo>
                  <a:lnTo>
                    <a:pt x="0" y="47"/>
                  </a:lnTo>
                  <a:lnTo>
                    <a:pt x="20" y="23"/>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2" name="Freeform 9">
              <a:extLst>
                <a:ext uri="{FF2B5EF4-FFF2-40B4-BE49-F238E27FC236}">
                  <a16:creationId xmlns:a16="http://schemas.microsoft.com/office/drawing/2014/main" id="{21BF24CE-0322-4A35-AA44-B53095592930}"/>
                </a:ext>
              </a:extLst>
            </p:cNvPr>
            <p:cNvSpPr>
              <a:spLocks/>
            </p:cNvSpPr>
            <p:nvPr/>
          </p:nvSpPr>
          <p:spPr bwMode="auto">
            <a:xfrm>
              <a:off x="2876" y="2142"/>
              <a:ext cx="22" cy="48"/>
            </a:xfrm>
            <a:custGeom>
              <a:avLst/>
              <a:gdLst>
                <a:gd name="T0" fmla="*/ 21 w 22"/>
                <a:gd name="T1" fmla="*/ 23 h 48"/>
                <a:gd name="T2" fmla="*/ 0 w 22"/>
                <a:gd name="T3" fmla="*/ 0 h 48"/>
                <a:gd name="T4" fmla="*/ 0 w 22"/>
                <a:gd name="T5" fmla="*/ 47 h 48"/>
                <a:gd name="T6" fmla="*/ 21 w 22"/>
                <a:gd name="T7" fmla="*/ 23 h 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48">
                  <a:moveTo>
                    <a:pt x="21" y="23"/>
                  </a:moveTo>
                  <a:lnTo>
                    <a:pt x="0" y="0"/>
                  </a:lnTo>
                  <a:lnTo>
                    <a:pt x="0" y="47"/>
                  </a:lnTo>
                  <a:lnTo>
                    <a:pt x="21" y="23"/>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3" name="Freeform 10">
              <a:extLst>
                <a:ext uri="{FF2B5EF4-FFF2-40B4-BE49-F238E27FC236}">
                  <a16:creationId xmlns:a16="http://schemas.microsoft.com/office/drawing/2014/main" id="{B552FC0D-3FB4-4D60-BAE8-4F9FE85EA6A2}"/>
                </a:ext>
              </a:extLst>
            </p:cNvPr>
            <p:cNvSpPr>
              <a:spLocks/>
            </p:cNvSpPr>
            <p:nvPr/>
          </p:nvSpPr>
          <p:spPr bwMode="auto">
            <a:xfrm>
              <a:off x="1690" y="2142"/>
              <a:ext cx="840" cy="21"/>
            </a:xfrm>
            <a:custGeom>
              <a:avLst/>
              <a:gdLst>
                <a:gd name="T0" fmla="*/ 0 w 840"/>
                <a:gd name="T1" fmla="*/ 0 h 21"/>
                <a:gd name="T2" fmla="*/ 26 w 840"/>
                <a:gd name="T3" fmla="*/ 20 h 21"/>
                <a:gd name="T4" fmla="*/ 811 w 840"/>
                <a:gd name="T5" fmla="*/ 20 h 21"/>
                <a:gd name="T6" fmla="*/ 839 w 840"/>
                <a:gd name="T7" fmla="*/ 0 h 21"/>
                <a:gd name="T8" fmla="*/ 0 w 840"/>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0" h="21">
                  <a:moveTo>
                    <a:pt x="0" y="0"/>
                  </a:moveTo>
                  <a:lnTo>
                    <a:pt x="26" y="20"/>
                  </a:lnTo>
                  <a:lnTo>
                    <a:pt x="811" y="20"/>
                  </a:lnTo>
                  <a:lnTo>
                    <a:pt x="839" y="0"/>
                  </a:lnTo>
                  <a:lnTo>
                    <a:pt x="0" y="0"/>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Freeform 11">
              <a:extLst>
                <a:ext uri="{FF2B5EF4-FFF2-40B4-BE49-F238E27FC236}">
                  <a16:creationId xmlns:a16="http://schemas.microsoft.com/office/drawing/2014/main" id="{645270AE-7C5C-4357-94D2-7196671D7373}"/>
                </a:ext>
              </a:extLst>
            </p:cNvPr>
            <p:cNvSpPr>
              <a:spLocks/>
            </p:cNvSpPr>
            <p:nvPr/>
          </p:nvSpPr>
          <p:spPr bwMode="auto">
            <a:xfrm>
              <a:off x="2876" y="2142"/>
              <a:ext cx="838" cy="21"/>
            </a:xfrm>
            <a:custGeom>
              <a:avLst/>
              <a:gdLst>
                <a:gd name="T0" fmla="*/ 0 w 838"/>
                <a:gd name="T1" fmla="*/ 0 h 21"/>
                <a:gd name="T2" fmla="*/ 27 w 838"/>
                <a:gd name="T3" fmla="*/ 20 h 21"/>
                <a:gd name="T4" fmla="*/ 812 w 838"/>
                <a:gd name="T5" fmla="*/ 20 h 21"/>
                <a:gd name="T6" fmla="*/ 837 w 838"/>
                <a:gd name="T7" fmla="*/ 0 h 21"/>
                <a:gd name="T8" fmla="*/ 0 w 83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8" h="21">
                  <a:moveTo>
                    <a:pt x="0" y="0"/>
                  </a:moveTo>
                  <a:lnTo>
                    <a:pt x="27" y="20"/>
                  </a:lnTo>
                  <a:lnTo>
                    <a:pt x="812" y="20"/>
                  </a:lnTo>
                  <a:lnTo>
                    <a:pt x="837" y="0"/>
                  </a:lnTo>
                  <a:lnTo>
                    <a:pt x="0" y="0"/>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5" name="Freeform 12">
              <a:extLst>
                <a:ext uri="{FF2B5EF4-FFF2-40B4-BE49-F238E27FC236}">
                  <a16:creationId xmlns:a16="http://schemas.microsoft.com/office/drawing/2014/main" id="{DC3540A2-7884-4AE5-B5D6-B3460FEF83CD}"/>
                </a:ext>
              </a:extLst>
            </p:cNvPr>
            <p:cNvSpPr>
              <a:spLocks/>
            </p:cNvSpPr>
            <p:nvPr/>
          </p:nvSpPr>
          <p:spPr bwMode="auto">
            <a:xfrm>
              <a:off x="2559" y="2022"/>
              <a:ext cx="142" cy="141"/>
            </a:xfrm>
            <a:custGeom>
              <a:avLst/>
              <a:gdLst>
                <a:gd name="T0" fmla="*/ 141 w 142"/>
                <a:gd name="T1" fmla="*/ 0 h 141"/>
                <a:gd name="T2" fmla="*/ 141 w 142"/>
                <a:gd name="T3" fmla="*/ 36 h 141"/>
                <a:gd name="T4" fmla="*/ 35 w 142"/>
                <a:gd name="T5" fmla="*/ 140 h 141"/>
                <a:gd name="T6" fmla="*/ 0 w 142"/>
                <a:gd name="T7" fmla="*/ 140 h 141"/>
                <a:gd name="T8" fmla="*/ 141 w 142"/>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1">
                  <a:moveTo>
                    <a:pt x="141" y="0"/>
                  </a:moveTo>
                  <a:lnTo>
                    <a:pt x="141" y="36"/>
                  </a:lnTo>
                  <a:lnTo>
                    <a:pt x="35" y="140"/>
                  </a:lnTo>
                  <a:lnTo>
                    <a:pt x="0" y="140"/>
                  </a:lnTo>
                  <a:lnTo>
                    <a:pt x="141" y="0"/>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Freeform 13">
              <a:extLst>
                <a:ext uri="{FF2B5EF4-FFF2-40B4-BE49-F238E27FC236}">
                  <a16:creationId xmlns:a16="http://schemas.microsoft.com/office/drawing/2014/main" id="{7D730F64-60FB-4BF3-ABE6-18C7F044B580}"/>
                </a:ext>
              </a:extLst>
            </p:cNvPr>
            <p:cNvSpPr>
              <a:spLocks/>
            </p:cNvSpPr>
            <p:nvPr/>
          </p:nvSpPr>
          <p:spPr bwMode="auto">
            <a:xfrm>
              <a:off x="2706" y="2022"/>
              <a:ext cx="142" cy="141"/>
            </a:xfrm>
            <a:custGeom>
              <a:avLst/>
              <a:gdLst>
                <a:gd name="T0" fmla="*/ 141 w 142"/>
                <a:gd name="T1" fmla="*/ 140 h 141"/>
                <a:gd name="T2" fmla="*/ 105 w 142"/>
                <a:gd name="T3" fmla="*/ 140 h 141"/>
                <a:gd name="T4" fmla="*/ 0 w 142"/>
                <a:gd name="T5" fmla="*/ 36 h 141"/>
                <a:gd name="T6" fmla="*/ 0 w 142"/>
                <a:gd name="T7" fmla="*/ 0 h 141"/>
                <a:gd name="T8" fmla="*/ 141 w 142"/>
                <a:gd name="T9" fmla="*/ 14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41">
                  <a:moveTo>
                    <a:pt x="141" y="140"/>
                  </a:moveTo>
                  <a:lnTo>
                    <a:pt x="105" y="140"/>
                  </a:lnTo>
                  <a:lnTo>
                    <a:pt x="0" y="36"/>
                  </a:lnTo>
                  <a:lnTo>
                    <a:pt x="0" y="0"/>
                  </a:lnTo>
                  <a:lnTo>
                    <a:pt x="141" y="140"/>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7" name="Freeform 14">
              <a:extLst>
                <a:ext uri="{FF2B5EF4-FFF2-40B4-BE49-F238E27FC236}">
                  <a16:creationId xmlns:a16="http://schemas.microsoft.com/office/drawing/2014/main" id="{A935F0E9-D9FE-4167-A7B4-C01F83CE16E7}"/>
                </a:ext>
              </a:extLst>
            </p:cNvPr>
            <p:cNvSpPr>
              <a:spLocks/>
            </p:cNvSpPr>
            <p:nvPr/>
          </p:nvSpPr>
          <p:spPr bwMode="auto">
            <a:xfrm>
              <a:off x="2507" y="2142"/>
              <a:ext cx="23" cy="48"/>
            </a:xfrm>
            <a:custGeom>
              <a:avLst/>
              <a:gdLst>
                <a:gd name="T0" fmla="*/ 0 w 23"/>
                <a:gd name="T1" fmla="*/ 23 h 48"/>
                <a:gd name="T2" fmla="*/ 22 w 23"/>
                <a:gd name="T3" fmla="*/ 0 h 48"/>
                <a:gd name="T4" fmla="*/ 22 w 23"/>
                <a:gd name="T5" fmla="*/ 47 h 48"/>
                <a:gd name="T6" fmla="*/ 0 w 23"/>
                <a:gd name="T7" fmla="*/ 23 h 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8">
                  <a:moveTo>
                    <a:pt x="0" y="23"/>
                  </a:moveTo>
                  <a:lnTo>
                    <a:pt x="22" y="0"/>
                  </a:lnTo>
                  <a:lnTo>
                    <a:pt x="22" y="47"/>
                  </a:lnTo>
                  <a:lnTo>
                    <a:pt x="0" y="23"/>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Freeform 15">
              <a:extLst>
                <a:ext uri="{FF2B5EF4-FFF2-40B4-BE49-F238E27FC236}">
                  <a16:creationId xmlns:a16="http://schemas.microsoft.com/office/drawing/2014/main" id="{9659296E-DBBE-497E-867E-805983E2C227}"/>
                </a:ext>
              </a:extLst>
            </p:cNvPr>
            <p:cNvSpPr>
              <a:spLocks/>
            </p:cNvSpPr>
            <p:nvPr/>
          </p:nvSpPr>
          <p:spPr bwMode="auto">
            <a:xfrm>
              <a:off x="3695" y="2142"/>
              <a:ext cx="19" cy="48"/>
            </a:xfrm>
            <a:custGeom>
              <a:avLst/>
              <a:gdLst>
                <a:gd name="T0" fmla="*/ 0 w 19"/>
                <a:gd name="T1" fmla="*/ 23 h 48"/>
                <a:gd name="T2" fmla="*/ 18 w 19"/>
                <a:gd name="T3" fmla="*/ 0 h 48"/>
                <a:gd name="T4" fmla="*/ 18 w 19"/>
                <a:gd name="T5" fmla="*/ 47 h 48"/>
                <a:gd name="T6" fmla="*/ 0 w 19"/>
                <a:gd name="T7" fmla="*/ 23 h 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48">
                  <a:moveTo>
                    <a:pt x="0" y="23"/>
                  </a:moveTo>
                  <a:lnTo>
                    <a:pt x="18" y="0"/>
                  </a:lnTo>
                  <a:lnTo>
                    <a:pt x="18" y="47"/>
                  </a:lnTo>
                  <a:lnTo>
                    <a:pt x="0" y="23"/>
                  </a:lnTo>
                </a:path>
              </a:pathLst>
            </a:custGeom>
            <a:gradFill rotWithShape="0">
              <a:gsLst>
                <a:gs pos="0">
                  <a:srgbClr val="000099"/>
                </a:gs>
                <a:gs pos="50000">
                  <a:srgbClr val="6666C2"/>
                </a:gs>
                <a:gs pos="100000">
                  <a:srgbClr val="000099"/>
                </a:gs>
              </a:gsLst>
              <a:lin ang="5400000" scaled="1"/>
            </a:gradFill>
            <a:ln w="12700" cap="rnd" cmpd="sng">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Slide Number Placeholder 1">
            <a:extLst>
              <a:ext uri="{FF2B5EF4-FFF2-40B4-BE49-F238E27FC236}">
                <a16:creationId xmlns:a16="http://schemas.microsoft.com/office/drawing/2014/main" id="{C36B6D70-8CF1-1047-A9EA-34187891694F}"/>
              </a:ext>
            </a:extLst>
          </p:cNvPr>
          <p:cNvSpPr>
            <a:spLocks noGrp="1"/>
          </p:cNvSpPr>
          <p:nvPr>
            <p:ph type="sldNum" sz="quarter" idx="12"/>
          </p:nvPr>
        </p:nvSpPr>
        <p:spPr/>
        <p:txBody>
          <a:bodyPr/>
          <a:lstStyle/>
          <a:p>
            <a:fld id="{04F9194C-56EF-432D-B3A6-B1499E5B8547}" type="slidenum">
              <a:rPr lang="en-US" smtClean="0"/>
              <a:t>123</a:t>
            </a:fld>
            <a:endParaRPr lang="en-US"/>
          </a:p>
        </p:txBody>
      </p:sp>
      <p:sp>
        <p:nvSpPr>
          <p:cNvPr id="3" name="Footer Placeholder 2">
            <a:extLst>
              <a:ext uri="{FF2B5EF4-FFF2-40B4-BE49-F238E27FC236}">
                <a16:creationId xmlns:a16="http://schemas.microsoft.com/office/drawing/2014/main" id="{2596332E-52A7-CE49-9509-8B1800A90209}"/>
              </a:ext>
            </a:extLst>
          </p:cNvPr>
          <p:cNvSpPr>
            <a:spLocks noGrp="1"/>
          </p:cNvSpPr>
          <p:nvPr>
            <p:ph type="ftr" sz="quarter" idx="11"/>
          </p:nvPr>
        </p:nvSpPr>
        <p:spPr/>
        <p:txBody>
          <a:bodyPr/>
          <a:lstStyle/>
          <a:p>
            <a:r>
              <a:rPr lang="en-US"/>
              <a:t>www.worldclassmaintenance.org</a:t>
            </a:r>
          </a:p>
        </p:txBody>
      </p:sp>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26">
            <a:extLst>
              <a:ext uri="{FF2B5EF4-FFF2-40B4-BE49-F238E27FC236}">
                <a16:creationId xmlns:a16="http://schemas.microsoft.com/office/drawing/2014/main" id="{D89ED65C-498C-433B-A61B-A03F73154629}"/>
              </a:ext>
            </a:extLst>
          </p:cNvPr>
          <p:cNvSpPr>
            <a:spLocks noGrp="1" noChangeArrowheads="1"/>
          </p:cNvSpPr>
          <p:nvPr>
            <p:ph type="title"/>
          </p:nvPr>
        </p:nvSpPr>
        <p:spPr>
          <a:xfrm>
            <a:off x="1044575" y="700088"/>
            <a:ext cx="6972300" cy="1143000"/>
          </a:xfrm>
        </p:spPr>
        <p:txBody>
          <a:bodyPr>
            <a:normAutofit/>
          </a:bodyPr>
          <a:lstStyle/>
          <a:p>
            <a:pPr algn="ctr">
              <a:lnSpc>
                <a:spcPct val="120000"/>
              </a:lnSpc>
              <a:defRPr/>
            </a:pPr>
            <a:r>
              <a:rPr lang="en-US" altLang="en-US" sz="3600" b="1">
                <a:effectLst>
                  <a:outerShdw blurRad="38100" dist="38100" dir="2700000" algn="tl">
                    <a:srgbClr val="000000">
                      <a:alpha val="43137"/>
                    </a:srgbClr>
                  </a:outerShdw>
                </a:effectLst>
                <a:latin typeface="Abadi" panose="020B0604020104020204" pitchFamily="34" charset="0"/>
              </a:rPr>
              <a:t>MAINTENANCE  INDUCED FAILURE</a:t>
            </a:r>
            <a:endParaRPr lang="en-US" altLang="en-US" sz="4000" b="1">
              <a:effectLst>
                <a:outerShdw blurRad="38100" dist="38100" dir="2700000" algn="tl">
                  <a:srgbClr val="000000">
                    <a:alpha val="43137"/>
                  </a:srgbClr>
                </a:outerShdw>
              </a:effectLst>
              <a:latin typeface="Abadi" panose="020B0604020104020204" pitchFamily="34" charset="0"/>
            </a:endParaRPr>
          </a:p>
        </p:txBody>
      </p:sp>
      <p:sp>
        <p:nvSpPr>
          <p:cNvPr id="22531" name="Rectangle 1027">
            <a:extLst>
              <a:ext uri="{FF2B5EF4-FFF2-40B4-BE49-F238E27FC236}">
                <a16:creationId xmlns:a16="http://schemas.microsoft.com/office/drawing/2014/main" id="{21CD3E5D-FF9A-447F-8602-985440FE581D}"/>
              </a:ext>
            </a:extLst>
          </p:cNvPr>
          <p:cNvSpPr>
            <a:spLocks noGrp="1" noChangeArrowheads="1"/>
          </p:cNvSpPr>
          <p:nvPr>
            <p:ph type="body" idx="1"/>
          </p:nvPr>
        </p:nvSpPr>
        <p:spPr>
          <a:xfrm>
            <a:off x="3071813" y="2311400"/>
            <a:ext cx="2909887" cy="742950"/>
          </a:xfrm>
          <a:gradFill rotWithShape="0">
            <a:gsLst>
              <a:gs pos="0">
                <a:srgbClr val="990000"/>
              </a:gs>
              <a:gs pos="100000">
                <a:srgbClr val="990000">
                  <a:gamma/>
                  <a:shade val="25882"/>
                  <a:invGamma/>
                </a:srgbClr>
              </a:gs>
            </a:gsLst>
            <a:lin ang="2700000" scaled="1"/>
          </a:gradFill>
        </p:spPr>
        <p:txBody>
          <a:bodyPr>
            <a:normAutofit lnSpcReduction="10000"/>
          </a:bodyPr>
          <a:lstStyle/>
          <a:p>
            <a:pPr marL="0" indent="0" algn="ctr">
              <a:buNone/>
              <a:defRPr/>
            </a:pPr>
            <a:r>
              <a:rPr lang="en-US" altLang="en-US" sz="4800" u="none">
                <a:solidFill>
                  <a:srgbClr val="FFFFFF"/>
                </a:solidFill>
                <a:effectLst>
                  <a:outerShdw blurRad="38100" dist="38100" dir="2700000" algn="tl">
                    <a:srgbClr val="000000"/>
                  </a:outerShdw>
                </a:effectLst>
                <a:latin typeface="CENTERYB" pitchFamily="2" charset="0"/>
              </a:rPr>
              <a:t>70%</a:t>
            </a:r>
          </a:p>
        </p:txBody>
      </p:sp>
      <p:sp>
        <p:nvSpPr>
          <p:cNvPr id="14340" name="Rectangle 1028">
            <a:extLst>
              <a:ext uri="{FF2B5EF4-FFF2-40B4-BE49-F238E27FC236}">
                <a16:creationId xmlns:a16="http://schemas.microsoft.com/office/drawing/2014/main" id="{FD8917E3-8C73-46A6-896E-CE9732DA7D41}"/>
              </a:ext>
            </a:extLst>
          </p:cNvPr>
          <p:cNvSpPr>
            <a:spLocks noChangeArrowheads="1"/>
          </p:cNvSpPr>
          <p:nvPr/>
        </p:nvSpPr>
        <p:spPr bwMode="auto">
          <a:xfrm>
            <a:off x="3016250" y="3476625"/>
            <a:ext cx="2881313" cy="264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0"/>
              </a:spcBef>
              <a:buSzPct val="75000"/>
              <a:buFont typeface="Monotype Sorts" pitchFamily="2" charset="2"/>
              <a:buChar char="u"/>
            </a:pPr>
            <a:r>
              <a:rPr lang="en-US" altLang="en-US" sz="2400" u="none">
                <a:latin typeface="CENTERYB" pitchFamily="2" charset="0"/>
              </a:rPr>
              <a:t>  SKILLS</a:t>
            </a:r>
          </a:p>
          <a:p>
            <a:pPr>
              <a:spcBef>
                <a:spcPct val="0"/>
              </a:spcBef>
              <a:buSzPct val="75000"/>
              <a:buFont typeface="Monotype Sorts" pitchFamily="2" charset="2"/>
              <a:buChar char="u"/>
            </a:pPr>
            <a:endParaRPr lang="en-US" altLang="en-US" sz="2400" u="none">
              <a:latin typeface="CENTERYB" pitchFamily="2" charset="0"/>
            </a:endParaRPr>
          </a:p>
          <a:p>
            <a:pPr>
              <a:spcBef>
                <a:spcPct val="0"/>
              </a:spcBef>
              <a:buSzPct val="75000"/>
              <a:buFont typeface="Monotype Sorts" pitchFamily="2" charset="2"/>
              <a:buChar char="u"/>
            </a:pPr>
            <a:r>
              <a:rPr lang="en-US" altLang="en-US" sz="2400" u="none">
                <a:latin typeface="CENTERYB" pitchFamily="2" charset="0"/>
              </a:rPr>
              <a:t>  MEMORY</a:t>
            </a:r>
          </a:p>
          <a:p>
            <a:pPr>
              <a:spcBef>
                <a:spcPct val="0"/>
              </a:spcBef>
              <a:buSzPct val="75000"/>
              <a:buFont typeface="Monotype Sorts" pitchFamily="2" charset="2"/>
              <a:buChar char="u"/>
            </a:pPr>
            <a:endParaRPr lang="en-US" altLang="en-US" sz="2400" u="none">
              <a:latin typeface="CENTERYB" pitchFamily="2" charset="0"/>
            </a:endParaRPr>
          </a:p>
          <a:p>
            <a:pPr>
              <a:spcBef>
                <a:spcPct val="0"/>
              </a:spcBef>
              <a:buSzPct val="75000"/>
              <a:buFont typeface="Monotype Sorts" pitchFamily="2" charset="2"/>
              <a:buChar char="u"/>
            </a:pPr>
            <a:r>
              <a:rPr lang="en-US" altLang="en-US" sz="2400" u="none">
                <a:latin typeface="CENTERYB" pitchFamily="2" charset="0"/>
              </a:rPr>
              <a:t>  SPECIFICATION</a:t>
            </a:r>
          </a:p>
          <a:p>
            <a:pPr>
              <a:spcBef>
                <a:spcPct val="0"/>
              </a:spcBef>
              <a:buSzPct val="75000"/>
              <a:buFont typeface="Monotype Sorts" pitchFamily="2" charset="2"/>
              <a:buChar char="u"/>
            </a:pPr>
            <a:endParaRPr lang="en-US" altLang="en-US" sz="2400" u="none">
              <a:latin typeface="CENTERYB" pitchFamily="2" charset="0"/>
            </a:endParaRPr>
          </a:p>
          <a:p>
            <a:pPr>
              <a:spcBef>
                <a:spcPct val="0"/>
              </a:spcBef>
              <a:buSzPct val="75000"/>
              <a:buFont typeface="Monotype Sorts" pitchFamily="2" charset="2"/>
              <a:buChar char="u"/>
            </a:pPr>
            <a:r>
              <a:rPr lang="en-US" altLang="en-US" sz="2400" u="none">
                <a:latin typeface="CENTERYB" pitchFamily="2" charset="0"/>
              </a:rPr>
              <a:t>  PLAN</a:t>
            </a:r>
          </a:p>
        </p:txBody>
      </p:sp>
      <p:sp>
        <p:nvSpPr>
          <p:cNvPr id="2" name="Slide Number Placeholder 1">
            <a:extLst>
              <a:ext uri="{FF2B5EF4-FFF2-40B4-BE49-F238E27FC236}">
                <a16:creationId xmlns:a16="http://schemas.microsoft.com/office/drawing/2014/main" id="{31F5F3D9-CBE2-0D4C-B5DC-54B05F1C5A8F}"/>
              </a:ext>
            </a:extLst>
          </p:cNvPr>
          <p:cNvSpPr>
            <a:spLocks noGrp="1"/>
          </p:cNvSpPr>
          <p:nvPr>
            <p:ph type="sldNum" sz="quarter" idx="12"/>
          </p:nvPr>
        </p:nvSpPr>
        <p:spPr/>
        <p:txBody>
          <a:bodyPr/>
          <a:lstStyle/>
          <a:p>
            <a:pPr>
              <a:defRPr/>
            </a:pPr>
            <a:fld id="{93760DB9-38B2-4ACA-86B8-FFD53C1F380B}" type="slidenum">
              <a:rPr lang="en-US" smtClean="0"/>
              <a:pPr>
                <a:defRPr/>
              </a:pPr>
              <a:t>124</a:t>
            </a:fld>
            <a:endParaRPr lang="en-US"/>
          </a:p>
        </p:txBody>
      </p:sp>
      <p:sp>
        <p:nvSpPr>
          <p:cNvPr id="3" name="Footer Placeholder 2">
            <a:extLst>
              <a:ext uri="{FF2B5EF4-FFF2-40B4-BE49-F238E27FC236}">
                <a16:creationId xmlns:a16="http://schemas.microsoft.com/office/drawing/2014/main" id="{48EA73B0-97DA-3541-B87C-6A88B73564FC}"/>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E15C467-17CA-4118-87CB-3364FCE426CC}"/>
              </a:ext>
            </a:extLst>
          </p:cNvPr>
          <p:cNvSpPr>
            <a:spLocks noGrp="1" noChangeArrowheads="1"/>
          </p:cNvSpPr>
          <p:nvPr>
            <p:ph type="body" idx="4294967295"/>
          </p:nvPr>
        </p:nvSpPr>
        <p:spPr>
          <a:xfrm>
            <a:off x="2728913" y="2476500"/>
            <a:ext cx="3614737" cy="3849688"/>
          </a:xfrm>
          <a:noFill/>
        </p:spPr>
        <p:txBody>
          <a:bodyPr wrap="none"/>
          <a:lstStyle/>
          <a:p>
            <a:pPr marL="1085850" lvl="1">
              <a:lnSpc>
                <a:spcPct val="91000"/>
              </a:lnSpc>
              <a:spcBef>
                <a:spcPct val="0"/>
              </a:spcBef>
              <a:tabLst>
                <a:tab pos="342900" algn="r"/>
              </a:tabLst>
            </a:pPr>
            <a:r>
              <a:rPr lang="en-US" altLang="en-US" sz="2400" b="1" dirty="0">
                <a:latin typeface="CENTERYB" pitchFamily="2" charset="0"/>
              </a:rPr>
              <a:t>Fix</a:t>
            </a:r>
          </a:p>
          <a:p>
            <a:pPr marL="1085850" lvl="1">
              <a:lnSpc>
                <a:spcPct val="91000"/>
              </a:lnSpc>
              <a:spcBef>
                <a:spcPct val="61000"/>
              </a:spcBef>
              <a:tabLst>
                <a:tab pos="342900" algn="r"/>
              </a:tabLst>
            </a:pPr>
            <a:r>
              <a:rPr lang="en-US" altLang="en-US" sz="2400" b="1" dirty="0">
                <a:latin typeface="CENTERYB" pitchFamily="2" charset="0"/>
              </a:rPr>
              <a:t>Restore</a:t>
            </a:r>
          </a:p>
          <a:p>
            <a:pPr marL="1085850" lvl="1">
              <a:lnSpc>
                <a:spcPct val="91000"/>
              </a:lnSpc>
              <a:spcBef>
                <a:spcPct val="61000"/>
              </a:spcBef>
              <a:tabLst>
                <a:tab pos="342900" algn="r"/>
              </a:tabLst>
            </a:pPr>
            <a:r>
              <a:rPr lang="en-US" altLang="en-US" sz="2400" b="1" dirty="0">
                <a:latin typeface="CENTERYB" pitchFamily="2" charset="0"/>
              </a:rPr>
              <a:t>Replace</a:t>
            </a:r>
          </a:p>
          <a:p>
            <a:pPr marL="1085850" lvl="1">
              <a:lnSpc>
                <a:spcPct val="91000"/>
              </a:lnSpc>
              <a:spcBef>
                <a:spcPct val="61000"/>
              </a:spcBef>
              <a:tabLst>
                <a:tab pos="342900" algn="r"/>
              </a:tabLst>
            </a:pPr>
            <a:r>
              <a:rPr lang="en-US" altLang="en-US" sz="2400" b="1" dirty="0">
                <a:latin typeface="CENTERYB" pitchFamily="2" charset="0"/>
              </a:rPr>
              <a:t>Recondition</a:t>
            </a:r>
          </a:p>
          <a:p>
            <a:pPr marL="1085850" lvl="1">
              <a:lnSpc>
                <a:spcPct val="91000"/>
              </a:lnSpc>
              <a:spcBef>
                <a:spcPct val="61000"/>
              </a:spcBef>
              <a:tabLst>
                <a:tab pos="342900" algn="r"/>
              </a:tabLst>
            </a:pPr>
            <a:r>
              <a:rPr lang="en-US" altLang="en-US" sz="2400" b="1" dirty="0">
                <a:latin typeface="CENTERYB" pitchFamily="2" charset="0"/>
              </a:rPr>
              <a:t>Patch</a:t>
            </a:r>
          </a:p>
          <a:p>
            <a:pPr marL="1085850" lvl="1">
              <a:lnSpc>
                <a:spcPct val="91000"/>
              </a:lnSpc>
              <a:spcBef>
                <a:spcPct val="61000"/>
              </a:spcBef>
              <a:tabLst>
                <a:tab pos="342900" algn="r"/>
              </a:tabLst>
            </a:pPr>
            <a:r>
              <a:rPr lang="en-US" altLang="en-US" sz="2400" b="1" dirty="0">
                <a:latin typeface="CENTERYB" pitchFamily="2" charset="0"/>
              </a:rPr>
              <a:t>Rebuild</a:t>
            </a:r>
          </a:p>
          <a:p>
            <a:pPr marL="1085850" lvl="1">
              <a:lnSpc>
                <a:spcPct val="91000"/>
              </a:lnSpc>
              <a:spcBef>
                <a:spcPct val="61000"/>
              </a:spcBef>
              <a:tabLst>
                <a:tab pos="342900" algn="r"/>
              </a:tabLst>
            </a:pPr>
            <a:r>
              <a:rPr lang="en-US" altLang="en-US" sz="2400" b="1" dirty="0">
                <a:latin typeface="CENTERYB" pitchFamily="2" charset="0"/>
              </a:rPr>
              <a:t>Rejuvenate</a:t>
            </a:r>
            <a:endParaRPr lang="en-US" altLang="en-US" b="1" dirty="0">
              <a:latin typeface="CENTERYB" pitchFamily="2" charset="0"/>
            </a:endParaRPr>
          </a:p>
        </p:txBody>
      </p:sp>
      <p:sp>
        <p:nvSpPr>
          <p:cNvPr id="15363" name="Rectangle 4">
            <a:extLst>
              <a:ext uri="{FF2B5EF4-FFF2-40B4-BE49-F238E27FC236}">
                <a16:creationId xmlns:a16="http://schemas.microsoft.com/office/drawing/2014/main" id="{2827B61C-42F1-46BD-8699-7ECCF232CE41}"/>
              </a:ext>
            </a:extLst>
          </p:cNvPr>
          <p:cNvSpPr>
            <a:spLocks noChangeArrowheads="1"/>
          </p:cNvSpPr>
          <p:nvPr/>
        </p:nvSpPr>
        <p:spPr bwMode="auto">
          <a:xfrm>
            <a:off x="782638" y="1304925"/>
            <a:ext cx="7516812"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u="none">
                <a:latin typeface="CENTERYB" pitchFamily="2" charset="0"/>
              </a:rPr>
              <a:t>To</a:t>
            </a:r>
            <a:r>
              <a:rPr lang="en-US" altLang="en-US" u="none">
                <a:solidFill>
                  <a:schemeClr val="bg2"/>
                </a:solidFill>
                <a:latin typeface="CENTERYB" pitchFamily="2" charset="0"/>
              </a:rPr>
              <a:t> </a:t>
            </a:r>
            <a:r>
              <a:rPr lang="en-US" altLang="en-US" u="none">
                <a:solidFill>
                  <a:srgbClr val="800000"/>
                </a:solidFill>
                <a:latin typeface="CENTERYB" pitchFamily="2" charset="0"/>
              </a:rPr>
              <a:t>RESTORE</a:t>
            </a:r>
            <a:r>
              <a:rPr lang="en-US" altLang="en-US" u="none">
                <a:solidFill>
                  <a:srgbClr val="790015"/>
                </a:solidFill>
                <a:latin typeface="CENTERYB" pitchFamily="2" charset="0"/>
              </a:rPr>
              <a:t> </a:t>
            </a:r>
            <a:r>
              <a:rPr lang="en-US" altLang="en-US" u="none">
                <a:latin typeface="CENTERYB" pitchFamily="2" charset="0"/>
              </a:rPr>
              <a:t>by</a:t>
            </a:r>
            <a:r>
              <a:rPr lang="en-US" altLang="en-US" u="none">
                <a:solidFill>
                  <a:srgbClr val="790015"/>
                </a:solidFill>
                <a:latin typeface="CENTERYB" pitchFamily="2" charset="0"/>
              </a:rPr>
              <a:t> </a:t>
            </a:r>
            <a:r>
              <a:rPr lang="en-US" altLang="en-US" u="none">
                <a:solidFill>
                  <a:srgbClr val="800000"/>
                </a:solidFill>
                <a:latin typeface="CENTERYB" pitchFamily="2" charset="0"/>
              </a:rPr>
              <a:t>REPLACING</a:t>
            </a:r>
            <a:r>
              <a:rPr lang="en-US" altLang="en-US" u="none">
                <a:solidFill>
                  <a:srgbClr val="790015"/>
                </a:solidFill>
                <a:latin typeface="CENTERYB" pitchFamily="2" charset="0"/>
              </a:rPr>
              <a:t> </a:t>
            </a:r>
            <a:r>
              <a:rPr lang="en-US" altLang="en-US" u="none">
                <a:latin typeface="CENTERYB" pitchFamily="2" charset="0"/>
              </a:rPr>
              <a:t>a part or</a:t>
            </a:r>
            <a:br>
              <a:rPr lang="en-US" altLang="en-US" u="none">
                <a:latin typeface="CENTERYB" pitchFamily="2" charset="0"/>
              </a:rPr>
            </a:br>
            <a:r>
              <a:rPr lang="en-US" altLang="en-US" u="none">
                <a:latin typeface="CENTERYB" pitchFamily="2" charset="0"/>
              </a:rPr>
              <a:t>putting together what is torn or broken:</a:t>
            </a:r>
            <a:r>
              <a:rPr lang="en-US" altLang="en-US" u="none">
                <a:solidFill>
                  <a:srgbClr val="790015"/>
                </a:solidFill>
                <a:latin typeface="CENTERYB" pitchFamily="2" charset="0"/>
              </a:rPr>
              <a:t> </a:t>
            </a:r>
            <a:r>
              <a:rPr lang="en-US" altLang="en-US" u="none">
                <a:solidFill>
                  <a:srgbClr val="800000"/>
                </a:solidFill>
                <a:latin typeface="CENTERYB" pitchFamily="2" charset="0"/>
              </a:rPr>
              <a:t>FIX</a:t>
            </a:r>
            <a:endParaRPr lang="en-US" altLang="en-US" sz="2400" u="none">
              <a:solidFill>
                <a:srgbClr val="790015"/>
              </a:solidFill>
              <a:latin typeface="CENTERYB" pitchFamily="2" charset="0"/>
            </a:endParaRPr>
          </a:p>
        </p:txBody>
      </p:sp>
      <p:sp>
        <p:nvSpPr>
          <p:cNvPr id="18437" name="Rectangle 5">
            <a:extLst>
              <a:ext uri="{FF2B5EF4-FFF2-40B4-BE49-F238E27FC236}">
                <a16:creationId xmlns:a16="http://schemas.microsoft.com/office/drawing/2014/main" id="{6DD94037-6ECB-4AA0-874C-975FD4329289}"/>
              </a:ext>
            </a:extLst>
          </p:cNvPr>
          <p:cNvSpPr>
            <a:spLocks noGrp="1" noChangeArrowheads="1"/>
          </p:cNvSpPr>
          <p:nvPr>
            <p:ph type="title"/>
          </p:nvPr>
        </p:nvSpPr>
        <p:spPr>
          <a:xfrm>
            <a:off x="2997200" y="423862"/>
            <a:ext cx="3149600" cy="652463"/>
          </a:xfrm>
        </p:spPr>
        <p:txBody>
          <a:bodyPr/>
          <a:lstStyle/>
          <a:p>
            <a:pPr algn="ctr">
              <a:defRPr/>
            </a:pPr>
            <a:r>
              <a:rPr lang="en-US" altLang="en-US" b="1">
                <a:effectLst>
                  <a:outerShdw blurRad="38100" dist="38100" dir="2700000" algn="tl">
                    <a:srgbClr val="000000">
                      <a:alpha val="43137"/>
                    </a:srgbClr>
                  </a:outerShdw>
                </a:effectLst>
                <a:latin typeface="Abadi" panose="020B0604020104020204" pitchFamily="34" charset="0"/>
              </a:rPr>
              <a:t>REPAIR</a:t>
            </a:r>
          </a:p>
        </p:txBody>
      </p:sp>
      <p:graphicFrame>
        <p:nvGraphicFramePr>
          <p:cNvPr id="15365" name="Object 6">
            <a:extLst>
              <a:ext uri="{FF2B5EF4-FFF2-40B4-BE49-F238E27FC236}">
                <a16:creationId xmlns:a16="http://schemas.microsoft.com/office/drawing/2014/main" id="{801DFAD8-14CD-4165-B5FD-A2BD11A68FF2}"/>
              </a:ext>
            </a:extLst>
          </p:cNvPr>
          <p:cNvGraphicFramePr>
            <a:graphicFrameLocks noChangeAspect="1"/>
          </p:cNvGraphicFramePr>
          <p:nvPr/>
        </p:nvGraphicFramePr>
        <p:xfrm>
          <a:off x="765175" y="2771775"/>
          <a:ext cx="1265238" cy="1144588"/>
        </p:xfrm>
        <a:graphic>
          <a:graphicData uri="http://schemas.openxmlformats.org/presentationml/2006/ole">
            <mc:AlternateContent xmlns:mc="http://schemas.openxmlformats.org/markup-compatibility/2006">
              <mc:Choice xmlns:v="urn:schemas-microsoft-com:vml" Requires="v">
                <p:oleObj name="Clip" r:id="rId2" imgW="833933" imgH="754380" progId="MS_ClipArt_Gallery.2">
                  <p:embed/>
                </p:oleObj>
              </mc:Choice>
              <mc:Fallback>
                <p:oleObj name="Clip" r:id="rId2" imgW="833933" imgH="754380" progId="MS_ClipArt_Gallery.2">
                  <p:embed/>
                  <p:pic>
                    <p:nvPicPr>
                      <p:cNvPr id="15365" name="Object 6">
                        <a:extLst>
                          <a:ext uri="{FF2B5EF4-FFF2-40B4-BE49-F238E27FC236}">
                            <a16:creationId xmlns:a16="http://schemas.microsoft.com/office/drawing/2014/main" id="{801DFAD8-14CD-4165-B5FD-A2BD11A68FF2}"/>
                          </a:ext>
                        </a:extLst>
                      </p:cNvPr>
                      <p:cNvPicPr>
                        <a:picLocks noChangeAspect="1" noChangeArrowheads="1"/>
                      </p:cNvPicPr>
                      <p:nvPr/>
                    </p:nvPicPr>
                    <p:blipFill>
                      <a:blip r:embed="rId3">
                        <a:lum bright="30000" contrast="-36000"/>
                        <a:extLst>
                          <a:ext uri="{28A0092B-C50C-407E-A947-70E740481C1C}">
                            <a14:useLocalDpi xmlns:a14="http://schemas.microsoft.com/office/drawing/2010/main" val="0"/>
                          </a:ext>
                        </a:extLst>
                      </a:blip>
                      <a:srcRect/>
                      <a:stretch>
                        <a:fillRect/>
                      </a:stretch>
                    </p:blipFill>
                    <p:spPr bwMode="auto">
                      <a:xfrm>
                        <a:off x="765175" y="2771775"/>
                        <a:ext cx="1265238" cy="1144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6" name="Object 7">
            <a:extLst>
              <a:ext uri="{FF2B5EF4-FFF2-40B4-BE49-F238E27FC236}">
                <a16:creationId xmlns:a16="http://schemas.microsoft.com/office/drawing/2014/main" id="{1F014CD4-BC18-42A5-BC58-35C3D66202AA}"/>
              </a:ext>
            </a:extLst>
          </p:cNvPr>
          <p:cNvGraphicFramePr>
            <a:graphicFrameLocks noChangeAspect="1"/>
          </p:cNvGraphicFramePr>
          <p:nvPr/>
        </p:nvGraphicFramePr>
        <p:xfrm>
          <a:off x="6751638" y="3798888"/>
          <a:ext cx="1506537" cy="1530350"/>
        </p:xfrm>
        <a:graphic>
          <a:graphicData uri="http://schemas.openxmlformats.org/presentationml/2006/ole">
            <mc:AlternateContent xmlns:mc="http://schemas.openxmlformats.org/markup-compatibility/2006">
              <mc:Choice xmlns:v="urn:schemas-microsoft-com:vml" Requires="v">
                <p:oleObj name="Clip" r:id="rId4" imgW="796442" imgH="808330" progId="MS_ClipArt_Gallery.2">
                  <p:embed/>
                </p:oleObj>
              </mc:Choice>
              <mc:Fallback>
                <p:oleObj name="Clip" r:id="rId4" imgW="796442" imgH="808330" progId="MS_ClipArt_Gallery.2">
                  <p:embed/>
                  <p:pic>
                    <p:nvPicPr>
                      <p:cNvPr id="15366" name="Object 7">
                        <a:extLst>
                          <a:ext uri="{FF2B5EF4-FFF2-40B4-BE49-F238E27FC236}">
                            <a16:creationId xmlns:a16="http://schemas.microsoft.com/office/drawing/2014/main" id="{1F014CD4-BC18-42A5-BC58-35C3D66202AA}"/>
                          </a:ext>
                        </a:extLst>
                      </p:cNvPr>
                      <p:cNvPicPr>
                        <a:picLocks noChangeAspect="1" noChangeArrowheads="1"/>
                      </p:cNvPicPr>
                      <p:nvPr/>
                    </p:nvPicPr>
                    <p:blipFill>
                      <a:blip r:embed="rId5">
                        <a:lum bright="24000" contrast="-30000"/>
                        <a:extLst>
                          <a:ext uri="{28A0092B-C50C-407E-A947-70E740481C1C}">
                            <a14:useLocalDpi xmlns:a14="http://schemas.microsoft.com/office/drawing/2010/main" val="0"/>
                          </a:ext>
                        </a:extLst>
                      </a:blip>
                      <a:srcRect/>
                      <a:stretch>
                        <a:fillRect/>
                      </a:stretch>
                    </p:blipFill>
                    <p:spPr bwMode="auto">
                      <a:xfrm>
                        <a:off x="6751638" y="3798888"/>
                        <a:ext cx="1506537" cy="1530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7" name="Object 8">
            <a:extLst>
              <a:ext uri="{FF2B5EF4-FFF2-40B4-BE49-F238E27FC236}">
                <a16:creationId xmlns:a16="http://schemas.microsoft.com/office/drawing/2014/main" id="{C70629D7-DB58-4E2C-8514-746F7505587D}"/>
              </a:ext>
            </a:extLst>
          </p:cNvPr>
          <p:cNvGraphicFramePr>
            <a:graphicFrameLocks noChangeAspect="1"/>
          </p:cNvGraphicFramePr>
          <p:nvPr/>
        </p:nvGraphicFramePr>
        <p:xfrm>
          <a:off x="1263650" y="4721225"/>
          <a:ext cx="1346200" cy="1304925"/>
        </p:xfrm>
        <a:graphic>
          <a:graphicData uri="http://schemas.openxmlformats.org/presentationml/2006/ole">
            <mc:AlternateContent xmlns:mc="http://schemas.openxmlformats.org/markup-compatibility/2006">
              <mc:Choice xmlns:v="urn:schemas-microsoft-com:vml" Requires="v">
                <p:oleObj name="Clip" r:id="rId6" imgW="775411" imgH="751637" progId="MS_ClipArt_Gallery.2">
                  <p:embed/>
                </p:oleObj>
              </mc:Choice>
              <mc:Fallback>
                <p:oleObj name="Clip" r:id="rId6" imgW="775411" imgH="751637" progId="MS_ClipArt_Gallery.2">
                  <p:embed/>
                  <p:pic>
                    <p:nvPicPr>
                      <p:cNvPr id="15367" name="Object 8">
                        <a:extLst>
                          <a:ext uri="{FF2B5EF4-FFF2-40B4-BE49-F238E27FC236}">
                            <a16:creationId xmlns:a16="http://schemas.microsoft.com/office/drawing/2014/main" id="{C70629D7-DB58-4E2C-8514-746F7505587D}"/>
                          </a:ext>
                        </a:extLst>
                      </p:cNvPr>
                      <p:cNvPicPr>
                        <a:picLocks noChangeAspect="1" noChangeArrowheads="1"/>
                      </p:cNvPicPr>
                      <p:nvPr/>
                    </p:nvPicPr>
                    <p:blipFill>
                      <a:blip r:embed="rId7">
                        <a:lum bright="18000" contrast="-30000"/>
                        <a:extLst>
                          <a:ext uri="{28A0092B-C50C-407E-A947-70E740481C1C}">
                            <a14:useLocalDpi xmlns:a14="http://schemas.microsoft.com/office/drawing/2010/main" val="0"/>
                          </a:ext>
                        </a:extLst>
                      </a:blip>
                      <a:srcRect/>
                      <a:stretch>
                        <a:fillRect/>
                      </a:stretch>
                    </p:blipFill>
                    <p:spPr bwMode="auto">
                      <a:xfrm>
                        <a:off x="1263650" y="4721225"/>
                        <a:ext cx="1346200" cy="1304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F011A07B-6AE9-484D-9C7B-E29D210015E8}"/>
              </a:ext>
            </a:extLst>
          </p:cNvPr>
          <p:cNvSpPr>
            <a:spLocks noGrp="1"/>
          </p:cNvSpPr>
          <p:nvPr>
            <p:ph type="sldNum" sz="quarter" idx="12"/>
          </p:nvPr>
        </p:nvSpPr>
        <p:spPr/>
        <p:txBody>
          <a:bodyPr/>
          <a:lstStyle/>
          <a:p>
            <a:fld id="{04F9194C-56EF-432D-B3A6-B1499E5B8547}" type="slidenum">
              <a:rPr lang="en-US" smtClean="0"/>
              <a:t>125</a:t>
            </a:fld>
            <a:endParaRPr lang="en-US"/>
          </a:p>
        </p:txBody>
      </p:sp>
      <p:sp>
        <p:nvSpPr>
          <p:cNvPr id="3" name="Footer Placeholder 2">
            <a:extLst>
              <a:ext uri="{FF2B5EF4-FFF2-40B4-BE49-F238E27FC236}">
                <a16:creationId xmlns:a16="http://schemas.microsoft.com/office/drawing/2014/main" id="{D6061B4E-C282-A843-ABFE-586249E6F14F}"/>
              </a:ext>
            </a:extLst>
          </p:cNvPr>
          <p:cNvSpPr>
            <a:spLocks noGrp="1"/>
          </p:cNvSpPr>
          <p:nvPr>
            <p:ph type="ftr" sz="quarter" idx="11"/>
          </p:nvPr>
        </p:nvSpPr>
        <p:spPr/>
        <p:txBody>
          <a:bodyPr/>
          <a:lstStyle/>
          <a:p>
            <a:r>
              <a:rPr lang="en-US"/>
              <a:t>www.worldclassmaintenance.org</a:t>
            </a:r>
          </a:p>
        </p:txBody>
      </p:sp>
    </p:spTree>
  </p:cSld>
  <p:clrMapOvr>
    <a:masterClrMapping/>
  </p:clrMapOvr>
  <p:transition spd="med">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barn(inVertical)">
                                      <p:cBhvr>
                                        <p:cTn id="7" dur="500"/>
                                        <p:tgtEl>
                                          <p:spTgt spid="153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Effect transition="in" filter="barn(inVertical)">
                                      <p:cBhvr>
                                        <p:cTn id="12" dur="500"/>
                                        <p:tgtEl>
                                          <p:spTgt spid="153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Effect transition="in" filter="barn(inVertical)">
                                      <p:cBhvr>
                                        <p:cTn id="17" dur="500"/>
                                        <p:tgtEl>
                                          <p:spTgt spid="1536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5362">
                                            <p:txEl>
                                              <p:pRg st="3" end="3"/>
                                            </p:txEl>
                                          </p:spTgt>
                                        </p:tgtEl>
                                        <p:attrNameLst>
                                          <p:attrName>style.visibility</p:attrName>
                                        </p:attrNameLst>
                                      </p:cBhvr>
                                      <p:to>
                                        <p:strVal val="visible"/>
                                      </p:to>
                                    </p:set>
                                    <p:animEffect transition="in" filter="barn(inVertical)">
                                      <p:cBhvr>
                                        <p:cTn id="22" dur="500"/>
                                        <p:tgtEl>
                                          <p:spTgt spid="1536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362">
                                            <p:txEl>
                                              <p:pRg st="4" end="4"/>
                                            </p:txEl>
                                          </p:spTgt>
                                        </p:tgtEl>
                                        <p:attrNameLst>
                                          <p:attrName>style.visibility</p:attrName>
                                        </p:attrNameLst>
                                      </p:cBhvr>
                                      <p:to>
                                        <p:strVal val="visible"/>
                                      </p:to>
                                    </p:set>
                                    <p:animEffect transition="in" filter="barn(inVertical)">
                                      <p:cBhvr>
                                        <p:cTn id="27" dur="500"/>
                                        <p:tgtEl>
                                          <p:spTgt spid="1536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362">
                                            <p:txEl>
                                              <p:pRg st="5" end="5"/>
                                            </p:txEl>
                                          </p:spTgt>
                                        </p:tgtEl>
                                        <p:attrNameLst>
                                          <p:attrName>style.visibility</p:attrName>
                                        </p:attrNameLst>
                                      </p:cBhvr>
                                      <p:to>
                                        <p:strVal val="visible"/>
                                      </p:to>
                                    </p:set>
                                    <p:animEffect transition="in" filter="barn(inVertical)">
                                      <p:cBhvr>
                                        <p:cTn id="32" dur="500"/>
                                        <p:tgtEl>
                                          <p:spTgt spid="1536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5362">
                                            <p:txEl>
                                              <p:pRg st="6" end="6"/>
                                            </p:txEl>
                                          </p:spTgt>
                                        </p:tgtEl>
                                        <p:attrNameLst>
                                          <p:attrName>style.visibility</p:attrName>
                                        </p:attrNameLst>
                                      </p:cBhvr>
                                      <p:to>
                                        <p:strVal val="visible"/>
                                      </p:to>
                                    </p:set>
                                    <p:animEffect transition="in" filter="barn(inVertical)">
                                      <p:cBhvr>
                                        <p:cTn id="37" dur="500"/>
                                        <p:tgtEl>
                                          <p:spTgt spid="1536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7A36B03-AA28-44CB-9C59-0D433C0E1C44}"/>
              </a:ext>
            </a:extLst>
          </p:cNvPr>
          <p:cNvSpPr>
            <a:spLocks noGrp="1" noChangeArrowheads="1"/>
          </p:cNvSpPr>
          <p:nvPr>
            <p:ph type="body" idx="1"/>
          </p:nvPr>
        </p:nvSpPr>
        <p:spPr>
          <a:xfrm>
            <a:off x="3327400" y="4302125"/>
            <a:ext cx="2092325" cy="1414463"/>
          </a:xfrm>
          <a:noFill/>
        </p:spPr>
        <p:txBody>
          <a:bodyPr wrap="none">
            <a:normAutofit fontScale="92500" lnSpcReduction="10000"/>
          </a:bodyPr>
          <a:lstStyle/>
          <a:p>
            <a:pPr marL="549275" indent="-549275">
              <a:lnSpc>
                <a:spcPct val="91000"/>
              </a:lnSpc>
              <a:spcBef>
                <a:spcPct val="0"/>
              </a:spcBef>
              <a:buSzPct val="75000"/>
              <a:buFont typeface="Monotype Sorts" pitchFamily="2" charset="2"/>
              <a:buChar char="u"/>
              <a:tabLst>
                <a:tab pos="342900" algn="r"/>
              </a:tabLst>
            </a:pPr>
            <a:r>
              <a:rPr lang="en-US" altLang="en-US" sz="2400" u="none">
                <a:latin typeface="CENTERYB" pitchFamily="2" charset="0"/>
              </a:rPr>
              <a:t>Keep</a:t>
            </a:r>
          </a:p>
          <a:p>
            <a:pPr marL="549275" indent="-549275">
              <a:lnSpc>
                <a:spcPct val="91000"/>
              </a:lnSpc>
              <a:spcBef>
                <a:spcPct val="61000"/>
              </a:spcBef>
              <a:buSzPct val="75000"/>
              <a:buFont typeface="Monotype Sorts" pitchFamily="2" charset="2"/>
              <a:buChar char="u"/>
              <a:tabLst>
                <a:tab pos="342900" algn="r"/>
              </a:tabLst>
            </a:pPr>
            <a:r>
              <a:rPr lang="en-US" altLang="en-US" sz="2400" u="none">
                <a:latin typeface="CENTERYB" pitchFamily="2" charset="0"/>
              </a:rPr>
              <a:t>Preserve</a:t>
            </a:r>
          </a:p>
          <a:p>
            <a:pPr marL="549275" indent="-549275">
              <a:lnSpc>
                <a:spcPct val="91000"/>
              </a:lnSpc>
              <a:spcBef>
                <a:spcPct val="61000"/>
              </a:spcBef>
              <a:buSzPct val="75000"/>
              <a:buFont typeface="Monotype Sorts" pitchFamily="2" charset="2"/>
              <a:buChar char="u"/>
              <a:tabLst>
                <a:tab pos="342900" algn="r"/>
              </a:tabLst>
            </a:pPr>
            <a:r>
              <a:rPr lang="en-US" altLang="en-US" sz="2400" u="none">
                <a:latin typeface="CENTERYB" pitchFamily="2" charset="0"/>
              </a:rPr>
              <a:t>Protect</a:t>
            </a:r>
            <a:endParaRPr lang="en-US" altLang="en-US" u="none">
              <a:latin typeface="CENTERYB" pitchFamily="2" charset="0"/>
            </a:endParaRPr>
          </a:p>
        </p:txBody>
      </p:sp>
      <p:sp>
        <p:nvSpPr>
          <p:cNvPr id="20483" name="Rectangle 3">
            <a:extLst>
              <a:ext uri="{FF2B5EF4-FFF2-40B4-BE49-F238E27FC236}">
                <a16:creationId xmlns:a16="http://schemas.microsoft.com/office/drawing/2014/main" id="{7F61EDE6-3D42-477D-B7DA-5AC138DFB5EC}"/>
              </a:ext>
            </a:extLst>
          </p:cNvPr>
          <p:cNvSpPr>
            <a:spLocks noChangeArrowheads="1"/>
          </p:cNvSpPr>
          <p:nvPr/>
        </p:nvSpPr>
        <p:spPr bwMode="auto">
          <a:xfrm>
            <a:off x="3162619" y="712995"/>
            <a:ext cx="2726688" cy="582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p>
            <a:pPr algn="ctr">
              <a:spcBef>
                <a:spcPct val="30000"/>
              </a:spcBef>
              <a:defRPr/>
            </a:pPr>
            <a:r>
              <a:rPr lang="en-US" altLang="en-US" sz="3200">
                <a:effectLst>
                  <a:outerShdw blurRad="38100" dist="38100" dir="2700000" algn="tl">
                    <a:srgbClr val="000000"/>
                  </a:outerShdw>
                </a:effectLst>
                <a:latin typeface="Grail Light" pitchFamily="34" charset="0"/>
              </a:rPr>
              <a:t>MAINTENANCE</a:t>
            </a:r>
            <a:endParaRPr lang="en-US" altLang="en-US" sz="3600">
              <a:effectLst>
                <a:outerShdw blurRad="38100" dist="38100" dir="2700000" algn="tl">
                  <a:srgbClr val="000000"/>
                </a:outerShdw>
              </a:effectLst>
              <a:latin typeface="CENTERYB" pitchFamily="2" charset="0"/>
            </a:endParaRPr>
          </a:p>
        </p:txBody>
      </p:sp>
      <p:sp>
        <p:nvSpPr>
          <p:cNvPr id="20484" name="Rectangle 4">
            <a:extLst>
              <a:ext uri="{FF2B5EF4-FFF2-40B4-BE49-F238E27FC236}">
                <a16:creationId xmlns:a16="http://schemas.microsoft.com/office/drawing/2014/main" id="{1A1CCB53-8F30-427C-A938-BB5E21AC7103}"/>
              </a:ext>
            </a:extLst>
          </p:cNvPr>
          <p:cNvSpPr>
            <a:spLocks noChangeArrowheads="1"/>
          </p:cNvSpPr>
          <p:nvPr/>
        </p:nvSpPr>
        <p:spPr bwMode="auto">
          <a:xfrm>
            <a:off x="3306763" y="2452688"/>
            <a:ext cx="24368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p>
            <a:pPr algn="ctr">
              <a:spcBef>
                <a:spcPct val="30000"/>
              </a:spcBef>
              <a:defRPr/>
            </a:pPr>
            <a:r>
              <a:rPr lang="en-US" altLang="en-US" sz="3200">
                <a:solidFill>
                  <a:srgbClr val="800000"/>
                </a:solidFill>
                <a:effectLst>
                  <a:outerShdw blurRad="38100" dist="38100" dir="2700000" algn="tl">
                    <a:srgbClr val="000000"/>
                  </a:outerShdw>
                </a:effectLst>
                <a:latin typeface="Grail Light" pitchFamily="34" charset="0"/>
              </a:rPr>
              <a:t>MAINTAIN</a:t>
            </a:r>
            <a:endParaRPr lang="en-US" altLang="en-US" sz="3600">
              <a:solidFill>
                <a:srgbClr val="800000"/>
              </a:solidFill>
              <a:effectLst>
                <a:outerShdw blurRad="38100" dist="38100" dir="2700000" algn="tl">
                  <a:srgbClr val="000000"/>
                </a:outerShdw>
              </a:effectLst>
              <a:latin typeface="CENTERYB" pitchFamily="2" charset="0"/>
            </a:endParaRPr>
          </a:p>
        </p:txBody>
      </p:sp>
      <p:sp>
        <p:nvSpPr>
          <p:cNvPr id="16389" name="Rectangle 5">
            <a:extLst>
              <a:ext uri="{FF2B5EF4-FFF2-40B4-BE49-F238E27FC236}">
                <a16:creationId xmlns:a16="http://schemas.microsoft.com/office/drawing/2014/main" id="{3EB5E412-10CA-458F-B7F5-FB4D698C4B3E}"/>
              </a:ext>
            </a:extLst>
          </p:cNvPr>
          <p:cNvSpPr>
            <a:spLocks noChangeArrowheads="1"/>
          </p:cNvSpPr>
          <p:nvPr/>
        </p:nvSpPr>
        <p:spPr bwMode="auto">
          <a:xfrm>
            <a:off x="2311400" y="1304925"/>
            <a:ext cx="4429125"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u="none">
                <a:latin typeface="CENTERYB" pitchFamily="2" charset="0"/>
              </a:rPr>
              <a:t>The act of</a:t>
            </a:r>
            <a:r>
              <a:rPr lang="en-US" altLang="en-US" u="none">
                <a:solidFill>
                  <a:schemeClr val="bg2"/>
                </a:solidFill>
                <a:latin typeface="CENTERYB" pitchFamily="2" charset="0"/>
              </a:rPr>
              <a:t> </a:t>
            </a:r>
            <a:r>
              <a:rPr lang="en-US" altLang="en-US" u="none">
                <a:solidFill>
                  <a:srgbClr val="800000"/>
                </a:solidFill>
                <a:latin typeface="CENTERYB" pitchFamily="2" charset="0"/>
              </a:rPr>
              <a:t>MAINTAINING</a:t>
            </a:r>
            <a:r>
              <a:rPr lang="en-US" altLang="en-US" sz="2700" u="none">
                <a:solidFill>
                  <a:srgbClr val="800000"/>
                </a:solidFill>
                <a:latin typeface="CENTERYB" pitchFamily="2" charset="0"/>
              </a:rPr>
              <a:t>.</a:t>
            </a:r>
            <a:endParaRPr lang="en-US" altLang="en-US" sz="2700" u="none">
              <a:solidFill>
                <a:srgbClr val="790015"/>
              </a:solidFill>
              <a:latin typeface="CENTERYB" pitchFamily="2" charset="0"/>
            </a:endParaRPr>
          </a:p>
        </p:txBody>
      </p:sp>
      <p:sp>
        <p:nvSpPr>
          <p:cNvPr id="16390" name="Rectangle 6">
            <a:extLst>
              <a:ext uri="{FF2B5EF4-FFF2-40B4-BE49-F238E27FC236}">
                <a16:creationId xmlns:a16="http://schemas.microsoft.com/office/drawing/2014/main" id="{3F43AFB9-9DCB-4672-BE6D-99E902A237D7}"/>
              </a:ext>
            </a:extLst>
          </p:cNvPr>
          <p:cNvSpPr>
            <a:spLocks noChangeArrowheads="1"/>
          </p:cNvSpPr>
          <p:nvPr/>
        </p:nvSpPr>
        <p:spPr bwMode="auto">
          <a:xfrm>
            <a:off x="1509713" y="3108325"/>
            <a:ext cx="6034087"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u="none">
                <a:solidFill>
                  <a:srgbClr val="800000"/>
                </a:solidFill>
                <a:latin typeface="CENTERYB" pitchFamily="2" charset="0"/>
              </a:rPr>
              <a:t>KEEP</a:t>
            </a:r>
            <a:r>
              <a:rPr lang="en-US" altLang="en-US" u="none">
                <a:solidFill>
                  <a:srgbClr val="0080FF"/>
                </a:solidFill>
                <a:latin typeface="CENTERYB" pitchFamily="2" charset="0"/>
              </a:rPr>
              <a:t> </a:t>
            </a:r>
            <a:r>
              <a:rPr lang="en-US" altLang="en-US" u="none">
                <a:latin typeface="CENTERYB" pitchFamily="2" charset="0"/>
              </a:rPr>
              <a:t>in an existing state.</a:t>
            </a:r>
            <a:br>
              <a:rPr lang="en-US" altLang="en-US" u="none">
                <a:solidFill>
                  <a:srgbClr val="0080FF"/>
                </a:solidFill>
                <a:latin typeface="CENTERYB" pitchFamily="2" charset="0"/>
              </a:rPr>
            </a:br>
            <a:r>
              <a:rPr lang="en-US" altLang="en-US" u="none">
                <a:solidFill>
                  <a:srgbClr val="800000"/>
                </a:solidFill>
                <a:latin typeface="CENTERYB" pitchFamily="2" charset="0"/>
              </a:rPr>
              <a:t>PRESERVE</a:t>
            </a:r>
            <a:r>
              <a:rPr lang="en-US" altLang="en-US" u="none">
                <a:solidFill>
                  <a:srgbClr val="0080FF"/>
                </a:solidFill>
                <a:latin typeface="CENTERYB" pitchFamily="2" charset="0"/>
              </a:rPr>
              <a:t> </a:t>
            </a:r>
            <a:r>
              <a:rPr lang="en-US" altLang="en-US" u="none">
                <a:latin typeface="CENTERYB" pitchFamily="2" charset="0"/>
              </a:rPr>
              <a:t>from failure or decline</a:t>
            </a:r>
            <a:r>
              <a:rPr lang="en-US" altLang="en-US" sz="2400" u="none">
                <a:latin typeface="CENTERYB" pitchFamily="2" charset="0"/>
              </a:rPr>
              <a:t>.</a:t>
            </a:r>
            <a:endParaRPr lang="en-US" altLang="en-US" sz="2400" u="none">
              <a:solidFill>
                <a:schemeClr val="bg2"/>
              </a:solidFill>
              <a:latin typeface="CENTERYB" pitchFamily="2" charset="0"/>
            </a:endParaRPr>
          </a:p>
        </p:txBody>
      </p:sp>
      <p:sp>
        <p:nvSpPr>
          <p:cNvPr id="16391" name="Rectangle 7">
            <a:extLst>
              <a:ext uri="{FF2B5EF4-FFF2-40B4-BE49-F238E27FC236}">
                <a16:creationId xmlns:a16="http://schemas.microsoft.com/office/drawing/2014/main" id="{1B74B3DE-F39B-4E60-9E44-CD2580674EA9}"/>
              </a:ext>
            </a:extLst>
          </p:cNvPr>
          <p:cNvSpPr>
            <a:spLocks noChangeArrowheads="1"/>
          </p:cNvSpPr>
          <p:nvPr/>
        </p:nvSpPr>
        <p:spPr bwMode="auto">
          <a:xfrm>
            <a:off x="8602663" y="6564313"/>
            <a:ext cx="5222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graphicFrame>
        <p:nvGraphicFramePr>
          <p:cNvPr id="16392" name="Object 9">
            <a:extLst>
              <a:ext uri="{FF2B5EF4-FFF2-40B4-BE49-F238E27FC236}">
                <a16:creationId xmlns:a16="http://schemas.microsoft.com/office/drawing/2014/main" id="{200D1292-A7E4-4775-93ED-607B65A73C93}"/>
              </a:ext>
            </a:extLst>
          </p:cNvPr>
          <p:cNvGraphicFramePr>
            <a:graphicFrameLocks noChangeAspect="1"/>
          </p:cNvGraphicFramePr>
          <p:nvPr/>
        </p:nvGraphicFramePr>
        <p:xfrm>
          <a:off x="612775" y="4456113"/>
          <a:ext cx="1668463" cy="1822450"/>
        </p:xfrm>
        <a:graphic>
          <a:graphicData uri="http://schemas.openxmlformats.org/presentationml/2006/ole">
            <mc:AlternateContent xmlns:mc="http://schemas.openxmlformats.org/markup-compatibility/2006">
              <mc:Choice xmlns:v="urn:schemas-microsoft-com:vml" Requires="v">
                <p:oleObj name="Clip" r:id="rId2" imgW="755294" imgH="824789" progId="MS_ClipArt_Gallery.2">
                  <p:embed/>
                </p:oleObj>
              </mc:Choice>
              <mc:Fallback>
                <p:oleObj name="Clip" r:id="rId2" imgW="755294" imgH="824789" progId="MS_ClipArt_Gallery.2">
                  <p:embed/>
                  <p:pic>
                    <p:nvPicPr>
                      <p:cNvPr id="16392" name="Object 9">
                        <a:extLst>
                          <a:ext uri="{FF2B5EF4-FFF2-40B4-BE49-F238E27FC236}">
                            <a16:creationId xmlns:a16="http://schemas.microsoft.com/office/drawing/2014/main" id="{200D1292-A7E4-4775-93ED-607B65A73C93}"/>
                          </a:ext>
                        </a:extLst>
                      </p:cNvPr>
                      <p:cNvPicPr>
                        <a:picLocks noChangeAspect="1" noChangeArrowheads="1"/>
                      </p:cNvPicPr>
                      <p:nvPr/>
                    </p:nvPicPr>
                    <p:blipFill>
                      <a:blip r:embed="rId3">
                        <a:lum bright="18000" contrast="-42000"/>
                        <a:extLst>
                          <a:ext uri="{28A0092B-C50C-407E-A947-70E740481C1C}">
                            <a14:useLocalDpi xmlns:a14="http://schemas.microsoft.com/office/drawing/2010/main" val="0"/>
                          </a:ext>
                        </a:extLst>
                      </a:blip>
                      <a:srcRect/>
                      <a:stretch>
                        <a:fillRect/>
                      </a:stretch>
                    </p:blipFill>
                    <p:spPr bwMode="auto">
                      <a:xfrm>
                        <a:off x="612775" y="4456113"/>
                        <a:ext cx="1668463" cy="182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393" name="Object 10">
            <a:extLst>
              <a:ext uri="{FF2B5EF4-FFF2-40B4-BE49-F238E27FC236}">
                <a16:creationId xmlns:a16="http://schemas.microsoft.com/office/drawing/2014/main" id="{0FE7410D-690A-467A-A7C5-67FDF2C6167C}"/>
              </a:ext>
            </a:extLst>
          </p:cNvPr>
          <p:cNvGraphicFramePr>
            <a:graphicFrameLocks noChangeAspect="1"/>
          </p:cNvGraphicFramePr>
          <p:nvPr/>
        </p:nvGraphicFramePr>
        <p:xfrm>
          <a:off x="6556375" y="4335463"/>
          <a:ext cx="2111375" cy="2111375"/>
        </p:xfrm>
        <a:graphic>
          <a:graphicData uri="http://schemas.openxmlformats.org/presentationml/2006/ole">
            <mc:AlternateContent xmlns:mc="http://schemas.openxmlformats.org/markup-compatibility/2006">
              <mc:Choice xmlns:v="urn:schemas-microsoft-com:vml" Requires="v">
                <p:oleObj name="Clip" r:id="rId4" imgW="2328062" imgH="2327148" progId="MS_ClipArt_Gallery.2">
                  <p:embed/>
                </p:oleObj>
              </mc:Choice>
              <mc:Fallback>
                <p:oleObj name="Clip" r:id="rId4" imgW="2328062" imgH="2327148" progId="MS_ClipArt_Gallery.2">
                  <p:embed/>
                  <p:pic>
                    <p:nvPicPr>
                      <p:cNvPr id="16393" name="Object 10">
                        <a:extLst>
                          <a:ext uri="{FF2B5EF4-FFF2-40B4-BE49-F238E27FC236}">
                            <a16:creationId xmlns:a16="http://schemas.microsoft.com/office/drawing/2014/main" id="{0FE7410D-690A-467A-A7C5-67FDF2C6167C}"/>
                          </a:ext>
                        </a:extLst>
                      </p:cNvPr>
                      <p:cNvPicPr>
                        <a:picLocks noChangeAspect="1" noChangeArrowheads="1"/>
                      </p:cNvPicPr>
                      <p:nvPr/>
                    </p:nvPicPr>
                    <p:blipFill>
                      <a:blip r:embed="rId5">
                        <a:lum bright="12000" contrast="-42000"/>
                        <a:extLst>
                          <a:ext uri="{28A0092B-C50C-407E-A947-70E740481C1C}">
                            <a14:useLocalDpi xmlns:a14="http://schemas.microsoft.com/office/drawing/2010/main" val="0"/>
                          </a:ext>
                        </a:extLst>
                      </a:blip>
                      <a:srcRect/>
                      <a:stretch>
                        <a:fillRect/>
                      </a:stretch>
                    </p:blipFill>
                    <p:spPr bwMode="auto">
                      <a:xfrm>
                        <a:off x="6556375" y="4335463"/>
                        <a:ext cx="2111375" cy="2111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9B72F503-CDFC-0B43-B5D6-6302B64E3BF3}"/>
              </a:ext>
            </a:extLst>
          </p:cNvPr>
          <p:cNvSpPr>
            <a:spLocks noGrp="1"/>
          </p:cNvSpPr>
          <p:nvPr>
            <p:ph type="sldNum" sz="quarter" idx="12"/>
          </p:nvPr>
        </p:nvSpPr>
        <p:spPr/>
        <p:txBody>
          <a:bodyPr/>
          <a:lstStyle/>
          <a:p>
            <a:pPr>
              <a:defRPr/>
            </a:pPr>
            <a:fld id="{93760DB9-38B2-4ACA-86B8-FFD53C1F380B}" type="slidenum">
              <a:rPr lang="en-US" smtClean="0"/>
              <a:pPr>
                <a:defRPr/>
              </a:pPr>
              <a:t>126</a:t>
            </a:fld>
            <a:endParaRPr lang="en-US"/>
          </a:p>
        </p:txBody>
      </p:sp>
      <p:sp>
        <p:nvSpPr>
          <p:cNvPr id="3" name="Footer Placeholder 2">
            <a:extLst>
              <a:ext uri="{FF2B5EF4-FFF2-40B4-BE49-F238E27FC236}">
                <a16:creationId xmlns:a16="http://schemas.microsoft.com/office/drawing/2014/main" id="{E742D6C6-B2F6-7340-8074-802AD8670374}"/>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reeform 5">
            <a:extLst>
              <a:ext uri="{FF2B5EF4-FFF2-40B4-BE49-F238E27FC236}">
                <a16:creationId xmlns:a16="http://schemas.microsoft.com/office/drawing/2014/main" id="{D9281CE6-D586-4D2E-97AE-AC188A86CBD9}"/>
              </a:ext>
            </a:extLst>
          </p:cNvPr>
          <p:cNvSpPr>
            <a:spLocks/>
          </p:cNvSpPr>
          <p:nvPr/>
        </p:nvSpPr>
        <p:spPr bwMode="auto">
          <a:xfrm>
            <a:off x="4686300" y="2097088"/>
            <a:ext cx="74613" cy="3116262"/>
          </a:xfrm>
          <a:custGeom>
            <a:avLst/>
            <a:gdLst>
              <a:gd name="T0" fmla="*/ 0 w 1"/>
              <a:gd name="T1" fmla="*/ 0 h 1771"/>
              <a:gd name="T2" fmla="*/ 0 w 1"/>
              <a:gd name="T3" fmla="*/ 2147483646 h 1771"/>
              <a:gd name="T4" fmla="*/ 0 60000 65536"/>
              <a:gd name="T5" fmla="*/ 0 60000 65536"/>
            </a:gdLst>
            <a:ahLst/>
            <a:cxnLst>
              <a:cxn ang="T4">
                <a:pos x="T0" y="T1"/>
              </a:cxn>
              <a:cxn ang="T5">
                <a:pos x="T2" y="T3"/>
              </a:cxn>
            </a:cxnLst>
            <a:rect l="0" t="0" r="r" b="b"/>
            <a:pathLst>
              <a:path w="1" h="1771">
                <a:moveTo>
                  <a:pt x="0" y="0"/>
                </a:moveTo>
                <a:lnTo>
                  <a:pt x="0" y="1770"/>
                </a:lnTo>
              </a:path>
            </a:pathLst>
          </a:custGeom>
          <a:noFill/>
          <a:ln w="50800" cap="rnd" cmpd="sng">
            <a:solidFill>
              <a:srgbClr val="00006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1" name="Freeform 6">
            <a:extLst>
              <a:ext uri="{FF2B5EF4-FFF2-40B4-BE49-F238E27FC236}">
                <a16:creationId xmlns:a16="http://schemas.microsoft.com/office/drawing/2014/main" id="{36E52437-C904-463D-BAB2-3B9EAFE2E98D}"/>
              </a:ext>
            </a:extLst>
          </p:cNvPr>
          <p:cNvSpPr>
            <a:spLocks/>
          </p:cNvSpPr>
          <p:nvPr/>
        </p:nvSpPr>
        <p:spPr bwMode="auto">
          <a:xfrm>
            <a:off x="4238625" y="2084388"/>
            <a:ext cx="74613" cy="3128962"/>
          </a:xfrm>
          <a:custGeom>
            <a:avLst/>
            <a:gdLst>
              <a:gd name="T0" fmla="*/ 0 w 1"/>
              <a:gd name="T1" fmla="*/ 0 h 1771"/>
              <a:gd name="T2" fmla="*/ 0 w 1"/>
              <a:gd name="T3" fmla="*/ 2147483646 h 1771"/>
              <a:gd name="T4" fmla="*/ 0 60000 65536"/>
              <a:gd name="T5" fmla="*/ 0 60000 65536"/>
            </a:gdLst>
            <a:ahLst/>
            <a:cxnLst>
              <a:cxn ang="T4">
                <a:pos x="T0" y="T1"/>
              </a:cxn>
              <a:cxn ang="T5">
                <a:pos x="T2" y="T3"/>
              </a:cxn>
            </a:cxnLst>
            <a:rect l="0" t="0" r="r" b="b"/>
            <a:pathLst>
              <a:path w="1" h="1771">
                <a:moveTo>
                  <a:pt x="0" y="0"/>
                </a:moveTo>
                <a:lnTo>
                  <a:pt x="0" y="1770"/>
                </a:lnTo>
              </a:path>
            </a:pathLst>
          </a:custGeom>
          <a:noFill/>
          <a:ln w="50800" cap="rnd" cmpd="sng">
            <a:solidFill>
              <a:srgbClr val="000066"/>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Freeform 9">
            <a:extLst>
              <a:ext uri="{FF2B5EF4-FFF2-40B4-BE49-F238E27FC236}">
                <a16:creationId xmlns:a16="http://schemas.microsoft.com/office/drawing/2014/main" id="{92587DB1-C953-483F-940F-68CCCC199F22}"/>
              </a:ext>
            </a:extLst>
          </p:cNvPr>
          <p:cNvSpPr>
            <a:spLocks/>
          </p:cNvSpPr>
          <p:nvPr/>
        </p:nvSpPr>
        <p:spPr bwMode="auto">
          <a:xfrm flipV="1">
            <a:off x="2498725" y="5680075"/>
            <a:ext cx="5121275" cy="74613"/>
          </a:xfrm>
          <a:custGeom>
            <a:avLst/>
            <a:gdLst>
              <a:gd name="T0" fmla="*/ 0 w 3161"/>
              <a:gd name="T1" fmla="*/ 0 h 1"/>
              <a:gd name="T2" fmla="*/ 2147483646 w 3161"/>
              <a:gd name="T3" fmla="*/ 0 h 1"/>
              <a:gd name="T4" fmla="*/ 0 60000 65536"/>
              <a:gd name="T5" fmla="*/ 0 60000 65536"/>
            </a:gdLst>
            <a:ahLst/>
            <a:cxnLst>
              <a:cxn ang="T4">
                <a:pos x="T0" y="T1"/>
              </a:cxn>
              <a:cxn ang="T5">
                <a:pos x="T2" y="T3"/>
              </a:cxn>
            </a:cxnLst>
            <a:rect l="0" t="0" r="r" b="b"/>
            <a:pathLst>
              <a:path w="3161" h="1">
                <a:moveTo>
                  <a:pt x="0" y="0"/>
                </a:moveTo>
                <a:lnTo>
                  <a:pt x="3160" y="0"/>
                </a:lnTo>
              </a:path>
            </a:pathLst>
          </a:custGeom>
          <a:solidFill>
            <a:srgbClr val="790015"/>
          </a:solidFill>
          <a:ln w="76200" cap="rnd" cmpd="sng">
            <a:solidFill>
              <a:srgbClr val="790015"/>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3" name="AutoShape 10">
            <a:extLst>
              <a:ext uri="{FF2B5EF4-FFF2-40B4-BE49-F238E27FC236}">
                <a16:creationId xmlns:a16="http://schemas.microsoft.com/office/drawing/2014/main" id="{B967947C-6AB6-40AA-8A22-245897CD881F}"/>
              </a:ext>
            </a:extLst>
          </p:cNvPr>
          <p:cNvSpPr>
            <a:spLocks noChangeArrowheads="1"/>
          </p:cNvSpPr>
          <p:nvPr/>
        </p:nvSpPr>
        <p:spPr bwMode="auto">
          <a:xfrm rot="5400000">
            <a:off x="7539038" y="5594350"/>
            <a:ext cx="387350" cy="330200"/>
          </a:xfrm>
          <a:prstGeom prst="triangle">
            <a:avLst>
              <a:gd name="adj" fmla="val 49995"/>
            </a:avLst>
          </a:prstGeom>
          <a:solidFill>
            <a:srgbClr val="790015"/>
          </a:solidFill>
          <a:ln w="12700">
            <a:solidFill>
              <a:srgbClr val="790015"/>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23563" name="Rectangle 11">
            <a:extLst>
              <a:ext uri="{FF2B5EF4-FFF2-40B4-BE49-F238E27FC236}">
                <a16:creationId xmlns:a16="http://schemas.microsoft.com/office/drawing/2014/main" id="{2FF761BE-171F-4DF4-97AA-002E8A051366}"/>
              </a:ext>
            </a:extLst>
          </p:cNvPr>
          <p:cNvSpPr>
            <a:spLocks noGrp="1" noChangeArrowheads="1"/>
          </p:cNvSpPr>
          <p:nvPr>
            <p:ph type="title"/>
          </p:nvPr>
        </p:nvSpPr>
        <p:spPr>
          <a:xfrm>
            <a:off x="1790700" y="300038"/>
            <a:ext cx="5334000" cy="647700"/>
          </a:xfrm>
        </p:spPr>
        <p:txBody>
          <a:bodyPr/>
          <a:lstStyle/>
          <a:p>
            <a:pPr algn="ctr">
              <a:defRPr/>
            </a:pPr>
            <a:r>
              <a:rPr lang="en-US" altLang="en-US" sz="4000" b="1">
                <a:effectLst>
                  <a:outerShdw blurRad="38100" dist="38100" dir="2700000" algn="tl">
                    <a:srgbClr val="000000">
                      <a:alpha val="43137"/>
                    </a:srgbClr>
                  </a:outerShdw>
                </a:effectLst>
                <a:latin typeface="Abadi" panose="020B0604020104020204" pitchFamily="34" charset="0"/>
              </a:rPr>
              <a:t>THE EVENT LINE</a:t>
            </a:r>
            <a:endParaRPr lang="en-US" altLang="en-US" b="1">
              <a:effectLst>
                <a:outerShdw blurRad="38100" dist="38100" dir="2700000" algn="tl">
                  <a:srgbClr val="000000">
                    <a:alpha val="43137"/>
                  </a:srgbClr>
                </a:outerShdw>
              </a:effectLst>
              <a:latin typeface="Abadi" panose="020B0604020104020204" pitchFamily="34" charset="0"/>
            </a:endParaRPr>
          </a:p>
        </p:txBody>
      </p:sp>
      <p:sp>
        <p:nvSpPr>
          <p:cNvPr id="17415" name="WordArt 13">
            <a:extLst>
              <a:ext uri="{FF2B5EF4-FFF2-40B4-BE49-F238E27FC236}">
                <a16:creationId xmlns:a16="http://schemas.microsoft.com/office/drawing/2014/main" id="{9596F9F2-8734-409C-B2A0-8CFD4772CB06}"/>
              </a:ext>
            </a:extLst>
          </p:cNvPr>
          <p:cNvSpPr>
            <a:spLocks noChangeArrowheads="1" noChangeShapeType="1" noTextEdit="1"/>
          </p:cNvSpPr>
          <p:nvPr/>
        </p:nvSpPr>
        <p:spPr bwMode="auto">
          <a:xfrm>
            <a:off x="773113" y="2693988"/>
            <a:ext cx="2695575" cy="1800225"/>
          </a:xfrm>
          <a:prstGeom prst="rect">
            <a:avLst/>
          </a:prstGeom>
        </p:spPr>
        <p:txBody>
          <a:bodyPr wrap="none" fromWordArt="1">
            <a:prstTxWarp prst="textDoubleWave1">
              <a:avLst>
                <a:gd name="adj1" fmla="val 6500"/>
                <a:gd name="adj2" fmla="val 0"/>
              </a:avLst>
            </a:prstTxWarp>
          </a:bodyPr>
          <a:lstStyle/>
          <a:p>
            <a:pPr algn="ctr"/>
            <a:r>
              <a:rPr lang="en-US" sz="3600" kern="10" spc="-180" normalizeH="1">
                <a:ln w="12700">
                  <a:solidFill>
                    <a:srgbClr val="000099"/>
                  </a:solidFill>
                  <a:round/>
                  <a:headEnd/>
                  <a:tailEnd/>
                </a:ln>
                <a:gradFill rotWithShape="1">
                  <a:gsLst>
                    <a:gs pos="0">
                      <a:srgbClr val="DDEBCF"/>
                    </a:gs>
                    <a:gs pos="50000">
                      <a:srgbClr val="9CB86E"/>
                    </a:gs>
                    <a:gs pos="100000">
                      <a:srgbClr val="156B13"/>
                    </a:gs>
                  </a:gsLst>
                  <a:lin ang="5400000" scaled="1"/>
                </a:gradFill>
                <a:effectLst>
                  <a:outerShdw dist="125724" dir="18900000" algn="ctr" rotWithShape="0">
                    <a:srgbClr val="000099"/>
                  </a:outerShdw>
                </a:effectLst>
                <a:latin typeface="Impact" panose="020B0806030902050204" pitchFamily="34" charset="0"/>
              </a:rPr>
              <a:t>MOVING IN</a:t>
            </a:r>
          </a:p>
          <a:p>
            <a:pPr algn="ctr"/>
            <a:r>
              <a:rPr lang="en-US" sz="3600" kern="10" spc="-180" normalizeH="1">
                <a:ln w="12700">
                  <a:solidFill>
                    <a:srgbClr val="000099"/>
                  </a:solidFill>
                  <a:round/>
                  <a:headEnd/>
                  <a:tailEnd/>
                </a:ln>
                <a:gradFill rotWithShape="1">
                  <a:gsLst>
                    <a:gs pos="0">
                      <a:srgbClr val="DDEBCF"/>
                    </a:gs>
                    <a:gs pos="50000">
                      <a:srgbClr val="9CB86E"/>
                    </a:gs>
                    <a:gs pos="100000">
                      <a:srgbClr val="156B13"/>
                    </a:gs>
                  </a:gsLst>
                  <a:lin ang="5400000" scaled="1"/>
                </a:gradFill>
                <a:effectLst>
                  <a:outerShdw dist="125724" dir="18900000" algn="ctr" rotWithShape="0">
                    <a:srgbClr val="000099"/>
                  </a:outerShdw>
                </a:effectLst>
                <a:latin typeface="Impact" panose="020B0806030902050204" pitchFamily="34" charset="0"/>
              </a:rPr>
              <a:t>THE </a:t>
            </a:r>
          </a:p>
          <a:p>
            <a:pPr algn="ctr"/>
            <a:r>
              <a:rPr lang="en-US" sz="3600" kern="10" spc="-180" normalizeH="1">
                <a:ln w="12700">
                  <a:solidFill>
                    <a:srgbClr val="000099"/>
                  </a:solidFill>
                  <a:round/>
                  <a:headEnd/>
                  <a:tailEnd/>
                </a:ln>
                <a:gradFill rotWithShape="1">
                  <a:gsLst>
                    <a:gs pos="0">
                      <a:srgbClr val="DDEBCF"/>
                    </a:gs>
                    <a:gs pos="50000">
                      <a:srgbClr val="9CB86E"/>
                    </a:gs>
                    <a:gs pos="100000">
                      <a:srgbClr val="156B13"/>
                    </a:gs>
                  </a:gsLst>
                  <a:lin ang="5400000" scaled="1"/>
                </a:gradFill>
                <a:effectLst>
                  <a:outerShdw dist="125724" dir="18900000" algn="ctr" rotWithShape="0">
                    <a:srgbClr val="000099"/>
                  </a:outerShdw>
                </a:effectLst>
                <a:latin typeface="Impact" panose="020B0806030902050204" pitchFamily="34" charset="0"/>
              </a:rPr>
              <a:t>PRESENT</a:t>
            </a:r>
          </a:p>
        </p:txBody>
      </p:sp>
      <p:sp>
        <p:nvSpPr>
          <p:cNvPr id="17416" name="WordArt 14">
            <a:extLst>
              <a:ext uri="{FF2B5EF4-FFF2-40B4-BE49-F238E27FC236}">
                <a16:creationId xmlns:a16="http://schemas.microsoft.com/office/drawing/2014/main" id="{220BE746-AFEC-4917-8424-D26F17FB3DE6}"/>
              </a:ext>
            </a:extLst>
          </p:cNvPr>
          <p:cNvSpPr>
            <a:spLocks noChangeArrowheads="1" noChangeShapeType="1" noTextEdit="1"/>
          </p:cNvSpPr>
          <p:nvPr/>
        </p:nvSpPr>
        <p:spPr bwMode="auto">
          <a:xfrm>
            <a:off x="5345113" y="3206750"/>
            <a:ext cx="2555875" cy="711200"/>
          </a:xfrm>
          <a:prstGeom prst="rect">
            <a:avLst/>
          </a:prstGeom>
        </p:spPr>
        <p:txBody>
          <a:bodyPr wrap="none" fromWordArt="1">
            <a:prstTxWarp prst="textPlain">
              <a:avLst>
                <a:gd name="adj" fmla="val 50000"/>
              </a:avLst>
            </a:prstTxWarp>
            <a:scene3d>
              <a:camera prst="legacyPerspectiveBottomRight">
                <a:rot lat="0" lon="21239994" rev="0"/>
              </a:camera>
              <a:lightRig rig="legacyHarsh3" dir="l"/>
            </a:scene3d>
            <a:sp3d extrusionH="430200" prstMaterial="legacyMatte">
              <a:extrusionClr>
                <a:srgbClr val="C0C0C0"/>
              </a:extrusionClr>
              <a:contourClr>
                <a:srgbClr val="FF66FF"/>
              </a:contourClr>
            </a:sp3d>
          </a:bodyPr>
          <a:lstStyle/>
          <a:p>
            <a:pPr algn="ctr"/>
            <a:r>
              <a:rPr lang="en-US" sz="3600" kern="10">
                <a:ln w="9525">
                  <a:round/>
                  <a:headEnd/>
                  <a:tailEnd/>
                </a:ln>
                <a:gradFill rotWithShape="1">
                  <a:gsLst>
                    <a:gs pos="0">
                      <a:srgbClr val="FF66FF"/>
                    </a:gs>
                    <a:gs pos="100000">
                      <a:srgbClr val="FFBCFF"/>
                    </a:gs>
                  </a:gsLst>
                  <a:lin ang="2700000" scaled="1"/>
                </a:gradFill>
                <a:latin typeface="Arial Black" panose="020B0A04020102020204" pitchFamily="34" charset="0"/>
              </a:rPr>
              <a:t>FUTURE</a:t>
            </a:r>
          </a:p>
        </p:txBody>
      </p:sp>
      <p:sp>
        <p:nvSpPr>
          <p:cNvPr id="17417" name="WordArt 15">
            <a:extLst>
              <a:ext uri="{FF2B5EF4-FFF2-40B4-BE49-F238E27FC236}">
                <a16:creationId xmlns:a16="http://schemas.microsoft.com/office/drawing/2014/main" id="{23841679-E556-4E3A-BC9E-C8F2F2158E89}"/>
              </a:ext>
            </a:extLst>
          </p:cNvPr>
          <p:cNvSpPr>
            <a:spLocks noChangeArrowheads="1" noChangeShapeType="1" noTextEdit="1"/>
          </p:cNvSpPr>
          <p:nvPr/>
        </p:nvSpPr>
        <p:spPr bwMode="auto">
          <a:xfrm>
            <a:off x="796925" y="5365750"/>
            <a:ext cx="1543050" cy="7239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FFFFFF"/>
              </a:contourClr>
            </a:sp3d>
          </a:bodyPr>
          <a:lstStyle/>
          <a:p>
            <a:pPr algn="ctr"/>
            <a:r>
              <a:rPr lang="en-US" sz="3600" kern="10">
                <a:ln w="9525">
                  <a:round/>
                  <a:headEnd/>
                  <a:tailEnd/>
                </a:ln>
                <a:gradFill rotWithShape="1">
                  <a:gsLst>
                    <a:gs pos="0">
                      <a:srgbClr val="FFFFFF"/>
                    </a:gs>
                    <a:gs pos="100000">
                      <a:schemeClr val="tx1"/>
                    </a:gs>
                  </a:gsLst>
                  <a:lin ang="2700000" scaled="1"/>
                </a:gradFill>
                <a:latin typeface="Arial Black" panose="020B0A04020102020204" pitchFamily="34" charset="0"/>
              </a:rPr>
              <a:t>TIME</a:t>
            </a:r>
          </a:p>
        </p:txBody>
      </p:sp>
      <p:sp>
        <p:nvSpPr>
          <p:cNvPr id="17418" name="WordArt 16">
            <a:extLst>
              <a:ext uri="{FF2B5EF4-FFF2-40B4-BE49-F238E27FC236}">
                <a16:creationId xmlns:a16="http://schemas.microsoft.com/office/drawing/2014/main" id="{9E19198A-E454-4217-A9F2-206A747BB24F}"/>
              </a:ext>
            </a:extLst>
          </p:cNvPr>
          <p:cNvSpPr>
            <a:spLocks noChangeArrowheads="1" noChangeShapeType="1" noTextEdit="1"/>
          </p:cNvSpPr>
          <p:nvPr/>
        </p:nvSpPr>
        <p:spPr bwMode="auto">
          <a:xfrm>
            <a:off x="3400425" y="1809750"/>
            <a:ext cx="2114550" cy="762000"/>
          </a:xfrm>
          <a:prstGeom prst="rect">
            <a:avLst/>
          </a:prstGeom>
        </p:spPr>
        <p:txBody>
          <a:bodyPr spcFirstLastPara="1" wrap="none" fromWordArt="1">
            <a:prstTxWarp prst="textArchUp">
              <a:avLst>
                <a:gd name="adj" fmla="val 10800000"/>
              </a:avLst>
            </a:prstTxWarp>
          </a:bodyPr>
          <a:lstStyle/>
          <a:p>
            <a:pPr algn="ctr"/>
            <a:r>
              <a:rPr lang="en-US" sz="3600" kern="10">
                <a:ln w="9525">
                  <a:solidFill>
                    <a:srgbClr val="000000"/>
                  </a:solidFill>
                  <a:round/>
                  <a:headEnd/>
                  <a:tailEnd/>
                </a:ln>
                <a:gradFill rotWithShape="1">
                  <a:gsLst>
                    <a:gs pos="0">
                      <a:srgbClr val="9999C2"/>
                    </a:gs>
                    <a:gs pos="100000">
                      <a:srgbClr val="000066"/>
                    </a:gs>
                  </a:gsLst>
                  <a:lin ang="5400000" scaled="1"/>
                </a:gradFill>
                <a:latin typeface="Arial Black" panose="020B0A04020102020204" pitchFamily="34" charset="0"/>
              </a:rPr>
              <a:t>EVENT</a:t>
            </a:r>
          </a:p>
        </p:txBody>
      </p:sp>
      <p:sp>
        <p:nvSpPr>
          <p:cNvPr id="17419" name="Text Box 17">
            <a:extLst>
              <a:ext uri="{FF2B5EF4-FFF2-40B4-BE49-F238E27FC236}">
                <a16:creationId xmlns:a16="http://schemas.microsoft.com/office/drawing/2014/main" id="{7AFB32F9-6BB5-46F0-B3C1-FE271A72A58D}"/>
              </a:ext>
            </a:extLst>
          </p:cNvPr>
          <p:cNvSpPr txBox="1">
            <a:spLocks noChangeArrowheads="1"/>
          </p:cNvSpPr>
          <p:nvPr/>
        </p:nvSpPr>
        <p:spPr bwMode="auto">
          <a:xfrm rot="5289988" flipH="1">
            <a:off x="8589963" y="6602412"/>
            <a:ext cx="882650" cy="22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50000"/>
              </a:spcBef>
            </a:pPr>
            <a:r>
              <a:rPr lang="en-US" altLang="en-US" sz="900" u="none">
                <a:solidFill>
                  <a:schemeClr val="bg2"/>
                </a:solidFill>
              </a:rPr>
              <a:t>Figure #1</a:t>
            </a:r>
          </a:p>
        </p:txBody>
      </p:sp>
      <p:sp>
        <p:nvSpPr>
          <p:cNvPr id="2" name="Slide Number Placeholder 1">
            <a:extLst>
              <a:ext uri="{FF2B5EF4-FFF2-40B4-BE49-F238E27FC236}">
                <a16:creationId xmlns:a16="http://schemas.microsoft.com/office/drawing/2014/main" id="{DBFA4430-CF10-4344-BD11-3DC7E7B4D8C0}"/>
              </a:ext>
            </a:extLst>
          </p:cNvPr>
          <p:cNvSpPr>
            <a:spLocks noGrp="1"/>
          </p:cNvSpPr>
          <p:nvPr>
            <p:ph type="sldNum" sz="quarter" idx="12"/>
          </p:nvPr>
        </p:nvSpPr>
        <p:spPr/>
        <p:txBody>
          <a:bodyPr/>
          <a:lstStyle/>
          <a:p>
            <a:fld id="{04F9194C-56EF-432D-B3A6-B1499E5B8547}" type="slidenum">
              <a:rPr lang="en-US" smtClean="0"/>
              <a:t>127</a:t>
            </a:fld>
            <a:endParaRPr lang="en-US"/>
          </a:p>
        </p:txBody>
      </p:sp>
      <p:sp>
        <p:nvSpPr>
          <p:cNvPr id="3" name="Footer Placeholder 2">
            <a:extLst>
              <a:ext uri="{FF2B5EF4-FFF2-40B4-BE49-F238E27FC236}">
                <a16:creationId xmlns:a16="http://schemas.microsoft.com/office/drawing/2014/main" id="{A32C22C0-367D-1C4C-ACF6-C0D594A0523B}"/>
              </a:ext>
            </a:extLst>
          </p:cNvPr>
          <p:cNvSpPr>
            <a:spLocks noGrp="1"/>
          </p:cNvSpPr>
          <p:nvPr>
            <p:ph type="ftr" sz="quarter" idx="11"/>
          </p:nvPr>
        </p:nvSpPr>
        <p:spPr/>
        <p:txBody>
          <a:bodyPr/>
          <a:lstStyle/>
          <a:p>
            <a:r>
              <a:rPr lang="en-US"/>
              <a:t>www.worldclassmaintenance.org</a:t>
            </a:r>
          </a:p>
        </p:txBody>
      </p:sp>
    </p:spTree>
  </p:cSld>
  <p:clrMapOvr>
    <a:masterClrMapping/>
  </p:clrMapOvr>
  <p:transition spd="med">
    <p:cut/>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2">
            <a:extLst>
              <a:ext uri="{FF2B5EF4-FFF2-40B4-BE49-F238E27FC236}">
                <a16:creationId xmlns:a16="http://schemas.microsoft.com/office/drawing/2014/main" id="{1E90A0EB-EE8C-4F11-9284-020822C9410A}"/>
              </a:ext>
            </a:extLst>
          </p:cNvPr>
          <p:cNvSpPr>
            <a:spLocks noChangeShapeType="1"/>
          </p:cNvSpPr>
          <p:nvPr/>
        </p:nvSpPr>
        <p:spPr bwMode="auto">
          <a:xfrm>
            <a:off x="2854325" y="4581525"/>
            <a:ext cx="4075113" cy="0"/>
          </a:xfrm>
          <a:prstGeom prst="line">
            <a:avLst/>
          </a:prstGeom>
          <a:noFill/>
          <a:ln w="127000">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3" name="Rectangle 3" descr="Light upward diagonal">
            <a:extLst>
              <a:ext uri="{FF2B5EF4-FFF2-40B4-BE49-F238E27FC236}">
                <a16:creationId xmlns:a16="http://schemas.microsoft.com/office/drawing/2014/main" id="{6735E9C9-4AC5-40D7-A9CC-8906AC23971F}"/>
              </a:ext>
            </a:extLst>
          </p:cNvPr>
          <p:cNvSpPr>
            <a:spLocks noChangeArrowheads="1"/>
          </p:cNvSpPr>
          <p:nvPr/>
        </p:nvSpPr>
        <p:spPr bwMode="auto">
          <a:xfrm>
            <a:off x="4078288" y="3021013"/>
            <a:ext cx="1317625" cy="3506787"/>
          </a:xfrm>
          <a:prstGeom prst="rect">
            <a:avLst/>
          </a:prstGeom>
          <a:blipFill dpi="0" rotWithShape="0">
            <a:blip r:embed="rId2"/>
            <a:srcRect/>
            <a:tile tx="0" ty="0" sx="100000" sy="100000" flip="none" algn="tl"/>
          </a:blipFill>
          <a:ln w="12700">
            <a:solidFill>
              <a:srgbClr val="00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20484" name="Rectangle 4">
            <a:extLst>
              <a:ext uri="{FF2B5EF4-FFF2-40B4-BE49-F238E27FC236}">
                <a16:creationId xmlns:a16="http://schemas.microsoft.com/office/drawing/2014/main" id="{30B8CFCB-0D98-4950-8482-EBE70218593B}"/>
              </a:ext>
            </a:extLst>
          </p:cNvPr>
          <p:cNvSpPr>
            <a:spLocks noChangeArrowheads="1"/>
          </p:cNvSpPr>
          <p:nvPr/>
        </p:nvSpPr>
        <p:spPr bwMode="auto">
          <a:xfrm>
            <a:off x="7270750" y="3881438"/>
            <a:ext cx="812800"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8100" u="none">
                <a:solidFill>
                  <a:srgbClr val="790015"/>
                </a:solidFill>
              </a:rPr>
              <a:t>?</a:t>
            </a:r>
          </a:p>
        </p:txBody>
      </p:sp>
      <p:sp>
        <p:nvSpPr>
          <p:cNvPr id="20485" name="Rectangle 6">
            <a:extLst>
              <a:ext uri="{FF2B5EF4-FFF2-40B4-BE49-F238E27FC236}">
                <a16:creationId xmlns:a16="http://schemas.microsoft.com/office/drawing/2014/main" id="{C55340A0-27BB-4518-9C88-0FCEA8437C7A}"/>
              </a:ext>
            </a:extLst>
          </p:cNvPr>
          <p:cNvSpPr>
            <a:spLocks noChangeArrowheads="1"/>
          </p:cNvSpPr>
          <p:nvPr/>
        </p:nvSpPr>
        <p:spPr bwMode="auto">
          <a:xfrm>
            <a:off x="784225" y="1152525"/>
            <a:ext cx="7723188" cy="1625600"/>
          </a:xfrm>
          <a:prstGeom prst="rect">
            <a:avLst/>
          </a:prstGeom>
          <a:noFill/>
          <a:ln w="12700">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lnSpc>
                <a:spcPts val="2400"/>
              </a:lnSpc>
              <a:spcBef>
                <a:spcPct val="10000"/>
              </a:spcBef>
            </a:pPr>
            <a:r>
              <a:rPr lang="en-US" altLang="en-US" sz="2400" u="none">
                <a:solidFill>
                  <a:srgbClr val="800000"/>
                </a:solidFill>
                <a:latin typeface="CENTERYB" pitchFamily="2" charset="0"/>
              </a:rPr>
              <a:t>CULTURE</a:t>
            </a:r>
            <a:r>
              <a:rPr lang="en-US" altLang="en-US" sz="2400" u="none">
                <a:solidFill>
                  <a:srgbClr val="081D58"/>
                </a:solidFill>
                <a:latin typeface="CENTERYB" pitchFamily="2" charset="0"/>
              </a:rPr>
              <a:t> </a:t>
            </a:r>
            <a:r>
              <a:rPr lang="en-US" altLang="en-US" sz="2400" u="none">
                <a:latin typeface="CENTERYB" pitchFamily="2" charset="0"/>
              </a:rPr>
              <a:t>- Customary beliefs, social forms 			and material traits of a group</a:t>
            </a:r>
            <a:r>
              <a:rPr lang="en-US" altLang="en-US" sz="2400" u="none">
                <a:solidFill>
                  <a:schemeClr val="bg2"/>
                </a:solidFill>
                <a:latin typeface="CENTERYB" pitchFamily="2" charset="0"/>
              </a:rPr>
              <a:t>.</a:t>
            </a:r>
            <a:br>
              <a:rPr lang="en-US" altLang="en-US" sz="2400" u="none">
                <a:solidFill>
                  <a:srgbClr val="081D58"/>
                </a:solidFill>
                <a:latin typeface="CENTERYB" pitchFamily="2" charset="0"/>
              </a:rPr>
            </a:br>
            <a:br>
              <a:rPr lang="en-US" altLang="en-US" sz="2400" u="none">
                <a:solidFill>
                  <a:srgbClr val="081D58"/>
                </a:solidFill>
                <a:latin typeface="CENTERYB" pitchFamily="2" charset="0"/>
              </a:rPr>
            </a:br>
            <a:r>
              <a:rPr lang="en-US" altLang="en-US" sz="2400" u="none">
                <a:solidFill>
                  <a:srgbClr val="800000"/>
                </a:solidFill>
                <a:latin typeface="CENTERYB" pitchFamily="2" charset="0"/>
              </a:rPr>
              <a:t>FILTER</a:t>
            </a:r>
            <a:r>
              <a:rPr lang="en-US" altLang="en-US" sz="2400" u="none">
                <a:solidFill>
                  <a:srgbClr val="081D58"/>
                </a:solidFill>
                <a:latin typeface="CENTERYB" pitchFamily="2" charset="0"/>
              </a:rPr>
              <a:t> </a:t>
            </a:r>
            <a:r>
              <a:rPr lang="en-US" altLang="en-US" sz="2400" u="none">
                <a:latin typeface="CENTERYB" pitchFamily="2" charset="0"/>
              </a:rPr>
              <a:t>- Separates out matter from stream that passes through.</a:t>
            </a:r>
          </a:p>
        </p:txBody>
      </p:sp>
      <p:sp>
        <p:nvSpPr>
          <p:cNvPr id="20486" name="Rectangle 7">
            <a:extLst>
              <a:ext uri="{FF2B5EF4-FFF2-40B4-BE49-F238E27FC236}">
                <a16:creationId xmlns:a16="http://schemas.microsoft.com/office/drawing/2014/main" id="{604A0289-5213-4A11-9519-91EE3A0564F2}"/>
              </a:ext>
            </a:extLst>
          </p:cNvPr>
          <p:cNvSpPr>
            <a:spLocks noChangeArrowheads="1"/>
          </p:cNvSpPr>
          <p:nvPr/>
        </p:nvSpPr>
        <p:spPr bwMode="auto">
          <a:xfrm>
            <a:off x="4006850" y="3206750"/>
            <a:ext cx="822325"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u="none">
                <a:latin typeface="EgyptoHeavy" charset="0"/>
              </a:rPr>
              <a:t>C</a:t>
            </a:r>
            <a:br>
              <a:rPr lang="en-US" altLang="en-US" u="none">
                <a:latin typeface="EgyptoHeavy" charset="0"/>
              </a:rPr>
            </a:br>
            <a:r>
              <a:rPr lang="en-US" altLang="en-US" u="none">
                <a:latin typeface="EgyptoHeavy" charset="0"/>
              </a:rPr>
              <a:t>U</a:t>
            </a:r>
            <a:br>
              <a:rPr lang="en-US" altLang="en-US" u="none">
                <a:latin typeface="EgyptoHeavy" charset="0"/>
              </a:rPr>
            </a:br>
            <a:r>
              <a:rPr lang="en-US" altLang="en-US" u="none">
                <a:latin typeface="EgyptoHeavy" charset="0"/>
              </a:rPr>
              <a:t>L</a:t>
            </a:r>
            <a:br>
              <a:rPr lang="en-US" altLang="en-US" u="none">
                <a:latin typeface="EgyptoHeavy" charset="0"/>
              </a:rPr>
            </a:br>
            <a:r>
              <a:rPr lang="en-US" altLang="en-US" u="none">
                <a:latin typeface="EgyptoHeavy" charset="0"/>
              </a:rPr>
              <a:t>T</a:t>
            </a:r>
            <a:br>
              <a:rPr lang="en-US" altLang="en-US" u="none">
                <a:latin typeface="EgyptoHeavy" charset="0"/>
              </a:rPr>
            </a:br>
            <a:r>
              <a:rPr lang="en-US" altLang="en-US" u="none">
                <a:latin typeface="EgyptoHeavy" charset="0"/>
              </a:rPr>
              <a:t>U</a:t>
            </a:r>
            <a:br>
              <a:rPr lang="en-US" altLang="en-US" u="none">
                <a:latin typeface="EgyptoHeavy" charset="0"/>
              </a:rPr>
            </a:br>
            <a:r>
              <a:rPr lang="en-US" altLang="en-US" u="none">
                <a:latin typeface="EgyptoHeavy" charset="0"/>
              </a:rPr>
              <a:t>R</a:t>
            </a:r>
            <a:br>
              <a:rPr lang="en-US" altLang="en-US" u="none">
                <a:latin typeface="EgyptoHeavy" charset="0"/>
              </a:rPr>
            </a:br>
            <a:r>
              <a:rPr lang="en-US" altLang="en-US" u="none">
                <a:latin typeface="EgyptoHeavy" charset="0"/>
              </a:rPr>
              <a:t>E</a:t>
            </a:r>
          </a:p>
        </p:txBody>
      </p:sp>
      <p:sp>
        <p:nvSpPr>
          <p:cNvPr id="20487" name="Rectangle 8">
            <a:extLst>
              <a:ext uri="{FF2B5EF4-FFF2-40B4-BE49-F238E27FC236}">
                <a16:creationId xmlns:a16="http://schemas.microsoft.com/office/drawing/2014/main" id="{DCF0CE7A-919C-4172-8CC7-447B4BB94DD4}"/>
              </a:ext>
            </a:extLst>
          </p:cNvPr>
          <p:cNvSpPr>
            <a:spLocks noChangeArrowheads="1"/>
          </p:cNvSpPr>
          <p:nvPr/>
        </p:nvSpPr>
        <p:spPr bwMode="auto">
          <a:xfrm>
            <a:off x="830263" y="3968750"/>
            <a:ext cx="2590800" cy="13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30000"/>
              </a:spcBef>
            </a:pPr>
            <a:r>
              <a:rPr lang="en-US" altLang="en-US" u="none">
                <a:latin typeface="CENTERYB" pitchFamily="2" charset="0"/>
              </a:rPr>
              <a:t>Planned</a:t>
            </a:r>
            <a:br>
              <a:rPr lang="en-US" altLang="en-US" u="none">
                <a:latin typeface="CENTERYB" pitchFamily="2" charset="0"/>
              </a:rPr>
            </a:br>
            <a:r>
              <a:rPr lang="en-US" altLang="en-US" u="none">
                <a:latin typeface="CENTERYB" pitchFamily="2" charset="0"/>
              </a:rPr>
              <a:t>Proactive</a:t>
            </a:r>
            <a:br>
              <a:rPr lang="en-US" altLang="en-US" u="none">
                <a:latin typeface="CENTERYB" pitchFamily="2" charset="0"/>
              </a:rPr>
            </a:br>
            <a:r>
              <a:rPr lang="en-US" altLang="en-US" u="none">
                <a:latin typeface="CENTERYB" pitchFamily="2" charset="0"/>
              </a:rPr>
              <a:t>Maintenance</a:t>
            </a:r>
            <a:endParaRPr lang="en-US" altLang="en-US" u="none">
              <a:solidFill>
                <a:schemeClr val="bg2"/>
              </a:solidFill>
              <a:latin typeface="CENTERYB" pitchFamily="2" charset="0"/>
            </a:endParaRPr>
          </a:p>
        </p:txBody>
      </p:sp>
      <p:sp>
        <p:nvSpPr>
          <p:cNvPr id="20488" name="Rectangle 9">
            <a:extLst>
              <a:ext uri="{FF2B5EF4-FFF2-40B4-BE49-F238E27FC236}">
                <a16:creationId xmlns:a16="http://schemas.microsoft.com/office/drawing/2014/main" id="{FC9DA890-F148-412C-84B9-23F920D7D42B}"/>
              </a:ext>
            </a:extLst>
          </p:cNvPr>
          <p:cNvSpPr>
            <a:spLocks noChangeArrowheads="1"/>
          </p:cNvSpPr>
          <p:nvPr/>
        </p:nvSpPr>
        <p:spPr bwMode="auto">
          <a:xfrm>
            <a:off x="4625975" y="3319463"/>
            <a:ext cx="822325" cy="286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lnSpc>
                <a:spcPts val="2800"/>
              </a:lnSpc>
              <a:spcBef>
                <a:spcPct val="30000"/>
              </a:spcBef>
            </a:pPr>
            <a:r>
              <a:rPr lang="en-US" altLang="en-US" u="none">
                <a:latin typeface="EgyptoHeavy" charset="0"/>
              </a:rPr>
              <a:t>F</a:t>
            </a:r>
          </a:p>
          <a:p>
            <a:pPr algn="ctr">
              <a:lnSpc>
                <a:spcPts val="2800"/>
              </a:lnSpc>
              <a:spcBef>
                <a:spcPct val="30000"/>
              </a:spcBef>
            </a:pPr>
            <a:r>
              <a:rPr lang="en-US" altLang="en-US" u="none">
                <a:latin typeface="EgyptoHeavy" charset="0"/>
              </a:rPr>
              <a:t>I</a:t>
            </a:r>
          </a:p>
          <a:p>
            <a:pPr algn="ctr">
              <a:lnSpc>
                <a:spcPts val="2800"/>
              </a:lnSpc>
              <a:spcBef>
                <a:spcPct val="30000"/>
              </a:spcBef>
            </a:pPr>
            <a:r>
              <a:rPr lang="en-US" altLang="en-US" u="none">
                <a:latin typeface="EgyptoHeavy" charset="0"/>
              </a:rPr>
              <a:t>L</a:t>
            </a:r>
          </a:p>
          <a:p>
            <a:pPr algn="ctr">
              <a:lnSpc>
                <a:spcPts val="2800"/>
              </a:lnSpc>
              <a:spcBef>
                <a:spcPct val="30000"/>
              </a:spcBef>
            </a:pPr>
            <a:r>
              <a:rPr lang="en-US" altLang="en-US" u="none">
                <a:latin typeface="EgyptoHeavy" charset="0"/>
              </a:rPr>
              <a:t>T</a:t>
            </a:r>
          </a:p>
          <a:p>
            <a:pPr algn="ctr">
              <a:lnSpc>
                <a:spcPts val="2800"/>
              </a:lnSpc>
              <a:spcBef>
                <a:spcPct val="30000"/>
              </a:spcBef>
            </a:pPr>
            <a:r>
              <a:rPr lang="en-US" altLang="en-US" u="none">
                <a:latin typeface="EgyptoHeavy" charset="0"/>
              </a:rPr>
              <a:t>E</a:t>
            </a:r>
          </a:p>
          <a:p>
            <a:pPr algn="ctr">
              <a:lnSpc>
                <a:spcPts val="2800"/>
              </a:lnSpc>
              <a:spcBef>
                <a:spcPct val="30000"/>
              </a:spcBef>
            </a:pPr>
            <a:r>
              <a:rPr lang="en-US" altLang="en-US" u="none">
                <a:latin typeface="EgyptoHeavy" charset="0"/>
              </a:rPr>
              <a:t>R</a:t>
            </a:r>
          </a:p>
        </p:txBody>
      </p:sp>
      <p:sp>
        <p:nvSpPr>
          <p:cNvPr id="32778" name="Rectangle 10">
            <a:extLst>
              <a:ext uri="{FF2B5EF4-FFF2-40B4-BE49-F238E27FC236}">
                <a16:creationId xmlns:a16="http://schemas.microsoft.com/office/drawing/2014/main" id="{DCE4CDE5-BBBB-4B90-8665-CF5DC1F5FEC1}"/>
              </a:ext>
            </a:extLst>
          </p:cNvPr>
          <p:cNvSpPr>
            <a:spLocks noGrp="1" noChangeArrowheads="1"/>
          </p:cNvSpPr>
          <p:nvPr>
            <p:ph type="title"/>
          </p:nvPr>
        </p:nvSpPr>
        <p:spPr>
          <a:xfrm>
            <a:off x="2555875" y="406400"/>
            <a:ext cx="4140200" cy="609600"/>
          </a:xfrm>
        </p:spPr>
        <p:txBody>
          <a:bodyPr/>
          <a:lstStyle/>
          <a:p>
            <a:pPr algn="ctr">
              <a:defRPr/>
            </a:pPr>
            <a:r>
              <a:rPr lang="en-US" altLang="en-US" b="1">
                <a:effectLst>
                  <a:outerShdw blurRad="38100" dist="38100" dir="2700000" algn="tl">
                    <a:srgbClr val="000000">
                      <a:alpha val="43137"/>
                    </a:srgbClr>
                  </a:outerShdw>
                </a:effectLst>
                <a:latin typeface="Abadi" panose="020B0604020104020204" pitchFamily="34" charset="0"/>
              </a:rPr>
              <a:t>CULTURE = FILTER</a:t>
            </a:r>
          </a:p>
        </p:txBody>
      </p:sp>
      <p:sp>
        <p:nvSpPr>
          <p:cNvPr id="2" name="Slide Number Placeholder 1">
            <a:extLst>
              <a:ext uri="{FF2B5EF4-FFF2-40B4-BE49-F238E27FC236}">
                <a16:creationId xmlns:a16="http://schemas.microsoft.com/office/drawing/2014/main" id="{31F3FF0E-F676-C84A-96FC-DF41B15F349C}"/>
              </a:ext>
            </a:extLst>
          </p:cNvPr>
          <p:cNvSpPr>
            <a:spLocks noGrp="1"/>
          </p:cNvSpPr>
          <p:nvPr>
            <p:ph type="sldNum" sz="quarter" idx="12"/>
          </p:nvPr>
        </p:nvSpPr>
        <p:spPr/>
        <p:txBody>
          <a:bodyPr/>
          <a:lstStyle/>
          <a:p>
            <a:fld id="{04F9194C-56EF-432D-B3A6-B1499E5B8547}" type="slidenum">
              <a:rPr lang="en-US" smtClean="0"/>
              <a:t>128</a:t>
            </a:fld>
            <a:endParaRPr lang="en-US"/>
          </a:p>
        </p:txBody>
      </p:sp>
      <p:sp>
        <p:nvSpPr>
          <p:cNvPr id="3" name="Footer Placeholder 2">
            <a:extLst>
              <a:ext uri="{FF2B5EF4-FFF2-40B4-BE49-F238E27FC236}">
                <a16:creationId xmlns:a16="http://schemas.microsoft.com/office/drawing/2014/main" id="{DF2768AC-E56E-DB41-8953-EE8754F9ADF5}"/>
              </a:ext>
            </a:extLst>
          </p:cNvPr>
          <p:cNvSpPr>
            <a:spLocks noGrp="1"/>
          </p:cNvSpPr>
          <p:nvPr>
            <p:ph type="ftr" sz="quarter" idx="11"/>
          </p:nvPr>
        </p:nvSpPr>
        <p:spPr/>
        <p:txBody>
          <a:bodyPr/>
          <a:lstStyle/>
          <a:p>
            <a:r>
              <a:rPr lang="en-US"/>
              <a:t>www.worldclassmaintenance.org</a:t>
            </a:r>
          </a:p>
        </p:txBody>
      </p:sp>
    </p:spTree>
  </p:cSld>
  <p:clrMapOvr>
    <a:masterClrMapping/>
  </p:clrMapOvr>
  <p:transition spd="med">
    <p:cut/>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a:hlinkClick r:id="" action="ppaction://ole?verb=0"/>
            <a:extLst>
              <a:ext uri="{FF2B5EF4-FFF2-40B4-BE49-F238E27FC236}">
                <a16:creationId xmlns:a16="http://schemas.microsoft.com/office/drawing/2014/main" id="{29B7F29E-56F9-4712-8CD0-6EC260843FB7}"/>
              </a:ext>
            </a:extLst>
          </p:cNvPr>
          <p:cNvGraphicFramePr>
            <a:graphicFrameLocks/>
          </p:cNvGraphicFramePr>
          <p:nvPr>
            <p:extLst>
              <p:ext uri="{D42A27DB-BD31-4B8C-83A1-F6EECF244321}">
                <p14:modId xmlns:p14="http://schemas.microsoft.com/office/powerpoint/2010/main" val="3249711962"/>
              </p:ext>
            </p:extLst>
          </p:nvPr>
        </p:nvGraphicFramePr>
        <p:xfrm>
          <a:off x="1222375" y="793750"/>
          <a:ext cx="7445375" cy="6070600"/>
        </p:xfrm>
        <a:graphic>
          <a:graphicData uri="http://schemas.openxmlformats.org/presentationml/2006/ole">
            <mc:AlternateContent xmlns:mc="http://schemas.openxmlformats.org/markup-compatibility/2006">
              <mc:Choice xmlns:v="urn:schemas-microsoft-com:vml" Requires="v">
                <p:oleObj name="Chart" r:id="rId2" imgW="5657955" imgH="4705407" progId="MSGraph.Chart.8">
                  <p:embed followColorScheme="textAndBackground"/>
                </p:oleObj>
              </mc:Choice>
              <mc:Fallback>
                <p:oleObj name="Chart" r:id="rId2" imgW="5657955" imgH="4705407" progId="MSGraph.Chart.8">
                  <p:embed followColorScheme="textAndBackground"/>
                  <p:pic>
                    <p:nvPicPr>
                      <p:cNvPr id="21506" name="Object 2">
                        <a:hlinkClick r:id="" action="ppaction://ole?verb=0"/>
                        <a:extLst>
                          <a:ext uri="{FF2B5EF4-FFF2-40B4-BE49-F238E27FC236}">
                            <a16:creationId xmlns:a16="http://schemas.microsoft.com/office/drawing/2014/main" id="{29B7F29E-56F9-4712-8CD0-6EC260843FB7}"/>
                          </a:ext>
                        </a:extLst>
                      </p:cNvPr>
                      <p:cNvPicPr>
                        <a:picLocks noChangeArrowheads="1"/>
                      </p:cNvPicPr>
                      <p:nvPr/>
                    </p:nvPicPr>
                    <p:blipFill>
                      <a:blip r:embed="rId3"/>
                      <a:srcRect/>
                      <a:stretch>
                        <a:fillRect/>
                      </a:stretch>
                    </p:blipFill>
                    <p:spPr bwMode="auto">
                      <a:xfrm>
                        <a:off x="1222375" y="793750"/>
                        <a:ext cx="7445375"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07" name="Rectangle 3">
            <a:extLst>
              <a:ext uri="{FF2B5EF4-FFF2-40B4-BE49-F238E27FC236}">
                <a16:creationId xmlns:a16="http://schemas.microsoft.com/office/drawing/2014/main" id="{C7724D1F-36D4-4035-91C6-848216EA2E67}"/>
              </a:ext>
            </a:extLst>
          </p:cNvPr>
          <p:cNvSpPr>
            <a:spLocks noChangeArrowheads="1"/>
          </p:cNvSpPr>
          <p:nvPr/>
        </p:nvSpPr>
        <p:spPr bwMode="auto">
          <a:xfrm rot="16200000">
            <a:off x="-1022066" y="3070011"/>
            <a:ext cx="3291908" cy="459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nSpc>
                <a:spcPct val="85000"/>
              </a:lnSpc>
              <a:spcBef>
                <a:spcPct val="30000"/>
              </a:spcBef>
            </a:pPr>
            <a:r>
              <a:rPr lang="en-US" altLang="en-US" u="none">
                <a:latin typeface="CENTERYB" pitchFamily="2" charset="0"/>
              </a:rPr>
              <a:t>Maintenance cost - $</a:t>
            </a:r>
          </a:p>
        </p:txBody>
      </p:sp>
      <p:sp>
        <p:nvSpPr>
          <p:cNvPr id="21508" name="Rectangle 4">
            <a:extLst>
              <a:ext uri="{FF2B5EF4-FFF2-40B4-BE49-F238E27FC236}">
                <a16:creationId xmlns:a16="http://schemas.microsoft.com/office/drawing/2014/main" id="{0B5DE838-B119-4BD8-9687-845D120307D9}"/>
              </a:ext>
            </a:extLst>
          </p:cNvPr>
          <p:cNvSpPr>
            <a:spLocks noChangeArrowheads="1"/>
          </p:cNvSpPr>
          <p:nvPr/>
        </p:nvSpPr>
        <p:spPr bwMode="auto">
          <a:xfrm>
            <a:off x="5035550" y="331788"/>
            <a:ext cx="3684588" cy="1862137"/>
          </a:xfrm>
          <a:prstGeom prst="rect">
            <a:avLst/>
          </a:prstGeom>
          <a:solidFill>
            <a:srgbClr val="FFFFFF"/>
          </a:solidFill>
          <a:ln w="19050">
            <a:solidFill>
              <a:srgbClr val="081D58"/>
            </a:solidFill>
            <a:miter lim="800000"/>
            <a:headEnd/>
            <a:tailEnd/>
          </a:ln>
          <a:effectLst>
            <a:outerShdw dist="148174" dir="18900000" algn="ctr" rotWithShape="0">
              <a:srgbClr val="081D58"/>
            </a:outerShdw>
          </a:effec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21509" name="Rectangle 5">
            <a:extLst>
              <a:ext uri="{FF2B5EF4-FFF2-40B4-BE49-F238E27FC236}">
                <a16:creationId xmlns:a16="http://schemas.microsoft.com/office/drawing/2014/main" id="{44637AD4-C914-4ACA-A63C-C0E26227CCA8}"/>
              </a:ext>
            </a:extLst>
          </p:cNvPr>
          <p:cNvSpPr>
            <a:spLocks noChangeArrowheads="1"/>
          </p:cNvSpPr>
          <p:nvPr/>
        </p:nvSpPr>
        <p:spPr bwMode="auto">
          <a:xfrm>
            <a:off x="5095875" y="388938"/>
            <a:ext cx="3576638" cy="56515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2400" u="none">
                <a:solidFill>
                  <a:srgbClr val="800000"/>
                </a:solidFill>
                <a:latin typeface="CENTERYB" pitchFamily="2" charset="0"/>
              </a:rPr>
              <a:t> </a:t>
            </a:r>
            <a:r>
              <a:rPr lang="en-US" altLang="en-US" sz="3000" u="none">
                <a:solidFill>
                  <a:srgbClr val="800000"/>
                </a:solidFill>
                <a:latin typeface="Grail Light" pitchFamily="34" charset="0"/>
              </a:rPr>
              <a:t>Cost of Maintenance</a:t>
            </a:r>
            <a:endParaRPr lang="en-US" altLang="en-US" sz="2400" u="none">
              <a:solidFill>
                <a:srgbClr val="800000"/>
              </a:solidFill>
              <a:latin typeface="CENTERYB" pitchFamily="2" charset="0"/>
            </a:endParaRPr>
          </a:p>
        </p:txBody>
      </p:sp>
      <p:sp>
        <p:nvSpPr>
          <p:cNvPr id="21510" name="Rectangle 6">
            <a:extLst>
              <a:ext uri="{FF2B5EF4-FFF2-40B4-BE49-F238E27FC236}">
                <a16:creationId xmlns:a16="http://schemas.microsoft.com/office/drawing/2014/main" id="{3071E1B4-947E-4F8B-863D-592344B16F75}"/>
              </a:ext>
            </a:extLst>
          </p:cNvPr>
          <p:cNvSpPr>
            <a:spLocks noChangeArrowheads="1"/>
          </p:cNvSpPr>
          <p:nvPr/>
        </p:nvSpPr>
        <p:spPr bwMode="auto">
          <a:xfrm>
            <a:off x="5843588" y="912813"/>
            <a:ext cx="2017712" cy="118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2400" u="none">
                <a:solidFill>
                  <a:srgbClr val="800000"/>
                </a:solidFill>
                <a:latin typeface="CENTERYB" pitchFamily="2" charset="0"/>
              </a:rPr>
              <a:t> Proactive</a:t>
            </a:r>
            <a:br>
              <a:rPr lang="en-US" altLang="en-US" sz="2400" u="none">
                <a:solidFill>
                  <a:srgbClr val="800000"/>
                </a:solidFill>
                <a:latin typeface="CENTERYB" pitchFamily="2" charset="0"/>
              </a:rPr>
            </a:br>
            <a:r>
              <a:rPr lang="en-US" altLang="en-US" sz="2400" u="none">
                <a:solidFill>
                  <a:srgbClr val="800000"/>
                </a:solidFill>
                <a:latin typeface="CENTERYB" pitchFamily="2" charset="0"/>
              </a:rPr>
              <a:t>  vs.</a:t>
            </a:r>
            <a:br>
              <a:rPr lang="en-US" altLang="en-US" sz="2400" u="none">
                <a:solidFill>
                  <a:srgbClr val="800000"/>
                </a:solidFill>
                <a:latin typeface="CENTERYB" pitchFamily="2" charset="0"/>
              </a:rPr>
            </a:br>
            <a:r>
              <a:rPr lang="en-US" altLang="en-US" sz="2400" u="none">
                <a:solidFill>
                  <a:srgbClr val="800000"/>
                </a:solidFill>
                <a:latin typeface="CENTERYB" pitchFamily="2" charset="0"/>
              </a:rPr>
              <a:t>Traditional</a:t>
            </a:r>
          </a:p>
        </p:txBody>
      </p:sp>
      <p:sp>
        <p:nvSpPr>
          <p:cNvPr id="21511" name="Freeform 7">
            <a:extLst>
              <a:ext uri="{FF2B5EF4-FFF2-40B4-BE49-F238E27FC236}">
                <a16:creationId xmlns:a16="http://schemas.microsoft.com/office/drawing/2014/main" id="{97DDDD4F-82B6-4EEF-B785-EBD0C81A8B5F}"/>
              </a:ext>
            </a:extLst>
          </p:cNvPr>
          <p:cNvSpPr>
            <a:spLocks/>
          </p:cNvSpPr>
          <p:nvPr/>
        </p:nvSpPr>
        <p:spPr bwMode="auto">
          <a:xfrm>
            <a:off x="1447800" y="1666875"/>
            <a:ext cx="7021513" cy="2487613"/>
          </a:xfrm>
          <a:custGeom>
            <a:avLst/>
            <a:gdLst>
              <a:gd name="T0" fmla="*/ 2147483646 w 4423"/>
              <a:gd name="T1" fmla="*/ 2147483646 h 1567"/>
              <a:gd name="T2" fmla="*/ 2147483646 w 4423"/>
              <a:gd name="T3" fmla="*/ 2147483646 h 1567"/>
              <a:gd name="T4" fmla="*/ 2147483646 w 4423"/>
              <a:gd name="T5" fmla="*/ 2147483646 h 1567"/>
              <a:gd name="T6" fmla="*/ 2147483646 w 4423"/>
              <a:gd name="T7" fmla="*/ 2147483646 h 1567"/>
              <a:gd name="T8" fmla="*/ 2147483646 w 4423"/>
              <a:gd name="T9" fmla="*/ 2147483646 h 1567"/>
              <a:gd name="T10" fmla="*/ 2147483646 w 4423"/>
              <a:gd name="T11" fmla="*/ 2147483646 h 1567"/>
              <a:gd name="T12" fmla="*/ 2147483646 w 4423"/>
              <a:gd name="T13" fmla="*/ 2147483646 h 1567"/>
              <a:gd name="T14" fmla="*/ 2147483646 w 4423"/>
              <a:gd name="T15" fmla="*/ 2147483646 h 1567"/>
              <a:gd name="T16" fmla="*/ 2147483646 w 4423"/>
              <a:gd name="T17" fmla="*/ 2147483646 h 1567"/>
              <a:gd name="T18" fmla="*/ 2147483646 w 4423"/>
              <a:gd name="T19" fmla="*/ 2147483646 h 1567"/>
              <a:gd name="T20" fmla="*/ 2147483646 w 4423"/>
              <a:gd name="T21" fmla="*/ 2147483646 h 1567"/>
              <a:gd name="T22" fmla="*/ 2147483646 w 4423"/>
              <a:gd name="T23" fmla="*/ 2147483646 h 1567"/>
              <a:gd name="T24" fmla="*/ 2147483646 w 4423"/>
              <a:gd name="T25" fmla="*/ 2147483646 h 1567"/>
              <a:gd name="T26" fmla="*/ 2147483646 w 4423"/>
              <a:gd name="T27" fmla="*/ 2147483646 h 1567"/>
              <a:gd name="T28" fmla="*/ 2147483646 w 4423"/>
              <a:gd name="T29" fmla="*/ 2147483646 h 1567"/>
              <a:gd name="T30" fmla="*/ 2147483646 w 4423"/>
              <a:gd name="T31" fmla="*/ 2147483646 h 1567"/>
              <a:gd name="T32" fmla="*/ 2147483646 w 4423"/>
              <a:gd name="T33" fmla="*/ 2147483646 h 1567"/>
              <a:gd name="T34" fmla="*/ 2147483646 w 4423"/>
              <a:gd name="T35" fmla="*/ 2147483646 h 1567"/>
              <a:gd name="T36" fmla="*/ 2147483646 w 4423"/>
              <a:gd name="T37" fmla="*/ 2147483646 h 1567"/>
              <a:gd name="T38" fmla="*/ 2147483646 w 4423"/>
              <a:gd name="T39" fmla="*/ 2147483646 h 1567"/>
              <a:gd name="T40" fmla="*/ 2147483646 w 4423"/>
              <a:gd name="T41" fmla="*/ 2147483646 h 1567"/>
              <a:gd name="T42" fmla="*/ 2147483646 w 4423"/>
              <a:gd name="T43" fmla="*/ 2147483646 h 1567"/>
              <a:gd name="T44" fmla="*/ 2147483646 w 4423"/>
              <a:gd name="T45" fmla="*/ 2147483646 h 1567"/>
              <a:gd name="T46" fmla="*/ 2147483646 w 4423"/>
              <a:gd name="T47" fmla="*/ 0 h 1567"/>
              <a:gd name="T48" fmla="*/ 2147483646 w 4423"/>
              <a:gd name="T49" fmla="*/ 2147483646 h 1567"/>
              <a:gd name="T50" fmla="*/ 2147483646 w 4423"/>
              <a:gd name="T51" fmla="*/ 2147483646 h 1567"/>
              <a:gd name="T52" fmla="*/ 2147483646 w 4423"/>
              <a:gd name="T53" fmla="*/ 2147483646 h 1567"/>
              <a:gd name="T54" fmla="*/ 2147483646 w 4423"/>
              <a:gd name="T55" fmla="*/ 2147483646 h 1567"/>
              <a:gd name="T56" fmla="*/ 2147483646 w 4423"/>
              <a:gd name="T57" fmla="*/ 2147483646 h 1567"/>
              <a:gd name="T58" fmla="*/ 2147483646 w 4423"/>
              <a:gd name="T59" fmla="*/ 2147483646 h 1567"/>
              <a:gd name="T60" fmla="*/ 2147483646 w 4423"/>
              <a:gd name="T61" fmla="*/ 2147483646 h 1567"/>
              <a:gd name="T62" fmla="*/ 2147483646 w 4423"/>
              <a:gd name="T63" fmla="*/ 2147483646 h 1567"/>
              <a:gd name="T64" fmla="*/ 2147483646 w 4423"/>
              <a:gd name="T65" fmla="*/ 2147483646 h 1567"/>
              <a:gd name="T66" fmla="*/ 2147483646 w 4423"/>
              <a:gd name="T67" fmla="*/ 2147483646 h 1567"/>
              <a:gd name="T68" fmla="*/ 2147483646 w 4423"/>
              <a:gd name="T69" fmla="*/ 2147483646 h 1567"/>
              <a:gd name="T70" fmla="*/ 2147483646 w 4423"/>
              <a:gd name="T71" fmla="*/ 2147483646 h 1567"/>
              <a:gd name="T72" fmla="*/ 2147483646 w 4423"/>
              <a:gd name="T73" fmla="*/ 2147483646 h 1567"/>
              <a:gd name="T74" fmla="*/ 2147483646 w 4423"/>
              <a:gd name="T75" fmla="*/ 2147483646 h 1567"/>
              <a:gd name="T76" fmla="*/ 2147483646 w 4423"/>
              <a:gd name="T77" fmla="*/ 2147483646 h 1567"/>
              <a:gd name="T78" fmla="*/ 2147483646 w 4423"/>
              <a:gd name="T79" fmla="*/ 2147483646 h 1567"/>
              <a:gd name="T80" fmla="*/ 2147483646 w 4423"/>
              <a:gd name="T81" fmla="*/ 2147483646 h 1567"/>
              <a:gd name="T82" fmla="*/ 2147483646 w 4423"/>
              <a:gd name="T83" fmla="*/ 2147483646 h 1567"/>
              <a:gd name="T84" fmla="*/ 2147483646 w 4423"/>
              <a:gd name="T85" fmla="*/ 2147483646 h 1567"/>
              <a:gd name="T86" fmla="*/ 2147483646 w 4423"/>
              <a:gd name="T87" fmla="*/ 2147483646 h 1567"/>
              <a:gd name="T88" fmla="*/ 2147483646 w 4423"/>
              <a:gd name="T89" fmla="*/ 2147483646 h 1567"/>
              <a:gd name="T90" fmla="*/ 2147483646 w 4423"/>
              <a:gd name="T91" fmla="*/ 2147483646 h 1567"/>
              <a:gd name="T92" fmla="*/ 2147483646 w 4423"/>
              <a:gd name="T93" fmla="*/ 2147483646 h 1567"/>
              <a:gd name="T94" fmla="*/ 2147483646 w 4423"/>
              <a:gd name="T95" fmla="*/ 2147483646 h 1567"/>
              <a:gd name="T96" fmla="*/ 2147483646 w 4423"/>
              <a:gd name="T97" fmla="*/ 2147483646 h 1567"/>
              <a:gd name="T98" fmla="*/ 2147483646 w 4423"/>
              <a:gd name="T99" fmla="*/ 2147483646 h 1567"/>
              <a:gd name="T100" fmla="*/ 2147483646 w 4423"/>
              <a:gd name="T101" fmla="*/ 2147483646 h 1567"/>
              <a:gd name="T102" fmla="*/ 2147483646 w 4423"/>
              <a:gd name="T103" fmla="*/ 2147483646 h 1567"/>
              <a:gd name="T104" fmla="*/ 2147483646 w 4423"/>
              <a:gd name="T105" fmla="*/ 2147483646 h 1567"/>
              <a:gd name="T106" fmla="*/ 2147483646 w 4423"/>
              <a:gd name="T107" fmla="*/ 2147483646 h 156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23" h="1567">
                <a:moveTo>
                  <a:pt x="0" y="769"/>
                </a:moveTo>
                <a:lnTo>
                  <a:pt x="22" y="770"/>
                </a:lnTo>
                <a:lnTo>
                  <a:pt x="33" y="770"/>
                </a:lnTo>
                <a:lnTo>
                  <a:pt x="46" y="771"/>
                </a:lnTo>
                <a:lnTo>
                  <a:pt x="60" y="772"/>
                </a:lnTo>
                <a:lnTo>
                  <a:pt x="75" y="773"/>
                </a:lnTo>
                <a:lnTo>
                  <a:pt x="89" y="774"/>
                </a:lnTo>
                <a:lnTo>
                  <a:pt x="105" y="774"/>
                </a:lnTo>
                <a:lnTo>
                  <a:pt x="121" y="775"/>
                </a:lnTo>
                <a:lnTo>
                  <a:pt x="139" y="776"/>
                </a:lnTo>
                <a:lnTo>
                  <a:pt x="155" y="777"/>
                </a:lnTo>
                <a:lnTo>
                  <a:pt x="173" y="778"/>
                </a:lnTo>
                <a:lnTo>
                  <a:pt x="191" y="779"/>
                </a:lnTo>
                <a:lnTo>
                  <a:pt x="208" y="780"/>
                </a:lnTo>
                <a:lnTo>
                  <a:pt x="226" y="781"/>
                </a:lnTo>
                <a:lnTo>
                  <a:pt x="244" y="782"/>
                </a:lnTo>
                <a:lnTo>
                  <a:pt x="262" y="782"/>
                </a:lnTo>
                <a:lnTo>
                  <a:pt x="280" y="782"/>
                </a:lnTo>
                <a:lnTo>
                  <a:pt x="296" y="784"/>
                </a:lnTo>
                <a:lnTo>
                  <a:pt x="314" y="784"/>
                </a:lnTo>
                <a:lnTo>
                  <a:pt x="330" y="784"/>
                </a:lnTo>
                <a:lnTo>
                  <a:pt x="347" y="784"/>
                </a:lnTo>
                <a:lnTo>
                  <a:pt x="364" y="784"/>
                </a:lnTo>
                <a:lnTo>
                  <a:pt x="379" y="782"/>
                </a:lnTo>
                <a:lnTo>
                  <a:pt x="394" y="782"/>
                </a:lnTo>
                <a:lnTo>
                  <a:pt x="408" y="780"/>
                </a:lnTo>
                <a:lnTo>
                  <a:pt x="422" y="779"/>
                </a:lnTo>
                <a:lnTo>
                  <a:pt x="435" y="778"/>
                </a:lnTo>
                <a:lnTo>
                  <a:pt x="446" y="776"/>
                </a:lnTo>
                <a:lnTo>
                  <a:pt x="456" y="774"/>
                </a:lnTo>
                <a:lnTo>
                  <a:pt x="466" y="772"/>
                </a:lnTo>
                <a:lnTo>
                  <a:pt x="475" y="769"/>
                </a:lnTo>
                <a:lnTo>
                  <a:pt x="515" y="750"/>
                </a:lnTo>
                <a:lnTo>
                  <a:pt x="533" y="740"/>
                </a:lnTo>
                <a:lnTo>
                  <a:pt x="549" y="728"/>
                </a:lnTo>
                <a:lnTo>
                  <a:pt x="564" y="714"/>
                </a:lnTo>
                <a:lnTo>
                  <a:pt x="578" y="700"/>
                </a:lnTo>
                <a:lnTo>
                  <a:pt x="594" y="685"/>
                </a:lnTo>
                <a:lnTo>
                  <a:pt x="606" y="669"/>
                </a:lnTo>
                <a:lnTo>
                  <a:pt x="619" y="653"/>
                </a:lnTo>
                <a:lnTo>
                  <a:pt x="630" y="635"/>
                </a:lnTo>
                <a:lnTo>
                  <a:pt x="642" y="617"/>
                </a:lnTo>
                <a:lnTo>
                  <a:pt x="652" y="599"/>
                </a:lnTo>
                <a:lnTo>
                  <a:pt x="662" y="581"/>
                </a:lnTo>
                <a:lnTo>
                  <a:pt x="672" y="561"/>
                </a:lnTo>
                <a:lnTo>
                  <a:pt x="683" y="542"/>
                </a:lnTo>
                <a:lnTo>
                  <a:pt x="691" y="522"/>
                </a:lnTo>
                <a:lnTo>
                  <a:pt x="702" y="502"/>
                </a:lnTo>
                <a:lnTo>
                  <a:pt x="711" y="482"/>
                </a:lnTo>
                <a:lnTo>
                  <a:pt x="719" y="463"/>
                </a:lnTo>
                <a:lnTo>
                  <a:pt x="728" y="443"/>
                </a:lnTo>
                <a:lnTo>
                  <a:pt x="738" y="424"/>
                </a:lnTo>
                <a:lnTo>
                  <a:pt x="749" y="405"/>
                </a:lnTo>
                <a:lnTo>
                  <a:pt x="758" y="386"/>
                </a:lnTo>
                <a:lnTo>
                  <a:pt x="768" y="368"/>
                </a:lnTo>
                <a:lnTo>
                  <a:pt x="779" y="351"/>
                </a:lnTo>
                <a:lnTo>
                  <a:pt x="789" y="334"/>
                </a:lnTo>
                <a:lnTo>
                  <a:pt x="801" y="317"/>
                </a:lnTo>
                <a:lnTo>
                  <a:pt x="813" y="302"/>
                </a:lnTo>
                <a:lnTo>
                  <a:pt x="826" y="287"/>
                </a:lnTo>
                <a:lnTo>
                  <a:pt x="840" y="273"/>
                </a:lnTo>
                <a:lnTo>
                  <a:pt x="854" y="261"/>
                </a:lnTo>
                <a:lnTo>
                  <a:pt x="871" y="249"/>
                </a:lnTo>
                <a:lnTo>
                  <a:pt x="890" y="234"/>
                </a:lnTo>
                <a:lnTo>
                  <a:pt x="900" y="226"/>
                </a:lnTo>
                <a:lnTo>
                  <a:pt x="911" y="218"/>
                </a:lnTo>
                <a:lnTo>
                  <a:pt x="922" y="209"/>
                </a:lnTo>
                <a:lnTo>
                  <a:pt x="933" y="201"/>
                </a:lnTo>
                <a:lnTo>
                  <a:pt x="944" y="191"/>
                </a:lnTo>
                <a:lnTo>
                  <a:pt x="956" y="181"/>
                </a:lnTo>
                <a:lnTo>
                  <a:pt x="969" y="172"/>
                </a:lnTo>
                <a:lnTo>
                  <a:pt x="980" y="162"/>
                </a:lnTo>
                <a:lnTo>
                  <a:pt x="993" y="152"/>
                </a:lnTo>
                <a:lnTo>
                  <a:pt x="1005" y="143"/>
                </a:lnTo>
                <a:lnTo>
                  <a:pt x="1017" y="133"/>
                </a:lnTo>
                <a:lnTo>
                  <a:pt x="1030" y="123"/>
                </a:lnTo>
                <a:lnTo>
                  <a:pt x="1042" y="114"/>
                </a:lnTo>
                <a:lnTo>
                  <a:pt x="1055" y="104"/>
                </a:lnTo>
                <a:lnTo>
                  <a:pt x="1069" y="94"/>
                </a:lnTo>
                <a:lnTo>
                  <a:pt x="1082" y="86"/>
                </a:lnTo>
                <a:lnTo>
                  <a:pt x="1094" y="76"/>
                </a:lnTo>
                <a:lnTo>
                  <a:pt x="1107" y="68"/>
                </a:lnTo>
                <a:lnTo>
                  <a:pt x="1121" y="60"/>
                </a:lnTo>
                <a:lnTo>
                  <a:pt x="1134" y="53"/>
                </a:lnTo>
                <a:lnTo>
                  <a:pt x="1148" y="44"/>
                </a:lnTo>
                <a:lnTo>
                  <a:pt x="1160" y="38"/>
                </a:lnTo>
                <a:lnTo>
                  <a:pt x="1173" y="31"/>
                </a:lnTo>
                <a:lnTo>
                  <a:pt x="1187" y="25"/>
                </a:lnTo>
                <a:lnTo>
                  <a:pt x="1200" y="19"/>
                </a:lnTo>
                <a:lnTo>
                  <a:pt x="1214" y="15"/>
                </a:lnTo>
                <a:lnTo>
                  <a:pt x="1227" y="11"/>
                </a:lnTo>
                <a:lnTo>
                  <a:pt x="1239" y="8"/>
                </a:lnTo>
                <a:lnTo>
                  <a:pt x="1252" y="5"/>
                </a:lnTo>
                <a:lnTo>
                  <a:pt x="1265" y="3"/>
                </a:lnTo>
                <a:lnTo>
                  <a:pt x="1304" y="0"/>
                </a:lnTo>
                <a:lnTo>
                  <a:pt x="1324" y="0"/>
                </a:lnTo>
                <a:lnTo>
                  <a:pt x="1346" y="0"/>
                </a:lnTo>
                <a:lnTo>
                  <a:pt x="1368" y="1"/>
                </a:lnTo>
                <a:lnTo>
                  <a:pt x="1389" y="3"/>
                </a:lnTo>
                <a:lnTo>
                  <a:pt x="1412" y="5"/>
                </a:lnTo>
                <a:lnTo>
                  <a:pt x="1435" y="9"/>
                </a:lnTo>
                <a:lnTo>
                  <a:pt x="1458" y="12"/>
                </a:lnTo>
                <a:lnTo>
                  <a:pt x="1482" y="16"/>
                </a:lnTo>
                <a:lnTo>
                  <a:pt x="1505" y="21"/>
                </a:lnTo>
                <a:lnTo>
                  <a:pt x="1529" y="27"/>
                </a:lnTo>
                <a:lnTo>
                  <a:pt x="1552" y="33"/>
                </a:lnTo>
                <a:lnTo>
                  <a:pt x="1575" y="40"/>
                </a:lnTo>
                <a:lnTo>
                  <a:pt x="1598" y="47"/>
                </a:lnTo>
                <a:lnTo>
                  <a:pt x="1621" y="55"/>
                </a:lnTo>
                <a:lnTo>
                  <a:pt x="1642" y="63"/>
                </a:lnTo>
                <a:lnTo>
                  <a:pt x="1664" y="73"/>
                </a:lnTo>
                <a:lnTo>
                  <a:pt x="1684" y="83"/>
                </a:lnTo>
                <a:lnTo>
                  <a:pt x="1704" y="93"/>
                </a:lnTo>
                <a:lnTo>
                  <a:pt x="1725" y="104"/>
                </a:lnTo>
                <a:lnTo>
                  <a:pt x="1744" y="115"/>
                </a:lnTo>
                <a:lnTo>
                  <a:pt x="1762" y="128"/>
                </a:lnTo>
                <a:lnTo>
                  <a:pt x="1778" y="140"/>
                </a:lnTo>
                <a:lnTo>
                  <a:pt x="1793" y="152"/>
                </a:lnTo>
                <a:lnTo>
                  <a:pt x="1809" y="166"/>
                </a:lnTo>
                <a:lnTo>
                  <a:pt x="1823" y="180"/>
                </a:lnTo>
                <a:lnTo>
                  <a:pt x="1834" y="195"/>
                </a:lnTo>
                <a:lnTo>
                  <a:pt x="1846" y="210"/>
                </a:lnTo>
                <a:lnTo>
                  <a:pt x="1854" y="225"/>
                </a:lnTo>
                <a:lnTo>
                  <a:pt x="1862" y="242"/>
                </a:lnTo>
                <a:lnTo>
                  <a:pt x="1868" y="259"/>
                </a:lnTo>
                <a:lnTo>
                  <a:pt x="1875" y="277"/>
                </a:lnTo>
                <a:lnTo>
                  <a:pt x="1877" y="286"/>
                </a:lnTo>
                <a:lnTo>
                  <a:pt x="1881" y="295"/>
                </a:lnTo>
                <a:lnTo>
                  <a:pt x="1885" y="304"/>
                </a:lnTo>
                <a:lnTo>
                  <a:pt x="1889" y="313"/>
                </a:lnTo>
                <a:lnTo>
                  <a:pt x="1893" y="322"/>
                </a:lnTo>
                <a:lnTo>
                  <a:pt x="1896" y="332"/>
                </a:lnTo>
                <a:lnTo>
                  <a:pt x="1900" y="340"/>
                </a:lnTo>
                <a:lnTo>
                  <a:pt x="1905" y="349"/>
                </a:lnTo>
                <a:lnTo>
                  <a:pt x="1909" y="357"/>
                </a:lnTo>
                <a:lnTo>
                  <a:pt x="1914" y="366"/>
                </a:lnTo>
                <a:lnTo>
                  <a:pt x="1918" y="375"/>
                </a:lnTo>
                <a:lnTo>
                  <a:pt x="1923" y="383"/>
                </a:lnTo>
                <a:lnTo>
                  <a:pt x="1928" y="392"/>
                </a:lnTo>
                <a:lnTo>
                  <a:pt x="1933" y="400"/>
                </a:lnTo>
                <a:lnTo>
                  <a:pt x="1940" y="409"/>
                </a:lnTo>
                <a:lnTo>
                  <a:pt x="1945" y="416"/>
                </a:lnTo>
                <a:lnTo>
                  <a:pt x="1951" y="425"/>
                </a:lnTo>
                <a:lnTo>
                  <a:pt x="1956" y="433"/>
                </a:lnTo>
                <a:lnTo>
                  <a:pt x="1963" y="441"/>
                </a:lnTo>
                <a:lnTo>
                  <a:pt x="1969" y="449"/>
                </a:lnTo>
                <a:lnTo>
                  <a:pt x="1975" y="456"/>
                </a:lnTo>
                <a:lnTo>
                  <a:pt x="1982" y="465"/>
                </a:lnTo>
                <a:lnTo>
                  <a:pt x="1989" y="472"/>
                </a:lnTo>
                <a:lnTo>
                  <a:pt x="1996" y="480"/>
                </a:lnTo>
                <a:lnTo>
                  <a:pt x="2003" y="487"/>
                </a:lnTo>
                <a:lnTo>
                  <a:pt x="2011" y="495"/>
                </a:lnTo>
                <a:lnTo>
                  <a:pt x="2018" y="502"/>
                </a:lnTo>
                <a:lnTo>
                  <a:pt x="2026" y="509"/>
                </a:lnTo>
                <a:lnTo>
                  <a:pt x="2034" y="516"/>
                </a:lnTo>
                <a:lnTo>
                  <a:pt x="2043" y="524"/>
                </a:lnTo>
                <a:lnTo>
                  <a:pt x="2102" y="574"/>
                </a:lnTo>
                <a:lnTo>
                  <a:pt x="2133" y="599"/>
                </a:lnTo>
                <a:lnTo>
                  <a:pt x="2162" y="624"/>
                </a:lnTo>
                <a:lnTo>
                  <a:pt x="2193" y="648"/>
                </a:lnTo>
                <a:lnTo>
                  <a:pt x="2222" y="673"/>
                </a:lnTo>
                <a:lnTo>
                  <a:pt x="2252" y="698"/>
                </a:lnTo>
                <a:lnTo>
                  <a:pt x="2282" y="722"/>
                </a:lnTo>
                <a:lnTo>
                  <a:pt x="2312" y="747"/>
                </a:lnTo>
                <a:lnTo>
                  <a:pt x="2343" y="772"/>
                </a:lnTo>
                <a:lnTo>
                  <a:pt x="2372" y="795"/>
                </a:lnTo>
                <a:lnTo>
                  <a:pt x="2402" y="820"/>
                </a:lnTo>
                <a:lnTo>
                  <a:pt x="2432" y="845"/>
                </a:lnTo>
                <a:lnTo>
                  <a:pt x="2462" y="868"/>
                </a:lnTo>
                <a:lnTo>
                  <a:pt x="2493" y="892"/>
                </a:lnTo>
                <a:lnTo>
                  <a:pt x="2523" y="917"/>
                </a:lnTo>
                <a:lnTo>
                  <a:pt x="2554" y="940"/>
                </a:lnTo>
                <a:lnTo>
                  <a:pt x="2584" y="964"/>
                </a:lnTo>
                <a:lnTo>
                  <a:pt x="2615" y="989"/>
                </a:lnTo>
                <a:lnTo>
                  <a:pt x="2645" y="1012"/>
                </a:lnTo>
                <a:lnTo>
                  <a:pt x="2676" y="1035"/>
                </a:lnTo>
                <a:lnTo>
                  <a:pt x="2707" y="1058"/>
                </a:lnTo>
                <a:lnTo>
                  <a:pt x="2739" y="1082"/>
                </a:lnTo>
                <a:lnTo>
                  <a:pt x="2770" y="1106"/>
                </a:lnTo>
                <a:lnTo>
                  <a:pt x="2801" y="1128"/>
                </a:lnTo>
                <a:lnTo>
                  <a:pt x="2833" y="1152"/>
                </a:lnTo>
                <a:lnTo>
                  <a:pt x="2866" y="1175"/>
                </a:lnTo>
                <a:lnTo>
                  <a:pt x="2898" y="1198"/>
                </a:lnTo>
                <a:lnTo>
                  <a:pt x="2930" y="1220"/>
                </a:lnTo>
                <a:lnTo>
                  <a:pt x="2963" y="1244"/>
                </a:lnTo>
                <a:lnTo>
                  <a:pt x="2996" y="1267"/>
                </a:lnTo>
                <a:lnTo>
                  <a:pt x="3029" y="1289"/>
                </a:lnTo>
                <a:lnTo>
                  <a:pt x="3095" y="1330"/>
                </a:lnTo>
                <a:lnTo>
                  <a:pt x="3132" y="1349"/>
                </a:lnTo>
                <a:lnTo>
                  <a:pt x="3169" y="1367"/>
                </a:lnTo>
                <a:lnTo>
                  <a:pt x="3207" y="1386"/>
                </a:lnTo>
                <a:lnTo>
                  <a:pt x="3248" y="1402"/>
                </a:lnTo>
                <a:lnTo>
                  <a:pt x="3288" y="1418"/>
                </a:lnTo>
                <a:lnTo>
                  <a:pt x="3330" y="1433"/>
                </a:lnTo>
                <a:lnTo>
                  <a:pt x="3373" y="1448"/>
                </a:lnTo>
                <a:lnTo>
                  <a:pt x="3418" y="1461"/>
                </a:lnTo>
                <a:lnTo>
                  <a:pt x="3462" y="1474"/>
                </a:lnTo>
                <a:lnTo>
                  <a:pt x="3508" y="1485"/>
                </a:lnTo>
                <a:lnTo>
                  <a:pt x="3555" y="1496"/>
                </a:lnTo>
                <a:lnTo>
                  <a:pt x="3601" y="1507"/>
                </a:lnTo>
                <a:lnTo>
                  <a:pt x="3648" y="1517"/>
                </a:lnTo>
                <a:lnTo>
                  <a:pt x="3696" y="1525"/>
                </a:lnTo>
                <a:lnTo>
                  <a:pt x="3743" y="1533"/>
                </a:lnTo>
                <a:lnTo>
                  <a:pt x="3792" y="1539"/>
                </a:lnTo>
                <a:lnTo>
                  <a:pt x="3840" y="1546"/>
                </a:lnTo>
                <a:lnTo>
                  <a:pt x="3888" y="1551"/>
                </a:lnTo>
                <a:lnTo>
                  <a:pt x="3935" y="1555"/>
                </a:lnTo>
                <a:lnTo>
                  <a:pt x="3982" y="1560"/>
                </a:lnTo>
                <a:lnTo>
                  <a:pt x="4031" y="1562"/>
                </a:lnTo>
                <a:lnTo>
                  <a:pt x="4076" y="1565"/>
                </a:lnTo>
                <a:lnTo>
                  <a:pt x="4122" y="1566"/>
                </a:lnTo>
                <a:lnTo>
                  <a:pt x="4168" y="1566"/>
                </a:lnTo>
                <a:lnTo>
                  <a:pt x="4214" y="1566"/>
                </a:lnTo>
                <a:lnTo>
                  <a:pt x="4257" y="1566"/>
                </a:lnTo>
                <a:lnTo>
                  <a:pt x="4300" y="1564"/>
                </a:lnTo>
                <a:lnTo>
                  <a:pt x="4342" y="1562"/>
                </a:lnTo>
                <a:lnTo>
                  <a:pt x="4383" y="1557"/>
                </a:lnTo>
                <a:lnTo>
                  <a:pt x="4422" y="1554"/>
                </a:lnTo>
              </a:path>
            </a:pathLst>
          </a:custGeom>
          <a:noFill/>
          <a:ln w="76200" cap="rnd" cmpd="sng">
            <a:solidFill>
              <a:srgbClr val="8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2" name="Rectangle 8">
            <a:extLst>
              <a:ext uri="{FF2B5EF4-FFF2-40B4-BE49-F238E27FC236}">
                <a16:creationId xmlns:a16="http://schemas.microsoft.com/office/drawing/2014/main" id="{A057B897-FA23-432D-ACDB-4E11D9696B43}"/>
              </a:ext>
            </a:extLst>
          </p:cNvPr>
          <p:cNvSpPr>
            <a:spLocks noChangeArrowheads="1"/>
          </p:cNvSpPr>
          <p:nvPr/>
        </p:nvSpPr>
        <p:spPr bwMode="auto">
          <a:xfrm>
            <a:off x="1474788" y="4622800"/>
            <a:ext cx="1036637"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1600" u="none">
                <a:solidFill>
                  <a:srgbClr val="800000"/>
                </a:solidFill>
                <a:latin typeface="CENTERYB" pitchFamily="2" charset="0"/>
              </a:rPr>
              <a:t>Current</a:t>
            </a:r>
            <a:br>
              <a:rPr lang="en-US" altLang="en-US" sz="1600" u="none">
                <a:solidFill>
                  <a:srgbClr val="800000"/>
                </a:solidFill>
                <a:latin typeface="CENTERYB" pitchFamily="2" charset="0"/>
              </a:rPr>
            </a:br>
            <a:r>
              <a:rPr lang="en-US" altLang="en-US" sz="1600" u="none">
                <a:solidFill>
                  <a:srgbClr val="800000"/>
                </a:solidFill>
                <a:latin typeface="CENTERYB" pitchFamily="2" charset="0"/>
              </a:rPr>
              <a:t> Cost</a:t>
            </a:r>
          </a:p>
        </p:txBody>
      </p:sp>
      <p:sp>
        <p:nvSpPr>
          <p:cNvPr id="21513" name="Rectangle 9">
            <a:extLst>
              <a:ext uri="{FF2B5EF4-FFF2-40B4-BE49-F238E27FC236}">
                <a16:creationId xmlns:a16="http://schemas.microsoft.com/office/drawing/2014/main" id="{E42960A6-E074-4E2C-8B68-9D451222FC64}"/>
              </a:ext>
            </a:extLst>
          </p:cNvPr>
          <p:cNvSpPr>
            <a:spLocks noChangeArrowheads="1"/>
          </p:cNvSpPr>
          <p:nvPr/>
        </p:nvSpPr>
        <p:spPr bwMode="auto">
          <a:xfrm>
            <a:off x="2547938" y="4622800"/>
            <a:ext cx="2640012"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1600" u="none">
                <a:solidFill>
                  <a:srgbClr val="800000"/>
                </a:solidFill>
                <a:latin typeface="CENTERYB" pitchFamily="2" charset="0"/>
              </a:rPr>
              <a:t>   Investment in</a:t>
            </a:r>
            <a:br>
              <a:rPr lang="en-US" altLang="en-US" sz="1600" u="none">
                <a:solidFill>
                  <a:srgbClr val="800000"/>
                </a:solidFill>
                <a:latin typeface="CENTERYB" pitchFamily="2" charset="0"/>
              </a:rPr>
            </a:br>
            <a:r>
              <a:rPr lang="en-US" altLang="en-US" sz="1600" u="none">
                <a:solidFill>
                  <a:srgbClr val="800000"/>
                </a:solidFill>
                <a:latin typeface="CENTERYB" pitchFamily="2" charset="0"/>
              </a:rPr>
              <a:t>Proactive Maintenance</a:t>
            </a:r>
          </a:p>
        </p:txBody>
      </p:sp>
      <p:sp>
        <p:nvSpPr>
          <p:cNvPr id="21514" name="Rectangle 10">
            <a:extLst>
              <a:ext uri="{FF2B5EF4-FFF2-40B4-BE49-F238E27FC236}">
                <a16:creationId xmlns:a16="http://schemas.microsoft.com/office/drawing/2014/main" id="{FFE1FD9D-7D58-48E7-96EA-6EEF1B81571D}"/>
              </a:ext>
            </a:extLst>
          </p:cNvPr>
          <p:cNvSpPr>
            <a:spLocks noChangeArrowheads="1"/>
          </p:cNvSpPr>
          <p:nvPr/>
        </p:nvSpPr>
        <p:spPr bwMode="auto">
          <a:xfrm>
            <a:off x="5311775" y="4622800"/>
            <a:ext cx="3173413"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1600" u="none">
                <a:solidFill>
                  <a:srgbClr val="800000"/>
                </a:solidFill>
                <a:latin typeface="CENTERYB" pitchFamily="2" charset="0"/>
              </a:rPr>
              <a:t>  Return on Investment</a:t>
            </a:r>
            <a:br>
              <a:rPr lang="en-US" altLang="en-US" sz="1600" u="none">
                <a:solidFill>
                  <a:srgbClr val="800000"/>
                </a:solidFill>
                <a:latin typeface="CENTERYB" pitchFamily="2" charset="0"/>
              </a:rPr>
            </a:br>
            <a:r>
              <a:rPr lang="en-US" altLang="en-US" sz="1600" u="none">
                <a:solidFill>
                  <a:srgbClr val="800000"/>
                </a:solidFill>
                <a:latin typeface="CENTERYB" pitchFamily="2" charset="0"/>
              </a:rPr>
              <a:t>Reduced Maintenance Costs</a:t>
            </a:r>
          </a:p>
        </p:txBody>
      </p:sp>
      <p:sp>
        <p:nvSpPr>
          <p:cNvPr id="21515" name="Rectangle 11">
            <a:extLst>
              <a:ext uri="{FF2B5EF4-FFF2-40B4-BE49-F238E27FC236}">
                <a16:creationId xmlns:a16="http://schemas.microsoft.com/office/drawing/2014/main" id="{CC3A4267-9586-4A06-B0BC-B3CAD22C28AE}"/>
              </a:ext>
            </a:extLst>
          </p:cNvPr>
          <p:cNvSpPr>
            <a:spLocks noChangeArrowheads="1"/>
          </p:cNvSpPr>
          <p:nvPr/>
        </p:nvSpPr>
        <p:spPr bwMode="auto">
          <a:xfrm>
            <a:off x="5262563" y="4518025"/>
            <a:ext cx="12700" cy="833438"/>
          </a:xfrm>
          <a:prstGeom prst="rect">
            <a:avLst/>
          </a:prstGeom>
          <a:solidFill>
            <a:srgbClr val="790015"/>
          </a:solidFill>
          <a:ln w="127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21516" name="Rectangle 12">
            <a:extLst>
              <a:ext uri="{FF2B5EF4-FFF2-40B4-BE49-F238E27FC236}">
                <a16:creationId xmlns:a16="http://schemas.microsoft.com/office/drawing/2014/main" id="{BED4E524-6A82-490B-A9C9-AFBE184A8438}"/>
              </a:ext>
            </a:extLst>
          </p:cNvPr>
          <p:cNvSpPr>
            <a:spLocks noChangeArrowheads="1"/>
          </p:cNvSpPr>
          <p:nvPr/>
        </p:nvSpPr>
        <p:spPr bwMode="auto">
          <a:xfrm>
            <a:off x="2520950" y="4508500"/>
            <a:ext cx="25400" cy="857250"/>
          </a:xfrm>
          <a:prstGeom prst="rect">
            <a:avLst/>
          </a:prstGeom>
          <a:solidFill>
            <a:srgbClr val="790015"/>
          </a:solidFill>
          <a:ln w="12700">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36877" name="Rectangle 13">
            <a:extLst>
              <a:ext uri="{FF2B5EF4-FFF2-40B4-BE49-F238E27FC236}">
                <a16:creationId xmlns:a16="http://schemas.microsoft.com/office/drawing/2014/main" id="{82E5CC12-AE6E-492A-9340-3B13C6749075}"/>
              </a:ext>
            </a:extLst>
          </p:cNvPr>
          <p:cNvSpPr>
            <a:spLocks noGrp="1" noChangeArrowheads="1"/>
          </p:cNvSpPr>
          <p:nvPr>
            <p:ph type="title"/>
          </p:nvPr>
        </p:nvSpPr>
        <p:spPr>
          <a:xfrm>
            <a:off x="4600575" y="158750"/>
            <a:ext cx="4543425" cy="2400300"/>
          </a:xfrm>
        </p:spPr>
        <p:txBody>
          <a:bodyPr/>
          <a:lstStyle/>
          <a:p>
            <a:pPr>
              <a:defRPr/>
            </a:pPr>
            <a:r>
              <a:rPr lang="en-US" altLang="en-US"/>
              <a:t>  </a:t>
            </a:r>
          </a:p>
        </p:txBody>
      </p:sp>
      <p:sp>
        <p:nvSpPr>
          <p:cNvPr id="2" name="Slide Number Placeholder 1">
            <a:extLst>
              <a:ext uri="{FF2B5EF4-FFF2-40B4-BE49-F238E27FC236}">
                <a16:creationId xmlns:a16="http://schemas.microsoft.com/office/drawing/2014/main" id="{0AC68F42-F383-934D-9239-50EEF3A76F6B}"/>
              </a:ext>
            </a:extLst>
          </p:cNvPr>
          <p:cNvSpPr>
            <a:spLocks noGrp="1"/>
          </p:cNvSpPr>
          <p:nvPr>
            <p:ph type="sldNum" sz="quarter" idx="12"/>
          </p:nvPr>
        </p:nvSpPr>
        <p:spPr/>
        <p:txBody>
          <a:bodyPr/>
          <a:lstStyle/>
          <a:p>
            <a:fld id="{04F9194C-56EF-432D-B3A6-B1499E5B8547}" type="slidenum">
              <a:rPr lang="en-US" smtClean="0"/>
              <a:t>129</a:t>
            </a:fld>
            <a:endParaRPr lang="en-US"/>
          </a:p>
        </p:txBody>
      </p:sp>
      <p:sp>
        <p:nvSpPr>
          <p:cNvPr id="3" name="Footer Placeholder 2">
            <a:extLst>
              <a:ext uri="{FF2B5EF4-FFF2-40B4-BE49-F238E27FC236}">
                <a16:creationId xmlns:a16="http://schemas.microsoft.com/office/drawing/2014/main" id="{A803DC57-C3A2-0546-9A82-C88B5BD47465}"/>
              </a:ext>
            </a:extLst>
          </p:cNvPr>
          <p:cNvSpPr>
            <a:spLocks noGrp="1"/>
          </p:cNvSpPr>
          <p:nvPr>
            <p:ph type="ftr" sz="quarter" idx="11"/>
          </p:nvPr>
        </p:nvSpPr>
        <p:spPr/>
        <p:txBody>
          <a:bodyPr/>
          <a:lstStyle/>
          <a:p>
            <a:r>
              <a:rPr lang="en-US"/>
              <a:t>www.worldclassmaintenance.org</a:t>
            </a:r>
          </a:p>
        </p:txBody>
      </p:sp>
    </p:spTree>
  </p:cSld>
  <p:clrMapOvr>
    <a:masterClrMapping/>
  </p:clrMapOvr>
  <p:transition spd="med">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558BF9-A8DE-2353-AABA-26F427F5285E}"/>
              </a:ext>
            </a:extLst>
          </p:cNvPr>
          <p:cNvSpPr>
            <a:spLocks noGrp="1"/>
          </p:cNvSpPr>
          <p:nvPr>
            <p:ph type="title"/>
          </p:nvPr>
        </p:nvSpPr>
        <p:spPr>
          <a:xfrm>
            <a:off x="836676" y="548640"/>
            <a:ext cx="7626096" cy="1179576"/>
          </a:xfrm>
        </p:spPr>
        <p:txBody>
          <a:bodyPr>
            <a:normAutofit/>
          </a:bodyPr>
          <a:lstStyle/>
          <a:p>
            <a:pPr>
              <a:lnSpc>
                <a:spcPct val="150000"/>
              </a:lnSpc>
            </a:pPr>
            <a:r>
              <a:rPr lang="en-US" sz="2500" dirty="0">
                <a:effectLst/>
                <a:latin typeface="Arial" panose="020B0604020202020204" pitchFamily="34" charset="0"/>
                <a:ea typeface="Arial" panose="020B0604020202020204" pitchFamily="34" charset="0"/>
              </a:rPr>
              <a:t>MAINTENANCE</a:t>
            </a:r>
            <a:r>
              <a:rPr lang="en-US" sz="2500" spc="130" dirty="0">
                <a:effectLst/>
                <a:latin typeface="Arial" panose="020B0604020202020204" pitchFamily="34" charset="0"/>
                <a:ea typeface="Arial" panose="020B0604020202020204" pitchFamily="34" charset="0"/>
              </a:rPr>
              <a:t> </a:t>
            </a:r>
            <a:r>
              <a:rPr lang="en-US" sz="2500" dirty="0">
                <a:effectLst/>
                <a:latin typeface="Arial" panose="020B0604020202020204" pitchFamily="34" charset="0"/>
                <a:ea typeface="Arial" panose="020B0604020202020204" pitchFamily="34" charset="0"/>
              </a:rPr>
              <a:t>PLANNING</a:t>
            </a:r>
            <a:r>
              <a:rPr lang="en-US" sz="2500" spc="145" dirty="0">
                <a:effectLst/>
                <a:latin typeface="Arial" panose="020B0604020202020204" pitchFamily="34" charset="0"/>
                <a:ea typeface="Arial" panose="020B0604020202020204" pitchFamily="34" charset="0"/>
              </a:rPr>
              <a:t> </a:t>
            </a:r>
            <a:r>
              <a:rPr lang="en-US" sz="2500" dirty="0">
                <a:effectLst/>
                <a:latin typeface="Arial" panose="020B0604020202020204" pitchFamily="34" charset="0"/>
                <a:ea typeface="Arial" panose="020B0604020202020204" pitchFamily="34" charset="0"/>
              </a:rPr>
              <a:t>AND</a:t>
            </a:r>
            <a:r>
              <a:rPr lang="en-US" sz="2500" spc="5" dirty="0">
                <a:effectLst/>
                <a:latin typeface="Arial" panose="020B0604020202020204" pitchFamily="34" charset="0"/>
                <a:ea typeface="Arial" panose="020B0604020202020204" pitchFamily="34" charset="0"/>
              </a:rPr>
              <a:t> </a:t>
            </a:r>
            <a:r>
              <a:rPr lang="en-US" sz="2500" dirty="0">
                <a:effectLst/>
                <a:latin typeface="Arial" panose="020B0604020202020204" pitchFamily="34" charset="0"/>
                <a:ea typeface="Arial" panose="020B0604020202020204" pitchFamily="34" charset="0"/>
              </a:rPr>
              <a:t>SCHEDULING</a:t>
            </a:r>
            <a:r>
              <a:rPr lang="en-US" sz="2500" spc="170" dirty="0">
                <a:effectLst/>
                <a:latin typeface="Arial" panose="020B0604020202020204" pitchFamily="34" charset="0"/>
                <a:ea typeface="Arial" panose="020B0604020202020204" pitchFamily="34" charset="0"/>
              </a:rPr>
              <a:t> </a:t>
            </a:r>
            <a:r>
              <a:rPr lang="en-US" sz="2500" dirty="0">
                <a:effectLst/>
                <a:latin typeface="Arial" panose="020B0604020202020204" pitchFamily="34" charset="0"/>
                <a:ea typeface="Arial" panose="020B0604020202020204" pitchFamily="34" charset="0"/>
              </a:rPr>
              <a:t>ROLES</a:t>
            </a:r>
            <a:r>
              <a:rPr lang="en-US" sz="2500" spc="65" dirty="0">
                <a:effectLst/>
                <a:latin typeface="Arial" panose="020B0604020202020204" pitchFamily="34" charset="0"/>
                <a:ea typeface="Arial" panose="020B0604020202020204" pitchFamily="34" charset="0"/>
              </a:rPr>
              <a:t> </a:t>
            </a:r>
            <a:r>
              <a:rPr lang="en-US" sz="2500" dirty="0">
                <a:effectLst/>
                <a:latin typeface="Arial" panose="020B0604020202020204" pitchFamily="34" charset="0"/>
                <a:ea typeface="Arial" panose="020B0604020202020204" pitchFamily="34" charset="0"/>
              </a:rPr>
              <a:t>AND</a:t>
            </a:r>
            <a:r>
              <a:rPr lang="en-US" sz="2500" spc="-10" dirty="0">
                <a:effectLst/>
                <a:latin typeface="Arial" panose="020B0604020202020204" pitchFamily="34" charset="0"/>
                <a:ea typeface="Arial" panose="020B0604020202020204" pitchFamily="34" charset="0"/>
              </a:rPr>
              <a:t> RESPONSIBILITIES</a:t>
            </a:r>
            <a:endParaRPr lang="en-US" sz="2500" dirty="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C59531E-BA14-0805-A646-F7CB233ADAE7}"/>
              </a:ext>
            </a:extLst>
          </p:cNvPr>
          <p:cNvSpPr>
            <a:spLocks noGrp="1"/>
          </p:cNvSpPr>
          <p:nvPr>
            <p:ph idx="1"/>
          </p:nvPr>
        </p:nvSpPr>
        <p:spPr>
          <a:xfrm>
            <a:off x="836676" y="2481943"/>
            <a:ext cx="7626096" cy="3695020"/>
          </a:xfrm>
        </p:spPr>
        <p:txBody>
          <a:bodyPr>
            <a:normAutofit/>
          </a:bodyPr>
          <a:lstStyle/>
          <a:p>
            <a:pPr>
              <a:lnSpc>
                <a:spcPct val="150000"/>
              </a:lnSpc>
            </a:pPr>
            <a:r>
              <a:rPr lang="en-US" sz="1900" dirty="0">
                <a:effectLst/>
                <a:latin typeface="Arial" panose="020B0604020202020204" pitchFamily="34" charset="0"/>
                <a:ea typeface="Arial" panose="020B0604020202020204" pitchFamily="34" charset="0"/>
              </a:rPr>
              <a:t>Maintenance</a:t>
            </a:r>
            <a:r>
              <a:rPr lang="en-US" sz="1900" spc="8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Planning</a:t>
            </a:r>
            <a:r>
              <a:rPr lang="en-US" sz="1900" spc="11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and</a:t>
            </a:r>
            <a:r>
              <a:rPr lang="en-US" sz="1900" spc="-1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Scheduling</a:t>
            </a:r>
            <a:r>
              <a:rPr lang="en-US" sz="1900" spc="10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Roles and</a:t>
            </a:r>
            <a:r>
              <a:rPr lang="en-US" sz="1900" spc="-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Responsibilities</a:t>
            </a:r>
            <a:r>
              <a:rPr lang="en-US" sz="1900" spc="-1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is</a:t>
            </a:r>
            <a:r>
              <a:rPr lang="en-US" sz="1900" spc="-9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critical to</a:t>
            </a:r>
            <a:r>
              <a:rPr lang="en-US" sz="1900" spc="-9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success to ensure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all</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stakeholders</a:t>
            </a:r>
            <a:r>
              <a:rPr lang="en-US" sz="1900" spc="4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understand</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their</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role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and</a:t>
            </a:r>
            <a:r>
              <a:rPr lang="en-US" sz="1900" spc="17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responsibilities in this</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process. See</a:t>
            </a:r>
            <a:r>
              <a:rPr lang="en-US" sz="1900" spc="-3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example below of</a:t>
            </a:r>
            <a:r>
              <a:rPr lang="en-US" sz="1900" spc="-8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a:t>
            </a:r>
            <a:r>
              <a:rPr lang="en-US" sz="1900" spc="-8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Maintenance Planning and</a:t>
            </a:r>
            <a:r>
              <a:rPr lang="en-US" sz="1900" spc="-3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Scheduling RACI.</a:t>
            </a:r>
          </a:p>
          <a:p>
            <a:endParaRPr lang="en-US" sz="1900" dirty="0"/>
          </a:p>
        </p:txBody>
      </p:sp>
      <p:sp>
        <p:nvSpPr>
          <p:cNvPr id="4" name="Footer Placeholder 3">
            <a:extLst>
              <a:ext uri="{FF2B5EF4-FFF2-40B4-BE49-F238E27FC236}">
                <a16:creationId xmlns:a16="http://schemas.microsoft.com/office/drawing/2014/main" id="{D6AFE43A-27CA-5B89-1FE5-A724411DD91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C9408C5C-2184-CCD3-2002-8391D310BB1F}"/>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13</a:t>
            </a:fld>
            <a:endParaRPr lang="en-US">
              <a:solidFill>
                <a:schemeClr val="tx1">
                  <a:lumMod val="50000"/>
                  <a:lumOff val="50000"/>
                </a:schemeClr>
              </a:solidFill>
            </a:endParaRPr>
          </a:p>
        </p:txBody>
      </p:sp>
    </p:spTree>
    <p:extLst>
      <p:ext uri="{BB962C8B-B14F-4D97-AF65-F5344CB8AC3E}">
        <p14:creationId xmlns:p14="http://schemas.microsoft.com/office/powerpoint/2010/main" val="413081578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C236277-D1C1-4F97-B9A3-2239164B2A4F}"/>
              </a:ext>
            </a:extLst>
          </p:cNvPr>
          <p:cNvSpPr>
            <a:spLocks noChangeArrowheads="1"/>
          </p:cNvSpPr>
          <p:nvPr/>
        </p:nvSpPr>
        <p:spPr bwMode="auto">
          <a:xfrm>
            <a:off x="1866900" y="1376363"/>
            <a:ext cx="5395913" cy="367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4800" u="none">
                <a:solidFill>
                  <a:schemeClr val="tx1"/>
                </a:solidFill>
                <a:effectLst>
                  <a:outerShdw blurRad="38100" dist="38100" dir="2700000" algn="tl">
                    <a:srgbClr val="000000">
                      <a:alpha val="43137"/>
                    </a:srgbClr>
                  </a:outerShdw>
                </a:effectLst>
                <a:latin typeface="Grail Light" pitchFamily="34" charset="0"/>
              </a:rPr>
              <a:t>MAINTENANCE</a:t>
            </a:r>
            <a:endParaRPr lang="en-US" altLang="en-US" sz="4800" b="0">
              <a:solidFill>
                <a:schemeClr val="tx1"/>
              </a:solidFill>
              <a:effectLst>
                <a:outerShdw blurRad="38100" dist="38100" dir="2700000" algn="tl">
                  <a:srgbClr val="000000">
                    <a:alpha val="43137"/>
                  </a:srgbClr>
                </a:outerShdw>
              </a:effectLst>
              <a:latin typeface="Grail Light" pitchFamily="34" charset="0"/>
            </a:endParaRPr>
          </a:p>
          <a:p>
            <a:pPr algn="ctr">
              <a:spcBef>
                <a:spcPct val="30000"/>
              </a:spcBef>
            </a:pPr>
            <a:endParaRPr lang="en-US" altLang="en-US" sz="4800" b="0" u="none">
              <a:solidFill>
                <a:srgbClr val="036F89"/>
              </a:solidFill>
              <a:effectLst>
                <a:outerShdw blurRad="38100" dist="38100" dir="2700000" algn="tl">
                  <a:srgbClr val="000000">
                    <a:alpha val="43137"/>
                  </a:srgbClr>
                </a:outerShdw>
              </a:effectLst>
              <a:latin typeface="Grail Light" pitchFamily="34" charset="0"/>
            </a:endParaRPr>
          </a:p>
          <a:p>
            <a:pPr algn="ctr">
              <a:spcBef>
                <a:spcPct val="30000"/>
              </a:spcBef>
            </a:pPr>
            <a:endParaRPr lang="en-US" altLang="en-US" sz="4800" b="0" u="none">
              <a:solidFill>
                <a:srgbClr val="036F89"/>
              </a:solidFill>
              <a:effectLst>
                <a:outerShdw blurRad="38100" dist="38100" dir="2700000" algn="tl">
                  <a:srgbClr val="000000">
                    <a:alpha val="43137"/>
                  </a:srgbClr>
                </a:outerShdw>
              </a:effectLst>
              <a:latin typeface="Grail Light" pitchFamily="34" charset="0"/>
            </a:endParaRPr>
          </a:p>
          <a:p>
            <a:pPr algn="ctr">
              <a:spcBef>
                <a:spcPct val="30000"/>
              </a:spcBef>
            </a:pPr>
            <a:r>
              <a:rPr lang="en-US" altLang="en-US" sz="4800" u="none">
                <a:solidFill>
                  <a:srgbClr val="002060"/>
                </a:solidFill>
                <a:effectLst>
                  <a:outerShdw blurRad="38100" dist="38100" dir="2700000" algn="tl">
                    <a:srgbClr val="000000">
                      <a:alpha val="43137"/>
                    </a:srgbClr>
                  </a:outerShdw>
                </a:effectLst>
                <a:latin typeface="Grail Light" pitchFamily="34" charset="0"/>
              </a:rPr>
              <a:t>PROCESS</a:t>
            </a:r>
          </a:p>
        </p:txBody>
      </p:sp>
      <p:sp>
        <p:nvSpPr>
          <p:cNvPr id="38915" name="Rectangle 3">
            <a:extLst>
              <a:ext uri="{FF2B5EF4-FFF2-40B4-BE49-F238E27FC236}">
                <a16:creationId xmlns:a16="http://schemas.microsoft.com/office/drawing/2014/main" id="{ECC361DC-82DC-4996-BB00-C58EF8E9BBDD}"/>
              </a:ext>
            </a:extLst>
          </p:cNvPr>
          <p:cNvSpPr>
            <a:spLocks noChangeArrowheads="1"/>
          </p:cNvSpPr>
          <p:nvPr/>
        </p:nvSpPr>
        <p:spPr bwMode="auto">
          <a:xfrm>
            <a:off x="3719513" y="2803525"/>
            <a:ext cx="1689100"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spAutoFit/>
          </a:bodyPr>
          <a:lstStyle/>
          <a:p>
            <a:pPr algn="ctr">
              <a:defRPr/>
            </a:pPr>
            <a:r>
              <a:rPr lang="en-US" altLang="en-US" sz="4800" u="sng">
                <a:solidFill>
                  <a:srgbClr val="000066"/>
                </a:solidFill>
                <a:latin typeface="Grail Light" pitchFamily="34" charset="0"/>
              </a:rPr>
              <a:t>IS  A</a:t>
            </a:r>
            <a:endParaRPr lang="en-US" altLang="en-US" sz="4800">
              <a:solidFill>
                <a:srgbClr val="000066"/>
              </a:solidFill>
              <a:effectLst>
                <a:outerShdw blurRad="38100" dist="38100" dir="2700000" algn="tl">
                  <a:srgbClr val="000000"/>
                </a:outerShdw>
              </a:effectLst>
              <a:latin typeface="Grail Light" pitchFamily="34" charset="0"/>
            </a:endParaRPr>
          </a:p>
        </p:txBody>
      </p:sp>
      <p:sp>
        <p:nvSpPr>
          <p:cNvPr id="2" name="Slide Number Placeholder 1">
            <a:extLst>
              <a:ext uri="{FF2B5EF4-FFF2-40B4-BE49-F238E27FC236}">
                <a16:creationId xmlns:a16="http://schemas.microsoft.com/office/drawing/2014/main" id="{76FF18D7-56CB-F043-A341-1753E43C49D6}"/>
              </a:ext>
            </a:extLst>
          </p:cNvPr>
          <p:cNvSpPr>
            <a:spLocks noGrp="1"/>
          </p:cNvSpPr>
          <p:nvPr>
            <p:ph type="sldNum" sz="quarter" idx="12"/>
          </p:nvPr>
        </p:nvSpPr>
        <p:spPr/>
        <p:txBody>
          <a:bodyPr/>
          <a:lstStyle/>
          <a:p>
            <a:pPr>
              <a:defRPr/>
            </a:pPr>
            <a:fld id="{93760DB9-38B2-4ACA-86B8-FFD53C1F380B}" type="slidenum">
              <a:rPr lang="en-US" smtClean="0"/>
              <a:pPr>
                <a:defRPr/>
              </a:pPr>
              <a:t>130</a:t>
            </a:fld>
            <a:endParaRPr lang="en-US"/>
          </a:p>
        </p:txBody>
      </p:sp>
      <p:sp>
        <p:nvSpPr>
          <p:cNvPr id="3" name="Footer Placeholder 2">
            <a:extLst>
              <a:ext uri="{FF2B5EF4-FFF2-40B4-BE49-F238E27FC236}">
                <a16:creationId xmlns:a16="http://schemas.microsoft.com/office/drawing/2014/main" id="{F0576C7A-4AA5-BD4E-A406-38FA82A27619}"/>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BD076F35-3246-44F1-A5AC-BD22509E068F}"/>
              </a:ext>
            </a:extLst>
          </p:cNvPr>
          <p:cNvSpPr>
            <a:spLocks noChangeArrowheads="1"/>
          </p:cNvSpPr>
          <p:nvPr/>
        </p:nvSpPr>
        <p:spPr bwMode="auto">
          <a:xfrm>
            <a:off x="2581409" y="963613"/>
            <a:ext cx="4078020" cy="4521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p>
            <a:pPr algn="ctr">
              <a:spcBef>
                <a:spcPct val="30000"/>
              </a:spcBef>
              <a:defRPr/>
            </a:pPr>
            <a:r>
              <a:rPr lang="en-US" altLang="en-US" sz="4800" b="1">
                <a:solidFill>
                  <a:srgbClr val="002060"/>
                </a:solidFill>
                <a:effectLst>
                  <a:outerShdw blurRad="38100" dist="38100" dir="2700000" algn="tl">
                    <a:srgbClr val="000000">
                      <a:alpha val="43137"/>
                    </a:srgbClr>
                  </a:outerShdw>
                </a:effectLst>
                <a:latin typeface="Grail Light" pitchFamily="34" charset="0"/>
              </a:rPr>
              <a:t>THE</a:t>
            </a:r>
            <a:br>
              <a:rPr lang="en-US" altLang="en-US" sz="4800" b="1">
                <a:solidFill>
                  <a:srgbClr val="002060"/>
                </a:solidFill>
                <a:effectLst>
                  <a:outerShdw blurRad="38100" dist="38100" dir="2700000" algn="tl">
                    <a:srgbClr val="000000">
                      <a:alpha val="43137"/>
                    </a:srgbClr>
                  </a:outerShdw>
                </a:effectLst>
                <a:latin typeface="Grail Light" pitchFamily="34" charset="0"/>
              </a:rPr>
            </a:br>
            <a:r>
              <a:rPr lang="en-US" altLang="en-US" sz="4800" b="1">
                <a:solidFill>
                  <a:srgbClr val="002060"/>
                </a:solidFill>
                <a:effectLst>
                  <a:outerShdw blurRad="38100" dist="38100" dir="2700000" algn="tl">
                    <a:srgbClr val="000000">
                      <a:alpha val="43137"/>
                    </a:srgbClr>
                  </a:outerShdw>
                </a:effectLst>
                <a:latin typeface="Grail Light" pitchFamily="34" charset="0"/>
              </a:rPr>
              <a:t>MAINTENANCE</a:t>
            </a:r>
            <a:br>
              <a:rPr lang="en-US" altLang="en-US" sz="4800" b="1">
                <a:solidFill>
                  <a:srgbClr val="002060"/>
                </a:solidFill>
                <a:effectLst>
                  <a:outerShdw blurRad="38100" dist="38100" dir="2700000" algn="tl">
                    <a:srgbClr val="000000">
                      <a:alpha val="43137"/>
                    </a:srgbClr>
                  </a:outerShdw>
                </a:effectLst>
                <a:latin typeface="Grail Light" pitchFamily="34" charset="0"/>
              </a:rPr>
            </a:br>
            <a:r>
              <a:rPr lang="en-US" altLang="en-US" sz="4800" b="1">
                <a:solidFill>
                  <a:srgbClr val="002060"/>
                </a:solidFill>
                <a:effectLst>
                  <a:outerShdw blurRad="38100" dist="38100" dir="2700000" algn="tl">
                    <a:srgbClr val="000000">
                      <a:alpha val="43137"/>
                    </a:srgbClr>
                  </a:outerShdw>
                </a:effectLst>
                <a:latin typeface="Grail Light" pitchFamily="34" charset="0"/>
              </a:rPr>
              <a:t>PROCESS</a:t>
            </a:r>
            <a:br>
              <a:rPr lang="en-US" altLang="en-US" sz="4800" b="1">
                <a:solidFill>
                  <a:srgbClr val="002060"/>
                </a:solidFill>
                <a:effectLst>
                  <a:outerShdw blurRad="38100" dist="38100" dir="2700000" algn="tl">
                    <a:srgbClr val="000000">
                      <a:alpha val="43137"/>
                    </a:srgbClr>
                  </a:outerShdw>
                </a:effectLst>
                <a:latin typeface="Grail Light" pitchFamily="34" charset="0"/>
              </a:rPr>
            </a:br>
            <a:br>
              <a:rPr lang="en-US" altLang="en-US" sz="4800" b="1" u="sng">
                <a:solidFill>
                  <a:srgbClr val="036F89"/>
                </a:solidFill>
                <a:effectLst>
                  <a:outerShdw blurRad="38100" dist="38100" dir="2700000" algn="tl">
                    <a:srgbClr val="000000">
                      <a:alpha val="43137"/>
                    </a:srgbClr>
                  </a:outerShdw>
                </a:effectLst>
                <a:latin typeface="Grail Light" pitchFamily="34" charset="0"/>
              </a:rPr>
            </a:br>
            <a:br>
              <a:rPr lang="en-US" altLang="en-US" sz="4800" b="1" u="sng">
                <a:solidFill>
                  <a:srgbClr val="036F89"/>
                </a:solidFill>
                <a:effectLst>
                  <a:outerShdw blurRad="38100" dist="38100" dir="2700000" algn="tl">
                    <a:srgbClr val="000000">
                      <a:alpha val="43137"/>
                    </a:srgbClr>
                  </a:outerShdw>
                </a:effectLst>
                <a:latin typeface="Grail Light" pitchFamily="34" charset="0"/>
              </a:rPr>
            </a:br>
            <a:r>
              <a:rPr lang="en-US" altLang="en-US" sz="4800" b="1">
                <a:solidFill>
                  <a:srgbClr val="036F89"/>
                </a:solidFill>
                <a:effectLst>
                  <a:outerShdw blurRad="38100" dist="38100" dir="2700000" algn="tl">
                    <a:srgbClr val="000000">
                      <a:alpha val="43137"/>
                    </a:srgbClr>
                  </a:outerShdw>
                </a:effectLst>
                <a:latin typeface="Grail Light" pitchFamily="34" charset="0"/>
              </a:rPr>
              <a:t>CAPACITY</a:t>
            </a:r>
          </a:p>
        </p:txBody>
      </p:sp>
      <p:sp>
        <p:nvSpPr>
          <p:cNvPr id="40963" name="Rectangle 3">
            <a:extLst>
              <a:ext uri="{FF2B5EF4-FFF2-40B4-BE49-F238E27FC236}">
                <a16:creationId xmlns:a16="http://schemas.microsoft.com/office/drawing/2014/main" id="{15BA2344-AF15-4FB6-BA1A-46406C8B9109}"/>
              </a:ext>
            </a:extLst>
          </p:cNvPr>
          <p:cNvSpPr>
            <a:spLocks noChangeArrowheads="1"/>
          </p:cNvSpPr>
          <p:nvPr/>
        </p:nvSpPr>
        <p:spPr bwMode="auto">
          <a:xfrm>
            <a:off x="1928813" y="3543300"/>
            <a:ext cx="5383212"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spAutoFit/>
          </a:bodyPr>
          <a:lstStyle/>
          <a:p>
            <a:pPr algn="ctr">
              <a:defRPr/>
            </a:pPr>
            <a:r>
              <a:rPr lang="en-US" altLang="en-US" sz="4800" u="sng">
                <a:solidFill>
                  <a:srgbClr val="800000"/>
                </a:solidFill>
                <a:latin typeface="Grail Light" pitchFamily="34" charset="0"/>
              </a:rPr>
              <a:t>P R O D U C E S</a:t>
            </a:r>
            <a:r>
              <a:rPr lang="en-US" altLang="en-US" sz="4800">
                <a:solidFill>
                  <a:srgbClr val="800000"/>
                </a:solidFill>
                <a:effectLst>
                  <a:outerShdw blurRad="38100" dist="38100" dir="2700000" algn="tl">
                    <a:srgbClr val="000000"/>
                  </a:outerShdw>
                </a:effectLst>
                <a:latin typeface="Grail Light" pitchFamily="34" charset="0"/>
              </a:rPr>
              <a:t> </a:t>
            </a:r>
          </a:p>
        </p:txBody>
      </p:sp>
      <p:sp>
        <p:nvSpPr>
          <p:cNvPr id="2" name="Slide Number Placeholder 1">
            <a:extLst>
              <a:ext uri="{FF2B5EF4-FFF2-40B4-BE49-F238E27FC236}">
                <a16:creationId xmlns:a16="http://schemas.microsoft.com/office/drawing/2014/main" id="{3B9B034E-682E-4E4F-BF7F-279023E859CE}"/>
              </a:ext>
            </a:extLst>
          </p:cNvPr>
          <p:cNvSpPr>
            <a:spLocks noGrp="1"/>
          </p:cNvSpPr>
          <p:nvPr>
            <p:ph type="sldNum" sz="quarter" idx="12"/>
          </p:nvPr>
        </p:nvSpPr>
        <p:spPr/>
        <p:txBody>
          <a:bodyPr/>
          <a:lstStyle/>
          <a:p>
            <a:pPr>
              <a:defRPr/>
            </a:pPr>
            <a:fld id="{93760DB9-38B2-4ACA-86B8-FFD53C1F380B}" type="slidenum">
              <a:rPr lang="en-US" smtClean="0"/>
              <a:pPr>
                <a:defRPr/>
              </a:pPr>
              <a:t>131</a:t>
            </a:fld>
            <a:endParaRPr lang="en-US"/>
          </a:p>
        </p:txBody>
      </p:sp>
      <p:sp>
        <p:nvSpPr>
          <p:cNvPr id="3" name="Footer Placeholder 2">
            <a:extLst>
              <a:ext uri="{FF2B5EF4-FFF2-40B4-BE49-F238E27FC236}">
                <a16:creationId xmlns:a16="http://schemas.microsoft.com/office/drawing/2014/main" id="{CB2C743F-CEC3-C04A-A59E-CBED58E6BB38}"/>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BB52C8D-C750-46AF-A63E-5935E1EC383A}"/>
              </a:ext>
            </a:extLst>
          </p:cNvPr>
          <p:cNvSpPr>
            <a:spLocks noChangeArrowheads="1"/>
          </p:cNvSpPr>
          <p:nvPr/>
        </p:nvSpPr>
        <p:spPr bwMode="auto">
          <a:xfrm>
            <a:off x="2432184" y="451692"/>
            <a:ext cx="4078020" cy="599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p>
            <a:pPr algn="ctr">
              <a:spcBef>
                <a:spcPct val="30000"/>
              </a:spcBef>
              <a:defRPr/>
            </a:pPr>
            <a:r>
              <a:rPr lang="en-US" altLang="en-US" sz="4800" b="1">
                <a:solidFill>
                  <a:srgbClr val="002060"/>
                </a:solidFill>
                <a:latin typeface="Grail Light" pitchFamily="34" charset="0"/>
              </a:rPr>
              <a:t>THE</a:t>
            </a:r>
            <a:br>
              <a:rPr lang="en-US" altLang="en-US" sz="4800" b="1">
                <a:solidFill>
                  <a:srgbClr val="002060"/>
                </a:solidFill>
                <a:latin typeface="Grail Light" pitchFamily="34" charset="0"/>
              </a:rPr>
            </a:br>
            <a:r>
              <a:rPr lang="en-US" altLang="en-US" sz="4800" b="1">
                <a:solidFill>
                  <a:srgbClr val="002060"/>
                </a:solidFill>
                <a:latin typeface="Grail Light" pitchFamily="34" charset="0"/>
              </a:rPr>
              <a:t>MAINTENANCE</a:t>
            </a:r>
            <a:br>
              <a:rPr lang="en-US" altLang="en-US" sz="4800" b="1">
                <a:solidFill>
                  <a:srgbClr val="002060"/>
                </a:solidFill>
                <a:latin typeface="Grail Light" pitchFamily="34" charset="0"/>
              </a:rPr>
            </a:br>
            <a:r>
              <a:rPr lang="en-US" altLang="en-US" sz="4800" b="1">
                <a:solidFill>
                  <a:srgbClr val="002060"/>
                </a:solidFill>
                <a:latin typeface="Grail Light" pitchFamily="34" charset="0"/>
              </a:rPr>
              <a:t>PROCESS</a:t>
            </a:r>
            <a:br>
              <a:rPr lang="en-US" altLang="en-US" sz="4800" b="1">
                <a:solidFill>
                  <a:srgbClr val="002060"/>
                </a:solidFill>
                <a:latin typeface="Grail Light" pitchFamily="34" charset="0"/>
              </a:rPr>
            </a:br>
            <a:br>
              <a:rPr lang="en-US" altLang="en-US" sz="4800" b="1" u="sng">
                <a:solidFill>
                  <a:srgbClr val="036F89"/>
                </a:solidFill>
                <a:effectLst>
                  <a:outerShdw blurRad="38100" dist="38100" dir="2700000" algn="tl">
                    <a:srgbClr val="000000"/>
                  </a:outerShdw>
                </a:effectLst>
                <a:latin typeface="Grail Light" pitchFamily="34" charset="0"/>
              </a:rPr>
            </a:br>
            <a:r>
              <a:rPr lang="en-US" altLang="en-US" sz="4800" b="1">
                <a:solidFill>
                  <a:srgbClr val="002060"/>
                </a:solidFill>
                <a:latin typeface="Grail Light" pitchFamily="34" charset="0"/>
              </a:rPr>
              <a:t>AN </a:t>
            </a:r>
            <a:br>
              <a:rPr lang="en-US" altLang="en-US" sz="4800" b="1">
                <a:solidFill>
                  <a:srgbClr val="002060"/>
                </a:solidFill>
                <a:latin typeface="Grail Light" pitchFamily="34" charset="0"/>
              </a:rPr>
            </a:br>
            <a:r>
              <a:rPr lang="en-US" altLang="en-US" sz="4800" b="1">
                <a:solidFill>
                  <a:srgbClr val="002060"/>
                </a:solidFill>
                <a:latin typeface="Grail Light" pitchFamily="34" charset="0"/>
              </a:rPr>
              <a:t>INFORMATION</a:t>
            </a:r>
            <a:br>
              <a:rPr lang="en-US" altLang="en-US" sz="4800" b="1">
                <a:solidFill>
                  <a:srgbClr val="002060"/>
                </a:solidFill>
                <a:latin typeface="Grail Light" pitchFamily="34" charset="0"/>
              </a:rPr>
            </a:br>
            <a:r>
              <a:rPr lang="en-US" altLang="en-US" sz="4800" b="1">
                <a:solidFill>
                  <a:srgbClr val="002060"/>
                </a:solidFill>
                <a:latin typeface="Grail Light" pitchFamily="34" charset="0"/>
              </a:rPr>
              <a:t>DRIVEN </a:t>
            </a:r>
            <a:br>
              <a:rPr lang="en-US" altLang="en-US" sz="4800" b="1">
                <a:solidFill>
                  <a:srgbClr val="002060"/>
                </a:solidFill>
                <a:latin typeface="Grail Light" pitchFamily="34" charset="0"/>
              </a:rPr>
            </a:br>
            <a:r>
              <a:rPr lang="en-US" altLang="en-US" sz="4800" b="1">
                <a:solidFill>
                  <a:srgbClr val="002060"/>
                </a:solidFill>
                <a:latin typeface="Grail Light" pitchFamily="34" charset="0"/>
              </a:rPr>
              <a:t>PROCESS</a:t>
            </a:r>
          </a:p>
        </p:txBody>
      </p:sp>
      <p:sp>
        <p:nvSpPr>
          <p:cNvPr id="43011" name="Rectangle 3">
            <a:extLst>
              <a:ext uri="{FF2B5EF4-FFF2-40B4-BE49-F238E27FC236}">
                <a16:creationId xmlns:a16="http://schemas.microsoft.com/office/drawing/2014/main" id="{C170F223-577E-4C9C-9279-6517B6BDF46F}"/>
              </a:ext>
            </a:extLst>
          </p:cNvPr>
          <p:cNvSpPr>
            <a:spLocks noChangeArrowheads="1"/>
          </p:cNvSpPr>
          <p:nvPr/>
        </p:nvSpPr>
        <p:spPr bwMode="auto">
          <a:xfrm>
            <a:off x="3960813" y="2668588"/>
            <a:ext cx="957262" cy="82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ctr">
            <a:spAutoFit/>
          </a:bodyPr>
          <a:lstStyle/>
          <a:p>
            <a:pPr algn="ctr">
              <a:spcBef>
                <a:spcPct val="30000"/>
              </a:spcBef>
              <a:defRPr/>
            </a:pPr>
            <a:r>
              <a:rPr lang="en-US" altLang="en-US" sz="4800" u="sng">
                <a:solidFill>
                  <a:srgbClr val="800000"/>
                </a:solidFill>
                <a:latin typeface="Grail Light" pitchFamily="34" charset="0"/>
              </a:rPr>
              <a:t>IS</a:t>
            </a:r>
            <a:endParaRPr lang="en-US" altLang="en-US" sz="4800">
              <a:solidFill>
                <a:srgbClr val="800000"/>
              </a:solidFill>
              <a:effectLst>
                <a:outerShdw blurRad="38100" dist="38100" dir="2700000" algn="tl">
                  <a:srgbClr val="000000"/>
                </a:outerShdw>
              </a:effectLst>
              <a:latin typeface="Grail Light" pitchFamily="34" charset="0"/>
            </a:endParaRPr>
          </a:p>
        </p:txBody>
      </p:sp>
      <p:sp>
        <p:nvSpPr>
          <p:cNvPr id="24580" name="Rectangle 4">
            <a:extLst>
              <a:ext uri="{FF2B5EF4-FFF2-40B4-BE49-F238E27FC236}">
                <a16:creationId xmlns:a16="http://schemas.microsoft.com/office/drawing/2014/main" id="{749E3535-FD0C-4229-896F-BA40DA21E963}"/>
              </a:ext>
            </a:extLst>
          </p:cNvPr>
          <p:cNvSpPr>
            <a:spLocks noChangeArrowheads="1"/>
          </p:cNvSpPr>
          <p:nvPr/>
        </p:nvSpPr>
        <p:spPr bwMode="auto">
          <a:xfrm>
            <a:off x="8570913" y="6564313"/>
            <a:ext cx="5857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2" name="Slide Number Placeholder 1">
            <a:extLst>
              <a:ext uri="{FF2B5EF4-FFF2-40B4-BE49-F238E27FC236}">
                <a16:creationId xmlns:a16="http://schemas.microsoft.com/office/drawing/2014/main" id="{D91F03CE-5508-FA40-988B-040017C9E207}"/>
              </a:ext>
            </a:extLst>
          </p:cNvPr>
          <p:cNvSpPr>
            <a:spLocks noGrp="1"/>
          </p:cNvSpPr>
          <p:nvPr>
            <p:ph type="sldNum" sz="quarter" idx="12"/>
          </p:nvPr>
        </p:nvSpPr>
        <p:spPr/>
        <p:txBody>
          <a:bodyPr/>
          <a:lstStyle/>
          <a:p>
            <a:pPr>
              <a:defRPr/>
            </a:pPr>
            <a:fld id="{93760DB9-38B2-4ACA-86B8-FFD53C1F380B}" type="slidenum">
              <a:rPr lang="en-US" smtClean="0"/>
              <a:pPr>
                <a:defRPr/>
              </a:pPr>
              <a:t>132</a:t>
            </a:fld>
            <a:endParaRPr lang="en-US"/>
          </a:p>
        </p:txBody>
      </p:sp>
      <p:sp>
        <p:nvSpPr>
          <p:cNvPr id="3" name="Footer Placeholder 2">
            <a:extLst>
              <a:ext uri="{FF2B5EF4-FFF2-40B4-BE49-F238E27FC236}">
                <a16:creationId xmlns:a16="http://schemas.microsoft.com/office/drawing/2014/main" id="{47062C27-C9FF-B744-8B81-F2DB56896CB4}"/>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a:extLst>
              <a:ext uri="{FF2B5EF4-FFF2-40B4-BE49-F238E27FC236}">
                <a16:creationId xmlns:a16="http://schemas.microsoft.com/office/drawing/2014/main" id="{DA47EF64-F578-4E66-AD7A-6EBB06D2DAAD}"/>
              </a:ext>
            </a:extLst>
          </p:cNvPr>
          <p:cNvSpPr>
            <a:spLocks noChangeArrowheads="1"/>
          </p:cNvSpPr>
          <p:nvPr/>
        </p:nvSpPr>
        <p:spPr bwMode="auto">
          <a:xfrm>
            <a:off x="1158875" y="5387975"/>
            <a:ext cx="6861175" cy="574675"/>
          </a:xfrm>
          <a:prstGeom prst="roundRect">
            <a:avLst>
              <a:gd name="adj" fmla="val 8028"/>
            </a:avLst>
          </a:prstGeom>
          <a:gradFill rotWithShape="0">
            <a:gsLst>
              <a:gs pos="0">
                <a:srgbClr val="990000"/>
              </a:gs>
              <a:gs pos="100000">
                <a:srgbClr val="0F0000"/>
              </a:gs>
            </a:gsLst>
            <a:lin ang="2700000" scaled="1"/>
          </a:gradFill>
          <a:ln w="12700">
            <a:solidFill>
              <a:srgbClr val="8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45059" name="Rectangle 3">
            <a:extLst>
              <a:ext uri="{FF2B5EF4-FFF2-40B4-BE49-F238E27FC236}">
                <a16:creationId xmlns:a16="http://schemas.microsoft.com/office/drawing/2014/main" id="{9A718CD3-87AA-4605-B64E-A345F76ABC8F}"/>
              </a:ext>
            </a:extLst>
          </p:cNvPr>
          <p:cNvSpPr>
            <a:spLocks noChangeArrowheads="1"/>
          </p:cNvSpPr>
          <p:nvPr/>
        </p:nvSpPr>
        <p:spPr bwMode="auto">
          <a:xfrm>
            <a:off x="2513147" y="852457"/>
            <a:ext cx="4182794" cy="37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p>
            <a:pPr algn="ctr">
              <a:spcBef>
                <a:spcPct val="30000"/>
              </a:spcBef>
              <a:defRPr/>
            </a:pPr>
            <a:r>
              <a:rPr lang="en-US" altLang="en-US" sz="4800" b="1">
                <a:solidFill>
                  <a:srgbClr val="002060"/>
                </a:solidFill>
                <a:latin typeface="Grail Light" pitchFamily="34" charset="0"/>
              </a:rPr>
              <a:t>MAINTENANCE</a:t>
            </a:r>
            <a:br>
              <a:rPr lang="en-US" altLang="en-US" sz="4800" b="1">
                <a:solidFill>
                  <a:srgbClr val="036F89"/>
                </a:solidFill>
                <a:latin typeface="Grail Light" pitchFamily="34" charset="0"/>
              </a:rPr>
            </a:br>
            <a:br>
              <a:rPr lang="en-US" altLang="en-US" sz="4800" b="1">
                <a:solidFill>
                  <a:srgbClr val="036F89"/>
                </a:solidFill>
                <a:latin typeface="Grail Light" pitchFamily="34" charset="0"/>
              </a:rPr>
            </a:br>
            <a:br>
              <a:rPr lang="en-US" altLang="en-US" sz="4800" b="1" u="sng">
                <a:solidFill>
                  <a:srgbClr val="036F89"/>
                </a:solidFill>
                <a:effectLst>
                  <a:outerShdw blurRad="38100" dist="38100" dir="2700000" algn="tl">
                    <a:srgbClr val="000000"/>
                  </a:outerShdw>
                </a:effectLst>
                <a:latin typeface="Grail Light" pitchFamily="34" charset="0"/>
              </a:rPr>
            </a:br>
            <a:r>
              <a:rPr lang="en-US" altLang="en-US" sz="4800" b="1">
                <a:solidFill>
                  <a:srgbClr val="002060"/>
                </a:solidFill>
                <a:latin typeface="Grail Light" pitchFamily="34" charset="0"/>
              </a:rPr>
              <a:t>A  SERVICES</a:t>
            </a:r>
            <a:br>
              <a:rPr lang="en-US" altLang="en-US" sz="4800" b="1">
                <a:solidFill>
                  <a:srgbClr val="002060"/>
                </a:solidFill>
                <a:latin typeface="Grail Light" pitchFamily="34" charset="0"/>
              </a:rPr>
            </a:br>
            <a:r>
              <a:rPr lang="en-US" altLang="en-US" sz="4800" b="1">
                <a:solidFill>
                  <a:srgbClr val="002060"/>
                </a:solidFill>
                <a:latin typeface="Grail Light" pitchFamily="34" charset="0"/>
              </a:rPr>
              <a:t>ORGANIZATION</a:t>
            </a:r>
            <a:endParaRPr lang="en-US" altLang="en-US" sz="4800" b="1">
              <a:solidFill>
                <a:srgbClr val="002060"/>
              </a:solidFill>
              <a:latin typeface="CENTERYB" pitchFamily="2" charset="0"/>
            </a:endParaRPr>
          </a:p>
        </p:txBody>
      </p:sp>
      <p:sp>
        <p:nvSpPr>
          <p:cNvPr id="25604" name="Rectangle 4">
            <a:extLst>
              <a:ext uri="{FF2B5EF4-FFF2-40B4-BE49-F238E27FC236}">
                <a16:creationId xmlns:a16="http://schemas.microsoft.com/office/drawing/2014/main" id="{67940BF2-26B7-4FF9-8AED-5D77C36AE2CF}"/>
              </a:ext>
            </a:extLst>
          </p:cNvPr>
          <p:cNvSpPr>
            <a:spLocks noChangeArrowheads="1"/>
          </p:cNvSpPr>
          <p:nvPr/>
        </p:nvSpPr>
        <p:spPr bwMode="auto">
          <a:xfrm>
            <a:off x="1770063" y="5426075"/>
            <a:ext cx="5548312"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i="1" u="none">
                <a:solidFill>
                  <a:srgbClr val="FFFFFF"/>
                </a:solidFill>
                <a:latin typeface="CENTERYB" pitchFamily="2" charset="0"/>
              </a:rPr>
              <a:t>SERVICES = REACTIONARY</a:t>
            </a:r>
            <a:endParaRPr lang="en-US" altLang="en-US" i="1" u="none">
              <a:solidFill>
                <a:srgbClr val="FFFFFF"/>
              </a:solidFill>
              <a:latin typeface="TimpaniHeavy" charset="0"/>
            </a:endParaRPr>
          </a:p>
        </p:txBody>
      </p:sp>
      <p:sp>
        <p:nvSpPr>
          <p:cNvPr id="25605" name="Rectangle 5">
            <a:extLst>
              <a:ext uri="{FF2B5EF4-FFF2-40B4-BE49-F238E27FC236}">
                <a16:creationId xmlns:a16="http://schemas.microsoft.com/office/drawing/2014/main" id="{F5329BF1-A264-4519-ABDE-60672F4BD206}"/>
              </a:ext>
            </a:extLst>
          </p:cNvPr>
          <p:cNvSpPr>
            <a:spLocks noChangeArrowheads="1"/>
          </p:cNvSpPr>
          <p:nvPr/>
        </p:nvSpPr>
        <p:spPr bwMode="auto">
          <a:xfrm>
            <a:off x="8570913" y="6564313"/>
            <a:ext cx="5857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endParaRPr lang="en-US" altLang="en-US" sz="900" u="none">
              <a:solidFill>
                <a:schemeClr val="bg2"/>
              </a:solidFill>
            </a:endParaRPr>
          </a:p>
        </p:txBody>
      </p:sp>
      <p:sp>
        <p:nvSpPr>
          <p:cNvPr id="45062" name="Rectangle 6">
            <a:extLst>
              <a:ext uri="{FF2B5EF4-FFF2-40B4-BE49-F238E27FC236}">
                <a16:creationId xmlns:a16="http://schemas.microsoft.com/office/drawing/2014/main" id="{07E3F817-0B6C-4C00-98B3-06A8FFECB155}"/>
              </a:ext>
            </a:extLst>
          </p:cNvPr>
          <p:cNvSpPr>
            <a:spLocks noChangeArrowheads="1"/>
          </p:cNvSpPr>
          <p:nvPr/>
        </p:nvSpPr>
        <p:spPr bwMode="auto">
          <a:xfrm>
            <a:off x="3413125" y="1905000"/>
            <a:ext cx="2552700"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p>
            <a:pPr>
              <a:defRPr/>
            </a:pPr>
            <a:r>
              <a:rPr lang="en-US" altLang="en-US" sz="4800" u="sng">
                <a:solidFill>
                  <a:srgbClr val="800000"/>
                </a:solidFill>
                <a:latin typeface="Grail Light" pitchFamily="34" charset="0"/>
              </a:rPr>
              <a:t>IS  NOT</a:t>
            </a:r>
            <a:endParaRPr lang="en-US" altLang="en-US" sz="4800">
              <a:solidFill>
                <a:srgbClr val="800000"/>
              </a:solidFill>
              <a:effectLst>
                <a:outerShdw blurRad="38100" dist="38100" dir="2700000" algn="tl">
                  <a:srgbClr val="000000"/>
                </a:outerShdw>
              </a:effectLst>
              <a:latin typeface="Grail Light" pitchFamily="34" charset="0"/>
            </a:endParaRPr>
          </a:p>
        </p:txBody>
      </p:sp>
      <p:sp>
        <p:nvSpPr>
          <p:cNvPr id="2" name="Slide Number Placeholder 1">
            <a:extLst>
              <a:ext uri="{FF2B5EF4-FFF2-40B4-BE49-F238E27FC236}">
                <a16:creationId xmlns:a16="http://schemas.microsoft.com/office/drawing/2014/main" id="{7095F056-6C86-E644-9BF0-C4B2A84D70FC}"/>
              </a:ext>
            </a:extLst>
          </p:cNvPr>
          <p:cNvSpPr>
            <a:spLocks noGrp="1"/>
          </p:cNvSpPr>
          <p:nvPr>
            <p:ph type="sldNum" sz="quarter" idx="12"/>
          </p:nvPr>
        </p:nvSpPr>
        <p:spPr/>
        <p:txBody>
          <a:bodyPr/>
          <a:lstStyle/>
          <a:p>
            <a:pPr>
              <a:defRPr/>
            </a:pPr>
            <a:fld id="{93760DB9-38B2-4ACA-86B8-FFD53C1F380B}" type="slidenum">
              <a:rPr lang="en-US" smtClean="0"/>
              <a:pPr>
                <a:defRPr/>
              </a:pPr>
              <a:t>133</a:t>
            </a:fld>
            <a:endParaRPr lang="en-US"/>
          </a:p>
        </p:txBody>
      </p:sp>
      <p:sp>
        <p:nvSpPr>
          <p:cNvPr id="3" name="Footer Placeholder 2">
            <a:extLst>
              <a:ext uri="{FF2B5EF4-FFF2-40B4-BE49-F238E27FC236}">
                <a16:creationId xmlns:a16="http://schemas.microsoft.com/office/drawing/2014/main" id="{5C5C611C-D845-614A-A809-CC05D99DB29D}"/>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57502626-A755-4DF8-8A8A-452160841444}"/>
              </a:ext>
            </a:extLst>
          </p:cNvPr>
          <p:cNvSpPr>
            <a:spLocks noChangeArrowheads="1"/>
          </p:cNvSpPr>
          <p:nvPr/>
        </p:nvSpPr>
        <p:spPr bwMode="auto">
          <a:xfrm>
            <a:off x="588963" y="1466850"/>
            <a:ext cx="342106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dirty="0">
                <a:latin typeface="CENTERYB" pitchFamily="2" charset="0"/>
              </a:rPr>
              <a:t>Planned / Scheduled</a:t>
            </a:r>
          </a:p>
        </p:txBody>
      </p:sp>
      <p:sp>
        <p:nvSpPr>
          <p:cNvPr id="26627" name="Rectangle 4">
            <a:extLst>
              <a:ext uri="{FF2B5EF4-FFF2-40B4-BE49-F238E27FC236}">
                <a16:creationId xmlns:a16="http://schemas.microsoft.com/office/drawing/2014/main" id="{6D954745-BF63-4FE2-96F2-FFCEF3D40E29}"/>
              </a:ext>
            </a:extLst>
          </p:cNvPr>
          <p:cNvSpPr>
            <a:spLocks noChangeArrowheads="1"/>
          </p:cNvSpPr>
          <p:nvPr/>
        </p:nvSpPr>
        <p:spPr bwMode="auto">
          <a:xfrm>
            <a:off x="588963" y="1947863"/>
            <a:ext cx="216693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Breakdowns</a:t>
            </a:r>
          </a:p>
        </p:txBody>
      </p:sp>
      <p:sp>
        <p:nvSpPr>
          <p:cNvPr id="26628" name="Rectangle 5">
            <a:extLst>
              <a:ext uri="{FF2B5EF4-FFF2-40B4-BE49-F238E27FC236}">
                <a16:creationId xmlns:a16="http://schemas.microsoft.com/office/drawing/2014/main" id="{59BC5E1A-A6C3-46C7-9A1C-788AD0F5318C}"/>
              </a:ext>
            </a:extLst>
          </p:cNvPr>
          <p:cNvSpPr>
            <a:spLocks noChangeArrowheads="1"/>
          </p:cNvSpPr>
          <p:nvPr/>
        </p:nvSpPr>
        <p:spPr bwMode="auto">
          <a:xfrm>
            <a:off x="588963" y="2447925"/>
            <a:ext cx="16668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Overtime</a:t>
            </a:r>
          </a:p>
        </p:txBody>
      </p:sp>
      <p:sp>
        <p:nvSpPr>
          <p:cNvPr id="26629" name="Rectangle 6">
            <a:extLst>
              <a:ext uri="{FF2B5EF4-FFF2-40B4-BE49-F238E27FC236}">
                <a16:creationId xmlns:a16="http://schemas.microsoft.com/office/drawing/2014/main" id="{8D8069BC-4689-4C87-8171-AA4334B0D97E}"/>
              </a:ext>
            </a:extLst>
          </p:cNvPr>
          <p:cNvSpPr>
            <a:spLocks noChangeArrowheads="1"/>
          </p:cNvSpPr>
          <p:nvPr/>
        </p:nvSpPr>
        <p:spPr bwMode="auto">
          <a:xfrm>
            <a:off x="588963" y="2911475"/>
            <a:ext cx="271303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Inventory Level</a:t>
            </a:r>
          </a:p>
        </p:txBody>
      </p:sp>
      <p:sp>
        <p:nvSpPr>
          <p:cNvPr id="26630" name="Rectangle 7">
            <a:extLst>
              <a:ext uri="{FF2B5EF4-FFF2-40B4-BE49-F238E27FC236}">
                <a16:creationId xmlns:a16="http://schemas.microsoft.com/office/drawing/2014/main" id="{A83BC656-143E-4B17-8661-0725A46410A2}"/>
              </a:ext>
            </a:extLst>
          </p:cNvPr>
          <p:cNvSpPr>
            <a:spLocks noChangeArrowheads="1"/>
          </p:cNvSpPr>
          <p:nvPr/>
        </p:nvSpPr>
        <p:spPr bwMode="auto">
          <a:xfrm>
            <a:off x="588963" y="3394075"/>
            <a:ext cx="142081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Call-Ins</a:t>
            </a:r>
          </a:p>
        </p:txBody>
      </p:sp>
      <p:sp>
        <p:nvSpPr>
          <p:cNvPr id="26631" name="Rectangle 8">
            <a:extLst>
              <a:ext uri="{FF2B5EF4-FFF2-40B4-BE49-F238E27FC236}">
                <a16:creationId xmlns:a16="http://schemas.microsoft.com/office/drawing/2014/main" id="{3D14CBF6-A520-4D2A-B80B-1546F2567FAA}"/>
              </a:ext>
            </a:extLst>
          </p:cNvPr>
          <p:cNvSpPr>
            <a:spLocks noChangeArrowheads="1"/>
          </p:cNvSpPr>
          <p:nvPr/>
        </p:nvSpPr>
        <p:spPr bwMode="auto">
          <a:xfrm>
            <a:off x="588963" y="3875088"/>
            <a:ext cx="24860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Off-Shift Work</a:t>
            </a:r>
          </a:p>
        </p:txBody>
      </p:sp>
      <p:sp>
        <p:nvSpPr>
          <p:cNvPr id="26632" name="Rectangle 9">
            <a:extLst>
              <a:ext uri="{FF2B5EF4-FFF2-40B4-BE49-F238E27FC236}">
                <a16:creationId xmlns:a16="http://schemas.microsoft.com/office/drawing/2014/main" id="{D82D9692-1460-4415-98F4-9258EF2BCB84}"/>
              </a:ext>
            </a:extLst>
          </p:cNvPr>
          <p:cNvSpPr>
            <a:spLocks noChangeArrowheads="1"/>
          </p:cNvSpPr>
          <p:nvPr/>
        </p:nvSpPr>
        <p:spPr bwMode="auto">
          <a:xfrm>
            <a:off x="588963" y="4356100"/>
            <a:ext cx="14620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Backlog</a:t>
            </a:r>
          </a:p>
        </p:txBody>
      </p:sp>
      <p:sp>
        <p:nvSpPr>
          <p:cNvPr id="26633" name="Rectangle 10">
            <a:extLst>
              <a:ext uri="{FF2B5EF4-FFF2-40B4-BE49-F238E27FC236}">
                <a16:creationId xmlns:a16="http://schemas.microsoft.com/office/drawing/2014/main" id="{6C7F3633-E7F2-4042-AE11-64368956322A}"/>
              </a:ext>
            </a:extLst>
          </p:cNvPr>
          <p:cNvSpPr>
            <a:spLocks noChangeArrowheads="1"/>
          </p:cNvSpPr>
          <p:nvPr/>
        </p:nvSpPr>
        <p:spPr bwMode="auto">
          <a:xfrm>
            <a:off x="588963" y="4837113"/>
            <a:ext cx="34766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Budget Performance</a:t>
            </a:r>
          </a:p>
        </p:txBody>
      </p:sp>
      <p:sp>
        <p:nvSpPr>
          <p:cNvPr id="26634" name="Rectangle 11">
            <a:extLst>
              <a:ext uri="{FF2B5EF4-FFF2-40B4-BE49-F238E27FC236}">
                <a16:creationId xmlns:a16="http://schemas.microsoft.com/office/drawing/2014/main" id="{623BD79B-BE0B-48FD-9951-A6C01F4942DF}"/>
              </a:ext>
            </a:extLst>
          </p:cNvPr>
          <p:cNvSpPr>
            <a:spLocks noChangeArrowheads="1"/>
          </p:cNvSpPr>
          <p:nvPr/>
        </p:nvSpPr>
        <p:spPr bwMode="auto">
          <a:xfrm>
            <a:off x="588963" y="5319713"/>
            <a:ext cx="350996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latin typeface="CENTERYB" pitchFamily="2" charset="0"/>
              </a:rPr>
              <a:t>Capital Replacement</a:t>
            </a:r>
          </a:p>
        </p:txBody>
      </p:sp>
      <p:sp>
        <p:nvSpPr>
          <p:cNvPr id="26635" name="Rectangle 12">
            <a:extLst>
              <a:ext uri="{FF2B5EF4-FFF2-40B4-BE49-F238E27FC236}">
                <a16:creationId xmlns:a16="http://schemas.microsoft.com/office/drawing/2014/main" id="{5198AB5D-FAFF-4C60-968E-24CAB44EA661}"/>
              </a:ext>
            </a:extLst>
          </p:cNvPr>
          <p:cNvSpPr>
            <a:spLocks noChangeArrowheads="1"/>
          </p:cNvSpPr>
          <p:nvPr/>
        </p:nvSpPr>
        <p:spPr bwMode="auto">
          <a:xfrm>
            <a:off x="588963" y="5880100"/>
            <a:ext cx="18415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30000"/>
              </a:spcBef>
            </a:pPr>
            <a:r>
              <a:rPr lang="en-US" altLang="en-US" sz="2400" u="none">
                <a:latin typeface="CENTERYB" pitchFamily="2" charset="0"/>
              </a:rPr>
              <a:t>Stock outs</a:t>
            </a:r>
          </a:p>
        </p:txBody>
      </p:sp>
      <p:sp>
        <p:nvSpPr>
          <p:cNvPr id="26636" name="Rectangle 13">
            <a:extLst>
              <a:ext uri="{FF2B5EF4-FFF2-40B4-BE49-F238E27FC236}">
                <a16:creationId xmlns:a16="http://schemas.microsoft.com/office/drawing/2014/main" id="{0410EFD9-655E-4A39-9899-93D6DA69350A}"/>
              </a:ext>
            </a:extLst>
          </p:cNvPr>
          <p:cNvSpPr>
            <a:spLocks noChangeArrowheads="1"/>
          </p:cNvSpPr>
          <p:nvPr/>
        </p:nvSpPr>
        <p:spPr bwMode="auto">
          <a:xfrm>
            <a:off x="4430713" y="1514475"/>
            <a:ext cx="101123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30000"/>
              </a:spcBef>
            </a:pPr>
            <a:r>
              <a:rPr lang="en-US" altLang="en-US" sz="2400" u="none">
                <a:solidFill>
                  <a:srgbClr val="800000"/>
                </a:solidFill>
                <a:latin typeface="CENTERYB" pitchFamily="2" charset="0"/>
              </a:rPr>
              <a:t>91.5%</a:t>
            </a:r>
          </a:p>
        </p:txBody>
      </p:sp>
      <p:sp>
        <p:nvSpPr>
          <p:cNvPr id="26637" name="Rectangle 14">
            <a:extLst>
              <a:ext uri="{FF2B5EF4-FFF2-40B4-BE49-F238E27FC236}">
                <a16:creationId xmlns:a16="http://schemas.microsoft.com/office/drawing/2014/main" id="{D3C097FC-9987-4278-8C7E-067DBD0F9975}"/>
              </a:ext>
            </a:extLst>
          </p:cNvPr>
          <p:cNvSpPr>
            <a:spLocks noChangeArrowheads="1"/>
          </p:cNvSpPr>
          <p:nvPr/>
        </p:nvSpPr>
        <p:spPr bwMode="auto">
          <a:xfrm>
            <a:off x="4430713" y="1997075"/>
            <a:ext cx="83661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30000"/>
              </a:spcBef>
            </a:pPr>
            <a:r>
              <a:rPr lang="en-US" altLang="en-US" sz="2400" u="none">
                <a:solidFill>
                  <a:srgbClr val="800000"/>
                </a:solidFill>
                <a:latin typeface="CENTERYB" pitchFamily="2" charset="0"/>
              </a:rPr>
              <a:t>1.8%</a:t>
            </a:r>
          </a:p>
        </p:txBody>
      </p:sp>
      <p:sp>
        <p:nvSpPr>
          <p:cNvPr id="26638" name="Rectangle 15">
            <a:extLst>
              <a:ext uri="{FF2B5EF4-FFF2-40B4-BE49-F238E27FC236}">
                <a16:creationId xmlns:a16="http://schemas.microsoft.com/office/drawing/2014/main" id="{84F9E18D-AB7F-4D28-A5AA-626DBC518311}"/>
              </a:ext>
            </a:extLst>
          </p:cNvPr>
          <p:cNvSpPr>
            <a:spLocks noChangeArrowheads="1"/>
          </p:cNvSpPr>
          <p:nvPr/>
        </p:nvSpPr>
        <p:spPr bwMode="auto">
          <a:xfrm>
            <a:off x="4430713" y="2435225"/>
            <a:ext cx="8699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0.9%</a:t>
            </a:r>
          </a:p>
        </p:txBody>
      </p:sp>
      <p:sp>
        <p:nvSpPr>
          <p:cNvPr id="26639" name="Rectangle 16">
            <a:extLst>
              <a:ext uri="{FF2B5EF4-FFF2-40B4-BE49-F238E27FC236}">
                <a16:creationId xmlns:a16="http://schemas.microsoft.com/office/drawing/2014/main" id="{1518F0A3-7C89-48E1-BF76-6E783F26D155}"/>
              </a:ext>
            </a:extLst>
          </p:cNvPr>
          <p:cNvSpPr>
            <a:spLocks noChangeArrowheads="1"/>
          </p:cNvSpPr>
          <p:nvPr/>
        </p:nvSpPr>
        <p:spPr bwMode="auto">
          <a:xfrm>
            <a:off x="4430713" y="2898775"/>
            <a:ext cx="185896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1/2 Normal</a:t>
            </a:r>
          </a:p>
        </p:txBody>
      </p:sp>
      <p:sp>
        <p:nvSpPr>
          <p:cNvPr id="26640" name="Rectangle 17">
            <a:extLst>
              <a:ext uri="{FF2B5EF4-FFF2-40B4-BE49-F238E27FC236}">
                <a16:creationId xmlns:a16="http://schemas.microsoft.com/office/drawing/2014/main" id="{517C8B10-2D1C-4861-9DE1-B0DDFCC2EE55}"/>
              </a:ext>
            </a:extLst>
          </p:cNvPr>
          <p:cNvSpPr>
            <a:spLocks noChangeArrowheads="1"/>
          </p:cNvSpPr>
          <p:nvPr/>
        </p:nvSpPr>
        <p:spPr bwMode="auto">
          <a:xfrm>
            <a:off x="4430713" y="3381375"/>
            <a:ext cx="14446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1/Month</a:t>
            </a:r>
          </a:p>
        </p:txBody>
      </p:sp>
      <p:sp>
        <p:nvSpPr>
          <p:cNvPr id="26641" name="Rectangle 18">
            <a:extLst>
              <a:ext uri="{FF2B5EF4-FFF2-40B4-BE49-F238E27FC236}">
                <a16:creationId xmlns:a16="http://schemas.microsoft.com/office/drawing/2014/main" id="{B072C648-B14A-4D77-A06C-B48656CA6EFE}"/>
              </a:ext>
            </a:extLst>
          </p:cNvPr>
          <p:cNvSpPr>
            <a:spLocks noChangeArrowheads="1"/>
          </p:cNvSpPr>
          <p:nvPr/>
        </p:nvSpPr>
        <p:spPr bwMode="auto">
          <a:xfrm>
            <a:off x="4430713" y="3862388"/>
            <a:ext cx="152241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5 People</a:t>
            </a:r>
          </a:p>
        </p:txBody>
      </p:sp>
      <p:sp>
        <p:nvSpPr>
          <p:cNvPr id="26642" name="Rectangle 19">
            <a:extLst>
              <a:ext uri="{FF2B5EF4-FFF2-40B4-BE49-F238E27FC236}">
                <a16:creationId xmlns:a16="http://schemas.microsoft.com/office/drawing/2014/main" id="{2C0EDDE0-75EA-4FF6-A8A9-1E392EAC97E9}"/>
              </a:ext>
            </a:extLst>
          </p:cNvPr>
          <p:cNvSpPr>
            <a:spLocks noChangeArrowheads="1"/>
          </p:cNvSpPr>
          <p:nvPr/>
        </p:nvSpPr>
        <p:spPr bwMode="auto">
          <a:xfrm>
            <a:off x="4430713" y="4343400"/>
            <a:ext cx="17081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5.5 Weeks</a:t>
            </a:r>
          </a:p>
        </p:txBody>
      </p:sp>
      <p:sp>
        <p:nvSpPr>
          <p:cNvPr id="26643" name="Rectangle 20">
            <a:extLst>
              <a:ext uri="{FF2B5EF4-FFF2-40B4-BE49-F238E27FC236}">
                <a16:creationId xmlns:a16="http://schemas.microsoft.com/office/drawing/2014/main" id="{B5175131-5896-4264-9D90-F18C95AC2070}"/>
              </a:ext>
            </a:extLst>
          </p:cNvPr>
          <p:cNvSpPr>
            <a:spLocks noChangeArrowheads="1"/>
          </p:cNvSpPr>
          <p:nvPr/>
        </p:nvSpPr>
        <p:spPr bwMode="auto">
          <a:xfrm>
            <a:off x="4430713" y="4824413"/>
            <a:ext cx="1603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Var. 1-3%</a:t>
            </a:r>
          </a:p>
        </p:txBody>
      </p:sp>
      <p:sp>
        <p:nvSpPr>
          <p:cNvPr id="26644" name="Rectangle 21">
            <a:extLst>
              <a:ext uri="{FF2B5EF4-FFF2-40B4-BE49-F238E27FC236}">
                <a16:creationId xmlns:a16="http://schemas.microsoft.com/office/drawing/2014/main" id="{30D7CDBB-8D15-4C5B-99D4-07B6B366E849}"/>
              </a:ext>
            </a:extLst>
          </p:cNvPr>
          <p:cNvSpPr>
            <a:spLocks noChangeArrowheads="1"/>
          </p:cNvSpPr>
          <p:nvPr/>
        </p:nvSpPr>
        <p:spPr bwMode="auto">
          <a:xfrm>
            <a:off x="4430713" y="5307013"/>
            <a:ext cx="860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Low</a:t>
            </a:r>
          </a:p>
        </p:txBody>
      </p:sp>
      <p:sp>
        <p:nvSpPr>
          <p:cNvPr id="26645" name="Rectangle 22">
            <a:extLst>
              <a:ext uri="{FF2B5EF4-FFF2-40B4-BE49-F238E27FC236}">
                <a16:creationId xmlns:a16="http://schemas.microsoft.com/office/drawing/2014/main" id="{89DC14B9-8F0E-4033-9921-936531058B39}"/>
              </a:ext>
            </a:extLst>
          </p:cNvPr>
          <p:cNvSpPr>
            <a:spLocks noChangeArrowheads="1"/>
          </p:cNvSpPr>
          <p:nvPr/>
        </p:nvSpPr>
        <p:spPr bwMode="auto">
          <a:xfrm>
            <a:off x="4430713" y="5788025"/>
            <a:ext cx="11493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800000"/>
                </a:solidFill>
                <a:latin typeface="CENTERYB" pitchFamily="2" charset="0"/>
              </a:rPr>
              <a:t>Minor</a:t>
            </a:r>
          </a:p>
        </p:txBody>
      </p:sp>
      <p:sp>
        <p:nvSpPr>
          <p:cNvPr id="26646" name="Rectangle 23">
            <a:extLst>
              <a:ext uri="{FF2B5EF4-FFF2-40B4-BE49-F238E27FC236}">
                <a16:creationId xmlns:a16="http://schemas.microsoft.com/office/drawing/2014/main" id="{3B44F4E7-5377-485A-8E92-510346499D75}"/>
              </a:ext>
            </a:extLst>
          </p:cNvPr>
          <p:cNvSpPr>
            <a:spLocks noChangeArrowheads="1"/>
          </p:cNvSpPr>
          <p:nvPr/>
        </p:nvSpPr>
        <p:spPr bwMode="auto">
          <a:xfrm>
            <a:off x="6723063" y="1454150"/>
            <a:ext cx="12350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30-50%</a:t>
            </a:r>
          </a:p>
        </p:txBody>
      </p:sp>
      <p:sp>
        <p:nvSpPr>
          <p:cNvPr id="26647" name="Rectangle 24">
            <a:extLst>
              <a:ext uri="{FF2B5EF4-FFF2-40B4-BE49-F238E27FC236}">
                <a16:creationId xmlns:a16="http://schemas.microsoft.com/office/drawing/2014/main" id="{424C69A8-8DF7-4F83-9174-90560982F429}"/>
              </a:ext>
            </a:extLst>
          </p:cNvPr>
          <p:cNvSpPr>
            <a:spLocks noChangeArrowheads="1"/>
          </p:cNvSpPr>
          <p:nvPr/>
        </p:nvSpPr>
        <p:spPr bwMode="auto">
          <a:xfrm>
            <a:off x="6723063" y="1935163"/>
            <a:ext cx="120173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15-50%</a:t>
            </a:r>
          </a:p>
        </p:txBody>
      </p:sp>
      <p:sp>
        <p:nvSpPr>
          <p:cNvPr id="26648" name="Rectangle 25">
            <a:extLst>
              <a:ext uri="{FF2B5EF4-FFF2-40B4-BE49-F238E27FC236}">
                <a16:creationId xmlns:a16="http://schemas.microsoft.com/office/drawing/2014/main" id="{936249AE-0A91-43B4-9595-BFF01BBAB82C}"/>
              </a:ext>
            </a:extLst>
          </p:cNvPr>
          <p:cNvSpPr>
            <a:spLocks noChangeArrowheads="1"/>
          </p:cNvSpPr>
          <p:nvPr/>
        </p:nvSpPr>
        <p:spPr bwMode="auto">
          <a:xfrm>
            <a:off x="6708775" y="2490788"/>
            <a:ext cx="1201738"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30000"/>
              </a:spcBef>
            </a:pPr>
            <a:r>
              <a:rPr lang="en-US" altLang="en-US" sz="2400" u="none">
                <a:solidFill>
                  <a:srgbClr val="006600"/>
                </a:solidFill>
                <a:latin typeface="CENTERYB" pitchFamily="2" charset="0"/>
              </a:rPr>
              <a:t>10-25%</a:t>
            </a:r>
          </a:p>
        </p:txBody>
      </p:sp>
      <p:sp>
        <p:nvSpPr>
          <p:cNvPr id="26649" name="Rectangle 26">
            <a:extLst>
              <a:ext uri="{FF2B5EF4-FFF2-40B4-BE49-F238E27FC236}">
                <a16:creationId xmlns:a16="http://schemas.microsoft.com/office/drawing/2014/main" id="{4BB26314-872E-492B-A52D-49A9268BAAFA}"/>
              </a:ext>
            </a:extLst>
          </p:cNvPr>
          <p:cNvSpPr>
            <a:spLocks noChangeArrowheads="1"/>
          </p:cNvSpPr>
          <p:nvPr/>
        </p:nvSpPr>
        <p:spPr bwMode="auto">
          <a:xfrm>
            <a:off x="6723063" y="2898775"/>
            <a:ext cx="137001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Normal</a:t>
            </a:r>
          </a:p>
        </p:txBody>
      </p:sp>
      <p:sp>
        <p:nvSpPr>
          <p:cNvPr id="26650" name="Rectangle 27">
            <a:extLst>
              <a:ext uri="{FF2B5EF4-FFF2-40B4-BE49-F238E27FC236}">
                <a16:creationId xmlns:a16="http://schemas.microsoft.com/office/drawing/2014/main" id="{858E5DE7-2A02-4B6F-9410-BFFF5C39C8FC}"/>
              </a:ext>
            </a:extLst>
          </p:cNvPr>
          <p:cNvSpPr>
            <a:spLocks noChangeArrowheads="1"/>
          </p:cNvSpPr>
          <p:nvPr/>
        </p:nvSpPr>
        <p:spPr bwMode="auto">
          <a:xfrm>
            <a:off x="6723063" y="3381375"/>
            <a:ext cx="14541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Routine</a:t>
            </a:r>
          </a:p>
        </p:txBody>
      </p:sp>
      <p:sp>
        <p:nvSpPr>
          <p:cNvPr id="26651" name="Rectangle 28">
            <a:extLst>
              <a:ext uri="{FF2B5EF4-FFF2-40B4-BE49-F238E27FC236}">
                <a16:creationId xmlns:a16="http://schemas.microsoft.com/office/drawing/2014/main" id="{C28DEAEE-CA62-49C2-8676-EB49B6D52085}"/>
              </a:ext>
            </a:extLst>
          </p:cNvPr>
          <p:cNvSpPr>
            <a:spLocks noChangeArrowheads="1"/>
          </p:cNvSpPr>
          <p:nvPr/>
        </p:nvSpPr>
        <p:spPr bwMode="auto">
          <a:xfrm>
            <a:off x="6723063" y="3862388"/>
            <a:ext cx="175736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Full Crew</a:t>
            </a:r>
          </a:p>
        </p:txBody>
      </p:sp>
      <p:sp>
        <p:nvSpPr>
          <p:cNvPr id="26652" name="Rectangle 29">
            <a:extLst>
              <a:ext uri="{FF2B5EF4-FFF2-40B4-BE49-F238E27FC236}">
                <a16:creationId xmlns:a16="http://schemas.microsoft.com/office/drawing/2014/main" id="{3677932C-FC97-4163-BC55-593E9268763C}"/>
              </a:ext>
            </a:extLst>
          </p:cNvPr>
          <p:cNvSpPr>
            <a:spLocks noChangeArrowheads="1"/>
          </p:cNvSpPr>
          <p:nvPr/>
        </p:nvSpPr>
        <p:spPr bwMode="auto">
          <a:xfrm>
            <a:off x="6723063" y="4343400"/>
            <a:ext cx="172561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Unknown</a:t>
            </a:r>
          </a:p>
        </p:txBody>
      </p:sp>
      <p:sp>
        <p:nvSpPr>
          <p:cNvPr id="26653" name="Rectangle 30">
            <a:extLst>
              <a:ext uri="{FF2B5EF4-FFF2-40B4-BE49-F238E27FC236}">
                <a16:creationId xmlns:a16="http://schemas.microsoft.com/office/drawing/2014/main" id="{7F86C3DC-E9A7-4F30-9FA3-E76FAA874323}"/>
              </a:ext>
            </a:extLst>
          </p:cNvPr>
          <p:cNvSpPr>
            <a:spLocks noChangeArrowheads="1"/>
          </p:cNvSpPr>
          <p:nvPr/>
        </p:nvSpPr>
        <p:spPr bwMode="auto">
          <a:xfrm>
            <a:off x="6723063" y="4824413"/>
            <a:ext cx="170656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High Var.</a:t>
            </a:r>
          </a:p>
        </p:txBody>
      </p:sp>
      <p:sp>
        <p:nvSpPr>
          <p:cNvPr id="26654" name="Rectangle 31">
            <a:extLst>
              <a:ext uri="{FF2B5EF4-FFF2-40B4-BE49-F238E27FC236}">
                <a16:creationId xmlns:a16="http://schemas.microsoft.com/office/drawing/2014/main" id="{09E95898-9642-4930-8D6A-114CDFC1AAE5}"/>
              </a:ext>
            </a:extLst>
          </p:cNvPr>
          <p:cNvSpPr>
            <a:spLocks noChangeArrowheads="1"/>
          </p:cNvSpPr>
          <p:nvPr/>
        </p:nvSpPr>
        <p:spPr bwMode="auto">
          <a:xfrm>
            <a:off x="6723063" y="5307013"/>
            <a:ext cx="9556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High</a:t>
            </a:r>
          </a:p>
        </p:txBody>
      </p:sp>
      <p:sp>
        <p:nvSpPr>
          <p:cNvPr id="26655" name="Rectangle 32">
            <a:extLst>
              <a:ext uri="{FF2B5EF4-FFF2-40B4-BE49-F238E27FC236}">
                <a16:creationId xmlns:a16="http://schemas.microsoft.com/office/drawing/2014/main" id="{4D5701A1-463A-45D2-90C7-BEDA1357C8F0}"/>
              </a:ext>
            </a:extLst>
          </p:cNvPr>
          <p:cNvSpPr>
            <a:spLocks noChangeArrowheads="1"/>
          </p:cNvSpPr>
          <p:nvPr/>
        </p:nvSpPr>
        <p:spPr bwMode="auto">
          <a:xfrm>
            <a:off x="6723063" y="5788025"/>
            <a:ext cx="14541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u="none">
                <a:solidFill>
                  <a:srgbClr val="006600"/>
                </a:solidFill>
                <a:latin typeface="CENTERYB" pitchFamily="2" charset="0"/>
              </a:rPr>
              <a:t>Routine</a:t>
            </a:r>
          </a:p>
        </p:txBody>
      </p:sp>
      <p:sp>
        <p:nvSpPr>
          <p:cNvPr id="26656" name="Rectangle 33">
            <a:extLst>
              <a:ext uri="{FF2B5EF4-FFF2-40B4-BE49-F238E27FC236}">
                <a16:creationId xmlns:a16="http://schemas.microsoft.com/office/drawing/2014/main" id="{FE7B9F33-CF98-4577-A17F-21E8545807A1}"/>
              </a:ext>
            </a:extLst>
          </p:cNvPr>
          <p:cNvSpPr>
            <a:spLocks noChangeArrowheads="1"/>
          </p:cNvSpPr>
          <p:nvPr/>
        </p:nvSpPr>
        <p:spPr bwMode="auto">
          <a:xfrm>
            <a:off x="4343400" y="1071262"/>
            <a:ext cx="1747838" cy="4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a:solidFill>
                  <a:srgbClr val="800000"/>
                </a:solidFill>
                <a:latin typeface="CENTERYB" pitchFamily="2" charset="0"/>
              </a:rPr>
              <a:t>PROACTIVE</a:t>
            </a:r>
          </a:p>
        </p:txBody>
      </p:sp>
      <p:sp>
        <p:nvSpPr>
          <p:cNvPr id="26657" name="Rectangle 34">
            <a:extLst>
              <a:ext uri="{FF2B5EF4-FFF2-40B4-BE49-F238E27FC236}">
                <a16:creationId xmlns:a16="http://schemas.microsoft.com/office/drawing/2014/main" id="{0C770AAA-92E2-4EE8-870A-276D9482118A}"/>
              </a:ext>
            </a:extLst>
          </p:cNvPr>
          <p:cNvSpPr>
            <a:spLocks noChangeArrowheads="1"/>
          </p:cNvSpPr>
          <p:nvPr/>
        </p:nvSpPr>
        <p:spPr bwMode="auto">
          <a:xfrm>
            <a:off x="6640513" y="1066800"/>
            <a:ext cx="16795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just">
              <a:spcBef>
                <a:spcPct val="30000"/>
              </a:spcBef>
            </a:pPr>
            <a:r>
              <a:rPr lang="en-US" altLang="en-US" sz="2400">
                <a:solidFill>
                  <a:srgbClr val="006600"/>
                </a:solidFill>
                <a:latin typeface="CENTERYB" pitchFamily="2" charset="0"/>
              </a:rPr>
              <a:t>TYPICAL</a:t>
            </a:r>
          </a:p>
        </p:txBody>
      </p:sp>
      <p:sp>
        <p:nvSpPr>
          <p:cNvPr id="26658" name="Rectangle 35">
            <a:extLst>
              <a:ext uri="{FF2B5EF4-FFF2-40B4-BE49-F238E27FC236}">
                <a16:creationId xmlns:a16="http://schemas.microsoft.com/office/drawing/2014/main" id="{B3CF3AAD-B986-431D-AF31-6002ED79D156}"/>
              </a:ext>
            </a:extLst>
          </p:cNvPr>
          <p:cNvSpPr>
            <a:spLocks noChangeArrowheads="1"/>
          </p:cNvSpPr>
          <p:nvPr/>
        </p:nvSpPr>
        <p:spPr bwMode="auto">
          <a:xfrm rot="5340000">
            <a:off x="8397875" y="6200775"/>
            <a:ext cx="936625"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b">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30000"/>
              </a:spcBef>
            </a:pPr>
            <a:r>
              <a:rPr lang="en-US" altLang="en-US" sz="1000" u="none">
                <a:solidFill>
                  <a:srgbClr val="000000"/>
                </a:solidFill>
                <a:latin typeface="CENTERYB" pitchFamily="2" charset="0"/>
              </a:rPr>
              <a:t>FIGURE</a:t>
            </a:r>
            <a:r>
              <a:rPr lang="en-US" altLang="en-US" sz="1100" b="0" i="1" u="none">
                <a:solidFill>
                  <a:srgbClr val="000000"/>
                </a:solidFill>
                <a:latin typeface="Helvetica" panose="020B0604020202020204" pitchFamily="34" charset="0"/>
              </a:rPr>
              <a:t> #7</a:t>
            </a:r>
          </a:p>
        </p:txBody>
      </p:sp>
      <p:sp>
        <p:nvSpPr>
          <p:cNvPr id="30756" name="Rectangle 36">
            <a:extLst>
              <a:ext uri="{FF2B5EF4-FFF2-40B4-BE49-F238E27FC236}">
                <a16:creationId xmlns:a16="http://schemas.microsoft.com/office/drawing/2014/main" id="{870EFEA4-2A5D-4390-87F0-3DFEDA8D92B8}"/>
              </a:ext>
            </a:extLst>
          </p:cNvPr>
          <p:cNvSpPr>
            <a:spLocks noGrp="1" noChangeArrowheads="1"/>
          </p:cNvSpPr>
          <p:nvPr>
            <p:ph type="title"/>
          </p:nvPr>
        </p:nvSpPr>
        <p:spPr>
          <a:xfrm>
            <a:off x="2911475" y="234950"/>
            <a:ext cx="3327400" cy="711200"/>
          </a:xfrm>
        </p:spPr>
        <p:txBody>
          <a:bodyPr>
            <a:normAutofit/>
          </a:bodyPr>
          <a:lstStyle/>
          <a:p>
            <a:pPr algn="ctr">
              <a:defRPr/>
            </a:pPr>
            <a:r>
              <a:rPr lang="en-US" altLang="en-US" sz="4000" b="1" dirty="0">
                <a:effectLst>
                  <a:outerShdw blurRad="38100" dist="38100" dir="2700000" algn="tl">
                    <a:srgbClr val="000000">
                      <a:alpha val="43137"/>
                    </a:srgbClr>
                  </a:outerShdw>
                </a:effectLst>
                <a:latin typeface="Abadi" panose="020B0604020104020204" pitchFamily="34" charset="0"/>
              </a:rPr>
              <a:t>RESULTS</a:t>
            </a:r>
          </a:p>
        </p:txBody>
      </p:sp>
      <p:sp>
        <p:nvSpPr>
          <p:cNvPr id="2" name="Slide Number Placeholder 1">
            <a:extLst>
              <a:ext uri="{FF2B5EF4-FFF2-40B4-BE49-F238E27FC236}">
                <a16:creationId xmlns:a16="http://schemas.microsoft.com/office/drawing/2014/main" id="{2DEB99C1-C6C6-7F43-8692-EB9F817D60D1}"/>
              </a:ext>
            </a:extLst>
          </p:cNvPr>
          <p:cNvSpPr>
            <a:spLocks noGrp="1"/>
          </p:cNvSpPr>
          <p:nvPr>
            <p:ph type="sldNum" sz="quarter" idx="12"/>
          </p:nvPr>
        </p:nvSpPr>
        <p:spPr/>
        <p:txBody>
          <a:bodyPr/>
          <a:lstStyle/>
          <a:p>
            <a:fld id="{04F9194C-56EF-432D-B3A6-B1499E5B8547}" type="slidenum">
              <a:rPr lang="en-US" smtClean="0"/>
              <a:t>134</a:t>
            </a:fld>
            <a:endParaRPr lang="en-US"/>
          </a:p>
        </p:txBody>
      </p:sp>
      <p:sp>
        <p:nvSpPr>
          <p:cNvPr id="3" name="Footer Placeholder 2">
            <a:extLst>
              <a:ext uri="{FF2B5EF4-FFF2-40B4-BE49-F238E27FC236}">
                <a16:creationId xmlns:a16="http://schemas.microsoft.com/office/drawing/2014/main" id="{616B7C77-72EB-B242-8B4B-EB3D6B8A124A}"/>
              </a:ext>
            </a:extLst>
          </p:cNvPr>
          <p:cNvSpPr>
            <a:spLocks noGrp="1"/>
          </p:cNvSpPr>
          <p:nvPr>
            <p:ph type="ftr" sz="quarter" idx="11"/>
          </p:nvPr>
        </p:nvSpPr>
        <p:spPr/>
        <p:txBody>
          <a:bodyPr/>
          <a:lstStyle/>
          <a:p>
            <a:r>
              <a:rPr lang="en-US"/>
              <a:t>www.worldclassmaintenance.org</a:t>
            </a:r>
          </a:p>
        </p:txBody>
      </p:sp>
    </p:spTree>
  </p:cSld>
  <p:clrMapOvr>
    <a:masterClrMapping/>
  </p:clrMapOvr>
  <p:transition spd="med">
    <p:cut/>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22869A1-4620-4106-A366-C8F794E38720}"/>
              </a:ext>
            </a:extLst>
          </p:cNvPr>
          <p:cNvSpPr>
            <a:spLocks noChangeArrowheads="1"/>
          </p:cNvSpPr>
          <p:nvPr/>
        </p:nvSpPr>
        <p:spPr bwMode="auto">
          <a:xfrm>
            <a:off x="2411273" y="1595438"/>
            <a:ext cx="4462741" cy="378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4800" u="none">
                <a:solidFill>
                  <a:srgbClr val="002060"/>
                </a:solidFill>
                <a:effectLst>
                  <a:outerShdw blurRad="38100" dist="38100" dir="2700000" algn="tl">
                    <a:srgbClr val="000000">
                      <a:alpha val="43137"/>
                    </a:srgbClr>
                  </a:outerShdw>
                </a:effectLst>
                <a:latin typeface="Grail Light" pitchFamily="34" charset="0"/>
              </a:rPr>
              <a:t>CAPACITY</a:t>
            </a:r>
          </a:p>
          <a:p>
            <a:pPr algn="ctr">
              <a:spcBef>
                <a:spcPct val="0"/>
              </a:spcBef>
            </a:pPr>
            <a:endParaRPr lang="en-US" altLang="en-US" sz="4800" u="none">
              <a:solidFill>
                <a:srgbClr val="002060"/>
              </a:solidFill>
              <a:effectLst>
                <a:outerShdw blurRad="38100" dist="38100" dir="2700000" algn="tl">
                  <a:srgbClr val="000000">
                    <a:alpha val="43137"/>
                  </a:srgbClr>
                </a:outerShdw>
              </a:effectLst>
              <a:latin typeface="Grail Light" pitchFamily="34" charset="0"/>
            </a:endParaRPr>
          </a:p>
          <a:p>
            <a:pPr algn="ctr">
              <a:spcBef>
                <a:spcPct val="0"/>
              </a:spcBef>
            </a:pPr>
            <a:r>
              <a:rPr lang="en-US" altLang="en-US" sz="4800" u="none">
                <a:solidFill>
                  <a:schemeClr val="accent6"/>
                </a:solidFill>
                <a:effectLst>
                  <a:outerShdw blurRad="38100" dist="38100" dir="2700000" algn="tl">
                    <a:srgbClr val="000000">
                      <a:alpha val="43137"/>
                    </a:srgbClr>
                  </a:outerShdw>
                </a:effectLst>
                <a:latin typeface="Grail Light" pitchFamily="34" charset="0"/>
              </a:rPr>
              <a:t>ASSURANCE</a:t>
            </a:r>
          </a:p>
          <a:p>
            <a:pPr algn="ctr">
              <a:spcBef>
                <a:spcPct val="0"/>
              </a:spcBef>
            </a:pPr>
            <a:endParaRPr lang="en-US" altLang="en-US" sz="4800" u="none">
              <a:solidFill>
                <a:srgbClr val="036F89"/>
              </a:solidFill>
              <a:effectLst>
                <a:outerShdw blurRad="38100" dist="38100" dir="2700000" algn="tl">
                  <a:srgbClr val="000000">
                    <a:alpha val="43137"/>
                  </a:srgbClr>
                </a:outerShdw>
              </a:effectLst>
              <a:latin typeface="Grail Light" pitchFamily="34" charset="0"/>
            </a:endParaRPr>
          </a:p>
          <a:p>
            <a:pPr algn="ctr">
              <a:spcBef>
                <a:spcPct val="0"/>
              </a:spcBef>
            </a:pPr>
            <a:r>
              <a:rPr lang="en-US" altLang="en-US" sz="4800" u="none">
                <a:solidFill>
                  <a:srgbClr val="002060"/>
                </a:solidFill>
                <a:effectLst>
                  <a:outerShdw blurRad="38100" dist="38100" dir="2700000" algn="tl">
                    <a:srgbClr val="000000">
                      <a:alpha val="43137"/>
                    </a:srgbClr>
                  </a:outerShdw>
                </a:effectLst>
                <a:latin typeface="Grail Light" pitchFamily="34" charset="0"/>
              </a:rPr>
              <a:t>(MAINTENANCE)</a:t>
            </a:r>
            <a:endParaRPr lang="en-US" altLang="en-US" sz="4400" u="none">
              <a:solidFill>
                <a:srgbClr val="002060"/>
              </a:solidFill>
              <a:effectLst>
                <a:outerShdw blurRad="38100" dist="38100" dir="2700000" algn="tl">
                  <a:srgbClr val="000000">
                    <a:alpha val="43137"/>
                  </a:srgbClr>
                </a:outerShdw>
              </a:effectLst>
              <a:latin typeface="CENTERYB" pitchFamily="2" charset="0"/>
            </a:endParaRPr>
          </a:p>
        </p:txBody>
      </p:sp>
      <p:sp>
        <p:nvSpPr>
          <p:cNvPr id="2" name="Slide Number Placeholder 1">
            <a:extLst>
              <a:ext uri="{FF2B5EF4-FFF2-40B4-BE49-F238E27FC236}">
                <a16:creationId xmlns:a16="http://schemas.microsoft.com/office/drawing/2014/main" id="{1293A7C9-151D-2146-BC30-F089BEA469AE}"/>
              </a:ext>
            </a:extLst>
          </p:cNvPr>
          <p:cNvSpPr>
            <a:spLocks noGrp="1"/>
          </p:cNvSpPr>
          <p:nvPr>
            <p:ph type="sldNum" sz="quarter" idx="12"/>
          </p:nvPr>
        </p:nvSpPr>
        <p:spPr/>
        <p:txBody>
          <a:bodyPr/>
          <a:lstStyle/>
          <a:p>
            <a:fld id="{04F9194C-56EF-432D-B3A6-B1499E5B8547}" type="slidenum">
              <a:rPr lang="en-US" smtClean="0"/>
              <a:t>135</a:t>
            </a:fld>
            <a:endParaRPr lang="en-US"/>
          </a:p>
        </p:txBody>
      </p:sp>
      <p:sp>
        <p:nvSpPr>
          <p:cNvPr id="3" name="Footer Placeholder 2">
            <a:extLst>
              <a:ext uri="{FF2B5EF4-FFF2-40B4-BE49-F238E27FC236}">
                <a16:creationId xmlns:a16="http://schemas.microsoft.com/office/drawing/2014/main" id="{AAD8ECEE-0EA9-4949-9688-20F8BCC559A1}"/>
              </a:ext>
            </a:extLst>
          </p:cNvPr>
          <p:cNvSpPr>
            <a:spLocks noGrp="1"/>
          </p:cNvSpPr>
          <p:nvPr>
            <p:ph type="ftr" sz="quarter" idx="11"/>
          </p:nvPr>
        </p:nvSpPr>
        <p:spPr/>
        <p:txBody>
          <a:bodyPr/>
          <a:lstStyle/>
          <a:p>
            <a:r>
              <a:rPr lang="en-US"/>
              <a:t>www.worldclassmaintenance.org</a:t>
            </a:r>
          </a:p>
        </p:txBody>
      </p:sp>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847543E-684E-4B4E-9537-C87187A3386D}"/>
              </a:ext>
            </a:extLst>
          </p:cNvPr>
          <p:cNvSpPr>
            <a:spLocks noChangeArrowheads="1"/>
          </p:cNvSpPr>
          <p:nvPr/>
        </p:nvSpPr>
        <p:spPr bwMode="auto">
          <a:xfrm>
            <a:off x="577915" y="1101725"/>
            <a:ext cx="3298758" cy="33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1600" u="none" dirty="0">
                <a:solidFill>
                  <a:schemeClr val="tx1"/>
                </a:solidFill>
                <a:latin typeface="Grail Light" pitchFamily="34" charset="0"/>
              </a:rPr>
              <a:t>CUSTOMER SERVICE( FUNCTIONAL</a:t>
            </a:r>
            <a:r>
              <a:rPr lang="en-US" altLang="en-US" sz="1600" u="none" dirty="0">
                <a:latin typeface="Grail Light" pitchFamily="34" charset="0"/>
              </a:rPr>
              <a:t>)</a:t>
            </a:r>
          </a:p>
        </p:txBody>
      </p:sp>
      <p:sp>
        <p:nvSpPr>
          <p:cNvPr id="28675" name="Rectangle 3">
            <a:extLst>
              <a:ext uri="{FF2B5EF4-FFF2-40B4-BE49-F238E27FC236}">
                <a16:creationId xmlns:a16="http://schemas.microsoft.com/office/drawing/2014/main" id="{168BE839-10AD-44E7-AC87-9AADC9791DAD}"/>
              </a:ext>
            </a:extLst>
          </p:cNvPr>
          <p:cNvSpPr>
            <a:spLocks noChangeArrowheads="1"/>
          </p:cNvSpPr>
          <p:nvPr/>
        </p:nvSpPr>
        <p:spPr bwMode="auto">
          <a:xfrm>
            <a:off x="496889" y="1419225"/>
            <a:ext cx="2838450" cy="274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1200" dirty="0">
                <a:latin typeface="CENTERYB" pitchFamily="2" charset="0"/>
              </a:rPr>
              <a:t>REACTIVE (BREAKDOWN</a:t>
            </a:r>
            <a:r>
              <a:rPr lang="en-US" altLang="en-US" sz="1200" u="none" dirty="0">
                <a:latin typeface="CENTERYB" pitchFamily="2" charset="0"/>
              </a:rPr>
              <a:t>)</a:t>
            </a:r>
          </a:p>
        </p:txBody>
      </p:sp>
      <p:sp>
        <p:nvSpPr>
          <p:cNvPr id="28676" name="Rectangle 4">
            <a:extLst>
              <a:ext uri="{FF2B5EF4-FFF2-40B4-BE49-F238E27FC236}">
                <a16:creationId xmlns:a16="http://schemas.microsoft.com/office/drawing/2014/main" id="{52BB88E8-3C05-440B-8404-FB3B4D6EE066}"/>
              </a:ext>
            </a:extLst>
          </p:cNvPr>
          <p:cNvSpPr>
            <a:spLocks noChangeArrowheads="1"/>
          </p:cNvSpPr>
          <p:nvPr/>
        </p:nvSpPr>
        <p:spPr bwMode="auto">
          <a:xfrm>
            <a:off x="473854" y="1721291"/>
            <a:ext cx="4192923" cy="4152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0"/>
              </a:spcBef>
            </a:pPr>
            <a:r>
              <a:rPr lang="en-US" altLang="en-US" sz="1200" u="none" dirty="0"/>
              <a:t>1</a:t>
            </a:r>
            <a:r>
              <a:rPr lang="en-US" altLang="en-US" sz="1200" u="none" dirty="0">
                <a:solidFill>
                  <a:schemeClr val="tx1"/>
                </a:solidFill>
                <a:latin typeface="CENTERYB"/>
              </a:rPr>
              <a:t>.  </a:t>
            </a:r>
            <a:r>
              <a:rPr lang="en-US" altLang="en-US" sz="1200" u="none" dirty="0">
                <a:solidFill>
                  <a:schemeClr val="tx1"/>
                </a:solidFill>
                <a:effectLst>
                  <a:outerShdw blurRad="38100" dist="38100" dir="2700000" algn="tl">
                    <a:srgbClr val="000000">
                      <a:alpha val="43137"/>
                    </a:srgbClr>
                  </a:outerShdw>
                </a:effectLst>
                <a:latin typeface="CENTERYB"/>
              </a:rPr>
              <a:t>Responds to needs, request, breakdowns.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2.  Budget dependent on service request of customer.</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3.  Customer specifies requirements and schedule</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4.  Key - skilled people &amp; tools available at required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time to do required work.</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5.  Customer limits investment in service capability.</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6.  Planning horizon begins with the service request.</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7.  Rapid response is essential.</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8.  Requests for service comes after the need exists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no prior warning.</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9.  Material support usually difficult.</a:t>
            </a:r>
          </a:p>
          <a:p>
            <a:pPr>
              <a:spcBef>
                <a:spcPct val="0"/>
              </a:spcBef>
            </a:pPr>
            <a:endParaRPr lang="en-US" altLang="en-US" sz="1200" u="none" dirty="0">
              <a:solidFill>
                <a:schemeClr val="tx1"/>
              </a:solidFill>
              <a:effectLst>
                <a:outerShdw blurRad="38100" dist="38100" dir="2700000" algn="tl">
                  <a:srgbClr val="000000">
                    <a:alpha val="43137"/>
                  </a:srgbClr>
                </a:outerShdw>
              </a:effectLst>
              <a:latin typeface="CENTERYB"/>
            </a:endParaRP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a:t>
            </a:r>
            <a:r>
              <a:rPr lang="en-US" altLang="en-US" sz="1200" dirty="0">
                <a:solidFill>
                  <a:srgbClr val="0070C0"/>
                </a:solidFill>
                <a:effectLst>
                  <a:outerShdw blurRad="38100" dist="38100" dir="2700000" algn="tl">
                    <a:srgbClr val="000000">
                      <a:alpha val="43137"/>
                    </a:srgbClr>
                  </a:outerShdw>
                </a:effectLst>
                <a:latin typeface="CENTERYB"/>
              </a:rPr>
              <a:t>CHARACTERISTICS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1.  May have excessive backlog - backlog difficult to</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manage.</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2.  Service is usually breakdown / trouble calls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driven.</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3.  High cost - related to breakdowns and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rapid response.</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4.  Management is usually by urgent priority.</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5.  High stress working environment.</a:t>
            </a:r>
          </a:p>
          <a:p>
            <a:pPr eaLnBrk="1" hangingPunct="1">
              <a:spcBef>
                <a:spcPct val="0"/>
              </a:spcBef>
            </a:pPr>
            <a:endParaRPr lang="en-US" altLang="en-US" sz="1200" u="none" dirty="0"/>
          </a:p>
        </p:txBody>
      </p:sp>
      <p:sp>
        <p:nvSpPr>
          <p:cNvPr id="28677" name="Rectangle 5">
            <a:extLst>
              <a:ext uri="{FF2B5EF4-FFF2-40B4-BE49-F238E27FC236}">
                <a16:creationId xmlns:a16="http://schemas.microsoft.com/office/drawing/2014/main" id="{C7AEA5B2-0141-4157-9905-AC375659DB3A}"/>
              </a:ext>
            </a:extLst>
          </p:cNvPr>
          <p:cNvSpPr>
            <a:spLocks noChangeArrowheads="1"/>
          </p:cNvSpPr>
          <p:nvPr/>
        </p:nvSpPr>
        <p:spPr bwMode="auto">
          <a:xfrm>
            <a:off x="2514600" y="152400"/>
            <a:ext cx="3881439" cy="393700"/>
          </a:xfrm>
          <a:prstGeom prst="rect">
            <a:avLst/>
          </a:prstGeom>
          <a:noFill/>
          <a:ln w="254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78" tIns="44444" rIns="90478" bIns="44444" anchor="ct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lgn="ctr">
              <a:spcBef>
                <a:spcPct val="0"/>
              </a:spcBef>
            </a:pPr>
            <a:r>
              <a:rPr lang="en-US" altLang="en-US" sz="3600" u="none" dirty="0">
                <a:solidFill>
                  <a:schemeClr val="tx1"/>
                </a:solidFill>
                <a:effectLst>
                  <a:outerShdw blurRad="38100" dist="38100" dir="2700000" algn="tl">
                    <a:srgbClr val="000000">
                      <a:alpha val="43137"/>
                    </a:srgbClr>
                  </a:outerShdw>
                </a:effectLst>
                <a:latin typeface="+mn-lt"/>
              </a:rPr>
              <a:t>MAINTENANCE CONCEPT</a:t>
            </a:r>
          </a:p>
        </p:txBody>
      </p:sp>
      <p:sp>
        <p:nvSpPr>
          <p:cNvPr id="28678" name="Line 6">
            <a:extLst>
              <a:ext uri="{FF2B5EF4-FFF2-40B4-BE49-F238E27FC236}">
                <a16:creationId xmlns:a16="http://schemas.microsoft.com/office/drawing/2014/main" id="{D3F4A3A9-6F53-4780-B11C-25B2FA1A4D4B}"/>
              </a:ext>
            </a:extLst>
          </p:cNvPr>
          <p:cNvSpPr>
            <a:spLocks noChangeShapeType="1"/>
          </p:cNvSpPr>
          <p:nvPr/>
        </p:nvSpPr>
        <p:spPr bwMode="auto">
          <a:xfrm>
            <a:off x="4503738" y="561975"/>
            <a:ext cx="1587" cy="279400"/>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9" name="Line 8">
            <a:extLst>
              <a:ext uri="{FF2B5EF4-FFF2-40B4-BE49-F238E27FC236}">
                <a16:creationId xmlns:a16="http://schemas.microsoft.com/office/drawing/2014/main" id="{7F21C8CF-8BB8-4515-A6DD-671EBF8E702E}"/>
              </a:ext>
            </a:extLst>
          </p:cNvPr>
          <p:cNvSpPr>
            <a:spLocks noChangeShapeType="1"/>
          </p:cNvSpPr>
          <p:nvPr/>
        </p:nvSpPr>
        <p:spPr bwMode="auto">
          <a:xfrm>
            <a:off x="2182813" y="835025"/>
            <a:ext cx="4586287" cy="1588"/>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Line 9">
            <a:extLst>
              <a:ext uri="{FF2B5EF4-FFF2-40B4-BE49-F238E27FC236}">
                <a16:creationId xmlns:a16="http://schemas.microsoft.com/office/drawing/2014/main" id="{3BDE3B23-FCDC-4E8E-AE4C-780BCAD815CB}"/>
              </a:ext>
            </a:extLst>
          </p:cNvPr>
          <p:cNvSpPr>
            <a:spLocks noChangeShapeType="1"/>
          </p:cNvSpPr>
          <p:nvPr/>
        </p:nvSpPr>
        <p:spPr bwMode="auto">
          <a:xfrm>
            <a:off x="2181225" y="822325"/>
            <a:ext cx="4763" cy="307975"/>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1" name="Line 10">
            <a:extLst>
              <a:ext uri="{FF2B5EF4-FFF2-40B4-BE49-F238E27FC236}">
                <a16:creationId xmlns:a16="http://schemas.microsoft.com/office/drawing/2014/main" id="{2F9915F4-E1E3-4583-BE63-57D92FCFC163}"/>
              </a:ext>
            </a:extLst>
          </p:cNvPr>
          <p:cNvSpPr>
            <a:spLocks noChangeShapeType="1"/>
          </p:cNvSpPr>
          <p:nvPr/>
        </p:nvSpPr>
        <p:spPr bwMode="auto">
          <a:xfrm flipH="1">
            <a:off x="6770688" y="825500"/>
            <a:ext cx="1587" cy="257175"/>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1">
            <a:extLst>
              <a:ext uri="{FF2B5EF4-FFF2-40B4-BE49-F238E27FC236}">
                <a16:creationId xmlns:a16="http://schemas.microsoft.com/office/drawing/2014/main" id="{3F010BE3-0D31-4F13-A0DA-060876178442}"/>
              </a:ext>
            </a:extLst>
          </p:cNvPr>
          <p:cNvSpPr>
            <a:spLocks noChangeArrowheads="1"/>
          </p:cNvSpPr>
          <p:nvPr/>
        </p:nvSpPr>
        <p:spPr bwMode="auto">
          <a:xfrm>
            <a:off x="4689811" y="1020763"/>
            <a:ext cx="4057312" cy="335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0"/>
              </a:spcBef>
            </a:pPr>
            <a:r>
              <a:rPr lang="en-US" altLang="en-US" sz="1600" u="none" dirty="0">
                <a:latin typeface="Grail Light" pitchFamily="34" charset="0"/>
              </a:rPr>
              <a:t>CAPACITY SUPPLIER( PROCESS)</a:t>
            </a:r>
          </a:p>
        </p:txBody>
      </p:sp>
      <p:sp>
        <p:nvSpPr>
          <p:cNvPr id="28683" name="Rectangle 12">
            <a:extLst>
              <a:ext uri="{FF2B5EF4-FFF2-40B4-BE49-F238E27FC236}">
                <a16:creationId xmlns:a16="http://schemas.microsoft.com/office/drawing/2014/main" id="{FE4A5260-D2FE-4E13-9849-1958B108BA6D}"/>
              </a:ext>
            </a:extLst>
          </p:cNvPr>
          <p:cNvSpPr>
            <a:spLocks noChangeArrowheads="1"/>
          </p:cNvSpPr>
          <p:nvPr/>
        </p:nvSpPr>
        <p:spPr bwMode="auto">
          <a:xfrm>
            <a:off x="4503738" y="1304352"/>
            <a:ext cx="4659246" cy="5260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78" tIns="44444" rIns="90478" bIns="44444">
            <a:spAutoFit/>
          </a:bodyPr>
          <a:lstStyle>
            <a:lvl1pPr>
              <a:spcBef>
                <a:spcPct val="20000"/>
              </a:spcBef>
              <a:defRPr sz="2800" b="1" u="sng">
                <a:solidFill>
                  <a:srgbClr val="000066"/>
                </a:solidFill>
                <a:latin typeface="Times New Roman" panose="02020603050405020304" pitchFamily="18" charset="0"/>
              </a:defRPr>
            </a:lvl1pPr>
            <a:lvl2pPr marL="742950" indent="-285750">
              <a:spcBef>
                <a:spcPct val="20000"/>
              </a:spcBef>
              <a:buClr>
                <a:srgbClr val="000066"/>
              </a:buClr>
              <a:buSzPct val="75000"/>
              <a:buFont typeface="Monotype Sorts" pitchFamily="2" charset="2"/>
              <a:buChar char="u"/>
              <a:defRPr sz="2800" b="1">
                <a:solidFill>
                  <a:srgbClr val="000066"/>
                </a:solidFill>
                <a:latin typeface="Times New Roman" panose="02020603050405020304" pitchFamily="18" charset="0"/>
              </a:defRPr>
            </a:lvl2pPr>
            <a:lvl3pPr marL="1143000" indent="-228600">
              <a:spcBef>
                <a:spcPct val="20000"/>
              </a:spcBef>
              <a:buClr>
                <a:srgbClr val="000066"/>
              </a:buClr>
              <a:buSzPct val="75000"/>
              <a:buFont typeface="Monotype Sorts" pitchFamily="2" charset="2"/>
              <a:buChar char="v"/>
              <a:defRPr sz="2400" b="1">
                <a:solidFill>
                  <a:srgbClr val="000066"/>
                </a:solidFill>
                <a:latin typeface="Times New Roman" panose="02020603050405020304" pitchFamily="18" charset="0"/>
              </a:defRPr>
            </a:lvl3pPr>
            <a:lvl4pPr marL="16002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4pPr>
            <a:lvl5pPr marL="2057400" indent="-228600">
              <a:spcBef>
                <a:spcPct val="20000"/>
              </a:spcBef>
              <a:buClr>
                <a:srgbClr val="000066"/>
              </a:buClr>
              <a:buSzPct val="75000"/>
              <a:buFont typeface="Monotype Sorts" pitchFamily="2" charset="2"/>
              <a:buChar char="v"/>
              <a:defRPr>
                <a:solidFill>
                  <a:srgbClr val="000066"/>
                </a:solidFill>
                <a:latin typeface="Times New Roman" panose="02020603050405020304" pitchFamily="18" charset="0"/>
              </a:defRPr>
            </a:lvl5pPr>
            <a:lvl6pPr marL="25146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6pPr>
            <a:lvl7pPr marL="29718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7pPr>
            <a:lvl8pPr marL="34290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8pPr>
            <a:lvl9pPr marL="3886200" indent="-228600" eaLnBrk="0" fontAlgn="base" hangingPunct="0">
              <a:spcBef>
                <a:spcPct val="20000"/>
              </a:spcBef>
              <a:spcAft>
                <a:spcPct val="0"/>
              </a:spcAft>
              <a:buClr>
                <a:srgbClr val="000066"/>
              </a:buClr>
              <a:buSzPct val="75000"/>
              <a:buFont typeface="Monotype Sorts" pitchFamily="2" charset="2"/>
              <a:buChar char="v"/>
              <a:defRPr>
                <a:solidFill>
                  <a:srgbClr val="000066"/>
                </a:solidFill>
                <a:latin typeface="Times New Roman" panose="02020603050405020304" pitchFamily="18" charset="0"/>
              </a:defRPr>
            </a:lvl9pPr>
          </a:lstStyle>
          <a:p>
            <a:pPr>
              <a:spcBef>
                <a:spcPct val="0"/>
              </a:spcBef>
            </a:pPr>
            <a:r>
              <a:rPr lang="en-US" altLang="en-US" sz="1200" u="none" dirty="0">
                <a:solidFill>
                  <a:srgbClr val="0070C0"/>
                </a:solidFill>
                <a:latin typeface="CENTERYB" pitchFamily="2" charset="0"/>
              </a:rPr>
              <a:t>        </a:t>
            </a:r>
            <a:r>
              <a:rPr lang="en-US" altLang="en-US" sz="1200" u="none" dirty="0">
                <a:solidFill>
                  <a:srgbClr val="002060"/>
                </a:solidFill>
                <a:latin typeface="CENTERYB" pitchFamily="2" charset="0"/>
              </a:rPr>
              <a:t>P</a:t>
            </a:r>
            <a:r>
              <a:rPr lang="en-US" altLang="en-US" sz="1200" dirty="0">
                <a:solidFill>
                  <a:srgbClr val="002060"/>
                </a:solidFill>
                <a:latin typeface="CENTERYB" pitchFamily="2" charset="0"/>
              </a:rPr>
              <a:t>ROACTIVE (PLANNED)</a:t>
            </a:r>
          </a:p>
          <a:p>
            <a:pPr>
              <a:spcBef>
                <a:spcPct val="0"/>
              </a:spcBef>
            </a:pPr>
            <a:endParaRPr lang="en-US" altLang="en-US" sz="1200" dirty="0">
              <a:solidFill>
                <a:srgbClr val="0070C0"/>
              </a:solidFill>
              <a:latin typeface="CENTERYB" pitchFamily="2" charset="0"/>
            </a:endParaRPr>
          </a:p>
          <a:p>
            <a:pPr>
              <a:spcBef>
                <a:spcPct val="0"/>
              </a:spcBef>
            </a:pPr>
            <a:r>
              <a:rPr lang="en-US" altLang="en-US" sz="1200" u="none" dirty="0">
                <a:solidFill>
                  <a:schemeClr val="tx1"/>
                </a:solidFill>
              </a:rPr>
              <a:t>1</a:t>
            </a:r>
            <a:r>
              <a:rPr lang="en-US" altLang="en-US" sz="1200" u="none" dirty="0">
                <a:solidFill>
                  <a:schemeClr val="tx1"/>
                </a:solidFill>
                <a:latin typeface="CENTERYB"/>
              </a:rPr>
              <a:t>.  </a:t>
            </a:r>
            <a:r>
              <a:rPr lang="en-US" altLang="en-US" sz="1200" u="none" dirty="0">
                <a:solidFill>
                  <a:schemeClr val="tx1"/>
                </a:solidFill>
                <a:effectLst>
                  <a:outerShdw blurRad="38100" dist="38100" dir="2700000" algn="tl">
                    <a:srgbClr val="000000">
                      <a:alpha val="43137"/>
                    </a:srgbClr>
                  </a:outerShdw>
                </a:effectLst>
                <a:latin typeface="CENTERYB"/>
              </a:rPr>
              <a:t>Planned product - quality,  cost, service,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delivery, productivity.</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2.  Proactive - must anticipate customer needs.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3.  Must develop plan &amp; budget to provide capacity.</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4.  Must provide a specification product.</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5.  The product (capacity) must be considered and planned for as a whole.</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6.  Planning horizon is continuous from the present into the foreseeable future.</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7.  Anticipates future requirements based on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product (capacity) and equipment history.</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8.  Material Support is routine- near JIT</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9.  Provides an environment for good management practices.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10.  Responsible for own credibility and reputation.</a:t>
            </a:r>
          </a:p>
          <a:p>
            <a:pPr>
              <a:spcBef>
                <a:spcPct val="0"/>
              </a:spcBef>
            </a:pPr>
            <a:r>
              <a:rPr lang="en-US" altLang="en-US" sz="1200" u="none" dirty="0">
                <a:solidFill>
                  <a:srgbClr val="0070C0"/>
                </a:solidFill>
                <a:effectLst>
                  <a:outerShdw blurRad="38100" dist="38100" dir="2700000" algn="tl">
                    <a:srgbClr val="000000">
                      <a:alpha val="43137"/>
                    </a:srgbClr>
                  </a:outerShdw>
                </a:effectLst>
                <a:latin typeface="CENTERYB"/>
              </a:rPr>
              <a:t>      </a:t>
            </a:r>
          </a:p>
          <a:p>
            <a:pPr>
              <a:spcBef>
                <a:spcPct val="0"/>
              </a:spcBef>
            </a:pPr>
            <a:r>
              <a:rPr lang="en-US" altLang="en-US" sz="1200" u="none" dirty="0">
                <a:solidFill>
                  <a:srgbClr val="0070C0"/>
                </a:solidFill>
                <a:effectLst>
                  <a:outerShdw blurRad="38100" dist="38100" dir="2700000" algn="tl">
                    <a:srgbClr val="000000">
                      <a:alpha val="43137"/>
                    </a:srgbClr>
                  </a:outerShdw>
                </a:effectLst>
                <a:latin typeface="CENTERYB"/>
              </a:rPr>
              <a:t> </a:t>
            </a:r>
            <a:r>
              <a:rPr lang="en-US" altLang="en-US" sz="1200" dirty="0">
                <a:solidFill>
                  <a:srgbClr val="0070C0"/>
                </a:solidFill>
                <a:effectLst>
                  <a:outerShdw blurRad="38100" dist="38100" dir="2700000" algn="tl">
                    <a:srgbClr val="000000">
                      <a:alpha val="43137"/>
                    </a:srgbClr>
                  </a:outerShdw>
                </a:effectLst>
                <a:latin typeface="CENTERYB"/>
              </a:rPr>
              <a:t>CHARACTERISTICS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1.  Manageable maintenance backlog (float)</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2.  Capable of continuous product (capacity)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improvement.</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3.  Low breakdowns / trouble calls.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4.  Controlled and lower costs.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5.  Planned &amp; negotiated work schedules.</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6.  Low stress working environment.</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7.  Must know all aspects of requirements to </a:t>
            </a:r>
          </a:p>
          <a:p>
            <a:pPr>
              <a:spcBef>
                <a:spcPct val="0"/>
              </a:spcBef>
            </a:pPr>
            <a:r>
              <a:rPr lang="en-US" altLang="en-US" sz="1200" u="none" dirty="0">
                <a:solidFill>
                  <a:schemeClr val="tx1"/>
                </a:solidFill>
                <a:effectLst>
                  <a:outerShdw blurRad="38100" dist="38100" dir="2700000" algn="tl">
                    <a:srgbClr val="000000">
                      <a:alpha val="43137"/>
                    </a:srgbClr>
                  </a:outerShdw>
                </a:effectLst>
                <a:latin typeface="CENTERYB"/>
              </a:rPr>
              <a:t>     produce the product (capacity).</a:t>
            </a:r>
          </a:p>
          <a:p>
            <a:pPr algn="ctr" eaLnBrk="1" hangingPunct="1">
              <a:spcBef>
                <a:spcPct val="0"/>
              </a:spcBef>
            </a:pPr>
            <a:endParaRPr lang="en-US" altLang="en-US" sz="1200" u="none" dirty="0"/>
          </a:p>
        </p:txBody>
      </p:sp>
      <p:sp>
        <p:nvSpPr>
          <p:cNvPr id="50189" name="Rectangle 13">
            <a:extLst>
              <a:ext uri="{FF2B5EF4-FFF2-40B4-BE49-F238E27FC236}">
                <a16:creationId xmlns:a16="http://schemas.microsoft.com/office/drawing/2014/main" id="{5E668A5C-C243-483A-8385-0029092E2CAD}"/>
              </a:ext>
            </a:extLst>
          </p:cNvPr>
          <p:cNvSpPr>
            <a:spLocks noGrp="1" noChangeArrowheads="1"/>
          </p:cNvSpPr>
          <p:nvPr>
            <p:ph type="title"/>
          </p:nvPr>
        </p:nvSpPr>
        <p:spPr>
          <a:xfrm>
            <a:off x="993775" y="730250"/>
            <a:ext cx="3854453" cy="5410200"/>
          </a:xfrm>
        </p:spPr>
        <p:txBody>
          <a:bodyPr/>
          <a:lstStyle/>
          <a:p>
            <a:pPr>
              <a:defRPr/>
            </a:pPr>
            <a:r>
              <a:rPr lang="en-US" altLang="en-US" dirty="0">
                <a:solidFill>
                  <a:srgbClr val="000066"/>
                </a:solidFill>
              </a:rPr>
              <a:t> </a:t>
            </a:r>
          </a:p>
        </p:txBody>
      </p:sp>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14325" y="2423588"/>
            <a:ext cx="8515350" cy="609600"/>
          </a:xfrm>
        </p:spPr>
        <p:txBody>
          <a:bodyPr>
            <a:noAutofit/>
          </a:bodyPr>
          <a:lstStyle/>
          <a:p>
            <a:pPr algn="ctr" eaLnBrk="1" fontAlgn="auto" hangingPunct="1">
              <a:spcAft>
                <a:spcPts val="0"/>
              </a:spcAft>
              <a:defRPr/>
            </a:pPr>
            <a:r>
              <a:rPr lang="en-US" sz="3200" b="1" dirty="0">
                <a:effectLst>
                  <a:outerShdw blurRad="38100" dist="38100" dir="2700000" algn="tl">
                    <a:srgbClr val="000000">
                      <a:alpha val="43137"/>
                    </a:srgbClr>
                  </a:outerShdw>
                </a:effectLst>
                <a:latin typeface="Abadi" panose="020B0604020104020204" pitchFamily="34" charset="0"/>
                <a:cs typeface="Arial" pitchFamily="34" charset="0"/>
              </a:rPr>
              <a:t>How many believe in Proactive </a:t>
            </a:r>
            <a:br>
              <a:rPr lang="en-US" sz="3200" b="1" dirty="0">
                <a:effectLst>
                  <a:outerShdw blurRad="38100" dist="38100" dir="2700000" algn="tl">
                    <a:srgbClr val="000000">
                      <a:alpha val="43137"/>
                    </a:srgbClr>
                  </a:outerShdw>
                </a:effectLst>
                <a:latin typeface="Abadi" panose="020B0604020104020204" pitchFamily="34" charset="0"/>
                <a:cs typeface="Arial" pitchFamily="34" charset="0"/>
              </a:rPr>
            </a:br>
            <a:r>
              <a:rPr lang="en-US" sz="3200" b="1" dirty="0">
                <a:effectLst>
                  <a:outerShdw blurRad="38100" dist="38100" dir="2700000" algn="tl">
                    <a:srgbClr val="000000">
                      <a:alpha val="43137"/>
                    </a:srgbClr>
                  </a:outerShdw>
                </a:effectLst>
                <a:latin typeface="Abadi" panose="020B0604020104020204" pitchFamily="34" charset="0"/>
                <a:cs typeface="Arial" pitchFamily="34" charset="0"/>
              </a:rPr>
              <a:t>Planning and Scheduling?</a:t>
            </a:r>
            <a:br>
              <a:rPr lang="en-US" sz="3200" dirty="0">
                <a:effectLst>
                  <a:outerShdw blurRad="38100" dist="38100" dir="2700000" algn="tl">
                    <a:srgbClr val="000000">
                      <a:alpha val="43137"/>
                    </a:srgbClr>
                  </a:outerShdw>
                </a:effectLst>
                <a:latin typeface="Abadi" panose="020B0604020104020204" pitchFamily="34" charset="0"/>
                <a:cs typeface="Arial" pitchFamily="34" charset="0"/>
              </a:rPr>
            </a:br>
            <a:br>
              <a:rPr lang="en-US" sz="3200" dirty="0">
                <a:solidFill>
                  <a:srgbClr val="006600"/>
                </a:solidFill>
                <a:effectLst>
                  <a:outerShdw blurRad="38100" dist="38100" dir="2700000" algn="tl">
                    <a:srgbClr val="000000">
                      <a:alpha val="43137"/>
                    </a:srgbClr>
                  </a:outerShdw>
                </a:effectLst>
                <a:latin typeface="Abadi" panose="020B0604020104020204" pitchFamily="34" charset="0"/>
                <a:cs typeface="Arial" pitchFamily="34" charset="0"/>
              </a:rPr>
            </a:br>
            <a:br>
              <a:rPr lang="en-US" sz="2000" b="1" cap="none" dirty="0">
                <a:solidFill>
                  <a:srgbClr val="006600"/>
                </a:solidFill>
                <a:effectLst>
                  <a:outerShdw blurRad="38100" dist="38100" dir="2700000" algn="tl">
                    <a:srgbClr val="000000">
                      <a:alpha val="43137"/>
                    </a:srgbClr>
                  </a:outerShdw>
                </a:effectLst>
                <a:latin typeface="Arial" pitchFamily="34" charset="0"/>
                <a:cs typeface="Arial" pitchFamily="34" charset="0"/>
              </a:rPr>
            </a:br>
            <a:br>
              <a:rPr lang="en-US" sz="2000" b="1" cap="none" dirty="0">
                <a:effectLst>
                  <a:outerShdw blurRad="38100" dist="38100" dir="2700000" algn="tl">
                    <a:srgbClr val="000000">
                      <a:alpha val="43137"/>
                    </a:srgbClr>
                  </a:outerShdw>
                </a:effectLst>
                <a:latin typeface="Arial" pitchFamily="34" charset="0"/>
                <a:cs typeface="Arial" pitchFamily="34" charset="0"/>
              </a:rPr>
            </a:br>
            <a:br>
              <a:rPr lang="en-US" sz="2400" cap="none" dirty="0">
                <a:effectLst>
                  <a:outerShdw blurRad="38100" dist="38100" dir="2700000" algn="tl">
                    <a:srgbClr val="000000">
                      <a:alpha val="43137"/>
                    </a:srgbClr>
                  </a:outerShdw>
                </a:effectLst>
                <a:latin typeface="Arial" pitchFamily="34" charset="0"/>
                <a:cs typeface="Arial" pitchFamily="34" charset="0"/>
              </a:rPr>
            </a:br>
            <a:endParaRPr lang="en-US" sz="2400" cap="none" dirty="0">
              <a:effectLst>
                <a:outerShdw blurRad="38100" dist="38100" dir="2700000" algn="tl">
                  <a:srgbClr val="000000">
                    <a:alpha val="43137"/>
                  </a:srgbClr>
                </a:outerShdw>
              </a:effectLst>
              <a:latin typeface="Arial" pitchFamily="34" charset="0"/>
              <a:cs typeface="Arial" pitchFamily="34" charset="0"/>
            </a:endParaRPr>
          </a:p>
        </p:txBody>
      </p:sp>
      <p:sp>
        <p:nvSpPr>
          <p:cNvPr id="10244" name="AutoShape 4" descr="data:image/jpg;base64,/9j/4AAQSkZJRgABAQAAAQABAAD/2wCEAAkGBhQSERUUEhQVFBUWGBgXFBgXFxcXFBcYGBYYFxUXFhgYHCYfFxojHBcUHy8gJCcpLCwsFR4xNTAqNSYrLCkBCQoKDgwOGg8PGiwkHyQsLCksLCwsLCwsLCwsKSwpLCwsLCwsKSwpLCwsLCwsLCwsLCwpKSwsLCwsLCwsLCksLP/AABEIALwBDAMBIgACEQEDEQH/xAAcAAABBQEBAQAAAAAAAAAAAAAGAgMEBQcAAQj/xABHEAABAgQDBQQHBQUFCAMAAAABAhEAAwQhBRIxBkFRYXETIoGRBzJCobHB0RQjcuHwUlRigpMzkqLC8RUWF0RTc4OyJEOj/8QAGQEAAwEBAQAAAAAAAAAAAAAAAgMEAAEF/8QAKREAAgICAgIBAwQDAQAAAAAAAAECEQMhEjEEQSITcYEyUWGRodHhFP/aAAwDAQACEQMRAD8Ayd7ADiR1BtCgLfHzhoH4/MR2a5/W+Bo6Tpa7jkG95MPA/D/KIhJljnEmUttIW0ESkAv4/wCYRMqQFd57JRLB/klhJ94MQZaolKPcPO0BR0ly6dA3OTe/OJtOfziFKu0SJS47FGbJ9oelxBRMiUhUHQJLSYeSIiJJ3RLkO9xGOgntyLSuq/gmKPBz3/CCfavCZ0/IZUtSgCt2bflbfFDT4FUy1OZMwfyn5QXKNVZqfYY0p7o6R6rf1iNSTWABBGm5ocXNuepjHCTTpu50B/097Qmp9dXWE067jqIVUeurrGo1jMJMKJhCjHTCTCMvwPxTCjCQfgfimMY8KYbIhwmGzGMNrlAlyATxIvFVU0aRMSEjJZ+7bfvIY++LgxAn/wBsn8PzMcaOpkz7DiEkdxc21x94SAOAStxCDj9Ykd8ZmPtIGnMoI+EVkrbesTYzMwFmUlJ+ABiQjbiYf7SVLVzAIPziXhP2kxvKP8ntRjuf15I1tlOU9WIt5x5T18kEEhabt+1fwJhK8clTPWlEdFD5tHSUSCXOcDg2b/1jr/lM5+SVNk0qySJuUq1clJ/xdIpaqSETFJSQoA2I0O+LhWCyVh0zFJ6lteR0EU9Rha0rKUgqSNFBmMHHZmMTD3otKCgmMqx9b9nkOUQU4bMzXFn4j6wQYbtDVISUkIUx1LE6BhZoN8vQOvYM/dNor9eMNTUJfuv4w2DHrwdAHoVDqDCqDDZk4gS05iSEjTU6Ac42HZj0GywhK6xalLNzLQQlKf4SrVR5ho4doyaWYkrP3aukaBt56MZcgGZRuyR35ZVnI00e4tdjGen+zX0gPZn0T5C2AeF/bJSdVjw/J4hFGYM4AsS+hANx4wzUU6UkATB7TtvzPwPsxlV0cLmTXIIUUgnKxNjvfR+kKTi5H/1tr6xbTkAYmbEbJrryuUhTIShAVMINg6mYb1M9oLMQ9E0kB6WpWVy82dK1JWHIIDhIGW4Vx0MdbO0Bia6aVNnlIu1gpZ9Yp6ajyIMWOETVKJClZrIIOXLZWthzHuijrJxkzCmYtCFJVcM5HeWb20Yt0KYnbI15mlajqBLTq75Qz+6OrZ10kXKJIKGzAfdrQH1clLc7gEO+++6LeRhk1coqQlSnVOIKVNdU+WtB14JJ/TRG2bw0T6hKFeqO8rmBu8SRGoVFIyAlChLZtANAGZjZtPKPJ8nApTfGVVt31v16HwytLoxiqLKINrn4xQU0z7yZ+JXxjR9vMJSl5iWfN3m07xLPGZUyu+v8R+Mej4udZ4cqr0/uhE48WW9PM7w6j4xJqVd5XWIEhVx1HxiRPX3ldTFIDPSYQowpCSdIYmLgVKLdJ7GPFNR5tOv3OUuPEKuenzTDbQsKAPh8xBAClQgx3avHhMdOHhiBPP3w/D8zF+nZ6oMvtBKVlZ3tpxbWKQ0ylzmSNEh+AudYUssJJtSTrvYcYSbSS7KVxuaL3BdkKqqSVyZKlID94slJbckq9Y9IVQbKHt5SZik9mVjtDcMgF1lyL2B0jcBi9MsS+wqEJRLAATLUAhQcd0jQhkt0JgItTVpjMmOeN8ZIwGfTKlqKFpKFJLEEMRD0sW1PnBz6UZUtRTMlhJVmyqKWNiCwLc4F5uBT5coTJkmYlB3lLeY1A5mCX8i2Qk/rWPSY8zQ2pcMBHQIgVC2Wq53fAROlmIdVRrK1FKSRa/gI6YogqPM0K7KFTqVSbKBBgbR3bDn0PUqPtgnzSkIk3uHOdYKZbf4j4RvVJtBImB0LdtXBSfJTR83bE0SJpnoKlJmdm8tlECx72YDUXHmY0iXhQRKQlLpTmeylEi3q3LhNtNBE88/CXEphgc4phVjNPKK1TUl1EKfe7gB7aWSkfyjhGF4zLCV1AGgWoDzMXuPU6krmkLWlKFd0hai1gWBJN3+MD06oXNlzVrJUpg5MFjlydiskOGhpaAWBuLONxYux5QSYPs9TqplzFqZaRNADpBJIBBvdxoGgar0EMNHA98Ln4cwnHMfu1pQHa7kgv5Qb+4o1v0c49TUdOETVBEycolACSXShIQCSkMPVVrffvggr9pKaSFKSDmNyAA6tSbEjifOM32IoUpnTUC5SEFJP8aElTDRib+IgjqqF5+dRJdOU79PV10aJ55mtFuLx1KPIzzbDFJFVNM6WgoKlEFCgklhoXFm3NyidsssBLANvt1G6K3amQy8wFipQfiQ3ybziZssP/X5iH49xTJ8sVGTSCPCZK5meWhapbhJUpKilTAmySOL3/l6RYzcNly5ZVMlk5QCr7ycVW1Llfe38H5QM/wC0VSp0hSAVK7TKw0IUClQVyYv4CNDr5BVLIsQzXBL+DjdCMsEpt/uUYGnEz/FUmTOGVSyhQLoK1qQT0UTa8C9Orvr6n4wRbRV2aoRL3hDq5MwA/XCBmT6y+p+MUYYUrrsTma5aLCXNv4iJiHUthxP5mK2Wu38wibRkKnhKrArALWPrboKd0BCuasKsIrJUl88rtXDDv5cvuLn6RSTaYKmJBcZlN5nQwQKpMkgLypUQklTgd5i9n9VTMOt2OkCm0CTLmqCFKSGdIe6T7LtrHnY4u18uj38meDhJOL2q7/o0rAqbvCXkl9gAyrd4nKrw1y36wE7fYMmlWFosiY4y/skF7coYwWcrsiZqpsyYpTpUVqsNNx4kHoDFXtGpaDMQolecJcqUpTMokFOYlrW8YqhL5VZ408LUbZDpqpzB76OMATUTVTJgCkS2YHQqN78WDecZlSqYwebK7RTJUrJJdHfOchGcqJ0N0lrABuXOC8jk4Uvz9v8AvRPCNujYZ+GS1XIGZiHvz+pjMNtKRNP3gQlC1DPoLgEAv4++LysxGamW6p00KbckanTRLe+M32k2gnrSpE4qmIU+UKSEgKt3gQLkd02MeW8E55YySUUlTSvf+F0ehhlLx3z7JZpZZJWiplKLer94klhYCzPu1EWNTiShJQlzlVlKhuc6lvrGfplugAp1uFDg7MW5/GCbFqLJJShAZtblvFzFrjx6KcnkLKvkt/j/AEGfoqwaXMmTpyglQSpKUggNmAJKzxIzAcoPaiUpS1BZSqUoKGRk2dmuzmwP97lGJ0wKwhLZEp9Q7+8nvA3uMwJ8Ym4hXK0CwnKAXSMpLd03HR7bzDnlUfizzlhc/kil24wsyKpYk+o2ZsxAS7uAH5E+MC+cvqrz/hfjF3idUZgSFXIzd5ypRC1PlKlOWGkVSaFHA+Zhya6EvHL9VaEyJpzJurVG/wA98GmEYwJaVJKM3ed8xT7CQzDpApKokAggXDNcxc0RDHr/AJUwU4KSpi1KmD1XNKllR1Jf6fKHkzhMP3qlE2CW13uNIfwDBFT3Uq0oFuZPBP1gqpsNlyh92kA8dVFtbmOLFZnkoHtn8FmJnS5qwUJ7RAANlHMpnPAN5xrHaZQEzLNoXIB8RAcsEjK2hd95ZiG5v8oL8BK6xOXulg56aO3xifysMrUoqynxs0aaboz3aCsLrlJ1Wol3tpf4e+KF1JlTAQQ7awf7V4dLlLyJ70xi5ZkhxZKRw3k9IplSARlKQQAAQQ4NodhxNR2JzZVKWgXrZmZnO4Rf4L6PqqoaxlJLEmY4fnl1J8usSsCw6UmpC1ezdCTcZtx8A5A5co1nBqkKt0guL6AT9lJhWw32GS4WqatSwZiyliBlIS2pyuOO+G8Uo1qQMt76gwZ13dEte5CnVzSQyn6AlX8seVFCJeZSEgKUoBA3ZzbMAbC7qLbgTCZ4bdoox5+MaZkm1Gw9SpCOzTmUlBWtDgKBUSzPY90JcPrDWC4KadA7QushiBon2mfebaxqePyEyZLAkqUAjMSSogByS/H5wCVEt1DkW8wR+ukV4setkuTJbFYYhCFA5RwfeAeZ5iCCqnnKQk6g/wCkUEySQQ3MfMfOPe0U1iR4wGbxnJ8oumNweSoR4zVoH52EKKy6u8q+mhOgJ/W6Busw9cl84sSWI0/IweT5VlE6sS/kfkYg49IC8oIstJ8VOPeBeHLHUaEyycpNgVJn2/mEX2G7OzJ6Zk0HKkEm4Nw+o4hy1uEXvo72PlKVnqU51O6Un1RexI3k84OdqJIRMp0JFqiYiQr+FAILp5332ibIpOPw7KMXBT+fQIGepEoA37o0LbrwMTqGbUKmGWgrKUgqCbliWDcS+7WNYxLYySUpSFTEsACxBBsz3Fj7ok4Hs1LkJIlg3IKlG6lEaPyHCEYsUoy2UZc0JRqLZj2C4oEoKJqVJUkM2h6EcYg4qJtQpUzKzJTlG83OnONw2h2RkVKHKQmYzCYB3hYm/wC0LaGMXzT0zlyZiQnISksCdN4PA2PjBxxcZWKyZ+UKBoApUxBB4Gxgy2JxYBXYqAZagoOPaSC9+Y3fwCEYkqUtOVQc6AtccGMRsJWlNRLDe0ASebgNuAeHThcJWJxSfNMPccrEgOB6pSRbhwtd4zrb6sHa5U2HrEbx+r+UaDicmZ2bIY8HSSQOL8oy3FqLNOWCovxN78+ERePHlLR6Od1Ah4dPlmdLEwnJmGYgbnc+H5wf1M2XMGZJSoHQjSM8OGrRqLcRcflEyQbNFUvjoXjwfVV2EdTVgshBdROouEs5c/DxiFiaZxSHCQw7xD336bor6StVKmJUhRSoGxG6DzFNrO1koRKly0rUgdrMCU5sxsUotbrzaDfj86cWTPI8TcJoCqGiWoKAIDcXvaPKukmIKUhlFTgAG9g51aCdex9UnWnm23pQVDzQ4gfxOWuykqOZDkcW0Pug54Iu2gcfmZI1G9fYqp0paGzpKX0dr+UWuGJzIJff/lEUc6uXMbOXZ2036xc4T/Z/rgIHdC9WE8mlEuUJabBCWHhqfNzE7B8P7eaEFQl5nLq0DJJvccIhrmaj9XhnDllYKlaOQkcgbHmTFdE17CDGcCppctXZ1OeYGYdwhRzB2yuzBzc7oh7O4sKeoCzZBcTG4KFyPj1HOIhVyPyiMpBGu/To8DR29kiZMM6aZsyxmKJ/Ckmw8B8OUFc7YynmDNKUQ73lqE1HIse9frAopbANzPlFaK8o76FKSQCXSSDyuIzR1MjVizLmLQ95asrjQmWZiSR5QfbM4iykncQPoYzKgWZ1zc95zvUVKYk9bnzgtw2oy6btPBnaAkvYcXujYVSgqXe4LP0Nj7iYiYHU9sSSrN2BXJPOag5ZivJgPxKh3BajtJI5iE4DS9mF2bNPnqL78ynJ6WtCwyk26mspAHspKvf+UCxH3ng/vEX+15zTyDuSAffArh9Q68p9ZKSk9UlvfY+MVQVJE8uyynJt4j6fOI5QxMS1ocHpDU1N4KgR0KTkUDYsd+tm0aByqZV1KyhN07+RcnRswvyi4qldxW7jFZQqEx1Nb1Rz9Uk/rhHEtnbH8DxNaFAoMtTDeod7K5I1taLDFdpp06bTL7FAEmZ2rCYDmFrctIpMMmCUvgEzFDw1+B90QamlTUrmTJuZRUpyoEpcP3ddAzBn0aEOuqHb7sNZG3k5S155SAkBwArvBtXVoeltYmUnpGStSUS5KyVMSohZSnV3CU+Gu8RRYBNBlJAIPZky9BbIWAPNssHdLIzI7wcAPeFt3qhiVU30Lk4qFy0uwUoJcDcpwCL33nWM321QgVJKfXKGVwutSh4sU+6Dg04FSlIYBx5tmH65Rl2O1vaTlr3KWfIm3wEHBX2aTXoqVoKiOvyt848HdLs5SxDsfa4HXWHAe94v7i/v+MdMDw6gAklbRmXT3IWR3Us9+6CxcA91yDb2fGBFdLmUVKuSXN97v4xKlovf9fr5Q4oht7v4N9YVDDHHdexs8sppJ+iGp93L5vFZiMvKQRYK+MWjuo8GT8/14xX40XlP/HbozR3JG0dw5HCVogds4glwycyUneGI+IgTlG0EeFTPuxGwe0c8xuTUv4DhPpDqglj2Sv5Mpfi6CN8CJmOrjx8SPzhc9cMIT3SeJJ+kUJJETk32DE1OVRHAn8oucLndzx+QiuxeVlmnoD7m+UO4ZM7p6/IRE9Oipb2E2IYjkHNJ8CDq3TWJOBHNIlk31e9gMxAA8oqtoApKSRz3X68oudm1PSyid6Rp4j8/ExTeyf0Twjyhhrvua3nEkiG1746cGJi2y9IoambkJO59OPKLqdo8U9aAVPvI8oFhIjbOAq7QBkpc7+OgHIB4Ik91Qe2oA5NFFs9KyTEg+0hRHgttOhi1xNQSkl/l5Rx6idW5KjWtjp7017MFAk6Bt5hvZWrKlqBmZ2yhn395L2N3JF4qPR1jX3WWaCHvmYlJBF34GCerxmnlylKSUuGLIS6iRcBgH1HviVST2VuLjcWgc2p/t1cwn4NArWICZqJrXSWU37JsX4tr4RYYrtQiYpcxZCUhwzhwASNRqbHyjppStIIIUFAEHcQRYg9DFmKanGl6JcmNwdv2TCbQytUR6afkASr1fZPDkeXA8ocWqGCiNWXBB0IvFRhCldpMf1XT8Gt4ARbVarcfjEWSBLQeJJKusZdm9EbEUBy2pLke74QurJ+yzwkszWGoJSsjzyfHwbkUxmHMNCWT0AUX6O7dRFfWYXNM0zUgZDkF9e6VPbixMTzV3Q1Oqsvdk1Ds0gb1l+rgGNVoE2A4gj3RlGx8jJLlhWpUpZbdmUTGo0y2SCOMKS7GspMWUruzEetk4EnMhEwKYC5LPYRk5lTFIzdmSkjcRmbmk3eNplSx2yXLZZ5y2f1klTeWeAjFJD1E8EM82Z/7Fvr4wrPmliScR+DFHI2mANLNzE3dmfrfXyESSLw0qlMmoWg+0cwPuI+EP7uvKLITU4qSETg4ScWNphE1UOGI0xVxBgDclVlcXyjwt9YiYylpbcAPNx+cT8NoCszCoqSjMSMrOXF7xS4qQF5UkkO1/rE0s8G3Bdj44ZVyfRBQW1ggwyyAIpqpDIEW+HLBSOkF4zu2B5Vqok2pDgNuN+h/QhNAp5fiW6A2+UKnl0EPr+jDkhfdcabuY4xX7Iig2gssfh+ZhvDF90/i+QhW0pBUnpfziXgeE5pZJcOot0YRDlaUnZXj2kE2JUuZKhu39N/jCtn6qX2EpAWlwkApzBwd4I1iXOSFocF0qDvxBD/AxneQCYoi/eLee6KJOuhUIp6ZpuaGpotARJxpaGZa03u5zBvGJn+8ayWzj+6YF5Uu0xn0G+mv7L+eq1oqpq0S1ALIzKNg4sOJeKKrxuaSRmPhb/SK1aSokkuTqTr5xz6l9I59Ku2F1KnNUpUn1UJaxdn4mG9rakgBIsSX8B8tIhbN4yJIMtY7hJIPAtcHiDEHFq/tZti6RZPSNKS40cUWnZpfo/xLtJACz306j+EaK584t8bxQSkEhJWpicqRcjjxbf4Rn+AzjLYpLH9boIp+JrLsQCT62qgeLk9RwYxC8W9HoR8hVTASplTKlRU/dUo5QBqblgNeNzfWNAwuoTLQmUQwQlIBu1kgF+Dlz4wPSKYSkrKW7ijlc3UyUqYNoTnF/pFnImFeVSiSWT7kgDyAAj0fHjbZ5+WVou0UyZ2ZBO7vAG7HQW0eHf8AZJNkTCFAeqpLpLAAkEeqTa3OK6kmZJgWN2umm8GCE1Th0s5048T4eETeV9XFPknoq8WOLJDi1sFq6jqQCVdllAcB194guA9stgL3gdrdpgUhwUlRAUDYgHV/CLnaTHVkiXKuXuWsLP0Pw1igRQnt0LmHOpc11vd1F1F31vDPHWSac5C/I+nD4xDCiWFIAA3vbQNpEetY90nKk2J4A6xNpKDKjuKy5b2DgvqPF/CK+plghrg7iDeKFirshllvotF0JpzLykqlsz7wrUfykacxzEGOEYoFIZ7axnFXi6hJMomzZSSbZTu683tFHSbeLktLlpzEEh1F0auLC6t2pETwhOCqZS5wl+k2+nxGVKmDtVhKpneSk9MqST7JN28YANpdrpU3EFS5V8oCVKGilj2Sd6mcPpZoB8cxmdNSta5ilKXck/LgOQ0iv2doVLWCkh8yWdyCX330c3gcmFyTixsMqg1KP5DDaOjzATUB2Yji+8HqLRU9oCARd7wVy6RaHE0JILvldm4spyPMxTVmzxSt0rSEquynfqGibBN4G4T6K8sVmSlDsqzDcilMxYA09o8BFknBJjsogAakOfKHqid2KRLlpKlnQDXqo/MweXyk1xxbbF4/HafLJpIi41VJlSmFmDQIzaQrl9uGYKZrvqA5Omqh5iJG01LNQtPan1hmAGg+sIpMRQmmmSlSypaiyFO2XMUPbfdCfKAw4OCd9ncufm0l0RcYUyEjjDCahkpykgsczOBubeX33trC8eV3wOAD9Yioh2FUhWd3MWslXrKPO7wYCcAAxDNboBr5QHvD321ZRle3vbg/n5xRGaiTShyG6ufnmEnefdu90XGCYwUy2yux48hFAotuixwxPdP4vkInaT7GLXRNw3aeYhJQounsyhFh3TuPMs48ohKbdFelNx1iepMHAzPCp4THhjzPDARdXOK5ilnVRcwlAhBJMLSmOHTyomMLQmlPeEJniPaX1hASMFtOru9BFjSPlB43igqp+WX+LunodfdF3TTnEcRwj1tpy/4kpPk6W9wi0oV9xO+wHuitxNQHe4Aw/s7OzSUdD7iR8oq8d7aFZOiyM8u0NqxBTGXms3He76eUM1JYvFfTyv8A5BX+0hj4KEVSipKmKjJxdonlsz72A8A7D3tFdiQJKGJSy0kEbu8LxZziGB05/HpEVZcoOgzDXgSwPx8o3FJcUclJt8mEFFL+7ZyGc8HsdeV3aGDKc30cE823dIm4agMU7gG52Gj+EM1avVGgUWtqA7W9/lHZaVE0duwcxbBu1K5YWoOrtMpDpBNrcoFZlCZMwhbFjYjQ+fURpc+jF7a+cD+N4EFoIBIIuN4f4iJ3H3RVGdasHKusCkHpFpsCgqmpTuzOegv9IG58lSHSoMR+rQX+jFP3/wDKt/8AD82gOVyHNaNLCFDQ24RSVaSFEKtfu6M3Bh42EEykhogVMsEMfiYDNhWaNDMOZ4pWCuIVxQCEupbGzcASByNifCJWD0hMpK3cqGZ9dYbVhSlLKQUgZgSBqLhTHnr/AHzBBQ4eEICRokMOkK8XA8VuSG+XmWSlFmeekOmLIWbsW8+UClAAVC2l/ewg39JKPuk8l/IwC0lemWDmF3BDC5I0vuAN+bCNl90Biq1ZHxg/eH9b4blwulSJs4ZrAkv0AJhIEDBVo7N3Js9UY5o5EsqUEjUlhEidQrTqk+T/AAjsmCRFjTdeLCglsCxJ73yEQFmLPCqZ0Gx9bnwECFeiuiZKU4iIBEim0jY+zSPJphta2EKnnvQ3kzKSOcNbpADoTbjDiNISUFJuGeFS40XasxFqFW8YdpU94QwS/nD8lTEQuR0tKq4PIX5P84t8Kn5kpPEB+u+Ky3ZcyHMPbPqLKHAxkYl7QraW/wCtI7YypzSin9gnyN/rDG0ZKpIyh2UH6X+bQ1ssgoKwfaDhjYs/Dxh+HUxc/wBJfV81nI3H3b4j4WrMuYolwcgTwDOSB1cR7UTLJOr38IbwyX3FBNnUW6E6xeTkxKM6r+ojXmRr1AiPidcJRl5i3aKu/spCSB8R5xYJSHSgWA1HTdAZtLiHaz1MXSlkp8Dc+fwhWWfBWdjHloN6XEkJYBQIIsQX5MSPDziWKwJIUdCMviTw8YytdMUsSCB0gposY7OUCvvAG3ERseXmti54OPQYmoBMOKkhQgKq9qUIWSlCy4BSDZn4ny3QV4HiQmoCh4jgd4MMUlLSESxyjt9FHtPgCVg5NdQT8DDHo2BFQ5DFKVv1dI+sFWLUZAfcQ4gWoJ/YVYWPVVY9Xv8AKEZIU0ynFNu4mqrmd2KqoqGudBc/WJQmPLB4wHbb4p2VOsCxX3B0PrHyfzjifFWNatl3hFaJkpM13zuoHSxJIHgGHhF3SC0APo6r88gyyby1W/CrvDwfNB5TqgruJqpmf+k5fcT+P5GM0qN0aR6SVPL6TiP8BMZrUG8Rz7HroepTd4UDHkjSPUwEewvQ7SzMqwrheLkYyDqPKKGWbmFlRgJdnUWU6qQf9IscJrgEGxN/kIHEqi1wuacpv7XyEaOjjKtodk2MJQIcWGaNjfyCl0MVSu8Idw+VmmdA/wAoYrToYnYCm6ldB84PI9MFD9VQEAqBdr84iSoIcjgjiGgcFrRsL1RxkP2j4w8hBJDXJ0hhXrn9boepVXHK/lGZghxCjXJSEzEEABnFx+UebPB+0u2nzgnq61E6WTa+4/CKLCqIIUspLAsOQ5++BjK2da0KxFLpy3yl3s2g3cYTQ0mSYcqgoIIFuBl/UDziViagJSlBzluTx5E8+ERtn1OF5CUspmN27oBHuirFuSQqfR7OB3A2fK9rO7RKwcKCC+qiS+4bgB4Bo9raZQSVOC123f6w9QH7tO6z87xekTDOMrUJKuzLK9r9ojeH3QJU5AnIKwWs/wCuEGC8oQtStACesVe0lL2SqYndlCizasr5mIvK7QzG/Rf9mDLyNY3IYOTwJ3iISNl5aCVqch7I9gHp+hFirEpctDkgW4w1TY+ib3gQcqi48LERJyfoJFHjOGSyjOQUKaxbfuCho0L2HxImYtCjqAoeBY/EeUExlJnynbUaH3iBjZmmEmvKVJzJyqYaWJSReH4JPkDkpwaNLrmXSp4p/wBWjPNoFnM5bczBmv8AnB+uoldmRlV0zD6QC7VTU2CEsX1Jc/SLZr4MmhL5oODU/do5pHwjNtvK7POQl7JBPiS3ygtl147NBJYBD+AF4zTEKkzJpJ3/AK+cSzeki2K2EXo/qsk8p3LSfNNx7s0ahTTYxijnFE6Tl1ExDc3IBHiCR4xrFNUEFvKGxWqBl3YD+kmoaYUcVhf/AObQATvWg49JV6gK3DunqACRALNN4jl2OXRJki0c8eoLCEmAiExUld4WRDSS0OAxyXZ1C0pi0w0d0/i+QiuRFrhiu6fxfIRxHCDKlx7UoNo+nhsJQfudP/SR9I8VsHh51o6c/wDiR9I0VTszZ8qzw4iz2aDpXuYj4flH0qfR9h37lTf0kfSFyNhaBD5KOnS+rSkD5QctnDAVhhA3Ujvq6mPqY7GUR1pZH9NP0hlWwOHm5oqY/wDiR9I5D4mZ8oTfWh+Qnvht5j6lPo8w79xpv6SPpCkej7DgXFFTA/8AaR9IzMfOVRWNZMT9nJpUpQVvuH5flH0AdgsP/c6f+kj6Q5K2LoU+rSSB0lpHygIxphN2YZXSgph7ILkcTufkIrNmKSaozpgSSgK7x4Ob/ER9EnZCjNvssj+mn6QqTsrSISpKKaSlKi6gEJAJGhIa8OjKmmLa1RhOJqZF9LlXQCFIPcT0DxuUzZCjUGNLII4GWn6R6Nk6T92k/wBNP0iv/wBS/YT9JmC4in7rKPaKU9XUB84XtzSoQZJJd0KJB3F0sPKN2VshRkgmlkWLj7tNiNCLR1dshRzsva00mZlDJzS0nKOAcWibNP6kkzscVNM+TTUkzAblANg5ZuQ3ReqlMkEaeKT1DXj6K/4d4b+4039JH0h87E0J/wCUp/6afpHceTimmMlGzHcAk9gFAqUoK7wzObkMWI6e6IlPSvVCYNCkjS9yDG5ytlqRPq08kdEJEe/7sUrv9nlPxyJgIT4y5Azx8k0ZfN9SAvaA98eMfRB2fpv+hK/uD6RGm7HUSrqpZB6y0/SK5+TGUaonh4zjJOzDcIZUll6AHwEAqEuvxj6uGyFGElIpZASbEdmliDruiMn0f4cC4oqZ/wDtI+kTyyJ1oqjGrPmaSM06UAWImIAPA5heNXlk6hgXjRRsJQAgijp3BcHskOCLgi0TRs9Tf9CV/cEHHMlZyULMG29wofZu0u6Vg7/asol/CM2Um8fX1RsxSzElK6eSpJ1BQkg+6IP/AA7w39xpf6SPpCpyTdoKKaWz5VlJMLmSzH1QPR7h37jTf0kfSHZWw1Am6aOnHSUj6QtaYR8o9grVi3FreceoTH1fM2LoVDKaSQRwMtLfCGB6PsOH/JU39JH0jPZkfL4TFjhvqn8XyEfSP+4OH/uVN/SR9IWjYagGlHTj/wASPpGOl5HR0dGOHR0dHRjHR0dHRjHRxjo6MYyrF66vVMrliXVCTPk1UqnACmQqSj7laEpOdCllM65AfMhiYs6jaCuT2wHaJUiYlCZYpVzAmnzSgakTG+8XlK1ZH3Nl7pjQo6MYzX/erEM0gCXMLrAJNOpKJ0k1RlBZAQVS19llWQSgAEG7sLzamtmVWHoVRrmoM2dJShaAoLCTPCDMYXyM6uBTyMFpEeS5YSAlIAADAAMABYAAaCMYyuoXiaZsxc6ZOlntaJaxKSubKloPbpmplgA50gCUpQALlV4LdrK+bMw+aaYTkzUzEIT3FoWSmolpWoJHeKCMxcapfdBTHRjGa1OKYjJmVGYrANQQZiJE2chKRRoVLTJlnMci5vdJDgKfQlw3TKxCZOCss2VNXNWpiFmShZwqWwIPdMsT3DaZn3xp0eFIIY6RjAEjHKqrweqqQFIXMQv7MmWD2iQlIQSCm6lGYmYQ24iK2ViGIU0uYgCaD9oZRX21QmTJMh5apc1UtapiFzBfunISUkJcKjTKenTLSEISlCUhkpSAlIA0AAsBDkYxmMjEKxM4zVS5yiVTFkIRNKXGFyiOyQtgAZuYBKh6zixeIdRj2IKyTD2yTLNSJak081QWDTyVyQuWJaQomYVICsoGvWNajoxjKcTnVqu2UZU0KasORInZSo0FOUixv94ZiU5SLpLXeJVVj9ZSfappVMmJl1CfuVyiAZM2UhEoyZhtaapAyg+yokOY0yGp9KhYAWlKwCFAKAICkl0qAO8FiDujGBPaygnqopBK5xqEqp0zDIXMlg55stM85JZunLnuXyhzaKyrx2ukT50tKJnZSkzEyk5Js6bMQmQFS5qJikFK153fPM4jK7PokdGMZkraXFDJJSFZkfa1BX2ZSjMEqXJmU6WKUXWVzEuEh2LBxBhspV1CxPFTcy5xTLV2Zl5pZly1ggXcBS1Jd/Z4xex0Yx0dHR0Yx0dHR0Yx0dHR0Yx0dHR0Yx//2Q=="/>
          <p:cNvSpPr>
            <a:spLocks noChangeAspect="1" noChangeArrowheads="1"/>
          </p:cNvSpPr>
          <p:nvPr/>
        </p:nvSpPr>
        <p:spPr bwMode="auto">
          <a:xfrm>
            <a:off x="130175" y="-852488"/>
            <a:ext cx="2552700" cy="1790701"/>
          </a:xfrm>
          <a:prstGeom prst="rect">
            <a:avLst/>
          </a:prstGeom>
          <a:noFill/>
          <a:ln w="9525">
            <a:noFill/>
            <a:miter lim="800000"/>
            <a:headEnd/>
            <a:tailEnd/>
          </a:ln>
        </p:spPr>
        <p:txBody>
          <a:bodyPr/>
          <a:lstStyle/>
          <a:p>
            <a:endParaRPr lang="en-US">
              <a:latin typeface="Century Schoolbook" pitchFamily="18" charset="0"/>
            </a:endParaRPr>
          </a:p>
        </p:txBody>
      </p:sp>
      <p:sp>
        <p:nvSpPr>
          <p:cNvPr id="10245" name="AutoShape 6" descr="data:image/jpg;base64,/9j/4AAQSkZJRgABAQAAAQABAAD/2wCEAAkGBhQSERUUEhQVFBUWGBgXFBgXFxcXFBcYGBYYFxUXFhgYHCYfFxojHBcUHy8gJCcpLCwsFR4xNTAqNSYrLCkBCQoKDgwOGg8PGiwkHyQsLCksLCwsLCwsLCwsKSwpLCwsLCwsKSwpLCwsLCwsLCwsLCwpKSwsLCwsLCwsLCksLP/AABEIALwBDAMBIgACEQEDEQH/xAAcAAABBQEBAQAAAAAAAAAAAAAGAgMEBQcAAQj/xABHEAABAgQDBQQHBQUFCAMAAAABAhEAAwQhBRIxBkFRYXETIoGRBzJCobHB0RQjcuHwUlRigpMzkqLC8RUWF0RTc4OyJEOj/8QAGQEAAwEBAQAAAAAAAAAAAAAAAgMEAAEF/8QAKREAAgICAgIBAwQDAQAAAAAAAAECEQMhEjEEQSITcYEyUWGRodHhFP/aAAwDAQACEQMRAD8Ayd7ADiR1BtCgLfHzhoH4/MR2a5/W+Bo6Tpa7jkG95MPA/D/KIhJljnEmUttIW0ESkAv4/wCYRMqQFd57JRLB/klhJ94MQZaolKPcPO0BR0ly6dA3OTe/OJtOfziFKu0SJS47FGbJ9oelxBRMiUhUHQJLSYeSIiJJ3RLkO9xGOgntyLSuq/gmKPBz3/CCfavCZ0/IZUtSgCt2bflbfFDT4FUy1OZMwfyn5QXKNVZqfYY0p7o6R6rf1iNSTWABBGm5ocXNuepjHCTTpu50B/097Qmp9dXWE067jqIVUeurrGo1jMJMKJhCjHTCTCMvwPxTCjCQfgfimMY8KYbIhwmGzGMNrlAlyATxIvFVU0aRMSEjJZ+7bfvIY++LgxAn/wBsn8PzMcaOpkz7DiEkdxc21x94SAOAStxCDj9Ykd8ZmPtIGnMoI+EVkrbesTYzMwFmUlJ+ABiQjbiYf7SVLVzAIPziXhP2kxvKP8ntRjuf15I1tlOU9WIt5x5T18kEEhabt+1fwJhK8clTPWlEdFD5tHSUSCXOcDg2b/1jr/lM5+SVNk0qySJuUq1clJ/xdIpaqSETFJSQoA2I0O+LhWCyVh0zFJ6lteR0EU9Rha0rKUgqSNFBmMHHZmMTD3otKCgmMqx9b9nkOUQU4bMzXFn4j6wQYbtDVISUkIUx1LE6BhZoN8vQOvYM/dNor9eMNTUJfuv4w2DHrwdAHoVDqDCqDDZk4gS05iSEjTU6Ac42HZj0GywhK6xalLNzLQQlKf4SrVR5ho4doyaWYkrP3aukaBt56MZcgGZRuyR35ZVnI00e4tdjGen+zX0gPZn0T5C2AeF/bJSdVjw/J4hFGYM4AsS+hANx4wzUU6UkATB7TtvzPwPsxlV0cLmTXIIUUgnKxNjvfR+kKTi5H/1tr6xbTkAYmbEbJrryuUhTIShAVMINg6mYb1M9oLMQ9E0kB6WpWVy82dK1JWHIIDhIGW4Vx0MdbO0Bia6aVNnlIu1gpZ9Yp6ajyIMWOETVKJClZrIIOXLZWthzHuijrJxkzCmYtCFJVcM5HeWb20Yt0KYnbI15mlajqBLTq75Qz+6OrZ10kXKJIKGzAfdrQH1clLc7gEO+++6LeRhk1coqQlSnVOIKVNdU+WtB14JJ/TRG2bw0T6hKFeqO8rmBu8SRGoVFIyAlChLZtANAGZjZtPKPJ8nApTfGVVt31v16HwytLoxiqLKINrn4xQU0z7yZ+JXxjR9vMJSl5iWfN3m07xLPGZUyu+v8R+Mej4udZ4cqr0/uhE48WW9PM7w6j4xJqVd5XWIEhVx1HxiRPX3ldTFIDPSYQowpCSdIYmLgVKLdJ7GPFNR5tOv3OUuPEKuenzTDbQsKAPh8xBAClQgx3avHhMdOHhiBPP3w/D8zF+nZ6oMvtBKVlZ3tpxbWKQ0ylzmSNEh+AudYUssJJtSTrvYcYSbSS7KVxuaL3BdkKqqSVyZKlID94slJbckq9Y9IVQbKHt5SZik9mVjtDcMgF1lyL2B0jcBi9MsS+wqEJRLAATLUAhQcd0jQhkt0JgItTVpjMmOeN8ZIwGfTKlqKFpKFJLEEMRD0sW1PnBz6UZUtRTMlhJVmyqKWNiCwLc4F5uBT5coTJkmYlB3lLeY1A5mCX8i2Qk/rWPSY8zQ2pcMBHQIgVC2Wq53fAROlmIdVRrK1FKSRa/gI6YogqPM0K7KFTqVSbKBBgbR3bDn0PUqPtgnzSkIk3uHOdYKZbf4j4RvVJtBImB0LdtXBSfJTR83bE0SJpnoKlJmdm8tlECx72YDUXHmY0iXhQRKQlLpTmeylEi3q3LhNtNBE88/CXEphgc4phVjNPKK1TUl1EKfe7gB7aWSkfyjhGF4zLCV1AGgWoDzMXuPU6krmkLWlKFd0hai1gWBJN3+MD06oXNlzVrJUpg5MFjlydiskOGhpaAWBuLONxYux5QSYPs9TqplzFqZaRNADpBJIBBvdxoGgar0EMNHA98Ln4cwnHMfu1pQHa7kgv5Qb+4o1v0c49TUdOETVBEycolACSXShIQCSkMPVVrffvggr9pKaSFKSDmNyAA6tSbEjifOM32IoUpnTUC5SEFJP8aElTDRib+IgjqqF5+dRJdOU79PV10aJ55mtFuLx1KPIzzbDFJFVNM6WgoKlEFCgklhoXFm3NyidsssBLANvt1G6K3amQy8wFipQfiQ3ybziZssP/X5iH49xTJ8sVGTSCPCZK5meWhapbhJUpKilTAmySOL3/l6RYzcNly5ZVMlk5QCr7ycVW1Llfe38H5QM/wC0VSp0hSAVK7TKw0IUClQVyYv4CNDr5BVLIsQzXBL+DjdCMsEpt/uUYGnEz/FUmTOGVSyhQLoK1qQT0UTa8C9Orvr6n4wRbRV2aoRL3hDq5MwA/XCBmT6y+p+MUYYUrrsTma5aLCXNv4iJiHUthxP5mK2Wu38wibRkKnhKrArALWPrboKd0BCuasKsIrJUl88rtXDDv5cvuLn6RSTaYKmJBcZlN5nQwQKpMkgLypUQklTgd5i9n9VTMOt2OkCm0CTLmqCFKSGdIe6T7LtrHnY4u18uj38meDhJOL2q7/o0rAqbvCXkl9gAyrd4nKrw1y36wE7fYMmlWFosiY4y/skF7coYwWcrsiZqpsyYpTpUVqsNNx4kHoDFXtGpaDMQolecJcqUpTMokFOYlrW8YqhL5VZ408LUbZDpqpzB76OMATUTVTJgCkS2YHQqN78WDecZlSqYwebK7RTJUrJJdHfOchGcqJ0N0lrABuXOC8jk4Uvz9v8AvRPCNujYZ+GS1XIGZiHvz+pjMNtKRNP3gQlC1DPoLgEAv4++LysxGamW6p00KbckanTRLe+M32k2gnrSpE4qmIU+UKSEgKt3gQLkd02MeW8E55YySUUlTSvf+F0ehhlLx3z7JZpZZJWiplKLer94klhYCzPu1EWNTiShJQlzlVlKhuc6lvrGfplugAp1uFDg7MW5/GCbFqLJJShAZtblvFzFrjx6KcnkLKvkt/j/AEGfoqwaXMmTpyglQSpKUggNmAJKzxIzAcoPaiUpS1BZSqUoKGRk2dmuzmwP97lGJ0wKwhLZEp9Q7+8nvA3uMwJ8Ym4hXK0CwnKAXSMpLd03HR7bzDnlUfizzlhc/kil24wsyKpYk+o2ZsxAS7uAH5E+MC+cvqrz/hfjF3idUZgSFXIzd5ypRC1PlKlOWGkVSaFHA+Zhya6EvHL9VaEyJpzJurVG/wA98GmEYwJaVJKM3ed8xT7CQzDpApKokAggXDNcxc0RDHr/AJUwU4KSpi1KmD1XNKllR1Jf6fKHkzhMP3qlE2CW13uNIfwDBFT3Uq0oFuZPBP1gqpsNlyh92kA8dVFtbmOLFZnkoHtn8FmJnS5qwUJ7RAANlHMpnPAN5xrHaZQEzLNoXIB8RAcsEjK2hd95ZiG5v8oL8BK6xOXulg56aO3xifysMrUoqynxs0aaboz3aCsLrlJ1Wol3tpf4e+KF1JlTAQQ7awf7V4dLlLyJ70xi5ZkhxZKRw3k9IplSARlKQQAAQQ4NodhxNR2JzZVKWgXrZmZnO4Rf4L6PqqoaxlJLEmY4fnl1J8usSsCw6UmpC1ezdCTcZtx8A5A5co1nBqkKt0guL6AT9lJhWw32GS4WqatSwZiyliBlIS2pyuOO+G8Uo1qQMt76gwZ13dEte5CnVzSQyn6AlX8seVFCJeZSEgKUoBA3ZzbMAbC7qLbgTCZ4bdoox5+MaZkm1Gw9SpCOzTmUlBWtDgKBUSzPY90JcPrDWC4KadA7QushiBon2mfebaxqePyEyZLAkqUAjMSSogByS/H5wCVEt1DkW8wR+ukV4setkuTJbFYYhCFA5RwfeAeZ5iCCqnnKQk6g/wCkUEySQQ3MfMfOPe0U1iR4wGbxnJ8oumNweSoR4zVoH52EKKy6u8q+mhOgJ/W6Busw9cl84sSWI0/IweT5VlE6sS/kfkYg49IC8oIstJ8VOPeBeHLHUaEyycpNgVJn2/mEX2G7OzJ6Zk0HKkEm4Nw+o4hy1uEXvo72PlKVnqU51O6Un1RexI3k84OdqJIRMp0JFqiYiQr+FAILp5332ibIpOPw7KMXBT+fQIGepEoA37o0LbrwMTqGbUKmGWgrKUgqCbliWDcS+7WNYxLYySUpSFTEsACxBBsz3Fj7ok4Hs1LkJIlg3IKlG6lEaPyHCEYsUoy2UZc0JRqLZj2C4oEoKJqVJUkM2h6EcYg4qJtQpUzKzJTlG83OnONw2h2RkVKHKQmYzCYB3hYm/wC0LaGMXzT0zlyZiQnISksCdN4PA2PjBxxcZWKyZ+UKBoApUxBB4Gxgy2JxYBXYqAZagoOPaSC9+Y3fwCEYkqUtOVQc6AtccGMRsJWlNRLDe0ASebgNuAeHThcJWJxSfNMPccrEgOB6pSRbhwtd4zrb6sHa5U2HrEbx+r+UaDicmZ2bIY8HSSQOL8oy3FqLNOWCovxN78+ERePHlLR6Od1Ah4dPlmdLEwnJmGYgbnc+H5wf1M2XMGZJSoHQjSM8OGrRqLcRcflEyQbNFUvjoXjwfVV2EdTVgshBdROouEs5c/DxiFiaZxSHCQw7xD336bor6StVKmJUhRSoGxG6DzFNrO1koRKly0rUgdrMCU5sxsUotbrzaDfj86cWTPI8TcJoCqGiWoKAIDcXvaPKukmIKUhlFTgAG9g51aCdex9UnWnm23pQVDzQ4gfxOWuykqOZDkcW0Pug54Iu2gcfmZI1G9fYqp0paGzpKX0dr+UWuGJzIJff/lEUc6uXMbOXZ2036xc4T/Z/rgIHdC9WE8mlEuUJabBCWHhqfNzE7B8P7eaEFQl5nLq0DJJvccIhrmaj9XhnDllYKlaOQkcgbHmTFdE17CDGcCppctXZ1OeYGYdwhRzB2yuzBzc7oh7O4sKeoCzZBcTG4KFyPj1HOIhVyPyiMpBGu/To8DR29kiZMM6aZsyxmKJ/Ckmw8B8OUFc7YynmDNKUQ73lqE1HIse9frAopbANzPlFaK8o76FKSQCXSSDyuIzR1MjVizLmLQ95asrjQmWZiSR5QfbM4iykncQPoYzKgWZ1zc95zvUVKYk9bnzgtw2oy6btPBnaAkvYcXujYVSgqXe4LP0Nj7iYiYHU9sSSrN2BXJPOag5ZivJgPxKh3BajtJI5iE4DS9mF2bNPnqL78ynJ6WtCwyk26mspAHspKvf+UCxH3ng/vEX+15zTyDuSAffArh9Q68p9ZKSk9UlvfY+MVQVJE8uyynJt4j6fOI5QxMS1ocHpDU1N4KgR0KTkUDYsd+tm0aByqZV1KyhN07+RcnRswvyi4qldxW7jFZQqEx1Nb1Rz9Uk/rhHEtnbH8DxNaFAoMtTDeod7K5I1taLDFdpp06bTL7FAEmZ2rCYDmFrctIpMMmCUvgEzFDw1+B90QamlTUrmTJuZRUpyoEpcP3ddAzBn0aEOuqHb7sNZG3k5S155SAkBwArvBtXVoeltYmUnpGStSUS5KyVMSohZSnV3CU+Gu8RRYBNBlJAIPZky9BbIWAPNssHdLIzI7wcAPeFt3qhiVU30Lk4qFy0uwUoJcDcpwCL33nWM321QgVJKfXKGVwutSh4sU+6Dg04FSlIYBx5tmH65Rl2O1vaTlr3KWfIm3wEHBX2aTXoqVoKiOvyt848HdLs5SxDsfa4HXWHAe94v7i/v+MdMDw6gAklbRmXT3IWR3Us9+6CxcA91yDb2fGBFdLmUVKuSXN97v4xKlovf9fr5Q4oht7v4N9YVDDHHdexs8sppJ+iGp93L5vFZiMvKQRYK+MWjuo8GT8/14xX40XlP/HbozR3JG0dw5HCVogds4glwycyUneGI+IgTlG0EeFTPuxGwe0c8xuTUv4DhPpDqglj2Sv5Mpfi6CN8CJmOrjx8SPzhc9cMIT3SeJJ+kUJJETk32DE1OVRHAn8oucLndzx+QiuxeVlmnoD7m+UO4ZM7p6/IRE9Oipb2E2IYjkHNJ8CDq3TWJOBHNIlk31e9gMxAA8oqtoApKSRz3X68oudm1PSyid6Rp4j8/ExTeyf0Twjyhhrvua3nEkiG1746cGJi2y9IoambkJO59OPKLqdo8U9aAVPvI8oFhIjbOAq7QBkpc7+OgHIB4Ik91Qe2oA5NFFs9KyTEg+0hRHgttOhi1xNQSkl/l5Rx6idW5KjWtjp7017MFAk6Bt5hvZWrKlqBmZ2yhn395L2N3JF4qPR1jX3WWaCHvmYlJBF34GCerxmnlylKSUuGLIS6iRcBgH1HviVST2VuLjcWgc2p/t1cwn4NArWICZqJrXSWU37JsX4tr4RYYrtQiYpcxZCUhwzhwASNRqbHyjppStIIIUFAEHcQRYg9DFmKanGl6JcmNwdv2TCbQytUR6afkASr1fZPDkeXA8ocWqGCiNWXBB0IvFRhCldpMf1XT8Gt4ARbVarcfjEWSBLQeJJKusZdm9EbEUBy2pLke74QurJ+yzwkszWGoJSsjzyfHwbkUxmHMNCWT0AUX6O7dRFfWYXNM0zUgZDkF9e6VPbixMTzV3Q1Oqsvdk1Ds0gb1l+rgGNVoE2A4gj3RlGx8jJLlhWpUpZbdmUTGo0y2SCOMKS7GspMWUruzEetk4EnMhEwKYC5LPYRk5lTFIzdmSkjcRmbmk3eNplSx2yXLZZ5y2f1klTeWeAjFJD1E8EM82Z/7Fvr4wrPmliScR+DFHI2mANLNzE3dmfrfXyESSLw0qlMmoWg+0cwPuI+EP7uvKLITU4qSETg4ScWNphE1UOGI0xVxBgDclVlcXyjwt9YiYylpbcAPNx+cT8NoCszCoqSjMSMrOXF7xS4qQF5UkkO1/rE0s8G3Bdj44ZVyfRBQW1ggwyyAIpqpDIEW+HLBSOkF4zu2B5Vqok2pDgNuN+h/QhNAp5fiW6A2+UKnl0EPr+jDkhfdcabuY4xX7Iig2gssfh+ZhvDF90/i+QhW0pBUnpfziXgeE5pZJcOot0YRDlaUnZXj2kE2JUuZKhu39N/jCtn6qX2EpAWlwkApzBwd4I1iXOSFocF0qDvxBD/AxneQCYoi/eLee6KJOuhUIp6ZpuaGpotARJxpaGZa03u5zBvGJn+8ayWzj+6YF5Uu0xn0G+mv7L+eq1oqpq0S1ALIzKNg4sOJeKKrxuaSRmPhb/SK1aSokkuTqTr5xz6l9I59Ku2F1KnNUpUn1UJaxdn4mG9rakgBIsSX8B8tIhbN4yJIMtY7hJIPAtcHiDEHFq/tZti6RZPSNKS40cUWnZpfo/xLtJACz306j+EaK584t8bxQSkEhJWpicqRcjjxbf4Rn+AzjLYpLH9boIp+JrLsQCT62qgeLk9RwYxC8W9HoR8hVTASplTKlRU/dUo5QBqblgNeNzfWNAwuoTLQmUQwQlIBu1kgF+Dlz4wPSKYSkrKW7ijlc3UyUqYNoTnF/pFnImFeVSiSWT7kgDyAAj0fHjbZ5+WVou0UyZ2ZBO7vAG7HQW0eHf8AZJNkTCFAeqpLpLAAkEeqTa3OK6kmZJgWN2umm8GCE1Th0s5048T4eETeV9XFPknoq8WOLJDi1sFq6jqQCVdllAcB194guA9stgL3gdrdpgUhwUlRAUDYgHV/CLnaTHVkiXKuXuWsLP0Pw1igRQnt0LmHOpc11vd1F1F31vDPHWSac5C/I+nD4xDCiWFIAA3vbQNpEetY90nKk2J4A6xNpKDKjuKy5b2DgvqPF/CK+plghrg7iDeKFirshllvotF0JpzLykqlsz7wrUfykacxzEGOEYoFIZ7axnFXi6hJMomzZSSbZTu683tFHSbeLktLlpzEEh1F0auLC6t2pETwhOCqZS5wl+k2+nxGVKmDtVhKpneSk9MqST7JN28YANpdrpU3EFS5V8oCVKGilj2Sd6mcPpZoB8cxmdNSta5ilKXck/LgOQ0iv2doVLWCkh8yWdyCX330c3gcmFyTixsMqg1KP5DDaOjzATUB2Yji+8HqLRU9oCARd7wVy6RaHE0JILvldm4spyPMxTVmzxSt0rSEquynfqGibBN4G4T6K8sVmSlDsqzDcilMxYA09o8BFknBJjsogAakOfKHqid2KRLlpKlnQDXqo/MweXyk1xxbbF4/HafLJpIi41VJlSmFmDQIzaQrl9uGYKZrvqA5Omqh5iJG01LNQtPan1hmAGg+sIpMRQmmmSlSypaiyFO2XMUPbfdCfKAw4OCd9ncufm0l0RcYUyEjjDCahkpykgsczOBubeX33trC8eV3wOAD9Yioh2FUhWd3MWslXrKPO7wYCcAAxDNboBr5QHvD321ZRle3vbg/n5xRGaiTShyG6ufnmEnefdu90XGCYwUy2yux48hFAotuixwxPdP4vkInaT7GLXRNw3aeYhJQounsyhFh3TuPMs48ohKbdFelNx1iepMHAzPCp4THhjzPDARdXOK5ilnVRcwlAhBJMLSmOHTyomMLQmlPeEJniPaX1hASMFtOru9BFjSPlB43igqp+WX+LunodfdF3TTnEcRwj1tpy/4kpPk6W9wi0oV9xO+wHuitxNQHe4Aw/s7OzSUdD7iR8oq8d7aFZOiyM8u0NqxBTGXms3He76eUM1JYvFfTyv8A5BX+0hj4KEVSipKmKjJxdonlsz72A8A7D3tFdiQJKGJSy0kEbu8LxZziGB05/HpEVZcoOgzDXgSwPx8o3FJcUclJt8mEFFL+7ZyGc8HsdeV3aGDKc30cE823dIm4agMU7gG52Gj+EM1avVGgUWtqA7W9/lHZaVE0duwcxbBu1K5YWoOrtMpDpBNrcoFZlCZMwhbFjYjQ+fURpc+jF7a+cD+N4EFoIBIIuN4f4iJ3H3RVGdasHKusCkHpFpsCgqmpTuzOegv9IG58lSHSoMR+rQX+jFP3/wDKt/8AD82gOVyHNaNLCFDQ24RSVaSFEKtfu6M3Bh42EEykhogVMsEMfiYDNhWaNDMOZ4pWCuIVxQCEupbGzcASByNifCJWD0hMpK3cqGZ9dYbVhSlLKQUgZgSBqLhTHnr/AHzBBQ4eEICRokMOkK8XA8VuSG+XmWSlFmeekOmLIWbsW8+UClAAVC2l/ewg39JKPuk8l/IwC0lemWDmF3BDC5I0vuAN+bCNl90Biq1ZHxg/eH9b4blwulSJs4ZrAkv0AJhIEDBVo7N3Js9UY5o5EsqUEjUlhEidQrTqk+T/AAjsmCRFjTdeLCglsCxJ73yEQFmLPCqZ0Gx9bnwECFeiuiZKU4iIBEim0jY+zSPJphta2EKnnvQ3kzKSOcNbpADoTbjDiNISUFJuGeFS40XasxFqFW8YdpU94QwS/nD8lTEQuR0tKq4PIX5P84t8Kn5kpPEB+u+Ky3ZcyHMPbPqLKHAxkYl7QraW/wCtI7YypzSin9gnyN/rDG0ZKpIyh2UH6X+bQ1ssgoKwfaDhjYs/Dxh+HUxc/wBJfV81nI3H3b4j4WrMuYolwcgTwDOSB1cR7UTLJOr38IbwyX3FBNnUW6E6xeTkxKM6r+ojXmRr1AiPidcJRl5i3aKu/spCSB8R5xYJSHSgWA1HTdAZtLiHaz1MXSlkp8Dc+fwhWWfBWdjHloN6XEkJYBQIIsQX5MSPDziWKwJIUdCMviTw8YytdMUsSCB0gposY7OUCvvAG3ERseXmti54OPQYmoBMOKkhQgKq9qUIWSlCy4BSDZn4ny3QV4HiQmoCh4jgd4MMUlLSESxyjt9FHtPgCVg5NdQT8DDHo2BFQ5DFKVv1dI+sFWLUZAfcQ4gWoJ/YVYWPVVY9Xv8AKEZIU0ynFNu4mqrmd2KqoqGudBc/WJQmPLB4wHbb4p2VOsCxX3B0PrHyfzjifFWNatl3hFaJkpM13zuoHSxJIHgGHhF3SC0APo6r88gyyby1W/CrvDwfNB5TqgruJqpmf+k5fcT+P5GM0qN0aR6SVPL6TiP8BMZrUG8Rz7HroepTd4UDHkjSPUwEewvQ7SzMqwrheLkYyDqPKKGWbmFlRgJdnUWU6qQf9IscJrgEGxN/kIHEqi1wuacpv7XyEaOjjKtodk2MJQIcWGaNjfyCl0MVSu8Idw+VmmdA/wAoYrToYnYCm6ldB84PI9MFD9VQEAqBdr84iSoIcjgjiGgcFrRsL1RxkP2j4w8hBJDXJ0hhXrn9boepVXHK/lGZghxCjXJSEzEEABnFx+UebPB+0u2nzgnq61E6WTa+4/CKLCqIIUspLAsOQ5++BjK2da0KxFLpy3yl3s2g3cYTQ0mSYcqgoIIFuBl/UDziViagJSlBzluTx5E8+ERtn1OF5CUspmN27oBHuirFuSQqfR7OB3A2fK9rO7RKwcKCC+qiS+4bgB4Bo9raZQSVOC123f6w9QH7tO6z87xekTDOMrUJKuzLK9r9ojeH3QJU5AnIKwWs/wCuEGC8oQtStACesVe0lL2SqYndlCizasr5mIvK7QzG/Rf9mDLyNY3IYOTwJ3iISNl5aCVqch7I9gHp+hFirEpctDkgW4w1TY+ib3gQcqi48LERJyfoJFHjOGSyjOQUKaxbfuCho0L2HxImYtCjqAoeBY/EeUExlJnynbUaH3iBjZmmEmvKVJzJyqYaWJSReH4JPkDkpwaNLrmXSp4p/wBWjPNoFnM5bczBmv8AnB+uoldmRlV0zD6QC7VTU2CEsX1Jc/SLZr4MmhL5oODU/do5pHwjNtvK7POQl7JBPiS3ygtl147NBJYBD+AF4zTEKkzJpJ3/AK+cSzeki2K2EXo/qsk8p3LSfNNx7s0ahTTYxijnFE6Tl1ExDc3IBHiCR4xrFNUEFvKGxWqBl3YD+kmoaYUcVhf/AObQATvWg49JV6gK3DunqACRALNN4jl2OXRJki0c8eoLCEmAiExUld4WRDSS0OAxyXZ1C0pi0w0d0/i+QiuRFrhiu6fxfIRxHCDKlx7UoNo+nhsJQfudP/SR9I8VsHh51o6c/wDiR9I0VTszZ8qzw4iz2aDpXuYj4flH0qfR9h37lTf0kfSFyNhaBD5KOnS+rSkD5QctnDAVhhA3Ujvq6mPqY7GUR1pZH9NP0hlWwOHm5oqY/wDiR9I5D4mZ8oTfWh+Qnvht5j6lPo8w79xpv6SPpCkej7DgXFFTA/8AaR9IzMfOVRWNZMT9nJpUpQVvuH5flH0AdgsP/c6f+kj6Q5K2LoU+rSSB0lpHygIxphN2YZXSgph7ILkcTufkIrNmKSaozpgSSgK7x4Ob/ER9EnZCjNvssj+mn6QqTsrSISpKKaSlKi6gEJAJGhIa8OjKmmLa1RhOJqZF9LlXQCFIPcT0DxuUzZCjUGNLII4GWn6R6Nk6T92k/wBNP0iv/wBS/YT9JmC4in7rKPaKU9XUB84XtzSoQZJJd0KJB3F0sPKN2VshRkgmlkWLj7tNiNCLR1dshRzsva00mZlDJzS0nKOAcWibNP6kkzscVNM+TTUkzAblANg5ZuQ3ReqlMkEaeKT1DXj6K/4d4b+4039JH0h87E0J/wCUp/6afpHceTimmMlGzHcAk9gFAqUoK7wzObkMWI6e6IlPSvVCYNCkjS9yDG5ytlqRPq08kdEJEe/7sUrv9nlPxyJgIT4y5Azx8k0ZfN9SAvaA98eMfRB2fpv+hK/uD6RGm7HUSrqpZB6y0/SK5+TGUaonh4zjJOzDcIZUll6AHwEAqEuvxj6uGyFGElIpZASbEdmliDruiMn0f4cC4oqZ/wDtI+kTyyJ1oqjGrPmaSM06UAWImIAPA5heNXlk6hgXjRRsJQAgijp3BcHskOCLgi0TRs9Tf9CV/cEHHMlZyULMG29wofZu0u6Vg7/asol/CM2Um8fX1RsxSzElK6eSpJ1BQkg+6IP/AA7w39xpf6SPpCpyTdoKKaWz5VlJMLmSzH1QPR7h37jTf0kfSHZWw1Am6aOnHSUj6QtaYR8o9grVi3FreceoTH1fM2LoVDKaSQRwMtLfCGB6PsOH/JU39JH0jPZkfL4TFjhvqn8XyEfSP+4OH/uVN/SR9IWjYagGlHTj/wASPpGOl5HR0dGOHR0dHRjHR0dHRjHRxjo6MYyrF66vVMrliXVCTPk1UqnACmQqSj7laEpOdCllM65AfMhiYs6jaCuT2wHaJUiYlCZYpVzAmnzSgakTG+8XlK1ZH3Nl7pjQo6MYzX/erEM0gCXMLrAJNOpKJ0k1RlBZAQVS19llWQSgAEG7sLzamtmVWHoVRrmoM2dJShaAoLCTPCDMYXyM6uBTyMFpEeS5YSAlIAADAAMABYAAaCMYyuoXiaZsxc6ZOlntaJaxKSubKloPbpmplgA50gCUpQALlV4LdrK+bMw+aaYTkzUzEIT3FoWSmolpWoJHeKCMxcapfdBTHRjGa1OKYjJmVGYrANQQZiJE2chKRRoVLTJlnMci5vdJDgKfQlw3TKxCZOCss2VNXNWpiFmShZwqWwIPdMsT3DaZn3xp0eFIIY6RjAEjHKqrweqqQFIXMQv7MmWD2iQlIQSCm6lGYmYQ24iK2ViGIU0uYgCaD9oZRX21QmTJMh5apc1UtapiFzBfunISUkJcKjTKenTLSEISlCUhkpSAlIA0AAsBDkYxmMjEKxM4zVS5yiVTFkIRNKXGFyiOyQtgAZuYBKh6zixeIdRj2IKyTD2yTLNSJak081QWDTyVyQuWJaQomYVICsoGvWNajoxjKcTnVqu2UZU0KasORInZSo0FOUixv94ZiU5SLpLXeJVVj9ZSfappVMmJl1CfuVyiAZM2UhEoyZhtaapAyg+yokOY0yGp9KhYAWlKwCFAKAICkl0qAO8FiDujGBPaygnqopBK5xqEqp0zDIXMlg55stM85JZunLnuXyhzaKyrx2ukT50tKJnZSkzEyk5Js6bMQmQFS5qJikFK153fPM4jK7PokdGMZkraXFDJJSFZkfa1BX2ZSjMEqXJmU6WKUXWVzEuEh2LBxBhspV1CxPFTcy5xTLV2Zl5pZly1ggXcBS1Jd/Z4xex0Yx0dHR0Yx0dHR0Yx0dHR0Yx0dHR0Yx//2Q=="/>
          <p:cNvSpPr>
            <a:spLocks noChangeAspect="1" noChangeArrowheads="1"/>
          </p:cNvSpPr>
          <p:nvPr/>
        </p:nvSpPr>
        <p:spPr bwMode="auto">
          <a:xfrm>
            <a:off x="130175" y="-852488"/>
            <a:ext cx="2552700" cy="1790701"/>
          </a:xfrm>
          <a:prstGeom prst="rect">
            <a:avLst/>
          </a:prstGeom>
          <a:noFill/>
          <a:ln w="9525">
            <a:noFill/>
            <a:miter lim="800000"/>
            <a:headEnd/>
            <a:tailEnd/>
          </a:ln>
        </p:spPr>
        <p:txBody>
          <a:bodyPr/>
          <a:lstStyle/>
          <a:p>
            <a:endParaRPr lang="en-US">
              <a:latin typeface="Century Schoolbook" pitchFamily="18" charset="0"/>
            </a:endParaRPr>
          </a:p>
        </p:txBody>
      </p:sp>
      <p:sp>
        <p:nvSpPr>
          <p:cNvPr id="10246" name="AutoShape 10" descr="data:image/jpg;base64,/9j/4AAQSkZJRgABAQAAAQABAAD/2wCEAAkGBhQSERUUEhQVFBUWGBgXFBgXFxcXFBcYGBYYFxUXFhgYHCYfFxojHBcUHy8gJCcpLCwsFR4xNTAqNSYrLCkBCQoKDgwOGg8PGiwkHyQsLCksLCwsLCwsLCwsKSwpLCwsLCwsKSwpLCwsLCwsLCwsLCwpKSwsLCwsLCwsLCksLP/AABEIALwBDAMBIgACEQEDEQH/xAAcAAABBQEBAQAAAAAAAAAAAAAGAgMEBQcAAQj/xABHEAABAgQDBQQHBQUFCAMAAAABAhEAAwQhBRIxBkFRYXETIoGRBzJCobHB0RQjcuHwUlRigpMzkqLC8RUWF0RTc4OyJEOj/8QAGQEAAwEBAQAAAAAAAAAAAAAAAgMEAAEF/8QAKREAAgICAgIBAwQDAQAAAAAAAAECEQMhEjEEQSITcYEyUWGRodHhFP/aAAwDAQACEQMRAD8Ayd7ADiR1BtCgLfHzhoH4/MR2a5/W+Bo6Tpa7jkG95MPA/D/KIhJljnEmUttIW0ESkAv4/wCYRMqQFd57JRLB/klhJ94MQZaolKPcPO0BR0ly6dA3OTe/OJtOfziFKu0SJS47FGbJ9oelxBRMiUhUHQJLSYeSIiJJ3RLkO9xGOgntyLSuq/gmKPBz3/CCfavCZ0/IZUtSgCt2bflbfFDT4FUy1OZMwfyn5QXKNVZqfYY0p7o6R6rf1iNSTWABBGm5ocXNuepjHCTTpu50B/097Qmp9dXWE067jqIVUeurrGo1jMJMKJhCjHTCTCMvwPxTCjCQfgfimMY8KYbIhwmGzGMNrlAlyATxIvFVU0aRMSEjJZ+7bfvIY++LgxAn/wBsn8PzMcaOpkz7DiEkdxc21x94SAOAStxCDj9Ykd8ZmPtIGnMoI+EVkrbesTYzMwFmUlJ+ABiQjbiYf7SVLVzAIPziXhP2kxvKP8ntRjuf15I1tlOU9WIt5x5T18kEEhabt+1fwJhK8clTPWlEdFD5tHSUSCXOcDg2b/1jr/lM5+SVNk0qySJuUq1clJ/xdIpaqSETFJSQoA2I0O+LhWCyVh0zFJ6lteR0EU9Rha0rKUgqSNFBmMHHZmMTD3otKCgmMqx9b9nkOUQU4bMzXFn4j6wQYbtDVISUkIUx1LE6BhZoN8vQOvYM/dNor9eMNTUJfuv4w2DHrwdAHoVDqDCqDDZk4gS05iSEjTU6Ac42HZj0GywhK6xalLNzLQQlKf4SrVR5ho4doyaWYkrP3aukaBt56MZcgGZRuyR35ZVnI00e4tdjGen+zX0gPZn0T5C2AeF/bJSdVjw/J4hFGYM4AsS+hANx4wzUU6UkATB7TtvzPwPsxlV0cLmTXIIUUgnKxNjvfR+kKTi5H/1tr6xbTkAYmbEbJrryuUhTIShAVMINg6mYb1M9oLMQ9E0kB6WpWVy82dK1JWHIIDhIGW4Vx0MdbO0Bia6aVNnlIu1gpZ9Yp6ajyIMWOETVKJClZrIIOXLZWthzHuijrJxkzCmYtCFJVcM5HeWb20Yt0KYnbI15mlajqBLTq75Qz+6OrZ10kXKJIKGzAfdrQH1clLc7gEO+++6LeRhk1coqQlSnVOIKVNdU+WtB14JJ/TRG2bw0T6hKFeqO8rmBu8SRGoVFIyAlChLZtANAGZjZtPKPJ8nApTfGVVt31v16HwytLoxiqLKINrn4xQU0z7yZ+JXxjR9vMJSl5iWfN3m07xLPGZUyu+v8R+Mej4udZ4cqr0/uhE48WW9PM7w6j4xJqVd5XWIEhVx1HxiRPX3ldTFIDPSYQowpCSdIYmLgVKLdJ7GPFNR5tOv3OUuPEKuenzTDbQsKAPh8xBAClQgx3avHhMdOHhiBPP3w/D8zF+nZ6oMvtBKVlZ3tpxbWKQ0ylzmSNEh+AudYUssJJtSTrvYcYSbSS7KVxuaL3BdkKqqSVyZKlID94slJbckq9Y9IVQbKHt5SZik9mVjtDcMgF1lyL2B0jcBi9MsS+wqEJRLAATLUAhQcd0jQhkt0JgItTVpjMmOeN8ZIwGfTKlqKFpKFJLEEMRD0sW1PnBz6UZUtRTMlhJVmyqKWNiCwLc4F5uBT5coTJkmYlB3lLeY1A5mCX8i2Qk/rWPSY8zQ2pcMBHQIgVC2Wq53fAROlmIdVRrK1FKSRa/gI6YogqPM0K7KFTqVSbKBBgbR3bDn0PUqPtgnzSkIk3uHOdYKZbf4j4RvVJtBImB0LdtXBSfJTR83bE0SJpnoKlJmdm8tlECx72YDUXHmY0iXhQRKQlLpTmeylEi3q3LhNtNBE88/CXEphgc4phVjNPKK1TUl1EKfe7gB7aWSkfyjhGF4zLCV1AGgWoDzMXuPU6krmkLWlKFd0hai1gWBJN3+MD06oXNlzVrJUpg5MFjlydiskOGhpaAWBuLONxYux5QSYPs9TqplzFqZaRNADpBJIBBvdxoGgar0EMNHA98Ln4cwnHMfu1pQHa7kgv5Qb+4o1v0c49TUdOETVBEycolACSXShIQCSkMPVVrffvggr9pKaSFKSDmNyAA6tSbEjifOM32IoUpnTUC5SEFJP8aElTDRib+IgjqqF5+dRJdOU79PV10aJ55mtFuLx1KPIzzbDFJFVNM6WgoKlEFCgklhoXFm3NyidsssBLANvt1G6K3amQy8wFipQfiQ3ybziZssP/X5iH49xTJ8sVGTSCPCZK5meWhapbhJUpKilTAmySOL3/l6RYzcNly5ZVMlk5QCr7ycVW1Llfe38H5QM/wC0VSp0hSAVK7TKw0IUClQVyYv4CNDr5BVLIsQzXBL+DjdCMsEpt/uUYGnEz/FUmTOGVSyhQLoK1qQT0UTa8C9Orvr6n4wRbRV2aoRL3hDq5MwA/XCBmT6y+p+MUYYUrrsTma5aLCXNv4iJiHUthxP5mK2Wu38wibRkKnhKrArALWPrboKd0BCuasKsIrJUl88rtXDDv5cvuLn6RSTaYKmJBcZlN5nQwQKpMkgLypUQklTgd5i9n9VTMOt2OkCm0CTLmqCFKSGdIe6T7LtrHnY4u18uj38meDhJOL2q7/o0rAqbvCXkl9gAyrd4nKrw1y36wE7fYMmlWFosiY4y/skF7coYwWcrsiZqpsyYpTpUVqsNNx4kHoDFXtGpaDMQolecJcqUpTMokFOYlrW8YqhL5VZ408LUbZDpqpzB76OMATUTVTJgCkS2YHQqN78WDecZlSqYwebK7RTJUrJJdHfOchGcqJ0N0lrABuXOC8jk4Uvz9v8AvRPCNujYZ+GS1XIGZiHvz+pjMNtKRNP3gQlC1DPoLgEAv4++LysxGamW6p00KbckanTRLe+M32k2gnrSpE4qmIU+UKSEgKt3gQLkd02MeW8E55YySUUlTSvf+F0ehhlLx3z7JZpZZJWiplKLer94klhYCzPu1EWNTiShJQlzlVlKhuc6lvrGfplugAp1uFDg7MW5/GCbFqLJJShAZtblvFzFrjx6KcnkLKvkt/j/AEGfoqwaXMmTpyglQSpKUggNmAJKzxIzAcoPaiUpS1BZSqUoKGRk2dmuzmwP97lGJ0wKwhLZEp9Q7+8nvA3uMwJ8Ym4hXK0CwnKAXSMpLd03HR7bzDnlUfizzlhc/kil24wsyKpYk+o2ZsxAS7uAH5E+MC+cvqrz/hfjF3idUZgSFXIzd5ypRC1PlKlOWGkVSaFHA+Zhya6EvHL9VaEyJpzJurVG/wA98GmEYwJaVJKM3ed8xT7CQzDpApKokAggXDNcxc0RDHr/AJUwU4KSpi1KmD1XNKllR1Jf6fKHkzhMP3qlE2CW13uNIfwDBFT3Uq0oFuZPBP1gqpsNlyh92kA8dVFtbmOLFZnkoHtn8FmJnS5qwUJ7RAANlHMpnPAN5xrHaZQEzLNoXIB8RAcsEjK2hd95ZiG5v8oL8BK6xOXulg56aO3xifysMrUoqynxs0aaboz3aCsLrlJ1Wol3tpf4e+KF1JlTAQQ7awf7V4dLlLyJ70xi5ZkhxZKRw3k9IplSARlKQQAAQQ4NodhxNR2JzZVKWgXrZmZnO4Rf4L6PqqoaxlJLEmY4fnl1J8usSsCw6UmpC1ezdCTcZtx8A5A5co1nBqkKt0guL6AT9lJhWw32GS4WqatSwZiyliBlIS2pyuOO+G8Uo1qQMt76gwZ13dEte5CnVzSQyn6AlX8seVFCJeZSEgKUoBA3ZzbMAbC7qLbgTCZ4bdoox5+MaZkm1Gw9SpCOzTmUlBWtDgKBUSzPY90JcPrDWC4KadA7QushiBon2mfebaxqePyEyZLAkqUAjMSSogByS/H5wCVEt1DkW8wR+ukV4setkuTJbFYYhCFA5RwfeAeZ5iCCqnnKQk6g/wCkUEySQQ3MfMfOPe0U1iR4wGbxnJ8oumNweSoR4zVoH52EKKy6u8q+mhOgJ/W6Busw9cl84sSWI0/IweT5VlE6sS/kfkYg49IC8oIstJ8VOPeBeHLHUaEyycpNgVJn2/mEX2G7OzJ6Zk0HKkEm4Nw+o4hy1uEXvo72PlKVnqU51O6Un1RexI3k84OdqJIRMp0JFqiYiQr+FAILp5332ibIpOPw7KMXBT+fQIGepEoA37o0LbrwMTqGbUKmGWgrKUgqCbliWDcS+7WNYxLYySUpSFTEsACxBBsz3Fj7ok4Hs1LkJIlg3IKlG6lEaPyHCEYsUoy2UZc0JRqLZj2C4oEoKJqVJUkM2h6EcYg4qJtQpUzKzJTlG83OnONw2h2RkVKHKQmYzCYB3hYm/wC0LaGMXzT0zlyZiQnISksCdN4PA2PjBxxcZWKyZ+UKBoApUxBB4Gxgy2JxYBXYqAZagoOPaSC9+Y3fwCEYkqUtOVQc6AtccGMRsJWlNRLDe0ASebgNuAeHThcJWJxSfNMPccrEgOB6pSRbhwtd4zrb6sHa5U2HrEbx+r+UaDicmZ2bIY8HSSQOL8oy3FqLNOWCovxN78+ERePHlLR6Od1Ah4dPlmdLEwnJmGYgbnc+H5wf1M2XMGZJSoHQjSM8OGrRqLcRcflEyQbNFUvjoXjwfVV2EdTVgshBdROouEs5c/DxiFiaZxSHCQw7xD336bor6StVKmJUhRSoGxG6DzFNrO1koRKly0rUgdrMCU5sxsUotbrzaDfj86cWTPI8TcJoCqGiWoKAIDcXvaPKukmIKUhlFTgAG9g51aCdex9UnWnm23pQVDzQ4gfxOWuykqOZDkcW0Pug54Iu2gcfmZI1G9fYqp0paGzpKX0dr+UWuGJzIJff/lEUc6uXMbOXZ2036xc4T/Z/rgIHdC9WE8mlEuUJabBCWHhqfNzE7B8P7eaEFQl5nLq0DJJvccIhrmaj9XhnDllYKlaOQkcgbHmTFdE17CDGcCppctXZ1OeYGYdwhRzB2yuzBzc7oh7O4sKeoCzZBcTG4KFyPj1HOIhVyPyiMpBGu/To8DR29kiZMM6aZsyxmKJ/Ckmw8B8OUFc7YynmDNKUQ73lqE1HIse9frAopbANzPlFaK8o76FKSQCXSSDyuIzR1MjVizLmLQ95asrjQmWZiSR5QfbM4iykncQPoYzKgWZ1zc95zvUVKYk9bnzgtw2oy6btPBnaAkvYcXujYVSgqXe4LP0Nj7iYiYHU9sSSrN2BXJPOag5ZivJgPxKh3BajtJI5iE4DS9mF2bNPnqL78ynJ6WtCwyk26mspAHspKvf+UCxH3ng/vEX+15zTyDuSAffArh9Q68p9ZKSk9UlvfY+MVQVJE8uyynJt4j6fOI5QxMS1ocHpDU1N4KgR0KTkUDYsd+tm0aByqZV1KyhN07+RcnRswvyi4qldxW7jFZQqEx1Nb1Rz9Uk/rhHEtnbH8DxNaFAoMtTDeod7K5I1taLDFdpp06bTL7FAEmZ2rCYDmFrctIpMMmCUvgEzFDw1+B90QamlTUrmTJuZRUpyoEpcP3ddAzBn0aEOuqHb7sNZG3k5S155SAkBwArvBtXVoeltYmUnpGStSUS5KyVMSohZSnV3CU+Gu8RRYBNBlJAIPZky9BbIWAPNssHdLIzI7wcAPeFt3qhiVU30Lk4qFy0uwUoJcDcpwCL33nWM321QgVJKfXKGVwutSh4sU+6Dg04FSlIYBx5tmH65Rl2O1vaTlr3KWfIm3wEHBX2aTXoqVoKiOvyt848HdLs5SxDsfa4HXWHAe94v7i/v+MdMDw6gAklbRmXT3IWR3Us9+6CxcA91yDb2fGBFdLmUVKuSXN97v4xKlovf9fr5Q4oht7v4N9YVDDHHdexs8sppJ+iGp93L5vFZiMvKQRYK+MWjuo8GT8/14xX40XlP/HbozR3JG0dw5HCVogds4glwycyUneGI+IgTlG0EeFTPuxGwe0c8xuTUv4DhPpDqglj2Sv5Mpfi6CN8CJmOrjx8SPzhc9cMIT3SeJJ+kUJJETk32DE1OVRHAn8oucLndzx+QiuxeVlmnoD7m+UO4ZM7p6/IRE9Oipb2E2IYjkHNJ8CDq3TWJOBHNIlk31e9gMxAA8oqtoApKSRz3X68oudm1PSyid6Rp4j8/ExTeyf0Twjyhhrvua3nEkiG1746cGJi2y9IoambkJO59OPKLqdo8U9aAVPvI8oFhIjbOAq7QBkpc7+OgHIB4Ik91Qe2oA5NFFs9KyTEg+0hRHgttOhi1xNQSkl/l5Rx6idW5KjWtjp7017MFAk6Bt5hvZWrKlqBmZ2yhn395L2N3JF4qPR1jX3WWaCHvmYlJBF34GCerxmnlylKSUuGLIS6iRcBgH1HviVST2VuLjcWgc2p/t1cwn4NArWICZqJrXSWU37JsX4tr4RYYrtQiYpcxZCUhwzhwASNRqbHyjppStIIIUFAEHcQRYg9DFmKanGl6JcmNwdv2TCbQytUR6afkASr1fZPDkeXA8ocWqGCiNWXBB0IvFRhCldpMf1XT8Gt4ARbVarcfjEWSBLQeJJKusZdm9EbEUBy2pLke74QurJ+yzwkszWGoJSsjzyfHwbkUxmHMNCWT0AUX6O7dRFfWYXNM0zUgZDkF9e6VPbixMTzV3Q1Oqsvdk1Ds0gb1l+rgGNVoE2A4gj3RlGx8jJLlhWpUpZbdmUTGo0y2SCOMKS7GspMWUruzEetk4EnMhEwKYC5LPYRk5lTFIzdmSkjcRmbmk3eNplSx2yXLZZ5y2f1klTeWeAjFJD1E8EM82Z/7Fvr4wrPmliScR+DFHI2mANLNzE3dmfrfXyESSLw0qlMmoWg+0cwPuI+EP7uvKLITU4qSETg4ScWNphE1UOGI0xVxBgDclVlcXyjwt9YiYylpbcAPNx+cT8NoCszCoqSjMSMrOXF7xS4qQF5UkkO1/rE0s8G3Bdj44ZVyfRBQW1ggwyyAIpqpDIEW+HLBSOkF4zu2B5Vqok2pDgNuN+h/QhNAp5fiW6A2+UKnl0EPr+jDkhfdcabuY4xX7Iig2gssfh+ZhvDF90/i+QhW0pBUnpfziXgeE5pZJcOot0YRDlaUnZXj2kE2JUuZKhu39N/jCtn6qX2EpAWlwkApzBwd4I1iXOSFocF0qDvxBD/AxneQCYoi/eLee6KJOuhUIp6ZpuaGpotARJxpaGZa03u5zBvGJn+8ayWzj+6YF5Uu0xn0G+mv7L+eq1oqpq0S1ALIzKNg4sOJeKKrxuaSRmPhb/SK1aSokkuTqTr5xz6l9I59Ku2F1KnNUpUn1UJaxdn4mG9rakgBIsSX8B8tIhbN4yJIMtY7hJIPAtcHiDEHFq/tZti6RZPSNKS40cUWnZpfo/xLtJACz306j+EaK584t8bxQSkEhJWpicqRcjjxbf4Rn+AzjLYpLH9boIp+JrLsQCT62qgeLk9RwYxC8W9HoR8hVTASplTKlRU/dUo5QBqblgNeNzfWNAwuoTLQmUQwQlIBu1kgF+Dlz4wPSKYSkrKW7ijlc3UyUqYNoTnF/pFnImFeVSiSWT7kgDyAAj0fHjbZ5+WVou0UyZ2ZBO7vAG7HQW0eHf8AZJNkTCFAeqpLpLAAkEeqTa3OK6kmZJgWN2umm8GCE1Th0s5048T4eETeV9XFPknoq8WOLJDi1sFq6jqQCVdllAcB194guA9stgL3gdrdpgUhwUlRAUDYgHV/CLnaTHVkiXKuXuWsLP0Pw1igRQnt0LmHOpc11vd1F1F31vDPHWSac5C/I+nD4xDCiWFIAA3vbQNpEetY90nKk2J4A6xNpKDKjuKy5b2DgvqPF/CK+plghrg7iDeKFirshllvotF0JpzLykqlsz7wrUfykacxzEGOEYoFIZ7axnFXi6hJMomzZSSbZTu683tFHSbeLktLlpzEEh1F0auLC6t2pETwhOCqZS5wl+k2+nxGVKmDtVhKpneSk9MqST7JN28YANpdrpU3EFS5V8oCVKGilj2Sd6mcPpZoB8cxmdNSta5ilKXck/LgOQ0iv2doVLWCkh8yWdyCX330c3gcmFyTixsMqg1KP5DDaOjzATUB2Yji+8HqLRU9oCARd7wVy6RaHE0JILvldm4spyPMxTVmzxSt0rSEquynfqGibBN4G4T6K8sVmSlDsqzDcilMxYA09o8BFknBJjsogAakOfKHqid2KRLlpKlnQDXqo/MweXyk1xxbbF4/HafLJpIi41VJlSmFmDQIzaQrl9uGYKZrvqA5Omqh5iJG01LNQtPan1hmAGg+sIpMRQmmmSlSypaiyFO2XMUPbfdCfKAw4OCd9ncufm0l0RcYUyEjjDCahkpykgsczOBubeX33trC8eV3wOAD9Yioh2FUhWd3MWslXrKPO7wYCcAAxDNboBr5QHvD321ZRle3vbg/n5xRGaiTShyG6ufnmEnefdu90XGCYwUy2yux48hFAotuixwxPdP4vkInaT7GLXRNw3aeYhJQounsyhFh3TuPMs48ohKbdFelNx1iepMHAzPCp4THhjzPDARdXOK5ilnVRcwlAhBJMLSmOHTyomMLQmlPeEJniPaX1hASMFtOru9BFjSPlB43igqp+WX+LunodfdF3TTnEcRwj1tpy/4kpPk6W9wi0oV9xO+wHuitxNQHe4Aw/s7OzSUdD7iR8oq8d7aFZOiyM8u0NqxBTGXms3He76eUM1JYvFfTyv8A5BX+0hj4KEVSipKmKjJxdonlsz72A8A7D3tFdiQJKGJSy0kEbu8LxZziGB05/HpEVZcoOgzDXgSwPx8o3FJcUclJt8mEFFL+7ZyGc8HsdeV3aGDKc30cE823dIm4agMU7gG52Gj+EM1avVGgUWtqA7W9/lHZaVE0duwcxbBu1K5YWoOrtMpDpBNrcoFZlCZMwhbFjYjQ+fURpc+jF7a+cD+N4EFoIBIIuN4f4iJ3H3RVGdasHKusCkHpFpsCgqmpTuzOegv9IG58lSHSoMR+rQX+jFP3/wDKt/8AD82gOVyHNaNLCFDQ24RSVaSFEKtfu6M3Bh42EEykhogVMsEMfiYDNhWaNDMOZ4pWCuIVxQCEupbGzcASByNifCJWD0hMpK3cqGZ9dYbVhSlLKQUgZgSBqLhTHnr/AHzBBQ4eEICRokMOkK8XA8VuSG+XmWSlFmeekOmLIWbsW8+UClAAVC2l/ewg39JKPuk8l/IwC0lemWDmF3BDC5I0vuAN+bCNl90Biq1ZHxg/eH9b4blwulSJs4ZrAkv0AJhIEDBVo7N3Js9UY5o5EsqUEjUlhEidQrTqk+T/AAjsmCRFjTdeLCglsCxJ73yEQFmLPCqZ0Gx9bnwECFeiuiZKU4iIBEim0jY+zSPJphta2EKnnvQ3kzKSOcNbpADoTbjDiNISUFJuGeFS40XasxFqFW8YdpU94QwS/nD8lTEQuR0tKq4PIX5P84t8Kn5kpPEB+u+Ky3ZcyHMPbPqLKHAxkYl7QraW/wCtI7YypzSin9gnyN/rDG0ZKpIyh2UH6X+bQ1ssgoKwfaDhjYs/Dxh+HUxc/wBJfV81nI3H3b4j4WrMuYolwcgTwDOSB1cR7UTLJOr38IbwyX3FBNnUW6E6xeTkxKM6r+ojXmRr1AiPidcJRl5i3aKu/spCSB8R5xYJSHSgWA1HTdAZtLiHaz1MXSlkp8Dc+fwhWWfBWdjHloN6XEkJYBQIIsQX5MSPDziWKwJIUdCMviTw8YytdMUsSCB0gposY7OUCvvAG3ERseXmti54OPQYmoBMOKkhQgKq9qUIWSlCy4BSDZn4ny3QV4HiQmoCh4jgd4MMUlLSESxyjt9FHtPgCVg5NdQT8DDHo2BFQ5DFKVv1dI+sFWLUZAfcQ4gWoJ/YVYWPVVY9Xv8AKEZIU0ynFNu4mqrmd2KqoqGudBc/WJQmPLB4wHbb4p2VOsCxX3B0PrHyfzjifFWNatl3hFaJkpM13zuoHSxJIHgGHhF3SC0APo6r88gyyby1W/CrvDwfNB5TqgruJqpmf+k5fcT+P5GM0qN0aR6SVPL6TiP8BMZrUG8Rz7HroepTd4UDHkjSPUwEewvQ7SzMqwrheLkYyDqPKKGWbmFlRgJdnUWU6qQf9IscJrgEGxN/kIHEqi1wuacpv7XyEaOjjKtodk2MJQIcWGaNjfyCl0MVSu8Idw+VmmdA/wAoYrToYnYCm6ldB84PI9MFD9VQEAqBdr84iSoIcjgjiGgcFrRsL1RxkP2j4w8hBJDXJ0hhXrn9boepVXHK/lGZghxCjXJSEzEEABnFx+UebPB+0u2nzgnq61E6WTa+4/CKLCqIIUspLAsOQ5++BjK2da0KxFLpy3yl3s2g3cYTQ0mSYcqgoIIFuBl/UDziViagJSlBzluTx5E8+ERtn1OF5CUspmN27oBHuirFuSQqfR7OB3A2fK9rO7RKwcKCC+qiS+4bgB4Bo9raZQSVOC123f6w9QH7tO6z87xekTDOMrUJKuzLK9r9ojeH3QJU5AnIKwWs/wCuEGC8oQtStACesVe0lL2SqYndlCizasr5mIvK7QzG/Rf9mDLyNY3IYOTwJ3iISNl5aCVqch7I9gHp+hFirEpctDkgW4w1TY+ib3gQcqi48LERJyfoJFHjOGSyjOQUKaxbfuCho0L2HxImYtCjqAoeBY/EeUExlJnynbUaH3iBjZmmEmvKVJzJyqYaWJSReH4JPkDkpwaNLrmXSp4p/wBWjPNoFnM5bczBmv8AnB+uoldmRlV0zD6QC7VTU2CEsX1Jc/SLZr4MmhL5oODU/do5pHwjNtvK7POQl7JBPiS3ygtl147NBJYBD+AF4zTEKkzJpJ3/AK+cSzeki2K2EXo/qsk8p3LSfNNx7s0ahTTYxijnFE6Tl1ExDc3IBHiCR4xrFNUEFvKGxWqBl3YD+kmoaYUcVhf/AObQATvWg49JV6gK3DunqACRALNN4jl2OXRJki0c8eoLCEmAiExUld4WRDSS0OAxyXZ1C0pi0w0d0/i+QiuRFrhiu6fxfIRxHCDKlx7UoNo+nhsJQfudP/SR9I8VsHh51o6c/wDiR9I0VTszZ8qzw4iz2aDpXuYj4flH0qfR9h37lTf0kfSFyNhaBD5KOnS+rSkD5QctnDAVhhA3Ujvq6mPqY7GUR1pZH9NP0hlWwOHm5oqY/wDiR9I5D4mZ8oTfWh+Qnvht5j6lPo8w79xpv6SPpCkej7DgXFFTA/8AaR9IzMfOVRWNZMT9nJpUpQVvuH5flH0AdgsP/c6f+kj6Q5K2LoU+rSSB0lpHygIxphN2YZXSgph7ILkcTufkIrNmKSaozpgSSgK7x4Ob/ER9EnZCjNvssj+mn6QqTsrSISpKKaSlKi6gEJAJGhIa8OjKmmLa1RhOJqZF9LlXQCFIPcT0DxuUzZCjUGNLII4GWn6R6Nk6T92k/wBNP0iv/wBS/YT9JmC4in7rKPaKU9XUB84XtzSoQZJJd0KJB3F0sPKN2VshRkgmlkWLj7tNiNCLR1dshRzsva00mZlDJzS0nKOAcWibNP6kkzscVNM+TTUkzAblANg5ZuQ3ReqlMkEaeKT1DXj6K/4d4b+4039JH0h87E0J/wCUp/6afpHceTimmMlGzHcAk9gFAqUoK7wzObkMWI6e6IlPSvVCYNCkjS9yDG5ytlqRPq08kdEJEe/7sUrv9nlPxyJgIT4y5Azx8k0ZfN9SAvaA98eMfRB2fpv+hK/uD6RGm7HUSrqpZB6y0/SK5+TGUaonh4zjJOzDcIZUll6AHwEAqEuvxj6uGyFGElIpZASbEdmliDruiMn0f4cC4oqZ/wDtI+kTyyJ1oqjGrPmaSM06UAWImIAPA5heNXlk6hgXjRRsJQAgijp3BcHskOCLgi0TRs9Tf9CV/cEHHMlZyULMG29wofZu0u6Vg7/asol/CM2Um8fX1RsxSzElK6eSpJ1BQkg+6IP/AA7w39xpf6SPpCpyTdoKKaWz5VlJMLmSzH1QPR7h37jTf0kfSHZWw1Am6aOnHSUj6QtaYR8o9grVi3FreceoTH1fM2LoVDKaSQRwMtLfCGB6PsOH/JU39JH0jPZkfL4TFjhvqn8XyEfSP+4OH/uVN/SR9IWjYagGlHTj/wASPpGOl5HR0dGOHR0dHRjHR0dHRjHRxjo6MYyrF66vVMrliXVCTPk1UqnACmQqSj7laEpOdCllM65AfMhiYs6jaCuT2wHaJUiYlCZYpVzAmnzSgakTG+8XlK1ZH3Nl7pjQo6MYzX/erEM0gCXMLrAJNOpKJ0k1RlBZAQVS19llWQSgAEG7sLzamtmVWHoVRrmoM2dJShaAoLCTPCDMYXyM6uBTyMFpEeS5YSAlIAADAAMABYAAaCMYyuoXiaZsxc6ZOlntaJaxKSubKloPbpmplgA50gCUpQALlV4LdrK+bMw+aaYTkzUzEIT3FoWSmolpWoJHeKCMxcapfdBTHRjGa1OKYjJmVGYrANQQZiJE2chKRRoVLTJlnMci5vdJDgKfQlw3TKxCZOCss2VNXNWpiFmShZwqWwIPdMsT3DaZn3xp0eFIIY6RjAEjHKqrweqqQFIXMQv7MmWD2iQlIQSCm6lGYmYQ24iK2ViGIU0uYgCaD9oZRX21QmTJMh5apc1UtapiFzBfunISUkJcKjTKenTLSEISlCUhkpSAlIA0AAsBDkYxmMjEKxM4zVS5yiVTFkIRNKXGFyiOyQtgAZuYBKh6zixeIdRj2IKyTD2yTLNSJak081QWDTyVyQuWJaQomYVICsoGvWNajoxjKcTnVqu2UZU0KasORInZSo0FOUixv94ZiU5SLpLXeJVVj9ZSfappVMmJl1CfuVyiAZM2UhEoyZhtaapAyg+yokOY0yGp9KhYAWlKwCFAKAICkl0qAO8FiDujGBPaygnqopBK5xqEqp0zDIXMlg55stM85JZunLnuXyhzaKyrx2ukT50tKJnZSkzEyk5Js6bMQmQFS5qJikFK153fPM4jK7PokdGMZkraXFDJJSFZkfa1BX2ZSjMEqXJmU6WKUXWVzEuEh2LBxBhspV1CxPFTcy5xTLV2Zl5pZly1ggXcBS1Jd/Z4xex0Yx0dHR0Yx0dHR0Yx0dHR0Yx0dHR0Yx//2Q=="/>
          <p:cNvSpPr>
            <a:spLocks noChangeAspect="1" noChangeArrowheads="1"/>
          </p:cNvSpPr>
          <p:nvPr/>
        </p:nvSpPr>
        <p:spPr bwMode="auto">
          <a:xfrm>
            <a:off x="130175" y="-852488"/>
            <a:ext cx="2552700" cy="1790701"/>
          </a:xfrm>
          <a:prstGeom prst="rect">
            <a:avLst/>
          </a:prstGeom>
          <a:noFill/>
          <a:ln w="9525">
            <a:noFill/>
            <a:miter lim="800000"/>
            <a:headEnd/>
            <a:tailEnd/>
          </a:ln>
        </p:spPr>
        <p:txBody>
          <a:bodyPr/>
          <a:lstStyle/>
          <a:p>
            <a:endParaRPr lang="en-US">
              <a:latin typeface="Century Schoolbook" pitchFamily="18" charset="0"/>
            </a:endParaRPr>
          </a:p>
        </p:txBody>
      </p:sp>
      <p:pic>
        <p:nvPicPr>
          <p:cNvPr id="161804" name="Picture 12" descr="http://t0.gstatic.com/images?q=tbn:ANd9GcRTFQadYqkbwIYoPIt6v-eh16oo-sBQ7GWK6syynm_ebFq-NrDr5Q"/>
          <p:cNvPicPr>
            <a:picLocks noChangeAspect="1" noChangeArrowheads="1"/>
          </p:cNvPicPr>
          <p:nvPr/>
        </p:nvPicPr>
        <p:blipFill>
          <a:blip r:embed="rId3" cstate="print"/>
          <a:srcRect/>
          <a:stretch>
            <a:fillRect/>
          </a:stretch>
        </p:blipFill>
        <p:spPr bwMode="auto">
          <a:xfrm>
            <a:off x="3871912" y="3886200"/>
            <a:ext cx="1400175" cy="2286000"/>
          </a:xfrm>
          <a:prstGeom prst="rect">
            <a:avLst/>
          </a:prstGeom>
          <a:noFill/>
          <a:ln w="9525">
            <a:noFill/>
            <a:miter lim="800000"/>
            <a:headEnd/>
            <a:tailEnd/>
          </a:ln>
        </p:spPr>
      </p:pic>
      <p:pic>
        <p:nvPicPr>
          <p:cNvPr id="161806" name="Picture 14" descr="http://t1.gstatic.com/images?q=tbn:ANd9GcSXHlzMGkgPwkryf9iPmVUM6qx8jHLjTP1kTPjR61eWU_TYac9q"/>
          <p:cNvPicPr>
            <a:picLocks noChangeAspect="1" noChangeArrowheads="1"/>
          </p:cNvPicPr>
          <p:nvPr/>
        </p:nvPicPr>
        <p:blipFill>
          <a:blip r:embed="rId4" cstate="print"/>
          <a:srcRect/>
          <a:stretch>
            <a:fillRect/>
          </a:stretch>
        </p:blipFill>
        <p:spPr bwMode="auto">
          <a:xfrm>
            <a:off x="6400800" y="4876800"/>
            <a:ext cx="1266825" cy="1095375"/>
          </a:xfrm>
          <a:prstGeom prst="rect">
            <a:avLst/>
          </a:prstGeom>
          <a:noFill/>
          <a:ln w="9525">
            <a:noFill/>
            <a:miter lim="800000"/>
            <a:headEnd/>
            <a:tailEnd/>
          </a:ln>
        </p:spPr>
      </p:pic>
      <p:pic>
        <p:nvPicPr>
          <p:cNvPr id="161808" name="Picture 16" descr="http://t2.gstatic.com/images?q=tbn:ANd9GcTUlBLmd_-6VqAtKe_V_9ahvDrD0wTBJu7_R67xx9baThGGiR3Wqw"/>
          <p:cNvPicPr>
            <a:picLocks noChangeAspect="1" noChangeArrowheads="1"/>
          </p:cNvPicPr>
          <p:nvPr/>
        </p:nvPicPr>
        <p:blipFill>
          <a:blip r:embed="rId5" cstate="print"/>
          <a:srcRect/>
          <a:stretch>
            <a:fillRect/>
          </a:stretch>
        </p:blipFill>
        <p:spPr bwMode="auto">
          <a:xfrm>
            <a:off x="1295400" y="4724400"/>
            <a:ext cx="1793875" cy="134302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D96A72F7-F54E-A34A-8408-2028D19E0496}"/>
              </a:ext>
            </a:extLst>
          </p:cNvPr>
          <p:cNvSpPr>
            <a:spLocks noGrp="1"/>
          </p:cNvSpPr>
          <p:nvPr>
            <p:ph type="sldNum" sz="quarter" idx="12"/>
          </p:nvPr>
        </p:nvSpPr>
        <p:spPr/>
        <p:txBody>
          <a:bodyPr/>
          <a:lstStyle/>
          <a:p>
            <a:pPr>
              <a:defRPr/>
            </a:pPr>
            <a:fld id="{93760DB9-38B2-4ACA-86B8-FFD53C1F380B}" type="slidenum">
              <a:rPr lang="en-US" smtClean="0"/>
              <a:pPr>
                <a:defRPr/>
              </a:pPr>
              <a:t>137</a:t>
            </a:fld>
            <a:endParaRPr lang="en-US"/>
          </a:p>
        </p:txBody>
      </p:sp>
      <p:sp>
        <p:nvSpPr>
          <p:cNvPr id="3" name="Footer Placeholder 2">
            <a:extLst>
              <a:ext uri="{FF2B5EF4-FFF2-40B4-BE49-F238E27FC236}">
                <a16:creationId xmlns:a16="http://schemas.microsoft.com/office/drawing/2014/main" id="{8D306D0F-3A77-A644-8DEF-E3ED91E18139}"/>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2000"/>
                                  </p:stCondLst>
                                  <p:childTnLst>
                                    <p:set>
                                      <p:cBhvr>
                                        <p:cTn id="6" dur="1" fill="hold">
                                          <p:stCondLst>
                                            <p:cond delay="0"/>
                                          </p:stCondLst>
                                        </p:cTn>
                                        <p:tgtEl>
                                          <p:spTgt spid="161808"/>
                                        </p:tgtEl>
                                        <p:attrNameLst>
                                          <p:attrName>style.visibility</p:attrName>
                                        </p:attrNameLst>
                                      </p:cBhvr>
                                      <p:to>
                                        <p:strVal val="visible"/>
                                      </p:to>
                                    </p:set>
                                    <p:animEffect transition="in" filter="blinds(horizontal)">
                                      <p:cBhvr>
                                        <p:cTn id="7" dur="500"/>
                                        <p:tgtEl>
                                          <p:spTgt spid="161808"/>
                                        </p:tgtEl>
                                      </p:cBhvr>
                                    </p:animEffect>
                                  </p:childTnLst>
                                </p:cTn>
                              </p:par>
                            </p:childTnLst>
                          </p:cTn>
                        </p:par>
                        <p:par>
                          <p:cTn id="8" fill="hold">
                            <p:stCondLst>
                              <p:cond delay="2500"/>
                            </p:stCondLst>
                            <p:childTnLst>
                              <p:par>
                                <p:cTn id="9" presetID="3" presetClass="entr" presetSubtype="10" fill="hold" nodeType="afterEffect">
                                  <p:stCondLst>
                                    <p:cond delay="1500"/>
                                  </p:stCondLst>
                                  <p:childTnLst>
                                    <p:set>
                                      <p:cBhvr>
                                        <p:cTn id="10" dur="1" fill="hold">
                                          <p:stCondLst>
                                            <p:cond delay="0"/>
                                          </p:stCondLst>
                                        </p:cTn>
                                        <p:tgtEl>
                                          <p:spTgt spid="161804"/>
                                        </p:tgtEl>
                                        <p:attrNameLst>
                                          <p:attrName>style.visibility</p:attrName>
                                        </p:attrNameLst>
                                      </p:cBhvr>
                                      <p:to>
                                        <p:strVal val="visible"/>
                                      </p:to>
                                    </p:set>
                                    <p:animEffect transition="in" filter="blinds(horizontal)">
                                      <p:cBhvr>
                                        <p:cTn id="11" dur="500"/>
                                        <p:tgtEl>
                                          <p:spTgt spid="161804"/>
                                        </p:tgtEl>
                                      </p:cBhvr>
                                    </p:animEffect>
                                  </p:childTnLst>
                                </p:cTn>
                              </p:par>
                            </p:childTnLst>
                          </p:cTn>
                        </p:par>
                        <p:par>
                          <p:cTn id="12" fill="hold">
                            <p:stCondLst>
                              <p:cond delay="4500"/>
                            </p:stCondLst>
                            <p:childTnLst>
                              <p:par>
                                <p:cTn id="13" presetID="3" presetClass="entr" presetSubtype="10" fill="hold" nodeType="afterEffect">
                                  <p:stCondLst>
                                    <p:cond delay="1000"/>
                                  </p:stCondLst>
                                  <p:childTnLst>
                                    <p:set>
                                      <p:cBhvr>
                                        <p:cTn id="14" dur="1" fill="hold">
                                          <p:stCondLst>
                                            <p:cond delay="0"/>
                                          </p:stCondLst>
                                        </p:cTn>
                                        <p:tgtEl>
                                          <p:spTgt spid="161806"/>
                                        </p:tgtEl>
                                        <p:attrNameLst>
                                          <p:attrName>style.visibility</p:attrName>
                                        </p:attrNameLst>
                                      </p:cBhvr>
                                      <p:to>
                                        <p:strVal val="visible"/>
                                      </p:to>
                                    </p:set>
                                    <p:animEffect transition="in" filter="blinds(horizontal)">
                                      <p:cBhvr>
                                        <p:cTn id="15" dur="500"/>
                                        <p:tgtEl>
                                          <p:spTgt spid="161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2844F44-BB25-B2DC-EC72-C2F94635DA22}"/>
              </a:ext>
            </a:extLst>
          </p:cNvPr>
          <p:cNvSpPr>
            <a:spLocks noGrp="1"/>
          </p:cNvSpPr>
          <p:nvPr>
            <p:ph type="title"/>
          </p:nvPr>
        </p:nvSpPr>
        <p:spPr>
          <a:xfrm>
            <a:off x="836676" y="548640"/>
            <a:ext cx="7626096" cy="1179576"/>
          </a:xfrm>
        </p:spPr>
        <p:txBody>
          <a:bodyPr>
            <a:normAutofit/>
          </a:bodyPr>
          <a:lstStyle/>
          <a:p>
            <a:r>
              <a:rPr lang="en-US" sz="3600" kern="1200" dirty="0">
                <a:latin typeface="Arial" panose="020B0604020202020204" pitchFamily="34" charset="0"/>
                <a:cs typeface="Arial" panose="020B0604020202020204" pitchFamily="34" charset="0"/>
              </a:rPr>
              <a:t>Key Term and Definitions</a:t>
            </a:r>
            <a:endParaRPr lang="en-US" sz="3600"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F5332C7-F360-8B84-9D89-21E8E9E80E95}"/>
              </a:ext>
            </a:extLst>
          </p:cNvPr>
          <p:cNvSpPr>
            <a:spLocks noGrp="1"/>
          </p:cNvSpPr>
          <p:nvPr>
            <p:ph idx="1"/>
          </p:nvPr>
        </p:nvSpPr>
        <p:spPr>
          <a:xfrm>
            <a:off x="533400" y="2133600"/>
            <a:ext cx="7929372" cy="4043363"/>
          </a:xfrm>
        </p:spPr>
        <p:txBody>
          <a:bodyPr>
            <a:normAutofit/>
          </a:bodyPr>
          <a:lstStyle/>
          <a:p>
            <a:r>
              <a:rPr lang="en-US" sz="2000" u="sng" kern="1200" dirty="0">
                <a:latin typeface="Arial" panose="020B0604020202020204" pitchFamily="34" charset="0"/>
                <a:cs typeface="Arial" panose="020B0604020202020204" pitchFamily="34" charset="0"/>
              </a:rPr>
              <a:t>Maintenance Planning</a:t>
            </a:r>
            <a:r>
              <a:rPr lang="en-US" sz="2000" kern="1200" dirty="0">
                <a:latin typeface="Arial" panose="020B0604020202020204" pitchFamily="34" charset="0"/>
                <a:cs typeface="Arial" panose="020B0604020202020204" pitchFamily="34" charset="0"/>
              </a:rPr>
              <a:t>: </a:t>
            </a:r>
            <a:br>
              <a:rPr lang="en-US" sz="2000" kern="1200" dirty="0">
                <a:latin typeface="Arial" panose="020B0604020202020204" pitchFamily="34" charset="0"/>
                <a:cs typeface="Arial" panose="020B0604020202020204" pitchFamily="34" charset="0"/>
              </a:rPr>
            </a:br>
            <a:r>
              <a:rPr lang="en-US" sz="2000" kern="1200" dirty="0">
                <a:latin typeface="Arial" panose="020B0604020202020204" pitchFamily="34" charset="0"/>
                <a:cs typeface="Arial" panose="020B0604020202020204" pitchFamily="34" charset="0"/>
              </a:rPr>
              <a:t>Identifying the parts, tools, procedures, and standards, specifications required for effective maintenance work, increasing wrench time.</a:t>
            </a:r>
            <a:br>
              <a:rPr lang="en-US" sz="2000" kern="1200" dirty="0">
                <a:latin typeface="Arial" panose="020B0604020202020204" pitchFamily="34" charset="0"/>
                <a:cs typeface="Arial" panose="020B0604020202020204" pitchFamily="34" charset="0"/>
              </a:rPr>
            </a:br>
            <a:br>
              <a:rPr lang="en-US" sz="2000" kern="1200" dirty="0">
                <a:latin typeface="Arial" panose="020B0604020202020204" pitchFamily="34" charset="0"/>
                <a:cs typeface="Arial" panose="020B0604020202020204" pitchFamily="34" charset="0"/>
              </a:rPr>
            </a:br>
            <a:r>
              <a:rPr lang="en-US" sz="2000" u="sng" kern="1200" dirty="0">
                <a:latin typeface="Arial" panose="020B0604020202020204" pitchFamily="34" charset="0"/>
                <a:cs typeface="Arial" panose="020B0604020202020204" pitchFamily="34" charset="0"/>
              </a:rPr>
              <a:t>Maintenance Scheduling</a:t>
            </a:r>
            <a:r>
              <a:rPr lang="en-US" sz="2000" kern="1200" dirty="0">
                <a:latin typeface="Arial" panose="020B0604020202020204" pitchFamily="34" charset="0"/>
                <a:cs typeface="Arial" panose="020B0604020202020204" pitchFamily="34" charset="0"/>
              </a:rPr>
              <a:t>: </a:t>
            </a:r>
            <a:br>
              <a:rPr lang="en-US" sz="2000" kern="1200" dirty="0">
                <a:latin typeface="Arial" panose="020B0604020202020204" pitchFamily="34" charset="0"/>
                <a:cs typeface="Arial" panose="020B0604020202020204" pitchFamily="34" charset="0"/>
              </a:rPr>
            </a:br>
            <a:r>
              <a:rPr lang="en-US" sz="2000" kern="1200" dirty="0">
                <a:latin typeface="Arial" panose="020B0604020202020204" pitchFamily="34" charset="0"/>
                <a:cs typeface="Arial" panose="020B0604020202020204" pitchFamily="34" charset="0"/>
              </a:rPr>
              <a:t>Scheduling of maintenance, operations, contractors, engineering , safety personnel to be at the right place at right time and conduct the right work synchronized together which is intended to minimize interruption to operations and production</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Source :SMRP Best Practices</a:t>
            </a:r>
          </a:p>
        </p:txBody>
      </p:sp>
      <p:sp>
        <p:nvSpPr>
          <p:cNvPr id="4" name="Footer Placeholder 3">
            <a:extLst>
              <a:ext uri="{FF2B5EF4-FFF2-40B4-BE49-F238E27FC236}">
                <a16:creationId xmlns:a16="http://schemas.microsoft.com/office/drawing/2014/main" id="{75806AD9-CAFC-F795-BBCA-7497F9C1F44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E5526069-D676-1E12-2704-7C28B739974F}"/>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138</a:t>
            </a:fld>
            <a:endParaRPr lang="en-US">
              <a:solidFill>
                <a:schemeClr val="tx1">
                  <a:lumMod val="50000"/>
                  <a:lumOff val="50000"/>
                </a:schemeClr>
              </a:solidFill>
            </a:endParaRPr>
          </a:p>
        </p:txBody>
      </p:sp>
    </p:spTree>
    <p:extLst>
      <p:ext uri="{BB962C8B-B14F-4D97-AF65-F5344CB8AC3E}">
        <p14:creationId xmlns:p14="http://schemas.microsoft.com/office/powerpoint/2010/main" val="402039781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8" name="Rectangle 4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0" name="Rectangle 4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523860-FA11-45C7-919B-EC396776730A}"/>
              </a:ext>
            </a:extLst>
          </p:cNvPr>
          <p:cNvSpPr>
            <a:spLocks noGrp="1"/>
          </p:cNvSpPr>
          <p:nvPr>
            <p:ph type="title"/>
          </p:nvPr>
        </p:nvSpPr>
        <p:spPr>
          <a:xfrm>
            <a:off x="836676" y="1024128"/>
            <a:ext cx="7626096" cy="704088"/>
          </a:xfrm>
        </p:spPr>
        <p:txBody>
          <a:bodyPr>
            <a:noAutofit/>
          </a:bodyPr>
          <a:lstStyle/>
          <a:p>
            <a:r>
              <a:rPr lang="en-US" sz="3200" dirty="0">
                <a:latin typeface="Arial" panose="020B0604020202020204" pitchFamily="34" charset="0"/>
                <a:cs typeface="Arial" panose="020B0604020202020204" pitchFamily="34" charset="0"/>
              </a:rPr>
              <a:t>Planned Work</a:t>
            </a:r>
            <a:br>
              <a:rPr lang="en-US" sz="4000" b="1" dirty="0">
                <a:effectLst>
                  <a:outerShdw blurRad="38100" dist="38100" dir="2700000" algn="tl">
                    <a:srgbClr val="000000">
                      <a:alpha val="43137"/>
                    </a:srgbClr>
                  </a:outerShdw>
                </a:effectLst>
                <a:latin typeface="Abadi" panose="020B0604020104020204" pitchFamily="34" charset="0"/>
              </a:rPr>
            </a:br>
            <a:endParaRPr lang="en-US" sz="4000" b="1" dirty="0">
              <a:effectLst>
                <a:outerShdw blurRad="38100" dist="38100" dir="2700000" algn="tl">
                  <a:srgbClr val="000000">
                    <a:alpha val="43137"/>
                  </a:srgbClr>
                </a:outerShdw>
              </a:effectLst>
              <a:latin typeface="Abadi" panose="020B0604020104020204" pitchFamily="34" charset="0"/>
            </a:endParaRPr>
          </a:p>
        </p:txBody>
      </p:sp>
      <p:sp>
        <p:nvSpPr>
          <p:cNvPr id="52" name="Rectangle 5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54DDC6C-C981-41C0-B894-899196BA5D9F}"/>
              </a:ext>
            </a:extLst>
          </p:cNvPr>
          <p:cNvSpPr>
            <a:spLocks noGrp="1"/>
          </p:cNvSpPr>
          <p:nvPr>
            <p:ph idx="1"/>
          </p:nvPr>
        </p:nvSpPr>
        <p:spPr>
          <a:xfrm>
            <a:off x="470137" y="2276856"/>
            <a:ext cx="7992635" cy="3900107"/>
          </a:xfrm>
        </p:spPr>
        <p:txBody>
          <a:bodyPr>
            <a:noAutofit/>
          </a:bodyPr>
          <a:lstStyle/>
          <a:p>
            <a:pPr marL="0" indent="0">
              <a:buNone/>
            </a:pPr>
            <a:r>
              <a:rPr lang="en-US" sz="2000" u="sng" dirty="0">
                <a:latin typeface="Arial" panose="020B0604020202020204" pitchFamily="34" charset="0"/>
                <a:cs typeface="Arial" panose="020B0604020202020204" pitchFamily="34" charset="0"/>
              </a:rPr>
              <a:t>Planned work </a:t>
            </a:r>
            <a:r>
              <a:rPr lang="en-US" sz="2000" dirty="0">
                <a:latin typeface="Arial" panose="020B0604020202020204" pitchFamily="34" charset="0"/>
                <a:cs typeface="Arial" panose="020B0604020202020204" pitchFamily="34" charset="0"/>
              </a:rPr>
              <a:t>is the amount of planned maintenance work that was completed versus the total maintenance labor hours, expressed as a percentage. </a:t>
            </a:r>
          </a:p>
          <a:p>
            <a:pPr marL="0" indent="0">
              <a:buNone/>
            </a:pPr>
            <a:r>
              <a:rPr lang="en-US" sz="2000" dirty="0">
                <a:latin typeface="Arial" panose="020B0604020202020204" pitchFamily="34" charset="0"/>
                <a:cs typeface="Arial" panose="020B0604020202020204" pitchFamily="34" charset="0"/>
              </a:rPr>
              <a:t>Planning adds value for the craft worker through preparation and an understanding of work request prior to the commencement of work. </a:t>
            </a:r>
          </a:p>
          <a:p>
            <a:pPr marL="0" indent="0">
              <a:buNone/>
            </a:pPr>
            <a:r>
              <a:rPr lang="en-US" sz="2000" u="sng" dirty="0">
                <a:latin typeface="Arial" panose="020B0604020202020204" pitchFamily="34" charset="0"/>
                <a:cs typeface="Arial" panose="020B0604020202020204" pitchFamily="34" charset="0"/>
              </a:rPr>
              <a:t>Maintenance planning </a:t>
            </a:r>
            <a:r>
              <a:rPr lang="en-US" sz="2000" dirty="0">
                <a:latin typeface="Arial" panose="020B0604020202020204" pitchFamily="34" charset="0"/>
                <a:cs typeface="Arial" panose="020B0604020202020204" pitchFamily="34" charset="0"/>
              </a:rPr>
              <a:t>is a highly skilled function that requires a basic knowledge of the maintenance work process, operations, project management, maintenance management system (MMS) and related systems, as well as a practical understanding of the work to be performed. </a:t>
            </a:r>
            <a:endParaRPr lang="en-US" sz="2000" u="sng" dirty="0">
              <a:latin typeface="Arial" panose="020B0604020202020204" pitchFamily="34" charset="0"/>
              <a:cs typeface="Arial" panose="020B0604020202020204" pitchFamily="34" charset="0"/>
            </a:endParaRPr>
          </a:p>
          <a:p>
            <a:pPr marL="0" indent="0">
              <a:buNone/>
            </a:pPr>
            <a:r>
              <a:rPr lang="en-US" sz="2000" u="sng" dirty="0">
                <a:latin typeface="Arial" panose="020B0604020202020204" pitchFamily="34" charset="0"/>
                <a:cs typeface="Arial" panose="020B0604020202020204" pitchFamily="34" charset="0"/>
              </a:rPr>
              <a:t>Plannin</a:t>
            </a:r>
            <a:r>
              <a:rPr lang="en-US" sz="2000" dirty="0">
                <a:latin typeface="Arial" panose="020B0604020202020204" pitchFamily="34" charset="0"/>
                <a:cs typeface="Arial" panose="020B0604020202020204" pitchFamily="34" charset="0"/>
              </a:rPr>
              <a:t>g is the “what’s required” and “how to” part of any maintenance job. </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solidFill>
                  <a:srgbClr val="1C1C1C"/>
                </a:solidFill>
                <a:latin typeface="Arial" panose="020B0604020202020204" pitchFamily="34" charset="0"/>
                <a:cs typeface="Arial" panose="020B0604020202020204" pitchFamily="34" charset="0"/>
              </a:rPr>
              <a:t>Source: SMRP Best practices</a:t>
            </a:r>
          </a:p>
        </p:txBody>
      </p:sp>
      <p:sp>
        <p:nvSpPr>
          <p:cNvPr id="5" name="Footer Placeholder 4">
            <a:extLst>
              <a:ext uri="{FF2B5EF4-FFF2-40B4-BE49-F238E27FC236}">
                <a16:creationId xmlns:a16="http://schemas.microsoft.com/office/drawing/2014/main" id="{5527A714-FF1A-A34C-9D91-F69A4F4C381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C8D0097D-9552-B04D-AB5F-AA6A95A640A5}"/>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139</a:t>
            </a:fld>
            <a:endParaRPr lang="en-US">
              <a:solidFill>
                <a:schemeClr val="tx1">
                  <a:lumMod val="50000"/>
                  <a:lumOff val="50000"/>
                </a:schemeClr>
              </a:solidFill>
            </a:endParaRPr>
          </a:p>
        </p:txBody>
      </p:sp>
    </p:spTree>
    <p:extLst>
      <p:ext uri="{BB962C8B-B14F-4D97-AF65-F5344CB8AC3E}">
        <p14:creationId xmlns:p14="http://schemas.microsoft.com/office/powerpoint/2010/main" val="293290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FE165-4981-9D41-F8AD-2403E57138EF}"/>
              </a:ext>
            </a:extLst>
          </p:cNvPr>
          <p:cNvSpPr>
            <a:spLocks noGrp="1"/>
          </p:cNvSpPr>
          <p:nvPr>
            <p:ph type="title"/>
          </p:nvPr>
        </p:nvSpPr>
        <p:spPr/>
        <p:txBody>
          <a:bodyPr>
            <a:normAutofit/>
          </a:bodyPr>
          <a:lstStyle/>
          <a:p>
            <a:r>
              <a:rPr lang="en-US" sz="2800" dirty="0">
                <a:latin typeface="+mn-lt"/>
              </a:rPr>
              <a:t>Day in the life a Proactive Maintenance Planner</a:t>
            </a:r>
            <a:endParaRPr lang="en-US" sz="2800" dirty="0"/>
          </a:p>
        </p:txBody>
      </p:sp>
      <p:sp>
        <p:nvSpPr>
          <p:cNvPr id="4" name="Footer Placeholder 3">
            <a:extLst>
              <a:ext uri="{FF2B5EF4-FFF2-40B4-BE49-F238E27FC236}">
                <a16:creationId xmlns:a16="http://schemas.microsoft.com/office/drawing/2014/main" id="{EA0CA611-4809-30FF-44AC-6ED73DB40828}"/>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9B5D9F15-313A-0B60-80D5-2E4ABFF67676}"/>
              </a:ext>
            </a:extLst>
          </p:cNvPr>
          <p:cNvSpPr>
            <a:spLocks noGrp="1"/>
          </p:cNvSpPr>
          <p:nvPr>
            <p:ph type="sldNum" sz="quarter" idx="12"/>
          </p:nvPr>
        </p:nvSpPr>
        <p:spPr/>
        <p:txBody>
          <a:bodyPr/>
          <a:lstStyle/>
          <a:p>
            <a:pPr>
              <a:defRPr/>
            </a:pPr>
            <a:fld id="{93760DB9-38B2-4ACA-86B8-FFD53C1F380B}" type="slidenum">
              <a:rPr lang="en-US" smtClean="0"/>
              <a:pPr>
                <a:defRPr/>
              </a:pPr>
              <a:t>14</a:t>
            </a:fld>
            <a:endParaRPr lang="en-US"/>
          </a:p>
        </p:txBody>
      </p:sp>
      <p:pic>
        <p:nvPicPr>
          <p:cNvPr id="6" name="Image 21">
            <a:extLst>
              <a:ext uri="{FF2B5EF4-FFF2-40B4-BE49-F238E27FC236}">
                <a16:creationId xmlns:a16="http://schemas.microsoft.com/office/drawing/2014/main" id="{94B789CF-5F51-3A0A-4073-0675815A594A}"/>
              </a:ext>
            </a:extLst>
          </p:cNvPr>
          <p:cNvPicPr>
            <a:picLocks noGrp="1"/>
          </p:cNvPicPr>
          <p:nvPr>
            <p:ph idx="1"/>
          </p:nvPr>
        </p:nvPicPr>
        <p:blipFill>
          <a:blip r:embed="rId2" cstate="print"/>
          <a:stretch>
            <a:fillRect/>
          </a:stretch>
        </p:blipFill>
        <p:spPr>
          <a:xfrm>
            <a:off x="1143001" y="1690689"/>
            <a:ext cx="6292890" cy="4486274"/>
          </a:xfrm>
          <a:prstGeom prst="rect">
            <a:avLst/>
          </a:prstGeom>
        </p:spPr>
      </p:pic>
    </p:spTree>
    <p:extLst>
      <p:ext uri="{BB962C8B-B14F-4D97-AF65-F5344CB8AC3E}">
        <p14:creationId xmlns:p14="http://schemas.microsoft.com/office/powerpoint/2010/main" val="314709209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6662B32-FB67-A0CC-FCA3-5856C24702FB}"/>
              </a:ext>
            </a:extLst>
          </p:cNvPr>
          <p:cNvSpPr>
            <a:spLocks noGrp="1"/>
          </p:cNvSpPr>
          <p:nvPr>
            <p:ph type="title"/>
          </p:nvPr>
        </p:nvSpPr>
        <p:spPr>
          <a:xfrm>
            <a:off x="836676" y="548640"/>
            <a:ext cx="7626096" cy="1179576"/>
          </a:xfrm>
        </p:spPr>
        <p:txBody>
          <a:bodyPr>
            <a:normAutofit/>
          </a:bodyPr>
          <a:lstStyle/>
          <a:p>
            <a:r>
              <a:rPr lang="en-US" sz="3500">
                <a:latin typeface="Arial" panose="020B0604020202020204" pitchFamily="34" charset="0"/>
                <a:cs typeface="Arial" panose="020B0604020202020204" pitchFamily="34" charset="0"/>
              </a:rPr>
              <a:t>Planned Work Metric</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28AAEA5-D7C2-1621-5E1E-66BADC439527}"/>
              </a:ext>
            </a:extLst>
          </p:cNvPr>
          <p:cNvSpPr>
            <a:spLocks noGrp="1"/>
          </p:cNvSpPr>
          <p:nvPr>
            <p:ph idx="1"/>
          </p:nvPr>
        </p:nvSpPr>
        <p:spPr>
          <a:xfrm>
            <a:off x="836676" y="2481943"/>
            <a:ext cx="7626096" cy="3695020"/>
          </a:xfrm>
        </p:spPr>
        <p:txBody>
          <a:bodyPr>
            <a:normAutofit/>
          </a:bodyPr>
          <a:lstStyle/>
          <a:p>
            <a:r>
              <a:rPr lang="en-US" sz="1900">
                <a:latin typeface="Arial" panose="020B0604020202020204" pitchFamily="34" charset="0"/>
                <a:cs typeface="Arial" panose="020B0604020202020204" pitchFamily="34" charset="0"/>
              </a:rPr>
              <a:t>This metric is designed to measure the amount of planned work that is being executed. </a:t>
            </a:r>
          </a:p>
          <a:p>
            <a:r>
              <a:rPr lang="en-US" sz="1900">
                <a:latin typeface="Arial" panose="020B0604020202020204" pitchFamily="34" charset="0"/>
                <a:cs typeface="Arial" panose="020B0604020202020204" pitchFamily="34" charset="0"/>
              </a:rPr>
              <a:t>Planned work available for execution is identified by the planner. Any completed work done that was not planned is defined as unplanned work. </a:t>
            </a:r>
          </a:p>
          <a:p>
            <a:r>
              <a:rPr lang="en-US" sz="1900">
                <a:latin typeface="Arial" panose="020B0604020202020204" pitchFamily="34" charset="0"/>
                <a:cs typeface="Arial" panose="020B0604020202020204" pitchFamily="34" charset="0"/>
              </a:rPr>
              <a:t>This is a measure of the effectiveness of the routine maintenance planning process.</a:t>
            </a:r>
          </a:p>
          <a:p>
            <a:r>
              <a:rPr lang="en-US" sz="1900">
                <a:latin typeface="Arial" panose="020B0604020202020204" pitchFamily="34" charset="0"/>
                <a:cs typeface="Arial" panose="020B0604020202020204" pitchFamily="34" charset="0"/>
              </a:rPr>
              <a:t> It is a secondary indicator of craft utilization and can provide insight into wrench time improvement potential. </a:t>
            </a:r>
          </a:p>
          <a:p>
            <a:endParaRPr lang="en-US" sz="1900"/>
          </a:p>
        </p:txBody>
      </p:sp>
      <p:sp>
        <p:nvSpPr>
          <p:cNvPr id="4" name="Footer Placeholder 3">
            <a:extLst>
              <a:ext uri="{FF2B5EF4-FFF2-40B4-BE49-F238E27FC236}">
                <a16:creationId xmlns:a16="http://schemas.microsoft.com/office/drawing/2014/main" id="{AF03E415-E0BF-FD9B-45F2-E9BE0A16C46B}"/>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866D8EE4-4A6B-818F-2345-17229834D2CE}"/>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140</a:t>
            </a:fld>
            <a:endParaRPr lang="en-US">
              <a:solidFill>
                <a:schemeClr val="tx1">
                  <a:lumMod val="50000"/>
                  <a:lumOff val="50000"/>
                </a:schemeClr>
              </a:solidFill>
            </a:endParaRPr>
          </a:p>
        </p:txBody>
      </p:sp>
    </p:spTree>
    <p:extLst>
      <p:ext uri="{BB962C8B-B14F-4D97-AF65-F5344CB8AC3E}">
        <p14:creationId xmlns:p14="http://schemas.microsoft.com/office/powerpoint/2010/main" val="299766540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FB087B-A032-39EE-B5C9-61B960A18CCE}"/>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Planned Work Metric</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A20D825-2574-82A4-C145-582A835F652F}"/>
              </a:ext>
            </a:extLst>
          </p:cNvPr>
          <p:cNvSpPr>
            <a:spLocks noGrp="1"/>
          </p:cNvSpPr>
          <p:nvPr>
            <p:ph idx="1"/>
          </p:nvPr>
        </p:nvSpPr>
        <p:spPr>
          <a:xfrm>
            <a:off x="836676" y="2481943"/>
            <a:ext cx="7626096" cy="3695020"/>
          </a:xfrm>
        </p:spPr>
        <p:txBody>
          <a:bodyPr>
            <a:normAutofit/>
          </a:bodyPr>
          <a:lstStyle/>
          <a:p>
            <a:pPr marL="0" indent="0">
              <a:buNone/>
            </a:pPr>
            <a:r>
              <a:rPr lang="en-US" sz="2000" u="sng" dirty="0">
                <a:latin typeface="Arial" panose="020B0604020202020204" pitchFamily="34" charset="0"/>
                <a:cs typeface="Arial" panose="020B0604020202020204" pitchFamily="34" charset="0"/>
              </a:rPr>
              <a:t>Planned Work (%) </a:t>
            </a:r>
            <a:r>
              <a:rPr lang="en-US" sz="2000" dirty="0">
                <a:latin typeface="Arial" panose="020B0604020202020204" pitchFamily="34" charset="0"/>
                <a:cs typeface="Arial" panose="020B0604020202020204" pitchFamily="34" charset="0"/>
              </a:rPr>
              <a:t>= </a:t>
            </a:r>
          </a:p>
          <a:p>
            <a:pPr marL="0" indent="0">
              <a:buNone/>
            </a:pPr>
            <a:r>
              <a:rPr lang="en-US" sz="2000" dirty="0">
                <a:latin typeface="Arial" panose="020B0604020202020204" pitchFamily="34" charset="0"/>
                <a:cs typeface="Arial" panose="020B0604020202020204" pitchFamily="34" charset="0"/>
              </a:rPr>
              <a:t>[Planned Work Executed (</a:t>
            </a:r>
            <a:r>
              <a:rPr lang="en-US" sz="2000" dirty="0" err="1">
                <a:latin typeface="Arial" panose="020B0604020202020204" pitchFamily="34" charset="0"/>
                <a:cs typeface="Arial" panose="020B0604020202020204" pitchFamily="34" charset="0"/>
              </a:rPr>
              <a:t>hrs</a:t>
            </a:r>
            <a:r>
              <a:rPr lang="en-US" sz="2000" dirty="0">
                <a:latin typeface="Arial" panose="020B0604020202020204" pitchFamily="34" charset="0"/>
                <a:cs typeface="Arial" panose="020B0604020202020204" pitchFamily="34" charset="0"/>
              </a:rPr>
              <a:t>) ÷ Total Maintenance Labor Hours (hrs.)] × 100 The result is expressed as a percent (%). </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u="sng" dirty="0">
                <a:latin typeface="Arial" panose="020B0604020202020204" pitchFamily="34" charset="0"/>
                <a:cs typeface="Arial" panose="020B0604020202020204" pitchFamily="34" charset="0"/>
              </a:rPr>
              <a:t>Example</a:t>
            </a:r>
            <a:r>
              <a:rPr lang="en-US" sz="2000" dirty="0">
                <a:latin typeface="Arial" panose="020B0604020202020204" pitchFamily="34" charset="0"/>
                <a:cs typeface="Arial" panose="020B0604020202020204" pitchFamily="34" charset="0"/>
              </a:rPr>
              <a:t>: If a company spends 80 hours of Planned Maintenance and a total of 100 hours on all maintenance activities in a month then the Planned work % is 80%</a:t>
            </a:r>
          </a:p>
          <a:p>
            <a:pPr marL="0" indent="0">
              <a:buNone/>
            </a:pPr>
            <a:endParaRPr lang="en-US" sz="1900" b="1" dirty="0"/>
          </a:p>
          <a:p>
            <a:pPr marL="0" indent="0">
              <a:buNone/>
            </a:pPr>
            <a:endParaRPr lang="en-US" sz="1900" b="1" dirty="0"/>
          </a:p>
          <a:p>
            <a:endParaRPr lang="en-US" sz="1900" dirty="0"/>
          </a:p>
        </p:txBody>
      </p:sp>
      <p:sp>
        <p:nvSpPr>
          <p:cNvPr id="4" name="Footer Placeholder 3">
            <a:extLst>
              <a:ext uri="{FF2B5EF4-FFF2-40B4-BE49-F238E27FC236}">
                <a16:creationId xmlns:a16="http://schemas.microsoft.com/office/drawing/2014/main" id="{A1AF4E9E-A445-C9CE-E567-4118AB49E440}"/>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59AC8E3F-F07B-CA4B-C9BE-90513B1A5493}"/>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141</a:t>
            </a:fld>
            <a:endParaRPr lang="en-US">
              <a:solidFill>
                <a:schemeClr val="tx1">
                  <a:lumMod val="50000"/>
                  <a:lumOff val="50000"/>
                </a:schemeClr>
              </a:solidFill>
            </a:endParaRPr>
          </a:p>
        </p:txBody>
      </p:sp>
    </p:spTree>
    <p:extLst>
      <p:ext uri="{BB962C8B-B14F-4D97-AF65-F5344CB8AC3E}">
        <p14:creationId xmlns:p14="http://schemas.microsoft.com/office/powerpoint/2010/main" val="353713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7AEFBA-A18A-4616-8C0B-CD03B7FCCE49}"/>
              </a:ext>
            </a:extLst>
          </p:cNvPr>
          <p:cNvSpPr/>
          <p:nvPr/>
        </p:nvSpPr>
        <p:spPr>
          <a:xfrm>
            <a:off x="562708" y="304800"/>
            <a:ext cx="7952642" cy="1323439"/>
          </a:xfrm>
          <a:prstGeom prst="rect">
            <a:avLst/>
          </a:prstGeom>
        </p:spPr>
        <p:txBody>
          <a:bodyPr wrap="square">
            <a:spAutoFit/>
          </a:bodyPr>
          <a:lstStyle/>
          <a:p>
            <a:r>
              <a:rPr lang="en-US" sz="2000" u="sng" dirty="0">
                <a:latin typeface="Arial" panose="020B0604020202020204" pitchFamily="34" charset="0"/>
                <a:cs typeface="Arial" panose="020B0604020202020204" pitchFamily="34" charset="0"/>
              </a:rPr>
              <a:t>Preventive maintenance or Preventative Maintenance (PM)</a:t>
            </a:r>
            <a:r>
              <a:rPr lang="en-US" sz="2000" dirty="0">
                <a:latin typeface="Arial" panose="020B0604020202020204" pitchFamily="34" charset="0"/>
                <a:cs typeface="Arial" panose="020B0604020202020204" pitchFamily="34" charset="0"/>
              </a:rPr>
              <a:t> … is maintenance that is regularly performed on a piece of equipment to lessen the likelihood of it failing. It is performed while the equipment is still working so that it does not break down unexpectedly.</a:t>
            </a:r>
          </a:p>
        </p:txBody>
      </p:sp>
      <p:sp>
        <p:nvSpPr>
          <p:cNvPr id="5" name="Rectangle 4">
            <a:extLst>
              <a:ext uri="{FF2B5EF4-FFF2-40B4-BE49-F238E27FC236}">
                <a16:creationId xmlns:a16="http://schemas.microsoft.com/office/drawing/2014/main" id="{B10FC7DF-44B7-4503-AF84-B7C410FC128D}"/>
              </a:ext>
            </a:extLst>
          </p:cNvPr>
          <p:cNvSpPr/>
          <p:nvPr/>
        </p:nvSpPr>
        <p:spPr>
          <a:xfrm>
            <a:off x="609600" y="1731443"/>
            <a:ext cx="8382000" cy="1015663"/>
          </a:xfrm>
          <a:prstGeom prst="rect">
            <a:avLst/>
          </a:prstGeom>
        </p:spPr>
        <p:txBody>
          <a:bodyPr wrap="square">
            <a:spAutoFit/>
          </a:bodyPr>
          <a:lstStyle/>
          <a:p>
            <a:r>
              <a:rPr lang="en-US" sz="2000" u="sng" dirty="0">
                <a:latin typeface="Arial" panose="020B0604020202020204" pitchFamily="34" charset="0"/>
                <a:cs typeface="Arial" panose="020B0604020202020204" pitchFamily="34" charset="0"/>
              </a:rPr>
              <a:t>Predictive maintenance (PdM) techniques or Condition Monitoring (CM)</a:t>
            </a:r>
          </a:p>
          <a:p>
            <a:r>
              <a:rPr lang="en-US" sz="2000" dirty="0">
                <a:latin typeface="Arial" panose="020B0604020202020204" pitchFamily="34" charset="0"/>
                <a:cs typeface="Arial" panose="020B0604020202020204" pitchFamily="34" charset="0"/>
              </a:rPr>
              <a:t>…are designed to help determine the condition of in-service equipment in order to estimate when maintenance should be performed</a:t>
            </a:r>
          </a:p>
        </p:txBody>
      </p:sp>
      <p:pic>
        <p:nvPicPr>
          <p:cNvPr id="8" name="Content Placeholder 4">
            <a:extLst>
              <a:ext uri="{FF2B5EF4-FFF2-40B4-BE49-F238E27FC236}">
                <a16:creationId xmlns:a16="http://schemas.microsoft.com/office/drawing/2014/main" id="{5B19F212-0C12-4FD7-B5BF-0B2994BD58D9}"/>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219200" y="3192858"/>
            <a:ext cx="6381750" cy="3486187"/>
          </a:xfrm>
        </p:spPr>
      </p:pic>
      <p:sp>
        <p:nvSpPr>
          <p:cNvPr id="2" name="Slide Number Placeholder 1">
            <a:extLst>
              <a:ext uri="{FF2B5EF4-FFF2-40B4-BE49-F238E27FC236}">
                <a16:creationId xmlns:a16="http://schemas.microsoft.com/office/drawing/2014/main" id="{70EBF40A-1B26-6943-823E-4C06719CCA12}"/>
              </a:ext>
            </a:extLst>
          </p:cNvPr>
          <p:cNvSpPr>
            <a:spLocks noGrp="1"/>
          </p:cNvSpPr>
          <p:nvPr>
            <p:ph type="sldNum" sz="quarter" idx="12"/>
          </p:nvPr>
        </p:nvSpPr>
        <p:spPr/>
        <p:txBody>
          <a:bodyPr/>
          <a:lstStyle/>
          <a:p>
            <a:pPr>
              <a:defRPr/>
            </a:pPr>
            <a:fld id="{93760DB9-38B2-4ACA-86B8-FFD53C1F380B}" type="slidenum">
              <a:rPr lang="en-US" smtClean="0"/>
              <a:pPr>
                <a:defRPr/>
              </a:pPr>
              <a:t>142</a:t>
            </a:fld>
            <a:endParaRPr lang="en-US"/>
          </a:p>
        </p:txBody>
      </p:sp>
      <p:sp>
        <p:nvSpPr>
          <p:cNvPr id="3" name="Footer Placeholder 2">
            <a:extLst>
              <a:ext uri="{FF2B5EF4-FFF2-40B4-BE49-F238E27FC236}">
                <a16:creationId xmlns:a16="http://schemas.microsoft.com/office/drawing/2014/main" id="{3CDC5963-6CCE-5143-9AD4-63666F222C15}"/>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9927963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idx="4294967295"/>
          </p:nvPr>
        </p:nvSpPr>
        <p:spPr>
          <a:xfrm>
            <a:off x="1485901" y="160338"/>
            <a:ext cx="5886449" cy="763587"/>
          </a:xfrm>
          <a:solidFill>
            <a:schemeClr val="bg1"/>
          </a:solidFill>
          <a:ln>
            <a:solidFill>
              <a:schemeClr val="bg1"/>
            </a:solidFill>
          </a:ln>
        </p:spPr>
        <p:txBody>
          <a:bodyPr lIns="91440" tIns="45720" rIns="91440" bIns="45720" anchorCtr="1">
            <a:noAutofit/>
          </a:bodyPr>
          <a:lstStyle/>
          <a:p>
            <a:pPr algn="ctr" eaLnBrk="1" fontAlgn="auto" hangingPunct="1">
              <a:spcAft>
                <a:spcPts val="0"/>
              </a:spcAft>
              <a:defRPr/>
            </a:pPr>
            <a:r>
              <a:rPr lang="en-US" sz="3200" b="1" dirty="0">
                <a:effectLst>
                  <a:outerShdw blurRad="38100" dist="38100" dir="2700000" algn="tl">
                    <a:srgbClr val="C0C0C0"/>
                  </a:outerShdw>
                </a:effectLst>
                <a:latin typeface="Abadi" panose="020B0604020104020204" pitchFamily="34" charset="0"/>
                <a:cs typeface="Arial" panose="020B0604020202020204" pitchFamily="34" charset="0"/>
              </a:rPr>
              <a:t>Traditional  Maintenance</a:t>
            </a:r>
            <a:br>
              <a:rPr lang="en-US" sz="3200" b="1" dirty="0">
                <a:effectLst>
                  <a:outerShdw blurRad="38100" dist="38100" dir="2700000" algn="tl">
                    <a:srgbClr val="C0C0C0"/>
                  </a:outerShdw>
                </a:effectLst>
                <a:latin typeface="Abadi" panose="020B0604020104020204" pitchFamily="34" charset="0"/>
                <a:cs typeface="Arial" panose="020B0604020202020204" pitchFamily="34" charset="0"/>
              </a:rPr>
            </a:br>
            <a:r>
              <a:rPr lang="en-US" sz="3200" b="1" dirty="0">
                <a:effectLst>
                  <a:outerShdw blurRad="38100" dist="38100" dir="2700000" algn="tl">
                    <a:srgbClr val="C0C0C0"/>
                  </a:outerShdw>
                </a:effectLst>
                <a:latin typeface="Abadi" panose="020B0604020104020204" pitchFamily="34" charset="0"/>
                <a:cs typeface="Arial" panose="020B0604020202020204" pitchFamily="34" charset="0"/>
              </a:rPr>
              <a:t>(Reactive Work Flow)</a:t>
            </a:r>
          </a:p>
        </p:txBody>
      </p:sp>
      <p:sp>
        <p:nvSpPr>
          <p:cNvPr id="15363" name="Rectangle 3"/>
          <p:cNvSpPr>
            <a:spLocks noChangeArrowheads="1"/>
          </p:cNvSpPr>
          <p:nvPr/>
        </p:nvSpPr>
        <p:spPr bwMode="auto">
          <a:xfrm>
            <a:off x="800100" y="3092450"/>
            <a:ext cx="1187450" cy="257175"/>
          </a:xfrm>
          <a:prstGeom prst="rect">
            <a:avLst/>
          </a:prstGeom>
          <a:noFill/>
          <a:ln w="12700">
            <a:noFill/>
            <a:prstDash val="dash"/>
            <a:miter lim="800000"/>
            <a:headEnd/>
            <a:tailEnd/>
          </a:ln>
        </p:spPr>
        <p:txBody>
          <a:bodyPr lIns="90478" tIns="44444" rIns="90478" bIns="44444">
            <a:spAutoFit/>
          </a:bodyPr>
          <a:lstStyle/>
          <a:p>
            <a:pPr algn="ctr" eaLnBrk="0" hangingPunct="0"/>
            <a:r>
              <a:rPr lang="en-US" sz="1100"/>
              <a:t>NOTIFICATION</a:t>
            </a:r>
          </a:p>
        </p:txBody>
      </p:sp>
      <p:sp>
        <p:nvSpPr>
          <p:cNvPr id="15364" name="Rectangle 4"/>
          <p:cNvSpPr>
            <a:spLocks noChangeArrowheads="1"/>
          </p:cNvSpPr>
          <p:nvPr/>
        </p:nvSpPr>
        <p:spPr bwMode="auto">
          <a:xfrm>
            <a:off x="7181850" y="3103563"/>
            <a:ext cx="398463"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FIX</a:t>
            </a:r>
          </a:p>
        </p:txBody>
      </p:sp>
      <p:sp>
        <p:nvSpPr>
          <p:cNvPr id="15365" name="Freeform 5"/>
          <p:cNvSpPr>
            <a:spLocks/>
          </p:cNvSpPr>
          <p:nvPr/>
        </p:nvSpPr>
        <p:spPr bwMode="auto">
          <a:xfrm>
            <a:off x="801688" y="3003550"/>
            <a:ext cx="1176337" cy="461963"/>
          </a:xfrm>
          <a:custGeom>
            <a:avLst/>
            <a:gdLst>
              <a:gd name="T0" fmla="*/ 0 w 746"/>
              <a:gd name="T1" fmla="*/ 2147483647 h 315"/>
              <a:gd name="T2" fmla="*/ 2147483647 w 746"/>
              <a:gd name="T3" fmla="*/ 2147483647 h 315"/>
              <a:gd name="T4" fmla="*/ 2147483647 w 746"/>
              <a:gd name="T5" fmla="*/ 0 h 315"/>
              <a:gd name="T6" fmla="*/ 0 w 746"/>
              <a:gd name="T7" fmla="*/ 0 h 315"/>
              <a:gd name="T8" fmla="*/ 0 w 746"/>
              <a:gd name="T9" fmla="*/ 2147483647 h 315"/>
              <a:gd name="T10" fmla="*/ 0 60000 65536"/>
              <a:gd name="T11" fmla="*/ 0 60000 65536"/>
              <a:gd name="T12" fmla="*/ 0 60000 65536"/>
              <a:gd name="T13" fmla="*/ 0 60000 65536"/>
              <a:gd name="T14" fmla="*/ 0 60000 65536"/>
              <a:gd name="T15" fmla="*/ 0 w 746"/>
              <a:gd name="T16" fmla="*/ 0 h 315"/>
              <a:gd name="T17" fmla="*/ 746 w 746"/>
              <a:gd name="T18" fmla="*/ 315 h 315"/>
            </a:gdLst>
            <a:ahLst/>
            <a:cxnLst>
              <a:cxn ang="T10">
                <a:pos x="T0" y="T1"/>
              </a:cxn>
              <a:cxn ang="T11">
                <a:pos x="T2" y="T3"/>
              </a:cxn>
              <a:cxn ang="T12">
                <a:pos x="T4" y="T5"/>
              </a:cxn>
              <a:cxn ang="T13">
                <a:pos x="T6" y="T7"/>
              </a:cxn>
              <a:cxn ang="T14">
                <a:pos x="T8" y="T9"/>
              </a:cxn>
            </a:cxnLst>
            <a:rect l="T15" t="T16" r="T17" b="T18"/>
            <a:pathLst>
              <a:path w="746" h="315">
                <a:moveTo>
                  <a:pt x="0" y="314"/>
                </a:moveTo>
                <a:lnTo>
                  <a:pt x="745" y="314"/>
                </a:lnTo>
                <a:lnTo>
                  <a:pt x="745" y="0"/>
                </a:lnTo>
                <a:lnTo>
                  <a:pt x="0" y="0"/>
                </a:lnTo>
                <a:lnTo>
                  <a:pt x="0" y="314"/>
                </a:lnTo>
              </a:path>
            </a:pathLst>
          </a:custGeom>
          <a:noFill/>
          <a:ln w="12700">
            <a:solidFill>
              <a:schemeClr val="tx1"/>
            </a:solidFill>
            <a:round/>
            <a:headEnd/>
            <a:tailEnd/>
          </a:ln>
        </p:spPr>
        <p:txBody>
          <a:bodyPr/>
          <a:lstStyle/>
          <a:p>
            <a:endParaRPr lang="en-US"/>
          </a:p>
        </p:txBody>
      </p:sp>
      <p:sp>
        <p:nvSpPr>
          <p:cNvPr id="15366" name="Freeform 6"/>
          <p:cNvSpPr>
            <a:spLocks/>
          </p:cNvSpPr>
          <p:nvPr/>
        </p:nvSpPr>
        <p:spPr bwMode="auto">
          <a:xfrm>
            <a:off x="6926263" y="3003550"/>
            <a:ext cx="949325" cy="461963"/>
          </a:xfrm>
          <a:custGeom>
            <a:avLst/>
            <a:gdLst>
              <a:gd name="T0" fmla="*/ 0 w 602"/>
              <a:gd name="T1" fmla="*/ 2147483647 h 315"/>
              <a:gd name="T2" fmla="*/ 2147483647 w 602"/>
              <a:gd name="T3" fmla="*/ 2147483647 h 315"/>
              <a:gd name="T4" fmla="*/ 2147483647 w 602"/>
              <a:gd name="T5" fmla="*/ 0 h 315"/>
              <a:gd name="T6" fmla="*/ 0 w 602"/>
              <a:gd name="T7" fmla="*/ 0 h 315"/>
              <a:gd name="T8" fmla="*/ 0 w 602"/>
              <a:gd name="T9" fmla="*/ 2147483647 h 315"/>
              <a:gd name="T10" fmla="*/ 0 60000 65536"/>
              <a:gd name="T11" fmla="*/ 0 60000 65536"/>
              <a:gd name="T12" fmla="*/ 0 60000 65536"/>
              <a:gd name="T13" fmla="*/ 0 60000 65536"/>
              <a:gd name="T14" fmla="*/ 0 60000 65536"/>
              <a:gd name="T15" fmla="*/ 0 w 602"/>
              <a:gd name="T16" fmla="*/ 0 h 315"/>
              <a:gd name="T17" fmla="*/ 602 w 602"/>
              <a:gd name="T18" fmla="*/ 315 h 315"/>
            </a:gdLst>
            <a:ahLst/>
            <a:cxnLst>
              <a:cxn ang="T10">
                <a:pos x="T0" y="T1"/>
              </a:cxn>
              <a:cxn ang="T11">
                <a:pos x="T2" y="T3"/>
              </a:cxn>
              <a:cxn ang="T12">
                <a:pos x="T4" y="T5"/>
              </a:cxn>
              <a:cxn ang="T13">
                <a:pos x="T6" y="T7"/>
              </a:cxn>
              <a:cxn ang="T14">
                <a:pos x="T8" y="T9"/>
              </a:cxn>
            </a:cxnLst>
            <a:rect l="T15" t="T16" r="T17" b="T18"/>
            <a:pathLst>
              <a:path w="602" h="315">
                <a:moveTo>
                  <a:pt x="0" y="314"/>
                </a:moveTo>
                <a:lnTo>
                  <a:pt x="601" y="314"/>
                </a:lnTo>
                <a:lnTo>
                  <a:pt x="601" y="0"/>
                </a:lnTo>
                <a:lnTo>
                  <a:pt x="0" y="0"/>
                </a:lnTo>
                <a:lnTo>
                  <a:pt x="0" y="314"/>
                </a:lnTo>
              </a:path>
            </a:pathLst>
          </a:custGeom>
          <a:noFill/>
          <a:ln w="12700">
            <a:solidFill>
              <a:schemeClr val="tx1"/>
            </a:solidFill>
            <a:round/>
            <a:headEnd/>
            <a:tailEnd/>
          </a:ln>
        </p:spPr>
        <p:txBody>
          <a:bodyPr/>
          <a:lstStyle/>
          <a:p>
            <a:endParaRPr lang="en-US"/>
          </a:p>
        </p:txBody>
      </p:sp>
      <p:sp>
        <p:nvSpPr>
          <p:cNvPr id="15367" name="Line 7"/>
          <p:cNvSpPr>
            <a:spLocks noChangeShapeType="1"/>
          </p:cNvSpPr>
          <p:nvPr/>
        </p:nvSpPr>
        <p:spPr bwMode="auto">
          <a:xfrm>
            <a:off x="8386763" y="1547813"/>
            <a:ext cx="0" cy="4624387"/>
          </a:xfrm>
          <a:prstGeom prst="line">
            <a:avLst/>
          </a:prstGeom>
          <a:noFill/>
          <a:ln w="12700">
            <a:solidFill>
              <a:schemeClr val="tx1"/>
            </a:solidFill>
            <a:prstDash val="dash"/>
            <a:round/>
            <a:headEnd/>
            <a:tailEnd/>
          </a:ln>
        </p:spPr>
        <p:txBody>
          <a:bodyPr wrap="none" anchor="ctr"/>
          <a:lstStyle/>
          <a:p>
            <a:endParaRPr lang="en-US"/>
          </a:p>
        </p:txBody>
      </p:sp>
      <p:sp>
        <p:nvSpPr>
          <p:cNvPr id="15368" name="Line 8"/>
          <p:cNvSpPr>
            <a:spLocks noChangeShapeType="1"/>
          </p:cNvSpPr>
          <p:nvPr/>
        </p:nvSpPr>
        <p:spPr bwMode="auto">
          <a:xfrm>
            <a:off x="8439150" y="1547813"/>
            <a:ext cx="0" cy="4624387"/>
          </a:xfrm>
          <a:prstGeom prst="line">
            <a:avLst/>
          </a:prstGeom>
          <a:noFill/>
          <a:ln w="12700">
            <a:solidFill>
              <a:schemeClr val="tx1"/>
            </a:solidFill>
            <a:prstDash val="dash"/>
            <a:round/>
            <a:headEnd/>
            <a:tailEnd/>
          </a:ln>
        </p:spPr>
        <p:txBody>
          <a:bodyPr wrap="none" anchor="ctr"/>
          <a:lstStyle/>
          <a:p>
            <a:endParaRPr lang="en-US"/>
          </a:p>
        </p:txBody>
      </p:sp>
      <p:sp>
        <p:nvSpPr>
          <p:cNvPr id="15369" name="Rectangle 9"/>
          <p:cNvSpPr>
            <a:spLocks noChangeArrowheads="1"/>
          </p:cNvSpPr>
          <p:nvPr/>
        </p:nvSpPr>
        <p:spPr bwMode="auto">
          <a:xfrm>
            <a:off x="7891463" y="1219200"/>
            <a:ext cx="958850"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COMPLETE</a:t>
            </a:r>
          </a:p>
        </p:txBody>
      </p:sp>
      <p:sp>
        <p:nvSpPr>
          <p:cNvPr id="15370" name="Rectangle 10"/>
          <p:cNvSpPr>
            <a:spLocks noChangeArrowheads="1"/>
          </p:cNvSpPr>
          <p:nvPr/>
        </p:nvSpPr>
        <p:spPr bwMode="auto">
          <a:xfrm>
            <a:off x="2255838" y="1595438"/>
            <a:ext cx="1166812"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INFORMATION</a:t>
            </a:r>
          </a:p>
        </p:txBody>
      </p:sp>
      <p:sp>
        <p:nvSpPr>
          <p:cNvPr id="15371" name="Rectangle 11"/>
          <p:cNvSpPr>
            <a:spLocks noChangeArrowheads="1"/>
          </p:cNvSpPr>
          <p:nvPr/>
        </p:nvSpPr>
        <p:spPr bwMode="auto">
          <a:xfrm>
            <a:off x="6084888" y="1566863"/>
            <a:ext cx="657225"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PARTS</a:t>
            </a:r>
          </a:p>
        </p:txBody>
      </p:sp>
      <p:sp>
        <p:nvSpPr>
          <p:cNvPr id="15372" name="Freeform 12"/>
          <p:cNvSpPr>
            <a:spLocks/>
          </p:cNvSpPr>
          <p:nvPr/>
        </p:nvSpPr>
        <p:spPr bwMode="auto">
          <a:xfrm>
            <a:off x="3011488" y="4876800"/>
            <a:ext cx="185737" cy="20638"/>
          </a:xfrm>
          <a:custGeom>
            <a:avLst/>
            <a:gdLst>
              <a:gd name="T0" fmla="*/ 2147483647 w 118"/>
              <a:gd name="T1" fmla="*/ 0 h 15"/>
              <a:gd name="T2" fmla="*/ 2147483647 w 118"/>
              <a:gd name="T3" fmla="*/ 0 h 15"/>
              <a:gd name="T4" fmla="*/ 2147483647 w 118"/>
              <a:gd name="T5" fmla="*/ 2147483647 h 15"/>
              <a:gd name="T6" fmla="*/ 2147483647 w 118"/>
              <a:gd name="T7" fmla="*/ 2147483647 h 15"/>
              <a:gd name="T8" fmla="*/ 2147483647 w 118"/>
              <a:gd name="T9" fmla="*/ 2147483647 h 15"/>
              <a:gd name="T10" fmla="*/ 2147483647 w 118"/>
              <a:gd name="T11" fmla="*/ 2147483647 h 15"/>
              <a:gd name="T12" fmla="*/ 0 w 118"/>
              <a:gd name="T13" fmla="*/ 2147483647 h 15"/>
              <a:gd name="T14" fmla="*/ 0 60000 65536"/>
              <a:gd name="T15" fmla="*/ 0 60000 65536"/>
              <a:gd name="T16" fmla="*/ 0 60000 65536"/>
              <a:gd name="T17" fmla="*/ 0 60000 65536"/>
              <a:gd name="T18" fmla="*/ 0 60000 65536"/>
              <a:gd name="T19" fmla="*/ 0 60000 65536"/>
              <a:gd name="T20" fmla="*/ 0 60000 65536"/>
              <a:gd name="T21" fmla="*/ 0 w 118"/>
              <a:gd name="T22" fmla="*/ 0 h 15"/>
              <a:gd name="T23" fmla="*/ 118 w 118"/>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5">
                <a:moveTo>
                  <a:pt x="117" y="0"/>
                </a:moveTo>
                <a:lnTo>
                  <a:pt x="97" y="0"/>
                </a:lnTo>
                <a:lnTo>
                  <a:pt x="78" y="1"/>
                </a:lnTo>
                <a:lnTo>
                  <a:pt x="59" y="3"/>
                </a:lnTo>
                <a:lnTo>
                  <a:pt x="39" y="6"/>
                </a:lnTo>
                <a:lnTo>
                  <a:pt x="20" y="9"/>
                </a:lnTo>
                <a:lnTo>
                  <a:pt x="0" y="14"/>
                </a:lnTo>
              </a:path>
            </a:pathLst>
          </a:custGeom>
          <a:noFill/>
          <a:ln w="12700">
            <a:solidFill>
              <a:schemeClr val="tx1"/>
            </a:solidFill>
            <a:prstDash val="dash"/>
            <a:round/>
            <a:headEnd/>
            <a:tailEnd/>
          </a:ln>
        </p:spPr>
        <p:txBody>
          <a:bodyPr/>
          <a:lstStyle/>
          <a:p>
            <a:endParaRPr lang="en-US"/>
          </a:p>
        </p:txBody>
      </p:sp>
      <p:sp>
        <p:nvSpPr>
          <p:cNvPr id="15373" name="Freeform 13"/>
          <p:cNvSpPr>
            <a:spLocks/>
          </p:cNvSpPr>
          <p:nvPr/>
        </p:nvSpPr>
        <p:spPr bwMode="auto">
          <a:xfrm>
            <a:off x="2871788" y="4895850"/>
            <a:ext cx="141287" cy="52388"/>
          </a:xfrm>
          <a:custGeom>
            <a:avLst/>
            <a:gdLst>
              <a:gd name="T0" fmla="*/ 2147483647 w 90"/>
              <a:gd name="T1" fmla="*/ 0 h 35"/>
              <a:gd name="T2" fmla="*/ 2147483647 w 90"/>
              <a:gd name="T3" fmla="*/ 2147483647 h 35"/>
              <a:gd name="T4" fmla="*/ 2147483647 w 90"/>
              <a:gd name="T5" fmla="*/ 2147483647 h 35"/>
              <a:gd name="T6" fmla="*/ 2147483647 w 90"/>
              <a:gd name="T7" fmla="*/ 2147483647 h 35"/>
              <a:gd name="T8" fmla="*/ 2147483647 w 90"/>
              <a:gd name="T9" fmla="*/ 2147483647 h 35"/>
              <a:gd name="T10" fmla="*/ 2147483647 w 90"/>
              <a:gd name="T11" fmla="*/ 2147483647 h 35"/>
              <a:gd name="T12" fmla="*/ 0 w 90"/>
              <a:gd name="T13" fmla="*/ 2147483647 h 35"/>
              <a:gd name="T14" fmla="*/ 0 60000 65536"/>
              <a:gd name="T15" fmla="*/ 0 60000 65536"/>
              <a:gd name="T16" fmla="*/ 0 60000 65536"/>
              <a:gd name="T17" fmla="*/ 0 60000 65536"/>
              <a:gd name="T18" fmla="*/ 0 60000 65536"/>
              <a:gd name="T19" fmla="*/ 0 60000 65536"/>
              <a:gd name="T20" fmla="*/ 0 60000 65536"/>
              <a:gd name="T21" fmla="*/ 0 w 90"/>
              <a:gd name="T22" fmla="*/ 0 h 35"/>
              <a:gd name="T23" fmla="*/ 90 w 90"/>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5">
                <a:moveTo>
                  <a:pt x="89" y="0"/>
                </a:moveTo>
                <a:lnTo>
                  <a:pt x="74" y="4"/>
                </a:lnTo>
                <a:lnTo>
                  <a:pt x="59" y="8"/>
                </a:lnTo>
                <a:lnTo>
                  <a:pt x="44" y="14"/>
                </a:lnTo>
                <a:lnTo>
                  <a:pt x="29" y="20"/>
                </a:lnTo>
                <a:lnTo>
                  <a:pt x="15" y="26"/>
                </a:lnTo>
                <a:lnTo>
                  <a:pt x="0" y="34"/>
                </a:lnTo>
              </a:path>
            </a:pathLst>
          </a:custGeom>
          <a:noFill/>
          <a:ln w="12700">
            <a:solidFill>
              <a:schemeClr val="tx1"/>
            </a:solidFill>
            <a:round/>
            <a:headEnd/>
            <a:tailEnd/>
          </a:ln>
        </p:spPr>
        <p:txBody>
          <a:bodyPr/>
          <a:lstStyle/>
          <a:p>
            <a:endParaRPr lang="en-US"/>
          </a:p>
        </p:txBody>
      </p:sp>
      <p:sp>
        <p:nvSpPr>
          <p:cNvPr id="15374" name="Freeform 14"/>
          <p:cNvSpPr>
            <a:spLocks/>
          </p:cNvSpPr>
          <p:nvPr/>
        </p:nvSpPr>
        <p:spPr bwMode="auto">
          <a:xfrm>
            <a:off x="2767013" y="4946650"/>
            <a:ext cx="106362" cy="87313"/>
          </a:xfrm>
          <a:custGeom>
            <a:avLst/>
            <a:gdLst>
              <a:gd name="T0" fmla="*/ 2147483647 w 67"/>
              <a:gd name="T1" fmla="*/ 0 h 60"/>
              <a:gd name="T2" fmla="*/ 2147483647 w 67"/>
              <a:gd name="T3" fmla="*/ 2147483647 h 60"/>
              <a:gd name="T4" fmla="*/ 2147483647 w 67"/>
              <a:gd name="T5" fmla="*/ 2147483647 h 60"/>
              <a:gd name="T6" fmla="*/ 2147483647 w 67"/>
              <a:gd name="T7" fmla="*/ 2147483647 h 60"/>
              <a:gd name="T8" fmla="*/ 2147483647 w 67"/>
              <a:gd name="T9" fmla="*/ 2147483647 h 60"/>
              <a:gd name="T10" fmla="*/ 2147483647 w 67"/>
              <a:gd name="T11" fmla="*/ 2147483647 h 60"/>
              <a:gd name="T12" fmla="*/ 2147483647 w 67"/>
              <a:gd name="T13" fmla="*/ 2147483647 h 60"/>
              <a:gd name="T14" fmla="*/ 0 w 67"/>
              <a:gd name="T15" fmla="*/ 2147483647 h 60"/>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60"/>
              <a:gd name="T26" fmla="*/ 67 w 67"/>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60">
                <a:moveTo>
                  <a:pt x="66" y="0"/>
                </a:moveTo>
                <a:lnTo>
                  <a:pt x="55" y="7"/>
                </a:lnTo>
                <a:lnTo>
                  <a:pt x="45" y="14"/>
                </a:lnTo>
                <a:lnTo>
                  <a:pt x="35" y="22"/>
                </a:lnTo>
                <a:lnTo>
                  <a:pt x="25" y="30"/>
                </a:lnTo>
                <a:lnTo>
                  <a:pt x="16" y="39"/>
                </a:lnTo>
                <a:lnTo>
                  <a:pt x="8" y="49"/>
                </a:lnTo>
                <a:lnTo>
                  <a:pt x="0" y="59"/>
                </a:lnTo>
              </a:path>
            </a:pathLst>
          </a:custGeom>
          <a:noFill/>
          <a:ln w="12700">
            <a:solidFill>
              <a:schemeClr val="tx1"/>
            </a:solidFill>
            <a:round/>
            <a:headEnd/>
            <a:tailEnd/>
          </a:ln>
        </p:spPr>
        <p:txBody>
          <a:bodyPr/>
          <a:lstStyle/>
          <a:p>
            <a:endParaRPr lang="en-US"/>
          </a:p>
        </p:txBody>
      </p:sp>
      <p:sp>
        <p:nvSpPr>
          <p:cNvPr id="15375" name="Freeform 15"/>
          <p:cNvSpPr>
            <a:spLocks/>
          </p:cNvSpPr>
          <p:nvPr/>
        </p:nvSpPr>
        <p:spPr bwMode="auto">
          <a:xfrm>
            <a:off x="2736850" y="5032375"/>
            <a:ext cx="31750" cy="85725"/>
          </a:xfrm>
          <a:custGeom>
            <a:avLst/>
            <a:gdLst>
              <a:gd name="T0" fmla="*/ 2147483647 w 20"/>
              <a:gd name="T1" fmla="*/ 0 h 58"/>
              <a:gd name="T2" fmla="*/ 2147483647 w 20"/>
              <a:gd name="T3" fmla="*/ 2147483647 h 58"/>
              <a:gd name="T4" fmla="*/ 2147483647 w 20"/>
              <a:gd name="T5" fmla="*/ 2147483647 h 58"/>
              <a:gd name="T6" fmla="*/ 2147483647 w 20"/>
              <a:gd name="T7" fmla="*/ 2147483647 h 58"/>
              <a:gd name="T8" fmla="*/ 2147483647 w 20"/>
              <a:gd name="T9" fmla="*/ 2147483647 h 58"/>
              <a:gd name="T10" fmla="*/ 2147483647 w 20"/>
              <a:gd name="T11" fmla="*/ 2147483647 h 58"/>
              <a:gd name="T12" fmla="*/ 0 w 20"/>
              <a:gd name="T13" fmla="*/ 2147483647 h 58"/>
              <a:gd name="T14" fmla="*/ 0 w 20"/>
              <a:gd name="T15" fmla="*/ 2147483647 h 58"/>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58"/>
              <a:gd name="T26" fmla="*/ 20 w 20"/>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58">
                <a:moveTo>
                  <a:pt x="19" y="0"/>
                </a:moveTo>
                <a:lnTo>
                  <a:pt x="14" y="7"/>
                </a:lnTo>
                <a:lnTo>
                  <a:pt x="10" y="15"/>
                </a:lnTo>
                <a:lnTo>
                  <a:pt x="6" y="23"/>
                </a:lnTo>
                <a:lnTo>
                  <a:pt x="4" y="31"/>
                </a:lnTo>
                <a:lnTo>
                  <a:pt x="2" y="40"/>
                </a:lnTo>
                <a:lnTo>
                  <a:pt x="0" y="48"/>
                </a:lnTo>
                <a:lnTo>
                  <a:pt x="0" y="57"/>
                </a:lnTo>
              </a:path>
            </a:pathLst>
          </a:custGeom>
          <a:noFill/>
          <a:ln w="12700">
            <a:solidFill>
              <a:schemeClr val="tx1"/>
            </a:solidFill>
            <a:round/>
            <a:headEnd/>
            <a:tailEnd/>
          </a:ln>
        </p:spPr>
        <p:txBody>
          <a:bodyPr/>
          <a:lstStyle/>
          <a:p>
            <a:endParaRPr lang="en-US"/>
          </a:p>
        </p:txBody>
      </p:sp>
      <p:sp>
        <p:nvSpPr>
          <p:cNvPr id="15376" name="Freeform 16"/>
          <p:cNvSpPr>
            <a:spLocks/>
          </p:cNvSpPr>
          <p:nvPr/>
        </p:nvSpPr>
        <p:spPr bwMode="auto">
          <a:xfrm>
            <a:off x="2736850" y="5116513"/>
            <a:ext cx="31750" cy="85725"/>
          </a:xfrm>
          <a:custGeom>
            <a:avLst/>
            <a:gdLst>
              <a:gd name="T0" fmla="*/ 0 w 20"/>
              <a:gd name="T1" fmla="*/ 0 h 58"/>
              <a:gd name="T2" fmla="*/ 0 w 20"/>
              <a:gd name="T3" fmla="*/ 2147483647 h 58"/>
              <a:gd name="T4" fmla="*/ 2147483647 w 20"/>
              <a:gd name="T5" fmla="*/ 2147483647 h 58"/>
              <a:gd name="T6" fmla="*/ 2147483647 w 20"/>
              <a:gd name="T7" fmla="*/ 2147483647 h 58"/>
              <a:gd name="T8" fmla="*/ 2147483647 w 20"/>
              <a:gd name="T9" fmla="*/ 2147483647 h 58"/>
              <a:gd name="T10" fmla="*/ 2147483647 w 20"/>
              <a:gd name="T11" fmla="*/ 2147483647 h 58"/>
              <a:gd name="T12" fmla="*/ 2147483647 w 20"/>
              <a:gd name="T13" fmla="*/ 2147483647 h 58"/>
              <a:gd name="T14" fmla="*/ 2147483647 w 20"/>
              <a:gd name="T15" fmla="*/ 2147483647 h 58"/>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58"/>
              <a:gd name="T26" fmla="*/ 20 w 20"/>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58">
                <a:moveTo>
                  <a:pt x="0" y="0"/>
                </a:moveTo>
                <a:lnTo>
                  <a:pt x="0" y="9"/>
                </a:lnTo>
                <a:lnTo>
                  <a:pt x="2" y="17"/>
                </a:lnTo>
                <a:lnTo>
                  <a:pt x="4" y="26"/>
                </a:lnTo>
                <a:lnTo>
                  <a:pt x="6" y="34"/>
                </a:lnTo>
                <a:lnTo>
                  <a:pt x="10" y="42"/>
                </a:lnTo>
                <a:lnTo>
                  <a:pt x="14" y="50"/>
                </a:lnTo>
                <a:lnTo>
                  <a:pt x="19" y="57"/>
                </a:lnTo>
              </a:path>
            </a:pathLst>
          </a:custGeom>
          <a:noFill/>
          <a:ln w="12700">
            <a:solidFill>
              <a:schemeClr val="tx1"/>
            </a:solidFill>
            <a:round/>
            <a:headEnd/>
            <a:tailEnd/>
          </a:ln>
        </p:spPr>
        <p:txBody>
          <a:bodyPr/>
          <a:lstStyle/>
          <a:p>
            <a:endParaRPr lang="en-US"/>
          </a:p>
        </p:txBody>
      </p:sp>
      <p:sp>
        <p:nvSpPr>
          <p:cNvPr id="15377" name="Freeform 17"/>
          <p:cNvSpPr>
            <a:spLocks/>
          </p:cNvSpPr>
          <p:nvPr/>
        </p:nvSpPr>
        <p:spPr bwMode="auto">
          <a:xfrm>
            <a:off x="2767013" y="5200650"/>
            <a:ext cx="106362" cy="87313"/>
          </a:xfrm>
          <a:custGeom>
            <a:avLst/>
            <a:gdLst>
              <a:gd name="T0" fmla="*/ 0 w 67"/>
              <a:gd name="T1" fmla="*/ 0 h 60"/>
              <a:gd name="T2" fmla="*/ 2147483647 w 67"/>
              <a:gd name="T3" fmla="*/ 2147483647 h 60"/>
              <a:gd name="T4" fmla="*/ 2147483647 w 67"/>
              <a:gd name="T5" fmla="*/ 2147483647 h 60"/>
              <a:gd name="T6" fmla="*/ 2147483647 w 67"/>
              <a:gd name="T7" fmla="*/ 2147483647 h 60"/>
              <a:gd name="T8" fmla="*/ 2147483647 w 67"/>
              <a:gd name="T9" fmla="*/ 2147483647 h 60"/>
              <a:gd name="T10" fmla="*/ 2147483647 w 67"/>
              <a:gd name="T11" fmla="*/ 2147483647 h 60"/>
              <a:gd name="T12" fmla="*/ 2147483647 w 67"/>
              <a:gd name="T13" fmla="*/ 2147483647 h 60"/>
              <a:gd name="T14" fmla="*/ 2147483647 w 67"/>
              <a:gd name="T15" fmla="*/ 2147483647 h 60"/>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60"/>
              <a:gd name="T26" fmla="*/ 67 w 67"/>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60">
                <a:moveTo>
                  <a:pt x="0" y="0"/>
                </a:moveTo>
                <a:lnTo>
                  <a:pt x="8" y="10"/>
                </a:lnTo>
                <a:lnTo>
                  <a:pt x="16" y="20"/>
                </a:lnTo>
                <a:lnTo>
                  <a:pt x="25" y="29"/>
                </a:lnTo>
                <a:lnTo>
                  <a:pt x="35" y="37"/>
                </a:lnTo>
                <a:lnTo>
                  <a:pt x="45" y="45"/>
                </a:lnTo>
                <a:lnTo>
                  <a:pt x="55" y="52"/>
                </a:lnTo>
                <a:lnTo>
                  <a:pt x="66" y="59"/>
                </a:lnTo>
              </a:path>
            </a:pathLst>
          </a:custGeom>
          <a:noFill/>
          <a:ln w="12700">
            <a:solidFill>
              <a:schemeClr val="tx1"/>
            </a:solidFill>
            <a:round/>
            <a:headEnd/>
            <a:tailEnd/>
          </a:ln>
        </p:spPr>
        <p:txBody>
          <a:bodyPr/>
          <a:lstStyle/>
          <a:p>
            <a:endParaRPr lang="en-US"/>
          </a:p>
        </p:txBody>
      </p:sp>
      <p:sp>
        <p:nvSpPr>
          <p:cNvPr id="15378" name="Freeform 18"/>
          <p:cNvSpPr>
            <a:spLocks/>
          </p:cNvSpPr>
          <p:nvPr/>
        </p:nvSpPr>
        <p:spPr bwMode="auto">
          <a:xfrm>
            <a:off x="2871788" y="5286375"/>
            <a:ext cx="141287" cy="53975"/>
          </a:xfrm>
          <a:custGeom>
            <a:avLst/>
            <a:gdLst>
              <a:gd name="T0" fmla="*/ 0 w 90"/>
              <a:gd name="T1" fmla="*/ 0 h 36"/>
              <a:gd name="T2" fmla="*/ 2147483647 w 90"/>
              <a:gd name="T3" fmla="*/ 2147483647 h 36"/>
              <a:gd name="T4" fmla="*/ 2147483647 w 90"/>
              <a:gd name="T5" fmla="*/ 2147483647 h 36"/>
              <a:gd name="T6" fmla="*/ 2147483647 w 90"/>
              <a:gd name="T7" fmla="*/ 2147483647 h 36"/>
              <a:gd name="T8" fmla="*/ 2147483647 w 90"/>
              <a:gd name="T9" fmla="*/ 2147483647 h 36"/>
              <a:gd name="T10" fmla="*/ 2147483647 w 90"/>
              <a:gd name="T11" fmla="*/ 2147483647 h 36"/>
              <a:gd name="T12" fmla="*/ 2147483647 w 90"/>
              <a:gd name="T13" fmla="*/ 2147483647 h 36"/>
              <a:gd name="T14" fmla="*/ 0 60000 65536"/>
              <a:gd name="T15" fmla="*/ 0 60000 65536"/>
              <a:gd name="T16" fmla="*/ 0 60000 65536"/>
              <a:gd name="T17" fmla="*/ 0 60000 65536"/>
              <a:gd name="T18" fmla="*/ 0 60000 65536"/>
              <a:gd name="T19" fmla="*/ 0 60000 65536"/>
              <a:gd name="T20" fmla="*/ 0 60000 65536"/>
              <a:gd name="T21" fmla="*/ 0 w 90"/>
              <a:gd name="T22" fmla="*/ 0 h 36"/>
              <a:gd name="T23" fmla="*/ 90 w 90"/>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6">
                <a:moveTo>
                  <a:pt x="0" y="0"/>
                </a:moveTo>
                <a:lnTo>
                  <a:pt x="15" y="8"/>
                </a:lnTo>
                <a:lnTo>
                  <a:pt x="29" y="14"/>
                </a:lnTo>
                <a:lnTo>
                  <a:pt x="44" y="21"/>
                </a:lnTo>
                <a:lnTo>
                  <a:pt x="59" y="26"/>
                </a:lnTo>
                <a:lnTo>
                  <a:pt x="74" y="31"/>
                </a:lnTo>
                <a:lnTo>
                  <a:pt x="89" y="35"/>
                </a:lnTo>
              </a:path>
            </a:pathLst>
          </a:custGeom>
          <a:noFill/>
          <a:ln w="12700">
            <a:solidFill>
              <a:schemeClr val="tx1"/>
            </a:solidFill>
            <a:round/>
            <a:headEnd/>
            <a:tailEnd/>
          </a:ln>
        </p:spPr>
        <p:txBody>
          <a:bodyPr/>
          <a:lstStyle/>
          <a:p>
            <a:endParaRPr lang="en-US"/>
          </a:p>
        </p:txBody>
      </p:sp>
      <p:sp>
        <p:nvSpPr>
          <p:cNvPr id="15379" name="Freeform 19"/>
          <p:cNvSpPr>
            <a:spLocks/>
          </p:cNvSpPr>
          <p:nvPr/>
        </p:nvSpPr>
        <p:spPr bwMode="auto">
          <a:xfrm>
            <a:off x="3011488" y="5338763"/>
            <a:ext cx="185737" cy="22225"/>
          </a:xfrm>
          <a:custGeom>
            <a:avLst/>
            <a:gdLst>
              <a:gd name="T0" fmla="*/ 0 w 118"/>
              <a:gd name="T1" fmla="*/ 0 h 15"/>
              <a:gd name="T2" fmla="*/ 2147483647 w 118"/>
              <a:gd name="T3" fmla="*/ 2147483647 h 15"/>
              <a:gd name="T4" fmla="*/ 2147483647 w 118"/>
              <a:gd name="T5" fmla="*/ 2147483647 h 15"/>
              <a:gd name="T6" fmla="*/ 2147483647 w 118"/>
              <a:gd name="T7" fmla="*/ 2147483647 h 15"/>
              <a:gd name="T8" fmla="*/ 2147483647 w 118"/>
              <a:gd name="T9" fmla="*/ 2147483647 h 15"/>
              <a:gd name="T10" fmla="*/ 2147483647 w 118"/>
              <a:gd name="T11" fmla="*/ 2147483647 h 15"/>
              <a:gd name="T12" fmla="*/ 2147483647 w 118"/>
              <a:gd name="T13" fmla="*/ 2147483647 h 15"/>
              <a:gd name="T14" fmla="*/ 0 60000 65536"/>
              <a:gd name="T15" fmla="*/ 0 60000 65536"/>
              <a:gd name="T16" fmla="*/ 0 60000 65536"/>
              <a:gd name="T17" fmla="*/ 0 60000 65536"/>
              <a:gd name="T18" fmla="*/ 0 60000 65536"/>
              <a:gd name="T19" fmla="*/ 0 60000 65536"/>
              <a:gd name="T20" fmla="*/ 0 60000 65536"/>
              <a:gd name="T21" fmla="*/ 0 w 118"/>
              <a:gd name="T22" fmla="*/ 0 h 15"/>
              <a:gd name="T23" fmla="*/ 118 w 118"/>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5">
                <a:moveTo>
                  <a:pt x="0" y="0"/>
                </a:moveTo>
                <a:lnTo>
                  <a:pt x="20" y="4"/>
                </a:lnTo>
                <a:lnTo>
                  <a:pt x="39" y="8"/>
                </a:lnTo>
                <a:lnTo>
                  <a:pt x="59" y="10"/>
                </a:lnTo>
                <a:lnTo>
                  <a:pt x="78" y="12"/>
                </a:lnTo>
                <a:lnTo>
                  <a:pt x="97" y="13"/>
                </a:lnTo>
                <a:lnTo>
                  <a:pt x="117" y="14"/>
                </a:lnTo>
              </a:path>
            </a:pathLst>
          </a:custGeom>
          <a:noFill/>
          <a:ln w="12700">
            <a:solidFill>
              <a:schemeClr val="tx1"/>
            </a:solidFill>
            <a:round/>
            <a:headEnd/>
            <a:tailEnd/>
          </a:ln>
        </p:spPr>
        <p:txBody>
          <a:bodyPr/>
          <a:lstStyle/>
          <a:p>
            <a:endParaRPr lang="en-US"/>
          </a:p>
        </p:txBody>
      </p:sp>
      <p:sp>
        <p:nvSpPr>
          <p:cNvPr id="15380" name="Freeform 20"/>
          <p:cNvSpPr>
            <a:spLocks/>
          </p:cNvSpPr>
          <p:nvPr/>
        </p:nvSpPr>
        <p:spPr bwMode="auto">
          <a:xfrm>
            <a:off x="3195638" y="5338763"/>
            <a:ext cx="185737" cy="22225"/>
          </a:xfrm>
          <a:custGeom>
            <a:avLst/>
            <a:gdLst>
              <a:gd name="T0" fmla="*/ 0 w 118"/>
              <a:gd name="T1" fmla="*/ 2147483647 h 15"/>
              <a:gd name="T2" fmla="*/ 2147483647 w 118"/>
              <a:gd name="T3" fmla="*/ 2147483647 h 15"/>
              <a:gd name="T4" fmla="*/ 2147483647 w 118"/>
              <a:gd name="T5" fmla="*/ 2147483647 h 15"/>
              <a:gd name="T6" fmla="*/ 2147483647 w 118"/>
              <a:gd name="T7" fmla="*/ 2147483647 h 15"/>
              <a:gd name="T8" fmla="*/ 2147483647 w 118"/>
              <a:gd name="T9" fmla="*/ 2147483647 h 15"/>
              <a:gd name="T10" fmla="*/ 2147483647 w 118"/>
              <a:gd name="T11" fmla="*/ 2147483647 h 15"/>
              <a:gd name="T12" fmla="*/ 2147483647 w 118"/>
              <a:gd name="T13" fmla="*/ 0 h 15"/>
              <a:gd name="T14" fmla="*/ 0 60000 65536"/>
              <a:gd name="T15" fmla="*/ 0 60000 65536"/>
              <a:gd name="T16" fmla="*/ 0 60000 65536"/>
              <a:gd name="T17" fmla="*/ 0 60000 65536"/>
              <a:gd name="T18" fmla="*/ 0 60000 65536"/>
              <a:gd name="T19" fmla="*/ 0 60000 65536"/>
              <a:gd name="T20" fmla="*/ 0 60000 65536"/>
              <a:gd name="T21" fmla="*/ 0 w 118"/>
              <a:gd name="T22" fmla="*/ 0 h 15"/>
              <a:gd name="T23" fmla="*/ 118 w 118"/>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5">
                <a:moveTo>
                  <a:pt x="0" y="14"/>
                </a:moveTo>
                <a:lnTo>
                  <a:pt x="20" y="13"/>
                </a:lnTo>
                <a:lnTo>
                  <a:pt x="40" y="12"/>
                </a:lnTo>
                <a:lnTo>
                  <a:pt x="59" y="10"/>
                </a:lnTo>
                <a:lnTo>
                  <a:pt x="79" y="8"/>
                </a:lnTo>
                <a:lnTo>
                  <a:pt x="98" y="4"/>
                </a:lnTo>
                <a:lnTo>
                  <a:pt x="117" y="0"/>
                </a:lnTo>
              </a:path>
            </a:pathLst>
          </a:custGeom>
          <a:noFill/>
          <a:ln w="12700">
            <a:solidFill>
              <a:schemeClr val="tx1"/>
            </a:solidFill>
            <a:round/>
            <a:headEnd/>
            <a:tailEnd/>
          </a:ln>
        </p:spPr>
        <p:txBody>
          <a:bodyPr/>
          <a:lstStyle/>
          <a:p>
            <a:endParaRPr lang="en-US"/>
          </a:p>
        </p:txBody>
      </p:sp>
      <p:sp>
        <p:nvSpPr>
          <p:cNvPr id="15381" name="Freeform 21"/>
          <p:cNvSpPr>
            <a:spLocks/>
          </p:cNvSpPr>
          <p:nvPr/>
        </p:nvSpPr>
        <p:spPr bwMode="auto">
          <a:xfrm>
            <a:off x="3379788" y="5286375"/>
            <a:ext cx="142875" cy="53975"/>
          </a:xfrm>
          <a:custGeom>
            <a:avLst/>
            <a:gdLst>
              <a:gd name="T0" fmla="*/ 0 w 90"/>
              <a:gd name="T1" fmla="*/ 2147483647 h 36"/>
              <a:gd name="T2" fmla="*/ 2147483647 w 90"/>
              <a:gd name="T3" fmla="*/ 2147483647 h 36"/>
              <a:gd name="T4" fmla="*/ 2147483647 w 90"/>
              <a:gd name="T5" fmla="*/ 2147483647 h 36"/>
              <a:gd name="T6" fmla="*/ 2147483647 w 90"/>
              <a:gd name="T7" fmla="*/ 2147483647 h 36"/>
              <a:gd name="T8" fmla="*/ 2147483647 w 90"/>
              <a:gd name="T9" fmla="*/ 2147483647 h 36"/>
              <a:gd name="T10" fmla="*/ 2147483647 w 90"/>
              <a:gd name="T11" fmla="*/ 2147483647 h 36"/>
              <a:gd name="T12" fmla="*/ 2147483647 w 90"/>
              <a:gd name="T13" fmla="*/ 0 h 36"/>
              <a:gd name="T14" fmla="*/ 0 60000 65536"/>
              <a:gd name="T15" fmla="*/ 0 60000 65536"/>
              <a:gd name="T16" fmla="*/ 0 60000 65536"/>
              <a:gd name="T17" fmla="*/ 0 60000 65536"/>
              <a:gd name="T18" fmla="*/ 0 60000 65536"/>
              <a:gd name="T19" fmla="*/ 0 60000 65536"/>
              <a:gd name="T20" fmla="*/ 0 60000 65536"/>
              <a:gd name="T21" fmla="*/ 0 w 90"/>
              <a:gd name="T22" fmla="*/ 0 h 36"/>
              <a:gd name="T23" fmla="*/ 90 w 90"/>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6">
                <a:moveTo>
                  <a:pt x="0" y="35"/>
                </a:moveTo>
                <a:lnTo>
                  <a:pt x="16" y="31"/>
                </a:lnTo>
                <a:lnTo>
                  <a:pt x="31" y="26"/>
                </a:lnTo>
                <a:lnTo>
                  <a:pt x="46" y="21"/>
                </a:lnTo>
                <a:lnTo>
                  <a:pt x="61" y="14"/>
                </a:lnTo>
                <a:lnTo>
                  <a:pt x="75" y="8"/>
                </a:lnTo>
                <a:lnTo>
                  <a:pt x="89" y="0"/>
                </a:lnTo>
              </a:path>
            </a:pathLst>
          </a:custGeom>
          <a:noFill/>
          <a:ln w="12700">
            <a:solidFill>
              <a:schemeClr val="tx1"/>
            </a:solidFill>
            <a:round/>
            <a:headEnd/>
            <a:tailEnd/>
          </a:ln>
        </p:spPr>
        <p:txBody>
          <a:bodyPr/>
          <a:lstStyle/>
          <a:p>
            <a:endParaRPr lang="en-US"/>
          </a:p>
        </p:txBody>
      </p:sp>
      <p:sp>
        <p:nvSpPr>
          <p:cNvPr id="15382" name="Freeform 22"/>
          <p:cNvSpPr>
            <a:spLocks/>
          </p:cNvSpPr>
          <p:nvPr/>
        </p:nvSpPr>
        <p:spPr bwMode="auto">
          <a:xfrm>
            <a:off x="3521075" y="5200650"/>
            <a:ext cx="106363" cy="87313"/>
          </a:xfrm>
          <a:custGeom>
            <a:avLst/>
            <a:gdLst>
              <a:gd name="T0" fmla="*/ 0 w 68"/>
              <a:gd name="T1" fmla="*/ 2147483647 h 60"/>
              <a:gd name="T2" fmla="*/ 2147483647 w 68"/>
              <a:gd name="T3" fmla="*/ 2147483647 h 60"/>
              <a:gd name="T4" fmla="*/ 2147483647 w 68"/>
              <a:gd name="T5" fmla="*/ 2147483647 h 60"/>
              <a:gd name="T6" fmla="*/ 2147483647 w 68"/>
              <a:gd name="T7" fmla="*/ 2147483647 h 60"/>
              <a:gd name="T8" fmla="*/ 2147483647 w 68"/>
              <a:gd name="T9" fmla="*/ 2147483647 h 60"/>
              <a:gd name="T10" fmla="*/ 2147483647 w 68"/>
              <a:gd name="T11" fmla="*/ 2147483647 h 60"/>
              <a:gd name="T12" fmla="*/ 2147483647 w 68"/>
              <a:gd name="T13" fmla="*/ 2147483647 h 60"/>
              <a:gd name="T14" fmla="*/ 2147483647 w 68"/>
              <a:gd name="T15" fmla="*/ 0 h 60"/>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60"/>
              <a:gd name="T26" fmla="*/ 68 w 68"/>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60">
                <a:moveTo>
                  <a:pt x="0" y="59"/>
                </a:moveTo>
                <a:lnTo>
                  <a:pt x="11" y="53"/>
                </a:lnTo>
                <a:lnTo>
                  <a:pt x="22" y="45"/>
                </a:lnTo>
                <a:lnTo>
                  <a:pt x="32" y="37"/>
                </a:lnTo>
                <a:lnTo>
                  <a:pt x="41" y="29"/>
                </a:lnTo>
                <a:lnTo>
                  <a:pt x="50" y="20"/>
                </a:lnTo>
                <a:lnTo>
                  <a:pt x="59" y="10"/>
                </a:lnTo>
                <a:lnTo>
                  <a:pt x="67" y="0"/>
                </a:lnTo>
              </a:path>
            </a:pathLst>
          </a:custGeom>
          <a:noFill/>
          <a:ln w="12700">
            <a:solidFill>
              <a:schemeClr val="tx1"/>
            </a:solidFill>
            <a:round/>
            <a:headEnd/>
            <a:tailEnd/>
          </a:ln>
        </p:spPr>
        <p:txBody>
          <a:bodyPr/>
          <a:lstStyle/>
          <a:p>
            <a:endParaRPr lang="en-US"/>
          </a:p>
        </p:txBody>
      </p:sp>
      <p:sp>
        <p:nvSpPr>
          <p:cNvPr id="15383" name="Freeform 23"/>
          <p:cNvSpPr>
            <a:spLocks/>
          </p:cNvSpPr>
          <p:nvPr/>
        </p:nvSpPr>
        <p:spPr bwMode="auto">
          <a:xfrm>
            <a:off x="3625850" y="5116513"/>
            <a:ext cx="30163" cy="85725"/>
          </a:xfrm>
          <a:custGeom>
            <a:avLst/>
            <a:gdLst>
              <a:gd name="T0" fmla="*/ 0 w 19"/>
              <a:gd name="T1" fmla="*/ 2147483647 h 58"/>
              <a:gd name="T2" fmla="*/ 2147483647 w 19"/>
              <a:gd name="T3" fmla="*/ 2147483647 h 58"/>
              <a:gd name="T4" fmla="*/ 2147483647 w 19"/>
              <a:gd name="T5" fmla="*/ 2147483647 h 58"/>
              <a:gd name="T6" fmla="*/ 2147483647 w 19"/>
              <a:gd name="T7" fmla="*/ 2147483647 h 58"/>
              <a:gd name="T8" fmla="*/ 2147483647 w 19"/>
              <a:gd name="T9" fmla="*/ 2147483647 h 58"/>
              <a:gd name="T10" fmla="*/ 2147483647 w 19"/>
              <a:gd name="T11" fmla="*/ 2147483647 h 58"/>
              <a:gd name="T12" fmla="*/ 2147483647 w 19"/>
              <a:gd name="T13" fmla="*/ 2147483647 h 58"/>
              <a:gd name="T14" fmla="*/ 2147483647 w 19"/>
              <a:gd name="T15" fmla="*/ 0 h 58"/>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58"/>
              <a:gd name="T26" fmla="*/ 19 w 19"/>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58">
                <a:moveTo>
                  <a:pt x="0" y="57"/>
                </a:moveTo>
                <a:lnTo>
                  <a:pt x="4" y="50"/>
                </a:lnTo>
                <a:lnTo>
                  <a:pt x="8" y="42"/>
                </a:lnTo>
                <a:lnTo>
                  <a:pt x="12" y="34"/>
                </a:lnTo>
                <a:lnTo>
                  <a:pt x="15" y="26"/>
                </a:lnTo>
                <a:lnTo>
                  <a:pt x="17" y="17"/>
                </a:lnTo>
                <a:lnTo>
                  <a:pt x="18" y="9"/>
                </a:lnTo>
                <a:lnTo>
                  <a:pt x="18" y="0"/>
                </a:lnTo>
              </a:path>
            </a:pathLst>
          </a:custGeom>
          <a:noFill/>
          <a:ln w="12700">
            <a:solidFill>
              <a:schemeClr val="tx1"/>
            </a:solidFill>
            <a:prstDash val="dash"/>
            <a:round/>
            <a:headEnd/>
            <a:tailEnd/>
          </a:ln>
        </p:spPr>
        <p:txBody>
          <a:bodyPr/>
          <a:lstStyle/>
          <a:p>
            <a:endParaRPr lang="en-US"/>
          </a:p>
        </p:txBody>
      </p:sp>
      <p:sp>
        <p:nvSpPr>
          <p:cNvPr id="15384" name="Freeform 24"/>
          <p:cNvSpPr>
            <a:spLocks/>
          </p:cNvSpPr>
          <p:nvPr/>
        </p:nvSpPr>
        <p:spPr bwMode="auto">
          <a:xfrm>
            <a:off x="3625850" y="5032375"/>
            <a:ext cx="30163" cy="85725"/>
          </a:xfrm>
          <a:custGeom>
            <a:avLst/>
            <a:gdLst>
              <a:gd name="T0" fmla="*/ 2147483647 w 19"/>
              <a:gd name="T1" fmla="*/ 2147483647 h 58"/>
              <a:gd name="T2" fmla="*/ 2147483647 w 19"/>
              <a:gd name="T3" fmla="*/ 2147483647 h 58"/>
              <a:gd name="T4" fmla="*/ 2147483647 w 19"/>
              <a:gd name="T5" fmla="*/ 2147483647 h 58"/>
              <a:gd name="T6" fmla="*/ 2147483647 w 19"/>
              <a:gd name="T7" fmla="*/ 2147483647 h 58"/>
              <a:gd name="T8" fmla="*/ 2147483647 w 19"/>
              <a:gd name="T9" fmla="*/ 2147483647 h 58"/>
              <a:gd name="T10" fmla="*/ 2147483647 w 19"/>
              <a:gd name="T11" fmla="*/ 2147483647 h 58"/>
              <a:gd name="T12" fmla="*/ 2147483647 w 19"/>
              <a:gd name="T13" fmla="*/ 2147483647 h 58"/>
              <a:gd name="T14" fmla="*/ 0 w 19"/>
              <a:gd name="T15" fmla="*/ 0 h 58"/>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58"/>
              <a:gd name="T26" fmla="*/ 19 w 19"/>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58">
                <a:moveTo>
                  <a:pt x="18" y="57"/>
                </a:moveTo>
                <a:lnTo>
                  <a:pt x="18" y="48"/>
                </a:lnTo>
                <a:lnTo>
                  <a:pt x="17" y="40"/>
                </a:lnTo>
                <a:lnTo>
                  <a:pt x="15" y="31"/>
                </a:lnTo>
                <a:lnTo>
                  <a:pt x="12" y="23"/>
                </a:lnTo>
                <a:lnTo>
                  <a:pt x="8" y="15"/>
                </a:lnTo>
                <a:lnTo>
                  <a:pt x="4" y="7"/>
                </a:lnTo>
                <a:lnTo>
                  <a:pt x="0" y="0"/>
                </a:lnTo>
              </a:path>
            </a:pathLst>
          </a:custGeom>
          <a:noFill/>
          <a:ln w="12700">
            <a:solidFill>
              <a:schemeClr val="tx1"/>
            </a:solidFill>
            <a:round/>
            <a:headEnd/>
            <a:tailEnd/>
          </a:ln>
        </p:spPr>
        <p:txBody>
          <a:bodyPr/>
          <a:lstStyle/>
          <a:p>
            <a:endParaRPr lang="en-US"/>
          </a:p>
        </p:txBody>
      </p:sp>
      <p:sp>
        <p:nvSpPr>
          <p:cNvPr id="15385" name="Freeform 25"/>
          <p:cNvSpPr>
            <a:spLocks/>
          </p:cNvSpPr>
          <p:nvPr/>
        </p:nvSpPr>
        <p:spPr bwMode="auto">
          <a:xfrm>
            <a:off x="3521075" y="4946650"/>
            <a:ext cx="106363" cy="87313"/>
          </a:xfrm>
          <a:custGeom>
            <a:avLst/>
            <a:gdLst>
              <a:gd name="T0" fmla="*/ 2147483647 w 68"/>
              <a:gd name="T1" fmla="*/ 2147483647 h 60"/>
              <a:gd name="T2" fmla="*/ 2147483647 w 68"/>
              <a:gd name="T3" fmla="*/ 2147483647 h 60"/>
              <a:gd name="T4" fmla="*/ 2147483647 w 68"/>
              <a:gd name="T5" fmla="*/ 2147483647 h 60"/>
              <a:gd name="T6" fmla="*/ 2147483647 w 68"/>
              <a:gd name="T7" fmla="*/ 2147483647 h 60"/>
              <a:gd name="T8" fmla="*/ 2147483647 w 68"/>
              <a:gd name="T9" fmla="*/ 2147483647 h 60"/>
              <a:gd name="T10" fmla="*/ 2147483647 w 68"/>
              <a:gd name="T11" fmla="*/ 2147483647 h 60"/>
              <a:gd name="T12" fmla="*/ 2147483647 w 68"/>
              <a:gd name="T13" fmla="*/ 2147483647 h 60"/>
              <a:gd name="T14" fmla="*/ 0 w 68"/>
              <a:gd name="T15" fmla="*/ 0 h 60"/>
              <a:gd name="T16" fmla="*/ 0 60000 65536"/>
              <a:gd name="T17" fmla="*/ 0 60000 65536"/>
              <a:gd name="T18" fmla="*/ 0 60000 65536"/>
              <a:gd name="T19" fmla="*/ 0 60000 65536"/>
              <a:gd name="T20" fmla="*/ 0 60000 65536"/>
              <a:gd name="T21" fmla="*/ 0 60000 65536"/>
              <a:gd name="T22" fmla="*/ 0 60000 65536"/>
              <a:gd name="T23" fmla="*/ 0 60000 65536"/>
              <a:gd name="T24" fmla="*/ 0 w 68"/>
              <a:gd name="T25" fmla="*/ 0 h 60"/>
              <a:gd name="T26" fmla="*/ 68 w 68"/>
              <a:gd name="T27" fmla="*/ 60 h 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8" h="60">
                <a:moveTo>
                  <a:pt x="67" y="59"/>
                </a:moveTo>
                <a:lnTo>
                  <a:pt x="59" y="49"/>
                </a:lnTo>
                <a:lnTo>
                  <a:pt x="50" y="39"/>
                </a:lnTo>
                <a:lnTo>
                  <a:pt x="41" y="30"/>
                </a:lnTo>
                <a:lnTo>
                  <a:pt x="32" y="22"/>
                </a:lnTo>
                <a:lnTo>
                  <a:pt x="22" y="14"/>
                </a:lnTo>
                <a:lnTo>
                  <a:pt x="11" y="7"/>
                </a:lnTo>
                <a:lnTo>
                  <a:pt x="0" y="0"/>
                </a:lnTo>
              </a:path>
            </a:pathLst>
          </a:custGeom>
          <a:noFill/>
          <a:ln w="12700">
            <a:solidFill>
              <a:schemeClr val="tx1"/>
            </a:solidFill>
            <a:round/>
            <a:headEnd/>
            <a:tailEnd/>
          </a:ln>
        </p:spPr>
        <p:txBody>
          <a:bodyPr/>
          <a:lstStyle/>
          <a:p>
            <a:endParaRPr lang="en-US"/>
          </a:p>
        </p:txBody>
      </p:sp>
      <p:sp>
        <p:nvSpPr>
          <p:cNvPr id="15386" name="Freeform 26"/>
          <p:cNvSpPr>
            <a:spLocks/>
          </p:cNvSpPr>
          <p:nvPr/>
        </p:nvSpPr>
        <p:spPr bwMode="auto">
          <a:xfrm>
            <a:off x="3370263" y="4895850"/>
            <a:ext cx="142875" cy="52388"/>
          </a:xfrm>
          <a:custGeom>
            <a:avLst/>
            <a:gdLst>
              <a:gd name="T0" fmla="*/ 2147483647 w 90"/>
              <a:gd name="T1" fmla="*/ 2147483647 h 35"/>
              <a:gd name="T2" fmla="*/ 2147483647 w 90"/>
              <a:gd name="T3" fmla="*/ 2147483647 h 35"/>
              <a:gd name="T4" fmla="*/ 2147483647 w 90"/>
              <a:gd name="T5" fmla="*/ 2147483647 h 35"/>
              <a:gd name="T6" fmla="*/ 2147483647 w 90"/>
              <a:gd name="T7" fmla="*/ 2147483647 h 35"/>
              <a:gd name="T8" fmla="*/ 2147483647 w 90"/>
              <a:gd name="T9" fmla="*/ 2147483647 h 35"/>
              <a:gd name="T10" fmla="*/ 2147483647 w 90"/>
              <a:gd name="T11" fmla="*/ 2147483647 h 35"/>
              <a:gd name="T12" fmla="*/ 0 w 90"/>
              <a:gd name="T13" fmla="*/ 0 h 35"/>
              <a:gd name="T14" fmla="*/ 0 60000 65536"/>
              <a:gd name="T15" fmla="*/ 0 60000 65536"/>
              <a:gd name="T16" fmla="*/ 0 60000 65536"/>
              <a:gd name="T17" fmla="*/ 0 60000 65536"/>
              <a:gd name="T18" fmla="*/ 0 60000 65536"/>
              <a:gd name="T19" fmla="*/ 0 60000 65536"/>
              <a:gd name="T20" fmla="*/ 0 60000 65536"/>
              <a:gd name="T21" fmla="*/ 0 w 90"/>
              <a:gd name="T22" fmla="*/ 0 h 35"/>
              <a:gd name="T23" fmla="*/ 90 w 90"/>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 h="35">
                <a:moveTo>
                  <a:pt x="89" y="34"/>
                </a:moveTo>
                <a:lnTo>
                  <a:pt x="75" y="26"/>
                </a:lnTo>
                <a:lnTo>
                  <a:pt x="61" y="20"/>
                </a:lnTo>
                <a:lnTo>
                  <a:pt x="46" y="14"/>
                </a:lnTo>
                <a:lnTo>
                  <a:pt x="31" y="8"/>
                </a:lnTo>
                <a:lnTo>
                  <a:pt x="16" y="4"/>
                </a:lnTo>
                <a:lnTo>
                  <a:pt x="0" y="0"/>
                </a:lnTo>
              </a:path>
            </a:pathLst>
          </a:custGeom>
          <a:noFill/>
          <a:ln w="12700">
            <a:solidFill>
              <a:schemeClr val="tx1"/>
            </a:solidFill>
            <a:round/>
            <a:headEnd/>
            <a:tailEnd/>
          </a:ln>
        </p:spPr>
        <p:txBody>
          <a:bodyPr/>
          <a:lstStyle/>
          <a:p>
            <a:endParaRPr lang="en-US"/>
          </a:p>
        </p:txBody>
      </p:sp>
      <p:sp>
        <p:nvSpPr>
          <p:cNvPr id="15387" name="Freeform 27"/>
          <p:cNvSpPr>
            <a:spLocks/>
          </p:cNvSpPr>
          <p:nvPr/>
        </p:nvSpPr>
        <p:spPr bwMode="auto">
          <a:xfrm>
            <a:off x="3195638" y="4876800"/>
            <a:ext cx="185737" cy="20638"/>
          </a:xfrm>
          <a:custGeom>
            <a:avLst/>
            <a:gdLst>
              <a:gd name="T0" fmla="*/ 2147483647 w 118"/>
              <a:gd name="T1" fmla="*/ 2147483647 h 15"/>
              <a:gd name="T2" fmla="*/ 2147483647 w 118"/>
              <a:gd name="T3" fmla="*/ 2147483647 h 15"/>
              <a:gd name="T4" fmla="*/ 2147483647 w 118"/>
              <a:gd name="T5" fmla="*/ 2147483647 h 15"/>
              <a:gd name="T6" fmla="*/ 2147483647 w 118"/>
              <a:gd name="T7" fmla="*/ 2147483647 h 15"/>
              <a:gd name="T8" fmla="*/ 2147483647 w 118"/>
              <a:gd name="T9" fmla="*/ 2147483647 h 15"/>
              <a:gd name="T10" fmla="*/ 2147483647 w 118"/>
              <a:gd name="T11" fmla="*/ 0 h 15"/>
              <a:gd name="T12" fmla="*/ 0 w 118"/>
              <a:gd name="T13" fmla="*/ 0 h 15"/>
              <a:gd name="T14" fmla="*/ 0 60000 65536"/>
              <a:gd name="T15" fmla="*/ 0 60000 65536"/>
              <a:gd name="T16" fmla="*/ 0 60000 65536"/>
              <a:gd name="T17" fmla="*/ 0 60000 65536"/>
              <a:gd name="T18" fmla="*/ 0 60000 65536"/>
              <a:gd name="T19" fmla="*/ 0 60000 65536"/>
              <a:gd name="T20" fmla="*/ 0 60000 65536"/>
              <a:gd name="T21" fmla="*/ 0 w 118"/>
              <a:gd name="T22" fmla="*/ 0 h 15"/>
              <a:gd name="T23" fmla="*/ 118 w 118"/>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15">
                <a:moveTo>
                  <a:pt x="117" y="14"/>
                </a:moveTo>
                <a:lnTo>
                  <a:pt x="98" y="9"/>
                </a:lnTo>
                <a:lnTo>
                  <a:pt x="79" y="6"/>
                </a:lnTo>
                <a:lnTo>
                  <a:pt x="59" y="3"/>
                </a:lnTo>
                <a:lnTo>
                  <a:pt x="39" y="1"/>
                </a:lnTo>
                <a:lnTo>
                  <a:pt x="20" y="0"/>
                </a:lnTo>
                <a:lnTo>
                  <a:pt x="0" y="0"/>
                </a:lnTo>
              </a:path>
            </a:pathLst>
          </a:custGeom>
          <a:noFill/>
          <a:ln w="12700">
            <a:solidFill>
              <a:schemeClr val="tx1"/>
            </a:solidFill>
            <a:round/>
            <a:headEnd/>
            <a:tailEnd/>
          </a:ln>
        </p:spPr>
        <p:txBody>
          <a:bodyPr/>
          <a:lstStyle/>
          <a:p>
            <a:endParaRPr lang="en-US"/>
          </a:p>
        </p:txBody>
      </p:sp>
      <p:sp>
        <p:nvSpPr>
          <p:cNvPr id="15388" name="Rectangle 28"/>
          <p:cNvSpPr>
            <a:spLocks noChangeArrowheads="1"/>
          </p:cNvSpPr>
          <p:nvPr/>
        </p:nvSpPr>
        <p:spPr bwMode="auto">
          <a:xfrm>
            <a:off x="2855913" y="4994275"/>
            <a:ext cx="661987"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TOOLS</a:t>
            </a:r>
          </a:p>
        </p:txBody>
      </p:sp>
      <p:sp>
        <p:nvSpPr>
          <p:cNvPr id="15389" name="Rectangle 29"/>
          <p:cNvSpPr>
            <a:spLocks noChangeArrowheads="1"/>
          </p:cNvSpPr>
          <p:nvPr/>
        </p:nvSpPr>
        <p:spPr bwMode="auto">
          <a:xfrm>
            <a:off x="1139825" y="1279525"/>
            <a:ext cx="1160463" cy="1098550"/>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ENGINEERING</a:t>
            </a:r>
          </a:p>
          <a:p>
            <a:pPr algn="ctr" eaLnBrk="0" hangingPunct="0"/>
            <a:r>
              <a:rPr lang="en-US" sz="1100"/>
              <a:t>FILE CABINET</a:t>
            </a:r>
          </a:p>
          <a:p>
            <a:pPr algn="ctr" eaLnBrk="0" hangingPunct="0"/>
            <a:r>
              <a:rPr lang="en-US" sz="1100"/>
              <a:t>TOOL BOX</a:t>
            </a:r>
          </a:p>
          <a:p>
            <a:pPr algn="ctr" eaLnBrk="0" hangingPunct="0"/>
            <a:r>
              <a:rPr lang="en-US" sz="1100"/>
              <a:t>“JOE”</a:t>
            </a:r>
          </a:p>
          <a:p>
            <a:pPr algn="ctr" eaLnBrk="0" hangingPunct="0"/>
            <a:r>
              <a:rPr lang="en-US" sz="1100"/>
              <a:t>SUPERVISOR</a:t>
            </a:r>
          </a:p>
          <a:p>
            <a:pPr algn="ctr" eaLnBrk="0" hangingPunct="0"/>
            <a:r>
              <a:rPr lang="en-US" sz="1100"/>
              <a:t>PRODUCTION</a:t>
            </a:r>
          </a:p>
        </p:txBody>
      </p:sp>
      <p:sp>
        <p:nvSpPr>
          <p:cNvPr id="15390" name="Rectangle 30"/>
          <p:cNvSpPr>
            <a:spLocks noChangeArrowheads="1"/>
          </p:cNvSpPr>
          <p:nvPr/>
        </p:nvSpPr>
        <p:spPr bwMode="auto">
          <a:xfrm>
            <a:off x="6781800" y="1371600"/>
            <a:ext cx="1108075" cy="762000"/>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WAREHOUSE</a:t>
            </a:r>
          </a:p>
          <a:p>
            <a:pPr algn="ctr" eaLnBrk="0" hangingPunct="0"/>
            <a:r>
              <a:rPr lang="en-US" sz="1100"/>
              <a:t>VENDOR</a:t>
            </a:r>
          </a:p>
          <a:p>
            <a:pPr algn="ctr" eaLnBrk="0" hangingPunct="0"/>
            <a:r>
              <a:rPr lang="en-US" sz="1100"/>
              <a:t>FABRICATE</a:t>
            </a:r>
          </a:p>
          <a:p>
            <a:pPr algn="ctr" eaLnBrk="0" hangingPunct="0"/>
            <a:r>
              <a:rPr lang="en-US" sz="1100"/>
              <a:t>IDENTIFY</a:t>
            </a:r>
          </a:p>
        </p:txBody>
      </p:sp>
      <p:sp>
        <p:nvSpPr>
          <p:cNvPr id="15391" name="Rectangle 31"/>
          <p:cNvSpPr>
            <a:spLocks noChangeArrowheads="1"/>
          </p:cNvSpPr>
          <p:nvPr/>
        </p:nvSpPr>
        <p:spPr bwMode="auto">
          <a:xfrm>
            <a:off x="6483350" y="4343400"/>
            <a:ext cx="1193800" cy="9302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TEST</a:t>
            </a:r>
          </a:p>
          <a:p>
            <a:pPr algn="ctr" eaLnBrk="0" hangingPunct="0"/>
            <a:r>
              <a:rPr lang="en-US" sz="1100"/>
              <a:t>CLEAN</a:t>
            </a:r>
          </a:p>
          <a:p>
            <a:pPr algn="ctr" eaLnBrk="0" hangingPunct="0"/>
            <a:r>
              <a:rPr lang="en-US" sz="1100"/>
              <a:t>DISASSEMBLE</a:t>
            </a:r>
          </a:p>
          <a:p>
            <a:pPr algn="ctr" eaLnBrk="0" hangingPunct="0"/>
            <a:r>
              <a:rPr lang="en-US" sz="1100"/>
              <a:t>MEASURE</a:t>
            </a:r>
          </a:p>
          <a:p>
            <a:pPr algn="ctr" eaLnBrk="0" hangingPunct="0"/>
            <a:r>
              <a:rPr lang="en-US" sz="1100"/>
              <a:t>PLAN</a:t>
            </a:r>
          </a:p>
        </p:txBody>
      </p:sp>
      <p:sp>
        <p:nvSpPr>
          <p:cNvPr id="15392" name="Rectangle 32"/>
          <p:cNvSpPr>
            <a:spLocks noChangeArrowheads="1"/>
          </p:cNvSpPr>
          <p:nvPr/>
        </p:nvSpPr>
        <p:spPr bwMode="auto">
          <a:xfrm>
            <a:off x="1149350" y="4495800"/>
            <a:ext cx="1590675" cy="9302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GENERAL PURPOSE</a:t>
            </a:r>
          </a:p>
          <a:p>
            <a:pPr algn="ctr" eaLnBrk="0" hangingPunct="0"/>
            <a:r>
              <a:rPr lang="en-US" sz="1100"/>
              <a:t>SPECIAL PURPOSE</a:t>
            </a:r>
          </a:p>
          <a:p>
            <a:pPr algn="ctr" eaLnBrk="0" hangingPunct="0"/>
            <a:r>
              <a:rPr lang="en-US" sz="1100"/>
              <a:t>PERSONAL</a:t>
            </a:r>
          </a:p>
          <a:p>
            <a:pPr algn="ctr" eaLnBrk="0" hangingPunct="0"/>
            <a:r>
              <a:rPr lang="en-US" sz="1100"/>
              <a:t>TOOL CRIB</a:t>
            </a:r>
          </a:p>
          <a:p>
            <a:pPr algn="ctr" eaLnBrk="0" hangingPunct="0"/>
            <a:r>
              <a:rPr lang="en-US" sz="1100"/>
              <a:t>CONTRACTOR</a:t>
            </a:r>
          </a:p>
        </p:txBody>
      </p:sp>
      <p:sp>
        <p:nvSpPr>
          <p:cNvPr id="15393" name="Rectangle 33"/>
          <p:cNvSpPr>
            <a:spLocks noChangeArrowheads="1"/>
          </p:cNvSpPr>
          <p:nvPr/>
        </p:nvSpPr>
        <p:spPr bwMode="auto">
          <a:xfrm>
            <a:off x="328613" y="1228725"/>
            <a:ext cx="649287"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EVENT</a:t>
            </a:r>
          </a:p>
        </p:txBody>
      </p:sp>
      <p:sp>
        <p:nvSpPr>
          <p:cNvPr id="15394" name="Line 34"/>
          <p:cNvSpPr>
            <a:spLocks noChangeShapeType="1"/>
          </p:cNvSpPr>
          <p:nvPr/>
        </p:nvSpPr>
        <p:spPr bwMode="auto">
          <a:xfrm>
            <a:off x="685800" y="1600200"/>
            <a:ext cx="0" cy="4495800"/>
          </a:xfrm>
          <a:prstGeom prst="line">
            <a:avLst/>
          </a:prstGeom>
          <a:noFill/>
          <a:ln w="12700">
            <a:solidFill>
              <a:schemeClr val="tx1"/>
            </a:solidFill>
            <a:prstDash val="dash"/>
            <a:round/>
            <a:headEnd/>
            <a:tailEnd/>
          </a:ln>
        </p:spPr>
        <p:txBody>
          <a:bodyPr wrap="none" anchor="ctr"/>
          <a:lstStyle/>
          <a:p>
            <a:endParaRPr lang="en-US"/>
          </a:p>
        </p:txBody>
      </p:sp>
      <p:sp>
        <p:nvSpPr>
          <p:cNvPr id="15395" name="Line 35"/>
          <p:cNvSpPr>
            <a:spLocks noChangeShapeType="1"/>
          </p:cNvSpPr>
          <p:nvPr/>
        </p:nvSpPr>
        <p:spPr bwMode="auto">
          <a:xfrm flipH="1">
            <a:off x="623888" y="1597025"/>
            <a:ext cx="14287" cy="4498975"/>
          </a:xfrm>
          <a:prstGeom prst="line">
            <a:avLst/>
          </a:prstGeom>
          <a:noFill/>
          <a:ln w="12700">
            <a:solidFill>
              <a:schemeClr val="tx1"/>
            </a:solidFill>
            <a:prstDash val="dash"/>
            <a:round/>
            <a:headEnd/>
            <a:tailEnd/>
          </a:ln>
        </p:spPr>
        <p:txBody>
          <a:bodyPr wrap="none" anchor="ctr"/>
          <a:lstStyle/>
          <a:p>
            <a:endParaRPr lang="en-US"/>
          </a:p>
        </p:txBody>
      </p:sp>
      <p:sp>
        <p:nvSpPr>
          <p:cNvPr id="15396" name="Freeform 36"/>
          <p:cNvSpPr>
            <a:spLocks/>
          </p:cNvSpPr>
          <p:nvPr/>
        </p:nvSpPr>
        <p:spPr bwMode="auto">
          <a:xfrm flipV="1">
            <a:off x="4829175" y="5811838"/>
            <a:ext cx="3560763" cy="100012"/>
          </a:xfrm>
          <a:custGeom>
            <a:avLst/>
            <a:gdLst>
              <a:gd name="T0" fmla="*/ 2147483647 w 2338"/>
              <a:gd name="T1" fmla="*/ 0 h 1"/>
              <a:gd name="T2" fmla="*/ 2147483647 w 2338"/>
              <a:gd name="T3" fmla="*/ 0 h 1"/>
              <a:gd name="T4" fmla="*/ 0 w 2338"/>
              <a:gd name="T5" fmla="*/ 0 h 1"/>
              <a:gd name="T6" fmla="*/ 0 60000 65536"/>
              <a:gd name="T7" fmla="*/ 0 60000 65536"/>
              <a:gd name="T8" fmla="*/ 0 60000 65536"/>
              <a:gd name="T9" fmla="*/ 0 w 2338"/>
              <a:gd name="T10" fmla="*/ 0 h 1"/>
              <a:gd name="T11" fmla="*/ 2338 w 2338"/>
              <a:gd name="T12" fmla="*/ 1 h 1"/>
            </a:gdLst>
            <a:ahLst/>
            <a:cxnLst>
              <a:cxn ang="T6">
                <a:pos x="T0" y="T1"/>
              </a:cxn>
              <a:cxn ang="T7">
                <a:pos x="T2" y="T3"/>
              </a:cxn>
              <a:cxn ang="T8">
                <a:pos x="T4" y="T5"/>
              </a:cxn>
            </a:cxnLst>
            <a:rect l="T9" t="T10" r="T11" b="T12"/>
            <a:pathLst>
              <a:path w="2338" h="1">
                <a:moveTo>
                  <a:pt x="2337" y="0"/>
                </a:moveTo>
                <a:lnTo>
                  <a:pt x="2265" y="0"/>
                </a:lnTo>
                <a:lnTo>
                  <a:pt x="0" y="0"/>
                </a:lnTo>
              </a:path>
            </a:pathLst>
          </a:custGeom>
          <a:noFill/>
          <a:ln w="12700">
            <a:solidFill>
              <a:schemeClr val="tx1"/>
            </a:solidFill>
            <a:prstDash val="dash"/>
            <a:round/>
            <a:headEnd type="triangle" w="med" len="med"/>
            <a:tailEnd/>
          </a:ln>
        </p:spPr>
        <p:txBody>
          <a:bodyPr/>
          <a:lstStyle/>
          <a:p>
            <a:endParaRPr lang="en-US"/>
          </a:p>
        </p:txBody>
      </p:sp>
      <p:sp>
        <p:nvSpPr>
          <p:cNvPr id="15397" name="Rectangle 37"/>
          <p:cNvSpPr>
            <a:spLocks noChangeArrowheads="1"/>
          </p:cNvSpPr>
          <p:nvPr/>
        </p:nvSpPr>
        <p:spPr bwMode="auto">
          <a:xfrm>
            <a:off x="4333875" y="5765800"/>
            <a:ext cx="514350"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TIME</a:t>
            </a:r>
          </a:p>
        </p:txBody>
      </p:sp>
      <p:sp>
        <p:nvSpPr>
          <p:cNvPr id="15398" name="Line 38"/>
          <p:cNvSpPr>
            <a:spLocks noChangeShapeType="1"/>
          </p:cNvSpPr>
          <p:nvPr/>
        </p:nvSpPr>
        <p:spPr bwMode="auto">
          <a:xfrm>
            <a:off x="4300538" y="3524250"/>
            <a:ext cx="1209675" cy="1019175"/>
          </a:xfrm>
          <a:prstGeom prst="line">
            <a:avLst/>
          </a:prstGeom>
          <a:noFill/>
          <a:ln w="12700">
            <a:solidFill>
              <a:schemeClr val="tx1"/>
            </a:solidFill>
            <a:prstDash val="dash"/>
            <a:round/>
            <a:headEnd/>
            <a:tailEnd/>
          </a:ln>
        </p:spPr>
        <p:txBody>
          <a:bodyPr wrap="none" anchor="ctr"/>
          <a:lstStyle/>
          <a:p>
            <a:endParaRPr lang="en-US"/>
          </a:p>
        </p:txBody>
      </p:sp>
      <p:sp>
        <p:nvSpPr>
          <p:cNvPr id="15399" name="Freeform 39"/>
          <p:cNvSpPr>
            <a:spLocks/>
          </p:cNvSpPr>
          <p:nvPr/>
        </p:nvSpPr>
        <p:spPr bwMode="auto">
          <a:xfrm>
            <a:off x="5546725" y="4576763"/>
            <a:ext cx="42863" cy="76200"/>
          </a:xfrm>
          <a:custGeom>
            <a:avLst/>
            <a:gdLst>
              <a:gd name="T0" fmla="*/ 0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2147483647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0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52"/>
              <a:gd name="T44" fmla="*/ 28 w 28"/>
              <a:gd name="T45" fmla="*/ 52 h 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52">
                <a:moveTo>
                  <a:pt x="0" y="51"/>
                </a:moveTo>
                <a:lnTo>
                  <a:pt x="5" y="50"/>
                </a:lnTo>
                <a:lnTo>
                  <a:pt x="9" y="47"/>
                </a:lnTo>
                <a:lnTo>
                  <a:pt x="13" y="45"/>
                </a:lnTo>
                <a:lnTo>
                  <a:pt x="17" y="42"/>
                </a:lnTo>
                <a:lnTo>
                  <a:pt x="20" y="38"/>
                </a:lnTo>
                <a:lnTo>
                  <a:pt x="23" y="33"/>
                </a:lnTo>
                <a:lnTo>
                  <a:pt x="25" y="29"/>
                </a:lnTo>
                <a:lnTo>
                  <a:pt x="26" y="24"/>
                </a:lnTo>
                <a:lnTo>
                  <a:pt x="27" y="19"/>
                </a:lnTo>
                <a:lnTo>
                  <a:pt x="27" y="14"/>
                </a:lnTo>
                <a:lnTo>
                  <a:pt x="26" y="9"/>
                </a:lnTo>
                <a:lnTo>
                  <a:pt x="25" y="5"/>
                </a:lnTo>
                <a:lnTo>
                  <a:pt x="23" y="0"/>
                </a:lnTo>
              </a:path>
            </a:pathLst>
          </a:custGeom>
          <a:noFill/>
          <a:ln w="12700">
            <a:solidFill>
              <a:schemeClr val="tx1"/>
            </a:solidFill>
            <a:prstDash val="dash"/>
            <a:round/>
            <a:headEnd/>
            <a:tailEnd/>
          </a:ln>
        </p:spPr>
        <p:txBody>
          <a:bodyPr/>
          <a:lstStyle/>
          <a:p>
            <a:endParaRPr lang="en-US"/>
          </a:p>
        </p:txBody>
      </p:sp>
      <p:sp>
        <p:nvSpPr>
          <p:cNvPr id="15400" name="Line 40"/>
          <p:cNvSpPr>
            <a:spLocks noChangeShapeType="1"/>
          </p:cNvSpPr>
          <p:nvPr/>
        </p:nvSpPr>
        <p:spPr bwMode="auto">
          <a:xfrm flipH="1">
            <a:off x="3694113" y="4657725"/>
            <a:ext cx="1833562" cy="382588"/>
          </a:xfrm>
          <a:prstGeom prst="line">
            <a:avLst/>
          </a:prstGeom>
          <a:noFill/>
          <a:ln w="12700">
            <a:solidFill>
              <a:schemeClr val="tx1"/>
            </a:solidFill>
            <a:prstDash val="dash"/>
            <a:round/>
            <a:headEnd/>
            <a:tailEnd/>
          </a:ln>
        </p:spPr>
        <p:txBody>
          <a:bodyPr wrap="none" anchor="ctr"/>
          <a:lstStyle/>
          <a:p>
            <a:endParaRPr lang="en-US"/>
          </a:p>
        </p:txBody>
      </p:sp>
      <p:sp>
        <p:nvSpPr>
          <p:cNvPr id="15401" name="Freeform 41"/>
          <p:cNvSpPr>
            <a:spLocks/>
          </p:cNvSpPr>
          <p:nvPr/>
        </p:nvSpPr>
        <p:spPr bwMode="auto">
          <a:xfrm>
            <a:off x="3654425" y="5037138"/>
            <a:ext cx="63500" cy="103187"/>
          </a:xfrm>
          <a:custGeom>
            <a:avLst/>
            <a:gdLst>
              <a:gd name="T0" fmla="*/ 2147483647 w 40"/>
              <a:gd name="T1" fmla="*/ 0 h 70"/>
              <a:gd name="T2" fmla="*/ 2147483647 w 40"/>
              <a:gd name="T3" fmla="*/ 2147483647 h 70"/>
              <a:gd name="T4" fmla="*/ 2147483647 w 40"/>
              <a:gd name="T5" fmla="*/ 2147483647 h 70"/>
              <a:gd name="T6" fmla="*/ 2147483647 w 40"/>
              <a:gd name="T7" fmla="*/ 2147483647 h 70"/>
              <a:gd name="T8" fmla="*/ 2147483647 w 40"/>
              <a:gd name="T9" fmla="*/ 2147483647 h 70"/>
              <a:gd name="T10" fmla="*/ 2147483647 w 40"/>
              <a:gd name="T11" fmla="*/ 2147483647 h 70"/>
              <a:gd name="T12" fmla="*/ 2147483647 w 40"/>
              <a:gd name="T13" fmla="*/ 2147483647 h 70"/>
              <a:gd name="T14" fmla="*/ 2147483647 w 40"/>
              <a:gd name="T15" fmla="*/ 2147483647 h 70"/>
              <a:gd name="T16" fmla="*/ 2147483647 w 40"/>
              <a:gd name="T17" fmla="*/ 2147483647 h 70"/>
              <a:gd name="T18" fmla="*/ 0 w 40"/>
              <a:gd name="T19" fmla="*/ 2147483647 h 70"/>
              <a:gd name="T20" fmla="*/ 0 w 40"/>
              <a:gd name="T21" fmla="*/ 2147483647 h 70"/>
              <a:gd name="T22" fmla="*/ 2147483647 w 40"/>
              <a:gd name="T23" fmla="*/ 2147483647 h 70"/>
              <a:gd name="T24" fmla="*/ 2147483647 w 40"/>
              <a:gd name="T25" fmla="*/ 2147483647 h 70"/>
              <a:gd name="T26" fmla="*/ 2147483647 w 40"/>
              <a:gd name="T27" fmla="*/ 2147483647 h 70"/>
              <a:gd name="T28" fmla="*/ 2147483647 w 40"/>
              <a:gd name="T29" fmla="*/ 2147483647 h 70"/>
              <a:gd name="T30" fmla="*/ 2147483647 w 40"/>
              <a:gd name="T31" fmla="*/ 2147483647 h 70"/>
              <a:gd name="T32" fmla="*/ 2147483647 w 40"/>
              <a:gd name="T33" fmla="*/ 2147483647 h 70"/>
              <a:gd name="T34" fmla="*/ 2147483647 w 40"/>
              <a:gd name="T35" fmla="*/ 2147483647 h 70"/>
              <a:gd name="T36" fmla="*/ 2147483647 w 40"/>
              <a:gd name="T37" fmla="*/ 2147483647 h 70"/>
              <a:gd name="T38" fmla="*/ 2147483647 w 40"/>
              <a:gd name="T39" fmla="*/ 2147483647 h 70"/>
              <a:gd name="T40" fmla="*/ 2147483647 w 40"/>
              <a:gd name="T41" fmla="*/ 2147483647 h 70"/>
              <a:gd name="T42" fmla="*/ 2147483647 w 40"/>
              <a:gd name="T43" fmla="*/ 2147483647 h 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
              <a:gd name="T67" fmla="*/ 0 h 70"/>
              <a:gd name="T68" fmla="*/ 40 w 40"/>
              <a:gd name="T69" fmla="*/ 70 h 7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 h="70">
                <a:moveTo>
                  <a:pt x="27" y="0"/>
                </a:moveTo>
                <a:lnTo>
                  <a:pt x="22" y="2"/>
                </a:lnTo>
                <a:lnTo>
                  <a:pt x="18" y="4"/>
                </a:lnTo>
                <a:lnTo>
                  <a:pt x="14" y="6"/>
                </a:lnTo>
                <a:lnTo>
                  <a:pt x="10" y="10"/>
                </a:lnTo>
                <a:lnTo>
                  <a:pt x="7" y="14"/>
                </a:lnTo>
                <a:lnTo>
                  <a:pt x="4" y="18"/>
                </a:lnTo>
                <a:lnTo>
                  <a:pt x="2" y="22"/>
                </a:lnTo>
                <a:lnTo>
                  <a:pt x="1" y="27"/>
                </a:lnTo>
                <a:lnTo>
                  <a:pt x="0" y="32"/>
                </a:lnTo>
                <a:lnTo>
                  <a:pt x="0" y="37"/>
                </a:lnTo>
                <a:lnTo>
                  <a:pt x="1" y="42"/>
                </a:lnTo>
                <a:lnTo>
                  <a:pt x="3" y="47"/>
                </a:lnTo>
                <a:lnTo>
                  <a:pt x="5" y="52"/>
                </a:lnTo>
                <a:lnTo>
                  <a:pt x="8" y="56"/>
                </a:lnTo>
                <a:lnTo>
                  <a:pt x="11" y="60"/>
                </a:lnTo>
                <a:lnTo>
                  <a:pt x="15" y="63"/>
                </a:lnTo>
                <a:lnTo>
                  <a:pt x="19" y="65"/>
                </a:lnTo>
                <a:lnTo>
                  <a:pt x="24" y="67"/>
                </a:lnTo>
                <a:lnTo>
                  <a:pt x="29" y="68"/>
                </a:lnTo>
                <a:lnTo>
                  <a:pt x="34" y="69"/>
                </a:lnTo>
                <a:lnTo>
                  <a:pt x="39" y="68"/>
                </a:lnTo>
              </a:path>
            </a:pathLst>
          </a:custGeom>
          <a:noFill/>
          <a:ln w="12700">
            <a:solidFill>
              <a:schemeClr val="tx1"/>
            </a:solidFill>
            <a:prstDash val="dash"/>
            <a:round/>
            <a:headEnd/>
            <a:tailEnd/>
          </a:ln>
        </p:spPr>
        <p:txBody>
          <a:bodyPr/>
          <a:lstStyle/>
          <a:p>
            <a:endParaRPr lang="en-US"/>
          </a:p>
        </p:txBody>
      </p:sp>
      <p:sp>
        <p:nvSpPr>
          <p:cNvPr id="15402" name="Line 42"/>
          <p:cNvSpPr>
            <a:spLocks noChangeShapeType="1"/>
          </p:cNvSpPr>
          <p:nvPr/>
        </p:nvSpPr>
        <p:spPr bwMode="auto">
          <a:xfrm flipV="1">
            <a:off x="3722688" y="4792663"/>
            <a:ext cx="1673225" cy="350837"/>
          </a:xfrm>
          <a:prstGeom prst="line">
            <a:avLst/>
          </a:prstGeom>
          <a:noFill/>
          <a:ln w="12700">
            <a:solidFill>
              <a:schemeClr val="tx1"/>
            </a:solidFill>
            <a:prstDash val="dash"/>
            <a:round/>
            <a:headEnd/>
            <a:tailEnd/>
          </a:ln>
        </p:spPr>
        <p:txBody>
          <a:bodyPr wrap="none" anchor="ctr"/>
          <a:lstStyle/>
          <a:p>
            <a:endParaRPr lang="en-US"/>
          </a:p>
        </p:txBody>
      </p:sp>
      <p:sp>
        <p:nvSpPr>
          <p:cNvPr id="15403" name="Freeform 43"/>
          <p:cNvSpPr>
            <a:spLocks/>
          </p:cNvSpPr>
          <p:nvPr/>
        </p:nvSpPr>
        <p:spPr bwMode="auto">
          <a:xfrm>
            <a:off x="5400675" y="4706938"/>
            <a:ext cx="50800" cy="92075"/>
          </a:xfrm>
          <a:custGeom>
            <a:avLst/>
            <a:gdLst>
              <a:gd name="T0" fmla="*/ 0 w 32"/>
              <a:gd name="T1" fmla="*/ 2147483647 h 63"/>
              <a:gd name="T2" fmla="*/ 2147483647 w 32"/>
              <a:gd name="T3" fmla="*/ 2147483647 h 63"/>
              <a:gd name="T4" fmla="*/ 2147483647 w 32"/>
              <a:gd name="T5" fmla="*/ 2147483647 h 63"/>
              <a:gd name="T6" fmla="*/ 2147483647 w 32"/>
              <a:gd name="T7" fmla="*/ 2147483647 h 63"/>
              <a:gd name="T8" fmla="*/ 2147483647 w 32"/>
              <a:gd name="T9" fmla="*/ 2147483647 h 63"/>
              <a:gd name="T10" fmla="*/ 2147483647 w 32"/>
              <a:gd name="T11" fmla="*/ 2147483647 h 63"/>
              <a:gd name="T12" fmla="*/ 2147483647 w 32"/>
              <a:gd name="T13" fmla="*/ 2147483647 h 63"/>
              <a:gd name="T14" fmla="*/ 2147483647 w 32"/>
              <a:gd name="T15" fmla="*/ 2147483647 h 63"/>
              <a:gd name="T16" fmla="*/ 2147483647 w 32"/>
              <a:gd name="T17" fmla="*/ 2147483647 h 63"/>
              <a:gd name="T18" fmla="*/ 2147483647 w 32"/>
              <a:gd name="T19" fmla="*/ 2147483647 h 63"/>
              <a:gd name="T20" fmla="*/ 2147483647 w 32"/>
              <a:gd name="T21" fmla="*/ 2147483647 h 63"/>
              <a:gd name="T22" fmla="*/ 2147483647 w 32"/>
              <a:gd name="T23" fmla="*/ 2147483647 h 63"/>
              <a:gd name="T24" fmla="*/ 2147483647 w 32"/>
              <a:gd name="T25" fmla="*/ 2147483647 h 63"/>
              <a:gd name="T26" fmla="*/ 2147483647 w 32"/>
              <a:gd name="T27" fmla="*/ 2147483647 h 63"/>
              <a:gd name="T28" fmla="*/ 2147483647 w 32"/>
              <a:gd name="T29" fmla="*/ 2147483647 h 63"/>
              <a:gd name="T30" fmla="*/ 2147483647 w 32"/>
              <a:gd name="T31" fmla="*/ 2147483647 h 63"/>
              <a:gd name="T32" fmla="*/ 2147483647 w 32"/>
              <a:gd name="T33" fmla="*/ 0 h 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
              <a:gd name="T52" fmla="*/ 0 h 63"/>
              <a:gd name="T53" fmla="*/ 32 w 32"/>
              <a:gd name="T54" fmla="*/ 63 h 6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 h="63">
                <a:moveTo>
                  <a:pt x="0" y="62"/>
                </a:moveTo>
                <a:lnTo>
                  <a:pt x="5" y="61"/>
                </a:lnTo>
                <a:lnTo>
                  <a:pt x="10" y="59"/>
                </a:lnTo>
                <a:lnTo>
                  <a:pt x="15" y="57"/>
                </a:lnTo>
                <a:lnTo>
                  <a:pt x="19" y="53"/>
                </a:lnTo>
                <a:lnTo>
                  <a:pt x="22" y="50"/>
                </a:lnTo>
                <a:lnTo>
                  <a:pt x="25" y="46"/>
                </a:lnTo>
                <a:lnTo>
                  <a:pt x="28" y="41"/>
                </a:lnTo>
                <a:lnTo>
                  <a:pt x="29" y="37"/>
                </a:lnTo>
                <a:lnTo>
                  <a:pt x="30" y="32"/>
                </a:lnTo>
                <a:lnTo>
                  <a:pt x="31" y="27"/>
                </a:lnTo>
                <a:lnTo>
                  <a:pt x="30" y="22"/>
                </a:lnTo>
                <a:lnTo>
                  <a:pt x="28" y="17"/>
                </a:lnTo>
                <a:lnTo>
                  <a:pt x="27" y="12"/>
                </a:lnTo>
                <a:lnTo>
                  <a:pt x="24" y="8"/>
                </a:lnTo>
                <a:lnTo>
                  <a:pt x="21" y="4"/>
                </a:lnTo>
                <a:lnTo>
                  <a:pt x="17" y="0"/>
                </a:lnTo>
              </a:path>
            </a:pathLst>
          </a:custGeom>
          <a:noFill/>
          <a:ln w="12700">
            <a:solidFill>
              <a:schemeClr val="tx1"/>
            </a:solidFill>
            <a:prstDash val="dash"/>
            <a:round/>
            <a:headEnd/>
            <a:tailEnd/>
          </a:ln>
        </p:spPr>
        <p:txBody>
          <a:bodyPr/>
          <a:lstStyle/>
          <a:p>
            <a:endParaRPr lang="en-US"/>
          </a:p>
        </p:txBody>
      </p:sp>
      <p:sp>
        <p:nvSpPr>
          <p:cNvPr id="15404" name="Line 44"/>
          <p:cNvSpPr>
            <a:spLocks noChangeShapeType="1"/>
          </p:cNvSpPr>
          <p:nvPr/>
        </p:nvSpPr>
        <p:spPr bwMode="auto">
          <a:xfrm flipH="1" flipV="1">
            <a:off x="3587750" y="3454400"/>
            <a:ext cx="1846263" cy="1258888"/>
          </a:xfrm>
          <a:prstGeom prst="line">
            <a:avLst/>
          </a:prstGeom>
          <a:noFill/>
          <a:ln w="12700">
            <a:solidFill>
              <a:schemeClr val="tx1"/>
            </a:solidFill>
            <a:prstDash val="dash"/>
            <a:round/>
            <a:headEnd/>
            <a:tailEnd/>
          </a:ln>
        </p:spPr>
        <p:txBody>
          <a:bodyPr wrap="none" anchor="ctr"/>
          <a:lstStyle/>
          <a:p>
            <a:endParaRPr lang="en-US"/>
          </a:p>
        </p:txBody>
      </p:sp>
      <p:sp>
        <p:nvSpPr>
          <p:cNvPr id="15405" name="Line 45"/>
          <p:cNvSpPr>
            <a:spLocks noChangeShapeType="1"/>
          </p:cNvSpPr>
          <p:nvPr/>
        </p:nvSpPr>
        <p:spPr bwMode="auto">
          <a:xfrm flipH="1" flipV="1">
            <a:off x="2833688" y="2028825"/>
            <a:ext cx="752475" cy="1422400"/>
          </a:xfrm>
          <a:prstGeom prst="line">
            <a:avLst/>
          </a:prstGeom>
          <a:noFill/>
          <a:ln w="12700">
            <a:solidFill>
              <a:schemeClr val="tx1"/>
            </a:solidFill>
            <a:prstDash val="dash"/>
            <a:round/>
            <a:headEnd/>
            <a:tailEnd/>
          </a:ln>
        </p:spPr>
        <p:txBody>
          <a:bodyPr wrap="none" anchor="ctr"/>
          <a:lstStyle/>
          <a:p>
            <a:endParaRPr lang="en-US"/>
          </a:p>
        </p:txBody>
      </p:sp>
      <p:sp>
        <p:nvSpPr>
          <p:cNvPr id="15406" name="Freeform 46"/>
          <p:cNvSpPr>
            <a:spLocks/>
          </p:cNvSpPr>
          <p:nvPr/>
        </p:nvSpPr>
        <p:spPr bwMode="auto">
          <a:xfrm>
            <a:off x="2736850" y="2009775"/>
            <a:ext cx="104775" cy="55563"/>
          </a:xfrm>
          <a:custGeom>
            <a:avLst/>
            <a:gdLst>
              <a:gd name="T0" fmla="*/ 2147483647 w 66"/>
              <a:gd name="T1" fmla="*/ 2147483647 h 38"/>
              <a:gd name="T2" fmla="*/ 2147483647 w 66"/>
              <a:gd name="T3" fmla="*/ 2147483647 h 38"/>
              <a:gd name="T4" fmla="*/ 2147483647 w 66"/>
              <a:gd name="T5" fmla="*/ 2147483647 h 38"/>
              <a:gd name="T6" fmla="*/ 2147483647 w 66"/>
              <a:gd name="T7" fmla="*/ 2147483647 h 38"/>
              <a:gd name="T8" fmla="*/ 2147483647 w 66"/>
              <a:gd name="T9" fmla="*/ 2147483647 h 38"/>
              <a:gd name="T10" fmla="*/ 2147483647 w 66"/>
              <a:gd name="T11" fmla="*/ 2147483647 h 38"/>
              <a:gd name="T12" fmla="*/ 2147483647 w 66"/>
              <a:gd name="T13" fmla="*/ 0 h 38"/>
              <a:gd name="T14" fmla="*/ 2147483647 w 66"/>
              <a:gd name="T15" fmla="*/ 0 h 38"/>
              <a:gd name="T16" fmla="*/ 2147483647 w 66"/>
              <a:gd name="T17" fmla="*/ 0 h 38"/>
              <a:gd name="T18" fmla="*/ 2147483647 w 66"/>
              <a:gd name="T19" fmla="*/ 2147483647 h 38"/>
              <a:gd name="T20" fmla="*/ 2147483647 w 66"/>
              <a:gd name="T21" fmla="*/ 2147483647 h 38"/>
              <a:gd name="T22" fmla="*/ 2147483647 w 66"/>
              <a:gd name="T23" fmla="*/ 2147483647 h 38"/>
              <a:gd name="T24" fmla="*/ 2147483647 w 66"/>
              <a:gd name="T25" fmla="*/ 2147483647 h 38"/>
              <a:gd name="T26" fmla="*/ 2147483647 w 66"/>
              <a:gd name="T27" fmla="*/ 2147483647 h 38"/>
              <a:gd name="T28" fmla="*/ 2147483647 w 66"/>
              <a:gd name="T29" fmla="*/ 2147483647 h 38"/>
              <a:gd name="T30" fmla="*/ 2147483647 w 66"/>
              <a:gd name="T31" fmla="*/ 2147483647 h 38"/>
              <a:gd name="T32" fmla="*/ 2147483647 w 66"/>
              <a:gd name="T33" fmla="*/ 2147483647 h 38"/>
              <a:gd name="T34" fmla="*/ 2147483647 w 66"/>
              <a:gd name="T35" fmla="*/ 2147483647 h 38"/>
              <a:gd name="T36" fmla="*/ 0 w 66"/>
              <a:gd name="T37" fmla="*/ 2147483647 h 38"/>
              <a:gd name="T38" fmla="*/ 0 w 66"/>
              <a:gd name="T39" fmla="*/ 2147483647 h 3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6"/>
              <a:gd name="T61" fmla="*/ 0 h 38"/>
              <a:gd name="T62" fmla="*/ 66 w 66"/>
              <a:gd name="T63" fmla="*/ 38 h 3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6" h="38">
                <a:moveTo>
                  <a:pt x="65" y="17"/>
                </a:moveTo>
                <a:lnTo>
                  <a:pt x="63" y="13"/>
                </a:lnTo>
                <a:lnTo>
                  <a:pt x="60" y="9"/>
                </a:lnTo>
                <a:lnTo>
                  <a:pt x="56" y="6"/>
                </a:lnTo>
                <a:lnTo>
                  <a:pt x="52" y="4"/>
                </a:lnTo>
                <a:lnTo>
                  <a:pt x="47" y="2"/>
                </a:lnTo>
                <a:lnTo>
                  <a:pt x="42" y="0"/>
                </a:lnTo>
                <a:lnTo>
                  <a:pt x="37" y="0"/>
                </a:lnTo>
                <a:lnTo>
                  <a:pt x="32" y="0"/>
                </a:lnTo>
                <a:lnTo>
                  <a:pt x="27" y="1"/>
                </a:lnTo>
                <a:lnTo>
                  <a:pt x="23" y="2"/>
                </a:lnTo>
                <a:lnTo>
                  <a:pt x="18" y="4"/>
                </a:lnTo>
                <a:lnTo>
                  <a:pt x="14" y="7"/>
                </a:lnTo>
                <a:lnTo>
                  <a:pt x="10" y="10"/>
                </a:lnTo>
                <a:lnTo>
                  <a:pt x="7" y="14"/>
                </a:lnTo>
                <a:lnTo>
                  <a:pt x="4" y="18"/>
                </a:lnTo>
                <a:lnTo>
                  <a:pt x="2" y="23"/>
                </a:lnTo>
                <a:lnTo>
                  <a:pt x="1" y="27"/>
                </a:lnTo>
                <a:lnTo>
                  <a:pt x="0" y="32"/>
                </a:lnTo>
                <a:lnTo>
                  <a:pt x="0" y="37"/>
                </a:lnTo>
              </a:path>
            </a:pathLst>
          </a:custGeom>
          <a:noFill/>
          <a:ln w="12700">
            <a:solidFill>
              <a:schemeClr val="tx1"/>
            </a:solidFill>
            <a:prstDash val="dash"/>
            <a:round/>
            <a:headEnd/>
            <a:tailEnd/>
          </a:ln>
        </p:spPr>
        <p:txBody>
          <a:bodyPr/>
          <a:lstStyle/>
          <a:p>
            <a:endParaRPr lang="en-US"/>
          </a:p>
        </p:txBody>
      </p:sp>
      <p:sp>
        <p:nvSpPr>
          <p:cNvPr id="15407" name="Line 47"/>
          <p:cNvSpPr>
            <a:spLocks noChangeShapeType="1"/>
          </p:cNvSpPr>
          <p:nvPr/>
        </p:nvSpPr>
        <p:spPr bwMode="auto">
          <a:xfrm>
            <a:off x="2743200" y="2057400"/>
            <a:ext cx="404813" cy="2763838"/>
          </a:xfrm>
          <a:prstGeom prst="line">
            <a:avLst/>
          </a:prstGeom>
          <a:noFill/>
          <a:ln w="12700">
            <a:solidFill>
              <a:schemeClr val="tx1"/>
            </a:solidFill>
            <a:prstDash val="dash"/>
            <a:round/>
            <a:headEnd/>
            <a:tailEnd/>
          </a:ln>
        </p:spPr>
        <p:txBody>
          <a:bodyPr wrap="none" anchor="ctr"/>
          <a:lstStyle/>
          <a:p>
            <a:endParaRPr lang="en-US"/>
          </a:p>
        </p:txBody>
      </p:sp>
      <p:sp>
        <p:nvSpPr>
          <p:cNvPr id="15408" name="Freeform 48"/>
          <p:cNvSpPr>
            <a:spLocks/>
          </p:cNvSpPr>
          <p:nvPr/>
        </p:nvSpPr>
        <p:spPr bwMode="auto">
          <a:xfrm>
            <a:off x="3154363" y="4827588"/>
            <a:ext cx="90487" cy="47625"/>
          </a:xfrm>
          <a:custGeom>
            <a:avLst/>
            <a:gdLst>
              <a:gd name="T0" fmla="*/ 0 w 57"/>
              <a:gd name="T1" fmla="*/ 0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2147483647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2147483647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
              <a:gd name="T49" fmla="*/ 0 h 32"/>
              <a:gd name="T50" fmla="*/ 57 w 57"/>
              <a:gd name="T51" fmla="*/ 32 h 3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 h="32">
                <a:moveTo>
                  <a:pt x="0" y="0"/>
                </a:moveTo>
                <a:lnTo>
                  <a:pt x="1" y="4"/>
                </a:lnTo>
                <a:lnTo>
                  <a:pt x="3" y="9"/>
                </a:lnTo>
                <a:lnTo>
                  <a:pt x="5" y="14"/>
                </a:lnTo>
                <a:lnTo>
                  <a:pt x="8" y="18"/>
                </a:lnTo>
                <a:lnTo>
                  <a:pt x="11" y="21"/>
                </a:lnTo>
                <a:lnTo>
                  <a:pt x="15" y="24"/>
                </a:lnTo>
                <a:lnTo>
                  <a:pt x="19" y="27"/>
                </a:lnTo>
                <a:lnTo>
                  <a:pt x="24" y="29"/>
                </a:lnTo>
                <a:lnTo>
                  <a:pt x="28" y="30"/>
                </a:lnTo>
                <a:lnTo>
                  <a:pt x="33" y="31"/>
                </a:lnTo>
                <a:lnTo>
                  <a:pt x="38" y="31"/>
                </a:lnTo>
                <a:lnTo>
                  <a:pt x="43" y="30"/>
                </a:lnTo>
                <a:lnTo>
                  <a:pt x="48" y="28"/>
                </a:lnTo>
                <a:lnTo>
                  <a:pt x="52" y="26"/>
                </a:lnTo>
                <a:lnTo>
                  <a:pt x="56" y="23"/>
                </a:lnTo>
              </a:path>
            </a:pathLst>
          </a:custGeom>
          <a:noFill/>
          <a:ln w="12700">
            <a:solidFill>
              <a:schemeClr val="tx1"/>
            </a:solidFill>
            <a:round/>
            <a:headEnd/>
            <a:tailEnd/>
          </a:ln>
        </p:spPr>
        <p:txBody>
          <a:bodyPr/>
          <a:lstStyle/>
          <a:p>
            <a:endParaRPr lang="en-US"/>
          </a:p>
        </p:txBody>
      </p:sp>
      <p:sp>
        <p:nvSpPr>
          <p:cNvPr id="15409" name="Line 49"/>
          <p:cNvSpPr>
            <a:spLocks noChangeShapeType="1"/>
          </p:cNvSpPr>
          <p:nvPr/>
        </p:nvSpPr>
        <p:spPr bwMode="auto">
          <a:xfrm flipV="1">
            <a:off x="3241675" y="2717800"/>
            <a:ext cx="2749550" cy="2144713"/>
          </a:xfrm>
          <a:prstGeom prst="line">
            <a:avLst/>
          </a:prstGeom>
          <a:noFill/>
          <a:ln w="12700">
            <a:solidFill>
              <a:schemeClr val="tx1"/>
            </a:solidFill>
            <a:prstDash val="dash"/>
            <a:round/>
            <a:headEnd/>
            <a:tailEnd/>
          </a:ln>
        </p:spPr>
        <p:txBody>
          <a:bodyPr wrap="none" anchor="ctr"/>
          <a:lstStyle/>
          <a:p>
            <a:endParaRPr lang="en-US"/>
          </a:p>
        </p:txBody>
      </p:sp>
      <p:sp>
        <p:nvSpPr>
          <p:cNvPr id="15410" name="Line 50"/>
          <p:cNvSpPr>
            <a:spLocks noChangeShapeType="1"/>
          </p:cNvSpPr>
          <p:nvPr/>
        </p:nvSpPr>
        <p:spPr bwMode="auto">
          <a:xfrm flipV="1">
            <a:off x="6035675" y="1982788"/>
            <a:ext cx="254000" cy="2538412"/>
          </a:xfrm>
          <a:prstGeom prst="line">
            <a:avLst/>
          </a:prstGeom>
          <a:noFill/>
          <a:ln w="12700">
            <a:solidFill>
              <a:schemeClr val="tx1"/>
            </a:solidFill>
            <a:prstDash val="dash"/>
            <a:round/>
            <a:headEnd/>
            <a:tailEnd/>
          </a:ln>
        </p:spPr>
        <p:txBody>
          <a:bodyPr wrap="none" anchor="ctr"/>
          <a:lstStyle/>
          <a:p>
            <a:endParaRPr lang="en-US"/>
          </a:p>
        </p:txBody>
      </p:sp>
      <p:sp>
        <p:nvSpPr>
          <p:cNvPr id="15411" name="Freeform 51"/>
          <p:cNvSpPr>
            <a:spLocks/>
          </p:cNvSpPr>
          <p:nvPr/>
        </p:nvSpPr>
        <p:spPr bwMode="auto">
          <a:xfrm>
            <a:off x="6294438" y="1951038"/>
            <a:ext cx="104775" cy="38100"/>
          </a:xfrm>
          <a:custGeom>
            <a:avLst/>
            <a:gdLst>
              <a:gd name="T0" fmla="*/ 2147483647 w 67"/>
              <a:gd name="T1" fmla="*/ 2147483647 h 25"/>
              <a:gd name="T2" fmla="*/ 2147483647 w 67"/>
              <a:gd name="T3" fmla="*/ 2147483647 h 25"/>
              <a:gd name="T4" fmla="*/ 2147483647 w 67"/>
              <a:gd name="T5" fmla="*/ 2147483647 h 25"/>
              <a:gd name="T6" fmla="*/ 2147483647 w 67"/>
              <a:gd name="T7" fmla="*/ 2147483647 h 25"/>
              <a:gd name="T8" fmla="*/ 2147483647 w 67"/>
              <a:gd name="T9" fmla="*/ 2147483647 h 25"/>
              <a:gd name="T10" fmla="*/ 2147483647 w 67"/>
              <a:gd name="T11" fmla="*/ 2147483647 h 25"/>
              <a:gd name="T12" fmla="*/ 2147483647 w 67"/>
              <a:gd name="T13" fmla="*/ 2147483647 h 25"/>
              <a:gd name="T14" fmla="*/ 2147483647 w 67"/>
              <a:gd name="T15" fmla="*/ 2147483647 h 25"/>
              <a:gd name="T16" fmla="*/ 2147483647 w 67"/>
              <a:gd name="T17" fmla="*/ 2147483647 h 25"/>
              <a:gd name="T18" fmla="*/ 2147483647 w 67"/>
              <a:gd name="T19" fmla="*/ 0 h 25"/>
              <a:gd name="T20" fmla="*/ 2147483647 w 67"/>
              <a:gd name="T21" fmla="*/ 2147483647 h 25"/>
              <a:gd name="T22" fmla="*/ 2147483647 w 67"/>
              <a:gd name="T23" fmla="*/ 2147483647 h 25"/>
              <a:gd name="T24" fmla="*/ 2147483647 w 67"/>
              <a:gd name="T25" fmla="*/ 2147483647 h 25"/>
              <a:gd name="T26" fmla="*/ 2147483647 w 67"/>
              <a:gd name="T27" fmla="*/ 2147483647 h 25"/>
              <a:gd name="T28" fmla="*/ 2147483647 w 67"/>
              <a:gd name="T29" fmla="*/ 2147483647 h 25"/>
              <a:gd name="T30" fmla="*/ 2147483647 w 67"/>
              <a:gd name="T31" fmla="*/ 2147483647 h 25"/>
              <a:gd name="T32" fmla="*/ 2147483647 w 67"/>
              <a:gd name="T33" fmla="*/ 2147483647 h 25"/>
              <a:gd name="T34" fmla="*/ 2147483647 w 67"/>
              <a:gd name="T35" fmla="*/ 2147483647 h 25"/>
              <a:gd name="T36" fmla="*/ 0 w 6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
              <a:gd name="T58" fmla="*/ 0 h 25"/>
              <a:gd name="T59" fmla="*/ 67 w 67"/>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 h="25">
                <a:moveTo>
                  <a:pt x="66" y="24"/>
                </a:moveTo>
                <a:lnTo>
                  <a:pt x="64" y="20"/>
                </a:lnTo>
                <a:lnTo>
                  <a:pt x="61" y="16"/>
                </a:lnTo>
                <a:lnTo>
                  <a:pt x="58" y="12"/>
                </a:lnTo>
                <a:lnTo>
                  <a:pt x="55" y="8"/>
                </a:lnTo>
                <a:lnTo>
                  <a:pt x="51" y="6"/>
                </a:lnTo>
                <a:lnTo>
                  <a:pt x="47" y="3"/>
                </a:lnTo>
                <a:lnTo>
                  <a:pt x="42" y="2"/>
                </a:lnTo>
                <a:lnTo>
                  <a:pt x="37" y="1"/>
                </a:lnTo>
                <a:lnTo>
                  <a:pt x="33" y="0"/>
                </a:lnTo>
                <a:lnTo>
                  <a:pt x="28" y="1"/>
                </a:lnTo>
                <a:lnTo>
                  <a:pt x="23" y="2"/>
                </a:lnTo>
                <a:lnTo>
                  <a:pt x="18" y="3"/>
                </a:lnTo>
                <a:lnTo>
                  <a:pt x="14" y="6"/>
                </a:lnTo>
                <a:lnTo>
                  <a:pt x="10" y="8"/>
                </a:lnTo>
                <a:lnTo>
                  <a:pt x="7" y="12"/>
                </a:lnTo>
                <a:lnTo>
                  <a:pt x="4" y="16"/>
                </a:lnTo>
                <a:lnTo>
                  <a:pt x="1" y="20"/>
                </a:lnTo>
                <a:lnTo>
                  <a:pt x="0" y="24"/>
                </a:lnTo>
              </a:path>
            </a:pathLst>
          </a:custGeom>
          <a:noFill/>
          <a:ln w="12700">
            <a:solidFill>
              <a:schemeClr val="tx1"/>
            </a:solidFill>
            <a:prstDash val="dash"/>
            <a:round/>
            <a:headEnd/>
            <a:tailEnd/>
          </a:ln>
        </p:spPr>
        <p:txBody>
          <a:bodyPr/>
          <a:lstStyle/>
          <a:p>
            <a:endParaRPr lang="en-US"/>
          </a:p>
        </p:txBody>
      </p:sp>
      <p:sp>
        <p:nvSpPr>
          <p:cNvPr id="15412" name="Line 52"/>
          <p:cNvSpPr>
            <a:spLocks noChangeShapeType="1"/>
          </p:cNvSpPr>
          <p:nvPr/>
        </p:nvSpPr>
        <p:spPr bwMode="auto">
          <a:xfrm>
            <a:off x="6405563" y="2001838"/>
            <a:ext cx="579437" cy="965200"/>
          </a:xfrm>
          <a:prstGeom prst="line">
            <a:avLst/>
          </a:prstGeom>
          <a:noFill/>
          <a:ln w="12700">
            <a:solidFill>
              <a:schemeClr val="tx1"/>
            </a:solidFill>
            <a:prstDash val="dash"/>
            <a:round/>
            <a:headEnd/>
            <a:tailEnd/>
          </a:ln>
        </p:spPr>
        <p:txBody>
          <a:bodyPr wrap="none" anchor="ctr"/>
          <a:lstStyle/>
          <a:p>
            <a:endParaRPr lang="en-US"/>
          </a:p>
        </p:txBody>
      </p:sp>
      <p:sp>
        <p:nvSpPr>
          <p:cNvPr id="15413" name="Freeform 53"/>
          <p:cNvSpPr>
            <a:spLocks/>
          </p:cNvSpPr>
          <p:nvPr/>
        </p:nvSpPr>
        <p:spPr bwMode="auto">
          <a:xfrm>
            <a:off x="7016750" y="2947988"/>
            <a:ext cx="107950" cy="58737"/>
          </a:xfrm>
          <a:custGeom>
            <a:avLst/>
            <a:gdLst>
              <a:gd name="T0" fmla="*/ 0 w 69"/>
              <a:gd name="T1" fmla="*/ 2147483647 h 40"/>
              <a:gd name="T2" fmla="*/ 2147483647 w 69"/>
              <a:gd name="T3" fmla="*/ 2147483647 h 40"/>
              <a:gd name="T4" fmla="*/ 2147483647 w 69"/>
              <a:gd name="T5" fmla="*/ 2147483647 h 40"/>
              <a:gd name="T6" fmla="*/ 2147483647 w 69"/>
              <a:gd name="T7" fmla="*/ 2147483647 h 40"/>
              <a:gd name="T8" fmla="*/ 2147483647 w 69"/>
              <a:gd name="T9" fmla="*/ 2147483647 h 40"/>
              <a:gd name="T10" fmla="*/ 2147483647 w 69"/>
              <a:gd name="T11" fmla="*/ 2147483647 h 40"/>
              <a:gd name="T12" fmla="*/ 2147483647 w 69"/>
              <a:gd name="T13" fmla="*/ 2147483647 h 40"/>
              <a:gd name="T14" fmla="*/ 2147483647 w 69"/>
              <a:gd name="T15" fmla="*/ 2147483647 h 40"/>
              <a:gd name="T16" fmla="*/ 2147483647 w 69"/>
              <a:gd name="T17" fmla="*/ 2147483647 h 40"/>
              <a:gd name="T18" fmla="*/ 2147483647 w 69"/>
              <a:gd name="T19" fmla="*/ 2147483647 h 40"/>
              <a:gd name="T20" fmla="*/ 2147483647 w 69"/>
              <a:gd name="T21" fmla="*/ 2147483647 h 40"/>
              <a:gd name="T22" fmla="*/ 2147483647 w 69"/>
              <a:gd name="T23" fmla="*/ 2147483647 h 40"/>
              <a:gd name="T24" fmla="*/ 2147483647 w 69"/>
              <a:gd name="T25" fmla="*/ 2147483647 h 40"/>
              <a:gd name="T26" fmla="*/ 2147483647 w 69"/>
              <a:gd name="T27" fmla="*/ 2147483647 h 40"/>
              <a:gd name="T28" fmla="*/ 2147483647 w 69"/>
              <a:gd name="T29" fmla="*/ 2147483647 h 40"/>
              <a:gd name="T30" fmla="*/ 2147483647 w 69"/>
              <a:gd name="T31" fmla="*/ 2147483647 h 40"/>
              <a:gd name="T32" fmla="*/ 2147483647 w 69"/>
              <a:gd name="T33" fmla="*/ 2147483647 h 40"/>
              <a:gd name="T34" fmla="*/ 2147483647 w 69"/>
              <a:gd name="T35" fmla="*/ 2147483647 h 40"/>
              <a:gd name="T36" fmla="*/ 2147483647 w 69"/>
              <a:gd name="T37" fmla="*/ 2147483647 h 40"/>
              <a:gd name="T38" fmla="*/ 2147483647 w 69"/>
              <a:gd name="T39" fmla="*/ 2147483647 h 40"/>
              <a:gd name="T40" fmla="*/ 2147483647 w 69"/>
              <a:gd name="T41" fmla="*/ 2147483647 h 40"/>
              <a:gd name="T42" fmla="*/ 2147483647 w 69"/>
              <a:gd name="T43" fmla="*/ 0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
              <a:gd name="T67" fmla="*/ 0 h 40"/>
              <a:gd name="T68" fmla="*/ 69 w 69"/>
              <a:gd name="T69" fmla="*/ 40 h 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 h="40">
                <a:moveTo>
                  <a:pt x="0" y="15"/>
                </a:moveTo>
                <a:lnTo>
                  <a:pt x="2" y="20"/>
                </a:lnTo>
                <a:lnTo>
                  <a:pt x="5" y="24"/>
                </a:lnTo>
                <a:lnTo>
                  <a:pt x="7" y="28"/>
                </a:lnTo>
                <a:lnTo>
                  <a:pt x="11" y="31"/>
                </a:lnTo>
                <a:lnTo>
                  <a:pt x="15" y="34"/>
                </a:lnTo>
                <a:lnTo>
                  <a:pt x="20" y="36"/>
                </a:lnTo>
                <a:lnTo>
                  <a:pt x="24" y="38"/>
                </a:lnTo>
                <a:lnTo>
                  <a:pt x="29" y="39"/>
                </a:lnTo>
                <a:lnTo>
                  <a:pt x="34" y="39"/>
                </a:lnTo>
                <a:lnTo>
                  <a:pt x="38" y="39"/>
                </a:lnTo>
                <a:lnTo>
                  <a:pt x="43" y="38"/>
                </a:lnTo>
                <a:lnTo>
                  <a:pt x="48" y="36"/>
                </a:lnTo>
                <a:lnTo>
                  <a:pt x="52" y="34"/>
                </a:lnTo>
                <a:lnTo>
                  <a:pt x="56" y="30"/>
                </a:lnTo>
                <a:lnTo>
                  <a:pt x="60" y="27"/>
                </a:lnTo>
                <a:lnTo>
                  <a:pt x="62" y="23"/>
                </a:lnTo>
                <a:lnTo>
                  <a:pt x="65" y="19"/>
                </a:lnTo>
                <a:lnTo>
                  <a:pt x="66" y="14"/>
                </a:lnTo>
                <a:lnTo>
                  <a:pt x="67" y="9"/>
                </a:lnTo>
                <a:lnTo>
                  <a:pt x="68" y="4"/>
                </a:lnTo>
                <a:lnTo>
                  <a:pt x="67" y="0"/>
                </a:lnTo>
              </a:path>
            </a:pathLst>
          </a:custGeom>
          <a:noFill/>
          <a:ln w="12700">
            <a:solidFill>
              <a:schemeClr val="tx1"/>
            </a:solidFill>
            <a:prstDash val="dash"/>
            <a:round/>
            <a:headEnd/>
            <a:tailEnd/>
          </a:ln>
        </p:spPr>
        <p:txBody>
          <a:bodyPr/>
          <a:lstStyle/>
          <a:p>
            <a:endParaRPr lang="en-US"/>
          </a:p>
        </p:txBody>
      </p:sp>
      <p:sp>
        <p:nvSpPr>
          <p:cNvPr id="15414" name="Line 54"/>
          <p:cNvSpPr>
            <a:spLocks noChangeShapeType="1"/>
          </p:cNvSpPr>
          <p:nvPr/>
        </p:nvSpPr>
        <p:spPr bwMode="auto">
          <a:xfrm flipH="1" flipV="1">
            <a:off x="6494463" y="1997075"/>
            <a:ext cx="633412" cy="955675"/>
          </a:xfrm>
          <a:prstGeom prst="line">
            <a:avLst/>
          </a:prstGeom>
          <a:noFill/>
          <a:ln w="12700">
            <a:solidFill>
              <a:schemeClr val="tx1"/>
            </a:solidFill>
            <a:prstDash val="dash"/>
            <a:round/>
            <a:headEnd/>
            <a:tailEnd/>
          </a:ln>
        </p:spPr>
        <p:txBody>
          <a:bodyPr wrap="none" anchor="ctr"/>
          <a:lstStyle/>
          <a:p>
            <a:endParaRPr lang="en-US"/>
          </a:p>
        </p:txBody>
      </p:sp>
      <p:sp>
        <p:nvSpPr>
          <p:cNvPr id="15415" name="Line 55"/>
          <p:cNvSpPr>
            <a:spLocks noChangeShapeType="1"/>
          </p:cNvSpPr>
          <p:nvPr/>
        </p:nvSpPr>
        <p:spPr bwMode="auto">
          <a:xfrm>
            <a:off x="6613525" y="1993900"/>
            <a:ext cx="758825" cy="974725"/>
          </a:xfrm>
          <a:prstGeom prst="line">
            <a:avLst/>
          </a:prstGeom>
          <a:noFill/>
          <a:ln w="12700">
            <a:solidFill>
              <a:schemeClr val="tx1"/>
            </a:solidFill>
            <a:prstDash val="dash"/>
            <a:round/>
            <a:headEnd/>
            <a:tailEnd/>
          </a:ln>
        </p:spPr>
        <p:txBody>
          <a:bodyPr wrap="none" anchor="ctr"/>
          <a:lstStyle/>
          <a:p>
            <a:endParaRPr lang="en-US"/>
          </a:p>
        </p:txBody>
      </p:sp>
      <p:sp>
        <p:nvSpPr>
          <p:cNvPr id="15416" name="Freeform 56"/>
          <p:cNvSpPr>
            <a:spLocks/>
          </p:cNvSpPr>
          <p:nvPr/>
        </p:nvSpPr>
        <p:spPr bwMode="auto">
          <a:xfrm>
            <a:off x="7377113" y="2955925"/>
            <a:ext cx="109537" cy="57150"/>
          </a:xfrm>
          <a:custGeom>
            <a:avLst/>
            <a:gdLst>
              <a:gd name="T0" fmla="*/ 0 w 69"/>
              <a:gd name="T1" fmla="*/ 2147483647 h 39"/>
              <a:gd name="T2" fmla="*/ 2147483647 w 69"/>
              <a:gd name="T3" fmla="*/ 2147483647 h 39"/>
              <a:gd name="T4" fmla="*/ 2147483647 w 69"/>
              <a:gd name="T5" fmla="*/ 2147483647 h 39"/>
              <a:gd name="T6" fmla="*/ 2147483647 w 69"/>
              <a:gd name="T7" fmla="*/ 2147483647 h 39"/>
              <a:gd name="T8" fmla="*/ 2147483647 w 69"/>
              <a:gd name="T9" fmla="*/ 2147483647 h 39"/>
              <a:gd name="T10" fmla="*/ 2147483647 w 69"/>
              <a:gd name="T11" fmla="*/ 2147483647 h 39"/>
              <a:gd name="T12" fmla="*/ 2147483647 w 69"/>
              <a:gd name="T13" fmla="*/ 2147483647 h 39"/>
              <a:gd name="T14" fmla="*/ 2147483647 w 69"/>
              <a:gd name="T15" fmla="*/ 2147483647 h 39"/>
              <a:gd name="T16" fmla="*/ 2147483647 w 69"/>
              <a:gd name="T17" fmla="*/ 2147483647 h 39"/>
              <a:gd name="T18" fmla="*/ 2147483647 w 69"/>
              <a:gd name="T19" fmla="*/ 2147483647 h 39"/>
              <a:gd name="T20" fmla="*/ 2147483647 w 69"/>
              <a:gd name="T21" fmla="*/ 2147483647 h 39"/>
              <a:gd name="T22" fmla="*/ 2147483647 w 69"/>
              <a:gd name="T23" fmla="*/ 2147483647 h 39"/>
              <a:gd name="T24" fmla="*/ 2147483647 w 69"/>
              <a:gd name="T25" fmla="*/ 2147483647 h 39"/>
              <a:gd name="T26" fmla="*/ 2147483647 w 69"/>
              <a:gd name="T27" fmla="*/ 2147483647 h 39"/>
              <a:gd name="T28" fmla="*/ 2147483647 w 69"/>
              <a:gd name="T29" fmla="*/ 2147483647 h 39"/>
              <a:gd name="T30" fmla="*/ 2147483647 w 69"/>
              <a:gd name="T31" fmla="*/ 2147483647 h 39"/>
              <a:gd name="T32" fmla="*/ 2147483647 w 69"/>
              <a:gd name="T33" fmla="*/ 2147483647 h 39"/>
              <a:gd name="T34" fmla="*/ 2147483647 w 69"/>
              <a:gd name="T35" fmla="*/ 2147483647 h 39"/>
              <a:gd name="T36" fmla="*/ 2147483647 w 69"/>
              <a:gd name="T37" fmla="*/ 2147483647 h 39"/>
              <a:gd name="T38" fmla="*/ 2147483647 w 69"/>
              <a:gd name="T39" fmla="*/ 2147483647 h 39"/>
              <a:gd name="T40" fmla="*/ 2147483647 w 69"/>
              <a:gd name="T41" fmla="*/ 2147483647 h 39"/>
              <a:gd name="T42" fmla="*/ 2147483647 w 69"/>
              <a:gd name="T43" fmla="*/ 0 h 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
              <a:gd name="T67" fmla="*/ 0 h 39"/>
              <a:gd name="T68" fmla="*/ 69 w 69"/>
              <a:gd name="T69" fmla="*/ 39 h 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 h="39">
                <a:moveTo>
                  <a:pt x="0" y="13"/>
                </a:moveTo>
                <a:lnTo>
                  <a:pt x="2" y="18"/>
                </a:lnTo>
                <a:lnTo>
                  <a:pt x="4" y="22"/>
                </a:lnTo>
                <a:lnTo>
                  <a:pt x="7" y="25"/>
                </a:lnTo>
                <a:lnTo>
                  <a:pt x="11" y="29"/>
                </a:lnTo>
                <a:lnTo>
                  <a:pt x="15" y="32"/>
                </a:lnTo>
                <a:lnTo>
                  <a:pt x="19" y="34"/>
                </a:lnTo>
                <a:lnTo>
                  <a:pt x="24" y="36"/>
                </a:lnTo>
                <a:lnTo>
                  <a:pt x="28" y="37"/>
                </a:lnTo>
                <a:lnTo>
                  <a:pt x="33" y="38"/>
                </a:lnTo>
                <a:lnTo>
                  <a:pt x="38" y="37"/>
                </a:lnTo>
                <a:lnTo>
                  <a:pt x="43" y="36"/>
                </a:lnTo>
                <a:lnTo>
                  <a:pt x="48" y="35"/>
                </a:lnTo>
                <a:lnTo>
                  <a:pt x="52" y="33"/>
                </a:lnTo>
                <a:lnTo>
                  <a:pt x="56" y="30"/>
                </a:lnTo>
                <a:lnTo>
                  <a:pt x="59" y="26"/>
                </a:lnTo>
                <a:lnTo>
                  <a:pt x="62" y="23"/>
                </a:lnTo>
                <a:lnTo>
                  <a:pt x="65" y="18"/>
                </a:lnTo>
                <a:lnTo>
                  <a:pt x="67" y="14"/>
                </a:lnTo>
                <a:lnTo>
                  <a:pt x="68" y="9"/>
                </a:lnTo>
                <a:lnTo>
                  <a:pt x="68" y="4"/>
                </a:lnTo>
                <a:lnTo>
                  <a:pt x="68" y="0"/>
                </a:lnTo>
              </a:path>
            </a:pathLst>
          </a:custGeom>
          <a:noFill/>
          <a:ln w="12700">
            <a:solidFill>
              <a:schemeClr val="tx1"/>
            </a:solidFill>
            <a:prstDash val="dash"/>
            <a:round/>
            <a:headEnd/>
            <a:tailEnd/>
          </a:ln>
        </p:spPr>
        <p:txBody>
          <a:bodyPr/>
          <a:lstStyle/>
          <a:p>
            <a:endParaRPr lang="en-US"/>
          </a:p>
        </p:txBody>
      </p:sp>
      <p:sp>
        <p:nvSpPr>
          <p:cNvPr id="15417" name="Line 57"/>
          <p:cNvSpPr>
            <a:spLocks noChangeShapeType="1"/>
          </p:cNvSpPr>
          <p:nvPr/>
        </p:nvSpPr>
        <p:spPr bwMode="auto">
          <a:xfrm flipH="1" flipV="1">
            <a:off x="6731000" y="1871663"/>
            <a:ext cx="760413" cy="1090612"/>
          </a:xfrm>
          <a:prstGeom prst="line">
            <a:avLst/>
          </a:prstGeom>
          <a:noFill/>
          <a:ln w="12700">
            <a:solidFill>
              <a:schemeClr val="tx1"/>
            </a:solidFill>
            <a:prstDash val="dash"/>
            <a:round/>
            <a:headEnd/>
            <a:tailEnd/>
          </a:ln>
        </p:spPr>
        <p:txBody>
          <a:bodyPr wrap="none" anchor="ctr"/>
          <a:lstStyle/>
          <a:p>
            <a:endParaRPr lang="en-US"/>
          </a:p>
        </p:txBody>
      </p:sp>
      <p:sp>
        <p:nvSpPr>
          <p:cNvPr id="15418" name="Line 58"/>
          <p:cNvSpPr>
            <a:spLocks noChangeShapeType="1"/>
          </p:cNvSpPr>
          <p:nvPr/>
        </p:nvSpPr>
        <p:spPr bwMode="auto">
          <a:xfrm rot="94182" flipV="1">
            <a:off x="3581400" y="3248025"/>
            <a:ext cx="3352800" cy="1752600"/>
          </a:xfrm>
          <a:prstGeom prst="line">
            <a:avLst/>
          </a:prstGeom>
          <a:noFill/>
          <a:ln w="12700">
            <a:solidFill>
              <a:schemeClr val="tx1"/>
            </a:solidFill>
            <a:prstDash val="dash"/>
            <a:round/>
            <a:headEnd type="triangle" w="med" len="lg"/>
            <a:tailEnd type="triangle" w="med" len="lg"/>
          </a:ln>
        </p:spPr>
        <p:txBody>
          <a:bodyPr wrap="none" anchor="ctr"/>
          <a:lstStyle/>
          <a:p>
            <a:endParaRPr lang="en-US"/>
          </a:p>
        </p:txBody>
      </p:sp>
      <p:sp>
        <p:nvSpPr>
          <p:cNvPr id="15419" name="Rectangle 59"/>
          <p:cNvSpPr>
            <a:spLocks noChangeArrowheads="1"/>
          </p:cNvSpPr>
          <p:nvPr/>
        </p:nvSpPr>
        <p:spPr bwMode="auto">
          <a:xfrm>
            <a:off x="3811588" y="3103563"/>
            <a:ext cx="936625" cy="257175"/>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MECHANIC</a:t>
            </a:r>
          </a:p>
        </p:txBody>
      </p:sp>
      <p:sp>
        <p:nvSpPr>
          <p:cNvPr id="15420" name="Freeform 60"/>
          <p:cNvSpPr>
            <a:spLocks/>
          </p:cNvSpPr>
          <p:nvPr/>
        </p:nvSpPr>
        <p:spPr bwMode="auto">
          <a:xfrm>
            <a:off x="6011863" y="2706688"/>
            <a:ext cx="17462" cy="23812"/>
          </a:xfrm>
          <a:custGeom>
            <a:avLst/>
            <a:gdLst>
              <a:gd name="T0" fmla="*/ 0 w 11"/>
              <a:gd name="T1" fmla="*/ 2147483647 h 16"/>
              <a:gd name="T2" fmla="*/ 2147483647 w 11"/>
              <a:gd name="T3" fmla="*/ 2147483647 h 16"/>
              <a:gd name="T4" fmla="*/ 2147483647 w 11"/>
              <a:gd name="T5" fmla="*/ 2147483647 h 16"/>
              <a:gd name="T6" fmla="*/ 2147483647 w 11"/>
              <a:gd name="T7" fmla="*/ 2147483647 h 16"/>
              <a:gd name="T8" fmla="*/ 2147483647 w 11"/>
              <a:gd name="T9" fmla="*/ 0 h 16"/>
              <a:gd name="T10" fmla="*/ 0 60000 65536"/>
              <a:gd name="T11" fmla="*/ 0 60000 65536"/>
              <a:gd name="T12" fmla="*/ 0 60000 65536"/>
              <a:gd name="T13" fmla="*/ 0 60000 65536"/>
              <a:gd name="T14" fmla="*/ 0 60000 65536"/>
              <a:gd name="T15" fmla="*/ 0 w 11"/>
              <a:gd name="T16" fmla="*/ 0 h 16"/>
              <a:gd name="T17" fmla="*/ 11 w 11"/>
              <a:gd name="T18" fmla="*/ 16 h 16"/>
            </a:gdLst>
            <a:ahLst/>
            <a:cxnLst>
              <a:cxn ang="T10">
                <a:pos x="T0" y="T1"/>
              </a:cxn>
              <a:cxn ang="T11">
                <a:pos x="T2" y="T3"/>
              </a:cxn>
              <a:cxn ang="T12">
                <a:pos x="T4" y="T5"/>
              </a:cxn>
              <a:cxn ang="T13">
                <a:pos x="T6" y="T7"/>
              </a:cxn>
              <a:cxn ang="T14">
                <a:pos x="T8" y="T9"/>
              </a:cxn>
            </a:cxnLst>
            <a:rect l="T15" t="T16" r="T17" b="T18"/>
            <a:pathLst>
              <a:path w="11" h="16">
                <a:moveTo>
                  <a:pt x="0" y="15"/>
                </a:moveTo>
                <a:lnTo>
                  <a:pt x="3" y="12"/>
                </a:lnTo>
                <a:lnTo>
                  <a:pt x="6" y="9"/>
                </a:lnTo>
                <a:lnTo>
                  <a:pt x="8" y="5"/>
                </a:lnTo>
                <a:lnTo>
                  <a:pt x="10" y="0"/>
                </a:lnTo>
              </a:path>
            </a:pathLst>
          </a:custGeom>
          <a:noFill/>
          <a:ln w="12700">
            <a:solidFill>
              <a:schemeClr val="tx1"/>
            </a:solidFill>
            <a:prstDash val="dash"/>
            <a:round/>
            <a:headEnd/>
            <a:tailEnd/>
          </a:ln>
        </p:spPr>
        <p:txBody>
          <a:bodyPr/>
          <a:lstStyle/>
          <a:p>
            <a:endParaRPr lang="en-US"/>
          </a:p>
        </p:txBody>
      </p:sp>
      <p:sp>
        <p:nvSpPr>
          <p:cNvPr id="15421" name="Line 61"/>
          <p:cNvSpPr>
            <a:spLocks noChangeShapeType="1"/>
          </p:cNvSpPr>
          <p:nvPr/>
        </p:nvSpPr>
        <p:spPr bwMode="auto">
          <a:xfrm flipH="1" flipV="1">
            <a:off x="5964238" y="1754188"/>
            <a:ext cx="69850" cy="957262"/>
          </a:xfrm>
          <a:prstGeom prst="line">
            <a:avLst/>
          </a:prstGeom>
          <a:noFill/>
          <a:ln w="12700">
            <a:solidFill>
              <a:schemeClr val="tx1"/>
            </a:solidFill>
            <a:prstDash val="dash"/>
            <a:round/>
            <a:headEnd/>
            <a:tailEnd/>
          </a:ln>
        </p:spPr>
        <p:txBody>
          <a:bodyPr wrap="none" anchor="ctr"/>
          <a:lstStyle/>
          <a:p>
            <a:endParaRPr lang="en-US"/>
          </a:p>
        </p:txBody>
      </p:sp>
      <p:sp>
        <p:nvSpPr>
          <p:cNvPr id="15422" name="Freeform 62"/>
          <p:cNvSpPr>
            <a:spLocks/>
          </p:cNvSpPr>
          <p:nvPr/>
        </p:nvSpPr>
        <p:spPr bwMode="auto">
          <a:xfrm>
            <a:off x="5918200" y="1689100"/>
            <a:ext cx="57150" cy="71438"/>
          </a:xfrm>
          <a:custGeom>
            <a:avLst/>
            <a:gdLst>
              <a:gd name="T0" fmla="*/ 2147483647 w 36"/>
              <a:gd name="T1" fmla="*/ 2147483647 h 49"/>
              <a:gd name="T2" fmla="*/ 2147483647 w 36"/>
              <a:gd name="T3" fmla="*/ 2147483647 h 49"/>
              <a:gd name="T4" fmla="*/ 2147483647 w 36"/>
              <a:gd name="T5" fmla="*/ 2147483647 h 49"/>
              <a:gd name="T6" fmla="*/ 2147483647 w 36"/>
              <a:gd name="T7" fmla="*/ 2147483647 h 49"/>
              <a:gd name="T8" fmla="*/ 2147483647 w 36"/>
              <a:gd name="T9" fmla="*/ 2147483647 h 49"/>
              <a:gd name="T10" fmla="*/ 2147483647 w 36"/>
              <a:gd name="T11" fmla="*/ 2147483647 h 49"/>
              <a:gd name="T12" fmla="*/ 2147483647 w 36"/>
              <a:gd name="T13" fmla="*/ 2147483647 h 49"/>
              <a:gd name="T14" fmla="*/ 2147483647 w 36"/>
              <a:gd name="T15" fmla="*/ 2147483647 h 49"/>
              <a:gd name="T16" fmla="*/ 2147483647 w 36"/>
              <a:gd name="T17" fmla="*/ 2147483647 h 49"/>
              <a:gd name="T18" fmla="*/ 2147483647 w 36"/>
              <a:gd name="T19" fmla="*/ 2147483647 h 49"/>
              <a:gd name="T20" fmla="*/ 2147483647 w 36"/>
              <a:gd name="T21" fmla="*/ 2147483647 h 49"/>
              <a:gd name="T22" fmla="*/ 2147483647 w 36"/>
              <a:gd name="T23" fmla="*/ 2147483647 h 49"/>
              <a:gd name="T24" fmla="*/ 2147483647 w 36"/>
              <a:gd name="T25" fmla="*/ 2147483647 h 49"/>
              <a:gd name="T26" fmla="*/ 2147483647 w 36"/>
              <a:gd name="T27" fmla="*/ 2147483647 h 49"/>
              <a:gd name="T28" fmla="*/ 0 w 36"/>
              <a:gd name="T29" fmla="*/ 0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
              <a:gd name="T46" fmla="*/ 0 h 49"/>
              <a:gd name="T47" fmla="*/ 36 w 36"/>
              <a:gd name="T48" fmla="*/ 49 h 4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 h="49">
                <a:moveTo>
                  <a:pt x="33" y="48"/>
                </a:moveTo>
                <a:lnTo>
                  <a:pt x="35" y="43"/>
                </a:lnTo>
                <a:lnTo>
                  <a:pt x="35" y="38"/>
                </a:lnTo>
                <a:lnTo>
                  <a:pt x="35" y="33"/>
                </a:lnTo>
                <a:lnTo>
                  <a:pt x="35" y="28"/>
                </a:lnTo>
                <a:lnTo>
                  <a:pt x="34" y="24"/>
                </a:lnTo>
                <a:lnTo>
                  <a:pt x="31" y="19"/>
                </a:lnTo>
                <a:lnTo>
                  <a:pt x="29" y="15"/>
                </a:lnTo>
                <a:lnTo>
                  <a:pt x="26" y="11"/>
                </a:lnTo>
                <a:lnTo>
                  <a:pt x="22" y="8"/>
                </a:lnTo>
                <a:lnTo>
                  <a:pt x="19" y="5"/>
                </a:lnTo>
                <a:lnTo>
                  <a:pt x="14" y="3"/>
                </a:lnTo>
                <a:lnTo>
                  <a:pt x="10" y="1"/>
                </a:lnTo>
                <a:lnTo>
                  <a:pt x="5" y="1"/>
                </a:lnTo>
                <a:lnTo>
                  <a:pt x="0" y="0"/>
                </a:lnTo>
              </a:path>
            </a:pathLst>
          </a:custGeom>
          <a:noFill/>
          <a:ln w="12700">
            <a:solidFill>
              <a:schemeClr val="tx1"/>
            </a:solidFill>
            <a:prstDash val="dash"/>
            <a:round/>
            <a:headEnd/>
            <a:tailEnd/>
          </a:ln>
        </p:spPr>
        <p:txBody>
          <a:bodyPr/>
          <a:lstStyle/>
          <a:p>
            <a:endParaRPr lang="en-US"/>
          </a:p>
        </p:txBody>
      </p:sp>
      <p:sp>
        <p:nvSpPr>
          <p:cNvPr id="15423" name="Line 63"/>
          <p:cNvSpPr>
            <a:spLocks noChangeShapeType="1"/>
          </p:cNvSpPr>
          <p:nvPr/>
        </p:nvSpPr>
        <p:spPr bwMode="auto">
          <a:xfrm flipH="1">
            <a:off x="3533775" y="1695450"/>
            <a:ext cx="2390775" cy="15875"/>
          </a:xfrm>
          <a:prstGeom prst="line">
            <a:avLst/>
          </a:prstGeom>
          <a:noFill/>
          <a:ln w="12700">
            <a:solidFill>
              <a:schemeClr val="tx1"/>
            </a:solidFill>
            <a:prstDash val="dash"/>
            <a:round/>
            <a:headEnd/>
            <a:tailEnd/>
          </a:ln>
        </p:spPr>
        <p:txBody>
          <a:bodyPr wrap="none" anchor="ctr"/>
          <a:lstStyle/>
          <a:p>
            <a:endParaRPr lang="en-US"/>
          </a:p>
        </p:txBody>
      </p:sp>
      <p:sp>
        <p:nvSpPr>
          <p:cNvPr id="15424" name="Freeform 64"/>
          <p:cNvSpPr>
            <a:spLocks/>
          </p:cNvSpPr>
          <p:nvPr/>
        </p:nvSpPr>
        <p:spPr bwMode="auto">
          <a:xfrm>
            <a:off x="3411538" y="1714500"/>
            <a:ext cx="128587" cy="101600"/>
          </a:xfrm>
          <a:custGeom>
            <a:avLst/>
            <a:gdLst>
              <a:gd name="T0" fmla="*/ 2147483647 w 81"/>
              <a:gd name="T1" fmla="*/ 0 h 70"/>
              <a:gd name="T2" fmla="*/ 2147483647 w 81"/>
              <a:gd name="T3" fmla="*/ 2147483647 h 70"/>
              <a:gd name="T4" fmla="*/ 2147483647 w 81"/>
              <a:gd name="T5" fmla="*/ 2147483647 h 70"/>
              <a:gd name="T6" fmla="*/ 2147483647 w 81"/>
              <a:gd name="T7" fmla="*/ 2147483647 h 70"/>
              <a:gd name="T8" fmla="*/ 2147483647 w 81"/>
              <a:gd name="T9" fmla="*/ 2147483647 h 70"/>
              <a:gd name="T10" fmla="*/ 2147483647 w 81"/>
              <a:gd name="T11" fmla="*/ 2147483647 h 70"/>
              <a:gd name="T12" fmla="*/ 2147483647 w 81"/>
              <a:gd name="T13" fmla="*/ 2147483647 h 70"/>
              <a:gd name="T14" fmla="*/ 2147483647 w 81"/>
              <a:gd name="T15" fmla="*/ 2147483647 h 70"/>
              <a:gd name="T16" fmla="*/ 2147483647 w 81"/>
              <a:gd name="T17" fmla="*/ 2147483647 h 70"/>
              <a:gd name="T18" fmla="*/ 2147483647 w 81"/>
              <a:gd name="T19" fmla="*/ 2147483647 h 70"/>
              <a:gd name="T20" fmla="*/ 2147483647 w 81"/>
              <a:gd name="T21" fmla="*/ 2147483647 h 70"/>
              <a:gd name="T22" fmla="*/ 0 w 81"/>
              <a:gd name="T23" fmla="*/ 2147483647 h 70"/>
              <a:gd name="T24" fmla="*/ 2147483647 w 81"/>
              <a:gd name="T25" fmla="*/ 2147483647 h 70"/>
              <a:gd name="T26" fmla="*/ 2147483647 w 81"/>
              <a:gd name="T27" fmla="*/ 2147483647 h 70"/>
              <a:gd name="T28" fmla="*/ 2147483647 w 81"/>
              <a:gd name="T29" fmla="*/ 2147483647 h 70"/>
              <a:gd name="T30" fmla="*/ 2147483647 w 81"/>
              <a:gd name="T31" fmla="*/ 2147483647 h 70"/>
              <a:gd name="T32" fmla="*/ 2147483647 w 81"/>
              <a:gd name="T33" fmla="*/ 2147483647 h 70"/>
              <a:gd name="T34" fmla="*/ 2147483647 w 81"/>
              <a:gd name="T35" fmla="*/ 2147483647 h 70"/>
              <a:gd name="T36" fmla="*/ 2147483647 w 81"/>
              <a:gd name="T37" fmla="*/ 2147483647 h 70"/>
              <a:gd name="T38" fmla="*/ 2147483647 w 81"/>
              <a:gd name="T39" fmla="*/ 2147483647 h 70"/>
              <a:gd name="T40" fmla="*/ 2147483647 w 81"/>
              <a:gd name="T41" fmla="*/ 2147483647 h 70"/>
              <a:gd name="T42" fmla="*/ 2147483647 w 81"/>
              <a:gd name="T43" fmla="*/ 2147483647 h 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1"/>
              <a:gd name="T67" fmla="*/ 0 h 70"/>
              <a:gd name="T68" fmla="*/ 81 w 81"/>
              <a:gd name="T69" fmla="*/ 70 h 7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1" h="70">
                <a:moveTo>
                  <a:pt x="80" y="0"/>
                </a:moveTo>
                <a:lnTo>
                  <a:pt x="68" y="1"/>
                </a:lnTo>
                <a:lnTo>
                  <a:pt x="59" y="2"/>
                </a:lnTo>
                <a:lnTo>
                  <a:pt x="47" y="4"/>
                </a:lnTo>
                <a:lnTo>
                  <a:pt x="35" y="6"/>
                </a:lnTo>
                <a:lnTo>
                  <a:pt x="26" y="9"/>
                </a:lnTo>
                <a:lnTo>
                  <a:pt x="19" y="13"/>
                </a:lnTo>
                <a:lnTo>
                  <a:pt x="12" y="17"/>
                </a:lnTo>
                <a:lnTo>
                  <a:pt x="7" y="22"/>
                </a:lnTo>
                <a:lnTo>
                  <a:pt x="2" y="26"/>
                </a:lnTo>
                <a:lnTo>
                  <a:pt x="2" y="31"/>
                </a:lnTo>
                <a:lnTo>
                  <a:pt x="0" y="36"/>
                </a:lnTo>
                <a:lnTo>
                  <a:pt x="2" y="41"/>
                </a:lnTo>
                <a:lnTo>
                  <a:pt x="5" y="46"/>
                </a:lnTo>
                <a:lnTo>
                  <a:pt x="12" y="51"/>
                </a:lnTo>
                <a:lnTo>
                  <a:pt x="16" y="55"/>
                </a:lnTo>
                <a:lnTo>
                  <a:pt x="24" y="59"/>
                </a:lnTo>
                <a:lnTo>
                  <a:pt x="33" y="62"/>
                </a:lnTo>
                <a:lnTo>
                  <a:pt x="42" y="65"/>
                </a:lnTo>
                <a:lnTo>
                  <a:pt x="54" y="67"/>
                </a:lnTo>
                <a:lnTo>
                  <a:pt x="66" y="68"/>
                </a:lnTo>
                <a:lnTo>
                  <a:pt x="78" y="69"/>
                </a:lnTo>
              </a:path>
            </a:pathLst>
          </a:custGeom>
          <a:noFill/>
          <a:ln w="12700">
            <a:solidFill>
              <a:schemeClr val="tx1"/>
            </a:solidFill>
            <a:prstDash val="dash"/>
            <a:round/>
            <a:headEnd/>
            <a:tailEnd/>
          </a:ln>
        </p:spPr>
        <p:txBody>
          <a:bodyPr/>
          <a:lstStyle/>
          <a:p>
            <a:endParaRPr lang="en-US"/>
          </a:p>
        </p:txBody>
      </p:sp>
      <p:sp>
        <p:nvSpPr>
          <p:cNvPr id="15425" name="Line 65"/>
          <p:cNvSpPr>
            <a:spLocks noChangeShapeType="1"/>
          </p:cNvSpPr>
          <p:nvPr/>
        </p:nvSpPr>
        <p:spPr bwMode="auto">
          <a:xfrm>
            <a:off x="3568700" y="1816100"/>
            <a:ext cx="2574925" cy="107950"/>
          </a:xfrm>
          <a:prstGeom prst="line">
            <a:avLst/>
          </a:prstGeom>
          <a:noFill/>
          <a:ln w="12700">
            <a:solidFill>
              <a:schemeClr val="tx1"/>
            </a:solidFill>
            <a:prstDash val="dash"/>
            <a:round/>
            <a:headEnd/>
            <a:tailEnd/>
          </a:ln>
        </p:spPr>
        <p:txBody>
          <a:bodyPr wrap="none" anchor="ctr"/>
          <a:lstStyle/>
          <a:p>
            <a:endParaRPr lang="en-US"/>
          </a:p>
        </p:txBody>
      </p:sp>
      <p:sp>
        <p:nvSpPr>
          <p:cNvPr id="15426" name="Freeform 66"/>
          <p:cNvSpPr>
            <a:spLocks/>
          </p:cNvSpPr>
          <p:nvPr/>
        </p:nvSpPr>
        <p:spPr bwMode="auto">
          <a:xfrm>
            <a:off x="5897563" y="1692275"/>
            <a:ext cx="74612" cy="63500"/>
          </a:xfrm>
          <a:custGeom>
            <a:avLst/>
            <a:gdLst>
              <a:gd name="T0" fmla="*/ 2147483647 w 33"/>
              <a:gd name="T1" fmla="*/ 2147483647 h 43"/>
              <a:gd name="T2" fmla="*/ 2147483647 w 33"/>
              <a:gd name="T3" fmla="*/ 2147483647 h 43"/>
              <a:gd name="T4" fmla="*/ 2147483647 w 33"/>
              <a:gd name="T5" fmla="*/ 2147483647 h 43"/>
              <a:gd name="T6" fmla="*/ 2147483647 w 33"/>
              <a:gd name="T7" fmla="*/ 2147483647 h 43"/>
              <a:gd name="T8" fmla="*/ 2147483647 w 33"/>
              <a:gd name="T9" fmla="*/ 2147483647 h 43"/>
              <a:gd name="T10" fmla="*/ 2147483647 w 33"/>
              <a:gd name="T11" fmla="*/ 2147483647 h 43"/>
              <a:gd name="T12" fmla="*/ 2147483647 w 33"/>
              <a:gd name="T13" fmla="*/ 2147483647 h 43"/>
              <a:gd name="T14" fmla="*/ 2147483647 w 33"/>
              <a:gd name="T15" fmla="*/ 2147483647 h 43"/>
              <a:gd name="T16" fmla="*/ 2147483647 w 33"/>
              <a:gd name="T17" fmla="*/ 2147483647 h 43"/>
              <a:gd name="T18" fmla="*/ 2147483647 w 33"/>
              <a:gd name="T19" fmla="*/ 2147483647 h 43"/>
              <a:gd name="T20" fmla="*/ 2147483647 w 33"/>
              <a:gd name="T21" fmla="*/ 2147483647 h 43"/>
              <a:gd name="T22" fmla="*/ 2147483647 w 33"/>
              <a:gd name="T23" fmla="*/ 2147483647 h 43"/>
              <a:gd name="T24" fmla="*/ 0 w 33"/>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43"/>
              <a:gd name="T41" fmla="*/ 33 w 33"/>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43">
                <a:moveTo>
                  <a:pt x="31" y="42"/>
                </a:moveTo>
                <a:lnTo>
                  <a:pt x="32" y="37"/>
                </a:lnTo>
                <a:lnTo>
                  <a:pt x="32" y="32"/>
                </a:lnTo>
                <a:lnTo>
                  <a:pt x="31" y="27"/>
                </a:lnTo>
                <a:lnTo>
                  <a:pt x="30" y="23"/>
                </a:lnTo>
                <a:lnTo>
                  <a:pt x="28" y="18"/>
                </a:lnTo>
                <a:lnTo>
                  <a:pt x="25" y="14"/>
                </a:lnTo>
                <a:lnTo>
                  <a:pt x="22" y="10"/>
                </a:lnTo>
                <a:lnTo>
                  <a:pt x="19" y="7"/>
                </a:lnTo>
                <a:lnTo>
                  <a:pt x="14" y="4"/>
                </a:lnTo>
                <a:lnTo>
                  <a:pt x="10" y="2"/>
                </a:lnTo>
                <a:lnTo>
                  <a:pt x="5" y="1"/>
                </a:lnTo>
                <a:lnTo>
                  <a:pt x="0" y="0"/>
                </a:lnTo>
              </a:path>
            </a:pathLst>
          </a:custGeom>
          <a:noFill/>
          <a:ln w="12700">
            <a:solidFill>
              <a:schemeClr val="tx1"/>
            </a:solidFill>
            <a:prstDash val="dash"/>
            <a:round/>
            <a:headEnd/>
            <a:tailEnd/>
          </a:ln>
        </p:spPr>
        <p:txBody>
          <a:bodyPr/>
          <a:lstStyle/>
          <a:p>
            <a:endParaRPr lang="en-US"/>
          </a:p>
        </p:txBody>
      </p:sp>
      <p:sp>
        <p:nvSpPr>
          <p:cNvPr id="15427" name="Line 67"/>
          <p:cNvSpPr>
            <a:spLocks noChangeShapeType="1"/>
          </p:cNvSpPr>
          <p:nvPr/>
        </p:nvSpPr>
        <p:spPr bwMode="auto">
          <a:xfrm flipH="1">
            <a:off x="5913438" y="1997075"/>
            <a:ext cx="266700" cy="2474913"/>
          </a:xfrm>
          <a:prstGeom prst="line">
            <a:avLst/>
          </a:prstGeom>
          <a:noFill/>
          <a:ln w="12700">
            <a:solidFill>
              <a:schemeClr val="tx1"/>
            </a:solidFill>
            <a:prstDash val="dash"/>
            <a:round/>
            <a:headEnd/>
            <a:tailEnd/>
          </a:ln>
        </p:spPr>
        <p:txBody>
          <a:bodyPr wrap="none" anchor="ctr"/>
          <a:lstStyle/>
          <a:p>
            <a:endParaRPr lang="en-US"/>
          </a:p>
        </p:txBody>
      </p:sp>
      <p:sp>
        <p:nvSpPr>
          <p:cNvPr id="15428" name="Freeform 68"/>
          <p:cNvSpPr>
            <a:spLocks/>
          </p:cNvSpPr>
          <p:nvPr/>
        </p:nvSpPr>
        <p:spPr bwMode="auto">
          <a:xfrm>
            <a:off x="5916613" y="4491038"/>
            <a:ext cx="109537" cy="65087"/>
          </a:xfrm>
          <a:custGeom>
            <a:avLst/>
            <a:gdLst>
              <a:gd name="T0" fmla="*/ 2147483647 w 69"/>
              <a:gd name="T1" fmla="*/ 0 h 44"/>
              <a:gd name="T2" fmla="*/ 0 w 69"/>
              <a:gd name="T3" fmla="*/ 2147483647 h 44"/>
              <a:gd name="T4" fmla="*/ 0 w 69"/>
              <a:gd name="T5" fmla="*/ 2147483647 h 44"/>
              <a:gd name="T6" fmla="*/ 2147483647 w 69"/>
              <a:gd name="T7" fmla="*/ 2147483647 h 44"/>
              <a:gd name="T8" fmla="*/ 2147483647 w 69"/>
              <a:gd name="T9" fmla="*/ 2147483647 h 44"/>
              <a:gd name="T10" fmla="*/ 2147483647 w 69"/>
              <a:gd name="T11" fmla="*/ 2147483647 h 44"/>
              <a:gd name="T12" fmla="*/ 2147483647 w 69"/>
              <a:gd name="T13" fmla="*/ 2147483647 h 44"/>
              <a:gd name="T14" fmla="*/ 2147483647 w 69"/>
              <a:gd name="T15" fmla="*/ 2147483647 h 44"/>
              <a:gd name="T16" fmla="*/ 2147483647 w 69"/>
              <a:gd name="T17" fmla="*/ 2147483647 h 44"/>
              <a:gd name="T18" fmla="*/ 2147483647 w 69"/>
              <a:gd name="T19" fmla="*/ 2147483647 h 44"/>
              <a:gd name="T20" fmla="*/ 2147483647 w 69"/>
              <a:gd name="T21" fmla="*/ 2147483647 h 44"/>
              <a:gd name="T22" fmla="*/ 2147483647 w 69"/>
              <a:gd name="T23" fmla="*/ 2147483647 h 44"/>
              <a:gd name="T24" fmla="*/ 2147483647 w 69"/>
              <a:gd name="T25" fmla="*/ 2147483647 h 44"/>
              <a:gd name="T26" fmla="*/ 2147483647 w 69"/>
              <a:gd name="T27" fmla="*/ 2147483647 h 44"/>
              <a:gd name="T28" fmla="*/ 2147483647 w 69"/>
              <a:gd name="T29" fmla="*/ 2147483647 h 44"/>
              <a:gd name="T30" fmla="*/ 2147483647 w 69"/>
              <a:gd name="T31" fmla="*/ 2147483647 h 44"/>
              <a:gd name="T32" fmla="*/ 2147483647 w 69"/>
              <a:gd name="T33" fmla="*/ 2147483647 h 44"/>
              <a:gd name="T34" fmla="*/ 2147483647 w 69"/>
              <a:gd name="T35" fmla="*/ 2147483647 h 44"/>
              <a:gd name="T36" fmla="*/ 2147483647 w 69"/>
              <a:gd name="T37" fmla="*/ 2147483647 h 44"/>
              <a:gd name="T38" fmla="*/ 2147483647 w 69"/>
              <a:gd name="T39" fmla="*/ 2147483647 h 44"/>
              <a:gd name="T40" fmla="*/ 2147483647 w 69"/>
              <a:gd name="T41" fmla="*/ 2147483647 h 44"/>
              <a:gd name="T42" fmla="*/ 2147483647 w 69"/>
              <a:gd name="T43" fmla="*/ 2147483647 h 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
              <a:gd name="T67" fmla="*/ 0 h 44"/>
              <a:gd name="T68" fmla="*/ 69 w 69"/>
              <a:gd name="T69" fmla="*/ 44 h 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 h="44">
                <a:moveTo>
                  <a:pt x="1" y="0"/>
                </a:moveTo>
                <a:lnTo>
                  <a:pt x="0" y="5"/>
                </a:lnTo>
                <a:lnTo>
                  <a:pt x="0" y="10"/>
                </a:lnTo>
                <a:lnTo>
                  <a:pt x="1" y="15"/>
                </a:lnTo>
                <a:lnTo>
                  <a:pt x="2" y="20"/>
                </a:lnTo>
                <a:lnTo>
                  <a:pt x="4" y="24"/>
                </a:lnTo>
                <a:lnTo>
                  <a:pt x="7" y="29"/>
                </a:lnTo>
                <a:lnTo>
                  <a:pt x="10" y="33"/>
                </a:lnTo>
                <a:lnTo>
                  <a:pt x="14" y="36"/>
                </a:lnTo>
                <a:lnTo>
                  <a:pt x="18" y="39"/>
                </a:lnTo>
                <a:lnTo>
                  <a:pt x="23" y="41"/>
                </a:lnTo>
                <a:lnTo>
                  <a:pt x="28" y="42"/>
                </a:lnTo>
                <a:lnTo>
                  <a:pt x="33" y="43"/>
                </a:lnTo>
                <a:lnTo>
                  <a:pt x="38" y="43"/>
                </a:lnTo>
                <a:lnTo>
                  <a:pt x="43" y="42"/>
                </a:lnTo>
                <a:lnTo>
                  <a:pt x="48" y="41"/>
                </a:lnTo>
                <a:lnTo>
                  <a:pt x="52" y="38"/>
                </a:lnTo>
                <a:lnTo>
                  <a:pt x="56" y="36"/>
                </a:lnTo>
                <a:lnTo>
                  <a:pt x="60" y="32"/>
                </a:lnTo>
                <a:lnTo>
                  <a:pt x="63" y="28"/>
                </a:lnTo>
                <a:lnTo>
                  <a:pt x="66" y="24"/>
                </a:lnTo>
                <a:lnTo>
                  <a:pt x="68" y="19"/>
                </a:lnTo>
              </a:path>
            </a:pathLst>
          </a:custGeom>
          <a:noFill/>
          <a:ln w="12700">
            <a:solidFill>
              <a:schemeClr val="tx1"/>
            </a:solidFill>
            <a:prstDash val="dash"/>
            <a:round/>
            <a:headEnd/>
            <a:tailEnd/>
          </a:ln>
        </p:spPr>
        <p:txBody>
          <a:bodyPr/>
          <a:lstStyle/>
          <a:p>
            <a:endParaRPr lang="en-US"/>
          </a:p>
        </p:txBody>
      </p:sp>
      <p:sp>
        <p:nvSpPr>
          <p:cNvPr id="15429" name="Freeform 69"/>
          <p:cNvSpPr>
            <a:spLocks/>
          </p:cNvSpPr>
          <p:nvPr/>
        </p:nvSpPr>
        <p:spPr bwMode="auto">
          <a:xfrm>
            <a:off x="3714750" y="2921000"/>
            <a:ext cx="1141413" cy="600075"/>
          </a:xfrm>
          <a:custGeom>
            <a:avLst/>
            <a:gdLst>
              <a:gd name="T0" fmla="*/ 2147483647 w 723"/>
              <a:gd name="T1" fmla="*/ 0 h 409"/>
              <a:gd name="T2" fmla="*/ 2147483647 w 723"/>
              <a:gd name="T3" fmla="*/ 2147483647 h 409"/>
              <a:gd name="T4" fmla="*/ 2147483647 w 723"/>
              <a:gd name="T5" fmla="*/ 2147483647 h 409"/>
              <a:gd name="T6" fmla="*/ 0 w 723"/>
              <a:gd name="T7" fmla="*/ 2147483647 h 409"/>
              <a:gd name="T8" fmla="*/ 2147483647 w 723"/>
              <a:gd name="T9" fmla="*/ 0 h 409"/>
              <a:gd name="T10" fmla="*/ 0 60000 65536"/>
              <a:gd name="T11" fmla="*/ 0 60000 65536"/>
              <a:gd name="T12" fmla="*/ 0 60000 65536"/>
              <a:gd name="T13" fmla="*/ 0 60000 65536"/>
              <a:gd name="T14" fmla="*/ 0 60000 65536"/>
              <a:gd name="T15" fmla="*/ 0 w 723"/>
              <a:gd name="T16" fmla="*/ 0 h 409"/>
              <a:gd name="T17" fmla="*/ 723 w 723"/>
              <a:gd name="T18" fmla="*/ 409 h 409"/>
            </a:gdLst>
            <a:ahLst/>
            <a:cxnLst>
              <a:cxn ang="T10">
                <a:pos x="T0" y="T1"/>
              </a:cxn>
              <a:cxn ang="T11">
                <a:pos x="T2" y="T3"/>
              </a:cxn>
              <a:cxn ang="T12">
                <a:pos x="T4" y="T5"/>
              </a:cxn>
              <a:cxn ang="T13">
                <a:pos x="T6" y="T7"/>
              </a:cxn>
              <a:cxn ang="T14">
                <a:pos x="T8" y="T9"/>
              </a:cxn>
            </a:cxnLst>
            <a:rect l="T15" t="T16" r="T17" b="T18"/>
            <a:pathLst>
              <a:path w="723" h="409">
                <a:moveTo>
                  <a:pt x="364" y="0"/>
                </a:moveTo>
                <a:lnTo>
                  <a:pt x="722" y="206"/>
                </a:lnTo>
                <a:lnTo>
                  <a:pt x="366" y="408"/>
                </a:lnTo>
                <a:lnTo>
                  <a:pt x="0" y="206"/>
                </a:lnTo>
                <a:lnTo>
                  <a:pt x="364" y="0"/>
                </a:lnTo>
              </a:path>
            </a:pathLst>
          </a:custGeom>
          <a:noFill/>
          <a:ln w="12700">
            <a:solidFill>
              <a:schemeClr val="tx1"/>
            </a:solidFill>
            <a:round/>
            <a:headEnd/>
            <a:tailEnd/>
          </a:ln>
        </p:spPr>
        <p:txBody>
          <a:bodyPr/>
          <a:lstStyle/>
          <a:p>
            <a:endParaRPr lang="en-US"/>
          </a:p>
        </p:txBody>
      </p:sp>
      <p:sp>
        <p:nvSpPr>
          <p:cNvPr id="15430" name="Line 70"/>
          <p:cNvSpPr>
            <a:spLocks noChangeShapeType="1"/>
          </p:cNvSpPr>
          <p:nvPr/>
        </p:nvSpPr>
        <p:spPr bwMode="auto">
          <a:xfrm flipH="1" flipV="1">
            <a:off x="3276600" y="1905000"/>
            <a:ext cx="3657600" cy="1295400"/>
          </a:xfrm>
          <a:prstGeom prst="line">
            <a:avLst/>
          </a:prstGeom>
          <a:noFill/>
          <a:ln w="12700">
            <a:solidFill>
              <a:schemeClr val="tx1"/>
            </a:solidFill>
            <a:prstDash val="dash"/>
            <a:round/>
            <a:headEnd type="triangle" w="med" len="lg"/>
            <a:tailEnd type="triangle" w="med" len="lg"/>
          </a:ln>
        </p:spPr>
        <p:txBody>
          <a:bodyPr wrap="none" anchor="ctr"/>
          <a:lstStyle/>
          <a:p>
            <a:endParaRPr lang="en-US"/>
          </a:p>
        </p:txBody>
      </p:sp>
      <p:sp>
        <p:nvSpPr>
          <p:cNvPr id="15431" name="Line 71"/>
          <p:cNvSpPr>
            <a:spLocks noChangeShapeType="1"/>
          </p:cNvSpPr>
          <p:nvPr/>
        </p:nvSpPr>
        <p:spPr bwMode="auto">
          <a:xfrm flipH="1">
            <a:off x="4843463" y="3219450"/>
            <a:ext cx="2085975" cy="4763"/>
          </a:xfrm>
          <a:prstGeom prst="line">
            <a:avLst/>
          </a:prstGeom>
          <a:noFill/>
          <a:ln w="12700">
            <a:solidFill>
              <a:schemeClr val="tx1"/>
            </a:solidFill>
            <a:prstDash val="dash"/>
            <a:round/>
            <a:headEnd/>
            <a:tailEnd/>
          </a:ln>
        </p:spPr>
        <p:txBody>
          <a:bodyPr wrap="none" anchor="ctr"/>
          <a:lstStyle/>
          <a:p>
            <a:endParaRPr lang="en-US"/>
          </a:p>
        </p:txBody>
      </p:sp>
      <p:sp>
        <p:nvSpPr>
          <p:cNvPr id="15432" name="Line 72"/>
          <p:cNvSpPr>
            <a:spLocks noChangeShapeType="1"/>
          </p:cNvSpPr>
          <p:nvPr/>
        </p:nvSpPr>
        <p:spPr bwMode="auto">
          <a:xfrm flipH="1">
            <a:off x="1970088" y="3219450"/>
            <a:ext cx="1752600" cy="14288"/>
          </a:xfrm>
          <a:prstGeom prst="line">
            <a:avLst/>
          </a:prstGeom>
          <a:noFill/>
          <a:ln w="12700">
            <a:solidFill>
              <a:schemeClr val="tx1"/>
            </a:solidFill>
            <a:prstDash val="dash"/>
            <a:round/>
            <a:headEnd/>
            <a:tailEnd/>
          </a:ln>
        </p:spPr>
        <p:txBody>
          <a:bodyPr wrap="none" anchor="ctr"/>
          <a:lstStyle/>
          <a:p>
            <a:endParaRPr lang="en-US"/>
          </a:p>
        </p:txBody>
      </p:sp>
      <p:sp>
        <p:nvSpPr>
          <p:cNvPr id="15433" name="Rectangle 73"/>
          <p:cNvSpPr>
            <a:spLocks noChangeArrowheads="1"/>
          </p:cNvSpPr>
          <p:nvPr/>
        </p:nvSpPr>
        <p:spPr bwMode="auto">
          <a:xfrm>
            <a:off x="5553075" y="4633913"/>
            <a:ext cx="750888" cy="425450"/>
          </a:xfrm>
          <a:prstGeom prst="rect">
            <a:avLst/>
          </a:prstGeom>
          <a:noFill/>
          <a:ln w="12700">
            <a:noFill/>
            <a:prstDash val="dash"/>
            <a:miter lim="800000"/>
            <a:headEnd/>
            <a:tailEnd/>
          </a:ln>
        </p:spPr>
        <p:txBody>
          <a:bodyPr wrap="none" lIns="90478" tIns="44444" rIns="90478" bIns="44444">
            <a:spAutoFit/>
          </a:bodyPr>
          <a:lstStyle/>
          <a:p>
            <a:pPr algn="ctr" eaLnBrk="0" hangingPunct="0"/>
            <a:r>
              <a:rPr lang="en-US" sz="1100"/>
              <a:t>ASSESS</a:t>
            </a:r>
          </a:p>
          <a:p>
            <a:pPr algn="ctr" eaLnBrk="0" hangingPunct="0"/>
            <a:r>
              <a:rPr lang="en-US" sz="1100"/>
              <a:t>JOB</a:t>
            </a:r>
          </a:p>
        </p:txBody>
      </p:sp>
      <p:sp>
        <p:nvSpPr>
          <p:cNvPr id="15434" name="Freeform 74"/>
          <p:cNvSpPr>
            <a:spLocks/>
          </p:cNvSpPr>
          <p:nvPr/>
        </p:nvSpPr>
        <p:spPr bwMode="auto">
          <a:xfrm>
            <a:off x="5443538" y="4729163"/>
            <a:ext cx="36512" cy="101600"/>
          </a:xfrm>
          <a:custGeom>
            <a:avLst/>
            <a:gdLst>
              <a:gd name="T0" fmla="*/ 2147483647 w 23"/>
              <a:gd name="T1" fmla="*/ 0 h 69"/>
              <a:gd name="T2" fmla="*/ 2147483647 w 23"/>
              <a:gd name="T3" fmla="*/ 2147483647 h 69"/>
              <a:gd name="T4" fmla="*/ 2147483647 w 23"/>
              <a:gd name="T5" fmla="*/ 2147483647 h 69"/>
              <a:gd name="T6" fmla="*/ 2147483647 w 23"/>
              <a:gd name="T7" fmla="*/ 2147483647 h 69"/>
              <a:gd name="T8" fmla="*/ 2147483647 w 23"/>
              <a:gd name="T9" fmla="*/ 2147483647 h 69"/>
              <a:gd name="T10" fmla="*/ 2147483647 w 23"/>
              <a:gd name="T11" fmla="*/ 2147483647 h 69"/>
              <a:gd name="T12" fmla="*/ 2147483647 w 23"/>
              <a:gd name="T13" fmla="*/ 2147483647 h 69"/>
              <a:gd name="T14" fmla="*/ 0 w 23"/>
              <a:gd name="T15" fmla="*/ 2147483647 h 69"/>
              <a:gd name="T16" fmla="*/ 0 w 23"/>
              <a:gd name="T17" fmla="*/ 2147483647 h 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69"/>
              <a:gd name="T29" fmla="*/ 23 w 23"/>
              <a:gd name="T30" fmla="*/ 69 h 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69">
                <a:moveTo>
                  <a:pt x="22" y="0"/>
                </a:moveTo>
                <a:lnTo>
                  <a:pt x="16" y="8"/>
                </a:lnTo>
                <a:lnTo>
                  <a:pt x="12" y="16"/>
                </a:lnTo>
                <a:lnTo>
                  <a:pt x="8" y="24"/>
                </a:lnTo>
                <a:lnTo>
                  <a:pt x="5" y="32"/>
                </a:lnTo>
                <a:lnTo>
                  <a:pt x="3" y="41"/>
                </a:lnTo>
                <a:lnTo>
                  <a:pt x="1" y="50"/>
                </a:lnTo>
                <a:lnTo>
                  <a:pt x="0" y="59"/>
                </a:lnTo>
                <a:lnTo>
                  <a:pt x="0" y="68"/>
                </a:lnTo>
              </a:path>
            </a:pathLst>
          </a:custGeom>
          <a:noFill/>
          <a:ln w="12700">
            <a:solidFill>
              <a:schemeClr val="tx1"/>
            </a:solidFill>
            <a:prstDash val="dash"/>
            <a:round/>
            <a:headEnd/>
            <a:tailEnd/>
          </a:ln>
        </p:spPr>
        <p:txBody>
          <a:bodyPr/>
          <a:lstStyle/>
          <a:p>
            <a:endParaRPr lang="en-US"/>
          </a:p>
        </p:txBody>
      </p:sp>
      <p:sp>
        <p:nvSpPr>
          <p:cNvPr id="15435" name="Freeform 75"/>
          <p:cNvSpPr>
            <a:spLocks/>
          </p:cNvSpPr>
          <p:nvPr/>
        </p:nvSpPr>
        <p:spPr bwMode="auto">
          <a:xfrm>
            <a:off x="677863" y="5915025"/>
            <a:ext cx="3619500" cy="69850"/>
          </a:xfrm>
          <a:custGeom>
            <a:avLst/>
            <a:gdLst>
              <a:gd name="T0" fmla="*/ 0 w 2337"/>
              <a:gd name="T1" fmla="*/ 0 h 1"/>
              <a:gd name="T2" fmla="*/ 2147483647 w 2337"/>
              <a:gd name="T3" fmla="*/ 0 h 1"/>
              <a:gd name="T4" fmla="*/ 2147483647 w 2337"/>
              <a:gd name="T5" fmla="*/ 0 h 1"/>
              <a:gd name="T6" fmla="*/ 0 60000 65536"/>
              <a:gd name="T7" fmla="*/ 0 60000 65536"/>
              <a:gd name="T8" fmla="*/ 0 60000 65536"/>
              <a:gd name="T9" fmla="*/ 0 w 2337"/>
              <a:gd name="T10" fmla="*/ 0 h 1"/>
              <a:gd name="T11" fmla="*/ 2337 w 2337"/>
              <a:gd name="T12" fmla="*/ 1 h 1"/>
            </a:gdLst>
            <a:ahLst/>
            <a:cxnLst>
              <a:cxn ang="T6">
                <a:pos x="T0" y="T1"/>
              </a:cxn>
              <a:cxn ang="T7">
                <a:pos x="T2" y="T3"/>
              </a:cxn>
              <a:cxn ang="T8">
                <a:pos x="T4" y="T5"/>
              </a:cxn>
            </a:cxnLst>
            <a:rect l="T9" t="T10" r="T11" b="T12"/>
            <a:pathLst>
              <a:path w="2337" h="1">
                <a:moveTo>
                  <a:pt x="0" y="0"/>
                </a:moveTo>
                <a:lnTo>
                  <a:pt x="72" y="0"/>
                </a:lnTo>
                <a:lnTo>
                  <a:pt x="2336" y="0"/>
                </a:lnTo>
              </a:path>
            </a:pathLst>
          </a:custGeom>
          <a:noFill/>
          <a:ln w="12700">
            <a:solidFill>
              <a:schemeClr val="tx1"/>
            </a:solidFill>
            <a:prstDash val="dash"/>
            <a:round/>
            <a:headEnd type="triangle" w="med" len="med"/>
            <a:tailEnd/>
          </a:ln>
        </p:spPr>
        <p:txBody>
          <a:bodyPr/>
          <a:lstStyle/>
          <a:p>
            <a:endParaRPr lang="en-US"/>
          </a:p>
        </p:txBody>
      </p:sp>
      <p:sp>
        <p:nvSpPr>
          <p:cNvPr id="15436" name="Oval 76"/>
          <p:cNvSpPr>
            <a:spLocks noChangeArrowheads="1"/>
          </p:cNvSpPr>
          <p:nvPr/>
        </p:nvSpPr>
        <p:spPr bwMode="auto">
          <a:xfrm>
            <a:off x="2252663" y="1443038"/>
            <a:ext cx="1179512" cy="582612"/>
          </a:xfrm>
          <a:prstGeom prst="ellipse">
            <a:avLst/>
          </a:prstGeom>
          <a:noFill/>
          <a:ln w="12700">
            <a:solidFill>
              <a:schemeClr val="tx1"/>
            </a:solidFill>
            <a:round/>
            <a:headEnd/>
            <a:tailEnd/>
          </a:ln>
        </p:spPr>
        <p:txBody>
          <a:bodyPr wrap="none" anchor="ctr"/>
          <a:lstStyle/>
          <a:p>
            <a:endParaRPr lang="en-US">
              <a:latin typeface="Verdana" pitchFamily="34" charset="0"/>
            </a:endParaRPr>
          </a:p>
        </p:txBody>
      </p:sp>
      <p:sp>
        <p:nvSpPr>
          <p:cNvPr id="15437" name="Oval 77"/>
          <p:cNvSpPr>
            <a:spLocks noChangeArrowheads="1"/>
          </p:cNvSpPr>
          <p:nvPr/>
        </p:nvSpPr>
        <p:spPr bwMode="auto">
          <a:xfrm>
            <a:off x="5970588" y="1430338"/>
            <a:ext cx="881062" cy="517525"/>
          </a:xfrm>
          <a:prstGeom prst="ellipse">
            <a:avLst/>
          </a:prstGeom>
          <a:noFill/>
          <a:ln w="12700">
            <a:solidFill>
              <a:schemeClr val="tx1"/>
            </a:solidFill>
            <a:round/>
            <a:headEnd/>
            <a:tailEnd/>
          </a:ln>
        </p:spPr>
        <p:txBody>
          <a:bodyPr wrap="none" anchor="ctr"/>
          <a:lstStyle/>
          <a:p>
            <a:endParaRPr lang="en-US">
              <a:latin typeface="Verdana" pitchFamily="34" charset="0"/>
            </a:endParaRPr>
          </a:p>
        </p:txBody>
      </p:sp>
      <p:sp>
        <p:nvSpPr>
          <p:cNvPr id="15438" name="Oval 78"/>
          <p:cNvSpPr>
            <a:spLocks noChangeArrowheads="1"/>
          </p:cNvSpPr>
          <p:nvPr/>
        </p:nvSpPr>
        <p:spPr bwMode="auto">
          <a:xfrm>
            <a:off x="5434013" y="4543425"/>
            <a:ext cx="957262" cy="498475"/>
          </a:xfrm>
          <a:prstGeom prst="ellipse">
            <a:avLst/>
          </a:prstGeom>
          <a:noFill/>
          <a:ln w="12700">
            <a:solidFill>
              <a:schemeClr val="tx1"/>
            </a:solidFill>
            <a:round/>
            <a:headEnd/>
            <a:tailEnd/>
          </a:ln>
        </p:spPr>
        <p:txBody>
          <a:bodyPr wrap="none" anchor="ctr"/>
          <a:lstStyle/>
          <a:p>
            <a:endParaRPr lang="en-US">
              <a:latin typeface="Verdana" pitchFamily="34" charset="0"/>
            </a:endParaRPr>
          </a:p>
        </p:txBody>
      </p:sp>
      <p:sp>
        <p:nvSpPr>
          <p:cNvPr id="15439" name="Freeform 79"/>
          <p:cNvSpPr>
            <a:spLocks/>
          </p:cNvSpPr>
          <p:nvPr/>
        </p:nvSpPr>
        <p:spPr bwMode="auto">
          <a:xfrm>
            <a:off x="6134100" y="1927225"/>
            <a:ext cx="52388" cy="61913"/>
          </a:xfrm>
          <a:custGeom>
            <a:avLst/>
            <a:gdLst>
              <a:gd name="T0" fmla="*/ 2147483647 w 33"/>
              <a:gd name="T1" fmla="*/ 2147483647 h 43"/>
              <a:gd name="T2" fmla="*/ 2147483647 w 33"/>
              <a:gd name="T3" fmla="*/ 2147483647 h 43"/>
              <a:gd name="T4" fmla="*/ 2147483647 w 33"/>
              <a:gd name="T5" fmla="*/ 2147483647 h 43"/>
              <a:gd name="T6" fmla="*/ 2147483647 w 33"/>
              <a:gd name="T7" fmla="*/ 2147483647 h 43"/>
              <a:gd name="T8" fmla="*/ 2147483647 w 33"/>
              <a:gd name="T9" fmla="*/ 2147483647 h 43"/>
              <a:gd name="T10" fmla="*/ 2147483647 w 33"/>
              <a:gd name="T11" fmla="*/ 2147483647 h 43"/>
              <a:gd name="T12" fmla="*/ 2147483647 w 33"/>
              <a:gd name="T13" fmla="*/ 2147483647 h 43"/>
              <a:gd name="T14" fmla="*/ 2147483647 w 33"/>
              <a:gd name="T15" fmla="*/ 2147483647 h 43"/>
              <a:gd name="T16" fmla="*/ 2147483647 w 33"/>
              <a:gd name="T17" fmla="*/ 2147483647 h 43"/>
              <a:gd name="T18" fmla="*/ 2147483647 w 33"/>
              <a:gd name="T19" fmla="*/ 2147483647 h 43"/>
              <a:gd name="T20" fmla="*/ 2147483647 w 33"/>
              <a:gd name="T21" fmla="*/ 2147483647 h 43"/>
              <a:gd name="T22" fmla="*/ 2147483647 w 33"/>
              <a:gd name="T23" fmla="*/ 2147483647 h 43"/>
              <a:gd name="T24" fmla="*/ 0 w 33"/>
              <a:gd name="T25" fmla="*/ 0 h 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43"/>
              <a:gd name="T41" fmla="*/ 33 w 33"/>
              <a:gd name="T42" fmla="*/ 43 h 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43">
                <a:moveTo>
                  <a:pt x="31" y="42"/>
                </a:moveTo>
                <a:lnTo>
                  <a:pt x="32" y="37"/>
                </a:lnTo>
                <a:lnTo>
                  <a:pt x="32" y="32"/>
                </a:lnTo>
                <a:lnTo>
                  <a:pt x="31" y="27"/>
                </a:lnTo>
                <a:lnTo>
                  <a:pt x="30" y="23"/>
                </a:lnTo>
                <a:lnTo>
                  <a:pt x="28" y="18"/>
                </a:lnTo>
                <a:lnTo>
                  <a:pt x="25" y="14"/>
                </a:lnTo>
                <a:lnTo>
                  <a:pt x="22" y="10"/>
                </a:lnTo>
                <a:lnTo>
                  <a:pt x="19" y="7"/>
                </a:lnTo>
                <a:lnTo>
                  <a:pt x="14" y="4"/>
                </a:lnTo>
                <a:lnTo>
                  <a:pt x="10" y="2"/>
                </a:lnTo>
                <a:lnTo>
                  <a:pt x="5" y="1"/>
                </a:lnTo>
                <a:lnTo>
                  <a:pt x="0" y="0"/>
                </a:lnTo>
              </a:path>
            </a:pathLst>
          </a:custGeom>
          <a:noFill/>
          <a:ln w="12700">
            <a:solidFill>
              <a:schemeClr val="tx1"/>
            </a:solidFill>
            <a:prstDash val="dash"/>
            <a:round/>
            <a:headEnd/>
            <a:tailEnd/>
          </a:ln>
        </p:spPr>
        <p:txBody>
          <a:bodyPr/>
          <a:lstStyle/>
          <a:p>
            <a:endParaRPr lang="en-US"/>
          </a:p>
        </p:txBody>
      </p:sp>
      <p:sp>
        <p:nvSpPr>
          <p:cNvPr id="15440" name="Freeform 80"/>
          <p:cNvSpPr>
            <a:spLocks/>
          </p:cNvSpPr>
          <p:nvPr/>
        </p:nvSpPr>
        <p:spPr bwMode="auto">
          <a:xfrm rot="-521536">
            <a:off x="6491288" y="1938338"/>
            <a:ext cx="120650" cy="69850"/>
          </a:xfrm>
          <a:custGeom>
            <a:avLst/>
            <a:gdLst>
              <a:gd name="T0" fmla="*/ 2147483647 w 67"/>
              <a:gd name="T1" fmla="*/ 2147483647 h 25"/>
              <a:gd name="T2" fmla="*/ 2147483647 w 67"/>
              <a:gd name="T3" fmla="*/ 2147483647 h 25"/>
              <a:gd name="T4" fmla="*/ 2147483647 w 67"/>
              <a:gd name="T5" fmla="*/ 2147483647 h 25"/>
              <a:gd name="T6" fmla="*/ 2147483647 w 67"/>
              <a:gd name="T7" fmla="*/ 2147483647 h 25"/>
              <a:gd name="T8" fmla="*/ 2147483647 w 67"/>
              <a:gd name="T9" fmla="*/ 2147483647 h 25"/>
              <a:gd name="T10" fmla="*/ 2147483647 w 67"/>
              <a:gd name="T11" fmla="*/ 2147483647 h 25"/>
              <a:gd name="T12" fmla="*/ 2147483647 w 67"/>
              <a:gd name="T13" fmla="*/ 2147483647 h 25"/>
              <a:gd name="T14" fmla="*/ 2147483647 w 67"/>
              <a:gd name="T15" fmla="*/ 2147483647 h 25"/>
              <a:gd name="T16" fmla="*/ 2147483647 w 67"/>
              <a:gd name="T17" fmla="*/ 2147483647 h 25"/>
              <a:gd name="T18" fmla="*/ 2147483647 w 67"/>
              <a:gd name="T19" fmla="*/ 0 h 25"/>
              <a:gd name="T20" fmla="*/ 2147483647 w 67"/>
              <a:gd name="T21" fmla="*/ 2147483647 h 25"/>
              <a:gd name="T22" fmla="*/ 2147483647 w 67"/>
              <a:gd name="T23" fmla="*/ 2147483647 h 25"/>
              <a:gd name="T24" fmla="*/ 2147483647 w 67"/>
              <a:gd name="T25" fmla="*/ 2147483647 h 25"/>
              <a:gd name="T26" fmla="*/ 2147483647 w 67"/>
              <a:gd name="T27" fmla="*/ 2147483647 h 25"/>
              <a:gd name="T28" fmla="*/ 2147483647 w 67"/>
              <a:gd name="T29" fmla="*/ 2147483647 h 25"/>
              <a:gd name="T30" fmla="*/ 2147483647 w 67"/>
              <a:gd name="T31" fmla="*/ 2147483647 h 25"/>
              <a:gd name="T32" fmla="*/ 2147483647 w 67"/>
              <a:gd name="T33" fmla="*/ 2147483647 h 25"/>
              <a:gd name="T34" fmla="*/ 2147483647 w 67"/>
              <a:gd name="T35" fmla="*/ 2147483647 h 25"/>
              <a:gd name="T36" fmla="*/ 0 w 6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
              <a:gd name="T58" fmla="*/ 0 h 25"/>
              <a:gd name="T59" fmla="*/ 67 w 67"/>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 h="25">
                <a:moveTo>
                  <a:pt x="66" y="24"/>
                </a:moveTo>
                <a:lnTo>
                  <a:pt x="64" y="20"/>
                </a:lnTo>
                <a:lnTo>
                  <a:pt x="61" y="16"/>
                </a:lnTo>
                <a:lnTo>
                  <a:pt x="58" y="12"/>
                </a:lnTo>
                <a:lnTo>
                  <a:pt x="55" y="8"/>
                </a:lnTo>
                <a:lnTo>
                  <a:pt x="51" y="6"/>
                </a:lnTo>
                <a:lnTo>
                  <a:pt x="47" y="3"/>
                </a:lnTo>
                <a:lnTo>
                  <a:pt x="42" y="2"/>
                </a:lnTo>
                <a:lnTo>
                  <a:pt x="37" y="1"/>
                </a:lnTo>
                <a:lnTo>
                  <a:pt x="33" y="0"/>
                </a:lnTo>
                <a:lnTo>
                  <a:pt x="28" y="1"/>
                </a:lnTo>
                <a:lnTo>
                  <a:pt x="23" y="2"/>
                </a:lnTo>
                <a:lnTo>
                  <a:pt x="18" y="3"/>
                </a:lnTo>
                <a:lnTo>
                  <a:pt x="14" y="6"/>
                </a:lnTo>
                <a:lnTo>
                  <a:pt x="10" y="8"/>
                </a:lnTo>
                <a:lnTo>
                  <a:pt x="7" y="12"/>
                </a:lnTo>
                <a:lnTo>
                  <a:pt x="4" y="16"/>
                </a:lnTo>
                <a:lnTo>
                  <a:pt x="1" y="20"/>
                </a:lnTo>
                <a:lnTo>
                  <a:pt x="0" y="24"/>
                </a:lnTo>
              </a:path>
            </a:pathLst>
          </a:custGeom>
          <a:noFill/>
          <a:ln w="12700">
            <a:solidFill>
              <a:schemeClr val="tx1"/>
            </a:solidFill>
            <a:prstDash val="dash"/>
            <a:round/>
            <a:headEnd/>
            <a:tailEnd/>
          </a:ln>
        </p:spPr>
        <p:txBody>
          <a:bodyPr/>
          <a:lstStyle/>
          <a:p>
            <a:endParaRPr lang="en-US"/>
          </a:p>
        </p:txBody>
      </p:sp>
      <p:sp>
        <p:nvSpPr>
          <p:cNvPr id="3" name="Slide Number Placeholder 2">
            <a:extLst>
              <a:ext uri="{FF2B5EF4-FFF2-40B4-BE49-F238E27FC236}">
                <a16:creationId xmlns:a16="http://schemas.microsoft.com/office/drawing/2014/main" id="{5B8D82B7-7676-7F45-9705-A3AC98538E1A}"/>
              </a:ext>
            </a:extLst>
          </p:cNvPr>
          <p:cNvSpPr>
            <a:spLocks noGrp="1"/>
          </p:cNvSpPr>
          <p:nvPr>
            <p:ph type="sldNum" sz="quarter" idx="12"/>
          </p:nvPr>
        </p:nvSpPr>
        <p:spPr/>
        <p:txBody>
          <a:bodyPr/>
          <a:lstStyle/>
          <a:p>
            <a:fld id="{04F9194C-56EF-432D-B3A6-B1499E5B8547}" type="slidenum">
              <a:rPr lang="en-US" smtClean="0"/>
              <a:t>143</a:t>
            </a:fld>
            <a:endParaRPr lang="en-US"/>
          </a:p>
        </p:txBody>
      </p:sp>
      <p:sp>
        <p:nvSpPr>
          <p:cNvPr id="4" name="Footer Placeholder 3">
            <a:extLst>
              <a:ext uri="{FF2B5EF4-FFF2-40B4-BE49-F238E27FC236}">
                <a16:creationId xmlns:a16="http://schemas.microsoft.com/office/drawing/2014/main" id="{F1B20726-D6B6-3649-85A2-3FEB4C27EB9A}"/>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2509407567"/>
      </p:ext>
    </p:extLst>
  </p:cSld>
  <p:clrMapOvr>
    <a:masterClrMapping/>
  </p:clrMapOvr>
  <p:transition>
    <p:fade/>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8C31-20E0-4D0A-BF83-61581D63D1BE}"/>
              </a:ext>
            </a:extLst>
          </p:cNvPr>
          <p:cNvSpPr>
            <a:spLocks noGrp="1"/>
          </p:cNvSpPr>
          <p:nvPr>
            <p:ph type="title"/>
          </p:nvPr>
        </p:nvSpPr>
        <p:spPr>
          <a:xfrm>
            <a:off x="1066800" y="352149"/>
            <a:ext cx="6400800" cy="617536"/>
          </a:xfrm>
          <a:noFill/>
        </p:spPr>
        <p:txBody>
          <a:bodyPr>
            <a:noAutofit/>
          </a:bodyPr>
          <a:lstStyle/>
          <a:p>
            <a:pPr algn="ctr"/>
            <a:r>
              <a:rPr lang="en-US" sz="4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Proactive Maintenance</a:t>
            </a:r>
          </a:p>
        </p:txBody>
      </p:sp>
      <p:pic>
        <p:nvPicPr>
          <p:cNvPr id="9" name="Content Placeholder 8">
            <a:extLst>
              <a:ext uri="{FF2B5EF4-FFF2-40B4-BE49-F238E27FC236}">
                <a16:creationId xmlns:a16="http://schemas.microsoft.com/office/drawing/2014/main" id="{0C923857-BC2B-4DF1-BF89-8AFA36B90D7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409" t="11722" r="2720" b="4226"/>
          <a:stretch/>
        </p:blipFill>
        <p:spPr>
          <a:xfrm>
            <a:off x="231321" y="1219200"/>
            <a:ext cx="8681358" cy="4800600"/>
          </a:xfrm>
          <a:solidFill>
            <a:schemeClr val="accent5">
              <a:lumMod val="40000"/>
              <a:lumOff val="60000"/>
            </a:schemeClr>
          </a:solidFill>
        </p:spPr>
      </p:pic>
      <p:sp>
        <p:nvSpPr>
          <p:cNvPr id="3" name="Oval 2">
            <a:extLst>
              <a:ext uri="{FF2B5EF4-FFF2-40B4-BE49-F238E27FC236}">
                <a16:creationId xmlns:a16="http://schemas.microsoft.com/office/drawing/2014/main" id="{50A68F80-A776-48B3-9B97-8D01A182AEFE}"/>
              </a:ext>
            </a:extLst>
          </p:cNvPr>
          <p:cNvSpPr/>
          <p:nvPr/>
        </p:nvSpPr>
        <p:spPr>
          <a:xfrm>
            <a:off x="4953000" y="2362200"/>
            <a:ext cx="1371600" cy="914400"/>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B4B9941-D9F8-B94A-A1DB-20E8BE7336B2}"/>
              </a:ext>
            </a:extLst>
          </p:cNvPr>
          <p:cNvSpPr>
            <a:spLocks noGrp="1"/>
          </p:cNvSpPr>
          <p:nvPr>
            <p:ph type="sldNum" sz="quarter" idx="12"/>
          </p:nvPr>
        </p:nvSpPr>
        <p:spPr/>
        <p:txBody>
          <a:bodyPr/>
          <a:lstStyle/>
          <a:p>
            <a:pPr>
              <a:defRPr/>
            </a:pPr>
            <a:fld id="{93760DB9-38B2-4ACA-86B8-FFD53C1F380B}" type="slidenum">
              <a:rPr lang="en-US" smtClean="0"/>
              <a:pPr>
                <a:defRPr/>
              </a:pPr>
              <a:t>144</a:t>
            </a:fld>
            <a:endParaRPr lang="en-US"/>
          </a:p>
        </p:txBody>
      </p:sp>
      <p:sp>
        <p:nvSpPr>
          <p:cNvPr id="6" name="Footer Placeholder 5">
            <a:extLst>
              <a:ext uri="{FF2B5EF4-FFF2-40B4-BE49-F238E27FC236}">
                <a16:creationId xmlns:a16="http://schemas.microsoft.com/office/drawing/2014/main" id="{728C20B5-A9C7-E54A-97CF-14678DBA91C6}"/>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03737681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BB794D-2F05-4B18-BA8B-56F1938C4E02}"/>
              </a:ext>
            </a:extLst>
          </p:cNvPr>
          <p:cNvSpPr>
            <a:spLocks noGrp="1"/>
          </p:cNvSpPr>
          <p:nvPr>
            <p:ph type="title"/>
          </p:nvPr>
        </p:nvSpPr>
        <p:spPr>
          <a:xfrm>
            <a:off x="1143002" y="1999615"/>
            <a:ext cx="6858000" cy="2764028"/>
          </a:xfrm>
        </p:spPr>
        <p:txBody>
          <a:bodyPr vert="horz" lIns="91440" tIns="45720" rIns="91440" bIns="45720" rtlCol="0" anchor="ctr">
            <a:normAutofit/>
          </a:bodyPr>
          <a:lstStyle/>
          <a:p>
            <a:pPr algn="ctr" defTabSz="914400"/>
            <a:br>
              <a:rPr lang="en-US" sz="3500" b="1" kern="1200" dirty="0">
                <a:solidFill>
                  <a:schemeClr val="tx1"/>
                </a:solidFill>
                <a:effectLst>
                  <a:outerShdw blurRad="38100" dist="38100" dir="2700000" algn="tl">
                    <a:srgbClr val="000000">
                      <a:alpha val="43137"/>
                    </a:srgbClr>
                  </a:outerShdw>
                </a:effectLst>
                <a:latin typeface="+mj-lt"/>
                <a:ea typeface="+mj-ea"/>
                <a:cs typeface="+mj-cs"/>
              </a:rPr>
            </a:br>
            <a:br>
              <a:rPr lang="en-US" sz="3500" b="1" kern="1200" dirty="0">
                <a:solidFill>
                  <a:schemeClr val="tx1"/>
                </a:solidFill>
                <a:effectLst>
                  <a:outerShdw blurRad="38100" dist="38100" dir="2700000" algn="tl">
                    <a:srgbClr val="000000">
                      <a:alpha val="43137"/>
                    </a:srgbClr>
                  </a:outerShdw>
                </a:effectLst>
                <a:latin typeface="+mj-lt"/>
                <a:ea typeface="+mj-ea"/>
                <a:cs typeface="+mj-cs"/>
              </a:rPr>
            </a:br>
            <a:r>
              <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rPr>
              <a:t>Traditional Maintenance (Reactive Work) is </a:t>
            </a:r>
            <a:r>
              <a:rPr lang="en-US" sz="3200" b="1" kern="1200" dirty="0">
                <a:solidFill>
                  <a:srgbClr val="FF0000"/>
                </a:solidFill>
                <a:effectLst>
                  <a:outerShdw blurRad="38100" dist="38100" dir="2700000" algn="tl">
                    <a:srgbClr val="000000">
                      <a:alpha val="43137"/>
                    </a:srgbClr>
                  </a:outerShdw>
                </a:effectLst>
                <a:latin typeface="Abadi" panose="020B0604020104020204" pitchFamily="34" charset="0"/>
              </a:rPr>
              <a:t>60-70%</a:t>
            </a:r>
            <a:r>
              <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rPr>
              <a:t> less efficient than Proactive Maintenance </a:t>
            </a:r>
          </a:p>
        </p:txBody>
      </p:sp>
      <p:sp>
        <p:nvSpPr>
          <p:cNvPr id="16" name="Rectangle 15">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0F8FC6DD-6E1D-E344-A395-06DC9074B04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C172D6A2-6A20-824F-AC24-82A766009A90}"/>
              </a:ext>
            </a:extLst>
          </p:cNvPr>
          <p:cNvSpPr>
            <a:spLocks noGrp="1"/>
          </p:cNvSpPr>
          <p:nvPr>
            <p:ph type="sldNum" sz="quarter" idx="12"/>
          </p:nvPr>
        </p:nvSpPr>
        <p:spPr>
          <a:xfrm>
            <a:off x="7866764" y="6356350"/>
            <a:ext cx="951613"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145</a:t>
            </a:fld>
            <a:endParaRPr lang="en-US" sz="1200">
              <a:solidFill>
                <a:schemeClr val="tx1">
                  <a:lumMod val="50000"/>
                  <a:lumOff val="50000"/>
                </a:schemeClr>
              </a:solidFill>
              <a:latin typeface="+mn-lt"/>
              <a:cs typeface="+mn-cs"/>
            </a:endParaRPr>
          </a:p>
        </p:txBody>
      </p:sp>
      <p:sp>
        <p:nvSpPr>
          <p:cNvPr id="3" name="Rectangle 2">
            <a:extLst>
              <a:ext uri="{FF2B5EF4-FFF2-40B4-BE49-F238E27FC236}">
                <a16:creationId xmlns:a16="http://schemas.microsoft.com/office/drawing/2014/main" id="{4E083CAB-2605-44FB-AC51-F32744F91B8B}"/>
              </a:ext>
            </a:extLst>
          </p:cNvPr>
          <p:cNvSpPr/>
          <p:nvPr/>
        </p:nvSpPr>
        <p:spPr>
          <a:xfrm>
            <a:off x="630936" y="2286000"/>
            <a:ext cx="7882128" cy="3956955"/>
          </a:xfrm>
          <a:prstGeom prst="rect">
            <a:avLst/>
          </a:prstGeom>
        </p:spPr>
        <p:txBody>
          <a:bodyPr vert="horz" lIns="91440" tIns="45720" rIns="91440" bIns="45720" rtlCol="0">
            <a:normAutofit/>
          </a:bodyPr>
          <a:lstStyle/>
          <a:p>
            <a:pPr marL="57150">
              <a:lnSpc>
                <a:spcPct val="90000"/>
              </a:lnSpc>
              <a:spcAft>
                <a:spcPts val="600"/>
              </a:spcAft>
            </a:pPr>
            <a:endParaRPr lang="en-US" sz="1900" b="1" dirty="0">
              <a:effectLst>
                <a:outerShdw blurRad="38100" dist="38100" dir="2700000" algn="tl">
                  <a:srgbClr val="000000">
                    <a:alpha val="43137"/>
                  </a:srgbClr>
                </a:outerShdw>
              </a:effectLst>
              <a:latin typeface="+mn-lt"/>
              <a:cs typeface="+mn-cs"/>
            </a:endParaRPr>
          </a:p>
          <a:p>
            <a:pPr algn="ctr">
              <a:lnSpc>
                <a:spcPct val="90000"/>
              </a:lnSpc>
              <a:spcAft>
                <a:spcPts val="600"/>
              </a:spcAft>
            </a:pPr>
            <a:endParaRPr lang="en-US" sz="1900" b="1" dirty="0">
              <a:latin typeface="+mn-lt"/>
              <a:cs typeface="+mn-cs"/>
            </a:endParaRPr>
          </a:p>
          <a:p>
            <a:pPr marL="285750" indent="-228600">
              <a:lnSpc>
                <a:spcPct val="90000"/>
              </a:lnSpc>
              <a:spcAft>
                <a:spcPts val="600"/>
              </a:spcAft>
              <a:buFont typeface="Arial" panose="020B0604020202020204" pitchFamily="34" charset="0"/>
              <a:buChar char="•"/>
            </a:pPr>
            <a:endParaRPr lang="en-US" sz="1900" b="1" dirty="0">
              <a:latin typeface="+mn-lt"/>
              <a:cs typeface="+mn-cs"/>
            </a:endParaRPr>
          </a:p>
        </p:txBody>
      </p:sp>
    </p:spTree>
    <p:extLst>
      <p:ext uri="{BB962C8B-B14F-4D97-AF65-F5344CB8AC3E}">
        <p14:creationId xmlns:p14="http://schemas.microsoft.com/office/powerpoint/2010/main" val="122829178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AC6520-70FA-CC8B-536D-AF0B122C8D80}"/>
              </a:ext>
            </a:extLst>
          </p:cNvPr>
          <p:cNvSpPr>
            <a:spLocks noGrp="1"/>
          </p:cNvSpPr>
          <p:nvPr>
            <p:ph type="title"/>
          </p:nvPr>
        </p:nvSpPr>
        <p:spPr>
          <a:xfrm>
            <a:off x="628649" y="1093788"/>
            <a:ext cx="7879841" cy="2967208"/>
          </a:xfrm>
        </p:spPr>
        <p:txBody>
          <a:bodyPr vert="horz" lIns="91440" tIns="45720" rIns="91440" bIns="45720" rtlCol="0" anchor="b">
            <a:normAutofit/>
          </a:bodyPr>
          <a:lstStyle/>
          <a:p>
            <a:pPr defTabSz="914400"/>
            <a:r>
              <a:rPr lang="en-US" sz="4000" kern="1200" dirty="0">
                <a:solidFill>
                  <a:schemeClr val="tx1"/>
                </a:solidFill>
                <a:latin typeface="Arial" panose="020B0604020202020204" pitchFamily="34" charset="0"/>
                <a:cs typeface="Arial" panose="020B0604020202020204" pitchFamily="34" charset="0"/>
              </a:rPr>
              <a:t>Proactive Maintenance is Lower Cost than Reactive Work</a:t>
            </a:r>
          </a:p>
        </p:txBody>
      </p:sp>
      <p:sp>
        <p:nvSpPr>
          <p:cNvPr id="34" name="Rectangle 33">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4331166"/>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6" name="Rectangle 35">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003304" y="2842186"/>
            <a:ext cx="54864" cy="29600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29176B0C-4837-B13B-A8B5-D89B879F8284}"/>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37106910-01E0-95C5-A6F3-67EF2F9A025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146</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8489541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lose-up of a blue background&#10;&#10;AI-generated content may be incorrect.">
            <a:extLst>
              <a:ext uri="{FF2B5EF4-FFF2-40B4-BE49-F238E27FC236}">
                <a16:creationId xmlns:a16="http://schemas.microsoft.com/office/drawing/2014/main" id="{8E55E4DF-80C1-0982-6A10-85BBF84BC4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990600"/>
            <a:ext cx="8128000" cy="4572000"/>
          </a:xfrm>
        </p:spPr>
      </p:pic>
      <p:sp>
        <p:nvSpPr>
          <p:cNvPr id="4" name="Footer Placeholder 3">
            <a:extLst>
              <a:ext uri="{FF2B5EF4-FFF2-40B4-BE49-F238E27FC236}">
                <a16:creationId xmlns:a16="http://schemas.microsoft.com/office/drawing/2014/main" id="{9935959A-8377-BCA9-84B9-650C88A51ADB}"/>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304AF82F-95BF-874A-428F-6E4E9303D3B0}"/>
              </a:ext>
            </a:extLst>
          </p:cNvPr>
          <p:cNvSpPr>
            <a:spLocks noGrp="1"/>
          </p:cNvSpPr>
          <p:nvPr>
            <p:ph type="sldNum" sz="quarter" idx="12"/>
          </p:nvPr>
        </p:nvSpPr>
        <p:spPr/>
        <p:txBody>
          <a:bodyPr/>
          <a:lstStyle/>
          <a:p>
            <a:pPr>
              <a:defRPr/>
            </a:pPr>
            <a:fld id="{93760DB9-38B2-4ACA-86B8-FFD53C1F380B}" type="slidenum">
              <a:rPr lang="en-US" smtClean="0"/>
              <a:pPr>
                <a:defRPr/>
              </a:pPr>
              <a:t>147</a:t>
            </a:fld>
            <a:endParaRPr lang="en-US"/>
          </a:p>
        </p:txBody>
      </p:sp>
    </p:spTree>
    <p:extLst>
      <p:ext uri="{BB962C8B-B14F-4D97-AF65-F5344CB8AC3E}">
        <p14:creationId xmlns:p14="http://schemas.microsoft.com/office/powerpoint/2010/main" val="5287442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DA026B52-CBDD-4E97-A7E9-BFFC1F85C2C8}"/>
              </a:ext>
            </a:extLst>
          </p:cNvPr>
          <p:cNvSpPr>
            <a:spLocks noGrp="1" noChangeArrowheads="1"/>
          </p:cNvSpPr>
          <p:nvPr>
            <p:ph type="title"/>
          </p:nvPr>
        </p:nvSpPr>
        <p:spPr>
          <a:xfrm>
            <a:off x="533400" y="136524"/>
            <a:ext cx="7543800" cy="457200"/>
          </a:xfrm>
          <a:noFill/>
        </p:spPr>
        <p:txBody>
          <a:bodyPr>
            <a:noAutofit/>
          </a:bodyPr>
          <a:lstStyle/>
          <a:p>
            <a:pPr algn="ctr"/>
            <a:r>
              <a:rPr lang="en-US" altLang="en-US" sz="32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Repeatable Procedures are a Requirement</a:t>
            </a:r>
          </a:p>
        </p:txBody>
      </p:sp>
      <p:pic>
        <p:nvPicPr>
          <p:cNvPr id="62467" name="Content Placeholder 4">
            <a:extLst>
              <a:ext uri="{FF2B5EF4-FFF2-40B4-BE49-F238E27FC236}">
                <a16:creationId xmlns:a16="http://schemas.microsoft.com/office/drawing/2014/main" id="{16842563-4195-4A3F-99A1-ED44E8150062}"/>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658864"/>
            <a:ext cx="5562600" cy="6199136"/>
          </a:xfrm>
        </p:spPr>
      </p:pic>
      <p:sp>
        <p:nvSpPr>
          <p:cNvPr id="3" name="TextBox 2">
            <a:extLst>
              <a:ext uri="{FF2B5EF4-FFF2-40B4-BE49-F238E27FC236}">
                <a16:creationId xmlns:a16="http://schemas.microsoft.com/office/drawing/2014/main" id="{0C99700C-CDAC-4761-BA83-B64B8BAAB9E7}"/>
              </a:ext>
            </a:extLst>
          </p:cNvPr>
          <p:cNvSpPr txBox="1"/>
          <p:nvPr/>
        </p:nvSpPr>
        <p:spPr>
          <a:xfrm>
            <a:off x="5943600" y="762000"/>
            <a:ext cx="3086101" cy="2492990"/>
          </a:xfrm>
          <a:prstGeom prst="rect">
            <a:avLst/>
          </a:prstGeom>
          <a:noFill/>
        </p:spPr>
        <p:txBody>
          <a:bodyPr wrap="square" rtlCol="0">
            <a:spAutoFit/>
          </a:bodyPr>
          <a:lstStyle/>
          <a:p>
            <a:pPr>
              <a:lnSpc>
                <a:spcPct val="150000"/>
              </a:lnSpc>
            </a:pPr>
            <a:r>
              <a:rPr lang="en-US" sz="2000" b="1" dirty="0">
                <a:solidFill>
                  <a:srgbClr val="036F89"/>
                </a:solidFill>
              </a:rPr>
              <a:t>Why?</a:t>
            </a:r>
          </a:p>
          <a:p>
            <a:pPr marL="342900"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To reduced human induced failures         </a:t>
            </a:r>
          </a:p>
          <a:p>
            <a:pPr marL="342900"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To continuously improve reliability of assets</a:t>
            </a:r>
          </a:p>
          <a:p>
            <a:pPr marL="342900"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If a failure occurs it is easier to change a procedure                      </a:t>
            </a:r>
          </a:p>
        </p:txBody>
      </p:sp>
      <p:sp>
        <p:nvSpPr>
          <p:cNvPr id="4" name="TextBox 3">
            <a:extLst>
              <a:ext uri="{FF2B5EF4-FFF2-40B4-BE49-F238E27FC236}">
                <a16:creationId xmlns:a16="http://schemas.microsoft.com/office/drawing/2014/main" id="{494759BE-2CF6-4065-8FD2-D05ED8DF284E}"/>
              </a:ext>
            </a:extLst>
          </p:cNvPr>
          <p:cNvSpPr txBox="1"/>
          <p:nvPr/>
        </p:nvSpPr>
        <p:spPr>
          <a:xfrm>
            <a:off x="6000164" y="4482505"/>
            <a:ext cx="2914651" cy="923330"/>
          </a:xfrm>
          <a:prstGeom prst="rect">
            <a:avLst/>
          </a:prstGeom>
          <a:noFill/>
        </p:spPr>
        <p:txBody>
          <a:bodyPr wrap="square" rtlCol="0">
            <a:spAutoFit/>
          </a:bodyPr>
          <a:lstStyle/>
          <a:p>
            <a:pPr algn="ctr"/>
            <a:r>
              <a:rPr lang="en-US" b="1" i="1">
                <a:solidFill>
                  <a:srgbClr val="FF0000"/>
                </a:solidFill>
              </a:rPr>
              <a:t>“If you cannot repeat it, you cannot improve it”</a:t>
            </a:r>
          </a:p>
          <a:p>
            <a:pPr algn="ctr"/>
            <a:endParaRPr lang="en-US" b="1" i="1">
              <a:solidFill>
                <a:srgbClr val="FF0000"/>
              </a:solidFill>
            </a:endParaRPr>
          </a:p>
        </p:txBody>
      </p:sp>
      <p:sp>
        <p:nvSpPr>
          <p:cNvPr id="5" name="Slide Number Placeholder 4">
            <a:extLst>
              <a:ext uri="{FF2B5EF4-FFF2-40B4-BE49-F238E27FC236}">
                <a16:creationId xmlns:a16="http://schemas.microsoft.com/office/drawing/2014/main" id="{7D509DFD-5417-C349-BF67-77ED7FEAC818}"/>
              </a:ext>
            </a:extLst>
          </p:cNvPr>
          <p:cNvSpPr>
            <a:spLocks noGrp="1"/>
          </p:cNvSpPr>
          <p:nvPr>
            <p:ph type="sldNum" sz="quarter" idx="12"/>
          </p:nvPr>
        </p:nvSpPr>
        <p:spPr/>
        <p:txBody>
          <a:bodyPr/>
          <a:lstStyle/>
          <a:p>
            <a:pPr>
              <a:defRPr/>
            </a:pPr>
            <a:fld id="{93760DB9-38B2-4ACA-86B8-FFD53C1F380B}" type="slidenum">
              <a:rPr lang="en-US" smtClean="0"/>
              <a:pPr>
                <a:defRPr/>
              </a:pPr>
              <a:t>148</a:t>
            </a:fld>
            <a:endParaRPr lang="en-US"/>
          </a:p>
        </p:txBody>
      </p:sp>
      <p:sp>
        <p:nvSpPr>
          <p:cNvPr id="2" name="Footer Placeholder 1">
            <a:extLst>
              <a:ext uri="{FF2B5EF4-FFF2-40B4-BE49-F238E27FC236}">
                <a16:creationId xmlns:a16="http://schemas.microsoft.com/office/drawing/2014/main" id="{15A4F92D-CCDB-1F42-9D3D-598A88964E1E}"/>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F7946-1E77-82B1-2F9C-394348E285FF}"/>
              </a:ext>
            </a:extLst>
          </p:cNvPr>
          <p:cNvSpPr>
            <a:spLocks noGrp="1"/>
          </p:cNvSpPr>
          <p:nvPr>
            <p:ph type="title"/>
          </p:nvPr>
        </p:nvSpPr>
        <p:spPr>
          <a:xfrm>
            <a:off x="628650" y="126014"/>
            <a:ext cx="7886700" cy="1325563"/>
          </a:xfrm>
        </p:spPr>
        <p:txBody>
          <a:bodyPr>
            <a:normAutofit/>
          </a:bodyPr>
          <a:lstStyle/>
          <a:p>
            <a:pPr algn="ctr"/>
            <a:r>
              <a:rPr lang="en-US" sz="3200" dirty="0">
                <a:latin typeface="Arial" panose="020B0604020202020204" pitchFamily="34" charset="0"/>
                <a:cs typeface="Arial" panose="020B0604020202020204" pitchFamily="34" charset="0"/>
              </a:rPr>
              <a:t>Procedure Template Example</a:t>
            </a:r>
          </a:p>
        </p:txBody>
      </p:sp>
      <p:sp>
        <p:nvSpPr>
          <p:cNvPr id="4" name="Footer Placeholder 3">
            <a:extLst>
              <a:ext uri="{FF2B5EF4-FFF2-40B4-BE49-F238E27FC236}">
                <a16:creationId xmlns:a16="http://schemas.microsoft.com/office/drawing/2014/main" id="{90140EDD-8E79-E0AF-FC4E-25AFE8234E29}"/>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A00BC9AC-52B8-73BF-A8D3-522AE1768A1D}"/>
              </a:ext>
            </a:extLst>
          </p:cNvPr>
          <p:cNvSpPr>
            <a:spLocks noGrp="1"/>
          </p:cNvSpPr>
          <p:nvPr>
            <p:ph type="sldNum" sz="quarter" idx="12"/>
          </p:nvPr>
        </p:nvSpPr>
        <p:spPr/>
        <p:txBody>
          <a:bodyPr/>
          <a:lstStyle/>
          <a:p>
            <a:pPr>
              <a:defRPr/>
            </a:pPr>
            <a:fld id="{93760DB9-38B2-4ACA-86B8-FFD53C1F380B}" type="slidenum">
              <a:rPr lang="en-US" smtClean="0"/>
              <a:pPr>
                <a:defRPr/>
              </a:pPr>
              <a:t>149</a:t>
            </a:fld>
            <a:endParaRPr lang="en-US"/>
          </a:p>
        </p:txBody>
      </p:sp>
      <p:pic>
        <p:nvPicPr>
          <p:cNvPr id="7" name="Picture 6">
            <a:extLst>
              <a:ext uri="{FF2B5EF4-FFF2-40B4-BE49-F238E27FC236}">
                <a16:creationId xmlns:a16="http://schemas.microsoft.com/office/drawing/2014/main" id="{4B1FAE18-1EB9-E5FB-D5D0-70C008E0779F}"/>
              </a:ext>
            </a:extLst>
          </p:cNvPr>
          <p:cNvPicPr>
            <a:picLocks noChangeAspect="1"/>
          </p:cNvPicPr>
          <p:nvPr/>
        </p:nvPicPr>
        <p:blipFill rotWithShape="1">
          <a:blip r:embed="rId2"/>
          <a:srcRect l="833" t="21852" r="1666" b="7037"/>
          <a:stretch/>
        </p:blipFill>
        <p:spPr>
          <a:xfrm>
            <a:off x="207579" y="1371600"/>
            <a:ext cx="8915400" cy="3657600"/>
          </a:xfrm>
          <a:prstGeom prst="rect">
            <a:avLst/>
          </a:prstGeom>
        </p:spPr>
      </p:pic>
    </p:spTree>
    <p:extLst>
      <p:ext uri="{BB962C8B-B14F-4D97-AF65-F5344CB8AC3E}">
        <p14:creationId xmlns:p14="http://schemas.microsoft.com/office/powerpoint/2010/main" val="4157821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D216B-0C1D-48A3-90CF-D83C3B86A803}"/>
              </a:ext>
            </a:extLst>
          </p:cNvPr>
          <p:cNvSpPr>
            <a:spLocks noGrp="1"/>
          </p:cNvSpPr>
          <p:nvPr>
            <p:ph type="title"/>
          </p:nvPr>
        </p:nvSpPr>
        <p:spPr>
          <a:xfrm>
            <a:off x="628650" y="85942"/>
            <a:ext cx="7886700" cy="1325563"/>
          </a:xfrm>
        </p:spPr>
        <p:txBody>
          <a:bodyPr>
            <a:normAutofit/>
          </a:bodyPr>
          <a:lstStyle/>
          <a:p>
            <a:pPr algn="ctr"/>
            <a:r>
              <a:rPr lang="en-US" sz="3600" b="1" dirty="0">
                <a:effectLst>
                  <a:outerShdw blurRad="38100" dist="38100" dir="2700000" algn="tl">
                    <a:srgbClr val="000000">
                      <a:alpha val="43137"/>
                    </a:srgbClr>
                  </a:outerShdw>
                </a:effectLst>
                <a:latin typeface="+mn-lt"/>
              </a:rPr>
              <a:t>Your thoughts on the topic of how to reduce Maintenance Cost?</a:t>
            </a:r>
          </a:p>
        </p:txBody>
      </p:sp>
      <p:pic>
        <p:nvPicPr>
          <p:cNvPr id="8" name="Content Placeholder 7">
            <a:extLst>
              <a:ext uri="{FF2B5EF4-FFF2-40B4-BE49-F238E27FC236}">
                <a16:creationId xmlns:a16="http://schemas.microsoft.com/office/drawing/2014/main" id="{3327E939-7B99-4E04-B798-F3A86997E29F}"/>
              </a:ext>
            </a:extLst>
          </p:cNvPr>
          <p:cNvPicPr>
            <a:picLocks noGrp="1" noChangeAspect="1"/>
          </p:cNvPicPr>
          <p:nvPr>
            <p:ph idx="1"/>
          </p:nvPr>
        </p:nvPicPr>
        <p:blipFill rotWithShape="1">
          <a:blip r:embed="rId2"/>
          <a:srcRect l="14556" t="20375" r="33262" b="17622"/>
          <a:stretch/>
        </p:blipFill>
        <p:spPr>
          <a:xfrm>
            <a:off x="533400" y="2989095"/>
            <a:ext cx="3400501" cy="2271713"/>
          </a:xfrm>
          <a:prstGeom prst="rect">
            <a:avLst/>
          </a:prstGeom>
        </p:spPr>
      </p:pic>
      <p:sp>
        <p:nvSpPr>
          <p:cNvPr id="9" name="TextBox 8">
            <a:extLst>
              <a:ext uri="{FF2B5EF4-FFF2-40B4-BE49-F238E27FC236}">
                <a16:creationId xmlns:a16="http://schemas.microsoft.com/office/drawing/2014/main" id="{6AA5D6F7-4A99-46B1-954C-9C1FA7EEC2DC}"/>
              </a:ext>
            </a:extLst>
          </p:cNvPr>
          <p:cNvSpPr txBox="1"/>
          <p:nvPr/>
        </p:nvSpPr>
        <p:spPr>
          <a:xfrm>
            <a:off x="181471" y="1348739"/>
            <a:ext cx="8781058" cy="369332"/>
          </a:xfrm>
          <a:prstGeom prst="rect">
            <a:avLst/>
          </a:prstGeom>
          <a:noFill/>
        </p:spPr>
        <p:txBody>
          <a:bodyPr wrap="none" rtlCol="0">
            <a:spAutoFit/>
          </a:bodyPr>
          <a:lstStyle/>
          <a:p>
            <a:pPr algn="ctr"/>
            <a:r>
              <a:rPr lang="en-US" b="1">
                <a:effectLst>
                  <a:outerShdw blurRad="38100" dist="38100" dir="2700000" algn="tl">
                    <a:srgbClr val="000000">
                      <a:alpha val="43137"/>
                    </a:srgbClr>
                  </a:outerShdw>
                </a:effectLst>
              </a:rPr>
              <a:t>International Standard: “Maintenance Cost as a % of Asset Replacement Value</a:t>
            </a:r>
          </a:p>
        </p:txBody>
      </p:sp>
      <p:sp>
        <p:nvSpPr>
          <p:cNvPr id="10" name="TextBox 9">
            <a:extLst>
              <a:ext uri="{FF2B5EF4-FFF2-40B4-BE49-F238E27FC236}">
                <a16:creationId xmlns:a16="http://schemas.microsoft.com/office/drawing/2014/main" id="{065E2784-8173-4F5C-8574-5C074827FD60}"/>
              </a:ext>
            </a:extLst>
          </p:cNvPr>
          <p:cNvSpPr txBox="1"/>
          <p:nvPr/>
        </p:nvSpPr>
        <p:spPr>
          <a:xfrm>
            <a:off x="3019812" y="1749344"/>
            <a:ext cx="3104376" cy="646331"/>
          </a:xfrm>
          <a:prstGeom prst="rect">
            <a:avLst/>
          </a:prstGeom>
          <a:noFill/>
        </p:spPr>
        <p:txBody>
          <a:bodyPr wrap="none" rtlCol="0">
            <a:spAutoFit/>
          </a:bodyPr>
          <a:lstStyle/>
          <a:p>
            <a:r>
              <a:rPr lang="en-US" b="1">
                <a:effectLst>
                  <a:outerShdw blurRad="38100" dist="38100" dir="2700000" algn="tl">
                    <a:srgbClr val="000000">
                      <a:alpha val="43137"/>
                    </a:srgbClr>
                  </a:outerShdw>
                </a:effectLst>
              </a:rPr>
              <a:t>World Class – 1.6 to 3.4%</a:t>
            </a:r>
          </a:p>
          <a:p>
            <a:r>
              <a:rPr lang="en-US" b="1">
                <a:effectLst>
                  <a:outerShdw blurRad="38100" dist="38100" dir="2700000" algn="tl">
                    <a:srgbClr val="000000">
                      <a:alpha val="43137"/>
                    </a:srgbClr>
                  </a:outerShdw>
                </a:effectLst>
              </a:rPr>
              <a:t>Worst in Class – 16 to 24%</a:t>
            </a:r>
          </a:p>
        </p:txBody>
      </p:sp>
      <p:pic>
        <p:nvPicPr>
          <p:cNvPr id="13" name="Picture 12" descr="A close up of an animal&#10;&#10;Description automatically generated">
            <a:extLst>
              <a:ext uri="{FF2B5EF4-FFF2-40B4-BE49-F238E27FC236}">
                <a16:creationId xmlns:a16="http://schemas.microsoft.com/office/drawing/2014/main" id="{96E83D2F-E589-4FA6-9B04-E8E3CBBE6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438" y="2674302"/>
            <a:ext cx="3028950" cy="2271713"/>
          </a:xfrm>
          <a:prstGeom prst="rect">
            <a:avLst/>
          </a:prstGeom>
        </p:spPr>
      </p:pic>
      <p:sp>
        <p:nvSpPr>
          <p:cNvPr id="14" name="TextBox 13">
            <a:extLst>
              <a:ext uri="{FF2B5EF4-FFF2-40B4-BE49-F238E27FC236}">
                <a16:creationId xmlns:a16="http://schemas.microsoft.com/office/drawing/2014/main" id="{9AA70132-F784-43BF-B979-7DCA911D868D}"/>
              </a:ext>
            </a:extLst>
          </p:cNvPr>
          <p:cNvSpPr txBox="1"/>
          <p:nvPr/>
        </p:nvSpPr>
        <p:spPr>
          <a:xfrm>
            <a:off x="157659" y="5539435"/>
            <a:ext cx="8681542" cy="707886"/>
          </a:xfrm>
          <a:prstGeom prst="rect">
            <a:avLst/>
          </a:prstGeom>
          <a:noFill/>
        </p:spPr>
        <p:txBody>
          <a:bodyPr wrap="square" rtlCol="0">
            <a:spAutoFit/>
          </a:bodyPr>
          <a:lstStyle/>
          <a:p>
            <a:pPr algn="ctr"/>
            <a:r>
              <a:rPr lang="en-US" sz="2000" b="1" dirty="0">
                <a:effectLst>
                  <a:outerShdw blurRad="38100" dist="38100" dir="2700000" algn="tl">
                    <a:srgbClr val="000000">
                      <a:alpha val="43137"/>
                    </a:srgbClr>
                  </a:outerShdw>
                </a:effectLst>
              </a:rPr>
              <a:t>“Moving to a different state in Maintenance Planning requires everyone pulling on the rope equally”</a:t>
            </a:r>
          </a:p>
        </p:txBody>
      </p:sp>
      <p:sp>
        <p:nvSpPr>
          <p:cNvPr id="3" name="Slide Number Placeholder 2">
            <a:extLst>
              <a:ext uri="{FF2B5EF4-FFF2-40B4-BE49-F238E27FC236}">
                <a16:creationId xmlns:a16="http://schemas.microsoft.com/office/drawing/2014/main" id="{7FCC3BBF-F642-5348-B7D2-1F4AB95B127B}"/>
              </a:ext>
            </a:extLst>
          </p:cNvPr>
          <p:cNvSpPr>
            <a:spLocks noGrp="1"/>
          </p:cNvSpPr>
          <p:nvPr>
            <p:ph type="sldNum" sz="quarter" idx="12"/>
          </p:nvPr>
        </p:nvSpPr>
        <p:spPr/>
        <p:txBody>
          <a:bodyPr/>
          <a:lstStyle/>
          <a:p>
            <a:pPr>
              <a:defRPr/>
            </a:pPr>
            <a:fld id="{93760DB9-38B2-4ACA-86B8-FFD53C1F380B}" type="slidenum">
              <a:rPr lang="en-US" smtClean="0"/>
              <a:pPr>
                <a:defRPr/>
              </a:pPr>
              <a:t>15</a:t>
            </a:fld>
            <a:endParaRPr lang="en-US"/>
          </a:p>
        </p:txBody>
      </p:sp>
      <p:sp>
        <p:nvSpPr>
          <p:cNvPr id="4" name="Footer Placeholder 3">
            <a:extLst>
              <a:ext uri="{FF2B5EF4-FFF2-40B4-BE49-F238E27FC236}">
                <a16:creationId xmlns:a16="http://schemas.microsoft.com/office/drawing/2014/main" id="{9DC197AF-2B41-544C-A624-AB3ED850481D}"/>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52671002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7927" name="Rectangle 50792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07929" name="Rectangle 50792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07931" name="Rectangle 50793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7906" name="Title 2">
            <a:extLst>
              <a:ext uri="{FF2B5EF4-FFF2-40B4-BE49-F238E27FC236}">
                <a16:creationId xmlns:a16="http://schemas.microsoft.com/office/drawing/2014/main" id="{4A9E6ADC-2A27-40C7-A7F4-5B41C35B7D63}"/>
              </a:ext>
            </a:extLst>
          </p:cNvPr>
          <p:cNvSpPr>
            <a:spLocks noGrp="1" noChangeArrowheads="1"/>
          </p:cNvSpPr>
          <p:nvPr>
            <p:ph type="title" idx="4294967295"/>
          </p:nvPr>
        </p:nvSpPr>
        <p:spPr>
          <a:xfrm>
            <a:off x="836676" y="548640"/>
            <a:ext cx="7626096" cy="1179576"/>
          </a:xfrm>
        </p:spPr>
        <p:txBody>
          <a:bodyPr vert="horz" lIns="91440" tIns="45720" rIns="91440" bIns="45720" rtlCol="0" anchor="ctr">
            <a:normAutofit/>
          </a:bodyPr>
          <a:lstStyle/>
          <a:p>
            <a:pPr defTabSz="914400"/>
            <a:r>
              <a:rPr lang="en-US" altLang="en-US" sz="3200" b="1" kern="1200" dirty="0">
                <a:solidFill>
                  <a:schemeClr val="tx1"/>
                </a:solidFill>
                <a:effectLst>
                  <a:outerShdw blurRad="38100" dist="38100" dir="2700000" algn="tl">
                    <a:srgbClr val="000000">
                      <a:alpha val="43137"/>
                    </a:srgbClr>
                  </a:outerShdw>
                </a:effectLst>
                <a:latin typeface="Abadi" panose="020B0604020104020204" pitchFamily="34" charset="0"/>
              </a:rPr>
              <a:t>Effectively Utilizing Work Management Technology - CMMS/EAM systems</a:t>
            </a:r>
          </a:p>
        </p:txBody>
      </p:sp>
      <p:sp>
        <p:nvSpPr>
          <p:cNvPr id="507933" name="Rectangle 50793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3BACFEE5-35D5-40C5-9525-4F4858C35D15}"/>
              </a:ext>
            </a:extLst>
          </p:cNvPr>
          <p:cNvSpPr txBox="1"/>
          <p:nvPr/>
        </p:nvSpPr>
        <p:spPr>
          <a:xfrm>
            <a:off x="685800" y="2018806"/>
            <a:ext cx="7776972" cy="4158157"/>
          </a:xfrm>
          <a:prstGeom prst="rect">
            <a:avLst/>
          </a:prstGeom>
        </p:spPr>
        <p:txBody>
          <a:bodyPr vert="horz" lIns="91440" tIns="45720" rIns="91440" bIns="45720" rtlCol="0">
            <a:noAutofit/>
          </a:bodyPr>
          <a:lstStyle/>
          <a:p>
            <a:pPr marL="214313"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All work captured by a work order/notification</a:t>
            </a:r>
          </a:p>
          <a:p>
            <a:pPr marL="214313"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All work orders/notifications must have the following:</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Asset Type/Number </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Component</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Estimated labor hours</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Type labor</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Estimate downtime</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Actual downtime</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Asset as found</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Asset as left</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Any items needed further investigation or repair</a:t>
            </a:r>
          </a:p>
          <a:p>
            <a:pPr marL="600075" lvl="1"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Parts used by part number</a:t>
            </a:r>
          </a:p>
        </p:txBody>
      </p:sp>
      <p:sp>
        <p:nvSpPr>
          <p:cNvPr id="3" name="Footer Placeholder 2">
            <a:extLst>
              <a:ext uri="{FF2B5EF4-FFF2-40B4-BE49-F238E27FC236}">
                <a16:creationId xmlns:a16="http://schemas.microsoft.com/office/drawing/2014/main" id="{D06F2A18-42CB-0C42-975C-9633F14C2C34}"/>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4" name="Slide Number Placeholder 3">
            <a:extLst>
              <a:ext uri="{FF2B5EF4-FFF2-40B4-BE49-F238E27FC236}">
                <a16:creationId xmlns:a16="http://schemas.microsoft.com/office/drawing/2014/main" id="{5D872967-80CB-A445-AA9F-E209DD7A4502}"/>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150</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76399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arn(inVertical)">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barn(inVertical)">
                                      <p:cBhvr>
                                        <p:cTn id="52" dur="500"/>
                                        <p:tgtEl>
                                          <p:spTgt spid="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barn(inVertical)">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barn(inVertical)">
                                      <p:cBhvr>
                                        <p:cTn id="6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D4DD-62D4-41E2-94CE-BCFB43D79FEE}"/>
              </a:ext>
            </a:extLst>
          </p:cNvPr>
          <p:cNvSpPr>
            <a:spLocks noGrp="1"/>
          </p:cNvSpPr>
          <p:nvPr>
            <p:ph type="title"/>
          </p:nvPr>
        </p:nvSpPr>
        <p:spPr>
          <a:xfrm>
            <a:off x="266700" y="571500"/>
            <a:ext cx="8610600" cy="1143000"/>
          </a:xfrm>
        </p:spPr>
        <p:txBody>
          <a:bodyPr>
            <a:normAutofit fontScale="90000"/>
          </a:bodyPr>
          <a:lstStyle/>
          <a:p>
            <a:pPr algn="ctr"/>
            <a:r>
              <a:rPr 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t>ISO 14224 – Equipment Taxonomy</a:t>
            </a:r>
            <a:br>
              <a:rPr 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br>
            <a:r>
              <a:rPr 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t>International Standard for the:</a:t>
            </a:r>
            <a:br>
              <a:rPr 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br>
            <a:r>
              <a:rPr lang="en-US" sz="2700" b="1">
                <a:solidFill>
                  <a:srgbClr val="036F8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7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Collection and exchange of reliability and maintenance data for equipment”</a:t>
            </a:r>
            <a:br>
              <a:rPr lang="en-US" sz="2000" b="1">
                <a:solidFill>
                  <a:srgbClr val="036F8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2000" b="1">
              <a:solidFill>
                <a:srgbClr val="036F8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Picture 4" descr="A close up of a map&#10;&#10;Description automatically generated">
            <a:extLst>
              <a:ext uri="{FF2B5EF4-FFF2-40B4-BE49-F238E27FC236}">
                <a16:creationId xmlns:a16="http://schemas.microsoft.com/office/drawing/2014/main" id="{8F921E73-CCAA-485A-9124-D86E4E41018C}"/>
              </a:ext>
            </a:extLst>
          </p:cNvPr>
          <p:cNvPicPr>
            <a:picLocks noChangeAspect="1"/>
          </p:cNvPicPr>
          <p:nvPr/>
        </p:nvPicPr>
        <p:blipFill rotWithShape="1">
          <a:blip r:embed="rId2">
            <a:extLst>
              <a:ext uri="{28A0092B-C50C-407E-A947-70E740481C1C}">
                <a14:useLocalDpi xmlns:a14="http://schemas.microsoft.com/office/drawing/2010/main" val="0"/>
              </a:ext>
            </a:extLst>
          </a:blip>
          <a:srcRect t="15319" b="24824"/>
          <a:stretch/>
        </p:blipFill>
        <p:spPr>
          <a:xfrm>
            <a:off x="583126" y="2133600"/>
            <a:ext cx="7977747" cy="3581400"/>
          </a:xfrm>
          <a:prstGeom prst="rect">
            <a:avLst/>
          </a:prstGeom>
        </p:spPr>
      </p:pic>
      <p:sp>
        <p:nvSpPr>
          <p:cNvPr id="6" name="TextBox 5">
            <a:extLst>
              <a:ext uri="{FF2B5EF4-FFF2-40B4-BE49-F238E27FC236}">
                <a16:creationId xmlns:a16="http://schemas.microsoft.com/office/drawing/2014/main" id="{EAB076AD-8F82-4756-BB1D-1EAA5B17F1C7}"/>
              </a:ext>
            </a:extLst>
          </p:cNvPr>
          <p:cNvSpPr txBox="1"/>
          <p:nvPr/>
        </p:nvSpPr>
        <p:spPr>
          <a:xfrm>
            <a:off x="2331643" y="6101834"/>
            <a:ext cx="4775666" cy="369332"/>
          </a:xfrm>
          <a:prstGeom prst="rect">
            <a:avLst/>
          </a:prstGeom>
          <a:noFill/>
        </p:spPr>
        <p:txBody>
          <a:bodyPr wrap="none" rtlCol="0">
            <a:spAutoFit/>
          </a:bodyPr>
          <a:lstStyle/>
          <a:p>
            <a:r>
              <a:rPr lang="en-US" b="1">
                <a:solidFill>
                  <a:srgbClr val="036F89"/>
                </a:solidFill>
              </a:rPr>
              <a:t>“Measure what you manage” – Dr Deming</a:t>
            </a:r>
          </a:p>
        </p:txBody>
      </p:sp>
      <p:sp>
        <p:nvSpPr>
          <p:cNvPr id="3" name="Slide Number Placeholder 2">
            <a:extLst>
              <a:ext uri="{FF2B5EF4-FFF2-40B4-BE49-F238E27FC236}">
                <a16:creationId xmlns:a16="http://schemas.microsoft.com/office/drawing/2014/main" id="{7F35742B-E12C-F743-83DD-D0709D9B5D1E}"/>
              </a:ext>
            </a:extLst>
          </p:cNvPr>
          <p:cNvSpPr>
            <a:spLocks noGrp="1"/>
          </p:cNvSpPr>
          <p:nvPr>
            <p:ph type="sldNum" sz="quarter" idx="12"/>
          </p:nvPr>
        </p:nvSpPr>
        <p:spPr/>
        <p:txBody>
          <a:bodyPr/>
          <a:lstStyle/>
          <a:p>
            <a:pPr>
              <a:defRPr/>
            </a:pPr>
            <a:fld id="{8884EA1A-2163-4568-9D63-D7D4904D6582}" type="slidenum">
              <a:rPr lang="en-US" smtClean="0"/>
              <a:pPr>
                <a:defRPr/>
              </a:pPr>
              <a:t>151</a:t>
            </a:fld>
            <a:endParaRPr lang="en-US"/>
          </a:p>
        </p:txBody>
      </p:sp>
      <p:sp>
        <p:nvSpPr>
          <p:cNvPr id="4" name="Footer Placeholder 3">
            <a:extLst>
              <a:ext uri="{FF2B5EF4-FFF2-40B4-BE49-F238E27FC236}">
                <a16:creationId xmlns:a16="http://schemas.microsoft.com/office/drawing/2014/main" id="{3E0E0A3A-E0AA-F14C-97B9-78637476EBBA}"/>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67438287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97F9C9-1DF2-4E1C-BB75-371D122B2091}"/>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Test - answer each question, be prepare to discuss</a:t>
            </a:r>
          </a:p>
        </p:txBody>
      </p:sp>
      <p:sp>
        <p:nvSpPr>
          <p:cNvPr id="27" name="Rectangle 2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E161B39-8723-4F82-8CD2-EF3259F71F61}"/>
              </a:ext>
            </a:extLst>
          </p:cNvPr>
          <p:cNvSpPr>
            <a:spLocks noGrp="1"/>
          </p:cNvSpPr>
          <p:nvPr>
            <p:ph idx="1"/>
          </p:nvPr>
        </p:nvSpPr>
        <p:spPr>
          <a:xfrm>
            <a:off x="836676" y="2481943"/>
            <a:ext cx="7626096" cy="3695020"/>
          </a:xfrm>
        </p:spPr>
        <p:txBody>
          <a:bodyPr>
            <a:normAutofit/>
          </a:bodyPr>
          <a:lstStyle/>
          <a:p>
            <a:pPr marL="457200" indent="-457200">
              <a:buFont typeface="+mj-lt"/>
              <a:buAutoNum type="arabicPeriod"/>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the definition of Maintenance?</a:t>
            </a:r>
          </a:p>
          <a:p>
            <a:pPr marL="457200" indent="-457200">
              <a:buFont typeface="+mj-lt"/>
              <a:buAutoNum type="arabicPeriod"/>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does operations expect from Maintenance?</a:t>
            </a:r>
          </a:p>
          <a:p>
            <a:pPr marL="457200" indent="-457200">
              <a:buFont typeface="+mj-lt"/>
              <a:buAutoNum type="arabicPeriod"/>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the definition of Maintenance Planning?</a:t>
            </a:r>
          </a:p>
          <a:p>
            <a:pPr marL="457200" indent="-457200">
              <a:buFont typeface="+mj-lt"/>
              <a:buAutoNum type="arabicPeriod"/>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the definition of Maintenance Scheduling?</a:t>
            </a:r>
          </a:p>
          <a:p>
            <a:pPr marL="457200" indent="-457200">
              <a:buFont typeface="+mj-lt"/>
              <a:buAutoNum type="arabicPeriod"/>
            </a:pP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From a scale from 1 -10 (1 – worst in class, 10 – world class) where is your current maintenance planning and scheduling?</a:t>
            </a:r>
          </a:p>
          <a:p>
            <a:pPr marL="457200" indent="-457200">
              <a:buFont typeface="+mj-lt"/>
              <a:buAutoNum type="arabicPeriod"/>
            </a:pPr>
            <a:endPar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457200" indent="-457200">
              <a:buFont typeface="+mj-lt"/>
              <a:buAutoNum type="arabicPeriod"/>
            </a:pPr>
            <a:endParaRPr lang="en-US" sz="1800" b="1" dirty="0"/>
          </a:p>
        </p:txBody>
      </p:sp>
      <p:sp>
        <p:nvSpPr>
          <p:cNvPr id="5" name="Footer Placeholder 4">
            <a:extLst>
              <a:ext uri="{FF2B5EF4-FFF2-40B4-BE49-F238E27FC236}">
                <a16:creationId xmlns:a16="http://schemas.microsoft.com/office/drawing/2014/main" id="{E624616C-0501-BD46-B085-7348706004E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8F597760-DB62-7B4B-A424-8733152D2769}"/>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152</a:t>
            </a:fld>
            <a:endParaRPr lang="en-US">
              <a:solidFill>
                <a:schemeClr val="tx1">
                  <a:lumMod val="50000"/>
                  <a:lumOff val="50000"/>
                </a:schemeClr>
              </a:solidFill>
            </a:endParaRPr>
          </a:p>
        </p:txBody>
      </p:sp>
    </p:spTree>
    <p:extLst>
      <p:ext uri="{BB962C8B-B14F-4D97-AF65-F5344CB8AC3E}">
        <p14:creationId xmlns:p14="http://schemas.microsoft.com/office/powerpoint/2010/main" val="4849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19847" name="Picture 419846">
            <a:extLst>
              <a:ext uri="{FF2B5EF4-FFF2-40B4-BE49-F238E27FC236}">
                <a16:creationId xmlns:a16="http://schemas.microsoft.com/office/drawing/2014/main" id="{12FCAC07-7D1E-5BBE-C6AC-9534AF66C4C6}"/>
              </a:ext>
            </a:extLst>
          </p:cNvPr>
          <p:cNvPicPr>
            <a:picLocks noChangeAspect="1"/>
          </p:cNvPicPr>
          <p:nvPr/>
        </p:nvPicPr>
        <p:blipFill rotWithShape="1">
          <a:blip r:embed="rId3"/>
          <a:srcRect r="10999" b="-1"/>
          <a:stretch/>
        </p:blipFill>
        <p:spPr>
          <a:xfrm>
            <a:off x="20" y="10"/>
            <a:ext cx="9143980" cy="6857990"/>
          </a:xfrm>
          <a:prstGeom prst="rect">
            <a:avLst/>
          </a:prstGeom>
        </p:spPr>
      </p:pic>
      <p:sp>
        <p:nvSpPr>
          <p:cNvPr id="419851" name="Rectangle 419850">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9843" name="Content Placeholder 2">
            <a:extLst>
              <a:ext uri="{FF2B5EF4-FFF2-40B4-BE49-F238E27FC236}">
                <a16:creationId xmlns:a16="http://schemas.microsoft.com/office/drawing/2014/main" id="{D512C7C7-D859-4D1E-B7F6-0F17E15E7EA3}"/>
              </a:ext>
            </a:extLst>
          </p:cNvPr>
          <p:cNvSpPr>
            <a:spLocks noGrp="1" noChangeArrowheads="1"/>
          </p:cNvSpPr>
          <p:nvPr>
            <p:ph idx="4294967295"/>
          </p:nvPr>
        </p:nvSpPr>
        <p:spPr>
          <a:xfrm>
            <a:off x="1314450" y="147411"/>
            <a:ext cx="6172200" cy="2800350"/>
          </a:xfrm>
        </p:spPr>
        <p:txBody>
          <a:bodyPr>
            <a:normAutofit/>
          </a:bodyPr>
          <a:lstStyle/>
          <a:p>
            <a:pPr marL="0" indent="0" algn="ctr">
              <a:buNone/>
            </a:pPr>
            <a:endParaRPr lang="en-US" altLang="en-US" sz="3200" b="1" dirty="0">
              <a:solidFill>
                <a:srgbClr val="002060"/>
              </a:solidFill>
            </a:endParaRPr>
          </a:p>
          <a:p>
            <a:pPr marL="0" indent="0" algn="ctr">
              <a:buNone/>
            </a:pPr>
            <a:endParaRPr lang="en-US" altLang="en-US" sz="3200" b="1" dirty="0">
              <a:solidFill>
                <a:srgbClr val="002060"/>
              </a:solidFill>
            </a:endParaRPr>
          </a:p>
          <a:p>
            <a:pPr marL="0" indent="0" algn="ctr">
              <a:buNone/>
            </a:pPr>
            <a:r>
              <a:rPr lang="en-US" altLang="en-US" sz="3200" b="1" dirty="0"/>
              <a:t>Results from:</a:t>
            </a:r>
          </a:p>
          <a:p>
            <a:pPr marL="0" indent="0" algn="ctr">
              <a:buNone/>
            </a:pPr>
            <a:r>
              <a:rPr lang="en-US" altLang="en-US" sz="3200" b="1" dirty="0"/>
              <a:t>INCORRECTLY PRIORITIZED WORK</a:t>
            </a:r>
            <a:r>
              <a:rPr lang="en-US" altLang="en-US" sz="3200" b="1" dirty="0">
                <a:solidFill>
                  <a:srgbClr val="002060"/>
                </a:solidFill>
              </a:rPr>
              <a:t> </a:t>
            </a:r>
          </a:p>
        </p:txBody>
      </p:sp>
      <p:sp>
        <p:nvSpPr>
          <p:cNvPr id="3" name="Footer Placeholder 2">
            <a:extLst>
              <a:ext uri="{FF2B5EF4-FFF2-40B4-BE49-F238E27FC236}">
                <a16:creationId xmlns:a16="http://schemas.microsoft.com/office/drawing/2014/main" id="{01A3F2C0-CDE4-0B46-89A5-0BDC019EB088}"/>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000" kern="1200">
                <a:solidFill>
                  <a:schemeClr val="tx1">
                    <a:lumMod val="50000"/>
                    <a:lumOff val="50000"/>
                  </a:schemeClr>
                </a:solidFill>
                <a:latin typeface="Calibri" panose="020F0502020204030204"/>
                <a:ea typeface="+mn-ea"/>
                <a:cs typeface="+mn-cs"/>
              </a:rPr>
              <a:t>www.worldclassmaintenance.org</a:t>
            </a:r>
          </a:p>
        </p:txBody>
      </p:sp>
      <p:sp>
        <p:nvSpPr>
          <p:cNvPr id="4" name="Slide Number Placeholder 3">
            <a:extLst>
              <a:ext uri="{FF2B5EF4-FFF2-40B4-BE49-F238E27FC236}">
                <a16:creationId xmlns:a16="http://schemas.microsoft.com/office/drawing/2014/main" id="{3A6D04B3-F438-9B42-9210-8E5750524E22}"/>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04F9194C-56EF-432D-B3A6-B1499E5B8547}" type="slidenum">
              <a:rPr lang="en-US" sz="1000">
                <a:solidFill>
                  <a:schemeClr val="tx1">
                    <a:lumMod val="50000"/>
                    <a:lumOff val="50000"/>
                  </a:schemeClr>
                </a:solidFill>
                <a:latin typeface="Calibri" panose="020F0502020204030204"/>
                <a:cs typeface="+mn-cs"/>
              </a:rPr>
              <a:pPr fontAlgn="auto">
                <a:spcBef>
                  <a:spcPts val="0"/>
                </a:spcBef>
                <a:spcAft>
                  <a:spcPts val="600"/>
                </a:spcAft>
                <a:defRPr/>
              </a:pPr>
              <a:t>153</a:t>
            </a:fld>
            <a:endParaRPr lang="en-US" sz="1000">
              <a:solidFill>
                <a:schemeClr val="tx1">
                  <a:lumMod val="50000"/>
                  <a:lumOff val="50000"/>
                </a:schemeClr>
              </a:solidFill>
              <a:latin typeface="Calibri" panose="020F0502020204030204"/>
              <a:cs typeface="+mn-cs"/>
            </a:endParaRPr>
          </a:p>
        </p:txBody>
      </p:sp>
      <p:graphicFrame>
        <p:nvGraphicFramePr>
          <p:cNvPr id="419845" name="TextBox 1">
            <a:extLst>
              <a:ext uri="{FF2B5EF4-FFF2-40B4-BE49-F238E27FC236}">
                <a16:creationId xmlns:a16="http://schemas.microsoft.com/office/drawing/2014/main" id="{A25A3C4B-37EF-52C7-BCB6-782185F98AFA}"/>
              </a:ext>
            </a:extLst>
          </p:cNvPr>
          <p:cNvGraphicFramePr/>
          <p:nvPr>
            <p:extLst>
              <p:ext uri="{D42A27DB-BD31-4B8C-83A1-F6EECF244321}">
                <p14:modId xmlns:p14="http://schemas.microsoft.com/office/powerpoint/2010/main" val="139746253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Title 2">
            <a:extLst>
              <a:ext uri="{FF2B5EF4-FFF2-40B4-BE49-F238E27FC236}">
                <a16:creationId xmlns:a16="http://schemas.microsoft.com/office/drawing/2014/main" id="{15E25B46-BB9C-43FA-9105-207361641B1D}"/>
              </a:ext>
            </a:extLst>
          </p:cNvPr>
          <p:cNvSpPr>
            <a:spLocks noGrp="1" noChangeArrowheads="1"/>
          </p:cNvSpPr>
          <p:nvPr>
            <p:ph type="title" idx="4294967295"/>
          </p:nvPr>
        </p:nvSpPr>
        <p:spPr>
          <a:xfrm>
            <a:off x="922165" y="391912"/>
            <a:ext cx="7543800" cy="457200"/>
          </a:xfrm>
        </p:spPr>
        <p:txBody>
          <a:bodyPr>
            <a:noAutofit/>
          </a:bodyPr>
          <a:lstStyle/>
          <a:p>
            <a:pPr algn="ctr"/>
            <a:r>
              <a:rPr lang="en-US" altLang="en-US" sz="3200" dirty="0">
                <a:latin typeface="Arial" panose="020B0604020202020204" pitchFamily="34" charset="0"/>
                <a:cs typeface="Arial" panose="020B0604020202020204" pitchFamily="34" charset="0"/>
              </a:rPr>
              <a:t>Developing a Work Prioritization System</a:t>
            </a:r>
          </a:p>
        </p:txBody>
      </p:sp>
      <p:sp>
        <p:nvSpPr>
          <p:cNvPr id="2" name="TextBox 1">
            <a:extLst>
              <a:ext uri="{FF2B5EF4-FFF2-40B4-BE49-F238E27FC236}">
                <a16:creationId xmlns:a16="http://schemas.microsoft.com/office/drawing/2014/main" id="{4CCDF3DB-201B-4E84-9831-E7071D7E900E}"/>
              </a:ext>
            </a:extLst>
          </p:cNvPr>
          <p:cNvSpPr txBox="1"/>
          <p:nvPr/>
        </p:nvSpPr>
        <p:spPr>
          <a:xfrm>
            <a:off x="3200893" y="1502369"/>
            <a:ext cx="2242922" cy="323165"/>
          </a:xfrm>
          <a:prstGeom prst="rect">
            <a:avLst/>
          </a:prstGeom>
          <a:noFill/>
        </p:spPr>
        <p:txBody>
          <a:bodyPr wrap="none" rtlCol="0">
            <a:spAutoFit/>
          </a:bodyPr>
          <a:lstStyle/>
          <a:p>
            <a:r>
              <a:rPr lang="en-US" sz="1500" b="1" i="1"/>
              <a:t>“All work is not equal”</a:t>
            </a:r>
          </a:p>
        </p:txBody>
      </p:sp>
      <p:pic>
        <p:nvPicPr>
          <p:cNvPr id="3" name="Picture 2">
            <a:extLst>
              <a:ext uri="{FF2B5EF4-FFF2-40B4-BE49-F238E27FC236}">
                <a16:creationId xmlns:a16="http://schemas.microsoft.com/office/drawing/2014/main" id="{C0B75162-54B6-45E7-8089-918EDFE24ECF}"/>
              </a:ext>
            </a:extLst>
          </p:cNvPr>
          <p:cNvPicPr>
            <a:picLocks noChangeAspect="1"/>
          </p:cNvPicPr>
          <p:nvPr/>
        </p:nvPicPr>
        <p:blipFill rotWithShape="1">
          <a:blip r:embed="rId3"/>
          <a:srcRect l="24783" t="24039" r="25419" b="25189"/>
          <a:stretch/>
        </p:blipFill>
        <p:spPr>
          <a:xfrm>
            <a:off x="76200" y="1061665"/>
            <a:ext cx="8915400" cy="5110535"/>
          </a:xfrm>
          <a:prstGeom prst="rect">
            <a:avLst/>
          </a:prstGeom>
        </p:spPr>
      </p:pic>
      <p:sp>
        <p:nvSpPr>
          <p:cNvPr id="4" name="TextBox 3">
            <a:extLst>
              <a:ext uri="{FF2B5EF4-FFF2-40B4-BE49-F238E27FC236}">
                <a16:creationId xmlns:a16="http://schemas.microsoft.com/office/drawing/2014/main" id="{2F36968B-C344-48E9-B826-153C495CC3E8}"/>
              </a:ext>
            </a:extLst>
          </p:cNvPr>
          <p:cNvSpPr txBox="1"/>
          <p:nvPr/>
        </p:nvSpPr>
        <p:spPr>
          <a:xfrm>
            <a:off x="3761562" y="4884152"/>
            <a:ext cx="1665841" cy="230832"/>
          </a:xfrm>
          <a:prstGeom prst="rect">
            <a:avLst/>
          </a:prstGeom>
          <a:noFill/>
        </p:spPr>
        <p:txBody>
          <a:bodyPr wrap="none" rtlCol="0">
            <a:spAutoFit/>
          </a:bodyPr>
          <a:lstStyle/>
          <a:p>
            <a:r>
              <a:rPr lang="en-US" sz="900" b="1"/>
              <a:t>Source: Lifetime Reliability</a:t>
            </a:r>
          </a:p>
        </p:txBody>
      </p:sp>
      <p:sp>
        <p:nvSpPr>
          <p:cNvPr id="6" name="Slide Number Placeholder 5">
            <a:extLst>
              <a:ext uri="{FF2B5EF4-FFF2-40B4-BE49-F238E27FC236}">
                <a16:creationId xmlns:a16="http://schemas.microsoft.com/office/drawing/2014/main" id="{82E81186-2811-2649-9F0E-269701F77A93}"/>
              </a:ext>
            </a:extLst>
          </p:cNvPr>
          <p:cNvSpPr>
            <a:spLocks noGrp="1"/>
          </p:cNvSpPr>
          <p:nvPr>
            <p:ph type="sldNum" sz="quarter" idx="12"/>
          </p:nvPr>
        </p:nvSpPr>
        <p:spPr/>
        <p:txBody>
          <a:bodyPr/>
          <a:lstStyle/>
          <a:p>
            <a:fld id="{04F9194C-56EF-432D-B3A6-B1499E5B8547}" type="slidenum">
              <a:rPr lang="en-US" smtClean="0"/>
              <a:t>154</a:t>
            </a:fld>
            <a:endParaRPr lang="en-US"/>
          </a:p>
        </p:txBody>
      </p:sp>
      <p:sp>
        <p:nvSpPr>
          <p:cNvPr id="5" name="Footer Placeholder 4">
            <a:extLst>
              <a:ext uri="{FF2B5EF4-FFF2-40B4-BE49-F238E27FC236}">
                <a16:creationId xmlns:a16="http://schemas.microsoft.com/office/drawing/2014/main" id="{80549150-9F62-0B4B-8939-8AC53C3B5556}"/>
              </a:ext>
            </a:extLst>
          </p:cNvPr>
          <p:cNvSpPr>
            <a:spLocks noGrp="1"/>
          </p:cNvSpPr>
          <p:nvPr>
            <p:ph type="ftr" sz="quarter" idx="11"/>
          </p:nvPr>
        </p:nvSpPr>
        <p:spPr/>
        <p:txBody>
          <a:bodyPr/>
          <a:lstStyle/>
          <a:p>
            <a:r>
              <a:rPr lang="en-US"/>
              <a:t>www.worldclassmaintenance.org</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6015" name="Rectangle 42601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6017" name="Rectangle 42601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26019" name="Rectangle 42601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70E4ECD9-BEAB-4E3E-B81F-4DF3B9C61B11}"/>
              </a:ext>
            </a:extLst>
          </p:cNvPr>
          <p:cNvSpPr/>
          <p:nvPr/>
        </p:nvSpPr>
        <p:spPr>
          <a:xfrm>
            <a:off x="836676" y="548640"/>
            <a:ext cx="7626096" cy="1179576"/>
          </a:xfrm>
          <a:prstGeom prst="rect">
            <a:avLst/>
          </a:prstGeom>
        </p:spPr>
        <p:txBody>
          <a:bodyPr vert="horz" lIns="91440" tIns="45720" rIns="91440" bIns="45720" rtlCol="0" anchor="ctr">
            <a:normAutofit/>
          </a:bodyPr>
          <a:lstStyle/>
          <a:p>
            <a:pPr>
              <a:lnSpc>
                <a:spcPct val="90000"/>
              </a:lnSpc>
              <a:spcAft>
                <a:spcPts val="600"/>
              </a:spcAft>
            </a:pPr>
            <a:r>
              <a:rPr lang="en-US" altLang="en-US" sz="3200" kern="1200" dirty="0">
                <a:solidFill>
                  <a:schemeClr val="tx1"/>
                </a:solidFill>
                <a:latin typeface="Arial" panose="020B0604020202020204" pitchFamily="34" charset="0"/>
                <a:ea typeface="+mj-ea"/>
                <a:cs typeface="Arial" panose="020B0604020202020204" pitchFamily="34" charset="0"/>
              </a:rPr>
              <a:t>Priorities, in most plants are often emotional NOT BASED ON FACTS</a:t>
            </a:r>
          </a:p>
        </p:txBody>
      </p:sp>
      <p:sp>
        <p:nvSpPr>
          <p:cNvPr id="426021" name="Rectangle 42602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25987" name="Content Placeholder 2">
            <a:extLst>
              <a:ext uri="{FF2B5EF4-FFF2-40B4-BE49-F238E27FC236}">
                <a16:creationId xmlns:a16="http://schemas.microsoft.com/office/drawing/2014/main" id="{89B7F481-D836-4C36-80CB-B6DC45C85D49}"/>
              </a:ext>
            </a:extLst>
          </p:cNvPr>
          <p:cNvSpPr>
            <a:spLocks noGrp="1" noChangeArrowheads="1"/>
          </p:cNvSpPr>
          <p:nvPr>
            <p:ph idx="4294967295"/>
          </p:nvPr>
        </p:nvSpPr>
        <p:spPr>
          <a:xfrm>
            <a:off x="836676" y="2276856"/>
            <a:ext cx="7626096" cy="3900107"/>
          </a:xfrm>
        </p:spPr>
        <p:txBody>
          <a:bodyPr vert="horz" lIns="91440" tIns="45720" rIns="91440" bIns="45720" rtlCol="0">
            <a:normAutofit/>
          </a:bodyPr>
          <a:lstStyle/>
          <a:p>
            <a:pPr indent="-228600" defTabSz="914400"/>
            <a:r>
              <a:rPr lang="en-US" altLang="en-US" sz="2000" dirty="0">
                <a:latin typeface="Arial" panose="020B0604020202020204" pitchFamily="34" charset="0"/>
                <a:cs typeface="Arial" panose="020B0604020202020204" pitchFamily="34" charset="0"/>
              </a:rPr>
              <a:t>Source of conflict?</a:t>
            </a:r>
          </a:p>
          <a:p>
            <a:pPr indent="-228600" defTabSz="914400"/>
            <a:r>
              <a:rPr lang="en-US" altLang="en-US" sz="2000" dirty="0">
                <a:latin typeface="Arial" panose="020B0604020202020204" pitchFamily="34" charset="0"/>
                <a:cs typeface="Arial" panose="020B0604020202020204" pitchFamily="34" charset="0"/>
              </a:rPr>
              <a:t>What is the Solution?</a:t>
            </a:r>
          </a:p>
          <a:p>
            <a:pPr indent="-228600" defTabSz="914400"/>
            <a:r>
              <a:rPr lang="en-US" altLang="en-US" sz="2000" dirty="0">
                <a:latin typeface="Arial" panose="020B0604020202020204" pitchFamily="34" charset="0"/>
                <a:cs typeface="Arial" panose="020B0604020202020204" pitchFamily="34" charset="0"/>
              </a:rPr>
              <a:t>Have a consistent </a:t>
            </a:r>
          </a:p>
          <a:p>
            <a:pPr indent="-228600" defTabSz="914400"/>
            <a:r>
              <a:rPr lang="en-US" altLang="en-US" sz="2000" dirty="0">
                <a:latin typeface="Arial" panose="020B0604020202020204" pitchFamily="34" charset="0"/>
                <a:cs typeface="Arial" panose="020B0604020202020204" pitchFamily="34" charset="0"/>
              </a:rPr>
              <a:t>Should be based on:</a:t>
            </a:r>
          </a:p>
          <a:p>
            <a:pPr lvl="2" indent="-228600" defTabSz="914400"/>
            <a:r>
              <a:rPr lang="en-US" altLang="en-US" sz="2000" u="sng" dirty="0">
                <a:latin typeface="Arial" panose="020B0604020202020204" pitchFamily="34" charset="0"/>
                <a:cs typeface="Arial" panose="020B0604020202020204" pitchFamily="34" charset="0"/>
              </a:rPr>
              <a:t>Asset Criticality</a:t>
            </a:r>
          </a:p>
          <a:p>
            <a:pPr lvl="2" indent="-228600" defTabSz="914400"/>
            <a:r>
              <a:rPr lang="en-US" altLang="en-US" sz="2000" u="sng" dirty="0">
                <a:latin typeface="Arial" panose="020B0604020202020204" pitchFamily="34" charset="0"/>
                <a:cs typeface="Arial" panose="020B0604020202020204" pitchFamily="34" charset="0"/>
              </a:rPr>
              <a:t>Defect Severity</a:t>
            </a:r>
          </a:p>
          <a:p>
            <a:pPr lvl="2" indent="-228600" defTabSz="914400"/>
            <a:r>
              <a:rPr lang="en-US" altLang="en-US" sz="2000" u="sng" dirty="0">
                <a:latin typeface="Arial" panose="020B0604020202020204" pitchFamily="34" charset="0"/>
                <a:cs typeface="Arial" panose="020B0604020202020204" pitchFamily="34" charset="0"/>
              </a:rPr>
              <a:t>Time on Backlog</a:t>
            </a:r>
          </a:p>
          <a:p>
            <a:pPr lvl="1" indent="-228600" defTabSz="914400"/>
            <a:endParaRPr lang="en-US" altLang="en-US" sz="2000" dirty="0">
              <a:latin typeface="Arial" panose="020B0604020202020204" pitchFamily="34" charset="0"/>
              <a:cs typeface="Arial" panose="020B0604020202020204" pitchFamily="34" charset="0"/>
            </a:endParaRPr>
          </a:p>
          <a:p>
            <a:pPr marL="0" indent="-228600" defTabSz="914400"/>
            <a:endParaRPr lang="en-US" altLang="en-US" sz="2000" dirty="0">
              <a:latin typeface="Arial" panose="020B0604020202020204" pitchFamily="34" charset="0"/>
              <a:cs typeface="Arial" panose="020B0604020202020204" pitchFamily="34" charset="0"/>
            </a:endParaRPr>
          </a:p>
          <a:p>
            <a:pPr marL="0" indent="0" defTabSz="914400">
              <a:buNone/>
            </a:pPr>
            <a:endParaRPr lang="en-US" altLang="en-US" sz="2000" dirty="0">
              <a:latin typeface="Arial" panose="020B0604020202020204" pitchFamily="34" charset="0"/>
              <a:cs typeface="Arial" panose="020B0604020202020204" pitchFamily="34" charset="0"/>
            </a:endParaRPr>
          </a:p>
          <a:p>
            <a:pPr indent="-228600" defTabSz="914400"/>
            <a:endParaRPr lang="en-US" altLang="en-US" sz="1900" b="1" dirty="0"/>
          </a:p>
          <a:p>
            <a:pPr indent="-228600" defTabSz="914400"/>
            <a:endParaRPr lang="en-US" altLang="en-US" sz="1900" b="1" dirty="0"/>
          </a:p>
        </p:txBody>
      </p:sp>
      <p:sp>
        <p:nvSpPr>
          <p:cNvPr id="3" name="Footer Placeholder 2">
            <a:extLst>
              <a:ext uri="{FF2B5EF4-FFF2-40B4-BE49-F238E27FC236}">
                <a16:creationId xmlns:a16="http://schemas.microsoft.com/office/drawing/2014/main" id="{1438C8C9-C340-814A-820D-5FEEE5FF2C38}"/>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4" name="Slide Number Placeholder 3">
            <a:extLst>
              <a:ext uri="{FF2B5EF4-FFF2-40B4-BE49-F238E27FC236}">
                <a16:creationId xmlns:a16="http://schemas.microsoft.com/office/drawing/2014/main" id="{793F5A06-C7A9-0D45-B23D-E561051F07A3}"/>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155</a:t>
            </a:fld>
            <a:endParaRPr lang="en-US" sz="1200">
              <a:solidFill>
                <a:schemeClr val="tx1">
                  <a:lumMod val="50000"/>
                  <a:lumOff val="50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5987">
                                            <p:txEl>
                                              <p:pRg st="0" end="0"/>
                                            </p:txEl>
                                          </p:spTgt>
                                        </p:tgtEl>
                                        <p:attrNameLst>
                                          <p:attrName>style.visibility</p:attrName>
                                        </p:attrNameLst>
                                      </p:cBhvr>
                                      <p:to>
                                        <p:strVal val="visible"/>
                                      </p:to>
                                    </p:set>
                                    <p:animEffect transition="in" filter="barn(inVertical)">
                                      <p:cBhvr>
                                        <p:cTn id="7" dur="500"/>
                                        <p:tgtEl>
                                          <p:spTgt spid="425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5987">
                                            <p:txEl>
                                              <p:pRg st="1" end="1"/>
                                            </p:txEl>
                                          </p:spTgt>
                                        </p:tgtEl>
                                        <p:attrNameLst>
                                          <p:attrName>style.visibility</p:attrName>
                                        </p:attrNameLst>
                                      </p:cBhvr>
                                      <p:to>
                                        <p:strVal val="visible"/>
                                      </p:to>
                                    </p:set>
                                    <p:animEffect transition="in" filter="barn(inVertical)">
                                      <p:cBhvr>
                                        <p:cTn id="12" dur="500"/>
                                        <p:tgtEl>
                                          <p:spTgt spid="425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25987">
                                            <p:txEl>
                                              <p:pRg st="2" end="2"/>
                                            </p:txEl>
                                          </p:spTgt>
                                        </p:tgtEl>
                                        <p:attrNameLst>
                                          <p:attrName>style.visibility</p:attrName>
                                        </p:attrNameLst>
                                      </p:cBhvr>
                                      <p:to>
                                        <p:strVal val="visible"/>
                                      </p:to>
                                    </p:set>
                                    <p:animEffect transition="in" filter="barn(inVertical)">
                                      <p:cBhvr>
                                        <p:cTn id="17" dur="500"/>
                                        <p:tgtEl>
                                          <p:spTgt spid="425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25987">
                                            <p:txEl>
                                              <p:pRg st="3" end="3"/>
                                            </p:txEl>
                                          </p:spTgt>
                                        </p:tgtEl>
                                        <p:attrNameLst>
                                          <p:attrName>style.visibility</p:attrName>
                                        </p:attrNameLst>
                                      </p:cBhvr>
                                      <p:to>
                                        <p:strVal val="visible"/>
                                      </p:to>
                                    </p:set>
                                    <p:animEffect transition="in" filter="barn(inVertical)">
                                      <p:cBhvr>
                                        <p:cTn id="22" dur="500"/>
                                        <p:tgtEl>
                                          <p:spTgt spid="4259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25987">
                                            <p:txEl>
                                              <p:pRg st="4" end="4"/>
                                            </p:txEl>
                                          </p:spTgt>
                                        </p:tgtEl>
                                        <p:attrNameLst>
                                          <p:attrName>style.visibility</p:attrName>
                                        </p:attrNameLst>
                                      </p:cBhvr>
                                      <p:to>
                                        <p:strVal val="visible"/>
                                      </p:to>
                                    </p:set>
                                    <p:animEffect transition="in" filter="barn(inVertical)">
                                      <p:cBhvr>
                                        <p:cTn id="27" dur="500"/>
                                        <p:tgtEl>
                                          <p:spTgt spid="4259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25987">
                                            <p:txEl>
                                              <p:pRg st="5" end="5"/>
                                            </p:txEl>
                                          </p:spTgt>
                                        </p:tgtEl>
                                        <p:attrNameLst>
                                          <p:attrName>style.visibility</p:attrName>
                                        </p:attrNameLst>
                                      </p:cBhvr>
                                      <p:to>
                                        <p:strVal val="visible"/>
                                      </p:to>
                                    </p:set>
                                    <p:animEffect transition="in" filter="barn(inVertical)">
                                      <p:cBhvr>
                                        <p:cTn id="32" dur="500"/>
                                        <p:tgtEl>
                                          <p:spTgt spid="42598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25987">
                                            <p:txEl>
                                              <p:pRg st="6" end="6"/>
                                            </p:txEl>
                                          </p:spTgt>
                                        </p:tgtEl>
                                        <p:attrNameLst>
                                          <p:attrName>style.visibility</p:attrName>
                                        </p:attrNameLst>
                                      </p:cBhvr>
                                      <p:to>
                                        <p:strVal val="visible"/>
                                      </p:to>
                                    </p:set>
                                    <p:animEffect transition="in" filter="barn(inVertical)">
                                      <p:cBhvr>
                                        <p:cTn id="37" dur="500"/>
                                        <p:tgtEl>
                                          <p:spTgt spid="4259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idx="4294967295"/>
          </p:nvPr>
        </p:nvSpPr>
        <p:spPr>
          <a:xfrm>
            <a:off x="457200" y="46038"/>
            <a:ext cx="8229600" cy="1249362"/>
          </a:xfrm>
        </p:spPr>
        <p:txBody>
          <a:bodyPr>
            <a:normAutofit/>
          </a:bodyPr>
          <a:lstStyle/>
          <a:p>
            <a:pPr algn="ctr"/>
            <a:r>
              <a:rPr lang="en-US" sz="3600" b="1" dirty="0">
                <a:latin typeface="+mn-lt"/>
                <a:cs typeface="Arial" pitchFamily="34" charset="0"/>
              </a:rPr>
              <a:t>4-Way Prioritization Model</a:t>
            </a:r>
          </a:p>
        </p:txBody>
      </p:sp>
      <p:graphicFrame>
        <p:nvGraphicFramePr>
          <p:cNvPr id="31812" name="Group 68"/>
          <p:cNvGraphicFramePr>
            <a:graphicFrameLocks noGrp="1"/>
          </p:cNvGraphicFramePr>
          <p:nvPr>
            <p:ph type="tbl" idx="4294967295"/>
            <p:extLst>
              <p:ext uri="{D42A27DB-BD31-4B8C-83A1-F6EECF244321}">
                <p14:modId xmlns:p14="http://schemas.microsoft.com/office/powerpoint/2010/main" val="4223285986"/>
              </p:ext>
            </p:extLst>
          </p:nvPr>
        </p:nvGraphicFramePr>
        <p:xfrm>
          <a:off x="17586" y="1143000"/>
          <a:ext cx="9143999" cy="5029200"/>
        </p:xfrm>
        <a:graphic>
          <a:graphicData uri="http://schemas.openxmlformats.org/drawingml/2006/table">
            <a:tbl>
              <a:tblPr/>
              <a:tblGrid>
                <a:gridCol w="1887414">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2989385">
                  <a:extLst>
                    <a:ext uri="{9D8B030D-6E8A-4147-A177-3AD203B41FA5}">
                      <a16:colId xmlns:a16="http://schemas.microsoft.com/office/drawing/2014/main" val="20003"/>
                    </a:ext>
                  </a:extLst>
                </a:gridCol>
              </a:tblGrid>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bg1"/>
                          </a:solidFill>
                          <a:effectLst/>
                          <a:latin typeface="Arial Narrow" pitchFamily="34" charset="0"/>
                          <a:cs typeface="Arial" charset="0"/>
                        </a:rPr>
                        <a:t>Asset Criticality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bg1"/>
                          </a:solidFill>
                          <a:effectLst/>
                          <a:latin typeface="Arial Narrow" pitchFamily="34" charset="0"/>
                          <a:cs typeface="Arial" charset="0"/>
                        </a:rPr>
                        <a:t>Defect Severity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bg1"/>
                          </a:solidFill>
                          <a:effectLst/>
                          <a:latin typeface="Arial Narrow" pitchFamily="34" charset="0"/>
                          <a:cs typeface="Arial" charset="0"/>
                        </a:rPr>
                        <a:t>Time on Backlog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bg1"/>
                          </a:solidFill>
                          <a:effectLst/>
                          <a:latin typeface="Arial Narrow" pitchFamily="34" charset="0"/>
                          <a:cs typeface="Arial" charset="0"/>
                        </a:rPr>
                        <a:t>Work Order Type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500 – Highest Criticality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5 – Priority 1 (Most Severe)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4 – Greater than 120 Days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10 - Emergency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4 – Priority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3 – Greater than 90 Days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9 – Quality Compliance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1 – Lowest Criticality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3 – Priority 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2 – Greater than 60 Days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Arial Narrow" pitchFamily="34" charset="0"/>
                          <a:cs typeface="Arial" charset="0"/>
                        </a:rPr>
                        <a:t>8 – Results of PdM Inspection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4 – Priority 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1 – Less than 60 Days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7 – Preventive Maintenance Inspections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1 – Priority 5 (Least Severe)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6 – Working Conditions/Safety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5 – Planned Work Outage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4 – Normal Maintenance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3 – Projects and Experiments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2 – Cost Reductions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000000"/>
                        </a:solidFill>
                        <a:effectLst/>
                        <a:latin typeface="Arial Narrow"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rgbClr val="000000"/>
                          </a:solidFill>
                          <a:effectLst/>
                          <a:latin typeface="Arial Narrow" pitchFamily="34" charset="0"/>
                          <a:cs typeface="Arial" charset="0"/>
                        </a:rPr>
                        <a:t>1 – Spares Equipment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10"/>
                  </a:ext>
                </a:extLst>
              </a:tr>
            </a:tbl>
          </a:graphicData>
        </a:graphic>
      </p:graphicFrame>
      <p:sp>
        <p:nvSpPr>
          <p:cNvPr id="2" name="TextBox 1">
            <a:extLst>
              <a:ext uri="{FF2B5EF4-FFF2-40B4-BE49-F238E27FC236}">
                <a16:creationId xmlns:a16="http://schemas.microsoft.com/office/drawing/2014/main" id="{6C8DCA9D-1333-4A1A-BE22-76853431F733}"/>
              </a:ext>
            </a:extLst>
          </p:cNvPr>
          <p:cNvSpPr txBox="1"/>
          <p:nvPr/>
        </p:nvSpPr>
        <p:spPr>
          <a:xfrm>
            <a:off x="1658382" y="6172200"/>
            <a:ext cx="6314549" cy="369332"/>
          </a:xfrm>
          <a:prstGeom prst="rect">
            <a:avLst/>
          </a:prstGeom>
          <a:noFill/>
        </p:spPr>
        <p:txBody>
          <a:bodyPr wrap="none" rtlCol="0">
            <a:spAutoFit/>
          </a:bodyPr>
          <a:lstStyle/>
          <a:p>
            <a:r>
              <a:rPr lang="en-US" b="1" dirty="0">
                <a:effectLst>
                  <a:outerShdw blurRad="38100" dist="38100" dir="2700000" algn="tl">
                    <a:srgbClr val="000000">
                      <a:alpha val="43137"/>
                    </a:srgbClr>
                  </a:outerShdw>
                </a:effectLst>
              </a:rPr>
              <a:t>Is this something you need to use in your organization?</a:t>
            </a:r>
          </a:p>
        </p:txBody>
      </p:sp>
      <p:sp>
        <p:nvSpPr>
          <p:cNvPr id="3" name="Slide Number Placeholder 2">
            <a:extLst>
              <a:ext uri="{FF2B5EF4-FFF2-40B4-BE49-F238E27FC236}">
                <a16:creationId xmlns:a16="http://schemas.microsoft.com/office/drawing/2014/main" id="{AA19D3FA-939A-074A-A574-52199E15D785}"/>
              </a:ext>
            </a:extLst>
          </p:cNvPr>
          <p:cNvSpPr>
            <a:spLocks noGrp="1"/>
          </p:cNvSpPr>
          <p:nvPr>
            <p:ph type="sldNum" sz="quarter" idx="12"/>
          </p:nvPr>
        </p:nvSpPr>
        <p:spPr/>
        <p:txBody>
          <a:bodyPr/>
          <a:lstStyle/>
          <a:p>
            <a:fld id="{04F9194C-56EF-432D-B3A6-B1499E5B8547}" type="slidenum">
              <a:rPr lang="en-US" smtClean="0"/>
              <a:t>156</a:t>
            </a:fld>
            <a:endParaRPr lang="en-US"/>
          </a:p>
        </p:txBody>
      </p:sp>
      <p:sp>
        <p:nvSpPr>
          <p:cNvPr id="4" name="Footer Placeholder 3">
            <a:extLst>
              <a:ext uri="{FF2B5EF4-FFF2-40B4-BE49-F238E27FC236}">
                <a16:creationId xmlns:a16="http://schemas.microsoft.com/office/drawing/2014/main" id="{04169F1A-167D-F24E-86E4-D1CE30CF013B}"/>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231990438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AD87D7-0E4A-9CDF-51FA-FACE247AE7AC}"/>
              </a:ext>
            </a:extLst>
          </p:cNvPr>
          <p:cNvSpPr>
            <a:spLocks noGrp="1"/>
          </p:cNvSpPr>
          <p:nvPr>
            <p:ph type="title"/>
          </p:nvPr>
        </p:nvSpPr>
        <p:spPr>
          <a:xfrm>
            <a:off x="628650" y="5358141"/>
            <a:ext cx="7886700" cy="942664"/>
          </a:xfrm>
        </p:spPr>
        <p:txBody>
          <a:bodyPr vert="horz" lIns="91440" tIns="45720" rIns="91440" bIns="45720" rtlCol="0" anchor="ctr">
            <a:normAutofit/>
          </a:bodyPr>
          <a:lstStyle/>
          <a:p>
            <a:pPr algn="ctr" defTabSz="914400"/>
            <a:r>
              <a:rPr lang="en-US" sz="4500" b="1" kern="1200">
                <a:solidFill>
                  <a:schemeClr val="tx1"/>
                </a:solidFill>
                <a:latin typeface="+mj-lt"/>
                <a:ea typeface="+mj-ea"/>
                <a:cs typeface="+mj-cs"/>
              </a:rPr>
              <a:t>Maintenance Backlog</a:t>
            </a:r>
          </a:p>
        </p:txBody>
      </p:sp>
      <p:pic>
        <p:nvPicPr>
          <p:cNvPr id="5122" name="Picture 2" descr="Image result for maintenance backlog">
            <a:extLst>
              <a:ext uri="{FF2B5EF4-FFF2-40B4-BE49-F238E27FC236}">
                <a16:creationId xmlns:a16="http://schemas.microsoft.com/office/drawing/2014/main" id="{5C97BE60-6005-DC82-9744-4B98592E45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5425" r="9574"/>
          <a:stretch/>
        </p:blipFill>
        <p:spPr bwMode="auto">
          <a:xfrm>
            <a:off x="1485806" y="557189"/>
            <a:ext cx="6172387" cy="462923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92EFEDDC-1EFD-3B75-209A-F8F7F6367B7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B09E9174-FFF0-30FF-4779-B241E36F5B3D}"/>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latin typeface="+mn-lt"/>
                <a:cs typeface="+mn-cs"/>
              </a:rPr>
              <a:pPr>
                <a:spcAft>
                  <a:spcPts val="600"/>
                </a:spcAft>
                <a:defRPr/>
              </a:pPr>
              <a:t>157</a:t>
            </a:fld>
            <a:endParaRPr lang="en-US" sz="1200">
              <a:latin typeface="+mn-lt"/>
              <a:cs typeface="+mn-cs"/>
            </a:endParaRPr>
          </a:p>
        </p:txBody>
      </p:sp>
    </p:spTree>
    <p:extLst>
      <p:ext uri="{BB962C8B-B14F-4D97-AF65-F5344CB8AC3E}">
        <p14:creationId xmlns:p14="http://schemas.microsoft.com/office/powerpoint/2010/main" val="386842144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791F67-2496-A3FE-D270-90C3BB2AAE6B}"/>
              </a:ext>
            </a:extLst>
          </p:cNvPr>
          <p:cNvSpPr>
            <a:spLocks noGrp="1"/>
          </p:cNvSpPr>
          <p:nvPr>
            <p:ph type="ctrTitle"/>
          </p:nvPr>
        </p:nvSpPr>
        <p:spPr>
          <a:xfrm>
            <a:off x="630936" y="1291701"/>
            <a:ext cx="7879842" cy="1054160"/>
          </a:xfrm>
        </p:spPr>
        <p:txBody>
          <a:bodyPr vert="horz" lIns="91440" tIns="45720" rIns="91440" bIns="45720" rtlCol="0" anchor="b">
            <a:normAutofit fontScale="90000"/>
          </a:bodyPr>
          <a:lstStyle/>
          <a:p>
            <a:pPr algn="l" defTabSz="914400"/>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r>
              <a:rPr lang="en-US" sz="3600" kern="1200" dirty="0">
                <a:solidFill>
                  <a:srgbClr val="1C1C1C"/>
                </a:solidFill>
                <a:latin typeface="Arial" panose="020B0604020202020204" pitchFamily="34" charset="0"/>
                <a:cs typeface="Arial" panose="020B0604020202020204" pitchFamily="34" charset="0"/>
              </a:rPr>
              <a:t>Backlog Management</a:t>
            </a:r>
            <a:br>
              <a:rPr lang="en-US" sz="3300" kern="1200" dirty="0">
                <a:solidFill>
                  <a:srgbClr val="1C1C1C"/>
                </a:solidFill>
                <a:latin typeface="+mj-lt"/>
                <a:ea typeface="+mj-ea"/>
                <a:cs typeface="+mj-cs"/>
              </a:rPr>
            </a:br>
            <a:endParaRPr lang="en-US" sz="3300" kern="1200" dirty="0">
              <a:solidFill>
                <a:srgbClr val="1C1C1C"/>
              </a:solidFill>
              <a:latin typeface="+mj-lt"/>
              <a:ea typeface="+mj-ea"/>
              <a:cs typeface="+mj-cs"/>
            </a:endParaRPr>
          </a:p>
        </p:txBody>
      </p:sp>
      <p:sp>
        <p:nvSpPr>
          <p:cNvPr id="10" name="Rectangle 9">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2899927"/>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2776031"/>
            <a:ext cx="1405092"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ubtitle 2">
            <a:extLst>
              <a:ext uri="{FF2B5EF4-FFF2-40B4-BE49-F238E27FC236}">
                <a16:creationId xmlns:a16="http://schemas.microsoft.com/office/drawing/2014/main" id="{822F6995-DD20-17A7-907F-9722DD9F0FB4}"/>
              </a:ext>
            </a:extLst>
          </p:cNvPr>
          <p:cNvSpPr>
            <a:spLocks noGrp="1"/>
          </p:cNvSpPr>
          <p:nvPr>
            <p:ph type="subTitle" idx="1"/>
          </p:nvPr>
        </p:nvSpPr>
        <p:spPr>
          <a:xfrm>
            <a:off x="630936" y="3124200"/>
            <a:ext cx="7882128" cy="3118755"/>
          </a:xfrm>
        </p:spPr>
        <p:txBody>
          <a:bodyPr vert="horz" lIns="91440" tIns="45720" rIns="91440" bIns="45720" rtlCol="0">
            <a:normAutofit/>
          </a:bodyPr>
          <a:lstStyle/>
          <a:p>
            <a:pPr algn="l" defTabSz="914400">
              <a:lnSpc>
                <a:spcPct val="100000"/>
              </a:lnSpc>
            </a:pPr>
            <a:r>
              <a:rPr lang="en-US" sz="2000" b="1" dirty="0">
                <a:effectLst>
                  <a:outerShdw blurRad="38100" dist="38100" dir="2700000" algn="tl">
                    <a:srgbClr val="000000">
                      <a:alpha val="43137"/>
                    </a:srgbClr>
                  </a:outerShdw>
                </a:effectLst>
                <a:latin typeface="Abadi" panose="020B0604020104020204" pitchFamily="34" charset="0"/>
              </a:rPr>
              <a:t>1.</a:t>
            </a:r>
            <a:r>
              <a:rPr lang="en-US" sz="2000" dirty="0">
                <a:latin typeface="Arial" panose="020B0604020202020204" pitchFamily="34" charset="0"/>
                <a:cs typeface="Arial" panose="020B0604020202020204" pitchFamily="34" charset="0"/>
              </a:rPr>
              <a:t>Work prioritizations also allows making sense out of their maintenance backlog</a:t>
            </a:r>
          </a:p>
          <a:p>
            <a:pPr algn="l" defTabSz="914400">
              <a:lnSpc>
                <a:spcPct val="100000"/>
              </a:lnSpc>
            </a:pPr>
            <a:r>
              <a:rPr lang="en-US" sz="2000" dirty="0">
                <a:latin typeface="Arial" panose="020B0604020202020204" pitchFamily="34" charset="0"/>
                <a:cs typeface="Arial" panose="020B0604020202020204" pitchFamily="34" charset="0"/>
              </a:rPr>
              <a:t>2. Maintenance backlog is very simple</a:t>
            </a:r>
          </a:p>
          <a:p>
            <a:pPr algn="l" defTabSz="914400">
              <a:lnSpc>
                <a:spcPct val="100000"/>
              </a:lnSpc>
            </a:pPr>
            <a:r>
              <a:rPr lang="en-US" sz="2000" dirty="0">
                <a:latin typeface="Arial" panose="020B0604020202020204" pitchFamily="34" charset="0"/>
                <a:cs typeface="Arial" panose="020B0604020202020204" pitchFamily="34" charset="0"/>
              </a:rPr>
              <a:t> The essential maintenance tasks to repair or prevent equipment failures that have not been completed yet</a:t>
            </a:r>
          </a:p>
          <a:p>
            <a:pPr algn="l" defTabSz="914400">
              <a:lnSpc>
                <a:spcPct val="100000"/>
              </a:lnSpc>
            </a:pPr>
            <a:r>
              <a:rPr lang="en-US" sz="2000" dirty="0">
                <a:latin typeface="Arial" panose="020B0604020202020204" pitchFamily="34" charset="0"/>
                <a:cs typeface="Arial" panose="020B0604020202020204" pitchFamily="34" charset="0"/>
              </a:rPr>
              <a:t>3.  Maintenance backlogs can be developed from overall organizational perspective within smaller organizational groups or within categories</a:t>
            </a:r>
          </a:p>
        </p:txBody>
      </p:sp>
    </p:spTree>
    <p:extLst>
      <p:ext uri="{BB962C8B-B14F-4D97-AF65-F5344CB8AC3E}">
        <p14:creationId xmlns:p14="http://schemas.microsoft.com/office/powerpoint/2010/main" val="189980747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 name="Rectangle 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196C40A-4A53-63D7-1C60-3F3756F64E14}"/>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Maintenance Backlog</a:t>
            </a:r>
          </a:p>
        </p:txBody>
      </p:sp>
      <p:sp>
        <p:nvSpPr>
          <p:cNvPr id="11" name="Rectangle 1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8EC51AB-3714-B01E-93CA-8EB17C060370}"/>
              </a:ext>
            </a:extLst>
          </p:cNvPr>
          <p:cNvSpPr>
            <a:spLocks noGrp="1"/>
          </p:cNvSpPr>
          <p:nvPr>
            <p:ph idx="1"/>
          </p:nvPr>
        </p:nvSpPr>
        <p:spPr>
          <a:xfrm>
            <a:off x="685800" y="2133600"/>
            <a:ext cx="7776972" cy="4043363"/>
          </a:xfrm>
        </p:spPr>
        <p:txBody>
          <a:bodyPr>
            <a:normAutofit/>
          </a:bodyPr>
          <a:lstStyle/>
          <a:p>
            <a:pPr marL="0" indent="0">
              <a:buNone/>
            </a:pPr>
            <a:r>
              <a:rPr lang="en-US" sz="2000" u="sng" dirty="0">
                <a:latin typeface="Arial" panose="020B0604020202020204" pitchFamily="34" charset="0"/>
                <a:cs typeface="Arial" panose="020B0604020202020204" pitchFamily="34" charset="0"/>
              </a:rPr>
              <a:t>Maintenance Backlog </a:t>
            </a:r>
            <a:r>
              <a:rPr lang="en-US" sz="2000" dirty="0">
                <a:latin typeface="Arial" panose="020B0604020202020204" pitchFamily="34" charset="0"/>
                <a:cs typeface="Arial" panose="020B0604020202020204" pitchFamily="34" charset="0"/>
              </a:rPr>
              <a:t>is a list of maintenance work that have been approved but are not yet planned or scheduled for completion.</a:t>
            </a:r>
          </a:p>
          <a:p>
            <a:endParaRPr lang="en-US" sz="2000" dirty="0">
              <a:latin typeface="Arial" panose="020B0604020202020204" pitchFamily="34" charset="0"/>
              <a:cs typeface="Arial" panose="020B0604020202020204" pitchFamily="34" charset="0"/>
            </a:endParaRPr>
          </a:p>
          <a:p>
            <a:pPr marL="0" indent="0">
              <a:buNone/>
            </a:pPr>
            <a:r>
              <a:rPr lang="en-US" sz="2000" u="sng" dirty="0">
                <a:latin typeface="Arial" panose="020B0604020202020204" pitchFamily="34" charset="0"/>
                <a:cs typeface="Arial" panose="020B0604020202020204" pitchFamily="34" charset="0"/>
              </a:rPr>
              <a:t>Formula for calculating maintenance backlog</a:t>
            </a:r>
            <a:r>
              <a:rPr lang="en-US" sz="2000" dirty="0">
                <a:latin typeface="Arial" panose="020B0604020202020204" pitchFamily="34" charset="0"/>
                <a:cs typeface="Arial" panose="020B0604020202020204" pitchFamily="34" charset="0"/>
              </a:rPr>
              <a:t>:</a:t>
            </a:r>
          </a:p>
          <a:p>
            <a:pPr marL="0" indent="0">
              <a:buNone/>
            </a:pPr>
            <a:r>
              <a:rPr lang="en-US" sz="2000" i="0" dirty="0">
                <a:latin typeface="Arial" panose="020B0604020202020204" pitchFamily="34" charset="0"/>
                <a:cs typeface="Arial" panose="020B0604020202020204" pitchFamily="34" charset="0"/>
              </a:rPr>
              <a:t>The formula for calculating maintenance backlog is: Backlog (in time units) = Total Estimated Hours of Work / Available Maintenance Hours Per Time Unit. </a:t>
            </a:r>
          </a:p>
          <a:p>
            <a:pPr marL="0" indent="0">
              <a:buNone/>
            </a:pPr>
            <a:endParaRPr lang="en-US" sz="2000" i="0" dirty="0">
              <a:latin typeface="Arial" panose="020B0604020202020204" pitchFamily="34" charset="0"/>
              <a:cs typeface="Arial" panose="020B0604020202020204" pitchFamily="34" charset="0"/>
            </a:endParaRPr>
          </a:p>
          <a:p>
            <a:pPr marL="0" indent="0">
              <a:buNone/>
            </a:pPr>
            <a:r>
              <a:rPr lang="en-US" sz="2000" i="0" u="sng" dirty="0">
                <a:latin typeface="Arial" panose="020B0604020202020204" pitchFamily="34" charset="0"/>
                <a:cs typeface="Arial" panose="020B0604020202020204" pitchFamily="34" charset="0"/>
              </a:rPr>
              <a:t>For example</a:t>
            </a:r>
            <a:r>
              <a:rPr lang="en-US" sz="2000" i="0" dirty="0">
                <a:latin typeface="Arial" panose="020B0604020202020204" pitchFamily="34" charset="0"/>
                <a:cs typeface="Arial" panose="020B0604020202020204" pitchFamily="34" charset="0"/>
              </a:rPr>
              <a:t>, if you have 1200 hours of backlogged work and your maintenance team can work 120 hours per week, your backlog would be 10 weeks (1200 / 120 = 10). </a:t>
            </a:r>
            <a:endParaRPr lang="en-US" sz="20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D4A71C74-0BB6-C990-875D-B3825B7D083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F731AC6C-AE1C-D10E-6CD5-45A7A3D47A25}"/>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159</a:t>
            </a:fld>
            <a:endParaRPr lang="en-US">
              <a:solidFill>
                <a:schemeClr val="tx1">
                  <a:lumMod val="50000"/>
                  <a:lumOff val="50000"/>
                </a:schemeClr>
              </a:solidFill>
            </a:endParaRPr>
          </a:p>
        </p:txBody>
      </p:sp>
    </p:spTree>
    <p:extLst>
      <p:ext uri="{BB962C8B-B14F-4D97-AF65-F5344CB8AC3E}">
        <p14:creationId xmlns:p14="http://schemas.microsoft.com/office/powerpoint/2010/main" val="3790027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Remote Hands | Data Center Frankfurt | Telehouse">
            <a:extLst>
              <a:ext uri="{FF2B5EF4-FFF2-40B4-BE49-F238E27FC236}">
                <a16:creationId xmlns:a16="http://schemas.microsoft.com/office/drawing/2014/main" id="{4974FBE6-ACE7-4398-2C6B-F0A1807CB9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4565" r="8768"/>
          <a:stretch>
            <a:fillRect/>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1" name="Rectangle 615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7DFA07-BB09-EBBD-7F3E-3A8B6E9FED44}"/>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defTabSz="914400"/>
            <a:r>
              <a:rPr lang="en-US" sz="2600">
                <a:solidFill>
                  <a:schemeClr val="tx1">
                    <a:lumMod val="85000"/>
                    <a:lumOff val="15000"/>
                  </a:schemeClr>
                </a:solidFill>
              </a:rPr>
              <a:t>Computerized Maintenance Management System (CMMS)</a:t>
            </a:r>
          </a:p>
        </p:txBody>
      </p:sp>
      <p:cxnSp>
        <p:nvCxnSpPr>
          <p:cNvPr id="6153" name="Straight Connector 615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6155" name="Straight Connector 615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5AC1A78-32E2-FEBA-36D9-5E43674C0C4E}"/>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spcAft>
                <a:spcPts val="600"/>
              </a:spcAft>
              <a:defRPr/>
            </a:pPr>
            <a:r>
              <a:rPr lang="en-US" sz="1200" kern="1200">
                <a:solidFill>
                  <a:srgbClr val="FFFFFF"/>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79D708CB-E645-9AB7-D91A-773DB8F90A36}"/>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defRPr/>
            </a:pPr>
            <a:fld id="{93760DB9-38B2-4ACA-86B8-FFD53C1F380B}" type="slidenum">
              <a:rPr lang="en-US" sz="1200">
                <a:solidFill>
                  <a:srgbClr val="FFFFFF"/>
                </a:solidFill>
                <a:latin typeface="+mn-lt"/>
                <a:cs typeface="+mn-cs"/>
              </a:rPr>
              <a:pPr defTabSz="457200">
                <a:spcAft>
                  <a:spcPts val="600"/>
                </a:spcAft>
                <a:defRPr/>
              </a:pPr>
              <a:t>16</a:t>
            </a:fld>
            <a:endParaRPr lang="en-US" sz="1200">
              <a:solidFill>
                <a:srgbClr val="FFFFFF"/>
              </a:solidFill>
              <a:latin typeface="+mn-lt"/>
              <a:cs typeface="+mn-cs"/>
            </a:endParaRPr>
          </a:p>
        </p:txBody>
      </p:sp>
    </p:spTree>
    <p:extLst>
      <p:ext uri="{BB962C8B-B14F-4D97-AF65-F5344CB8AC3E}">
        <p14:creationId xmlns:p14="http://schemas.microsoft.com/office/powerpoint/2010/main" val="243137890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Title 2">
            <a:extLst>
              <a:ext uri="{FF2B5EF4-FFF2-40B4-BE49-F238E27FC236}">
                <a16:creationId xmlns:a16="http://schemas.microsoft.com/office/drawing/2014/main" id="{6BA9E214-0421-4CC6-B15B-99213FC82BAD}"/>
              </a:ext>
            </a:extLst>
          </p:cNvPr>
          <p:cNvSpPr>
            <a:spLocks noGrp="1" noChangeArrowheads="1"/>
          </p:cNvSpPr>
          <p:nvPr>
            <p:ph type="title" idx="4294967295"/>
          </p:nvPr>
        </p:nvSpPr>
        <p:spPr>
          <a:xfrm>
            <a:off x="457200" y="519805"/>
            <a:ext cx="8559019" cy="457200"/>
          </a:xfrm>
        </p:spPr>
        <p:txBody>
          <a:bodyPr>
            <a:noAutofit/>
          </a:bodyPr>
          <a:lstStyle/>
          <a:p>
            <a:r>
              <a:rPr lang="en-US" altLang="en-US" sz="3200" dirty="0">
                <a:latin typeface="Arial" panose="020B0604020202020204" pitchFamily="34" charset="0"/>
                <a:cs typeface="Arial" panose="020B0604020202020204" pitchFamily="34" charset="0"/>
              </a:rPr>
              <a:t>Effectively planning work – </a:t>
            </a:r>
            <a:br>
              <a:rPr lang="en-US" altLang="en-US" sz="3200" dirty="0">
                <a:latin typeface="Arial" panose="020B0604020202020204" pitchFamily="34" charset="0"/>
                <a:cs typeface="Arial" panose="020B0604020202020204" pitchFamily="34" charset="0"/>
              </a:rPr>
            </a:br>
            <a:r>
              <a:rPr lang="en-US" altLang="en-US" sz="3200" dirty="0">
                <a:latin typeface="Arial" panose="020B0604020202020204" pitchFamily="34" charset="0"/>
                <a:cs typeface="Arial" panose="020B0604020202020204" pitchFamily="34" charset="0"/>
              </a:rPr>
              <a:t>Backlog management</a:t>
            </a:r>
          </a:p>
        </p:txBody>
      </p:sp>
      <p:sp>
        <p:nvSpPr>
          <p:cNvPr id="2" name="TextBox 1">
            <a:extLst>
              <a:ext uri="{FF2B5EF4-FFF2-40B4-BE49-F238E27FC236}">
                <a16:creationId xmlns:a16="http://schemas.microsoft.com/office/drawing/2014/main" id="{60CB83C1-CB32-485D-8BD1-B2A11CA057FF}"/>
              </a:ext>
            </a:extLst>
          </p:cNvPr>
          <p:cNvSpPr txBox="1"/>
          <p:nvPr/>
        </p:nvSpPr>
        <p:spPr>
          <a:xfrm>
            <a:off x="838200" y="1416537"/>
            <a:ext cx="5095461" cy="4324261"/>
          </a:xfrm>
          <a:prstGeom prst="rect">
            <a:avLst/>
          </a:prstGeom>
          <a:solidFill>
            <a:schemeClr val="bg1"/>
          </a:solidFill>
        </p:spPr>
        <p:txBody>
          <a:bodyPr wrap="square" rtlCol="0">
            <a:spAutoFit/>
          </a:bodyPr>
          <a:lstStyle/>
          <a:p>
            <a:r>
              <a:rPr lang="en-US" sz="2000" u="sng" dirty="0">
                <a:latin typeface="Arial" panose="020B0604020202020204" pitchFamily="34" charset="0"/>
                <a:cs typeface="Arial" panose="020B0604020202020204" pitchFamily="34" charset="0"/>
              </a:rPr>
              <a:t>Types of Backlog</a:t>
            </a:r>
          </a:p>
          <a:p>
            <a:pPr marL="557213"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Ready Backlog – Ready to Schedule</a:t>
            </a:r>
          </a:p>
          <a:p>
            <a:pPr marL="900113" lvl="2" indent="-214313">
              <a:buFontTx/>
              <a:buChar char="-"/>
            </a:pPr>
            <a:r>
              <a:rPr lang="en-US" sz="2000" dirty="0">
                <a:latin typeface="Arial" panose="020B0604020202020204" pitchFamily="34" charset="0"/>
                <a:cs typeface="Arial" panose="020B0604020202020204" pitchFamily="34" charset="0"/>
              </a:rPr>
              <a:t>Measured by week via labor hours</a:t>
            </a:r>
          </a:p>
          <a:p>
            <a:pPr marL="900113" lvl="2" indent="-214313">
              <a:buFontTx/>
              <a:buChar char="-"/>
            </a:pPr>
            <a:r>
              <a:rPr lang="en-US" sz="2000" dirty="0">
                <a:latin typeface="Arial" panose="020B0604020202020204" pitchFamily="34" charset="0"/>
                <a:cs typeface="Arial" panose="020B0604020202020204" pitchFamily="34" charset="0"/>
              </a:rPr>
              <a:t>Example: 1 week backlog = Total Maintenance Labor Hrs. / # of technicians</a:t>
            </a:r>
          </a:p>
          <a:p>
            <a:pPr marL="557213"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Total Backlog – measured in weeks</a:t>
            </a:r>
          </a:p>
          <a:p>
            <a:pPr lvl="1"/>
            <a:endParaRPr lang="en-US" sz="2000" dirty="0">
              <a:latin typeface="Arial" panose="020B0604020202020204" pitchFamily="34" charset="0"/>
              <a:cs typeface="Arial" panose="020B0604020202020204" pitchFamily="34" charset="0"/>
            </a:endParaRPr>
          </a:p>
          <a:p>
            <a:r>
              <a:rPr lang="en-US" sz="2000" u="sng" dirty="0">
                <a:latin typeface="Arial" panose="020B0604020202020204" pitchFamily="34" charset="0"/>
                <a:cs typeface="Arial" panose="020B0604020202020204" pitchFamily="34" charset="0"/>
              </a:rPr>
              <a:t>Backlog Status:</a:t>
            </a:r>
          </a:p>
          <a:p>
            <a:pPr marL="557213"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Waiting Parts</a:t>
            </a:r>
          </a:p>
          <a:p>
            <a:pPr marL="557213"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Waiting downtime</a:t>
            </a:r>
          </a:p>
          <a:p>
            <a:pPr marL="557213"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Waiting contractor</a:t>
            </a:r>
          </a:p>
          <a:p>
            <a:pPr marL="557213" lvl="1" indent="-214313">
              <a:buFont typeface="Arial" panose="020B0604020202020204" pitchFamily="34" charset="0"/>
              <a:buChar char="•"/>
            </a:pPr>
            <a:r>
              <a:rPr lang="en-US" sz="2000" dirty="0">
                <a:latin typeface="Arial" panose="020B0604020202020204" pitchFamily="34" charset="0"/>
                <a:cs typeface="Arial" panose="020B0604020202020204" pitchFamily="34" charset="0"/>
              </a:rPr>
              <a:t>??</a:t>
            </a:r>
          </a:p>
          <a:p>
            <a:pPr marL="557213" lvl="1" indent="-214313">
              <a:buFont typeface="Arial" panose="020B0604020202020204" pitchFamily="34" charset="0"/>
              <a:buChar char="•"/>
            </a:pPr>
            <a:endParaRPr lang="en-US" sz="15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6BBF0B7-27DA-4200-9A94-20817976B20A}"/>
              </a:ext>
            </a:extLst>
          </p:cNvPr>
          <p:cNvPicPr>
            <a:picLocks noChangeAspect="1"/>
          </p:cNvPicPr>
          <p:nvPr/>
        </p:nvPicPr>
        <p:blipFill rotWithShape="1">
          <a:blip r:embed="rId3"/>
          <a:srcRect l="16377" t="27122" r="72029" b="9286"/>
          <a:stretch/>
        </p:blipFill>
        <p:spPr>
          <a:xfrm>
            <a:off x="6781800" y="261855"/>
            <a:ext cx="1981200" cy="6109397"/>
          </a:xfrm>
          <a:prstGeom prst="rect">
            <a:avLst/>
          </a:prstGeom>
        </p:spPr>
      </p:pic>
      <p:sp>
        <p:nvSpPr>
          <p:cNvPr id="5" name="Slide Number Placeholder 4">
            <a:extLst>
              <a:ext uri="{FF2B5EF4-FFF2-40B4-BE49-F238E27FC236}">
                <a16:creationId xmlns:a16="http://schemas.microsoft.com/office/drawing/2014/main" id="{2C47F7A8-3A71-264D-BC0D-CFB00CF11367}"/>
              </a:ext>
            </a:extLst>
          </p:cNvPr>
          <p:cNvSpPr>
            <a:spLocks noGrp="1"/>
          </p:cNvSpPr>
          <p:nvPr>
            <p:ph type="sldNum" sz="quarter" idx="12"/>
          </p:nvPr>
        </p:nvSpPr>
        <p:spPr/>
        <p:txBody>
          <a:bodyPr/>
          <a:lstStyle/>
          <a:p>
            <a:fld id="{04F9194C-56EF-432D-B3A6-B1499E5B8547}" type="slidenum">
              <a:rPr lang="en-US" smtClean="0"/>
              <a:t>160</a:t>
            </a:fld>
            <a:endParaRPr lang="en-US"/>
          </a:p>
        </p:txBody>
      </p:sp>
      <p:sp>
        <p:nvSpPr>
          <p:cNvPr id="4" name="Footer Placeholder 3">
            <a:extLst>
              <a:ext uri="{FF2B5EF4-FFF2-40B4-BE49-F238E27FC236}">
                <a16:creationId xmlns:a16="http://schemas.microsoft.com/office/drawing/2014/main" id="{96F21BE0-ADFE-0D4C-8115-A3830E035630}"/>
              </a:ext>
            </a:extLst>
          </p:cNvPr>
          <p:cNvSpPr>
            <a:spLocks noGrp="1"/>
          </p:cNvSpPr>
          <p:nvPr>
            <p:ph type="ftr" sz="quarter" idx="11"/>
          </p:nvPr>
        </p:nvSpPr>
        <p:spPr/>
        <p:txBody>
          <a:bodyPr/>
          <a:lstStyle/>
          <a:p>
            <a:r>
              <a:rPr lang="en-US"/>
              <a:t>www.worldclassmaintenance.org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arn(inVertic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arn(inVertical)">
                                      <p:cBhvr>
                                        <p:cTn id="5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F3215-DB1A-7459-936F-6866F260D5EE}"/>
              </a:ext>
            </a:extLst>
          </p:cNvPr>
          <p:cNvSpPr>
            <a:spLocks noGrp="1"/>
          </p:cNvSpPr>
          <p:nvPr>
            <p:ph type="title"/>
          </p:nvPr>
        </p:nvSpPr>
        <p:spPr>
          <a:xfrm>
            <a:off x="836676" y="548640"/>
            <a:ext cx="7626096" cy="1179576"/>
          </a:xfrm>
        </p:spPr>
        <p:txBody>
          <a:bodyPr>
            <a:normAutofit/>
          </a:bodyPr>
          <a:lstStyle/>
          <a:p>
            <a:r>
              <a:rPr lang="en-US" altLang="en-US" sz="3500" b="1" kern="1200">
                <a:effectLst>
                  <a:outerShdw blurRad="38100" dist="38100" dir="2700000" algn="tl">
                    <a:srgbClr val="000000">
                      <a:alpha val="43137"/>
                    </a:srgbClr>
                  </a:outerShdw>
                </a:effectLst>
                <a:latin typeface="+mn-lt"/>
              </a:rPr>
              <a:t>Effectively Planning Work –Kitting </a:t>
            </a:r>
            <a:endParaRPr lang="en-US" sz="3500"/>
          </a:p>
        </p:txBody>
      </p:sp>
      <p:sp>
        <p:nvSpPr>
          <p:cNvPr id="3" name="Content Placeholder 2">
            <a:extLst>
              <a:ext uri="{FF2B5EF4-FFF2-40B4-BE49-F238E27FC236}">
                <a16:creationId xmlns:a16="http://schemas.microsoft.com/office/drawing/2014/main" id="{33C451B8-EB35-A8AA-2CDC-0F63D6585955}"/>
              </a:ext>
            </a:extLst>
          </p:cNvPr>
          <p:cNvSpPr>
            <a:spLocks noGrp="1"/>
          </p:cNvSpPr>
          <p:nvPr>
            <p:ph idx="1"/>
          </p:nvPr>
        </p:nvSpPr>
        <p:spPr>
          <a:xfrm>
            <a:off x="834390" y="1710631"/>
            <a:ext cx="7626096" cy="3695020"/>
          </a:xfrm>
        </p:spPr>
        <p:txBody>
          <a:bodyPr>
            <a:normAutofit/>
          </a:bodyPr>
          <a:lstStyle/>
          <a:p>
            <a:r>
              <a:rPr lang="en-US" sz="2400" b="1" dirty="0">
                <a:effectLst>
                  <a:outerShdw blurRad="38100" dist="38100" dir="2700000" algn="tl">
                    <a:srgbClr val="000000">
                      <a:alpha val="43137"/>
                    </a:srgbClr>
                  </a:outerShdw>
                </a:effectLst>
                <a:latin typeface="+mn-lt"/>
              </a:rPr>
              <a:t>Kitting of parts typically are for future planned and scheduled work</a:t>
            </a:r>
          </a:p>
          <a:p>
            <a:r>
              <a:rPr lang="en-US" sz="2400" b="1" dirty="0">
                <a:effectLst>
                  <a:outerShdw blurRad="38100" dist="38100" dir="2700000" algn="tl">
                    <a:srgbClr val="000000">
                      <a:alpha val="43137"/>
                    </a:srgbClr>
                  </a:outerShdw>
                </a:effectLst>
                <a:latin typeface="+mn-lt"/>
              </a:rPr>
              <a:t>Parts are kitting in secure area and is controlled by the Maintenance Planner</a:t>
            </a:r>
          </a:p>
          <a:p>
            <a:r>
              <a:rPr lang="en-US" sz="2400" b="1" dirty="0">
                <a:effectLst>
                  <a:outerShdw blurRad="38100" dist="38100" dir="2700000" algn="tl">
                    <a:srgbClr val="000000">
                      <a:alpha val="43137"/>
                    </a:srgbClr>
                  </a:outerShdw>
                </a:effectLst>
                <a:latin typeface="+mn-lt"/>
              </a:rPr>
              <a:t>Storeroom personnel move parts for scheduled work from storeroom to kitting area</a:t>
            </a:r>
          </a:p>
          <a:p>
            <a:r>
              <a:rPr lang="en-US" sz="2400" b="1" dirty="0">
                <a:effectLst>
                  <a:outerShdw blurRad="38100" dist="38100" dir="2700000" algn="tl">
                    <a:srgbClr val="000000">
                      <a:alpha val="43137"/>
                    </a:srgbClr>
                  </a:outerShdw>
                </a:effectLst>
                <a:latin typeface="+mn-lt"/>
              </a:rPr>
              <a:t>Parts and Material are staged in kitted area in specific number/letter designated areas which correspond to a specific work order   </a:t>
            </a: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pPr lvl="0"/>
            <a:endParaRPr lang="en-US" sz="1900" b="1" dirty="0">
              <a:effectLst>
                <a:outerShdw blurRad="38100" dist="38100" dir="2700000" algn="tl">
                  <a:srgbClr val="000000">
                    <a:alpha val="43137"/>
                  </a:srgbClr>
                </a:outerShdw>
              </a:effectLst>
              <a:latin typeface="+mn-lt"/>
            </a:endParaRPr>
          </a:p>
          <a:p>
            <a:pPr lvl="0"/>
            <a:endParaRPr lang="en-US" sz="1900" dirty="0">
              <a:effectLst>
                <a:outerShdw blurRad="38100" dist="38100" dir="2700000" algn="tl">
                  <a:srgbClr val="000000">
                    <a:alpha val="43137"/>
                  </a:srgbClr>
                </a:outerShdw>
              </a:effectLst>
              <a:latin typeface="+mn-lt"/>
            </a:endParaRPr>
          </a:p>
        </p:txBody>
      </p:sp>
      <p:sp>
        <p:nvSpPr>
          <p:cNvPr id="4" name="Footer Placeholder 3">
            <a:extLst>
              <a:ext uri="{FF2B5EF4-FFF2-40B4-BE49-F238E27FC236}">
                <a16:creationId xmlns:a16="http://schemas.microsoft.com/office/drawing/2014/main" id="{BEBE32A0-D7BA-F850-8BA9-A7BBD72D4B7D}"/>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DFB563A8-1E4C-E4E9-9D87-BE7032F3E807}"/>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161</a:t>
            </a:fld>
            <a:endParaRPr lang="en-US">
              <a:solidFill>
                <a:schemeClr val="tx1">
                  <a:lumMod val="50000"/>
                  <a:lumOff val="50000"/>
                </a:schemeClr>
              </a:solidFill>
            </a:endParaRPr>
          </a:p>
        </p:txBody>
      </p:sp>
    </p:spTree>
    <p:extLst>
      <p:ext uri="{BB962C8B-B14F-4D97-AF65-F5344CB8AC3E}">
        <p14:creationId xmlns:p14="http://schemas.microsoft.com/office/powerpoint/2010/main" val="305189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64CD0-78AB-816B-8313-13AC9B6B42F4}"/>
              </a:ext>
            </a:extLst>
          </p:cNvPr>
          <p:cNvSpPr>
            <a:spLocks noGrp="1"/>
          </p:cNvSpPr>
          <p:nvPr>
            <p:ph type="title"/>
          </p:nvPr>
        </p:nvSpPr>
        <p:spPr>
          <a:xfrm>
            <a:off x="836676" y="548640"/>
            <a:ext cx="7626096" cy="1179576"/>
          </a:xfrm>
        </p:spPr>
        <p:txBody>
          <a:bodyPr>
            <a:normAutofit/>
          </a:bodyPr>
          <a:lstStyle/>
          <a:p>
            <a:r>
              <a:rPr lang="en-US" altLang="en-US" sz="3500" b="1" kern="1200">
                <a:effectLst>
                  <a:outerShdw blurRad="38100" dist="38100" dir="2700000" algn="tl">
                    <a:srgbClr val="000000">
                      <a:alpha val="43137"/>
                    </a:srgbClr>
                  </a:outerShdw>
                </a:effectLst>
                <a:latin typeface="+mn-lt"/>
              </a:rPr>
              <a:t>Effectively Planning Work – Kitting Cont.</a:t>
            </a:r>
            <a:r>
              <a:rPr lang="en-US" altLang="en-US" sz="3500" b="1">
                <a:effectLst>
                  <a:outerShdw blurRad="38100" dist="38100" dir="2700000" algn="tl">
                    <a:srgbClr val="000000">
                      <a:alpha val="43137"/>
                    </a:srgbClr>
                  </a:outerShdw>
                </a:effectLst>
                <a:latin typeface="+mn-lt"/>
              </a:rPr>
              <a:t> </a:t>
            </a:r>
            <a:endParaRPr lang="en-US" sz="3500"/>
          </a:p>
        </p:txBody>
      </p:sp>
      <p:sp>
        <p:nvSpPr>
          <p:cNvPr id="3" name="Content Placeholder 2">
            <a:extLst>
              <a:ext uri="{FF2B5EF4-FFF2-40B4-BE49-F238E27FC236}">
                <a16:creationId xmlns:a16="http://schemas.microsoft.com/office/drawing/2014/main" id="{A687C592-580A-F590-75DF-421AAF9D2E14}"/>
              </a:ext>
            </a:extLst>
          </p:cNvPr>
          <p:cNvSpPr>
            <a:spLocks noGrp="1"/>
          </p:cNvSpPr>
          <p:nvPr>
            <p:ph idx="1"/>
          </p:nvPr>
        </p:nvSpPr>
        <p:spPr>
          <a:xfrm>
            <a:off x="758952" y="1728216"/>
            <a:ext cx="7966392" cy="4215384"/>
          </a:xfrm>
          <a:solidFill>
            <a:schemeClr val="bg1"/>
          </a:solidFill>
        </p:spPr>
        <p:txBody>
          <a:bodyPr>
            <a:normAutofit lnSpcReduction="10000"/>
          </a:bodyPr>
          <a:lstStyle/>
          <a:p>
            <a:r>
              <a:rPr lang="en-US" sz="2400" b="1" dirty="0">
                <a:effectLst>
                  <a:outerShdw blurRad="38100" dist="38100" dir="2700000" algn="tl">
                    <a:srgbClr val="000000">
                      <a:alpha val="43137"/>
                    </a:srgbClr>
                  </a:outerShdw>
                </a:effectLst>
                <a:latin typeface="+mn-lt"/>
              </a:rPr>
              <a:t>Maintenance Planner has the only key – these parts are removed from stores inventory and can only be released by planner</a:t>
            </a:r>
          </a:p>
          <a:p>
            <a:r>
              <a:rPr lang="en-US" sz="2400" b="1" dirty="0">
                <a:effectLst>
                  <a:outerShdw blurRad="38100" dist="38100" dir="2700000" algn="tl">
                    <a:srgbClr val="000000">
                      <a:alpha val="43137"/>
                    </a:srgbClr>
                  </a:outerShdw>
                </a:effectLst>
                <a:latin typeface="+mn-lt"/>
              </a:rPr>
              <a:t>All parts/material must be assigned to a specific work order</a:t>
            </a:r>
          </a:p>
          <a:p>
            <a:r>
              <a:rPr lang="en-US" sz="2400" b="1" dirty="0">
                <a:effectLst>
                  <a:outerShdw blurRad="38100" dist="38100" dir="2700000" algn="tl">
                    <a:srgbClr val="000000">
                      <a:alpha val="43137"/>
                    </a:srgbClr>
                  </a:outerShdw>
                </a:effectLst>
                <a:latin typeface="+mn-lt"/>
              </a:rPr>
              <a:t>Canceled kits should be the exception not the rule</a:t>
            </a:r>
          </a:p>
          <a:p>
            <a:r>
              <a:rPr lang="en-US" sz="2400" b="1" dirty="0">
                <a:effectLst>
                  <a:outerShdw blurRad="38100" dist="38100" dir="2700000" algn="tl">
                    <a:srgbClr val="000000">
                      <a:alpha val="43137"/>
                    </a:srgbClr>
                  </a:outerShdw>
                </a:effectLst>
                <a:latin typeface="+mn-lt"/>
              </a:rPr>
              <a:t>The supervisors in both operations and maintenance play a key role in a successful kitting process</a:t>
            </a:r>
          </a:p>
          <a:p>
            <a:r>
              <a:rPr lang="en-US" sz="2400" b="1" dirty="0">
                <a:effectLst>
                  <a:outerShdw blurRad="38100" dist="38100" dir="2700000" algn="tl">
                    <a:srgbClr val="000000">
                      <a:alpha val="43137"/>
                    </a:srgbClr>
                  </a:outerShdw>
                </a:effectLst>
                <a:latin typeface="+mn-lt"/>
              </a:rPr>
              <a:t>All the points in the are vital; however, the final element for success is maintenance leadership</a:t>
            </a:r>
          </a:p>
          <a:p>
            <a:r>
              <a:rPr lang="en-US" sz="2400" b="1" dirty="0">
                <a:effectLst>
                  <a:outerShdw blurRad="38100" dist="38100" dir="2700000" algn="tl">
                    <a:srgbClr val="000000">
                      <a:alpha val="43137"/>
                    </a:srgbClr>
                  </a:outerShdw>
                </a:effectLst>
                <a:latin typeface="+mn-lt"/>
              </a:rPr>
              <a:t>After each week lessons learned should be posted for all to see using the 2 up and 2 down rule</a:t>
            </a: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endParaRPr lang="en-US" sz="1900" b="1" dirty="0">
              <a:effectLst>
                <a:outerShdw blurRad="38100" dist="38100" dir="2700000" algn="tl">
                  <a:srgbClr val="000000">
                    <a:alpha val="43137"/>
                  </a:srgbClr>
                </a:outerShdw>
              </a:effectLst>
              <a:latin typeface="+mn-lt"/>
            </a:endParaRPr>
          </a:p>
          <a:p>
            <a:endParaRPr lang="en-US" sz="1900" dirty="0">
              <a:effectLst>
                <a:outerShdw blurRad="38100" dist="38100" dir="2700000" algn="tl">
                  <a:srgbClr val="000000">
                    <a:alpha val="43137"/>
                  </a:srgbClr>
                </a:outerShdw>
              </a:effectLst>
              <a:latin typeface="+mn-lt"/>
            </a:endParaRPr>
          </a:p>
          <a:p>
            <a:endParaRPr lang="en-US" sz="1900" dirty="0"/>
          </a:p>
        </p:txBody>
      </p:sp>
      <p:sp>
        <p:nvSpPr>
          <p:cNvPr id="4" name="Footer Placeholder 3">
            <a:extLst>
              <a:ext uri="{FF2B5EF4-FFF2-40B4-BE49-F238E27FC236}">
                <a16:creationId xmlns:a16="http://schemas.microsoft.com/office/drawing/2014/main" id="{177B0B1C-57F7-9D58-456A-1A6DEB88513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2064F55A-0041-264A-B92F-04418B0FF899}"/>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162</a:t>
            </a:fld>
            <a:endParaRPr lang="en-US">
              <a:solidFill>
                <a:schemeClr val="tx1">
                  <a:lumMod val="50000"/>
                  <a:lumOff val="50000"/>
                </a:schemeClr>
              </a:solidFill>
            </a:endParaRPr>
          </a:p>
        </p:txBody>
      </p:sp>
    </p:spTree>
    <p:extLst>
      <p:ext uri="{BB962C8B-B14F-4D97-AF65-F5344CB8AC3E}">
        <p14:creationId xmlns:p14="http://schemas.microsoft.com/office/powerpoint/2010/main" val="70098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splay in a store&#10;&#10;Description automatically generated">
            <a:extLst>
              <a:ext uri="{FF2B5EF4-FFF2-40B4-BE49-F238E27FC236}">
                <a16:creationId xmlns:a16="http://schemas.microsoft.com/office/drawing/2014/main" id="{4803509B-41D3-4404-84E5-0BFAC000A7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3605938"/>
            <a:ext cx="3901440" cy="2602992"/>
          </a:xfrm>
          <a:prstGeom prst="rect">
            <a:avLst/>
          </a:prstGeom>
          <a:effectLst>
            <a:glow rad="63500">
              <a:schemeClr val="accent1">
                <a:satMod val="175000"/>
                <a:alpha val="40000"/>
              </a:schemeClr>
            </a:glow>
          </a:effectLst>
        </p:spPr>
      </p:pic>
      <p:sp>
        <p:nvSpPr>
          <p:cNvPr id="4" name="Title 2">
            <a:extLst>
              <a:ext uri="{FF2B5EF4-FFF2-40B4-BE49-F238E27FC236}">
                <a16:creationId xmlns:a16="http://schemas.microsoft.com/office/drawing/2014/main" id="{56BAD2BD-41AF-4D84-A660-B4179D268942}"/>
              </a:ext>
            </a:extLst>
          </p:cNvPr>
          <p:cNvSpPr txBox="1">
            <a:spLocks noChangeArrowheads="1"/>
          </p:cNvSpPr>
          <p:nvPr/>
        </p:nvSpPr>
        <p:spPr>
          <a:xfrm>
            <a:off x="778464" y="260349"/>
            <a:ext cx="7465424" cy="4572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altLang="en-US" sz="3600" b="1">
                <a:solidFill>
                  <a:srgbClr val="002060"/>
                </a:solidFill>
                <a:latin typeface="+mn-lt"/>
                <a:cs typeface="Arial" panose="020B0604020202020204" pitchFamily="34" charset="0"/>
              </a:rPr>
              <a:t>Examples of “Kitting”</a:t>
            </a:r>
          </a:p>
        </p:txBody>
      </p:sp>
      <p:pic>
        <p:nvPicPr>
          <p:cNvPr id="18434" name="Picture 2" descr="Related image">
            <a:hlinkClick r:id="rId3"/>
            <a:extLst>
              <a:ext uri="{FF2B5EF4-FFF2-40B4-BE49-F238E27FC236}">
                <a16:creationId xmlns:a16="http://schemas.microsoft.com/office/drawing/2014/main" id="{772F28FF-D7EA-4A89-8816-951A6B537C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8662" y="3581399"/>
            <a:ext cx="4376738" cy="2627531"/>
          </a:xfrm>
          <a:prstGeom prst="rect">
            <a:avLst/>
          </a:prstGeom>
          <a:noFill/>
          <a:ln>
            <a:solidFill>
              <a:srgbClr val="0070C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6" name="Picture 5" descr="A picture containing object&#10;&#10;Description automatically generated">
            <a:extLst>
              <a:ext uri="{FF2B5EF4-FFF2-40B4-BE49-F238E27FC236}">
                <a16:creationId xmlns:a16="http://schemas.microsoft.com/office/drawing/2014/main" id="{02D211CB-892A-4E17-96B5-F4C02DC8C1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7349" y="890155"/>
            <a:ext cx="5762625" cy="2571750"/>
          </a:xfrm>
          <a:prstGeom prst="rect">
            <a:avLst/>
          </a:prstGeom>
        </p:spPr>
      </p:pic>
      <p:sp>
        <p:nvSpPr>
          <p:cNvPr id="2" name="Slide Number Placeholder 1">
            <a:extLst>
              <a:ext uri="{FF2B5EF4-FFF2-40B4-BE49-F238E27FC236}">
                <a16:creationId xmlns:a16="http://schemas.microsoft.com/office/drawing/2014/main" id="{8403B93F-E451-454B-BAE9-A50F67DFA510}"/>
              </a:ext>
            </a:extLst>
          </p:cNvPr>
          <p:cNvSpPr>
            <a:spLocks noGrp="1"/>
          </p:cNvSpPr>
          <p:nvPr>
            <p:ph type="sldNum" sz="quarter" idx="12"/>
          </p:nvPr>
        </p:nvSpPr>
        <p:spPr/>
        <p:txBody>
          <a:bodyPr/>
          <a:lstStyle/>
          <a:p>
            <a:fld id="{04F9194C-56EF-432D-B3A6-B1499E5B8547}" type="slidenum">
              <a:rPr lang="en-US" smtClean="0"/>
              <a:t>163</a:t>
            </a:fld>
            <a:endParaRPr lang="en-US"/>
          </a:p>
        </p:txBody>
      </p:sp>
      <p:sp>
        <p:nvSpPr>
          <p:cNvPr id="5" name="Footer Placeholder 4">
            <a:extLst>
              <a:ext uri="{FF2B5EF4-FFF2-40B4-BE49-F238E27FC236}">
                <a16:creationId xmlns:a16="http://schemas.microsoft.com/office/drawing/2014/main" id="{382E040A-31AF-0D45-A898-D10CD3F0F9CC}"/>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383231825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2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835718DF-F633-9B29-18E6-ACC2096AB2DC}"/>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Shutdown and Turnaround</a:t>
            </a:r>
          </a:p>
        </p:txBody>
      </p:sp>
      <p:sp>
        <p:nvSpPr>
          <p:cNvPr id="25" name="Rectangle 2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4">
            <a:extLst>
              <a:ext uri="{FF2B5EF4-FFF2-40B4-BE49-F238E27FC236}">
                <a16:creationId xmlns:a16="http://schemas.microsoft.com/office/drawing/2014/main" id="{CCDF33DB-7704-D019-1BDE-C6AE093EB8B5}"/>
              </a:ext>
            </a:extLst>
          </p:cNvPr>
          <p:cNvSpPr>
            <a:spLocks noGrp="1"/>
          </p:cNvSpPr>
          <p:nvPr>
            <p:ph idx="1"/>
          </p:nvPr>
        </p:nvSpPr>
        <p:spPr>
          <a:xfrm>
            <a:off x="836676" y="2481943"/>
            <a:ext cx="7626096" cy="3695020"/>
          </a:xfrm>
        </p:spPr>
        <p:txBody>
          <a:bodyPr>
            <a:normAutofit/>
          </a:bodyPr>
          <a:lstStyle/>
          <a:p>
            <a:pPr marL="0" indent="0">
              <a:buNone/>
            </a:pPr>
            <a:r>
              <a:rPr lang="en-US" sz="2000" dirty="0">
                <a:latin typeface="Arial" panose="020B0604020202020204" pitchFamily="34" charset="0"/>
                <a:cs typeface="Arial" panose="020B0604020202020204" pitchFamily="34" charset="0"/>
              </a:rPr>
              <a:t>The planed shutdown of equipment, production line, or process until to clean, change catalyst, and make repairs, etc. after a normal run. </a:t>
            </a:r>
          </a:p>
          <a:p>
            <a:pPr marL="0" indent="0">
              <a:buNone/>
            </a:pPr>
            <a:r>
              <a:rPr lang="en-US" sz="2000" dirty="0">
                <a:latin typeface="Arial" panose="020B0604020202020204" pitchFamily="34" charset="0"/>
                <a:cs typeface="Arial" panose="020B0604020202020204" pitchFamily="34" charset="0"/>
              </a:rPr>
              <a:t>Durations is usually in days or weeks; it is the elapsed time between shutting down the unit and putting the unit onstream/ online again</a:t>
            </a:r>
          </a:p>
          <a:p>
            <a:endParaRPr lang="en-US" sz="1900" b="1" dirty="0">
              <a:effectLst>
                <a:outerShdw blurRad="38100" dist="38100" dir="2700000" algn="tl">
                  <a:srgbClr val="000000">
                    <a:alpha val="43137"/>
                  </a:srgbClr>
                </a:outerShdw>
              </a:effectLst>
            </a:endParaRPr>
          </a:p>
          <a:p>
            <a:pPr marL="0" indent="0">
              <a:buNone/>
            </a:pPr>
            <a:endParaRPr lang="en-US" sz="1900" dirty="0"/>
          </a:p>
        </p:txBody>
      </p:sp>
      <p:sp>
        <p:nvSpPr>
          <p:cNvPr id="2" name="Footer Placeholder 1">
            <a:extLst>
              <a:ext uri="{FF2B5EF4-FFF2-40B4-BE49-F238E27FC236}">
                <a16:creationId xmlns:a16="http://schemas.microsoft.com/office/drawing/2014/main" id="{446F784D-FD2E-D00F-C990-68CF7102D5C7}"/>
              </a:ext>
            </a:extLst>
          </p:cNvPr>
          <p:cNvSpPr>
            <a:spLocks noGrp="1"/>
          </p:cNvSpPr>
          <p:nvPr>
            <p:ph type="ftr" sz="quarter" idx="11"/>
          </p:nvPr>
        </p:nvSpPr>
        <p:spPr>
          <a:xfrm>
            <a:off x="3028950" y="6356350"/>
            <a:ext cx="3086100" cy="365125"/>
          </a:xfrm>
        </p:spPr>
        <p:txBody>
          <a:bodyPr>
            <a:normAutofit/>
          </a:bodyPr>
          <a:lstStyle/>
          <a:p>
            <a:pPr>
              <a:spcAft>
                <a:spcPts val="600"/>
              </a:spcAft>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D1BF0D4D-9A0B-F3DE-4AC2-220ECF77900B}"/>
              </a:ext>
            </a:extLst>
          </p:cNvPr>
          <p:cNvSpPr>
            <a:spLocks noGrp="1"/>
          </p:cNvSpPr>
          <p:nvPr>
            <p:ph type="sldNum" sz="quarter" idx="12"/>
          </p:nvPr>
        </p:nvSpPr>
        <p:spPr>
          <a:xfrm>
            <a:off x="6405372" y="6356350"/>
            <a:ext cx="2057400" cy="365125"/>
          </a:xfrm>
        </p:spPr>
        <p:txBody>
          <a:bodyPr>
            <a:normAutofit/>
          </a:bodyPr>
          <a:lstStyle/>
          <a:p>
            <a:pPr>
              <a:spcAft>
                <a:spcPts val="600"/>
              </a:spcAft>
            </a:pPr>
            <a:fld id="{04F9194C-56EF-432D-B3A6-B1499E5B8547}" type="slidenum">
              <a:rPr lang="en-US">
                <a:solidFill>
                  <a:schemeClr val="tx1">
                    <a:lumMod val="50000"/>
                    <a:lumOff val="50000"/>
                  </a:schemeClr>
                </a:solidFill>
              </a:rPr>
              <a:pPr>
                <a:spcAft>
                  <a:spcPts val="600"/>
                </a:spcAft>
              </a:pPr>
              <a:t>164</a:t>
            </a:fld>
            <a:endParaRPr lang="en-US">
              <a:solidFill>
                <a:schemeClr val="tx1">
                  <a:lumMod val="50000"/>
                  <a:lumOff val="50000"/>
                </a:schemeClr>
              </a:solidFill>
            </a:endParaRPr>
          </a:p>
        </p:txBody>
      </p:sp>
    </p:spTree>
    <p:extLst>
      <p:ext uri="{BB962C8B-B14F-4D97-AF65-F5344CB8AC3E}">
        <p14:creationId xmlns:p14="http://schemas.microsoft.com/office/powerpoint/2010/main" val="118011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2396" name="Rectangle 44239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42398" name="Rectangle 44239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42400" name="Rectangle 44239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2370" name="Title 2">
            <a:extLst>
              <a:ext uri="{FF2B5EF4-FFF2-40B4-BE49-F238E27FC236}">
                <a16:creationId xmlns:a16="http://schemas.microsoft.com/office/drawing/2014/main" id="{FA2C2135-2C2B-4DBC-BB4F-B51167F33177}"/>
              </a:ext>
            </a:extLst>
          </p:cNvPr>
          <p:cNvSpPr>
            <a:spLocks noGrp="1" noChangeArrowheads="1"/>
          </p:cNvSpPr>
          <p:nvPr>
            <p:ph type="title" idx="4294967295"/>
          </p:nvPr>
        </p:nvSpPr>
        <p:spPr>
          <a:xfrm>
            <a:off x="836676" y="1024128"/>
            <a:ext cx="7626096" cy="704088"/>
          </a:xfrm>
        </p:spPr>
        <p:txBody>
          <a:bodyPr vert="horz" lIns="91440" tIns="45720" rIns="91440" bIns="45720" rtlCol="0" anchor="ctr">
            <a:noAutofit/>
          </a:bodyPr>
          <a:lstStyle/>
          <a:p>
            <a:pPr defTabSz="914400"/>
            <a:r>
              <a:rPr lang="en-US" altLang="en-US" sz="3200" kern="1200" dirty="0">
                <a:solidFill>
                  <a:schemeClr val="tx1"/>
                </a:solidFill>
                <a:latin typeface="Arial" panose="020B0604020202020204" pitchFamily="34" charset="0"/>
                <a:cs typeface="Arial" panose="020B0604020202020204" pitchFamily="34" charset="0"/>
              </a:rPr>
              <a:t>Effectively Planning Work for  Shutdown Turnaround </a:t>
            </a:r>
            <a:br>
              <a:rPr lang="en-US" altLang="en-US" sz="3200" b="1" kern="1200" dirty="0">
                <a:solidFill>
                  <a:schemeClr val="tx1"/>
                </a:solidFill>
                <a:latin typeface="+mn-lt"/>
                <a:ea typeface="+mj-ea"/>
                <a:cs typeface="+mj-cs"/>
              </a:rPr>
            </a:br>
            <a:endParaRPr lang="en-US" altLang="en-US" sz="3200" b="1" kern="1200" dirty="0">
              <a:solidFill>
                <a:schemeClr val="tx1"/>
              </a:solidFill>
              <a:latin typeface="+mn-lt"/>
              <a:ea typeface="+mj-ea"/>
              <a:cs typeface="+mj-cs"/>
            </a:endParaRPr>
          </a:p>
        </p:txBody>
      </p:sp>
      <p:sp>
        <p:nvSpPr>
          <p:cNvPr id="442402" name="Rectangle 44240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Box 2">
            <a:extLst>
              <a:ext uri="{FF2B5EF4-FFF2-40B4-BE49-F238E27FC236}">
                <a16:creationId xmlns:a16="http://schemas.microsoft.com/office/drawing/2014/main" id="{CC733586-9B83-4ADA-8603-A3E2EDF82B17}"/>
              </a:ext>
            </a:extLst>
          </p:cNvPr>
          <p:cNvSpPr txBox="1"/>
          <p:nvPr/>
        </p:nvSpPr>
        <p:spPr>
          <a:xfrm>
            <a:off x="685800" y="2133600"/>
            <a:ext cx="8106155" cy="3932160"/>
          </a:xfrm>
          <a:prstGeom prst="rect">
            <a:avLst/>
          </a:prstGeom>
        </p:spPr>
        <p:txBody>
          <a:bodyPr vert="horz" lIns="91440" tIns="45720" rIns="91440" bIns="45720" rtlCol="0">
            <a:noAutofit/>
          </a:bodyPr>
          <a:lstStyle/>
          <a:p>
            <a:pPr>
              <a:lnSpc>
                <a:spcPct val="90000"/>
              </a:lnSpc>
              <a:spcAft>
                <a:spcPts val="600"/>
              </a:spcAft>
            </a:pP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en-US" dirty="0">
                <a:latin typeface="Arial" panose="020B0604020202020204" pitchFamily="34" charset="0"/>
                <a:cs typeface="Arial" panose="020B0604020202020204" pitchFamily="34" charset="0"/>
              </a:rPr>
              <a:t>Jobs must be identified via work order and charged to an asset/s</a:t>
            </a:r>
          </a:p>
          <a:p>
            <a:pPr>
              <a:lnSpc>
                <a:spcPct val="90000"/>
              </a:lnSpc>
              <a:spcAft>
                <a:spcPts val="600"/>
              </a:spcAft>
            </a:pPr>
            <a:r>
              <a:rPr lang="en-US" dirty="0">
                <a:latin typeface="Arial" panose="020B0604020202020204" pitchFamily="34" charset="0"/>
                <a:cs typeface="Arial" panose="020B0604020202020204" pitchFamily="34" charset="0"/>
              </a:rPr>
              <a:t>2.  Each job must be scoped for labor, material, labor hours, parts,</a:t>
            </a:r>
          </a:p>
          <a:p>
            <a:pPr>
              <a:lnSpc>
                <a:spcPct val="90000"/>
              </a:lnSpc>
              <a:spcAft>
                <a:spcPts val="600"/>
              </a:spcAft>
            </a:pPr>
            <a:r>
              <a:rPr lang="en-US" dirty="0">
                <a:latin typeface="Arial" panose="020B0604020202020204" pitchFamily="34" charset="0"/>
                <a:cs typeface="Arial" panose="020B0604020202020204" pitchFamily="34" charset="0"/>
              </a:rPr>
              <a:t>      coordination and outage duration.</a:t>
            </a:r>
          </a:p>
          <a:p>
            <a:pPr marL="485775" indent="-457200">
              <a:lnSpc>
                <a:spcPct val="90000"/>
              </a:lnSpc>
              <a:spcAft>
                <a:spcPts val="600"/>
              </a:spcAft>
              <a:buFontTx/>
              <a:buAutoNum type="arabicPeriod" startAt="3"/>
            </a:pPr>
            <a:r>
              <a:rPr lang="en-US" dirty="0">
                <a:latin typeface="Arial" panose="020B0604020202020204" pitchFamily="34" charset="0"/>
                <a:cs typeface="Arial" panose="020B0604020202020204" pitchFamily="34" charset="0"/>
              </a:rPr>
              <a:t>Contractors must be identified, and coordination conducted with enough time to ensure the outage is completed on time and to specifications</a:t>
            </a:r>
          </a:p>
          <a:p>
            <a:pPr marL="28575">
              <a:lnSpc>
                <a:spcPct val="90000"/>
              </a:lnSpc>
              <a:spcAft>
                <a:spcPts val="600"/>
              </a:spcAft>
            </a:pPr>
            <a:r>
              <a:rPr lang="en-US" dirty="0">
                <a:latin typeface="Arial" panose="020B0604020202020204" pitchFamily="34" charset="0"/>
                <a:cs typeface="Arial" panose="020B0604020202020204" pitchFamily="34" charset="0"/>
              </a:rPr>
              <a:t>4.   All parts must be secured and stored in locked areas</a:t>
            </a:r>
          </a:p>
          <a:p>
            <a:pPr marL="485775" indent="-457200">
              <a:lnSpc>
                <a:spcPct val="90000"/>
              </a:lnSpc>
              <a:spcAft>
                <a:spcPts val="600"/>
              </a:spcAft>
              <a:buAutoNum type="arabicPeriod" startAt="5"/>
            </a:pPr>
            <a:r>
              <a:rPr lang="en-US" dirty="0">
                <a:latin typeface="Arial" panose="020B0604020202020204" pitchFamily="34" charset="0"/>
                <a:cs typeface="Arial" panose="020B0604020202020204" pitchFamily="34" charset="0"/>
              </a:rPr>
              <a:t>Contractor meetings with maintenance, engineering and production at least X amount of months out for preliminary and final meeting 4 weeks before outage, with continued communication until outage</a:t>
            </a:r>
          </a:p>
          <a:p>
            <a:pPr marL="28575">
              <a:lnSpc>
                <a:spcPct val="90000"/>
              </a:lnSpc>
              <a:spcAft>
                <a:spcPts val="600"/>
              </a:spcAft>
            </a:pPr>
            <a:r>
              <a:rPr lang="en-US" dirty="0">
                <a:latin typeface="Arial" panose="020B0604020202020204" pitchFamily="34" charset="0"/>
                <a:cs typeface="Arial" panose="020B0604020202020204" pitchFamily="34" charset="0"/>
              </a:rPr>
              <a:t>6.  After the outage a “lessons learned” meeting should be held to </a:t>
            </a:r>
          </a:p>
          <a:p>
            <a:pPr marL="685800" lvl="1" indent="-22860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Identify work that was accomplished correctly (make it repeatable)</a:t>
            </a:r>
          </a:p>
          <a:p>
            <a:pPr marL="685800" lvl="1" indent="-228600">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Identify work that did not go according to plan (must change/adjust before next outage) (POST TURNAROUND Mtg)</a:t>
            </a:r>
          </a:p>
          <a:p>
            <a:pPr marL="485775" indent="-457200">
              <a:lnSpc>
                <a:spcPct val="90000"/>
              </a:lnSpc>
              <a:spcAft>
                <a:spcPts val="600"/>
              </a:spcAft>
              <a:buFontTx/>
              <a:buAutoNum type="arabicPeriod" startAt="3"/>
            </a:pPr>
            <a:endParaRPr lang="en-US" dirty="0">
              <a:latin typeface="Arial" panose="020B0604020202020204" pitchFamily="34" charset="0"/>
              <a:cs typeface="Arial" panose="020B0604020202020204" pitchFamily="34" charset="0"/>
            </a:endParaRPr>
          </a:p>
          <a:p>
            <a:pPr marL="485775" indent="-457200">
              <a:lnSpc>
                <a:spcPct val="90000"/>
              </a:lnSpc>
              <a:spcAft>
                <a:spcPts val="600"/>
              </a:spcAft>
              <a:buFontTx/>
              <a:buAutoNum type="arabicPeriod" startAt="3"/>
            </a:pPr>
            <a:endParaRPr lang="en-US" dirty="0">
              <a:latin typeface="Arial" panose="020B0604020202020204" pitchFamily="34" charset="0"/>
              <a:cs typeface="Arial" panose="020B0604020202020204" pitchFamily="34" charset="0"/>
            </a:endParaRPr>
          </a:p>
          <a:p>
            <a:pPr marL="485775" indent="-457200">
              <a:lnSpc>
                <a:spcPct val="90000"/>
              </a:lnSpc>
              <a:spcAft>
                <a:spcPts val="600"/>
              </a:spcAft>
              <a:buFontTx/>
              <a:buAutoNum type="arabicPeriod" startAt="3"/>
            </a:pPr>
            <a:endParaRPr lang="en-US" dirty="0">
              <a:latin typeface="Arial" panose="020B0604020202020204" pitchFamily="34" charset="0"/>
              <a:cs typeface="Arial" panose="020B0604020202020204" pitchFamily="34" charset="0"/>
            </a:endParaRPr>
          </a:p>
          <a:p>
            <a:pPr marL="28575">
              <a:lnSpc>
                <a:spcPct val="90000"/>
              </a:lnSpc>
              <a:spcAft>
                <a:spcPts val="600"/>
              </a:spcAft>
            </a:pPr>
            <a:endParaRPr lang="en-US" sz="2000" dirty="0">
              <a:latin typeface="Arial" panose="020B0604020202020204" pitchFamily="34" charset="0"/>
              <a:cs typeface="Arial" panose="020B0604020202020204" pitchFamily="34" charset="0"/>
            </a:endParaRPr>
          </a:p>
          <a:p>
            <a:pPr marL="485775" indent="-457200">
              <a:lnSpc>
                <a:spcPct val="90000"/>
              </a:lnSpc>
              <a:spcAft>
                <a:spcPts val="600"/>
              </a:spcAft>
              <a:buAutoNum type="arabicPeriod" startAt="3"/>
            </a:pPr>
            <a:endParaRPr lang="en-US" sz="2000" dirty="0">
              <a:latin typeface="Arial" panose="020B0604020202020204" pitchFamily="34" charset="0"/>
              <a:cs typeface="Arial" panose="020B0604020202020204" pitchFamily="34" charset="0"/>
            </a:endParaRPr>
          </a:p>
          <a:p>
            <a:pPr marL="485775" lvl="1">
              <a:lnSpc>
                <a:spcPct val="90000"/>
              </a:lnSpc>
              <a:spcAft>
                <a:spcPts val="600"/>
              </a:spcAft>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a:t>
            </a:r>
          </a:p>
          <a:p>
            <a:pPr marL="485775" lvl="1">
              <a:lnSpc>
                <a:spcPct val="90000"/>
              </a:lnSpc>
              <a:spcAft>
                <a:spcPts val="600"/>
              </a:spcAft>
            </a:pPr>
            <a:endParaRPr lang="en-US" sz="20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485775" lvl="1">
              <a:lnSpc>
                <a:spcPct val="90000"/>
              </a:lnSpc>
              <a:spcAft>
                <a:spcPts val="600"/>
              </a:spcAft>
            </a:pPr>
            <a:endParaRPr lang="en-US" sz="20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485775" lvl="1">
              <a:lnSpc>
                <a:spcPct val="90000"/>
              </a:lnSpc>
              <a:spcAft>
                <a:spcPts val="600"/>
              </a:spcAft>
            </a:pPr>
            <a:endParaRPr lang="en-US" sz="20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485775" lvl="1">
              <a:lnSpc>
                <a:spcPct val="90000"/>
              </a:lnSpc>
              <a:spcAft>
                <a:spcPts val="600"/>
              </a:spcAft>
            </a:pPr>
            <a:r>
              <a:rPr lang="en-US" sz="20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							     </a:t>
            </a:r>
          </a:p>
          <a:p>
            <a:pPr marL="485775" indent="-457200">
              <a:lnSpc>
                <a:spcPct val="90000"/>
              </a:lnSpc>
              <a:spcAft>
                <a:spcPts val="600"/>
              </a:spcAft>
              <a:buAutoNum type="arabicPeriod" startAt="3"/>
            </a:pPr>
            <a:endPar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241F0AD-CBA5-D943-BFBF-46D644965FC3}"/>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4" name="Slide Number Placeholder 3">
            <a:extLst>
              <a:ext uri="{FF2B5EF4-FFF2-40B4-BE49-F238E27FC236}">
                <a16:creationId xmlns:a16="http://schemas.microsoft.com/office/drawing/2014/main" id="{A8FAE63D-C32C-C848-9DBD-6E406CD31480}"/>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165</a:t>
            </a:fld>
            <a:endParaRPr lang="en-US" sz="1200">
              <a:solidFill>
                <a:schemeClr val="tx1">
                  <a:lumMod val="50000"/>
                  <a:lumOff val="50000"/>
                </a:schemeClr>
              </a:solidFill>
              <a:latin typeface="+mn-lt"/>
              <a:cs typeface="+mn-cs"/>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 y="140494"/>
            <a:ext cx="9144000" cy="609600"/>
          </a:xfrm>
        </p:spPr>
        <p:txBody>
          <a:bodyPr>
            <a:noAutofit/>
          </a:bodyPr>
          <a:lstStyle/>
          <a:p>
            <a:pPr algn="ctr" eaLnBrk="1" fontAlgn="auto" hangingPunct="1">
              <a:spcAft>
                <a:spcPts val="0"/>
              </a:spcAft>
              <a:defRPr/>
            </a:pPr>
            <a:r>
              <a:rPr lang="en-US" sz="3200" b="1" dirty="0">
                <a:effectLst>
                  <a:outerShdw blurRad="38100" dist="38100" dir="2700000" algn="tl">
                    <a:srgbClr val="000000">
                      <a:alpha val="43137"/>
                    </a:srgbClr>
                  </a:outerShdw>
                </a:effectLst>
                <a:latin typeface="+mn-lt"/>
                <a:cs typeface="Arial" pitchFamily="34" charset="0"/>
              </a:rPr>
              <a:t>Currently, How do you measure Effectiveness?</a:t>
            </a:r>
          </a:p>
        </p:txBody>
      </p:sp>
      <p:sp>
        <p:nvSpPr>
          <p:cNvPr id="11267" name="Content Placeholder 2"/>
          <p:cNvSpPr>
            <a:spLocks noGrp="1"/>
          </p:cNvSpPr>
          <p:nvPr>
            <p:ph idx="1"/>
          </p:nvPr>
        </p:nvSpPr>
        <p:spPr>
          <a:xfrm>
            <a:off x="457200" y="1066800"/>
            <a:ext cx="4719638" cy="4876800"/>
          </a:xfrm>
        </p:spPr>
        <p:txBody>
          <a:bodyPr/>
          <a:lstStyle/>
          <a:p>
            <a:pPr eaLnBrk="1" hangingPunct="1"/>
            <a:r>
              <a:rPr lang="en-US" b="1" dirty="0">
                <a:effectLst>
                  <a:outerShdw blurRad="38100" dist="38100" dir="2700000" algn="tl">
                    <a:srgbClr val="000000">
                      <a:alpha val="43137"/>
                    </a:srgbClr>
                  </a:outerShdw>
                </a:effectLst>
                <a:latin typeface="Abadi" panose="020B0604020104020204" pitchFamily="34" charset="0"/>
                <a:cs typeface="Arial" charset="0"/>
              </a:rPr>
              <a:t>Preventive Maintenance (PM)</a:t>
            </a:r>
          </a:p>
          <a:p>
            <a:pPr eaLnBrk="1" hangingPunct="1"/>
            <a:r>
              <a:rPr lang="en-US" b="1" dirty="0">
                <a:effectLst>
                  <a:outerShdw blurRad="38100" dist="38100" dir="2700000" algn="tl">
                    <a:srgbClr val="000000">
                      <a:alpha val="43137"/>
                    </a:srgbClr>
                  </a:outerShdw>
                </a:effectLst>
                <a:latin typeface="Abadi" panose="020B0604020104020204" pitchFamily="34" charset="0"/>
                <a:cs typeface="Arial" charset="0"/>
              </a:rPr>
              <a:t>Maintenance Planning</a:t>
            </a:r>
          </a:p>
          <a:p>
            <a:pPr eaLnBrk="1" hangingPunct="1"/>
            <a:r>
              <a:rPr lang="en-US" b="1" dirty="0">
                <a:effectLst>
                  <a:outerShdw blurRad="38100" dist="38100" dir="2700000" algn="tl">
                    <a:srgbClr val="000000">
                      <a:alpha val="43137"/>
                    </a:srgbClr>
                  </a:outerShdw>
                </a:effectLst>
                <a:latin typeface="Abadi" panose="020B0604020104020204" pitchFamily="34" charset="0"/>
                <a:cs typeface="Arial" charset="0"/>
              </a:rPr>
              <a:t>Maintenance Scheduling</a:t>
            </a:r>
          </a:p>
          <a:p>
            <a:pPr eaLnBrk="1" hangingPunct="1"/>
            <a:r>
              <a:rPr lang="en-US" b="1" dirty="0">
                <a:effectLst>
                  <a:outerShdw blurRad="38100" dist="38100" dir="2700000" algn="tl">
                    <a:srgbClr val="000000">
                      <a:alpha val="43137"/>
                    </a:srgbClr>
                  </a:outerShdw>
                </a:effectLst>
                <a:latin typeface="Abadi" panose="020B0604020104020204" pitchFamily="34" charset="0"/>
                <a:cs typeface="Arial" charset="0"/>
              </a:rPr>
              <a:t>Maintenance Execution</a:t>
            </a:r>
          </a:p>
          <a:p>
            <a:pPr eaLnBrk="1" hangingPunct="1"/>
            <a:r>
              <a:rPr lang="en-US" b="1" dirty="0">
                <a:effectLst>
                  <a:outerShdw blurRad="38100" dist="38100" dir="2700000" algn="tl">
                    <a:srgbClr val="000000">
                      <a:alpha val="43137"/>
                    </a:srgbClr>
                  </a:outerShdw>
                </a:effectLst>
                <a:latin typeface="Abadi" panose="020B0604020104020204" pitchFamily="34" charset="0"/>
                <a:cs typeface="Arial" charset="0"/>
              </a:rPr>
              <a:t>Equipment Reliability</a:t>
            </a:r>
          </a:p>
        </p:txBody>
      </p:sp>
      <p:sp>
        <p:nvSpPr>
          <p:cNvPr id="4" name="TextBox 3"/>
          <p:cNvSpPr txBox="1">
            <a:spLocks noChangeArrowheads="1"/>
          </p:cNvSpPr>
          <p:nvPr/>
        </p:nvSpPr>
        <p:spPr bwMode="auto">
          <a:xfrm>
            <a:off x="4343400" y="990600"/>
            <a:ext cx="3962400" cy="400110"/>
          </a:xfrm>
          <a:prstGeom prst="rect">
            <a:avLst/>
          </a:prstGeom>
          <a:solidFill>
            <a:srgbClr val="FFFF00"/>
          </a:solidFill>
          <a:ln w="9525">
            <a:solidFill>
              <a:srgbClr val="FF0000"/>
            </a:solidFill>
            <a:miter lim="800000"/>
            <a:headEnd/>
            <a:tailEnd/>
          </a:ln>
        </p:spPr>
        <p:txBody>
          <a:bodyPr>
            <a:spAutoFit/>
          </a:bodyPr>
          <a:lstStyle/>
          <a:p>
            <a:r>
              <a:rPr lang="en-US" sz="2000" dirty="0">
                <a:solidFill>
                  <a:srgbClr val="157E81"/>
                </a:solidFill>
              </a:rPr>
              <a:t>MTBF, EM vs PM Labor </a:t>
            </a:r>
            <a:r>
              <a:rPr lang="en-US" sz="2000" dirty="0" err="1">
                <a:solidFill>
                  <a:srgbClr val="157E81"/>
                </a:solidFill>
              </a:rPr>
              <a:t>Hrs</a:t>
            </a:r>
            <a:endParaRPr lang="en-US" sz="2000" dirty="0">
              <a:solidFill>
                <a:srgbClr val="157E81"/>
              </a:solidFill>
            </a:endParaRPr>
          </a:p>
        </p:txBody>
      </p:sp>
      <p:sp>
        <p:nvSpPr>
          <p:cNvPr id="5" name="TextBox 4"/>
          <p:cNvSpPr txBox="1">
            <a:spLocks noChangeArrowheads="1"/>
          </p:cNvSpPr>
          <p:nvPr/>
        </p:nvSpPr>
        <p:spPr bwMode="auto">
          <a:xfrm>
            <a:off x="4343400" y="1385892"/>
            <a:ext cx="3962400" cy="400110"/>
          </a:xfrm>
          <a:prstGeom prst="rect">
            <a:avLst/>
          </a:prstGeom>
          <a:solidFill>
            <a:srgbClr val="FFFF00"/>
          </a:solidFill>
          <a:ln w="9525">
            <a:solidFill>
              <a:srgbClr val="FF0000"/>
            </a:solidFill>
            <a:miter lim="800000"/>
            <a:headEnd/>
            <a:tailEnd/>
          </a:ln>
        </p:spPr>
        <p:txBody>
          <a:bodyPr>
            <a:spAutoFit/>
          </a:bodyPr>
          <a:lstStyle/>
          <a:p>
            <a:r>
              <a:rPr lang="en-US" sz="2000" dirty="0">
                <a:solidFill>
                  <a:srgbClr val="157E81"/>
                </a:solidFill>
              </a:rPr>
              <a:t>% of Planned Work</a:t>
            </a:r>
          </a:p>
        </p:txBody>
      </p:sp>
      <p:sp>
        <p:nvSpPr>
          <p:cNvPr id="6" name="TextBox 5"/>
          <p:cNvSpPr txBox="1">
            <a:spLocks noChangeArrowheads="1"/>
          </p:cNvSpPr>
          <p:nvPr/>
        </p:nvSpPr>
        <p:spPr bwMode="auto">
          <a:xfrm>
            <a:off x="4343399" y="1786002"/>
            <a:ext cx="4419599" cy="400110"/>
          </a:xfrm>
          <a:prstGeom prst="rect">
            <a:avLst/>
          </a:prstGeom>
          <a:solidFill>
            <a:srgbClr val="FFFF00"/>
          </a:solidFill>
          <a:ln w="9525">
            <a:solidFill>
              <a:srgbClr val="FF0000"/>
            </a:solidFill>
            <a:miter lim="800000"/>
            <a:headEnd/>
            <a:tailEnd/>
          </a:ln>
        </p:spPr>
        <p:txBody>
          <a:bodyPr wrap="square">
            <a:spAutoFit/>
          </a:bodyPr>
          <a:lstStyle/>
          <a:p>
            <a:r>
              <a:rPr lang="en-US" sz="2000" dirty="0">
                <a:solidFill>
                  <a:srgbClr val="157E81"/>
                </a:solidFill>
              </a:rPr>
              <a:t>MTBF, Capacity, Compliance</a:t>
            </a:r>
          </a:p>
        </p:txBody>
      </p:sp>
      <p:sp>
        <p:nvSpPr>
          <p:cNvPr id="7" name="TextBox 6"/>
          <p:cNvSpPr txBox="1">
            <a:spLocks noChangeArrowheads="1"/>
          </p:cNvSpPr>
          <p:nvPr/>
        </p:nvSpPr>
        <p:spPr bwMode="auto">
          <a:xfrm>
            <a:off x="4352842" y="2193395"/>
            <a:ext cx="4410157" cy="400110"/>
          </a:xfrm>
          <a:prstGeom prst="rect">
            <a:avLst/>
          </a:prstGeom>
          <a:solidFill>
            <a:srgbClr val="FFFF00"/>
          </a:solidFill>
          <a:ln w="9525">
            <a:solidFill>
              <a:srgbClr val="FF0000"/>
            </a:solidFill>
            <a:miter lim="800000"/>
            <a:headEnd/>
            <a:tailEnd/>
          </a:ln>
        </p:spPr>
        <p:txBody>
          <a:bodyPr wrap="square">
            <a:spAutoFit/>
          </a:bodyPr>
          <a:lstStyle/>
          <a:p>
            <a:r>
              <a:rPr lang="en-US" sz="2000" dirty="0">
                <a:solidFill>
                  <a:srgbClr val="157E81"/>
                </a:solidFill>
              </a:rPr>
              <a:t>MTBF, Rework, Maintenance Cost </a:t>
            </a:r>
          </a:p>
        </p:txBody>
      </p:sp>
      <p:sp>
        <p:nvSpPr>
          <p:cNvPr id="8" name="TextBox 7"/>
          <p:cNvSpPr txBox="1">
            <a:spLocks noChangeArrowheads="1"/>
          </p:cNvSpPr>
          <p:nvPr/>
        </p:nvSpPr>
        <p:spPr bwMode="auto">
          <a:xfrm>
            <a:off x="4343400" y="2565694"/>
            <a:ext cx="4419600" cy="400110"/>
          </a:xfrm>
          <a:prstGeom prst="rect">
            <a:avLst/>
          </a:prstGeom>
          <a:solidFill>
            <a:srgbClr val="FFFF00"/>
          </a:solidFill>
          <a:ln w="9525">
            <a:solidFill>
              <a:srgbClr val="FF0000"/>
            </a:solidFill>
            <a:miter lim="800000"/>
            <a:headEnd/>
            <a:tailEnd/>
          </a:ln>
        </p:spPr>
        <p:txBody>
          <a:bodyPr wrap="square">
            <a:spAutoFit/>
          </a:bodyPr>
          <a:lstStyle/>
          <a:p>
            <a:r>
              <a:rPr lang="en-US" sz="2000" dirty="0">
                <a:solidFill>
                  <a:srgbClr val="157E81"/>
                </a:solidFill>
              </a:rPr>
              <a:t>MTBF, MTBR, Cost by Asset Type</a:t>
            </a:r>
          </a:p>
        </p:txBody>
      </p:sp>
      <p:pic>
        <p:nvPicPr>
          <p:cNvPr id="11273" name="Picture 2" descr="C:\Users\smithr\Documents\AAAPresentations\Presentations1\Presentation Pics\EMvsPM_LaborHours.jpg"/>
          <p:cNvPicPr>
            <a:picLocks noChangeAspect="1" noChangeArrowheads="1"/>
          </p:cNvPicPr>
          <p:nvPr/>
        </p:nvPicPr>
        <p:blipFill>
          <a:blip r:embed="rId3" cstate="print"/>
          <a:srcRect l="2499" t="5556" r="4167" b="12222"/>
          <a:stretch>
            <a:fillRect/>
          </a:stretch>
        </p:blipFill>
        <p:spPr bwMode="auto">
          <a:xfrm>
            <a:off x="228600" y="3657600"/>
            <a:ext cx="4114800" cy="2719388"/>
          </a:xfrm>
          <a:prstGeom prst="rect">
            <a:avLst/>
          </a:prstGeom>
          <a:noFill/>
          <a:ln w="9525">
            <a:noFill/>
            <a:miter lim="800000"/>
            <a:headEnd/>
            <a:tailEnd/>
          </a:ln>
        </p:spPr>
      </p:pic>
      <p:pic>
        <p:nvPicPr>
          <p:cNvPr id="11274" name="Picture 9" descr="MTBF .jpg"/>
          <p:cNvPicPr>
            <a:picLocks noChangeAspect="1"/>
          </p:cNvPicPr>
          <p:nvPr/>
        </p:nvPicPr>
        <p:blipFill>
          <a:blip r:embed="rId4" cstate="print"/>
          <a:srcRect l="3488" t="4651" r="4070" b="23256"/>
          <a:stretch>
            <a:fillRect/>
          </a:stretch>
        </p:blipFill>
        <p:spPr bwMode="auto">
          <a:xfrm>
            <a:off x="4724400" y="3657600"/>
            <a:ext cx="4038600" cy="26670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4E59E9D7-6608-BF48-B313-C107469E4DD6}"/>
              </a:ext>
            </a:extLst>
          </p:cNvPr>
          <p:cNvSpPr>
            <a:spLocks noGrp="1"/>
          </p:cNvSpPr>
          <p:nvPr>
            <p:ph type="sldNum" sz="quarter" idx="12"/>
          </p:nvPr>
        </p:nvSpPr>
        <p:spPr/>
        <p:txBody>
          <a:bodyPr/>
          <a:lstStyle/>
          <a:p>
            <a:pPr>
              <a:defRPr/>
            </a:pPr>
            <a:fld id="{93760DB9-38B2-4ACA-86B8-FFD53C1F380B}" type="slidenum">
              <a:rPr lang="en-US" smtClean="0"/>
              <a:pPr>
                <a:defRPr/>
              </a:pPr>
              <a:t>166</a:t>
            </a:fld>
            <a:endParaRPr lang="en-US"/>
          </a:p>
        </p:txBody>
      </p:sp>
      <p:sp>
        <p:nvSpPr>
          <p:cNvPr id="3" name="Footer Placeholder 2">
            <a:extLst>
              <a:ext uri="{FF2B5EF4-FFF2-40B4-BE49-F238E27FC236}">
                <a16:creationId xmlns:a16="http://schemas.microsoft.com/office/drawing/2014/main" id="{168CEFC1-CFC9-334C-A95D-E2DF6993DE7E}"/>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barn(inVertical)">
                                      <p:cBhvr>
                                        <p:cTn id="7" dur="500"/>
                                        <p:tgtEl>
                                          <p:spTgt spid="11267">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267">
                                            <p:txEl>
                                              <p:pRg st="1" end="1"/>
                                            </p:txEl>
                                          </p:spTgt>
                                        </p:tgtEl>
                                        <p:attrNameLst>
                                          <p:attrName>style.visibility</p:attrName>
                                        </p:attrNameLst>
                                      </p:cBhvr>
                                      <p:to>
                                        <p:strVal val="visible"/>
                                      </p:to>
                                    </p:set>
                                    <p:animEffect transition="in" filter="barn(inVertical)">
                                      <p:cBhvr>
                                        <p:cTn id="15" dur="500"/>
                                        <p:tgtEl>
                                          <p:spTgt spid="11267">
                                            <p:txEl>
                                              <p:pRg st="1" end="1"/>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267">
                                            <p:txEl>
                                              <p:pRg st="2" end="2"/>
                                            </p:txEl>
                                          </p:spTgt>
                                        </p:tgtEl>
                                        <p:attrNameLst>
                                          <p:attrName>style.visibility</p:attrName>
                                        </p:attrNameLst>
                                      </p:cBhvr>
                                      <p:to>
                                        <p:strVal val="visible"/>
                                      </p:to>
                                    </p:set>
                                    <p:animEffect transition="in" filter="barn(inVertical)">
                                      <p:cBhvr>
                                        <p:cTn id="23" dur="500"/>
                                        <p:tgtEl>
                                          <p:spTgt spid="11267">
                                            <p:txEl>
                                              <p:pRg st="2" end="2"/>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1267">
                                            <p:txEl>
                                              <p:pRg st="3" end="3"/>
                                            </p:txEl>
                                          </p:spTgt>
                                        </p:tgtEl>
                                        <p:attrNameLst>
                                          <p:attrName>style.visibility</p:attrName>
                                        </p:attrNameLst>
                                      </p:cBhvr>
                                      <p:to>
                                        <p:strVal val="visible"/>
                                      </p:to>
                                    </p:set>
                                    <p:animEffect transition="in" filter="barn(inVertical)">
                                      <p:cBhvr>
                                        <p:cTn id="31" dur="500"/>
                                        <p:tgtEl>
                                          <p:spTgt spid="11267">
                                            <p:txEl>
                                              <p:pRg st="3" end="3"/>
                                            </p:txEl>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1267">
                                            <p:txEl>
                                              <p:pRg st="4" end="4"/>
                                            </p:txEl>
                                          </p:spTgt>
                                        </p:tgtEl>
                                        <p:attrNameLst>
                                          <p:attrName>style.visibility</p:attrName>
                                        </p:attrNameLst>
                                      </p:cBhvr>
                                      <p:to>
                                        <p:strVal val="visible"/>
                                      </p:to>
                                    </p:set>
                                    <p:animEffect transition="in" filter="barn(inVertical)">
                                      <p:cBhvr>
                                        <p:cTn id="39" dur="500"/>
                                        <p:tgtEl>
                                          <p:spTgt spid="11267">
                                            <p:txEl>
                                              <p:pRg st="4" end="4"/>
                                            </p:txEl>
                                          </p:spTgt>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6571" y="1247775"/>
            <a:ext cx="6858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BB3DDACC-AE30-BC33-5363-DB5D0C4082C5}"/>
              </a:ext>
            </a:extLst>
          </p:cNvPr>
          <p:cNvSpPr>
            <a:spLocks noGrp="1"/>
          </p:cNvSpPr>
          <p:nvPr>
            <p:ph type="title"/>
          </p:nvPr>
        </p:nvSpPr>
        <p:spPr>
          <a:xfrm>
            <a:off x="1353741" y="1442172"/>
            <a:ext cx="6436518" cy="2177328"/>
          </a:xfrm>
        </p:spPr>
        <p:txBody>
          <a:bodyPr vert="horz" lIns="91440" tIns="45720" rIns="91440" bIns="45720" rtlCol="0" anchor="ctr">
            <a:normAutofit/>
          </a:bodyPr>
          <a:lstStyle/>
          <a:p>
            <a:pPr algn="ctr" defTabSz="914400"/>
            <a:r>
              <a:rPr lang="en-US" sz="5700" b="1" kern="1200">
                <a:solidFill>
                  <a:schemeClr val="tx1"/>
                </a:solidFill>
                <a:effectLst>
                  <a:outerShdw blurRad="38100" dist="38100" dir="2700000" algn="tl">
                    <a:srgbClr val="000000">
                      <a:alpha val="43137"/>
                    </a:srgbClr>
                  </a:outerShdw>
                </a:effectLst>
                <a:latin typeface="+mj-lt"/>
                <a:ea typeface="+mj-ea"/>
                <a:cs typeface="+mj-cs"/>
              </a:rPr>
              <a:t>Maintenance Storeroom</a:t>
            </a:r>
          </a:p>
        </p:txBody>
      </p:sp>
      <p:sp>
        <p:nvSpPr>
          <p:cNvPr id="41" name="Rectangle: Rounded Corners 40">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5904" y="3912322"/>
            <a:ext cx="5419335"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AC0F3CA0-C2B5-F9A5-24B5-AD5789B44D1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533FC7B1-75BF-5481-DCAD-5B0026675EE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167</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20334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D861F1-F386-4A7D-A4BF-3BEB82DEB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684398"/>
            <a:ext cx="8375586" cy="5206040"/>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2227DDE-4FEF-F41C-69E2-435CA36AC218}"/>
              </a:ext>
            </a:extLst>
          </p:cNvPr>
          <p:cNvSpPr>
            <a:spLocks noGrp="1"/>
          </p:cNvSpPr>
          <p:nvPr>
            <p:ph type="title"/>
          </p:nvPr>
        </p:nvSpPr>
        <p:spPr>
          <a:xfrm>
            <a:off x="836676" y="1408153"/>
            <a:ext cx="7626096" cy="1315035"/>
          </a:xfrm>
        </p:spPr>
        <p:txBody>
          <a:bodyPr>
            <a:normAutofit/>
          </a:bodyPr>
          <a:lstStyle/>
          <a:p>
            <a:pPr>
              <a:defRPr/>
            </a:pPr>
            <a:r>
              <a:rPr lang="en-US" sz="3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a Maintenance Storeroom?</a:t>
            </a:r>
          </a:p>
        </p:txBody>
      </p:sp>
      <p:sp>
        <p:nvSpPr>
          <p:cNvPr id="12" name="Rectangle 11">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1713627"/>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332FE031-7A6A-4351-0A82-FD90755AECE9}"/>
              </a:ext>
            </a:extLst>
          </p:cNvPr>
          <p:cNvSpPr>
            <a:spLocks noGrp="1"/>
          </p:cNvSpPr>
          <p:nvPr>
            <p:ph idx="1"/>
          </p:nvPr>
        </p:nvSpPr>
        <p:spPr>
          <a:xfrm>
            <a:off x="836676" y="2962656"/>
            <a:ext cx="7626096" cy="2624328"/>
          </a:xfrm>
        </p:spPr>
        <p:txBody>
          <a:bodyPr rtlCol="0">
            <a:normAutofit/>
          </a:bodyPr>
          <a:lstStyle/>
          <a:p>
            <a:pPr>
              <a:defRP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 maintenance storeroom is a storage area for maintenance parts, repair parts, and operating supplies (known as MRO). </a:t>
            </a:r>
          </a:p>
          <a:p>
            <a:pPr>
              <a:defRP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It stores parts and supplies for future use to avoid prolonged downtime, which could ultimately lead to a plant shutdown. </a:t>
            </a:r>
          </a:p>
        </p:txBody>
      </p:sp>
      <p:sp>
        <p:nvSpPr>
          <p:cNvPr id="4" name="Footer Placeholder 3">
            <a:extLst>
              <a:ext uri="{FF2B5EF4-FFF2-40B4-BE49-F238E27FC236}">
                <a16:creationId xmlns:a16="http://schemas.microsoft.com/office/drawing/2014/main" id="{BDA34567-CA49-3F82-75EB-20A5F773ECCE}"/>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714C86C5-1BCA-E46E-48BE-F4BAAFC4CFCE}"/>
              </a:ext>
            </a:extLst>
          </p:cNvPr>
          <p:cNvSpPr>
            <a:spLocks noGrp="1"/>
          </p:cNvSpPr>
          <p:nvPr>
            <p:ph type="sldNum" sz="quarter" idx="12"/>
          </p:nvPr>
        </p:nvSpPr>
        <p:spPr/>
        <p:txBody>
          <a:bodyPr/>
          <a:lstStyle/>
          <a:p>
            <a:pPr>
              <a:defRPr/>
            </a:pPr>
            <a:fld id="{93760DB9-38B2-4ACA-86B8-FFD53C1F380B}" type="slidenum">
              <a:rPr lang="en-US" smtClean="0"/>
              <a:pPr>
                <a:defRPr/>
              </a:pPr>
              <a:t>168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CD89E46-3593-02E0-7FB9-939D113084EE}"/>
              </a:ext>
            </a:extLst>
          </p:cNvPr>
          <p:cNvGraphicFramePr>
            <a:graphicFrameLocks noGrp="1"/>
          </p:cNvGraphicFramePr>
          <p:nvPr>
            <p:ph idx="1"/>
            <p:extLst>
              <p:ext uri="{D42A27DB-BD31-4B8C-83A1-F6EECF244321}">
                <p14:modId xmlns:p14="http://schemas.microsoft.com/office/powerpoint/2010/main" val="2375739106"/>
              </p:ext>
            </p:extLst>
          </p:nvPr>
        </p:nvGraphicFramePr>
        <p:xfrm>
          <a:off x="569015" y="1143000"/>
          <a:ext cx="7886700" cy="1580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65EB751C-F233-F809-5FC5-CFBD46E517F8}"/>
              </a:ext>
            </a:extLst>
          </p:cNvPr>
          <p:cNvSpPr txBox="1">
            <a:spLocks noGrp="1"/>
          </p:cNvSpPr>
          <p:nvPr>
            <p:ph type="title"/>
          </p:nvPr>
        </p:nvSpPr>
        <p:spPr>
          <a:xfrm>
            <a:off x="628650" y="0"/>
            <a:ext cx="7886700" cy="14594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1C1C1C"/>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Proactive Maintenance and Spare Parts</a:t>
            </a:r>
          </a:p>
        </p:txBody>
      </p:sp>
      <p:sp>
        <p:nvSpPr>
          <p:cNvPr id="8" name="TextBox 7">
            <a:extLst>
              <a:ext uri="{FF2B5EF4-FFF2-40B4-BE49-F238E27FC236}">
                <a16:creationId xmlns:a16="http://schemas.microsoft.com/office/drawing/2014/main" id="{53066932-1A0A-F4DC-118A-605CCC01C3BF}"/>
              </a:ext>
            </a:extLst>
          </p:cNvPr>
          <p:cNvSpPr txBox="1"/>
          <p:nvPr/>
        </p:nvSpPr>
        <p:spPr>
          <a:xfrm>
            <a:off x="1600201" y="2582726"/>
            <a:ext cx="6915150" cy="2585323"/>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Abadi" panose="020B0604020104020204" pitchFamily="34" charset="0"/>
              </a:rPr>
              <a:t>Possible Results with </a:t>
            </a:r>
          </a:p>
          <a:p>
            <a:pPr marL="800100" lvl="1"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Reduced Cost</a:t>
            </a:r>
          </a:p>
          <a:p>
            <a:pPr marL="800100" lvl="1"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Increase in Production Capacity</a:t>
            </a:r>
          </a:p>
          <a:p>
            <a:pPr marL="800100" lvl="1"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Safety and Reliability is Optimized</a:t>
            </a:r>
          </a:p>
          <a:p>
            <a:pPr marL="800100" lvl="1"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Stress is low</a:t>
            </a:r>
          </a:p>
          <a:p>
            <a:pPr marL="800100" lvl="1" indent="-342900">
              <a:buFont typeface="+mj-lt"/>
              <a:buAutoNum type="arabicPeriod"/>
            </a:pPr>
            <a:r>
              <a:rPr lang="en-US" b="1" dirty="0">
                <a:effectLst>
                  <a:outerShdw blurRad="38100" dist="38100" dir="2700000" algn="tl">
                    <a:srgbClr val="000000">
                      <a:alpha val="43137"/>
                    </a:srgbClr>
                  </a:outerShdw>
                </a:effectLst>
                <a:latin typeface="Abadi" panose="020B0604020104020204" pitchFamily="34" charset="0"/>
              </a:rPr>
              <a:t>Maintenance Rework is controlled</a:t>
            </a:r>
          </a:p>
          <a:p>
            <a:pPr marL="685800" lvl="1" indent="-342900">
              <a:buFont typeface="+mj-lt"/>
              <a:buAutoNum type="arabicPeriod"/>
            </a:pPr>
            <a:endParaRPr lang="en-US" b="1" dirty="0">
              <a:effectLst>
                <a:outerShdw blurRad="38100" dist="38100" dir="2700000" algn="tl">
                  <a:srgbClr val="000000">
                    <a:alpha val="43137"/>
                  </a:srgbClr>
                </a:outerShdw>
              </a:effectLst>
            </a:endParaRPr>
          </a:p>
          <a:p>
            <a:pPr marL="342900" indent="-342900">
              <a:buFont typeface="+mj-lt"/>
              <a:buAutoNum type="arabicPeriod"/>
            </a:pPr>
            <a:endParaRPr lang="en-US" b="1" dirty="0">
              <a:effectLst>
                <a:outerShdw blurRad="38100" dist="38100" dir="2700000" algn="tl">
                  <a:srgbClr val="000000">
                    <a:alpha val="43137"/>
                  </a:srgbClr>
                </a:outerShdw>
              </a:effectLst>
            </a:endParaRPr>
          </a:p>
          <a:p>
            <a:endParaRPr lang="en-US" b="1" dirty="0">
              <a:effectLst>
                <a:outerShdw blurRad="38100" dist="38100" dir="2700000" algn="tl">
                  <a:srgbClr val="000000">
                    <a:alpha val="43137"/>
                  </a:srgbClr>
                </a:outerShdw>
              </a:effectLst>
            </a:endParaRPr>
          </a:p>
        </p:txBody>
      </p:sp>
      <p:pic>
        <p:nvPicPr>
          <p:cNvPr id="10" name="Picture 9">
            <a:extLst>
              <a:ext uri="{FF2B5EF4-FFF2-40B4-BE49-F238E27FC236}">
                <a16:creationId xmlns:a16="http://schemas.microsoft.com/office/drawing/2014/main" id="{511E4AD3-66CE-0A97-B4EA-46467FB68C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1901" y="4572000"/>
            <a:ext cx="2550698" cy="1938992"/>
          </a:xfrm>
          <a:prstGeom prst="rect">
            <a:avLst/>
          </a:prstGeom>
        </p:spPr>
      </p:pic>
      <p:pic>
        <p:nvPicPr>
          <p:cNvPr id="12" name="Picture 11">
            <a:extLst>
              <a:ext uri="{FF2B5EF4-FFF2-40B4-BE49-F238E27FC236}">
                <a16:creationId xmlns:a16="http://schemas.microsoft.com/office/drawing/2014/main" id="{F5DD494E-DDD8-CD0E-6C4A-FBFA0B41EE43}"/>
              </a:ext>
            </a:extLst>
          </p:cNvPr>
          <p:cNvPicPr>
            <a:picLocks noChangeAspect="1"/>
          </p:cNvPicPr>
          <p:nvPr/>
        </p:nvPicPr>
        <p:blipFill rotWithShape="1">
          <a:blip r:embed="rId8">
            <a:extLst>
              <a:ext uri="{28A0092B-C50C-407E-A947-70E740481C1C}">
                <a14:useLocalDpi xmlns:a14="http://schemas.microsoft.com/office/drawing/2010/main" val="0"/>
              </a:ext>
            </a:extLst>
          </a:blip>
          <a:srcRect l="3205" t="13822" r="3437" b="7757"/>
          <a:stretch/>
        </p:blipFill>
        <p:spPr>
          <a:xfrm>
            <a:off x="3360025" y="4571999"/>
            <a:ext cx="5445038" cy="1938992"/>
          </a:xfrm>
          <a:prstGeom prst="rect">
            <a:avLst/>
          </a:prstGeom>
          <a:ln>
            <a:solidFill>
              <a:schemeClr val="accent1"/>
            </a:solidFill>
          </a:ln>
        </p:spPr>
      </p:pic>
      <p:sp>
        <p:nvSpPr>
          <p:cNvPr id="2" name="Footer Placeholder 1">
            <a:extLst>
              <a:ext uri="{FF2B5EF4-FFF2-40B4-BE49-F238E27FC236}">
                <a16:creationId xmlns:a16="http://schemas.microsoft.com/office/drawing/2014/main" id="{6E9B8C45-11DC-96B5-2B73-60EFCE2D14A5}"/>
              </a:ext>
            </a:extLst>
          </p:cNvPr>
          <p:cNvSpPr>
            <a:spLocks noGrp="1"/>
          </p:cNvSpPr>
          <p:nvPr>
            <p:ph type="ftr" sz="quarter" idx="11"/>
          </p:nvPr>
        </p:nvSpPr>
        <p:spPr/>
        <p:txBody>
          <a:bodyPr/>
          <a:lstStyle/>
          <a:p>
            <a:pPr>
              <a:defRPr/>
            </a:pPr>
            <a:r>
              <a:rPr lang="en-US"/>
              <a:t>www.worldclassmaintenance.org</a:t>
            </a:r>
          </a:p>
        </p:txBody>
      </p:sp>
      <p:sp>
        <p:nvSpPr>
          <p:cNvPr id="3" name="Slide Number Placeholder 2">
            <a:extLst>
              <a:ext uri="{FF2B5EF4-FFF2-40B4-BE49-F238E27FC236}">
                <a16:creationId xmlns:a16="http://schemas.microsoft.com/office/drawing/2014/main" id="{A58B7AE1-A9CD-A3CA-AE08-9E44CE13D34F}"/>
              </a:ext>
            </a:extLst>
          </p:cNvPr>
          <p:cNvSpPr>
            <a:spLocks noGrp="1"/>
          </p:cNvSpPr>
          <p:nvPr>
            <p:ph type="sldNum" sz="quarter" idx="12"/>
          </p:nvPr>
        </p:nvSpPr>
        <p:spPr/>
        <p:txBody>
          <a:bodyPr/>
          <a:lstStyle/>
          <a:p>
            <a:pPr>
              <a:defRPr/>
            </a:pPr>
            <a:fld id="{93760DB9-38B2-4ACA-86B8-FFD53C1F380B}" type="slidenum">
              <a:rPr lang="en-US" smtClean="0"/>
              <a:pPr>
                <a:defRPr/>
              </a:pPr>
              <a:t>169</a:t>
            </a:fld>
            <a:endParaRPr lang="en-US"/>
          </a:p>
        </p:txBody>
      </p:sp>
    </p:spTree>
    <p:extLst>
      <p:ext uri="{BB962C8B-B14F-4D97-AF65-F5344CB8AC3E}">
        <p14:creationId xmlns:p14="http://schemas.microsoft.com/office/powerpoint/2010/main" val="117094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3901AC-FBD0-FDF6-D093-85A3E3B7CA78}"/>
              </a:ext>
            </a:extLst>
          </p:cNvPr>
          <p:cNvSpPr>
            <a:spLocks noGrp="1"/>
          </p:cNvSpPr>
          <p:nvPr>
            <p:ph type="title"/>
          </p:nvPr>
        </p:nvSpPr>
        <p:spPr>
          <a:xfrm>
            <a:off x="836676" y="548640"/>
            <a:ext cx="7626096" cy="1179576"/>
          </a:xfrm>
        </p:spPr>
        <p:txBody>
          <a:bodyPr>
            <a:normAutofit/>
          </a:bodyPr>
          <a:lstStyle/>
          <a:p>
            <a:r>
              <a:rPr lang="en-US" sz="3500"/>
              <a:t>What is CMMS</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5DFCDC6-A565-4725-94F1-595F6F1552A6}"/>
              </a:ext>
            </a:extLst>
          </p:cNvPr>
          <p:cNvSpPr>
            <a:spLocks noGrp="1"/>
          </p:cNvSpPr>
          <p:nvPr>
            <p:ph idx="1"/>
          </p:nvPr>
        </p:nvSpPr>
        <p:spPr>
          <a:xfrm>
            <a:off x="836676" y="2481943"/>
            <a:ext cx="7626096" cy="3695020"/>
          </a:xfrm>
        </p:spPr>
        <p:txBody>
          <a:bodyPr>
            <a:normAutofit/>
          </a:bodyPr>
          <a:lstStyle/>
          <a:p>
            <a:pPr>
              <a:lnSpc>
                <a:spcPct val="150000"/>
              </a:lnSpc>
            </a:pPr>
            <a:r>
              <a:rPr lang="en-US" sz="2000" dirty="0">
                <a:latin typeface="Arial" panose="020B0604020202020204" pitchFamily="34" charset="0"/>
                <a:cs typeface="Arial" panose="020B0604020202020204" pitchFamily="34" charset="0"/>
              </a:rPr>
              <a:t>CMMS stands for computerized maintenance management system. </a:t>
            </a:r>
          </a:p>
          <a:p>
            <a:pPr>
              <a:lnSpc>
                <a:spcPct val="150000"/>
              </a:lnSpc>
            </a:pPr>
            <a:r>
              <a:rPr lang="en-US" sz="2000" dirty="0">
                <a:latin typeface="Arial" panose="020B0604020202020204" pitchFamily="34" charset="0"/>
                <a:cs typeface="Arial" panose="020B0604020202020204" pitchFamily="34" charset="0"/>
              </a:rPr>
              <a:t>Maintenance CMMS software help maintenance teams optimize their activities by allowing them to Easley track work orders, maintenance assets, and schedule preventative maintenance.  It is important </a:t>
            </a:r>
          </a:p>
        </p:txBody>
      </p:sp>
      <p:sp>
        <p:nvSpPr>
          <p:cNvPr id="4" name="Footer Placeholder 3">
            <a:extLst>
              <a:ext uri="{FF2B5EF4-FFF2-40B4-BE49-F238E27FC236}">
                <a16:creationId xmlns:a16="http://schemas.microsoft.com/office/drawing/2014/main" id="{28DC66B0-EF2D-E0BD-A580-3361CB535BCE}"/>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BDA7E3E5-04EF-0C8E-C7F9-C474C3D1CF37}"/>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17</a:t>
            </a:fld>
            <a:endParaRPr lang="en-US">
              <a:solidFill>
                <a:schemeClr val="tx1">
                  <a:lumMod val="50000"/>
                  <a:lumOff val="50000"/>
                </a:schemeClr>
              </a:solidFill>
            </a:endParaRPr>
          </a:p>
        </p:txBody>
      </p:sp>
    </p:spTree>
    <p:extLst>
      <p:ext uri="{BB962C8B-B14F-4D97-AF65-F5344CB8AC3E}">
        <p14:creationId xmlns:p14="http://schemas.microsoft.com/office/powerpoint/2010/main" val="20928564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63AA-D9B7-28D1-278B-67CBADE603C7}"/>
              </a:ext>
            </a:extLst>
          </p:cNvPr>
          <p:cNvSpPr>
            <a:spLocks noGrp="1"/>
          </p:cNvSpPr>
          <p:nvPr>
            <p:ph type="title"/>
          </p:nvPr>
        </p:nvSpPr>
        <p:spPr>
          <a:xfrm>
            <a:off x="628650" y="304801"/>
            <a:ext cx="7886700" cy="1066800"/>
          </a:xfrm>
        </p:spPr>
        <p:txBody>
          <a:bodyPr>
            <a:normAutofit/>
          </a:bodyPr>
          <a:lstStyle/>
          <a:p>
            <a:pPr algn="ctr"/>
            <a:r>
              <a:rPr lang="en-US" sz="3200" b="1" dirty="0">
                <a:solidFill>
                  <a:srgbClr val="1C1C1C"/>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Reactive Maintenance and Spare Parts</a:t>
            </a:r>
          </a:p>
        </p:txBody>
      </p:sp>
      <p:pic>
        <p:nvPicPr>
          <p:cNvPr id="9" name="Picture 8">
            <a:extLst>
              <a:ext uri="{FF2B5EF4-FFF2-40B4-BE49-F238E27FC236}">
                <a16:creationId xmlns:a16="http://schemas.microsoft.com/office/drawing/2014/main" id="{A694D759-70CF-C8F8-5321-68180611EB3C}"/>
              </a:ext>
            </a:extLst>
          </p:cNvPr>
          <p:cNvPicPr>
            <a:picLocks noChangeAspect="1"/>
          </p:cNvPicPr>
          <p:nvPr/>
        </p:nvPicPr>
        <p:blipFill rotWithShape="1">
          <a:blip r:embed="rId2"/>
          <a:srcRect l="28288" t="33321" r="27528" b="23198"/>
          <a:stretch/>
        </p:blipFill>
        <p:spPr>
          <a:xfrm>
            <a:off x="152400" y="1577406"/>
            <a:ext cx="8763000" cy="4778945"/>
          </a:xfrm>
          <a:prstGeom prst="rect">
            <a:avLst/>
          </a:prstGeom>
        </p:spPr>
      </p:pic>
      <p:sp>
        <p:nvSpPr>
          <p:cNvPr id="3" name="Footer Placeholder 2">
            <a:extLst>
              <a:ext uri="{FF2B5EF4-FFF2-40B4-BE49-F238E27FC236}">
                <a16:creationId xmlns:a16="http://schemas.microsoft.com/office/drawing/2014/main" id="{DF79E132-5A9A-1C59-A150-6F20EBCCA2F7}"/>
              </a:ext>
            </a:extLst>
          </p:cNvPr>
          <p:cNvSpPr>
            <a:spLocks noGrp="1"/>
          </p:cNvSpPr>
          <p:nvPr>
            <p:ph type="ftr" sz="quarter" idx="11"/>
          </p:nvPr>
        </p:nvSpPr>
        <p:spPr/>
        <p:txBody>
          <a:bodyPr/>
          <a:lstStyle/>
          <a:p>
            <a:pPr>
              <a:defRPr/>
            </a:pPr>
            <a:r>
              <a:rPr lang="en-US"/>
              <a:t>www.worldclassmaintenance.org</a:t>
            </a:r>
          </a:p>
        </p:txBody>
      </p:sp>
      <p:sp>
        <p:nvSpPr>
          <p:cNvPr id="4" name="Slide Number Placeholder 3">
            <a:extLst>
              <a:ext uri="{FF2B5EF4-FFF2-40B4-BE49-F238E27FC236}">
                <a16:creationId xmlns:a16="http://schemas.microsoft.com/office/drawing/2014/main" id="{CAA09922-5A66-9F79-374A-EFC2E31B9B96}"/>
              </a:ext>
            </a:extLst>
          </p:cNvPr>
          <p:cNvSpPr>
            <a:spLocks noGrp="1"/>
          </p:cNvSpPr>
          <p:nvPr>
            <p:ph type="sldNum" sz="quarter" idx="12"/>
          </p:nvPr>
        </p:nvSpPr>
        <p:spPr/>
        <p:txBody>
          <a:bodyPr/>
          <a:lstStyle/>
          <a:p>
            <a:pPr>
              <a:defRPr/>
            </a:pPr>
            <a:fld id="{93760DB9-38B2-4ACA-86B8-FFD53C1F380B}" type="slidenum">
              <a:rPr lang="en-US" smtClean="0"/>
              <a:pPr>
                <a:defRPr/>
              </a:pPr>
              <a:t>170</a:t>
            </a:fld>
            <a:endParaRPr lang="en-US"/>
          </a:p>
        </p:txBody>
      </p:sp>
    </p:spTree>
    <p:extLst>
      <p:ext uri="{BB962C8B-B14F-4D97-AF65-F5344CB8AC3E}">
        <p14:creationId xmlns:p14="http://schemas.microsoft.com/office/powerpoint/2010/main" val="166040164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CB5E84-36B2-B64B-4BEB-09F32036F7DC}"/>
              </a:ext>
            </a:extLst>
          </p:cNvPr>
          <p:cNvSpPr>
            <a:spLocks noGrp="1"/>
          </p:cNvSpPr>
          <p:nvPr>
            <p:ph type="title"/>
          </p:nvPr>
        </p:nvSpPr>
        <p:spPr>
          <a:xfrm>
            <a:off x="836676" y="548640"/>
            <a:ext cx="7626096" cy="1179576"/>
          </a:xfrm>
        </p:spPr>
        <p:txBody>
          <a:bodyPr>
            <a:normAutofit/>
          </a:bodyPr>
          <a:lstStyle/>
          <a:p>
            <a:r>
              <a:rPr lang="en-US" sz="4000" b="1" spc="34" dirty="0">
                <a:effectLst>
                  <a:outerShdw blurRad="38100" dist="38100" dir="2700000" algn="tl">
                    <a:srgbClr val="000000">
                      <a:alpha val="43137"/>
                    </a:srgbClr>
                  </a:outerShdw>
                </a:effectLst>
                <a:latin typeface="Abadi" panose="020B0604020104020204" pitchFamily="34" charset="0"/>
                <a:ea typeface="Arial" panose="020B0604020202020204" pitchFamily="34" charset="0"/>
              </a:rPr>
              <a:t>Storeroom</a:t>
            </a:r>
            <a:r>
              <a:rPr lang="en-US" sz="4000" b="1" dirty="0">
                <a:effectLst>
                  <a:outerShdw blurRad="38100" dist="38100" dir="2700000" algn="tl">
                    <a:srgbClr val="000000">
                      <a:alpha val="43137"/>
                    </a:srgbClr>
                  </a:outerShdw>
                </a:effectLst>
                <a:latin typeface="Abadi" panose="020B0604020104020204" pitchFamily="34" charset="0"/>
                <a:ea typeface="Arial" panose="020B0604020202020204" pitchFamily="34" charset="0"/>
              </a:rPr>
              <a:t> </a:t>
            </a:r>
            <a:r>
              <a:rPr lang="en-US" sz="4000" b="1" spc="34" dirty="0">
                <a:effectLst>
                  <a:outerShdw blurRad="38100" dist="38100" dir="2700000" algn="tl">
                    <a:srgbClr val="000000">
                      <a:alpha val="43137"/>
                    </a:srgbClr>
                  </a:outerShdw>
                </a:effectLst>
                <a:latin typeface="Abadi" panose="020B0604020104020204" pitchFamily="34" charset="0"/>
                <a:ea typeface="Arial" panose="020B0604020202020204" pitchFamily="34" charset="0"/>
              </a:rPr>
              <a:t>Clerk</a:t>
            </a:r>
            <a:endParaRPr lang="en-US" sz="4000" dirty="0">
              <a:latin typeface="Abadi" panose="020B0604020104020204" pitchFamily="34" charset="0"/>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1705B8C-15BE-185D-A4AA-FD5B90A44437}"/>
              </a:ext>
            </a:extLst>
          </p:cNvPr>
          <p:cNvSpPr>
            <a:spLocks noGrp="1"/>
          </p:cNvSpPr>
          <p:nvPr>
            <p:ph idx="1"/>
          </p:nvPr>
        </p:nvSpPr>
        <p:spPr>
          <a:xfrm>
            <a:off x="675710" y="1795482"/>
            <a:ext cx="8106156" cy="4208147"/>
          </a:xfrm>
        </p:spPr>
        <p:txBody>
          <a:bodyPr>
            <a:normAutofit/>
          </a:bodyPr>
          <a:lstStyle/>
          <a:p>
            <a:pPr marL="548640" marR="719138" indent="0">
              <a:spcBef>
                <a:spcPts val="41"/>
              </a:spcBef>
              <a:buNone/>
            </a:pPr>
            <a:endParaRPr lang="en-US" sz="1200" b="1" dirty="0">
              <a:effectLst>
                <a:outerShdw blurRad="38100" dist="38100" dir="2700000" algn="tl">
                  <a:srgbClr val="000000">
                    <a:alpha val="43137"/>
                  </a:srgbClr>
                </a:outerShdw>
              </a:effectLst>
              <a:latin typeface="Arial" panose="020B0604020202020204" pitchFamily="34" charset="0"/>
              <a:ea typeface="Arial Narrow" panose="020B0606020202030204" pitchFamily="34" charset="0"/>
              <a:cs typeface="Arial" panose="020B0604020202020204" pitchFamily="34" charset="0"/>
            </a:endParaRPr>
          </a:p>
          <a:p>
            <a:pPr marL="0" indent="0">
              <a:buNone/>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STOREROOM CLERK:</a:t>
            </a:r>
          </a:p>
          <a:p>
            <a:pPr marL="0" indent="0">
              <a:lnSpc>
                <a:spcPct val="120000"/>
              </a:lnSpc>
              <a:buNone/>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Any employee who has responsibility for the day-to-day activities in the storeroom, measured as a full-time equivalent (FTE). </a:t>
            </a:r>
          </a:p>
          <a:p>
            <a:pPr marL="0" indent="0">
              <a:lnSpc>
                <a:spcPct val="120000"/>
              </a:lnSpc>
              <a:buNone/>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Also known by other titles, such as storekeeper, storeroom attendant, etc.</a:t>
            </a:r>
          </a:p>
          <a:p>
            <a:pPr marL="0" indent="0">
              <a:lnSpc>
                <a:spcPct val="120000"/>
              </a:lnSpc>
              <a:buNone/>
            </a:pPr>
            <a:r>
              <a:rPr lang="en-US" sz="2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a:t>
            </a:r>
          </a:p>
          <a:p>
            <a:pPr marL="0" indent="0">
              <a:lnSpc>
                <a:spcPct val="120000"/>
              </a:lnSpc>
              <a:buNone/>
            </a:pPr>
            <a:r>
              <a:rPr lang="en-US" sz="2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a:t>
            </a:r>
          </a:p>
          <a:p>
            <a:endPar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E6BEF88-595F-02F2-346A-8FC2014453BA}"/>
              </a:ext>
            </a:extLst>
          </p:cNvPr>
          <p:cNvSpPr>
            <a:spLocks noGrp="1"/>
          </p:cNvSpPr>
          <p:nvPr>
            <p:ph type="ftr" sz="quarter" idx="11"/>
          </p:nvPr>
        </p:nvSpPr>
        <p:spPr/>
        <p:txBody>
          <a:bodyPr/>
          <a:lstStyle/>
          <a:p>
            <a:pPr>
              <a:defRPr/>
            </a:pPr>
            <a:r>
              <a:rPr lang="en-US"/>
              <a:t>www.worldclassmaintenance.org</a:t>
            </a:r>
            <a:endParaRPr lang="en-US" dirty="0"/>
          </a:p>
        </p:txBody>
      </p:sp>
      <p:sp>
        <p:nvSpPr>
          <p:cNvPr id="5" name="Slide Number Placeholder 4">
            <a:extLst>
              <a:ext uri="{FF2B5EF4-FFF2-40B4-BE49-F238E27FC236}">
                <a16:creationId xmlns:a16="http://schemas.microsoft.com/office/drawing/2014/main" id="{48D32983-742F-6AA6-0871-0C96F30D5451}"/>
              </a:ext>
            </a:extLst>
          </p:cNvPr>
          <p:cNvSpPr>
            <a:spLocks noGrp="1"/>
          </p:cNvSpPr>
          <p:nvPr>
            <p:ph type="sldNum" sz="quarter" idx="12"/>
          </p:nvPr>
        </p:nvSpPr>
        <p:spPr/>
        <p:txBody>
          <a:bodyPr/>
          <a:lstStyle/>
          <a:p>
            <a:pPr>
              <a:defRPr/>
            </a:pPr>
            <a:fld id="{93760DB9-38B2-4ACA-86B8-FFD53C1F380B}" type="slidenum">
              <a:rPr lang="en-US" smtClean="0"/>
              <a:pPr>
                <a:defRPr/>
              </a:pPr>
              <a:t>171</a:t>
            </a:fld>
            <a:endParaRPr lang="en-US"/>
          </a:p>
        </p:txBody>
      </p:sp>
    </p:spTree>
    <p:extLst>
      <p:ext uri="{BB962C8B-B14F-4D97-AF65-F5344CB8AC3E}">
        <p14:creationId xmlns:p14="http://schemas.microsoft.com/office/powerpoint/2010/main" val="155455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CB5E84-36B2-B64B-4BEB-09F32036F7DC}"/>
              </a:ext>
            </a:extLst>
          </p:cNvPr>
          <p:cNvSpPr>
            <a:spLocks noGrp="1"/>
          </p:cNvSpPr>
          <p:nvPr>
            <p:ph type="title"/>
          </p:nvPr>
        </p:nvSpPr>
        <p:spPr>
          <a:xfrm>
            <a:off x="836676" y="548640"/>
            <a:ext cx="7626096" cy="1179576"/>
          </a:xfrm>
        </p:spPr>
        <p:txBody>
          <a:bodyPr>
            <a:normAutofit/>
          </a:bodyPr>
          <a:lstStyle/>
          <a:p>
            <a:r>
              <a:rPr lang="en-US" sz="4000" b="1" spc="34" dirty="0">
                <a:effectLst>
                  <a:outerShdw blurRad="38100" dist="38100" dir="2700000" algn="tl">
                    <a:srgbClr val="000000">
                      <a:alpha val="43137"/>
                    </a:srgbClr>
                  </a:outerShdw>
                </a:effectLst>
                <a:latin typeface="Abadi" panose="020B0604020104020204" pitchFamily="34" charset="0"/>
                <a:ea typeface="Arial" panose="020B0604020202020204" pitchFamily="34" charset="0"/>
              </a:rPr>
              <a:t>Storeroom</a:t>
            </a:r>
            <a:r>
              <a:rPr lang="en-US" sz="4000" b="1" dirty="0">
                <a:effectLst>
                  <a:outerShdw blurRad="38100" dist="38100" dir="2700000" algn="tl">
                    <a:srgbClr val="000000">
                      <a:alpha val="43137"/>
                    </a:srgbClr>
                  </a:outerShdw>
                </a:effectLst>
                <a:latin typeface="Abadi" panose="020B0604020104020204" pitchFamily="34" charset="0"/>
                <a:ea typeface="Arial" panose="020B0604020202020204" pitchFamily="34" charset="0"/>
              </a:rPr>
              <a:t> </a:t>
            </a:r>
            <a:r>
              <a:rPr lang="en-US" sz="4000" b="1" spc="34" dirty="0">
                <a:effectLst>
                  <a:outerShdw blurRad="38100" dist="38100" dir="2700000" algn="tl">
                    <a:srgbClr val="000000">
                      <a:alpha val="43137"/>
                    </a:srgbClr>
                  </a:outerShdw>
                </a:effectLst>
                <a:latin typeface="Abadi" panose="020B0604020104020204" pitchFamily="34" charset="0"/>
                <a:ea typeface="Arial" panose="020B0604020202020204" pitchFamily="34" charset="0"/>
              </a:rPr>
              <a:t>Clerk</a:t>
            </a:r>
            <a:endParaRPr lang="en-US" sz="4000" dirty="0">
              <a:latin typeface="Abadi" panose="020B0604020104020204" pitchFamily="34" charset="0"/>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1705B8C-15BE-185D-A4AA-FD5B90A44437}"/>
              </a:ext>
            </a:extLst>
          </p:cNvPr>
          <p:cNvSpPr>
            <a:spLocks noGrp="1"/>
          </p:cNvSpPr>
          <p:nvPr>
            <p:ph idx="1"/>
          </p:nvPr>
        </p:nvSpPr>
        <p:spPr>
          <a:xfrm>
            <a:off x="628650" y="1905000"/>
            <a:ext cx="7834122" cy="4876800"/>
          </a:xfrm>
        </p:spPr>
        <p:txBody>
          <a:bodyPr>
            <a:normAutofit lnSpcReduction="10000"/>
          </a:bodyPr>
          <a:lstStyle/>
          <a:p>
            <a:pPr marL="548640" marR="719138" indent="0">
              <a:spcBef>
                <a:spcPts val="41"/>
              </a:spcBef>
              <a:buNone/>
            </a:pPr>
            <a:endParaRPr lang="en-US" sz="1200" b="1" dirty="0">
              <a:effectLst>
                <a:outerShdw blurRad="38100" dist="38100" dir="2700000" algn="tl">
                  <a:srgbClr val="000000">
                    <a:alpha val="43137"/>
                  </a:srgbClr>
                </a:outerShdw>
              </a:effectLst>
              <a:latin typeface="Arial" panose="020B0604020202020204" pitchFamily="34" charset="0"/>
              <a:ea typeface="Arial Narrow" panose="020B0606020202030204" pitchFamily="34" charset="0"/>
              <a:cs typeface="Arial" panose="020B0604020202020204" pitchFamily="34" charset="0"/>
            </a:endParaRPr>
          </a:p>
          <a:p>
            <a:pPr marL="0" indent="0">
              <a:buNone/>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storeroom clerk’s typical duties include, but are not limited to, the following:</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Issuing parts</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Stocking and labeling parts</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Organizing inventories</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Shipping equipment and materials (e.g. vendor returns, repairable spares, etc.)</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Picking, kitting, staging, delivering and related activities</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Counting inventory (e.g. cycle counting)</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Housekeeping</a:t>
            </a:r>
          </a:p>
          <a:p>
            <a:pPr lvl="1">
              <a:lnSpc>
                <a:spcPct val="12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Receiving activities (e.g. opening boxes, checking packing slips, noting discrepancies, etc.)</a:t>
            </a:r>
          </a:p>
          <a:p>
            <a:endPar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E6BEF88-595F-02F2-346A-8FC2014453BA}"/>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48D32983-742F-6AA6-0871-0C96F30D5451}"/>
              </a:ext>
            </a:extLst>
          </p:cNvPr>
          <p:cNvSpPr>
            <a:spLocks noGrp="1"/>
          </p:cNvSpPr>
          <p:nvPr>
            <p:ph type="sldNum" sz="quarter" idx="12"/>
          </p:nvPr>
        </p:nvSpPr>
        <p:spPr/>
        <p:txBody>
          <a:bodyPr/>
          <a:lstStyle/>
          <a:p>
            <a:pPr>
              <a:defRPr/>
            </a:pPr>
            <a:fld id="{93760DB9-38B2-4ACA-86B8-FFD53C1F380B}" type="slidenum">
              <a:rPr lang="en-US" smtClean="0"/>
              <a:pPr>
                <a:defRPr/>
              </a:pPr>
              <a:t>172</a:t>
            </a:fld>
            <a:endParaRPr lang="en-US"/>
          </a:p>
        </p:txBody>
      </p:sp>
    </p:spTree>
    <p:extLst>
      <p:ext uri="{BB962C8B-B14F-4D97-AF65-F5344CB8AC3E}">
        <p14:creationId xmlns:p14="http://schemas.microsoft.com/office/powerpoint/2010/main" val="120074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9" name="Rectangle 6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1" name="Rectangle 7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CDA3B6-5BBE-8CA1-D31D-C37D725F4318}"/>
              </a:ext>
            </a:extLst>
          </p:cNvPr>
          <p:cNvSpPr>
            <a:spLocks noGrp="1"/>
          </p:cNvSpPr>
          <p:nvPr>
            <p:ph type="title"/>
          </p:nvPr>
        </p:nvSpPr>
        <p:spPr>
          <a:xfrm>
            <a:off x="476677" y="548640"/>
            <a:ext cx="7986095" cy="1179576"/>
          </a:xfrm>
        </p:spPr>
        <p:txBody>
          <a:bodyPr vert="horz" lIns="91440" tIns="45720" rIns="91440" bIns="45720" rtlCol="0" anchor="ctr">
            <a:normAutofit/>
          </a:bodyPr>
          <a:lstStyle/>
          <a:p>
            <a:pPr defTabSz="914400"/>
            <a: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t>Materials Management Tracking of Parts</a:t>
            </a:r>
            <a:b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br>
            <a:endPar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endParaRPr>
          </a:p>
        </p:txBody>
      </p:sp>
      <p:sp>
        <p:nvSpPr>
          <p:cNvPr id="73" name="Rectangle 7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E9BE8E0B-6322-A52D-6B40-33C063301792}"/>
              </a:ext>
            </a:extLst>
          </p:cNvPr>
          <p:cNvSpPr txBox="1"/>
          <p:nvPr/>
        </p:nvSpPr>
        <p:spPr>
          <a:xfrm>
            <a:off x="470137" y="2221992"/>
            <a:ext cx="7992635" cy="3954971"/>
          </a:xfrm>
          <a:prstGeom prst="rect">
            <a:avLst/>
          </a:prstGeom>
        </p:spPr>
        <p:txBody>
          <a:bodyPr vert="horz" lIns="91440" tIns="45720" rIns="91440" bIns="45720" rtlCol="0">
            <a:noAutofit/>
          </a:bodyPr>
          <a:lstStyle/>
          <a:p>
            <a:pPr marL="228600" indent="-457200">
              <a:lnSpc>
                <a:spcPct val="90000"/>
              </a:lnSpc>
              <a:spcAft>
                <a:spcPts val="600"/>
              </a:spcAft>
              <a:buFont typeface="+mj-lt"/>
              <a:buAutoNum type="arabicPeriod"/>
            </a:pPr>
            <a:r>
              <a:rPr lang="en-US" sz="2000" b="1" i="0" dirty="0">
                <a:effectLst>
                  <a:outerShdw blurRad="38100" dist="38100" dir="2700000" algn="tl">
                    <a:srgbClr val="000000">
                      <a:alpha val="43137"/>
                    </a:srgbClr>
                  </a:outerShdw>
                </a:effectLst>
                <a:latin typeface="Abadi" panose="020B0604020104020204" pitchFamily="34" charset="0"/>
                <a:cs typeface="+mn-cs"/>
              </a:rPr>
              <a:t>Keeping track of spare parts is a daunting task. A CMMS helps you get and stay organized by automating inventory purchasing, so you can have the correct parts when you need them, in the correct amount.</a:t>
            </a:r>
          </a:p>
          <a:p>
            <a:pPr>
              <a:lnSpc>
                <a:spcPct val="90000"/>
              </a:lnSpc>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mn-cs"/>
            </a:endParaRPr>
          </a:p>
          <a:p>
            <a:pPr marL="457200" indent="-457200">
              <a:lnSpc>
                <a:spcPct val="90000"/>
              </a:lnSpc>
              <a:spcAft>
                <a:spcPts val="600"/>
              </a:spcAft>
              <a:buAutoNum type="arabicPeriod" startAt="2"/>
            </a:pPr>
            <a:r>
              <a:rPr lang="en-US" sz="2000" b="1" i="0" dirty="0">
                <a:effectLst>
                  <a:outerShdw blurRad="38100" dist="38100" dir="2700000" algn="tl">
                    <a:srgbClr val="000000">
                      <a:alpha val="43137"/>
                    </a:srgbClr>
                  </a:outerShdw>
                </a:effectLst>
                <a:latin typeface="Abadi" panose="020B0604020104020204" pitchFamily="34" charset="0"/>
                <a:cs typeface="+mn-cs"/>
              </a:rPr>
              <a:t>Many CMMS systems let you log all spare parts and note where they are stored, when they were purchased, how to use them and their availability at all sites across the organization. </a:t>
            </a:r>
          </a:p>
          <a:p>
            <a:pPr>
              <a:lnSpc>
                <a:spcPct val="90000"/>
              </a:lnSpc>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mn-cs"/>
            </a:endParaRPr>
          </a:p>
          <a:p>
            <a:pPr>
              <a:lnSpc>
                <a:spcPct val="90000"/>
              </a:lnSpc>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mn-cs"/>
            </a:endParaRPr>
          </a:p>
          <a:p>
            <a:pPr>
              <a:lnSpc>
                <a:spcPct val="90000"/>
              </a:lnSpc>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mn-cs"/>
            </a:endParaRPr>
          </a:p>
          <a:p>
            <a:pPr>
              <a:lnSpc>
                <a:spcPct val="90000"/>
              </a:lnSpc>
              <a:spcAft>
                <a:spcPts val="600"/>
              </a:spcAft>
            </a:pPr>
            <a:r>
              <a:rPr lang="en-US" sz="2000" b="1" dirty="0">
                <a:effectLst>
                  <a:outerShdw blurRad="38100" dist="38100" dir="2700000" algn="tl">
                    <a:srgbClr val="000000">
                      <a:alpha val="43137"/>
                    </a:srgbClr>
                  </a:outerShdw>
                </a:effectLst>
                <a:latin typeface="Abadi" panose="020B0604020104020204" pitchFamily="34" charset="0"/>
                <a:cs typeface="+mn-cs"/>
              </a:rPr>
              <a:t>							</a:t>
            </a:r>
            <a:r>
              <a:rPr lang="en-US" sz="2000" b="1" dirty="0">
                <a:solidFill>
                  <a:srgbClr val="FF0000"/>
                </a:solidFill>
                <a:effectLst>
                  <a:outerShdw blurRad="38100" dist="38100" dir="2700000" algn="tl">
                    <a:srgbClr val="000000">
                      <a:alpha val="43137"/>
                    </a:srgbClr>
                  </a:outerShdw>
                </a:effectLst>
                <a:latin typeface="Abadi" panose="020B0604020104020204" pitchFamily="34" charset="0"/>
                <a:cs typeface="+mn-cs"/>
              </a:rPr>
              <a:t>Cont.</a:t>
            </a:r>
          </a:p>
        </p:txBody>
      </p:sp>
      <p:sp>
        <p:nvSpPr>
          <p:cNvPr id="3" name="Footer Placeholder 2">
            <a:extLst>
              <a:ext uri="{FF2B5EF4-FFF2-40B4-BE49-F238E27FC236}">
                <a16:creationId xmlns:a16="http://schemas.microsoft.com/office/drawing/2014/main" id="{7833A8CE-CA8A-050B-467E-90B2727BEBB7}"/>
              </a:ext>
            </a:extLst>
          </p:cNvPr>
          <p:cNvSpPr>
            <a:spLocks noGrp="1"/>
          </p:cNvSpPr>
          <p:nvPr>
            <p:ph type="ftr" sz="quarter" idx="11"/>
          </p:nvPr>
        </p:nvSpPr>
        <p:spPr/>
        <p:txBody>
          <a:bodyPr/>
          <a:lstStyle/>
          <a:p>
            <a:pPr>
              <a:defRPr/>
            </a:pPr>
            <a:r>
              <a:rPr lang="en-US"/>
              <a:t>www.worldclassmaintenance.org</a:t>
            </a:r>
          </a:p>
        </p:txBody>
      </p:sp>
      <p:sp>
        <p:nvSpPr>
          <p:cNvPr id="4" name="Slide Number Placeholder 3">
            <a:extLst>
              <a:ext uri="{FF2B5EF4-FFF2-40B4-BE49-F238E27FC236}">
                <a16:creationId xmlns:a16="http://schemas.microsoft.com/office/drawing/2014/main" id="{83E98DD3-35B2-356C-290B-91F1D65067C2}"/>
              </a:ext>
            </a:extLst>
          </p:cNvPr>
          <p:cNvSpPr>
            <a:spLocks noGrp="1"/>
          </p:cNvSpPr>
          <p:nvPr>
            <p:ph type="sldNum" sz="quarter" idx="12"/>
          </p:nvPr>
        </p:nvSpPr>
        <p:spPr/>
        <p:txBody>
          <a:bodyPr/>
          <a:lstStyle/>
          <a:p>
            <a:pPr>
              <a:defRPr/>
            </a:pPr>
            <a:fld id="{93760DB9-38B2-4ACA-86B8-FFD53C1F380B}" type="slidenum">
              <a:rPr lang="en-US" smtClean="0"/>
              <a:pPr>
                <a:defRPr/>
              </a:pPr>
              <a:t>173</a:t>
            </a:fld>
            <a:endParaRPr lang="en-US"/>
          </a:p>
        </p:txBody>
      </p:sp>
    </p:spTree>
    <p:extLst>
      <p:ext uri="{BB962C8B-B14F-4D97-AF65-F5344CB8AC3E}">
        <p14:creationId xmlns:p14="http://schemas.microsoft.com/office/powerpoint/2010/main" val="428836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barn(inVertical)">
                                      <p:cBhvr>
                                        <p:cTn id="12" dur="5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6" end="6"/>
                                            </p:txEl>
                                          </p:spTgt>
                                        </p:tgtEl>
                                        <p:attrNameLst>
                                          <p:attrName>style.visibility</p:attrName>
                                        </p:attrNameLst>
                                      </p:cBhvr>
                                      <p:to>
                                        <p:strVal val="visible"/>
                                      </p:to>
                                    </p:set>
                                    <p:animEffect transition="in" filter="barn(inVertical)">
                                      <p:cBhvr>
                                        <p:cTn id="17"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9" name="Rectangle 6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1" name="Rectangle 7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CDA3B6-5BBE-8CA1-D31D-C37D725F4318}"/>
              </a:ext>
            </a:extLst>
          </p:cNvPr>
          <p:cNvSpPr>
            <a:spLocks noGrp="1"/>
          </p:cNvSpPr>
          <p:nvPr>
            <p:ph type="title"/>
          </p:nvPr>
        </p:nvSpPr>
        <p:spPr>
          <a:xfrm>
            <a:off x="476677" y="548640"/>
            <a:ext cx="7986095" cy="1179576"/>
          </a:xfrm>
        </p:spPr>
        <p:txBody>
          <a:bodyPr vert="horz" lIns="91440" tIns="45720" rIns="91440" bIns="45720" rtlCol="0" anchor="ctr">
            <a:normAutofit/>
          </a:bodyPr>
          <a:lstStyle/>
          <a:p>
            <a:pPr defTabSz="914400"/>
            <a: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t>Materials Management Tracking of Parts</a:t>
            </a:r>
            <a:b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br>
            <a:r>
              <a:rPr lang="en-US" sz="3600" b="1" dirty="0">
                <a:effectLst>
                  <a:outerShdw blurRad="38100" dist="38100" dir="2700000" algn="tl">
                    <a:srgbClr val="000000">
                      <a:alpha val="43137"/>
                    </a:srgbClr>
                  </a:outerShdw>
                </a:effectLst>
                <a:latin typeface="Abadi" panose="020B0604020104020204" pitchFamily="34" charset="0"/>
              </a:rPr>
              <a:t>cont.</a:t>
            </a:r>
            <a:endPar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endParaRPr>
          </a:p>
        </p:txBody>
      </p:sp>
      <p:sp>
        <p:nvSpPr>
          <p:cNvPr id="73" name="Rectangle 7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E9BE8E0B-6322-A52D-6B40-33C063301792}"/>
              </a:ext>
            </a:extLst>
          </p:cNvPr>
          <p:cNvSpPr txBox="1"/>
          <p:nvPr/>
        </p:nvSpPr>
        <p:spPr>
          <a:xfrm>
            <a:off x="470137" y="2018806"/>
            <a:ext cx="7992635" cy="4158157"/>
          </a:xfrm>
          <a:prstGeom prst="rect">
            <a:avLst/>
          </a:prstGeom>
        </p:spPr>
        <p:txBody>
          <a:bodyPr vert="horz" lIns="91440" tIns="45720" rIns="91440" bIns="45720" rtlCol="0">
            <a:noAutofit/>
          </a:bodyPr>
          <a:lstStyle/>
          <a:p>
            <a:pPr>
              <a:lnSpc>
                <a:spcPct val="90000"/>
              </a:lnSpc>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mn-cs"/>
            </a:endParaRPr>
          </a:p>
          <a:p>
            <a:pPr marL="457200" indent="-457200">
              <a:lnSpc>
                <a:spcPct val="90000"/>
              </a:lnSpc>
              <a:spcAft>
                <a:spcPts val="600"/>
              </a:spcAft>
              <a:buAutoNum type="arabicPeriod" startAt="3"/>
            </a:pPr>
            <a:r>
              <a:rPr lang="en-US" sz="2000" b="1" i="0" dirty="0">
                <a:effectLst>
                  <a:outerShdw blurRad="38100" dist="38100" dir="2700000" algn="tl">
                    <a:srgbClr val="000000">
                      <a:alpha val="43137"/>
                    </a:srgbClr>
                  </a:outerShdw>
                </a:effectLst>
                <a:latin typeface="Abadi" panose="020B0604020104020204" pitchFamily="34" charset="0"/>
                <a:cs typeface="+mn-cs"/>
              </a:rPr>
              <a:t>This way, technicians know what parts they'll need for a repair or preventive maintenance task, where those parts are and how to use them.</a:t>
            </a:r>
          </a:p>
          <a:p>
            <a:pPr>
              <a:lnSpc>
                <a:spcPct val="90000"/>
              </a:lnSpc>
              <a:spcAft>
                <a:spcPts val="600"/>
              </a:spcAft>
            </a:pPr>
            <a:endParaRPr lang="en-US" sz="2000" b="1" i="0" dirty="0">
              <a:effectLst>
                <a:outerShdw blurRad="38100" dist="38100" dir="2700000" algn="tl">
                  <a:srgbClr val="000000">
                    <a:alpha val="43137"/>
                  </a:srgbClr>
                </a:outerShdw>
              </a:effectLst>
              <a:latin typeface="Abadi" panose="020B0604020104020204" pitchFamily="34" charset="0"/>
              <a:cs typeface="+mn-cs"/>
            </a:endParaRPr>
          </a:p>
          <a:p>
            <a:pPr marL="457200" indent="-457200">
              <a:lnSpc>
                <a:spcPct val="90000"/>
              </a:lnSpc>
              <a:spcAft>
                <a:spcPts val="600"/>
              </a:spcAft>
              <a:buAutoNum type="arabicPeriod" startAt="4"/>
            </a:pPr>
            <a:r>
              <a:rPr lang="en-US" sz="2000" b="1" i="0" dirty="0">
                <a:effectLst>
                  <a:outerShdw blurRad="38100" dist="38100" dir="2700000" algn="tl">
                    <a:srgbClr val="000000">
                      <a:alpha val="43137"/>
                    </a:srgbClr>
                  </a:outerShdw>
                </a:effectLst>
                <a:latin typeface="Abadi" panose="020B0604020104020204" pitchFamily="34" charset="0"/>
                <a:cs typeface="+mn-cs"/>
              </a:rPr>
              <a:t>Finally, a CMMS helps you maintain an optimal inventory through tracking inventory costs, referencing order history, cycle counts, usage data and first-in/first-out details.</a:t>
            </a:r>
          </a:p>
          <a:p>
            <a:pPr>
              <a:lnSpc>
                <a:spcPct val="90000"/>
              </a:lnSpc>
              <a:spcAft>
                <a:spcPts val="600"/>
              </a:spcAft>
            </a:pPr>
            <a:endParaRPr lang="en-US" sz="2000" b="1" i="0" dirty="0">
              <a:effectLst>
                <a:outerShdw blurRad="38100" dist="38100" dir="2700000" algn="tl">
                  <a:srgbClr val="000000">
                    <a:alpha val="43137"/>
                  </a:srgbClr>
                </a:outerShdw>
              </a:effectLst>
              <a:latin typeface="Abadi" panose="020B0604020104020204" pitchFamily="34" charset="0"/>
              <a:cs typeface="+mn-cs"/>
            </a:endParaRPr>
          </a:p>
        </p:txBody>
      </p:sp>
      <p:sp>
        <p:nvSpPr>
          <p:cNvPr id="3" name="Footer Placeholder 2">
            <a:extLst>
              <a:ext uri="{FF2B5EF4-FFF2-40B4-BE49-F238E27FC236}">
                <a16:creationId xmlns:a16="http://schemas.microsoft.com/office/drawing/2014/main" id="{7833A8CE-CA8A-050B-467E-90B2727BEBB7}"/>
              </a:ext>
            </a:extLst>
          </p:cNvPr>
          <p:cNvSpPr>
            <a:spLocks noGrp="1"/>
          </p:cNvSpPr>
          <p:nvPr>
            <p:ph type="ftr" sz="quarter" idx="11"/>
          </p:nvPr>
        </p:nvSpPr>
        <p:spPr/>
        <p:txBody>
          <a:bodyPr/>
          <a:lstStyle/>
          <a:p>
            <a:pPr>
              <a:defRPr/>
            </a:pPr>
            <a:r>
              <a:rPr lang="en-US"/>
              <a:t>www.worldclassmaintenance.org</a:t>
            </a:r>
          </a:p>
        </p:txBody>
      </p:sp>
      <p:sp>
        <p:nvSpPr>
          <p:cNvPr id="4" name="Slide Number Placeholder 3">
            <a:extLst>
              <a:ext uri="{FF2B5EF4-FFF2-40B4-BE49-F238E27FC236}">
                <a16:creationId xmlns:a16="http://schemas.microsoft.com/office/drawing/2014/main" id="{83E98DD3-35B2-356C-290B-91F1D65067C2}"/>
              </a:ext>
            </a:extLst>
          </p:cNvPr>
          <p:cNvSpPr>
            <a:spLocks noGrp="1"/>
          </p:cNvSpPr>
          <p:nvPr>
            <p:ph type="sldNum" sz="quarter" idx="12"/>
          </p:nvPr>
        </p:nvSpPr>
        <p:spPr/>
        <p:txBody>
          <a:bodyPr/>
          <a:lstStyle/>
          <a:p>
            <a:pPr>
              <a:defRPr/>
            </a:pPr>
            <a:fld id="{93760DB9-38B2-4ACA-86B8-FFD53C1F380B}" type="slidenum">
              <a:rPr lang="en-US" smtClean="0"/>
              <a:pPr>
                <a:defRPr/>
              </a:pPr>
              <a:t>174</a:t>
            </a:fld>
            <a:endParaRPr lang="en-US"/>
          </a:p>
        </p:txBody>
      </p:sp>
    </p:spTree>
    <p:extLst>
      <p:ext uri="{BB962C8B-B14F-4D97-AF65-F5344CB8AC3E}">
        <p14:creationId xmlns:p14="http://schemas.microsoft.com/office/powerpoint/2010/main" val="210813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arn(inVertical)">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barn(inVertical)">
                                      <p:cBhvr>
                                        <p:cTn id="1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9" name="Rectangle 3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145959-48CB-126F-E9C3-E9A90D3C186A}"/>
              </a:ext>
            </a:extLst>
          </p:cNvPr>
          <p:cNvSpPr>
            <a:spLocks noGrp="1"/>
          </p:cNvSpPr>
          <p:nvPr>
            <p:ph type="title"/>
          </p:nvPr>
        </p:nvSpPr>
        <p:spPr>
          <a:xfrm>
            <a:off x="836676" y="548640"/>
            <a:ext cx="7626096" cy="1179576"/>
          </a:xfrm>
        </p:spPr>
        <p:txBody>
          <a:bodyPr>
            <a:normAutofit/>
          </a:bodyPr>
          <a:lstStyle/>
          <a:p>
            <a:r>
              <a:rPr lang="en-US" sz="35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Maintenance Spare Parts, cont. </a:t>
            </a:r>
          </a:p>
        </p:txBody>
      </p:sp>
      <p:sp>
        <p:nvSpPr>
          <p:cNvPr id="41" name="Rectangle 4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62B4A4E-8574-9D33-5316-EBF1029BD728}"/>
              </a:ext>
            </a:extLst>
          </p:cNvPr>
          <p:cNvSpPr>
            <a:spLocks noGrp="1"/>
          </p:cNvSpPr>
          <p:nvPr>
            <p:ph idx="1"/>
          </p:nvPr>
        </p:nvSpPr>
        <p:spPr>
          <a:xfrm>
            <a:off x="470137" y="2221992"/>
            <a:ext cx="7992635" cy="4499483"/>
          </a:xfrm>
        </p:spPr>
        <p:txBody>
          <a:bodyPr>
            <a:normAutofit/>
          </a:bodyPr>
          <a:lstStyle/>
          <a:p>
            <a:r>
              <a:rPr lang="en-US" sz="2000" b="1" dirty="0">
                <a:effectLst>
                  <a:outerShdw blurRad="38100" dist="38100" dir="2700000" algn="tl">
                    <a:srgbClr val="000000">
                      <a:alpha val="43137"/>
                    </a:srgbClr>
                  </a:outerShdw>
                </a:effectLst>
                <a:latin typeface="Abadi" panose="020B0604020104020204" pitchFamily="34" charset="0"/>
              </a:rPr>
              <a:t>A spare part, spare, service part, repair part, or replacement part, is an </a:t>
            </a:r>
            <a:r>
              <a:rPr lang="en-US" sz="2000" b="1" dirty="0">
                <a:effectLst>
                  <a:outerShdw blurRad="38100" dist="38100" dir="2700000" algn="tl">
                    <a:srgbClr val="000000">
                      <a:alpha val="43137"/>
                    </a:srgbClr>
                  </a:outerShdw>
                </a:effectLst>
                <a:latin typeface="Abadi" panose="020B0604020104020204" pitchFamily="34" charset="0"/>
                <a:hlinkClick r:id="rId2" tooltip="Interchangeable part">
                  <a:extLst>
                    <a:ext uri="{A12FA001-AC4F-418D-AE19-62706E023703}">
                      <ahyp:hlinkClr xmlns:ahyp="http://schemas.microsoft.com/office/drawing/2018/hyperlinkcolor" val="tx"/>
                    </a:ext>
                  </a:extLst>
                </a:hlinkClick>
              </a:rPr>
              <a:t>interchangeable part</a:t>
            </a:r>
            <a:r>
              <a:rPr lang="en-US" sz="2000" b="1" dirty="0">
                <a:effectLst>
                  <a:outerShdw blurRad="38100" dist="38100" dir="2700000" algn="tl">
                    <a:srgbClr val="000000">
                      <a:alpha val="43137"/>
                    </a:srgbClr>
                  </a:outerShdw>
                </a:effectLst>
                <a:latin typeface="Abadi" panose="020B0604020104020204" pitchFamily="34" charset="0"/>
              </a:rPr>
              <a:t> that is kept in an inventory and used for the repair or refurbishment of failed units/equipment. </a:t>
            </a:r>
          </a:p>
          <a:p>
            <a:r>
              <a:rPr lang="en-US" sz="2000" b="1" dirty="0">
                <a:effectLst>
                  <a:outerShdw blurRad="38100" dist="38100" dir="2700000" algn="tl">
                    <a:srgbClr val="000000">
                      <a:alpha val="43137"/>
                    </a:srgbClr>
                  </a:outerShdw>
                </a:effectLst>
                <a:latin typeface="Abadi" panose="020B0604020104020204" pitchFamily="34" charset="0"/>
              </a:rPr>
              <a:t>Spare parts are an important feature of </a:t>
            </a:r>
            <a:r>
              <a:rPr lang="en-US" sz="2000" b="1" dirty="0">
                <a:effectLst>
                  <a:outerShdw blurRad="38100" dist="38100" dir="2700000" algn="tl">
                    <a:srgbClr val="000000">
                      <a:alpha val="43137"/>
                    </a:srgbClr>
                  </a:outerShdw>
                </a:effectLst>
                <a:latin typeface="Abadi" panose="020B0604020104020204" pitchFamily="34" charset="0"/>
                <a:hlinkClick r:id="rId3" tooltip="Logistics engineering">
                  <a:extLst>
                    <a:ext uri="{A12FA001-AC4F-418D-AE19-62706E023703}">
                      <ahyp:hlinkClr xmlns:ahyp="http://schemas.microsoft.com/office/drawing/2018/hyperlinkcolor" val="tx"/>
                    </a:ext>
                  </a:extLst>
                </a:hlinkClick>
              </a:rPr>
              <a:t>logistics engineering</a:t>
            </a:r>
            <a:r>
              <a:rPr lang="en-US" sz="2000" b="1" dirty="0">
                <a:effectLst>
                  <a:outerShdw blurRad="38100" dist="38100" dir="2700000" algn="tl">
                    <a:srgbClr val="000000">
                      <a:alpha val="43137"/>
                    </a:srgbClr>
                  </a:outerShdw>
                </a:effectLst>
                <a:latin typeface="Abadi" panose="020B0604020104020204" pitchFamily="34" charset="0"/>
              </a:rPr>
              <a:t> and </a:t>
            </a:r>
            <a:r>
              <a:rPr lang="en-US" sz="2000" b="1" u="sng" dirty="0">
                <a:effectLst>
                  <a:outerShdw blurRad="38100" dist="38100" dir="2700000" algn="tl">
                    <a:srgbClr val="000000">
                      <a:alpha val="43137"/>
                    </a:srgbClr>
                  </a:outerShdw>
                </a:effectLst>
                <a:latin typeface="Abadi" panose="020B0604020104020204" pitchFamily="34" charset="0"/>
                <a:hlinkClick r:id="rId4">
                  <a:extLst>
                    <a:ext uri="{A12FA001-AC4F-418D-AE19-62706E023703}">
                      <ahyp:hlinkClr xmlns:ahyp="http://schemas.microsoft.com/office/drawing/2018/hyperlinkcolor" val="tx"/>
                    </a:ext>
                  </a:extLst>
                </a:hlinkClick>
              </a:rPr>
              <a:t>supply chain management</a:t>
            </a:r>
            <a:r>
              <a:rPr lang="en-US" sz="2000" b="1" dirty="0">
                <a:effectLst>
                  <a:outerShdw blurRad="38100" dist="38100" dir="2700000" algn="tl">
                    <a:srgbClr val="000000">
                      <a:alpha val="43137"/>
                    </a:srgbClr>
                  </a:outerShdw>
                </a:effectLst>
                <a:latin typeface="Abadi" panose="020B0604020104020204" pitchFamily="34" charset="0"/>
              </a:rPr>
              <a:t>, often comprising dedicated </a:t>
            </a:r>
            <a:r>
              <a:rPr lang="en-US" sz="2000" b="1" dirty="0">
                <a:effectLst>
                  <a:outerShdw blurRad="38100" dist="38100" dir="2700000" algn="tl">
                    <a:srgbClr val="000000">
                      <a:alpha val="43137"/>
                    </a:srgbClr>
                  </a:outerShdw>
                </a:effectLst>
                <a:latin typeface="Abadi" panose="020B0604020104020204" pitchFamily="34" charset="0"/>
                <a:hlinkClick r:id="rId5" tooltip="Spare parts management">
                  <a:extLst>
                    <a:ext uri="{A12FA001-AC4F-418D-AE19-62706E023703}">
                      <ahyp:hlinkClr xmlns:ahyp="http://schemas.microsoft.com/office/drawing/2018/hyperlinkcolor" val="tx"/>
                    </a:ext>
                  </a:extLst>
                </a:hlinkClick>
              </a:rPr>
              <a:t>spare parts management</a:t>
            </a:r>
            <a:r>
              <a:rPr lang="en-US" sz="2000" b="1" dirty="0">
                <a:effectLst>
                  <a:outerShdw blurRad="38100" dist="38100" dir="2700000" algn="tl">
                    <a:srgbClr val="000000">
                      <a:alpha val="43137"/>
                    </a:srgbClr>
                  </a:outerShdw>
                </a:effectLst>
                <a:latin typeface="Abadi" panose="020B0604020104020204" pitchFamily="34" charset="0"/>
              </a:rPr>
              <a:t> systems.</a:t>
            </a:r>
          </a:p>
          <a:p>
            <a:pPr marL="0" indent="0">
              <a:buNone/>
            </a:pPr>
            <a:endParaRPr lang="en-US" sz="2000" b="1" dirty="0">
              <a:effectLst>
                <a:outerShdw blurRad="38100" dist="38100" dir="2700000" algn="tl">
                  <a:srgbClr val="000000">
                    <a:alpha val="43137"/>
                  </a:srgbClr>
                </a:outerShdw>
              </a:effectLst>
              <a:latin typeface="Abadi" panose="020B0604020104020204" pitchFamily="34" charset="0"/>
            </a:endParaRPr>
          </a:p>
          <a:p>
            <a:r>
              <a:rPr lang="en-US" sz="2000" b="1" dirty="0">
                <a:effectLst>
                  <a:outerShdw blurRad="38100" dist="38100" dir="2700000" algn="tl">
                    <a:srgbClr val="000000">
                      <a:alpha val="43137"/>
                    </a:srgbClr>
                  </a:outerShdw>
                </a:effectLst>
                <a:latin typeface="Abadi" panose="020B0604020104020204" pitchFamily="34" charset="0"/>
              </a:rPr>
              <a:t>In an industrial environment, spare parts are described in several manner to distinguish key features of various spare parts.  </a:t>
            </a:r>
          </a:p>
          <a:p>
            <a:r>
              <a:rPr lang="en-US" sz="2000" b="1" dirty="0">
                <a:effectLst>
                  <a:outerShdw blurRad="38100" dist="38100" dir="2700000" algn="tl">
                    <a:srgbClr val="000000">
                      <a:alpha val="43137"/>
                    </a:srgbClr>
                  </a:outerShdw>
                </a:effectLst>
                <a:latin typeface="Abadi" panose="020B0604020104020204" pitchFamily="34" charset="0"/>
              </a:rPr>
              <a:t>The following describes spare part types and their typically functionality.</a:t>
            </a:r>
          </a:p>
          <a:p>
            <a:pPr marL="2400300" lvl="7" indent="0">
              <a:buNone/>
            </a:pPr>
            <a:r>
              <a:rPr lang="en-US" sz="1800" b="1" dirty="0">
                <a:effectLst>
                  <a:outerShdw blurRad="38100" dist="38100" dir="2700000" algn="tl">
                    <a:srgbClr val="000000">
                      <a:alpha val="43137"/>
                    </a:srgbClr>
                  </a:outerShdw>
                </a:effectLst>
                <a:latin typeface="Abadi" panose="020B0604020104020204" pitchFamily="34" charset="0"/>
              </a:rPr>
              <a:t>                              </a:t>
            </a:r>
          </a:p>
          <a:p>
            <a:pPr marL="2400300" lvl="7" indent="0">
              <a:buNone/>
            </a:pPr>
            <a:r>
              <a:rPr lang="en-US" sz="1800" b="1" dirty="0">
                <a:effectLst>
                  <a:outerShdw blurRad="38100" dist="38100" dir="2700000" algn="tl">
                    <a:srgbClr val="000000">
                      <a:alpha val="43137"/>
                    </a:srgbClr>
                  </a:outerShdw>
                </a:effectLst>
                <a:latin typeface="Abadi" panose="020B0604020104020204" pitchFamily="34" charset="0"/>
              </a:rPr>
              <a:t>						       Cont.</a:t>
            </a:r>
          </a:p>
        </p:txBody>
      </p:sp>
      <p:sp>
        <p:nvSpPr>
          <p:cNvPr id="4" name="Footer Placeholder 3">
            <a:extLst>
              <a:ext uri="{FF2B5EF4-FFF2-40B4-BE49-F238E27FC236}">
                <a16:creationId xmlns:a16="http://schemas.microsoft.com/office/drawing/2014/main" id="{CF919AFD-6BDE-777D-8710-E5072BD20ED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BD9BC691-3803-AB1A-1A45-BD8C4E3D7EE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175</a:t>
            </a:fld>
            <a:endParaRPr lang="en-US">
              <a:solidFill>
                <a:schemeClr val="tx1">
                  <a:lumMod val="50000"/>
                  <a:lumOff val="50000"/>
                </a:schemeClr>
              </a:solidFill>
            </a:endParaRPr>
          </a:p>
        </p:txBody>
      </p:sp>
    </p:spTree>
    <p:extLst>
      <p:ext uri="{BB962C8B-B14F-4D97-AF65-F5344CB8AC3E}">
        <p14:creationId xmlns:p14="http://schemas.microsoft.com/office/powerpoint/2010/main" val="1005145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9" name="Rectangle 3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145959-48CB-126F-E9C3-E9A90D3C186A}"/>
              </a:ext>
            </a:extLst>
          </p:cNvPr>
          <p:cNvSpPr>
            <a:spLocks noGrp="1"/>
          </p:cNvSpPr>
          <p:nvPr>
            <p:ph type="title"/>
          </p:nvPr>
        </p:nvSpPr>
        <p:spPr>
          <a:xfrm>
            <a:off x="836676" y="548640"/>
            <a:ext cx="7626096" cy="1179576"/>
          </a:xfrm>
        </p:spPr>
        <p:txBody>
          <a:bodyPr>
            <a:normAutofit/>
          </a:bodyPr>
          <a:lstStyle/>
          <a:p>
            <a:r>
              <a:rPr lang="en-US" sz="35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Maintenance Spare Parts, Cont.</a:t>
            </a:r>
          </a:p>
        </p:txBody>
      </p:sp>
      <p:sp>
        <p:nvSpPr>
          <p:cNvPr id="41" name="Rectangle 4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62B4A4E-8574-9D33-5316-EBF1029BD728}"/>
              </a:ext>
            </a:extLst>
          </p:cNvPr>
          <p:cNvSpPr>
            <a:spLocks noGrp="1"/>
          </p:cNvSpPr>
          <p:nvPr>
            <p:ph idx="1"/>
          </p:nvPr>
        </p:nvSpPr>
        <p:spPr>
          <a:xfrm>
            <a:off x="685800" y="2133600"/>
            <a:ext cx="7776972" cy="4043363"/>
          </a:xfrm>
        </p:spPr>
        <p:txBody>
          <a:bodyPr>
            <a:normAutofit/>
          </a:bodyPr>
          <a:lstStyle/>
          <a:p>
            <a:r>
              <a:rPr lang="en-US" sz="1800" b="1" u="sng" dirty="0">
                <a:effectLst>
                  <a:outerShdw blurRad="38100" dist="38100" dir="2700000" algn="tl">
                    <a:srgbClr val="000000">
                      <a:alpha val="43137"/>
                    </a:srgbClr>
                  </a:outerShdw>
                </a:effectLst>
                <a:latin typeface="Abadi" panose="020B0604020104020204" pitchFamily="34" charset="0"/>
              </a:rPr>
              <a:t>Capital Parts </a:t>
            </a:r>
            <a:r>
              <a:rPr lang="en-US" sz="1800" b="1" dirty="0">
                <a:effectLst>
                  <a:outerShdw blurRad="38100" dist="38100" dir="2700000" algn="tl">
                    <a:srgbClr val="000000">
                      <a:alpha val="43137"/>
                    </a:srgbClr>
                  </a:outerShdw>
                </a:effectLst>
                <a:latin typeface="Abadi" panose="020B0604020104020204" pitchFamily="34" charset="0"/>
              </a:rPr>
              <a:t>are spare parts which, although acknowledged to have a long life or a small chance of </a:t>
            </a:r>
            <a:r>
              <a:rPr lang="en-US" sz="1800" b="1" dirty="0">
                <a:effectLst>
                  <a:outerShdw blurRad="38100" dist="38100" dir="2700000" algn="tl">
                    <a:srgbClr val="000000">
                      <a:alpha val="43137"/>
                    </a:srgbClr>
                  </a:outerShdw>
                </a:effectLst>
                <a:latin typeface="Abadi" panose="020B0604020104020204" pitchFamily="34" charset="0"/>
                <a:hlinkClick r:id="rId2" tooltip="Failure">
                  <a:extLst>
                    <a:ext uri="{A12FA001-AC4F-418D-AE19-62706E023703}">
                      <ahyp:hlinkClr xmlns:ahyp="http://schemas.microsoft.com/office/drawing/2018/hyperlinkcolor" val="tx"/>
                    </a:ext>
                  </a:extLst>
                </a:hlinkClick>
              </a:rPr>
              <a:t>failure</a:t>
            </a:r>
            <a:r>
              <a:rPr lang="en-US" sz="1800" b="1" dirty="0">
                <a:effectLst>
                  <a:outerShdw blurRad="38100" dist="38100" dir="2700000" algn="tl">
                    <a:srgbClr val="000000">
                      <a:alpha val="43137"/>
                    </a:srgbClr>
                  </a:outerShdw>
                </a:effectLst>
                <a:latin typeface="Abadi" panose="020B0604020104020204" pitchFamily="34" charset="0"/>
              </a:rPr>
              <a:t>, would cause a long shutdown of equipment because it would take a long time to get a replacement for them.</a:t>
            </a:r>
          </a:p>
          <a:p>
            <a:pPr marL="0" indent="0">
              <a:buNone/>
            </a:pPr>
            <a:r>
              <a:rPr lang="en-US" sz="1800" b="1" dirty="0">
                <a:effectLst>
                  <a:outerShdw blurRad="38100" dist="38100" dir="2700000" algn="tl">
                    <a:srgbClr val="000000">
                      <a:alpha val="43137"/>
                    </a:srgbClr>
                  </a:outerShdw>
                </a:effectLst>
                <a:latin typeface="Abadi" panose="020B0604020104020204" pitchFamily="34" charset="0"/>
              </a:rPr>
              <a:t> </a:t>
            </a:r>
          </a:p>
          <a:p>
            <a:r>
              <a:rPr lang="en-US" sz="1800" b="1" u="sng" dirty="0">
                <a:effectLst>
                  <a:outerShdw blurRad="38100" dist="38100" dir="2700000" algn="tl">
                    <a:srgbClr val="000000">
                      <a:alpha val="43137"/>
                    </a:srgbClr>
                  </a:outerShdw>
                </a:effectLst>
                <a:latin typeface="Abadi" panose="020B0604020104020204" pitchFamily="34" charset="0"/>
              </a:rPr>
              <a:t>Capital Parts </a:t>
            </a:r>
            <a:r>
              <a:rPr lang="en-US" sz="1800" b="1" dirty="0">
                <a:effectLst>
                  <a:outerShdw blurRad="38100" dist="38100" dir="2700000" algn="tl">
                    <a:srgbClr val="000000">
                      <a:alpha val="43137"/>
                    </a:srgbClr>
                  </a:outerShdw>
                </a:effectLst>
                <a:latin typeface="Abadi" panose="020B0604020104020204" pitchFamily="34" charset="0"/>
              </a:rPr>
              <a:t>are typically repaired or replaced during planned overhauls/scheduled inspections.  As description implies, these Capital Parts are typically expensive and are depreciated over time.</a:t>
            </a:r>
          </a:p>
          <a:p>
            <a:pPr marL="0" indent="0">
              <a:buNone/>
            </a:pPr>
            <a:endParaRPr lang="en-US" sz="1800" b="1" dirty="0">
              <a:effectLst>
                <a:outerShdw blurRad="38100" dist="38100" dir="2700000" algn="tl">
                  <a:srgbClr val="000000">
                    <a:alpha val="43137"/>
                  </a:srgbClr>
                </a:outerShdw>
              </a:effectLst>
              <a:latin typeface="Abadi" panose="020B0604020104020204" pitchFamily="34" charset="0"/>
            </a:endParaRPr>
          </a:p>
          <a:p>
            <a:r>
              <a:rPr lang="en-US" sz="1800" b="1" dirty="0">
                <a:effectLst>
                  <a:outerShdw blurRad="38100" dist="38100" dir="2700000" algn="tl">
                    <a:srgbClr val="000000">
                      <a:alpha val="43137"/>
                    </a:srgbClr>
                  </a:outerShdw>
                </a:effectLst>
                <a:latin typeface="Abadi" panose="020B0604020104020204" pitchFamily="34" charset="0"/>
              </a:rPr>
              <a:t>An example of Capital Part could be a pump and motor set used in industrial plant, or impeller or a rotor required for a pump or motor.  </a:t>
            </a:r>
          </a:p>
          <a:p>
            <a:r>
              <a:rPr lang="en-US" sz="1800" b="1" dirty="0">
                <a:effectLst>
                  <a:outerShdw blurRad="38100" dist="38100" dir="2700000" algn="tl">
                    <a:srgbClr val="000000">
                      <a:alpha val="43137"/>
                    </a:srgbClr>
                  </a:outerShdw>
                </a:effectLst>
                <a:latin typeface="Abadi" panose="020B0604020104020204" pitchFamily="34" charset="0"/>
              </a:rPr>
              <a:t>This “spare” requirement would be determined by redundancy of equipment used in the industrial processes.</a:t>
            </a:r>
          </a:p>
          <a:p>
            <a:endParaRPr lang="en-US" sz="1800" b="1"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CF919AFD-6BDE-777D-8710-E5072BD20ED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BD9BC691-3803-AB1A-1A45-BD8C4E3D7EE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176</a:t>
            </a:fld>
            <a:endParaRPr lang="en-US">
              <a:solidFill>
                <a:schemeClr val="tx1">
                  <a:lumMod val="50000"/>
                  <a:lumOff val="50000"/>
                </a:schemeClr>
              </a:solidFill>
            </a:endParaRPr>
          </a:p>
        </p:txBody>
      </p:sp>
    </p:spTree>
    <p:extLst>
      <p:ext uri="{BB962C8B-B14F-4D97-AF65-F5344CB8AC3E}">
        <p14:creationId xmlns:p14="http://schemas.microsoft.com/office/powerpoint/2010/main" val="2336572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A78D1-728A-6A68-9B53-162C8A6E2491}"/>
              </a:ext>
            </a:extLst>
          </p:cNvPr>
          <p:cNvSpPr>
            <a:spLocks noGrp="1"/>
          </p:cNvSpPr>
          <p:nvPr>
            <p:ph type="title"/>
          </p:nvPr>
        </p:nvSpPr>
        <p:spPr>
          <a:xfrm>
            <a:off x="1484710" y="440293"/>
            <a:ext cx="5915025" cy="1162289"/>
          </a:xfrm>
        </p:spPr>
        <p:txBody>
          <a:bodyPr>
            <a:normAutofit/>
          </a:bodyPr>
          <a:lstStyle/>
          <a:p>
            <a:pPr algn="ctr">
              <a:defRPr/>
            </a:pPr>
            <a:r>
              <a:rPr lang="en-US" sz="36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Safety and Reliability</a:t>
            </a:r>
          </a:p>
        </p:txBody>
      </p:sp>
      <p:pic>
        <p:nvPicPr>
          <p:cNvPr id="15363" name="Content Placeholder 5">
            <a:extLst>
              <a:ext uri="{FF2B5EF4-FFF2-40B4-BE49-F238E27FC236}">
                <a16:creationId xmlns:a16="http://schemas.microsoft.com/office/drawing/2014/main" id="{A6231A0F-AE34-DB4A-7C0E-DE2B6A1D39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42222" y="1551385"/>
            <a:ext cx="3313509" cy="2518172"/>
          </a:xfrm>
        </p:spPr>
      </p:pic>
      <p:pic>
        <p:nvPicPr>
          <p:cNvPr id="15364" name="Picture 7">
            <a:extLst>
              <a:ext uri="{FF2B5EF4-FFF2-40B4-BE49-F238E27FC236}">
                <a16:creationId xmlns:a16="http://schemas.microsoft.com/office/drawing/2014/main" id="{3CF32A56-80FA-AEE7-3912-8ED30442615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8269" y="1588294"/>
            <a:ext cx="2827735" cy="244435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4E5857-0FB6-2FEA-B06C-5626909272D6}"/>
              </a:ext>
            </a:extLst>
          </p:cNvPr>
          <p:cNvSpPr txBox="1"/>
          <p:nvPr/>
        </p:nvSpPr>
        <p:spPr>
          <a:xfrm>
            <a:off x="814388" y="4201716"/>
            <a:ext cx="7814072" cy="2215991"/>
          </a:xfrm>
          <a:prstGeom prst="rect">
            <a:avLst/>
          </a:prstGeom>
          <a:noFill/>
        </p:spPr>
        <p:txBody>
          <a:bodyPr>
            <a:spAutoFit/>
          </a:bodyPr>
          <a:lstStyle/>
          <a:p>
            <a:pPr marL="214313" indent="-214313" fontAlgn="auto">
              <a:spcBef>
                <a:spcPts val="0"/>
              </a:spcBef>
              <a:spcAft>
                <a:spcPts val="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Safety requires attention to detail</a:t>
            </a:r>
          </a:p>
          <a:p>
            <a:pPr marL="214313" indent="-214313" fontAlgn="auto">
              <a:spcBef>
                <a:spcPts val="0"/>
              </a:spcBef>
              <a:spcAft>
                <a:spcPts val="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Following Procedures mitigates failures</a:t>
            </a:r>
          </a:p>
          <a:p>
            <a:pPr marL="214313" indent="-214313" fontAlgn="auto">
              <a:spcBef>
                <a:spcPts val="0"/>
              </a:spcBef>
              <a:spcAft>
                <a:spcPts val="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Not rushing a job or looking for Parts or Material</a:t>
            </a:r>
          </a:p>
          <a:p>
            <a:pPr marL="214313" indent="-214313" fontAlgn="auto">
              <a:spcBef>
                <a:spcPts val="0"/>
              </a:spcBef>
              <a:spcAft>
                <a:spcPts val="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Effective Planning and Scheduling increases wrench-time and mitigates human error which results in equipment and personnel failures</a:t>
            </a:r>
          </a:p>
          <a:p>
            <a:pPr marL="214313" indent="-214313" fontAlgn="auto">
              <a:spcBef>
                <a:spcPts val="0"/>
              </a:spcBef>
              <a:spcAft>
                <a:spcPts val="0"/>
              </a:spcAft>
              <a:buFont typeface="Arial" panose="020B0604020202020204" pitchFamily="34" charset="0"/>
              <a:buChar char="•"/>
              <a:defRPr/>
            </a:pP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85690FB9-BC7C-6F8F-E771-ADD7DF38A5A8}"/>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4C1350A8-0376-5619-DED9-F635D321B2F6}"/>
              </a:ext>
            </a:extLst>
          </p:cNvPr>
          <p:cNvSpPr>
            <a:spLocks noGrp="1"/>
          </p:cNvSpPr>
          <p:nvPr>
            <p:ph type="sldNum" sz="quarter" idx="12"/>
          </p:nvPr>
        </p:nvSpPr>
        <p:spPr/>
        <p:txBody>
          <a:bodyPr/>
          <a:lstStyle/>
          <a:p>
            <a:pPr>
              <a:defRPr/>
            </a:pPr>
            <a:fld id="{93760DB9-38B2-4ACA-86B8-FFD53C1F380B}" type="slidenum">
              <a:rPr lang="en-US" smtClean="0"/>
              <a:pPr>
                <a:defRPr/>
              </a:pPr>
              <a:t>177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DE4EC44-FD4A-7A74-9E70-4DE0F74CB444}"/>
              </a:ext>
            </a:extLst>
          </p:cNvPr>
          <p:cNvSpPr>
            <a:spLocks noChangeArrowheads="1"/>
          </p:cNvSpPr>
          <p:nvPr/>
        </p:nvSpPr>
        <p:spPr bwMode="auto">
          <a:xfrm>
            <a:off x="453390" y="727473"/>
            <a:ext cx="8109586" cy="1754326"/>
          </a:xfrm>
          <a:prstGeom prst="rect">
            <a:avLst/>
          </a:prstGeom>
          <a:solidFill>
            <a:schemeClr val="bg1"/>
          </a:solidFill>
          <a:ln>
            <a:noFill/>
          </a:ln>
          <a:effectLst/>
        </p:spPr>
        <p:txBody>
          <a:bodyPr wrap="square" anchor="ctr">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defTabSz="685800">
              <a:defRPr/>
            </a:pPr>
            <a:r>
              <a:rPr lang="en-US" altLang="en-US" sz="2800" b="1" dirty="0">
                <a:effectLst>
                  <a:outerShdw blurRad="38100" dist="38100" dir="2700000" algn="tl">
                    <a:srgbClr val="000000">
                      <a:alpha val="43137"/>
                    </a:srgbClr>
                  </a:outerShdw>
                </a:effectLst>
                <a:latin typeface="Abadi" panose="020B0604020104020204" pitchFamily="34" charset="0"/>
              </a:rPr>
              <a:t>Maintenance Materials Management Best Practices </a:t>
            </a:r>
          </a:p>
          <a:p>
            <a:pPr algn="ctr" defTabSz="685800">
              <a:defRPr/>
            </a:pPr>
            <a:endParaRPr lang="en-US" altLang="en-US" sz="2000" b="1" dirty="0">
              <a:effectLst>
                <a:outerShdw blurRad="38100" dist="38100" dir="2700000" algn="tl">
                  <a:srgbClr val="000000">
                    <a:alpha val="43137"/>
                  </a:srgbClr>
                </a:outerShdw>
              </a:effectLst>
              <a:latin typeface="Abadi" panose="020B0604020104020204" pitchFamily="34" charset="0"/>
            </a:endParaRPr>
          </a:p>
          <a:p>
            <a:pPr algn="ctr" defTabSz="685800">
              <a:defRPr/>
            </a:pPr>
            <a:r>
              <a:rPr lang="en-US" altLang="en-US" sz="2000" b="1" dirty="0">
                <a:effectLst>
                  <a:outerShdw blurRad="38100" dist="38100" dir="2700000" algn="tl">
                    <a:srgbClr val="000000">
                      <a:alpha val="43137"/>
                    </a:srgbClr>
                  </a:outerShdw>
                </a:effectLst>
                <a:latin typeface="Abadi" panose="020B0604020104020204" pitchFamily="34" charset="0"/>
              </a:rPr>
              <a:t>Maintenance Materials Management is Critical to Success of any Organization and makes an impact on cost</a:t>
            </a:r>
            <a:br>
              <a:rPr lang="en-US" altLang="en-US" sz="2000" b="1" dirty="0">
                <a:effectLst>
                  <a:outerShdw blurRad="38100" dist="38100" dir="2700000" algn="tl">
                    <a:srgbClr val="000000">
                      <a:alpha val="43137"/>
                    </a:srgbClr>
                  </a:outerShdw>
                </a:effectLst>
                <a:latin typeface="Abadi" panose="020B0604020104020204" pitchFamily="34" charset="0"/>
              </a:rPr>
            </a:br>
            <a:endParaRPr lang="en-US" altLang="en-US" sz="2000" b="1" dirty="0">
              <a:effectLst>
                <a:outerShdw blurRad="38100" dist="38100" dir="2700000" algn="tl">
                  <a:srgbClr val="000000">
                    <a:alpha val="43137"/>
                  </a:srgbClr>
                </a:outerShdw>
              </a:effectLst>
              <a:latin typeface="Abadi" panose="020B0604020104020204" pitchFamily="34" charset="0"/>
            </a:endParaRPr>
          </a:p>
        </p:txBody>
      </p:sp>
      <p:pic>
        <p:nvPicPr>
          <p:cNvPr id="2" name="Content Placeholder 4">
            <a:extLst>
              <a:ext uri="{FF2B5EF4-FFF2-40B4-BE49-F238E27FC236}">
                <a16:creationId xmlns:a16="http://schemas.microsoft.com/office/drawing/2014/main" id="{31B4CF0A-66D0-9EA2-3AF9-D9C89A19E44A}"/>
              </a:ext>
            </a:extLst>
          </p:cNvPr>
          <p:cNvPicPr>
            <a:picLocks noChangeAspect="1"/>
          </p:cNvPicPr>
          <p:nvPr/>
        </p:nvPicPr>
        <p:blipFill>
          <a:blip r:embed="rId2"/>
          <a:stretch>
            <a:fillRect/>
          </a:stretch>
        </p:blipFill>
        <p:spPr>
          <a:xfrm>
            <a:off x="267768" y="2640450"/>
            <a:ext cx="8761932" cy="2801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a:extLst>
              <a:ext uri="{FF2B5EF4-FFF2-40B4-BE49-F238E27FC236}">
                <a16:creationId xmlns:a16="http://schemas.microsoft.com/office/drawing/2014/main" id="{F5E5779A-8CE1-D6A0-E1A6-8F1064DC9EC2}"/>
              </a:ext>
            </a:extLst>
          </p:cNvPr>
          <p:cNvSpPr txBox="1"/>
          <p:nvPr/>
        </p:nvSpPr>
        <p:spPr>
          <a:xfrm>
            <a:off x="174426" y="5042773"/>
            <a:ext cx="8589169" cy="323165"/>
          </a:xfrm>
          <a:prstGeom prst="rect">
            <a:avLst/>
          </a:prstGeom>
          <a:noFill/>
        </p:spPr>
        <p:txBody>
          <a:bodyPr>
            <a:spAutoFit/>
          </a:bodyPr>
          <a:lstStyle/>
          <a:p>
            <a:pPr algn="ctr" fontAlgn="auto">
              <a:spcBef>
                <a:spcPts val="0"/>
              </a:spcBef>
              <a:spcAft>
                <a:spcPts val="0"/>
              </a:spcAft>
              <a:defRPr/>
            </a:pPr>
            <a:r>
              <a:rPr lang="en-US" sz="1500" b="1" u="sng" dirty="0">
                <a:effectLst>
                  <a:outerShdw blurRad="38100" dist="38100" dir="2700000" algn="tl">
                    <a:srgbClr val="000000">
                      <a:alpha val="43137"/>
                    </a:srgbClr>
                  </a:outerShdw>
                </a:effectLst>
                <a:latin typeface="+mn-lt"/>
              </a:rPr>
              <a:t>Example of Cost Differences </a:t>
            </a:r>
            <a:r>
              <a:rPr lang="en-US" sz="1500" b="1" dirty="0">
                <a:effectLst>
                  <a:outerShdw blurRad="38100" dist="38100" dir="2700000" algn="tl">
                    <a:srgbClr val="000000">
                      <a:alpha val="43137"/>
                    </a:srgbClr>
                  </a:outerShdw>
                </a:effectLst>
                <a:latin typeface="+mn-lt"/>
              </a:rPr>
              <a:t>between WCM and Typical Organizations        $220,000    ------       $48,0000                      </a:t>
            </a:r>
          </a:p>
        </p:txBody>
      </p:sp>
      <p:sp>
        <p:nvSpPr>
          <p:cNvPr id="3" name="Rectangle 2">
            <a:extLst>
              <a:ext uri="{FF2B5EF4-FFF2-40B4-BE49-F238E27FC236}">
                <a16:creationId xmlns:a16="http://schemas.microsoft.com/office/drawing/2014/main" id="{4CAB3012-EBAE-D64D-AC3F-4923121EF52E}"/>
              </a:ext>
            </a:extLst>
          </p:cNvPr>
          <p:cNvSpPr/>
          <p:nvPr/>
        </p:nvSpPr>
        <p:spPr>
          <a:xfrm>
            <a:off x="457200" y="4255770"/>
            <a:ext cx="8176260" cy="685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3F8875-2B68-832E-6566-D58D3EADC3C7}"/>
              </a:ext>
            </a:extLst>
          </p:cNvPr>
          <p:cNvSpPr/>
          <p:nvPr/>
        </p:nvSpPr>
        <p:spPr>
          <a:xfrm>
            <a:off x="453390" y="3355182"/>
            <a:ext cx="8176260" cy="9005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6"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FCEF0-49EB-0F02-E356-F2E3580A3110}"/>
              </a:ext>
            </a:extLst>
          </p:cNvPr>
          <p:cNvSpPr>
            <a:spLocks noGrp="1"/>
          </p:cNvSpPr>
          <p:nvPr>
            <p:ph type="title"/>
          </p:nvPr>
        </p:nvSpPr>
        <p:spPr>
          <a:xfrm>
            <a:off x="628650" y="870347"/>
            <a:ext cx="7886700" cy="994172"/>
          </a:xfrm>
        </p:spPr>
        <p:txBody>
          <a:bodyPr>
            <a:normAutofit/>
          </a:bodyPr>
          <a:lstStyle/>
          <a:p>
            <a:pPr algn="ctr">
              <a:defRPr/>
            </a:pPr>
            <a:r>
              <a:rPr lang="en-US" sz="32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Objective of a Maintenance Storeroom</a:t>
            </a:r>
          </a:p>
        </p:txBody>
      </p:sp>
      <p:sp>
        <p:nvSpPr>
          <p:cNvPr id="3" name="Content Placeholder 2">
            <a:extLst>
              <a:ext uri="{FF2B5EF4-FFF2-40B4-BE49-F238E27FC236}">
                <a16:creationId xmlns:a16="http://schemas.microsoft.com/office/drawing/2014/main" id="{BA159E44-8496-B98A-49DE-CEF79E606785}"/>
              </a:ext>
            </a:extLst>
          </p:cNvPr>
          <p:cNvSpPr>
            <a:spLocks noGrp="1"/>
          </p:cNvSpPr>
          <p:nvPr>
            <p:ph idx="1"/>
          </p:nvPr>
        </p:nvSpPr>
        <p:spPr>
          <a:xfrm>
            <a:off x="628650" y="1864519"/>
            <a:ext cx="7886700" cy="700088"/>
          </a:xfrm>
        </p:spPr>
        <p:txBody>
          <a:bodyPr rtlCol="0">
            <a:normAutofit/>
          </a:bodyPr>
          <a:lstStyle/>
          <a:p>
            <a:pPr marL="0" indent="0" algn="ctr">
              <a:buNone/>
              <a:defRPr/>
            </a:pPr>
            <a:r>
              <a:rPr lang="en-US" b="1" dirty="0">
                <a:effectLst>
                  <a:outerShdw blurRad="38100" dist="38100" dir="2700000" algn="tl">
                    <a:srgbClr val="000000">
                      <a:alpha val="43137"/>
                    </a:srgbClr>
                  </a:outerShdw>
                </a:effectLst>
                <a:latin typeface="Abadi" panose="020B0604020104020204" pitchFamily="34" charset="0"/>
              </a:rPr>
              <a:t>“To Provide the Right Part/Material at the Right Time in like new condition to Maintenance”</a:t>
            </a:r>
          </a:p>
        </p:txBody>
      </p:sp>
      <p:pic>
        <p:nvPicPr>
          <p:cNvPr id="6" name="Picture 5" descr="Diagram, engineering drawing&#10;&#10;Description automatically generated">
            <a:extLst>
              <a:ext uri="{FF2B5EF4-FFF2-40B4-BE49-F238E27FC236}">
                <a16:creationId xmlns:a16="http://schemas.microsoft.com/office/drawing/2014/main" id="{983670DC-A507-DD58-12D9-99A61625FDDA}"/>
              </a:ext>
            </a:extLst>
          </p:cNvPr>
          <p:cNvPicPr>
            <a:picLocks noChangeAspect="1"/>
          </p:cNvPicPr>
          <p:nvPr/>
        </p:nvPicPr>
        <p:blipFill>
          <a:blip r:embed="rId2"/>
          <a:stretch>
            <a:fillRect/>
          </a:stretch>
        </p:blipFill>
        <p:spPr>
          <a:xfrm>
            <a:off x="1394461" y="2470978"/>
            <a:ext cx="6151421" cy="3293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Footer Placeholder 3">
            <a:extLst>
              <a:ext uri="{FF2B5EF4-FFF2-40B4-BE49-F238E27FC236}">
                <a16:creationId xmlns:a16="http://schemas.microsoft.com/office/drawing/2014/main" id="{24C2B192-8D9C-FB31-70E9-A2623CCB2811}"/>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96B060B1-8E82-A1A8-004F-FDBBE70F1AD1}"/>
              </a:ext>
            </a:extLst>
          </p:cNvPr>
          <p:cNvSpPr>
            <a:spLocks noGrp="1"/>
          </p:cNvSpPr>
          <p:nvPr>
            <p:ph type="sldNum" sz="quarter" idx="12"/>
          </p:nvPr>
        </p:nvSpPr>
        <p:spPr/>
        <p:txBody>
          <a:bodyPr/>
          <a:lstStyle/>
          <a:p>
            <a:pPr>
              <a:defRPr/>
            </a:pPr>
            <a:fld id="{93760DB9-38B2-4ACA-86B8-FFD53C1F380B}" type="slidenum">
              <a:rPr lang="en-US" smtClean="0"/>
              <a:pPr>
                <a:defRPr/>
              </a:pPr>
              <a:t>179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3712BD-3432-D541-02BA-9E4BCDBA7F05}"/>
              </a:ext>
            </a:extLst>
          </p:cNvPr>
          <p:cNvSpPr>
            <a:spLocks noGrp="1"/>
          </p:cNvSpPr>
          <p:nvPr>
            <p:ph type="title"/>
          </p:nvPr>
        </p:nvSpPr>
        <p:spPr>
          <a:xfrm>
            <a:off x="836676" y="548640"/>
            <a:ext cx="7626096" cy="1179576"/>
          </a:xfrm>
        </p:spPr>
        <p:txBody>
          <a:bodyPr>
            <a:normAutofit/>
          </a:bodyPr>
          <a:lstStyle/>
          <a:p>
            <a:r>
              <a:rPr lang="en-US" sz="3500" dirty="0"/>
              <a:t>CMMS Question</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04A6955-3773-9C22-1CF3-0FA40AE9AC89}"/>
              </a:ext>
            </a:extLst>
          </p:cNvPr>
          <p:cNvSpPr>
            <a:spLocks noGrp="1"/>
          </p:cNvSpPr>
          <p:nvPr>
            <p:ph idx="1"/>
          </p:nvPr>
        </p:nvSpPr>
        <p:spPr>
          <a:xfrm>
            <a:off x="681228" y="2133600"/>
            <a:ext cx="8386572" cy="5105400"/>
          </a:xfrm>
        </p:spPr>
        <p:txBody>
          <a:bodyPr>
            <a:normAutofit fontScale="77500" lnSpcReduction="20000"/>
          </a:bodyPr>
          <a:lstStyle/>
          <a:p>
            <a:pPr marL="342900" indent="-342900">
              <a:lnSpc>
                <a:spcPct val="170000"/>
              </a:lnSpc>
              <a:buFont typeface="+mj-lt"/>
              <a:buAutoNum type="arabicPeriod"/>
            </a:pPr>
            <a:r>
              <a:rPr lang="en-US" altLang="en-US" sz="2600" dirty="0">
                <a:latin typeface="Arial" panose="020B0604020202020204" pitchFamily="34" charset="0"/>
                <a:cs typeface="Arial" panose="020B0604020202020204" pitchFamily="34" charset="0"/>
              </a:rPr>
              <a:t>How accurate is the data in your CMMS/EAM?</a:t>
            </a:r>
            <a:r>
              <a:rPr lang="en-US" altLang="en-US" sz="2600" kern="1200" dirty="0">
                <a:latin typeface="Arial" panose="020B0604020202020204" pitchFamily="34" charset="0"/>
                <a:ea typeface="+mj-ea"/>
                <a:cs typeface="Arial" panose="020B0604020202020204" pitchFamily="34" charset="0"/>
              </a:rPr>
              <a:t> </a:t>
            </a:r>
          </a:p>
          <a:p>
            <a:pPr marL="342900" indent="-342900">
              <a:lnSpc>
                <a:spcPct val="170000"/>
              </a:lnSpc>
              <a:buFont typeface="+mj-lt"/>
              <a:buAutoNum type="arabicPeriod"/>
            </a:pPr>
            <a:r>
              <a:rPr lang="en-US" altLang="en-US" sz="2600" kern="1200" dirty="0">
                <a:latin typeface="Arial" panose="020B0604020202020204" pitchFamily="34" charset="0"/>
                <a:ea typeface="+mj-ea"/>
                <a:cs typeface="Arial" panose="020B0604020202020204" pitchFamily="34" charset="0"/>
              </a:rPr>
              <a:t>How effective is your current system at managing failure on like components / parts?</a:t>
            </a:r>
            <a:endParaRPr lang="en-US" altLang="en-US" sz="2600" dirty="0">
              <a:latin typeface="Arial" panose="020B0604020202020204" pitchFamily="34" charset="0"/>
              <a:cs typeface="Arial" panose="020B0604020202020204" pitchFamily="34" charset="0"/>
            </a:endParaRPr>
          </a:p>
          <a:p>
            <a:pPr marL="342900" indent="-342900">
              <a:lnSpc>
                <a:spcPct val="170000"/>
              </a:lnSpc>
              <a:buFont typeface="+mj-lt"/>
              <a:buAutoNum type="arabicPeriod"/>
            </a:pPr>
            <a:r>
              <a:rPr lang="en-US" altLang="en-US" sz="2600" dirty="0">
                <a:latin typeface="Arial" panose="020B0604020202020204" pitchFamily="34" charset="0"/>
                <a:cs typeface="Arial" panose="020B0604020202020204" pitchFamily="34" charset="0"/>
              </a:rPr>
              <a:t>How effective is your current system at identifying repeat failures on like equipment?</a:t>
            </a:r>
            <a:endParaRPr lang="en-US" sz="2600" dirty="0">
              <a:latin typeface="Arial" panose="020B0604020202020204" pitchFamily="34" charset="0"/>
              <a:cs typeface="Arial" panose="020B0604020202020204" pitchFamily="34" charset="0"/>
            </a:endParaRPr>
          </a:p>
          <a:p>
            <a:pPr marL="342900" indent="-342900">
              <a:lnSpc>
                <a:spcPct val="170000"/>
              </a:lnSpc>
              <a:buFont typeface="+mj-lt"/>
              <a:buAutoNum type="arabicPeriod"/>
            </a:pPr>
            <a:r>
              <a:rPr lang="en-US" altLang="en-US" sz="2600" dirty="0">
                <a:latin typeface="Arial" panose="020B0604020202020204" pitchFamily="34" charset="0"/>
                <a:cs typeface="Arial" panose="020B0604020202020204" pitchFamily="34" charset="0"/>
              </a:rPr>
              <a:t>Do you use this data to make the right decisions at the right time?</a:t>
            </a:r>
            <a:br>
              <a:rPr lang="en-US" altLang="en-US" sz="2600" dirty="0">
                <a:latin typeface="Arial" panose="020B0604020202020204" pitchFamily="34" charset="0"/>
                <a:cs typeface="Arial" panose="020B0604020202020204" pitchFamily="34" charset="0"/>
              </a:rPr>
            </a:br>
            <a:r>
              <a:rPr lang="en-US" sz="2200" b="1" i="1" dirty="0">
                <a:solidFill>
                  <a:srgbClr val="FF0000"/>
                </a:solidFill>
                <a:latin typeface="Arial" panose="020B0604020202020204" pitchFamily="34" charset="0"/>
                <a:cs typeface="Arial" panose="020B0604020202020204" pitchFamily="34" charset="0"/>
              </a:rPr>
              <a:t>“Many times, it is what we don’t know that causes the biggest problems”</a:t>
            </a:r>
          </a:p>
          <a:p>
            <a:pPr marL="0" indent="0">
              <a:buNone/>
            </a:pPr>
            <a:endParaRPr lang="en-US" altLang="en-US" sz="2200" b="1" dirty="0">
              <a:solidFill>
                <a:srgbClr val="FF0000"/>
              </a:solidFill>
              <a:latin typeface="Arial" panose="020B0604020202020204" pitchFamily="34" charset="0"/>
              <a:cs typeface="Arial" panose="020B0604020202020204" pitchFamily="34" charset="0"/>
            </a:endParaRPr>
          </a:p>
          <a:p>
            <a:pPr marL="0" indent="0">
              <a:buNone/>
            </a:pPr>
            <a:br>
              <a:rPr lang="en-US" altLang="en-US" sz="1800" b="1" dirty="0">
                <a:solidFill>
                  <a:srgbClr val="FF0000"/>
                </a:solidFill>
                <a:latin typeface="Arial" panose="020B0604020202020204" pitchFamily="34" charset="0"/>
                <a:cs typeface="Arial" panose="020B0604020202020204" pitchFamily="34" charset="0"/>
              </a:rPr>
            </a:br>
            <a:endParaRPr lang="en-US" sz="1800" dirty="0">
              <a:solidFill>
                <a:srgbClr val="FF0000"/>
              </a:solidFill>
              <a:latin typeface="Arial" panose="020B0604020202020204" pitchFamily="34" charset="0"/>
              <a:cs typeface="Arial" panose="020B0604020202020204" pitchFamily="34" charset="0"/>
            </a:endParaRPr>
          </a:p>
          <a:p>
            <a:endParaRPr lang="en-US" sz="1600" dirty="0"/>
          </a:p>
        </p:txBody>
      </p:sp>
      <p:sp>
        <p:nvSpPr>
          <p:cNvPr id="4" name="Footer Placeholder 3">
            <a:extLst>
              <a:ext uri="{FF2B5EF4-FFF2-40B4-BE49-F238E27FC236}">
                <a16:creationId xmlns:a16="http://schemas.microsoft.com/office/drawing/2014/main" id="{A0A5D41F-6242-8C62-ACA1-55636438ECC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E0B7E259-E246-A394-6AE4-B87147356AC6}"/>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18</a:t>
            </a:fld>
            <a:endParaRPr lang="en-US">
              <a:solidFill>
                <a:schemeClr val="tx1">
                  <a:lumMod val="50000"/>
                  <a:lumOff val="50000"/>
                </a:schemeClr>
              </a:solidFill>
            </a:endParaRPr>
          </a:p>
        </p:txBody>
      </p:sp>
    </p:spTree>
    <p:extLst>
      <p:ext uri="{BB962C8B-B14F-4D97-AF65-F5344CB8AC3E}">
        <p14:creationId xmlns:p14="http://schemas.microsoft.com/office/powerpoint/2010/main" val="224654077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7850C-0635-C2CB-61ED-90B34CE58E49}"/>
              </a:ext>
            </a:extLst>
          </p:cNvPr>
          <p:cNvSpPr>
            <a:spLocks noGrp="1"/>
          </p:cNvSpPr>
          <p:nvPr>
            <p:ph type="title"/>
          </p:nvPr>
        </p:nvSpPr>
        <p:spPr>
          <a:xfrm>
            <a:off x="628650" y="457200"/>
            <a:ext cx="7886700" cy="1325563"/>
          </a:xfrm>
        </p:spPr>
        <p:txBody>
          <a:bodyPr>
            <a:normAutofit fontScale="90000"/>
          </a:bodyPr>
          <a:lstStyle/>
          <a:p>
            <a:pPr algn="ctr"/>
            <a:r>
              <a:rPr lang="en-US" b="1" dirty="0">
                <a:effectLst>
                  <a:outerShdw blurRad="38100" dist="38100" dir="2700000" algn="tl">
                    <a:srgbClr val="000000">
                      <a:alpha val="43137"/>
                    </a:srgbClr>
                  </a:outerShdw>
                </a:effectLst>
                <a:latin typeface="+mn-lt"/>
              </a:rPr>
              <a:t>Individual Exercise: ID Why Equipment Criticality Analysis is Important using This Document</a:t>
            </a:r>
            <a:br>
              <a:rPr lang="en-US" b="1" dirty="0">
                <a:effectLst>
                  <a:outerShdw blurRad="38100" dist="38100" dir="2700000" algn="tl">
                    <a:srgbClr val="000000">
                      <a:alpha val="43137"/>
                    </a:srgbClr>
                  </a:outerShdw>
                </a:effectLst>
                <a:latin typeface="+mn-lt"/>
              </a:rPr>
            </a:br>
            <a:r>
              <a:rPr lang="en-US" b="1" dirty="0">
                <a:effectLst>
                  <a:outerShdw blurRad="38100" dist="38100" dir="2700000" algn="tl">
                    <a:srgbClr val="000000">
                      <a:alpha val="43137"/>
                    </a:srgbClr>
                  </a:outerShdw>
                </a:effectLst>
                <a:latin typeface="+mn-lt"/>
              </a:rPr>
              <a:t>“20 Minutes”</a:t>
            </a:r>
          </a:p>
        </p:txBody>
      </p:sp>
      <p:pic>
        <p:nvPicPr>
          <p:cNvPr id="7" name="Content Placeholder 6">
            <a:extLst>
              <a:ext uri="{FF2B5EF4-FFF2-40B4-BE49-F238E27FC236}">
                <a16:creationId xmlns:a16="http://schemas.microsoft.com/office/drawing/2014/main" id="{EE9B916B-2019-A3BE-ADD1-880EBE43AE3E}"/>
              </a:ext>
            </a:extLst>
          </p:cNvPr>
          <p:cNvPicPr>
            <a:picLocks noGrp="1" noChangeAspect="1"/>
          </p:cNvPicPr>
          <p:nvPr>
            <p:ph idx="1"/>
          </p:nvPr>
        </p:nvPicPr>
        <p:blipFill rotWithShape="1">
          <a:blip r:embed="rId2"/>
          <a:srcRect l="16508" t="14082" r="14539" b="8865"/>
          <a:stretch/>
        </p:blipFill>
        <p:spPr>
          <a:xfrm>
            <a:off x="1298865" y="2001647"/>
            <a:ext cx="6546270" cy="4114800"/>
          </a:xfrm>
          <a:ln>
            <a:solidFill>
              <a:schemeClr val="tx1"/>
            </a:solidFill>
          </a:ln>
        </p:spPr>
      </p:pic>
      <p:sp>
        <p:nvSpPr>
          <p:cNvPr id="4" name="Footer Placeholder 3">
            <a:extLst>
              <a:ext uri="{FF2B5EF4-FFF2-40B4-BE49-F238E27FC236}">
                <a16:creationId xmlns:a16="http://schemas.microsoft.com/office/drawing/2014/main" id="{23A7E0B3-B82B-8966-654A-4951E4AF623F}"/>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8759126E-9A08-66B5-460B-58A1A734EF5B}"/>
              </a:ext>
            </a:extLst>
          </p:cNvPr>
          <p:cNvSpPr>
            <a:spLocks noGrp="1"/>
          </p:cNvSpPr>
          <p:nvPr>
            <p:ph type="sldNum" sz="quarter" idx="12"/>
          </p:nvPr>
        </p:nvSpPr>
        <p:spPr/>
        <p:txBody>
          <a:bodyPr/>
          <a:lstStyle/>
          <a:p>
            <a:pPr>
              <a:defRPr/>
            </a:pPr>
            <a:fld id="{93760DB9-38B2-4ACA-86B8-FFD53C1F380B}" type="slidenum">
              <a:rPr lang="en-US" smtClean="0"/>
              <a:pPr>
                <a:defRPr/>
              </a:pPr>
              <a:t>180</a:t>
            </a:fld>
            <a:endParaRPr lang="en-US"/>
          </a:p>
        </p:txBody>
      </p:sp>
    </p:spTree>
    <p:extLst>
      <p:ext uri="{BB962C8B-B14F-4D97-AF65-F5344CB8AC3E}">
        <p14:creationId xmlns:p14="http://schemas.microsoft.com/office/powerpoint/2010/main" val="135928262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4">
            <a:extLst>
              <a:ext uri="{FF2B5EF4-FFF2-40B4-BE49-F238E27FC236}">
                <a16:creationId xmlns:a16="http://schemas.microsoft.com/office/drawing/2014/main" id="{C46699ED-7C8F-E783-DC7C-942E0EB9DDD5}"/>
              </a:ext>
            </a:extLst>
          </p:cNvPr>
          <p:cNvSpPr>
            <a:spLocks noChangeArrowheads="1"/>
          </p:cNvSpPr>
          <p:nvPr/>
        </p:nvSpPr>
        <p:spPr bwMode="auto">
          <a:xfrm>
            <a:off x="76200" y="152400"/>
            <a:ext cx="8915400" cy="838200"/>
          </a:xfrm>
          <a:prstGeom prst="rect">
            <a:avLst/>
          </a:prstGeom>
          <a:noFill/>
          <a:ln w="9525">
            <a:noFill/>
            <a:miter lim="800000"/>
            <a:headEnd/>
            <a:tailEnd/>
          </a:ln>
        </p:spPr>
        <p:txBody>
          <a:bodyPr anchor="ctr"/>
          <a:lstStyle/>
          <a:p>
            <a:pPr algn="ctr" eaLnBrk="1" hangingPunct="1">
              <a:defRPr/>
            </a:pPr>
            <a:r>
              <a:rPr lang="en-US" sz="2800" b="1" dirty="0">
                <a:effectLst>
                  <a:outerShdw blurRad="38100" dist="38100" dir="2700000" algn="tl">
                    <a:srgbClr val="000000">
                      <a:alpha val="43137"/>
                    </a:srgbClr>
                  </a:outerShdw>
                </a:effectLst>
                <a:latin typeface="Abadi" panose="020B0604020104020204" pitchFamily="34" charset="0"/>
                <a:cs typeface="Arial" charset="0"/>
              </a:rPr>
              <a:t>Impact of Planning &amp; Scheduling on</a:t>
            </a:r>
            <a:br>
              <a:rPr lang="en-US" sz="2800" b="1" dirty="0">
                <a:effectLst>
                  <a:outerShdw blurRad="38100" dist="38100" dir="2700000" algn="tl">
                    <a:srgbClr val="000000">
                      <a:alpha val="43137"/>
                    </a:srgbClr>
                  </a:outerShdw>
                </a:effectLst>
                <a:latin typeface="Abadi" panose="020B0604020104020204" pitchFamily="34" charset="0"/>
                <a:cs typeface="Arial" charset="0"/>
              </a:rPr>
            </a:br>
            <a:r>
              <a:rPr lang="en-US" sz="2800" b="1" dirty="0">
                <a:effectLst>
                  <a:outerShdw blurRad="38100" dist="38100" dir="2700000" algn="tl">
                    <a:srgbClr val="000000">
                      <a:alpha val="43137"/>
                    </a:srgbClr>
                  </a:outerShdw>
                </a:effectLst>
                <a:latin typeface="Abadi" panose="020B0604020104020204" pitchFamily="34" charset="0"/>
                <a:cs typeface="Arial" charset="0"/>
              </a:rPr>
              <a:t>Labor Resource Utilization</a:t>
            </a:r>
          </a:p>
        </p:txBody>
      </p:sp>
      <p:graphicFrame>
        <p:nvGraphicFramePr>
          <p:cNvPr id="539828" name="Group 180">
            <a:extLst>
              <a:ext uri="{FF2B5EF4-FFF2-40B4-BE49-F238E27FC236}">
                <a16:creationId xmlns:a16="http://schemas.microsoft.com/office/drawing/2014/main" id="{E0DAFECD-3A19-C966-E043-2C8F0163DF16}"/>
              </a:ext>
            </a:extLst>
          </p:cNvPr>
          <p:cNvGraphicFramePr>
            <a:graphicFrameLocks noGrp="1"/>
          </p:cNvGraphicFramePr>
          <p:nvPr/>
        </p:nvGraphicFramePr>
        <p:xfrm>
          <a:off x="990600" y="1143000"/>
          <a:ext cx="7162800" cy="5200559"/>
        </p:xfrm>
        <a:graphic>
          <a:graphicData uri="http://schemas.openxmlformats.org/drawingml/2006/table">
            <a:tbl>
              <a:tblPr/>
              <a:tblGrid>
                <a:gridCol w="41910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396215">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0000"/>
                          </a:solidFill>
                          <a:effectLst>
                            <a:outerShdw blurRad="38100" dist="38100" dir="2700000" algn="tl">
                              <a:srgbClr val="000000">
                                <a:alpha val="43137"/>
                              </a:srgbClr>
                            </a:outerShdw>
                          </a:effectLst>
                          <a:latin typeface="Arial" pitchFamily="34" charset="0"/>
                        </a:rPr>
                        <a:t>If this were your current state where would you want to be?</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Percent of Day Spent</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00996">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Typical Current</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Target</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Receiving Instructions*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Obtaining Tools and Material*	</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0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Travel*</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10</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Coordination Delays*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4</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Idle at Job Site</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1</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Late Starts and Early Quits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10</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Authorized Breaks and Relief</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114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Excessive Personal Time</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pitchFamily="34" charset="0"/>
                        </a:rPr>
                        <a:t>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Subtotal</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Arial" pitchFamily="34" charset="0"/>
                        </a:rPr>
                        <a:t>35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962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Direct Work</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a:ln>
                          <a:noFill/>
                        </a:ln>
                        <a:solidFill>
                          <a:srgbClr val="CC0000"/>
                        </a:solidFill>
                        <a:effectLst>
                          <a:outerShdw blurRad="38100" dist="38100" dir="2700000" algn="tl">
                            <a:srgbClr val="C0C0C0"/>
                          </a:outerShdw>
                        </a:effectLst>
                        <a:latin typeface="Arial"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Arial" pitchFamily="34" charset="0"/>
                        </a:rPr>
                        <a:t>65%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39818" name="Text Box 170">
            <a:extLst>
              <a:ext uri="{FF2B5EF4-FFF2-40B4-BE49-F238E27FC236}">
                <a16:creationId xmlns:a16="http://schemas.microsoft.com/office/drawing/2014/main" id="{C58E9C3A-DD84-3811-888F-7EC9D9172801}"/>
              </a:ext>
            </a:extLst>
          </p:cNvPr>
          <p:cNvSpPr txBox="1">
            <a:spLocks noChangeArrowheads="1"/>
          </p:cNvSpPr>
          <p:nvPr/>
        </p:nvSpPr>
        <p:spPr bwMode="auto">
          <a:xfrm>
            <a:off x="5715000" y="2314575"/>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5</a:t>
            </a:r>
          </a:p>
        </p:txBody>
      </p:sp>
      <p:sp>
        <p:nvSpPr>
          <p:cNvPr id="539819" name="Text Box 171">
            <a:extLst>
              <a:ext uri="{FF2B5EF4-FFF2-40B4-BE49-F238E27FC236}">
                <a16:creationId xmlns:a16="http://schemas.microsoft.com/office/drawing/2014/main" id="{9036B79A-9B96-B651-FD4F-2E068999F4AC}"/>
              </a:ext>
            </a:extLst>
          </p:cNvPr>
          <p:cNvSpPr txBox="1">
            <a:spLocks noChangeArrowheads="1"/>
          </p:cNvSpPr>
          <p:nvPr/>
        </p:nvSpPr>
        <p:spPr bwMode="auto">
          <a:xfrm>
            <a:off x="5638800" y="2695575"/>
            <a:ext cx="533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12</a:t>
            </a:r>
          </a:p>
        </p:txBody>
      </p:sp>
      <p:sp>
        <p:nvSpPr>
          <p:cNvPr id="539820" name="Text Box 172">
            <a:extLst>
              <a:ext uri="{FF2B5EF4-FFF2-40B4-BE49-F238E27FC236}">
                <a16:creationId xmlns:a16="http://schemas.microsoft.com/office/drawing/2014/main" id="{3800E800-03B2-6D29-4A6F-E7C851EBB4AF}"/>
              </a:ext>
            </a:extLst>
          </p:cNvPr>
          <p:cNvSpPr txBox="1">
            <a:spLocks noChangeArrowheads="1"/>
          </p:cNvSpPr>
          <p:nvPr/>
        </p:nvSpPr>
        <p:spPr bwMode="auto">
          <a:xfrm>
            <a:off x="5562600" y="3114675"/>
            <a:ext cx="68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15</a:t>
            </a:r>
          </a:p>
        </p:txBody>
      </p:sp>
      <p:sp>
        <p:nvSpPr>
          <p:cNvPr id="539821" name="Text Box 173">
            <a:extLst>
              <a:ext uri="{FF2B5EF4-FFF2-40B4-BE49-F238E27FC236}">
                <a16:creationId xmlns:a16="http://schemas.microsoft.com/office/drawing/2014/main" id="{1B0B6338-B76F-538A-CC26-3226D052CC15}"/>
              </a:ext>
            </a:extLst>
          </p:cNvPr>
          <p:cNvSpPr txBox="1">
            <a:spLocks noChangeArrowheads="1"/>
          </p:cNvSpPr>
          <p:nvPr/>
        </p:nvSpPr>
        <p:spPr bwMode="auto">
          <a:xfrm>
            <a:off x="5715000" y="350520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8</a:t>
            </a:r>
          </a:p>
        </p:txBody>
      </p:sp>
      <p:sp>
        <p:nvSpPr>
          <p:cNvPr id="539822" name="Text Box 174">
            <a:extLst>
              <a:ext uri="{FF2B5EF4-FFF2-40B4-BE49-F238E27FC236}">
                <a16:creationId xmlns:a16="http://schemas.microsoft.com/office/drawing/2014/main" id="{0B7E6498-1D10-2BC7-DE16-6A767DAD023D}"/>
              </a:ext>
            </a:extLst>
          </p:cNvPr>
          <p:cNvSpPr txBox="1">
            <a:spLocks noChangeArrowheads="1"/>
          </p:cNvSpPr>
          <p:nvPr/>
        </p:nvSpPr>
        <p:spPr bwMode="auto">
          <a:xfrm>
            <a:off x="5715000" y="388620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5</a:t>
            </a:r>
          </a:p>
        </p:txBody>
      </p:sp>
      <p:sp>
        <p:nvSpPr>
          <p:cNvPr id="539823" name="Text Box 175">
            <a:extLst>
              <a:ext uri="{FF2B5EF4-FFF2-40B4-BE49-F238E27FC236}">
                <a16:creationId xmlns:a16="http://schemas.microsoft.com/office/drawing/2014/main" id="{5C4822FE-1CA3-5AB7-FF0F-0DEAC9B78042}"/>
              </a:ext>
            </a:extLst>
          </p:cNvPr>
          <p:cNvSpPr txBox="1">
            <a:spLocks noChangeArrowheads="1"/>
          </p:cNvSpPr>
          <p:nvPr/>
        </p:nvSpPr>
        <p:spPr bwMode="auto">
          <a:xfrm>
            <a:off x="5715000" y="426720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5</a:t>
            </a:r>
          </a:p>
        </p:txBody>
      </p:sp>
      <p:sp>
        <p:nvSpPr>
          <p:cNvPr id="539824" name="Text Box 176">
            <a:extLst>
              <a:ext uri="{FF2B5EF4-FFF2-40B4-BE49-F238E27FC236}">
                <a16:creationId xmlns:a16="http://schemas.microsoft.com/office/drawing/2014/main" id="{16761817-41FB-1C8D-6A40-9821F7BF4859}"/>
              </a:ext>
            </a:extLst>
          </p:cNvPr>
          <p:cNvSpPr txBox="1">
            <a:spLocks noChangeArrowheads="1"/>
          </p:cNvSpPr>
          <p:nvPr/>
        </p:nvSpPr>
        <p:spPr bwMode="auto">
          <a:xfrm>
            <a:off x="5638800" y="4676775"/>
            <a:ext cx="533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10</a:t>
            </a:r>
          </a:p>
        </p:txBody>
      </p:sp>
      <p:sp>
        <p:nvSpPr>
          <p:cNvPr id="539825" name="Text Box 177">
            <a:extLst>
              <a:ext uri="{FF2B5EF4-FFF2-40B4-BE49-F238E27FC236}">
                <a16:creationId xmlns:a16="http://schemas.microsoft.com/office/drawing/2014/main" id="{06BB63F9-3B75-AB6A-CE1C-E4A3328A4F0A}"/>
              </a:ext>
            </a:extLst>
          </p:cNvPr>
          <p:cNvSpPr txBox="1">
            <a:spLocks noChangeArrowheads="1"/>
          </p:cNvSpPr>
          <p:nvPr/>
        </p:nvSpPr>
        <p:spPr bwMode="auto">
          <a:xfrm>
            <a:off x="5715000" y="5067300"/>
            <a:ext cx="381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000"/>
              <a:t>5</a:t>
            </a:r>
          </a:p>
        </p:txBody>
      </p:sp>
      <p:sp>
        <p:nvSpPr>
          <p:cNvPr id="539826" name="Text Box 178">
            <a:extLst>
              <a:ext uri="{FF2B5EF4-FFF2-40B4-BE49-F238E27FC236}">
                <a16:creationId xmlns:a16="http://schemas.microsoft.com/office/drawing/2014/main" id="{8C7E95D6-3AFA-9D23-E5A2-7242E2D38427}"/>
              </a:ext>
            </a:extLst>
          </p:cNvPr>
          <p:cNvSpPr txBox="1">
            <a:spLocks noChangeArrowheads="1"/>
          </p:cNvSpPr>
          <p:nvPr/>
        </p:nvSpPr>
        <p:spPr bwMode="auto">
          <a:xfrm>
            <a:off x="5638800" y="5410200"/>
            <a:ext cx="533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dirty="0"/>
              <a:t>65</a:t>
            </a:r>
          </a:p>
        </p:txBody>
      </p:sp>
      <p:sp>
        <p:nvSpPr>
          <p:cNvPr id="539827" name="Text Box 179">
            <a:extLst>
              <a:ext uri="{FF2B5EF4-FFF2-40B4-BE49-F238E27FC236}">
                <a16:creationId xmlns:a16="http://schemas.microsoft.com/office/drawing/2014/main" id="{7204A655-5EA6-0C7F-FF0C-0AEABEA0FC5B}"/>
              </a:ext>
            </a:extLst>
          </p:cNvPr>
          <p:cNvSpPr txBox="1">
            <a:spLocks noChangeArrowheads="1"/>
          </p:cNvSpPr>
          <p:nvPr/>
        </p:nvSpPr>
        <p:spPr bwMode="auto">
          <a:xfrm>
            <a:off x="5588876" y="5895166"/>
            <a:ext cx="819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dirty="0">
                <a:solidFill>
                  <a:srgbClr val="CC0000"/>
                </a:solidFill>
              </a:rPr>
              <a:t>35%</a:t>
            </a:r>
          </a:p>
        </p:txBody>
      </p:sp>
      <p:sp>
        <p:nvSpPr>
          <p:cNvPr id="2" name="Slide Number Placeholder 1">
            <a:extLst>
              <a:ext uri="{FF2B5EF4-FFF2-40B4-BE49-F238E27FC236}">
                <a16:creationId xmlns:a16="http://schemas.microsoft.com/office/drawing/2014/main" id="{FFD6DA0B-854A-AC99-737E-3755AA1D4BCA}"/>
              </a:ext>
            </a:extLst>
          </p:cNvPr>
          <p:cNvSpPr>
            <a:spLocks noGrp="1"/>
          </p:cNvSpPr>
          <p:nvPr>
            <p:ph type="sldNum" sz="quarter" idx="12"/>
          </p:nvPr>
        </p:nvSpPr>
        <p:spPr/>
        <p:txBody>
          <a:bodyPr/>
          <a:lstStyle/>
          <a:p>
            <a:pPr>
              <a:defRPr/>
            </a:pPr>
            <a:fld id="{AD83DAB4-38AB-4142-A6E7-928AE0292B47}" type="slidenum">
              <a:rPr lang="en-US"/>
              <a:pPr>
                <a:defRPr/>
              </a:pPr>
              <a:t>181</a:t>
            </a:fld>
            <a:endParaRPr lang="en-US"/>
          </a:p>
        </p:txBody>
      </p:sp>
      <p:sp>
        <p:nvSpPr>
          <p:cNvPr id="3" name="Footer Placeholder 2">
            <a:extLst>
              <a:ext uri="{FF2B5EF4-FFF2-40B4-BE49-F238E27FC236}">
                <a16:creationId xmlns:a16="http://schemas.microsoft.com/office/drawing/2014/main" id="{8983A6E9-4114-975F-CD85-8C04B837016E}"/>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51787222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39818"/>
                                        </p:tgtEl>
                                        <p:attrNameLst>
                                          <p:attrName>style.visibility</p:attrName>
                                        </p:attrNameLst>
                                      </p:cBhvr>
                                      <p:to>
                                        <p:strVal val="visible"/>
                                      </p:to>
                                    </p:set>
                                    <p:animEffect transition="in" filter="dissolve">
                                      <p:cBhvr>
                                        <p:cTn id="7" dur="500"/>
                                        <p:tgtEl>
                                          <p:spTgt spid="539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39819"/>
                                        </p:tgtEl>
                                        <p:attrNameLst>
                                          <p:attrName>style.visibility</p:attrName>
                                        </p:attrNameLst>
                                      </p:cBhvr>
                                      <p:to>
                                        <p:strVal val="visible"/>
                                      </p:to>
                                    </p:set>
                                    <p:animEffect transition="in" filter="dissolve">
                                      <p:cBhvr>
                                        <p:cTn id="12" dur="500"/>
                                        <p:tgtEl>
                                          <p:spTgt spid="5398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39820"/>
                                        </p:tgtEl>
                                        <p:attrNameLst>
                                          <p:attrName>style.visibility</p:attrName>
                                        </p:attrNameLst>
                                      </p:cBhvr>
                                      <p:to>
                                        <p:strVal val="visible"/>
                                      </p:to>
                                    </p:set>
                                    <p:animEffect transition="in" filter="dissolve">
                                      <p:cBhvr>
                                        <p:cTn id="17" dur="500"/>
                                        <p:tgtEl>
                                          <p:spTgt spid="5398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39821"/>
                                        </p:tgtEl>
                                        <p:attrNameLst>
                                          <p:attrName>style.visibility</p:attrName>
                                        </p:attrNameLst>
                                      </p:cBhvr>
                                      <p:to>
                                        <p:strVal val="visible"/>
                                      </p:to>
                                    </p:set>
                                    <p:animEffect transition="in" filter="dissolve">
                                      <p:cBhvr>
                                        <p:cTn id="22" dur="500"/>
                                        <p:tgtEl>
                                          <p:spTgt spid="5398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539822"/>
                                        </p:tgtEl>
                                        <p:attrNameLst>
                                          <p:attrName>style.visibility</p:attrName>
                                        </p:attrNameLst>
                                      </p:cBhvr>
                                      <p:to>
                                        <p:strVal val="visible"/>
                                      </p:to>
                                    </p:set>
                                    <p:animEffect transition="in" filter="dissolve">
                                      <p:cBhvr>
                                        <p:cTn id="27" dur="500"/>
                                        <p:tgtEl>
                                          <p:spTgt spid="5398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539823"/>
                                        </p:tgtEl>
                                        <p:attrNameLst>
                                          <p:attrName>style.visibility</p:attrName>
                                        </p:attrNameLst>
                                      </p:cBhvr>
                                      <p:to>
                                        <p:strVal val="visible"/>
                                      </p:to>
                                    </p:set>
                                    <p:animEffect transition="in" filter="dissolve">
                                      <p:cBhvr>
                                        <p:cTn id="32" dur="500"/>
                                        <p:tgtEl>
                                          <p:spTgt spid="5398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539824"/>
                                        </p:tgtEl>
                                        <p:attrNameLst>
                                          <p:attrName>style.visibility</p:attrName>
                                        </p:attrNameLst>
                                      </p:cBhvr>
                                      <p:to>
                                        <p:strVal val="visible"/>
                                      </p:to>
                                    </p:set>
                                    <p:animEffect transition="in" filter="dissolve">
                                      <p:cBhvr>
                                        <p:cTn id="37" dur="500"/>
                                        <p:tgtEl>
                                          <p:spTgt spid="5398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539825"/>
                                        </p:tgtEl>
                                        <p:attrNameLst>
                                          <p:attrName>style.visibility</p:attrName>
                                        </p:attrNameLst>
                                      </p:cBhvr>
                                      <p:to>
                                        <p:strVal val="visible"/>
                                      </p:to>
                                    </p:set>
                                    <p:animEffect transition="in" filter="dissolve">
                                      <p:cBhvr>
                                        <p:cTn id="42" dur="500"/>
                                        <p:tgtEl>
                                          <p:spTgt spid="53982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539826"/>
                                        </p:tgtEl>
                                        <p:attrNameLst>
                                          <p:attrName>style.visibility</p:attrName>
                                        </p:attrNameLst>
                                      </p:cBhvr>
                                      <p:to>
                                        <p:strVal val="visible"/>
                                      </p:to>
                                    </p:set>
                                    <p:animEffect transition="in" filter="dissolve">
                                      <p:cBhvr>
                                        <p:cTn id="47" dur="500"/>
                                        <p:tgtEl>
                                          <p:spTgt spid="53982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539827"/>
                                        </p:tgtEl>
                                        <p:attrNameLst>
                                          <p:attrName>style.visibility</p:attrName>
                                        </p:attrNameLst>
                                      </p:cBhvr>
                                      <p:to>
                                        <p:strVal val="visible"/>
                                      </p:to>
                                    </p:set>
                                    <p:animEffect transition="in" filter="dissolve">
                                      <p:cBhvr>
                                        <p:cTn id="52" dur="500"/>
                                        <p:tgtEl>
                                          <p:spTgt spid="539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818" grpId="0"/>
      <p:bldP spid="539819" grpId="0"/>
      <p:bldP spid="539820" grpId="0"/>
      <p:bldP spid="539821" grpId="0"/>
      <p:bldP spid="539822" grpId="0"/>
      <p:bldP spid="539823" grpId="0"/>
      <p:bldP spid="539824" grpId="0"/>
      <p:bldP spid="539825" grpId="0"/>
      <p:bldP spid="539826" grpId="0"/>
      <p:bldP spid="539827"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60FB1-DC2D-43D7-94FF-DDEE1EADBB09}"/>
              </a:ext>
            </a:extLst>
          </p:cNvPr>
          <p:cNvSpPr>
            <a:spLocks noGrp="1"/>
          </p:cNvSpPr>
          <p:nvPr>
            <p:ph type="title"/>
          </p:nvPr>
        </p:nvSpPr>
        <p:spPr>
          <a:xfrm>
            <a:off x="628650" y="365127"/>
            <a:ext cx="7886700" cy="777874"/>
          </a:xfrm>
        </p:spPr>
        <p:txBody>
          <a:bodyPr>
            <a:noAutofit/>
          </a:bodyPr>
          <a:lstStyle/>
          <a:p>
            <a:pPr algn="ctr">
              <a:lnSpc>
                <a:spcPct val="150000"/>
              </a:lnSpc>
            </a:pPr>
            <a:r>
              <a:rPr lang="en-US" sz="3600" b="1" dirty="0">
                <a:effectLst>
                  <a:outerShdw blurRad="38100" dist="38100" dir="2700000" algn="tl">
                    <a:srgbClr val="000000">
                      <a:alpha val="43137"/>
                    </a:srgbClr>
                  </a:outerShdw>
                </a:effectLst>
                <a:latin typeface="Abadi" panose="020B0604020104020204" pitchFamily="34" charset="0"/>
              </a:rPr>
              <a:t>Maintenance/Reliability Process </a:t>
            </a:r>
            <a:endParaRPr lang="en-US" sz="3600" b="1" dirty="0">
              <a:latin typeface="Abadi" panose="020B0604020104020204" pitchFamily="34" charset="0"/>
            </a:endParaRPr>
          </a:p>
        </p:txBody>
      </p:sp>
      <p:sp>
        <p:nvSpPr>
          <p:cNvPr id="6" name="Content Placeholder 5">
            <a:extLst>
              <a:ext uri="{FF2B5EF4-FFF2-40B4-BE49-F238E27FC236}">
                <a16:creationId xmlns:a16="http://schemas.microsoft.com/office/drawing/2014/main" id="{10F5C1A0-0BB4-4E40-A174-BE3302575DE6}"/>
              </a:ext>
            </a:extLst>
          </p:cNvPr>
          <p:cNvSpPr>
            <a:spLocks noGrp="1"/>
          </p:cNvSpPr>
          <p:nvPr>
            <p:ph idx="1"/>
          </p:nvPr>
        </p:nvSpPr>
        <p:spPr>
          <a:xfrm>
            <a:off x="504825" y="1447800"/>
            <a:ext cx="8134350" cy="4351338"/>
          </a:xfrm>
        </p:spPr>
        <p:txBody>
          <a:bodyPr>
            <a:normAutofit/>
          </a:bodyPr>
          <a:lstStyle/>
          <a:p>
            <a:pPr marL="0" indent="0">
              <a:buNone/>
            </a:pPr>
            <a:r>
              <a:rPr lang="en-US" sz="2000" b="1" dirty="0">
                <a:effectLst>
                  <a:outerShdw blurRad="38100" dist="38100" dir="2700000" algn="tl">
                    <a:srgbClr val="000000">
                      <a:alpha val="43137"/>
                    </a:srgbClr>
                  </a:outerShdw>
                </a:effectLst>
                <a:latin typeface="Abadi" panose="020B0604020104020204" pitchFamily="34" charset="0"/>
              </a:rPr>
              <a:t>“if a step in a process is skipped or performed at a substandard level it creates defects known as failures, the output of a health reliability process is optimal reliability at optimal cost”</a:t>
            </a:r>
          </a:p>
        </p:txBody>
      </p:sp>
      <p:pic>
        <p:nvPicPr>
          <p:cNvPr id="7" name="Picture 6" descr="A screenshot of a cell phone&#10;&#10;Description automatically generated">
            <a:extLst>
              <a:ext uri="{FF2B5EF4-FFF2-40B4-BE49-F238E27FC236}">
                <a16:creationId xmlns:a16="http://schemas.microsoft.com/office/drawing/2014/main" id="{4138821A-3F48-419C-9F3E-3CABB58EE004}"/>
              </a:ext>
            </a:extLst>
          </p:cNvPr>
          <p:cNvPicPr>
            <a:picLocks noChangeAspect="1"/>
          </p:cNvPicPr>
          <p:nvPr/>
        </p:nvPicPr>
        <p:blipFill rotWithShape="1">
          <a:blip r:embed="rId2">
            <a:extLst>
              <a:ext uri="{28A0092B-C50C-407E-A947-70E740481C1C}">
                <a14:useLocalDpi xmlns:a14="http://schemas.microsoft.com/office/drawing/2010/main" val="0"/>
              </a:ext>
            </a:extLst>
          </a:blip>
          <a:srcRect t="11481"/>
          <a:stretch/>
        </p:blipFill>
        <p:spPr>
          <a:xfrm>
            <a:off x="876776" y="2813046"/>
            <a:ext cx="7390447" cy="3679827"/>
          </a:xfrm>
          <a:prstGeom prst="rect">
            <a:avLst/>
          </a:prstGeom>
        </p:spPr>
      </p:pic>
      <p:sp>
        <p:nvSpPr>
          <p:cNvPr id="3" name="Slide Number Placeholder 2">
            <a:extLst>
              <a:ext uri="{FF2B5EF4-FFF2-40B4-BE49-F238E27FC236}">
                <a16:creationId xmlns:a16="http://schemas.microsoft.com/office/drawing/2014/main" id="{81E6FA08-26D9-8D44-9BBA-6D8D8F8719A0}"/>
              </a:ext>
            </a:extLst>
          </p:cNvPr>
          <p:cNvSpPr>
            <a:spLocks noGrp="1"/>
          </p:cNvSpPr>
          <p:nvPr>
            <p:ph type="sldNum" sz="quarter" idx="12"/>
          </p:nvPr>
        </p:nvSpPr>
        <p:spPr/>
        <p:txBody>
          <a:bodyPr/>
          <a:lstStyle/>
          <a:p>
            <a:pPr>
              <a:defRPr/>
            </a:pPr>
            <a:fld id="{93760DB9-38B2-4ACA-86B8-FFD53C1F380B}" type="slidenum">
              <a:rPr lang="en-US" smtClean="0"/>
              <a:pPr>
                <a:defRPr/>
              </a:pPr>
              <a:t>182</a:t>
            </a:fld>
            <a:endParaRPr lang="en-US"/>
          </a:p>
        </p:txBody>
      </p:sp>
      <p:sp>
        <p:nvSpPr>
          <p:cNvPr id="4" name="Footer Placeholder 3">
            <a:extLst>
              <a:ext uri="{FF2B5EF4-FFF2-40B4-BE49-F238E27FC236}">
                <a16:creationId xmlns:a16="http://schemas.microsoft.com/office/drawing/2014/main" id="{7B6D1DB4-A912-DE4F-9581-43386A8A8655}"/>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9757457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Rectangle 2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6F60FB1-DC2D-43D7-94FF-DDEE1EADBB09}"/>
              </a:ext>
            </a:extLst>
          </p:cNvPr>
          <p:cNvSpPr>
            <a:spLocks noGrp="1"/>
          </p:cNvSpPr>
          <p:nvPr>
            <p:ph type="title"/>
          </p:nvPr>
        </p:nvSpPr>
        <p:spPr>
          <a:xfrm>
            <a:off x="836675" y="548640"/>
            <a:ext cx="7933199" cy="1179576"/>
          </a:xfrm>
        </p:spPr>
        <p:txBody>
          <a:bodyPr>
            <a:noAutofit/>
          </a:bodyPr>
          <a:lstStyle/>
          <a:p>
            <a:r>
              <a:rPr lang="en-US" sz="3600" b="1" dirty="0">
                <a:effectLst>
                  <a:outerShdw blurRad="38100" dist="38100" dir="2700000" algn="tl">
                    <a:srgbClr val="000000">
                      <a:alpha val="43137"/>
                    </a:srgbClr>
                  </a:outerShdw>
                </a:effectLst>
                <a:latin typeface="Abadi" panose="020B0604020104020204" pitchFamily="34" charset="0"/>
              </a:rPr>
              <a:t>Class Discussion:</a:t>
            </a:r>
            <a:br>
              <a:rPr lang="en-US" sz="3600" b="1" dirty="0">
                <a:effectLst>
                  <a:outerShdw blurRad="38100" dist="38100" dir="2700000" algn="tl">
                    <a:srgbClr val="000000">
                      <a:alpha val="43137"/>
                    </a:srgbClr>
                  </a:outerShdw>
                </a:effectLst>
                <a:latin typeface="Abadi" panose="020B0604020104020204" pitchFamily="34" charset="0"/>
              </a:rPr>
            </a:br>
            <a:r>
              <a:rPr lang="en-US" sz="3600" b="1" dirty="0">
                <a:effectLst>
                  <a:outerShdw blurRad="38100" dist="38100" dir="2700000" algn="tl">
                    <a:srgbClr val="000000">
                      <a:alpha val="43137"/>
                    </a:srgbClr>
                  </a:outerShdw>
                </a:effectLst>
                <a:latin typeface="Abadi" panose="020B0604020104020204" pitchFamily="34" charset="0"/>
              </a:rPr>
              <a:t>What metrics do you use to measure…</a:t>
            </a:r>
          </a:p>
        </p:txBody>
      </p:sp>
      <p:sp>
        <p:nvSpPr>
          <p:cNvPr id="29" name="Rectangle 2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C4879DB-D545-45BF-A31B-CE56CB441A06}"/>
              </a:ext>
            </a:extLst>
          </p:cNvPr>
          <p:cNvSpPr>
            <a:spLocks noGrp="1"/>
          </p:cNvSpPr>
          <p:nvPr>
            <p:ph idx="1"/>
          </p:nvPr>
        </p:nvSpPr>
        <p:spPr>
          <a:xfrm>
            <a:off x="836676" y="2481943"/>
            <a:ext cx="7626096" cy="3695020"/>
          </a:xfrm>
        </p:spPr>
        <p:txBody>
          <a:bodyPr>
            <a:normAutofit/>
          </a:bodyPr>
          <a:lstStyle/>
          <a:p>
            <a:r>
              <a:rPr lang="en-US" sz="2400" b="1" dirty="0">
                <a:effectLst>
                  <a:outerShdw blurRad="38100" dist="38100" dir="2700000" algn="tl">
                    <a:srgbClr val="000000">
                      <a:alpha val="43137"/>
                    </a:srgbClr>
                  </a:outerShdw>
                </a:effectLst>
                <a:latin typeface="Abadi" panose="020B0604020104020204" pitchFamily="34" charset="0"/>
              </a:rPr>
              <a:t>The</a:t>
            </a:r>
            <a:r>
              <a:rPr lang="en-US" sz="2400" b="1" u="sng" dirty="0">
                <a:effectLst>
                  <a:outerShdw blurRad="38100" dist="38100" dir="2700000" algn="tl">
                    <a:srgbClr val="000000">
                      <a:alpha val="43137"/>
                    </a:srgbClr>
                  </a:outerShdw>
                </a:effectLst>
                <a:latin typeface="Abadi" panose="020B0604020104020204" pitchFamily="34" charset="0"/>
              </a:rPr>
              <a:t> EFFECTIVENESS </a:t>
            </a:r>
            <a:r>
              <a:rPr lang="en-US" sz="2400" b="1" dirty="0">
                <a:effectLst>
                  <a:outerShdw blurRad="38100" dist="38100" dir="2700000" algn="tl">
                    <a:srgbClr val="000000">
                      <a:alpha val="43137"/>
                    </a:srgbClr>
                  </a:outerShdw>
                </a:effectLst>
                <a:latin typeface="Abadi" panose="020B0604020104020204" pitchFamily="34" charset="0"/>
              </a:rPr>
              <a:t>of your PM Program</a:t>
            </a:r>
          </a:p>
          <a:p>
            <a:r>
              <a:rPr lang="en-US" sz="2400" b="1" dirty="0">
                <a:effectLst>
                  <a:outerShdw blurRad="38100" dist="38100" dir="2700000" algn="tl">
                    <a:srgbClr val="000000">
                      <a:alpha val="43137"/>
                    </a:srgbClr>
                  </a:outerShdw>
                </a:effectLst>
                <a:latin typeface="Abadi" panose="020B0604020104020204" pitchFamily="34" charset="0"/>
              </a:rPr>
              <a:t>The </a:t>
            </a:r>
            <a:r>
              <a:rPr lang="en-US" sz="2400" b="1" u="sng" dirty="0">
                <a:effectLst>
                  <a:outerShdw blurRad="38100" dist="38100" dir="2700000" algn="tl">
                    <a:srgbClr val="000000">
                      <a:alpha val="43137"/>
                    </a:srgbClr>
                  </a:outerShdw>
                </a:effectLst>
                <a:latin typeface="Abadi" panose="020B0604020104020204" pitchFamily="34" charset="0"/>
              </a:rPr>
              <a:t>EFFECTIVENESS </a:t>
            </a:r>
            <a:r>
              <a:rPr lang="en-US" sz="2400" b="1" dirty="0">
                <a:effectLst>
                  <a:outerShdw blurRad="38100" dist="38100" dir="2700000" algn="tl">
                    <a:srgbClr val="000000">
                      <a:alpha val="43137"/>
                    </a:srgbClr>
                  </a:outerShdw>
                </a:effectLst>
                <a:latin typeface="Abadi" panose="020B0604020104020204" pitchFamily="34" charset="0"/>
              </a:rPr>
              <a:t>of Maintenance Planning</a:t>
            </a:r>
          </a:p>
          <a:p>
            <a:r>
              <a:rPr lang="en-US" sz="2400" b="1" dirty="0">
                <a:effectLst>
                  <a:outerShdw blurRad="38100" dist="38100" dir="2700000" algn="tl">
                    <a:srgbClr val="000000">
                      <a:alpha val="43137"/>
                    </a:srgbClr>
                  </a:outerShdw>
                </a:effectLst>
                <a:latin typeface="Abadi" panose="020B0604020104020204" pitchFamily="34" charset="0"/>
              </a:rPr>
              <a:t>The </a:t>
            </a:r>
            <a:r>
              <a:rPr lang="en-US" sz="2400" b="1" u="sng" dirty="0">
                <a:effectLst>
                  <a:outerShdw blurRad="38100" dist="38100" dir="2700000" algn="tl">
                    <a:srgbClr val="000000">
                      <a:alpha val="43137"/>
                    </a:srgbClr>
                  </a:outerShdw>
                </a:effectLst>
                <a:latin typeface="Abadi" panose="020B0604020104020204" pitchFamily="34" charset="0"/>
              </a:rPr>
              <a:t>EFFECTIVENESS </a:t>
            </a:r>
            <a:r>
              <a:rPr lang="en-US" sz="2400" b="1" dirty="0">
                <a:effectLst>
                  <a:outerShdw blurRad="38100" dist="38100" dir="2700000" algn="tl">
                    <a:srgbClr val="000000">
                      <a:alpha val="43137"/>
                    </a:srgbClr>
                  </a:outerShdw>
                </a:effectLst>
                <a:latin typeface="Abadi" panose="020B0604020104020204" pitchFamily="34" charset="0"/>
              </a:rPr>
              <a:t>of Maintenance Scheduling</a:t>
            </a:r>
          </a:p>
          <a:p>
            <a:r>
              <a:rPr lang="en-US" sz="2400" b="1" dirty="0">
                <a:effectLst>
                  <a:outerShdw blurRad="38100" dist="38100" dir="2700000" algn="tl">
                    <a:srgbClr val="000000">
                      <a:alpha val="43137"/>
                    </a:srgbClr>
                  </a:outerShdw>
                </a:effectLst>
                <a:latin typeface="Abadi" panose="020B0604020104020204" pitchFamily="34" charset="0"/>
              </a:rPr>
              <a:t>The </a:t>
            </a:r>
            <a:r>
              <a:rPr lang="en-US" sz="2400" b="1" u="sng" dirty="0">
                <a:effectLst>
                  <a:outerShdw blurRad="38100" dist="38100" dir="2700000" algn="tl">
                    <a:srgbClr val="000000">
                      <a:alpha val="43137"/>
                    </a:srgbClr>
                  </a:outerShdw>
                </a:effectLst>
                <a:latin typeface="Abadi" panose="020B0604020104020204" pitchFamily="34" charset="0"/>
              </a:rPr>
              <a:t>EFFECTIVENESS</a:t>
            </a:r>
            <a:r>
              <a:rPr lang="en-US" sz="2400" b="1" dirty="0">
                <a:effectLst>
                  <a:outerShdw blurRad="38100" dist="38100" dir="2700000" algn="tl">
                    <a:srgbClr val="000000">
                      <a:alpha val="43137"/>
                    </a:srgbClr>
                  </a:outerShdw>
                </a:effectLst>
                <a:latin typeface="Abadi" panose="020B0604020104020204" pitchFamily="34" charset="0"/>
              </a:rPr>
              <a:t> of the Maintenance Storeroom</a:t>
            </a:r>
          </a:p>
          <a:p>
            <a:r>
              <a:rPr lang="en-US" sz="2400" b="1" dirty="0">
                <a:effectLst>
                  <a:outerShdw blurRad="38100" dist="38100" dir="2700000" algn="tl">
                    <a:srgbClr val="000000">
                      <a:alpha val="43137"/>
                    </a:srgbClr>
                  </a:outerShdw>
                </a:effectLst>
                <a:latin typeface="Abadi" panose="020B0604020104020204" pitchFamily="34" charset="0"/>
              </a:rPr>
              <a:t>The </a:t>
            </a:r>
            <a:r>
              <a:rPr lang="en-US" sz="2400" b="1" u="sng" dirty="0">
                <a:effectLst>
                  <a:outerShdw blurRad="38100" dist="38100" dir="2700000" algn="tl">
                    <a:srgbClr val="000000">
                      <a:alpha val="43137"/>
                    </a:srgbClr>
                  </a:outerShdw>
                </a:effectLst>
                <a:latin typeface="Abadi" panose="020B0604020104020204" pitchFamily="34" charset="0"/>
              </a:rPr>
              <a:t>EFFECTIVENESS</a:t>
            </a:r>
            <a:r>
              <a:rPr lang="en-US" sz="2400" b="1" dirty="0">
                <a:effectLst>
                  <a:outerShdw blurRad="38100" dist="38100" dir="2700000" algn="tl">
                    <a:srgbClr val="000000">
                      <a:alpha val="43137"/>
                    </a:srgbClr>
                  </a:outerShdw>
                </a:effectLst>
                <a:latin typeface="Abadi" panose="020B0604020104020204" pitchFamily="34" charset="0"/>
              </a:rPr>
              <a:t> of Maintenance Work Execution</a:t>
            </a:r>
          </a:p>
        </p:txBody>
      </p:sp>
      <p:sp>
        <p:nvSpPr>
          <p:cNvPr id="5" name="Footer Placeholder 4">
            <a:extLst>
              <a:ext uri="{FF2B5EF4-FFF2-40B4-BE49-F238E27FC236}">
                <a16:creationId xmlns:a16="http://schemas.microsoft.com/office/drawing/2014/main" id="{4F729FF8-961E-D349-B8D0-F2278C1A32A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0F2E802D-4ED7-124A-B334-A313D24A7F5A}"/>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183</a:t>
            </a:fld>
            <a:endParaRPr lang="en-US">
              <a:solidFill>
                <a:schemeClr val="tx1">
                  <a:lumMod val="50000"/>
                  <a:lumOff val="50000"/>
                </a:schemeClr>
              </a:solidFill>
            </a:endParaRPr>
          </a:p>
        </p:txBody>
      </p:sp>
    </p:spTree>
    <p:extLst>
      <p:ext uri="{BB962C8B-B14F-4D97-AF65-F5344CB8AC3E}">
        <p14:creationId xmlns:p14="http://schemas.microsoft.com/office/powerpoint/2010/main" val="1493323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title" idx="4294967295"/>
          </p:nvPr>
        </p:nvSpPr>
        <p:spPr>
          <a:xfrm>
            <a:off x="536575" y="304800"/>
            <a:ext cx="8229600" cy="1249362"/>
          </a:xfrm>
        </p:spPr>
        <p:txBody>
          <a:bodyPr>
            <a:normAutofit/>
          </a:bodyPr>
          <a:lstStyle/>
          <a:p>
            <a:pPr algn="ctr" eaLnBrk="1" fontAlgn="auto" hangingPunct="1">
              <a:spcAft>
                <a:spcPts val="0"/>
              </a:spcAft>
              <a:defRPr/>
            </a:pPr>
            <a:r>
              <a:rPr lang="en-US" sz="4000" b="1" dirty="0">
                <a:solidFill>
                  <a:srgbClr val="002060"/>
                </a:solidFill>
                <a:latin typeface="+mn-lt"/>
                <a:cs typeface="Arial" pitchFamily="34" charset="0"/>
              </a:rPr>
              <a:t>Planning’s Goal: </a:t>
            </a:r>
            <a:br>
              <a:rPr lang="en-US" sz="3100" b="1" dirty="0">
                <a:solidFill>
                  <a:srgbClr val="036F89"/>
                </a:solidFill>
                <a:latin typeface="Arial" pitchFamily="34" charset="0"/>
                <a:cs typeface="Arial" pitchFamily="34" charset="0"/>
              </a:rPr>
            </a:br>
            <a:r>
              <a:rPr lang="en-US" sz="2200" b="1" cap="none" dirty="0">
                <a:effectLst>
                  <a:outerShdw blurRad="38100" dist="38100" dir="2700000" algn="tl">
                    <a:srgbClr val="000000">
                      <a:alpha val="43137"/>
                    </a:srgbClr>
                  </a:outerShdw>
                </a:effectLst>
                <a:latin typeface="Abadi" panose="020B0604020104020204" pitchFamily="34" charset="0"/>
                <a:cs typeface="Arial" pitchFamily="34" charset="0"/>
              </a:rPr>
              <a:t>Identifying the parts, tools, procedures, and standards/specifications required for effective maintenance work, increasing wrench time.</a:t>
            </a:r>
          </a:p>
        </p:txBody>
      </p:sp>
      <p:pic>
        <p:nvPicPr>
          <p:cNvPr id="12291" name="Picture 5" descr="IPF Curve.JPG"/>
          <p:cNvPicPr>
            <a:picLocks noChangeAspect="1"/>
          </p:cNvPicPr>
          <p:nvPr/>
        </p:nvPicPr>
        <p:blipFill>
          <a:blip r:embed="rId3" cstate="print"/>
          <a:srcRect/>
          <a:stretch>
            <a:fillRect/>
          </a:stretch>
        </p:blipFill>
        <p:spPr bwMode="auto">
          <a:xfrm>
            <a:off x="1627188" y="1828800"/>
            <a:ext cx="5697537" cy="3805238"/>
          </a:xfrm>
          <a:prstGeom prst="rect">
            <a:avLst/>
          </a:prstGeom>
          <a:noFill/>
          <a:ln w="9525">
            <a:noFill/>
            <a:miter lim="800000"/>
            <a:headEnd/>
            <a:tailEnd/>
          </a:ln>
        </p:spPr>
      </p:pic>
      <p:sp>
        <p:nvSpPr>
          <p:cNvPr id="7" name="TextBox 6"/>
          <p:cNvSpPr txBox="1"/>
          <p:nvPr/>
        </p:nvSpPr>
        <p:spPr>
          <a:xfrm>
            <a:off x="304800" y="5715000"/>
            <a:ext cx="8693150" cy="461963"/>
          </a:xfrm>
          <a:prstGeom prst="rect">
            <a:avLst/>
          </a:prstGeom>
          <a:noFill/>
        </p:spPr>
        <p:txBody>
          <a:bodyPr wrap="none">
            <a:spAutoFit/>
          </a:bodyPr>
          <a:lstStyle/>
          <a:p>
            <a:pPr fontAlgn="auto">
              <a:spcBef>
                <a:spcPct val="20000"/>
              </a:spcBef>
              <a:spcAft>
                <a:spcPts val="0"/>
              </a:spcAft>
              <a:defRPr/>
            </a:pPr>
            <a:r>
              <a:rPr lang="en-US" sz="2000" i="1">
                <a:latin typeface="+mj-lt"/>
              </a:rPr>
              <a:t>“</a:t>
            </a:r>
            <a:r>
              <a:rPr lang="en-US" sz="2400" b="1" i="1">
                <a:latin typeface="Arial" pitchFamily="34" charset="0"/>
                <a:cs typeface="Arial" pitchFamily="34" charset="0"/>
              </a:rPr>
              <a:t>Planning is key to the success of Precision Maintenance”</a:t>
            </a:r>
          </a:p>
        </p:txBody>
      </p:sp>
      <p:sp>
        <p:nvSpPr>
          <p:cNvPr id="2" name="Slide Number Placeholder 1">
            <a:extLst>
              <a:ext uri="{FF2B5EF4-FFF2-40B4-BE49-F238E27FC236}">
                <a16:creationId xmlns:a16="http://schemas.microsoft.com/office/drawing/2014/main" id="{D0D2EC8F-F549-BB4E-B394-69DD6AF5D125}"/>
              </a:ext>
            </a:extLst>
          </p:cNvPr>
          <p:cNvSpPr>
            <a:spLocks noGrp="1"/>
          </p:cNvSpPr>
          <p:nvPr>
            <p:ph type="sldNum" sz="quarter" idx="12"/>
          </p:nvPr>
        </p:nvSpPr>
        <p:spPr/>
        <p:txBody>
          <a:bodyPr/>
          <a:lstStyle/>
          <a:p>
            <a:fld id="{04F9194C-56EF-432D-B3A6-B1499E5B8547}" type="slidenum">
              <a:rPr lang="en-US" smtClean="0"/>
              <a:t>184</a:t>
            </a:fld>
            <a:endParaRPr lang="en-US"/>
          </a:p>
        </p:txBody>
      </p:sp>
      <p:sp>
        <p:nvSpPr>
          <p:cNvPr id="3" name="Footer Placeholder 2">
            <a:extLst>
              <a:ext uri="{FF2B5EF4-FFF2-40B4-BE49-F238E27FC236}">
                <a16:creationId xmlns:a16="http://schemas.microsoft.com/office/drawing/2014/main" id="{5813EA37-54E1-1D42-B335-0588E04FEE8E}"/>
              </a:ext>
            </a:extLst>
          </p:cNvPr>
          <p:cNvSpPr>
            <a:spLocks noGrp="1"/>
          </p:cNvSpPr>
          <p:nvPr>
            <p:ph type="ftr" sz="quarter" idx="11"/>
          </p:nvPr>
        </p:nvSpPr>
        <p:spPr/>
        <p:txBody>
          <a:bodyPr/>
          <a:lstStyle/>
          <a:p>
            <a:r>
              <a:rPr lang="en-US"/>
              <a:t>www.worldclassmaintenance.org</a:t>
            </a:r>
          </a:p>
        </p:txBody>
      </p:sp>
    </p:spTree>
  </p:cSld>
  <p:clrMapOvr>
    <a:masterClrMapping/>
  </p:clrMapOvr>
  <p:transition>
    <p:fade/>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rmAutofit/>
          </a:bodyPr>
          <a:lstStyle/>
          <a:p>
            <a: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t>You </a:t>
            </a:r>
            <a:r>
              <a:rPr lang="en-US" sz="4000" b="1" u="sng" dirty="0">
                <a:effectLst>
                  <a:outerShdw blurRad="38100" dist="38100" dir="2700000" algn="tl">
                    <a:srgbClr val="000000">
                      <a:alpha val="43137"/>
                    </a:srgbClr>
                  </a:outerShdw>
                </a:effectLst>
                <a:latin typeface="Abadi" panose="020B0604020104020204" pitchFamily="34" charset="0"/>
                <a:cs typeface="Arial" pitchFamily="34" charset="0"/>
              </a:rPr>
              <a:t>must</a:t>
            </a:r>
            <a: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t> have an effective plan</a:t>
            </a:r>
          </a:p>
        </p:txBody>
      </p:sp>
      <p:graphicFrame>
        <p:nvGraphicFramePr>
          <p:cNvPr id="4" name="Table Placeholder 3"/>
          <p:cNvGraphicFramePr>
            <a:graphicFrameLocks noGrp="1"/>
          </p:cNvGraphicFramePr>
          <p:nvPr>
            <p:ph type="tbl" idx="1"/>
            <p:extLst>
              <p:ext uri="{D42A27DB-BD31-4B8C-83A1-F6EECF244321}">
                <p14:modId xmlns:p14="http://schemas.microsoft.com/office/powerpoint/2010/main" val="3749425231"/>
              </p:ext>
            </p:extLst>
          </p:nvPr>
        </p:nvGraphicFramePr>
        <p:xfrm>
          <a:off x="762000" y="1600200"/>
          <a:ext cx="8382000" cy="3954780"/>
        </p:xfrm>
        <a:graphic>
          <a:graphicData uri="http://schemas.openxmlformats.org/drawingml/2006/table">
            <a:tbl>
              <a:tblPr firstRow="1" bandRow="1">
                <a:tableStyleId>{5C22544A-7EE6-4342-B048-85BDC9FD1C3A}</a:tableStyleId>
              </a:tblPr>
              <a:tblGrid>
                <a:gridCol w="8382000">
                  <a:extLst>
                    <a:ext uri="{9D8B030D-6E8A-4147-A177-3AD203B41FA5}">
                      <a16:colId xmlns:a16="http://schemas.microsoft.com/office/drawing/2014/main" val="20000"/>
                    </a:ext>
                  </a:extLst>
                </a:gridCol>
              </a:tblGrid>
              <a:tr h="3352800">
                <a:tc>
                  <a:txBody>
                    <a:bodyPr/>
                    <a:lstStyle/>
                    <a:p>
                      <a:pPr>
                        <a:buFontTx/>
                        <a:buChar char="-"/>
                      </a:pPr>
                      <a:r>
                        <a:rPr lang="en-US" sz="2000" dirty="0">
                          <a:solidFill>
                            <a:srgbClr val="FF0000"/>
                          </a:solidFill>
                          <a:effectLst>
                            <a:outerShdw blurRad="38100" dist="38100" dir="2700000" algn="tl">
                              <a:srgbClr val="000000">
                                <a:alpha val="43137"/>
                              </a:srgbClr>
                            </a:outerShdw>
                          </a:effectLst>
                          <a:latin typeface="Abadi" panose="020B0604020104020204" pitchFamily="34" charset="0"/>
                          <a:cs typeface="Arial" pitchFamily="34" charset="0"/>
                        </a:rPr>
                        <a:t> </a:t>
                      </a:r>
                      <a:r>
                        <a:rPr lang="en-US" sz="2400" dirty="0">
                          <a:solidFill>
                            <a:srgbClr val="FF0000"/>
                          </a:solidFill>
                          <a:effectLst>
                            <a:outerShdw blurRad="38100" dist="38100" dir="2700000" algn="tl">
                              <a:srgbClr val="000000">
                                <a:alpha val="43137"/>
                              </a:srgbClr>
                            </a:outerShdw>
                          </a:effectLst>
                          <a:latin typeface="Abadi" panose="020B0604020104020204" pitchFamily="34" charset="0"/>
                          <a:cs typeface="Arial" pitchFamily="34" charset="0"/>
                        </a:rPr>
                        <a:t>One must </a:t>
                      </a:r>
                      <a:r>
                        <a:rPr lang="en-US" sz="2400" dirty="0" err="1">
                          <a:solidFill>
                            <a:srgbClr val="FF0000"/>
                          </a:solidFill>
                          <a:effectLst>
                            <a:outerShdw blurRad="38100" dist="38100" dir="2700000" algn="tl">
                              <a:srgbClr val="000000">
                                <a:alpha val="43137"/>
                              </a:srgbClr>
                            </a:outerShdw>
                          </a:effectLst>
                          <a:latin typeface="Abadi" panose="020B0604020104020204" pitchFamily="34" charset="0"/>
                          <a:cs typeface="Arial" pitchFamily="34" charset="0"/>
                        </a:rPr>
                        <a:t>Must</a:t>
                      </a:r>
                      <a:r>
                        <a:rPr lang="en-US" sz="2400" baseline="0" dirty="0">
                          <a:solidFill>
                            <a:srgbClr val="FF0000"/>
                          </a:solidFill>
                          <a:effectLst>
                            <a:outerShdw blurRad="38100" dist="38100" dir="2700000" algn="tl">
                              <a:srgbClr val="000000">
                                <a:alpha val="43137"/>
                              </a:srgbClr>
                            </a:outerShdw>
                          </a:effectLst>
                          <a:latin typeface="Abadi" panose="020B0604020104020204" pitchFamily="34" charset="0"/>
                          <a:cs typeface="Arial" pitchFamily="34" charset="0"/>
                        </a:rPr>
                        <a:t> have:</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Repeatable Effective Procedure</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Tools Identified</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Parts identified and order or reserved in stores</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Parts must be kitted at least 2 weeks out</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Standards and Specifications Know</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Safety / Environment Hazards ID and Risk Assessed</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Coordination identified</a:t>
                      </a:r>
                    </a:p>
                    <a:p>
                      <a:pPr marL="1028700" lvl="2" indent="-342900">
                        <a:buFont typeface="Wingdings" panose="05000000000000000000" pitchFamily="2" charset="2"/>
                        <a:buChar char="Ø"/>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etc.</a:t>
                      </a:r>
                    </a:p>
                    <a:p>
                      <a:pPr lvl="0">
                        <a:buFontTx/>
                        <a:buChar char="-"/>
                      </a:pPr>
                      <a:r>
                        <a:rPr lang="en-US" sz="2400" baseline="0" dirty="0">
                          <a:solidFill>
                            <a:schemeClr val="tx1"/>
                          </a:solidFill>
                          <a:effectLst>
                            <a:outerShdw blurRad="38100" dist="38100" dir="2700000" algn="tl">
                              <a:srgbClr val="000000">
                                <a:alpha val="43137"/>
                              </a:srgbClr>
                            </a:outerShdw>
                          </a:effectLst>
                          <a:latin typeface="Abadi" panose="020B0604020104020204" pitchFamily="34" charset="0"/>
                          <a:cs typeface="Arial" pitchFamily="34" charset="0"/>
                        </a:rPr>
                        <a:t>% of Planned Work (90% Plus)</a:t>
                      </a:r>
                    </a:p>
                    <a:p>
                      <a:pPr lvl="0">
                        <a:buFontTx/>
                        <a:buNone/>
                      </a:pPr>
                      <a:endParaRPr lang="en-US" dirty="0">
                        <a:latin typeface="Arial" pitchFamily="34" charset="0"/>
                        <a:cs typeface="Arial" pitchFamily="34" charset="0"/>
                      </a:endParaRPr>
                    </a:p>
                  </a:txBody>
                  <a:tcPr>
                    <a:solidFill>
                      <a:schemeClr val="bg1"/>
                    </a:solidFill>
                  </a:tcPr>
                </a:tc>
                <a:extLst>
                  <a:ext uri="{0D108BD9-81ED-4DB2-BD59-A6C34878D82A}">
                    <a16:rowId xmlns:a16="http://schemas.microsoft.com/office/drawing/2014/main" val="10000"/>
                  </a:ext>
                </a:extLst>
              </a:tr>
            </a:tbl>
          </a:graphicData>
        </a:graphic>
      </p:graphicFrame>
      <p:sp>
        <p:nvSpPr>
          <p:cNvPr id="3" name="Slide Number Placeholder 2">
            <a:extLst>
              <a:ext uri="{FF2B5EF4-FFF2-40B4-BE49-F238E27FC236}">
                <a16:creationId xmlns:a16="http://schemas.microsoft.com/office/drawing/2014/main" id="{1B7267C3-C184-6647-9ADF-316D64082DA5}"/>
              </a:ext>
            </a:extLst>
          </p:cNvPr>
          <p:cNvSpPr>
            <a:spLocks noGrp="1"/>
          </p:cNvSpPr>
          <p:nvPr>
            <p:ph type="sldNum" sz="quarter" idx="12"/>
          </p:nvPr>
        </p:nvSpPr>
        <p:spPr/>
        <p:txBody>
          <a:bodyPr/>
          <a:lstStyle/>
          <a:p>
            <a:pPr>
              <a:defRPr/>
            </a:pPr>
            <a:fld id="{8884EA1A-2163-4568-9D63-D7D4904D6582}" type="slidenum">
              <a:rPr lang="en-US" smtClean="0"/>
              <a:pPr>
                <a:defRPr/>
              </a:pPr>
              <a:t>185</a:t>
            </a:fld>
            <a:endParaRPr lang="en-US"/>
          </a:p>
        </p:txBody>
      </p:sp>
      <p:sp>
        <p:nvSpPr>
          <p:cNvPr id="5" name="Footer Placeholder 4">
            <a:extLst>
              <a:ext uri="{FF2B5EF4-FFF2-40B4-BE49-F238E27FC236}">
                <a16:creationId xmlns:a16="http://schemas.microsoft.com/office/drawing/2014/main" id="{3DFC73B0-9FDB-EA4A-92B8-B432D31DB50C}"/>
              </a:ext>
            </a:extLst>
          </p:cNvPr>
          <p:cNvSpPr>
            <a:spLocks noGrp="1"/>
          </p:cNvSpPr>
          <p:nvPr>
            <p:ph type="ftr" sz="quarter" idx="11"/>
          </p:nvPr>
        </p:nvSpPr>
        <p:spPr/>
        <p:txBody>
          <a:bodyPr/>
          <a:lstStyle/>
          <a:p>
            <a:pPr>
              <a:defRPr/>
            </a:pPr>
            <a:r>
              <a:rPr lang="en-US"/>
              <a:t>www.worldclassmaintenance.org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idx="4294967295"/>
          </p:nvPr>
        </p:nvSpPr>
        <p:spPr>
          <a:xfrm>
            <a:off x="304800" y="342901"/>
            <a:ext cx="8229600" cy="1249362"/>
          </a:xfrm>
        </p:spPr>
        <p:txBody>
          <a:bodyPr>
            <a:normAutofit fontScale="90000"/>
          </a:bodyPr>
          <a:lstStyle/>
          <a:p>
            <a:pPr algn="ctr" eaLnBrk="1" fontAlgn="auto" hangingPunct="1">
              <a:lnSpc>
                <a:spcPct val="100000"/>
              </a:lnSpc>
              <a:spcAft>
                <a:spcPts val="0"/>
              </a:spcAft>
              <a:defRPr/>
            </a:pPr>
            <a:r>
              <a:rPr lang="en-US" sz="4000" b="1" dirty="0">
                <a:solidFill>
                  <a:srgbClr val="002060"/>
                </a:solidFill>
                <a:latin typeface="+mn-lt"/>
                <a:cs typeface="Arial" pitchFamily="34" charset="0"/>
              </a:rPr>
              <a:t>Scheduling Goal: </a:t>
            </a:r>
            <a:br>
              <a:rPr lang="en-US" sz="3600" b="1" dirty="0">
                <a:solidFill>
                  <a:srgbClr val="036F89"/>
                </a:solidFill>
                <a:latin typeface="Arial" pitchFamily="34" charset="0"/>
                <a:cs typeface="Arial" pitchFamily="34" charset="0"/>
              </a:rPr>
            </a:br>
            <a:r>
              <a:rPr lang="en-US" sz="2700" b="1" cap="none" dirty="0">
                <a:effectLst>
                  <a:outerShdw blurRad="38100" dist="38100" dir="2700000" algn="tl">
                    <a:srgbClr val="000000">
                      <a:alpha val="43137"/>
                    </a:srgbClr>
                  </a:outerShdw>
                </a:effectLst>
                <a:latin typeface="Abadi" panose="020B0604020104020204" pitchFamily="34" charset="0"/>
                <a:cs typeface="Arial" pitchFamily="34" charset="0"/>
              </a:rPr>
              <a:t>Scheduling maintenance personnel at the right time to minimize interruption to operations and production</a:t>
            </a:r>
          </a:p>
        </p:txBody>
      </p:sp>
      <p:sp>
        <p:nvSpPr>
          <p:cNvPr id="13315" name="TextBox 6"/>
          <p:cNvSpPr txBox="1">
            <a:spLocks noChangeArrowheads="1"/>
          </p:cNvSpPr>
          <p:nvPr/>
        </p:nvSpPr>
        <p:spPr bwMode="auto">
          <a:xfrm>
            <a:off x="1263196" y="5990667"/>
            <a:ext cx="6643165" cy="461665"/>
          </a:xfrm>
          <a:prstGeom prst="rect">
            <a:avLst/>
          </a:prstGeom>
          <a:noFill/>
          <a:ln w="9525">
            <a:noFill/>
            <a:miter lim="800000"/>
            <a:headEnd/>
            <a:tailEnd/>
          </a:ln>
        </p:spPr>
        <p:txBody>
          <a:bodyPr wrap="none">
            <a:spAutoFit/>
          </a:bodyPr>
          <a:lstStyle/>
          <a:p>
            <a:pPr>
              <a:spcBef>
                <a:spcPct val="20000"/>
              </a:spcBef>
            </a:pPr>
            <a:r>
              <a:rPr lang="en-US" sz="2400" b="1" i="1"/>
              <a:t>“Performing the right work at the right time”</a:t>
            </a:r>
          </a:p>
        </p:txBody>
      </p:sp>
      <p:pic>
        <p:nvPicPr>
          <p:cNvPr id="13316" name="Picture 4" descr="Defect Severity"/>
          <p:cNvPicPr>
            <a:picLocks noChangeAspect="1" noChangeArrowheads="1"/>
          </p:cNvPicPr>
          <p:nvPr/>
        </p:nvPicPr>
        <p:blipFill>
          <a:blip r:embed="rId3" cstate="print"/>
          <a:srcRect/>
          <a:stretch>
            <a:fillRect/>
          </a:stretch>
        </p:blipFill>
        <p:spPr bwMode="auto">
          <a:xfrm>
            <a:off x="1300163" y="1628775"/>
            <a:ext cx="6594475" cy="414655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0A25DE8D-F65A-9A46-AA7E-2F9E8BA07F0F}"/>
              </a:ext>
            </a:extLst>
          </p:cNvPr>
          <p:cNvSpPr>
            <a:spLocks noGrp="1"/>
          </p:cNvSpPr>
          <p:nvPr>
            <p:ph type="sldNum" sz="quarter" idx="12"/>
          </p:nvPr>
        </p:nvSpPr>
        <p:spPr/>
        <p:txBody>
          <a:bodyPr/>
          <a:lstStyle/>
          <a:p>
            <a:fld id="{04F9194C-56EF-432D-B3A6-B1499E5B8547}" type="slidenum">
              <a:rPr lang="en-US" smtClean="0"/>
              <a:t>186</a:t>
            </a:fld>
            <a:endParaRPr lang="en-US"/>
          </a:p>
        </p:txBody>
      </p:sp>
      <p:sp>
        <p:nvSpPr>
          <p:cNvPr id="3" name="Footer Placeholder 2">
            <a:extLst>
              <a:ext uri="{FF2B5EF4-FFF2-40B4-BE49-F238E27FC236}">
                <a16:creationId xmlns:a16="http://schemas.microsoft.com/office/drawing/2014/main" id="{0DC0289C-1DCA-684A-A7FF-F7FFFED04920}"/>
              </a:ext>
            </a:extLst>
          </p:cNvPr>
          <p:cNvSpPr>
            <a:spLocks noGrp="1"/>
          </p:cNvSpPr>
          <p:nvPr>
            <p:ph type="ftr" sz="quarter" idx="11"/>
          </p:nvPr>
        </p:nvSpPr>
        <p:spPr/>
        <p:txBody>
          <a:bodyPr/>
          <a:lstStyle/>
          <a:p>
            <a:r>
              <a:rPr lang="en-US"/>
              <a:t>www.worldclassmaintenance.org</a:t>
            </a:r>
          </a:p>
        </p:txBody>
      </p:sp>
    </p:spTree>
  </p:cSld>
  <p:clrMapOvr>
    <a:masterClrMapping/>
  </p:clrMapOvr>
  <p:transition>
    <p:fade/>
  </p:transition>
</p:sld>
</file>

<file path=ppt/slides/slide1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7" name="Rectangle 923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239" name="Rectangle 923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241" name="Rectangle 924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18" name="Title 1"/>
          <p:cNvSpPr>
            <a:spLocks noGrp="1"/>
          </p:cNvSpPr>
          <p:nvPr>
            <p:ph type="title"/>
          </p:nvPr>
        </p:nvSpPr>
        <p:spPr>
          <a:xfrm>
            <a:off x="836676" y="548640"/>
            <a:ext cx="7626096" cy="1179576"/>
          </a:xfrm>
        </p:spPr>
        <p:txBody>
          <a:bodyPr>
            <a:normAutofit/>
          </a:bodyPr>
          <a:lstStyle/>
          <a:p>
            <a:pPr eaLnBrk="1" fontAlgn="auto" hangingPunct="1">
              <a:spcAft>
                <a:spcPts val="0"/>
              </a:spcAft>
              <a:defRPr/>
            </a:pPr>
            <a:r>
              <a:rPr lang="en-US" sz="3600" b="1" dirty="0">
                <a:effectLst>
                  <a:outerShdw blurRad="38100" dist="38100" dir="2700000" algn="tl">
                    <a:srgbClr val="000000">
                      <a:alpha val="43137"/>
                    </a:srgbClr>
                  </a:outerShdw>
                </a:effectLst>
                <a:latin typeface="Abadi" panose="020B0604020104020204" pitchFamily="34" charset="0"/>
                <a:cs typeface="Arial" pitchFamily="34" charset="0"/>
              </a:rPr>
              <a:t>Maintenance Planning Metrics</a:t>
            </a:r>
          </a:p>
        </p:txBody>
      </p:sp>
      <p:sp>
        <p:nvSpPr>
          <p:cNvPr id="9243" name="Rectangle 924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2262D3A-180C-4E62-8EE5-80D0C28E7ECB}"/>
              </a:ext>
            </a:extLst>
          </p:cNvPr>
          <p:cNvSpPr>
            <a:spLocks noGrp="1"/>
          </p:cNvSpPr>
          <p:nvPr>
            <p:ph idx="1"/>
          </p:nvPr>
        </p:nvSpPr>
        <p:spPr>
          <a:xfrm>
            <a:off x="836676" y="2481943"/>
            <a:ext cx="7626096" cy="3695020"/>
          </a:xfrm>
        </p:spPr>
        <p:txBody>
          <a:bodyPr>
            <a:normAutofit/>
          </a:bodyPr>
          <a:lstStyle/>
          <a:p>
            <a:r>
              <a:rPr lang="en-US" sz="2400" b="1" dirty="0">
                <a:effectLst>
                  <a:outerShdw blurRad="38100" dist="38100" dir="2700000" algn="tl">
                    <a:srgbClr val="000000">
                      <a:alpha val="43137"/>
                    </a:srgbClr>
                  </a:outerShdw>
                </a:effectLst>
                <a:latin typeface="Abadi" panose="020B0604020104020204" pitchFamily="34" charset="0"/>
              </a:rPr>
              <a:t>% of Planned Work</a:t>
            </a:r>
          </a:p>
          <a:p>
            <a:r>
              <a:rPr lang="en-US" sz="2400" b="1" dirty="0">
                <a:effectLst>
                  <a:outerShdw blurRad="38100" dist="38100" dir="2700000" algn="tl">
                    <a:srgbClr val="000000">
                      <a:alpha val="43137"/>
                    </a:srgbClr>
                  </a:outerShdw>
                </a:effectLst>
                <a:latin typeface="Abadi" panose="020B0604020104020204" pitchFamily="34" charset="0"/>
              </a:rPr>
              <a:t>% of Planned Work with Parts and Material Identified</a:t>
            </a:r>
          </a:p>
          <a:p>
            <a:r>
              <a:rPr lang="en-US" sz="2400" b="1" dirty="0">
                <a:effectLst>
                  <a:outerShdw blurRad="38100" dist="38100" dir="2700000" algn="tl">
                    <a:srgbClr val="000000">
                      <a:alpha val="43137"/>
                    </a:srgbClr>
                  </a:outerShdw>
                </a:effectLst>
                <a:latin typeface="Abadi" panose="020B0604020104020204" pitchFamily="34" charset="0"/>
              </a:rPr>
              <a:t>% of Planned Work with Parts kitted</a:t>
            </a:r>
          </a:p>
          <a:p>
            <a:pPr marL="0" indent="0">
              <a:buNone/>
            </a:pPr>
            <a:endParaRPr lang="en-US" sz="2400" b="1" dirty="0">
              <a:effectLst>
                <a:outerShdw blurRad="38100" dist="38100" dir="2700000" algn="tl">
                  <a:srgbClr val="000000">
                    <a:alpha val="43137"/>
                  </a:srgbClr>
                </a:outerShdw>
              </a:effectLst>
              <a:latin typeface="Abadi" panose="020B0604020104020204" pitchFamily="34" charset="0"/>
            </a:endParaRPr>
          </a:p>
          <a:p>
            <a:endParaRPr lang="en-US" sz="1900" b="1" dirty="0"/>
          </a:p>
        </p:txBody>
      </p:sp>
      <p:sp>
        <p:nvSpPr>
          <p:cNvPr id="4" name="Footer Placeholder 3">
            <a:extLst>
              <a:ext uri="{FF2B5EF4-FFF2-40B4-BE49-F238E27FC236}">
                <a16:creationId xmlns:a16="http://schemas.microsoft.com/office/drawing/2014/main" id="{778DC396-841A-914C-B42D-863E8413694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AFFDC3C0-3670-4B43-9C3A-EE3BA1D797A7}"/>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187</a:t>
            </a:fld>
            <a:endParaRPr lang="en-US">
              <a:solidFill>
                <a:schemeClr val="tx1">
                  <a:lumMod val="50000"/>
                  <a:lumOff val="50000"/>
                </a:schemeClr>
              </a:solidFill>
            </a:endParaRPr>
          </a:p>
        </p:txBody>
      </p:sp>
    </p:spTree>
  </p:cSld>
  <p:clrMapOvr>
    <a:masterClrMapping/>
  </p:clrMapOvr>
  <p:transition>
    <p:fade/>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12895"/>
            <a:ext cx="8229600" cy="1249363"/>
          </a:xfrm>
        </p:spPr>
        <p:txBody>
          <a:bodyPr>
            <a:normAutofit/>
          </a:bodyPr>
          <a:lstStyle/>
          <a:p>
            <a:pPr algn="ctr" eaLnBrk="1" fontAlgn="auto" hangingPunct="1">
              <a:spcAft>
                <a:spcPts val="0"/>
              </a:spcAft>
              <a:defRPr/>
            </a:pPr>
            <a:r>
              <a:rPr lang="en-US" sz="3600" b="1" dirty="0">
                <a:effectLst>
                  <a:outerShdw blurRad="38100" dist="38100" dir="2700000" algn="tl">
                    <a:srgbClr val="000000">
                      <a:alpha val="43137"/>
                    </a:srgbClr>
                  </a:outerShdw>
                </a:effectLst>
                <a:latin typeface="+mn-lt"/>
                <a:cs typeface="Arial" pitchFamily="34" charset="0"/>
              </a:rPr>
              <a:t>Do Not Fix What is Not Broke!</a:t>
            </a:r>
          </a:p>
        </p:txBody>
      </p:sp>
      <p:sp>
        <p:nvSpPr>
          <p:cNvPr id="16387" name="Content Placeholder 2"/>
          <p:cNvSpPr>
            <a:spLocks noGrp="1"/>
          </p:cNvSpPr>
          <p:nvPr>
            <p:ph idx="1"/>
          </p:nvPr>
        </p:nvSpPr>
        <p:spPr>
          <a:xfrm>
            <a:off x="457200" y="1143000"/>
            <a:ext cx="8229600" cy="4525963"/>
          </a:xfrm>
        </p:spPr>
        <p:txBody>
          <a:bodyPr/>
          <a:lstStyle/>
          <a:p>
            <a:pPr eaLnBrk="1" hangingPunct="1"/>
            <a:r>
              <a:rPr lang="en-US" b="1" dirty="0">
                <a:latin typeface="Arial" charset="0"/>
                <a:cs typeface="Arial" charset="0"/>
              </a:rPr>
              <a:t>What is your current Wrench Time?</a:t>
            </a:r>
          </a:p>
          <a:p>
            <a:pPr eaLnBrk="1" hangingPunct="1">
              <a:buFontTx/>
              <a:buNone/>
            </a:pPr>
            <a:endParaRPr lang="en-US" dirty="0"/>
          </a:p>
          <a:p>
            <a:pPr eaLnBrk="1" hangingPunct="1">
              <a:buFontTx/>
              <a:buNone/>
            </a:pPr>
            <a:endParaRPr lang="en-US" dirty="0"/>
          </a:p>
          <a:p>
            <a:pPr eaLnBrk="1" hangingPunct="1">
              <a:buFontTx/>
              <a:buNone/>
            </a:pPr>
            <a:endParaRPr lang="en-US" dirty="0"/>
          </a:p>
          <a:p>
            <a:pPr eaLnBrk="1" hangingPunct="1"/>
            <a:endParaRPr lang="en-US" dirty="0"/>
          </a:p>
          <a:p>
            <a:pPr eaLnBrk="1" hangingPunct="1"/>
            <a:endParaRPr lang="en-US" dirty="0"/>
          </a:p>
          <a:p>
            <a:pPr eaLnBrk="1" hangingPunct="1">
              <a:buFontTx/>
              <a:buNone/>
            </a:pPr>
            <a:endParaRPr lang="en-US" dirty="0"/>
          </a:p>
          <a:p>
            <a:pPr eaLnBrk="1" hangingPunct="1"/>
            <a:endParaRPr lang="en-US" dirty="0">
              <a:latin typeface="Arial" charset="0"/>
              <a:cs typeface="Arial" charset="0"/>
            </a:endParaRPr>
          </a:p>
          <a:p>
            <a:pPr eaLnBrk="1" hangingPunct="1"/>
            <a:r>
              <a:rPr lang="en-US" b="1" dirty="0">
                <a:latin typeface="Arial" charset="0"/>
                <a:cs typeface="Arial" charset="0"/>
              </a:rPr>
              <a:t>Do you see the same failures over and over?</a:t>
            </a:r>
          </a:p>
        </p:txBody>
      </p:sp>
      <p:pic>
        <p:nvPicPr>
          <p:cNvPr id="16388" name="Picture 3" descr="Correlation Between_PlannedWork_MTBF.jpg"/>
          <p:cNvPicPr>
            <a:picLocks noChangeAspect="1"/>
          </p:cNvPicPr>
          <p:nvPr/>
        </p:nvPicPr>
        <p:blipFill>
          <a:blip r:embed="rId3" cstate="print"/>
          <a:srcRect/>
          <a:stretch>
            <a:fillRect/>
          </a:stretch>
        </p:blipFill>
        <p:spPr bwMode="auto">
          <a:xfrm>
            <a:off x="2590800" y="1600200"/>
            <a:ext cx="4081463" cy="2589213"/>
          </a:xfrm>
          <a:prstGeom prst="rect">
            <a:avLst/>
          </a:prstGeom>
          <a:noFill/>
          <a:ln w="9525">
            <a:solidFill>
              <a:schemeClr val="tx1"/>
            </a:solidFill>
            <a:miter lim="800000"/>
            <a:headEnd/>
            <a:tailEnd/>
          </a:ln>
        </p:spPr>
      </p:pic>
      <p:pic>
        <p:nvPicPr>
          <p:cNvPr id="16389" name="Picture 4" descr="Bearing Potential Failure.jpg"/>
          <p:cNvPicPr>
            <a:picLocks noChangeAspect="1"/>
          </p:cNvPicPr>
          <p:nvPr/>
        </p:nvPicPr>
        <p:blipFill>
          <a:blip r:embed="rId4" cstate="print"/>
          <a:srcRect l="5373" t="47562" r="4478" b="18010"/>
          <a:stretch>
            <a:fillRect/>
          </a:stretch>
        </p:blipFill>
        <p:spPr bwMode="auto">
          <a:xfrm>
            <a:off x="838200" y="4876800"/>
            <a:ext cx="4521200" cy="1295400"/>
          </a:xfrm>
          <a:prstGeom prst="rect">
            <a:avLst/>
          </a:prstGeom>
          <a:noFill/>
          <a:ln w="9525">
            <a:noFill/>
            <a:miter lim="800000"/>
            <a:headEnd/>
            <a:tailEnd/>
          </a:ln>
        </p:spPr>
      </p:pic>
      <p:pic>
        <p:nvPicPr>
          <p:cNvPr id="16390" name="Picture 5" descr="Your system.jpg"/>
          <p:cNvPicPr>
            <a:picLocks noChangeAspect="1"/>
          </p:cNvPicPr>
          <p:nvPr/>
        </p:nvPicPr>
        <p:blipFill>
          <a:blip r:embed="rId5" cstate="print"/>
          <a:srcRect l="72984" t="30846" r="6418" b="49254"/>
          <a:stretch>
            <a:fillRect/>
          </a:stretch>
        </p:blipFill>
        <p:spPr bwMode="auto">
          <a:xfrm>
            <a:off x="5867400" y="4876800"/>
            <a:ext cx="1882775" cy="1363663"/>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44EC60E-C936-9F4B-8F19-C7485781F48F}"/>
              </a:ext>
            </a:extLst>
          </p:cNvPr>
          <p:cNvSpPr>
            <a:spLocks noGrp="1"/>
          </p:cNvSpPr>
          <p:nvPr>
            <p:ph type="sldNum" sz="quarter" idx="12"/>
          </p:nvPr>
        </p:nvSpPr>
        <p:spPr/>
        <p:txBody>
          <a:bodyPr/>
          <a:lstStyle/>
          <a:p>
            <a:pPr>
              <a:defRPr/>
            </a:pPr>
            <a:fld id="{93760DB9-38B2-4ACA-86B8-FFD53C1F380B}" type="slidenum">
              <a:rPr lang="en-US" smtClean="0"/>
              <a:pPr>
                <a:defRPr/>
              </a:pPr>
              <a:t>188</a:t>
            </a:fld>
            <a:endParaRPr lang="en-US"/>
          </a:p>
        </p:txBody>
      </p:sp>
      <p:sp>
        <p:nvSpPr>
          <p:cNvPr id="3" name="Footer Placeholder 2">
            <a:extLst>
              <a:ext uri="{FF2B5EF4-FFF2-40B4-BE49-F238E27FC236}">
                <a16:creationId xmlns:a16="http://schemas.microsoft.com/office/drawing/2014/main" id="{16C7CF47-8C90-2647-A39B-F7864D68B86F}"/>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arn(inVertical)">
                                      <p:cBhvr>
                                        <p:cTn id="7" dur="500"/>
                                        <p:tgtEl>
                                          <p:spTgt spid="16387">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6388"/>
                                        </p:tgtEl>
                                        <p:attrNameLst>
                                          <p:attrName>style.visibility</p:attrName>
                                        </p:attrNameLst>
                                      </p:cBhvr>
                                      <p:to>
                                        <p:strVal val="visible"/>
                                      </p:to>
                                    </p:set>
                                    <p:animEffect transition="in" filter="barn(inVertical)">
                                      <p:cBhvr>
                                        <p:cTn id="10" dur="500"/>
                                        <p:tgtEl>
                                          <p:spTgt spid="1638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6387">
                                            <p:txEl>
                                              <p:pRg st="8" end="8"/>
                                            </p:txEl>
                                          </p:spTgt>
                                        </p:tgtEl>
                                        <p:attrNameLst>
                                          <p:attrName>style.visibility</p:attrName>
                                        </p:attrNameLst>
                                      </p:cBhvr>
                                      <p:to>
                                        <p:strVal val="visible"/>
                                      </p:to>
                                    </p:set>
                                    <p:animEffect transition="in" filter="barn(inVertical)">
                                      <p:cBhvr>
                                        <p:cTn id="15" dur="500"/>
                                        <p:tgtEl>
                                          <p:spTgt spid="16387">
                                            <p:txEl>
                                              <p:pRg st="8" end="8"/>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16389"/>
                                        </p:tgtEl>
                                        <p:attrNameLst>
                                          <p:attrName>style.visibility</p:attrName>
                                        </p:attrNameLst>
                                      </p:cBhvr>
                                      <p:to>
                                        <p:strVal val="visible"/>
                                      </p:to>
                                    </p:set>
                                    <p:animEffect transition="in" filter="barn(inVertical)">
                                      <p:cBhvr>
                                        <p:cTn id="18" dur="500"/>
                                        <p:tgtEl>
                                          <p:spTgt spid="16389"/>
                                        </p:tgtEl>
                                      </p:cBhvr>
                                    </p:animEffect>
                                  </p:childTnLst>
                                </p:cTn>
                              </p:par>
                              <p:par>
                                <p:cTn id="19" presetID="16" presetClass="entr" presetSubtype="21" fill="hold" nodeType="withEffect">
                                  <p:stCondLst>
                                    <p:cond delay="0"/>
                                  </p:stCondLst>
                                  <p:childTnLst>
                                    <p:set>
                                      <p:cBhvr>
                                        <p:cTn id="20" dur="1" fill="hold">
                                          <p:stCondLst>
                                            <p:cond delay="0"/>
                                          </p:stCondLst>
                                        </p:cTn>
                                        <p:tgtEl>
                                          <p:spTgt spid="16390"/>
                                        </p:tgtEl>
                                        <p:attrNameLst>
                                          <p:attrName>style.visibility</p:attrName>
                                        </p:attrNameLst>
                                      </p:cBhvr>
                                      <p:to>
                                        <p:strVal val="visible"/>
                                      </p:to>
                                    </p:set>
                                    <p:animEffect transition="in" filter="barn(inVertical)">
                                      <p:cBhvr>
                                        <p:cTn id="21" dur="500"/>
                                        <p:tgtEl>
                                          <p:spTgt spid="1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79" name="Rectangle 4097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981" name="Rectangle 4098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983" name="Rectangle 4098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62" name="Rectangle 2"/>
          <p:cNvSpPr>
            <a:spLocks noGrp="1" noChangeArrowheads="1"/>
          </p:cNvSpPr>
          <p:nvPr>
            <p:ph type="ctrTitle" idx="4294967295"/>
          </p:nvPr>
        </p:nvSpPr>
        <p:spPr>
          <a:xfrm>
            <a:off x="836676" y="548640"/>
            <a:ext cx="5600700" cy="1179576"/>
          </a:xfrm>
        </p:spPr>
        <p:txBody>
          <a:bodyPr vert="horz" lIns="91440" tIns="45720" rIns="91440" bIns="45720" rtlCol="0" anchor="ctr" anchorCtr="1">
            <a:normAutofit/>
          </a:bodyPr>
          <a:lstStyle/>
          <a:p>
            <a:pPr defTabSz="914400" fontAlgn="auto">
              <a:spcAft>
                <a:spcPts val="0"/>
              </a:spcAft>
              <a:defRPr/>
            </a:pPr>
            <a:r>
              <a:rPr lang="en-US" sz="4400" b="1" kern="1200" dirty="0">
                <a:solidFill>
                  <a:schemeClr val="tx1"/>
                </a:solidFill>
                <a:effectLst>
                  <a:outerShdw blurRad="38100" dist="38100" dir="2700000" algn="tl">
                    <a:srgbClr val="C0C0C0"/>
                  </a:outerShdw>
                </a:effectLst>
                <a:latin typeface="Abadi" panose="020B0604020104020204" pitchFamily="34" charset="0"/>
              </a:rPr>
              <a:t>Maintenance Issues</a:t>
            </a:r>
          </a:p>
        </p:txBody>
      </p:sp>
      <p:sp>
        <p:nvSpPr>
          <p:cNvPr id="40985" name="Rectangle 4098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0963" name="Rectangle 3"/>
          <p:cNvSpPr>
            <a:spLocks noGrp="1" noChangeArrowheads="1"/>
          </p:cNvSpPr>
          <p:nvPr>
            <p:ph type="subTitle" idx="4294967295"/>
          </p:nvPr>
        </p:nvSpPr>
        <p:spPr>
          <a:xfrm>
            <a:off x="685800" y="2133600"/>
            <a:ext cx="8366759" cy="4043363"/>
          </a:xfrm>
        </p:spPr>
        <p:txBody>
          <a:bodyPr vert="horz" lIns="91440" tIns="45720" rIns="91440" bIns="45720" rtlCol="0">
            <a:noAutofit/>
          </a:bodyPr>
          <a:lstStyle/>
          <a:p>
            <a:pPr marL="0" indent="-228600" defTabSz="914400" fontAlgn="auto">
              <a:spcAft>
                <a:spcPts val="0"/>
              </a:spcAft>
              <a:defRPr/>
            </a:pPr>
            <a:r>
              <a:rPr lang="en-US" sz="2400" dirty="0">
                <a:effectLst>
                  <a:outerShdw blurRad="38100" dist="38100" dir="2700000" algn="tl">
                    <a:srgbClr val="C0C0C0"/>
                  </a:outerShdw>
                </a:effectLst>
                <a:latin typeface="Abadi" panose="020B0604020104020204" pitchFamily="34" charset="0"/>
              </a:rPr>
              <a:t> </a:t>
            </a:r>
            <a:r>
              <a:rPr lang="en-US" sz="2400" b="1" dirty="0">
                <a:effectLst>
                  <a:outerShdw blurRad="38100" dist="38100" dir="2700000" algn="tl">
                    <a:srgbClr val="000000">
                      <a:alpha val="43137"/>
                    </a:srgbClr>
                  </a:outerShdw>
                </a:effectLst>
                <a:latin typeface="Abadi" panose="020B0604020104020204" pitchFamily="34" charset="0"/>
              </a:rPr>
              <a:t>Most maintenance staff actually work 2-4 hours a day </a:t>
            </a:r>
          </a:p>
          <a:p>
            <a:pPr marL="5143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Effective Direct work is low</a:t>
            </a:r>
          </a:p>
          <a:p>
            <a:pPr marL="5143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Lack of effective Planning</a:t>
            </a:r>
          </a:p>
          <a:p>
            <a:pPr marL="5143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Lack of effective Scheduling</a:t>
            </a:r>
          </a:p>
          <a:p>
            <a:pPr marL="0"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a:t>
            </a:r>
            <a:r>
              <a:rPr lang="en-US" sz="2400" b="1" dirty="0">
                <a:solidFill>
                  <a:srgbClr val="FF0000"/>
                </a:solidFill>
                <a:effectLst>
                  <a:outerShdw blurRad="38100" dist="38100" dir="2700000" algn="tl">
                    <a:srgbClr val="000000">
                      <a:alpha val="43137"/>
                    </a:srgbClr>
                  </a:outerShdw>
                </a:effectLst>
                <a:latin typeface="Abadi" panose="020B0604020104020204" pitchFamily="34" charset="0"/>
              </a:rPr>
              <a:t>70-80 % of equipment failures are Human-INDUCED</a:t>
            </a:r>
          </a:p>
          <a:p>
            <a:pPr marL="4000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Not using a Torque Wrench</a:t>
            </a:r>
          </a:p>
          <a:p>
            <a:pPr marL="4000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Not knowing specifications</a:t>
            </a:r>
          </a:p>
          <a:p>
            <a:pPr marL="4000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Not having the right part at the right time</a:t>
            </a:r>
          </a:p>
          <a:p>
            <a:pPr marL="4000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Improperly handling and installing bearings</a:t>
            </a:r>
          </a:p>
          <a:p>
            <a:pPr marL="400050" lvl="1" indent="-228600" defTabSz="914400" fontAlgn="auto">
              <a:spcAft>
                <a:spcPts val="0"/>
              </a:spcAft>
              <a:defRPr/>
            </a:pPr>
            <a:r>
              <a:rPr lang="en-US" sz="2400" b="1" dirty="0">
                <a:effectLst>
                  <a:outerShdw blurRad="38100" dist="38100" dir="2700000" algn="tl">
                    <a:srgbClr val="000000">
                      <a:alpha val="43137"/>
                    </a:srgbClr>
                  </a:outerShdw>
                </a:effectLst>
                <a:latin typeface="Abadi" panose="020B0604020104020204" pitchFamily="34" charset="0"/>
              </a:rPr>
              <a:t> No Repeatable, Effective PM, Corrective, Lube Procedures</a:t>
            </a:r>
          </a:p>
        </p:txBody>
      </p:sp>
      <p:sp>
        <p:nvSpPr>
          <p:cNvPr id="3" name="Footer Placeholder 2">
            <a:extLst>
              <a:ext uri="{FF2B5EF4-FFF2-40B4-BE49-F238E27FC236}">
                <a16:creationId xmlns:a16="http://schemas.microsoft.com/office/drawing/2014/main" id="{F5004FD4-3CD9-044A-9AE1-73E6C4804B37}"/>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307F3D12-5936-054B-A33F-C81C31C41385}"/>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189</a:t>
            </a:fld>
            <a:endParaRPr lang="en-US" sz="1200">
              <a:solidFill>
                <a:schemeClr val="tx1">
                  <a:lumMod val="50000"/>
                  <a:lumOff val="50000"/>
                </a:schemeClr>
              </a:solidFill>
              <a:latin typeface="+mn-lt"/>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arn(inVertical)">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arn(inVertical)">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barn(inVertical)">
                                      <p:cBhvr>
                                        <p:cTn id="17" dur="500"/>
                                        <p:tgtEl>
                                          <p:spTgt spid="409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barn(inVertical)">
                                      <p:cBhvr>
                                        <p:cTn id="22" dur="500"/>
                                        <p:tgtEl>
                                          <p:spTgt spid="409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0963">
                                            <p:txEl>
                                              <p:pRg st="4" end="4"/>
                                            </p:txEl>
                                          </p:spTgt>
                                        </p:tgtEl>
                                        <p:attrNameLst>
                                          <p:attrName>style.visibility</p:attrName>
                                        </p:attrNameLst>
                                      </p:cBhvr>
                                      <p:to>
                                        <p:strVal val="visible"/>
                                      </p:to>
                                    </p:set>
                                    <p:animEffect transition="in" filter="barn(inVertical)">
                                      <p:cBhvr>
                                        <p:cTn id="27" dur="500"/>
                                        <p:tgtEl>
                                          <p:spTgt spid="409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0963">
                                            <p:txEl>
                                              <p:pRg st="5" end="5"/>
                                            </p:txEl>
                                          </p:spTgt>
                                        </p:tgtEl>
                                        <p:attrNameLst>
                                          <p:attrName>style.visibility</p:attrName>
                                        </p:attrNameLst>
                                      </p:cBhvr>
                                      <p:to>
                                        <p:strVal val="visible"/>
                                      </p:to>
                                    </p:set>
                                    <p:animEffect transition="in" filter="barn(inVertical)">
                                      <p:cBhvr>
                                        <p:cTn id="32" dur="500"/>
                                        <p:tgtEl>
                                          <p:spTgt spid="4096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0963">
                                            <p:txEl>
                                              <p:pRg st="6" end="6"/>
                                            </p:txEl>
                                          </p:spTgt>
                                        </p:tgtEl>
                                        <p:attrNameLst>
                                          <p:attrName>style.visibility</p:attrName>
                                        </p:attrNameLst>
                                      </p:cBhvr>
                                      <p:to>
                                        <p:strVal val="visible"/>
                                      </p:to>
                                    </p:set>
                                    <p:animEffect transition="in" filter="barn(inVertical)">
                                      <p:cBhvr>
                                        <p:cTn id="37" dur="500"/>
                                        <p:tgtEl>
                                          <p:spTgt spid="4096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0963">
                                            <p:txEl>
                                              <p:pRg st="7" end="7"/>
                                            </p:txEl>
                                          </p:spTgt>
                                        </p:tgtEl>
                                        <p:attrNameLst>
                                          <p:attrName>style.visibility</p:attrName>
                                        </p:attrNameLst>
                                      </p:cBhvr>
                                      <p:to>
                                        <p:strVal val="visible"/>
                                      </p:to>
                                    </p:set>
                                    <p:animEffect transition="in" filter="barn(inVertical)">
                                      <p:cBhvr>
                                        <p:cTn id="42" dur="500"/>
                                        <p:tgtEl>
                                          <p:spTgt spid="4096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0963">
                                            <p:txEl>
                                              <p:pRg st="8" end="8"/>
                                            </p:txEl>
                                          </p:spTgt>
                                        </p:tgtEl>
                                        <p:attrNameLst>
                                          <p:attrName>style.visibility</p:attrName>
                                        </p:attrNameLst>
                                      </p:cBhvr>
                                      <p:to>
                                        <p:strVal val="visible"/>
                                      </p:to>
                                    </p:set>
                                    <p:animEffect transition="in" filter="barn(inVertical)">
                                      <p:cBhvr>
                                        <p:cTn id="47" dur="500"/>
                                        <p:tgtEl>
                                          <p:spTgt spid="4096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0963">
                                            <p:txEl>
                                              <p:pRg st="9" end="9"/>
                                            </p:txEl>
                                          </p:spTgt>
                                        </p:tgtEl>
                                        <p:attrNameLst>
                                          <p:attrName>style.visibility</p:attrName>
                                        </p:attrNameLst>
                                      </p:cBhvr>
                                      <p:to>
                                        <p:strVal val="visible"/>
                                      </p:to>
                                    </p:set>
                                    <p:animEffect transition="in" filter="barn(inVertical)">
                                      <p:cBhvr>
                                        <p:cTn id="52" dur="500"/>
                                        <p:tgtEl>
                                          <p:spTgt spid="4096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7935" name="Rectangle 50793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07937" name="Rectangle 50793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07939" name="Rectangle 50793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7906" name="Title 2">
            <a:extLst>
              <a:ext uri="{FF2B5EF4-FFF2-40B4-BE49-F238E27FC236}">
                <a16:creationId xmlns:a16="http://schemas.microsoft.com/office/drawing/2014/main" id="{4A9E6ADC-2A27-40C7-A7F4-5B41C35B7D63}"/>
              </a:ext>
            </a:extLst>
          </p:cNvPr>
          <p:cNvSpPr>
            <a:spLocks noGrp="1" noChangeArrowheads="1"/>
          </p:cNvSpPr>
          <p:nvPr>
            <p:ph type="title" idx="4294967295"/>
          </p:nvPr>
        </p:nvSpPr>
        <p:spPr>
          <a:xfrm>
            <a:off x="836676" y="548640"/>
            <a:ext cx="7626096" cy="1179576"/>
          </a:xfrm>
        </p:spPr>
        <p:txBody>
          <a:bodyPr vert="horz" lIns="91440" tIns="45720" rIns="91440" bIns="45720" rtlCol="0" anchor="ctr">
            <a:normAutofit fontScale="90000"/>
          </a:bodyPr>
          <a:lstStyle/>
          <a:p>
            <a:pPr defTabSz="914400"/>
            <a:r>
              <a:rPr lang="en-US" altLang="en-US" sz="3600" kern="1200" dirty="0">
                <a:solidFill>
                  <a:schemeClr val="tx1"/>
                </a:solidFill>
                <a:latin typeface="Arial" panose="020B0604020202020204" pitchFamily="34" charset="0"/>
                <a:cs typeface="Arial" panose="020B0604020202020204" pitchFamily="34" charset="0"/>
              </a:rPr>
              <a:t>Effectively Utilizing Work Management Technology - CMMS/EAM systems</a:t>
            </a:r>
          </a:p>
        </p:txBody>
      </p:sp>
      <p:sp>
        <p:nvSpPr>
          <p:cNvPr id="507941" name="Rectangle 50794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extBox 1">
            <a:extLst>
              <a:ext uri="{FF2B5EF4-FFF2-40B4-BE49-F238E27FC236}">
                <a16:creationId xmlns:a16="http://schemas.microsoft.com/office/drawing/2014/main" id="{3BACFEE5-35D5-40C5-9525-4F4858C35D15}"/>
              </a:ext>
            </a:extLst>
          </p:cNvPr>
          <p:cNvSpPr txBox="1"/>
          <p:nvPr/>
        </p:nvSpPr>
        <p:spPr>
          <a:xfrm>
            <a:off x="609600" y="2133600"/>
            <a:ext cx="7853172" cy="4043363"/>
          </a:xfrm>
          <a:prstGeom prst="rect">
            <a:avLst/>
          </a:prstGeom>
        </p:spPr>
        <p:txBody>
          <a:bodyPr vert="horz" lIns="91440" tIns="45720" rIns="91440" bIns="45720" rtlCol="0">
            <a:noAutofit/>
          </a:bodyPr>
          <a:lstStyle/>
          <a:p>
            <a:pPr marL="214313"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All work captured by a work order/notification</a:t>
            </a:r>
          </a:p>
          <a:p>
            <a:pPr marL="214313"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All work orders/notifications must have the following:</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Asset Type/Number </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Component</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Estimated labor hours</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Type labor</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Estimate downtime</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Actual downtime</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Asset as found</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Asset as left</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Any items needed further investigation or repair</a:t>
            </a:r>
          </a:p>
          <a:p>
            <a:pPr marL="600075" lvl="1"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Parts used by part number</a:t>
            </a:r>
          </a:p>
        </p:txBody>
      </p:sp>
      <p:sp>
        <p:nvSpPr>
          <p:cNvPr id="3" name="Footer Placeholder 2">
            <a:extLst>
              <a:ext uri="{FF2B5EF4-FFF2-40B4-BE49-F238E27FC236}">
                <a16:creationId xmlns:a16="http://schemas.microsoft.com/office/drawing/2014/main" id="{A226D869-5BFC-1A4B-8E47-8FDC708D4990}"/>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4" name="Slide Number Placeholder 3">
            <a:extLst>
              <a:ext uri="{FF2B5EF4-FFF2-40B4-BE49-F238E27FC236}">
                <a16:creationId xmlns:a16="http://schemas.microsoft.com/office/drawing/2014/main" id="{05F0F334-65CE-6C4B-B21A-6B0895FA0644}"/>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19</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206672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arn(inVertical)">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barn(inVertical)">
                                      <p:cBhvr>
                                        <p:cTn id="52" dur="500"/>
                                        <p:tgtEl>
                                          <p:spTgt spid="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barn(inVertical)">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barn(inVertical)">
                                      <p:cBhvr>
                                        <p:cTn id="6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28650" y="365126"/>
            <a:ext cx="5829300" cy="1325563"/>
          </a:xfrm>
        </p:spPr>
        <p:txBody>
          <a:bodyPr>
            <a:normAutofit/>
          </a:bodyPr>
          <a:lstStyle/>
          <a:p>
            <a:pPr algn="ctr" eaLnBrk="1" fontAlgn="auto" hangingPunct="1">
              <a:spcAft>
                <a:spcPts val="0"/>
              </a:spcAft>
              <a:defRPr/>
            </a:pPr>
            <a:r>
              <a:rPr lang="en-US" sz="4400" b="1" dirty="0">
                <a:effectLst>
                  <a:outerShdw blurRad="38100" dist="38100" dir="2700000" algn="tl">
                    <a:srgbClr val="000000">
                      <a:alpha val="43137"/>
                    </a:srgbClr>
                  </a:outerShdw>
                </a:effectLst>
                <a:latin typeface="Abadi" panose="020B0604020104020204" pitchFamily="34" charset="0"/>
                <a:cs typeface="Arial" pitchFamily="34" charset="0"/>
              </a:rPr>
              <a:t>A few Known Facts</a:t>
            </a:r>
          </a:p>
        </p:txBody>
      </p:sp>
      <p:sp>
        <p:nvSpPr>
          <p:cNvPr id="5" name="Content Placeholder 4"/>
          <p:cNvSpPr>
            <a:spLocks noGrp="1"/>
          </p:cNvSpPr>
          <p:nvPr>
            <p:ph idx="1"/>
          </p:nvPr>
        </p:nvSpPr>
        <p:spPr>
          <a:xfrm>
            <a:off x="628650" y="1553369"/>
            <a:ext cx="7886700" cy="4351338"/>
          </a:xfrm>
        </p:spPr>
        <p:txBody>
          <a:bodyPr/>
          <a:lstStyle/>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PM Execution – 15%</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Results from PM Execution – 15%</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PdM Execution – 15%</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Results from PdM – 35%</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Wrench Time typical company – 10 to 30%</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World Class Company – 55% +</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Maintenance Cost (Reactive)  19%/RAV</a:t>
            </a:r>
          </a:p>
          <a:p>
            <a:pPr eaLnBrk="1" hangingPunct="1"/>
            <a:r>
              <a:rPr lang="en-US" sz="2400" b="1" dirty="0">
                <a:effectLst>
                  <a:outerShdw blurRad="38100" dist="38100" dir="2700000" algn="tl">
                    <a:srgbClr val="000000">
                      <a:alpha val="43137"/>
                    </a:srgbClr>
                  </a:outerShdw>
                </a:effectLst>
                <a:latin typeface="Abadi" panose="020B0604020104020204" pitchFamily="34" charset="0"/>
                <a:cs typeface="Arial" charset="0"/>
              </a:rPr>
              <a:t>Maintenance Cost (World Class) 1.7% RAV</a:t>
            </a:r>
          </a:p>
        </p:txBody>
      </p:sp>
      <p:pic>
        <p:nvPicPr>
          <p:cNvPr id="6" name="Picture 5" descr="ar125124353653023.jpg"/>
          <p:cNvPicPr>
            <a:picLocks noChangeAspect="1"/>
          </p:cNvPicPr>
          <p:nvPr/>
        </p:nvPicPr>
        <p:blipFill>
          <a:blip r:embed="rId3" cstate="print"/>
          <a:srcRect/>
          <a:stretch>
            <a:fillRect/>
          </a:stretch>
        </p:blipFill>
        <p:spPr bwMode="auto">
          <a:xfrm>
            <a:off x="7558088" y="423863"/>
            <a:ext cx="1058862" cy="225901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DFF85CCE-2332-0342-9914-C3DAE2DE9F15}"/>
              </a:ext>
            </a:extLst>
          </p:cNvPr>
          <p:cNvSpPr>
            <a:spLocks noGrp="1"/>
          </p:cNvSpPr>
          <p:nvPr>
            <p:ph type="sldNum" sz="quarter" idx="12"/>
          </p:nvPr>
        </p:nvSpPr>
        <p:spPr/>
        <p:txBody>
          <a:bodyPr/>
          <a:lstStyle/>
          <a:p>
            <a:pPr>
              <a:defRPr/>
            </a:pPr>
            <a:fld id="{93760DB9-38B2-4ACA-86B8-FFD53C1F380B}" type="slidenum">
              <a:rPr lang="en-US" smtClean="0"/>
              <a:pPr>
                <a:defRPr/>
              </a:pPr>
              <a:t>190</a:t>
            </a:fld>
            <a:endParaRPr lang="en-US"/>
          </a:p>
        </p:txBody>
      </p:sp>
      <p:sp>
        <p:nvSpPr>
          <p:cNvPr id="3" name="Footer Placeholder 2">
            <a:extLst>
              <a:ext uri="{FF2B5EF4-FFF2-40B4-BE49-F238E27FC236}">
                <a16:creationId xmlns:a16="http://schemas.microsoft.com/office/drawing/2014/main" id="{F18E64C0-09B1-744D-B80E-13AD31312EBB}"/>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arn(inVertical)">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F3B7A0-34E4-429F-ADEB-CE354BC4907E}"/>
              </a:ext>
            </a:extLst>
          </p:cNvPr>
          <p:cNvSpPr>
            <a:spLocks noGrp="1"/>
          </p:cNvSpPr>
          <p:nvPr>
            <p:ph type="title"/>
          </p:nvPr>
        </p:nvSpPr>
        <p:spPr>
          <a:xfrm>
            <a:off x="457200" y="152400"/>
            <a:ext cx="7886700" cy="1325563"/>
          </a:xfrm>
        </p:spPr>
        <p:txBody>
          <a:bodyPr>
            <a:normAutofit fontScale="90000"/>
          </a:bodyPr>
          <a:lstStyle/>
          <a:p>
            <a:pPr algn="ctr"/>
            <a:br>
              <a:rPr lang="en-US" sz="3600" b="1" dirty="0">
                <a:solidFill>
                  <a:srgbClr val="002060"/>
                </a:solidFill>
                <a:effectLst>
                  <a:outerShdw blurRad="38100" dist="38100" dir="2700000" algn="tl">
                    <a:srgbClr val="000000">
                      <a:alpha val="43137"/>
                    </a:srgbClr>
                  </a:outerShdw>
                </a:effectLst>
                <a:latin typeface="+mn-lt"/>
              </a:rPr>
            </a:br>
            <a:r>
              <a:rPr lang="en-US" sz="3600" b="1" dirty="0">
                <a:effectLst>
                  <a:outerShdw blurRad="38100" dist="38100" dir="2700000" algn="tl">
                    <a:srgbClr val="000000">
                      <a:alpha val="43137"/>
                    </a:srgbClr>
                  </a:outerShdw>
                </a:effectLst>
                <a:latin typeface="Abadi" panose="020B0604020104020204" pitchFamily="34" charset="0"/>
              </a:rPr>
              <a:t>Individual Exercise – </a:t>
            </a:r>
            <a:br>
              <a:rPr lang="en-US" sz="3600" b="1" dirty="0">
                <a:effectLst>
                  <a:outerShdw blurRad="38100" dist="38100" dir="2700000" algn="tl">
                    <a:srgbClr val="000000">
                      <a:alpha val="43137"/>
                    </a:srgbClr>
                  </a:outerShdw>
                </a:effectLst>
                <a:latin typeface="Abadi" panose="020B0604020104020204" pitchFamily="34" charset="0"/>
              </a:rPr>
            </a:br>
            <a:r>
              <a:rPr lang="en-US" sz="3600" b="1" dirty="0">
                <a:effectLst>
                  <a:outerShdw blurRad="38100" dist="38100" dir="2700000" algn="tl">
                    <a:srgbClr val="000000">
                      <a:alpha val="43137"/>
                    </a:srgbClr>
                  </a:outerShdw>
                </a:effectLst>
                <a:latin typeface="Abadi" panose="020B0604020104020204" pitchFamily="34" charset="0"/>
              </a:rPr>
              <a:t>One thing you learned so far?</a:t>
            </a:r>
            <a:br>
              <a:rPr lang="en-US" sz="3600" b="1" dirty="0">
                <a:effectLst>
                  <a:outerShdw blurRad="38100" dist="38100" dir="2700000" algn="tl">
                    <a:srgbClr val="000000">
                      <a:alpha val="43137"/>
                    </a:srgbClr>
                  </a:outerShdw>
                </a:effectLst>
                <a:latin typeface="Abadi" panose="020B0604020104020204" pitchFamily="34" charset="0"/>
              </a:rPr>
            </a:br>
            <a:r>
              <a:rPr lang="en-US" sz="2000" b="1" dirty="0">
                <a:effectLst>
                  <a:outerShdw blurRad="38100" dist="38100" dir="2700000" algn="tl">
                    <a:srgbClr val="000000">
                      <a:alpha val="43137"/>
                    </a:srgbClr>
                  </a:outerShdw>
                </a:effectLst>
                <a:latin typeface="Abadi" panose="020B0604020104020204" pitchFamily="34" charset="0"/>
              </a:rPr>
              <a:t>“one person at a time”</a:t>
            </a:r>
            <a:endParaRPr lang="en-US" sz="2000" b="1" i="1" dirty="0">
              <a:effectLst>
                <a:outerShdw blurRad="38100" dist="38100" dir="2700000" algn="tl">
                  <a:srgbClr val="000000">
                    <a:alpha val="43137"/>
                  </a:srgbClr>
                </a:outerShdw>
              </a:effectLst>
              <a:latin typeface="Abadi" panose="020B0604020104020204" pitchFamily="34" charset="0"/>
            </a:endParaRPr>
          </a:p>
        </p:txBody>
      </p:sp>
      <p:sp>
        <p:nvSpPr>
          <p:cNvPr id="4" name="Content Placeholder 3">
            <a:extLst>
              <a:ext uri="{FF2B5EF4-FFF2-40B4-BE49-F238E27FC236}">
                <a16:creationId xmlns:a16="http://schemas.microsoft.com/office/drawing/2014/main" id="{AC8D76B8-E6E7-44D6-A8EB-74614FA9D9CD}"/>
              </a:ext>
            </a:extLst>
          </p:cNvPr>
          <p:cNvSpPr>
            <a:spLocks noGrp="1"/>
          </p:cNvSpPr>
          <p:nvPr>
            <p:ph idx="1"/>
          </p:nvPr>
        </p:nvSpPr>
        <p:spPr>
          <a:xfrm>
            <a:off x="628650" y="1752600"/>
            <a:ext cx="7886700" cy="4198938"/>
          </a:xfrm>
        </p:spPr>
        <p:txBody>
          <a:bodyPr>
            <a:normAutofit/>
          </a:bodyPr>
          <a:lstStyle/>
          <a:p>
            <a:pPr marL="0" indent="0">
              <a:buNone/>
            </a:pPr>
            <a:endParaRPr lang="en-US" sz="2000" b="1" dirty="0"/>
          </a:p>
          <a:p>
            <a:pPr marL="0" indent="0">
              <a:buNone/>
            </a:pPr>
            <a:r>
              <a:rPr lang="en-US" sz="2000" b="1" dirty="0">
                <a:effectLst>
                  <a:outerShdw blurRad="38100" dist="38100" dir="2700000" algn="tl">
                    <a:srgbClr val="000000">
                      <a:alpha val="43137"/>
                    </a:srgbClr>
                  </a:outerShdw>
                </a:effectLst>
                <a:latin typeface="Abadi" panose="020B0604020104020204" pitchFamily="34" charset="0"/>
              </a:rPr>
              <a:t>Simple Rule – if someone has stated “one thing”, you must come up with another one </a:t>
            </a:r>
          </a:p>
        </p:txBody>
      </p:sp>
      <p:pic>
        <p:nvPicPr>
          <p:cNvPr id="5" name="Picture 4">
            <a:extLst>
              <a:ext uri="{FF2B5EF4-FFF2-40B4-BE49-F238E27FC236}">
                <a16:creationId xmlns:a16="http://schemas.microsoft.com/office/drawing/2014/main" id="{B36F9B1E-4C93-4994-80C7-CF8158EB6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9025" y="2561431"/>
            <a:ext cx="1885950" cy="2428875"/>
          </a:xfrm>
          <a:prstGeom prst="rect">
            <a:avLst/>
          </a:prstGeom>
        </p:spPr>
      </p:pic>
      <p:sp>
        <p:nvSpPr>
          <p:cNvPr id="2" name="Slide Number Placeholder 1">
            <a:extLst>
              <a:ext uri="{FF2B5EF4-FFF2-40B4-BE49-F238E27FC236}">
                <a16:creationId xmlns:a16="http://schemas.microsoft.com/office/drawing/2014/main" id="{18167F33-58A8-0346-BF91-89786D73512D}"/>
              </a:ext>
            </a:extLst>
          </p:cNvPr>
          <p:cNvSpPr>
            <a:spLocks noGrp="1"/>
          </p:cNvSpPr>
          <p:nvPr>
            <p:ph type="sldNum" sz="quarter" idx="12"/>
          </p:nvPr>
        </p:nvSpPr>
        <p:spPr/>
        <p:txBody>
          <a:bodyPr/>
          <a:lstStyle/>
          <a:p>
            <a:pPr>
              <a:defRPr/>
            </a:pPr>
            <a:fld id="{93760DB9-38B2-4ACA-86B8-FFD53C1F380B}" type="slidenum">
              <a:rPr lang="en-US" smtClean="0"/>
              <a:pPr>
                <a:defRPr/>
              </a:pPr>
              <a:t>191</a:t>
            </a:fld>
            <a:endParaRPr lang="en-US"/>
          </a:p>
        </p:txBody>
      </p:sp>
      <p:sp>
        <p:nvSpPr>
          <p:cNvPr id="6" name="Footer Placeholder 5">
            <a:extLst>
              <a:ext uri="{FF2B5EF4-FFF2-40B4-BE49-F238E27FC236}">
                <a16:creationId xmlns:a16="http://schemas.microsoft.com/office/drawing/2014/main" id="{D619C78C-7FF0-8D4D-B4D3-2F8C8CC98041}"/>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449290180"/>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smithr\Documents\Pics\Asset Management.jpg"/>
          <p:cNvPicPr>
            <a:picLocks noChangeAspect="1" noChangeArrowheads="1"/>
          </p:cNvPicPr>
          <p:nvPr/>
        </p:nvPicPr>
        <p:blipFill>
          <a:blip r:embed="rId3" cstate="print"/>
          <a:srcRect l="6949" t="17778" r="6525" b="18169"/>
          <a:stretch>
            <a:fillRect/>
          </a:stretch>
        </p:blipFill>
        <p:spPr bwMode="auto">
          <a:xfrm>
            <a:off x="858044" y="304800"/>
            <a:ext cx="7427912" cy="4300538"/>
          </a:xfrm>
          <a:prstGeom prst="rect">
            <a:avLst/>
          </a:prstGeom>
          <a:noFill/>
          <a:ln w="9525">
            <a:noFill/>
            <a:miter lim="800000"/>
            <a:headEnd/>
            <a:tailEnd/>
          </a:ln>
        </p:spPr>
      </p:pic>
      <p:sp>
        <p:nvSpPr>
          <p:cNvPr id="6" name="Oval 5"/>
          <p:cNvSpPr>
            <a:spLocks noChangeArrowheads="1"/>
          </p:cNvSpPr>
          <p:nvPr/>
        </p:nvSpPr>
        <p:spPr bwMode="auto">
          <a:xfrm>
            <a:off x="841375" y="2432050"/>
            <a:ext cx="1096963" cy="1096963"/>
          </a:xfrm>
          <a:prstGeom prst="ellipse">
            <a:avLst/>
          </a:prstGeom>
          <a:noFill/>
          <a:ln w="57150" algn="ctr">
            <a:solidFill>
              <a:srgbClr val="FF0000"/>
            </a:solidFill>
            <a:round/>
            <a:headEnd/>
            <a:tailEnd/>
          </a:ln>
        </p:spPr>
        <p:txBody>
          <a:bodyPr anchor="ctr" anchorCtr="1"/>
          <a:lstStyle/>
          <a:p>
            <a:pPr>
              <a:spcBef>
                <a:spcPct val="20000"/>
              </a:spcBef>
            </a:pPr>
            <a:endParaRPr lang="en-US">
              <a:solidFill>
                <a:srgbClr val="FF0000"/>
              </a:solidFill>
              <a:latin typeface="Century Schoolbook" pitchFamily="18" charset="0"/>
            </a:endParaRPr>
          </a:p>
        </p:txBody>
      </p:sp>
      <p:sp>
        <p:nvSpPr>
          <p:cNvPr id="5" name="Oval 4"/>
          <p:cNvSpPr>
            <a:spLocks noChangeArrowheads="1"/>
          </p:cNvSpPr>
          <p:nvPr/>
        </p:nvSpPr>
        <p:spPr bwMode="auto">
          <a:xfrm>
            <a:off x="2073275" y="2417763"/>
            <a:ext cx="1096963" cy="1096962"/>
          </a:xfrm>
          <a:prstGeom prst="ellipse">
            <a:avLst/>
          </a:prstGeom>
          <a:noFill/>
          <a:ln w="57150" algn="ctr">
            <a:solidFill>
              <a:srgbClr val="FF0000"/>
            </a:solidFill>
            <a:round/>
            <a:headEnd/>
            <a:tailEnd/>
          </a:ln>
        </p:spPr>
        <p:txBody>
          <a:bodyPr anchor="ctr" anchorCtr="1"/>
          <a:lstStyle/>
          <a:p>
            <a:pPr>
              <a:spcBef>
                <a:spcPct val="20000"/>
              </a:spcBef>
            </a:pPr>
            <a:endParaRPr lang="en-US">
              <a:solidFill>
                <a:srgbClr val="FF0000"/>
              </a:solidFill>
              <a:latin typeface="Century Schoolbook" pitchFamily="18" charset="0"/>
            </a:endParaRPr>
          </a:p>
        </p:txBody>
      </p:sp>
      <p:sp>
        <p:nvSpPr>
          <p:cNvPr id="7" name="Oval 6"/>
          <p:cNvSpPr>
            <a:spLocks noChangeArrowheads="1"/>
          </p:cNvSpPr>
          <p:nvPr/>
        </p:nvSpPr>
        <p:spPr bwMode="auto">
          <a:xfrm>
            <a:off x="3294063" y="2403475"/>
            <a:ext cx="1096962" cy="1096963"/>
          </a:xfrm>
          <a:prstGeom prst="ellipse">
            <a:avLst/>
          </a:prstGeom>
          <a:noFill/>
          <a:ln w="57150" algn="ctr">
            <a:solidFill>
              <a:srgbClr val="FF0000"/>
            </a:solidFill>
            <a:round/>
            <a:headEnd/>
            <a:tailEnd/>
          </a:ln>
        </p:spPr>
        <p:txBody>
          <a:bodyPr anchor="ctr" anchorCtr="1"/>
          <a:lstStyle/>
          <a:p>
            <a:pPr>
              <a:spcBef>
                <a:spcPct val="20000"/>
              </a:spcBef>
            </a:pPr>
            <a:endParaRPr lang="en-US">
              <a:solidFill>
                <a:srgbClr val="FF0000"/>
              </a:solidFill>
              <a:latin typeface="Century Schoolbook" pitchFamily="18" charset="0"/>
            </a:endParaRPr>
          </a:p>
        </p:txBody>
      </p:sp>
      <p:sp>
        <p:nvSpPr>
          <p:cNvPr id="8" name="Oval 7"/>
          <p:cNvSpPr>
            <a:spLocks noChangeArrowheads="1"/>
          </p:cNvSpPr>
          <p:nvPr/>
        </p:nvSpPr>
        <p:spPr bwMode="auto">
          <a:xfrm>
            <a:off x="4524375" y="2389188"/>
            <a:ext cx="1098550" cy="1096962"/>
          </a:xfrm>
          <a:prstGeom prst="ellipse">
            <a:avLst/>
          </a:prstGeom>
          <a:noFill/>
          <a:ln w="57150" algn="ctr">
            <a:solidFill>
              <a:srgbClr val="FF0000"/>
            </a:solidFill>
            <a:round/>
            <a:headEnd/>
            <a:tailEnd/>
          </a:ln>
        </p:spPr>
        <p:txBody>
          <a:bodyPr anchor="ctr" anchorCtr="1"/>
          <a:lstStyle/>
          <a:p>
            <a:pPr>
              <a:spcBef>
                <a:spcPct val="20000"/>
              </a:spcBef>
            </a:pPr>
            <a:endParaRPr lang="en-US">
              <a:solidFill>
                <a:srgbClr val="FF0000"/>
              </a:solidFill>
              <a:latin typeface="Century Schoolbook" pitchFamily="18" charset="0"/>
            </a:endParaRPr>
          </a:p>
        </p:txBody>
      </p:sp>
      <p:sp>
        <p:nvSpPr>
          <p:cNvPr id="9" name="Oval 8"/>
          <p:cNvSpPr>
            <a:spLocks noChangeArrowheads="1"/>
          </p:cNvSpPr>
          <p:nvPr/>
        </p:nvSpPr>
        <p:spPr bwMode="auto">
          <a:xfrm>
            <a:off x="5788025" y="2362200"/>
            <a:ext cx="1096963" cy="1096963"/>
          </a:xfrm>
          <a:prstGeom prst="ellipse">
            <a:avLst/>
          </a:prstGeom>
          <a:noFill/>
          <a:ln w="57150" algn="ctr">
            <a:solidFill>
              <a:srgbClr val="FF0000"/>
            </a:solidFill>
            <a:round/>
            <a:headEnd/>
            <a:tailEnd/>
          </a:ln>
        </p:spPr>
        <p:txBody>
          <a:bodyPr anchor="ctr" anchorCtr="1"/>
          <a:lstStyle/>
          <a:p>
            <a:pPr>
              <a:spcBef>
                <a:spcPct val="20000"/>
              </a:spcBef>
            </a:pPr>
            <a:endParaRPr lang="en-US">
              <a:solidFill>
                <a:srgbClr val="FF0000"/>
              </a:solidFill>
              <a:latin typeface="Century Schoolbook" pitchFamily="18" charset="0"/>
            </a:endParaRPr>
          </a:p>
        </p:txBody>
      </p:sp>
      <p:sp>
        <p:nvSpPr>
          <p:cNvPr id="10" name="Oval 9"/>
          <p:cNvSpPr>
            <a:spLocks noChangeArrowheads="1"/>
          </p:cNvSpPr>
          <p:nvPr/>
        </p:nvSpPr>
        <p:spPr bwMode="auto">
          <a:xfrm>
            <a:off x="6999288" y="2376488"/>
            <a:ext cx="1096962" cy="1096962"/>
          </a:xfrm>
          <a:prstGeom prst="ellipse">
            <a:avLst/>
          </a:prstGeom>
          <a:noFill/>
          <a:ln w="57150" algn="ctr">
            <a:solidFill>
              <a:srgbClr val="FF0000"/>
            </a:solidFill>
            <a:round/>
            <a:headEnd/>
            <a:tailEnd/>
          </a:ln>
        </p:spPr>
        <p:txBody>
          <a:bodyPr anchor="ctr" anchorCtr="1"/>
          <a:lstStyle/>
          <a:p>
            <a:pPr>
              <a:spcBef>
                <a:spcPct val="20000"/>
              </a:spcBef>
            </a:pPr>
            <a:endParaRPr lang="en-US">
              <a:solidFill>
                <a:srgbClr val="FF0000"/>
              </a:solidFill>
              <a:latin typeface="Century Schoolbook" pitchFamily="18" charset="0"/>
            </a:endParaRPr>
          </a:p>
        </p:txBody>
      </p:sp>
      <p:sp>
        <p:nvSpPr>
          <p:cNvPr id="11" name="Rectangle 10"/>
          <p:cNvSpPr/>
          <p:nvPr/>
        </p:nvSpPr>
        <p:spPr>
          <a:xfrm>
            <a:off x="148936" y="5132440"/>
            <a:ext cx="8995064" cy="830997"/>
          </a:xfrm>
          <a:prstGeom prst="rect">
            <a:avLst/>
          </a:prstGeom>
        </p:spPr>
        <p:txBody>
          <a:bodyPr wrap="square">
            <a:spAutoFit/>
          </a:bodyPr>
          <a:lstStyle/>
          <a:p>
            <a:pPr marL="342900" indent="-342900" algn="ctr" eaLnBrk="0" fontAlgn="auto" hangingPunct="0">
              <a:spcBef>
                <a:spcPct val="20000"/>
              </a:spcBef>
              <a:spcAft>
                <a:spcPts val="0"/>
              </a:spcAft>
              <a:defRPr/>
            </a:pPr>
            <a:r>
              <a:rPr lang="en-US" sz="2400" b="1" kern="0" dirty="0">
                <a:effectLst>
                  <a:outerShdw blurRad="38100" dist="38100" dir="2700000" algn="tl">
                    <a:srgbClr val="000000">
                      <a:alpha val="43137"/>
                    </a:srgbClr>
                  </a:outerShdw>
                </a:effectLst>
                <a:latin typeface="Abadi" panose="020B0604020104020204" pitchFamily="34" charset="0"/>
                <a:cs typeface="Arial" pitchFamily="34" charset="0"/>
              </a:rPr>
              <a:t>“Your system is perfectly designed to give you the results you get”</a:t>
            </a:r>
          </a:p>
          <a:p>
            <a:pPr marL="3028950" lvl="6" indent="-285750" algn="ctr" eaLnBrk="0" hangingPunct="0">
              <a:spcBef>
                <a:spcPct val="20000"/>
              </a:spcBef>
              <a:buFont typeface="Arial" charset="0"/>
              <a:buChar char="–"/>
              <a:defRPr/>
            </a:pPr>
            <a:r>
              <a:rPr lang="en-US" sz="2000" b="1" kern="0" dirty="0">
                <a:effectLst>
                  <a:outerShdw blurRad="38100" dist="38100" dir="2700000" algn="tl">
                    <a:srgbClr val="000000">
                      <a:alpha val="43137"/>
                    </a:srgbClr>
                  </a:outerShdw>
                </a:effectLst>
                <a:latin typeface="Abadi" panose="020B0604020104020204" pitchFamily="34" charset="0"/>
                <a:cs typeface="Arial" pitchFamily="34" charset="0"/>
              </a:rPr>
              <a:t>W. Deming PhD</a:t>
            </a:r>
            <a:endParaRPr lang="en-US" sz="2000" b="1" dirty="0">
              <a:effectLst>
                <a:outerShdw blurRad="38100" dist="38100" dir="2700000" algn="tl">
                  <a:srgbClr val="000000">
                    <a:alpha val="43137"/>
                  </a:srgbClr>
                </a:outerShdw>
              </a:effectLst>
              <a:latin typeface="Abadi" panose="020B0604020104020204" pitchFamily="34" charset="0"/>
              <a:cs typeface="Arial" pitchFamily="34" charset="0"/>
            </a:endParaRPr>
          </a:p>
        </p:txBody>
      </p:sp>
      <p:sp>
        <p:nvSpPr>
          <p:cNvPr id="13" name="Curved Down Arrow 12"/>
          <p:cNvSpPr/>
          <p:nvPr/>
        </p:nvSpPr>
        <p:spPr>
          <a:xfrm flipH="1">
            <a:off x="1295400" y="533400"/>
            <a:ext cx="6324600" cy="1600200"/>
          </a:xfrm>
          <a:prstGeom prst="curvedDownArrow">
            <a:avLst>
              <a:gd name="adj1" fmla="val 25000"/>
              <a:gd name="adj2" fmla="val 50000"/>
              <a:gd name="adj3" fmla="val 66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Slide Number Placeholder 1">
            <a:extLst>
              <a:ext uri="{FF2B5EF4-FFF2-40B4-BE49-F238E27FC236}">
                <a16:creationId xmlns:a16="http://schemas.microsoft.com/office/drawing/2014/main" id="{50E0BFF3-FEC9-2D47-AE40-AC313077EB9A}"/>
              </a:ext>
            </a:extLst>
          </p:cNvPr>
          <p:cNvSpPr>
            <a:spLocks noGrp="1"/>
          </p:cNvSpPr>
          <p:nvPr>
            <p:ph type="sldNum" sz="quarter" idx="12"/>
          </p:nvPr>
        </p:nvSpPr>
        <p:spPr/>
        <p:txBody>
          <a:bodyPr/>
          <a:lstStyle/>
          <a:p>
            <a:pPr>
              <a:defRPr/>
            </a:pPr>
            <a:fld id="{93760DB9-38B2-4ACA-86B8-FFD53C1F380B}" type="slidenum">
              <a:rPr lang="en-US" smtClean="0"/>
              <a:pPr>
                <a:defRPr/>
              </a:pPr>
              <a:t>192</a:t>
            </a:fld>
            <a:endParaRPr lang="en-US"/>
          </a:p>
        </p:txBody>
      </p:sp>
      <p:sp>
        <p:nvSpPr>
          <p:cNvPr id="3" name="Footer Placeholder 2">
            <a:extLst>
              <a:ext uri="{FF2B5EF4-FFF2-40B4-BE49-F238E27FC236}">
                <a16:creationId xmlns:a16="http://schemas.microsoft.com/office/drawing/2014/main" id="{2DB5E057-E676-9A4C-9872-D7E19996C0F9}"/>
              </a:ext>
            </a:extLst>
          </p:cNvPr>
          <p:cNvSpPr>
            <a:spLocks noGrp="1"/>
          </p:cNvSpPr>
          <p:nvPr>
            <p:ph type="ftr" sz="quarter" idx="11"/>
          </p:nvPr>
        </p:nvSpPr>
        <p:spPr/>
        <p:txBody>
          <a:bodyPr/>
          <a:lstStyle/>
          <a:p>
            <a:pPr>
              <a:defRPr/>
            </a:pPr>
            <a:r>
              <a:rPr lang="en-US"/>
              <a:t>www.worldclassmaintenance.org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P spid="8" grpId="0" animBg="1"/>
      <p:bldP spid="9" grpId="0" animBg="1"/>
      <p:bldP spid="10" grpId="0" animBg="1"/>
      <p:bldP spid="13"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2" name="Freeform: Shape 51">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4" name="Freeform: Shape 53">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7400254-CA06-E8BC-22AB-15FBD785B282}"/>
              </a:ext>
            </a:extLst>
          </p:cNvPr>
          <p:cNvSpPr>
            <a:spLocks noGrp="1"/>
          </p:cNvSpPr>
          <p:nvPr>
            <p:ph type="title"/>
          </p:nvPr>
        </p:nvSpPr>
        <p:spPr>
          <a:xfrm>
            <a:off x="835818" y="1999615"/>
            <a:ext cx="7850982" cy="2764028"/>
          </a:xfrm>
        </p:spPr>
        <p:txBody>
          <a:bodyPr vert="horz" lIns="91440" tIns="45720" rIns="91440" bIns="45720" rtlCol="0" anchor="ctr">
            <a:normAutofit fontScale="90000"/>
          </a:bodyPr>
          <a:lstStyle/>
          <a:p>
            <a:pPr algn="ctr" defTabSz="914400">
              <a:lnSpc>
                <a:spcPct val="100000"/>
              </a:lnSpc>
            </a:pPr>
            <a:r>
              <a:rPr lang="en-US" sz="4000" b="1" kern="1200" dirty="0">
                <a:solidFill>
                  <a:srgbClr val="1C1C1C"/>
                </a:solidFill>
                <a:effectLst>
                  <a:outerShdw blurRad="38100" dist="38100" dir="2700000" algn="tl">
                    <a:srgbClr val="000000">
                      <a:alpha val="43137"/>
                    </a:srgbClr>
                  </a:outerShdw>
                </a:effectLst>
                <a:latin typeface="Abadi" panose="020B0604020104020204" pitchFamily="34" charset="0"/>
              </a:rPr>
              <a:t>What is Maintenance Planner?</a:t>
            </a:r>
            <a:br>
              <a:rPr lang="en-US" sz="4000" b="1" kern="1200" dirty="0">
                <a:solidFill>
                  <a:srgbClr val="1C1C1C"/>
                </a:solidFill>
                <a:effectLst>
                  <a:outerShdw blurRad="38100" dist="38100" dir="2700000" algn="tl">
                    <a:srgbClr val="000000">
                      <a:alpha val="43137"/>
                    </a:srgbClr>
                  </a:outerShdw>
                </a:effectLst>
                <a:latin typeface="Abadi" panose="020B0604020104020204" pitchFamily="34" charset="0"/>
              </a:rPr>
            </a:br>
            <a:br>
              <a:rPr lang="en-US" sz="1600" b="1" kern="1200" dirty="0">
                <a:solidFill>
                  <a:schemeClr val="tx1"/>
                </a:solidFill>
                <a:effectLst>
                  <a:outerShdw blurRad="38100" dist="38100" dir="2700000" algn="tl">
                    <a:srgbClr val="000000">
                      <a:alpha val="43137"/>
                    </a:srgbClr>
                  </a:outerShdw>
                </a:effectLst>
                <a:latin typeface="+mj-lt"/>
                <a:ea typeface="+mj-ea"/>
                <a:cs typeface="+mj-cs"/>
              </a:rPr>
            </a:br>
            <a: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t>Planning=What &amp; How</a:t>
            </a: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t>What should be done&amp; Understanding the definition of the work.</a:t>
            </a: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t>- Scope of work may require talking to requester and visiting job site.</a:t>
            </a: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t>Better able to identify tools, steps, procedures, specification, etc.,</a:t>
            </a: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t>- May break job into sub-tasks if job too large or complicated </a:t>
            </a: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br>
              <a:rPr lang="en-US" sz="2200" b="1" kern="1200" dirty="0">
                <a:solidFill>
                  <a:schemeClr val="tx1"/>
                </a:solidFill>
                <a:effectLst>
                  <a:outerShdw blurRad="38100" dist="38100" dir="2700000" algn="tl">
                    <a:srgbClr val="000000">
                      <a:alpha val="43137"/>
                    </a:srgbClr>
                  </a:outerShdw>
                </a:effectLst>
                <a:latin typeface="Abadi" panose="020B0604020104020204" pitchFamily="34" charset="0"/>
              </a:rPr>
            </a:br>
            <a:br>
              <a:rPr lang="en-US" sz="1600" b="1" kern="1200" dirty="0">
                <a:solidFill>
                  <a:schemeClr val="tx1"/>
                </a:solidFill>
                <a:effectLst>
                  <a:outerShdw blurRad="38100" dist="38100" dir="2700000" algn="tl">
                    <a:srgbClr val="000000">
                      <a:alpha val="43137"/>
                    </a:srgbClr>
                  </a:outerShdw>
                </a:effectLst>
                <a:latin typeface="+mj-lt"/>
                <a:ea typeface="+mj-ea"/>
                <a:cs typeface="+mj-cs"/>
              </a:rPr>
            </a:br>
            <a:endParaRPr lang="en-US" sz="1600" b="1" kern="1200" dirty="0">
              <a:solidFill>
                <a:schemeClr val="tx1"/>
              </a:solidFill>
              <a:effectLst>
                <a:outerShdw blurRad="38100" dist="38100" dir="2700000" algn="tl">
                  <a:srgbClr val="000000">
                    <a:alpha val="43137"/>
                  </a:srgbClr>
                </a:outerShdw>
              </a:effectLst>
              <a:latin typeface="+mj-lt"/>
              <a:ea typeface="+mj-ea"/>
              <a:cs typeface="+mj-cs"/>
            </a:endParaRPr>
          </a:p>
        </p:txBody>
      </p:sp>
      <p:sp>
        <p:nvSpPr>
          <p:cNvPr id="56" name="Rectangle 55">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A4DE89E4-759F-A13F-17A8-88AB2B5C6004}"/>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8A9C87C0-BC3C-4A89-AB46-3B9FC4E9F302}"/>
              </a:ext>
            </a:extLst>
          </p:cNvPr>
          <p:cNvSpPr>
            <a:spLocks noGrp="1"/>
          </p:cNvSpPr>
          <p:nvPr>
            <p:ph type="sldNum" sz="quarter" idx="12"/>
          </p:nvPr>
        </p:nvSpPr>
        <p:spPr>
          <a:xfrm>
            <a:off x="7866764" y="6356350"/>
            <a:ext cx="951613"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193</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49114703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C6B10-A4CB-C7C8-5DEE-915C1A810CB7}"/>
              </a:ext>
            </a:extLst>
          </p:cNvPr>
          <p:cNvSpPr>
            <a:spLocks noGrp="1"/>
          </p:cNvSpPr>
          <p:nvPr>
            <p:ph type="title"/>
          </p:nvPr>
        </p:nvSpPr>
        <p:spPr>
          <a:xfrm>
            <a:off x="597119" y="0"/>
            <a:ext cx="7886700" cy="1325563"/>
          </a:xfrm>
        </p:spPr>
        <p:txBody>
          <a:bodyPr>
            <a:normAutofit/>
          </a:bodyPr>
          <a:lstStyle/>
          <a:p>
            <a:pPr algn="ctr"/>
            <a:r>
              <a:rPr lang="en-US" sz="3200" b="1" dirty="0">
                <a:effectLst>
                  <a:outerShdw blurRad="38100" dist="38100" dir="2700000" algn="tl">
                    <a:srgbClr val="000000">
                      <a:alpha val="43137"/>
                    </a:srgbClr>
                  </a:outerShdw>
                </a:effectLst>
                <a:latin typeface="+mn-lt"/>
              </a:rPr>
              <a:t>Exercise: ID 2 things you learned from this document – 15 Minutes</a:t>
            </a:r>
          </a:p>
        </p:txBody>
      </p:sp>
      <p:sp>
        <p:nvSpPr>
          <p:cNvPr id="4" name="Footer Placeholder 3">
            <a:extLst>
              <a:ext uri="{FF2B5EF4-FFF2-40B4-BE49-F238E27FC236}">
                <a16:creationId xmlns:a16="http://schemas.microsoft.com/office/drawing/2014/main" id="{81BAA308-ADFC-55A9-CE04-D237A2E2652A}"/>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E249BE7B-60AF-7750-7100-2D0F03E9E6D5}"/>
              </a:ext>
            </a:extLst>
          </p:cNvPr>
          <p:cNvSpPr>
            <a:spLocks noGrp="1"/>
          </p:cNvSpPr>
          <p:nvPr>
            <p:ph type="sldNum" sz="quarter" idx="12"/>
          </p:nvPr>
        </p:nvSpPr>
        <p:spPr/>
        <p:txBody>
          <a:bodyPr/>
          <a:lstStyle/>
          <a:p>
            <a:pPr>
              <a:defRPr/>
            </a:pPr>
            <a:fld id="{93760DB9-38B2-4ACA-86B8-FFD53C1F380B}" type="slidenum">
              <a:rPr lang="en-US" smtClean="0"/>
              <a:pPr>
                <a:defRPr/>
              </a:pPr>
              <a:t>194</a:t>
            </a:fld>
            <a:endParaRPr lang="en-US"/>
          </a:p>
        </p:txBody>
      </p:sp>
      <p:pic>
        <p:nvPicPr>
          <p:cNvPr id="11" name="Content Placeholder 10">
            <a:extLst>
              <a:ext uri="{FF2B5EF4-FFF2-40B4-BE49-F238E27FC236}">
                <a16:creationId xmlns:a16="http://schemas.microsoft.com/office/drawing/2014/main" id="{C0EE70F6-30AB-23CD-B364-BC3F4B9A19A5}"/>
              </a:ext>
            </a:extLst>
          </p:cNvPr>
          <p:cNvPicPr>
            <a:picLocks noGrp="1" noChangeAspect="1"/>
          </p:cNvPicPr>
          <p:nvPr>
            <p:ph idx="1"/>
          </p:nvPr>
        </p:nvPicPr>
        <p:blipFill rotWithShape="1">
          <a:blip r:embed="rId2"/>
          <a:srcRect l="26359" t="14082" r="30053" b="5363"/>
          <a:stretch/>
        </p:blipFill>
        <p:spPr>
          <a:xfrm>
            <a:off x="2133600" y="1450851"/>
            <a:ext cx="4876800" cy="5069669"/>
          </a:xfrm>
          <a:ln>
            <a:solidFill>
              <a:schemeClr val="tx1"/>
            </a:solidFill>
          </a:ln>
        </p:spPr>
      </p:pic>
    </p:spTree>
    <p:extLst>
      <p:ext uri="{BB962C8B-B14F-4D97-AF65-F5344CB8AC3E}">
        <p14:creationId xmlns:p14="http://schemas.microsoft.com/office/powerpoint/2010/main" val="403496465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516ACA-375D-1140-8EDA-CE04AAC75809}"/>
              </a:ext>
            </a:extLst>
          </p:cNvPr>
          <p:cNvSpPr>
            <a:spLocks noGrp="1"/>
          </p:cNvSpPr>
          <p:nvPr>
            <p:ph type="ctrTitle"/>
          </p:nvPr>
        </p:nvSpPr>
        <p:spPr>
          <a:xfrm>
            <a:off x="742211" y="592032"/>
            <a:ext cx="7600777" cy="484748"/>
          </a:xfrm>
        </p:spPr>
        <p:txBody>
          <a:bodyPr anchor="b">
            <a:normAutofit/>
          </a:bodyPr>
          <a:lstStyle/>
          <a:p>
            <a:pPr algn="ctr"/>
            <a:r>
              <a:rPr lang="en-US" sz="2325" b="1" dirty="0">
                <a:solidFill>
                  <a:schemeClr val="tx1"/>
                </a:solidFill>
                <a:effectLst>
                  <a:outerShdw blurRad="38100" dist="38100" dir="2700000" algn="tl">
                    <a:srgbClr val="000000">
                      <a:alpha val="43137"/>
                    </a:srgbClr>
                  </a:outerShdw>
                </a:effectLst>
                <a:latin typeface="Abadi" panose="020B0604020104020204" pitchFamily="34" charset="0"/>
              </a:rPr>
              <a:t>Attributes of a proactive maintenance planner</a:t>
            </a:r>
          </a:p>
        </p:txBody>
      </p:sp>
      <p:sp>
        <p:nvSpPr>
          <p:cNvPr id="12" name="Content Placeholder 3">
            <a:extLst>
              <a:ext uri="{FF2B5EF4-FFF2-40B4-BE49-F238E27FC236}">
                <a16:creationId xmlns:a16="http://schemas.microsoft.com/office/drawing/2014/main" id="{E37BDA6A-1876-CE29-7D3B-169682862854}"/>
              </a:ext>
            </a:extLst>
          </p:cNvPr>
          <p:cNvSpPr>
            <a:spLocks noGrp="1"/>
          </p:cNvSpPr>
          <p:nvPr>
            <p:ph sz="half" idx="2"/>
          </p:nvPr>
        </p:nvSpPr>
        <p:spPr>
          <a:xfrm>
            <a:off x="882242" y="2156236"/>
            <a:ext cx="8005286" cy="2884604"/>
          </a:xfrm>
        </p:spPr>
        <p:txBody>
          <a:bodyPr>
            <a:noAutofit/>
          </a:bodyPr>
          <a:lstStyle/>
          <a:p>
            <a:pPr marL="257175" indent="-257175">
              <a:buFont typeface="+mj-lt"/>
              <a:buAutoNum type="arabicPeriod"/>
            </a:pPr>
            <a:r>
              <a:rPr lang="en-US" sz="1800" b="1" dirty="0">
                <a:effectLst>
                  <a:outerShdw blurRad="38100" dist="38100" dir="2700000" algn="tl">
                    <a:srgbClr val="000000">
                      <a:alpha val="43137"/>
                    </a:srgbClr>
                  </a:outerShdw>
                </a:effectLst>
                <a:latin typeface="Abadi" panose="020B0604020104020204" pitchFamily="34" charset="0"/>
              </a:rPr>
              <a:t>Maintenance Planner is fully trained in Proactive Maintenance</a:t>
            </a:r>
          </a:p>
          <a:p>
            <a:pPr marL="257175" indent="-257175">
              <a:buFont typeface="+mj-lt"/>
              <a:buAutoNum type="arabicPeriod"/>
            </a:pPr>
            <a:r>
              <a:rPr lang="en-US" sz="1800" b="1" dirty="0">
                <a:effectLst>
                  <a:outerShdw blurRad="38100" dist="38100" dir="2700000" algn="tl">
                    <a:srgbClr val="000000">
                      <a:alpha val="43137"/>
                    </a:srgbClr>
                  </a:outerShdw>
                </a:effectLst>
                <a:latin typeface="Abadi" panose="020B0604020104020204" pitchFamily="34" charset="0"/>
              </a:rPr>
              <a:t>Focuses on Future Work Only (supervisor handles todays problems)</a:t>
            </a:r>
          </a:p>
          <a:p>
            <a:pPr marL="257175" indent="-257175">
              <a:buFont typeface="+mj-lt"/>
              <a:buAutoNum type="arabicPeriod"/>
            </a:pPr>
            <a:r>
              <a:rPr lang="en-US" sz="1800" b="1" dirty="0">
                <a:effectLst>
                  <a:outerShdw blurRad="38100" dist="38100" dir="2700000" algn="tl">
                    <a:srgbClr val="000000">
                      <a:alpha val="43137"/>
                    </a:srgbClr>
                  </a:outerShdw>
                </a:effectLst>
                <a:latin typeface="Abadi" panose="020B0604020104020204" pitchFamily="34" charset="0"/>
              </a:rPr>
              <a:t>Understands the impact of Maintenance Wrench-Time because of their efforts</a:t>
            </a:r>
          </a:p>
          <a:p>
            <a:pPr marL="257175" indent="-257175">
              <a:buFont typeface="+mj-lt"/>
              <a:buAutoNum type="arabicPeriod"/>
            </a:pPr>
            <a:endParaRPr lang="en-US" sz="1800" b="1" dirty="0">
              <a:effectLst>
                <a:outerShdw blurRad="38100" dist="38100" dir="2700000" algn="tl">
                  <a:srgbClr val="000000">
                    <a:alpha val="43137"/>
                  </a:srgbClr>
                </a:outerShdw>
              </a:effectLst>
              <a:latin typeface="Abadi" panose="020B0604020104020204" pitchFamily="34" charset="0"/>
            </a:endParaRPr>
          </a:p>
          <a:p>
            <a:pPr marL="0" indent="0">
              <a:buNone/>
            </a:pPr>
            <a:endParaRPr lang="en-US" sz="1800" b="1" dirty="0">
              <a:effectLst>
                <a:outerShdw blurRad="38100" dist="38100" dir="2700000" algn="tl">
                  <a:srgbClr val="000000">
                    <a:alpha val="43137"/>
                  </a:srgbClr>
                </a:outerShdw>
              </a:effectLst>
              <a:latin typeface="Abadi" panose="020B0604020104020204" pitchFamily="34" charset="0"/>
            </a:endParaRPr>
          </a:p>
          <a:p>
            <a:pPr marL="342900" indent="-342900">
              <a:buFont typeface="+mj-lt"/>
              <a:buAutoNum type="arabicPeriod" startAt="4"/>
            </a:pPr>
            <a:r>
              <a:rPr lang="en-US" sz="1800" b="1" dirty="0">
                <a:effectLst>
                  <a:outerShdw blurRad="38100" dist="38100" dir="2700000" algn="tl">
                    <a:srgbClr val="000000">
                      <a:alpha val="43137"/>
                    </a:srgbClr>
                  </a:outerShdw>
                </a:effectLst>
                <a:latin typeface="Abadi" panose="020B0604020104020204" pitchFamily="34" charset="0"/>
              </a:rPr>
              <a:t>Ensures parts/material are kitted before the work is scheduled</a:t>
            </a:r>
          </a:p>
          <a:p>
            <a:pPr marL="342900" indent="-342900">
              <a:buFont typeface="+mj-lt"/>
              <a:buAutoNum type="arabicPeriod" startAt="4"/>
            </a:pPr>
            <a:r>
              <a:rPr lang="en-US" sz="1800" b="1" dirty="0">
                <a:effectLst>
                  <a:outerShdw blurRad="38100" dist="38100" dir="2700000" algn="tl">
                    <a:srgbClr val="000000">
                      <a:alpha val="43137"/>
                    </a:srgbClr>
                  </a:outerShdw>
                </a:effectLst>
                <a:latin typeface="Abadi" panose="020B0604020104020204" pitchFamily="34" charset="0"/>
              </a:rPr>
              <a:t>Works with Maintenance Supervisors and Production to ensure the schedule meets everyone’s needs</a:t>
            </a:r>
          </a:p>
          <a:p>
            <a:pPr marL="342900" indent="-342900">
              <a:buFont typeface="+mj-lt"/>
              <a:buAutoNum type="arabicPeriod" startAt="4"/>
            </a:pPr>
            <a:r>
              <a:rPr lang="en-US" sz="1800" b="1" dirty="0">
                <a:effectLst>
                  <a:outerShdw blurRad="38100" dist="38100" dir="2700000" algn="tl">
                    <a:srgbClr val="000000">
                      <a:alpha val="43137"/>
                    </a:srgbClr>
                  </a:outerShdw>
                </a:effectLst>
                <a:latin typeface="Abadi" panose="020B0604020104020204" pitchFamily="34" charset="0"/>
              </a:rPr>
              <a:t>Manages the Scheduling meeting which is 30 minutes max, all parties agreed upon the schedule before the scheduling meet occurs</a:t>
            </a:r>
          </a:p>
          <a:p>
            <a:pPr marL="342900" indent="-342900">
              <a:buFont typeface="+mj-lt"/>
              <a:buAutoNum type="arabicPeriod" startAt="4"/>
            </a:pPr>
            <a:r>
              <a:rPr lang="en-US" sz="1800" b="1" dirty="0">
                <a:effectLst>
                  <a:outerShdw blurRad="38100" dist="38100" dir="2700000" algn="tl">
                    <a:srgbClr val="000000">
                      <a:alpha val="43137"/>
                    </a:srgbClr>
                  </a:outerShdw>
                </a:effectLst>
                <a:latin typeface="Abadi" panose="020B0604020104020204" pitchFamily="34" charset="0"/>
              </a:rPr>
              <a:t>Publishes the Maintenance Schedule on Friday so Maintenance Supervisors can review the next week’s schedule with his/her team </a:t>
            </a:r>
          </a:p>
          <a:p>
            <a:pPr marL="257175" indent="-257175">
              <a:buFont typeface="+mj-lt"/>
              <a:buAutoNum type="arabicPeriod" startAt="4"/>
            </a:pPr>
            <a:endParaRPr lang="en-US" sz="1800" b="1" dirty="0">
              <a:effectLst>
                <a:outerShdw blurRad="38100" dist="38100" dir="2700000" algn="tl">
                  <a:srgbClr val="000000">
                    <a:alpha val="43137"/>
                  </a:srgbClr>
                </a:outerShdw>
              </a:effectLst>
              <a:latin typeface="Abadi" panose="020B0604020104020204" pitchFamily="34" charset="0"/>
            </a:endParaRPr>
          </a:p>
        </p:txBody>
      </p:sp>
      <p:sp>
        <p:nvSpPr>
          <p:cNvPr id="13" name="TextBox 12">
            <a:extLst>
              <a:ext uri="{FF2B5EF4-FFF2-40B4-BE49-F238E27FC236}">
                <a16:creationId xmlns:a16="http://schemas.microsoft.com/office/drawing/2014/main" id="{BEE97760-7750-3ED7-864C-B3FB975FC517}"/>
              </a:ext>
            </a:extLst>
          </p:cNvPr>
          <p:cNvSpPr txBox="1"/>
          <p:nvPr/>
        </p:nvSpPr>
        <p:spPr>
          <a:xfrm>
            <a:off x="882241" y="1364217"/>
            <a:ext cx="8005286" cy="646331"/>
          </a:xfrm>
          <a:prstGeom prst="rect">
            <a:avLst/>
          </a:prstGeom>
          <a:noFill/>
        </p:spPr>
        <p:txBody>
          <a:bodyPr wrap="square">
            <a:spAutoFit/>
          </a:bodyPr>
          <a:lstStyle/>
          <a:p>
            <a:r>
              <a:rPr lang="en-US" b="1" i="0" u="sng" dirty="0">
                <a:effectLst>
                  <a:outerShdw blurRad="38100" dist="38100" dir="2700000" algn="tl">
                    <a:srgbClr val="000000">
                      <a:alpha val="43137"/>
                    </a:srgbClr>
                  </a:outerShdw>
                </a:effectLst>
                <a:latin typeface="Roboto" panose="02000000000000000000" pitchFamily="2" charset="0"/>
              </a:rPr>
              <a:t>Attribute</a:t>
            </a:r>
            <a:r>
              <a:rPr lang="en-US" b="1" i="0" dirty="0">
                <a:effectLst>
                  <a:outerShdw blurRad="38100" dist="38100" dir="2700000" algn="tl">
                    <a:srgbClr val="000000">
                      <a:alpha val="43137"/>
                    </a:srgbClr>
                  </a:outerShdw>
                </a:effectLst>
                <a:latin typeface="Roboto" panose="02000000000000000000" pitchFamily="2" charset="0"/>
              </a:rPr>
              <a:t>: a quality or feature regarded as a characteristic or inherent part of someone or something.</a:t>
            </a:r>
            <a:endParaRPr lang="en-US" b="1" dirty="0">
              <a:effectLst>
                <a:outerShdw blurRad="38100" dist="38100" dir="2700000" algn="tl">
                  <a:srgbClr val="000000">
                    <a:alpha val="43137"/>
                  </a:srgbClr>
                </a:outerShdw>
              </a:effectLst>
            </a:endParaRPr>
          </a:p>
        </p:txBody>
      </p:sp>
      <p:pic>
        <p:nvPicPr>
          <p:cNvPr id="16" name="Picture 15" descr="Graphical user interface, application&#10;&#10;Description automatically generated">
            <a:extLst>
              <a:ext uri="{FF2B5EF4-FFF2-40B4-BE49-F238E27FC236}">
                <a16:creationId xmlns:a16="http://schemas.microsoft.com/office/drawing/2014/main" id="{D6023B5D-DD3F-69B0-39E9-942AA9458C8E}"/>
              </a:ext>
            </a:extLst>
          </p:cNvPr>
          <p:cNvPicPr>
            <a:picLocks noChangeAspect="1"/>
          </p:cNvPicPr>
          <p:nvPr/>
        </p:nvPicPr>
        <p:blipFill rotWithShape="1">
          <a:blip r:embed="rId2"/>
          <a:srcRect l="8438" t="39242" r="56875" b="44849"/>
          <a:stretch/>
        </p:blipFill>
        <p:spPr>
          <a:xfrm>
            <a:off x="3352962" y="3284035"/>
            <a:ext cx="2438075" cy="629006"/>
          </a:xfrm>
          <a:prstGeom prst="rect">
            <a:avLst/>
          </a:prstGeom>
          <a:ln>
            <a:solidFill>
              <a:schemeClr val="bg2"/>
            </a:solidFill>
          </a:ln>
        </p:spPr>
      </p:pic>
      <p:sp>
        <p:nvSpPr>
          <p:cNvPr id="2" name="Footer Placeholder 1">
            <a:extLst>
              <a:ext uri="{FF2B5EF4-FFF2-40B4-BE49-F238E27FC236}">
                <a16:creationId xmlns:a16="http://schemas.microsoft.com/office/drawing/2014/main" id="{AEC7C1FD-B240-43FE-3980-766563715348}"/>
              </a:ext>
            </a:extLst>
          </p:cNvPr>
          <p:cNvSpPr>
            <a:spLocks noGrp="1"/>
          </p:cNvSpPr>
          <p:nvPr>
            <p:ph type="ftr" sz="quarter" idx="11"/>
          </p:nvPr>
        </p:nvSpPr>
        <p:spPr/>
        <p:txBody>
          <a:bodyPr/>
          <a:lstStyle/>
          <a:p>
            <a:r>
              <a:rPr lang="en-US"/>
              <a:t>www.worldclassmaintenance.org</a:t>
            </a:r>
            <a:endParaRPr lang="en-US" dirty="0"/>
          </a:p>
        </p:txBody>
      </p:sp>
      <p:sp>
        <p:nvSpPr>
          <p:cNvPr id="3" name="Slide Number Placeholder 2">
            <a:extLst>
              <a:ext uri="{FF2B5EF4-FFF2-40B4-BE49-F238E27FC236}">
                <a16:creationId xmlns:a16="http://schemas.microsoft.com/office/drawing/2014/main" id="{72C2920E-AA78-7915-788F-0B43072DE189}"/>
              </a:ext>
            </a:extLst>
          </p:cNvPr>
          <p:cNvSpPr>
            <a:spLocks noGrp="1"/>
          </p:cNvSpPr>
          <p:nvPr>
            <p:ph type="sldNum" sz="quarter" idx="12"/>
          </p:nvPr>
        </p:nvSpPr>
        <p:spPr/>
        <p:txBody>
          <a:bodyPr/>
          <a:lstStyle/>
          <a:p>
            <a:fld id="{31FEFF75-79D2-EE46-877B-299D1510E681}" type="slidenum">
              <a:rPr lang="en-US" smtClean="0"/>
              <a:t>195</a:t>
            </a:fld>
            <a:endParaRPr lang="en-US" dirty="0"/>
          </a:p>
        </p:txBody>
      </p:sp>
    </p:spTree>
    <p:extLst>
      <p:ext uri="{BB962C8B-B14F-4D97-AF65-F5344CB8AC3E}">
        <p14:creationId xmlns:p14="http://schemas.microsoft.com/office/powerpoint/2010/main" val="4285847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arn(inVertic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barn(inVertical)">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barn(inVertical)">
                                      <p:cBhvr>
                                        <p:cTn id="22" dur="500"/>
                                        <p:tgtEl>
                                          <p:spTgt spid="12">
                                            <p:txEl>
                                              <p:pRg st="2" end="2"/>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
                                            <p:txEl>
                                              <p:pRg st="5" end="5"/>
                                            </p:txEl>
                                          </p:spTgt>
                                        </p:tgtEl>
                                        <p:attrNameLst>
                                          <p:attrName>style.visibility</p:attrName>
                                        </p:attrNameLst>
                                      </p:cBhvr>
                                      <p:to>
                                        <p:strVal val="visible"/>
                                      </p:to>
                                    </p:set>
                                    <p:animEffect transition="in" filter="barn(inVertical)">
                                      <p:cBhvr>
                                        <p:cTn id="30" dur="500"/>
                                        <p:tgtEl>
                                          <p:spTgt spid="1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Effect transition="in" filter="barn(inVertical)">
                                      <p:cBhvr>
                                        <p:cTn id="35" dur="500"/>
                                        <p:tgtEl>
                                          <p:spTgt spid="1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2">
                                            <p:txEl>
                                              <p:pRg st="7" end="7"/>
                                            </p:txEl>
                                          </p:spTgt>
                                        </p:tgtEl>
                                        <p:attrNameLst>
                                          <p:attrName>style.visibility</p:attrName>
                                        </p:attrNameLst>
                                      </p:cBhvr>
                                      <p:to>
                                        <p:strVal val="visible"/>
                                      </p:to>
                                    </p:set>
                                    <p:animEffect transition="in" filter="barn(inVertical)">
                                      <p:cBhvr>
                                        <p:cTn id="40" dur="500"/>
                                        <p:tgtEl>
                                          <p:spTgt spid="12">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2">
                                            <p:txEl>
                                              <p:pRg st="8" end="8"/>
                                            </p:txEl>
                                          </p:spTgt>
                                        </p:tgtEl>
                                        <p:attrNameLst>
                                          <p:attrName>style.visibility</p:attrName>
                                        </p:attrNameLst>
                                      </p:cBhvr>
                                      <p:to>
                                        <p:strVal val="visible"/>
                                      </p:to>
                                    </p:set>
                                    <p:animEffect transition="in" filter="barn(inVertical)">
                                      <p:cBhvr>
                                        <p:cTn id="45" dur="500"/>
                                        <p:tgtEl>
                                          <p:spTgt spid="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smithr\Documents\AAAPresentations\Presentations1\Presentation Pics\PSEffectively.jpg"/>
          <p:cNvPicPr>
            <a:picLocks noChangeAspect="1" noChangeArrowheads="1"/>
          </p:cNvPicPr>
          <p:nvPr/>
        </p:nvPicPr>
        <p:blipFill>
          <a:blip r:embed="rId3" cstate="print"/>
          <a:srcRect/>
          <a:stretch>
            <a:fillRect/>
          </a:stretch>
        </p:blipFill>
        <p:spPr bwMode="auto">
          <a:xfrm>
            <a:off x="0" y="304800"/>
            <a:ext cx="9144000" cy="603567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96DFB97E-A800-4F42-AA09-0951BA484EFE}"/>
              </a:ext>
            </a:extLst>
          </p:cNvPr>
          <p:cNvSpPr>
            <a:spLocks noGrp="1"/>
          </p:cNvSpPr>
          <p:nvPr>
            <p:ph type="sldNum" sz="quarter" idx="12"/>
          </p:nvPr>
        </p:nvSpPr>
        <p:spPr/>
        <p:txBody>
          <a:bodyPr/>
          <a:lstStyle/>
          <a:p>
            <a:fld id="{04F9194C-56EF-432D-B3A6-B1499E5B8547}" type="slidenum">
              <a:rPr lang="en-US" smtClean="0"/>
              <a:t>196</a:t>
            </a:fld>
            <a:endParaRPr lang="en-US"/>
          </a:p>
        </p:txBody>
      </p:sp>
      <p:sp>
        <p:nvSpPr>
          <p:cNvPr id="3" name="Footer Placeholder 2">
            <a:extLst>
              <a:ext uri="{FF2B5EF4-FFF2-40B4-BE49-F238E27FC236}">
                <a16:creationId xmlns:a16="http://schemas.microsoft.com/office/drawing/2014/main" id="{9EC0E61B-A285-8546-89B4-EA531F26972D}"/>
              </a:ext>
            </a:extLst>
          </p:cNvPr>
          <p:cNvSpPr>
            <a:spLocks noGrp="1"/>
          </p:cNvSpPr>
          <p:nvPr>
            <p:ph type="ftr" sz="quarter" idx="11"/>
          </p:nvPr>
        </p:nvSpPr>
        <p:spPr/>
        <p:txBody>
          <a:bodyPr/>
          <a:lstStyle/>
          <a:p>
            <a:r>
              <a:rPr lang="en-US"/>
              <a:t>www.worldclassmaintenance.org</a:t>
            </a:r>
          </a:p>
        </p:txBody>
      </p:sp>
    </p:spTree>
  </p:cSld>
  <p:clrMapOvr>
    <a:masterClrMapping/>
  </p:clrMapOvr>
  <p:transition>
    <p:fade/>
  </p:transition>
</p:sld>
</file>

<file path=ppt/slides/slide1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6" name="Rectangle 2765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658" name="Rectangle 2765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660" name="Rectangle 2765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30" name="Rectangle 2"/>
          <p:cNvSpPr>
            <a:spLocks noGrp="1" noChangeArrowheads="1"/>
          </p:cNvSpPr>
          <p:nvPr>
            <p:ph type="title"/>
          </p:nvPr>
        </p:nvSpPr>
        <p:spPr>
          <a:xfrm>
            <a:off x="836676" y="548640"/>
            <a:ext cx="7626096" cy="1179576"/>
          </a:xfrm>
        </p:spPr>
        <p:txBody>
          <a:bodyPr>
            <a:normAutofit/>
          </a:bodyPr>
          <a:lstStyle/>
          <a:p>
            <a:pPr eaLnBrk="1" fontAlgn="auto" hangingPunct="1">
              <a:spcAft>
                <a:spcPts val="0"/>
              </a:spcAft>
              <a:defRPr/>
            </a:pPr>
            <a:r>
              <a:rPr lang="en-US" sz="4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Maintenance Delays and Losses</a:t>
            </a:r>
          </a:p>
        </p:txBody>
      </p:sp>
      <p:sp>
        <p:nvSpPr>
          <p:cNvPr id="27662" name="Rectangle 2766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651" name="Rectangle 3"/>
          <p:cNvSpPr>
            <a:spLocks noGrp="1" noChangeArrowheads="1"/>
          </p:cNvSpPr>
          <p:nvPr>
            <p:ph idx="1"/>
          </p:nvPr>
        </p:nvSpPr>
        <p:spPr>
          <a:xfrm>
            <a:off x="762000" y="2276856"/>
            <a:ext cx="7700772" cy="3900107"/>
          </a:xfrm>
        </p:spPr>
        <p:txBody>
          <a:bodyPr>
            <a:normAutofit/>
          </a:bodyPr>
          <a:lstStyle/>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Non-planned and inadequate job plans</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Getting parts and tools</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Getting drawings</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Waiting on availability, next job, coordination issues </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Repeat repairs and rework encountering “unexpected” requirements</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Failing to capture equipment history</a:t>
            </a:r>
          </a:p>
          <a:p>
            <a:pPr eaLnBrk="1" hangingPunct="1"/>
            <a:endPar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eaLnBrk="1" hangingPunct="1"/>
            <a:endParaRPr lang="en-US" sz="1900" b="1"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19E8038E-F2D7-5543-B8A6-DF1A3DFECC91}"/>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5CE50B25-B511-C242-A79D-3C07E658A58C}"/>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197</a:t>
            </a:fld>
            <a:endParaRPr lang="en-US">
              <a:solidFill>
                <a:schemeClr val="tx1">
                  <a:lumMod val="50000"/>
                  <a:lumOff val="50000"/>
                </a:schemeClr>
              </a:solidFill>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barn(inVertical)">
                                      <p:cBhvr>
                                        <p:cTn id="7" dur="500"/>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barn(inVertical)">
                                      <p:cBhvr>
                                        <p:cTn id="12" dur="500"/>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barn(inVertical)">
                                      <p:cBhvr>
                                        <p:cTn id="17" dur="500"/>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barn(inVertical)">
                                      <p:cBhvr>
                                        <p:cTn id="22" dur="500"/>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Effect transition="in" filter="barn(inVertical)">
                                      <p:cBhvr>
                                        <p:cTn id="27" dur="500"/>
                                        <p:tgtEl>
                                          <p:spTgt spid="27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7651">
                                            <p:txEl>
                                              <p:pRg st="5" end="5"/>
                                            </p:txEl>
                                          </p:spTgt>
                                        </p:tgtEl>
                                        <p:attrNameLst>
                                          <p:attrName>style.visibility</p:attrName>
                                        </p:attrNameLst>
                                      </p:cBhvr>
                                      <p:to>
                                        <p:strVal val="visible"/>
                                      </p:to>
                                    </p:set>
                                    <p:animEffect transition="in" filter="barn(inVertical)">
                                      <p:cBhvr>
                                        <p:cTn id="32" dur="500"/>
                                        <p:tgtEl>
                                          <p:spTgt spid="276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754" name="Rectangle 2975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756" name="Rectangle 2975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758" name="Rectangle 2975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78" name="Rectangle 2"/>
          <p:cNvSpPr>
            <a:spLocks noGrp="1" noChangeArrowheads="1"/>
          </p:cNvSpPr>
          <p:nvPr>
            <p:ph type="title"/>
          </p:nvPr>
        </p:nvSpPr>
        <p:spPr>
          <a:xfrm>
            <a:off x="836676" y="548640"/>
            <a:ext cx="7626096" cy="1179576"/>
          </a:xfrm>
        </p:spPr>
        <p:txBody>
          <a:bodyPr vert="horz" lIns="91440" tIns="45720" rIns="91440" bIns="45720" rtlCol="0" anchor="ctr">
            <a:normAutofit/>
          </a:bodyPr>
          <a:lstStyle/>
          <a:p>
            <a:pPr defTabSz="914400" fontAlgn="auto">
              <a:spcAft>
                <a:spcPts val="0"/>
              </a:spcAft>
              <a:defRPr/>
            </a:pPr>
            <a:r>
              <a:rPr lang="en-US" sz="3500" b="1" kern="1200" dirty="0">
                <a:solidFill>
                  <a:schemeClr val="tx1"/>
                </a:solidFill>
                <a:effectLst>
                  <a:outerShdw blurRad="38100" dist="38100" dir="2700000" algn="tl">
                    <a:srgbClr val="000000">
                      <a:alpha val="43137"/>
                    </a:srgbClr>
                  </a:outerShdw>
                </a:effectLst>
                <a:latin typeface="Abadi" panose="020B0604020104020204" pitchFamily="34" charset="0"/>
              </a:rPr>
              <a:t>8 Reasons why Maintenance Planning Fails</a:t>
            </a:r>
          </a:p>
        </p:txBody>
      </p:sp>
      <p:sp>
        <p:nvSpPr>
          <p:cNvPr id="24576" name="Rectangle 2457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699" name="Rectangle 3"/>
          <p:cNvSpPr>
            <a:spLocks noGrp="1" noChangeArrowheads="1"/>
          </p:cNvSpPr>
          <p:nvPr>
            <p:ph type="body" sz="half" idx="1"/>
          </p:nvPr>
        </p:nvSpPr>
        <p:spPr>
          <a:xfrm>
            <a:off x="470137" y="2276856"/>
            <a:ext cx="7992635" cy="3900107"/>
          </a:xfrm>
        </p:spPr>
        <p:txBody>
          <a:bodyPr vert="horz" lIns="91440" tIns="45720" rIns="91440" bIns="45720" rtlCol="0">
            <a:normAutofit/>
          </a:bodyPr>
          <a:lstStyle/>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Bureaucratic use of work orders</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Clerk-type tasks crowd out value added time</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Poor spare parts and inventory controls</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Conflicting ideas of what planning </a:t>
            </a:r>
            <a:r>
              <a:rPr lang="en-US" sz="2000" b="1" i="1" dirty="0">
                <a:effectLst>
                  <a:outerShdw blurRad="38100" dist="38100" dir="2700000" algn="tl">
                    <a:srgbClr val="000000">
                      <a:alpha val="43137"/>
                    </a:srgbClr>
                  </a:outerShdw>
                </a:effectLst>
                <a:latin typeface="Abadi" panose="020B0604020104020204" pitchFamily="34" charset="0"/>
              </a:rPr>
              <a:t>is</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Not enough time given to planning</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Planners taken off job, put on tools, or involved in daily activities (parts chaser, facilitating daily work)</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Maintenance and Production not acting as a team </a:t>
            </a:r>
          </a:p>
          <a:p>
            <a:pPr marL="457200" indent="-228600" defTabSz="914400"/>
            <a:r>
              <a:rPr lang="en-US" sz="2000" b="1" dirty="0">
                <a:effectLst>
                  <a:outerShdw blurRad="38100" dist="38100" dir="2700000" algn="tl">
                    <a:srgbClr val="000000">
                      <a:alpha val="43137"/>
                    </a:srgbClr>
                  </a:outerShdw>
                </a:effectLst>
                <a:latin typeface="Abadi" panose="020B0604020104020204" pitchFamily="34" charset="0"/>
              </a:rPr>
              <a:t>No system, unclear expectations, unclear roles and responsibilities</a:t>
            </a:r>
          </a:p>
          <a:p>
            <a:pPr marL="231775" indent="-228600" defTabSz="914400"/>
            <a:endParaRPr lang="en-US" sz="1900" b="1"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barn(inVertical)">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barn(inVertical)">
                                      <p:cBhvr>
                                        <p:cTn id="12" dur="5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barn(inVertical)">
                                      <p:cBhvr>
                                        <p:cTn id="17" dur="500"/>
                                        <p:tgtEl>
                                          <p:spTgt spid="29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barn(inVertical)">
                                      <p:cBhvr>
                                        <p:cTn id="22" dur="500"/>
                                        <p:tgtEl>
                                          <p:spTgt spid="296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9699">
                                            <p:txEl>
                                              <p:pRg st="4" end="4"/>
                                            </p:txEl>
                                          </p:spTgt>
                                        </p:tgtEl>
                                        <p:attrNameLst>
                                          <p:attrName>style.visibility</p:attrName>
                                        </p:attrNameLst>
                                      </p:cBhvr>
                                      <p:to>
                                        <p:strVal val="visible"/>
                                      </p:to>
                                    </p:set>
                                    <p:animEffect transition="in" filter="barn(inVertical)">
                                      <p:cBhvr>
                                        <p:cTn id="27" dur="500"/>
                                        <p:tgtEl>
                                          <p:spTgt spid="296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9699">
                                            <p:txEl>
                                              <p:pRg st="5" end="5"/>
                                            </p:txEl>
                                          </p:spTgt>
                                        </p:tgtEl>
                                        <p:attrNameLst>
                                          <p:attrName>style.visibility</p:attrName>
                                        </p:attrNameLst>
                                      </p:cBhvr>
                                      <p:to>
                                        <p:strVal val="visible"/>
                                      </p:to>
                                    </p:set>
                                    <p:animEffect transition="in" filter="barn(inVertical)">
                                      <p:cBhvr>
                                        <p:cTn id="32" dur="500"/>
                                        <p:tgtEl>
                                          <p:spTgt spid="2969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9699">
                                            <p:txEl>
                                              <p:pRg st="6" end="6"/>
                                            </p:txEl>
                                          </p:spTgt>
                                        </p:tgtEl>
                                        <p:attrNameLst>
                                          <p:attrName>style.visibility</p:attrName>
                                        </p:attrNameLst>
                                      </p:cBhvr>
                                      <p:to>
                                        <p:strVal val="visible"/>
                                      </p:to>
                                    </p:set>
                                    <p:animEffect transition="in" filter="barn(inVertical)">
                                      <p:cBhvr>
                                        <p:cTn id="37" dur="500"/>
                                        <p:tgtEl>
                                          <p:spTgt spid="2969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9699">
                                            <p:txEl>
                                              <p:pRg st="7" end="7"/>
                                            </p:txEl>
                                          </p:spTgt>
                                        </p:tgtEl>
                                        <p:attrNameLst>
                                          <p:attrName>style.visibility</p:attrName>
                                        </p:attrNameLst>
                                      </p:cBhvr>
                                      <p:to>
                                        <p:strVal val="visible"/>
                                      </p:to>
                                    </p:set>
                                    <p:animEffect transition="in" filter="barn(inVertical)">
                                      <p:cBhvr>
                                        <p:cTn id="42" dur="500"/>
                                        <p:tgtEl>
                                          <p:spTgt spid="2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844874-170A-E649-AEF5-7AECF807784E}"/>
              </a:ext>
            </a:extLst>
          </p:cNvPr>
          <p:cNvSpPr>
            <a:spLocks noGrp="1"/>
          </p:cNvSpPr>
          <p:nvPr>
            <p:ph type="title"/>
          </p:nvPr>
        </p:nvSpPr>
        <p:spPr>
          <a:xfrm>
            <a:off x="836676" y="548640"/>
            <a:ext cx="7882128" cy="1179576"/>
          </a:xfrm>
        </p:spPr>
        <p:txBody>
          <a:bodyPr>
            <a:normAutofit fontScale="90000"/>
          </a:bodyPr>
          <a:lstStyle/>
          <a:p>
            <a:pPr algn="ctr"/>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Exercise: 2 Things you Learned from this Document – 20 Minutes</a:t>
            </a:r>
            <a:b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endParaRPr lang="en-US" sz="3600" b="1" dirty="0">
              <a:effectLst>
                <a:outerShdw blurRad="38100" dist="38100" dir="2700000" algn="tl">
                  <a:srgbClr val="000000">
                    <a:alpha val="43137"/>
                  </a:srgbClr>
                </a:outerShdw>
              </a:effectLst>
              <a:latin typeface="Abadi" panose="020B0604020104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0AF14B5-42AF-8144-99C0-333349A3283C}"/>
              </a:ext>
            </a:extLst>
          </p:cNvPr>
          <p:cNvSpPr>
            <a:spLocks noGrp="1"/>
          </p:cNvSpPr>
          <p:nvPr>
            <p:ph idx="1"/>
          </p:nvPr>
        </p:nvSpPr>
        <p:spPr>
          <a:xfrm>
            <a:off x="374125" y="2284285"/>
            <a:ext cx="8307324" cy="3814763"/>
          </a:xfrm>
        </p:spPr>
        <p:txBody>
          <a:bodyPr>
            <a:normAutofit/>
          </a:bodyPr>
          <a:lstStyle/>
          <a:p>
            <a:pPr marL="0" indent="0">
              <a:buNone/>
            </a:pPr>
            <a:endPar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endPar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D244263A-B53D-8247-9CC7-3AC0233E5321}"/>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AA9B3A49-C826-1A47-85A8-536185A2369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199</a:t>
            </a:fld>
            <a:endParaRPr lang="en-US">
              <a:solidFill>
                <a:schemeClr val="tx1">
                  <a:lumMod val="50000"/>
                  <a:lumOff val="50000"/>
                </a:schemeClr>
              </a:solidFill>
            </a:endParaRPr>
          </a:p>
        </p:txBody>
      </p:sp>
      <p:pic>
        <p:nvPicPr>
          <p:cNvPr id="9" name="Picture 8">
            <a:extLst>
              <a:ext uri="{FF2B5EF4-FFF2-40B4-BE49-F238E27FC236}">
                <a16:creationId xmlns:a16="http://schemas.microsoft.com/office/drawing/2014/main" id="{654F29E7-E778-DA4B-3E37-D0F355D2ECD4}"/>
              </a:ext>
            </a:extLst>
          </p:cNvPr>
          <p:cNvPicPr>
            <a:picLocks noChangeAspect="1"/>
          </p:cNvPicPr>
          <p:nvPr/>
        </p:nvPicPr>
        <p:blipFill rotWithShape="1">
          <a:blip r:embed="rId3"/>
          <a:srcRect l="8403" t="11777" r="11667" b="5556"/>
          <a:stretch/>
        </p:blipFill>
        <p:spPr>
          <a:xfrm>
            <a:off x="1123347" y="1754492"/>
            <a:ext cx="7308786" cy="4251960"/>
          </a:xfrm>
          <a:prstGeom prst="rect">
            <a:avLst/>
          </a:prstGeom>
        </p:spPr>
      </p:pic>
    </p:spTree>
    <p:extLst>
      <p:ext uri="{BB962C8B-B14F-4D97-AF65-F5344CB8AC3E}">
        <p14:creationId xmlns:p14="http://schemas.microsoft.com/office/powerpoint/2010/main" val="285044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35D3C1D-A6AE-4FCA-BB76-A4748CE5DE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BB794D-2F05-4B18-BA8B-56F1938C4E02}"/>
              </a:ext>
            </a:extLst>
          </p:cNvPr>
          <p:cNvSpPr>
            <a:spLocks noGrp="1"/>
          </p:cNvSpPr>
          <p:nvPr>
            <p:ph type="title"/>
          </p:nvPr>
        </p:nvSpPr>
        <p:spPr>
          <a:xfrm>
            <a:off x="418657" y="1365472"/>
            <a:ext cx="8233853" cy="3564636"/>
          </a:xfrm>
        </p:spPr>
        <p:txBody>
          <a:bodyPr vert="horz" lIns="91440" tIns="45720" rIns="91440" bIns="45720" rtlCol="0" anchor="ctr">
            <a:normAutofit/>
          </a:bodyPr>
          <a:lstStyle/>
          <a:p>
            <a:pPr algn="ctr" defTabSz="914400"/>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Maintenance </a:t>
            </a:r>
            <a: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Planning And Scheduling is critical to Optimizing… </a:t>
            </a:r>
            <a:b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b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Increase “</a:t>
            </a:r>
            <a: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Maintenance Wrench-Time” </a:t>
            </a:r>
            <a:b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br>
            <a: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 and “Reducing Human Error”</a:t>
            </a:r>
            <a:b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br>
            <a:endPar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endParaRPr>
          </a:p>
        </p:txBody>
      </p:sp>
      <p:sp>
        <p:nvSpPr>
          <p:cNvPr id="30" name="Rectangle 29">
            <a:extLst>
              <a:ext uri="{FF2B5EF4-FFF2-40B4-BE49-F238E27FC236}">
                <a16:creationId xmlns:a16="http://schemas.microsoft.com/office/drawing/2014/main" id="{6D5BF818-2283-4CC9-A120-9225CEDFA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3350"/>
            <a:ext cx="96012" cy="2468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063A42EF-20CC-4BCC-9D0B-222CF3AAE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208" y="5831269"/>
            <a:ext cx="819531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0F8FC6DD-6E1D-E344-A395-06DC9074B04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C172D6A2-6A20-824F-AC24-82A766009A90}"/>
              </a:ext>
            </a:extLst>
          </p:cNvPr>
          <p:cNvSpPr>
            <a:spLocks noGrp="1"/>
          </p:cNvSpPr>
          <p:nvPr>
            <p:ph type="sldNum" sz="quarter" idx="12"/>
          </p:nvPr>
        </p:nvSpPr>
        <p:spPr>
          <a:xfrm>
            <a:off x="666794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2</a:t>
            </a:fld>
            <a:endParaRPr lang="en-US" sz="1200">
              <a:solidFill>
                <a:schemeClr val="tx1">
                  <a:lumMod val="50000"/>
                  <a:lumOff val="50000"/>
                </a:schemeClr>
              </a:solidFill>
              <a:latin typeface="+mn-lt"/>
              <a:cs typeface="+mn-cs"/>
            </a:endParaRPr>
          </a:p>
        </p:txBody>
      </p:sp>
      <p:sp>
        <p:nvSpPr>
          <p:cNvPr id="3" name="Rectangle 2">
            <a:extLst>
              <a:ext uri="{FF2B5EF4-FFF2-40B4-BE49-F238E27FC236}">
                <a16:creationId xmlns:a16="http://schemas.microsoft.com/office/drawing/2014/main" id="{4E083CAB-2605-44FB-AC51-F32744F91B8B}"/>
              </a:ext>
            </a:extLst>
          </p:cNvPr>
          <p:cNvSpPr/>
          <p:nvPr/>
        </p:nvSpPr>
        <p:spPr>
          <a:xfrm>
            <a:off x="630936" y="3337269"/>
            <a:ext cx="7882128" cy="2905686"/>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endParaRPr lang="en-US" sz="1900" b="1" dirty="0">
              <a:effectLst>
                <a:outerShdw blurRad="38100" dist="38100" dir="2700000" algn="tl">
                  <a:srgbClr val="000000">
                    <a:alpha val="43137"/>
                  </a:srgbClr>
                </a:outerShdw>
              </a:effectLst>
              <a:latin typeface="+mn-lt"/>
              <a:cs typeface="+mn-cs"/>
            </a:endParaRPr>
          </a:p>
          <a:p>
            <a:pPr>
              <a:lnSpc>
                <a:spcPct val="90000"/>
              </a:lnSpc>
              <a:spcAft>
                <a:spcPts val="600"/>
              </a:spcAft>
            </a:pPr>
            <a:endParaRPr lang="en-US" sz="1900" b="1" dirty="0">
              <a:latin typeface="+mn-lt"/>
              <a:cs typeface="+mn-cs"/>
            </a:endParaRPr>
          </a:p>
          <a:p>
            <a:pPr marL="285750" indent="-228600">
              <a:lnSpc>
                <a:spcPct val="90000"/>
              </a:lnSpc>
              <a:spcAft>
                <a:spcPts val="600"/>
              </a:spcAft>
              <a:buFont typeface="Arial" panose="020B0604020202020204" pitchFamily="34" charset="0"/>
              <a:buChar char="•"/>
            </a:pPr>
            <a:endParaRPr lang="en-US" sz="1900" b="1" dirty="0">
              <a:latin typeface="+mn-lt"/>
              <a:cs typeface="+mn-cs"/>
            </a:endParaRPr>
          </a:p>
        </p:txBody>
      </p:sp>
    </p:spTree>
    <p:extLst>
      <p:ext uri="{BB962C8B-B14F-4D97-AF65-F5344CB8AC3E}">
        <p14:creationId xmlns:p14="http://schemas.microsoft.com/office/powerpoint/2010/main" val="2102640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BBF01E-309A-25F3-A926-D3198A2F3CD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893AD7C1-9E74-828F-3CA0-DBF889278182}"/>
              </a:ext>
            </a:extLst>
          </p:cNvPr>
          <p:cNvSpPr>
            <a:spLocks noGrp="1"/>
          </p:cNvSpPr>
          <p:nvPr>
            <p:ph type="title"/>
          </p:nvPr>
        </p:nvSpPr>
        <p:spPr>
          <a:xfrm>
            <a:off x="836676" y="548640"/>
            <a:ext cx="7626096" cy="1179576"/>
          </a:xfrm>
        </p:spPr>
        <p:txBody>
          <a:bodyPr vert="horz" lIns="91440" tIns="45720" rIns="91440" bIns="45720" rtlCol="0" anchor="ctr">
            <a:normAutofit/>
          </a:bodyPr>
          <a:lstStyle/>
          <a:p>
            <a:pPr defTabSz="914400"/>
            <a:r>
              <a:rPr lang="en-US" sz="3500" b="1" kern="1200">
                <a:solidFill>
                  <a:schemeClr val="tx1"/>
                </a:solidFill>
                <a:effectLst>
                  <a:outerShdw blurRad="38100" dist="38100" dir="2700000" algn="tl">
                    <a:srgbClr val="000000">
                      <a:alpha val="43137"/>
                    </a:srgbClr>
                  </a:outerShdw>
                </a:effectLst>
                <a:latin typeface="+mj-lt"/>
                <a:ea typeface="+mj-ea"/>
                <a:cs typeface="+mj-cs"/>
              </a:rPr>
              <a:t>CMMS</a:t>
            </a:r>
            <a:r>
              <a:rPr lang="en-US" sz="3500" b="1" kern="1200">
                <a:solidFill>
                  <a:schemeClr val="tx1"/>
                </a:solidFill>
                <a:latin typeface="+mj-lt"/>
                <a:ea typeface="+mj-ea"/>
                <a:cs typeface="+mj-cs"/>
              </a:rPr>
              <a:t> Data Flow</a:t>
            </a:r>
          </a:p>
        </p:txBody>
      </p:sp>
      <p:sp>
        <p:nvSpPr>
          <p:cNvPr id="17" name="Rectangle 1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Content Placeholder 5">
            <a:extLst>
              <a:ext uri="{FF2B5EF4-FFF2-40B4-BE49-F238E27FC236}">
                <a16:creationId xmlns:a16="http://schemas.microsoft.com/office/drawing/2014/main" id="{F5050126-2203-2221-AC7C-68AEADABB384}"/>
              </a:ext>
            </a:extLst>
          </p:cNvPr>
          <p:cNvSpPr>
            <a:spLocks noGrp="1"/>
          </p:cNvSpPr>
          <p:nvPr>
            <p:ph sz="half" idx="2"/>
          </p:nvPr>
        </p:nvSpPr>
        <p:spPr>
          <a:xfrm>
            <a:off x="470137" y="2362200"/>
            <a:ext cx="7992635" cy="3814763"/>
          </a:xfrm>
        </p:spPr>
        <p:txBody>
          <a:bodyPr vert="horz" lIns="91440" tIns="45720" rIns="91440" bIns="45720" rtlCol="0">
            <a:normAutofit/>
          </a:bodyPr>
          <a:lstStyle/>
          <a:p>
            <a:pPr indent="-228600" defTabSz="914400">
              <a:lnSpc>
                <a:spcPct val="150000"/>
              </a:lnSpc>
            </a:pPr>
            <a:r>
              <a:rPr lang="en-US" sz="2000" dirty="0">
                <a:latin typeface="Arial" panose="020B0604020202020204" pitchFamily="34" charset="0"/>
                <a:cs typeface="Arial" panose="020B0604020202020204" pitchFamily="34" charset="0"/>
              </a:rPr>
              <a:t>A CMMS ties together records of the Assets, and the work needed to keep them in operation. </a:t>
            </a:r>
          </a:p>
          <a:p>
            <a:pPr indent="-228600" defTabSz="914400">
              <a:lnSpc>
                <a:spcPct val="150000"/>
              </a:lnSpc>
            </a:pPr>
            <a:r>
              <a:rPr lang="en-US" sz="2000" dirty="0">
                <a:latin typeface="Arial" panose="020B0604020202020204" pitchFamily="34" charset="0"/>
                <a:cs typeface="Arial" panose="020B0604020202020204" pitchFamily="34" charset="0"/>
              </a:rPr>
              <a:t>All work done to an asset should be recorded onto a Work Order, and every work order should be assigned to an asset. </a:t>
            </a:r>
          </a:p>
        </p:txBody>
      </p:sp>
      <p:sp>
        <p:nvSpPr>
          <p:cNvPr id="3" name="Slide Number Placeholder 2">
            <a:extLst>
              <a:ext uri="{FF2B5EF4-FFF2-40B4-BE49-F238E27FC236}">
                <a16:creationId xmlns:a16="http://schemas.microsoft.com/office/drawing/2014/main" id="{26707EAD-AB43-A6DB-8DE6-90A291AF7F72}"/>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C1C6692D-88EC-4B06-A2C1-D834E7794FD0}" type="slidenum">
              <a:rPr lang="en-US" sz="1200">
                <a:solidFill>
                  <a:schemeClr val="tx1">
                    <a:lumMod val="50000"/>
                    <a:lumOff val="50000"/>
                  </a:schemeClr>
                </a:solidFill>
                <a:latin typeface="+mn-lt"/>
                <a:cs typeface="+mn-cs"/>
              </a:rPr>
              <a:pPr>
                <a:spcAft>
                  <a:spcPts val="600"/>
                </a:spcAft>
              </a:pPr>
              <a:t>20</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38253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52400" y="457200"/>
            <a:ext cx="9144000" cy="1595438"/>
          </a:xfrm>
        </p:spPr>
        <p:txBody>
          <a:bodyPr>
            <a:normAutofit/>
          </a:bodyPr>
          <a:lstStyle/>
          <a:p>
            <a:pPr algn="ctr" eaLnBrk="1" fontAlgn="auto" hangingPunct="1">
              <a:spcAft>
                <a:spcPts val="0"/>
              </a:spcAft>
              <a:defRPr/>
            </a:pPr>
            <a: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t>Making Improvements in </a:t>
            </a:r>
            <a:b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br>
            <a: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t>Planning and Scheduling</a:t>
            </a:r>
          </a:p>
        </p:txBody>
      </p:sp>
      <p:pic>
        <p:nvPicPr>
          <p:cNvPr id="31747" name="Picture 3"/>
          <p:cNvPicPr>
            <a:picLocks noGrp="1" noChangeAspect="1" noChangeArrowheads="1"/>
          </p:cNvPicPr>
          <p:nvPr>
            <p:ph idx="1"/>
          </p:nvPr>
        </p:nvPicPr>
        <p:blipFill>
          <a:blip r:embed="rId3" cstate="print"/>
          <a:stretch>
            <a:fillRect/>
          </a:stretch>
        </p:blipFill>
        <p:spPr>
          <a:xfrm>
            <a:off x="2781300" y="2367756"/>
            <a:ext cx="3581400" cy="3267075"/>
          </a:xfrm>
        </p:spPr>
      </p:pic>
      <p:sp>
        <p:nvSpPr>
          <p:cNvPr id="2" name="Slide Number Placeholder 1">
            <a:extLst>
              <a:ext uri="{FF2B5EF4-FFF2-40B4-BE49-F238E27FC236}">
                <a16:creationId xmlns:a16="http://schemas.microsoft.com/office/drawing/2014/main" id="{A13F6754-0C78-2946-865E-6B53AACC8D1B}"/>
              </a:ext>
            </a:extLst>
          </p:cNvPr>
          <p:cNvSpPr>
            <a:spLocks noGrp="1"/>
          </p:cNvSpPr>
          <p:nvPr>
            <p:ph type="sldNum" sz="quarter" idx="12"/>
          </p:nvPr>
        </p:nvSpPr>
        <p:spPr/>
        <p:txBody>
          <a:bodyPr/>
          <a:lstStyle/>
          <a:p>
            <a:pPr>
              <a:defRPr/>
            </a:pPr>
            <a:fld id="{93760DB9-38B2-4ACA-86B8-FFD53C1F380B}" type="slidenum">
              <a:rPr lang="en-US" smtClean="0"/>
              <a:pPr>
                <a:defRPr/>
              </a:pPr>
              <a:t>200</a:t>
            </a:fld>
            <a:endParaRPr lang="en-US"/>
          </a:p>
        </p:txBody>
      </p:sp>
      <p:sp>
        <p:nvSpPr>
          <p:cNvPr id="3" name="Footer Placeholder 2">
            <a:extLst>
              <a:ext uri="{FF2B5EF4-FFF2-40B4-BE49-F238E27FC236}">
                <a16:creationId xmlns:a16="http://schemas.microsoft.com/office/drawing/2014/main" id="{AD104ABB-565C-B146-99D4-015AB2FF278D}"/>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advClick="0"/>
</p:sld>
</file>

<file path=ppt/slides/slide2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28" name="Rectangle 2152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33" name="Rectangle 2152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532" name="Rectangle 2153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Rectangle 2">
            <a:extLst>
              <a:ext uri="{FF2B5EF4-FFF2-40B4-BE49-F238E27FC236}">
                <a16:creationId xmlns:a16="http://schemas.microsoft.com/office/drawing/2014/main" id="{A627F8F4-82E5-4053-83D4-21B2F0645C9D}"/>
              </a:ext>
            </a:extLst>
          </p:cNvPr>
          <p:cNvSpPr>
            <a:spLocks noGrp="1" noChangeArrowheads="1"/>
          </p:cNvSpPr>
          <p:nvPr>
            <p:ph type="title"/>
          </p:nvPr>
        </p:nvSpPr>
        <p:spPr>
          <a:xfrm>
            <a:off x="836676" y="548640"/>
            <a:ext cx="7626096" cy="1179576"/>
          </a:xfrm>
        </p:spPr>
        <p:txBody>
          <a:bodyPr>
            <a:normAutofit/>
          </a:bodyPr>
          <a:lstStyle/>
          <a:p>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Simple Rules for Maintenance Planners</a:t>
            </a:r>
            <a:endParaRPr lang="en-US" altLang="en-US" sz="3600"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21534" name="Rectangle 2153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507" name="Rectangle 3">
            <a:extLst>
              <a:ext uri="{FF2B5EF4-FFF2-40B4-BE49-F238E27FC236}">
                <a16:creationId xmlns:a16="http://schemas.microsoft.com/office/drawing/2014/main" id="{9C96AD6B-E47C-4138-B970-F8F72609AF54}"/>
              </a:ext>
            </a:extLst>
          </p:cNvPr>
          <p:cNvSpPr>
            <a:spLocks noGrp="1" noChangeArrowheads="1"/>
          </p:cNvSpPr>
          <p:nvPr>
            <p:ph idx="1"/>
          </p:nvPr>
        </p:nvSpPr>
        <p:spPr>
          <a:xfrm>
            <a:off x="685800" y="2018806"/>
            <a:ext cx="7776972" cy="4158157"/>
          </a:xfrm>
        </p:spPr>
        <p:txBody>
          <a:bodyPr>
            <a:normAutofit/>
          </a:bodyPr>
          <a:lstStyle/>
          <a:p>
            <a:r>
              <a:rPr lang="en-US" altLang="en-US" sz="2000" b="1" dirty="0">
                <a:effectLst>
                  <a:outerShdw blurRad="38100" dist="38100" dir="2700000" algn="tl">
                    <a:srgbClr val="000000">
                      <a:alpha val="43137"/>
                    </a:srgbClr>
                  </a:outerShdw>
                </a:effectLst>
                <a:latin typeface="Abadi" panose="020B0604020104020204" pitchFamily="34" charset="0"/>
              </a:rPr>
              <a:t>Planners only focus on future work (next week, etc.)</a:t>
            </a:r>
          </a:p>
          <a:p>
            <a:r>
              <a:rPr lang="en-US" altLang="en-US" sz="2000" b="1" dirty="0">
                <a:effectLst>
                  <a:outerShdw blurRad="38100" dist="38100" dir="2700000" algn="tl">
                    <a:srgbClr val="000000">
                      <a:alpha val="43137"/>
                    </a:srgbClr>
                  </a:outerShdw>
                </a:effectLst>
                <a:latin typeface="Abadi" panose="020B0604020104020204" pitchFamily="34" charset="0"/>
              </a:rPr>
              <a:t>Planners are not parts chasers</a:t>
            </a:r>
          </a:p>
          <a:p>
            <a:r>
              <a:rPr lang="en-US" altLang="en-US" sz="2000" b="1" dirty="0">
                <a:effectLst>
                  <a:outerShdw blurRad="38100" dist="38100" dir="2700000" algn="tl">
                    <a:srgbClr val="000000">
                      <a:alpha val="43137"/>
                    </a:srgbClr>
                  </a:outerShdw>
                </a:effectLst>
                <a:latin typeface="Abadi" panose="020B0604020104020204" pitchFamily="34" charset="0"/>
              </a:rPr>
              <a:t>Planners must be disciplined in following the process to Plan and Schedule Maintenance Work</a:t>
            </a:r>
          </a:p>
          <a:p>
            <a:r>
              <a:rPr lang="en-US" altLang="en-US" sz="2000" b="1" dirty="0">
                <a:effectLst>
                  <a:outerShdw blurRad="38100" dist="38100" dir="2700000" algn="tl">
                    <a:srgbClr val="000000">
                      <a:alpha val="43137"/>
                    </a:srgbClr>
                  </a:outerShdw>
                </a:effectLst>
                <a:latin typeface="Abadi" panose="020B0604020104020204" pitchFamily="34" charset="0"/>
              </a:rPr>
              <a:t>Planners must be respectful and patient</a:t>
            </a:r>
          </a:p>
          <a:p>
            <a:r>
              <a:rPr lang="en-US" altLang="en-US" sz="2000" b="1" dirty="0">
                <a:effectLst>
                  <a:outerShdw blurRad="38100" dist="38100" dir="2700000" algn="tl">
                    <a:srgbClr val="000000">
                      <a:alpha val="43137"/>
                    </a:srgbClr>
                  </a:outerShdw>
                </a:effectLst>
                <a:latin typeface="Abadi" panose="020B0604020104020204" pitchFamily="34" charset="0"/>
              </a:rPr>
              <a:t>Planners require good and accurate information from Maintenance Technicians</a:t>
            </a:r>
          </a:p>
          <a:p>
            <a:r>
              <a:rPr lang="en-US" altLang="en-US" sz="2000" b="1" dirty="0">
                <a:effectLst>
                  <a:outerShdw blurRad="38100" dist="38100" dir="2700000" algn="tl">
                    <a:srgbClr val="000000">
                      <a:alpha val="43137"/>
                    </a:srgbClr>
                  </a:outerShdw>
                </a:effectLst>
                <a:latin typeface="Abadi" panose="020B0604020104020204" pitchFamily="34" charset="0"/>
              </a:rPr>
              <a:t>It is the Maintenance Supervisors role to ensure accuracy of maintenance work order close out information</a:t>
            </a:r>
          </a:p>
          <a:p>
            <a:endParaRPr lang="en-US" altLang="en-US" sz="1900" b="1" dirty="0"/>
          </a:p>
        </p:txBody>
      </p:sp>
      <p:sp>
        <p:nvSpPr>
          <p:cNvPr id="2" name="Footer Placeholder 1">
            <a:extLst>
              <a:ext uri="{FF2B5EF4-FFF2-40B4-BE49-F238E27FC236}">
                <a16:creationId xmlns:a16="http://schemas.microsoft.com/office/drawing/2014/main" id="{A05A5C86-5F17-994E-81F2-30EDAEECE33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E6FB3452-08BC-6945-9A4B-B64DD50AFE7C}"/>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201</a:t>
            </a:fld>
            <a:endParaRPr lang="en-US">
              <a:solidFill>
                <a:schemeClr val="tx1">
                  <a:lumMod val="50000"/>
                  <a:lumOff val="50000"/>
                </a:schemeClr>
              </a:solidFill>
            </a:endParaRPr>
          </a:p>
        </p:txBody>
      </p:sp>
    </p:spTree>
    <p:extLst>
      <p:ext uri="{BB962C8B-B14F-4D97-AF65-F5344CB8AC3E}">
        <p14:creationId xmlns:p14="http://schemas.microsoft.com/office/powerpoint/2010/main" val="1415392433"/>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arn(inVertical)">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arn(inVertical)">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barn(inVertical)">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barn(inVertical)">
                                      <p:cBhvr>
                                        <p:cTn id="22" dur="500"/>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animEffect transition="in" filter="barn(inVertical)">
                                      <p:cBhvr>
                                        <p:cTn id="27" dur="500"/>
                                        <p:tgtEl>
                                          <p:spTgt spid="2150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1507">
                                            <p:txEl>
                                              <p:pRg st="5" end="5"/>
                                            </p:txEl>
                                          </p:spTgt>
                                        </p:tgtEl>
                                        <p:attrNameLst>
                                          <p:attrName>style.visibility</p:attrName>
                                        </p:attrNameLst>
                                      </p:cBhvr>
                                      <p:to>
                                        <p:strVal val="visible"/>
                                      </p:to>
                                    </p:set>
                                    <p:animEffect transition="in" filter="barn(inVertical)">
                                      <p:cBhvr>
                                        <p:cTn id="32" dur="500"/>
                                        <p:tgtEl>
                                          <p:spTgt spid="21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44" name="Rectangle 2154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46" name="Rectangle 2154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548" name="Rectangle 215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Rectangle 2">
            <a:extLst>
              <a:ext uri="{FF2B5EF4-FFF2-40B4-BE49-F238E27FC236}">
                <a16:creationId xmlns:a16="http://schemas.microsoft.com/office/drawing/2014/main" id="{A627F8F4-82E5-4053-83D4-21B2F0645C9D}"/>
              </a:ext>
            </a:extLst>
          </p:cNvPr>
          <p:cNvSpPr>
            <a:spLocks noGrp="1" noChangeArrowheads="1"/>
          </p:cNvSpPr>
          <p:nvPr>
            <p:ph type="title"/>
          </p:nvPr>
        </p:nvSpPr>
        <p:spPr>
          <a:xfrm>
            <a:off x="836676" y="548640"/>
            <a:ext cx="7626096" cy="1179576"/>
          </a:xfrm>
        </p:spPr>
        <p:txBody>
          <a:bodyPr>
            <a:normAutofit/>
          </a:bodyPr>
          <a:lstStyle/>
          <a:p>
            <a:r>
              <a:rPr lang="en-US" altLang="en-US" sz="35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Planner Responsibilities</a:t>
            </a:r>
            <a:endParaRPr lang="en-US" altLang="en-US" sz="350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21550" name="Rectangle 2154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507" name="Rectangle 3">
            <a:extLst>
              <a:ext uri="{FF2B5EF4-FFF2-40B4-BE49-F238E27FC236}">
                <a16:creationId xmlns:a16="http://schemas.microsoft.com/office/drawing/2014/main" id="{9C96AD6B-E47C-4138-B970-F8F72609AF54}"/>
              </a:ext>
            </a:extLst>
          </p:cNvPr>
          <p:cNvSpPr>
            <a:spLocks noGrp="1" noChangeArrowheads="1"/>
          </p:cNvSpPr>
          <p:nvPr>
            <p:ph idx="1"/>
          </p:nvPr>
        </p:nvSpPr>
        <p:spPr>
          <a:xfrm>
            <a:off x="836676" y="2481943"/>
            <a:ext cx="7626096" cy="3695020"/>
          </a:xfrm>
        </p:spPr>
        <p:txBody>
          <a:bodyPr>
            <a:normAutofit/>
          </a:bodyPr>
          <a:lstStyle/>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Identify all parts and material required for all scheduled work</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Identify specifications for all work</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Provide Necessary Drawings For Jobs</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Ensure Drawings Are Revised &amp; Current</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Arrange For Special Tools &amp; Equipment</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Coordinate Equipment Downtime With Production</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Provide Cost Information From Equipment History</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Assist With Development Of Annual Overhaul Schedule</a:t>
            </a:r>
          </a:p>
          <a:p>
            <a:r>
              <a:rPr lang="en-US" altLang="en-US" sz="19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Publish Negotiated Weekly Maintenance Schedule</a:t>
            </a:r>
          </a:p>
        </p:txBody>
      </p:sp>
      <p:sp>
        <p:nvSpPr>
          <p:cNvPr id="2" name="Footer Placeholder 1">
            <a:extLst>
              <a:ext uri="{FF2B5EF4-FFF2-40B4-BE49-F238E27FC236}">
                <a16:creationId xmlns:a16="http://schemas.microsoft.com/office/drawing/2014/main" id="{445943B0-AAD8-7343-9797-C0D3CE98BDBB}"/>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1DF8E356-11C3-DC4F-A318-6CB79A31B74F}"/>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202</a:t>
            </a:fld>
            <a:endParaRPr lang="en-US">
              <a:solidFill>
                <a:schemeClr val="tx1">
                  <a:lumMod val="50000"/>
                  <a:lumOff val="50000"/>
                </a:schemeClr>
              </a:solidFill>
            </a:endParaRPr>
          </a:p>
        </p:txBody>
      </p:sp>
    </p:spTree>
    <p:extLst>
      <p:ext uri="{BB962C8B-B14F-4D97-AF65-F5344CB8AC3E}">
        <p14:creationId xmlns:p14="http://schemas.microsoft.com/office/powerpoint/2010/main" val="827118150"/>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arn(inVertical)">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arn(inVertical)">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barn(inVertical)">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barn(inVertical)">
                                      <p:cBhvr>
                                        <p:cTn id="22" dur="500"/>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animEffect transition="in" filter="barn(inVertical)">
                                      <p:cBhvr>
                                        <p:cTn id="27" dur="500"/>
                                        <p:tgtEl>
                                          <p:spTgt spid="2150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1507">
                                            <p:txEl>
                                              <p:pRg st="5" end="5"/>
                                            </p:txEl>
                                          </p:spTgt>
                                        </p:tgtEl>
                                        <p:attrNameLst>
                                          <p:attrName>style.visibility</p:attrName>
                                        </p:attrNameLst>
                                      </p:cBhvr>
                                      <p:to>
                                        <p:strVal val="visible"/>
                                      </p:to>
                                    </p:set>
                                    <p:animEffect transition="in" filter="barn(inVertical)">
                                      <p:cBhvr>
                                        <p:cTn id="32" dur="500"/>
                                        <p:tgtEl>
                                          <p:spTgt spid="2150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1507">
                                            <p:txEl>
                                              <p:pRg st="6" end="6"/>
                                            </p:txEl>
                                          </p:spTgt>
                                        </p:tgtEl>
                                        <p:attrNameLst>
                                          <p:attrName>style.visibility</p:attrName>
                                        </p:attrNameLst>
                                      </p:cBhvr>
                                      <p:to>
                                        <p:strVal val="visible"/>
                                      </p:to>
                                    </p:set>
                                    <p:animEffect transition="in" filter="barn(inVertical)">
                                      <p:cBhvr>
                                        <p:cTn id="37" dur="500"/>
                                        <p:tgtEl>
                                          <p:spTgt spid="2150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1507">
                                            <p:txEl>
                                              <p:pRg st="7" end="7"/>
                                            </p:txEl>
                                          </p:spTgt>
                                        </p:tgtEl>
                                        <p:attrNameLst>
                                          <p:attrName>style.visibility</p:attrName>
                                        </p:attrNameLst>
                                      </p:cBhvr>
                                      <p:to>
                                        <p:strVal val="visible"/>
                                      </p:to>
                                    </p:set>
                                    <p:animEffect transition="in" filter="barn(inVertical)">
                                      <p:cBhvr>
                                        <p:cTn id="42" dur="500"/>
                                        <p:tgtEl>
                                          <p:spTgt spid="2150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1507">
                                            <p:txEl>
                                              <p:pRg st="8" end="8"/>
                                            </p:txEl>
                                          </p:spTgt>
                                        </p:tgtEl>
                                        <p:attrNameLst>
                                          <p:attrName>style.visibility</p:attrName>
                                        </p:attrNameLst>
                                      </p:cBhvr>
                                      <p:to>
                                        <p:strVal val="visible"/>
                                      </p:to>
                                    </p:set>
                                    <p:animEffect transition="in" filter="barn(inVertical)">
                                      <p:cBhvr>
                                        <p:cTn id="47" dur="500"/>
                                        <p:tgtEl>
                                          <p:spTgt spid="215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84" name="Rectangle 2258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586" name="Rectangle 2258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588" name="Rectangle 2258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30" name="Rectangle 2">
            <a:extLst>
              <a:ext uri="{FF2B5EF4-FFF2-40B4-BE49-F238E27FC236}">
                <a16:creationId xmlns:a16="http://schemas.microsoft.com/office/drawing/2014/main" id="{FC079942-9060-400A-95AF-BEB8051E33EB}"/>
              </a:ext>
            </a:extLst>
          </p:cNvPr>
          <p:cNvSpPr>
            <a:spLocks noGrp="1" noChangeArrowheads="1"/>
          </p:cNvSpPr>
          <p:nvPr>
            <p:ph type="title"/>
          </p:nvPr>
        </p:nvSpPr>
        <p:spPr>
          <a:xfrm>
            <a:off x="836676" y="548640"/>
            <a:ext cx="7626096" cy="1179576"/>
          </a:xfrm>
        </p:spPr>
        <p:txBody>
          <a:bodyPr>
            <a:normAutofit/>
          </a:bodyPr>
          <a:lstStyle/>
          <a:p>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Planner Qualities</a:t>
            </a:r>
          </a:p>
        </p:txBody>
      </p:sp>
      <p:sp>
        <p:nvSpPr>
          <p:cNvPr id="22590" name="Rectangle 2258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531" name="Rectangle 3">
            <a:extLst>
              <a:ext uri="{FF2B5EF4-FFF2-40B4-BE49-F238E27FC236}">
                <a16:creationId xmlns:a16="http://schemas.microsoft.com/office/drawing/2014/main" id="{8AA3EC8C-3B75-4EBB-802A-2DE4B480700C}"/>
              </a:ext>
            </a:extLst>
          </p:cNvPr>
          <p:cNvSpPr>
            <a:spLocks noGrp="1" noChangeArrowheads="1"/>
          </p:cNvSpPr>
          <p:nvPr>
            <p:ph idx="1"/>
          </p:nvPr>
        </p:nvSpPr>
        <p:spPr>
          <a:xfrm>
            <a:off x="609600" y="2133600"/>
            <a:ext cx="7853172" cy="4043363"/>
          </a:xfrm>
        </p:spPr>
        <p:txBody>
          <a:bodyPr>
            <a:normAutofit/>
          </a:bodyPr>
          <a:lstStyle/>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Experienced Craftsman And Well Respected</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Understands The ”Maintenance Process”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Comfortable With Engineering Drawings &amp; Simple Sketches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Self Motivated And A Visionary Type Person</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Able To Express Self Well With All People</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Good Administrative Skills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Is A Leader</a:t>
            </a:r>
          </a:p>
          <a:p>
            <a:endParaRPr lang="en-US" altLang="en-US" sz="1900" b="1" dirty="0">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6B79424C-2279-E34C-AF0D-E349EF51644F}"/>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4FE587DE-F2C1-354B-BBC8-38DE14B8D12F}"/>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203</a:t>
            </a:fld>
            <a:endParaRPr lang="en-US">
              <a:solidFill>
                <a:schemeClr val="tx1">
                  <a:lumMod val="50000"/>
                  <a:lumOff val="50000"/>
                </a:schemeClr>
              </a:solidFill>
            </a:endParaRPr>
          </a:p>
        </p:txBody>
      </p:sp>
    </p:spTree>
    <p:extLst>
      <p:ext uri="{BB962C8B-B14F-4D97-AF65-F5344CB8AC3E}">
        <p14:creationId xmlns:p14="http://schemas.microsoft.com/office/powerpoint/2010/main" val="2766082883"/>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arn(inVertical)">
                                      <p:cBhvr>
                                        <p:cTn id="7" dur="500"/>
                                        <p:tgtEl>
                                          <p:spTgt spid="2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barn(inVertical)">
                                      <p:cBhvr>
                                        <p:cTn id="12" dur="500"/>
                                        <p:tgtEl>
                                          <p:spTgt spid="2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barn(inVertical)">
                                      <p:cBhvr>
                                        <p:cTn id="17" dur="500"/>
                                        <p:tgtEl>
                                          <p:spTgt spid="225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2531">
                                            <p:txEl>
                                              <p:pRg st="3" end="3"/>
                                            </p:txEl>
                                          </p:spTgt>
                                        </p:tgtEl>
                                        <p:attrNameLst>
                                          <p:attrName>style.visibility</p:attrName>
                                        </p:attrNameLst>
                                      </p:cBhvr>
                                      <p:to>
                                        <p:strVal val="visible"/>
                                      </p:to>
                                    </p:set>
                                    <p:animEffect transition="in" filter="barn(inVertical)">
                                      <p:cBhvr>
                                        <p:cTn id="22" dur="500"/>
                                        <p:tgtEl>
                                          <p:spTgt spid="225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2531">
                                            <p:txEl>
                                              <p:pRg st="4" end="4"/>
                                            </p:txEl>
                                          </p:spTgt>
                                        </p:tgtEl>
                                        <p:attrNameLst>
                                          <p:attrName>style.visibility</p:attrName>
                                        </p:attrNameLst>
                                      </p:cBhvr>
                                      <p:to>
                                        <p:strVal val="visible"/>
                                      </p:to>
                                    </p:set>
                                    <p:animEffect transition="in" filter="barn(inVertical)">
                                      <p:cBhvr>
                                        <p:cTn id="27" dur="500"/>
                                        <p:tgtEl>
                                          <p:spTgt spid="225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2531">
                                            <p:txEl>
                                              <p:pRg st="5" end="5"/>
                                            </p:txEl>
                                          </p:spTgt>
                                        </p:tgtEl>
                                        <p:attrNameLst>
                                          <p:attrName>style.visibility</p:attrName>
                                        </p:attrNameLst>
                                      </p:cBhvr>
                                      <p:to>
                                        <p:strVal val="visible"/>
                                      </p:to>
                                    </p:set>
                                    <p:animEffect transition="in" filter="barn(inVertical)">
                                      <p:cBhvr>
                                        <p:cTn id="32" dur="500"/>
                                        <p:tgtEl>
                                          <p:spTgt spid="225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2531">
                                            <p:txEl>
                                              <p:pRg st="6" end="6"/>
                                            </p:txEl>
                                          </p:spTgt>
                                        </p:tgtEl>
                                        <p:attrNameLst>
                                          <p:attrName>style.visibility</p:attrName>
                                        </p:attrNameLst>
                                      </p:cBhvr>
                                      <p:to>
                                        <p:strVal val="visible"/>
                                      </p:to>
                                    </p:set>
                                    <p:animEffect transition="in" filter="barn(inVertical)">
                                      <p:cBhvr>
                                        <p:cTn id="37" dur="500"/>
                                        <p:tgtEl>
                                          <p:spTgt spid="225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6" name="Rectangle 4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8" name="Rectangle 4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EEA0ABB-5FE8-447A-8CDD-E2D1317991C3}"/>
              </a:ext>
            </a:extLst>
          </p:cNvPr>
          <p:cNvSpPr>
            <a:spLocks noGrp="1"/>
          </p:cNvSpPr>
          <p:nvPr>
            <p:ph type="title"/>
          </p:nvPr>
        </p:nvSpPr>
        <p:spPr>
          <a:xfrm>
            <a:off x="836676" y="548640"/>
            <a:ext cx="7626096" cy="1179576"/>
          </a:xfrm>
        </p:spPr>
        <p:txBody>
          <a:bodyPr vert="horz" lIns="91440" tIns="45720" rIns="91440" bIns="45720" rtlCol="0" anchor="ctr">
            <a:normAutofit/>
          </a:bodyPr>
          <a:lstStyle/>
          <a:p>
            <a:pPr defTabSz="914400"/>
            <a:r>
              <a:rPr lang="en-US" sz="3600" b="1" kern="1200" dirty="0">
                <a:solidFill>
                  <a:schemeClr val="tx1"/>
                </a:solidFill>
                <a:effectLst>
                  <a:outerShdw blurRad="38100" dist="38100" dir="2700000" algn="tl">
                    <a:srgbClr val="000000">
                      <a:alpha val="43137"/>
                    </a:srgbClr>
                  </a:outerShdw>
                </a:effectLst>
                <a:latin typeface="Abadi" panose="020B0604020104020204" pitchFamily="34" charset="0"/>
              </a:rPr>
              <a:t>Test – Text in your answers</a:t>
            </a:r>
          </a:p>
        </p:txBody>
      </p:sp>
      <p:sp>
        <p:nvSpPr>
          <p:cNvPr id="50" name="Rectangle 4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extBox 3">
            <a:extLst>
              <a:ext uri="{FF2B5EF4-FFF2-40B4-BE49-F238E27FC236}">
                <a16:creationId xmlns:a16="http://schemas.microsoft.com/office/drawing/2014/main" id="{6FA79674-B798-4FD4-B5BE-49E88A77E85E}"/>
              </a:ext>
            </a:extLst>
          </p:cNvPr>
          <p:cNvSpPr txBox="1"/>
          <p:nvPr/>
        </p:nvSpPr>
        <p:spPr>
          <a:xfrm>
            <a:off x="470137" y="2276856"/>
            <a:ext cx="7992635" cy="3900107"/>
          </a:xfrm>
          <a:prstGeom prst="rect">
            <a:avLst/>
          </a:prstGeom>
        </p:spPr>
        <p:txBody>
          <a:bodyPr vert="horz" lIns="91440" tIns="45720" rIns="91440" bIns="45720" rtlCol="0">
            <a:normAutofit/>
          </a:bodyPr>
          <a:lstStyle/>
          <a:p>
            <a:pPr marL="342900"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What is the definition for Maintenance Scheduling?</a:t>
            </a:r>
          </a:p>
          <a:p>
            <a:pPr marL="342900"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What one metric do you use to measure “Maintenance Work Effectiveness”?</a:t>
            </a:r>
          </a:p>
          <a:p>
            <a:pPr marL="342900"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Schedule Compliance is measured using what formula?</a:t>
            </a:r>
          </a:p>
          <a:p>
            <a:pPr marL="342900"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Maintenance Rework is what?</a:t>
            </a:r>
          </a:p>
          <a:p>
            <a:pPr marL="342900" indent="-228600">
              <a:lnSpc>
                <a:spcPct val="90000"/>
              </a:lnSpc>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If you were to perform PM on equipment that continues to break down what is your recommendation?</a:t>
            </a:r>
          </a:p>
          <a:p>
            <a:pPr marL="342900" indent="-228600">
              <a:lnSpc>
                <a:spcPct val="90000"/>
              </a:lnSpc>
              <a:spcAft>
                <a:spcPts val="600"/>
              </a:spcAft>
              <a:buFont typeface="Arial" panose="020B0604020202020204" pitchFamily="34" charset="0"/>
              <a:buChar char="•"/>
            </a:pPr>
            <a:endParaRPr lang="en-US" sz="1900" b="1" dirty="0">
              <a:latin typeface="+mn-lt"/>
              <a:cs typeface="+mn-cs"/>
            </a:endParaRPr>
          </a:p>
          <a:p>
            <a:pPr marL="800100" lvl="1" indent="-228600">
              <a:lnSpc>
                <a:spcPct val="90000"/>
              </a:lnSpc>
              <a:spcAft>
                <a:spcPts val="600"/>
              </a:spcAft>
              <a:buFont typeface="Arial" panose="020B0604020202020204" pitchFamily="34" charset="0"/>
              <a:buChar char="•"/>
            </a:pPr>
            <a:endParaRPr lang="en-US" sz="1900" b="1" dirty="0">
              <a:latin typeface="+mn-lt"/>
              <a:cs typeface="+mn-cs"/>
            </a:endParaRPr>
          </a:p>
          <a:p>
            <a:pPr marL="1257300" lvl="2" indent="-228600">
              <a:lnSpc>
                <a:spcPct val="90000"/>
              </a:lnSpc>
              <a:spcAft>
                <a:spcPts val="600"/>
              </a:spcAft>
              <a:buFont typeface="Arial" panose="020B0604020202020204" pitchFamily="34" charset="0"/>
              <a:buChar char="•"/>
            </a:pPr>
            <a:endParaRPr lang="en-US" sz="1900" b="1" dirty="0">
              <a:latin typeface="+mn-lt"/>
              <a:cs typeface="+mn-cs"/>
            </a:endParaRPr>
          </a:p>
          <a:p>
            <a:pPr marL="800100" lvl="1" indent="-228600">
              <a:lnSpc>
                <a:spcPct val="90000"/>
              </a:lnSpc>
              <a:spcAft>
                <a:spcPts val="600"/>
              </a:spcAft>
              <a:buFont typeface="Arial" panose="020B0604020202020204" pitchFamily="34" charset="0"/>
              <a:buChar char="•"/>
            </a:pPr>
            <a:endParaRPr lang="en-US" sz="1900" b="1" dirty="0">
              <a:latin typeface="+mn-lt"/>
              <a:cs typeface="+mn-cs"/>
            </a:endParaRPr>
          </a:p>
          <a:p>
            <a:pPr marL="342900" indent="-228600">
              <a:lnSpc>
                <a:spcPct val="90000"/>
              </a:lnSpc>
              <a:spcAft>
                <a:spcPts val="600"/>
              </a:spcAft>
              <a:buFont typeface="Arial" panose="020B0604020202020204" pitchFamily="34" charset="0"/>
              <a:buChar char="•"/>
            </a:pPr>
            <a:endParaRPr lang="en-US" sz="1900" b="1" dirty="0">
              <a:latin typeface="+mn-lt"/>
              <a:cs typeface="+mn-cs"/>
            </a:endParaRPr>
          </a:p>
        </p:txBody>
      </p:sp>
      <p:sp>
        <p:nvSpPr>
          <p:cNvPr id="5" name="Footer Placeholder 4">
            <a:extLst>
              <a:ext uri="{FF2B5EF4-FFF2-40B4-BE49-F238E27FC236}">
                <a16:creationId xmlns:a16="http://schemas.microsoft.com/office/drawing/2014/main" id="{D7B2A5A8-9DE9-7346-9903-EF37CE1D2F2E}"/>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defRPr/>
            </a:pPr>
            <a:r>
              <a:rPr lang="en-US" sz="1200" kern="1200">
                <a:solidFill>
                  <a:schemeClr val="tx1">
                    <a:lumMod val="50000"/>
                    <a:lumOff val="50000"/>
                  </a:schemeClr>
                </a:solidFill>
                <a:latin typeface="+mn-lt"/>
                <a:ea typeface="+mn-ea"/>
                <a:cs typeface="+mn-cs"/>
              </a:rPr>
              <a:t>www.worldclassmaintenance.org</a:t>
            </a:r>
          </a:p>
        </p:txBody>
      </p:sp>
      <p:sp>
        <p:nvSpPr>
          <p:cNvPr id="3" name="Slide Number Placeholder 2">
            <a:extLst>
              <a:ext uri="{FF2B5EF4-FFF2-40B4-BE49-F238E27FC236}">
                <a16:creationId xmlns:a16="http://schemas.microsoft.com/office/drawing/2014/main" id="{732DCFB5-B1F4-914E-98B4-66EDD478A6DF}"/>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buNone/>
              <a:defRPr/>
            </a:pPr>
            <a:fld id="{AC856E3E-93EA-714C-92E7-5BBEC4FE1C8D}" type="slidenum">
              <a:rPr lang="en-US" sz="1200">
                <a:solidFill>
                  <a:schemeClr val="tx1">
                    <a:lumMod val="50000"/>
                    <a:lumOff val="50000"/>
                  </a:schemeClr>
                </a:solidFill>
                <a:latin typeface="+mn-lt"/>
                <a:cs typeface="+mn-cs"/>
              </a:rPr>
              <a:pPr>
                <a:buNone/>
                <a:defRPr/>
              </a:pPr>
              <a:t>204</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175236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E76C5-D7AA-33F9-1A18-3D48F98FED88}"/>
              </a:ext>
            </a:extLst>
          </p:cNvPr>
          <p:cNvSpPr>
            <a:spLocks noGrp="1"/>
          </p:cNvSpPr>
          <p:nvPr>
            <p:ph type="title"/>
          </p:nvPr>
        </p:nvSpPr>
        <p:spPr>
          <a:xfrm>
            <a:off x="381000" y="69877"/>
            <a:ext cx="8229600" cy="1143000"/>
          </a:xfrm>
        </p:spPr>
        <p:txBody>
          <a:bodyPr>
            <a:normAutofit/>
          </a:bodyPr>
          <a:lstStyle/>
          <a:p>
            <a:pPr algn="ctr"/>
            <a:r>
              <a:rPr lang="en-US" sz="3600" b="1" dirty="0">
                <a:effectLst>
                  <a:outerShdw blurRad="38100" dist="38100" dir="2700000" algn="tl">
                    <a:srgbClr val="000000">
                      <a:alpha val="43137"/>
                    </a:srgbClr>
                  </a:outerShdw>
                </a:effectLst>
                <a:latin typeface="Abadi" panose="020B0604020104020204" pitchFamily="34" charset="0"/>
              </a:rPr>
              <a:t>Roles and Responsibilities using RACI</a:t>
            </a:r>
          </a:p>
        </p:txBody>
      </p:sp>
      <p:sp>
        <p:nvSpPr>
          <p:cNvPr id="3" name="Table Placeholder 2">
            <a:extLst>
              <a:ext uri="{FF2B5EF4-FFF2-40B4-BE49-F238E27FC236}">
                <a16:creationId xmlns:a16="http://schemas.microsoft.com/office/drawing/2014/main" id="{ACD70CB7-5E9D-A895-1F91-97BCD8F35C09}"/>
              </a:ext>
            </a:extLst>
          </p:cNvPr>
          <p:cNvSpPr>
            <a:spLocks noGrp="1"/>
          </p:cNvSpPr>
          <p:nvPr>
            <p:ph type="tbl" idx="1"/>
          </p:nvPr>
        </p:nvSpPr>
        <p:spPr>
          <a:xfrm>
            <a:off x="381000" y="1212877"/>
            <a:ext cx="8229600" cy="4525963"/>
          </a:xfrm>
        </p:spPr>
        <p:txBody>
          <a:bodyPr>
            <a:normAutofit/>
          </a:bodyPr>
          <a:lstStyle/>
          <a:p>
            <a:pPr marL="457200" indent="-457200">
              <a:buFont typeface="+mj-lt"/>
              <a:buAutoNum type="arabicPeriod"/>
            </a:pPr>
            <a:r>
              <a:rPr lang="en-US" sz="2000" b="1" i="0" dirty="0">
                <a:solidFill>
                  <a:srgbClr val="4D5156"/>
                </a:solidFill>
                <a:effectLst>
                  <a:outerShdw blurRad="38100" dist="38100" dir="2700000" algn="tl">
                    <a:srgbClr val="000000">
                      <a:alpha val="43137"/>
                    </a:srgbClr>
                  </a:outerShdw>
                </a:effectLst>
                <a:latin typeface="Abadi" panose="020B0604020104020204" pitchFamily="34" charset="0"/>
              </a:rPr>
              <a:t>A responsibility assignment matrix, also known as </a:t>
            </a:r>
            <a:r>
              <a:rPr lang="en-US" sz="2000" b="1" i="0" dirty="0">
                <a:solidFill>
                  <a:schemeClr val="accent1"/>
                </a:solidFill>
                <a:effectLst>
                  <a:outerShdw blurRad="38100" dist="38100" dir="2700000" algn="tl">
                    <a:srgbClr val="000000">
                      <a:alpha val="43137"/>
                    </a:srgbClr>
                  </a:outerShdw>
                </a:effectLst>
                <a:latin typeface="Abadi" panose="020B0604020104020204" pitchFamily="34" charset="0"/>
              </a:rPr>
              <a:t>RACI </a:t>
            </a:r>
            <a:r>
              <a:rPr lang="en-US" sz="2000" b="1" i="0" dirty="0">
                <a:solidFill>
                  <a:srgbClr val="4D5156"/>
                </a:solidFill>
                <a:effectLst>
                  <a:outerShdw blurRad="38100" dist="38100" dir="2700000" algn="tl">
                    <a:srgbClr val="000000">
                      <a:alpha val="43137"/>
                    </a:srgbClr>
                  </a:outerShdw>
                </a:effectLst>
                <a:latin typeface="Abadi" panose="020B0604020104020204" pitchFamily="34" charset="0"/>
              </a:rPr>
              <a:t>matrix or linear responsibility chart, describes the participation by various roles in completing tasks or deliverables for a project or business process. </a:t>
            </a:r>
            <a:r>
              <a:rPr lang="en-US" sz="2000" b="1" i="0" u="none" strike="noStrike" dirty="0">
                <a:solidFill>
                  <a:srgbClr val="1A0DAB"/>
                </a:solidFill>
                <a:effectLst>
                  <a:outerShdw blurRad="38100" dist="38100" dir="2700000" algn="tl">
                    <a:srgbClr val="000000">
                      <a:alpha val="43137"/>
                    </a:srgbClr>
                  </a:outerShdw>
                </a:effectLst>
                <a:latin typeface="Abadi" panose="020B0604020104020204" pitchFamily="34" charset="0"/>
                <a:hlinkClick r:id="rId2">
                  <a:extLst>
                    <a:ext uri="{A12FA001-AC4F-418D-AE19-62706E023703}">
                      <ahyp:hlinkClr xmlns:ahyp="http://schemas.microsoft.com/office/drawing/2018/hyperlinkcolor" val="tx"/>
                    </a:ext>
                  </a:extLst>
                </a:hlinkClick>
              </a:rPr>
              <a:t>Wikipedia</a:t>
            </a:r>
            <a:endParaRPr lang="en-US" sz="2000" b="1" i="0" u="none" strike="noStrike" dirty="0">
              <a:solidFill>
                <a:srgbClr val="1A0DAB"/>
              </a:solidFill>
              <a:effectLst>
                <a:outerShdw blurRad="38100" dist="38100" dir="2700000" algn="tl">
                  <a:srgbClr val="000000">
                    <a:alpha val="43137"/>
                  </a:srgbClr>
                </a:outerShdw>
              </a:effectLst>
              <a:latin typeface="Abadi" panose="020B0604020104020204" pitchFamily="34" charset="0"/>
            </a:endParaRPr>
          </a:p>
          <a:p>
            <a:pPr marL="457200" indent="-457200">
              <a:buFont typeface="+mj-lt"/>
              <a:buAutoNum type="arabicPeriod"/>
            </a:pPr>
            <a:r>
              <a:rPr lang="en-US" sz="2000" b="1" dirty="0">
                <a:solidFill>
                  <a:srgbClr val="1A0DAB"/>
                </a:solidFill>
                <a:effectLst>
                  <a:outerShdw blurRad="38100" dist="38100" dir="2700000" algn="tl">
                    <a:srgbClr val="000000">
                      <a:alpha val="43137"/>
                    </a:srgbClr>
                  </a:outerShdw>
                </a:effectLst>
                <a:latin typeface="Abadi" panose="020B0604020104020204" pitchFamily="34" charset="0"/>
              </a:rPr>
              <a:t>RACI </a:t>
            </a:r>
            <a:r>
              <a:rPr lang="en-US" sz="2000" b="1" dirty="0">
                <a:effectLst>
                  <a:outerShdw blurRad="38100" dist="38100" dir="2700000" algn="tl">
                    <a:srgbClr val="000000">
                      <a:alpha val="43137"/>
                    </a:srgbClr>
                  </a:outerShdw>
                </a:effectLst>
                <a:latin typeface="Abadi" panose="020B0604020104020204" pitchFamily="34" charset="0"/>
              </a:rPr>
              <a:t>is used to ensure everyone is aligned </a:t>
            </a:r>
          </a:p>
        </p:txBody>
      </p:sp>
      <p:sp>
        <p:nvSpPr>
          <p:cNvPr id="4" name="Footer Placeholder 3">
            <a:extLst>
              <a:ext uri="{FF2B5EF4-FFF2-40B4-BE49-F238E27FC236}">
                <a16:creationId xmlns:a16="http://schemas.microsoft.com/office/drawing/2014/main" id="{17AF4C6C-9288-5658-DD11-116DF303F4D9}"/>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42D4EF1A-C3EB-3500-4307-8B8D1E496004}"/>
              </a:ext>
            </a:extLst>
          </p:cNvPr>
          <p:cNvSpPr>
            <a:spLocks noGrp="1"/>
          </p:cNvSpPr>
          <p:nvPr>
            <p:ph type="sldNum" sz="quarter" idx="12"/>
          </p:nvPr>
        </p:nvSpPr>
        <p:spPr/>
        <p:txBody>
          <a:bodyPr/>
          <a:lstStyle/>
          <a:p>
            <a:pPr>
              <a:defRPr/>
            </a:pPr>
            <a:fld id="{8884EA1A-2163-4568-9D63-D7D4904D6582}" type="slidenum">
              <a:rPr lang="en-US" smtClean="0"/>
              <a:pPr>
                <a:defRPr/>
              </a:pPr>
              <a:t>205</a:t>
            </a:fld>
            <a:endParaRPr lang="en-US"/>
          </a:p>
        </p:txBody>
      </p:sp>
      <p:pic>
        <p:nvPicPr>
          <p:cNvPr id="7" name="Picture 6" descr="A chart with text on it&#10;&#10;Description automatically generated with medium confidence">
            <a:extLst>
              <a:ext uri="{FF2B5EF4-FFF2-40B4-BE49-F238E27FC236}">
                <a16:creationId xmlns:a16="http://schemas.microsoft.com/office/drawing/2014/main" id="{0CD31545-B7A5-F3B6-5E3D-4F47F7DCA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2911475"/>
            <a:ext cx="5080000" cy="3810000"/>
          </a:xfrm>
          <a:prstGeom prst="rect">
            <a:avLst/>
          </a:prstGeom>
          <a:ln>
            <a:solidFill>
              <a:schemeClr val="tx1"/>
            </a:solidFill>
          </a:ln>
        </p:spPr>
      </p:pic>
    </p:spTree>
    <p:extLst>
      <p:ext uri="{BB962C8B-B14F-4D97-AF65-F5344CB8AC3E}">
        <p14:creationId xmlns:p14="http://schemas.microsoft.com/office/powerpoint/2010/main" val="101748019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2">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4CEC82-341A-428C-80AF-9DB8A89CE9DA}"/>
              </a:ext>
            </a:extLst>
          </p:cNvPr>
          <p:cNvSpPr>
            <a:spLocks noGrp="1"/>
          </p:cNvSpPr>
          <p:nvPr>
            <p:ph type="title"/>
          </p:nvPr>
        </p:nvSpPr>
        <p:spPr>
          <a:xfrm>
            <a:off x="505677" y="609602"/>
            <a:ext cx="2743200" cy="3192378"/>
          </a:xfrm>
          <a:solidFill>
            <a:schemeClr val="tx1"/>
          </a:solidFill>
        </p:spPr>
        <p:txBody>
          <a:bodyPr vert="horz" lIns="91440" tIns="45720" rIns="91440" bIns="45720" rtlCol="0" anchor="b">
            <a:normAutofit/>
          </a:bodyPr>
          <a:lstStyle/>
          <a:p>
            <a:pPr algn="ctr" defTabSz="914400"/>
            <a:r>
              <a:rPr lang="en-US" sz="2700" b="1" kern="1200" dirty="0">
                <a:solidFill>
                  <a:srgbClr val="FFFFFF"/>
                </a:solidFill>
                <a:latin typeface="+mn-lt"/>
                <a:ea typeface="+mj-ea"/>
                <a:cs typeface="+mj-cs"/>
              </a:rPr>
              <a:t>Exercise:</a:t>
            </a:r>
            <a:br>
              <a:rPr lang="en-US" sz="2900" b="1" kern="1200" dirty="0">
                <a:solidFill>
                  <a:srgbClr val="FFFFFF"/>
                </a:solidFill>
                <a:latin typeface="+mj-lt"/>
                <a:ea typeface="+mj-ea"/>
                <a:cs typeface="+mj-cs"/>
              </a:rPr>
            </a:br>
            <a:br>
              <a:rPr lang="en-US" sz="2900" b="1" kern="1200" dirty="0">
                <a:solidFill>
                  <a:srgbClr val="FFFFFF"/>
                </a:solidFill>
                <a:latin typeface="+mj-lt"/>
                <a:ea typeface="+mj-ea"/>
                <a:cs typeface="+mj-cs"/>
              </a:rPr>
            </a:br>
            <a:r>
              <a:rPr lang="en-US" sz="2700" b="1" kern="1200" dirty="0">
                <a:solidFill>
                  <a:srgbClr val="FFFFFF"/>
                </a:solidFill>
                <a:latin typeface="+mn-lt"/>
                <a:ea typeface="+mj-ea"/>
                <a:cs typeface="+mj-cs"/>
              </a:rPr>
              <a:t>Create a RACI Chart for the Maintenance Planning / Scheduling Process</a:t>
            </a:r>
          </a:p>
        </p:txBody>
      </p:sp>
      <p:cxnSp>
        <p:nvCxnSpPr>
          <p:cNvPr id="25" name="Straight Connector 24">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3F2D617-A6DF-4F7F-AC4D-DE55DD2B62DC}"/>
              </a:ext>
            </a:extLst>
          </p:cNvPr>
          <p:cNvSpPr txBox="1"/>
          <p:nvPr/>
        </p:nvSpPr>
        <p:spPr>
          <a:xfrm>
            <a:off x="685800" y="5359185"/>
            <a:ext cx="2138727" cy="584775"/>
          </a:xfrm>
          <a:prstGeom prst="rect">
            <a:avLst/>
          </a:prstGeom>
          <a:noFill/>
        </p:spPr>
        <p:txBody>
          <a:bodyPr wrap="none" rtlCol="0">
            <a:spAutoFit/>
          </a:bodyPr>
          <a:lstStyle/>
          <a:p>
            <a:r>
              <a:rPr lang="en-US" sz="3200" b="1" dirty="0">
                <a:solidFill>
                  <a:srgbClr val="FF0000"/>
                </a:solidFill>
                <a:latin typeface="Abadi" panose="020B0604020104020204" pitchFamily="34" charset="0"/>
              </a:rPr>
              <a:t>20 Minutes</a:t>
            </a:r>
          </a:p>
        </p:txBody>
      </p:sp>
      <p:sp>
        <p:nvSpPr>
          <p:cNvPr id="6" name="TextBox 5">
            <a:extLst>
              <a:ext uri="{FF2B5EF4-FFF2-40B4-BE49-F238E27FC236}">
                <a16:creationId xmlns:a16="http://schemas.microsoft.com/office/drawing/2014/main" id="{C15D7B7E-8DD3-42FF-ADFE-61A78FB6F35F}"/>
              </a:ext>
            </a:extLst>
          </p:cNvPr>
          <p:cNvSpPr txBox="1"/>
          <p:nvPr/>
        </p:nvSpPr>
        <p:spPr>
          <a:xfrm>
            <a:off x="458692" y="4236120"/>
            <a:ext cx="2837167" cy="646331"/>
          </a:xfrm>
          <a:prstGeom prst="rect">
            <a:avLst/>
          </a:prstGeom>
          <a:noFill/>
          <a:ln>
            <a:solidFill>
              <a:schemeClr val="bg1"/>
            </a:solidFill>
          </a:ln>
        </p:spPr>
        <p:txBody>
          <a:bodyPr wrap="square" rtlCol="0">
            <a:spAutoFit/>
          </a:bodyPr>
          <a:lstStyle/>
          <a:p>
            <a:pPr algn="ctr"/>
            <a:r>
              <a:rPr lang="en-US" b="1" dirty="0">
                <a:solidFill>
                  <a:schemeClr val="bg1"/>
                </a:solidFill>
                <a:effectLst>
                  <a:outerShdw blurRad="38100" dist="38100" dir="2700000" algn="tl">
                    <a:srgbClr val="000000">
                      <a:alpha val="43137"/>
                    </a:srgbClr>
                  </a:outerShdw>
                </a:effectLst>
              </a:rPr>
              <a:t>See RACI Chart Exercise Handout</a:t>
            </a:r>
          </a:p>
        </p:txBody>
      </p:sp>
      <p:sp>
        <p:nvSpPr>
          <p:cNvPr id="5" name="Slide Number Placeholder 4">
            <a:extLst>
              <a:ext uri="{FF2B5EF4-FFF2-40B4-BE49-F238E27FC236}">
                <a16:creationId xmlns:a16="http://schemas.microsoft.com/office/drawing/2014/main" id="{A223A5F4-127C-494E-826C-53FC5443E378}"/>
              </a:ext>
            </a:extLst>
          </p:cNvPr>
          <p:cNvSpPr>
            <a:spLocks noGrp="1"/>
          </p:cNvSpPr>
          <p:nvPr>
            <p:ph type="sldNum" sz="quarter" idx="12"/>
          </p:nvPr>
        </p:nvSpPr>
        <p:spPr/>
        <p:txBody>
          <a:bodyPr/>
          <a:lstStyle/>
          <a:p>
            <a:pPr>
              <a:defRPr/>
            </a:pPr>
            <a:fld id="{93760DB9-38B2-4ACA-86B8-FFD53C1F380B}" type="slidenum">
              <a:rPr lang="en-US" smtClean="0"/>
              <a:pPr>
                <a:defRPr/>
              </a:pPr>
              <a:t>206</a:t>
            </a:fld>
            <a:endParaRPr lang="en-US"/>
          </a:p>
        </p:txBody>
      </p:sp>
      <p:sp>
        <p:nvSpPr>
          <p:cNvPr id="7" name="Footer Placeholder 6">
            <a:extLst>
              <a:ext uri="{FF2B5EF4-FFF2-40B4-BE49-F238E27FC236}">
                <a16:creationId xmlns:a16="http://schemas.microsoft.com/office/drawing/2014/main" id="{6EBCA48E-342C-CA4A-854E-057AD390AE10}"/>
              </a:ext>
            </a:extLst>
          </p:cNvPr>
          <p:cNvSpPr>
            <a:spLocks noGrp="1"/>
          </p:cNvSpPr>
          <p:nvPr>
            <p:ph type="ftr" sz="quarter" idx="11"/>
          </p:nvPr>
        </p:nvSpPr>
        <p:spPr/>
        <p:txBody>
          <a:bodyPr/>
          <a:lstStyle/>
          <a:p>
            <a:pPr>
              <a:defRPr/>
            </a:pPr>
            <a:r>
              <a:rPr lang="en-US"/>
              <a:t>www.worldclassmaintenance.org</a:t>
            </a:r>
          </a:p>
        </p:txBody>
      </p:sp>
      <p:pic>
        <p:nvPicPr>
          <p:cNvPr id="11" name="Picture 10">
            <a:extLst>
              <a:ext uri="{FF2B5EF4-FFF2-40B4-BE49-F238E27FC236}">
                <a16:creationId xmlns:a16="http://schemas.microsoft.com/office/drawing/2014/main" id="{E95767E1-428F-97A9-B1B8-0930CAA9429B}"/>
              </a:ext>
            </a:extLst>
          </p:cNvPr>
          <p:cNvPicPr>
            <a:picLocks noChangeAspect="1"/>
          </p:cNvPicPr>
          <p:nvPr/>
        </p:nvPicPr>
        <p:blipFill rotWithShape="1">
          <a:blip r:embed="rId2"/>
          <a:srcRect l="32500" t="26296" r="18333" b="10000"/>
          <a:stretch/>
        </p:blipFill>
        <p:spPr>
          <a:xfrm>
            <a:off x="3867149" y="1282684"/>
            <a:ext cx="4826907" cy="3517915"/>
          </a:xfrm>
          <a:prstGeom prst="rect">
            <a:avLst/>
          </a:prstGeom>
          <a:ln>
            <a:solidFill>
              <a:schemeClr val="tx1"/>
            </a:solidFill>
          </a:ln>
        </p:spPr>
      </p:pic>
      <p:sp>
        <p:nvSpPr>
          <p:cNvPr id="12" name="TextBox 11">
            <a:extLst>
              <a:ext uri="{FF2B5EF4-FFF2-40B4-BE49-F238E27FC236}">
                <a16:creationId xmlns:a16="http://schemas.microsoft.com/office/drawing/2014/main" id="{7DAA542B-79BA-67DA-4CD0-1C4BD693A83F}"/>
              </a:ext>
            </a:extLst>
          </p:cNvPr>
          <p:cNvSpPr txBox="1"/>
          <p:nvPr/>
        </p:nvSpPr>
        <p:spPr>
          <a:xfrm>
            <a:off x="3962400" y="2197908"/>
            <a:ext cx="465192" cy="215444"/>
          </a:xfrm>
          <a:prstGeom prst="rect">
            <a:avLst/>
          </a:prstGeom>
          <a:solidFill>
            <a:schemeClr val="bg1"/>
          </a:solidFill>
        </p:spPr>
        <p:txBody>
          <a:bodyPr wrap="none" rtlCol="0">
            <a:spAutoFit/>
          </a:bodyPr>
          <a:lstStyle/>
          <a:p>
            <a:r>
              <a:rPr lang="en-US" sz="800" b="1" dirty="0"/>
              <a:t>Steps</a:t>
            </a:r>
          </a:p>
        </p:txBody>
      </p:sp>
    </p:spTree>
    <p:extLst>
      <p:ext uri="{BB962C8B-B14F-4D97-AF65-F5344CB8AC3E}">
        <p14:creationId xmlns:p14="http://schemas.microsoft.com/office/powerpoint/2010/main" val="144368991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7" name="Rectangle 3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E5D13A-D48E-47E0-B0A8-E805D3BEF7A4}"/>
              </a:ext>
            </a:extLst>
          </p:cNvPr>
          <p:cNvSpPr>
            <a:spLocks noGrp="1"/>
          </p:cNvSpPr>
          <p:nvPr>
            <p:ph type="title"/>
          </p:nvPr>
        </p:nvSpPr>
        <p:spPr>
          <a:xfrm>
            <a:off x="836676" y="548640"/>
            <a:ext cx="7626096" cy="1179576"/>
          </a:xfrm>
        </p:spPr>
        <p:txBody>
          <a:bodyPr vert="horz" lIns="91440" tIns="45720" rIns="91440" bIns="45720" rtlCol="0" anchor="ctr">
            <a:normAutofit/>
          </a:bodyPr>
          <a:lstStyle/>
          <a:p>
            <a:pPr defTabSz="914400"/>
            <a:r>
              <a:rPr lang="en-US" sz="44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Guiding Principles</a:t>
            </a:r>
          </a:p>
        </p:txBody>
      </p:sp>
      <p:sp>
        <p:nvSpPr>
          <p:cNvPr id="39" name="Rectangle 3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3">
            <a:extLst>
              <a:ext uri="{FF2B5EF4-FFF2-40B4-BE49-F238E27FC236}">
                <a16:creationId xmlns:a16="http://schemas.microsoft.com/office/drawing/2014/main" id="{2B88339C-1934-4787-B395-7E536185B41F}"/>
              </a:ext>
            </a:extLst>
          </p:cNvPr>
          <p:cNvSpPr/>
          <p:nvPr/>
        </p:nvSpPr>
        <p:spPr>
          <a:xfrm>
            <a:off x="685800" y="2276856"/>
            <a:ext cx="7776972" cy="3900107"/>
          </a:xfrm>
          <a:prstGeom prst="rect">
            <a:avLst/>
          </a:prstGeom>
        </p:spPr>
        <p:txBody>
          <a:bodyPr vert="horz" lIns="91440" tIns="45720" rIns="91440" bIns="45720" rtlCol="0">
            <a:normAutofit/>
          </a:bodyPr>
          <a:lstStyle/>
          <a:p>
            <a:pPr indent="-228600">
              <a:spcAft>
                <a:spcPts val="600"/>
              </a:spcAft>
              <a:buFont typeface="Arial" panose="020B0604020202020204" pitchFamily="34" charset="0"/>
              <a:buChar char="•"/>
            </a:pPr>
            <a:r>
              <a:rPr lang="en-US" sz="2000" b="1" u="sng" dirty="0">
                <a:solidFill>
                  <a:srgbClr val="00206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"Guiding Principles</a:t>
            </a: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are a broad philosophy that encompass your personal beliefs and values and guide an organization throughout its life in all circumstances, irrespective of changes in its goals, strategies or type of work. </a:t>
            </a:r>
          </a:p>
          <a:p>
            <a:pPr indent="-228600">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They create a company culture where everyone understands what's important.</a:t>
            </a:r>
          </a:p>
          <a:p>
            <a:pPr indent="-228600">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“What would be an example of a Guiding Principle for Maintenance Planning?”</a:t>
            </a:r>
          </a:p>
          <a:p>
            <a:pPr indent="-228600">
              <a:spcAft>
                <a:spcPts val="600"/>
              </a:spcAft>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What would be an example of a Guiding Principle for Maintenance Scheduling?</a:t>
            </a:r>
          </a:p>
        </p:txBody>
      </p:sp>
      <p:sp>
        <p:nvSpPr>
          <p:cNvPr id="5" name="Footer Placeholder 4">
            <a:extLst>
              <a:ext uri="{FF2B5EF4-FFF2-40B4-BE49-F238E27FC236}">
                <a16:creationId xmlns:a16="http://schemas.microsoft.com/office/drawing/2014/main" id="{5CEFBE58-EB86-0F4A-83EC-F3EED2806BA3}"/>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3" name="Slide Number Placeholder 2">
            <a:extLst>
              <a:ext uri="{FF2B5EF4-FFF2-40B4-BE49-F238E27FC236}">
                <a16:creationId xmlns:a16="http://schemas.microsoft.com/office/drawing/2014/main" id="{0910A4EF-B8ED-AD47-88D6-927DCDE63575}"/>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207</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276715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Guiding Principles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64144259"/>
              </p:ext>
            </p:extLst>
          </p:nvPr>
        </p:nvGraphicFramePr>
        <p:xfrm>
          <a:off x="628650" y="1825625"/>
          <a:ext cx="7886700" cy="2199640"/>
        </p:xfrm>
        <a:graphic>
          <a:graphicData uri="http://schemas.openxmlformats.org/drawingml/2006/table">
            <a:tbl>
              <a:tblPr firstRow="1" bandRow="1">
                <a:tableStyleId>{5C22544A-7EE6-4342-B048-85BDC9FD1C3A}</a:tableStyleId>
              </a:tblPr>
              <a:tblGrid>
                <a:gridCol w="1460500">
                  <a:extLst>
                    <a:ext uri="{9D8B030D-6E8A-4147-A177-3AD203B41FA5}">
                      <a16:colId xmlns:a16="http://schemas.microsoft.com/office/drawing/2014/main" val="20000"/>
                    </a:ext>
                  </a:extLst>
                </a:gridCol>
                <a:gridCol w="1460500">
                  <a:extLst>
                    <a:ext uri="{9D8B030D-6E8A-4147-A177-3AD203B41FA5}">
                      <a16:colId xmlns:a16="http://schemas.microsoft.com/office/drawing/2014/main" val="20001"/>
                    </a:ext>
                  </a:extLst>
                </a:gridCol>
                <a:gridCol w="1679575">
                  <a:extLst>
                    <a:ext uri="{9D8B030D-6E8A-4147-A177-3AD203B41FA5}">
                      <a16:colId xmlns:a16="http://schemas.microsoft.com/office/drawing/2014/main" val="20002"/>
                    </a:ext>
                  </a:extLst>
                </a:gridCol>
                <a:gridCol w="1708785">
                  <a:extLst>
                    <a:ext uri="{9D8B030D-6E8A-4147-A177-3AD203B41FA5}">
                      <a16:colId xmlns:a16="http://schemas.microsoft.com/office/drawing/2014/main" val="20003"/>
                    </a:ext>
                  </a:extLst>
                </a:gridCol>
                <a:gridCol w="1577340">
                  <a:extLst>
                    <a:ext uri="{9D8B030D-6E8A-4147-A177-3AD203B41FA5}">
                      <a16:colId xmlns:a16="http://schemas.microsoft.com/office/drawing/2014/main" val="20004"/>
                    </a:ext>
                  </a:extLst>
                </a:gridCol>
              </a:tblGrid>
              <a:tr h="404495">
                <a:tc>
                  <a:txBody>
                    <a:bodyPr/>
                    <a:lstStyle/>
                    <a:p>
                      <a:pPr algn="ctr"/>
                      <a:r>
                        <a:rPr lang="en-US" dirty="0"/>
                        <a:t>Planner</a:t>
                      </a:r>
                      <a:r>
                        <a:rPr lang="en-US" baseline="0" dirty="0"/>
                        <a:t> </a:t>
                      </a:r>
                      <a:endParaRPr lang="en-US" dirty="0"/>
                    </a:p>
                  </a:txBody>
                  <a:tcPr marL="87630" marR="87630"/>
                </a:tc>
                <a:tc>
                  <a:txBody>
                    <a:bodyPr/>
                    <a:lstStyle/>
                    <a:p>
                      <a:pPr algn="ctr"/>
                      <a:r>
                        <a:rPr lang="en-US" dirty="0"/>
                        <a:t>Scheduler</a:t>
                      </a:r>
                    </a:p>
                  </a:txBody>
                  <a:tcPr marL="87630" marR="87630"/>
                </a:tc>
                <a:tc>
                  <a:txBody>
                    <a:bodyPr/>
                    <a:lstStyle/>
                    <a:p>
                      <a:pPr algn="ctr"/>
                      <a:r>
                        <a:rPr lang="en-US" dirty="0"/>
                        <a:t>Stores Manager</a:t>
                      </a:r>
                    </a:p>
                  </a:txBody>
                  <a:tcPr marL="87630" marR="87630"/>
                </a:tc>
                <a:tc>
                  <a:txBody>
                    <a:bodyPr/>
                    <a:lstStyle/>
                    <a:p>
                      <a:pPr algn="ctr"/>
                      <a:r>
                        <a:rPr lang="en-US" dirty="0"/>
                        <a:t>Maintenance Supervisor</a:t>
                      </a:r>
                    </a:p>
                  </a:txBody>
                  <a:tcPr marL="87630" marR="87630"/>
                </a:tc>
                <a:tc>
                  <a:txBody>
                    <a:bodyPr/>
                    <a:lstStyle/>
                    <a:p>
                      <a:pPr algn="ctr"/>
                      <a:r>
                        <a:rPr lang="en-US" dirty="0"/>
                        <a:t>Production Supervisor</a:t>
                      </a:r>
                    </a:p>
                  </a:txBody>
                  <a:tcPr marL="87630" marR="87630"/>
                </a:tc>
                <a:extLst>
                  <a:ext uri="{0D108BD9-81ED-4DB2-BD59-A6C34878D82A}">
                    <a16:rowId xmlns:a16="http://schemas.microsoft.com/office/drawing/2014/main" val="10000"/>
                  </a:ext>
                </a:extLst>
              </a:tr>
              <a:tr h="370840">
                <a:tc>
                  <a:txBody>
                    <a:bodyPr/>
                    <a:lstStyle/>
                    <a:p>
                      <a:r>
                        <a:rPr lang="en-US" b="1" dirty="0"/>
                        <a:t>Ensures Plan meets the intent of end users</a:t>
                      </a:r>
                    </a:p>
                  </a:txBody>
                  <a:tcPr marL="87630" marR="87630"/>
                </a:tc>
                <a:tc>
                  <a:txBody>
                    <a:bodyPr/>
                    <a:lstStyle/>
                    <a:p>
                      <a:r>
                        <a:rPr lang="en-US" b="1" dirty="0"/>
                        <a:t>Ensures schedule can</a:t>
                      </a:r>
                      <a:r>
                        <a:rPr lang="en-US" b="1" baseline="0" dirty="0"/>
                        <a:t> be obtained</a:t>
                      </a:r>
                      <a:r>
                        <a:rPr lang="en-US" baseline="0" dirty="0"/>
                        <a:t>. </a:t>
                      </a:r>
                      <a:endParaRPr lang="en-US" dirty="0"/>
                    </a:p>
                  </a:txBody>
                  <a:tcPr marL="87630" marR="87630"/>
                </a:tc>
                <a:tc>
                  <a:txBody>
                    <a:bodyPr/>
                    <a:lstStyle/>
                    <a:p>
                      <a:r>
                        <a:rPr lang="en-US" b="1" dirty="0"/>
                        <a:t>Ensures parts are on time and placed in Kitted area</a:t>
                      </a:r>
                    </a:p>
                    <a:p>
                      <a:endParaRPr lang="en-US" b="1" dirty="0"/>
                    </a:p>
                    <a:p>
                      <a:r>
                        <a:rPr lang="en-US" b="1" dirty="0"/>
                        <a:t>Notify planner on</a:t>
                      </a:r>
                      <a:r>
                        <a:rPr lang="en-US" b="1" baseline="0" dirty="0"/>
                        <a:t> parts status</a:t>
                      </a:r>
                      <a:endParaRPr lang="en-US" b="1" dirty="0"/>
                    </a:p>
                  </a:txBody>
                  <a:tcPr marL="87630" marR="87630"/>
                </a:tc>
                <a:tc>
                  <a:txBody>
                    <a:bodyPr/>
                    <a:lstStyle/>
                    <a:p>
                      <a:r>
                        <a:rPr lang="en-US" b="1" dirty="0"/>
                        <a:t>Ensures </a:t>
                      </a:r>
                      <a:r>
                        <a:rPr lang="en-US" b="1" baseline="0" dirty="0"/>
                        <a:t> resources are available to execute the plan to standard</a:t>
                      </a:r>
                      <a:endParaRPr lang="en-US" b="1" dirty="0"/>
                    </a:p>
                  </a:txBody>
                  <a:tcPr marL="87630" marR="87630"/>
                </a:tc>
                <a:tc>
                  <a:txBody>
                    <a:bodyPr/>
                    <a:lstStyle/>
                    <a:p>
                      <a:r>
                        <a:rPr lang="en-US" b="1" dirty="0"/>
                        <a:t>Coordinates</a:t>
                      </a:r>
                      <a:r>
                        <a:rPr lang="en-US" b="1" baseline="0" dirty="0"/>
                        <a:t> and Cooperates with Planner for Coordination of work</a:t>
                      </a:r>
                      <a:endParaRPr lang="en-US" b="1" dirty="0"/>
                    </a:p>
                  </a:txBody>
                  <a:tcPr marL="87630" marR="87630"/>
                </a:tc>
                <a:extLst>
                  <a:ext uri="{0D108BD9-81ED-4DB2-BD59-A6C34878D82A}">
                    <a16:rowId xmlns:a16="http://schemas.microsoft.com/office/drawing/2014/main" val="10001"/>
                  </a:ext>
                </a:extLst>
              </a:tr>
              <a:tr h="370840">
                <a:tc>
                  <a:txBody>
                    <a:bodyPr/>
                    <a:lstStyle/>
                    <a:p>
                      <a:endParaRPr lang="en-US" dirty="0"/>
                    </a:p>
                  </a:txBody>
                  <a:tcPr marL="87630" marR="87630"/>
                </a:tc>
                <a:tc>
                  <a:txBody>
                    <a:bodyPr/>
                    <a:lstStyle/>
                    <a:p>
                      <a:endParaRPr lang="en-US" dirty="0"/>
                    </a:p>
                  </a:txBody>
                  <a:tcPr marL="87630" marR="87630"/>
                </a:tc>
                <a:tc>
                  <a:txBody>
                    <a:bodyPr/>
                    <a:lstStyle/>
                    <a:p>
                      <a:endParaRPr lang="en-US" b="1" dirty="0"/>
                    </a:p>
                  </a:txBody>
                  <a:tcPr marL="87630" marR="87630"/>
                </a:tc>
                <a:tc>
                  <a:txBody>
                    <a:bodyPr/>
                    <a:lstStyle/>
                    <a:p>
                      <a:endParaRPr lang="en-US" dirty="0"/>
                    </a:p>
                  </a:txBody>
                  <a:tcPr marL="87630" marR="87630"/>
                </a:tc>
                <a:tc>
                  <a:txBody>
                    <a:bodyPr/>
                    <a:lstStyle/>
                    <a:p>
                      <a:endParaRPr lang="en-US" b="1" dirty="0"/>
                    </a:p>
                  </a:txBody>
                  <a:tcPr marL="87630" marR="87630"/>
                </a:tc>
                <a:extLst>
                  <a:ext uri="{0D108BD9-81ED-4DB2-BD59-A6C34878D82A}">
                    <a16:rowId xmlns:a16="http://schemas.microsoft.com/office/drawing/2014/main" val="10002"/>
                  </a:ext>
                </a:extLst>
              </a:tr>
            </a:tbl>
          </a:graphicData>
        </a:graphic>
      </p:graphicFrame>
      <p:sp>
        <p:nvSpPr>
          <p:cNvPr id="5" name="Slide Number Placeholder 4">
            <a:extLst>
              <a:ext uri="{FF2B5EF4-FFF2-40B4-BE49-F238E27FC236}">
                <a16:creationId xmlns:a16="http://schemas.microsoft.com/office/drawing/2014/main" id="{DEBF3C7A-1145-574B-B780-1788D77ED7DC}"/>
              </a:ext>
            </a:extLst>
          </p:cNvPr>
          <p:cNvSpPr>
            <a:spLocks noGrp="1"/>
          </p:cNvSpPr>
          <p:nvPr>
            <p:ph type="sldNum" sz="quarter" idx="12"/>
          </p:nvPr>
        </p:nvSpPr>
        <p:spPr/>
        <p:txBody>
          <a:bodyPr/>
          <a:lstStyle/>
          <a:p>
            <a:pPr>
              <a:defRPr/>
            </a:pPr>
            <a:fld id="{93760DB9-38B2-4ACA-86B8-FFD53C1F380B}" type="slidenum">
              <a:rPr lang="en-US" smtClean="0"/>
              <a:pPr>
                <a:defRPr/>
              </a:pPr>
              <a:t>208</a:t>
            </a:fld>
            <a:endParaRPr lang="en-US" dirty="0"/>
          </a:p>
        </p:txBody>
      </p:sp>
      <p:sp>
        <p:nvSpPr>
          <p:cNvPr id="6" name="Footer Placeholder 5">
            <a:extLst>
              <a:ext uri="{FF2B5EF4-FFF2-40B4-BE49-F238E27FC236}">
                <a16:creationId xmlns:a16="http://schemas.microsoft.com/office/drawing/2014/main" id="{26CD062F-A4D0-D44C-AA61-483F4F552808}"/>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 name="Rectangle 2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Rectangle 2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9D6CDC-B901-5534-8A50-E75867BD01DF}"/>
              </a:ext>
            </a:extLst>
          </p:cNvPr>
          <p:cNvSpPr>
            <a:spLocks noGrp="1"/>
          </p:cNvSpPr>
          <p:nvPr>
            <p:ph type="title"/>
          </p:nvPr>
        </p:nvSpPr>
        <p:spPr>
          <a:xfrm>
            <a:off x="836676" y="548640"/>
            <a:ext cx="7626096" cy="1179576"/>
          </a:xfrm>
        </p:spPr>
        <p:txBody>
          <a:bodyPr>
            <a:normAutofit/>
          </a:bodyPr>
          <a:lstStyle/>
          <a:p>
            <a:r>
              <a:rPr lang="en-US" sz="3500" b="1">
                <a:effectLst>
                  <a:outerShdw blurRad="38100" dist="38100" dir="2700000" algn="tl">
                    <a:srgbClr val="000000">
                      <a:alpha val="43137"/>
                    </a:srgbClr>
                  </a:outerShdw>
                </a:effectLst>
                <a:latin typeface="Abadi" panose="020B0604020104020204" pitchFamily="34" charset="0"/>
              </a:rPr>
              <a:t>Scheduling Guiding Principles</a:t>
            </a:r>
          </a:p>
        </p:txBody>
      </p:sp>
      <p:sp>
        <p:nvSpPr>
          <p:cNvPr id="30" name="Rectangle 2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8045058-4F71-8D43-6A12-C4DBF3465E04}"/>
              </a:ext>
            </a:extLst>
          </p:cNvPr>
          <p:cNvSpPr>
            <a:spLocks noGrp="1"/>
          </p:cNvSpPr>
          <p:nvPr>
            <p:ph idx="1"/>
          </p:nvPr>
        </p:nvSpPr>
        <p:spPr>
          <a:xfrm>
            <a:off x="836676" y="2481943"/>
            <a:ext cx="7626096" cy="3695020"/>
          </a:xfrm>
        </p:spPr>
        <p:txBody>
          <a:bodyPr>
            <a:normAutofit/>
          </a:bodyPr>
          <a:lstStyle/>
          <a:p>
            <a:r>
              <a:rPr lang="en-US" sz="1900" b="1">
                <a:effectLst>
                  <a:outerShdw blurRad="38100" dist="38100" dir="2700000" algn="tl">
                    <a:srgbClr val="000000">
                      <a:alpha val="43137"/>
                    </a:srgbClr>
                  </a:outerShdw>
                </a:effectLst>
                <a:latin typeface="Abadi" panose="020B0604020104020204" pitchFamily="34" charset="0"/>
              </a:rPr>
              <a:t>Planned Jobs must have all parts on site and kitted before being schedule.</a:t>
            </a:r>
          </a:p>
          <a:p>
            <a:r>
              <a:rPr lang="en-US" sz="1900" b="1">
                <a:effectLst>
                  <a:outerShdw blurRad="38100" dist="38100" dir="2700000" algn="tl">
                    <a:srgbClr val="000000">
                      <a:alpha val="43137"/>
                    </a:srgbClr>
                  </a:outerShdw>
                </a:effectLst>
                <a:latin typeface="Abadi" panose="020B0604020104020204" pitchFamily="34" charset="0"/>
              </a:rPr>
              <a:t>Availability of equipment must be communicated to maintenance at least 7 days advance.</a:t>
            </a:r>
          </a:p>
          <a:p>
            <a:r>
              <a:rPr lang="en-US" sz="1900" b="1">
                <a:effectLst>
                  <a:outerShdw blurRad="38100" dist="38100" dir="2700000" algn="tl">
                    <a:srgbClr val="000000">
                      <a:alpha val="43137"/>
                    </a:srgbClr>
                  </a:outerShdw>
                </a:effectLst>
                <a:latin typeface="Abadi" panose="020B0604020104020204" pitchFamily="34" charset="0"/>
              </a:rPr>
              <a:t>Perform an after-action review on any shutdown over 4 hours.</a:t>
            </a:r>
          </a:p>
        </p:txBody>
      </p:sp>
      <p:sp>
        <p:nvSpPr>
          <p:cNvPr id="4" name="Footer Placeholder 3">
            <a:extLst>
              <a:ext uri="{FF2B5EF4-FFF2-40B4-BE49-F238E27FC236}">
                <a16:creationId xmlns:a16="http://schemas.microsoft.com/office/drawing/2014/main" id="{520989BE-D516-82D8-F139-0780485F80ED}"/>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E112FB68-CB9A-D62B-4812-9411D6DFBDAC}"/>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209</a:t>
            </a:fld>
            <a:endParaRPr lang="en-US">
              <a:solidFill>
                <a:schemeClr val="tx1">
                  <a:lumMod val="50000"/>
                  <a:lumOff val="50000"/>
                </a:schemeClr>
              </a:solidFill>
            </a:endParaRPr>
          </a:p>
        </p:txBody>
      </p:sp>
    </p:spTree>
    <p:extLst>
      <p:ext uri="{BB962C8B-B14F-4D97-AF65-F5344CB8AC3E}">
        <p14:creationId xmlns:p14="http://schemas.microsoft.com/office/powerpoint/2010/main" val="400425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7EEF332-DE52-4852-A080-FC50380D3E30}"/>
              </a:ext>
            </a:extLst>
          </p:cNvPr>
          <p:cNvSpPr>
            <a:spLocks noGrp="1"/>
          </p:cNvSpPr>
          <p:nvPr>
            <p:ph type="title"/>
          </p:nvPr>
        </p:nvSpPr>
        <p:spPr>
          <a:xfrm>
            <a:off x="358485" y="246889"/>
            <a:ext cx="8427028" cy="917447"/>
          </a:xfrm>
        </p:spPr>
        <p:txBody>
          <a:bodyPr vert="horz" lIns="91440" tIns="45720" rIns="91440" bIns="45720" rtlCol="0" anchor="b">
            <a:normAutofit/>
          </a:bodyPr>
          <a:lstStyle/>
          <a:p>
            <a:pPr algn="ctr" defTabSz="914400"/>
            <a:r>
              <a:rPr lang="en-US" sz="4200" b="1" kern="1200" dirty="0">
                <a:solidFill>
                  <a:schemeClr val="tx1"/>
                </a:solidFill>
                <a:effectLst>
                  <a:outerShdw blurRad="38100" dist="38100" dir="2700000" algn="tl">
                    <a:srgbClr val="000000">
                      <a:alpha val="43137"/>
                    </a:srgbClr>
                  </a:outerShdw>
                </a:effectLst>
                <a:latin typeface="+mj-lt"/>
                <a:ea typeface="+mj-ea"/>
                <a:cs typeface="+mj-cs"/>
              </a:rPr>
              <a:t>CMMS</a:t>
            </a:r>
            <a:r>
              <a:rPr lang="en-US" sz="4200" b="1" kern="1200" dirty="0">
                <a:solidFill>
                  <a:schemeClr val="tx1"/>
                </a:solidFill>
                <a:latin typeface="+mj-lt"/>
                <a:ea typeface="+mj-ea"/>
                <a:cs typeface="+mj-cs"/>
              </a:rPr>
              <a:t> Data Flow</a:t>
            </a:r>
          </a:p>
        </p:txBody>
      </p:sp>
      <p:sp>
        <p:nvSpPr>
          <p:cNvPr id="49" name="Rectangle 4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2" name="Picture 4" descr="CMMS Data Management">
            <a:extLst>
              <a:ext uri="{FF2B5EF4-FFF2-40B4-BE49-F238E27FC236}">
                <a16:creationId xmlns:a16="http://schemas.microsoft.com/office/drawing/2014/main" id="{EF7435D8-2CE7-FC01-D2EC-8B72B056AAC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88838" y="1164336"/>
            <a:ext cx="8026562" cy="51133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3EC50B2F-7D59-4931-8B3E-B9E23BFF07E6}"/>
              </a:ext>
            </a:extLst>
          </p:cNvPr>
          <p:cNvSpPr>
            <a:spLocks noGrp="1"/>
          </p:cNvSpPr>
          <p:nvPr>
            <p:ph type="sldNum" sz="quarter" idx="12"/>
          </p:nvPr>
        </p:nvSpPr>
        <p:spPr>
          <a:xfrm>
            <a:off x="7444739" y="6356350"/>
            <a:ext cx="1340774" cy="365125"/>
          </a:xfrm>
        </p:spPr>
        <p:txBody>
          <a:bodyPr vert="horz" lIns="91440" tIns="45720" rIns="91440" bIns="45720" rtlCol="0" anchor="ctr">
            <a:normAutofit/>
          </a:bodyPr>
          <a:lstStyle/>
          <a:p>
            <a:pPr>
              <a:spcAft>
                <a:spcPts val="600"/>
              </a:spcAft>
            </a:pPr>
            <a:fld id="{C1C6692D-88EC-4B06-A2C1-D834E7794FD0}" type="slidenum">
              <a:rPr lang="en-US" sz="1000">
                <a:solidFill>
                  <a:schemeClr val="tx1">
                    <a:lumMod val="50000"/>
                    <a:lumOff val="50000"/>
                  </a:schemeClr>
                </a:solidFill>
                <a:latin typeface="+mn-lt"/>
                <a:cs typeface="+mn-cs"/>
              </a:rPr>
              <a:pPr>
                <a:spcAft>
                  <a:spcPts val="600"/>
                </a:spcAft>
              </a:pPr>
              <a:t>21</a:t>
            </a:fld>
            <a:endParaRPr lang="en-US" sz="10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82332600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81" name="Rectangle 3078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783" name="Rectangle 3078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785" name="Rectangle 3078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02" name="Rectangle 2"/>
          <p:cNvSpPr>
            <a:spLocks noGrp="1" noChangeArrowheads="1"/>
          </p:cNvSpPr>
          <p:nvPr>
            <p:ph type="title"/>
          </p:nvPr>
        </p:nvSpPr>
        <p:spPr>
          <a:xfrm>
            <a:off x="836676" y="548640"/>
            <a:ext cx="7626096" cy="1179576"/>
          </a:xfrm>
        </p:spPr>
        <p:txBody>
          <a:bodyPr>
            <a:normAutofit/>
          </a:bodyPr>
          <a:lstStyle/>
          <a:p>
            <a:pPr eaLnBrk="1" fontAlgn="auto" hangingPunct="1">
              <a:spcAft>
                <a:spcPts val="0"/>
              </a:spcAft>
              <a:defRPr/>
            </a:pPr>
            <a:r>
              <a:rPr lang="en-US" sz="3500" b="1">
                <a:effectLst>
                  <a:outerShdw blurRad="38100" dist="38100" dir="2700000" algn="tl">
                    <a:srgbClr val="000000">
                      <a:alpha val="43137"/>
                    </a:srgbClr>
                  </a:outerShdw>
                </a:effectLst>
                <a:latin typeface="Abadi" panose="020B0604020104020204" pitchFamily="34" charset="0"/>
                <a:cs typeface="Arial" pitchFamily="34" charset="0"/>
              </a:rPr>
              <a:t>Management Guiding Principles</a:t>
            </a:r>
          </a:p>
        </p:txBody>
      </p:sp>
      <p:sp>
        <p:nvSpPr>
          <p:cNvPr id="30787" name="Rectangle 3078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723" name="Rectangle 3"/>
          <p:cNvSpPr>
            <a:spLocks noGrp="1" noChangeArrowheads="1"/>
          </p:cNvSpPr>
          <p:nvPr>
            <p:ph idx="1"/>
          </p:nvPr>
        </p:nvSpPr>
        <p:spPr>
          <a:xfrm>
            <a:off x="836676" y="2481943"/>
            <a:ext cx="7626096" cy="3695020"/>
          </a:xfrm>
        </p:spPr>
        <p:txBody>
          <a:bodyPr>
            <a:normAutofit/>
          </a:bodyPr>
          <a:lstStyle/>
          <a:p>
            <a:pPr eaLnBrk="1" hangingPunct="1"/>
            <a:r>
              <a:rPr lang="en-US" sz="1900" b="1">
                <a:effectLst>
                  <a:outerShdw blurRad="38100" dist="38100" dir="2700000" algn="tl">
                    <a:srgbClr val="000000">
                      <a:alpha val="43137"/>
                    </a:srgbClr>
                  </a:outerShdw>
                </a:effectLst>
                <a:latin typeface="Abadi" panose="020B0604020104020204" pitchFamily="34" charset="0"/>
                <a:cs typeface="Arial" charset="0"/>
              </a:rPr>
              <a:t>Planners focus on work not yet started</a:t>
            </a:r>
          </a:p>
          <a:p>
            <a:pPr eaLnBrk="1" hangingPunct="1"/>
            <a:r>
              <a:rPr lang="en-US" sz="1900" b="1">
                <a:effectLst>
                  <a:outerShdw blurRad="38100" dist="38100" dir="2700000" algn="tl">
                    <a:srgbClr val="000000">
                      <a:alpha val="43137"/>
                    </a:srgbClr>
                  </a:outerShdw>
                </a:effectLst>
                <a:latin typeface="Abadi" panose="020B0604020104020204" pitchFamily="34" charset="0"/>
                <a:cs typeface="Arial" charset="0"/>
              </a:rPr>
              <a:t>Deliverable: one week of work backlog that is planned, approved, and ready to execute </a:t>
            </a:r>
          </a:p>
          <a:p>
            <a:pPr eaLnBrk="1" hangingPunct="1"/>
            <a:r>
              <a:rPr lang="en-US" sz="1900" b="1">
                <a:effectLst>
                  <a:outerShdw blurRad="38100" dist="38100" dir="2700000" algn="tl">
                    <a:srgbClr val="000000">
                      <a:alpha val="43137"/>
                    </a:srgbClr>
                  </a:outerShdw>
                </a:effectLst>
                <a:latin typeface="Abadi" panose="020B0604020104020204" pitchFamily="34" charset="0"/>
                <a:cs typeface="Arial" charset="0"/>
              </a:rPr>
              <a:t>No crew work</a:t>
            </a:r>
          </a:p>
          <a:p>
            <a:pPr eaLnBrk="1" hangingPunct="1"/>
            <a:r>
              <a:rPr lang="en-US" sz="1900" b="1">
                <a:effectLst>
                  <a:outerShdw blurRad="38100" dist="38100" dir="2700000" algn="tl">
                    <a:srgbClr val="000000">
                      <a:alpha val="43137"/>
                    </a:srgbClr>
                  </a:outerShdw>
                </a:effectLst>
                <a:latin typeface="Abadi" panose="020B0604020104020204" pitchFamily="34" charset="0"/>
                <a:cs typeface="Arial" charset="0"/>
              </a:rPr>
              <a:t>No parts chasing for jobs in progress </a:t>
            </a:r>
          </a:p>
          <a:p>
            <a:pPr eaLnBrk="1" hangingPunct="1"/>
            <a:r>
              <a:rPr lang="en-US" sz="1900" b="1">
                <a:effectLst>
                  <a:outerShdw blurRad="38100" dist="38100" dir="2700000" algn="tl">
                    <a:srgbClr val="000000">
                      <a:alpha val="43137"/>
                    </a:srgbClr>
                  </a:outerShdw>
                </a:effectLst>
                <a:latin typeface="Abadi" panose="020B0604020104020204" pitchFamily="34" charset="0"/>
                <a:cs typeface="Arial" charset="0"/>
              </a:rPr>
              <a:t>Supervisors and crew leads handle the current day’s work and problems</a:t>
            </a:r>
          </a:p>
          <a:p>
            <a:pPr eaLnBrk="1" hangingPunct="1"/>
            <a:endParaRPr lang="en-US" sz="1900"/>
          </a:p>
        </p:txBody>
      </p:sp>
      <p:sp>
        <p:nvSpPr>
          <p:cNvPr id="3" name="Footer Placeholder 2">
            <a:extLst>
              <a:ext uri="{FF2B5EF4-FFF2-40B4-BE49-F238E27FC236}">
                <a16:creationId xmlns:a16="http://schemas.microsoft.com/office/drawing/2014/main" id="{7806E792-F7ED-A841-9823-D7FBDA764FD5}"/>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E3D47608-5F76-B34A-9ADD-53167E7172CD}"/>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210</a:t>
            </a:fld>
            <a:endParaRPr lang="en-US">
              <a:solidFill>
                <a:schemeClr val="tx1">
                  <a:lumMod val="50000"/>
                  <a:lumOff val="50000"/>
                </a:schemeClr>
              </a:solidFill>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arn(inVertical)">
                                      <p:cBhvr>
                                        <p:cTn id="7" dur="500"/>
                                        <p:tgtEl>
                                          <p:spTgt spid="30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arn(inVertical)">
                                      <p:cBhvr>
                                        <p:cTn id="12" dur="500"/>
                                        <p:tgtEl>
                                          <p:spTgt spid="307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arn(inVertical)">
                                      <p:cBhvr>
                                        <p:cTn id="17" dur="500"/>
                                        <p:tgtEl>
                                          <p:spTgt spid="307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barn(inVertical)">
                                      <p:cBhvr>
                                        <p:cTn id="22" dur="500"/>
                                        <p:tgtEl>
                                          <p:spTgt spid="307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barn(inVertical)">
                                      <p:cBhvr>
                                        <p:cTn id="27" dur="5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5" name="Rectangle 64">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6571" y="1247775"/>
            <a:ext cx="6858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ABDE7B10-1B54-4F51-B9A5-24B1D86031F0}"/>
              </a:ext>
            </a:extLst>
          </p:cNvPr>
          <p:cNvSpPr>
            <a:spLocks noGrp="1"/>
          </p:cNvSpPr>
          <p:nvPr>
            <p:ph type="title"/>
          </p:nvPr>
        </p:nvSpPr>
        <p:spPr>
          <a:xfrm>
            <a:off x="1353741" y="1442172"/>
            <a:ext cx="6436518" cy="2177328"/>
          </a:xfrm>
        </p:spPr>
        <p:txBody>
          <a:bodyPr vert="horz" lIns="91440" tIns="45720" rIns="91440" bIns="45720" rtlCol="0" anchor="ctr">
            <a:normAutofit/>
          </a:bodyPr>
          <a:lstStyle/>
          <a:p>
            <a:pPr algn="ctr" defTabSz="914400"/>
            <a:r>
              <a:rPr lang="en-US" sz="4000" b="1" kern="1200" dirty="0">
                <a:solidFill>
                  <a:schemeClr val="tx1"/>
                </a:solidFill>
                <a:effectLst>
                  <a:outerShdw blurRad="38100" dist="38100" dir="2700000" algn="tl">
                    <a:srgbClr val="000000">
                      <a:alpha val="43137"/>
                    </a:srgbClr>
                  </a:outerShdw>
                </a:effectLst>
                <a:latin typeface="Abadi" panose="020B0604020104020204" pitchFamily="34" charset="0"/>
              </a:rPr>
              <a:t>Individual Exercise </a:t>
            </a:r>
            <a:br>
              <a:rPr lang="en-US" sz="2700" b="1" kern="1200" dirty="0">
                <a:solidFill>
                  <a:schemeClr val="tx1"/>
                </a:solidFill>
                <a:effectLst>
                  <a:outerShdw blurRad="38100" dist="38100" dir="2700000" algn="tl">
                    <a:srgbClr val="000000">
                      <a:alpha val="43137"/>
                    </a:srgbClr>
                  </a:outerShdw>
                </a:effectLst>
                <a:latin typeface="+mj-lt"/>
                <a:ea typeface="+mj-ea"/>
                <a:cs typeface="+mj-cs"/>
              </a:rPr>
            </a:br>
            <a:br>
              <a:rPr lang="en-US" sz="2700" b="1" kern="1200" dirty="0">
                <a:solidFill>
                  <a:schemeClr val="tx1"/>
                </a:solidFill>
                <a:effectLst>
                  <a:outerShdw blurRad="38100" dist="38100" dir="2700000" algn="tl">
                    <a:srgbClr val="000000">
                      <a:alpha val="43137"/>
                    </a:srgbClr>
                  </a:outerShdw>
                </a:effectLst>
                <a:latin typeface="+mj-lt"/>
                <a:ea typeface="+mj-ea"/>
                <a:cs typeface="+mj-cs"/>
              </a:rPr>
            </a:br>
            <a:r>
              <a:rPr lang="en-US" sz="2700" b="1" kern="1200" dirty="0">
                <a:solidFill>
                  <a:schemeClr val="tx1"/>
                </a:solidFill>
                <a:effectLst>
                  <a:outerShdw blurRad="38100" dist="38100" dir="2700000" algn="tl">
                    <a:srgbClr val="000000">
                      <a:alpha val="43137"/>
                    </a:srgbClr>
                  </a:outerShdw>
                </a:effectLst>
                <a:latin typeface="+mj-lt"/>
                <a:ea typeface="+mj-ea"/>
                <a:cs typeface="+mj-cs"/>
              </a:rPr>
              <a:t>Identify one guiding principles for Maintenance  Planning and one guiding principle for Maintenance Scheduling</a:t>
            </a:r>
          </a:p>
        </p:txBody>
      </p:sp>
      <p:sp>
        <p:nvSpPr>
          <p:cNvPr id="67" name="Rectangle: Rounded Corners 66">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5904" y="3912322"/>
            <a:ext cx="5419335"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7532C1B5-7322-E743-90D9-2957EE4E4C62}"/>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3" name="Slide Number Placeholder 2">
            <a:extLst>
              <a:ext uri="{FF2B5EF4-FFF2-40B4-BE49-F238E27FC236}">
                <a16:creationId xmlns:a16="http://schemas.microsoft.com/office/drawing/2014/main" id="{83FF29CF-821C-534C-A315-733943CAD0E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211</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25305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821" name="Rectangle 3381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3822" name="Rectangle 3381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3823" name="Rectangle 3381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58" name="Rectangle 2"/>
          <p:cNvSpPr>
            <a:spLocks noChangeArrowheads="1"/>
          </p:cNvSpPr>
          <p:nvPr/>
        </p:nvSpPr>
        <p:spPr bwMode="auto">
          <a:xfrm>
            <a:off x="836676" y="548640"/>
            <a:ext cx="7626096" cy="1179576"/>
          </a:xfrm>
          <a:prstGeom prst="rect">
            <a:avLst/>
          </a:prstGeom>
        </p:spPr>
        <p:txBody>
          <a:bodyPr vert="horz" lIns="91440" tIns="45720" rIns="91440" bIns="45720" rtlCol="0" anchor="ctr">
            <a:normAutofit/>
          </a:bodyPr>
          <a:lstStyle/>
          <a:p>
            <a:pPr fontAlgn="auto">
              <a:lnSpc>
                <a:spcPct val="90000"/>
              </a:lnSpc>
              <a:spcAft>
                <a:spcPts val="600"/>
              </a:spcAft>
              <a:defRPr/>
            </a:pPr>
            <a:r>
              <a:rPr lang="en-US" sz="3600" b="1" kern="1200" cap="all" dirty="0">
                <a:solidFill>
                  <a:schemeClr val="tx1"/>
                </a:solidFill>
                <a:effectLst>
                  <a:outerShdw blurRad="38100" dist="38100" dir="2700000" algn="tl">
                    <a:srgbClr val="000000">
                      <a:alpha val="43137"/>
                    </a:srgbClr>
                  </a:outerShdw>
                </a:effectLst>
                <a:latin typeface="Abadi" panose="020B0604020104020204" pitchFamily="34" charset="0"/>
                <a:ea typeface="+mj-ea"/>
                <a:cs typeface="+mj-cs"/>
              </a:rPr>
              <a:t>The Challenge of Sustaining Improvements</a:t>
            </a:r>
          </a:p>
        </p:txBody>
      </p:sp>
      <p:sp>
        <p:nvSpPr>
          <p:cNvPr id="33820" name="Rectangle 3381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795" name="Rectangle 3"/>
          <p:cNvSpPr>
            <a:spLocks noChangeArrowheads="1"/>
          </p:cNvSpPr>
          <p:nvPr/>
        </p:nvSpPr>
        <p:spPr bwMode="auto">
          <a:xfrm>
            <a:off x="685800" y="2276856"/>
            <a:ext cx="7776972" cy="3900107"/>
          </a:xfrm>
          <a:prstGeom prst="rect">
            <a:avLst/>
          </a:prstGeom>
        </p:spPr>
        <p:txBody>
          <a:bodyPr vert="horz" lIns="91440" tIns="45720" rIns="91440" bIns="45720" rtlCol="0">
            <a:normAutofit/>
          </a:bodyPr>
          <a:lstStyle/>
          <a:p>
            <a:pPr marL="342900" indent="-228600">
              <a:lnSpc>
                <a:spcPct val="90000"/>
              </a:lnSpc>
              <a:spcBef>
                <a:spcPct val="20000"/>
              </a:spcBef>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Two-thirds of improvement initiatives fail to meet expectations </a:t>
            </a:r>
          </a:p>
          <a:p>
            <a:pPr marL="342900" indent="-228600">
              <a:lnSpc>
                <a:spcPct val="90000"/>
              </a:lnSpc>
              <a:spcBef>
                <a:spcPct val="20000"/>
              </a:spcBef>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Only 3% report great results</a:t>
            </a:r>
          </a:p>
          <a:p>
            <a:pPr marL="342900" indent="-228600">
              <a:lnSpc>
                <a:spcPct val="90000"/>
              </a:lnSpc>
              <a:spcBef>
                <a:spcPct val="20000"/>
              </a:spcBef>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Out of over 1000 are either trying or have tried to implement Planning and Scheduling with only 3 are operating to standard.</a:t>
            </a:r>
          </a:p>
          <a:p>
            <a:pPr marL="457200" indent="-228600">
              <a:lnSpc>
                <a:spcPct val="90000"/>
              </a:lnSpc>
              <a:spcBef>
                <a:spcPct val="20000"/>
              </a:spcBef>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“Are you up for a challenge?” </a:t>
            </a:r>
          </a:p>
          <a:p>
            <a:pPr marL="342900" indent="-228600">
              <a:lnSpc>
                <a:spcPct val="150000"/>
              </a:lnSpc>
              <a:spcBef>
                <a:spcPct val="20000"/>
              </a:spcBef>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mn-cs"/>
              </a:rPr>
              <a:t>“The rewards are awesome!” </a:t>
            </a:r>
          </a:p>
          <a:p>
            <a:pPr marL="1600200" lvl="3" indent="-228600">
              <a:lnSpc>
                <a:spcPct val="90000"/>
              </a:lnSpc>
              <a:spcBef>
                <a:spcPct val="20000"/>
              </a:spcBef>
              <a:buSzPct val="50000"/>
              <a:buFont typeface="Arial" panose="020B0604020202020204" pitchFamily="34" charset="0"/>
              <a:buChar char="•"/>
            </a:pPr>
            <a:endParaRPr lang="en-US" sz="2000" b="1" i="1" dirty="0">
              <a:latin typeface="+mn-lt"/>
              <a:cs typeface="+mn-cs"/>
            </a:endParaRPr>
          </a:p>
          <a:p>
            <a:pPr marL="342900" indent="-228600">
              <a:lnSpc>
                <a:spcPct val="90000"/>
              </a:lnSpc>
              <a:spcBef>
                <a:spcPct val="20000"/>
              </a:spcBef>
              <a:buFont typeface="Arial" panose="020B0604020202020204" pitchFamily="34" charset="0"/>
              <a:buChar char="•"/>
            </a:pPr>
            <a:endParaRPr lang="en-US" sz="1900" b="1" i="1" dirty="0">
              <a:latin typeface="+mn-lt"/>
              <a:cs typeface="+mn-cs"/>
            </a:endParaRPr>
          </a:p>
          <a:p>
            <a:pPr marL="342900" indent="-228600">
              <a:lnSpc>
                <a:spcPct val="90000"/>
              </a:lnSpc>
              <a:spcBef>
                <a:spcPct val="20000"/>
              </a:spcBef>
              <a:buFont typeface="Arial" panose="020B0604020202020204" pitchFamily="34" charset="0"/>
              <a:buChar char="•"/>
            </a:pPr>
            <a:endParaRPr lang="en-US" sz="1900" b="1" dirty="0">
              <a:latin typeface="+mn-lt"/>
              <a:cs typeface="+mn-cs"/>
            </a:endParaRPr>
          </a:p>
          <a:p>
            <a:pPr marL="342900" indent="-228600">
              <a:lnSpc>
                <a:spcPct val="90000"/>
              </a:lnSpc>
              <a:spcBef>
                <a:spcPct val="20000"/>
              </a:spcBef>
              <a:buFont typeface="Arial" panose="020B0604020202020204" pitchFamily="34" charset="0"/>
              <a:buChar char="•"/>
            </a:pPr>
            <a:endParaRPr lang="en-US" sz="1900" b="1" dirty="0">
              <a:latin typeface="+mn-lt"/>
              <a:cs typeface="+mn-cs"/>
            </a:endParaRPr>
          </a:p>
        </p:txBody>
      </p:sp>
      <p:sp>
        <p:nvSpPr>
          <p:cNvPr id="3" name="Footer Placeholder 2">
            <a:extLst>
              <a:ext uri="{FF2B5EF4-FFF2-40B4-BE49-F238E27FC236}">
                <a16:creationId xmlns:a16="http://schemas.microsoft.com/office/drawing/2014/main" id="{C7809134-9ACA-024B-9689-4C319DD2A5F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D1826AC4-96DA-FC42-BEF0-507E4E67CB0C}"/>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212</a:t>
            </a:fld>
            <a:endParaRPr lang="en-US" sz="1200">
              <a:solidFill>
                <a:schemeClr val="tx1">
                  <a:lumMod val="50000"/>
                  <a:lumOff val="50000"/>
                </a:schemeClr>
              </a:solidFill>
              <a:latin typeface="+mn-lt"/>
              <a:cs typeface="+mn-cs"/>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barn(inVertical)">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barn(inVertical)">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barn(inVertical)">
                                      <p:cBhvr>
                                        <p:cTn id="17" dur="500"/>
                                        <p:tgtEl>
                                          <p:spTgt spid="337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barn(inVertical)">
                                      <p:cBhvr>
                                        <p:cTn id="22" dur="500"/>
                                        <p:tgtEl>
                                          <p:spTgt spid="337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Effect transition="in" filter="barn(inVertical)">
                                      <p:cBhvr>
                                        <p:cTn id="27" dur="500"/>
                                        <p:tgtEl>
                                          <p:spTgt spid="337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48" name="Rectangle 3484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4850" name="Rectangle 3484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852" name="Rectangle 3485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698" name="Rectangle 2"/>
          <p:cNvSpPr>
            <a:spLocks noGrp="1" noChangeArrowheads="1"/>
          </p:cNvSpPr>
          <p:nvPr>
            <p:ph type="title"/>
          </p:nvPr>
        </p:nvSpPr>
        <p:spPr>
          <a:xfrm>
            <a:off x="836675" y="548640"/>
            <a:ext cx="7999811" cy="1179576"/>
          </a:xfrm>
        </p:spPr>
        <p:txBody>
          <a:bodyPr>
            <a:normAutofit/>
          </a:bodyPr>
          <a:lstStyle/>
          <a:p>
            <a:pPr eaLnBrk="1" fontAlgn="auto" hangingPunct="1">
              <a:spcAft>
                <a:spcPts val="0"/>
              </a:spcAft>
              <a:defRPr/>
            </a:pPr>
            <a:r>
              <a:rPr lang="en-US" sz="3600" b="1" dirty="0">
                <a:effectLst>
                  <a:outerShdw blurRad="38100" dist="38100" dir="2700000" algn="tl">
                    <a:srgbClr val="000000">
                      <a:alpha val="43137"/>
                    </a:srgbClr>
                  </a:outerShdw>
                </a:effectLst>
                <a:latin typeface="Abadi" panose="020B0604020104020204" pitchFamily="34" charset="0"/>
                <a:cs typeface="Arial" pitchFamily="34" charset="0"/>
              </a:rPr>
              <a:t>Planning and Scheduling Improvements</a:t>
            </a:r>
          </a:p>
        </p:txBody>
      </p:sp>
      <p:sp>
        <p:nvSpPr>
          <p:cNvPr id="34854" name="Rectangle 3485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819" name="Rectangle 3"/>
          <p:cNvSpPr>
            <a:spLocks noGrp="1" noChangeArrowheads="1"/>
          </p:cNvSpPr>
          <p:nvPr>
            <p:ph idx="1"/>
          </p:nvPr>
        </p:nvSpPr>
        <p:spPr>
          <a:xfrm>
            <a:off x="609600" y="2018806"/>
            <a:ext cx="7853172" cy="4158157"/>
          </a:xfrm>
        </p:spPr>
        <p:txBody>
          <a:bodyPr>
            <a:normAutofit/>
          </a:bodyPr>
          <a:lstStyle/>
          <a:p>
            <a:pPr eaLnBrk="1" hangingPunct="1">
              <a:lnSpc>
                <a:spcPct val="15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Understanding concepts is simple</a:t>
            </a:r>
          </a:p>
          <a:p>
            <a:pPr eaLnBrk="1" hangingPunct="1">
              <a:lnSpc>
                <a:spcPct val="150000"/>
              </a:lnSpc>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Application is tough</a:t>
            </a:r>
          </a:p>
          <a:p>
            <a:pPr lvl="1" eaLnBrk="1" hangingPunct="1">
              <a:lnSpc>
                <a:spcPct val="150000"/>
              </a:lnSpc>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Tyranny of the urgent moment</a:t>
            </a:r>
          </a:p>
          <a:p>
            <a:pPr lvl="1" eaLnBrk="1" hangingPunct="1">
              <a:lnSpc>
                <a:spcPct val="150000"/>
              </a:lnSpc>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Too much on the plate?</a:t>
            </a:r>
          </a:p>
          <a:p>
            <a:pPr lvl="1" eaLnBrk="1" hangingPunct="1">
              <a:lnSpc>
                <a:spcPct val="150000"/>
              </a:lnSpc>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Combating one issue after another</a:t>
            </a:r>
          </a:p>
          <a:p>
            <a:pPr lvl="1" eaLnBrk="1" hangingPunct="1">
              <a:lnSpc>
                <a:spcPct val="150000"/>
              </a:lnSpc>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Not making this a priority locally</a:t>
            </a:r>
          </a:p>
          <a:p>
            <a:pPr lvl="1" eaLnBrk="1" hangingPunct="1">
              <a:lnSpc>
                <a:spcPct val="150000"/>
              </a:lnSpc>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Waiting for someone from above to force it to happen</a:t>
            </a:r>
          </a:p>
          <a:p>
            <a:pPr lvl="1" eaLnBrk="1" hangingPunct="1">
              <a:lnSpc>
                <a:spcPct val="150000"/>
              </a:lnSpc>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Not giving the planner enough time </a:t>
            </a:r>
          </a:p>
          <a:p>
            <a:pPr lvl="1" eaLnBrk="1" hangingPunct="1"/>
            <a:endParaRPr lang="en-US" sz="1900" b="1" dirty="0">
              <a:latin typeface="Arial" panose="020B0604020202020204" pitchFamily="34" charset="0"/>
              <a:cs typeface="Arial" panose="020B0604020202020204" pitchFamily="34" charset="0"/>
            </a:endParaRPr>
          </a:p>
          <a:p>
            <a:pPr eaLnBrk="1" hangingPunct="1"/>
            <a:endParaRPr lang="en-US" sz="1900" b="1"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CB864230-920D-EC41-859B-2E031036C04C}"/>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0924A6F1-6F74-6D45-A37D-ECBFA45A92A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213</a:t>
            </a:fld>
            <a:endParaRPr lang="en-US">
              <a:solidFill>
                <a:schemeClr val="tx1">
                  <a:lumMod val="50000"/>
                  <a:lumOff val="50000"/>
                </a:schemeClr>
              </a:solidFill>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arn(inVertic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arn(inVertical)">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arn(inVertical)">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arn(inVertical)">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arn(inVertical)">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arn(inVertical)">
                                      <p:cBhvr>
                                        <p:cTn id="32" dur="500"/>
                                        <p:tgtEl>
                                          <p:spTgt spid="348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barn(inVertical)">
                                      <p:cBhvr>
                                        <p:cTn id="37" dur="500"/>
                                        <p:tgtEl>
                                          <p:spTgt spid="348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barn(inVertical)">
                                      <p:cBhvr>
                                        <p:cTn id="42" dur="500"/>
                                        <p:tgtEl>
                                          <p:spTgt spid="34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2400" y="9378"/>
            <a:ext cx="8763000" cy="1249362"/>
          </a:xfrm>
        </p:spPr>
        <p:txBody>
          <a:bodyPr>
            <a:normAutofit/>
          </a:bodyPr>
          <a:lstStyle/>
          <a:p>
            <a:pPr algn="ctr" eaLnBrk="1" fontAlgn="auto" hangingPunct="1">
              <a:spcAft>
                <a:spcPts val="0"/>
              </a:spcAft>
              <a:defRPr/>
            </a:pPr>
            <a:r>
              <a:rPr lang="en-US" sz="3600" b="1" dirty="0">
                <a:effectLst>
                  <a:outerShdw blurRad="38100" dist="38100" dir="2700000" algn="tl">
                    <a:srgbClr val="000000">
                      <a:alpha val="43137"/>
                    </a:srgbClr>
                  </a:outerShdw>
                </a:effectLst>
                <a:latin typeface="Abadi" panose="020B0604020104020204" pitchFamily="34" charset="0"/>
                <a:cs typeface="Arial" pitchFamily="34" charset="0"/>
              </a:rPr>
              <a:t>Planning and Scheduling: Best Practices</a:t>
            </a:r>
          </a:p>
        </p:txBody>
      </p:sp>
      <p:sp>
        <p:nvSpPr>
          <p:cNvPr id="35843" name="Rectangle 3"/>
          <p:cNvSpPr>
            <a:spLocks noGrp="1" noChangeArrowheads="1"/>
          </p:cNvSpPr>
          <p:nvPr>
            <p:ph idx="1"/>
          </p:nvPr>
        </p:nvSpPr>
        <p:spPr>
          <a:xfrm>
            <a:off x="590550" y="1143000"/>
            <a:ext cx="7886700" cy="4351338"/>
          </a:xfrm>
        </p:spPr>
        <p:txBody>
          <a:bodyPr/>
          <a:lstStyle/>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Planning function requires:</a:t>
            </a:r>
          </a:p>
          <a:p>
            <a:pPr lvl="1"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Effective Work Procedures</a:t>
            </a:r>
          </a:p>
          <a:p>
            <a:pPr lvl="1"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Backlog Measured</a:t>
            </a:r>
          </a:p>
          <a:p>
            <a:pPr lvl="1"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Work cannot be scheduled until planned and parts kitted</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Defined roles and responsibilities </a:t>
            </a:r>
          </a:p>
          <a:p>
            <a:pPr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Management framework with training, audits, and metrics</a:t>
            </a:r>
          </a:p>
          <a:p>
            <a:pPr eaLnBrk="1" hangingPunct="1"/>
            <a:r>
              <a:rPr lang="en-US" sz="2000" b="1" dirty="0">
                <a:effectLst>
                  <a:outerShdw blurRad="38100" dist="38100" dir="2700000" algn="tl">
                    <a:srgbClr val="000000">
                      <a:alpha val="43137"/>
                    </a:srgbClr>
                  </a:outerShdw>
                </a:effectLst>
                <a:latin typeface="Abadi" panose="020B0604020104020204" pitchFamily="34" charset="0"/>
              </a:rPr>
              <a:t>Guiding Principles Defined</a:t>
            </a:r>
          </a:p>
          <a:p>
            <a:pPr eaLnBrk="1" hangingPunct="1">
              <a:buFontTx/>
              <a:buNone/>
            </a:pPr>
            <a:endParaRPr lang="en-US" b="1" dirty="0"/>
          </a:p>
          <a:p>
            <a:pPr eaLnBrk="1" hangingPunct="1">
              <a:buFontTx/>
              <a:buNone/>
            </a:pPr>
            <a:endParaRPr lang="en-US" b="1" dirty="0"/>
          </a:p>
        </p:txBody>
      </p:sp>
      <p:pic>
        <p:nvPicPr>
          <p:cNvPr id="35844" name="Picture 2" descr="http://upload.wikimedia.org/wikipedia/commons/5/55/SanfordNorthStandsPanorama.jpg"/>
          <p:cNvPicPr>
            <a:picLocks noChangeAspect="1" noChangeArrowheads="1"/>
          </p:cNvPicPr>
          <p:nvPr/>
        </p:nvPicPr>
        <p:blipFill>
          <a:blip r:embed="rId3" cstate="print"/>
          <a:srcRect/>
          <a:stretch>
            <a:fillRect/>
          </a:stretch>
        </p:blipFill>
        <p:spPr bwMode="auto">
          <a:xfrm>
            <a:off x="952500" y="4451350"/>
            <a:ext cx="7239000" cy="1516063"/>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23449DE5-B6F7-2942-9A7C-F0DA79408D20}"/>
              </a:ext>
            </a:extLst>
          </p:cNvPr>
          <p:cNvSpPr>
            <a:spLocks noGrp="1"/>
          </p:cNvSpPr>
          <p:nvPr>
            <p:ph type="sldNum" sz="quarter" idx="12"/>
          </p:nvPr>
        </p:nvSpPr>
        <p:spPr/>
        <p:txBody>
          <a:bodyPr/>
          <a:lstStyle/>
          <a:p>
            <a:pPr>
              <a:defRPr/>
            </a:pPr>
            <a:fld id="{93760DB9-38B2-4ACA-86B8-FFD53C1F380B}" type="slidenum">
              <a:rPr lang="en-US" smtClean="0"/>
              <a:pPr>
                <a:defRPr/>
              </a:pPr>
              <a:t>214</a:t>
            </a:fld>
            <a:endParaRPr lang="en-US"/>
          </a:p>
        </p:txBody>
      </p:sp>
      <p:sp>
        <p:nvSpPr>
          <p:cNvPr id="3" name="Footer Placeholder 2">
            <a:extLst>
              <a:ext uri="{FF2B5EF4-FFF2-40B4-BE49-F238E27FC236}">
                <a16:creationId xmlns:a16="http://schemas.microsoft.com/office/drawing/2014/main" id="{3CE00EF0-DCFB-9C45-B45C-8D687DD964E4}"/>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barn(inVertical)">
                                      <p:cBhvr>
                                        <p:cTn id="7" dur="5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barn(inVertical)">
                                      <p:cBhvr>
                                        <p:cTn id="12" dur="500"/>
                                        <p:tgtEl>
                                          <p:spTgt spid="358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barn(inVertical)">
                                      <p:cBhvr>
                                        <p:cTn id="17" dur="500"/>
                                        <p:tgtEl>
                                          <p:spTgt spid="358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barn(inVertical)">
                                      <p:cBhvr>
                                        <p:cTn id="22" dur="500"/>
                                        <p:tgtEl>
                                          <p:spTgt spid="358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Effect transition="in" filter="barn(inVertical)">
                                      <p:cBhvr>
                                        <p:cTn id="27" dur="500"/>
                                        <p:tgtEl>
                                          <p:spTgt spid="358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5843">
                                            <p:txEl>
                                              <p:pRg st="5" end="5"/>
                                            </p:txEl>
                                          </p:spTgt>
                                        </p:tgtEl>
                                        <p:attrNameLst>
                                          <p:attrName>style.visibility</p:attrName>
                                        </p:attrNameLst>
                                      </p:cBhvr>
                                      <p:to>
                                        <p:strVal val="visible"/>
                                      </p:to>
                                    </p:set>
                                    <p:animEffect transition="in" filter="barn(inVertical)">
                                      <p:cBhvr>
                                        <p:cTn id="32" dur="500"/>
                                        <p:tgtEl>
                                          <p:spTgt spid="358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5843">
                                            <p:txEl>
                                              <p:pRg st="6" end="6"/>
                                            </p:txEl>
                                          </p:spTgt>
                                        </p:tgtEl>
                                        <p:attrNameLst>
                                          <p:attrName>style.visibility</p:attrName>
                                        </p:attrNameLst>
                                      </p:cBhvr>
                                      <p:to>
                                        <p:strVal val="visible"/>
                                      </p:to>
                                    </p:set>
                                    <p:animEffect transition="in" filter="barn(inVertical)">
                                      <p:cBhvr>
                                        <p:cTn id="37" dur="500"/>
                                        <p:tgtEl>
                                          <p:spTgt spid="358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14300" y="274638"/>
            <a:ext cx="8915400" cy="1249362"/>
          </a:xfrm>
        </p:spPr>
        <p:txBody>
          <a:bodyPr>
            <a:normAutofit/>
          </a:bodyPr>
          <a:lstStyle/>
          <a:p>
            <a:pPr algn="ctr" eaLnBrk="1" fontAlgn="auto" hangingPunct="1">
              <a:spcAft>
                <a:spcPts val="0"/>
              </a:spcAft>
              <a:defRPr/>
            </a:pPr>
            <a: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t>Planning and Scheduling Standards</a:t>
            </a:r>
          </a:p>
        </p:txBody>
      </p:sp>
      <p:sp>
        <p:nvSpPr>
          <p:cNvPr id="37891" name="Rectangle 3"/>
          <p:cNvSpPr>
            <a:spLocks noGrp="1" noChangeArrowheads="1"/>
          </p:cNvSpPr>
          <p:nvPr>
            <p:ph idx="1"/>
          </p:nvPr>
        </p:nvSpPr>
        <p:spPr>
          <a:xfrm>
            <a:off x="457200" y="1524000"/>
            <a:ext cx="5757863" cy="4876800"/>
          </a:xfrm>
        </p:spPr>
        <p:txBody>
          <a:bodyPr>
            <a:normAutofit/>
          </a:bodyPr>
          <a:lstStyle/>
          <a:p>
            <a:pPr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Hallmark of world class</a:t>
            </a:r>
          </a:p>
          <a:p>
            <a:pPr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Consciously developed, best demonstrated practice</a:t>
            </a:r>
          </a:p>
          <a:p>
            <a:pPr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What they do:</a:t>
            </a:r>
          </a:p>
          <a:p>
            <a:pPr lvl="1"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Enable consistency</a:t>
            </a:r>
          </a:p>
          <a:p>
            <a:pPr lvl="1"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Reduce variation</a:t>
            </a:r>
          </a:p>
          <a:p>
            <a:pPr lvl="1"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Provide basis for improvement</a:t>
            </a:r>
          </a:p>
          <a:p>
            <a:pPr lvl="1" eaLnBrk="1" hangingPunct="1">
              <a:lnSpc>
                <a:spcPct val="100000"/>
              </a:lnSpc>
            </a:pPr>
            <a:r>
              <a:rPr lang="en-US" sz="2000" b="1" dirty="0">
                <a:effectLst>
                  <a:outerShdw blurRad="38100" dist="38100" dir="2700000" algn="tl">
                    <a:srgbClr val="000000">
                      <a:alpha val="43137"/>
                    </a:srgbClr>
                  </a:outerShdw>
                </a:effectLst>
                <a:latin typeface="Abadi" panose="020B0604020104020204" pitchFamily="34" charset="0"/>
                <a:cs typeface="Arial" charset="0"/>
              </a:rPr>
              <a:t>Enable accountability</a:t>
            </a:r>
          </a:p>
        </p:txBody>
      </p:sp>
      <p:sp>
        <p:nvSpPr>
          <p:cNvPr id="124932" name="Text Box 4"/>
          <p:cNvSpPr txBox="1">
            <a:spLocks noChangeArrowheads="1"/>
          </p:cNvSpPr>
          <p:nvPr/>
        </p:nvSpPr>
        <p:spPr bwMode="auto">
          <a:xfrm>
            <a:off x="6400800" y="1828800"/>
            <a:ext cx="2514600" cy="3416300"/>
          </a:xfrm>
          <a:prstGeom prst="rect">
            <a:avLst/>
          </a:prstGeom>
          <a:solidFill>
            <a:srgbClr val="FFFF66"/>
          </a:solidFill>
          <a:ln w="9525">
            <a:noFill/>
            <a:miter lim="800000"/>
            <a:headEnd/>
            <a:tailEnd/>
          </a:ln>
        </p:spPr>
        <p:txBody>
          <a:bodyPr>
            <a:spAutoFit/>
          </a:bodyPr>
          <a:lstStyle/>
          <a:p>
            <a:pPr algn="ctr">
              <a:spcBef>
                <a:spcPct val="50000"/>
              </a:spcBef>
            </a:pPr>
            <a:r>
              <a:rPr lang="en-US" sz="2400" i="1">
                <a:solidFill>
                  <a:srgbClr val="010000"/>
                </a:solidFill>
                <a:latin typeface="Century Schoolbook" pitchFamily="18" charset="0"/>
              </a:rPr>
              <a:t>Standardization is not documentation</a:t>
            </a:r>
          </a:p>
          <a:p>
            <a:pPr algn="ctr">
              <a:spcBef>
                <a:spcPct val="50000"/>
              </a:spcBef>
            </a:pPr>
            <a:endParaRPr lang="en-US" sz="2400" i="1">
              <a:solidFill>
                <a:srgbClr val="010000"/>
              </a:solidFill>
              <a:latin typeface="Century Schoolbook" pitchFamily="18" charset="0"/>
            </a:endParaRPr>
          </a:p>
          <a:p>
            <a:pPr algn="ctr">
              <a:spcBef>
                <a:spcPct val="50000"/>
              </a:spcBef>
            </a:pPr>
            <a:r>
              <a:rPr lang="en-US" sz="2400" i="1">
                <a:solidFill>
                  <a:srgbClr val="010000"/>
                </a:solidFill>
                <a:latin typeface="Century Schoolbook" pitchFamily="18" charset="0"/>
              </a:rPr>
              <a:t>However, documentation enables standardization</a:t>
            </a:r>
          </a:p>
        </p:txBody>
      </p:sp>
      <p:sp>
        <p:nvSpPr>
          <p:cNvPr id="2" name="Slide Number Placeholder 1">
            <a:extLst>
              <a:ext uri="{FF2B5EF4-FFF2-40B4-BE49-F238E27FC236}">
                <a16:creationId xmlns:a16="http://schemas.microsoft.com/office/drawing/2014/main" id="{1CF3467F-E253-434B-AF9D-BFF5541D8DCA}"/>
              </a:ext>
            </a:extLst>
          </p:cNvPr>
          <p:cNvSpPr>
            <a:spLocks noGrp="1"/>
          </p:cNvSpPr>
          <p:nvPr>
            <p:ph type="sldNum" sz="quarter" idx="12"/>
          </p:nvPr>
        </p:nvSpPr>
        <p:spPr/>
        <p:txBody>
          <a:bodyPr/>
          <a:lstStyle/>
          <a:p>
            <a:pPr>
              <a:defRPr/>
            </a:pPr>
            <a:fld id="{93760DB9-38B2-4ACA-86B8-FFD53C1F380B}" type="slidenum">
              <a:rPr lang="en-US" smtClean="0"/>
              <a:pPr>
                <a:defRPr/>
              </a:pPr>
              <a:t>215</a:t>
            </a:fld>
            <a:endParaRPr lang="en-US"/>
          </a:p>
        </p:txBody>
      </p:sp>
      <p:sp>
        <p:nvSpPr>
          <p:cNvPr id="3" name="Footer Placeholder 2">
            <a:extLst>
              <a:ext uri="{FF2B5EF4-FFF2-40B4-BE49-F238E27FC236}">
                <a16:creationId xmlns:a16="http://schemas.microsoft.com/office/drawing/2014/main" id="{AF214C87-3799-3D46-BF60-A595225B9011}"/>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49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barn(inVertical)">
                                      <p:cBhvr>
                                        <p:cTn id="11" dur="500"/>
                                        <p:tgtEl>
                                          <p:spTgt spid="3789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7891">
                                            <p:txEl>
                                              <p:pRg st="1" end="1"/>
                                            </p:txEl>
                                          </p:spTgt>
                                        </p:tgtEl>
                                        <p:attrNameLst>
                                          <p:attrName>style.visibility</p:attrName>
                                        </p:attrNameLst>
                                      </p:cBhvr>
                                      <p:to>
                                        <p:strVal val="visible"/>
                                      </p:to>
                                    </p:set>
                                    <p:animEffect transition="in" filter="barn(inVertical)">
                                      <p:cBhvr>
                                        <p:cTn id="16" dur="500"/>
                                        <p:tgtEl>
                                          <p:spTgt spid="3789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7891">
                                            <p:txEl>
                                              <p:pRg st="2" end="2"/>
                                            </p:txEl>
                                          </p:spTgt>
                                        </p:tgtEl>
                                        <p:attrNameLst>
                                          <p:attrName>style.visibility</p:attrName>
                                        </p:attrNameLst>
                                      </p:cBhvr>
                                      <p:to>
                                        <p:strVal val="visible"/>
                                      </p:to>
                                    </p:set>
                                    <p:animEffect transition="in" filter="barn(inVertical)">
                                      <p:cBhvr>
                                        <p:cTn id="21" dur="500"/>
                                        <p:tgtEl>
                                          <p:spTgt spid="3789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7891">
                                            <p:txEl>
                                              <p:pRg st="3" end="3"/>
                                            </p:txEl>
                                          </p:spTgt>
                                        </p:tgtEl>
                                        <p:attrNameLst>
                                          <p:attrName>style.visibility</p:attrName>
                                        </p:attrNameLst>
                                      </p:cBhvr>
                                      <p:to>
                                        <p:strVal val="visible"/>
                                      </p:to>
                                    </p:set>
                                    <p:animEffect transition="in" filter="barn(inVertical)">
                                      <p:cBhvr>
                                        <p:cTn id="26" dur="500"/>
                                        <p:tgtEl>
                                          <p:spTgt spid="3789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7891">
                                            <p:txEl>
                                              <p:pRg st="4" end="4"/>
                                            </p:txEl>
                                          </p:spTgt>
                                        </p:tgtEl>
                                        <p:attrNameLst>
                                          <p:attrName>style.visibility</p:attrName>
                                        </p:attrNameLst>
                                      </p:cBhvr>
                                      <p:to>
                                        <p:strVal val="visible"/>
                                      </p:to>
                                    </p:set>
                                    <p:animEffect transition="in" filter="barn(inVertical)">
                                      <p:cBhvr>
                                        <p:cTn id="31" dur="500"/>
                                        <p:tgtEl>
                                          <p:spTgt spid="37891">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7891">
                                            <p:txEl>
                                              <p:pRg st="5" end="5"/>
                                            </p:txEl>
                                          </p:spTgt>
                                        </p:tgtEl>
                                        <p:attrNameLst>
                                          <p:attrName>style.visibility</p:attrName>
                                        </p:attrNameLst>
                                      </p:cBhvr>
                                      <p:to>
                                        <p:strVal val="visible"/>
                                      </p:to>
                                    </p:set>
                                    <p:animEffect transition="in" filter="barn(inVertical)">
                                      <p:cBhvr>
                                        <p:cTn id="36" dur="500"/>
                                        <p:tgtEl>
                                          <p:spTgt spid="37891">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7891">
                                            <p:txEl>
                                              <p:pRg st="6" end="6"/>
                                            </p:txEl>
                                          </p:spTgt>
                                        </p:tgtEl>
                                        <p:attrNameLst>
                                          <p:attrName>style.visibility</p:attrName>
                                        </p:attrNameLst>
                                      </p:cBhvr>
                                      <p:to>
                                        <p:strVal val="visible"/>
                                      </p:to>
                                    </p:set>
                                    <p:animEffect transition="in" filter="barn(inVertical)">
                                      <p:cBhvr>
                                        <p:cTn id="41" dur="500"/>
                                        <p:tgtEl>
                                          <p:spTgt spid="378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2" grpId="0" animBg="1"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6571" y="1247775"/>
            <a:ext cx="6858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35A50A14-AD35-6F8D-5419-7DD90EAF92D6}"/>
              </a:ext>
            </a:extLst>
          </p:cNvPr>
          <p:cNvSpPr>
            <a:spLocks noGrp="1"/>
          </p:cNvSpPr>
          <p:nvPr>
            <p:ph type="title"/>
          </p:nvPr>
        </p:nvSpPr>
        <p:spPr>
          <a:xfrm>
            <a:off x="1353741" y="1442172"/>
            <a:ext cx="6436518" cy="2177328"/>
          </a:xfrm>
        </p:spPr>
        <p:txBody>
          <a:bodyPr vert="horz" lIns="91440" tIns="45720" rIns="91440" bIns="45720" rtlCol="0" anchor="ctr">
            <a:normAutofit/>
          </a:bodyPr>
          <a:lstStyle/>
          <a:p>
            <a:pPr algn="ctr" defTabSz="914400"/>
            <a:r>
              <a:rPr lang="en-US" sz="5700" b="1" kern="1200">
                <a:solidFill>
                  <a:schemeClr val="tx1"/>
                </a:solidFill>
                <a:latin typeface="+mj-lt"/>
                <a:ea typeface="+mj-ea"/>
                <a:cs typeface="+mj-cs"/>
              </a:rPr>
              <a:t>End of Day 2</a:t>
            </a:r>
          </a:p>
        </p:txBody>
      </p:sp>
      <p:sp>
        <p:nvSpPr>
          <p:cNvPr id="26" name="Rectangle: Rounded Corners 25">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5904" y="3912322"/>
            <a:ext cx="5419335"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D40F792-B1AD-19AD-DDB5-A9A572338980}"/>
              </a:ext>
            </a:extLst>
          </p:cNvPr>
          <p:cNvSpPr>
            <a:spLocks noGrp="1"/>
          </p:cNvSpPr>
          <p:nvPr>
            <p:ph idx="1"/>
          </p:nvPr>
        </p:nvSpPr>
        <p:spPr>
          <a:xfrm>
            <a:off x="1925241" y="3962400"/>
            <a:ext cx="5293518" cy="581025"/>
          </a:xfrm>
        </p:spPr>
        <p:txBody>
          <a:bodyPr vert="horz" lIns="91440" tIns="45720" rIns="91440" bIns="45720" rtlCol="0" anchor="ctr">
            <a:normAutofit/>
          </a:bodyPr>
          <a:lstStyle/>
          <a:p>
            <a:pPr marL="0" indent="0" algn="ctr" defTabSz="914400">
              <a:spcBef>
                <a:spcPts val="1000"/>
              </a:spcBef>
              <a:buNone/>
            </a:pPr>
            <a:r>
              <a:rPr lang="en-US" sz="2400" kern="1200">
                <a:solidFill>
                  <a:srgbClr val="FFFFFF"/>
                </a:solidFill>
                <a:latin typeface="+mn-lt"/>
                <a:ea typeface="+mn-ea"/>
                <a:cs typeface="+mn-cs"/>
              </a:rPr>
              <a:t>One thing you learn today</a:t>
            </a:r>
          </a:p>
        </p:txBody>
      </p:sp>
      <p:sp>
        <p:nvSpPr>
          <p:cNvPr id="4" name="Footer Placeholder 3">
            <a:extLst>
              <a:ext uri="{FF2B5EF4-FFF2-40B4-BE49-F238E27FC236}">
                <a16:creationId xmlns:a16="http://schemas.microsoft.com/office/drawing/2014/main" id="{EBD16C66-5354-1BA7-DE22-C49A6F3F6DFD}"/>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426BC1D7-02EF-BC1A-B3E1-A2E69AB8D7AE}"/>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93760DB9-38B2-4ACA-86B8-FFD53C1F380B}" type="slidenum">
              <a:rPr lang="en-US" sz="1200">
                <a:solidFill>
                  <a:schemeClr val="tx1">
                    <a:lumMod val="50000"/>
                    <a:lumOff val="50000"/>
                  </a:schemeClr>
                </a:solidFill>
                <a:latin typeface="+mn-lt"/>
                <a:cs typeface="+mn-cs"/>
              </a:rPr>
              <a:pPr fontAlgn="auto">
                <a:spcBef>
                  <a:spcPts val="0"/>
                </a:spcBef>
                <a:spcAft>
                  <a:spcPts val="600"/>
                </a:spcAft>
                <a:defRPr/>
              </a:pPr>
              <a:t>216</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53471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Gear with compass turning gears without">
            <a:extLst>
              <a:ext uri="{FF2B5EF4-FFF2-40B4-BE49-F238E27FC236}">
                <a16:creationId xmlns:a16="http://schemas.microsoft.com/office/drawing/2014/main" id="{B6EE60FE-D09C-6239-6702-5C79B6CB0D3F}"/>
              </a:ext>
            </a:extLst>
          </p:cNvPr>
          <p:cNvPicPr>
            <a:picLocks noChangeAspect="1"/>
          </p:cNvPicPr>
          <p:nvPr/>
        </p:nvPicPr>
        <p:blipFill>
          <a:blip r:embed="rId2"/>
          <a:srcRect l="13171" t="9091" r="5921"/>
          <a:stretch/>
        </p:blipFill>
        <p:spPr>
          <a:xfrm>
            <a:off x="20" y="10"/>
            <a:ext cx="9143980" cy="6857990"/>
          </a:xfrm>
          <a:prstGeom prst="rect">
            <a:avLst/>
          </a:prstGeom>
        </p:spPr>
      </p:pic>
      <p:sp>
        <p:nvSpPr>
          <p:cNvPr id="39" name="Rectangle 38">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275865" y="-511"/>
            <a:ext cx="4592270" cy="9144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4585D0-C16C-CC86-CCB9-FCD3592E6ACD}"/>
              </a:ext>
            </a:extLst>
          </p:cNvPr>
          <p:cNvSpPr>
            <a:spLocks noGrp="1"/>
          </p:cNvSpPr>
          <p:nvPr>
            <p:ph type="title"/>
          </p:nvPr>
        </p:nvSpPr>
        <p:spPr>
          <a:xfrm>
            <a:off x="303414" y="3091928"/>
            <a:ext cx="6808922" cy="2387600"/>
          </a:xfrm>
        </p:spPr>
        <p:txBody>
          <a:bodyPr vert="horz" lIns="91440" tIns="45720" rIns="91440" bIns="45720" rtlCol="0" anchor="b">
            <a:normAutofit/>
          </a:bodyPr>
          <a:lstStyle/>
          <a:p>
            <a:pPr defTabSz="914400"/>
            <a:r>
              <a:rPr lang="en-US" sz="5700">
                <a:solidFill>
                  <a:schemeClr val="bg1"/>
                </a:solidFill>
              </a:rPr>
              <a:t>Day 3</a:t>
            </a:r>
            <a:br>
              <a:rPr lang="en-US" sz="5700">
                <a:solidFill>
                  <a:schemeClr val="bg1"/>
                </a:solidFill>
              </a:rPr>
            </a:br>
            <a:endParaRPr lang="en-US" sz="5700">
              <a:solidFill>
                <a:schemeClr val="bg1"/>
              </a:solidFill>
            </a:endParaRPr>
          </a:p>
        </p:txBody>
      </p:sp>
      <p:sp>
        <p:nvSpPr>
          <p:cNvPr id="41" name="Rectangle: Rounded Corners 40">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7339422"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188B0E-FD4E-A286-5858-FE0B5EA17934}"/>
              </a:ext>
            </a:extLst>
          </p:cNvPr>
          <p:cNvSpPr>
            <a:spLocks noGrp="1"/>
          </p:cNvSpPr>
          <p:nvPr>
            <p:ph idx="1"/>
          </p:nvPr>
        </p:nvSpPr>
        <p:spPr>
          <a:xfrm>
            <a:off x="303414" y="5624945"/>
            <a:ext cx="6808922" cy="592975"/>
          </a:xfrm>
        </p:spPr>
        <p:txBody>
          <a:bodyPr vert="horz" lIns="91440" tIns="45720" rIns="91440" bIns="45720" rtlCol="0" anchor="ctr">
            <a:normAutofit/>
          </a:bodyPr>
          <a:lstStyle/>
          <a:p>
            <a:pPr marL="0" indent="0" defTabSz="914400">
              <a:spcBef>
                <a:spcPts val="1000"/>
              </a:spcBef>
              <a:buNone/>
            </a:pPr>
            <a:r>
              <a:rPr lang="en-US" sz="2400">
                <a:solidFill>
                  <a:schemeClr val="bg1"/>
                </a:solidFill>
              </a:rPr>
              <a:t>Maintenance Planning and Scheduling</a:t>
            </a:r>
          </a:p>
        </p:txBody>
      </p:sp>
      <p:sp>
        <p:nvSpPr>
          <p:cNvPr id="4" name="Footer Placeholder 3">
            <a:extLst>
              <a:ext uri="{FF2B5EF4-FFF2-40B4-BE49-F238E27FC236}">
                <a16:creationId xmlns:a16="http://schemas.microsoft.com/office/drawing/2014/main" id="{9A106699-9B55-0A9B-BCC5-018D4414E50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schemeClr val="bg1"/>
                </a:solidFill>
                <a:latin typeface="Calibri" panose="020F0502020204030204"/>
                <a:ea typeface="+mn-ea"/>
                <a:cs typeface="+mn-cs"/>
              </a:rPr>
              <a:t>www.worldclassmaintenance.org</a:t>
            </a:r>
          </a:p>
        </p:txBody>
      </p:sp>
      <p:sp>
        <p:nvSpPr>
          <p:cNvPr id="5" name="Slide Number Placeholder 4">
            <a:extLst>
              <a:ext uri="{FF2B5EF4-FFF2-40B4-BE49-F238E27FC236}">
                <a16:creationId xmlns:a16="http://schemas.microsoft.com/office/drawing/2014/main" id="{1DA7FD1A-5484-86B7-AA69-DAE8539A0065}"/>
              </a:ext>
            </a:extLst>
          </p:cNvPr>
          <p:cNvSpPr>
            <a:spLocks noGrp="1"/>
          </p:cNvSpPr>
          <p:nvPr>
            <p:ph type="sldNum" sz="quarter" idx="12"/>
          </p:nvPr>
        </p:nvSpPr>
        <p:spPr>
          <a:xfrm>
            <a:off x="6780899" y="6356350"/>
            <a:ext cx="2057400" cy="365125"/>
          </a:xfrm>
        </p:spPr>
        <p:txBody>
          <a:bodyPr vert="horz" lIns="91440" tIns="45720" rIns="91440" bIns="45720" rtlCol="0" anchor="ctr">
            <a:normAutofit/>
          </a:bodyPr>
          <a:lstStyle/>
          <a:p>
            <a:pPr fontAlgn="auto">
              <a:spcBef>
                <a:spcPts val="0"/>
              </a:spcBef>
              <a:spcAft>
                <a:spcPts val="600"/>
              </a:spcAft>
              <a:defRPr/>
            </a:pPr>
            <a:fld id="{93760DB9-38B2-4ACA-86B8-FFD53C1F380B}" type="slidenum">
              <a:rPr lang="en-US" sz="1200">
                <a:solidFill>
                  <a:schemeClr val="bg1"/>
                </a:solidFill>
                <a:latin typeface="Calibri" panose="020F0502020204030204"/>
                <a:cs typeface="+mn-cs"/>
              </a:rPr>
              <a:pPr fontAlgn="auto">
                <a:spcBef>
                  <a:spcPts val="0"/>
                </a:spcBef>
                <a:spcAft>
                  <a:spcPts val="600"/>
                </a:spcAft>
                <a:defRPr/>
              </a:pPr>
              <a:t>217</a:t>
            </a:fld>
            <a:endParaRPr lang="en-US" sz="1200">
              <a:solidFill>
                <a:schemeClr val="bg1"/>
              </a:solidFill>
              <a:latin typeface="Calibri" panose="020F0502020204030204"/>
              <a:cs typeface="+mn-cs"/>
            </a:endParaRPr>
          </a:p>
        </p:txBody>
      </p:sp>
    </p:spTree>
    <p:extLst>
      <p:ext uri="{BB962C8B-B14F-4D97-AF65-F5344CB8AC3E}">
        <p14:creationId xmlns:p14="http://schemas.microsoft.com/office/powerpoint/2010/main" val="35393846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964" name="Rectangle 3894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4" name="Rectangle 2"/>
          <p:cNvSpPr>
            <a:spLocks noGrp="1" noChangeArrowheads="1"/>
          </p:cNvSpPr>
          <p:nvPr>
            <p:ph type="ctrTitle"/>
          </p:nvPr>
        </p:nvSpPr>
        <p:spPr>
          <a:xfrm>
            <a:off x="835357" y="2960716"/>
            <a:ext cx="3027251" cy="2387600"/>
          </a:xfrm>
        </p:spPr>
        <p:txBody>
          <a:bodyPr anchor="t">
            <a:normAutofit/>
          </a:bodyPr>
          <a:lstStyle/>
          <a:p>
            <a:pPr algn="l" eaLnBrk="1" fontAlgn="auto" hangingPunct="1">
              <a:spcAft>
                <a:spcPts val="0"/>
              </a:spcAft>
              <a:defRPr/>
            </a:pPr>
            <a:r>
              <a:rPr lang="en-US" sz="4700" b="1">
                <a:latin typeface="Arial" pitchFamily="34" charset="0"/>
                <a:cs typeface="Arial" pitchFamily="34" charset="0"/>
              </a:rPr>
              <a:t>Planning</a:t>
            </a:r>
          </a:p>
        </p:txBody>
      </p:sp>
      <p:grpSp>
        <p:nvGrpSpPr>
          <p:cNvPr id="38965" name="Group 3895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2984992"/>
            <a:ext cx="548639" cy="673460"/>
            <a:chOff x="3940602" y="308034"/>
            <a:chExt cx="2116791" cy="3428999"/>
          </a:xfrm>
          <a:solidFill>
            <a:schemeClr val="accent4"/>
          </a:solidFill>
        </p:grpSpPr>
        <p:sp>
          <p:nvSpPr>
            <p:cNvPr id="38952" name="Rectangle 3895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53" name="Rectangle 3895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54" name="Rectangle 3895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966" name="Rectangle 3895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67" name="Rectangle 3895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391886"/>
            <a:ext cx="4507025"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5" name="Picture 2" descr="Picture1.jpg"/>
          <p:cNvPicPr>
            <a:picLocks noChangeAspect="1"/>
          </p:cNvPicPr>
          <p:nvPr/>
        </p:nvPicPr>
        <p:blipFill>
          <a:blip r:embed="rId3" cstate="print"/>
          <a:stretch>
            <a:fillRect/>
          </a:stretch>
        </p:blipFill>
        <p:spPr bwMode="auto">
          <a:xfrm>
            <a:off x="4441869" y="1806293"/>
            <a:ext cx="4152000" cy="3186660"/>
          </a:xfrm>
          <a:prstGeom prst="rect">
            <a:avLst/>
          </a:prstGeom>
          <a:noFill/>
        </p:spPr>
      </p:pic>
    </p:spTree>
  </p:cSld>
  <p:clrMapOvr>
    <a:masterClrMapping/>
  </p:clrMapOvr>
  <p:transition advClick="0"/>
</p:sld>
</file>

<file path=ppt/slides/slide2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024" name="Rectangle 4202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026" name="Rectangle 4202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2028" name="Rectangle 4202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866" name="Rectangle 2"/>
          <p:cNvSpPr>
            <a:spLocks noGrp="1" noChangeArrowheads="1"/>
          </p:cNvSpPr>
          <p:nvPr>
            <p:ph type="title"/>
          </p:nvPr>
        </p:nvSpPr>
        <p:spPr>
          <a:xfrm>
            <a:off x="836676" y="548640"/>
            <a:ext cx="7626096" cy="1179576"/>
          </a:xfrm>
        </p:spPr>
        <p:txBody>
          <a:bodyPr>
            <a:noAutofit/>
          </a:bodyPr>
          <a:lstStyle/>
          <a:p>
            <a:pPr eaLnBrk="1" fontAlgn="auto" hangingPunct="1">
              <a:spcAft>
                <a:spcPts val="0"/>
              </a:spcAft>
              <a:defRPr/>
            </a:pPr>
            <a:r>
              <a:rPr lang="en-US" sz="4000" b="1" dirty="0">
                <a:effectLst>
                  <a:outerShdw blurRad="38100" dist="38100" dir="2700000" algn="tl">
                    <a:srgbClr val="000000">
                      <a:alpha val="43137"/>
                    </a:srgbClr>
                  </a:outerShdw>
                </a:effectLst>
                <a:latin typeface="Abadi" panose="020B0604020104020204" pitchFamily="34" charset="0"/>
                <a:cs typeface="Arial" pitchFamily="34" charset="0"/>
              </a:rPr>
              <a:t>Planning’s Efficiency and Effectiveness Depend On:</a:t>
            </a:r>
          </a:p>
        </p:txBody>
      </p:sp>
      <p:sp>
        <p:nvSpPr>
          <p:cNvPr id="42030" name="Rectangle 4202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987" name="Rectangle 3"/>
          <p:cNvSpPr>
            <a:spLocks noGrp="1" noChangeArrowheads="1"/>
          </p:cNvSpPr>
          <p:nvPr>
            <p:ph idx="1"/>
          </p:nvPr>
        </p:nvSpPr>
        <p:spPr>
          <a:xfrm>
            <a:off x="836676" y="2133600"/>
            <a:ext cx="7626096" cy="4043363"/>
          </a:xfrm>
        </p:spPr>
        <p:txBody>
          <a:bodyPr>
            <a:normAutofit/>
          </a:bodyPr>
          <a:lstStyle/>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Scope</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Specifications / Repeatable Procedures</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Skills required </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Specific safety hazards</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Special tools and equipment</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Estimated duration and crew size</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Parts Kitted (Eyes on the Parts)</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Getting real feedback </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Identify potential waste / losses and eliminate </a:t>
            </a:r>
          </a:p>
          <a:p>
            <a:pPr marL="469900" indent="-469900" eaLnBrk="1" hangingPunct="1"/>
            <a:r>
              <a:rPr lang="en-US" sz="2000" b="1" dirty="0">
                <a:effectLst>
                  <a:outerShdw blurRad="38100" dist="38100" dir="2700000" algn="tl">
                    <a:srgbClr val="000000">
                      <a:alpha val="43137"/>
                    </a:srgbClr>
                  </a:outerShdw>
                </a:effectLst>
                <a:latin typeface="Abadi" panose="020B0604020104020204" pitchFamily="34" charset="0"/>
                <a:cs typeface="Arial" charset="0"/>
              </a:rPr>
              <a:t>Metrics / KPIs</a:t>
            </a:r>
          </a:p>
          <a:p>
            <a:pPr marL="469900" indent="-469900" eaLnBrk="1" hangingPunct="1"/>
            <a:endParaRPr lang="en-US" sz="1900" dirty="0"/>
          </a:p>
        </p:txBody>
      </p:sp>
      <p:sp>
        <p:nvSpPr>
          <p:cNvPr id="3" name="Footer Placeholder 2">
            <a:extLst>
              <a:ext uri="{FF2B5EF4-FFF2-40B4-BE49-F238E27FC236}">
                <a16:creationId xmlns:a16="http://schemas.microsoft.com/office/drawing/2014/main" id="{5D4B9845-C26D-B64D-8149-54E5066C133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0AA838C5-5587-254D-A482-FBB6D6EB233A}"/>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219</a:t>
            </a:fld>
            <a:endParaRPr lang="en-US">
              <a:solidFill>
                <a:schemeClr val="tx1">
                  <a:lumMod val="50000"/>
                  <a:lumOff val="50000"/>
                </a:schemeClr>
              </a:solidFill>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barn(inVertical)">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barn(inVertical)">
                                      <p:cBhvr>
                                        <p:cTn id="12" dur="5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barn(inVertical)">
                                      <p:cBhvr>
                                        <p:cTn id="17" dur="500"/>
                                        <p:tgtEl>
                                          <p:spTgt spid="41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Effect transition="in" filter="barn(inVertical)">
                                      <p:cBhvr>
                                        <p:cTn id="22" dur="500"/>
                                        <p:tgtEl>
                                          <p:spTgt spid="419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Effect transition="in" filter="barn(inVertical)">
                                      <p:cBhvr>
                                        <p:cTn id="27" dur="500"/>
                                        <p:tgtEl>
                                          <p:spTgt spid="419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1987">
                                            <p:txEl>
                                              <p:pRg st="5" end="5"/>
                                            </p:txEl>
                                          </p:spTgt>
                                        </p:tgtEl>
                                        <p:attrNameLst>
                                          <p:attrName>style.visibility</p:attrName>
                                        </p:attrNameLst>
                                      </p:cBhvr>
                                      <p:to>
                                        <p:strVal val="visible"/>
                                      </p:to>
                                    </p:set>
                                    <p:animEffect transition="in" filter="barn(inVertical)">
                                      <p:cBhvr>
                                        <p:cTn id="32" dur="500"/>
                                        <p:tgtEl>
                                          <p:spTgt spid="4198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1987">
                                            <p:txEl>
                                              <p:pRg st="6" end="6"/>
                                            </p:txEl>
                                          </p:spTgt>
                                        </p:tgtEl>
                                        <p:attrNameLst>
                                          <p:attrName>style.visibility</p:attrName>
                                        </p:attrNameLst>
                                      </p:cBhvr>
                                      <p:to>
                                        <p:strVal val="visible"/>
                                      </p:to>
                                    </p:set>
                                    <p:animEffect transition="in" filter="barn(inVertical)">
                                      <p:cBhvr>
                                        <p:cTn id="37" dur="500"/>
                                        <p:tgtEl>
                                          <p:spTgt spid="4198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1987">
                                            <p:txEl>
                                              <p:pRg st="7" end="7"/>
                                            </p:txEl>
                                          </p:spTgt>
                                        </p:tgtEl>
                                        <p:attrNameLst>
                                          <p:attrName>style.visibility</p:attrName>
                                        </p:attrNameLst>
                                      </p:cBhvr>
                                      <p:to>
                                        <p:strVal val="visible"/>
                                      </p:to>
                                    </p:set>
                                    <p:animEffect transition="in" filter="barn(inVertical)">
                                      <p:cBhvr>
                                        <p:cTn id="42" dur="500"/>
                                        <p:tgtEl>
                                          <p:spTgt spid="4198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1987">
                                            <p:txEl>
                                              <p:pRg st="8" end="8"/>
                                            </p:txEl>
                                          </p:spTgt>
                                        </p:tgtEl>
                                        <p:attrNameLst>
                                          <p:attrName>style.visibility</p:attrName>
                                        </p:attrNameLst>
                                      </p:cBhvr>
                                      <p:to>
                                        <p:strVal val="visible"/>
                                      </p:to>
                                    </p:set>
                                    <p:animEffect transition="in" filter="barn(inVertical)">
                                      <p:cBhvr>
                                        <p:cTn id="47" dur="500"/>
                                        <p:tgtEl>
                                          <p:spTgt spid="4198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1987">
                                            <p:txEl>
                                              <p:pRg st="9" end="9"/>
                                            </p:txEl>
                                          </p:spTgt>
                                        </p:tgtEl>
                                        <p:attrNameLst>
                                          <p:attrName>style.visibility</p:attrName>
                                        </p:attrNameLst>
                                      </p:cBhvr>
                                      <p:to>
                                        <p:strVal val="visible"/>
                                      </p:to>
                                    </p:set>
                                    <p:animEffect transition="in" filter="barn(inVertical)">
                                      <p:cBhvr>
                                        <p:cTn id="52" dur="500"/>
                                        <p:tgtEl>
                                          <p:spTgt spid="4198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0450-88ED-EAC6-70ED-FDC3D9C92580}"/>
              </a:ext>
            </a:extLst>
          </p:cNvPr>
          <p:cNvSpPr>
            <a:spLocks noGrp="1"/>
          </p:cNvSpPr>
          <p:nvPr>
            <p:ph type="title"/>
          </p:nvPr>
        </p:nvSpPr>
        <p:spPr>
          <a:xfrm>
            <a:off x="457200" y="723900"/>
            <a:ext cx="8534400" cy="1143000"/>
          </a:xfrm>
        </p:spPr>
        <p:txBody>
          <a:bodyPr>
            <a:noAutofit/>
          </a:bodyPr>
          <a:lstStyle/>
          <a:p>
            <a:pPr algn="ctr"/>
            <a:r>
              <a:rPr lang="en-US" sz="3200" dirty="0">
                <a:latin typeface="Arial" panose="020B0604020202020204" pitchFamily="34" charset="0"/>
                <a:cs typeface="Arial" panose="020B0604020202020204" pitchFamily="34" charset="0"/>
              </a:rPr>
              <a:t>9 Helpful CMMS Implementations Steps to Achieve Long term Success</a:t>
            </a:r>
            <a:br>
              <a:rPr lang="en-US" sz="2800" b="1" dirty="0">
                <a:effectLst>
                  <a:outerShdw blurRad="38100" dist="38100" dir="2700000" algn="tl">
                    <a:srgbClr val="000000">
                      <a:alpha val="43137"/>
                    </a:srgbClr>
                  </a:outerShdw>
                </a:effectLst>
                <a:latin typeface="+mn-lt"/>
              </a:rPr>
            </a:br>
            <a:endParaRPr lang="en-US" sz="2800" b="1" dirty="0">
              <a:effectLst>
                <a:outerShdw blurRad="38100" dist="38100" dir="2700000" algn="tl">
                  <a:srgbClr val="000000">
                    <a:alpha val="43137"/>
                  </a:srgbClr>
                </a:outerShdw>
              </a:effectLst>
              <a:latin typeface="+mn-lt"/>
            </a:endParaRPr>
          </a:p>
        </p:txBody>
      </p:sp>
      <p:sp>
        <p:nvSpPr>
          <p:cNvPr id="4" name="Footer Placeholder 3">
            <a:extLst>
              <a:ext uri="{FF2B5EF4-FFF2-40B4-BE49-F238E27FC236}">
                <a16:creationId xmlns:a16="http://schemas.microsoft.com/office/drawing/2014/main" id="{22007444-3F7B-F1D8-6F34-4489856DA2D2}"/>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4C146F29-6A38-A402-FEA9-B1611F274D26}"/>
              </a:ext>
            </a:extLst>
          </p:cNvPr>
          <p:cNvSpPr>
            <a:spLocks noGrp="1"/>
          </p:cNvSpPr>
          <p:nvPr>
            <p:ph type="sldNum" sz="quarter" idx="12"/>
          </p:nvPr>
        </p:nvSpPr>
        <p:spPr/>
        <p:txBody>
          <a:bodyPr/>
          <a:lstStyle/>
          <a:p>
            <a:pPr>
              <a:defRPr/>
            </a:pPr>
            <a:fld id="{8884EA1A-2163-4568-9D63-D7D4904D6582}" type="slidenum">
              <a:rPr lang="en-US" smtClean="0"/>
              <a:pPr>
                <a:defRPr/>
              </a:pPr>
              <a:t>22</a:t>
            </a:fld>
            <a:endParaRPr lang="en-US"/>
          </a:p>
        </p:txBody>
      </p:sp>
      <p:pic>
        <p:nvPicPr>
          <p:cNvPr id="6" name="Picture 5">
            <a:extLst>
              <a:ext uri="{FF2B5EF4-FFF2-40B4-BE49-F238E27FC236}">
                <a16:creationId xmlns:a16="http://schemas.microsoft.com/office/drawing/2014/main" id="{6FC032D1-62CC-C02D-A0E9-8ED02C161721}"/>
              </a:ext>
            </a:extLst>
          </p:cNvPr>
          <p:cNvPicPr>
            <a:picLocks noChangeAspect="1"/>
          </p:cNvPicPr>
          <p:nvPr/>
        </p:nvPicPr>
        <p:blipFill>
          <a:blip r:embed="rId2"/>
          <a:srcRect l="23333" t="21852" r="25000" b="8519"/>
          <a:stretch/>
        </p:blipFill>
        <p:spPr>
          <a:xfrm>
            <a:off x="2209800" y="2281927"/>
            <a:ext cx="4724400" cy="3581400"/>
          </a:xfrm>
          <a:prstGeom prst="rect">
            <a:avLst/>
          </a:prstGeom>
          <a:ln>
            <a:solidFill>
              <a:schemeClr val="tx1"/>
            </a:solidFill>
          </a:ln>
        </p:spPr>
      </p:pic>
    </p:spTree>
    <p:extLst>
      <p:ext uri="{BB962C8B-B14F-4D97-AF65-F5344CB8AC3E}">
        <p14:creationId xmlns:p14="http://schemas.microsoft.com/office/powerpoint/2010/main" val="227985750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23" name="Rectangle 43022">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25" name="Freeform: Shape 43024">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3312871"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txBody>
          <a:bodyPr/>
          <a:lstStyle/>
          <a:p>
            <a:endParaRPr lang="en-US"/>
          </a:p>
        </p:txBody>
      </p:sp>
      <p:sp useBgFill="1">
        <p:nvSpPr>
          <p:cNvPr id="43027" name="Freeform: Shape 43026">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3204588"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43029" name="Freeform: Shape 43028">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3312871"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890" name="Rectangle 2"/>
          <p:cNvSpPr>
            <a:spLocks noGrp="1" noChangeArrowheads="1"/>
          </p:cNvSpPr>
          <p:nvPr>
            <p:ph type="title"/>
          </p:nvPr>
        </p:nvSpPr>
        <p:spPr>
          <a:xfrm>
            <a:off x="342900" y="723406"/>
            <a:ext cx="2425514" cy="3826728"/>
          </a:xfrm>
        </p:spPr>
        <p:txBody>
          <a:bodyPr vert="horz" lIns="91440" tIns="45720" rIns="91440" bIns="45720" rtlCol="0" anchor="b">
            <a:normAutofit/>
          </a:bodyPr>
          <a:lstStyle/>
          <a:p>
            <a:pPr algn="ctr" defTabSz="914400" fontAlgn="auto">
              <a:spcAft>
                <a:spcPts val="0"/>
              </a:spcAft>
              <a:defRPr/>
            </a:pPr>
            <a:r>
              <a:rPr lang="en-US" sz="3200" b="1" kern="1200" dirty="0">
                <a:solidFill>
                  <a:schemeClr val="tx1"/>
                </a:solidFill>
                <a:latin typeface="+mn-lt"/>
                <a:ea typeface="+mj-ea"/>
                <a:cs typeface="+mj-cs"/>
              </a:rPr>
              <a:t>A Place for Everything? </a:t>
            </a:r>
            <a:br>
              <a:rPr lang="en-US" sz="3200" b="1" kern="1200" dirty="0">
                <a:solidFill>
                  <a:schemeClr val="tx1"/>
                </a:solidFill>
                <a:latin typeface="+mn-lt"/>
                <a:ea typeface="+mj-ea"/>
                <a:cs typeface="+mj-cs"/>
              </a:rPr>
            </a:br>
            <a:br>
              <a:rPr lang="en-US" sz="3200" b="1" kern="1200" dirty="0">
                <a:solidFill>
                  <a:schemeClr val="tx1"/>
                </a:solidFill>
                <a:latin typeface="+mn-lt"/>
                <a:ea typeface="+mj-ea"/>
                <a:cs typeface="+mj-cs"/>
              </a:rPr>
            </a:br>
            <a:r>
              <a:rPr lang="en-US" sz="3200" b="1" kern="1200" dirty="0">
                <a:solidFill>
                  <a:schemeClr val="tx1"/>
                </a:solidFill>
                <a:latin typeface="+mn-lt"/>
                <a:ea typeface="+mj-ea"/>
                <a:cs typeface="+mj-cs"/>
              </a:rPr>
              <a:t>Everything in its Place?</a:t>
            </a:r>
          </a:p>
        </p:txBody>
      </p:sp>
      <p:pic>
        <p:nvPicPr>
          <p:cNvPr id="43011" name="Picture 3"/>
          <p:cNvPicPr>
            <a:picLocks noGrp="1" noChangeAspect="1" noChangeArrowheads="1"/>
          </p:cNvPicPr>
          <p:nvPr>
            <p:ph idx="1"/>
          </p:nvPr>
        </p:nvPicPr>
        <p:blipFill>
          <a:blip r:embed="rId3" cstate="print"/>
          <a:stretch>
            <a:fillRect/>
          </a:stretch>
        </p:blipFill>
        <p:spPr>
          <a:xfrm>
            <a:off x="3687188" y="1562843"/>
            <a:ext cx="4973506" cy="3732314"/>
          </a:xfrm>
          <a:prstGeom prst="rect">
            <a:avLst/>
          </a:prstGeom>
        </p:spPr>
      </p:pic>
      <p:sp>
        <p:nvSpPr>
          <p:cNvPr id="3" name="Footer Placeholder 2">
            <a:extLst>
              <a:ext uri="{FF2B5EF4-FFF2-40B4-BE49-F238E27FC236}">
                <a16:creationId xmlns:a16="http://schemas.microsoft.com/office/drawing/2014/main" id="{91BEC025-10BB-F247-8A14-B9908D94430C}"/>
              </a:ext>
            </a:extLst>
          </p:cNvPr>
          <p:cNvSpPr>
            <a:spLocks noGrp="1"/>
          </p:cNvSpPr>
          <p:nvPr>
            <p:ph type="ftr" sz="quarter" idx="11"/>
          </p:nvPr>
        </p:nvSpPr>
        <p:spPr>
          <a:xfrm>
            <a:off x="343840" y="6371549"/>
            <a:ext cx="2415687" cy="345796"/>
          </a:xfrm>
        </p:spPr>
        <p:txBody>
          <a:bodyPr vert="horz" lIns="91440" tIns="45720" rIns="91440" bIns="45720" rtlCol="0" anchor="ctr">
            <a:normAutofit/>
          </a:bodyPr>
          <a:lstStyle/>
          <a:p>
            <a:pPr>
              <a:spcAft>
                <a:spcPts val="600"/>
              </a:spcAft>
              <a:defRPr/>
            </a:pPr>
            <a:r>
              <a:rPr lang="en-US" sz="1200" kern="1200">
                <a:solidFill>
                  <a:schemeClr val="tx1">
                    <a:alpha val="6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3D72DECA-60FD-DC47-989A-9127BB62DFE4}"/>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rgbClr val="000000">
                    <a:alpha val="60000"/>
                  </a:srgbClr>
                </a:solidFill>
                <a:latin typeface="+mn-lt"/>
                <a:cs typeface="+mn-cs"/>
              </a:rPr>
              <a:pPr>
                <a:spcAft>
                  <a:spcPts val="600"/>
                </a:spcAft>
                <a:defRPr/>
              </a:pPr>
              <a:t>220</a:t>
            </a:fld>
            <a:endParaRPr lang="en-US" sz="1200">
              <a:solidFill>
                <a:srgbClr val="000000">
                  <a:alpha val="60000"/>
                </a:srgbClr>
              </a:solidFill>
              <a:latin typeface="+mn-lt"/>
              <a:cs typeface="+mn-cs"/>
            </a:endParaRPr>
          </a:p>
        </p:txBody>
      </p:sp>
    </p:spTree>
  </p:cSld>
  <p:clrMapOvr>
    <a:masterClrMapping/>
  </p:clrMapOvr>
  <p:transition advClick="0"/>
</p:sld>
</file>

<file path=ppt/slides/slide2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051" name="Rectangle 4404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6" name="Picture 4"/>
          <p:cNvPicPr>
            <a:picLocks noGrp="1" noChangeAspect="1" noChangeArrowheads="1"/>
          </p:cNvPicPr>
          <p:nvPr>
            <p:ph sz="half" idx="2"/>
          </p:nvPr>
        </p:nvPicPr>
        <p:blipFill rotWithShape="1">
          <a:blip r:embed="rId3" cstate="print"/>
          <a:srcRect r="20689"/>
          <a:stretch/>
        </p:blipFill>
        <p:spPr>
          <a:xfrm>
            <a:off x="5715000" y="914400"/>
            <a:ext cx="3428998" cy="4953000"/>
          </a:xfrm>
          <a:prstGeom prst="rect">
            <a:avLst/>
          </a:prstGeom>
        </p:spPr>
      </p:pic>
      <p:sp>
        <p:nvSpPr>
          <p:cNvPr id="44050" name="Rectangle 4404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914" name="Rectangle 2"/>
          <p:cNvSpPr>
            <a:spLocks noGrp="1" noChangeArrowheads="1"/>
          </p:cNvSpPr>
          <p:nvPr>
            <p:ph type="title"/>
          </p:nvPr>
        </p:nvSpPr>
        <p:spPr>
          <a:xfrm>
            <a:off x="457200" y="365125"/>
            <a:ext cx="5257798" cy="1899912"/>
          </a:xfrm>
        </p:spPr>
        <p:txBody>
          <a:bodyPr vert="horz" lIns="91440" tIns="45720" rIns="91440" bIns="45720" rtlCol="0" anchor="ctr">
            <a:normAutofit/>
          </a:bodyPr>
          <a:lstStyle/>
          <a:p>
            <a:pPr defTabSz="914400" fontAlgn="auto">
              <a:spcAft>
                <a:spcPts val="0"/>
              </a:spcAft>
              <a:defRPr/>
            </a:pPr>
            <a:r>
              <a:rPr lang="en-US" sz="4000" b="1" dirty="0">
                <a:latin typeface="Abadi" panose="020B0604020104020204" pitchFamily="34" charset="0"/>
              </a:rPr>
              <a:t>Organized for Efficiency</a:t>
            </a:r>
          </a:p>
        </p:txBody>
      </p:sp>
      <p:sp>
        <p:nvSpPr>
          <p:cNvPr id="38915" name="Rectangle 3"/>
          <p:cNvSpPr>
            <a:spLocks noGrp="1" noChangeArrowheads="1"/>
          </p:cNvSpPr>
          <p:nvPr>
            <p:ph type="body" sz="half" idx="1"/>
          </p:nvPr>
        </p:nvSpPr>
        <p:spPr>
          <a:xfrm>
            <a:off x="0" y="1981200"/>
            <a:ext cx="5410200" cy="4195763"/>
          </a:xfrm>
        </p:spPr>
        <p:txBody>
          <a:bodyPr vert="horz" lIns="91440" tIns="45720" rIns="91440" bIns="45720" rtlCol="0">
            <a:noAutofit/>
          </a:bodyPr>
          <a:lstStyle/>
          <a:p>
            <a:pPr marL="469900" indent="-228600" defTabSz="914400" fontAlgn="auto">
              <a:lnSpc>
                <a:spcPct val="150000"/>
              </a:lnSpc>
              <a:spcAft>
                <a:spcPts val="0"/>
              </a:spcAft>
              <a:defRPr/>
            </a:pPr>
            <a:r>
              <a:rPr lang="en-US" sz="2000" b="1" dirty="0">
                <a:effectLst>
                  <a:outerShdw blurRad="38100" dist="38100" dir="2700000" algn="tl">
                    <a:srgbClr val="000000">
                      <a:alpha val="43137"/>
                    </a:srgbClr>
                  </a:outerShdw>
                </a:effectLst>
                <a:latin typeface="Abadi" panose="020B0604020104020204" pitchFamily="34" charset="0"/>
              </a:rPr>
              <a:t>Everything has an identified place where things are put back after use</a:t>
            </a:r>
          </a:p>
          <a:p>
            <a:pPr marL="469900" indent="-228600" defTabSz="914400" fontAlgn="auto">
              <a:lnSpc>
                <a:spcPct val="150000"/>
              </a:lnSpc>
              <a:spcAft>
                <a:spcPts val="0"/>
              </a:spcAft>
              <a:defRPr/>
            </a:pPr>
            <a:r>
              <a:rPr lang="en-US" sz="2000" b="1" dirty="0">
                <a:effectLst>
                  <a:outerShdw blurRad="38100" dist="38100" dir="2700000" algn="tl">
                    <a:srgbClr val="000000">
                      <a:alpha val="43137"/>
                    </a:srgbClr>
                  </a:outerShdw>
                </a:effectLst>
                <a:latin typeface="Abadi" panose="020B0604020104020204" pitchFamily="34" charset="0"/>
              </a:rPr>
              <a:t>Everyone knows the system and follows it</a:t>
            </a:r>
          </a:p>
          <a:p>
            <a:pPr marL="469900" indent="-228600" defTabSz="914400" fontAlgn="auto">
              <a:lnSpc>
                <a:spcPct val="150000"/>
              </a:lnSpc>
              <a:spcAft>
                <a:spcPts val="0"/>
              </a:spcAft>
              <a:defRPr/>
            </a:pPr>
            <a:r>
              <a:rPr lang="en-US" sz="2000" b="1" dirty="0">
                <a:effectLst>
                  <a:outerShdw blurRad="38100" dist="38100" dir="2700000" algn="tl">
                    <a:srgbClr val="000000">
                      <a:alpha val="43137"/>
                    </a:srgbClr>
                  </a:outerShdw>
                </a:effectLst>
                <a:latin typeface="Abadi" panose="020B0604020104020204" pitchFamily="34" charset="0"/>
              </a:rPr>
              <a:t>Finding tools and equipment is much faster</a:t>
            </a:r>
          </a:p>
          <a:p>
            <a:pPr marL="469900" indent="-228600" defTabSz="914400" fontAlgn="auto">
              <a:lnSpc>
                <a:spcPct val="150000"/>
              </a:lnSpc>
              <a:spcAft>
                <a:spcPts val="0"/>
              </a:spcAft>
              <a:defRPr/>
            </a:pPr>
            <a:r>
              <a:rPr lang="en-US" sz="2000" b="1" dirty="0">
                <a:effectLst>
                  <a:outerShdw blurRad="38100" dist="38100" dir="2700000" algn="tl">
                    <a:srgbClr val="000000">
                      <a:alpha val="43137"/>
                    </a:srgbClr>
                  </a:outerShdw>
                </a:effectLst>
                <a:latin typeface="Abadi" panose="020B0604020104020204" pitchFamily="34" charset="0"/>
              </a:rPr>
              <a:t>People are more productive instead of spending so much time on non-value-added “looking” for what they need</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barn(inVertical)">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barn(inVertical)">
                                      <p:cBhvr>
                                        <p:cTn id="12" dur="500"/>
                                        <p:tgtEl>
                                          <p:spTgt spid="389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barn(inVertical)">
                                      <p:cBhvr>
                                        <p:cTn id="17" dur="500"/>
                                        <p:tgtEl>
                                          <p:spTgt spid="389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8915">
                                            <p:txEl>
                                              <p:pRg st="3" end="3"/>
                                            </p:txEl>
                                          </p:spTgt>
                                        </p:tgtEl>
                                        <p:attrNameLst>
                                          <p:attrName>style.visibility</p:attrName>
                                        </p:attrNameLst>
                                      </p:cBhvr>
                                      <p:to>
                                        <p:strVal val="visible"/>
                                      </p:to>
                                    </p:set>
                                    <p:animEffect transition="in" filter="barn(inVertical)">
                                      <p:cBhvr>
                                        <p:cTn id="22" dur="500"/>
                                        <p:tgtEl>
                                          <p:spTgt spid="389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FEC56-0998-4223-AF4C-E982130E9BF0}"/>
              </a:ext>
            </a:extLst>
          </p:cNvPr>
          <p:cNvSpPr>
            <a:spLocks noGrp="1"/>
          </p:cNvSpPr>
          <p:nvPr>
            <p:ph type="title"/>
          </p:nvPr>
        </p:nvSpPr>
        <p:spPr>
          <a:xfrm>
            <a:off x="390525" y="228600"/>
            <a:ext cx="8362950" cy="1325563"/>
          </a:xfrm>
        </p:spPr>
        <p:txBody>
          <a:bodyPr>
            <a:normAutofit/>
          </a:bodyPr>
          <a:lstStyle/>
          <a:p>
            <a:pPr algn="ctr"/>
            <a:r>
              <a:rPr lang="en-US" sz="3200" b="1" dirty="0">
                <a:effectLst>
                  <a:outerShdw blurRad="38100" dist="38100" dir="2700000" algn="tl">
                    <a:srgbClr val="000000">
                      <a:alpha val="43137"/>
                    </a:srgbClr>
                  </a:outerShdw>
                </a:effectLst>
                <a:latin typeface="Abadi" panose="020B0604020104020204" pitchFamily="34" charset="0"/>
              </a:rPr>
              <a:t>Maintenance Planning and Scheduling Metrics</a:t>
            </a:r>
          </a:p>
        </p:txBody>
      </p:sp>
      <p:sp>
        <p:nvSpPr>
          <p:cNvPr id="3" name="Content Placeholder 2">
            <a:extLst>
              <a:ext uri="{FF2B5EF4-FFF2-40B4-BE49-F238E27FC236}">
                <a16:creationId xmlns:a16="http://schemas.microsoft.com/office/drawing/2014/main" id="{B47109AA-2887-4918-A148-2DF17786979B}"/>
              </a:ext>
            </a:extLst>
          </p:cNvPr>
          <p:cNvSpPr>
            <a:spLocks noGrp="1"/>
          </p:cNvSpPr>
          <p:nvPr>
            <p:ph idx="1"/>
          </p:nvPr>
        </p:nvSpPr>
        <p:spPr>
          <a:xfrm>
            <a:off x="795558" y="1554163"/>
            <a:ext cx="7719792" cy="4351338"/>
          </a:xfrm>
        </p:spPr>
        <p:txBody>
          <a:bodyPr>
            <a:normAutofit/>
          </a:bodyPr>
          <a:lstStyle/>
          <a:p>
            <a:pPr marL="0" indent="0">
              <a:buNone/>
            </a:pPr>
            <a:r>
              <a:rPr lang="en-US" sz="2000" b="1" u="sng" dirty="0">
                <a:effectLst>
                  <a:outerShdw blurRad="38100" dist="38100" dir="2700000" algn="tl">
                    <a:srgbClr val="000000">
                      <a:alpha val="43137"/>
                    </a:srgbClr>
                  </a:outerShdw>
                </a:effectLst>
                <a:latin typeface="Abadi" panose="020B0604020104020204" pitchFamily="34" charset="0"/>
              </a:rPr>
              <a:t>Leading KPIs</a:t>
            </a:r>
            <a:r>
              <a:rPr lang="en-US" sz="2000" b="1" dirty="0">
                <a:effectLst>
                  <a:outerShdw blurRad="38100" dist="38100" dir="2700000" algn="tl">
                    <a:srgbClr val="000000">
                      <a:alpha val="43137"/>
                    </a:srgbClr>
                  </a:outerShdw>
                </a:effectLst>
                <a:latin typeface="Abadi" panose="020B0604020104020204" pitchFamily="34" charset="0"/>
              </a:rPr>
              <a:t>				</a:t>
            </a:r>
            <a:r>
              <a:rPr lang="en-US" sz="2000" b="1" u="sng" dirty="0">
                <a:effectLst>
                  <a:outerShdw blurRad="38100" dist="38100" dir="2700000" algn="tl">
                    <a:srgbClr val="000000">
                      <a:alpha val="43137"/>
                    </a:srgbClr>
                  </a:outerShdw>
                </a:effectLst>
                <a:latin typeface="Abadi" panose="020B0604020104020204" pitchFamily="34" charset="0"/>
              </a:rPr>
              <a:t>Lagging KPIs</a:t>
            </a:r>
          </a:p>
          <a:p>
            <a:pPr marL="342900" lvl="1" indent="0">
              <a:buNone/>
            </a:pPr>
            <a:r>
              <a:rPr lang="en-US" sz="2000" b="1" dirty="0">
                <a:effectLst>
                  <a:outerShdw blurRad="38100" dist="38100" dir="2700000" algn="tl">
                    <a:srgbClr val="000000">
                      <a:alpha val="43137"/>
                    </a:srgbClr>
                  </a:outerShdw>
                </a:effectLst>
                <a:latin typeface="Abadi" panose="020B0604020104020204" pitchFamily="34" charset="0"/>
              </a:rPr>
              <a:t>Schedule Compliance			      Production Cost</a:t>
            </a:r>
          </a:p>
          <a:p>
            <a:pPr marL="342900" lvl="1" indent="0">
              <a:buNone/>
            </a:pPr>
            <a:r>
              <a:rPr lang="en-US" sz="2000" b="1" dirty="0">
                <a:effectLst>
                  <a:outerShdw blurRad="38100" dist="38100" dir="2700000" algn="tl">
                    <a:srgbClr val="000000">
                      <a:alpha val="43137"/>
                    </a:srgbClr>
                  </a:outerShdw>
                </a:effectLst>
                <a:latin typeface="Abadi" panose="020B0604020104020204" pitchFamily="34" charset="0"/>
              </a:rPr>
              <a:t>% of Planned Work</a:t>
            </a:r>
            <a:r>
              <a:rPr lang="en-US" sz="2000" b="1" dirty="0"/>
              <a:t>			        </a:t>
            </a:r>
            <a:r>
              <a:rPr lang="en-US" sz="2000" b="1" dirty="0">
                <a:effectLst>
                  <a:outerShdw blurRad="38100" dist="38100" dir="2700000" algn="tl">
                    <a:srgbClr val="000000">
                      <a:alpha val="43137"/>
                    </a:srgbClr>
                  </a:outerShdw>
                </a:effectLst>
                <a:latin typeface="Abadi" panose="020B0604020104020204" pitchFamily="34" charset="0"/>
              </a:rPr>
              <a:t>Rework</a:t>
            </a:r>
          </a:p>
        </p:txBody>
      </p:sp>
      <p:sp>
        <p:nvSpPr>
          <p:cNvPr id="4" name="Rectangle 3">
            <a:extLst>
              <a:ext uri="{FF2B5EF4-FFF2-40B4-BE49-F238E27FC236}">
                <a16:creationId xmlns:a16="http://schemas.microsoft.com/office/drawing/2014/main" id="{F3818F6B-A5D4-4CFC-ACB8-2FD0DAC4265F}"/>
              </a:ext>
            </a:extLst>
          </p:cNvPr>
          <p:cNvSpPr/>
          <p:nvPr/>
        </p:nvSpPr>
        <p:spPr>
          <a:xfrm>
            <a:off x="795558" y="2879726"/>
            <a:ext cx="7991474" cy="2862322"/>
          </a:xfrm>
          <a:prstGeom prst="rect">
            <a:avLst/>
          </a:prstGeom>
        </p:spPr>
        <p:txBody>
          <a:bodyPr wrap="square">
            <a:spAutoFit/>
          </a:bodyPr>
          <a:lstStyle/>
          <a:p>
            <a:r>
              <a:rPr lang="en-US" sz="2000" b="1" u="sng" dirty="0">
                <a:solidFill>
                  <a:srgbClr val="000000"/>
                </a:solidFill>
                <a:effectLst>
                  <a:outerShdw blurRad="38100" dist="38100" dir="2700000" algn="tl">
                    <a:srgbClr val="000000">
                      <a:alpha val="43137"/>
                    </a:srgbClr>
                  </a:outerShdw>
                </a:effectLst>
                <a:latin typeface="Abadi" panose="020B0604020104020204" pitchFamily="34" charset="0"/>
              </a:rPr>
              <a:t>Schedule Compliance</a:t>
            </a:r>
          </a:p>
          <a:p>
            <a:r>
              <a:rPr lang="en-US" sz="2000" b="1" dirty="0">
                <a:solidFill>
                  <a:srgbClr val="000000"/>
                </a:solidFill>
                <a:effectLst>
                  <a:outerShdw blurRad="38100" dist="38100" dir="2700000" algn="tl">
                    <a:srgbClr val="000000">
                      <a:alpha val="43137"/>
                    </a:srgbClr>
                  </a:outerShdw>
                </a:effectLst>
                <a:latin typeface="Abadi" panose="020B0604020104020204" pitchFamily="34" charset="0"/>
              </a:rPr>
              <a:t>The metric is a measure of adherence to the maintenance schedule expressed as a percent of total time available to schedule. </a:t>
            </a:r>
          </a:p>
          <a:p>
            <a:endParaRPr lang="en-US" sz="2000" b="1" dirty="0">
              <a:solidFill>
                <a:srgbClr val="000000"/>
              </a:solidFill>
              <a:effectLst>
                <a:outerShdw blurRad="38100" dist="38100" dir="2700000" algn="tl">
                  <a:srgbClr val="000000">
                    <a:alpha val="43137"/>
                  </a:srgbClr>
                </a:outerShdw>
              </a:effectLst>
              <a:latin typeface="Abadi" panose="020B0604020104020204" pitchFamily="34" charset="0"/>
            </a:endParaRPr>
          </a:p>
          <a:p>
            <a:r>
              <a:rPr lang="en-US" sz="2000" b="1" u="sng" dirty="0">
                <a:solidFill>
                  <a:srgbClr val="000000"/>
                </a:solidFill>
                <a:effectLst>
                  <a:outerShdw blurRad="38100" dist="38100" dir="2700000" algn="tl">
                    <a:srgbClr val="000000">
                      <a:alpha val="43137"/>
                    </a:srgbClr>
                  </a:outerShdw>
                </a:effectLst>
                <a:latin typeface="Abadi" panose="020B0604020104020204" pitchFamily="34" charset="0"/>
              </a:rPr>
              <a:t>Rework</a:t>
            </a:r>
          </a:p>
          <a:p>
            <a:r>
              <a:rPr lang="en-US" sz="2000" b="1" i="0" dirty="0">
                <a:solidFill>
                  <a:srgbClr val="202124"/>
                </a:solidFill>
                <a:effectLst>
                  <a:outerShdw blurRad="38100" dist="38100" dir="2700000" algn="tl">
                    <a:srgbClr val="000000">
                      <a:alpha val="43137"/>
                    </a:srgbClr>
                  </a:outerShdw>
                </a:effectLst>
                <a:latin typeface="Abadi" panose="020B0604020104020204" pitchFamily="34" charset="0"/>
              </a:rPr>
              <a:t>A rework is </a:t>
            </a:r>
            <a:r>
              <a:rPr lang="en-US" sz="2000" b="1" i="0" dirty="0">
                <a:solidFill>
                  <a:srgbClr val="040C28"/>
                </a:solidFill>
                <a:effectLst>
                  <a:outerShdw blurRad="38100" dist="38100" dir="2700000" algn="tl">
                    <a:srgbClr val="000000">
                      <a:alpha val="43137"/>
                    </a:srgbClr>
                  </a:outerShdw>
                </a:effectLst>
                <a:latin typeface="Abadi" panose="020B0604020104020204" pitchFamily="34" charset="0"/>
              </a:rPr>
              <a:t>any piece of equipment that fails within 60 days or less after completion of a repair work order</a:t>
            </a:r>
            <a:r>
              <a:rPr lang="en-US" sz="2000" b="1" i="0" dirty="0">
                <a:solidFill>
                  <a:srgbClr val="202124"/>
                </a:solidFill>
                <a:effectLst>
                  <a:outerShdw blurRad="38100" dist="38100" dir="2700000" algn="tl">
                    <a:srgbClr val="000000">
                      <a:alpha val="43137"/>
                    </a:srgbClr>
                  </a:outerShdw>
                </a:effectLst>
                <a:latin typeface="Abadi" panose="020B0604020104020204" pitchFamily="34" charset="0"/>
              </a:rPr>
              <a:t>.</a:t>
            </a:r>
          </a:p>
          <a:p>
            <a:r>
              <a:rPr lang="en-US" sz="2000" b="1" i="0" dirty="0">
                <a:solidFill>
                  <a:srgbClr val="202124"/>
                </a:solidFill>
                <a:effectLst>
                  <a:outerShdw blurRad="38100" dist="38100" dir="2700000" algn="tl">
                    <a:srgbClr val="000000">
                      <a:alpha val="43137"/>
                    </a:srgbClr>
                  </a:outerShdw>
                </a:effectLst>
                <a:latin typeface="Abadi" panose="020B0604020104020204" pitchFamily="34" charset="0"/>
              </a:rPr>
              <a:t>Several factors can cause a rework: Poor operating procedures. Improper maintenance procedures. Subpar materials and parts.</a:t>
            </a:r>
            <a:endParaRPr lang="en-US" sz="2000" b="1" u="sng" dirty="0">
              <a:effectLst>
                <a:outerShdw blurRad="38100" dist="38100" dir="2700000" algn="tl">
                  <a:srgbClr val="000000">
                    <a:alpha val="43137"/>
                  </a:srgbClr>
                </a:outerShdw>
              </a:effectLst>
              <a:latin typeface="Abadi" panose="020B0604020104020204" pitchFamily="34" charset="0"/>
            </a:endParaRPr>
          </a:p>
        </p:txBody>
      </p:sp>
      <p:sp>
        <p:nvSpPr>
          <p:cNvPr id="6" name="Slide Number Placeholder 5">
            <a:extLst>
              <a:ext uri="{FF2B5EF4-FFF2-40B4-BE49-F238E27FC236}">
                <a16:creationId xmlns:a16="http://schemas.microsoft.com/office/drawing/2014/main" id="{798DD9F0-EBD2-A74A-8D46-FD89A52790D4}"/>
              </a:ext>
            </a:extLst>
          </p:cNvPr>
          <p:cNvSpPr>
            <a:spLocks noGrp="1"/>
          </p:cNvSpPr>
          <p:nvPr>
            <p:ph type="sldNum" sz="quarter" idx="12"/>
          </p:nvPr>
        </p:nvSpPr>
        <p:spPr/>
        <p:txBody>
          <a:bodyPr/>
          <a:lstStyle/>
          <a:p>
            <a:pPr>
              <a:defRPr/>
            </a:pPr>
            <a:fld id="{93760DB9-38B2-4ACA-86B8-FFD53C1F380B}" type="slidenum">
              <a:rPr lang="en-US" smtClean="0"/>
              <a:pPr>
                <a:defRPr/>
              </a:pPr>
              <a:t>222</a:t>
            </a:fld>
            <a:endParaRPr lang="en-US"/>
          </a:p>
        </p:txBody>
      </p:sp>
      <p:sp>
        <p:nvSpPr>
          <p:cNvPr id="7" name="Footer Placeholder 6">
            <a:extLst>
              <a:ext uri="{FF2B5EF4-FFF2-40B4-BE49-F238E27FC236}">
                <a16:creationId xmlns:a16="http://schemas.microsoft.com/office/drawing/2014/main" id="{CFBC1989-93F4-4F4D-836D-483657B665DF}"/>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69238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arn(inVertic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arn(inVertical)">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arn(inVertical)">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CF3B7A0-34E4-429F-ADEB-CE354BC4907E}"/>
              </a:ext>
            </a:extLst>
          </p:cNvPr>
          <p:cNvSpPr>
            <a:spLocks noGrp="1"/>
          </p:cNvSpPr>
          <p:nvPr>
            <p:ph type="title"/>
          </p:nvPr>
        </p:nvSpPr>
        <p:spPr>
          <a:xfrm>
            <a:off x="483798" y="525982"/>
            <a:ext cx="3545801" cy="1200361"/>
          </a:xfrm>
        </p:spPr>
        <p:txBody>
          <a:bodyPr anchor="b">
            <a:normAutofit fontScale="90000"/>
          </a:bodyPr>
          <a:lstStyle/>
          <a:p>
            <a:r>
              <a:rPr lang="en-US" sz="2200" b="1" dirty="0">
                <a:solidFill>
                  <a:srgbClr val="FF0000"/>
                </a:solidFill>
                <a:effectLst>
                  <a:outerShdw blurRad="38100" dist="38100" dir="2700000" algn="tl">
                    <a:srgbClr val="000000">
                      <a:alpha val="43137"/>
                    </a:srgbClr>
                  </a:outerShdw>
                </a:effectLst>
                <a:latin typeface="Abadi" panose="020B0604020104020204" pitchFamily="34" charset="0"/>
              </a:rPr>
              <a:t>Individual Exercise </a:t>
            </a:r>
            <a:r>
              <a:rPr lang="en-US" sz="2200" b="1" dirty="0">
                <a:effectLst>
                  <a:outerShdw blurRad="38100" dist="38100" dir="2700000" algn="tl">
                    <a:srgbClr val="000000">
                      <a:alpha val="43137"/>
                    </a:srgbClr>
                  </a:outerShdw>
                </a:effectLst>
                <a:latin typeface="Abadi" panose="020B0604020104020204" pitchFamily="34" charset="0"/>
              </a:rPr>
              <a:t>– Text me One thing you learned so far?</a:t>
            </a:r>
            <a:br>
              <a:rPr lang="en-US" sz="2200" b="1" dirty="0">
                <a:effectLst>
                  <a:outerShdw blurRad="38100" dist="38100" dir="2700000" algn="tl">
                    <a:srgbClr val="000000">
                      <a:alpha val="43137"/>
                    </a:srgbClr>
                  </a:outerShdw>
                </a:effectLst>
                <a:latin typeface="Abadi" panose="020B0604020104020204" pitchFamily="34" charset="0"/>
              </a:rPr>
            </a:br>
            <a:r>
              <a:rPr lang="en-US" sz="2200" b="1" dirty="0">
                <a:effectLst>
                  <a:outerShdw blurRad="38100" dist="38100" dir="2700000" algn="tl">
                    <a:srgbClr val="000000">
                      <a:alpha val="43137"/>
                    </a:srgbClr>
                  </a:outerShdw>
                </a:effectLst>
                <a:latin typeface="Abadi" panose="020B0604020104020204" pitchFamily="34" charset="0"/>
              </a:rPr>
              <a:t>“one person at a time”</a:t>
            </a:r>
            <a:endParaRPr lang="en-US" sz="2200" b="1" i="1" dirty="0">
              <a:effectLst>
                <a:outerShdw blurRad="38100" dist="38100" dir="2700000" algn="tl">
                  <a:srgbClr val="000000">
                    <a:alpha val="43137"/>
                  </a:srgbClr>
                </a:outerShdw>
              </a:effectLst>
              <a:latin typeface="Abadi" panose="020B0604020104020204" pitchFamily="34" charset="0"/>
            </a:endParaRPr>
          </a:p>
        </p:txBody>
      </p:sp>
      <p:sp>
        <p:nvSpPr>
          <p:cNvPr id="33" name="Rectangle 32">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39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C8D76B8-E6E7-44D6-A8EB-74614FA9D9CD}"/>
              </a:ext>
            </a:extLst>
          </p:cNvPr>
          <p:cNvSpPr>
            <a:spLocks noGrp="1"/>
          </p:cNvSpPr>
          <p:nvPr>
            <p:ph idx="1"/>
          </p:nvPr>
        </p:nvSpPr>
        <p:spPr>
          <a:xfrm>
            <a:off x="483799" y="2031101"/>
            <a:ext cx="3817816" cy="3511943"/>
          </a:xfrm>
        </p:spPr>
        <p:txBody>
          <a:bodyPr anchor="ctr">
            <a:normAutofit/>
          </a:bodyPr>
          <a:lstStyle/>
          <a:p>
            <a:pPr marL="0" indent="0">
              <a:buNone/>
            </a:pPr>
            <a:r>
              <a:rPr lang="en-US" sz="2000" b="1" dirty="0">
                <a:effectLst>
                  <a:outerShdw blurRad="38100" dist="38100" dir="2700000" algn="tl">
                    <a:srgbClr val="000000">
                      <a:alpha val="43137"/>
                    </a:srgbClr>
                  </a:outerShdw>
                </a:effectLst>
                <a:latin typeface="Abadi" panose="020B0604020104020204" pitchFamily="34" charset="0"/>
              </a:rPr>
              <a:t>Simple Rule – if someone has stated “one thing”, you must come up with another one </a:t>
            </a:r>
          </a:p>
        </p:txBody>
      </p:sp>
      <p:sp>
        <p:nvSpPr>
          <p:cNvPr id="35" name="Rectangle 3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61965" y="6072626"/>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36109"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2594"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36F9B1E-4C93-4994-80C7-CF8158EB6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4290" y="650494"/>
            <a:ext cx="4134039" cy="5324142"/>
          </a:xfrm>
          <a:prstGeom prst="rect">
            <a:avLst/>
          </a:prstGeom>
        </p:spPr>
      </p:pic>
      <p:sp>
        <p:nvSpPr>
          <p:cNvPr id="6" name="Footer Placeholder 5">
            <a:extLst>
              <a:ext uri="{FF2B5EF4-FFF2-40B4-BE49-F238E27FC236}">
                <a16:creationId xmlns:a16="http://schemas.microsoft.com/office/drawing/2014/main" id="{69A09F4A-ED3F-AB49-BF73-FE89671AA3FE}"/>
              </a:ext>
            </a:extLst>
          </p:cNvPr>
          <p:cNvSpPr>
            <a:spLocks noGrp="1"/>
          </p:cNvSpPr>
          <p:nvPr>
            <p:ph type="ftr" sz="quarter" idx="11"/>
          </p:nvPr>
        </p:nvSpPr>
        <p:spPr>
          <a:xfrm>
            <a:off x="3028950" y="6492240"/>
            <a:ext cx="3086100" cy="365125"/>
          </a:xfrm>
        </p:spPr>
        <p:txBody>
          <a:bodyPr>
            <a:normAutofit/>
          </a:bodyPr>
          <a:lstStyle/>
          <a:p>
            <a:pPr>
              <a:spcAft>
                <a:spcPts val="600"/>
              </a:spcAft>
              <a:defRPr/>
            </a:pPr>
            <a:r>
              <a:rPr lang="en-US"/>
              <a:t>www.worldclassmaintenance.org</a:t>
            </a:r>
          </a:p>
        </p:txBody>
      </p:sp>
      <p:sp>
        <p:nvSpPr>
          <p:cNvPr id="2" name="Slide Number Placeholder 1">
            <a:extLst>
              <a:ext uri="{FF2B5EF4-FFF2-40B4-BE49-F238E27FC236}">
                <a16:creationId xmlns:a16="http://schemas.microsoft.com/office/drawing/2014/main" id="{F0FDB8E7-07EB-E14F-8D06-5FFC75A5B7B5}"/>
              </a:ext>
            </a:extLst>
          </p:cNvPr>
          <p:cNvSpPr>
            <a:spLocks noGrp="1"/>
          </p:cNvSpPr>
          <p:nvPr>
            <p:ph type="sldNum" sz="quarter" idx="12"/>
          </p:nvPr>
        </p:nvSpPr>
        <p:spPr>
          <a:xfrm>
            <a:off x="6457950" y="6492240"/>
            <a:ext cx="2057400" cy="365125"/>
          </a:xfrm>
        </p:spPr>
        <p:txBody>
          <a:bodyPr>
            <a:normAutofit/>
          </a:bodyPr>
          <a:lstStyle/>
          <a:p>
            <a:pPr>
              <a:spcAft>
                <a:spcPts val="600"/>
              </a:spcAft>
              <a:defRPr/>
            </a:pPr>
            <a:fld id="{93760DB9-38B2-4ACA-86B8-FFD53C1F380B}" type="slidenum">
              <a:rPr lang="en-US"/>
              <a:pPr>
                <a:spcAft>
                  <a:spcPts val="600"/>
                </a:spcAft>
                <a:defRPr/>
              </a:pPr>
              <a:t>223</a:t>
            </a:fld>
            <a:endParaRPr lang="en-US"/>
          </a:p>
        </p:txBody>
      </p:sp>
    </p:spTree>
    <p:extLst>
      <p:ext uri="{BB962C8B-B14F-4D97-AF65-F5344CB8AC3E}">
        <p14:creationId xmlns:p14="http://schemas.microsoft.com/office/powerpoint/2010/main" val="841097952"/>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94498C60-F4C7-4A59-8D40-9224BCF477AC}"/>
              </a:ext>
            </a:extLst>
          </p:cNvPr>
          <p:cNvSpPr>
            <a:spLocks noGrp="1" noChangeArrowheads="1"/>
          </p:cNvSpPr>
          <p:nvPr>
            <p:ph type="title"/>
          </p:nvPr>
        </p:nvSpPr>
        <p:spPr/>
        <p:txBody>
          <a:bodyPr>
            <a:normAutofit/>
          </a:bodyPr>
          <a:lstStyle/>
          <a:p>
            <a:pPr algn="ctr"/>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It isn’t what you know that will kill you, it is what you don’t know that will</a:t>
            </a:r>
          </a:p>
        </p:txBody>
      </p:sp>
      <p:pic>
        <p:nvPicPr>
          <p:cNvPr id="7171" name="Picture 4" descr="articles_200909_Basics_Bearing_Failure[1].jpg">
            <a:extLst>
              <a:ext uri="{FF2B5EF4-FFF2-40B4-BE49-F238E27FC236}">
                <a16:creationId xmlns:a16="http://schemas.microsoft.com/office/drawing/2014/main" id="{5E49A609-54CB-4234-9CB9-A7487D6A5D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013" y="1735138"/>
            <a:ext cx="23812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descr="Bearing Potential Failure.jpg">
            <a:extLst>
              <a:ext uri="{FF2B5EF4-FFF2-40B4-BE49-F238E27FC236}">
                <a16:creationId xmlns:a16="http://schemas.microsoft.com/office/drawing/2014/main" id="{ED96FDE3-A7BF-4F6E-ADF8-C36C59DC547D}"/>
              </a:ext>
            </a:extLst>
          </p:cNvPr>
          <p:cNvPicPr>
            <a:picLocks noChangeAspect="1"/>
          </p:cNvPicPr>
          <p:nvPr/>
        </p:nvPicPr>
        <p:blipFill>
          <a:blip r:embed="rId4">
            <a:extLst>
              <a:ext uri="{28A0092B-C50C-407E-A947-70E740481C1C}">
                <a14:useLocalDpi xmlns:a14="http://schemas.microsoft.com/office/drawing/2010/main" val="0"/>
              </a:ext>
            </a:extLst>
          </a:blip>
          <a:srcRect l="5281" t="47639" r="4269" b="17754"/>
          <a:stretch>
            <a:fillRect/>
          </a:stretch>
        </p:blipFill>
        <p:spPr bwMode="auto">
          <a:xfrm>
            <a:off x="585788" y="4586288"/>
            <a:ext cx="489108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C:\Users\smithr\Documents\AAAPresentations\Presentations1\Presentation Pics\Motor Potential Failure.jpg">
            <a:extLst>
              <a:ext uri="{FF2B5EF4-FFF2-40B4-BE49-F238E27FC236}">
                <a16:creationId xmlns:a16="http://schemas.microsoft.com/office/drawing/2014/main" id="{887A352A-DC69-4268-9798-345E1A0842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392" t="25468" r="6741" b="28090"/>
          <a:stretch>
            <a:fillRect/>
          </a:stretch>
        </p:blipFill>
        <p:spPr bwMode="auto">
          <a:xfrm>
            <a:off x="5057775" y="1571625"/>
            <a:ext cx="3757613"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7" descr="http://t0.gstatic.com/images?q=tbn:ANd9GcQ88yMF6boiQCtPz9GVZXrXm_iSnTARdY4j-Kq2o-SRFJzq6n9X">
            <a:extLst>
              <a:ext uri="{FF2B5EF4-FFF2-40B4-BE49-F238E27FC236}">
                <a16:creationId xmlns:a16="http://schemas.microsoft.com/office/drawing/2014/main" id="{69B16545-367F-4067-BAE7-4EC9E85567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6800" y="3878263"/>
            <a:ext cx="2678113"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1" descr="http://content.edgar-online.com/edgar_conv_img/2010/11/01/0000950123-10-098801_L40993L4099368.GIF">
            <a:extLst>
              <a:ext uri="{FF2B5EF4-FFF2-40B4-BE49-F238E27FC236}">
                <a16:creationId xmlns:a16="http://schemas.microsoft.com/office/drawing/2014/main" id="{B8A7CF9F-E76F-47D1-99D0-4440D4D018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6921" t="15356" r="45888" b="41049"/>
          <a:stretch>
            <a:fillRect/>
          </a:stretch>
        </p:blipFill>
        <p:spPr bwMode="auto">
          <a:xfrm>
            <a:off x="2733675" y="2589213"/>
            <a:ext cx="3051175" cy="21145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A6862D9C-1CF1-E040-8A78-91A68F9D56D3}"/>
              </a:ext>
            </a:extLst>
          </p:cNvPr>
          <p:cNvSpPr>
            <a:spLocks noGrp="1"/>
          </p:cNvSpPr>
          <p:nvPr>
            <p:ph type="sldNum" sz="quarter" idx="12"/>
          </p:nvPr>
        </p:nvSpPr>
        <p:spPr/>
        <p:txBody>
          <a:bodyPr/>
          <a:lstStyle/>
          <a:p>
            <a:pPr>
              <a:defRPr/>
            </a:pPr>
            <a:fld id="{93760DB9-38B2-4ACA-86B8-FFD53C1F380B}" type="slidenum">
              <a:rPr lang="en-US" smtClean="0"/>
              <a:pPr>
                <a:defRPr/>
              </a:pPr>
              <a:t>224</a:t>
            </a:fld>
            <a:endParaRPr lang="en-US"/>
          </a:p>
        </p:txBody>
      </p:sp>
      <p:sp>
        <p:nvSpPr>
          <p:cNvPr id="3" name="Footer Placeholder 2">
            <a:extLst>
              <a:ext uri="{FF2B5EF4-FFF2-40B4-BE49-F238E27FC236}">
                <a16:creationId xmlns:a16="http://schemas.microsoft.com/office/drawing/2014/main" id="{FB49D37D-7FDD-444D-9F01-703CA76C7A74}"/>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675069817"/>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0" descr="regreasing_09.jpg">
            <a:extLst>
              <a:ext uri="{FF2B5EF4-FFF2-40B4-BE49-F238E27FC236}">
                <a16:creationId xmlns:a16="http://schemas.microsoft.com/office/drawing/2014/main" id="{A5DC6F6C-9CFE-4DB9-BFE6-02C650542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08" r="6186" b="10992"/>
          <a:stretch>
            <a:fillRect/>
          </a:stretch>
        </p:blipFill>
        <p:spPr bwMode="auto">
          <a:xfrm>
            <a:off x="6791325" y="2878138"/>
            <a:ext cx="1995488"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6" descr="Insulator Problem.jpg">
            <a:extLst>
              <a:ext uri="{FF2B5EF4-FFF2-40B4-BE49-F238E27FC236}">
                <a16:creationId xmlns:a16="http://schemas.microsoft.com/office/drawing/2014/main" id="{DE3574FA-5D32-4469-8BAF-57CD2FDC29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513" y="2976563"/>
            <a:ext cx="1690687"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5" descr="Roller Problem.png">
            <a:extLst>
              <a:ext uri="{FF2B5EF4-FFF2-40B4-BE49-F238E27FC236}">
                <a16:creationId xmlns:a16="http://schemas.microsoft.com/office/drawing/2014/main" id="{175E6241-6668-4380-89D5-131CB7B291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363" y="4614863"/>
            <a:ext cx="177482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7" descr="Failure Modes.jpg">
            <a:extLst>
              <a:ext uri="{FF2B5EF4-FFF2-40B4-BE49-F238E27FC236}">
                <a16:creationId xmlns:a16="http://schemas.microsoft.com/office/drawing/2014/main" id="{90A4C451-0482-4F92-8183-6E4A6B863F13}"/>
              </a:ext>
            </a:extLst>
          </p:cNvPr>
          <p:cNvPicPr>
            <a:picLocks noChangeAspect="1"/>
          </p:cNvPicPr>
          <p:nvPr/>
        </p:nvPicPr>
        <p:blipFill>
          <a:blip r:embed="rId6">
            <a:extLst>
              <a:ext uri="{28A0092B-C50C-407E-A947-70E740481C1C}">
                <a14:useLocalDpi xmlns:a14="http://schemas.microsoft.com/office/drawing/2010/main" val="0"/>
              </a:ext>
            </a:extLst>
          </a:blip>
          <a:srcRect l="27612" t="51939" r="27612" b="3085"/>
          <a:stretch>
            <a:fillRect/>
          </a:stretch>
        </p:blipFill>
        <p:spPr bwMode="auto">
          <a:xfrm>
            <a:off x="6843713" y="4521200"/>
            <a:ext cx="18288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4" descr="YKH14CA1EN9PGCAFPT1HZCA5QRII4CAMGCY6CCA2LYBB4CA74VDKSCA4S3ZI8CA7T2QFVCANAYQU1CA2E9F2YCA6C1CVGCAZ5SB0YCAE7G94JCAG3VAHCCAG3J2VMCAHGHOPGCAULVF07CARUG8D8CAOYPX4F.jpg">
            <a:extLst>
              <a:ext uri="{FF2B5EF4-FFF2-40B4-BE49-F238E27FC236}">
                <a16:creationId xmlns:a16="http://schemas.microsoft.com/office/drawing/2014/main" id="{AD622691-4F9A-416F-891D-7A0F9C175B5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09850" y="3070225"/>
            <a:ext cx="407035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a:extLst>
              <a:ext uri="{FF2B5EF4-FFF2-40B4-BE49-F238E27FC236}">
                <a16:creationId xmlns:a16="http://schemas.microsoft.com/office/drawing/2014/main" id="{7C4D2621-A197-4936-9A97-9256D7F57877}"/>
              </a:ext>
            </a:extLst>
          </p:cNvPr>
          <p:cNvSpPr txBox="1">
            <a:spLocks noChangeArrowheads="1"/>
          </p:cNvSpPr>
          <p:nvPr/>
        </p:nvSpPr>
        <p:spPr bwMode="auto">
          <a:xfrm>
            <a:off x="442913" y="538163"/>
            <a:ext cx="8229600" cy="4876800"/>
          </a:xfrm>
          <a:prstGeom prst="rect">
            <a:avLst/>
          </a:prstGeom>
          <a:noFill/>
          <a:ln w="9525">
            <a:noFill/>
            <a:miter lim="800000"/>
            <a:headEnd/>
            <a:tailEnd/>
          </a:ln>
        </p:spPr>
        <p:txBody>
          <a:bodyPr/>
          <a:lstStyle/>
          <a:p>
            <a:pPr algn="ctr">
              <a:spcBef>
                <a:spcPct val="20000"/>
              </a:spcBef>
              <a:defRPr/>
            </a:pPr>
            <a:r>
              <a:rPr lang="en-US" sz="2800" b="1" kern="0" dirty="0">
                <a:latin typeface="+mn-lt"/>
                <a:cs typeface="+mn-cs"/>
              </a:rPr>
              <a:t>“Your system is perfectly designed to give you the results you get”</a:t>
            </a:r>
          </a:p>
          <a:p>
            <a:pPr marL="342900" indent="-342900">
              <a:spcBef>
                <a:spcPct val="20000"/>
              </a:spcBef>
              <a:buFontTx/>
              <a:buChar char="•"/>
              <a:defRPr/>
            </a:pPr>
            <a:endParaRPr lang="en-US" sz="2800" kern="0" dirty="0">
              <a:latin typeface="+mn-lt"/>
              <a:cs typeface="+mn-cs"/>
            </a:endParaRPr>
          </a:p>
          <a:p>
            <a:pPr marL="3028950" lvl="6" indent="-285750" eaLnBrk="0" hangingPunct="0">
              <a:spcBef>
                <a:spcPct val="20000"/>
              </a:spcBef>
              <a:buFont typeface="Arial" charset="0"/>
              <a:buChar char="–"/>
              <a:defRPr/>
            </a:pPr>
            <a:r>
              <a:rPr lang="en-US" sz="2400" kern="0" dirty="0">
                <a:latin typeface="+mn-lt"/>
                <a:cs typeface="+mn-cs"/>
              </a:rPr>
              <a:t>W. Deming PhD</a:t>
            </a:r>
          </a:p>
        </p:txBody>
      </p:sp>
      <p:sp>
        <p:nvSpPr>
          <p:cNvPr id="9" name="Rectangle 9">
            <a:extLst>
              <a:ext uri="{FF2B5EF4-FFF2-40B4-BE49-F238E27FC236}">
                <a16:creationId xmlns:a16="http://schemas.microsoft.com/office/drawing/2014/main" id="{46DB8624-9FB3-436A-BEAD-0F5D473F71C4}"/>
              </a:ext>
            </a:extLst>
          </p:cNvPr>
          <p:cNvSpPr txBox="1">
            <a:spLocks noChangeArrowheads="1"/>
          </p:cNvSpPr>
          <p:nvPr/>
        </p:nvSpPr>
        <p:spPr bwMode="auto">
          <a:xfrm>
            <a:off x="387350" y="367654"/>
            <a:ext cx="8515350" cy="609600"/>
          </a:xfrm>
          <a:prstGeom prst="rect">
            <a:avLst/>
          </a:prstGeom>
          <a:noFill/>
          <a:ln w="9525">
            <a:noFill/>
            <a:miter lim="800000"/>
            <a:headEnd/>
            <a:tailEnd/>
          </a:ln>
        </p:spPr>
        <p:txBody>
          <a:bodyPr lIns="91429" tIns="45714" rIns="91429" bIns="45714"/>
          <a:lstStyle/>
          <a:p>
            <a:pPr>
              <a:spcBef>
                <a:spcPct val="20000"/>
              </a:spcBef>
              <a:defRPr/>
            </a:pPr>
            <a:endParaRPr lang="en-US" b="1" kern="0">
              <a:effectLst>
                <a:outerShdw blurRad="38100" dist="38100" dir="2700000" algn="tl">
                  <a:srgbClr val="000000">
                    <a:alpha val="43137"/>
                  </a:srgbClr>
                </a:outerShdw>
              </a:effectLst>
              <a:latin typeface="+mj-lt"/>
              <a:ea typeface="+mj-ea"/>
              <a:cs typeface="+mj-cs"/>
            </a:endParaRPr>
          </a:p>
        </p:txBody>
      </p:sp>
      <p:sp>
        <p:nvSpPr>
          <p:cNvPr id="2" name="Slide Number Placeholder 1">
            <a:extLst>
              <a:ext uri="{FF2B5EF4-FFF2-40B4-BE49-F238E27FC236}">
                <a16:creationId xmlns:a16="http://schemas.microsoft.com/office/drawing/2014/main" id="{075ED096-440A-6343-B90A-918E3137581E}"/>
              </a:ext>
            </a:extLst>
          </p:cNvPr>
          <p:cNvSpPr>
            <a:spLocks noGrp="1"/>
          </p:cNvSpPr>
          <p:nvPr>
            <p:ph type="sldNum" sz="quarter" idx="12"/>
          </p:nvPr>
        </p:nvSpPr>
        <p:spPr/>
        <p:txBody>
          <a:bodyPr/>
          <a:lstStyle/>
          <a:p>
            <a:pPr>
              <a:defRPr/>
            </a:pPr>
            <a:fld id="{93760DB9-38B2-4ACA-86B8-FFD53C1F380B}" type="slidenum">
              <a:rPr lang="en-US" smtClean="0"/>
              <a:pPr>
                <a:defRPr/>
              </a:pPr>
              <a:t>225</a:t>
            </a:fld>
            <a:endParaRPr lang="en-US"/>
          </a:p>
        </p:txBody>
      </p:sp>
      <p:sp>
        <p:nvSpPr>
          <p:cNvPr id="3" name="Footer Placeholder 2">
            <a:extLst>
              <a:ext uri="{FF2B5EF4-FFF2-40B4-BE49-F238E27FC236}">
                <a16:creationId xmlns:a16="http://schemas.microsoft.com/office/drawing/2014/main" id="{5AE8988B-6AF7-444B-BA4E-7FEE32073014}"/>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02721980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997F94-112C-0D45-B2F4-8D48F35D5D38}"/>
              </a:ext>
            </a:extLst>
          </p:cNvPr>
          <p:cNvSpPr>
            <a:spLocks noGrp="1"/>
          </p:cNvSpPr>
          <p:nvPr>
            <p:ph type="sldNum" sz="quarter" idx="12"/>
          </p:nvPr>
        </p:nvSpPr>
        <p:spPr/>
        <p:txBody>
          <a:bodyPr/>
          <a:lstStyle/>
          <a:p>
            <a:fld id="{04F9194C-56EF-432D-B3A6-B1499E5B8547}" type="slidenum">
              <a:rPr lang="en-US" smtClean="0"/>
              <a:t>226</a:t>
            </a:fld>
            <a:endParaRPr lang="en-US"/>
          </a:p>
        </p:txBody>
      </p:sp>
      <p:sp>
        <p:nvSpPr>
          <p:cNvPr id="5" name="Footer Placeholder 4">
            <a:extLst>
              <a:ext uri="{FF2B5EF4-FFF2-40B4-BE49-F238E27FC236}">
                <a16:creationId xmlns:a16="http://schemas.microsoft.com/office/drawing/2014/main" id="{7EFC8E32-F668-F745-A76D-45EDC2590678}"/>
              </a:ext>
            </a:extLst>
          </p:cNvPr>
          <p:cNvSpPr>
            <a:spLocks noGrp="1"/>
          </p:cNvSpPr>
          <p:nvPr>
            <p:ph type="ftr" sz="quarter" idx="11"/>
          </p:nvPr>
        </p:nvSpPr>
        <p:spPr>
          <a:xfrm>
            <a:off x="3028950" y="5943601"/>
            <a:ext cx="3086100" cy="369332"/>
          </a:xfrm>
        </p:spPr>
        <p:txBody>
          <a:bodyPr/>
          <a:lstStyle/>
          <a:p>
            <a:r>
              <a:rPr lang="en-US"/>
              <a:t>www.worldclassmaintenance.org</a:t>
            </a:r>
            <a:endParaRPr lang="en-US" dirty="0"/>
          </a:p>
        </p:txBody>
      </p:sp>
      <p:pic>
        <p:nvPicPr>
          <p:cNvPr id="9" name="Picture 8">
            <a:extLst>
              <a:ext uri="{FF2B5EF4-FFF2-40B4-BE49-F238E27FC236}">
                <a16:creationId xmlns:a16="http://schemas.microsoft.com/office/drawing/2014/main" id="{A8C05682-4EBC-3051-2B9A-4EEDFAA7756F}"/>
              </a:ext>
            </a:extLst>
          </p:cNvPr>
          <p:cNvPicPr>
            <a:picLocks noChangeAspect="1"/>
          </p:cNvPicPr>
          <p:nvPr/>
        </p:nvPicPr>
        <p:blipFill rotWithShape="1">
          <a:blip r:embed="rId2"/>
          <a:srcRect l="10000" t="14445" r="24166" b="8518"/>
          <a:stretch/>
        </p:blipFill>
        <p:spPr>
          <a:xfrm>
            <a:off x="1073119" y="1574263"/>
            <a:ext cx="6997762" cy="4606122"/>
          </a:xfrm>
          <a:prstGeom prst="rect">
            <a:avLst/>
          </a:prstGeom>
          <a:ln>
            <a:solidFill>
              <a:schemeClr val="tx1"/>
            </a:solidFill>
          </a:ln>
        </p:spPr>
      </p:pic>
      <p:sp>
        <p:nvSpPr>
          <p:cNvPr id="10" name="TextBox 9">
            <a:extLst>
              <a:ext uri="{FF2B5EF4-FFF2-40B4-BE49-F238E27FC236}">
                <a16:creationId xmlns:a16="http://schemas.microsoft.com/office/drawing/2014/main" id="{E56D5790-29E3-B8F8-38A6-994CAB54DCC7}"/>
              </a:ext>
            </a:extLst>
          </p:cNvPr>
          <p:cNvSpPr txBox="1"/>
          <p:nvPr/>
        </p:nvSpPr>
        <p:spPr>
          <a:xfrm>
            <a:off x="155406" y="381000"/>
            <a:ext cx="8528387" cy="954107"/>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latin typeface="+mn-lt"/>
              </a:rPr>
              <a:t>Exercise</a:t>
            </a:r>
            <a:r>
              <a:rPr lang="en-US" sz="2800" b="1" dirty="0">
                <a:solidFill>
                  <a:srgbClr val="002060"/>
                </a:solidFill>
                <a:effectLst>
                  <a:outerShdw blurRad="38100" dist="38100" dir="2700000" algn="tl">
                    <a:srgbClr val="000000">
                      <a:alpha val="43137"/>
                    </a:srgbClr>
                  </a:outerShdw>
                </a:effectLst>
                <a:latin typeface="+mn-lt"/>
              </a:rPr>
              <a:t>: Assess the Current Utilization of your Maintenance Staff – 15 Minutes</a:t>
            </a:r>
          </a:p>
        </p:txBody>
      </p:sp>
    </p:spTree>
    <p:extLst>
      <p:ext uri="{BB962C8B-B14F-4D97-AF65-F5344CB8AC3E}">
        <p14:creationId xmlns:p14="http://schemas.microsoft.com/office/powerpoint/2010/main" val="5475790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C:\Users\Ricky\Documents\a1DropBox\Dropbox\AAAPresentations\Presentations1\Presentation Pics\John Day Maintenance Poster.jpg">
            <a:extLst>
              <a:ext uri="{FF2B5EF4-FFF2-40B4-BE49-F238E27FC236}">
                <a16:creationId xmlns:a16="http://schemas.microsoft.com/office/drawing/2014/main" id="{1CDC86FF-090E-440B-A88F-F133D8FC4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01700"/>
            <a:ext cx="6889750" cy="516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8EF4D8AE-19CB-3F42-8A5F-14C720569EB5}"/>
              </a:ext>
            </a:extLst>
          </p:cNvPr>
          <p:cNvSpPr>
            <a:spLocks noGrp="1"/>
          </p:cNvSpPr>
          <p:nvPr>
            <p:ph type="sldNum" sz="quarter" idx="12"/>
          </p:nvPr>
        </p:nvSpPr>
        <p:spPr/>
        <p:txBody>
          <a:bodyPr/>
          <a:lstStyle/>
          <a:p>
            <a:pPr>
              <a:defRPr/>
            </a:pPr>
            <a:fld id="{93760DB9-38B2-4ACA-86B8-FFD53C1F380B}" type="slidenum">
              <a:rPr lang="en-US" smtClean="0"/>
              <a:pPr>
                <a:defRPr/>
              </a:pPr>
              <a:t>227</a:t>
            </a:fld>
            <a:endParaRPr lang="en-US"/>
          </a:p>
        </p:txBody>
      </p:sp>
      <p:sp>
        <p:nvSpPr>
          <p:cNvPr id="3" name="Footer Placeholder 2">
            <a:extLst>
              <a:ext uri="{FF2B5EF4-FFF2-40B4-BE49-F238E27FC236}">
                <a16:creationId xmlns:a16="http://schemas.microsoft.com/office/drawing/2014/main" id="{7C962C02-5D5B-6342-8A0B-D0A286C52F8B}"/>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4260379347"/>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04" name="Rectangle 1230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2" name="Picture 3">
            <a:extLst>
              <a:ext uri="{FF2B5EF4-FFF2-40B4-BE49-F238E27FC236}">
                <a16:creationId xmlns:a16="http://schemas.microsoft.com/office/drawing/2014/main" id="{50F4D63F-D09B-43DD-BC64-4311E1C54C84}"/>
              </a:ext>
            </a:extLst>
          </p:cNvPr>
          <p:cNvPicPr>
            <a:picLocks noChangeAspect="1"/>
          </p:cNvPicPr>
          <p:nvPr/>
        </p:nvPicPr>
        <p:blipFill rotWithShape="1">
          <a:blip r:embed="rId2">
            <a:extLst>
              <a:ext uri="{28A0092B-C50C-407E-A947-70E740481C1C}">
                <a14:useLocalDpi xmlns:a14="http://schemas.microsoft.com/office/drawing/2010/main" val="0"/>
              </a:ext>
            </a:extLst>
          </a:blip>
          <a:srcRect l="10108" r="14282"/>
          <a:stretch/>
        </p:blipFill>
        <p:spPr bwMode="auto">
          <a:xfrm>
            <a:off x="1891767" y="10"/>
            <a:ext cx="7252231"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6" name="Rectangle 1230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90" name="Title 1">
            <a:extLst>
              <a:ext uri="{FF2B5EF4-FFF2-40B4-BE49-F238E27FC236}">
                <a16:creationId xmlns:a16="http://schemas.microsoft.com/office/drawing/2014/main" id="{A9F2F74C-2F4B-4884-A854-C6B82CA34099}"/>
              </a:ext>
            </a:extLst>
          </p:cNvPr>
          <p:cNvSpPr>
            <a:spLocks noGrp="1" noChangeArrowheads="1"/>
          </p:cNvSpPr>
          <p:nvPr>
            <p:ph type="title"/>
          </p:nvPr>
        </p:nvSpPr>
        <p:spPr>
          <a:xfrm>
            <a:off x="628650" y="365125"/>
            <a:ext cx="2866641" cy="1899912"/>
          </a:xfrm>
        </p:spPr>
        <p:txBody>
          <a:bodyPr>
            <a:normAutofit/>
          </a:bodyPr>
          <a:lstStyle/>
          <a:p>
            <a:r>
              <a:rPr lang="en-US" altLang="en-US" sz="3500" b="1">
                <a:latin typeface="Arial" panose="020B0604020202020204" pitchFamily="34" charset="0"/>
                <a:cs typeface="Arial" panose="020B0604020202020204" pitchFamily="34" charset="0"/>
              </a:rPr>
              <a:t>Reliability</a:t>
            </a:r>
          </a:p>
        </p:txBody>
      </p:sp>
      <p:sp>
        <p:nvSpPr>
          <p:cNvPr id="12291" name="Content Placeholder 2">
            <a:extLst>
              <a:ext uri="{FF2B5EF4-FFF2-40B4-BE49-F238E27FC236}">
                <a16:creationId xmlns:a16="http://schemas.microsoft.com/office/drawing/2014/main" id="{591DDB9E-8EA2-4062-8C61-177D78069908}"/>
              </a:ext>
            </a:extLst>
          </p:cNvPr>
          <p:cNvSpPr>
            <a:spLocks noGrp="1" noChangeArrowheads="1"/>
          </p:cNvSpPr>
          <p:nvPr>
            <p:ph idx="1"/>
          </p:nvPr>
        </p:nvSpPr>
        <p:spPr>
          <a:xfrm>
            <a:off x="628650" y="2434201"/>
            <a:ext cx="2866641" cy="3742762"/>
          </a:xfrm>
        </p:spPr>
        <p:txBody>
          <a:bodyPr>
            <a:normAutofit/>
          </a:bodyPr>
          <a:lstStyle/>
          <a:p>
            <a:pPr marL="0" indent="0">
              <a:buFontTx/>
              <a:buNone/>
            </a:pPr>
            <a:r>
              <a:rPr lang="en-US" altLang="en-US" sz="1700" b="1">
                <a:latin typeface="Arial" panose="020B0604020202020204" pitchFamily="34" charset="0"/>
                <a:cs typeface="Arial" panose="020B0604020202020204" pitchFamily="34" charset="0"/>
              </a:rPr>
              <a:t>Meeting the functional requirements of the end user</a:t>
            </a:r>
          </a:p>
        </p:txBody>
      </p:sp>
      <p:sp>
        <p:nvSpPr>
          <p:cNvPr id="3" name="Footer Placeholder 2">
            <a:extLst>
              <a:ext uri="{FF2B5EF4-FFF2-40B4-BE49-F238E27FC236}">
                <a16:creationId xmlns:a16="http://schemas.microsoft.com/office/drawing/2014/main" id="{972ED555-771C-1640-9F5D-EA86CB701B0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rgbClr val="FFFFFF"/>
                </a:solidFill>
              </a:rPr>
              <a:t>www.worldclassmaintenance.org</a:t>
            </a:r>
          </a:p>
        </p:txBody>
      </p:sp>
      <p:sp>
        <p:nvSpPr>
          <p:cNvPr id="2" name="Slide Number Placeholder 1">
            <a:extLst>
              <a:ext uri="{FF2B5EF4-FFF2-40B4-BE49-F238E27FC236}">
                <a16:creationId xmlns:a16="http://schemas.microsoft.com/office/drawing/2014/main" id="{B324F226-27D5-F941-ADBA-0AD31207BBBF}"/>
              </a:ext>
            </a:extLst>
          </p:cNvPr>
          <p:cNvSpPr>
            <a:spLocks noGrp="1"/>
          </p:cNvSpPr>
          <p:nvPr>
            <p:ph type="sldNum" sz="quarter" idx="12"/>
          </p:nvPr>
        </p:nvSpPr>
        <p:spPr>
          <a:xfrm>
            <a:off x="6457950" y="6356350"/>
            <a:ext cx="2057400" cy="365125"/>
          </a:xfrm>
        </p:spPr>
        <p:txBody>
          <a:bodyPr>
            <a:normAutofit/>
          </a:bodyPr>
          <a:lstStyle/>
          <a:p>
            <a:pPr>
              <a:spcAft>
                <a:spcPts val="600"/>
              </a:spcAft>
              <a:defRPr/>
            </a:pPr>
            <a:fld id="{93760DB9-38B2-4ACA-86B8-FFD53C1F380B}" type="slidenum">
              <a:rPr lang="en-US">
                <a:solidFill>
                  <a:srgbClr val="FFFFFF"/>
                </a:solidFill>
              </a:rPr>
              <a:pPr>
                <a:spcAft>
                  <a:spcPts val="600"/>
                </a:spcAft>
                <a:defRPr/>
              </a:pPr>
              <a:t>228</a:t>
            </a:fld>
            <a:endParaRPr lang="en-US">
              <a:solidFill>
                <a:srgbClr val="FFFFFF"/>
              </a:solidFill>
            </a:endParaRPr>
          </a:p>
        </p:txBody>
      </p:sp>
    </p:spTree>
    <p:extLst>
      <p:ext uri="{BB962C8B-B14F-4D97-AF65-F5344CB8AC3E}">
        <p14:creationId xmlns:p14="http://schemas.microsoft.com/office/powerpoint/2010/main" val="273937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2290"/>
                                        </p:tgtEl>
                                        <p:attrNameLst>
                                          <p:attrName>style.visibility</p:attrName>
                                        </p:attrNameLst>
                                      </p:cBhvr>
                                      <p:to>
                                        <p:strVal val="visible"/>
                                      </p:to>
                                    </p:set>
                                    <p:animEffect transition="in" filter="fade">
                                      <p:cBhvr>
                                        <p:cTn id="7" dur="4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42F4F05-D24E-48EF-B8FF-78AB0E84A69D}"/>
              </a:ext>
            </a:extLst>
          </p:cNvPr>
          <p:cNvSpPr/>
          <p:nvPr/>
        </p:nvSpPr>
        <p:spPr>
          <a:xfrm>
            <a:off x="827088" y="658813"/>
            <a:ext cx="7427912" cy="436721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Bef>
                <a:spcPct val="20000"/>
              </a:spcBef>
              <a:buFontTx/>
              <a:buChar char="•"/>
              <a:defRPr/>
            </a:pPr>
            <a:endParaRPr lang="en-US"/>
          </a:p>
        </p:txBody>
      </p:sp>
      <p:pic>
        <p:nvPicPr>
          <p:cNvPr id="13315" name="Picture 15" descr="OBP ART pg 0_49 062006 asd02">
            <a:extLst>
              <a:ext uri="{FF2B5EF4-FFF2-40B4-BE49-F238E27FC236}">
                <a16:creationId xmlns:a16="http://schemas.microsoft.com/office/drawing/2014/main" id="{FE08B0AB-B938-43C4-A2D0-0E25AD51F256}"/>
              </a:ext>
            </a:extLst>
          </p:cNvPr>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blackGray">
          <a:xfrm>
            <a:off x="1652588" y="1825625"/>
            <a:ext cx="576738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3">
            <a:extLst>
              <a:ext uri="{FF2B5EF4-FFF2-40B4-BE49-F238E27FC236}">
                <a16:creationId xmlns:a16="http://schemas.microsoft.com/office/drawing/2014/main" id="{D3506A4A-B8EA-487F-929B-1F3317F6372A}"/>
              </a:ext>
            </a:extLst>
          </p:cNvPr>
          <p:cNvSpPr>
            <a:spLocks noGrp="1" noChangeArrowheads="1"/>
          </p:cNvSpPr>
          <p:nvPr>
            <p:ph type="title"/>
          </p:nvPr>
        </p:nvSpPr>
        <p:spPr>
          <a:xfrm>
            <a:off x="279400" y="295275"/>
            <a:ext cx="8515350" cy="981076"/>
          </a:xfrm>
        </p:spPr>
        <p:txBody>
          <a:bodyPr>
            <a:normAutofit/>
          </a:bodyPr>
          <a:lstStyle/>
          <a:p>
            <a:pPr algn="ctr"/>
            <a:r>
              <a:rPr lang="en-US" altLang="en-US" sz="3600" b="1">
                <a:solidFill>
                  <a:srgbClr val="002060"/>
                </a:solidFill>
                <a:latin typeface="+mn-lt"/>
                <a:cs typeface="Arial" panose="020B0604020202020204" pitchFamily="34" charset="0"/>
              </a:rPr>
              <a:t>Safety and Reliability</a:t>
            </a:r>
          </a:p>
        </p:txBody>
      </p:sp>
      <p:graphicFrame>
        <p:nvGraphicFramePr>
          <p:cNvPr id="13317" name="Object 2">
            <a:extLst>
              <a:ext uri="{FF2B5EF4-FFF2-40B4-BE49-F238E27FC236}">
                <a16:creationId xmlns:a16="http://schemas.microsoft.com/office/drawing/2014/main" id="{4DEE2A4A-FF55-4FFE-99F1-2C1D5040A75A}"/>
              </a:ext>
            </a:extLst>
          </p:cNvPr>
          <p:cNvGraphicFramePr>
            <a:graphicFrameLocks noGrp="1" noChangeAspect="1"/>
          </p:cNvGraphicFramePr>
          <p:nvPr>
            <p:ph sz="half" idx="2"/>
          </p:nvPr>
        </p:nvGraphicFramePr>
        <p:xfrm>
          <a:off x="1939925" y="5189538"/>
          <a:ext cx="4991100" cy="557212"/>
        </p:xfrm>
        <a:graphic>
          <a:graphicData uri="http://schemas.openxmlformats.org/presentationml/2006/ole">
            <mc:AlternateContent xmlns:mc="http://schemas.openxmlformats.org/markup-compatibility/2006">
              <mc:Choice xmlns:v="urn:schemas-microsoft-com:vml" Requires="v">
                <p:oleObj name="Chart" r:id="rId4" imgW="8001101" imgH="4133842" progId="MSGraph.Chart.8">
                  <p:embed followColorScheme="full"/>
                </p:oleObj>
              </mc:Choice>
              <mc:Fallback>
                <p:oleObj name="Chart" r:id="rId4" imgW="8001101" imgH="4133842" progId="MSGraph.Chart.8">
                  <p:embed followColorScheme="full"/>
                  <p:pic>
                    <p:nvPicPr>
                      <p:cNvPr id="13317" name="Object 2">
                        <a:extLst>
                          <a:ext uri="{FF2B5EF4-FFF2-40B4-BE49-F238E27FC236}">
                            <a16:creationId xmlns:a16="http://schemas.microsoft.com/office/drawing/2014/main" id="{4DEE2A4A-FF55-4FFE-99F1-2C1D5040A75A}"/>
                          </a:ext>
                        </a:extLst>
                      </p:cNvPr>
                      <p:cNvPicPr>
                        <a:picLocks noGrp="1" noChangeAspect="1" noChangeArrowheads="1"/>
                      </p:cNvPicPr>
                      <p:nvPr/>
                    </p:nvPicPr>
                    <p:blipFill>
                      <a:blip r:embed="rId5"/>
                      <a:srcRect l="4680" t="84558" r="23898"/>
                      <a:stretch>
                        <a:fillRect/>
                      </a:stretch>
                    </p:blipFill>
                    <p:spPr bwMode="auto">
                      <a:xfrm>
                        <a:off x="1939925" y="5189538"/>
                        <a:ext cx="49911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318" name="Object 3">
            <a:extLst>
              <a:ext uri="{FF2B5EF4-FFF2-40B4-BE49-F238E27FC236}">
                <a16:creationId xmlns:a16="http://schemas.microsoft.com/office/drawing/2014/main" id="{FDC6E687-E405-4E48-8188-58506DC8043A}"/>
              </a:ext>
            </a:extLst>
          </p:cNvPr>
          <p:cNvGraphicFramePr>
            <a:graphicFrameLocks noGrp="1" noChangeAspect="1"/>
          </p:cNvGraphicFramePr>
          <p:nvPr>
            <p:ph type="chart" idx="4294967295"/>
            <p:extLst>
              <p:ext uri="{D42A27DB-BD31-4B8C-83A1-F6EECF244321}">
                <p14:modId xmlns:p14="http://schemas.microsoft.com/office/powerpoint/2010/main" val="3813855117"/>
              </p:ext>
            </p:extLst>
          </p:nvPr>
        </p:nvGraphicFramePr>
        <p:xfrm>
          <a:off x="1520142" y="2386012"/>
          <a:ext cx="484188" cy="2678113"/>
        </p:xfrm>
        <a:graphic>
          <a:graphicData uri="http://schemas.openxmlformats.org/presentationml/2006/ole">
            <mc:AlternateContent xmlns:mc="http://schemas.openxmlformats.org/markup-compatibility/2006">
              <mc:Choice xmlns:v="urn:schemas-microsoft-com:vml" Requires="v">
                <p:oleObj name="Chart" r:id="rId4" imgW="8001101" imgH="4133842" progId="MSGraph.Chart.8">
                  <p:embed followColorScheme="full"/>
                </p:oleObj>
              </mc:Choice>
              <mc:Fallback>
                <p:oleObj name="Chart" r:id="rId4" imgW="8001101" imgH="4133842" progId="MSGraph.Chart.8">
                  <p:embed followColorScheme="full"/>
                  <p:pic>
                    <p:nvPicPr>
                      <p:cNvPr id="13318" name="Object 3">
                        <a:extLst>
                          <a:ext uri="{FF2B5EF4-FFF2-40B4-BE49-F238E27FC236}">
                            <a16:creationId xmlns:a16="http://schemas.microsoft.com/office/drawing/2014/main" id="{FDC6E687-E405-4E48-8188-58506DC8043A}"/>
                          </a:ext>
                        </a:extLst>
                      </p:cNvPr>
                      <p:cNvPicPr>
                        <a:picLocks noGrp="1" noChangeAspect="1" noChangeArrowheads="1"/>
                      </p:cNvPicPr>
                      <p:nvPr/>
                    </p:nvPicPr>
                    <p:blipFill>
                      <a:blip r:embed="rId6"/>
                      <a:srcRect l="2229" t="11787" r="91940" b="15408"/>
                      <a:stretch>
                        <a:fillRect/>
                      </a:stretch>
                    </p:blipFill>
                    <p:spPr bwMode="auto">
                      <a:xfrm>
                        <a:off x="1520142" y="2386012"/>
                        <a:ext cx="48418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9" name="Text Box 6">
            <a:extLst>
              <a:ext uri="{FF2B5EF4-FFF2-40B4-BE49-F238E27FC236}">
                <a16:creationId xmlns:a16="http://schemas.microsoft.com/office/drawing/2014/main" id="{36276BDD-BFB4-4087-94B1-4FADEEDE0D69}"/>
              </a:ext>
            </a:extLst>
          </p:cNvPr>
          <p:cNvSpPr txBox="1">
            <a:spLocks noChangeArrowheads="1"/>
          </p:cNvSpPr>
          <p:nvPr/>
        </p:nvSpPr>
        <p:spPr bwMode="auto">
          <a:xfrm>
            <a:off x="1602172" y="5613399"/>
            <a:ext cx="5395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a:ea typeface="ＭＳ Ｐゴシック" panose="020B0600070205080204" pitchFamily="34" charset="-128"/>
              </a:rPr>
              <a:t>Month</a:t>
            </a:r>
          </a:p>
        </p:txBody>
      </p:sp>
      <p:sp>
        <p:nvSpPr>
          <p:cNvPr id="13320" name="Text Box 7">
            <a:extLst>
              <a:ext uri="{FF2B5EF4-FFF2-40B4-BE49-F238E27FC236}">
                <a16:creationId xmlns:a16="http://schemas.microsoft.com/office/drawing/2014/main" id="{D26A558A-C9B9-48A0-BA99-AEECAFA628CE}"/>
              </a:ext>
            </a:extLst>
          </p:cNvPr>
          <p:cNvSpPr txBox="1">
            <a:spLocks noChangeArrowheads="1"/>
          </p:cNvSpPr>
          <p:nvPr/>
        </p:nvSpPr>
        <p:spPr bwMode="auto">
          <a:xfrm rot="-5400000">
            <a:off x="6509544" y="3488532"/>
            <a:ext cx="2674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a:ea typeface="ＭＳ Ｐゴシック" panose="020B0600070205080204" pitchFamily="34" charset="-128"/>
              </a:rPr>
              <a:t>OEE (% of Base)</a:t>
            </a:r>
          </a:p>
        </p:txBody>
      </p:sp>
      <p:sp>
        <p:nvSpPr>
          <p:cNvPr id="13321" name="Text Box 8">
            <a:extLst>
              <a:ext uri="{FF2B5EF4-FFF2-40B4-BE49-F238E27FC236}">
                <a16:creationId xmlns:a16="http://schemas.microsoft.com/office/drawing/2014/main" id="{97B53030-9164-4E87-BB42-D623342CBA8E}"/>
              </a:ext>
            </a:extLst>
          </p:cNvPr>
          <p:cNvSpPr txBox="1">
            <a:spLocks noChangeArrowheads="1"/>
          </p:cNvSpPr>
          <p:nvPr/>
        </p:nvSpPr>
        <p:spPr bwMode="auto">
          <a:xfrm rot="-5400000">
            <a:off x="-722312" y="3563938"/>
            <a:ext cx="3943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a:ea typeface="ＭＳ Ｐゴシック" panose="020B0600070205080204" pitchFamily="34" charset="-128"/>
              </a:rPr>
              <a:t>Injury Rate (% of Base)</a:t>
            </a:r>
          </a:p>
        </p:txBody>
      </p:sp>
      <p:sp>
        <p:nvSpPr>
          <p:cNvPr id="13322" name="Rectangle 9">
            <a:extLst>
              <a:ext uri="{FF2B5EF4-FFF2-40B4-BE49-F238E27FC236}">
                <a16:creationId xmlns:a16="http://schemas.microsoft.com/office/drawing/2014/main" id="{806BF188-3333-4861-8EB0-128285FAB23B}"/>
              </a:ext>
            </a:extLst>
          </p:cNvPr>
          <p:cNvSpPr>
            <a:spLocks noChangeArrowheads="1"/>
          </p:cNvSpPr>
          <p:nvPr/>
        </p:nvSpPr>
        <p:spPr bwMode="white">
          <a:xfrm>
            <a:off x="1957388" y="6369050"/>
            <a:ext cx="52308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tabLst>
                <a:tab pos="57150" algn="l"/>
              </a:tabLst>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tabLst>
                <a:tab pos="57150" algn="l"/>
              </a:tabLst>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tabLst>
                <a:tab pos="57150" algn="l"/>
              </a:tabLst>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tabLst>
                <a:tab pos="57150" algn="l"/>
              </a:tabLst>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tabLst>
                <a:tab pos="57150" algn="l"/>
              </a:tabLst>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1200"/>
              <a:t>Source: The RM Group, Knoxville, TN</a:t>
            </a:r>
          </a:p>
        </p:txBody>
      </p:sp>
      <p:sp>
        <p:nvSpPr>
          <p:cNvPr id="13324" name="Text Box 11">
            <a:extLst>
              <a:ext uri="{FF2B5EF4-FFF2-40B4-BE49-F238E27FC236}">
                <a16:creationId xmlns:a16="http://schemas.microsoft.com/office/drawing/2014/main" id="{BD19A5AC-B72B-416D-9235-F6DAFA26BD66}"/>
              </a:ext>
            </a:extLst>
          </p:cNvPr>
          <p:cNvSpPr txBox="1">
            <a:spLocks noChangeArrowheads="1"/>
          </p:cNvSpPr>
          <p:nvPr/>
        </p:nvSpPr>
        <p:spPr bwMode="auto">
          <a:xfrm>
            <a:off x="6553200" y="5562600"/>
            <a:ext cx="1662161" cy="56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1400">
                <a:latin typeface="DIN Mittelschrift Std" pitchFamily="50" charset="0"/>
                <a:ea typeface="ＭＳ Ｐゴシック" panose="020B0600070205080204" pitchFamily="34" charset="-128"/>
              </a:rPr>
              <a:t>OEE</a:t>
            </a:r>
          </a:p>
          <a:p>
            <a:pPr eaLnBrk="1" hangingPunct="1">
              <a:buFontTx/>
              <a:buNone/>
            </a:pPr>
            <a:r>
              <a:rPr lang="en-US" altLang="en-US" sz="1400">
                <a:latin typeface="DIN Mittelschrift Std" pitchFamily="50" charset="0"/>
                <a:ea typeface="ＭＳ Ｐゴシック" panose="020B0600070205080204" pitchFamily="34" charset="-128"/>
              </a:rPr>
              <a:t>Injury Rate</a:t>
            </a:r>
          </a:p>
        </p:txBody>
      </p:sp>
      <p:sp>
        <p:nvSpPr>
          <p:cNvPr id="2" name="Slide Number Placeholder 1">
            <a:extLst>
              <a:ext uri="{FF2B5EF4-FFF2-40B4-BE49-F238E27FC236}">
                <a16:creationId xmlns:a16="http://schemas.microsoft.com/office/drawing/2014/main" id="{2B40D93E-8627-CF47-9E49-35A2D6181FF6}"/>
              </a:ext>
            </a:extLst>
          </p:cNvPr>
          <p:cNvSpPr>
            <a:spLocks noGrp="1"/>
          </p:cNvSpPr>
          <p:nvPr>
            <p:ph type="sldNum" sz="quarter" idx="12"/>
          </p:nvPr>
        </p:nvSpPr>
        <p:spPr/>
        <p:txBody>
          <a:bodyPr/>
          <a:lstStyle/>
          <a:p>
            <a:fld id="{04F9194C-56EF-432D-B3A6-B1499E5B8547}" type="slidenum">
              <a:rPr lang="en-US" smtClean="0"/>
              <a:t>229</a:t>
            </a:fld>
            <a:endParaRPr lang="en-US"/>
          </a:p>
        </p:txBody>
      </p:sp>
      <p:sp>
        <p:nvSpPr>
          <p:cNvPr id="3" name="Footer Placeholder 2">
            <a:extLst>
              <a:ext uri="{FF2B5EF4-FFF2-40B4-BE49-F238E27FC236}">
                <a16:creationId xmlns:a16="http://schemas.microsoft.com/office/drawing/2014/main" id="{1374AC02-A448-6A4A-B6AE-ECCDA97B2348}"/>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269345291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69618E-CD04-5E54-B2CE-E7441D170C5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6F8980-F822-2421-8024-E3C8FFEFA68A}"/>
              </a:ext>
            </a:extLst>
          </p:cNvPr>
          <p:cNvSpPr>
            <a:spLocks noGrp="1"/>
          </p:cNvSpPr>
          <p:nvPr>
            <p:ph type="title"/>
          </p:nvPr>
        </p:nvSpPr>
        <p:spPr>
          <a:xfrm>
            <a:off x="836676" y="548640"/>
            <a:ext cx="7626096" cy="1179576"/>
          </a:xfrm>
        </p:spPr>
        <p:txBody>
          <a:bodyPr>
            <a:normAutofit/>
          </a:bodyPr>
          <a:lstStyle/>
          <a:p>
            <a:r>
              <a:rPr lang="en-CA" sz="3200" dirty="0">
                <a:latin typeface="Arial" panose="020B0604020202020204" pitchFamily="34" charset="0"/>
                <a:cs typeface="Arial" panose="020B0604020202020204" pitchFamily="34" charset="0"/>
              </a:rPr>
              <a:t>What Should  a Work Request includes?</a:t>
            </a:r>
            <a:endParaRPr lang="en-US" sz="3200"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E46918B-73AF-01FE-950E-F91E947B1C09}"/>
              </a:ext>
            </a:extLst>
          </p:cNvPr>
          <p:cNvSpPr>
            <a:spLocks noGrp="1"/>
          </p:cNvSpPr>
          <p:nvPr>
            <p:ph idx="1"/>
          </p:nvPr>
        </p:nvSpPr>
        <p:spPr>
          <a:xfrm>
            <a:off x="533400" y="2133600"/>
            <a:ext cx="7929372" cy="4419600"/>
          </a:xfrm>
        </p:spPr>
        <p:txBody>
          <a:bodyPr>
            <a:normAutofit/>
          </a:bodyPr>
          <a:lstStyle/>
          <a:p>
            <a:pPr marL="0" indent="0">
              <a:buNone/>
            </a:pPr>
            <a:r>
              <a:rPr lang="en-CA" sz="1800" b="1" dirty="0">
                <a:latin typeface="Arial" panose="020B0604020202020204" pitchFamily="34" charset="0"/>
                <a:cs typeface="Arial" panose="020B0604020202020204" pitchFamily="34" charset="0"/>
              </a:rPr>
              <a:t>Mandatory Minimum</a:t>
            </a:r>
          </a:p>
          <a:p>
            <a:r>
              <a:rPr lang="en-CA" sz="1800" dirty="0">
                <a:latin typeface="Arial" panose="020B0604020202020204" pitchFamily="34" charset="0"/>
                <a:cs typeface="Arial" panose="020B0604020202020204" pitchFamily="34" charset="0"/>
              </a:rPr>
              <a:t>Who is submitting the request</a:t>
            </a:r>
          </a:p>
          <a:p>
            <a:r>
              <a:rPr lang="en-CA" sz="1800" dirty="0">
                <a:latin typeface="Arial" panose="020B0604020202020204" pitchFamily="34" charset="0"/>
                <a:cs typeface="Arial" panose="020B0604020202020204" pitchFamily="34" charset="0"/>
              </a:rPr>
              <a:t>Correct Asset Number / Location</a:t>
            </a:r>
          </a:p>
          <a:p>
            <a:r>
              <a:rPr lang="en-CA" sz="1800" dirty="0">
                <a:latin typeface="Arial" panose="020B0604020202020204" pitchFamily="34" charset="0"/>
                <a:cs typeface="Arial" panose="020B0604020202020204" pitchFamily="34" charset="0"/>
              </a:rPr>
              <a:t>Reference to the equipment / component that is showing a negative </a:t>
            </a:r>
            <a:r>
              <a:rPr lang="en-CA" sz="1800" u="sng" dirty="0">
                <a:latin typeface="Arial" panose="020B0604020202020204" pitchFamily="34" charset="0"/>
                <a:cs typeface="Arial" panose="020B0604020202020204" pitchFamily="34" charset="0"/>
              </a:rPr>
              <a:t>symptom</a:t>
            </a:r>
            <a:endParaRPr lang="en-CA" sz="1800" dirty="0">
              <a:latin typeface="Arial" panose="020B0604020202020204" pitchFamily="34" charset="0"/>
              <a:cs typeface="Arial" panose="020B0604020202020204" pitchFamily="34" charset="0"/>
            </a:endParaRPr>
          </a:p>
          <a:p>
            <a:r>
              <a:rPr lang="en-CA" sz="1800" dirty="0">
                <a:latin typeface="Arial" panose="020B0604020202020204" pitchFamily="34" charset="0"/>
                <a:cs typeface="Arial" panose="020B0604020202020204" pitchFamily="34" charset="0"/>
              </a:rPr>
              <a:t>What </a:t>
            </a:r>
            <a:r>
              <a:rPr lang="en-CA" sz="1800" u="sng" dirty="0">
                <a:latin typeface="Arial" panose="020B0604020202020204" pitchFamily="34" charset="0"/>
                <a:cs typeface="Arial" panose="020B0604020202020204" pitchFamily="34" charset="0"/>
              </a:rPr>
              <a:t>symptom</a:t>
            </a:r>
            <a:r>
              <a:rPr lang="en-CA" sz="1800" dirty="0">
                <a:latin typeface="Arial" panose="020B0604020202020204" pitchFamily="34" charset="0"/>
                <a:cs typeface="Arial" panose="020B0604020202020204" pitchFamily="34" charset="0"/>
              </a:rPr>
              <a:t> was found</a:t>
            </a:r>
          </a:p>
          <a:p>
            <a:r>
              <a:rPr lang="en-CA" sz="1800" dirty="0">
                <a:latin typeface="Arial" panose="020B0604020202020204" pitchFamily="34" charset="0"/>
                <a:cs typeface="Arial" panose="020B0604020202020204" pitchFamily="34" charset="0"/>
              </a:rPr>
              <a:t>Date of request</a:t>
            </a:r>
          </a:p>
          <a:p>
            <a:pPr marL="0" indent="0">
              <a:buNone/>
            </a:pPr>
            <a:r>
              <a:rPr lang="en-CA" sz="1800" b="1" dirty="0">
                <a:latin typeface="Arial" panose="020B0604020202020204" pitchFamily="34" charset="0"/>
                <a:cs typeface="Arial" panose="020B0604020202020204" pitchFamily="34" charset="0"/>
              </a:rPr>
              <a:t>Strongly suggested</a:t>
            </a:r>
          </a:p>
          <a:p>
            <a:r>
              <a:rPr lang="en-CA" sz="1800" dirty="0">
                <a:latin typeface="Arial" panose="020B0604020202020204" pitchFamily="34" charset="0"/>
                <a:cs typeface="Arial" panose="020B0604020202020204" pitchFamily="34" charset="0"/>
              </a:rPr>
              <a:t>A prioritization rating for the work request, following standard documented, and trained, guidelines</a:t>
            </a:r>
          </a:p>
          <a:p>
            <a:r>
              <a:rPr lang="en-CA" sz="1800" dirty="0">
                <a:latin typeface="Arial" panose="020B0604020202020204" pitchFamily="34" charset="0"/>
                <a:cs typeface="Arial" panose="020B0604020202020204" pitchFamily="34" charset="0"/>
              </a:rPr>
              <a:t>How the problem was discovered</a:t>
            </a:r>
          </a:p>
          <a:p>
            <a:pPr lvl="1"/>
            <a:r>
              <a:rPr lang="en-CA" dirty="0">
                <a:latin typeface="Arial" panose="020B0604020202020204" pitchFamily="34" charset="0"/>
                <a:cs typeface="Arial" panose="020B0604020202020204" pitchFamily="34" charset="0"/>
              </a:rPr>
              <a:t>Regular inspection</a:t>
            </a:r>
          </a:p>
          <a:p>
            <a:pPr lvl="1"/>
            <a:r>
              <a:rPr lang="en-CA" dirty="0">
                <a:latin typeface="Arial" panose="020B0604020202020204" pitchFamily="34" charset="0"/>
                <a:cs typeface="Arial" panose="020B0604020202020204" pitchFamily="34" charset="0"/>
              </a:rPr>
              <a:t>Ad-hoc</a:t>
            </a:r>
          </a:p>
          <a:p>
            <a:endParaRPr lang="en-CA" sz="1600" b="1" dirty="0">
              <a:effectLst>
                <a:outerShdw blurRad="38100" dist="38100" dir="2700000" algn="tl">
                  <a:srgbClr val="000000">
                    <a:alpha val="43137"/>
                  </a:srgbClr>
                </a:outerShdw>
              </a:effectLst>
            </a:endParaRPr>
          </a:p>
          <a:p>
            <a:endParaRPr lang="en-CA" sz="1600" b="1" dirty="0">
              <a:effectLst>
                <a:outerShdw blurRad="38100" dist="38100" dir="2700000" algn="tl">
                  <a:srgbClr val="000000">
                    <a:alpha val="43137"/>
                  </a:srgbClr>
                </a:outerShdw>
              </a:effectLst>
            </a:endParaRPr>
          </a:p>
          <a:p>
            <a:endParaRPr lang="en-US" sz="1600" b="1"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63136535-D961-A038-CACF-B84D9777D3D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13C0AA21-68D5-1051-BB35-FAEAB976FE33}"/>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23</a:t>
            </a:fld>
            <a:endParaRPr lang="en-US">
              <a:solidFill>
                <a:schemeClr val="tx1">
                  <a:lumMod val="50000"/>
                  <a:lumOff val="50000"/>
                </a:schemeClr>
              </a:solidFill>
            </a:endParaRPr>
          </a:p>
        </p:txBody>
      </p:sp>
    </p:spTree>
    <p:extLst>
      <p:ext uri="{BB962C8B-B14F-4D97-AF65-F5344CB8AC3E}">
        <p14:creationId xmlns:p14="http://schemas.microsoft.com/office/powerpoint/2010/main" val="2676507781"/>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0EBD1F9-9BEB-4FB6-90DE-A1AFA6C4A251}"/>
              </a:ext>
            </a:extLst>
          </p:cNvPr>
          <p:cNvSpPr>
            <a:spLocks noGrp="1" noChangeArrowheads="1"/>
          </p:cNvSpPr>
          <p:nvPr>
            <p:ph type="title"/>
          </p:nvPr>
        </p:nvSpPr>
        <p:spPr>
          <a:xfrm>
            <a:off x="0" y="439847"/>
            <a:ext cx="9144000" cy="1249362"/>
          </a:xfrm>
        </p:spPr>
        <p:txBody>
          <a:bodyPr>
            <a:normAutofit/>
          </a:bodyPr>
          <a:lstStyle/>
          <a:p>
            <a:pPr algn="ctr"/>
            <a:r>
              <a:rPr lang="en-US" altLang="en-US" sz="3200" b="1">
                <a:solidFill>
                  <a:srgbClr val="002060"/>
                </a:solidFill>
                <a:latin typeface="Arial" panose="020B0604020202020204" pitchFamily="34" charset="0"/>
                <a:cs typeface="Arial" panose="020B0604020202020204" pitchFamily="34" charset="0"/>
              </a:rPr>
              <a:t>Cost Comparison of Maintenance Programs</a:t>
            </a:r>
          </a:p>
        </p:txBody>
      </p:sp>
      <p:sp>
        <p:nvSpPr>
          <p:cNvPr id="15363" name="Rectangle 5">
            <a:extLst>
              <a:ext uri="{FF2B5EF4-FFF2-40B4-BE49-F238E27FC236}">
                <a16:creationId xmlns:a16="http://schemas.microsoft.com/office/drawing/2014/main" id="{4BC00C99-1C1D-404F-9BA7-6DF2DD4D1129}"/>
              </a:ext>
            </a:extLst>
          </p:cNvPr>
          <p:cNvSpPr>
            <a:spLocks noChangeArrowheads="1"/>
          </p:cNvSpPr>
          <p:nvPr/>
        </p:nvSpPr>
        <p:spPr bwMode="white">
          <a:xfrm>
            <a:off x="1965325" y="6370638"/>
            <a:ext cx="5213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tabLst>
                <a:tab pos="57150" algn="l"/>
              </a:tabLst>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tabLst>
                <a:tab pos="57150" algn="l"/>
              </a:tabLst>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tabLst>
                <a:tab pos="57150" algn="l"/>
              </a:tabLst>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tabLst>
                <a:tab pos="57150" algn="l"/>
              </a:tabLst>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tabLst>
                <a:tab pos="57150" algn="l"/>
              </a:tabLst>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57150" algn="l"/>
              </a:tabLst>
              <a:defRPr sz="2000">
                <a:solidFill>
                  <a:schemeClr val="tx1"/>
                </a:solidFill>
                <a:latin typeface="Arial" panose="020B0604020202020204" pitchFamily="34" charset="0"/>
                <a:cs typeface="Arial" panose="020B0604020202020204" pitchFamily="34" charset="0"/>
              </a:defRPr>
            </a:lvl9pPr>
          </a:lstStyle>
          <a:p>
            <a:pPr algn="ctr" eaLnBrk="1" hangingPunct="1">
              <a:buFontTx/>
              <a:buNone/>
            </a:pPr>
            <a:r>
              <a:rPr lang="en-US" altLang="en-US" sz="1200"/>
              <a:t>Source: EPRI Power Generation Study</a:t>
            </a:r>
          </a:p>
        </p:txBody>
      </p:sp>
      <p:grpSp>
        <p:nvGrpSpPr>
          <p:cNvPr id="15364" name="Group 11">
            <a:extLst>
              <a:ext uri="{FF2B5EF4-FFF2-40B4-BE49-F238E27FC236}">
                <a16:creationId xmlns:a16="http://schemas.microsoft.com/office/drawing/2014/main" id="{20641F57-7DA5-4782-8AAF-12085A316B00}"/>
              </a:ext>
            </a:extLst>
          </p:cNvPr>
          <p:cNvGrpSpPr>
            <a:grpSpLocks/>
          </p:cNvGrpSpPr>
          <p:nvPr/>
        </p:nvGrpSpPr>
        <p:grpSpPr bwMode="auto">
          <a:xfrm>
            <a:off x="692150" y="1463675"/>
            <a:ext cx="7759700" cy="4352925"/>
            <a:chOff x="761999" y="1776470"/>
            <a:chExt cx="7758157" cy="4353530"/>
          </a:xfrm>
        </p:grpSpPr>
        <p:sp>
          <p:nvSpPr>
            <p:cNvPr id="11" name="Rectangle 10">
              <a:extLst>
                <a:ext uri="{FF2B5EF4-FFF2-40B4-BE49-F238E27FC236}">
                  <a16:creationId xmlns:a16="http://schemas.microsoft.com/office/drawing/2014/main" id="{CC590349-2AA3-465C-9166-AD5A68A0885F}"/>
                </a:ext>
              </a:extLst>
            </p:cNvPr>
            <p:cNvSpPr/>
            <p:nvPr/>
          </p:nvSpPr>
          <p:spPr>
            <a:xfrm>
              <a:off x="761999" y="1776470"/>
              <a:ext cx="7758157" cy="432018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spcBef>
                  <a:spcPct val="20000"/>
                </a:spcBef>
                <a:buFontTx/>
                <a:buChar char="•"/>
                <a:defRPr/>
              </a:pPr>
              <a:endParaRPr lang="en-US" sz="2400"/>
            </a:p>
          </p:txBody>
        </p:sp>
        <p:grpSp>
          <p:nvGrpSpPr>
            <p:cNvPr id="15366" name="Group 9">
              <a:extLst>
                <a:ext uri="{FF2B5EF4-FFF2-40B4-BE49-F238E27FC236}">
                  <a16:creationId xmlns:a16="http://schemas.microsoft.com/office/drawing/2014/main" id="{79ED1FB0-9D95-4610-8901-7A4D57B768D2}"/>
                </a:ext>
              </a:extLst>
            </p:cNvPr>
            <p:cNvGrpSpPr>
              <a:grpSpLocks/>
            </p:cNvGrpSpPr>
            <p:nvPr/>
          </p:nvGrpSpPr>
          <p:grpSpPr bwMode="auto">
            <a:xfrm>
              <a:off x="859245" y="1776470"/>
              <a:ext cx="7558012" cy="4353530"/>
              <a:chOff x="859245" y="1776470"/>
              <a:chExt cx="7558012" cy="4353530"/>
            </a:xfrm>
          </p:grpSpPr>
          <p:pic>
            <p:nvPicPr>
              <p:cNvPr id="15367" name="Picture 12" descr="Cost Comp Graph_0-94 asd_E">
                <a:extLst>
                  <a:ext uri="{FF2B5EF4-FFF2-40B4-BE49-F238E27FC236}">
                    <a16:creationId xmlns:a16="http://schemas.microsoft.com/office/drawing/2014/main" id="{0B76C3DC-F273-4DA5-B1D4-999F5B83B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blackGray">
              <a:xfrm>
                <a:off x="1281113" y="1943157"/>
                <a:ext cx="711200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13">
                <a:extLst>
                  <a:ext uri="{FF2B5EF4-FFF2-40B4-BE49-F238E27FC236}">
                    <a16:creationId xmlns:a16="http://schemas.microsoft.com/office/drawing/2014/main" id="{A7373EE7-A823-4EB2-B957-263C98AF5881}"/>
                  </a:ext>
                </a:extLst>
              </p:cNvPr>
              <p:cNvSpPr txBox="1">
                <a:spLocks noChangeArrowheads="1"/>
              </p:cNvSpPr>
              <p:nvPr/>
            </p:nvSpPr>
            <p:spPr bwMode="auto">
              <a:xfrm>
                <a:off x="1566702" y="5345666"/>
                <a:ext cx="1779233" cy="784334"/>
              </a:xfrm>
              <a:prstGeom prst="rect">
                <a:avLst/>
              </a:prstGeom>
              <a:noFill/>
              <a:ln w="9525">
                <a:noFill/>
                <a:miter lim="800000"/>
                <a:headEnd/>
                <a:tailEnd/>
              </a:ln>
            </p:spPr>
            <p:txBody>
              <a:bodyPr>
                <a:spAutoFit/>
              </a:bodyPr>
              <a:lstStyle/>
              <a:p>
                <a:pPr algn="ctr" eaLnBrk="1" hangingPunct="1">
                  <a:spcBef>
                    <a:spcPct val="50000"/>
                  </a:spcBef>
                  <a:defRPr/>
                </a:pPr>
                <a:r>
                  <a:rPr lang="en-US" sz="1800" b="1">
                    <a:latin typeface="+mn-lt"/>
                    <a:cs typeface="Arial" charset="0"/>
                  </a:rPr>
                  <a:t>Run-to-</a:t>
                </a:r>
              </a:p>
              <a:p>
                <a:pPr algn="ctr" eaLnBrk="1" hangingPunct="1">
                  <a:spcBef>
                    <a:spcPct val="50000"/>
                  </a:spcBef>
                  <a:defRPr/>
                </a:pPr>
                <a:r>
                  <a:rPr lang="en-US" sz="1800" b="1">
                    <a:latin typeface="+mn-lt"/>
                    <a:cs typeface="Arial" charset="0"/>
                  </a:rPr>
                  <a:t>Failure</a:t>
                </a:r>
              </a:p>
            </p:txBody>
          </p:sp>
          <p:sp>
            <p:nvSpPr>
              <p:cNvPr id="5126" name="Text Box 14">
                <a:extLst>
                  <a:ext uri="{FF2B5EF4-FFF2-40B4-BE49-F238E27FC236}">
                    <a16:creationId xmlns:a16="http://schemas.microsoft.com/office/drawing/2014/main" id="{18038343-57D9-41AD-A9A5-5CD33E414A34}"/>
                  </a:ext>
                </a:extLst>
              </p:cNvPr>
              <p:cNvSpPr txBox="1">
                <a:spLocks noChangeArrowheads="1"/>
              </p:cNvSpPr>
              <p:nvPr/>
            </p:nvSpPr>
            <p:spPr bwMode="auto">
              <a:xfrm>
                <a:off x="3165610" y="5634084"/>
                <a:ext cx="1896686" cy="368351"/>
              </a:xfrm>
              <a:prstGeom prst="rect">
                <a:avLst/>
              </a:prstGeom>
              <a:noFill/>
              <a:ln w="9525">
                <a:noFill/>
                <a:miter lim="800000"/>
                <a:headEnd/>
                <a:tailEnd/>
              </a:ln>
            </p:spPr>
            <p:txBody>
              <a:bodyPr>
                <a:spAutoFit/>
              </a:bodyPr>
              <a:lstStyle/>
              <a:p>
                <a:pPr algn="ctr" eaLnBrk="1" hangingPunct="1">
                  <a:spcBef>
                    <a:spcPct val="50000"/>
                  </a:spcBef>
                  <a:defRPr/>
                </a:pPr>
                <a:r>
                  <a:rPr lang="en-US" sz="1800" b="1">
                    <a:latin typeface="+mn-lt"/>
                    <a:cs typeface="Arial" charset="0"/>
                  </a:rPr>
                  <a:t>Preventive</a:t>
                </a:r>
              </a:p>
            </p:txBody>
          </p:sp>
          <p:sp>
            <p:nvSpPr>
              <p:cNvPr id="5127" name="Text Box 15">
                <a:extLst>
                  <a:ext uri="{FF2B5EF4-FFF2-40B4-BE49-F238E27FC236}">
                    <a16:creationId xmlns:a16="http://schemas.microsoft.com/office/drawing/2014/main" id="{C79AB1BA-8779-419B-9C8D-56529260CF16}"/>
                  </a:ext>
                </a:extLst>
              </p:cNvPr>
              <p:cNvSpPr txBox="1">
                <a:spLocks noChangeArrowheads="1"/>
              </p:cNvSpPr>
              <p:nvPr/>
            </p:nvSpPr>
            <p:spPr bwMode="auto">
              <a:xfrm>
                <a:off x="4911883" y="5625946"/>
                <a:ext cx="1714159" cy="368351"/>
              </a:xfrm>
              <a:prstGeom prst="rect">
                <a:avLst/>
              </a:prstGeom>
              <a:noFill/>
              <a:ln w="9525">
                <a:noFill/>
                <a:miter lim="800000"/>
                <a:headEnd/>
                <a:tailEnd/>
              </a:ln>
            </p:spPr>
            <p:txBody>
              <a:bodyPr>
                <a:spAutoFit/>
              </a:bodyPr>
              <a:lstStyle/>
              <a:p>
                <a:pPr algn="ctr" eaLnBrk="1" hangingPunct="1">
                  <a:spcBef>
                    <a:spcPct val="50000"/>
                  </a:spcBef>
                  <a:defRPr/>
                </a:pPr>
                <a:r>
                  <a:rPr lang="en-US" sz="1800" b="1">
                    <a:latin typeface="+mn-lt"/>
                    <a:cs typeface="Arial" charset="0"/>
                  </a:rPr>
                  <a:t>Predictive</a:t>
                </a:r>
              </a:p>
            </p:txBody>
          </p:sp>
          <p:sp>
            <p:nvSpPr>
              <p:cNvPr id="5128" name="Text Box 16">
                <a:extLst>
                  <a:ext uri="{FF2B5EF4-FFF2-40B4-BE49-F238E27FC236}">
                    <a16:creationId xmlns:a16="http://schemas.microsoft.com/office/drawing/2014/main" id="{6BAFEE66-E014-4594-A92C-2B8AB919DF7A}"/>
                  </a:ext>
                </a:extLst>
              </p:cNvPr>
              <p:cNvSpPr txBox="1">
                <a:spLocks noChangeArrowheads="1"/>
              </p:cNvSpPr>
              <p:nvPr/>
            </p:nvSpPr>
            <p:spPr bwMode="auto">
              <a:xfrm>
                <a:off x="6444386" y="5625946"/>
                <a:ext cx="1972871" cy="368351"/>
              </a:xfrm>
              <a:prstGeom prst="rect">
                <a:avLst/>
              </a:prstGeom>
              <a:noFill/>
              <a:ln w="9525">
                <a:noFill/>
                <a:miter lim="800000"/>
                <a:headEnd/>
                <a:tailEnd/>
              </a:ln>
            </p:spPr>
            <p:txBody>
              <a:bodyPr>
                <a:spAutoFit/>
              </a:bodyPr>
              <a:lstStyle/>
              <a:p>
                <a:pPr algn="ctr" eaLnBrk="1" hangingPunct="1">
                  <a:spcBef>
                    <a:spcPct val="50000"/>
                  </a:spcBef>
                  <a:defRPr/>
                </a:pPr>
                <a:r>
                  <a:rPr lang="en-US" sz="1800" b="1">
                    <a:latin typeface="+mn-lt"/>
                    <a:cs typeface="Arial" charset="0"/>
                  </a:rPr>
                  <a:t>Precision</a:t>
                </a:r>
              </a:p>
            </p:txBody>
          </p:sp>
          <p:sp>
            <p:nvSpPr>
              <p:cNvPr id="5129" name="Text Box 17">
                <a:extLst>
                  <a:ext uri="{FF2B5EF4-FFF2-40B4-BE49-F238E27FC236}">
                    <a16:creationId xmlns:a16="http://schemas.microsoft.com/office/drawing/2014/main" id="{16BA2E86-664D-47F4-A526-F1F19914DCDE}"/>
                  </a:ext>
                </a:extLst>
              </p:cNvPr>
              <p:cNvSpPr txBox="1">
                <a:spLocks noChangeArrowheads="1"/>
              </p:cNvSpPr>
              <p:nvPr/>
            </p:nvSpPr>
            <p:spPr bwMode="auto">
              <a:xfrm rot="16200000">
                <a:off x="-1116220" y="3751935"/>
                <a:ext cx="4320189" cy="369259"/>
              </a:xfrm>
              <a:prstGeom prst="rect">
                <a:avLst/>
              </a:prstGeom>
              <a:noFill/>
              <a:ln w="9525">
                <a:noFill/>
                <a:miter lim="800000"/>
                <a:headEnd/>
                <a:tailEnd/>
              </a:ln>
            </p:spPr>
            <p:txBody>
              <a:bodyPr wrap="square">
                <a:spAutoFit/>
              </a:bodyPr>
              <a:lstStyle/>
              <a:p>
                <a:pPr algn="ctr" eaLnBrk="1" hangingPunct="1">
                  <a:spcBef>
                    <a:spcPct val="50000"/>
                  </a:spcBef>
                  <a:defRPr/>
                </a:pPr>
                <a:r>
                  <a:rPr lang="en-US" sz="1800">
                    <a:latin typeface="Arial" panose="020B0604020202020204" pitchFamily="34" charset="0"/>
                    <a:cs typeface="Arial" panose="020B0604020202020204" pitchFamily="34" charset="0"/>
                  </a:rPr>
                  <a:t>Maintenance Cost per Horsepower</a:t>
                </a:r>
              </a:p>
            </p:txBody>
          </p:sp>
        </p:grpSp>
      </p:grpSp>
      <p:sp>
        <p:nvSpPr>
          <p:cNvPr id="2" name="Slide Number Placeholder 1">
            <a:extLst>
              <a:ext uri="{FF2B5EF4-FFF2-40B4-BE49-F238E27FC236}">
                <a16:creationId xmlns:a16="http://schemas.microsoft.com/office/drawing/2014/main" id="{E010C87A-0E83-B94F-9995-670031BE54C8}"/>
              </a:ext>
            </a:extLst>
          </p:cNvPr>
          <p:cNvSpPr>
            <a:spLocks noGrp="1"/>
          </p:cNvSpPr>
          <p:nvPr>
            <p:ph type="sldNum" sz="quarter" idx="12"/>
          </p:nvPr>
        </p:nvSpPr>
        <p:spPr/>
        <p:txBody>
          <a:bodyPr/>
          <a:lstStyle/>
          <a:p>
            <a:fld id="{04F9194C-56EF-432D-B3A6-B1499E5B8547}" type="slidenum">
              <a:rPr lang="en-US" smtClean="0"/>
              <a:t>230</a:t>
            </a:fld>
            <a:endParaRPr lang="en-US"/>
          </a:p>
        </p:txBody>
      </p:sp>
      <p:sp>
        <p:nvSpPr>
          <p:cNvPr id="3" name="Footer Placeholder 2">
            <a:extLst>
              <a:ext uri="{FF2B5EF4-FFF2-40B4-BE49-F238E27FC236}">
                <a16:creationId xmlns:a16="http://schemas.microsoft.com/office/drawing/2014/main" id="{0B1451DC-A0A9-7246-8BC8-E59A10DEC4F7}"/>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2760596099"/>
      </p:ext>
    </p:extLst>
  </p:cSld>
  <p:clrMapOvr>
    <a:masterClrMapping/>
  </p:clrMapOvr>
  <p:transition advTm="50197"/>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ACE05B3-EA4F-48A6-8AC5-A027BCEAA090}"/>
              </a:ext>
            </a:extLst>
          </p:cNvPr>
          <p:cNvSpPr>
            <a:spLocks noGrp="1" noChangeArrowheads="1"/>
          </p:cNvSpPr>
          <p:nvPr>
            <p:ph type="title"/>
          </p:nvPr>
        </p:nvSpPr>
        <p:spPr>
          <a:xfrm>
            <a:off x="469106" y="304800"/>
            <a:ext cx="8205787" cy="609600"/>
          </a:xfrm>
        </p:spPr>
        <p:txBody>
          <a:bodyPr>
            <a:noAutofit/>
          </a:bodyPr>
          <a:lstStyle/>
          <a:p>
            <a:pPr algn="ctr"/>
            <a:r>
              <a:rPr lang="en-US" altLang="en-US" sz="4000" b="1">
                <a:solidFill>
                  <a:srgbClr val="002060"/>
                </a:solidFill>
                <a:latin typeface="+mn-lt"/>
                <a:cs typeface="Arial" panose="020B0604020202020204" pitchFamily="34" charset="0"/>
              </a:rPr>
              <a:t>A Few Ideas</a:t>
            </a:r>
          </a:p>
        </p:txBody>
      </p:sp>
      <p:pic>
        <p:nvPicPr>
          <p:cNvPr id="17411" name="Content Placeholder 3" descr="Law of Dim Returns.jpg">
            <a:extLst>
              <a:ext uri="{FF2B5EF4-FFF2-40B4-BE49-F238E27FC236}">
                <a16:creationId xmlns:a16="http://schemas.microsoft.com/office/drawing/2014/main" id="{D327EE5B-EE2F-40B5-A62F-4A63053D3C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20800" y="1066800"/>
            <a:ext cx="6502400" cy="4876800"/>
          </a:xfrm>
        </p:spPr>
      </p:pic>
      <p:sp>
        <p:nvSpPr>
          <p:cNvPr id="2" name="Slide Number Placeholder 1">
            <a:extLst>
              <a:ext uri="{FF2B5EF4-FFF2-40B4-BE49-F238E27FC236}">
                <a16:creationId xmlns:a16="http://schemas.microsoft.com/office/drawing/2014/main" id="{EA8EF7F0-6A21-B249-AA00-1DD937539E7F}"/>
              </a:ext>
            </a:extLst>
          </p:cNvPr>
          <p:cNvSpPr>
            <a:spLocks noGrp="1"/>
          </p:cNvSpPr>
          <p:nvPr>
            <p:ph type="sldNum" sz="quarter" idx="12"/>
          </p:nvPr>
        </p:nvSpPr>
        <p:spPr/>
        <p:txBody>
          <a:bodyPr/>
          <a:lstStyle/>
          <a:p>
            <a:pPr>
              <a:defRPr/>
            </a:pPr>
            <a:fld id="{93760DB9-38B2-4ACA-86B8-FFD53C1F380B}" type="slidenum">
              <a:rPr lang="en-US" smtClean="0"/>
              <a:pPr>
                <a:defRPr/>
              </a:pPr>
              <a:t>231</a:t>
            </a:fld>
            <a:endParaRPr lang="en-US"/>
          </a:p>
        </p:txBody>
      </p:sp>
      <p:sp>
        <p:nvSpPr>
          <p:cNvPr id="3" name="Footer Placeholder 2">
            <a:extLst>
              <a:ext uri="{FF2B5EF4-FFF2-40B4-BE49-F238E27FC236}">
                <a16:creationId xmlns:a16="http://schemas.microsoft.com/office/drawing/2014/main" id="{A018F46A-3FE6-C848-B30A-86AE805B8F27}"/>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78670085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D7CC3E0-C151-4A47-B6F4-544FF9190386}"/>
              </a:ext>
            </a:extLst>
          </p:cNvPr>
          <p:cNvSpPr>
            <a:spLocks noGrp="1" noChangeArrowheads="1"/>
          </p:cNvSpPr>
          <p:nvPr>
            <p:ph type="title"/>
          </p:nvPr>
        </p:nvSpPr>
        <p:spPr>
          <a:xfrm>
            <a:off x="257175" y="257175"/>
            <a:ext cx="8515350" cy="609600"/>
          </a:xfrm>
        </p:spPr>
        <p:txBody>
          <a:bodyPr>
            <a:noAutofit/>
          </a:bodyPr>
          <a:lstStyle/>
          <a:p>
            <a:pPr algn="ctr"/>
            <a:r>
              <a:rPr lang="en-US" altLang="en-US" sz="4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World Class Standards</a:t>
            </a:r>
          </a:p>
        </p:txBody>
      </p:sp>
      <p:sp>
        <p:nvSpPr>
          <p:cNvPr id="3" name="Content Placeholder 2">
            <a:extLst>
              <a:ext uri="{FF2B5EF4-FFF2-40B4-BE49-F238E27FC236}">
                <a16:creationId xmlns:a16="http://schemas.microsoft.com/office/drawing/2014/main" id="{6ED6FFCE-0EE2-46A7-9955-5F2889E57490}"/>
              </a:ext>
            </a:extLst>
          </p:cNvPr>
          <p:cNvSpPr>
            <a:spLocks noGrp="1" noChangeArrowheads="1"/>
          </p:cNvSpPr>
          <p:nvPr>
            <p:ph idx="1"/>
          </p:nvPr>
        </p:nvSpPr>
        <p:spPr>
          <a:xfrm>
            <a:off x="457200" y="990600"/>
            <a:ext cx="8229600" cy="4876800"/>
          </a:xfrm>
        </p:spPr>
        <p:txBody>
          <a:bodyPr>
            <a:normAutofit/>
          </a:bodyPr>
          <a:lstStyle/>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PM Execution – 15%</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PM Results – 15%</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PdM Execution – 15%</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PdM Results – 35%</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Total Work “Planned” – 90%</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Reactive Work – Less than 2%</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Stock-outs – less than 2%</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Scheduled compliance by day/week – 85 to 90%</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Failure Reporting, Analysis, Corrective Action System in place and eliminating failures by changing maintenance strategy and equipment modifications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Work orders are closed out with ALL Codes ID</a:t>
            </a:r>
          </a:p>
        </p:txBody>
      </p:sp>
      <p:sp>
        <p:nvSpPr>
          <p:cNvPr id="2" name="Slide Number Placeholder 1">
            <a:extLst>
              <a:ext uri="{FF2B5EF4-FFF2-40B4-BE49-F238E27FC236}">
                <a16:creationId xmlns:a16="http://schemas.microsoft.com/office/drawing/2014/main" id="{E4722B84-668C-8941-94F5-2CE492815A1C}"/>
              </a:ext>
            </a:extLst>
          </p:cNvPr>
          <p:cNvSpPr>
            <a:spLocks noGrp="1"/>
          </p:cNvSpPr>
          <p:nvPr>
            <p:ph type="sldNum" sz="quarter" idx="12"/>
          </p:nvPr>
        </p:nvSpPr>
        <p:spPr/>
        <p:txBody>
          <a:bodyPr/>
          <a:lstStyle/>
          <a:p>
            <a:pPr>
              <a:defRPr/>
            </a:pPr>
            <a:fld id="{93760DB9-38B2-4ACA-86B8-FFD53C1F380B}" type="slidenum">
              <a:rPr lang="en-US" smtClean="0"/>
              <a:pPr>
                <a:defRPr/>
              </a:pPr>
              <a:t>232</a:t>
            </a:fld>
            <a:endParaRPr lang="en-US"/>
          </a:p>
        </p:txBody>
      </p:sp>
      <p:sp>
        <p:nvSpPr>
          <p:cNvPr id="4" name="Footer Placeholder 3">
            <a:extLst>
              <a:ext uri="{FF2B5EF4-FFF2-40B4-BE49-F238E27FC236}">
                <a16:creationId xmlns:a16="http://schemas.microsoft.com/office/drawing/2014/main" id="{74679EC6-F91E-8448-B19F-5F3A6105E60F}"/>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8477810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7" name="Rectangle 21516">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519" name="Rectangle 21518">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7711" y="221673"/>
            <a:ext cx="6288577" cy="1332634"/>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Title 1">
            <a:extLst>
              <a:ext uri="{FF2B5EF4-FFF2-40B4-BE49-F238E27FC236}">
                <a16:creationId xmlns:a16="http://schemas.microsoft.com/office/drawing/2014/main" id="{709772A5-FD04-4BA9-AD95-0E0BCF376C6C}"/>
              </a:ext>
            </a:extLst>
          </p:cNvPr>
          <p:cNvSpPr>
            <a:spLocks noGrp="1" noChangeArrowheads="1"/>
          </p:cNvSpPr>
          <p:nvPr>
            <p:ph type="title"/>
          </p:nvPr>
        </p:nvSpPr>
        <p:spPr>
          <a:xfrm>
            <a:off x="1577340" y="310343"/>
            <a:ext cx="5989320" cy="868823"/>
          </a:xfrm>
        </p:spPr>
        <p:txBody>
          <a:bodyPr vert="horz" lIns="91440" tIns="45720" rIns="91440" bIns="45720" rtlCol="0" anchor="ctr">
            <a:normAutofit/>
          </a:bodyPr>
          <a:lstStyle/>
          <a:p>
            <a:pPr algn="ctr" defTabSz="914400"/>
            <a:r>
              <a:rPr lang="en-US" altLang="en-US" sz="3500" b="1" kern="1200">
                <a:solidFill>
                  <a:schemeClr val="tx1"/>
                </a:solidFill>
                <a:latin typeface="+mj-lt"/>
                <a:ea typeface="+mj-ea"/>
                <a:cs typeface="+mj-cs"/>
              </a:rPr>
              <a:t>World Class Standards</a:t>
            </a:r>
          </a:p>
        </p:txBody>
      </p:sp>
      <p:sp>
        <p:nvSpPr>
          <p:cNvPr id="21521" name="Rectangle: Rounded Corners 21520">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2332" y="1211407"/>
            <a:ext cx="5419335"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21507" name="Picture 4">
            <a:extLst>
              <a:ext uri="{FF2B5EF4-FFF2-40B4-BE49-F238E27FC236}">
                <a16:creationId xmlns:a16="http://schemas.microsoft.com/office/drawing/2014/main" id="{A2C2EB0D-C23A-4CA8-9A42-9AA7CF9E99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435" t="29495" r="24199" b="20161"/>
          <a:stretch>
            <a:fillRect/>
          </a:stretch>
        </p:blipFill>
        <p:spPr bwMode="auto">
          <a:xfrm>
            <a:off x="1146053" y="2139483"/>
            <a:ext cx="6851893" cy="440817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a:extLst>
              <a:ext uri="{FF2B5EF4-FFF2-40B4-BE49-F238E27FC236}">
                <a16:creationId xmlns:a16="http://schemas.microsoft.com/office/drawing/2014/main" id="{1B026D58-C6CC-3D4F-8F71-5351DF6070C4}"/>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0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DB53E1B9-ACD3-9147-8863-6EA2B8B4895A}"/>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000">
                <a:solidFill>
                  <a:schemeClr val="tx1">
                    <a:lumMod val="50000"/>
                    <a:lumOff val="50000"/>
                  </a:schemeClr>
                </a:solidFill>
                <a:latin typeface="+mn-lt"/>
                <a:cs typeface="+mn-cs"/>
              </a:rPr>
              <a:pPr>
                <a:spcAft>
                  <a:spcPts val="600"/>
                </a:spcAft>
                <a:defRPr/>
              </a:pPr>
              <a:t>233</a:t>
            </a:fld>
            <a:endParaRPr lang="en-US" sz="10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180324656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CA1817C-7946-491C-82A6-9EF341B8F551}"/>
              </a:ext>
            </a:extLst>
          </p:cNvPr>
          <p:cNvSpPr>
            <a:spLocks noGrp="1" noChangeArrowheads="1"/>
          </p:cNvSpPr>
          <p:nvPr>
            <p:ph type="title"/>
          </p:nvPr>
        </p:nvSpPr>
        <p:spPr>
          <a:xfrm>
            <a:off x="566738" y="269875"/>
            <a:ext cx="8205787" cy="609600"/>
          </a:xfrm>
        </p:spPr>
        <p:txBody>
          <a:bodyPr>
            <a:normAutofit/>
          </a:bodyPr>
          <a:lstStyle/>
          <a:p>
            <a:pPr algn="ctr" eaLnBrk="1" hangingPunct="1"/>
            <a:r>
              <a:rPr lang="en-US" altLang="en-US" b="1">
                <a:solidFill>
                  <a:srgbClr val="002060"/>
                </a:solidFill>
                <a:latin typeface="Arial" panose="020B0604020202020204" pitchFamily="34" charset="0"/>
                <a:cs typeface="Arial" panose="020B0604020202020204" pitchFamily="34" charset="0"/>
              </a:rPr>
              <a:t>Dr. Deming:</a:t>
            </a:r>
          </a:p>
        </p:txBody>
      </p:sp>
      <p:sp>
        <p:nvSpPr>
          <p:cNvPr id="22531" name="Content Placeholder 2">
            <a:extLst>
              <a:ext uri="{FF2B5EF4-FFF2-40B4-BE49-F238E27FC236}">
                <a16:creationId xmlns:a16="http://schemas.microsoft.com/office/drawing/2014/main" id="{CD0C08B1-9878-4CDF-94B5-DD3BCD605EEB}"/>
              </a:ext>
            </a:extLst>
          </p:cNvPr>
          <p:cNvSpPr>
            <a:spLocks noGrp="1" noChangeArrowheads="1"/>
          </p:cNvSpPr>
          <p:nvPr>
            <p:ph idx="1"/>
          </p:nvPr>
        </p:nvSpPr>
        <p:spPr>
          <a:xfrm>
            <a:off x="304801" y="939800"/>
            <a:ext cx="8467724" cy="4876800"/>
          </a:xfrm>
        </p:spPr>
        <p:txBody>
          <a:bodyPr/>
          <a:lstStyle/>
          <a:p>
            <a:pPr algn="ctr" eaLnBrk="1" hangingPunct="1">
              <a:buFontTx/>
              <a:buNone/>
            </a:pPr>
            <a:r>
              <a:rPr lang="en-US" altLang="en-US" sz="2400" b="1">
                <a:latin typeface="Arial" panose="020B0604020202020204" pitchFamily="34" charset="0"/>
                <a:cs typeface="Arial" panose="020B0604020202020204" pitchFamily="34" charset="0"/>
              </a:rPr>
              <a:t>“Your system is perfectly designed to give you the results you are getting.”</a:t>
            </a:r>
          </a:p>
        </p:txBody>
      </p:sp>
      <p:sp>
        <p:nvSpPr>
          <p:cNvPr id="22532" name="Slide Number Placeholder 3">
            <a:extLst>
              <a:ext uri="{FF2B5EF4-FFF2-40B4-BE49-F238E27FC236}">
                <a16:creationId xmlns:a16="http://schemas.microsoft.com/office/drawing/2014/main" id="{EDB7E9BC-A88E-43EC-833E-FD570ED35B95}"/>
              </a:ext>
            </a:extLst>
          </p:cNvPr>
          <p:cNvSpPr>
            <a:spLocks noGrp="1"/>
          </p:cNvSpPr>
          <p:nvPr>
            <p:ph type="sldNum" sz="quarter" idx="12"/>
          </p:nvPr>
        </p:nvSpPr>
        <p:spPr bwMode="auto">
          <a:xfrm>
            <a:off x="6553200" y="6245225"/>
            <a:ext cx="21336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None/>
            </a:pPr>
            <a:fld id="{20AE6C4D-9A8E-458F-8C02-352EAB5B7D6B}" type="slidenum">
              <a:rPr lang="en-US" altLang="en-US" sz="900"/>
              <a:pPr eaLnBrk="1" hangingPunct="1">
                <a:buNone/>
              </a:pPr>
              <a:t>234</a:t>
            </a:fld>
            <a:endParaRPr lang="en-US" altLang="en-US" sz="900" dirty="0"/>
          </a:p>
        </p:txBody>
      </p:sp>
      <p:graphicFrame>
        <p:nvGraphicFramePr>
          <p:cNvPr id="6" name="Chart 5">
            <a:extLst>
              <a:ext uri="{FF2B5EF4-FFF2-40B4-BE49-F238E27FC236}">
                <a16:creationId xmlns:a16="http://schemas.microsoft.com/office/drawing/2014/main" id="{2CE19BB8-2476-4108-9DB7-C9EE08B442AB}"/>
              </a:ext>
            </a:extLst>
          </p:cNvPr>
          <p:cNvGraphicFramePr>
            <a:graphicFrameLocks noGrp="1"/>
          </p:cNvGraphicFramePr>
          <p:nvPr>
            <p:extLst>
              <p:ext uri="{D42A27DB-BD31-4B8C-83A1-F6EECF244321}">
                <p14:modId xmlns:p14="http://schemas.microsoft.com/office/powerpoint/2010/main" val="217733737"/>
              </p:ext>
            </p:extLst>
          </p:nvPr>
        </p:nvGraphicFramePr>
        <p:xfrm>
          <a:off x="1066801" y="2480442"/>
          <a:ext cx="6584730" cy="3195144"/>
        </p:xfrm>
        <a:graphic>
          <a:graphicData uri="http://schemas.openxmlformats.org/drawingml/2006/chart">
            <c:chart xmlns:c="http://schemas.openxmlformats.org/drawingml/2006/chart" xmlns:r="http://schemas.openxmlformats.org/officeDocument/2006/relationships" r:id="rId3"/>
          </a:graphicData>
        </a:graphic>
      </p:graphicFrame>
      <p:sp>
        <p:nvSpPr>
          <p:cNvPr id="2" name="Footer Placeholder 1">
            <a:extLst>
              <a:ext uri="{FF2B5EF4-FFF2-40B4-BE49-F238E27FC236}">
                <a16:creationId xmlns:a16="http://schemas.microsoft.com/office/drawing/2014/main" id="{F3E8F16B-451C-5740-AFAE-3BEEB31A3E2E}"/>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747330387"/>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6709BC1-4798-48E7-82EE-8239F83B395E}"/>
              </a:ext>
            </a:extLst>
          </p:cNvPr>
          <p:cNvSpPr>
            <a:spLocks noGrp="1" noChangeArrowheads="1"/>
          </p:cNvSpPr>
          <p:nvPr>
            <p:ph type="title"/>
          </p:nvPr>
        </p:nvSpPr>
        <p:spPr>
          <a:xfrm>
            <a:off x="355600" y="271463"/>
            <a:ext cx="8515350" cy="609600"/>
          </a:xfrm>
        </p:spPr>
        <p:txBody>
          <a:bodyPr>
            <a:normAutofit/>
          </a:bodyPr>
          <a:lstStyle/>
          <a:p>
            <a:pPr algn="ctr"/>
            <a:r>
              <a:rPr lang="en-US" altLang="en-US" sz="3600" b="1" dirty="0" err="1">
                <a:solidFill>
                  <a:srgbClr val="002060"/>
                </a:solidFill>
                <a:latin typeface="+mn-lt"/>
                <a:cs typeface="Arial" panose="020B0604020202020204" pitchFamily="34" charset="0"/>
              </a:rPr>
              <a:t>Nowlan</a:t>
            </a:r>
            <a:r>
              <a:rPr lang="en-US" altLang="en-US" sz="3600" b="1" dirty="0">
                <a:solidFill>
                  <a:srgbClr val="002060"/>
                </a:solidFill>
                <a:latin typeface="+mn-lt"/>
                <a:cs typeface="Arial" panose="020B0604020202020204" pitchFamily="34" charset="0"/>
              </a:rPr>
              <a:t> and Heap Study further stated…</a:t>
            </a:r>
          </a:p>
        </p:txBody>
      </p:sp>
      <p:sp>
        <p:nvSpPr>
          <p:cNvPr id="24579" name="Content Placeholder 2">
            <a:extLst>
              <a:ext uri="{FF2B5EF4-FFF2-40B4-BE49-F238E27FC236}">
                <a16:creationId xmlns:a16="http://schemas.microsoft.com/office/drawing/2014/main" id="{02851C79-B979-4710-875F-17C1070EC451}"/>
              </a:ext>
            </a:extLst>
          </p:cNvPr>
          <p:cNvSpPr>
            <a:spLocks noGrp="1" noChangeArrowheads="1"/>
          </p:cNvSpPr>
          <p:nvPr>
            <p:ph idx="1"/>
          </p:nvPr>
        </p:nvSpPr>
        <p:spPr>
          <a:xfrm>
            <a:off x="419100" y="881063"/>
            <a:ext cx="8229600" cy="4930775"/>
          </a:xfrm>
        </p:spPr>
        <p:txBody>
          <a:bodyPr/>
          <a:lstStyle/>
          <a:p>
            <a:pPr>
              <a:buFontTx/>
              <a:buNone/>
            </a:pPr>
            <a:endParaRPr lang="en-US" altLang="en-US" sz="2400" dirty="0"/>
          </a:p>
          <a:p>
            <a:pPr>
              <a:buFontTx/>
              <a:buNone/>
            </a:pPr>
            <a:r>
              <a:rPr lang="en-US" altLang="en-US" sz="2400" dirty="0"/>
              <a:t>“…A </a:t>
            </a:r>
            <a:r>
              <a:rPr lang="en-US" altLang="en-US" sz="2400" dirty="0">
                <a:solidFill>
                  <a:srgbClr val="FF0000"/>
                </a:solidFill>
              </a:rPr>
              <a:t>failure</a:t>
            </a:r>
            <a:r>
              <a:rPr lang="en-US" altLang="en-US" sz="2400" dirty="0"/>
              <a:t> is an unsatisfactory condition.  In other words, a failure is an identifiable deviation from the original condition which is unsatisfactory to a particular user.”</a:t>
            </a:r>
          </a:p>
          <a:p>
            <a:pPr>
              <a:buFontTx/>
              <a:buNone/>
            </a:pPr>
            <a:endParaRPr lang="en-US" altLang="en-US" sz="2400" dirty="0"/>
          </a:p>
        </p:txBody>
      </p:sp>
      <p:pic>
        <p:nvPicPr>
          <p:cNvPr id="24580" name="Picture 4" descr="C:\Users\smithr\Documents\Book\FRACAS\Potential Failiure Pics\mech 06.jpg">
            <a:extLst>
              <a:ext uri="{FF2B5EF4-FFF2-40B4-BE49-F238E27FC236}">
                <a16:creationId xmlns:a16="http://schemas.microsoft.com/office/drawing/2014/main" id="{121FDB08-1093-4CB4-BAC7-36AD6BF464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0481" t="18590" r="8974" b="40170"/>
          <a:stretch>
            <a:fillRect/>
          </a:stretch>
        </p:blipFill>
        <p:spPr bwMode="auto">
          <a:xfrm>
            <a:off x="1271588" y="3262313"/>
            <a:ext cx="2738437"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C:\Users\smithr\Documents\Book\DSCF2699.JPG">
            <a:extLst>
              <a:ext uri="{FF2B5EF4-FFF2-40B4-BE49-F238E27FC236}">
                <a16:creationId xmlns:a16="http://schemas.microsoft.com/office/drawing/2014/main" id="{6343FDAE-C913-44B6-AD2B-17B73610B4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7488" y="3306763"/>
            <a:ext cx="2600325"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7A9ADF8D-68FE-734A-823F-2B7769810857}"/>
              </a:ext>
            </a:extLst>
          </p:cNvPr>
          <p:cNvSpPr>
            <a:spLocks noGrp="1"/>
          </p:cNvSpPr>
          <p:nvPr>
            <p:ph type="sldNum" sz="quarter" idx="12"/>
          </p:nvPr>
        </p:nvSpPr>
        <p:spPr/>
        <p:txBody>
          <a:bodyPr/>
          <a:lstStyle/>
          <a:p>
            <a:pPr>
              <a:defRPr/>
            </a:pPr>
            <a:fld id="{93760DB9-38B2-4ACA-86B8-FFD53C1F380B}" type="slidenum">
              <a:rPr lang="en-US" smtClean="0"/>
              <a:pPr>
                <a:defRPr/>
              </a:pPr>
              <a:t>235</a:t>
            </a:fld>
            <a:endParaRPr lang="en-US"/>
          </a:p>
        </p:txBody>
      </p:sp>
      <p:sp>
        <p:nvSpPr>
          <p:cNvPr id="3" name="Footer Placeholder 2">
            <a:extLst>
              <a:ext uri="{FF2B5EF4-FFF2-40B4-BE49-F238E27FC236}">
                <a16:creationId xmlns:a16="http://schemas.microsoft.com/office/drawing/2014/main" id="{63FE8DB0-099C-1841-B205-278DD9ECF2F6}"/>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4242074434"/>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0" name="Rectangle 26649">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26" name="Title 1">
            <a:extLst>
              <a:ext uri="{FF2B5EF4-FFF2-40B4-BE49-F238E27FC236}">
                <a16:creationId xmlns:a16="http://schemas.microsoft.com/office/drawing/2014/main" id="{51B66C61-3B4B-4A7A-AB9B-3DEED5B95973}"/>
              </a:ext>
            </a:extLst>
          </p:cNvPr>
          <p:cNvSpPr>
            <a:spLocks noGrp="1" noChangeArrowheads="1"/>
          </p:cNvSpPr>
          <p:nvPr>
            <p:ph type="title"/>
          </p:nvPr>
        </p:nvSpPr>
        <p:spPr>
          <a:xfrm>
            <a:off x="442170" y="856180"/>
            <a:ext cx="3959556" cy="1128068"/>
          </a:xfrm>
        </p:spPr>
        <p:txBody>
          <a:bodyPr anchor="ctr">
            <a:normAutofit/>
          </a:bodyPr>
          <a:lstStyle/>
          <a:p>
            <a:r>
              <a:rPr lang="en-US" altLang="en-US" sz="3500" b="1">
                <a:effectLst>
                  <a:outerShdw blurRad="38100" dist="38100" dir="2700000" algn="tl">
                    <a:srgbClr val="000000">
                      <a:alpha val="43137"/>
                    </a:srgbClr>
                  </a:outerShdw>
                </a:effectLst>
                <a:latin typeface="Abadi" panose="020B0604020104020204" pitchFamily="34" charset="0"/>
                <a:cs typeface="Arial" panose="020B0604020202020204" pitchFamily="34" charset="0"/>
              </a:rPr>
              <a:t>What is a Failure?</a:t>
            </a:r>
          </a:p>
        </p:txBody>
      </p:sp>
      <p:grpSp>
        <p:nvGrpSpPr>
          <p:cNvPr id="26652" name="Group 2665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266396" cy="673460"/>
            <a:chOff x="0" y="823811"/>
            <a:chExt cx="355196" cy="673460"/>
          </a:xfrm>
        </p:grpSpPr>
        <p:sp>
          <p:nvSpPr>
            <p:cNvPr id="26653" name="Rectangle 2665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54" name="Rectangle 2665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656" name="Rectangle 2665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3" y="2123821"/>
            <a:ext cx="373130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27" name="Content Placeholder 2">
            <a:extLst>
              <a:ext uri="{FF2B5EF4-FFF2-40B4-BE49-F238E27FC236}">
                <a16:creationId xmlns:a16="http://schemas.microsoft.com/office/drawing/2014/main" id="{B76EFD71-481F-4A45-8F3E-3CFDFF9CFF3B}"/>
              </a:ext>
            </a:extLst>
          </p:cNvPr>
          <p:cNvSpPr>
            <a:spLocks noGrp="1" noChangeArrowheads="1"/>
          </p:cNvSpPr>
          <p:nvPr>
            <p:ph idx="1"/>
          </p:nvPr>
        </p:nvSpPr>
        <p:spPr>
          <a:xfrm>
            <a:off x="443039" y="2330505"/>
            <a:ext cx="3958549" cy="3979585"/>
          </a:xfrm>
        </p:spPr>
        <p:txBody>
          <a:bodyPr anchor="ctr">
            <a:normAutofit/>
          </a:bodyPr>
          <a:lstStyle/>
          <a:p>
            <a:pPr marL="0" indent="0">
              <a:buFontTx/>
              <a:buNone/>
            </a:pPr>
            <a:r>
              <a:rPr lang="en-US" altLang="en-US" sz="1700" b="1">
                <a:effectLst>
                  <a:outerShdw blurRad="38100" dist="38100" dir="2700000" algn="tl">
                    <a:srgbClr val="000000">
                      <a:alpha val="43137"/>
                    </a:srgbClr>
                  </a:outerShdw>
                </a:effectLst>
                <a:latin typeface="Abadi" panose="020B0604020104020204" pitchFamily="34" charset="0"/>
              </a:rPr>
              <a:t>“A functional failure is the inability of an item (or the equipment containing it) to meet a specified performance standard and is </a:t>
            </a:r>
            <a:r>
              <a:rPr lang="en-US" altLang="en-US" sz="1700" b="1" u="sng">
                <a:effectLst>
                  <a:outerShdw blurRad="38100" dist="38100" dir="2700000" algn="tl">
                    <a:srgbClr val="000000">
                      <a:alpha val="43137"/>
                    </a:srgbClr>
                  </a:outerShdw>
                </a:effectLst>
                <a:latin typeface="Abadi" panose="020B0604020104020204" pitchFamily="34" charset="0"/>
              </a:rPr>
              <a:t>usually identified by an operator”.</a:t>
            </a:r>
          </a:p>
          <a:p>
            <a:pPr lvl="1">
              <a:buFont typeface="Arial" panose="020B0604020202020204" pitchFamily="34" charset="0"/>
              <a:buNone/>
            </a:pPr>
            <a:endParaRPr lang="en-US" altLang="en-US" sz="1700" dirty="0"/>
          </a:p>
        </p:txBody>
      </p:sp>
      <p:sp>
        <p:nvSpPr>
          <p:cNvPr id="26658" name="Rectangle 2665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60" name="Rectangle 2665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7447"/>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9" name="Picture 6" descr="C:\Users\smithr\Documents\Book\FRACAS\Failure Pics\211344-32.jpg">
            <a:extLst>
              <a:ext uri="{FF2B5EF4-FFF2-40B4-BE49-F238E27FC236}">
                <a16:creationId xmlns:a16="http://schemas.microsoft.com/office/drawing/2014/main" id="{512123CC-4D6E-404D-8D34-531895B7B6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96" b="2"/>
          <a:stretch/>
        </p:blipFill>
        <p:spPr bwMode="auto">
          <a:xfrm>
            <a:off x="5312567" y="581892"/>
            <a:ext cx="3298075" cy="2518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id="{E07610A9-2E9C-FF49-8C79-B47A482F11C3}"/>
              </a:ext>
            </a:extLst>
          </p:cNvPr>
          <p:cNvSpPr>
            <a:spLocks noGrp="1"/>
          </p:cNvSpPr>
          <p:nvPr>
            <p:ph type="ftr" sz="quarter" idx="11"/>
          </p:nvPr>
        </p:nvSpPr>
        <p:spPr>
          <a:xfrm>
            <a:off x="4264357" y="6492240"/>
            <a:ext cx="2288150" cy="365125"/>
          </a:xfrm>
        </p:spPr>
        <p:txBody>
          <a:bodyPr>
            <a:normAutofit/>
          </a:bodyPr>
          <a:lstStyle/>
          <a:p>
            <a:pPr algn="l">
              <a:spcAft>
                <a:spcPts val="600"/>
              </a:spcAft>
              <a:defRPr/>
            </a:pPr>
            <a:r>
              <a:rPr lang="en-US"/>
              <a:t>www.worldclassmaintenance.org</a:t>
            </a:r>
          </a:p>
        </p:txBody>
      </p:sp>
      <p:sp>
        <p:nvSpPr>
          <p:cNvPr id="2" name="Slide Number Placeholder 1">
            <a:extLst>
              <a:ext uri="{FF2B5EF4-FFF2-40B4-BE49-F238E27FC236}">
                <a16:creationId xmlns:a16="http://schemas.microsoft.com/office/drawing/2014/main" id="{DDD7B0AC-0287-BE4E-9101-CA53092D0485}"/>
              </a:ext>
            </a:extLst>
          </p:cNvPr>
          <p:cNvSpPr>
            <a:spLocks noGrp="1"/>
          </p:cNvSpPr>
          <p:nvPr>
            <p:ph type="sldNum" sz="quarter" idx="12"/>
          </p:nvPr>
        </p:nvSpPr>
        <p:spPr>
          <a:xfrm>
            <a:off x="7038802" y="6492240"/>
            <a:ext cx="791787" cy="365125"/>
          </a:xfrm>
        </p:spPr>
        <p:txBody>
          <a:bodyPr>
            <a:normAutofit/>
          </a:bodyPr>
          <a:lstStyle/>
          <a:p>
            <a:pPr>
              <a:spcAft>
                <a:spcPts val="600"/>
              </a:spcAft>
              <a:defRPr/>
            </a:pPr>
            <a:fld id="{93760DB9-38B2-4ACA-86B8-FFD53C1F380B}" type="slidenum">
              <a:rPr lang="en-US"/>
              <a:pPr>
                <a:spcAft>
                  <a:spcPts val="600"/>
                </a:spcAft>
                <a:defRPr/>
              </a:pPr>
              <a:t>236</a:t>
            </a:fld>
            <a:endParaRPr lang="en-US"/>
          </a:p>
        </p:txBody>
      </p:sp>
      <p:sp>
        <p:nvSpPr>
          <p:cNvPr id="26662" name="Rectangle 2666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265" y="3505479"/>
            <a:ext cx="3634116"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8" name="Picture 3" descr="C:\Users\smithr\Documents\Book\FRACAS\Failure Pics\Gear Failure.jpg">
            <a:extLst>
              <a:ext uri="{FF2B5EF4-FFF2-40B4-BE49-F238E27FC236}">
                <a16:creationId xmlns:a16="http://schemas.microsoft.com/office/drawing/2014/main" id="{53F852E0-94F0-4101-A5EC-8E5ABF6525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 b="2051"/>
          <a:stretch/>
        </p:blipFill>
        <p:spPr bwMode="auto">
          <a:xfrm>
            <a:off x="5312567" y="3707894"/>
            <a:ext cx="3296677" cy="25187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9160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0BA0A0A-5EB7-48A2-BAD6-28F5541B6F9A}"/>
              </a:ext>
            </a:extLst>
          </p:cNvPr>
          <p:cNvSpPr>
            <a:spLocks noGrp="1" noChangeArrowheads="1"/>
          </p:cNvSpPr>
          <p:nvPr>
            <p:ph type="title"/>
          </p:nvPr>
        </p:nvSpPr>
        <p:spPr>
          <a:xfrm>
            <a:off x="257175" y="257175"/>
            <a:ext cx="8515350" cy="609600"/>
          </a:xfrm>
        </p:spPr>
        <p:txBody>
          <a:bodyPr>
            <a:noAutofit/>
          </a:bodyPr>
          <a:lstStyle/>
          <a:p>
            <a:pPr algn="ctr"/>
            <a:r>
              <a:rPr lang="en-US" altLang="en-US" sz="4000" b="1" dirty="0">
                <a:latin typeface="Abadi" panose="020B0604020104020204" pitchFamily="34" charset="0"/>
                <a:cs typeface="Arial" panose="020B0604020202020204" pitchFamily="34" charset="0"/>
              </a:rPr>
              <a:t>What is a Failure?</a:t>
            </a:r>
          </a:p>
        </p:txBody>
      </p:sp>
      <p:sp>
        <p:nvSpPr>
          <p:cNvPr id="28675" name="Rectangle 3">
            <a:extLst>
              <a:ext uri="{FF2B5EF4-FFF2-40B4-BE49-F238E27FC236}">
                <a16:creationId xmlns:a16="http://schemas.microsoft.com/office/drawing/2014/main" id="{C2C2E88F-2919-49AE-9748-401194DC69AA}"/>
              </a:ext>
            </a:extLst>
          </p:cNvPr>
          <p:cNvSpPr>
            <a:spLocks noGrp="1" noChangeArrowheads="1"/>
          </p:cNvSpPr>
          <p:nvPr>
            <p:ph idx="1"/>
          </p:nvPr>
        </p:nvSpPr>
        <p:spPr>
          <a:xfrm>
            <a:off x="670719" y="1253331"/>
            <a:ext cx="7886700" cy="4351338"/>
          </a:xfrm>
        </p:spPr>
        <p:txBody>
          <a:bodyPr>
            <a:normAutofit/>
          </a:bodyPr>
          <a:lstStyle/>
          <a:p>
            <a:pPr marL="0" indent="0">
              <a:buFontTx/>
              <a:buNone/>
            </a:pPr>
            <a:r>
              <a:rPr lang="en-US" altLang="en-US" sz="2400" b="1" dirty="0">
                <a:effectLst>
                  <a:outerShdw blurRad="38100" dist="38100" dir="2700000" algn="tl">
                    <a:srgbClr val="000000">
                      <a:alpha val="43137"/>
                    </a:srgbClr>
                  </a:outerShdw>
                </a:effectLst>
                <a:latin typeface="Abadi" panose="020B0604020104020204" pitchFamily="34" charset="0"/>
              </a:rPr>
              <a:t>“A potential failure is an identifiable physical condition which indicates a functional failure is imminent and is </a:t>
            </a:r>
            <a:r>
              <a:rPr lang="en-US" altLang="en-US" sz="2400" b="1" u="sng" dirty="0">
                <a:effectLst>
                  <a:outerShdw blurRad="38100" dist="38100" dir="2700000" algn="tl">
                    <a:srgbClr val="000000">
                      <a:alpha val="43137"/>
                    </a:srgbClr>
                  </a:outerShdw>
                </a:effectLst>
                <a:latin typeface="Abadi" panose="020B0604020104020204" pitchFamily="34" charset="0"/>
              </a:rPr>
              <a:t>usually identified by a Maintenance Technician </a:t>
            </a:r>
            <a:r>
              <a:rPr lang="en-US" altLang="en-US" sz="2400" b="1" dirty="0">
                <a:effectLst>
                  <a:outerShdw blurRad="38100" dist="38100" dir="2700000" algn="tl">
                    <a:srgbClr val="000000">
                      <a:alpha val="43137"/>
                    </a:srgbClr>
                  </a:outerShdw>
                </a:effectLst>
                <a:latin typeface="Abadi" panose="020B0604020104020204" pitchFamily="34" charset="0"/>
              </a:rPr>
              <a:t>using predictive or quantitative preventive maintenance”</a:t>
            </a:r>
          </a:p>
        </p:txBody>
      </p:sp>
      <p:pic>
        <p:nvPicPr>
          <p:cNvPr id="28676" name="Picture 3" descr="C:\Users\smithr\Documents\Book\FRACAS\Potential Failiure Pics\071007 Mecahical BPWS Slides.jpg">
            <a:extLst>
              <a:ext uri="{FF2B5EF4-FFF2-40B4-BE49-F238E27FC236}">
                <a16:creationId xmlns:a16="http://schemas.microsoft.com/office/drawing/2014/main" id="{46A4731F-A7B6-4B96-AC8C-A8385BB09D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615" t="43376" r="1762" b="20085"/>
          <a:stretch>
            <a:fillRect/>
          </a:stretch>
        </p:blipFill>
        <p:spPr bwMode="auto">
          <a:xfrm>
            <a:off x="292100" y="3289300"/>
            <a:ext cx="526732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descr="C:\Users\smithr\Documents\Book\FRACAS\Potential Failiure Pics\mech 08.jpg">
            <a:extLst>
              <a:ext uri="{FF2B5EF4-FFF2-40B4-BE49-F238E27FC236}">
                <a16:creationId xmlns:a16="http://schemas.microsoft.com/office/drawing/2014/main" id="{4BD54011-22B1-4662-836C-D658552C5F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937" t="19017" r="1604" b="15385"/>
          <a:stretch>
            <a:fillRect/>
          </a:stretch>
        </p:blipFill>
        <p:spPr bwMode="auto">
          <a:xfrm>
            <a:off x="3257550" y="4318000"/>
            <a:ext cx="3606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5" descr="C:\Users\smithr\Documents\Book\FRACAS\Potential Failiure Pics\elec 05.jpg">
            <a:extLst>
              <a:ext uri="{FF2B5EF4-FFF2-40B4-BE49-F238E27FC236}">
                <a16:creationId xmlns:a16="http://schemas.microsoft.com/office/drawing/2014/main" id="{198D374A-58FF-40F9-9A9F-24331BC8A7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7757" t="36752" r="5128" b="22862"/>
          <a:stretch>
            <a:fillRect/>
          </a:stretch>
        </p:blipFill>
        <p:spPr bwMode="auto">
          <a:xfrm>
            <a:off x="5970588" y="3344863"/>
            <a:ext cx="28003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69D90567-B787-5649-9E88-358345133642}"/>
              </a:ext>
            </a:extLst>
          </p:cNvPr>
          <p:cNvSpPr>
            <a:spLocks noGrp="1"/>
          </p:cNvSpPr>
          <p:nvPr>
            <p:ph type="sldNum" sz="quarter" idx="12"/>
          </p:nvPr>
        </p:nvSpPr>
        <p:spPr/>
        <p:txBody>
          <a:bodyPr/>
          <a:lstStyle/>
          <a:p>
            <a:pPr>
              <a:defRPr/>
            </a:pPr>
            <a:fld id="{93760DB9-38B2-4ACA-86B8-FFD53C1F380B}" type="slidenum">
              <a:rPr lang="en-US" smtClean="0"/>
              <a:pPr>
                <a:defRPr/>
              </a:pPr>
              <a:t>237</a:t>
            </a:fld>
            <a:endParaRPr lang="en-US"/>
          </a:p>
        </p:txBody>
      </p:sp>
      <p:sp>
        <p:nvSpPr>
          <p:cNvPr id="3" name="Footer Placeholder 2">
            <a:extLst>
              <a:ext uri="{FF2B5EF4-FFF2-40B4-BE49-F238E27FC236}">
                <a16:creationId xmlns:a16="http://schemas.microsoft.com/office/drawing/2014/main" id="{1346866C-330E-2F46-A950-189198FC5C25}"/>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86408327"/>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7213909-F3A9-4A8B-884B-4F81BEEFF353}"/>
              </a:ext>
            </a:extLst>
          </p:cNvPr>
          <p:cNvSpPr>
            <a:spLocks noGrp="1" noChangeArrowheads="1"/>
          </p:cNvSpPr>
          <p:nvPr>
            <p:ph type="title"/>
          </p:nvPr>
        </p:nvSpPr>
        <p:spPr>
          <a:xfrm>
            <a:off x="457200" y="0"/>
            <a:ext cx="8229600" cy="1249362"/>
          </a:xfrm>
        </p:spPr>
        <p:txBody>
          <a:bodyPr>
            <a:normAutofit/>
          </a:bodyPr>
          <a:lstStyle/>
          <a:p>
            <a:pPr algn="ctr"/>
            <a:r>
              <a:rPr lang="en-US" altLang="en-US" sz="40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Reactive</a:t>
            </a:r>
            <a:r>
              <a:rPr lang="en-US" altLang="en-US" sz="4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Maintenance Attributes</a:t>
            </a:r>
          </a:p>
        </p:txBody>
      </p:sp>
      <p:sp>
        <p:nvSpPr>
          <p:cNvPr id="18435" name="Content Placeholder 2">
            <a:extLst>
              <a:ext uri="{FF2B5EF4-FFF2-40B4-BE49-F238E27FC236}">
                <a16:creationId xmlns:a16="http://schemas.microsoft.com/office/drawing/2014/main" id="{A9A716F6-E354-4872-88E6-D95F4A56BF7A}"/>
              </a:ext>
            </a:extLst>
          </p:cNvPr>
          <p:cNvSpPr>
            <a:spLocks noGrp="1" noChangeArrowheads="1"/>
          </p:cNvSpPr>
          <p:nvPr>
            <p:ph idx="1"/>
          </p:nvPr>
        </p:nvSpPr>
        <p:spPr>
          <a:xfrm>
            <a:off x="628650" y="1253331"/>
            <a:ext cx="7886700" cy="4351338"/>
          </a:xfrm>
        </p:spPr>
        <p:txBody>
          <a:bodyPr/>
          <a:lstStyle/>
          <a:p>
            <a:r>
              <a:rPr lang="en-US" altLang="en-US" sz="2400" b="1" dirty="0">
                <a:effectLst>
                  <a:outerShdw blurRad="38100" dist="38100" dir="2700000" algn="tl">
                    <a:srgbClr val="000000">
                      <a:alpha val="43137"/>
                    </a:srgbClr>
                  </a:outerShdw>
                </a:effectLst>
                <a:latin typeface="Abadi" panose="020B0604020104020204" pitchFamily="34" charset="0"/>
              </a:rPr>
              <a:t>Ineffective or No Planning and Scheduling</a:t>
            </a:r>
          </a:p>
          <a:p>
            <a:r>
              <a:rPr lang="en-US" altLang="en-US" sz="2400" b="1" dirty="0">
                <a:effectLst>
                  <a:outerShdw blurRad="38100" dist="38100" dir="2700000" algn="tl">
                    <a:srgbClr val="000000">
                      <a:alpha val="43137"/>
                    </a:srgbClr>
                  </a:outerShdw>
                </a:effectLst>
                <a:latin typeface="Abadi" panose="020B0604020104020204" pitchFamily="34" charset="0"/>
              </a:rPr>
              <a:t>PM Compliance has a wide variance</a:t>
            </a:r>
          </a:p>
          <a:p>
            <a:r>
              <a:rPr lang="en-US" altLang="en-US" sz="2400" b="1" dirty="0">
                <a:effectLst>
                  <a:outerShdw blurRad="38100" dist="38100" dir="2700000" algn="tl">
                    <a:srgbClr val="000000">
                      <a:alpha val="43137"/>
                    </a:srgbClr>
                  </a:outerShdw>
                </a:effectLst>
                <a:latin typeface="Abadi" panose="020B0604020104020204" pitchFamily="34" charset="0"/>
              </a:rPr>
              <a:t>Performing PM on Equipment that continues to breakdown</a:t>
            </a:r>
          </a:p>
          <a:p>
            <a:r>
              <a:rPr lang="en-US" altLang="en-US" sz="2400" b="1" dirty="0">
                <a:effectLst>
                  <a:outerShdw blurRad="38100" dist="38100" dir="2700000" algn="tl">
                    <a:srgbClr val="000000">
                      <a:alpha val="43137"/>
                    </a:srgbClr>
                  </a:outerShdw>
                </a:effectLst>
                <a:latin typeface="Abadi" panose="020B0604020104020204" pitchFamily="34" charset="0"/>
              </a:rPr>
              <a:t>Overnight deliveries sit for weeks, months</a:t>
            </a:r>
          </a:p>
          <a:p>
            <a:r>
              <a:rPr lang="en-US" altLang="en-US" sz="2400" b="1" dirty="0">
                <a:effectLst>
                  <a:outerShdw blurRad="38100" dist="38100" dir="2700000" algn="tl">
                    <a:srgbClr val="000000">
                      <a:alpha val="43137"/>
                    </a:srgbClr>
                  </a:outerShdw>
                </a:effectLst>
                <a:latin typeface="Abadi" panose="020B0604020104020204" pitchFamily="34" charset="0"/>
              </a:rPr>
              <a:t>Everyone works as hard as they can with little if any movement seen toward proactive</a:t>
            </a:r>
          </a:p>
          <a:p>
            <a:r>
              <a:rPr lang="en-US" altLang="en-US" sz="2400" b="1" dirty="0">
                <a:effectLst>
                  <a:outerShdw blurRad="38100" dist="38100" dir="2700000" algn="tl">
                    <a:srgbClr val="000000">
                      <a:alpha val="43137"/>
                    </a:srgbClr>
                  </a:outerShdw>
                </a:effectLst>
                <a:latin typeface="Abadi" panose="020B0604020104020204" pitchFamily="34" charset="0"/>
              </a:rPr>
              <a:t>Storeroom is Chaos (people standing in line at 7:00am waiting on parts)</a:t>
            </a:r>
          </a:p>
          <a:p>
            <a:r>
              <a:rPr lang="en-US" altLang="en-US" sz="2400" b="1" dirty="0">
                <a:effectLst>
                  <a:outerShdw blurRad="38100" dist="38100" dir="2700000" algn="tl">
                    <a:srgbClr val="000000">
                      <a:alpha val="43137"/>
                    </a:srgbClr>
                  </a:outerShdw>
                </a:effectLst>
                <a:latin typeface="Abadi" panose="020B0604020104020204" pitchFamily="34" charset="0"/>
              </a:rPr>
              <a:t>Contractor replacing equipment with no one validating if the defect was eliminated or work was completed accurately</a:t>
            </a:r>
          </a:p>
          <a:p>
            <a:pPr>
              <a:buFontTx/>
              <a:buNone/>
            </a:pPr>
            <a:endParaRPr lang="en-US" altLang="en-US" sz="2400" b="1" dirty="0"/>
          </a:p>
        </p:txBody>
      </p:sp>
      <p:sp>
        <p:nvSpPr>
          <p:cNvPr id="2" name="Slide Number Placeholder 1">
            <a:extLst>
              <a:ext uri="{FF2B5EF4-FFF2-40B4-BE49-F238E27FC236}">
                <a16:creationId xmlns:a16="http://schemas.microsoft.com/office/drawing/2014/main" id="{5DE71186-812B-844C-8E42-E08150152F8A}"/>
              </a:ext>
            </a:extLst>
          </p:cNvPr>
          <p:cNvSpPr>
            <a:spLocks noGrp="1"/>
          </p:cNvSpPr>
          <p:nvPr>
            <p:ph type="sldNum" sz="quarter" idx="12"/>
          </p:nvPr>
        </p:nvSpPr>
        <p:spPr/>
        <p:txBody>
          <a:bodyPr/>
          <a:lstStyle/>
          <a:p>
            <a:pPr>
              <a:defRPr/>
            </a:pPr>
            <a:fld id="{93760DB9-38B2-4ACA-86B8-FFD53C1F380B}" type="slidenum">
              <a:rPr lang="en-US" smtClean="0"/>
              <a:pPr>
                <a:defRPr/>
              </a:pPr>
              <a:t>238</a:t>
            </a:fld>
            <a:endParaRPr lang="en-US"/>
          </a:p>
        </p:txBody>
      </p:sp>
      <p:sp>
        <p:nvSpPr>
          <p:cNvPr id="3" name="Footer Placeholder 2">
            <a:extLst>
              <a:ext uri="{FF2B5EF4-FFF2-40B4-BE49-F238E27FC236}">
                <a16:creationId xmlns:a16="http://schemas.microsoft.com/office/drawing/2014/main" id="{BF42A1B8-65C9-4C4B-BA1D-95AD28C96856}"/>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168067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blinds(horizontal)">
                                      <p:cBhvr>
                                        <p:cTn id="12" dur="5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blinds(horizontal)">
                                      <p:cBhvr>
                                        <p:cTn id="17" dur="500"/>
                                        <p:tgtEl>
                                          <p:spTgt spid="184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blinds(horizontal)">
                                      <p:cBhvr>
                                        <p:cTn id="22" dur="500"/>
                                        <p:tgtEl>
                                          <p:spTgt spid="184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blinds(horizontal)">
                                      <p:cBhvr>
                                        <p:cTn id="27" dur="500"/>
                                        <p:tgtEl>
                                          <p:spTgt spid="1843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blinds(horizontal)">
                                      <p:cBhvr>
                                        <p:cTn id="32" dur="500"/>
                                        <p:tgtEl>
                                          <p:spTgt spid="1843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8435">
                                            <p:txEl>
                                              <p:pRg st="6" end="6"/>
                                            </p:txEl>
                                          </p:spTgt>
                                        </p:tgtEl>
                                        <p:attrNameLst>
                                          <p:attrName>style.visibility</p:attrName>
                                        </p:attrNameLst>
                                      </p:cBhvr>
                                      <p:to>
                                        <p:strVal val="visible"/>
                                      </p:to>
                                    </p:set>
                                    <p:animEffect transition="in" filter="blinds(horizontal)">
                                      <p:cBhvr>
                                        <p:cTn id="37" dur="500"/>
                                        <p:tgtEl>
                                          <p:spTgt spid="1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C4C2B9A7-86CF-4CBA-9595-4CC13D17B8C7}"/>
              </a:ext>
            </a:extLst>
          </p:cNvPr>
          <p:cNvSpPr>
            <a:spLocks noGrp="1" noChangeArrowheads="1"/>
          </p:cNvSpPr>
          <p:nvPr>
            <p:ph type="title"/>
          </p:nvPr>
        </p:nvSpPr>
        <p:spPr>
          <a:xfrm>
            <a:off x="152400" y="122238"/>
            <a:ext cx="8534400" cy="1554162"/>
          </a:xfrm>
        </p:spPr>
        <p:txBody>
          <a:bodyPr>
            <a:normAutofit/>
          </a:bodyPr>
          <a:lstStyle/>
          <a:p>
            <a:pPr algn="ctr"/>
            <a:br>
              <a:rPr lang="en-US" altLang="en-US" sz="3600" b="1" dirty="0">
                <a:solidFill>
                  <a:srgbClr val="002060"/>
                </a:solidFill>
                <a:latin typeface="+mn-lt"/>
                <a:cs typeface="Arial" panose="020B0604020202020204" pitchFamily="34" charset="0"/>
              </a:rPr>
            </a:br>
            <a:r>
              <a:rPr lang="en-US" altLang="en-US" sz="4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Variation is Your Enemy - Causes</a:t>
            </a:r>
          </a:p>
        </p:txBody>
      </p:sp>
      <p:sp>
        <p:nvSpPr>
          <p:cNvPr id="3" name="Content Placeholder 2">
            <a:extLst>
              <a:ext uri="{FF2B5EF4-FFF2-40B4-BE49-F238E27FC236}">
                <a16:creationId xmlns:a16="http://schemas.microsoft.com/office/drawing/2014/main" id="{2B667FD3-18B0-47DC-96D7-746D2FCDCE41}"/>
              </a:ext>
            </a:extLst>
          </p:cNvPr>
          <p:cNvSpPr>
            <a:spLocks noGrp="1" noChangeArrowheads="1"/>
          </p:cNvSpPr>
          <p:nvPr>
            <p:ph idx="1"/>
          </p:nvPr>
        </p:nvSpPr>
        <p:spPr>
          <a:xfrm>
            <a:off x="566738" y="2209800"/>
            <a:ext cx="8120062" cy="3733800"/>
          </a:xfrm>
        </p:spPr>
        <p:txBody>
          <a:bodyPr/>
          <a:lstStyle/>
          <a:p>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Lack of Discipline in maintenance execution</a:t>
            </a:r>
          </a:p>
          <a:p>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wrong maintenance approach to reliability</a:t>
            </a:r>
          </a:p>
          <a:p>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Production not operating the equipment to standard</a:t>
            </a:r>
          </a:p>
          <a:p>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PM Compliance is Too Wide</a:t>
            </a:r>
          </a:p>
          <a:p>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Doing Too Much PM</a:t>
            </a:r>
          </a:p>
          <a:p>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No standards or specifications</a:t>
            </a:r>
          </a:p>
          <a:p>
            <a:pPr>
              <a:buFontTx/>
              <a:buNone/>
            </a:pPr>
            <a:endParaRPr lang="en-US" altLang="en-US" sz="2400"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776CCD70-DD70-7C41-802E-402EFB8B1B36}"/>
              </a:ext>
            </a:extLst>
          </p:cNvPr>
          <p:cNvSpPr>
            <a:spLocks noGrp="1"/>
          </p:cNvSpPr>
          <p:nvPr>
            <p:ph type="sldNum" sz="quarter" idx="12"/>
          </p:nvPr>
        </p:nvSpPr>
        <p:spPr/>
        <p:txBody>
          <a:bodyPr/>
          <a:lstStyle/>
          <a:p>
            <a:pPr>
              <a:defRPr/>
            </a:pPr>
            <a:fld id="{93760DB9-38B2-4ACA-86B8-FFD53C1F380B}" type="slidenum">
              <a:rPr lang="en-US" smtClean="0"/>
              <a:pPr>
                <a:defRPr/>
              </a:pPr>
              <a:t>239</a:t>
            </a:fld>
            <a:endParaRPr lang="en-US"/>
          </a:p>
        </p:txBody>
      </p:sp>
      <p:sp>
        <p:nvSpPr>
          <p:cNvPr id="4" name="Footer Placeholder 3">
            <a:extLst>
              <a:ext uri="{FF2B5EF4-FFF2-40B4-BE49-F238E27FC236}">
                <a16:creationId xmlns:a16="http://schemas.microsoft.com/office/drawing/2014/main" id="{B69EEA99-2528-4045-B2F3-80C7BC7C8BD7}"/>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4099195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976CCE-82FE-E55E-1D5E-3B8FF6E3CFB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D50CF0-4FAF-CF17-9DC6-048B457383D9}"/>
              </a:ext>
            </a:extLst>
          </p:cNvPr>
          <p:cNvSpPr>
            <a:spLocks noGrp="1"/>
          </p:cNvSpPr>
          <p:nvPr>
            <p:ph type="title"/>
          </p:nvPr>
        </p:nvSpPr>
        <p:spPr>
          <a:xfrm>
            <a:off x="836676" y="548640"/>
            <a:ext cx="7626096" cy="1179576"/>
          </a:xfrm>
        </p:spPr>
        <p:txBody>
          <a:bodyPr>
            <a:normAutofit/>
          </a:bodyPr>
          <a:lstStyle/>
          <a:p>
            <a:r>
              <a:rPr kumimoji="0" lang="en-CA" sz="3200" i="0" u="none" strike="noStrike" kern="1200" cap="none" spc="0" normalizeH="0" baseline="0" noProof="0" dirty="0">
                <a:ln>
                  <a:noFill/>
                </a:ln>
                <a:effectLst/>
                <a:uLnTx/>
                <a:uFillTx/>
                <a:latin typeface="Arial" panose="020B0604020202020204" pitchFamily="34" charset="0"/>
                <a:cs typeface="Arial" panose="020B0604020202020204" pitchFamily="34" charset="0"/>
              </a:rPr>
              <a:t>Work Management </a:t>
            </a:r>
            <a:r>
              <a:rPr lang="en-CA" sz="3200" dirty="0">
                <a:latin typeface="Arial" panose="020B0604020202020204" pitchFamily="34" charset="0"/>
                <a:cs typeface="Arial" panose="020B0604020202020204" pitchFamily="34" charset="0"/>
              </a:rPr>
              <a:t>M</a:t>
            </a:r>
            <a:r>
              <a:rPr kumimoji="0" lang="en-CA" sz="320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esurement</a:t>
            </a:r>
            <a:endParaRPr lang="en-US" sz="3200"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C3110AB-9844-5259-C3C5-63F0FE88FF5E}"/>
              </a:ext>
            </a:extLst>
          </p:cNvPr>
          <p:cNvSpPr>
            <a:spLocks noGrp="1"/>
          </p:cNvSpPr>
          <p:nvPr>
            <p:ph idx="1"/>
          </p:nvPr>
        </p:nvSpPr>
        <p:spPr>
          <a:xfrm>
            <a:off x="685800" y="2276856"/>
            <a:ext cx="7776972" cy="3900107"/>
          </a:xfrm>
        </p:spPr>
        <p:txBody>
          <a:bodyPr>
            <a:normAutofit/>
          </a:bodyPr>
          <a:lstStyle/>
          <a:p>
            <a:r>
              <a:rPr lang="en-CA" sz="2000" dirty="0">
                <a:latin typeface="Arial" panose="020B0604020202020204" pitchFamily="34" charset="0"/>
                <a:cs typeface="Arial" panose="020B0604020202020204" pitchFamily="34" charset="0"/>
              </a:rPr>
              <a:t>Metrics to assess Work Management Processes</a:t>
            </a:r>
          </a:p>
          <a:p>
            <a:pPr lvl="1"/>
            <a:r>
              <a:rPr lang="en-CA" sz="2000" dirty="0">
                <a:latin typeface="Arial" panose="020B0604020202020204" pitchFamily="34" charset="0"/>
                <a:cs typeface="Arial" panose="020B0604020202020204" pitchFamily="34" charset="0"/>
              </a:rPr>
              <a:t>Planning Accuracy</a:t>
            </a:r>
          </a:p>
          <a:p>
            <a:pPr lvl="1"/>
            <a:r>
              <a:rPr lang="en-CA" sz="2000" dirty="0">
                <a:latin typeface="Arial" panose="020B0604020202020204" pitchFamily="34" charset="0"/>
                <a:cs typeface="Arial" panose="020B0604020202020204" pitchFamily="34" charset="0"/>
              </a:rPr>
              <a:t>Backlog Size</a:t>
            </a:r>
          </a:p>
          <a:p>
            <a:pPr lvl="1"/>
            <a:r>
              <a:rPr lang="en-CA" sz="2000" dirty="0">
                <a:latin typeface="Arial" panose="020B0604020202020204" pitchFamily="34" charset="0"/>
                <a:cs typeface="Arial" panose="020B0604020202020204" pitchFamily="34" charset="0"/>
              </a:rPr>
              <a:t>Schedule Compliance Metrics</a:t>
            </a:r>
          </a:p>
          <a:p>
            <a:pPr lvl="1"/>
            <a:r>
              <a:rPr lang="en-CA" sz="2000" dirty="0">
                <a:latin typeface="Arial" panose="020B0604020202020204" pitchFamily="34" charset="0"/>
                <a:cs typeface="Arial" panose="020B0604020202020204" pitchFamily="34" charset="0"/>
              </a:rPr>
              <a:t>Origin of Corrective Maintenance</a:t>
            </a:r>
          </a:p>
          <a:p>
            <a:pPr lvl="1"/>
            <a:r>
              <a:rPr lang="en-CA" sz="2000" dirty="0">
                <a:latin typeface="Arial" panose="020B0604020202020204" pitchFamily="34" charset="0"/>
                <a:cs typeface="Arial" panose="020B0604020202020204" pitchFamily="34" charset="0"/>
              </a:rPr>
              <a:t>Feedback Recording</a:t>
            </a:r>
          </a:p>
          <a:p>
            <a:r>
              <a:rPr lang="en-CA" sz="2000" dirty="0">
                <a:latin typeface="Arial" panose="020B0604020202020204" pitchFamily="34" charset="0"/>
                <a:cs typeface="Arial" panose="020B0604020202020204" pitchFamily="34" charset="0"/>
              </a:rPr>
              <a:t>Let’s go through these</a:t>
            </a:r>
          </a:p>
          <a:p>
            <a:r>
              <a:rPr lang="en-CA" sz="2000" dirty="0">
                <a:latin typeface="Arial" panose="020B0604020202020204" pitchFamily="34" charset="0"/>
                <a:cs typeface="Arial" panose="020B0604020202020204" pitchFamily="34" charset="0"/>
              </a:rPr>
              <a:t>Are there others?</a:t>
            </a:r>
          </a:p>
          <a:p>
            <a:r>
              <a:rPr lang="en-CA" sz="2000" dirty="0">
                <a:latin typeface="Arial" panose="020B0604020202020204" pitchFamily="34" charset="0"/>
                <a:cs typeface="Arial" panose="020B0604020202020204" pitchFamily="34" charset="0"/>
              </a:rPr>
              <a:t>Are these leading or lagging?</a:t>
            </a:r>
          </a:p>
          <a:p>
            <a:endParaRPr lang="en-US" sz="1900" b="1" dirty="0"/>
          </a:p>
        </p:txBody>
      </p:sp>
      <p:sp>
        <p:nvSpPr>
          <p:cNvPr id="4" name="Footer Placeholder 3">
            <a:extLst>
              <a:ext uri="{FF2B5EF4-FFF2-40B4-BE49-F238E27FC236}">
                <a16:creationId xmlns:a16="http://schemas.microsoft.com/office/drawing/2014/main" id="{40175F3B-FFF0-8B70-7E33-C34F479A217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86EBBCBD-FF94-348E-58BE-4531B42A98C6}"/>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24</a:t>
            </a:fld>
            <a:endParaRPr lang="en-US">
              <a:solidFill>
                <a:schemeClr val="tx1">
                  <a:lumMod val="50000"/>
                  <a:lumOff val="50000"/>
                </a:schemeClr>
              </a:solidFill>
            </a:endParaRPr>
          </a:p>
        </p:txBody>
      </p:sp>
    </p:spTree>
    <p:extLst>
      <p:ext uri="{BB962C8B-B14F-4D97-AF65-F5344CB8AC3E}">
        <p14:creationId xmlns:p14="http://schemas.microsoft.com/office/powerpoint/2010/main" val="376109989"/>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882" name="Rectangle 3488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9">
            <a:extLst>
              <a:ext uri="{FF2B5EF4-FFF2-40B4-BE49-F238E27FC236}">
                <a16:creationId xmlns:a16="http://schemas.microsoft.com/office/drawing/2014/main" id="{50A33F49-65EF-4053-BE0E-4FAD869BA41B}"/>
              </a:ext>
            </a:extLst>
          </p:cNvPr>
          <p:cNvSpPr txBox="1">
            <a:spLocks noChangeArrowheads="1"/>
          </p:cNvSpPr>
          <p:nvPr/>
        </p:nvSpPr>
        <p:spPr bwMode="auto">
          <a:xfrm>
            <a:off x="429369" y="238539"/>
            <a:ext cx="8263890" cy="1434415"/>
          </a:xfrm>
          <a:prstGeom prst="rect">
            <a:avLst/>
          </a:prstGeom>
        </p:spPr>
        <p:txBody>
          <a:bodyPr vert="horz" lIns="91440" tIns="45720" rIns="91440" bIns="45720" rtlCol="0" anchor="b">
            <a:normAutofit/>
          </a:bodyPr>
          <a:lstStyle/>
          <a:p>
            <a:pPr>
              <a:lnSpc>
                <a:spcPct val="90000"/>
              </a:lnSpc>
              <a:spcAft>
                <a:spcPts val="600"/>
              </a:spcAft>
              <a:defRPr/>
            </a:pPr>
            <a:r>
              <a:rPr lang="en-US" sz="4400" b="1" dirty="0">
                <a:effectLst>
                  <a:outerShdw blurRad="38100" dist="38100" dir="2700000" algn="tl">
                    <a:srgbClr val="000000">
                      <a:alpha val="43137"/>
                    </a:srgbClr>
                  </a:outerShdw>
                </a:effectLst>
                <a:latin typeface="Abadi" panose="020B0604020104020204" pitchFamily="34" charset="0"/>
                <a:ea typeface="+mj-ea"/>
                <a:cs typeface="+mj-cs"/>
              </a:rPr>
              <a:t>Problems</a:t>
            </a:r>
          </a:p>
        </p:txBody>
      </p:sp>
      <p:sp>
        <p:nvSpPr>
          <p:cNvPr id="3488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6">
            <a:extLst>
              <a:ext uri="{FF2B5EF4-FFF2-40B4-BE49-F238E27FC236}">
                <a16:creationId xmlns:a16="http://schemas.microsoft.com/office/drawing/2014/main" id="{E9532190-34BD-4E22-8BD7-896F23B95E1A}"/>
              </a:ext>
            </a:extLst>
          </p:cNvPr>
          <p:cNvSpPr txBox="1">
            <a:spLocks noChangeArrowheads="1"/>
          </p:cNvSpPr>
          <p:nvPr/>
        </p:nvSpPr>
        <p:spPr bwMode="auto">
          <a:xfrm>
            <a:off x="-304800" y="2071316"/>
            <a:ext cx="5769333" cy="4119172"/>
          </a:xfrm>
          <a:prstGeom prst="rect">
            <a:avLst/>
          </a:prstGeom>
        </p:spPr>
        <p:txBody>
          <a:bodyPr vert="horz" lIns="91440" tIns="45720" rIns="91440" bIns="45720" rtlCol="0" anchor="t">
            <a:normAutofit/>
          </a:bodyPr>
          <a:lstStyle/>
          <a:p>
            <a:pPr marL="742950" lvl="1" indent="-228600">
              <a:lnSpc>
                <a:spcPct val="90000"/>
              </a:lnSpc>
              <a:spcBef>
                <a:spcPct val="20000"/>
              </a:spcBef>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Maintenance – Most Companies</a:t>
            </a:r>
          </a:p>
          <a:p>
            <a:pPr marL="1143000" lvl="2" indent="-228600">
              <a:lnSpc>
                <a:spcPct val="90000"/>
              </a:lnSpc>
              <a:spcBef>
                <a:spcPct val="20000"/>
              </a:spcBef>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Direct work is low (wrench time is less than 25%)</a:t>
            </a:r>
          </a:p>
          <a:p>
            <a:pPr marL="1143000" lvl="2" indent="-228600">
              <a:lnSpc>
                <a:spcPct val="90000"/>
              </a:lnSpc>
              <a:spcBef>
                <a:spcPct val="20000"/>
              </a:spcBef>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Lack of effective Planning – Planning is not defined</a:t>
            </a:r>
          </a:p>
          <a:p>
            <a:pPr marL="1143000" lvl="2" indent="-228600">
              <a:lnSpc>
                <a:spcPct val="90000"/>
              </a:lnSpc>
              <a:spcBef>
                <a:spcPct val="20000"/>
              </a:spcBef>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Lack of effective Scheduling – Delays are common</a:t>
            </a:r>
          </a:p>
          <a:p>
            <a:pPr marL="1143000" lvl="2" indent="-228600">
              <a:lnSpc>
                <a:spcPct val="90000"/>
              </a:lnSpc>
              <a:spcBef>
                <a:spcPct val="20000"/>
              </a:spcBef>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Storeroom is dysfunctional</a:t>
            </a:r>
          </a:p>
          <a:p>
            <a:pPr marL="1143000" lvl="2" indent="-228600">
              <a:lnSpc>
                <a:spcPct val="90000"/>
              </a:lnSpc>
              <a:spcBef>
                <a:spcPct val="20000"/>
              </a:spcBef>
              <a:buFont typeface="Arial" panose="020B0604020202020204" pitchFamily="34" charset="0"/>
              <a:buChar char="•"/>
              <a:defRPr/>
            </a:pPr>
            <a:endParaRPr lang="en-US" sz="1900" b="1" dirty="0">
              <a:latin typeface="+mn-lt"/>
              <a:cs typeface="+mn-cs"/>
            </a:endParaRPr>
          </a:p>
          <a:p>
            <a:pPr marL="342900" indent="-228600">
              <a:lnSpc>
                <a:spcPct val="90000"/>
              </a:lnSpc>
              <a:spcBef>
                <a:spcPct val="20000"/>
              </a:spcBef>
              <a:buFont typeface="Arial" panose="020B0604020202020204" pitchFamily="34" charset="0"/>
              <a:buChar char="•"/>
              <a:defRPr/>
            </a:pPr>
            <a:endParaRPr lang="en-US" sz="1900" b="1" dirty="0">
              <a:latin typeface="+mn-lt"/>
              <a:cs typeface="+mn-cs"/>
            </a:endParaRPr>
          </a:p>
        </p:txBody>
      </p:sp>
      <p:pic>
        <p:nvPicPr>
          <p:cNvPr id="34820" name="Picture 5" descr="111373_3lo.jpg">
            <a:extLst>
              <a:ext uri="{FF2B5EF4-FFF2-40B4-BE49-F238E27FC236}">
                <a16:creationId xmlns:a16="http://schemas.microsoft.com/office/drawing/2014/main" id="{485BC818-06FE-43D8-AF7F-AAA790D1B6AE}"/>
              </a:ext>
            </a:extLst>
          </p:cNvPr>
          <p:cNvPicPr>
            <a:picLocks noChangeAspect="1"/>
          </p:cNvPicPr>
          <p:nvPr/>
        </p:nvPicPr>
        <p:blipFill rotWithShape="1">
          <a:blip r:embed="rId3">
            <a:extLst>
              <a:ext uri="{28A0092B-C50C-407E-A947-70E740481C1C}">
                <a14:useLocalDpi xmlns:a14="http://schemas.microsoft.com/office/drawing/2010/main" val="0"/>
              </a:ext>
            </a:extLst>
          </a:blip>
          <a:srcRect l="19632" r="22831" b="-1"/>
          <a:stretch/>
        </p:blipFill>
        <p:spPr bwMode="auto">
          <a:xfrm>
            <a:off x="5756743" y="2093976"/>
            <a:ext cx="2955798" cy="4096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id="{A1C33841-3BEE-844B-9577-E86F4DCEFF88}"/>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prstClr val="black">
                    <a:tint val="75000"/>
                  </a:prstClr>
                </a:solidFill>
                <a:latin typeface="Calibri" panose="020F0502020204030204"/>
                <a:ea typeface="+mn-ea"/>
                <a:cs typeface="+mn-cs"/>
              </a:rPr>
              <a:t>www.worldclassmaintenance.org</a:t>
            </a:r>
          </a:p>
        </p:txBody>
      </p:sp>
      <p:sp>
        <p:nvSpPr>
          <p:cNvPr id="2" name="Slide Number Placeholder 1">
            <a:extLst>
              <a:ext uri="{FF2B5EF4-FFF2-40B4-BE49-F238E27FC236}">
                <a16:creationId xmlns:a16="http://schemas.microsoft.com/office/drawing/2014/main" id="{8A610C9A-EC6A-3948-B7E9-DC00B427EE3F}"/>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04F9194C-56EF-432D-B3A6-B1499E5B8547}" type="slidenum">
              <a:rPr lang="en-US" sz="1200">
                <a:solidFill>
                  <a:prstClr val="black">
                    <a:tint val="75000"/>
                  </a:prstClr>
                </a:solidFill>
                <a:latin typeface="Calibri" panose="020F0502020204030204"/>
                <a:cs typeface="+mn-cs"/>
              </a:rPr>
              <a:pPr fontAlgn="auto">
                <a:spcBef>
                  <a:spcPts val="0"/>
                </a:spcBef>
                <a:spcAft>
                  <a:spcPts val="600"/>
                </a:spcAft>
                <a:defRPr/>
              </a:pPr>
              <a:t>240</a:t>
            </a:fld>
            <a:endParaRPr lang="en-US" sz="1200">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192528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902" name="Rectangle 3690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8FB135A5-24D2-432F-BBEA-40B9B2245435}"/>
              </a:ext>
            </a:extLst>
          </p:cNvPr>
          <p:cNvSpPr txBox="1">
            <a:spLocks noChangeArrowheads="1"/>
          </p:cNvSpPr>
          <p:nvPr/>
        </p:nvSpPr>
        <p:spPr bwMode="auto">
          <a:xfrm>
            <a:off x="429369" y="238539"/>
            <a:ext cx="8263890" cy="1434415"/>
          </a:xfrm>
          <a:prstGeom prst="rect">
            <a:avLst/>
          </a:prstGeom>
        </p:spPr>
        <p:txBody>
          <a:bodyPr vert="horz" lIns="91440" tIns="45720" rIns="91440" bIns="45720" rtlCol="0" anchor="b">
            <a:normAutofit fontScale="92500" lnSpcReduction="10000"/>
          </a:bodyPr>
          <a:lstStyle/>
          <a:p>
            <a:pPr fontAlgn="auto">
              <a:lnSpc>
                <a:spcPct val="90000"/>
              </a:lnSpc>
              <a:spcAft>
                <a:spcPts val="600"/>
              </a:spcAft>
              <a:defRPr/>
            </a:pPr>
            <a:endParaRPr lang="en-US" sz="2900" b="1" dirty="0">
              <a:latin typeface="+mj-lt"/>
              <a:ea typeface="+mj-ea"/>
              <a:cs typeface="+mj-cs"/>
            </a:endParaRPr>
          </a:p>
          <a:p>
            <a:pPr fontAlgn="auto">
              <a:lnSpc>
                <a:spcPct val="90000"/>
              </a:lnSpc>
              <a:spcAft>
                <a:spcPts val="600"/>
              </a:spcAft>
              <a:defRPr/>
            </a:pPr>
            <a:r>
              <a:rPr lang="en-US" sz="3200" b="1" dirty="0">
                <a:effectLst>
                  <a:outerShdw blurRad="38100" dist="38100" dir="2700000" algn="tl">
                    <a:srgbClr val="000000">
                      <a:alpha val="43137"/>
                    </a:srgbClr>
                  </a:outerShdw>
                </a:effectLst>
                <a:latin typeface="Abadi" panose="020B0604020104020204" pitchFamily="34" charset="0"/>
                <a:ea typeface="+mj-ea"/>
                <a:cs typeface="+mj-cs"/>
              </a:rPr>
              <a:t>70-80 % of equipment failures are </a:t>
            </a:r>
          </a:p>
          <a:p>
            <a:pPr fontAlgn="auto">
              <a:lnSpc>
                <a:spcPct val="90000"/>
              </a:lnSpc>
              <a:spcAft>
                <a:spcPts val="600"/>
              </a:spcAft>
              <a:defRPr/>
            </a:pPr>
            <a:r>
              <a:rPr lang="en-US" sz="3200" b="1" dirty="0">
                <a:solidFill>
                  <a:srgbClr val="FF0000"/>
                </a:solidFill>
                <a:effectLst>
                  <a:outerShdw blurRad="38100" dist="38100" dir="2700000" algn="tl">
                    <a:srgbClr val="000000">
                      <a:alpha val="43137"/>
                    </a:srgbClr>
                  </a:outerShdw>
                </a:effectLst>
                <a:latin typeface="Abadi" panose="020B0604020104020204" pitchFamily="34" charset="0"/>
                <a:ea typeface="+mj-ea"/>
                <a:cs typeface="+mj-cs"/>
              </a:rPr>
              <a:t>“Human-Induced”</a:t>
            </a:r>
          </a:p>
          <a:p>
            <a:pPr fontAlgn="auto">
              <a:lnSpc>
                <a:spcPct val="90000"/>
              </a:lnSpc>
              <a:spcAft>
                <a:spcPts val="600"/>
              </a:spcAft>
              <a:defRPr/>
            </a:pPr>
            <a:endParaRPr lang="en-US" sz="2900" b="1" dirty="0">
              <a:latin typeface="+mj-lt"/>
              <a:ea typeface="+mj-ea"/>
              <a:cs typeface="+mj-cs"/>
            </a:endParaRPr>
          </a:p>
        </p:txBody>
      </p:sp>
      <p:sp>
        <p:nvSpPr>
          <p:cNvPr id="3690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01B3CFA-5988-4997-A66D-768A65F29344}"/>
              </a:ext>
            </a:extLst>
          </p:cNvPr>
          <p:cNvSpPr txBox="1">
            <a:spLocks noChangeArrowheads="1"/>
          </p:cNvSpPr>
          <p:nvPr/>
        </p:nvSpPr>
        <p:spPr bwMode="auto">
          <a:xfrm>
            <a:off x="429369" y="1838816"/>
            <a:ext cx="5035164" cy="4351672"/>
          </a:xfrm>
          <a:prstGeom prst="rect">
            <a:avLst/>
          </a:prstGeom>
        </p:spPr>
        <p:txBody>
          <a:bodyPr vert="horz" lIns="91440" tIns="45720" rIns="91440" bIns="45720" rtlCol="0" anchor="t">
            <a:normAutofit/>
          </a:bodyPr>
          <a:lstStyle/>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Putting hydraulic fluid into a reservoir without filtering </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Welding on equipment without grounding properly</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Running Equipment to Failure when it is not part of your maintenance strategy</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Aligning couplings without using a laser</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Improperly lubricating electric motors</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Not using PdM Technology Effectively</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No effective, repeatable work procedures with specifications.</a:t>
            </a:r>
          </a:p>
          <a:p>
            <a:pPr marL="228600" indent="-228600" fontAlgn="auto">
              <a:lnSpc>
                <a:spcPct val="90000"/>
              </a:lnSpc>
              <a:spcBef>
                <a:spcPts val="0"/>
              </a:spcBef>
              <a:spcAft>
                <a:spcPts val="600"/>
              </a:spcAft>
              <a:buFont typeface="Arial" panose="020B0604020202020204" pitchFamily="34" charset="0"/>
              <a:buChar char="•"/>
              <a:defRPr/>
            </a:pPr>
            <a:r>
              <a:rPr lang="en-US" sz="2000" b="1" dirty="0">
                <a:effectLst>
                  <a:outerShdw blurRad="38100" dist="38100" dir="2700000" algn="tl">
                    <a:srgbClr val="000000">
                      <a:alpha val="43137"/>
                    </a:srgbClr>
                  </a:outerShdw>
                </a:effectLst>
                <a:latin typeface="Abadi" panose="020B0604020104020204" pitchFamily="34" charset="0"/>
                <a:cs typeface="+mn-cs"/>
              </a:rPr>
              <a:t>Electricians not using a Torque Wrench</a:t>
            </a:r>
          </a:p>
          <a:p>
            <a:pPr marL="228600" indent="-228600" fontAlgn="auto">
              <a:lnSpc>
                <a:spcPct val="90000"/>
              </a:lnSpc>
              <a:spcBef>
                <a:spcPts val="0"/>
              </a:spcBef>
              <a:spcAft>
                <a:spcPts val="600"/>
              </a:spcAft>
              <a:buFont typeface="Arial" panose="020B0604020202020204" pitchFamily="34" charset="0"/>
              <a:buChar char="•"/>
              <a:defRPr/>
            </a:pPr>
            <a:endParaRPr lang="en-US" sz="1900" b="1" dirty="0">
              <a:latin typeface="+mn-lt"/>
              <a:cs typeface="+mn-cs"/>
            </a:endParaRPr>
          </a:p>
        </p:txBody>
      </p:sp>
      <p:pic>
        <p:nvPicPr>
          <p:cNvPr id="36866" name="Picture 4" descr="Dead Motor from Lubrication Error">
            <a:extLst>
              <a:ext uri="{FF2B5EF4-FFF2-40B4-BE49-F238E27FC236}">
                <a16:creationId xmlns:a16="http://schemas.microsoft.com/office/drawing/2014/main" id="{CF5D21EF-6DCA-43EF-B083-97AC3B431A0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880" r="25947"/>
          <a:stretch/>
        </p:blipFill>
        <p:spPr bwMode="auto">
          <a:xfrm>
            <a:off x="5756743" y="2093976"/>
            <a:ext cx="2955798" cy="40965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id="{332FFE53-CCA8-3344-9111-14D36A186D8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fontAlgn="auto">
              <a:spcBef>
                <a:spcPts val="0"/>
              </a:spcBef>
              <a:spcAft>
                <a:spcPts val="600"/>
              </a:spcAft>
              <a:defRPr/>
            </a:pPr>
            <a:r>
              <a:rPr lang="en-US" sz="1200" kern="1200">
                <a:solidFill>
                  <a:prstClr val="black">
                    <a:tint val="75000"/>
                  </a:prstClr>
                </a:solidFill>
                <a:latin typeface="Calibri" panose="020F0502020204030204"/>
                <a:ea typeface="+mn-ea"/>
                <a:cs typeface="+mn-cs"/>
              </a:rPr>
              <a:t>www.worldclassmaintenance.org</a:t>
            </a:r>
          </a:p>
        </p:txBody>
      </p:sp>
      <p:sp>
        <p:nvSpPr>
          <p:cNvPr id="2" name="Slide Number Placeholder 1">
            <a:extLst>
              <a:ext uri="{FF2B5EF4-FFF2-40B4-BE49-F238E27FC236}">
                <a16:creationId xmlns:a16="http://schemas.microsoft.com/office/drawing/2014/main" id="{53571AA6-FFDC-FC43-8215-C4411688E05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fontAlgn="auto">
              <a:spcBef>
                <a:spcPts val="0"/>
              </a:spcBef>
              <a:spcAft>
                <a:spcPts val="600"/>
              </a:spcAft>
              <a:defRPr/>
            </a:pPr>
            <a:fld id="{93760DB9-38B2-4ACA-86B8-FFD53C1F380B}" type="slidenum">
              <a:rPr lang="en-US" sz="1200" smtClean="0">
                <a:solidFill>
                  <a:prstClr val="black">
                    <a:tint val="75000"/>
                  </a:prstClr>
                </a:solidFill>
                <a:latin typeface="Calibri" panose="020F0502020204030204"/>
                <a:cs typeface="+mn-cs"/>
              </a:rPr>
              <a:pPr fontAlgn="auto">
                <a:spcBef>
                  <a:spcPts val="0"/>
                </a:spcBef>
                <a:spcAft>
                  <a:spcPts val="600"/>
                </a:spcAft>
                <a:defRPr/>
              </a:pPr>
              <a:t>241</a:t>
            </a:fld>
            <a:endParaRPr lang="en-US" sz="1200">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1106408419"/>
      </p:ext>
    </p:extLst>
  </p:cSld>
  <p:clrMapOvr>
    <a:masterClrMapping/>
  </p:clrMapOvr>
  <p:transition advClick="0" advTm="8000"/>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7DE8F899-D569-4159-B2A5-D6D3C15A5AA5}"/>
              </a:ext>
            </a:extLst>
          </p:cNvPr>
          <p:cNvSpPr>
            <a:spLocks noGrp="1" noChangeArrowheads="1"/>
          </p:cNvSpPr>
          <p:nvPr>
            <p:ph type="title"/>
          </p:nvPr>
        </p:nvSpPr>
        <p:spPr>
          <a:xfrm>
            <a:off x="257175" y="333375"/>
            <a:ext cx="8658225" cy="609600"/>
          </a:xfrm>
        </p:spPr>
        <p:txBody>
          <a:bodyPr>
            <a:normAutofit/>
          </a:bodyPr>
          <a:lstStyle/>
          <a:p>
            <a:r>
              <a:rPr lang="en-US" altLang="en-US" sz="2800"/>
              <a:t>Number 1 – Awareness of a Problem (baby steps)</a:t>
            </a:r>
          </a:p>
        </p:txBody>
      </p:sp>
      <p:sp>
        <p:nvSpPr>
          <p:cNvPr id="3" name="Content Placeholder 2">
            <a:extLst>
              <a:ext uri="{FF2B5EF4-FFF2-40B4-BE49-F238E27FC236}">
                <a16:creationId xmlns:a16="http://schemas.microsoft.com/office/drawing/2014/main" id="{A6ECABD8-19EE-4592-92E5-C0E81CA256BE}"/>
              </a:ext>
            </a:extLst>
          </p:cNvPr>
          <p:cNvSpPr>
            <a:spLocks noGrp="1"/>
          </p:cNvSpPr>
          <p:nvPr>
            <p:ph idx="1"/>
          </p:nvPr>
        </p:nvSpPr>
        <p:spPr>
          <a:xfrm>
            <a:off x="288925" y="1066800"/>
            <a:ext cx="8855075" cy="4876800"/>
          </a:xfrm>
        </p:spPr>
        <p:txBody>
          <a:bodyPr/>
          <a:lstStyle/>
          <a:p>
            <a:pPr>
              <a:defRPr/>
            </a:pPr>
            <a:r>
              <a:rPr lang="en-US"/>
              <a:t>Track Self/Human Induced Failures</a:t>
            </a:r>
          </a:p>
          <a:p>
            <a:pPr>
              <a:defRPr/>
            </a:pPr>
            <a:r>
              <a:rPr lang="en-US"/>
              <a:t>Set up a chart listing these failures and causes / No names or blaming</a:t>
            </a:r>
          </a:p>
          <a:p>
            <a:pPr>
              <a:defRPr/>
            </a:pPr>
            <a:r>
              <a:rPr lang="en-US"/>
              <a:t>Establish an atmosphere of calmness but focused</a:t>
            </a:r>
          </a:p>
          <a:p>
            <a:pPr>
              <a:defRPr/>
            </a:pPr>
            <a:r>
              <a:rPr lang="en-US"/>
              <a:t>Use Tool Box Training Sessions</a:t>
            </a:r>
          </a:p>
          <a:p>
            <a:pPr>
              <a:defRPr/>
            </a:pPr>
            <a:r>
              <a:rPr lang="en-US"/>
              <a:t>Apply the “D” Word (Discipline)</a:t>
            </a:r>
          </a:p>
          <a:p>
            <a:pPr>
              <a:defRPr/>
            </a:pPr>
            <a:endParaRPr lang="en-US"/>
          </a:p>
          <a:p>
            <a:pPr>
              <a:buFontTx/>
              <a:buNone/>
              <a:defRPr/>
            </a:pPr>
            <a:r>
              <a:rPr lang="en-US" sz="2400" cap="all">
                <a:solidFill>
                  <a:srgbClr val="FF0000"/>
                </a:solidFill>
              </a:rPr>
              <a:t>“You cannot change an environment overnight”</a:t>
            </a:r>
          </a:p>
        </p:txBody>
      </p:sp>
      <p:pic>
        <p:nvPicPr>
          <p:cNvPr id="38916" name="Picture 4" descr="Intro_RE-_Human_Factors_Engineering_Work_Procedures_ajcrev041108.jpg">
            <a:extLst>
              <a:ext uri="{FF2B5EF4-FFF2-40B4-BE49-F238E27FC236}">
                <a16:creationId xmlns:a16="http://schemas.microsoft.com/office/drawing/2014/main" id="{6A8D995C-60DB-48B6-80DD-CFFDD79C1E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54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0C3B3EB-9903-2845-870C-6F4EF57DCAA8}"/>
              </a:ext>
            </a:extLst>
          </p:cNvPr>
          <p:cNvSpPr>
            <a:spLocks noGrp="1"/>
          </p:cNvSpPr>
          <p:nvPr>
            <p:ph type="sldNum" sz="quarter" idx="12"/>
          </p:nvPr>
        </p:nvSpPr>
        <p:spPr/>
        <p:txBody>
          <a:bodyPr/>
          <a:lstStyle/>
          <a:p>
            <a:pPr>
              <a:defRPr/>
            </a:pPr>
            <a:fld id="{93760DB9-38B2-4ACA-86B8-FFD53C1F380B}" type="slidenum">
              <a:rPr lang="en-US" smtClean="0"/>
              <a:pPr>
                <a:defRPr/>
              </a:pPr>
              <a:t>242</a:t>
            </a:fld>
            <a:endParaRPr lang="en-US"/>
          </a:p>
        </p:txBody>
      </p:sp>
      <p:sp>
        <p:nvSpPr>
          <p:cNvPr id="4" name="Footer Placeholder 3">
            <a:extLst>
              <a:ext uri="{FF2B5EF4-FFF2-40B4-BE49-F238E27FC236}">
                <a16:creationId xmlns:a16="http://schemas.microsoft.com/office/drawing/2014/main" id="{136AE926-A545-1E4A-871A-5ACB4585F09C}"/>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015482126"/>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E9EBD-1CEB-363C-EFB7-C1A29D46D6A6}"/>
              </a:ext>
            </a:extLst>
          </p:cNvPr>
          <p:cNvSpPr>
            <a:spLocks noGrp="1"/>
          </p:cNvSpPr>
          <p:nvPr>
            <p:ph type="title"/>
          </p:nvPr>
        </p:nvSpPr>
        <p:spPr>
          <a:xfrm>
            <a:off x="628650" y="154809"/>
            <a:ext cx="7886700" cy="1325563"/>
          </a:xfrm>
        </p:spPr>
        <p:txBody>
          <a:bodyPr>
            <a:normAutofit fontScale="90000"/>
          </a:bodyPr>
          <a:lstStyle/>
          <a:p>
            <a:pPr algn="ctr"/>
            <a:r>
              <a:rPr lang="en-US" sz="3200" b="1" dirty="0">
                <a:effectLst>
                  <a:outerShdw blurRad="38100" dist="38100" dir="2700000" algn="tl">
                    <a:srgbClr val="000000">
                      <a:alpha val="43137"/>
                    </a:srgbClr>
                  </a:outerShdw>
                </a:effectLst>
                <a:latin typeface="+mn-lt"/>
              </a:rPr>
              <a:t>Exercise: ID How your KPIs Match Up with this document</a:t>
            </a:r>
            <a:br>
              <a:rPr lang="en-US" sz="3200" b="1" dirty="0">
                <a:effectLst>
                  <a:outerShdw blurRad="38100" dist="38100" dir="2700000" algn="tl">
                    <a:srgbClr val="000000">
                      <a:alpha val="43137"/>
                    </a:srgbClr>
                  </a:outerShdw>
                </a:effectLst>
                <a:latin typeface="+mn-lt"/>
              </a:rPr>
            </a:br>
            <a:r>
              <a:rPr lang="en-US" sz="3200" b="1" dirty="0">
                <a:effectLst>
                  <a:outerShdw blurRad="38100" dist="38100" dir="2700000" algn="tl">
                    <a:srgbClr val="000000">
                      <a:alpha val="43137"/>
                    </a:srgbClr>
                  </a:outerShdw>
                </a:effectLst>
                <a:latin typeface="+mn-lt"/>
              </a:rPr>
              <a:t>“30 Minutes”</a:t>
            </a:r>
          </a:p>
        </p:txBody>
      </p:sp>
      <p:pic>
        <p:nvPicPr>
          <p:cNvPr id="7" name="Content Placeholder 6">
            <a:extLst>
              <a:ext uri="{FF2B5EF4-FFF2-40B4-BE49-F238E27FC236}">
                <a16:creationId xmlns:a16="http://schemas.microsoft.com/office/drawing/2014/main" id="{B56491E3-4F72-E0CE-FC35-8E36789A9FD9}"/>
              </a:ext>
            </a:extLst>
          </p:cNvPr>
          <p:cNvPicPr>
            <a:picLocks noGrp="1" noChangeAspect="1"/>
          </p:cNvPicPr>
          <p:nvPr>
            <p:ph idx="1"/>
          </p:nvPr>
        </p:nvPicPr>
        <p:blipFill rotWithShape="1">
          <a:blip r:embed="rId2"/>
          <a:srcRect l="26359" t="15833" r="30053" b="5363"/>
          <a:stretch/>
        </p:blipFill>
        <p:spPr>
          <a:xfrm>
            <a:off x="2209800" y="1517392"/>
            <a:ext cx="4362450" cy="4436391"/>
          </a:xfrm>
          <a:ln>
            <a:solidFill>
              <a:schemeClr val="tx1"/>
            </a:solidFill>
          </a:ln>
        </p:spPr>
      </p:pic>
      <p:sp>
        <p:nvSpPr>
          <p:cNvPr id="4" name="Footer Placeholder 3">
            <a:extLst>
              <a:ext uri="{FF2B5EF4-FFF2-40B4-BE49-F238E27FC236}">
                <a16:creationId xmlns:a16="http://schemas.microsoft.com/office/drawing/2014/main" id="{BEB82735-900A-B847-5D8E-647027518134}"/>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1A9536F5-8E89-2015-CCDA-C07CD870E496}"/>
              </a:ext>
            </a:extLst>
          </p:cNvPr>
          <p:cNvSpPr>
            <a:spLocks noGrp="1"/>
          </p:cNvSpPr>
          <p:nvPr>
            <p:ph type="sldNum" sz="quarter" idx="12"/>
          </p:nvPr>
        </p:nvSpPr>
        <p:spPr/>
        <p:txBody>
          <a:bodyPr/>
          <a:lstStyle/>
          <a:p>
            <a:pPr>
              <a:defRPr/>
            </a:pPr>
            <a:fld id="{93760DB9-38B2-4ACA-86B8-FFD53C1F380B}" type="slidenum">
              <a:rPr lang="en-US" smtClean="0"/>
              <a:pPr>
                <a:defRPr/>
              </a:pPr>
              <a:t>243</a:t>
            </a:fld>
            <a:endParaRPr lang="en-US"/>
          </a:p>
        </p:txBody>
      </p:sp>
    </p:spTree>
    <p:extLst>
      <p:ext uri="{BB962C8B-B14F-4D97-AF65-F5344CB8AC3E}">
        <p14:creationId xmlns:p14="http://schemas.microsoft.com/office/powerpoint/2010/main" val="285861210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3C121-B5E8-9F54-AFA2-E9F54261AEB2}"/>
              </a:ext>
            </a:extLst>
          </p:cNvPr>
          <p:cNvSpPr>
            <a:spLocks noGrp="1"/>
          </p:cNvSpPr>
          <p:nvPr>
            <p:ph type="title"/>
          </p:nvPr>
        </p:nvSpPr>
        <p:spPr>
          <a:xfrm>
            <a:off x="628650" y="-76200"/>
            <a:ext cx="7886700" cy="1325563"/>
          </a:xfrm>
        </p:spPr>
        <p:txBody>
          <a:bodyPr/>
          <a:lstStyle/>
          <a:p>
            <a:pPr algn="ctr"/>
            <a:r>
              <a:rPr lang="en-US" b="1" dirty="0">
                <a:effectLst>
                  <a:outerShdw blurRad="38100" dist="38100" dir="2700000" algn="tl">
                    <a:srgbClr val="000000">
                      <a:alpha val="43137"/>
                    </a:srgbClr>
                  </a:outerShdw>
                </a:effectLst>
              </a:rPr>
              <a:t>Exercise (15 Minutes): Steps to Optimize Maintenance Planning and Scheduling</a:t>
            </a:r>
          </a:p>
        </p:txBody>
      </p:sp>
      <p:sp>
        <p:nvSpPr>
          <p:cNvPr id="3" name="Footer Placeholder 2">
            <a:extLst>
              <a:ext uri="{FF2B5EF4-FFF2-40B4-BE49-F238E27FC236}">
                <a16:creationId xmlns:a16="http://schemas.microsoft.com/office/drawing/2014/main" id="{38BE836C-F080-0CA0-1715-B40D3F3AFE79}"/>
              </a:ext>
            </a:extLst>
          </p:cNvPr>
          <p:cNvSpPr>
            <a:spLocks noGrp="1"/>
          </p:cNvSpPr>
          <p:nvPr>
            <p:ph type="ftr" sz="quarter" idx="11"/>
          </p:nvPr>
        </p:nvSpPr>
        <p:spPr/>
        <p:txBody>
          <a:bodyPr/>
          <a:lstStyle/>
          <a:p>
            <a:r>
              <a:rPr lang="en-US"/>
              <a:t>www.worldclassmaintenance.org</a:t>
            </a:r>
          </a:p>
        </p:txBody>
      </p:sp>
      <p:sp>
        <p:nvSpPr>
          <p:cNvPr id="4" name="Slide Number Placeholder 3">
            <a:extLst>
              <a:ext uri="{FF2B5EF4-FFF2-40B4-BE49-F238E27FC236}">
                <a16:creationId xmlns:a16="http://schemas.microsoft.com/office/drawing/2014/main" id="{EDA2B6FF-D1D1-AD7E-9885-7F0E903FCC1D}"/>
              </a:ext>
            </a:extLst>
          </p:cNvPr>
          <p:cNvSpPr>
            <a:spLocks noGrp="1"/>
          </p:cNvSpPr>
          <p:nvPr>
            <p:ph type="sldNum" sz="quarter" idx="12"/>
          </p:nvPr>
        </p:nvSpPr>
        <p:spPr/>
        <p:txBody>
          <a:bodyPr/>
          <a:lstStyle/>
          <a:p>
            <a:fld id="{04F9194C-56EF-432D-B3A6-B1499E5B8547}" type="slidenum">
              <a:rPr lang="en-US" smtClean="0"/>
              <a:t>244</a:t>
            </a:fld>
            <a:endParaRPr lang="en-US"/>
          </a:p>
        </p:txBody>
      </p:sp>
      <p:pic>
        <p:nvPicPr>
          <p:cNvPr id="6" name="Picture 5">
            <a:extLst>
              <a:ext uri="{FF2B5EF4-FFF2-40B4-BE49-F238E27FC236}">
                <a16:creationId xmlns:a16="http://schemas.microsoft.com/office/drawing/2014/main" id="{76A117C6-B655-BFB8-FD4A-E15B709A273B}"/>
              </a:ext>
            </a:extLst>
          </p:cNvPr>
          <p:cNvPicPr>
            <a:picLocks noChangeAspect="1"/>
          </p:cNvPicPr>
          <p:nvPr/>
        </p:nvPicPr>
        <p:blipFill rotWithShape="1">
          <a:blip r:embed="rId2"/>
          <a:srcRect l="25000" t="16204" r="41250" b="8518"/>
          <a:stretch/>
        </p:blipFill>
        <p:spPr>
          <a:xfrm>
            <a:off x="2438400" y="1125980"/>
            <a:ext cx="4267200" cy="5353755"/>
          </a:xfrm>
          <a:prstGeom prst="rect">
            <a:avLst/>
          </a:prstGeom>
          <a:ln>
            <a:solidFill>
              <a:schemeClr val="tx1"/>
            </a:solidFill>
          </a:ln>
        </p:spPr>
      </p:pic>
    </p:spTree>
    <p:extLst>
      <p:ext uri="{BB962C8B-B14F-4D97-AF65-F5344CB8AC3E}">
        <p14:creationId xmlns:p14="http://schemas.microsoft.com/office/powerpoint/2010/main" val="184187655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76" name="Rectangle 40975">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978" name="Rectangle 40977">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980" name="Rectangle 4097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82" name="Rectangle 4098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0962" name="Content Placeholder 2">
            <a:extLst>
              <a:ext uri="{FF2B5EF4-FFF2-40B4-BE49-F238E27FC236}">
                <a16:creationId xmlns:a16="http://schemas.microsoft.com/office/drawing/2014/main" id="{29BC033B-98AE-4720-AAF0-56A18B15D730}"/>
              </a:ext>
            </a:extLst>
          </p:cNvPr>
          <p:cNvSpPr>
            <a:spLocks noGrp="1" noChangeArrowheads="1"/>
          </p:cNvSpPr>
          <p:nvPr>
            <p:ph idx="1"/>
          </p:nvPr>
        </p:nvSpPr>
        <p:spPr>
          <a:xfrm>
            <a:off x="836676" y="2481943"/>
            <a:ext cx="7626096" cy="3695020"/>
          </a:xfrm>
        </p:spPr>
        <p:txBody>
          <a:bodyPr>
            <a:normAutofit/>
          </a:bodyPr>
          <a:lstStyle/>
          <a:p>
            <a:pPr marL="0" indent="0">
              <a:buFontTx/>
              <a:buNone/>
            </a:pPr>
            <a:r>
              <a:rPr lang="en-US" altLang="en-US" sz="2400" b="1" dirty="0">
                <a:solidFill>
                  <a:srgbClr val="00206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Maintenance Process is like a supply chain, if a step is skipped or performed at a substandard level it creates defects known as failures.  The output of a healthy maintenance process is optimal asset reliability at optimal cost.</a:t>
            </a:r>
          </a:p>
          <a:p>
            <a:pPr marL="0" indent="0">
              <a:buFontTx/>
              <a:buNone/>
            </a:pPr>
            <a:r>
              <a:rPr lang="en-US" altLang="en-US" sz="1900" b="1" dirty="0">
                <a:latin typeface="Abadi" panose="020B0604020104020204" pitchFamily="34" charset="0"/>
                <a:cs typeface="Arial" panose="020B0604020202020204" pitchFamily="34" charset="0"/>
              </a:rPr>
              <a:t>				- </a:t>
            </a: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Ron Thomas</a:t>
            </a:r>
          </a:p>
          <a:p>
            <a:pPr marL="0" indent="0">
              <a:buFontTx/>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Former Reliability Manager</a:t>
            </a:r>
          </a:p>
          <a:p>
            <a:pPr marL="0" indent="0">
              <a:buFontTx/>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Dofasco Steel</a:t>
            </a:r>
          </a:p>
          <a:p>
            <a:pPr marL="0" indent="0">
              <a:buFontTx/>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Hamilton, Ontario </a:t>
            </a:r>
          </a:p>
        </p:txBody>
      </p:sp>
      <p:sp>
        <p:nvSpPr>
          <p:cNvPr id="3" name="Footer Placeholder 2">
            <a:extLst>
              <a:ext uri="{FF2B5EF4-FFF2-40B4-BE49-F238E27FC236}">
                <a16:creationId xmlns:a16="http://schemas.microsoft.com/office/drawing/2014/main" id="{05EFE76F-A4D3-8E4F-A205-843BF20A50FB}"/>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C4C2704D-A434-9846-AC5F-A1EDD1F28805}"/>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245</a:t>
            </a:fld>
            <a:endParaRPr lang="en-US">
              <a:solidFill>
                <a:schemeClr val="tx1">
                  <a:lumMod val="50000"/>
                  <a:lumOff val="50000"/>
                </a:schemeClr>
              </a:solidFill>
            </a:endParaRPr>
          </a:p>
        </p:txBody>
      </p:sp>
      <p:sp>
        <p:nvSpPr>
          <p:cNvPr id="4" name="TextBox 3">
            <a:extLst>
              <a:ext uri="{FF2B5EF4-FFF2-40B4-BE49-F238E27FC236}">
                <a16:creationId xmlns:a16="http://schemas.microsoft.com/office/drawing/2014/main" id="{3B90F81E-BD35-5039-1357-2AA3EC6CDE9D}"/>
              </a:ext>
            </a:extLst>
          </p:cNvPr>
          <p:cNvSpPr txBox="1"/>
          <p:nvPr/>
        </p:nvSpPr>
        <p:spPr>
          <a:xfrm>
            <a:off x="844262" y="1132114"/>
            <a:ext cx="6024176" cy="769441"/>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Abadi" panose="020B0604020104020204" pitchFamily="34" charset="0"/>
              </a:rPr>
              <a:t>Maintenance Process</a:t>
            </a:r>
          </a:p>
        </p:txBody>
      </p:sp>
    </p:spTree>
    <p:extLst>
      <p:ext uri="{BB962C8B-B14F-4D97-AF65-F5344CB8AC3E}">
        <p14:creationId xmlns:p14="http://schemas.microsoft.com/office/powerpoint/2010/main" val="81597119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21759874-4E91-410E-A5B3-1BA0D2E7C09D}"/>
              </a:ext>
            </a:extLst>
          </p:cNvPr>
          <p:cNvSpPr>
            <a:spLocks noGrp="1" noChangeArrowheads="1"/>
          </p:cNvSpPr>
          <p:nvPr>
            <p:ph type="title"/>
          </p:nvPr>
        </p:nvSpPr>
        <p:spPr>
          <a:xfrm>
            <a:off x="566738" y="257175"/>
            <a:ext cx="8205787" cy="609600"/>
          </a:xfrm>
        </p:spPr>
        <p:txBody>
          <a:bodyPr/>
          <a:lstStyle/>
          <a:p>
            <a:pPr algn="ctr"/>
            <a:r>
              <a:rPr lang="en-US" altLang="en-US" sz="2800" b="1">
                <a:solidFill>
                  <a:srgbClr val="002060"/>
                </a:solidFill>
                <a:latin typeface="Arial" panose="020B0604020202020204" pitchFamily="34" charset="0"/>
                <a:cs typeface="Arial" panose="020B0604020202020204" pitchFamily="34" charset="0"/>
              </a:rPr>
              <a:t>Where does Maintenance Planning Begin?</a:t>
            </a:r>
          </a:p>
        </p:txBody>
      </p:sp>
      <p:pic>
        <p:nvPicPr>
          <p:cNvPr id="50179" name="Picture 2" descr="C:\Users\smithr\Documents\AAAPresentations\Presentations1\Presentation Pics\Urgency.png">
            <a:extLst>
              <a:ext uri="{FF2B5EF4-FFF2-40B4-BE49-F238E27FC236}">
                <a16:creationId xmlns:a16="http://schemas.microsoft.com/office/drawing/2014/main" id="{31D20F67-4D40-4A27-A793-DF1F807D0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393" y="933450"/>
            <a:ext cx="8118475"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4110CFE-0195-5C48-AE8B-1065380D2302}"/>
              </a:ext>
            </a:extLst>
          </p:cNvPr>
          <p:cNvSpPr>
            <a:spLocks noGrp="1"/>
          </p:cNvSpPr>
          <p:nvPr>
            <p:ph type="sldNum" sz="quarter" idx="12"/>
          </p:nvPr>
        </p:nvSpPr>
        <p:spPr/>
        <p:txBody>
          <a:bodyPr/>
          <a:lstStyle/>
          <a:p>
            <a:pPr>
              <a:defRPr/>
            </a:pPr>
            <a:fld id="{93760DB9-38B2-4ACA-86B8-FFD53C1F380B}" type="slidenum">
              <a:rPr lang="en-US" smtClean="0"/>
              <a:pPr>
                <a:defRPr/>
              </a:pPr>
              <a:t>246</a:t>
            </a:fld>
            <a:endParaRPr lang="en-US"/>
          </a:p>
        </p:txBody>
      </p:sp>
      <p:sp>
        <p:nvSpPr>
          <p:cNvPr id="3" name="Footer Placeholder 2">
            <a:extLst>
              <a:ext uri="{FF2B5EF4-FFF2-40B4-BE49-F238E27FC236}">
                <a16:creationId xmlns:a16="http://schemas.microsoft.com/office/drawing/2014/main" id="{AA4FED58-B25D-654C-9EE1-A7B85BE0454A}"/>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773607547"/>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5A5B13C6-579C-4A07-BF47-6921F51540A2}"/>
              </a:ext>
            </a:extLst>
          </p:cNvPr>
          <p:cNvSpPr>
            <a:spLocks noGrp="1" noChangeArrowheads="1"/>
          </p:cNvSpPr>
          <p:nvPr>
            <p:ph type="title"/>
          </p:nvPr>
        </p:nvSpPr>
        <p:spPr>
          <a:xfrm>
            <a:off x="584200" y="381000"/>
            <a:ext cx="8205787" cy="609600"/>
          </a:xfrm>
        </p:spPr>
        <p:txBody>
          <a:bodyPr>
            <a:normAutofit/>
          </a:bodyPr>
          <a:lstStyle/>
          <a:p>
            <a:pPr algn="ctr"/>
            <a:r>
              <a:rPr lang="en-US" altLang="en-US" sz="3600" b="1">
                <a:solidFill>
                  <a:srgbClr val="002060"/>
                </a:solidFill>
                <a:latin typeface="+mn-lt"/>
                <a:cs typeface="Arial" panose="020B0604020202020204" pitchFamily="34" charset="0"/>
              </a:rPr>
              <a:t>Our Goal</a:t>
            </a:r>
          </a:p>
        </p:txBody>
      </p:sp>
      <p:pic>
        <p:nvPicPr>
          <p:cNvPr id="52227" name="Picture 3" descr="IPF CURVE2_revised">
            <a:extLst>
              <a:ext uri="{FF2B5EF4-FFF2-40B4-BE49-F238E27FC236}">
                <a16:creationId xmlns:a16="http://schemas.microsoft.com/office/drawing/2014/main" id="{14F9661D-9752-48DA-B50F-13EA0FA19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808" b="935"/>
          <a:stretch>
            <a:fillRect/>
          </a:stretch>
        </p:blipFill>
        <p:spPr bwMode="auto">
          <a:xfrm>
            <a:off x="584200" y="1238250"/>
            <a:ext cx="76962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Oval 4">
            <a:extLst>
              <a:ext uri="{FF2B5EF4-FFF2-40B4-BE49-F238E27FC236}">
                <a16:creationId xmlns:a16="http://schemas.microsoft.com/office/drawing/2014/main" id="{B8F7B631-C2EA-4F2A-9B93-917D1BD67813}"/>
              </a:ext>
            </a:extLst>
          </p:cNvPr>
          <p:cNvSpPr>
            <a:spLocks noChangeArrowheads="1"/>
          </p:cNvSpPr>
          <p:nvPr/>
        </p:nvSpPr>
        <p:spPr bwMode="auto">
          <a:xfrm>
            <a:off x="6096000" y="3606800"/>
            <a:ext cx="14224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6389" name="Oval 5">
            <a:extLst>
              <a:ext uri="{FF2B5EF4-FFF2-40B4-BE49-F238E27FC236}">
                <a16:creationId xmlns:a16="http://schemas.microsoft.com/office/drawing/2014/main" id="{6E388E53-8C41-4FB1-A8F8-C5511877B33E}"/>
              </a:ext>
            </a:extLst>
          </p:cNvPr>
          <p:cNvSpPr>
            <a:spLocks noChangeArrowheads="1"/>
          </p:cNvSpPr>
          <p:nvPr/>
        </p:nvSpPr>
        <p:spPr bwMode="auto">
          <a:xfrm>
            <a:off x="406400" y="2971800"/>
            <a:ext cx="12192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52230" name="Rectangle 6">
            <a:extLst>
              <a:ext uri="{FF2B5EF4-FFF2-40B4-BE49-F238E27FC236}">
                <a16:creationId xmlns:a16="http://schemas.microsoft.com/office/drawing/2014/main" id="{CE08AE71-71FA-4742-878B-DF05B96EBED8}"/>
              </a:ext>
            </a:extLst>
          </p:cNvPr>
          <p:cNvSpPr>
            <a:spLocks noChangeArrowheads="1"/>
          </p:cNvSpPr>
          <p:nvPr/>
        </p:nvSpPr>
        <p:spPr bwMode="auto">
          <a:xfrm>
            <a:off x="482600" y="29718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endParaRPr lang="en-US" altLang="en-US" sz="3200">
              <a:latin typeface="DIN Mittelschrift Std" pitchFamily="50" charset="0"/>
            </a:endParaRPr>
          </a:p>
        </p:txBody>
      </p:sp>
      <p:sp>
        <p:nvSpPr>
          <p:cNvPr id="52231" name="Rectangle 7">
            <a:extLst>
              <a:ext uri="{FF2B5EF4-FFF2-40B4-BE49-F238E27FC236}">
                <a16:creationId xmlns:a16="http://schemas.microsoft.com/office/drawing/2014/main" id="{4F0D067C-17F4-4D71-8FDD-B3D871775E9E}"/>
              </a:ext>
            </a:extLst>
          </p:cNvPr>
          <p:cNvSpPr>
            <a:spLocks noChangeArrowheads="1"/>
          </p:cNvSpPr>
          <p:nvPr/>
        </p:nvSpPr>
        <p:spPr bwMode="auto">
          <a:xfrm>
            <a:off x="1092200" y="31750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9" name="Rectangle 8">
            <a:extLst>
              <a:ext uri="{FF2B5EF4-FFF2-40B4-BE49-F238E27FC236}">
                <a16:creationId xmlns:a16="http://schemas.microsoft.com/office/drawing/2014/main" id="{42189AF1-6B75-4AAA-88DB-7C1738FA8FDA}"/>
              </a:ext>
            </a:extLst>
          </p:cNvPr>
          <p:cNvSpPr/>
          <p:nvPr/>
        </p:nvSpPr>
        <p:spPr bwMode="auto">
          <a:xfrm>
            <a:off x="254000" y="2743200"/>
            <a:ext cx="1536700" cy="1282700"/>
          </a:xfrm>
          <a:prstGeom prst="rect">
            <a:avLst/>
          </a:prstGeom>
          <a:noFill/>
          <a:ln w="9525" cap="flat" cmpd="sng" algn="ctr">
            <a:noFill/>
            <a:prstDash val="solid"/>
            <a:round/>
            <a:headEnd type="none" w="med" len="med"/>
            <a:tailEnd type="none" w="med" len="med"/>
          </a:ln>
          <a:effectLst/>
        </p:spPr>
        <p:txBody>
          <a:bodyPr anchor="ctr" anchorCtr="1"/>
          <a:lstStyle/>
          <a:p>
            <a:pPr algn="ctr" eaLnBrk="1" hangingPunct="1">
              <a:spcBef>
                <a:spcPct val="20000"/>
              </a:spcBef>
              <a:defRPr/>
            </a:pPr>
            <a:r>
              <a:rPr lang="en-US" sz="1600">
                <a:latin typeface="+mn-lt"/>
                <a:cs typeface="Arial" charset="0"/>
              </a:rPr>
              <a:t>Failure Elimination</a:t>
            </a:r>
          </a:p>
        </p:txBody>
      </p:sp>
      <p:sp>
        <p:nvSpPr>
          <p:cNvPr id="11" name="Rectangle 10">
            <a:extLst>
              <a:ext uri="{FF2B5EF4-FFF2-40B4-BE49-F238E27FC236}">
                <a16:creationId xmlns:a16="http://schemas.microsoft.com/office/drawing/2014/main" id="{2DDEA021-EFCA-407C-844B-5A16C0216115}"/>
              </a:ext>
            </a:extLst>
          </p:cNvPr>
          <p:cNvSpPr/>
          <p:nvPr/>
        </p:nvSpPr>
        <p:spPr bwMode="auto">
          <a:xfrm>
            <a:off x="6007100" y="3530600"/>
            <a:ext cx="1714500" cy="914400"/>
          </a:xfrm>
          <a:prstGeom prst="rect">
            <a:avLst/>
          </a:prstGeom>
          <a:noFill/>
          <a:ln w="9525" cap="flat" cmpd="sng" algn="ctr">
            <a:noFill/>
            <a:prstDash val="solid"/>
            <a:round/>
            <a:headEnd type="none" w="med" len="med"/>
            <a:tailEnd type="none" w="med" len="med"/>
          </a:ln>
          <a:effectLst/>
        </p:spPr>
        <p:txBody>
          <a:bodyPr anchor="ctr" anchorCtr="1"/>
          <a:lstStyle/>
          <a:p>
            <a:pPr algn="ctr" eaLnBrk="1" hangingPunct="1">
              <a:spcBef>
                <a:spcPct val="20000"/>
              </a:spcBef>
              <a:defRPr/>
            </a:pPr>
            <a:r>
              <a:rPr lang="en-US" sz="1600">
                <a:latin typeface="+mn-lt"/>
                <a:cs typeface="Arial" charset="0"/>
              </a:rPr>
              <a:t>Failure Management</a:t>
            </a:r>
          </a:p>
        </p:txBody>
      </p:sp>
      <p:cxnSp>
        <p:nvCxnSpPr>
          <p:cNvPr id="16394" name="Straight Arrow Connector 12">
            <a:extLst>
              <a:ext uri="{FF2B5EF4-FFF2-40B4-BE49-F238E27FC236}">
                <a16:creationId xmlns:a16="http://schemas.microsoft.com/office/drawing/2014/main" id="{D9778DFA-45E8-4338-B8BC-A98232DEEAC3}"/>
              </a:ext>
            </a:extLst>
          </p:cNvPr>
          <p:cNvCxnSpPr>
            <a:cxnSpLocks noChangeShapeType="1"/>
          </p:cNvCxnSpPr>
          <p:nvPr/>
        </p:nvCxnSpPr>
        <p:spPr bwMode="auto">
          <a:xfrm rot="5400000" flipH="1" flipV="1">
            <a:off x="1346200" y="2349500"/>
            <a:ext cx="762000" cy="660400"/>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6395" name="Straight Arrow Connector 14">
            <a:extLst>
              <a:ext uri="{FF2B5EF4-FFF2-40B4-BE49-F238E27FC236}">
                <a16:creationId xmlns:a16="http://schemas.microsoft.com/office/drawing/2014/main" id="{01931C66-CC0D-4F1C-B826-0B4AD45A2574}"/>
              </a:ext>
            </a:extLst>
          </p:cNvPr>
          <p:cNvCxnSpPr>
            <a:cxnSpLocks noChangeShapeType="1"/>
          </p:cNvCxnSpPr>
          <p:nvPr/>
        </p:nvCxnSpPr>
        <p:spPr bwMode="auto">
          <a:xfrm rot="16200000" flipV="1">
            <a:off x="5937250" y="2851150"/>
            <a:ext cx="1092200" cy="393700"/>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2" name="Slide Number Placeholder 1">
            <a:extLst>
              <a:ext uri="{FF2B5EF4-FFF2-40B4-BE49-F238E27FC236}">
                <a16:creationId xmlns:a16="http://schemas.microsoft.com/office/drawing/2014/main" id="{A38A9BE2-EE74-1A4F-8BA8-C7385501C2EA}"/>
              </a:ext>
            </a:extLst>
          </p:cNvPr>
          <p:cNvSpPr>
            <a:spLocks noGrp="1"/>
          </p:cNvSpPr>
          <p:nvPr>
            <p:ph type="sldNum" sz="quarter" idx="12"/>
          </p:nvPr>
        </p:nvSpPr>
        <p:spPr/>
        <p:txBody>
          <a:bodyPr/>
          <a:lstStyle/>
          <a:p>
            <a:pPr>
              <a:defRPr/>
            </a:pPr>
            <a:fld id="{93760DB9-38B2-4ACA-86B8-FFD53C1F380B}" type="slidenum">
              <a:rPr lang="en-US" smtClean="0"/>
              <a:pPr>
                <a:defRPr/>
              </a:pPr>
              <a:t>247</a:t>
            </a:fld>
            <a:endParaRPr lang="en-US"/>
          </a:p>
        </p:txBody>
      </p:sp>
      <p:sp>
        <p:nvSpPr>
          <p:cNvPr id="3" name="Footer Placeholder 2">
            <a:extLst>
              <a:ext uri="{FF2B5EF4-FFF2-40B4-BE49-F238E27FC236}">
                <a16:creationId xmlns:a16="http://schemas.microsoft.com/office/drawing/2014/main" id="{D1C8D6A5-832F-1448-BCFB-E37CBDE3664A}"/>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1346129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95"/>
                                        </p:tgtEl>
                                        <p:attrNameLst>
                                          <p:attrName>style.visibility</p:attrName>
                                        </p:attrNameLst>
                                      </p:cBhvr>
                                      <p:to>
                                        <p:strVal val="visible"/>
                                      </p:to>
                                    </p:set>
                                    <p:animEffect transition="in" filter="blinds(horizontal)">
                                      <p:cBhvr>
                                        <p:cTn id="7" dur="500"/>
                                        <p:tgtEl>
                                          <p:spTgt spid="163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388"/>
                                        </p:tgtEl>
                                        <p:attrNameLst>
                                          <p:attrName>style.visibility</p:attrName>
                                        </p:attrNameLst>
                                      </p:cBhvr>
                                      <p:to>
                                        <p:strVal val="visible"/>
                                      </p:to>
                                    </p:set>
                                    <p:animEffect transition="in" filter="blinds(horizontal)">
                                      <p:cBhvr>
                                        <p:cTn id="10" dur="500"/>
                                        <p:tgtEl>
                                          <p:spTgt spid="1638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16394"/>
                                        </p:tgtEl>
                                        <p:attrNameLst>
                                          <p:attrName>style.visibility</p:attrName>
                                        </p:attrNameLst>
                                      </p:cBhvr>
                                      <p:to>
                                        <p:strVal val="visible"/>
                                      </p:to>
                                    </p:set>
                                    <p:animEffect transition="in" filter="blinds(horizontal)">
                                      <p:cBhvr>
                                        <p:cTn id="18" dur="500"/>
                                        <p:tgtEl>
                                          <p:spTgt spid="1639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6389"/>
                                        </p:tgtEl>
                                        <p:attrNameLst>
                                          <p:attrName>style.visibility</p:attrName>
                                        </p:attrNameLst>
                                      </p:cBhvr>
                                      <p:to>
                                        <p:strVal val="visible"/>
                                      </p:to>
                                    </p:set>
                                    <p:animEffect transition="in" filter="blinds(horizontal)">
                                      <p:cBhvr>
                                        <p:cTn id="21" dur="500"/>
                                        <p:tgtEl>
                                          <p:spTgt spid="1638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linds(horizont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p:bldP spid="16389" grpId="0" animBg="1"/>
      <p:bldP spid="9" grpId="0"/>
      <p:bldP spid="11" grpId="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B8BF641C-C9EE-4C3D-9233-EF0C5678798F}"/>
              </a:ext>
            </a:extLst>
          </p:cNvPr>
          <p:cNvSpPr>
            <a:spLocks noGrp="1" noChangeArrowheads="1"/>
          </p:cNvSpPr>
          <p:nvPr>
            <p:ph type="title"/>
          </p:nvPr>
        </p:nvSpPr>
        <p:spPr>
          <a:xfrm>
            <a:off x="257175" y="228600"/>
            <a:ext cx="8515350" cy="609600"/>
          </a:xfrm>
        </p:spPr>
        <p:txBody>
          <a:bodyPr>
            <a:normAutofit/>
          </a:bodyPr>
          <a:lstStyle/>
          <a:p>
            <a:pPr algn="ctr"/>
            <a:r>
              <a:rPr lang="en-US" altLang="en-US" sz="3600" b="1">
                <a:solidFill>
                  <a:srgbClr val="002060"/>
                </a:solidFill>
                <a:latin typeface="+mn-lt"/>
                <a:cs typeface="Arial" panose="020B0604020202020204" pitchFamily="34" charset="0"/>
              </a:rPr>
              <a:t>PF Curve with Priorities</a:t>
            </a:r>
          </a:p>
        </p:txBody>
      </p:sp>
      <p:pic>
        <p:nvPicPr>
          <p:cNvPr id="54275" name="Content Placeholder 3">
            <a:extLst>
              <a:ext uri="{FF2B5EF4-FFF2-40B4-BE49-F238E27FC236}">
                <a16:creationId xmlns:a16="http://schemas.microsoft.com/office/drawing/2014/main" id="{20E86002-D82B-4A30-927B-00D2A113247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 y="914400"/>
            <a:ext cx="8382000" cy="5210175"/>
          </a:xfrm>
        </p:spPr>
      </p:pic>
      <p:cxnSp>
        <p:nvCxnSpPr>
          <p:cNvPr id="16" name="Straight Arrow Connector 15">
            <a:extLst>
              <a:ext uri="{FF2B5EF4-FFF2-40B4-BE49-F238E27FC236}">
                <a16:creationId xmlns:a16="http://schemas.microsoft.com/office/drawing/2014/main" id="{D451E1ED-C721-40CB-A11F-7880A2E6DF7C}"/>
              </a:ext>
            </a:extLst>
          </p:cNvPr>
          <p:cNvCxnSpPr>
            <a:cxnSpLocks noChangeShapeType="1"/>
          </p:cNvCxnSpPr>
          <p:nvPr/>
        </p:nvCxnSpPr>
        <p:spPr bwMode="auto">
          <a:xfrm flipV="1">
            <a:off x="5943600" y="5334000"/>
            <a:ext cx="1143000" cy="428625"/>
          </a:xfrm>
          <a:prstGeom prst="straightConnector1">
            <a:avLst/>
          </a:prstGeom>
          <a:noFill/>
          <a:ln w="762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3" name="TextBox 2">
            <a:extLst>
              <a:ext uri="{FF2B5EF4-FFF2-40B4-BE49-F238E27FC236}">
                <a16:creationId xmlns:a16="http://schemas.microsoft.com/office/drawing/2014/main" id="{5DBB613A-934A-4552-9F5C-717192482DCD}"/>
              </a:ext>
            </a:extLst>
          </p:cNvPr>
          <p:cNvSpPr txBox="1"/>
          <p:nvPr/>
        </p:nvSpPr>
        <p:spPr>
          <a:xfrm>
            <a:off x="1828800" y="868363"/>
            <a:ext cx="4056063" cy="307975"/>
          </a:xfrm>
          <a:prstGeom prst="rect">
            <a:avLst/>
          </a:prstGeom>
          <a:noFill/>
        </p:spPr>
        <p:txBody>
          <a:bodyPr wrap="none">
            <a:spAutoFit/>
          </a:bodyPr>
          <a:lstStyle/>
          <a:p>
            <a:pPr eaLnBrk="1" hangingPunct="1">
              <a:spcBef>
                <a:spcPct val="20000"/>
              </a:spcBef>
              <a:defRPr/>
            </a:pPr>
            <a:r>
              <a:rPr lang="en-US" sz="1400">
                <a:solidFill>
                  <a:srgbClr val="00B050"/>
                </a:solidFill>
                <a:latin typeface="+mn-lt"/>
                <a:cs typeface="Arial" charset="0"/>
              </a:rPr>
              <a:t>Identify defect, Plan and Schedule Work Zone</a:t>
            </a:r>
          </a:p>
        </p:txBody>
      </p:sp>
      <p:cxnSp>
        <p:nvCxnSpPr>
          <p:cNvPr id="54278" name="Straight Connector 20">
            <a:extLst>
              <a:ext uri="{FF2B5EF4-FFF2-40B4-BE49-F238E27FC236}">
                <a16:creationId xmlns:a16="http://schemas.microsoft.com/office/drawing/2014/main" id="{F4F370AD-133C-485E-8B36-F8A13E41F443}"/>
              </a:ext>
            </a:extLst>
          </p:cNvPr>
          <p:cNvCxnSpPr>
            <a:cxnSpLocks noChangeShapeType="1"/>
          </p:cNvCxnSpPr>
          <p:nvPr/>
        </p:nvCxnSpPr>
        <p:spPr bwMode="auto">
          <a:xfrm>
            <a:off x="1752600" y="1022350"/>
            <a:ext cx="0" cy="425450"/>
          </a:xfrm>
          <a:prstGeom prst="line">
            <a:avLst/>
          </a:prstGeom>
          <a:noFill/>
          <a:ln w="38100" algn="ctr">
            <a:solidFill>
              <a:srgbClr val="00B050"/>
            </a:solidFill>
            <a:round/>
            <a:headEnd/>
            <a:tailEnd type="arrow" w="med" len="med"/>
          </a:ln>
          <a:extLst>
            <a:ext uri="{909E8E84-426E-40DD-AFC4-6F175D3DCCD1}">
              <a14:hiddenFill xmlns:a14="http://schemas.microsoft.com/office/drawing/2010/main">
                <a:noFill/>
              </a14:hiddenFill>
            </a:ext>
          </a:extLst>
        </p:spPr>
      </p:cxnSp>
      <p:cxnSp>
        <p:nvCxnSpPr>
          <p:cNvPr id="54279" name="Straight Connector 23">
            <a:extLst>
              <a:ext uri="{FF2B5EF4-FFF2-40B4-BE49-F238E27FC236}">
                <a16:creationId xmlns:a16="http://schemas.microsoft.com/office/drawing/2014/main" id="{CE9246FE-AAEA-478A-A8AA-7FA5101FA999}"/>
              </a:ext>
            </a:extLst>
          </p:cNvPr>
          <p:cNvCxnSpPr>
            <a:cxnSpLocks noChangeShapeType="1"/>
          </p:cNvCxnSpPr>
          <p:nvPr/>
        </p:nvCxnSpPr>
        <p:spPr bwMode="auto">
          <a:xfrm>
            <a:off x="5943600" y="990600"/>
            <a:ext cx="0" cy="425450"/>
          </a:xfrm>
          <a:prstGeom prst="line">
            <a:avLst/>
          </a:prstGeom>
          <a:noFill/>
          <a:ln w="38100" algn="ctr">
            <a:solidFill>
              <a:srgbClr val="00B050"/>
            </a:solidFill>
            <a:round/>
            <a:headEnd/>
            <a:tailEnd type="arrow" w="med" len="med"/>
          </a:ln>
          <a:extLst>
            <a:ext uri="{909E8E84-426E-40DD-AFC4-6F175D3DCCD1}">
              <a14:hiddenFill xmlns:a14="http://schemas.microsoft.com/office/drawing/2010/main">
                <a:noFill/>
              </a14:hiddenFill>
            </a:ext>
          </a:extLst>
        </p:spPr>
      </p:cxnSp>
      <p:sp>
        <p:nvSpPr>
          <p:cNvPr id="25" name="TextBox 24">
            <a:extLst>
              <a:ext uri="{FF2B5EF4-FFF2-40B4-BE49-F238E27FC236}">
                <a16:creationId xmlns:a16="http://schemas.microsoft.com/office/drawing/2014/main" id="{765FC22B-1C20-446A-B90C-95BD5BE2C110}"/>
              </a:ext>
            </a:extLst>
          </p:cNvPr>
          <p:cNvSpPr txBox="1"/>
          <p:nvPr/>
        </p:nvSpPr>
        <p:spPr>
          <a:xfrm rot="5400000">
            <a:off x="7573963" y="3608387"/>
            <a:ext cx="1924050" cy="307975"/>
          </a:xfrm>
          <a:prstGeom prst="rect">
            <a:avLst/>
          </a:prstGeom>
          <a:noFill/>
        </p:spPr>
        <p:txBody>
          <a:bodyPr wrap="none">
            <a:spAutoFit/>
          </a:bodyPr>
          <a:lstStyle/>
          <a:p>
            <a:pPr eaLnBrk="1" hangingPunct="1">
              <a:spcBef>
                <a:spcPct val="20000"/>
              </a:spcBef>
              <a:defRPr/>
            </a:pPr>
            <a:r>
              <a:rPr lang="en-US" sz="1400">
                <a:solidFill>
                  <a:srgbClr val="FF0000"/>
                </a:solidFill>
                <a:latin typeface="+mn-lt"/>
                <a:cs typeface="Arial" charset="0"/>
              </a:rPr>
              <a:t>100% Reactive Work</a:t>
            </a:r>
          </a:p>
        </p:txBody>
      </p:sp>
      <p:cxnSp>
        <p:nvCxnSpPr>
          <p:cNvPr id="54281" name="Straight Connector 25">
            <a:extLst>
              <a:ext uri="{FF2B5EF4-FFF2-40B4-BE49-F238E27FC236}">
                <a16:creationId xmlns:a16="http://schemas.microsoft.com/office/drawing/2014/main" id="{B86BAFF3-6D55-4F6F-A56D-21CE2CD3D9A5}"/>
              </a:ext>
            </a:extLst>
          </p:cNvPr>
          <p:cNvCxnSpPr>
            <a:cxnSpLocks noChangeShapeType="1"/>
          </p:cNvCxnSpPr>
          <p:nvPr/>
        </p:nvCxnSpPr>
        <p:spPr bwMode="auto">
          <a:xfrm flipH="1">
            <a:off x="8115300" y="5181600"/>
            <a:ext cx="381000" cy="0"/>
          </a:xfrm>
          <a:prstGeom prst="line">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4282" name="Straight Connector 26">
            <a:extLst>
              <a:ext uri="{FF2B5EF4-FFF2-40B4-BE49-F238E27FC236}">
                <a16:creationId xmlns:a16="http://schemas.microsoft.com/office/drawing/2014/main" id="{AD212711-5E29-46BD-9534-6E805FB0E59F}"/>
              </a:ext>
            </a:extLst>
          </p:cNvPr>
          <p:cNvCxnSpPr>
            <a:cxnSpLocks noChangeShapeType="1"/>
          </p:cNvCxnSpPr>
          <p:nvPr/>
        </p:nvCxnSpPr>
        <p:spPr bwMode="auto">
          <a:xfrm flipH="1" flipV="1">
            <a:off x="7848600" y="2330450"/>
            <a:ext cx="647700" cy="12700"/>
          </a:xfrm>
          <a:prstGeom prst="line">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4283" name="Straight Connector 30">
            <a:extLst>
              <a:ext uri="{FF2B5EF4-FFF2-40B4-BE49-F238E27FC236}">
                <a16:creationId xmlns:a16="http://schemas.microsoft.com/office/drawing/2014/main" id="{539A11BF-EFA9-40A4-99CB-E0083CDFFFB3}"/>
              </a:ext>
            </a:extLst>
          </p:cNvPr>
          <p:cNvCxnSpPr>
            <a:cxnSpLocks noChangeShapeType="1"/>
          </p:cNvCxnSpPr>
          <p:nvPr/>
        </p:nvCxnSpPr>
        <p:spPr bwMode="auto">
          <a:xfrm>
            <a:off x="8496300" y="2343150"/>
            <a:ext cx="0" cy="45720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54284" name="Straight Connector 37">
            <a:extLst>
              <a:ext uri="{FF2B5EF4-FFF2-40B4-BE49-F238E27FC236}">
                <a16:creationId xmlns:a16="http://schemas.microsoft.com/office/drawing/2014/main" id="{DD20C0B7-ED3C-4392-A97B-342B57552C36}"/>
              </a:ext>
            </a:extLst>
          </p:cNvPr>
          <p:cNvCxnSpPr>
            <a:cxnSpLocks noChangeShapeType="1"/>
          </p:cNvCxnSpPr>
          <p:nvPr/>
        </p:nvCxnSpPr>
        <p:spPr bwMode="auto">
          <a:xfrm>
            <a:off x="8496300" y="4724400"/>
            <a:ext cx="0" cy="45720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54285" name="Straight Connector 43">
            <a:extLst>
              <a:ext uri="{FF2B5EF4-FFF2-40B4-BE49-F238E27FC236}">
                <a16:creationId xmlns:a16="http://schemas.microsoft.com/office/drawing/2014/main" id="{D73A5DD9-A6D0-4D27-BFFA-AF2FF140007B}"/>
              </a:ext>
            </a:extLst>
          </p:cNvPr>
          <p:cNvCxnSpPr>
            <a:cxnSpLocks noChangeShapeType="1"/>
          </p:cNvCxnSpPr>
          <p:nvPr/>
        </p:nvCxnSpPr>
        <p:spPr bwMode="auto">
          <a:xfrm>
            <a:off x="5791200" y="990600"/>
            <a:ext cx="152400" cy="0"/>
          </a:xfrm>
          <a:prstGeom prst="line">
            <a:avLst/>
          </a:prstGeom>
          <a:noFill/>
          <a:ln w="28575" algn="ctr">
            <a:solidFill>
              <a:srgbClr val="00B050"/>
            </a:solidFill>
            <a:round/>
            <a:headEnd/>
            <a:tailEnd/>
          </a:ln>
          <a:extLst>
            <a:ext uri="{909E8E84-426E-40DD-AFC4-6F175D3DCCD1}">
              <a14:hiddenFill xmlns:a14="http://schemas.microsoft.com/office/drawing/2010/main">
                <a:noFill/>
              </a14:hiddenFill>
            </a:ext>
          </a:extLst>
        </p:spPr>
      </p:cxnSp>
      <p:cxnSp>
        <p:nvCxnSpPr>
          <p:cNvPr id="54286" name="Straight Connector 49">
            <a:extLst>
              <a:ext uri="{FF2B5EF4-FFF2-40B4-BE49-F238E27FC236}">
                <a16:creationId xmlns:a16="http://schemas.microsoft.com/office/drawing/2014/main" id="{C02594C0-543D-4B90-8F09-4781493EFEA1}"/>
              </a:ext>
            </a:extLst>
          </p:cNvPr>
          <p:cNvCxnSpPr>
            <a:cxnSpLocks noChangeShapeType="1"/>
          </p:cNvCxnSpPr>
          <p:nvPr/>
        </p:nvCxnSpPr>
        <p:spPr bwMode="auto">
          <a:xfrm>
            <a:off x="1752600" y="1044575"/>
            <a:ext cx="152400" cy="0"/>
          </a:xfrm>
          <a:prstGeom prst="line">
            <a:avLst/>
          </a:prstGeom>
          <a:noFill/>
          <a:ln w="28575" algn="ctr">
            <a:solidFill>
              <a:srgbClr val="00B050"/>
            </a:solidFill>
            <a:round/>
            <a:headEnd/>
            <a:tailEnd/>
          </a:ln>
          <a:extLst>
            <a:ext uri="{909E8E84-426E-40DD-AFC4-6F175D3DCCD1}">
              <a14:hiddenFill xmlns:a14="http://schemas.microsoft.com/office/drawing/2010/main">
                <a:noFill/>
              </a14:hiddenFill>
            </a:ext>
          </a:extLst>
        </p:spPr>
      </p:cxnSp>
      <p:sp>
        <p:nvSpPr>
          <p:cNvPr id="5" name="Oval 4">
            <a:extLst>
              <a:ext uri="{FF2B5EF4-FFF2-40B4-BE49-F238E27FC236}">
                <a16:creationId xmlns:a16="http://schemas.microsoft.com/office/drawing/2014/main" id="{AC002D88-0756-47CD-8DE6-99E96F589891}"/>
              </a:ext>
            </a:extLst>
          </p:cNvPr>
          <p:cNvSpPr>
            <a:spLocks noChangeArrowheads="1"/>
          </p:cNvSpPr>
          <p:nvPr/>
        </p:nvSpPr>
        <p:spPr bwMode="auto">
          <a:xfrm>
            <a:off x="2209800" y="1235075"/>
            <a:ext cx="1066800" cy="511175"/>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7" name="Oval 16">
            <a:extLst>
              <a:ext uri="{FF2B5EF4-FFF2-40B4-BE49-F238E27FC236}">
                <a16:creationId xmlns:a16="http://schemas.microsoft.com/office/drawing/2014/main" id="{C839800E-5684-45CB-95A3-AB318F7B92E5}"/>
              </a:ext>
            </a:extLst>
          </p:cNvPr>
          <p:cNvSpPr>
            <a:spLocks noChangeArrowheads="1"/>
          </p:cNvSpPr>
          <p:nvPr/>
        </p:nvSpPr>
        <p:spPr bwMode="auto">
          <a:xfrm>
            <a:off x="4394200" y="1203325"/>
            <a:ext cx="1066800" cy="511175"/>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8" name="Oval 17">
            <a:extLst>
              <a:ext uri="{FF2B5EF4-FFF2-40B4-BE49-F238E27FC236}">
                <a16:creationId xmlns:a16="http://schemas.microsoft.com/office/drawing/2014/main" id="{2FD2EF47-3C8C-4E63-9342-6DB991761175}"/>
              </a:ext>
            </a:extLst>
          </p:cNvPr>
          <p:cNvSpPr>
            <a:spLocks noChangeArrowheads="1"/>
          </p:cNvSpPr>
          <p:nvPr/>
        </p:nvSpPr>
        <p:spPr bwMode="auto">
          <a:xfrm rot="1443125">
            <a:off x="6210300" y="1592263"/>
            <a:ext cx="1066800" cy="509587"/>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9" name="Oval 18">
            <a:extLst>
              <a:ext uri="{FF2B5EF4-FFF2-40B4-BE49-F238E27FC236}">
                <a16:creationId xmlns:a16="http://schemas.microsoft.com/office/drawing/2014/main" id="{201C1D8A-5BCC-49BE-96BF-1CFBE59FB296}"/>
              </a:ext>
            </a:extLst>
          </p:cNvPr>
          <p:cNvSpPr>
            <a:spLocks noChangeArrowheads="1"/>
          </p:cNvSpPr>
          <p:nvPr/>
        </p:nvSpPr>
        <p:spPr bwMode="auto">
          <a:xfrm rot="5226906">
            <a:off x="7023101" y="2614612"/>
            <a:ext cx="1066800" cy="511175"/>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20" name="Oval 19">
            <a:extLst>
              <a:ext uri="{FF2B5EF4-FFF2-40B4-BE49-F238E27FC236}">
                <a16:creationId xmlns:a16="http://schemas.microsoft.com/office/drawing/2014/main" id="{87F22A7E-249F-4C92-AC0D-57E6B207FD9F}"/>
              </a:ext>
            </a:extLst>
          </p:cNvPr>
          <p:cNvSpPr>
            <a:spLocks noChangeArrowheads="1"/>
          </p:cNvSpPr>
          <p:nvPr/>
        </p:nvSpPr>
        <p:spPr bwMode="auto">
          <a:xfrm rot="5400000">
            <a:off x="6996113" y="3986212"/>
            <a:ext cx="1066800" cy="511175"/>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2" name="Slide Number Placeholder 1">
            <a:extLst>
              <a:ext uri="{FF2B5EF4-FFF2-40B4-BE49-F238E27FC236}">
                <a16:creationId xmlns:a16="http://schemas.microsoft.com/office/drawing/2014/main" id="{28367BAE-EA32-E447-8808-3AF431FD04B3}"/>
              </a:ext>
            </a:extLst>
          </p:cNvPr>
          <p:cNvSpPr>
            <a:spLocks noGrp="1"/>
          </p:cNvSpPr>
          <p:nvPr>
            <p:ph type="sldNum" sz="quarter" idx="12"/>
          </p:nvPr>
        </p:nvSpPr>
        <p:spPr/>
        <p:txBody>
          <a:bodyPr/>
          <a:lstStyle/>
          <a:p>
            <a:pPr>
              <a:defRPr/>
            </a:pPr>
            <a:fld id="{93760DB9-38B2-4ACA-86B8-FFD53C1F380B}" type="slidenum">
              <a:rPr lang="en-US" smtClean="0"/>
              <a:pPr>
                <a:defRPr/>
              </a:pPr>
              <a:t>248</a:t>
            </a:fld>
            <a:endParaRPr lang="en-US"/>
          </a:p>
        </p:txBody>
      </p:sp>
      <p:sp>
        <p:nvSpPr>
          <p:cNvPr id="4" name="Footer Placeholder 3">
            <a:extLst>
              <a:ext uri="{FF2B5EF4-FFF2-40B4-BE49-F238E27FC236}">
                <a16:creationId xmlns:a16="http://schemas.microsoft.com/office/drawing/2014/main" id="{3C2E121E-2213-7747-9ACA-93AB704508CE}"/>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42363540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500" fill="hold"/>
                                        <p:tgtEl>
                                          <p:spTgt spid="19"/>
                                        </p:tgtEl>
                                        <p:attrNameLst>
                                          <p:attrName>ppt_w</p:attrName>
                                        </p:attrNameLst>
                                      </p:cBhvr>
                                      <p:tavLst>
                                        <p:tav tm="0">
                                          <p:val>
                                            <p:fltVal val="0"/>
                                          </p:val>
                                        </p:tav>
                                        <p:tav tm="100000">
                                          <p:val>
                                            <p:strVal val="#ppt_w"/>
                                          </p:val>
                                        </p:tav>
                                      </p:tavLst>
                                    </p:anim>
                                    <p:anim calcmode="lin" valueType="num">
                                      <p:cBhvr>
                                        <p:cTn id="27" dur="500" fill="hold"/>
                                        <p:tgtEl>
                                          <p:spTgt spid="19"/>
                                        </p:tgtEl>
                                        <p:attrNameLst>
                                          <p:attrName>ppt_h</p:attrName>
                                        </p:attrNameLst>
                                      </p:cBhvr>
                                      <p:tavLst>
                                        <p:tav tm="0">
                                          <p:val>
                                            <p:fltVal val="0"/>
                                          </p:val>
                                        </p:tav>
                                        <p:tav tm="100000">
                                          <p:val>
                                            <p:strVal val="#ppt_h"/>
                                          </p:val>
                                        </p:tav>
                                      </p:tavLst>
                                    </p:anim>
                                    <p:animEffect transition="in" filter="fade">
                                      <p:cBhvr>
                                        <p:cTn id="28" dur="500"/>
                                        <p:tgtEl>
                                          <p:spTgt spid="19"/>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Effect transition="in" filter="fade">
                                      <p:cBhvr>
                                        <p:cTn id="33" dur="500"/>
                                        <p:tgtEl>
                                          <p:spTgt spid="20"/>
                                        </p:tgtEl>
                                      </p:cBhvr>
                                    </p:animEffect>
                                  </p:childTnLst>
                                </p:cTn>
                              </p:par>
                              <p:par>
                                <p:cTn id="34" presetID="53" presetClass="entr" presetSubtype="16"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P spid="19" grpId="0" animBg="1"/>
      <p:bldP spid="20" grpId="0" animBg="1"/>
    </p:bld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551EF10F-31EB-4A06-A7B1-C37B1CFE2E4F}"/>
              </a:ext>
            </a:extLst>
          </p:cNvPr>
          <p:cNvSpPr>
            <a:spLocks noGrp="1" noChangeArrowheads="1"/>
          </p:cNvSpPr>
          <p:nvPr>
            <p:ph type="title"/>
          </p:nvPr>
        </p:nvSpPr>
        <p:spPr>
          <a:xfrm>
            <a:off x="247650" y="323850"/>
            <a:ext cx="8515350" cy="609600"/>
          </a:xfrm>
        </p:spPr>
        <p:txBody>
          <a:bodyPr>
            <a:normAutofit fontScale="90000"/>
          </a:bodyPr>
          <a:lstStyle/>
          <a:p>
            <a:pPr algn="ctr"/>
            <a:r>
              <a:rPr lang="en-US" altLang="en-US" sz="3200" b="1">
                <a:solidFill>
                  <a:srgbClr val="002060"/>
                </a:solidFill>
                <a:latin typeface="Arial" panose="020B0604020202020204" pitchFamily="34" charset="0"/>
                <a:cs typeface="Arial" panose="020B0604020202020204" pitchFamily="34" charset="0"/>
              </a:rPr>
              <a:t>PF Curve and Managing Proactive Maintenance</a:t>
            </a:r>
          </a:p>
        </p:txBody>
      </p:sp>
      <p:pic>
        <p:nvPicPr>
          <p:cNvPr id="55299" name="Content Placeholder 3">
            <a:extLst>
              <a:ext uri="{FF2B5EF4-FFF2-40B4-BE49-F238E27FC236}">
                <a16:creationId xmlns:a16="http://schemas.microsoft.com/office/drawing/2014/main" id="{97674EBA-47A8-4F73-A1C0-125FB5A7D4D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9691" b="7576"/>
          <a:stretch>
            <a:fillRect/>
          </a:stretch>
        </p:blipFill>
        <p:spPr>
          <a:xfrm>
            <a:off x="87313" y="1524000"/>
            <a:ext cx="8828087" cy="4419600"/>
          </a:xfrm>
        </p:spPr>
      </p:pic>
      <p:cxnSp>
        <p:nvCxnSpPr>
          <p:cNvPr id="20" name="Straight Arrow Connector 7">
            <a:extLst>
              <a:ext uri="{FF2B5EF4-FFF2-40B4-BE49-F238E27FC236}">
                <a16:creationId xmlns:a16="http://schemas.microsoft.com/office/drawing/2014/main" id="{39CD5870-3CFD-49E7-9447-AF2F2DC2A6B4}"/>
              </a:ext>
            </a:extLst>
          </p:cNvPr>
          <p:cNvCxnSpPr>
            <a:cxnSpLocks noChangeShapeType="1"/>
          </p:cNvCxnSpPr>
          <p:nvPr/>
        </p:nvCxnSpPr>
        <p:spPr bwMode="auto">
          <a:xfrm flipV="1">
            <a:off x="1181100" y="3276600"/>
            <a:ext cx="2705100" cy="1704975"/>
          </a:xfrm>
          <a:prstGeom prst="straightConnector1">
            <a:avLst/>
          </a:prstGeom>
          <a:noFill/>
          <a:ln w="76200" algn="ctr">
            <a:solidFill>
              <a:srgbClr val="FF0000"/>
            </a:solidFill>
            <a:prstDash val="sysDot"/>
            <a:round/>
            <a:headEnd/>
            <a:tailEnd/>
          </a:ln>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79D69560-14AD-4E49-AE81-0B31B1E93631}"/>
              </a:ext>
            </a:extLst>
          </p:cNvPr>
          <p:cNvSpPr txBox="1"/>
          <p:nvPr/>
        </p:nvSpPr>
        <p:spPr>
          <a:xfrm>
            <a:off x="315913" y="1339850"/>
            <a:ext cx="1243012" cy="460375"/>
          </a:xfrm>
          <a:prstGeom prst="rect">
            <a:avLst/>
          </a:prstGeom>
          <a:noFill/>
        </p:spPr>
        <p:txBody>
          <a:bodyPr wrap="none">
            <a:spAutoFit/>
          </a:bodyPr>
          <a:lstStyle/>
          <a:p>
            <a:pPr eaLnBrk="1" hangingPunct="1">
              <a:spcBef>
                <a:spcPct val="20000"/>
              </a:spcBef>
              <a:defRPr/>
            </a:pPr>
            <a:r>
              <a:rPr lang="en-US" sz="2400">
                <a:solidFill>
                  <a:srgbClr val="FF0000"/>
                </a:solidFill>
                <a:latin typeface="+mn-lt"/>
                <a:cs typeface="Arial" charset="0"/>
              </a:rPr>
              <a:t>Point P</a:t>
            </a:r>
          </a:p>
        </p:txBody>
      </p:sp>
      <p:sp>
        <p:nvSpPr>
          <p:cNvPr id="32" name="TextBox 31">
            <a:extLst>
              <a:ext uri="{FF2B5EF4-FFF2-40B4-BE49-F238E27FC236}">
                <a16:creationId xmlns:a16="http://schemas.microsoft.com/office/drawing/2014/main" id="{0C8D7024-D290-4BA0-AD0D-5ACB03DE7C83}"/>
              </a:ext>
            </a:extLst>
          </p:cNvPr>
          <p:cNvSpPr txBox="1"/>
          <p:nvPr/>
        </p:nvSpPr>
        <p:spPr>
          <a:xfrm>
            <a:off x="2982913" y="5954713"/>
            <a:ext cx="1225550" cy="461962"/>
          </a:xfrm>
          <a:prstGeom prst="rect">
            <a:avLst/>
          </a:prstGeom>
          <a:noFill/>
        </p:spPr>
        <p:txBody>
          <a:bodyPr wrap="none">
            <a:spAutoFit/>
          </a:bodyPr>
          <a:lstStyle/>
          <a:p>
            <a:pPr eaLnBrk="1" hangingPunct="1">
              <a:spcBef>
                <a:spcPct val="20000"/>
              </a:spcBef>
              <a:defRPr/>
            </a:pPr>
            <a:r>
              <a:rPr lang="en-US" sz="2400">
                <a:solidFill>
                  <a:srgbClr val="FF0000"/>
                </a:solidFill>
                <a:latin typeface="+mn-lt"/>
                <a:cs typeface="Arial" charset="0"/>
              </a:rPr>
              <a:t>Point F</a:t>
            </a:r>
          </a:p>
        </p:txBody>
      </p:sp>
      <p:cxnSp>
        <p:nvCxnSpPr>
          <p:cNvPr id="25" name="Straight Arrow Connector 24">
            <a:extLst>
              <a:ext uri="{FF2B5EF4-FFF2-40B4-BE49-F238E27FC236}">
                <a16:creationId xmlns:a16="http://schemas.microsoft.com/office/drawing/2014/main" id="{EBC40400-41E1-4A3B-BF3B-392843553F7C}"/>
              </a:ext>
            </a:extLst>
          </p:cNvPr>
          <p:cNvCxnSpPr>
            <a:cxnSpLocks noChangeShapeType="1"/>
          </p:cNvCxnSpPr>
          <p:nvPr/>
        </p:nvCxnSpPr>
        <p:spPr bwMode="auto">
          <a:xfrm>
            <a:off x="723900" y="1784350"/>
            <a:ext cx="0" cy="1035050"/>
          </a:xfrm>
          <a:prstGeom prst="straightConnector1">
            <a:avLst/>
          </a:prstGeom>
          <a:noFill/>
          <a:ln w="762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36" name="Straight Arrow Connector 35">
            <a:extLst>
              <a:ext uri="{FF2B5EF4-FFF2-40B4-BE49-F238E27FC236}">
                <a16:creationId xmlns:a16="http://schemas.microsoft.com/office/drawing/2014/main" id="{A7A89EEC-942E-4389-BC91-90818E7E82CB}"/>
              </a:ext>
            </a:extLst>
          </p:cNvPr>
          <p:cNvCxnSpPr>
            <a:cxnSpLocks noChangeShapeType="1"/>
            <a:stCxn id="32" idx="0"/>
          </p:cNvCxnSpPr>
          <p:nvPr/>
        </p:nvCxnSpPr>
        <p:spPr bwMode="auto">
          <a:xfrm flipH="1" flipV="1">
            <a:off x="3467100" y="5286375"/>
            <a:ext cx="128588" cy="668338"/>
          </a:xfrm>
          <a:prstGeom prst="straightConnector1">
            <a:avLst/>
          </a:prstGeom>
          <a:noFill/>
          <a:ln w="762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0" name="Oval 9">
            <a:extLst>
              <a:ext uri="{FF2B5EF4-FFF2-40B4-BE49-F238E27FC236}">
                <a16:creationId xmlns:a16="http://schemas.microsoft.com/office/drawing/2014/main" id="{BB77D9C5-B08B-46D9-965B-0E3F86EFD437}"/>
              </a:ext>
            </a:extLst>
          </p:cNvPr>
          <p:cNvSpPr>
            <a:spLocks noChangeArrowheads="1"/>
          </p:cNvSpPr>
          <p:nvPr/>
        </p:nvSpPr>
        <p:spPr bwMode="auto">
          <a:xfrm>
            <a:off x="936625" y="2965450"/>
            <a:ext cx="1066800" cy="509588"/>
          </a:xfrm>
          <a:prstGeom prst="ellipse">
            <a:avLst/>
          </a:prstGeom>
          <a:noFill/>
          <a:ln w="571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2" name="Oval 11">
            <a:extLst>
              <a:ext uri="{FF2B5EF4-FFF2-40B4-BE49-F238E27FC236}">
                <a16:creationId xmlns:a16="http://schemas.microsoft.com/office/drawing/2014/main" id="{2CB2B154-8399-4C58-A836-6128BAF0D9D9}"/>
              </a:ext>
            </a:extLst>
          </p:cNvPr>
          <p:cNvSpPr>
            <a:spLocks noChangeArrowheads="1"/>
          </p:cNvSpPr>
          <p:nvPr/>
        </p:nvSpPr>
        <p:spPr bwMode="auto">
          <a:xfrm>
            <a:off x="2044700" y="2478088"/>
            <a:ext cx="796925" cy="509587"/>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3" name="Oval 12">
            <a:extLst>
              <a:ext uri="{FF2B5EF4-FFF2-40B4-BE49-F238E27FC236}">
                <a16:creationId xmlns:a16="http://schemas.microsoft.com/office/drawing/2014/main" id="{A24E045F-E27E-4F14-A332-39C884ADFEBC}"/>
              </a:ext>
            </a:extLst>
          </p:cNvPr>
          <p:cNvSpPr>
            <a:spLocks noChangeArrowheads="1"/>
          </p:cNvSpPr>
          <p:nvPr/>
        </p:nvSpPr>
        <p:spPr bwMode="auto">
          <a:xfrm rot="1918159">
            <a:off x="3062288" y="2709863"/>
            <a:ext cx="744537" cy="509587"/>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4" name="Oval 13">
            <a:extLst>
              <a:ext uri="{FF2B5EF4-FFF2-40B4-BE49-F238E27FC236}">
                <a16:creationId xmlns:a16="http://schemas.microsoft.com/office/drawing/2014/main" id="{E0F74AF4-EA2C-4FE2-806B-D830DB71A96B}"/>
              </a:ext>
            </a:extLst>
          </p:cNvPr>
          <p:cNvSpPr>
            <a:spLocks noChangeArrowheads="1"/>
          </p:cNvSpPr>
          <p:nvPr/>
        </p:nvSpPr>
        <p:spPr bwMode="auto">
          <a:xfrm rot="5400000">
            <a:off x="3534569" y="3386931"/>
            <a:ext cx="731838" cy="511175"/>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5" name="Oval 14">
            <a:extLst>
              <a:ext uri="{FF2B5EF4-FFF2-40B4-BE49-F238E27FC236}">
                <a16:creationId xmlns:a16="http://schemas.microsoft.com/office/drawing/2014/main" id="{1D00D12B-3629-4BF8-8055-9D52A1EEEA47}"/>
              </a:ext>
            </a:extLst>
          </p:cNvPr>
          <p:cNvSpPr>
            <a:spLocks noChangeArrowheads="1"/>
          </p:cNvSpPr>
          <p:nvPr/>
        </p:nvSpPr>
        <p:spPr bwMode="auto">
          <a:xfrm rot="5400000">
            <a:off x="3529013" y="4368800"/>
            <a:ext cx="714375" cy="511175"/>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6" name="Oval 15">
            <a:extLst>
              <a:ext uri="{FF2B5EF4-FFF2-40B4-BE49-F238E27FC236}">
                <a16:creationId xmlns:a16="http://schemas.microsoft.com/office/drawing/2014/main" id="{EE32E01E-4D4C-49CE-A6D8-82A059A66BD8}"/>
              </a:ext>
            </a:extLst>
          </p:cNvPr>
          <p:cNvSpPr>
            <a:spLocks noChangeArrowheads="1"/>
          </p:cNvSpPr>
          <p:nvPr/>
        </p:nvSpPr>
        <p:spPr bwMode="auto">
          <a:xfrm>
            <a:off x="915988" y="2478088"/>
            <a:ext cx="796925" cy="509587"/>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cxnSp>
        <p:nvCxnSpPr>
          <p:cNvPr id="3" name="Straight Arrow Connector 2">
            <a:extLst>
              <a:ext uri="{FF2B5EF4-FFF2-40B4-BE49-F238E27FC236}">
                <a16:creationId xmlns:a16="http://schemas.microsoft.com/office/drawing/2014/main" id="{26CE1F41-53E9-43DD-BFE4-D85EB1E85CAE}"/>
              </a:ext>
            </a:extLst>
          </p:cNvPr>
          <p:cNvCxnSpPr>
            <a:cxnSpLocks noChangeShapeType="1"/>
          </p:cNvCxnSpPr>
          <p:nvPr/>
        </p:nvCxnSpPr>
        <p:spPr bwMode="auto">
          <a:xfrm>
            <a:off x="1619250" y="2921000"/>
            <a:ext cx="2914650" cy="2365375"/>
          </a:xfrm>
          <a:prstGeom prst="straightConnector1">
            <a:avLst/>
          </a:prstGeom>
          <a:noFill/>
          <a:ln w="57150" algn="ctr">
            <a:solidFill>
              <a:schemeClr val="tx1"/>
            </a:solidFill>
            <a:prstDash val="sysDot"/>
            <a:round/>
            <a:headEnd/>
            <a:tailEnd type="arrow"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69834F6D-959C-4CCF-8143-43C304252C4E}"/>
              </a:ext>
            </a:extLst>
          </p:cNvPr>
          <p:cNvCxnSpPr>
            <a:cxnSpLocks noChangeShapeType="1"/>
          </p:cNvCxnSpPr>
          <p:nvPr/>
        </p:nvCxnSpPr>
        <p:spPr bwMode="auto">
          <a:xfrm>
            <a:off x="2698750" y="2921000"/>
            <a:ext cx="2914650" cy="2365375"/>
          </a:xfrm>
          <a:prstGeom prst="straightConnector1">
            <a:avLst/>
          </a:prstGeom>
          <a:noFill/>
          <a:ln w="57150" algn="ctr">
            <a:solidFill>
              <a:schemeClr val="tx1"/>
            </a:solidFill>
            <a:prstDash val="sysDot"/>
            <a:round/>
            <a:headEnd/>
            <a:tailEnd type="arrow" w="med" len="med"/>
          </a:ln>
          <a:extLst>
            <a:ext uri="{909E8E84-426E-40DD-AFC4-6F175D3DCCD1}">
              <a14:hiddenFill xmlns:a14="http://schemas.microsoft.com/office/drawing/2010/main">
                <a:noFill/>
              </a14:hiddenFill>
            </a:ext>
          </a:extLst>
        </p:spPr>
      </p:cxnSp>
      <p:cxnSp>
        <p:nvCxnSpPr>
          <p:cNvPr id="22" name="Straight Arrow Connector 21">
            <a:extLst>
              <a:ext uri="{FF2B5EF4-FFF2-40B4-BE49-F238E27FC236}">
                <a16:creationId xmlns:a16="http://schemas.microsoft.com/office/drawing/2014/main" id="{58AAED0D-21BD-4D1C-A832-7F7ED3103D60}"/>
              </a:ext>
            </a:extLst>
          </p:cNvPr>
          <p:cNvCxnSpPr>
            <a:cxnSpLocks noChangeShapeType="1"/>
          </p:cNvCxnSpPr>
          <p:nvPr/>
        </p:nvCxnSpPr>
        <p:spPr bwMode="auto">
          <a:xfrm>
            <a:off x="3686175" y="3170238"/>
            <a:ext cx="2701925" cy="2116137"/>
          </a:xfrm>
          <a:prstGeom prst="straightConnector1">
            <a:avLst/>
          </a:prstGeom>
          <a:noFill/>
          <a:ln w="57150" algn="ctr">
            <a:solidFill>
              <a:schemeClr val="tx1"/>
            </a:solidFill>
            <a:prstDash val="sysDot"/>
            <a:round/>
            <a:headEnd/>
            <a:tailEnd type="arrow" w="med" len="med"/>
          </a:ln>
          <a:extLst>
            <a:ext uri="{909E8E84-426E-40DD-AFC4-6F175D3DCCD1}">
              <a14:hiddenFill xmlns:a14="http://schemas.microsoft.com/office/drawing/2010/main">
                <a:noFill/>
              </a14:hiddenFill>
            </a:ext>
          </a:extLst>
        </p:spPr>
      </p:cxnSp>
      <p:sp>
        <p:nvSpPr>
          <p:cNvPr id="26" name="Oval 25">
            <a:extLst>
              <a:ext uri="{FF2B5EF4-FFF2-40B4-BE49-F238E27FC236}">
                <a16:creationId xmlns:a16="http://schemas.microsoft.com/office/drawing/2014/main" id="{CA586EB7-2FFC-42CD-8DB7-B109853E2BE4}"/>
              </a:ext>
            </a:extLst>
          </p:cNvPr>
          <p:cNvSpPr>
            <a:spLocks noChangeArrowheads="1"/>
          </p:cNvSpPr>
          <p:nvPr/>
        </p:nvSpPr>
        <p:spPr bwMode="auto">
          <a:xfrm rot="1918159">
            <a:off x="7597775" y="3011488"/>
            <a:ext cx="1160463" cy="1165225"/>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27" name="Oval 26">
            <a:extLst>
              <a:ext uri="{FF2B5EF4-FFF2-40B4-BE49-F238E27FC236}">
                <a16:creationId xmlns:a16="http://schemas.microsoft.com/office/drawing/2014/main" id="{470A932D-A408-4F5E-9A57-DEDEF6D5306A}"/>
              </a:ext>
            </a:extLst>
          </p:cNvPr>
          <p:cNvSpPr>
            <a:spLocks noChangeArrowheads="1"/>
          </p:cNvSpPr>
          <p:nvPr/>
        </p:nvSpPr>
        <p:spPr bwMode="auto">
          <a:xfrm>
            <a:off x="5994400" y="4527550"/>
            <a:ext cx="1854200" cy="1138238"/>
          </a:xfrm>
          <a:prstGeom prst="ellipse">
            <a:avLst/>
          </a:prstGeom>
          <a:noFill/>
          <a:ln w="57150" algn="ctr">
            <a:solidFill>
              <a:srgbClr val="2BAD2B"/>
            </a:solidFill>
            <a:prstDash val="sysDot"/>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7" name="TextBox 6">
            <a:extLst>
              <a:ext uri="{FF2B5EF4-FFF2-40B4-BE49-F238E27FC236}">
                <a16:creationId xmlns:a16="http://schemas.microsoft.com/office/drawing/2014/main" id="{E866625A-588E-4C19-9918-F514815B0278}"/>
              </a:ext>
            </a:extLst>
          </p:cNvPr>
          <p:cNvSpPr txBox="1"/>
          <p:nvPr/>
        </p:nvSpPr>
        <p:spPr>
          <a:xfrm>
            <a:off x="1871663" y="1201738"/>
            <a:ext cx="3760787" cy="400050"/>
          </a:xfrm>
          <a:prstGeom prst="rect">
            <a:avLst/>
          </a:prstGeom>
          <a:noFill/>
        </p:spPr>
        <p:txBody>
          <a:bodyPr wrap="none">
            <a:spAutoFit/>
          </a:bodyPr>
          <a:lstStyle/>
          <a:p>
            <a:pPr eaLnBrk="1" hangingPunct="1">
              <a:spcBef>
                <a:spcPct val="20000"/>
              </a:spcBef>
              <a:defRPr/>
            </a:pPr>
            <a:r>
              <a:rPr lang="en-US" sz="2000">
                <a:latin typeface="+mn-lt"/>
                <a:cs typeface="Arial" charset="0"/>
              </a:rPr>
              <a:t>Ultrasound Detected a Defect</a:t>
            </a:r>
          </a:p>
        </p:txBody>
      </p:sp>
      <p:sp>
        <p:nvSpPr>
          <p:cNvPr id="2" name="Slide Number Placeholder 1">
            <a:extLst>
              <a:ext uri="{FF2B5EF4-FFF2-40B4-BE49-F238E27FC236}">
                <a16:creationId xmlns:a16="http://schemas.microsoft.com/office/drawing/2014/main" id="{F10A1FDD-C686-2A42-98B0-E3357C9D9AC1}"/>
              </a:ext>
            </a:extLst>
          </p:cNvPr>
          <p:cNvSpPr>
            <a:spLocks noGrp="1"/>
          </p:cNvSpPr>
          <p:nvPr>
            <p:ph type="sldNum" sz="quarter" idx="12"/>
          </p:nvPr>
        </p:nvSpPr>
        <p:spPr/>
        <p:txBody>
          <a:bodyPr/>
          <a:lstStyle/>
          <a:p>
            <a:pPr>
              <a:defRPr/>
            </a:pPr>
            <a:fld id="{93760DB9-38B2-4ACA-86B8-FFD53C1F380B}" type="slidenum">
              <a:rPr lang="en-US" smtClean="0"/>
              <a:pPr>
                <a:defRPr/>
              </a:pPr>
              <a:t>249</a:t>
            </a:fld>
            <a:endParaRPr lang="en-US"/>
          </a:p>
        </p:txBody>
      </p:sp>
      <p:sp>
        <p:nvSpPr>
          <p:cNvPr id="4" name="Footer Placeholder 3">
            <a:extLst>
              <a:ext uri="{FF2B5EF4-FFF2-40B4-BE49-F238E27FC236}">
                <a16:creationId xmlns:a16="http://schemas.microsoft.com/office/drawing/2014/main" id="{FC3727BD-202E-C84B-A613-8D368E44F81F}"/>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850194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500" fill="hold"/>
                                        <p:tgtEl>
                                          <p:spTgt spid="36"/>
                                        </p:tgtEl>
                                        <p:attrNameLst>
                                          <p:attrName>ppt_w</p:attrName>
                                        </p:attrNameLst>
                                      </p:cBhvr>
                                      <p:tavLst>
                                        <p:tav tm="0">
                                          <p:val>
                                            <p:fltVal val="0"/>
                                          </p:val>
                                        </p:tav>
                                        <p:tav tm="100000">
                                          <p:val>
                                            <p:strVal val="#ppt_w"/>
                                          </p:val>
                                        </p:tav>
                                      </p:tavLst>
                                    </p:anim>
                                    <p:anim calcmode="lin" valueType="num">
                                      <p:cBhvr>
                                        <p:cTn id="20" dur="500" fill="hold"/>
                                        <p:tgtEl>
                                          <p:spTgt spid="36"/>
                                        </p:tgtEl>
                                        <p:attrNameLst>
                                          <p:attrName>ppt_h</p:attrName>
                                        </p:attrNameLst>
                                      </p:cBhvr>
                                      <p:tavLst>
                                        <p:tav tm="0">
                                          <p:val>
                                            <p:fltVal val="0"/>
                                          </p:val>
                                        </p:tav>
                                        <p:tav tm="100000">
                                          <p:val>
                                            <p:strVal val="#ppt_h"/>
                                          </p:val>
                                        </p:tav>
                                      </p:tavLst>
                                    </p:anim>
                                    <p:animEffect transition="in" filter="fade">
                                      <p:cBhvr>
                                        <p:cTn id="21" dur="500"/>
                                        <p:tgtEl>
                                          <p:spTgt spid="3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 calcmode="lin" valueType="num">
                                      <p:cBhvr>
                                        <p:cTn id="24" dur="500" fill="hold"/>
                                        <p:tgtEl>
                                          <p:spTgt spid="32"/>
                                        </p:tgtEl>
                                        <p:attrNameLst>
                                          <p:attrName>ppt_w</p:attrName>
                                        </p:attrNameLst>
                                      </p:cBhvr>
                                      <p:tavLst>
                                        <p:tav tm="0">
                                          <p:val>
                                            <p:fltVal val="0"/>
                                          </p:val>
                                        </p:tav>
                                        <p:tav tm="100000">
                                          <p:val>
                                            <p:strVal val="#ppt_w"/>
                                          </p:val>
                                        </p:tav>
                                      </p:tavLst>
                                    </p:anim>
                                    <p:anim calcmode="lin" valueType="num">
                                      <p:cBhvr>
                                        <p:cTn id="25" dur="500" fill="hold"/>
                                        <p:tgtEl>
                                          <p:spTgt spid="32"/>
                                        </p:tgtEl>
                                        <p:attrNameLst>
                                          <p:attrName>ppt_h</p:attrName>
                                        </p:attrNameLst>
                                      </p:cBhvr>
                                      <p:tavLst>
                                        <p:tav tm="0">
                                          <p:val>
                                            <p:fltVal val="0"/>
                                          </p:val>
                                        </p:tav>
                                        <p:tav tm="100000">
                                          <p:val>
                                            <p:strVal val="#ppt_h"/>
                                          </p:val>
                                        </p:tav>
                                      </p:tavLst>
                                    </p:anim>
                                    <p:animEffect transition="in" filter="fade">
                                      <p:cBhvr>
                                        <p:cTn id="26" dur="500"/>
                                        <p:tgtEl>
                                          <p:spTgt spid="3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ppt_w</p:attrName>
                                        </p:attrNameLst>
                                      </p:cBhvr>
                                      <p:tavLst>
                                        <p:tav tm="0">
                                          <p:val>
                                            <p:fltVal val="0"/>
                                          </p:val>
                                        </p:tav>
                                        <p:tav tm="100000">
                                          <p:val>
                                            <p:strVal val="#ppt_w"/>
                                          </p:val>
                                        </p:tav>
                                      </p:tavLst>
                                    </p:anim>
                                    <p:anim calcmode="lin" valueType="num">
                                      <p:cBhvr>
                                        <p:cTn id="44" dur="500" fill="hold"/>
                                        <p:tgtEl>
                                          <p:spTgt spid="16"/>
                                        </p:tgtEl>
                                        <p:attrNameLst>
                                          <p:attrName>ppt_h</p:attrName>
                                        </p:attrNameLst>
                                      </p:cBhvr>
                                      <p:tavLst>
                                        <p:tav tm="0">
                                          <p:val>
                                            <p:fltVal val="0"/>
                                          </p:val>
                                        </p:tav>
                                        <p:tav tm="100000">
                                          <p:val>
                                            <p:strVal val="#ppt_h"/>
                                          </p:val>
                                        </p:tav>
                                      </p:tavLst>
                                    </p:anim>
                                    <p:animEffect transition="in" filter="fade">
                                      <p:cBhvr>
                                        <p:cTn id="45" dur="500"/>
                                        <p:tgtEl>
                                          <p:spTgt spid="16"/>
                                        </p:tgtEl>
                                      </p:cBhvr>
                                    </p:animEffect>
                                  </p:childTnLst>
                                </p:cTn>
                              </p:par>
                              <p:par>
                                <p:cTn id="46" presetID="53" presetClass="entr" presetSubtype="16"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p:cTn id="48" dur="500" fill="hold"/>
                                        <p:tgtEl>
                                          <p:spTgt spid="3"/>
                                        </p:tgtEl>
                                        <p:attrNameLst>
                                          <p:attrName>ppt_w</p:attrName>
                                        </p:attrNameLst>
                                      </p:cBhvr>
                                      <p:tavLst>
                                        <p:tav tm="0">
                                          <p:val>
                                            <p:fltVal val="0"/>
                                          </p:val>
                                        </p:tav>
                                        <p:tav tm="100000">
                                          <p:val>
                                            <p:strVal val="#ppt_w"/>
                                          </p:val>
                                        </p:tav>
                                      </p:tavLst>
                                    </p:anim>
                                    <p:anim calcmode="lin" valueType="num">
                                      <p:cBhvr>
                                        <p:cTn id="49" dur="500" fill="hold"/>
                                        <p:tgtEl>
                                          <p:spTgt spid="3"/>
                                        </p:tgtEl>
                                        <p:attrNameLst>
                                          <p:attrName>ppt_h</p:attrName>
                                        </p:attrNameLst>
                                      </p:cBhvr>
                                      <p:tavLst>
                                        <p:tav tm="0">
                                          <p:val>
                                            <p:fltVal val="0"/>
                                          </p:val>
                                        </p:tav>
                                        <p:tav tm="100000">
                                          <p:val>
                                            <p:strVal val="#ppt_h"/>
                                          </p:val>
                                        </p:tav>
                                      </p:tavLst>
                                    </p:anim>
                                    <p:animEffect transition="in" filter="fade">
                                      <p:cBhvr>
                                        <p:cTn id="50" dur="500"/>
                                        <p:tgtEl>
                                          <p:spTgt spid="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Effect transition="in" filter="fade">
                                      <p:cBhvr>
                                        <p:cTn id="57" dur="500"/>
                                        <p:tgtEl>
                                          <p:spTgt spid="12"/>
                                        </p:tgtEl>
                                      </p:cBhvr>
                                    </p:animEffect>
                                  </p:childTnLst>
                                </p:cTn>
                              </p:par>
                              <p:par>
                                <p:cTn id="58" presetID="53" presetClass="entr" presetSubtype="16"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p:cTn id="60" dur="500" fill="hold"/>
                                        <p:tgtEl>
                                          <p:spTgt spid="21"/>
                                        </p:tgtEl>
                                        <p:attrNameLst>
                                          <p:attrName>ppt_w</p:attrName>
                                        </p:attrNameLst>
                                      </p:cBhvr>
                                      <p:tavLst>
                                        <p:tav tm="0">
                                          <p:val>
                                            <p:fltVal val="0"/>
                                          </p:val>
                                        </p:tav>
                                        <p:tav tm="100000">
                                          <p:val>
                                            <p:strVal val="#ppt_w"/>
                                          </p:val>
                                        </p:tav>
                                      </p:tavLst>
                                    </p:anim>
                                    <p:anim calcmode="lin" valueType="num">
                                      <p:cBhvr>
                                        <p:cTn id="61" dur="500" fill="hold"/>
                                        <p:tgtEl>
                                          <p:spTgt spid="21"/>
                                        </p:tgtEl>
                                        <p:attrNameLst>
                                          <p:attrName>ppt_h</p:attrName>
                                        </p:attrNameLst>
                                      </p:cBhvr>
                                      <p:tavLst>
                                        <p:tav tm="0">
                                          <p:val>
                                            <p:fltVal val="0"/>
                                          </p:val>
                                        </p:tav>
                                        <p:tav tm="100000">
                                          <p:val>
                                            <p:strVal val="#ppt_h"/>
                                          </p:val>
                                        </p:tav>
                                      </p:tavLst>
                                    </p:anim>
                                    <p:animEffect transition="in" filter="fade">
                                      <p:cBhvr>
                                        <p:cTn id="62" dur="500"/>
                                        <p:tgtEl>
                                          <p:spTgt spid="21"/>
                                        </p:tgtEl>
                                      </p:cBhvr>
                                    </p:animEffect>
                                  </p:childTnLst>
                                </p:cTn>
                              </p:par>
                              <p:par>
                                <p:cTn id="63" presetID="1" presetClass="exit" presetSubtype="0" fill="hold" nodeType="withEffect">
                                  <p:stCondLst>
                                    <p:cond delay="0"/>
                                  </p:stCondLst>
                                  <p:childTnLst>
                                    <p:set>
                                      <p:cBhvr>
                                        <p:cTn id="64" dur="1" fill="hold">
                                          <p:stCondLst>
                                            <p:cond delay="0"/>
                                          </p:stCondLst>
                                        </p:cTn>
                                        <p:tgtEl>
                                          <p:spTgt spid="3"/>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p:cTn id="69" dur="500" fill="hold"/>
                                        <p:tgtEl>
                                          <p:spTgt spid="13"/>
                                        </p:tgtEl>
                                        <p:attrNameLst>
                                          <p:attrName>ppt_w</p:attrName>
                                        </p:attrNameLst>
                                      </p:cBhvr>
                                      <p:tavLst>
                                        <p:tav tm="0">
                                          <p:val>
                                            <p:fltVal val="0"/>
                                          </p:val>
                                        </p:tav>
                                        <p:tav tm="100000">
                                          <p:val>
                                            <p:strVal val="#ppt_w"/>
                                          </p:val>
                                        </p:tav>
                                      </p:tavLst>
                                    </p:anim>
                                    <p:anim calcmode="lin" valueType="num">
                                      <p:cBhvr>
                                        <p:cTn id="70" dur="500" fill="hold"/>
                                        <p:tgtEl>
                                          <p:spTgt spid="13"/>
                                        </p:tgtEl>
                                        <p:attrNameLst>
                                          <p:attrName>ppt_h</p:attrName>
                                        </p:attrNameLst>
                                      </p:cBhvr>
                                      <p:tavLst>
                                        <p:tav tm="0">
                                          <p:val>
                                            <p:fltVal val="0"/>
                                          </p:val>
                                        </p:tav>
                                        <p:tav tm="100000">
                                          <p:val>
                                            <p:strVal val="#ppt_h"/>
                                          </p:val>
                                        </p:tav>
                                      </p:tavLst>
                                    </p:anim>
                                    <p:animEffect transition="in" filter="fade">
                                      <p:cBhvr>
                                        <p:cTn id="71" dur="500"/>
                                        <p:tgtEl>
                                          <p:spTgt spid="13"/>
                                        </p:tgtEl>
                                      </p:cBhvr>
                                    </p:animEffect>
                                  </p:childTnLst>
                                </p:cTn>
                              </p:par>
                              <p:par>
                                <p:cTn id="72" presetID="53" presetClass="entr" presetSubtype="16" fill="hold" nodeType="withEffect">
                                  <p:stCondLst>
                                    <p:cond delay="0"/>
                                  </p:stCondLst>
                                  <p:childTnLst>
                                    <p:set>
                                      <p:cBhvr>
                                        <p:cTn id="73" dur="1" fill="hold">
                                          <p:stCondLst>
                                            <p:cond delay="0"/>
                                          </p:stCondLst>
                                        </p:cTn>
                                        <p:tgtEl>
                                          <p:spTgt spid="22"/>
                                        </p:tgtEl>
                                        <p:attrNameLst>
                                          <p:attrName>style.visibility</p:attrName>
                                        </p:attrNameLst>
                                      </p:cBhvr>
                                      <p:to>
                                        <p:strVal val="visible"/>
                                      </p:to>
                                    </p:set>
                                    <p:anim calcmode="lin" valueType="num">
                                      <p:cBhvr>
                                        <p:cTn id="74" dur="500" fill="hold"/>
                                        <p:tgtEl>
                                          <p:spTgt spid="22"/>
                                        </p:tgtEl>
                                        <p:attrNameLst>
                                          <p:attrName>ppt_w</p:attrName>
                                        </p:attrNameLst>
                                      </p:cBhvr>
                                      <p:tavLst>
                                        <p:tav tm="0">
                                          <p:val>
                                            <p:fltVal val="0"/>
                                          </p:val>
                                        </p:tav>
                                        <p:tav tm="100000">
                                          <p:val>
                                            <p:strVal val="#ppt_w"/>
                                          </p:val>
                                        </p:tav>
                                      </p:tavLst>
                                    </p:anim>
                                    <p:anim calcmode="lin" valueType="num">
                                      <p:cBhvr>
                                        <p:cTn id="75" dur="500" fill="hold"/>
                                        <p:tgtEl>
                                          <p:spTgt spid="22"/>
                                        </p:tgtEl>
                                        <p:attrNameLst>
                                          <p:attrName>ppt_h</p:attrName>
                                        </p:attrNameLst>
                                      </p:cBhvr>
                                      <p:tavLst>
                                        <p:tav tm="0">
                                          <p:val>
                                            <p:fltVal val="0"/>
                                          </p:val>
                                        </p:tav>
                                        <p:tav tm="100000">
                                          <p:val>
                                            <p:strVal val="#ppt_h"/>
                                          </p:val>
                                        </p:tav>
                                      </p:tavLst>
                                    </p:anim>
                                    <p:animEffect transition="in" filter="fade">
                                      <p:cBhvr>
                                        <p:cTn id="76" dur="500"/>
                                        <p:tgtEl>
                                          <p:spTgt spid="22"/>
                                        </p:tgtEl>
                                      </p:cBhvr>
                                    </p:animEffect>
                                  </p:childTnLst>
                                </p:cTn>
                              </p:par>
                              <p:par>
                                <p:cTn id="77" presetID="1" presetClass="exit" presetSubtype="0" fill="hold" nodeType="withEffect">
                                  <p:stCondLst>
                                    <p:cond delay="0"/>
                                  </p:stCondLst>
                                  <p:childTnLst>
                                    <p:set>
                                      <p:cBhvr>
                                        <p:cTn id="78" dur="1" fill="hold">
                                          <p:stCondLst>
                                            <p:cond delay="0"/>
                                          </p:stCondLst>
                                        </p:cTn>
                                        <p:tgtEl>
                                          <p:spTgt spid="21"/>
                                        </p:tgtEl>
                                        <p:attrNameLst>
                                          <p:attrName>style.visibility</p:attrName>
                                        </p:attrNameLst>
                                      </p:cBhvr>
                                      <p:to>
                                        <p:strVal val="hidden"/>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4" fill="hold" nodeType="click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additive="base">
                                        <p:cTn id="83" dur="500" fill="hold"/>
                                        <p:tgtEl>
                                          <p:spTgt spid="20"/>
                                        </p:tgtEl>
                                        <p:attrNameLst>
                                          <p:attrName>ppt_x</p:attrName>
                                        </p:attrNameLst>
                                      </p:cBhvr>
                                      <p:tavLst>
                                        <p:tav tm="0">
                                          <p:val>
                                            <p:strVal val="#ppt_x"/>
                                          </p:val>
                                        </p:tav>
                                        <p:tav tm="100000">
                                          <p:val>
                                            <p:strVal val="#ppt_x"/>
                                          </p:val>
                                        </p:tav>
                                      </p:tavLst>
                                    </p:anim>
                                    <p:anim calcmode="lin" valueType="num">
                                      <p:cBhvr additive="base">
                                        <p:cTn id="84" dur="500" fill="hold"/>
                                        <p:tgtEl>
                                          <p:spTgt spid="20"/>
                                        </p:tgtEl>
                                        <p:attrNameLst>
                                          <p:attrName>ppt_y</p:attrName>
                                        </p:attrNameLst>
                                      </p:cBhvr>
                                      <p:tavLst>
                                        <p:tav tm="0">
                                          <p:val>
                                            <p:strVal val="1+#ppt_h/2"/>
                                          </p:val>
                                        </p:tav>
                                        <p:tav tm="100000">
                                          <p:val>
                                            <p:strVal val="#ppt_y"/>
                                          </p:val>
                                        </p:tav>
                                      </p:tavLst>
                                    </p:anim>
                                  </p:childTnLst>
                                </p:cTn>
                              </p:par>
                              <p:par>
                                <p:cTn id="85" presetID="1" presetClass="exit" presetSubtype="0" fill="hold" nodeType="withEffect">
                                  <p:stCondLst>
                                    <p:cond delay="0"/>
                                  </p:stCondLst>
                                  <p:childTnLst>
                                    <p:set>
                                      <p:cBhvr>
                                        <p:cTn id="86" dur="1" fill="hold">
                                          <p:stCondLst>
                                            <p:cond delay="0"/>
                                          </p:stCondLst>
                                        </p:cTn>
                                        <p:tgtEl>
                                          <p:spTgt spid="22"/>
                                        </p:tgtEl>
                                        <p:attrNameLst>
                                          <p:attrName>style.visibility</p:attrName>
                                        </p:attrNameLst>
                                      </p:cBhvr>
                                      <p:to>
                                        <p:strVal val="hidden"/>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7"/>
                                        </p:tgtEl>
                                        <p:attrNameLst>
                                          <p:attrName>style.visibility</p:attrName>
                                        </p:attrNameLst>
                                      </p:cBhvr>
                                      <p:to>
                                        <p:strVal val="visible"/>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 calcmode="lin" valueType="num">
                                      <p:cBhvr>
                                        <p:cTn id="97" dur="500" fill="hold"/>
                                        <p:tgtEl>
                                          <p:spTgt spid="14"/>
                                        </p:tgtEl>
                                        <p:attrNameLst>
                                          <p:attrName>ppt_w</p:attrName>
                                        </p:attrNameLst>
                                      </p:cBhvr>
                                      <p:tavLst>
                                        <p:tav tm="0">
                                          <p:val>
                                            <p:fltVal val="0"/>
                                          </p:val>
                                        </p:tav>
                                        <p:tav tm="100000">
                                          <p:val>
                                            <p:strVal val="#ppt_w"/>
                                          </p:val>
                                        </p:tav>
                                      </p:tavLst>
                                    </p:anim>
                                    <p:anim calcmode="lin" valueType="num">
                                      <p:cBhvr>
                                        <p:cTn id="98" dur="500" fill="hold"/>
                                        <p:tgtEl>
                                          <p:spTgt spid="14"/>
                                        </p:tgtEl>
                                        <p:attrNameLst>
                                          <p:attrName>ppt_h</p:attrName>
                                        </p:attrNameLst>
                                      </p:cBhvr>
                                      <p:tavLst>
                                        <p:tav tm="0">
                                          <p:val>
                                            <p:fltVal val="0"/>
                                          </p:val>
                                        </p:tav>
                                        <p:tav tm="100000">
                                          <p:val>
                                            <p:strVal val="#ppt_h"/>
                                          </p:val>
                                        </p:tav>
                                      </p:tavLst>
                                    </p:anim>
                                    <p:animEffect transition="in" filter="fade">
                                      <p:cBhvr>
                                        <p:cTn id="99" dur="500"/>
                                        <p:tgtEl>
                                          <p:spTgt spid="1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5"/>
                                        </p:tgtEl>
                                        <p:attrNameLst>
                                          <p:attrName>style.visibility</p:attrName>
                                        </p:attrNameLst>
                                      </p:cBhvr>
                                      <p:to>
                                        <p:strVal val="visible"/>
                                      </p:to>
                                    </p:set>
                                    <p:anim calcmode="lin" valueType="num">
                                      <p:cBhvr>
                                        <p:cTn id="102" dur="500" fill="hold"/>
                                        <p:tgtEl>
                                          <p:spTgt spid="15"/>
                                        </p:tgtEl>
                                        <p:attrNameLst>
                                          <p:attrName>ppt_w</p:attrName>
                                        </p:attrNameLst>
                                      </p:cBhvr>
                                      <p:tavLst>
                                        <p:tav tm="0">
                                          <p:val>
                                            <p:fltVal val="0"/>
                                          </p:val>
                                        </p:tav>
                                        <p:tav tm="100000">
                                          <p:val>
                                            <p:strVal val="#ppt_w"/>
                                          </p:val>
                                        </p:tav>
                                      </p:tavLst>
                                    </p:anim>
                                    <p:anim calcmode="lin" valueType="num">
                                      <p:cBhvr>
                                        <p:cTn id="103" dur="500" fill="hold"/>
                                        <p:tgtEl>
                                          <p:spTgt spid="15"/>
                                        </p:tgtEl>
                                        <p:attrNameLst>
                                          <p:attrName>ppt_h</p:attrName>
                                        </p:attrNameLst>
                                      </p:cBhvr>
                                      <p:tavLst>
                                        <p:tav tm="0">
                                          <p:val>
                                            <p:fltVal val="0"/>
                                          </p:val>
                                        </p:tav>
                                        <p:tav tm="100000">
                                          <p:val>
                                            <p:strVal val="#ppt_h"/>
                                          </p:val>
                                        </p:tav>
                                      </p:tavLst>
                                    </p:anim>
                                    <p:animEffect transition="in" filter="fade">
                                      <p:cBhvr>
                                        <p:cTn id="10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2" grpId="0"/>
      <p:bldP spid="10" grpId="0" animBg="1"/>
      <p:bldP spid="12" grpId="0" animBg="1"/>
      <p:bldP spid="13" grpId="0" animBg="1"/>
      <p:bldP spid="14" grpId="0" animBg="1"/>
      <p:bldP spid="15" grpId="0" animBg="1"/>
      <p:bldP spid="16" grpId="0" animBg="1"/>
      <p:bldP spid="26" grpId="0" animBg="1"/>
      <p:bldP spid="27"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492CF3-C236-204D-C8B3-DC92A07396F0}"/>
              </a:ext>
            </a:extLst>
          </p:cNvPr>
          <p:cNvSpPr>
            <a:spLocks noGrp="1"/>
          </p:cNvSpPr>
          <p:nvPr>
            <p:ph type="sldNum" sz="quarter" idx="12"/>
          </p:nvPr>
        </p:nvSpPr>
        <p:spPr>
          <a:xfrm>
            <a:off x="6457950" y="6356351"/>
            <a:ext cx="2057400" cy="365125"/>
          </a:xfrm>
        </p:spPr>
        <p:txBody>
          <a:bodyPr vert="horz" lIns="91440" tIns="45720" rIns="91440" bIns="45720" rtlCol="0" anchor="ctr">
            <a:normAutofit/>
          </a:bodyPr>
          <a:lstStyle/>
          <a:p>
            <a:pPr>
              <a:spcAft>
                <a:spcPts val="600"/>
              </a:spcAft>
              <a:defRPr/>
            </a:pPr>
            <a:fld id="{93760DB9-38B2-4ACA-86B8-FFD53C1F380B}" type="slidenum">
              <a:rPr lang="en-US" sz="1050">
                <a:latin typeface="+mn-lt"/>
                <a:cs typeface="+mn-cs"/>
              </a:rPr>
              <a:pPr>
                <a:spcAft>
                  <a:spcPts val="600"/>
                </a:spcAft>
                <a:defRPr/>
              </a:pPr>
              <a:t>25</a:t>
            </a:fld>
            <a:endParaRPr lang="en-US" sz="1050">
              <a:latin typeface="+mn-lt"/>
              <a:cs typeface="+mn-cs"/>
            </a:endParaRPr>
          </a:p>
        </p:txBody>
      </p:sp>
      <p:pic>
        <p:nvPicPr>
          <p:cNvPr id="13314" name="Picture 2" descr="Work Order Software in Construction and ...">
            <a:extLst>
              <a:ext uri="{FF2B5EF4-FFF2-40B4-BE49-F238E27FC236}">
                <a16:creationId xmlns:a16="http://schemas.microsoft.com/office/drawing/2014/main" id="{11530456-6E02-7579-A746-5C5F577E4E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42257" y="1172029"/>
            <a:ext cx="4574667" cy="451394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BD57D8C2-B8C0-731B-5893-931CEA074C0D}"/>
              </a:ext>
            </a:extLst>
          </p:cNvPr>
          <p:cNvSpPr>
            <a:spLocks noGrp="1"/>
          </p:cNvSpPr>
          <p:nvPr>
            <p:ph type="ftr" sz="quarter" idx="11"/>
          </p:nvPr>
        </p:nvSpPr>
        <p:spPr>
          <a:xfrm>
            <a:off x="2986540" y="6401991"/>
            <a:ext cx="3086100" cy="273844"/>
          </a:xfrm>
        </p:spPr>
        <p:txBody>
          <a:bodyPr vert="horz" lIns="91440" tIns="45720" rIns="91440" bIns="45720" rtlCol="0" anchor="ctr">
            <a:normAutofit/>
          </a:bodyPr>
          <a:lstStyle/>
          <a:p>
            <a:pPr>
              <a:spcAft>
                <a:spcPts val="600"/>
              </a:spcAft>
              <a:defRPr/>
            </a:pPr>
            <a:r>
              <a:rPr lang="en-US" sz="1050" kern="1200">
                <a:solidFill>
                  <a:schemeClr val="tx1">
                    <a:tint val="75000"/>
                  </a:schemeClr>
                </a:solidFill>
                <a:latin typeface="+mn-lt"/>
                <a:ea typeface="+mn-ea"/>
                <a:cs typeface="+mn-cs"/>
              </a:rPr>
              <a:t>www.worldclassmaintenance,org,</a:t>
            </a:r>
          </a:p>
        </p:txBody>
      </p:sp>
    </p:spTree>
    <p:extLst>
      <p:ext uri="{BB962C8B-B14F-4D97-AF65-F5344CB8AC3E}">
        <p14:creationId xmlns:p14="http://schemas.microsoft.com/office/powerpoint/2010/main" val="374794198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smithr\Documents\Pics\Asset Management.jpg">
            <a:extLst>
              <a:ext uri="{FF2B5EF4-FFF2-40B4-BE49-F238E27FC236}">
                <a16:creationId xmlns:a16="http://schemas.microsoft.com/office/drawing/2014/main" id="{BB2CF8FF-F9CF-4E8E-9D1F-9C75717C5F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949" t="17778" r="6525" b="18169"/>
          <a:stretch>
            <a:fillRect/>
          </a:stretch>
        </p:blipFill>
        <p:spPr bwMode="auto">
          <a:xfrm>
            <a:off x="722313" y="1443038"/>
            <a:ext cx="7427912" cy="43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847EA7B2-7736-4DF4-87CF-D55706F484D5}"/>
              </a:ext>
            </a:extLst>
          </p:cNvPr>
          <p:cNvSpPr>
            <a:spLocks noChangeArrowheads="1"/>
          </p:cNvSpPr>
          <p:nvPr/>
        </p:nvSpPr>
        <p:spPr bwMode="auto">
          <a:xfrm>
            <a:off x="849313" y="3535363"/>
            <a:ext cx="9144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FF0000"/>
              </a:solidFill>
              <a:latin typeface="DIN Mittelschrift Std" pitchFamily="50" charset="0"/>
            </a:endParaRPr>
          </a:p>
        </p:txBody>
      </p:sp>
      <p:sp>
        <p:nvSpPr>
          <p:cNvPr id="5" name="Oval 4">
            <a:extLst>
              <a:ext uri="{FF2B5EF4-FFF2-40B4-BE49-F238E27FC236}">
                <a16:creationId xmlns:a16="http://schemas.microsoft.com/office/drawing/2014/main" id="{757150A9-399F-419C-9ECE-42C2147CF982}"/>
              </a:ext>
            </a:extLst>
          </p:cNvPr>
          <p:cNvSpPr>
            <a:spLocks noChangeArrowheads="1"/>
          </p:cNvSpPr>
          <p:nvPr/>
        </p:nvSpPr>
        <p:spPr bwMode="auto">
          <a:xfrm>
            <a:off x="2093913" y="3536950"/>
            <a:ext cx="9144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FF0000"/>
              </a:solidFill>
              <a:latin typeface="DIN Mittelschrift Std" pitchFamily="50" charset="0"/>
            </a:endParaRPr>
          </a:p>
        </p:txBody>
      </p:sp>
      <p:sp>
        <p:nvSpPr>
          <p:cNvPr id="7" name="Oval 6">
            <a:extLst>
              <a:ext uri="{FF2B5EF4-FFF2-40B4-BE49-F238E27FC236}">
                <a16:creationId xmlns:a16="http://schemas.microsoft.com/office/drawing/2014/main" id="{88930C76-676E-4DE7-A8DF-99467C3EB3C8}"/>
              </a:ext>
            </a:extLst>
          </p:cNvPr>
          <p:cNvSpPr>
            <a:spLocks noChangeArrowheads="1"/>
          </p:cNvSpPr>
          <p:nvPr/>
        </p:nvSpPr>
        <p:spPr bwMode="auto">
          <a:xfrm>
            <a:off x="3289300" y="3567113"/>
            <a:ext cx="9779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FF0000"/>
              </a:solidFill>
              <a:latin typeface="DIN Mittelschrift Std" pitchFamily="50" charset="0"/>
            </a:endParaRPr>
          </a:p>
        </p:txBody>
      </p:sp>
      <p:sp>
        <p:nvSpPr>
          <p:cNvPr id="8" name="Oval 7">
            <a:extLst>
              <a:ext uri="{FF2B5EF4-FFF2-40B4-BE49-F238E27FC236}">
                <a16:creationId xmlns:a16="http://schemas.microsoft.com/office/drawing/2014/main" id="{850FFE74-696C-4C27-BFD8-52279F0D9254}"/>
              </a:ext>
            </a:extLst>
          </p:cNvPr>
          <p:cNvSpPr>
            <a:spLocks noChangeArrowheads="1"/>
          </p:cNvSpPr>
          <p:nvPr/>
        </p:nvSpPr>
        <p:spPr bwMode="auto">
          <a:xfrm>
            <a:off x="4557713" y="3519488"/>
            <a:ext cx="9144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FF0000"/>
              </a:solidFill>
              <a:latin typeface="DIN Mittelschrift Std" pitchFamily="50" charset="0"/>
            </a:endParaRPr>
          </a:p>
        </p:txBody>
      </p:sp>
      <p:sp>
        <p:nvSpPr>
          <p:cNvPr id="9" name="Oval 8">
            <a:extLst>
              <a:ext uri="{FF2B5EF4-FFF2-40B4-BE49-F238E27FC236}">
                <a16:creationId xmlns:a16="http://schemas.microsoft.com/office/drawing/2014/main" id="{40CE3DDD-5141-42CB-9501-159F764257C8}"/>
              </a:ext>
            </a:extLst>
          </p:cNvPr>
          <p:cNvSpPr>
            <a:spLocks noChangeArrowheads="1"/>
          </p:cNvSpPr>
          <p:nvPr/>
        </p:nvSpPr>
        <p:spPr bwMode="auto">
          <a:xfrm>
            <a:off x="5702300" y="3514725"/>
            <a:ext cx="10795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FF0000"/>
              </a:solidFill>
              <a:latin typeface="DIN Mittelschrift Std" pitchFamily="50" charset="0"/>
            </a:endParaRPr>
          </a:p>
        </p:txBody>
      </p:sp>
      <p:sp>
        <p:nvSpPr>
          <p:cNvPr id="10" name="Oval 9">
            <a:extLst>
              <a:ext uri="{FF2B5EF4-FFF2-40B4-BE49-F238E27FC236}">
                <a16:creationId xmlns:a16="http://schemas.microsoft.com/office/drawing/2014/main" id="{904D233C-63B7-4CF2-BEE2-5BA49FBDF5A8}"/>
              </a:ext>
            </a:extLst>
          </p:cNvPr>
          <p:cNvSpPr>
            <a:spLocks noChangeArrowheads="1"/>
          </p:cNvSpPr>
          <p:nvPr/>
        </p:nvSpPr>
        <p:spPr bwMode="auto">
          <a:xfrm>
            <a:off x="7007225" y="3556000"/>
            <a:ext cx="914400" cy="9144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FF0000"/>
              </a:solidFill>
              <a:latin typeface="DIN Mittelschrift Std" pitchFamily="50" charset="0"/>
            </a:endParaRPr>
          </a:p>
        </p:txBody>
      </p:sp>
      <p:sp>
        <p:nvSpPr>
          <p:cNvPr id="56329" name="Title 11">
            <a:extLst>
              <a:ext uri="{FF2B5EF4-FFF2-40B4-BE49-F238E27FC236}">
                <a16:creationId xmlns:a16="http://schemas.microsoft.com/office/drawing/2014/main" id="{4380FF45-12E3-47E0-8B90-1E01350A3DDD}"/>
              </a:ext>
            </a:extLst>
          </p:cNvPr>
          <p:cNvSpPr>
            <a:spLocks noGrp="1" noChangeArrowheads="1"/>
          </p:cNvSpPr>
          <p:nvPr>
            <p:ph type="title"/>
          </p:nvPr>
        </p:nvSpPr>
        <p:spPr>
          <a:xfrm>
            <a:off x="277813" y="338138"/>
            <a:ext cx="8789987" cy="609600"/>
          </a:xfrm>
        </p:spPr>
        <p:txBody>
          <a:bodyPr>
            <a:normAutofit/>
          </a:bodyPr>
          <a:lstStyle/>
          <a:p>
            <a:pPr algn="ctr"/>
            <a:r>
              <a:rPr lang="en-US" altLang="en-US" sz="3200" b="1">
                <a:solidFill>
                  <a:srgbClr val="002060"/>
                </a:solidFill>
                <a:latin typeface="Arial" panose="020B0604020202020204" pitchFamily="34" charset="0"/>
                <a:cs typeface="Arial" panose="020B0604020202020204" pitchFamily="34" charset="0"/>
              </a:rPr>
              <a:t>Proactive Maintenance</a:t>
            </a:r>
          </a:p>
        </p:txBody>
      </p:sp>
      <p:sp>
        <p:nvSpPr>
          <p:cNvPr id="12" name="Curved Down Arrow 11">
            <a:extLst>
              <a:ext uri="{FF2B5EF4-FFF2-40B4-BE49-F238E27FC236}">
                <a16:creationId xmlns:a16="http://schemas.microsoft.com/office/drawing/2014/main" id="{70A5EBC4-688C-4EB0-BBAD-B41BCB3C1291}"/>
              </a:ext>
            </a:extLst>
          </p:cNvPr>
          <p:cNvSpPr>
            <a:spLocks noChangeArrowheads="1"/>
          </p:cNvSpPr>
          <p:nvPr/>
        </p:nvSpPr>
        <p:spPr bwMode="auto">
          <a:xfrm flipH="1">
            <a:off x="788988" y="1300163"/>
            <a:ext cx="6778625" cy="1936750"/>
          </a:xfrm>
          <a:prstGeom prst="curvedDownArrow">
            <a:avLst>
              <a:gd name="adj1" fmla="val 24986"/>
              <a:gd name="adj2" fmla="val 50005"/>
              <a:gd name="adj3" fmla="val 25000"/>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2" name="Slide Number Placeholder 1">
            <a:extLst>
              <a:ext uri="{FF2B5EF4-FFF2-40B4-BE49-F238E27FC236}">
                <a16:creationId xmlns:a16="http://schemas.microsoft.com/office/drawing/2014/main" id="{92369FC7-22D1-8E4B-8961-E56922603957}"/>
              </a:ext>
            </a:extLst>
          </p:cNvPr>
          <p:cNvSpPr>
            <a:spLocks noGrp="1"/>
          </p:cNvSpPr>
          <p:nvPr>
            <p:ph type="sldNum" sz="quarter" idx="12"/>
          </p:nvPr>
        </p:nvSpPr>
        <p:spPr/>
        <p:txBody>
          <a:bodyPr/>
          <a:lstStyle/>
          <a:p>
            <a:pPr>
              <a:defRPr/>
            </a:pPr>
            <a:fld id="{93760DB9-38B2-4ACA-86B8-FFD53C1F380B}" type="slidenum">
              <a:rPr lang="en-US" smtClean="0"/>
              <a:pPr>
                <a:defRPr/>
              </a:pPr>
              <a:t>250</a:t>
            </a:fld>
            <a:endParaRPr lang="en-US"/>
          </a:p>
        </p:txBody>
      </p:sp>
      <p:sp>
        <p:nvSpPr>
          <p:cNvPr id="3" name="Footer Placeholder 2">
            <a:extLst>
              <a:ext uri="{FF2B5EF4-FFF2-40B4-BE49-F238E27FC236}">
                <a16:creationId xmlns:a16="http://schemas.microsoft.com/office/drawing/2014/main" id="{BC7DF564-A93A-C847-BBC9-8CFB9E3F7FCE}"/>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80504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P spid="8" grpId="0" animBg="1"/>
      <p:bldP spid="9" grpId="0" animBg="1"/>
      <p:bldP spid="10" grpId="0" animBg="1"/>
      <p:bldP spid="12"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DEAFA6CF-0A2E-42A5-B0C7-43987D8010C6}"/>
              </a:ext>
            </a:extLst>
          </p:cNvPr>
          <p:cNvSpPr>
            <a:spLocks noGrp="1" noChangeArrowheads="1"/>
          </p:cNvSpPr>
          <p:nvPr>
            <p:ph type="title"/>
          </p:nvPr>
        </p:nvSpPr>
        <p:spPr>
          <a:xfrm>
            <a:off x="130175" y="121444"/>
            <a:ext cx="8915400" cy="609600"/>
          </a:xfrm>
        </p:spPr>
        <p:txBody>
          <a:bodyPr>
            <a:normAutofit/>
          </a:bodyPr>
          <a:lstStyle/>
          <a:p>
            <a:pPr algn="ctr"/>
            <a:r>
              <a:rPr lang="en-US" altLang="en-US" sz="3200" b="1">
                <a:solidFill>
                  <a:srgbClr val="002060"/>
                </a:solidFill>
                <a:latin typeface="Arial" panose="020B0604020202020204" pitchFamily="34" charset="0"/>
                <a:cs typeface="Arial" panose="020B0604020202020204" pitchFamily="34" charset="0"/>
              </a:rPr>
              <a:t>Work Priority Distribution</a:t>
            </a:r>
          </a:p>
        </p:txBody>
      </p:sp>
      <p:pic>
        <p:nvPicPr>
          <p:cNvPr id="58371" name="Content Placeholder 3">
            <a:extLst>
              <a:ext uri="{FF2B5EF4-FFF2-40B4-BE49-F238E27FC236}">
                <a16:creationId xmlns:a16="http://schemas.microsoft.com/office/drawing/2014/main" id="{C53E1EA4-6A61-485D-A88D-43936E11E3D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0487"/>
          <a:stretch>
            <a:fillRect/>
          </a:stretch>
        </p:blipFill>
        <p:spPr>
          <a:xfrm>
            <a:off x="443277" y="838200"/>
            <a:ext cx="8207010" cy="5510213"/>
          </a:xfrm>
        </p:spPr>
      </p:pic>
      <p:sp>
        <p:nvSpPr>
          <p:cNvPr id="58372" name="TextBox 4">
            <a:extLst>
              <a:ext uri="{FF2B5EF4-FFF2-40B4-BE49-F238E27FC236}">
                <a16:creationId xmlns:a16="http://schemas.microsoft.com/office/drawing/2014/main" id="{C9BD9B5D-A24B-4065-9CCF-9B8A08B477D5}"/>
              </a:ext>
            </a:extLst>
          </p:cNvPr>
          <p:cNvSpPr txBox="1">
            <a:spLocks noChangeArrowheads="1"/>
          </p:cNvSpPr>
          <p:nvPr/>
        </p:nvSpPr>
        <p:spPr bwMode="auto">
          <a:xfrm>
            <a:off x="1066800" y="4038600"/>
            <a:ext cx="3325813" cy="10334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3200">
                <a:ea typeface="ＭＳ Ｐゴシック" panose="020B0600070205080204" pitchFamily="34" charset="-128"/>
              </a:rPr>
              <a:t>                                                 </a:t>
            </a:r>
          </a:p>
          <a:p>
            <a:pPr eaLnBrk="1" hangingPunct="1">
              <a:buFontTx/>
              <a:buNone/>
            </a:pPr>
            <a:endParaRPr lang="en-US" altLang="en-US" sz="3200">
              <a:ea typeface="ＭＳ Ｐゴシック" panose="020B0600070205080204" pitchFamily="34" charset="-128"/>
            </a:endParaRPr>
          </a:p>
          <a:p>
            <a:pPr eaLnBrk="1" hangingPunct="1">
              <a:buFontTx/>
              <a:buNone/>
            </a:pPr>
            <a:endParaRPr lang="en-US" altLang="en-US" sz="3200">
              <a:ea typeface="ＭＳ Ｐゴシック" panose="020B0600070205080204" pitchFamily="34" charset="-128"/>
            </a:endParaRPr>
          </a:p>
        </p:txBody>
      </p:sp>
      <p:sp>
        <p:nvSpPr>
          <p:cNvPr id="6" name="TextBox 5">
            <a:extLst>
              <a:ext uri="{FF2B5EF4-FFF2-40B4-BE49-F238E27FC236}">
                <a16:creationId xmlns:a16="http://schemas.microsoft.com/office/drawing/2014/main" id="{7EE7C1D3-9B50-41E1-97CF-C7ABC69FAA7B}"/>
              </a:ext>
            </a:extLst>
          </p:cNvPr>
          <p:cNvSpPr txBox="1">
            <a:spLocks noChangeArrowheads="1"/>
          </p:cNvSpPr>
          <p:nvPr/>
        </p:nvSpPr>
        <p:spPr bwMode="auto">
          <a:xfrm>
            <a:off x="229541" y="4331190"/>
            <a:ext cx="4191794" cy="1224951"/>
          </a:xfrm>
          <a:prstGeom prst="rect">
            <a:avLst/>
          </a:prstGeom>
          <a:solidFill>
            <a:schemeClr val="bg1"/>
          </a:solidFill>
          <a:ln>
            <a:noFill/>
          </a:ln>
        </p:spPr>
        <p:txBody>
          <a:bodyPr wrap="square">
            <a:spAutoFit/>
          </a:bodyPr>
          <a:lstStyle>
            <a:lvl1pPr marL="285750" indent="-285750">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en-US" altLang="en-US" sz="1600">
                <a:solidFill>
                  <a:srgbClr val="FF0000"/>
                </a:solidFill>
                <a:ea typeface="ＭＳ Ｐゴシック" panose="020B0600070205080204" pitchFamily="34" charset="-128"/>
              </a:rPr>
              <a:t>Priority 1 and 2 Work is Reactive</a:t>
            </a:r>
          </a:p>
          <a:p>
            <a:pPr eaLnBrk="1" hangingPunct="1"/>
            <a:r>
              <a:rPr lang="en-US" altLang="en-US" sz="1600">
                <a:solidFill>
                  <a:srgbClr val="2BAD2B"/>
                </a:solidFill>
                <a:ea typeface="ＭＳ Ｐゴシック" panose="020B0600070205080204" pitchFamily="34" charset="-128"/>
              </a:rPr>
              <a:t>Priority 3, 4, and 5 Work is Proactive</a:t>
            </a:r>
          </a:p>
          <a:p>
            <a:pPr eaLnBrk="1" hangingPunct="1"/>
            <a:endParaRPr lang="en-US" altLang="en-US" sz="1600">
              <a:solidFill>
                <a:srgbClr val="2BAD2B"/>
              </a:solidFill>
              <a:ea typeface="ＭＳ Ｐゴシック" panose="020B0600070205080204" pitchFamily="34" charset="-128"/>
            </a:endParaRPr>
          </a:p>
          <a:p>
            <a:pPr marL="0" indent="0" eaLnBrk="1" hangingPunct="1">
              <a:buNone/>
            </a:pPr>
            <a:endParaRPr lang="en-US" altLang="en-US" sz="1600">
              <a:solidFill>
                <a:srgbClr val="2BAD2B"/>
              </a:solidFill>
              <a:ea typeface="ＭＳ Ｐゴシック" panose="020B0600070205080204" pitchFamily="34" charset="-128"/>
            </a:endParaRPr>
          </a:p>
        </p:txBody>
      </p:sp>
      <p:sp>
        <p:nvSpPr>
          <p:cNvPr id="2" name="Oval 1">
            <a:extLst>
              <a:ext uri="{FF2B5EF4-FFF2-40B4-BE49-F238E27FC236}">
                <a16:creationId xmlns:a16="http://schemas.microsoft.com/office/drawing/2014/main" id="{D9B3F9A1-E046-4180-A16E-A2FCD6DCB437}"/>
              </a:ext>
            </a:extLst>
          </p:cNvPr>
          <p:cNvSpPr>
            <a:spLocks noChangeArrowheads="1"/>
          </p:cNvSpPr>
          <p:nvPr/>
        </p:nvSpPr>
        <p:spPr bwMode="auto">
          <a:xfrm>
            <a:off x="3733800" y="2133600"/>
            <a:ext cx="571500" cy="6096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7" name="Oval 6">
            <a:extLst>
              <a:ext uri="{FF2B5EF4-FFF2-40B4-BE49-F238E27FC236}">
                <a16:creationId xmlns:a16="http://schemas.microsoft.com/office/drawing/2014/main" id="{930F8015-082C-45C9-AA3A-7249127FA7B2}"/>
              </a:ext>
            </a:extLst>
          </p:cNvPr>
          <p:cNvSpPr>
            <a:spLocks noChangeArrowheads="1"/>
          </p:cNvSpPr>
          <p:nvPr/>
        </p:nvSpPr>
        <p:spPr bwMode="auto">
          <a:xfrm>
            <a:off x="3733800" y="2923992"/>
            <a:ext cx="571500" cy="609600"/>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8" name="Oval 7">
            <a:extLst>
              <a:ext uri="{FF2B5EF4-FFF2-40B4-BE49-F238E27FC236}">
                <a16:creationId xmlns:a16="http://schemas.microsoft.com/office/drawing/2014/main" id="{640413AE-F872-4B6D-B2A0-76ED6D46806F}"/>
              </a:ext>
            </a:extLst>
          </p:cNvPr>
          <p:cNvSpPr>
            <a:spLocks noChangeArrowheads="1"/>
          </p:cNvSpPr>
          <p:nvPr/>
        </p:nvSpPr>
        <p:spPr bwMode="auto">
          <a:xfrm>
            <a:off x="3305427" y="1608406"/>
            <a:ext cx="571500" cy="609600"/>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9" name="Oval 8">
            <a:extLst>
              <a:ext uri="{FF2B5EF4-FFF2-40B4-BE49-F238E27FC236}">
                <a16:creationId xmlns:a16="http://schemas.microsoft.com/office/drawing/2014/main" id="{D7B7C188-6AAF-4666-9E4C-2F3E4908B76A}"/>
              </a:ext>
            </a:extLst>
          </p:cNvPr>
          <p:cNvSpPr>
            <a:spLocks noChangeArrowheads="1"/>
          </p:cNvSpPr>
          <p:nvPr/>
        </p:nvSpPr>
        <p:spPr bwMode="auto">
          <a:xfrm>
            <a:off x="2343151" y="1308919"/>
            <a:ext cx="571500" cy="609600"/>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0" name="Oval 9">
            <a:extLst>
              <a:ext uri="{FF2B5EF4-FFF2-40B4-BE49-F238E27FC236}">
                <a16:creationId xmlns:a16="http://schemas.microsoft.com/office/drawing/2014/main" id="{57B42F62-46E7-4578-856E-FE60DC8453E7}"/>
              </a:ext>
            </a:extLst>
          </p:cNvPr>
          <p:cNvSpPr>
            <a:spLocks noChangeArrowheads="1"/>
          </p:cNvSpPr>
          <p:nvPr/>
        </p:nvSpPr>
        <p:spPr bwMode="auto">
          <a:xfrm>
            <a:off x="1250339" y="1329324"/>
            <a:ext cx="571500" cy="609600"/>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solidFill>
                <a:srgbClr val="2BAD2B"/>
              </a:solidFill>
              <a:latin typeface="DIN Mittelschrift Std" pitchFamily="50" charset="0"/>
            </a:endParaRPr>
          </a:p>
        </p:txBody>
      </p:sp>
      <p:sp>
        <p:nvSpPr>
          <p:cNvPr id="58379" name="Rectangle 2">
            <a:extLst>
              <a:ext uri="{FF2B5EF4-FFF2-40B4-BE49-F238E27FC236}">
                <a16:creationId xmlns:a16="http://schemas.microsoft.com/office/drawing/2014/main" id="{ECFB66E4-43BD-4E3A-9BB0-2F6DAC9E5E72}"/>
              </a:ext>
            </a:extLst>
          </p:cNvPr>
          <p:cNvSpPr>
            <a:spLocks noChangeArrowheads="1"/>
          </p:cNvSpPr>
          <p:nvPr/>
        </p:nvSpPr>
        <p:spPr bwMode="auto">
          <a:xfrm>
            <a:off x="4572000" y="2433638"/>
            <a:ext cx="533400" cy="690562"/>
          </a:xfrm>
          <a:prstGeom prst="rect">
            <a:avLst/>
          </a:prstGeom>
          <a:noFill/>
          <a:ln w="381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1800" b="0"/>
          </a:p>
        </p:txBody>
      </p:sp>
      <p:sp>
        <p:nvSpPr>
          <p:cNvPr id="58380" name="Rectangle 11">
            <a:extLst>
              <a:ext uri="{FF2B5EF4-FFF2-40B4-BE49-F238E27FC236}">
                <a16:creationId xmlns:a16="http://schemas.microsoft.com/office/drawing/2014/main" id="{7CB2337B-842D-4236-8436-42BA669FA279}"/>
              </a:ext>
            </a:extLst>
          </p:cNvPr>
          <p:cNvSpPr>
            <a:spLocks noChangeArrowheads="1"/>
          </p:cNvSpPr>
          <p:nvPr/>
        </p:nvSpPr>
        <p:spPr bwMode="auto">
          <a:xfrm>
            <a:off x="4572000" y="3122613"/>
            <a:ext cx="533400" cy="381000"/>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1800" b="0"/>
          </a:p>
        </p:txBody>
      </p:sp>
      <p:sp>
        <p:nvSpPr>
          <p:cNvPr id="3" name="Slide Number Placeholder 2">
            <a:extLst>
              <a:ext uri="{FF2B5EF4-FFF2-40B4-BE49-F238E27FC236}">
                <a16:creationId xmlns:a16="http://schemas.microsoft.com/office/drawing/2014/main" id="{DF303476-B3E4-704A-8EA0-90F24AF73869}"/>
              </a:ext>
            </a:extLst>
          </p:cNvPr>
          <p:cNvSpPr>
            <a:spLocks noGrp="1"/>
          </p:cNvSpPr>
          <p:nvPr>
            <p:ph type="sldNum" sz="quarter" idx="12"/>
          </p:nvPr>
        </p:nvSpPr>
        <p:spPr/>
        <p:txBody>
          <a:bodyPr/>
          <a:lstStyle/>
          <a:p>
            <a:pPr>
              <a:defRPr/>
            </a:pPr>
            <a:fld id="{93760DB9-38B2-4ACA-86B8-FFD53C1F380B}" type="slidenum">
              <a:rPr lang="en-US" smtClean="0"/>
              <a:pPr>
                <a:defRPr/>
              </a:pPr>
              <a:t>251</a:t>
            </a:fld>
            <a:endParaRPr lang="en-US"/>
          </a:p>
        </p:txBody>
      </p:sp>
      <p:sp>
        <p:nvSpPr>
          <p:cNvPr id="4" name="Footer Placeholder 3">
            <a:extLst>
              <a:ext uri="{FF2B5EF4-FFF2-40B4-BE49-F238E27FC236}">
                <a16:creationId xmlns:a16="http://schemas.microsoft.com/office/drawing/2014/main" id="{CF8B4F79-2379-D648-9DC0-B6735F96DCAF}"/>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995219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0B3CEF2D-F23B-4178-AA18-8253C48ABDAB}"/>
              </a:ext>
            </a:extLst>
          </p:cNvPr>
          <p:cNvSpPr>
            <a:spLocks noGrp="1" noChangeArrowheads="1"/>
          </p:cNvSpPr>
          <p:nvPr>
            <p:ph type="title"/>
          </p:nvPr>
        </p:nvSpPr>
        <p:spPr>
          <a:xfrm>
            <a:off x="-152400" y="57150"/>
            <a:ext cx="9296400" cy="1325563"/>
          </a:xfrm>
        </p:spPr>
        <p:txBody>
          <a:bodyPr>
            <a:normAutofit/>
          </a:bodyPr>
          <a:lstStyle/>
          <a:p>
            <a:pPr algn="ctr"/>
            <a:r>
              <a:rPr lang="en-US" altLang="en-US" sz="3200" b="1" dirty="0">
                <a:solidFill>
                  <a:srgbClr val="002060"/>
                </a:solidFill>
                <a:latin typeface="+mn-lt"/>
                <a:cs typeface="Arial" panose="020B0604020202020204" pitchFamily="34" charset="0"/>
              </a:rPr>
              <a:t>Work Priority Distribution – a Few Simple Rules</a:t>
            </a:r>
          </a:p>
        </p:txBody>
      </p:sp>
      <p:pic>
        <p:nvPicPr>
          <p:cNvPr id="60419" name="Content Placeholder 5">
            <a:extLst>
              <a:ext uri="{FF2B5EF4-FFF2-40B4-BE49-F238E27FC236}">
                <a16:creationId xmlns:a16="http://schemas.microsoft.com/office/drawing/2014/main" id="{ED31361C-F0F4-44DF-8926-2090ADD0034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9478" b="14256"/>
          <a:stretch>
            <a:fillRect/>
          </a:stretch>
        </p:blipFill>
        <p:spPr>
          <a:xfrm>
            <a:off x="228600" y="1446213"/>
            <a:ext cx="5943600" cy="4649787"/>
          </a:xfrm>
          <a:ln>
            <a:solidFill>
              <a:srgbClr val="036F89"/>
            </a:solidFill>
            <a:miter lim="800000"/>
            <a:headEnd/>
            <a:tailEnd/>
          </a:ln>
        </p:spPr>
      </p:pic>
      <p:sp>
        <p:nvSpPr>
          <p:cNvPr id="7" name="TextBox 6">
            <a:extLst>
              <a:ext uri="{FF2B5EF4-FFF2-40B4-BE49-F238E27FC236}">
                <a16:creationId xmlns:a16="http://schemas.microsoft.com/office/drawing/2014/main" id="{B050242F-20EC-46E5-82AF-0137320F2D48}"/>
              </a:ext>
            </a:extLst>
          </p:cNvPr>
          <p:cNvSpPr txBox="1">
            <a:spLocks noChangeArrowheads="1"/>
          </p:cNvSpPr>
          <p:nvPr/>
        </p:nvSpPr>
        <p:spPr bwMode="auto">
          <a:xfrm>
            <a:off x="6223000" y="1371600"/>
            <a:ext cx="2809875"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1400">
                <a:ea typeface="ＭＳ Ｐゴシック" panose="020B0600070205080204" pitchFamily="34" charset="-128"/>
              </a:rPr>
              <a:t>EMERGENT work is anything</a:t>
            </a:r>
          </a:p>
          <a:p>
            <a:pPr eaLnBrk="1" hangingPunct="1">
              <a:buFontTx/>
              <a:buNone/>
            </a:pPr>
            <a:r>
              <a:rPr lang="en-US" altLang="en-US" sz="1400">
                <a:ea typeface="ＭＳ Ｐゴシック" panose="020B0600070205080204" pitchFamily="34" charset="-128"/>
              </a:rPr>
              <a:t> that is done as a Priority 1 or 2  </a:t>
            </a:r>
          </a:p>
        </p:txBody>
      </p:sp>
      <p:sp>
        <p:nvSpPr>
          <p:cNvPr id="8" name="TextBox 7">
            <a:extLst>
              <a:ext uri="{FF2B5EF4-FFF2-40B4-BE49-F238E27FC236}">
                <a16:creationId xmlns:a16="http://schemas.microsoft.com/office/drawing/2014/main" id="{67DD352C-C985-43B0-B095-A258FC037FE6}"/>
              </a:ext>
            </a:extLst>
          </p:cNvPr>
          <p:cNvSpPr txBox="1">
            <a:spLocks noChangeArrowheads="1"/>
          </p:cNvSpPr>
          <p:nvPr/>
        </p:nvSpPr>
        <p:spPr bwMode="auto">
          <a:xfrm>
            <a:off x="6223000" y="1981200"/>
            <a:ext cx="25463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1400">
                <a:ea typeface="ＭＳ Ｐゴシック" panose="020B0600070205080204" pitchFamily="34" charset="-128"/>
              </a:rPr>
              <a:t>CORRECTIVE work is </a:t>
            </a:r>
          </a:p>
          <a:p>
            <a:pPr eaLnBrk="1" hangingPunct="1">
              <a:buFontTx/>
              <a:buNone/>
            </a:pPr>
            <a:r>
              <a:rPr lang="en-US" altLang="en-US" sz="1400">
                <a:ea typeface="ＭＳ Ｐゴシック" panose="020B0600070205080204" pitchFamily="34" charset="-128"/>
              </a:rPr>
              <a:t>anything done as a result of an inspection </a:t>
            </a:r>
          </a:p>
        </p:txBody>
      </p:sp>
      <p:sp>
        <p:nvSpPr>
          <p:cNvPr id="9" name="TextBox 8">
            <a:extLst>
              <a:ext uri="{FF2B5EF4-FFF2-40B4-BE49-F238E27FC236}">
                <a16:creationId xmlns:a16="http://schemas.microsoft.com/office/drawing/2014/main" id="{6ECB7271-CB15-4D80-8651-0E9C0763C7E8}"/>
              </a:ext>
            </a:extLst>
          </p:cNvPr>
          <p:cNvSpPr txBox="1">
            <a:spLocks noChangeArrowheads="1"/>
          </p:cNvSpPr>
          <p:nvPr/>
        </p:nvSpPr>
        <p:spPr bwMode="auto">
          <a:xfrm>
            <a:off x="6235700" y="2819400"/>
            <a:ext cx="2590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ltLang="en-US" sz="1400">
                <a:ea typeface="ＭＳ Ｐゴシック" panose="020B0600070205080204" pitchFamily="34" charset="-128"/>
              </a:rPr>
              <a:t>CORRECTIVE work should never be done as a P1 or P2</a:t>
            </a:r>
          </a:p>
        </p:txBody>
      </p:sp>
      <p:sp>
        <p:nvSpPr>
          <p:cNvPr id="10" name="Rectangle 9">
            <a:extLst>
              <a:ext uri="{FF2B5EF4-FFF2-40B4-BE49-F238E27FC236}">
                <a16:creationId xmlns:a16="http://schemas.microsoft.com/office/drawing/2014/main" id="{6D039D82-DFAB-442C-8953-E49F36EFD608}"/>
              </a:ext>
            </a:extLst>
          </p:cNvPr>
          <p:cNvSpPr>
            <a:spLocks noChangeArrowheads="1"/>
          </p:cNvSpPr>
          <p:nvPr/>
        </p:nvSpPr>
        <p:spPr bwMode="auto">
          <a:xfrm>
            <a:off x="6235700" y="3333750"/>
            <a:ext cx="254635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20000"/>
              </a:spcBef>
              <a:defRPr/>
            </a:pPr>
            <a:r>
              <a:rPr lang="en-US" sz="1400">
                <a:latin typeface="+mn-lt"/>
                <a:cs typeface="Arial" charset="0"/>
              </a:rPr>
              <a:t>ROUTINE work is anything </a:t>
            </a:r>
          </a:p>
          <a:p>
            <a:pPr eaLnBrk="1" hangingPunct="1">
              <a:spcBef>
                <a:spcPct val="20000"/>
              </a:spcBef>
              <a:defRPr/>
            </a:pPr>
            <a:r>
              <a:rPr lang="en-US" sz="1400">
                <a:latin typeface="+mn-lt"/>
                <a:cs typeface="Arial" charset="0"/>
              </a:rPr>
              <a:t>done as a PRIORITY 3</a:t>
            </a:r>
          </a:p>
        </p:txBody>
      </p:sp>
      <p:sp>
        <p:nvSpPr>
          <p:cNvPr id="12" name="Rectangle 11">
            <a:extLst>
              <a:ext uri="{FF2B5EF4-FFF2-40B4-BE49-F238E27FC236}">
                <a16:creationId xmlns:a16="http://schemas.microsoft.com/office/drawing/2014/main" id="{1EE79D53-B86D-42B1-B769-5E1A4B0495FF}"/>
              </a:ext>
            </a:extLst>
          </p:cNvPr>
          <p:cNvSpPr>
            <a:spLocks noChangeArrowheads="1"/>
          </p:cNvSpPr>
          <p:nvPr/>
        </p:nvSpPr>
        <p:spPr bwMode="auto">
          <a:xfrm>
            <a:off x="6240463" y="3900488"/>
            <a:ext cx="27241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spcBef>
                <a:spcPct val="20000"/>
              </a:spcBef>
              <a:defRPr/>
            </a:pPr>
            <a:r>
              <a:rPr lang="en-US" sz="1400">
                <a:latin typeface="+mn-lt"/>
                <a:cs typeface="Arial" charset="0"/>
              </a:rPr>
              <a:t>CORRECTIVE work should be</a:t>
            </a:r>
          </a:p>
          <a:p>
            <a:pPr eaLnBrk="1" hangingPunct="1">
              <a:spcBef>
                <a:spcPct val="20000"/>
              </a:spcBef>
              <a:defRPr/>
            </a:pPr>
            <a:r>
              <a:rPr lang="en-US" sz="1400">
                <a:latin typeface="+mn-lt"/>
                <a:cs typeface="Arial" charset="0"/>
              </a:rPr>
              <a:t>done as a Priority 4 and 5</a:t>
            </a:r>
          </a:p>
        </p:txBody>
      </p:sp>
      <p:sp>
        <p:nvSpPr>
          <p:cNvPr id="13" name="Rectangle 12">
            <a:extLst>
              <a:ext uri="{FF2B5EF4-FFF2-40B4-BE49-F238E27FC236}">
                <a16:creationId xmlns:a16="http://schemas.microsoft.com/office/drawing/2014/main" id="{A69C58E4-C3A6-4527-A682-754F1B899F1A}"/>
              </a:ext>
            </a:extLst>
          </p:cNvPr>
          <p:cNvSpPr>
            <a:spLocks noChangeArrowheads="1"/>
          </p:cNvSpPr>
          <p:nvPr/>
        </p:nvSpPr>
        <p:spPr bwMode="auto">
          <a:xfrm>
            <a:off x="6264275" y="4467225"/>
            <a:ext cx="2728913"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spcBef>
                <a:spcPct val="20000"/>
              </a:spcBef>
              <a:defRPr/>
            </a:pPr>
            <a:r>
              <a:rPr lang="en-US" sz="1400">
                <a:latin typeface="+mn-lt"/>
                <a:cs typeface="Arial" charset="0"/>
              </a:rPr>
              <a:t>Most CORRECTIVE work</a:t>
            </a:r>
          </a:p>
          <a:p>
            <a:pPr eaLnBrk="1" hangingPunct="1">
              <a:spcBef>
                <a:spcPct val="20000"/>
              </a:spcBef>
              <a:defRPr/>
            </a:pPr>
            <a:r>
              <a:rPr lang="en-US" sz="1400">
                <a:latin typeface="+mn-lt"/>
                <a:cs typeface="Arial" charset="0"/>
              </a:rPr>
              <a:t>should be done as P4 or P5 if </a:t>
            </a:r>
          </a:p>
          <a:p>
            <a:pPr eaLnBrk="1" hangingPunct="1">
              <a:spcBef>
                <a:spcPct val="20000"/>
              </a:spcBef>
              <a:defRPr/>
            </a:pPr>
            <a:r>
              <a:rPr lang="en-US" sz="1400">
                <a:latin typeface="+mn-lt"/>
                <a:cs typeface="Arial" charset="0"/>
              </a:rPr>
              <a:t>you embrace P-F mentality</a:t>
            </a:r>
          </a:p>
        </p:txBody>
      </p:sp>
      <p:sp>
        <p:nvSpPr>
          <p:cNvPr id="14" name="Oval 13">
            <a:extLst>
              <a:ext uri="{FF2B5EF4-FFF2-40B4-BE49-F238E27FC236}">
                <a16:creationId xmlns:a16="http://schemas.microsoft.com/office/drawing/2014/main" id="{D6704207-D7DD-431E-BB36-CD97ED36BE17}"/>
              </a:ext>
            </a:extLst>
          </p:cNvPr>
          <p:cNvSpPr>
            <a:spLocks noChangeArrowheads="1"/>
          </p:cNvSpPr>
          <p:nvPr/>
        </p:nvSpPr>
        <p:spPr bwMode="auto">
          <a:xfrm rot="1918159">
            <a:off x="349250" y="1735138"/>
            <a:ext cx="914400" cy="911225"/>
          </a:xfrm>
          <a:prstGeom prst="ellipse">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16" name="Oval 15">
            <a:extLst>
              <a:ext uri="{FF2B5EF4-FFF2-40B4-BE49-F238E27FC236}">
                <a16:creationId xmlns:a16="http://schemas.microsoft.com/office/drawing/2014/main" id="{24A4986B-5D4D-4451-9506-64A3943B7202}"/>
              </a:ext>
            </a:extLst>
          </p:cNvPr>
          <p:cNvSpPr>
            <a:spLocks noChangeArrowheads="1"/>
          </p:cNvSpPr>
          <p:nvPr/>
        </p:nvSpPr>
        <p:spPr bwMode="auto">
          <a:xfrm rot="1918159">
            <a:off x="3360738" y="1373188"/>
            <a:ext cx="714375" cy="679450"/>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cxnSp>
        <p:nvCxnSpPr>
          <p:cNvPr id="4" name="Straight Arrow Connector 3">
            <a:extLst>
              <a:ext uri="{FF2B5EF4-FFF2-40B4-BE49-F238E27FC236}">
                <a16:creationId xmlns:a16="http://schemas.microsoft.com/office/drawing/2014/main" id="{362E376E-F8D7-4355-A4C8-C50673FF356D}"/>
              </a:ext>
            </a:extLst>
          </p:cNvPr>
          <p:cNvCxnSpPr>
            <a:cxnSpLocks noChangeShapeType="1"/>
          </p:cNvCxnSpPr>
          <p:nvPr/>
        </p:nvCxnSpPr>
        <p:spPr bwMode="auto">
          <a:xfrm>
            <a:off x="1320800" y="2211388"/>
            <a:ext cx="457200" cy="0"/>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21" name="Left Bracket 20">
            <a:extLst>
              <a:ext uri="{FF2B5EF4-FFF2-40B4-BE49-F238E27FC236}">
                <a16:creationId xmlns:a16="http://schemas.microsoft.com/office/drawing/2014/main" id="{EE2B1051-D3B3-466D-B99F-3CEAE1C04955}"/>
              </a:ext>
            </a:extLst>
          </p:cNvPr>
          <p:cNvSpPr>
            <a:spLocks/>
          </p:cNvSpPr>
          <p:nvPr/>
        </p:nvSpPr>
        <p:spPr bwMode="auto">
          <a:xfrm>
            <a:off x="1816100" y="1900238"/>
            <a:ext cx="215900" cy="620712"/>
          </a:xfrm>
          <a:prstGeom prst="leftBracket">
            <a:avLst>
              <a:gd name="adj" fmla="val 8332"/>
            </a:avLst>
          </a:prstGeom>
          <a:noFill/>
          <a:ln w="5715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25" name="Oval 24">
            <a:extLst>
              <a:ext uri="{FF2B5EF4-FFF2-40B4-BE49-F238E27FC236}">
                <a16:creationId xmlns:a16="http://schemas.microsoft.com/office/drawing/2014/main" id="{CC99A364-FF8D-4378-928C-5689A2FEAFA2}"/>
              </a:ext>
            </a:extLst>
          </p:cNvPr>
          <p:cNvSpPr>
            <a:spLocks noChangeArrowheads="1"/>
          </p:cNvSpPr>
          <p:nvPr/>
        </p:nvSpPr>
        <p:spPr bwMode="auto">
          <a:xfrm rot="1918159">
            <a:off x="4275138" y="1373188"/>
            <a:ext cx="714375" cy="679450"/>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cxnSp>
        <p:nvCxnSpPr>
          <p:cNvPr id="24" name="Straight Connector 23">
            <a:extLst>
              <a:ext uri="{FF2B5EF4-FFF2-40B4-BE49-F238E27FC236}">
                <a16:creationId xmlns:a16="http://schemas.microsoft.com/office/drawing/2014/main" id="{04EFF11D-2E55-40C1-B23D-2B416AAF0CCE}"/>
              </a:ext>
            </a:extLst>
          </p:cNvPr>
          <p:cNvCxnSpPr>
            <a:cxnSpLocks noChangeShapeType="1"/>
          </p:cNvCxnSpPr>
          <p:nvPr/>
        </p:nvCxnSpPr>
        <p:spPr bwMode="auto">
          <a:xfrm>
            <a:off x="6353175" y="1943100"/>
            <a:ext cx="2549525" cy="0"/>
          </a:xfrm>
          <a:prstGeom prst="line">
            <a:avLst/>
          </a:prstGeom>
          <a:noFill/>
          <a:ln w="57150" algn="ctr">
            <a:solidFill>
              <a:srgbClr val="FF0000"/>
            </a:solidFill>
            <a:round/>
            <a:headEnd/>
            <a:tailEnd/>
          </a:ln>
          <a:extLst>
            <a:ext uri="{909E8E84-426E-40DD-AFC4-6F175D3DCCD1}">
              <a14:hiddenFill xmlns:a14="http://schemas.microsoft.com/office/drawing/2010/main">
                <a:noFill/>
              </a14:hiddenFill>
            </a:ext>
          </a:extLst>
        </p:spPr>
      </p:cxnSp>
      <p:cxnSp>
        <p:nvCxnSpPr>
          <p:cNvPr id="32" name="Straight Connector 31">
            <a:extLst>
              <a:ext uri="{FF2B5EF4-FFF2-40B4-BE49-F238E27FC236}">
                <a16:creationId xmlns:a16="http://schemas.microsoft.com/office/drawing/2014/main" id="{E65ED78C-7BA1-4EF9-9D04-8A7E0AABBB8F}"/>
              </a:ext>
            </a:extLst>
          </p:cNvPr>
          <p:cNvCxnSpPr>
            <a:cxnSpLocks noChangeShapeType="1"/>
          </p:cNvCxnSpPr>
          <p:nvPr/>
        </p:nvCxnSpPr>
        <p:spPr bwMode="auto">
          <a:xfrm>
            <a:off x="6334125" y="2762250"/>
            <a:ext cx="2549525" cy="0"/>
          </a:xfrm>
          <a:prstGeom prst="line">
            <a:avLst/>
          </a:prstGeom>
          <a:noFill/>
          <a:ln w="57150" algn="ctr">
            <a:solidFill>
              <a:srgbClr val="2BAD2B"/>
            </a:solidFill>
            <a:round/>
            <a:headEnd/>
            <a:tailEnd/>
          </a:ln>
          <a:extLst>
            <a:ext uri="{909E8E84-426E-40DD-AFC4-6F175D3DCCD1}">
              <a14:hiddenFill xmlns:a14="http://schemas.microsoft.com/office/drawing/2010/main">
                <a:noFill/>
              </a14:hiddenFill>
            </a:ext>
          </a:extLst>
        </p:spPr>
      </p:cxnSp>
      <p:sp>
        <p:nvSpPr>
          <p:cNvPr id="33" name="Oval 32">
            <a:extLst>
              <a:ext uri="{FF2B5EF4-FFF2-40B4-BE49-F238E27FC236}">
                <a16:creationId xmlns:a16="http://schemas.microsoft.com/office/drawing/2014/main" id="{597CDC9A-1208-4ED8-A34F-763B23B2A78E}"/>
              </a:ext>
            </a:extLst>
          </p:cNvPr>
          <p:cNvSpPr>
            <a:spLocks noChangeArrowheads="1"/>
          </p:cNvSpPr>
          <p:nvPr/>
        </p:nvSpPr>
        <p:spPr bwMode="auto">
          <a:xfrm rot="1918159">
            <a:off x="300038" y="2500313"/>
            <a:ext cx="1055687" cy="1035050"/>
          </a:xfrm>
          <a:prstGeom prst="ellipse">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cxnSp>
        <p:nvCxnSpPr>
          <p:cNvPr id="34" name="Straight Arrow Connector 33">
            <a:extLst>
              <a:ext uri="{FF2B5EF4-FFF2-40B4-BE49-F238E27FC236}">
                <a16:creationId xmlns:a16="http://schemas.microsoft.com/office/drawing/2014/main" id="{D79C949F-19AD-4911-86F8-1B863277B8AF}"/>
              </a:ext>
            </a:extLst>
          </p:cNvPr>
          <p:cNvCxnSpPr>
            <a:cxnSpLocks noChangeShapeType="1"/>
            <a:endCxn id="35" idx="1"/>
          </p:cNvCxnSpPr>
          <p:nvPr/>
        </p:nvCxnSpPr>
        <p:spPr bwMode="auto">
          <a:xfrm>
            <a:off x="1358900" y="3024188"/>
            <a:ext cx="1639888" cy="0"/>
          </a:xfrm>
          <a:prstGeom prst="straightConnector1">
            <a:avLst/>
          </a:prstGeom>
          <a:noFill/>
          <a:ln w="57150" algn="ctr">
            <a:solidFill>
              <a:srgbClr val="2BAD2B"/>
            </a:solidFill>
            <a:round/>
            <a:headEnd/>
            <a:tailEnd type="arrow" w="med" len="med"/>
          </a:ln>
          <a:extLst>
            <a:ext uri="{909E8E84-426E-40DD-AFC4-6F175D3DCCD1}">
              <a14:hiddenFill xmlns:a14="http://schemas.microsoft.com/office/drawing/2010/main">
                <a:noFill/>
              </a14:hiddenFill>
            </a:ext>
          </a:extLst>
        </p:spPr>
      </p:cxnSp>
      <p:sp>
        <p:nvSpPr>
          <p:cNvPr id="35" name="Left Bracket 34">
            <a:extLst>
              <a:ext uri="{FF2B5EF4-FFF2-40B4-BE49-F238E27FC236}">
                <a16:creationId xmlns:a16="http://schemas.microsoft.com/office/drawing/2014/main" id="{1D70B8F8-4E7A-43AC-9371-8BCCA4CC7A66}"/>
              </a:ext>
            </a:extLst>
          </p:cNvPr>
          <p:cNvSpPr>
            <a:spLocks/>
          </p:cNvSpPr>
          <p:nvPr/>
        </p:nvSpPr>
        <p:spPr bwMode="auto">
          <a:xfrm>
            <a:off x="2998788" y="2532063"/>
            <a:ext cx="215900" cy="985837"/>
          </a:xfrm>
          <a:prstGeom prst="leftBracket">
            <a:avLst>
              <a:gd name="adj" fmla="val 8329"/>
            </a:avLst>
          </a:prstGeom>
          <a:noFill/>
          <a:ln w="57150" algn="ctr">
            <a:solidFill>
              <a:srgbClr val="2BAD2B"/>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39" name="Rounded Rectangle 38">
            <a:extLst>
              <a:ext uri="{FF2B5EF4-FFF2-40B4-BE49-F238E27FC236}">
                <a16:creationId xmlns:a16="http://schemas.microsoft.com/office/drawing/2014/main" id="{D7B9CC29-4E8F-496E-9AA3-DDAEA9D2882A}"/>
              </a:ext>
            </a:extLst>
          </p:cNvPr>
          <p:cNvSpPr>
            <a:spLocks noChangeArrowheads="1"/>
          </p:cNvSpPr>
          <p:nvPr/>
        </p:nvSpPr>
        <p:spPr bwMode="auto">
          <a:xfrm>
            <a:off x="3260725" y="2532063"/>
            <a:ext cx="1855788" cy="985837"/>
          </a:xfrm>
          <a:prstGeom prst="roundRect">
            <a:avLst>
              <a:gd name="adj" fmla="val 16667"/>
            </a:avLst>
          </a:prstGeom>
          <a:noFill/>
          <a:ln w="57150" algn="ctr">
            <a:solidFill>
              <a:srgbClr val="157E81"/>
            </a:solidFill>
            <a:prstDash val="sysDot"/>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cxnSp>
        <p:nvCxnSpPr>
          <p:cNvPr id="44" name="Straight Connector 43">
            <a:extLst>
              <a:ext uri="{FF2B5EF4-FFF2-40B4-BE49-F238E27FC236}">
                <a16:creationId xmlns:a16="http://schemas.microsoft.com/office/drawing/2014/main" id="{3AA68D03-1F10-45A9-818D-803EF15E541D}"/>
              </a:ext>
            </a:extLst>
          </p:cNvPr>
          <p:cNvCxnSpPr>
            <a:cxnSpLocks noChangeShapeType="1"/>
          </p:cNvCxnSpPr>
          <p:nvPr/>
        </p:nvCxnSpPr>
        <p:spPr bwMode="auto">
          <a:xfrm>
            <a:off x="6334125" y="3333750"/>
            <a:ext cx="2549525" cy="0"/>
          </a:xfrm>
          <a:prstGeom prst="line">
            <a:avLst/>
          </a:prstGeom>
          <a:noFill/>
          <a:ln w="57150" algn="ctr">
            <a:solidFill>
              <a:srgbClr val="2BAD2B"/>
            </a:solidFill>
            <a:round/>
            <a:headEnd/>
            <a:tailEnd/>
          </a:ln>
          <a:extLst>
            <a:ext uri="{909E8E84-426E-40DD-AFC4-6F175D3DCCD1}">
              <a14:hiddenFill xmlns:a14="http://schemas.microsoft.com/office/drawing/2010/main">
                <a:noFill/>
              </a14:hiddenFill>
            </a:ext>
          </a:extLst>
        </p:spPr>
      </p:cxnSp>
      <p:sp>
        <p:nvSpPr>
          <p:cNvPr id="2" name="Slide Number Placeholder 1">
            <a:extLst>
              <a:ext uri="{FF2B5EF4-FFF2-40B4-BE49-F238E27FC236}">
                <a16:creationId xmlns:a16="http://schemas.microsoft.com/office/drawing/2014/main" id="{63C2F750-3C1F-E746-9E4A-FB20038D7617}"/>
              </a:ext>
            </a:extLst>
          </p:cNvPr>
          <p:cNvSpPr>
            <a:spLocks noGrp="1"/>
          </p:cNvSpPr>
          <p:nvPr>
            <p:ph type="sldNum" sz="quarter" idx="12"/>
          </p:nvPr>
        </p:nvSpPr>
        <p:spPr/>
        <p:txBody>
          <a:bodyPr/>
          <a:lstStyle/>
          <a:p>
            <a:pPr>
              <a:defRPr/>
            </a:pPr>
            <a:fld id="{93760DB9-38B2-4ACA-86B8-FFD53C1F380B}" type="slidenum">
              <a:rPr lang="en-US" smtClean="0"/>
              <a:pPr>
                <a:defRPr/>
              </a:pPr>
              <a:t>252</a:t>
            </a:fld>
            <a:endParaRPr lang="en-US"/>
          </a:p>
        </p:txBody>
      </p:sp>
      <p:sp>
        <p:nvSpPr>
          <p:cNvPr id="3" name="Footer Placeholder 2">
            <a:extLst>
              <a:ext uri="{FF2B5EF4-FFF2-40B4-BE49-F238E27FC236}">
                <a16:creationId xmlns:a16="http://schemas.microsoft.com/office/drawing/2014/main" id="{C2263868-A3AE-5E4D-8371-B753A3DBA0A6}"/>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20911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4"/>
                                        </p:tgtEl>
                                        <p:attrNameLst>
                                          <p:attrName>style.visibility</p:attrName>
                                        </p:attrNameLst>
                                      </p:cBhvr>
                                      <p:to>
                                        <p:strVal val="visible"/>
                                      </p:to>
                                    </p:set>
                                    <p:anim calcmode="lin" valueType="num">
                                      <p:cBhvr>
                                        <p:cTn id="9" dur="500" fill="hold"/>
                                        <p:tgtEl>
                                          <p:spTgt spid="24"/>
                                        </p:tgtEl>
                                        <p:attrNameLst>
                                          <p:attrName>ppt_w</p:attrName>
                                        </p:attrNameLst>
                                      </p:cBhvr>
                                      <p:tavLst>
                                        <p:tav tm="0">
                                          <p:val>
                                            <p:fltVal val="0"/>
                                          </p:val>
                                        </p:tav>
                                        <p:tav tm="100000">
                                          <p:val>
                                            <p:strVal val="#ppt_w"/>
                                          </p:val>
                                        </p:tav>
                                      </p:tavLst>
                                    </p:anim>
                                    <p:anim calcmode="lin" valueType="num">
                                      <p:cBhvr>
                                        <p:cTn id="10" dur="500" fill="hold"/>
                                        <p:tgtEl>
                                          <p:spTgt spid="24"/>
                                        </p:tgtEl>
                                        <p:attrNameLst>
                                          <p:attrName>ppt_h</p:attrName>
                                        </p:attrNameLst>
                                      </p:cBhvr>
                                      <p:tavLst>
                                        <p:tav tm="0">
                                          <p:val>
                                            <p:fltVal val="0"/>
                                          </p:val>
                                        </p:tav>
                                        <p:tav tm="100000">
                                          <p:val>
                                            <p:strVal val="#ppt_h"/>
                                          </p:val>
                                        </p:tav>
                                      </p:tavLst>
                                    </p:anim>
                                    <p:animEffect transition="in" filter="fade">
                                      <p:cBhvr>
                                        <p:cTn id="11" dur="500"/>
                                        <p:tgtEl>
                                          <p:spTgt spid="2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53" presetClass="entr" presetSubtype="16"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par>
                                <p:cTn id="35" presetID="1" presetClass="exit" presetSubtype="0" fill="hold" grpId="1" nodeType="withEffect">
                                  <p:stCondLst>
                                    <p:cond delay="0"/>
                                  </p:stCondLst>
                                  <p:childTnLst>
                                    <p:set>
                                      <p:cBhvr>
                                        <p:cTn id="36" dur="1" fill="hold">
                                          <p:stCondLst>
                                            <p:cond delay="0"/>
                                          </p:stCondLst>
                                        </p:cTn>
                                        <p:tgtEl>
                                          <p:spTgt spid="14"/>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4"/>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1"/>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53" presetClass="entr" presetSubtype="16" fill="hold" grpId="1"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par>
                                <p:cTn id="57" presetID="10" presetClass="entr" presetSubtype="0"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fltVal val="0"/>
                                          </p:val>
                                        </p:tav>
                                        <p:tav tm="100000">
                                          <p:val>
                                            <p:strVal val="#ppt_w"/>
                                          </p:val>
                                        </p:tav>
                                      </p:tavLst>
                                    </p:anim>
                                    <p:anim calcmode="lin" valueType="num">
                                      <p:cBhvr>
                                        <p:cTn id="63" dur="500" fill="hold"/>
                                        <p:tgtEl>
                                          <p:spTgt spid="35"/>
                                        </p:tgtEl>
                                        <p:attrNameLst>
                                          <p:attrName>ppt_h</p:attrName>
                                        </p:attrNameLst>
                                      </p:cBhvr>
                                      <p:tavLst>
                                        <p:tav tm="0">
                                          <p:val>
                                            <p:fltVal val="0"/>
                                          </p:val>
                                        </p:tav>
                                        <p:tav tm="100000">
                                          <p:val>
                                            <p:strVal val="#ppt_h"/>
                                          </p:val>
                                        </p:tav>
                                      </p:tavLst>
                                    </p:anim>
                                    <p:animEffect transition="in" filter="fade">
                                      <p:cBhvr>
                                        <p:cTn id="64" dur="500"/>
                                        <p:tgtEl>
                                          <p:spTgt spid="35"/>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39"/>
                                        </p:tgtEl>
                                        <p:attrNameLst>
                                          <p:attrName>style.visibility</p:attrName>
                                        </p:attrNameLst>
                                      </p:cBhvr>
                                      <p:to>
                                        <p:strVal val="visible"/>
                                      </p:to>
                                    </p:set>
                                    <p:anim calcmode="lin" valueType="num">
                                      <p:cBhvr>
                                        <p:cTn id="67" dur="500" fill="hold"/>
                                        <p:tgtEl>
                                          <p:spTgt spid="39"/>
                                        </p:tgtEl>
                                        <p:attrNameLst>
                                          <p:attrName>ppt_w</p:attrName>
                                        </p:attrNameLst>
                                      </p:cBhvr>
                                      <p:tavLst>
                                        <p:tav tm="0">
                                          <p:val>
                                            <p:fltVal val="0"/>
                                          </p:val>
                                        </p:tav>
                                        <p:tav tm="100000">
                                          <p:val>
                                            <p:strVal val="#ppt_w"/>
                                          </p:val>
                                        </p:tav>
                                      </p:tavLst>
                                    </p:anim>
                                    <p:anim calcmode="lin" valueType="num">
                                      <p:cBhvr>
                                        <p:cTn id="68" dur="500" fill="hold"/>
                                        <p:tgtEl>
                                          <p:spTgt spid="39"/>
                                        </p:tgtEl>
                                        <p:attrNameLst>
                                          <p:attrName>ppt_h</p:attrName>
                                        </p:attrNameLst>
                                      </p:cBhvr>
                                      <p:tavLst>
                                        <p:tav tm="0">
                                          <p:val>
                                            <p:fltVal val="0"/>
                                          </p:val>
                                        </p:tav>
                                        <p:tav tm="100000">
                                          <p:val>
                                            <p:strVal val="#ppt_h"/>
                                          </p:val>
                                        </p:tav>
                                      </p:tavLst>
                                    </p:anim>
                                    <p:animEffect transition="in" filter="fade">
                                      <p:cBhvr>
                                        <p:cTn id="69" dur="500"/>
                                        <p:tgtEl>
                                          <p:spTgt spid="39"/>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9"/>
                                        </p:tgtEl>
                                        <p:attrNameLst>
                                          <p:attrName>style.visibility</p:attrName>
                                        </p:attrNameLst>
                                      </p:cBhvr>
                                      <p:to>
                                        <p:strVal val="visible"/>
                                      </p:to>
                                    </p:set>
                                  </p:childTnLst>
                                </p:cTn>
                              </p:par>
                              <p:par>
                                <p:cTn id="74" presetID="53" presetClass="entr" presetSubtype="16" fill="hold" grpId="2" nodeType="with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p:cTn id="76" dur="500" fill="hold"/>
                                        <p:tgtEl>
                                          <p:spTgt spid="14"/>
                                        </p:tgtEl>
                                        <p:attrNameLst>
                                          <p:attrName>ppt_w</p:attrName>
                                        </p:attrNameLst>
                                      </p:cBhvr>
                                      <p:tavLst>
                                        <p:tav tm="0">
                                          <p:val>
                                            <p:fltVal val="0"/>
                                          </p:val>
                                        </p:tav>
                                        <p:tav tm="100000">
                                          <p:val>
                                            <p:strVal val="#ppt_w"/>
                                          </p:val>
                                        </p:tav>
                                      </p:tavLst>
                                    </p:anim>
                                    <p:anim calcmode="lin" valueType="num">
                                      <p:cBhvr>
                                        <p:cTn id="77" dur="500" fill="hold"/>
                                        <p:tgtEl>
                                          <p:spTgt spid="14"/>
                                        </p:tgtEl>
                                        <p:attrNameLst>
                                          <p:attrName>ppt_h</p:attrName>
                                        </p:attrNameLst>
                                      </p:cBhvr>
                                      <p:tavLst>
                                        <p:tav tm="0">
                                          <p:val>
                                            <p:fltVal val="0"/>
                                          </p:val>
                                        </p:tav>
                                        <p:tav tm="100000">
                                          <p:val>
                                            <p:strVal val="#ppt_h"/>
                                          </p:val>
                                        </p:tav>
                                      </p:tavLst>
                                    </p:anim>
                                    <p:animEffect transition="in" filter="fade">
                                      <p:cBhvr>
                                        <p:cTn id="78" dur="500"/>
                                        <p:tgtEl>
                                          <p:spTgt spid="14"/>
                                        </p:tgtEl>
                                      </p:cBhvr>
                                    </p:animEffect>
                                  </p:childTnLst>
                                </p:cTn>
                              </p:par>
                              <p:par>
                                <p:cTn id="79" presetID="53" presetClass="entr" presetSubtype="16" fill="hold" nodeType="with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p:cTn id="81" dur="500" fill="hold"/>
                                        <p:tgtEl>
                                          <p:spTgt spid="44"/>
                                        </p:tgtEl>
                                        <p:attrNameLst>
                                          <p:attrName>ppt_w</p:attrName>
                                        </p:attrNameLst>
                                      </p:cBhvr>
                                      <p:tavLst>
                                        <p:tav tm="0">
                                          <p:val>
                                            <p:fltVal val="0"/>
                                          </p:val>
                                        </p:tav>
                                        <p:tav tm="100000">
                                          <p:val>
                                            <p:strVal val="#ppt_w"/>
                                          </p:val>
                                        </p:tav>
                                      </p:tavLst>
                                    </p:anim>
                                    <p:anim calcmode="lin" valueType="num">
                                      <p:cBhvr>
                                        <p:cTn id="82" dur="500" fill="hold"/>
                                        <p:tgtEl>
                                          <p:spTgt spid="44"/>
                                        </p:tgtEl>
                                        <p:attrNameLst>
                                          <p:attrName>ppt_h</p:attrName>
                                        </p:attrNameLst>
                                      </p:cBhvr>
                                      <p:tavLst>
                                        <p:tav tm="0">
                                          <p:val>
                                            <p:fltVal val="0"/>
                                          </p:val>
                                        </p:tav>
                                        <p:tav tm="100000">
                                          <p:val>
                                            <p:strVal val="#ppt_h"/>
                                          </p:val>
                                        </p:tav>
                                      </p:tavLst>
                                    </p:anim>
                                    <p:animEffect transition="in" filter="fade">
                                      <p:cBhvr>
                                        <p:cTn id="83" dur="500"/>
                                        <p:tgtEl>
                                          <p:spTgt spid="44"/>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10"/>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12"/>
                                        </p:tgtEl>
                                        <p:attrNameLst>
                                          <p:attrName>style.visibility</p:attrName>
                                        </p:attrNameLst>
                                      </p:cBhvr>
                                      <p:to>
                                        <p:strVal val="visible"/>
                                      </p:to>
                                    </p:set>
                                  </p:childTnLst>
                                </p:cTn>
                              </p:par>
                            </p:childTnLst>
                          </p:cTn>
                        </p:par>
                      </p:childTnLst>
                    </p:cTn>
                  </p:par>
                  <p:par>
                    <p:cTn id="92" fill="hold" nodeType="clickPar">
                      <p:stCondLst>
                        <p:cond delay="indefinite"/>
                      </p:stCondLst>
                      <p:childTnLst>
                        <p:par>
                          <p:cTn id="93" fill="hold" nodeType="withGroup">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2" grpId="0"/>
      <p:bldP spid="13" grpId="0"/>
      <p:bldP spid="14" grpId="0" animBg="1"/>
      <p:bldP spid="14" grpId="1" animBg="1"/>
      <p:bldP spid="14" grpId="2" animBg="1"/>
      <p:bldP spid="16" grpId="0" animBg="1"/>
      <p:bldP spid="21" grpId="0" animBg="1"/>
      <p:bldP spid="21" grpId="1" animBg="1"/>
      <p:bldP spid="25" grpId="0" animBg="1"/>
      <p:bldP spid="25" grpId="1" animBg="1"/>
      <p:bldP spid="33" grpId="0" animBg="1"/>
      <p:bldP spid="35" grpId="0" animBg="1"/>
      <p:bldP spid="39"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77FA858E-CCA5-4C25-ABDF-BF515D0D5CA4}"/>
              </a:ext>
            </a:extLst>
          </p:cNvPr>
          <p:cNvSpPr>
            <a:spLocks noGrp="1" noChangeArrowheads="1"/>
          </p:cNvSpPr>
          <p:nvPr>
            <p:ph type="title"/>
          </p:nvPr>
        </p:nvSpPr>
        <p:spPr>
          <a:xfrm>
            <a:off x="628650" y="0"/>
            <a:ext cx="7886700" cy="1325563"/>
          </a:xfrm>
        </p:spPr>
        <p:txBody>
          <a:bodyPr/>
          <a:lstStyle/>
          <a:p>
            <a:pPr algn="ctr"/>
            <a:r>
              <a:rPr lang="en-US" altLang="en-US" b="1">
                <a:solidFill>
                  <a:srgbClr val="002060"/>
                </a:solidFill>
                <a:latin typeface="Arial" panose="020B0604020202020204" pitchFamily="34" charset="0"/>
                <a:cs typeface="Arial" panose="020B0604020202020204" pitchFamily="34" charset="0"/>
              </a:rPr>
              <a:t>PF Curve - Planning and Scheduling</a:t>
            </a:r>
          </a:p>
        </p:txBody>
      </p:sp>
      <p:pic>
        <p:nvPicPr>
          <p:cNvPr id="61443" name="Content Placeholder 3" descr="Proactive Planning and Scheduling.jpg">
            <a:extLst>
              <a:ext uri="{FF2B5EF4-FFF2-40B4-BE49-F238E27FC236}">
                <a16:creationId xmlns:a16="http://schemas.microsoft.com/office/drawing/2014/main" id="{3BD9329C-D89D-4148-8D76-979D463B350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22395"/>
          <a:stretch>
            <a:fillRect/>
          </a:stretch>
        </p:blipFill>
        <p:spPr>
          <a:xfrm>
            <a:off x="190500" y="1092200"/>
            <a:ext cx="8699500" cy="5033963"/>
          </a:xfrm>
        </p:spPr>
      </p:pic>
      <p:sp>
        <p:nvSpPr>
          <p:cNvPr id="2" name="Slide Number Placeholder 1">
            <a:extLst>
              <a:ext uri="{FF2B5EF4-FFF2-40B4-BE49-F238E27FC236}">
                <a16:creationId xmlns:a16="http://schemas.microsoft.com/office/drawing/2014/main" id="{6F260B9D-D7E2-AE44-B6F3-BC0B611D9364}"/>
              </a:ext>
            </a:extLst>
          </p:cNvPr>
          <p:cNvSpPr>
            <a:spLocks noGrp="1"/>
          </p:cNvSpPr>
          <p:nvPr>
            <p:ph type="sldNum" sz="quarter" idx="12"/>
          </p:nvPr>
        </p:nvSpPr>
        <p:spPr/>
        <p:txBody>
          <a:bodyPr/>
          <a:lstStyle/>
          <a:p>
            <a:pPr>
              <a:defRPr/>
            </a:pPr>
            <a:fld id="{93760DB9-38B2-4ACA-86B8-FFD53C1F380B}" type="slidenum">
              <a:rPr lang="en-US" smtClean="0"/>
              <a:pPr>
                <a:defRPr/>
              </a:pPr>
              <a:t>253</a:t>
            </a:fld>
            <a:endParaRPr lang="en-US"/>
          </a:p>
        </p:txBody>
      </p:sp>
      <p:sp>
        <p:nvSpPr>
          <p:cNvPr id="3" name="Footer Placeholder 2">
            <a:extLst>
              <a:ext uri="{FF2B5EF4-FFF2-40B4-BE49-F238E27FC236}">
                <a16:creationId xmlns:a16="http://schemas.microsoft.com/office/drawing/2014/main" id="{839A6970-CDD2-6D4C-A193-11BE3CE7C0D9}"/>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49625921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766" name="Rectangle 7376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30" name="Rectangle 2">
            <a:extLst>
              <a:ext uri="{FF2B5EF4-FFF2-40B4-BE49-F238E27FC236}">
                <a16:creationId xmlns:a16="http://schemas.microsoft.com/office/drawing/2014/main" id="{2C1295BF-80F5-4E76-9D7E-970F55D20E91}"/>
              </a:ext>
            </a:extLst>
          </p:cNvPr>
          <p:cNvSpPr>
            <a:spLocks noGrp="1" noChangeArrowheads="1"/>
          </p:cNvSpPr>
          <p:nvPr>
            <p:ph type="title"/>
          </p:nvPr>
        </p:nvSpPr>
        <p:spPr>
          <a:xfrm>
            <a:off x="628650" y="557188"/>
            <a:ext cx="7886700" cy="1133499"/>
          </a:xfrm>
        </p:spPr>
        <p:txBody>
          <a:bodyPr>
            <a:normAutofit/>
          </a:bodyPr>
          <a:lstStyle/>
          <a:p>
            <a:pPr algn="ctr" eaLnBrk="1" hangingPunct="1"/>
            <a:r>
              <a:rPr lang="en-US" altLang="en-US" sz="4500" b="1">
                <a:latin typeface="Arial" panose="020B0604020202020204" pitchFamily="34" charset="0"/>
                <a:cs typeface="Arial" panose="020B0604020202020204" pitchFamily="34" charset="0"/>
              </a:rPr>
              <a:t>What are Work Procedures?</a:t>
            </a:r>
          </a:p>
        </p:txBody>
      </p:sp>
      <p:sp>
        <p:nvSpPr>
          <p:cNvPr id="3" name="Footer Placeholder 2">
            <a:extLst>
              <a:ext uri="{FF2B5EF4-FFF2-40B4-BE49-F238E27FC236}">
                <a16:creationId xmlns:a16="http://schemas.microsoft.com/office/drawing/2014/main" id="{B8225A43-1A04-B946-B918-C84944D2500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t>www.worldclassmaintenance.org</a:t>
            </a:r>
          </a:p>
        </p:txBody>
      </p:sp>
      <p:sp>
        <p:nvSpPr>
          <p:cNvPr id="2" name="Slide Number Placeholder 1">
            <a:extLst>
              <a:ext uri="{FF2B5EF4-FFF2-40B4-BE49-F238E27FC236}">
                <a16:creationId xmlns:a16="http://schemas.microsoft.com/office/drawing/2014/main" id="{67925A73-6781-1345-BA60-C5757F6A3EBC}"/>
              </a:ext>
            </a:extLst>
          </p:cNvPr>
          <p:cNvSpPr>
            <a:spLocks noGrp="1"/>
          </p:cNvSpPr>
          <p:nvPr>
            <p:ph type="sldNum" sz="quarter" idx="12"/>
          </p:nvPr>
        </p:nvSpPr>
        <p:spPr>
          <a:xfrm>
            <a:off x="6457950" y="6356350"/>
            <a:ext cx="2057400" cy="365125"/>
          </a:xfrm>
        </p:spPr>
        <p:txBody>
          <a:bodyPr>
            <a:normAutofit/>
          </a:bodyPr>
          <a:lstStyle/>
          <a:p>
            <a:pPr>
              <a:spcAft>
                <a:spcPts val="600"/>
              </a:spcAft>
              <a:defRPr/>
            </a:pPr>
            <a:fld id="{93760DB9-38B2-4ACA-86B8-FFD53C1F380B}" type="slidenum">
              <a:rPr lang="en-US" smtClean="0"/>
              <a:pPr>
                <a:spcAft>
                  <a:spcPts val="600"/>
                </a:spcAft>
                <a:defRPr/>
              </a:pPr>
              <a:t>254</a:t>
            </a:fld>
            <a:endParaRPr lang="en-US"/>
          </a:p>
        </p:txBody>
      </p:sp>
      <p:graphicFrame>
        <p:nvGraphicFramePr>
          <p:cNvPr id="73753" name="Rectangle 3">
            <a:extLst>
              <a:ext uri="{FF2B5EF4-FFF2-40B4-BE49-F238E27FC236}">
                <a16:creationId xmlns:a16="http://schemas.microsoft.com/office/drawing/2014/main" id="{028A6A0D-9793-2E9E-FAE4-6105D9915FC2}"/>
              </a:ext>
            </a:extLst>
          </p:cNvPr>
          <p:cNvGraphicFramePr>
            <a:graphicFrameLocks noGrp="1"/>
          </p:cNvGraphicFramePr>
          <p:nvPr>
            <p:ph idx="1"/>
            <p:extLst>
              <p:ext uri="{D42A27DB-BD31-4B8C-83A1-F6EECF244321}">
                <p14:modId xmlns:p14="http://schemas.microsoft.com/office/powerpoint/2010/main" val="1088158275"/>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9972852"/>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657BE965-15CD-4BF5-9981-433CED3FE67F}"/>
              </a:ext>
            </a:extLst>
          </p:cNvPr>
          <p:cNvSpPr>
            <a:spLocks noGrp="1" noChangeArrowheads="1"/>
          </p:cNvSpPr>
          <p:nvPr>
            <p:ph type="title"/>
          </p:nvPr>
        </p:nvSpPr>
        <p:spPr>
          <a:xfrm>
            <a:off x="0" y="333375"/>
            <a:ext cx="9134475" cy="609600"/>
          </a:xfrm>
        </p:spPr>
        <p:txBody>
          <a:bodyPr>
            <a:normAutofit/>
          </a:bodyPr>
          <a:lstStyle/>
          <a:p>
            <a:r>
              <a:rPr lang="en-US" altLang="en-US" sz="2800"/>
              <a:t> World Class–Effective/Repeatable Work Procedures</a:t>
            </a:r>
          </a:p>
        </p:txBody>
      </p:sp>
      <p:sp>
        <p:nvSpPr>
          <p:cNvPr id="67587" name="Content Placeholder 2">
            <a:extLst>
              <a:ext uri="{FF2B5EF4-FFF2-40B4-BE49-F238E27FC236}">
                <a16:creationId xmlns:a16="http://schemas.microsoft.com/office/drawing/2014/main" id="{40477FB8-E98A-4A1F-B576-65083465DF03}"/>
              </a:ext>
            </a:extLst>
          </p:cNvPr>
          <p:cNvSpPr>
            <a:spLocks noGrp="1" noChangeArrowheads="1"/>
          </p:cNvSpPr>
          <p:nvPr>
            <p:ph idx="1"/>
          </p:nvPr>
        </p:nvSpPr>
        <p:spPr>
          <a:xfrm>
            <a:off x="457200" y="1041400"/>
            <a:ext cx="8229600" cy="4470400"/>
          </a:xfrm>
        </p:spPr>
        <p:txBody>
          <a:bodyPr/>
          <a:lstStyle/>
          <a:p>
            <a:r>
              <a:rPr lang="en-US" altLang="en-US" sz="2400"/>
              <a:t>Standards/Specification</a:t>
            </a:r>
          </a:p>
          <a:p>
            <a:r>
              <a:rPr lang="en-US" altLang="en-US" sz="2400"/>
              <a:t>Step by Step Procedures</a:t>
            </a:r>
          </a:p>
          <a:p>
            <a:r>
              <a:rPr lang="en-US" altLang="en-US" sz="2400"/>
              <a:t>Coordination</a:t>
            </a:r>
          </a:p>
          <a:p>
            <a:r>
              <a:rPr lang="en-US" altLang="en-US" sz="2400"/>
              <a:t>Safety/Environmental warnings and cautions</a:t>
            </a:r>
          </a:p>
          <a:p>
            <a:r>
              <a:rPr lang="en-US" altLang="en-US" sz="2400"/>
              <a:t>Used on all work which a failure could occur</a:t>
            </a:r>
          </a:p>
          <a:p>
            <a:r>
              <a:rPr lang="en-US" altLang="en-US" sz="2400"/>
              <a:t>Use Subject Matter Expert to write a procedure</a:t>
            </a:r>
          </a:p>
          <a:p>
            <a:r>
              <a:rPr lang="en-US" altLang="en-US" sz="2400"/>
              <a:t>Develop a Process Map for Procedure Approval</a:t>
            </a:r>
          </a:p>
          <a:p>
            <a:endParaRPr lang="en-US" altLang="en-US" sz="2400"/>
          </a:p>
        </p:txBody>
      </p:sp>
      <p:pic>
        <p:nvPicPr>
          <p:cNvPr id="4" name="Picture 3" descr="Visio-Intrepid Procedure Development.jpg">
            <a:extLst>
              <a:ext uri="{FF2B5EF4-FFF2-40B4-BE49-F238E27FC236}">
                <a16:creationId xmlns:a16="http://schemas.microsoft.com/office/drawing/2014/main" id="{AFA45A63-66E0-4F19-83E7-5534B98FAD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400" y="876300"/>
            <a:ext cx="838835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881F4A34-AB95-4BB7-9022-7F7A28659A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3C630A21-523B-9946-AB0E-6AA057647591}"/>
              </a:ext>
            </a:extLst>
          </p:cNvPr>
          <p:cNvSpPr>
            <a:spLocks noGrp="1"/>
          </p:cNvSpPr>
          <p:nvPr>
            <p:ph type="sldNum" sz="quarter" idx="12"/>
          </p:nvPr>
        </p:nvSpPr>
        <p:spPr/>
        <p:txBody>
          <a:bodyPr/>
          <a:lstStyle/>
          <a:p>
            <a:pPr>
              <a:defRPr/>
            </a:pPr>
            <a:fld id="{93760DB9-38B2-4ACA-86B8-FFD53C1F380B}" type="slidenum">
              <a:rPr lang="en-US" smtClean="0"/>
              <a:pPr>
                <a:defRPr/>
              </a:pPr>
              <a:t>255</a:t>
            </a:fld>
            <a:endParaRPr lang="en-US"/>
          </a:p>
        </p:txBody>
      </p:sp>
      <p:sp>
        <p:nvSpPr>
          <p:cNvPr id="5" name="Footer Placeholder 4">
            <a:extLst>
              <a:ext uri="{FF2B5EF4-FFF2-40B4-BE49-F238E27FC236}">
                <a16:creationId xmlns:a16="http://schemas.microsoft.com/office/drawing/2014/main" id="{E34E2E06-A7B2-3B47-B30F-213292378E91}"/>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342385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3" presetClass="exit" presetSubtype="10" fill="hold" nodeType="withEffect">
                                  <p:stCondLst>
                                    <p:cond delay="0"/>
                                  </p:stCondLst>
                                  <p:childTnLst>
                                    <p:animEffect transition="out" filter="blinds(horizontal)">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638F9B1C-98CB-41D7-995C-D89B8D030C72}"/>
              </a:ext>
            </a:extLst>
          </p:cNvPr>
          <p:cNvSpPr>
            <a:spLocks noGrp="1" noChangeArrowheads="1"/>
          </p:cNvSpPr>
          <p:nvPr>
            <p:ph type="title"/>
          </p:nvPr>
        </p:nvSpPr>
        <p:spPr/>
        <p:txBody>
          <a:bodyPr/>
          <a:lstStyle/>
          <a:p>
            <a:endParaRPr lang="en-US" altLang="en-US"/>
          </a:p>
        </p:txBody>
      </p:sp>
      <p:pic>
        <p:nvPicPr>
          <p:cNvPr id="65539" name="Content Placeholder 3" descr="Balancing Your PM Execution2.jpg">
            <a:extLst>
              <a:ext uri="{FF2B5EF4-FFF2-40B4-BE49-F238E27FC236}">
                <a16:creationId xmlns:a16="http://schemas.microsoft.com/office/drawing/2014/main" id="{EB395FE5-F85A-40B0-B148-FEFA1ACBE68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1138" y="317500"/>
            <a:ext cx="8640762" cy="5765800"/>
          </a:xfrm>
        </p:spPr>
      </p:pic>
      <p:sp>
        <p:nvSpPr>
          <p:cNvPr id="5" name="TextBox 4">
            <a:extLst>
              <a:ext uri="{FF2B5EF4-FFF2-40B4-BE49-F238E27FC236}">
                <a16:creationId xmlns:a16="http://schemas.microsoft.com/office/drawing/2014/main" id="{207ADB40-E0AF-4260-B588-ABBAF83CBAAB}"/>
              </a:ext>
            </a:extLst>
          </p:cNvPr>
          <p:cNvSpPr txBox="1"/>
          <p:nvPr/>
        </p:nvSpPr>
        <p:spPr>
          <a:xfrm>
            <a:off x="566738" y="342900"/>
            <a:ext cx="2871787" cy="584200"/>
          </a:xfrm>
          <a:prstGeom prst="rect">
            <a:avLst/>
          </a:prstGeom>
          <a:noFill/>
        </p:spPr>
        <p:txBody>
          <a:bodyPr wrap="none">
            <a:spAutoFit/>
          </a:bodyPr>
          <a:lstStyle/>
          <a:p>
            <a:pPr eaLnBrk="1" hangingPunct="1">
              <a:spcBef>
                <a:spcPct val="20000"/>
              </a:spcBef>
              <a:defRPr/>
            </a:pPr>
            <a:r>
              <a:rPr lang="en-US">
                <a:solidFill>
                  <a:schemeClr val="bg1"/>
                </a:solidFill>
                <a:latin typeface="+mn-lt"/>
                <a:cs typeface="Arial" charset="0"/>
              </a:rPr>
              <a:t>PM Execution</a:t>
            </a:r>
          </a:p>
        </p:txBody>
      </p:sp>
      <p:sp>
        <p:nvSpPr>
          <p:cNvPr id="2" name="Slide Number Placeholder 1">
            <a:extLst>
              <a:ext uri="{FF2B5EF4-FFF2-40B4-BE49-F238E27FC236}">
                <a16:creationId xmlns:a16="http://schemas.microsoft.com/office/drawing/2014/main" id="{4AF986A9-D793-604A-9417-3EE817EF0711}"/>
              </a:ext>
            </a:extLst>
          </p:cNvPr>
          <p:cNvSpPr>
            <a:spLocks noGrp="1"/>
          </p:cNvSpPr>
          <p:nvPr>
            <p:ph type="sldNum" sz="quarter" idx="12"/>
          </p:nvPr>
        </p:nvSpPr>
        <p:spPr/>
        <p:txBody>
          <a:bodyPr/>
          <a:lstStyle/>
          <a:p>
            <a:pPr>
              <a:defRPr/>
            </a:pPr>
            <a:fld id="{93760DB9-38B2-4ACA-86B8-FFD53C1F380B}" type="slidenum">
              <a:rPr lang="en-US" smtClean="0"/>
              <a:pPr>
                <a:defRPr/>
              </a:pPr>
              <a:t>256</a:t>
            </a:fld>
            <a:endParaRPr lang="en-US"/>
          </a:p>
        </p:txBody>
      </p:sp>
      <p:sp>
        <p:nvSpPr>
          <p:cNvPr id="3" name="Footer Placeholder 2">
            <a:extLst>
              <a:ext uri="{FF2B5EF4-FFF2-40B4-BE49-F238E27FC236}">
                <a16:creationId xmlns:a16="http://schemas.microsoft.com/office/drawing/2014/main" id="{CF0C981C-EE3E-A243-844F-F1EA7449FD5B}"/>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43568468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634" name="Straight Connector 35">
            <a:extLst>
              <a:ext uri="{FF2B5EF4-FFF2-40B4-BE49-F238E27FC236}">
                <a16:creationId xmlns:a16="http://schemas.microsoft.com/office/drawing/2014/main" id="{5324F0DC-7145-4B1E-A831-16C3A11F8332}"/>
              </a:ext>
            </a:extLst>
          </p:cNvPr>
          <p:cNvCxnSpPr>
            <a:cxnSpLocks noChangeShapeType="1"/>
          </p:cNvCxnSpPr>
          <p:nvPr/>
        </p:nvCxnSpPr>
        <p:spPr bwMode="auto">
          <a:xfrm>
            <a:off x="2882900" y="2743200"/>
            <a:ext cx="0" cy="382588"/>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9635" name="Title 1">
            <a:extLst>
              <a:ext uri="{FF2B5EF4-FFF2-40B4-BE49-F238E27FC236}">
                <a16:creationId xmlns:a16="http://schemas.microsoft.com/office/drawing/2014/main" id="{8E666F09-CAFF-42BF-9140-24526BA3A060}"/>
              </a:ext>
            </a:extLst>
          </p:cNvPr>
          <p:cNvSpPr>
            <a:spLocks noGrp="1" noChangeArrowheads="1"/>
          </p:cNvSpPr>
          <p:nvPr>
            <p:ph type="title"/>
          </p:nvPr>
        </p:nvSpPr>
        <p:spPr>
          <a:xfrm>
            <a:off x="469106" y="479426"/>
            <a:ext cx="8205787" cy="609600"/>
          </a:xfrm>
        </p:spPr>
        <p:txBody>
          <a:bodyPr>
            <a:normAutofit/>
          </a:bodyPr>
          <a:lstStyle/>
          <a:p>
            <a:pPr algn="ctr"/>
            <a:r>
              <a:rPr lang="en-US" altLang="en-US" sz="3200" b="1">
                <a:solidFill>
                  <a:srgbClr val="002060"/>
                </a:solidFill>
                <a:latin typeface="Arial" panose="020B0604020202020204" pitchFamily="34" charset="0"/>
                <a:cs typeface="Arial" panose="020B0604020202020204" pitchFamily="34" charset="0"/>
              </a:rPr>
              <a:t>Variation in PM Execution – 30 Day PM</a:t>
            </a:r>
          </a:p>
        </p:txBody>
      </p:sp>
      <p:sp>
        <p:nvSpPr>
          <p:cNvPr id="5" name="TextBox 4">
            <a:extLst>
              <a:ext uri="{FF2B5EF4-FFF2-40B4-BE49-F238E27FC236}">
                <a16:creationId xmlns:a16="http://schemas.microsoft.com/office/drawing/2014/main" id="{9D759ACB-1FD3-4F87-9827-E98C9CB7FE7B}"/>
              </a:ext>
            </a:extLst>
          </p:cNvPr>
          <p:cNvSpPr txBox="1"/>
          <p:nvPr/>
        </p:nvSpPr>
        <p:spPr>
          <a:xfrm>
            <a:off x="1511300" y="3175000"/>
            <a:ext cx="903288" cy="461963"/>
          </a:xfrm>
          <a:prstGeom prst="rect">
            <a:avLst/>
          </a:prstGeom>
          <a:noFill/>
        </p:spPr>
        <p:txBody>
          <a:bodyPr wrap="none">
            <a:spAutoFit/>
          </a:bodyPr>
          <a:lstStyle/>
          <a:p>
            <a:pPr eaLnBrk="1" hangingPunct="1">
              <a:spcBef>
                <a:spcPct val="20000"/>
              </a:spcBef>
              <a:defRPr/>
            </a:pPr>
            <a:r>
              <a:rPr lang="en-US" sz="2400">
                <a:solidFill>
                  <a:srgbClr val="00B0F0"/>
                </a:solidFill>
                <a:latin typeface="+mn-lt"/>
                <a:cs typeface="Arial" charset="0"/>
              </a:rPr>
              <a:t>June</a:t>
            </a:r>
          </a:p>
        </p:txBody>
      </p:sp>
      <p:sp>
        <p:nvSpPr>
          <p:cNvPr id="6" name="TextBox 5">
            <a:extLst>
              <a:ext uri="{FF2B5EF4-FFF2-40B4-BE49-F238E27FC236}">
                <a16:creationId xmlns:a16="http://schemas.microsoft.com/office/drawing/2014/main" id="{6295C4E1-DBBC-41FA-B387-9D5828A3CF76}"/>
              </a:ext>
            </a:extLst>
          </p:cNvPr>
          <p:cNvSpPr txBox="1"/>
          <p:nvPr/>
        </p:nvSpPr>
        <p:spPr>
          <a:xfrm>
            <a:off x="3937000" y="3163888"/>
            <a:ext cx="800100" cy="463550"/>
          </a:xfrm>
          <a:prstGeom prst="rect">
            <a:avLst/>
          </a:prstGeom>
          <a:noFill/>
        </p:spPr>
        <p:txBody>
          <a:bodyPr wrap="none">
            <a:spAutoFit/>
          </a:bodyPr>
          <a:lstStyle/>
          <a:p>
            <a:pPr eaLnBrk="1" hangingPunct="1">
              <a:spcBef>
                <a:spcPct val="20000"/>
              </a:spcBef>
              <a:defRPr/>
            </a:pPr>
            <a:r>
              <a:rPr lang="en-US" sz="2400">
                <a:solidFill>
                  <a:srgbClr val="00B0F0"/>
                </a:solidFill>
                <a:latin typeface="+mn-lt"/>
                <a:cs typeface="Arial" charset="0"/>
              </a:rPr>
              <a:t>July</a:t>
            </a:r>
          </a:p>
        </p:txBody>
      </p:sp>
      <p:sp>
        <p:nvSpPr>
          <p:cNvPr id="7" name="TextBox 6">
            <a:extLst>
              <a:ext uri="{FF2B5EF4-FFF2-40B4-BE49-F238E27FC236}">
                <a16:creationId xmlns:a16="http://schemas.microsoft.com/office/drawing/2014/main" id="{2A1D3E04-E267-4F3B-9B34-8040969AFBB3}"/>
              </a:ext>
            </a:extLst>
          </p:cNvPr>
          <p:cNvSpPr txBox="1"/>
          <p:nvPr/>
        </p:nvSpPr>
        <p:spPr>
          <a:xfrm>
            <a:off x="6299200" y="3125788"/>
            <a:ext cx="1244600" cy="463550"/>
          </a:xfrm>
          <a:prstGeom prst="rect">
            <a:avLst/>
          </a:prstGeom>
          <a:noFill/>
        </p:spPr>
        <p:txBody>
          <a:bodyPr wrap="none">
            <a:spAutoFit/>
          </a:bodyPr>
          <a:lstStyle/>
          <a:p>
            <a:pPr eaLnBrk="1" hangingPunct="1">
              <a:spcBef>
                <a:spcPct val="20000"/>
              </a:spcBef>
              <a:defRPr/>
            </a:pPr>
            <a:r>
              <a:rPr lang="en-US" sz="2400">
                <a:solidFill>
                  <a:srgbClr val="00B0F0"/>
                </a:solidFill>
                <a:latin typeface="+mn-lt"/>
                <a:cs typeface="Arial" charset="0"/>
              </a:rPr>
              <a:t>August</a:t>
            </a:r>
          </a:p>
        </p:txBody>
      </p:sp>
      <p:cxnSp>
        <p:nvCxnSpPr>
          <p:cNvPr id="69639" name="Straight Connector 7">
            <a:extLst>
              <a:ext uri="{FF2B5EF4-FFF2-40B4-BE49-F238E27FC236}">
                <a16:creationId xmlns:a16="http://schemas.microsoft.com/office/drawing/2014/main" id="{9A4D026B-58B2-4E78-8170-3F9CB67785EB}"/>
              </a:ext>
            </a:extLst>
          </p:cNvPr>
          <p:cNvCxnSpPr>
            <a:cxnSpLocks noChangeShapeType="1"/>
          </p:cNvCxnSpPr>
          <p:nvPr/>
        </p:nvCxnSpPr>
        <p:spPr bwMode="auto">
          <a:xfrm>
            <a:off x="774700" y="2933700"/>
            <a:ext cx="7442200" cy="0"/>
          </a:xfrm>
          <a:prstGeom prst="line">
            <a:avLst/>
          </a:prstGeom>
          <a:noFill/>
          <a:ln w="57150" algn="ctr">
            <a:solidFill>
              <a:schemeClr val="tx1"/>
            </a:solidFill>
            <a:round/>
            <a:headEnd/>
            <a:tailEnd/>
          </a:ln>
          <a:extLst>
            <a:ext uri="{909E8E84-426E-40DD-AFC4-6F175D3DCCD1}">
              <a14:hiddenFill xmlns:a14="http://schemas.microsoft.com/office/drawing/2010/main">
                <a:noFill/>
              </a14:hiddenFill>
            </a:ext>
          </a:extLst>
        </p:spPr>
      </p:cxnSp>
      <p:cxnSp>
        <p:nvCxnSpPr>
          <p:cNvPr id="69640" name="Straight Connector 10">
            <a:extLst>
              <a:ext uri="{FF2B5EF4-FFF2-40B4-BE49-F238E27FC236}">
                <a16:creationId xmlns:a16="http://schemas.microsoft.com/office/drawing/2014/main" id="{FB3D3299-10FE-4A1C-81D1-AD11C9DD0305}"/>
              </a:ext>
            </a:extLst>
          </p:cNvPr>
          <p:cNvCxnSpPr>
            <a:cxnSpLocks noChangeShapeType="1"/>
          </p:cNvCxnSpPr>
          <p:nvPr/>
        </p:nvCxnSpPr>
        <p:spPr bwMode="auto">
          <a:xfrm>
            <a:off x="3200400" y="2463800"/>
            <a:ext cx="0" cy="91440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69641" name="Straight Connector 14">
            <a:extLst>
              <a:ext uri="{FF2B5EF4-FFF2-40B4-BE49-F238E27FC236}">
                <a16:creationId xmlns:a16="http://schemas.microsoft.com/office/drawing/2014/main" id="{527F62CD-1592-4600-B8AE-AEA933F18B95}"/>
              </a:ext>
            </a:extLst>
          </p:cNvPr>
          <p:cNvCxnSpPr>
            <a:cxnSpLocks noChangeShapeType="1"/>
          </p:cNvCxnSpPr>
          <p:nvPr/>
        </p:nvCxnSpPr>
        <p:spPr bwMode="auto">
          <a:xfrm>
            <a:off x="5537200" y="2490788"/>
            <a:ext cx="0" cy="91440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4" name="Multiply 13">
            <a:extLst>
              <a:ext uri="{FF2B5EF4-FFF2-40B4-BE49-F238E27FC236}">
                <a16:creationId xmlns:a16="http://schemas.microsoft.com/office/drawing/2014/main" id="{FE73AD31-2570-467A-BF09-F260CE026B96}"/>
              </a:ext>
            </a:extLst>
          </p:cNvPr>
          <p:cNvSpPr/>
          <p:nvPr/>
        </p:nvSpPr>
        <p:spPr bwMode="auto">
          <a:xfrm>
            <a:off x="2603500" y="2622550"/>
            <a:ext cx="533400" cy="596900"/>
          </a:xfrm>
          <a:prstGeom prst="mathMultiply">
            <a:avLst/>
          </a:prstGeom>
          <a:solidFill>
            <a:srgbClr val="FF0000"/>
          </a:solidFill>
          <a:ln w="9525" cap="flat" cmpd="sng" algn="ctr">
            <a:noFill/>
            <a:prstDash val="solid"/>
            <a:round/>
            <a:headEnd type="none" w="med" len="med"/>
            <a:tailEnd type="none" w="med" len="med"/>
          </a:ln>
          <a:effectLst/>
        </p:spPr>
        <p:txBody>
          <a:bodyPr anchor="ctr" anchorCtr="1"/>
          <a:lstStyle/>
          <a:p>
            <a:pPr eaLnBrk="1" hangingPunct="1">
              <a:spcBef>
                <a:spcPct val="20000"/>
              </a:spcBef>
              <a:buFontTx/>
              <a:buChar char="•"/>
              <a:defRPr/>
            </a:pPr>
            <a:endParaRPr lang="en-US">
              <a:cs typeface="Arial" charset="0"/>
            </a:endParaRPr>
          </a:p>
        </p:txBody>
      </p:sp>
      <p:cxnSp>
        <p:nvCxnSpPr>
          <p:cNvPr id="69643" name="Straight Connector 16">
            <a:extLst>
              <a:ext uri="{FF2B5EF4-FFF2-40B4-BE49-F238E27FC236}">
                <a16:creationId xmlns:a16="http://schemas.microsoft.com/office/drawing/2014/main" id="{BD54AD2D-03B5-434E-822E-BD2E4CD90150}"/>
              </a:ext>
            </a:extLst>
          </p:cNvPr>
          <p:cNvCxnSpPr>
            <a:cxnSpLocks noChangeShapeType="1"/>
          </p:cNvCxnSpPr>
          <p:nvPr/>
        </p:nvCxnSpPr>
        <p:spPr bwMode="auto">
          <a:xfrm>
            <a:off x="774700" y="2743200"/>
            <a:ext cx="0" cy="382588"/>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B52157A0-4C1D-4A51-9C3A-73B88E703830}"/>
              </a:ext>
            </a:extLst>
          </p:cNvPr>
          <p:cNvSpPr txBox="1"/>
          <p:nvPr/>
        </p:nvSpPr>
        <p:spPr>
          <a:xfrm>
            <a:off x="2670175" y="2398713"/>
            <a:ext cx="412750" cy="338137"/>
          </a:xfrm>
          <a:prstGeom prst="rect">
            <a:avLst/>
          </a:prstGeom>
          <a:noFill/>
        </p:spPr>
        <p:txBody>
          <a:bodyPr wrap="none">
            <a:spAutoFit/>
          </a:bodyPr>
          <a:lstStyle/>
          <a:p>
            <a:pPr eaLnBrk="1" hangingPunct="1">
              <a:spcBef>
                <a:spcPct val="20000"/>
              </a:spcBef>
              <a:defRPr/>
            </a:pPr>
            <a:r>
              <a:rPr lang="en-US" sz="1600">
                <a:latin typeface="+mn-lt"/>
                <a:cs typeface="Arial" charset="0"/>
              </a:rPr>
              <a:t>28</a:t>
            </a:r>
          </a:p>
        </p:txBody>
      </p:sp>
      <p:sp>
        <p:nvSpPr>
          <p:cNvPr id="23" name="TextBox 22">
            <a:extLst>
              <a:ext uri="{FF2B5EF4-FFF2-40B4-BE49-F238E27FC236}">
                <a16:creationId xmlns:a16="http://schemas.microsoft.com/office/drawing/2014/main" id="{190542B0-EEE1-42E2-A87B-47936204C1FF}"/>
              </a:ext>
            </a:extLst>
          </p:cNvPr>
          <p:cNvSpPr txBox="1"/>
          <p:nvPr/>
        </p:nvSpPr>
        <p:spPr>
          <a:xfrm>
            <a:off x="638175" y="2359025"/>
            <a:ext cx="298450" cy="338138"/>
          </a:xfrm>
          <a:prstGeom prst="rect">
            <a:avLst/>
          </a:prstGeom>
          <a:noFill/>
        </p:spPr>
        <p:txBody>
          <a:bodyPr wrap="none">
            <a:spAutoFit/>
          </a:bodyPr>
          <a:lstStyle/>
          <a:p>
            <a:pPr eaLnBrk="1" hangingPunct="1">
              <a:spcBef>
                <a:spcPct val="20000"/>
              </a:spcBef>
              <a:defRPr/>
            </a:pPr>
            <a:r>
              <a:rPr lang="en-US" sz="1600">
                <a:latin typeface="+mn-lt"/>
                <a:cs typeface="Arial" charset="0"/>
              </a:rPr>
              <a:t>1</a:t>
            </a:r>
          </a:p>
        </p:txBody>
      </p:sp>
      <p:sp>
        <p:nvSpPr>
          <p:cNvPr id="24" name="TextBox 23">
            <a:extLst>
              <a:ext uri="{FF2B5EF4-FFF2-40B4-BE49-F238E27FC236}">
                <a16:creationId xmlns:a16="http://schemas.microsoft.com/office/drawing/2014/main" id="{E68D1BCA-D60F-48A7-921C-166E22466EEF}"/>
              </a:ext>
            </a:extLst>
          </p:cNvPr>
          <p:cNvSpPr txBox="1"/>
          <p:nvPr/>
        </p:nvSpPr>
        <p:spPr>
          <a:xfrm>
            <a:off x="3317875" y="2387600"/>
            <a:ext cx="298450" cy="338138"/>
          </a:xfrm>
          <a:prstGeom prst="rect">
            <a:avLst/>
          </a:prstGeom>
          <a:noFill/>
        </p:spPr>
        <p:txBody>
          <a:bodyPr wrap="none">
            <a:spAutoFit/>
          </a:bodyPr>
          <a:lstStyle/>
          <a:p>
            <a:pPr eaLnBrk="1" hangingPunct="1">
              <a:spcBef>
                <a:spcPct val="20000"/>
              </a:spcBef>
              <a:defRPr/>
            </a:pPr>
            <a:r>
              <a:rPr lang="en-US" sz="1600">
                <a:latin typeface="+mn-lt"/>
                <a:cs typeface="Arial" charset="0"/>
              </a:rPr>
              <a:t>2</a:t>
            </a:r>
          </a:p>
        </p:txBody>
      </p:sp>
      <p:sp>
        <p:nvSpPr>
          <p:cNvPr id="25" name="TextBox 24">
            <a:extLst>
              <a:ext uri="{FF2B5EF4-FFF2-40B4-BE49-F238E27FC236}">
                <a16:creationId xmlns:a16="http://schemas.microsoft.com/office/drawing/2014/main" id="{4F638929-9F0F-4BE8-8ECA-6AD0094703A5}"/>
              </a:ext>
            </a:extLst>
          </p:cNvPr>
          <p:cNvSpPr txBox="1"/>
          <p:nvPr/>
        </p:nvSpPr>
        <p:spPr>
          <a:xfrm>
            <a:off x="5616575" y="2397125"/>
            <a:ext cx="298450" cy="338138"/>
          </a:xfrm>
          <a:prstGeom prst="rect">
            <a:avLst/>
          </a:prstGeom>
          <a:noFill/>
        </p:spPr>
        <p:txBody>
          <a:bodyPr wrap="none">
            <a:spAutoFit/>
          </a:bodyPr>
          <a:lstStyle/>
          <a:p>
            <a:pPr eaLnBrk="1" hangingPunct="1">
              <a:spcBef>
                <a:spcPct val="20000"/>
              </a:spcBef>
              <a:defRPr/>
            </a:pPr>
            <a:r>
              <a:rPr lang="en-US" sz="1600">
                <a:latin typeface="+mn-lt"/>
                <a:cs typeface="Arial" charset="0"/>
              </a:rPr>
              <a:t>1</a:t>
            </a:r>
          </a:p>
        </p:txBody>
      </p:sp>
      <p:cxnSp>
        <p:nvCxnSpPr>
          <p:cNvPr id="69648" name="Straight Connector 25">
            <a:extLst>
              <a:ext uri="{FF2B5EF4-FFF2-40B4-BE49-F238E27FC236}">
                <a16:creationId xmlns:a16="http://schemas.microsoft.com/office/drawing/2014/main" id="{1F1FFD95-47D4-40FD-83AD-774ED2D58365}"/>
              </a:ext>
            </a:extLst>
          </p:cNvPr>
          <p:cNvCxnSpPr>
            <a:cxnSpLocks noChangeShapeType="1"/>
          </p:cNvCxnSpPr>
          <p:nvPr/>
        </p:nvCxnSpPr>
        <p:spPr bwMode="auto">
          <a:xfrm>
            <a:off x="3457575" y="2728913"/>
            <a:ext cx="0" cy="38417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49" name="Straight Connector 26">
            <a:extLst>
              <a:ext uri="{FF2B5EF4-FFF2-40B4-BE49-F238E27FC236}">
                <a16:creationId xmlns:a16="http://schemas.microsoft.com/office/drawing/2014/main" id="{82C2BC67-5157-430A-8033-59BBF64EFCE2}"/>
              </a:ext>
            </a:extLst>
          </p:cNvPr>
          <p:cNvCxnSpPr>
            <a:cxnSpLocks noChangeShapeType="1"/>
          </p:cNvCxnSpPr>
          <p:nvPr/>
        </p:nvCxnSpPr>
        <p:spPr bwMode="auto">
          <a:xfrm>
            <a:off x="5765800" y="2755900"/>
            <a:ext cx="0" cy="382588"/>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50" name="Straight Connector 27">
            <a:extLst>
              <a:ext uri="{FF2B5EF4-FFF2-40B4-BE49-F238E27FC236}">
                <a16:creationId xmlns:a16="http://schemas.microsoft.com/office/drawing/2014/main" id="{F3A398ED-E356-4BE5-9163-976148E61C6F}"/>
              </a:ext>
            </a:extLst>
          </p:cNvPr>
          <p:cNvCxnSpPr>
            <a:cxnSpLocks noChangeShapeType="1"/>
          </p:cNvCxnSpPr>
          <p:nvPr/>
        </p:nvCxnSpPr>
        <p:spPr bwMode="auto">
          <a:xfrm>
            <a:off x="5308600" y="2755900"/>
            <a:ext cx="0" cy="382588"/>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9651" name="Straight Connector 28">
            <a:extLst>
              <a:ext uri="{FF2B5EF4-FFF2-40B4-BE49-F238E27FC236}">
                <a16:creationId xmlns:a16="http://schemas.microsoft.com/office/drawing/2014/main" id="{7B8DE87E-0719-4581-95FF-FAD1C2AE952D}"/>
              </a:ext>
            </a:extLst>
          </p:cNvPr>
          <p:cNvCxnSpPr>
            <a:cxnSpLocks noChangeShapeType="1"/>
          </p:cNvCxnSpPr>
          <p:nvPr/>
        </p:nvCxnSpPr>
        <p:spPr bwMode="auto">
          <a:xfrm>
            <a:off x="7975600" y="2743200"/>
            <a:ext cx="0" cy="382588"/>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30" name="TextBox 29">
            <a:extLst>
              <a:ext uri="{FF2B5EF4-FFF2-40B4-BE49-F238E27FC236}">
                <a16:creationId xmlns:a16="http://schemas.microsoft.com/office/drawing/2014/main" id="{7A80D14C-85E0-4A42-B95E-1C62996E84C1}"/>
              </a:ext>
            </a:extLst>
          </p:cNvPr>
          <p:cNvSpPr txBox="1"/>
          <p:nvPr/>
        </p:nvSpPr>
        <p:spPr>
          <a:xfrm>
            <a:off x="5102225" y="2390775"/>
            <a:ext cx="412750" cy="338138"/>
          </a:xfrm>
          <a:prstGeom prst="rect">
            <a:avLst/>
          </a:prstGeom>
          <a:noFill/>
        </p:spPr>
        <p:txBody>
          <a:bodyPr wrap="none">
            <a:spAutoFit/>
          </a:bodyPr>
          <a:lstStyle/>
          <a:p>
            <a:pPr eaLnBrk="1" hangingPunct="1">
              <a:spcBef>
                <a:spcPct val="20000"/>
              </a:spcBef>
              <a:defRPr/>
            </a:pPr>
            <a:r>
              <a:rPr lang="en-US" sz="1600">
                <a:latin typeface="+mn-lt"/>
                <a:cs typeface="Arial" charset="0"/>
              </a:rPr>
              <a:t>28</a:t>
            </a:r>
          </a:p>
        </p:txBody>
      </p:sp>
      <p:sp>
        <p:nvSpPr>
          <p:cNvPr id="31" name="TextBox 30">
            <a:extLst>
              <a:ext uri="{FF2B5EF4-FFF2-40B4-BE49-F238E27FC236}">
                <a16:creationId xmlns:a16="http://schemas.microsoft.com/office/drawing/2014/main" id="{E5DC2925-BB86-429A-A225-CCD16BBF5AEE}"/>
              </a:ext>
            </a:extLst>
          </p:cNvPr>
          <p:cNvSpPr txBox="1"/>
          <p:nvPr/>
        </p:nvSpPr>
        <p:spPr>
          <a:xfrm>
            <a:off x="7766050" y="2397125"/>
            <a:ext cx="412750" cy="338138"/>
          </a:xfrm>
          <a:prstGeom prst="rect">
            <a:avLst/>
          </a:prstGeom>
          <a:noFill/>
        </p:spPr>
        <p:txBody>
          <a:bodyPr wrap="none">
            <a:spAutoFit/>
          </a:bodyPr>
          <a:lstStyle/>
          <a:p>
            <a:pPr eaLnBrk="1" hangingPunct="1">
              <a:spcBef>
                <a:spcPct val="20000"/>
              </a:spcBef>
              <a:defRPr/>
            </a:pPr>
            <a:r>
              <a:rPr lang="en-US" sz="1600">
                <a:latin typeface="+mn-lt"/>
                <a:cs typeface="Arial" charset="0"/>
              </a:rPr>
              <a:t>28</a:t>
            </a:r>
          </a:p>
        </p:txBody>
      </p:sp>
      <p:sp>
        <p:nvSpPr>
          <p:cNvPr id="34" name="Multiply 33">
            <a:extLst>
              <a:ext uri="{FF2B5EF4-FFF2-40B4-BE49-F238E27FC236}">
                <a16:creationId xmlns:a16="http://schemas.microsoft.com/office/drawing/2014/main" id="{0756536D-1C97-4FB2-A05C-F65AF318F806}"/>
              </a:ext>
            </a:extLst>
          </p:cNvPr>
          <p:cNvSpPr/>
          <p:nvPr/>
        </p:nvSpPr>
        <p:spPr bwMode="auto">
          <a:xfrm>
            <a:off x="3200400" y="2603500"/>
            <a:ext cx="533400" cy="596900"/>
          </a:xfrm>
          <a:prstGeom prst="mathMultiply">
            <a:avLst/>
          </a:prstGeom>
          <a:solidFill>
            <a:srgbClr val="FF0000"/>
          </a:solidFill>
          <a:ln w="9525" cap="flat" cmpd="sng" algn="ctr">
            <a:noFill/>
            <a:prstDash val="solid"/>
            <a:round/>
            <a:headEnd type="none" w="med" len="med"/>
            <a:tailEnd type="none" w="med" len="med"/>
          </a:ln>
          <a:effectLst/>
        </p:spPr>
        <p:txBody>
          <a:bodyPr anchor="ctr" anchorCtr="1"/>
          <a:lstStyle/>
          <a:p>
            <a:pPr eaLnBrk="1" hangingPunct="1">
              <a:spcBef>
                <a:spcPct val="20000"/>
              </a:spcBef>
              <a:buFontTx/>
              <a:buChar char="•"/>
              <a:defRPr/>
            </a:pPr>
            <a:endParaRPr lang="en-US">
              <a:cs typeface="Arial" charset="0"/>
            </a:endParaRPr>
          </a:p>
        </p:txBody>
      </p:sp>
      <p:sp>
        <p:nvSpPr>
          <p:cNvPr id="35" name="Multiply 34">
            <a:extLst>
              <a:ext uri="{FF2B5EF4-FFF2-40B4-BE49-F238E27FC236}">
                <a16:creationId xmlns:a16="http://schemas.microsoft.com/office/drawing/2014/main" id="{A4A3B256-0F05-4C85-B4B6-91C4FD651089}"/>
              </a:ext>
            </a:extLst>
          </p:cNvPr>
          <p:cNvSpPr/>
          <p:nvPr/>
        </p:nvSpPr>
        <p:spPr bwMode="auto">
          <a:xfrm>
            <a:off x="7708900" y="2622550"/>
            <a:ext cx="533400" cy="596900"/>
          </a:xfrm>
          <a:prstGeom prst="mathMultiply">
            <a:avLst/>
          </a:prstGeom>
          <a:solidFill>
            <a:srgbClr val="FF0000"/>
          </a:solidFill>
          <a:ln w="9525" cap="flat" cmpd="sng" algn="ctr">
            <a:noFill/>
            <a:prstDash val="solid"/>
            <a:round/>
            <a:headEnd type="none" w="med" len="med"/>
            <a:tailEnd type="none" w="med" len="med"/>
          </a:ln>
          <a:effectLst/>
        </p:spPr>
        <p:txBody>
          <a:bodyPr anchor="ctr" anchorCtr="1"/>
          <a:lstStyle/>
          <a:p>
            <a:pPr eaLnBrk="1" hangingPunct="1">
              <a:spcBef>
                <a:spcPct val="20000"/>
              </a:spcBef>
              <a:buFontTx/>
              <a:buChar char="•"/>
              <a:defRPr/>
            </a:pPr>
            <a:endParaRPr lang="en-US">
              <a:cs typeface="Arial" charset="0"/>
            </a:endParaRPr>
          </a:p>
        </p:txBody>
      </p:sp>
      <p:sp>
        <p:nvSpPr>
          <p:cNvPr id="45056" name="Left Bracket 45055">
            <a:extLst>
              <a:ext uri="{FF2B5EF4-FFF2-40B4-BE49-F238E27FC236}">
                <a16:creationId xmlns:a16="http://schemas.microsoft.com/office/drawing/2014/main" id="{0D9EC7E5-1303-412C-A2CE-8180EBCF6D64}"/>
              </a:ext>
            </a:extLst>
          </p:cNvPr>
          <p:cNvSpPr>
            <a:spLocks/>
          </p:cNvSpPr>
          <p:nvPr/>
        </p:nvSpPr>
        <p:spPr bwMode="auto">
          <a:xfrm rot="5400000">
            <a:off x="1758950" y="1289050"/>
            <a:ext cx="139700" cy="2082800"/>
          </a:xfrm>
          <a:prstGeom prst="leftBracket">
            <a:avLst>
              <a:gd name="adj" fmla="val 8352"/>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40" name="Left Bracket 39">
            <a:extLst>
              <a:ext uri="{FF2B5EF4-FFF2-40B4-BE49-F238E27FC236}">
                <a16:creationId xmlns:a16="http://schemas.microsoft.com/office/drawing/2014/main" id="{D221408B-A613-465C-BC0D-6E31DFF7ABD0}"/>
              </a:ext>
            </a:extLst>
          </p:cNvPr>
          <p:cNvSpPr>
            <a:spLocks/>
          </p:cNvSpPr>
          <p:nvPr/>
        </p:nvSpPr>
        <p:spPr bwMode="auto">
          <a:xfrm rot="5400000">
            <a:off x="3081338" y="1693862"/>
            <a:ext cx="165100" cy="587375"/>
          </a:xfrm>
          <a:prstGeom prst="leftBracket">
            <a:avLst>
              <a:gd name="adj" fmla="val 8334"/>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41" name="Left Bracket 40">
            <a:extLst>
              <a:ext uri="{FF2B5EF4-FFF2-40B4-BE49-F238E27FC236}">
                <a16:creationId xmlns:a16="http://schemas.microsoft.com/office/drawing/2014/main" id="{F32145F9-2D38-4561-BB29-A71C3A91DEA8}"/>
              </a:ext>
            </a:extLst>
          </p:cNvPr>
          <p:cNvSpPr>
            <a:spLocks/>
          </p:cNvSpPr>
          <p:nvPr/>
        </p:nvSpPr>
        <p:spPr bwMode="auto">
          <a:xfrm rot="5400000">
            <a:off x="5678488" y="-671513"/>
            <a:ext cx="165100" cy="4429125"/>
          </a:xfrm>
          <a:prstGeom prst="leftBracket">
            <a:avLst>
              <a:gd name="adj" fmla="val 8321"/>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nchorCtr="1"/>
          <a:lstStyle>
            <a:lvl1pPr>
              <a:spcBef>
                <a:spcPct val="20000"/>
              </a:spcBef>
              <a:buChar char="•"/>
              <a:defRPr sz="2800" b="1">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400" b="1">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SzPct val="50000"/>
              <a:buFont typeface="Wingdings" panose="05000000000000000000" pitchFamily="2" charset="2"/>
              <a:buChar char="Ø"/>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3200">
              <a:latin typeface="DIN Mittelschrift Std" pitchFamily="50" charset="0"/>
            </a:endParaRPr>
          </a:p>
        </p:txBody>
      </p:sp>
      <p:sp>
        <p:nvSpPr>
          <p:cNvPr id="45057" name="TextBox 45056">
            <a:extLst>
              <a:ext uri="{FF2B5EF4-FFF2-40B4-BE49-F238E27FC236}">
                <a16:creationId xmlns:a16="http://schemas.microsoft.com/office/drawing/2014/main" id="{FD382B31-D826-4680-B4C9-7E4557D35A5F}"/>
              </a:ext>
            </a:extLst>
          </p:cNvPr>
          <p:cNvSpPr txBox="1"/>
          <p:nvPr/>
        </p:nvSpPr>
        <p:spPr>
          <a:xfrm>
            <a:off x="1343025" y="1885950"/>
            <a:ext cx="958850" cy="338138"/>
          </a:xfrm>
          <a:prstGeom prst="rect">
            <a:avLst/>
          </a:prstGeom>
          <a:noFill/>
        </p:spPr>
        <p:txBody>
          <a:bodyPr wrap="none">
            <a:spAutoFit/>
          </a:bodyPr>
          <a:lstStyle/>
          <a:p>
            <a:pPr eaLnBrk="1" hangingPunct="1">
              <a:spcBef>
                <a:spcPct val="20000"/>
              </a:spcBef>
              <a:defRPr/>
            </a:pPr>
            <a:r>
              <a:rPr lang="en-US" sz="1600">
                <a:latin typeface="+mn-lt"/>
                <a:cs typeface="Arial" charset="0"/>
              </a:rPr>
              <a:t>28 Days</a:t>
            </a:r>
          </a:p>
        </p:txBody>
      </p:sp>
      <p:sp>
        <p:nvSpPr>
          <p:cNvPr id="43" name="TextBox 42">
            <a:extLst>
              <a:ext uri="{FF2B5EF4-FFF2-40B4-BE49-F238E27FC236}">
                <a16:creationId xmlns:a16="http://schemas.microsoft.com/office/drawing/2014/main" id="{2B3726FC-6590-418E-AACF-3CF927147C58}"/>
              </a:ext>
            </a:extLst>
          </p:cNvPr>
          <p:cNvSpPr txBox="1"/>
          <p:nvPr/>
        </p:nvSpPr>
        <p:spPr>
          <a:xfrm>
            <a:off x="2743200" y="1555750"/>
            <a:ext cx="846138" cy="338138"/>
          </a:xfrm>
          <a:prstGeom prst="rect">
            <a:avLst/>
          </a:prstGeom>
          <a:noFill/>
        </p:spPr>
        <p:txBody>
          <a:bodyPr wrap="none">
            <a:spAutoFit/>
          </a:bodyPr>
          <a:lstStyle/>
          <a:p>
            <a:pPr eaLnBrk="1" hangingPunct="1">
              <a:spcBef>
                <a:spcPct val="20000"/>
              </a:spcBef>
              <a:defRPr/>
            </a:pPr>
            <a:r>
              <a:rPr lang="en-US" sz="1600">
                <a:latin typeface="+mn-lt"/>
                <a:cs typeface="Arial" charset="0"/>
              </a:rPr>
              <a:t>3 Days</a:t>
            </a:r>
          </a:p>
        </p:txBody>
      </p:sp>
      <p:sp>
        <p:nvSpPr>
          <p:cNvPr id="44" name="TextBox 43">
            <a:extLst>
              <a:ext uri="{FF2B5EF4-FFF2-40B4-BE49-F238E27FC236}">
                <a16:creationId xmlns:a16="http://schemas.microsoft.com/office/drawing/2014/main" id="{5293474B-6747-4383-89BB-E8D965E86220}"/>
              </a:ext>
            </a:extLst>
          </p:cNvPr>
          <p:cNvSpPr txBox="1"/>
          <p:nvPr/>
        </p:nvSpPr>
        <p:spPr>
          <a:xfrm>
            <a:off x="5102225" y="1090613"/>
            <a:ext cx="1057275" cy="369887"/>
          </a:xfrm>
          <a:prstGeom prst="rect">
            <a:avLst/>
          </a:prstGeom>
          <a:noFill/>
        </p:spPr>
        <p:txBody>
          <a:bodyPr wrap="none">
            <a:spAutoFit/>
          </a:bodyPr>
          <a:lstStyle/>
          <a:p>
            <a:pPr eaLnBrk="1" hangingPunct="1">
              <a:spcBef>
                <a:spcPct val="20000"/>
              </a:spcBef>
              <a:defRPr/>
            </a:pPr>
            <a:r>
              <a:rPr lang="en-US" sz="1800">
                <a:latin typeface="+mn-lt"/>
                <a:cs typeface="Arial" charset="0"/>
              </a:rPr>
              <a:t>58 Days</a:t>
            </a:r>
          </a:p>
        </p:txBody>
      </p:sp>
      <p:sp>
        <p:nvSpPr>
          <p:cNvPr id="45060" name="TextBox 45059">
            <a:extLst>
              <a:ext uri="{FF2B5EF4-FFF2-40B4-BE49-F238E27FC236}">
                <a16:creationId xmlns:a16="http://schemas.microsoft.com/office/drawing/2014/main" id="{BF6D3383-A47E-49FC-90A6-6CE8FF1970B6}"/>
              </a:ext>
            </a:extLst>
          </p:cNvPr>
          <p:cNvSpPr txBox="1"/>
          <p:nvPr/>
        </p:nvSpPr>
        <p:spPr>
          <a:xfrm>
            <a:off x="2058386" y="4483100"/>
            <a:ext cx="5357428" cy="1791260"/>
          </a:xfrm>
          <a:prstGeom prst="rect">
            <a:avLst/>
          </a:prstGeom>
          <a:noFill/>
        </p:spPr>
        <p:txBody>
          <a:bodyPr wrap="none">
            <a:spAutoFit/>
          </a:bodyPr>
          <a:lstStyle/>
          <a:p>
            <a:pPr algn="ctr" eaLnBrk="1" hangingPunct="1">
              <a:spcBef>
                <a:spcPct val="20000"/>
              </a:spcBef>
              <a:defRPr/>
            </a:pPr>
            <a:r>
              <a:rPr lang="en-US" sz="2400" b="1">
                <a:latin typeface="+mn-lt"/>
                <a:cs typeface="Arial" charset="0"/>
              </a:rPr>
              <a:t>“Apply the 10% Rule of PM”</a:t>
            </a:r>
          </a:p>
          <a:p>
            <a:pPr algn="ctr" eaLnBrk="1" hangingPunct="1">
              <a:spcBef>
                <a:spcPct val="20000"/>
              </a:spcBef>
              <a:defRPr/>
            </a:pPr>
            <a:r>
              <a:rPr lang="en-US" sz="2400" b="1">
                <a:latin typeface="+mn-lt"/>
                <a:cs typeface="Arial" charset="0"/>
              </a:rPr>
              <a:t>30 day PM = 3 Days or out of compliance</a:t>
            </a:r>
          </a:p>
          <a:p>
            <a:pPr algn="ctr" eaLnBrk="1" hangingPunct="1">
              <a:spcBef>
                <a:spcPct val="20000"/>
              </a:spcBef>
              <a:defRPr/>
            </a:pPr>
            <a:endParaRPr lang="en-US" sz="2400" b="1">
              <a:latin typeface="+mn-lt"/>
              <a:cs typeface="Arial" charset="0"/>
            </a:endParaRPr>
          </a:p>
          <a:p>
            <a:pPr algn="ctr" eaLnBrk="1" hangingPunct="1">
              <a:spcBef>
                <a:spcPct val="20000"/>
              </a:spcBef>
              <a:defRPr/>
            </a:pPr>
            <a:r>
              <a:rPr lang="en-US" sz="2400" b="1">
                <a:latin typeface="+mn-lt"/>
                <a:cs typeface="Arial" charset="0"/>
              </a:rPr>
              <a:t> </a:t>
            </a:r>
          </a:p>
        </p:txBody>
      </p:sp>
      <p:sp>
        <p:nvSpPr>
          <p:cNvPr id="45061" name="TextBox 45060">
            <a:extLst>
              <a:ext uri="{FF2B5EF4-FFF2-40B4-BE49-F238E27FC236}">
                <a16:creationId xmlns:a16="http://schemas.microsoft.com/office/drawing/2014/main" id="{9DB9C63C-6C80-42CC-8B5B-2F0B2ADA76E2}"/>
              </a:ext>
            </a:extLst>
          </p:cNvPr>
          <p:cNvSpPr txBox="1"/>
          <p:nvPr/>
        </p:nvSpPr>
        <p:spPr>
          <a:xfrm>
            <a:off x="1863725" y="3644900"/>
            <a:ext cx="5716588" cy="492125"/>
          </a:xfrm>
          <a:prstGeom prst="rect">
            <a:avLst/>
          </a:prstGeom>
          <a:noFill/>
        </p:spPr>
        <p:txBody>
          <a:bodyPr wrap="none">
            <a:spAutoFit/>
          </a:bodyPr>
          <a:lstStyle/>
          <a:p>
            <a:pPr eaLnBrk="1" hangingPunct="1">
              <a:spcBef>
                <a:spcPct val="20000"/>
              </a:spcBef>
              <a:defRPr/>
            </a:pPr>
            <a:r>
              <a:rPr lang="en-US" sz="2600" i="1">
                <a:solidFill>
                  <a:srgbClr val="FF0000"/>
                </a:solidFill>
                <a:latin typeface="+mn-lt"/>
                <a:cs typeface="Arial" charset="0"/>
              </a:rPr>
              <a:t>High Variation in Your PM Program</a:t>
            </a:r>
          </a:p>
        </p:txBody>
      </p:sp>
      <p:sp>
        <p:nvSpPr>
          <p:cNvPr id="2" name="Slide Number Placeholder 1">
            <a:extLst>
              <a:ext uri="{FF2B5EF4-FFF2-40B4-BE49-F238E27FC236}">
                <a16:creationId xmlns:a16="http://schemas.microsoft.com/office/drawing/2014/main" id="{05A43CFC-5599-8546-83C3-0ECC203D8667}"/>
              </a:ext>
            </a:extLst>
          </p:cNvPr>
          <p:cNvSpPr>
            <a:spLocks noGrp="1"/>
          </p:cNvSpPr>
          <p:nvPr>
            <p:ph type="sldNum" sz="quarter" idx="12"/>
          </p:nvPr>
        </p:nvSpPr>
        <p:spPr/>
        <p:txBody>
          <a:bodyPr/>
          <a:lstStyle/>
          <a:p>
            <a:pPr>
              <a:defRPr/>
            </a:pPr>
            <a:fld id="{93760DB9-38B2-4ACA-86B8-FFD53C1F380B}" type="slidenum">
              <a:rPr lang="en-US" smtClean="0"/>
              <a:pPr>
                <a:defRPr/>
              </a:pPr>
              <a:t>257</a:t>
            </a:fld>
            <a:endParaRPr lang="en-US"/>
          </a:p>
        </p:txBody>
      </p:sp>
      <p:sp>
        <p:nvSpPr>
          <p:cNvPr id="3" name="Footer Placeholder 2">
            <a:extLst>
              <a:ext uri="{FF2B5EF4-FFF2-40B4-BE49-F238E27FC236}">
                <a16:creationId xmlns:a16="http://schemas.microsoft.com/office/drawing/2014/main" id="{94AA3E7E-D7B0-E94E-B8FB-85E05F080202}"/>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448150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4505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5057"/>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16" fill="hold" nodeType="click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p:cTn id="18" dur="500" fill="hold"/>
                                        <p:tgtEl>
                                          <p:spTgt spid="34"/>
                                        </p:tgtEl>
                                        <p:attrNameLst>
                                          <p:attrName>ppt_w</p:attrName>
                                        </p:attrNameLst>
                                      </p:cBhvr>
                                      <p:tavLst>
                                        <p:tav tm="0">
                                          <p:val>
                                            <p:fltVal val="0"/>
                                          </p:val>
                                        </p:tav>
                                        <p:tav tm="100000">
                                          <p:val>
                                            <p:strVal val="#ppt_w"/>
                                          </p:val>
                                        </p:tav>
                                      </p:tavLst>
                                    </p:anim>
                                    <p:anim calcmode="lin" valueType="num">
                                      <p:cBhvr>
                                        <p:cTn id="19" dur="500" fill="hold"/>
                                        <p:tgtEl>
                                          <p:spTgt spid="34"/>
                                        </p:tgtEl>
                                        <p:attrNameLst>
                                          <p:attrName>ppt_h</p:attrName>
                                        </p:attrNameLst>
                                      </p:cBhvr>
                                      <p:tavLst>
                                        <p:tav tm="0">
                                          <p:val>
                                            <p:fltVal val="0"/>
                                          </p:val>
                                        </p:tav>
                                        <p:tav tm="100000">
                                          <p:val>
                                            <p:strVal val="#ppt_h"/>
                                          </p:val>
                                        </p:tav>
                                      </p:tavLst>
                                    </p:anim>
                                    <p:animEffect transition="in" filter="fade">
                                      <p:cBhvr>
                                        <p:cTn id="20" dur="500"/>
                                        <p:tgtEl>
                                          <p:spTgt spid="34"/>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16"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p:cTn id="29" dur="500" fill="hold"/>
                                        <p:tgtEl>
                                          <p:spTgt spid="35"/>
                                        </p:tgtEl>
                                        <p:attrNameLst>
                                          <p:attrName>ppt_w</p:attrName>
                                        </p:attrNameLst>
                                      </p:cBhvr>
                                      <p:tavLst>
                                        <p:tav tm="0">
                                          <p:val>
                                            <p:fltVal val="0"/>
                                          </p:val>
                                        </p:tav>
                                        <p:tav tm="100000">
                                          <p:val>
                                            <p:strVal val="#ppt_w"/>
                                          </p:val>
                                        </p:tav>
                                      </p:tavLst>
                                    </p:anim>
                                    <p:anim calcmode="lin" valueType="num">
                                      <p:cBhvr>
                                        <p:cTn id="30" dur="500" fill="hold"/>
                                        <p:tgtEl>
                                          <p:spTgt spid="35"/>
                                        </p:tgtEl>
                                        <p:attrNameLst>
                                          <p:attrName>ppt_h</p:attrName>
                                        </p:attrNameLst>
                                      </p:cBhvr>
                                      <p:tavLst>
                                        <p:tav tm="0">
                                          <p:val>
                                            <p:fltVal val="0"/>
                                          </p:val>
                                        </p:tav>
                                        <p:tav tm="100000">
                                          <p:val>
                                            <p:strVal val="#ppt_h"/>
                                          </p:val>
                                        </p:tav>
                                      </p:tavLst>
                                    </p:anim>
                                    <p:animEffect transition="in" filter="fade">
                                      <p:cBhvr>
                                        <p:cTn id="31" dur="500"/>
                                        <p:tgtEl>
                                          <p:spTgt spid="35"/>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45061"/>
                                        </p:tgtEl>
                                        <p:attrNameLst>
                                          <p:attrName>style.visibility</p:attrName>
                                        </p:attrNameLst>
                                      </p:cBhvr>
                                      <p:to>
                                        <p:strVal val="visible"/>
                                      </p:to>
                                    </p:set>
                                    <p:anim calcmode="lin" valueType="num">
                                      <p:cBhvr>
                                        <p:cTn id="40" dur="500" fill="hold"/>
                                        <p:tgtEl>
                                          <p:spTgt spid="45061"/>
                                        </p:tgtEl>
                                        <p:attrNameLst>
                                          <p:attrName>ppt_w</p:attrName>
                                        </p:attrNameLst>
                                      </p:cBhvr>
                                      <p:tavLst>
                                        <p:tav tm="0">
                                          <p:val>
                                            <p:fltVal val="0"/>
                                          </p:val>
                                        </p:tav>
                                        <p:tav tm="100000">
                                          <p:val>
                                            <p:strVal val="#ppt_w"/>
                                          </p:val>
                                        </p:tav>
                                      </p:tavLst>
                                    </p:anim>
                                    <p:anim calcmode="lin" valueType="num">
                                      <p:cBhvr>
                                        <p:cTn id="41" dur="500" fill="hold"/>
                                        <p:tgtEl>
                                          <p:spTgt spid="45061"/>
                                        </p:tgtEl>
                                        <p:attrNameLst>
                                          <p:attrName>ppt_h</p:attrName>
                                        </p:attrNameLst>
                                      </p:cBhvr>
                                      <p:tavLst>
                                        <p:tav tm="0">
                                          <p:val>
                                            <p:fltVal val="0"/>
                                          </p:val>
                                        </p:tav>
                                        <p:tav tm="100000">
                                          <p:val>
                                            <p:strVal val="#ppt_h"/>
                                          </p:val>
                                        </p:tav>
                                      </p:tavLst>
                                    </p:anim>
                                    <p:animEffect transition="in" filter="fade">
                                      <p:cBhvr>
                                        <p:cTn id="42" dur="500"/>
                                        <p:tgtEl>
                                          <p:spTgt spid="4506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3" presetClass="entr" presetSubtype="16" fill="hold" nodeType="clickEffect">
                                  <p:stCondLst>
                                    <p:cond delay="0"/>
                                  </p:stCondLst>
                                  <p:childTnLst>
                                    <p:set>
                                      <p:cBhvr>
                                        <p:cTn id="46" dur="1" fill="hold">
                                          <p:stCondLst>
                                            <p:cond delay="0"/>
                                          </p:stCondLst>
                                        </p:cTn>
                                        <p:tgtEl>
                                          <p:spTgt spid="45060">
                                            <p:txEl>
                                              <p:pRg st="0" end="0"/>
                                            </p:txEl>
                                          </p:spTgt>
                                        </p:tgtEl>
                                        <p:attrNameLst>
                                          <p:attrName>style.visibility</p:attrName>
                                        </p:attrNameLst>
                                      </p:cBhvr>
                                      <p:to>
                                        <p:strVal val="visible"/>
                                      </p:to>
                                    </p:set>
                                    <p:anim calcmode="lin" valueType="num">
                                      <p:cBhvr>
                                        <p:cTn id="47" dur="500" fill="hold"/>
                                        <p:tgtEl>
                                          <p:spTgt spid="45060">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45060">
                                            <p:txEl>
                                              <p:pRg st="0" end="0"/>
                                            </p:txEl>
                                          </p:spTgt>
                                        </p:tgtEl>
                                        <p:attrNameLst>
                                          <p:attrName>ppt_h</p:attrName>
                                        </p:attrNameLst>
                                      </p:cBhvr>
                                      <p:tavLst>
                                        <p:tav tm="0">
                                          <p:val>
                                            <p:fltVal val="0"/>
                                          </p:val>
                                        </p:tav>
                                        <p:tav tm="100000">
                                          <p:val>
                                            <p:strVal val="#ppt_h"/>
                                          </p:val>
                                        </p:tav>
                                      </p:tavLst>
                                    </p:anim>
                                    <p:animEffect transition="in" filter="fade">
                                      <p:cBhvr>
                                        <p:cTn id="49" dur="500"/>
                                        <p:tgtEl>
                                          <p:spTgt spid="45060">
                                            <p:txEl>
                                              <p:pRg st="0" end="0"/>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16" fill="hold" nodeType="clickEffect">
                                  <p:stCondLst>
                                    <p:cond delay="0"/>
                                  </p:stCondLst>
                                  <p:childTnLst>
                                    <p:set>
                                      <p:cBhvr>
                                        <p:cTn id="53" dur="1" fill="hold">
                                          <p:stCondLst>
                                            <p:cond delay="0"/>
                                          </p:stCondLst>
                                        </p:cTn>
                                        <p:tgtEl>
                                          <p:spTgt spid="45060">
                                            <p:txEl>
                                              <p:pRg st="1" end="1"/>
                                            </p:txEl>
                                          </p:spTgt>
                                        </p:tgtEl>
                                        <p:attrNameLst>
                                          <p:attrName>style.visibility</p:attrName>
                                        </p:attrNameLst>
                                      </p:cBhvr>
                                      <p:to>
                                        <p:strVal val="visible"/>
                                      </p:to>
                                    </p:set>
                                    <p:anim calcmode="lin" valueType="num">
                                      <p:cBhvr>
                                        <p:cTn id="54" dur="500" fill="hold"/>
                                        <p:tgtEl>
                                          <p:spTgt spid="45060">
                                            <p:txEl>
                                              <p:pRg st="1" end="1"/>
                                            </p:txEl>
                                          </p:spTgt>
                                        </p:tgtEl>
                                        <p:attrNameLst>
                                          <p:attrName>ppt_w</p:attrName>
                                        </p:attrNameLst>
                                      </p:cBhvr>
                                      <p:tavLst>
                                        <p:tav tm="0">
                                          <p:val>
                                            <p:fltVal val="0"/>
                                          </p:val>
                                        </p:tav>
                                        <p:tav tm="100000">
                                          <p:val>
                                            <p:strVal val="#ppt_w"/>
                                          </p:val>
                                        </p:tav>
                                      </p:tavLst>
                                    </p:anim>
                                    <p:anim calcmode="lin" valueType="num">
                                      <p:cBhvr>
                                        <p:cTn id="55" dur="500" fill="hold"/>
                                        <p:tgtEl>
                                          <p:spTgt spid="45060">
                                            <p:txEl>
                                              <p:pRg st="1" end="1"/>
                                            </p:txEl>
                                          </p:spTgt>
                                        </p:tgtEl>
                                        <p:attrNameLst>
                                          <p:attrName>ppt_h</p:attrName>
                                        </p:attrNameLst>
                                      </p:cBhvr>
                                      <p:tavLst>
                                        <p:tav tm="0">
                                          <p:val>
                                            <p:fltVal val="0"/>
                                          </p:val>
                                        </p:tav>
                                        <p:tav tm="100000">
                                          <p:val>
                                            <p:strVal val="#ppt_h"/>
                                          </p:val>
                                        </p:tav>
                                      </p:tavLst>
                                    </p:anim>
                                    <p:animEffect transition="in" filter="fade">
                                      <p:cBhvr>
                                        <p:cTn id="56" dur="500"/>
                                        <p:tgtEl>
                                          <p:spTgt spid="4506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 grpId="0" animBg="1"/>
      <p:bldP spid="40" grpId="0" animBg="1"/>
      <p:bldP spid="41" grpId="0" animBg="1"/>
      <p:bldP spid="45057" grpId="0"/>
      <p:bldP spid="43" grpId="0"/>
      <p:bldP spid="44" grpId="0"/>
      <p:bldP spid="45061" grpId="0"/>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775CBB26-C0AD-4404-9088-50C27030B1C7}"/>
              </a:ext>
            </a:extLst>
          </p:cNvPr>
          <p:cNvSpPr>
            <a:spLocks noGrp="1" noChangeArrowheads="1"/>
          </p:cNvSpPr>
          <p:nvPr>
            <p:ph type="title"/>
          </p:nvPr>
        </p:nvSpPr>
        <p:spPr>
          <a:xfrm>
            <a:off x="469106" y="482600"/>
            <a:ext cx="8205787" cy="609600"/>
          </a:xfrm>
        </p:spPr>
        <p:txBody>
          <a:bodyPr>
            <a:noAutofit/>
          </a:bodyPr>
          <a:lstStyle/>
          <a:p>
            <a:pPr algn="ctr" eaLnBrk="1" hangingPunct="1"/>
            <a:r>
              <a:rPr lang="en-US" altLang="en-US" sz="4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Sounds Easy – The Issues</a:t>
            </a:r>
          </a:p>
        </p:txBody>
      </p:sp>
      <p:sp>
        <p:nvSpPr>
          <p:cNvPr id="71683" name="Text Placeholder 2">
            <a:extLst>
              <a:ext uri="{FF2B5EF4-FFF2-40B4-BE49-F238E27FC236}">
                <a16:creationId xmlns:a16="http://schemas.microsoft.com/office/drawing/2014/main" id="{E1186B13-715A-4F69-B5D7-6D0211CB953B}"/>
              </a:ext>
            </a:extLst>
          </p:cNvPr>
          <p:cNvSpPr>
            <a:spLocks noGrp="1" noChangeArrowheads="1"/>
          </p:cNvSpPr>
          <p:nvPr>
            <p:ph type="body" sz="quarter" idx="10"/>
          </p:nvPr>
        </p:nvSpPr>
        <p:spPr>
          <a:xfrm>
            <a:off x="228600" y="1143000"/>
            <a:ext cx="9067800" cy="4927600"/>
          </a:xfrm>
        </p:spPr>
        <p:txBody>
          <a:bodyPr>
            <a:normAutofit fontScale="92500" lnSpcReduction="20000"/>
          </a:bodyPr>
          <a:lstStyle/>
          <a:p>
            <a:pPr marL="0" indent="0" eaLnBrk="1" hangingPunct="1">
              <a:buNone/>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Variation – a serious problem causing planning and scheduling to fail</a:t>
            </a: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Human-Induced Failures, 80% plus</a:t>
            </a: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PM Variation is a killer</a:t>
            </a:r>
          </a:p>
          <a:p>
            <a:pPr lvl="1" eaLnBrk="1" hangingPunct="1">
              <a:lnSpc>
                <a:spcPct val="125000"/>
              </a:lnSpc>
              <a:buFont typeface="Arial" panose="020B0604020202020204" pitchFamily="34" charset="0"/>
              <a:buNone/>
            </a:pPr>
            <a:endParaRPr lang="en-US" altLang="en-US" sz="2400" b="1" dirty="0">
              <a:latin typeface="Arial" panose="020B0604020202020204" pitchFamily="34" charset="0"/>
              <a:cs typeface="Arial" panose="020B0604020202020204" pitchFamily="34" charset="0"/>
            </a:endParaRPr>
          </a:p>
          <a:p>
            <a:pPr lvl="1" eaLnBrk="1" hangingPunct="1">
              <a:lnSpc>
                <a:spcPct val="125000"/>
              </a:lnSpc>
              <a:buFont typeface="Arial" panose="020B0604020202020204" pitchFamily="34" charset="0"/>
              <a:buNone/>
            </a:pPr>
            <a:endParaRPr lang="en-US" altLang="en-US" sz="2400" b="1" dirty="0">
              <a:latin typeface="Arial" panose="020B0604020202020204" pitchFamily="34" charset="0"/>
              <a:cs typeface="Arial" panose="020B0604020202020204" pitchFamily="34" charset="0"/>
            </a:endParaRPr>
          </a:p>
          <a:p>
            <a:pPr lvl="1" eaLnBrk="1" hangingPunct="1">
              <a:lnSpc>
                <a:spcPct val="125000"/>
              </a:lnSpc>
              <a:buFont typeface="Arial" panose="020B0604020202020204" pitchFamily="34" charset="0"/>
              <a:buNone/>
            </a:pPr>
            <a:endParaRPr lang="en-US" altLang="en-US" sz="2400" b="1" dirty="0">
              <a:latin typeface="Arial" panose="020B0604020202020204" pitchFamily="34" charset="0"/>
              <a:cs typeface="Arial" panose="020B0604020202020204" pitchFamily="34" charset="0"/>
            </a:endParaRP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PMs not focused on Failure Modes</a:t>
            </a: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No repeatable maintenance procedures with specifications and standards</a:t>
            </a: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Metrics, no performance metrics which impact asset health</a:t>
            </a: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Operators not operating equipment to specification</a:t>
            </a:r>
          </a:p>
          <a:p>
            <a:pPr lvl="1" eaLnBrk="1" hangingPunct="1">
              <a:lnSpc>
                <a:spcPct val="125000"/>
              </a:lnSpc>
            </a:pPr>
            <a:r>
              <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Management not managing consistently (using wrong KPIs)</a:t>
            </a:r>
          </a:p>
          <a:p>
            <a:pPr lvl="1" eaLnBrk="1" hangingPunct="1"/>
            <a:endParaRPr lang="en-US" alt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eaLnBrk="1" hangingPunct="1">
              <a:buFontTx/>
              <a:buNone/>
            </a:pPr>
            <a:endParaRPr lang="en-US" altLang="en-US" b="1" dirty="0"/>
          </a:p>
          <a:p>
            <a:pPr eaLnBrk="1" hangingPunct="1">
              <a:buFontTx/>
              <a:buNone/>
            </a:pPr>
            <a:endParaRPr lang="en-US" altLang="en-US" b="1" dirty="0"/>
          </a:p>
        </p:txBody>
      </p:sp>
      <p:pic>
        <p:nvPicPr>
          <p:cNvPr id="71684" name="Picture 4" descr="10% Rule of PM.jpg">
            <a:extLst>
              <a:ext uri="{FF2B5EF4-FFF2-40B4-BE49-F238E27FC236}">
                <a16:creationId xmlns:a16="http://schemas.microsoft.com/office/drawing/2014/main" id="{75E6DE4A-C873-4C58-A0AC-3351330C016E}"/>
              </a:ext>
            </a:extLst>
          </p:cNvPr>
          <p:cNvPicPr>
            <a:picLocks noChangeAspect="1"/>
          </p:cNvPicPr>
          <p:nvPr/>
        </p:nvPicPr>
        <p:blipFill>
          <a:blip r:embed="rId3">
            <a:extLst>
              <a:ext uri="{28A0092B-C50C-407E-A947-70E740481C1C}">
                <a14:useLocalDpi xmlns:a14="http://schemas.microsoft.com/office/drawing/2010/main" val="0"/>
              </a:ext>
            </a:extLst>
          </a:blip>
          <a:srcRect l="5113" t="19550" r="9837" b="43700"/>
          <a:stretch>
            <a:fillRect/>
          </a:stretch>
        </p:blipFill>
        <p:spPr bwMode="auto">
          <a:xfrm>
            <a:off x="1725613" y="2324100"/>
            <a:ext cx="4268787"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9574366"/>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786" name="Rectangle 7578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78" name="Title 1">
            <a:extLst>
              <a:ext uri="{FF2B5EF4-FFF2-40B4-BE49-F238E27FC236}">
                <a16:creationId xmlns:a16="http://schemas.microsoft.com/office/drawing/2014/main" id="{528F2979-8B8D-44EB-AC7D-BAF0AF4F6584}"/>
              </a:ext>
            </a:extLst>
          </p:cNvPr>
          <p:cNvSpPr>
            <a:spLocks noGrp="1" noChangeArrowheads="1"/>
          </p:cNvSpPr>
          <p:nvPr>
            <p:ph type="title"/>
          </p:nvPr>
        </p:nvSpPr>
        <p:spPr>
          <a:xfrm>
            <a:off x="342900" y="639520"/>
            <a:ext cx="3086100" cy="1719072"/>
          </a:xfrm>
        </p:spPr>
        <p:txBody>
          <a:bodyPr vert="horz" lIns="91440" tIns="45720" rIns="91440" bIns="45720" rtlCol="0" anchor="b">
            <a:noAutofit/>
          </a:bodyPr>
          <a:lstStyle/>
          <a:p>
            <a:pPr defTabSz="914400"/>
            <a:r>
              <a:rPr lang="en-US" altLang="en-US" sz="20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Group </a:t>
            </a:r>
            <a:r>
              <a:rPr lang="en-US" altLang="en-US" sz="2000" b="1" kern="1200"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Exercise 14</a:t>
            </a:r>
            <a:br>
              <a:rPr lang="en-US" altLang="en-US" sz="20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br>
            <a:br>
              <a:rPr lang="en-US" altLang="en-US" sz="20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br>
            <a:r>
              <a:rPr lang="en-US" altLang="en-US" sz="20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Situation: scope the changeout of the electric </a:t>
            </a:r>
            <a:r>
              <a:rPr lang="en-US" altLang="en-US" sz="2000" b="1" u="sng"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motor shown </a:t>
            </a:r>
            <a:r>
              <a:rPr lang="en-US" altLang="en-US" sz="20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using the “Scoping Checklist”</a:t>
            </a:r>
            <a:endParaRPr lang="en-US" altLang="en-US" sz="2000" b="1" kern="1200" dirty="0">
              <a:solidFill>
                <a:srgbClr val="FF0000"/>
              </a:solidFill>
              <a:effectLst>
                <a:outerShdw blurRad="38100" dist="38100" dir="2700000" algn="tl">
                  <a:srgbClr val="000000">
                    <a:alpha val="43137"/>
                  </a:srgbClr>
                </a:outerShdw>
              </a:effectLst>
              <a:latin typeface="Abadi" panose="020B0604020104020204" pitchFamily="34" charset="0"/>
            </a:endParaRPr>
          </a:p>
        </p:txBody>
      </p:sp>
      <p:sp>
        <p:nvSpPr>
          <p:cNvPr id="75788"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DC4F58A-EB62-4225-8244-8A992FB74E8A}"/>
              </a:ext>
            </a:extLst>
          </p:cNvPr>
          <p:cNvSpPr txBox="1"/>
          <p:nvPr/>
        </p:nvSpPr>
        <p:spPr>
          <a:xfrm>
            <a:off x="473202" y="2807208"/>
            <a:ext cx="2571750" cy="341071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900" b="1">
                <a:latin typeface="+mn-lt"/>
                <a:cs typeface="+mn-cs"/>
              </a:rPr>
              <a:t>30 minutes</a:t>
            </a:r>
          </a:p>
        </p:txBody>
      </p:sp>
      <p:pic>
        <p:nvPicPr>
          <p:cNvPr id="3" name="Picture 2" descr="A close up of a machine&#10;&#10;Description automatically generated">
            <a:extLst>
              <a:ext uri="{FF2B5EF4-FFF2-40B4-BE49-F238E27FC236}">
                <a16:creationId xmlns:a16="http://schemas.microsoft.com/office/drawing/2014/main" id="{D5EDFA35-5BE2-4188-B160-EEC802504A40}"/>
              </a:ext>
            </a:extLst>
          </p:cNvPr>
          <p:cNvPicPr>
            <a:picLocks noChangeAspect="1"/>
          </p:cNvPicPr>
          <p:nvPr/>
        </p:nvPicPr>
        <p:blipFill rotWithShape="1">
          <a:blip r:embed="rId3">
            <a:extLst>
              <a:ext uri="{28A0092B-C50C-407E-A947-70E740481C1C}">
                <a14:useLocalDpi xmlns:a14="http://schemas.microsoft.com/office/drawing/2010/main" val="0"/>
              </a:ext>
            </a:extLst>
          </a:blip>
          <a:srcRect l="7818" r="52909" b="18519"/>
          <a:stretch/>
        </p:blipFill>
        <p:spPr>
          <a:xfrm>
            <a:off x="3801260" y="640080"/>
            <a:ext cx="4556714" cy="5577840"/>
          </a:xfrm>
          <a:prstGeom prst="rect">
            <a:avLst/>
          </a:prstGeom>
        </p:spPr>
      </p:pic>
      <p:sp>
        <p:nvSpPr>
          <p:cNvPr id="5" name="Footer Placeholder 4">
            <a:extLst>
              <a:ext uri="{FF2B5EF4-FFF2-40B4-BE49-F238E27FC236}">
                <a16:creationId xmlns:a16="http://schemas.microsoft.com/office/drawing/2014/main" id="{615E2B75-32AE-0B4A-8DE2-0FFCBE4642BA}"/>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1CC60496-D800-F94A-9C72-BDA18161441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smtClean="0">
                <a:latin typeface="+mn-lt"/>
                <a:cs typeface="+mn-cs"/>
              </a:rPr>
              <a:pPr>
                <a:spcAft>
                  <a:spcPts val="600"/>
                </a:spcAft>
                <a:defRPr/>
              </a:pPr>
              <a:t>259</a:t>
            </a:fld>
            <a:endParaRPr lang="en-US" sz="1200">
              <a:latin typeface="+mn-lt"/>
              <a:cs typeface="+mn-cs"/>
            </a:endParaRPr>
          </a:p>
        </p:txBody>
      </p:sp>
      <p:pic>
        <p:nvPicPr>
          <p:cNvPr id="7" name="Picture 6">
            <a:extLst>
              <a:ext uri="{FF2B5EF4-FFF2-40B4-BE49-F238E27FC236}">
                <a16:creationId xmlns:a16="http://schemas.microsoft.com/office/drawing/2014/main" id="{FF6C5F84-C1CE-07CC-36D7-6AFD9050CC3B}"/>
              </a:ext>
            </a:extLst>
          </p:cNvPr>
          <p:cNvPicPr>
            <a:picLocks noChangeAspect="1"/>
          </p:cNvPicPr>
          <p:nvPr/>
        </p:nvPicPr>
        <p:blipFill rotWithShape="1">
          <a:blip r:embed="rId4"/>
          <a:srcRect l="23245" t="21536" r="40223" b="22081"/>
          <a:stretch/>
        </p:blipFill>
        <p:spPr>
          <a:xfrm>
            <a:off x="455305" y="3356128"/>
            <a:ext cx="2861290" cy="2484120"/>
          </a:xfrm>
          <a:prstGeom prst="rect">
            <a:avLst/>
          </a:prstGeom>
          <a:ln>
            <a:solidFill>
              <a:schemeClr val="tx1"/>
            </a:solidFill>
          </a:ln>
        </p:spPr>
      </p:pic>
    </p:spTree>
    <p:extLst>
      <p:ext uri="{BB962C8B-B14F-4D97-AF65-F5344CB8AC3E}">
        <p14:creationId xmlns:p14="http://schemas.microsoft.com/office/powerpoint/2010/main" val="18496195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8BAC5A-E126-0F87-962E-45B1ED62A53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079946-7D29-5E44-7CDF-FB4DDF3C0260}"/>
              </a:ext>
            </a:extLst>
          </p:cNvPr>
          <p:cNvSpPr>
            <a:spLocks noGrp="1"/>
          </p:cNvSpPr>
          <p:nvPr>
            <p:ph type="title"/>
          </p:nvPr>
        </p:nvSpPr>
        <p:spPr>
          <a:xfrm>
            <a:off x="836676" y="548640"/>
            <a:ext cx="7626096" cy="1179576"/>
          </a:xfrm>
        </p:spPr>
        <p:txBody>
          <a:bodyPr>
            <a:normAutofit/>
          </a:bodyPr>
          <a:lstStyle/>
          <a:p>
            <a:r>
              <a:rPr lang="en-US" sz="3500" dirty="0">
                <a:latin typeface="Arial" panose="020B0604020202020204" pitchFamily="34" charset="0"/>
                <a:cs typeface="Arial" panose="020B0604020202020204" pitchFamily="34" charset="0"/>
              </a:rPr>
              <a:t>Work Order</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EBAE8D0-4E56-95E3-F5AC-DCF6CA8E38A2}"/>
              </a:ext>
            </a:extLst>
          </p:cNvPr>
          <p:cNvSpPr>
            <a:spLocks noGrp="1"/>
          </p:cNvSpPr>
          <p:nvPr>
            <p:ph idx="1"/>
          </p:nvPr>
        </p:nvSpPr>
        <p:spPr>
          <a:xfrm>
            <a:off x="685800" y="2276856"/>
            <a:ext cx="7776972" cy="3900107"/>
          </a:xfrm>
        </p:spPr>
        <p:txBody>
          <a:bodyPr>
            <a:normAutofit/>
          </a:bodyPr>
          <a:lstStyle/>
          <a:p>
            <a:pPr marL="0" indent="0">
              <a:buNone/>
            </a:pPr>
            <a:r>
              <a:rPr lang="en-CA" sz="1900" b="1" dirty="0">
                <a:latin typeface="Arial" panose="020B0604020202020204" pitchFamily="34" charset="0"/>
                <a:cs typeface="Arial" panose="020B0604020202020204" pitchFamily="34" charset="0"/>
              </a:rPr>
              <a:t>Work Orders  tool </a:t>
            </a:r>
            <a:r>
              <a:rPr lang="en-CA" sz="1900" dirty="0">
                <a:latin typeface="Arial" panose="020B0604020202020204" pitchFamily="34" charset="0"/>
                <a:cs typeface="Arial" panose="020B0604020202020204" pitchFamily="34" charset="0"/>
              </a:rPr>
              <a:t>is a tool managing what needs to be done, how we will do it, when and by whom. </a:t>
            </a:r>
          </a:p>
          <a:p>
            <a:r>
              <a:rPr lang="en-CA" sz="1900" dirty="0">
                <a:latin typeface="Arial" panose="020B0604020202020204" pitchFamily="34" charset="0"/>
                <a:cs typeface="Arial" panose="020B0604020202020204" pitchFamily="34" charset="0"/>
              </a:rPr>
              <a:t>They capture history and record costs. </a:t>
            </a:r>
          </a:p>
          <a:p>
            <a:r>
              <a:rPr lang="en-CA" sz="1900" dirty="0">
                <a:latin typeface="Arial" panose="020B0604020202020204" pitchFamily="34" charset="0"/>
                <a:cs typeface="Arial" panose="020B0604020202020204" pitchFamily="34" charset="0"/>
              </a:rPr>
              <a:t>Work Order that need to be planned, scheduled, executed, get feedback recorded, and then analyzed for improvements.</a:t>
            </a:r>
          </a:p>
          <a:p>
            <a:endParaRPr lang="en-US" sz="1900" dirty="0"/>
          </a:p>
        </p:txBody>
      </p:sp>
      <p:sp>
        <p:nvSpPr>
          <p:cNvPr id="4" name="Footer Placeholder 3">
            <a:extLst>
              <a:ext uri="{FF2B5EF4-FFF2-40B4-BE49-F238E27FC236}">
                <a16:creationId xmlns:a16="http://schemas.microsoft.com/office/drawing/2014/main" id="{373413B8-E4FB-28C8-9C7A-7AC5B0467CD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D5ECD75E-BE32-BF8E-BA22-00B15A5E2283}"/>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26</a:t>
            </a:fld>
            <a:endParaRPr lang="en-US">
              <a:solidFill>
                <a:schemeClr val="tx1">
                  <a:lumMod val="50000"/>
                  <a:lumOff val="50000"/>
                </a:schemeClr>
              </a:solidFill>
            </a:endParaRPr>
          </a:p>
        </p:txBody>
      </p:sp>
    </p:spTree>
    <p:extLst>
      <p:ext uri="{BB962C8B-B14F-4D97-AF65-F5344CB8AC3E}">
        <p14:creationId xmlns:p14="http://schemas.microsoft.com/office/powerpoint/2010/main" val="866753874"/>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695BF80-47F3-48A6-A602-C35EF07395E1}"/>
              </a:ext>
            </a:extLst>
          </p:cNvPr>
          <p:cNvSpPr>
            <a:spLocks noGrp="1" noChangeArrowheads="1"/>
          </p:cNvSpPr>
          <p:nvPr>
            <p:ph type="ctrTitle"/>
          </p:nvPr>
        </p:nvSpPr>
        <p:spPr>
          <a:xfrm>
            <a:off x="1143000" y="1560443"/>
            <a:ext cx="6858000" cy="85725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9056" tIns="34529" rIns="69056" bIns="34529" rtlCol="0" anchor="ctr">
            <a:normAutofit/>
          </a:bodyPr>
          <a:lstStyle/>
          <a:p>
            <a:pPr algn="ctr"/>
            <a:r>
              <a:rPr lang="en-US" altLang="en-US" b="1">
                <a:solidFill>
                  <a:srgbClr val="036F89"/>
                </a:solidFill>
              </a:rPr>
              <a:t>  </a:t>
            </a:r>
            <a:endParaRPr lang="en-US" altLang="en-US">
              <a:solidFill>
                <a:srgbClr val="036F89"/>
              </a:solidFill>
            </a:endParaRPr>
          </a:p>
        </p:txBody>
      </p:sp>
      <p:sp>
        <p:nvSpPr>
          <p:cNvPr id="5124" name="Rectangle 5">
            <a:extLst>
              <a:ext uri="{FF2B5EF4-FFF2-40B4-BE49-F238E27FC236}">
                <a16:creationId xmlns:a16="http://schemas.microsoft.com/office/drawing/2014/main" id="{5C180002-4EA3-4612-92AC-3973C31A77C5}"/>
              </a:ext>
            </a:extLst>
          </p:cNvPr>
          <p:cNvSpPr>
            <a:spLocks noChangeArrowheads="1"/>
          </p:cNvSpPr>
          <p:nvPr/>
        </p:nvSpPr>
        <p:spPr bwMode="auto">
          <a:xfrm>
            <a:off x="0" y="2767280"/>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4000" b="1" dirty="0">
                <a:solidFill>
                  <a:srgbClr val="036F89"/>
                </a:solidFill>
                <a:latin typeface="Arial Black" panose="020B0A04020102020204" pitchFamily="34" charset="0"/>
              </a:rPr>
              <a:t>  </a:t>
            </a:r>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What did you learn from this exercise?</a:t>
            </a:r>
          </a:p>
        </p:txBody>
      </p:sp>
    </p:spTree>
  </p:cSld>
  <p:clrMapOvr>
    <a:masterClrMapping/>
  </p:clrMapOvr>
  <p:transition advTm="10650"/>
</p:sld>
</file>

<file path=ppt/slides/slide2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463EB0A-3D7C-4AA5-BFA5-8EE5B4BA5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7D5E0B-C6B8-03BA-E831-E62C9D497173}"/>
              </a:ext>
            </a:extLst>
          </p:cNvPr>
          <p:cNvSpPr>
            <a:spLocks noGrp="1"/>
          </p:cNvSpPr>
          <p:nvPr>
            <p:ph type="title"/>
          </p:nvPr>
        </p:nvSpPr>
        <p:spPr>
          <a:xfrm>
            <a:off x="433988" y="1122363"/>
            <a:ext cx="8276021" cy="3174690"/>
          </a:xfrm>
        </p:spPr>
        <p:txBody>
          <a:bodyPr vert="horz" lIns="91440" tIns="45720" rIns="91440" bIns="45720" rtlCol="0" anchor="b">
            <a:normAutofit/>
          </a:bodyPr>
          <a:lstStyle/>
          <a:p>
            <a:pPr defTabSz="914400"/>
            <a:r>
              <a:rPr lang="en-US" sz="4400" b="1" kern="1200" dirty="0">
                <a:solidFill>
                  <a:schemeClr val="tx1"/>
                </a:solidFill>
                <a:effectLst>
                  <a:outerShdw blurRad="38100" dist="38100" dir="2700000" algn="tl">
                    <a:srgbClr val="000000">
                      <a:alpha val="43137"/>
                    </a:srgbClr>
                  </a:outerShdw>
                </a:effectLst>
                <a:latin typeface="+mn-lt"/>
                <a:ea typeface="+mj-ea"/>
                <a:cs typeface="+mj-cs"/>
              </a:rPr>
              <a:t>4 Steps to Optimization Planning and Scheduling</a:t>
            </a:r>
          </a:p>
        </p:txBody>
      </p:sp>
      <p:sp>
        <p:nvSpPr>
          <p:cNvPr id="12" name="Rectangle 11">
            <a:extLst>
              <a:ext uri="{FF2B5EF4-FFF2-40B4-BE49-F238E27FC236}">
                <a16:creationId xmlns:a16="http://schemas.microsoft.com/office/drawing/2014/main" id="{7945AD00-F967-454D-A4B2-39ABA5C8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4870"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9BC5B79-B912-427C-8219-E3E50943F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33989" y="4501201"/>
            <a:ext cx="827602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BFB7AE12-9914-5CA2-5CA0-3027B5B6130B}"/>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411481C5-7A19-BCA4-6A93-3A22199EC4A0}"/>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261</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373974954"/>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0" name="Rectangle 1843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442" name="Rectangle 1844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444" name="Rectangle 1844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34" name="Rectangle 1026">
            <a:extLst>
              <a:ext uri="{FF2B5EF4-FFF2-40B4-BE49-F238E27FC236}">
                <a16:creationId xmlns:a16="http://schemas.microsoft.com/office/drawing/2014/main" id="{8F5B1AAE-2C78-4508-95E8-DE67FD9F2CAA}"/>
              </a:ext>
            </a:extLst>
          </p:cNvPr>
          <p:cNvSpPr>
            <a:spLocks noGrp="1" noChangeArrowheads="1"/>
          </p:cNvSpPr>
          <p:nvPr>
            <p:ph type="title"/>
          </p:nvPr>
        </p:nvSpPr>
        <p:spPr>
          <a:xfrm>
            <a:off x="836676" y="548640"/>
            <a:ext cx="7626096" cy="1179576"/>
          </a:xfrm>
        </p:spPr>
        <p:txBody>
          <a:bodyPr>
            <a:normAutofit/>
          </a:bodyPr>
          <a:lstStyle/>
          <a:p>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Step 1: Established a Proactive Maintenance Philosophy</a:t>
            </a:r>
          </a:p>
        </p:txBody>
      </p:sp>
      <p:sp>
        <p:nvSpPr>
          <p:cNvPr id="18446" name="Rectangle 1844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435" name="Rectangle 1027">
            <a:extLst>
              <a:ext uri="{FF2B5EF4-FFF2-40B4-BE49-F238E27FC236}">
                <a16:creationId xmlns:a16="http://schemas.microsoft.com/office/drawing/2014/main" id="{FCDA268D-C889-4067-87FF-071AF1E4CB76}"/>
              </a:ext>
            </a:extLst>
          </p:cNvPr>
          <p:cNvSpPr>
            <a:spLocks noGrp="1" noChangeArrowheads="1"/>
          </p:cNvSpPr>
          <p:nvPr>
            <p:ph idx="1"/>
          </p:nvPr>
        </p:nvSpPr>
        <p:spPr>
          <a:xfrm>
            <a:off x="609600" y="2387305"/>
            <a:ext cx="7776972" cy="3695020"/>
          </a:xfrm>
        </p:spPr>
        <p:txBody>
          <a:bodyPr>
            <a:normAutofit/>
          </a:bodyPr>
          <a:lstStyle/>
          <a:p>
            <a:pPr marL="0" indent="0">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Established the Maintenance Vision will be achieved through a </a:t>
            </a:r>
            <a:r>
              <a:rPr lang="en-US" alt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Capacity on Demand approach.</a:t>
            </a:r>
          </a:p>
          <a:p>
            <a:pPr>
              <a:buFont typeface="Monotype Sorts"/>
              <a:buChar char=" "/>
            </a:pPr>
            <a:endParaRPr lang="en-US" alt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Maintenance Strategy is to execute planning and scheduling proactively </a:t>
            </a:r>
            <a:r>
              <a:rPr lang="en-US" alt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Optimizing asset reliability at optimal cost.</a:t>
            </a:r>
          </a:p>
        </p:txBody>
      </p:sp>
      <p:sp>
        <p:nvSpPr>
          <p:cNvPr id="2" name="Footer Placeholder 1">
            <a:extLst>
              <a:ext uri="{FF2B5EF4-FFF2-40B4-BE49-F238E27FC236}">
                <a16:creationId xmlns:a16="http://schemas.microsoft.com/office/drawing/2014/main" id="{10833351-941D-6845-8E81-C35224620080}"/>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4B5760F4-A803-5E47-9BCA-A3D43DCD35A7}"/>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262</a:t>
            </a:fld>
            <a:endParaRPr lang="en-US">
              <a:solidFill>
                <a:schemeClr val="tx1">
                  <a:lumMod val="50000"/>
                  <a:lumOff val="50000"/>
                </a:schemeClr>
              </a:solidFill>
            </a:endParaRP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arn(inVertical)">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Effect transition="in" filter="barn(inVertical)">
                                      <p:cBhvr>
                                        <p:cTn id="12" dur="5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A2EADD6-616A-4C2B-AEAE-9D84AF265236}"/>
              </a:ext>
            </a:extLst>
          </p:cNvPr>
          <p:cNvSpPr>
            <a:spLocks noGrp="1" noChangeArrowheads="1"/>
          </p:cNvSpPr>
          <p:nvPr>
            <p:ph idx="1"/>
          </p:nvPr>
        </p:nvSpPr>
        <p:spPr>
          <a:xfrm>
            <a:off x="3570685" y="4101704"/>
            <a:ext cx="1651397" cy="1046559"/>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67859" tIns="33333" rIns="67859" bIns="33333" rtlCol="0">
            <a:normAutofit fontScale="85000" lnSpcReduction="20000"/>
          </a:bodyPr>
          <a:lstStyle/>
          <a:p>
            <a:pPr marL="411956" indent="-411956">
              <a:lnSpc>
                <a:spcPct val="91000"/>
              </a:lnSpc>
              <a:spcBef>
                <a:spcPct val="0"/>
              </a:spcBef>
              <a:buSzPct val="75000"/>
              <a:buFont typeface="Monotype Sorts"/>
              <a:buChar char="u"/>
              <a:tabLst>
                <a:tab pos="257175" algn="r"/>
              </a:tabLst>
            </a:pPr>
            <a:r>
              <a:rPr lang="en-US" altLang="en-US">
                <a:latin typeface="CENTERYB"/>
              </a:rPr>
              <a:t>Keep</a:t>
            </a:r>
          </a:p>
          <a:p>
            <a:pPr marL="411956" indent="-411956">
              <a:lnSpc>
                <a:spcPct val="91000"/>
              </a:lnSpc>
              <a:spcBef>
                <a:spcPct val="61000"/>
              </a:spcBef>
              <a:buSzPct val="75000"/>
              <a:buFont typeface="Monotype Sorts"/>
              <a:buChar char="u"/>
              <a:tabLst>
                <a:tab pos="257175" algn="r"/>
              </a:tabLst>
            </a:pPr>
            <a:r>
              <a:rPr lang="en-US" altLang="en-US">
                <a:latin typeface="CENTERYB"/>
              </a:rPr>
              <a:t>Preserve</a:t>
            </a:r>
          </a:p>
          <a:p>
            <a:pPr marL="411956" indent="-411956">
              <a:lnSpc>
                <a:spcPct val="91000"/>
              </a:lnSpc>
              <a:spcBef>
                <a:spcPct val="61000"/>
              </a:spcBef>
              <a:buSzPct val="75000"/>
              <a:buFont typeface="Monotype Sorts"/>
              <a:buChar char="u"/>
              <a:tabLst>
                <a:tab pos="257175" algn="r"/>
              </a:tabLst>
            </a:pPr>
            <a:r>
              <a:rPr lang="en-US" altLang="en-US">
                <a:latin typeface="CENTERYB"/>
              </a:rPr>
              <a:t>Protect</a:t>
            </a:r>
          </a:p>
        </p:txBody>
      </p:sp>
      <p:sp>
        <p:nvSpPr>
          <p:cNvPr id="117763" name="Rectangle 3">
            <a:extLst>
              <a:ext uri="{FF2B5EF4-FFF2-40B4-BE49-F238E27FC236}">
                <a16:creationId xmlns:a16="http://schemas.microsoft.com/office/drawing/2014/main" id="{5EF6E531-55B9-4825-85FC-980595A8B818}"/>
              </a:ext>
            </a:extLst>
          </p:cNvPr>
          <p:cNvSpPr>
            <a:spLocks noChangeArrowheads="1"/>
          </p:cNvSpPr>
          <p:nvPr/>
        </p:nvSpPr>
        <p:spPr bwMode="auto">
          <a:xfrm>
            <a:off x="3495928" y="1391997"/>
            <a:ext cx="2083090" cy="43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59" tIns="33333" rIns="67859" bIns="33333" anchor="ctr">
            <a:spAutoFit/>
          </a:bodyPr>
          <a:lstStyle/>
          <a:p>
            <a:pPr algn="ctr">
              <a:spcBef>
                <a:spcPct val="30000"/>
              </a:spcBef>
              <a:defRPr/>
            </a:pPr>
            <a:r>
              <a:rPr lang="en-US" altLang="en-US" sz="2400" b="1" dirty="0">
                <a:solidFill>
                  <a:srgbClr val="800000"/>
                </a:solidFill>
                <a:effectLst>
                  <a:outerShdw blurRad="38100" dist="38100" dir="2700000" algn="tl">
                    <a:srgbClr val="C0C0C0"/>
                  </a:outerShdw>
                </a:effectLst>
                <a:latin typeface="Grail Light" pitchFamily="34" charset="0"/>
              </a:rPr>
              <a:t>MAINTENANCE</a:t>
            </a:r>
            <a:endParaRPr lang="en-US" altLang="en-US" sz="2700" b="1" dirty="0">
              <a:solidFill>
                <a:srgbClr val="800000"/>
              </a:solidFill>
              <a:effectLst>
                <a:outerShdw blurRad="38100" dist="38100" dir="2700000" algn="tl">
                  <a:srgbClr val="C0C0C0"/>
                </a:outerShdw>
              </a:effectLst>
              <a:latin typeface="CENTERYB" charset="0"/>
            </a:endParaRPr>
          </a:p>
        </p:txBody>
      </p:sp>
      <p:sp>
        <p:nvSpPr>
          <p:cNvPr id="117764" name="Rectangle 4">
            <a:extLst>
              <a:ext uri="{FF2B5EF4-FFF2-40B4-BE49-F238E27FC236}">
                <a16:creationId xmlns:a16="http://schemas.microsoft.com/office/drawing/2014/main" id="{237FEFCD-2CC2-4D44-A474-4EA68A9D4A79}"/>
              </a:ext>
            </a:extLst>
          </p:cNvPr>
          <p:cNvSpPr>
            <a:spLocks noChangeArrowheads="1"/>
          </p:cNvSpPr>
          <p:nvPr/>
        </p:nvSpPr>
        <p:spPr bwMode="auto">
          <a:xfrm>
            <a:off x="3799968" y="2694541"/>
            <a:ext cx="1473820" cy="43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59" tIns="33333" rIns="67859" bIns="33333" anchor="ctr">
            <a:spAutoFit/>
          </a:bodyPr>
          <a:lstStyle/>
          <a:p>
            <a:pPr algn="ctr">
              <a:spcBef>
                <a:spcPct val="30000"/>
              </a:spcBef>
              <a:defRPr/>
            </a:pPr>
            <a:r>
              <a:rPr lang="en-US" altLang="en-US" sz="2400" b="1">
                <a:solidFill>
                  <a:srgbClr val="800000"/>
                </a:solidFill>
                <a:effectLst>
                  <a:outerShdw blurRad="38100" dist="38100" dir="2700000" algn="tl">
                    <a:srgbClr val="C0C0C0"/>
                  </a:outerShdw>
                </a:effectLst>
                <a:latin typeface="Grail Light" pitchFamily="34" charset="0"/>
              </a:rPr>
              <a:t>MAINTAIN</a:t>
            </a:r>
            <a:endParaRPr lang="en-US" altLang="en-US" sz="2700" b="1">
              <a:solidFill>
                <a:srgbClr val="800000"/>
              </a:solidFill>
              <a:effectLst>
                <a:outerShdw blurRad="38100" dist="38100" dir="2700000" algn="tl">
                  <a:srgbClr val="C0C0C0"/>
                </a:outerShdw>
              </a:effectLst>
              <a:latin typeface="CENTERYB" charset="0"/>
            </a:endParaRPr>
          </a:p>
        </p:txBody>
      </p:sp>
      <p:sp>
        <p:nvSpPr>
          <p:cNvPr id="7173" name="Rectangle 5">
            <a:extLst>
              <a:ext uri="{FF2B5EF4-FFF2-40B4-BE49-F238E27FC236}">
                <a16:creationId xmlns:a16="http://schemas.microsoft.com/office/drawing/2014/main" id="{9DB92EFB-73C6-4946-9CB0-17AD9CCCF886}"/>
              </a:ext>
            </a:extLst>
          </p:cNvPr>
          <p:cNvSpPr>
            <a:spLocks noChangeArrowheads="1"/>
          </p:cNvSpPr>
          <p:nvPr/>
        </p:nvSpPr>
        <p:spPr bwMode="auto">
          <a:xfrm>
            <a:off x="3091965" y="1998488"/>
            <a:ext cx="2966024" cy="39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59" tIns="33333" rIns="67859" bIns="33333"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30000"/>
              </a:spcBef>
            </a:pPr>
            <a:r>
              <a:rPr lang="en-US" altLang="en-US" sz="2100" b="1">
                <a:solidFill>
                  <a:srgbClr val="000066"/>
                </a:solidFill>
                <a:latin typeface="CENTERYB"/>
              </a:rPr>
              <a:t>The act of</a:t>
            </a:r>
            <a:r>
              <a:rPr lang="en-US" altLang="en-US" sz="2100" b="1">
                <a:solidFill>
                  <a:schemeClr val="bg2"/>
                </a:solidFill>
                <a:latin typeface="CENTERYB"/>
              </a:rPr>
              <a:t> </a:t>
            </a:r>
            <a:r>
              <a:rPr lang="en-US" altLang="en-US" sz="2100" b="1">
                <a:solidFill>
                  <a:srgbClr val="800000"/>
                </a:solidFill>
                <a:latin typeface="CENTERYB"/>
              </a:rPr>
              <a:t>MAINTAINING</a:t>
            </a:r>
            <a:r>
              <a:rPr lang="en-US" altLang="en-US" sz="2025" b="1">
                <a:solidFill>
                  <a:srgbClr val="800000"/>
                </a:solidFill>
                <a:latin typeface="CENTERYB"/>
              </a:rPr>
              <a:t>.</a:t>
            </a:r>
            <a:endParaRPr lang="en-US" altLang="en-US" sz="2025" b="1">
              <a:solidFill>
                <a:srgbClr val="790015"/>
              </a:solidFill>
              <a:latin typeface="CENTERYB"/>
            </a:endParaRPr>
          </a:p>
        </p:txBody>
      </p:sp>
      <p:sp>
        <p:nvSpPr>
          <p:cNvPr id="7174" name="Rectangle 6">
            <a:extLst>
              <a:ext uri="{FF2B5EF4-FFF2-40B4-BE49-F238E27FC236}">
                <a16:creationId xmlns:a16="http://schemas.microsoft.com/office/drawing/2014/main" id="{FA1B6611-4F08-4796-ABDF-997A351BDB3D}"/>
              </a:ext>
            </a:extLst>
          </p:cNvPr>
          <p:cNvSpPr>
            <a:spLocks noChangeArrowheads="1"/>
          </p:cNvSpPr>
          <p:nvPr/>
        </p:nvSpPr>
        <p:spPr bwMode="auto">
          <a:xfrm>
            <a:off x="2603907" y="3185286"/>
            <a:ext cx="3868321" cy="71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59" tIns="33333" rIns="67859" bIns="33333"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30000"/>
              </a:spcBef>
            </a:pPr>
            <a:r>
              <a:rPr lang="en-US" altLang="en-US" sz="2100" b="1">
                <a:solidFill>
                  <a:srgbClr val="800000"/>
                </a:solidFill>
                <a:latin typeface="CENTERYB"/>
              </a:rPr>
              <a:t>KEEP</a:t>
            </a:r>
            <a:r>
              <a:rPr lang="en-US" altLang="en-US" sz="2100" b="1">
                <a:solidFill>
                  <a:srgbClr val="0080FF"/>
                </a:solidFill>
                <a:latin typeface="CENTERYB"/>
              </a:rPr>
              <a:t> </a:t>
            </a:r>
            <a:r>
              <a:rPr lang="en-US" altLang="en-US" sz="2100" b="1">
                <a:solidFill>
                  <a:srgbClr val="000066"/>
                </a:solidFill>
                <a:latin typeface="CENTERYB"/>
              </a:rPr>
              <a:t>in an existing state.</a:t>
            </a:r>
            <a:br>
              <a:rPr lang="en-US" altLang="en-US" sz="2100" b="1">
                <a:solidFill>
                  <a:srgbClr val="0080FF"/>
                </a:solidFill>
                <a:latin typeface="CENTERYB"/>
              </a:rPr>
            </a:br>
            <a:r>
              <a:rPr lang="en-US" altLang="en-US" sz="2100" b="1">
                <a:solidFill>
                  <a:srgbClr val="800000"/>
                </a:solidFill>
                <a:latin typeface="CENTERYB"/>
              </a:rPr>
              <a:t>PRESERVE</a:t>
            </a:r>
            <a:r>
              <a:rPr lang="en-US" altLang="en-US" sz="2100" b="1">
                <a:solidFill>
                  <a:srgbClr val="0080FF"/>
                </a:solidFill>
                <a:latin typeface="CENTERYB"/>
              </a:rPr>
              <a:t> </a:t>
            </a:r>
            <a:r>
              <a:rPr lang="en-US" altLang="en-US" sz="2100" b="1">
                <a:solidFill>
                  <a:srgbClr val="000066"/>
                </a:solidFill>
                <a:latin typeface="CENTERYB"/>
              </a:rPr>
              <a:t>from failure or decline</a:t>
            </a:r>
            <a:r>
              <a:rPr lang="en-US" altLang="en-US" sz="1800" b="1">
                <a:solidFill>
                  <a:srgbClr val="000066"/>
                </a:solidFill>
                <a:latin typeface="CENTERYB"/>
              </a:rPr>
              <a:t>.</a:t>
            </a:r>
            <a:endParaRPr lang="en-US" altLang="en-US" sz="1800" b="1">
              <a:solidFill>
                <a:schemeClr val="bg2"/>
              </a:solidFill>
              <a:latin typeface="CENTERYB"/>
            </a:endParaRPr>
          </a:p>
        </p:txBody>
      </p:sp>
      <p:sp>
        <p:nvSpPr>
          <p:cNvPr id="7175" name="Rectangle 7">
            <a:extLst>
              <a:ext uri="{FF2B5EF4-FFF2-40B4-BE49-F238E27FC236}">
                <a16:creationId xmlns:a16="http://schemas.microsoft.com/office/drawing/2014/main" id="{39668F9A-8303-40CF-B2B6-8B55B53F033F}"/>
              </a:ext>
            </a:extLst>
          </p:cNvPr>
          <p:cNvSpPr>
            <a:spLocks noChangeArrowheads="1"/>
          </p:cNvSpPr>
          <p:nvPr/>
        </p:nvSpPr>
        <p:spPr bwMode="auto">
          <a:xfrm>
            <a:off x="7594999" y="5780486"/>
            <a:ext cx="391715" cy="18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graphicFrame>
        <p:nvGraphicFramePr>
          <p:cNvPr id="7176" name="Object 8">
            <a:extLst>
              <a:ext uri="{FF2B5EF4-FFF2-40B4-BE49-F238E27FC236}">
                <a16:creationId xmlns:a16="http://schemas.microsoft.com/office/drawing/2014/main" id="{EA04BD80-0BF3-4844-AE40-5002B6D5E400}"/>
              </a:ext>
            </a:extLst>
          </p:cNvPr>
          <p:cNvGraphicFramePr>
            <a:graphicFrameLocks noChangeAspect="1"/>
          </p:cNvGraphicFramePr>
          <p:nvPr/>
        </p:nvGraphicFramePr>
        <p:xfrm>
          <a:off x="1602583" y="4199335"/>
          <a:ext cx="1251347" cy="1366838"/>
        </p:xfrm>
        <a:graphic>
          <a:graphicData uri="http://schemas.openxmlformats.org/presentationml/2006/ole">
            <mc:AlternateContent xmlns:mc="http://schemas.openxmlformats.org/markup-compatibility/2006">
              <mc:Choice xmlns:v="urn:schemas-microsoft-com:vml" Requires="v">
                <p:oleObj name="ClipArt" r:id="rId2" imgW="755294" imgH="824789" progId="MS_ClipArt_Gallery.2">
                  <p:embed/>
                </p:oleObj>
              </mc:Choice>
              <mc:Fallback>
                <p:oleObj name="ClipArt" r:id="rId2" imgW="755294" imgH="824789" progId="MS_ClipArt_Gallery.2">
                  <p:embed/>
                  <p:pic>
                    <p:nvPicPr>
                      <p:cNvPr id="7176" name="Object 8">
                        <a:extLst>
                          <a:ext uri="{FF2B5EF4-FFF2-40B4-BE49-F238E27FC236}">
                            <a16:creationId xmlns:a16="http://schemas.microsoft.com/office/drawing/2014/main" id="{EA04BD80-0BF3-4844-AE40-5002B6D5E400}"/>
                          </a:ext>
                        </a:extLst>
                      </p:cNvPr>
                      <p:cNvPicPr>
                        <a:picLocks noChangeAspect="1" noChangeArrowheads="1"/>
                      </p:cNvPicPr>
                      <p:nvPr/>
                    </p:nvPicPr>
                    <p:blipFill>
                      <a:blip r:embed="rId3">
                        <a:lum bright="18000" contrast="-42000"/>
                        <a:extLst>
                          <a:ext uri="{28A0092B-C50C-407E-A947-70E740481C1C}">
                            <a14:useLocalDpi xmlns:a14="http://schemas.microsoft.com/office/drawing/2010/main" val="0"/>
                          </a:ext>
                        </a:extLst>
                      </a:blip>
                      <a:srcRect/>
                      <a:stretch>
                        <a:fillRect/>
                      </a:stretch>
                    </p:blipFill>
                    <p:spPr bwMode="auto">
                      <a:xfrm>
                        <a:off x="1602583" y="4199335"/>
                        <a:ext cx="1251347" cy="1366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7" name="Object 9">
            <a:extLst>
              <a:ext uri="{FF2B5EF4-FFF2-40B4-BE49-F238E27FC236}">
                <a16:creationId xmlns:a16="http://schemas.microsoft.com/office/drawing/2014/main" id="{4EF139FE-766A-4FE0-9FEC-682CE55D48D0}"/>
              </a:ext>
            </a:extLst>
          </p:cNvPr>
          <p:cNvGraphicFramePr>
            <a:graphicFrameLocks noChangeAspect="1"/>
          </p:cNvGraphicFramePr>
          <p:nvPr/>
        </p:nvGraphicFramePr>
        <p:xfrm>
          <a:off x="6060283" y="4108849"/>
          <a:ext cx="1583531" cy="1583531"/>
        </p:xfrm>
        <a:graphic>
          <a:graphicData uri="http://schemas.openxmlformats.org/presentationml/2006/ole">
            <mc:AlternateContent xmlns:mc="http://schemas.openxmlformats.org/markup-compatibility/2006">
              <mc:Choice xmlns:v="urn:schemas-microsoft-com:vml" Requires="v">
                <p:oleObj name="ClipArt" r:id="rId4" imgW="2328062" imgH="2327148" progId="MS_ClipArt_Gallery.2">
                  <p:embed/>
                </p:oleObj>
              </mc:Choice>
              <mc:Fallback>
                <p:oleObj name="ClipArt" r:id="rId4" imgW="2328062" imgH="2327148" progId="MS_ClipArt_Gallery.2">
                  <p:embed/>
                  <p:pic>
                    <p:nvPicPr>
                      <p:cNvPr id="7177" name="Object 9">
                        <a:extLst>
                          <a:ext uri="{FF2B5EF4-FFF2-40B4-BE49-F238E27FC236}">
                            <a16:creationId xmlns:a16="http://schemas.microsoft.com/office/drawing/2014/main" id="{4EF139FE-766A-4FE0-9FEC-682CE55D48D0}"/>
                          </a:ext>
                        </a:extLst>
                      </p:cNvPr>
                      <p:cNvPicPr>
                        <a:picLocks noChangeAspect="1" noChangeArrowheads="1"/>
                      </p:cNvPicPr>
                      <p:nvPr/>
                    </p:nvPicPr>
                    <p:blipFill>
                      <a:blip r:embed="rId5">
                        <a:lum bright="12000" contrast="-42000"/>
                        <a:extLst>
                          <a:ext uri="{28A0092B-C50C-407E-A947-70E740481C1C}">
                            <a14:useLocalDpi xmlns:a14="http://schemas.microsoft.com/office/drawing/2010/main" val="0"/>
                          </a:ext>
                        </a:extLst>
                      </a:blip>
                      <a:srcRect/>
                      <a:stretch>
                        <a:fillRect/>
                      </a:stretch>
                    </p:blipFill>
                    <p:spPr bwMode="auto">
                      <a:xfrm>
                        <a:off x="6060283" y="4108849"/>
                        <a:ext cx="1583531" cy="15835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a:extLst>
              <a:ext uri="{FF2B5EF4-FFF2-40B4-BE49-F238E27FC236}">
                <a16:creationId xmlns:a16="http://schemas.microsoft.com/office/drawing/2014/main" id="{7FA86603-E0CF-4CCA-8DE3-9B5CCBF9C4CD}"/>
              </a:ext>
            </a:extLst>
          </p:cNvPr>
          <p:cNvSpPr txBox="1"/>
          <p:nvPr/>
        </p:nvSpPr>
        <p:spPr>
          <a:xfrm>
            <a:off x="685800" y="381000"/>
            <a:ext cx="8422752" cy="646331"/>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Step 2: We defined “Maintenance</a:t>
            </a:r>
            <a:r>
              <a:rPr lang="en-US" sz="3600" b="1" i="1" dirty="0">
                <a:effectLst>
                  <a:outerShdw blurRad="38100" dist="38100" dir="2700000" algn="tl">
                    <a:srgbClr val="000000">
                      <a:alpha val="43137"/>
                    </a:srgbClr>
                  </a:outerShdw>
                </a:effectLst>
                <a:latin typeface="Abadi" panose="020B0604020104020204" pitchFamily="34" charset="0"/>
              </a:rPr>
              <a:t>”</a:t>
            </a:r>
          </a:p>
        </p:txBody>
      </p:sp>
      <p:sp>
        <p:nvSpPr>
          <p:cNvPr id="4" name="Slide Number Placeholder 3">
            <a:extLst>
              <a:ext uri="{FF2B5EF4-FFF2-40B4-BE49-F238E27FC236}">
                <a16:creationId xmlns:a16="http://schemas.microsoft.com/office/drawing/2014/main" id="{E5960396-AC9B-FA43-B6AD-A9C0B4413076}"/>
              </a:ext>
            </a:extLst>
          </p:cNvPr>
          <p:cNvSpPr>
            <a:spLocks noGrp="1"/>
          </p:cNvSpPr>
          <p:nvPr>
            <p:ph type="sldNum" sz="quarter" idx="12"/>
          </p:nvPr>
        </p:nvSpPr>
        <p:spPr/>
        <p:txBody>
          <a:bodyPr/>
          <a:lstStyle/>
          <a:p>
            <a:pPr>
              <a:defRPr/>
            </a:pPr>
            <a:fld id="{93760DB9-38B2-4ACA-86B8-FFD53C1F380B}" type="slidenum">
              <a:rPr lang="en-US" smtClean="0"/>
              <a:pPr>
                <a:defRPr/>
              </a:pPr>
              <a:t>263</a:t>
            </a:fld>
            <a:endParaRPr lang="en-US"/>
          </a:p>
        </p:txBody>
      </p:sp>
      <p:sp>
        <p:nvSpPr>
          <p:cNvPr id="3" name="Footer Placeholder 2">
            <a:extLst>
              <a:ext uri="{FF2B5EF4-FFF2-40B4-BE49-F238E27FC236}">
                <a16:creationId xmlns:a16="http://schemas.microsoft.com/office/drawing/2014/main" id="{B7A346FB-61DE-F945-AEBF-0AAFED52EE92}"/>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spd="med">
    <p:cut/>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B0037D5-F509-4882-88B2-C3975A25FBC0}"/>
              </a:ext>
            </a:extLst>
          </p:cNvPr>
          <p:cNvSpPr>
            <a:spLocks noGrp="1" noChangeArrowheads="1"/>
          </p:cNvSpPr>
          <p:nvPr>
            <p:ph type="title"/>
          </p:nvPr>
        </p:nvSpPr>
        <p:spPr>
          <a:xfrm>
            <a:off x="1155532" y="2286000"/>
            <a:ext cx="6934199" cy="1981200"/>
          </a:xfrm>
          <a:solidFill>
            <a:schemeClr val="bg1"/>
          </a:solidFill>
          <a:ln w="57150" cmpd="thinThick">
            <a:solidFill>
              <a:schemeClr val="tx1"/>
            </a:solidFill>
            <a:miter lim="800000"/>
            <a:headEnd/>
            <a:tailEnd/>
          </a:ln>
        </p:spPr>
        <p:txBody>
          <a:bodyPr>
            <a:normAutofit/>
          </a:bodyPr>
          <a:lstStyle/>
          <a:p>
            <a:pPr algn="ctr"/>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significant problems we face cannot be solved with the same level of thinking we were at when we created them.”</a:t>
            </a:r>
            <a:b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“Albert Einstein”</a:t>
            </a:r>
          </a:p>
        </p:txBody>
      </p:sp>
      <p:sp>
        <p:nvSpPr>
          <p:cNvPr id="2" name="TextBox 1">
            <a:extLst>
              <a:ext uri="{FF2B5EF4-FFF2-40B4-BE49-F238E27FC236}">
                <a16:creationId xmlns:a16="http://schemas.microsoft.com/office/drawing/2014/main" id="{C2F07876-5BA5-45BD-8854-89F65A5BABED}"/>
              </a:ext>
            </a:extLst>
          </p:cNvPr>
          <p:cNvSpPr txBox="1"/>
          <p:nvPr/>
        </p:nvSpPr>
        <p:spPr>
          <a:xfrm>
            <a:off x="228601" y="304800"/>
            <a:ext cx="9680740" cy="1261884"/>
          </a:xfrm>
          <a:prstGeom prst="rect">
            <a:avLst/>
          </a:prstGeom>
          <a:noFill/>
        </p:spPr>
        <p:txBody>
          <a:bodyPr wrap="square" rtlCol="0">
            <a:spAutoFit/>
          </a:bodyPr>
          <a:lstStyle/>
          <a:p>
            <a:endParaRPr lang="en-US" sz="4000" b="1" dirty="0">
              <a:solidFill>
                <a:srgbClr val="002060"/>
              </a:solidFill>
              <a:effectLst>
                <a:outerShdw blurRad="38100" dist="38100" dir="2700000" algn="tl">
                  <a:srgbClr val="000000">
                    <a:alpha val="43137"/>
                  </a:srgbClr>
                </a:outerShdw>
              </a:effectLst>
              <a:latin typeface="+mn-lt"/>
              <a:cs typeface="Arial" panose="020B0604020202020204" pitchFamily="34" charset="0"/>
            </a:endParaRPr>
          </a:p>
          <a:p>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Step 3 – We began to change the culture</a:t>
            </a:r>
          </a:p>
        </p:txBody>
      </p:sp>
      <p:sp>
        <p:nvSpPr>
          <p:cNvPr id="4" name="Slide Number Placeholder 3">
            <a:extLst>
              <a:ext uri="{FF2B5EF4-FFF2-40B4-BE49-F238E27FC236}">
                <a16:creationId xmlns:a16="http://schemas.microsoft.com/office/drawing/2014/main" id="{86C0F969-7610-B841-B8F4-E4010AB5681D}"/>
              </a:ext>
            </a:extLst>
          </p:cNvPr>
          <p:cNvSpPr>
            <a:spLocks noGrp="1"/>
          </p:cNvSpPr>
          <p:nvPr>
            <p:ph type="sldNum" sz="quarter" idx="12"/>
          </p:nvPr>
        </p:nvSpPr>
        <p:spPr/>
        <p:txBody>
          <a:bodyPr/>
          <a:lstStyle/>
          <a:p>
            <a:fld id="{04F9194C-56EF-432D-B3A6-B1499E5B8547}" type="slidenum">
              <a:rPr lang="en-US" smtClean="0"/>
              <a:t>264</a:t>
            </a:fld>
            <a:endParaRPr lang="en-US"/>
          </a:p>
        </p:txBody>
      </p:sp>
      <p:sp>
        <p:nvSpPr>
          <p:cNvPr id="3" name="Footer Placeholder 2">
            <a:extLst>
              <a:ext uri="{FF2B5EF4-FFF2-40B4-BE49-F238E27FC236}">
                <a16:creationId xmlns:a16="http://schemas.microsoft.com/office/drawing/2014/main" id="{94A0D0F9-8D8E-DE43-895D-0ABBE399EB28}"/>
              </a:ext>
            </a:extLst>
          </p:cNvPr>
          <p:cNvSpPr>
            <a:spLocks noGrp="1"/>
          </p:cNvSpPr>
          <p:nvPr>
            <p:ph type="ftr" sz="quarter" idx="11"/>
          </p:nvPr>
        </p:nvSpPr>
        <p:spPr/>
        <p:txBody>
          <a:bodyPr/>
          <a:lstStyle/>
          <a:p>
            <a:r>
              <a:rPr lang="en-US"/>
              <a:t>www.worldclassmaintenance.org</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FAD486-78A7-4FEE-A0F1-E9B639E7B7CA}"/>
              </a:ext>
            </a:extLst>
          </p:cNvPr>
          <p:cNvSpPr>
            <a:spLocks noGrp="1"/>
          </p:cNvSpPr>
          <p:nvPr>
            <p:ph type="title"/>
          </p:nvPr>
        </p:nvSpPr>
        <p:spPr>
          <a:xfrm>
            <a:off x="836676" y="548640"/>
            <a:ext cx="7626096" cy="1179576"/>
          </a:xfrm>
        </p:spPr>
        <p:txBody>
          <a:bodyPr>
            <a:normAutofit/>
          </a:bodyPr>
          <a:lstStyle/>
          <a:p>
            <a:br>
              <a:rPr lang="en-US" sz="3200" b="1" dirty="0">
                <a:effectLst>
                  <a:outerShdw blurRad="38100" dist="38100" dir="2700000" algn="tl">
                    <a:srgbClr val="000000">
                      <a:alpha val="43137"/>
                    </a:srgbClr>
                  </a:outerShdw>
                </a:effectLst>
                <a:latin typeface="+mn-lt"/>
                <a:cs typeface="Arial" panose="020B0604020202020204" pitchFamily="34" charset="0"/>
              </a:rPr>
            </a:br>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Maintenance Planning and Scheduling</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7558D9B-8D2F-46F5-B9CF-CEA566E399B7}"/>
              </a:ext>
            </a:extLst>
          </p:cNvPr>
          <p:cNvSpPr>
            <a:spLocks noGrp="1"/>
          </p:cNvSpPr>
          <p:nvPr>
            <p:ph idx="1"/>
          </p:nvPr>
        </p:nvSpPr>
        <p:spPr>
          <a:xfrm>
            <a:off x="533400" y="2276856"/>
            <a:ext cx="7929372" cy="3900107"/>
          </a:xfrm>
        </p:spPr>
        <p:txBody>
          <a:bodyPr>
            <a:normAutofit/>
          </a:bodyPr>
          <a:lstStyle/>
          <a:p>
            <a:pPr marL="0" indent="0">
              <a:buNone/>
            </a:pPr>
            <a:r>
              <a:rPr 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Planned work </a:t>
            </a: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is work that has gone through a formal planning process to identify labor, materials, tools and safety requirements. </a:t>
            </a:r>
          </a:p>
          <a:p>
            <a:pPr marL="0" indent="0">
              <a:buNone/>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This information is assembled into a job plan package and communicated to craft workers prior to the start of the work.</a:t>
            </a:r>
          </a:p>
          <a:p>
            <a:pPr marL="0" indent="0">
              <a:buNone/>
            </a:pPr>
            <a:endPar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r>
              <a:rPr 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Scheduled maintenance </a:t>
            </a: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is a list of predetermined maintenance actions carried out at regular time intervals that are aimed at the prevention of breakdowns. ...</a:t>
            </a:r>
          </a:p>
          <a:p>
            <a:pPr marL="0" indent="0">
              <a:buNone/>
            </a:pPr>
            <a:endParaRPr lang="en-US" sz="2000" b="1" i="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r>
              <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primary goal of scheduled maintenance is to prevent equipment failure before it actually occurs</a:t>
            </a:r>
            <a:r>
              <a:rPr lang="en-US" sz="2000" b="1" i="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t>
            </a:r>
          </a:p>
        </p:txBody>
      </p:sp>
      <p:sp>
        <p:nvSpPr>
          <p:cNvPr id="4" name="Footer Placeholder 3">
            <a:extLst>
              <a:ext uri="{FF2B5EF4-FFF2-40B4-BE49-F238E27FC236}">
                <a16:creationId xmlns:a16="http://schemas.microsoft.com/office/drawing/2014/main" id="{12D5A884-E1CF-864D-ACF9-D8C1DC79356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0252C55A-2ACB-B54F-8A03-87BAE5D026B9}"/>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265</a:t>
            </a:fld>
            <a:endParaRPr lang="en-US">
              <a:solidFill>
                <a:schemeClr val="tx1">
                  <a:lumMod val="50000"/>
                  <a:lumOff val="50000"/>
                </a:schemeClr>
              </a:solidFill>
            </a:endParaRPr>
          </a:p>
        </p:txBody>
      </p:sp>
    </p:spTree>
    <p:extLst>
      <p:ext uri="{BB962C8B-B14F-4D97-AF65-F5344CB8AC3E}">
        <p14:creationId xmlns:p14="http://schemas.microsoft.com/office/powerpoint/2010/main" val="3831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0">
            <a:extLst>
              <a:ext uri="{FF2B5EF4-FFF2-40B4-BE49-F238E27FC236}">
                <a16:creationId xmlns:a16="http://schemas.microsoft.com/office/drawing/2014/main" id="{9C867835-A917-4A2B-8424-3AFAF7436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2">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26824" y="1204508"/>
            <a:ext cx="3850317" cy="4903967"/>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7CF3B7A0-34E4-429F-ADEB-CE354BC4907E}"/>
              </a:ext>
            </a:extLst>
          </p:cNvPr>
          <p:cNvSpPr>
            <a:spLocks noGrp="1"/>
          </p:cNvSpPr>
          <p:nvPr>
            <p:ph type="title"/>
          </p:nvPr>
        </p:nvSpPr>
        <p:spPr>
          <a:xfrm>
            <a:off x="401540" y="1753103"/>
            <a:ext cx="4627660" cy="1606163"/>
          </a:xfrm>
        </p:spPr>
        <p:txBody>
          <a:bodyPr vert="horz" lIns="91440" tIns="45720" rIns="91440" bIns="45720" rtlCol="0" anchor="b">
            <a:noAutofit/>
          </a:bodyPr>
          <a:lstStyle/>
          <a:p>
            <a:pPr defTabSz="914400"/>
            <a:r>
              <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rPr>
              <a:t>Individual Exercise – One thing you learned so far?</a:t>
            </a:r>
            <a:br>
              <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rPr>
            </a:br>
            <a:r>
              <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rPr>
              <a:t>“one person at a time”</a:t>
            </a:r>
            <a:endParaRPr lang="en-US" sz="3200" b="1" i="1" kern="1200" dirty="0">
              <a:solidFill>
                <a:schemeClr val="tx1"/>
              </a:solidFill>
              <a:effectLst>
                <a:outerShdw blurRad="38100" dist="38100" dir="2700000" algn="tl">
                  <a:srgbClr val="000000">
                    <a:alpha val="43137"/>
                  </a:srgbClr>
                </a:outerShdw>
              </a:effectLst>
              <a:latin typeface="Abadi" panose="020B0604020104020204" pitchFamily="34" charset="0"/>
            </a:endParaRPr>
          </a:p>
        </p:txBody>
      </p:sp>
      <p:sp>
        <p:nvSpPr>
          <p:cNvPr id="4" name="Content Placeholder 3">
            <a:extLst>
              <a:ext uri="{FF2B5EF4-FFF2-40B4-BE49-F238E27FC236}">
                <a16:creationId xmlns:a16="http://schemas.microsoft.com/office/drawing/2014/main" id="{AC8D76B8-E6E7-44D6-A8EB-74614FA9D9CD}"/>
              </a:ext>
            </a:extLst>
          </p:cNvPr>
          <p:cNvSpPr>
            <a:spLocks noGrp="1"/>
          </p:cNvSpPr>
          <p:nvPr>
            <p:ph idx="1"/>
          </p:nvPr>
        </p:nvSpPr>
        <p:spPr>
          <a:xfrm>
            <a:off x="401540" y="3915808"/>
            <a:ext cx="4502426" cy="775494"/>
          </a:xfrm>
        </p:spPr>
        <p:txBody>
          <a:bodyPr vert="horz" lIns="91440" tIns="45720" rIns="91440" bIns="45720" rtlCol="0">
            <a:noAutofit/>
          </a:bodyPr>
          <a:lstStyle/>
          <a:p>
            <a:pPr marL="0" indent="0" defTabSz="914400">
              <a:spcBef>
                <a:spcPts val="1000"/>
              </a:spcBef>
              <a:buNone/>
            </a:pPr>
            <a:r>
              <a:rPr lang="en-US" sz="2000" b="1" kern="1200" dirty="0">
                <a:solidFill>
                  <a:schemeClr val="tx1"/>
                </a:solidFill>
                <a:latin typeface="Abadi" panose="020B0604020104020204" pitchFamily="34" charset="0"/>
              </a:rPr>
              <a:t>Simple Rule – if someone has stated “one thing”, you must produce another one </a:t>
            </a:r>
          </a:p>
        </p:txBody>
      </p:sp>
      <p:pic>
        <p:nvPicPr>
          <p:cNvPr id="5" name="Picture 4">
            <a:extLst>
              <a:ext uri="{FF2B5EF4-FFF2-40B4-BE49-F238E27FC236}">
                <a16:creationId xmlns:a16="http://schemas.microsoft.com/office/drawing/2014/main" id="{B36F9B1E-4C93-4994-80C7-CF8158EB6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6568" y="1317931"/>
            <a:ext cx="3278366" cy="4222138"/>
          </a:xfrm>
          <a:prstGeom prst="rect">
            <a:avLst/>
          </a:prstGeom>
        </p:spPr>
      </p:pic>
      <p:sp>
        <p:nvSpPr>
          <p:cNvPr id="6" name="Footer Placeholder 5">
            <a:extLst>
              <a:ext uri="{FF2B5EF4-FFF2-40B4-BE49-F238E27FC236}">
                <a16:creationId xmlns:a16="http://schemas.microsoft.com/office/drawing/2014/main" id="{578E559E-6FA8-0D42-B060-930773CB6157}"/>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B50281F5-B391-984E-9AAE-3D5F46DE4FB1}"/>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smtClean="0">
                <a:latin typeface="+mn-lt"/>
                <a:cs typeface="+mn-cs"/>
              </a:rPr>
              <a:pPr>
                <a:spcAft>
                  <a:spcPts val="600"/>
                </a:spcAft>
                <a:defRPr/>
              </a:pPr>
              <a:t>266</a:t>
            </a:fld>
            <a:endParaRPr lang="en-US" sz="1200">
              <a:latin typeface="+mn-lt"/>
              <a:cs typeface="+mn-cs"/>
            </a:endParaRPr>
          </a:p>
        </p:txBody>
      </p:sp>
    </p:spTree>
    <p:extLst>
      <p:ext uri="{BB962C8B-B14F-4D97-AF65-F5344CB8AC3E}">
        <p14:creationId xmlns:p14="http://schemas.microsoft.com/office/powerpoint/2010/main" val="1568298818"/>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AB2EB376-1E13-4C00-90DA-B67A52976820}"/>
              </a:ext>
            </a:extLst>
          </p:cNvPr>
          <p:cNvSpPr>
            <a:spLocks noGrp="1" noChangeArrowheads="1"/>
          </p:cNvSpPr>
          <p:nvPr>
            <p:ph type="ctrTitle"/>
          </p:nvPr>
        </p:nvSpPr>
        <p:spPr>
          <a:xfrm>
            <a:off x="1657350" y="1371600"/>
            <a:ext cx="5962650" cy="857250"/>
          </a:xfrm>
        </p:spPr>
        <p:txBody>
          <a:bodyPr>
            <a:noAutofit/>
          </a:bodyPr>
          <a:lstStyle/>
          <a:p>
            <a:pPr algn="ctr"/>
            <a:r>
              <a:rPr lang="en-US" altLang="en-US" sz="4000" b="1" dirty="0">
                <a:latin typeface="+mn-lt"/>
              </a:rPr>
              <a:t>Planning’s &amp; Maintenance Relationship</a:t>
            </a:r>
          </a:p>
        </p:txBody>
      </p:sp>
      <p:sp>
        <p:nvSpPr>
          <p:cNvPr id="23555" name="Rectangle 3">
            <a:extLst>
              <a:ext uri="{FF2B5EF4-FFF2-40B4-BE49-F238E27FC236}">
                <a16:creationId xmlns:a16="http://schemas.microsoft.com/office/drawing/2014/main" id="{2B0B5F5D-2612-479D-9E5E-DB1EE209B0A8}"/>
              </a:ext>
            </a:extLst>
          </p:cNvPr>
          <p:cNvSpPr>
            <a:spLocks noGrp="1" noChangeArrowheads="1"/>
          </p:cNvSpPr>
          <p:nvPr>
            <p:ph type="subTitle" idx="1"/>
          </p:nvPr>
        </p:nvSpPr>
        <p:spPr>
          <a:xfrm>
            <a:off x="1628775" y="2422663"/>
            <a:ext cx="5886450" cy="2971800"/>
          </a:xfrm>
        </p:spPr>
        <p:txBody>
          <a:bodyPr/>
          <a:lstStyle/>
          <a:p>
            <a:pPr>
              <a:buFont typeface="Monotype Sorts"/>
              <a:buNone/>
            </a:pPr>
            <a:r>
              <a:rPr lang="en-US" altLang="en-US"/>
              <a:t>Key Element:</a:t>
            </a:r>
          </a:p>
        </p:txBody>
      </p:sp>
      <p:sp>
        <p:nvSpPr>
          <p:cNvPr id="23556" name="Text Box 4">
            <a:extLst>
              <a:ext uri="{FF2B5EF4-FFF2-40B4-BE49-F238E27FC236}">
                <a16:creationId xmlns:a16="http://schemas.microsoft.com/office/drawing/2014/main" id="{A37FE59B-9F77-422D-8761-78948A2D065C}"/>
              </a:ext>
            </a:extLst>
          </p:cNvPr>
          <p:cNvSpPr txBox="1">
            <a:spLocks noChangeArrowheads="1"/>
          </p:cNvSpPr>
          <p:nvPr/>
        </p:nvSpPr>
        <p:spPr bwMode="auto">
          <a:xfrm>
            <a:off x="2914650" y="4972050"/>
            <a:ext cx="508635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300" b="1">
                <a:latin typeface="Arial Black" panose="020B0A04020102020204" pitchFamily="34" charset="0"/>
              </a:rPr>
              <a:t>Communications</a:t>
            </a:r>
            <a:endParaRPr lang="en-US" altLang="en-US" sz="3300" b="1">
              <a:latin typeface="Arial" panose="020B0604020202020204" pitchFamily="34" charset="0"/>
            </a:endParaRPr>
          </a:p>
        </p:txBody>
      </p:sp>
      <p:graphicFrame>
        <p:nvGraphicFramePr>
          <p:cNvPr id="23557" name="Object 5">
            <a:extLst>
              <a:ext uri="{FF2B5EF4-FFF2-40B4-BE49-F238E27FC236}">
                <a16:creationId xmlns:a16="http://schemas.microsoft.com/office/drawing/2014/main" id="{1E589212-1EE2-4A3E-A1D5-C1F431B855C6}"/>
              </a:ext>
            </a:extLst>
          </p:cNvPr>
          <p:cNvGraphicFramePr>
            <a:graphicFrameLocks noChangeAspect="1"/>
          </p:cNvGraphicFramePr>
          <p:nvPr/>
        </p:nvGraphicFramePr>
        <p:xfrm>
          <a:off x="2400300" y="3028950"/>
          <a:ext cx="4629150" cy="1928813"/>
        </p:xfrm>
        <a:graphic>
          <a:graphicData uri="http://schemas.openxmlformats.org/presentationml/2006/ole">
            <mc:AlternateContent xmlns:mc="http://schemas.openxmlformats.org/markup-compatibility/2006">
              <mc:Choice xmlns:v="urn:schemas-microsoft-com:vml" Requires="v">
                <p:oleObj name="Clip" r:id="rId2" imgW="5654675" imgH="2357438" progId="MS_ClipArt_Gallery.2">
                  <p:embed/>
                </p:oleObj>
              </mc:Choice>
              <mc:Fallback>
                <p:oleObj name="Clip" r:id="rId2" imgW="5654675" imgH="2357438" progId="MS_ClipArt_Gallery.2">
                  <p:embed/>
                  <p:pic>
                    <p:nvPicPr>
                      <p:cNvPr id="23557" name="Object 5">
                        <a:extLst>
                          <a:ext uri="{FF2B5EF4-FFF2-40B4-BE49-F238E27FC236}">
                            <a16:creationId xmlns:a16="http://schemas.microsoft.com/office/drawing/2014/main" id="{1E589212-1EE2-4A3E-A1D5-C1F431B85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0" y="3028950"/>
                        <a:ext cx="4629150" cy="192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split dir="in"/>
  </p:transition>
</p:sld>
</file>

<file path=ppt/slides/slide2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602" name="Rectangle 2460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604" name="Rectangle 2460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606" name="Rectangle 2460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78" name="Rectangle 2">
            <a:extLst>
              <a:ext uri="{FF2B5EF4-FFF2-40B4-BE49-F238E27FC236}">
                <a16:creationId xmlns:a16="http://schemas.microsoft.com/office/drawing/2014/main" id="{D2B32E2A-51D8-485E-864A-A4E8A966246A}"/>
              </a:ext>
            </a:extLst>
          </p:cNvPr>
          <p:cNvSpPr>
            <a:spLocks noGrp="1" noChangeArrowheads="1"/>
          </p:cNvSpPr>
          <p:nvPr>
            <p:ph type="title"/>
          </p:nvPr>
        </p:nvSpPr>
        <p:spPr>
          <a:xfrm>
            <a:off x="836676" y="548640"/>
            <a:ext cx="7626096" cy="1179576"/>
          </a:xfrm>
        </p:spPr>
        <p:txBody>
          <a:bodyPr>
            <a:noAutofit/>
          </a:bodyPr>
          <a:lstStyle/>
          <a:p>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Planner / Supervisor Communications</a:t>
            </a:r>
          </a:p>
        </p:txBody>
      </p:sp>
      <p:sp>
        <p:nvSpPr>
          <p:cNvPr id="24608" name="Rectangle 2460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4579" name="Rectangle 3">
            <a:extLst>
              <a:ext uri="{FF2B5EF4-FFF2-40B4-BE49-F238E27FC236}">
                <a16:creationId xmlns:a16="http://schemas.microsoft.com/office/drawing/2014/main" id="{8F2B9558-80C1-4349-9235-995BA8AEC5BB}"/>
              </a:ext>
            </a:extLst>
          </p:cNvPr>
          <p:cNvSpPr>
            <a:spLocks noGrp="1" noChangeArrowheads="1"/>
          </p:cNvSpPr>
          <p:nvPr>
            <p:ph idx="1"/>
          </p:nvPr>
        </p:nvSpPr>
        <p:spPr>
          <a:xfrm>
            <a:off x="836676" y="2370740"/>
            <a:ext cx="7626096" cy="3695020"/>
          </a:xfrm>
        </p:spPr>
        <p:txBody>
          <a:bodyPr>
            <a:normAutofit/>
          </a:bodyPr>
          <a:lstStyle/>
          <a:p>
            <a:pPr marL="0" indent="0">
              <a:buNone/>
            </a:pPr>
            <a:r>
              <a:rPr lang="en-US" alt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Meet Twice Daily</a:t>
            </a:r>
          </a:p>
          <a:p>
            <a:pPr marL="0" indent="0">
              <a:buClr>
                <a:srgbClr val="3366FF"/>
              </a:buClr>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Morning</a:t>
            </a:r>
          </a:p>
          <a:p>
            <a:pPr marL="342900" lvl="1" indent="0">
              <a:buClr>
                <a:srgbClr val="3366FF"/>
              </a:buClr>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Review Previous Day’s Work &amp; Future  Work</a:t>
            </a:r>
          </a:p>
          <a:p>
            <a:pPr marL="0" indent="0">
              <a:buClr>
                <a:srgbClr val="3366FF"/>
              </a:buClr>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Afternoon </a:t>
            </a:r>
          </a:p>
          <a:p>
            <a:pPr marL="342900" lvl="1" indent="0">
              <a:buClr>
                <a:srgbClr val="3366FF"/>
              </a:buClr>
              <a:buSzPct val="105000"/>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Deliver Next Day’s Work Orders</a:t>
            </a:r>
          </a:p>
          <a:p>
            <a:pPr marL="342900" lvl="1" indent="0">
              <a:buClr>
                <a:srgbClr val="3366FF"/>
              </a:buClr>
              <a:buSzPct val="105000"/>
              <a:buNone/>
            </a:pPr>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Scope Future Work For Plan, Materials,  Equipment</a:t>
            </a:r>
          </a:p>
        </p:txBody>
      </p:sp>
      <p:sp>
        <p:nvSpPr>
          <p:cNvPr id="2" name="Footer Placeholder 1">
            <a:extLst>
              <a:ext uri="{FF2B5EF4-FFF2-40B4-BE49-F238E27FC236}">
                <a16:creationId xmlns:a16="http://schemas.microsoft.com/office/drawing/2014/main" id="{7A7B5846-8654-BC48-93D1-BC9A849581AD}"/>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D2A64EE0-237F-604A-959A-858F8641352E}"/>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268</a:t>
            </a:fld>
            <a:endParaRPr lang="en-US">
              <a:solidFill>
                <a:schemeClr val="tx1">
                  <a:lumMod val="50000"/>
                  <a:lumOff val="50000"/>
                </a:schemeClr>
              </a:solidFill>
            </a:endParaRPr>
          </a:p>
        </p:txBody>
      </p:sp>
    </p:spTree>
  </p:cSld>
  <p:clrMapOvr>
    <a:masterClrMapping/>
  </p:clrMapOvr>
  <p:transition spd="slow">
    <p:split dir="in"/>
  </p:transition>
</p:sld>
</file>

<file path=ppt/slides/slide2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15" name="Rectangle 2561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617" name="Rectangle 2561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619" name="Rectangle 2561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02" name="Rectangle 1026">
            <a:extLst>
              <a:ext uri="{FF2B5EF4-FFF2-40B4-BE49-F238E27FC236}">
                <a16:creationId xmlns:a16="http://schemas.microsoft.com/office/drawing/2014/main" id="{2010AE1A-95C4-4B62-8E6F-6EE4B0E28773}"/>
              </a:ext>
            </a:extLst>
          </p:cNvPr>
          <p:cNvSpPr>
            <a:spLocks noGrp="1" noChangeArrowheads="1"/>
          </p:cNvSpPr>
          <p:nvPr>
            <p:ph type="title"/>
          </p:nvPr>
        </p:nvSpPr>
        <p:spPr>
          <a:xfrm>
            <a:off x="836676" y="548640"/>
            <a:ext cx="7773924" cy="1179576"/>
          </a:xfrm>
        </p:spPr>
        <p:txBody>
          <a:bodyPr>
            <a:noAutofit/>
          </a:bodyPr>
          <a:lstStyle/>
          <a:p>
            <a:r>
              <a:rPr lang="en-US" altLang="en-US" sz="3600" b="1" dirty="0">
                <a:latin typeface="Abadi" panose="020B0604020104020204" pitchFamily="34" charset="0"/>
                <a:cs typeface="Arial" panose="020B0604020202020204" pitchFamily="34" charset="0"/>
              </a:rPr>
              <a:t>Planner - Crew Supervisor Communications </a:t>
            </a:r>
            <a:endParaRPr lang="en-US" altLang="en-US" sz="3600" b="1" dirty="0">
              <a:solidFill>
                <a:srgbClr val="002060"/>
              </a:solidFill>
              <a:latin typeface="Abadi" panose="020B0604020104020204" pitchFamily="34" charset="0"/>
              <a:cs typeface="Arial" panose="020B0604020202020204" pitchFamily="34" charset="0"/>
            </a:endParaRPr>
          </a:p>
        </p:txBody>
      </p:sp>
      <p:sp>
        <p:nvSpPr>
          <p:cNvPr id="25621" name="Rectangle 2562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603" name="Rectangle 1027">
            <a:extLst>
              <a:ext uri="{FF2B5EF4-FFF2-40B4-BE49-F238E27FC236}">
                <a16:creationId xmlns:a16="http://schemas.microsoft.com/office/drawing/2014/main" id="{EFCCAFB5-2FDC-4361-B8BD-0E69CF8A35A1}"/>
              </a:ext>
            </a:extLst>
          </p:cNvPr>
          <p:cNvSpPr>
            <a:spLocks noGrp="1" noChangeArrowheads="1"/>
          </p:cNvSpPr>
          <p:nvPr>
            <p:ph idx="1"/>
          </p:nvPr>
        </p:nvSpPr>
        <p:spPr>
          <a:xfrm>
            <a:off x="685800" y="2133600"/>
            <a:ext cx="7776972" cy="4043363"/>
          </a:xfrm>
        </p:spPr>
        <p:txBody>
          <a:bodyPr>
            <a:normAutofit/>
          </a:bodyPr>
          <a:lstStyle/>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Planner &amp; Crew Supervisor Work As A Team.</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Both Share Common Goals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Maintain Equipment At Capacity</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Meet Crew Budget Requirements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Identify Recurring Problems To Reduce Equipment &amp; Increase Reliability</a:t>
            </a:r>
          </a:p>
        </p:txBody>
      </p:sp>
      <p:sp>
        <p:nvSpPr>
          <p:cNvPr id="2" name="Footer Placeholder 1">
            <a:extLst>
              <a:ext uri="{FF2B5EF4-FFF2-40B4-BE49-F238E27FC236}">
                <a16:creationId xmlns:a16="http://schemas.microsoft.com/office/drawing/2014/main" id="{43E1E892-427B-5E4B-BB4A-C14999E44CF1}"/>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BDDA53E8-33E1-3145-895F-39B58B0254D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269</a:t>
            </a:fld>
            <a:endParaRPr lang="en-US">
              <a:solidFill>
                <a:schemeClr val="tx1">
                  <a:lumMod val="50000"/>
                  <a:lumOff val="50000"/>
                </a:schemeClr>
              </a:solidFill>
            </a:endParaRP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arn(inVertical)">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barn(inVertical)">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barn(inVertical)">
                                      <p:cBhvr>
                                        <p:cTn id="17" dur="5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barn(inVertical)">
                                      <p:cBhvr>
                                        <p:cTn id="22" dur="500"/>
                                        <p:tgtEl>
                                          <p:spTgt spid="256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barn(inVertical)">
                                      <p:cBhvr>
                                        <p:cTn id="27" dur="5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B6EC0BDB-33DC-44D6-8D30-3CF64DAB07D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987" r="2200" b="27631"/>
          <a:stretch/>
        </p:blipFill>
        <p:spPr>
          <a:xfrm>
            <a:off x="362988" y="838200"/>
            <a:ext cx="8418023" cy="4724400"/>
          </a:xfrm>
        </p:spPr>
      </p:pic>
      <p:sp>
        <p:nvSpPr>
          <p:cNvPr id="2" name="Slide Number Placeholder 1">
            <a:extLst>
              <a:ext uri="{FF2B5EF4-FFF2-40B4-BE49-F238E27FC236}">
                <a16:creationId xmlns:a16="http://schemas.microsoft.com/office/drawing/2014/main" id="{815B37B2-39CE-7D43-BD30-D6D201D1A047}"/>
              </a:ext>
            </a:extLst>
          </p:cNvPr>
          <p:cNvSpPr>
            <a:spLocks noGrp="1"/>
          </p:cNvSpPr>
          <p:nvPr>
            <p:ph type="sldNum" sz="quarter" idx="12"/>
          </p:nvPr>
        </p:nvSpPr>
        <p:spPr/>
        <p:txBody>
          <a:bodyPr/>
          <a:lstStyle/>
          <a:p>
            <a:pPr>
              <a:defRPr/>
            </a:pPr>
            <a:fld id="{93760DB9-38B2-4ACA-86B8-FFD53C1F380B}" type="slidenum">
              <a:rPr lang="en-US" smtClean="0"/>
              <a:pPr>
                <a:defRPr/>
              </a:pPr>
              <a:t>27</a:t>
            </a:fld>
            <a:endParaRPr lang="en-US"/>
          </a:p>
        </p:txBody>
      </p:sp>
      <p:sp>
        <p:nvSpPr>
          <p:cNvPr id="3" name="Footer Placeholder 2">
            <a:extLst>
              <a:ext uri="{FF2B5EF4-FFF2-40B4-BE49-F238E27FC236}">
                <a16:creationId xmlns:a16="http://schemas.microsoft.com/office/drawing/2014/main" id="{7A14EABF-E1A2-444D-8C5E-F75FE1C5F4DD}"/>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878290634"/>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40" name="Rectangle 2663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642" name="Rectangle 2664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644" name="Rectangle 2664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627" name="Rectangle 3">
            <a:extLst>
              <a:ext uri="{FF2B5EF4-FFF2-40B4-BE49-F238E27FC236}">
                <a16:creationId xmlns:a16="http://schemas.microsoft.com/office/drawing/2014/main" id="{CDF0CFCD-FA06-4AE0-9523-678BFBDDCDBB}"/>
              </a:ext>
            </a:extLst>
          </p:cNvPr>
          <p:cNvSpPr>
            <a:spLocks noGrp="1" noChangeArrowheads="1"/>
          </p:cNvSpPr>
          <p:nvPr>
            <p:ph type="title"/>
          </p:nvPr>
        </p:nvSpPr>
        <p:spPr>
          <a:xfrm>
            <a:off x="836676" y="548640"/>
            <a:ext cx="7626096" cy="1179576"/>
          </a:xfrm>
        </p:spPr>
        <p:txBody>
          <a:bodyPr>
            <a:noAutofit/>
          </a:bodyPr>
          <a:lstStyle/>
          <a:p>
            <a:r>
              <a:rPr lang="en-US" altLang="en-US" sz="3600" b="1" dirty="0">
                <a:effectLst>
                  <a:outerShdw blurRad="38100" dist="38100" dir="2700000" algn="tl">
                    <a:srgbClr val="000000">
                      <a:alpha val="43137"/>
                    </a:srgbClr>
                  </a:outerShdw>
                </a:effectLst>
                <a:latin typeface="Abadi" panose="020B0604020104020204" pitchFamily="34" charset="0"/>
              </a:rPr>
              <a:t>Planner / Maintenance Crew Relationship</a:t>
            </a:r>
          </a:p>
        </p:txBody>
      </p:sp>
      <p:sp>
        <p:nvSpPr>
          <p:cNvPr id="26646" name="Rectangle 2664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628" name="Rectangle 4">
            <a:extLst>
              <a:ext uri="{FF2B5EF4-FFF2-40B4-BE49-F238E27FC236}">
                <a16:creationId xmlns:a16="http://schemas.microsoft.com/office/drawing/2014/main" id="{83E5C657-2622-45B3-9551-54FB7A5233B0}"/>
              </a:ext>
            </a:extLst>
          </p:cNvPr>
          <p:cNvSpPr>
            <a:spLocks noGrp="1" noChangeArrowheads="1"/>
          </p:cNvSpPr>
          <p:nvPr>
            <p:ph idx="1"/>
          </p:nvPr>
        </p:nvSpPr>
        <p:spPr>
          <a:xfrm>
            <a:off x="836676" y="2209800"/>
            <a:ext cx="7626096" cy="3967163"/>
          </a:xfrm>
        </p:spPr>
        <p:txBody>
          <a:bodyPr>
            <a:normAutofit/>
          </a:bodyPr>
          <a:lstStyle/>
          <a:p>
            <a:pPr>
              <a:buFont typeface="Monotype Sorts"/>
              <a:buChar char=" "/>
            </a:pPr>
            <a:r>
              <a:rPr lang="en-US" altLang="en-US" sz="2000" b="1" u="sng"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Communication Major Factor</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Feedback from PM’s Provides 85 - 90% Of Repair Work Orders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Input To Maintenance Equipment B.O.M.’s</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Revision Suggestions To PM Text</a:t>
            </a:r>
          </a:p>
          <a:p>
            <a:r>
              <a:rPr lang="en-US" alt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Repair / Process Improvement Suggestions</a:t>
            </a:r>
          </a:p>
        </p:txBody>
      </p:sp>
      <p:sp>
        <p:nvSpPr>
          <p:cNvPr id="2" name="Footer Placeholder 1">
            <a:extLst>
              <a:ext uri="{FF2B5EF4-FFF2-40B4-BE49-F238E27FC236}">
                <a16:creationId xmlns:a16="http://schemas.microsoft.com/office/drawing/2014/main" id="{FE92D592-96F3-F148-8371-0547F6CDB289}"/>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E11B3D33-F312-354F-922C-237ED3B2B77C}"/>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270</a:t>
            </a:fld>
            <a:endParaRPr lang="en-US">
              <a:solidFill>
                <a:schemeClr val="tx1">
                  <a:lumMod val="50000"/>
                  <a:lumOff val="50000"/>
                </a:schemeClr>
              </a:solidFill>
            </a:endParaRP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animEffect transition="in" filter="barn(inVertical)">
                                      <p:cBhvr>
                                        <p:cTn id="7" dur="500"/>
                                        <p:tgtEl>
                                          <p:spTgt spid="26628">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6628">
                                            <p:txEl>
                                              <p:pRg st="1" end="1"/>
                                            </p:txEl>
                                          </p:spTgt>
                                        </p:tgtEl>
                                        <p:attrNameLst>
                                          <p:attrName>style.visibility</p:attrName>
                                        </p:attrNameLst>
                                      </p:cBhvr>
                                      <p:to>
                                        <p:strVal val="visible"/>
                                      </p:to>
                                    </p:set>
                                    <p:animEffect transition="in" filter="barn(inVertical)">
                                      <p:cBhvr>
                                        <p:cTn id="10" dur="500"/>
                                        <p:tgtEl>
                                          <p:spTgt spid="26628">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6628">
                                            <p:txEl>
                                              <p:pRg st="2" end="2"/>
                                            </p:txEl>
                                          </p:spTgt>
                                        </p:tgtEl>
                                        <p:attrNameLst>
                                          <p:attrName>style.visibility</p:attrName>
                                        </p:attrNameLst>
                                      </p:cBhvr>
                                      <p:to>
                                        <p:strVal val="visible"/>
                                      </p:to>
                                    </p:set>
                                    <p:animEffect transition="in" filter="barn(inVertical)">
                                      <p:cBhvr>
                                        <p:cTn id="13" dur="500"/>
                                        <p:tgtEl>
                                          <p:spTgt spid="26628">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6628">
                                            <p:txEl>
                                              <p:pRg st="3" end="3"/>
                                            </p:txEl>
                                          </p:spTgt>
                                        </p:tgtEl>
                                        <p:attrNameLst>
                                          <p:attrName>style.visibility</p:attrName>
                                        </p:attrNameLst>
                                      </p:cBhvr>
                                      <p:to>
                                        <p:strVal val="visible"/>
                                      </p:to>
                                    </p:set>
                                    <p:animEffect transition="in" filter="barn(inVertical)">
                                      <p:cBhvr>
                                        <p:cTn id="16" dur="500"/>
                                        <p:tgtEl>
                                          <p:spTgt spid="26628">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6628">
                                            <p:txEl>
                                              <p:pRg st="4" end="4"/>
                                            </p:txEl>
                                          </p:spTgt>
                                        </p:tgtEl>
                                        <p:attrNameLst>
                                          <p:attrName>style.visibility</p:attrName>
                                        </p:attrNameLst>
                                      </p:cBhvr>
                                      <p:to>
                                        <p:strVal val="visible"/>
                                      </p:to>
                                    </p:set>
                                    <p:animEffect transition="in" filter="barn(inVertical)">
                                      <p:cBhvr>
                                        <p:cTn id="19" dur="500"/>
                                        <p:tgtEl>
                                          <p:spTgt spid="266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74" name="Rectangle 2767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676" name="Rectangle 2767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678" name="Rectangle 2767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50" name="Rectangle 2">
            <a:extLst>
              <a:ext uri="{FF2B5EF4-FFF2-40B4-BE49-F238E27FC236}">
                <a16:creationId xmlns:a16="http://schemas.microsoft.com/office/drawing/2014/main" id="{81D1FCA1-864E-4B19-8321-A16BC35F350B}"/>
              </a:ext>
            </a:extLst>
          </p:cNvPr>
          <p:cNvSpPr>
            <a:spLocks noGrp="1" noChangeArrowheads="1"/>
          </p:cNvSpPr>
          <p:nvPr>
            <p:ph type="title"/>
          </p:nvPr>
        </p:nvSpPr>
        <p:spPr>
          <a:xfrm>
            <a:off x="836676" y="548640"/>
            <a:ext cx="7626096" cy="1179576"/>
          </a:xfrm>
        </p:spPr>
        <p:txBody>
          <a:bodyPr>
            <a:normAutofit/>
          </a:bodyPr>
          <a:lstStyle/>
          <a:p>
            <a:r>
              <a:rPr lang="en-US" altLang="en-US" sz="3500" b="1" dirty="0"/>
              <a:t> </a:t>
            </a:r>
            <a:r>
              <a:rPr lang="en-US" altLang="en-US" sz="4000" b="1" dirty="0">
                <a:latin typeface="+mn-lt"/>
              </a:rPr>
              <a:t>Work Order (WO)Development</a:t>
            </a:r>
          </a:p>
        </p:txBody>
      </p:sp>
      <p:sp>
        <p:nvSpPr>
          <p:cNvPr id="27680" name="Rectangle 2767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651" name="Rectangle 3">
            <a:extLst>
              <a:ext uri="{FF2B5EF4-FFF2-40B4-BE49-F238E27FC236}">
                <a16:creationId xmlns:a16="http://schemas.microsoft.com/office/drawing/2014/main" id="{5714A934-4409-4CDE-AF61-3F304193AAE9}"/>
              </a:ext>
            </a:extLst>
          </p:cNvPr>
          <p:cNvSpPr>
            <a:spLocks noGrp="1" noChangeArrowheads="1"/>
          </p:cNvSpPr>
          <p:nvPr>
            <p:ph idx="1"/>
          </p:nvPr>
        </p:nvSpPr>
        <p:spPr>
          <a:xfrm>
            <a:off x="836676" y="2481943"/>
            <a:ext cx="7626096" cy="3695020"/>
          </a:xfrm>
        </p:spPr>
        <p:txBody>
          <a:bodyPr>
            <a:normAutofit/>
          </a:bodyPr>
          <a:lstStyle/>
          <a:p>
            <a:pPr marL="0" indent="0">
              <a:buClr>
                <a:schemeClr val="tx1"/>
              </a:buClr>
              <a:buNone/>
            </a:pPr>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Communication and Types of Feedback</a:t>
            </a:r>
          </a:p>
          <a:p>
            <a:pPr lvl="1"/>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Repair Work/Corrective Maintenance</a:t>
            </a:r>
          </a:p>
          <a:p>
            <a:pPr lvl="1"/>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Job Estimate Recommendations</a:t>
            </a:r>
          </a:p>
          <a:p>
            <a:pPr lvl="1"/>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PM Frequency Changes</a:t>
            </a:r>
          </a:p>
          <a:p>
            <a:pPr lvl="1"/>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Work Order Text Revisions</a:t>
            </a:r>
          </a:p>
          <a:p>
            <a:pPr lvl="1"/>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Bill of Materials Additions / Deletions</a:t>
            </a:r>
          </a:p>
        </p:txBody>
      </p:sp>
      <p:sp>
        <p:nvSpPr>
          <p:cNvPr id="2" name="Footer Placeholder 1">
            <a:extLst>
              <a:ext uri="{FF2B5EF4-FFF2-40B4-BE49-F238E27FC236}">
                <a16:creationId xmlns:a16="http://schemas.microsoft.com/office/drawing/2014/main" id="{14BAD403-FEE8-0445-A239-F32DAC97689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F349530F-AE69-3D49-8B78-CFFD6CDEC82E}"/>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271</a:t>
            </a:fld>
            <a:endParaRPr lang="en-US">
              <a:solidFill>
                <a:schemeClr val="tx1">
                  <a:lumMod val="50000"/>
                  <a:lumOff val="50000"/>
                </a:schemeClr>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651">
                                            <p:txEl>
                                              <p:pRg st="1" end="1"/>
                                            </p:txEl>
                                          </p:spTgt>
                                        </p:tgtEl>
                                        <p:attrNameLst>
                                          <p:attrName>style.visibility</p:attrName>
                                        </p:attrNameLst>
                                      </p:cBhvr>
                                      <p:to>
                                        <p:strVal val="visible"/>
                                      </p:to>
                                    </p:set>
                                    <p:animEffect transition="in" filter="barn(inVertical)">
                                      <p:cBhvr>
                                        <p:cTn id="7" dur="500"/>
                                        <p:tgtEl>
                                          <p:spTgt spid="2765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651">
                                            <p:txEl>
                                              <p:pRg st="2" end="2"/>
                                            </p:txEl>
                                          </p:spTgt>
                                        </p:tgtEl>
                                        <p:attrNameLst>
                                          <p:attrName>style.visibility</p:attrName>
                                        </p:attrNameLst>
                                      </p:cBhvr>
                                      <p:to>
                                        <p:strVal val="visible"/>
                                      </p:to>
                                    </p:set>
                                    <p:animEffect transition="in" filter="barn(inVertical)">
                                      <p:cBhvr>
                                        <p:cTn id="12" dur="500"/>
                                        <p:tgtEl>
                                          <p:spTgt spid="276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651">
                                            <p:txEl>
                                              <p:pRg st="3" end="3"/>
                                            </p:txEl>
                                          </p:spTgt>
                                        </p:tgtEl>
                                        <p:attrNameLst>
                                          <p:attrName>style.visibility</p:attrName>
                                        </p:attrNameLst>
                                      </p:cBhvr>
                                      <p:to>
                                        <p:strVal val="visible"/>
                                      </p:to>
                                    </p:set>
                                    <p:animEffect transition="in" filter="barn(inVertical)">
                                      <p:cBhvr>
                                        <p:cTn id="17" dur="500"/>
                                        <p:tgtEl>
                                          <p:spTgt spid="2765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651">
                                            <p:txEl>
                                              <p:pRg st="4" end="4"/>
                                            </p:txEl>
                                          </p:spTgt>
                                        </p:tgtEl>
                                        <p:attrNameLst>
                                          <p:attrName>style.visibility</p:attrName>
                                        </p:attrNameLst>
                                      </p:cBhvr>
                                      <p:to>
                                        <p:strVal val="visible"/>
                                      </p:to>
                                    </p:set>
                                    <p:animEffect transition="in" filter="barn(inVertical)">
                                      <p:cBhvr>
                                        <p:cTn id="22" dur="500"/>
                                        <p:tgtEl>
                                          <p:spTgt spid="2765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7651">
                                            <p:txEl>
                                              <p:pRg st="5" end="5"/>
                                            </p:txEl>
                                          </p:spTgt>
                                        </p:tgtEl>
                                        <p:attrNameLst>
                                          <p:attrName>style.visibility</p:attrName>
                                        </p:attrNameLst>
                                      </p:cBhvr>
                                      <p:to>
                                        <p:strVal val="visible"/>
                                      </p:to>
                                    </p:set>
                                    <p:animEffect transition="in" filter="barn(inVertical)">
                                      <p:cBhvr>
                                        <p:cTn id="27" dur="500"/>
                                        <p:tgtEl>
                                          <p:spTgt spid="276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36840B8-36D7-435A-BF8F-39A2120F15B1}"/>
              </a:ext>
            </a:extLst>
          </p:cNvPr>
          <p:cNvSpPr>
            <a:spLocks noGrp="1" noChangeArrowheads="1"/>
          </p:cNvSpPr>
          <p:nvPr>
            <p:ph type="title"/>
          </p:nvPr>
        </p:nvSpPr>
        <p:spPr>
          <a:xfrm>
            <a:off x="1428750" y="749299"/>
            <a:ext cx="5829300" cy="965201"/>
          </a:xfrm>
        </p:spPr>
        <p:txBody>
          <a:bodyPr>
            <a:noAutofit/>
          </a:bodyPr>
          <a:lstStyle/>
          <a:p>
            <a:pPr algn="ctr"/>
            <a:r>
              <a:rPr lang="en-US" altLang="en-US" sz="4000" b="1" dirty="0">
                <a:solidFill>
                  <a:srgbClr val="002060"/>
                </a:solidFill>
                <a:latin typeface="+mn-lt"/>
              </a:rPr>
              <a:t>Work Order Development</a:t>
            </a:r>
          </a:p>
        </p:txBody>
      </p:sp>
      <p:sp>
        <p:nvSpPr>
          <p:cNvPr id="28675" name="Rectangle 3">
            <a:extLst>
              <a:ext uri="{FF2B5EF4-FFF2-40B4-BE49-F238E27FC236}">
                <a16:creationId xmlns:a16="http://schemas.microsoft.com/office/drawing/2014/main" id="{88CB0646-560E-42EE-BED9-9D03505DEF77}"/>
              </a:ext>
            </a:extLst>
          </p:cNvPr>
          <p:cNvSpPr>
            <a:spLocks noGrp="1" noChangeArrowheads="1"/>
          </p:cNvSpPr>
          <p:nvPr>
            <p:ph idx="1"/>
          </p:nvPr>
        </p:nvSpPr>
        <p:spPr>
          <a:xfrm>
            <a:off x="657225" y="1814513"/>
            <a:ext cx="6686550" cy="3057525"/>
          </a:xfrm>
        </p:spPr>
        <p:txBody>
          <a:bodyPr/>
          <a:lstStyle/>
          <a:p>
            <a:pPr>
              <a:buFont typeface="Monotype Sorts"/>
              <a:buChar char=" "/>
            </a:pPr>
            <a:r>
              <a:rPr lang="en-US" altLang="en-US" sz="2400" b="1" dirty="0">
                <a:latin typeface="Arial" panose="020B0604020202020204" pitchFamily="34" charset="0"/>
                <a:cs typeface="Arial" panose="020B0604020202020204" pitchFamily="34" charset="0"/>
              </a:rPr>
              <a:t>Identified Work is Communicated By:</a:t>
            </a:r>
          </a:p>
          <a:p>
            <a:pPr lvl="1"/>
            <a:r>
              <a:rPr lang="en-US" altLang="en-US" sz="2400" b="1" dirty="0">
                <a:latin typeface="Arial" panose="020B0604020202020204" pitchFamily="34" charset="0"/>
                <a:cs typeface="Arial" panose="020B0604020202020204" pitchFamily="34" charset="0"/>
              </a:rPr>
              <a:t>Completed Inspection/Lube W/O’s</a:t>
            </a:r>
          </a:p>
          <a:p>
            <a:pPr lvl="1"/>
            <a:r>
              <a:rPr lang="en-US" altLang="en-US" sz="2400" b="1" dirty="0">
                <a:latin typeface="Arial" panose="020B0604020202020204" pitchFamily="34" charset="0"/>
                <a:cs typeface="Arial" panose="020B0604020202020204" pitchFamily="34" charset="0"/>
              </a:rPr>
              <a:t>CMMS Electronic Request</a:t>
            </a:r>
          </a:p>
          <a:p>
            <a:pPr lvl="1"/>
            <a:r>
              <a:rPr lang="en-US" altLang="en-US" sz="2400" b="1" dirty="0">
                <a:latin typeface="Arial" panose="020B0604020202020204" pitchFamily="34" charset="0"/>
                <a:cs typeface="Arial" panose="020B0604020202020204" pitchFamily="34" charset="0"/>
              </a:rPr>
              <a:t>Mail</a:t>
            </a:r>
          </a:p>
          <a:p>
            <a:pPr lvl="1"/>
            <a:r>
              <a:rPr lang="en-US" altLang="en-US" sz="2400" b="1" dirty="0">
                <a:latin typeface="Arial" panose="020B0604020202020204" pitchFamily="34" charset="0"/>
                <a:cs typeface="Arial" panose="020B0604020202020204" pitchFamily="34" charset="0"/>
              </a:rPr>
              <a:t>E-Mail - Interoffice</a:t>
            </a:r>
          </a:p>
          <a:p>
            <a:pPr lvl="1"/>
            <a:r>
              <a:rPr lang="en-US" altLang="en-US" sz="2400" b="1" dirty="0">
                <a:latin typeface="Arial" panose="020B0604020202020204" pitchFamily="34" charset="0"/>
                <a:cs typeface="Arial" panose="020B0604020202020204" pitchFamily="34" charset="0"/>
              </a:rPr>
              <a:t>Telephone</a:t>
            </a:r>
          </a:p>
          <a:p>
            <a:pPr lvl="1"/>
            <a:r>
              <a:rPr lang="en-US" altLang="en-US" sz="2400" b="1" dirty="0">
                <a:latin typeface="Arial" panose="020B0604020202020204" pitchFamily="34" charset="0"/>
                <a:cs typeface="Arial" panose="020B0604020202020204" pitchFamily="34" charset="0"/>
              </a:rPr>
              <a:t>Face-to-Face</a:t>
            </a:r>
          </a:p>
          <a:p>
            <a:pPr>
              <a:buFont typeface="Monotype Sorts"/>
              <a:buChar char="y"/>
            </a:pPr>
            <a:endParaRPr lang="en-US" altLang="en-US" sz="2700" b="1" dirty="0"/>
          </a:p>
        </p:txBody>
      </p:sp>
      <p:graphicFrame>
        <p:nvGraphicFramePr>
          <p:cNvPr id="28676" name="Object 4">
            <a:extLst>
              <a:ext uri="{FF2B5EF4-FFF2-40B4-BE49-F238E27FC236}">
                <a16:creationId xmlns:a16="http://schemas.microsoft.com/office/drawing/2014/main" id="{3D179AE6-C111-4194-9C0A-9C0F3B5E9C66}"/>
              </a:ext>
            </a:extLst>
          </p:cNvPr>
          <p:cNvGraphicFramePr>
            <a:graphicFrameLocks noChangeAspect="1"/>
          </p:cNvGraphicFramePr>
          <p:nvPr/>
        </p:nvGraphicFramePr>
        <p:xfrm>
          <a:off x="3946924" y="4400550"/>
          <a:ext cx="1258490" cy="1314450"/>
        </p:xfrm>
        <a:graphic>
          <a:graphicData uri="http://schemas.openxmlformats.org/presentationml/2006/ole">
            <mc:AlternateContent xmlns:mc="http://schemas.openxmlformats.org/markup-compatibility/2006">
              <mc:Choice xmlns:v="urn:schemas-microsoft-com:vml" Requires="v">
                <p:oleObj name="ClipArt" r:id="rId2" imgW="1906588" imgH="1990725" progId="MS_ClipArt_Gallery.2">
                  <p:embed/>
                </p:oleObj>
              </mc:Choice>
              <mc:Fallback>
                <p:oleObj name="ClipArt" r:id="rId2" imgW="1906588" imgH="1990725" progId="MS_ClipArt_Gallery.2">
                  <p:embed/>
                  <p:pic>
                    <p:nvPicPr>
                      <p:cNvPr id="28676" name="Object 4">
                        <a:extLst>
                          <a:ext uri="{FF2B5EF4-FFF2-40B4-BE49-F238E27FC236}">
                            <a16:creationId xmlns:a16="http://schemas.microsoft.com/office/drawing/2014/main" id="{3D179AE6-C111-4194-9C0A-9C0F3B5E9C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6924" y="4400550"/>
                        <a:ext cx="1258490" cy="1314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677" name="Object 5">
            <a:extLst>
              <a:ext uri="{FF2B5EF4-FFF2-40B4-BE49-F238E27FC236}">
                <a16:creationId xmlns:a16="http://schemas.microsoft.com/office/drawing/2014/main" id="{8CB83168-C869-4D0E-89E7-D4A0A0EC7A47}"/>
              </a:ext>
            </a:extLst>
          </p:cNvPr>
          <p:cNvGraphicFramePr>
            <a:graphicFrameLocks noChangeAspect="1"/>
          </p:cNvGraphicFramePr>
          <p:nvPr/>
        </p:nvGraphicFramePr>
        <p:xfrm>
          <a:off x="5316142" y="3257550"/>
          <a:ext cx="1397794" cy="1614488"/>
        </p:xfrm>
        <a:graphic>
          <a:graphicData uri="http://schemas.openxmlformats.org/presentationml/2006/ole">
            <mc:AlternateContent xmlns:mc="http://schemas.openxmlformats.org/markup-compatibility/2006">
              <mc:Choice xmlns:v="urn:schemas-microsoft-com:vml" Requires="v">
                <p:oleObj name="ClipArt" r:id="rId4" imgW="2524125" imgH="2914650" progId="MS_ClipArt_Gallery.2">
                  <p:embed/>
                </p:oleObj>
              </mc:Choice>
              <mc:Fallback>
                <p:oleObj name="ClipArt" r:id="rId4" imgW="2524125" imgH="2914650" progId="MS_ClipArt_Gallery.2">
                  <p:embed/>
                  <p:pic>
                    <p:nvPicPr>
                      <p:cNvPr id="28677" name="Object 5">
                        <a:extLst>
                          <a:ext uri="{FF2B5EF4-FFF2-40B4-BE49-F238E27FC236}">
                            <a16:creationId xmlns:a16="http://schemas.microsoft.com/office/drawing/2014/main" id="{8CB83168-C869-4D0E-89E7-D4A0A0EC7A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6142" y="3257550"/>
                        <a:ext cx="1397794" cy="161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678" name="Object 6">
            <a:extLst>
              <a:ext uri="{FF2B5EF4-FFF2-40B4-BE49-F238E27FC236}">
                <a16:creationId xmlns:a16="http://schemas.microsoft.com/office/drawing/2014/main" id="{2E907C3F-1264-412B-9551-19809353552A}"/>
              </a:ext>
            </a:extLst>
          </p:cNvPr>
          <p:cNvGraphicFramePr>
            <a:graphicFrameLocks noChangeAspect="1"/>
          </p:cNvGraphicFramePr>
          <p:nvPr/>
        </p:nvGraphicFramePr>
        <p:xfrm>
          <a:off x="6572250" y="1600200"/>
          <a:ext cx="1428750" cy="2247900"/>
        </p:xfrm>
        <a:graphic>
          <a:graphicData uri="http://schemas.openxmlformats.org/presentationml/2006/ole">
            <mc:AlternateContent xmlns:mc="http://schemas.openxmlformats.org/markup-compatibility/2006">
              <mc:Choice xmlns:v="urn:schemas-microsoft-com:vml" Requires="v">
                <p:oleObj name="ClipArt" r:id="rId6" imgW="2024402" imgH="2997642" progId="MS_ClipArt_Gallery.2">
                  <p:embed/>
                </p:oleObj>
              </mc:Choice>
              <mc:Fallback>
                <p:oleObj name="ClipArt" r:id="rId6" imgW="2024402" imgH="2997642" progId="MS_ClipArt_Gallery.2">
                  <p:embed/>
                  <p:pic>
                    <p:nvPicPr>
                      <p:cNvPr id="28678" name="Object 6">
                        <a:extLst>
                          <a:ext uri="{FF2B5EF4-FFF2-40B4-BE49-F238E27FC236}">
                            <a16:creationId xmlns:a16="http://schemas.microsoft.com/office/drawing/2014/main" id="{2E907C3F-1264-412B-9551-1980935355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72250" y="1600200"/>
                        <a:ext cx="1428750" cy="2247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Slide Number Placeholder 2">
            <a:extLst>
              <a:ext uri="{FF2B5EF4-FFF2-40B4-BE49-F238E27FC236}">
                <a16:creationId xmlns:a16="http://schemas.microsoft.com/office/drawing/2014/main" id="{A192D83D-A2C8-6948-8A79-C760D45B4518}"/>
              </a:ext>
            </a:extLst>
          </p:cNvPr>
          <p:cNvSpPr>
            <a:spLocks noGrp="1"/>
          </p:cNvSpPr>
          <p:nvPr>
            <p:ph type="sldNum" sz="quarter" idx="12"/>
          </p:nvPr>
        </p:nvSpPr>
        <p:spPr/>
        <p:txBody>
          <a:bodyPr/>
          <a:lstStyle/>
          <a:p>
            <a:pPr>
              <a:defRPr/>
            </a:pPr>
            <a:fld id="{93760DB9-38B2-4ACA-86B8-FFD53C1F380B}" type="slidenum">
              <a:rPr lang="en-US" smtClean="0"/>
              <a:pPr>
                <a:defRPr/>
              </a:pPr>
              <a:t>272</a:t>
            </a:fld>
            <a:endParaRPr lang="en-US"/>
          </a:p>
        </p:txBody>
      </p:sp>
      <p:sp>
        <p:nvSpPr>
          <p:cNvPr id="2" name="Footer Placeholder 1">
            <a:extLst>
              <a:ext uri="{FF2B5EF4-FFF2-40B4-BE49-F238E27FC236}">
                <a16:creationId xmlns:a16="http://schemas.microsoft.com/office/drawing/2014/main" id="{DA842336-C3DA-C94B-92C6-78F8E42B11AD}"/>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barn(inVertical)">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barn(inVertical)">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barn(inVertical)">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barn(inVertical)">
                                      <p:cBhvr>
                                        <p:cTn id="22" dur="500"/>
                                        <p:tgtEl>
                                          <p:spTgt spid="286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barn(inVertical)">
                                      <p:cBhvr>
                                        <p:cTn id="27" dur="500"/>
                                        <p:tgtEl>
                                          <p:spTgt spid="286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barn(inVertical)">
                                      <p:cBhvr>
                                        <p:cTn id="32" dur="500"/>
                                        <p:tgtEl>
                                          <p:spTgt spid="286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8675">
                                            <p:txEl>
                                              <p:pRg st="6" end="6"/>
                                            </p:txEl>
                                          </p:spTgt>
                                        </p:tgtEl>
                                        <p:attrNameLst>
                                          <p:attrName>style.visibility</p:attrName>
                                        </p:attrNameLst>
                                      </p:cBhvr>
                                      <p:to>
                                        <p:strVal val="visible"/>
                                      </p:to>
                                    </p:set>
                                    <p:animEffect transition="in" filter="barn(inVertical)">
                                      <p:cBhvr>
                                        <p:cTn id="37" dur="500"/>
                                        <p:tgtEl>
                                          <p:spTgt spid="28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4">
            <a:extLst>
              <a:ext uri="{FF2B5EF4-FFF2-40B4-BE49-F238E27FC236}">
                <a16:creationId xmlns:a16="http://schemas.microsoft.com/office/drawing/2014/main" id="{890188A6-507F-47CA-AF64-95CCA6228F58}"/>
              </a:ext>
            </a:extLst>
          </p:cNvPr>
          <p:cNvSpPr>
            <a:spLocks noGrp="1" noChangeArrowheads="1"/>
          </p:cNvSpPr>
          <p:nvPr>
            <p:ph type="title"/>
          </p:nvPr>
        </p:nvSpPr>
        <p:spPr>
          <a:xfrm>
            <a:off x="2228850" y="788194"/>
            <a:ext cx="6286500" cy="1154906"/>
          </a:xfrm>
        </p:spPr>
        <p:txBody>
          <a:bodyPr>
            <a:noAutofit/>
          </a:bodyPr>
          <a:lstStyle/>
          <a:p>
            <a:pPr algn="ctr"/>
            <a:r>
              <a:rPr lang="en-US" altLang="en-US" sz="3600" b="1" dirty="0">
                <a:solidFill>
                  <a:srgbClr val="002060"/>
                </a:solidFill>
                <a:latin typeface="+mn-lt"/>
                <a:cs typeface="Arial" panose="020B0604020202020204" pitchFamily="34" charset="0"/>
              </a:rPr>
              <a:t>Work Orders –</a:t>
            </a:r>
            <a:br>
              <a:rPr lang="en-US" altLang="en-US" sz="3600" b="1" dirty="0">
                <a:solidFill>
                  <a:srgbClr val="002060"/>
                </a:solidFill>
                <a:latin typeface="+mn-lt"/>
                <a:cs typeface="Arial" panose="020B0604020202020204" pitchFamily="34" charset="0"/>
              </a:rPr>
            </a:br>
            <a:r>
              <a:rPr lang="en-US" altLang="en-US" sz="3600" b="1" dirty="0">
                <a:solidFill>
                  <a:srgbClr val="002060"/>
                </a:solidFill>
                <a:latin typeface="+mn-lt"/>
                <a:cs typeface="Arial" panose="020B0604020202020204" pitchFamily="34" charset="0"/>
              </a:rPr>
              <a:t> Ready for Schedule</a:t>
            </a:r>
          </a:p>
        </p:txBody>
      </p:sp>
      <p:sp>
        <p:nvSpPr>
          <p:cNvPr id="29698" name="Rectangle 3">
            <a:extLst>
              <a:ext uri="{FF2B5EF4-FFF2-40B4-BE49-F238E27FC236}">
                <a16:creationId xmlns:a16="http://schemas.microsoft.com/office/drawing/2014/main" id="{EB04E163-61BF-4FEB-A255-46999395C565}"/>
              </a:ext>
            </a:extLst>
          </p:cNvPr>
          <p:cNvSpPr>
            <a:spLocks noGrp="1" noChangeArrowheads="1"/>
          </p:cNvSpPr>
          <p:nvPr>
            <p:ph idx="1"/>
          </p:nvPr>
        </p:nvSpPr>
        <p:spPr>
          <a:xfrm>
            <a:off x="762000" y="2590800"/>
            <a:ext cx="7753350" cy="2527789"/>
          </a:xfrm>
          <a:solidFill>
            <a:schemeClr val="bg1"/>
          </a:solidFill>
        </p:spPr>
        <p:txBody>
          <a:bodyPr>
            <a:noAutofit/>
          </a:bodyPr>
          <a:lstStyle/>
          <a:p>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Work Order Reports and Parts Complete Report Reflect When Work Orders Are Ready to Schedule. (all parts are on hand)</a:t>
            </a:r>
          </a:p>
          <a:p>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Proposed Schedule Reviewed With Supervisor Prior to Production - Maintenance Planning Meeting.</a:t>
            </a:r>
          </a:p>
          <a:p>
            <a:pPr>
              <a:buFont typeface="Monotype Sorts"/>
              <a:buChar char=" "/>
            </a:pPr>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W/O’s With Schedule Date - Automatically on  Weekly Schedule</a:t>
            </a:r>
          </a:p>
          <a:p>
            <a:pPr>
              <a:buFont typeface="Monotype Sorts"/>
              <a:buChar char=" "/>
            </a:pPr>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W/O’s With-out Schedule Date - Manually Listed on Weekly  </a:t>
            </a:r>
          </a:p>
          <a:p>
            <a:pPr>
              <a:buFont typeface="Monotype Sorts"/>
              <a:buChar char=" "/>
            </a:pPr>
            <a:r>
              <a:rPr lang="en-US" alt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Schedule as Potential Work.</a:t>
            </a:r>
          </a:p>
        </p:txBody>
      </p:sp>
      <p:graphicFrame>
        <p:nvGraphicFramePr>
          <p:cNvPr id="29700" name="Object 6">
            <a:extLst>
              <a:ext uri="{FF2B5EF4-FFF2-40B4-BE49-F238E27FC236}">
                <a16:creationId xmlns:a16="http://schemas.microsoft.com/office/drawing/2014/main" id="{DE55BC5A-4F36-4A62-9944-50E30A5B1437}"/>
              </a:ext>
            </a:extLst>
          </p:cNvPr>
          <p:cNvGraphicFramePr>
            <a:graphicFrameLocks noChangeAspect="1"/>
          </p:cNvGraphicFramePr>
          <p:nvPr/>
        </p:nvGraphicFramePr>
        <p:xfrm>
          <a:off x="1371600" y="1257301"/>
          <a:ext cx="1371600" cy="1154906"/>
        </p:xfrm>
        <a:graphic>
          <a:graphicData uri="http://schemas.openxmlformats.org/presentationml/2006/ole">
            <mc:AlternateContent xmlns:mc="http://schemas.openxmlformats.org/markup-compatibility/2006">
              <mc:Choice xmlns:v="urn:schemas-microsoft-com:vml" Requires="v">
                <p:oleObj name="ClipArt" r:id="rId2" imgW="3217098" imgH="3951798" progId="MS_ClipArt_Gallery.2">
                  <p:embed/>
                </p:oleObj>
              </mc:Choice>
              <mc:Fallback>
                <p:oleObj name="ClipArt" r:id="rId2" imgW="3217098" imgH="3951798" progId="MS_ClipArt_Gallery.2">
                  <p:embed/>
                  <p:pic>
                    <p:nvPicPr>
                      <p:cNvPr id="29700" name="Object 6">
                        <a:extLst>
                          <a:ext uri="{FF2B5EF4-FFF2-40B4-BE49-F238E27FC236}">
                            <a16:creationId xmlns:a16="http://schemas.microsoft.com/office/drawing/2014/main" id="{DE55BC5A-4F36-4A62-9944-50E30A5B1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257301"/>
                        <a:ext cx="1371600" cy="11549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Slide Number Placeholder 2">
            <a:extLst>
              <a:ext uri="{FF2B5EF4-FFF2-40B4-BE49-F238E27FC236}">
                <a16:creationId xmlns:a16="http://schemas.microsoft.com/office/drawing/2014/main" id="{877F13DF-F484-5249-BA6B-F84957A66D35}"/>
              </a:ext>
            </a:extLst>
          </p:cNvPr>
          <p:cNvSpPr>
            <a:spLocks noGrp="1"/>
          </p:cNvSpPr>
          <p:nvPr>
            <p:ph type="sldNum" sz="quarter" idx="12"/>
          </p:nvPr>
        </p:nvSpPr>
        <p:spPr/>
        <p:txBody>
          <a:bodyPr/>
          <a:lstStyle/>
          <a:p>
            <a:pPr>
              <a:defRPr/>
            </a:pPr>
            <a:fld id="{93760DB9-38B2-4ACA-86B8-FFD53C1F380B}" type="slidenum">
              <a:rPr lang="en-US" smtClean="0"/>
              <a:pPr>
                <a:defRPr/>
              </a:pPr>
              <a:t>273</a:t>
            </a:fld>
            <a:endParaRPr lang="en-US"/>
          </a:p>
        </p:txBody>
      </p:sp>
      <p:sp>
        <p:nvSpPr>
          <p:cNvPr id="2" name="Footer Placeholder 1">
            <a:extLst>
              <a:ext uri="{FF2B5EF4-FFF2-40B4-BE49-F238E27FC236}">
                <a16:creationId xmlns:a16="http://schemas.microsoft.com/office/drawing/2014/main" id="{49215FB7-F7D0-DA45-B741-3AABCBBE9063}"/>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barn(inVertical)">
                                      <p:cBhvr>
                                        <p:cTn id="7" dur="500"/>
                                        <p:tgtEl>
                                          <p:spTgt spid="296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698">
                                            <p:txEl>
                                              <p:pRg st="1" end="1"/>
                                            </p:txEl>
                                          </p:spTgt>
                                        </p:tgtEl>
                                        <p:attrNameLst>
                                          <p:attrName>style.visibility</p:attrName>
                                        </p:attrNameLst>
                                      </p:cBhvr>
                                      <p:to>
                                        <p:strVal val="visible"/>
                                      </p:to>
                                    </p:set>
                                    <p:animEffect transition="in" filter="barn(inVertical)">
                                      <p:cBhvr>
                                        <p:cTn id="12" dur="500"/>
                                        <p:tgtEl>
                                          <p:spTgt spid="296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698">
                                            <p:txEl>
                                              <p:pRg st="2" end="2"/>
                                            </p:txEl>
                                          </p:spTgt>
                                        </p:tgtEl>
                                        <p:attrNameLst>
                                          <p:attrName>style.visibility</p:attrName>
                                        </p:attrNameLst>
                                      </p:cBhvr>
                                      <p:to>
                                        <p:strVal val="visible"/>
                                      </p:to>
                                    </p:set>
                                    <p:animEffect transition="in" filter="barn(inVertical)">
                                      <p:cBhvr>
                                        <p:cTn id="17" dur="500"/>
                                        <p:tgtEl>
                                          <p:spTgt spid="2969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698">
                                            <p:txEl>
                                              <p:pRg st="3" end="3"/>
                                            </p:txEl>
                                          </p:spTgt>
                                        </p:tgtEl>
                                        <p:attrNameLst>
                                          <p:attrName>style.visibility</p:attrName>
                                        </p:attrNameLst>
                                      </p:cBhvr>
                                      <p:to>
                                        <p:strVal val="visible"/>
                                      </p:to>
                                    </p:set>
                                    <p:animEffect transition="in" filter="barn(inVertical)">
                                      <p:cBhvr>
                                        <p:cTn id="22" dur="500"/>
                                        <p:tgtEl>
                                          <p:spTgt spid="2969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9698">
                                            <p:txEl>
                                              <p:pRg st="4" end="4"/>
                                            </p:txEl>
                                          </p:spTgt>
                                        </p:tgtEl>
                                        <p:attrNameLst>
                                          <p:attrName>style.visibility</p:attrName>
                                        </p:attrNameLst>
                                      </p:cBhvr>
                                      <p:to>
                                        <p:strVal val="visible"/>
                                      </p:to>
                                    </p:set>
                                    <p:animEffect transition="in" filter="barn(inVertical)">
                                      <p:cBhvr>
                                        <p:cTn id="27" dur="500"/>
                                        <p:tgtEl>
                                          <p:spTgt spid="2969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C3F1D01-6C9A-40F0-A039-4CFBFA3AEC97}"/>
              </a:ext>
            </a:extLst>
          </p:cNvPr>
          <p:cNvSpPr>
            <a:spLocks noGrp="1" noChangeArrowheads="1"/>
          </p:cNvSpPr>
          <p:nvPr>
            <p:ph type="title"/>
          </p:nvPr>
        </p:nvSpPr>
        <p:spPr>
          <a:xfrm>
            <a:off x="1428750" y="533400"/>
            <a:ext cx="6686550" cy="146685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chor="ctr">
            <a:noAutofit/>
          </a:bodyPr>
          <a:lstStyle/>
          <a:p>
            <a:pPr algn="ctr"/>
            <a:r>
              <a:rPr lang="en-US" altLang="en-US"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Development Of  Weekly Maintenance Schedule</a:t>
            </a:r>
          </a:p>
        </p:txBody>
      </p:sp>
      <p:sp>
        <p:nvSpPr>
          <p:cNvPr id="30723" name="Rectangle 3">
            <a:extLst>
              <a:ext uri="{FF2B5EF4-FFF2-40B4-BE49-F238E27FC236}">
                <a16:creationId xmlns:a16="http://schemas.microsoft.com/office/drawing/2014/main" id="{48FE073D-6E4B-4B46-B074-34657BD9D129}"/>
              </a:ext>
            </a:extLst>
          </p:cNvPr>
          <p:cNvSpPr>
            <a:spLocks noGrp="1" noChangeArrowheads="1"/>
          </p:cNvSpPr>
          <p:nvPr>
            <p:ph idx="1"/>
          </p:nvPr>
        </p:nvSpPr>
        <p:spPr>
          <a:xfrm>
            <a:off x="1143000" y="2000250"/>
            <a:ext cx="7134225" cy="32004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ormAutofit/>
          </a:bodyPr>
          <a:lstStyle/>
          <a:p>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Open Work Order Report</a:t>
            </a:r>
          </a:p>
          <a:p>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Preliminary Schedule, 30% (Computer Controlled) Inspections &amp; Lubes</a:t>
            </a:r>
          </a:p>
          <a:p>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Maintenance Recommended Work Items</a:t>
            </a:r>
          </a:p>
          <a:p>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Overhaul Schedule</a:t>
            </a:r>
          </a:p>
          <a:p>
            <a:r>
              <a:rPr lang="en-US" alt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Production Priority Items</a:t>
            </a:r>
          </a:p>
        </p:txBody>
      </p:sp>
      <p:graphicFrame>
        <p:nvGraphicFramePr>
          <p:cNvPr id="30724" name="Object 4">
            <a:hlinkClick r:id="" action="ppaction://ole?verb=0"/>
            <a:extLst>
              <a:ext uri="{FF2B5EF4-FFF2-40B4-BE49-F238E27FC236}">
                <a16:creationId xmlns:a16="http://schemas.microsoft.com/office/drawing/2014/main" id="{7FFFE7CB-CF27-4A02-AE9E-B89A84872782}"/>
              </a:ext>
            </a:extLst>
          </p:cNvPr>
          <p:cNvGraphicFramePr>
            <a:graphicFrameLocks/>
          </p:cNvGraphicFramePr>
          <p:nvPr/>
        </p:nvGraphicFramePr>
        <p:xfrm>
          <a:off x="5829300" y="3600451"/>
          <a:ext cx="1724025" cy="2207419"/>
        </p:xfrm>
        <a:graphic>
          <a:graphicData uri="http://schemas.openxmlformats.org/presentationml/2006/ole">
            <mc:AlternateContent xmlns:mc="http://schemas.openxmlformats.org/markup-compatibility/2006">
              <mc:Choice xmlns:v="urn:schemas-microsoft-com:vml" Requires="v">
                <p:oleObj name="Microsoft ClipArt Gallery" r:id="rId2" imgW="2530475" imgH="3238500" progId="MS_ClipArt_Gallery">
                  <p:embed/>
                </p:oleObj>
              </mc:Choice>
              <mc:Fallback>
                <p:oleObj name="Microsoft ClipArt Gallery" r:id="rId2" imgW="2530475" imgH="3238500" progId="MS_ClipArt_Gallery">
                  <p:embed/>
                  <p:pic>
                    <p:nvPicPr>
                      <p:cNvPr id="30724" name="Object 4">
                        <a:hlinkClick r:id="" action="ppaction://ole?verb=0"/>
                        <a:extLst>
                          <a:ext uri="{FF2B5EF4-FFF2-40B4-BE49-F238E27FC236}">
                            <a16:creationId xmlns:a16="http://schemas.microsoft.com/office/drawing/2014/main" id="{7FFFE7CB-CF27-4A02-AE9E-B89A8487278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300" y="3600451"/>
                        <a:ext cx="1724025" cy="2207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5" name="Rectangle 5">
            <a:extLst>
              <a:ext uri="{FF2B5EF4-FFF2-40B4-BE49-F238E27FC236}">
                <a16:creationId xmlns:a16="http://schemas.microsoft.com/office/drawing/2014/main" id="{086B4822-93A3-42FA-9BC2-ED744DA0A390}"/>
              </a:ext>
            </a:extLst>
          </p:cNvPr>
          <p:cNvSpPr>
            <a:spLocks noChangeArrowheads="1"/>
          </p:cNvSpPr>
          <p:nvPr/>
        </p:nvSpPr>
        <p:spPr bwMode="auto">
          <a:xfrm>
            <a:off x="5773342" y="4024312"/>
            <a:ext cx="1712119" cy="62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800" b="1"/>
              <a:t>WEEKLY SCHEDULE</a:t>
            </a:r>
          </a:p>
        </p:txBody>
      </p:sp>
      <p:sp>
        <p:nvSpPr>
          <p:cNvPr id="3" name="Slide Number Placeholder 2">
            <a:extLst>
              <a:ext uri="{FF2B5EF4-FFF2-40B4-BE49-F238E27FC236}">
                <a16:creationId xmlns:a16="http://schemas.microsoft.com/office/drawing/2014/main" id="{DF5F64C3-2B13-754A-B502-C5D4FD8ADA01}"/>
              </a:ext>
            </a:extLst>
          </p:cNvPr>
          <p:cNvSpPr>
            <a:spLocks noGrp="1"/>
          </p:cNvSpPr>
          <p:nvPr>
            <p:ph type="sldNum" sz="quarter" idx="12"/>
          </p:nvPr>
        </p:nvSpPr>
        <p:spPr/>
        <p:txBody>
          <a:bodyPr/>
          <a:lstStyle/>
          <a:p>
            <a:pPr>
              <a:defRPr/>
            </a:pPr>
            <a:fld id="{93760DB9-38B2-4ACA-86B8-FFD53C1F380B}" type="slidenum">
              <a:rPr lang="en-US" smtClean="0"/>
              <a:pPr>
                <a:defRPr/>
              </a:pPr>
              <a:t>274</a:t>
            </a:fld>
            <a:endParaRPr lang="en-US"/>
          </a:p>
        </p:txBody>
      </p:sp>
      <p:sp>
        <p:nvSpPr>
          <p:cNvPr id="2" name="Footer Placeholder 1">
            <a:extLst>
              <a:ext uri="{FF2B5EF4-FFF2-40B4-BE49-F238E27FC236}">
                <a16:creationId xmlns:a16="http://schemas.microsoft.com/office/drawing/2014/main" id="{ED1823A7-0C41-5841-956B-98954CD1A69B}"/>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arn(inVertical)">
                                      <p:cBhvr>
                                        <p:cTn id="7" dur="500"/>
                                        <p:tgtEl>
                                          <p:spTgt spid="30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arn(inVertical)">
                                      <p:cBhvr>
                                        <p:cTn id="12" dur="500"/>
                                        <p:tgtEl>
                                          <p:spTgt spid="307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arn(inVertical)">
                                      <p:cBhvr>
                                        <p:cTn id="17" dur="500"/>
                                        <p:tgtEl>
                                          <p:spTgt spid="307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barn(inVertical)">
                                      <p:cBhvr>
                                        <p:cTn id="22" dur="500"/>
                                        <p:tgtEl>
                                          <p:spTgt spid="307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barn(inVertical)">
                                      <p:cBhvr>
                                        <p:cTn id="27" dur="5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3273EE8-E450-4758-969C-CD54940C1AA4}"/>
              </a:ext>
            </a:extLst>
          </p:cNvPr>
          <p:cNvSpPr>
            <a:spLocks noGrp="1" noChangeArrowheads="1"/>
          </p:cNvSpPr>
          <p:nvPr>
            <p:ph type="title"/>
          </p:nvPr>
        </p:nvSpPr>
        <p:spPr>
          <a:xfrm>
            <a:off x="999530" y="650679"/>
            <a:ext cx="6858000" cy="85725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chor="ctr">
            <a:noAutofit/>
          </a:bodyPr>
          <a:lstStyle/>
          <a:p>
            <a:pPr algn="ctr"/>
            <a:r>
              <a:rPr lang="en-US" alt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t>Production / Maintenance Weekly </a:t>
            </a:r>
            <a:br>
              <a:rPr lang="en-US" alt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br>
            <a:r>
              <a:rPr lang="en-US" alt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t>Planning Meeting</a:t>
            </a:r>
          </a:p>
        </p:txBody>
      </p:sp>
      <p:sp>
        <p:nvSpPr>
          <p:cNvPr id="31747" name="Rectangle 3">
            <a:extLst>
              <a:ext uri="{FF2B5EF4-FFF2-40B4-BE49-F238E27FC236}">
                <a16:creationId xmlns:a16="http://schemas.microsoft.com/office/drawing/2014/main" id="{50B936A7-11B9-47B6-AE26-79BF98CFC9C6}"/>
              </a:ext>
            </a:extLst>
          </p:cNvPr>
          <p:cNvSpPr>
            <a:spLocks noGrp="1" noChangeArrowheads="1"/>
          </p:cNvSpPr>
          <p:nvPr>
            <p:ph idx="1"/>
          </p:nvPr>
        </p:nvSpPr>
        <p:spPr>
          <a:xfrm>
            <a:off x="228600" y="2100425"/>
            <a:ext cx="8458200" cy="274320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oAutofit/>
          </a:bodyPr>
          <a:lstStyle/>
          <a:p>
            <a:r>
              <a:rPr lang="en-US" altLang="en-US" sz="1800" b="1" dirty="0">
                <a:latin typeface="Arial" panose="020B0604020202020204" pitchFamily="34" charset="0"/>
                <a:cs typeface="Arial" panose="020B0604020202020204" pitchFamily="34" charset="0"/>
              </a:rPr>
              <a:t>PLANNERS -         	Host the meeting</a:t>
            </a:r>
          </a:p>
          <a:p>
            <a:r>
              <a:rPr lang="en-US" altLang="en-US" sz="1800" b="1" dirty="0">
                <a:latin typeface="Arial" panose="020B0604020202020204" pitchFamily="34" charset="0"/>
                <a:cs typeface="Arial" panose="020B0604020202020204" pitchFamily="34" charset="0"/>
              </a:rPr>
              <a:t>SUPERVISOR -  		Maintenance</a:t>
            </a:r>
          </a:p>
          <a:p>
            <a:pPr>
              <a:lnSpc>
                <a:spcPct val="75000"/>
              </a:lnSpc>
            </a:pPr>
            <a:r>
              <a:rPr lang="en-US" altLang="en-US" sz="1800" b="1" dirty="0">
                <a:latin typeface="Arial" panose="020B0604020202020204" pitchFamily="34" charset="0"/>
                <a:cs typeface="Arial" panose="020B0604020202020204" pitchFamily="34" charset="0"/>
              </a:rPr>
              <a:t>PRODUCTION - 		Area Production Liaison</a:t>
            </a:r>
          </a:p>
          <a:p>
            <a:pPr>
              <a:lnSpc>
                <a:spcPct val="75000"/>
              </a:lnSpc>
            </a:pPr>
            <a:r>
              <a:rPr lang="en-US" altLang="en-US" sz="1800" b="1" dirty="0">
                <a:latin typeface="Arial" panose="020B0604020202020204" pitchFamily="34" charset="0"/>
                <a:cs typeface="Arial" panose="020B0604020202020204" pitchFamily="34" charset="0"/>
              </a:rPr>
              <a:t>ENVIRONMENTAL - 	Representative</a:t>
            </a:r>
          </a:p>
          <a:p>
            <a:pPr>
              <a:lnSpc>
                <a:spcPct val="75000"/>
              </a:lnSpc>
            </a:pPr>
            <a:r>
              <a:rPr lang="en-US" altLang="en-US" sz="1800" b="1" dirty="0">
                <a:latin typeface="Arial" panose="020B0604020202020204" pitchFamily="34" charset="0"/>
                <a:cs typeface="Arial" panose="020B0604020202020204" pitchFamily="34" charset="0"/>
              </a:rPr>
              <a:t>ENGINEERING – 	Any Engineers with Projects to be Planned or Scheduled</a:t>
            </a:r>
          </a:p>
        </p:txBody>
      </p:sp>
      <p:sp>
        <p:nvSpPr>
          <p:cNvPr id="31748" name="Rectangle 4">
            <a:extLst>
              <a:ext uri="{FF2B5EF4-FFF2-40B4-BE49-F238E27FC236}">
                <a16:creationId xmlns:a16="http://schemas.microsoft.com/office/drawing/2014/main" id="{9C404F1C-2327-431C-B47C-867D430856A2}"/>
              </a:ext>
            </a:extLst>
          </p:cNvPr>
          <p:cNvSpPr>
            <a:spLocks noChangeArrowheads="1"/>
          </p:cNvSpPr>
          <p:nvPr/>
        </p:nvSpPr>
        <p:spPr bwMode="auto">
          <a:xfrm>
            <a:off x="2918818" y="4800600"/>
            <a:ext cx="3019425" cy="1076325"/>
          </a:xfrm>
          <a:prstGeom prst="rect">
            <a:avLst/>
          </a:prstGeom>
          <a:solidFill>
            <a:srgbClr val="FCFEB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1749" name="Rectangle 5">
            <a:extLst>
              <a:ext uri="{FF2B5EF4-FFF2-40B4-BE49-F238E27FC236}">
                <a16:creationId xmlns:a16="http://schemas.microsoft.com/office/drawing/2014/main" id="{7B954BAA-CB9C-4CF2-AAD6-D89B797AF014}"/>
              </a:ext>
            </a:extLst>
          </p:cNvPr>
          <p:cNvSpPr>
            <a:spLocks noChangeArrowheads="1"/>
          </p:cNvSpPr>
          <p:nvPr/>
        </p:nvSpPr>
        <p:spPr bwMode="auto">
          <a:xfrm>
            <a:off x="2800351" y="4457701"/>
            <a:ext cx="3256360" cy="71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100" b="1">
                <a:solidFill>
                  <a:srgbClr val="081D58"/>
                </a:solidFill>
              </a:rPr>
              <a:t>-Scheduling- </a:t>
            </a:r>
          </a:p>
          <a:p>
            <a:pPr algn="ctr"/>
            <a:r>
              <a:rPr lang="en-US" altLang="en-US" sz="2100" b="1">
                <a:solidFill>
                  <a:srgbClr val="081D58"/>
                </a:solidFill>
              </a:rPr>
              <a:t>A Face - to - Face Process</a:t>
            </a:r>
          </a:p>
        </p:txBody>
      </p:sp>
      <p:sp>
        <p:nvSpPr>
          <p:cNvPr id="3" name="Slide Number Placeholder 2">
            <a:extLst>
              <a:ext uri="{FF2B5EF4-FFF2-40B4-BE49-F238E27FC236}">
                <a16:creationId xmlns:a16="http://schemas.microsoft.com/office/drawing/2014/main" id="{9436969E-464C-C64A-87A9-F574A4B52F07}"/>
              </a:ext>
            </a:extLst>
          </p:cNvPr>
          <p:cNvSpPr>
            <a:spLocks noGrp="1"/>
          </p:cNvSpPr>
          <p:nvPr>
            <p:ph type="sldNum" sz="quarter" idx="12"/>
          </p:nvPr>
        </p:nvSpPr>
        <p:spPr/>
        <p:txBody>
          <a:bodyPr/>
          <a:lstStyle/>
          <a:p>
            <a:pPr>
              <a:defRPr/>
            </a:pPr>
            <a:fld id="{93760DB9-38B2-4ACA-86B8-FFD53C1F380B}" type="slidenum">
              <a:rPr lang="en-US" smtClean="0"/>
              <a:pPr>
                <a:defRPr/>
              </a:pPr>
              <a:t>275</a:t>
            </a:fld>
            <a:endParaRPr lang="en-US"/>
          </a:p>
        </p:txBody>
      </p:sp>
      <p:sp>
        <p:nvSpPr>
          <p:cNvPr id="2" name="Footer Placeholder 1">
            <a:extLst>
              <a:ext uri="{FF2B5EF4-FFF2-40B4-BE49-F238E27FC236}">
                <a16:creationId xmlns:a16="http://schemas.microsoft.com/office/drawing/2014/main" id="{23F57FB0-330E-C140-9921-D19FF19F0067}"/>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plit dir="in"/>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a:extLst>
              <a:ext uri="{FF2B5EF4-FFF2-40B4-BE49-F238E27FC236}">
                <a16:creationId xmlns:a16="http://schemas.microsoft.com/office/drawing/2014/main" id="{4E65E27E-C82C-4554-8D6B-5612282FB216}"/>
              </a:ext>
            </a:extLst>
          </p:cNvPr>
          <p:cNvSpPr>
            <a:spLocks noGrp="1" noChangeArrowheads="1"/>
          </p:cNvSpPr>
          <p:nvPr>
            <p:ph type="title"/>
          </p:nvPr>
        </p:nvSpPr>
        <p:spPr>
          <a:xfrm>
            <a:off x="533402" y="378953"/>
            <a:ext cx="7981942" cy="1378798"/>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chor="ctr">
            <a:noAutofit/>
          </a:bodyPr>
          <a:lstStyle/>
          <a:p>
            <a:pPr algn="ctr"/>
            <a:r>
              <a:rPr lang="en-US" altLang="en-US" sz="3600" b="1" dirty="0">
                <a:solidFill>
                  <a:srgbClr val="002060"/>
                </a:solidFill>
                <a:latin typeface="Arial" panose="020B0604020202020204" pitchFamily="34" charset="0"/>
                <a:cs typeface="Arial" panose="020B0604020202020204" pitchFamily="34" charset="0"/>
              </a:rPr>
              <a:t>Planning and Scheduling Workflow</a:t>
            </a:r>
          </a:p>
        </p:txBody>
      </p:sp>
      <p:sp>
        <p:nvSpPr>
          <p:cNvPr id="32771" name="Rectangle 1027">
            <a:extLst>
              <a:ext uri="{FF2B5EF4-FFF2-40B4-BE49-F238E27FC236}">
                <a16:creationId xmlns:a16="http://schemas.microsoft.com/office/drawing/2014/main" id="{03AEC299-A0CE-4352-8D0D-494C5B680E81}"/>
              </a:ext>
            </a:extLst>
          </p:cNvPr>
          <p:cNvSpPr>
            <a:spLocks noChangeArrowheads="1"/>
          </p:cNvSpPr>
          <p:nvPr/>
        </p:nvSpPr>
        <p:spPr bwMode="auto">
          <a:xfrm>
            <a:off x="1327547" y="1776413"/>
            <a:ext cx="847725" cy="27432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72" name="Rectangle 1028">
            <a:extLst>
              <a:ext uri="{FF2B5EF4-FFF2-40B4-BE49-F238E27FC236}">
                <a16:creationId xmlns:a16="http://schemas.microsoft.com/office/drawing/2014/main" id="{7C336F1B-4C6A-4D36-B7BC-E869DDDF835B}"/>
              </a:ext>
            </a:extLst>
          </p:cNvPr>
          <p:cNvSpPr>
            <a:spLocks noChangeArrowheads="1"/>
          </p:cNvSpPr>
          <p:nvPr/>
        </p:nvSpPr>
        <p:spPr bwMode="auto">
          <a:xfrm>
            <a:off x="2633662" y="2412206"/>
            <a:ext cx="1119188" cy="815579"/>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73" name="Rectangle 1029">
            <a:extLst>
              <a:ext uri="{FF2B5EF4-FFF2-40B4-BE49-F238E27FC236}">
                <a16:creationId xmlns:a16="http://schemas.microsoft.com/office/drawing/2014/main" id="{E12399BA-91C0-41E0-9D87-B458C8EC92FA}"/>
              </a:ext>
            </a:extLst>
          </p:cNvPr>
          <p:cNvSpPr>
            <a:spLocks noChangeArrowheads="1"/>
          </p:cNvSpPr>
          <p:nvPr/>
        </p:nvSpPr>
        <p:spPr bwMode="auto">
          <a:xfrm>
            <a:off x="4213624" y="2340770"/>
            <a:ext cx="782240" cy="139779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74" name="Line 1030">
            <a:extLst>
              <a:ext uri="{FF2B5EF4-FFF2-40B4-BE49-F238E27FC236}">
                <a16:creationId xmlns:a16="http://schemas.microsoft.com/office/drawing/2014/main" id="{FB8660F9-D202-498C-8288-7887E74F1A57}"/>
              </a:ext>
            </a:extLst>
          </p:cNvPr>
          <p:cNvSpPr>
            <a:spLocks noChangeShapeType="1"/>
          </p:cNvSpPr>
          <p:nvPr/>
        </p:nvSpPr>
        <p:spPr bwMode="auto">
          <a:xfrm flipV="1">
            <a:off x="3762375" y="2409825"/>
            <a:ext cx="461963" cy="33932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5" name="Line 1031">
            <a:extLst>
              <a:ext uri="{FF2B5EF4-FFF2-40B4-BE49-F238E27FC236}">
                <a16:creationId xmlns:a16="http://schemas.microsoft.com/office/drawing/2014/main" id="{EFCB1E70-E7E9-424F-ABD1-57A1AAA68618}"/>
              </a:ext>
            </a:extLst>
          </p:cNvPr>
          <p:cNvSpPr>
            <a:spLocks noChangeShapeType="1"/>
          </p:cNvSpPr>
          <p:nvPr/>
        </p:nvSpPr>
        <p:spPr bwMode="auto">
          <a:xfrm flipV="1">
            <a:off x="3748087" y="2845594"/>
            <a:ext cx="461963" cy="33932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6" name="Rectangle 1032">
            <a:extLst>
              <a:ext uri="{FF2B5EF4-FFF2-40B4-BE49-F238E27FC236}">
                <a16:creationId xmlns:a16="http://schemas.microsoft.com/office/drawing/2014/main" id="{05C18473-A956-47C1-B61F-8641207F9947}"/>
              </a:ext>
            </a:extLst>
          </p:cNvPr>
          <p:cNvSpPr>
            <a:spLocks noChangeArrowheads="1"/>
          </p:cNvSpPr>
          <p:nvPr/>
        </p:nvSpPr>
        <p:spPr bwMode="auto">
          <a:xfrm>
            <a:off x="1420929" y="1803798"/>
            <a:ext cx="632386"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READY WORK</a:t>
            </a:r>
          </a:p>
          <a:p>
            <a:pPr algn="ctr"/>
            <a:r>
              <a:rPr lang="en-US" altLang="en-US" sz="675" b="1">
                <a:solidFill>
                  <a:srgbClr val="036F89"/>
                </a:solidFill>
                <a:latin typeface="CENTERYB"/>
              </a:rPr>
              <a:t>ORDER </a:t>
            </a:r>
          </a:p>
          <a:p>
            <a:pPr algn="ctr"/>
            <a:r>
              <a:rPr lang="en-US" altLang="en-US" sz="675" b="1">
                <a:solidFill>
                  <a:srgbClr val="036F89"/>
                </a:solidFill>
                <a:latin typeface="CENTERYB"/>
              </a:rPr>
              <a:t>LISTING </a:t>
            </a:r>
          </a:p>
        </p:txBody>
      </p:sp>
      <p:sp>
        <p:nvSpPr>
          <p:cNvPr id="32777" name="Rectangle 1033">
            <a:extLst>
              <a:ext uri="{FF2B5EF4-FFF2-40B4-BE49-F238E27FC236}">
                <a16:creationId xmlns:a16="http://schemas.microsoft.com/office/drawing/2014/main" id="{E3E49E94-64C9-43F1-A95A-153B2B249B32}"/>
              </a:ext>
            </a:extLst>
          </p:cNvPr>
          <p:cNvSpPr>
            <a:spLocks noChangeArrowheads="1"/>
          </p:cNvSpPr>
          <p:nvPr/>
        </p:nvSpPr>
        <p:spPr bwMode="auto">
          <a:xfrm>
            <a:off x="1294211" y="2184798"/>
            <a:ext cx="877645" cy="235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p:txBody>
      </p:sp>
      <p:sp>
        <p:nvSpPr>
          <p:cNvPr id="32778" name="Rectangle 1034">
            <a:extLst>
              <a:ext uri="{FF2B5EF4-FFF2-40B4-BE49-F238E27FC236}">
                <a16:creationId xmlns:a16="http://schemas.microsoft.com/office/drawing/2014/main" id="{7F3FB2FA-88A8-4D99-B660-E7A8C783A00F}"/>
              </a:ext>
            </a:extLst>
          </p:cNvPr>
          <p:cNvSpPr>
            <a:spLocks noChangeArrowheads="1"/>
          </p:cNvSpPr>
          <p:nvPr/>
        </p:nvSpPr>
        <p:spPr bwMode="auto">
          <a:xfrm>
            <a:off x="1419628" y="4604148"/>
            <a:ext cx="573075"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COMPUTER </a:t>
            </a:r>
          </a:p>
          <a:p>
            <a:pPr algn="ctr"/>
            <a:r>
              <a:rPr lang="en-US" altLang="en-US" sz="675" b="1">
                <a:solidFill>
                  <a:srgbClr val="036F89"/>
                </a:solidFill>
                <a:latin typeface="CENTERYB"/>
              </a:rPr>
              <a:t>DEVELOPED</a:t>
            </a:r>
          </a:p>
        </p:txBody>
      </p:sp>
      <p:sp>
        <p:nvSpPr>
          <p:cNvPr id="32779" name="Rectangle 1035">
            <a:extLst>
              <a:ext uri="{FF2B5EF4-FFF2-40B4-BE49-F238E27FC236}">
                <a16:creationId xmlns:a16="http://schemas.microsoft.com/office/drawing/2014/main" id="{312B712F-D418-4729-A9CD-FA2A98E3DFAA}"/>
              </a:ext>
            </a:extLst>
          </p:cNvPr>
          <p:cNvSpPr>
            <a:spLocks noChangeArrowheads="1"/>
          </p:cNvSpPr>
          <p:nvPr/>
        </p:nvSpPr>
        <p:spPr bwMode="auto">
          <a:xfrm>
            <a:off x="5153025" y="4798220"/>
            <a:ext cx="1057275" cy="797719"/>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80" name="Line 1036">
            <a:extLst>
              <a:ext uri="{FF2B5EF4-FFF2-40B4-BE49-F238E27FC236}">
                <a16:creationId xmlns:a16="http://schemas.microsoft.com/office/drawing/2014/main" id="{FC0271B6-AE24-42D4-8EF8-B6EFF8FE7F98}"/>
              </a:ext>
            </a:extLst>
          </p:cNvPr>
          <p:cNvSpPr>
            <a:spLocks noChangeShapeType="1"/>
          </p:cNvSpPr>
          <p:nvPr/>
        </p:nvSpPr>
        <p:spPr bwMode="auto">
          <a:xfrm>
            <a:off x="3876675" y="5136356"/>
            <a:ext cx="12763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1" name="Rectangle 1037">
            <a:extLst>
              <a:ext uri="{FF2B5EF4-FFF2-40B4-BE49-F238E27FC236}">
                <a16:creationId xmlns:a16="http://schemas.microsoft.com/office/drawing/2014/main" id="{EA08F584-7876-4DA5-8695-B402F20EEB82}"/>
              </a:ext>
            </a:extLst>
          </p:cNvPr>
          <p:cNvSpPr>
            <a:spLocks noChangeArrowheads="1"/>
          </p:cNvSpPr>
          <p:nvPr/>
        </p:nvSpPr>
        <p:spPr bwMode="auto">
          <a:xfrm>
            <a:off x="5799536" y="2333626"/>
            <a:ext cx="782240" cy="139779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82" name="Rectangle 1038">
            <a:extLst>
              <a:ext uri="{FF2B5EF4-FFF2-40B4-BE49-F238E27FC236}">
                <a16:creationId xmlns:a16="http://schemas.microsoft.com/office/drawing/2014/main" id="{658F1B1C-7AF0-4161-A205-5814183AF9FB}"/>
              </a:ext>
            </a:extLst>
          </p:cNvPr>
          <p:cNvSpPr>
            <a:spLocks noChangeArrowheads="1"/>
          </p:cNvSpPr>
          <p:nvPr/>
        </p:nvSpPr>
        <p:spPr bwMode="auto">
          <a:xfrm>
            <a:off x="3099199" y="4133851"/>
            <a:ext cx="782240" cy="1554956"/>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83" name="Line 1039">
            <a:extLst>
              <a:ext uri="{FF2B5EF4-FFF2-40B4-BE49-F238E27FC236}">
                <a16:creationId xmlns:a16="http://schemas.microsoft.com/office/drawing/2014/main" id="{F01B4504-7A49-4438-B732-DE5FF99CE21F}"/>
              </a:ext>
            </a:extLst>
          </p:cNvPr>
          <p:cNvSpPr>
            <a:spLocks noChangeShapeType="1"/>
          </p:cNvSpPr>
          <p:nvPr/>
        </p:nvSpPr>
        <p:spPr bwMode="auto">
          <a:xfrm>
            <a:off x="2190750" y="1843088"/>
            <a:ext cx="41052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4" name="Rectangle 1040">
            <a:extLst>
              <a:ext uri="{FF2B5EF4-FFF2-40B4-BE49-F238E27FC236}">
                <a16:creationId xmlns:a16="http://schemas.microsoft.com/office/drawing/2014/main" id="{C4E8BA92-41E1-43E5-9A46-C4BD2CAF8964}"/>
              </a:ext>
            </a:extLst>
          </p:cNvPr>
          <p:cNvSpPr>
            <a:spLocks noChangeArrowheads="1"/>
          </p:cNvSpPr>
          <p:nvPr/>
        </p:nvSpPr>
        <p:spPr bwMode="auto">
          <a:xfrm>
            <a:off x="2830879" y="1946673"/>
            <a:ext cx="662843" cy="4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PRELIMINARY</a:t>
            </a:r>
          </a:p>
          <a:p>
            <a:pPr algn="ctr"/>
            <a:r>
              <a:rPr lang="en-US" altLang="en-US" sz="675" b="1">
                <a:solidFill>
                  <a:srgbClr val="036F89"/>
                </a:solidFill>
                <a:latin typeface="CENTERYB"/>
              </a:rPr>
              <a:t>WEEKLY </a:t>
            </a:r>
          </a:p>
          <a:p>
            <a:pPr algn="ctr"/>
            <a:r>
              <a:rPr lang="en-US" altLang="en-US" sz="675" b="1">
                <a:solidFill>
                  <a:srgbClr val="036F89"/>
                </a:solidFill>
                <a:latin typeface="CENTERYB"/>
              </a:rPr>
              <a:t>SCHEDULE </a:t>
            </a:r>
          </a:p>
          <a:p>
            <a:pPr algn="ctr"/>
            <a:r>
              <a:rPr lang="en-US" altLang="en-US" sz="675" b="1">
                <a:solidFill>
                  <a:srgbClr val="036F89"/>
                </a:solidFill>
                <a:latin typeface="CENTERYB"/>
              </a:rPr>
              <a:t>PM PROGRAM</a:t>
            </a:r>
          </a:p>
        </p:txBody>
      </p:sp>
      <p:sp>
        <p:nvSpPr>
          <p:cNvPr id="32785" name="Rectangle 1041">
            <a:extLst>
              <a:ext uri="{FF2B5EF4-FFF2-40B4-BE49-F238E27FC236}">
                <a16:creationId xmlns:a16="http://schemas.microsoft.com/office/drawing/2014/main" id="{ED6F32C6-4FBB-4CDC-8A26-AF63151AD7C9}"/>
              </a:ext>
            </a:extLst>
          </p:cNvPr>
          <p:cNvSpPr>
            <a:spLocks noChangeArrowheads="1"/>
          </p:cNvSpPr>
          <p:nvPr/>
        </p:nvSpPr>
        <p:spPr bwMode="auto">
          <a:xfrm>
            <a:off x="2175273" y="2589610"/>
            <a:ext cx="324609" cy="171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30 % </a:t>
            </a:r>
          </a:p>
        </p:txBody>
      </p:sp>
      <p:sp>
        <p:nvSpPr>
          <p:cNvPr id="32786" name="Rectangle 1042">
            <a:extLst>
              <a:ext uri="{FF2B5EF4-FFF2-40B4-BE49-F238E27FC236}">
                <a16:creationId xmlns:a16="http://schemas.microsoft.com/office/drawing/2014/main" id="{2A3D3D0F-7C68-4A1D-94D0-DE9F2290412E}"/>
              </a:ext>
            </a:extLst>
          </p:cNvPr>
          <p:cNvSpPr>
            <a:spLocks noChangeArrowheads="1"/>
          </p:cNvSpPr>
          <p:nvPr/>
        </p:nvSpPr>
        <p:spPr bwMode="auto">
          <a:xfrm>
            <a:off x="2389585" y="2388395"/>
            <a:ext cx="270107" cy="52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000" b="1">
                <a:solidFill>
                  <a:srgbClr val="036F89"/>
                </a:solidFill>
                <a:latin typeface="CENTERYB"/>
              </a:rPr>
              <a:t>{</a:t>
            </a:r>
          </a:p>
        </p:txBody>
      </p:sp>
      <p:sp>
        <p:nvSpPr>
          <p:cNvPr id="32787" name="Rectangle 1043">
            <a:extLst>
              <a:ext uri="{FF2B5EF4-FFF2-40B4-BE49-F238E27FC236}">
                <a16:creationId xmlns:a16="http://schemas.microsoft.com/office/drawing/2014/main" id="{AF9624CE-AE45-4F74-9FEB-8D49D0621F35}"/>
              </a:ext>
            </a:extLst>
          </p:cNvPr>
          <p:cNvSpPr>
            <a:spLocks noChangeArrowheads="1"/>
          </p:cNvSpPr>
          <p:nvPr/>
        </p:nvSpPr>
        <p:spPr bwMode="auto">
          <a:xfrm>
            <a:off x="2589610" y="2432448"/>
            <a:ext cx="1094051" cy="4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p:txBody>
      </p:sp>
      <p:sp>
        <p:nvSpPr>
          <p:cNvPr id="32788" name="Rectangle 1044">
            <a:extLst>
              <a:ext uri="{FF2B5EF4-FFF2-40B4-BE49-F238E27FC236}">
                <a16:creationId xmlns:a16="http://schemas.microsoft.com/office/drawing/2014/main" id="{C536B379-7D03-402E-A091-7562E9EB660A}"/>
              </a:ext>
            </a:extLst>
          </p:cNvPr>
          <p:cNvSpPr>
            <a:spLocks noChangeArrowheads="1"/>
          </p:cNvSpPr>
          <p:nvPr/>
        </p:nvSpPr>
        <p:spPr bwMode="auto">
          <a:xfrm>
            <a:off x="2856481" y="3253980"/>
            <a:ext cx="621164"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COMPUTER </a:t>
            </a:r>
          </a:p>
          <a:p>
            <a:pPr algn="ctr"/>
            <a:r>
              <a:rPr lang="en-US" altLang="en-US" sz="675" b="1">
                <a:solidFill>
                  <a:srgbClr val="036F89"/>
                </a:solidFill>
                <a:latin typeface="CENTERYB"/>
              </a:rPr>
              <a:t>CONTROLLED</a:t>
            </a:r>
          </a:p>
        </p:txBody>
      </p:sp>
      <p:sp>
        <p:nvSpPr>
          <p:cNvPr id="32789" name="Line 1045">
            <a:extLst>
              <a:ext uri="{FF2B5EF4-FFF2-40B4-BE49-F238E27FC236}">
                <a16:creationId xmlns:a16="http://schemas.microsoft.com/office/drawing/2014/main" id="{22A4224E-E3DE-4B7F-8573-9BF2ADEC036A}"/>
              </a:ext>
            </a:extLst>
          </p:cNvPr>
          <p:cNvSpPr>
            <a:spLocks noChangeShapeType="1"/>
          </p:cNvSpPr>
          <p:nvPr/>
        </p:nvSpPr>
        <p:spPr bwMode="auto">
          <a:xfrm>
            <a:off x="4566047" y="1847850"/>
            <a:ext cx="0" cy="7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0" name="Rectangle 1046">
            <a:extLst>
              <a:ext uri="{FF2B5EF4-FFF2-40B4-BE49-F238E27FC236}">
                <a16:creationId xmlns:a16="http://schemas.microsoft.com/office/drawing/2014/main" id="{DC784294-4A9E-4594-9819-7E4E4DE3B86E}"/>
              </a:ext>
            </a:extLst>
          </p:cNvPr>
          <p:cNvSpPr>
            <a:spLocks noChangeArrowheads="1"/>
          </p:cNvSpPr>
          <p:nvPr/>
        </p:nvSpPr>
        <p:spPr bwMode="auto">
          <a:xfrm>
            <a:off x="3984714" y="1989536"/>
            <a:ext cx="1212673"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PRELIMINARY WEEKLY </a:t>
            </a:r>
          </a:p>
          <a:p>
            <a:pPr algn="ctr"/>
            <a:r>
              <a:rPr lang="en-US" altLang="en-US" sz="675" b="1">
                <a:solidFill>
                  <a:srgbClr val="036F89"/>
                </a:solidFill>
                <a:latin typeface="CENTERYB"/>
              </a:rPr>
              <a:t>SCHEDULE AS MAINTENANCE </a:t>
            </a:r>
          </a:p>
          <a:p>
            <a:pPr algn="ctr"/>
            <a:r>
              <a:rPr lang="en-US" altLang="en-US" sz="675" b="1">
                <a:solidFill>
                  <a:srgbClr val="036F89"/>
                </a:solidFill>
                <a:latin typeface="CENTERYB"/>
              </a:rPr>
              <a:t>SEES IT</a:t>
            </a:r>
          </a:p>
        </p:txBody>
      </p:sp>
      <p:sp>
        <p:nvSpPr>
          <p:cNvPr id="32791" name="Line 1047">
            <a:extLst>
              <a:ext uri="{FF2B5EF4-FFF2-40B4-BE49-F238E27FC236}">
                <a16:creationId xmlns:a16="http://schemas.microsoft.com/office/drawing/2014/main" id="{AD66D1DF-D5F6-43AC-A357-E7F3A8A6768A}"/>
              </a:ext>
            </a:extLst>
          </p:cNvPr>
          <p:cNvSpPr>
            <a:spLocks noChangeShapeType="1"/>
          </p:cNvSpPr>
          <p:nvPr/>
        </p:nvSpPr>
        <p:spPr bwMode="auto">
          <a:xfrm>
            <a:off x="7219950" y="3121819"/>
            <a:ext cx="533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2" name="Line 1048">
            <a:extLst>
              <a:ext uri="{FF2B5EF4-FFF2-40B4-BE49-F238E27FC236}">
                <a16:creationId xmlns:a16="http://schemas.microsoft.com/office/drawing/2014/main" id="{DF452417-850D-4DD3-AC8A-7E5CAE2B9817}"/>
              </a:ext>
            </a:extLst>
          </p:cNvPr>
          <p:cNvSpPr>
            <a:spLocks noChangeShapeType="1"/>
          </p:cNvSpPr>
          <p:nvPr/>
        </p:nvSpPr>
        <p:spPr bwMode="auto">
          <a:xfrm>
            <a:off x="7758113" y="3119437"/>
            <a:ext cx="0" cy="12334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3" name="Line 1049">
            <a:extLst>
              <a:ext uri="{FF2B5EF4-FFF2-40B4-BE49-F238E27FC236}">
                <a16:creationId xmlns:a16="http://schemas.microsoft.com/office/drawing/2014/main" id="{0F90D6D1-100A-46C5-9404-0BF79EA6F0E0}"/>
              </a:ext>
            </a:extLst>
          </p:cNvPr>
          <p:cNvSpPr>
            <a:spLocks noChangeShapeType="1"/>
          </p:cNvSpPr>
          <p:nvPr/>
        </p:nvSpPr>
        <p:spPr bwMode="auto">
          <a:xfrm flipH="1">
            <a:off x="3881438" y="4343400"/>
            <a:ext cx="38671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4" name="Rectangle 1050">
            <a:extLst>
              <a:ext uri="{FF2B5EF4-FFF2-40B4-BE49-F238E27FC236}">
                <a16:creationId xmlns:a16="http://schemas.microsoft.com/office/drawing/2014/main" id="{343C270D-5334-4DB0-B9D2-62C6C3F6EC68}"/>
              </a:ext>
            </a:extLst>
          </p:cNvPr>
          <p:cNvSpPr>
            <a:spLocks noChangeArrowheads="1"/>
          </p:cNvSpPr>
          <p:nvPr/>
        </p:nvSpPr>
        <p:spPr bwMode="auto">
          <a:xfrm>
            <a:off x="4242106" y="3768330"/>
            <a:ext cx="757420"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PLANNER /</a:t>
            </a:r>
          </a:p>
          <a:p>
            <a:pPr algn="ctr"/>
            <a:r>
              <a:rPr lang="en-US" altLang="en-US" sz="675" b="1">
                <a:solidFill>
                  <a:srgbClr val="036F89"/>
                </a:solidFill>
                <a:latin typeface="CENTERYB"/>
              </a:rPr>
              <a:t>MAINT.  SUPERV.</a:t>
            </a:r>
          </a:p>
        </p:txBody>
      </p:sp>
      <p:sp>
        <p:nvSpPr>
          <p:cNvPr id="32795" name="Rectangle 1051">
            <a:extLst>
              <a:ext uri="{FF2B5EF4-FFF2-40B4-BE49-F238E27FC236}">
                <a16:creationId xmlns:a16="http://schemas.microsoft.com/office/drawing/2014/main" id="{619B3DD3-56F4-44E4-9FB7-ABEFFD9A3394}"/>
              </a:ext>
            </a:extLst>
          </p:cNvPr>
          <p:cNvSpPr>
            <a:spLocks noChangeArrowheads="1"/>
          </p:cNvSpPr>
          <p:nvPr/>
        </p:nvSpPr>
        <p:spPr bwMode="auto">
          <a:xfrm>
            <a:off x="4204097" y="2346723"/>
            <a:ext cx="842963" cy="1313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br>
              <a:rPr lang="en-US" altLang="en-US" sz="675" b="1">
                <a:solidFill>
                  <a:srgbClr val="036F89"/>
                </a:solidFill>
                <a:latin typeface="CENTERYB"/>
              </a:rPr>
            </a:br>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p:txBody>
      </p:sp>
      <p:sp>
        <p:nvSpPr>
          <p:cNvPr id="32796" name="Rectangle 1052">
            <a:extLst>
              <a:ext uri="{FF2B5EF4-FFF2-40B4-BE49-F238E27FC236}">
                <a16:creationId xmlns:a16="http://schemas.microsoft.com/office/drawing/2014/main" id="{F8B1E535-A6B4-4D1A-B7CE-38896522E2D1}"/>
              </a:ext>
            </a:extLst>
          </p:cNvPr>
          <p:cNvSpPr>
            <a:spLocks noChangeArrowheads="1"/>
          </p:cNvSpPr>
          <p:nvPr/>
        </p:nvSpPr>
        <p:spPr bwMode="auto">
          <a:xfrm>
            <a:off x="5120684" y="2518173"/>
            <a:ext cx="286137"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PM</a:t>
            </a:r>
          </a:p>
          <a:p>
            <a:pPr algn="ctr"/>
            <a:r>
              <a:rPr lang="en-US" altLang="en-US" sz="675" b="1">
                <a:solidFill>
                  <a:srgbClr val="036F89"/>
                </a:solidFill>
                <a:latin typeface="CENTERYB"/>
              </a:rPr>
              <a:t>30%</a:t>
            </a:r>
          </a:p>
        </p:txBody>
      </p:sp>
      <p:sp>
        <p:nvSpPr>
          <p:cNvPr id="32797" name="Rectangle 1053">
            <a:extLst>
              <a:ext uri="{FF2B5EF4-FFF2-40B4-BE49-F238E27FC236}">
                <a16:creationId xmlns:a16="http://schemas.microsoft.com/office/drawing/2014/main" id="{142477F1-BC40-4E79-89BF-7B46305E4CBF}"/>
              </a:ext>
            </a:extLst>
          </p:cNvPr>
          <p:cNvSpPr>
            <a:spLocks noChangeArrowheads="1"/>
          </p:cNvSpPr>
          <p:nvPr/>
        </p:nvSpPr>
        <p:spPr bwMode="auto">
          <a:xfrm>
            <a:off x="4956573" y="2366964"/>
            <a:ext cx="270107" cy="52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000" b="1">
                <a:solidFill>
                  <a:srgbClr val="036F89"/>
                </a:solidFill>
                <a:latin typeface="CENTERYB"/>
              </a:rPr>
              <a:t>}</a:t>
            </a:r>
          </a:p>
        </p:txBody>
      </p:sp>
      <p:sp>
        <p:nvSpPr>
          <p:cNvPr id="32798" name="Rectangle 1054">
            <a:extLst>
              <a:ext uri="{FF2B5EF4-FFF2-40B4-BE49-F238E27FC236}">
                <a16:creationId xmlns:a16="http://schemas.microsoft.com/office/drawing/2014/main" id="{DC18D02E-35A8-46DA-8AF8-A954DA66BBCD}"/>
              </a:ext>
            </a:extLst>
          </p:cNvPr>
          <p:cNvSpPr>
            <a:spLocks noChangeArrowheads="1"/>
          </p:cNvSpPr>
          <p:nvPr/>
        </p:nvSpPr>
        <p:spPr bwMode="auto">
          <a:xfrm>
            <a:off x="5409010" y="3005139"/>
            <a:ext cx="9525" cy="383381"/>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799" name="Rectangle 1055">
            <a:extLst>
              <a:ext uri="{FF2B5EF4-FFF2-40B4-BE49-F238E27FC236}">
                <a16:creationId xmlns:a16="http://schemas.microsoft.com/office/drawing/2014/main" id="{9A3A30D3-03C5-4F0C-83D8-9AE7E9BF4971}"/>
              </a:ext>
            </a:extLst>
          </p:cNvPr>
          <p:cNvSpPr>
            <a:spLocks noChangeArrowheads="1"/>
          </p:cNvSpPr>
          <p:nvPr/>
        </p:nvSpPr>
        <p:spPr bwMode="auto">
          <a:xfrm>
            <a:off x="5228035" y="3186113"/>
            <a:ext cx="376238" cy="95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800" name="Rectangle 1056">
            <a:extLst>
              <a:ext uri="{FF2B5EF4-FFF2-40B4-BE49-F238E27FC236}">
                <a16:creationId xmlns:a16="http://schemas.microsoft.com/office/drawing/2014/main" id="{1074F6D3-65D9-46DF-AB48-AB52C6DE61EC}"/>
              </a:ext>
            </a:extLst>
          </p:cNvPr>
          <p:cNvSpPr>
            <a:spLocks noChangeArrowheads="1"/>
          </p:cNvSpPr>
          <p:nvPr/>
        </p:nvSpPr>
        <p:spPr bwMode="auto">
          <a:xfrm>
            <a:off x="6728222" y="3083720"/>
            <a:ext cx="404813" cy="2619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801" name="Rectangle 1057">
            <a:extLst>
              <a:ext uri="{FF2B5EF4-FFF2-40B4-BE49-F238E27FC236}">
                <a16:creationId xmlns:a16="http://schemas.microsoft.com/office/drawing/2014/main" id="{C943972D-F6E9-491A-B222-2D325095C3D7}"/>
              </a:ext>
            </a:extLst>
          </p:cNvPr>
          <p:cNvSpPr>
            <a:spLocks noChangeArrowheads="1"/>
          </p:cNvSpPr>
          <p:nvPr/>
        </p:nvSpPr>
        <p:spPr bwMode="auto">
          <a:xfrm>
            <a:off x="6728222" y="3155157"/>
            <a:ext cx="404813" cy="2619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802" name="Rectangle 1058">
            <a:extLst>
              <a:ext uri="{FF2B5EF4-FFF2-40B4-BE49-F238E27FC236}">
                <a16:creationId xmlns:a16="http://schemas.microsoft.com/office/drawing/2014/main" id="{57CCBEB2-652A-4383-BA41-0A40C50C07D1}"/>
              </a:ext>
            </a:extLst>
          </p:cNvPr>
          <p:cNvSpPr>
            <a:spLocks noChangeArrowheads="1"/>
          </p:cNvSpPr>
          <p:nvPr/>
        </p:nvSpPr>
        <p:spPr bwMode="auto">
          <a:xfrm>
            <a:off x="6724375" y="3232548"/>
            <a:ext cx="467277"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GREATER</a:t>
            </a:r>
          </a:p>
          <a:p>
            <a:pPr algn="ctr"/>
            <a:r>
              <a:rPr lang="en-US" altLang="en-US" sz="675" b="1">
                <a:solidFill>
                  <a:srgbClr val="036F89"/>
                </a:solidFill>
                <a:latin typeface="CENTERYB"/>
              </a:rPr>
              <a:t>THAN</a:t>
            </a:r>
          </a:p>
          <a:p>
            <a:pPr algn="ctr"/>
            <a:r>
              <a:rPr lang="en-US" altLang="en-US" sz="675" b="1">
                <a:solidFill>
                  <a:srgbClr val="036F89"/>
                </a:solidFill>
                <a:latin typeface="CENTERYB"/>
              </a:rPr>
              <a:t>100%</a:t>
            </a:r>
          </a:p>
        </p:txBody>
      </p:sp>
      <p:sp>
        <p:nvSpPr>
          <p:cNvPr id="32803" name="Rectangle 1059">
            <a:extLst>
              <a:ext uri="{FF2B5EF4-FFF2-40B4-BE49-F238E27FC236}">
                <a16:creationId xmlns:a16="http://schemas.microsoft.com/office/drawing/2014/main" id="{0780612D-7B4D-42FC-87FD-EC63CA589B46}"/>
              </a:ext>
            </a:extLst>
          </p:cNvPr>
          <p:cNvSpPr>
            <a:spLocks noChangeArrowheads="1"/>
          </p:cNvSpPr>
          <p:nvPr/>
        </p:nvSpPr>
        <p:spPr bwMode="auto">
          <a:xfrm>
            <a:off x="6909229" y="2375298"/>
            <a:ext cx="650018"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PRODUCTION </a:t>
            </a:r>
          </a:p>
          <a:p>
            <a:pPr algn="ctr"/>
            <a:r>
              <a:rPr lang="en-US" altLang="en-US" sz="675" b="1">
                <a:solidFill>
                  <a:srgbClr val="036F89"/>
                </a:solidFill>
                <a:latin typeface="CENTERYB"/>
              </a:rPr>
              <a:t>PRIORITY</a:t>
            </a:r>
          </a:p>
          <a:p>
            <a:pPr algn="ctr"/>
            <a:r>
              <a:rPr lang="en-US" altLang="en-US" sz="675" b="1">
                <a:solidFill>
                  <a:srgbClr val="036F89"/>
                </a:solidFill>
                <a:latin typeface="CENTERYB"/>
              </a:rPr>
              <a:t>ITEMS</a:t>
            </a:r>
          </a:p>
        </p:txBody>
      </p:sp>
      <p:sp>
        <p:nvSpPr>
          <p:cNvPr id="32804" name="Rectangle 1060">
            <a:extLst>
              <a:ext uri="{FF2B5EF4-FFF2-40B4-BE49-F238E27FC236}">
                <a16:creationId xmlns:a16="http://schemas.microsoft.com/office/drawing/2014/main" id="{5B5EC9CA-F2FD-42DC-9F73-494AB22214F1}"/>
              </a:ext>
            </a:extLst>
          </p:cNvPr>
          <p:cNvSpPr>
            <a:spLocks noChangeArrowheads="1"/>
          </p:cNvSpPr>
          <p:nvPr/>
        </p:nvSpPr>
        <p:spPr bwMode="auto">
          <a:xfrm>
            <a:off x="6618685" y="2331245"/>
            <a:ext cx="270107" cy="52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000" b="1">
                <a:solidFill>
                  <a:srgbClr val="036F89"/>
                </a:solidFill>
                <a:latin typeface="CENTERYB"/>
              </a:rPr>
              <a:t>}</a:t>
            </a:r>
          </a:p>
        </p:txBody>
      </p:sp>
      <p:sp>
        <p:nvSpPr>
          <p:cNvPr id="32805" name="Rectangle 1061">
            <a:extLst>
              <a:ext uri="{FF2B5EF4-FFF2-40B4-BE49-F238E27FC236}">
                <a16:creationId xmlns:a16="http://schemas.microsoft.com/office/drawing/2014/main" id="{E124D553-4361-4FF3-8439-BE748EA4DAE8}"/>
              </a:ext>
            </a:extLst>
          </p:cNvPr>
          <p:cNvSpPr>
            <a:spLocks noChangeArrowheads="1"/>
          </p:cNvSpPr>
          <p:nvPr/>
        </p:nvSpPr>
        <p:spPr bwMode="auto">
          <a:xfrm>
            <a:off x="5747149" y="2332435"/>
            <a:ext cx="877645" cy="1313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a:p>
            <a:r>
              <a:rPr lang="en-US" altLang="en-US" sz="675" b="1">
                <a:solidFill>
                  <a:srgbClr val="036F89"/>
                </a:solidFill>
                <a:latin typeface="CENTERYB"/>
              </a:rPr>
              <a:t>X________________</a:t>
            </a:r>
          </a:p>
        </p:txBody>
      </p:sp>
      <p:sp>
        <p:nvSpPr>
          <p:cNvPr id="32806" name="Rectangle 1062">
            <a:extLst>
              <a:ext uri="{FF2B5EF4-FFF2-40B4-BE49-F238E27FC236}">
                <a16:creationId xmlns:a16="http://schemas.microsoft.com/office/drawing/2014/main" id="{CA4D5459-33E6-4713-BF46-1D9D5E736561}"/>
              </a:ext>
            </a:extLst>
          </p:cNvPr>
          <p:cNvSpPr>
            <a:spLocks noChangeArrowheads="1"/>
          </p:cNvSpPr>
          <p:nvPr/>
        </p:nvSpPr>
        <p:spPr bwMode="auto">
          <a:xfrm>
            <a:off x="5655922" y="1968104"/>
            <a:ext cx="1137332"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PRELIMINARY  WEEKLY</a:t>
            </a:r>
          </a:p>
          <a:p>
            <a:pPr algn="ctr"/>
            <a:r>
              <a:rPr lang="en-US" altLang="en-US" sz="675" b="1">
                <a:solidFill>
                  <a:srgbClr val="036F89"/>
                </a:solidFill>
                <a:latin typeface="CENTERYB"/>
              </a:rPr>
              <a:t>SCHEDULE AS PRODUCTION</a:t>
            </a:r>
          </a:p>
          <a:p>
            <a:pPr algn="ctr"/>
            <a:r>
              <a:rPr lang="en-US" altLang="en-US" sz="675" b="1">
                <a:solidFill>
                  <a:srgbClr val="036F89"/>
                </a:solidFill>
                <a:latin typeface="CENTERYB"/>
              </a:rPr>
              <a:t>SEES IT</a:t>
            </a:r>
          </a:p>
        </p:txBody>
      </p:sp>
      <p:sp>
        <p:nvSpPr>
          <p:cNvPr id="32807" name="Line 1063">
            <a:extLst>
              <a:ext uri="{FF2B5EF4-FFF2-40B4-BE49-F238E27FC236}">
                <a16:creationId xmlns:a16="http://schemas.microsoft.com/office/drawing/2014/main" id="{A5E362B2-9B84-462A-B839-20E3EB9DBE4E}"/>
              </a:ext>
            </a:extLst>
          </p:cNvPr>
          <p:cNvSpPr>
            <a:spLocks noChangeShapeType="1"/>
          </p:cNvSpPr>
          <p:nvPr/>
        </p:nvSpPr>
        <p:spPr bwMode="auto">
          <a:xfrm>
            <a:off x="6294835" y="1847850"/>
            <a:ext cx="0" cy="904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8" name="Rectangle 1064">
            <a:extLst>
              <a:ext uri="{FF2B5EF4-FFF2-40B4-BE49-F238E27FC236}">
                <a16:creationId xmlns:a16="http://schemas.microsoft.com/office/drawing/2014/main" id="{0D1F0984-6845-4514-8198-4294BB570296}"/>
              </a:ext>
            </a:extLst>
          </p:cNvPr>
          <p:cNvSpPr>
            <a:spLocks noChangeArrowheads="1"/>
          </p:cNvSpPr>
          <p:nvPr/>
        </p:nvSpPr>
        <p:spPr bwMode="auto">
          <a:xfrm>
            <a:off x="5132785" y="4789886"/>
            <a:ext cx="1094051" cy="6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a:p>
            <a:r>
              <a:rPr lang="en-US" altLang="en-US" sz="675" b="1">
                <a:solidFill>
                  <a:srgbClr val="036F89"/>
                </a:solidFill>
                <a:latin typeface="CENTERYB"/>
              </a:rPr>
              <a:t>X_____________________</a:t>
            </a:r>
          </a:p>
        </p:txBody>
      </p:sp>
      <p:sp>
        <p:nvSpPr>
          <p:cNvPr id="32809" name="Rectangle 1065">
            <a:extLst>
              <a:ext uri="{FF2B5EF4-FFF2-40B4-BE49-F238E27FC236}">
                <a16:creationId xmlns:a16="http://schemas.microsoft.com/office/drawing/2014/main" id="{B0EA96D9-855A-4FEF-802A-1D377A284689}"/>
              </a:ext>
            </a:extLst>
          </p:cNvPr>
          <p:cNvSpPr>
            <a:spLocks noChangeArrowheads="1"/>
          </p:cNvSpPr>
          <p:nvPr/>
        </p:nvSpPr>
        <p:spPr bwMode="auto">
          <a:xfrm>
            <a:off x="6352678" y="4918473"/>
            <a:ext cx="677270"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DEVELOPED BY</a:t>
            </a:r>
          </a:p>
          <a:p>
            <a:pPr algn="ctr"/>
            <a:r>
              <a:rPr lang="en-US" altLang="en-US" sz="675" b="1">
                <a:solidFill>
                  <a:srgbClr val="036F89"/>
                </a:solidFill>
                <a:latin typeface="CENTERYB"/>
              </a:rPr>
              <a:t>PLANNER  &amp;</a:t>
            </a:r>
          </a:p>
          <a:p>
            <a:pPr algn="ctr"/>
            <a:r>
              <a:rPr lang="en-US" altLang="en-US" sz="675" b="1">
                <a:solidFill>
                  <a:srgbClr val="036F89"/>
                </a:solidFill>
                <a:latin typeface="CENTERYB"/>
              </a:rPr>
              <a:t>SUPERVISOR</a:t>
            </a:r>
          </a:p>
        </p:txBody>
      </p:sp>
      <p:sp>
        <p:nvSpPr>
          <p:cNvPr id="32810" name="Rectangle 1066">
            <a:extLst>
              <a:ext uri="{FF2B5EF4-FFF2-40B4-BE49-F238E27FC236}">
                <a16:creationId xmlns:a16="http://schemas.microsoft.com/office/drawing/2014/main" id="{5F279464-F807-43CB-9CEE-AA8C70D285A5}"/>
              </a:ext>
            </a:extLst>
          </p:cNvPr>
          <p:cNvSpPr>
            <a:spLocks noChangeArrowheads="1"/>
          </p:cNvSpPr>
          <p:nvPr/>
        </p:nvSpPr>
        <p:spPr bwMode="auto">
          <a:xfrm>
            <a:off x="5213748" y="4582717"/>
            <a:ext cx="760626" cy="171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DAILY  SCHEDULE</a:t>
            </a:r>
          </a:p>
        </p:txBody>
      </p:sp>
      <p:sp>
        <p:nvSpPr>
          <p:cNvPr id="32811" name="Rectangle 1067">
            <a:extLst>
              <a:ext uri="{FF2B5EF4-FFF2-40B4-BE49-F238E27FC236}">
                <a16:creationId xmlns:a16="http://schemas.microsoft.com/office/drawing/2014/main" id="{69EA849A-166C-4982-8E89-C6EBAB363E19}"/>
              </a:ext>
            </a:extLst>
          </p:cNvPr>
          <p:cNvSpPr>
            <a:spLocks noChangeArrowheads="1"/>
          </p:cNvSpPr>
          <p:nvPr/>
        </p:nvSpPr>
        <p:spPr bwMode="auto">
          <a:xfrm>
            <a:off x="3156031" y="3739754"/>
            <a:ext cx="722154" cy="37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FINAL  WEEKLY</a:t>
            </a:r>
          </a:p>
          <a:p>
            <a:pPr algn="ctr"/>
            <a:r>
              <a:rPr lang="en-US" altLang="en-US" sz="675" b="1">
                <a:solidFill>
                  <a:srgbClr val="036F89"/>
                </a:solidFill>
                <a:latin typeface="CENTERYB"/>
              </a:rPr>
              <a:t>SCHEDULE </a:t>
            </a:r>
          </a:p>
          <a:p>
            <a:pPr algn="ctr"/>
            <a:r>
              <a:rPr lang="en-US" altLang="en-US" sz="675" b="1">
                <a:solidFill>
                  <a:srgbClr val="036F89"/>
                </a:solidFill>
                <a:latin typeface="CENTERYB"/>
              </a:rPr>
              <a:t>AS NEGOTIATED</a:t>
            </a:r>
          </a:p>
        </p:txBody>
      </p:sp>
      <p:sp>
        <p:nvSpPr>
          <p:cNvPr id="32812" name="Rectangle 1068">
            <a:extLst>
              <a:ext uri="{FF2B5EF4-FFF2-40B4-BE49-F238E27FC236}">
                <a16:creationId xmlns:a16="http://schemas.microsoft.com/office/drawing/2014/main" id="{A2F36BEC-56CE-40D4-AFB3-03B1707C17CF}"/>
              </a:ext>
            </a:extLst>
          </p:cNvPr>
          <p:cNvSpPr>
            <a:spLocks noChangeArrowheads="1"/>
          </p:cNvSpPr>
          <p:nvPr/>
        </p:nvSpPr>
        <p:spPr bwMode="auto">
          <a:xfrm>
            <a:off x="3056336" y="4168379"/>
            <a:ext cx="877645" cy="141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a:t>
            </a:r>
          </a:p>
          <a:p>
            <a:r>
              <a:rPr lang="en-US" altLang="en-US" sz="675" b="1">
                <a:solidFill>
                  <a:srgbClr val="036F89"/>
                </a:solidFill>
                <a:latin typeface="CENTERYB"/>
              </a:rPr>
              <a:t>X________________</a:t>
            </a:r>
          </a:p>
        </p:txBody>
      </p:sp>
      <p:sp>
        <p:nvSpPr>
          <p:cNvPr id="32813" name="Rectangle 1069">
            <a:extLst>
              <a:ext uri="{FF2B5EF4-FFF2-40B4-BE49-F238E27FC236}">
                <a16:creationId xmlns:a16="http://schemas.microsoft.com/office/drawing/2014/main" id="{78A41681-B020-4F75-8EB1-58F8F84A9E02}"/>
              </a:ext>
            </a:extLst>
          </p:cNvPr>
          <p:cNvSpPr>
            <a:spLocks noChangeArrowheads="1"/>
          </p:cNvSpPr>
          <p:nvPr/>
        </p:nvSpPr>
        <p:spPr bwMode="auto">
          <a:xfrm>
            <a:off x="2620372" y="4304111"/>
            <a:ext cx="286137"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PM</a:t>
            </a:r>
          </a:p>
          <a:p>
            <a:pPr algn="ctr"/>
            <a:r>
              <a:rPr lang="en-US" altLang="en-US" sz="675" b="1">
                <a:solidFill>
                  <a:srgbClr val="036F89"/>
                </a:solidFill>
                <a:latin typeface="CENTERYB"/>
              </a:rPr>
              <a:t>30%</a:t>
            </a:r>
          </a:p>
        </p:txBody>
      </p:sp>
      <p:sp>
        <p:nvSpPr>
          <p:cNvPr id="32814" name="Rectangle 1070">
            <a:extLst>
              <a:ext uri="{FF2B5EF4-FFF2-40B4-BE49-F238E27FC236}">
                <a16:creationId xmlns:a16="http://schemas.microsoft.com/office/drawing/2014/main" id="{747D4945-6E88-4770-8980-5F7186BD4FD6}"/>
              </a:ext>
            </a:extLst>
          </p:cNvPr>
          <p:cNvSpPr>
            <a:spLocks noChangeArrowheads="1"/>
          </p:cNvSpPr>
          <p:nvPr/>
        </p:nvSpPr>
        <p:spPr bwMode="auto">
          <a:xfrm>
            <a:off x="2875360" y="4124326"/>
            <a:ext cx="270107" cy="52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3000" b="1">
                <a:solidFill>
                  <a:srgbClr val="036F89"/>
                </a:solidFill>
                <a:latin typeface="CENTERYB"/>
              </a:rPr>
              <a:t>{</a:t>
            </a:r>
          </a:p>
        </p:txBody>
      </p:sp>
      <p:sp>
        <p:nvSpPr>
          <p:cNvPr id="32815" name="Rectangle 1071">
            <a:extLst>
              <a:ext uri="{FF2B5EF4-FFF2-40B4-BE49-F238E27FC236}">
                <a16:creationId xmlns:a16="http://schemas.microsoft.com/office/drawing/2014/main" id="{A26B74C8-CD2D-4A05-A5FD-A057B5782D1F}"/>
              </a:ext>
            </a:extLst>
          </p:cNvPr>
          <p:cNvSpPr>
            <a:spLocks noChangeArrowheads="1"/>
          </p:cNvSpPr>
          <p:nvPr/>
        </p:nvSpPr>
        <p:spPr bwMode="auto">
          <a:xfrm>
            <a:off x="2889647" y="4482704"/>
            <a:ext cx="249268" cy="459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550" b="1">
                <a:solidFill>
                  <a:srgbClr val="036F89"/>
                </a:solidFill>
                <a:latin typeface="CENTERYB"/>
              </a:rPr>
              <a:t>{</a:t>
            </a:r>
          </a:p>
        </p:txBody>
      </p:sp>
      <p:sp>
        <p:nvSpPr>
          <p:cNvPr id="32816" name="Rectangle 1072">
            <a:extLst>
              <a:ext uri="{FF2B5EF4-FFF2-40B4-BE49-F238E27FC236}">
                <a16:creationId xmlns:a16="http://schemas.microsoft.com/office/drawing/2014/main" id="{37EFF6D1-E3AB-4DC1-8B45-95FDACF6AE37}"/>
              </a:ext>
            </a:extLst>
          </p:cNvPr>
          <p:cNvSpPr>
            <a:spLocks noChangeArrowheads="1"/>
          </p:cNvSpPr>
          <p:nvPr/>
        </p:nvSpPr>
        <p:spPr bwMode="auto">
          <a:xfrm>
            <a:off x="2171406" y="4618436"/>
            <a:ext cx="717345"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PRODUCTION </a:t>
            </a:r>
          </a:p>
          <a:p>
            <a:pPr algn="ctr"/>
            <a:r>
              <a:rPr lang="en-US" altLang="en-US" sz="675" b="1">
                <a:solidFill>
                  <a:srgbClr val="036F89"/>
                </a:solidFill>
                <a:latin typeface="CENTERYB"/>
              </a:rPr>
              <a:t>INPUT PRIORITY</a:t>
            </a:r>
          </a:p>
        </p:txBody>
      </p:sp>
      <p:sp>
        <p:nvSpPr>
          <p:cNvPr id="32817" name="Rectangle 1073">
            <a:extLst>
              <a:ext uri="{FF2B5EF4-FFF2-40B4-BE49-F238E27FC236}">
                <a16:creationId xmlns:a16="http://schemas.microsoft.com/office/drawing/2014/main" id="{EF9AD0FF-BC3F-4188-A7C6-03D004CB27AC}"/>
              </a:ext>
            </a:extLst>
          </p:cNvPr>
          <p:cNvSpPr>
            <a:spLocks noChangeArrowheads="1"/>
          </p:cNvSpPr>
          <p:nvPr/>
        </p:nvSpPr>
        <p:spPr bwMode="auto">
          <a:xfrm>
            <a:off x="2884885" y="4825604"/>
            <a:ext cx="249268" cy="459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550" b="1">
                <a:solidFill>
                  <a:srgbClr val="036F89"/>
                </a:solidFill>
                <a:latin typeface="CENTERYB"/>
              </a:rPr>
              <a:t>{</a:t>
            </a:r>
          </a:p>
        </p:txBody>
      </p:sp>
      <p:sp>
        <p:nvSpPr>
          <p:cNvPr id="32818" name="Rectangle 1074">
            <a:extLst>
              <a:ext uri="{FF2B5EF4-FFF2-40B4-BE49-F238E27FC236}">
                <a16:creationId xmlns:a16="http://schemas.microsoft.com/office/drawing/2014/main" id="{7677A0A9-D3CD-42B5-A748-D1F964D1B785}"/>
              </a:ext>
            </a:extLst>
          </p:cNvPr>
          <p:cNvSpPr>
            <a:spLocks noChangeArrowheads="1"/>
          </p:cNvSpPr>
          <p:nvPr/>
        </p:nvSpPr>
        <p:spPr bwMode="auto">
          <a:xfrm>
            <a:off x="2171406" y="4918473"/>
            <a:ext cx="717345"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MAINTENANCE</a:t>
            </a:r>
          </a:p>
          <a:p>
            <a:pPr algn="ctr"/>
            <a:r>
              <a:rPr lang="en-US" altLang="en-US" sz="675" b="1">
                <a:solidFill>
                  <a:srgbClr val="036F89"/>
                </a:solidFill>
                <a:latin typeface="CENTERYB"/>
              </a:rPr>
              <a:t>INPUT PRIORITY</a:t>
            </a:r>
          </a:p>
        </p:txBody>
      </p:sp>
      <p:sp>
        <p:nvSpPr>
          <p:cNvPr id="32819" name="Rectangle 1075">
            <a:extLst>
              <a:ext uri="{FF2B5EF4-FFF2-40B4-BE49-F238E27FC236}">
                <a16:creationId xmlns:a16="http://schemas.microsoft.com/office/drawing/2014/main" id="{94DC77E2-5296-46BD-9A5C-F0561280489D}"/>
              </a:ext>
            </a:extLst>
          </p:cNvPr>
          <p:cNvSpPr>
            <a:spLocks noChangeArrowheads="1"/>
          </p:cNvSpPr>
          <p:nvPr/>
        </p:nvSpPr>
        <p:spPr bwMode="auto">
          <a:xfrm>
            <a:off x="2870597" y="5161360"/>
            <a:ext cx="249268" cy="459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550" b="1">
                <a:solidFill>
                  <a:srgbClr val="036F89"/>
                </a:solidFill>
                <a:latin typeface="CENTERYB"/>
              </a:rPr>
              <a:t>{</a:t>
            </a:r>
          </a:p>
        </p:txBody>
      </p:sp>
      <p:sp>
        <p:nvSpPr>
          <p:cNvPr id="32820" name="Rectangle 1076">
            <a:extLst>
              <a:ext uri="{FF2B5EF4-FFF2-40B4-BE49-F238E27FC236}">
                <a16:creationId xmlns:a16="http://schemas.microsoft.com/office/drawing/2014/main" id="{81EFB9A1-34A4-4F64-B8E4-5345A76A4651}"/>
              </a:ext>
            </a:extLst>
          </p:cNvPr>
          <p:cNvSpPr>
            <a:spLocks noChangeArrowheads="1"/>
          </p:cNvSpPr>
          <p:nvPr/>
        </p:nvSpPr>
        <p:spPr bwMode="auto">
          <a:xfrm>
            <a:off x="2208315" y="5304236"/>
            <a:ext cx="717345"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036F89"/>
                </a:solidFill>
                <a:latin typeface="CENTERYB"/>
              </a:rPr>
              <a:t>PROD. / MAINT.</a:t>
            </a:r>
          </a:p>
          <a:p>
            <a:pPr algn="ctr"/>
            <a:r>
              <a:rPr lang="en-US" altLang="en-US" sz="675" b="1">
                <a:solidFill>
                  <a:srgbClr val="036F89"/>
                </a:solidFill>
                <a:latin typeface="CENTERYB"/>
              </a:rPr>
              <a:t>COMMON</a:t>
            </a:r>
          </a:p>
        </p:txBody>
      </p:sp>
      <p:sp>
        <p:nvSpPr>
          <p:cNvPr id="32821" name="Rectangle 1077">
            <a:extLst>
              <a:ext uri="{FF2B5EF4-FFF2-40B4-BE49-F238E27FC236}">
                <a16:creationId xmlns:a16="http://schemas.microsoft.com/office/drawing/2014/main" id="{EB1364E4-5BB0-4D28-A930-9FD0E404B7CE}"/>
              </a:ext>
            </a:extLst>
          </p:cNvPr>
          <p:cNvSpPr>
            <a:spLocks noChangeArrowheads="1"/>
          </p:cNvSpPr>
          <p:nvPr/>
        </p:nvSpPr>
        <p:spPr bwMode="auto">
          <a:xfrm>
            <a:off x="6385322" y="5491164"/>
            <a:ext cx="1490663" cy="369094"/>
          </a:xfrm>
          <a:prstGeom prst="rect">
            <a:avLst/>
          </a:prstGeom>
          <a:noFill/>
          <a:ln w="12700">
            <a:solidFill>
              <a:srgbClr val="790015"/>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1800"/>
          </a:p>
        </p:txBody>
      </p:sp>
      <p:sp>
        <p:nvSpPr>
          <p:cNvPr id="32822" name="Rectangle 1078">
            <a:extLst>
              <a:ext uri="{FF2B5EF4-FFF2-40B4-BE49-F238E27FC236}">
                <a16:creationId xmlns:a16="http://schemas.microsoft.com/office/drawing/2014/main" id="{E75B22CB-C4EB-4309-AEA6-4055B93B57D3}"/>
              </a:ext>
            </a:extLst>
          </p:cNvPr>
          <p:cNvSpPr>
            <a:spLocks noChangeArrowheads="1"/>
          </p:cNvSpPr>
          <p:nvPr/>
        </p:nvSpPr>
        <p:spPr bwMode="auto">
          <a:xfrm>
            <a:off x="6586167" y="5554267"/>
            <a:ext cx="1143743" cy="275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7866" tIns="33338" rIns="67866" bIns="333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675" b="1">
                <a:solidFill>
                  <a:srgbClr val="790015"/>
                </a:solidFill>
                <a:latin typeface="CENTERYB"/>
              </a:rPr>
              <a:t>---------  SCHEDULING  --------</a:t>
            </a:r>
          </a:p>
          <a:p>
            <a:pPr algn="ctr"/>
            <a:r>
              <a:rPr lang="en-US" altLang="en-US" sz="675" b="1">
                <a:solidFill>
                  <a:srgbClr val="790015"/>
                </a:solidFill>
                <a:latin typeface="CENTERYB"/>
              </a:rPr>
              <a:t>A  FACE  TO  FACE  PROCESS</a:t>
            </a:r>
          </a:p>
        </p:txBody>
      </p:sp>
      <p:sp>
        <p:nvSpPr>
          <p:cNvPr id="3" name="Slide Number Placeholder 2">
            <a:extLst>
              <a:ext uri="{FF2B5EF4-FFF2-40B4-BE49-F238E27FC236}">
                <a16:creationId xmlns:a16="http://schemas.microsoft.com/office/drawing/2014/main" id="{91FECCEE-E84C-AD4F-B706-65AC117C0A66}"/>
              </a:ext>
            </a:extLst>
          </p:cNvPr>
          <p:cNvSpPr>
            <a:spLocks noGrp="1"/>
          </p:cNvSpPr>
          <p:nvPr>
            <p:ph type="sldNum" sz="quarter" idx="12"/>
          </p:nvPr>
        </p:nvSpPr>
        <p:spPr/>
        <p:txBody>
          <a:bodyPr/>
          <a:lstStyle/>
          <a:p>
            <a:fld id="{04F9194C-56EF-432D-B3A6-B1499E5B8547}" type="slidenum">
              <a:rPr lang="en-US" smtClean="0"/>
              <a:t>276</a:t>
            </a:fld>
            <a:endParaRPr lang="en-US"/>
          </a:p>
        </p:txBody>
      </p:sp>
      <p:sp>
        <p:nvSpPr>
          <p:cNvPr id="2" name="Footer Placeholder 1">
            <a:extLst>
              <a:ext uri="{FF2B5EF4-FFF2-40B4-BE49-F238E27FC236}">
                <a16:creationId xmlns:a16="http://schemas.microsoft.com/office/drawing/2014/main" id="{A59BAE08-EB50-E347-BB02-1A7E6D7C0EE8}"/>
              </a:ext>
            </a:extLst>
          </p:cNvPr>
          <p:cNvSpPr>
            <a:spLocks noGrp="1"/>
          </p:cNvSpPr>
          <p:nvPr>
            <p:ph type="ftr" sz="quarter" idx="11"/>
          </p:nvPr>
        </p:nvSpPr>
        <p:spPr/>
        <p:txBody>
          <a:bodyPr/>
          <a:lstStyle/>
          <a:p>
            <a:r>
              <a:rPr lang="en-US"/>
              <a:t>www.worldclassmaintenance.org</a:t>
            </a:r>
          </a:p>
        </p:txBody>
      </p:sp>
    </p:spTree>
  </p:cSld>
  <p:clrMapOvr>
    <a:masterClrMapping/>
  </p:clrMapOvr>
  <p:transition>
    <p:split dir="in"/>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C809DF9-3564-47CD-A11E-D04C410D2CD8}"/>
              </a:ext>
            </a:extLst>
          </p:cNvPr>
          <p:cNvSpPr>
            <a:spLocks noGrp="1" noChangeArrowheads="1"/>
          </p:cNvSpPr>
          <p:nvPr>
            <p:ph type="title"/>
          </p:nvPr>
        </p:nvSpPr>
        <p:spPr>
          <a:xfrm>
            <a:off x="685800" y="169181"/>
            <a:ext cx="7267575" cy="1271588"/>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chor="ctr">
            <a:noAutofit/>
          </a:bodyPr>
          <a:lstStyle/>
          <a:p>
            <a:pPr algn="ctr"/>
            <a:r>
              <a:rPr lang="en-US" altLang="en-US" sz="3600" b="1" dirty="0">
                <a:solidFill>
                  <a:srgbClr val="002060"/>
                </a:solidFill>
                <a:effectLst>
                  <a:outerShdw blurRad="38100" dist="38100" dir="2700000" algn="tl">
                    <a:srgbClr val="000000">
                      <a:alpha val="43137"/>
                    </a:srgbClr>
                  </a:outerShdw>
                </a:effectLst>
                <a:latin typeface="+mn-lt"/>
                <a:cs typeface="Arial" panose="020B0604020202020204" pitchFamily="34" charset="0"/>
              </a:rPr>
              <a:t>Successful Planning Meeting Factors</a:t>
            </a:r>
          </a:p>
        </p:txBody>
      </p:sp>
      <p:sp>
        <p:nvSpPr>
          <p:cNvPr id="33795" name="Rectangle 3">
            <a:extLst>
              <a:ext uri="{FF2B5EF4-FFF2-40B4-BE49-F238E27FC236}">
                <a16:creationId xmlns:a16="http://schemas.microsoft.com/office/drawing/2014/main" id="{F7E6606B-EBA2-41CA-BB7A-87EF08FD0EB4}"/>
              </a:ext>
            </a:extLst>
          </p:cNvPr>
          <p:cNvSpPr>
            <a:spLocks noGrp="1" noChangeArrowheads="1"/>
          </p:cNvSpPr>
          <p:nvPr>
            <p:ph idx="1"/>
          </p:nvPr>
        </p:nvSpPr>
        <p:spPr>
          <a:xfrm>
            <a:off x="1657350" y="2000250"/>
            <a:ext cx="5829300" cy="3714750"/>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ormAutofit lnSpcReduction="10000"/>
          </a:bodyPr>
          <a:lstStyle/>
          <a:p>
            <a:r>
              <a:rPr lang="en-US" altLang="en-US" sz="2400" b="1" dirty="0">
                <a:latin typeface="Arial" panose="020B0604020202020204" pitchFamily="34" charset="0"/>
                <a:cs typeface="Arial" panose="020B0604020202020204" pitchFamily="34" charset="0"/>
              </a:rPr>
              <a:t>TEAMWORK </a:t>
            </a:r>
          </a:p>
          <a:p>
            <a:pPr>
              <a:buFontTx/>
              <a:buChar char=" "/>
            </a:pPr>
            <a:r>
              <a:rPr lang="en-US" altLang="en-US" sz="2400" b="1" dirty="0">
                <a:latin typeface="Arial" panose="020B0604020202020204" pitchFamily="34" charset="0"/>
                <a:cs typeface="Arial" panose="020B0604020202020204" pitchFamily="34" charset="0"/>
              </a:rPr>
              <a:t>  -  “Equal Partnership”</a:t>
            </a:r>
          </a:p>
          <a:p>
            <a:r>
              <a:rPr lang="en-US" altLang="en-US" sz="2400" b="1" dirty="0">
                <a:latin typeface="Arial" panose="020B0604020202020204" pitchFamily="34" charset="0"/>
                <a:cs typeface="Arial" panose="020B0604020202020204" pitchFamily="34" charset="0"/>
              </a:rPr>
              <a:t>HONESTY</a:t>
            </a:r>
          </a:p>
          <a:p>
            <a:pPr>
              <a:buFontTx/>
              <a:buChar char=" "/>
            </a:pPr>
            <a:r>
              <a:rPr lang="en-US" altLang="en-US" sz="2400" b="1" dirty="0">
                <a:latin typeface="Arial" panose="020B0604020202020204" pitchFamily="34" charset="0"/>
                <a:cs typeface="Arial" panose="020B0604020202020204" pitchFamily="34" charset="0"/>
              </a:rPr>
              <a:t>   - Open Communication</a:t>
            </a:r>
          </a:p>
          <a:p>
            <a:pPr>
              <a:buFontTx/>
              <a:buChar char=" "/>
            </a:pPr>
            <a:r>
              <a:rPr lang="en-US" altLang="en-US" sz="2400" b="1" dirty="0">
                <a:latin typeface="Arial" panose="020B0604020202020204" pitchFamily="34" charset="0"/>
                <a:cs typeface="Arial" panose="020B0604020202020204" pitchFamily="34" charset="0"/>
              </a:rPr>
              <a:t>   - Straight Forward</a:t>
            </a:r>
          </a:p>
          <a:p>
            <a:pPr>
              <a:buFontTx/>
              <a:buChar char=" "/>
            </a:pPr>
            <a:r>
              <a:rPr lang="en-US" altLang="en-US" sz="2400" b="1" dirty="0">
                <a:latin typeface="Arial" panose="020B0604020202020204" pitchFamily="34" charset="0"/>
                <a:cs typeface="Arial" panose="020B0604020202020204" pitchFamily="34" charset="0"/>
              </a:rPr>
              <a:t>   - Trust</a:t>
            </a:r>
          </a:p>
          <a:p>
            <a:r>
              <a:rPr lang="en-US" altLang="en-US" sz="2400" b="1" dirty="0">
                <a:latin typeface="Arial" panose="020B0604020202020204" pitchFamily="34" charset="0"/>
                <a:cs typeface="Arial" panose="020B0604020202020204" pitchFamily="34" charset="0"/>
              </a:rPr>
              <a:t>CREDIBILITY</a:t>
            </a:r>
          </a:p>
          <a:p>
            <a:pPr>
              <a:buFontTx/>
              <a:buChar char=" "/>
            </a:pPr>
            <a:r>
              <a:rPr lang="en-US" altLang="en-US" sz="2400" b="1" dirty="0">
                <a:latin typeface="Arial" panose="020B0604020202020204" pitchFamily="34" charset="0"/>
                <a:cs typeface="Arial" panose="020B0604020202020204" pitchFamily="34" charset="0"/>
              </a:rPr>
              <a:t>   - Meeting Commitment</a:t>
            </a:r>
          </a:p>
          <a:p>
            <a:pPr>
              <a:buFontTx/>
              <a:buChar char=" "/>
            </a:pPr>
            <a:r>
              <a:rPr lang="en-US" altLang="en-US" sz="2400" b="1" dirty="0">
                <a:latin typeface="Arial" panose="020B0604020202020204" pitchFamily="34" charset="0"/>
                <a:cs typeface="Arial" panose="020B0604020202020204" pitchFamily="34" charset="0"/>
              </a:rPr>
              <a:t>   - Continuous Improvement </a:t>
            </a:r>
          </a:p>
          <a:p>
            <a:pPr>
              <a:buFontTx/>
              <a:buChar char=" "/>
            </a:pPr>
            <a:endParaRPr lang="en-US" altLang="en-US" sz="1800" dirty="0"/>
          </a:p>
        </p:txBody>
      </p:sp>
      <p:graphicFrame>
        <p:nvGraphicFramePr>
          <p:cNvPr id="33796" name="Object 5">
            <a:extLst>
              <a:ext uri="{FF2B5EF4-FFF2-40B4-BE49-F238E27FC236}">
                <a16:creationId xmlns:a16="http://schemas.microsoft.com/office/drawing/2014/main" id="{18047EED-461E-43F5-BC7A-3BA45EF22887}"/>
              </a:ext>
            </a:extLst>
          </p:cNvPr>
          <p:cNvGraphicFramePr>
            <a:graphicFrameLocks noChangeAspect="1"/>
          </p:cNvGraphicFramePr>
          <p:nvPr/>
        </p:nvGraphicFramePr>
        <p:xfrm>
          <a:off x="6115050" y="1600200"/>
          <a:ext cx="1258491" cy="3919538"/>
        </p:xfrm>
        <a:graphic>
          <a:graphicData uri="http://schemas.openxmlformats.org/presentationml/2006/ole">
            <mc:AlternateContent xmlns:mc="http://schemas.openxmlformats.org/markup-compatibility/2006">
              <mc:Choice xmlns:v="urn:schemas-microsoft-com:vml" Requires="v">
                <p:oleObj name="ClipArt" r:id="rId2" imgW="1260475" imgH="5149850" progId="MS_ClipArt_Gallery.2">
                  <p:embed/>
                </p:oleObj>
              </mc:Choice>
              <mc:Fallback>
                <p:oleObj name="ClipArt" r:id="rId2" imgW="1260475" imgH="5149850" progId="MS_ClipArt_Gallery.2">
                  <p:embed/>
                  <p:pic>
                    <p:nvPicPr>
                      <p:cNvPr id="33796" name="Object 5">
                        <a:extLst>
                          <a:ext uri="{FF2B5EF4-FFF2-40B4-BE49-F238E27FC236}">
                            <a16:creationId xmlns:a16="http://schemas.microsoft.com/office/drawing/2014/main" id="{18047EED-461E-43F5-BC7A-3BA45EF228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050" y="1600200"/>
                        <a:ext cx="1258491" cy="3919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Slide Number Placeholder 2">
            <a:extLst>
              <a:ext uri="{FF2B5EF4-FFF2-40B4-BE49-F238E27FC236}">
                <a16:creationId xmlns:a16="http://schemas.microsoft.com/office/drawing/2014/main" id="{A9B0BD59-5931-EF44-B2B9-E5EE2F8219AF}"/>
              </a:ext>
            </a:extLst>
          </p:cNvPr>
          <p:cNvSpPr>
            <a:spLocks noGrp="1"/>
          </p:cNvSpPr>
          <p:nvPr>
            <p:ph type="sldNum" sz="quarter" idx="12"/>
          </p:nvPr>
        </p:nvSpPr>
        <p:spPr/>
        <p:txBody>
          <a:bodyPr/>
          <a:lstStyle/>
          <a:p>
            <a:pPr>
              <a:defRPr/>
            </a:pPr>
            <a:fld id="{93760DB9-38B2-4ACA-86B8-FFD53C1F380B}" type="slidenum">
              <a:rPr lang="en-US" smtClean="0"/>
              <a:pPr>
                <a:defRPr/>
              </a:pPr>
              <a:t>277</a:t>
            </a:fld>
            <a:endParaRPr lang="en-US"/>
          </a:p>
        </p:txBody>
      </p:sp>
      <p:sp>
        <p:nvSpPr>
          <p:cNvPr id="2" name="Footer Placeholder 1">
            <a:extLst>
              <a:ext uri="{FF2B5EF4-FFF2-40B4-BE49-F238E27FC236}">
                <a16:creationId xmlns:a16="http://schemas.microsoft.com/office/drawing/2014/main" id="{2141A690-B9C6-9A4F-AB5F-BD604AB5A546}"/>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plit dir="in"/>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2783595-4B89-417D-9638-6BCCF15BD74E}"/>
              </a:ext>
            </a:extLst>
          </p:cNvPr>
          <p:cNvSpPr>
            <a:spLocks noGrp="1" noChangeArrowheads="1"/>
          </p:cNvSpPr>
          <p:nvPr>
            <p:ph type="title"/>
          </p:nvPr>
        </p:nvSpPr>
        <p:spPr>
          <a:xfrm>
            <a:off x="838200" y="827842"/>
            <a:ext cx="7848600" cy="1115258"/>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67866" tIns="33338" rIns="67866" bIns="33338" rtlCol="0" anchor="ctr">
            <a:normAutofit/>
          </a:bodyPr>
          <a:lstStyle/>
          <a:p>
            <a:pPr algn="ctr"/>
            <a:r>
              <a:rPr lang="en-US" altLang="en-US" sz="3600" b="1">
                <a:solidFill>
                  <a:srgbClr val="002060"/>
                </a:solidFill>
                <a:effectLst>
                  <a:outerShdw blurRad="38100" dist="38100" dir="2700000" algn="tl">
                    <a:srgbClr val="000000">
                      <a:alpha val="43137"/>
                    </a:srgbClr>
                  </a:outerShdw>
                </a:effectLst>
                <a:latin typeface="+mn-lt"/>
                <a:cs typeface="Arial" panose="020B0604020202020204" pitchFamily="34" charset="0"/>
              </a:rPr>
              <a:t>Final Weekly Schedule Negotiated</a:t>
            </a:r>
          </a:p>
        </p:txBody>
      </p:sp>
      <p:graphicFrame>
        <p:nvGraphicFramePr>
          <p:cNvPr id="34819" name="Object 3">
            <a:extLst>
              <a:ext uri="{FF2B5EF4-FFF2-40B4-BE49-F238E27FC236}">
                <a16:creationId xmlns:a16="http://schemas.microsoft.com/office/drawing/2014/main" id="{53EAD115-DB2D-4925-B563-CA3C76E47F72}"/>
              </a:ext>
            </a:extLst>
          </p:cNvPr>
          <p:cNvGraphicFramePr>
            <a:graphicFrameLocks noChangeAspect="1"/>
          </p:cNvGraphicFramePr>
          <p:nvPr>
            <p:extLst>
              <p:ext uri="{D42A27DB-BD31-4B8C-83A1-F6EECF244321}">
                <p14:modId xmlns:p14="http://schemas.microsoft.com/office/powerpoint/2010/main" val="4001925951"/>
              </p:ext>
            </p:extLst>
          </p:nvPr>
        </p:nvGraphicFramePr>
        <p:xfrm>
          <a:off x="2630092" y="1676400"/>
          <a:ext cx="4012406" cy="2055852"/>
        </p:xfrm>
        <a:graphic>
          <a:graphicData uri="http://schemas.openxmlformats.org/presentationml/2006/ole">
            <mc:AlternateContent xmlns:mc="http://schemas.openxmlformats.org/markup-compatibility/2006">
              <mc:Choice xmlns:v="urn:schemas-microsoft-com:vml" Requires="v">
                <p:oleObj name="Clip" r:id="rId2" imgW="5349875" imgH="2911475" progId="MS_ClipArt_Gallery.2">
                  <p:embed/>
                </p:oleObj>
              </mc:Choice>
              <mc:Fallback>
                <p:oleObj name="Clip" r:id="rId2" imgW="5349875" imgH="2911475" progId="MS_ClipArt_Gallery.2">
                  <p:embed/>
                  <p:pic>
                    <p:nvPicPr>
                      <p:cNvPr id="34819" name="Object 3">
                        <a:extLst>
                          <a:ext uri="{FF2B5EF4-FFF2-40B4-BE49-F238E27FC236}">
                            <a16:creationId xmlns:a16="http://schemas.microsoft.com/office/drawing/2014/main" id="{53EAD115-DB2D-4925-B563-CA3C76E47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0092" y="1676400"/>
                        <a:ext cx="4012406" cy="2055852"/>
                      </a:xfrm>
                      <a:prstGeom prst="rect">
                        <a:avLst/>
                      </a:prstGeom>
                      <a:noFill/>
                      <a:ln>
                        <a:noFill/>
                      </a:ln>
                      <a:effectLst/>
                    </p:spPr>
                  </p:pic>
                </p:oleObj>
              </mc:Fallback>
            </mc:AlternateContent>
          </a:graphicData>
        </a:graphic>
      </p:graphicFrame>
      <p:sp>
        <p:nvSpPr>
          <p:cNvPr id="34820" name="Text Box 4">
            <a:extLst>
              <a:ext uri="{FF2B5EF4-FFF2-40B4-BE49-F238E27FC236}">
                <a16:creationId xmlns:a16="http://schemas.microsoft.com/office/drawing/2014/main" id="{5B28302B-9F3A-4B1A-82B1-C7A2516E1939}"/>
              </a:ext>
            </a:extLst>
          </p:cNvPr>
          <p:cNvSpPr txBox="1">
            <a:spLocks noChangeArrowheads="1"/>
          </p:cNvSpPr>
          <p:nvPr/>
        </p:nvSpPr>
        <p:spPr bwMode="auto">
          <a:xfrm>
            <a:off x="1143000" y="3371851"/>
            <a:ext cx="228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000" b="1"/>
              <a:t>Production</a:t>
            </a:r>
            <a:endParaRPr lang="en-US" altLang="en-US" sz="2700"/>
          </a:p>
        </p:txBody>
      </p:sp>
      <p:sp>
        <p:nvSpPr>
          <p:cNvPr id="34821" name="Text Box 5">
            <a:extLst>
              <a:ext uri="{FF2B5EF4-FFF2-40B4-BE49-F238E27FC236}">
                <a16:creationId xmlns:a16="http://schemas.microsoft.com/office/drawing/2014/main" id="{0D203381-86B2-4C9C-A332-D1D7930297C8}"/>
              </a:ext>
            </a:extLst>
          </p:cNvPr>
          <p:cNvSpPr txBox="1">
            <a:spLocks noChangeArrowheads="1"/>
          </p:cNvSpPr>
          <p:nvPr/>
        </p:nvSpPr>
        <p:spPr bwMode="auto">
          <a:xfrm>
            <a:off x="6248400" y="2571751"/>
            <a:ext cx="2438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3000" b="1" dirty="0"/>
              <a:t>Maintenance</a:t>
            </a:r>
            <a:endParaRPr lang="en-US" altLang="en-US" sz="2700" b="1" dirty="0"/>
          </a:p>
        </p:txBody>
      </p:sp>
      <p:sp>
        <p:nvSpPr>
          <p:cNvPr id="34822" name="Text Box 7">
            <a:extLst>
              <a:ext uri="{FF2B5EF4-FFF2-40B4-BE49-F238E27FC236}">
                <a16:creationId xmlns:a16="http://schemas.microsoft.com/office/drawing/2014/main" id="{B3EA9C29-94F6-486B-B76C-7077B33079A6}"/>
              </a:ext>
            </a:extLst>
          </p:cNvPr>
          <p:cNvSpPr txBox="1">
            <a:spLocks noChangeArrowheads="1"/>
          </p:cNvSpPr>
          <p:nvPr/>
        </p:nvSpPr>
        <p:spPr bwMode="auto">
          <a:xfrm>
            <a:off x="2286001" y="4355308"/>
            <a:ext cx="5599510"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buFont typeface="Arial" panose="020B0604020202020204" pitchFamily="34" charset="0"/>
              <a:buChar char="•"/>
            </a:pPr>
            <a:r>
              <a:rPr lang="en-US" altLang="en-US" sz="2000" b="1" dirty="0">
                <a:latin typeface="Arial" panose="020B0604020202020204" pitchFamily="34" charset="0"/>
                <a:cs typeface="Arial" panose="020B0604020202020204" pitchFamily="34" charset="0"/>
              </a:rPr>
              <a:t>30% Maintenance Work - Inspection &amp; Lubes</a:t>
            </a:r>
          </a:p>
          <a:p>
            <a:pPr>
              <a:spcBef>
                <a:spcPct val="50000"/>
              </a:spcBef>
              <a:buFont typeface="Arial" panose="020B0604020202020204" pitchFamily="34" charset="0"/>
              <a:buChar char="•"/>
            </a:pPr>
            <a:r>
              <a:rPr lang="en-US" altLang="en-US" sz="2000" b="1" dirty="0">
                <a:latin typeface="Arial" panose="020B0604020202020204" pitchFamily="34" charset="0"/>
                <a:cs typeface="Arial" panose="020B0604020202020204" pitchFamily="34" charset="0"/>
              </a:rPr>
              <a:t>Production Input Priorities</a:t>
            </a:r>
          </a:p>
          <a:p>
            <a:pPr>
              <a:spcBef>
                <a:spcPct val="50000"/>
              </a:spcBef>
              <a:buFont typeface="Arial" panose="020B0604020202020204" pitchFamily="34" charset="0"/>
              <a:buChar char="•"/>
            </a:pPr>
            <a:r>
              <a:rPr lang="en-US" altLang="en-US" sz="2000" b="1" dirty="0">
                <a:latin typeface="Arial" panose="020B0604020202020204" pitchFamily="34" charset="0"/>
                <a:cs typeface="Arial" panose="020B0604020202020204" pitchFamily="34" charset="0"/>
              </a:rPr>
              <a:t>Maintenance Input Priorities</a:t>
            </a:r>
          </a:p>
          <a:p>
            <a:pPr>
              <a:spcBef>
                <a:spcPct val="50000"/>
              </a:spcBef>
              <a:buFont typeface="Arial" panose="020B0604020202020204" pitchFamily="34" charset="0"/>
              <a:buChar char="•"/>
            </a:pPr>
            <a:r>
              <a:rPr lang="en-US" altLang="en-US" sz="2000" b="1" dirty="0">
                <a:latin typeface="Arial" panose="020B0604020202020204" pitchFamily="34" charset="0"/>
                <a:cs typeface="Arial" panose="020B0604020202020204" pitchFamily="34" charset="0"/>
              </a:rPr>
              <a:t>Routine Work Not Affecting Production</a:t>
            </a:r>
            <a:endParaRPr lang="en-US" altLang="en-US" sz="2000" dirty="0">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9817274D-8697-7E4C-BB73-9F7C0CCEE65B}"/>
              </a:ext>
            </a:extLst>
          </p:cNvPr>
          <p:cNvSpPr>
            <a:spLocks noGrp="1"/>
          </p:cNvSpPr>
          <p:nvPr>
            <p:ph type="sldNum" sz="quarter" idx="12"/>
          </p:nvPr>
        </p:nvSpPr>
        <p:spPr/>
        <p:txBody>
          <a:bodyPr/>
          <a:lstStyle/>
          <a:p>
            <a:pPr>
              <a:defRPr/>
            </a:pPr>
            <a:fld id="{93760DB9-38B2-4ACA-86B8-FFD53C1F380B}" type="slidenum">
              <a:rPr lang="en-US" smtClean="0"/>
              <a:pPr>
                <a:defRPr/>
              </a:pPr>
              <a:t>278</a:t>
            </a:fld>
            <a:endParaRPr lang="en-US"/>
          </a:p>
        </p:txBody>
      </p:sp>
      <p:sp>
        <p:nvSpPr>
          <p:cNvPr id="2" name="Footer Placeholder 1">
            <a:extLst>
              <a:ext uri="{FF2B5EF4-FFF2-40B4-BE49-F238E27FC236}">
                <a16:creationId xmlns:a16="http://schemas.microsoft.com/office/drawing/2014/main" id="{711B44E7-27A1-4F40-B356-E190156D3016}"/>
              </a:ext>
            </a:extLst>
          </p:cNvPr>
          <p:cNvSpPr>
            <a:spLocks noGrp="1"/>
          </p:cNvSpPr>
          <p:nvPr>
            <p:ph type="ftr" sz="quarter" idx="11"/>
          </p:nvPr>
        </p:nvSpPr>
        <p:spPr/>
        <p:txBody>
          <a:bodyPr/>
          <a:lstStyle/>
          <a:p>
            <a:pPr>
              <a:defRPr/>
            </a:pPr>
            <a:r>
              <a:rPr lang="en-US"/>
              <a:t>www.worldclassmaintenance.org</a:t>
            </a:r>
          </a:p>
        </p:txBody>
      </p:sp>
    </p:spTree>
  </p:cSld>
  <p:clrMapOvr>
    <a:masterClrMapping/>
  </p:clrMapOvr>
  <p:transition>
    <p:split dir="in"/>
  </p:transition>
</p:sld>
</file>

<file path=ppt/slides/slide2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 name="Rectangle 4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Rectangle 4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6EEA61A-ACEE-4C95-8DD0-5CB4542F8938}"/>
              </a:ext>
            </a:extLst>
          </p:cNvPr>
          <p:cNvSpPr>
            <a:spLocks noGrp="1"/>
          </p:cNvSpPr>
          <p:nvPr>
            <p:ph type="title"/>
          </p:nvPr>
        </p:nvSpPr>
        <p:spPr>
          <a:xfrm>
            <a:off x="836676" y="548640"/>
            <a:ext cx="7626096" cy="1179576"/>
          </a:xfrm>
        </p:spPr>
        <p:txBody>
          <a:bodyPr>
            <a:normAutofit/>
          </a:bodyPr>
          <a:lstStyle/>
          <a:p>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The Results</a:t>
            </a:r>
            <a:b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r>
              <a:rPr 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“Actual Real Case Study</a:t>
            </a:r>
            <a:r>
              <a:rPr lang="en-US" sz="3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45" name="Rectangle 4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1CF179D-F46F-43C3-A227-6E5B329C53C6}"/>
              </a:ext>
            </a:extLst>
          </p:cNvPr>
          <p:cNvSpPr>
            <a:spLocks noGrp="1"/>
          </p:cNvSpPr>
          <p:nvPr>
            <p:ph idx="1"/>
          </p:nvPr>
        </p:nvSpPr>
        <p:spPr>
          <a:xfrm>
            <a:off x="836676" y="2481943"/>
            <a:ext cx="7626096" cy="3695020"/>
          </a:xfrm>
        </p:spPr>
        <p:txBody>
          <a:bodyPr>
            <a:normAutofit/>
          </a:bodyPr>
          <a:lstStyle/>
          <a:p>
            <a:r>
              <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Capacity increase 50% in the first month</a:t>
            </a:r>
          </a:p>
          <a:p>
            <a:r>
              <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Cost increase for 6 months and then production and maintenance cost dropped to the lowest level ever with capacity exceeding Plant “Name Plate”</a:t>
            </a:r>
          </a:p>
          <a:p>
            <a:r>
              <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Cancelled multi-million dollars plant expansion</a:t>
            </a:r>
          </a:p>
        </p:txBody>
      </p:sp>
      <p:sp>
        <p:nvSpPr>
          <p:cNvPr id="4" name="Footer Placeholder 3">
            <a:extLst>
              <a:ext uri="{FF2B5EF4-FFF2-40B4-BE49-F238E27FC236}">
                <a16:creationId xmlns:a16="http://schemas.microsoft.com/office/drawing/2014/main" id="{EE84A091-3E6D-F246-A47F-C1D9EA31ECA8}"/>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08208120-B4D7-4940-A13C-21AC6D490795}"/>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279</a:t>
            </a:fld>
            <a:endParaRPr lang="en-US">
              <a:solidFill>
                <a:schemeClr val="tx1">
                  <a:lumMod val="50000"/>
                  <a:lumOff val="50000"/>
                </a:schemeClr>
              </a:solidFill>
            </a:endParaRPr>
          </a:p>
        </p:txBody>
      </p:sp>
    </p:spTree>
    <p:extLst>
      <p:ext uri="{BB962C8B-B14F-4D97-AF65-F5344CB8AC3E}">
        <p14:creationId xmlns:p14="http://schemas.microsoft.com/office/powerpoint/2010/main" val="1915349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C3A3F1-790E-BC5A-801B-2123F68E0E87}"/>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Work Order (WO) Requirements</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46DBFBE-B1CC-6671-B4C4-F78A621E362C}"/>
              </a:ext>
            </a:extLst>
          </p:cNvPr>
          <p:cNvSpPr>
            <a:spLocks noGrp="1"/>
          </p:cNvSpPr>
          <p:nvPr>
            <p:ph idx="1"/>
          </p:nvPr>
        </p:nvSpPr>
        <p:spPr>
          <a:xfrm>
            <a:off x="609600" y="2276856"/>
            <a:ext cx="7853172" cy="3900107"/>
          </a:xfrm>
        </p:spPr>
        <p:txBody>
          <a:bodyPr>
            <a:normAutofit lnSpcReduction="10000"/>
          </a:bodyPr>
          <a:lstStyle/>
          <a:p>
            <a:r>
              <a:rPr lang="en-US" sz="2000" dirty="0">
                <a:latin typeface="Arial" panose="020B0604020202020204" pitchFamily="34" charset="0"/>
                <a:cs typeface="Arial" panose="020B0604020202020204" pitchFamily="34" charset="0"/>
              </a:rPr>
              <a:t>All work must have a Work Order and must be </a:t>
            </a:r>
            <a:r>
              <a:rPr lang="en-US" sz="2000" u="sng" dirty="0">
                <a:solidFill>
                  <a:srgbClr val="FF0000"/>
                </a:solidFill>
                <a:latin typeface="Arial" panose="020B0604020202020204" pitchFamily="34" charset="0"/>
                <a:cs typeface="Arial" panose="020B0604020202020204" pitchFamily="34" charset="0"/>
              </a:rPr>
              <a:t>charged to an asset</a:t>
            </a:r>
          </a:p>
          <a:p>
            <a:r>
              <a:rPr lang="en-US" sz="2000" u="sng" dirty="0">
                <a:solidFill>
                  <a:srgbClr val="FF0000"/>
                </a:solidFill>
                <a:latin typeface="Arial" panose="020B0604020202020204" pitchFamily="34" charset="0"/>
                <a:cs typeface="Arial" panose="020B0604020202020204" pitchFamily="34" charset="0"/>
              </a:rPr>
              <a:t>Standing Work Orders should only be used for time paid meetings</a:t>
            </a:r>
            <a:r>
              <a:rPr lang="en-US" sz="2000" dirty="0">
                <a:solidFill>
                  <a:srgbClr val="FF0000"/>
                </a:solidFill>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ie</a:t>
            </a:r>
            <a:r>
              <a:rPr lang="en-US" sz="2000" dirty="0">
                <a:latin typeface="Arial" panose="020B0604020202020204" pitchFamily="34" charset="0"/>
                <a:cs typeface="Arial" panose="020B0604020202020204" pitchFamily="34" charset="0"/>
              </a:rPr>
              <a:t>. Safety, Corporate, Site, etc., however time </a:t>
            </a:r>
            <a:r>
              <a:rPr lang="en-US" sz="2000" i="1" dirty="0">
                <a:latin typeface="Arial" panose="020B0604020202020204" pitchFamily="34" charset="0"/>
                <a:cs typeface="Arial" panose="020B0604020202020204" pitchFamily="34" charset="0"/>
              </a:rPr>
              <a:t>must</a:t>
            </a:r>
            <a:r>
              <a:rPr lang="en-US" sz="2000" dirty="0">
                <a:latin typeface="Arial" panose="020B0604020202020204" pitchFamily="34" charset="0"/>
                <a:cs typeface="Arial" panose="020B0604020202020204" pitchFamily="34" charset="0"/>
              </a:rPr>
              <a:t> be charge to these specific work orders in case we need to retrieve this information in the future.</a:t>
            </a:r>
          </a:p>
          <a:p>
            <a:r>
              <a:rPr lang="en-US" sz="2000" dirty="0">
                <a:latin typeface="Arial" panose="020B0604020202020204" pitchFamily="34" charset="0"/>
                <a:cs typeface="Arial" panose="020B0604020202020204" pitchFamily="34" charset="0"/>
              </a:rPr>
              <a:t>All work orders must review before close of business each day by Maintenance Supervisor.</a:t>
            </a:r>
          </a:p>
          <a:p>
            <a:r>
              <a:rPr lang="en-US" sz="2000" dirty="0">
                <a:latin typeface="Arial" panose="020B0604020202020204" pitchFamily="34" charset="0"/>
                <a:cs typeface="Arial" panose="020B0604020202020204" pitchFamily="34" charset="0"/>
              </a:rPr>
              <a:t>All work orders must be closed out by the Maintenance Planner to ensure all information is accurate.</a:t>
            </a:r>
          </a:p>
          <a:p>
            <a:pPr marL="0" indent="0">
              <a:buNone/>
            </a:pPr>
            <a:r>
              <a:rPr lang="en-US" sz="2000" dirty="0">
                <a:latin typeface="Arial" panose="020B0604020202020204" pitchFamily="34" charset="0"/>
                <a:cs typeface="Arial" panose="020B0604020202020204" pitchFamily="34" charset="0"/>
              </a:rPr>
              <a:t>  </a:t>
            </a:r>
          </a:p>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000" dirty="0">
                <a:solidFill>
                  <a:srgbClr val="FF0000"/>
                </a:solidFill>
                <a:latin typeface="Arial" panose="020B0604020202020204" pitchFamily="34" charset="0"/>
                <a:cs typeface="Arial" panose="020B0604020202020204" pitchFamily="34" charset="0"/>
              </a:rPr>
              <a:t>“Without Good Data we are Lost”</a:t>
            </a:r>
          </a:p>
          <a:p>
            <a:endParaRPr lang="en-US" sz="1800" b="1" dirty="0">
              <a:effectLst>
                <a:outerShdw blurRad="38100" dist="38100" dir="2700000" algn="tl">
                  <a:srgbClr val="000000">
                    <a:alpha val="43137"/>
                  </a:srgbClr>
                </a:outerShdw>
              </a:effectLst>
            </a:endParaRPr>
          </a:p>
          <a:p>
            <a:endParaRPr lang="en-US" sz="1800" b="1" dirty="0">
              <a:effectLst>
                <a:outerShdw blurRad="38100" dist="38100" dir="2700000" algn="tl">
                  <a:srgbClr val="000000">
                    <a:alpha val="43137"/>
                  </a:srgbClr>
                </a:outerShdw>
              </a:effectLst>
            </a:endParaRPr>
          </a:p>
          <a:p>
            <a:endParaRPr lang="en-US" sz="1800" b="1" dirty="0">
              <a:effectLst>
                <a:outerShdw blurRad="38100" dist="38100" dir="2700000" algn="tl">
                  <a:srgbClr val="000000">
                    <a:alpha val="43137"/>
                  </a:srgbClr>
                </a:outerShdw>
              </a:effectLst>
            </a:endParaRPr>
          </a:p>
          <a:p>
            <a:endParaRPr lang="en-US" sz="1800" b="1"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36084449-B977-AAD7-40FD-FE0D5F7FD22F}"/>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520DE58F-A895-9F94-C24E-E4584C89EAC2}"/>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28</a:t>
            </a:fld>
            <a:endParaRPr lang="en-US">
              <a:solidFill>
                <a:schemeClr val="tx1">
                  <a:lumMod val="50000"/>
                  <a:lumOff val="50000"/>
                </a:schemeClr>
              </a:solidFill>
            </a:endParaRPr>
          </a:p>
        </p:txBody>
      </p:sp>
    </p:spTree>
    <p:extLst>
      <p:ext uri="{BB962C8B-B14F-4D97-AF65-F5344CB8AC3E}">
        <p14:creationId xmlns:p14="http://schemas.microsoft.com/office/powerpoint/2010/main" val="1314592469"/>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5D8DF-A687-2E6C-77DA-F7080D8BEB40}"/>
              </a:ext>
            </a:extLst>
          </p:cNvPr>
          <p:cNvSpPr>
            <a:spLocks noGrp="1"/>
          </p:cNvSpPr>
          <p:nvPr>
            <p:ph type="title"/>
          </p:nvPr>
        </p:nvSpPr>
        <p:spPr>
          <a:xfrm>
            <a:off x="628650" y="136524"/>
            <a:ext cx="7886700" cy="1325563"/>
          </a:xfrm>
        </p:spPr>
        <p:txBody>
          <a:bodyPr/>
          <a:lstStyle/>
          <a:p>
            <a:pPr algn="ctr"/>
            <a:r>
              <a:rPr lang="en-US" b="1" dirty="0">
                <a:effectLst>
                  <a:outerShdw blurRad="38100" dist="38100" dir="2700000" algn="tl">
                    <a:srgbClr val="000000">
                      <a:alpha val="43137"/>
                    </a:srgbClr>
                  </a:outerShdw>
                </a:effectLst>
                <a:latin typeface="Abadi" panose="020B0604020104020204" pitchFamily="34" charset="0"/>
              </a:rPr>
              <a:t>Exercise (30 Minutes): Day in the Life of a Proactive Maintenance Technician</a:t>
            </a:r>
          </a:p>
        </p:txBody>
      </p:sp>
      <p:sp>
        <p:nvSpPr>
          <p:cNvPr id="4" name="Footer Placeholder 3">
            <a:extLst>
              <a:ext uri="{FF2B5EF4-FFF2-40B4-BE49-F238E27FC236}">
                <a16:creationId xmlns:a16="http://schemas.microsoft.com/office/drawing/2014/main" id="{95509F94-DC27-EE9A-D756-2CBCC348129B}"/>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11F5A2B3-A5CB-8C3F-7907-527C6ADDECED}"/>
              </a:ext>
            </a:extLst>
          </p:cNvPr>
          <p:cNvSpPr>
            <a:spLocks noGrp="1"/>
          </p:cNvSpPr>
          <p:nvPr>
            <p:ph type="sldNum" sz="quarter" idx="12"/>
          </p:nvPr>
        </p:nvSpPr>
        <p:spPr/>
        <p:txBody>
          <a:bodyPr/>
          <a:lstStyle/>
          <a:p>
            <a:pPr>
              <a:defRPr/>
            </a:pPr>
            <a:fld id="{93760DB9-38B2-4ACA-86B8-FFD53C1F380B}" type="slidenum">
              <a:rPr lang="en-US" smtClean="0"/>
              <a:pPr>
                <a:defRPr/>
              </a:pPr>
              <a:t>280</a:t>
            </a:fld>
            <a:endParaRPr lang="en-US"/>
          </a:p>
        </p:txBody>
      </p:sp>
      <p:pic>
        <p:nvPicPr>
          <p:cNvPr id="7" name="Picture 6">
            <a:extLst>
              <a:ext uri="{FF2B5EF4-FFF2-40B4-BE49-F238E27FC236}">
                <a16:creationId xmlns:a16="http://schemas.microsoft.com/office/drawing/2014/main" id="{9C0619C2-809D-D893-4124-8326BAD87A06}"/>
              </a:ext>
            </a:extLst>
          </p:cNvPr>
          <p:cNvPicPr>
            <a:picLocks noChangeAspect="1"/>
          </p:cNvPicPr>
          <p:nvPr/>
        </p:nvPicPr>
        <p:blipFill rotWithShape="1">
          <a:blip r:embed="rId2"/>
          <a:srcRect l="20000" t="16204" r="36667" b="11481"/>
          <a:stretch/>
        </p:blipFill>
        <p:spPr>
          <a:xfrm>
            <a:off x="2057400" y="1639149"/>
            <a:ext cx="5029200" cy="4720919"/>
          </a:xfrm>
          <a:prstGeom prst="rect">
            <a:avLst/>
          </a:prstGeom>
          <a:ln>
            <a:solidFill>
              <a:schemeClr val="tx1"/>
            </a:solidFill>
          </a:ln>
        </p:spPr>
      </p:pic>
    </p:spTree>
    <p:extLst>
      <p:ext uri="{BB962C8B-B14F-4D97-AF65-F5344CB8AC3E}">
        <p14:creationId xmlns:p14="http://schemas.microsoft.com/office/powerpoint/2010/main" val="740017585"/>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31" name="Rectangle 513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133" name="Rectangle 513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2" name="Rectangle 2">
            <a:extLst>
              <a:ext uri="{FF2B5EF4-FFF2-40B4-BE49-F238E27FC236}">
                <a16:creationId xmlns:a16="http://schemas.microsoft.com/office/drawing/2014/main" id="{2695BF80-47F3-48A6-A602-C35EF07395E1}"/>
              </a:ext>
            </a:extLst>
          </p:cNvPr>
          <p:cNvSpPr>
            <a:spLocks noGrp="1" noChangeArrowheads="1"/>
          </p:cNvSpPr>
          <p:nvPr>
            <p:ph type="ctrTitle"/>
          </p:nvPr>
        </p:nvSpPr>
        <p:spPr>
          <a:xfrm>
            <a:off x="836676" y="548640"/>
            <a:ext cx="7626096" cy="1179576"/>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p>
            <a:pPr algn="l" defTabSz="914400"/>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Individual </a:t>
            </a:r>
            <a:r>
              <a:rPr lang="en-US" altLang="en-US" sz="3600" b="1" dirty="0">
                <a:solidFill>
                  <a:srgbClr val="FF0000"/>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t>Exercise </a:t>
            </a:r>
            <a: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30 Minutes</a:t>
            </a:r>
            <a:br>
              <a:rPr lang="en-US" altLang="en-US" sz="36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endParaRPr lang="en-US" altLang="en-US" sz="3600"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5135" name="Rectangle 513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124" name="Rectangle 5">
            <a:extLst>
              <a:ext uri="{FF2B5EF4-FFF2-40B4-BE49-F238E27FC236}">
                <a16:creationId xmlns:a16="http://schemas.microsoft.com/office/drawing/2014/main" id="{5C180002-4EA3-4612-92AC-3973C31A77C5}"/>
              </a:ext>
            </a:extLst>
          </p:cNvPr>
          <p:cNvSpPr>
            <a:spLocks noChangeArrowheads="1"/>
          </p:cNvSpPr>
          <p:nvPr/>
        </p:nvSpPr>
        <p:spPr bwMode="auto">
          <a:xfrm>
            <a:off x="836676" y="2481943"/>
            <a:ext cx="7626096" cy="369502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90000"/>
              </a:lnSpc>
              <a:spcAft>
                <a:spcPts val="600"/>
              </a:spcAft>
            </a:pPr>
            <a:r>
              <a:rPr lang="en-US" altLang="en-US" sz="1900" b="1" dirty="0">
                <a:latin typeface="+mn-lt"/>
                <a:cs typeface="+mn-cs"/>
              </a:rPr>
              <a:t>  </a:t>
            </a:r>
          </a:p>
          <a:p>
            <a:pPr marL="114300">
              <a:lnSpc>
                <a:spcPct val="90000"/>
              </a:lnSpc>
              <a:spcAft>
                <a:spcPts val="600"/>
              </a:spcAft>
            </a:pPr>
            <a:r>
              <a:rPr lang="en-US" altLang="en-US"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What did you learn from the class this week?</a:t>
            </a:r>
          </a:p>
          <a:p>
            <a:pPr>
              <a:lnSpc>
                <a:spcPct val="90000"/>
              </a:lnSpc>
              <a:spcAft>
                <a:spcPts val="600"/>
              </a:spcAft>
            </a:pPr>
            <a:endParaRPr lang="en-US" altLang="en-US"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114300">
              <a:lnSpc>
                <a:spcPct val="90000"/>
              </a:lnSpc>
              <a:spcAft>
                <a:spcPts val="600"/>
              </a:spcAft>
            </a:pPr>
            <a:r>
              <a:rPr lang="en-US" altLang="en-US"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Be Prepared to discuss your lessons learned and how these problems could be handled.</a:t>
            </a:r>
          </a:p>
          <a:p>
            <a:pPr indent="-228600">
              <a:lnSpc>
                <a:spcPct val="90000"/>
              </a:lnSpc>
              <a:spcAft>
                <a:spcPts val="600"/>
              </a:spcAft>
              <a:buFont typeface="Arial" panose="020B0604020202020204" pitchFamily="34" charset="0"/>
              <a:buChar char="•"/>
            </a:pPr>
            <a:endParaRPr lang="en-US" altLang="en-US" sz="1900" b="1" dirty="0">
              <a:latin typeface="+mn-lt"/>
              <a:cs typeface="+mn-cs"/>
            </a:endParaRPr>
          </a:p>
          <a:p>
            <a:pPr indent="-228600">
              <a:lnSpc>
                <a:spcPct val="90000"/>
              </a:lnSpc>
              <a:spcAft>
                <a:spcPts val="600"/>
              </a:spcAft>
              <a:buFont typeface="Arial" panose="020B0604020202020204" pitchFamily="34" charset="0"/>
              <a:buChar char="•"/>
            </a:pPr>
            <a:endParaRPr lang="en-US" altLang="en-US" sz="1900" b="1" dirty="0">
              <a:latin typeface="+mn-lt"/>
              <a:cs typeface="+mn-cs"/>
            </a:endParaRPr>
          </a:p>
        </p:txBody>
      </p:sp>
    </p:spTree>
    <p:extLst>
      <p:ext uri="{BB962C8B-B14F-4D97-AF65-F5344CB8AC3E}">
        <p14:creationId xmlns:p14="http://schemas.microsoft.com/office/powerpoint/2010/main" val="3057149733"/>
      </p:ext>
    </p:extLst>
  </p:cSld>
  <p:clrMapOvr>
    <a:masterClrMapping/>
  </p:clrMapOvr>
  <p:transition advTm="10650"/>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38CF-B596-F912-7918-CF88F3ADD931}"/>
              </a:ext>
            </a:extLst>
          </p:cNvPr>
          <p:cNvSpPr>
            <a:spLocks noGrp="1"/>
          </p:cNvSpPr>
          <p:nvPr>
            <p:ph type="title"/>
          </p:nvPr>
        </p:nvSpPr>
        <p:spPr>
          <a:xfrm>
            <a:off x="628650" y="136524"/>
            <a:ext cx="7886700" cy="1325563"/>
          </a:xfrm>
        </p:spPr>
        <p:txBody>
          <a:bodyPr/>
          <a:lstStyle/>
          <a:p>
            <a:pPr algn="ctr"/>
            <a:r>
              <a:rPr lang="en-US" b="1" dirty="0">
                <a:effectLst>
                  <a:outerShdw blurRad="38100" dist="38100" dir="2700000" algn="tl">
                    <a:srgbClr val="000000">
                      <a:alpha val="43137"/>
                    </a:srgbClr>
                  </a:outerShdw>
                </a:effectLst>
                <a:latin typeface="+mn-lt"/>
              </a:rPr>
              <a:t>Exercise: Identify Why Work Orders should be closed Properly  - 15 Minutes</a:t>
            </a:r>
          </a:p>
        </p:txBody>
      </p:sp>
      <p:sp>
        <p:nvSpPr>
          <p:cNvPr id="3" name="Footer Placeholder 2">
            <a:extLst>
              <a:ext uri="{FF2B5EF4-FFF2-40B4-BE49-F238E27FC236}">
                <a16:creationId xmlns:a16="http://schemas.microsoft.com/office/drawing/2014/main" id="{F201F3EB-4C14-854B-F292-B1E7788C5219}"/>
              </a:ext>
            </a:extLst>
          </p:cNvPr>
          <p:cNvSpPr>
            <a:spLocks noGrp="1"/>
          </p:cNvSpPr>
          <p:nvPr>
            <p:ph type="ftr" sz="quarter" idx="11"/>
          </p:nvPr>
        </p:nvSpPr>
        <p:spPr/>
        <p:txBody>
          <a:bodyPr/>
          <a:lstStyle/>
          <a:p>
            <a:r>
              <a:rPr lang="en-US"/>
              <a:t>www.worldclassmaintenance.org</a:t>
            </a:r>
          </a:p>
        </p:txBody>
      </p:sp>
      <p:sp>
        <p:nvSpPr>
          <p:cNvPr id="4" name="Slide Number Placeholder 3">
            <a:extLst>
              <a:ext uri="{FF2B5EF4-FFF2-40B4-BE49-F238E27FC236}">
                <a16:creationId xmlns:a16="http://schemas.microsoft.com/office/drawing/2014/main" id="{951AA7BE-509D-2827-F56F-3042B1712629}"/>
              </a:ext>
            </a:extLst>
          </p:cNvPr>
          <p:cNvSpPr>
            <a:spLocks noGrp="1"/>
          </p:cNvSpPr>
          <p:nvPr>
            <p:ph type="sldNum" sz="quarter" idx="12"/>
          </p:nvPr>
        </p:nvSpPr>
        <p:spPr/>
        <p:txBody>
          <a:bodyPr/>
          <a:lstStyle/>
          <a:p>
            <a:fld id="{04F9194C-56EF-432D-B3A6-B1499E5B8547}" type="slidenum">
              <a:rPr lang="en-US" smtClean="0"/>
              <a:t>282</a:t>
            </a:fld>
            <a:endParaRPr lang="en-US"/>
          </a:p>
        </p:txBody>
      </p:sp>
      <p:pic>
        <p:nvPicPr>
          <p:cNvPr id="6" name="Picture 5">
            <a:extLst>
              <a:ext uri="{FF2B5EF4-FFF2-40B4-BE49-F238E27FC236}">
                <a16:creationId xmlns:a16="http://schemas.microsoft.com/office/drawing/2014/main" id="{18604601-E112-DB85-3C0D-FBEF37D90ACD}"/>
              </a:ext>
            </a:extLst>
          </p:cNvPr>
          <p:cNvPicPr>
            <a:picLocks noChangeAspect="1"/>
          </p:cNvPicPr>
          <p:nvPr/>
        </p:nvPicPr>
        <p:blipFill rotWithShape="1">
          <a:blip r:embed="rId2"/>
          <a:srcRect l="13750" t="16204" r="17500" b="7036"/>
          <a:stretch/>
        </p:blipFill>
        <p:spPr>
          <a:xfrm>
            <a:off x="1295400" y="1929908"/>
            <a:ext cx="6286500" cy="3948112"/>
          </a:xfrm>
          <a:prstGeom prst="rect">
            <a:avLst/>
          </a:prstGeom>
          <a:ln>
            <a:solidFill>
              <a:schemeClr val="tx1"/>
            </a:solidFill>
          </a:ln>
        </p:spPr>
      </p:pic>
    </p:spTree>
    <p:extLst>
      <p:ext uri="{BB962C8B-B14F-4D97-AF65-F5344CB8AC3E}">
        <p14:creationId xmlns:p14="http://schemas.microsoft.com/office/powerpoint/2010/main" val="2556196950"/>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54" name="Rectangle 515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56" name="Rectangle 515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158" name="Rectangle 515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2" name="Rectangle 2">
            <a:extLst>
              <a:ext uri="{FF2B5EF4-FFF2-40B4-BE49-F238E27FC236}">
                <a16:creationId xmlns:a16="http://schemas.microsoft.com/office/drawing/2014/main" id="{2695BF80-47F3-48A6-A602-C35EF07395E1}"/>
              </a:ext>
            </a:extLst>
          </p:cNvPr>
          <p:cNvSpPr>
            <a:spLocks noGrp="1" noChangeArrowheads="1"/>
          </p:cNvSpPr>
          <p:nvPr>
            <p:ph type="ctrTitle"/>
          </p:nvPr>
        </p:nvSpPr>
        <p:spPr>
          <a:xfrm>
            <a:off x="836676" y="548640"/>
            <a:ext cx="7626096" cy="1179576"/>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ctr">
            <a:normAutofit/>
          </a:bodyPr>
          <a:lstStyle/>
          <a:p>
            <a:pPr defTabSz="914400"/>
            <a:r>
              <a:rPr lang="en-US" altLang="en-US" sz="3600" b="1" kern="1200" dirty="0">
                <a:effectLst>
                  <a:outerShdw blurRad="38100" dist="38100" dir="2700000" algn="tl">
                    <a:srgbClr val="000000">
                      <a:alpha val="43137"/>
                    </a:srgbClr>
                  </a:outerShdw>
                </a:effectLst>
                <a:latin typeface="+mn-lt"/>
              </a:rPr>
              <a:t>Final Exercise – 30 Minutes</a:t>
            </a:r>
          </a:p>
        </p:txBody>
      </p:sp>
      <p:sp>
        <p:nvSpPr>
          <p:cNvPr id="5160" name="Rectangle 515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124" name="Rectangle 5">
            <a:extLst>
              <a:ext uri="{FF2B5EF4-FFF2-40B4-BE49-F238E27FC236}">
                <a16:creationId xmlns:a16="http://schemas.microsoft.com/office/drawing/2014/main" id="{5C180002-4EA3-4612-92AC-3973C31A77C5}"/>
              </a:ext>
            </a:extLst>
          </p:cNvPr>
          <p:cNvSpPr>
            <a:spLocks noChangeArrowheads="1"/>
          </p:cNvSpPr>
          <p:nvPr/>
        </p:nvSpPr>
        <p:spPr bwMode="auto">
          <a:xfrm>
            <a:off x="77724" y="905785"/>
            <a:ext cx="9143999" cy="404336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indent="-228600">
              <a:lnSpc>
                <a:spcPct val="90000"/>
              </a:lnSpc>
              <a:spcAft>
                <a:spcPts val="600"/>
              </a:spcAft>
              <a:buFont typeface="Arial" panose="020B0604020202020204" pitchFamily="34" charset="0"/>
              <a:buChar char="•"/>
            </a:pPr>
            <a:endParaRPr lang="en-US" altLang="en-US" sz="1900" b="1" dirty="0">
              <a:effectLst>
                <a:outerShdw blurRad="38100" dist="38100" dir="2700000" algn="tl">
                  <a:srgbClr val="000000">
                    <a:alpha val="43137"/>
                  </a:srgbClr>
                </a:outerShdw>
              </a:effectLst>
              <a:latin typeface="+mn-lt"/>
              <a:cs typeface="+mn-cs"/>
            </a:endParaRPr>
          </a:p>
          <a:p>
            <a:pPr indent="-228600">
              <a:lnSpc>
                <a:spcPct val="90000"/>
              </a:lnSpc>
              <a:spcAft>
                <a:spcPts val="600"/>
              </a:spcAft>
              <a:buFont typeface="Arial" panose="020B0604020202020204" pitchFamily="34" charset="0"/>
              <a:buChar char="•"/>
            </a:pPr>
            <a:endParaRPr lang="en-US" altLang="en-US" sz="1900" b="1" dirty="0">
              <a:latin typeface="+mn-lt"/>
              <a:cs typeface="+mn-cs"/>
            </a:endParaRPr>
          </a:p>
          <a:p>
            <a:pPr>
              <a:lnSpc>
                <a:spcPct val="90000"/>
              </a:lnSpc>
              <a:spcAft>
                <a:spcPts val="600"/>
              </a:spcAft>
            </a:pPr>
            <a:r>
              <a:rPr lang="en-US" altLang="en-US" b="1" dirty="0">
                <a:effectLst>
                  <a:outerShdw blurRad="38100" dist="38100" dir="2700000" algn="tl">
                    <a:srgbClr val="000000">
                      <a:alpha val="43137"/>
                    </a:srgbClr>
                  </a:outerShdw>
                </a:effectLst>
                <a:latin typeface="Abadi" panose="020B0604020104020204" pitchFamily="34" charset="0"/>
                <a:cs typeface="+mn-cs"/>
              </a:rPr>
              <a:t>Create Master Plan so you can make a difference in your department</a:t>
            </a:r>
          </a:p>
          <a:p>
            <a:pPr indent="-228600">
              <a:lnSpc>
                <a:spcPct val="90000"/>
              </a:lnSpc>
              <a:spcAft>
                <a:spcPts val="600"/>
              </a:spcAft>
              <a:buFont typeface="Arial" panose="020B0604020202020204" pitchFamily="34" charset="0"/>
              <a:buChar char="•"/>
            </a:pPr>
            <a:endParaRPr lang="en-US" altLang="en-US" b="1" dirty="0">
              <a:effectLst>
                <a:outerShdw blurRad="38100" dist="38100" dir="2700000" algn="tl">
                  <a:srgbClr val="000000">
                    <a:alpha val="43137"/>
                  </a:srgbClr>
                </a:outerShdw>
              </a:effectLst>
              <a:latin typeface="Abadi" panose="020B0604020104020204" pitchFamily="34" charset="0"/>
              <a:cs typeface="+mn-cs"/>
            </a:endParaRPr>
          </a:p>
          <a:p>
            <a:pPr indent="-228600">
              <a:lnSpc>
                <a:spcPct val="90000"/>
              </a:lnSpc>
              <a:spcAft>
                <a:spcPts val="600"/>
              </a:spcAft>
              <a:buFont typeface="Arial" panose="020B0604020202020204" pitchFamily="34" charset="0"/>
              <a:buChar char="•"/>
            </a:pPr>
            <a:endParaRPr lang="en-US" altLang="en-US" sz="1900" b="1" dirty="0">
              <a:latin typeface="+mn-lt"/>
              <a:cs typeface="+mn-cs"/>
            </a:endParaRPr>
          </a:p>
        </p:txBody>
      </p:sp>
      <p:pic>
        <p:nvPicPr>
          <p:cNvPr id="3" name="Picture 2">
            <a:extLst>
              <a:ext uri="{FF2B5EF4-FFF2-40B4-BE49-F238E27FC236}">
                <a16:creationId xmlns:a16="http://schemas.microsoft.com/office/drawing/2014/main" id="{212A8B74-4E1E-7621-501A-79769F9624ED}"/>
              </a:ext>
            </a:extLst>
          </p:cNvPr>
          <p:cNvPicPr>
            <a:picLocks noChangeAspect="1"/>
          </p:cNvPicPr>
          <p:nvPr/>
        </p:nvPicPr>
        <p:blipFill rotWithShape="1">
          <a:blip r:embed="rId2"/>
          <a:srcRect l="13333" t="16934" r="30000" b="11482"/>
          <a:stretch/>
        </p:blipFill>
        <p:spPr>
          <a:xfrm>
            <a:off x="1295400" y="2085361"/>
            <a:ext cx="6280127" cy="4462584"/>
          </a:xfrm>
          <a:prstGeom prst="rect">
            <a:avLst/>
          </a:prstGeom>
        </p:spPr>
      </p:pic>
    </p:spTree>
    <p:extLst>
      <p:ext uri="{BB962C8B-B14F-4D97-AF65-F5344CB8AC3E}">
        <p14:creationId xmlns:p14="http://schemas.microsoft.com/office/powerpoint/2010/main" val="2700052717"/>
      </p:ext>
    </p:extLst>
  </p:cSld>
  <p:clrMapOvr>
    <a:masterClrMapping/>
  </p:clrMapOvr>
  <p:transition advTm="1065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DB6F6-DE77-275B-F5F0-54DC12423CC6}"/>
              </a:ext>
            </a:extLst>
          </p:cNvPr>
          <p:cNvSpPr>
            <a:spLocks noGrp="1"/>
          </p:cNvSpPr>
          <p:nvPr>
            <p:ph type="title"/>
          </p:nvPr>
        </p:nvSpPr>
        <p:spPr>
          <a:xfrm>
            <a:off x="628650" y="1"/>
            <a:ext cx="7886700" cy="1200330"/>
          </a:xfrm>
        </p:spPr>
        <p:txBody>
          <a:bodyPr>
            <a:normAutofit/>
          </a:bodyPr>
          <a:lstStyle/>
          <a:p>
            <a:r>
              <a:rPr lang="en-US" sz="3200" dirty="0">
                <a:latin typeface="Arial" panose="020B0604020202020204" pitchFamily="34" charset="0"/>
                <a:cs typeface="Arial" panose="020B0604020202020204" pitchFamily="34" charset="0"/>
              </a:rPr>
              <a:t>Work Order(WO) Requirements</a:t>
            </a:r>
          </a:p>
        </p:txBody>
      </p:sp>
      <p:sp>
        <p:nvSpPr>
          <p:cNvPr id="4" name="Footer Placeholder 3">
            <a:extLst>
              <a:ext uri="{FF2B5EF4-FFF2-40B4-BE49-F238E27FC236}">
                <a16:creationId xmlns:a16="http://schemas.microsoft.com/office/drawing/2014/main" id="{64091DC9-4A8F-A50F-5D71-3D6E3D5F41B1}"/>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B14FEC13-3B43-A31A-BE11-46AB6A98BFAE}"/>
              </a:ext>
            </a:extLst>
          </p:cNvPr>
          <p:cNvSpPr>
            <a:spLocks noGrp="1"/>
          </p:cNvSpPr>
          <p:nvPr>
            <p:ph type="sldNum" sz="quarter" idx="12"/>
          </p:nvPr>
        </p:nvSpPr>
        <p:spPr/>
        <p:txBody>
          <a:bodyPr/>
          <a:lstStyle/>
          <a:p>
            <a:pPr>
              <a:defRPr/>
            </a:pPr>
            <a:fld id="{93760DB9-38B2-4ACA-86B8-FFD53C1F380B}" type="slidenum">
              <a:rPr lang="en-US" smtClean="0"/>
              <a:pPr>
                <a:defRPr/>
              </a:pPr>
              <a:t>29</a:t>
            </a:fld>
            <a:endParaRPr lang="en-US"/>
          </a:p>
        </p:txBody>
      </p:sp>
      <p:pic>
        <p:nvPicPr>
          <p:cNvPr id="15" name="Content Placeholder 14" descr="Shape&#10;&#10;Description automatically generated">
            <a:extLst>
              <a:ext uri="{FF2B5EF4-FFF2-40B4-BE49-F238E27FC236}">
                <a16:creationId xmlns:a16="http://schemas.microsoft.com/office/drawing/2014/main" id="{508E470A-42AB-8617-6179-4737350EC6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1142" y="2743200"/>
            <a:ext cx="4681716" cy="3733800"/>
          </a:xfrm>
        </p:spPr>
      </p:pic>
      <p:sp>
        <p:nvSpPr>
          <p:cNvPr id="17" name="TextBox 16">
            <a:extLst>
              <a:ext uri="{FF2B5EF4-FFF2-40B4-BE49-F238E27FC236}">
                <a16:creationId xmlns:a16="http://schemas.microsoft.com/office/drawing/2014/main" id="{AA7C4491-BF0A-81D0-83FD-F1DF04909CE2}"/>
              </a:ext>
            </a:extLst>
          </p:cNvPr>
          <p:cNvSpPr txBox="1"/>
          <p:nvPr/>
        </p:nvSpPr>
        <p:spPr>
          <a:xfrm>
            <a:off x="628650" y="899459"/>
            <a:ext cx="8286750" cy="1631216"/>
          </a:xfrm>
          <a:prstGeom prst="rect">
            <a:avLst/>
          </a:prstGeom>
          <a:noFill/>
        </p:spPr>
        <p:txBody>
          <a:bodyPr wrap="square">
            <a:spAutoFit/>
          </a:bodyPr>
          <a:lstStyle/>
          <a:p>
            <a:r>
              <a:rPr lang="en-US" sz="2000" i="0" u="sng" dirty="0">
                <a:solidFill>
                  <a:srgbClr val="202124"/>
                </a:solidFill>
                <a:latin typeface="Arial" panose="020B0604020202020204" pitchFamily="34" charset="0"/>
                <a:cs typeface="Arial" panose="020B0604020202020204" pitchFamily="34" charset="0"/>
              </a:rPr>
              <a:t>A Work </a:t>
            </a:r>
            <a:r>
              <a:rPr lang="en-US" sz="2000" u="sng" dirty="0">
                <a:solidFill>
                  <a:srgbClr val="202124"/>
                </a:solidFill>
                <a:latin typeface="Arial" panose="020B0604020202020204" pitchFamily="34" charset="0"/>
                <a:cs typeface="Arial" panose="020B0604020202020204" pitchFamily="34" charset="0"/>
              </a:rPr>
              <a:t>O</a:t>
            </a:r>
            <a:r>
              <a:rPr lang="en-US" sz="2000" i="0" u="sng" dirty="0">
                <a:solidFill>
                  <a:srgbClr val="202124"/>
                </a:solidFill>
                <a:latin typeface="Arial" panose="020B0604020202020204" pitchFamily="34" charset="0"/>
                <a:cs typeface="Arial" panose="020B0604020202020204" pitchFamily="34" charset="0"/>
              </a:rPr>
              <a:t>rder </a:t>
            </a:r>
            <a:r>
              <a:rPr lang="en-US" sz="2000" i="0" dirty="0">
                <a:solidFill>
                  <a:srgbClr val="202124"/>
                </a:solidFill>
                <a:latin typeface="Arial" panose="020B0604020202020204" pitchFamily="34" charset="0"/>
                <a:cs typeface="Arial" panose="020B0604020202020204" pitchFamily="34" charset="0"/>
              </a:rPr>
              <a:t>is a document that provides all the information about a maintenance task and outlines a process for completing that task. </a:t>
            </a:r>
          </a:p>
          <a:p>
            <a:endParaRPr lang="en-US" sz="2000" i="0" u="sng" dirty="0">
              <a:solidFill>
                <a:srgbClr val="202124"/>
              </a:solidFill>
              <a:latin typeface="Arial" panose="020B0604020202020204" pitchFamily="34" charset="0"/>
              <a:cs typeface="Arial" panose="020B0604020202020204" pitchFamily="34" charset="0"/>
            </a:endParaRPr>
          </a:p>
          <a:p>
            <a:r>
              <a:rPr lang="en-US" sz="2000" i="0" u="sng" dirty="0">
                <a:solidFill>
                  <a:srgbClr val="202124"/>
                </a:solidFill>
                <a:latin typeface="Arial" panose="020B0604020202020204" pitchFamily="34" charset="0"/>
                <a:cs typeface="Arial" panose="020B0604020202020204" pitchFamily="34" charset="0"/>
              </a:rPr>
              <a:t>Work </a:t>
            </a:r>
            <a:r>
              <a:rPr lang="en-US" sz="2000" u="sng" dirty="0">
                <a:solidFill>
                  <a:srgbClr val="202124"/>
                </a:solidFill>
                <a:latin typeface="Arial" panose="020B0604020202020204" pitchFamily="34" charset="0"/>
                <a:cs typeface="Arial" panose="020B0604020202020204" pitchFamily="34" charset="0"/>
              </a:rPr>
              <a:t>O</a:t>
            </a:r>
            <a:r>
              <a:rPr lang="en-US" sz="2000" i="0" u="sng" dirty="0">
                <a:solidFill>
                  <a:srgbClr val="202124"/>
                </a:solidFill>
                <a:latin typeface="Arial" panose="020B0604020202020204" pitchFamily="34" charset="0"/>
                <a:cs typeface="Arial" panose="020B0604020202020204" pitchFamily="34" charset="0"/>
              </a:rPr>
              <a:t>rders </a:t>
            </a:r>
            <a:r>
              <a:rPr lang="en-US" sz="2000" i="0" dirty="0">
                <a:solidFill>
                  <a:srgbClr val="202124"/>
                </a:solidFill>
                <a:latin typeface="Arial" panose="020B0604020202020204" pitchFamily="34" charset="0"/>
                <a:cs typeface="Arial" panose="020B0604020202020204" pitchFamily="34" charset="0"/>
              </a:rPr>
              <a:t>can include details on who authorized the job, the scope, who it's assigned to, and what is expected.</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6013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70" name="Rectangle 4506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5058" name="Content Placeholder 5" descr="Einstein.jpg"/>
          <p:cNvPicPr>
            <a:picLocks noGrp="1" noChangeAspect="1"/>
          </p:cNvPicPr>
          <p:nvPr>
            <p:ph idx="1"/>
          </p:nvPr>
        </p:nvPicPr>
        <p:blipFill rotWithShape="1">
          <a:blip r:embed="rId3" cstate="print"/>
          <a:srcRect t="18"/>
          <a:stretch/>
        </p:blipFill>
        <p:spPr>
          <a:xfrm>
            <a:off x="20" y="1282"/>
            <a:ext cx="9143980" cy="6856718"/>
          </a:xfrm>
          <a:prstGeom prst="rect">
            <a:avLst/>
          </a:prstGeom>
        </p:spPr>
      </p:pic>
      <p:sp>
        <p:nvSpPr>
          <p:cNvPr id="3" name="Footer Placeholder 2">
            <a:extLst>
              <a:ext uri="{FF2B5EF4-FFF2-40B4-BE49-F238E27FC236}">
                <a16:creationId xmlns:a16="http://schemas.microsoft.com/office/drawing/2014/main" id="{AE85D49F-6585-C84F-9A3D-0CDC9749F511}"/>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rgbClr val="FFFFFF"/>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BF3568DB-EF30-564D-ABF2-29645EF3970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rgbClr val="FFFFFF"/>
                </a:solidFill>
                <a:latin typeface="+mn-lt"/>
                <a:cs typeface="+mn-cs"/>
              </a:rPr>
              <a:pPr>
                <a:spcAft>
                  <a:spcPts val="600"/>
                </a:spcAft>
                <a:defRPr/>
              </a:pPr>
              <a:t>3</a:t>
            </a:fld>
            <a:endParaRPr lang="en-US" sz="1200">
              <a:solidFill>
                <a:srgbClr val="FFFFFF"/>
              </a:solidFill>
              <a:latin typeface="+mn-lt"/>
              <a:cs typeface="+mn-cs"/>
            </a:endParaRPr>
          </a:p>
        </p:txBody>
      </p:sp>
    </p:spTree>
    <p:extLst>
      <p:ext uri="{BB962C8B-B14F-4D97-AF65-F5344CB8AC3E}">
        <p14:creationId xmlns:p14="http://schemas.microsoft.com/office/powerpoint/2010/main" val="408952593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127148-FDB6-B869-E8ED-1EEEB6E1BAE7}"/>
              </a:ext>
            </a:extLst>
          </p:cNvPr>
          <p:cNvSpPr>
            <a:spLocks noGrp="1"/>
          </p:cNvSpPr>
          <p:nvPr>
            <p:ph type="title"/>
          </p:nvPr>
        </p:nvSpPr>
        <p:spPr>
          <a:xfrm>
            <a:off x="836676" y="509521"/>
            <a:ext cx="7674102" cy="1014984"/>
          </a:xfrm>
        </p:spPr>
        <p:txBody>
          <a:bodyPr>
            <a:normAutofit/>
          </a:bodyPr>
          <a:lstStyle/>
          <a:p>
            <a:r>
              <a:rPr lang="en-US" sz="3500" dirty="0">
                <a:latin typeface="Arial" panose="020B0604020202020204" pitchFamily="34" charset="0"/>
                <a:cs typeface="Arial" panose="020B0604020202020204" pitchFamily="34" charset="0"/>
              </a:rPr>
              <a:t>Work Order Priority</a:t>
            </a:r>
          </a:p>
        </p:txBody>
      </p:sp>
      <p:sp>
        <p:nvSpPr>
          <p:cNvPr id="15" name="Rectangle 14">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658327"/>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Footer Placeholder 3">
            <a:extLst>
              <a:ext uri="{FF2B5EF4-FFF2-40B4-BE49-F238E27FC236}">
                <a16:creationId xmlns:a16="http://schemas.microsoft.com/office/drawing/2014/main" id="{62B0E92A-6FF8-A4D3-8492-8D902C2953AF}"/>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317C0D7E-E768-D1C2-3309-D0F3060C7FDA}"/>
              </a:ext>
            </a:extLst>
          </p:cNvPr>
          <p:cNvSpPr>
            <a:spLocks noGrp="1"/>
          </p:cNvSpPr>
          <p:nvPr>
            <p:ph type="sldNum" sz="quarter" idx="12"/>
          </p:nvPr>
        </p:nvSpPr>
        <p:spPr>
          <a:xfrm>
            <a:off x="6457950"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30</a:t>
            </a:fld>
            <a:endParaRPr lang="en-US">
              <a:solidFill>
                <a:schemeClr val="tx1">
                  <a:lumMod val="50000"/>
                  <a:lumOff val="50000"/>
                </a:schemeClr>
              </a:solidFill>
            </a:endParaRPr>
          </a:p>
        </p:txBody>
      </p:sp>
      <p:graphicFrame>
        <p:nvGraphicFramePr>
          <p:cNvPr id="6" name="Table 6">
            <a:extLst>
              <a:ext uri="{FF2B5EF4-FFF2-40B4-BE49-F238E27FC236}">
                <a16:creationId xmlns:a16="http://schemas.microsoft.com/office/drawing/2014/main" id="{91EA55BB-75CC-8733-B766-4EBA2D34A819}"/>
              </a:ext>
            </a:extLst>
          </p:cNvPr>
          <p:cNvGraphicFramePr>
            <a:graphicFrameLocks noGrp="1"/>
          </p:cNvGraphicFramePr>
          <p:nvPr>
            <p:ph idx="1"/>
            <p:extLst>
              <p:ext uri="{D42A27DB-BD31-4B8C-83A1-F6EECF244321}">
                <p14:modId xmlns:p14="http://schemas.microsoft.com/office/powerpoint/2010/main" val="1730959219"/>
              </p:ext>
            </p:extLst>
          </p:nvPr>
        </p:nvGraphicFramePr>
        <p:xfrm>
          <a:off x="1008660" y="1703070"/>
          <a:ext cx="7330134" cy="4274820"/>
        </p:xfrm>
        <a:graphic>
          <a:graphicData uri="http://schemas.openxmlformats.org/drawingml/2006/table">
            <a:tbl>
              <a:tblPr firstRow="1" bandRow="1">
                <a:tableStyleId>{5C22544A-7EE6-4342-B048-85BDC9FD1C3A}</a:tableStyleId>
              </a:tblPr>
              <a:tblGrid>
                <a:gridCol w="646237">
                  <a:extLst>
                    <a:ext uri="{9D8B030D-6E8A-4147-A177-3AD203B41FA5}">
                      <a16:colId xmlns:a16="http://schemas.microsoft.com/office/drawing/2014/main" val="2128277451"/>
                    </a:ext>
                  </a:extLst>
                </a:gridCol>
                <a:gridCol w="6683897">
                  <a:extLst>
                    <a:ext uri="{9D8B030D-6E8A-4147-A177-3AD203B41FA5}">
                      <a16:colId xmlns:a16="http://schemas.microsoft.com/office/drawing/2014/main" val="811189478"/>
                    </a:ext>
                  </a:extLst>
                </a:gridCol>
              </a:tblGrid>
              <a:tr h="653796">
                <a:tc>
                  <a:txBody>
                    <a:bodyPr/>
                    <a:lstStyle/>
                    <a:p>
                      <a:pPr algn="ctr"/>
                      <a:r>
                        <a:rPr lang="en-US" sz="3300" b="1">
                          <a:solidFill>
                            <a:schemeClr val="bg1"/>
                          </a:solidFill>
                          <a:effectLst>
                            <a:outerShdw blurRad="38100" dist="38100" dir="2700000" algn="tl">
                              <a:srgbClr val="000000">
                                <a:alpha val="43137"/>
                              </a:srgbClr>
                            </a:outerShdw>
                          </a:effectLst>
                        </a:rPr>
                        <a:t>5</a:t>
                      </a:r>
                    </a:p>
                  </a:txBody>
                  <a:tcPr marL="107769" marR="107769" marT="53884" marB="53884">
                    <a:solidFill>
                      <a:schemeClr val="accent1"/>
                    </a:solidFill>
                  </a:tcPr>
                </a:tc>
                <a:tc>
                  <a:txBody>
                    <a:bodyPr/>
                    <a:lstStyle/>
                    <a:p>
                      <a:pPr algn="l"/>
                      <a:r>
                        <a:rPr lang="en-US" sz="3300" b="1">
                          <a:solidFill>
                            <a:schemeClr val="bg1"/>
                          </a:solidFill>
                          <a:effectLst>
                            <a:outerShdw blurRad="38100" dist="38100" dir="2700000" algn="tl">
                              <a:srgbClr val="000000">
                                <a:alpha val="43137"/>
                              </a:srgbClr>
                            </a:outerShdw>
                          </a:effectLst>
                        </a:rPr>
                        <a:t>Emergency – Respond Now</a:t>
                      </a:r>
                    </a:p>
                  </a:txBody>
                  <a:tcPr marL="107769" marR="107769" marT="53884" marB="53884">
                    <a:solidFill>
                      <a:schemeClr val="accent1"/>
                    </a:solidFill>
                  </a:tcPr>
                </a:tc>
                <a:extLst>
                  <a:ext uri="{0D108BD9-81ED-4DB2-BD59-A6C34878D82A}">
                    <a16:rowId xmlns:a16="http://schemas.microsoft.com/office/drawing/2014/main" val="896145961"/>
                  </a:ext>
                </a:extLst>
              </a:tr>
              <a:tr h="653796">
                <a:tc>
                  <a:txBody>
                    <a:bodyPr/>
                    <a:lstStyle/>
                    <a:p>
                      <a:pPr algn="ctr"/>
                      <a:r>
                        <a:rPr lang="en-US" sz="3300" b="1">
                          <a:solidFill>
                            <a:schemeClr val="bg1"/>
                          </a:solidFill>
                          <a:effectLst>
                            <a:outerShdw blurRad="38100" dist="38100" dir="2700000" algn="tl">
                              <a:srgbClr val="000000">
                                <a:alpha val="43137"/>
                              </a:srgbClr>
                            </a:outerShdw>
                          </a:effectLst>
                        </a:rPr>
                        <a:t>4</a:t>
                      </a:r>
                    </a:p>
                  </a:txBody>
                  <a:tcPr marL="107769" marR="107769" marT="53884" marB="53884">
                    <a:solidFill>
                      <a:schemeClr val="accent1"/>
                    </a:solidFill>
                  </a:tcPr>
                </a:tc>
                <a:tc>
                  <a:txBody>
                    <a:bodyPr/>
                    <a:lstStyle/>
                    <a:p>
                      <a:pPr algn="l"/>
                      <a:r>
                        <a:rPr lang="en-US" sz="3300" b="1">
                          <a:solidFill>
                            <a:schemeClr val="bg1"/>
                          </a:solidFill>
                          <a:effectLst>
                            <a:outerShdw blurRad="38100" dist="38100" dir="2700000" algn="tl">
                              <a:srgbClr val="000000">
                                <a:alpha val="43137"/>
                              </a:srgbClr>
                            </a:outerShdw>
                          </a:effectLst>
                        </a:rPr>
                        <a:t>Urgent – Needed within 2 days</a:t>
                      </a:r>
                    </a:p>
                  </a:txBody>
                  <a:tcPr marL="107769" marR="107769" marT="53884" marB="53884">
                    <a:solidFill>
                      <a:schemeClr val="accent1"/>
                    </a:solidFill>
                  </a:tcPr>
                </a:tc>
                <a:extLst>
                  <a:ext uri="{0D108BD9-81ED-4DB2-BD59-A6C34878D82A}">
                    <a16:rowId xmlns:a16="http://schemas.microsoft.com/office/drawing/2014/main" val="1125281658"/>
                  </a:ext>
                </a:extLst>
              </a:tr>
              <a:tr h="1156716">
                <a:tc>
                  <a:txBody>
                    <a:bodyPr/>
                    <a:lstStyle/>
                    <a:p>
                      <a:pPr algn="ctr"/>
                      <a:r>
                        <a:rPr lang="en-US" sz="3300" b="1">
                          <a:solidFill>
                            <a:schemeClr val="bg1"/>
                          </a:solidFill>
                          <a:effectLst>
                            <a:outerShdw blurRad="38100" dist="38100" dir="2700000" algn="tl">
                              <a:srgbClr val="000000">
                                <a:alpha val="43137"/>
                              </a:srgbClr>
                            </a:outerShdw>
                          </a:effectLst>
                        </a:rPr>
                        <a:t>3</a:t>
                      </a:r>
                    </a:p>
                  </a:txBody>
                  <a:tcPr marL="107769" marR="107769" marT="53884" marB="53884">
                    <a:solidFill>
                      <a:schemeClr val="accent1"/>
                    </a:solidFill>
                  </a:tcPr>
                </a:tc>
                <a:tc>
                  <a:txBody>
                    <a:bodyPr/>
                    <a:lstStyle/>
                    <a:p>
                      <a:pPr algn="l"/>
                      <a:r>
                        <a:rPr lang="en-US" sz="3300" b="1">
                          <a:solidFill>
                            <a:schemeClr val="bg1"/>
                          </a:solidFill>
                          <a:effectLst>
                            <a:outerShdw blurRad="38100" dist="38100" dir="2700000" algn="tl">
                              <a:srgbClr val="000000">
                                <a:alpha val="43137"/>
                              </a:srgbClr>
                            </a:outerShdw>
                          </a:effectLst>
                        </a:rPr>
                        <a:t>Need Soon – Needed within 5 days</a:t>
                      </a:r>
                    </a:p>
                  </a:txBody>
                  <a:tcPr marL="107769" marR="107769" marT="53884" marB="53884">
                    <a:solidFill>
                      <a:schemeClr val="accent1"/>
                    </a:solidFill>
                  </a:tcPr>
                </a:tc>
                <a:extLst>
                  <a:ext uri="{0D108BD9-81ED-4DB2-BD59-A6C34878D82A}">
                    <a16:rowId xmlns:a16="http://schemas.microsoft.com/office/drawing/2014/main" val="2552814763"/>
                  </a:ext>
                </a:extLst>
              </a:tr>
              <a:tr h="653796">
                <a:tc>
                  <a:txBody>
                    <a:bodyPr/>
                    <a:lstStyle/>
                    <a:p>
                      <a:pPr algn="ctr"/>
                      <a:r>
                        <a:rPr lang="en-US" sz="3300" b="1">
                          <a:solidFill>
                            <a:schemeClr val="bg1"/>
                          </a:solidFill>
                          <a:effectLst>
                            <a:outerShdw blurRad="38100" dist="38100" dir="2700000" algn="tl">
                              <a:srgbClr val="000000">
                                <a:alpha val="43137"/>
                              </a:srgbClr>
                            </a:outerShdw>
                          </a:effectLst>
                        </a:rPr>
                        <a:t>2</a:t>
                      </a:r>
                    </a:p>
                  </a:txBody>
                  <a:tcPr marL="107769" marR="107769" marT="53884" marB="53884">
                    <a:solidFill>
                      <a:schemeClr val="accent1"/>
                    </a:solidFill>
                  </a:tcPr>
                </a:tc>
                <a:tc>
                  <a:txBody>
                    <a:bodyPr/>
                    <a:lstStyle/>
                    <a:p>
                      <a:pPr algn="l"/>
                      <a:r>
                        <a:rPr lang="en-US" sz="3300" b="1">
                          <a:solidFill>
                            <a:schemeClr val="bg1"/>
                          </a:solidFill>
                          <a:effectLst>
                            <a:outerShdw blurRad="38100" dist="38100" dir="2700000" algn="tl">
                              <a:srgbClr val="000000">
                                <a:alpha val="43137"/>
                              </a:srgbClr>
                            </a:outerShdw>
                          </a:effectLst>
                        </a:rPr>
                        <a:t>Normal – Need 2 weeks to plan </a:t>
                      </a:r>
                    </a:p>
                  </a:txBody>
                  <a:tcPr marL="107769" marR="107769" marT="53884" marB="53884">
                    <a:solidFill>
                      <a:schemeClr val="accent1"/>
                    </a:solidFill>
                  </a:tcPr>
                </a:tc>
                <a:extLst>
                  <a:ext uri="{0D108BD9-81ED-4DB2-BD59-A6C34878D82A}">
                    <a16:rowId xmlns:a16="http://schemas.microsoft.com/office/drawing/2014/main" val="1760433552"/>
                  </a:ext>
                </a:extLst>
              </a:tr>
              <a:tr h="1156716">
                <a:tc>
                  <a:txBody>
                    <a:bodyPr/>
                    <a:lstStyle/>
                    <a:p>
                      <a:pPr algn="ctr"/>
                      <a:r>
                        <a:rPr lang="en-US" sz="3300" b="1">
                          <a:solidFill>
                            <a:schemeClr val="bg1"/>
                          </a:solidFill>
                          <a:effectLst>
                            <a:outerShdw blurRad="38100" dist="38100" dir="2700000" algn="tl">
                              <a:srgbClr val="000000">
                                <a:alpha val="43137"/>
                              </a:srgbClr>
                            </a:outerShdw>
                          </a:effectLst>
                        </a:rPr>
                        <a:t>1</a:t>
                      </a:r>
                    </a:p>
                  </a:txBody>
                  <a:tcPr marL="107769" marR="107769" marT="53884" marB="53884">
                    <a:solidFill>
                      <a:schemeClr val="accent1"/>
                    </a:solidFill>
                  </a:tcPr>
                </a:tc>
                <a:tc>
                  <a:txBody>
                    <a:bodyPr/>
                    <a:lstStyle/>
                    <a:p>
                      <a:pPr algn="l"/>
                      <a:r>
                        <a:rPr lang="en-US" sz="3300" b="1">
                          <a:solidFill>
                            <a:schemeClr val="bg1"/>
                          </a:solidFill>
                          <a:effectLst>
                            <a:outerShdw blurRad="38100" dist="38100" dir="2700000" algn="tl">
                              <a:srgbClr val="000000">
                                <a:alpha val="43137"/>
                              </a:srgbClr>
                            </a:outerShdw>
                          </a:effectLst>
                        </a:rPr>
                        <a:t>Outage – Scheduled for next shutdown</a:t>
                      </a:r>
                    </a:p>
                  </a:txBody>
                  <a:tcPr marL="107769" marR="107769" marT="53884" marB="53884">
                    <a:solidFill>
                      <a:schemeClr val="accent1"/>
                    </a:solidFill>
                  </a:tcPr>
                </a:tc>
                <a:extLst>
                  <a:ext uri="{0D108BD9-81ED-4DB2-BD59-A6C34878D82A}">
                    <a16:rowId xmlns:a16="http://schemas.microsoft.com/office/drawing/2014/main" val="393295234"/>
                  </a:ext>
                </a:extLst>
              </a:tr>
            </a:tbl>
          </a:graphicData>
        </a:graphic>
      </p:graphicFrame>
    </p:spTree>
    <p:extLst>
      <p:ext uri="{BB962C8B-B14F-4D97-AF65-F5344CB8AC3E}">
        <p14:creationId xmlns:p14="http://schemas.microsoft.com/office/powerpoint/2010/main" val="3060894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1" name="Rectangle 11270">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273" name="Freeform: Shape 11272">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9285"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275" name="Freeform: Shape 11274">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1665"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AF838D-B982-346A-D717-4D0B29280314}"/>
              </a:ext>
            </a:extLst>
          </p:cNvPr>
          <p:cNvSpPr>
            <a:spLocks noGrp="1"/>
          </p:cNvSpPr>
          <p:nvPr>
            <p:ph type="title"/>
          </p:nvPr>
        </p:nvSpPr>
        <p:spPr>
          <a:xfrm>
            <a:off x="358485" y="1122363"/>
            <a:ext cx="3017520" cy="3204134"/>
          </a:xfrm>
        </p:spPr>
        <p:txBody>
          <a:bodyPr vert="horz" lIns="91440" tIns="45720" rIns="91440" bIns="45720" rtlCol="0" anchor="b">
            <a:normAutofit/>
          </a:bodyPr>
          <a:lstStyle/>
          <a:p>
            <a:pPr defTabSz="914400"/>
            <a:r>
              <a:rPr lang="en-US" sz="4200" kern="1200">
                <a:solidFill>
                  <a:schemeClr val="tx1"/>
                </a:solidFill>
                <a:latin typeface="+mj-lt"/>
                <a:ea typeface="+mj-ea"/>
                <a:cs typeface="+mj-cs"/>
              </a:rPr>
              <a:t>Work Identification</a:t>
            </a:r>
          </a:p>
        </p:txBody>
      </p:sp>
      <p:sp>
        <p:nvSpPr>
          <p:cNvPr id="11277" name="Rectangle 1127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279" name="Rectangle 1127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266" name="Picture 2" descr="Image result for maintenance identity works">
            <a:extLst>
              <a:ext uri="{FF2B5EF4-FFF2-40B4-BE49-F238E27FC236}">
                <a16:creationId xmlns:a16="http://schemas.microsoft.com/office/drawing/2014/main" id="{2D10F148-759C-53D1-A7C7-ABA5765D34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211211" y="625684"/>
            <a:ext cx="4505739" cy="545538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7AC141FB-F247-C46A-6B41-E12C214AF50C}"/>
              </a:ext>
            </a:extLst>
          </p:cNvPr>
          <p:cNvSpPr>
            <a:spLocks noGrp="1"/>
          </p:cNvSpPr>
          <p:nvPr>
            <p:ph type="ftr" sz="quarter" idx="11"/>
          </p:nvPr>
        </p:nvSpPr>
        <p:spPr>
          <a:xfrm>
            <a:off x="4063780" y="6356350"/>
            <a:ext cx="3086100" cy="365125"/>
          </a:xfrm>
        </p:spPr>
        <p:txBody>
          <a:bodyPr vert="horz" lIns="91440" tIns="45720" rIns="91440" bIns="45720" rtlCol="0" anchor="ctr">
            <a:normAutofit/>
          </a:bodyPr>
          <a:lstStyle/>
          <a:p>
            <a:pPr algn="l">
              <a:spcAft>
                <a:spcPts val="600"/>
              </a:spcAft>
              <a:defRPr/>
            </a:pPr>
            <a:r>
              <a:rPr lang="en-US" sz="1000" kern="1200">
                <a:solidFill>
                  <a:schemeClr val="tx1">
                    <a:lumMod val="50000"/>
                    <a:lumOff val="50000"/>
                  </a:schemeClr>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CAE44E2D-9FAC-9DE6-2344-293ED37B5D59}"/>
              </a:ext>
            </a:extLst>
          </p:cNvPr>
          <p:cNvSpPr>
            <a:spLocks noGrp="1"/>
          </p:cNvSpPr>
          <p:nvPr>
            <p:ph type="sldNum" sz="quarter" idx="12"/>
          </p:nvPr>
        </p:nvSpPr>
        <p:spPr>
          <a:xfrm>
            <a:off x="7385857" y="6356350"/>
            <a:ext cx="1129492" cy="365125"/>
          </a:xfrm>
        </p:spPr>
        <p:txBody>
          <a:bodyPr vert="horz" lIns="91440" tIns="45720" rIns="91440" bIns="45720" rtlCol="0" anchor="ctr">
            <a:normAutofit/>
          </a:bodyPr>
          <a:lstStyle/>
          <a:p>
            <a:pPr>
              <a:spcAft>
                <a:spcPts val="600"/>
              </a:spcAft>
              <a:defRPr/>
            </a:pPr>
            <a:fld id="{93760DB9-38B2-4ACA-86B8-FFD53C1F380B}" type="slidenum">
              <a:rPr lang="en-US" sz="1000">
                <a:solidFill>
                  <a:schemeClr val="tx1">
                    <a:lumMod val="50000"/>
                    <a:lumOff val="50000"/>
                  </a:schemeClr>
                </a:solidFill>
                <a:latin typeface="+mn-lt"/>
                <a:cs typeface="+mn-cs"/>
              </a:rPr>
              <a:pPr>
                <a:spcAft>
                  <a:spcPts val="600"/>
                </a:spcAft>
                <a:defRPr/>
              </a:pPr>
              <a:t>31</a:t>
            </a:fld>
            <a:endParaRPr lang="en-US" sz="10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1309062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6D00-6A73-0886-60CA-3E08DB9B4A93}"/>
              </a:ext>
            </a:extLst>
          </p:cNvPr>
          <p:cNvSpPr>
            <a:spLocks noGrp="1"/>
          </p:cNvSpPr>
          <p:nvPr>
            <p:ph type="title"/>
          </p:nvPr>
        </p:nvSpPr>
        <p:spPr/>
        <p:txBody>
          <a:bodyPr/>
          <a:lstStyle/>
          <a:p>
            <a:r>
              <a:rPr lang="en-US" dirty="0"/>
              <a:t>Work identify </a:t>
            </a:r>
          </a:p>
        </p:txBody>
      </p:sp>
      <p:sp>
        <p:nvSpPr>
          <p:cNvPr id="3" name="Content Placeholder 2">
            <a:extLst>
              <a:ext uri="{FF2B5EF4-FFF2-40B4-BE49-F238E27FC236}">
                <a16:creationId xmlns:a16="http://schemas.microsoft.com/office/drawing/2014/main" id="{FF7AE0DB-3D06-A5D6-6F52-9089A19E1202}"/>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51161AB9-6ACE-FA95-A4FA-39F308A10B82}"/>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5C9A67E1-3D28-8A6D-6A2C-CFDD070C18AB}"/>
              </a:ext>
            </a:extLst>
          </p:cNvPr>
          <p:cNvSpPr>
            <a:spLocks noGrp="1"/>
          </p:cNvSpPr>
          <p:nvPr>
            <p:ph type="sldNum" sz="quarter" idx="12"/>
          </p:nvPr>
        </p:nvSpPr>
        <p:spPr/>
        <p:txBody>
          <a:bodyPr/>
          <a:lstStyle/>
          <a:p>
            <a:pPr>
              <a:defRPr/>
            </a:pPr>
            <a:fld id="{93760DB9-38B2-4ACA-86B8-FFD53C1F380B}" type="slidenum">
              <a:rPr lang="en-US" smtClean="0"/>
              <a:pPr>
                <a:defRPr/>
              </a:pPr>
              <a:t>32</a:t>
            </a:fld>
            <a:endParaRPr lang="en-US"/>
          </a:p>
        </p:txBody>
      </p:sp>
    </p:spTree>
    <p:extLst>
      <p:ext uri="{BB962C8B-B14F-4D97-AF65-F5344CB8AC3E}">
        <p14:creationId xmlns:p14="http://schemas.microsoft.com/office/powerpoint/2010/main" val="1613975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D4DD-62D4-41E2-94CE-BCFB43D79FEE}"/>
              </a:ext>
            </a:extLst>
          </p:cNvPr>
          <p:cNvSpPr>
            <a:spLocks noGrp="1"/>
          </p:cNvSpPr>
          <p:nvPr>
            <p:ph type="title"/>
          </p:nvPr>
        </p:nvSpPr>
        <p:spPr>
          <a:xfrm>
            <a:off x="266700" y="571500"/>
            <a:ext cx="8610600" cy="1143000"/>
          </a:xfrm>
        </p:spPr>
        <p:txBody>
          <a:bodyPr>
            <a:normAutofit fontScale="90000"/>
          </a:bodyPr>
          <a:lstStyle/>
          <a:p>
            <a:pPr algn="ctr"/>
            <a:r>
              <a:rPr lang="en-US" sz="3600" b="1" dirty="0">
                <a:solidFill>
                  <a:srgbClr val="002060"/>
                </a:solidFill>
                <a:effectLst>
                  <a:outerShdw blurRad="38100" dist="38100" dir="2700000" algn="tl">
                    <a:srgbClr val="000000">
                      <a:alpha val="43137"/>
                    </a:srgbClr>
                  </a:outerShdw>
                </a:effectLst>
                <a:latin typeface="+mn-lt"/>
                <a:cs typeface="Arial" panose="020B0604020202020204" pitchFamily="34" charset="0"/>
              </a:rPr>
              <a:t>ISO 14224 – Equipment Taxonomy</a:t>
            </a:r>
            <a:b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7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Standard for the:</a:t>
            </a:r>
            <a:br>
              <a:rPr lang="en-US" sz="27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700" b="1" dirty="0">
                <a:solidFill>
                  <a:srgbClr val="036F8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7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Collection and exchange of reliability and maintenance data for equipment”</a:t>
            </a:r>
            <a:br>
              <a:rPr lang="en-US" sz="2000" b="1" dirty="0">
                <a:solidFill>
                  <a:srgbClr val="036F8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2000" b="1" dirty="0">
              <a:solidFill>
                <a:srgbClr val="036F8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Picture 4" descr="A close up of a map&#10;&#10;Description automatically generated">
            <a:extLst>
              <a:ext uri="{FF2B5EF4-FFF2-40B4-BE49-F238E27FC236}">
                <a16:creationId xmlns:a16="http://schemas.microsoft.com/office/drawing/2014/main" id="{8F921E73-CCAA-485A-9124-D86E4E41018C}"/>
              </a:ext>
            </a:extLst>
          </p:cNvPr>
          <p:cNvPicPr>
            <a:picLocks noChangeAspect="1"/>
          </p:cNvPicPr>
          <p:nvPr/>
        </p:nvPicPr>
        <p:blipFill rotWithShape="1">
          <a:blip r:embed="rId2">
            <a:extLst>
              <a:ext uri="{28A0092B-C50C-407E-A947-70E740481C1C}">
                <a14:useLocalDpi xmlns:a14="http://schemas.microsoft.com/office/drawing/2010/main" val="0"/>
              </a:ext>
            </a:extLst>
          </a:blip>
          <a:srcRect t="15319" b="24824"/>
          <a:stretch/>
        </p:blipFill>
        <p:spPr>
          <a:xfrm>
            <a:off x="583126" y="2133600"/>
            <a:ext cx="7977747" cy="3581400"/>
          </a:xfrm>
          <a:prstGeom prst="rect">
            <a:avLst/>
          </a:prstGeom>
        </p:spPr>
      </p:pic>
      <p:sp>
        <p:nvSpPr>
          <p:cNvPr id="6" name="TextBox 5">
            <a:extLst>
              <a:ext uri="{FF2B5EF4-FFF2-40B4-BE49-F238E27FC236}">
                <a16:creationId xmlns:a16="http://schemas.microsoft.com/office/drawing/2014/main" id="{EAB076AD-8F82-4756-BB1D-1EAA5B17F1C7}"/>
              </a:ext>
            </a:extLst>
          </p:cNvPr>
          <p:cNvSpPr txBox="1"/>
          <p:nvPr/>
        </p:nvSpPr>
        <p:spPr>
          <a:xfrm>
            <a:off x="2331643" y="6101834"/>
            <a:ext cx="4775666" cy="369332"/>
          </a:xfrm>
          <a:prstGeom prst="rect">
            <a:avLst/>
          </a:prstGeom>
          <a:noFill/>
        </p:spPr>
        <p:txBody>
          <a:bodyPr wrap="none" rtlCol="0">
            <a:spAutoFit/>
          </a:bodyPr>
          <a:lstStyle/>
          <a:p>
            <a:r>
              <a:rPr lang="en-US" b="1">
                <a:solidFill>
                  <a:srgbClr val="036F89"/>
                </a:solidFill>
              </a:rPr>
              <a:t>“Measure what you manage” – Dr Deming</a:t>
            </a:r>
          </a:p>
        </p:txBody>
      </p:sp>
      <p:sp>
        <p:nvSpPr>
          <p:cNvPr id="3" name="Slide Number Placeholder 2">
            <a:extLst>
              <a:ext uri="{FF2B5EF4-FFF2-40B4-BE49-F238E27FC236}">
                <a16:creationId xmlns:a16="http://schemas.microsoft.com/office/drawing/2014/main" id="{E59C5473-53E6-5F46-8A4C-827B3A5BE7F4}"/>
              </a:ext>
            </a:extLst>
          </p:cNvPr>
          <p:cNvSpPr>
            <a:spLocks noGrp="1"/>
          </p:cNvSpPr>
          <p:nvPr>
            <p:ph type="sldNum" sz="quarter" idx="12"/>
          </p:nvPr>
        </p:nvSpPr>
        <p:spPr/>
        <p:txBody>
          <a:bodyPr/>
          <a:lstStyle/>
          <a:p>
            <a:pPr>
              <a:defRPr/>
            </a:pPr>
            <a:fld id="{8884EA1A-2163-4568-9D63-D7D4904D6582}" type="slidenum">
              <a:rPr lang="en-US" smtClean="0"/>
              <a:pPr>
                <a:defRPr/>
              </a:pPr>
              <a:t>33</a:t>
            </a:fld>
            <a:endParaRPr lang="en-US"/>
          </a:p>
        </p:txBody>
      </p:sp>
      <p:sp>
        <p:nvSpPr>
          <p:cNvPr id="4" name="Footer Placeholder 3">
            <a:extLst>
              <a:ext uri="{FF2B5EF4-FFF2-40B4-BE49-F238E27FC236}">
                <a16:creationId xmlns:a16="http://schemas.microsoft.com/office/drawing/2014/main" id="{7F61AC8A-734C-FD4F-9FE4-1C678C5E6B35}"/>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694182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0717C1-36FE-47CB-B871-5D63F6401A8C}"/>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2200" b="1" kern="1200">
                <a:solidFill>
                  <a:srgbClr val="FFFFFF"/>
                </a:solidFill>
                <a:effectLst>
                  <a:outerShdw blurRad="38100" dist="38100" dir="2700000" algn="tl">
                    <a:srgbClr val="000000">
                      <a:alpha val="43137"/>
                    </a:srgbClr>
                  </a:outerShdw>
                </a:effectLst>
                <a:latin typeface="+mj-lt"/>
                <a:ea typeface="+mj-ea"/>
                <a:cs typeface="+mj-cs"/>
              </a:rPr>
              <a:t>“Without definitions we all have difficulty communicating with each other”</a:t>
            </a:r>
          </a:p>
        </p:txBody>
      </p:sp>
      <p:pic>
        <p:nvPicPr>
          <p:cNvPr id="5" name="Picture 4" descr="A close up of a logo&#10;&#10;Description automatically generated">
            <a:extLst>
              <a:ext uri="{FF2B5EF4-FFF2-40B4-BE49-F238E27FC236}">
                <a16:creationId xmlns:a16="http://schemas.microsoft.com/office/drawing/2014/main" id="{70BA954B-2C3C-4B4B-B0EE-FFC7F675FE03}"/>
              </a:ext>
            </a:extLst>
          </p:cNvPr>
          <p:cNvPicPr>
            <a:picLocks noChangeAspect="1"/>
          </p:cNvPicPr>
          <p:nvPr/>
        </p:nvPicPr>
        <p:blipFill rotWithShape="1">
          <a:blip r:embed="rId2">
            <a:extLst>
              <a:ext uri="{28A0092B-C50C-407E-A947-70E740481C1C}">
                <a14:useLocalDpi xmlns:a14="http://schemas.microsoft.com/office/drawing/2010/main" val="0"/>
              </a:ext>
            </a:extLst>
          </a:blip>
          <a:srcRect r="6278" b="4374"/>
          <a:stretch/>
        </p:blipFill>
        <p:spPr>
          <a:xfrm>
            <a:off x="3582987" y="708424"/>
            <a:ext cx="5085525" cy="5438823"/>
          </a:xfrm>
          <a:prstGeom prst="rect">
            <a:avLst/>
          </a:prstGeom>
        </p:spPr>
      </p:pic>
      <p:sp>
        <p:nvSpPr>
          <p:cNvPr id="4" name="Footer Placeholder 3">
            <a:extLst>
              <a:ext uri="{FF2B5EF4-FFF2-40B4-BE49-F238E27FC236}">
                <a16:creationId xmlns:a16="http://schemas.microsoft.com/office/drawing/2014/main" id="{8337AB24-38F9-CC49-B06D-7C086C1D6F12}"/>
              </a:ext>
            </a:extLst>
          </p:cNvPr>
          <p:cNvSpPr>
            <a:spLocks noGrp="1"/>
          </p:cNvSpPr>
          <p:nvPr>
            <p:ph type="ftr" sz="quarter" idx="11"/>
          </p:nvPr>
        </p:nvSpPr>
        <p:spPr>
          <a:xfrm>
            <a:off x="771525" y="6356350"/>
            <a:ext cx="4657725" cy="365125"/>
          </a:xfrm>
        </p:spPr>
        <p:txBody>
          <a:bodyPr vert="horz" lIns="91440" tIns="45720" rIns="91440" bIns="45720" rtlCol="0" anchor="ctr">
            <a:normAutofit/>
          </a:bodyPr>
          <a:lstStyle/>
          <a:p>
            <a:pPr algn="l">
              <a:spcAft>
                <a:spcPts val="600"/>
              </a:spcAft>
              <a:defRPr/>
            </a:pPr>
            <a:r>
              <a:rPr lang="en-US" sz="1200" kern="1200">
                <a:solidFill>
                  <a:schemeClr val="tx1">
                    <a:alpha val="80000"/>
                  </a:schemeClr>
                </a:solidFill>
                <a:latin typeface="+mn-lt"/>
                <a:ea typeface="+mn-ea"/>
                <a:cs typeface="+mn-cs"/>
              </a:rPr>
              <a:t>www.worldclassmaintenance.org</a:t>
            </a:r>
          </a:p>
        </p:txBody>
      </p:sp>
      <p:sp>
        <p:nvSpPr>
          <p:cNvPr id="3" name="Slide Number Placeholder 2">
            <a:extLst>
              <a:ext uri="{FF2B5EF4-FFF2-40B4-BE49-F238E27FC236}">
                <a16:creationId xmlns:a16="http://schemas.microsoft.com/office/drawing/2014/main" id="{DFE0A88C-6BC4-7C4B-A5D4-143F9B7FAC20}"/>
              </a:ext>
            </a:extLst>
          </p:cNvPr>
          <p:cNvSpPr>
            <a:spLocks noGrp="1"/>
          </p:cNvSpPr>
          <p:nvPr>
            <p:ph type="sldNum" sz="quarter" idx="12"/>
          </p:nvPr>
        </p:nvSpPr>
        <p:spPr>
          <a:xfrm>
            <a:off x="8275638" y="6356350"/>
            <a:ext cx="385761"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alpha val="80000"/>
                  </a:schemeClr>
                </a:solidFill>
                <a:latin typeface="+mn-lt"/>
                <a:cs typeface="+mn-cs"/>
              </a:rPr>
              <a:pPr>
                <a:spcAft>
                  <a:spcPts val="600"/>
                </a:spcAft>
                <a:defRPr/>
              </a:pPr>
              <a:t>34</a:t>
            </a:fld>
            <a:endParaRPr lang="en-US" sz="1200">
              <a:solidFill>
                <a:schemeClr val="tx1">
                  <a:alpha val="80000"/>
                </a:schemeClr>
              </a:solidFill>
              <a:latin typeface="+mn-lt"/>
              <a:cs typeface="+mn-cs"/>
            </a:endParaRPr>
          </a:p>
        </p:txBody>
      </p:sp>
    </p:spTree>
    <p:extLst>
      <p:ext uri="{BB962C8B-B14F-4D97-AF65-F5344CB8AC3E}">
        <p14:creationId xmlns:p14="http://schemas.microsoft.com/office/powerpoint/2010/main" val="8464513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4" name="Rectangle 3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82E991D1-5A36-57DE-FAD1-FF3269B72989}"/>
              </a:ext>
            </a:extLst>
          </p:cNvPr>
          <p:cNvSpPr>
            <a:spLocks noGrp="1"/>
          </p:cNvSpPr>
          <p:nvPr>
            <p:ph type="title"/>
          </p:nvPr>
        </p:nvSpPr>
        <p:spPr>
          <a:xfrm>
            <a:off x="836676" y="548640"/>
            <a:ext cx="7626096" cy="1179576"/>
          </a:xfrm>
        </p:spPr>
        <p:txBody>
          <a:bodyPr>
            <a:normAutofit/>
          </a:bodyPr>
          <a:lstStyle/>
          <a:p>
            <a:r>
              <a:rPr lang="en-US" sz="3500" dirty="0"/>
              <a:t>Maintenance Strategics</a:t>
            </a:r>
          </a:p>
        </p:txBody>
      </p:sp>
      <p:sp>
        <p:nvSpPr>
          <p:cNvPr id="36" name="Rectangle 3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4">
            <a:extLst>
              <a:ext uri="{FF2B5EF4-FFF2-40B4-BE49-F238E27FC236}">
                <a16:creationId xmlns:a16="http://schemas.microsoft.com/office/drawing/2014/main" id="{B1B01F9E-7527-45FE-A27A-074AACBEA104}"/>
              </a:ext>
            </a:extLst>
          </p:cNvPr>
          <p:cNvSpPr>
            <a:spLocks noGrp="1"/>
          </p:cNvSpPr>
          <p:nvPr>
            <p:ph idx="1"/>
          </p:nvPr>
        </p:nvSpPr>
        <p:spPr>
          <a:xfrm>
            <a:off x="685800" y="2276856"/>
            <a:ext cx="7776972" cy="3900107"/>
          </a:xfrm>
        </p:spPr>
        <p:txBody>
          <a:bodyPr>
            <a:normAutofit/>
          </a:bodyPr>
          <a:lstStyle/>
          <a:p>
            <a:pPr marL="0" indent="0">
              <a:buNone/>
            </a:pPr>
            <a:r>
              <a:rPr lang="en-US" sz="2000" u="sng" dirty="0">
                <a:latin typeface="Arial" panose="020B0604020202020204" pitchFamily="34" charset="0"/>
                <a:cs typeface="Arial" panose="020B0604020202020204" pitchFamily="34" charset="0"/>
              </a:rPr>
              <a:t>Preventive Maintenance (PM) </a:t>
            </a:r>
          </a:p>
          <a:p>
            <a:pPr marL="0" indent="0">
              <a:buNone/>
            </a:pPr>
            <a:r>
              <a:rPr lang="en-US" sz="2000" i="0" dirty="0">
                <a:latin typeface="Arial" panose="020B0604020202020204" pitchFamily="34" charset="0"/>
                <a:cs typeface="Arial" panose="020B0604020202020204" pitchFamily="34" charset="0"/>
              </a:rPr>
              <a:t>Preventive maintenance is the act of performing regularly scheduled maintenance activities to help prevent unexpected failures in the future.</a:t>
            </a: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Scheduled restoration and replacement tasks are examples of preventive maintenance. </a:t>
            </a: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Source: SMRP Best Practices</a:t>
            </a:r>
          </a:p>
          <a:p>
            <a:pPr marL="0" indent="0">
              <a:buNone/>
            </a:pPr>
            <a:r>
              <a:rPr lang="en-US" sz="2000" dirty="0"/>
              <a:t>SMRP = Society for Maintenance &amp; Reliability Professionals</a:t>
            </a: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FDFBADB2-EFC0-7044-A93D-CACD007A43C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3" name="Slide Number Placeholder 2">
            <a:extLst>
              <a:ext uri="{FF2B5EF4-FFF2-40B4-BE49-F238E27FC236}">
                <a16:creationId xmlns:a16="http://schemas.microsoft.com/office/drawing/2014/main" id="{8ED91637-A98C-F74C-B703-A1081E0D3F9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35</a:t>
            </a:fld>
            <a:endParaRPr lang="en-US">
              <a:solidFill>
                <a:schemeClr val="tx1">
                  <a:lumMod val="50000"/>
                  <a:lumOff val="50000"/>
                </a:schemeClr>
              </a:solidFill>
            </a:endParaRPr>
          </a:p>
        </p:txBody>
      </p:sp>
    </p:spTree>
    <p:extLst>
      <p:ext uri="{BB962C8B-B14F-4D97-AF65-F5344CB8AC3E}">
        <p14:creationId xmlns:p14="http://schemas.microsoft.com/office/powerpoint/2010/main" val="351454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arn(inVertic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barn(inVertical)">
                                      <p:cBhvr>
                                        <p:cTn id="17" dur="500"/>
                                        <p:tgtEl>
                                          <p:spTgt spid="5">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barn(inVertical)">
                                      <p:cBhvr>
                                        <p:cTn id="2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3" name="Rectangle 4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5" name="Rectangle 4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E350A2-C432-D947-A5AB-332C66BA99A9}"/>
              </a:ext>
            </a:extLst>
          </p:cNvPr>
          <p:cNvSpPr>
            <a:spLocks noGrp="1"/>
          </p:cNvSpPr>
          <p:nvPr>
            <p:ph type="title"/>
          </p:nvPr>
        </p:nvSpPr>
        <p:spPr>
          <a:xfrm>
            <a:off x="836676" y="548640"/>
            <a:ext cx="7626096" cy="1179576"/>
          </a:xfrm>
        </p:spPr>
        <p:txBody>
          <a:bodyPr>
            <a:normAutofit fontScale="90000"/>
          </a:bodyPr>
          <a:lstStyle/>
          <a:p>
            <a:br>
              <a:rPr lang="en-US" sz="900" b="1" u="sng" dirty="0">
                <a:effectLst>
                  <a:outerShdw blurRad="38100" dist="38100" dir="2700000" algn="tl">
                    <a:srgbClr val="000000">
                      <a:alpha val="43137"/>
                    </a:srgbClr>
                  </a:outerShdw>
                </a:effectLst>
                <a:latin typeface="+mn-lt"/>
              </a:rPr>
            </a:br>
            <a:br>
              <a:rPr lang="en-US" sz="900" b="1" u="sng" dirty="0">
                <a:effectLst>
                  <a:outerShdw blurRad="38100" dist="38100" dir="2700000" algn="tl">
                    <a:srgbClr val="000000">
                      <a:alpha val="43137"/>
                    </a:srgbClr>
                  </a:outerShdw>
                </a:effectLst>
                <a:latin typeface="+mn-lt"/>
              </a:rPr>
            </a:br>
            <a:br>
              <a:rPr lang="en-US" sz="900" b="1" u="sng" dirty="0">
                <a:effectLst>
                  <a:outerShdw blurRad="38100" dist="38100" dir="2700000" algn="tl">
                    <a:srgbClr val="000000">
                      <a:alpha val="43137"/>
                    </a:srgbClr>
                  </a:outerShdw>
                </a:effectLst>
                <a:latin typeface="+mn-lt"/>
              </a:rPr>
            </a:br>
            <a:br>
              <a:rPr lang="en-US" sz="900" b="1" u="sng" dirty="0">
                <a:effectLst>
                  <a:outerShdw blurRad="38100" dist="38100" dir="2700000" algn="tl">
                    <a:srgbClr val="000000">
                      <a:alpha val="43137"/>
                    </a:srgbClr>
                  </a:outerShdw>
                </a:effectLst>
                <a:latin typeface="+mn-lt"/>
              </a:rPr>
            </a:br>
            <a:br>
              <a:rPr lang="en-US" sz="900" b="1" u="sng" dirty="0">
                <a:effectLst>
                  <a:outerShdw blurRad="38100" dist="38100" dir="2700000" algn="tl">
                    <a:srgbClr val="000000">
                      <a:alpha val="43137"/>
                    </a:srgbClr>
                  </a:outerShdw>
                </a:effectLst>
                <a:latin typeface="+mn-lt"/>
              </a:rPr>
            </a:br>
            <a:br>
              <a:rPr lang="en-US" sz="900" b="1" u="sng" dirty="0">
                <a:effectLst>
                  <a:outerShdw blurRad="38100" dist="38100" dir="2700000" algn="tl">
                    <a:srgbClr val="000000">
                      <a:alpha val="43137"/>
                    </a:srgbClr>
                  </a:outerShdw>
                </a:effectLst>
                <a:latin typeface="+mn-lt"/>
              </a:rPr>
            </a:br>
            <a:br>
              <a:rPr lang="en-US" sz="900" b="1" u="sng" dirty="0">
                <a:effectLst>
                  <a:outerShdw blurRad="38100" dist="38100" dir="2700000" algn="tl">
                    <a:srgbClr val="000000">
                      <a:alpha val="43137"/>
                    </a:srgbClr>
                  </a:outerShdw>
                </a:effectLst>
                <a:latin typeface="+mn-lt"/>
              </a:rPr>
            </a:br>
            <a:r>
              <a:rPr lang="en-US" sz="3600" dirty="0">
                <a:latin typeface="Arial" panose="020B0604020202020204" pitchFamily="34" charset="0"/>
                <a:cs typeface="Arial" panose="020B0604020202020204" pitchFamily="34" charset="0"/>
              </a:rPr>
              <a:t>Maintenance Strategies </a:t>
            </a:r>
            <a:br>
              <a:rPr lang="en-US" sz="3600" dirty="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Content Placeholder 2">
            <a:extLst>
              <a:ext uri="{FF2B5EF4-FFF2-40B4-BE49-F238E27FC236}">
                <a16:creationId xmlns:a16="http://schemas.microsoft.com/office/drawing/2014/main" id="{F3ECE368-2BA1-064D-B17B-68A06AAF342C}"/>
              </a:ext>
            </a:extLst>
          </p:cNvPr>
          <p:cNvSpPr>
            <a:spLocks noGrp="1"/>
          </p:cNvSpPr>
          <p:nvPr>
            <p:ph idx="1"/>
          </p:nvPr>
        </p:nvSpPr>
        <p:spPr>
          <a:xfrm>
            <a:off x="836676" y="2481943"/>
            <a:ext cx="7626096" cy="3695020"/>
          </a:xfrm>
        </p:spPr>
        <p:txBody>
          <a:bodyPr>
            <a:normAutofit/>
          </a:bodyPr>
          <a:lstStyle/>
          <a:p>
            <a:pPr marL="0" indent="0">
              <a:buNone/>
            </a:pPr>
            <a:r>
              <a:rPr lang="en-US" sz="2000" u="sng" dirty="0">
                <a:latin typeface="Arial" panose="020B0604020202020204" pitchFamily="34" charset="0"/>
                <a:cs typeface="Arial" panose="020B0604020202020204" pitchFamily="34" charset="0"/>
              </a:rPr>
              <a:t>Predictive Maintenance (PdM)</a:t>
            </a:r>
            <a:r>
              <a:rPr lang="en-US" sz="2000" dirty="0">
                <a:latin typeface="Arial" panose="020B0604020202020204" pitchFamily="34" charset="0"/>
                <a:cs typeface="Arial" panose="020B0604020202020204" pitchFamily="34" charset="0"/>
              </a:rPr>
              <a:t> is an equipment maintenance strategy based on assessing the condition of an asset to determine the likelihood of failure and taking appropriate action to avoid failure.</a:t>
            </a:r>
          </a:p>
          <a:p>
            <a:pPr marL="0" indent="0">
              <a:buNone/>
            </a:pPr>
            <a:r>
              <a:rPr lang="en-US" sz="2000" dirty="0">
                <a:latin typeface="Arial" panose="020B0604020202020204" pitchFamily="34" charset="0"/>
                <a:cs typeface="Arial" panose="020B0604020202020204" pitchFamily="34" charset="0"/>
              </a:rPr>
              <a:t>The condition of equipment can be measured using condition monitoring technologies, statistical process control, equipment performance indicators or through the use of human senses. </a:t>
            </a: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Source: SMRP Best Practices</a:t>
            </a:r>
          </a:p>
          <a:p>
            <a:endParaRPr lang="en-US" sz="1900" dirty="0"/>
          </a:p>
        </p:txBody>
      </p:sp>
      <p:sp>
        <p:nvSpPr>
          <p:cNvPr id="3" name="Footer Placeholder 2">
            <a:extLst>
              <a:ext uri="{FF2B5EF4-FFF2-40B4-BE49-F238E27FC236}">
                <a16:creationId xmlns:a16="http://schemas.microsoft.com/office/drawing/2014/main" id="{9E283234-3396-9248-A37A-4FBCD040996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93043701-671E-EC4B-AD49-A8793D009652}"/>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36</a:t>
            </a:fld>
            <a:endParaRPr lang="en-US">
              <a:solidFill>
                <a:schemeClr val="tx1">
                  <a:lumMod val="50000"/>
                  <a:lumOff val="50000"/>
                </a:schemeClr>
              </a:solidFill>
            </a:endParaRPr>
          </a:p>
        </p:txBody>
      </p:sp>
    </p:spTree>
    <p:extLst>
      <p:ext uri="{BB962C8B-B14F-4D97-AF65-F5344CB8AC3E}">
        <p14:creationId xmlns:p14="http://schemas.microsoft.com/office/powerpoint/2010/main" val="383852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Effect transition="in" filter="barn(inVertical)">
                                      <p:cBhvr>
                                        <p:cTn id="7" dur="500"/>
                                        <p:tgtEl>
                                          <p:spTgt spid="2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4" end="4"/>
                                            </p:txEl>
                                          </p:spTgt>
                                        </p:tgtEl>
                                        <p:attrNameLst>
                                          <p:attrName>style.visibility</p:attrName>
                                        </p:attrNameLst>
                                      </p:cBhvr>
                                      <p:to>
                                        <p:strVal val="visible"/>
                                      </p:to>
                                    </p:set>
                                    <p:animEffect transition="in" filter="barn(inVertical)">
                                      <p:cBhvr>
                                        <p:cTn id="12" dur="5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Rectangle 2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7695CE19-EDAC-59F8-7CC8-DE8EA8A9BEFC}"/>
              </a:ext>
            </a:extLst>
          </p:cNvPr>
          <p:cNvSpPr>
            <a:spLocks noGrp="1"/>
          </p:cNvSpPr>
          <p:nvPr>
            <p:ph type="title"/>
          </p:nvPr>
        </p:nvSpPr>
        <p:spPr>
          <a:xfrm>
            <a:off x="836676" y="1219200"/>
            <a:ext cx="7626096" cy="509016"/>
          </a:xfrm>
        </p:spPr>
        <p:txBody>
          <a:bodyPr vert="horz" lIns="91440" tIns="45720" rIns="91440" bIns="45720" rtlCol="0" anchor="ctr">
            <a:normAutofit fontScale="90000"/>
          </a:bodyPr>
          <a:lstStyle/>
          <a:p>
            <a:pPr defTabSz="914400"/>
            <a:r>
              <a:rPr lang="en-US" sz="3200" kern="1200" dirty="0">
                <a:solidFill>
                  <a:schemeClr val="tx1"/>
                </a:solidFill>
                <a:latin typeface="Arial" panose="020B0604020202020204" pitchFamily="34" charset="0"/>
                <a:cs typeface="Arial" panose="020B0604020202020204" pitchFamily="34" charset="0"/>
              </a:rPr>
              <a:t>Predictive Maintenance (PdM) Benefits</a:t>
            </a:r>
            <a:br>
              <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rPr>
            </a:br>
            <a:endParaRPr lang="en-US" sz="3200" b="1" kern="1200" dirty="0">
              <a:solidFill>
                <a:schemeClr val="tx1"/>
              </a:solidFill>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 name="Rectangle 5">
            <a:extLst>
              <a:ext uri="{FF2B5EF4-FFF2-40B4-BE49-F238E27FC236}">
                <a16:creationId xmlns:a16="http://schemas.microsoft.com/office/drawing/2014/main" id="{75718934-47F5-42DD-8B95-9D9CD0A6B536}"/>
              </a:ext>
            </a:extLst>
          </p:cNvPr>
          <p:cNvSpPr/>
          <p:nvPr/>
        </p:nvSpPr>
        <p:spPr>
          <a:xfrm>
            <a:off x="418656" y="2165653"/>
            <a:ext cx="7853172" cy="3900107"/>
          </a:xfrm>
          <a:prstGeom prst="rect">
            <a:avLst/>
          </a:prstGeom>
        </p:spPr>
        <p:txBody>
          <a:bodyPr vert="horz" lIns="91440" tIns="45720" rIns="91440" bIns="45720" rtlCol="0">
            <a:noAutofit/>
          </a:bodyPr>
          <a:lstStyle/>
          <a:p>
            <a:pPr>
              <a:lnSpc>
                <a:spcPct val="90000"/>
              </a:lnSpc>
              <a:spcAft>
                <a:spcPts val="600"/>
              </a:spcAft>
            </a:pPr>
            <a:r>
              <a:rPr lang="en-US" sz="2000" u="sng" dirty="0">
                <a:latin typeface="Arial" panose="020B0604020202020204" pitchFamily="34" charset="0"/>
                <a:cs typeface="Arial" panose="020B0604020202020204" pitchFamily="34" charset="0"/>
              </a:rPr>
              <a:t>Predictive maintenance tec</a:t>
            </a:r>
            <a:r>
              <a:rPr lang="en-US" sz="2000" dirty="0">
                <a:latin typeface="Arial" panose="020B0604020202020204" pitchFamily="34" charset="0"/>
                <a:cs typeface="Arial" panose="020B0604020202020204" pitchFamily="34" charset="0"/>
              </a:rPr>
              <a:t>hniques are designed to help determine the condition of in-service equipment in order to estimate when maintenance should be performed. </a:t>
            </a:r>
          </a:p>
          <a:p>
            <a:pPr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This approach promises cost savings over routine or time-based preventive maintenance, because tasks are performed only when warranted.</a:t>
            </a:r>
          </a:p>
          <a:p>
            <a:pPr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2000" u="sng" dirty="0">
                <a:latin typeface="Arial" panose="020B0604020202020204" pitchFamily="34" charset="0"/>
                <a:cs typeface="Arial" panose="020B0604020202020204" pitchFamily="34" charset="0"/>
              </a:rPr>
              <a:t>Predictive Maintenance</a:t>
            </a:r>
            <a:r>
              <a:rPr lang="en-US" sz="2000" dirty="0">
                <a:latin typeface="Arial" panose="020B0604020202020204" pitchFamily="34" charset="0"/>
                <a:cs typeface="Arial" panose="020B0604020202020204" pitchFamily="34" charset="0"/>
              </a:rPr>
              <a:t> allows the most time (dependent on a specific failure mode) to Plan and Schedule Work.</a:t>
            </a:r>
          </a:p>
          <a:p>
            <a:pPr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Source: SMRP Best Practices</a:t>
            </a:r>
          </a:p>
          <a:p>
            <a:pPr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90000"/>
              </a:lnSpc>
              <a:spcAft>
                <a:spcPts val="600"/>
              </a:spcAft>
            </a:pPr>
            <a:endParaRPr lang="en-US" sz="2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0DFCC76A-7F10-6447-8DFE-FBFEC5432540}"/>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lumMod val="50000"/>
                    <a:lumOff val="50000"/>
                  </a:schemeClr>
                </a:solidFill>
                <a:latin typeface="+mn-lt"/>
                <a:ea typeface="+mn-ea"/>
                <a:cs typeface="+mn-cs"/>
              </a:rPr>
              <a:t>www.worldclassmaintenance.org</a:t>
            </a:r>
          </a:p>
        </p:txBody>
      </p:sp>
      <p:sp>
        <p:nvSpPr>
          <p:cNvPr id="3" name="Slide Number Placeholder 2">
            <a:extLst>
              <a:ext uri="{FF2B5EF4-FFF2-40B4-BE49-F238E27FC236}">
                <a16:creationId xmlns:a16="http://schemas.microsoft.com/office/drawing/2014/main" id="{93581ACD-B67A-E64B-9601-F4DFF285AC54}"/>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a:solidFill>
                  <a:schemeClr val="tx1">
                    <a:lumMod val="50000"/>
                    <a:lumOff val="50000"/>
                  </a:schemeClr>
                </a:solidFill>
                <a:latin typeface="+mn-lt"/>
                <a:cs typeface="+mn-cs"/>
              </a:rPr>
              <a:pPr>
                <a:spcAft>
                  <a:spcPts val="600"/>
                </a:spcAft>
                <a:defRPr/>
              </a:pPr>
              <a:t>37</a:t>
            </a:fld>
            <a:endParaRPr lang="en-US" sz="12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187367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barn(inVertical)">
                                      <p:cBhvr>
                                        <p:cTn id="10" dur="500"/>
                                        <p:tgtEl>
                                          <p:spTgt spid="6">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barn(inVertical)">
                                      <p:cBhvr>
                                        <p:cTn id="13" dur="500"/>
                                        <p:tgtEl>
                                          <p:spTgt spid="6">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xEl>
                                              <p:pRg st="6" end="6"/>
                                            </p:txEl>
                                          </p:spTgt>
                                        </p:tgtEl>
                                        <p:attrNameLst>
                                          <p:attrName>style.visibility</p:attrName>
                                        </p:attrNameLst>
                                      </p:cBhvr>
                                      <p:to>
                                        <p:strVal val="visible"/>
                                      </p:to>
                                    </p:set>
                                    <p:animEffect transition="in" filter="barn(inVertical)">
                                      <p:cBhvr>
                                        <p:cTn id="16"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2" name="Rectangle 2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F7C71EE-EEB6-4C1C-84D8-39B17FB86DFE}"/>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Condition- Based Maintenance (CBM)</a:t>
            </a:r>
          </a:p>
        </p:txBody>
      </p:sp>
      <p:sp>
        <p:nvSpPr>
          <p:cNvPr id="26" name="Rectangle 2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0337428-CE67-45FD-8819-F33AC9696D6B}"/>
              </a:ext>
            </a:extLst>
          </p:cNvPr>
          <p:cNvSpPr>
            <a:spLocks noGrp="1"/>
          </p:cNvSpPr>
          <p:nvPr>
            <p:ph idx="1"/>
          </p:nvPr>
        </p:nvSpPr>
        <p:spPr>
          <a:xfrm>
            <a:off x="681228" y="2133600"/>
            <a:ext cx="7781544" cy="5715000"/>
          </a:xfrm>
        </p:spPr>
        <p:txBody>
          <a:bodyPr>
            <a:normAutofit/>
          </a:bodyPr>
          <a:lstStyle/>
          <a:p>
            <a:pPr marL="0" indent="0">
              <a:lnSpc>
                <a:spcPct val="120000"/>
              </a:lnSpc>
              <a:buNone/>
            </a:pPr>
            <a:r>
              <a:rPr lang="en-US" sz="2000" dirty="0">
                <a:latin typeface="Arial" panose="020B0604020202020204" pitchFamily="34" charset="0"/>
                <a:cs typeface="Arial" panose="020B0604020202020204" pitchFamily="34" charset="0"/>
              </a:rPr>
              <a:t>An Equipment Maintenance strategy based on measuring the condition of equipment against known standards in order to assess whether it will fail during some future period and taking appropriate action to avoid the consequences of that failure. </a:t>
            </a:r>
          </a:p>
          <a:p>
            <a:pPr marL="0" indent="0">
              <a:lnSpc>
                <a:spcPct val="120000"/>
              </a:lnSpc>
              <a:buNone/>
            </a:pPr>
            <a:r>
              <a:rPr lang="en-US" sz="2000" dirty="0">
                <a:latin typeface="Arial" panose="020B0604020202020204" pitchFamily="34" charset="0"/>
                <a:cs typeface="Arial" panose="020B0604020202020204" pitchFamily="34" charset="0"/>
              </a:rPr>
              <a:t>- The Condition of the Equipment could be measured using condition monitoring, statistical process control, equipment performance or through the use of human senses. </a:t>
            </a:r>
          </a:p>
          <a:p>
            <a:pPr>
              <a:lnSpc>
                <a:spcPct val="120000"/>
              </a:lnSpc>
              <a:buFontTx/>
              <a:buChar char="-"/>
            </a:pPr>
            <a:r>
              <a:rPr lang="en-US" sz="2000" dirty="0">
                <a:latin typeface="Arial" panose="020B0604020202020204" pitchFamily="34" charset="0"/>
                <a:cs typeface="Arial" panose="020B0604020202020204" pitchFamily="34" charset="0"/>
              </a:rPr>
              <a:t>The term </a:t>
            </a:r>
            <a:r>
              <a:rPr lang="en-US" sz="2000" u="sng" dirty="0">
                <a:solidFill>
                  <a:srgbClr val="FF0000"/>
                </a:solidFill>
                <a:latin typeface="Arial" panose="020B0604020202020204" pitchFamily="34" charset="0"/>
                <a:cs typeface="Arial" panose="020B0604020202020204" pitchFamily="34" charset="0"/>
              </a:rPr>
              <a:t>Condition Based Maintenance (CBM),</a:t>
            </a:r>
            <a:r>
              <a:rPr lang="en-US" sz="2000" dirty="0">
                <a:solidFill>
                  <a:srgbClr val="FF000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On-Condition Maintenance and Predictive Maintenance (PdM) can be used interchangeably. </a:t>
            </a:r>
          </a:p>
          <a:p>
            <a:pPr marL="0" indent="0">
              <a:lnSpc>
                <a:spcPct val="120000"/>
              </a:lnSpc>
              <a:buNone/>
            </a:pPr>
            <a:r>
              <a:rPr lang="en-US" sz="2000" dirty="0">
                <a:latin typeface="Arial" panose="020B0604020202020204" pitchFamily="34" charset="0"/>
                <a:cs typeface="Arial" panose="020B0604020202020204" pitchFamily="34" charset="0"/>
              </a:rPr>
              <a:t>Source: SMRP Best Practices	</a:t>
            </a:r>
            <a:r>
              <a:rPr lang="en-US" sz="2000" dirty="0">
                <a:cs typeface="Arial" panose="020B0604020202020204" pitchFamily="34" charset="0"/>
              </a:rPr>
              <a:t>	</a:t>
            </a:r>
            <a:r>
              <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t>				</a:t>
            </a:r>
          </a:p>
          <a:p>
            <a:pPr marL="0" indent="0">
              <a:buNone/>
            </a:pPr>
            <a:endPar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endParaRPr lang="en-US" sz="24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endParaRPr lang="en-US" sz="1600" b="1" dirty="0">
              <a:effectLst>
                <a:outerShdw blurRad="38100" dist="38100" dir="2700000" algn="tl">
                  <a:srgbClr val="000000">
                    <a:alpha val="43137"/>
                  </a:srgbClr>
                </a:outerShdw>
              </a:effectLst>
            </a:endParaRPr>
          </a:p>
        </p:txBody>
      </p:sp>
      <p:sp>
        <p:nvSpPr>
          <p:cNvPr id="5" name="Footer Placeholder 4">
            <a:extLst>
              <a:ext uri="{FF2B5EF4-FFF2-40B4-BE49-F238E27FC236}">
                <a16:creationId xmlns:a16="http://schemas.microsoft.com/office/drawing/2014/main" id="{B71EA140-E1BB-C649-B381-98405DC06F5D}"/>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E909B565-848F-6D46-9832-EB306DD03BE5}"/>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38</a:t>
            </a:fld>
            <a:endParaRPr lang="en-US">
              <a:solidFill>
                <a:schemeClr val="tx1">
                  <a:lumMod val="50000"/>
                  <a:lumOff val="50000"/>
                </a:schemeClr>
              </a:solidFill>
            </a:endParaRPr>
          </a:p>
        </p:txBody>
      </p:sp>
    </p:spTree>
    <p:extLst>
      <p:ext uri="{BB962C8B-B14F-4D97-AF65-F5344CB8AC3E}">
        <p14:creationId xmlns:p14="http://schemas.microsoft.com/office/powerpoint/2010/main" val="251884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8" name="Rectangle 3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686C6AC-CFDE-7545-87C4-0FC9BA8C4CA6}"/>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Maintenance Strategies </a:t>
            </a:r>
            <a:br>
              <a:rPr lang="en-US" sz="3200" dirty="0">
                <a:latin typeface="Arial" panose="020B0604020202020204" pitchFamily="34" charset="0"/>
                <a:cs typeface="Arial" panose="020B0604020202020204" pitchFamily="34" charset="0"/>
              </a:rPr>
            </a:br>
            <a:br>
              <a:rPr lang="en-US" sz="19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endParaRPr lang="en-US" sz="1900"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p:txBody>
      </p:sp>
      <p:sp>
        <p:nvSpPr>
          <p:cNvPr id="40" name="Rectangle 3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0F32EA5-B164-3D47-948B-5C84EEE81812}"/>
              </a:ext>
            </a:extLst>
          </p:cNvPr>
          <p:cNvSpPr>
            <a:spLocks noGrp="1"/>
          </p:cNvSpPr>
          <p:nvPr>
            <p:ph idx="1"/>
          </p:nvPr>
        </p:nvSpPr>
        <p:spPr>
          <a:xfrm>
            <a:off x="836676" y="2481943"/>
            <a:ext cx="7626096" cy="3695020"/>
          </a:xfrm>
        </p:spPr>
        <p:txBody>
          <a:bodyPr>
            <a:normAutofit/>
          </a:bodyPr>
          <a:lstStyle/>
          <a:p>
            <a:pPr marL="0" indent="0">
              <a:buNone/>
            </a:pPr>
            <a:r>
              <a:rPr lang="en-US" sz="2000" dirty="0">
                <a:latin typeface="Arial" panose="020B0604020202020204" pitchFamily="34" charset="0"/>
                <a:cs typeface="Arial" panose="020B0604020202020204" pitchFamily="34" charset="0"/>
              </a:rPr>
              <a:t>Corrective Work is work that is identified through preventive and/or predictive maintenance tasks and completed prior to failure in order to restore the function of an asset. </a:t>
            </a: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Source: SMRP Best Practices</a:t>
            </a:r>
          </a:p>
          <a:p>
            <a:pPr marL="0" indent="0">
              <a:buNone/>
            </a:pPr>
            <a:endParaRPr lang="en-US" sz="19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endParaRPr>
          </a:p>
          <a:p>
            <a:pPr marL="0" indent="0">
              <a:buNone/>
            </a:pPr>
            <a:endParaRPr lang="en-US" sz="1900" b="1" dirty="0">
              <a:effectLst>
                <a:outerShdw blurRad="38100" dist="38100" dir="2700000" algn="tl">
                  <a:srgbClr val="000000">
                    <a:alpha val="43137"/>
                  </a:srgbClr>
                </a:outerShdw>
              </a:effectLst>
            </a:endParaRPr>
          </a:p>
        </p:txBody>
      </p:sp>
      <p:sp>
        <p:nvSpPr>
          <p:cNvPr id="5" name="Footer Placeholder 4">
            <a:extLst>
              <a:ext uri="{FF2B5EF4-FFF2-40B4-BE49-F238E27FC236}">
                <a16:creationId xmlns:a16="http://schemas.microsoft.com/office/drawing/2014/main" id="{125617AC-C82E-194B-8581-30AC79646A8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CB851277-47F3-7F45-8871-D52F8A5BC001}"/>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39</a:t>
            </a:fld>
            <a:endParaRPr lang="en-US">
              <a:solidFill>
                <a:schemeClr val="tx1">
                  <a:lumMod val="50000"/>
                  <a:lumOff val="50000"/>
                </a:schemeClr>
              </a:solidFill>
            </a:endParaRPr>
          </a:p>
        </p:txBody>
      </p:sp>
    </p:spTree>
    <p:extLst>
      <p:ext uri="{BB962C8B-B14F-4D97-AF65-F5344CB8AC3E}">
        <p14:creationId xmlns:p14="http://schemas.microsoft.com/office/powerpoint/2010/main" val="2606556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802B5-2524-0675-FB84-4B9B751BB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BBAF3-8DEE-3CE0-146B-EC504973307B}"/>
              </a:ext>
            </a:extLst>
          </p:cNvPr>
          <p:cNvSpPr>
            <a:spLocks noGrp="1"/>
          </p:cNvSpPr>
          <p:nvPr>
            <p:ph type="title"/>
          </p:nvPr>
        </p:nvSpPr>
        <p:spPr>
          <a:xfrm>
            <a:off x="1614487" y="376207"/>
            <a:ext cx="5915025" cy="745629"/>
          </a:xfrm>
        </p:spPr>
        <p:txBody>
          <a:bodyPr>
            <a:normAutofit/>
          </a:bodyPr>
          <a:lstStyle/>
          <a:p>
            <a:pPr algn="ctr"/>
            <a:r>
              <a:rPr lang="en-US" sz="4000" b="1" dirty="0">
                <a:effectLst>
                  <a:outerShdw blurRad="38100" dist="38100" dir="2700000" algn="tl">
                    <a:srgbClr val="000000">
                      <a:alpha val="43137"/>
                    </a:srgbClr>
                  </a:outerShdw>
                </a:effectLst>
                <a:latin typeface="+mn-lt"/>
                <a:cs typeface="Arial" panose="020B0604020202020204" pitchFamily="34" charset="0"/>
              </a:rPr>
              <a:t>Safety and Reliability</a:t>
            </a:r>
          </a:p>
        </p:txBody>
      </p:sp>
      <p:pic>
        <p:nvPicPr>
          <p:cNvPr id="6" name="Content Placeholder 5">
            <a:extLst>
              <a:ext uri="{FF2B5EF4-FFF2-40B4-BE49-F238E27FC236}">
                <a16:creationId xmlns:a16="http://schemas.microsoft.com/office/drawing/2014/main" id="{3B774771-EAB6-9B0D-7481-8F10E707EE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41798" y="1550918"/>
            <a:ext cx="3313517" cy="2518872"/>
          </a:xfrm>
        </p:spPr>
      </p:pic>
      <p:pic>
        <p:nvPicPr>
          <p:cNvPr id="8" name="Picture 7">
            <a:extLst>
              <a:ext uri="{FF2B5EF4-FFF2-40B4-BE49-F238E27FC236}">
                <a16:creationId xmlns:a16="http://schemas.microsoft.com/office/drawing/2014/main" id="{2B15E681-8E6E-504B-5DCA-D9001B41D9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8687" y="1588593"/>
            <a:ext cx="2827310" cy="2443525"/>
          </a:xfrm>
          <a:prstGeom prst="rect">
            <a:avLst/>
          </a:prstGeom>
          <a:ln>
            <a:solidFill>
              <a:schemeClr val="tx1"/>
            </a:solidFill>
          </a:ln>
        </p:spPr>
      </p:pic>
      <p:sp>
        <p:nvSpPr>
          <p:cNvPr id="3" name="TextBox 2">
            <a:extLst>
              <a:ext uri="{FF2B5EF4-FFF2-40B4-BE49-F238E27FC236}">
                <a16:creationId xmlns:a16="http://schemas.microsoft.com/office/drawing/2014/main" id="{A08F8764-3E4E-0E1A-9829-2AC34F76F0F8}"/>
              </a:ext>
            </a:extLst>
          </p:cNvPr>
          <p:cNvSpPr txBox="1"/>
          <p:nvPr/>
        </p:nvSpPr>
        <p:spPr>
          <a:xfrm>
            <a:off x="1388686" y="4257675"/>
            <a:ext cx="6366629" cy="2215991"/>
          </a:xfrm>
          <a:prstGeom prst="rect">
            <a:avLst/>
          </a:prstGeom>
          <a:noFill/>
        </p:spPr>
        <p:txBody>
          <a:bodyPr wrap="square" rtlCol="0">
            <a:spAutoFit/>
          </a:bodyPr>
          <a:lstStyle/>
          <a:p>
            <a:pPr marL="214313" indent="-214313">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rPr>
              <a:t>Safety requires attention to detail</a:t>
            </a:r>
          </a:p>
          <a:p>
            <a:pPr marL="214313" indent="-214313">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rPr>
              <a:t>Following Procedures mitigates failures</a:t>
            </a:r>
          </a:p>
          <a:p>
            <a:pPr marL="214313" indent="-214313">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rPr>
              <a:t>Not rushing a job</a:t>
            </a:r>
          </a:p>
          <a:p>
            <a:pPr marL="214313" indent="-214313">
              <a:buFont typeface="Arial" panose="020B0604020202020204" pitchFamily="34" charset="0"/>
              <a:buChar char="•"/>
            </a:pPr>
            <a:r>
              <a:rPr lang="en-US" sz="2000" b="1" dirty="0">
                <a:effectLst>
                  <a:outerShdw blurRad="38100" dist="38100" dir="2700000" algn="tl">
                    <a:srgbClr val="000000">
                      <a:alpha val="43137"/>
                    </a:srgbClr>
                  </a:outerShdw>
                </a:effectLst>
                <a:latin typeface="Abadi" panose="020B0604020104020204" pitchFamily="34" charset="0"/>
              </a:rPr>
              <a:t>Effective Planning and Scheduling increases wrench-time and mitigates human error which results in equipment and personnel failures</a:t>
            </a:r>
          </a:p>
          <a:p>
            <a:pPr marL="214313" indent="-214313">
              <a:buFont typeface="Arial" panose="020B0604020202020204" pitchFamily="34" charset="0"/>
              <a:buChar char="•"/>
            </a:pPr>
            <a:endParaRPr lang="en-US" b="1" dirty="0">
              <a:effectLst>
                <a:outerShdw blurRad="38100" dist="38100" dir="2700000" algn="tl">
                  <a:srgbClr val="000000">
                    <a:alpha val="43137"/>
                  </a:srgbClr>
                </a:outerShdw>
              </a:effectLst>
            </a:endParaRPr>
          </a:p>
        </p:txBody>
      </p:sp>
      <p:sp>
        <p:nvSpPr>
          <p:cNvPr id="4" name="Footer Placeholder 3">
            <a:extLst>
              <a:ext uri="{FF2B5EF4-FFF2-40B4-BE49-F238E27FC236}">
                <a16:creationId xmlns:a16="http://schemas.microsoft.com/office/drawing/2014/main" id="{2E78B8FC-4CE3-6ED8-0F53-A58ED69B5C25}"/>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756EBC7D-8207-EF0A-978A-1457F14A4751}"/>
              </a:ext>
            </a:extLst>
          </p:cNvPr>
          <p:cNvSpPr>
            <a:spLocks noGrp="1"/>
          </p:cNvSpPr>
          <p:nvPr>
            <p:ph type="sldNum" sz="quarter" idx="12"/>
          </p:nvPr>
        </p:nvSpPr>
        <p:spPr/>
        <p:txBody>
          <a:bodyPr/>
          <a:lstStyle/>
          <a:p>
            <a:pPr>
              <a:defRPr/>
            </a:pPr>
            <a:fld id="{93760DB9-38B2-4ACA-86B8-FFD53C1F380B}" type="slidenum">
              <a:rPr lang="en-US" smtClean="0"/>
              <a:pPr>
                <a:defRPr/>
              </a:pPr>
              <a:t>4</a:t>
            </a:fld>
            <a:endParaRPr lang="en-US"/>
          </a:p>
        </p:txBody>
      </p:sp>
    </p:spTree>
    <p:extLst>
      <p:ext uri="{BB962C8B-B14F-4D97-AF65-F5344CB8AC3E}">
        <p14:creationId xmlns:p14="http://schemas.microsoft.com/office/powerpoint/2010/main" val="77104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2" name="Rectangle 2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6A5A94-133C-4CF8-BFA7-4372EF7936FF}"/>
              </a:ext>
            </a:extLst>
          </p:cNvPr>
          <p:cNvSpPr>
            <a:spLocks noGrp="1"/>
          </p:cNvSpPr>
          <p:nvPr>
            <p:ph type="title"/>
          </p:nvPr>
        </p:nvSpPr>
        <p:spPr>
          <a:xfrm>
            <a:off x="836676" y="548640"/>
            <a:ext cx="7626096" cy="914400"/>
          </a:xfrm>
        </p:spPr>
        <p:txBody>
          <a:bodyPr>
            <a:normAutofit fontScale="90000"/>
          </a:bodyPr>
          <a:lstStyle/>
          <a:p>
            <a:br>
              <a:rPr lang="en-US" sz="3500" b="1" dirty="0">
                <a:effectLst>
                  <a:outerShdw blurRad="38100" dist="38100" dir="2700000" algn="tl">
                    <a:srgbClr val="000000">
                      <a:alpha val="43137"/>
                    </a:srgbClr>
                  </a:outerShdw>
                </a:effectLst>
                <a:latin typeface="+mn-lt"/>
              </a:rPr>
            </a:br>
            <a:r>
              <a:rPr lang="en-US" sz="3200" dirty="0">
                <a:latin typeface="Arial" panose="020B0604020202020204" pitchFamily="34" charset="0"/>
                <a:cs typeface="Arial" panose="020B0604020202020204" pitchFamily="34" charset="0"/>
              </a:rPr>
              <a:t>Preventive Maintenance Attributes</a:t>
            </a:r>
          </a:p>
        </p:txBody>
      </p:sp>
      <p:sp>
        <p:nvSpPr>
          <p:cNvPr id="26" name="Rectangle 2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9062B4D-0C99-47AD-A3FC-88CDE8454C69}"/>
              </a:ext>
            </a:extLst>
          </p:cNvPr>
          <p:cNvSpPr>
            <a:spLocks noGrp="1"/>
          </p:cNvSpPr>
          <p:nvPr>
            <p:ph idx="1"/>
          </p:nvPr>
        </p:nvSpPr>
        <p:spPr>
          <a:xfrm>
            <a:off x="685800" y="2133600"/>
            <a:ext cx="7776972" cy="4043363"/>
          </a:xfrm>
        </p:spPr>
        <p:txBody>
          <a:bodyPr>
            <a:noAutofit/>
          </a:bodyPr>
          <a:lstStyle/>
          <a:p>
            <a:pPr marL="0" indent="0">
              <a:lnSpc>
                <a:spcPct val="120000"/>
              </a:lnSpc>
              <a:buNone/>
            </a:pPr>
            <a:r>
              <a:rPr lang="en-US" sz="2000" dirty="0">
                <a:latin typeface="Arial" panose="020B0604020202020204" pitchFamily="34" charset="0"/>
                <a:cs typeface="Arial" panose="020B0604020202020204" pitchFamily="34" charset="0"/>
              </a:rPr>
              <a:t>A group of preventive maintenance tasks, which include failure-finding tasks, scheduled to be accomplished at specified intervals, or based on condition. </a:t>
            </a:r>
          </a:p>
          <a:p>
            <a:pPr marL="0" indent="0">
              <a:lnSpc>
                <a:spcPct val="120000"/>
              </a:lnSpc>
              <a:buNone/>
            </a:pPr>
            <a:r>
              <a:rPr lang="en-US" sz="2000" dirty="0">
                <a:latin typeface="Arial" panose="020B0604020202020204" pitchFamily="34" charset="0"/>
                <a:cs typeface="Arial" panose="020B0604020202020204" pitchFamily="34" charset="0"/>
              </a:rPr>
              <a:t>The objective of these tasks is to identify and prevent deterioration below inherent safety and reliability levels by one or more of the following means: </a:t>
            </a:r>
          </a:p>
          <a:p>
            <a:pPr lvl="1">
              <a:lnSpc>
                <a:spcPct val="120000"/>
              </a:lnSpc>
            </a:pPr>
            <a:r>
              <a:rPr lang="en-US" sz="2000" dirty="0">
                <a:latin typeface="Arial" panose="020B0604020202020204" pitchFamily="34" charset="0"/>
                <a:cs typeface="Arial" panose="020B0604020202020204" pitchFamily="34" charset="0"/>
              </a:rPr>
              <a:t>Lubrication/servicing; </a:t>
            </a:r>
          </a:p>
          <a:p>
            <a:pPr lvl="1">
              <a:lnSpc>
                <a:spcPct val="120000"/>
              </a:lnSpc>
            </a:pPr>
            <a:r>
              <a:rPr lang="en-US" sz="2000" dirty="0">
                <a:latin typeface="Arial" panose="020B0604020202020204" pitchFamily="34" charset="0"/>
                <a:cs typeface="Arial" panose="020B0604020202020204" pitchFamily="34" charset="0"/>
              </a:rPr>
              <a:t>Operational/visual/automated check; </a:t>
            </a:r>
          </a:p>
          <a:p>
            <a:pPr lvl="1">
              <a:lnSpc>
                <a:spcPct val="120000"/>
              </a:lnSpc>
            </a:pPr>
            <a:r>
              <a:rPr lang="en-US" sz="2000" dirty="0">
                <a:latin typeface="Arial" panose="020B0604020202020204" pitchFamily="34" charset="0"/>
                <a:cs typeface="Arial" panose="020B0604020202020204" pitchFamily="34" charset="0"/>
              </a:rPr>
              <a:t>Inspection/functional test/condition monitoring; </a:t>
            </a:r>
          </a:p>
          <a:p>
            <a:pPr lvl="1">
              <a:lnSpc>
                <a:spcPct val="120000"/>
              </a:lnSpc>
            </a:pPr>
            <a:r>
              <a:rPr lang="en-US" sz="2000" dirty="0">
                <a:latin typeface="Arial" panose="020B0604020202020204" pitchFamily="34" charset="0"/>
                <a:cs typeface="Arial" panose="020B0604020202020204" pitchFamily="34" charset="0"/>
              </a:rPr>
              <a:t>Restoration</a:t>
            </a:r>
          </a:p>
          <a:p>
            <a:pPr marL="342900" lvl="1" indent="0">
              <a:lnSpc>
                <a:spcPct val="120000"/>
              </a:lnSpc>
              <a:buNone/>
            </a:pPr>
            <a:r>
              <a:rPr lang="en-US" sz="2000" dirty="0">
                <a:latin typeface="Arial" panose="020B0604020202020204" pitchFamily="34" charset="0"/>
                <a:cs typeface="Arial" panose="020B0604020202020204" pitchFamily="34" charset="0"/>
              </a:rPr>
              <a:t>Source : SMRP Best Practices</a:t>
            </a:r>
          </a:p>
        </p:txBody>
      </p:sp>
      <p:sp>
        <p:nvSpPr>
          <p:cNvPr id="5" name="Footer Placeholder 4">
            <a:extLst>
              <a:ext uri="{FF2B5EF4-FFF2-40B4-BE49-F238E27FC236}">
                <a16:creationId xmlns:a16="http://schemas.microsoft.com/office/drawing/2014/main" id="{D510A33C-D6E9-9A49-86AF-FCFDB6E8A10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endParaRPr lang="en-US" dirty="0">
              <a:solidFill>
                <a:schemeClr val="tx1">
                  <a:lumMod val="50000"/>
                  <a:lumOff val="50000"/>
                </a:schemeClr>
              </a:solidFill>
            </a:endParaRPr>
          </a:p>
        </p:txBody>
      </p:sp>
      <p:sp>
        <p:nvSpPr>
          <p:cNvPr id="4" name="Slide Number Placeholder 3">
            <a:extLst>
              <a:ext uri="{FF2B5EF4-FFF2-40B4-BE49-F238E27FC236}">
                <a16:creationId xmlns:a16="http://schemas.microsoft.com/office/drawing/2014/main" id="{FE4717E6-B5D7-BE40-B84B-12F17EEF9721}"/>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40</a:t>
            </a:fld>
            <a:endParaRPr lang="en-US" dirty="0">
              <a:solidFill>
                <a:schemeClr val="tx1">
                  <a:lumMod val="50000"/>
                  <a:lumOff val="50000"/>
                </a:schemeClr>
              </a:solidFill>
            </a:endParaRPr>
          </a:p>
        </p:txBody>
      </p:sp>
    </p:spTree>
    <p:extLst>
      <p:ext uri="{BB962C8B-B14F-4D97-AF65-F5344CB8AC3E}">
        <p14:creationId xmlns:p14="http://schemas.microsoft.com/office/powerpoint/2010/main" val="230900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C294-3886-444B-8BF3-F022536F9533}"/>
              </a:ext>
            </a:extLst>
          </p:cNvPr>
          <p:cNvSpPr>
            <a:spLocks noGrp="1"/>
          </p:cNvSpPr>
          <p:nvPr>
            <p:ph type="title"/>
          </p:nvPr>
        </p:nvSpPr>
        <p:spPr>
          <a:xfrm>
            <a:off x="628650" y="18256"/>
            <a:ext cx="7886700" cy="1086548"/>
          </a:xfrm>
        </p:spPr>
        <p:txBody>
          <a:bodyPr>
            <a:normAutofit/>
          </a:bodyPr>
          <a:lstStyle/>
          <a:p>
            <a:pPr algn="ctr"/>
            <a:r>
              <a:rPr lang="en-US" sz="3600" b="1" dirty="0">
                <a:effectLst>
                  <a:outerShdw blurRad="38100" dist="38100" dir="2700000" algn="tl">
                    <a:srgbClr val="000000">
                      <a:alpha val="43137"/>
                    </a:srgbClr>
                  </a:outerShdw>
                </a:effectLst>
                <a:latin typeface="+mn-lt"/>
              </a:rPr>
              <a:t>Operator Care</a:t>
            </a:r>
          </a:p>
        </p:txBody>
      </p:sp>
      <p:sp>
        <p:nvSpPr>
          <p:cNvPr id="3" name="Content Placeholder 2">
            <a:extLst>
              <a:ext uri="{FF2B5EF4-FFF2-40B4-BE49-F238E27FC236}">
                <a16:creationId xmlns:a16="http://schemas.microsoft.com/office/drawing/2014/main" id="{12212A20-EA8A-4C49-A150-782401FABB71}"/>
              </a:ext>
            </a:extLst>
          </p:cNvPr>
          <p:cNvSpPr>
            <a:spLocks noGrp="1"/>
          </p:cNvSpPr>
          <p:nvPr>
            <p:ph idx="1"/>
          </p:nvPr>
        </p:nvSpPr>
        <p:spPr>
          <a:xfrm>
            <a:off x="428624" y="762000"/>
            <a:ext cx="8286750" cy="4889830"/>
          </a:xfrm>
        </p:spPr>
        <p:txBody>
          <a:bodyPr>
            <a:normAutofit/>
          </a:bodyPr>
          <a:lstStyle/>
          <a:p>
            <a:pPr marL="0" indent="0">
              <a:buNone/>
            </a:pPr>
            <a:r>
              <a:rPr lang="en-US" sz="2400" b="1" u="sng" dirty="0">
                <a:solidFill>
                  <a:srgbClr val="002060"/>
                </a:solidFill>
              </a:rPr>
              <a:t>Operator Care </a:t>
            </a:r>
            <a:r>
              <a:rPr lang="en-US" sz="2400" b="1" dirty="0"/>
              <a:t>is a simple process that engages all of the personnel working within the organization towards a common goal of increased throughput and decreased equipment delays.</a:t>
            </a:r>
          </a:p>
        </p:txBody>
      </p:sp>
      <p:sp>
        <p:nvSpPr>
          <p:cNvPr id="4" name="Rectangle 3">
            <a:extLst>
              <a:ext uri="{FF2B5EF4-FFF2-40B4-BE49-F238E27FC236}">
                <a16:creationId xmlns:a16="http://schemas.microsoft.com/office/drawing/2014/main" id="{ADF428F5-EC16-4A27-BE6B-400975F1BFB3}"/>
              </a:ext>
            </a:extLst>
          </p:cNvPr>
          <p:cNvSpPr/>
          <p:nvPr/>
        </p:nvSpPr>
        <p:spPr>
          <a:xfrm>
            <a:off x="428625" y="2218748"/>
            <a:ext cx="8286749" cy="1323439"/>
          </a:xfrm>
          <a:prstGeom prst="rect">
            <a:avLst/>
          </a:prstGeom>
          <a:ln>
            <a:solidFill>
              <a:schemeClr val="accent1"/>
            </a:solidFill>
          </a:ln>
        </p:spPr>
        <p:txBody>
          <a:bodyPr wrap="square">
            <a:spAutoFit/>
          </a:bodyPr>
          <a:lstStyle/>
          <a:p>
            <a:r>
              <a:rPr lang="en-US" sz="2000" b="1" u="sng" dirty="0">
                <a:latin typeface="+mn-lt"/>
              </a:rPr>
              <a:t>ELEMENT 1 </a:t>
            </a:r>
            <a:r>
              <a:rPr lang="en-US" sz="2000" b="1" dirty="0">
                <a:latin typeface="+mn-lt"/>
              </a:rPr>
              <a:t>- Focus on Abnormalities, not Failures: Point "P" (the onset of failure) differs greatly from point "F" (the loss of function) on the P-F curve. Many operators do not understand this relationship and are not conditioned to report equipment abnormalities.</a:t>
            </a:r>
          </a:p>
        </p:txBody>
      </p:sp>
      <p:sp>
        <p:nvSpPr>
          <p:cNvPr id="5" name="Rectangle 4">
            <a:extLst>
              <a:ext uri="{FF2B5EF4-FFF2-40B4-BE49-F238E27FC236}">
                <a16:creationId xmlns:a16="http://schemas.microsoft.com/office/drawing/2014/main" id="{AD822FAF-013E-4D68-9DA7-AE01B259544A}"/>
              </a:ext>
            </a:extLst>
          </p:cNvPr>
          <p:cNvSpPr/>
          <p:nvPr/>
        </p:nvSpPr>
        <p:spPr>
          <a:xfrm>
            <a:off x="428624" y="3495694"/>
            <a:ext cx="8286749" cy="1015663"/>
          </a:xfrm>
          <a:prstGeom prst="rect">
            <a:avLst/>
          </a:prstGeom>
          <a:ln>
            <a:solidFill>
              <a:schemeClr val="accent1"/>
            </a:solidFill>
          </a:ln>
        </p:spPr>
        <p:txBody>
          <a:bodyPr wrap="square">
            <a:spAutoFit/>
          </a:bodyPr>
          <a:lstStyle/>
          <a:p>
            <a:r>
              <a:rPr lang="en-US" sz="2000" b="1" u="sng" dirty="0">
                <a:latin typeface="+mn-lt"/>
              </a:rPr>
              <a:t>ELEMENT 2</a:t>
            </a:r>
            <a:r>
              <a:rPr lang="en-US" sz="2000" b="1" dirty="0">
                <a:latin typeface="+mn-lt"/>
              </a:rPr>
              <a:t> - Formal Routine Inspection Forms: Simple, clear, and concise, the Routine Inspection Form defines the expectations of the operators in the area and facilitates standardization</a:t>
            </a:r>
          </a:p>
        </p:txBody>
      </p:sp>
      <p:sp>
        <p:nvSpPr>
          <p:cNvPr id="6" name="Rectangle 5">
            <a:extLst>
              <a:ext uri="{FF2B5EF4-FFF2-40B4-BE49-F238E27FC236}">
                <a16:creationId xmlns:a16="http://schemas.microsoft.com/office/drawing/2014/main" id="{E56BBF9C-CE47-4BAA-A41E-EA6DEB227BE0}"/>
              </a:ext>
            </a:extLst>
          </p:cNvPr>
          <p:cNvSpPr/>
          <p:nvPr/>
        </p:nvSpPr>
        <p:spPr>
          <a:xfrm>
            <a:off x="428624" y="4533022"/>
            <a:ext cx="8286748" cy="677108"/>
          </a:xfrm>
          <a:prstGeom prst="rect">
            <a:avLst/>
          </a:prstGeom>
          <a:ln>
            <a:solidFill>
              <a:schemeClr val="accent1"/>
            </a:solidFill>
          </a:ln>
        </p:spPr>
        <p:txBody>
          <a:bodyPr wrap="square">
            <a:spAutoFit/>
          </a:bodyPr>
          <a:lstStyle/>
          <a:p>
            <a:r>
              <a:rPr lang="fr-FR" sz="2000" b="1" u="sng" dirty="0">
                <a:latin typeface="+mn-lt"/>
              </a:rPr>
              <a:t>ELEMENT 3</a:t>
            </a:r>
            <a:r>
              <a:rPr lang="fr-FR" sz="2000" b="1" dirty="0">
                <a:latin typeface="+mn-lt"/>
              </a:rPr>
              <a:t> – </a:t>
            </a:r>
            <a:r>
              <a:rPr lang="fr-FR" sz="2000" b="1" dirty="0" err="1">
                <a:latin typeface="+mn-lt"/>
              </a:rPr>
              <a:t>Ensure</a:t>
            </a:r>
            <a:r>
              <a:rPr lang="fr-FR" sz="2000" b="1" dirty="0">
                <a:latin typeface="+mn-lt"/>
              </a:rPr>
              <a:t> Inspections are Quantitative:</a:t>
            </a:r>
          </a:p>
          <a:p>
            <a:endParaRPr lang="en-US" b="1" dirty="0"/>
          </a:p>
        </p:txBody>
      </p:sp>
      <p:sp>
        <p:nvSpPr>
          <p:cNvPr id="7" name="Rectangle 6">
            <a:extLst>
              <a:ext uri="{FF2B5EF4-FFF2-40B4-BE49-F238E27FC236}">
                <a16:creationId xmlns:a16="http://schemas.microsoft.com/office/drawing/2014/main" id="{600913C4-F6D3-4231-B63E-AB520C99744A}"/>
              </a:ext>
            </a:extLst>
          </p:cNvPr>
          <p:cNvSpPr/>
          <p:nvPr/>
        </p:nvSpPr>
        <p:spPr>
          <a:xfrm>
            <a:off x="428624" y="5328665"/>
            <a:ext cx="8286748" cy="677108"/>
          </a:xfrm>
          <a:prstGeom prst="rect">
            <a:avLst/>
          </a:prstGeom>
          <a:ln>
            <a:solidFill>
              <a:schemeClr val="accent1"/>
            </a:solidFill>
          </a:ln>
        </p:spPr>
        <p:txBody>
          <a:bodyPr wrap="square">
            <a:spAutoFit/>
          </a:bodyPr>
          <a:lstStyle/>
          <a:p>
            <a:r>
              <a:rPr lang="en-US" sz="2000" b="1" u="sng" dirty="0">
                <a:latin typeface="+mn-lt"/>
              </a:rPr>
              <a:t>ELEMENT 4</a:t>
            </a:r>
            <a:r>
              <a:rPr lang="en-US" sz="2000" b="1" dirty="0">
                <a:latin typeface="+mn-lt"/>
              </a:rPr>
              <a:t> - Liberal use of Visual Controls</a:t>
            </a:r>
          </a:p>
          <a:p>
            <a:endParaRPr lang="en-US" b="1" dirty="0"/>
          </a:p>
        </p:txBody>
      </p:sp>
      <p:sp>
        <p:nvSpPr>
          <p:cNvPr id="8" name="Slide Number Placeholder 7">
            <a:extLst>
              <a:ext uri="{FF2B5EF4-FFF2-40B4-BE49-F238E27FC236}">
                <a16:creationId xmlns:a16="http://schemas.microsoft.com/office/drawing/2014/main" id="{5D47543F-B359-2C46-B193-160F368BC4FE}"/>
              </a:ext>
            </a:extLst>
          </p:cNvPr>
          <p:cNvSpPr>
            <a:spLocks noGrp="1"/>
          </p:cNvSpPr>
          <p:nvPr>
            <p:ph type="sldNum" sz="quarter" idx="12"/>
          </p:nvPr>
        </p:nvSpPr>
        <p:spPr/>
        <p:txBody>
          <a:bodyPr/>
          <a:lstStyle/>
          <a:p>
            <a:pPr>
              <a:defRPr/>
            </a:pPr>
            <a:fld id="{93760DB9-38B2-4ACA-86B8-FFD53C1F380B}" type="slidenum">
              <a:rPr lang="en-US" smtClean="0"/>
              <a:pPr>
                <a:defRPr/>
              </a:pPr>
              <a:t>41</a:t>
            </a:fld>
            <a:endParaRPr lang="en-US"/>
          </a:p>
        </p:txBody>
      </p:sp>
      <p:sp>
        <p:nvSpPr>
          <p:cNvPr id="9" name="Footer Placeholder 8">
            <a:extLst>
              <a:ext uri="{FF2B5EF4-FFF2-40B4-BE49-F238E27FC236}">
                <a16:creationId xmlns:a16="http://schemas.microsoft.com/office/drawing/2014/main" id="{DFD7B37B-71BB-2F4B-B03D-CD6461DF3CF9}"/>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92673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7" name="Rectangle 717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79" name="Rectangle 717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181" name="Rectangle 718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70" name="Title 2">
            <a:extLst>
              <a:ext uri="{FF2B5EF4-FFF2-40B4-BE49-F238E27FC236}">
                <a16:creationId xmlns:a16="http://schemas.microsoft.com/office/drawing/2014/main" id="{0AC43906-6CD1-429E-836E-174048A08268}"/>
              </a:ext>
            </a:extLst>
          </p:cNvPr>
          <p:cNvSpPr>
            <a:spLocks noGrp="1"/>
          </p:cNvSpPr>
          <p:nvPr>
            <p:ph type="title"/>
          </p:nvPr>
        </p:nvSpPr>
        <p:spPr>
          <a:xfrm>
            <a:off x="836676" y="548640"/>
            <a:ext cx="7626096" cy="1179576"/>
          </a:xfrm>
        </p:spPr>
        <p:txBody>
          <a:bodyPr>
            <a:normAutofit/>
          </a:bodyPr>
          <a:lstStyle/>
          <a:p>
            <a:pPr eaLnBrk="1" hangingPunct="1"/>
            <a:r>
              <a:rPr lang="en-US" altLang="en-US" sz="3200" dirty="0">
                <a:latin typeface="Arial" panose="020B0604020202020204" pitchFamily="34" charset="0"/>
                <a:cs typeface="Arial" panose="020B0604020202020204" pitchFamily="34" charset="0"/>
              </a:rPr>
              <a:t>Planning and Scheduling</a:t>
            </a:r>
          </a:p>
        </p:txBody>
      </p:sp>
      <p:sp>
        <p:nvSpPr>
          <p:cNvPr id="7183" name="Rectangle 718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483FA4B1-7547-40F4-80CC-839CA6651A53}"/>
              </a:ext>
            </a:extLst>
          </p:cNvPr>
          <p:cNvSpPr>
            <a:spLocks noGrp="1"/>
          </p:cNvSpPr>
          <p:nvPr>
            <p:ph idx="1"/>
          </p:nvPr>
        </p:nvSpPr>
        <p:spPr>
          <a:xfrm>
            <a:off x="836676" y="2481943"/>
            <a:ext cx="7626096" cy="3695020"/>
          </a:xfrm>
        </p:spPr>
        <p:txBody>
          <a:bodyPr>
            <a:normAutofit/>
          </a:bodyPr>
          <a:lstStyle/>
          <a:p>
            <a:pPr algn="ctr" eaLnBrk="1" hangingPunct="1">
              <a:buFontTx/>
              <a:buNone/>
              <a:defRPr/>
            </a:pPr>
            <a:r>
              <a:rPr lang="en-US" sz="2400" dirty="0">
                <a:latin typeface="Arial" panose="020B0604020202020204" pitchFamily="34" charset="0"/>
                <a:cs typeface="Arial" panose="020B0604020202020204" pitchFamily="34" charset="0"/>
              </a:rPr>
              <a:t>Two Different Functions which are dependent on </a:t>
            </a:r>
          </a:p>
          <a:p>
            <a:pPr algn="ctr" eaLnBrk="1" hangingPunct="1">
              <a:buFontTx/>
              <a:buNone/>
              <a:defRPr/>
            </a:pPr>
            <a:r>
              <a:rPr lang="en-US" sz="2400" dirty="0">
                <a:latin typeface="Arial" panose="020B0604020202020204" pitchFamily="34" charset="0"/>
                <a:cs typeface="Arial" panose="020B0604020202020204" pitchFamily="34" charset="0"/>
              </a:rPr>
              <a:t>each other</a:t>
            </a:r>
          </a:p>
        </p:txBody>
      </p:sp>
      <p:sp>
        <p:nvSpPr>
          <p:cNvPr id="2" name="Footer Placeholder 1">
            <a:extLst>
              <a:ext uri="{FF2B5EF4-FFF2-40B4-BE49-F238E27FC236}">
                <a16:creationId xmlns:a16="http://schemas.microsoft.com/office/drawing/2014/main" id="{DB1B432F-B101-164C-8290-B21F93274445}"/>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7172" name="Slide Number Placeholder 1">
            <a:extLst>
              <a:ext uri="{FF2B5EF4-FFF2-40B4-BE49-F238E27FC236}">
                <a16:creationId xmlns:a16="http://schemas.microsoft.com/office/drawing/2014/main" id="{341423E1-368B-4D52-9D03-C1242DBC7612}"/>
              </a:ext>
            </a:extLst>
          </p:cNvPr>
          <p:cNvSpPr>
            <a:spLocks noGrp="1"/>
          </p:cNvSpPr>
          <p:nvPr>
            <p:ph type="sldNum" sz="quarter" idx="12"/>
          </p:nvPr>
        </p:nvSpPr>
        <p:spPr>
          <a:xfrm>
            <a:off x="6405372"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586DEF72-EC16-45E1-979D-712B2FCD1461}" type="slidenum">
              <a:rPr lang="en-US" altLang="en-US">
                <a:solidFill>
                  <a:schemeClr val="tx1">
                    <a:lumMod val="50000"/>
                    <a:lumOff val="50000"/>
                  </a:schemeClr>
                </a:solidFill>
              </a:rPr>
              <a:pPr eaLnBrk="1" hangingPunct="1">
                <a:spcAft>
                  <a:spcPts val="600"/>
                </a:spcAft>
              </a:pPr>
              <a:t>42</a:t>
            </a:fld>
            <a:endParaRPr lang="en-US" altLang="en-US">
              <a:solidFill>
                <a:schemeClr val="tx1">
                  <a:lumMod val="50000"/>
                  <a:lumOff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7170"/>
                                        </p:tgtEl>
                                        <p:attrNameLst>
                                          <p:attrName>style.visibility</p:attrName>
                                        </p:attrNameLst>
                                      </p:cBhvr>
                                      <p:to>
                                        <p:strVal val="visible"/>
                                      </p:to>
                                    </p:set>
                                    <p:animEffect transition="in" filter="fade">
                                      <p:cBhvr>
                                        <p:cTn id="7" dur="7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6EFD3D-0671-9C97-59DF-65C3E61D58B3}"/>
              </a:ext>
            </a:extLst>
          </p:cNvPr>
          <p:cNvSpPr>
            <a:spLocks noGrp="1"/>
          </p:cNvSpPr>
          <p:nvPr>
            <p:ph type="title"/>
          </p:nvPr>
        </p:nvSpPr>
        <p:spPr>
          <a:xfrm>
            <a:off x="628650" y="184805"/>
            <a:ext cx="7886700" cy="1505883"/>
          </a:xfrm>
        </p:spPr>
        <p:txBody>
          <a:bodyPr vert="horz" lIns="91440" tIns="45720" rIns="91440" bIns="45720" rtlCol="0" anchor="ctr">
            <a:normAutofit/>
          </a:bodyPr>
          <a:lstStyle/>
          <a:p>
            <a:pPr defTabSz="914400"/>
            <a:br>
              <a:rPr lang="en-US" sz="3100" b="1" kern="1200" dirty="0">
                <a:solidFill>
                  <a:schemeClr val="tx1"/>
                </a:solidFill>
                <a:effectLst>
                  <a:outerShdw blurRad="38100" dist="38100" dir="2700000" algn="tl">
                    <a:srgbClr val="000000">
                      <a:alpha val="43137"/>
                    </a:srgbClr>
                  </a:outerShdw>
                </a:effectLst>
                <a:latin typeface="+mj-lt"/>
                <a:ea typeface="+mj-ea"/>
                <a:cs typeface="+mj-cs"/>
              </a:rPr>
            </a:br>
            <a:r>
              <a:rPr lang="en-US" sz="3100" b="1" kern="1200" dirty="0">
                <a:solidFill>
                  <a:schemeClr val="tx1"/>
                </a:solidFill>
                <a:effectLst>
                  <a:outerShdw blurRad="38100" dist="38100" dir="2700000" algn="tl">
                    <a:srgbClr val="000000">
                      <a:alpha val="43137"/>
                    </a:srgbClr>
                  </a:outerShdw>
                </a:effectLst>
                <a:latin typeface="+mj-lt"/>
                <a:ea typeface="+mj-ea"/>
                <a:cs typeface="+mj-cs"/>
              </a:rPr>
              <a:t>“Maintenance Planning Is Too Hard in my Workplace”</a:t>
            </a:r>
          </a:p>
        </p:txBody>
      </p:sp>
      <p:pic>
        <p:nvPicPr>
          <p:cNvPr id="6" name="Picture 5" descr="A screenshot of a computer&#10;&#10;Description automatically generated">
            <a:extLst>
              <a:ext uri="{FF2B5EF4-FFF2-40B4-BE49-F238E27FC236}">
                <a16:creationId xmlns:a16="http://schemas.microsoft.com/office/drawing/2014/main" id="{265A6271-6C2C-8E5F-028F-F30CFEA9940F}"/>
              </a:ext>
            </a:extLst>
          </p:cNvPr>
          <p:cNvPicPr>
            <a:picLocks noChangeAspect="1"/>
          </p:cNvPicPr>
          <p:nvPr/>
        </p:nvPicPr>
        <p:blipFill rotWithShape="1">
          <a:blip r:embed="rId2"/>
          <a:srcRect l="20833" t="28581" r="34167" b="12086"/>
          <a:stretch/>
        </p:blipFill>
        <p:spPr>
          <a:xfrm>
            <a:off x="1570632" y="1845426"/>
            <a:ext cx="6000445" cy="4450303"/>
          </a:xfrm>
          <a:prstGeom prst="rect">
            <a:avLst/>
          </a:prstGeom>
        </p:spPr>
      </p:pic>
      <p:sp>
        <p:nvSpPr>
          <p:cNvPr id="3" name="Footer Placeholder 2">
            <a:extLst>
              <a:ext uri="{FF2B5EF4-FFF2-40B4-BE49-F238E27FC236}">
                <a16:creationId xmlns:a16="http://schemas.microsoft.com/office/drawing/2014/main" id="{09A68C1B-B9EA-094A-90B1-405DCBD1AB07}"/>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www.worldclassmaintenance.org</a:t>
            </a:r>
          </a:p>
        </p:txBody>
      </p:sp>
      <p:sp>
        <p:nvSpPr>
          <p:cNvPr id="4" name="Slide Number Placeholder 3">
            <a:extLst>
              <a:ext uri="{FF2B5EF4-FFF2-40B4-BE49-F238E27FC236}">
                <a16:creationId xmlns:a16="http://schemas.microsoft.com/office/drawing/2014/main" id="{2D7F91BC-BECA-8B65-F615-88AFB6088DF1}"/>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smtClean="0">
                <a:latin typeface="+mn-lt"/>
                <a:cs typeface="+mn-cs"/>
              </a:rPr>
              <a:pPr>
                <a:spcAft>
                  <a:spcPts val="600"/>
                </a:spcAft>
                <a:defRPr/>
              </a:pPr>
              <a:t>43</a:t>
            </a:fld>
            <a:endParaRPr lang="en-US" sz="1200">
              <a:latin typeface="+mn-lt"/>
              <a:cs typeface="+mn-cs"/>
            </a:endParaRPr>
          </a:p>
        </p:txBody>
      </p:sp>
    </p:spTree>
    <p:extLst>
      <p:ext uri="{BB962C8B-B14F-4D97-AF65-F5344CB8AC3E}">
        <p14:creationId xmlns:p14="http://schemas.microsoft.com/office/powerpoint/2010/main" val="215420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7BFF97ED-3FCB-4982-A6B0-97C90E857ED9}"/>
              </a:ext>
            </a:extLst>
          </p:cNvPr>
          <p:cNvSpPr>
            <a:spLocks noGrp="1" noChangeArrowheads="1"/>
          </p:cNvSpPr>
          <p:nvPr>
            <p:ph type="title" idx="4294967295"/>
          </p:nvPr>
        </p:nvSpPr>
        <p:spPr>
          <a:xfrm>
            <a:off x="450850" y="365126"/>
            <a:ext cx="8693150" cy="1325563"/>
          </a:xfrm>
        </p:spPr>
        <p:txBody>
          <a:bodyPr>
            <a:normAutofit fontScale="90000"/>
          </a:bodyPr>
          <a:lstStyle/>
          <a:p>
            <a:pPr algn="ctr" eaLnBrk="1" fontAlgn="auto" hangingPunct="1">
              <a:spcAft>
                <a:spcPts val="0"/>
              </a:spcAft>
              <a:defRPr/>
            </a:pPr>
            <a:r>
              <a:rPr lang="en-US" sz="3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Maintenance Planning: </a:t>
            </a:r>
            <a:br>
              <a:rPr lang="en-US" sz="3600" dirty="0">
                <a:latin typeface="Arial" panose="020B0604020202020204" pitchFamily="34" charset="0"/>
                <a:cs typeface="Arial" panose="020B0604020202020204" pitchFamily="34" charset="0"/>
              </a:rPr>
            </a:br>
            <a:br>
              <a:rPr lang="en-US" sz="2800" b="1" dirty="0">
                <a:cs typeface="Arial" pitchFamily="34" charset="0"/>
              </a:rPr>
            </a:br>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Identifying the parts, tools, procedures, standards, and specifications required for effective maintenance work, increasing wrench time</a:t>
            </a:r>
            <a:r>
              <a:rPr lang="en-US" sz="2400" dirty="0">
                <a:latin typeface="Arial" panose="020B0604020202020204" pitchFamily="34" charset="0"/>
                <a:cs typeface="Arial" panose="020B0604020202020204" pitchFamily="34" charset="0"/>
              </a:rPr>
              <a:t>.</a:t>
            </a:r>
          </a:p>
        </p:txBody>
      </p:sp>
      <p:pic>
        <p:nvPicPr>
          <p:cNvPr id="6147" name="Picture 5" descr="IPF Curve.JPG">
            <a:extLst>
              <a:ext uri="{FF2B5EF4-FFF2-40B4-BE49-F238E27FC236}">
                <a16:creationId xmlns:a16="http://schemas.microsoft.com/office/drawing/2014/main" id="{9D150F55-A191-47FD-B56E-57406B87BB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362200"/>
            <a:ext cx="4752975"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D66A995-B3F6-4E36-BA8C-2A1FD8F3EE67}"/>
              </a:ext>
            </a:extLst>
          </p:cNvPr>
          <p:cNvSpPr txBox="1"/>
          <p:nvPr/>
        </p:nvSpPr>
        <p:spPr>
          <a:xfrm>
            <a:off x="1149631" y="5808601"/>
            <a:ext cx="7295587" cy="400110"/>
          </a:xfrm>
          <a:prstGeom prst="rect">
            <a:avLst/>
          </a:prstGeom>
          <a:noFill/>
        </p:spPr>
        <p:txBody>
          <a:bodyPr wrap="none">
            <a:spAutoFit/>
          </a:bodyPr>
          <a:lstStyle/>
          <a:p>
            <a:pPr algn="ctr" fontAlgn="auto">
              <a:spcBef>
                <a:spcPct val="20000"/>
              </a:spcBef>
              <a:spcAft>
                <a:spcPts val="0"/>
              </a:spcAft>
              <a:defRPr/>
            </a:pPr>
            <a:r>
              <a:rPr lang="en-US" sz="2000" b="1" i="1" dirty="0">
                <a:solidFill>
                  <a:srgbClr val="FF0000"/>
                </a:solidFill>
                <a:effectLst>
                  <a:outerShdw blurRad="38100" dist="38100" dir="2700000" algn="tl">
                    <a:srgbClr val="000000">
                      <a:alpha val="43137"/>
                    </a:srgbClr>
                  </a:outerShdw>
                </a:effectLst>
                <a:latin typeface="+mj-lt"/>
                <a:cs typeface="Arial" charset="0"/>
              </a:rPr>
              <a:t>“</a:t>
            </a:r>
            <a:r>
              <a:rPr lang="en-US" sz="2000" b="1" i="1" dirty="0">
                <a:solidFill>
                  <a:srgbClr val="FF0000"/>
                </a:solidFill>
                <a:effectLst>
                  <a:outerShdw blurRad="38100" dist="38100" dir="2700000" algn="tl">
                    <a:srgbClr val="000000">
                      <a:alpha val="43137"/>
                    </a:srgbClr>
                  </a:outerShdw>
                </a:effectLst>
              </a:rPr>
              <a:t>Planning is key to the success of Precision Maintenance”</a:t>
            </a:r>
          </a:p>
        </p:txBody>
      </p:sp>
      <p:sp>
        <p:nvSpPr>
          <p:cNvPr id="2" name="Slide Number Placeholder 1">
            <a:extLst>
              <a:ext uri="{FF2B5EF4-FFF2-40B4-BE49-F238E27FC236}">
                <a16:creationId xmlns:a16="http://schemas.microsoft.com/office/drawing/2014/main" id="{48105530-AE49-5046-BC31-6250F881CD7B}"/>
              </a:ext>
            </a:extLst>
          </p:cNvPr>
          <p:cNvSpPr>
            <a:spLocks noGrp="1"/>
          </p:cNvSpPr>
          <p:nvPr>
            <p:ph type="sldNum" sz="quarter" idx="12"/>
          </p:nvPr>
        </p:nvSpPr>
        <p:spPr/>
        <p:txBody>
          <a:bodyPr/>
          <a:lstStyle/>
          <a:p>
            <a:fld id="{04F9194C-56EF-432D-B3A6-B1499E5B8547}" type="slidenum">
              <a:rPr lang="en-US" smtClean="0"/>
              <a:t>44</a:t>
            </a:fld>
            <a:endParaRPr lang="en-US"/>
          </a:p>
        </p:txBody>
      </p:sp>
      <p:sp>
        <p:nvSpPr>
          <p:cNvPr id="3" name="Footer Placeholder 2">
            <a:extLst>
              <a:ext uri="{FF2B5EF4-FFF2-40B4-BE49-F238E27FC236}">
                <a16:creationId xmlns:a16="http://schemas.microsoft.com/office/drawing/2014/main" id="{8BBCC8B7-B9B1-3548-9904-60F169EA2615}"/>
              </a:ext>
            </a:extLst>
          </p:cNvPr>
          <p:cNvSpPr>
            <a:spLocks noGrp="1"/>
          </p:cNvSpPr>
          <p:nvPr>
            <p:ph type="ftr" sz="quarter" idx="11"/>
          </p:nvPr>
        </p:nvSpPr>
        <p:spPr/>
        <p:txBody>
          <a:bodyPr/>
          <a:lstStyle/>
          <a:p>
            <a:r>
              <a:rPr lang="en-US"/>
              <a:t>www.worldclassmaintenance.org</a:t>
            </a: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2B6500A2-AB09-44A5-B019-808EE4CE0497}"/>
              </a:ext>
            </a:extLst>
          </p:cNvPr>
          <p:cNvSpPr>
            <a:spLocks noGrp="1" noChangeArrowheads="1"/>
          </p:cNvSpPr>
          <p:nvPr>
            <p:ph type="title" idx="4294967295"/>
          </p:nvPr>
        </p:nvSpPr>
        <p:spPr>
          <a:xfrm>
            <a:off x="438150" y="936625"/>
            <a:ext cx="8458200" cy="1143000"/>
          </a:xfrm>
        </p:spPr>
        <p:txBody>
          <a:bodyPr>
            <a:normAutofit fontScale="90000"/>
          </a:bodyPr>
          <a:lstStyle/>
          <a:p>
            <a:pPr algn="ctr" eaLnBrk="1" fontAlgn="auto" hangingPunct="1">
              <a:spcAft>
                <a:spcPts val="0"/>
              </a:spcAft>
              <a:defRPr/>
            </a:pPr>
            <a:r>
              <a:rPr lang="en-US" sz="3600" dirty="0">
                <a:latin typeface="Arial" panose="020B0604020202020204" pitchFamily="34" charset="0"/>
                <a:cs typeface="Arial" panose="020B0604020202020204" pitchFamily="34" charset="0"/>
              </a:rPr>
              <a:t>Maintenance Scheduling:</a:t>
            </a:r>
            <a:br>
              <a:rPr lang="en-US" sz="3600" dirty="0">
                <a:latin typeface="Arial" panose="020B0604020202020204" pitchFamily="34" charset="0"/>
                <a:cs typeface="Arial" panose="020B0604020202020204" pitchFamily="34" charset="0"/>
              </a:rPr>
            </a:br>
            <a:br>
              <a:rPr lang="en-US" sz="4000" b="1" dirty="0">
                <a:effectLst>
                  <a:outerShdw blurRad="38100" dist="38100" dir="2700000" algn="tl">
                    <a:srgbClr val="000000">
                      <a:alpha val="43137"/>
                    </a:srgbClr>
                  </a:outerShdw>
                </a:effectLst>
                <a:latin typeface="Abadi" panose="020B0604020104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Scheduling of maintenance, operations, contractors, engineering , safety personnel to be at the right time for the right work synchronized together which is intended to minimize interruption to operations and production</a:t>
            </a:r>
          </a:p>
        </p:txBody>
      </p:sp>
      <p:sp>
        <p:nvSpPr>
          <p:cNvPr id="8195" name="TextBox 6">
            <a:extLst>
              <a:ext uri="{FF2B5EF4-FFF2-40B4-BE49-F238E27FC236}">
                <a16:creationId xmlns:a16="http://schemas.microsoft.com/office/drawing/2014/main" id="{D9843327-6384-4985-A43E-602780D88498}"/>
              </a:ext>
            </a:extLst>
          </p:cNvPr>
          <p:cNvSpPr txBox="1">
            <a:spLocks noChangeArrowheads="1"/>
          </p:cNvSpPr>
          <p:nvPr/>
        </p:nvSpPr>
        <p:spPr bwMode="auto">
          <a:xfrm>
            <a:off x="1908321" y="5978012"/>
            <a:ext cx="49637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000" b="1" i="1" dirty="0">
                <a:solidFill>
                  <a:srgbClr val="FF0000"/>
                </a:solidFill>
                <a:effectLst>
                  <a:outerShdw blurRad="38100" dist="38100" dir="2700000" algn="tl">
                    <a:srgbClr val="000000">
                      <a:alpha val="43137"/>
                    </a:srgbClr>
                  </a:outerShdw>
                </a:effectLst>
                <a:latin typeface="+mn-lt"/>
              </a:rPr>
              <a:t>“Performing the right work at the right time”</a:t>
            </a:r>
          </a:p>
        </p:txBody>
      </p:sp>
      <p:pic>
        <p:nvPicPr>
          <p:cNvPr id="8196" name="Picture 5" descr="maintenance_police.JPG">
            <a:extLst>
              <a:ext uri="{FF2B5EF4-FFF2-40B4-BE49-F238E27FC236}">
                <a16:creationId xmlns:a16="http://schemas.microsoft.com/office/drawing/2014/main" id="{1949BAC3-1AEF-4FA7-AC87-C765DDA0B5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28900" y="3124200"/>
            <a:ext cx="3886200"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190D175-8ECA-2848-9945-F63FAEA13B09}"/>
              </a:ext>
            </a:extLst>
          </p:cNvPr>
          <p:cNvSpPr>
            <a:spLocks noGrp="1"/>
          </p:cNvSpPr>
          <p:nvPr>
            <p:ph type="sldNum" sz="quarter" idx="12"/>
          </p:nvPr>
        </p:nvSpPr>
        <p:spPr/>
        <p:txBody>
          <a:bodyPr/>
          <a:lstStyle/>
          <a:p>
            <a:fld id="{04F9194C-56EF-432D-B3A6-B1499E5B8547}" type="slidenum">
              <a:rPr lang="en-US" smtClean="0"/>
              <a:t>45</a:t>
            </a:fld>
            <a:endParaRPr lang="en-US"/>
          </a:p>
        </p:txBody>
      </p:sp>
      <p:sp>
        <p:nvSpPr>
          <p:cNvPr id="3" name="Footer Placeholder 2">
            <a:extLst>
              <a:ext uri="{FF2B5EF4-FFF2-40B4-BE49-F238E27FC236}">
                <a16:creationId xmlns:a16="http://schemas.microsoft.com/office/drawing/2014/main" id="{F8BAD332-0F2D-6141-9D4E-5FF2ADBB7CE9}"/>
              </a:ext>
            </a:extLst>
          </p:cNvPr>
          <p:cNvSpPr>
            <a:spLocks noGrp="1"/>
          </p:cNvSpPr>
          <p:nvPr>
            <p:ph type="ftr" sz="quarter" idx="11"/>
          </p:nvPr>
        </p:nvSpPr>
        <p:spPr/>
        <p:txBody>
          <a:bodyPr/>
          <a:lstStyle/>
          <a:p>
            <a:r>
              <a:rPr lang="en-US"/>
              <a:t>www.worldclassmaintenance.org</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wrench time">
            <a:extLst>
              <a:ext uri="{FF2B5EF4-FFF2-40B4-BE49-F238E27FC236}">
                <a16:creationId xmlns:a16="http://schemas.microsoft.com/office/drawing/2014/main" id="{4F6A0286-9862-B820-1A37-9D8BB7A28F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3462"/>
          <a:stretch/>
        </p:blipFill>
        <p:spPr bwMode="auto">
          <a:xfrm>
            <a:off x="15" y="857257"/>
            <a:ext cx="9143985" cy="51434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353ACED-8171-8472-E34E-B12C12F507C3}"/>
              </a:ext>
            </a:extLst>
          </p:cNvPr>
          <p:cNvSpPr>
            <a:spLocks noGrp="1"/>
          </p:cNvSpPr>
          <p:nvPr>
            <p:ph type="title"/>
          </p:nvPr>
        </p:nvSpPr>
        <p:spPr>
          <a:xfrm>
            <a:off x="392907" y="4845180"/>
            <a:ext cx="8408194" cy="558627"/>
          </a:xfrm>
        </p:spPr>
        <p:txBody>
          <a:bodyPr vert="horz" lIns="68580" tIns="34290" rIns="68580" bIns="34290" rtlCol="0" anchor="ctr">
            <a:normAutofit/>
          </a:bodyPr>
          <a:lstStyle/>
          <a:p>
            <a:pPr algn="ctr"/>
            <a:r>
              <a:rPr lang="en-US" sz="27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Why Wrench Time is critical</a:t>
            </a:r>
          </a:p>
        </p:txBody>
      </p:sp>
      <p:sp>
        <p:nvSpPr>
          <p:cNvPr id="4" name="Footer Placeholder 3">
            <a:extLst>
              <a:ext uri="{FF2B5EF4-FFF2-40B4-BE49-F238E27FC236}">
                <a16:creationId xmlns:a16="http://schemas.microsoft.com/office/drawing/2014/main" id="{AA9C85CF-C041-03B1-EDEC-7A772495DF06}"/>
              </a:ext>
            </a:extLst>
          </p:cNvPr>
          <p:cNvSpPr>
            <a:spLocks noGrp="1"/>
          </p:cNvSpPr>
          <p:nvPr>
            <p:ph type="ftr" sz="quarter" idx="11"/>
          </p:nvPr>
        </p:nvSpPr>
        <p:spPr>
          <a:xfrm>
            <a:off x="3028950" y="5624513"/>
            <a:ext cx="3086100" cy="273844"/>
          </a:xfrm>
        </p:spPr>
        <p:txBody>
          <a:bodyPr vert="horz" lIns="68580" tIns="34290" rIns="68580" bIns="34290" rtlCol="0" anchor="ctr">
            <a:normAutofit/>
          </a:bodyPr>
          <a:lstStyle/>
          <a:p>
            <a:pPr defTabSz="342900">
              <a:spcAft>
                <a:spcPts val="450"/>
              </a:spcAft>
            </a:pPr>
            <a:r>
              <a:rPr lang="en-US" kern="1200" dirty="0">
                <a:solidFill>
                  <a:srgbClr val="FFFFFF"/>
                </a:solidFill>
                <a:latin typeface="+mn-lt"/>
                <a:ea typeface="+mn-ea"/>
                <a:cs typeface="+mn-cs"/>
              </a:rPr>
              <a:t>www.</a:t>
            </a:r>
            <a:r>
              <a:rPr lang="en-US" kern="1200" dirty="0">
                <a:solidFill>
                  <a:schemeClr val="tx1"/>
                </a:solidFill>
                <a:latin typeface="+mn-lt"/>
                <a:ea typeface="+mn-ea"/>
                <a:cs typeface="+mn-cs"/>
              </a:rPr>
              <a:t>worldclassmaintenance</a:t>
            </a:r>
            <a:r>
              <a:rPr lang="en-US" kern="1200" dirty="0">
                <a:solidFill>
                  <a:srgbClr val="FFFFFF"/>
                </a:solidFill>
                <a:latin typeface="+mn-lt"/>
                <a:ea typeface="+mn-ea"/>
                <a:cs typeface="+mn-cs"/>
              </a:rPr>
              <a:t>.org</a:t>
            </a:r>
          </a:p>
        </p:txBody>
      </p:sp>
      <p:sp>
        <p:nvSpPr>
          <p:cNvPr id="5" name="Slide Number Placeholder 4">
            <a:extLst>
              <a:ext uri="{FF2B5EF4-FFF2-40B4-BE49-F238E27FC236}">
                <a16:creationId xmlns:a16="http://schemas.microsoft.com/office/drawing/2014/main" id="{6D812A57-9FE5-BEC3-B292-E90427D14011}"/>
              </a:ext>
            </a:extLst>
          </p:cNvPr>
          <p:cNvSpPr>
            <a:spLocks noGrp="1"/>
          </p:cNvSpPr>
          <p:nvPr>
            <p:ph type="sldNum" sz="quarter" idx="12"/>
          </p:nvPr>
        </p:nvSpPr>
        <p:spPr>
          <a:xfrm>
            <a:off x="6457950" y="5624513"/>
            <a:ext cx="2057400" cy="273844"/>
          </a:xfrm>
        </p:spPr>
        <p:txBody>
          <a:bodyPr vert="horz" lIns="68580" tIns="34290" rIns="68580" bIns="34290" rtlCol="0" anchor="ctr">
            <a:normAutofit/>
          </a:bodyPr>
          <a:lstStyle/>
          <a:p>
            <a:pPr defTabSz="342900">
              <a:spcAft>
                <a:spcPts val="450"/>
              </a:spcAft>
            </a:pPr>
            <a:fld id="{DBF44A39-97AC-4389-9967-0103A2C14574}" type="slidenum">
              <a:rPr lang="en-US">
                <a:solidFill>
                  <a:srgbClr val="FFFFFF"/>
                </a:solidFill>
              </a:rPr>
              <a:pPr defTabSz="342900">
                <a:spcAft>
                  <a:spcPts val="450"/>
                </a:spcAft>
              </a:pPr>
              <a:t>46</a:t>
            </a:fld>
            <a:endParaRPr lang="en-US">
              <a:solidFill>
                <a:srgbClr val="FFFFFF"/>
              </a:solidFill>
            </a:endParaRPr>
          </a:p>
        </p:txBody>
      </p:sp>
    </p:spTree>
    <p:extLst>
      <p:ext uri="{BB962C8B-B14F-4D97-AF65-F5344CB8AC3E}">
        <p14:creationId xmlns:p14="http://schemas.microsoft.com/office/powerpoint/2010/main" val="3165275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32CB58E-15B1-1A73-BED1-038D91FDA0FE}"/>
              </a:ext>
            </a:extLst>
          </p:cNvPr>
          <p:cNvSpPr>
            <a:spLocks noGrp="1"/>
          </p:cNvSpPr>
          <p:nvPr>
            <p:ph type="title"/>
          </p:nvPr>
        </p:nvSpPr>
        <p:spPr>
          <a:xfrm>
            <a:off x="836676" y="548640"/>
            <a:ext cx="7626096" cy="1179576"/>
          </a:xfrm>
        </p:spPr>
        <p:txBody>
          <a:bodyPr>
            <a:normAutofit/>
          </a:bodyPr>
          <a:lstStyle/>
          <a:p>
            <a:r>
              <a:rPr lang="en-US" sz="3500"/>
              <a:t>What is Wrench Time?</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FB63F88-BEC5-6519-7C26-08504713E2C9}"/>
              </a:ext>
            </a:extLst>
          </p:cNvPr>
          <p:cNvSpPr>
            <a:spLocks noGrp="1"/>
          </p:cNvSpPr>
          <p:nvPr>
            <p:ph idx="1"/>
          </p:nvPr>
        </p:nvSpPr>
        <p:spPr>
          <a:xfrm>
            <a:off x="836676" y="2481943"/>
            <a:ext cx="7626096" cy="3695020"/>
          </a:xfrm>
        </p:spPr>
        <p:txBody>
          <a:bodyPr>
            <a:normAutofit/>
          </a:bodyPr>
          <a:lstStyle/>
          <a:p>
            <a:pPr marL="0" indent="0">
              <a:buNone/>
            </a:pPr>
            <a:r>
              <a:rPr lang="en-US" sz="1900" u="sng" dirty="0">
                <a:latin typeface="Arial" panose="020B0604020202020204" pitchFamily="34" charset="0"/>
                <a:cs typeface="Arial" panose="020B0604020202020204" pitchFamily="34" charset="0"/>
              </a:rPr>
              <a:t>Wrench time </a:t>
            </a:r>
            <a:r>
              <a:rPr lang="en-US" sz="1900" dirty="0">
                <a:latin typeface="Arial" panose="020B0604020202020204" pitchFamily="34" charset="0"/>
                <a:cs typeface="Arial" panose="020B0604020202020204" pitchFamily="34" charset="0"/>
              </a:rPr>
              <a:t>is a measure of crafts personnel at work, using tools, in front of jobs. </a:t>
            </a:r>
          </a:p>
          <a:p>
            <a:pPr marL="0" indent="0">
              <a:buNone/>
            </a:pPr>
            <a:endParaRPr lang="en-US" sz="1900" u="sng" dirty="0">
              <a:latin typeface="Arial" panose="020B0604020202020204" pitchFamily="34" charset="0"/>
              <a:cs typeface="Arial" panose="020B0604020202020204" pitchFamily="34" charset="0"/>
            </a:endParaRPr>
          </a:p>
          <a:p>
            <a:pPr marL="0" indent="0">
              <a:buNone/>
            </a:pPr>
            <a:r>
              <a:rPr lang="en-US" sz="1900" u="sng" dirty="0">
                <a:latin typeface="Arial" panose="020B0604020202020204" pitchFamily="34" charset="0"/>
                <a:cs typeface="Arial" panose="020B0604020202020204" pitchFamily="34" charset="0"/>
              </a:rPr>
              <a:t>Wrench time </a:t>
            </a:r>
            <a:r>
              <a:rPr lang="en-US" sz="1900" dirty="0">
                <a:latin typeface="Arial" panose="020B0604020202020204" pitchFamily="34" charset="0"/>
                <a:cs typeface="Arial" panose="020B0604020202020204" pitchFamily="34" charset="0"/>
              </a:rPr>
              <a:t>does not include obtaining parts, tools or instructions, or the travel associated with those tasks. It does not include traveling to or from jobs. </a:t>
            </a:r>
          </a:p>
          <a:p>
            <a:r>
              <a:rPr lang="en-US" sz="1900" dirty="0">
                <a:latin typeface="Arial" panose="020B0604020202020204" pitchFamily="34" charset="0"/>
                <a:cs typeface="Arial" panose="020B0604020202020204" pitchFamily="34" charset="0"/>
              </a:rPr>
              <a:t>It does not include time spent obtaining work assignments.</a:t>
            </a:r>
          </a:p>
        </p:txBody>
      </p:sp>
      <p:sp>
        <p:nvSpPr>
          <p:cNvPr id="4" name="Footer Placeholder 3">
            <a:extLst>
              <a:ext uri="{FF2B5EF4-FFF2-40B4-BE49-F238E27FC236}">
                <a16:creationId xmlns:a16="http://schemas.microsoft.com/office/drawing/2014/main" id="{C53C4C4D-B242-BF53-FF4F-3851EE9ABFC5}"/>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35016086-81AE-608D-7ED3-27B62FFB5B13}"/>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47</a:t>
            </a:fld>
            <a:endParaRPr lang="en-US">
              <a:solidFill>
                <a:schemeClr val="tx1">
                  <a:lumMod val="50000"/>
                  <a:lumOff val="50000"/>
                </a:schemeClr>
              </a:solidFill>
            </a:endParaRPr>
          </a:p>
        </p:txBody>
      </p:sp>
    </p:spTree>
    <p:extLst>
      <p:ext uri="{BB962C8B-B14F-4D97-AF65-F5344CB8AC3E}">
        <p14:creationId xmlns:p14="http://schemas.microsoft.com/office/powerpoint/2010/main" val="3630725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C78AE-8F42-903A-2513-0D2EBC186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0BD21-EAC8-3E63-6A8C-C2AA1FFB983F}"/>
              </a:ext>
            </a:extLst>
          </p:cNvPr>
          <p:cNvSpPr>
            <a:spLocks noGrp="1"/>
          </p:cNvSpPr>
          <p:nvPr>
            <p:ph type="title"/>
          </p:nvPr>
        </p:nvSpPr>
        <p:spPr>
          <a:xfrm>
            <a:off x="934916" y="457201"/>
            <a:ext cx="6642884" cy="990600"/>
          </a:xfrm>
        </p:spPr>
        <p:txBody>
          <a:bodyPr>
            <a:normAutofit/>
          </a:bodyPr>
          <a:lstStyle/>
          <a:p>
            <a:pPr algn="ctr"/>
            <a:r>
              <a:rPr lang="en-US" sz="3200" b="1" dirty="0">
                <a:effectLst>
                  <a:outerShdw blurRad="38100" dist="38100" dir="2700000" algn="tl">
                    <a:srgbClr val="000000">
                      <a:alpha val="43137"/>
                    </a:srgbClr>
                  </a:outerShdw>
                </a:effectLst>
                <a:latin typeface="+mn-lt"/>
              </a:rPr>
              <a:t>Maintenance Wrench-Time</a:t>
            </a:r>
          </a:p>
        </p:txBody>
      </p:sp>
      <p:sp>
        <p:nvSpPr>
          <p:cNvPr id="4" name="Footer Placeholder 3">
            <a:extLst>
              <a:ext uri="{FF2B5EF4-FFF2-40B4-BE49-F238E27FC236}">
                <a16:creationId xmlns:a16="http://schemas.microsoft.com/office/drawing/2014/main" id="{7B15232E-6E78-A12E-CDB8-AE958E359F65}"/>
              </a:ext>
            </a:extLst>
          </p:cNvPr>
          <p:cNvSpPr>
            <a:spLocks noGrp="1"/>
          </p:cNvSpPr>
          <p:nvPr>
            <p:ph type="ftr" sz="quarter" idx="11"/>
          </p:nvPr>
        </p:nvSpPr>
        <p:spPr/>
        <p:txBody>
          <a:bodyPr/>
          <a:lstStyle/>
          <a:p>
            <a:r>
              <a:rPr lang="en-US"/>
              <a:t>www.worldclassmaintenance.org</a:t>
            </a:r>
          </a:p>
        </p:txBody>
      </p:sp>
      <p:sp>
        <p:nvSpPr>
          <p:cNvPr id="5" name="Slide Number Placeholder 4">
            <a:extLst>
              <a:ext uri="{FF2B5EF4-FFF2-40B4-BE49-F238E27FC236}">
                <a16:creationId xmlns:a16="http://schemas.microsoft.com/office/drawing/2014/main" id="{5027C276-F905-6B51-1F89-7C9DCE29CBA0}"/>
              </a:ext>
            </a:extLst>
          </p:cNvPr>
          <p:cNvSpPr>
            <a:spLocks noGrp="1"/>
          </p:cNvSpPr>
          <p:nvPr>
            <p:ph type="sldNum" sz="quarter" idx="12"/>
          </p:nvPr>
        </p:nvSpPr>
        <p:spPr/>
        <p:txBody>
          <a:bodyPr/>
          <a:lstStyle/>
          <a:p>
            <a:fld id="{DBF44A39-97AC-4389-9967-0103A2C14574}" type="slidenum">
              <a:rPr lang="en-US" smtClean="0"/>
              <a:t>48</a:t>
            </a:fld>
            <a:endParaRPr lang="en-US"/>
          </a:p>
        </p:txBody>
      </p:sp>
      <p:pic>
        <p:nvPicPr>
          <p:cNvPr id="11" name="Picture 10">
            <a:extLst>
              <a:ext uri="{FF2B5EF4-FFF2-40B4-BE49-F238E27FC236}">
                <a16:creationId xmlns:a16="http://schemas.microsoft.com/office/drawing/2014/main" id="{4A5627B1-0417-6BD9-8A0B-2D4CB8A2553B}"/>
              </a:ext>
            </a:extLst>
          </p:cNvPr>
          <p:cNvPicPr>
            <a:picLocks noChangeAspect="1"/>
          </p:cNvPicPr>
          <p:nvPr/>
        </p:nvPicPr>
        <p:blipFill>
          <a:blip r:embed="rId2"/>
          <a:stretch>
            <a:fillRect/>
          </a:stretch>
        </p:blipFill>
        <p:spPr>
          <a:xfrm>
            <a:off x="934917" y="1295400"/>
            <a:ext cx="7274168" cy="4367077"/>
          </a:xfrm>
          <a:prstGeom prst="rect">
            <a:avLst/>
          </a:prstGeom>
        </p:spPr>
      </p:pic>
    </p:spTree>
    <p:extLst>
      <p:ext uri="{BB962C8B-B14F-4D97-AF65-F5344CB8AC3E}">
        <p14:creationId xmlns:p14="http://schemas.microsoft.com/office/powerpoint/2010/main" val="38985246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90E268-FD0A-22E3-392D-8F6C1BDE7AF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2F9B4E-9A90-0A19-DD9D-C19E562E0164}"/>
              </a:ext>
            </a:extLst>
          </p:cNvPr>
          <p:cNvSpPr>
            <a:spLocks noGrp="1"/>
          </p:cNvSpPr>
          <p:nvPr>
            <p:ph type="title"/>
          </p:nvPr>
        </p:nvSpPr>
        <p:spPr>
          <a:xfrm>
            <a:off x="836676" y="548640"/>
            <a:ext cx="7626096" cy="1179576"/>
          </a:xfrm>
        </p:spPr>
        <p:txBody>
          <a:bodyPr>
            <a:normAutofit/>
          </a:bodyPr>
          <a:lstStyle/>
          <a:p>
            <a:r>
              <a:rPr lang="en-US" sz="3500" b="1">
                <a:effectLst>
                  <a:outerShdw blurRad="38100" dist="38100" dir="2700000" algn="tl">
                    <a:srgbClr val="000000">
                      <a:alpha val="43137"/>
                    </a:srgbClr>
                  </a:outerShdw>
                </a:effectLst>
                <a:latin typeface="+mn-lt"/>
                <a:cs typeface="Arial" panose="020B0604020202020204" pitchFamily="34" charset="0"/>
              </a:rPr>
              <a:t>Facts About Maintenance Wrench-Time</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BB957C4-310E-DA84-E4CF-22C06DF39C48}"/>
              </a:ext>
            </a:extLst>
          </p:cNvPr>
          <p:cNvSpPr>
            <a:spLocks noGrp="1"/>
          </p:cNvSpPr>
          <p:nvPr>
            <p:ph idx="1"/>
          </p:nvPr>
        </p:nvSpPr>
        <p:spPr>
          <a:xfrm>
            <a:off x="836676" y="2481943"/>
            <a:ext cx="7626096" cy="3695020"/>
          </a:xfrm>
        </p:spPr>
        <p:txBody>
          <a:bodyPr>
            <a:normAutofit/>
          </a:bodyPr>
          <a:lstStyle/>
          <a:p>
            <a:pPr marL="0" indent="0">
              <a:buNone/>
            </a:pPr>
            <a:r>
              <a:rPr lang="en-US" sz="1900" u="sng" dirty="0">
                <a:latin typeface="Arial" panose="020B0604020202020204" pitchFamily="34" charset="0"/>
                <a:cs typeface="Arial" panose="020B0604020202020204" pitchFamily="34" charset="0"/>
              </a:rPr>
              <a:t>1:</a:t>
            </a:r>
            <a:r>
              <a:rPr lang="en-US" sz="1900" dirty="0">
                <a:latin typeface="Arial" panose="020B0604020202020204" pitchFamily="34" charset="0"/>
                <a:cs typeface="Arial" panose="020B0604020202020204" pitchFamily="34" charset="0"/>
              </a:rPr>
              <a:t> World-class wrench time is 55-65%; most companies have a wrench time between 18-30%.</a:t>
            </a:r>
          </a:p>
          <a:p>
            <a:pPr marL="0" indent="0">
              <a:buNone/>
            </a:pPr>
            <a:r>
              <a:rPr lang="en-US" sz="1900" u="sng" dirty="0">
                <a:latin typeface="Arial" panose="020B0604020202020204" pitchFamily="34" charset="0"/>
                <a:cs typeface="Arial" panose="020B0604020202020204" pitchFamily="34" charset="0"/>
              </a:rPr>
              <a:t>2:</a:t>
            </a:r>
            <a:r>
              <a:rPr lang="en-US" sz="1900" dirty="0">
                <a:latin typeface="Arial" panose="020B0604020202020204" pitchFamily="34" charset="0"/>
                <a:cs typeface="Arial" panose="020B0604020202020204" pitchFamily="34" charset="0"/>
              </a:rPr>
              <a:t> It is not uncommon for the effectiveness of planned and scheduled jobs to be 25%</a:t>
            </a:r>
          </a:p>
          <a:p>
            <a:pPr marL="0" indent="0">
              <a:buNone/>
            </a:pPr>
            <a:r>
              <a:rPr lang="en-US" sz="1900" dirty="0">
                <a:latin typeface="Arial" panose="020B0604020202020204" pitchFamily="34" charset="0"/>
                <a:cs typeface="Arial" panose="020B0604020202020204" pitchFamily="34" charset="0"/>
              </a:rPr>
              <a:t> or more than the same job without planning and scheduling (P&amp;S). </a:t>
            </a:r>
          </a:p>
          <a:p>
            <a:pPr marL="0" indent="0">
              <a:buNone/>
            </a:pPr>
            <a:r>
              <a:rPr lang="en-US" sz="1900" u="sng" dirty="0">
                <a:latin typeface="Arial" panose="020B0604020202020204" pitchFamily="34" charset="0"/>
                <a:cs typeface="Arial" panose="020B0604020202020204" pitchFamily="34" charset="0"/>
              </a:rPr>
              <a:t>3</a:t>
            </a:r>
            <a:r>
              <a:rPr lang="en-US" sz="1900" dirty="0">
                <a:latin typeface="Arial" panose="020B0604020202020204" pitchFamily="34" charset="0"/>
                <a:cs typeface="Arial" panose="020B0604020202020204" pitchFamily="34" charset="0"/>
              </a:rPr>
              <a:t>: The term “wrench time” refers to a unit of measure for the time maintenance personnel spend doing the actual work for which they are responsible for. It does not include the time a technician spends:</a:t>
            </a:r>
          </a:p>
          <a:p>
            <a:pPr lvl="1"/>
            <a:r>
              <a:rPr lang="en-US" sz="1900" dirty="0">
                <a:latin typeface="Arial" panose="020B0604020202020204" pitchFamily="34" charset="0"/>
                <a:cs typeface="Arial" panose="020B0604020202020204" pitchFamily="34" charset="0"/>
              </a:rPr>
              <a:t>Looking for parts</a:t>
            </a:r>
          </a:p>
          <a:p>
            <a:pPr lvl="1"/>
            <a:r>
              <a:rPr lang="en-US" sz="1900" dirty="0">
                <a:latin typeface="Arial" panose="020B0604020202020204" pitchFamily="34" charset="0"/>
                <a:cs typeface="Arial" panose="020B0604020202020204" pitchFamily="34" charset="0"/>
              </a:rPr>
              <a:t>Looking for their supervisor</a:t>
            </a:r>
          </a:p>
          <a:p>
            <a:pPr lvl="1"/>
            <a:r>
              <a:rPr lang="en-US" sz="1900" dirty="0">
                <a:latin typeface="Arial" panose="020B0604020202020204" pitchFamily="34" charset="0"/>
                <a:cs typeface="Arial" panose="020B0604020202020204" pitchFamily="34" charset="0"/>
              </a:rPr>
              <a:t>Waiting on production</a:t>
            </a:r>
          </a:p>
          <a:p>
            <a:endParaRPr lang="en-US" sz="1900" b="1" dirty="0">
              <a:effectLst>
                <a:outerShdw blurRad="38100" dist="38100" dir="2700000" algn="tl">
                  <a:srgbClr val="000000">
                    <a:alpha val="43137"/>
                  </a:srgbClr>
                </a:outerShdw>
              </a:effectLst>
              <a:latin typeface="Abadi" panose="020B0604020104020204" pitchFamily="34" charset="0"/>
            </a:endParaRPr>
          </a:p>
          <a:p>
            <a:endParaRPr lang="en-US" sz="1900" b="1" dirty="0">
              <a:effectLst>
                <a:outerShdw blurRad="38100" dist="38100" dir="2700000" algn="tl">
                  <a:srgbClr val="000000">
                    <a:alpha val="43137"/>
                  </a:srgbClr>
                </a:outerShdw>
              </a:effectLst>
              <a:latin typeface="Abadi" panose="020B0604020104020204" pitchFamily="34" charset="0"/>
            </a:endParaRPr>
          </a:p>
        </p:txBody>
      </p:sp>
      <p:sp>
        <p:nvSpPr>
          <p:cNvPr id="4" name="Footer Placeholder 3">
            <a:extLst>
              <a:ext uri="{FF2B5EF4-FFF2-40B4-BE49-F238E27FC236}">
                <a16:creationId xmlns:a16="http://schemas.microsoft.com/office/drawing/2014/main" id="{565CB03C-B22F-A0B6-6E98-F1DF997D9340}"/>
              </a:ext>
            </a:extLst>
          </p:cNvPr>
          <p:cNvSpPr>
            <a:spLocks noGrp="1"/>
          </p:cNvSpPr>
          <p:nvPr>
            <p:ph type="ftr" sz="quarter" idx="11"/>
          </p:nvPr>
        </p:nvSpPr>
        <p:spPr>
          <a:xfrm>
            <a:off x="3028950" y="6356350"/>
            <a:ext cx="3086100" cy="365125"/>
          </a:xfrm>
        </p:spPr>
        <p:txBody>
          <a:bodyPr>
            <a:normAutofit/>
          </a:bodyPr>
          <a:lstStyle/>
          <a:p>
            <a:pPr>
              <a:spcAft>
                <a:spcPts val="450"/>
              </a:spcAft>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7091353D-28BC-248A-9BD4-3B2D613EF9C7}"/>
              </a:ext>
            </a:extLst>
          </p:cNvPr>
          <p:cNvSpPr>
            <a:spLocks noGrp="1"/>
          </p:cNvSpPr>
          <p:nvPr>
            <p:ph type="sldNum" sz="quarter" idx="12"/>
          </p:nvPr>
        </p:nvSpPr>
        <p:spPr>
          <a:xfrm>
            <a:off x="6405372" y="6356350"/>
            <a:ext cx="2057400" cy="365125"/>
          </a:xfrm>
        </p:spPr>
        <p:txBody>
          <a:bodyPr>
            <a:normAutofit/>
          </a:bodyPr>
          <a:lstStyle/>
          <a:p>
            <a:pPr>
              <a:spcAft>
                <a:spcPts val="450"/>
              </a:spcAft>
            </a:pPr>
            <a:fld id="{DBF44A39-97AC-4389-9967-0103A2C14574}" type="slidenum">
              <a:rPr lang="en-US">
                <a:solidFill>
                  <a:schemeClr val="tx1">
                    <a:lumMod val="50000"/>
                    <a:lumOff val="50000"/>
                  </a:schemeClr>
                </a:solidFill>
              </a:rPr>
              <a:pPr>
                <a:spcAft>
                  <a:spcPts val="450"/>
                </a:spcAft>
              </a:pPr>
              <a:t>49</a:t>
            </a:fld>
            <a:endParaRPr lang="en-US">
              <a:solidFill>
                <a:schemeClr val="tx1">
                  <a:lumMod val="50000"/>
                  <a:lumOff val="50000"/>
                </a:schemeClr>
              </a:solidFill>
            </a:endParaRPr>
          </a:p>
        </p:txBody>
      </p:sp>
    </p:spTree>
    <p:extLst>
      <p:ext uri="{BB962C8B-B14F-4D97-AF65-F5344CB8AC3E}">
        <p14:creationId xmlns:p14="http://schemas.microsoft.com/office/powerpoint/2010/main" val="295025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9B5A5-B1BE-14AE-46E9-4C0512470810}"/>
              </a:ext>
            </a:extLst>
          </p:cNvPr>
          <p:cNvSpPr>
            <a:spLocks noGrp="1"/>
          </p:cNvSpPr>
          <p:nvPr>
            <p:ph type="title"/>
          </p:nvPr>
        </p:nvSpPr>
        <p:spPr/>
        <p:txBody>
          <a:bodyPr>
            <a:normAutofit/>
          </a:bodyPr>
          <a:lstStyle/>
          <a:p>
            <a:r>
              <a:rPr lang="en-US" sz="2800" dirty="0">
                <a:latin typeface="+mn-lt"/>
              </a:rPr>
              <a:t>Day in the life a Proactive Maintenance Planner</a:t>
            </a:r>
          </a:p>
        </p:txBody>
      </p:sp>
      <p:sp>
        <p:nvSpPr>
          <p:cNvPr id="4" name="Footer Placeholder 3">
            <a:extLst>
              <a:ext uri="{FF2B5EF4-FFF2-40B4-BE49-F238E27FC236}">
                <a16:creationId xmlns:a16="http://schemas.microsoft.com/office/drawing/2014/main" id="{55B37BA1-094C-6446-5BB1-2D90E0CE08CB}"/>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65775F23-56CF-85E5-3416-6BA63D74C726}"/>
              </a:ext>
            </a:extLst>
          </p:cNvPr>
          <p:cNvSpPr>
            <a:spLocks noGrp="1"/>
          </p:cNvSpPr>
          <p:nvPr>
            <p:ph type="sldNum" sz="quarter" idx="12"/>
          </p:nvPr>
        </p:nvSpPr>
        <p:spPr/>
        <p:txBody>
          <a:bodyPr/>
          <a:lstStyle/>
          <a:p>
            <a:pPr>
              <a:defRPr/>
            </a:pPr>
            <a:fld id="{93760DB9-38B2-4ACA-86B8-FFD53C1F380B}" type="slidenum">
              <a:rPr lang="en-US" smtClean="0"/>
              <a:pPr>
                <a:defRPr/>
              </a:pPr>
              <a:t>5</a:t>
            </a:fld>
            <a:endParaRPr lang="en-US"/>
          </a:p>
        </p:txBody>
      </p:sp>
      <p:pic>
        <p:nvPicPr>
          <p:cNvPr id="3074" name="Picture 2" descr="Maintenance &amp; Turnarounds">
            <a:extLst>
              <a:ext uri="{FF2B5EF4-FFF2-40B4-BE49-F238E27FC236}">
                <a16:creationId xmlns:a16="http://schemas.microsoft.com/office/drawing/2014/main" id="{46D0CA56-92BE-90A0-1E30-9588DE652F5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9775" y="1825625"/>
            <a:ext cx="594445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578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477366-C374-F9D4-70EB-5CDFE23527A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8267125-0D82-3A85-3205-4169D7A8C773}"/>
              </a:ext>
            </a:extLst>
          </p:cNvPr>
          <p:cNvSpPr>
            <a:spLocks noGrp="1"/>
          </p:cNvSpPr>
          <p:nvPr>
            <p:ph type="title"/>
          </p:nvPr>
        </p:nvSpPr>
        <p:spPr>
          <a:xfrm>
            <a:off x="836676" y="548640"/>
            <a:ext cx="7626096" cy="1179576"/>
          </a:xfrm>
        </p:spPr>
        <p:txBody>
          <a:bodyPr>
            <a:normAutofit/>
          </a:bodyPr>
          <a:lstStyle/>
          <a:p>
            <a:r>
              <a:rPr lang="en-US" sz="3500" b="1">
                <a:effectLst>
                  <a:outerShdw blurRad="38100" dist="38100" dir="2700000" algn="tl">
                    <a:srgbClr val="000000">
                      <a:alpha val="43137"/>
                    </a:srgbClr>
                  </a:outerShdw>
                </a:effectLst>
                <a:latin typeface="+mn-lt"/>
                <a:cs typeface="Arial" panose="020B0604020202020204" pitchFamily="34" charset="0"/>
              </a:rPr>
              <a:t>Facts About Maintenance Wrench-Time, cont’d</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2A8A24E-E03E-EAEF-C3E9-23392989D507}"/>
              </a:ext>
            </a:extLst>
          </p:cNvPr>
          <p:cNvSpPr>
            <a:spLocks noGrp="1"/>
          </p:cNvSpPr>
          <p:nvPr>
            <p:ph idx="1"/>
          </p:nvPr>
        </p:nvSpPr>
        <p:spPr>
          <a:xfrm>
            <a:off x="836676" y="2481943"/>
            <a:ext cx="7626096" cy="3695020"/>
          </a:xfrm>
        </p:spPr>
        <p:txBody>
          <a:bodyPr>
            <a:normAutofit/>
          </a:bodyPr>
          <a:lstStyle/>
          <a:p>
            <a:pPr marL="0" indent="0">
              <a:buNone/>
            </a:pPr>
            <a:r>
              <a:rPr lang="en-US" sz="2000" u="sng" dirty="0">
                <a:latin typeface="Arial" panose="020B0604020202020204" pitchFamily="34" charset="0"/>
                <a:cs typeface="Arial" panose="020B0604020202020204" pitchFamily="34" charset="0"/>
              </a:rPr>
              <a:t>4:</a:t>
            </a:r>
            <a:r>
              <a:rPr lang="en-US" sz="2000" dirty="0">
                <a:latin typeface="Arial" panose="020B0604020202020204" pitchFamily="34" charset="0"/>
                <a:cs typeface="Arial" panose="020B0604020202020204" pitchFamily="34" charset="0"/>
              </a:rPr>
              <a:t> Wrench time is usually expressed as a percentage, and national studies typically put this number between 25-50% for North American Industrie As an  example, the time a maintenance mechanic takes to replace a mechanical seal and do a laser alignment on a pump would count as wrench time. </a:t>
            </a:r>
          </a:p>
          <a:p>
            <a:pPr marL="0" indent="0">
              <a:buNone/>
            </a:pPr>
            <a:r>
              <a:rPr lang="en-US" sz="2000" u="sng" dirty="0">
                <a:latin typeface="Arial" panose="020B0604020202020204" pitchFamily="34" charset="0"/>
                <a:cs typeface="Arial" panose="020B0604020202020204" pitchFamily="34" charset="0"/>
              </a:rPr>
              <a:t>However</a:t>
            </a:r>
            <a:r>
              <a:rPr lang="en-US" sz="2000" dirty="0">
                <a:latin typeface="Arial" panose="020B0604020202020204" pitchFamily="34" charset="0"/>
                <a:cs typeface="Arial" panose="020B0604020202020204" pitchFamily="34" charset="0"/>
              </a:rPr>
              <a:t>, the time spent leaving the job to get the seal from the storeroom, and the time spent away from the job site to obtain additional shims for aligning the pump, would not count as wrench time.</a:t>
            </a:r>
          </a:p>
        </p:txBody>
      </p:sp>
      <p:sp>
        <p:nvSpPr>
          <p:cNvPr id="4" name="Footer Placeholder 3">
            <a:extLst>
              <a:ext uri="{FF2B5EF4-FFF2-40B4-BE49-F238E27FC236}">
                <a16:creationId xmlns:a16="http://schemas.microsoft.com/office/drawing/2014/main" id="{791DDED6-0523-9DE6-B5F3-E334B383D7D8}"/>
              </a:ext>
            </a:extLst>
          </p:cNvPr>
          <p:cNvSpPr>
            <a:spLocks noGrp="1"/>
          </p:cNvSpPr>
          <p:nvPr>
            <p:ph type="ftr" sz="quarter" idx="11"/>
          </p:nvPr>
        </p:nvSpPr>
        <p:spPr>
          <a:xfrm>
            <a:off x="3028950" y="6356350"/>
            <a:ext cx="3086100" cy="365125"/>
          </a:xfrm>
        </p:spPr>
        <p:txBody>
          <a:bodyPr>
            <a:normAutofit/>
          </a:bodyPr>
          <a:lstStyle/>
          <a:p>
            <a:pPr>
              <a:spcAft>
                <a:spcPts val="450"/>
              </a:spcAft>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D4675CFA-6A41-17E3-54DA-48C548159902}"/>
              </a:ext>
            </a:extLst>
          </p:cNvPr>
          <p:cNvSpPr>
            <a:spLocks noGrp="1"/>
          </p:cNvSpPr>
          <p:nvPr>
            <p:ph type="sldNum" sz="quarter" idx="12"/>
          </p:nvPr>
        </p:nvSpPr>
        <p:spPr>
          <a:xfrm>
            <a:off x="6405372" y="6356350"/>
            <a:ext cx="2057400" cy="365125"/>
          </a:xfrm>
        </p:spPr>
        <p:txBody>
          <a:bodyPr>
            <a:normAutofit/>
          </a:bodyPr>
          <a:lstStyle/>
          <a:p>
            <a:pPr>
              <a:spcAft>
                <a:spcPts val="450"/>
              </a:spcAft>
            </a:pPr>
            <a:fld id="{DBF44A39-97AC-4389-9967-0103A2C14574}" type="slidenum">
              <a:rPr lang="en-US">
                <a:solidFill>
                  <a:schemeClr val="tx1">
                    <a:lumMod val="50000"/>
                    <a:lumOff val="50000"/>
                  </a:schemeClr>
                </a:solidFill>
              </a:rPr>
              <a:pPr>
                <a:spcAft>
                  <a:spcPts val="450"/>
                </a:spcAft>
              </a:pPr>
              <a:t>50</a:t>
            </a:fld>
            <a:endParaRPr lang="en-US">
              <a:solidFill>
                <a:schemeClr val="tx1">
                  <a:lumMod val="50000"/>
                  <a:lumOff val="50000"/>
                </a:schemeClr>
              </a:solidFill>
            </a:endParaRPr>
          </a:p>
        </p:txBody>
      </p:sp>
    </p:spTree>
    <p:extLst>
      <p:ext uri="{BB962C8B-B14F-4D97-AF65-F5344CB8AC3E}">
        <p14:creationId xmlns:p14="http://schemas.microsoft.com/office/powerpoint/2010/main" val="47549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1A4673-2808-7754-090B-577A9D0DFB4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019CE76-A436-0839-B609-125E0480030D}"/>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Facts About Maintenance Wrench-Time, cont’d</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4F50A83-6835-74C8-0240-E5F0E23134A7}"/>
              </a:ext>
            </a:extLst>
          </p:cNvPr>
          <p:cNvSpPr>
            <a:spLocks noGrp="1"/>
          </p:cNvSpPr>
          <p:nvPr>
            <p:ph idx="1"/>
          </p:nvPr>
        </p:nvSpPr>
        <p:spPr>
          <a:xfrm>
            <a:off x="836676" y="2481943"/>
            <a:ext cx="7626096" cy="3695020"/>
          </a:xfrm>
        </p:spPr>
        <p:txBody>
          <a:bodyPr>
            <a:normAutofit/>
          </a:bodyPr>
          <a:lstStyle/>
          <a:p>
            <a:pPr marL="0" indent="0">
              <a:buNone/>
            </a:pPr>
            <a:r>
              <a:rPr lang="en-US" sz="2000" u="sng" dirty="0">
                <a:latin typeface="Arial" panose="020B0604020202020204" pitchFamily="34" charset="0"/>
                <a:cs typeface="Arial" panose="020B0604020202020204" pitchFamily="34" charset="0"/>
              </a:rPr>
              <a:t>5</a:t>
            </a:r>
            <a:r>
              <a:rPr lang="en-US" sz="2000" dirty="0">
                <a:latin typeface="Arial" panose="020B0604020202020204" pitchFamily="34" charset="0"/>
                <a:cs typeface="Arial" panose="020B0604020202020204" pitchFamily="34" charset="0"/>
              </a:rPr>
              <a:t>: The goal is to eliminate all delays and nonproductive work so that maintenance personnel can work effectively and efficiently by never having to leave a job once they start, except for regularly-scheduled breaks, mealtimes, and the end of the working day.</a:t>
            </a:r>
          </a:p>
          <a:p>
            <a:pPr marL="0" indent="0">
              <a:buNone/>
            </a:pPr>
            <a:r>
              <a:rPr lang="en-US" sz="2000" u="sng" dirty="0">
                <a:latin typeface="Arial" panose="020B0604020202020204" pitchFamily="34" charset="0"/>
                <a:cs typeface="Arial" panose="020B0604020202020204" pitchFamily="34" charset="0"/>
              </a:rPr>
              <a:t>However</a:t>
            </a:r>
            <a:r>
              <a:rPr lang="en-US" sz="2000" dirty="0">
                <a:latin typeface="Arial" panose="020B0604020202020204" pitchFamily="34" charset="0"/>
                <a:cs typeface="Arial" panose="020B0604020202020204" pitchFamily="34" charset="0"/>
              </a:rPr>
              <a:t>, the only time that would not be counted as wrench time would be things like safety and other critical meetings, break and lunch times, and travel time to and from the job. </a:t>
            </a:r>
          </a:p>
          <a:p>
            <a:pPr marL="0" indent="0">
              <a:buNone/>
            </a:pPr>
            <a:r>
              <a:rPr lang="en-US" sz="2000" dirty="0">
                <a:latin typeface="Arial" panose="020B0604020202020204" pitchFamily="34" charset="0"/>
                <a:cs typeface="Arial" panose="020B0604020202020204" pitchFamily="34" charset="0"/>
              </a:rPr>
              <a:t>While this measure is somewhat idealistic, it does provide a clear way to assess overall effectiveness.</a:t>
            </a:r>
          </a:p>
          <a:p>
            <a:pPr marL="0" indent="0">
              <a:buNone/>
            </a:pPr>
            <a:endParaRPr lang="en-US" sz="1900" b="1" dirty="0">
              <a:latin typeface="Arial-BoldMT"/>
            </a:endParaRPr>
          </a:p>
        </p:txBody>
      </p:sp>
      <p:sp>
        <p:nvSpPr>
          <p:cNvPr id="4" name="Footer Placeholder 3">
            <a:extLst>
              <a:ext uri="{FF2B5EF4-FFF2-40B4-BE49-F238E27FC236}">
                <a16:creationId xmlns:a16="http://schemas.microsoft.com/office/drawing/2014/main" id="{D0CD47DC-463B-08BB-BC2E-D471BAFD1172}"/>
              </a:ext>
            </a:extLst>
          </p:cNvPr>
          <p:cNvSpPr>
            <a:spLocks noGrp="1"/>
          </p:cNvSpPr>
          <p:nvPr>
            <p:ph type="ftr" sz="quarter" idx="11"/>
          </p:nvPr>
        </p:nvSpPr>
        <p:spPr>
          <a:xfrm>
            <a:off x="3028950" y="6356350"/>
            <a:ext cx="3086100" cy="365125"/>
          </a:xfrm>
        </p:spPr>
        <p:txBody>
          <a:bodyPr>
            <a:normAutofit/>
          </a:bodyPr>
          <a:lstStyle/>
          <a:p>
            <a:pPr>
              <a:spcAft>
                <a:spcPts val="450"/>
              </a:spcAft>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CBF35CC7-9BFE-73FD-7272-6E4C954D2BD0}"/>
              </a:ext>
            </a:extLst>
          </p:cNvPr>
          <p:cNvSpPr>
            <a:spLocks noGrp="1"/>
          </p:cNvSpPr>
          <p:nvPr>
            <p:ph type="sldNum" sz="quarter" idx="12"/>
          </p:nvPr>
        </p:nvSpPr>
        <p:spPr>
          <a:xfrm>
            <a:off x="6405372" y="6356350"/>
            <a:ext cx="2057400" cy="365125"/>
          </a:xfrm>
        </p:spPr>
        <p:txBody>
          <a:bodyPr>
            <a:normAutofit/>
          </a:bodyPr>
          <a:lstStyle/>
          <a:p>
            <a:pPr>
              <a:spcAft>
                <a:spcPts val="450"/>
              </a:spcAft>
            </a:pPr>
            <a:fld id="{DBF44A39-97AC-4389-9967-0103A2C14574}" type="slidenum">
              <a:rPr lang="en-US">
                <a:solidFill>
                  <a:schemeClr val="tx1">
                    <a:lumMod val="50000"/>
                    <a:lumOff val="50000"/>
                  </a:schemeClr>
                </a:solidFill>
              </a:rPr>
              <a:pPr>
                <a:spcAft>
                  <a:spcPts val="450"/>
                </a:spcAft>
              </a:pPr>
              <a:t>51</a:t>
            </a:fld>
            <a:endParaRPr lang="en-US">
              <a:solidFill>
                <a:schemeClr val="tx1">
                  <a:lumMod val="50000"/>
                  <a:lumOff val="50000"/>
                </a:schemeClr>
              </a:solidFill>
            </a:endParaRPr>
          </a:p>
        </p:txBody>
      </p:sp>
    </p:spTree>
    <p:extLst>
      <p:ext uri="{BB962C8B-B14F-4D97-AF65-F5344CB8AC3E}">
        <p14:creationId xmlns:p14="http://schemas.microsoft.com/office/powerpoint/2010/main" val="391165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E156E9-0217-4738-79B4-2069912F37D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90BA54A-17B1-9E57-C074-6AD4923283AE}"/>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Facts About Maintenance Wrench-Time, cont’d</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7AAA758-2159-AD2F-5C80-809BEF017C4D}"/>
              </a:ext>
            </a:extLst>
          </p:cNvPr>
          <p:cNvSpPr>
            <a:spLocks noGrp="1"/>
          </p:cNvSpPr>
          <p:nvPr>
            <p:ph idx="1"/>
          </p:nvPr>
        </p:nvSpPr>
        <p:spPr>
          <a:xfrm>
            <a:off x="836676" y="2481943"/>
            <a:ext cx="7626096" cy="3695020"/>
          </a:xfrm>
        </p:spPr>
        <p:txBody>
          <a:bodyPr>
            <a:normAutofit/>
          </a:bodyPr>
          <a:lstStyle/>
          <a:p>
            <a:pPr marL="0" indent="0">
              <a:buNone/>
            </a:pPr>
            <a:r>
              <a:rPr lang="en-US" sz="2000" u="sng" dirty="0">
                <a:latin typeface="Arial" panose="020B0604020202020204" pitchFamily="34" charset="0"/>
                <a:cs typeface="Arial" panose="020B0604020202020204" pitchFamily="34" charset="0"/>
              </a:rPr>
              <a:t>6</a:t>
            </a:r>
            <a:r>
              <a:rPr lang="en-US" sz="2000" dirty="0">
                <a:latin typeface="Arial" panose="020B0604020202020204" pitchFamily="34" charset="0"/>
                <a:cs typeface="Arial" panose="020B0604020202020204" pitchFamily="34" charset="0"/>
              </a:rPr>
              <a:t>: P&amp;S is the most effective way to improve an organization’s wrench time. </a:t>
            </a:r>
          </a:p>
          <a:p>
            <a:pPr marL="0" indent="0">
              <a:buNone/>
            </a:pPr>
            <a:r>
              <a:rPr lang="en-US" sz="2000" dirty="0">
                <a:latin typeface="Arial" panose="020B0604020202020204" pitchFamily="34" charset="0"/>
                <a:cs typeface="Arial" panose="020B0604020202020204" pitchFamily="34" charset="0"/>
              </a:rPr>
              <a:t>The power in improving wrench time is considerable.</a:t>
            </a:r>
          </a:p>
          <a:p>
            <a:pPr marL="0" indent="0">
              <a:buNone/>
            </a:pPr>
            <a:r>
              <a:rPr lang="en-US" sz="2000" u="sng" dirty="0">
                <a:latin typeface="Arial" panose="020B0604020202020204" pitchFamily="34" charset="0"/>
                <a:cs typeface="Arial" panose="020B0604020202020204" pitchFamily="34" charset="0"/>
              </a:rPr>
              <a:t>For example</a:t>
            </a:r>
            <a:r>
              <a:rPr lang="en-US" sz="2000" dirty="0">
                <a:latin typeface="Arial" panose="020B0604020202020204" pitchFamily="34" charset="0"/>
                <a:cs typeface="Arial" panose="020B0604020202020204" pitchFamily="34" charset="0"/>
              </a:rPr>
              <a:t>, if you have a crew of ten people that have a wrench time of 30% and it is improved to 40%, one mechanic effectively will have been added, and this mechanic has  a wrench time of 100%. </a:t>
            </a:r>
          </a:p>
          <a:p>
            <a:pPr marL="0" indent="0">
              <a:buNone/>
            </a:pPr>
            <a:r>
              <a:rPr lang="en-US" sz="2000" u="sng" dirty="0">
                <a:latin typeface="Arial" panose="020B0604020202020204" pitchFamily="34" charset="0"/>
                <a:cs typeface="Arial" panose="020B0604020202020204" pitchFamily="34" charset="0"/>
              </a:rPr>
              <a:t>7</a:t>
            </a:r>
            <a:r>
              <a:rPr lang="en-US" sz="2000" dirty="0">
                <a:latin typeface="Arial" panose="020B0604020202020204" pitchFamily="34" charset="0"/>
                <a:cs typeface="Arial" panose="020B0604020202020204" pitchFamily="34" charset="0"/>
              </a:rPr>
              <a:t>: The only way to optimize maintenance wrench time is to have an effective maintenance planning and scheduling process with a highly trained maintenance planner or planner / scheduler.</a:t>
            </a:r>
          </a:p>
          <a:p>
            <a:endParaRPr lang="en-US" sz="1900" b="1" dirty="0">
              <a:effectLst>
                <a:outerShdw blurRad="38100" dist="38100" dir="2700000" algn="tl">
                  <a:srgbClr val="000000">
                    <a:alpha val="43137"/>
                  </a:srgbClr>
                </a:outerShdw>
              </a:effectLst>
              <a:latin typeface="ArialMT"/>
            </a:endParaRPr>
          </a:p>
          <a:p>
            <a:endParaRPr lang="en-US" sz="1900" b="1" dirty="0">
              <a:effectLst>
                <a:outerShdw blurRad="38100" dist="38100" dir="2700000" algn="tl">
                  <a:srgbClr val="000000">
                    <a:alpha val="43137"/>
                  </a:srgbClr>
                </a:outerShdw>
              </a:effectLst>
              <a:latin typeface="ArialMT"/>
            </a:endParaRPr>
          </a:p>
          <a:p>
            <a:pPr marL="0" indent="0">
              <a:buNone/>
            </a:pPr>
            <a:endParaRPr lang="en-US" sz="1900" b="1" dirty="0">
              <a:effectLst>
                <a:outerShdw blurRad="38100" dist="38100" dir="2700000" algn="tl">
                  <a:srgbClr val="000000">
                    <a:alpha val="43137"/>
                  </a:srgbClr>
                </a:outerShdw>
              </a:effectLst>
              <a:latin typeface=".SFUI-Regular_wdth_opsz110000_GRAD_wght24E0000"/>
            </a:endParaRPr>
          </a:p>
        </p:txBody>
      </p:sp>
      <p:sp>
        <p:nvSpPr>
          <p:cNvPr id="4" name="Footer Placeholder 3">
            <a:extLst>
              <a:ext uri="{FF2B5EF4-FFF2-40B4-BE49-F238E27FC236}">
                <a16:creationId xmlns:a16="http://schemas.microsoft.com/office/drawing/2014/main" id="{508C8AA0-ADCA-E5EC-5FBB-15E34D430029}"/>
              </a:ext>
            </a:extLst>
          </p:cNvPr>
          <p:cNvSpPr>
            <a:spLocks noGrp="1"/>
          </p:cNvSpPr>
          <p:nvPr>
            <p:ph type="ftr" sz="quarter" idx="11"/>
          </p:nvPr>
        </p:nvSpPr>
        <p:spPr>
          <a:xfrm>
            <a:off x="3028950" y="6356350"/>
            <a:ext cx="3086100" cy="365125"/>
          </a:xfrm>
        </p:spPr>
        <p:txBody>
          <a:bodyPr>
            <a:normAutofit/>
          </a:bodyPr>
          <a:lstStyle/>
          <a:p>
            <a:pPr>
              <a:spcAft>
                <a:spcPts val="450"/>
              </a:spcAft>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5457692A-DE5B-C0D0-5165-235D8FA2377D}"/>
              </a:ext>
            </a:extLst>
          </p:cNvPr>
          <p:cNvSpPr>
            <a:spLocks noGrp="1"/>
          </p:cNvSpPr>
          <p:nvPr>
            <p:ph type="sldNum" sz="quarter" idx="12"/>
          </p:nvPr>
        </p:nvSpPr>
        <p:spPr>
          <a:xfrm>
            <a:off x="6405372" y="6356350"/>
            <a:ext cx="2057400" cy="365125"/>
          </a:xfrm>
        </p:spPr>
        <p:txBody>
          <a:bodyPr>
            <a:normAutofit/>
          </a:bodyPr>
          <a:lstStyle/>
          <a:p>
            <a:pPr>
              <a:spcAft>
                <a:spcPts val="450"/>
              </a:spcAft>
            </a:pPr>
            <a:fld id="{DBF44A39-97AC-4389-9967-0103A2C14574}" type="slidenum">
              <a:rPr lang="en-US">
                <a:solidFill>
                  <a:schemeClr val="tx1">
                    <a:lumMod val="50000"/>
                    <a:lumOff val="50000"/>
                  </a:schemeClr>
                </a:solidFill>
              </a:rPr>
              <a:pPr>
                <a:spcAft>
                  <a:spcPts val="450"/>
                </a:spcAft>
              </a:pPr>
              <a:t>52</a:t>
            </a:fld>
            <a:endParaRPr lang="en-US">
              <a:solidFill>
                <a:schemeClr val="tx1">
                  <a:lumMod val="50000"/>
                  <a:lumOff val="50000"/>
                </a:schemeClr>
              </a:solidFill>
            </a:endParaRPr>
          </a:p>
        </p:txBody>
      </p:sp>
    </p:spTree>
    <p:extLst>
      <p:ext uri="{BB962C8B-B14F-4D97-AF65-F5344CB8AC3E}">
        <p14:creationId xmlns:p14="http://schemas.microsoft.com/office/powerpoint/2010/main" val="124690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1FA9D7A-DDDA-EE8B-F522-10CF8646B5C2}"/>
              </a:ext>
            </a:extLst>
          </p:cNvPr>
          <p:cNvSpPr>
            <a:spLocks noGrp="1"/>
          </p:cNvSpPr>
          <p:nvPr>
            <p:ph type="title"/>
          </p:nvPr>
        </p:nvSpPr>
        <p:spPr>
          <a:xfrm>
            <a:off x="836676" y="548640"/>
            <a:ext cx="7626096" cy="1179576"/>
          </a:xfrm>
        </p:spPr>
        <p:txBody>
          <a:bodyPr>
            <a:normAutofit/>
          </a:bodyPr>
          <a:lstStyle/>
          <a:p>
            <a:r>
              <a:rPr lang="en-US" altLang="en-US" sz="3200" dirty="0">
                <a:latin typeface="Arial" panose="020B0604020202020204" pitchFamily="34" charset="0"/>
                <a:ea typeface="Calibri" panose="020F0502020204030204" pitchFamily="34" charset="0"/>
                <a:cs typeface="Arial" panose="020B0604020202020204" pitchFamily="34" charset="0"/>
              </a:rPr>
              <a:t>Sources of Maintenance Wastes</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153DB5F-848D-A687-D8DC-01FB0D958425}"/>
              </a:ext>
            </a:extLst>
          </p:cNvPr>
          <p:cNvSpPr>
            <a:spLocks noGrp="1"/>
          </p:cNvSpPr>
          <p:nvPr>
            <p:ph idx="1"/>
          </p:nvPr>
        </p:nvSpPr>
        <p:spPr>
          <a:xfrm>
            <a:off x="914400" y="2209800"/>
            <a:ext cx="7548372" cy="4419599"/>
          </a:xfrm>
        </p:spPr>
        <p:txBody>
          <a:bodyPr>
            <a:normAutofit fontScale="92500" lnSpcReduction="10000"/>
          </a:bodyPr>
          <a:lstStyle/>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Waiting for Instructions or Drawings</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Winging it Without Instructions or Drawings</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Waiting for Parts</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Looking for Supervisors for Instructions</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Making Multiple Trips to the Job Site</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Looking for the Right Tools</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Making the Wrong Tools Work </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Waiting for Approval/Permits</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Waiting for the Equipment to be Prepared; i.e. Shutdown, Cooled Down, Drained, etc.</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Waiting on a Crane Lift</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Having too many/too few craft-workers per job </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Not placing the right craft/skill for the job</a:t>
            </a:r>
          </a:p>
          <a:p>
            <a:pPr marL="257175" indent="-257175">
              <a:buFont typeface="+mj-lt"/>
              <a:buAutoNum type="arabicPeriod"/>
              <a:defRPr/>
            </a:pPr>
            <a:r>
              <a:rPr lang="en-US" sz="1900" dirty="0">
                <a:latin typeface="Arial" panose="020B0604020202020204" pitchFamily="34" charset="0"/>
                <a:ea typeface="Calibri" panose="020F0502020204030204" pitchFamily="34" charset="0"/>
                <a:cs typeface="Arial" panose="020B0604020202020204" pitchFamily="34" charset="0"/>
              </a:rPr>
              <a:t>Repeat Repairs and Rework</a:t>
            </a:r>
          </a:p>
          <a:p>
            <a:endParaRPr lang="en-US" sz="1300" dirty="0"/>
          </a:p>
        </p:txBody>
      </p:sp>
      <p:sp>
        <p:nvSpPr>
          <p:cNvPr id="5" name="Slide Number Placeholder 4">
            <a:extLst>
              <a:ext uri="{FF2B5EF4-FFF2-40B4-BE49-F238E27FC236}">
                <a16:creationId xmlns:a16="http://schemas.microsoft.com/office/drawing/2014/main" id="{958849EE-6FB0-3011-B686-A252FDFE32EA}"/>
              </a:ext>
            </a:extLst>
          </p:cNvPr>
          <p:cNvSpPr>
            <a:spLocks noGrp="1"/>
          </p:cNvSpPr>
          <p:nvPr>
            <p:ph type="sldNum" sz="quarter" idx="12"/>
          </p:nvPr>
        </p:nvSpPr>
        <p:spPr>
          <a:xfrm>
            <a:off x="6405372" y="6356350"/>
            <a:ext cx="2057400" cy="365125"/>
          </a:xfrm>
        </p:spPr>
        <p:txBody>
          <a:bodyPr>
            <a:normAutofit/>
          </a:bodyPr>
          <a:lstStyle/>
          <a:p>
            <a:pPr>
              <a:spcAft>
                <a:spcPts val="450"/>
              </a:spcAft>
              <a:defRPr/>
            </a:pPr>
            <a:fld id="{5497F4FF-8A58-45BB-98F3-DB64EEC0D5CF}" type="slidenum">
              <a:rPr lang="en-US">
                <a:solidFill>
                  <a:schemeClr val="tx1">
                    <a:lumMod val="50000"/>
                    <a:lumOff val="50000"/>
                  </a:schemeClr>
                </a:solidFill>
              </a:rPr>
              <a:pPr>
                <a:spcAft>
                  <a:spcPts val="450"/>
                </a:spcAft>
                <a:defRPr/>
              </a:pPr>
              <a:t>53</a:t>
            </a:fld>
            <a:endParaRPr lang="en-US">
              <a:solidFill>
                <a:schemeClr val="tx1">
                  <a:lumMod val="50000"/>
                  <a:lumOff val="50000"/>
                </a:schemeClr>
              </a:solidFill>
            </a:endParaRPr>
          </a:p>
        </p:txBody>
      </p:sp>
    </p:spTree>
    <p:extLst>
      <p:ext uri="{BB962C8B-B14F-4D97-AF65-F5344CB8AC3E}">
        <p14:creationId xmlns:p14="http://schemas.microsoft.com/office/powerpoint/2010/main" val="340190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arn(inVertical)">
                                      <p:cBhvr>
                                        <p:cTn id="6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5DD74-253C-9B67-B575-582577C5C793}"/>
              </a:ext>
            </a:extLst>
          </p:cNvPr>
          <p:cNvSpPr>
            <a:spLocks noGrp="1"/>
          </p:cNvSpPr>
          <p:nvPr>
            <p:ph type="title"/>
          </p:nvPr>
        </p:nvSpPr>
        <p:spPr>
          <a:xfrm>
            <a:off x="696949" y="378833"/>
            <a:ext cx="7638568" cy="994172"/>
          </a:xfrm>
        </p:spPr>
        <p:txBody>
          <a:bodyPr>
            <a:normAutofit/>
          </a:bodyPr>
          <a:lstStyle/>
          <a:p>
            <a:r>
              <a:rPr lang="en-US" sz="3200" dirty="0">
                <a:latin typeface="Arial" panose="020B0604020202020204" pitchFamily="34" charset="0"/>
                <a:cs typeface="Arial" panose="020B0604020202020204" pitchFamily="34" charset="0"/>
              </a:rPr>
              <a:t>How to Control Waste</a:t>
            </a:r>
          </a:p>
        </p:txBody>
      </p:sp>
      <p:sp>
        <p:nvSpPr>
          <p:cNvPr id="3" name="Content Placeholder 2">
            <a:extLst>
              <a:ext uri="{FF2B5EF4-FFF2-40B4-BE49-F238E27FC236}">
                <a16:creationId xmlns:a16="http://schemas.microsoft.com/office/drawing/2014/main" id="{3FACDE2A-7858-ED75-C7D6-F1F0828BADEA}"/>
              </a:ext>
            </a:extLst>
          </p:cNvPr>
          <p:cNvSpPr>
            <a:spLocks noGrp="1"/>
          </p:cNvSpPr>
          <p:nvPr>
            <p:ph idx="1"/>
          </p:nvPr>
        </p:nvSpPr>
        <p:spPr>
          <a:xfrm>
            <a:off x="625020" y="1543875"/>
            <a:ext cx="8214179" cy="3263504"/>
          </a:xfrm>
        </p:spPr>
        <p:txBody>
          <a:bodyPr>
            <a:normAutofit/>
          </a:bodyPr>
          <a:lstStyle/>
          <a:p>
            <a:pPr marL="0" indent="0">
              <a:buNone/>
            </a:pPr>
            <a:r>
              <a:rPr lang="en-US" sz="2000" dirty="0">
                <a:latin typeface="Arial" panose="020B0604020202020204" pitchFamily="34" charset="0"/>
                <a:ea typeface="Calibri" panose="020F0502020204030204" pitchFamily="34" charset="0"/>
                <a:cs typeface="Arial" panose="020B0604020202020204" pitchFamily="34" charset="0"/>
              </a:rPr>
              <a:t>Perform Maintenance Planning and Scheduling to World Class Maintenance Standards </a:t>
            </a:r>
          </a:p>
          <a:p>
            <a:pPr marL="0" indent="0">
              <a:buNone/>
            </a:pPr>
            <a:r>
              <a:rPr lang="en-US" sz="2000" dirty="0">
                <a:latin typeface="Arial" panose="020B0604020202020204" pitchFamily="34" charset="0"/>
                <a:ea typeface="Calibri" panose="020F0502020204030204" pitchFamily="34" charset="0"/>
                <a:cs typeface="Arial" panose="020B0604020202020204" pitchFamily="34" charset="0"/>
              </a:rPr>
              <a:t>Focus on Reducing Maintenance Rework through use executing maintenance work to specifications</a:t>
            </a:r>
          </a:p>
        </p:txBody>
      </p:sp>
      <p:sp>
        <p:nvSpPr>
          <p:cNvPr id="4" name="Footer Placeholder 3">
            <a:extLst>
              <a:ext uri="{FF2B5EF4-FFF2-40B4-BE49-F238E27FC236}">
                <a16:creationId xmlns:a16="http://schemas.microsoft.com/office/drawing/2014/main" id="{378EC8E3-5AB0-3B80-B559-48F014C2C2ED}"/>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8319C3D9-5314-268A-A3C5-29FDF06CA32F}"/>
              </a:ext>
            </a:extLst>
          </p:cNvPr>
          <p:cNvSpPr>
            <a:spLocks noGrp="1"/>
          </p:cNvSpPr>
          <p:nvPr>
            <p:ph type="sldNum" sz="quarter" idx="12"/>
          </p:nvPr>
        </p:nvSpPr>
        <p:spPr/>
        <p:txBody>
          <a:bodyPr/>
          <a:lstStyle/>
          <a:p>
            <a:pPr>
              <a:defRPr/>
            </a:pPr>
            <a:fld id="{5497F4FF-8A58-45BB-98F3-DB64EEC0D5CF}" type="slidenum">
              <a:rPr lang="en-US" smtClean="0"/>
              <a:pPr>
                <a:defRPr/>
              </a:pPr>
              <a:t>54</a:t>
            </a:fld>
            <a:endParaRPr lang="en-US"/>
          </a:p>
        </p:txBody>
      </p:sp>
      <p:pic>
        <p:nvPicPr>
          <p:cNvPr id="7" name="Picture 6" descr="A close up of a document&#10;&#10;Description automatically generated">
            <a:extLst>
              <a:ext uri="{FF2B5EF4-FFF2-40B4-BE49-F238E27FC236}">
                <a16:creationId xmlns:a16="http://schemas.microsoft.com/office/drawing/2014/main" id="{52DF56D8-C733-06F7-349A-205432B43E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625" y="3037618"/>
            <a:ext cx="5915025" cy="2023134"/>
          </a:xfrm>
          <a:prstGeom prst="rect">
            <a:avLst/>
          </a:prstGeom>
          <a:ln>
            <a:solidFill>
              <a:schemeClr val="accent1"/>
            </a:solidFill>
          </a:ln>
        </p:spPr>
      </p:pic>
      <p:sp>
        <p:nvSpPr>
          <p:cNvPr id="6" name="Arrow: Right 5">
            <a:extLst>
              <a:ext uri="{FF2B5EF4-FFF2-40B4-BE49-F238E27FC236}">
                <a16:creationId xmlns:a16="http://schemas.microsoft.com/office/drawing/2014/main" id="{9A0E1F05-329C-F722-086B-F3E81D2592F1}"/>
              </a:ext>
            </a:extLst>
          </p:cNvPr>
          <p:cNvSpPr/>
          <p:nvPr/>
        </p:nvSpPr>
        <p:spPr>
          <a:xfrm>
            <a:off x="733235" y="3141695"/>
            <a:ext cx="733806" cy="2141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A3472324-4E81-3788-6472-EE6418D7D1A1}"/>
              </a:ext>
            </a:extLst>
          </p:cNvPr>
          <p:cNvSpPr/>
          <p:nvPr/>
        </p:nvSpPr>
        <p:spPr>
          <a:xfrm>
            <a:off x="733235" y="3548017"/>
            <a:ext cx="733806" cy="2141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CE429EC0-DD15-6D62-D412-F364A6C416F3}"/>
              </a:ext>
            </a:extLst>
          </p:cNvPr>
          <p:cNvSpPr/>
          <p:nvPr/>
        </p:nvSpPr>
        <p:spPr>
          <a:xfrm>
            <a:off x="733235" y="4304385"/>
            <a:ext cx="733806" cy="2141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1814E1B8-A201-2A3F-0FFD-8EF6591A1E0C}"/>
              </a:ext>
            </a:extLst>
          </p:cNvPr>
          <p:cNvSpPr/>
          <p:nvPr/>
        </p:nvSpPr>
        <p:spPr>
          <a:xfrm>
            <a:off x="733235" y="4700300"/>
            <a:ext cx="733806" cy="2141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97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6238FB-6380-45B4-8135-6A617ABB8409}"/>
              </a:ext>
            </a:extLst>
          </p:cNvPr>
          <p:cNvSpPr txBox="1"/>
          <p:nvPr/>
        </p:nvSpPr>
        <p:spPr>
          <a:xfrm>
            <a:off x="457200" y="1129842"/>
            <a:ext cx="8305800" cy="1877437"/>
          </a:xfrm>
          <a:prstGeom prst="rect">
            <a:avLst/>
          </a:prstGeom>
          <a:noFill/>
        </p:spPr>
        <p:txBody>
          <a:bodyPr wrap="square" rtlCol="0">
            <a:spAutoFit/>
          </a:bodyPr>
          <a:lstStyle/>
          <a:p>
            <a:pPr algn="ctr"/>
            <a:r>
              <a:rPr lang="en-US" sz="4000" b="1" dirty="0">
                <a:effectLst>
                  <a:outerShdw blurRad="38100" dist="38100" dir="2700000" algn="tl">
                    <a:srgbClr val="000000">
                      <a:alpha val="43137"/>
                    </a:srgbClr>
                  </a:outerShdw>
                </a:effectLst>
                <a:latin typeface="+mn-lt"/>
              </a:rPr>
              <a:t>Wrench-Time is… (or utilization time)</a:t>
            </a:r>
          </a:p>
          <a:p>
            <a:pPr algn="ctr"/>
            <a:endParaRPr lang="en-US" sz="2400" b="1" dirty="0">
              <a:effectLst>
                <a:outerShdw blurRad="38100" dist="38100" dir="2700000" algn="tl">
                  <a:srgbClr val="000000">
                    <a:alpha val="43137"/>
                  </a:srgbClr>
                </a:outerShdw>
              </a:effectLst>
            </a:endParaRPr>
          </a:p>
          <a:p>
            <a:pPr algn="ctr"/>
            <a:r>
              <a:rPr lang="en-US" sz="2400" b="1" dirty="0">
                <a:effectLst>
                  <a:outerShdw blurRad="38100" dist="38100" dir="2700000" algn="tl">
                    <a:srgbClr val="000000">
                      <a:alpha val="43137"/>
                    </a:srgbClr>
                  </a:outerShdw>
                </a:effectLst>
              </a:rPr>
              <a:t>“The time a Maintenance Person actually has their hand on a tool</a:t>
            </a:r>
            <a:r>
              <a:rPr lang="en-US" sz="2800" b="1" dirty="0">
                <a:effectLst>
                  <a:outerShdw blurRad="38100" dist="38100" dir="2700000" algn="tl">
                    <a:srgbClr val="000000">
                      <a:alpha val="43137"/>
                    </a:srgbClr>
                  </a:outerShdw>
                </a:effectLst>
              </a:rPr>
              <a:t>”</a:t>
            </a:r>
          </a:p>
        </p:txBody>
      </p:sp>
      <p:sp>
        <p:nvSpPr>
          <p:cNvPr id="3" name="TextBox 2">
            <a:extLst>
              <a:ext uri="{FF2B5EF4-FFF2-40B4-BE49-F238E27FC236}">
                <a16:creationId xmlns:a16="http://schemas.microsoft.com/office/drawing/2014/main" id="{DFAA6E2D-A6A6-4783-9D17-25C6C0920233}"/>
              </a:ext>
            </a:extLst>
          </p:cNvPr>
          <p:cNvSpPr txBox="1"/>
          <p:nvPr/>
        </p:nvSpPr>
        <p:spPr>
          <a:xfrm>
            <a:off x="2057400" y="3276600"/>
            <a:ext cx="5715000" cy="1200329"/>
          </a:xfrm>
          <a:prstGeom prst="rect">
            <a:avLst/>
          </a:prstGeom>
          <a:noFill/>
        </p:spPr>
        <p:txBody>
          <a:bodyPr wrap="square" rtlCol="0">
            <a:spAutoFit/>
          </a:bodyPr>
          <a:lstStyle/>
          <a:p>
            <a:r>
              <a:rPr lang="en-US" sz="2400" b="1" dirty="0">
                <a:solidFill>
                  <a:srgbClr val="FF0000"/>
                </a:solidFill>
                <a:effectLst>
                  <a:outerShdw blurRad="38100" dist="38100" dir="2700000" algn="tl">
                    <a:srgbClr val="000000">
                      <a:alpha val="43137"/>
                    </a:srgbClr>
                  </a:outerShdw>
                </a:effectLst>
              </a:rPr>
              <a:t>Typical Wrench-Time – 6-35%</a:t>
            </a:r>
          </a:p>
          <a:p>
            <a:endParaRPr lang="en-US" sz="2400" b="1" dirty="0">
              <a:solidFill>
                <a:srgbClr val="FF0000"/>
              </a:solidFill>
              <a:effectLst>
                <a:outerShdw blurRad="38100" dist="38100" dir="2700000" algn="tl">
                  <a:srgbClr val="000000">
                    <a:alpha val="43137"/>
                  </a:srgbClr>
                </a:outerShdw>
              </a:effectLst>
            </a:endParaRPr>
          </a:p>
          <a:p>
            <a:r>
              <a:rPr lang="en-US" sz="2400" b="1" dirty="0">
                <a:solidFill>
                  <a:srgbClr val="FF0000"/>
                </a:solidFill>
                <a:effectLst>
                  <a:outerShdw blurRad="38100" dist="38100" dir="2700000" algn="tl">
                    <a:srgbClr val="000000">
                      <a:alpha val="43137"/>
                    </a:srgbClr>
                  </a:outerShdw>
                </a:effectLst>
              </a:rPr>
              <a:t>World Class – 55-65%</a:t>
            </a:r>
          </a:p>
        </p:txBody>
      </p:sp>
      <p:sp>
        <p:nvSpPr>
          <p:cNvPr id="5" name="Slide Number Placeholder 4">
            <a:extLst>
              <a:ext uri="{FF2B5EF4-FFF2-40B4-BE49-F238E27FC236}">
                <a16:creationId xmlns:a16="http://schemas.microsoft.com/office/drawing/2014/main" id="{734345BB-CDA0-8649-8D43-DC5716239A13}"/>
              </a:ext>
            </a:extLst>
          </p:cNvPr>
          <p:cNvSpPr>
            <a:spLocks noGrp="1"/>
          </p:cNvSpPr>
          <p:nvPr>
            <p:ph type="sldNum" sz="quarter" idx="12"/>
          </p:nvPr>
        </p:nvSpPr>
        <p:spPr/>
        <p:txBody>
          <a:bodyPr/>
          <a:lstStyle/>
          <a:p>
            <a:fld id="{04F9194C-56EF-432D-B3A6-B1499E5B8547}" type="slidenum">
              <a:rPr lang="en-US" smtClean="0"/>
              <a:t>55</a:t>
            </a:fld>
            <a:endParaRPr lang="en-US"/>
          </a:p>
        </p:txBody>
      </p:sp>
      <p:sp>
        <p:nvSpPr>
          <p:cNvPr id="6" name="Footer Placeholder 5">
            <a:extLst>
              <a:ext uri="{FF2B5EF4-FFF2-40B4-BE49-F238E27FC236}">
                <a16:creationId xmlns:a16="http://schemas.microsoft.com/office/drawing/2014/main" id="{ACA286C3-C87B-E144-9180-DA9EE97BD8EB}"/>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355831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219200" y="1687513"/>
            <a:ext cx="6553200" cy="4484687"/>
            <a:chOff x="432" y="970"/>
            <a:chExt cx="4128" cy="2825"/>
          </a:xfrm>
        </p:grpSpPr>
        <p:sp>
          <p:nvSpPr>
            <p:cNvPr id="64516" name="Freeform 3"/>
            <p:cNvSpPr>
              <a:spLocks/>
            </p:cNvSpPr>
            <p:nvPr/>
          </p:nvSpPr>
          <p:spPr bwMode="auto">
            <a:xfrm>
              <a:off x="2077" y="1424"/>
              <a:ext cx="563" cy="736"/>
            </a:xfrm>
            <a:custGeom>
              <a:avLst/>
              <a:gdLst>
                <a:gd name="T0" fmla="*/ 563 w 563"/>
                <a:gd name="T1" fmla="*/ 632 h 736"/>
                <a:gd name="T2" fmla="*/ 0 w 563"/>
                <a:gd name="T3" fmla="*/ 0 h 736"/>
                <a:gd name="T4" fmla="*/ 0 w 563"/>
                <a:gd name="T5" fmla="*/ 104 h 736"/>
                <a:gd name="T6" fmla="*/ 563 w 563"/>
                <a:gd name="T7" fmla="*/ 736 h 736"/>
                <a:gd name="T8" fmla="*/ 563 w 563"/>
                <a:gd name="T9" fmla="*/ 632 h 736"/>
                <a:gd name="T10" fmla="*/ 0 60000 65536"/>
                <a:gd name="T11" fmla="*/ 0 60000 65536"/>
                <a:gd name="T12" fmla="*/ 0 60000 65536"/>
                <a:gd name="T13" fmla="*/ 0 60000 65536"/>
                <a:gd name="T14" fmla="*/ 0 60000 65536"/>
                <a:gd name="T15" fmla="*/ 0 w 563"/>
                <a:gd name="T16" fmla="*/ 0 h 736"/>
                <a:gd name="T17" fmla="*/ 563 w 563"/>
                <a:gd name="T18" fmla="*/ 736 h 736"/>
              </a:gdLst>
              <a:ahLst/>
              <a:cxnLst>
                <a:cxn ang="T10">
                  <a:pos x="T0" y="T1"/>
                </a:cxn>
                <a:cxn ang="T11">
                  <a:pos x="T2" y="T3"/>
                </a:cxn>
                <a:cxn ang="T12">
                  <a:pos x="T4" y="T5"/>
                </a:cxn>
                <a:cxn ang="T13">
                  <a:pos x="T6" y="T7"/>
                </a:cxn>
                <a:cxn ang="T14">
                  <a:pos x="T8" y="T9"/>
                </a:cxn>
              </a:cxnLst>
              <a:rect l="T15" t="T16" r="T17" b="T18"/>
              <a:pathLst>
                <a:path w="563" h="736">
                  <a:moveTo>
                    <a:pt x="563" y="632"/>
                  </a:moveTo>
                  <a:lnTo>
                    <a:pt x="0" y="0"/>
                  </a:lnTo>
                  <a:lnTo>
                    <a:pt x="0" y="104"/>
                  </a:lnTo>
                  <a:lnTo>
                    <a:pt x="563" y="736"/>
                  </a:lnTo>
                  <a:lnTo>
                    <a:pt x="563" y="632"/>
                  </a:lnTo>
                  <a:close/>
                </a:path>
              </a:pathLst>
            </a:custGeom>
            <a:solidFill>
              <a:srgbClr val="800000"/>
            </a:solidFill>
            <a:ln w="11113">
              <a:solidFill>
                <a:srgbClr val="000000"/>
              </a:solidFill>
              <a:round/>
              <a:headEnd/>
              <a:tailEnd/>
            </a:ln>
          </p:spPr>
          <p:txBody>
            <a:bodyPr/>
            <a:lstStyle/>
            <a:p>
              <a:endParaRPr lang="en-US"/>
            </a:p>
          </p:txBody>
        </p:sp>
        <p:sp>
          <p:nvSpPr>
            <p:cNvPr id="64517" name="Freeform 4"/>
            <p:cNvSpPr>
              <a:spLocks/>
            </p:cNvSpPr>
            <p:nvPr/>
          </p:nvSpPr>
          <p:spPr bwMode="auto">
            <a:xfrm>
              <a:off x="2077" y="1270"/>
              <a:ext cx="563" cy="786"/>
            </a:xfrm>
            <a:custGeom>
              <a:avLst/>
              <a:gdLst>
                <a:gd name="T0" fmla="*/ 0 w 563"/>
                <a:gd name="T1" fmla="*/ 148 h 786"/>
                <a:gd name="T2" fmla="*/ 14 w 563"/>
                <a:gd name="T3" fmla="*/ 141 h 786"/>
                <a:gd name="T4" fmla="*/ 41 w 563"/>
                <a:gd name="T5" fmla="*/ 123 h 786"/>
                <a:gd name="T6" fmla="*/ 55 w 563"/>
                <a:gd name="T7" fmla="*/ 117 h 786"/>
                <a:gd name="T8" fmla="*/ 69 w 563"/>
                <a:gd name="T9" fmla="*/ 111 h 786"/>
                <a:gd name="T10" fmla="*/ 96 w 563"/>
                <a:gd name="T11" fmla="*/ 98 h 786"/>
                <a:gd name="T12" fmla="*/ 110 w 563"/>
                <a:gd name="T13" fmla="*/ 92 h 786"/>
                <a:gd name="T14" fmla="*/ 124 w 563"/>
                <a:gd name="T15" fmla="*/ 86 h 786"/>
                <a:gd name="T16" fmla="*/ 158 w 563"/>
                <a:gd name="T17" fmla="*/ 74 h 786"/>
                <a:gd name="T18" fmla="*/ 172 w 563"/>
                <a:gd name="T19" fmla="*/ 68 h 786"/>
                <a:gd name="T20" fmla="*/ 186 w 563"/>
                <a:gd name="T21" fmla="*/ 62 h 786"/>
                <a:gd name="T22" fmla="*/ 220 w 563"/>
                <a:gd name="T23" fmla="*/ 49 h 786"/>
                <a:gd name="T24" fmla="*/ 234 w 563"/>
                <a:gd name="T25" fmla="*/ 43 h 786"/>
                <a:gd name="T26" fmla="*/ 254 w 563"/>
                <a:gd name="T27" fmla="*/ 43 h 786"/>
                <a:gd name="T28" fmla="*/ 282 w 563"/>
                <a:gd name="T29" fmla="*/ 31 h 786"/>
                <a:gd name="T30" fmla="*/ 302 w 563"/>
                <a:gd name="T31" fmla="*/ 31 h 786"/>
                <a:gd name="T32" fmla="*/ 316 w 563"/>
                <a:gd name="T33" fmla="*/ 25 h 786"/>
                <a:gd name="T34" fmla="*/ 350 w 563"/>
                <a:gd name="T35" fmla="*/ 19 h 786"/>
                <a:gd name="T36" fmla="*/ 364 w 563"/>
                <a:gd name="T37" fmla="*/ 19 h 786"/>
                <a:gd name="T38" fmla="*/ 378 w 563"/>
                <a:gd name="T39" fmla="*/ 13 h 786"/>
                <a:gd name="T40" fmla="*/ 412 w 563"/>
                <a:gd name="T41" fmla="*/ 6 h 786"/>
                <a:gd name="T42" fmla="*/ 433 w 563"/>
                <a:gd name="T43" fmla="*/ 6 h 786"/>
                <a:gd name="T44" fmla="*/ 447 w 563"/>
                <a:gd name="T45" fmla="*/ 6 h 786"/>
                <a:gd name="T46" fmla="*/ 481 w 563"/>
                <a:gd name="T47" fmla="*/ 0 h 786"/>
                <a:gd name="T48" fmla="*/ 495 w 563"/>
                <a:gd name="T49" fmla="*/ 0 h 786"/>
                <a:gd name="T50" fmla="*/ 515 w 563"/>
                <a:gd name="T51" fmla="*/ 0 h 786"/>
                <a:gd name="T52" fmla="*/ 550 w 563"/>
                <a:gd name="T53" fmla="*/ 0 h 786"/>
                <a:gd name="T54" fmla="*/ 563 w 563"/>
                <a:gd name="T55" fmla="*/ 0 h 786"/>
                <a:gd name="T56" fmla="*/ 563 w 563"/>
                <a:gd name="T57" fmla="*/ 786 h 786"/>
                <a:gd name="T58" fmla="*/ 0 w 563"/>
                <a:gd name="T59" fmla="*/ 148 h 78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63"/>
                <a:gd name="T91" fmla="*/ 0 h 786"/>
                <a:gd name="T92" fmla="*/ 563 w 563"/>
                <a:gd name="T93" fmla="*/ 786 h 78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63" h="786">
                  <a:moveTo>
                    <a:pt x="0" y="148"/>
                  </a:moveTo>
                  <a:lnTo>
                    <a:pt x="14" y="141"/>
                  </a:lnTo>
                  <a:lnTo>
                    <a:pt x="41" y="123"/>
                  </a:lnTo>
                  <a:lnTo>
                    <a:pt x="55" y="117"/>
                  </a:lnTo>
                  <a:lnTo>
                    <a:pt x="69" y="111"/>
                  </a:lnTo>
                  <a:lnTo>
                    <a:pt x="96" y="98"/>
                  </a:lnTo>
                  <a:lnTo>
                    <a:pt x="110" y="92"/>
                  </a:lnTo>
                  <a:lnTo>
                    <a:pt x="124" y="86"/>
                  </a:lnTo>
                  <a:lnTo>
                    <a:pt x="158" y="74"/>
                  </a:lnTo>
                  <a:lnTo>
                    <a:pt x="172" y="68"/>
                  </a:lnTo>
                  <a:lnTo>
                    <a:pt x="186" y="62"/>
                  </a:lnTo>
                  <a:lnTo>
                    <a:pt x="220" y="49"/>
                  </a:lnTo>
                  <a:lnTo>
                    <a:pt x="234" y="43"/>
                  </a:lnTo>
                  <a:lnTo>
                    <a:pt x="254" y="43"/>
                  </a:lnTo>
                  <a:lnTo>
                    <a:pt x="282" y="31"/>
                  </a:lnTo>
                  <a:lnTo>
                    <a:pt x="302" y="31"/>
                  </a:lnTo>
                  <a:lnTo>
                    <a:pt x="316" y="25"/>
                  </a:lnTo>
                  <a:lnTo>
                    <a:pt x="350" y="19"/>
                  </a:lnTo>
                  <a:lnTo>
                    <a:pt x="364" y="19"/>
                  </a:lnTo>
                  <a:lnTo>
                    <a:pt x="378" y="13"/>
                  </a:lnTo>
                  <a:lnTo>
                    <a:pt x="412" y="6"/>
                  </a:lnTo>
                  <a:lnTo>
                    <a:pt x="433" y="6"/>
                  </a:lnTo>
                  <a:lnTo>
                    <a:pt x="447" y="6"/>
                  </a:lnTo>
                  <a:lnTo>
                    <a:pt x="481" y="0"/>
                  </a:lnTo>
                  <a:lnTo>
                    <a:pt x="495" y="0"/>
                  </a:lnTo>
                  <a:lnTo>
                    <a:pt x="515" y="0"/>
                  </a:lnTo>
                  <a:lnTo>
                    <a:pt x="550" y="0"/>
                  </a:lnTo>
                  <a:lnTo>
                    <a:pt x="563" y="0"/>
                  </a:lnTo>
                  <a:lnTo>
                    <a:pt x="563" y="786"/>
                  </a:lnTo>
                  <a:lnTo>
                    <a:pt x="0" y="148"/>
                  </a:lnTo>
                  <a:close/>
                </a:path>
              </a:pathLst>
            </a:custGeom>
            <a:solidFill>
              <a:srgbClr val="FF0000"/>
            </a:solidFill>
            <a:ln w="11113">
              <a:solidFill>
                <a:srgbClr val="000000"/>
              </a:solidFill>
              <a:round/>
              <a:headEnd/>
              <a:tailEnd/>
            </a:ln>
          </p:spPr>
          <p:txBody>
            <a:bodyPr/>
            <a:lstStyle/>
            <a:p>
              <a:endParaRPr lang="en-US"/>
            </a:p>
          </p:txBody>
        </p:sp>
        <p:sp>
          <p:nvSpPr>
            <p:cNvPr id="64518" name="Freeform 5"/>
            <p:cNvSpPr>
              <a:spLocks/>
            </p:cNvSpPr>
            <p:nvPr/>
          </p:nvSpPr>
          <p:spPr bwMode="auto">
            <a:xfrm>
              <a:off x="1614" y="1786"/>
              <a:ext cx="873" cy="435"/>
            </a:xfrm>
            <a:custGeom>
              <a:avLst/>
              <a:gdLst>
                <a:gd name="T0" fmla="*/ 873 w 873"/>
                <a:gd name="T1" fmla="*/ 331 h 435"/>
                <a:gd name="T2" fmla="*/ 0 w 873"/>
                <a:gd name="T3" fmla="*/ 0 h 435"/>
                <a:gd name="T4" fmla="*/ 0 w 873"/>
                <a:gd name="T5" fmla="*/ 104 h 435"/>
                <a:gd name="T6" fmla="*/ 873 w 873"/>
                <a:gd name="T7" fmla="*/ 435 h 435"/>
                <a:gd name="T8" fmla="*/ 873 w 873"/>
                <a:gd name="T9" fmla="*/ 331 h 435"/>
                <a:gd name="T10" fmla="*/ 0 60000 65536"/>
                <a:gd name="T11" fmla="*/ 0 60000 65536"/>
                <a:gd name="T12" fmla="*/ 0 60000 65536"/>
                <a:gd name="T13" fmla="*/ 0 60000 65536"/>
                <a:gd name="T14" fmla="*/ 0 60000 65536"/>
                <a:gd name="T15" fmla="*/ 0 w 873"/>
                <a:gd name="T16" fmla="*/ 0 h 435"/>
                <a:gd name="T17" fmla="*/ 873 w 873"/>
                <a:gd name="T18" fmla="*/ 435 h 435"/>
              </a:gdLst>
              <a:ahLst/>
              <a:cxnLst>
                <a:cxn ang="T10">
                  <a:pos x="T0" y="T1"/>
                </a:cxn>
                <a:cxn ang="T11">
                  <a:pos x="T2" y="T3"/>
                </a:cxn>
                <a:cxn ang="T12">
                  <a:pos x="T4" y="T5"/>
                </a:cxn>
                <a:cxn ang="T13">
                  <a:pos x="T6" y="T7"/>
                </a:cxn>
                <a:cxn ang="T14">
                  <a:pos x="T8" y="T9"/>
                </a:cxn>
              </a:cxnLst>
              <a:rect l="T15" t="T16" r="T17" b="T18"/>
              <a:pathLst>
                <a:path w="873" h="435">
                  <a:moveTo>
                    <a:pt x="873" y="331"/>
                  </a:moveTo>
                  <a:lnTo>
                    <a:pt x="0" y="0"/>
                  </a:lnTo>
                  <a:lnTo>
                    <a:pt x="0" y="104"/>
                  </a:lnTo>
                  <a:lnTo>
                    <a:pt x="873" y="435"/>
                  </a:lnTo>
                  <a:lnTo>
                    <a:pt x="873" y="331"/>
                  </a:lnTo>
                  <a:close/>
                </a:path>
              </a:pathLst>
            </a:custGeom>
            <a:solidFill>
              <a:srgbClr val="666680"/>
            </a:solidFill>
            <a:ln w="11113">
              <a:solidFill>
                <a:srgbClr val="000000"/>
              </a:solidFill>
              <a:round/>
              <a:headEnd/>
              <a:tailEnd/>
            </a:ln>
          </p:spPr>
          <p:txBody>
            <a:bodyPr/>
            <a:lstStyle/>
            <a:p>
              <a:endParaRPr lang="en-US"/>
            </a:p>
          </p:txBody>
        </p:sp>
        <p:sp>
          <p:nvSpPr>
            <p:cNvPr id="64519" name="Freeform 6"/>
            <p:cNvSpPr>
              <a:spLocks/>
            </p:cNvSpPr>
            <p:nvPr/>
          </p:nvSpPr>
          <p:spPr bwMode="auto">
            <a:xfrm>
              <a:off x="1614" y="1479"/>
              <a:ext cx="873" cy="638"/>
            </a:xfrm>
            <a:custGeom>
              <a:avLst/>
              <a:gdLst>
                <a:gd name="T0" fmla="*/ 0 w 873"/>
                <a:gd name="T1" fmla="*/ 307 h 638"/>
                <a:gd name="T2" fmla="*/ 7 w 873"/>
                <a:gd name="T3" fmla="*/ 294 h 638"/>
                <a:gd name="T4" fmla="*/ 14 w 873"/>
                <a:gd name="T5" fmla="*/ 282 h 638"/>
                <a:gd name="T6" fmla="*/ 27 w 873"/>
                <a:gd name="T7" fmla="*/ 258 h 638"/>
                <a:gd name="T8" fmla="*/ 41 w 873"/>
                <a:gd name="T9" fmla="*/ 245 h 638"/>
                <a:gd name="T10" fmla="*/ 48 w 873"/>
                <a:gd name="T11" fmla="*/ 233 h 638"/>
                <a:gd name="T12" fmla="*/ 55 w 873"/>
                <a:gd name="T13" fmla="*/ 221 h 638"/>
                <a:gd name="T14" fmla="*/ 62 w 873"/>
                <a:gd name="T15" fmla="*/ 209 h 638"/>
                <a:gd name="T16" fmla="*/ 82 w 873"/>
                <a:gd name="T17" fmla="*/ 184 h 638"/>
                <a:gd name="T18" fmla="*/ 96 w 873"/>
                <a:gd name="T19" fmla="*/ 178 h 638"/>
                <a:gd name="T20" fmla="*/ 103 w 873"/>
                <a:gd name="T21" fmla="*/ 166 h 638"/>
                <a:gd name="T22" fmla="*/ 117 w 873"/>
                <a:gd name="T23" fmla="*/ 153 h 638"/>
                <a:gd name="T24" fmla="*/ 137 w 873"/>
                <a:gd name="T25" fmla="*/ 129 h 638"/>
                <a:gd name="T26" fmla="*/ 144 w 873"/>
                <a:gd name="T27" fmla="*/ 123 h 638"/>
                <a:gd name="T28" fmla="*/ 158 w 873"/>
                <a:gd name="T29" fmla="*/ 110 h 638"/>
                <a:gd name="T30" fmla="*/ 165 w 873"/>
                <a:gd name="T31" fmla="*/ 98 h 638"/>
                <a:gd name="T32" fmla="*/ 179 w 873"/>
                <a:gd name="T33" fmla="*/ 92 h 638"/>
                <a:gd name="T34" fmla="*/ 206 w 873"/>
                <a:gd name="T35" fmla="*/ 74 h 638"/>
                <a:gd name="T36" fmla="*/ 213 w 873"/>
                <a:gd name="T37" fmla="*/ 61 h 638"/>
                <a:gd name="T38" fmla="*/ 227 w 873"/>
                <a:gd name="T39" fmla="*/ 55 h 638"/>
                <a:gd name="T40" fmla="*/ 240 w 873"/>
                <a:gd name="T41" fmla="*/ 43 h 638"/>
                <a:gd name="T42" fmla="*/ 254 w 873"/>
                <a:gd name="T43" fmla="*/ 37 h 638"/>
                <a:gd name="T44" fmla="*/ 282 w 873"/>
                <a:gd name="T45" fmla="*/ 18 h 638"/>
                <a:gd name="T46" fmla="*/ 295 w 873"/>
                <a:gd name="T47" fmla="*/ 12 h 638"/>
                <a:gd name="T48" fmla="*/ 309 w 873"/>
                <a:gd name="T49" fmla="*/ 0 h 638"/>
                <a:gd name="T50" fmla="*/ 873 w 873"/>
                <a:gd name="T51" fmla="*/ 638 h 638"/>
                <a:gd name="T52" fmla="*/ 0 w 873"/>
                <a:gd name="T53" fmla="*/ 307 h 63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73"/>
                <a:gd name="T82" fmla="*/ 0 h 638"/>
                <a:gd name="T83" fmla="*/ 873 w 873"/>
                <a:gd name="T84" fmla="*/ 638 h 63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73" h="638">
                  <a:moveTo>
                    <a:pt x="0" y="307"/>
                  </a:moveTo>
                  <a:lnTo>
                    <a:pt x="7" y="294"/>
                  </a:lnTo>
                  <a:lnTo>
                    <a:pt x="14" y="282"/>
                  </a:lnTo>
                  <a:lnTo>
                    <a:pt x="27" y="258"/>
                  </a:lnTo>
                  <a:lnTo>
                    <a:pt x="41" y="245"/>
                  </a:lnTo>
                  <a:lnTo>
                    <a:pt x="48" y="233"/>
                  </a:lnTo>
                  <a:lnTo>
                    <a:pt x="55" y="221"/>
                  </a:lnTo>
                  <a:lnTo>
                    <a:pt x="62" y="209"/>
                  </a:lnTo>
                  <a:lnTo>
                    <a:pt x="82" y="184"/>
                  </a:lnTo>
                  <a:lnTo>
                    <a:pt x="96" y="178"/>
                  </a:lnTo>
                  <a:lnTo>
                    <a:pt x="103" y="166"/>
                  </a:lnTo>
                  <a:lnTo>
                    <a:pt x="117" y="153"/>
                  </a:lnTo>
                  <a:lnTo>
                    <a:pt x="137" y="129"/>
                  </a:lnTo>
                  <a:lnTo>
                    <a:pt x="144" y="123"/>
                  </a:lnTo>
                  <a:lnTo>
                    <a:pt x="158" y="110"/>
                  </a:lnTo>
                  <a:lnTo>
                    <a:pt x="165" y="98"/>
                  </a:lnTo>
                  <a:lnTo>
                    <a:pt x="179" y="92"/>
                  </a:lnTo>
                  <a:lnTo>
                    <a:pt x="206" y="74"/>
                  </a:lnTo>
                  <a:lnTo>
                    <a:pt x="213" y="61"/>
                  </a:lnTo>
                  <a:lnTo>
                    <a:pt x="227" y="55"/>
                  </a:lnTo>
                  <a:lnTo>
                    <a:pt x="240" y="43"/>
                  </a:lnTo>
                  <a:lnTo>
                    <a:pt x="254" y="37"/>
                  </a:lnTo>
                  <a:lnTo>
                    <a:pt x="282" y="18"/>
                  </a:lnTo>
                  <a:lnTo>
                    <a:pt x="295" y="12"/>
                  </a:lnTo>
                  <a:lnTo>
                    <a:pt x="309" y="0"/>
                  </a:lnTo>
                  <a:lnTo>
                    <a:pt x="873" y="638"/>
                  </a:lnTo>
                  <a:lnTo>
                    <a:pt x="0" y="307"/>
                  </a:lnTo>
                  <a:close/>
                </a:path>
              </a:pathLst>
            </a:custGeom>
            <a:solidFill>
              <a:srgbClr val="CCCCFF"/>
            </a:solidFill>
            <a:ln w="11113">
              <a:solidFill>
                <a:srgbClr val="000000"/>
              </a:solidFill>
              <a:round/>
              <a:headEnd/>
              <a:tailEnd/>
            </a:ln>
          </p:spPr>
          <p:txBody>
            <a:bodyPr/>
            <a:lstStyle/>
            <a:p>
              <a:endParaRPr lang="en-US"/>
            </a:p>
          </p:txBody>
        </p:sp>
        <p:sp>
          <p:nvSpPr>
            <p:cNvPr id="64520" name="Freeform 7"/>
            <p:cNvSpPr>
              <a:spLocks/>
            </p:cNvSpPr>
            <p:nvPr/>
          </p:nvSpPr>
          <p:spPr bwMode="auto">
            <a:xfrm>
              <a:off x="1483" y="2093"/>
              <a:ext cx="955" cy="196"/>
            </a:xfrm>
            <a:custGeom>
              <a:avLst/>
              <a:gdLst>
                <a:gd name="T0" fmla="*/ 955 w 955"/>
                <a:gd name="T1" fmla="*/ 92 h 196"/>
                <a:gd name="T2" fmla="*/ 0 w 955"/>
                <a:gd name="T3" fmla="*/ 0 h 196"/>
                <a:gd name="T4" fmla="*/ 0 w 955"/>
                <a:gd name="T5" fmla="*/ 104 h 196"/>
                <a:gd name="T6" fmla="*/ 955 w 955"/>
                <a:gd name="T7" fmla="*/ 196 h 196"/>
                <a:gd name="T8" fmla="*/ 955 w 955"/>
                <a:gd name="T9" fmla="*/ 92 h 196"/>
                <a:gd name="T10" fmla="*/ 0 60000 65536"/>
                <a:gd name="T11" fmla="*/ 0 60000 65536"/>
                <a:gd name="T12" fmla="*/ 0 60000 65536"/>
                <a:gd name="T13" fmla="*/ 0 60000 65536"/>
                <a:gd name="T14" fmla="*/ 0 60000 65536"/>
                <a:gd name="T15" fmla="*/ 0 w 955"/>
                <a:gd name="T16" fmla="*/ 0 h 196"/>
                <a:gd name="T17" fmla="*/ 955 w 955"/>
                <a:gd name="T18" fmla="*/ 196 h 196"/>
              </a:gdLst>
              <a:ahLst/>
              <a:cxnLst>
                <a:cxn ang="T10">
                  <a:pos x="T0" y="T1"/>
                </a:cxn>
                <a:cxn ang="T11">
                  <a:pos x="T2" y="T3"/>
                </a:cxn>
                <a:cxn ang="T12">
                  <a:pos x="T4" y="T5"/>
                </a:cxn>
                <a:cxn ang="T13">
                  <a:pos x="T6" y="T7"/>
                </a:cxn>
                <a:cxn ang="T14">
                  <a:pos x="T8" y="T9"/>
                </a:cxn>
              </a:cxnLst>
              <a:rect l="T15" t="T16" r="T17" b="T18"/>
              <a:pathLst>
                <a:path w="955" h="196">
                  <a:moveTo>
                    <a:pt x="955" y="92"/>
                  </a:moveTo>
                  <a:lnTo>
                    <a:pt x="0" y="0"/>
                  </a:lnTo>
                  <a:lnTo>
                    <a:pt x="0" y="104"/>
                  </a:lnTo>
                  <a:lnTo>
                    <a:pt x="955" y="196"/>
                  </a:lnTo>
                  <a:lnTo>
                    <a:pt x="955" y="92"/>
                  </a:lnTo>
                  <a:close/>
                </a:path>
              </a:pathLst>
            </a:custGeom>
            <a:solidFill>
              <a:srgbClr val="003366"/>
            </a:solidFill>
            <a:ln w="11113">
              <a:solidFill>
                <a:srgbClr val="000000"/>
              </a:solidFill>
              <a:round/>
              <a:headEnd/>
              <a:tailEnd/>
            </a:ln>
          </p:spPr>
          <p:txBody>
            <a:bodyPr/>
            <a:lstStyle/>
            <a:p>
              <a:endParaRPr lang="en-US"/>
            </a:p>
          </p:txBody>
        </p:sp>
        <p:sp>
          <p:nvSpPr>
            <p:cNvPr id="64521" name="Freeform 8"/>
            <p:cNvSpPr>
              <a:spLocks/>
            </p:cNvSpPr>
            <p:nvPr/>
          </p:nvSpPr>
          <p:spPr bwMode="auto">
            <a:xfrm>
              <a:off x="1483" y="1853"/>
              <a:ext cx="955" cy="332"/>
            </a:xfrm>
            <a:custGeom>
              <a:avLst/>
              <a:gdLst>
                <a:gd name="T0" fmla="*/ 0 w 955"/>
                <a:gd name="T1" fmla="*/ 233 h 332"/>
                <a:gd name="T2" fmla="*/ 0 w 955"/>
                <a:gd name="T3" fmla="*/ 221 h 332"/>
                <a:gd name="T4" fmla="*/ 0 w 955"/>
                <a:gd name="T5" fmla="*/ 209 h 332"/>
                <a:gd name="T6" fmla="*/ 7 w 955"/>
                <a:gd name="T7" fmla="*/ 178 h 332"/>
                <a:gd name="T8" fmla="*/ 14 w 955"/>
                <a:gd name="T9" fmla="*/ 166 h 332"/>
                <a:gd name="T10" fmla="*/ 14 w 955"/>
                <a:gd name="T11" fmla="*/ 154 h 332"/>
                <a:gd name="T12" fmla="*/ 21 w 955"/>
                <a:gd name="T13" fmla="*/ 141 h 332"/>
                <a:gd name="T14" fmla="*/ 28 w 955"/>
                <a:gd name="T15" fmla="*/ 129 h 332"/>
                <a:gd name="T16" fmla="*/ 35 w 955"/>
                <a:gd name="T17" fmla="*/ 98 h 332"/>
                <a:gd name="T18" fmla="*/ 42 w 955"/>
                <a:gd name="T19" fmla="*/ 86 h 332"/>
                <a:gd name="T20" fmla="*/ 42 w 955"/>
                <a:gd name="T21" fmla="*/ 74 h 332"/>
                <a:gd name="T22" fmla="*/ 48 w 955"/>
                <a:gd name="T23" fmla="*/ 62 h 332"/>
                <a:gd name="T24" fmla="*/ 55 w 955"/>
                <a:gd name="T25" fmla="*/ 49 h 332"/>
                <a:gd name="T26" fmla="*/ 69 w 955"/>
                <a:gd name="T27" fmla="*/ 25 h 332"/>
                <a:gd name="T28" fmla="*/ 76 w 955"/>
                <a:gd name="T29" fmla="*/ 12 h 332"/>
                <a:gd name="T30" fmla="*/ 83 w 955"/>
                <a:gd name="T31" fmla="*/ 0 h 332"/>
                <a:gd name="T32" fmla="*/ 955 w 955"/>
                <a:gd name="T33" fmla="*/ 332 h 332"/>
                <a:gd name="T34" fmla="*/ 0 w 955"/>
                <a:gd name="T35" fmla="*/ 233 h 3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5"/>
                <a:gd name="T55" fmla="*/ 0 h 332"/>
                <a:gd name="T56" fmla="*/ 955 w 955"/>
                <a:gd name="T57" fmla="*/ 332 h 3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5" h="332">
                  <a:moveTo>
                    <a:pt x="0" y="233"/>
                  </a:moveTo>
                  <a:lnTo>
                    <a:pt x="0" y="221"/>
                  </a:lnTo>
                  <a:lnTo>
                    <a:pt x="0" y="209"/>
                  </a:lnTo>
                  <a:lnTo>
                    <a:pt x="7" y="178"/>
                  </a:lnTo>
                  <a:lnTo>
                    <a:pt x="14" y="166"/>
                  </a:lnTo>
                  <a:lnTo>
                    <a:pt x="14" y="154"/>
                  </a:lnTo>
                  <a:lnTo>
                    <a:pt x="21" y="141"/>
                  </a:lnTo>
                  <a:lnTo>
                    <a:pt x="28" y="129"/>
                  </a:lnTo>
                  <a:lnTo>
                    <a:pt x="35" y="98"/>
                  </a:lnTo>
                  <a:lnTo>
                    <a:pt x="42" y="86"/>
                  </a:lnTo>
                  <a:lnTo>
                    <a:pt x="42" y="74"/>
                  </a:lnTo>
                  <a:lnTo>
                    <a:pt x="48" y="62"/>
                  </a:lnTo>
                  <a:lnTo>
                    <a:pt x="55" y="49"/>
                  </a:lnTo>
                  <a:lnTo>
                    <a:pt x="69" y="25"/>
                  </a:lnTo>
                  <a:lnTo>
                    <a:pt x="76" y="12"/>
                  </a:lnTo>
                  <a:lnTo>
                    <a:pt x="83" y="0"/>
                  </a:lnTo>
                  <a:lnTo>
                    <a:pt x="955" y="332"/>
                  </a:lnTo>
                  <a:lnTo>
                    <a:pt x="0" y="233"/>
                  </a:lnTo>
                  <a:close/>
                </a:path>
              </a:pathLst>
            </a:custGeom>
            <a:solidFill>
              <a:srgbClr val="0066CC"/>
            </a:solidFill>
            <a:ln w="11113">
              <a:solidFill>
                <a:srgbClr val="000000"/>
              </a:solidFill>
              <a:round/>
              <a:headEnd/>
              <a:tailEnd/>
            </a:ln>
          </p:spPr>
          <p:txBody>
            <a:bodyPr/>
            <a:lstStyle/>
            <a:p>
              <a:endParaRPr lang="en-US"/>
            </a:p>
          </p:txBody>
        </p:sp>
        <p:sp>
          <p:nvSpPr>
            <p:cNvPr id="64522" name="Freeform 9"/>
            <p:cNvSpPr>
              <a:spLocks/>
            </p:cNvSpPr>
            <p:nvPr/>
          </p:nvSpPr>
          <p:spPr bwMode="auto">
            <a:xfrm>
              <a:off x="1470" y="2246"/>
              <a:ext cx="13" cy="252"/>
            </a:xfrm>
            <a:custGeom>
              <a:avLst/>
              <a:gdLst>
                <a:gd name="T0" fmla="*/ 13 w 13"/>
                <a:gd name="T1" fmla="*/ 147 h 252"/>
                <a:gd name="T2" fmla="*/ 13 w 13"/>
                <a:gd name="T3" fmla="*/ 135 h 252"/>
                <a:gd name="T4" fmla="*/ 6 w 13"/>
                <a:gd name="T5" fmla="*/ 123 h 252"/>
                <a:gd name="T6" fmla="*/ 6 w 13"/>
                <a:gd name="T7" fmla="*/ 92 h 252"/>
                <a:gd name="T8" fmla="*/ 6 w 13"/>
                <a:gd name="T9" fmla="*/ 80 h 252"/>
                <a:gd name="T10" fmla="*/ 0 w 13"/>
                <a:gd name="T11" fmla="*/ 67 h 252"/>
                <a:gd name="T12" fmla="*/ 0 w 13"/>
                <a:gd name="T13" fmla="*/ 55 h 252"/>
                <a:gd name="T14" fmla="*/ 0 w 13"/>
                <a:gd name="T15" fmla="*/ 25 h 252"/>
                <a:gd name="T16" fmla="*/ 0 w 13"/>
                <a:gd name="T17" fmla="*/ 12 h 252"/>
                <a:gd name="T18" fmla="*/ 0 w 13"/>
                <a:gd name="T19" fmla="*/ 0 h 252"/>
                <a:gd name="T20" fmla="*/ 0 w 13"/>
                <a:gd name="T21" fmla="*/ 104 h 252"/>
                <a:gd name="T22" fmla="*/ 0 w 13"/>
                <a:gd name="T23" fmla="*/ 117 h 252"/>
                <a:gd name="T24" fmla="*/ 0 w 13"/>
                <a:gd name="T25" fmla="*/ 129 h 252"/>
                <a:gd name="T26" fmla="*/ 0 w 13"/>
                <a:gd name="T27" fmla="*/ 160 h 252"/>
                <a:gd name="T28" fmla="*/ 0 w 13"/>
                <a:gd name="T29" fmla="*/ 172 h 252"/>
                <a:gd name="T30" fmla="*/ 6 w 13"/>
                <a:gd name="T31" fmla="*/ 184 h 252"/>
                <a:gd name="T32" fmla="*/ 6 w 13"/>
                <a:gd name="T33" fmla="*/ 196 h 252"/>
                <a:gd name="T34" fmla="*/ 6 w 13"/>
                <a:gd name="T35" fmla="*/ 227 h 252"/>
                <a:gd name="T36" fmla="*/ 13 w 13"/>
                <a:gd name="T37" fmla="*/ 239 h 252"/>
                <a:gd name="T38" fmla="*/ 13 w 13"/>
                <a:gd name="T39" fmla="*/ 252 h 252"/>
                <a:gd name="T40" fmla="*/ 13 w 13"/>
                <a:gd name="T41" fmla="*/ 147 h 25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
                <a:gd name="T64" fmla="*/ 0 h 252"/>
                <a:gd name="T65" fmla="*/ 13 w 13"/>
                <a:gd name="T66" fmla="*/ 252 h 25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 h="252">
                  <a:moveTo>
                    <a:pt x="13" y="147"/>
                  </a:moveTo>
                  <a:lnTo>
                    <a:pt x="13" y="135"/>
                  </a:lnTo>
                  <a:lnTo>
                    <a:pt x="6" y="123"/>
                  </a:lnTo>
                  <a:lnTo>
                    <a:pt x="6" y="92"/>
                  </a:lnTo>
                  <a:lnTo>
                    <a:pt x="6" y="80"/>
                  </a:lnTo>
                  <a:lnTo>
                    <a:pt x="0" y="67"/>
                  </a:lnTo>
                  <a:lnTo>
                    <a:pt x="0" y="55"/>
                  </a:lnTo>
                  <a:lnTo>
                    <a:pt x="0" y="25"/>
                  </a:lnTo>
                  <a:lnTo>
                    <a:pt x="0" y="12"/>
                  </a:lnTo>
                  <a:lnTo>
                    <a:pt x="0" y="0"/>
                  </a:lnTo>
                  <a:lnTo>
                    <a:pt x="0" y="104"/>
                  </a:lnTo>
                  <a:lnTo>
                    <a:pt x="0" y="117"/>
                  </a:lnTo>
                  <a:lnTo>
                    <a:pt x="0" y="129"/>
                  </a:lnTo>
                  <a:lnTo>
                    <a:pt x="0" y="160"/>
                  </a:lnTo>
                  <a:lnTo>
                    <a:pt x="0" y="172"/>
                  </a:lnTo>
                  <a:lnTo>
                    <a:pt x="6" y="184"/>
                  </a:lnTo>
                  <a:lnTo>
                    <a:pt x="6" y="196"/>
                  </a:lnTo>
                  <a:lnTo>
                    <a:pt x="6" y="227"/>
                  </a:lnTo>
                  <a:lnTo>
                    <a:pt x="13" y="239"/>
                  </a:lnTo>
                  <a:lnTo>
                    <a:pt x="13" y="252"/>
                  </a:lnTo>
                  <a:lnTo>
                    <a:pt x="13" y="147"/>
                  </a:lnTo>
                  <a:close/>
                </a:path>
              </a:pathLst>
            </a:custGeom>
            <a:solidFill>
              <a:srgbClr val="766945"/>
            </a:solidFill>
            <a:ln w="11113">
              <a:solidFill>
                <a:srgbClr val="000000"/>
              </a:solidFill>
              <a:round/>
              <a:headEnd/>
              <a:tailEnd/>
            </a:ln>
          </p:spPr>
          <p:txBody>
            <a:bodyPr/>
            <a:lstStyle/>
            <a:p>
              <a:endParaRPr lang="en-US"/>
            </a:p>
          </p:txBody>
        </p:sp>
        <p:sp>
          <p:nvSpPr>
            <p:cNvPr id="64523" name="Freeform 10"/>
            <p:cNvSpPr>
              <a:spLocks/>
            </p:cNvSpPr>
            <p:nvPr/>
          </p:nvSpPr>
          <p:spPr bwMode="auto">
            <a:xfrm>
              <a:off x="1483" y="2246"/>
              <a:ext cx="949" cy="252"/>
            </a:xfrm>
            <a:custGeom>
              <a:avLst/>
              <a:gdLst>
                <a:gd name="T0" fmla="*/ 949 w 949"/>
                <a:gd name="T1" fmla="*/ 0 h 252"/>
                <a:gd name="T2" fmla="*/ 0 w 949"/>
                <a:gd name="T3" fmla="*/ 147 h 252"/>
                <a:gd name="T4" fmla="*/ 0 w 949"/>
                <a:gd name="T5" fmla="*/ 252 h 252"/>
                <a:gd name="T6" fmla="*/ 949 w 949"/>
                <a:gd name="T7" fmla="*/ 104 h 252"/>
                <a:gd name="T8" fmla="*/ 949 w 949"/>
                <a:gd name="T9" fmla="*/ 0 h 252"/>
                <a:gd name="T10" fmla="*/ 0 60000 65536"/>
                <a:gd name="T11" fmla="*/ 0 60000 65536"/>
                <a:gd name="T12" fmla="*/ 0 60000 65536"/>
                <a:gd name="T13" fmla="*/ 0 60000 65536"/>
                <a:gd name="T14" fmla="*/ 0 60000 65536"/>
                <a:gd name="T15" fmla="*/ 0 w 949"/>
                <a:gd name="T16" fmla="*/ 0 h 252"/>
                <a:gd name="T17" fmla="*/ 949 w 949"/>
                <a:gd name="T18" fmla="*/ 252 h 252"/>
              </a:gdLst>
              <a:ahLst/>
              <a:cxnLst>
                <a:cxn ang="T10">
                  <a:pos x="T0" y="T1"/>
                </a:cxn>
                <a:cxn ang="T11">
                  <a:pos x="T2" y="T3"/>
                </a:cxn>
                <a:cxn ang="T12">
                  <a:pos x="T4" y="T5"/>
                </a:cxn>
                <a:cxn ang="T13">
                  <a:pos x="T6" y="T7"/>
                </a:cxn>
                <a:cxn ang="T14">
                  <a:pos x="T8" y="T9"/>
                </a:cxn>
              </a:cxnLst>
              <a:rect l="T15" t="T16" r="T17" b="T18"/>
              <a:pathLst>
                <a:path w="949" h="252">
                  <a:moveTo>
                    <a:pt x="949" y="0"/>
                  </a:moveTo>
                  <a:lnTo>
                    <a:pt x="0" y="147"/>
                  </a:lnTo>
                  <a:lnTo>
                    <a:pt x="0" y="252"/>
                  </a:lnTo>
                  <a:lnTo>
                    <a:pt x="949" y="104"/>
                  </a:lnTo>
                  <a:lnTo>
                    <a:pt x="949" y="0"/>
                  </a:lnTo>
                  <a:close/>
                </a:path>
              </a:pathLst>
            </a:custGeom>
            <a:solidFill>
              <a:srgbClr val="766945"/>
            </a:solidFill>
            <a:ln w="11113">
              <a:solidFill>
                <a:srgbClr val="000000"/>
              </a:solidFill>
              <a:round/>
              <a:headEnd/>
              <a:tailEnd/>
            </a:ln>
          </p:spPr>
          <p:txBody>
            <a:bodyPr/>
            <a:lstStyle/>
            <a:p>
              <a:endParaRPr lang="en-US"/>
            </a:p>
          </p:txBody>
        </p:sp>
        <p:sp>
          <p:nvSpPr>
            <p:cNvPr id="64524" name="Freeform 11"/>
            <p:cNvSpPr>
              <a:spLocks/>
            </p:cNvSpPr>
            <p:nvPr/>
          </p:nvSpPr>
          <p:spPr bwMode="auto">
            <a:xfrm>
              <a:off x="1470" y="2148"/>
              <a:ext cx="962" cy="245"/>
            </a:xfrm>
            <a:custGeom>
              <a:avLst/>
              <a:gdLst>
                <a:gd name="T0" fmla="*/ 13 w 962"/>
                <a:gd name="T1" fmla="*/ 245 h 245"/>
                <a:gd name="T2" fmla="*/ 13 w 962"/>
                <a:gd name="T3" fmla="*/ 233 h 245"/>
                <a:gd name="T4" fmla="*/ 6 w 962"/>
                <a:gd name="T5" fmla="*/ 221 h 245"/>
                <a:gd name="T6" fmla="*/ 6 w 962"/>
                <a:gd name="T7" fmla="*/ 190 h 245"/>
                <a:gd name="T8" fmla="*/ 6 w 962"/>
                <a:gd name="T9" fmla="*/ 178 h 245"/>
                <a:gd name="T10" fmla="*/ 0 w 962"/>
                <a:gd name="T11" fmla="*/ 165 h 245"/>
                <a:gd name="T12" fmla="*/ 0 w 962"/>
                <a:gd name="T13" fmla="*/ 153 h 245"/>
                <a:gd name="T14" fmla="*/ 0 w 962"/>
                <a:gd name="T15" fmla="*/ 135 h 245"/>
                <a:gd name="T16" fmla="*/ 0 w 962"/>
                <a:gd name="T17" fmla="*/ 110 h 245"/>
                <a:gd name="T18" fmla="*/ 0 w 962"/>
                <a:gd name="T19" fmla="*/ 98 h 245"/>
                <a:gd name="T20" fmla="*/ 0 w 962"/>
                <a:gd name="T21" fmla="*/ 86 h 245"/>
                <a:gd name="T22" fmla="*/ 0 w 962"/>
                <a:gd name="T23" fmla="*/ 67 h 245"/>
                <a:gd name="T24" fmla="*/ 0 w 962"/>
                <a:gd name="T25" fmla="*/ 55 h 245"/>
                <a:gd name="T26" fmla="*/ 0 w 962"/>
                <a:gd name="T27" fmla="*/ 30 h 245"/>
                <a:gd name="T28" fmla="*/ 6 w 962"/>
                <a:gd name="T29" fmla="*/ 12 h 245"/>
                <a:gd name="T30" fmla="*/ 6 w 962"/>
                <a:gd name="T31" fmla="*/ 0 h 245"/>
                <a:gd name="T32" fmla="*/ 962 w 962"/>
                <a:gd name="T33" fmla="*/ 98 h 245"/>
                <a:gd name="T34" fmla="*/ 13 w 962"/>
                <a:gd name="T35" fmla="*/ 245 h 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2"/>
                <a:gd name="T55" fmla="*/ 0 h 245"/>
                <a:gd name="T56" fmla="*/ 962 w 962"/>
                <a:gd name="T57" fmla="*/ 245 h 24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2" h="245">
                  <a:moveTo>
                    <a:pt x="13" y="245"/>
                  </a:moveTo>
                  <a:lnTo>
                    <a:pt x="13" y="233"/>
                  </a:lnTo>
                  <a:lnTo>
                    <a:pt x="6" y="221"/>
                  </a:lnTo>
                  <a:lnTo>
                    <a:pt x="6" y="190"/>
                  </a:lnTo>
                  <a:lnTo>
                    <a:pt x="6" y="178"/>
                  </a:lnTo>
                  <a:lnTo>
                    <a:pt x="0" y="165"/>
                  </a:lnTo>
                  <a:lnTo>
                    <a:pt x="0" y="153"/>
                  </a:lnTo>
                  <a:lnTo>
                    <a:pt x="0" y="135"/>
                  </a:lnTo>
                  <a:lnTo>
                    <a:pt x="0" y="110"/>
                  </a:lnTo>
                  <a:lnTo>
                    <a:pt x="0" y="98"/>
                  </a:lnTo>
                  <a:lnTo>
                    <a:pt x="0" y="86"/>
                  </a:lnTo>
                  <a:lnTo>
                    <a:pt x="0" y="67"/>
                  </a:lnTo>
                  <a:lnTo>
                    <a:pt x="0" y="55"/>
                  </a:lnTo>
                  <a:lnTo>
                    <a:pt x="0" y="30"/>
                  </a:lnTo>
                  <a:lnTo>
                    <a:pt x="6" y="12"/>
                  </a:lnTo>
                  <a:lnTo>
                    <a:pt x="6" y="0"/>
                  </a:lnTo>
                  <a:lnTo>
                    <a:pt x="962" y="98"/>
                  </a:lnTo>
                  <a:lnTo>
                    <a:pt x="13" y="245"/>
                  </a:lnTo>
                  <a:close/>
                </a:path>
              </a:pathLst>
            </a:custGeom>
            <a:solidFill>
              <a:srgbClr val="EBD189"/>
            </a:solidFill>
            <a:ln w="11113">
              <a:solidFill>
                <a:srgbClr val="000000"/>
              </a:solidFill>
              <a:round/>
              <a:headEnd/>
              <a:tailEnd/>
            </a:ln>
          </p:spPr>
          <p:txBody>
            <a:bodyPr/>
            <a:lstStyle/>
            <a:p>
              <a:endParaRPr lang="en-US"/>
            </a:p>
          </p:txBody>
        </p:sp>
        <p:sp>
          <p:nvSpPr>
            <p:cNvPr id="64525" name="Freeform 12"/>
            <p:cNvSpPr>
              <a:spLocks/>
            </p:cNvSpPr>
            <p:nvPr/>
          </p:nvSpPr>
          <p:spPr bwMode="auto">
            <a:xfrm>
              <a:off x="3654" y="2130"/>
              <a:ext cx="186" cy="564"/>
            </a:xfrm>
            <a:custGeom>
              <a:avLst/>
              <a:gdLst>
                <a:gd name="T0" fmla="*/ 186 w 186"/>
                <a:gd name="T1" fmla="*/ 0 h 564"/>
                <a:gd name="T2" fmla="*/ 186 w 186"/>
                <a:gd name="T3" fmla="*/ 12 h 564"/>
                <a:gd name="T4" fmla="*/ 186 w 186"/>
                <a:gd name="T5" fmla="*/ 37 h 564"/>
                <a:gd name="T6" fmla="*/ 179 w 186"/>
                <a:gd name="T7" fmla="*/ 55 h 564"/>
                <a:gd name="T8" fmla="*/ 179 w 186"/>
                <a:gd name="T9" fmla="*/ 67 h 564"/>
                <a:gd name="T10" fmla="*/ 179 w 186"/>
                <a:gd name="T11" fmla="*/ 92 h 564"/>
                <a:gd name="T12" fmla="*/ 172 w 186"/>
                <a:gd name="T13" fmla="*/ 110 h 564"/>
                <a:gd name="T14" fmla="*/ 172 w 186"/>
                <a:gd name="T15" fmla="*/ 123 h 564"/>
                <a:gd name="T16" fmla="*/ 165 w 186"/>
                <a:gd name="T17" fmla="*/ 147 h 564"/>
                <a:gd name="T18" fmla="*/ 165 w 186"/>
                <a:gd name="T19" fmla="*/ 159 h 564"/>
                <a:gd name="T20" fmla="*/ 158 w 186"/>
                <a:gd name="T21" fmla="*/ 178 h 564"/>
                <a:gd name="T22" fmla="*/ 151 w 186"/>
                <a:gd name="T23" fmla="*/ 202 h 564"/>
                <a:gd name="T24" fmla="*/ 145 w 186"/>
                <a:gd name="T25" fmla="*/ 215 h 564"/>
                <a:gd name="T26" fmla="*/ 145 w 186"/>
                <a:gd name="T27" fmla="*/ 227 h 564"/>
                <a:gd name="T28" fmla="*/ 131 w 186"/>
                <a:gd name="T29" fmla="*/ 251 h 564"/>
                <a:gd name="T30" fmla="*/ 124 w 186"/>
                <a:gd name="T31" fmla="*/ 270 h 564"/>
                <a:gd name="T32" fmla="*/ 117 w 186"/>
                <a:gd name="T33" fmla="*/ 282 h 564"/>
                <a:gd name="T34" fmla="*/ 110 w 186"/>
                <a:gd name="T35" fmla="*/ 307 h 564"/>
                <a:gd name="T36" fmla="*/ 103 w 186"/>
                <a:gd name="T37" fmla="*/ 319 h 564"/>
                <a:gd name="T38" fmla="*/ 97 w 186"/>
                <a:gd name="T39" fmla="*/ 331 h 564"/>
                <a:gd name="T40" fmla="*/ 76 w 186"/>
                <a:gd name="T41" fmla="*/ 356 h 564"/>
                <a:gd name="T42" fmla="*/ 69 w 186"/>
                <a:gd name="T43" fmla="*/ 368 h 564"/>
                <a:gd name="T44" fmla="*/ 62 w 186"/>
                <a:gd name="T45" fmla="*/ 380 h 564"/>
                <a:gd name="T46" fmla="*/ 48 w 186"/>
                <a:gd name="T47" fmla="*/ 405 h 564"/>
                <a:gd name="T48" fmla="*/ 35 w 186"/>
                <a:gd name="T49" fmla="*/ 417 h 564"/>
                <a:gd name="T50" fmla="*/ 28 w 186"/>
                <a:gd name="T51" fmla="*/ 423 h 564"/>
                <a:gd name="T52" fmla="*/ 7 w 186"/>
                <a:gd name="T53" fmla="*/ 448 h 564"/>
                <a:gd name="T54" fmla="*/ 0 w 186"/>
                <a:gd name="T55" fmla="*/ 460 h 564"/>
                <a:gd name="T56" fmla="*/ 0 w 186"/>
                <a:gd name="T57" fmla="*/ 564 h 564"/>
                <a:gd name="T58" fmla="*/ 7 w 186"/>
                <a:gd name="T59" fmla="*/ 552 h 564"/>
                <a:gd name="T60" fmla="*/ 28 w 186"/>
                <a:gd name="T61" fmla="*/ 528 h 564"/>
                <a:gd name="T62" fmla="*/ 35 w 186"/>
                <a:gd name="T63" fmla="*/ 521 h 564"/>
                <a:gd name="T64" fmla="*/ 48 w 186"/>
                <a:gd name="T65" fmla="*/ 509 h 564"/>
                <a:gd name="T66" fmla="*/ 62 w 186"/>
                <a:gd name="T67" fmla="*/ 485 h 564"/>
                <a:gd name="T68" fmla="*/ 69 w 186"/>
                <a:gd name="T69" fmla="*/ 472 h 564"/>
                <a:gd name="T70" fmla="*/ 76 w 186"/>
                <a:gd name="T71" fmla="*/ 460 h 564"/>
                <a:gd name="T72" fmla="*/ 97 w 186"/>
                <a:gd name="T73" fmla="*/ 435 h 564"/>
                <a:gd name="T74" fmla="*/ 103 w 186"/>
                <a:gd name="T75" fmla="*/ 423 h 564"/>
                <a:gd name="T76" fmla="*/ 110 w 186"/>
                <a:gd name="T77" fmla="*/ 411 h 564"/>
                <a:gd name="T78" fmla="*/ 117 w 186"/>
                <a:gd name="T79" fmla="*/ 386 h 564"/>
                <a:gd name="T80" fmla="*/ 124 w 186"/>
                <a:gd name="T81" fmla="*/ 374 h 564"/>
                <a:gd name="T82" fmla="*/ 131 w 186"/>
                <a:gd name="T83" fmla="*/ 356 h 564"/>
                <a:gd name="T84" fmla="*/ 145 w 186"/>
                <a:gd name="T85" fmla="*/ 331 h 564"/>
                <a:gd name="T86" fmla="*/ 145 w 186"/>
                <a:gd name="T87" fmla="*/ 319 h 564"/>
                <a:gd name="T88" fmla="*/ 151 w 186"/>
                <a:gd name="T89" fmla="*/ 307 h 564"/>
                <a:gd name="T90" fmla="*/ 158 w 186"/>
                <a:gd name="T91" fmla="*/ 282 h 564"/>
                <a:gd name="T92" fmla="*/ 165 w 186"/>
                <a:gd name="T93" fmla="*/ 264 h 564"/>
                <a:gd name="T94" fmla="*/ 165 w 186"/>
                <a:gd name="T95" fmla="*/ 251 h 564"/>
                <a:gd name="T96" fmla="*/ 172 w 186"/>
                <a:gd name="T97" fmla="*/ 227 h 564"/>
                <a:gd name="T98" fmla="*/ 172 w 186"/>
                <a:gd name="T99" fmla="*/ 215 h 564"/>
                <a:gd name="T100" fmla="*/ 179 w 186"/>
                <a:gd name="T101" fmla="*/ 196 h 564"/>
                <a:gd name="T102" fmla="*/ 179 w 186"/>
                <a:gd name="T103" fmla="*/ 172 h 564"/>
                <a:gd name="T104" fmla="*/ 179 w 186"/>
                <a:gd name="T105" fmla="*/ 159 h 564"/>
                <a:gd name="T106" fmla="*/ 186 w 186"/>
                <a:gd name="T107" fmla="*/ 141 h 564"/>
                <a:gd name="T108" fmla="*/ 186 w 186"/>
                <a:gd name="T109" fmla="*/ 116 h 564"/>
                <a:gd name="T110" fmla="*/ 186 w 186"/>
                <a:gd name="T111" fmla="*/ 104 h 564"/>
                <a:gd name="T112" fmla="*/ 186 w 186"/>
                <a:gd name="T113" fmla="*/ 0 h 56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6"/>
                <a:gd name="T172" fmla="*/ 0 h 564"/>
                <a:gd name="T173" fmla="*/ 186 w 186"/>
                <a:gd name="T174" fmla="*/ 564 h 56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6" h="564">
                  <a:moveTo>
                    <a:pt x="186" y="0"/>
                  </a:moveTo>
                  <a:lnTo>
                    <a:pt x="186" y="12"/>
                  </a:lnTo>
                  <a:lnTo>
                    <a:pt x="186" y="37"/>
                  </a:lnTo>
                  <a:lnTo>
                    <a:pt x="179" y="55"/>
                  </a:lnTo>
                  <a:lnTo>
                    <a:pt x="179" y="67"/>
                  </a:lnTo>
                  <a:lnTo>
                    <a:pt x="179" y="92"/>
                  </a:lnTo>
                  <a:lnTo>
                    <a:pt x="172" y="110"/>
                  </a:lnTo>
                  <a:lnTo>
                    <a:pt x="172" y="123"/>
                  </a:lnTo>
                  <a:lnTo>
                    <a:pt x="165" y="147"/>
                  </a:lnTo>
                  <a:lnTo>
                    <a:pt x="165" y="159"/>
                  </a:lnTo>
                  <a:lnTo>
                    <a:pt x="158" y="178"/>
                  </a:lnTo>
                  <a:lnTo>
                    <a:pt x="151" y="202"/>
                  </a:lnTo>
                  <a:lnTo>
                    <a:pt x="145" y="215"/>
                  </a:lnTo>
                  <a:lnTo>
                    <a:pt x="145" y="227"/>
                  </a:lnTo>
                  <a:lnTo>
                    <a:pt x="131" y="251"/>
                  </a:lnTo>
                  <a:lnTo>
                    <a:pt x="124" y="270"/>
                  </a:lnTo>
                  <a:lnTo>
                    <a:pt x="117" y="282"/>
                  </a:lnTo>
                  <a:lnTo>
                    <a:pt x="110" y="307"/>
                  </a:lnTo>
                  <a:lnTo>
                    <a:pt x="103" y="319"/>
                  </a:lnTo>
                  <a:lnTo>
                    <a:pt x="97" y="331"/>
                  </a:lnTo>
                  <a:lnTo>
                    <a:pt x="76" y="356"/>
                  </a:lnTo>
                  <a:lnTo>
                    <a:pt x="69" y="368"/>
                  </a:lnTo>
                  <a:lnTo>
                    <a:pt x="62" y="380"/>
                  </a:lnTo>
                  <a:lnTo>
                    <a:pt x="48" y="405"/>
                  </a:lnTo>
                  <a:lnTo>
                    <a:pt x="35" y="417"/>
                  </a:lnTo>
                  <a:lnTo>
                    <a:pt x="28" y="423"/>
                  </a:lnTo>
                  <a:lnTo>
                    <a:pt x="7" y="448"/>
                  </a:lnTo>
                  <a:lnTo>
                    <a:pt x="0" y="460"/>
                  </a:lnTo>
                  <a:lnTo>
                    <a:pt x="0" y="564"/>
                  </a:lnTo>
                  <a:lnTo>
                    <a:pt x="7" y="552"/>
                  </a:lnTo>
                  <a:lnTo>
                    <a:pt x="28" y="528"/>
                  </a:lnTo>
                  <a:lnTo>
                    <a:pt x="35" y="521"/>
                  </a:lnTo>
                  <a:lnTo>
                    <a:pt x="48" y="509"/>
                  </a:lnTo>
                  <a:lnTo>
                    <a:pt x="62" y="485"/>
                  </a:lnTo>
                  <a:lnTo>
                    <a:pt x="69" y="472"/>
                  </a:lnTo>
                  <a:lnTo>
                    <a:pt x="76" y="460"/>
                  </a:lnTo>
                  <a:lnTo>
                    <a:pt x="97" y="435"/>
                  </a:lnTo>
                  <a:lnTo>
                    <a:pt x="103" y="423"/>
                  </a:lnTo>
                  <a:lnTo>
                    <a:pt x="110" y="411"/>
                  </a:lnTo>
                  <a:lnTo>
                    <a:pt x="117" y="386"/>
                  </a:lnTo>
                  <a:lnTo>
                    <a:pt x="124" y="374"/>
                  </a:lnTo>
                  <a:lnTo>
                    <a:pt x="131" y="356"/>
                  </a:lnTo>
                  <a:lnTo>
                    <a:pt x="145" y="331"/>
                  </a:lnTo>
                  <a:lnTo>
                    <a:pt x="145" y="319"/>
                  </a:lnTo>
                  <a:lnTo>
                    <a:pt x="151" y="307"/>
                  </a:lnTo>
                  <a:lnTo>
                    <a:pt x="158" y="282"/>
                  </a:lnTo>
                  <a:lnTo>
                    <a:pt x="165" y="264"/>
                  </a:lnTo>
                  <a:lnTo>
                    <a:pt x="165" y="251"/>
                  </a:lnTo>
                  <a:lnTo>
                    <a:pt x="172" y="227"/>
                  </a:lnTo>
                  <a:lnTo>
                    <a:pt x="172" y="215"/>
                  </a:lnTo>
                  <a:lnTo>
                    <a:pt x="179" y="196"/>
                  </a:lnTo>
                  <a:lnTo>
                    <a:pt x="179" y="172"/>
                  </a:lnTo>
                  <a:lnTo>
                    <a:pt x="179" y="159"/>
                  </a:lnTo>
                  <a:lnTo>
                    <a:pt x="186" y="141"/>
                  </a:lnTo>
                  <a:lnTo>
                    <a:pt x="186" y="116"/>
                  </a:lnTo>
                  <a:lnTo>
                    <a:pt x="186" y="104"/>
                  </a:lnTo>
                  <a:lnTo>
                    <a:pt x="186" y="0"/>
                  </a:lnTo>
                  <a:close/>
                </a:path>
              </a:pathLst>
            </a:custGeom>
            <a:solidFill>
              <a:srgbClr val="7E5620"/>
            </a:solidFill>
            <a:ln w="11113">
              <a:solidFill>
                <a:srgbClr val="000000"/>
              </a:solidFill>
              <a:round/>
              <a:headEnd/>
              <a:tailEnd/>
            </a:ln>
          </p:spPr>
          <p:txBody>
            <a:bodyPr/>
            <a:lstStyle/>
            <a:p>
              <a:endParaRPr lang="en-US"/>
            </a:p>
          </p:txBody>
        </p:sp>
        <p:sp>
          <p:nvSpPr>
            <p:cNvPr id="64526" name="Freeform 13"/>
            <p:cNvSpPr>
              <a:spLocks/>
            </p:cNvSpPr>
            <p:nvPr/>
          </p:nvSpPr>
          <p:spPr bwMode="auto">
            <a:xfrm>
              <a:off x="2871" y="2130"/>
              <a:ext cx="776" cy="564"/>
            </a:xfrm>
            <a:custGeom>
              <a:avLst/>
              <a:gdLst>
                <a:gd name="T0" fmla="*/ 0 w 776"/>
                <a:gd name="T1" fmla="*/ 0 h 564"/>
                <a:gd name="T2" fmla="*/ 776 w 776"/>
                <a:gd name="T3" fmla="*/ 460 h 564"/>
                <a:gd name="T4" fmla="*/ 776 w 776"/>
                <a:gd name="T5" fmla="*/ 564 h 564"/>
                <a:gd name="T6" fmla="*/ 0 w 776"/>
                <a:gd name="T7" fmla="*/ 104 h 564"/>
                <a:gd name="T8" fmla="*/ 0 w 776"/>
                <a:gd name="T9" fmla="*/ 0 h 564"/>
                <a:gd name="T10" fmla="*/ 0 60000 65536"/>
                <a:gd name="T11" fmla="*/ 0 60000 65536"/>
                <a:gd name="T12" fmla="*/ 0 60000 65536"/>
                <a:gd name="T13" fmla="*/ 0 60000 65536"/>
                <a:gd name="T14" fmla="*/ 0 60000 65536"/>
                <a:gd name="T15" fmla="*/ 0 w 776"/>
                <a:gd name="T16" fmla="*/ 0 h 564"/>
                <a:gd name="T17" fmla="*/ 776 w 776"/>
                <a:gd name="T18" fmla="*/ 564 h 564"/>
              </a:gdLst>
              <a:ahLst/>
              <a:cxnLst>
                <a:cxn ang="T10">
                  <a:pos x="T0" y="T1"/>
                </a:cxn>
                <a:cxn ang="T11">
                  <a:pos x="T2" y="T3"/>
                </a:cxn>
                <a:cxn ang="T12">
                  <a:pos x="T4" y="T5"/>
                </a:cxn>
                <a:cxn ang="T13">
                  <a:pos x="T6" y="T7"/>
                </a:cxn>
                <a:cxn ang="T14">
                  <a:pos x="T8" y="T9"/>
                </a:cxn>
              </a:cxnLst>
              <a:rect l="T15" t="T16" r="T17" b="T18"/>
              <a:pathLst>
                <a:path w="776" h="564">
                  <a:moveTo>
                    <a:pt x="0" y="0"/>
                  </a:moveTo>
                  <a:lnTo>
                    <a:pt x="776" y="460"/>
                  </a:lnTo>
                  <a:lnTo>
                    <a:pt x="776" y="564"/>
                  </a:lnTo>
                  <a:lnTo>
                    <a:pt x="0" y="104"/>
                  </a:lnTo>
                  <a:lnTo>
                    <a:pt x="0" y="0"/>
                  </a:lnTo>
                  <a:close/>
                </a:path>
              </a:pathLst>
            </a:custGeom>
            <a:solidFill>
              <a:srgbClr val="7E5620"/>
            </a:solidFill>
            <a:ln w="11113">
              <a:solidFill>
                <a:srgbClr val="000000"/>
              </a:solidFill>
              <a:round/>
              <a:headEnd/>
              <a:tailEnd/>
            </a:ln>
          </p:spPr>
          <p:txBody>
            <a:bodyPr/>
            <a:lstStyle/>
            <a:p>
              <a:endParaRPr lang="en-US"/>
            </a:p>
          </p:txBody>
        </p:sp>
        <p:sp>
          <p:nvSpPr>
            <p:cNvPr id="64527" name="Freeform 14"/>
            <p:cNvSpPr>
              <a:spLocks/>
            </p:cNvSpPr>
            <p:nvPr/>
          </p:nvSpPr>
          <p:spPr bwMode="auto">
            <a:xfrm>
              <a:off x="2866" y="1344"/>
              <a:ext cx="969" cy="1246"/>
            </a:xfrm>
            <a:custGeom>
              <a:avLst/>
              <a:gdLst>
                <a:gd name="T0" fmla="*/ 21 w 969"/>
                <a:gd name="T1" fmla="*/ 0 h 1246"/>
                <a:gd name="T2" fmla="*/ 69 w 969"/>
                <a:gd name="T3" fmla="*/ 0 h 1246"/>
                <a:gd name="T4" fmla="*/ 117 w 969"/>
                <a:gd name="T5" fmla="*/ 6 h 1246"/>
                <a:gd name="T6" fmla="*/ 151 w 969"/>
                <a:gd name="T7" fmla="*/ 6 h 1246"/>
                <a:gd name="T8" fmla="*/ 199 w 969"/>
                <a:gd name="T9" fmla="*/ 19 h 1246"/>
                <a:gd name="T10" fmla="*/ 234 w 969"/>
                <a:gd name="T11" fmla="*/ 25 h 1246"/>
                <a:gd name="T12" fmla="*/ 282 w 969"/>
                <a:gd name="T13" fmla="*/ 31 h 1246"/>
                <a:gd name="T14" fmla="*/ 330 w 969"/>
                <a:gd name="T15" fmla="*/ 43 h 1246"/>
                <a:gd name="T16" fmla="*/ 364 w 969"/>
                <a:gd name="T17" fmla="*/ 56 h 1246"/>
                <a:gd name="T18" fmla="*/ 412 w 969"/>
                <a:gd name="T19" fmla="*/ 74 h 1246"/>
                <a:gd name="T20" fmla="*/ 454 w 969"/>
                <a:gd name="T21" fmla="*/ 92 h 1246"/>
                <a:gd name="T22" fmla="*/ 488 w 969"/>
                <a:gd name="T23" fmla="*/ 105 h 1246"/>
                <a:gd name="T24" fmla="*/ 529 w 969"/>
                <a:gd name="T25" fmla="*/ 123 h 1246"/>
                <a:gd name="T26" fmla="*/ 557 w 969"/>
                <a:gd name="T27" fmla="*/ 141 h 1246"/>
                <a:gd name="T28" fmla="*/ 598 w 969"/>
                <a:gd name="T29" fmla="*/ 166 h 1246"/>
                <a:gd name="T30" fmla="*/ 632 w 969"/>
                <a:gd name="T31" fmla="*/ 191 h 1246"/>
                <a:gd name="T32" fmla="*/ 660 w 969"/>
                <a:gd name="T33" fmla="*/ 209 h 1246"/>
                <a:gd name="T34" fmla="*/ 694 w 969"/>
                <a:gd name="T35" fmla="*/ 240 h 1246"/>
                <a:gd name="T36" fmla="*/ 728 w 969"/>
                <a:gd name="T37" fmla="*/ 270 h 1246"/>
                <a:gd name="T38" fmla="*/ 749 w 969"/>
                <a:gd name="T39" fmla="*/ 289 h 1246"/>
                <a:gd name="T40" fmla="*/ 783 w 969"/>
                <a:gd name="T41" fmla="*/ 326 h 1246"/>
                <a:gd name="T42" fmla="*/ 804 w 969"/>
                <a:gd name="T43" fmla="*/ 344 h 1246"/>
                <a:gd name="T44" fmla="*/ 831 w 969"/>
                <a:gd name="T45" fmla="*/ 381 h 1246"/>
                <a:gd name="T46" fmla="*/ 852 w 969"/>
                <a:gd name="T47" fmla="*/ 418 h 1246"/>
                <a:gd name="T48" fmla="*/ 873 w 969"/>
                <a:gd name="T49" fmla="*/ 442 h 1246"/>
                <a:gd name="T50" fmla="*/ 893 w 969"/>
                <a:gd name="T51" fmla="*/ 479 h 1246"/>
                <a:gd name="T52" fmla="*/ 907 w 969"/>
                <a:gd name="T53" fmla="*/ 516 h 1246"/>
                <a:gd name="T54" fmla="*/ 921 w 969"/>
                <a:gd name="T55" fmla="*/ 540 h 1246"/>
                <a:gd name="T56" fmla="*/ 934 w 969"/>
                <a:gd name="T57" fmla="*/ 583 h 1246"/>
                <a:gd name="T58" fmla="*/ 941 w 969"/>
                <a:gd name="T59" fmla="*/ 608 h 1246"/>
                <a:gd name="T60" fmla="*/ 955 w 969"/>
                <a:gd name="T61" fmla="*/ 651 h 1246"/>
                <a:gd name="T62" fmla="*/ 962 w 969"/>
                <a:gd name="T63" fmla="*/ 688 h 1246"/>
                <a:gd name="T64" fmla="*/ 962 w 969"/>
                <a:gd name="T65" fmla="*/ 718 h 1246"/>
                <a:gd name="T66" fmla="*/ 969 w 969"/>
                <a:gd name="T67" fmla="*/ 755 h 1246"/>
                <a:gd name="T68" fmla="*/ 969 w 969"/>
                <a:gd name="T69" fmla="*/ 798 h 1246"/>
                <a:gd name="T70" fmla="*/ 969 w 969"/>
                <a:gd name="T71" fmla="*/ 823 h 1246"/>
                <a:gd name="T72" fmla="*/ 962 w 969"/>
                <a:gd name="T73" fmla="*/ 866 h 1246"/>
                <a:gd name="T74" fmla="*/ 955 w 969"/>
                <a:gd name="T75" fmla="*/ 896 h 1246"/>
                <a:gd name="T76" fmla="*/ 948 w 969"/>
                <a:gd name="T77" fmla="*/ 933 h 1246"/>
                <a:gd name="T78" fmla="*/ 941 w 969"/>
                <a:gd name="T79" fmla="*/ 976 h 1246"/>
                <a:gd name="T80" fmla="*/ 928 w 969"/>
                <a:gd name="T81" fmla="*/ 1001 h 1246"/>
                <a:gd name="T82" fmla="*/ 914 w 969"/>
                <a:gd name="T83" fmla="*/ 1037 h 1246"/>
                <a:gd name="T84" fmla="*/ 900 w 969"/>
                <a:gd name="T85" fmla="*/ 1080 h 1246"/>
                <a:gd name="T86" fmla="*/ 886 w 969"/>
                <a:gd name="T87" fmla="*/ 1105 h 1246"/>
                <a:gd name="T88" fmla="*/ 859 w 969"/>
                <a:gd name="T89" fmla="*/ 1142 h 1246"/>
                <a:gd name="T90" fmla="*/ 845 w 969"/>
                <a:gd name="T91" fmla="*/ 1166 h 1246"/>
                <a:gd name="T92" fmla="*/ 818 w 969"/>
                <a:gd name="T93" fmla="*/ 1203 h 1246"/>
                <a:gd name="T94" fmla="*/ 790 w 969"/>
                <a:gd name="T95" fmla="*/ 1234 h 1246"/>
                <a:gd name="T96" fmla="*/ 0 w 969"/>
                <a:gd name="T97" fmla="*/ 786 h 12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69"/>
                <a:gd name="T148" fmla="*/ 0 h 1246"/>
                <a:gd name="T149" fmla="*/ 969 w 969"/>
                <a:gd name="T150" fmla="*/ 1246 h 12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69" h="1246">
                  <a:moveTo>
                    <a:pt x="0" y="0"/>
                  </a:moveTo>
                  <a:lnTo>
                    <a:pt x="21" y="0"/>
                  </a:lnTo>
                  <a:lnTo>
                    <a:pt x="55" y="0"/>
                  </a:lnTo>
                  <a:lnTo>
                    <a:pt x="69" y="0"/>
                  </a:lnTo>
                  <a:lnTo>
                    <a:pt x="82" y="0"/>
                  </a:lnTo>
                  <a:lnTo>
                    <a:pt x="117" y="6"/>
                  </a:lnTo>
                  <a:lnTo>
                    <a:pt x="137" y="6"/>
                  </a:lnTo>
                  <a:lnTo>
                    <a:pt x="151" y="6"/>
                  </a:lnTo>
                  <a:lnTo>
                    <a:pt x="186" y="13"/>
                  </a:lnTo>
                  <a:lnTo>
                    <a:pt x="199" y="19"/>
                  </a:lnTo>
                  <a:lnTo>
                    <a:pt x="220" y="19"/>
                  </a:lnTo>
                  <a:lnTo>
                    <a:pt x="234" y="25"/>
                  </a:lnTo>
                  <a:lnTo>
                    <a:pt x="268" y="31"/>
                  </a:lnTo>
                  <a:lnTo>
                    <a:pt x="282" y="31"/>
                  </a:lnTo>
                  <a:lnTo>
                    <a:pt x="302" y="37"/>
                  </a:lnTo>
                  <a:lnTo>
                    <a:pt x="330" y="43"/>
                  </a:lnTo>
                  <a:lnTo>
                    <a:pt x="350" y="49"/>
                  </a:lnTo>
                  <a:lnTo>
                    <a:pt x="364" y="56"/>
                  </a:lnTo>
                  <a:lnTo>
                    <a:pt x="392" y="68"/>
                  </a:lnTo>
                  <a:lnTo>
                    <a:pt x="412" y="74"/>
                  </a:lnTo>
                  <a:lnTo>
                    <a:pt x="426" y="80"/>
                  </a:lnTo>
                  <a:lnTo>
                    <a:pt x="454" y="92"/>
                  </a:lnTo>
                  <a:lnTo>
                    <a:pt x="467" y="98"/>
                  </a:lnTo>
                  <a:lnTo>
                    <a:pt x="488" y="105"/>
                  </a:lnTo>
                  <a:lnTo>
                    <a:pt x="515" y="117"/>
                  </a:lnTo>
                  <a:lnTo>
                    <a:pt x="529" y="123"/>
                  </a:lnTo>
                  <a:lnTo>
                    <a:pt x="543" y="135"/>
                  </a:lnTo>
                  <a:lnTo>
                    <a:pt x="557" y="141"/>
                  </a:lnTo>
                  <a:lnTo>
                    <a:pt x="584" y="160"/>
                  </a:lnTo>
                  <a:lnTo>
                    <a:pt x="598" y="166"/>
                  </a:lnTo>
                  <a:lnTo>
                    <a:pt x="612" y="172"/>
                  </a:lnTo>
                  <a:lnTo>
                    <a:pt x="632" y="191"/>
                  </a:lnTo>
                  <a:lnTo>
                    <a:pt x="646" y="203"/>
                  </a:lnTo>
                  <a:lnTo>
                    <a:pt x="660" y="209"/>
                  </a:lnTo>
                  <a:lnTo>
                    <a:pt x="687" y="227"/>
                  </a:lnTo>
                  <a:lnTo>
                    <a:pt x="694" y="240"/>
                  </a:lnTo>
                  <a:lnTo>
                    <a:pt x="708" y="246"/>
                  </a:lnTo>
                  <a:lnTo>
                    <a:pt x="728" y="270"/>
                  </a:lnTo>
                  <a:lnTo>
                    <a:pt x="742" y="276"/>
                  </a:lnTo>
                  <a:lnTo>
                    <a:pt x="749" y="289"/>
                  </a:lnTo>
                  <a:lnTo>
                    <a:pt x="770" y="313"/>
                  </a:lnTo>
                  <a:lnTo>
                    <a:pt x="783" y="326"/>
                  </a:lnTo>
                  <a:lnTo>
                    <a:pt x="790" y="332"/>
                  </a:lnTo>
                  <a:lnTo>
                    <a:pt x="804" y="344"/>
                  </a:lnTo>
                  <a:lnTo>
                    <a:pt x="818" y="368"/>
                  </a:lnTo>
                  <a:lnTo>
                    <a:pt x="831" y="381"/>
                  </a:lnTo>
                  <a:lnTo>
                    <a:pt x="838" y="393"/>
                  </a:lnTo>
                  <a:lnTo>
                    <a:pt x="852" y="418"/>
                  </a:lnTo>
                  <a:lnTo>
                    <a:pt x="859" y="430"/>
                  </a:lnTo>
                  <a:lnTo>
                    <a:pt x="873" y="442"/>
                  </a:lnTo>
                  <a:lnTo>
                    <a:pt x="886" y="467"/>
                  </a:lnTo>
                  <a:lnTo>
                    <a:pt x="893" y="479"/>
                  </a:lnTo>
                  <a:lnTo>
                    <a:pt x="900" y="491"/>
                  </a:lnTo>
                  <a:lnTo>
                    <a:pt x="907" y="516"/>
                  </a:lnTo>
                  <a:lnTo>
                    <a:pt x="914" y="528"/>
                  </a:lnTo>
                  <a:lnTo>
                    <a:pt x="921" y="540"/>
                  </a:lnTo>
                  <a:lnTo>
                    <a:pt x="928" y="565"/>
                  </a:lnTo>
                  <a:lnTo>
                    <a:pt x="934" y="583"/>
                  </a:lnTo>
                  <a:lnTo>
                    <a:pt x="941" y="596"/>
                  </a:lnTo>
                  <a:lnTo>
                    <a:pt x="941" y="608"/>
                  </a:lnTo>
                  <a:lnTo>
                    <a:pt x="948" y="632"/>
                  </a:lnTo>
                  <a:lnTo>
                    <a:pt x="955" y="651"/>
                  </a:lnTo>
                  <a:lnTo>
                    <a:pt x="955" y="663"/>
                  </a:lnTo>
                  <a:lnTo>
                    <a:pt x="962" y="688"/>
                  </a:lnTo>
                  <a:lnTo>
                    <a:pt x="962" y="700"/>
                  </a:lnTo>
                  <a:lnTo>
                    <a:pt x="962" y="718"/>
                  </a:lnTo>
                  <a:lnTo>
                    <a:pt x="969" y="743"/>
                  </a:lnTo>
                  <a:lnTo>
                    <a:pt x="969" y="755"/>
                  </a:lnTo>
                  <a:lnTo>
                    <a:pt x="969" y="774"/>
                  </a:lnTo>
                  <a:lnTo>
                    <a:pt x="969" y="798"/>
                  </a:lnTo>
                  <a:lnTo>
                    <a:pt x="969" y="810"/>
                  </a:lnTo>
                  <a:lnTo>
                    <a:pt x="969" y="823"/>
                  </a:lnTo>
                  <a:lnTo>
                    <a:pt x="962" y="853"/>
                  </a:lnTo>
                  <a:lnTo>
                    <a:pt x="962" y="866"/>
                  </a:lnTo>
                  <a:lnTo>
                    <a:pt x="962" y="878"/>
                  </a:lnTo>
                  <a:lnTo>
                    <a:pt x="955" y="896"/>
                  </a:lnTo>
                  <a:lnTo>
                    <a:pt x="955" y="921"/>
                  </a:lnTo>
                  <a:lnTo>
                    <a:pt x="948" y="933"/>
                  </a:lnTo>
                  <a:lnTo>
                    <a:pt x="948" y="945"/>
                  </a:lnTo>
                  <a:lnTo>
                    <a:pt x="941" y="976"/>
                  </a:lnTo>
                  <a:lnTo>
                    <a:pt x="934" y="988"/>
                  </a:lnTo>
                  <a:lnTo>
                    <a:pt x="928" y="1001"/>
                  </a:lnTo>
                  <a:lnTo>
                    <a:pt x="921" y="1025"/>
                  </a:lnTo>
                  <a:lnTo>
                    <a:pt x="914" y="1037"/>
                  </a:lnTo>
                  <a:lnTo>
                    <a:pt x="907" y="1056"/>
                  </a:lnTo>
                  <a:lnTo>
                    <a:pt x="900" y="1080"/>
                  </a:lnTo>
                  <a:lnTo>
                    <a:pt x="893" y="1093"/>
                  </a:lnTo>
                  <a:lnTo>
                    <a:pt x="886" y="1105"/>
                  </a:lnTo>
                  <a:lnTo>
                    <a:pt x="873" y="1129"/>
                  </a:lnTo>
                  <a:lnTo>
                    <a:pt x="859" y="1142"/>
                  </a:lnTo>
                  <a:lnTo>
                    <a:pt x="852" y="1154"/>
                  </a:lnTo>
                  <a:lnTo>
                    <a:pt x="845" y="1166"/>
                  </a:lnTo>
                  <a:lnTo>
                    <a:pt x="831" y="1191"/>
                  </a:lnTo>
                  <a:lnTo>
                    <a:pt x="818" y="1203"/>
                  </a:lnTo>
                  <a:lnTo>
                    <a:pt x="811" y="1209"/>
                  </a:lnTo>
                  <a:lnTo>
                    <a:pt x="790" y="1234"/>
                  </a:lnTo>
                  <a:lnTo>
                    <a:pt x="783" y="1246"/>
                  </a:lnTo>
                  <a:lnTo>
                    <a:pt x="0" y="786"/>
                  </a:lnTo>
                  <a:lnTo>
                    <a:pt x="0" y="0"/>
                  </a:lnTo>
                  <a:close/>
                </a:path>
              </a:pathLst>
            </a:custGeom>
            <a:solidFill>
              <a:srgbClr val="FCAB40"/>
            </a:solidFill>
            <a:ln w="11113">
              <a:solidFill>
                <a:srgbClr val="000000"/>
              </a:solidFill>
              <a:round/>
              <a:headEnd/>
              <a:tailEnd/>
            </a:ln>
          </p:spPr>
          <p:txBody>
            <a:bodyPr/>
            <a:lstStyle/>
            <a:p>
              <a:endParaRPr lang="en-US"/>
            </a:p>
          </p:txBody>
        </p:sp>
        <p:sp>
          <p:nvSpPr>
            <p:cNvPr id="64528" name="Freeform 15"/>
            <p:cNvSpPr>
              <a:spLocks/>
            </p:cNvSpPr>
            <p:nvPr/>
          </p:nvSpPr>
          <p:spPr bwMode="auto">
            <a:xfrm>
              <a:off x="3414" y="2841"/>
              <a:ext cx="213" cy="276"/>
            </a:xfrm>
            <a:custGeom>
              <a:avLst/>
              <a:gdLst>
                <a:gd name="T0" fmla="*/ 213 w 213"/>
                <a:gd name="T1" fmla="*/ 0 h 276"/>
                <a:gd name="T2" fmla="*/ 199 w 213"/>
                <a:gd name="T3" fmla="*/ 12 h 276"/>
                <a:gd name="T4" fmla="*/ 192 w 213"/>
                <a:gd name="T5" fmla="*/ 25 h 276"/>
                <a:gd name="T6" fmla="*/ 172 w 213"/>
                <a:gd name="T7" fmla="*/ 43 h 276"/>
                <a:gd name="T8" fmla="*/ 158 w 213"/>
                <a:gd name="T9" fmla="*/ 55 h 276"/>
                <a:gd name="T10" fmla="*/ 151 w 213"/>
                <a:gd name="T11" fmla="*/ 62 h 276"/>
                <a:gd name="T12" fmla="*/ 138 w 213"/>
                <a:gd name="T13" fmla="*/ 74 h 276"/>
                <a:gd name="T14" fmla="*/ 124 w 213"/>
                <a:gd name="T15" fmla="*/ 86 h 276"/>
                <a:gd name="T16" fmla="*/ 103 w 213"/>
                <a:gd name="T17" fmla="*/ 105 h 276"/>
                <a:gd name="T18" fmla="*/ 89 w 213"/>
                <a:gd name="T19" fmla="*/ 111 h 276"/>
                <a:gd name="T20" fmla="*/ 76 w 213"/>
                <a:gd name="T21" fmla="*/ 123 h 276"/>
                <a:gd name="T22" fmla="*/ 62 w 213"/>
                <a:gd name="T23" fmla="*/ 129 h 276"/>
                <a:gd name="T24" fmla="*/ 55 w 213"/>
                <a:gd name="T25" fmla="*/ 141 h 276"/>
                <a:gd name="T26" fmla="*/ 28 w 213"/>
                <a:gd name="T27" fmla="*/ 160 h 276"/>
                <a:gd name="T28" fmla="*/ 14 w 213"/>
                <a:gd name="T29" fmla="*/ 166 h 276"/>
                <a:gd name="T30" fmla="*/ 0 w 213"/>
                <a:gd name="T31" fmla="*/ 172 h 276"/>
                <a:gd name="T32" fmla="*/ 0 w 213"/>
                <a:gd name="T33" fmla="*/ 276 h 276"/>
                <a:gd name="T34" fmla="*/ 14 w 213"/>
                <a:gd name="T35" fmla="*/ 270 h 276"/>
                <a:gd name="T36" fmla="*/ 28 w 213"/>
                <a:gd name="T37" fmla="*/ 264 h 276"/>
                <a:gd name="T38" fmla="*/ 55 w 213"/>
                <a:gd name="T39" fmla="*/ 246 h 276"/>
                <a:gd name="T40" fmla="*/ 62 w 213"/>
                <a:gd name="T41" fmla="*/ 233 h 276"/>
                <a:gd name="T42" fmla="*/ 76 w 213"/>
                <a:gd name="T43" fmla="*/ 227 h 276"/>
                <a:gd name="T44" fmla="*/ 89 w 213"/>
                <a:gd name="T45" fmla="*/ 215 h 276"/>
                <a:gd name="T46" fmla="*/ 103 w 213"/>
                <a:gd name="T47" fmla="*/ 209 h 276"/>
                <a:gd name="T48" fmla="*/ 124 w 213"/>
                <a:gd name="T49" fmla="*/ 190 h 276"/>
                <a:gd name="T50" fmla="*/ 138 w 213"/>
                <a:gd name="T51" fmla="*/ 178 h 276"/>
                <a:gd name="T52" fmla="*/ 151 w 213"/>
                <a:gd name="T53" fmla="*/ 166 h 276"/>
                <a:gd name="T54" fmla="*/ 158 w 213"/>
                <a:gd name="T55" fmla="*/ 160 h 276"/>
                <a:gd name="T56" fmla="*/ 172 w 213"/>
                <a:gd name="T57" fmla="*/ 147 h 276"/>
                <a:gd name="T58" fmla="*/ 192 w 213"/>
                <a:gd name="T59" fmla="*/ 129 h 276"/>
                <a:gd name="T60" fmla="*/ 199 w 213"/>
                <a:gd name="T61" fmla="*/ 117 h 276"/>
                <a:gd name="T62" fmla="*/ 213 w 213"/>
                <a:gd name="T63" fmla="*/ 105 h 276"/>
                <a:gd name="T64" fmla="*/ 213 w 213"/>
                <a:gd name="T65" fmla="*/ 0 h 2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3"/>
                <a:gd name="T100" fmla="*/ 0 h 276"/>
                <a:gd name="T101" fmla="*/ 213 w 213"/>
                <a:gd name="T102" fmla="*/ 276 h 27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3" h="276">
                  <a:moveTo>
                    <a:pt x="213" y="0"/>
                  </a:moveTo>
                  <a:lnTo>
                    <a:pt x="199" y="12"/>
                  </a:lnTo>
                  <a:lnTo>
                    <a:pt x="192" y="25"/>
                  </a:lnTo>
                  <a:lnTo>
                    <a:pt x="172" y="43"/>
                  </a:lnTo>
                  <a:lnTo>
                    <a:pt x="158" y="55"/>
                  </a:lnTo>
                  <a:lnTo>
                    <a:pt x="151" y="62"/>
                  </a:lnTo>
                  <a:lnTo>
                    <a:pt x="138" y="74"/>
                  </a:lnTo>
                  <a:lnTo>
                    <a:pt x="124" y="86"/>
                  </a:lnTo>
                  <a:lnTo>
                    <a:pt x="103" y="105"/>
                  </a:lnTo>
                  <a:lnTo>
                    <a:pt x="89" y="111"/>
                  </a:lnTo>
                  <a:lnTo>
                    <a:pt x="76" y="123"/>
                  </a:lnTo>
                  <a:lnTo>
                    <a:pt x="62" y="129"/>
                  </a:lnTo>
                  <a:lnTo>
                    <a:pt x="55" y="141"/>
                  </a:lnTo>
                  <a:lnTo>
                    <a:pt x="28" y="160"/>
                  </a:lnTo>
                  <a:lnTo>
                    <a:pt x="14" y="166"/>
                  </a:lnTo>
                  <a:lnTo>
                    <a:pt x="0" y="172"/>
                  </a:lnTo>
                  <a:lnTo>
                    <a:pt x="0" y="276"/>
                  </a:lnTo>
                  <a:lnTo>
                    <a:pt x="14" y="270"/>
                  </a:lnTo>
                  <a:lnTo>
                    <a:pt x="28" y="264"/>
                  </a:lnTo>
                  <a:lnTo>
                    <a:pt x="55" y="246"/>
                  </a:lnTo>
                  <a:lnTo>
                    <a:pt x="62" y="233"/>
                  </a:lnTo>
                  <a:lnTo>
                    <a:pt x="76" y="227"/>
                  </a:lnTo>
                  <a:lnTo>
                    <a:pt x="89" y="215"/>
                  </a:lnTo>
                  <a:lnTo>
                    <a:pt x="103" y="209"/>
                  </a:lnTo>
                  <a:lnTo>
                    <a:pt x="124" y="190"/>
                  </a:lnTo>
                  <a:lnTo>
                    <a:pt x="138" y="178"/>
                  </a:lnTo>
                  <a:lnTo>
                    <a:pt x="151" y="166"/>
                  </a:lnTo>
                  <a:lnTo>
                    <a:pt x="158" y="160"/>
                  </a:lnTo>
                  <a:lnTo>
                    <a:pt x="172" y="147"/>
                  </a:lnTo>
                  <a:lnTo>
                    <a:pt x="192" y="129"/>
                  </a:lnTo>
                  <a:lnTo>
                    <a:pt x="199" y="117"/>
                  </a:lnTo>
                  <a:lnTo>
                    <a:pt x="213" y="105"/>
                  </a:lnTo>
                  <a:lnTo>
                    <a:pt x="213" y="0"/>
                  </a:lnTo>
                  <a:close/>
                </a:path>
              </a:pathLst>
            </a:custGeom>
            <a:solidFill>
              <a:srgbClr val="2B2E57"/>
            </a:solidFill>
            <a:ln w="11113">
              <a:solidFill>
                <a:srgbClr val="000000"/>
              </a:solidFill>
              <a:round/>
              <a:headEnd/>
              <a:tailEnd/>
            </a:ln>
          </p:spPr>
          <p:txBody>
            <a:bodyPr/>
            <a:lstStyle/>
            <a:p>
              <a:endParaRPr lang="en-US"/>
            </a:p>
          </p:txBody>
        </p:sp>
        <p:sp>
          <p:nvSpPr>
            <p:cNvPr id="64529" name="Freeform 16"/>
            <p:cNvSpPr>
              <a:spLocks/>
            </p:cNvSpPr>
            <p:nvPr/>
          </p:nvSpPr>
          <p:spPr bwMode="auto">
            <a:xfrm>
              <a:off x="2844" y="2381"/>
              <a:ext cx="563" cy="736"/>
            </a:xfrm>
            <a:custGeom>
              <a:avLst/>
              <a:gdLst>
                <a:gd name="T0" fmla="*/ 0 w 563"/>
                <a:gd name="T1" fmla="*/ 0 h 736"/>
                <a:gd name="T2" fmla="*/ 563 w 563"/>
                <a:gd name="T3" fmla="*/ 632 h 736"/>
                <a:gd name="T4" fmla="*/ 563 w 563"/>
                <a:gd name="T5" fmla="*/ 736 h 736"/>
                <a:gd name="T6" fmla="*/ 0 w 563"/>
                <a:gd name="T7" fmla="*/ 104 h 736"/>
                <a:gd name="T8" fmla="*/ 0 w 563"/>
                <a:gd name="T9" fmla="*/ 0 h 736"/>
                <a:gd name="T10" fmla="*/ 0 60000 65536"/>
                <a:gd name="T11" fmla="*/ 0 60000 65536"/>
                <a:gd name="T12" fmla="*/ 0 60000 65536"/>
                <a:gd name="T13" fmla="*/ 0 60000 65536"/>
                <a:gd name="T14" fmla="*/ 0 60000 65536"/>
                <a:gd name="T15" fmla="*/ 0 w 563"/>
                <a:gd name="T16" fmla="*/ 0 h 736"/>
                <a:gd name="T17" fmla="*/ 563 w 563"/>
                <a:gd name="T18" fmla="*/ 736 h 736"/>
              </a:gdLst>
              <a:ahLst/>
              <a:cxnLst>
                <a:cxn ang="T10">
                  <a:pos x="T0" y="T1"/>
                </a:cxn>
                <a:cxn ang="T11">
                  <a:pos x="T2" y="T3"/>
                </a:cxn>
                <a:cxn ang="T12">
                  <a:pos x="T4" y="T5"/>
                </a:cxn>
                <a:cxn ang="T13">
                  <a:pos x="T6" y="T7"/>
                </a:cxn>
                <a:cxn ang="T14">
                  <a:pos x="T8" y="T9"/>
                </a:cxn>
              </a:cxnLst>
              <a:rect l="T15" t="T16" r="T17" b="T18"/>
              <a:pathLst>
                <a:path w="563" h="736">
                  <a:moveTo>
                    <a:pt x="0" y="0"/>
                  </a:moveTo>
                  <a:lnTo>
                    <a:pt x="563" y="632"/>
                  </a:lnTo>
                  <a:lnTo>
                    <a:pt x="563" y="736"/>
                  </a:lnTo>
                  <a:lnTo>
                    <a:pt x="0" y="104"/>
                  </a:lnTo>
                  <a:lnTo>
                    <a:pt x="0" y="0"/>
                  </a:lnTo>
                  <a:close/>
                </a:path>
              </a:pathLst>
            </a:custGeom>
            <a:solidFill>
              <a:srgbClr val="2B2E57"/>
            </a:solidFill>
            <a:ln w="11113">
              <a:solidFill>
                <a:srgbClr val="000000"/>
              </a:solidFill>
              <a:round/>
              <a:headEnd/>
              <a:tailEnd/>
            </a:ln>
          </p:spPr>
          <p:txBody>
            <a:bodyPr/>
            <a:lstStyle/>
            <a:p>
              <a:endParaRPr lang="en-US"/>
            </a:p>
          </p:txBody>
        </p:sp>
        <p:sp>
          <p:nvSpPr>
            <p:cNvPr id="64530" name="Freeform 17"/>
            <p:cNvSpPr>
              <a:spLocks/>
            </p:cNvSpPr>
            <p:nvPr/>
          </p:nvSpPr>
          <p:spPr bwMode="auto">
            <a:xfrm>
              <a:off x="2844" y="2381"/>
              <a:ext cx="783" cy="632"/>
            </a:xfrm>
            <a:custGeom>
              <a:avLst/>
              <a:gdLst>
                <a:gd name="T0" fmla="*/ 783 w 783"/>
                <a:gd name="T1" fmla="*/ 460 h 632"/>
                <a:gd name="T2" fmla="*/ 769 w 783"/>
                <a:gd name="T3" fmla="*/ 472 h 632"/>
                <a:gd name="T4" fmla="*/ 762 w 783"/>
                <a:gd name="T5" fmla="*/ 485 h 632"/>
                <a:gd name="T6" fmla="*/ 742 w 783"/>
                <a:gd name="T7" fmla="*/ 503 h 632"/>
                <a:gd name="T8" fmla="*/ 728 w 783"/>
                <a:gd name="T9" fmla="*/ 515 h 632"/>
                <a:gd name="T10" fmla="*/ 721 w 783"/>
                <a:gd name="T11" fmla="*/ 522 h 632"/>
                <a:gd name="T12" fmla="*/ 708 w 783"/>
                <a:gd name="T13" fmla="*/ 534 h 632"/>
                <a:gd name="T14" fmla="*/ 694 w 783"/>
                <a:gd name="T15" fmla="*/ 546 h 632"/>
                <a:gd name="T16" fmla="*/ 673 w 783"/>
                <a:gd name="T17" fmla="*/ 565 h 632"/>
                <a:gd name="T18" fmla="*/ 659 w 783"/>
                <a:gd name="T19" fmla="*/ 571 h 632"/>
                <a:gd name="T20" fmla="*/ 646 w 783"/>
                <a:gd name="T21" fmla="*/ 583 h 632"/>
                <a:gd name="T22" fmla="*/ 632 w 783"/>
                <a:gd name="T23" fmla="*/ 589 h 632"/>
                <a:gd name="T24" fmla="*/ 625 w 783"/>
                <a:gd name="T25" fmla="*/ 601 h 632"/>
                <a:gd name="T26" fmla="*/ 598 w 783"/>
                <a:gd name="T27" fmla="*/ 620 h 632"/>
                <a:gd name="T28" fmla="*/ 584 w 783"/>
                <a:gd name="T29" fmla="*/ 626 h 632"/>
                <a:gd name="T30" fmla="*/ 570 w 783"/>
                <a:gd name="T31" fmla="*/ 632 h 632"/>
                <a:gd name="T32" fmla="*/ 0 w 783"/>
                <a:gd name="T33" fmla="*/ 0 h 632"/>
                <a:gd name="T34" fmla="*/ 783 w 783"/>
                <a:gd name="T35" fmla="*/ 460 h 6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83"/>
                <a:gd name="T55" fmla="*/ 0 h 632"/>
                <a:gd name="T56" fmla="*/ 783 w 783"/>
                <a:gd name="T57" fmla="*/ 632 h 6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83" h="632">
                  <a:moveTo>
                    <a:pt x="783" y="460"/>
                  </a:moveTo>
                  <a:lnTo>
                    <a:pt x="769" y="472"/>
                  </a:lnTo>
                  <a:lnTo>
                    <a:pt x="762" y="485"/>
                  </a:lnTo>
                  <a:lnTo>
                    <a:pt x="742" y="503"/>
                  </a:lnTo>
                  <a:lnTo>
                    <a:pt x="728" y="515"/>
                  </a:lnTo>
                  <a:lnTo>
                    <a:pt x="721" y="522"/>
                  </a:lnTo>
                  <a:lnTo>
                    <a:pt x="708" y="534"/>
                  </a:lnTo>
                  <a:lnTo>
                    <a:pt x="694" y="546"/>
                  </a:lnTo>
                  <a:lnTo>
                    <a:pt x="673" y="565"/>
                  </a:lnTo>
                  <a:lnTo>
                    <a:pt x="659" y="571"/>
                  </a:lnTo>
                  <a:lnTo>
                    <a:pt x="646" y="583"/>
                  </a:lnTo>
                  <a:lnTo>
                    <a:pt x="632" y="589"/>
                  </a:lnTo>
                  <a:lnTo>
                    <a:pt x="625" y="601"/>
                  </a:lnTo>
                  <a:lnTo>
                    <a:pt x="598" y="620"/>
                  </a:lnTo>
                  <a:lnTo>
                    <a:pt x="584" y="626"/>
                  </a:lnTo>
                  <a:lnTo>
                    <a:pt x="570" y="632"/>
                  </a:lnTo>
                  <a:lnTo>
                    <a:pt x="0" y="0"/>
                  </a:lnTo>
                  <a:lnTo>
                    <a:pt x="783" y="460"/>
                  </a:lnTo>
                  <a:close/>
                </a:path>
              </a:pathLst>
            </a:custGeom>
            <a:solidFill>
              <a:srgbClr val="555BAD"/>
            </a:solidFill>
            <a:ln w="11113">
              <a:solidFill>
                <a:srgbClr val="000000"/>
              </a:solidFill>
              <a:round/>
              <a:headEnd/>
              <a:tailEnd/>
            </a:ln>
          </p:spPr>
          <p:txBody>
            <a:bodyPr/>
            <a:lstStyle/>
            <a:p>
              <a:endParaRPr lang="en-US"/>
            </a:p>
          </p:txBody>
        </p:sp>
        <p:sp>
          <p:nvSpPr>
            <p:cNvPr id="64531" name="Freeform 18"/>
            <p:cNvSpPr>
              <a:spLocks/>
            </p:cNvSpPr>
            <p:nvPr/>
          </p:nvSpPr>
          <p:spPr bwMode="auto">
            <a:xfrm>
              <a:off x="1531" y="2510"/>
              <a:ext cx="543" cy="669"/>
            </a:xfrm>
            <a:custGeom>
              <a:avLst/>
              <a:gdLst>
                <a:gd name="T0" fmla="*/ 530 w 543"/>
                <a:gd name="T1" fmla="*/ 558 h 669"/>
                <a:gd name="T2" fmla="*/ 481 w 543"/>
                <a:gd name="T3" fmla="*/ 540 h 669"/>
                <a:gd name="T4" fmla="*/ 454 w 543"/>
                <a:gd name="T5" fmla="*/ 521 h 669"/>
                <a:gd name="T6" fmla="*/ 413 w 543"/>
                <a:gd name="T7" fmla="*/ 503 h 669"/>
                <a:gd name="T8" fmla="*/ 371 w 543"/>
                <a:gd name="T9" fmla="*/ 478 h 669"/>
                <a:gd name="T10" fmla="*/ 344 w 543"/>
                <a:gd name="T11" fmla="*/ 460 h 669"/>
                <a:gd name="T12" fmla="*/ 303 w 543"/>
                <a:gd name="T13" fmla="*/ 436 h 669"/>
                <a:gd name="T14" fmla="*/ 282 w 543"/>
                <a:gd name="T15" fmla="*/ 417 h 669"/>
                <a:gd name="T16" fmla="*/ 241 w 543"/>
                <a:gd name="T17" fmla="*/ 386 h 669"/>
                <a:gd name="T18" fmla="*/ 220 w 543"/>
                <a:gd name="T19" fmla="*/ 368 h 669"/>
                <a:gd name="T20" fmla="*/ 193 w 543"/>
                <a:gd name="T21" fmla="*/ 337 h 669"/>
                <a:gd name="T22" fmla="*/ 158 w 543"/>
                <a:gd name="T23" fmla="*/ 301 h 669"/>
                <a:gd name="T24" fmla="*/ 138 w 543"/>
                <a:gd name="T25" fmla="*/ 276 h 669"/>
                <a:gd name="T26" fmla="*/ 117 w 543"/>
                <a:gd name="T27" fmla="*/ 245 h 669"/>
                <a:gd name="T28" fmla="*/ 97 w 543"/>
                <a:gd name="T29" fmla="*/ 221 h 669"/>
                <a:gd name="T30" fmla="*/ 76 w 543"/>
                <a:gd name="T31" fmla="*/ 184 h 669"/>
                <a:gd name="T32" fmla="*/ 62 w 543"/>
                <a:gd name="T33" fmla="*/ 159 h 669"/>
                <a:gd name="T34" fmla="*/ 42 w 543"/>
                <a:gd name="T35" fmla="*/ 123 h 669"/>
                <a:gd name="T36" fmla="*/ 28 w 543"/>
                <a:gd name="T37" fmla="*/ 80 h 669"/>
                <a:gd name="T38" fmla="*/ 21 w 543"/>
                <a:gd name="T39" fmla="*/ 55 h 669"/>
                <a:gd name="T40" fmla="*/ 7 w 543"/>
                <a:gd name="T41" fmla="*/ 12 h 669"/>
                <a:gd name="T42" fmla="*/ 0 w 543"/>
                <a:gd name="T43" fmla="*/ 104 h 669"/>
                <a:gd name="T44" fmla="*/ 14 w 543"/>
                <a:gd name="T45" fmla="*/ 147 h 669"/>
                <a:gd name="T46" fmla="*/ 21 w 543"/>
                <a:gd name="T47" fmla="*/ 172 h 669"/>
                <a:gd name="T48" fmla="*/ 35 w 543"/>
                <a:gd name="T49" fmla="*/ 208 h 669"/>
                <a:gd name="T50" fmla="*/ 49 w 543"/>
                <a:gd name="T51" fmla="*/ 239 h 669"/>
                <a:gd name="T52" fmla="*/ 69 w 543"/>
                <a:gd name="T53" fmla="*/ 276 h 669"/>
                <a:gd name="T54" fmla="*/ 83 w 543"/>
                <a:gd name="T55" fmla="*/ 301 h 669"/>
                <a:gd name="T56" fmla="*/ 104 w 543"/>
                <a:gd name="T57" fmla="*/ 337 h 669"/>
                <a:gd name="T58" fmla="*/ 131 w 543"/>
                <a:gd name="T59" fmla="*/ 374 h 669"/>
                <a:gd name="T60" fmla="*/ 152 w 543"/>
                <a:gd name="T61" fmla="*/ 393 h 669"/>
                <a:gd name="T62" fmla="*/ 179 w 543"/>
                <a:gd name="T63" fmla="*/ 429 h 669"/>
                <a:gd name="T64" fmla="*/ 200 w 543"/>
                <a:gd name="T65" fmla="*/ 448 h 669"/>
                <a:gd name="T66" fmla="*/ 234 w 543"/>
                <a:gd name="T67" fmla="*/ 478 h 669"/>
                <a:gd name="T68" fmla="*/ 255 w 543"/>
                <a:gd name="T69" fmla="*/ 503 h 669"/>
                <a:gd name="T70" fmla="*/ 289 w 543"/>
                <a:gd name="T71" fmla="*/ 528 h 669"/>
                <a:gd name="T72" fmla="*/ 330 w 543"/>
                <a:gd name="T73" fmla="*/ 558 h 669"/>
                <a:gd name="T74" fmla="*/ 358 w 543"/>
                <a:gd name="T75" fmla="*/ 577 h 669"/>
                <a:gd name="T76" fmla="*/ 399 w 543"/>
                <a:gd name="T77" fmla="*/ 601 h 669"/>
                <a:gd name="T78" fmla="*/ 426 w 543"/>
                <a:gd name="T79" fmla="*/ 613 h 669"/>
                <a:gd name="T80" fmla="*/ 468 w 543"/>
                <a:gd name="T81" fmla="*/ 638 h 669"/>
                <a:gd name="T82" fmla="*/ 495 w 543"/>
                <a:gd name="T83" fmla="*/ 650 h 669"/>
                <a:gd name="T84" fmla="*/ 543 w 543"/>
                <a:gd name="T85" fmla="*/ 669 h 6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43"/>
                <a:gd name="T130" fmla="*/ 0 h 669"/>
                <a:gd name="T131" fmla="*/ 543 w 543"/>
                <a:gd name="T132" fmla="*/ 669 h 6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43" h="669">
                  <a:moveTo>
                    <a:pt x="543" y="564"/>
                  </a:moveTo>
                  <a:lnTo>
                    <a:pt x="530" y="558"/>
                  </a:lnTo>
                  <a:lnTo>
                    <a:pt x="495" y="546"/>
                  </a:lnTo>
                  <a:lnTo>
                    <a:pt x="481" y="540"/>
                  </a:lnTo>
                  <a:lnTo>
                    <a:pt x="468" y="534"/>
                  </a:lnTo>
                  <a:lnTo>
                    <a:pt x="454" y="521"/>
                  </a:lnTo>
                  <a:lnTo>
                    <a:pt x="426" y="509"/>
                  </a:lnTo>
                  <a:lnTo>
                    <a:pt x="413" y="503"/>
                  </a:lnTo>
                  <a:lnTo>
                    <a:pt x="399" y="497"/>
                  </a:lnTo>
                  <a:lnTo>
                    <a:pt x="371" y="478"/>
                  </a:lnTo>
                  <a:lnTo>
                    <a:pt x="358" y="472"/>
                  </a:lnTo>
                  <a:lnTo>
                    <a:pt x="344" y="460"/>
                  </a:lnTo>
                  <a:lnTo>
                    <a:pt x="330" y="454"/>
                  </a:lnTo>
                  <a:lnTo>
                    <a:pt x="303" y="436"/>
                  </a:lnTo>
                  <a:lnTo>
                    <a:pt x="289" y="423"/>
                  </a:lnTo>
                  <a:lnTo>
                    <a:pt x="282" y="417"/>
                  </a:lnTo>
                  <a:lnTo>
                    <a:pt x="255" y="399"/>
                  </a:lnTo>
                  <a:lnTo>
                    <a:pt x="241" y="386"/>
                  </a:lnTo>
                  <a:lnTo>
                    <a:pt x="234" y="374"/>
                  </a:lnTo>
                  <a:lnTo>
                    <a:pt x="220" y="368"/>
                  </a:lnTo>
                  <a:lnTo>
                    <a:pt x="200" y="343"/>
                  </a:lnTo>
                  <a:lnTo>
                    <a:pt x="193" y="337"/>
                  </a:lnTo>
                  <a:lnTo>
                    <a:pt x="179" y="325"/>
                  </a:lnTo>
                  <a:lnTo>
                    <a:pt x="158" y="301"/>
                  </a:lnTo>
                  <a:lnTo>
                    <a:pt x="152" y="288"/>
                  </a:lnTo>
                  <a:lnTo>
                    <a:pt x="138" y="276"/>
                  </a:lnTo>
                  <a:lnTo>
                    <a:pt x="131" y="270"/>
                  </a:lnTo>
                  <a:lnTo>
                    <a:pt x="117" y="245"/>
                  </a:lnTo>
                  <a:lnTo>
                    <a:pt x="104" y="233"/>
                  </a:lnTo>
                  <a:lnTo>
                    <a:pt x="97" y="221"/>
                  </a:lnTo>
                  <a:lnTo>
                    <a:pt x="83" y="196"/>
                  </a:lnTo>
                  <a:lnTo>
                    <a:pt x="76" y="184"/>
                  </a:lnTo>
                  <a:lnTo>
                    <a:pt x="69" y="172"/>
                  </a:lnTo>
                  <a:lnTo>
                    <a:pt x="62" y="159"/>
                  </a:lnTo>
                  <a:lnTo>
                    <a:pt x="49" y="135"/>
                  </a:lnTo>
                  <a:lnTo>
                    <a:pt x="42" y="123"/>
                  </a:lnTo>
                  <a:lnTo>
                    <a:pt x="35" y="104"/>
                  </a:lnTo>
                  <a:lnTo>
                    <a:pt x="28" y="80"/>
                  </a:lnTo>
                  <a:lnTo>
                    <a:pt x="21" y="67"/>
                  </a:lnTo>
                  <a:lnTo>
                    <a:pt x="21" y="55"/>
                  </a:lnTo>
                  <a:lnTo>
                    <a:pt x="14" y="43"/>
                  </a:lnTo>
                  <a:lnTo>
                    <a:pt x="7" y="12"/>
                  </a:lnTo>
                  <a:lnTo>
                    <a:pt x="0" y="0"/>
                  </a:lnTo>
                  <a:lnTo>
                    <a:pt x="0" y="104"/>
                  </a:lnTo>
                  <a:lnTo>
                    <a:pt x="7" y="116"/>
                  </a:lnTo>
                  <a:lnTo>
                    <a:pt x="14" y="147"/>
                  </a:lnTo>
                  <a:lnTo>
                    <a:pt x="21" y="159"/>
                  </a:lnTo>
                  <a:lnTo>
                    <a:pt x="21" y="172"/>
                  </a:lnTo>
                  <a:lnTo>
                    <a:pt x="28" y="184"/>
                  </a:lnTo>
                  <a:lnTo>
                    <a:pt x="35" y="208"/>
                  </a:lnTo>
                  <a:lnTo>
                    <a:pt x="42" y="227"/>
                  </a:lnTo>
                  <a:lnTo>
                    <a:pt x="49" y="239"/>
                  </a:lnTo>
                  <a:lnTo>
                    <a:pt x="62" y="264"/>
                  </a:lnTo>
                  <a:lnTo>
                    <a:pt x="69" y="276"/>
                  </a:lnTo>
                  <a:lnTo>
                    <a:pt x="76" y="288"/>
                  </a:lnTo>
                  <a:lnTo>
                    <a:pt x="83" y="301"/>
                  </a:lnTo>
                  <a:lnTo>
                    <a:pt x="97" y="325"/>
                  </a:lnTo>
                  <a:lnTo>
                    <a:pt x="104" y="337"/>
                  </a:lnTo>
                  <a:lnTo>
                    <a:pt x="117" y="350"/>
                  </a:lnTo>
                  <a:lnTo>
                    <a:pt x="131" y="374"/>
                  </a:lnTo>
                  <a:lnTo>
                    <a:pt x="138" y="380"/>
                  </a:lnTo>
                  <a:lnTo>
                    <a:pt x="152" y="393"/>
                  </a:lnTo>
                  <a:lnTo>
                    <a:pt x="158" y="405"/>
                  </a:lnTo>
                  <a:lnTo>
                    <a:pt x="179" y="429"/>
                  </a:lnTo>
                  <a:lnTo>
                    <a:pt x="193" y="442"/>
                  </a:lnTo>
                  <a:lnTo>
                    <a:pt x="200" y="448"/>
                  </a:lnTo>
                  <a:lnTo>
                    <a:pt x="220" y="472"/>
                  </a:lnTo>
                  <a:lnTo>
                    <a:pt x="234" y="478"/>
                  </a:lnTo>
                  <a:lnTo>
                    <a:pt x="241" y="491"/>
                  </a:lnTo>
                  <a:lnTo>
                    <a:pt x="255" y="503"/>
                  </a:lnTo>
                  <a:lnTo>
                    <a:pt x="282" y="521"/>
                  </a:lnTo>
                  <a:lnTo>
                    <a:pt x="289" y="528"/>
                  </a:lnTo>
                  <a:lnTo>
                    <a:pt x="303" y="540"/>
                  </a:lnTo>
                  <a:lnTo>
                    <a:pt x="330" y="558"/>
                  </a:lnTo>
                  <a:lnTo>
                    <a:pt x="344" y="564"/>
                  </a:lnTo>
                  <a:lnTo>
                    <a:pt x="358" y="577"/>
                  </a:lnTo>
                  <a:lnTo>
                    <a:pt x="371" y="583"/>
                  </a:lnTo>
                  <a:lnTo>
                    <a:pt x="399" y="601"/>
                  </a:lnTo>
                  <a:lnTo>
                    <a:pt x="413" y="607"/>
                  </a:lnTo>
                  <a:lnTo>
                    <a:pt x="426" y="613"/>
                  </a:lnTo>
                  <a:lnTo>
                    <a:pt x="454" y="626"/>
                  </a:lnTo>
                  <a:lnTo>
                    <a:pt x="468" y="638"/>
                  </a:lnTo>
                  <a:lnTo>
                    <a:pt x="481" y="644"/>
                  </a:lnTo>
                  <a:lnTo>
                    <a:pt x="495" y="650"/>
                  </a:lnTo>
                  <a:lnTo>
                    <a:pt x="530" y="663"/>
                  </a:lnTo>
                  <a:lnTo>
                    <a:pt x="543" y="669"/>
                  </a:lnTo>
                  <a:lnTo>
                    <a:pt x="543" y="564"/>
                  </a:lnTo>
                  <a:close/>
                </a:path>
              </a:pathLst>
            </a:custGeom>
            <a:solidFill>
              <a:srgbClr val="00002A"/>
            </a:solidFill>
            <a:ln w="11113">
              <a:solidFill>
                <a:srgbClr val="000000"/>
              </a:solidFill>
              <a:round/>
              <a:headEnd/>
              <a:tailEnd/>
            </a:ln>
          </p:spPr>
          <p:txBody>
            <a:bodyPr/>
            <a:lstStyle/>
            <a:p>
              <a:endParaRPr lang="en-US"/>
            </a:p>
          </p:txBody>
        </p:sp>
        <p:sp>
          <p:nvSpPr>
            <p:cNvPr id="64532" name="Freeform 19"/>
            <p:cNvSpPr>
              <a:spLocks/>
            </p:cNvSpPr>
            <p:nvPr/>
          </p:nvSpPr>
          <p:spPr bwMode="auto">
            <a:xfrm>
              <a:off x="2074" y="2363"/>
              <a:ext cx="406" cy="816"/>
            </a:xfrm>
            <a:custGeom>
              <a:avLst/>
              <a:gdLst>
                <a:gd name="T0" fmla="*/ 406 w 406"/>
                <a:gd name="T1" fmla="*/ 0 h 816"/>
                <a:gd name="T2" fmla="*/ 0 w 406"/>
                <a:gd name="T3" fmla="*/ 711 h 816"/>
                <a:gd name="T4" fmla="*/ 0 w 406"/>
                <a:gd name="T5" fmla="*/ 816 h 816"/>
                <a:gd name="T6" fmla="*/ 406 w 406"/>
                <a:gd name="T7" fmla="*/ 104 h 816"/>
                <a:gd name="T8" fmla="*/ 406 w 406"/>
                <a:gd name="T9" fmla="*/ 0 h 816"/>
                <a:gd name="T10" fmla="*/ 0 60000 65536"/>
                <a:gd name="T11" fmla="*/ 0 60000 65536"/>
                <a:gd name="T12" fmla="*/ 0 60000 65536"/>
                <a:gd name="T13" fmla="*/ 0 60000 65536"/>
                <a:gd name="T14" fmla="*/ 0 60000 65536"/>
                <a:gd name="T15" fmla="*/ 0 w 406"/>
                <a:gd name="T16" fmla="*/ 0 h 816"/>
                <a:gd name="T17" fmla="*/ 406 w 406"/>
                <a:gd name="T18" fmla="*/ 816 h 816"/>
              </a:gdLst>
              <a:ahLst/>
              <a:cxnLst>
                <a:cxn ang="T10">
                  <a:pos x="T0" y="T1"/>
                </a:cxn>
                <a:cxn ang="T11">
                  <a:pos x="T2" y="T3"/>
                </a:cxn>
                <a:cxn ang="T12">
                  <a:pos x="T4" y="T5"/>
                </a:cxn>
                <a:cxn ang="T13">
                  <a:pos x="T6" y="T7"/>
                </a:cxn>
                <a:cxn ang="T14">
                  <a:pos x="T8" y="T9"/>
                </a:cxn>
              </a:cxnLst>
              <a:rect l="T15" t="T16" r="T17" b="T18"/>
              <a:pathLst>
                <a:path w="406" h="816">
                  <a:moveTo>
                    <a:pt x="406" y="0"/>
                  </a:moveTo>
                  <a:lnTo>
                    <a:pt x="0" y="711"/>
                  </a:lnTo>
                  <a:lnTo>
                    <a:pt x="0" y="816"/>
                  </a:lnTo>
                  <a:lnTo>
                    <a:pt x="406" y="104"/>
                  </a:lnTo>
                  <a:lnTo>
                    <a:pt x="406" y="0"/>
                  </a:lnTo>
                  <a:close/>
                </a:path>
              </a:pathLst>
            </a:custGeom>
            <a:solidFill>
              <a:srgbClr val="00002A"/>
            </a:solidFill>
            <a:ln w="11113">
              <a:solidFill>
                <a:srgbClr val="000000"/>
              </a:solidFill>
              <a:round/>
              <a:headEnd/>
              <a:tailEnd/>
            </a:ln>
          </p:spPr>
          <p:txBody>
            <a:bodyPr/>
            <a:lstStyle/>
            <a:p>
              <a:endParaRPr lang="en-US"/>
            </a:p>
          </p:txBody>
        </p:sp>
        <p:sp>
          <p:nvSpPr>
            <p:cNvPr id="64533" name="Freeform 20"/>
            <p:cNvSpPr>
              <a:spLocks/>
            </p:cNvSpPr>
            <p:nvPr/>
          </p:nvSpPr>
          <p:spPr bwMode="auto">
            <a:xfrm>
              <a:off x="1531" y="2363"/>
              <a:ext cx="949" cy="711"/>
            </a:xfrm>
            <a:custGeom>
              <a:avLst/>
              <a:gdLst>
                <a:gd name="T0" fmla="*/ 543 w 949"/>
                <a:gd name="T1" fmla="*/ 711 h 711"/>
                <a:gd name="T2" fmla="*/ 530 w 949"/>
                <a:gd name="T3" fmla="*/ 705 h 711"/>
                <a:gd name="T4" fmla="*/ 495 w 949"/>
                <a:gd name="T5" fmla="*/ 693 h 711"/>
                <a:gd name="T6" fmla="*/ 481 w 949"/>
                <a:gd name="T7" fmla="*/ 687 h 711"/>
                <a:gd name="T8" fmla="*/ 468 w 949"/>
                <a:gd name="T9" fmla="*/ 681 h 711"/>
                <a:gd name="T10" fmla="*/ 454 w 949"/>
                <a:gd name="T11" fmla="*/ 668 h 711"/>
                <a:gd name="T12" fmla="*/ 426 w 949"/>
                <a:gd name="T13" fmla="*/ 656 h 711"/>
                <a:gd name="T14" fmla="*/ 413 w 949"/>
                <a:gd name="T15" fmla="*/ 650 h 711"/>
                <a:gd name="T16" fmla="*/ 399 w 949"/>
                <a:gd name="T17" fmla="*/ 644 h 711"/>
                <a:gd name="T18" fmla="*/ 371 w 949"/>
                <a:gd name="T19" fmla="*/ 625 h 711"/>
                <a:gd name="T20" fmla="*/ 358 w 949"/>
                <a:gd name="T21" fmla="*/ 619 h 711"/>
                <a:gd name="T22" fmla="*/ 344 w 949"/>
                <a:gd name="T23" fmla="*/ 607 h 711"/>
                <a:gd name="T24" fmla="*/ 330 w 949"/>
                <a:gd name="T25" fmla="*/ 601 h 711"/>
                <a:gd name="T26" fmla="*/ 303 w 949"/>
                <a:gd name="T27" fmla="*/ 583 h 711"/>
                <a:gd name="T28" fmla="*/ 289 w 949"/>
                <a:gd name="T29" fmla="*/ 570 h 711"/>
                <a:gd name="T30" fmla="*/ 282 w 949"/>
                <a:gd name="T31" fmla="*/ 564 h 711"/>
                <a:gd name="T32" fmla="*/ 255 w 949"/>
                <a:gd name="T33" fmla="*/ 546 h 711"/>
                <a:gd name="T34" fmla="*/ 241 w 949"/>
                <a:gd name="T35" fmla="*/ 533 h 711"/>
                <a:gd name="T36" fmla="*/ 234 w 949"/>
                <a:gd name="T37" fmla="*/ 521 h 711"/>
                <a:gd name="T38" fmla="*/ 220 w 949"/>
                <a:gd name="T39" fmla="*/ 515 h 711"/>
                <a:gd name="T40" fmla="*/ 200 w 949"/>
                <a:gd name="T41" fmla="*/ 490 h 711"/>
                <a:gd name="T42" fmla="*/ 193 w 949"/>
                <a:gd name="T43" fmla="*/ 484 h 711"/>
                <a:gd name="T44" fmla="*/ 179 w 949"/>
                <a:gd name="T45" fmla="*/ 472 h 711"/>
                <a:gd name="T46" fmla="*/ 158 w 949"/>
                <a:gd name="T47" fmla="*/ 448 h 711"/>
                <a:gd name="T48" fmla="*/ 152 w 949"/>
                <a:gd name="T49" fmla="*/ 435 h 711"/>
                <a:gd name="T50" fmla="*/ 138 w 949"/>
                <a:gd name="T51" fmla="*/ 423 h 711"/>
                <a:gd name="T52" fmla="*/ 131 w 949"/>
                <a:gd name="T53" fmla="*/ 417 h 711"/>
                <a:gd name="T54" fmla="*/ 117 w 949"/>
                <a:gd name="T55" fmla="*/ 392 h 711"/>
                <a:gd name="T56" fmla="*/ 104 w 949"/>
                <a:gd name="T57" fmla="*/ 380 h 711"/>
                <a:gd name="T58" fmla="*/ 97 w 949"/>
                <a:gd name="T59" fmla="*/ 368 h 711"/>
                <a:gd name="T60" fmla="*/ 83 w 949"/>
                <a:gd name="T61" fmla="*/ 343 h 711"/>
                <a:gd name="T62" fmla="*/ 76 w 949"/>
                <a:gd name="T63" fmla="*/ 331 h 711"/>
                <a:gd name="T64" fmla="*/ 69 w 949"/>
                <a:gd name="T65" fmla="*/ 319 h 711"/>
                <a:gd name="T66" fmla="*/ 62 w 949"/>
                <a:gd name="T67" fmla="*/ 306 h 711"/>
                <a:gd name="T68" fmla="*/ 49 w 949"/>
                <a:gd name="T69" fmla="*/ 282 h 711"/>
                <a:gd name="T70" fmla="*/ 42 w 949"/>
                <a:gd name="T71" fmla="*/ 270 h 711"/>
                <a:gd name="T72" fmla="*/ 35 w 949"/>
                <a:gd name="T73" fmla="*/ 251 h 711"/>
                <a:gd name="T74" fmla="*/ 28 w 949"/>
                <a:gd name="T75" fmla="*/ 227 h 711"/>
                <a:gd name="T76" fmla="*/ 21 w 949"/>
                <a:gd name="T77" fmla="*/ 214 h 711"/>
                <a:gd name="T78" fmla="*/ 21 w 949"/>
                <a:gd name="T79" fmla="*/ 202 h 711"/>
                <a:gd name="T80" fmla="*/ 14 w 949"/>
                <a:gd name="T81" fmla="*/ 190 h 711"/>
                <a:gd name="T82" fmla="*/ 7 w 949"/>
                <a:gd name="T83" fmla="*/ 159 h 711"/>
                <a:gd name="T84" fmla="*/ 0 w 949"/>
                <a:gd name="T85" fmla="*/ 147 h 711"/>
                <a:gd name="T86" fmla="*/ 949 w 949"/>
                <a:gd name="T87" fmla="*/ 0 h 711"/>
                <a:gd name="T88" fmla="*/ 543 w 949"/>
                <a:gd name="T89" fmla="*/ 711 h 71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49"/>
                <a:gd name="T136" fmla="*/ 0 h 711"/>
                <a:gd name="T137" fmla="*/ 949 w 949"/>
                <a:gd name="T138" fmla="*/ 711 h 71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49" h="711">
                  <a:moveTo>
                    <a:pt x="543" y="711"/>
                  </a:moveTo>
                  <a:lnTo>
                    <a:pt x="530" y="705"/>
                  </a:lnTo>
                  <a:lnTo>
                    <a:pt x="495" y="693"/>
                  </a:lnTo>
                  <a:lnTo>
                    <a:pt x="481" y="687"/>
                  </a:lnTo>
                  <a:lnTo>
                    <a:pt x="468" y="681"/>
                  </a:lnTo>
                  <a:lnTo>
                    <a:pt x="454" y="668"/>
                  </a:lnTo>
                  <a:lnTo>
                    <a:pt x="426" y="656"/>
                  </a:lnTo>
                  <a:lnTo>
                    <a:pt x="413" y="650"/>
                  </a:lnTo>
                  <a:lnTo>
                    <a:pt x="399" y="644"/>
                  </a:lnTo>
                  <a:lnTo>
                    <a:pt x="371" y="625"/>
                  </a:lnTo>
                  <a:lnTo>
                    <a:pt x="358" y="619"/>
                  </a:lnTo>
                  <a:lnTo>
                    <a:pt x="344" y="607"/>
                  </a:lnTo>
                  <a:lnTo>
                    <a:pt x="330" y="601"/>
                  </a:lnTo>
                  <a:lnTo>
                    <a:pt x="303" y="583"/>
                  </a:lnTo>
                  <a:lnTo>
                    <a:pt x="289" y="570"/>
                  </a:lnTo>
                  <a:lnTo>
                    <a:pt x="282" y="564"/>
                  </a:lnTo>
                  <a:lnTo>
                    <a:pt x="255" y="546"/>
                  </a:lnTo>
                  <a:lnTo>
                    <a:pt x="241" y="533"/>
                  </a:lnTo>
                  <a:lnTo>
                    <a:pt x="234" y="521"/>
                  </a:lnTo>
                  <a:lnTo>
                    <a:pt x="220" y="515"/>
                  </a:lnTo>
                  <a:lnTo>
                    <a:pt x="200" y="490"/>
                  </a:lnTo>
                  <a:lnTo>
                    <a:pt x="193" y="484"/>
                  </a:lnTo>
                  <a:lnTo>
                    <a:pt x="179" y="472"/>
                  </a:lnTo>
                  <a:lnTo>
                    <a:pt x="158" y="448"/>
                  </a:lnTo>
                  <a:lnTo>
                    <a:pt x="152" y="435"/>
                  </a:lnTo>
                  <a:lnTo>
                    <a:pt x="138" y="423"/>
                  </a:lnTo>
                  <a:lnTo>
                    <a:pt x="131" y="417"/>
                  </a:lnTo>
                  <a:lnTo>
                    <a:pt x="117" y="392"/>
                  </a:lnTo>
                  <a:lnTo>
                    <a:pt x="104" y="380"/>
                  </a:lnTo>
                  <a:lnTo>
                    <a:pt x="97" y="368"/>
                  </a:lnTo>
                  <a:lnTo>
                    <a:pt x="83" y="343"/>
                  </a:lnTo>
                  <a:lnTo>
                    <a:pt x="76" y="331"/>
                  </a:lnTo>
                  <a:lnTo>
                    <a:pt x="69" y="319"/>
                  </a:lnTo>
                  <a:lnTo>
                    <a:pt x="62" y="306"/>
                  </a:lnTo>
                  <a:lnTo>
                    <a:pt x="49" y="282"/>
                  </a:lnTo>
                  <a:lnTo>
                    <a:pt x="42" y="270"/>
                  </a:lnTo>
                  <a:lnTo>
                    <a:pt x="35" y="251"/>
                  </a:lnTo>
                  <a:lnTo>
                    <a:pt x="28" y="227"/>
                  </a:lnTo>
                  <a:lnTo>
                    <a:pt x="21" y="214"/>
                  </a:lnTo>
                  <a:lnTo>
                    <a:pt x="21" y="202"/>
                  </a:lnTo>
                  <a:lnTo>
                    <a:pt x="14" y="190"/>
                  </a:lnTo>
                  <a:lnTo>
                    <a:pt x="7" y="159"/>
                  </a:lnTo>
                  <a:lnTo>
                    <a:pt x="0" y="147"/>
                  </a:lnTo>
                  <a:lnTo>
                    <a:pt x="949" y="0"/>
                  </a:lnTo>
                  <a:lnTo>
                    <a:pt x="543" y="711"/>
                  </a:lnTo>
                  <a:close/>
                </a:path>
              </a:pathLst>
            </a:custGeom>
            <a:solidFill>
              <a:srgbClr val="000054"/>
            </a:solidFill>
            <a:ln w="11113">
              <a:solidFill>
                <a:srgbClr val="000000"/>
              </a:solidFill>
              <a:round/>
              <a:headEnd/>
              <a:tailEnd/>
            </a:ln>
          </p:spPr>
          <p:txBody>
            <a:bodyPr/>
            <a:lstStyle/>
            <a:p>
              <a:endParaRPr lang="en-US"/>
            </a:p>
          </p:txBody>
        </p:sp>
        <p:sp>
          <p:nvSpPr>
            <p:cNvPr id="64534" name="Freeform 21"/>
            <p:cNvSpPr>
              <a:spLocks/>
            </p:cNvSpPr>
            <p:nvPr/>
          </p:nvSpPr>
          <p:spPr bwMode="auto">
            <a:xfrm>
              <a:off x="2198" y="3142"/>
              <a:ext cx="289" cy="172"/>
            </a:xfrm>
            <a:custGeom>
              <a:avLst/>
              <a:gdLst>
                <a:gd name="T0" fmla="*/ 289 w 289"/>
                <a:gd name="T1" fmla="*/ 67 h 172"/>
                <a:gd name="T2" fmla="*/ 275 w 289"/>
                <a:gd name="T3" fmla="*/ 67 h 172"/>
                <a:gd name="T4" fmla="*/ 254 w 289"/>
                <a:gd name="T5" fmla="*/ 61 h 172"/>
                <a:gd name="T6" fmla="*/ 220 w 289"/>
                <a:gd name="T7" fmla="*/ 55 h 172"/>
                <a:gd name="T8" fmla="*/ 206 w 289"/>
                <a:gd name="T9" fmla="*/ 55 h 172"/>
                <a:gd name="T10" fmla="*/ 192 w 289"/>
                <a:gd name="T11" fmla="*/ 49 h 172"/>
                <a:gd name="T12" fmla="*/ 172 w 289"/>
                <a:gd name="T13" fmla="*/ 49 h 172"/>
                <a:gd name="T14" fmla="*/ 158 w 289"/>
                <a:gd name="T15" fmla="*/ 43 h 172"/>
                <a:gd name="T16" fmla="*/ 124 w 289"/>
                <a:gd name="T17" fmla="*/ 37 h 172"/>
                <a:gd name="T18" fmla="*/ 110 w 289"/>
                <a:gd name="T19" fmla="*/ 31 h 172"/>
                <a:gd name="T20" fmla="*/ 96 w 289"/>
                <a:gd name="T21" fmla="*/ 31 h 172"/>
                <a:gd name="T22" fmla="*/ 76 w 289"/>
                <a:gd name="T23" fmla="*/ 24 h 172"/>
                <a:gd name="T24" fmla="*/ 62 w 289"/>
                <a:gd name="T25" fmla="*/ 18 h 172"/>
                <a:gd name="T26" fmla="*/ 27 w 289"/>
                <a:gd name="T27" fmla="*/ 12 h 172"/>
                <a:gd name="T28" fmla="*/ 14 w 289"/>
                <a:gd name="T29" fmla="*/ 6 h 172"/>
                <a:gd name="T30" fmla="*/ 0 w 289"/>
                <a:gd name="T31" fmla="*/ 0 h 172"/>
                <a:gd name="T32" fmla="*/ 0 w 289"/>
                <a:gd name="T33" fmla="*/ 104 h 172"/>
                <a:gd name="T34" fmla="*/ 14 w 289"/>
                <a:gd name="T35" fmla="*/ 110 h 172"/>
                <a:gd name="T36" fmla="*/ 27 w 289"/>
                <a:gd name="T37" fmla="*/ 116 h 172"/>
                <a:gd name="T38" fmla="*/ 62 w 289"/>
                <a:gd name="T39" fmla="*/ 123 h 172"/>
                <a:gd name="T40" fmla="*/ 76 w 289"/>
                <a:gd name="T41" fmla="*/ 129 h 172"/>
                <a:gd name="T42" fmla="*/ 96 w 289"/>
                <a:gd name="T43" fmla="*/ 135 h 172"/>
                <a:gd name="T44" fmla="*/ 110 w 289"/>
                <a:gd name="T45" fmla="*/ 135 h 172"/>
                <a:gd name="T46" fmla="*/ 124 w 289"/>
                <a:gd name="T47" fmla="*/ 141 h 172"/>
                <a:gd name="T48" fmla="*/ 158 w 289"/>
                <a:gd name="T49" fmla="*/ 147 h 172"/>
                <a:gd name="T50" fmla="*/ 172 w 289"/>
                <a:gd name="T51" fmla="*/ 153 h 172"/>
                <a:gd name="T52" fmla="*/ 192 w 289"/>
                <a:gd name="T53" fmla="*/ 153 h 172"/>
                <a:gd name="T54" fmla="*/ 206 w 289"/>
                <a:gd name="T55" fmla="*/ 159 h 172"/>
                <a:gd name="T56" fmla="*/ 220 w 289"/>
                <a:gd name="T57" fmla="*/ 159 h 172"/>
                <a:gd name="T58" fmla="*/ 254 w 289"/>
                <a:gd name="T59" fmla="*/ 166 h 172"/>
                <a:gd name="T60" fmla="*/ 275 w 289"/>
                <a:gd name="T61" fmla="*/ 172 h 172"/>
                <a:gd name="T62" fmla="*/ 289 w 289"/>
                <a:gd name="T63" fmla="*/ 172 h 172"/>
                <a:gd name="T64" fmla="*/ 289 w 289"/>
                <a:gd name="T65" fmla="*/ 67 h 1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9"/>
                <a:gd name="T100" fmla="*/ 0 h 172"/>
                <a:gd name="T101" fmla="*/ 289 w 289"/>
                <a:gd name="T102" fmla="*/ 172 h 1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9" h="172">
                  <a:moveTo>
                    <a:pt x="289" y="67"/>
                  </a:moveTo>
                  <a:lnTo>
                    <a:pt x="275" y="67"/>
                  </a:lnTo>
                  <a:lnTo>
                    <a:pt x="254" y="61"/>
                  </a:lnTo>
                  <a:lnTo>
                    <a:pt x="220" y="55"/>
                  </a:lnTo>
                  <a:lnTo>
                    <a:pt x="206" y="55"/>
                  </a:lnTo>
                  <a:lnTo>
                    <a:pt x="192" y="49"/>
                  </a:lnTo>
                  <a:lnTo>
                    <a:pt x="172" y="49"/>
                  </a:lnTo>
                  <a:lnTo>
                    <a:pt x="158" y="43"/>
                  </a:lnTo>
                  <a:lnTo>
                    <a:pt x="124" y="37"/>
                  </a:lnTo>
                  <a:lnTo>
                    <a:pt x="110" y="31"/>
                  </a:lnTo>
                  <a:lnTo>
                    <a:pt x="96" y="31"/>
                  </a:lnTo>
                  <a:lnTo>
                    <a:pt x="76" y="24"/>
                  </a:lnTo>
                  <a:lnTo>
                    <a:pt x="62" y="18"/>
                  </a:lnTo>
                  <a:lnTo>
                    <a:pt x="27" y="12"/>
                  </a:lnTo>
                  <a:lnTo>
                    <a:pt x="14" y="6"/>
                  </a:lnTo>
                  <a:lnTo>
                    <a:pt x="0" y="0"/>
                  </a:lnTo>
                  <a:lnTo>
                    <a:pt x="0" y="104"/>
                  </a:lnTo>
                  <a:lnTo>
                    <a:pt x="14" y="110"/>
                  </a:lnTo>
                  <a:lnTo>
                    <a:pt x="27" y="116"/>
                  </a:lnTo>
                  <a:lnTo>
                    <a:pt x="62" y="123"/>
                  </a:lnTo>
                  <a:lnTo>
                    <a:pt x="76" y="129"/>
                  </a:lnTo>
                  <a:lnTo>
                    <a:pt x="96" y="135"/>
                  </a:lnTo>
                  <a:lnTo>
                    <a:pt x="110" y="135"/>
                  </a:lnTo>
                  <a:lnTo>
                    <a:pt x="124" y="141"/>
                  </a:lnTo>
                  <a:lnTo>
                    <a:pt x="158" y="147"/>
                  </a:lnTo>
                  <a:lnTo>
                    <a:pt x="172" y="153"/>
                  </a:lnTo>
                  <a:lnTo>
                    <a:pt x="192" y="153"/>
                  </a:lnTo>
                  <a:lnTo>
                    <a:pt x="206" y="159"/>
                  </a:lnTo>
                  <a:lnTo>
                    <a:pt x="220" y="159"/>
                  </a:lnTo>
                  <a:lnTo>
                    <a:pt x="254" y="166"/>
                  </a:lnTo>
                  <a:lnTo>
                    <a:pt x="275" y="172"/>
                  </a:lnTo>
                  <a:lnTo>
                    <a:pt x="289" y="172"/>
                  </a:lnTo>
                  <a:lnTo>
                    <a:pt x="289" y="67"/>
                  </a:lnTo>
                  <a:close/>
                </a:path>
              </a:pathLst>
            </a:custGeom>
            <a:solidFill>
              <a:srgbClr val="66801A"/>
            </a:solidFill>
            <a:ln w="11113">
              <a:solidFill>
                <a:srgbClr val="000000"/>
              </a:solidFill>
              <a:round/>
              <a:headEnd/>
              <a:tailEnd/>
            </a:ln>
          </p:spPr>
          <p:txBody>
            <a:bodyPr/>
            <a:lstStyle/>
            <a:p>
              <a:endParaRPr lang="en-US"/>
            </a:p>
          </p:txBody>
        </p:sp>
        <p:sp>
          <p:nvSpPr>
            <p:cNvPr id="64535" name="Freeform 22"/>
            <p:cNvSpPr>
              <a:spLocks/>
            </p:cNvSpPr>
            <p:nvPr/>
          </p:nvSpPr>
          <p:spPr bwMode="auto">
            <a:xfrm>
              <a:off x="2487" y="2430"/>
              <a:ext cx="116" cy="884"/>
            </a:xfrm>
            <a:custGeom>
              <a:avLst/>
              <a:gdLst>
                <a:gd name="T0" fmla="*/ 116 w 116"/>
                <a:gd name="T1" fmla="*/ 0 h 884"/>
                <a:gd name="T2" fmla="*/ 0 w 116"/>
                <a:gd name="T3" fmla="*/ 779 h 884"/>
                <a:gd name="T4" fmla="*/ 0 w 116"/>
                <a:gd name="T5" fmla="*/ 884 h 884"/>
                <a:gd name="T6" fmla="*/ 116 w 116"/>
                <a:gd name="T7" fmla="*/ 104 h 884"/>
                <a:gd name="T8" fmla="*/ 116 w 116"/>
                <a:gd name="T9" fmla="*/ 0 h 884"/>
                <a:gd name="T10" fmla="*/ 0 60000 65536"/>
                <a:gd name="T11" fmla="*/ 0 60000 65536"/>
                <a:gd name="T12" fmla="*/ 0 60000 65536"/>
                <a:gd name="T13" fmla="*/ 0 60000 65536"/>
                <a:gd name="T14" fmla="*/ 0 60000 65536"/>
                <a:gd name="T15" fmla="*/ 0 w 116"/>
                <a:gd name="T16" fmla="*/ 0 h 884"/>
                <a:gd name="T17" fmla="*/ 116 w 116"/>
                <a:gd name="T18" fmla="*/ 884 h 884"/>
              </a:gdLst>
              <a:ahLst/>
              <a:cxnLst>
                <a:cxn ang="T10">
                  <a:pos x="T0" y="T1"/>
                </a:cxn>
                <a:cxn ang="T11">
                  <a:pos x="T2" y="T3"/>
                </a:cxn>
                <a:cxn ang="T12">
                  <a:pos x="T4" y="T5"/>
                </a:cxn>
                <a:cxn ang="T13">
                  <a:pos x="T6" y="T7"/>
                </a:cxn>
                <a:cxn ang="T14">
                  <a:pos x="T8" y="T9"/>
                </a:cxn>
              </a:cxnLst>
              <a:rect l="T15" t="T16" r="T17" b="T18"/>
              <a:pathLst>
                <a:path w="116" h="884">
                  <a:moveTo>
                    <a:pt x="116" y="0"/>
                  </a:moveTo>
                  <a:lnTo>
                    <a:pt x="0" y="779"/>
                  </a:lnTo>
                  <a:lnTo>
                    <a:pt x="0" y="884"/>
                  </a:lnTo>
                  <a:lnTo>
                    <a:pt x="116" y="104"/>
                  </a:lnTo>
                  <a:lnTo>
                    <a:pt x="116" y="0"/>
                  </a:lnTo>
                  <a:close/>
                </a:path>
              </a:pathLst>
            </a:custGeom>
            <a:solidFill>
              <a:srgbClr val="66801A"/>
            </a:solidFill>
            <a:ln w="11113">
              <a:solidFill>
                <a:srgbClr val="000000"/>
              </a:solidFill>
              <a:round/>
              <a:headEnd/>
              <a:tailEnd/>
            </a:ln>
          </p:spPr>
          <p:txBody>
            <a:bodyPr/>
            <a:lstStyle/>
            <a:p>
              <a:endParaRPr lang="en-US"/>
            </a:p>
          </p:txBody>
        </p:sp>
        <p:sp>
          <p:nvSpPr>
            <p:cNvPr id="64536" name="Freeform 23"/>
            <p:cNvSpPr>
              <a:spLocks/>
            </p:cNvSpPr>
            <p:nvPr/>
          </p:nvSpPr>
          <p:spPr bwMode="auto">
            <a:xfrm>
              <a:off x="2198" y="2430"/>
              <a:ext cx="405" cy="779"/>
            </a:xfrm>
            <a:custGeom>
              <a:avLst/>
              <a:gdLst>
                <a:gd name="T0" fmla="*/ 289 w 405"/>
                <a:gd name="T1" fmla="*/ 779 h 779"/>
                <a:gd name="T2" fmla="*/ 275 w 405"/>
                <a:gd name="T3" fmla="*/ 779 h 779"/>
                <a:gd name="T4" fmla="*/ 254 w 405"/>
                <a:gd name="T5" fmla="*/ 773 h 779"/>
                <a:gd name="T6" fmla="*/ 220 w 405"/>
                <a:gd name="T7" fmla="*/ 767 h 779"/>
                <a:gd name="T8" fmla="*/ 206 w 405"/>
                <a:gd name="T9" fmla="*/ 767 h 779"/>
                <a:gd name="T10" fmla="*/ 192 w 405"/>
                <a:gd name="T11" fmla="*/ 761 h 779"/>
                <a:gd name="T12" fmla="*/ 172 w 405"/>
                <a:gd name="T13" fmla="*/ 761 h 779"/>
                <a:gd name="T14" fmla="*/ 158 w 405"/>
                <a:gd name="T15" fmla="*/ 755 h 779"/>
                <a:gd name="T16" fmla="*/ 124 w 405"/>
                <a:gd name="T17" fmla="*/ 749 h 779"/>
                <a:gd name="T18" fmla="*/ 110 w 405"/>
                <a:gd name="T19" fmla="*/ 743 h 779"/>
                <a:gd name="T20" fmla="*/ 96 w 405"/>
                <a:gd name="T21" fmla="*/ 743 h 779"/>
                <a:gd name="T22" fmla="*/ 76 w 405"/>
                <a:gd name="T23" fmla="*/ 736 h 779"/>
                <a:gd name="T24" fmla="*/ 62 w 405"/>
                <a:gd name="T25" fmla="*/ 730 h 779"/>
                <a:gd name="T26" fmla="*/ 27 w 405"/>
                <a:gd name="T27" fmla="*/ 724 h 779"/>
                <a:gd name="T28" fmla="*/ 14 w 405"/>
                <a:gd name="T29" fmla="*/ 718 h 779"/>
                <a:gd name="T30" fmla="*/ 0 w 405"/>
                <a:gd name="T31" fmla="*/ 712 h 779"/>
                <a:gd name="T32" fmla="*/ 405 w 405"/>
                <a:gd name="T33" fmla="*/ 0 h 779"/>
                <a:gd name="T34" fmla="*/ 289 w 405"/>
                <a:gd name="T35" fmla="*/ 779 h 7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5"/>
                <a:gd name="T55" fmla="*/ 0 h 779"/>
                <a:gd name="T56" fmla="*/ 405 w 405"/>
                <a:gd name="T57" fmla="*/ 779 h 7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5" h="779">
                  <a:moveTo>
                    <a:pt x="289" y="779"/>
                  </a:moveTo>
                  <a:lnTo>
                    <a:pt x="275" y="779"/>
                  </a:lnTo>
                  <a:lnTo>
                    <a:pt x="254" y="773"/>
                  </a:lnTo>
                  <a:lnTo>
                    <a:pt x="220" y="767"/>
                  </a:lnTo>
                  <a:lnTo>
                    <a:pt x="206" y="767"/>
                  </a:lnTo>
                  <a:lnTo>
                    <a:pt x="192" y="761"/>
                  </a:lnTo>
                  <a:lnTo>
                    <a:pt x="172" y="761"/>
                  </a:lnTo>
                  <a:lnTo>
                    <a:pt x="158" y="755"/>
                  </a:lnTo>
                  <a:lnTo>
                    <a:pt x="124" y="749"/>
                  </a:lnTo>
                  <a:lnTo>
                    <a:pt x="110" y="743"/>
                  </a:lnTo>
                  <a:lnTo>
                    <a:pt x="96" y="743"/>
                  </a:lnTo>
                  <a:lnTo>
                    <a:pt x="76" y="736"/>
                  </a:lnTo>
                  <a:lnTo>
                    <a:pt x="62" y="730"/>
                  </a:lnTo>
                  <a:lnTo>
                    <a:pt x="27" y="724"/>
                  </a:lnTo>
                  <a:lnTo>
                    <a:pt x="14" y="718"/>
                  </a:lnTo>
                  <a:lnTo>
                    <a:pt x="0" y="712"/>
                  </a:lnTo>
                  <a:lnTo>
                    <a:pt x="405" y="0"/>
                  </a:lnTo>
                  <a:lnTo>
                    <a:pt x="289" y="779"/>
                  </a:lnTo>
                  <a:close/>
                </a:path>
              </a:pathLst>
            </a:custGeom>
            <a:solidFill>
              <a:srgbClr val="CCFF33"/>
            </a:solidFill>
            <a:ln w="11113">
              <a:solidFill>
                <a:srgbClr val="000000"/>
              </a:solidFill>
              <a:round/>
              <a:headEnd/>
              <a:tailEnd/>
            </a:ln>
          </p:spPr>
          <p:txBody>
            <a:bodyPr/>
            <a:lstStyle/>
            <a:p>
              <a:endParaRPr lang="en-US"/>
            </a:p>
          </p:txBody>
        </p:sp>
        <p:sp>
          <p:nvSpPr>
            <p:cNvPr id="64537" name="Freeform 24"/>
            <p:cNvSpPr>
              <a:spLocks/>
            </p:cNvSpPr>
            <p:nvPr/>
          </p:nvSpPr>
          <p:spPr bwMode="auto">
            <a:xfrm>
              <a:off x="2617" y="3062"/>
              <a:ext cx="687" cy="258"/>
            </a:xfrm>
            <a:custGeom>
              <a:avLst/>
              <a:gdLst>
                <a:gd name="T0" fmla="*/ 673 w 687"/>
                <a:gd name="T1" fmla="*/ 12 h 258"/>
                <a:gd name="T2" fmla="*/ 632 w 687"/>
                <a:gd name="T3" fmla="*/ 31 h 258"/>
                <a:gd name="T4" fmla="*/ 584 w 687"/>
                <a:gd name="T5" fmla="*/ 55 h 258"/>
                <a:gd name="T6" fmla="*/ 557 w 687"/>
                <a:gd name="T7" fmla="*/ 68 h 258"/>
                <a:gd name="T8" fmla="*/ 509 w 687"/>
                <a:gd name="T9" fmla="*/ 86 h 258"/>
                <a:gd name="T10" fmla="*/ 481 w 687"/>
                <a:gd name="T11" fmla="*/ 92 h 258"/>
                <a:gd name="T12" fmla="*/ 433 w 687"/>
                <a:gd name="T13" fmla="*/ 111 h 258"/>
                <a:gd name="T14" fmla="*/ 385 w 687"/>
                <a:gd name="T15" fmla="*/ 123 h 258"/>
                <a:gd name="T16" fmla="*/ 350 w 687"/>
                <a:gd name="T17" fmla="*/ 129 h 258"/>
                <a:gd name="T18" fmla="*/ 302 w 687"/>
                <a:gd name="T19" fmla="*/ 135 h 258"/>
                <a:gd name="T20" fmla="*/ 268 w 687"/>
                <a:gd name="T21" fmla="*/ 141 h 258"/>
                <a:gd name="T22" fmla="*/ 220 w 687"/>
                <a:gd name="T23" fmla="*/ 147 h 258"/>
                <a:gd name="T24" fmla="*/ 172 w 687"/>
                <a:gd name="T25" fmla="*/ 154 h 258"/>
                <a:gd name="T26" fmla="*/ 137 w 687"/>
                <a:gd name="T27" fmla="*/ 154 h 258"/>
                <a:gd name="T28" fmla="*/ 83 w 687"/>
                <a:gd name="T29" fmla="*/ 154 h 258"/>
                <a:gd name="T30" fmla="*/ 48 w 687"/>
                <a:gd name="T31" fmla="*/ 147 h 258"/>
                <a:gd name="T32" fmla="*/ 0 w 687"/>
                <a:gd name="T33" fmla="*/ 147 h 258"/>
                <a:gd name="T34" fmla="*/ 21 w 687"/>
                <a:gd name="T35" fmla="*/ 252 h 258"/>
                <a:gd name="T36" fmla="*/ 69 w 687"/>
                <a:gd name="T37" fmla="*/ 258 h 258"/>
                <a:gd name="T38" fmla="*/ 117 w 687"/>
                <a:gd name="T39" fmla="*/ 258 h 258"/>
                <a:gd name="T40" fmla="*/ 151 w 687"/>
                <a:gd name="T41" fmla="*/ 258 h 258"/>
                <a:gd name="T42" fmla="*/ 199 w 687"/>
                <a:gd name="T43" fmla="*/ 252 h 258"/>
                <a:gd name="T44" fmla="*/ 234 w 687"/>
                <a:gd name="T45" fmla="*/ 252 h 258"/>
                <a:gd name="T46" fmla="*/ 289 w 687"/>
                <a:gd name="T47" fmla="*/ 246 h 258"/>
                <a:gd name="T48" fmla="*/ 337 w 687"/>
                <a:gd name="T49" fmla="*/ 233 h 258"/>
                <a:gd name="T50" fmla="*/ 371 w 687"/>
                <a:gd name="T51" fmla="*/ 227 h 258"/>
                <a:gd name="T52" fmla="*/ 419 w 687"/>
                <a:gd name="T53" fmla="*/ 215 h 258"/>
                <a:gd name="T54" fmla="*/ 447 w 687"/>
                <a:gd name="T55" fmla="*/ 209 h 258"/>
                <a:gd name="T56" fmla="*/ 495 w 687"/>
                <a:gd name="T57" fmla="*/ 196 h 258"/>
                <a:gd name="T58" fmla="*/ 543 w 687"/>
                <a:gd name="T59" fmla="*/ 178 h 258"/>
                <a:gd name="T60" fmla="*/ 570 w 687"/>
                <a:gd name="T61" fmla="*/ 166 h 258"/>
                <a:gd name="T62" fmla="*/ 618 w 687"/>
                <a:gd name="T63" fmla="*/ 141 h 258"/>
                <a:gd name="T64" fmla="*/ 646 w 687"/>
                <a:gd name="T65" fmla="*/ 129 h 258"/>
                <a:gd name="T66" fmla="*/ 687 w 687"/>
                <a:gd name="T67" fmla="*/ 104 h 2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7"/>
                <a:gd name="T103" fmla="*/ 0 h 258"/>
                <a:gd name="T104" fmla="*/ 687 w 687"/>
                <a:gd name="T105" fmla="*/ 258 h 2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7" h="258">
                  <a:moveTo>
                    <a:pt x="687" y="0"/>
                  </a:moveTo>
                  <a:lnTo>
                    <a:pt x="673" y="12"/>
                  </a:lnTo>
                  <a:lnTo>
                    <a:pt x="646" y="25"/>
                  </a:lnTo>
                  <a:lnTo>
                    <a:pt x="632" y="31"/>
                  </a:lnTo>
                  <a:lnTo>
                    <a:pt x="618" y="37"/>
                  </a:lnTo>
                  <a:lnTo>
                    <a:pt x="584" y="55"/>
                  </a:lnTo>
                  <a:lnTo>
                    <a:pt x="570" y="61"/>
                  </a:lnTo>
                  <a:lnTo>
                    <a:pt x="557" y="68"/>
                  </a:lnTo>
                  <a:lnTo>
                    <a:pt x="543" y="74"/>
                  </a:lnTo>
                  <a:lnTo>
                    <a:pt x="509" y="86"/>
                  </a:lnTo>
                  <a:lnTo>
                    <a:pt x="495" y="92"/>
                  </a:lnTo>
                  <a:lnTo>
                    <a:pt x="481" y="92"/>
                  </a:lnTo>
                  <a:lnTo>
                    <a:pt x="447" y="104"/>
                  </a:lnTo>
                  <a:lnTo>
                    <a:pt x="433" y="111"/>
                  </a:lnTo>
                  <a:lnTo>
                    <a:pt x="419" y="111"/>
                  </a:lnTo>
                  <a:lnTo>
                    <a:pt x="385" y="123"/>
                  </a:lnTo>
                  <a:lnTo>
                    <a:pt x="371" y="123"/>
                  </a:lnTo>
                  <a:lnTo>
                    <a:pt x="350" y="129"/>
                  </a:lnTo>
                  <a:lnTo>
                    <a:pt x="337" y="129"/>
                  </a:lnTo>
                  <a:lnTo>
                    <a:pt x="302" y="135"/>
                  </a:lnTo>
                  <a:lnTo>
                    <a:pt x="289" y="141"/>
                  </a:lnTo>
                  <a:lnTo>
                    <a:pt x="268" y="141"/>
                  </a:lnTo>
                  <a:lnTo>
                    <a:pt x="234" y="147"/>
                  </a:lnTo>
                  <a:lnTo>
                    <a:pt x="220" y="147"/>
                  </a:lnTo>
                  <a:lnTo>
                    <a:pt x="199" y="147"/>
                  </a:lnTo>
                  <a:lnTo>
                    <a:pt x="172" y="154"/>
                  </a:lnTo>
                  <a:lnTo>
                    <a:pt x="151" y="154"/>
                  </a:lnTo>
                  <a:lnTo>
                    <a:pt x="137" y="154"/>
                  </a:lnTo>
                  <a:lnTo>
                    <a:pt x="117" y="154"/>
                  </a:lnTo>
                  <a:lnTo>
                    <a:pt x="83" y="154"/>
                  </a:lnTo>
                  <a:lnTo>
                    <a:pt x="69" y="154"/>
                  </a:lnTo>
                  <a:lnTo>
                    <a:pt x="48" y="147"/>
                  </a:lnTo>
                  <a:lnTo>
                    <a:pt x="21" y="147"/>
                  </a:lnTo>
                  <a:lnTo>
                    <a:pt x="0" y="147"/>
                  </a:lnTo>
                  <a:lnTo>
                    <a:pt x="0" y="252"/>
                  </a:lnTo>
                  <a:lnTo>
                    <a:pt x="21" y="252"/>
                  </a:lnTo>
                  <a:lnTo>
                    <a:pt x="48" y="252"/>
                  </a:lnTo>
                  <a:lnTo>
                    <a:pt x="69" y="258"/>
                  </a:lnTo>
                  <a:lnTo>
                    <a:pt x="83" y="258"/>
                  </a:lnTo>
                  <a:lnTo>
                    <a:pt x="117" y="258"/>
                  </a:lnTo>
                  <a:lnTo>
                    <a:pt x="137" y="258"/>
                  </a:lnTo>
                  <a:lnTo>
                    <a:pt x="151" y="258"/>
                  </a:lnTo>
                  <a:lnTo>
                    <a:pt x="172" y="258"/>
                  </a:lnTo>
                  <a:lnTo>
                    <a:pt x="199" y="252"/>
                  </a:lnTo>
                  <a:lnTo>
                    <a:pt x="220" y="252"/>
                  </a:lnTo>
                  <a:lnTo>
                    <a:pt x="234" y="252"/>
                  </a:lnTo>
                  <a:lnTo>
                    <a:pt x="268" y="246"/>
                  </a:lnTo>
                  <a:lnTo>
                    <a:pt x="289" y="246"/>
                  </a:lnTo>
                  <a:lnTo>
                    <a:pt x="302" y="239"/>
                  </a:lnTo>
                  <a:lnTo>
                    <a:pt x="337" y="233"/>
                  </a:lnTo>
                  <a:lnTo>
                    <a:pt x="350" y="233"/>
                  </a:lnTo>
                  <a:lnTo>
                    <a:pt x="371" y="227"/>
                  </a:lnTo>
                  <a:lnTo>
                    <a:pt x="385" y="227"/>
                  </a:lnTo>
                  <a:lnTo>
                    <a:pt x="419" y="215"/>
                  </a:lnTo>
                  <a:lnTo>
                    <a:pt x="433" y="215"/>
                  </a:lnTo>
                  <a:lnTo>
                    <a:pt x="447" y="209"/>
                  </a:lnTo>
                  <a:lnTo>
                    <a:pt x="481" y="196"/>
                  </a:lnTo>
                  <a:lnTo>
                    <a:pt x="495" y="196"/>
                  </a:lnTo>
                  <a:lnTo>
                    <a:pt x="509" y="190"/>
                  </a:lnTo>
                  <a:lnTo>
                    <a:pt x="543" y="178"/>
                  </a:lnTo>
                  <a:lnTo>
                    <a:pt x="557" y="172"/>
                  </a:lnTo>
                  <a:lnTo>
                    <a:pt x="570" y="166"/>
                  </a:lnTo>
                  <a:lnTo>
                    <a:pt x="584" y="160"/>
                  </a:lnTo>
                  <a:lnTo>
                    <a:pt x="618" y="141"/>
                  </a:lnTo>
                  <a:lnTo>
                    <a:pt x="632" y="135"/>
                  </a:lnTo>
                  <a:lnTo>
                    <a:pt x="646" y="129"/>
                  </a:lnTo>
                  <a:lnTo>
                    <a:pt x="673" y="117"/>
                  </a:lnTo>
                  <a:lnTo>
                    <a:pt x="687" y="104"/>
                  </a:lnTo>
                  <a:lnTo>
                    <a:pt x="687" y="0"/>
                  </a:lnTo>
                  <a:close/>
                </a:path>
              </a:pathLst>
            </a:custGeom>
            <a:solidFill>
              <a:srgbClr val="5D3E01"/>
            </a:solidFill>
            <a:ln w="11113">
              <a:solidFill>
                <a:srgbClr val="000000"/>
              </a:solidFill>
              <a:round/>
              <a:headEnd/>
              <a:tailEnd/>
            </a:ln>
          </p:spPr>
          <p:txBody>
            <a:bodyPr/>
            <a:lstStyle/>
            <a:p>
              <a:endParaRPr lang="en-US"/>
            </a:p>
          </p:txBody>
        </p:sp>
        <p:sp>
          <p:nvSpPr>
            <p:cNvPr id="64538" name="Freeform 25"/>
            <p:cNvSpPr>
              <a:spLocks/>
            </p:cNvSpPr>
            <p:nvPr/>
          </p:nvSpPr>
          <p:spPr bwMode="auto">
            <a:xfrm>
              <a:off x="2617" y="2430"/>
              <a:ext cx="687" cy="786"/>
            </a:xfrm>
            <a:custGeom>
              <a:avLst/>
              <a:gdLst>
                <a:gd name="T0" fmla="*/ 687 w 687"/>
                <a:gd name="T1" fmla="*/ 632 h 786"/>
                <a:gd name="T2" fmla="*/ 673 w 687"/>
                <a:gd name="T3" fmla="*/ 644 h 786"/>
                <a:gd name="T4" fmla="*/ 646 w 687"/>
                <a:gd name="T5" fmla="*/ 657 h 786"/>
                <a:gd name="T6" fmla="*/ 632 w 687"/>
                <a:gd name="T7" fmla="*/ 663 h 786"/>
                <a:gd name="T8" fmla="*/ 618 w 687"/>
                <a:gd name="T9" fmla="*/ 669 h 786"/>
                <a:gd name="T10" fmla="*/ 584 w 687"/>
                <a:gd name="T11" fmla="*/ 687 h 786"/>
                <a:gd name="T12" fmla="*/ 570 w 687"/>
                <a:gd name="T13" fmla="*/ 693 h 786"/>
                <a:gd name="T14" fmla="*/ 557 w 687"/>
                <a:gd name="T15" fmla="*/ 700 h 786"/>
                <a:gd name="T16" fmla="*/ 543 w 687"/>
                <a:gd name="T17" fmla="*/ 706 h 786"/>
                <a:gd name="T18" fmla="*/ 509 w 687"/>
                <a:gd name="T19" fmla="*/ 718 h 786"/>
                <a:gd name="T20" fmla="*/ 495 w 687"/>
                <a:gd name="T21" fmla="*/ 724 h 786"/>
                <a:gd name="T22" fmla="*/ 481 w 687"/>
                <a:gd name="T23" fmla="*/ 724 h 786"/>
                <a:gd name="T24" fmla="*/ 447 w 687"/>
                <a:gd name="T25" fmla="*/ 736 h 786"/>
                <a:gd name="T26" fmla="*/ 433 w 687"/>
                <a:gd name="T27" fmla="*/ 743 h 786"/>
                <a:gd name="T28" fmla="*/ 419 w 687"/>
                <a:gd name="T29" fmla="*/ 743 h 786"/>
                <a:gd name="T30" fmla="*/ 385 w 687"/>
                <a:gd name="T31" fmla="*/ 755 h 786"/>
                <a:gd name="T32" fmla="*/ 371 w 687"/>
                <a:gd name="T33" fmla="*/ 755 h 786"/>
                <a:gd name="T34" fmla="*/ 350 w 687"/>
                <a:gd name="T35" fmla="*/ 761 h 786"/>
                <a:gd name="T36" fmla="*/ 337 w 687"/>
                <a:gd name="T37" fmla="*/ 761 h 786"/>
                <a:gd name="T38" fmla="*/ 302 w 687"/>
                <a:gd name="T39" fmla="*/ 767 h 786"/>
                <a:gd name="T40" fmla="*/ 289 w 687"/>
                <a:gd name="T41" fmla="*/ 773 h 786"/>
                <a:gd name="T42" fmla="*/ 268 w 687"/>
                <a:gd name="T43" fmla="*/ 773 h 786"/>
                <a:gd name="T44" fmla="*/ 234 w 687"/>
                <a:gd name="T45" fmla="*/ 779 h 786"/>
                <a:gd name="T46" fmla="*/ 220 w 687"/>
                <a:gd name="T47" fmla="*/ 779 h 786"/>
                <a:gd name="T48" fmla="*/ 199 w 687"/>
                <a:gd name="T49" fmla="*/ 779 h 786"/>
                <a:gd name="T50" fmla="*/ 172 w 687"/>
                <a:gd name="T51" fmla="*/ 786 h 786"/>
                <a:gd name="T52" fmla="*/ 151 w 687"/>
                <a:gd name="T53" fmla="*/ 786 h 786"/>
                <a:gd name="T54" fmla="*/ 137 w 687"/>
                <a:gd name="T55" fmla="*/ 786 h 786"/>
                <a:gd name="T56" fmla="*/ 117 w 687"/>
                <a:gd name="T57" fmla="*/ 786 h 786"/>
                <a:gd name="T58" fmla="*/ 83 w 687"/>
                <a:gd name="T59" fmla="*/ 786 h 786"/>
                <a:gd name="T60" fmla="*/ 69 w 687"/>
                <a:gd name="T61" fmla="*/ 786 h 786"/>
                <a:gd name="T62" fmla="*/ 48 w 687"/>
                <a:gd name="T63" fmla="*/ 779 h 786"/>
                <a:gd name="T64" fmla="*/ 21 w 687"/>
                <a:gd name="T65" fmla="*/ 779 h 786"/>
                <a:gd name="T66" fmla="*/ 0 w 687"/>
                <a:gd name="T67" fmla="*/ 779 h 786"/>
                <a:gd name="T68" fmla="*/ 117 w 687"/>
                <a:gd name="T69" fmla="*/ 0 h 786"/>
                <a:gd name="T70" fmla="*/ 687 w 687"/>
                <a:gd name="T71" fmla="*/ 632 h 7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87"/>
                <a:gd name="T109" fmla="*/ 0 h 786"/>
                <a:gd name="T110" fmla="*/ 687 w 687"/>
                <a:gd name="T111" fmla="*/ 786 h 78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87" h="786">
                  <a:moveTo>
                    <a:pt x="687" y="632"/>
                  </a:moveTo>
                  <a:lnTo>
                    <a:pt x="673" y="644"/>
                  </a:lnTo>
                  <a:lnTo>
                    <a:pt x="646" y="657"/>
                  </a:lnTo>
                  <a:lnTo>
                    <a:pt x="632" y="663"/>
                  </a:lnTo>
                  <a:lnTo>
                    <a:pt x="618" y="669"/>
                  </a:lnTo>
                  <a:lnTo>
                    <a:pt x="584" y="687"/>
                  </a:lnTo>
                  <a:lnTo>
                    <a:pt x="570" y="693"/>
                  </a:lnTo>
                  <a:lnTo>
                    <a:pt x="557" y="700"/>
                  </a:lnTo>
                  <a:lnTo>
                    <a:pt x="543" y="706"/>
                  </a:lnTo>
                  <a:lnTo>
                    <a:pt x="509" y="718"/>
                  </a:lnTo>
                  <a:lnTo>
                    <a:pt x="495" y="724"/>
                  </a:lnTo>
                  <a:lnTo>
                    <a:pt x="481" y="724"/>
                  </a:lnTo>
                  <a:lnTo>
                    <a:pt x="447" y="736"/>
                  </a:lnTo>
                  <a:lnTo>
                    <a:pt x="433" y="743"/>
                  </a:lnTo>
                  <a:lnTo>
                    <a:pt x="419" y="743"/>
                  </a:lnTo>
                  <a:lnTo>
                    <a:pt x="385" y="755"/>
                  </a:lnTo>
                  <a:lnTo>
                    <a:pt x="371" y="755"/>
                  </a:lnTo>
                  <a:lnTo>
                    <a:pt x="350" y="761"/>
                  </a:lnTo>
                  <a:lnTo>
                    <a:pt x="337" y="761"/>
                  </a:lnTo>
                  <a:lnTo>
                    <a:pt x="302" y="767"/>
                  </a:lnTo>
                  <a:lnTo>
                    <a:pt x="289" y="773"/>
                  </a:lnTo>
                  <a:lnTo>
                    <a:pt x="268" y="773"/>
                  </a:lnTo>
                  <a:lnTo>
                    <a:pt x="234" y="779"/>
                  </a:lnTo>
                  <a:lnTo>
                    <a:pt x="220" y="779"/>
                  </a:lnTo>
                  <a:lnTo>
                    <a:pt x="199" y="779"/>
                  </a:lnTo>
                  <a:lnTo>
                    <a:pt x="172" y="786"/>
                  </a:lnTo>
                  <a:lnTo>
                    <a:pt x="151" y="786"/>
                  </a:lnTo>
                  <a:lnTo>
                    <a:pt x="137" y="786"/>
                  </a:lnTo>
                  <a:lnTo>
                    <a:pt x="117" y="786"/>
                  </a:lnTo>
                  <a:lnTo>
                    <a:pt x="83" y="786"/>
                  </a:lnTo>
                  <a:lnTo>
                    <a:pt x="69" y="786"/>
                  </a:lnTo>
                  <a:lnTo>
                    <a:pt x="48" y="779"/>
                  </a:lnTo>
                  <a:lnTo>
                    <a:pt x="21" y="779"/>
                  </a:lnTo>
                  <a:lnTo>
                    <a:pt x="0" y="779"/>
                  </a:lnTo>
                  <a:lnTo>
                    <a:pt x="117" y="0"/>
                  </a:lnTo>
                  <a:lnTo>
                    <a:pt x="687" y="632"/>
                  </a:lnTo>
                  <a:close/>
                </a:path>
              </a:pathLst>
            </a:custGeom>
            <a:solidFill>
              <a:srgbClr val="B97C01"/>
            </a:solidFill>
            <a:ln w="11113">
              <a:solidFill>
                <a:srgbClr val="000000"/>
              </a:solidFill>
              <a:round/>
              <a:headEnd/>
              <a:tailEnd/>
            </a:ln>
          </p:spPr>
          <p:txBody>
            <a:bodyPr/>
            <a:lstStyle/>
            <a:p>
              <a:endParaRPr lang="en-US"/>
            </a:p>
          </p:txBody>
        </p:sp>
        <p:sp>
          <p:nvSpPr>
            <p:cNvPr id="64539" name="Rectangle 26"/>
            <p:cNvSpPr>
              <a:spLocks noChangeArrowheads="1"/>
            </p:cNvSpPr>
            <p:nvPr/>
          </p:nvSpPr>
          <p:spPr bwMode="auto">
            <a:xfrm>
              <a:off x="3792" y="1553"/>
              <a:ext cx="768" cy="144"/>
            </a:xfrm>
            <a:prstGeom prst="rect">
              <a:avLst/>
            </a:prstGeom>
            <a:noFill/>
            <a:ln w="9525">
              <a:noFill/>
              <a:miter lim="800000"/>
              <a:headEnd/>
              <a:tailEnd/>
            </a:ln>
          </p:spPr>
          <p:txBody>
            <a:bodyPr lIns="0" tIns="0" rIns="0" bIns="0">
              <a:spAutoFit/>
            </a:bodyPr>
            <a:lstStyle/>
            <a:p>
              <a:pPr>
                <a:buFontTx/>
                <a:buNone/>
              </a:pPr>
              <a:r>
                <a:rPr lang="en-US" sz="1500">
                  <a:solidFill>
                    <a:srgbClr val="000000"/>
                  </a:solidFill>
                </a:rPr>
                <a:t>Direct Work</a:t>
              </a:r>
              <a:endParaRPr lang="en-US"/>
            </a:p>
          </p:txBody>
        </p:sp>
        <p:sp>
          <p:nvSpPr>
            <p:cNvPr id="64540" name="Rectangle 27"/>
            <p:cNvSpPr>
              <a:spLocks noChangeArrowheads="1"/>
            </p:cNvSpPr>
            <p:nvPr/>
          </p:nvSpPr>
          <p:spPr bwMode="auto">
            <a:xfrm>
              <a:off x="3983" y="1700"/>
              <a:ext cx="241"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35%</a:t>
              </a:r>
              <a:endParaRPr lang="en-US"/>
            </a:p>
          </p:txBody>
        </p:sp>
        <p:sp>
          <p:nvSpPr>
            <p:cNvPr id="64541" name="Rectangle 28"/>
            <p:cNvSpPr>
              <a:spLocks noChangeArrowheads="1"/>
            </p:cNvSpPr>
            <p:nvPr/>
          </p:nvSpPr>
          <p:spPr bwMode="auto">
            <a:xfrm>
              <a:off x="3613" y="2976"/>
              <a:ext cx="755"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Receiving Inst</a:t>
              </a:r>
              <a:endParaRPr lang="en-US"/>
            </a:p>
          </p:txBody>
        </p:sp>
        <p:sp>
          <p:nvSpPr>
            <p:cNvPr id="64542" name="Rectangle 29"/>
            <p:cNvSpPr>
              <a:spLocks noChangeArrowheads="1"/>
            </p:cNvSpPr>
            <p:nvPr/>
          </p:nvSpPr>
          <p:spPr bwMode="auto">
            <a:xfrm>
              <a:off x="3858" y="3120"/>
              <a:ext cx="174"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5%</a:t>
              </a:r>
              <a:endParaRPr lang="en-US"/>
            </a:p>
          </p:txBody>
        </p:sp>
        <p:sp>
          <p:nvSpPr>
            <p:cNvPr id="64543" name="Rectangle 30"/>
            <p:cNvSpPr>
              <a:spLocks noChangeArrowheads="1"/>
            </p:cNvSpPr>
            <p:nvPr/>
          </p:nvSpPr>
          <p:spPr bwMode="auto">
            <a:xfrm>
              <a:off x="2981" y="3357"/>
              <a:ext cx="387"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Obtain </a:t>
              </a:r>
              <a:endParaRPr lang="en-US"/>
            </a:p>
          </p:txBody>
        </p:sp>
        <p:sp>
          <p:nvSpPr>
            <p:cNvPr id="64544" name="Rectangle 31"/>
            <p:cNvSpPr>
              <a:spLocks noChangeArrowheads="1"/>
            </p:cNvSpPr>
            <p:nvPr/>
          </p:nvSpPr>
          <p:spPr bwMode="auto">
            <a:xfrm>
              <a:off x="2961" y="3504"/>
              <a:ext cx="527"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Tools/Mat</a:t>
              </a:r>
              <a:endParaRPr lang="en-US"/>
            </a:p>
          </p:txBody>
        </p:sp>
        <p:sp>
          <p:nvSpPr>
            <p:cNvPr id="64545" name="Rectangle 32"/>
            <p:cNvSpPr>
              <a:spLocks noChangeArrowheads="1"/>
            </p:cNvSpPr>
            <p:nvPr/>
          </p:nvSpPr>
          <p:spPr bwMode="auto">
            <a:xfrm>
              <a:off x="3036" y="3651"/>
              <a:ext cx="241"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12%</a:t>
              </a:r>
              <a:endParaRPr lang="en-US"/>
            </a:p>
          </p:txBody>
        </p:sp>
        <p:sp>
          <p:nvSpPr>
            <p:cNvPr id="64546" name="Rectangle 33"/>
            <p:cNvSpPr>
              <a:spLocks noChangeArrowheads="1"/>
            </p:cNvSpPr>
            <p:nvPr/>
          </p:nvSpPr>
          <p:spPr bwMode="auto">
            <a:xfrm>
              <a:off x="1772" y="3344"/>
              <a:ext cx="541"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Late/Early</a:t>
              </a:r>
              <a:endParaRPr lang="en-US"/>
            </a:p>
          </p:txBody>
        </p:sp>
        <p:sp>
          <p:nvSpPr>
            <p:cNvPr id="64547" name="Rectangle 34"/>
            <p:cNvSpPr>
              <a:spLocks noChangeArrowheads="1"/>
            </p:cNvSpPr>
            <p:nvPr/>
          </p:nvSpPr>
          <p:spPr bwMode="auto">
            <a:xfrm>
              <a:off x="1964" y="3492"/>
              <a:ext cx="174"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5%</a:t>
              </a:r>
              <a:endParaRPr lang="en-US"/>
            </a:p>
          </p:txBody>
        </p:sp>
        <p:sp>
          <p:nvSpPr>
            <p:cNvPr id="64548" name="Rectangle 35"/>
            <p:cNvSpPr>
              <a:spLocks noChangeArrowheads="1"/>
            </p:cNvSpPr>
            <p:nvPr/>
          </p:nvSpPr>
          <p:spPr bwMode="auto">
            <a:xfrm>
              <a:off x="1296" y="2928"/>
              <a:ext cx="334"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Travel</a:t>
              </a:r>
              <a:endParaRPr lang="en-US"/>
            </a:p>
          </p:txBody>
        </p:sp>
        <p:sp>
          <p:nvSpPr>
            <p:cNvPr id="64549" name="Rectangle 36"/>
            <p:cNvSpPr>
              <a:spLocks noChangeArrowheads="1"/>
            </p:cNvSpPr>
            <p:nvPr/>
          </p:nvSpPr>
          <p:spPr bwMode="auto">
            <a:xfrm>
              <a:off x="1344" y="3072"/>
              <a:ext cx="241"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15%</a:t>
              </a:r>
              <a:endParaRPr lang="en-US"/>
            </a:p>
          </p:txBody>
        </p:sp>
        <p:sp>
          <p:nvSpPr>
            <p:cNvPr id="64550" name="Rectangle 37"/>
            <p:cNvSpPr>
              <a:spLocks noChangeArrowheads="1"/>
            </p:cNvSpPr>
            <p:nvPr/>
          </p:nvSpPr>
          <p:spPr bwMode="auto">
            <a:xfrm>
              <a:off x="432" y="2160"/>
              <a:ext cx="1008" cy="144"/>
            </a:xfrm>
            <a:prstGeom prst="rect">
              <a:avLst/>
            </a:prstGeom>
            <a:noFill/>
            <a:ln w="9525">
              <a:noFill/>
              <a:miter lim="800000"/>
              <a:headEnd/>
              <a:tailEnd/>
            </a:ln>
          </p:spPr>
          <p:txBody>
            <a:bodyPr lIns="0" tIns="0" rIns="0" bIns="0">
              <a:spAutoFit/>
            </a:bodyPr>
            <a:lstStyle/>
            <a:p>
              <a:pPr algn="ctr">
                <a:buFontTx/>
                <a:buNone/>
              </a:pPr>
              <a:r>
                <a:rPr lang="en-US" sz="1500">
                  <a:solidFill>
                    <a:srgbClr val="000000"/>
                  </a:solidFill>
                </a:rPr>
                <a:t>Idle at Job Site</a:t>
              </a:r>
              <a:endParaRPr lang="en-US"/>
            </a:p>
          </p:txBody>
        </p:sp>
        <p:sp>
          <p:nvSpPr>
            <p:cNvPr id="64551" name="Rectangle 38"/>
            <p:cNvSpPr>
              <a:spLocks noChangeArrowheads="1"/>
            </p:cNvSpPr>
            <p:nvPr/>
          </p:nvSpPr>
          <p:spPr bwMode="auto">
            <a:xfrm>
              <a:off x="912" y="2304"/>
              <a:ext cx="210" cy="174"/>
            </a:xfrm>
            <a:prstGeom prst="rect">
              <a:avLst/>
            </a:prstGeom>
            <a:noFill/>
            <a:ln w="9525">
              <a:noFill/>
              <a:miter lim="800000"/>
              <a:headEnd/>
              <a:tailEnd/>
            </a:ln>
          </p:spPr>
          <p:txBody>
            <a:bodyPr wrap="none" lIns="0" tIns="0" rIns="0" bIns="0">
              <a:spAutoFit/>
            </a:bodyPr>
            <a:lstStyle/>
            <a:p>
              <a:pPr>
                <a:buFontTx/>
                <a:buNone/>
              </a:pPr>
              <a:r>
                <a:rPr lang="en-US"/>
                <a:t>5%</a:t>
              </a:r>
            </a:p>
          </p:txBody>
        </p:sp>
        <p:sp>
          <p:nvSpPr>
            <p:cNvPr id="64552" name="Rectangle 39"/>
            <p:cNvSpPr>
              <a:spLocks noChangeArrowheads="1"/>
            </p:cNvSpPr>
            <p:nvPr/>
          </p:nvSpPr>
          <p:spPr bwMode="auto">
            <a:xfrm>
              <a:off x="720" y="1776"/>
              <a:ext cx="816" cy="144"/>
            </a:xfrm>
            <a:prstGeom prst="rect">
              <a:avLst/>
            </a:prstGeom>
            <a:noFill/>
            <a:ln w="9525">
              <a:noFill/>
              <a:miter lim="800000"/>
              <a:headEnd/>
              <a:tailEnd/>
            </a:ln>
          </p:spPr>
          <p:txBody>
            <a:bodyPr lIns="0" tIns="0" rIns="0" bIns="0">
              <a:spAutoFit/>
            </a:bodyPr>
            <a:lstStyle/>
            <a:p>
              <a:pPr>
                <a:buFontTx/>
                <a:buNone/>
              </a:pPr>
              <a:r>
                <a:rPr lang="en-US" sz="1500">
                  <a:solidFill>
                    <a:srgbClr val="000000"/>
                  </a:solidFill>
                </a:rPr>
                <a:t>Personal Time</a:t>
              </a:r>
              <a:endParaRPr lang="en-US"/>
            </a:p>
          </p:txBody>
        </p:sp>
        <p:sp>
          <p:nvSpPr>
            <p:cNvPr id="64553" name="Rectangle 40"/>
            <p:cNvSpPr>
              <a:spLocks noChangeArrowheads="1"/>
            </p:cNvSpPr>
            <p:nvPr/>
          </p:nvSpPr>
          <p:spPr bwMode="auto">
            <a:xfrm>
              <a:off x="1008" y="1920"/>
              <a:ext cx="174"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5%</a:t>
              </a:r>
              <a:endParaRPr lang="en-US"/>
            </a:p>
          </p:txBody>
        </p:sp>
        <p:sp>
          <p:nvSpPr>
            <p:cNvPr id="64554" name="Rectangle 41"/>
            <p:cNvSpPr>
              <a:spLocks noChangeArrowheads="1"/>
            </p:cNvSpPr>
            <p:nvPr/>
          </p:nvSpPr>
          <p:spPr bwMode="auto">
            <a:xfrm>
              <a:off x="1877" y="970"/>
              <a:ext cx="715" cy="144"/>
            </a:xfrm>
            <a:prstGeom prst="rect">
              <a:avLst/>
            </a:prstGeom>
            <a:noFill/>
            <a:ln w="9525">
              <a:noFill/>
              <a:miter lim="800000"/>
              <a:headEnd/>
              <a:tailEnd/>
            </a:ln>
          </p:spPr>
          <p:txBody>
            <a:bodyPr wrap="none" lIns="0" tIns="0" rIns="0" bIns="0">
              <a:spAutoFit/>
            </a:bodyPr>
            <a:lstStyle/>
            <a:p>
              <a:pPr>
                <a:buFontTx/>
                <a:buNone/>
              </a:pPr>
              <a:r>
                <a:rPr lang="en-US" sz="1500" dirty="0">
                  <a:solidFill>
                    <a:srgbClr val="000000"/>
                  </a:solidFill>
                </a:rPr>
                <a:t>Breaks/Relief</a:t>
              </a:r>
              <a:endParaRPr lang="en-US" dirty="0"/>
            </a:p>
          </p:txBody>
        </p:sp>
        <p:sp>
          <p:nvSpPr>
            <p:cNvPr id="64555" name="Rectangle 42"/>
            <p:cNvSpPr>
              <a:spLocks noChangeArrowheads="1"/>
            </p:cNvSpPr>
            <p:nvPr/>
          </p:nvSpPr>
          <p:spPr bwMode="auto">
            <a:xfrm>
              <a:off x="2111" y="1117"/>
              <a:ext cx="241"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10%</a:t>
              </a:r>
              <a:endParaRPr lang="en-US"/>
            </a:p>
          </p:txBody>
        </p:sp>
        <p:sp>
          <p:nvSpPr>
            <p:cNvPr id="64556" name="Rectangle 43"/>
            <p:cNvSpPr>
              <a:spLocks noChangeArrowheads="1"/>
            </p:cNvSpPr>
            <p:nvPr/>
          </p:nvSpPr>
          <p:spPr bwMode="auto">
            <a:xfrm>
              <a:off x="1008" y="1248"/>
              <a:ext cx="716"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Coordination </a:t>
              </a:r>
              <a:endParaRPr lang="en-US"/>
            </a:p>
          </p:txBody>
        </p:sp>
        <p:sp>
          <p:nvSpPr>
            <p:cNvPr id="64557" name="Rectangle 44"/>
            <p:cNvSpPr>
              <a:spLocks noChangeArrowheads="1"/>
            </p:cNvSpPr>
            <p:nvPr/>
          </p:nvSpPr>
          <p:spPr bwMode="auto">
            <a:xfrm>
              <a:off x="1180" y="1392"/>
              <a:ext cx="308"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Delay</a:t>
              </a:r>
              <a:endParaRPr lang="en-US"/>
            </a:p>
          </p:txBody>
        </p:sp>
        <p:sp>
          <p:nvSpPr>
            <p:cNvPr id="64558" name="Rectangle 45"/>
            <p:cNvSpPr>
              <a:spLocks noChangeArrowheads="1"/>
            </p:cNvSpPr>
            <p:nvPr/>
          </p:nvSpPr>
          <p:spPr bwMode="auto">
            <a:xfrm>
              <a:off x="1266" y="1539"/>
              <a:ext cx="174" cy="144"/>
            </a:xfrm>
            <a:prstGeom prst="rect">
              <a:avLst/>
            </a:prstGeom>
            <a:noFill/>
            <a:ln w="9525">
              <a:noFill/>
              <a:miter lim="800000"/>
              <a:headEnd/>
              <a:tailEnd/>
            </a:ln>
          </p:spPr>
          <p:txBody>
            <a:bodyPr wrap="none" lIns="0" tIns="0" rIns="0" bIns="0">
              <a:spAutoFit/>
            </a:bodyPr>
            <a:lstStyle/>
            <a:p>
              <a:pPr>
                <a:buFontTx/>
                <a:buNone/>
              </a:pPr>
              <a:r>
                <a:rPr lang="en-US" sz="1500">
                  <a:solidFill>
                    <a:srgbClr val="000000"/>
                  </a:solidFill>
                </a:rPr>
                <a:t>8%</a:t>
              </a:r>
              <a:endParaRPr lang="en-US"/>
            </a:p>
          </p:txBody>
        </p:sp>
      </p:grpSp>
      <p:sp>
        <p:nvSpPr>
          <p:cNvPr id="64515" name="Rectangle 46"/>
          <p:cNvSpPr>
            <a:spLocks noGrp="1" noChangeArrowheads="1"/>
          </p:cNvSpPr>
          <p:nvPr>
            <p:ph type="title"/>
          </p:nvPr>
        </p:nvSpPr>
        <p:spPr>
          <a:xfrm>
            <a:off x="780257" y="300038"/>
            <a:ext cx="7888288" cy="838200"/>
          </a:xfrm>
        </p:spPr>
        <p:txBody>
          <a:bodyPr>
            <a:noAutofit/>
          </a:bodyPr>
          <a:lstStyle/>
          <a:p>
            <a:pPr algn="ctr" eaLnBrk="1" hangingPunct="1"/>
            <a:r>
              <a:rPr lang="en-US" sz="3200" b="1" dirty="0">
                <a:solidFill>
                  <a:srgbClr val="002060"/>
                </a:solidFill>
                <a:effectLst>
                  <a:outerShdw blurRad="38100" dist="38100" dir="2700000" algn="tl">
                    <a:srgbClr val="000000">
                      <a:alpha val="43137"/>
                    </a:srgbClr>
                  </a:outerShdw>
                </a:effectLst>
                <a:latin typeface="+mn-lt"/>
              </a:rPr>
              <a:t>Current Labor Utilization in “good or typical” </a:t>
            </a:r>
            <a:br>
              <a:rPr lang="en-US" sz="3200" b="1" dirty="0">
                <a:solidFill>
                  <a:srgbClr val="002060"/>
                </a:solidFill>
                <a:effectLst>
                  <a:outerShdw blurRad="38100" dist="38100" dir="2700000" algn="tl">
                    <a:srgbClr val="000000">
                      <a:alpha val="43137"/>
                    </a:srgbClr>
                  </a:outerShdw>
                </a:effectLst>
                <a:latin typeface="+mn-lt"/>
              </a:rPr>
            </a:br>
            <a:r>
              <a:rPr lang="en-US" sz="3200" b="1" dirty="0">
                <a:solidFill>
                  <a:srgbClr val="002060"/>
                </a:solidFill>
                <a:effectLst>
                  <a:outerShdw blurRad="38100" dist="38100" dir="2700000" algn="tl">
                    <a:srgbClr val="000000">
                      <a:alpha val="43137"/>
                    </a:srgbClr>
                  </a:outerShdw>
                </a:effectLst>
                <a:latin typeface="+mn-lt"/>
              </a:rPr>
              <a:t>maintenance organizations</a:t>
            </a:r>
          </a:p>
        </p:txBody>
      </p:sp>
      <p:sp>
        <p:nvSpPr>
          <p:cNvPr id="3" name="Slide Number Placeholder 2">
            <a:extLst>
              <a:ext uri="{FF2B5EF4-FFF2-40B4-BE49-F238E27FC236}">
                <a16:creationId xmlns:a16="http://schemas.microsoft.com/office/drawing/2014/main" id="{5B5EB80A-24F1-F245-BA73-1D443327ECE2}"/>
              </a:ext>
            </a:extLst>
          </p:cNvPr>
          <p:cNvSpPr>
            <a:spLocks noGrp="1"/>
          </p:cNvSpPr>
          <p:nvPr>
            <p:ph type="sldNum" sz="quarter" idx="12"/>
          </p:nvPr>
        </p:nvSpPr>
        <p:spPr/>
        <p:txBody>
          <a:bodyPr/>
          <a:lstStyle/>
          <a:p>
            <a:fld id="{04F9194C-56EF-432D-B3A6-B1499E5B8547}" type="slidenum">
              <a:rPr lang="en-US" smtClean="0"/>
              <a:t>56</a:t>
            </a:fld>
            <a:endParaRPr lang="en-US"/>
          </a:p>
        </p:txBody>
      </p:sp>
      <p:sp>
        <p:nvSpPr>
          <p:cNvPr id="4" name="Footer Placeholder 3">
            <a:extLst>
              <a:ext uri="{FF2B5EF4-FFF2-40B4-BE49-F238E27FC236}">
                <a16:creationId xmlns:a16="http://schemas.microsoft.com/office/drawing/2014/main" id="{EF3F8928-EB21-5846-89D3-76D17EC1318C}"/>
              </a:ext>
            </a:extLst>
          </p:cNvPr>
          <p:cNvSpPr>
            <a:spLocks noGrp="1"/>
          </p:cNvSpPr>
          <p:nvPr>
            <p:ph type="ftr" sz="quarter" idx="11"/>
          </p:nvPr>
        </p:nvSpPr>
        <p:spPr/>
        <p:txBody>
          <a:bodyPr/>
          <a:lstStyle/>
          <a:p>
            <a:r>
              <a:rPr lang="en-US"/>
              <a:t>www.worldclassmaintenance.org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4"/>
          <p:cNvSpPr>
            <a:spLocks noChangeArrowheads="1"/>
          </p:cNvSpPr>
          <p:nvPr/>
        </p:nvSpPr>
        <p:spPr bwMode="auto">
          <a:xfrm>
            <a:off x="76200" y="152400"/>
            <a:ext cx="8915400" cy="838200"/>
          </a:xfrm>
          <a:prstGeom prst="rect">
            <a:avLst/>
          </a:prstGeom>
          <a:noFill/>
          <a:ln w="9525">
            <a:noFill/>
            <a:miter lim="800000"/>
            <a:headEnd/>
            <a:tailEnd/>
          </a:ln>
        </p:spPr>
        <p:txBody>
          <a:bodyPr anchor="ctr"/>
          <a:lstStyle/>
          <a:p>
            <a:pPr algn="ctr">
              <a:buFontTx/>
              <a:buNone/>
            </a:pPr>
            <a:r>
              <a:rPr lang="en-US" sz="3200" b="1">
                <a:solidFill>
                  <a:srgbClr val="002060"/>
                </a:solidFill>
                <a:effectLst>
                  <a:outerShdw blurRad="38100" dist="38100" dir="2700000" algn="tl">
                    <a:srgbClr val="000000">
                      <a:alpha val="43137"/>
                    </a:srgbClr>
                  </a:outerShdw>
                </a:effectLst>
                <a:latin typeface="+mn-lt"/>
              </a:rPr>
              <a:t>Impact of Planning &amp; Scheduling on</a:t>
            </a:r>
            <a:br>
              <a:rPr lang="en-US" sz="3200" b="1">
                <a:solidFill>
                  <a:srgbClr val="002060"/>
                </a:solidFill>
                <a:effectLst>
                  <a:outerShdw blurRad="38100" dist="38100" dir="2700000" algn="tl">
                    <a:srgbClr val="000000">
                      <a:alpha val="43137"/>
                    </a:srgbClr>
                  </a:outerShdw>
                </a:effectLst>
                <a:latin typeface="+mn-lt"/>
              </a:rPr>
            </a:br>
            <a:r>
              <a:rPr lang="en-US" sz="3200" b="1">
                <a:solidFill>
                  <a:srgbClr val="002060"/>
                </a:solidFill>
                <a:effectLst>
                  <a:outerShdw blurRad="38100" dist="38100" dir="2700000" algn="tl">
                    <a:srgbClr val="000000">
                      <a:alpha val="43137"/>
                    </a:srgbClr>
                  </a:outerShdw>
                </a:effectLst>
                <a:latin typeface="+mn-lt"/>
              </a:rPr>
              <a:t>Labor Resource Utilization</a:t>
            </a:r>
          </a:p>
        </p:txBody>
      </p:sp>
      <p:graphicFrame>
        <p:nvGraphicFramePr>
          <p:cNvPr id="539828" name="Group 180"/>
          <p:cNvGraphicFramePr>
            <a:graphicFrameLocks noGrp="1"/>
          </p:cNvGraphicFramePr>
          <p:nvPr>
            <p:extLst>
              <p:ext uri="{D42A27DB-BD31-4B8C-83A1-F6EECF244321}">
                <p14:modId xmlns:p14="http://schemas.microsoft.com/office/powerpoint/2010/main" val="470544640"/>
              </p:ext>
            </p:extLst>
          </p:nvPr>
        </p:nvGraphicFramePr>
        <p:xfrm>
          <a:off x="990600" y="1143000"/>
          <a:ext cx="7162800" cy="5078730"/>
        </p:xfrm>
        <a:graphic>
          <a:graphicData uri="http://schemas.openxmlformats.org/drawingml/2006/table">
            <a:tbl>
              <a:tblPr/>
              <a:tblGrid>
                <a:gridCol w="41910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tblGrid>
              <a:tr h="36988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0000"/>
                          </a:solidFill>
                          <a:effectLst>
                            <a:outerShdw blurRad="38100" dist="38100" dir="2700000" algn="tl">
                              <a:srgbClr val="000000">
                                <a:alpha val="43137"/>
                              </a:srgbClr>
                            </a:outerShdw>
                          </a:effectLst>
                          <a:latin typeface="Arial" pitchFamily="34" charset="0"/>
                        </a:rPr>
                        <a:t>If this were your current state where would you want to be?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Percent of Day Spent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368300">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Typical Current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Target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Receiving Instructions*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Obtaining Tools and Material*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00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Travel*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Coordination Delays*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Idle at Job Site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Late Starts and Early Quits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Authorized Breaks and Relief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69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Excessive Personal 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1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68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Subtotal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0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Arial" pitchFamily="34" charset="0"/>
                        </a:rPr>
                        <a:t>Direct Work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rgbClr val="CC0000"/>
                        </a:solidFill>
                        <a:effectLst>
                          <a:outerShdw blurRad="38100" dist="38100" dir="2700000" algn="tl">
                            <a:srgbClr val="C0C0C0"/>
                          </a:outerShdw>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539818" name="Text Box 170"/>
          <p:cNvSpPr txBox="1">
            <a:spLocks noChangeArrowheads="1"/>
          </p:cNvSpPr>
          <p:nvPr/>
        </p:nvSpPr>
        <p:spPr bwMode="auto">
          <a:xfrm>
            <a:off x="5715000" y="2314575"/>
            <a:ext cx="381000" cy="400050"/>
          </a:xfrm>
          <a:prstGeom prst="rect">
            <a:avLst/>
          </a:prstGeom>
          <a:noFill/>
          <a:ln w="9525">
            <a:noFill/>
            <a:miter lim="800000"/>
            <a:headEnd/>
            <a:tailEnd/>
          </a:ln>
        </p:spPr>
        <p:txBody>
          <a:bodyPr>
            <a:spAutoFit/>
          </a:bodyPr>
          <a:lstStyle/>
          <a:p>
            <a:pPr algn="ctr">
              <a:spcBef>
                <a:spcPct val="50000"/>
              </a:spcBef>
              <a:buFontTx/>
              <a:buNone/>
            </a:pPr>
            <a:r>
              <a:rPr lang="en-US" sz="2000"/>
              <a:t>5</a:t>
            </a:r>
          </a:p>
        </p:txBody>
      </p:sp>
      <p:sp>
        <p:nvSpPr>
          <p:cNvPr id="539819" name="Text Box 171"/>
          <p:cNvSpPr txBox="1">
            <a:spLocks noChangeArrowheads="1"/>
          </p:cNvSpPr>
          <p:nvPr/>
        </p:nvSpPr>
        <p:spPr bwMode="auto">
          <a:xfrm>
            <a:off x="5638800" y="2695575"/>
            <a:ext cx="533400" cy="400050"/>
          </a:xfrm>
          <a:prstGeom prst="rect">
            <a:avLst/>
          </a:prstGeom>
          <a:noFill/>
          <a:ln w="9525">
            <a:noFill/>
            <a:miter lim="800000"/>
            <a:headEnd/>
            <a:tailEnd/>
          </a:ln>
        </p:spPr>
        <p:txBody>
          <a:bodyPr>
            <a:spAutoFit/>
          </a:bodyPr>
          <a:lstStyle/>
          <a:p>
            <a:pPr algn="ctr">
              <a:spcBef>
                <a:spcPct val="50000"/>
              </a:spcBef>
              <a:buFontTx/>
              <a:buNone/>
            </a:pPr>
            <a:r>
              <a:rPr lang="en-US" sz="2000"/>
              <a:t>12</a:t>
            </a:r>
          </a:p>
        </p:txBody>
      </p:sp>
      <p:sp>
        <p:nvSpPr>
          <p:cNvPr id="539820" name="Text Box 172"/>
          <p:cNvSpPr txBox="1">
            <a:spLocks noChangeArrowheads="1"/>
          </p:cNvSpPr>
          <p:nvPr/>
        </p:nvSpPr>
        <p:spPr bwMode="auto">
          <a:xfrm>
            <a:off x="5562600" y="3114675"/>
            <a:ext cx="685800" cy="400050"/>
          </a:xfrm>
          <a:prstGeom prst="rect">
            <a:avLst/>
          </a:prstGeom>
          <a:noFill/>
          <a:ln w="9525">
            <a:noFill/>
            <a:miter lim="800000"/>
            <a:headEnd/>
            <a:tailEnd/>
          </a:ln>
        </p:spPr>
        <p:txBody>
          <a:bodyPr>
            <a:spAutoFit/>
          </a:bodyPr>
          <a:lstStyle/>
          <a:p>
            <a:pPr algn="ctr">
              <a:spcBef>
                <a:spcPct val="50000"/>
              </a:spcBef>
              <a:buFontTx/>
              <a:buNone/>
            </a:pPr>
            <a:r>
              <a:rPr lang="en-US" sz="2000"/>
              <a:t>15</a:t>
            </a:r>
          </a:p>
        </p:txBody>
      </p:sp>
      <p:sp>
        <p:nvSpPr>
          <p:cNvPr id="539821" name="Text Box 173"/>
          <p:cNvSpPr txBox="1">
            <a:spLocks noChangeArrowheads="1"/>
          </p:cNvSpPr>
          <p:nvPr/>
        </p:nvSpPr>
        <p:spPr bwMode="auto">
          <a:xfrm>
            <a:off x="5715000" y="3505200"/>
            <a:ext cx="381000" cy="400050"/>
          </a:xfrm>
          <a:prstGeom prst="rect">
            <a:avLst/>
          </a:prstGeom>
          <a:noFill/>
          <a:ln w="9525">
            <a:noFill/>
            <a:miter lim="800000"/>
            <a:headEnd/>
            <a:tailEnd/>
          </a:ln>
        </p:spPr>
        <p:txBody>
          <a:bodyPr>
            <a:spAutoFit/>
          </a:bodyPr>
          <a:lstStyle/>
          <a:p>
            <a:pPr algn="ctr">
              <a:spcBef>
                <a:spcPct val="50000"/>
              </a:spcBef>
              <a:buFontTx/>
              <a:buNone/>
            </a:pPr>
            <a:r>
              <a:rPr lang="en-US" sz="2000"/>
              <a:t>8</a:t>
            </a:r>
          </a:p>
        </p:txBody>
      </p:sp>
      <p:sp>
        <p:nvSpPr>
          <p:cNvPr id="539822" name="Text Box 174"/>
          <p:cNvSpPr txBox="1">
            <a:spLocks noChangeArrowheads="1"/>
          </p:cNvSpPr>
          <p:nvPr/>
        </p:nvSpPr>
        <p:spPr bwMode="auto">
          <a:xfrm>
            <a:off x="5715000" y="3886200"/>
            <a:ext cx="381000" cy="400050"/>
          </a:xfrm>
          <a:prstGeom prst="rect">
            <a:avLst/>
          </a:prstGeom>
          <a:noFill/>
          <a:ln w="9525">
            <a:noFill/>
            <a:miter lim="800000"/>
            <a:headEnd/>
            <a:tailEnd/>
          </a:ln>
        </p:spPr>
        <p:txBody>
          <a:bodyPr>
            <a:spAutoFit/>
          </a:bodyPr>
          <a:lstStyle/>
          <a:p>
            <a:pPr algn="ctr">
              <a:spcBef>
                <a:spcPct val="50000"/>
              </a:spcBef>
              <a:buFontTx/>
              <a:buNone/>
            </a:pPr>
            <a:r>
              <a:rPr lang="en-US" sz="2000"/>
              <a:t>5</a:t>
            </a:r>
          </a:p>
        </p:txBody>
      </p:sp>
      <p:sp>
        <p:nvSpPr>
          <p:cNvPr id="539823" name="Text Box 175"/>
          <p:cNvSpPr txBox="1">
            <a:spLocks noChangeArrowheads="1"/>
          </p:cNvSpPr>
          <p:nvPr/>
        </p:nvSpPr>
        <p:spPr bwMode="auto">
          <a:xfrm>
            <a:off x="5715000" y="4267200"/>
            <a:ext cx="381000" cy="400050"/>
          </a:xfrm>
          <a:prstGeom prst="rect">
            <a:avLst/>
          </a:prstGeom>
          <a:noFill/>
          <a:ln w="9525">
            <a:noFill/>
            <a:miter lim="800000"/>
            <a:headEnd/>
            <a:tailEnd/>
          </a:ln>
        </p:spPr>
        <p:txBody>
          <a:bodyPr>
            <a:spAutoFit/>
          </a:bodyPr>
          <a:lstStyle/>
          <a:p>
            <a:pPr algn="ctr">
              <a:spcBef>
                <a:spcPct val="50000"/>
              </a:spcBef>
              <a:buFontTx/>
              <a:buNone/>
            </a:pPr>
            <a:r>
              <a:rPr lang="en-US" sz="2000"/>
              <a:t>5</a:t>
            </a:r>
          </a:p>
        </p:txBody>
      </p:sp>
      <p:sp>
        <p:nvSpPr>
          <p:cNvPr id="539824" name="Text Box 176"/>
          <p:cNvSpPr txBox="1">
            <a:spLocks noChangeArrowheads="1"/>
          </p:cNvSpPr>
          <p:nvPr/>
        </p:nvSpPr>
        <p:spPr bwMode="auto">
          <a:xfrm>
            <a:off x="5638800" y="4676775"/>
            <a:ext cx="533400" cy="400050"/>
          </a:xfrm>
          <a:prstGeom prst="rect">
            <a:avLst/>
          </a:prstGeom>
          <a:noFill/>
          <a:ln w="9525">
            <a:noFill/>
            <a:miter lim="800000"/>
            <a:headEnd/>
            <a:tailEnd/>
          </a:ln>
        </p:spPr>
        <p:txBody>
          <a:bodyPr>
            <a:spAutoFit/>
          </a:bodyPr>
          <a:lstStyle/>
          <a:p>
            <a:pPr algn="ctr">
              <a:spcBef>
                <a:spcPct val="50000"/>
              </a:spcBef>
              <a:buFontTx/>
              <a:buNone/>
            </a:pPr>
            <a:r>
              <a:rPr lang="en-US" sz="2000"/>
              <a:t>10</a:t>
            </a:r>
          </a:p>
        </p:txBody>
      </p:sp>
      <p:sp>
        <p:nvSpPr>
          <p:cNvPr id="539825" name="Text Box 177"/>
          <p:cNvSpPr txBox="1">
            <a:spLocks noChangeArrowheads="1"/>
          </p:cNvSpPr>
          <p:nvPr/>
        </p:nvSpPr>
        <p:spPr bwMode="auto">
          <a:xfrm>
            <a:off x="5715000" y="5067300"/>
            <a:ext cx="381000" cy="400050"/>
          </a:xfrm>
          <a:prstGeom prst="rect">
            <a:avLst/>
          </a:prstGeom>
          <a:noFill/>
          <a:ln w="9525">
            <a:noFill/>
            <a:miter lim="800000"/>
            <a:headEnd/>
            <a:tailEnd/>
          </a:ln>
        </p:spPr>
        <p:txBody>
          <a:bodyPr>
            <a:spAutoFit/>
          </a:bodyPr>
          <a:lstStyle/>
          <a:p>
            <a:pPr algn="ctr">
              <a:spcBef>
                <a:spcPct val="50000"/>
              </a:spcBef>
              <a:buFontTx/>
              <a:buNone/>
            </a:pPr>
            <a:r>
              <a:rPr lang="en-US" sz="2000"/>
              <a:t>5</a:t>
            </a:r>
          </a:p>
        </p:txBody>
      </p:sp>
      <p:sp>
        <p:nvSpPr>
          <p:cNvPr id="539826" name="Text Box 178"/>
          <p:cNvSpPr txBox="1">
            <a:spLocks noChangeArrowheads="1"/>
          </p:cNvSpPr>
          <p:nvPr/>
        </p:nvSpPr>
        <p:spPr bwMode="auto">
          <a:xfrm>
            <a:off x="5638800" y="5410200"/>
            <a:ext cx="533400" cy="461963"/>
          </a:xfrm>
          <a:prstGeom prst="rect">
            <a:avLst/>
          </a:prstGeom>
          <a:noFill/>
          <a:ln w="9525">
            <a:noFill/>
            <a:miter lim="800000"/>
            <a:headEnd/>
            <a:tailEnd/>
          </a:ln>
        </p:spPr>
        <p:txBody>
          <a:bodyPr>
            <a:spAutoFit/>
          </a:bodyPr>
          <a:lstStyle/>
          <a:p>
            <a:pPr algn="ctr">
              <a:spcBef>
                <a:spcPct val="50000"/>
              </a:spcBef>
              <a:buFontTx/>
              <a:buNone/>
            </a:pPr>
            <a:r>
              <a:rPr lang="en-US" sz="2400" b="1"/>
              <a:t>65</a:t>
            </a:r>
          </a:p>
        </p:txBody>
      </p:sp>
      <p:sp>
        <p:nvSpPr>
          <p:cNvPr id="539827" name="Text Box 179"/>
          <p:cNvSpPr txBox="1">
            <a:spLocks noChangeArrowheads="1"/>
          </p:cNvSpPr>
          <p:nvPr/>
        </p:nvSpPr>
        <p:spPr bwMode="auto">
          <a:xfrm>
            <a:off x="5638800" y="5791200"/>
            <a:ext cx="533400" cy="461963"/>
          </a:xfrm>
          <a:prstGeom prst="rect">
            <a:avLst/>
          </a:prstGeom>
          <a:noFill/>
          <a:ln w="9525">
            <a:noFill/>
            <a:miter lim="800000"/>
            <a:headEnd/>
            <a:tailEnd/>
          </a:ln>
        </p:spPr>
        <p:txBody>
          <a:bodyPr>
            <a:spAutoFit/>
          </a:bodyPr>
          <a:lstStyle/>
          <a:p>
            <a:pPr algn="ctr">
              <a:spcBef>
                <a:spcPct val="50000"/>
              </a:spcBef>
              <a:buFontTx/>
              <a:buNone/>
            </a:pPr>
            <a:r>
              <a:rPr lang="en-US" sz="2400" b="1">
                <a:solidFill>
                  <a:srgbClr val="CC0000"/>
                </a:solidFill>
              </a:rPr>
              <a:t>35</a:t>
            </a:r>
          </a:p>
        </p:txBody>
      </p:sp>
      <p:sp>
        <p:nvSpPr>
          <p:cNvPr id="2" name="Slide Number Placeholder 1">
            <a:extLst>
              <a:ext uri="{FF2B5EF4-FFF2-40B4-BE49-F238E27FC236}">
                <a16:creationId xmlns:a16="http://schemas.microsoft.com/office/drawing/2014/main" id="{1EC6015C-C0C6-B148-A455-9E02EE811B97}"/>
              </a:ext>
            </a:extLst>
          </p:cNvPr>
          <p:cNvSpPr>
            <a:spLocks noGrp="1"/>
          </p:cNvSpPr>
          <p:nvPr>
            <p:ph type="sldNum" sz="quarter" idx="12"/>
          </p:nvPr>
        </p:nvSpPr>
        <p:spPr/>
        <p:txBody>
          <a:bodyPr/>
          <a:lstStyle/>
          <a:p>
            <a:fld id="{04F9194C-56EF-432D-B3A6-B1499E5B8547}" type="slidenum">
              <a:rPr lang="en-US" smtClean="0"/>
              <a:t>57</a:t>
            </a:fld>
            <a:endParaRPr lang="en-US"/>
          </a:p>
        </p:txBody>
      </p:sp>
      <p:sp>
        <p:nvSpPr>
          <p:cNvPr id="3" name="Footer Placeholder 2">
            <a:extLst>
              <a:ext uri="{FF2B5EF4-FFF2-40B4-BE49-F238E27FC236}">
                <a16:creationId xmlns:a16="http://schemas.microsoft.com/office/drawing/2014/main" id="{ECD6E80A-7F26-FF40-A28A-86E4110B3B25}"/>
              </a:ext>
            </a:extLst>
          </p:cNvPr>
          <p:cNvSpPr>
            <a:spLocks noGrp="1"/>
          </p:cNvSpPr>
          <p:nvPr>
            <p:ph type="ftr" sz="quarter" idx="11"/>
          </p:nvPr>
        </p:nvSpPr>
        <p:spPr/>
        <p:txBody>
          <a:bodyPr/>
          <a:lstStyle/>
          <a:p>
            <a:r>
              <a:rPr lang="en-US"/>
              <a:t>www.worldclassmaintenance.org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9818"/>
                                        </p:tgtEl>
                                        <p:attrNameLst>
                                          <p:attrName>style.visibility</p:attrName>
                                        </p:attrNameLst>
                                      </p:cBhvr>
                                      <p:to>
                                        <p:strVal val="visible"/>
                                      </p:to>
                                    </p:set>
                                    <p:animEffect transition="in" filter="dissolve">
                                      <p:cBhvr>
                                        <p:cTn id="7" dur="500"/>
                                        <p:tgtEl>
                                          <p:spTgt spid="53981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39819"/>
                                        </p:tgtEl>
                                        <p:attrNameLst>
                                          <p:attrName>style.visibility</p:attrName>
                                        </p:attrNameLst>
                                      </p:cBhvr>
                                      <p:to>
                                        <p:strVal val="visible"/>
                                      </p:to>
                                    </p:set>
                                    <p:animEffect transition="in" filter="dissolve">
                                      <p:cBhvr>
                                        <p:cTn id="12" dur="500"/>
                                        <p:tgtEl>
                                          <p:spTgt spid="53981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39820"/>
                                        </p:tgtEl>
                                        <p:attrNameLst>
                                          <p:attrName>style.visibility</p:attrName>
                                        </p:attrNameLst>
                                      </p:cBhvr>
                                      <p:to>
                                        <p:strVal val="visible"/>
                                      </p:to>
                                    </p:set>
                                    <p:animEffect transition="in" filter="dissolve">
                                      <p:cBhvr>
                                        <p:cTn id="17" dur="500"/>
                                        <p:tgtEl>
                                          <p:spTgt spid="53982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39821"/>
                                        </p:tgtEl>
                                        <p:attrNameLst>
                                          <p:attrName>style.visibility</p:attrName>
                                        </p:attrNameLst>
                                      </p:cBhvr>
                                      <p:to>
                                        <p:strVal val="visible"/>
                                      </p:to>
                                    </p:set>
                                    <p:animEffect transition="in" filter="dissolve">
                                      <p:cBhvr>
                                        <p:cTn id="22" dur="500"/>
                                        <p:tgtEl>
                                          <p:spTgt spid="53982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39822"/>
                                        </p:tgtEl>
                                        <p:attrNameLst>
                                          <p:attrName>style.visibility</p:attrName>
                                        </p:attrNameLst>
                                      </p:cBhvr>
                                      <p:to>
                                        <p:strVal val="visible"/>
                                      </p:to>
                                    </p:set>
                                    <p:animEffect transition="in" filter="dissolve">
                                      <p:cBhvr>
                                        <p:cTn id="27" dur="500"/>
                                        <p:tgtEl>
                                          <p:spTgt spid="53982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39823"/>
                                        </p:tgtEl>
                                        <p:attrNameLst>
                                          <p:attrName>style.visibility</p:attrName>
                                        </p:attrNameLst>
                                      </p:cBhvr>
                                      <p:to>
                                        <p:strVal val="visible"/>
                                      </p:to>
                                    </p:set>
                                    <p:animEffect transition="in" filter="dissolve">
                                      <p:cBhvr>
                                        <p:cTn id="32" dur="500"/>
                                        <p:tgtEl>
                                          <p:spTgt spid="53982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39824"/>
                                        </p:tgtEl>
                                        <p:attrNameLst>
                                          <p:attrName>style.visibility</p:attrName>
                                        </p:attrNameLst>
                                      </p:cBhvr>
                                      <p:to>
                                        <p:strVal val="visible"/>
                                      </p:to>
                                    </p:set>
                                    <p:animEffect transition="in" filter="dissolve">
                                      <p:cBhvr>
                                        <p:cTn id="37" dur="500"/>
                                        <p:tgtEl>
                                          <p:spTgt spid="53982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39825"/>
                                        </p:tgtEl>
                                        <p:attrNameLst>
                                          <p:attrName>style.visibility</p:attrName>
                                        </p:attrNameLst>
                                      </p:cBhvr>
                                      <p:to>
                                        <p:strVal val="visible"/>
                                      </p:to>
                                    </p:set>
                                    <p:animEffect transition="in" filter="dissolve">
                                      <p:cBhvr>
                                        <p:cTn id="42" dur="500"/>
                                        <p:tgtEl>
                                          <p:spTgt spid="539825"/>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539826"/>
                                        </p:tgtEl>
                                        <p:attrNameLst>
                                          <p:attrName>style.visibility</p:attrName>
                                        </p:attrNameLst>
                                      </p:cBhvr>
                                      <p:to>
                                        <p:strVal val="visible"/>
                                      </p:to>
                                    </p:set>
                                    <p:animEffect transition="in" filter="dissolve">
                                      <p:cBhvr>
                                        <p:cTn id="47" dur="500"/>
                                        <p:tgtEl>
                                          <p:spTgt spid="539826"/>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539827"/>
                                        </p:tgtEl>
                                        <p:attrNameLst>
                                          <p:attrName>style.visibility</p:attrName>
                                        </p:attrNameLst>
                                      </p:cBhvr>
                                      <p:to>
                                        <p:strVal val="visible"/>
                                      </p:to>
                                    </p:set>
                                    <p:animEffect transition="in" filter="dissolve">
                                      <p:cBhvr>
                                        <p:cTn id="52" dur="500"/>
                                        <p:tgtEl>
                                          <p:spTgt spid="539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818" grpId="0"/>
      <p:bldP spid="539819" grpId="0"/>
      <p:bldP spid="539820" grpId="0"/>
      <p:bldP spid="539821" grpId="0"/>
      <p:bldP spid="539822" grpId="0"/>
      <p:bldP spid="539823" grpId="0"/>
      <p:bldP spid="539824" grpId="0"/>
      <p:bldP spid="539825" grpId="0"/>
      <p:bldP spid="539826" grpId="0"/>
      <p:bldP spid="53982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E54E06-424C-44C6-9021-87558A126AAD}"/>
              </a:ext>
            </a:extLst>
          </p:cNvPr>
          <p:cNvPicPr>
            <a:picLocks noChangeAspect="1"/>
          </p:cNvPicPr>
          <p:nvPr/>
        </p:nvPicPr>
        <p:blipFill rotWithShape="1">
          <a:blip r:embed="rId2"/>
          <a:srcRect l="21667" t="17392" r="21667" b="12944"/>
          <a:stretch/>
        </p:blipFill>
        <p:spPr>
          <a:xfrm>
            <a:off x="1152728" y="1752600"/>
            <a:ext cx="6838544" cy="4481137"/>
          </a:xfrm>
          <a:prstGeom prst="rect">
            <a:avLst/>
          </a:prstGeom>
          <a:ln>
            <a:solidFill>
              <a:schemeClr val="accent1"/>
            </a:solidFill>
          </a:ln>
        </p:spPr>
      </p:pic>
      <p:sp>
        <p:nvSpPr>
          <p:cNvPr id="3" name="TextBox 2">
            <a:extLst>
              <a:ext uri="{FF2B5EF4-FFF2-40B4-BE49-F238E27FC236}">
                <a16:creationId xmlns:a16="http://schemas.microsoft.com/office/drawing/2014/main" id="{ACD80CF2-9E22-4B65-B6FD-239692C6F11C}"/>
              </a:ext>
            </a:extLst>
          </p:cNvPr>
          <p:cNvSpPr txBox="1"/>
          <p:nvPr/>
        </p:nvSpPr>
        <p:spPr>
          <a:xfrm>
            <a:off x="307806" y="457200"/>
            <a:ext cx="8528387" cy="1200329"/>
          </a:xfrm>
          <a:prstGeom prst="rect">
            <a:avLst/>
          </a:prstGeom>
          <a:noFill/>
        </p:spPr>
        <p:txBody>
          <a:bodyPr wrap="square" rtlCol="0">
            <a:spAutoFit/>
          </a:bodyPr>
          <a:lstStyle/>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Wrench Time Utilization</a:t>
            </a:r>
          </a:p>
          <a:p>
            <a:pPr algn="ctr"/>
            <a:r>
              <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Exercise: Currently, How much of a Maintenance Techs time is spent and what is your goal.</a:t>
            </a:r>
          </a:p>
        </p:txBody>
      </p:sp>
      <p:sp>
        <p:nvSpPr>
          <p:cNvPr id="4" name="Slide Number Placeholder 3">
            <a:extLst>
              <a:ext uri="{FF2B5EF4-FFF2-40B4-BE49-F238E27FC236}">
                <a16:creationId xmlns:a16="http://schemas.microsoft.com/office/drawing/2014/main" id="{6C5220EA-F4AD-564B-B13D-1441EA0ED229}"/>
              </a:ext>
            </a:extLst>
          </p:cNvPr>
          <p:cNvSpPr>
            <a:spLocks noGrp="1"/>
          </p:cNvSpPr>
          <p:nvPr>
            <p:ph type="sldNum" sz="quarter" idx="12"/>
          </p:nvPr>
        </p:nvSpPr>
        <p:spPr/>
        <p:txBody>
          <a:bodyPr/>
          <a:lstStyle/>
          <a:p>
            <a:fld id="{04F9194C-56EF-432D-B3A6-B1499E5B8547}" type="slidenum">
              <a:rPr lang="en-US" smtClean="0"/>
              <a:t>58</a:t>
            </a:fld>
            <a:endParaRPr lang="en-US"/>
          </a:p>
        </p:txBody>
      </p:sp>
      <p:sp>
        <p:nvSpPr>
          <p:cNvPr id="7" name="TextBox 6">
            <a:extLst>
              <a:ext uri="{FF2B5EF4-FFF2-40B4-BE49-F238E27FC236}">
                <a16:creationId xmlns:a16="http://schemas.microsoft.com/office/drawing/2014/main" id="{3D413326-8642-D577-E138-EAACED087849}"/>
              </a:ext>
            </a:extLst>
          </p:cNvPr>
          <p:cNvSpPr txBox="1"/>
          <p:nvPr/>
        </p:nvSpPr>
        <p:spPr>
          <a:xfrm>
            <a:off x="6705600" y="2667000"/>
            <a:ext cx="1066800" cy="369332"/>
          </a:xfrm>
          <a:prstGeom prst="rect">
            <a:avLst/>
          </a:prstGeom>
          <a:noFill/>
        </p:spPr>
        <p:txBody>
          <a:bodyPr wrap="square" rtlCol="0">
            <a:spAutoFit/>
          </a:bodyPr>
          <a:lstStyle/>
          <a:p>
            <a:pPr algn="ctr"/>
            <a:r>
              <a:rPr lang="en-US" dirty="0"/>
              <a:t>Goal</a:t>
            </a:r>
          </a:p>
        </p:txBody>
      </p:sp>
      <p:sp>
        <p:nvSpPr>
          <p:cNvPr id="5" name="Footer Placeholder 4">
            <a:extLst>
              <a:ext uri="{FF2B5EF4-FFF2-40B4-BE49-F238E27FC236}">
                <a16:creationId xmlns:a16="http://schemas.microsoft.com/office/drawing/2014/main" id="{D516D44F-E708-D7AB-18FE-613CE4C16D91}"/>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25771371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D4B53-478A-4820-9C1A-A43801296397}"/>
              </a:ext>
            </a:extLst>
          </p:cNvPr>
          <p:cNvSpPr>
            <a:spLocks noGrp="1"/>
          </p:cNvSpPr>
          <p:nvPr>
            <p:ph type="title"/>
          </p:nvPr>
        </p:nvSpPr>
        <p:spPr>
          <a:xfrm>
            <a:off x="628650" y="365127"/>
            <a:ext cx="7886700" cy="701674"/>
          </a:xfrm>
        </p:spPr>
        <p:txBody>
          <a:bodyPr>
            <a:normAutofit/>
          </a:bodyPr>
          <a:lstStyle/>
          <a:p>
            <a:pPr algn="ctr"/>
            <a:r>
              <a:rPr lang="en-US" sz="3200" b="1" dirty="0">
                <a:latin typeface="Arial" panose="020B0604020202020204" pitchFamily="34" charset="0"/>
                <a:cs typeface="Arial" panose="020B0604020202020204" pitchFamily="34" charset="0"/>
              </a:rPr>
              <a:t>Maintenance Scheduling Illustration</a:t>
            </a:r>
          </a:p>
        </p:txBody>
      </p:sp>
      <p:pic>
        <p:nvPicPr>
          <p:cNvPr id="9" name="Content Placeholder 8" descr="A screenshot of a cell phone&#10;&#10;Description automatically generated">
            <a:extLst>
              <a:ext uri="{FF2B5EF4-FFF2-40B4-BE49-F238E27FC236}">
                <a16:creationId xmlns:a16="http://schemas.microsoft.com/office/drawing/2014/main" id="{8783E3E2-5C42-4C56-8E05-6B64DB6EB36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0598" t="22927" r="10598" b="13593"/>
          <a:stretch/>
        </p:blipFill>
        <p:spPr>
          <a:xfrm>
            <a:off x="600075" y="1219200"/>
            <a:ext cx="8022023" cy="5075237"/>
          </a:xfrm>
        </p:spPr>
      </p:pic>
      <p:sp>
        <p:nvSpPr>
          <p:cNvPr id="10" name="TextBox 9">
            <a:extLst>
              <a:ext uri="{FF2B5EF4-FFF2-40B4-BE49-F238E27FC236}">
                <a16:creationId xmlns:a16="http://schemas.microsoft.com/office/drawing/2014/main" id="{FC72CADC-D5C6-4A92-8CF0-C69563EE1D7F}"/>
              </a:ext>
            </a:extLst>
          </p:cNvPr>
          <p:cNvSpPr txBox="1"/>
          <p:nvPr/>
        </p:nvSpPr>
        <p:spPr>
          <a:xfrm>
            <a:off x="76200" y="16002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1</a:t>
            </a:r>
          </a:p>
        </p:txBody>
      </p:sp>
      <p:sp>
        <p:nvSpPr>
          <p:cNvPr id="11" name="TextBox 10">
            <a:extLst>
              <a:ext uri="{FF2B5EF4-FFF2-40B4-BE49-F238E27FC236}">
                <a16:creationId xmlns:a16="http://schemas.microsoft.com/office/drawing/2014/main" id="{9ACA1FED-F0CD-4386-B5F1-B108D365595A}"/>
              </a:ext>
            </a:extLst>
          </p:cNvPr>
          <p:cNvSpPr txBox="1"/>
          <p:nvPr/>
        </p:nvSpPr>
        <p:spPr>
          <a:xfrm>
            <a:off x="1905000" y="16002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2</a:t>
            </a:r>
          </a:p>
        </p:txBody>
      </p:sp>
      <p:sp>
        <p:nvSpPr>
          <p:cNvPr id="12" name="TextBox 11">
            <a:extLst>
              <a:ext uri="{FF2B5EF4-FFF2-40B4-BE49-F238E27FC236}">
                <a16:creationId xmlns:a16="http://schemas.microsoft.com/office/drawing/2014/main" id="{D22F2A68-ABB1-4D41-BF6E-2E8A913FEFB3}"/>
              </a:ext>
            </a:extLst>
          </p:cNvPr>
          <p:cNvSpPr txBox="1"/>
          <p:nvPr/>
        </p:nvSpPr>
        <p:spPr>
          <a:xfrm>
            <a:off x="3306038" y="16002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3</a:t>
            </a:r>
          </a:p>
        </p:txBody>
      </p:sp>
      <p:sp>
        <p:nvSpPr>
          <p:cNvPr id="13" name="TextBox 12">
            <a:extLst>
              <a:ext uri="{FF2B5EF4-FFF2-40B4-BE49-F238E27FC236}">
                <a16:creationId xmlns:a16="http://schemas.microsoft.com/office/drawing/2014/main" id="{A97EC1A4-A871-4E10-9C56-008FFBC3FF38}"/>
              </a:ext>
            </a:extLst>
          </p:cNvPr>
          <p:cNvSpPr txBox="1"/>
          <p:nvPr/>
        </p:nvSpPr>
        <p:spPr>
          <a:xfrm>
            <a:off x="5105400" y="1611868"/>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4</a:t>
            </a:r>
          </a:p>
        </p:txBody>
      </p:sp>
      <p:sp>
        <p:nvSpPr>
          <p:cNvPr id="15" name="TextBox 14">
            <a:extLst>
              <a:ext uri="{FF2B5EF4-FFF2-40B4-BE49-F238E27FC236}">
                <a16:creationId xmlns:a16="http://schemas.microsoft.com/office/drawing/2014/main" id="{52BCCA5B-FC8C-4D49-8C63-EFC7E501690D}"/>
              </a:ext>
            </a:extLst>
          </p:cNvPr>
          <p:cNvSpPr txBox="1"/>
          <p:nvPr/>
        </p:nvSpPr>
        <p:spPr>
          <a:xfrm>
            <a:off x="1962581" y="3735624"/>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5</a:t>
            </a:r>
          </a:p>
        </p:txBody>
      </p:sp>
      <p:sp>
        <p:nvSpPr>
          <p:cNvPr id="16" name="TextBox 15">
            <a:extLst>
              <a:ext uri="{FF2B5EF4-FFF2-40B4-BE49-F238E27FC236}">
                <a16:creationId xmlns:a16="http://schemas.microsoft.com/office/drawing/2014/main" id="{5FC7817C-C88C-4E2D-9923-179C24A61F5B}"/>
              </a:ext>
            </a:extLst>
          </p:cNvPr>
          <p:cNvSpPr txBox="1"/>
          <p:nvPr/>
        </p:nvSpPr>
        <p:spPr>
          <a:xfrm>
            <a:off x="1447800" y="6294437"/>
            <a:ext cx="6609502" cy="369332"/>
          </a:xfrm>
          <a:prstGeom prst="rect">
            <a:avLst/>
          </a:prstGeom>
          <a:noFill/>
        </p:spPr>
        <p:txBody>
          <a:bodyPr wrap="none" rtlCol="0">
            <a:spAutoFit/>
          </a:bodyPr>
          <a:lstStyle/>
          <a:p>
            <a:r>
              <a:rPr lang="en-US" b="1" i="1">
                <a:solidFill>
                  <a:srgbClr val="036F89"/>
                </a:solidFill>
                <a:effectLst>
                  <a:outerShdw blurRad="38100" dist="38100" dir="2700000" algn="tl">
                    <a:srgbClr val="000000">
                      <a:alpha val="43137"/>
                    </a:srgbClr>
                  </a:outerShdw>
                </a:effectLst>
              </a:rPr>
              <a:t>Understand in this phase all work planned and future work</a:t>
            </a:r>
          </a:p>
        </p:txBody>
      </p:sp>
      <p:sp>
        <p:nvSpPr>
          <p:cNvPr id="17" name="TextBox 16">
            <a:extLst>
              <a:ext uri="{FF2B5EF4-FFF2-40B4-BE49-F238E27FC236}">
                <a16:creationId xmlns:a16="http://schemas.microsoft.com/office/drawing/2014/main" id="{A9999052-4AD9-4FF6-8F7D-F637F5EF732A}"/>
              </a:ext>
            </a:extLst>
          </p:cNvPr>
          <p:cNvSpPr txBox="1"/>
          <p:nvPr/>
        </p:nvSpPr>
        <p:spPr>
          <a:xfrm>
            <a:off x="4313969" y="45720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6</a:t>
            </a:r>
          </a:p>
        </p:txBody>
      </p:sp>
      <p:sp>
        <p:nvSpPr>
          <p:cNvPr id="3" name="Slide Number Placeholder 2">
            <a:extLst>
              <a:ext uri="{FF2B5EF4-FFF2-40B4-BE49-F238E27FC236}">
                <a16:creationId xmlns:a16="http://schemas.microsoft.com/office/drawing/2014/main" id="{52D93763-730C-BF4E-81D8-D0B4CDD39F70}"/>
              </a:ext>
            </a:extLst>
          </p:cNvPr>
          <p:cNvSpPr>
            <a:spLocks noGrp="1"/>
          </p:cNvSpPr>
          <p:nvPr>
            <p:ph type="sldNum" sz="quarter" idx="12"/>
          </p:nvPr>
        </p:nvSpPr>
        <p:spPr/>
        <p:txBody>
          <a:bodyPr/>
          <a:lstStyle/>
          <a:p>
            <a:pPr>
              <a:defRPr/>
            </a:pPr>
            <a:fld id="{93760DB9-38B2-4ACA-86B8-FFD53C1F380B}" type="slidenum">
              <a:rPr lang="en-US" smtClean="0"/>
              <a:pPr>
                <a:defRPr/>
              </a:pPr>
              <a:t>59</a:t>
            </a:fld>
            <a:endParaRPr lang="en-US"/>
          </a:p>
        </p:txBody>
      </p:sp>
      <p:sp>
        <p:nvSpPr>
          <p:cNvPr id="4" name="Footer Placeholder 3">
            <a:extLst>
              <a:ext uri="{FF2B5EF4-FFF2-40B4-BE49-F238E27FC236}">
                <a16:creationId xmlns:a16="http://schemas.microsoft.com/office/drawing/2014/main" id="{0A6B888F-0FBB-264E-A1E0-4676E9063824}"/>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1589475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5764AA-0723-2E38-C65B-DDEA0CBEAD37}"/>
              </a:ext>
            </a:extLst>
          </p:cNvPr>
          <p:cNvSpPr>
            <a:spLocks noGrp="1"/>
          </p:cNvSpPr>
          <p:nvPr>
            <p:ph type="title"/>
          </p:nvPr>
        </p:nvSpPr>
        <p:spPr>
          <a:xfrm>
            <a:off x="836676" y="548640"/>
            <a:ext cx="7626096" cy="1179576"/>
          </a:xfrm>
        </p:spPr>
        <p:txBody>
          <a:bodyPr>
            <a:normAutofit/>
          </a:bodyPr>
          <a:lstStyle/>
          <a:p>
            <a:r>
              <a:rPr lang="en-US" sz="2800" dirty="0">
                <a:latin typeface="+mn-lt"/>
              </a:rPr>
              <a:t>Day in the life a Proactive Maintenance Planner</a:t>
            </a:r>
            <a:endParaRPr lang="en-US" sz="2800" dirty="0"/>
          </a:p>
        </p:txBody>
      </p:sp>
      <p:sp>
        <p:nvSpPr>
          <p:cNvPr id="27" name="Rectangle 2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A2545A7-6517-2B25-C102-D8270485B975}"/>
              </a:ext>
            </a:extLst>
          </p:cNvPr>
          <p:cNvSpPr>
            <a:spLocks noGrp="1"/>
          </p:cNvSpPr>
          <p:nvPr>
            <p:ph idx="1"/>
          </p:nvPr>
        </p:nvSpPr>
        <p:spPr>
          <a:xfrm>
            <a:off x="685800" y="2276856"/>
            <a:ext cx="7776972" cy="3900107"/>
          </a:xfrm>
        </p:spPr>
        <p:txBody>
          <a:bodyPr>
            <a:normAutofit/>
          </a:bodyPr>
          <a:lstStyle/>
          <a:p>
            <a:r>
              <a:rPr lang="en-US" sz="1900" dirty="0">
                <a:effectLst/>
                <a:latin typeface="Arial" panose="020B0604020202020204" pitchFamily="34" charset="0"/>
                <a:ea typeface="Arial" panose="020B0604020202020204" pitchFamily="34" charset="0"/>
                <a:cs typeface="Arial" panose="020B0604020202020204" pitchFamily="34" charset="0"/>
              </a:rPr>
              <a:t>Maintenance</a:t>
            </a:r>
            <a:r>
              <a:rPr lang="en-US" sz="1900" spc="14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Planners</a:t>
            </a:r>
            <a:r>
              <a:rPr lang="en-US" sz="1900" spc="10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(planner/scheduler)</a:t>
            </a:r>
            <a:r>
              <a:rPr lang="en-US" sz="1900" spc="11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are one</a:t>
            </a:r>
            <a:r>
              <a:rPr lang="en-US" sz="1900" spc="-1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of</a:t>
            </a:r>
            <a:r>
              <a:rPr lang="en-US" sz="1900" spc="-5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the most misused resources in the</a:t>
            </a:r>
            <a:r>
              <a:rPr lang="en-US" sz="1900" spc="16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maintenance</a:t>
            </a:r>
            <a:r>
              <a:rPr lang="en-US" sz="1900" spc="13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organization.</a:t>
            </a:r>
            <a:r>
              <a:rPr lang="en-US" sz="1900" spc="19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We</a:t>
            </a:r>
            <a:r>
              <a:rPr lang="en-US" sz="1900" spc="12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must</a:t>
            </a:r>
            <a:r>
              <a:rPr lang="en-US" sz="1900" spc="12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always</a:t>
            </a:r>
            <a:r>
              <a:rPr lang="en-US" sz="1900" spc="11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remember</a:t>
            </a:r>
            <a:r>
              <a:rPr lang="en-US" sz="1900" spc="16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that</a:t>
            </a:r>
            <a:r>
              <a:rPr lang="en-US" sz="1900" spc="11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the</a:t>
            </a:r>
            <a:r>
              <a:rPr lang="en-US" sz="1900" spc="14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Maintenance Planner</a:t>
            </a:r>
            <a:r>
              <a:rPr lang="en-US" sz="1900" spc="10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represents</a:t>
            </a:r>
            <a:r>
              <a:rPr lang="en-US" sz="1900" spc="12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that</a:t>
            </a:r>
            <a:r>
              <a:rPr lang="en-US" sz="1900" spc="14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single</a:t>
            </a:r>
            <a:r>
              <a:rPr lang="en-US" sz="1900" spc="9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resource</a:t>
            </a:r>
            <a:r>
              <a:rPr lang="en-US" sz="1900" spc="11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in</a:t>
            </a:r>
            <a:r>
              <a:rPr lang="en-US" sz="1900" spc="10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the</a:t>
            </a:r>
            <a:r>
              <a:rPr lang="en-US" sz="1900" spc="8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organization</a:t>
            </a:r>
            <a:r>
              <a:rPr lang="en-US" sz="1900" spc="16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who</a:t>
            </a:r>
            <a:r>
              <a:rPr lang="en-US" sz="1900" spc="13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is</a:t>
            </a:r>
            <a:r>
              <a:rPr lang="en-US" sz="1900" spc="9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strictly</a:t>
            </a:r>
            <a:r>
              <a:rPr lang="en-US" sz="1900" spc="105"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dedicated on preparing</a:t>
            </a:r>
            <a:r>
              <a:rPr lang="en-US" sz="1900" spc="200" dirty="0">
                <a:effectLst/>
                <a:latin typeface="Arial" panose="020B0604020202020204" pitchFamily="34" charset="0"/>
                <a:ea typeface="Arial" panose="020B0604020202020204" pitchFamily="34" charset="0"/>
                <a:cs typeface="Arial" panose="020B0604020202020204" pitchFamily="34" charset="0"/>
              </a:rPr>
              <a:t> </a:t>
            </a:r>
            <a:r>
              <a:rPr lang="en-US" sz="1900" dirty="0">
                <a:effectLst/>
                <a:latin typeface="Arial" panose="020B0604020202020204" pitchFamily="34" charset="0"/>
                <a:ea typeface="Arial" panose="020B0604020202020204" pitchFamily="34" charset="0"/>
                <a:cs typeface="Arial" panose="020B0604020202020204" pitchFamily="34" charset="0"/>
              </a:rPr>
              <a:t>for </a:t>
            </a:r>
            <a:r>
              <a:rPr lang="en-US" sz="1900" spc="50" dirty="0">
                <a:effectLst/>
                <a:latin typeface="Arial" panose="020B0604020202020204" pitchFamily="34" charset="0"/>
                <a:ea typeface="Arial" panose="020B0604020202020204" pitchFamily="34" charset="0"/>
                <a:cs typeface="Arial" panose="020B0604020202020204" pitchFamily="34" charset="0"/>
              </a:rPr>
              <a:t>the </a:t>
            </a:r>
            <a:r>
              <a:rPr lang="en-US" sz="1900" dirty="0">
                <a:effectLst/>
                <a:latin typeface="Arial" panose="020B0604020202020204" pitchFamily="34" charset="0"/>
                <a:ea typeface="Arial" panose="020B0604020202020204" pitchFamily="34" charset="0"/>
                <a:cs typeface="Arial" panose="020B0604020202020204" pitchFamily="34" charset="0"/>
              </a:rPr>
              <a:t>future.</a:t>
            </a:r>
          </a:p>
          <a:p>
            <a:pPr marL="0" indent="0">
              <a:buNone/>
            </a:pPr>
            <a:endParaRPr lang="en-US" sz="1900" dirty="0"/>
          </a:p>
        </p:txBody>
      </p:sp>
      <p:sp>
        <p:nvSpPr>
          <p:cNvPr id="4" name="Footer Placeholder 3">
            <a:extLst>
              <a:ext uri="{FF2B5EF4-FFF2-40B4-BE49-F238E27FC236}">
                <a16:creationId xmlns:a16="http://schemas.microsoft.com/office/drawing/2014/main" id="{9B092E7E-2C79-71E9-7F5C-BDF6FEC9CE78}"/>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50788547-8EAC-178C-5337-6EB4BDEEA11C}"/>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6</a:t>
            </a:fld>
            <a:endParaRPr lang="en-US">
              <a:solidFill>
                <a:schemeClr val="tx1">
                  <a:lumMod val="50000"/>
                  <a:lumOff val="50000"/>
                </a:schemeClr>
              </a:solidFill>
            </a:endParaRPr>
          </a:p>
        </p:txBody>
      </p:sp>
    </p:spTree>
    <p:extLst>
      <p:ext uri="{BB962C8B-B14F-4D97-AF65-F5344CB8AC3E}">
        <p14:creationId xmlns:p14="http://schemas.microsoft.com/office/powerpoint/2010/main" val="41511230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A74D0911-3FC6-483E-A700-30262296BA91}"/>
              </a:ext>
            </a:extLst>
          </p:cNvPr>
          <p:cNvSpPr>
            <a:spLocks noGrp="1"/>
          </p:cNvSpPr>
          <p:nvPr>
            <p:ph type="title"/>
          </p:nvPr>
        </p:nvSpPr>
        <p:spPr>
          <a:xfrm>
            <a:off x="457200" y="27667"/>
            <a:ext cx="7886700" cy="1325563"/>
          </a:xfrm>
        </p:spPr>
        <p:txBody>
          <a:bodyPr>
            <a:normAutofit/>
          </a:bodyPr>
          <a:lstStyle/>
          <a:p>
            <a:pPr eaLnBrk="1" hangingPunct="1"/>
            <a:r>
              <a:rPr lang="en-US" altLang="en-US" sz="3600" dirty="0">
                <a:latin typeface="Arial" panose="020B0604020202020204" pitchFamily="34" charset="0"/>
                <a:cs typeface="Arial" panose="020B0604020202020204" pitchFamily="34" charset="0"/>
              </a:rPr>
              <a:t>What is a Failure?</a:t>
            </a:r>
          </a:p>
        </p:txBody>
      </p:sp>
      <p:sp>
        <p:nvSpPr>
          <p:cNvPr id="12291" name="Content Placeholder 2">
            <a:extLst>
              <a:ext uri="{FF2B5EF4-FFF2-40B4-BE49-F238E27FC236}">
                <a16:creationId xmlns:a16="http://schemas.microsoft.com/office/drawing/2014/main" id="{C4FF773A-0025-4C78-8392-D08E203A5128}"/>
              </a:ext>
            </a:extLst>
          </p:cNvPr>
          <p:cNvSpPr>
            <a:spLocks noGrp="1"/>
          </p:cNvSpPr>
          <p:nvPr>
            <p:ph idx="1"/>
          </p:nvPr>
        </p:nvSpPr>
        <p:spPr>
          <a:xfrm>
            <a:off x="457200" y="1300162"/>
            <a:ext cx="8496300" cy="4257675"/>
          </a:xfrm>
        </p:spPr>
        <p:txBody>
          <a:bodyPr/>
          <a:lstStyle/>
          <a:p>
            <a:pPr eaLnBrk="1" hangingPunct="1">
              <a:buFontTx/>
              <a:buNone/>
            </a:pPr>
            <a:r>
              <a:rPr lang="en-US" altLang="en-US" sz="2000" dirty="0">
                <a:latin typeface="Arial" panose="020B0604020202020204" pitchFamily="34" charset="0"/>
                <a:cs typeface="Arial" panose="020B0604020202020204" pitchFamily="34" charset="0"/>
              </a:rPr>
              <a:t>They further define two types of failures.</a:t>
            </a:r>
          </a:p>
          <a:p>
            <a:pPr marL="0" indent="0" eaLnBrk="1" hangingPunct="1">
              <a:buNone/>
            </a:pPr>
            <a:r>
              <a:rPr lang="en-US" altLang="en-US" sz="2000" dirty="0">
                <a:latin typeface="Arial" panose="020B0604020202020204" pitchFamily="34" charset="0"/>
                <a:cs typeface="Arial" panose="020B0604020202020204" pitchFamily="34" charset="0"/>
              </a:rPr>
              <a:t>“A </a:t>
            </a:r>
            <a:r>
              <a:rPr lang="en-US" altLang="en-US" sz="2000" dirty="0">
                <a:solidFill>
                  <a:srgbClr val="036F89"/>
                </a:solidFill>
                <a:latin typeface="Arial" panose="020B0604020202020204" pitchFamily="34" charset="0"/>
                <a:cs typeface="Arial" panose="020B0604020202020204" pitchFamily="34" charset="0"/>
              </a:rPr>
              <a:t>functional failure </a:t>
            </a:r>
            <a:r>
              <a:rPr lang="en-US" altLang="en-US" sz="2000" dirty="0">
                <a:latin typeface="Arial" panose="020B0604020202020204" pitchFamily="34" charset="0"/>
                <a:cs typeface="Arial" panose="020B0604020202020204" pitchFamily="34" charset="0"/>
              </a:rPr>
              <a:t>is the inability of an item (or the equipment containing it) to meet a specified performance standard.”</a:t>
            </a:r>
          </a:p>
          <a:p>
            <a:pPr marL="0" indent="0" eaLnBrk="1" hangingPunct="1">
              <a:buNone/>
            </a:pPr>
            <a:r>
              <a:rPr lang="en-US" altLang="en-US" sz="2000" dirty="0">
                <a:latin typeface="Arial" panose="020B0604020202020204" pitchFamily="34" charset="0"/>
                <a:cs typeface="Arial" panose="020B0604020202020204" pitchFamily="34" charset="0"/>
              </a:rPr>
              <a:t>“A</a:t>
            </a:r>
            <a:r>
              <a:rPr lang="en-US" altLang="en-US" sz="2000" i="1" dirty="0">
                <a:latin typeface="Arial" panose="020B0604020202020204" pitchFamily="34" charset="0"/>
                <a:cs typeface="Arial" panose="020B0604020202020204" pitchFamily="34" charset="0"/>
              </a:rPr>
              <a:t> </a:t>
            </a:r>
            <a:r>
              <a:rPr lang="en-US" altLang="en-US" sz="2000" dirty="0">
                <a:solidFill>
                  <a:srgbClr val="036F89"/>
                </a:solidFill>
                <a:latin typeface="Arial" panose="020B0604020202020204" pitchFamily="34" charset="0"/>
                <a:cs typeface="Arial" panose="020B0604020202020204" pitchFamily="34" charset="0"/>
              </a:rPr>
              <a:t>potential failure </a:t>
            </a:r>
            <a:r>
              <a:rPr lang="en-US" altLang="en-US" sz="2000" dirty="0">
                <a:latin typeface="Arial" panose="020B0604020202020204" pitchFamily="34" charset="0"/>
                <a:cs typeface="Arial" panose="020B0604020202020204" pitchFamily="34" charset="0"/>
              </a:rPr>
              <a:t>is an identifiable physical condition which indicates a functional failure is imminent.”</a:t>
            </a:r>
          </a:p>
          <a:p>
            <a:pPr eaLnBrk="1" hangingPunct="1">
              <a:buFontTx/>
              <a:buNone/>
            </a:pPr>
            <a:endParaRPr lang="en-US" altLang="en-US" b="1" dirty="0"/>
          </a:p>
        </p:txBody>
      </p:sp>
      <p:sp>
        <p:nvSpPr>
          <p:cNvPr id="12292" name="Rectangle 7">
            <a:extLst>
              <a:ext uri="{FF2B5EF4-FFF2-40B4-BE49-F238E27FC236}">
                <a16:creationId xmlns:a16="http://schemas.microsoft.com/office/drawing/2014/main" id="{7CC0AB10-8DBB-4360-92AA-2B56E9848FEF}"/>
              </a:ext>
            </a:extLst>
          </p:cNvPr>
          <p:cNvSpPr>
            <a:spLocks noChangeArrowheads="1"/>
          </p:cNvSpPr>
          <p:nvPr/>
        </p:nvSpPr>
        <p:spPr bwMode="auto">
          <a:xfrm>
            <a:off x="632618" y="3734825"/>
            <a:ext cx="7878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lvl="2">
              <a:spcBef>
                <a:spcPct val="20000"/>
              </a:spcBef>
            </a:pPr>
            <a:r>
              <a:rPr lang="en-US" altLang="en-US" sz="1200" b="1"/>
              <a:t>- F. Stanley Nowlan and Howard F. Heap, </a:t>
            </a:r>
            <a:r>
              <a:rPr lang="en-US" altLang="en-US" sz="1200" b="1" i="1"/>
              <a:t>Reliability-Centered Maintenance</a:t>
            </a:r>
            <a:r>
              <a:rPr lang="en-US" altLang="en-US" sz="1200" b="1"/>
              <a:t>, Department of Defense Report Number AD-A066-579, December 1978 </a:t>
            </a:r>
          </a:p>
        </p:txBody>
      </p:sp>
      <p:sp>
        <p:nvSpPr>
          <p:cNvPr id="2" name="Slide Number Placeholder 1">
            <a:extLst>
              <a:ext uri="{FF2B5EF4-FFF2-40B4-BE49-F238E27FC236}">
                <a16:creationId xmlns:a16="http://schemas.microsoft.com/office/drawing/2014/main" id="{D6590A6A-057B-F74E-874D-5D973635E5D3}"/>
              </a:ext>
            </a:extLst>
          </p:cNvPr>
          <p:cNvSpPr>
            <a:spLocks noGrp="1"/>
          </p:cNvSpPr>
          <p:nvPr>
            <p:ph type="sldNum" sz="quarter" idx="12"/>
          </p:nvPr>
        </p:nvSpPr>
        <p:spPr/>
        <p:txBody>
          <a:bodyPr/>
          <a:lstStyle/>
          <a:p>
            <a:pPr>
              <a:defRPr/>
            </a:pPr>
            <a:fld id="{93760DB9-38B2-4ACA-86B8-FFD53C1F380B}" type="slidenum">
              <a:rPr lang="en-US" smtClean="0"/>
              <a:pPr>
                <a:defRPr/>
              </a:pPr>
              <a:t>60</a:t>
            </a:fld>
            <a:endParaRPr lang="en-US"/>
          </a:p>
        </p:txBody>
      </p:sp>
      <p:sp>
        <p:nvSpPr>
          <p:cNvPr id="3" name="Footer Placeholder 2">
            <a:extLst>
              <a:ext uri="{FF2B5EF4-FFF2-40B4-BE49-F238E27FC236}">
                <a16:creationId xmlns:a16="http://schemas.microsoft.com/office/drawing/2014/main" id="{B00A2ABB-C115-8340-B999-AEA8627613B6}"/>
              </a:ext>
            </a:extLst>
          </p:cNvPr>
          <p:cNvSpPr>
            <a:spLocks noGrp="1"/>
          </p:cNvSpPr>
          <p:nvPr>
            <p:ph type="ftr" sz="quarter" idx="11"/>
          </p:nvPr>
        </p:nvSpPr>
        <p:spPr/>
        <p:txBody>
          <a:bodyPr/>
          <a:lstStyle/>
          <a:p>
            <a:pPr>
              <a:defRPr/>
            </a:pPr>
            <a:r>
              <a:rPr lang="en-US"/>
              <a:t>www.worldclassmaintenance.org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arn(inVertical)">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barn(inVertical)">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barn(inVertical)">
                                      <p:cBhvr>
                                        <p:cTn id="17"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07" name="Rectangle 4099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008" name="Rectangle 4100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009" name="Rectangle 4100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62" name="Rectangle 2">
            <a:extLst>
              <a:ext uri="{FF2B5EF4-FFF2-40B4-BE49-F238E27FC236}">
                <a16:creationId xmlns:a16="http://schemas.microsoft.com/office/drawing/2014/main" id="{EAFF2FB4-078E-4D55-A1FC-B6B41F44B8AF}"/>
              </a:ext>
            </a:extLst>
          </p:cNvPr>
          <p:cNvSpPr>
            <a:spLocks noGrp="1" noChangeArrowheads="1"/>
          </p:cNvSpPr>
          <p:nvPr>
            <p:ph type="ctrTitle" idx="4294967295"/>
          </p:nvPr>
        </p:nvSpPr>
        <p:spPr>
          <a:xfrm>
            <a:off x="470137" y="548640"/>
            <a:ext cx="4863863" cy="1179576"/>
          </a:xfrm>
        </p:spPr>
        <p:txBody>
          <a:bodyPr vert="horz" lIns="91440" tIns="45720" rIns="91440" bIns="45720" rtlCol="0" anchor="ctr" anchorCtr="1">
            <a:normAutofit/>
          </a:bodyPr>
          <a:lstStyle/>
          <a:p>
            <a:pPr defTabSz="914400" fontAlgn="auto">
              <a:spcAft>
                <a:spcPts val="0"/>
              </a:spcAft>
              <a:defRPr/>
            </a:pPr>
            <a:r>
              <a:rPr lang="en-US" sz="3200" kern="1200" dirty="0">
                <a:solidFill>
                  <a:schemeClr val="tx1"/>
                </a:solidFill>
                <a:latin typeface="Arial" panose="020B0604020202020204" pitchFamily="34" charset="0"/>
                <a:cs typeface="Arial" panose="020B0604020202020204" pitchFamily="34" charset="0"/>
              </a:rPr>
              <a:t>Maintenance Issues</a:t>
            </a:r>
          </a:p>
        </p:txBody>
      </p:sp>
      <p:sp>
        <p:nvSpPr>
          <p:cNvPr id="41006" name="Rectangle 4100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0963" name="Rectangle 3">
            <a:extLst>
              <a:ext uri="{FF2B5EF4-FFF2-40B4-BE49-F238E27FC236}">
                <a16:creationId xmlns:a16="http://schemas.microsoft.com/office/drawing/2014/main" id="{92358254-D63D-4E0F-9D9B-F565BA61789E}"/>
              </a:ext>
            </a:extLst>
          </p:cNvPr>
          <p:cNvSpPr>
            <a:spLocks noGrp="1" noChangeArrowheads="1"/>
          </p:cNvSpPr>
          <p:nvPr>
            <p:ph type="subTitle" idx="4294967295"/>
          </p:nvPr>
        </p:nvSpPr>
        <p:spPr>
          <a:xfrm>
            <a:off x="836676" y="2209800"/>
            <a:ext cx="7626096" cy="3967163"/>
          </a:xfrm>
        </p:spPr>
        <p:txBody>
          <a:bodyPr vert="horz" lIns="91440" tIns="45720" rIns="91440" bIns="45720" rtlCol="0">
            <a:normAutofit/>
          </a:bodyPr>
          <a:lstStyle/>
          <a:p>
            <a:pPr marL="0" indent="-228600" defTabSz="914400" fontAlgn="auto">
              <a:spcAft>
                <a:spcPts val="0"/>
              </a:spcAft>
              <a:defRPr/>
            </a:pPr>
            <a:r>
              <a:rPr lang="en-US" sz="2000" dirty="0">
                <a:latin typeface="Arial" panose="020B0604020202020204" pitchFamily="34" charset="0"/>
                <a:cs typeface="Arial" panose="020B0604020202020204" pitchFamily="34" charset="0"/>
              </a:rPr>
              <a:t>Most maintenance staff actually work 2-4 hours a day </a:t>
            </a:r>
          </a:p>
          <a:p>
            <a:pPr marL="857250" lvl="1" indent="-228600" defTabSz="914400">
              <a:defRPr/>
            </a:pPr>
            <a:r>
              <a:rPr lang="en-US" sz="2000" dirty="0">
                <a:latin typeface="Arial" panose="020B0604020202020204" pitchFamily="34" charset="0"/>
                <a:cs typeface="Arial" panose="020B0604020202020204" pitchFamily="34" charset="0"/>
              </a:rPr>
              <a:t>Effective Direct work is low</a:t>
            </a:r>
          </a:p>
          <a:p>
            <a:pPr marL="857250" lvl="1" indent="-228600" defTabSz="914400">
              <a:defRPr/>
            </a:pPr>
            <a:r>
              <a:rPr lang="en-US" sz="2000" dirty="0">
                <a:latin typeface="Arial" panose="020B0604020202020204" pitchFamily="34" charset="0"/>
                <a:cs typeface="Arial" panose="020B0604020202020204" pitchFamily="34" charset="0"/>
              </a:rPr>
              <a:t>Caused by Lack of effective Planning</a:t>
            </a:r>
          </a:p>
          <a:p>
            <a:pPr marL="857250" lvl="1" indent="-228600" defTabSz="914400">
              <a:defRPr/>
            </a:pPr>
            <a:r>
              <a:rPr lang="en-US" sz="2000" dirty="0">
                <a:latin typeface="Arial" panose="020B0604020202020204" pitchFamily="34" charset="0"/>
                <a:cs typeface="Arial" panose="020B0604020202020204" pitchFamily="34" charset="0"/>
              </a:rPr>
              <a:t>Caused by Lack of effective Scheduling</a:t>
            </a:r>
          </a:p>
          <a:p>
            <a:pPr marL="0" indent="-228600" defTabSz="914400" fontAlgn="auto">
              <a:spcAft>
                <a:spcPts val="0"/>
              </a:spcAft>
              <a:defRPr/>
            </a:pPr>
            <a:r>
              <a:rPr lang="en-US" sz="2000" dirty="0">
                <a:solidFill>
                  <a:srgbClr val="FF0000"/>
                </a:solidFill>
                <a:latin typeface="Arial" panose="020B0604020202020204" pitchFamily="34" charset="0"/>
                <a:cs typeface="Arial" panose="020B0604020202020204" pitchFamily="34" charset="0"/>
              </a:rPr>
              <a:t>70-80 % of equipment failures are Human-INDUCED</a:t>
            </a:r>
          </a:p>
          <a:p>
            <a:pPr marL="685800" lvl="1" indent="-228600" defTabSz="914400">
              <a:defRPr/>
            </a:pPr>
            <a:r>
              <a:rPr lang="en-US" sz="2000" dirty="0">
                <a:latin typeface="Arial" panose="020B0604020202020204" pitchFamily="34" charset="0"/>
                <a:cs typeface="Arial" panose="020B0604020202020204" pitchFamily="34" charset="0"/>
              </a:rPr>
              <a:t>Not using a Torque Wrench</a:t>
            </a:r>
          </a:p>
          <a:p>
            <a:pPr marL="685800" lvl="1" indent="-228600" defTabSz="914400">
              <a:defRPr/>
            </a:pPr>
            <a:r>
              <a:rPr lang="en-US" sz="2000" dirty="0">
                <a:latin typeface="Arial" panose="020B0604020202020204" pitchFamily="34" charset="0"/>
                <a:cs typeface="Arial" panose="020B0604020202020204" pitchFamily="34" charset="0"/>
              </a:rPr>
              <a:t>Not knowing specifications</a:t>
            </a:r>
          </a:p>
          <a:p>
            <a:pPr marL="685800" lvl="1" indent="-228600" defTabSz="914400">
              <a:defRPr/>
            </a:pPr>
            <a:r>
              <a:rPr lang="en-US" sz="2000" dirty="0">
                <a:latin typeface="Arial" panose="020B0604020202020204" pitchFamily="34" charset="0"/>
                <a:cs typeface="Arial" panose="020B0604020202020204" pitchFamily="34" charset="0"/>
              </a:rPr>
              <a:t>Not having the right part at the right time</a:t>
            </a:r>
          </a:p>
          <a:p>
            <a:pPr marL="685800" lvl="1" indent="-228600" defTabSz="914400">
              <a:defRPr/>
            </a:pPr>
            <a:r>
              <a:rPr lang="en-US" sz="2000" dirty="0">
                <a:latin typeface="Arial" panose="020B0604020202020204" pitchFamily="34" charset="0"/>
                <a:cs typeface="Arial" panose="020B0604020202020204" pitchFamily="34" charset="0"/>
              </a:rPr>
              <a:t>Improperly handling and installing bearings (parts)</a:t>
            </a:r>
          </a:p>
          <a:p>
            <a:pPr marL="685800" lvl="1" indent="-228600" defTabSz="914400">
              <a:defRPr/>
            </a:pPr>
            <a:r>
              <a:rPr lang="en-US" sz="2000" dirty="0">
                <a:latin typeface="Arial" panose="020B0604020202020204" pitchFamily="34" charset="0"/>
                <a:cs typeface="Arial" panose="020B0604020202020204" pitchFamily="34" charset="0"/>
              </a:rPr>
              <a:t>No Repeatable, Effective PM, Corrective, Lube Procedures</a:t>
            </a:r>
          </a:p>
        </p:txBody>
      </p:sp>
      <p:sp>
        <p:nvSpPr>
          <p:cNvPr id="3" name="Footer Placeholder 2">
            <a:extLst>
              <a:ext uri="{FF2B5EF4-FFF2-40B4-BE49-F238E27FC236}">
                <a16:creationId xmlns:a16="http://schemas.microsoft.com/office/drawing/2014/main" id="{CD8B3FCE-6898-FF4D-928F-B9D1DA038918}"/>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DC2EBEDF-21CC-2B4B-87D2-CFF50407DBB4}"/>
              </a:ext>
            </a:extLst>
          </p:cNvPr>
          <p:cNvSpPr>
            <a:spLocks noGrp="1"/>
          </p:cNvSpPr>
          <p:nvPr>
            <p:ph type="sldNum" sz="quarter" idx="12"/>
          </p:nvPr>
        </p:nvSpPr>
        <p:spPr>
          <a:xfrm>
            <a:off x="6405372" y="6356350"/>
            <a:ext cx="2057400" cy="365125"/>
          </a:xfrm>
        </p:spPr>
        <p:txBody>
          <a:bodyPr vert="horz" lIns="91440" tIns="45720" rIns="91440" bIns="45720" rtlCol="0" anchor="ctr">
            <a:normAutofit/>
          </a:bodyPr>
          <a:lstStyle/>
          <a:p>
            <a:pPr>
              <a:spcAft>
                <a:spcPts val="600"/>
              </a:spcAft>
            </a:pPr>
            <a:fld id="{04F9194C-56EF-432D-B3A6-B1499E5B8547}" type="slidenum">
              <a:rPr lang="en-US" sz="1200">
                <a:solidFill>
                  <a:schemeClr val="tx1">
                    <a:lumMod val="50000"/>
                    <a:lumOff val="50000"/>
                  </a:schemeClr>
                </a:solidFill>
                <a:latin typeface="+mn-lt"/>
                <a:cs typeface="+mn-cs"/>
              </a:rPr>
              <a:pPr>
                <a:spcAft>
                  <a:spcPts val="600"/>
                </a:spcAft>
              </a:pPr>
              <a:t>61</a:t>
            </a:fld>
            <a:endParaRPr lang="en-US" sz="1200">
              <a:solidFill>
                <a:schemeClr val="tx1">
                  <a:lumMod val="50000"/>
                  <a:lumOff val="50000"/>
                </a:schemeClr>
              </a:solidFill>
              <a:latin typeface="+mn-lt"/>
              <a:cs typeface="+mn-cs"/>
            </a:endParaRPr>
          </a:p>
        </p:txBody>
      </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F33691A-6555-4171-9584-9FA0A11162DE}"/>
              </a:ext>
            </a:extLst>
          </p:cNvPr>
          <p:cNvSpPr txBox="1"/>
          <p:nvPr/>
        </p:nvSpPr>
        <p:spPr>
          <a:xfrm>
            <a:off x="628650" y="184805"/>
            <a:ext cx="7886700" cy="1505883"/>
          </a:xfrm>
          <a:prstGeom prst="rect">
            <a:avLst/>
          </a:prstGeom>
        </p:spPr>
        <p:txBody>
          <a:bodyPr vert="horz" lIns="91440" tIns="45720" rIns="91440" bIns="45720" rtlCol="0" anchor="ctr">
            <a:normAutofit/>
          </a:bodyPr>
          <a:lstStyle/>
          <a:p>
            <a:pPr>
              <a:lnSpc>
                <a:spcPct val="90000"/>
              </a:lnSpc>
              <a:spcAft>
                <a:spcPts val="600"/>
              </a:spcAft>
            </a:pPr>
            <a:r>
              <a:rPr lang="en-US" sz="3200" kern="1200" dirty="0">
                <a:solidFill>
                  <a:schemeClr val="tx1"/>
                </a:solidFill>
                <a:latin typeface="Arial" panose="020B0604020202020204" pitchFamily="34" charset="0"/>
                <a:ea typeface="+mj-ea"/>
                <a:cs typeface="Arial" panose="020B0604020202020204" pitchFamily="34" charset="0"/>
              </a:rPr>
              <a:t>Your thoughts</a:t>
            </a:r>
          </a:p>
        </p:txBody>
      </p:sp>
      <p:pic>
        <p:nvPicPr>
          <p:cNvPr id="3" name="Picture 2" descr="A screenshot of text&#10;&#10;Description automatically generated">
            <a:extLst>
              <a:ext uri="{FF2B5EF4-FFF2-40B4-BE49-F238E27FC236}">
                <a16:creationId xmlns:a16="http://schemas.microsoft.com/office/drawing/2014/main" id="{2ED12576-C1F6-4E47-A53A-E0614B016C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1853087"/>
            <a:ext cx="7884410" cy="4434980"/>
          </a:xfrm>
          <a:prstGeom prst="rect">
            <a:avLst/>
          </a:prstGeom>
        </p:spPr>
      </p:pic>
      <p:sp>
        <p:nvSpPr>
          <p:cNvPr id="5" name="Footer Placeholder 4">
            <a:extLst>
              <a:ext uri="{FF2B5EF4-FFF2-40B4-BE49-F238E27FC236}">
                <a16:creationId xmlns:a16="http://schemas.microsoft.com/office/drawing/2014/main" id="{02052B7D-9326-AA48-B079-503E609DBE13}"/>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3547A5F3-523B-6C40-82BE-3E2D536734E2}"/>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pPr>
            <a:fld id="{04F9194C-56EF-432D-B3A6-B1499E5B8547}" type="slidenum">
              <a:rPr lang="en-US" sz="1200" smtClean="0">
                <a:latin typeface="+mn-lt"/>
                <a:cs typeface="+mn-cs"/>
              </a:rPr>
              <a:pPr>
                <a:spcAft>
                  <a:spcPts val="600"/>
                </a:spcAft>
              </a:pPr>
              <a:t>62</a:t>
            </a:fld>
            <a:endParaRPr lang="en-US" sz="1200">
              <a:latin typeface="+mn-lt"/>
              <a:cs typeface="+mn-cs"/>
            </a:endParaRPr>
          </a:p>
        </p:txBody>
      </p:sp>
      <p:sp>
        <p:nvSpPr>
          <p:cNvPr id="6" name="Arrow: Right 5">
            <a:extLst>
              <a:ext uri="{FF2B5EF4-FFF2-40B4-BE49-F238E27FC236}">
                <a16:creationId xmlns:a16="http://schemas.microsoft.com/office/drawing/2014/main" id="{4D0D26FA-6014-64EC-7657-4371363710FC}"/>
              </a:ext>
            </a:extLst>
          </p:cNvPr>
          <p:cNvSpPr/>
          <p:nvPr/>
        </p:nvSpPr>
        <p:spPr>
          <a:xfrm>
            <a:off x="381000" y="2667000"/>
            <a:ext cx="685800" cy="2286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E28538BD-5FA7-ADEF-D9EB-53BD5740B30F}"/>
              </a:ext>
            </a:extLst>
          </p:cNvPr>
          <p:cNvSpPr/>
          <p:nvPr/>
        </p:nvSpPr>
        <p:spPr>
          <a:xfrm>
            <a:off x="381000" y="2971800"/>
            <a:ext cx="685800" cy="2286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38AE252C-1644-AFB8-1982-7D9BE7E1538C}"/>
              </a:ext>
            </a:extLst>
          </p:cNvPr>
          <p:cNvSpPr/>
          <p:nvPr/>
        </p:nvSpPr>
        <p:spPr>
          <a:xfrm>
            <a:off x="411217" y="3352800"/>
            <a:ext cx="685800" cy="2286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C18BCB69-5F49-F724-FC2E-B45B440F6F2B}"/>
              </a:ext>
            </a:extLst>
          </p:cNvPr>
          <p:cNvSpPr/>
          <p:nvPr/>
        </p:nvSpPr>
        <p:spPr>
          <a:xfrm>
            <a:off x="420414" y="3657600"/>
            <a:ext cx="685800" cy="2286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AE7876FE-D0A8-95BD-8F30-62040B930A82}"/>
              </a:ext>
            </a:extLst>
          </p:cNvPr>
          <p:cNvSpPr/>
          <p:nvPr/>
        </p:nvSpPr>
        <p:spPr>
          <a:xfrm>
            <a:off x="436180" y="4081213"/>
            <a:ext cx="685800" cy="2286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E6CAC43D-D166-F5DA-9D76-3A00BEF1310D}"/>
              </a:ext>
            </a:extLst>
          </p:cNvPr>
          <p:cNvSpPr/>
          <p:nvPr/>
        </p:nvSpPr>
        <p:spPr>
          <a:xfrm>
            <a:off x="436180" y="4419600"/>
            <a:ext cx="685800" cy="228600"/>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35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4" name="Rectangle 1025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56" name="Rectangle 1025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258" name="Rectangle 1025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42" name="Title 1">
            <a:extLst>
              <a:ext uri="{FF2B5EF4-FFF2-40B4-BE49-F238E27FC236}">
                <a16:creationId xmlns:a16="http://schemas.microsoft.com/office/drawing/2014/main" id="{E6333890-09D3-4713-B279-03CBCD7F80EF}"/>
              </a:ext>
            </a:extLst>
          </p:cNvPr>
          <p:cNvSpPr>
            <a:spLocks noGrp="1"/>
          </p:cNvSpPr>
          <p:nvPr>
            <p:ph type="title"/>
          </p:nvPr>
        </p:nvSpPr>
        <p:spPr>
          <a:xfrm>
            <a:off x="836676" y="548640"/>
            <a:ext cx="7626096" cy="1179576"/>
          </a:xfrm>
        </p:spPr>
        <p:txBody>
          <a:bodyPr>
            <a:normAutofit/>
          </a:bodyPr>
          <a:lstStyle/>
          <a:p>
            <a:pPr eaLnBrk="1" hangingPunct="1"/>
            <a:r>
              <a:rPr lang="en-US" altLang="en-US" sz="3200" dirty="0">
                <a:latin typeface="Arial" panose="020B0604020202020204" pitchFamily="34" charset="0"/>
                <a:cs typeface="Arial" panose="020B0604020202020204" pitchFamily="34" charset="0"/>
              </a:rPr>
              <a:t>A Few Known Facts</a:t>
            </a:r>
          </a:p>
        </p:txBody>
      </p:sp>
      <p:sp>
        <p:nvSpPr>
          <p:cNvPr id="10260" name="Rectangle 1025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4">
            <a:extLst>
              <a:ext uri="{FF2B5EF4-FFF2-40B4-BE49-F238E27FC236}">
                <a16:creationId xmlns:a16="http://schemas.microsoft.com/office/drawing/2014/main" id="{48344C5C-804A-468A-AFAE-53B1C6CB7E35}"/>
              </a:ext>
            </a:extLst>
          </p:cNvPr>
          <p:cNvSpPr>
            <a:spLocks noGrp="1"/>
          </p:cNvSpPr>
          <p:nvPr>
            <p:ph idx="1"/>
          </p:nvPr>
        </p:nvSpPr>
        <p:spPr>
          <a:xfrm>
            <a:off x="793401" y="2276856"/>
            <a:ext cx="7626096" cy="3695020"/>
          </a:xfrm>
        </p:spPr>
        <p:txBody>
          <a:bodyPr>
            <a:normAutofit lnSpcReduction="10000"/>
          </a:bodyPr>
          <a:lstStyle/>
          <a:p>
            <a:pPr eaLnBrk="1" hangingPunct="1">
              <a:defRPr/>
            </a:pPr>
            <a:r>
              <a:rPr lang="en-US" sz="2000" dirty="0">
                <a:latin typeface="Arial" panose="020B0604020202020204" pitchFamily="34" charset="0"/>
                <a:cs typeface="Arial" panose="020B0604020202020204" pitchFamily="34" charset="0"/>
              </a:rPr>
              <a:t>Schedule Compliance 80-90%</a:t>
            </a:r>
          </a:p>
          <a:p>
            <a:pPr eaLnBrk="1" hangingPunct="1">
              <a:defRPr/>
            </a:pPr>
            <a:r>
              <a:rPr lang="en-US" sz="2000" dirty="0">
                <a:latin typeface="Arial" panose="020B0604020202020204" pitchFamily="34" charset="0"/>
                <a:cs typeface="Arial" panose="020B0604020202020204" pitchFamily="34" charset="0"/>
              </a:rPr>
              <a:t>% of Planned Work 90%</a:t>
            </a:r>
          </a:p>
          <a:p>
            <a:pPr eaLnBrk="1" hangingPunct="1">
              <a:defRPr/>
            </a:pPr>
            <a:r>
              <a:rPr lang="en-US" sz="2000" dirty="0">
                <a:latin typeface="Arial" panose="020B0604020202020204" pitchFamily="34" charset="0"/>
                <a:cs typeface="Arial" panose="020B0604020202020204" pitchFamily="34" charset="0"/>
              </a:rPr>
              <a:t>PM Execution – 15%</a:t>
            </a:r>
          </a:p>
          <a:p>
            <a:pPr eaLnBrk="1" hangingPunct="1">
              <a:defRPr/>
            </a:pPr>
            <a:r>
              <a:rPr lang="en-US" sz="2000" dirty="0">
                <a:latin typeface="Arial" panose="020B0604020202020204" pitchFamily="34" charset="0"/>
                <a:cs typeface="Arial" panose="020B0604020202020204" pitchFamily="34" charset="0"/>
              </a:rPr>
              <a:t>Results from PM Execution – 15%</a:t>
            </a:r>
          </a:p>
          <a:p>
            <a:pPr eaLnBrk="1" hangingPunct="1">
              <a:defRPr/>
            </a:pPr>
            <a:r>
              <a:rPr lang="en-US" sz="2000" dirty="0">
                <a:latin typeface="Arial" panose="020B0604020202020204" pitchFamily="34" charset="0"/>
                <a:cs typeface="Arial" panose="020B0604020202020204" pitchFamily="34" charset="0"/>
              </a:rPr>
              <a:t>PdM Execution – 15%</a:t>
            </a:r>
          </a:p>
          <a:p>
            <a:pPr eaLnBrk="1" hangingPunct="1">
              <a:defRPr/>
            </a:pPr>
            <a:r>
              <a:rPr lang="en-US" sz="2000" dirty="0">
                <a:latin typeface="Arial" panose="020B0604020202020204" pitchFamily="34" charset="0"/>
                <a:cs typeface="Arial" panose="020B0604020202020204" pitchFamily="34" charset="0"/>
              </a:rPr>
              <a:t>Results from PdM – 35%</a:t>
            </a:r>
          </a:p>
          <a:p>
            <a:pPr eaLnBrk="1" hangingPunct="1">
              <a:defRPr/>
            </a:pPr>
            <a:r>
              <a:rPr lang="en-US" sz="2000" dirty="0">
                <a:latin typeface="Arial" panose="020B0604020202020204" pitchFamily="34" charset="0"/>
                <a:cs typeface="Arial" panose="020B0604020202020204" pitchFamily="34" charset="0"/>
              </a:rPr>
              <a:t>Wrench Time typical company – 18-30%</a:t>
            </a:r>
          </a:p>
          <a:p>
            <a:pPr eaLnBrk="1" hangingPunct="1">
              <a:defRPr/>
            </a:pPr>
            <a:r>
              <a:rPr lang="en-US" sz="2000" dirty="0">
                <a:latin typeface="Arial" panose="020B0604020202020204" pitchFamily="34" charset="0"/>
                <a:cs typeface="Arial" panose="020B0604020202020204" pitchFamily="34" charset="0"/>
              </a:rPr>
              <a:t>World Class Company – 55% +</a:t>
            </a:r>
          </a:p>
          <a:p>
            <a:pPr eaLnBrk="1" hangingPunct="1">
              <a:defRPr/>
            </a:pPr>
            <a:r>
              <a:rPr lang="en-US" sz="2000" dirty="0">
                <a:latin typeface="Arial" panose="020B0604020202020204" pitchFamily="34" charset="0"/>
                <a:cs typeface="Arial" panose="020B0604020202020204" pitchFamily="34" charset="0"/>
              </a:rPr>
              <a:t>Maintenance Cost (Reactive)  19% / RAV</a:t>
            </a:r>
          </a:p>
          <a:p>
            <a:pPr eaLnBrk="1" hangingPunct="1">
              <a:defRPr/>
            </a:pPr>
            <a:r>
              <a:rPr lang="en-US" sz="2000" dirty="0">
                <a:latin typeface="Arial" panose="020B0604020202020204" pitchFamily="34" charset="0"/>
                <a:cs typeface="Arial" panose="020B0604020202020204" pitchFamily="34" charset="0"/>
              </a:rPr>
              <a:t>Maintenance Cost (World Class) 1.7% / RAV</a:t>
            </a:r>
          </a:p>
        </p:txBody>
      </p:sp>
      <p:sp>
        <p:nvSpPr>
          <p:cNvPr id="3" name="Footer Placeholder 2">
            <a:extLst>
              <a:ext uri="{FF2B5EF4-FFF2-40B4-BE49-F238E27FC236}">
                <a16:creationId xmlns:a16="http://schemas.microsoft.com/office/drawing/2014/main" id="{2807226C-5C21-F746-A05D-93A3CD6FF05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 name="Slide Number Placeholder 1">
            <a:extLst>
              <a:ext uri="{FF2B5EF4-FFF2-40B4-BE49-F238E27FC236}">
                <a16:creationId xmlns:a16="http://schemas.microsoft.com/office/drawing/2014/main" id="{5F16CDFE-AD27-CF4C-90CA-484D38038266}"/>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63</a:t>
            </a:fld>
            <a:endParaRPr lang="en-US">
              <a:solidFill>
                <a:schemeClr val="tx1">
                  <a:lumMod val="50000"/>
                  <a:lumOff val="5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arn(inVertic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arn(inVertic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arn(inVertical)">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text&#10;&#10;Description automatically generated">
            <a:extLst>
              <a:ext uri="{FF2B5EF4-FFF2-40B4-BE49-F238E27FC236}">
                <a16:creationId xmlns:a16="http://schemas.microsoft.com/office/drawing/2014/main" id="{DB4100AD-43FE-4E5C-97FD-D8C96E068B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6266"/>
            <a:ext cx="9144000" cy="6286500"/>
          </a:xfrm>
          <a:prstGeom prst="rect">
            <a:avLst/>
          </a:prstGeom>
        </p:spPr>
      </p:pic>
      <p:sp>
        <p:nvSpPr>
          <p:cNvPr id="12" name="Rectangle 11">
            <a:extLst>
              <a:ext uri="{FF2B5EF4-FFF2-40B4-BE49-F238E27FC236}">
                <a16:creationId xmlns:a16="http://schemas.microsoft.com/office/drawing/2014/main" id="{737B315D-B304-4393-A3AE-A1D57613FBA1}"/>
              </a:ext>
            </a:extLst>
          </p:cNvPr>
          <p:cNvSpPr/>
          <p:nvPr/>
        </p:nvSpPr>
        <p:spPr>
          <a:xfrm rot="882451">
            <a:off x="3892484" y="3669152"/>
            <a:ext cx="1239307" cy="26638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22F6A2-2101-4CCC-A688-55CE12AA0395}"/>
              </a:ext>
            </a:extLst>
          </p:cNvPr>
          <p:cNvSpPr/>
          <p:nvPr/>
        </p:nvSpPr>
        <p:spPr>
          <a:xfrm rot="882451">
            <a:off x="2712118" y="3779222"/>
            <a:ext cx="1176714" cy="24314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88DA07A-FA74-4CED-8E15-A0C31B500712}"/>
              </a:ext>
            </a:extLst>
          </p:cNvPr>
          <p:cNvSpPr/>
          <p:nvPr/>
        </p:nvSpPr>
        <p:spPr>
          <a:xfrm rot="882451">
            <a:off x="5135622" y="3783361"/>
            <a:ext cx="1239307" cy="266385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E8C08-0694-4489-A18E-750DE7EE8B50}"/>
              </a:ext>
            </a:extLst>
          </p:cNvPr>
          <p:cNvSpPr/>
          <p:nvPr/>
        </p:nvSpPr>
        <p:spPr>
          <a:xfrm rot="20726109">
            <a:off x="2705453" y="1266966"/>
            <a:ext cx="1182918" cy="21828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8279E13-856C-44FC-B8FE-853D88E5A9DF}"/>
              </a:ext>
            </a:extLst>
          </p:cNvPr>
          <p:cNvSpPr/>
          <p:nvPr/>
        </p:nvSpPr>
        <p:spPr>
          <a:xfrm rot="20726109">
            <a:off x="3883935" y="1175546"/>
            <a:ext cx="1182918" cy="22757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62B6A1C1-1182-4A75-A10C-DB52E7E3C459}"/>
              </a:ext>
            </a:extLst>
          </p:cNvPr>
          <p:cNvPicPr>
            <a:picLocks noChangeAspect="1"/>
          </p:cNvPicPr>
          <p:nvPr/>
        </p:nvPicPr>
        <p:blipFill>
          <a:blip r:embed="rId3"/>
          <a:stretch>
            <a:fillRect/>
          </a:stretch>
        </p:blipFill>
        <p:spPr>
          <a:xfrm rot="260320">
            <a:off x="4665264" y="879317"/>
            <a:ext cx="2345032" cy="2554445"/>
          </a:xfrm>
          <a:prstGeom prst="rect">
            <a:avLst/>
          </a:prstGeom>
        </p:spPr>
      </p:pic>
      <p:sp>
        <p:nvSpPr>
          <p:cNvPr id="2" name="Slide Number Placeholder 1">
            <a:extLst>
              <a:ext uri="{FF2B5EF4-FFF2-40B4-BE49-F238E27FC236}">
                <a16:creationId xmlns:a16="http://schemas.microsoft.com/office/drawing/2014/main" id="{FA216A5E-F946-6043-8B12-68EF6027D87A}"/>
              </a:ext>
            </a:extLst>
          </p:cNvPr>
          <p:cNvSpPr>
            <a:spLocks noGrp="1"/>
          </p:cNvSpPr>
          <p:nvPr>
            <p:ph type="sldNum" sz="quarter" idx="12"/>
          </p:nvPr>
        </p:nvSpPr>
        <p:spPr/>
        <p:txBody>
          <a:bodyPr/>
          <a:lstStyle/>
          <a:p>
            <a:pPr>
              <a:defRPr/>
            </a:pPr>
            <a:fld id="{93760DB9-38B2-4ACA-86B8-FFD53C1F380B}" type="slidenum">
              <a:rPr lang="en-US" smtClean="0"/>
              <a:pPr>
                <a:defRPr/>
              </a:pPr>
              <a:t>64</a:t>
            </a:fld>
            <a:endParaRPr lang="en-US"/>
          </a:p>
        </p:txBody>
      </p:sp>
      <p:sp>
        <p:nvSpPr>
          <p:cNvPr id="3" name="Footer Placeholder 2">
            <a:extLst>
              <a:ext uri="{FF2B5EF4-FFF2-40B4-BE49-F238E27FC236}">
                <a16:creationId xmlns:a16="http://schemas.microsoft.com/office/drawing/2014/main" id="{76B3F10C-E4F4-8948-8D20-C3ED2E8E399E}"/>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218843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A3C639-3D14-5170-C9B0-0EFBB3C440D1}"/>
              </a:ext>
            </a:extLst>
          </p:cNvPr>
          <p:cNvSpPr>
            <a:spLocks noGrp="1"/>
          </p:cNvSpPr>
          <p:nvPr>
            <p:ph type="sldNum" sz="quarter" idx="12"/>
          </p:nvPr>
        </p:nvSpPr>
        <p:spPr/>
        <p:txBody>
          <a:bodyPr/>
          <a:lstStyle/>
          <a:p>
            <a:pPr>
              <a:defRPr/>
            </a:pPr>
            <a:fld id="{93760DB9-38B2-4ACA-86B8-FFD53C1F380B}" type="slidenum">
              <a:rPr lang="en-US" smtClean="0"/>
              <a:pPr>
                <a:defRPr/>
              </a:pPr>
              <a:t>65</a:t>
            </a:fld>
            <a:endParaRPr lang="en-US"/>
          </a:p>
        </p:txBody>
      </p:sp>
      <p:pic>
        <p:nvPicPr>
          <p:cNvPr id="5" name="Content Placeholder 6" descr="A picture containing nature&#10;&#10;Description automatically generated">
            <a:extLst>
              <a:ext uri="{FF2B5EF4-FFF2-40B4-BE49-F238E27FC236}">
                <a16:creationId xmlns:a16="http://schemas.microsoft.com/office/drawing/2014/main" id="{80F75684-9E51-5197-18F4-085EBC01E42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295400"/>
            <a:ext cx="7886700" cy="3943350"/>
          </a:xfrm>
          <a:prstGeom prst="rect">
            <a:avLst/>
          </a:prstGeom>
          <a:ln>
            <a:noFill/>
          </a:ln>
          <a:effectLst>
            <a:outerShdw blurRad="292100" dist="139700" dir="2700000" algn="tl" rotWithShape="0">
              <a:srgbClr val="333333">
                <a:alpha val="65000"/>
              </a:srgbClr>
            </a:outerShdw>
          </a:effectLst>
        </p:spPr>
      </p:pic>
      <p:sp>
        <p:nvSpPr>
          <p:cNvPr id="2" name="Footer Placeholder 1">
            <a:extLst>
              <a:ext uri="{FF2B5EF4-FFF2-40B4-BE49-F238E27FC236}">
                <a16:creationId xmlns:a16="http://schemas.microsoft.com/office/drawing/2014/main" id="{2F81D310-7DBC-7F4B-9280-03463F899E49}"/>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5566824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40D9B-B76B-8AA8-D68B-C63597CF569A}"/>
              </a:ext>
            </a:extLst>
          </p:cNvPr>
          <p:cNvSpPr>
            <a:spLocks noGrp="1"/>
          </p:cNvSpPr>
          <p:nvPr>
            <p:ph type="title"/>
          </p:nvPr>
        </p:nvSpPr>
        <p:spPr/>
        <p:txBody>
          <a:bodyPr>
            <a:normAutofit fontScale="90000"/>
          </a:bodyPr>
          <a:lstStyle/>
          <a:p>
            <a:pPr algn="ctr"/>
            <a:br>
              <a:rPr lang="en-US" b="1" dirty="0">
                <a:effectLst>
                  <a:outerShdw blurRad="38100" dist="38100" dir="2700000" algn="tl">
                    <a:srgbClr val="000000">
                      <a:alpha val="43137"/>
                    </a:srgbClr>
                  </a:outerShdw>
                </a:effectLst>
                <a:latin typeface="+mn-lt"/>
              </a:rPr>
            </a:br>
            <a:r>
              <a:rPr lang="en-US" sz="2700" dirty="0">
                <a:latin typeface="Arial" panose="020B0604020202020204" pitchFamily="34" charset="0"/>
                <a:cs typeface="Arial" panose="020B0604020202020204" pitchFamily="34" charset="0"/>
              </a:rPr>
              <a:t>A Maintenance Planner’s  primary responsibility is to planned and scheduled future maintenance activities</a:t>
            </a:r>
            <a:br>
              <a:rPr lang="en-US" b="1" dirty="0">
                <a:latin typeface="+mn-lt"/>
              </a:rPr>
            </a:br>
            <a:endParaRPr lang="en-US" b="1" dirty="0">
              <a:latin typeface="+mn-lt"/>
            </a:endParaRPr>
          </a:p>
        </p:txBody>
      </p:sp>
      <p:sp>
        <p:nvSpPr>
          <p:cNvPr id="4" name="Footer Placeholder 3">
            <a:extLst>
              <a:ext uri="{FF2B5EF4-FFF2-40B4-BE49-F238E27FC236}">
                <a16:creationId xmlns:a16="http://schemas.microsoft.com/office/drawing/2014/main" id="{930C0F4D-624A-1E99-B44B-7883FC631ACE}"/>
              </a:ext>
            </a:extLst>
          </p:cNvPr>
          <p:cNvSpPr>
            <a:spLocks noGrp="1"/>
          </p:cNvSpPr>
          <p:nvPr>
            <p:ph type="ftr" sz="quarter" idx="11"/>
          </p:nvPr>
        </p:nvSpPr>
        <p:spPr/>
        <p:txBody>
          <a:bodyPr/>
          <a:lstStyle/>
          <a:p>
            <a:pPr>
              <a:defRPr/>
            </a:pPr>
            <a:r>
              <a:rPr lang="en-US"/>
              <a:t>www.worldclassmaintenance,org,</a:t>
            </a:r>
          </a:p>
        </p:txBody>
      </p:sp>
      <p:sp>
        <p:nvSpPr>
          <p:cNvPr id="5" name="Slide Number Placeholder 4">
            <a:extLst>
              <a:ext uri="{FF2B5EF4-FFF2-40B4-BE49-F238E27FC236}">
                <a16:creationId xmlns:a16="http://schemas.microsoft.com/office/drawing/2014/main" id="{38DDF377-BD50-991C-8B9E-0990C9A716DC}"/>
              </a:ext>
            </a:extLst>
          </p:cNvPr>
          <p:cNvSpPr>
            <a:spLocks noGrp="1"/>
          </p:cNvSpPr>
          <p:nvPr>
            <p:ph type="sldNum" sz="quarter" idx="12"/>
          </p:nvPr>
        </p:nvSpPr>
        <p:spPr/>
        <p:txBody>
          <a:bodyPr/>
          <a:lstStyle/>
          <a:p>
            <a:pPr>
              <a:defRPr/>
            </a:pPr>
            <a:fld id="{93760DB9-38B2-4ACA-86B8-FFD53C1F380B}" type="slidenum">
              <a:rPr lang="en-US" smtClean="0"/>
              <a:pPr>
                <a:defRPr/>
              </a:pPr>
              <a:t>66</a:t>
            </a:fld>
            <a:endParaRPr lang="en-US"/>
          </a:p>
        </p:txBody>
      </p:sp>
      <p:pic>
        <p:nvPicPr>
          <p:cNvPr id="1026" name="Picture 2" descr="Steps to Audit and Benchmark your Maintenance Planning and Scheduling ...">
            <a:extLst>
              <a:ext uri="{FF2B5EF4-FFF2-40B4-BE49-F238E27FC236}">
                <a16:creationId xmlns:a16="http://schemas.microsoft.com/office/drawing/2014/main" id="{48946C60-46D5-2FD5-791C-E9BB265E813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8074" y="1825625"/>
            <a:ext cx="510785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4313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descr="Process mapping ar generative ai | Premium AI-generated image">
            <a:extLst>
              <a:ext uri="{FF2B5EF4-FFF2-40B4-BE49-F238E27FC236}">
                <a16:creationId xmlns:a16="http://schemas.microsoft.com/office/drawing/2014/main" id="{2312F5C7-7F66-B692-A421-14B575317E6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1334"/>
          <a:stretch>
            <a:fillRect/>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256" name="Rectangle 10255">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B4784B-178A-2259-5803-D80FC4A053BC}"/>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defTabSz="914400"/>
            <a:r>
              <a:rPr lang="en-US" sz="3100" dirty="0">
                <a:solidFill>
                  <a:schemeClr val="tx1">
                    <a:lumMod val="85000"/>
                    <a:lumOff val="15000"/>
                  </a:schemeClr>
                </a:solidFill>
              </a:rPr>
              <a:t>Process Mapping/ Work Flow</a:t>
            </a:r>
          </a:p>
        </p:txBody>
      </p:sp>
      <p:cxnSp>
        <p:nvCxnSpPr>
          <p:cNvPr id="10258" name="Straight Connector 10257">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260" name="Straight Connector 10259">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A8ECB320-F834-EAC7-821D-9BD25C2177B5}"/>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spcAft>
                <a:spcPts val="600"/>
              </a:spcAft>
              <a:defRPr/>
            </a:pPr>
            <a:r>
              <a:rPr lang="en-US" sz="1200" kern="1200">
                <a:solidFill>
                  <a:srgbClr val="FFFFFF"/>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4AA58617-BDCE-B8C7-3CAB-78A87BE4E92E}"/>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defRPr/>
            </a:pPr>
            <a:fld id="{93760DB9-38B2-4ACA-86B8-FFD53C1F380B}" type="slidenum">
              <a:rPr lang="en-US" sz="1200">
                <a:solidFill>
                  <a:srgbClr val="FFFFFF"/>
                </a:solidFill>
                <a:latin typeface="+mn-lt"/>
                <a:cs typeface="+mn-cs"/>
              </a:rPr>
              <a:pPr defTabSz="457200">
                <a:spcAft>
                  <a:spcPts val="600"/>
                </a:spcAft>
                <a:defRPr/>
              </a:pPr>
              <a:t>67</a:t>
            </a:fld>
            <a:endParaRPr lang="en-US" sz="1200">
              <a:solidFill>
                <a:srgbClr val="FFFFFF"/>
              </a:solidFill>
              <a:latin typeface="+mn-lt"/>
              <a:cs typeface="+mn-cs"/>
            </a:endParaRPr>
          </a:p>
        </p:txBody>
      </p:sp>
    </p:spTree>
    <p:extLst>
      <p:ext uri="{BB962C8B-B14F-4D97-AF65-F5344CB8AC3E}">
        <p14:creationId xmlns:p14="http://schemas.microsoft.com/office/powerpoint/2010/main" val="24224635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4800" y="98722"/>
            <a:ext cx="8610599" cy="66516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oter Placeholder 3">
            <a:extLst>
              <a:ext uri="{FF2B5EF4-FFF2-40B4-BE49-F238E27FC236}">
                <a16:creationId xmlns:a16="http://schemas.microsoft.com/office/drawing/2014/main" id="{FB516F93-7710-D546-8F78-30E68834B696}"/>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www.worldclassmaintenance.org</a:t>
            </a:r>
          </a:p>
        </p:txBody>
      </p:sp>
      <p:sp>
        <p:nvSpPr>
          <p:cNvPr id="3" name="Slide Number Placeholder 2">
            <a:extLst>
              <a:ext uri="{FF2B5EF4-FFF2-40B4-BE49-F238E27FC236}">
                <a16:creationId xmlns:a16="http://schemas.microsoft.com/office/drawing/2014/main" id="{BE86C28D-C3F7-4942-9547-87D47239430A}"/>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93760DB9-38B2-4ACA-86B8-FFD53C1F380B}" type="slidenum">
              <a:rPr lang="en-US" sz="1200" smtClean="0">
                <a:latin typeface="+mn-lt"/>
                <a:cs typeface="+mn-cs"/>
              </a:rPr>
              <a:pPr>
                <a:spcAft>
                  <a:spcPts val="600"/>
                </a:spcAft>
                <a:defRPr/>
              </a:pPr>
              <a:t>68</a:t>
            </a:fld>
            <a:endParaRPr lang="en-US" sz="1200">
              <a:latin typeface="+mn-lt"/>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5269" name="Picture 5"/>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extBox 1"/>
          <p:cNvSpPr txBox="1"/>
          <p:nvPr/>
        </p:nvSpPr>
        <p:spPr>
          <a:xfrm>
            <a:off x="7543800" y="14515"/>
            <a:ext cx="1600200" cy="366485"/>
          </a:xfrm>
          <a:prstGeom prst="rect">
            <a:avLst/>
          </a:prstGeom>
          <a:noFill/>
        </p:spPr>
        <p:txBody>
          <a:bodyPr wrap="square" rtlCol="0">
            <a:spAutoFit/>
          </a:bodyPr>
          <a:lstStyle/>
          <a:p>
            <a:r>
              <a:rPr lang="en-US"/>
              <a:t>Appendix V-4</a:t>
            </a:r>
          </a:p>
        </p:txBody>
      </p:sp>
      <p:sp>
        <p:nvSpPr>
          <p:cNvPr id="3" name="Slide Number Placeholder 2">
            <a:extLst>
              <a:ext uri="{FF2B5EF4-FFF2-40B4-BE49-F238E27FC236}">
                <a16:creationId xmlns:a16="http://schemas.microsoft.com/office/drawing/2014/main" id="{C77BCC9E-955C-CD42-BE0F-53F68B5E2B90}"/>
              </a:ext>
            </a:extLst>
          </p:cNvPr>
          <p:cNvSpPr>
            <a:spLocks noGrp="1"/>
          </p:cNvSpPr>
          <p:nvPr>
            <p:ph type="sldNum" sz="quarter" idx="12"/>
          </p:nvPr>
        </p:nvSpPr>
        <p:spPr/>
        <p:txBody>
          <a:bodyPr/>
          <a:lstStyle/>
          <a:p>
            <a:pPr>
              <a:defRPr/>
            </a:pPr>
            <a:fld id="{93760DB9-38B2-4ACA-86B8-FFD53C1F380B}" type="slidenum">
              <a:rPr lang="en-US" smtClean="0"/>
              <a:pPr>
                <a:defRPr/>
              </a:pPr>
              <a:t>69</a:t>
            </a:fld>
            <a:endParaRPr lang="en-US"/>
          </a:p>
        </p:txBody>
      </p:sp>
      <p:sp>
        <p:nvSpPr>
          <p:cNvPr id="4" name="Footer Placeholder 3">
            <a:extLst>
              <a:ext uri="{FF2B5EF4-FFF2-40B4-BE49-F238E27FC236}">
                <a16:creationId xmlns:a16="http://schemas.microsoft.com/office/drawing/2014/main" id="{2E1E9F46-084E-8745-871B-0FD014520AEE}"/>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E222B5-EFA8-1016-0379-D361F8DE9C9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9B44D14-B567-0C2B-4E21-64766F7B1DA4}"/>
              </a:ext>
            </a:extLst>
          </p:cNvPr>
          <p:cNvSpPr>
            <a:spLocks noGrp="1"/>
          </p:cNvSpPr>
          <p:nvPr>
            <p:ph type="title"/>
          </p:nvPr>
        </p:nvSpPr>
        <p:spPr>
          <a:xfrm>
            <a:off x="836676" y="548640"/>
            <a:ext cx="7626096" cy="1179576"/>
          </a:xfrm>
        </p:spPr>
        <p:txBody>
          <a:bodyPr>
            <a:normAutofit/>
          </a:bodyPr>
          <a:lstStyle/>
          <a:p>
            <a:r>
              <a:rPr lang="en-US" sz="2800" dirty="0">
                <a:latin typeface="+mn-lt"/>
              </a:rPr>
              <a:t>Day in the life a Proactive Maintenance Planner</a:t>
            </a:r>
            <a:endParaRPr lang="en-US" sz="2800" dirty="0"/>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F8630A9-18BB-DB4D-0A21-316308C973B1}"/>
              </a:ext>
            </a:extLst>
          </p:cNvPr>
          <p:cNvSpPr>
            <a:spLocks noGrp="1"/>
          </p:cNvSpPr>
          <p:nvPr>
            <p:ph idx="1"/>
          </p:nvPr>
        </p:nvSpPr>
        <p:spPr>
          <a:xfrm>
            <a:off x="914400" y="2133600"/>
            <a:ext cx="7548372" cy="4343400"/>
          </a:xfrm>
        </p:spPr>
        <p:txBody>
          <a:bodyPr>
            <a:normAutofit/>
          </a:bodyPr>
          <a:lstStyle/>
          <a:p>
            <a:pPr marL="296545" marR="0">
              <a:buNone/>
            </a:pPr>
            <a:r>
              <a:rPr lang="en-US" sz="1800" dirty="0">
                <a:effectLst/>
                <a:latin typeface="Arial" panose="020B0604020202020204" pitchFamily="34" charset="0"/>
                <a:ea typeface="Arial" panose="020B0604020202020204" pitchFamily="34" charset="0"/>
                <a:cs typeface="Arial" panose="020B0604020202020204" pitchFamily="34" charset="0"/>
              </a:rPr>
              <a:t>Sources</a:t>
            </a:r>
            <a:r>
              <a:rPr lang="en-US" sz="1800" spc="45" dirty="0">
                <a:effectLst/>
                <a:latin typeface="Arial" panose="020B0604020202020204" pitchFamily="34" charset="0"/>
                <a:ea typeface="Arial" panose="020B0604020202020204" pitchFamily="34" charset="0"/>
                <a:cs typeface="Arial" panose="020B0604020202020204" pitchFamily="34" charset="0"/>
              </a:rPr>
              <a:t> </a:t>
            </a:r>
            <a:r>
              <a:rPr lang="en-US" sz="1800" dirty="0">
                <a:effectLst/>
                <a:latin typeface="Arial" panose="020B0604020202020204" pitchFamily="34" charset="0"/>
                <a:ea typeface="Arial" panose="020B0604020202020204" pitchFamily="34" charset="0"/>
                <a:cs typeface="Arial" panose="020B0604020202020204" pitchFamily="34" charset="0"/>
              </a:rPr>
              <a:t>of</a:t>
            </a:r>
            <a:r>
              <a:rPr lang="en-US" sz="1800" spc="5" dirty="0">
                <a:effectLst/>
                <a:latin typeface="Arial" panose="020B0604020202020204" pitchFamily="34" charset="0"/>
                <a:ea typeface="Arial" panose="020B0604020202020204" pitchFamily="34" charset="0"/>
                <a:cs typeface="Arial" panose="020B0604020202020204" pitchFamily="34" charset="0"/>
              </a:rPr>
              <a:t> </a:t>
            </a:r>
            <a:r>
              <a:rPr lang="en-US" sz="1800" dirty="0">
                <a:effectLst/>
                <a:latin typeface="Arial" panose="020B0604020202020204" pitchFamily="34" charset="0"/>
                <a:ea typeface="Arial" panose="020B0604020202020204" pitchFamily="34" charset="0"/>
                <a:cs typeface="Arial" panose="020B0604020202020204" pitchFamily="34" charset="0"/>
              </a:rPr>
              <a:t>Maintenance</a:t>
            </a:r>
            <a:r>
              <a:rPr lang="en-US" sz="1800" spc="70" dirty="0">
                <a:effectLst/>
                <a:latin typeface="Arial" panose="020B0604020202020204" pitchFamily="34" charset="0"/>
                <a:ea typeface="Arial" panose="020B0604020202020204" pitchFamily="34" charset="0"/>
                <a:cs typeface="Arial" panose="020B0604020202020204" pitchFamily="34" charset="0"/>
              </a:rPr>
              <a:t> </a:t>
            </a:r>
            <a:r>
              <a:rPr lang="en-US" sz="1800" spc="-10" dirty="0">
                <a:effectLst/>
                <a:latin typeface="Arial" panose="020B0604020202020204" pitchFamily="34" charset="0"/>
                <a:ea typeface="Arial" panose="020B0604020202020204" pitchFamily="34" charset="0"/>
                <a:cs typeface="Arial" panose="020B0604020202020204" pitchFamily="34" charset="0"/>
              </a:rPr>
              <a:t>Wastes:</a:t>
            </a:r>
            <a:endParaRPr lang="en-US" sz="1800" dirty="0">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170"/>
              </a:spcBef>
              <a:buClr>
                <a:srgbClr val="505053"/>
              </a:buClr>
              <a:buSzPts val="1400"/>
              <a:buFont typeface="Calibri" panose="020F0502020204030204" pitchFamily="34" charset="0"/>
              <a:buChar char="•"/>
              <a:tabLst>
                <a:tab pos="550545"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Waiting</a:t>
            </a:r>
            <a:r>
              <a:rPr lang="en-US" sz="1800" spc="8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for</a:t>
            </a:r>
            <a:r>
              <a:rPr lang="en-US" sz="1800" spc="13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Instructions</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or</a:t>
            </a:r>
            <a:r>
              <a:rPr lang="en-US" sz="1800" spc="4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Drawings</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60"/>
              </a:spcBef>
              <a:buClr>
                <a:srgbClr val="505053"/>
              </a:buClr>
              <a:buSzPts val="1400"/>
              <a:buFont typeface="Calibri" panose="020F0502020204030204" pitchFamily="34" charset="0"/>
              <a:buChar char="•"/>
              <a:tabLst>
                <a:tab pos="550545" algn="l"/>
              </a:tabLst>
            </a:pPr>
            <a:r>
              <a:rPr lang="en-US" sz="1800" spc="-30" dirty="0">
                <a:effectLst/>
                <a:latin typeface="Arial" panose="020B0604020202020204" pitchFamily="34" charset="0"/>
                <a:ea typeface="Calibri" panose="020F0502020204030204" pitchFamily="34" charset="0"/>
                <a:cs typeface="Arial" panose="020B0604020202020204" pitchFamily="34" charset="0"/>
              </a:rPr>
              <a:t>Winging</a:t>
            </a:r>
            <a:r>
              <a:rPr lang="en-US" sz="1800" spc="5"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it</a:t>
            </a:r>
            <a:r>
              <a:rPr lang="en-US" sz="1800" spc="-50"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Without</a:t>
            </a:r>
            <a:r>
              <a:rPr lang="en-US" sz="1800" spc="20"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Instructions</a:t>
            </a:r>
            <a:r>
              <a:rPr lang="en-US" sz="1800" spc="-40"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or</a:t>
            </a:r>
            <a:r>
              <a:rPr lang="en-US" sz="1800" spc="65"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Drawings</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60"/>
              </a:spcBef>
              <a:buClr>
                <a:srgbClr val="505053"/>
              </a:buClr>
              <a:buSzPts val="1400"/>
              <a:buFont typeface="Calibri" panose="020F0502020204030204" pitchFamily="34" charset="0"/>
              <a:buChar char="•"/>
              <a:tabLst>
                <a:tab pos="546735"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Waiting</a:t>
            </a:r>
            <a:r>
              <a:rPr lang="en-US" sz="1800" spc="27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for</a:t>
            </a:r>
            <a:r>
              <a:rPr lang="en-US" sz="1800" spc="125" dirty="0">
                <a:effectLst/>
                <a:latin typeface="Arial" panose="020B0604020202020204" pitchFamily="34" charset="0"/>
                <a:ea typeface="Calibri" panose="020F0502020204030204" pitchFamily="34" charset="0"/>
                <a:cs typeface="Arial" panose="020B0604020202020204" pitchFamily="34" charset="0"/>
              </a:rPr>
              <a:t> </a:t>
            </a:r>
            <a:r>
              <a:rPr lang="en-US" sz="1800" spc="40" dirty="0">
                <a:effectLst/>
                <a:latin typeface="Arial" panose="020B0604020202020204" pitchFamily="34" charset="0"/>
                <a:ea typeface="Calibri" panose="020F0502020204030204" pitchFamily="34" charset="0"/>
                <a:cs typeface="Arial" panose="020B0604020202020204" pitchFamily="34" charset="0"/>
              </a:rPr>
              <a:t>Parts</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85"/>
              </a:spcBef>
              <a:buClr>
                <a:srgbClr val="505053"/>
              </a:buClr>
              <a:buSzPts val="1400"/>
              <a:buFont typeface="Calibri" panose="020F0502020204030204" pitchFamily="34" charset="0"/>
              <a:buChar char="•"/>
              <a:tabLst>
                <a:tab pos="556895"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Looking</a:t>
            </a:r>
            <a:r>
              <a:rPr lang="en-US" sz="1800" spc="-2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for</a:t>
            </a:r>
            <a:r>
              <a:rPr lang="en-US" sz="1800" spc="-4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Supervisors</a:t>
            </a:r>
            <a:r>
              <a:rPr lang="en-US" sz="1800" spc="-2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for</a:t>
            </a:r>
            <a:r>
              <a:rPr lang="en-US" sz="1800" spc="-5"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Instructions</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65"/>
              </a:spcBef>
              <a:buClr>
                <a:srgbClr val="505053"/>
              </a:buClr>
              <a:buSzPts val="1400"/>
              <a:buFont typeface="Calibri" panose="020F0502020204030204" pitchFamily="34" charset="0"/>
              <a:buChar char="•"/>
              <a:tabLst>
                <a:tab pos="561975" algn="l"/>
              </a:tabLst>
            </a:pPr>
            <a:r>
              <a:rPr lang="en-US" sz="1800" spc="45" dirty="0">
                <a:effectLst/>
                <a:latin typeface="Arial" panose="020B0604020202020204" pitchFamily="34" charset="0"/>
                <a:ea typeface="Calibri" panose="020F0502020204030204" pitchFamily="34" charset="0"/>
                <a:cs typeface="Arial" panose="020B0604020202020204" pitchFamily="34" charset="0"/>
              </a:rPr>
              <a:t>Making</a:t>
            </a:r>
            <a:r>
              <a:rPr lang="en-US" sz="1800" spc="8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Multiple</a:t>
            </a:r>
            <a:r>
              <a:rPr lang="en-US" sz="1800" spc="8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Trips</a:t>
            </a:r>
            <a:r>
              <a:rPr lang="en-US" sz="1800" spc="4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to</a:t>
            </a:r>
            <a:r>
              <a:rPr lang="en-US" sz="1800" spc="1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the</a:t>
            </a:r>
            <a:r>
              <a:rPr lang="en-US" sz="1800" spc="1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Job</a:t>
            </a:r>
            <a:r>
              <a:rPr lang="en-US" sz="1800" spc="95"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Site</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40"/>
              </a:spcBef>
              <a:buClr>
                <a:srgbClr val="505053"/>
              </a:buClr>
              <a:buSzPts val="1400"/>
              <a:buFont typeface="Calibri" panose="020F0502020204030204" pitchFamily="34" charset="0"/>
              <a:buChar char="•"/>
              <a:tabLst>
                <a:tab pos="553085"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Looking</a:t>
            </a:r>
            <a:r>
              <a:rPr lang="en-US" sz="1800" spc="5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for</a:t>
            </a:r>
            <a:r>
              <a:rPr lang="en-US" sz="1800" spc="4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the</a:t>
            </a:r>
            <a:r>
              <a:rPr lang="en-US" sz="1800" spc="4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Right</a:t>
            </a:r>
            <a:r>
              <a:rPr lang="en-US" sz="1800" spc="20"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Tools</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70"/>
              </a:spcBef>
              <a:buClr>
                <a:srgbClr val="505053"/>
              </a:buClr>
              <a:buSzPts val="1400"/>
              <a:buFont typeface="Calibri" panose="020F0502020204030204" pitchFamily="34" charset="0"/>
              <a:buChar char="•"/>
              <a:tabLst>
                <a:tab pos="565150" algn="l"/>
              </a:tabLst>
            </a:pPr>
            <a:r>
              <a:rPr lang="en-US" sz="1800" spc="-20" dirty="0">
                <a:effectLst/>
                <a:latin typeface="Arial" panose="020B0604020202020204" pitchFamily="34" charset="0"/>
                <a:ea typeface="Calibri" panose="020F0502020204030204" pitchFamily="34" charset="0"/>
                <a:cs typeface="Arial" panose="020B0604020202020204" pitchFamily="34" charset="0"/>
              </a:rPr>
              <a:t>Making</a:t>
            </a:r>
            <a:r>
              <a:rPr lang="en-US" sz="1800" spc="15"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the</a:t>
            </a:r>
            <a:r>
              <a:rPr lang="en-US" sz="1800" spc="-50"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Wrong</a:t>
            </a:r>
            <a:r>
              <a:rPr lang="en-US" sz="1800" spc="-15"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Tools Work</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75"/>
              </a:spcBef>
              <a:buClr>
                <a:srgbClr val="505053"/>
              </a:buClr>
              <a:buSzPts val="1400"/>
              <a:buFont typeface="Calibri" panose="020F0502020204030204" pitchFamily="34" charset="0"/>
              <a:buChar char="•"/>
              <a:tabLst>
                <a:tab pos="546735" algn="l"/>
              </a:tabLst>
            </a:pPr>
            <a:r>
              <a:rPr lang="en-US" sz="1800" spc="-10" dirty="0">
                <a:effectLst/>
                <a:latin typeface="Arial" panose="020B0604020202020204" pitchFamily="34" charset="0"/>
                <a:ea typeface="Calibri" panose="020F0502020204030204" pitchFamily="34" charset="0"/>
                <a:cs typeface="Arial" panose="020B0604020202020204" pitchFamily="34" charset="0"/>
              </a:rPr>
              <a:t>Waiting</a:t>
            </a:r>
            <a:r>
              <a:rPr lang="en-US" sz="1800" spc="-25"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for</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Approval/Permits</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75"/>
              </a:spcBef>
              <a:buClr>
                <a:srgbClr val="505053"/>
              </a:buClr>
              <a:buSzPts val="1400"/>
              <a:buFont typeface="Calibri" panose="020F0502020204030204" pitchFamily="34" charset="0"/>
              <a:buChar char="•"/>
              <a:tabLst>
                <a:tab pos="550545" algn="l"/>
              </a:tabLst>
            </a:pPr>
            <a:r>
              <a:rPr lang="en-US" sz="1800" spc="-10" dirty="0">
                <a:effectLst/>
                <a:latin typeface="Arial" panose="020B0604020202020204" pitchFamily="34" charset="0"/>
                <a:ea typeface="Calibri" panose="020F0502020204030204" pitchFamily="34" charset="0"/>
                <a:cs typeface="Arial" panose="020B0604020202020204" pitchFamily="34" charset="0"/>
              </a:rPr>
              <a:t>Waiting</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for</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the</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Equipment</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to</a:t>
            </a:r>
            <a:r>
              <a:rPr lang="en-US" sz="1800" spc="-65"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be</a:t>
            </a:r>
            <a:r>
              <a:rPr lang="en-US" sz="1800" spc="-70"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released</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50"/>
              </a:spcBef>
              <a:buClr>
                <a:srgbClr val="505053"/>
              </a:buClr>
              <a:buSzPts val="1400"/>
              <a:buFont typeface="Calibri" panose="020F0502020204030204" pitchFamily="34" charset="0"/>
              <a:buChar char="•"/>
              <a:tabLst>
                <a:tab pos="554355" algn="l"/>
              </a:tabLst>
            </a:pPr>
            <a:r>
              <a:rPr lang="en-US" sz="1800" spc="-10" dirty="0">
                <a:effectLst/>
                <a:latin typeface="Arial" panose="020B0604020202020204" pitchFamily="34" charset="0"/>
                <a:ea typeface="Calibri" panose="020F0502020204030204" pitchFamily="34" charset="0"/>
                <a:cs typeface="Arial" panose="020B0604020202020204" pitchFamily="34" charset="0"/>
              </a:rPr>
              <a:t>Shutdown,</a:t>
            </a:r>
            <a:r>
              <a:rPr lang="en-US" sz="1800" spc="-5"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Cooled Down,</a:t>
            </a:r>
            <a:r>
              <a:rPr lang="en-US" sz="1800" spc="25"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Drained,</a:t>
            </a:r>
            <a:r>
              <a:rPr lang="en-US" sz="1800" spc="-60"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etc.</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65"/>
              </a:spcBef>
              <a:buClr>
                <a:srgbClr val="505053"/>
              </a:buClr>
              <a:buSzPts val="1400"/>
              <a:buFont typeface="Calibri" panose="020F0502020204030204" pitchFamily="34" charset="0"/>
              <a:buChar char="•"/>
              <a:tabLst>
                <a:tab pos="546735"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Waiting</a:t>
            </a:r>
            <a:r>
              <a:rPr lang="en-US" sz="1800" spc="-1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on</a:t>
            </a:r>
            <a:r>
              <a:rPr lang="en-US" sz="1800" spc="-6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a</a:t>
            </a:r>
            <a:r>
              <a:rPr lang="en-US" sz="1800" spc="-4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Crane</a:t>
            </a:r>
            <a:r>
              <a:rPr lang="en-US" sz="1800" spc="50" dirty="0">
                <a:effectLst/>
                <a:latin typeface="Arial" panose="020B0604020202020204" pitchFamily="34" charset="0"/>
                <a:ea typeface="Calibri" panose="020F0502020204030204" pitchFamily="34" charset="0"/>
                <a:cs typeface="Arial" panose="020B0604020202020204" pitchFamily="34" charset="0"/>
              </a:rPr>
              <a:t> </a:t>
            </a:r>
            <a:r>
              <a:rPr lang="en-US" sz="1800" spc="-20" dirty="0">
                <a:effectLst/>
                <a:latin typeface="Arial" panose="020B0604020202020204" pitchFamily="34" charset="0"/>
                <a:ea typeface="Calibri" panose="020F0502020204030204" pitchFamily="34" charset="0"/>
                <a:cs typeface="Arial" panose="020B0604020202020204" pitchFamily="34" charset="0"/>
              </a:rPr>
              <a:t>Lift</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95"/>
              </a:spcBef>
              <a:buClr>
                <a:srgbClr val="505053"/>
              </a:buClr>
              <a:buSzPts val="1400"/>
              <a:buFont typeface="Calibri" panose="020F0502020204030204" pitchFamily="34" charset="0"/>
              <a:buChar char="•"/>
              <a:tabLst>
                <a:tab pos="561975" algn="l"/>
              </a:tabLst>
            </a:pPr>
            <a:r>
              <a:rPr lang="en-US" sz="1800" spc="-30" dirty="0">
                <a:effectLst/>
                <a:latin typeface="Arial" panose="020B0604020202020204" pitchFamily="34" charset="0"/>
                <a:ea typeface="Calibri" panose="020F0502020204030204" pitchFamily="34" charset="0"/>
                <a:cs typeface="Arial" panose="020B0604020202020204" pitchFamily="34" charset="0"/>
              </a:rPr>
              <a:t>Having too</a:t>
            </a:r>
            <a:r>
              <a:rPr lang="en-US" sz="1800" spc="45"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many/</a:t>
            </a:r>
            <a:r>
              <a:rPr lang="en-US" sz="1800" spc="-35"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too</a:t>
            </a:r>
            <a:r>
              <a:rPr lang="en-US" sz="1800" spc="-10"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few</a:t>
            </a:r>
            <a:r>
              <a:rPr lang="en-US" sz="1800" spc="-20"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craft-workers per</a:t>
            </a:r>
            <a:r>
              <a:rPr lang="en-US" sz="1800" spc="-90" dirty="0">
                <a:effectLst/>
                <a:latin typeface="Arial" panose="020B0604020202020204" pitchFamily="34" charset="0"/>
                <a:ea typeface="Calibri" panose="020F0502020204030204" pitchFamily="34" charset="0"/>
                <a:cs typeface="Arial" panose="020B0604020202020204" pitchFamily="34" charset="0"/>
              </a:rPr>
              <a:t> </a:t>
            </a:r>
            <a:r>
              <a:rPr lang="en-US" sz="1800" spc="-30" dirty="0">
                <a:effectLst/>
                <a:latin typeface="Arial" panose="020B0604020202020204" pitchFamily="34" charset="0"/>
                <a:ea typeface="Calibri" panose="020F0502020204030204" pitchFamily="34" charset="0"/>
                <a:cs typeface="Arial" panose="020B0604020202020204" pitchFamily="34" charset="0"/>
              </a:rPr>
              <a:t>job</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45"/>
              </a:spcBef>
              <a:buClr>
                <a:srgbClr val="505053"/>
              </a:buClr>
              <a:buSzPts val="1400"/>
              <a:buFont typeface="Calibri" panose="020F0502020204030204" pitchFamily="34" charset="0"/>
              <a:buChar char="•"/>
              <a:tabLst>
                <a:tab pos="566420"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Not</a:t>
            </a:r>
            <a:r>
              <a:rPr lang="en-US" sz="1800" spc="12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placing</a:t>
            </a:r>
            <a:r>
              <a:rPr lang="en-US" sz="1800" spc="21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the</a:t>
            </a:r>
            <a:r>
              <a:rPr lang="en-US" sz="1800" spc="130" dirty="0">
                <a:effectLst/>
                <a:latin typeface="Arial" panose="020B0604020202020204" pitchFamily="34" charset="0"/>
                <a:ea typeface="Calibri" panose="020F0502020204030204" pitchFamily="34" charset="0"/>
                <a:cs typeface="Arial" panose="020B0604020202020204" pitchFamily="34" charset="0"/>
              </a:rPr>
              <a:t> </a:t>
            </a:r>
            <a:r>
              <a:rPr lang="en-US" sz="1800" spc="50" dirty="0">
                <a:effectLst/>
                <a:latin typeface="Arial" panose="020B0604020202020204" pitchFamily="34" charset="0"/>
                <a:ea typeface="Calibri" panose="020F0502020204030204" pitchFamily="34" charset="0"/>
                <a:cs typeface="Arial" panose="020B0604020202020204" pitchFamily="34" charset="0"/>
              </a:rPr>
              <a:t>right</a:t>
            </a:r>
            <a:r>
              <a:rPr lang="en-US" sz="1800" spc="12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craft</a:t>
            </a:r>
            <a:r>
              <a:rPr lang="en-US" sz="1800" spc="55" dirty="0">
                <a:effectLst/>
                <a:latin typeface="Arial" panose="020B0604020202020204" pitchFamily="34" charset="0"/>
                <a:ea typeface="Calibri" panose="020F0502020204030204" pitchFamily="34" charset="0"/>
                <a:cs typeface="Arial" panose="020B0604020202020204" pitchFamily="34" charset="0"/>
              </a:rPr>
              <a:t> </a:t>
            </a:r>
            <a:r>
              <a:rPr lang="en-US" sz="1800" i="1" spc="0" dirty="0">
                <a:effectLst/>
                <a:latin typeface="Arial" panose="020B0604020202020204" pitchFamily="34" charset="0"/>
                <a:ea typeface="Calibri" panose="020F0502020204030204" pitchFamily="34" charset="0"/>
                <a:cs typeface="Arial" panose="020B0604020202020204" pitchFamily="34" charset="0"/>
              </a:rPr>
              <a:t>I </a:t>
            </a:r>
            <a:r>
              <a:rPr lang="en-US" sz="1800" spc="0" dirty="0">
                <a:effectLst/>
                <a:latin typeface="Arial" panose="020B0604020202020204" pitchFamily="34" charset="0"/>
                <a:ea typeface="Calibri" panose="020F0502020204030204" pitchFamily="34" charset="0"/>
                <a:cs typeface="Arial" panose="020B0604020202020204" pitchFamily="34" charset="0"/>
              </a:rPr>
              <a:t>skill</a:t>
            </a:r>
            <a:r>
              <a:rPr lang="en-US" sz="1800" spc="11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for</a:t>
            </a:r>
            <a:r>
              <a:rPr lang="en-US" sz="1800" spc="11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the</a:t>
            </a:r>
            <a:r>
              <a:rPr lang="en-US" sz="1800" spc="30" dirty="0">
                <a:effectLst/>
                <a:latin typeface="Arial" panose="020B0604020202020204" pitchFamily="34" charset="0"/>
                <a:ea typeface="Calibri" panose="020F0502020204030204" pitchFamily="34" charset="0"/>
                <a:cs typeface="Arial" panose="020B0604020202020204" pitchFamily="34" charset="0"/>
              </a:rPr>
              <a:t> </a:t>
            </a:r>
            <a:r>
              <a:rPr lang="en-US" sz="1800" spc="-25" dirty="0">
                <a:effectLst/>
                <a:latin typeface="Arial" panose="020B0604020202020204" pitchFamily="34" charset="0"/>
                <a:ea typeface="Calibri" panose="020F0502020204030204" pitchFamily="34" charset="0"/>
                <a:cs typeface="Arial" panose="020B0604020202020204" pitchFamily="34" charset="0"/>
              </a:rPr>
              <a:t>job</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Bef>
                <a:spcPts val="165"/>
              </a:spcBef>
              <a:buClr>
                <a:srgbClr val="505053"/>
              </a:buClr>
              <a:buSzPts val="1400"/>
              <a:buFont typeface="Calibri" panose="020F0502020204030204" pitchFamily="34" charset="0"/>
              <a:buChar char="•"/>
              <a:tabLst>
                <a:tab pos="558165" algn="l"/>
              </a:tabLst>
            </a:pPr>
            <a:r>
              <a:rPr lang="en-US" sz="1800" spc="0" dirty="0">
                <a:effectLst/>
                <a:latin typeface="Arial" panose="020B0604020202020204" pitchFamily="34" charset="0"/>
                <a:ea typeface="Calibri" panose="020F0502020204030204" pitchFamily="34" charset="0"/>
                <a:cs typeface="Arial" panose="020B0604020202020204" pitchFamily="34" charset="0"/>
              </a:rPr>
              <a:t>Repeat</a:t>
            </a:r>
            <a:r>
              <a:rPr lang="en-US" sz="1800" spc="35"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Repairs</a:t>
            </a:r>
            <a:r>
              <a:rPr lang="en-US" sz="1800" spc="-20" dirty="0">
                <a:effectLst/>
                <a:latin typeface="Arial" panose="020B0604020202020204" pitchFamily="34" charset="0"/>
                <a:ea typeface="Calibri" panose="020F0502020204030204" pitchFamily="34" charset="0"/>
                <a:cs typeface="Arial" panose="020B0604020202020204" pitchFamily="34" charset="0"/>
              </a:rPr>
              <a:t> </a:t>
            </a:r>
            <a:r>
              <a:rPr lang="en-US" sz="1800" spc="0" dirty="0">
                <a:effectLst/>
                <a:latin typeface="Arial" panose="020B0604020202020204" pitchFamily="34" charset="0"/>
                <a:ea typeface="Calibri" panose="020F0502020204030204" pitchFamily="34" charset="0"/>
                <a:cs typeface="Arial" panose="020B0604020202020204" pitchFamily="34" charset="0"/>
              </a:rPr>
              <a:t>and</a:t>
            </a:r>
            <a:r>
              <a:rPr lang="en-US" sz="1800" spc="55" dirty="0">
                <a:effectLst/>
                <a:latin typeface="Arial" panose="020B0604020202020204" pitchFamily="34" charset="0"/>
                <a:ea typeface="Calibri" panose="020F0502020204030204" pitchFamily="34" charset="0"/>
                <a:cs typeface="Arial" panose="020B0604020202020204" pitchFamily="34" charset="0"/>
              </a:rPr>
              <a:t> </a:t>
            </a:r>
            <a:r>
              <a:rPr lang="en-US" sz="1800" spc="-10" dirty="0">
                <a:effectLst/>
                <a:latin typeface="Arial" panose="020B0604020202020204" pitchFamily="34" charset="0"/>
                <a:ea typeface="Calibri" panose="020F0502020204030204" pitchFamily="34" charset="0"/>
                <a:cs typeface="Arial" panose="020B0604020202020204" pitchFamily="34" charset="0"/>
              </a:rPr>
              <a:t>Rework</a:t>
            </a:r>
            <a:endParaRPr lang="en-US" sz="1800" spc="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500" dirty="0"/>
          </a:p>
        </p:txBody>
      </p:sp>
      <p:sp>
        <p:nvSpPr>
          <p:cNvPr id="4" name="Footer Placeholder 3">
            <a:extLst>
              <a:ext uri="{FF2B5EF4-FFF2-40B4-BE49-F238E27FC236}">
                <a16:creationId xmlns:a16="http://schemas.microsoft.com/office/drawing/2014/main" id="{A62A4C7B-1695-55CE-3D7A-3C656B3DD7EA}"/>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94368C84-50A4-4E27-5BCC-0794A7ABEBA1}"/>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7</a:t>
            </a:fld>
            <a:endParaRPr lang="en-US">
              <a:solidFill>
                <a:schemeClr val="tx1">
                  <a:lumMod val="50000"/>
                  <a:lumOff val="50000"/>
                </a:schemeClr>
              </a:solidFill>
            </a:endParaRPr>
          </a:p>
        </p:txBody>
      </p:sp>
    </p:spTree>
    <p:extLst>
      <p:ext uri="{BB962C8B-B14F-4D97-AF65-F5344CB8AC3E}">
        <p14:creationId xmlns:p14="http://schemas.microsoft.com/office/powerpoint/2010/main" val="7972337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7315" name="Picture 3"/>
          <p:cNvPicPr>
            <a:picLocks noChangeAspect="1" noChangeArrowheads="1"/>
          </p:cNvPicPr>
          <p:nvPr/>
        </p:nvPicPr>
        <p:blipFill rotWithShape="1">
          <a:blip r:embed="rId3" cstate="print"/>
          <a:srcRect l="3217" t="-2992" r="351" b="2992"/>
          <a:stretch/>
        </p:blipFill>
        <p:spPr bwMode="auto">
          <a:xfrm>
            <a:off x="65316" y="-152401"/>
            <a:ext cx="8850084" cy="6873877"/>
          </a:xfrm>
          <a:prstGeom prst="rect">
            <a:avLst/>
          </a:prstGeom>
          <a:noFill/>
          <a:ln w="9525">
            <a:noFill/>
            <a:miter lim="800000"/>
            <a:headEnd/>
            <a:tailEnd/>
          </a:ln>
        </p:spPr>
      </p:pic>
      <p:sp>
        <p:nvSpPr>
          <p:cNvPr id="2" name="TextBox 1"/>
          <p:cNvSpPr txBox="1"/>
          <p:nvPr/>
        </p:nvSpPr>
        <p:spPr>
          <a:xfrm>
            <a:off x="7467600" y="32659"/>
            <a:ext cx="1676400" cy="369332"/>
          </a:xfrm>
          <a:prstGeom prst="rect">
            <a:avLst/>
          </a:prstGeom>
          <a:noFill/>
        </p:spPr>
        <p:txBody>
          <a:bodyPr wrap="square" rtlCol="0">
            <a:spAutoFit/>
          </a:bodyPr>
          <a:lstStyle/>
          <a:p>
            <a:r>
              <a:rPr lang="en-US"/>
              <a:t>Appendix V-6</a:t>
            </a:r>
          </a:p>
        </p:txBody>
      </p:sp>
      <p:sp>
        <p:nvSpPr>
          <p:cNvPr id="3" name="Slide Number Placeholder 2">
            <a:extLst>
              <a:ext uri="{FF2B5EF4-FFF2-40B4-BE49-F238E27FC236}">
                <a16:creationId xmlns:a16="http://schemas.microsoft.com/office/drawing/2014/main" id="{E8268363-FB1A-EB42-A0F3-8345100E420C}"/>
              </a:ext>
            </a:extLst>
          </p:cNvPr>
          <p:cNvSpPr>
            <a:spLocks noGrp="1"/>
          </p:cNvSpPr>
          <p:nvPr>
            <p:ph type="sldNum" sz="quarter" idx="12"/>
          </p:nvPr>
        </p:nvSpPr>
        <p:spPr/>
        <p:txBody>
          <a:bodyPr/>
          <a:lstStyle/>
          <a:p>
            <a:pPr>
              <a:defRPr/>
            </a:pPr>
            <a:fld id="{93760DB9-38B2-4ACA-86B8-FFD53C1F380B}" type="slidenum">
              <a:rPr lang="en-US" smtClean="0"/>
              <a:pPr>
                <a:defRPr/>
              </a:pPr>
              <a:t>70</a:t>
            </a:fld>
            <a:endParaRPr lang="en-US"/>
          </a:p>
        </p:txBody>
      </p:sp>
      <p:sp>
        <p:nvSpPr>
          <p:cNvPr id="4" name="Footer Placeholder 3">
            <a:extLst>
              <a:ext uri="{FF2B5EF4-FFF2-40B4-BE49-F238E27FC236}">
                <a16:creationId xmlns:a16="http://schemas.microsoft.com/office/drawing/2014/main" id="{4B4D6AC1-A3B1-9E49-9339-016246F4D4E8}"/>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8340" name="Picture 4"/>
          <p:cNvPicPr>
            <a:picLocks noChangeAspect="1" noChangeArrowheads="1"/>
          </p:cNvPicPr>
          <p:nvPr/>
        </p:nvPicPr>
        <p:blipFill rotWithShape="1">
          <a:blip r:embed="rId3" cstate="print"/>
          <a:srcRect l="2631" b="17739"/>
          <a:stretch/>
        </p:blipFill>
        <p:spPr bwMode="auto">
          <a:xfrm>
            <a:off x="228599" y="-32657"/>
            <a:ext cx="8685175" cy="6585857"/>
          </a:xfrm>
          <a:prstGeom prst="rect">
            <a:avLst/>
          </a:prstGeom>
          <a:noFill/>
          <a:ln w="9525">
            <a:noFill/>
            <a:miter lim="800000"/>
            <a:headEnd/>
            <a:tailEnd/>
          </a:ln>
        </p:spPr>
      </p:pic>
      <p:sp>
        <p:nvSpPr>
          <p:cNvPr id="2" name="TextBox 1"/>
          <p:cNvSpPr txBox="1"/>
          <p:nvPr/>
        </p:nvSpPr>
        <p:spPr>
          <a:xfrm>
            <a:off x="7467600" y="18145"/>
            <a:ext cx="1600200" cy="369332"/>
          </a:xfrm>
          <a:prstGeom prst="rect">
            <a:avLst/>
          </a:prstGeom>
          <a:noFill/>
        </p:spPr>
        <p:txBody>
          <a:bodyPr wrap="square" rtlCol="0">
            <a:spAutoFit/>
          </a:bodyPr>
          <a:lstStyle/>
          <a:p>
            <a:r>
              <a:rPr lang="en-US"/>
              <a:t>Appendix V-6</a:t>
            </a:r>
          </a:p>
        </p:txBody>
      </p:sp>
      <p:sp>
        <p:nvSpPr>
          <p:cNvPr id="3" name="Slide Number Placeholder 2">
            <a:extLst>
              <a:ext uri="{FF2B5EF4-FFF2-40B4-BE49-F238E27FC236}">
                <a16:creationId xmlns:a16="http://schemas.microsoft.com/office/drawing/2014/main" id="{80168EBE-AD35-CE42-8AD1-C481F7AE3C25}"/>
              </a:ext>
            </a:extLst>
          </p:cNvPr>
          <p:cNvSpPr>
            <a:spLocks noGrp="1"/>
          </p:cNvSpPr>
          <p:nvPr>
            <p:ph type="sldNum" sz="quarter" idx="12"/>
          </p:nvPr>
        </p:nvSpPr>
        <p:spPr/>
        <p:txBody>
          <a:bodyPr/>
          <a:lstStyle/>
          <a:p>
            <a:pPr>
              <a:defRPr/>
            </a:pPr>
            <a:fld id="{93760DB9-38B2-4ACA-86B8-FFD53C1F380B}" type="slidenum">
              <a:rPr lang="en-US" smtClean="0"/>
              <a:pPr>
                <a:defRPr/>
              </a:pPr>
              <a:t>71</a:t>
            </a:fld>
            <a:endParaRPr lang="en-US"/>
          </a:p>
        </p:txBody>
      </p:sp>
      <p:sp>
        <p:nvSpPr>
          <p:cNvPr id="4" name="Footer Placeholder 3">
            <a:extLst>
              <a:ext uri="{FF2B5EF4-FFF2-40B4-BE49-F238E27FC236}">
                <a16:creationId xmlns:a16="http://schemas.microsoft.com/office/drawing/2014/main" id="{CB342526-FBF8-C448-B366-6E954B42A270}"/>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D4B53-478A-4820-9C1A-A43801296397}"/>
              </a:ext>
            </a:extLst>
          </p:cNvPr>
          <p:cNvSpPr>
            <a:spLocks noGrp="1"/>
          </p:cNvSpPr>
          <p:nvPr>
            <p:ph type="title"/>
          </p:nvPr>
        </p:nvSpPr>
        <p:spPr>
          <a:xfrm>
            <a:off x="628650" y="365127"/>
            <a:ext cx="7886700" cy="701674"/>
          </a:xfrm>
        </p:spPr>
        <p:txBody>
          <a:bodyPr>
            <a:normAutofit/>
          </a:bodyPr>
          <a:lstStyle/>
          <a:p>
            <a:pPr algn="ctr"/>
            <a:r>
              <a:rPr lang="en-US" sz="3200" dirty="0">
                <a:latin typeface="Arial" panose="020B0604020202020204" pitchFamily="34" charset="0"/>
                <a:cs typeface="Arial" panose="020B0604020202020204" pitchFamily="34" charset="0"/>
              </a:rPr>
              <a:t>Maintenance Scheduling Workflow</a:t>
            </a:r>
          </a:p>
        </p:txBody>
      </p:sp>
      <p:pic>
        <p:nvPicPr>
          <p:cNvPr id="9" name="Content Placeholder 8" descr="A screenshot of a cell phone&#10;&#10;Description automatically generated">
            <a:extLst>
              <a:ext uri="{FF2B5EF4-FFF2-40B4-BE49-F238E27FC236}">
                <a16:creationId xmlns:a16="http://schemas.microsoft.com/office/drawing/2014/main" id="{8783E3E2-5C42-4C56-8E05-6B64DB6EB36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0598" t="22927" r="10598" b="13593"/>
          <a:stretch/>
        </p:blipFill>
        <p:spPr>
          <a:xfrm>
            <a:off x="600075" y="1219200"/>
            <a:ext cx="8022023" cy="5075237"/>
          </a:xfrm>
        </p:spPr>
      </p:pic>
      <p:sp>
        <p:nvSpPr>
          <p:cNvPr id="10" name="TextBox 9">
            <a:extLst>
              <a:ext uri="{FF2B5EF4-FFF2-40B4-BE49-F238E27FC236}">
                <a16:creationId xmlns:a16="http://schemas.microsoft.com/office/drawing/2014/main" id="{FC72CADC-D5C6-4A92-8CF0-C69563EE1D7F}"/>
              </a:ext>
            </a:extLst>
          </p:cNvPr>
          <p:cNvSpPr txBox="1"/>
          <p:nvPr/>
        </p:nvSpPr>
        <p:spPr>
          <a:xfrm>
            <a:off x="76200" y="16002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1</a:t>
            </a:r>
          </a:p>
        </p:txBody>
      </p:sp>
      <p:sp>
        <p:nvSpPr>
          <p:cNvPr id="11" name="TextBox 10">
            <a:extLst>
              <a:ext uri="{FF2B5EF4-FFF2-40B4-BE49-F238E27FC236}">
                <a16:creationId xmlns:a16="http://schemas.microsoft.com/office/drawing/2014/main" id="{9ACA1FED-F0CD-4386-B5F1-B108D365595A}"/>
              </a:ext>
            </a:extLst>
          </p:cNvPr>
          <p:cNvSpPr txBox="1"/>
          <p:nvPr/>
        </p:nvSpPr>
        <p:spPr>
          <a:xfrm>
            <a:off x="1905000" y="16002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2</a:t>
            </a:r>
          </a:p>
        </p:txBody>
      </p:sp>
      <p:sp>
        <p:nvSpPr>
          <p:cNvPr id="12" name="TextBox 11">
            <a:extLst>
              <a:ext uri="{FF2B5EF4-FFF2-40B4-BE49-F238E27FC236}">
                <a16:creationId xmlns:a16="http://schemas.microsoft.com/office/drawing/2014/main" id="{D22F2A68-ABB1-4D41-BF6E-2E8A913FEFB3}"/>
              </a:ext>
            </a:extLst>
          </p:cNvPr>
          <p:cNvSpPr txBox="1"/>
          <p:nvPr/>
        </p:nvSpPr>
        <p:spPr>
          <a:xfrm>
            <a:off x="3306038" y="16002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3</a:t>
            </a:r>
          </a:p>
        </p:txBody>
      </p:sp>
      <p:sp>
        <p:nvSpPr>
          <p:cNvPr id="13" name="TextBox 12">
            <a:extLst>
              <a:ext uri="{FF2B5EF4-FFF2-40B4-BE49-F238E27FC236}">
                <a16:creationId xmlns:a16="http://schemas.microsoft.com/office/drawing/2014/main" id="{A97EC1A4-A871-4E10-9C56-008FFBC3FF38}"/>
              </a:ext>
            </a:extLst>
          </p:cNvPr>
          <p:cNvSpPr txBox="1"/>
          <p:nvPr/>
        </p:nvSpPr>
        <p:spPr>
          <a:xfrm>
            <a:off x="5105400" y="1611868"/>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4</a:t>
            </a:r>
          </a:p>
        </p:txBody>
      </p:sp>
      <p:sp>
        <p:nvSpPr>
          <p:cNvPr id="15" name="TextBox 14">
            <a:extLst>
              <a:ext uri="{FF2B5EF4-FFF2-40B4-BE49-F238E27FC236}">
                <a16:creationId xmlns:a16="http://schemas.microsoft.com/office/drawing/2014/main" id="{52BCCA5B-FC8C-4D49-8C63-EFC7E501690D}"/>
              </a:ext>
            </a:extLst>
          </p:cNvPr>
          <p:cNvSpPr txBox="1"/>
          <p:nvPr/>
        </p:nvSpPr>
        <p:spPr>
          <a:xfrm>
            <a:off x="1962581" y="3735624"/>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5</a:t>
            </a:r>
          </a:p>
        </p:txBody>
      </p:sp>
      <p:sp>
        <p:nvSpPr>
          <p:cNvPr id="16" name="TextBox 15">
            <a:extLst>
              <a:ext uri="{FF2B5EF4-FFF2-40B4-BE49-F238E27FC236}">
                <a16:creationId xmlns:a16="http://schemas.microsoft.com/office/drawing/2014/main" id="{5FC7817C-C88C-4E2D-9923-179C24A61F5B}"/>
              </a:ext>
            </a:extLst>
          </p:cNvPr>
          <p:cNvSpPr txBox="1"/>
          <p:nvPr/>
        </p:nvSpPr>
        <p:spPr>
          <a:xfrm>
            <a:off x="1447800" y="6294437"/>
            <a:ext cx="6609502" cy="369332"/>
          </a:xfrm>
          <a:prstGeom prst="rect">
            <a:avLst/>
          </a:prstGeom>
          <a:noFill/>
        </p:spPr>
        <p:txBody>
          <a:bodyPr wrap="none" rtlCol="0">
            <a:spAutoFit/>
          </a:bodyPr>
          <a:lstStyle/>
          <a:p>
            <a:r>
              <a:rPr lang="en-US" b="1" i="1">
                <a:solidFill>
                  <a:srgbClr val="036F89"/>
                </a:solidFill>
                <a:effectLst>
                  <a:outerShdw blurRad="38100" dist="38100" dir="2700000" algn="tl">
                    <a:srgbClr val="000000">
                      <a:alpha val="43137"/>
                    </a:srgbClr>
                  </a:outerShdw>
                </a:effectLst>
              </a:rPr>
              <a:t>Understand in this phase all work planned and future work</a:t>
            </a:r>
          </a:p>
        </p:txBody>
      </p:sp>
      <p:sp>
        <p:nvSpPr>
          <p:cNvPr id="17" name="TextBox 16">
            <a:extLst>
              <a:ext uri="{FF2B5EF4-FFF2-40B4-BE49-F238E27FC236}">
                <a16:creationId xmlns:a16="http://schemas.microsoft.com/office/drawing/2014/main" id="{A9999052-4AD9-4FF6-8F7D-F637F5EF732A}"/>
              </a:ext>
            </a:extLst>
          </p:cNvPr>
          <p:cNvSpPr txBox="1"/>
          <p:nvPr/>
        </p:nvSpPr>
        <p:spPr>
          <a:xfrm>
            <a:off x="4313969" y="4572000"/>
            <a:ext cx="877163" cy="369332"/>
          </a:xfrm>
          <a:prstGeom prst="rect">
            <a:avLst/>
          </a:prstGeom>
          <a:noFill/>
        </p:spPr>
        <p:txBody>
          <a:bodyPr wrap="none" rtlCol="0">
            <a:spAutoFit/>
          </a:bodyPr>
          <a:lstStyle/>
          <a:p>
            <a:r>
              <a:rPr lang="en-US" b="1">
                <a:solidFill>
                  <a:srgbClr val="036F89"/>
                </a:solidFill>
                <a:effectLst>
                  <a:outerShdw blurRad="38100" dist="38100" dir="2700000" algn="tl">
                    <a:srgbClr val="000000">
                      <a:alpha val="43137"/>
                    </a:srgbClr>
                  </a:outerShdw>
                </a:effectLst>
              </a:rPr>
              <a:t>Step 6</a:t>
            </a:r>
          </a:p>
        </p:txBody>
      </p:sp>
      <p:sp>
        <p:nvSpPr>
          <p:cNvPr id="3" name="Slide Number Placeholder 2">
            <a:extLst>
              <a:ext uri="{FF2B5EF4-FFF2-40B4-BE49-F238E27FC236}">
                <a16:creationId xmlns:a16="http://schemas.microsoft.com/office/drawing/2014/main" id="{52D93763-730C-BF4E-81D8-D0B4CDD39F70}"/>
              </a:ext>
            </a:extLst>
          </p:cNvPr>
          <p:cNvSpPr>
            <a:spLocks noGrp="1"/>
          </p:cNvSpPr>
          <p:nvPr>
            <p:ph type="sldNum" sz="quarter" idx="12"/>
          </p:nvPr>
        </p:nvSpPr>
        <p:spPr/>
        <p:txBody>
          <a:bodyPr/>
          <a:lstStyle/>
          <a:p>
            <a:pPr>
              <a:defRPr/>
            </a:pPr>
            <a:fld id="{93760DB9-38B2-4ACA-86B8-FFD53C1F380B}" type="slidenum">
              <a:rPr lang="en-US" smtClean="0"/>
              <a:pPr>
                <a:defRPr/>
              </a:pPr>
              <a:t>72</a:t>
            </a:fld>
            <a:endParaRPr lang="en-US"/>
          </a:p>
        </p:txBody>
      </p:sp>
      <p:sp>
        <p:nvSpPr>
          <p:cNvPr id="4" name="Footer Placeholder 3">
            <a:extLst>
              <a:ext uri="{FF2B5EF4-FFF2-40B4-BE49-F238E27FC236}">
                <a16:creationId xmlns:a16="http://schemas.microsoft.com/office/drawing/2014/main" id="{0A6B888F-0FBB-264E-A1E0-4676E9063824}"/>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1852708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Rectangle 3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16022F-BE7F-4474-9D64-4164DAB41F1F}"/>
              </a:ext>
            </a:extLst>
          </p:cNvPr>
          <p:cNvSpPr>
            <a:spLocks noGrp="1"/>
          </p:cNvSpPr>
          <p:nvPr>
            <p:ph type="title"/>
          </p:nvPr>
        </p:nvSpPr>
        <p:spPr>
          <a:xfrm>
            <a:off x="836676" y="548640"/>
            <a:ext cx="7626096" cy="1179576"/>
          </a:xfrm>
        </p:spPr>
        <p:txBody>
          <a:bodyPr>
            <a:normAutofit/>
          </a:bodyPr>
          <a:lstStyle/>
          <a:p>
            <a:r>
              <a:rPr lang="en-US" sz="2800" dirty="0">
                <a:latin typeface="Arial" panose="020B0604020202020204" pitchFamily="34" charset="0"/>
                <a:cs typeface="Arial" panose="020B0604020202020204" pitchFamily="34" charset="0"/>
              </a:rPr>
              <a:t>Identify why Process Maps are Important</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Content Placeholder 2">
            <a:extLst>
              <a:ext uri="{FF2B5EF4-FFF2-40B4-BE49-F238E27FC236}">
                <a16:creationId xmlns:a16="http://schemas.microsoft.com/office/drawing/2014/main" id="{FC7B9FB1-5A6A-4197-BDFB-312E3CC0EC82}"/>
              </a:ext>
            </a:extLst>
          </p:cNvPr>
          <p:cNvSpPr>
            <a:spLocks noGrp="1"/>
          </p:cNvSpPr>
          <p:nvPr>
            <p:ph idx="1"/>
          </p:nvPr>
        </p:nvSpPr>
        <p:spPr>
          <a:xfrm>
            <a:off x="836676" y="2481943"/>
            <a:ext cx="7626096" cy="3695020"/>
          </a:xfrm>
        </p:spPr>
        <p:txBody>
          <a:bodyPr>
            <a:normAutofit/>
          </a:bodyPr>
          <a:lstStyle/>
          <a:p>
            <a:pPr marL="0" indent="0">
              <a:buNone/>
            </a:pPr>
            <a:r>
              <a:rPr lang="en-US" sz="2000" u="sng" dirty="0">
                <a:solidFill>
                  <a:srgbClr val="FF0000"/>
                </a:solidFill>
                <a:latin typeface="Arial" panose="020B0604020202020204" pitchFamily="34" charset="0"/>
                <a:cs typeface="Arial" panose="020B0604020202020204" pitchFamily="34" charset="0"/>
              </a:rPr>
              <a:t>Answer</a:t>
            </a:r>
            <a:r>
              <a:rPr lang="en-US" sz="2000" u="sng"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following as a group and be prepared to brief your findings:</a:t>
            </a:r>
          </a:p>
          <a:p>
            <a:pPr marL="0" indent="0">
              <a:buNone/>
            </a:pPr>
            <a:r>
              <a:rPr lang="en-US" sz="2000" dirty="0">
                <a:latin typeface="Arial" panose="020B0604020202020204" pitchFamily="34" charset="0"/>
                <a:cs typeface="Arial" panose="020B0604020202020204" pitchFamily="34" charset="0"/>
              </a:rPr>
              <a:t>1. How close is the previous process maps to your Maintenance Planning and Scheduling Process?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2. How would you improve your Maintenance Planning based on what you see on the </a:t>
            </a:r>
            <a:r>
              <a:rPr lang="en-US" sz="2000" i="1" dirty="0">
                <a:latin typeface="Arial" panose="020B0604020202020204" pitchFamily="34" charset="0"/>
                <a:cs typeface="Arial" panose="020B0604020202020204" pitchFamily="34" charset="0"/>
              </a:rPr>
              <a:t>previous</a:t>
            </a:r>
            <a:r>
              <a:rPr lang="en-US" sz="2000" dirty="0">
                <a:latin typeface="Arial" panose="020B0604020202020204" pitchFamily="34" charset="0"/>
                <a:cs typeface="Arial" panose="020B0604020202020204" pitchFamily="34" charset="0"/>
              </a:rPr>
              <a:t> Planning and Scheduling flowcharts?</a:t>
            </a:r>
          </a:p>
          <a:p>
            <a:pPr marL="0" indent="0">
              <a:buNone/>
            </a:pPr>
            <a:endParaRPr lang="en-US" sz="1900" b="1" dirty="0">
              <a:effectLst>
                <a:outerShdw blurRad="38100" dist="38100" dir="2700000" algn="tl">
                  <a:srgbClr val="000000">
                    <a:alpha val="43137"/>
                  </a:srgbClr>
                </a:outerShdw>
              </a:effectLst>
            </a:endParaRPr>
          </a:p>
        </p:txBody>
      </p:sp>
      <p:sp>
        <p:nvSpPr>
          <p:cNvPr id="3" name="Footer Placeholder 2">
            <a:extLst>
              <a:ext uri="{FF2B5EF4-FFF2-40B4-BE49-F238E27FC236}">
                <a16:creationId xmlns:a16="http://schemas.microsoft.com/office/drawing/2014/main" id="{848650C9-A57A-5F4E-8E3E-9486BCC6B857}"/>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6D9BBBC6-71D1-9940-A486-D813B610B1A3}"/>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73</a:t>
            </a:fld>
            <a:endParaRPr lang="en-US">
              <a:solidFill>
                <a:schemeClr val="tx1">
                  <a:lumMod val="50000"/>
                  <a:lumOff val="50000"/>
                </a:schemeClr>
              </a:solidFill>
            </a:endParaRPr>
          </a:p>
        </p:txBody>
      </p:sp>
    </p:spTree>
    <p:extLst>
      <p:ext uri="{BB962C8B-B14F-4D97-AF65-F5344CB8AC3E}">
        <p14:creationId xmlns:p14="http://schemas.microsoft.com/office/powerpoint/2010/main" val="126908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barn(inVertical)">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xEl>
                                              <p:pRg st="3" end="3"/>
                                            </p:txEl>
                                          </p:spTgt>
                                        </p:tgtEl>
                                        <p:attrNameLst>
                                          <p:attrName>style.visibility</p:attrName>
                                        </p:attrNameLst>
                                      </p:cBhvr>
                                      <p:to>
                                        <p:strVal val="visible"/>
                                      </p:to>
                                    </p:set>
                                    <p:animEffect transition="in" filter="barn(inVertical)">
                                      <p:cBhvr>
                                        <p:cTn id="17"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90" name="Rectangle 15389">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Title 1">
            <a:extLst>
              <a:ext uri="{FF2B5EF4-FFF2-40B4-BE49-F238E27FC236}">
                <a16:creationId xmlns:a16="http://schemas.microsoft.com/office/drawing/2014/main" id="{69C86F07-6131-49E5-AE98-1CC5E7DD5461}"/>
              </a:ext>
            </a:extLst>
          </p:cNvPr>
          <p:cNvSpPr>
            <a:spLocks noGrp="1"/>
          </p:cNvSpPr>
          <p:nvPr>
            <p:ph type="title"/>
          </p:nvPr>
        </p:nvSpPr>
        <p:spPr>
          <a:xfrm>
            <a:off x="358484" y="1122363"/>
            <a:ext cx="4575343" cy="3204134"/>
          </a:xfrm>
        </p:spPr>
        <p:txBody>
          <a:bodyPr vert="horz" lIns="91440" tIns="45720" rIns="91440" bIns="45720" rtlCol="0" anchor="b">
            <a:normAutofit/>
          </a:bodyPr>
          <a:lstStyle/>
          <a:p>
            <a:pPr defTabSz="914400"/>
            <a:r>
              <a:rPr lang="en-US" altLang="en-US" sz="4200" b="1" kern="1200" dirty="0">
                <a:solidFill>
                  <a:schemeClr val="tx1"/>
                </a:solidFill>
                <a:effectLst>
                  <a:outerShdw blurRad="38100" dist="38100" dir="2700000" algn="tl">
                    <a:srgbClr val="000000">
                      <a:alpha val="43137"/>
                    </a:srgbClr>
                  </a:outerShdw>
                </a:effectLst>
                <a:latin typeface="+mj-lt"/>
                <a:ea typeface="+mj-ea"/>
                <a:cs typeface="+mj-cs"/>
              </a:rPr>
              <a:t>Where do you start planning and scheduling optimization?</a:t>
            </a:r>
          </a:p>
        </p:txBody>
      </p:sp>
      <p:sp>
        <p:nvSpPr>
          <p:cNvPr id="15392" name="Rectangle 1539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94" name="Rectangle 1539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15363" name="Content Placeholder 6" descr="ar125124353653023.jpg">
            <a:extLst>
              <a:ext uri="{FF2B5EF4-FFF2-40B4-BE49-F238E27FC236}">
                <a16:creationId xmlns:a16="http://schemas.microsoft.com/office/drawing/2014/main" id="{73C09F67-250D-4D0F-AD92-420D736FD0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33828" y="625683"/>
            <a:ext cx="2564028" cy="5455380"/>
          </a:xfrm>
          <a:prstGeom prst="rect">
            <a:avLst/>
          </a:prstGeom>
        </p:spPr>
      </p:pic>
      <p:sp>
        <p:nvSpPr>
          <p:cNvPr id="3" name="Footer Placeholder 2">
            <a:extLst>
              <a:ext uri="{FF2B5EF4-FFF2-40B4-BE49-F238E27FC236}">
                <a16:creationId xmlns:a16="http://schemas.microsoft.com/office/drawing/2014/main" id="{6A42E0DB-EDAA-AA4D-B385-E6EBF1E599EA}"/>
              </a:ext>
            </a:extLst>
          </p:cNvPr>
          <p:cNvSpPr>
            <a:spLocks noGrp="1"/>
          </p:cNvSpPr>
          <p:nvPr>
            <p:ph type="ftr" sz="quarter" idx="11"/>
          </p:nvPr>
        </p:nvSpPr>
        <p:spPr>
          <a:xfrm>
            <a:off x="3648456" y="6356350"/>
            <a:ext cx="3086100" cy="365125"/>
          </a:xfrm>
        </p:spPr>
        <p:txBody>
          <a:bodyPr vert="horz" lIns="91440" tIns="45720" rIns="91440" bIns="45720" rtlCol="0" anchor="ctr">
            <a:normAutofit/>
          </a:bodyPr>
          <a:lstStyle/>
          <a:p>
            <a:pPr algn="l">
              <a:spcAft>
                <a:spcPts val="600"/>
              </a:spcAft>
              <a:defRPr/>
            </a:pPr>
            <a:r>
              <a:rPr lang="en-US" sz="1000" kern="1200">
                <a:solidFill>
                  <a:schemeClr val="tx1">
                    <a:lumMod val="50000"/>
                    <a:lumOff val="50000"/>
                  </a:schemeClr>
                </a:solidFill>
                <a:latin typeface="+mn-lt"/>
                <a:ea typeface="+mn-ea"/>
                <a:cs typeface="+mn-cs"/>
              </a:rPr>
              <a:t>www.worldclassmaintenance.org</a:t>
            </a:r>
          </a:p>
        </p:txBody>
      </p:sp>
      <p:sp>
        <p:nvSpPr>
          <p:cNvPr id="2" name="Slide Number Placeholder 1">
            <a:extLst>
              <a:ext uri="{FF2B5EF4-FFF2-40B4-BE49-F238E27FC236}">
                <a16:creationId xmlns:a16="http://schemas.microsoft.com/office/drawing/2014/main" id="{E513FE38-2BA8-044B-AF01-CF336E54CB69}"/>
              </a:ext>
            </a:extLst>
          </p:cNvPr>
          <p:cNvSpPr>
            <a:spLocks noGrp="1"/>
          </p:cNvSpPr>
          <p:nvPr>
            <p:ph type="sldNum" sz="quarter" idx="12"/>
          </p:nvPr>
        </p:nvSpPr>
        <p:spPr>
          <a:xfrm>
            <a:off x="7444739" y="6356350"/>
            <a:ext cx="1340774" cy="365125"/>
          </a:xfrm>
        </p:spPr>
        <p:txBody>
          <a:bodyPr vert="horz" lIns="91440" tIns="45720" rIns="91440" bIns="45720" rtlCol="0" anchor="ctr">
            <a:normAutofit/>
          </a:bodyPr>
          <a:lstStyle/>
          <a:p>
            <a:pPr>
              <a:spcAft>
                <a:spcPts val="600"/>
              </a:spcAft>
              <a:defRPr/>
            </a:pPr>
            <a:fld id="{93760DB9-38B2-4ACA-86B8-FFD53C1F380B}" type="slidenum">
              <a:rPr lang="en-US" sz="1000">
                <a:solidFill>
                  <a:schemeClr val="tx1">
                    <a:lumMod val="50000"/>
                    <a:lumOff val="50000"/>
                  </a:schemeClr>
                </a:solidFill>
                <a:latin typeface="+mn-lt"/>
                <a:cs typeface="+mn-cs"/>
              </a:rPr>
              <a:pPr>
                <a:spcAft>
                  <a:spcPts val="600"/>
                </a:spcAft>
                <a:defRPr/>
              </a:pPr>
              <a:t>74</a:t>
            </a:fld>
            <a:endParaRPr lang="en-US" sz="1000">
              <a:solidFill>
                <a:schemeClr val="tx1">
                  <a:lumMod val="50000"/>
                  <a:lumOff val="50000"/>
                </a:schemeClr>
              </a:solidFill>
              <a:latin typeface="+mn-lt"/>
              <a:cs typeface="+mn-cs"/>
            </a:endParaRPr>
          </a:p>
        </p:txBody>
      </p:sp>
    </p:spTree>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4" name="Rectangle 16413">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416" name="Rectangle 16415">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418" name="Rectangle 16417">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Title 1">
            <a:extLst>
              <a:ext uri="{FF2B5EF4-FFF2-40B4-BE49-F238E27FC236}">
                <a16:creationId xmlns:a16="http://schemas.microsoft.com/office/drawing/2014/main" id="{6883AC63-601D-433B-9822-D5970F4C86FD}"/>
              </a:ext>
            </a:extLst>
          </p:cNvPr>
          <p:cNvSpPr>
            <a:spLocks noGrp="1"/>
          </p:cNvSpPr>
          <p:nvPr>
            <p:ph type="title"/>
          </p:nvPr>
        </p:nvSpPr>
        <p:spPr>
          <a:xfrm>
            <a:off x="836676" y="548640"/>
            <a:ext cx="7626096" cy="1179576"/>
          </a:xfrm>
        </p:spPr>
        <p:txBody>
          <a:bodyPr>
            <a:normAutofit/>
          </a:bodyPr>
          <a:lstStyle/>
          <a:p>
            <a:r>
              <a:rPr lang="en-US" altLang="en-US" sz="3500" u="sng">
                <a:latin typeface="Arial" panose="020B0604020202020204" pitchFamily="34" charset="0"/>
                <a:cs typeface="Arial" panose="020B0604020202020204" pitchFamily="34" charset="0"/>
              </a:rPr>
              <a:t>Step 1</a:t>
            </a:r>
            <a:r>
              <a:rPr lang="en-US" altLang="en-US" sz="3500">
                <a:latin typeface="Arial" panose="020B0604020202020204" pitchFamily="34" charset="0"/>
                <a:cs typeface="Arial" panose="020B0604020202020204" pitchFamily="34" charset="0"/>
              </a:rPr>
              <a:t>: Identify External Distracters</a:t>
            </a:r>
          </a:p>
        </p:txBody>
      </p:sp>
      <p:sp>
        <p:nvSpPr>
          <p:cNvPr id="16420" name="Rectangle 16419">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387" name="Content Placeholder 2">
            <a:extLst>
              <a:ext uri="{FF2B5EF4-FFF2-40B4-BE49-F238E27FC236}">
                <a16:creationId xmlns:a16="http://schemas.microsoft.com/office/drawing/2014/main" id="{FBCC97B9-38F9-46BA-BDE8-1B60F96A8048}"/>
              </a:ext>
            </a:extLst>
          </p:cNvPr>
          <p:cNvSpPr>
            <a:spLocks noGrp="1"/>
          </p:cNvSpPr>
          <p:nvPr>
            <p:ph idx="1"/>
          </p:nvPr>
        </p:nvSpPr>
        <p:spPr>
          <a:xfrm>
            <a:off x="836676" y="2481943"/>
            <a:ext cx="7626096" cy="3695020"/>
          </a:xfrm>
        </p:spPr>
        <p:txBody>
          <a:bodyPr>
            <a:normAutofit/>
          </a:bodyPr>
          <a:lstStyle/>
          <a:p>
            <a:pPr marL="231775" indent="-231775">
              <a:defRPr/>
            </a:pPr>
            <a:r>
              <a:rPr lang="en-US" sz="1800">
                <a:latin typeface="Arial" panose="020B0604020202020204" pitchFamily="34" charset="0"/>
                <a:cs typeface="Arial" panose="020B0604020202020204" pitchFamily="34" charset="0"/>
              </a:rPr>
              <a:t>Poor spare parts and inventory controls</a:t>
            </a:r>
          </a:p>
          <a:p>
            <a:pPr marL="231775" indent="-231775">
              <a:defRPr/>
            </a:pPr>
            <a:r>
              <a:rPr lang="en-US" sz="1800">
                <a:latin typeface="Arial" panose="020B0604020202020204" pitchFamily="34" charset="0"/>
                <a:cs typeface="Arial" panose="020B0604020202020204" pitchFamily="34" charset="0"/>
              </a:rPr>
              <a:t>Conflicting ideas of what planning </a:t>
            </a:r>
            <a:r>
              <a:rPr lang="en-US" sz="1800" i="1">
                <a:latin typeface="Arial" panose="020B0604020202020204" pitchFamily="34" charset="0"/>
                <a:cs typeface="Arial" panose="020B0604020202020204" pitchFamily="34" charset="0"/>
              </a:rPr>
              <a:t>is</a:t>
            </a:r>
          </a:p>
          <a:p>
            <a:pPr marL="231775" indent="-231775">
              <a:defRPr/>
            </a:pPr>
            <a:r>
              <a:rPr lang="en-US" sz="1800">
                <a:latin typeface="Arial" panose="020B0604020202020204" pitchFamily="34" charset="0"/>
                <a:cs typeface="Arial" panose="020B0604020202020204" pitchFamily="34" charset="0"/>
              </a:rPr>
              <a:t>Planners taken off job, put on tools, or involved in daily activities (parts chaser, facilitating daily work)</a:t>
            </a:r>
          </a:p>
          <a:p>
            <a:pPr marL="231775" indent="-231775">
              <a:defRPr/>
            </a:pPr>
            <a:r>
              <a:rPr lang="en-US" sz="1800">
                <a:latin typeface="Arial" panose="020B0604020202020204" pitchFamily="34" charset="0"/>
                <a:cs typeface="Arial" panose="020B0604020202020204" pitchFamily="34" charset="0"/>
              </a:rPr>
              <a:t>Maintenance and Production not acting as a team </a:t>
            </a:r>
          </a:p>
          <a:p>
            <a:pPr marL="231775" indent="-231775">
              <a:defRPr/>
            </a:pPr>
            <a:r>
              <a:rPr lang="en-US" sz="1800">
                <a:latin typeface="Arial" panose="020B0604020202020204" pitchFamily="34" charset="0"/>
                <a:cs typeface="Arial" panose="020B0604020202020204" pitchFamily="34" charset="0"/>
              </a:rPr>
              <a:t>No planning process, unclear expectations, unclear roles and responsibilities</a:t>
            </a:r>
          </a:p>
          <a:p>
            <a:pPr marL="231775" indent="-231775">
              <a:defRPr/>
            </a:pPr>
            <a:r>
              <a:rPr lang="en-US" sz="1800">
                <a:latin typeface="Arial" panose="020B0604020202020204" pitchFamily="34" charset="0"/>
                <a:cs typeface="Arial" panose="020B0604020202020204" pitchFamily="34" charset="0"/>
              </a:rPr>
              <a:t>Maintenance leadership not following the plan</a:t>
            </a:r>
          </a:p>
          <a:p>
            <a:pPr marL="231775" indent="-231775">
              <a:defRPr/>
            </a:pPr>
            <a:r>
              <a:rPr lang="en-US" sz="1800">
                <a:latin typeface="Arial" panose="020B0604020202020204" pitchFamily="34" charset="0"/>
                <a:cs typeface="Arial" panose="020B0604020202020204" pitchFamily="34" charset="0"/>
              </a:rPr>
              <a:t>Emergency / Urgent Work too High</a:t>
            </a:r>
          </a:p>
          <a:p>
            <a:pPr marL="231775" indent="-231775">
              <a:defRPr/>
            </a:pPr>
            <a:r>
              <a:rPr lang="en-US" sz="1800">
                <a:latin typeface="Arial" panose="020B0604020202020204" pitchFamily="34" charset="0"/>
                <a:cs typeface="Arial" panose="020B0604020202020204" pitchFamily="34" charset="0"/>
              </a:rPr>
              <a:t>Lack of Discipline</a:t>
            </a:r>
          </a:p>
          <a:p>
            <a:pPr marL="231775" indent="-231775">
              <a:defRPr/>
            </a:pPr>
            <a:r>
              <a:rPr lang="en-US" sz="1800">
                <a:latin typeface="Arial" panose="020B0604020202020204" pitchFamily="34" charset="0"/>
                <a:cs typeface="Arial" panose="020B0604020202020204" pitchFamily="34" charset="0"/>
              </a:rPr>
              <a:t>The CULTURE</a:t>
            </a:r>
          </a:p>
          <a:p>
            <a:pPr>
              <a:defRPr/>
            </a:pPr>
            <a:endParaRPr lang="en-US" sz="1800" b="1">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09FC6E3D-B19A-184E-B66A-787206C8724E}"/>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16388" name="Slide Number Placeholder 3">
            <a:extLst>
              <a:ext uri="{FF2B5EF4-FFF2-40B4-BE49-F238E27FC236}">
                <a16:creationId xmlns:a16="http://schemas.microsoft.com/office/drawing/2014/main" id="{9FD88440-427A-450F-8635-773AF65AE876}"/>
              </a:ext>
            </a:extLst>
          </p:cNvPr>
          <p:cNvSpPr>
            <a:spLocks noGrp="1"/>
          </p:cNvSpPr>
          <p:nvPr>
            <p:ph type="sldNum" sz="quarter" idx="12"/>
          </p:nvPr>
        </p:nvSpPr>
        <p:spPr>
          <a:xfrm>
            <a:off x="6405372"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7A4DA9AF-4CD5-4AAA-97D0-DBC63631AFC2}" type="slidenum">
              <a:rPr lang="en-US" altLang="en-US">
                <a:solidFill>
                  <a:schemeClr val="tx1">
                    <a:lumMod val="50000"/>
                    <a:lumOff val="50000"/>
                  </a:schemeClr>
                </a:solidFill>
              </a:rPr>
              <a:pPr eaLnBrk="1" hangingPunct="1">
                <a:spcAft>
                  <a:spcPts val="600"/>
                </a:spcAft>
              </a:pPr>
              <a:t>75</a:t>
            </a:fld>
            <a:endParaRPr lang="en-US" altLang="en-US">
              <a:solidFill>
                <a:schemeClr val="tx1">
                  <a:lumMod val="50000"/>
                  <a:lumOff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arn(inVertical)">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arn(inVertical)">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arn(inVertical)">
                                      <p:cBhvr>
                                        <p:cTn id="17" dur="500"/>
                                        <p:tgtEl>
                                          <p:spTgt spid="16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arn(inVertical)">
                                      <p:cBhvr>
                                        <p:cTn id="22" dur="500"/>
                                        <p:tgtEl>
                                          <p:spTgt spid="163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barn(inVertical)">
                                      <p:cBhvr>
                                        <p:cTn id="27" dur="500"/>
                                        <p:tgtEl>
                                          <p:spTgt spid="163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387">
                                            <p:txEl>
                                              <p:pRg st="5" end="5"/>
                                            </p:txEl>
                                          </p:spTgt>
                                        </p:tgtEl>
                                        <p:attrNameLst>
                                          <p:attrName>style.visibility</p:attrName>
                                        </p:attrNameLst>
                                      </p:cBhvr>
                                      <p:to>
                                        <p:strVal val="visible"/>
                                      </p:to>
                                    </p:set>
                                    <p:animEffect transition="in" filter="barn(inVertical)">
                                      <p:cBhvr>
                                        <p:cTn id="32" dur="500"/>
                                        <p:tgtEl>
                                          <p:spTgt spid="1638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6387">
                                            <p:txEl>
                                              <p:pRg st="6" end="6"/>
                                            </p:txEl>
                                          </p:spTgt>
                                        </p:tgtEl>
                                        <p:attrNameLst>
                                          <p:attrName>style.visibility</p:attrName>
                                        </p:attrNameLst>
                                      </p:cBhvr>
                                      <p:to>
                                        <p:strVal val="visible"/>
                                      </p:to>
                                    </p:set>
                                    <p:animEffect transition="in" filter="barn(inVertical)">
                                      <p:cBhvr>
                                        <p:cTn id="37" dur="500"/>
                                        <p:tgtEl>
                                          <p:spTgt spid="1638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6387">
                                            <p:txEl>
                                              <p:pRg st="7" end="7"/>
                                            </p:txEl>
                                          </p:spTgt>
                                        </p:tgtEl>
                                        <p:attrNameLst>
                                          <p:attrName>style.visibility</p:attrName>
                                        </p:attrNameLst>
                                      </p:cBhvr>
                                      <p:to>
                                        <p:strVal val="visible"/>
                                      </p:to>
                                    </p:set>
                                    <p:animEffect transition="in" filter="barn(inVertical)">
                                      <p:cBhvr>
                                        <p:cTn id="42" dur="500"/>
                                        <p:tgtEl>
                                          <p:spTgt spid="1638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6387">
                                            <p:txEl>
                                              <p:pRg st="8" end="8"/>
                                            </p:txEl>
                                          </p:spTgt>
                                        </p:tgtEl>
                                        <p:attrNameLst>
                                          <p:attrName>style.visibility</p:attrName>
                                        </p:attrNameLst>
                                      </p:cBhvr>
                                      <p:to>
                                        <p:strVal val="visible"/>
                                      </p:to>
                                    </p:set>
                                    <p:animEffect transition="in" filter="barn(inVertical)">
                                      <p:cBhvr>
                                        <p:cTn id="47" dur="500"/>
                                        <p:tgtEl>
                                          <p:spTgt spid="163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60" name="Rectangle 1745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462" name="Rectangle 1746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464" name="Rectangle 1746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10" name="Title 1">
            <a:extLst>
              <a:ext uri="{FF2B5EF4-FFF2-40B4-BE49-F238E27FC236}">
                <a16:creationId xmlns:a16="http://schemas.microsoft.com/office/drawing/2014/main" id="{4BB20F4B-B763-404D-B6F4-7D0247C61EAB}"/>
              </a:ext>
            </a:extLst>
          </p:cNvPr>
          <p:cNvSpPr>
            <a:spLocks noGrp="1"/>
          </p:cNvSpPr>
          <p:nvPr>
            <p:ph type="title"/>
          </p:nvPr>
        </p:nvSpPr>
        <p:spPr>
          <a:xfrm>
            <a:off x="836676" y="548640"/>
            <a:ext cx="7626096" cy="1179576"/>
          </a:xfrm>
        </p:spPr>
        <p:txBody>
          <a:bodyPr>
            <a:normAutofit/>
          </a:bodyPr>
          <a:lstStyle/>
          <a:p>
            <a:r>
              <a:rPr lang="en-US" altLang="en-US" sz="3000" u="sng">
                <a:latin typeface="Arial" panose="020B0604020202020204" pitchFamily="34" charset="0"/>
                <a:cs typeface="Arial" panose="020B0604020202020204" pitchFamily="34" charset="0"/>
              </a:rPr>
              <a:t>Step 2</a:t>
            </a:r>
            <a:r>
              <a:rPr lang="en-US" altLang="en-US" sz="3000">
                <a:latin typeface="Arial" panose="020B0604020202020204" pitchFamily="34" charset="0"/>
                <a:cs typeface="Arial" panose="020B0604020202020204" pitchFamily="34" charset="0"/>
              </a:rPr>
              <a:t>: Education of the Team</a:t>
            </a:r>
            <a:br>
              <a:rPr lang="en-US" altLang="en-US" sz="3000">
                <a:latin typeface="Arial" panose="020B0604020202020204" pitchFamily="34" charset="0"/>
                <a:cs typeface="Arial" panose="020B0604020202020204" pitchFamily="34" charset="0"/>
              </a:rPr>
            </a:br>
            <a:r>
              <a:rPr lang="en-US" altLang="en-US" sz="3000">
                <a:latin typeface="Arial" panose="020B0604020202020204" pitchFamily="34" charset="0"/>
                <a:cs typeface="Arial" panose="020B0604020202020204" pitchFamily="34" charset="0"/>
              </a:rPr>
              <a:t>“Coaching is not just for Planners Anymore</a:t>
            </a:r>
            <a:r>
              <a:rPr lang="en-US" altLang="en-US" sz="3000" i="1">
                <a:latin typeface="Arial" panose="020B0604020202020204" pitchFamily="34" charset="0"/>
                <a:cs typeface="Arial" panose="020B0604020202020204" pitchFamily="34" charset="0"/>
              </a:rPr>
              <a:t>”</a:t>
            </a:r>
          </a:p>
        </p:txBody>
      </p:sp>
      <p:sp>
        <p:nvSpPr>
          <p:cNvPr id="17466" name="Rectangle 1746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411" name="Content Placeholder 2">
            <a:extLst>
              <a:ext uri="{FF2B5EF4-FFF2-40B4-BE49-F238E27FC236}">
                <a16:creationId xmlns:a16="http://schemas.microsoft.com/office/drawing/2014/main" id="{FECB078E-ADCC-44FB-A3BC-D90DBD63E917}"/>
              </a:ext>
            </a:extLst>
          </p:cNvPr>
          <p:cNvSpPr>
            <a:spLocks noGrp="1"/>
          </p:cNvSpPr>
          <p:nvPr>
            <p:ph idx="1"/>
          </p:nvPr>
        </p:nvSpPr>
        <p:spPr>
          <a:xfrm>
            <a:off x="836676" y="2481943"/>
            <a:ext cx="7626096" cy="3695020"/>
          </a:xfrm>
        </p:spPr>
        <p:txBody>
          <a:bodyPr>
            <a:normAutofit/>
          </a:bodyPr>
          <a:lstStyle/>
          <a:p>
            <a:r>
              <a:rPr lang="en-US" altLang="en-US" sz="1900">
                <a:latin typeface="Arial" panose="020B0604020202020204" pitchFamily="34" charset="0"/>
                <a:cs typeface="Arial" panose="020B0604020202020204" pitchFamily="34" charset="0"/>
              </a:rPr>
              <a:t>Plant / Operations Leadership</a:t>
            </a:r>
          </a:p>
          <a:p>
            <a:r>
              <a:rPr lang="en-US" altLang="en-US" sz="1900">
                <a:latin typeface="Arial" panose="020B0604020202020204" pitchFamily="34" charset="0"/>
                <a:cs typeface="Arial" panose="020B0604020202020204" pitchFamily="34" charset="0"/>
              </a:rPr>
              <a:t>Frontline Production Leadership</a:t>
            </a:r>
          </a:p>
          <a:p>
            <a:r>
              <a:rPr lang="en-US" altLang="en-US" sz="1900">
                <a:latin typeface="Arial" panose="020B0604020202020204" pitchFamily="34" charset="0"/>
                <a:cs typeface="Arial" panose="020B0604020202020204" pitchFamily="34" charset="0"/>
              </a:rPr>
              <a:t>Maintenance and Reliability Leadership (all levels)</a:t>
            </a:r>
          </a:p>
          <a:p>
            <a:r>
              <a:rPr lang="en-US" altLang="en-US" sz="1900">
                <a:latin typeface="Arial" panose="020B0604020202020204" pitchFamily="34" charset="0"/>
                <a:cs typeface="Arial" panose="020B0604020202020204" pitchFamily="34" charset="0"/>
              </a:rPr>
              <a:t>Planners </a:t>
            </a:r>
          </a:p>
          <a:p>
            <a:r>
              <a:rPr lang="en-US" altLang="en-US" sz="1900">
                <a:latin typeface="Arial" panose="020B0604020202020204" pitchFamily="34" charset="0"/>
                <a:cs typeface="Arial" panose="020B0604020202020204" pitchFamily="34" charset="0"/>
              </a:rPr>
              <a:t>Maintenance Personnel</a:t>
            </a:r>
          </a:p>
          <a:p>
            <a:r>
              <a:rPr lang="en-US" altLang="en-US" sz="1900">
                <a:latin typeface="Arial" panose="020B0604020202020204" pitchFamily="34" charset="0"/>
                <a:cs typeface="Arial" panose="020B0604020202020204" pitchFamily="34" charset="0"/>
              </a:rPr>
              <a:t>Operators</a:t>
            </a:r>
          </a:p>
          <a:p>
            <a:endParaRPr lang="en-US" altLang="en-US" sz="1900"/>
          </a:p>
        </p:txBody>
      </p:sp>
      <p:sp>
        <p:nvSpPr>
          <p:cNvPr id="2" name="Footer Placeholder 1">
            <a:extLst>
              <a:ext uri="{FF2B5EF4-FFF2-40B4-BE49-F238E27FC236}">
                <a16:creationId xmlns:a16="http://schemas.microsoft.com/office/drawing/2014/main" id="{34D8F6BB-B675-C943-BD59-F8C953CAA29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17412" name="Slide Number Placeholder 3">
            <a:extLst>
              <a:ext uri="{FF2B5EF4-FFF2-40B4-BE49-F238E27FC236}">
                <a16:creationId xmlns:a16="http://schemas.microsoft.com/office/drawing/2014/main" id="{F5E3948E-368D-47F0-88EF-3EC96C33AA2D}"/>
              </a:ext>
            </a:extLst>
          </p:cNvPr>
          <p:cNvSpPr>
            <a:spLocks noGrp="1"/>
          </p:cNvSpPr>
          <p:nvPr>
            <p:ph type="sldNum" sz="quarter" idx="12"/>
          </p:nvPr>
        </p:nvSpPr>
        <p:spPr>
          <a:xfrm>
            <a:off x="6405372"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301CB4F3-7C51-45BF-99A0-512404C9C339}" type="slidenum">
              <a:rPr lang="en-US" altLang="en-US">
                <a:solidFill>
                  <a:schemeClr val="tx1">
                    <a:lumMod val="50000"/>
                    <a:lumOff val="50000"/>
                  </a:schemeClr>
                </a:solidFill>
              </a:rPr>
              <a:pPr eaLnBrk="1" hangingPunct="1">
                <a:spcAft>
                  <a:spcPts val="600"/>
                </a:spcAft>
              </a:pPr>
              <a:t>76</a:t>
            </a:fld>
            <a:endParaRPr lang="en-US" altLang="en-US">
              <a:solidFill>
                <a:schemeClr val="tx1">
                  <a:lumMod val="50000"/>
                  <a:lumOff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arn(inVertical)">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arn(inVertical)">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barn(inVertical)">
                                      <p:cBhvr>
                                        <p:cTn id="17" dur="5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barn(inVertical)">
                                      <p:cBhvr>
                                        <p:cTn id="22" dur="5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barn(inVertical)">
                                      <p:cBhvr>
                                        <p:cTn id="27" dur="5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barn(inVertical)">
                                      <p:cBhvr>
                                        <p:cTn id="32" dur="5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586834C-1335-431C-A45E-23E89E5861D8}"/>
              </a:ext>
            </a:extLst>
          </p:cNvPr>
          <p:cNvSpPr>
            <a:spLocks noGrp="1"/>
          </p:cNvSpPr>
          <p:nvPr>
            <p:ph type="title"/>
          </p:nvPr>
        </p:nvSpPr>
        <p:spPr>
          <a:xfrm>
            <a:off x="628650" y="0"/>
            <a:ext cx="7886700" cy="1325563"/>
          </a:xfrm>
        </p:spPr>
        <p:txBody>
          <a:bodyPr>
            <a:normAutofit/>
          </a:bodyPr>
          <a:lstStyle/>
          <a:p>
            <a:r>
              <a:rPr lang="en-US" altLang="en-US" sz="3200" dirty="0">
                <a:latin typeface="Arial" panose="020B0604020202020204" pitchFamily="34" charset="0"/>
                <a:cs typeface="Arial" panose="020B0604020202020204" pitchFamily="34" charset="0"/>
              </a:rPr>
              <a:t>Tool-Box Talk – Education is Critical to Success</a:t>
            </a:r>
          </a:p>
        </p:txBody>
      </p:sp>
      <p:sp>
        <p:nvSpPr>
          <p:cNvPr id="18435" name="Slide Number Placeholder 2">
            <a:extLst>
              <a:ext uri="{FF2B5EF4-FFF2-40B4-BE49-F238E27FC236}">
                <a16:creationId xmlns:a16="http://schemas.microsoft.com/office/drawing/2014/main" id="{D587C591-6D6B-4DF9-9CEE-DD7B4718E9E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466C82B-0618-4073-8FD3-64D7FF8C158B}" type="slidenum">
              <a:rPr lang="en-US" altLang="en-US">
                <a:solidFill>
                  <a:srgbClr val="5F5F5F"/>
                </a:solidFill>
              </a:rPr>
              <a:pPr eaLnBrk="1" hangingPunct="1"/>
              <a:t>77</a:t>
            </a:fld>
            <a:endParaRPr lang="en-US" altLang="en-US">
              <a:solidFill>
                <a:srgbClr val="5F5F5F"/>
              </a:solidFill>
            </a:endParaRPr>
          </a:p>
        </p:txBody>
      </p:sp>
      <p:pic>
        <p:nvPicPr>
          <p:cNvPr id="18436" name="Picture 3" descr="Tool Box Training - Effective Maintenance Work Procedures _1_.jpg">
            <a:extLst>
              <a:ext uri="{FF2B5EF4-FFF2-40B4-BE49-F238E27FC236}">
                <a16:creationId xmlns:a16="http://schemas.microsoft.com/office/drawing/2014/main" id="{B3352675-4887-4C2D-9A1B-95390EBFAF26}"/>
              </a:ext>
            </a:extLst>
          </p:cNvPr>
          <p:cNvPicPr>
            <a:picLocks noChangeAspect="1"/>
          </p:cNvPicPr>
          <p:nvPr/>
        </p:nvPicPr>
        <p:blipFill>
          <a:blip r:embed="rId3">
            <a:extLst>
              <a:ext uri="{28A0092B-C50C-407E-A947-70E740481C1C}">
                <a14:useLocalDpi xmlns:a14="http://schemas.microsoft.com/office/drawing/2010/main" val="0"/>
              </a:ext>
            </a:extLst>
          </a:blip>
          <a:srcRect b="10254"/>
          <a:stretch>
            <a:fillRect/>
          </a:stretch>
        </p:blipFill>
        <p:spPr bwMode="auto">
          <a:xfrm>
            <a:off x="1143000" y="1219200"/>
            <a:ext cx="7086600" cy="513715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626866BB-D11A-5044-84DD-5654A823444D}"/>
              </a:ext>
            </a:extLst>
          </p:cNvPr>
          <p:cNvSpPr>
            <a:spLocks noGrp="1"/>
          </p:cNvSpPr>
          <p:nvPr>
            <p:ph type="ftr" sz="quarter" idx="11"/>
          </p:nvPr>
        </p:nvSpPr>
        <p:spPr/>
        <p:txBody>
          <a:bodyPr/>
          <a:lstStyle/>
          <a:p>
            <a:r>
              <a:rPr lang="en-US"/>
              <a:t>www.worldclassmaintenance.org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716121F-9A40-4C1A-87F9-6FA7E2C55052}"/>
              </a:ext>
            </a:extLst>
          </p:cNvPr>
          <p:cNvSpPr>
            <a:spLocks noGrp="1"/>
          </p:cNvSpPr>
          <p:nvPr>
            <p:ph type="title"/>
          </p:nvPr>
        </p:nvSpPr>
        <p:spPr>
          <a:xfrm>
            <a:off x="152400" y="365126"/>
            <a:ext cx="8839200" cy="1325563"/>
          </a:xfrm>
        </p:spPr>
        <p:txBody>
          <a:bodyPr>
            <a:normAutofit/>
          </a:bodyPr>
          <a:lstStyle/>
          <a:p>
            <a:r>
              <a:rPr lang="en-US" altLang="en-US" sz="3200" u="sng" dirty="0">
                <a:latin typeface="Arial" panose="020B0604020202020204" pitchFamily="34" charset="0"/>
                <a:cs typeface="Arial" panose="020B0604020202020204" pitchFamily="34" charset="0"/>
              </a:rPr>
              <a:t>Step 3</a:t>
            </a:r>
            <a:r>
              <a:rPr lang="en-US" altLang="en-US" sz="3200" dirty="0">
                <a:latin typeface="Arial" panose="020B0604020202020204" pitchFamily="34" charset="0"/>
                <a:cs typeface="Arial" panose="020B0604020202020204" pitchFamily="34" charset="0"/>
              </a:rPr>
              <a:t>: Develop RACI Chart for </a:t>
            </a:r>
            <a:br>
              <a:rPr lang="en-US" altLang="en-US" sz="3200" dirty="0">
                <a:latin typeface="Arial" panose="020B0604020202020204" pitchFamily="34" charset="0"/>
                <a:cs typeface="Arial" panose="020B0604020202020204" pitchFamily="34" charset="0"/>
              </a:rPr>
            </a:br>
            <a:r>
              <a:rPr lang="en-US" altLang="en-US" sz="3200" dirty="0">
                <a:latin typeface="Arial" panose="020B0604020202020204" pitchFamily="34" charset="0"/>
                <a:cs typeface="Arial" panose="020B0604020202020204" pitchFamily="34" charset="0"/>
              </a:rPr>
              <a:t>Maintenance Planning and Scheduling</a:t>
            </a:r>
          </a:p>
        </p:txBody>
      </p:sp>
      <p:sp>
        <p:nvSpPr>
          <p:cNvPr id="19460" name="Slide Number Placeholder 3">
            <a:extLst>
              <a:ext uri="{FF2B5EF4-FFF2-40B4-BE49-F238E27FC236}">
                <a16:creationId xmlns:a16="http://schemas.microsoft.com/office/drawing/2014/main" id="{F88A01E5-5AC2-440D-AB03-58A51CB7118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0889CF-D597-4FE2-8E37-5CF8F6A5B664}" type="slidenum">
              <a:rPr lang="en-US" altLang="en-US">
                <a:solidFill>
                  <a:srgbClr val="5F5F5F"/>
                </a:solidFill>
              </a:rPr>
              <a:pPr eaLnBrk="1" hangingPunct="1"/>
              <a:t>78</a:t>
            </a:fld>
            <a:endParaRPr lang="en-US" altLang="en-US">
              <a:solidFill>
                <a:srgbClr val="5F5F5F"/>
              </a:solidFill>
            </a:endParaRPr>
          </a:p>
        </p:txBody>
      </p:sp>
      <p:sp>
        <p:nvSpPr>
          <p:cNvPr id="2" name="Footer Placeholder 1">
            <a:extLst>
              <a:ext uri="{FF2B5EF4-FFF2-40B4-BE49-F238E27FC236}">
                <a16:creationId xmlns:a16="http://schemas.microsoft.com/office/drawing/2014/main" id="{C8926650-8A57-0943-8B34-827CFD67DB9B}"/>
              </a:ext>
            </a:extLst>
          </p:cNvPr>
          <p:cNvSpPr>
            <a:spLocks noGrp="1"/>
          </p:cNvSpPr>
          <p:nvPr>
            <p:ph type="ftr" sz="quarter" idx="11"/>
          </p:nvPr>
        </p:nvSpPr>
        <p:spPr/>
        <p:txBody>
          <a:bodyPr/>
          <a:lstStyle/>
          <a:p>
            <a:pPr>
              <a:defRPr/>
            </a:pPr>
            <a:r>
              <a:rPr lang="en-US"/>
              <a:t>www.worldclassmaintenance.org</a:t>
            </a:r>
          </a:p>
        </p:txBody>
      </p:sp>
      <p:pic>
        <p:nvPicPr>
          <p:cNvPr id="6" name="Content Placeholder 5" descr="Graphical user interface, application, table&#10;&#10;Description automatically generated">
            <a:extLst>
              <a:ext uri="{FF2B5EF4-FFF2-40B4-BE49-F238E27FC236}">
                <a16:creationId xmlns:a16="http://schemas.microsoft.com/office/drawing/2014/main" id="{24226C82-1F02-E669-C272-F518C657A9F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5232" y="1825625"/>
            <a:ext cx="8054624" cy="4530726"/>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1" name="Rectangle 2052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23" name="Rectangle 2052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525" name="Rectangle 2052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Title 2">
            <a:extLst>
              <a:ext uri="{FF2B5EF4-FFF2-40B4-BE49-F238E27FC236}">
                <a16:creationId xmlns:a16="http://schemas.microsoft.com/office/drawing/2014/main" id="{C8D3AA77-5A0D-4784-A312-7C184D2FC188}"/>
              </a:ext>
            </a:extLst>
          </p:cNvPr>
          <p:cNvSpPr>
            <a:spLocks noGrp="1"/>
          </p:cNvSpPr>
          <p:nvPr>
            <p:ph type="title"/>
          </p:nvPr>
        </p:nvSpPr>
        <p:spPr>
          <a:xfrm>
            <a:off x="836676" y="548640"/>
            <a:ext cx="7626096" cy="1179576"/>
          </a:xfrm>
        </p:spPr>
        <p:txBody>
          <a:bodyPr>
            <a:normAutofit/>
          </a:bodyPr>
          <a:lstStyle/>
          <a:p>
            <a:r>
              <a:rPr lang="en-US" altLang="en-US" sz="3500" u="sng">
                <a:latin typeface="Arial" panose="020B0604020202020204" pitchFamily="34" charset="0"/>
                <a:cs typeface="Arial" panose="020B0604020202020204" pitchFamily="34" charset="0"/>
              </a:rPr>
              <a:t>Step 4</a:t>
            </a:r>
            <a:r>
              <a:rPr lang="en-US" altLang="en-US" sz="3500">
                <a:latin typeface="Arial" panose="020B0604020202020204" pitchFamily="34" charset="0"/>
                <a:cs typeface="Arial" panose="020B0604020202020204" pitchFamily="34" charset="0"/>
              </a:rPr>
              <a:t>: Develop Guiding Principles</a:t>
            </a:r>
            <a:br>
              <a:rPr lang="en-US" altLang="en-US" sz="3500">
                <a:latin typeface="Arial" panose="020B0604020202020204" pitchFamily="34" charset="0"/>
                <a:cs typeface="Arial" panose="020B0604020202020204" pitchFamily="34" charset="0"/>
              </a:rPr>
            </a:br>
            <a:r>
              <a:rPr lang="en-US" altLang="en-US" sz="3500">
                <a:latin typeface="Arial" panose="020B0604020202020204" pitchFamily="34" charset="0"/>
                <a:cs typeface="Arial" panose="020B0604020202020204" pitchFamily="34" charset="0"/>
              </a:rPr>
              <a:t>for Planning and Scheduling</a:t>
            </a:r>
          </a:p>
        </p:txBody>
      </p:sp>
      <p:sp>
        <p:nvSpPr>
          <p:cNvPr id="20527" name="Rectangle 2052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A1F19715-0993-443A-A393-02304B59B667}"/>
              </a:ext>
            </a:extLst>
          </p:cNvPr>
          <p:cNvSpPr>
            <a:spLocks noGrp="1"/>
          </p:cNvSpPr>
          <p:nvPr>
            <p:ph idx="1"/>
          </p:nvPr>
        </p:nvSpPr>
        <p:spPr>
          <a:xfrm>
            <a:off x="836676" y="2481943"/>
            <a:ext cx="7626096" cy="3695020"/>
          </a:xfrm>
        </p:spPr>
        <p:txBody>
          <a:bodyPr>
            <a:normAutofit/>
          </a:bodyPr>
          <a:lstStyle/>
          <a:p>
            <a:pPr>
              <a:defRPr/>
            </a:pPr>
            <a:r>
              <a:rPr lang="en-US" altLang="en-US" sz="1900">
                <a:latin typeface="Arial" panose="020B0604020202020204" pitchFamily="34" charset="0"/>
                <a:cs typeface="Arial" panose="020B0604020202020204" pitchFamily="34" charset="0"/>
              </a:rPr>
              <a:t>The planners focus on future work and maintain at least two weeks of work backlog that  is  planned,  approved,  and  ready  to schedule / execute.  </a:t>
            </a:r>
          </a:p>
          <a:p>
            <a:pPr>
              <a:defRPr/>
            </a:pPr>
            <a:r>
              <a:rPr lang="en-US" sz="1900">
                <a:latin typeface="Arial" panose="020B0604020202020204" pitchFamily="34" charset="0"/>
                <a:cs typeface="Arial" panose="020B0604020202020204" pitchFamily="34" charset="0"/>
              </a:rPr>
              <a:t>Planners Do Not Chase Parts for Jobs in Progress</a:t>
            </a:r>
          </a:p>
          <a:p>
            <a:pPr>
              <a:defRPr/>
            </a:pPr>
            <a:r>
              <a:rPr lang="en-US" sz="1900">
                <a:latin typeface="Arial" panose="020B0604020202020204" pitchFamily="34" charset="0"/>
                <a:cs typeface="Arial" panose="020B0604020202020204" pitchFamily="34" charset="0"/>
              </a:rPr>
              <a:t>Supervisors and Crew Leads Handle the Current Day’s Work and Problems - Coordination</a:t>
            </a:r>
          </a:p>
          <a:p>
            <a:pPr>
              <a:defRPr/>
            </a:pPr>
            <a:r>
              <a:rPr lang="en-US" sz="1900">
                <a:latin typeface="Arial" panose="020B0604020202020204" pitchFamily="34" charset="0"/>
                <a:cs typeface="Arial" panose="020B0604020202020204" pitchFamily="34" charset="0"/>
              </a:rPr>
              <a:t>Scheduling Does Not Occur Until Parts are Kitted</a:t>
            </a:r>
          </a:p>
          <a:p>
            <a:pPr>
              <a:defRPr/>
            </a:pPr>
            <a:r>
              <a:rPr lang="en-US" sz="1900">
                <a:latin typeface="Arial" panose="020B0604020202020204" pitchFamily="34" charset="0"/>
                <a:cs typeface="Arial" panose="020B0604020202020204" pitchFamily="34" charset="0"/>
              </a:rPr>
              <a:t>We will maintain a stable / no fluid Criticality Index</a:t>
            </a:r>
          </a:p>
          <a:p>
            <a:pPr>
              <a:defRPr/>
            </a:pPr>
            <a:endParaRPr lang="en-US" sz="1900" b="1">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D85387F7-F02C-9B4B-9104-BB7C1EA044D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0484" name="Slide Number Placeholder 1">
            <a:extLst>
              <a:ext uri="{FF2B5EF4-FFF2-40B4-BE49-F238E27FC236}">
                <a16:creationId xmlns:a16="http://schemas.microsoft.com/office/drawing/2014/main" id="{29EDA170-ECE3-40C6-B2AB-14B8BC015ADF}"/>
              </a:ext>
            </a:extLst>
          </p:cNvPr>
          <p:cNvSpPr>
            <a:spLocks noGrp="1"/>
          </p:cNvSpPr>
          <p:nvPr>
            <p:ph type="sldNum" sz="quarter" idx="12"/>
          </p:nvPr>
        </p:nvSpPr>
        <p:spPr>
          <a:xfrm>
            <a:off x="6405372"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DB619ADA-2F78-444E-BE9D-252B66678590}" type="slidenum">
              <a:rPr lang="en-US" altLang="en-US">
                <a:solidFill>
                  <a:schemeClr val="tx1">
                    <a:lumMod val="50000"/>
                    <a:lumOff val="50000"/>
                  </a:schemeClr>
                </a:solidFill>
              </a:rPr>
              <a:pPr eaLnBrk="1" hangingPunct="1">
                <a:spcAft>
                  <a:spcPts val="600"/>
                </a:spcAft>
              </a:pPr>
              <a:t>79</a:t>
            </a:fld>
            <a:endParaRPr lang="en-US" altLang="en-US">
              <a:solidFill>
                <a:schemeClr val="tx1">
                  <a:lumMod val="50000"/>
                  <a:lumOff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9961B0-ED0B-C59E-1C77-FDC7E35FDD57}"/>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Day in the life a Proactive Maintenance Planner</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FB7BE20-0808-C157-494E-7661F26ED6EE}"/>
              </a:ext>
            </a:extLst>
          </p:cNvPr>
          <p:cNvSpPr>
            <a:spLocks noGrp="1"/>
          </p:cNvSpPr>
          <p:nvPr>
            <p:ph idx="1"/>
          </p:nvPr>
        </p:nvSpPr>
        <p:spPr>
          <a:xfrm>
            <a:off x="836676" y="2481943"/>
            <a:ext cx="7626096" cy="3695020"/>
          </a:xfrm>
        </p:spPr>
        <p:txBody>
          <a:bodyPr>
            <a:norm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900" i="0" u="none" strike="noStrike" cap="none" normalizeH="0" baseline="0" dirty="0">
                <a:ln>
                  <a:noFill/>
                </a:ln>
                <a:effectLst/>
                <a:latin typeface="Arial" panose="020B0604020202020204" pitchFamily="34" charset="0"/>
                <a:cs typeface="Arial" panose="020B0604020202020204" pitchFamily="34" charset="0"/>
              </a:rPr>
              <a:t>Without this focus, we fall victim to the typical maintenance wastes associated with a reactive organization. </a:t>
            </a: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190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900" i="0" u="none" strike="noStrike" cap="none" normalizeH="0" baseline="0" dirty="0">
                <a:ln>
                  <a:noFill/>
                </a:ln>
                <a:effectLst/>
                <a:latin typeface="Arial" panose="020B0604020202020204" pitchFamily="34" charset="0"/>
                <a:cs typeface="Arial" panose="020B0604020202020204" pitchFamily="34" charset="0"/>
              </a:rPr>
              <a:t>Reactive Maintenance Organizations have a "Low Wrench-Time" because of all the sources of Maintenance Waste.</a:t>
            </a:r>
          </a:p>
          <a:p>
            <a:endParaRPr lang="en-US" sz="1900" dirty="0"/>
          </a:p>
        </p:txBody>
      </p:sp>
      <p:sp>
        <p:nvSpPr>
          <p:cNvPr id="4" name="Footer Placeholder 3">
            <a:extLst>
              <a:ext uri="{FF2B5EF4-FFF2-40B4-BE49-F238E27FC236}">
                <a16:creationId xmlns:a16="http://schemas.microsoft.com/office/drawing/2014/main" id="{AFCE95C5-CE22-0403-FA29-B456452FDA90}"/>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561C925A-F922-D531-92B1-074CACF37148}"/>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8</a:t>
            </a:fld>
            <a:endParaRPr lang="en-US">
              <a:solidFill>
                <a:schemeClr val="tx1">
                  <a:lumMod val="50000"/>
                  <a:lumOff val="50000"/>
                </a:schemeClr>
              </a:solidFill>
            </a:endParaRPr>
          </a:p>
        </p:txBody>
      </p:sp>
    </p:spTree>
    <p:extLst>
      <p:ext uri="{BB962C8B-B14F-4D97-AF65-F5344CB8AC3E}">
        <p14:creationId xmlns:p14="http://schemas.microsoft.com/office/powerpoint/2010/main" val="31994612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97EAF5B-5509-408B-B8AA-5083CB6D7D14}"/>
              </a:ext>
            </a:extLst>
          </p:cNvPr>
          <p:cNvSpPr>
            <a:spLocks noGrp="1"/>
          </p:cNvSpPr>
          <p:nvPr>
            <p:ph type="title"/>
          </p:nvPr>
        </p:nvSpPr>
        <p:spPr/>
        <p:txBody>
          <a:bodyPr>
            <a:normAutofit/>
          </a:bodyPr>
          <a:lstStyle/>
          <a:p>
            <a:r>
              <a:rPr lang="en-US" altLang="en-US" sz="3200" u="sng" dirty="0">
                <a:latin typeface="Arial" panose="020B0604020202020204" pitchFamily="34" charset="0"/>
                <a:cs typeface="Arial" panose="020B0604020202020204" pitchFamily="34" charset="0"/>
              </a:rPr>
              <a:t>Step 5</a:t>
            </a:r>
            <a:r>
              <a:rPr lang="en-US" altLang="en-US" sz="3200" dirty="0">
                <a:latin typeface="Arial" panose="020B0604020202020204" pitchFamily="34" charset="0"/>
                <a:cs typeface="Arial" panose="020B0604020202020204" pitchFamily="34" charset="0"/>
              </a:rPr>
              <a:t>: Define the Planning Process</a:t>
            </a:r>
          </a:p>
        </p:txBody>
      </p:sp>
      <p:pic>
        <p:nvPicPr>
          <p:cNvPr id="21507" name="Content Placeholder 4" descr="Slide2.JPG">
            <a:extLst>
              <a:ext uri="{FF2B5EF4-FFF2-40B4-BE49-F238E27FC236}">
                <a16:creationId xmlns:a16="http://schemas.microsoft.com/office/drawing/2014/main" id="{AC27F3D6-94D3-4DFD-94FA-64BEAC09EBC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5565" b="16336"/>
          <a:stretch>
            <a:fillRect/>
          </a:stretch>
        </p:blipFill>
        <p:spPr>
          <a:xfrm>
            <a:off x="628650" y="1695378"/>
            <a:ext cx="8056509" cy="4114800"/>
          </a:xfrm>
        </p:spPr>
      </p:pic>
      <p:sp>
        <p:nvSpPr>
          <p:cNvPr id="21508" name="Slide Number Placeholder 3">
            <a:extLst>
              <a:ext uri="{FF2B5EF4-FFF2-40B4-BE49-F238E27FC236}">
                <a16:creationId xmlns:a16="http://schemas.microsoft.com/office/drawing/2014/main" id="{ECD2FBC5-B685-4D12-A7CC-BA27AA44BE7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555317-90A8-4A0B-80FF-F64E27B460F4}" type="slidenum">
              <a:rPr lang="en-US" altLang="en-US">
                <a:solidFill>
                  <a:srgbClr val="5F5F5F"/>
                </a:solidFill>
              </a:rPr>
              <a:pPr eaLnBrk="1" hangingPunct="1"/>
              <a:t>80</a:t>
            </a:fld>
            <a:endParaRPr lang="en-US" altLang="en-US">
              <a:solidFill>
                <a:srgbClr val="5F5F5F"/>
              </a:solidFill>
            </a:endParaRPr>
          </a:p>
        </p:txBody>
      </p:sp>
      <p:sp>
        <p:nvSpPr>
          <p:cNvPr id="2" name="Footer Placeholder 1">
            <a:extLst>
              <a:ext uri="{FF2B5EF4-FFF2-40B4-BE49-F238E27FC236}">
                <a16:creationId xmlns:a16="http://schemas.microsoft.com/office/drawing/2014/main" id="{941537C7-2403-C548-8BE0-69F95425C545}"/>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7C5F8C1F-A3FC-4E0D-B735-4D0CA3F10114}"/>
              </a:ext>
            </a:extLst>
          </p:cNvPr>
          <p:cNvSpPr>
            <a:spLocks noGrp="1"/>
          </p:cNvSpPr>
          <p:nvPr>
            <p:ph type="title"/>
          </p:nvPr>
        </p:nvSpPr>
        <p:spPr>
          <a:xfrm>
            <a:off x="743534" y="347662"/>
            <a:ext cx="8400465" cy="1143000"/>
          </a:xfrm>
        </p:spPr>
        <p:txBody>
          <a:bodyPr>
            <a:normAutofit/>
          </a:bodyPr>
          <a:lstStyle/>
          <a:p>
            <a:r>
              <a:rPr lang="en-US" altLang="en-US" sz="3200" u="sng" dirty="0">
                <a:latin typeface="Arial" panose="020B0604020202020204" pitchFamily="34" charset="0"/>
                <a:cs typeface="Arial" panose="020B0604020202020204" pitchFamily="34" charset="0"/>
              </a:rPr>
              <a:t>Step 6</a:t>
            </a:r>
            <a:r>
              <a:rPr lang="en-US" altLang="en-US" sz="3200" dirty="0">
                <a:latin typeface="Arial" panose="020B0604020202020204" pitchFamily="34" charset="0"/>
                <a:cs typeface="Arial" panose="020B0604020202020204" pitchFamily="34" charset="0"/>
              </a:rPr>
              <a:t>: Prioritize Work to be Planned</a:t>
            </a:r>
          </a:p>
        </p:txBody>
      </p:sp>
      <p:pic>
        <p:nvPicPr>
          <p:cNvPr id="22531" name="Content Placeholder 4" descr="Intercept Model.jpg">
            <a:extLst>
              <a:ext uri="{FF2B5EF4-FFF2-40B4-BE49-F238E27FC236}">
                <a16:creationId xmlns:a16="http://schemas.microsoft.com/office/drawing/2014/main" id="{D490A320-272B-483D-A6B1-509CD6FE8075}"/>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250" t="20040" r="6383" b="12134"/>
          <a:stretch/>
        </p:blipFill>
        <p:spPr>
          <a:xfrm>
            <a:off x="743535" y="1490662"/>
            <a:ext cx="7656930" cy="3771106"/>
          </a:xfrm>
        </p:spPr>
      </p:pic>
      <p:sp>
        <p:nvSpPr>
          <p:cNvPr id="22532" name="Slide Number Placeholder 3">
            <a:extLst>
              <a:ext uri="{FF2B5EF4-FFF2-40B4-BE49-F238E27FC236}">
                <a16:creationId xmlns:a16="http://schemas.microsoft.com/office/drawing/2014/main" id="{0D1F6FB3-D518-49DA-A547-AED1138A8EF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20DC6-8BD3-4F89-804A-E28CE8041279}" type="slidenum">
              <a:rPr lang="en-US" altLang="en-US">
                <a:solidFill>
                  <a:srgbClr val="5F5F5F"/>
                </a:solidFill>
              </a:rPr>
              <a:pPr eaLnBrk="1" hangingPunct="1"/>
              <a:t>81</a:t>
            </a:fld>
            <a:endParaRPr lang="en-US" altLang="en-US">
              <a:solidFill>
                <a:srgbClr val="5F5F5F"/>
              </a:solidFill>
            </a:endParaRPr>
          </a:p>
        </p:txBody>
      </p:sp>
      <p:sp>
        <p:nvSpPr>
          <p:cNvPr id="2" name="Footer Placeholder 1">
            <a:extLst>
              <a:ext uri="{FF2B5EF4-FFF2-40B4-BE49-F238E27FC236}">
                <a16:creationId xmlns:a16="http://schemas.microsoft.com/office/drawing/2014/main" id="{1CF61D01-5F9A-C944-B79A-F9112C50B0ED}"/>
              </a:ext>
            </a:extLst>
          </p:cNvPr>
          <p:cNvSpPr>
            <a:spLocks noGrp="1"/>
          </p:cNvSpPr>
          <p:nvPr>
            <p:ph type="ftr" sz="quarter" idx="11"/>
          </p:nvPr>
        </p:nvSpPr>
        <p:spPr/>
        <p:txBody>
          <a:bodyPr/>
          <a:lstStyle/>
          <a:p>
            <a:pPr>
              <a:defRPr/>
            </a:pPr>
            <a:r>
              <a:rPr lang="en-US"/>
              <a:t>www.worldclassmaintenance.org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607" name="Rectangle 23606">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609" name="Rectangle 2360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611" name="Rectangle 23610">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554" name="Title 1">
            <a:extLst>
              <a:ext uri="{FF2B5EF4-FFF2-40B4-BE49-F238E27FC236}">
                <a16:creationId xmlns:a16="http://schemas.microsoft.com/office/drawing/2014/main" id="{937661FD-A5AF-41D6-B026-F433AAAF6608}"/>
              </a:ext>
            </a:extLst>
          </p:cNvPr>
          <p:cNvSpPr>
            <a:spLocks noGrp="1"/>
          </p:cNvSpPr>
          <p:nvPr>
            <p:ph type="title"/>
          </p:nvPr>
        </p:nvSpPr>
        <p:spPr>
          <a:xfrm>
            <a:off x="836676" y="548640"/>
            <a:ext cx="7626096" cy="1179576"/>
          </a:xfrm>
        </p:spPr>
        <p:txBody>
          <a:bodyPr>
            <a:normAutofit/>
          </a:bodyPr>
          <a:lstStyle/>
          <a:p>
            <a:r>
              <a:rPr lang="en-US" altLang="en-US" sz="3000" u="sng">
                <a:latin typeface="Arial" panose="020B0604020202020204" pitchFamily="34" charset="0"/>
                <a:cs typeface="Arial" panose="020B0604020202020204" pitchFamily="34" charset="0"/>
              </a:rPr>
              <a:t>Step 7</a:t>
            </a:r>
            <a:r>
              <a:rPr lang="en-US" altLang="en-US" sz="3000">
                <a:latin typeface="Arial" panose="020B0604020202020204" pitchFamily="34" charset="0"/>
                <a:cs typeface="Arial" panose="020B0604020202020204" pitchFamily="34" charset="0"/>
              </a:rPr>
              <a:t>: </a:t>
            </a:r>
            <a:br>
              <a:rPr lang="en-US" altLang="en-US" sz="3000">
                <a:latin typeface="Arial" panose="020B0604020202020204" pitchFamily="34" charset="0"/>
                <a:cs typeface="Arial" panose="020B0604020202020204" pitchFamily="34" charset="0"/>
              </a:rPr>
            </a:br>
            <a:r>
              <a:rPr lang="en-US" altLang="en-US" sz="3000">
                <a:latin typeface="Arial" panose="020B0604020202020204" pitchFamily="34" charset="0"/>
                <a:cs typeface="Arial" panose="020B0604020202020204" pitchFamily="34" charset="0"/>
              </a:rPr>
              <a:t>Develop Effective / Repeatable Procedures </a:t>
            </a:r>
          </a:p>
        </p:txBody>
      </p:sp>
      <p:sp>
        <p:nvSpPr>
          <p:cNvPr id="23613" name="Rectangle 23612">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555" name="Content Placeholder 2">
            <a:extLst>
              <a:ext uri="{FF2B5EF4-FFF2-40B4-BE49-F238E27FC236}">
                <a16:creationId xmlns:a16="http://schemas.microsoft.com/office/drawing/2014/main" id="{BD8ED7C9-64BB-4E6A-91FF-5A272C5CBEF9}"/>
              </a:ext>
            </a:extLst>
          </p:cNvPr>
          <p:cNvSpPr>
            <a:spLocks noGrp="1"/>
          </p:cNvSpPr>
          <p:nvPr>
            <p:ph idx="1"/>
          </p:nvPr>
        </p:nvSpPr>
        <p:spPr>
          <a:xfrm>
            <a:off x="836676" y="2481943"/>
            <a:ext cx="7626096" cy="3695020"/>
          </a:xfrm>
        </p:spPr>
        <p:txBody>
          <a:bodyPr>
            <a:normAutofit/>
          </a:bodyPr>
          <a:lstStyle/>
          <a:p>
            <a:r>
              <a:rPr lang="en-US" altLang="en-US" sz="1900">
                <a:latin typeface="Arial" panose="020B0604020202020204" pitchFamily="34" charset="0"/>
                <a:cs typeface="Arial" panose="020B0604020202020204" pitchFamily="34" charset="0"/>
              </a:rPr>
              <a:t>Repeatable Process</a:t>
            </a:r>
          </a:p>
          <a:p>
            <a:r>
              <a:rPr lang="en-US" altLang="en-US" sz="1900">
                <a:latin typeface="Arial" panose="020B0604020202020204" pitchFamily="34" charset="0"/>
                <a:cs typeface="Arial" panose="020B0604020202020204" pitchFamily="34" charset="0"/>
              </a:rPr>
              <a:t>Capture Knowledge</a:t>
            </a:r>
          </a:p>
          <a:p>
            <a:r>
              <a:rPr lang="en-US" altLang="en-US" sz="1900">
                <a:latin typeface="Arial" panose="020B0604020202020204" pitchFamily="34" charset="0"/>
                <a:cs typeface="Arial" panose="020B0604020202020204" pitchFamily="34" charset="0"/>
              </a:rPr>
              <a:t>Train New Employees</a:t>
            </a:r>
          </a:p>
          <a:p>
            <a:r>
              <a:rPr lang="en-US" altLang="en-US" sz="1900">
                <a:latin typeface="Arial" panose="020B0604020202020204" pitchFamily="34" charset="0"/>
                <a:cs typeface="Arial" panose="020B0604020202020204" pitchFamily="34" charset="0"/>
              </a:rPr>
              <a:t>Reduce Human Induced Failures</a:t>
            </a:r>
          </a:p>
          <a:p>
            <a:pPr>
              <a:buFontTx/>
              <a:buNone/>
            </a:pPr>
            <a:endParaRPr lang="en-US" altLang="en-US" sz="1900" b="1"/>
          </a:p>
        </p:txBody>
      </p:sp>
      <p:sp>
        <p:nvSpPr>
          <p:cNvPr id="2" name="Footer Placeholder 1">
            <a:extLst>
              <a:ext uri="{FF2B5EF4-FFF2-40B4-BE49-F238E27FC236}">
                <a16:creationId xmlns:a16="http://schemas.microsoft.com/office/drawing/2014/main" id="{598EEA56-F38A-C147-B42C-F4268E6C506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3556" name="Slide Number Placeholder 3">
            <a:extLst>
              <a:ext uri="{FF2B5EF4-FFF2-40B4-BE49-F238E27FC236}">
                <a16:creationId xmlns:a16="http://schemas.microsoft.com/office/drawing/2014/main" id="{528351B5-281A-42F8-992E-9D07AFB75989}"/>
              </a:ext>
            </a:extLst>
          </p:cNvPr>
          <p:cNvSpPr>
            <a:spLocks noGrp="1"/>
          </p:cNvSpPr>
          <p:nvPr>
            <p:ph type="sldNum" sz="quarter" idx="12"/>
          </p:nvPr>
        </p:nvSpPr>
        <p:spPr>
          <a:xfrm>
            <a:off x="6405372"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231E6E4D-A06D-4C33-936B-9F7587577D13}" type="slidenum">
              <a:rPr lang="en-US" altLang="en-US">
                <a:solidFill>
                  <a:schemeClr val="tx1">
                    <a:lumMod val="50000"/>
                    <a:lumOff val="50000"/>
                  </a:schemeClr>
                </a:solidFill>
              </a:rPr>
              <a:pPr eaLnBrk="1" hangingPunct="1">
                <a:spcAft>
                  <a:spcPts val="600"/>
                </a:spcAft>
              </a:pPr>
              <a:t>82</a:t>
            </a:fld>
            <a:endParaRPr lang="en-US" altLang="en-US">
              <a:solidFill>
                <a:schemeClr val="tx1">
                  <a:lumMod val="50000"/>
                  <a:lumOff val="50000"/>
                </a:schemeClr>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6653" name="Rectangle 2665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655" name="Rectangle 2665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626" name="Title 1">
            <a:extLst>
              <a:ext uri="{FF2B5EF4-FFF2-40B4-BE49-F238E27FC236}">
                <a16:creationId xmlns:a16="http://schemas.microsoft.com/office/drawing/2014/main" id="{FB0C370D-7653-4AAE-B67F-2F0A371D9E25}"/>
              </a:ext>
            </a:extLst>
          </p:cNvPr>
          <p:cNvSpPr>
            <a:spLocks noGrp="1"/>
          </p:cNvSpPr>
          <p:nvPr>
            <p:ph type="title"/>
          </p:nvPr>
        </p:nvSpPr>
        <p:spPr>
          <a:xfrm>
            <a:off x="836676" y="548640"/>
            <a:ext cx="7626096" cy="1179576"/>
          </a:xfrm>
        </p:spPr>
        <p:txBody>
          <a:bodyPr>
            <a:normAutofit/>
          </a:bodyPr>
          <a:lstStyle/>
          <a:p>
            <a:r>
              <a:rPr lang="en-US" altLang="en-US" sz="3500" u="sng">
                <a:latin typeface="Arial" panose="020B0604020202020204" pitchFamily="34" charset="0"/>
                <a:cs typeface="Arial" panose="020B0604020202020204" pitchFamily="34" charset="0"/>
              </a:rPr>
              <a:t>Step 8</a:t>
            </a:r>
            <a:r>
              <a:rPr lang="en-US" altLang="en-US" sz="3500">
                <a:latin typeface="Arial" panose="020B0604020202020204" pitchFamily="34" charset="0"/>
                <a:cs typeface="Arial" panose="020B0604020202020204" pitchFamily="34" charset="0"/>
              </a:rPr>
              <a:t>: Measure Effectiveness of Planning and Scheduling</a:t>
            </a:r>
          </a:p>
        </p:txBody>
      </p:sp>
      <p:sp>
        <p:nvSpPr>
          <p:cNvPr id="26657" name="Rectangle 2665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627" name="Content Placeholder 2">
            <a:extLst>
              <a:ext uri="{FF2B5EF4-FFF2-40B4-BE49-F238E27FC236}">
                <a16:creationId xmlns:a16="http://schemas.microsoft.com/office/drawing/2014/main" id="{85226902-791A-436E-9006-E35BF7BCEC10}"/>
              </a:ext>
            </a:extLst>
          </p:cNvPr>
          <p:cNvSpPr>
            <a:spLocks noGrp="1"/>
          </p:cNvSpPr>
          <p:nvPr>
            <p:ph idx="1"/>
          </p:nvPr>
        </p:nvSpPr>
        <p:spPr>
          <a:xfrm>
            <a:off x="836676" y="2209800"/>
            <a:ext cx="7626096" cy="4343399"/>
          </a:xfrm>
        </p:spPr>
        <p:txBody>
          <a:bodyPr>
            <a:normAutofit/>
          </a:bodyPr>
          <a:lstStyle/>
          <a:p>
            <a:r>
              <a:rPr lang="en-US" altLang="en-US" sz="1800" dirty="0">
                <a:latin typeface="Arial" panose="020B0604020202020204" pitchFamily="34" charset="0"/>
                <a:cs typeface="Arial" panose="020B0604020202020204" pitchFamily="34" charset="0"/>
              </a:rPr>
              <a:t>% of Work Orders Planned (Trending Up)</a:t>
            </a:r>
          </a:p>
          <a:p>
            <a:r>
              <a:rPr lang="en-US" altLang="en-US" sz="1800" dirty="0">
                <a:latin typeface="Arial" panose="020B0604020202020204" pitchFamily="34" charset="0"/>
                <a:cs typeface="Arial" panose="020B0604020202020204" pitchFamily="34" charset="0"/>
              </a:rPr>
              <a:t>% of Planned Work (90%)</a:t>
            </a:r>
          </a:p>
          <a:p>
            <a:pPr lvl="2" indent="-457200">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Proactive (90%</a:t>
            </a:r>
          </a:p>
          <a:p>
            <a:pPr lvl="2" indent="-457200">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Reactive (2%)</a:t>
            </a:r>
          </a:p>
          <a:p>
            <a:pPr lvl="2" indent="-457200">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Requires no Planning (8%)</a:t>
            </a:r>
          </a:p>
          <a:p>
            <a:r>
              <a:rPr lang="en-US" altLang="en-US" sz="1800" dirty="0">
                <a:latin typeface="Arial" panose="020B0604020202020204" pitchFamily="34" charset="0"/>
                <a:cs typeface="Arial" panose="020B0604020202020204" pitchFamily="34" charset="0"/>
              </a:rPr>
              <a:t>% of Work Orders with Estimated to Actual Labor Hours (+/- 10%)</a:t>
            </a:r>
          </a:p>
          <a:p>
            <a:r>
              <a:rPr lang="en-US" altLang="en-US" sz="1800" dirty="0">
                <a:latin typeface="Arial" panose="020B0604020202020204" pitchFamily="34" charset="0"/>
                <a:cs typeface="Arial" panose="020B0604020202020204" pitchFamily="34" charset="0"/>
              </a:rPr>
              <a:t>Backlog - measured in labor hours by week</a:t>
            </a:r>
          </a:p>
          <a:p>
            <a:pPr lvl="1">
              <a:buFont typeface="Arial" panose="020B0604020202020204" pitchFamily="34" charset="0"/>
              <a:buChar char="–"/>
            </a:pPr>
            <a:r>
              <a:rPr lang="en-US" altLang="en-US" dirty="0">
                <a:latin typeface="Arial" panose="020B0604020202020204" pitchFamily="34" charset="0"/>
                <a:cs typeface="Arial" panose="020B0604020202020204" pitchFamily="34" charset="0"/>
              </a:rPr>
              <a:t>Ready to Schedule (2-4 Weeks)</a:t>
            </a:r>
          </a:p>
          <a:p>
            <a:pPr lvl="1">
              <a:buFont typeface="Arial" panose="020B0604020202020204" pitchFamily="34" charset="0"/>
              <a:buChar char="–"/>
            </a:pPr>
            <a:r>
              <a:rPr lang="en-US" altLang="en-US" dirty="0">
                <a:latin typeface="Arial" panose="020B0604020202020204" pitchFamily="34" charset="0"/>
                <a:cs typeface="Arial" panose="020B0604020202020204" pitchFamily="34" charset="0"/>
              </a:rPr>
              <a:t>Total Backlog (6-8 Weeks)</a:t>
            </a:r>
          </a:p>
          <a:p>
            <a:r>
              <a:rPr lang="en-US" altLang="en-US" sz="1800" dirty="0">
                <a:latin typeface="Arial" panose="020B0604020202020204" pitchFamily="34" charset="0"/>
                <a:cs typeface="Arial" panose="020B0604020202020204" pitchFamily="34" charset="0"/>
              </a:rPr>
              <a:t>% of WOs with Comments/Recommendations</a:t>
            </a:r>
          </a:p>
          <a:p>
            <a:r>
              <a:rPr lang="en-US" altLang="en-US" sz="1800" dirty="0">
                <a:latin typeface="Arial" panose="020B0604020202020204" pitchFamily="34" charset="0"/>
                <a:cs typeface="Arial" panose="020B0604020202020204" pitchFamily="34" charset="0"/>
              </a:rPr>
              <a:t>PM Compliance (Critical Assets – 100%)</a:t>
            </a:r>
          </a:p>
          <a:p>
            <a:r>
              <a:rPr lang="en-US" altLang="en-US" sz="1800" dirty="0">
                <a:latin typeface="Arial" panose="020B0604020202020204" pitchFamily="34" charset="0"/>
                <a:cs typeface="Arial" panose="020B0604020202020204" pitchFamily="34" charset="0"/>
              </a:rPr>
              <a:t>PdM Compliance (Critical Assets – 100%)</a:t>
            </a:r>
          </a:p>
          <a:p>
            <a:r>
              <a:rPr lang="en-US" altLang="en-US" sz="1800" dirty="0">
                <a:latin typeface="Arial" panose="020B0604020202020204" pitchFamily="34" charset="0"/>
                <a:cs typeface="Arial" panose="020B0604020202020204" pitchFamily="34" charset="0"/>
              </a:rPr>
              <a:t>Mean Time Between Failure (MTBF)</a:t>
            </a:r>
          </a:p>
          <a:p>
            <a:pPr lvl="1"/>
            <a:endParaRPr lang="en-US" altLang="en-US" sz="1300" b="1" dirty="0">
              <a:latin typeface="Arial" panose="020B0604020202020204" pitchFamily="34" charset="0"/>
              <a:cs typeface="Arial" panose="020B0604020202020204" pitchFamily="34" charset="0"/>
            </a:endParaRPr>
          </a:p>
          <a:p>
            <a:endParaRPr lang="en-US" altLang="en-US" sz="1300" b="1" dirty="0">
              <a:latin typeface="Arial" panose="020B0604020202020204" pitchFamily="34" charset="0"/>
              <a:cs typeface="Arial" panose="020B0604020202020204" pitchFamily="34" charset="0"/>
            </a:endParaRPr>
          </a:p>
          <a:p>
            <a:endParaRPr lang="en-US" altLang="en-US" sz="1300" b="1" dirty="0">
              <a:latin typeface="Arial" panose="020B0604020202020204" pitchFamily="34" charset="0"/>
              <a:cs typeface="Arial" panose="020B0604020202020204" pitchFamily="34" charset="0"/>
            </a:endParaRPr>
          </a:p>
          <a:p>
            <a:pPr>
              <a:buFontTx/>
              <a:buNone/>
            </a:pPr>
            <a:endParaRPr lang="en-US" altLang="en-US" sz="1300" b="1" dirty="0">
              <a:latin typeface="Arial" panose="020B060402020202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CB776D8-77A6-3E42-8369-032CF55AD798}"/>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26628" name="Slide Number Placeholder 3">
            <a:extLst>
              <a:ext uri="{FF2B5EF4-FFF2-40B4-BE49-F238E27FC236}">
                <a16:creationId xmlns:a16="http://schemas.microsoft.com/office/drawing/2014/main" id="{0F097B6C-93C8-470D-AFC1-DED4BCF84DC9}"/>
              </a:ext>
            </a:extLst>
          </p:cNvPr>
          <p:cNvSpPr>
            <a:spLocks noGrp="1"/>
          </p:cNvSpPr>
          <p:nvPr>
            <p:ph type="sldNum" sz="quarter" idx="12"/>
          </p:nvPr>
        </p:nvSpPr>
        <p:spPr>
          <a:xfrm>
            <a:off x="6405372"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DA206C3E-1530-4604-858D-15A04ADB6D31}" type="slidenum">
              <a:rPr lang="en-US" altLang="en-US">
                <a:solidFill>
                  <a:schemeClr val="tx1">
                    <a:lumMod val="50000"/>
                    <a:lumOff val="50000"/>
                  </a:schemeClr>
                </a:solidFill>
              </a:rPr>
              <a:pPr eaLnBrk="1" hangingPunct="1">
                <a:spcAft>
                  <a:spcPts val="600"/>
                </a:spcAft>
              </a:pPr>
              <a:t>83</a:t>
            </a:fld>
            <a:endParaRPr lang="en-US" altLang="en-US">
              <a:solidFill>
                <a:schemeClr val="tx1">
                  <a:lumMod val="50000"/>
                  <a:lumOff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arn(inVertical)">
                                      <p:cBhvr>
                                        <p:cTn id="7" dur="5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barn(inVertical)">
                                      <p:cBhvr>
                                        <p:cTn id="12" dur="5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barn(inVertical)">
                                      <p:cBhvr>
                                        <p:cTn id="17" dur="500"/>
                                        <p:tgtEl>
                                          <p:spTgt spid="26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barn(inVertical)">
                                      <p:cBhvr>
                                        <p:cTn id="22" dur="500"/>
                                        <p:tgtEl>
                                          <p:spTgt spid="266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6627">
                                            <p:txEl>
                                              <p:pRg st="4" end="4"/>
                                            </p:txEl>
                                          </p:spTgt>
                                        </p:tgtEl>
                                        <p:attrNameLst>
                                          <p:attrName>style.visibility</p:attrName>
                                        </p:attrNameLst>
                                      </p:cBhvr>
                                      <p:to>
                                        <p:strVal val="visible"/>
                                      </p:to>
                                    </p:set>
                                    <p:animEffect transition="in" filter="barn(inVertical)">
                                      <p:cBhvr>
                                        <p:cTn id="27" dur="500"/>
                                        <p:tgtEl>
                                          <p:spTgt spid="266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6627">
                                            <p:txEl>
                                              <p:pRg st="5" end="5"/>
                                            </p:txEl>
                                          </p:spTgt>
                                        </p:tgtEl>
                                        <p:attrNameLst>
                                          <p:attrName>style.visibility</p:attrName>
                                        </p:attrNameLst>
                                      </p:cBhvr>
                                      <p:to>
                                        <p:strVal val="visible"/>
                                      </p:to>
                                    </p:set>
                                    <p:animEffect transition="in" filter="barn(inVertical)">
                                      <p:cBhvr>
                                        <p:cTn id="32" dur="500"/>
                                        <p:tgtEl>
                                          <p:spTgt spid="2662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6627">
                                            <p:txEl>
                                              <p:pRg st="6" end="6"/>
                                            </p:txEl>
                                          </p:spTgt>
                                        </p:tgtEl>
                                        <p:attrNameLst>
                                          <p:attrName>style.visibility</p:attrName>
                                        </p:attrNameLst>
                                      </p:cBhvr>
                                      <p:to>
                                        <p:strVal val="visible"/>
                                      </p:to>
                                    </p:set>
                                    <p:animEffect transition="in" filter="barn(inVertical)">
                                      <p:cBhvr>
                                        <p:cTn id="37" dur="500"/>
                                        <p:tgtEl>
                                          <p:spTgt spid="2662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6627">
                                            <p:txEl>
                                              <p:pRg st="7" end="7"/>
                                            </p:txEl>
                                          </p:spTgt>
                                        </p:tgtEl>
                                        <p:attrNameLst>
                                          <p:attrName>style.visibility</p:attrName>
                                        </p:attrNameLst>
                                      </p:cBhvr>
                                      <p:to>
                                        <p:strVal val="visible"/>
                                      </p:to>
                                    </p:set>
                                    <p:animEffect transition="in" filter="barn(inVertical)">
                                      <p:cBhvr>
                                        <p:cTn id="42" dur="500"/>
                                        <p:tgtEl>
                                          <p:spTgt spid="2662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6627">
                                            <p:txEl>
                                              <p:pRg st="8" end="8"/>
                                            </p:txEl>
                                          </p:spTgt>
                                        </p:tgtEl>
                                        <p:attrNameLst>
                                          <p:attrName>style.visibility</p:attrName>
                                        </p:attrNameLst>
                                      </p:cBhvr>
                                      <p:to>
                                        <p:strVal val="visible"/>
                                      </p:to>
                                    </p:set>
                                    <p:animEffect transition="in" filter="barn(inVertical)">
                                      <p:cBhvr>
                                        <p:cTn id="47" dur="500"/>
                                        <p:tgtEl>
                                          <p:spTgt spid="2662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6627">
                                            <p:txEl>
                                              <p:pRg st="9" end="9"/>
                                            </p:txEl>
                                          </p:spTgt>
                                        </p:tgtEl>
                                        <p:attrNameLst>
                                          <p:attrName>style.visibility</p:attrName>
                                        </p:attrNameLst>
                                      </p:cBhvr>
                                      <p:to>
                                        <p:strVal val="visible"/>
                                      </p:to>
                                    </p:set>
                                    <p:animEffect transition="in" filter="barn(inVertical)">
                                      <p:cBhvr>
                                        <p:cTn id="52" dur="500"/>
                                        <p:tgtEl>
                                          <p:spTgt spid="26627">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6627">
                                            <p:txEl>
                                              <p:pRg st="10" end="10"/>
                                            </p:txEl>
                                          </p:spTgt>
                                        </p:tgtEl>
                                        <p:attrNameLst>
                                          <p:attrName>style.visibility</p:attrName>
                                        </p:attrNameLst>
                                      </p:cBhvr>
                                      <p:to>
                                        <p:strVal val="visible"/>
                                      </p:to>
                                    </p:set>
                                    <p:animEffect transition="in" filter="barn(inVertical)">
                                      <p:cBhvr>
                                        <p:cTn id="57" dur="500"/>
                                        <p:tgtEl>
                                          <p:spTgt spid="26627">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6627">
                                            <p:txEl>
                                              <p:pRg st="11" end="11"/>
                                            </p:txEl>
                                          </p:spTgt>
                                        </p:tgtEl>
                                        <p:attrNameLst>
                                          <p:attrName>style.visibility</p:attrName>
                                        </p:attrNameLst>
                                      </p:cBhvr>
                                      <p:to>
                                        <p:strVal val="visible"/>
                                      </p:to>
                                    </p:set>
                                    <p:animEffect transition="in" filter="barn(inVertical)">
                                      <p:cBhvr>
                                        <p:cTn id="62" dur="500"/>
                                        <p:tgtEl>
                                          <p:spTgt spid="26627">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6627">
                                            <p:txEl>
                                              <p:pRg st="12" end="12"/>
                                            </p:txEl>
                                          </p:spTgt>
                                        </p:tgtEl>
                                        <p:attrNameLst>
                                          <p:attrName>style.visibility</p:attrName>
                                        </p:attrNameLst>
                                      </p:cBhvr>
                                      <p:to>
                                        <p:strVal val="visible"/>
                                      </p:to>
                                    </p:set>
                                    <p:animEffect transition="in" filter="barn(inVertical)">
                                      <p:cBhvr>
                                        <p:cTn id="67" dur="500"/>
                                        <p:tgtEl>
                                          <p:spTgt spid="2662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64" name="Rectangle 27663">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0" name="Title 1">
            <a:extLst>
              <a:ext uri="{FF2B5EF4-FFF2-40B4-BE49-F238E27FC236}">
                <a16:creationId xmlns:a16="http://schemas.microsoft.com/office/drawing/2014/main" id="{9B24CCA6-5CD8-473E-93C0-120C159783E6}"/>
              </a:ext>
            </a:extLst>
          </p:cNvPr>
          <p:cNvSpPr>
            <a:spLocks noGrp="1"/>
          </p:cNvSpPr>
          <p:nvPr>
            <p:ph type="title"/>
          </p:nvPr>
        </p:nvSpPr>
        <p:spPr>
          <a:xfrm>
            <a:off x="533400" y="174032"/>
            <a:ext cx="6096001" cy="1111843"/>
          </a:xfrm>
        </p:spPr>
        <p:txBody>
          <a:bodyPr vert="horz" lIns="91440" tIns="45720" rIns="91440" bIns="45720" rtlCol="0" anchor="ctr">
            <a:normAutofit/>
          </a:bodyPr>
          <a:lstStyle/>
          <a:p>
            <a:pPr algn="ctr" defTabSz="914400"/>
            <a:r>
              <a:rPr lang="en-US" altLang="en-US" sz="3200" u="sng" kern="1200" dirty="0">
                <a:solidFill>
                  <a:schemeClr val="tx1"/>
                </a:solidFill>
                <a:latin typeface="Arial" panose="020B0604020202020204" pitchFamily="34" charset="0"/>
                <a:cs typeface="Arial" panose="020B0604020202020204" pitchFamily="34" charset="0"/>
              </a:rPr>
              <a:t>Step 9</a:t>
            </a:r>
            <a:r>
              <a:rPr lang="en-US" altLang="en-US" sz="3200" kern="1200" dirty="0">
                <a:solidFill>
                  <a:schemeClr val="tx1"/>
                </a:solidFill>
                <a:latin typeface="Arial" panose="020B0604020202020204" pitchFamily="34" charset="0"/>
                <a:cs typeface="Arial" panose="020B0604020202020204" pitchFamily="34" charset="0"/>
              </a:rPr>
              <a:t>: Discipline to the Process</a:t>
            </a:r>
          </a:p>
        </p:txBody>
      </p:sp>
      <p:sp>
        <p:nvSpPr>
          <p:cNvPr id="5" name="TextBox 4">
            <a:extLst>
              <a:ext uri="{FF2B5EF4-FFF2-40B4-BE49-F238E27FC236}">
                <a16:creationId xmlns:a16="http://schemas.microsoft.com/office/drawing/2014/main" id="{48098E01-4DC4-465D-8E82-6E9379B5369D}"/>
              </a:ext>
            </a:extLst>
          </p:cNvPr>
          <p:cNvSpPr txBox="1"/>
          <p:nvPr/>
        </p:nvSpPr>
        <p:spPr>
          <a:xfrm>
            <a:off x="756138" y="1459907"/>
            <a:ext cx="7631722" cy="767904"/>
          </a:xfrm>
          <a:prstGeom prst="rect">
            <a:avLst/>
          </a:prstGeom>
        </p:spPr>
        <p:txBody>
          <a:bodyPr vert="horz" lIns="91440" tIns="45720" rIns="91440" bIns="45720" rtlCol="0" anchor="ctr">
            <a:normAutofit/>
          </a:bodyPr>
          <a:lstStyle/>
          <a:p>
            <a:pPr>
              <a:lnSpc>
                <a:spcPct val="90000"/>
              </a:lnSpc>
              <a:spcAft>
                <a:spcPts val="600"/>
              </a:spcAft>
            </a:pPr>
            <a:r>
              <a:rPr lang="en-US"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“If a step in a Process is skipped or performed at a substandard level it creates defects known as failures” </a:t>
            </a:r>
          </a:p>
        </p:txBody>
      </p:sp>
      <p:pic>
        <p:nvPicPr>
          <p:cNvPr id="6" name="Content Placeholder 8">
            <a:extLst>
              <a:ext uri="{FF2B5EF4-FFF2-40B4-BE49-F238E27FC236}">
                <a16:creationId xmlns:a16="http://schemas.microsoft.com/office/drawing/2014/main" id="{CBECAC61-F040-42EF-A14E-5B254F848796}"/>
              </a:ext>
            </a:extLst>
          </p:cNvPr>
          <p:cNvPicPr>
            <a:picLocks noChangeAspect="1"/>
          </p:cNvPicPr>
          <p:nvPr/>
        </p:nvPicPr>
        <p:blipFill rotWithShape="1">
          <a:blip r:embed="rId3">
            <a:extLst>
              <a:ext uri="{28A0092B-C50C-407E-A947-70E740481C1C}">
                <a14:useLocalDpi xmlns:a14="http://schemas.microsoft.com/office/drawing/2010/main" val="0"/>
              </a:ext>
            </a:extLst>
          </a:blip>
          <a:srcRect l="4409" t="11722" r="2720" b="4226"/>
          <a:stretch/>
        </p:blipFill>
        <p:spPr>
          <a:xfrm>
            <a:off x="739907" y="2405149"/>
            <a:ext cx="7659611" cy="3899393"/>
          </a:xfrm>
          <a:prstGeom prst="rect">
            <a:avLst/>
          </a:prstGeom>
          <a:solidFill>
            <a:schemeClr val="accent5">
              <a:lumMod val="40000"/>
              <a:lumOff val="60000"/>
            </a:schemeClr>
          </a:solidFill>
        </p:spPr>
      </p:pic>
      <p:sp>
        <p:nvSpPr>
          <p:cNvPr id="2" name="Footer Placeholder 1">
            <a:extLst>
              <a:ext uri="{FF2B5EF4-FFF2-40B4-BE49-F238E27FC236}">
                <a16:creationId xmlns:a16="http://schemas.microsoft.com/office/drawing/2014/main" id="{29B90161-5C8F-C749-A945-2F9F3492FB1F}"/>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www.worldclassmaintenance.org</a:t>
            </a:r>
          </a:p>
        </p:txBody>
      </p:sp>
      <p:sp>
        <p:nvSpPr>
          <p:cNvPr id="27652" name="Slide Number Placeholder 3">
            <a:extLst>
              <a:ext uri="{FF2B5EF4-FFF2-40B4-BE49-F238E27FC236}">
                <a16:creationId xmlns:a16="http://schemas.microsoft.com/office/drawing/2014/main" id="{C96F247C-92F5-46D3-93E7-C7092D848C0A}"/>
              </a:ext>
            </a:extLst>
          </p:cNvPr>
          <p:cNvSpPr>
            <a:spLocks noGrp="1"/>
          </p:cNvSpPr>
          <p:nvPr>
            <p:ph type="sldNum" sz="quarter" idx="12"/>
          </p:nvPr>
        </p:nvSpPr>
        <p:spPr>
          <a:xfrm>
            <a:off x="6457950" y="6356350"/>
            <a:ext cx="20574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pPr>
            <a:fld id="{A1B79F60-7E3E-492C-84A7-D025DD2BBE31}" type="slidenum">
              <a:rPr lang="en-US" altLang="en-US" sz="1200" smtClean="0">
                <a:solidFill>
                  <a:schemeClr val="tx1">
                    <a:tint val="75000"/>
                  </a:schemeClr>
                </a:solidFill>
                <a:latin typeface="+mn-lt"/>
                <a:cs typeface="+mn-cs"/>
              </a:rPr>
              <a:pPr eaLnBrk="1" hangingPunct="1">
                <a:spcAft>
                  <a:spcPts val="600"/>
                </a:spcAft>
              </a:pPr>
              <a:t>84</a:t>
            </a:fld>
            <a:endParaRPr lang="en-US" altLang="en-US" sz="1200">
              <a:solidFill>
                <a:schemeClr val="tx1">
                  <a:tint val="75000"/>
                </a:schemeClr>
              </a:solidFill>
              <a:latin typeface="+mn-lt"/>
              <a:cs typeface="+mn-c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E93E16AF-9B9C-4355-A03C-BA1A5666ED37}"/>
              </a:ext>
            </a:extLst>
          </p:cNvPr>
          <p:cNvSpPr>
            <a:spLocks noGrp="1"/>
          </p:cNvSpPr>
          <p:nvPr>
            <p:ph type="title"/>
          </p:nvPr>
        </p:nvSpPr>
        <p:spPr>
          <a:xfrm>
            <a:off x="228600" y="0"/>
            <a:ext cx="8458200" cy="1143000"/>
          </a:xfrm>
        </p:spPr>
        <p:txBody>
          <a:bodyPr>
            <a:normAutofit/>
          </a:bodyPr>
          <a:lstStyle/>
          <a:p>
            <a:r>
              <a:rPr lang="en-US" altLang="en-US" sz="3200" u="sng" dirty="0">
                <a:latin typeface="Arial" panose="020B0604020202020204" pitchFamily="34" charset="0"/>
                <a:cs typeface="Arial" panose="020B0604020202020204" pitchFamily="34" charset="0"/>
              </a:rPr>
              <a:t>Step 10</a:t>
            </a:r>
            <a:r>
              <a:rPr lang="en-US" altLang="en-US" sz="3200" dirty="0">
                <a:latin typeface="Arial" panose="020B0604020202020204" pitchFamily="34" charset="0"/>
                <a:cs typeface="Arial" panose="020B0604020202020204" pitchFamily="34" charset="0"/>
              </a:rPr>
              <a:t>: Continuous Improvement</a:t>
            </a:r>
          </a:p>
        </p:txBody>
      </p:sp>
      <p:sp>
        <p:nvSpPr>
          <p:cNvPr id="3" name="Content Placeholder 2">
            <a:extLst>
              <a:ext uri="{FF2B5EF4-FFF2-40B4-BE49-F238E27FC236}">
                <a16:creationId xmlns:a16="http://schemas.microsoft.com/office/drawing/2014/main" id="{B0026A38-6590-4EA1-8282-5C593B393810}"/>
              </a:ext>
            </a:extLst>
          </p:cNvPr>
          <p:cNvSpPr>
            <a:spLocks noGrp="1"/>
          </p:cNvSpPr>
          <p:nvPr>
            <p:ph idx="1"/>
          </p:nvPr>
        </p:nvSpPr>
        <p:spPr>
          <a:xfrm>
            <a:off x="442765" y="1210994"/>
            <a:ext cx="8229600" cy="3916363"/>
          </a:xfrm>
        </p:spPr>
        <p:txBody>
          <a:bodyPr>
            <a:normAutofit/>
          </a:bodyPr>
          <a:lstStyle/>
          <a:p>
            <a:pPr>
              <a:defRPr/>
            </a:pPr>
            <a:r>
              <a:rPr lang="en-US" sz="2000" dirty="0">
                <a:latin typeface="Arial" panose="020B0604020202020204" pitchFamily="34" charset="0"/>
                <a:cs typeface="Arial" panose="020B0604020202020204" pitchFamily="34" charset="0"/>
              </a:rPr>
              <a:t>Failure Mode Driven Strategy (Failure Mode – How something Fails)</a:t>
            </a:r>
          </a:p>
          <a:p>
            <a:pPr>
              <a:defRPr/>
            </a:pPr>
            <a:r>
              <a:rPr lang="en-US" sz="2000" dirty="0">
                <a:latin typeface="Arial" panose="020B0604020202020204" pitchFamily="34" charset="0"/>
                <a:cs typeface="Arial" panose="020B0604020202020204" pitchFamily="34" charset="0"/>
              </a:rPr>
              <a:t>Manage and make adjustment using Metrics</a:t>
            </a:r>
          </a:p>
          <a:p>
            <a:pPr lvl="1">
              <a:defRPr/>
            </a:pPr>
            <a:r>
              <a:rPr lang="en-US" sz="2000" dirty="0">
                <a:latin typeface="Arial" panose="020B0604020202020204" pitchFamily="34" charset="0"/>
                <a:cs typeface="Arial" panose="020B0604020202020204" pitchFamily="34" charset="0"/>
              </a:rPr>
              <a:t>Repeatable / Effective Procedures</a:t>
            </a:r>
          </a:p>
          <a:p>
            <a:pPr lvl="1">
              <a:defRPr/>
            </a:pPr>
            <a:r>
              <a:rPr lang="en-US" sz="2000" dirty="0">
                <a:latin typeface="Arial" panose="020B0604020202020204" pitchFamily="34" charset="0"/>
                <a:cs typeface="Arial" panose="020B0604020202020204" pitchFamily="34" charset="0"/>
              </a:rPr>
              <a:t>Process Map of Planning</a:t>
            </a:r>
          </a:p>
          <a:p>
            <a:pPr lvl="1">
              <a:defRPr/>
            </a:pPr>
            <a:r>
              <a:rPr lang="en-US" sz="2000" dirty="0">
                <a:latin typeface="Arial" panose="020B0604020202020204" pitchFamily="34" charset="0"/>
                <a:cs typeface="Arial" panose="020B0604020202020204" pitchFamily="34" charset="0"/>
              </a:rPr>
              <a:t>Education</a:t>
            </a:r>
          </a:p>
          <a:p>
            <a:pPr>
              <a:defRPr/>
            </a:pPr>
            <a:r>
              <a:rPr lang="en-US" sz="2000" dirty="0">
                <a:latin typeface="Arial" panose="020B0604020202020204" pitchFamily="34" charset="0"/>
                <a:cs typeface="Arial" panose="020B0604020202020204" pitchFamily="34" charset="0"/>
              </a:rPr>
              <a:t>Identify a solution to a problem using Root Cause Analysis (RCA)</a:t>
            </a:r>
          </a:p>
          <a:p>
            <a:pPr>
              <a:defRPr/>
            </a:pPr>
            <a:endPar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buFontTx/>
              <a:buNone/>
              <a:defRPr/>
            </a:pPr>
            <a:endPar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8676" name="Slide Number Placeholder 3">
            <a:extLst>
              <a:ext uri="{FF2B5EF4-FFF2-40B4-BE49-F238E27FC236}">
                <a16:creationId xmlns:a16="http://schemas.microsoft.com/office/drawing/2014/main" id="{11EC5DD8-BEBC-40BA-A748-4214E44750D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7EB69E9-B7DE-4761-84E8-98B15D0A450E}" type="slidenum">
              <a:rPr lang="en-US" altLang="en-US">
                <a:solidFill>
                  <a:srgbClr val="5F5F5F"/>
                </a:solidFill>
              </a:rPr>
              <a:pPr eaLnBrk="1" hangingPunct="1"/>
              <a:t>85</a:t>
            </a:fld>
            <a:endParaRPr lang="en-US" altLang="en-US">
              <a:solidFill>
                <a:srgbClr val="5F5F5F"/>
              </a:solidFill>
            </a:endParaRPr>
          </a:p>
        </p:txBody>
      </p:sp>
      <p:pic>
        <p:nvPicPr>
          <p:cNvPr id="28677" name="Picture 4" descr="10% Rule of PM.jpg">
            <a:extLst>
              <a:ext uri="{FF2B5EF4-FFF2-40B4-BE49-F238E27FC236}">
                <a16:creationId xmlns:a16="http://schemas.microsoft.com/office/drawing/2014/main" id="{38CA7816-D2C9-4E7D-A9A2-ED90D0ACECDE}"/>
              </a:ext>
            </a:extLst>
          </p:cNvPr>
          <p:cNvPicPr>
            <a:picLocks noChangeAspect="1"/>
          </p:cNvPicPr>
          <p:nvPr/>
        </p:nvPicPr>
        <p:blipFill>
          <a:blip r:embed="rId3">
            <a:extLst>
              <a:ext uri="{28A0092B-C50C-407E-A947-70E740481C1C}">
                <a14:useLocalDpi xmlns:a14="http://schemas.microsoft.com/office/drawing/2010/main" val="0"/>
              </a:ext>
            </a:extLst>
          </a:blip>
          <a:srcRect l="5000" t="21111" r="9167" b="23334"/>
          <a:stretch>
            <a:fillRect/>
          </a:stretch>
        </p:blipFill>
        <p:spPr bwMode="auto">
          <a:xfrm>
            <a:off x="5871314" y="4087450"/>
            <a:ext cx="3086100" cy="1498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78" name="Picture 5" descr="FRACAS(6).jpg">
            <a:extLst>
              <a:ext uri="{FF2B5EF4-FFF2-40B4-BE49-F238E27FC236}">
                <a16:creationId xmlns:a16="http://schemas.microsoft.com/office/drawing/2014/main" id="{917FC38E-84AF-4EA4-97F3-72BF2E3595CB}"/>
              </a:ext>
            </a:extLst>
          </p:cNvPr>
          <p:cNvPicPr>
            <a:picLocks noChangeAspect="1"/>
          </p:cNvPicPr>
          <p:nvPr/>
        </p:nvPicPr>
        <p:blipFill>
          <a:blip r:embed="rId4">
            <a:extLst>
              <a:ext uri="{28A0092B-C50C-407E-A947-70E740481C1C}">
                <a14:useLocalDpi xmlns:a14="http://schemas.microsoft.com/office/drawing/2010/main" val="0"/>
              </a:ext>
            </a:extLst>
          </a:blip>
          <a:srcRect l="24167" t="23334" r="24167" b="16667"/>
          <a:stretch>
            <a:fillRect/>
          </a:stretch>
        </p:blipFill>
        <p:spPr bwMode="auto">
          <a:xfrm>
            <a:off x="3505200" y="3780771"/>
            <a:ext cx="2133600" cy="1857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79" name="Picture 6" descr="Correlation Between_PlannedWork_MTBF.jpg">
            <a:extLst>
              <a:ext uri="{FF2B5EF4-FFF2-40B4-BE49-F238E27FC236}">
                <a16:creationId xmlns:a16="http://schemas.microsoft.com/office/drawing/2014/main" id="{095DE842-FA8C-4741-BCF7-5BB4C09201E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3601" y="3962400"/>
            <a:ext cx="2876550" cy="2157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4D15391-279E-7B4C-A5E5-812C885BAC2B}"/>
              </a:ext>
            </a:extLst>
          </p:cNvPr>
          <p:cNvSpPr>
            <a:spLocks noGrp="1"/>
          </p:cNvSpPr>
          <p:nvPr>
            <p:ph type="ftr" sz="quarter" idx="11"/>
          </p:nvPr>
        </p:nvSpPr>
        <p:spPr/>
        <p:txBody>
          <a:bodyPr/>
          <a:lstStyle/>
          <a:p>
            <a:pPr>
              <a:defRPr/>
            </a:pPr>
            <a:r>
              <a:rPr lang="en-US"/>
              <a:t>www.worldclassmaintenance.org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D6B8F78-EADC-D9FD-31EF-706A84FD88A9}"/>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Step 11: Kitting Parts is Critical to Optimizing Wrench-time</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CD1C527-A54F-B9AE-F4E1-90259EE34435}"/>
              </a:ext>
            </a:extLst>
          </p:cNvPr>
          <p:cNvSpPr>
            <a:spLocks noGrp="1"/>
          </p:cNvSpPr>
          <p:nvPr>
            <p:ph idx="1"/>
          </p:nvPr>
        </p:nvSpPr>
        <p:spPr>
          <a:xfrm>
            <a:off x="470137" y="2133600"/>
            <a:ext cx="7607063" cy="4043363"/>
          </a:xfrm>
        </p:spPr>
        <p:txBody>
          <a:bodyPr wrap="none">
            <a:noAutofit/>
          </a:bodyPr>
          <a:lstStyle/>
          <a:p>
            <a:pPr marL="0" marR="160655" indent="0">
              <a:lnSpc>
                <a:spcPct val="150000"/>
              </a:lnSpc>
              <a:spcBef>
                <a:spcPts val="0"/>
              </a:spcBef>
              <a:spcAft>
                <a:spcPts val="0"/>
              </a:spcAft>
              <a:buNone/>
            </a:pPr>
            <a:r>
              <a:rPr lang="en-US" sz="2000" u="sng" dirty="0">
                <a:latin typeface="Arial" panose="020B0604020202020204" pitchFamily="34" charset="0"/>
                <a:ea typeface="Calibri" panose="020F0502020204030204" pitchFamily="34" charset="0"/>
                <a:cs typeface="Arial" panose="020B0604020202020204" pitchFamily="34" charset="0"/>
              </a:rPr>
              <a:t>Kitting/Staging </a:t>
            </a:r>
            <a:r>
              <a:rPr lang="en-US" sz="2000" dirty="0">
                <a:latin typeface="Arial" panose="020B0604020202020204" pitchFamily="34" charset="0"/>
                <a:ea typeface="Calibri" panose="020F0502020204030204" pitchFamily="34" charset="0"/>
                <a:cs typeface="Arial" panose="020B0604020202020204" pitchFamily="34" charset="0"/>
              </a:rPr>
              <a:t>is defined as the having all parts, prints, and repair / PM / </a:t>
            </a:r>
          </a:p>
          <a:p>
            <a:pPr marL="0" marR="160655" indent="0">
              <a:lnSpc>
                <a:spcPct val="150000"/>
              </a:lnSpc>
              <a:spcBef>
                <a:spcPts val="0"/>
              </a:spcBef>
              <a:spcAft>
                <a:spcPts val="0"/>
              </a:spcAft>
              <a:buNone/>
            </a:pPr>
            <a:r>
              <a:rPr lang="en-US" sz="2000" dirty="0">
                <a:latin typeface="Arial" panose="020B0604020202020204" pitchFamily="34" charset="0"/>
                <a:ea typeface="Calibri" panose="020F0502020204030204" pitchFamily="34" charset="0"/>
                <a:cs typeface="Arial" panose="020B0604020202020204" pitchFamily="34" charset="0"/>
              </a:rPr>
              <a:t>rebuild instructions</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are together in a kit.</a:t>
            </a:r>
          </a:p>
          <a:p>
            <a:pPr marL="63500" marR="0">
              <a:lnSpc>
                <a:spcPct val="150000"/>
              </a:lnSpc>
              <a:spcBef>
                <a:spcPts val="5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Kitting area is critical to eliminate</a:t>
            </a:r>
            <a:r>
              <a:rPr lang="en-US" sz="2000" spc="16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“wait”</a:t>
            </a:r>
            <a:r>
              <a:rPr lang="en-US" sz="2000" spc="-1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time</a:t>
            </a:r>
            <a:r>
              <a:rPr lang="en-US" sz="2000" spc="16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for</a:t>
            </a:r>
            <a:r>
              <a:rPr lang="en-US" sz="2000" spc="-6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parts, prints,</a:t>
            </a:r>
            <a:r>
              <a:rPr lang="en-US" sz="2000" spc="19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and </a:t>
            </a:r>
          </a:p>
          <a:p>
            <a:pPr marL="0" marR="0" indent="0">
              <a:lnSpc>
                <a:spcPct val="150000"/>
              </a:lnSpc>
              <a:spcBef>
                <a:spcPts val="50"/>
              </a:spcBef>
              <a:spcAft>
                <a:spcPts val="0"/>
              </a:spcAft>
              <a:buNone/>
            </a:pPr>
            <a:r>
              <a:rPr lang="en-US" sz="2000" dirty="0">
                <a:latin typeface="Arial" panose="020B0604020202020204" pitchFamily="34" charset="0"/>
                <a:ea typeface="Calibri" panose="020F0502020204030204" pitchFamily="34" charset="0"/>
                <a:cs typeface="Arial" panose="020B0604020202020204" pitchFamily="34" charset="0"/>
              </a:rPr>
              <a:t>instructions.</a:t>
            </a:r>
          </a:p>
          <a:p>
            <a:pPr marL="63500" marR="0">
              <a:lnSpc>
                <a:spcPct val="150000"/>
              </a:lnSpc>
              <a:spcBef>
                <a:spcPts val="5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Special</a:t>
            </a:r>
            <a:r>
              <a:rPr lang="en-US" sz="2000" spc="17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tools may</a:t>
            </a:r>
            <a:r>
              <a:rPr lang="en-US" sz="2000" spc="17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be</a:t>
            </a:r>
            <a:r>
              <a:rPr lang="en-US" sz="2000" spc="19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placed in the</a:t>
            </a:r>
            <a:r>
              <a:rPr lang="en-US" sz="2000" spc="19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Kit</a:t>
            </a:r>
            <a:r>
              <a:rPr lang="en-US" sz="2000" spc="18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to again improve</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maintenance</a:t>
            </a:r>
          </a:p>
          <a:p>
            <a:pPr marL="0" marR="0" indent="0">
              <a:lnSpc>
                <a:spcPct val="150000"/>
              </a:lnSpc>
              <a:spcBef>
                <a:spcPts val="50"/>
              </a:spcBef>
              <a:spcAft>
                <a:spcPts val="0"/>
              </a:spcAft>
              <a:buNone/>
            </a:pP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productivity.</a:t>
            </a:r>
          </a:p>
          <a:p>
            <a:pPr marL="0" marR="0" indent="0">
              <a:spcBef>
                <a:spcPts val="50"/>
              </a:spcBef>
              <a:spcAft>
                <a:spcPts val="0"/>
              </a:spcAft>
              <a:buNone/>
            </a:pPr>
            <a:endParaRPr lang="en-US" sz="1800" b="1" dirty="0">
              <a:latin typeface="Arial" panose="020B0604020202020204" pitchFamily="34" charset="0"/>
              <a:ea typeface="Calibri" panose="020F0502020204030204" pitchFamily="34" charset="0"/>
              <a:cs typeface="Arial" panose="020B0604020202020204" pitchFamily="34" charset="0"/>
            </a:endParaRPr>
          </a:p>
          <a:p>
            <a:pPr marL="0" marR="0" indent="0">
              <a:spcBef>
                <a:spcPts val="50"/>
              </a:spcBef>
              <a:spcAft>
                <a:spcPts val="0"/>
              </a:spcAft>
              <a:buNone/>
            </a:pPr>
            <a:endParaRPr lang="en-US" sz="1800" b="1" dirty="0">
              <a:latin typeface="Arial" panose="020B0604020202020204" pitchFamily="34" charset="0"/>
              <a:ea typeface="Calibri" panose="020F0502020204030204" pitchFamily="34" charset="0"/>
              <a:cs typeface="Arial" panose="020B0604020202020204" pitchFamily="34" charset="0"/>
            </a:endParaRPr>
          </a:p>
          <a:p>
            <a:pPr marL="0" marR="0" indent="0">
              <a:spcBef>
                <a:spcPts val="50"/>
              </a:spcBef>
              <a:spcAft>
                <a:spcPts val="0"/>
              </a:spcAft>
              <a:buNone/>
            </a:pPr>
            <a:endParaRPr lang="en-US" sz="18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marL="0" marR="0" indent="0">
              <a:spcBef>
                <a:spcPts val="5"/>
              </a:spcBef>
              <a:spcAft>
                <a:spcPts val="0"/>
              </a:spcAft>
              <a:buNone/>
            </a:pPr>
            <a:endParaRPr lang="en-US" sz="1800" b="1"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n-US" sz="1900" b="1" dirty="0">
              <a:effectLst>
                <a:outerShdw blurRad="38100" dist="38100" dir="2700000" algn="tl">
                  <a:srgbClr val="000000">
                    <a:alpha val="43137"/>
                  </a:srgbClr>
                </a:outerShdw>
              </a:effectLst>
            </a:endParaRPr>
          </a:p>
        </p:txBody>
      </p:sp>
      <p:sp>
        <p:nvSpPr>
          <p:cNvPr id="5" name="Footer Placeholder 4">
            <a:extLst>
              <a:ext uri="{FF2B5EF4-FFF2-40B4-BE49-F238E27FC236}">
                <a16:creationId xmlns:a16="http://schemas.microsoft.com/office/drawing/2014/main" id="{CAD90F73-7FA1-7448-8FD5-7FB3A2342705}"/>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E89F21CE-9021-4E09-A4AF-E7F85C5F7960}"/>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86</a:t>
            </a:fld>
            <a:endParaRPr lang="en-US">
              <a:solidFill>
                <a:schemeClr val="tx1">
                  <a:lumMod val="50000"/>
                  <a:lumOff val="50000"/>
                </a:schemeClr>
              </a:solidFill>
            </a:endParaRPr>
          </a:p>
        </p:txBody>
      </p:sp>
    </p:spTree>
    <p:extLst>
      <p:ext uri="{BB962C8B-B14F-4D97-AF65-F5344CB8AC3E}">
        <p14:creationId xmlns:p14="http://schemas.microsoft.com/office/powerpoint/2010/main" val="83252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A06EB65-2AEF-3347-A81F-E87F93C8A637}"/>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General Rules which must be followed for Maintenance Planning / Scheduling</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1A70853-CCE0-AA33-77DE-B9DC338F7814}"/>
              </a:ext>
            </a:extLst>
          </p:cNvPr>
          <p:cNvSpPr>
            <a:spLocks noGrp="1"/>
          </p:cNvSpPr>
          <p:nvPr>
            <p:ph idx="1"/>
          </p:nvPr>
        </p:nvSpPr>
        <p:spPr>
          <a:xfrm>
            <a:off x="470137" y="2221992"/>
            <a:ext cx="7992635" cy="3954971"/>
          </a:xfrm>
        </p:spPr>
        <p:txBody>
          <a:bodyPr>
            <a:normAutofit/>
          </a:bodyPr>
          <a:lstStyle/>
          <a:p>
            <a:pPr>
              <a:lnSpc>
                <a:spcPct val="100000"/>
              </a:lnSpc>
            </a:pPr>
            <a:r>
              <a:rPr lang="en-US" sz="2000" b="1" dirty="0">
                <a:latin typeface="Arial" panose="020B0604020202020204" pitchFamily="34" charset="0"/>
                <a:cs typeface="Arial" panose="020B0604020202020204" pitchFamily="34" charset="0"/>
              </a:rPr>
              <a:t>Work orders for Kits </a:t>
            </a:r>
            <a:r>
              <a:rPr lang="en-US" sz="2000" dirty="0">
                <a:latin typeface="Arial" panose="020B0604020202020204" pitchFamily="34" charset="0"/>
                <a:cs typeface="Arial" panose="020B0604020202020204" pitchFamily="34" charset="0"/>
              </a:rPr>
              <a:t>are not to be scheduled until there all parts, material, drawings, procedures, etc. are on site and kitted.</a:t>
            </a:r>
          </a:p>
          <a:p>
            <a:pPr>
              <a:lnSpc>
                <a:spcPct val="100000"/>
              </a:lnSpc>
            </a:pPr>
            <a:r>
              <a:rPr lang="en-US" sz="2000" dirty="0">
                <a:latin typeface="Arial" panose="020B0604020202020204" pitchFamily="34" charset="0"/>
                <a:cs typeface="Arial" panose="020B0604020202020204" pitchFamily="34" charset="0"/>
              </a:rPr>
              <a:t>No issue of partial Kits to the storeroom for picking (unless management approves per incoming stock due dates or other circumstances).</a:t>
            </a:r>
          </a:p>
          <a:p>
            <a:pPr>
              <a:lnSpc>
                <a:spcPct val="100000"/>
              </a:lnSpc>
            </a:pPr>
            <a:r>
              <a:rPr lang="en-US" sz="2000" dirty="0">
                <a:latin typeface="Arial" panose="020B0604020202020204" pitchFamily="34" charset="0"/>
                <a:cs typeface="Arial" panose="020B0604020202020204" pitchFamily="34" charset="0"/>
              </a:rPr>
              <a:t>Kits kept in a secured area</a:t>
            </a:r>
          </a:p>
          <a:p>
            <a:pPr>
              <a:lnSpc>
                <a:spcPct val="100000"/>
              </a:lnSpc>
            </a:pPr>
            <a:r>
              <a:rPr lang="en-US" sz="2000" dirty="0">
                <a:latin typeface="Arial" panose="020B0604020202020204" pitchFamily="34" charset="0"/>
                <a:cs typeface="Arial" panose="020B0604020202020204" pitchFamily="34" charset="0"/>
              </a:rPr>
              <a:t>Each Kit has separate containers, and are marked (For example 1 of 3, 2 of 3, 3 of 3 along with the work order that is visible)</a:t>
            </a:r>
          </a:p>
          <a:p>
            <a:pPr marL="349250" indent="-457200">
              <a:lnSpc>
                <a:spcPct val="100000"/>
              </a:lnSpc>
              <a:spcBef>
                <a:spcPts val="50"/>
              </a:spcBef>
            </a:pPr>
            <a:endParaRPr lang="en-US" sz="2000" dirty="0">
              <a:latin typeface="Arial" panose="020B0604020202020204" pitchFamily="34" charset="0"/>
              <a:ea typeface="Calibri" panose="020F0502020204030204" pitchFamily="34" charset="0"/>
              <a:cs typeface="Arial" panose="020B0604020202020204" pitchFamily="34" charset="0"/>
            </a:endParaRPr>
          </a:p>
          <a:p>
            <a:endParaRPr lang="en-US" sz="1900" b="1" dirty="0">
              <a:effectLst>
                <a:outerShdw blurRad="38100" dist="38100" dir="2700000" algn="tl">
                  <a:srgbClr val="000000">
                    <a:alpha val="43137"/>
                  </a:srgbClr>
                </a:outerShdw>
              </a:effectLst>
            </a:endParaRPr>
          </a:p>
        </p:txBody>
      </p:sp>
      <p:sp>
        <p:nvSpPr>
          <p:cNvPr id="5" name="Footer Placeholder 4">
            <a:extLst>
              <a:ext uri="{FF2B5EF4-FFF2-40B4-BE49-F238E27FC236}">
                <a16:creationId xmlns:a16="http://schemas.microsoft.com/office/drawing/2014/main" id="{2CBB384B-35B8-C746-ADA3-44022FDC657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5406BD52-CEF6-7405-EF7B-C257ACEB30E3}"/>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87</a:t>
            </a:fld>
            <a:endParaRPr lang="en-US">
              <a:solidFill>
                <a:schemeClr val="tx1">
                  <a:lumMod val="50000"/>
                  <a:lumOff val="50000"/>
                </a:schemeClr>
              </a:solidFill>
            </a:endParaRPr>
          </a:p>
        </p:txBody>
      </p:sp>
    </p:spTree>
    <p:extLst>
      <p:ext uri="{BB962C8B-B14F-4D97-AF65-F5344CB8AC3E}">
        <p14:creationId xmlns:p14="http://schemas.microsoft.com/office/powerpoint/2010/main" val="242331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2" descr="Image result for kitting">
            <a:extLst>
              <a:ext uri="{FF2B5EF4-FFF2-40B4-BE49-F238E27FC236}">
                <a16:creationId xmlns:a16="http://schemas.microsoft.com/office/drawing/2014/main" id="{20BC1819-E8FB-413D-DFD7-32E2569E283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5286" r="7380" b="-1"/>
          <a:stretch>
            <a:fillRect/>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8199" name="Rectangle 819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5BE1B1-4774-1ACD-B5B8-97C72756103E}"/>
              </a:ext>
            </a:extLst>
          </p:cNvPr>
          <p:cNvSpPr>
            <a:spLocks noGrp="1"/>
          </p:cNvSpPr>
          <p:nvPr>
            <p:ph type="title"/>
          </p:nvPr>
        </p:nvSpPr>
        <p:spPr>
          <a:xfrm>
            <a:off x="392906" y="5317240"/>
            <a:ext cx="8408194" cy="744836"/>
          </a:xfrm>
        </p:spPr>
        <p:txBody>
          <a:bodyPr vert="horz" lIns="91440" tIns="45720" rIns="91440" bIns="45720" rtlCol="0" anchor="ctr">
            <a:normAutofit/>
          </a:bodyPr>
          <a:lstStyle/>
          <a:p>
            <a:pPr algn="ctr" defTabSz="914400"/>
            <a:r>
              <a:rPr lang="en-US" sz="3100">
                <a:solidFill>
                  <a:schemeClr val="tx1">
                    <a:lumMod val="85000"/>
                    <a:lumOff val="15000"/>
                  </a:schemeClr>
                </a:solidFill>
              </a:rPr>
              <a:t>What is Kitting/ Why is so important?</a:t>
            </a:r>
          </a:p>
        </p:txBody>
      </p:sp>
      <p:cxnSp>
        <p:nvCxnSpPr>
          <p:cNvPr id="8201" name="Straight Connector 820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8203" name="Straight Connector 820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83409A8-FC4D-EA18-7776-760AE0DDC014}"/>
              </a:ext>
            </a:extLst>
          </p:cNvPr>
          <p:cNvSpPr>
            <a:spLocks noGrp="1"/>
          </p:cNvSpPr>
          <p:nvPr>
            <p:ph type="ftr" sz="quarter" idx="11"/>
          </p:nvPr>
        </p:nvSpPr>
        <p:spPr>
          <a:xfrm>
            <a:off x="3028950" y="6356350"/>
            <a:ext cx="3086100" cy="365125"/>
          </a:xfrm>
        </p:spPr>
        <p:txBody>
          <a:bodyPr vert="horz" lIns="91440" tIns="45720" rIns="91440" bIns="45720" rtlCol="0" anchor="ctr">
            <a:normAutofit/>
          </a:bodyPr>
          <a:lstStyle/>
          <a:p>
            <a:pPr defTabSz="457200">
              <a:spcAft>
                <a:spcPts val="600"/>
              </a:spcAft>
              <a:defRPr/>
            </a:pPr>
            <a:r>
              <a:rPr lang="en-US" sz="1200" kern="1200">
                <a:solidFill>
                  <a:srgbClr val="FFFFFF"/>
                </a:solidFill>
                <a:latin typeface="+mn-lt"/>
                <a:ea typeface="+mn-ea"/>
                <a:cs typeface="+mn-cs"/>
              </a:rPr>
              <a:t>www.worldclassmaintenance.org</a:t>
            </a:r>
          </a:p>
        </p:txBody>
      </p:sp>
      <p:sp>
        <p:nvSpPr>
          <p:cNvPr id="5" name="Slide Number Placeholder 4">
            <a:extLst>
              <a:ext uri="{FF2B5EF4-FFF2-40B4-BE49-F238E27FC236}">
                <a16:creationId xmlns:a16="http://schemas.microsoft.com/office/drawing/2014/main" id="{A4389C48-85BB-991A-18F6-9F056F40060C}"/>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defRPr/>
            </a:pPr>
            <a:fld id="{93760DB9-38B2-4ACA-86B8-FFD53C1F380B}" type="slidenum">
              <a:rPr lang="en-US" sz="1200">
                <a:solidFill>
                  <a:srgbClr val="FFFFFF"/>
                </a:solidFill>
                <a:latin typeface="+mn-lt"/>
                <a:cs typeface="+mn-cs"/>
              </a:rPr>
              <a:pPr defTabSz="457200">
                <a:spcAft>
                  <a:spcPts val="600"/>
                </a:spcAft>
                <a:defRPr/>
              </a:pPr>
              <a:t>88</a:t>
            </a:fld>
            <a:endParaRPr lang="en-US" sz="1200">
              <a:solidFill>
                <a:srgbClr val="FFFFFF"/>
              </a:solidFill>
              <a:latin typeface="+mn-lt"/>
              <a:cs typeface="+mn-cs"/>
            </a:endParaRPr>
          </a:p>
        </p:txBody>
      </p:sp>
    </p:spTree>
    <p:extLst>
      <p:ext uri="{BB962C8B-B14F-4D97-AF65-F5344CB8AC3E}">
        <p14:creationId xmlns:p14="http://schemas.microsoft.com/office/powerpoint/2010/main" val="28014518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Rectangle 5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3" name="Rectangle 5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12E5DAF-4550-ED0D-9EEA-7BE5657EDF80}"/>
              </a:ext>
            </a:extLst>
          </p:cNvPr>
          <p:cNvSpPr>
            <a:spLocks noGrp="1"/>
          </p:cNvSpPr>
          <p:nvPr>
            <p:ph type="title"/>
          </p:nvPr>
        </p:nvSpPr>
        <p:spPr>
          <a:xfrm>
            <a:off x="836676" y="548640"/>
            <a:ext cx="7626096" cy="1179576"/>
          </a:xfrm>
        </p:spPr>
        <p:txBody>
          <a:bodyPr>
            <a:normAutofit fontScale="90000"/>
          </a:bodyPr>
          <a:lstStyle/>
          <a:p>
            <a:br>
              <a:rPr lang="en-US" sz="25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br>
            <a:r>
              <a:rPr lang="en-US" sz="3600" dirty="0">
                <a:latin typeface="Arial" panose="020B0604020202020204" pitchFamily="34" charset="0"/>
                <a:ea typeface="Calibri" panose="020F0502020204030204" pitchFamily="34" charset="0"/>
                <a:cs typeface="Arial" panose="020B0604020202020204" pitchFamily="34" charset="0"/>
              </a:rPr>
              <a:t>What</a:t>
            </a:r>
            <a:r>
              <a:rPr lang="en-US" sz="3600" spc="-15"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is</a:t>
            </a:r>
            <a:r>
              <a:rPr lang="en-US" sz="3600" spc="-25"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Kitting</a:t>
            </a:r>
            <a:r>
              <a:rPr lang="en-US" sz="3600" spc="-45"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and</a:t>
            </a:r>
            <a:r>
              <a:rPr lang="en-US" sz="3600" spc="-5"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why</a:t>
            </a:r>
            <a:r>
              <a:rPr lang="en-US" sz="3600" spc="10"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it</a:t>
            </a:r>
            <a:r>
              <a:rPr lang="en-US" sz="3600" spc="-15"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is</a:t>
            </a:r>
            <a:r>
              <a:rPr lang="en-US" sz="3600" spc="-25" dirty="0">
                <a:latin typeface="Arial" panose="020B0604020202020204" pitchFamily="34" charset="0"/>
                <a:ea typeface="Calibri" panose="020F0502020204030204" pitchFamily="34" charset="0"/>
                <a:cs typeface="Arial" panose="020B0604020202020204" pitchFamily="34" charset="0"/>
              </a:rPr>
              <a:t> </a:t>
            </a:r>
            <a:r>
              <a:rPr lang="en-US" sz="3600" dirty="0">
                <a:latin typeface="Arial" panose="020B0604020202020204" pitchFamily="34" charset="0"/>
                <a:ea typeface="Calibri" panose="020F0502020204030204" pitchFamily="34" charset="0"/>
                <a:cs typeface="Arial" panose="020B0604020202020204" pitchFamily="34" charset="0"/>
              </a:rPr>
              <a:t>so</a:t>
            </a:r>
            <a:r>
              <a:rPr lang="en-US" sz="3600" spc="-5" dirty="0">
                <a:latin typeface="Arial" panose="020B0604020202020204" pitchFamily="34" charset="0"/>
                <a:ea typeface="Calibri" panose="020F0502020204030204" pitchFamily="34" charset="0"/>
                <a:cs typeface="Arial" panose="020B0604020202020204" pitchFamily="34" charset="0"/>
              </a:rPr>
              <a:t> </a:t>
            </a:r>
            <a:r>
              <a:rPr lang="en-US" sz="3600" spc="-10" dirty="0">
                <a:latin typeface="Arial" panose="020B0604020202020204" pitchFamily="34" charset="0"/>
                <a:ea typeface="Calibri" panose="020F0502020204030204" pitchFamily="34" charset="0"/>
                <a:cs typeface="Arial" panose="020B0604020202020204" pitchFamily="34" charset="0"/>
              </a:rPr>
              <a:t>important?</a:t>
            </a:r>
            <a:br>
              <a:rPr lang="en-US" sz="3600" dirty="0">
                <a:latin typeface="Arial" panose="020B0604020202020204" pitchFamily="34" charset="0"/>
                <a:ea typeface="Calibri" panose="020F050202020403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
        <p:nvSpPr>
          <p:cNvPr id="55" name="Rectangle 5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FBA528B-FD93-E6EA-5743-76232DA5224A}"/>
              </a:ext>
            </a:extLst>
          </p:cNvPr>
          <p:cNvSpPr>
            <a:spLocks noGrp="1"/>
          </p:cNvSpPr>
          <p:nvPr>
            <p:ph idx="1"/>
          </p:nvPr>
        </p:nvSpPr>
        <p:spPr>
          <a:xfrm>
            <a:off x="836676" y="2276856"/>
            <a:ext cx="7626096" cy="3900107"/>
          </a:xfrm>
        </p:spPr>
        <p:txBody>
          <a:bodyPr>
            <a:normAutofit/>
          </a:bodyPr>
          <a:lstStyle/>
          <a:p>
            <a:pPr marL="63500" marR="43180">
              <a:spcBef>
                <a:spcPts val="0"/>
              </a:spcBef>
              <a:spcAft>
                <a:spcPts val="0"/>
              </a:spcAft>
            </a:pPr>
            <a:r>
              <a:rPr lang="en-US" sz="2000" u="sng" dirty="0">
                <a:latin typeface="Arial" panose="020B0604020202020204" pitchFamily="34" charset="0"/>
                <a:ea typeface="Calibri" panose="020F0502020204030204" pitchFamily="34" charset="0"/>
                <a:cs typeface="Arial" panose="020B0604020202020204" pitchFamily="34" charset="0"/>
              </a:rPr>
              <a:t>Kitting</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is defined as components</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pulled</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from stock and readied for delivery.</a:t>
            </a:r>
            <a:r>
              <a:rPr lang="en-US" sz="2000" spc="200" dirty="0">
                <a:latin typeface="Arial" panose="020B0604020202020204" pitchFamily="34" charset="0"/>
                <a:ea typeface="Calibri" panose="020F0502020204030204" pitchFamily="34" charset="0"/>
                <a:cs typeface="Arial" panose="020B0604020202020204" pitchFamily="34" charset="0"/>
              </a:rPr>
              <a:t> </a:t>
            </a:r>
          </a:p>
          <a:p>
            <a:pPr marL="0" marR="43180" indent="0">
              <a:spcBef>
                <a:spcPts val="0"/>
              </a:spcBef>
              <a:spcAft>
                <a:spcPts val="0"/>
              </a:spcAft>
              <a:buNone/>
            </a:pPr>
            <a:endParaRPr lang="en-US" sz="2000" spc="200" dirty="0">
              <a:latin typeface="Arial" panose="020B0604020202020204" pitchFamily="34" charset="0"/>
              <a:ea typeface="Calibri" panose="020F0502020204030204" pitchFamily="34" charset="0"/>
              <a:cs typeface="Arial" panose="020B0604020202020204" pitchFamily="34" charset="0"/>
            </a:endParaRPr>
          </a:p>
          <a:p>
            <a:pPr marL="63500" marR="43180">
              <a:spcBef>
                <a:spcPts val="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The Kits are set up, picked, and completed in a secured area to prevent</a:t>
            </a:r>
            <a:r>
              <a:rPr lang="en-US" sz="2000" spc="15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parts</a:t>
            </a:r>
            <a:r>
              <a:rPr lang="en-US" sz="2000" spc="15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from being taken</a:t>
            </a:r>
            <a:r>
              <a:rPr lang="en-US" sz="2000" spc="9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to</a:t>
            </a:r>
            <a:r>
              <a:rPr lang="en-US" sz="2000" spc="8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supply</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other</a:t>
            </a:r>
            <a:r>
              <a:rPr lang="en-US" sz="2000" spc="10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kits.</a:t>
            </a:r>
          </a:p>
          <a:p>
            <a:pPr marL="0" marR="43180" indent="0">
              <a:spcBef>
                <a:spcPts val="0"/>
              </a:spcBef>
              <a:spcAft>
                <a:spcPts val="0"/>
              </a:spcAft>
              <a:buNone/>
            </a:pPr>
            <a:r>
              <a:rPr lang="en-US" sz="2000" spc="400" dirty="0">
                <a:latin typeface="Arial" panose="020B0604020202020204" pitchFamily="34" charset="0"/>
                <a:ea typeface="Calibri" panose="020F0502020204030204" pitchFamily="34" charset="0"/>
                <a:cs typeface="Arial" panose="020B0604020202020204" pitchFamily="34" charset="0"/>
              </a:rPr>
              <a:t> </a:t>
            </a:r>
          </a:p>
          <a:p>
            <a:pPr marL="63500" marR="43180">
              <a:spcBef>
                <a:spcPts val="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Once the</a:t>
            </a:r>
            <a:r>
              <a:rPr lang="en-US" sz="2000" spc="12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kit</a:t>
            </a:r>
            <a:r>
              <a:rPr lang="en-US" sz="2000" spc="12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is</a:t>
            </a:r>
            <a:r>
              <a:rPr lang="en-US" sz="2000" spc="12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completed,</a:t>
            </a:r>
            <a:r>
              <a:rPr lang="en-US" sz="2000" spc="16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it is</a:t>
            </a:r>
            <a:r>
              <a:rPr lang="en-US" sz="2000" spc="17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staged in secure</a:t>
            </a:r>
            <a:r>
              <a:rPr lang="en-US" sz="2000" spc="18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kitting</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area or delivered</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to the</a:t>
            </a:r>
            <a:r>
              <a:rPr lang="en-US" sz="2000" spc="18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job site. </a:t>
            </a:r>
          </a:p>
          <a:p>
            <a:pPr marL="0" marR="43180" indent="0">
              <a:spcBef>
                <a:spcPts val="0"/>
              </a:spcBef>
              <a:spcAft>
                <a:spcPts val="0"/>
              </a:spcAft>
              <a:buNone/>
            </a:pPr>
            <a:endParaRPr lang="en-US" sz="2000" dirty="0">
              <a:latin typeface="Arial" panose="020B0604020202020204" pitchFamily="34" charset="0"/>
              <a:ea typeface="Calibri" panose="020F0502020204030204" pitchFamily="34" charset="0"/>
              <a:cs typeface="Arial" panose="020B0604020202020204" pitchFamily="34" charset="0"/>
            </a:endParaRPr>
          </a:p>
          <a:p>
            <a:pPr marL="63500" marR="43180">
              <a:spcBef>
                <a:spcPts val="0"/>
              </a:spcBef>
              <a:spcAft>
                <a:spcPts val="0"/>
              </a:spcAft>
            </a:pPr>
            <a:r>
              <a:rPr lang="en-US" sz="2000" dirty="0">
                <a:latin typeface="Arial" panose="020B0604020202020204" pitchFamily="34" charset="0"/>
                <a:ea typeface="Calibri" panose="020F0502020204030204" pitchFamily="34" charset="0"/>
                <a:cs typeface="Arial" panose="020B0604020202020204" pitchFamily="34" charset="0"/>
              </a:rPr>
              <a:t>This eliminates the waiting time and searching</a:t>
            </a:r>
            <a:r>
              <a:rPr lang="en-US" sz="2000" spc="19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time for parts, information, etc. and decreases downtime</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of </a:t>
            </a:r>
            <a:r>
              <a:rPr lang="en-US" sz="2000" spc="-10" dirty="0">
                <a:latin typeface="Arial" panose="020B0604020202020204" pitchFamily="34" charset="0"/>
                <a:ea typeface="Calibri" panose="020F0502020204030204" pitchFamily="34" charset="0"/>
                <a:cs typeface="Arial" panose="020B0604020202020204" pitchFamily="34" charset="0"/>
              </a:rPr>
              <a:t>equipment.</a:t>
            </a:r>
            <a:endParaRPr lang="en-US" sz="2000" dirty="0">
              <a:latin typeface="Arial" panose="020B0604020202020204" pitchFamily="34" charset="0"/>
              <a:ea typeface="Calibri" panose="020F0502020204030204" pitchFamily="34" charset="0"/>
              <a:cs typeface="Arial" panose="020B0604020202020204" pitchFamily="34" charset="0"/>
            </a:endParaRPr>
          </a:p>
          <a:p>
            <a:pPr marL="63500" marR="0">
              <a:spcBef>
                <a:spcPts val="50"/>
              </a:spcBef>
              <a:spcAft>
                <a:spcPts val="0"/>
              </a:spcAft>
            </a:pPr>
            <a:endParaRPr lang="en-US" sz="2000" dirty="0">
              <a:latin typeface="Arial" panose="020B0604020202020204" pitchFamily="34" charset="0"/>
              <a:ea typeface="Calibri" panose="020F0502020204030204" pitchFamily="34" charset="0"/>
              <a:cs typeface="Arial" panose="020B0604020202020204" pitchFamily="34" charset="0"/>
            </a:endParaRPr>
          </a:p>
          <a:p>
            <a:endParaRPr lang="en-US" sz="1900" dirty="0"/>
          </a:p>
        </p:txBody>
      </p:sp>
      <p:sp>
        <p:nvSpPr>
          <p:cNvPr id="5" name="Footer Placeholder 4">
            <a:extLst>
              <a:ext uri="{FF2B5EF4-FFF2-40B4-BE49-F238E27FC236}">
                <a16:creationId xmlns:a16="http://schemas.microsoft.com/office/drawing/2014/main" id="{BC5CDD57-F889-8A4D-B84F-D86CA6614DD7}"/>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709E5715-7C2F-960E-30C8-BF4BC50CD6FF}"/>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89</a:t>
            </a:fld>
            <a:endParaRPr lang="en-US">
              <a:solidFill>
                <a:schemeClr val="tx1">
                  <a:lumMod val="50000"/>
                  <a:lumOff val="50000"/>
                </a:schemeClr>
              </a:solidFill>
            </a:endParaRPr>
          </a:p>
        </p:txBody>
      </p:sp>
    </p:spTree>
    <p:extLst>
      <p:ext uri="{BB962C8B-B14F-4D97-AF65-F5344CB8AC3E}">
        <p14:creationId xmlns:p14="http://schemas.microsoft.com/office/powerpoint/2010/main" val="323503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930D799-BB51-9C54-B753-C9E55F157BF6}"/>
              </a:ext>
            </a:extLst>
          </p:cNvPr>
          <p:cNvSpPr>
            <a:spLocks noGrp="1"/>
          </p:cNvSpPr>
          <p:nvPr>
            <p:ph type="title"/>
          </p:nvPr>
        </p:nvSpPr>
        <p:spPr>
          <a:xfrm>
            <a:off x="836676" y="548640"/>
            <a:ext cx="7626096" cy="1179576"/>
          </a:xfrm>
        </p:spPr>
        <p:txBody>
          <a:bodyPr>
            <a:normAutofit fontScale="90000"/>
          </a:bodyPr>
          <a:lstStyle/>
          <a:p>
            <a:br>
              <a:rPr lang="en-US" sz="3500" dirty="0"/>
            </a:br>
            <a:r>
              <a:rPr lang="en-US" sz="3600" dirty="0">
                <a:latin typeface="Arial" panose="020B0604020202020204" pitchFamily="34" charset="0"/>
                <a:cs typeface="Arial" panose="020B0604020202020204" pitchFamily="34" charset="0"/>
              </a:rPr>
              <a:t>Day in the life a Proactive Maintenance Planner</a:t>
            </a:r>
            <a:br>
              <a:rPr lang="en-US" sz="3600" dirty="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ED5C6CB-6027-7244-624F-24F0794A6F82}"/>
              </a:ext>
            </a:extLst>
          </p:cNvPr>
          <p:cNvSpPr>
            <a:spLocks noGrp="1"/>
          </p:cNvSpPr>
          <p:nvPr>
            <p:ph idx="1"/>
          </p:nvPr>
        </p:nvSpPr>
        <p:spPr>
          <a:xfrm>
            <a:off x="836676" y="2481943"/>
            <a:ext cx="7626096" cy="3695020"/>
          </a:xfrm>
        </p:spPr>
        <p:txBody>
          <a:bodyPr>
            <a:normAutofit/>
          </a:bodyPr>
          <a:lstStyle/>
          <a:p>
            <a:pPr marL="254000" marR="257175" indent="-16510">
              <a:spcBef>
                <a:spcPts val="5"/>
              </a:spcBef>
              <a:buNone/>
            </a:pPr>
            <a:r>
              <a:rPr lang="en-US" sz="1900" dirty="0">
                <a:effectLst/>
                <a:latin typeface="Arial" panose="020B0604020202020204" pitchFamily="34" charset="0"/>
                <a:ea typeface="Arial" panose="020B0604020202020204" pitchFamily="34" charset="0"/>
              </a:rPr>
              <a:t>The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only</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method</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to achieve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optimal</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and stable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wrench-time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is through Maintenance Planning and Scheduling. Maintenance Planning and Scheduling are two</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different</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functions</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which</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are</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dependent</a:t>
            </a:r>
            <a:r>
              <a:rPr lang="en-US" sz="1900" spc="4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on each</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other.</a:t>
            </a:r>
          </a:p>
          <a:p>
            <a:pPr marL="254000" marR="257175" indent="-16510">
              <a:spcBef>
                <a:spcPts val="5"/>
              </a:spcBef>
              <a:buNone/>
            </a:pPr>
            <a:endParaRPr lang="en-US" sz="1900" dirty="0">
              <a:effectLst/>
              <a:latin typeface="Arial" panose="020B0604020202020204" pitchFamily="34" charset="0"/>
              <a:ea typeface="Arial" panose="020B0604020202020204" pitchFamily="34" charset="0"/>
            </a:endParaRPr>
          </a:p>
          <a:p>
            <a:pPr marL="227965" marR="234315">
              <a:spcBef>
                <a:spcPts val="15"/>
              </a:spcBef>
            </a:pPr>
            <a:r>
              <a:rPr lang="en-US" sz="1900" dirty="0">
                <a:effectLst/>
                <a:latin typeface="Arial" panose="020B0604020202020204" pitchFamily="34" charset="0"/>
                <a:ea typeface="Arial" panose="020B0604020202020204" pitchFamily="34" charset="0"/>
              </a:rPr>
              <a:t>If</a:t>
            </a:r>
            <a:r>
              <a:rPr lang="en-US" sz="1900" spc="-1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an</a:t>
            </a:r>
            <a:r>
              <a:rPr lang="en-US" sz="1900" spc="-1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organization</a:t>
            </a:r>
            <a:r>
              <a:rPr lang="en-US" sz="1900" spc="-6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increases</a:t>
            </a:r>
            <a:r>
              <a:rPr lang="en-US" sz="1900" spc="-9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by</a:t>
            </a:r>
            <a:r>
              <a:rPr lang="en-US" sz="1900" spc="-1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wrench-time</a:t>
            </a:r>
            <a:r>
              <a:rPr lang="en-US" sz="1900" spc="-7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by</a:t>
            </a:r>
            <a:r>
              <a:rPr lang="en-US" sz="1900" spc="-6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10%</a:t>
            </a:r>
            <a:r>
              <a:rPr lang="en-US" sz="1900" spc="355"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it</a:t>
            </a:r>
            <a:r>
              <a:rPr lang="en-US" sz="1900" spc="-1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could</a:t>
            </a:r>
            <a:r>
              <a:rPr lang="en-US" sz="1900" spc="-9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make</a:t>
            </a:r>
            <a:r>
              <a:rPr lang="en-US" sz="1900" spc="-6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a</a:t>
            </a:r>
            <a:r>
              <a:rPr lang="en-US" sz="1900" spc="-1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serious impact of equipment</a:t>
            </a:r>
            <a:r>
              <a:rPr lang="en-US" sz="1900" spc="200" dirty="0">
                <a:effectLst/>
                <a:latin typeface="Arial" panose="020B0604020202020204" pitchFamily="34" charset="0"/>
                <a:ea typeface="Arial" panose="020B0604020202020204" pitchFamily="34" charset="0"/>
              </a:rPr>
              <a:t> </a:t>
            </a:r>
            <a:r>
              <a:rPr lang="en-US" sz="1900" dirty="0">
                <a:effectLst/>
                <a:latin typeface="Arial" panose="020B0604020202020204" pitchFamily="34" charset="0"/>
                <a:ea typeface="Arial" panose="020B0604020202020204" pitchFamily="34" charset="0"/>
              </a:rPr>
              <a:t>reliability.</a:t>
            </a:r>
          </a:p>
          <a:p>
            <a:endParaRPr lang="en-US" sz="1900" dirty="0"/>
          </a:p>
        </p:txBody>
      </p:sp>
      <p:sp>
        <p:nvSpPr>
          <p:cNvPr id="4" name="Footer Placeholder 3">
            <a:extLst>
              <a:ext uri="{FF2B5EF4-FFF2-40B4-BE49-F238E27FC236}">
                <a16:creationId xmlns:a16="http://schemas.microsoft.com/office/drawing/2014/main" id="{8B82DA52-8DDF-A40A-20B8-94BC76C18E56}"/>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AB1DF9E2-13A6-B5B4-CDFF-354F4FB8F3E2}"/>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a:t>
            </a:fld>
            <a:endParaRPr lang="en-US">
              <a:solidFill>
                <a:schemeClr val="tx1">
                  <a:lumMod val="50000"/>
                  <a:lumOff val="50000"/>
                </a:schemeClr>
              </a:solidFill>
            </a:endParaRPr>
          </a:p>
        </p:txBody>
      </p:sp>
    </p:spTree>
    <p:extLst>
      <p:ext uri="{BB962C8B-B14F-4D97-AF65-F5344CB8AC3E}">
        <p14:creationId xmlns:p14="http://schemas.microsoft.com/office/powerpoint/2010/main" val="8241139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306CC0C-DB35-515C-66B5-B1CEC4FB0097}"/>
              </a:ext>
            </a:extLst>
          </p:cNvPr>
          <p:cNvSpPr>
            <a:spLocks noGrp="1"/>
          </p:cNvSpPr>
          <p:nvPr>
            <p:ph type="title"/>
          </p:nvPr>
        </p:nvSpPr>
        <p:spPr>
          <a:xfrm>
            <a:off x="836676" y="548640"/>
            <a:ext cx="7626096" cy="1179576"/>
          </a:xfrm>
        </p:spPr>
        <p:txBody>
          <a:bodyPr>
            <a:normAutofit fontScale="90000"/>
          </a:bodyPr>
          <a:lstStyle/>
          <a:p>
            <a:pPr marL="0" marR="0">
              <a:spcBef>
                <a:spcPts val="40"/>
              </a:spcBef>
              <a:spcAft>
                <a:spcPts val="0"/>
              </a:spcAft>
            </a:pPr>
            <a:r>
              <a:rPr lang="en-US" sz="2500" dirty="0">
                <a:latin typeface="Calibri" panose="020F0502020204030204" pitchFamily="34" charset="0"/>
                <a:ea typeface="Calibri" panose="020F0502020204030204" pitchFamily="34" charset="0"/>
              </a:rPr>
              <a:t> </a:t>
            </a:r>
            <a:br>
              <a:rPr lang="en-US" sz="2500" dirty="0">
                <a:latin typeface="Calibri" panose="020F0502020204030204" pitchFamily="34" charset="0"/>
                <a:ea typeface="Calibri" panose="020F0502020204030204" pitchFamily="34" charset="0"/>
              </a:rPr>
            </a:br>
            <a:r>
              <a:rPr lang="en-US" sz="4000" dirty="0">
                <a:latin typeface="Arial" panose="020B0604020202020204" pitchFamily="34" charset="0"/>
                <a:ea typeface="Calibri" panose="020F0502020204030204" pitchFamily="34" charset="0"/>
                <a:cs typeface="Arial" panose="020B0604020202020204" pitchFamily="34" charset="0"/>
              </a:rPr>
              <a:t>Guiding</a:t>
            </a:r>
            <a:r>
              <a:rPr lang="en-US" sz="4000" spc="115" dirty="0">
                <a:latin typeface="Arial" panose="020B0604020202020204" pitchFamily="34" charset="0"/>
                <a:ea typeface="Calibri" panose="020F0502020204030204" pitchFamily="34" charset="0"/>
                <a:cs typeface="Arial" panose="020B0604020202020204" pitchFamily="34" charset="0"/>
              </a:rPr>
              <a:t> </a:t>
            </a:r>
            <a:r>
              <a:rPr lang="en-US" sz="4000" spc="-10" dirty="0">
                <a:latin typeface="Arial" panose="020B0604020202020204" pitchFamily="34" charset="0"/>
                <a:ea typeface="Calibri" panose="020F0502020204030204" pitchFamily="34" charset="0"/>
                <a:cs typeface="Arial" panose="020B0604020202020204" pitchFamily="34" charset="0"/>
              </a:rPr>
              <a:t>Principles for Parts Kitting</a:t>
            </a:r>
            <a:br>
              <a:rPr lang="en-US" sz="4000" b="1" dirty="0">
                <a:effectLst>
                  <a:outerShdw blurRad="38100" dist="38100" dir="2700000" algn="tl">
                    <a:srgbClr val="000000">
                      <a:alpha val="43137"/>
                    </a:srgbClr>
                  </a:outerShdw>
                </a:effectLst>
                <a:latin typeface="Abadi" panose="020B0604020104020204" pitchFamily="34" charset="0"/>
                <a:ea typeface="Calibri" panose="020F0502020204030204" pitchFamily="34" charset="0"/>
              </a:rPr>
            </a:br>
            <a:endParaRPr lang="en-US" sz="4000" b="1" dirty="0">
              <a:effectLst>
                <a:outerShdw blurRad="38100" dist="38100" dir="2700000" algn="tl">
                  <a:srgbClr val="000000">
                    <a:alpha val="43137"/>
                  </a:srgbClr>
                </a:outerShdw>
              </a:effectLst>
              <a:latin typeface="Abadi" panose="020B0604020104020204" pitchFamily="34" charset="0"/>
            </a:endParaRP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18621C2-7395-A59C-9E03-870B0DE2C7FD}"/>
              </a:ext>
            </a:extLst>
          </p:cNvPr>
          <p:cNvSpPr>
            <a:spLocks noGrp="1"/>
          </p:cNvSpPr>
          <p:nvPr>
            <p:ph idx="1"/>
          </p:nvPr>
        </p:nvSpPr>
        <p:spPr>
          <a:xfrm>
            <a:off x="836676" y="2276856"/>
            <a:ext cx="7626096" cy="3900107"/>
          </a:xfrm>
        </p:spPr>
        <p:txBody>
          <a:bodyPr>
            <a:normAutofit lnSpcReduction="10000"/>
          </a:bodyPr>
          <a:lstStyle/>
          <a:p>
            <a:pPr algn="just">
              <a:lnSpc>
                <a:spcPct val="150000"/>
              </a:lnSpc>
              <a:spcBef>
                <a:spcPts val="280"/>
              </a:spcBef>
              <a:buSzPct val="55000"/>
              <a:tabLst>
                <a:tab pos="307340" algn="l"/>
                <a:tab pos="307975" algn="l"/>
              </a:tabLst>
            </a:pPr>
            <a:r>
              <a:rPr lang="en-US" sz="2000" spc="0" dirty="0">
                <a:latin typeface="Arial" panose="020B0604020202020204" pitchFamily="34" charset="0"/>
                <a:ea typeface="Calibri" panose="020F0502020204030204" pitchFamily="34" charset="0"/>
                <a:cs typeface="Arial" panose="020B0604020202020204" pitchFamily="34" charset="0"/>
              </a:rPr>
              <a:t>Planner/Scheduler</a:t>
            </a:r>
            <a:r>
              <a:rPr lang="en-US" sz="2000" spc="33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issues</a:t>
            </a:r>
            <a:r>
              <a:rPr lang="en-US" sz="2000" spc="14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work</a:t>
            </a:r>
            <a:r>
              <a:rPr lang="en-US" sz="2000" spc="1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orders</a:t>
            </a:r>
            <a:r>
              <a:rPr lang="en-US" sz="2000" spc="8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for</a:t>
            </a:r>
            <a:r>
              <a:rPr lang="en-US" sz="2000" spc="5" dirty="0">
                <a:latin typeface="Arial" panose="020B0604020202020204" pitchFamily="34" charset="0"/>
                <a:ea typeface="Calibri" panose="020F0502020204030204" pitchFamily="34" charset="0"/>
                <a:cs typeface="Arial" panose="020B0604020202020204" pitchFamily="34" charset="0"/>
              </a:rPr>
              <a:t> </a:t>
            </a:r>
            <a:r>
              <a:rPr lang="en-US" sz="2000" spc="-20" dirty="0">
                <a:latin typeface="Arial" panose="020B0604020202020204" pitchFamily="34" charset="0"/>
                <a:ea typeface="Calibri" panose="020F0502020204030204" pitchFamily="34" charset="0"/>
                <a:cs typeface="Arial" panose="020B0604020202020204" pitchFamily="34" charset="0"/>
              </a:rPr>
              <a:t>kits</a:t>
            </a:r>
          </a:p>
          <a:p>
            <a:pPr algn="just">
              <a:lnSpc>
                <a:spcPct val="150000"/>
              </a:lnSpc>
              <a:spcBef>
                <a:spcPts val="280"/>
              </a:spcBef>
              <a:buSzPct val="55000"/>
              <a:tabLst>
                <a:tab pos="307340" algn="l"/>
                <a:tab pos="307975" algn="l"/>
              </a:tabLst>
            </a:pPr>
            <a:r>
              <a:rPr lang="en-US" sz="2000" dirty="0">
                <a:latin typeface="Arial" panose="020B0604020202020204" pitchFamily="34" charset="0"/>
                <a:ea typeface="Calibri" panose="020F0502020204030204" pitchFamily="34" charset="0"/>
                <a:cs typeface="Arial" panose="020B0604020202020204" pitchFamily="34" charset="0"/>
              </a:rPr>
              <a:t>Provide</a:t>
            </a:r>
            <a:r>
              <a:rPr lang="en-US" sz="2000" spc="13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a:t>
            </a:r>
            <a:r>
              <a:rPr lang="en-US" sz="2000" spc="-3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secure</a:t>
            </a:r>
            <a:r>
              <a:rPr lang="en-US" sz="2000" spc="14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area</a:t>
            </a:r>
            <a:r>
              <a:rPr lang="en-US" sz="2000" spc="3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to</a:t>
            </a:r>
            <a:r>
              <a:rPr lang="en-US" sz="2000" spc="4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set</a:t>
            </a:r>
            <a:r>
              <a:rPr lang="en-US" sz="2000" spc="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up</a:t>
            </a:r>
            <a:r>
              <a:rPr lang="en-US" sz="2000" spc="40"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a</a:t>
            </a:r>
            <a:r>
              <a:rPr lang="en-US" sz="2000" spc="35" dirty="0">
                <a:latin typeface="Arial" panose="020B0604020202020204" pitchFamily="34" charset="0"/>
                <a:ea typeface="Calibri" panose="020F0502020204030204" pitchFamily="34" charset="0"/>
                <a:cs typeface="Arial" panose="020B0604020202020204" pitchFamily="34" charset="0"/>
              </a:rPr>
              <a:t> </a:t>
            </a:r>
            <a:r>
              <a:rPr lang="en-US" sz="2000" dirty="0">
                <a:latin typeface="Arial" panose="020B0604020202020204" pitchFamily="34" charset="0"/>
                <a:ea typeface="Calibri" panose="020F0502020204030204" pitchFamily="34" charset="0"/>
                <a:cs typeface="Arial" panose="020B0604020202020204" pitchFamily="34" charset="0"/>
              </a:rPr>
              <a:t>kitting</a:t>
            </a:r>
            <a:r>
              <a:rPr lang="en-US" sz="2000" spc="165" dirty="0">
                <a:latin typeface="Arial" panose="020B0604020202020204" pitchFamily="34" charset="0"/>
                <a:ea typeface="Calibri" panose="020F0502020204030204" pitchFamily="34" charset="0"/>
                <a:cs typeface="Arial" panose="020B0604020202020204" pitchFamily="34" charset="0"/>
              </a:rPr>
              <a:t> </a:t>
            </a:r>
            <a:r>
              <a:rPr lang="en-US" sz="2000" spc="-10" dirty="0">
                <a:latin typeface="Arial" panose="020B0604020202020204" pitchFamily="34" charset="0"/>
                <a:ea typeface="Calibri" panose="020F0502020204030204" pitchFamily="34" charset="0"/>
                <a:cs typeface="Arial" panose="020B0604020202020204" pitchFamily="34" charset="0"/>
              </a:rPr>
              <a:t>operation</a:t>
            </a:r>
            <a:endParaRPr lang="en-US" sz="2000" spc="0" dirty="0">
              <a:latin typeface="Arial" panose="020B0604020202020204" pitchFamily="34" charset="0"/>
              <a:ea typeface="Calibri" panose="020F0502020204030204" pitchFamily="34" charset="0"/>
              <a:cs typeface="Arial" panose="020B0604020202020204" pitchFamily="34" charset="0"/>
            </a:endParaRPr>
          </a:p>
          <a:p>
            <a:pPr marR="310515" algn="just">
              <a:lnSpc>
                <a:spcPct val="150000"/>
              </a:lnSpc>
              <a:spcBef>
                <a:spcPts val="280"/>
              </a:spcBef>
              <a:buSzPct val="55000"/>
              <a:tabLst>
                <a:tab pos="307340" algn="l"/>
                <a:tab pos="307975" algn="l"/>
              </a:tabLst>
            </a:pPr>
            <a:r>
              <a:rPr lang="en-US" sz="2000" spc="0" dirty="0">
                <a:latin typeface="Arial" panose="020B0604020202020204" pitchFamily="34" charset="0"/>
                <a:ea typeface="Calibri" panose="020F0502020204030204" pitchFamily="34" charset="0"/>
                <a:cs typeface="Arial" panose="020B0604020202020204" pitchFamily="34" charset="0"/>
              </a:rPr>
              <a:t>Storeroom fills kits for each work order requiring parts for a planned job.</a:t>
            </a:r>
          </a:p>
          <a:p>
            <a:pPr marR="62230" algn="just">
              <a:lnSpc>
                <a:spcPct val="150000"/>
              </a:lnSpc>
              <a:spcBef>
                <a:spcPts val="0"/>
              </a:spcBef>
              <a:buSzPct val="55000"/>
              <a:tabLst>
                <a:tab pos="307340" algn="l"/>
                <a:tab pos="307975" algn="l"/>
              </a:tabLst>
            </a:pPr>
            <a:r>
              <a:rPr lang="en-US" sz="2000" spc="0" dirty="0">
                <a:latin typeface="Arial" panose="020B0604020202020204" pitchFamily="34" charset="0"/>
                <a:ea typeface="Calibri" panose="020F0502020204030204" pitchFamily="34" charset="0"/>
                <a:cs typeface="Arial" panose="020B0604020202020204" pitchFamily="34" charset="0"/>
              </a:rPr>
              <a:t>Work order placed on the empty</a:t>
            </a:r>
            <a:r>
              <a:rPr lang="en-US" sz="2000" spc="15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container where</a:t>
            </a:r>
            <a:r>
              <a:rPr lang="en-US" sz="2000" spc="17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kit</a:t>
            </a:r>
            <a:r>
              <a:rPr lang="en-US" sz="2000" spc="20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is filled</a:t>
            </a:r>
          </a:p>
          <a:p>
            <a:pPr algn="just">
              <a:lnSpc>
                <a:spcPct val="150000"/>
              </a:lnSpc>
              <a:spcBef>
                <a:spcPts val="0"/>
              </a:spcBef>
              <a:buSzPct val="55000"/>
              <a:tabLst>
                <a:tab pos="307340" algn="l"/>
                <a:tab pos="307975" algn="l"/>
              </a:tabLst>
            </a:pPr>
            <a:r>
              <a:rPr lang="en-US" sz="2000" spc="0" dirty="0">
                <a:latin typeface="Arial" panose="020B0604020202020204" pitchFamily="34" charset="0"/>
                <a:ea typeface="Calibri" panose="020F0502020204030204" pitchFamily="34" charset="0"/>
                <a:cs typeface="Arial" panose="020B0604020202020204" pitchFamily="34" charset="0"/>
              </a:rPr>
              <a:t>Storeroom</a:t>
            </a:r>
            <a:r>
              <a:rPr lang="en-US" sz="2000" spc="-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begins</a:t>
            </a:r>
            <a:r>
              <a:rPr lang="en-US" sz="2000" spc="8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picking</a:t>
            </a:r>
            <a:r>
              <a:rPr lang="en-US" sz="2000" spc="18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kits,</a:t>
            </a:r>
            <a:r>
              <a:rPr lang="en-US" sz="2000" spc="5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checking</a:t>
            </a:r>
            <a:r>
              <a:rPr lang="en-US" sz="2000" spc="12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it</a:t>
            </a:r>
            <a:r>
              <a:rPr lang="en-US" sz="2000" spc="15" dirty="0">
                <a:latin typeface="Arial" panose="020B0604020202020204" pitchFamily="34" charset="0"/>
                <a:ea typeface="Calibri" panose="020F0502020204030204" pitchFamily="34" charset="0"/>
                <a:cs typeface="Arial" panose="020B0604020202020204" pitchFamily="34" charset="0"/>
              </a:rPr>
              <a:t> </a:t>
            </a:r>
            <a:r>
              <a:rPr lang="en-US" sz="2000" spc="-25" dirty="0">
                <a:latin typeface="Arial" panose="020B0604020202020204" pitchFamily="34" charset="0"/>
                <a:ea typeface="Calibri" panose="020F0502020204030204" pitchFamily="34" charset="0"/>
                <a:cs typeface="Arial" panose="020B0604020202020204" pitchFamily="34" charset="0"/>
              </a:rPr>
              <a:t>off</a:t>
            </a:r>
            <a:endParaRPr lang="en-US" sz="2000" spc="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280"/>
              </a:spcBef>
              <a:buSzPct val="55000"/>
              <a:tabLst>
                <a:tab pos="307340" algn="l"/>
                <a:tab pos="307975" algn="l"/>
              </a:tabLst>
            </a:pPr>
            <a:r>
              <a:rPr lang="en-US" sz="2000" spc="0" dirty="0">
                <a:latin typeface="Arial" panose="020B0604020202020204" pitchFamily="34" charset="0"/>
                <a:ea typeface="Calibri" panose="020F0502020204030204" pitchFamily="34" charset="0"/>
                <a:cs typeface="Arial" panose="020B0604020202020204" pitchFamily="34" charset="0"/>
              </a:rPr>
              <a:t>Stores</a:t>
            </a:r>
            <a:r>
              <a:rPr lang="en-US" sz="2000" spc="9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completes</a:t>
            </a:r>
            <a:r>
              <a:rPr lang="en-US" sz="2000" spc="9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kit</a:t>
            </a:r>
            <a:r>
              <a:rPr lang="en-US" sz="2000" spc="9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and</a:t>
            </a:r>
            <a:r>
              <a:rPr lang="en-US" sz="2000" spc="65" dirty="0">
                <a:latin typeface="Arial" panose="020B0604020202020204" pitchFamily="34" charset="0"/>
                <a:ea typeface="Calibri" panose="020F0502020204030204" pitchFamily="34" charset="0"/>
                <a:cs typeface="Arial" panose="020B0604020202020204" pitchFamily="34" charset="0"/>
              </a:rPr>
              <a:t> </a:t>
            </a:r>
            <a:r>
              <a:rPr lang="en-US" sz="2000" spc="-10" dirty="0">
                <a:latin typeface="Arial" panose="020B0604020202020204" pitchFamily="34" charset="0"/>
                <a:ea typeface="Calibri" panose="020F0502020204030204" pitchFamily="34" charset="0"/>
                <a:cs typeface="Arial" panose="020B0604020202020204" pitchFamily="34" charset="0"/>
              </a:rPr>
              <a:t>delivers</a:t>
            </a:r>
            <a:endParaRPr lang="en-US" sz="2000" spc="0" dirty="0">
              <a:latin typeface="Arial" panose="020B0604020202020204" pitchFamily="34" charset="0"/>
              <a:ea typeface="Calibri" panose="020F0502020204030204" pitchFamily="34" charset="0"/>
              <a:cs typeface="Arial" panose="020B0604020202020204" pitchFamily="34" charset="0"/>
            </a:endParaRPr>
          </a:p>
          <a:p>
            <a:pPr marR="508000" algn="just">
              <a:lnSpc>
                <a:spcPct val="150000"/>
              </a:lnSpc>
              <a:spcBef>
                <a:spcPts val="280"/>
              </a:spcBef>
              <a:buSzPct val="55000"/>
              <a:tabLst>
                <a:tab pos="307340" algn="l"/>
                <a:tab pos="307975" algn="l"/>
              </a:tabLst>
            </a:pPr>
            <a:r>
              <a:rPr lang="en-US" sz="2000" spc="0" dirty="0">
                <a:latin typeface="Arial" panose="020B0604020202020204" pitchFamily="34" charset="0"/>
                <a:ea typeface="Calibri" panose="020F0502020204030204" pitchFamily="34" charset="0"/>
                <a:cs typeface="Arial" panose="020B0604020202020204" pitchFamily="34" charset="0"/>
              </a:rPr>
              <a:t>Work Order</a:t>
            </a:r>
            <a:r>
              <a:rPr lang="en-US" sz="2000" spc="125"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cannot be scheduled</a:t>
            </a:r>
            <a:r>
              <a:rPr lang="en-US" sz="2000" spc="18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until</a:t>
            </a:r>
            <a:r>
              <a:rPr lang="en-US" sz="2000" spc="13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a</a:t>
            </a:r>
            <a:r>
              <a:rPr lang="en-US" sz="2000" spc="-30" dirty="0">
                <a:latin typeface="Arial" panose="020B0604020202020204" pitchFamily="34" charset="0"/>
                <a:ea typeface="Calibri" panose="020F0502020204030204" pitchFamily="34" charset="0"/>
                <a:cs typeface="Arial" panose="020B0604020202020204" pitchFamily="34" charset="0"/>
              </a:rPr>
              <a:t> </a:t>
            </a:r>
            <a:r>
              <a:rPr lang="en-US" sz="2000" spc="0" dirty="0">
                <a:latin typeface="Arial" panose="020B0604020202020204" pitchFamily="34" charset="0"/>
                <a:ea typeface="Calibri" panose="020F0502020204030204" pitchFamily="34" charset="0"/>
                <a:cs typeface="Arial" panose="020B0604020202020204" pitchFamily="34" charset="0"/>
              </a:rPr>
              <a:t>kit is </a:t>
            </a:r>
            <a:r>
              <a:rPr lang="en-US" sz="2000" spc="-10" dirty="0">
                <a:latin typeface="Arial" panose="020B0604020202020204" pitchFamily="34" charset="0"/>
                <a:ea typeface="Calibri" panose="020F0502020204030204" pitchFamily="34" charset="0"/>
                <a:cs typeface="Arial" panose="020B0604020202020204" pitchFamily="34" charset="0"/>
              </a:rPr>
              <a:t>complete.</a:t>
            </a:r>
            <a:endParaRPr lang="en-US" sz="2000" spc="0" dirty="0">
              <a:latin typeface="Arial" panose="020B0604020202020204" pitchFamily="34" charset="0"/>
              <a:ea typeface="Calibri" panose="020F0502020204030204" pitchFamily="34" charset="0"/>
              <a:cs typeface="Arial" panose="020B0604020202020204" pitchFamily="34" charset="0"/>
            </a:endParaRPr>
          </a:p>
          <a:p>
            <a:endParaRPr lang="en-US" sz="1900" b="1" dirty="0">
              <a:effectLst>
                <a:outerShdw blurRad="38100" dist="38100" dir="2700000" algn="tl">
                  <a:srgbClr val="000000">
                    <a:alpha val="43137"/>
                  </a:srgbClr>
                </a:outerShdw>
              </a:effectLst>
            </a:endParaRPr>
          </a:p>
        </p:txBody>
      </p:sp>
      <p:sp>
        <p:nvSpPr>
          <p:cNvPr id="5" name="Footer Placeholder 4">
            <a:extLst>
              <a:ext uri="{FF2B5EF4-FFF2-40B4-BE49-F238E27FC236}">
                <a16:creationId xmlns:a16="http://schemas.microsoft.com/office/drawing/2014/main" id="{C30E1E07-8DC3-6343-B85A-D0D76944A1DA}"/>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CB7134BE-ED4C-84CD-0B1D-EE74B2984176}"/>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90</a:t>
            </a:fld>
            <a:endParaRPr lang="en-US">
              <a:solidFill>
                <a:schemeClr val="tx1">
                  <a:lumMod val="50000"/>
                  <a:lumOff val="50000"/>
                </a:schemeClr>
              </a:solidFill>
            </a:endParaRPr>
          </a:p>
        </p:txBody>
      </p:sp>
    </p:spTree>
    <p:extLst>
      <p:ext uri="{BB962C8B-B14F-4D97-AF65-F5344CB8AC3E}">
        <p14:creationId xmlns:p14="http://schemas.microsoft.com/office/powerpoint/2010/main" val="25827423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F35A938-9206-CDD9-9BBF-6F43BAD55D44}"/>
              </a:ext>
            </a:extLst>
          </p:cNvPr>
          <p:cNvSpPr>
            <a:spLocks noGrp="1"/>
          </p:cNvSpPr>
          <p:nvPr>
            <p:ph type="title"/>
          </p:nvPr>
        </p:nvSpPr>
        <p:spPr>
          <a:xfrm>
            <a:off x="836676" y="548640"/>
            <a:ext cx="7626096" cy="1179576"/>
          </a:xfrm>
        </p:spPr>
        <p:txBody>
          <a:bodyPr>
            <a:normAutofit/>
          </a:bodyPr>
          <a:lstStyle/>
          <a:p>
            <a:r>
              <a:rPr lang="en-US" sz="3500" dirty="0"/>
              <a:t>Parts Kitting/ Staging</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5B24AA2-2B77-E4B2-1294-2B68670E1AE1}"/>
              </a:ext>
            </a:extLst>
          </p:cNvPr>
          <p:cNvSpPr>
            <a:spLocks noGrp="1"/>
          </p:cNvSpPr>
          <p:nvPr>
            <p:ph idx="1"/>
          </p:nvPr>
        </p:nvSpPr>
        <p:spPr>
          <a:xfrm>
            <a:off x="609600" y="2276856"/>
            <a:ext cx="7853172" cy="3900107"/>
          </a:xfrm>
        </p:spPr>
        <p:txBody>
          <a:bodyPr>
            <a:normAutofit/>
          </a:bodyPr>
          <a:lstStyle/>
          <a:p>
            <a:pPr>
              <a:lnSpc>
                <a:spcPct val="100000"/>
              </a:lnSpc>
            </a:pPr>
            <a:r>
              <a:rPr lang="en-US" sz="2000" dirty="0">
                <a:effectLst/>
                <a:latin typeface="Arial" panose="020B0604020202020204" pitchFamily="34" charset="0"/>
                <a:ea typeface="Arial" panose="020B0604020202020204" pitchFamily="34" charset="0"/>
              </a:rPr>
              <a:t>Kitting is defined as components/parts which are pulled from stock </a:t>
            </a:r>
            <a:r>
              <a:rPr lang="en-US" sz="2000" spc="-10" dirty="0">
                <a:effectLst/>
                <a:latin typeface="Arial" panose="020B0604020202020204" pitchFamily="34" charset="0"/>
                <a:ea typeface="Arial" panose="020B0604020202020204" pitchFamily="34" charset="0"/>
              </a:rPr>
              <a:t>secured</a:t>
            </a:r>
            <a:r>
              <a:rPr lang="en-US" sz="2000" spc="-11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for</a:t>
            </a:r>
            <a:r>
              <a:rPr lang="en-US" sz="2000" spc="-4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Scheduled</a:t>
            </a:r>
            <a:r>
              <a:rPr lang="en-US" sz="2000" spc="-95"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Maintenance</a:t>
            </a:r>
            <a:r>
              <a:rPr lang="en-US" sz="2000" spc="-3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Work.</a:t>
            </a:r>
            <a:r>
              <a:rPr lang="en-US" sz="2000" spc="-13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The</a:t>
            </a:r>
            <a:r>
              <a:rPr lang="en-US" sz="2000" spc="-105"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Kits</a:t>
            </a:r>
            <a:r>
              <a:rPr lang="en-US" sz="2000" spc="-7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are</a:t>
            </a:r>
            <a:r>
              <a:rPr lang="en-US" sz="2000" spc="-11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set</a:t>
            </a:r>
            <a:r>
              <a:rPr lang="en-US" sz="2000" spc="-105"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up,</a:t>
            </a:r>
            <a:r>
              <a:rPr lang="en-US" sz="2000" spc="-14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picked, </a:t>
            </a:r>
            <a:r>
              <a:rPr lang="en-US" sz="2000" dirty="0">
                <a:effectLst/>
                <a:latin typeface="Arial" panose="020B0604020202020204" pitchFamily="34" charset="0"/>
                <a:ea typeface="Arial" panose="020B0604020202020204" pitchFamily="34" charset="0"/>
              </a:rPr>
              <a:t>and</a:t>
            </a:r>
            <a:r>
              <a:rPr lang="en-US" sz="2000" spc="-8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completed</a:t>
            </a:r>
            <a:r>
              <a:rPr lang="en-US" sz="2000" spc="-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in</a:t>
            </a:r>
            <a:r>
              <a:rPr lang="en-US" sz="2000" spc="-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a secured area</a:t>
            </a:r>
            <a:r>
              <a:rPr lang="en-US" sz="2000" spc="-5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to</a:t>
            </a:r>
            <a:r>
              <a:rPr lang="en-US" sz="2000" spc="13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prevent</a:t>
            </a:r>
            <a:r>
              <a:rPr lang="en-US" sz="2000" spc="-5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parts</a:t>
            </a:r>
            <a:r>
              <a:rPr lang="en-US" sz="2000" spc="-4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from</a:t>
            </a:r>
            <a:r>
              <a:rPr lang="en-US" sz="2000" spc="-9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being</a:t>
            </a:r>
            <a:r>
              <a:rPr lang="en-US" sz="2000" spc="-16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taken</a:t>
            </a:r>
            <a:r>
              <a:rPr lang="en-US" sz="2000" spc="-9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to supply other kits</a:t>
            </a:r>
          </a:p>
          <a:p>
            <a:pPr>
              <a:lnSpc>
                <a:spcPct val="100000"/>
              </a:lnSpc>
            </a:pPr>
            <a:endParaRPr lang="en-US" sz="2000" dirty="0">
              <a:effectLst/>
              <a:latin typeface="Arial" panose="020B0604020202020204" pitchFamily="34" charset="0"/>
              <a:ea typeface="Arial" panose="020B0604020202020204" pitchFamily="34" charset="0"/>
            </a:endParaRPr>
          </a:p>
          <a:p>
            <a:pPr>
              <a:lnSpc>
                <a:spcPct val="100000"/>
              </a:lnSpc>
            </a:pPr>
            <a:r>
              <a:rPr lang="en-US" sz="2000" spc="-10" dirty="0">
                <a:effectLst/>
                <a:latin typeface="Arial" panose="020B0604020202020204" pitchFamily="34" charset="0"/>
                <a:ea typeface="Arial" panose="020B0604020202020204" pitchFamily="34" charset="0"/>
              </a:rPr>
              <a:t>Once</a:t>
            </a:r>
            <a:r>
              <a:rPr lang="en-US" sz="2000" spc="-11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the</a:t>
            </a:r>
            <a:r>
              <a:rPr lang="en-US" sz="2000" spc="-105"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kit</a:t>
            </a:r>
            <a:r>
              <a:rPr lang="en-US" sz="2000" spc="-11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is</a:t>
            </a:r>
            <a:r>
              <a:rPr lang="en-US" sz="2000" spc="-105"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completed,</a:t>
            </a:r>
            <a:r>
              <a:rPr lang="en-US" sz="2000" spc="-7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it</a:t>
            </a:r>
            <a:r>
              <a:rPr lang="en-US" sz="2000" spc="-2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is</a:t>
            </a:r>
            <a:r>
              <a:rPr lang="en-US" sz="2000" spc="-11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staged</a:t>
            </a:r>
            <a:r>
              <a:rPr lang="en-US" sz="2000" spc="-15"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in</a:t>
            </a:r>
            <a:r>
              <a:rPr lang="en-US" sz="2000" spc="-20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-secure kitting </a:t>
            </a:r>
            <a:r>
              <a:rPr lang="en-US" sz="2000" spc="-10" dirty="0" err="1">
                <a:effectLst/>
                <a:latin typeface="Arial" panose="020B0604020202020204" pitchFamily="34" charset="0"/>
                <a:ea typeface="Arial" panose="020B0604020202020204" pitchFamily="34" charset="0"/>
              </a:rPr>
              <a:t>car.ea</a:t>
            </a:r>
            <a:r>
              <a:rPr lang="en-US" sz="2000" spc="-20" dirty="0">
                <a:effectLst/>
                <a:latin typeface="Arial" panose="020B0604020202020204" pitchFamily="34" charset="0"/>
                <a:ea typeface="Arial" panose="020B0604020202020204" pitchFamily="34" charset="0"/>
              </a:rPr>
              <a:t> </a:t>
            </a:r>
            <a:r>
              <a:rPr lang="en-US" sz="2000" spc="-10" dirty="0">
                <a:effectLst/>
                <a:latin typeface="Arial" panose="020B0604020202020204" pitchFamily="34" charset="0"/>
                <a:ea typeface="Arial" panose="020B0604020202020204" pitchFamily="34" charset="0"/>
              </a:rPr>
              <a:t>or </a:t>
            </a:r>
            <a:r>
              <a:rPr lang="en-US" sz="2000" dirty="0">
                <a:effectLst/>
                <a:latin typeface="Arial" panose="020B0604020202020204" pitchFamily="34" charset="0"/>
                <a:ea typeface="Arial" panose="020B0604020202020204" pitchFamily="34" charset="0"/>
              </a:rPr>
              <a:t>delivered</a:t>
            </a:r>
            <a:r>
              <a:rPr lang="en-US" sz="2000" spc="-12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to</a:t>
            </a:r>
            <a:r>
              <a:rPr lang="en-US" sz="2000" spc="-8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the</a:t>
            </a:r>
            <a:r>
              <a:rPr lang="en-US" sz="2000" spc="-11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job</a:t>
            </a:r>
            <a:r>
              <a:rPr lang="en-US" sz="2000" spc="-11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site.</a:t>
            </a:r>
            <a:r>
              <a:rPr lang="en-US" sz="2000" spc="-11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This</a:t>
            </a:r>
            <a:r>
              <a:rPr lang="en-US" sz="2000" spc="-11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eliminates</a:t>
            </a:r>
            <a:r>
              <a:rPr lang="en-US" sz="2000" spc="-7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the</a:t>
            </a:r>
            <a:r>
              <a:rPr lang="en-US" sz="2000" spc="-6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waiting</a:t>
            </a:r>
            <a:r>
              <a:rPr lang="en-US" sz="2000" spc="-120"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time</a:t>
            </a:r>
            <a:r>
              <a:rPr lang="en-US" sz="2000" spc="-11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and</a:t>
            </a:r>
            <a:r>
              <a:rPr lang="en-US" sz="2000" spc="-75" dirty="0">
                <a:effectLst/>
                <a:latin typeface="Arial" panose="020B0604020202020204" pitchFamily="34" charset="0"/>
                <a:ea typeface="Arial" panose="020B0604020202020204" pitchFamily="34" charset="0"/>
              </a:rPr>
              <a:t> </a:t>
            </a:r>
            <a:r>
              <a:rPr lang="en-US" sz="2000" dirty="0">
                <a:effectLst/>
                <a:latin typeface="Arial" panose="020B0604020202020204" pitchFamily="34" charset="0"/>
                <a:ea typeface="Arial" panose="020B0604020202020204" pitchFamily="34" charset="0"/>
              </a:rPr>
              <a:t>searching time for parts, information, etc. and decreases downtime of </a:t>
            </a:r>
            <a:r>
              <a:rPr lang="en-US" sz="2000" spc="-10" dirty="0">
                <a:effectLst/>
                <a:latin typeface="Arial" panose="020B0604020202020204" pitchFamily="34" charset="0"/>
                <a:ea typeface="Arial" panose="020B0604020202020204" pitchFamily="34" charset="0"/>
              </a:rPr>
              <a:t>equipment.</a:t>
            </a:r>
            <a:endParaRPr lang="en-US" sz="2000" dirty="0">
              <a:effectLst/>
              <a:latin typeface="Arial" panose="020B0604020202020204" pitchFamily="34" charset="0"/>
              <a:ea typeface="Arial" panose="020B0604020202020204" pitchFamily="34" charset="0"/>
            </a:endParaRPr>
          </a:p>
          <a:p>
            <a:pPr>
              <a:lnSpc>
                <a:spcPct val="100000"/>
              </a:lnSpc>
            </a:pPr>
            <a:endParaRPr lang="en-US" sz="2000" dirty="0">
              <a:effectLst/>
              <a:latin typeface="Arial" panose="020B0604020202020204" pitchFamily="34" charset="0"/>
              <a:ea typeface="Arial" panose="020B0604020202020204" pitchFamily="34" charset="0"/>
            </a:endParaRPr>
          </a:p>
          <a:p>
            <a:endParaRPr lang="en-US" sz="1900" dirty="0"/>
          </a:p>
        </p:txBody>
      </p:sp>
      <p:sp>
        <p:nvSpPr>
          <p:cNvPr id="4" name="Footer Placeholder 3">
            <a:extLst>
              <a:ext uri="{FF2B5EF4-FFF2-40B4-BE49-F238E27FC236}">
                <a16:creationId xmlns:a16="http://schemas.microsoft.com/office/drawing/2014/main" id="{47003C58-72E1-B9A5-EEBB-EBAA40BECA1E}"/>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874B26E1-D269-91CF-D7E1-CD7CADBCEABA}"/>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91</a:t>
            </a:fld>
            <a:endParaRPr lang="en-US">
              <a:solidFill>
                <a:schemeClr val="tx1">
                  <a:lumMod val="50000"/>
                  <a:lumOff val="50000"/>
                </a:schemeClr>
              </a:solidFill>
            </a:endParaRPr>
          </a:p>
        </p:txBody>
      </p:sp>
    </p:spTree>
    <p:extLst>
      <p:ext uri="{BB962C8B-B14F-4D97-AF65-F5344CB8AC3E}">
        <p14:creationId xmlns:p14="http://schemas.microsoft.com/office/powerpoint/2010/main" val="1074893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35446B-0B9A-45B0-6BC0-94D7D8DB1732}"/>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Parts Kitting/ Staging</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5E37640-1095-C15C-084F-D465748C6C01}"/>
              </a:ext>
            </a:extLst>
          </p:cNvPr>
          <p:cNvSpPr>
            <a:spLocks noGrp="1"/>
          </p:cNvSpPr>
          <p:nvPr>
            <p:ph idx="1"/>
          </p:nvPr>
        </p:nvSpPr>
        <p:spPr>
          <a:xfrm>
            <a:off x="542224" y="2018806"/>
            <a:ext cx="8906576" cy="4534394"/>
          </a:xfrm>
        </p:spPr>
        <p:txBody>
          <a:bodyPr>
            <a:normAutofit/>
          </a:bodyPr>
          <a:lstStyle/>
          <a:p>
            <a:pPr marL="145415" marR="0">
              <a:lnSpc>
                <a:spcPct val="110000"/>
              </a:lnSpc>
              <a:spcBef>
                <a:spcPts val="900"/>
              </a:spcBef>
              <a:buNone/>
            </a:pPr>
            <a:r>
              <a:rPr lang="en-US" sz="2000" dirty="0">
                <a:latin typeface="Arial" panose="020B0604020202020204" pitchFamily="34" charset="0"/>
                <a:ea typeface="Arial" panose="020B0604020202020204" pitchFamily="34" charset="0"/>
              </a:rPr>
              <a:t>General</a:t>
            </a:r>
            <a:r>
              <a:rPr lang="en-US" sz="2000" spc="6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Rules</a:t>
            </a:r>
            <a:r>
              <a:rPr lang="en-US" sz="2000" spc="7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which</a:t>
            </a:r>
            <a:r>
              <a:rPr lang="en-US" sz="2000" spc="9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must</a:t>
            </a:r>
            <a:r>
              <a:rPr lang="en-US" sz="2000" spc="10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be</a:t>
            </a:r>
            <a:r>
              <a:rPr lang="en-US" sz="2000" spc="25" dirty="0">
                <a:latin typeface="Arial" panose="020B0604020202020204" pitchFamily="34" charset="0"/>
                <a:ea typeface="Arial" panose="020B0604020202020204" pitchFamily="34" charset="0"/>
              </a:rPr>
              <a:t> </a:t>
            </a:r>
            <a:r>
              <a:rPr lang="en-US" sz="2000" spc="-10" dirty="0">
                <a:latin typeface="Arial" panose="020B0604020202020204" pitchFamily="34" charset="0"/>
                <a:ea typeface="Arial" panose="020B0604020202020204" pitchFamily="34" charset="0"/>
              </a:rPr>
              <a:t>followed:</a:t>
            </a:r>
            <a:endParaRPr lang="en-US" sz="2000" dirty="0">
              <a:latin typeface="Arial" panose="020B0604020202020204" pitchFamily="34" charset="0"/>
              <a:ea typeface="Arial" panose="020B0604020202020204" pitchFamily="34" charset="0"/>
            </a:endParaRPr>
          </a:p>
          <a:p>
            <a:pPr marL="342900" marR="1097915" lvl="0" indent="-342900">
              <a:lnSpc>
                <a:spcPct val="110000"/>
              </a:lnSpc>
              <a:spcBef>
                <a:spcPts val="970"/>
              </a:spcBef>
              <a:buClr>
                <a:srgbClr val="363434"/>
              </a:buClr>
              <a:buSzPts val="1600"/>
              <a:buFont typeface="Arial" panose="020B0604020202020204" pitchFamily="34" charset="0"/>
              <a:buChar char="•"/>
              <a:tabLst>
                <a:tab pos="337820" algn="l"/>
                <a:tab pos="339090" algn="l"/>
              </a:tabLst>
            </a:pPr>
            <a:r>
              <a:rPr lang="en-US" sz="2000" spc="0" dirty="0">
                <a:latin typeface="Arial" panose="020B0604020202020204" pitchFamily="34" charset="0"/>
                <a:ea typeface="Arial" panose="020B0604020202020204" pitchFamily="34" charset="0"/>
              </a:rPr>
              <a:t>Work</a:t>
            </a:r>
            <a:r>
              <a:rPr lang="en-US" sz="2000" spc="-6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orders</a:t>
            </a:r>
            <a:r>
              <a:rPr lang="en-US" sz="2000" spc="-6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for</a:t>
            </a:r>
            <a:r>
              <a:rPr lang="en-US" sz="2000" spc="11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Kits</a:t>
            </a:r>
            <a:r>
              <a:rPr lang="en-US" sz="2000" spc="-7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a:t>
            </a:r>
            <a:r>
              <a:rPr lang="en-US" sz="2000" spc="-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not to be</a:t>
            </a:r>
            <a:r>
              <a:rPr lang="en-US" sz="2000" spc="-1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scheduled until</a:t>
            </a:r>
            <a:r>
              <a:rPr lang="en-US" sz="2000" spc="-10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all</a:t>
            </a:r>
            <a:r>
              <a:rPr lang="en-US" sz="2000" spc="-1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parts, material, drawings, procedures, on site and kitted.</a:t>
            </a:r>
          </a:p>
          <a:p>
            <a:pPr marL="342900" marR="848360" lvl="0" indent="-342900">
              <a:lnSpc>
                <a:spcPct val="110000"/>
              </a:lnSpc>
              <a:spcBef>
                <a:spcPts val="965"/>
              </a:spcBef>
              <a:buClr>
                <a:srgbClr val="363434"/>
              </a:buClr>
              <a:buSzPts val="1600"/>
              <a:buFont typeface="Arial" panose="020B0604020202020204" pitchFamily="34" charset="0"/>
              <a:buChar char="•"/>
              <a:tabLst>
                <a:tab pos="335280" algn="l"/>
                <a:tab pos="337185" algn="l"/>
              </a:tabLst>
            </a:pPr>
            <a:r>
              <a:rPr lang="en-US" sz="2000" spc="0" dirty="0">
                <a:latin typeface="Arial" panose="020B0604020202020204" pitchFamily="34" charset="0"/>
                <a:ea typeface="Arial" panose="020B0604020202020204" pitchFamily="34" charset="0"/>
              </a:rPr>
              <a:t>No</a:t>
            </a:r>
            <a:r>
              <a:rPr lang="en-US" sz="2000" spc="-3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issue of partial</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Kits to</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the storeroom for picking</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(unless management</a:t>
            </a:r>
            <a:r>
              <a:rPr lang="en-US" sz="2000" spc="-4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approves</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per</a:t>
            </a:r>
            <a:r>
              <a:rPr lang="en-US" sz="2000" spc="-1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incoming</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stock</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due</a:t>
            </a:r>
            <a:r>
              <a:rPr lang="en-US" sz="2000" spc="-1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dates</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or</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other </a:t>
            </a:r>
            <a:r>
              <a:rPr lang="en-US" sz="2000" spc="-10" dirty="0">
                <a:latin typeface="Arial" panose="020B0604020202020204" pitchFamily="34" charset="0"/>
                <a:ea typeface="Arial" panose="020B0604020202020204" pitchFamily="34" charset="0"/>
              </a:rPr>
              <a:t>circumstances).</a:t>
            </a:r>
            <a:endParaRPr lang="en-US" sz="2000" spc="0" dirty="0">
              <a:latin typeface="Arial" panose="020B0604020202020204" pitchFamily="34" charset="0"/>
              <a:ea typeface="Arial" panose="020B0604020202020204" pitchFamily="34" charset="0"/>
            </a:endParaRPr>
          </a:p>
          <a:p>
            <a:endParaRPr lang="en-US" sz="1600" dirty="0"/>
          </a:p>
        </p:txBody>
      </p:sp>
      <p:sp>
        <p:nvSpPr>
          <p:cNvPr id="4" name="Footer Placeholder 3">
            <a:extLst>
              <a:ext uri="{FF2B5EF4-FFF2-40B4-BE49-F238E27FC236}">
                <a16:creationId xmlns:a16="http://schemas.microsoft.com/office/drawing/2014/main" id="{5E96700B-AE68-0296-32BF-9D41E89BCD2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2A58E465-F18D-3FEB-EB43-0686C0F27820}"/>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92</a:t>
            </a:fld>
            <a:endParaRPr lang="en-US">
              <a:solidFill>
                <a:schemeClr val="tx1">
                  <a:lumMod val="50000"/>
                  <a:lumOff val="50000"/>
                </a:schemeClr>
              </a:solidFill>
            </a:endParaRPr>
          </a:p>
        </p:txBody>
      </p:sp>
    </p:spTree>
    <p:extLst>
      <p:ext uri="{BB962C8B-B14F-4D97-AF65-F5344CB8AC3E}">
        <p14:creationId xmlns:p14="http://schemas.microsoft.com/office/powerpoint/2010/main" val="15642535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DF6028-F2AB-9BD7-3AF0-AD9588FA8E3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9CB700-6F38-6337-32B7-9935468ED863}"/>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Parts Kitting/ Staging, cont’d</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B1265E15-D1FB-90CD-7640-4B1469D50B2D}"/>
              </a:ext>
            </a:extLst>
          </p:cNvPr>
          <p:cNvSpPr>
            <a:spLocks noGrp="1"/>
          </p:cNvSpPr>
          <p:nvPr>
            <p:ph idx="1"/>
          </p:nvPr>
        </p:nvSpPr>
        <p:spPr>
          <a:xfrm>
            <a:off x="685800" y="2133600"/>
            <a:ext cx="7776972" cy="4043363"/>
          </a:xfrm>
        </p:spPr>
        <p:txBody>
          <a:bodyPr>
            <a:normAutofit/>
          </a:bodyPr>
          <a:lstStyle/>
          <a:p>
            <a:pPr marL="145415" marR="0">
              <a:spcBef>
                <a:spcPts val="900"/>
              </a:spcBef>
              <a:buNone/>
            </a:pPr>
            <a:r>
              <a:rPr lang="en-US" sz="2000" dirty="0">
                <a:latin typeface="Arial" panose="020B0604020202020204" pitchFamily="34" charset="0"/>
                <a:ea typeface="Arial" panose="020B0604020202020204" pitchFamily="34" charset="0"/>
              </a:rPr>
              <a:t>General</a:t>
            </a:r>
            <a:r>
              <a:rPr lang="en-US" sz="2000" spc="6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Rules</a:t>
            </a:r>
            <a:r>
              <a:rPr lang="en-US" sz="2000" spc="7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which</a:t>
            </a:r>
            <a:r>
              <a:rPr lang="en-US" sz="2000" spc="9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must</a:t>
            </a:r>
            <a:r>
              <a:rPr lang="en-US" sz="2000" spc="10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be</a:t>
            </a:r>
            <a:r>
              <a:rPr lang="en-US" sz="2000" spc="25" dirty="0">
                <a:latin typeface="Arial" panose="020B0604020202020204" pitchFamily="34" charset="0"/>
                <a:ea typeface="Arial" panose="020B0604020202020204" pitchFamily="34" charset="0"/>
              </a:rPr>
              <a:t> </a:t>
            </a:r>
            <a:r>
              <a:rPr lang="en-US" sz="2000" spc="-10" dirty="0">
                <a:latin typeface="Arial" panose="020B0604020202020204" pitchFamily="34" charset="0"/>
                <a:ea typeface="Arial" panose="020B0604020202020204" pitchFamily="34" charset="0"/>
              </a:rPr>
              <a:t>followed:</a:t>
            </a:r>
            <a:endParaRPr lang="en-US" sz="2000" dirty="0">
              <a:latin typeface="Arial" panose="020B0604020202020204" pitchFamily="34" charset="0"/>
              <a:ea typeface="Arial" panose="020B0604020202020204" pitchFamily="34" charset="0"/>
            </a:endParaRPr>
          </a:p>
          <a:p>
            <a:pPr marL="342900" marR="240030" lvl="0" indent="-342900">
              <a:spcBef>
                <a:spcPts val="975"/>
              </a:spcBef>
              <a:buClr>
                <a:srgbClr val="363434"/>
              </a:buClr>
              <a:buSzPts val="1600"/>
              <a:buFont typeface="Arial" panose="020B0604020202020204" pitchFamily="34" charset="0"/>
              <a:buChar char="•"/>
              <a:tabLst>
                <a:tab pos="335915" algn="l"/>
                <a:tab pos="337820" algn="l"/>
              </a:tabLst>
            </a:pPr>
            <a:r>
              <a:rPr lang="en-US" sz="2000" spc="0" dirty="0">
                <a:latin typeface="Arial" panose="020B0604020202020204" pitchFamily="34" charset="0"/>
                <a:ea typeface="Arial" panose="020B0604020202020204" pitchFamily="34" charset="0"/>
              </a:rPr>
              <a:t>Kits kept in a secured area,</a:t>
            </a:r>
            <a:r>
              <a:rPr lang="en-US" sz="2000" spc="-5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Each Kit</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has separate containers and</a:t>
            </a:r>
            <a:r>
              <a:rPr lang="en-US" sz="2000" spc="-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 marked with a work</a:t>
            </a:r>
            <a:r>
              <a:rPr lang="en-US" sz="2000" spc="-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order attached</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to the</a:t>
            </a:r>
            <a:r>
              <a:rPr lang="en-US" sz="2000" spc="-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kit (For example</a:t>
            </a:r>
            <a:r>
              <a:rPr lang="en-US" sz="2000" spc="-6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1</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of 3,</a:t>
            </a:r>
            <a:r>
              <a:rPr lang="en-US" sz="2000" spc="-8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2 of 3,</a:t>
            </a:r>
            <a:r>
              <a:rPr lang="en-US" sz="2000" spc="-4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3 of 3 along</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with the work order that is visible)</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Kits are developed per individual work order, with a start date and a due </a:t>
            </a:r>
            <a:r>
              <a:rPr lang="en-US" sz="2000" spc="-10" dirty="0">
                <a:latin typeface="Arial" panose="020B0604020202020204" pitchFamily="34" charset="0"/>
                <a:ea typeface="Arial" panose="020B0604020202020204" pitchFamily="34" charset="0"/>
              </a:rPr>
              <a:t>date.</a:t>
            </a:r>
            <a:endParaRPr lang="en-US" sz="2000" spc="0" dirty="0">
              <a:latin typeface="Arial" panose="020B0604020202020204" pitchFamily="34" charset="0"/>
              <a:ea typeface="Arial" panose="020B0604020202020204" pitchFamily="34" charset="0"/>
            </a:endParaRPr>
          </a:p>
          <a:p>
            <a:pPr marL="342900" marR="296545" lvl="0" indent="-342900">
              <a:spcBef>
                <a:spcPts val="955"/>
              </a:spcBef>
              <a:buClr>
                <a:srgbClr val="363434"/>
              </a:buClr>
              <a:buSzPts val="1600"/>
              <a:buFont typeface="Arial" panose="020B0604020202020204" pitchFamily="34" charset="0"/>
              <a:buChar char="•"/>
              <a:tabLst>
                <a:tab pos="335280" algn="l"/>
              </a:tabLst>
            </a:pPr>
            <a:r>
              <a:rPr lang="en-US" sz="2000" spc="0" dirty="0">
                <a:latin typeface="Arial" panose="020B0604020202020204" pitchFamily="34" charset="0"/>
                <a:ea typeface="Arial" panose="020B0604020202020204" pitchFamily="34" charset="0"/>
              </a:rPr>
              <a:t>Kits</a:t>
            </a:r>
            <a:r>
              <a:rPr lang="en-US" sz="2000" spc="-9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to include</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all</a:t>
            </a:r>
            <a:r>
              <a:rPr lang="en-US" sz="2000" spc="-1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pertinent information,</a:t>
            </a:r>
            <a:r>
              <a:rPr lang="en-US" sz="2000" spc="-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including</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tools,</a:t>
            </a:r>
            <a:r>
              <a:rPr lang="en-US" sz="2000" spc="-9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job instructions, and</a:t>
            </a:r>
            <a:r>
              <a:rPr lang="en-US" sz="2000" spc="-9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prints/drawings.</a:t>
            </a:r>
            <a:r>
              <a:rPr lang="en-US" sz="2000" spc="-1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Work</a:t>
            </a:r>
            <a:r>
              <a:rPr lang="en-US" sz="2000" spc="-7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orders</a:t>
            </a:r>
            <a:r>
              <a:rPr lang="en-US" sz="2000" spc="-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with</a:t>
            </a:r>
            <a:r>
              <a:rPr lang="en-US" sz="2000" spc="-5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the</a:t>
            </a:r>
            <a:r>
              <a:rPr lang="en-US" sz="2000" spc="-6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parts showing</a:t>
            </a:r>
            <a:r>
              <a:rPr lang="en-US" sz="2000" spc="-1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description,</a:t>
            </a:r>
            <a:r>
              <a:rPr lang="en-US" sz="2000" spc="-1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quantity,</a:t>
            </a:r>
            <a:r>
              <a:rPr lang="en-US" sz="2000" spc="-1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and</a:t>
            </a:r>
            <a:r>
              <a:rPr lang="en-US" sz="2000" spc="-1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location,</a:t>
            </a:r>
            <a:r>
              <a:rPr lang="en-US" sz="2000" spc="-1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and</a:t>
            </a:r>
            <a:r>
              <a:rPr lang="en-US" sz="2000" spc="-12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other</a:t>
            </a:r>
            <a:r>
              <a:rPr lang="en-US" sz="2000" spc="-1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related installation</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instructions</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as necessary. Special tools may be included in the kit.</a:t>
            </a:r>
          </a:p>
          <a:p>
            <a:endParaRPr lang="en-US" sz="1900" dirty="0"/>
          </a:p>
        </p:txBody>
      </p:sp>
      <p:sp>
        <p:nvSpPr>
          <p:cNvPr id="4" name="Footer Placeholder 3">
            <a:extLst>
              <a:ext uri="{FF2B5EF4-FFF2-40B4-BE49-F238E27FC236}">
                <a16:creationId xmlns:a16="http://schemas.microsoft.com/office/drawing/2014/main" id="{F475DBF0-8F21-770F-7497-A9451A4A6932}"/>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9D6182C0-05DB-AEB3-B000-93043173BE5E}"/>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93</a:t>
            </a:fld>
            <a:endParaRPr lang="en-US">
              <a:solidFill>
                <a:schemeClr val="tx1">
                  <a:lumMod val="50000"/>
                  <a:lumOff val="50000"/>
                </a:schemeClr>
              </a:solidFill>
            </a:endParaRPr>
          </a:p>
        </p:txBody>
      </p:sp>
    </p:spTree>
    <p:extLst>
      <p:ext uri="{BB962C8B-B14F-4D97-AF65-F5344CB8AC3E}">
        <p14:creationId xmlns:p14="http://schemas.microsoft.com/office/powerpoint/2010/main" val="8316533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709A808-95FD-FD92-7FEC-C045C598A835}"/>
              </a:ext>
            </a:extLst>
          </p:cNvPr>
          <p:cNvSpPr>
            <a:spLocks noGrp="1"/>
          </p:cNvSpPr>
          <p:nvPr>
            <p:ph type="title"/>
          </p:nvPr>
        </p:nvSpPr>
        <p:spPr>
          <a:xfrm>
            <a:off x="836676" y="548640"/>
            <a:ext cx="7626096" cy="1179576"/>
          </a:xfrm>
        </p:spPr>
        <p:txBody>
          <a:bodyPr>
            <a:normAutofit/>
          </a:bodyPr>
          <a:lstStyle/>
          <a:p>
            <a:r>
              <a:rPr lang="en-US" sz="3500" dirty="0"/>
              <a:t>Parts Kitting/ Staging, Cont’d</a:t>
            </a:r>
          </a:p>
        </p:txBody>
      </p:sp>
      <p:sp>
        <p:nvSpPr>
          <p:cNvPr id="16" name="Rectangle 15">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2FC1FA2-0064-C02A-514C-0C69F74CEFED}"/>
              </a:ext>
            </a:extLst>
          </p:cNvPr>
          <p:cNvSpPr>
            <a:spLocks noGrp="1"/>
          </p:cNvSpPr>
          <p:nvPr>
            <p:ph idx="1"/>
          </p:nvPr>
        </p:nvSpPr>
        <p:spPr>
          <a:xfrm>
            <a:off x="609600" y="2133600"/>
            <a:ext cx="7853172" cy="4222750"/>
          </a:xfrm>
        </p:spPr>
        <p:txBody>
          <a:bodyPr>
            <a:normAutofit/>
          </a:bodyPr>
          <a:lstStyle/>
          <a:p>
            <a:pPr marR="1097915">
              <a:spcBef>
                <a:spcPts val="970"/>
              </a:spcBef>
              <a:buClr>
                <a:srgbClr val="363434"/>
              </a:buClr>
              <a:buSzPts val="1600"/>
              <a:tabLst>
                <a:tab pos="337820" algn="l"/>
                <a:tab pos="339090" algn="l"/>
              </a:tabLst>
            </a:pPr>
            <a:r>
              <a:rPr lang="en-US" sz="2000" spc="0" dirty="0">
                <a:latin typeface="Arial" panose="020B0604020202020204" pitchFamily="34" charset="0"/>
                <a:ea typeface="Arial" panose="020B0604020202020204" pitchFamily="34" charset="0"/>
              </a:rPr>
              <a:t>Kits</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 mobilized,</a:t>
            </a:r>
            <a:r>
              <a:rPr lang="en-US" sz="2000" spc="4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for</a:t>
            </a:r>
            <a:r>
              <a:rPr lang="en-US" sz="2000" spc="4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easier</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transportation to</a:t>
            </a:r>
            <a:r>
              <a:rPr lang="en-US" sz="2000" spc="16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the</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job site</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or</a:t>
            </a:r>
            <a:r>
              <a:rPr lang="en-US" sz="2000" spc="19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work site if at</a:t>
            </a:r>
            <a:r>
              <a:rPr lang="en-US" sz="2000" spc="-5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 remote site</a:t>
            </a:r>
          </a:p>
          <a:p>
            <a:pPr marL="342900" marR="368935" lvl="0" indent="-342900">
              <a:spcBef>
                <a:spcPts val="900"/>
              </a:spcBef>
              <a:buClr>
                <a:srgbClr val="363434"/>
              </a:buClr>
              <a:buSzPts val="1600"/>
              <a:buFont typeface="Arial" panose="020B0604020202020204" pitchFamily="34" charset="0"/>
              <a:buChar char="•"/>
              <a:tabLst>
                <a:tab pos="335280" algn="l"/>
              </a:tabLst>
            </a:pPr>
            <a:r>
              <a:rPr lang="en-US" sz="2000" spc="0" dirty="0">
                <a:latin typeface="Arial" panose="020B0604020202020204" pitchFamily="34" charset="0"/>
                <a:ea typeface="Arial" panose="020B0604020202020204" pitchFamily="34" charset="0"/>
              </a:rPr>
              <a:t>Planners and the storeroom keep in communication</a:t>
            </a:r>
            <a:r>
              <a:rPr lang="en-US" sz="2000" spc="2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during</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the entire</a:t>
            </a:r>
            <a:r>
              <a:rPr lang="en-US" sz="2000" spc="-3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process,</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notification to maintenance</a:t>
            </a:r>
            <a:r>
              <a:rPr lang="en-US" sz="2000" spc="17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when</a:t>
            </a:r>
            <a:r>
              <a:rPr lang="en-US" sz="2000" spc="-4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parts</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or</a:t>
            </a:r>
            <a:r>
              <a:rPr lang="en-US" sz="2000" spc="-1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material is</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in the secure kitted area at</a:t>
            </a:r>
            <a:r>
              <a:rPr lang="en-US" sz="2000" spc="-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the job site.</a:t>
            </a:r>
          </a:p>
          <a:p>
            <a:pPr marL="342900" marR="0" lvl="0" indent="-342900">
              <a:spcBef>
                <a:spcPts val="885"/>
              </a:spcBef>
              <a:buClr>
                <a:srgbClr val="363434"/>
              </a:buClr>
              <a:buSzPts val="1600"/>
              <a:buFont typeface="Arial" panose="020B0604020202020204" pitchFamily="34" charset="0"/>
              <a:buChar char="•"/>
              <a:tabLst>
                <a:tab pos="337820" algn="l"/>
              </a:tabLst>
            </a:pPr>
            <a:r>
              <a:rPr lang="en-US" sz="2000" spc="0" dirty="0">
                <a:latin typeface="Arial" panose="020B0604020202020204" pitchFamily="34" charset="0"/>
                <a:ea typeface="Arial" panose="020B0604020202020204" pitchFamily="34" charset="0"/>
              </a:rPr>
              <a:t>Visible</a:t>
            </a:r>
            <a:r>
              <a:rPr lang="en-US" sz="2000" spc="-7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methods</a:t>
            </a:r>
            <a:r>
              <a:rPr lang="en-US" sz="2000" spc="-4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a:t>
            </a:r>
            <a:r>
              <a:rPr lang="en-US" sz="2000" spc="-8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done</a:t>
            </a:r>
            <a:r>
              <a:rPr lang="en-US" sz="2000" spc="-10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at</a:t>
            </a:r>
            <a:r>
              <a:rPr lang="en-US" sz="2000" spc="-11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each</a:t>
            </a:r>
            <a:r>
              <a:rPr lang="en-US" sz="2000" spc="-9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stage</a:t>
            </a:r>
            <a:r>
              <a:rPr lang="en-US" sz="2000" spc="-7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of</a:t>
            </a:r>
            <a:r>
              <a:rPr lang="en-US" sz="2000" spc="-5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the</a:t>
            </a:r>
            <a:r>
              <a:rPr lang="en-US" sz="2000" spc="-65" dirty="0">
                <a:latin typeface="Arial" panose="020B0604020202020204" pitchFamily="34" charset="0"/>
                <a:ea typeface="Arial" panose="020B0604020202020204" pitchFamily="34" charset="0"/>
              </a:rPr>
              <a:t> </a:t>
            </a:r>
            <a:r>
              <a:rPr lang="en-US" sz="2000" spc="-10" dirty="0">
                <a:latin typeface="Arial" panose="020B0604020202020204" pitchFamily="34" charset="0"/>
                <a:ea typeface="Arial" panose="020B0604020202020204" pitchFamily="34" charset="0"/>
              </a:rPr>
              <a:t>operation.</a:t>
            </a:r>
            <a:endParaRPr lang="en-US" sz="2000" spc="0" dirty="0">
              <a:latin typeface="Arial" panose="020B0604020202020204" pitchFamily="34" charset="0"/>
              <a:ea typeface="Arial" panose="020B0604020202020204" pitchFamily="34" charset="0"/>
            </a:endParaRPr>
          </a:p>
          <a:p>
            <a:pPr marL="342900" marR="707390" lvl="0" indent="-342900">
              <a:spcBef>
                <a:spcPts val="945"/>
              </a:spcBef>
              <a:buClr>
                <a:srgbClr val="363434"/>
              </a:buClr>
              <a:buSzPts val="1600"/>
              <a:buFont typeface="Arial" panose="020B0604020202020204" pitchFamily="34" charset="0"/>
              <a:buChar char="•"/>
              <a:tabLst>
                <a:tab pos="335280" algn="l"/>
                <a:tab pos="337820" algn="l"/>
              </a:tabLst>
            </a:pPr>
            <a:r>
              <a:rPr lang="en-US" sz="2000" spc="0" dirty="0">
                <a:latin typeface="Arial" panose="020B0604020202020204" pitchFamily="34" charset="0"/>
                <a:ea typeface="Arial" panose="020B0604020202020204" pitchFamily="34" charset="0"/>
              </a:rPr>
              <a:t>Bulk</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items</a:t>
            </a:r>
            <a:r>
              <a:rPr lang="en-US" sz="2000" spc="-1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a:t>
            </a:r>
            <a:r>
              <a:rPr lang="en-US" sz="2000" spc="-10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identified by</a:t>
            </a:r>
            <a:r>
              <a:rPr lang="en-US" sz="2000" spc="-5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location, so</a:t>
            </a:r>
            <a:r>
              <a:rPr lang="en-US" sz="2000" spc="-10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that</a:t>
            </a:r>
            <a:r>
              <a:rPr lang="en-US" sz="2000" spc="-6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small</a:t>
            </a:r>
            <a:r>
              <a:rPr lang="en-US" sz="2000" spc="-3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parts</a:t>
            </a:r>
            <a:r>
              <a:rPr lang="en-US" sz="2000" spc="-4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can</a:t>
            </a:r>
            <a:r>
              <a:rPr lang="en-US" sz="2000" spc="-7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be attached to the larger parts when completed and delivered.</a:t>
            </a:r>
          </a:p>
          <a:p>
            <a:pPr marL="342900" marR="372745" lvl="0" indent="-342900">
              <a:spcBef>
                <a:spcPts val="870"/>
              </a:spcBef>
              <a:buClr>
                <a:srgbClr val="363434"/>
              </a:buClr>
              <a:buSzPts val="1600"/>
              <a:buFont typeface="Arial" panose="020B0604020202020204" pitchFamily="34" charset="0"/>
              <a:buChar char="•"/>
              <a:tabLst>
                <a:tab pos="335280" algn="l"/>
                <a:tab pos="337820" algn="l"/>
              </a:tabLst>
            </a:pPr>
            <a:r>
              <a:rPr lang="en-US" sz="2000" spc="0" dirty="0">
                <a:latin typeface="Arial" panose="020B0604020202020204" pitchFamily="34" charset="0"/>
                <a:ea typeface="Arial" panose="020B0604020202020204" pitchFamily="34" charset="0"/>
              </a:rPr>
              <a:t>Material</a:t>
            </a:r>
            <a:r>
              <a:rPr lang="en-US" sz="2000" spc="-8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handlers</a:t>
            </a:r>
            <a:r>
              <a:rPr lang="en-US" sz="2000" spc="-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are</a:t>
            </a:r>
            <a:r>
              <a:rPr lang="en-US" sz="2000" spc="-10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to</a:t>
            </a:r>
            <a:r>
              <a:rPr lang="en-US" sz="2000" spc="11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ensure</a:t>
            </a:r>
            <a:r>
              <a:rPr lang="en-US" sz="2000" spc="-4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that</a:t>
            </a:r>
            <a:r>
              <a:rPr lang="en-US" sz="2000" spc="-80"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Kits are</a:t>
            </a:r>
            <a:r>
              <a:rPr lang="en-US" sz="2000" spc="-10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handled</a:t>
            </a:r>
            <a:r>
              <a:rPr lang="en-US" sz="2000" spc="-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properly</a:t>
            </a:r>
            <a:r>
              <a:rPr lang="en-US" sz="2000" spc="-25" dirty="0">
                <a:latin typeface="Arial" panose="020B0604020202020204" pitchFamily="34" charset="0"/>
                <a:ea typeface="Arial" panose="020B0604020202020204" pitchFamily="34" charset="0"/>
              </a:rPr>
              <a:t> </a:t>
            </a:r>
            <a:r>
              <a:rPr lang="en-US" sz="2000" spc="0" dirty="0">
                <a:latin typeface="Arial" panose="020B0604020202020204" pitchFamily="34" charset="0"/>
                <a:ea typeface="Arial" panose="020B0604020202020204" pitchFamily="34" charset="0"/>
              </a:rPr>
              <a:t>and adhere to the rules.</a:t>
            </a:r>
          </a:p>
          <a:p>
            <a:endParaRPr lang="en-US" sz="1800" dirty="0"/>
          </a:p>
        </p:txBody>
      </p:sp>
      <p:sp>
        <p:nvSpPr>
          <p:cNvPr id="4" name="Footer Placeholder 3">
            <a:extLst>
              <a:ext uri="{FF2B5EF4-FFF2-40B4-BE49-F238E27FC236}">
                <a16:creationId xmlns:a16="http://schemas.microsoft.com/office/drawing/2014/main" id="{777858FD-0B6E-7276-A038-DC0E05122BBF}"/>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D9A2C7E6-55E4-8BAF-6210-2E1288CF4C74}"/>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94</a:t>
            </a:fld>
            <a:endParaRPr lang="en-US">
              <a:solidFill>
                <a:schemeClr val="tx1">
                  <a:lumMod val="50000"/>
                  <a:lumOff val="50000"/>
                </a:schemeClr>
              </a:solidFill>
            </a:endParaRPr>
          </a:p>
        </p:txBody>
      </p:sp>
    </p:spTree>
    <p:extLst>
      <p:ext uri="{BB962C8B-B14F-4D97-AF65-F5344CB8AC3E}">
        <p14:creationId xmlns:p14="http://schemas.microsoft.com/office/powerpoint/2010/main" val="12065012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24">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A9D3490-234A-3CB9-532D-0057627262BE}"/>
              </a:ext>
            </a:extLst>
          </p:cNvPr>
          <p:cNvSpPr>
            <a:spLocks noGrp="1"/>
          </p:cNvSpPr>
          <p:nvPr>
            <p:ph type="title"/>
          </p:nvPr>
        </p:nvSpPr>
        <p:spPr>
          <a:xfrm>
            <a:off x="836676" y="548640"/>
            <a:ext cx="7626096" cy="1179576"/>
          </a:xfrm>
        </p:spPr>
        <p:txBody>
          <a:bodyPr>
            <a:normAutofit/>
          </a:bodyPr>
          <a:lstStyle/>
          <a:p>
            <a:br>
              <a:rPr lang="en-US" sz="2500">
                <a:effectLst/>
                <a:latin typeface="Arial" panose="020B0604020202020204" pitchFamily="34" charset="0"/>
                <a:ea typeface="Arial" panose="020B0604020202020204" pitchFamily="34" charset="0"/>
              </a:rPr>
            </a:br>
            <a:r>
              <a:rPr lang="en-US" sz="2500">
                <a:effectLst/>
                <a:latin typeface="Arial" panose="020B0604020202020204" pitchFamily="34" charset="0"/>
                <a:ea typeface="Arial" panose="020B0604020202020204" pitchFamily="34" charset="0"/>
              </a:rPr>
              <a:t>Guiding</a:t>
            </a:r>
            <a:r>
              <a:rPr lang="en-US" sz="2500" spc="-120">
                <a:effectLst/>
                <a:latin typeface="Arial" panose="020B0604020202020204" pitchFamily="34" charset="0"/>
                <a:ea typeface="Arial" panose="020B0604020202020204" pitchFamily="34" charset="0"/>
              </a:rPr>
              <a:t> </a:t>
            </a:r>
            <a:r>
              <a:rPr lang="en-US" sz="2500">
                <a:effectLst/>
                <a:latin typeface="Arial" panose="020B0604020202020204" pitchFamily="34" charset="0"/>
                <a:ea typeface="Arial" panose="020B0604020202020204" pitchFamily="34" charset="0"/>
              </a:rPr>
              <a:t>Principles</a:t>
            </a:r>
            <a:r>
              <a:rPr lang="en-US" sz="2500" spc="-115">
                <a:effectLst/>
                <a:latin typeface="Arial" panose="020B0604020202020204" pitchFamily="34" charset="0"/>
                <a:ea typeface="Arial" panose="020B0604020202020204" pitchFamily="34" charset="0"/>
              </a:rPr>
              <a:t> </a:t>
            </a:r>
            <a:r>
              <a:rPr lang="en-US" sz="2500">
                <a:effectLst/>
                <a:latin typeface="Arial" panose="020B0604020202020204" pitchFamily="34" charset="0"/>
                <a:ea typeface="Arial" panose="020B0604020202020204" pitchFamily="34" charset="0"/>
              </a:rPr>
              <a:t>for</a:t>
            </a:r>
            <a:r>
              <a:rPr lang="en-US" sz="2500" spc="-20">
                <a:effectLst/>
                <a:latin typeface="Arial" panose="020B0604020202020204" pitchFamily="34" charset="0"/>
                <a:ea typeface="Arial" panose="020B0604020202020204" pitchFamily="34" charset="0"/>
              </a:rPr>
              <a:t> </a:t>
            </a:r>
            <a:r>
              <a:rPr lang="en-US" sz="2500">
                <a:effectLst/>
                <a:latin typeface="Arial" panose="020B0604020202020204" pitchFamily="34" charset="0"/>
                <a:ea typeface="Arial" panose="020B0604020202020204" pitchFamily="34" charset="0"/>
              </a:rPr>
              <a:t>Maintenance</a:t>
            </a:r>
            <a:r>
              <a:rPr lang="en-US" sz="2500" spc="-105">
                <a:effectLst/>
                <a:latin typeface="Arial" panose="020B0604020202020204" pitchFamily="34" charset="0"/>
                <a:ea typeface="Arial" panose="020B0604020202020204" pitchFamily="34" charset="0"/>
              </a:rPr>
              <a:t> </a:t>
            </a:r>
            <a:r>
              <a:rPr lang="en-US" sz="2500">
                <a:effectLst/>
                <a:latin typeface="Arial" panose="020B0604020202020204" pitchFamily="34" charset="0"/>
                <a:ea typeface="Arial" panose="020B0604020202020204" pitchFamily="34" charset="0"/>
              </a:rPr>
              <a:t>Part</a:t>
            </a:r>
            <a:r>
              <a:rPr lang="en-US" sz="2500" spc="-100">
                <a:effectLst/>
                <a:latin typeface="Arial" panose="020B0604020202020204" pitchFamily="34" charset="0"/>
                <a:ea typeface="Arial" panose="020B0604020202020204" pitchFamily="34" charset="0"/>
              </a:rPr>
              <a:t> </a:t>
            </a:r>
            <a:r>
              <a:rPr lang="en-US" sz="2500" spc="-10">
                <a:effectLst/>
                <a:latin typeface="Arial" panose="020B0604020202020204" pitchFamily="34" charset="0"/>
                <a:ea typeface="Arial" panose="020B0604020202020204" pitchFamily="34" charset="0"/>
              </a:rPr>
              <a:t>Kitting:</a:t>
            </a:r>
            <a:br>
              <a:rPr lang="en-US" sz="2500">
                <a:effectLst/>
                <a:latin typeface="Arial" panose="020B0604020202020204" pitchFamily="34" charset="0"/>
                <a:ea typeface="Arial" panose="020B0604020202020204" pitchFamily="34" charset="0"/>
              </a:rPr>
            </a:br>
            <a:endParaRPr lang="en-US" sz="2500"/>
          </a:p>
        </p:txBody>
      </p:sp>
      <p:sp>
        <p:nvSpPr>
          <p:cNvPr id="27" name="Rectangle 26">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A7C1B9E-A756-014D-8A91-E6F8D4A7C5A5}"/>
              </a:ext>
            </a:extLst>
          </p:cNvPr>
          <p:cNvSpPr>
            <a:spLocks noGrp="1"/>
          </p:cNvSpPr>
          <p:nvPr>
            <p:ph idx="1"/>
          </p:nvPr>
        </p:nvSpPr>
        <p:spPr>
          <a:xfrm>
            <a:off x="470137" y="2057400"/>
            <a:ext cx="7992635" cy="4119563"/>
          </a:xfrm>
        </p:spPr>
        <p:txBody>
          <a:bodyPr>
            <a:normAutofit/>
          </a:bodyPr>
          <a:lstStyle/>
          <a:p>
            <a:pPr marL="154305" marR="0">
              <a:spcBef>
                <a:spcPts val="360"/>
              </a:spcBef>
              <a:buNone/>
            </a:pPr>
            <a:endParaRPr lang="en-US" sz="1900" dirty="0">
              <a:effectLst/>
              <a:latin typeface="Arial" panose="020B0604020202020204" pitchFamily="34" charset="0"/>
              <a:ea typeface="Arial" panose="020B0604020202020204" pitchFamily="34" charset="0"/>
            </a:endParaRPr>
          </a:p>
          <a:p>
            <a:pPr marL="742950" marR="0" lvl="1" indent="-285750">
              <a:lnSpc>
                <a:spcPct val="100000"/>
              </a:lnSpc>
              <a:spcBef>
                <a:spcPts val="350"/>
              </a:spcBef>
              <a:buClr>
                <a:srgbClr val="363434"/>
              </a:buClr>
              <a:buSzPts val="1600"/>
              <a:buFont typeface="Arial" panose="020B0604020202020204" pitchFamily="34" charset="0"/>
              <a:buAutoNum type="arabicPeriod"/>
              <a:tabLst>
                <a:tab pos="946150" algn="l"/>
              </a:tabLst>
            </a:pPr>
            <a:r>
              <a:rPr lang="en-US" sz="2000" spc="-5" dirty="0">
                <a:latin typeface="Arial" panose="020B0604020202020204" pitchFamily="34" charset="0"/>
                <a:ea typeface="Arial" panose="020B0604020202020204" pitchFamily="34" charset="0"/>
              </a:rPr>
              <a:t>Provide</a:t>
            </a:r>
            <a:r>
              <a:rPr lang="en-US" sz="2000" spc="-12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a</a:t>
            </a:r>
            <a:r>
              <a:rPr lang="en-US" sz="2000" spc="-4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secure</a:t>
            </a:r>
            <a:r>
              <a:rPr lang="en-US" sz="2000" spc="-9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area</a:t>
            </a:r>
            <a:r>
              <a:rPr lang="en-US" sz="2000" spc="-3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to</a:t>
            </a:r>
            <a:r>
              <a:rPr lang="en-US" sz="2000" spc="5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set</a:t>
            </a:r>
            <a:r>
              <a:rPr lang="en-US" sz="2000" spc="-10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up</a:t>
            </a:r>
            <a:r>
              <a:rPr lang="en-US" sz="2000" spc="-11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a</a:t>
            </a:r>
            <a:r>
              <a:rPr lang="en-US" sz="2000" spc="-6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kitting</a:t>
            </a:r>
            <a:r>
              <a:rPr lang="en-US" sz="2000" spc="-115" dirty="0">
                <a:latin typeface="Arial" panose="020B0604020202020204" pitchFamily="34" charset="0"/>
                <a:ea typeface="Arial" panose="020B0604020202020204" pitchFamily="34" charset="0"/>
              </a:rPr>
              <a:t> </a:t>
            </a:r>
            <a:r>
              <a:rPr lang="en-US" sz="2000" spc="-10" dirty="0">
                <a:latin typeface="Arial" panose="020B0604020202020204" pitchFamily="34" charset="0"/>
                <a:ea typeface="Arial" panose="020B0604020202020204" pitchFamily="34" charset="0"/>
              </a:rPr>
              <a:t>operation</a:t>
            </a:r>
            <a:endParaRPr lang="en-US" sz="2000" spc="-5" dirty="0">
              <a:latin typeface="Arial" panose="020B0604020202020204" pitchFamily="34" charset="0"/>
              <a:ea typeface="Arial" panose="020B0604020202020204" pitchFamily="34" charset="0"/>
            </a:endParaRPr>
          </a:p>
          <a:p>
            <a:pPr marL="742950" marR="0" lvl="1" indent="-285750">
              <a:lnSpc>
                <a:spcPct val="100000"/>
              </a:lnSpc>
              <a:spcBef>
                <a:spcPts val="295"/>
              </a:spcBef>
              <a:buClr>
                <a:srgbClr val="363434"/>
              </a:buClr>
              <a:buSzPts val="1600"/>
              <a:buFont typeface="Arial" panose="020B0604020202020204" pitchFamily="34" charset="0"/>
              <a:buAutoNum type="arabicPeriod"/>
              <a:tabLst>
                <a:tab pos="949325" algn="l"/>
              </a:tabLst>
            </a:pPr>
            <a:r>
              <a:rPr lang="en-US" sz="2000" spc="-5" dirty="0">
                <a:latin typeface="Arial" panose="020B0604020202020204" pitchFamily="34" charset="0"/>
                <a:ea typeface="Arial" panose="020B0604020202020204" pitchFamily="34" charset="0"/>
              </a:rPr>
              <a:t>Planner/Scheduler</a:t>
            </a:r>
            <a:r>
              <a:rPr lang="en-US" sz="2000" spc="-12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issues</a:t>
            </a:r>
            <a:r>
              <a:rPr lang="en-US" sz="2000" spc="-11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work</a:t>
            </a:r>
            <a:r>
              <a:rPr lang="en-US" sz="2000" spc="-10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orders</a:t>
            </a:r>
            <a:r>
              <a:rPr lang="en-US" sz="2000" spc="-11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for</a:t>
            </a:r>
            <a:r>
              <a:rPr lang="en-US" sz="2000" spc="15" dirty="0">
                <a:latin typeface="Arial" panose="020B0604020202020204" pitchFamily="34" charset="0"/>
                <a:ea typeface="Arial" panose="020B0604020202020204" pitchFamily="34" charset="0"/>
              </a:rPr>
              <a:t> </a:t>
            </a:r>
            <a:r>
              <a:rPr lang="en-US" sz="2000" spc="-20" dirty="0">
                <a:latin typeface="Arial" panose="020B0604020202020204" pitchFamily="34" charset="0"/>
                <a:ea typeface="Arial" panose="020B0604020202020204" pitchFamily="34" charset="0"/>
              </a:rPr>
              <a:t>kits</a:t>
            </a:r>
            <a:endParaRPr lang="en-US" sz="2000" spc="-5" dirty="0">
              <a:latin typeface="Arial" panose="020B0604020202020204" pitchFamily="34" charset="0"/>
              <a:ea typeface="Arial" panose="020B0604020202020204" pitchFamily="34" charset="0"/>
            </a:endParaRPr>
          </a:p>
          <a:p>
            <a:pPr marL="742950" marR="374650" lvl="1" indent="-285750">
              <a:lnSpc>
                <a:spcPct val="100000"/>
              </a:lnSpc>
              <a:spcBef>
                <a:spcPts val="255"/>
              </a:spcBef>
              <a:buClr>
                <a:srgbClr val="363434"/>
              </a:buClr>
              <a:buSzPts val="1600"/>
              <a:buFont typeface="Arial" panose="020B0604020202020204" pitchFamily="34" charset="0"/>
              <a:buAutoNum type="arabicPeriod"/>
              <a:tabLst>
                <a:tab pos="943610" algn="l"/>
                <a:tab pos="948690" algn="l"/>
              </a:tabLst>
            </a:pPr>
            <a:r>
              <a:rPr lang="en-US" sz="2000" spc="-5" dirty="0">
                <a:latin typeface="Arial" panose="020B0604020202020204" pitchFamily="34" charset="0"/>
                <a:ea typeface="Arial" panose="020B0604020202020204" pitchFamily="34" charset="0"/>
              </a:rPr>
              <a:t>Storeroom</a:t>
            </a:r>
            <a:r>
              <a:rPr lang="en-US" sz="2000" spc="-1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fills</a:t>
            </a:r>
            <a:r>
              <a:rPr lang="en-US" sz="2000" spc="-2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kits</a:t>
            </a:r>
            <a:r>
              <a:rPr lang="en-US" sz="2000" spc="-3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for</a:t>
            </a:r>
            <a:r>
              <a:rPr lang="en-US" sz="2000" spc="18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each</a:t>
            </a:r>
            <a:r>
              <a:rPr lang="en-US" sz="2000" spc="-2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work</a:t>
            </a:r>
            <a:r>
              <a:rPr lang="en-US" sz="2000" spc="-6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order requiring</a:t>
            </a:r>
            <a:r>
              <a:rPr lang="en-US" sz="2000" spc="-11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parts</a:t>
            </a:r>
            <a:r>
              <a:rPr lang="en-US" sz="2000" spc="-5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for</a:t>
            </a:r>
            <a:r>
              <a:rPr lang="en-US" sz="2000" spc="20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a planned job.</a:t>
            </a:r>
          </a:p>
          <a:p>
            <a:pPr marL="742950" marR="0" lvl="1" indent="-285750">
              <a:lnSpc>
                <a:spcPct val="100000"/>
              </a:lnSpc>
              <a:spcBef>
                <a:spcPts val="80"/>
              </a:spcBef>
              <a:buClr>
                <a:srgbClr val="363434"/>
              </a:buClr>
              <a:buSzPts val="1600"/>
              <a:buFont typeface="Arial" panose="020B0604020202020204" pitchFamily="34" charset="0"/>
              <a:buAutoNum type="arabicPeriod"/>
              <a:tabLst>
                <a:tab pos="950595" algn="l"/>
              </a:tabLst>
            </a:pPr>
            <a:r>
              <a:rPr lang="en-US" sz="2000" spc="-5" dirty="0">
                <a:latin typeface="Arial" panose="020B0604020202020204" pitchFamily="34" charset="0"/>
                <a:ea typeface="Arial" panose="020B0604020202020204" pitchFamily="34" charset="0"/>
              </a:rPr>
              <a:t>Work</a:t>
            </a:r>
            <a:r>
              <a:rPr lang="en-US" sz="2000" spc="-1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order</a:t>
            </a:r>
            <a:r>
              <a:rPr lang="en-US" sz="2000" spc="1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placed</a:t>
            </a:r>
            <a:r>
              <a:rPr lang="en-US" sz="2000" spc="-3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on</a:t>
            </a:r>
            <a:r>
              <a:rPr lang="en-US" sz="2000" spc="-5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the</a:t>
            </a:r>
            <a:r>
              <a:rPr lang="en-US" sz="2000" spc="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empty</a:t>
            </a:r>
            <a:r>
              <a:rPr lang="en-US" sz="2000" spc="-5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container</a:t>
            </a:r>
            <a:r>
              <a:rPr lang="en-US" sz="2000" spc="7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where</a:t>
            </a:r>
            <a:r>
              <a:rPr lang="en-US" sz="2000" spc="-5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kit</a:t>
            </a:r>
            <a:r>
              <a:rPr lang="en-US" sz="2000" spc="14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is</a:t>
            </a:r>
            <a:r>
              <a:rPr lang="en-US" sz="2000" spc="-45" dirty="0">
                <a:latin typeface="Arial" panose="020B0604020202020204" pitchFamily="34" charset="0"/>
                <a:ea typeface="Arial" panose="020B0604020202020204" pitchFamily="34" charset="0"/>
              </a:rPr>
              <a:t> </a:t>
            </a:r>
            <a:r>
              <a:rPr lang="en-US" sz="2000" spc="-10" dirty="0">
                <a:latin typeface="Arial" panose="020B0604020202020204" pitchFamily="34" charset="0"/>
                <a:ea typeface="Arial" panose="020B0604020202020204" pitchFamily="34" charset="0"/>
              </a:rPr>
              <a:t>filled</a:t>
            </a:r>
            <a:endParaRPr lang="en-US" sz="2000" spc="-5" dirty="0">
              <a:latin typeface="Arial" panose="020B0604020202020204" pitchFamily="34" charset="0"/>
              <a:ea typeface="Arial" panose="020B0604020202020204" pitchFamily="34" charset="0"/>
            </a:endParaRPr>
          </a:p>
          <a:p>
            <a:pPr marL="742950" marR="0" lvl="1" indent="-285750">
              <a:lnSpc>
                <a:spcPct val="100000"/>
              </a:lnSpc>
              <a:spcBef>
                <a:spcPts val="295"/>
              </a:spcBef>
              <a:buClr>
                <a:srgbClr val="363434"/>
              </a:buClr>
              <a:buSzPts val="1600"/>
              <a:buFont typeface="Arial" panose="020B0604020202020204" pitchFamily="34" charset="0"/>
              <a:buAutoNum type="arabicPeriod"/>
              <a:tabLst>
                <a:tab pos="943610" algn="l"/>
              </a:tabLst>
            </a:pPr>
            <a:r>
              <a:rPr lang="en-US" sz="2000" spc="-5" dirty="0">
                <a:latin typeface="Arial" panose="020B0604020202020204" pitchFamily="34" charset="0"/>
                <a:ea typeface="Arial" panose="020B0604020202020204" pitchFamily="34" charset="0"/>
              </a:rPr>
              <a:t>Storeroom</a:t>
            </a:r>
            <a:r>
              <a:rPr lang="en-US" sz="2000" spc="-12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begins</a:t>
            </a:r>
            <a:r>
              <a:rPr lang="en-US" sz="2000" spc="-11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picking</a:t>
            </a:r>
            <a:r>
              <a:rPr lang="en-US" sz="2000" spc="-12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kits,</a:t>
            </a:r>
            <a:r>
              <a:rPr lang="en-US" sz="2000" spc="-11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checking</a:t>
            </a:r>
            <a:r>
              <a:rPr lang="en-US" sz="2000" spc="-15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it</a:t>
            </a:r>
            <a:r>
              <a:rPr lang="en-US" sz="2000" spc="15" dirty="0">
                <a:latin typeface="Arial" panose="020B0604020202020204" pitchFamily="34" charset="0"/>
                <a:ea typeface="Arial" panose="020B0604020202020204" pitchFamily="34" charset="0"/>
              </a:rPr>
              <a:t> </a:t>
            </a:r>
            <a:r>
              <a:rPr lang="en-US" sz="2000" spc="-25" dirty="0">
                <a:latin typeface="Arial" panose="020B0604020202020204" pitchFamily="34" charset="0"/>
                <a:ea typeface="Arial" panose="020B0604020202020204" pitchFamily="34" charset="0"/>
              </a:rPr>
              <a:t>off</a:t>
            </a:r>
            <a:endParaRPr lang="en-US" sz="2000" spc="-5" dirty="0">
              <a:latin typeface="Arial" panose="020B0604020202020204" pitchFamily="34" charset="0"/>
              <a:ea typeface="Arial" panose="020B0604020202020204" pitchFamily="34" charset="0"/>
            </a:endParaRPr>
          </a:p>
          <a:p>
            <a:pPr marL="742950" marR="0" lvl="1" indent="-285750">
              <a:lnSpc>
                <a:spcPct val="100000"/>
              </a:lnSpc>
              <a:spcBef>
                <a:spcPts val="300"/>
              </a:spcBef>
              <a:buClr>
                <a:srgbClr val="363434"/>
              </a:buClr>
              <a:buSzPts val="1600"/>
              <a:buFont typeface="Arial" panose="020B0604020202020204" pitchFamily="34" charset="0"/>
              <a:buAutoNum type="arabicPeriod"/>
              <a:tabLst>
                <a:tab pos="943610" algn="l"/>
              </a:tabLst>
            </a:pPr>
            <a:r>
              <a:rPr lang="en-US" sz="2000" spc="-5" dirty="0">
                <a:latin typeface="Arial" panose="020B0604020202020204" pitchFamily="34" charset="0"/>
                <a:ea typeface="Arial" panose="020B0604020202020204" pitchFamily="34" charset="0"/>
              </a:rPr>
              <a:t>Stores</a:t>
            </a:r>
            <a:r>
              <a:rPr lang="en-US" sz="2000" spc="-8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completes</a:t>
            </a:r>
            <a:r>
              <a:rPr lang="en-US" sz="2000" spc="-3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kit</a:t>
            </a:r>
            <a:r>
              <a:rPr lang="en-US" sz="2000" spc="5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and</a:t>
            </a:r>
            <a:r>
              <a:rPr lang="en-US" sz="2000" spc="-85"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delivers</a:t>
            </a:r>
            <a:r>
              <a:rPr lang="en-US" sz="2000" spc="-6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to</a:t>
            </a:r>
            <a:r>
              <a:rPr lang="en-US" sz="2000" spc="70" dirty="0">
                <a:latin typeface="Arial" panose="020B0604020202020204" pitchFamily="34" charset="0"/>
                <a:ea typeface="Arial" panose="020B0604020202020204" pitchFamily="34" charset="0"/>
              </a:rPr>
              <a:t> </a:t>
            </a:r>
            <a:r>
              <a:rPr lang="en-US" sz="2000" spc="-5" dirty="0">
                <a:latin typeface="Arial" panose="020B0604020202020204" pitchFamily="34" charset="0"/>
                <a:ea typeface="Arial" panose="020B0604020202020204" pitchFamily="34" charset="0"/>
              </a:rPr>
              <a:t>kitted</a:t>
            </a:r>
            <a:r>
              <a:rPr lang="en-US" sz="2000" spc="-30" dirty="0">
                <a:latin typeface="Arial" panose="020B0604020202020204" pitchFamily="34" charset="0"/>
                <a:ea typeface="Arial" panose="020B0604020202020204" pitchFamily="34" charset="0"/>
              </a:rPr>
              <a:t> </a:t>
            </a:r>
            <a:r>
              <a:rPr lang="en-US" sz="2000" spc="-20" dirty="0">
                <a:latin typeface="Arial" panose="020B0604020202020204" pitchFamily="34" charset="0"/>
                <a:ea typeface="Arial" panose="020B0604020202020204" pitchFamily="34" charset="0"/>
              </a:rPr>
              <a:t>area</a:t>
            </a:r>
          </a:p>
          <a:p>
            <a:pPr marL="742950" marR="0" lvl="1" indent="-285750">
              <a:lnSpc>
                <a:spcPct val="100000"/>
              </a:lnSpc>
              <a:spcBef>
                <a:spcPts val="300"/>
              </a:spcBef>
              <a:buClr>
                <a:srgbClr val="363434"/>
              </a:buClr>
              <a:buSzPts val="1600"/>
              <a:buFont typeface="Arial" panose="020B0604020202020204" pitchFamily="34" charset="0"/>
              <a:buAutoNum type="arabicPeriod"/>
              <a:tabLst>
                <a:tab pos="943610" algn="l"/>
              </a:tabLst>
            </a:pPr>
            <a:r>
              <a:rPr lang="en-US" sz="2000" dirty="0">
                <a:latin typeface="Arial" panose="020B0604020202020204" pitchFamily="34" charset="0"/>
                <a:ea typeface="Arial" panose="020B0604020202020204" pitchFamily="34" charset="0"/>
              </a:rPr>
              <a:t>Work</a:t>
            </a:r>
            <a:r>
              <a:rPr lang="en-US" sz="2000" spc="-10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Order</a:t>
            </a:r>
            <a:r>
              <a:rPr lang="en-US" sz="2000" spc="-4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cannot</a:t>
            </a:r>
            <a:r>
              <a:rPr lang="en-US" sz="2000" spc="-8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be</a:t>
            </a:r>
            <a:r>
              <a:rPr lang="en-US" sz="2000" spc="-11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scheduled</a:t>
            </a:r>
            <a:r>
              <a:rPr lang="en-US" sz="2000" spc="-3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until</a:t>
            </a:r>
            <a:r>
              <a:rPr lang="en-US" sz="2000" spc="-12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a</a:t>
            </a:r>
            <a:r>
              <a:rPr lang="en-US" sz="2000" spc="-5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kit</a:t>
            </a:r>
            <a:r>
              <a:rPr lang="en-US" sz="2000" spc="19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is</a:t>
            </a:r>
            <a:r>
              <a:rPr lang="en-US" sz="2000" spc="-100" dirty="0">
                <a:latin typeface="Arial" panose="020B0604020202020204" pitchFamily="34" charset="0"/>
                <a:ea typeface="Arial" panose="020B0604020202020204" pitchFamily="34" charset="0"/>
              </a:rPr>
              <a:t> </a:t>
            </a:r>
            <a:r>
              <a:rPr lang="en-US" sz="2000" spc="-10" dirty="0">
                <a:latin typeface="Arial" panose="020B0604020202020204" pitchFamily="34" charset="0"/>
                <a:ea typeface="Arial" panose="020B0604020202020204" pitchFamily="34" charset="0"/>
              </a:rPr>
              <a:t>complete</a:t>
            </a:r>
          </a:p>
          <a:p>
            <a:pPr marL="742950" marR="0" lvl="1" indent="-285750">
              <a:lnSpc>
                <a:spcPct val="100000"/>
              </a:lnSpc>
              <a:spcBef>
                <a:spcPts val="300"/>
              </a:spcBef>
              <a:buClr>
                <a:srgbClr val="363434"/>
              </a:buClr>
              <a:buSzPts val="1600"/>
              <a:buFont typeface="Arial" panose="020B0604020202020204" pitchFamily="34" charset="0"/>
              <a:buAutoNum type="arabicPeriod"/>
              <a:tabLst>
                <a:tab pos="943610" algn="l"/>
              </a:tabLst>
            </a:pPr>
            <a:r>
              <a:rPr lang="en-US" sz="2000" dirty="0">
                <a:latin typeface="Arial" panose="020B0604020202020204" pitchFamily="34" charset="0"/>
                <a:ea typeface="Arial" panose="020B0604020202020204" pitchFamily="34" charset="0"/>
              </a:rPr>
              <a:t>Parts</a:t>
            </a:r>
            <a:r>
              <a:rPr lang="en-US" sz="2000" spc="-12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kitting</a:t>
            </a:r>
            <a:r>
              <a:rPr lang="en-US" sz="2000" spc="-13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increase</a:t>
            </a:r>
            <a:r>
              <a:rPr lang="en-US" sz="2000" spc="-12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"Maintenance</a:t>
            </a:r>
            <a:r>
              <a:rPr lang="en-US" sz="2000" spc="-5"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Wrench-Time" by</a:t>
            </a:r>
            <a:r>
              <a:rPr lang="en-US" sz="2000" spc="-120" dirty="0">
                <a:latin typeface="Arial" panose="020B0604020202020204" pitchFamily="34" charset="0"/>
                <a:ea typeface="Arial" panose="020B0604020202020204" pitchFamily="34" charset="0"/>
              </a:rPr>
              <a:t> </a:t>
            </a:r>
            <a:r>
              <a:rPr lang="en-US" sz="2000" dirty="0">
                <a:latin typeface="Arial" panose="020B0604020202020204" pitchFamily="34" charset="0"/>
                <a:ea typeface="Arial" panose="020B0604020202020204" pitchFamily="34" charset="0"/>
              </a:rPr>
              <a:t>having the right part on site when the work is scheduled</a:t>
            </a:r>
            <a:endParaRPr lang="en-US" sz="2000" dirty="0"/>
          </a:p>
        </p:txBody>
      </p:sp>
      <p:sp>
        <p:nvSpPr>
          <p:cNvPr id="4" name="Footer Placeholder 3">
            <a:extLst>
              <a:ext uri="{FF2B5EF4-FFF2-40B4-BE49-F238E27FC236}">
                <a16:creationId xmlns:a16="http://schemas.microsoft.com/office/drawing/2014/main" id="{DFEE138E-AF6B-6E3A-FEBB-C5616EF950B3}"/>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5" name="Slide Number Placeholder 4">
            <a:extLst>
              <a:ext uri="{FF2B5EF4-FFF2-40B4-BE49-F238E27FC236}">
                <a16:creationId xmlns:a16="http://schemas.microsoft.com/office/drawing/2014/main" id="{B053EA4E-069A-3FF4-5FB3-9115D32401EB}"/>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95</a:t>
            </a:fld>
            <a:endParaRPr lang="en-US">
              <a:solidFill>
                <a:schemeClr val="tx1">
                  <a:lumMod val="50000"/>
                  <a:lumOff val="50000"/>
                </a:schemeClr>
              </a:solidFill>
            </a:endParaRPr>
          </a:p>
        </p:txBody>
      </p:sp>
    </p:spTree>
    <p:extLst>
      <p:ext uri="{BB962C8B-B14F-4D97-AF65-F5344CB8AC3E}">
        <p14:creationId xmlns:p14="http://schemas.microsoft.com/office/powerpoint/2010/main" val="14631018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9F092-2881-428A-9F57-5F77A9AADD58}"/>
              </a:ext>
            </a:extLst>
          </p:cNvPr>
          <p:cNvSpPr>
            <a:spLocks noGrp="1"/>
          </p:cNvSpPr>
          <p:nvPr>
            <p:ph type="title"/>
          </p:nvPr>
        </p:nvSpPr>
        <p:spPr>
          <a:xfrm>
            <a:off x="628650" y="365127"/>
            <a:ext cx="7886700" cy="473074"/>
          </a:xfrm>
        </p:spPr>
        <p:txBody>
          <a:bodyPr>
            <a:noAutofit/>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Maintenance Iceberg</a:t>
            </a:r>
          </a:p>
        </p:txBody>
      </p:sp>
      <p:graphicFrame>
        <p:nvGraphicFramePr>
          <p:cNvPr id="4" name="Object 233">
            <a:extLst>
              <a:ext uri="{FF2B5EF4-FFF2-40B4-BE49-F238E27FC236}">
                <a16:creationId xmlns:a16="http://schemas.microsoft.com/office/drawing/2014/main" id="{976D3C4B-28EB-4F53-A1C2-630EFDABC641}"/>
              </a:ext>
            </a:extLst>
          </p:cNvPr>
          <p:cNvGraphicFramePr>
            <a:graphicFrameLocks noChangeAspect="1"/>
          </p:cNvGraphicFramePr>
          <p:nvPr/>
        </p:nvGraphicFramePr>
        <p:xfrm>
          <a:off x="990600" y="1066800"/>
          <a:ext cx="6934200" cy="5181600"/>
        </p:xfrm>
        <a:graphic>
          <a:graphicData uri="http://schemas.openxmlformats.org/presentationml/2006/ole">
            <mc:AlternateContent xmlns:mc="http://schemas.openxmlformats.org/markup-compatibility/2006">
              <mc:Choice xmlns:v="urn:schemas-microsoft-com:vml" Requires="v">
                <p:oleObj name="CorelDRAW" r:id="rId2" imgW="7791840" imgH="6703200" progId="">
                  <p:embed/>
                </p:oleObj>
              </mc:Choice>
              <mc:Fallback>
                <p:oleObj name="CorelDRAW" r:id="rId2" imgW="7791840" imgH="6703200" progId="">
                  <p:embed/>
                  <p:pic>
                    <p:nvPicPr>
                      <p:cNvPr id="4" name="Object 233">
                        <a:extLst>
                          <a:ext uri="{FF2B5EF4-FFF2-40B4-BE49-F238E27FC236}">
                            <a16:creationId xmlns:a16="http://schemas.microsoft.com/office/drawing/2014/main" id="{976D3C4B-28EB-4F53-A1C2-630EFDABC6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066800"/>
                        <a:ext cx="69342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a:extLst>
              <a:ext uri="{FF2B5EF4-FFF2-40B4-BE49-F238E27FC236}">
                <a16:creationId xmlns:a16="http://schemas.microsoft.com/office/drawing/2014/main" id="{B6493648-D455-491E-A985-645929743D9A}"/>
              </a:ext>
            </a:extLst>
          </p:cNvPr>
          <p:cNvSpPr txBox="1"/>
          <p:nvPr/>
        </p:nvSpPr>
        <p:spPr>
          <a:xfrm>
            <a:off x="2819400" y="2357735"/>
            <a:ext cx="2362200" cy="461665"/>
          </a:xfrm>
          <a:prstGeom prst="rect">
            <a:avLst/>
          </a:prstGeom>
          <a:noFill/>
          <a:ln w="38100">
            <a:solidFill>
              <a:srgbClr val="FF0000"/>
            </a:solidFill>
          </a:ln>
        </p:spPr>
        <p:txBody>
          <a:bodyPr wrap="square" rtlCol="0">
            <a:spAutoFit/>
          </a:bodyPr>
          <a:lstStyle/>
          <a:p>
            <a:endParaRPr lang="en-US" sz="2400"/>
          </a:p>
        </p:txBody>
      </p:sp>
      <p:sp>
        <p:nvSpPr>
          <p:cNvPr id="5" name="Slide Number Placeholder 4">
            <a:extLst>
              <a:ext uri="{FF2B5EF4-FFF2-40B4-BE49-F238E27FC236}">
                <a16:creationId xmlns:a16="http://schemas.microsoft.com/office/drawing/2014/main" id="{3C9ED97E-5CCC-7C4F-9055-19D9098DA3C2}"/>
              </a:ext>
            </a:extLst>
          </p:cNvPr>
          <p:cNvSpPr>
            <a:spLocks noGrp="1"/>
          </p:cNvSpPr>
          <p:nvPr>
            <p:ph type="sldNum" sz="quarter" idx="12"/>
          </p:nvPr>
        </p:nvSpPr>
        <p:spPr/>
        <p:txBody>
          <a:bodyPr/>
          <a:lstStyle/>
          <a:p>
            <a:pPr>
              <a:defRPr/>
            </a:pPr>
            <a:fld id="{93760DB9-38B2-4ACA-86B8-FFD53C1F380B}" type="slidenum">
              <a:rPr lang="en-US" smtClean="0"/>
              <a:pPr>
                <a:defRPr/>
              </a:pPr>
              <a:t>96</a:t>
            </a:fld>
            <a:endParaRPr lang="en-US"/>
          </a:p>
        </p:txBody>
      </p:sp>
      <p:sp>
        <p:nvSpPr>
          <p:cNvPr id="6" name="Footer Placeholder 5">
            <a:extLst>
              <a:ext uri="{FF2B5EF4-FFF2-40B4-BE49-F238E27FC236}">
                <a16:creationId xmlns:a16="http://schemas.microsoft.com/office/drawing/2014/main" id="{39597BC7-BFED-6840-93C0-7C12B48EFA88}"/>
              </a:ext>
            </a:extLst>
          </p:cNvPr>
          <p:cNvSpPr>
            <a:spLocks noGrp="1"/>
          </p:cNvSpPr>
          <p:nvPr>
            <p:ph type="ftr" sz="quarter" idx="11"/>
          </p:nvPr>
        </p:nvSpPr>
        <p:spPr/>
        <p:txBody>
          <a:bodyPr/>
          <a:lstStyle/>
          <a:p>
            <a:pPr>
              <a:defRPr/>
            </a:pPr>
            <a:r>
              <a:rPr lang="en-US"/>
              <a:t>www.worldclassmaintenance.org</a:t>
            </a:r>
          </a:p>
        </p:txBody>
      </p:sp>
    </p:spTree>
    <p:extLst>
      <p:ext uri="{BB962C8B-B14F-4D97-AF65-F5344CB8AC3E}">
        <p14:creationId xmlns:p14="http://schemas.microsoft.com/office/powerpoint/2010/main" val="35215160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36">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9" name="Rectangle 38">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6789643-5344-4F87-8950-71364419262E}"/>
              </a:ext>
            </a:extLst>
          </p:cNvPr>
          <p:cNvSpPr>
            <a:spLocks noGrp="1"/>
          </p:cNvSpPr>
          <p:nvPr>
            <p:ph type="title"/>
          </p:nvPr>
        </p:nvSpPr>
        <p:spPr>
          <a:xfrm>
            <a:off x="836676" y="548640"/>
            <a:ext cx="7626096" cy="1179576"/>
          </a:xfrm>
        </p:spPr>
        <p:txBody>
          <a:bodyPr>
            <a:normAutofit/>
          </a:bodyPr>
          <a:lstStyle/>
          <a:p>
            <a:r>
              <a:rPr lang="en-US" sz="3200" dirty="0">
                <a:latin typeface="Arial" panose="020B0604020202020204" pitchFamily="34" charset="0"/>
                <a:cs typeface="Arial" panose="020B0604020202020204" pitchFamily="34" charset="0"/>
              </a:rPr>
              <a:t>Why does an organization need Effective Maintenance Planning and Scheduling?</a:t>
            </a:r>
          </a:p>
        </p:txBody>
      </p:sp>
      <p:sp>
        <p:nvSpPr>
          <p:cNvPr id="41" name="Rectangle 4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8E75D00-98B9-456F-A52C-847D6BC4F888}"/>
              </a:ext>
            </a:extLst>
          </p:cNvPr>
          <p:cNvSpPr>
            <a:spLocks noGrp="1"/>
          </p:cNvSpPr>
          <p:nvPr>
            <p:ph idx="1"/>
          </p:nvPr>
        </p:nvSpPr>
        <p:spPr>
          <a:xfrm>
            <a:off x="762000" y="2133600"/>
            <a:ext cx="7700772" cy="4043363"/>
          </a:xfrm>
        </p:spPr>
        <p:txBody>
          <a:bodyPr>
            <a:normAutofit fontScale="92500" lnSpcReduction="20000"/>
          </a:bodyPr>
          <a:lstStyle/>
          <a:p>
            <a:r>
              <a:rPr lang="en-US" sz="2200" dirty="0">
                <a:latin typeface="Arial" panose="020B0604020202020204" pitchFamily="34" charset="0"/>
                <a:cs typeface="Arial" panose="020B0604020202020204" pitchFamily="34" charset="0"/>
              </a:rPr>
              <a:t>To optimize wrench-time </a:t>
            </a:r>
          </a:p>
          <a:p>
            <a:r>
              <a:rPr lang="en-US" sz="2200" dirty="0">
                <a:latin typeface="Arial" panose="020B0604020202020204" pitchFamily="34" charset="0"/>
                <a:cs typeface="Arial" panose="020B0604020202020204" pitchFamily="34" charset="0"/>
              </a:rPr>
              <a:t>To reduce human induced failures - 80% of equipment failures are human induced</a:t>
            </a:r>
          </a:p>
          <a:p>
            <a:r>
              <a:rPr lang="en-US" sz="2200" dirty="0">
                <a:latin typeface="Arial" panose="020B0604020202020204" pitchFamily="34" charset="0"/>
                <a:cs typeface="Arial" panose="020B0604020202020204" pitchFamily="34" charset="0"/>
              </a:rPr>
              <a:t>To ensure repeatability in maintenance work </a:t>
            </a:r>
          </a:p>
          <a:p>
            <a:r>
              <a:rPr lang="en-US" sz="2200" dirty="0">
                <a:latin typeface="Arial" panose="020B0604020202020204" pitchFamily="34" charset="0"/>
                <a:cs typeface="Arial" panose="020B0604020202020204" pitchFamily="34" charset="0"/>
              </a:rPr>
              <a:t>To ensure maintenance work is accomplished to specification</a:t>
            </a:r>
          </a:p>
          <a:p>
            <a:r>
              <a:rPr lang="en-US" sz="2200" dirty="0">
                <a:latin typeface="Arial" panose="020B0604020202020204" pitchFamily="34" charset="0"/>
                <a:cs typeface="Arial" panose="020B0604020202020204" pitchFamily="34" charset="0"/>
              </a:rPr>
              <a:t>To ensure maintenance work meets the intent of operations or production in terms of reliability and maintainability</a:t>
            </a:r>
          </a:p>
          <a:p>
            <a:r>
              <a:rPr lang="en-US" sz="2200" dirty="0">
                <a:latin typeface="Arial" panose="020B0604020202020204" pitchFamily="34" charset="0"/>
                <a:cs typeface="Arial" panose="020B0604020202020204" pitchFamily="34" charset="0"/>
              </a:rPr>
              <a:t>Lessons learned from previous work is recorded and be used to improve procedure</a:t>
            </a:r>
          </a:p>
          <a:p>
            <a:r>
              <a:rPr lang="en-US" sz="2200" dirty="0">
                <a:latin typeface="Arial" panose="020B0604020202020204" pitchFamily="34" charset="0"/>
                <a:cs typeface="Arial" panose="020B0604020202020204" pitchFamily="34" charset="0"/>
              </a:rPr>
              <a:t>If a problem occurs the first step in RCA may be to determine was…</a:t>
            </a:r>
          </a:p>
          <a:p>
            <a:pPr lvl="1">
              <a:buFont typeface="Calibri" panose="020F0502020204030204" pitchFamily="34" charset="0"/>
              <a:buChar char="‒"/>
            </a:pPr>
            <a:r>
              <a:rPr lang="en-US" sz="2200" dirty="0">
                <a:latin typeface="Arial" panose="020B0604020202020204" pitchFamily="34" charset="0"/>
                <a:cs typeface="Arial" panose="020B0604020202020204" pitchFamily="34" charset="0"/>
              </a:rPr>
              <a:t>the procedure accurate</a:t>
            </a:r>
          </a:p>
          <a:p>
            <a:pPr lvl="1">
              <a:buFont typeface="Calibri" panose="020F0502020204030204" pitchFamily="34" charset="0"/>
              <a:buChar char="‒"/>
            </a:pPr>
            <a:r>
              <a:rPr lang="en-US" sz="2200" dirty="0">
                <a:latin typeface="Arial" panose="020B0604020202020204" pitchFamily="34" charset="0"/>
                <a:cs typeface="Arial" panose="020B0604020202020204" pitchFamily="34" charset="0"/>
              </a:rPr>
              <a:t>the procedure followed</a:t>
            </a:r>
          </a:p>
          <a:p>
            <a:pPr lvl="1">
              <a:buFont typeface="Calibri" panose="020F0502020204030204" pitchFamily="34" charset="0"/>
              <a:buChar char="‒"/>
            </a:pPr>
            <a:r>
              <a:rPr lang="en-US" sz="2200" dirty="0">
                <a:latin typeface="Arial" panose="020B0604020202020204" pitchFamily="34" charset="0"/>
                <a:cs typeface="Arial" panose="020B0604020202020204" pitchFamily="34" charset="0"/>
              </a:rPr>
              <a:t>was the work completed to specifications </a:t>
            </a:r>
          </a:p>
          <a:p>
            <a:pPr marL="342900" lvl="1" indent="0">
              <a:buNone/>
            </a:pPr>
            <a:endParaRPr lang="en-US" sz="1600" b="1" dirty="0">
              <a:latin typeface="Abadi" panose="020B0604020104020204" pitchFamily="34" charset="0"/>
              <a:cs typeface="Arial" panose="020B0604020202020204" pitchFamily="34" charset="0"/>
            </a:endParaRPr>
          </a:p>
          <a:p>
            <a:pPr lvl="1">
              <a:buFont typeface="Calibri" panose="020F0502020204030204" pitchFamily="34" charset="0"/>
              <a:buChar char="‒"/>
            </a:pPr>
            <a:endParaRPr lang="en-US" sz="1600" b="1" dirty="0">
              <a:latin typeface="Arial" panose="020B0604020202020204" pitchFamily="34" charset="0"/>
              <a:cs typeface="Arial" panose="020B0604020202020204" pitchFamily="34" charset="0"/>
            </a:endParaRPr>
          </a:p>
          <a:p>
            <a:endParaRPr lang="en-US" sz="1600" b="1" dirty="0"/>
          </a:p>
          <a:p>
            <a:endParaRPr lang="en-US" sz="1600" b="1" dirty="0"/>
          </a:p>
        </p:txBody>
      </p:sp>
      <p:sp>
        <p:nvSpPr>
          <p:cNvPr id="5" name="Footer Placeholder 4">
            <a:extLst>
              <a:ext uri="{FF2B5EF4-FFF2-40B4-BE49-F238E27FC236}">
                <a16:creationId xmlns:a16="http://schemas.microsoft.com/office/drawing/2014/main" id="{83E4271C-93EE-CD49-BBD6-CBA129269FD4}"/>
              </a:ext>
            </a:extLst>
          </p:cNvPr>
          <p:cNvSpPr>
            <a:spLocks noGrp="1"/>
          </p:cNvSpPr>
          <p:nvPr>
            <p:ph type="ftr" sz="quarter" idx="11"/>
          </p:nvPr>
        </p:nvSpPr>
        <p:spPr>
          <a:xfrm>
            <a:off x="3028950" y="6356350"/>
            <a:ext cx="3086100" cy="365125"/>
          </a:xfrm>
        </p:spPr>
        <p:txBody>
          <a:bodyPr>
            <a:normAutofit/>
          </a:bodyPr>
          <a:lstStyle/>
          <a:p>
            <a:pPr>
              <a:spcAft>
                <a:spcPts val="600"/>
              </a:spcAft>
              <a:defRPr/>
            </a:pPr>
            <a:r>
              <a:rPr lang="en-US">
                <a:solidFill>
                  <a:schemeClr val="tx1">
                    <a:lumMod val="50000"/>
                    <a:lumOff val="50000"/>
                  </a:schemeClr>
                </a:solidFill>
              </a:rPr>
              <a:t>www.worldclassmaintenance.org</a:t>
            </a:r>
          </a:p>
        </p:txBody>
      </p:sp>
      <p:sp>
        <p:nvSpPr>
          <p:cNvPr id="4" name="Slide Number Placeholder 3">
            <a:extLst>
              <a:ext uri="{FF2B5EF4-FFF2-40B4-BE49-F238E27FC236}">
                <a16:creationId xmlns:a16="http://schemas.microsoft.com/office/drawing/2014/main" id="{AF103C1E-52D9-6647-B52D-4B4AC63E95F0}"/>
              </a:ext>
            </a:extLst>
          </p:cNvPr>
          <p:cNvSpPr>
            <a:spLocks noGrp="1"/>
          </p:cNvSpPr>
          <p:nvPr>
            <p:ph type="sldNum" sz="quarter" idx="12"/>
          </p:nvPr>
        </p:nvSpPr>
        <p:spPr>
          <a:xfrm>
            <a:off x="6405372" y="6356350"/>
            <a:ext cx="2057400" cy="365125"/>
          </a:xfrm>
        </p:spPr>
        <p:txBody>
          <a:bodyPr>
            <a:normAutofit/>
          </a:bodyPr>
          <a:lstStyle/>
          <a:p>
            <a:pPr>
              <a:spcAft>
                <a:spcPts val="600"/>
              </a:spcAft>
              <a:defRPr/>
            </a:pPr>
            <a:fld id="{93760DB9-38B2-4ACA-86B8-FFD53C1F380B}" type="slidenum">
              <a:rPr lang="en-US">
                <a:solidFill>
                  <a:schemeClr val="tx1">
                    <a:lumMod val="50000"/>
                    <a:lumOff val="50000"/>
                  </a:schemeClr>
                </a:solidFill>
              </a:rPr>
              <a:pPr>
                <a:spcAft>
                  <a:spcPts val="600"/>
                </a:spcAft>
                <a:defRPr/>
              </a:pPr>
              <a:t>97</a:t>
            </a:fld>
            <a:endParaRPr lang="en-US">
              <a:solidFill>
                <a:schemeClr val="tx1">
                  <a:lumMod val="50000"/>
                  <a:lumOff val="50000"/>
                </a:schemeClr>
              </a:solidFill>
            </a:endParaRPr>
          </a:p>
        </p:txBody>
      </p:sp>
    </p:spTree>
    <p:extLst>
      <p:ext uri="{BB962C8B-B14F-4D97-AF65-F5344CB8AC3E}">
        <p14:creationId xmlns:p14="http://schemas.microsoft.com/office/powerpoint/2010/main" val="204130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0F74E0DF-2D05-42DB-AB6B-091911B36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 y="885825"/>
            <a:ext cx="9042400" cy="5086350"/>
          </a:xfrm>
          <a:prstGeom prst="rect">
            <a:avLst/>
          </a:prstGeom>
        </p:spPr>
      </p:pic>
      <p:sp>
        <p:nvSpPr>
          <p:cNvPr id="4" name="TextBox 3">
            <a:extLst>
              <a:ext uri="{FF2B5EF4-FFF2-40B4-BE49-F238E27FC236}">
                <a16:creationId xmlns:a16="http://schemas.microsoft.com/office/drawing/2014/main" id="{3CC48A3A-6413-431A-9553-AF40906DB63A}"/>
              </a:ext>
            </a:extLst>
          </p:cNvPr>
          <p:cNvSpPr txBox="1"/>
          <p:nvPr/>
        </p:nvSpPr>
        <p:spPr>
          <a:xfrm>
            <a:off x="2272332" y="152400"/>
            <a:ext cx="4852610" cy="584775"/>
          </a:xfrm>
          <a:prstGeom prst="rect">
            <a:avLst/>
          </a:prstGeom>
          <a:noFill/>
        </p:spPr>
        <p:txBody>
          <a:bodyPr wrap="none" rtlCol="0">
            <a:spAutoFit/>
          </a:bodyPr>
          <a:lstStyle/>
          <a:p>
            <a:r>
              <a:rPr lang="en-US" sz="3200" dirty="0">
                <a:latin typeface="Arial" panose="020B0604020202020204" pitchFamily="34" charset="0"/>
                <a:cs typeface="Arial" panose="020B0604020202020204" pitchFamily="34" charset="0"/>
              </a:rPr>
              <a:t>Do you need Dashboard?</a:t>
            </a:r>
          </a:p>
        </p:txBody>
      </p:sp>
      <p:sp>
        <p:nvSpPr>
          <p:cNvPr id="2" name="Slide Number Placeholder 1">
            <a:extLst>
              <a:ext uri="{FF2B5EF4-FFF2-40B4-BE49-F238E27FC236}">
                <a16:creationId xmlns:a16="http://schemas.microsoft.com/office/drawing/2014/main" id="{C317986B-97D9-7948-9B9E-921EC83B2BE8}"/>
              </a:ext>
            </a:extLst>
          </p:cNvPr>
          <p:cNvSpPr>
            <a:spLocks noGrp="1"/>
          </p:cNvSpPr>
          <p:nvPr>
            <p:ph type="sldNum" sz="quarter" idx="12"/>
          </p:nvPr>
        </p:nvSpPr>
        <p:spPr/>
        <p:txBody>
          <a:bodyPr/>
          <a:lstStyle/>
          <a:p>
            <a:fld id="{04F9194C-56EF-432D-B3A6-B1499E5B8547}" type="slidenum">
              <a:rPr lang="en-US" smtClean="0"/>
              <a:t>98</a:t>
            </a:fld>
            <a:endParaRPr lang="en-US"/>
          </a:p>
        </p:txBody>
      </p:sp>
      <p:sp>
        <p:nvSpPr>
          <p:cNvPr id="5" name="Footer Placeholder 4">
            <a:extLst>
              <a:ext uri="{FF2B5EF4-FFF2-40B4-BE49-F238E27FC236}">
                <a16:creationId xmlns:a16="http://schemas.microsoft.com/office/drawing/2014/main" id="{EFCE0A28-446B-874B-9FC4-BCCDF89A0E59}"/>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23671620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07EEA-42BE-4096-B672-6CEC423C13E9}"/>
              </a:ext>
            </a:extLst>
          </p:cNvPr>
          <p:cNvSpPr>
            <a:spLocks noGrp="1"/>
          </p:cNvSpPr>
          <p:nvPr>
            <p:ph type="title"/>
          </p:nvPr>
        </p:nvSpPr>
        <p:spPr/>
        <p:txBody>
          <a:bodyPr>
            <a:normAutofit/>
          </a:bodyPr>
          <a:lstStyle/>
          <a:p>
            <a:pPr algn="ctr"/>
            <a:r>
              <a:rPr lang="en-US" sz="3200" dirty="0">
                <a:latin typeface="Arial" panose="020B0604020202020204" pitchFamily="34" charset="0"/>
                <a:cs typeface="Arial" panose="020B0604020202020204" pitchFamily="34" charset="0"/>
              </a:rPr>
              <a:t>Objective of Maintenance Planning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and Scheduling</a:t>
            </a:r>
          </a:p>
        </p:txBody>
      </p:sp>
      <p:sp>
        <p:nvSpPr>
          <p:cNvPr id="3" name="TextBox 2">
            <a:extLst>
              <a:ext uri="{FF2B5EF4-FFF2-40B4-BE49-F238E27FC236}">
                <a16:creationId xmlns:a16="http://schemas.microsoft.com/office/drawing/2014/main" id="{1BB1AB9D-E1AF-4E88-A3DF-4F3A1962F311}"/>
              </a:ext>
            </a:extLst>
          </p:cNvPr>
          <p:cNvSpPr txBox="1"/>
          <p:nvPr/>
        </p:nvSpPr>
        <p:spPr>
          <a:xfrm>
            <a:off x="466725" y="1756147"/>
            <a:ext cx="8210550" cy="1323439"/>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Objective of Maintenance Planning and Scheduling: </a:t>
            </a:r>
          </a:p>
          <a:p>
            <a:pPr algn="ctr"/>
            <a:r>
              <a:rPr lang="en-US" sz="2000" dirty="0">
                <a:latin typeface="Arial" panose="020B0604020202020204" pitchFamily="34" charset="0"/>
                <a:cs typeface="Arial" panose="020B0604020202020204" pitchFamily="34" charset="0"/>
              </a:rPr>
              <a:t>          “To increase and optimize wrench-time”</a:t>
            </a:r>
          </a:p>
          <a:p>
            <a:pPr algn="ctr"/>
            <a:endParaRPr lang="en-US" sz="2000" dirty="0">
              <a:latin typeface="Arial" panose="020B0604020202020204" pitchFamily="34" charset="0"/>
              <a:cs typeface="Arial" panose="020B0604020202020204" pitchFamily="34" charset="0"/>
            </a:endParaRPr>
          </a:p>
          <a:p>
            <a:pPr algn="ctr"/>
            <a:r>
              <a:rPr lang="en-US" sz="2000" dirty="0">
                <a:latin typeface="Arial" panose="020B0604020202020204" pitchFamily="34" charset="0"/>
                <a:cs typeface="Arial" panose="020B0604020202020204" pitchFamily="34" charset="0"/>
              </a:rPr>
              <a:t>Wrench-time Definition: “Hands on tool time”</a:t>
            </a:r>
          </a:p>
        </p:txBody>
      </p:sp>
      <p:sp>
        <p:nvSpPr>
          <p:cNvPr id="4" name="TextBox 3">
            <a:extLst>
              <a:ext uri="{FF2B5EF4-FFF2-40B4-BE49-F238E27FC236}">
                <a16:creationId xmlns:a16="http://schemas.microsoft.com/office/drawing/2014/main" id="{5C52AD23-5A19-4E87-990F-270838169F51}"/>
              </a:ext>
            </a:extLst>
          </p:cNvPr>
          <p:cNvSpPr txBox="1"/>
          <p:nvPr/>
        </p:nvSpPr>
        <p:spPr>
          <a:xfrm>
            <a:off x="874996" y="3532194"/>
            <a:ext cx="7394007" cy="1938992"/>
          </a:xfrm>
          <a:prstGeom prst="rect">
            <a:avLst/>
          </a:prstGeom>
          <a:noFill/>
          <a:ln w="38100">
            <a:solidFill>
              <a:srgbClr val="4D4D4D"/>
            </a:solidFill>
          </a:ln>
        </p:spPr>
        <p:txBody>
          <a:bodyPr wrap="square" rtlCol="0">
            <a:spAutoFit/>
          </a:bodyPr>
          <a:lstStyle/>
          <a:p>
            <a:pPr algn="ctr"/>
            <a:r>
              <a:rPr lang="en-US" sz="2400" b="1" dirty="0">
                <a:solidFill>
                  <a:srgbClr val="4D4D4D"/>
                </a:solidFill>
              </a:rPr>
              <a:t> </a:t>
            </a:r>
          </a:p>
          <a:p>
            <a:pPr algn="ctr"/>
            <a:r>
              <a:rPr lang="en-US" sz="2400" b="1" dirty="0">
                <a:solidFill>
                  <a:srgbClr val="FF0000"/>
                </a:solidFill>
                <a:effectLst>
                  <a:outerShdw blurRad="38100" dist="38100" dir="2700000" algn="tl">
                    <a:srgbClr val="000000">
                      <a:alpha val="43137"/>
                    </a:srgbClr>
                  </a:outerShdw>
                </a:effectLst>
              </a:rPr>
              <a:t>World Class Wrench-time = 55-65% </a:t>
            </a:r>
          </a:p>
          <a:p>
            <a:pPr algn="ctr"/>
            <a:endParaRPr lang="en-US" sz="2400" b="1" dirty="0">
              <a:solidFill>
                <a:srgbClr val="FF0000"/>
              </a:solidFill>
              <a:effectLst>
                <a:outerShdw blurRad="38100" dist="38100" dir="2700000" algn="tl">
                  <a:srgbClr val="000000">
                    <a:alpha val="43137"/>
                  </a:srgbClr>
                </a:outerShdw>
              </a:effectLst>
            </a:endParaRPr>
          </a:p>
          <a:p>
            <a:pPr algn="ctr"/>
            <a:r>
              <a:rPr lang="en-US" sz="2400" b="1" dirty="0">
                <a:solidFill>
                  <a:srgbClr val="FF0000"/>
                </a:solidFill>
                <a:effectLst>
                  <a:outerShdw blurRad="38100" dist="38100" dir="2700000" algn="tl">
                    <a:srgbClr val="000000">
                      <a:alpha val="43137"/>
                    </a:srgbClr>
                  </a:outerShdw>
                </a:effectLst>
              </a:rPr>
              <a:t> Typical Wrench-time = 5-25%</a:t>
            </a:r>
          </a:p>
          <a:p>
            <a:pPr algn="ctr"/>
            <a:endParaRPr lang="en-US" sz="2400" b="1" dirty="0">
              <a:solidFill>
                <a:srgbClr val="4D4D4D"/>
              </a:solidFill>
            </a:endParaRPr>
          </a:p>
        </p:txBody>
      </p:sp>
      <p:sp>
        <p:nvSpPr>
          <p:cNvPr id="5" name="Slide Number Placeholder 4">
            <a:extLst>
              <a:ext uri="{FF2B5EF4-FFF2-40B4-BE49-F238E27FC236}">
                <a16:creationId xmlns:a16="http://schemas.microsoft.com/office/drawing/2014/main" id="{E8A26C58-182E-F24B-BCF6-0761FF27FD69}"/>
              </a:ext>
            </a:extLst>
          </p:cNvPr>
          <p:cNvSpPr>
            <a:spLocks noGrp="1"/>
          </p:cNvSpPr>
          <p:nvPr>
            <p:ph type="sldNum" sz="quarter" idx="12"/>
          </p:nvPr>
        </p:nvSpPr>
        <p:spPr/>
        <p:txBody>
          <a:bodyPr/>
          <a:lstStyle/>
          <a:p>
            <a:fld id="{04F9194C-56EF-432D-B3A6-B1499E5B8547}" type="slidenum">
              <a:rPr lang="en-US" smtClean="0"/>
              <a:t>99</a:t>
            </a:fld>
            <a:endParaRPr lang="en-US"/>
          </a:p>
        </p:txBody>
      </p:sp>
      <p:sp>
        <p:nvSpPr>
          <p:cNvPr id="6" name="Footer Placeholder 5">
            <a:extLst>
              <a:ext uri="{FF2B5EF4-FFF2-40B4-BE49-F238E27FC236}">
                <a16:creationId xmlns:a16="http://schemas.microsoft.com/office/drawing/2014/main" id="{8A0932A4-6038-5845-9741-86DAD2F85993}"/>
              </a:ext>
            </a:extLst>
          </p:cNvPr>
          <p:cNvSpPr>
            <a:spLocks noGrp="1"/>
          </p:cNvSpPr>
          <p:nvPr>
            <p:ph type="ftr" sz="quarter" idx="11"/>
          </p:nvPr>
        </p:nvSpPr>
        <p:spPr/>
        <p:txBody>
          <a:bodyPr/>
          <a:lstStyle/>
          <a:p>
            <a:r>
              <a:rPr lang="en-US"/>
              <a:t>www.worldclassmaintenance.org</a:t>
            </a:r>
          </a:p>
        </p:txBody>
      </p:sp>
    </p:spTree>
    <p:extLst>
      <p:ext uri="{BB962C8B-B14F-4D97-AF65-F5344CB8AC3E}">
        <p14:creationId xmlns:p14="http://schemas.microsoft.com/office/powerpoint/2010/main" val="189930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ssicPhotoAlbum">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70000"/>
                <a:satMod val="350000"/>
              </a:schemeClr>
            </a:gs>
          </a:gsLst>
          <a:path path="circle">
            <a:fillToRect l="51000" t="-20000" r="200000" b="100000"/>
          </a:path>
        </a:gradFill>
        <a:blipFill>
          <a:blip xmlns:r="http://schemas.openxmlformats.org/officeDocument/2006/relationships" r:embed="rId1">
            <a:duotone>
              <a:schemeClr val="phClr">
                <a:shade val="25000"/>
                <a:satMod val="350000"/>
              </a:schemeClr>
              <a:schemeClr val="phClr">
                <a:tint val="83000"/>
                <a:satMod val="115000"/>
              </a:schemeClr>
            </a:duotone>
          </a:blip>
          <a:tile tx="0" ty="0" sx="120000" sy="120000" flip="xy"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14195</Words>
  <Application>Microsoft Office PowerPoint</Application>
  <PresentationFormat>On-screen Show (4:3)</PresentationFormat>
  <Paragraphs>2420</Paragraphs>
  <Slides>283</Slides>
  <Notes>97</Notes>
  <HiddenSlides>0</HiddenSlides>
  <MMClips>0</MMClips>
  <ScaleCrop>false</ScaleCrop>
  <HeadingPairs>
    <vt:vector size="8" baseType="variant">
      <vt:variant>
        <vt:lpstr>Fonts Used</vt:lpstr>
      </vt:variant>
      <vt:variant>
        <vt:i4>27</vt:i4>
      </vt:variant>
      <vt:variant>
        <vt:lpstr>Theme</vt:lpstr>
      </vt:variant>
      <vt:variant>
        <vt:i4>2</vt:i4>
      </vt:variant>
      <vt:variant>
        <vt:lpstr>Embedded OLE Servers</vt:lpstr>
      </vt:variant>
      <vt:variant>
        <vt:i4>5</vt:i4>
      </vt:variant>
      <vt:variant>
        <vt:lpstr>Slide Titles</vt:lpstr>
      </vt:variant>
      <vt:variant>
        <vt:i4>283</vt:i4>
      </vt:variant>
    </vt:vector>
  </HeadingPairs>
  <TitlesOfParts>
    <vt:vector size="317" baseType="lpstr">
      <vt:lpstr>ＭＳ Ｐゴシック</vt:lpstr>
      <vt:lpstr>.SFUI-Regular_wdth_opsz110000_GRAD_wght24E0000</vt:lpstr>
      <vt:lpstr>Abadi</vt:lpstr>
      <vt:lpstr>Arial</vt:lpstr>
      <vt:lpstr>Arial Black</vt:lpstr>
      <vt:lpstr>Arial Narrow</vt:lpstr>
      <vt:lpstr>Arial-BoldMT</vt:lpstr>
      <vt:lpstr>ArialMT</vt:lpstr>
      <vt:lpstr>Calibri</vt:lpstr>
      <vt:lpstr>Calibri Light</vt:lpstr>
      <vt:lpstr>CENTERYB</vt:lpstr>
      <vt:lpstr>Century Schoolbook</vt:lpstr>
      <vt:lpstr>DIN Mittelschrift Std</vt:lpstr>
      <vt:lpstr>EgyptoHeavy</vt:lpstr>
      <vt:lpstr>Grail Light</vt:lpstr>
      <vt:lpstr>Helvetica</vt:lpstr>
      <vt:lpstr>Impact</vt:lpstr>
      <vt:lpstr>Modern</vt:lpstr>
      <vt:lpstr>Monotype Sorts</vt:lpstr>
      <vt:lpstr>Neue Haas Grotesk Text Pro</vt:lpstr>
      <vt:lpstr>Roboto</vt:lpstr>
      <vt:lpstr>Sagona ExtraLight</vt:lpstr>
      <vt:lpstr>Speak Pro</vt:lpstr>
      <vt:lpstr>Times New Roman</vt:lpstr>
      <vt:lpstr>TimpaniHeavy</vt:lpstr>
      <vt:lpstr>Verdana</vt:lpstr>
      <vt:lpstr>Wingdings</vt:lpstr>
      <vt:lpstr>ClassicPhotoAlbum</vt:lpstr>
      <vt:lpstr>Office Theme</vt:lpstr>
      <vt:lpstr>CorelDRAW</vt:lpstr>
      <vt:lpstr>Clip</vt:lpstr>
      <vt:lpstr>Chart</vt:lpstr>
      <vt:lpstr>ClipArt</vt:lpstr>
      <vt:lpstr>Microsoft ClipArt Gallery</vt:lpstr>
      <vt:lpstr>     Planning &amp; Scheduling Made Simple   </vt:lpstr>
      <vt:lpstr>Maintenance Planning And Scheduling is critical to Optimizing…   Increase “Maintenance Wrench-Time”  - and “Reducing Human Error” </vt:lpstr>
      <vt:lpstr>PowerPoint Presentation</vt:lpstr>
      <vt:lpstr>Safety and Reliability</vt:lpstr>
      <vt:lpstr>Day in the life a Proactive Maintenance Planner</vt:lpstr>
      <vt:lpstr>Day in the life a Proactive Maintenance Planner</vt:lpstr>
      <vt:lpstr>Day in the life a Proactive Maintenance Planner</vt:lpstr>
      <vt:lpstr>Day in the life a Proactive Maintenance Planner</vt:lpstr>
      <vt:lpstr> Day in the life a Proactive Maintenance Planner </vt:lpstr>
      <vt:lpstr>Day in the life a Proactive Maintenance Planner</vt:lpstr>
      <vt:lpstr>Day in the life a Proactive Maintenance Planner</vt:lpstr>
      <vt:lpstr>Day in the life a Proactive Maintenance Planner</vt:lpstr>
      <vt:lpstr>MAINTENANCE PLANNING AND SCHEDULING ROLES AND RESPONSIBILITIES</vt:lpstr>
      <vt:lpstr>Day in the life a Proactive Maintenance Planner</vt:lpstr>
      <vt:lpstr>Your thoughts on the topic of how to reduce Maintenance Cost?</vt:lpstr>
      <vt:lpstr>Computerized Maintenance Management System (CMMS)</vt:lpstr>
      <vt:lpstr>What is CMMS</vt:lpstr>
      <vt:lpstr>CMMS Question</vt:lpstr>
      <vt:lpstr>Effectively Utilizing Work Management Technology - CMMS/EAM systems</vt:lpstr>
      <vt:lpstr>CMMS Data Flow</vt:lpstr>
      <vt:lpstr>CMMS Data Flow</vt:lpstr>
      <vt:lpstr>9 Helpful CMMS Implementations Steps to Achieve Long term Success </vt:lpstr>
      <vt:lpstr>What Should  a Work Request includes?</vt:lpstr>
      <vt:lpstr>Work Management Mesurement</vt:lpstr>
      <vt:lpstr>PowerPoint Presentation</vt:lpstr>
      <vt:lpstr>Work Order</vt:lpstr>
      <vt:lpstr>PowerPoint Presentation</vt:lpstr>
      <vt:lpstr>Work Order (WO) Requirements</vt:lpstr>
      <vt:lpstr>Work Order(WO) Requirements</vt:lpstr>
      <vt:lpstr>Work Order Priority</vt:lpstr>
      <vt:lpstr>Work Identification</vt:lpstr>
      <vt:lpstr>Work identify </vt:lpstr>
      <vt:lpstr>ISO 14224 – Equipment Taxonomy International Standard for the: “Collection and exchange of reliability and maintenance data for equipment” </vt:lpstr>
      <vt:lpstr>“Without definitions we all have difficulty communicating with each other”</vt:lpstr>
      <vt:lpstr>Maintenance Strategics</vt:lpstr>
      <vt:lpstr>       Maintenance Strategies  </vt:lpstr>
      <vt:lpstr>Predictive Maintenance (PdM) Benefits </vt:lpstr>
      <vt:lpstr>Condition- Based Maintenance (CBM)</vt:lpstr>
      <vt:lpstr>Maintenance Strategies   </vt:lpstr>
      <vt:lpstr> Preventive Maintenance Attributes</vt:lpstr>
      <vt:lpstr>Operator Care</vt:lpstr>
      <vt:lpstr>Planning and Scheduling</vt:lpstr>
      <vt:lpstr> “Maintenance Planning Is Too Hard in my Workplace”</vt:lpstr>
      <vt:lpstr>Maintenance Planning:   Identifying the parts, tools, procedures, standards, and specifications required for effective maintenance work, increasing wrench time.</vt:lpstr>
      <vt:lpstr>Maintenance Scheduling:  Scheduling of maintenance, operations, contractors, engineering , safety personnel to be at the right time for the right work synchronized together which is intended to minimize interruption to operations and production</vt:lpstr>
      <vt:lpstr>Why Wrench Time is critical</vt:lpstr>
      <vt:lpstr>What is Wrench Time?</vt:lpstr>
      <vt:lpstr>Maintenance Wrench-Time</vt:lpstr>
      <vt:lpstr>Facts About Maintenance Wrench-Time</vt:lpstr>
      <vt:lpstr>Facts About Maintenance Wrench-Time, cont’d</vt:lpstr>
      <vt:lpstr>Facts About Maintenance Wrench-Time, cont’d</vt:lpstr>
      <vt:lpstr>Facts About Maintenance Wrench-Time, cont’d</vt:lpstr>
      <vt:lpstr>Sources of Maintenance Wastes</vt:lpstr>
      <vt:lpstr>How to Control Waste</vt:lpstr>
      <vt:lpstr>PowerPoint Presentation</vt:lpstr>
      <vt:lpstr>Current Labor Utilization in “good or typical”  maintenance organizations</vt:lpstr>
      <vt:lpstr>PowerPoint Presentation</vt:lpstr>
      <vt:lpstr>PowerPoint Presentation</vt:lpstr>
      <vt:lpstr>Maintenance Scheduling Illustration</vt:lpstr>
      <vt:lpstr>What is a Failure?</vt:lpstr>
      <vt:lpstr>Maintenance Issues</vt:lpstr>
      <vt:lpstr>PowerPoint Presentation</vt:lpstr>
      <vt:lpstr>A Few Known Facts</vt:lpstr>
      <vt:lpstr>PowerPoint Presentation</vt:lpstr>
      <vt:lpstr>PowerPoint Presentation</vt:lpstr>
      <vt:lpstr> A Maintenance Planner’s  primary responsibility is to planned and scheduled future maintenance activities </vt:lpstr>
      <vt:lpstr>Process Mapping/ Work Flow</vt:lpstr>
      <vt:lpstr>PowerPoint Presentation</vt:lpstr>
      <vt:lpstr>PowerPoint Presentation</vt:lpstr>
      <vt:lpstr>PowerPoint Presentation</vt:lpstr>
      <vt:lpstr>PowerPoint Presentation</vt:lpstr>
      <vt:lpstr>Maintenance Scheduling Workflow</vt:lpstr>
      <vt:lpstr>Identify why Process Maps are Important </vt:lpstr>
      <vt:lpstr>Where do you start planning and scheduling optimization?</vt:lpstr>
      <vt:lpstr>Step 1: Identify External Distracters</vt:lpstr>
      <vt:lpstr>Step 2: Education of the Team “Coaching is not just for Planners Anymore”</vt:lpstr>
      <vt:lpstr>Tool-Box Talk – Education is Critical to Success</vt:lpstr>
      <vt:lpstr>Step 3: Develop RACI Chart for  Maintenance Planning and Scheduling</vt:lpstr>
      <vt:lpstr>Step 4: Develop Guiding Principles for Planning and Scheduling</vt:lpstr>
      <vt:lpstr>Step 5: Define the Planning Process</vt:lpstr>
      <vt:lpstr>Step 6: Prioritize Work to be Planned</vt:lpstr>
      <vt:lpstr>Step 7:  Develop Effective / Repeatable Procedures </vt:lpstr>
      <vt:lpstr>Step 8: Measure Effectiveness of Planning and Scheduling</vt:lpstr>
      <vt:lpstr>Step 9: Discipline to the Process</vt:lpstr>
      <vt:lpstr>Step 10: Continuous Improvement</vt:lpstr>
      <vt:lpstr>Step 11: Kitting Parts is Critical to Optimizing Wrench-time</vt:lpstr>
      <vt:lpstr>General Rules which must be followed for Maintenance Planning / Scheduling</vt:lpstr>
      <vt:lpstr>What is Kitting/ Why is so important?</vt:lpstr>
      <vt:lpstr> What is Kitting and why it is so important? </vt:lpstr>
      <vt:lpstr>  Guiding Principles for Parts Kitting </vt:lpstr>
      <vt:lpstr>Parts Kitting/ Staging</vt:lpstr>
      <vt:lpstr>Parts Kitting/ Staging</vt:lpstr>
      <vt:lpstr>Parts Kitting/ Staging, cont’d</vt:lpstr>
      <vt:lpstr>Parts Kitting/ Staging, Cont’d</vt:lpstr>
      <vt:lpstr> Guiding Principles for Maintenance Part Kitting: </vt:lpstr>
      <vt:lpstr>Maintenance Iceberg</vt:lpstr>
      <vt:lpstr>Why does an organization need Effective Maintenance Planning and Scheduling?</vt:lpstr>
      <vt:lpstr>PowerPoint Presentation</vt:lpstr>
      <vt:lpstr>Objective of Maintenance Planning  and Scheduling</vt:lpstr>
      <vt:lpstr>PowerPoint Presentation</vt:lpstr>
      <vt:lpstr>Think about things that Impact Wrench-Time…</vt:lpstr>
      <vt:lpstr>What is your current Wrench-time?</vt:lpstr>
      <vt:lpstr>Key Terms/ Definitions</vt:lpstr>
      <vt:lpstr>Key terms and Definitions </vt:lpstr>
      <vt:lpstr>Key Terms and Definitions</vt:lpstr>
      <vt:lpstr>PowerPoint Presentation</vt:lpstr>
      <vt:lpstr>Is your organization?   REACTIVE  VS  PROACTIVE</vt:lpstr>
      <vt:lpstr>Why Did Proactive Maintenance Planning and Scheduling Come from?</vt:lpstr>
      <vt:lpstr>PowerPoint Presentation</vt:lpstr>
      <vt:lpstr>World Class Maintenance vs Typical Attributes</vt:lpstr>
      <vt:lpstr>  Attributes of  Maintenance Planning / Scheduling</vt:lpstr>
      <vt:lpstr>  “Day in the Life of a Proactive Maintenance Supervisor” </vt:lpstr>
      <vt:lpstr>“Day in the Life of a Proactive Maintenance Supervisor” </vt:lpstr>
      <vt:lpstr> </vt:lpstr>
      <vt:lpstr>PowerPoint Presentation</vt:lpstr>
      <vt:lpstr>PowerPoint Presentation</vt:lpstr>
      <vt:lpstr>PowerPoint Presentation</vt:lpstr>
      <vt:lpstr>PowerPoint Presentation</vt:lpstr>
      <vt:lpstr>A  MAINTENANCE  MANAGEMENT  SYSTEM (EAM/CMMS)</vt:lpstr>
      <vt:lpstr>Maintenance PHILOSOPHY</vt:lpstr>
      <vt:lpstr>Maintenance Function</vt:lpstr>
      <vt:lpstr>PowerPoint Presentation</vt:lpstr>
      <vt:lpstr>PowerPoint Presentation</vt:lpstr>
      <vt:lpstr>MAINTENANCE  INDUCED FAILURE</vt:lpstr>
      <vt:lpstr>REPAIR</vt:lpstr>
      <vt:lpstr>PowerPoint Presentation</vt:lpstr>
      <vt:lpstr>THE EVENT LINE</vt:lpstr>
      <vt:lpstr>CULTURE = FILTER</vt:lpstr>
      <vt:lpstr>  </vt:lpstr>
      <vt:lpstr>PowerPoint Presentation</vt:lpstr>
      <vt:lpstr>PowerPoint Presentation</vt:lpstr>
      <vt:lpstr>PowerPoint Presentation</vt:lpstr>
      <vt:lpstr>PowerPoint Presentation</vt:lpstr>
      <vt:lpstr>RESULTS</vt:lpstr>
      <vt:lpstr>PowerPoint Presentation</vt:lpstr>
      <vt:lpstr> </vt:lpstr>
      <vt:lpstr>How many believe in Proactive  Planning and Scheduling?     </vt:lpstr>
      <vt:lpstr>Key Term and Definitions</vt:lpstr>
      <vt:lpstr>Planned Work </vt:lpstr>
      <vt:lpstr>Planned Work Metric</vt:lpstr>
      <vt:lpstr>Planned Work Metric</vt:lpstr>
      <vt:lpstr>PowerPoint Presentation</vt:lpstr>
      <vt:lpstr>Traditional  Maintenance (Reactive Work Flow)</vt:lpstr>
      <vt:lpstr>Proactive Maintenance</vt:lpstr>
      <vt:lpstr>  Traditional Maintenance (Reactive Work) is 60-70% less efficient than Proactive Maintenance </vt:lpstr>
      <vt:lpstr>Proactive Maintenance is Lower Cost than Reactive Work</vt:lpstr>
      <vt:lpstr>PowerPoint Presentation</vt:lpstr>
      <vt:lpstr>Repeatable Procedures are a Requirement</vt:lpstr>
      <vt:lpstr>Procedure Template Example</vt:lpstr>
      <vt:lpstr>Effectively Utilizing Work Management Technology - CMMS/EAM systems</vt:lpstr>
      <vt:lpstr>ISO 14224 – Equipment Taxonomy International Standard for the: “Collection and exchange of reliability and maintenance data for equipment” </vt:lpstr>
      <vt:lpstr>Test - answer each question, be prepare to discuss</vt:lpstr>
      <vt:lpstr>PowerPoint Presentation</vt:lpstr>
      <vt:lpstr>Developing a Work Prioritization System</vt:lpstr>
      <vt:lpstr>PowerPoint Presentation</vt:lpstr>
      <vt:lpstr>4-Way Prioritization Model</vt:lpstr>
      <vt:lpstr>Maintenance Backlog</vt:lpstr>
      <vt:lpstr>         Backlog Management </vt:lpstr>
      <vt:lpstr>Maintenance Backlog</vt:lpstr>
      <vt:lpstr>Effectively planning work –  Backlog management</vt:lpstr>
      <vt:lpstr>Effectively Planning Work –Kitting </vt:lpstr>
      <vt:lpstr>Effectively Planning Work – Kitting Cont. </vt:lpstr>
      <vt:lpstr>PowerPoint Presentation</vt:lpstr>
      <vt:lpstr>Shutdown and Turnaround</vt:lpstr>
      <vt:lpstr>Effectively Planning Work for  Shutdown Turnaround  </vt:lpstr>
      <vt:lpstr>Currently, How do you measure Effectiveness?</vt:lpstr>
      <vt:lpstr>Maintenance Storeroom</vt:lpstr>
      <vt:lpstr>What is a Maintenance Storeroom?</vt:lpstr>
      <vt:lpstr>Proactive Maintenance and Spare Parts</vt:lpstr>
      <vt:lpstr>Reactive Maintenance and Spare Parts</vt:lpstr>
      <vt:lpstr>Storeroom Clerk</vt:lpstr>
      <vt:lpstr>Storeroom Clerk</vt:lpstr>
      <vt:lpstr>Materials Management Tracking of Parts </vt:lpstr>
      <vt:lpstr>Materials Management Tracking of Parts cont.</vt:lpstr>
      <vt:lpstr>Maintenance Spare Parts, cont. </vt:lpstr>
      <vt:lpstr>Maintenance Spare Parts, Cont.</vt:lpstr>
      <vt:lpstr>Safety and Reliability</vt:lpstr>
      <vt:lpstr>PowerPoint Presentation</vt:lpstr>
      <vt:lpstr>The Objective of a Maintenance Storeroom</vt:lpstr>
      <vt:lpstr>Individual Exercise: ID Why Equipment Criticality Analysis is Important using This Document “20 Minutes”</vt:lpstr>
      <vt:lpstr>PowerPoint Presentation</vt:lpstr>
      <vt:lpstr>Maintenance/Reliability Process </vt:lpstr>
      <vt:lpstr>Class Discussion: What metrics do you use to measure…</vt:lpstr>
      <vt:lpstr>Planning’s Goal:  Identifying the parts, tools, procedures, and standards/specifications required for effective maintenance work, increasing wrench time.</vt:lpstr>
      <vt:lpstr>You must have an effective plan</vt:lpstr>
      <vt:lpstr>Scheduling Goal:  Scheduling maintenance personnel at the right time to minimize interruption to operations and production</vt:lpstr>
      <vt:lpstr>Maintenance Planning Metrics</vt:lpstr>
      <vt:lpstr>Do Not Fix What is Not Broke!</vt:lpstr>
      <vt:lpstr>Maintenance Issues</vt:lpstr>
      <vt:lpstr>A few Known Facts</vt:lpstr>
      <vt:lpstr> Individual Exercise –  One thing you learned so far? “one person at a time”</vt:lpstr>
      <vt:lpstr>PowerPoint Presentation</vt:lpstr>
      <vt:lpstr>What is Maintenance Planner?  Planning=What &amp; How  What should be done&amp; Understanding the definition of the work.  - Scope of work may require talking to requester and visiting job site. Better able to identify tools, steps, procedures, specification, etc.,  - May break job into sub-tasks if job too large or complicated    </vt:lpstr>
      <vt:lpstr>Exercise: ID 2 things you learned from this document – 15 Minutes</vt:lpstr>
      <vt:lpstr>Attributes of a proactive maintenance planner</vt:lpstr>
      <vt:lpstr>PowerPoint Presentation</vt:lpstr>
      <vt:lpstr>Maintenance Delays and Losses</vt:lpstr>
      <vt:lpstr>8 Reasons why Maintenance Planning Fails</vt:lpstr>
      <vt:lpstr>Exercise: 2 Things you Learned from this Document – 20 Minutes </vt:lpstr>
      <vt:lpstr>Making Improvements in  Planning and Scheduling</vt:lpstr>
      <vt:lpstr>Simple Rules for Maintenance Planners</vt:lpstr>
      <vt:lpstr>Planner Responsibilities</vt:lpstr>
      <vt:lpstr>Planner Qualities</vt:lpstr>
      <vt:lpstr>Test – Text in your answers</vt:lpstr>
      <vt:lpstr>Roles and Responsibilities using RACI</vt:lpstr>
      <vt:lpstr>Exercise:  Create a RACI Chart for the Maintenance Planning / Scheduling Process</vt:lpstr>
      <vt:lpstr>Guiding Principles</vt:lpstr>
      <vt:lpstr>Guiding Principles</vt:lpstr>
      <vt:lpstr>Scheduling Guiding Principles</vt:lpstr>
      <vt:lpstr>Management Guiding Principles</vt:lpstr>
      <vt:lpstr>Individual Exercise   Identify one guiding principles for Maintenance  Planning and one guiding principle for Maintenance Scheduling</vt:lpstr>
      <vt:lpstr>PowerPoint Presentation</vt:lpstr>
      <vt:lpstr>Planning and Scheduling Improvements</vt:lpstr>
      <vt:lpstr>Planning and Scheduling: Best Practices</vt:lpstr>
      <vt:lpstr>Planning and Scheduling Standards</vt:lpstr>
      <vt:lpstr>End of Day 2</vt:lpstr>
      <vt:lpstr>Day 3 </vt:lpstr>
      <vt:lpstr>Planning</vt:lpstr>
      <vt:lpstr>Planning’s Efficiency and Effectiveness Depend On:</vt:lpstr>
      <vt:lpstr>A Place for Everything?   Everything in its Place?</vt:lpstr>
      <vt:lpstr>Organized for Efficiency</vt:lpstr>
      <vt:lpstr>Maintenance Planning and Scheduling Metrics</vt:lpstr>
      <vt:lpstr>Individual Exercise – Text me One thing you learned so far? “one person at a time”</vt:lpstr>
      <vt:lpstr>It isn’t what you know that will kill you, it is what you don’t know that will</vt:lpstr>
      <vt:lpstr>PowerPoint Presentation</vt:lpstr>
      <vt:lpstr>PowerPoint Presentation</vt:lpstr>
      <vt:lpstr>PowerPoint Presentation</vt:lpstr>
      <vt:lpstr>Reliability</vt:lpstr>
      <vt:lpstr>Safety and Reliability</vt:lpstr>
      <vt:lpstr>Cost Comparison of Maintenance Programs</vt:lpstr>
      <vt:lpstr>A Few Ideas</vt:lpstr>
      <vt:lpstr>World Class Standards</vt:lpstr>
      <vt:lpstr>World Class Standards</vt:lpstr>
      <vt:lpstr>Dr. Deming:</vt:lpstr>
      <vt:lpstr>Nowlan and Heap Study further stated…</vt:lpstr>
      <vt:lpstr>What is a Failure?</vt:lpstr>
      <vt:lpstr>What is a Failure?</vt:lpstr>
      <vt:lpstr>Reactive Maintenance Attributes</vt:lpstr>
      <vt:lpstr> Variation is Your Enemy - Causes</vt:lpstr>
      <vt:lpstr>PowerPoint Presentation</vt:lpstr>
      <vt:lpstr>PowerPoint Presentation</vt:lpstr>
      <vt:lpstr>Number 1 – Awareness of a Problem (baby steps)</vt:lpstr>
      <vt:lpstr>Exercise: ID How your KPIs Match Up with this document “30 Minutes”</vt:lpstr>
      <vt:lpstr>Exercise (15 Minutes): Steps to Optimize Maintenance Planning and Scheduling</vt:lpstr>
      <vt:lpstr>PowerPoint Presentation</vt:lpstr>
      <vt:lpstr>Where does Maintenance Planning Begin?</vt:lpstr>
      <vt:lpstr>Our Goal</vt:lpstr>
      <vt:lpstr>PF Curve with Priorities</vt:lpstr>
      <vt:lpstr>PF Curve and Managing Proactive Maintenance</vt:lpstr>
      <vt:lpstr>Proactive Maintenance</vt:lpstr>
      <vt:lpstr>Work Priority Distribution</vt:lpstr>
      <vt:lpstr>Work Priority Distribution – a Few Simple Rules</vt:lpstr>
      <vt:lpstr>PF Curve - Planning and Scheduling</vt:lpstr>
      <vt:lpstr>What are Work Procedures?</vt:lpstr>
      <vt:lpstr> World Class–Effective/Repeatable Work Procedures</vt:lpstr>
      <vt:lpstr>PowerPoint Presentation</vt:lpstr>
      <vt:lpstr>Variation in PM Execution – 30 Day PM</vt:lpstr>
      <vt:lpstr>Sounds Easy – The Issues</vt:lpstr>
      <vt:lpstr>Group Exercise 14  Situation: scope the changeout of the electric motor shown using the “Scoping Checklist”</vt:lpstr>
      <vt:lpstr>  </vt:lpstr>
      <vt:lpstr>4 Steps to Optimization Planning and Scheduling</vt:lpstr>
      <vt:lpstr>Step 1: Established a Proactive Maintenance Philosophy</vt:lpstr>
      <vt:lpstr>PowerPoint Presentation</vt:lpstr>
      <vt:lpstr>“The significant problems we face cannot be solved with the same level of thinking we were at when we created them.”  “Albert Einstein”</vt:lpstr>
      <vt:lpstr> Maintenance Planning and Scheduling</vt:lpstr>
      <vt:lpstr>Individual Exercise – One thing you learned so far? “one person at a time”</vt:lpstr>
      <vt:lpstr>Planning’s &amp; Maintenance Relationship</vt:lpstr>
      <vt:lpstr>Planner / Supervisor Communications</vt:lpstr>
      <vt:lpstr>Planner - Crew Supervisor Communications </vt:lpstr>
      <vt:lpstr>Planner / Maintenance Crew Relationship</vt:lpstr>
      <vt:lpstr> Work Order (WO)Development</vt:lpstr>
      <vt:lpstr>Work Order Development</vt:lpstr>
      <vt:lpstr>Work Orders –  Ready for Schedule</vt:lpstr>
      <vt:lpstr>Development Of  Weekly Maintenance Schedule</vt:lpstr>
      <vt:lpstr>Production / Maintenance Weekly  Planning Meeting</vt:lpstr>
      <vt:lpstr>Planning and Scheduling Workflow</vt:lpstr>
      <vt:lpstr>Successful Planning Meeting Factors</vt:lpstr>
      <vt:lpstr>Final Weekly Schedule Negotiated</vt:lpstr>
      <vt:lpstr>The Results “Actual Real Case Study”</vt:lpstr>
      <vt:lpstr>Exercise (30 Minutes): Day in the Life of a Proactive Maintenance Technician</vt:lpstr>
      <vt:lpstr>Individual Exercise : 30 Minutes </vt:lpstr>
      <vt:lpstr>Exercise: Identify Why Work Orders should be closed Properly  - 15 Minutes</vt:lpstr>
      <vt:lpstr>Final Exercise – 30 Minutes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2019-06-10T01:53:42Z</dcterms:created>
  <dcterms:modified xsi:type="dcterms:W3CDTF">2025-06-16T19:30:06Z</dcterms:modified>
</cp:coreProperties>
</file>