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D22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1E82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6072" y="612648"/>
            <a:ext cx="1024128" cy="50292"/>
          </a:xfrm>
          <a:prstGeom prst="rect">
            <a:avLst/>
          </a:prstGeom>
          <a:solidFill>
            <a:srgbClr val="C5A2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85216" y="5047488"/>
            <a:ext cx="5669280" cy="20116"/>
          </a:xfrm>
          <a:prstGeom prst="rect">
            <a:avLst/>
          </a:prstGeom>
          <a:solidFill>
            <a:srgbClr val="4B6F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348472" y="0"/>
            <a:ext cx="3840480" cy="6858000"/>
          </a:xfrm>
          <a:prstGeom prst="rect">
            <a:avLst/>
          </a:prstGeom>
          <a:solidFill>
            <a:srgbClr val="1231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66760" y="0"/>
            <a:ext cx="64008" cy="6858000"/>
          </a:xfrm>
          <a:prstGeom prst="rect">
            <a:avLst/>
          </a:prstGeom>
          <a:solidFill>
            <a:srgbClr val="1E82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79408" y="1188720"/>
            <a:ext cx="3794760" cy="3794760"/>
          </a:xfrm>
          <a:prstGeom prst="ellipse">
            <a:avLst/>
          </a:prstGeom>
          <a:noFill/>
          <a:ln w="15240">
            <a:solidFill>
              <a:srgbClr val="3869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436608" y="1645920"/>
            <a:ext cx="2880360" cy="2880360"/>
          </a:xfrm>
          <a:prstGeom prst="ellipse">
            <a:avLst/>
          </a:prstGeom>
          <a:noFill/>
          <a:ln w="15240">
            <a:solidFill>
              <a:srgbClr val="3869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902952" y="2103120"/>
            <a:ext cx="1965960" cy="1965960"/>
          </a:xfrm>
          <a:prstGeom prst="ellipse">
            <a:avLst/>
          </a:prstGeom>
          <a:noFill/>
          <a:ln w="15240">
            <a:solidFill>
              <a:srgbClr val="3869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933688" y="5285232"/>
            <a:ext cx="2377440" cy="45720"/>
          </a:xfrm>
          <a:prstGeom prst="rect">
            <a:avLst/>
          </a:prstGeom>
          <a:solidFill>
            <a:srgbClr val="C5A2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5216" y="841248"/>
            <a:ext cx="740664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00" b="1">
                <a:solidFill>
                  <a:srgbClr val="C5A264"/>
                </a:solidFill>
                <a:latin typeface="Aptos"/>
              </a:rPr>
              <a:t>CARLA WALLACE NURSE PRACTITIONER, PLLC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5216" y="1490472"/>
            <a:ext cx="7452360" cy="12618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500" b="1">
                <a:solidFill>
                  <a:srgbClr val="FAFBFB"/>
                </a:solidFill>
                <a:latin typeface="Aptos"/>
              </a:rPr>
              <a:t>CMS HOSPICE</a:t>
            </a:r>
          </a:p>
          <a:p>
            <a:pPr>
              <a:spcAft>
                <a:spcPts val="400"/>
              </a:spcAft>
            </a:pPr>
            <a:r>
              <a:rPr sz="3500" b="1">
                <a:solidFill>
                  <a:srgbClr val="FAFBFB"/>
                </a:solidFill>
                <a:latin typeface="Aptos"/>
              </a:rPr>
              <a:t>QUALITY MEASURES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3118104"/>
            <a:ext cx="7132320" cy="4480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00" b="0">
                <a:solidFill>
                  <a:srgbClr val="CCDCE1"/>
                </a:solidFill>
                <a:latin typeface="Aptos"/>
              </a:rPr>
              <a:t>2026 Clinical Quality Partnership Presentation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3840480"/>
            <a:ext cx="676656" cy="64008"/>
          </a:xfrm>
          <a:prstGeom prst="rect">
            <a:avLst/>
          </a:prstGeom>
          <a:solidFill>
            <a:srgbClr val="1E82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4151376"/>
            <a:ext cx="681228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00" b="0">
                <a:solidFill>
                  <a:srgbClr val="FAFBFB"/>
                </a:solidFill>
                <a:latin typeface="Aptos"/>
              </a:rPr>
              <a:t>Improving comfort, care coordination,</a:t>
            </a:r>
          </a:p>
          <a:p>
            <a:pPr>
              <a:spcAft>
                <a:spcPts val="400"/>
              </a:spcAft>
            </a:pPr>
            <a:r>
              <a:rPr sz="1700" b="0">
                <a:solidFill>
                  <a:srgbClr val="FAFBFB"/>
                </a:solidFill>
                <a:latin typeface="Aptos"/>
              </a:rPr>
              <a:t>patient experience, and measurable outcomes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5989320"/>
            <a:ext cx="65836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100" b="0">
                <a:solidFill>
                  <a:srgbClr val="CCDCE1"/>
                </a:solidFill>
                <a:latin typeface="Aptos"/>
              </a:rPr>
              <a:t>Prepared for hospice agency leadership  • 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24544" y="5806440"/>
            <a:ext cx="2587752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000" b="1">
                <a:solidFill>
                  <a:srgbClr val="C5A264"/>
                </a:solidFill>
                <a:latin typeface="Aptos"/>
              </a:rPr>
              <a:t>QUALITY  •  COMPASSION  •  CARE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871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32B40"/>
                </a:solidFill>
                <a:latin typeface="Aptos"/>
              </a:defRPr>
            </a:pPr>
            <a:r>
              <a:t>Overview | How CMS evaluates hospice quality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01384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4D5B65"/>
                </a:solidFill>
                <a:latin typeface="Aptos"/>
              </a:defRPr>
            </a:pPr>
            <a:r>
              <a:t>CARLA WALLACE NURSE PRACTITIONER, PLLC  |  CMS HOSPICE QUALITY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187177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55448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HOPE assessments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865376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Hospice Outcomes and Patient Evaluation replaced the Hospice Item Set October 1, 2025.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642615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Medicare claims measures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953511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Hospice Visits in the Last Days of Life and Hospice Care Index.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730752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CAHPS Hospice Survey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4041648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Bereaved caregivers report communication, symptom support, respect, and overall experience.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818888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Reporting compliance matters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5129783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HQRP is pay-for-reporting; noncompliance reduces the annual payment update by 4 percentage points.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871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32B40"/>
                </a:solidFill>
                <a:latin typeface="Aptos"/>
              </a:defRPr>
            </a:pPr>
            <a:r>
              <a:t>1 | Comprehensive Assessment at Admission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4D5B65"/>
                </a:solidFill>
                <a:latin typeface="Aptos"/>
              </a:defRPr>
            </a:pPr>
            <a:r>
              <a:t>One composite process measure uses seven applicable care processes.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501384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4D5B65"/>
                </a:solidFill>
                <a:latin typeface="Aptos"/>
              </a:defRPr>
            </a:pPr>
            <a:r>
              <a:t>CARLA WALLACE NURSE PRACTITIONER, PLLC  |  CMS HOSPICE QUALITY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187177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36192"/>
            <a:ext cx="3108960" cy="556641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609344"/>
            <a:ext cx="2926079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Component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3767328" y="1536192"/>
            <a:ext cx="7635240" cy="556641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877056" y="1609344"/>
            <a:ext cx="7452360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Clinical or NP contribution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2115693"/>
            <a:ext cx="3108960" cy="556641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8096" y="2188845"/>
            <a:ext cx="2926079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Treatment preferences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67328" y="2115693"/>
            <a:ext cx="7635240" cy="556641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877056" y="2188845"/>
            <a:ext cx="7452360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Clarify goals of care; align treatment plan with patient and family preferences.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2695194"/>
            <a:ext cx="3108960" cy="556641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2768346"/>
            <a:ext cx="2926079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Beliefs and values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67328" y="2695194"/>
            <a:ext cx="7635240" cy="556641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77056" y="2768346"/>
            <a:ext cx="7452360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Coordinate patient-desired spiritual and cultural support.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3274695"/>
            <a:ext cx="3108960" cy="556641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3347847"/>
            <a:ext cx="2926079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Pain screening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67328" y="3274695"/>
            <a:ext cx="7635240" cy="556641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877056" y="3347847"/>
            <a:ext cx="7452360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Assess reported pain and barriers to comfort.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8368" y="3854196"/>
            <a:ext cx="3108960" cy="556641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8096" y="3927348"/>
            <a:ext cx="2926079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Comprehensive pain assessment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67328" y="3854196"/>
            <a:ext cx="7635240" cy="556641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877056" y="3927348"/>
            <a:ext cx="7452360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Evaluate pain source, severity, impact, and treatment response.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8368" y="4433697"/>
            <a:ext cx="3108960" cy="556641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8096" y="4506849"/>
            <a:ext cx="2926079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Dyspnea screening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767328" y="4433697"/>
            <a:ext cx="7635240" cy="556641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877056" y="4506849"/>
            <a:ext cx="7452360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Recognize and document distressing breathlessness.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58368" y="5013198"/>
            <a:ext cx="3108960" cy="556641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8096" y="5086350"/>
            <a:ext cx="2926079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Dyspnea treatment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767328" y="5013198"/>
            <a:ext cx="7635240" cy="556641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877056" y="5086350"/>
            <a:ext cx="7452360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Support individualized interventions and monitoring.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8368" y="5592699"/>
            <a:ext cx="3108960" cy="556641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68096" y="5665851"/>
            <a:ext cx="2926079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Opioid bowel regimen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767328" y="5592699"/>
            <a:ext cx="7635240" cy="556641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877056" y="5665851"/>
            <a:ext cx="7452360" cy="48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Review constipation prevention when scheduled opioids are used.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871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32B40"/>
                </a:solidFill>
                <a:latin typeface="Aptos"/>
              </a:defRPr>
            </a:pPr>
            <a:r>
              <a:t>2 | Additional CMS hospice quality measures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4D5B65"/>
                </a:solidFill>
                <a:latin typeface="Aptos"/>
              </a:defRPr>
            </a:pPr>
            <a:r>
              <a:t>Claims-based measures and caregiver experience provide complementary perspectives.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501384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4D5B65"/>
                </a:solidFill>
                <a:latin typeface="Aptos"/>
              </a:defRPr>
            </a:pPr>
            <a:r>
              <a:t>CARLA WALLACE NURSE PRACTITIONER, PLLC  |  CMS HOSPICE QUALITY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187177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691640"/>
            <a:ext cx="2834640" cy="644652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764792"/>
            <a:ext cx="265176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Measure</a:t>
            </a:r>
          </a:p>
        </p:txBody>
      </p:sp>
      <p:sp>
        <p:nvSpPr>
          <p:cNvPr id="9" name="Rectangle 8"/>
          <p:cNvSpPr/>
          <p:nvPr/>
        </p:nvSpPr>
        <p:spPr>
          <a:xfrm>
            <a:off x="3493008" y="1691640"/>
            <a:ext cx="3840480" cy="644652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02736" y="1764792"/>
            <a:ext cx="36576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CMS focus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33488" y="1691640"/>
            <a:ext cx="4069080" cy="644652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43215" y="1764792"/>
            <a:ext cx="38862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Potential NP contribution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2359152"/>
            <a:ext cx="2834640" cy="644652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8096" y="2432304"/>
            <a:ext cx="265176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132B40"/>
                </a:solidFill>
                <a:latin typeface="Aptos"/>
              </a:defRPr>
            </a:pPr>
            <a:r>
              <a:t>Hospice Visits in Last Days of Life (HVLDL)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93008" y="2359152"/>
            <a:ext cx="3840480" cy="644652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02736" y="2432304"/>
            <a:ext cx="36576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132B40"/>
                </a:solidFill>
                <a:latin typeface="Aptos"/>
              </a:defRPr>
            </a:pPr>
            <a:r>
              <a:t>RN/social worker visits in at least 2 of final 3 days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33488" y="2359152"/>
            <a:ext cx="4069080" cy="644652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43215" y="2432304"/>
            <a:ext cx="38862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132B40"/>
                </a:solidFill>
                <a:latin typeface="Aptos"/>
              </a:defRPr>
            </a:pPr>
            <a:r>
              <a:t>Flag active dying; escalate visit needs through IDG.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3026664"/>
            <a:ext cx="2834640" cy="644652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3099816"/>
            <a:ext cx="265176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132B40"/>
                </a:solidFill>
                <a:latin typeface="Aptos"/>
              </a:defRPr>
            </a:pPr>
            <a:r>
              <a:t>Hospice Care Index (HCI)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493008" y="3026664"/>
            <a:ext cx="3840480" cy="644652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02736" y="3099816"/>
            <a:ext cx="36576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132B40"/>
                </a:solidFill>
                <a:latin typeface="Aptos"/>
              </a:defRPr>
            </a:pPr>
            <a:r>
              <a:t>10 claims-based indicators of hospice care patterns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33488" y="3026664"/>
            <a:ext cx="4069080" cy="644652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43215" y="3099816"/>
            <a:ext cx="38862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132B40"/>
                </a:solidFill>
                <a:latin typeface="Aptos"/>
              </a:defRPr>
            </a:pPr>
            <a:r>
              <a:t>Support timely assessment, continuity, appropriate utilization.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3694176"/>
            <a:ext cx="2834640" cy="644652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8096" y="3767328"/>
            <a:ext cx="265176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132B40"/>
                </a:solidFill>
                <a:latin typeface="Aptos"/>
              </a:defRPr>
            </a:pPr>
            <a:r>
              <a:t>CAHPS Hospice Survey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93008" y="3694176"/>
            <a:ext cx="3840480" cy="644652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02736" y="3767328"/>
            <a:ext cx="36576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132B40"/>
                </a:solidFill>
                <a:latin typeface="Aptos"/>
              </a:defRPr>
            </a:pPr>
            <a:r>
              <a:t>Caregiver-reported experience and communication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33488" y="3694176"/>
            <a:ext cx="4069080" cy="644652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43215" y="3767328"/>
            <a:ext cx="38862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132B40"/>
                </a:solidFill>
                <a:latin typeface="Aptos"/>
              </a:defRPr>
            </a:pPr>
            <a:r>
              <a:t>Improve explanations, comfort plans, responsiveness.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507492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4D5B65"/>
                </a:solidFill>
                <a:latin typeface="Aptos"/>
              </a:defRPr>
            </a:pPr>
            <a:r>
              <a:t>These are agency measures; NP services support outcomes but do not substitute for required hospice team visits.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871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32B40"/>
                </a:solidFill>
                <a:latin typeface="Aptos"/>
              </a:defRPr>
            </a:pPr>
            <a:r>
              <a:t>2 | HOPE and emerging symptom-impact measures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4D5B65"/>
                </a:solidFill>
                <a:latin typeface="Aptos"/>
              </a:defRPr>
            </a:pPr>
            <a:r>
              <a:t>HOPE has admission, update-visit, and discharge data collection requirements.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501384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4D5B65"/>
                </a:solidFill>
                <a:latin typeface="Aptos"/>
              </a:defRPr>
            </a:pPr>
            <a:r>
              <a:t>CARLA WALLACE NURSE PRACTITIONER, PLLC  |  CMS HOSPICE QUALITY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187177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60020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HOPE Update Visits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911095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Track the required update visits during eligible hospice stays in the first 30 days.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69748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Pain impact follow-up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3008376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Build processes for timely reassessment when pain has moderate/severe impact.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Non-pain symptom impact follow-up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4105656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Address dyspnea, anxiety, nausea and other distressing symptoms with follow-up.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489204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2026 versus future public reporting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5202936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Two new symptom-impact measures are planned for HQRP use beginning in 2027; public reporting is anticipated no earlier than FY 2028.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871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32B40"/>
                </a:solidFill>
                <a:latin typeface="Aptos"/>
              </a:defRPr>
            </a:pPr>
            <a:r>
              <a:t>3 | Hospice Quality Reporting &amp; Payment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01384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4D5B65"/>
                </a:solidFill>
                <a:latin typeface="Aptos"/>
              </a:defRPr>
            </a:pPr>
            <a:r>
              <a:t>CARLA WALLACE NURSE PRACTITIONER, PLLC  |  CMS HOSPICE QUALITY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187177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0020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HQRP: Pay for reporting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11095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CMS evaluates submission compliance, not quality score, for the HQRP annual payment update penalty.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715768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Potential annual payment update impact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3026663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Failure to meet HQRP reporting requirements results in a 4 percentage-point reduction to the hospice annual payment update.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831335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Public transparency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4142231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CMS Care Compare publishes hospice process, claims, and caregiver experience measures.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946904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Quality strategy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525780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Better symptom control, communication, documentation, and coordination can improve patient/family experience and operational performance.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871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32B40"/>
                </a:solidFill>
                <a:latin typeface="Aptos"/>
              </a:defRPr>
            </a:pPr>
            <a:r>
              <a:t>4 | Where Carla Wallace NP Can Make the Greatest 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01384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4D5B65"/>
                </a:solidFill>
                <a:latin typeface="Aptos"/>
              </a:defRPr>
            </a:pPr>
            <a:r>
              <a:t>CARLA WALLACE NURSE PRACTITIONER, PLLC  |  CMS HOSPICE QUALITY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187177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0020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Pain &amp; complex symptom management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11095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Evaluate uncontrolled pain, dyspnea, nausea, agitation, anxiety, and constipation; communicate treatment recommendations.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74320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Medication safety and comfort-focused prescribing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3054096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Review polypharmacy, high-risk medications, opioid adverse effects, and regimen burden.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88620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Advanced wound and skin integrity care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4197096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Assess painful or complex wounds and recommend comfort-centered prevention and treatment.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02920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Transitions, family education and QAPI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5340096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Support goals-of-care discussions, caregiver education, case reviews, and agency quality projects.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871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32B40"/>
                </a:solidFill>
                <a:latin typeface="Aptos"/>
              </a:defRPr>
            </a:pPr>
            <a:r>
              <a:t>4 | Scope-aligned NP partnership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01384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4D5B65"/>
                </a:solidFill>
                <a:latin typeface="Aptos"/>
              </a:defRPr>
            </a:pPr>
            <a:r>
              <a:t>CARLA WALLACE NURSE PRACTITIONER, PLLC  |  CMS HOSPICE QUALITY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187177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55448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Clinical consults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865376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Urgent symptom visits, medication reviews, wound consults, and patient/caregiver education.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715768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Interdisciplinary coordination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3026663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Share recommendations with hospice medical director, attending physician, RN case manager, and IDG.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877056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Quality support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4187952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Trend symptom response, medication issues, caregiver concerns, and documentation process gaps.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038344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Regulatory guardrails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534924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Hospice eligibility certification and recertification decisions remain with authorized physicians; an eligible NP may conduct required face-to-face encounters but cannot certify terminal illness.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871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32B40"/>
                </a:solidFill>
                <a:latin typeface="Aptos"/>
              </a:defRPr>
            </a:pPr>
            <a:r>
              <a:t>5 | Suggested Monthly Hospice Quality Dashboard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41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4D5B65"/>
                </a:solidFill>
                <a:latin typeface="Aptos"/>
              </a:defRPr>
            </a:pPr>
            <a:r>
              <a:t>Proposed internal QAPI goals — not CMS-required performance thresholds.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501384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4D5B65"/>
                </a:solidFill>
                <a:latin typeface="Aptos"/>
              </a:defRPr>
            </a:pPr>
            <a:r>
              <a:t>CARLA WALLACE NURSE PRACTITIONER, PLLC  |  CMS HOSPICE QUALITY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187177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1545336"/>
            <a:ext cx="4892040" cy="555498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618488"/>
            <a:ext cx="4709159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Internal KPI</a:t>
            </a:r>
          </a:p>
        </p:txBody>
      </p:sp>
      <p:sp>
        <p:nvSpPr>
          <p:cNvPr id="9" name="Rectangle 8"/>
          <p:cNvSpPr/>
          <p:nvPr/>
        </p:nvSpPr>
        <p:spPr>
          <a:xfrm>
            <a:off x="5550407" y="1545336"/>
            <a:ext cx="5852160" cy="555498"/>
          </a:xfrm>
          <a:prstGeom prst="rect">
            <a:avLst/>
          </a:prstGeom>
          <a:solidFill>
            <a:srgbClr val="132B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0136" y="1618488"/>
            <a:ext cx="5669280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200" b="1">
                <a:solidFill>
                  <a:srgbClr val="FFFFFF"/>
                </a:solidFill>
                <a:latin typeface="Aptos"/>
              </a:defRPr>
            </a:pPr>
            <a:r>
              <a:t>Suggested initial goal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2123694"/>
            <a:ext cx="4892040" cy="555498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8096" y="2196846"/>
            <a:ext cx="4709159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Pain/symptom escalation followed up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50407" y="2123694"/>
            <a:ext cx="5852160" cy="555498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0136" y="2196846"/>
            <a:ext cx="5669280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≥ 90% within locally defined clinical time frames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2702052"/>
            <a:ext cx="4892040" cy="555498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" y="2775204"/>
            <a:ext cx="4709159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Medication issues addressed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550407" y="2702052"/>
            <a:ext cx="5852160" cy="555498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0136" y="2775204"/>
            <a:ext cx="5669280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≥ 95% of identified actionable issues resolved or escalated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3280410"/>
            <a:ext cx="4892040" cy="555498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8096" y="3353562"/>
            <a:ext cx="4709159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Opioid bowel-plan review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550407" y="3280410"/>
            <a:ext cx="5852160" cy="555498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0136" y="3353562"/>
            <a:ext cx="5669280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≥ 95% of applicable patients reviewed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8368" y="3858768"/>
            <a:ext cx="4892040" cy="555498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8096" y="3931920"/>
            <a:ext cx="4709159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Caregiver education documentation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50407" y="3858768"/>
            <a:ext cx="5852160" cy="555498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0136" y="3931920"/>
            <a:ext cx="5669280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≥ 90% on identified high-risk clinical issues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58368" y="4437126"/>
            <a:ext cx="4892040" cy="555498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8096" y="4510278"/>
            <a:ext cx="4709159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Wound comfort plan review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550407" y="4437126"/>
            <a:ext cx="5852160" cy="555498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0136" y="4510278"/>
            <a:ext cx="5669280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Monthly trend by wound type and symptom burden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58368" y="5015484"/>
            <a:ext cx="4892040" cy="555498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8096" y="5088636"/>
            <a:ext cx="4709159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High-risk IDG case review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550407" y="5015484"/>
            <a:ext cx="5852160" cy="555498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0136" y="5088636"/>
            <a:ext cx="5669280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≥ 90% completed on agreed schedule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8368" y="5593842"/>
            <a:ext cx="4892040" cy="555498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68096" y="5666994"/>
            <a:ext cx="4709159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HOPE reporting compliance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550407" y="5593842"/>
            <a:ext cx="5852160" cy="555498"/>
          </a:xfrm>
          <a:prstGeom prst="rect">
            <a:avLst/>
          </a:prstGeom>
          <a:solidFill>
            <a:srgbClr val="EFF5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0136" y="5666994"/>
            <a:ext cx="5669280" cy="486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300" b="0">
                <a:solidFill>
                  <a:srgbClr val="132B40"/>
                </a:solidFill>
                <a:latin typeface="Aptos"/>
              </a:defRPr>
            </a:pPr>
            <a:r>
              <a:t>Meet all CMS submission deadlines and agency audit targets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871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32B40"/>
                </a:solidFill>
                <a:latin typeface="Aptos"/>
              </a:defRPr>
            </a:pPr>
            <a:r>
              <a:t>Proposed 90-day implementation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01384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4D5B65"/>
                </a:solidFill>
                <a:latin typeface="Aptos"/>
              </a:defRPr>
            </a:pPr>
            <a:r>
              <a:t>CARLA WALLACE NURSE PRACTITIONER, PLLC  |  CMS HOSPICE QUALITY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187177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00200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Days 1–30 | Establish baseline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1911095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Review agency CMS reports, select high-priority symptom and caregiver concerns, agree on referral and communication protocols.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953512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Days 31–60 | Deliver services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3264408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Begin targeted NP clinical consultations and education; audit time to intervention and documentation quality.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306824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87177"/>
                </a:solidFill>
                <a:latin typeface="Aptos"/>
              </a:defRPr>
            </a:pPr>
            <a:r>
              <a:t>Days 61–90 | Evaluate and improve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461772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4D5B65"/>
                </a:solidFill>
                <a:latin typeface="Aptos"/>
              </a:defRPr>
            </a:pPr>
            <a:r>
              <a:t>Present baseline-to-follow-up trends, caregiver feedback, process adherence, and recommendations for next quarter.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871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32B40"/>
                </a:solidFill>
                <a:latin typeface="Aptos"/>
              </a:defRPr>
            </a:pPr>
            <a:r>
              <a:t>A partnership focused on dignity and quality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01384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4D5B65"/>
                </a:solidFill>
                <a:latin typeface="Aptos"/>
              </a:defRPr>
            </a:pPr>
            <a:r>
              <a:t>CARLA WALLACE NURSE PRACTITIONER, PLLC  |  CMS HOSPICE QUALITY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187177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24128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500" b="1">
                <a:solidFill>
                  <a:srgbClr val="132B40"/>
                </a:solidFill>
                <a:latin typeface="Aptos"/>
              </a:defRPr>
            </a:pPr>
            <a:r>
              <a:t>Carla Wallace Nurse Practitioner, PLLC supports hospice agencies through proactive symptom assessment, medication safety, advanced wound care, family education, and clinical quality improvement.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794760"/>
            <a:ext cx="100584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0">
                <a:solidFill>
                  <a:srgbClr val="187177"/>
                </a:solidFill>
                <a:latin typeface="Aptos"/>
              </a:defRPr>
            </a:pPr>
            <a:r>
              <a:t>Goal: excellent comfort-focused care, responsive communication, and stronger quality processes.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4983480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132B40"/>
                </a:solidFill>
                <a:latin typeface="Aptos"/>
              </a:defRPr>
            </a:pPr>
            <a:r>
              <a:t>www.carlawallacenp.com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46304"/>
          </a:xfrm>
          <a:prstGeom prst="rect">
            <a:avLst/>
          </a:prstGeom>
          <a:solidFill>
            <a:srgbClr val="1871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6576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800" b="1">
                <a:solidFill>
                  <a:srgbClr val="132B40"/>
                </a:solidFill>
                <a:latin typeface="Aptos"/>
              </a:defRPr>
            </a:pPr>
            <a:r>
              <a:t>CMS references | Hospice Quality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501384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4D5B65"/>
                </a:solidFill>
                <a:latin typeface="Aptos"/>
              </a:defRPr>
            </a:pPr>
            <a:r>
              <a:t>CARLA WALLACE NURSE PRACTITIONER, PLLC  |  CMS HOSPICE QUALITY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473952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187177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00200"/>
            <a:ext cx="1060704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187177"/>
                </a:solidFill>
                <a:latin typeface="Aptos"/>
              </a:defRPr>
            </a:pPr>
            <a:r>
              <a:t>CMS Hospice Quality Reporting Program — cms.gov/medicare/quality/hospice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86584"/>
            <a:ext cx="1060704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187177"/>
                </a:solidFill>
                <a:latin typeface="Aptos"/>
              </a:defRPr>
            </a:pPr>
            <a:r>
              <a:t>CMS HOPE — cms.gov/medicare/quality/hospice/hope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172968"/>
            <a:ext cx="1060704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187177"/>
                </a:solidFill>
                <a:latin typeface="Aptos"/>
              </a:defRPr>
            </a:pPr>
            <a:r>
              <a:t>CMS HQRP Current Measures List (May 2026) — cms.gov/files/document/hqrp-current-measures-list-may-2026-508c-pdf.pdf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959352"/>
            <a:ext cx="1060704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187177"/>
                </a:solidFill>
                <a:latin typeface="Aptos"/>
              </a:defRPr>
            </a:pPr>
            <a:r>
              <a:t>CMS FY 2026 Hospice Final Rule — cms.gov/newsroom/fact-sheets/fy-2026-hospice-wage-index-payment-rate-update-hospice-quality-reporting-program-requirements-final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745736"/>
            <a:ext cx="1060704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187177"/>
                </a:solidFill>
                <a:latin typeface="Aptos"/>
              </a:defRPr>
            </a:pPr>
            <a:r>
              <a:t>CMS Care Compare — medicare.gov/care-compare/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