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B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CEAB67"/>
          </a:solidFill>
          <a:ln w="12700">
            <a:solidFill>
              <a:srgbClr val="CEAB6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969264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EAB67"/>
                </a:solidFill>
              </a:rPr>
              <a:t>CLINICAL QUALITY • PARTNERSHIP STRATEGY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645920"/>
            <a:ext cx="10332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CMS Home Health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Quality Measures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383280"/>
            <a:ext cx="9875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E0EBF1"/>
                </a:solidFill>
              </a:rPr>
              <a:t>Sections 1–5 | 2026 Agency Quality Priorities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22960" y="4251960"/>
            <a:ext cx="5394960" cy="0"/>
          </a:xfrm>
          <a:prstGeom prst="line">
            <a:avLst/>
          </a:prstGeom>
          <a:noFill/>
          <a:ln w="25400">
            <a:solidFill>
              <a:srgbClr val="CEAB6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4617720"/>
            <a:ext cx="9601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Carla Wallace Nurse Practitioner, PLLC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www.carlawallacenp.com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Five priorities for a stronger home health partnership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9808" y="1691640"/>
            <a:ext cx="10652760" cy="621792"/>
          </a:xfrm>
          <a:prstGeom prst="roundRect">
            <a:avLst>
              <a:gd name="adj" fmla="val 8824"/>
            </a:avLst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83794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856232" y="1801368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Quality-of-Patient-Care Star Ratings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49808" y="2487168"/>
            <a:ext cx="106527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2633472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856232" y="2596896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Additional HH Quality Reporting Measures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49808" y="3282696"/>
            <a:ext cx="10652760" cy="621792"/>
          </a:xfrm>
          <a:prstGeom prst="roundRect">
            <a:avLst>
              <a:gd name="adj" fmla="val 8824"/>
            </a:avLst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5840" y="3429000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856232" y="3392424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 Health Value-Based Purchasing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49808" y="4078224"/>
            <a:ext cx="106527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4224528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856232" y="4187952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NP-Led Clinical Improvement Services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49808" y="4873752"/>
            <a:ext cx="10652760" cy="621792"/>
          </a:xfrm>
          <a:prstGeom prst="roundRect">
            <a:avLst>
              <a:gd name="adj" fmla="val 8824"/>
            </a:avLst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5020056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856232" y="4983480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Quality Dashboard &amp; Targets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 | The seven CMS star-rating measures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03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31520" y="1572768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476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Measures incorporated in the Quality-of-Patient-Care Star Rating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31520" y="1965960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1965960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13055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Timely initiation of care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41832" y="2596896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 starts within the required timeframe</a:t>
            </a:r>
            <a:endParaRPr lang="en-US" sz="1280" dirty="0"/>
          </a:p>
        </p:txBody>
      </p:sp>
      <p:sp>
        <p:nvSpPr>
          <p:cNvPr id="13" name="Shape 11"/>
          <p:cNvSpPr/>
          <p:nvPr/>
        </p:nvSpPr>
        <p:spPr>
          <a:xfrm>
            <a:off x="731520" y="2962656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2962656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3127248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Oral medication management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41832" y="3593592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improves at taking oral medications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731520" y="3959352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3959352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41832" y="4123944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Ambulation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41832" y="4590288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improves in walking/mobility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731520" y="4956048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1520" y="4956048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1832" y="5120640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Bed transferring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41832" y="5586984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improves transferring in/out of bed</a:t>
            </a:r>
            <a:endParaRPr lang="en-US" sz="1280" dirty="0"/>
          </a:p>
        </p:txBody>
      </p:sp>
      <p:sp>
        <p:nvSpPr>
          <p:cNvPr id="25" name="Shape 23"/>
          <p:cNvSpPr/>
          <p:nvPr/>
        </p:nvSpPr>
        <p:spPr>
          <a:xfrm>
            <a:off x="6355080" y="1965960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355080" y="1965960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65392" y="213055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Bathing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565392" y="2596896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improves bathing ability</a:t>
            </a:r>
            <a:endParaRPr lang="en-US" sz="1280" dirty="0"/>
          </a:p>
        </p:txBody>
      </p:sp>
      <p:sp>
        <p:nvSpPr>
          <p:cNvPr id="29" name="Shape 27"/>
          <p:cNvSpPr/>
          <p:nvPr/>
        </p:nvSpPr>
        <p:spPr>
          <a:xfrm>
            <a:off x="6355080" y="2962656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55080" y="2962656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65392" y="3127248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Dyspnea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65392" y="3593592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experiences less shortness of breath</a:t>
            </a:r>
            <a:endParaRPr lang="en-US" sz="1280" dirty="0"/>
          </a:p>
        </p:txBody>
      </p:sp>
      <p:sp>
        <p:nvSpPr>
          <p:cNvPr id="33" name="Shape 31"/>
          <p:cNvSpPr/>
          <p:nvPr/>
        </p:nvSpPr>
        <p:spPr>
          <a:xfrm>
            <a:off x="6355080" y="3959352"/>
            <a:ext cx="5303520" cy="832104"/>
          </a:xfrm>
          <a:prstGeom prst="roundRect">
            <a:avLst>
              <a:gd name="adj" fmla="val 1318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355080" y="3959352"/>
            <a:ext cx="64008" cy="832104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65392" y="4123944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Potentially preventable hospitalization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65392" y="4590288"/>
            <a:ext cx="4873752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Fewer qualifying hospitalizations during the HH stay</a:t>
            </a:r>
            <a:endParaRPr lang="en-US" sz="12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 | How NP care supports the star measures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9808" y="1764792"/>
            <a:ext cx="3383280" cy="3493008"/>
          </a:xfrm>
          <a:prstGeom prst="roundRect">
            <a:avLst>
              <a:gd name="adj" fmla="val 3243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1764792"/>
            <a:ext cx="64008" cy="349300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929384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Medical stabilization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0120" y="2395728"/>
            <a:ext cx="295351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Optimize CHF/COPD, diabetes, pain control, and complex medications; assess worsening symptoms early.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4398264" y="1764792"/>
            <a:ext cx="3383280" cy="3493008"/>
          </a:xfrm>
          <a:prstGeom prst="roundRect">
            <a:avLst>
              <a:gd name="adj" fmla="val 3243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98264" y="1764792"/>
            <a:ext cx="64008" cy="349300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08576" y="1929384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recovery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608576" y="2395728"/>
            <a:ext cx="295351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treatable barriers to mobility, bathing, and transfers; coordinate with therapy and nursing.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8046720" y="1764792"/>
            <a:ext cx="3383280" cy="3493008"/>
          </a:xfrm>
          <a:prstGeom prst="roundRect">
            <a:avLst>
              <a:gd name="adj" fmla="val 3243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46720" y="1764792"/>
            <a:ext cx="64008" cy="349300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57032" y="1929384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 transition readiness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95351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Expedite clinically appropriate assessments, review discharge plans, and establish clear escalation pathways.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758952" y="5614416"/>
            <a:ext cx="1077163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i="1" dirty="0">
                <a:solidFill>
                  <a:srgbClr val="6476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agency owns OASIS assessments and quality submissions; NP services complement—not replace—agency responsibilities.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 | Additional CMS HH Quality Reporting areas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0664" y="1636776"/>
            <a:ext cx="10744200" cy="539496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175564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Medication safety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675888" y="174650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Drug Regimen Review with Follow-Up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740664" y="2276856"/>
            <a:ext cx="10744200" cy="539496"/>
          </a:xfrm>
          <a:prstGeom prst="rect">
            <a:avLst/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239572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Skin integrity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75888" y="238658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Changes in Skin Integrity: Pressure Ulcer/Injury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40664" y="2916936"/>
            <a:ext cx="10744200" cy="539496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0358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safety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675888" y="302666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Falls with Major Injury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740664" y="3557016"/>
            <a:ext cx="10744200" cy="539496"/>
          </a:xfrm>
          <a:prstGeom prst="rect">
            <a:avLst/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67588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675888" y="366674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Discharge Function Score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40664" y="4197096"/>
            <a:ext cx="10744200" cy="539496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7552" y="431596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Transitions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75888" y="430682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 of Health Information to Patient / Provider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740664" y="4837176"/>
            <a:ext cx="10744200" cy="539496"/>
          </a:xfrm>
          <a:prstGeom prst="rect">
            <a:avLst/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87552" y="495604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Utilization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675888" y="494690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Potentially Preventable Readmission; Discharge to Community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740664" y="5477256"/>
            <a:ext cx="10744200" cy="539496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87552" y="559612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 use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675888" y="558698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Medicare Spending per Beneficiary – PAC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 | Turn reported measures into clinical action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9808" y="1755648"/>
            <a:ext cx="5212080" cy="1572768"/>
          </a:xfrm>
          <a:prstGeom prst="roundRect">
            <a:avLst>
              <a:gd name="adj" fmla="val 697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1755648"/>
            <a:ext cx="64008" cy="157276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92024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Medication review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0120" y="2386584"/>
            <a:ext cx="4782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Address discrepancies, interactions, adverse effects, adherence barriers, and prescriber communication.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6199632" y="1755648"/>
            <a:ext cx="5212080" cy="1572768"/>
          </a:xfrm>
          <a:prstGeom prst="roundRect">
            <a:avLst>
              <a:gd name="adj" fmla="val 697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99632" y="1755648"/>
            <a:ext cx="64008" cy="157276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9944" y="192024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Skin integrity &amp; wound care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09944" y="2386584"/>
            <a:ext cx="4782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assessment, clinical wound evaluation, treatment coordination, and staff teaching.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749808" y="3602736"/>
            <a:ext cx="5212080" cy="1572768"/>
          </a:xfrm>
          <a:prstGeom prst="roundRect">
            <a:avLst>
              <a:gd name="adj" fmla="val 697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9808" y="3602736"/>
            <a:ext cx="64008" cy="157276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76732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Falls and function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4233672"/>
            <a:ext cx="4782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 orthostasis, sedating drugs, mobility issues, and rehabilitative needs.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6199632" y="3602736"/>
            <a:ext cx="5212080" cy="1572768"/>
          </a:xfrm>
          <a:prstGeom prst="roundRect">
            <a:avLst>
              <a:gd name="adj" fmla="val 6977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99632" y="3602736"/>
            <a:ext cx="64008" cy="157276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9944" y="376732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 transitions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9944" y="4233672"/>
            <a:ext cx="4782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 diagnoses, reconcile discharge medications, and support communication across settings.</a:t>
            </a:r>
            <a:endParaRPr lang="en-US" sz="1280" dirty="0"/>
          </a:p>
        </p:txBody>
      </p:sp>
      <p:sp>
        <p:nvSpPr>
          <p:cNvPr id="24" name="Text 22"/>
          <p:cNvSpPr/>
          <p:nvPr/>
        </p:nvSpPr>
        <p:spPr>
          <a:xfrm>
            <a:off x="786384" y="5760720"/>
            <a:ext cx="106710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476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 distinction: Clinical programs support CMS-reported outcomes; not every care process listed here is its own CMS measure.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| Home Health Value-Based Purchasing (HHVBP)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07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8952" y="1655064"/>
            <a:ext cx="10515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 performance influences 2028 Medicare fee-for-service payment adjustments.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49808" y="2331720"/>
            <a:ext cx="3419856" cy="2231136"/>
          </a:xfrm>
          <a:prstGeom prst="roundRect">
            <a:avLst>
              <a:gd name="adj" fmla="val 49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9808" y="2331720"/>
            <a:ext cx="64008" cy="2231136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496312"/>
            <a:ext cx="3008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OASIS-based outcomes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60120" y="2962656"/>
            <a:ext cx="299008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status, symptom outcomes, and selected quality assessments.</a:t>
            </a:r>
            <a:endParaRPr lang="en-US" sz="1280" dirty="0"/>
          </a:p>
        </p:txBody>
      </p:sp>
      <p:sp>
        <p:nvSpPr>
          <p:cNvPr id="13" name="Shape 11"/>
          <p:cNvSpPr/>
          <p:nvPr/>
        </p:nvSpPr>
        <p:spPr>
          <a:xfrm>
            <a:off x="4398264" y="2331720"/>
            <a:ext cx="3419856" cy="2231136"/>
          </a:xfrm>
          <a:prstGeom prst="roundRect">
            <a:avLst>
              <a:gd name="adj" fmla="val 49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98264" y="2331720"/>
            <a:ext cx="64008" cy="2231136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8576" y="2496312"/>
            <a:ext cx="3008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Claims-based outcomes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08576" y="2962656"/>
            <a:ext cx="299008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Hospital utilization, care transitions, and spending measures.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8046720" y="2331720"/>
            <a:ext cx="3419856" cy="2231136"/>
          </a:xfrm>
          <a:prstGeom prst="roundRect">
            <a:avLst>
              <a:gd name="adj" fmla="val 49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46720" y="2331720"/>
            <a:ext cx="64008" cy="2231136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57032" y="2496312"/>
            <a:ext cx="3008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 experience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57032" y="2962656"/>
            <a:ext cx="299008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HHCAHPS survey measures for the applicable cohort.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758952" y="4956048"/>
            <a:ext cx="10689336" cy="749808"/>
          </a:xfrm>
          <a:prstGeom prst="roundRect">
            <a:avLst/>
          </a:prstGeom>
          <a:solidFill>
            <a:srgbClr val="E9F4F4"/>
          </a:solidFill>
          <a:ln w="12700">
            <a:solidFill>
              <a:srgbClr val="C8E2E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5840" y="5184648"/>
            <a:ext cx="10195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impact: Medicare payment adjustment range is ±5%, based on performance and model methodology.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| Why HHVBP matters to agency leadership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941832" y="1828800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97864" y="1728216"/>
            <a:ext cx="1022299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 measures with meaningful payment and patient-care implications.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41832" y="2606040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97864" y="2505456"/>
            <a:ext cx="1022299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agency performance against official CMS baseline and peer data.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41832" y="3383280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97864" y="3282696"/>
            <a:ext cx="1022299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 clinical interventions on avoidable deterioration and effective transitions.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41832" y="4160520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97864" y="4059936"/>
            <a:ext cx="1022299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QAPI actions to tracked outcomes rather than activity counts alone.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41832" y="4937760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97864" y="4837176"/>
            <a:ext cx="1022299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that an NP partnership does not guarantee a star-rating or payment increase.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60120" y="5916168"/>
            <a:ext cx="10451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i="1" dirty="0">
                <a:solidFill>
                  <a:srgbClr val="6476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 HHVBP measure definitions and cohort weighting should be validated against the CMS year-specific measure guide.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 | Four proposed NP partnership service lines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09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9808" y="1709928"/>
            <a:ext cx="5221224" cy="1764792"/>
          </a:xfrm>
          <a:prstGeom prst="roundRect">
            <a:avLst>
              <a:gd name="adj" fmla="val 62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1709928"/>
            <a:ext cx="64008" cy="176479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874520"/>
            <a:ext cx="48097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Preventable hospitalization reduction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0120" y="2340864"/>
            <a:ext cx="4791456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High-risk patient reviews; urgent symptom assessments; CHF, COPD, diabetes, infection, and dehydration pathways.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6208776" y="1709928"/>
            <a:ext cx="5221224" cy="1764792"/>
          </a:xfrm>
          <a:prstGeom prst="roundRect">
            <a:avLst>
              <a:gd name="adj" fmla="val 62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8776" y="1709928"/>
            <a:ext cx="64008" cy="176479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9088" y="1874520"/>
            <a:ext cx="48097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Medication management &amp; safety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19088" y="2340864"/>
            <a:ext cx="4791456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Post-discharge reconciliation, polypharmacy assessment, adverse-effect surveillance, and regimen optimization.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749808" y="3694176"/>
            <a:ext cx="5221224" cy="1764792"/>
          </a:xfrm>
          <a:prstGeom prst="roundRect">
            <a:avLst>
              <a:gd name="adj" fmla="val 62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9808" y="3694176"/>
            <a:ext cx="64008" cy="176479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858768"/>
            <a:ext cx="48097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Advanced wound / skin integrity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60120" y="4325112"/>
            <a:ext cx="4791456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Wound assessments, pressure injury prevention, treatment coordination, and nursing education.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6208776" y="3694176"/>
            <a:ext cx="5221224" cy="1764792"/>
          </a:xfrm>
          <a:prstGeom prst="roundRect">
            <a:avLst>
              <a:gd name="adj" fmla="val 6218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08776" y="3694176"/>
            <a:ext cx="64008" cy="176479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19088" y="3858768"/>
            <a:ext cx="48097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QAPI support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19088" y="4325112"/>
            <a:ext cx="4791456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reviews, trend analysis, targeted protocols, staff development, and performance improvement meetings.</a:t>
            </a:r>
            <a:endParaRPr lang="en-US" sz="12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 | Proposed 90-day agency implementation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10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58952" y="1856232"/>
            <a:ext cx="3566160" cy="3236976"/>
          </a:xfrm>
          <a:prstGeom prst="roundRect">
            <a:avLst>
              <a:gd name="adj" fmla="val 3390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8952" y="1856232"/>
            <a:ext cx="64008" cy="3236976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9264" y="2020824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DAYS 1–30  |  Baseline &amp; design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9264" y="2487168"/>
            <a:ext cx="3136392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agency CMS reports; segment high-risk patients; agree on scope and clinical escalation criteria.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4572000" y="1856232"/>
            <a:ext cx="3566160" cy="3236976"/>
          </a:xfrm>
          <a:prstGeom prst="roundRect">
            <a:avLst>
              <a:gd name="adj" fmla="val 3390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1856232"/>
            <a:ext cx="64008" cy="3236976"/>
          </a:xfrm>
          <a:prstGeom prst="rect">
            <a:avLst/>
          </a:prstGeom>
          <a:solidFill>
            <a:srgbClr val="CEAB67"/>
          </a:solidFill>
          <a:ln w="12700">
            <a:solidFill>
              <a:srgbClr val="CEAB6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82312" y="2020824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DAYS 31–60  |  Pilot &amp; intervene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782312" y="2487168"/>
            <a:ext cx="3136392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 medication, hospitalization-prevention, wound, and transitional care workflows.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8385048" y="1856232"/>
            <a:ext cx="3566160" cy="3236976"/>
          </a:xfrm>
          <a:prstGeom prst="roundRect">
            <a:avLst>
              <a:gd name="adj" fmla="val 3390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85048" y="1856232"/>
            <a:ext cx="64008" cy="3236976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95360" y="2020824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DAYS 61–90  |  Evaluate &amp; refine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95360" y="2487168"/>
            <a:ext cx="3136392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Analyze trends, report cases and outcomes, adjust interventions, and recommend scale-up.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777240" y="5669280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i="1" dirty="0">
                <a:solidFill>
                  <a:srgbClr val="6476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Scope, referrals, orders, licensure, medical staff relationships, billing, and HIPAA obligations require a signed, compliant agreement.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 | Proposed monthly clinical quality dashboard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11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9808" y="1728216"/>
            <a:ext cx="10698480" cy="548640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976" y="184708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Potentially preventable hospitalizations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080760" y="1828800"/>
            <a:ext cx="5056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10–15% relative reduction vs. baseline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49808" y="2368296"/>
            <a:ext cx="106984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48716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Actionable medication discrepancies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080760" y="2468880"/>
            <a:ext cx="5056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95% resolved or disposition documented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49808" y="3008376"/>
            <a:ext cx="10698480" cy="548640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" y="312724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High-risk patient follow-up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080760" y="3108960"/>
            <a:ext cx="5056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90% within agreed time frame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49808" y="3648456"/>
            <a:ext cx="106984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0976" y="376732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Wound progress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080760" y="3749040"/>
            <a:ext cx="5056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change by wound type / severity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49808" y="4288536"/>
            <a:ext cx="10698480" cy="548640"/>
          </a:xfrm>
          <a:prstGeom prst="rect">
            <a:avLst/>
          </a:prstGeom>
          <a:solidFill>
            <a:srgbClr val="F4F8FA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" y="440740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Symptom escalation protocol adherence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080760" y="4389120"/>
            <a:ext cx="5056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95% adherence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49808" y="4928616"/>
            <a:ext cx="1069848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DDE5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50976" y="5047488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Discharge follow-up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080760" y="5029200"/>
            <a:ext cx="5056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90% within 48–72 hours if clinically appropriate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77240" y="5815584"/>
            <a:ext cx="10652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i="1" dirty="0">
                <a:solidFill>
                  <a:srgbClr val="6476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Proposed internal QAPI goals only — not CMS thresholds. Set final goals after reviewing agency baseline and case mix.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 | What to review every month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12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9808" y="1819656"/>
            <a:ext cx="3410712" cy="3355848"/>
          </a:xfrm>
          <a:prstGeom prst="roundRect">
            <a:avLst>
              <a:gd name="adj" fmla="val 3270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1819656"/>
            <a:ext cx="64008" cy="335584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198424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0120" y="2450592"/>
            <a:ext cx="2980944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quality indicators and internal trends; numerator, denominator, eligibility, and data lag.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4389120" y="1819656"/>
            <a:ext cx="3410712" cy="3355848"/>
          </a:xfrm>
          <a:prstGeom prst="roundRect">
            <a:avLst>
              <a:gd name="adj" fmla="val 3270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89120" y="1819656"/>
            <a:ext cx="64008" cy="335584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99432" y="198424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Intervention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99432" y="2450592"/>
            <a:ext cx="2980944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NP encounters, medication actions, escalations, wound reassessments, and staff education.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8028432" y="1819656"/>
            <a:ext cx="3410712" cy="3355848"/>
          </a:xfrm>
          <a:prstGeom prst="roundRect">
            <a:avLst>
              <a:gd name="adj" fmla="val 3270"/>
            </a:avLst>
          </a:prstGeom>
          <a:solidFill>
            <a:srgbClr val="F4F8FA"/>
          </a:solidFill>
          <a:ln w="8890">
            <a:solidFill>
              <a:srgbClr val="DDE5E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28432" y="1819656"/>
            <a:ext cx="64008" cy="3355848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38744" y="1984248"/>
            <a:ext cx="2999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38744" y="2450592"/>
            <a:ext cx="2980944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gaps, assign owners, adjust care pathways, and approve follow-up actions.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786384" y="5641848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= safer care, defensible documentation, and measurable change — without promising specific CMS scores.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 measurable home health quality partnership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13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95528" y="18745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2B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Carla Wallace Nurse Practitioner, PLLC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04672" y="2587752"/>
            <a:ext cx="10442448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Partnering with agencies to strengthen clinical care, medication safety, wound outcomes, care transitions, and quality improvement.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04672" y="4151376"/>
            <a:ext cx="10533888" cy="722376"/>
          </a:xfrm>
          <a:prstGeom prst="roundRect">
            <a:avLst/>
          </a:prstGeom>
          <a:solidFill>
            <a:srgbClr val="142B44"/>
          </a:solidFill>
          <a:ln w="12700">
            <a:solidFill>
              <a:srgbClr val="142B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4128" y="4361688"/>
            <a:ext cx="999439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STEP: Review your current CMS reports and define a 90-day pilot.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3816" y="5340096"/>
            <a:ext cx="9144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www.carlawallacenp.com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56616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37F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HOME HEALTH • QUALITY PARTNERSHIP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2B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CMS reference sources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94360" y="1426464"/>
            <a:ext cx="10972800" cy="0"/>
          </a:xfrm>
          <a:prstGeom prst="line">
            <a:avLst/>
          </a:prstGeom>
          <a:noFill/>
          <a:ln w="12700">
            <a:solidFill>
              <a:srgbClr val="DDE5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556248"/>
            <a:ext cx="8046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689"/>
                </a:solidFill>
              </a:rPr>
              <a:t>CARLA WALLACE NURSE PRACTITIONER, PLLC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45952" y="6528816"/>
            <a:ext cx="457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689"/>
                </a:solidFill>
              </a:rPr>
              <a:t>14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804672" y="1792224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60704" y="1691640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CMS: Home Health Quality Measures — cms.gov/medicare/quality/home-health/home-health-quality-measures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4672" y="2651760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51176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CMS: Home Health QRP Public Reporting — cms.gov/home-health-hh-quality-reporting-program-qrp-public-reporting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" y="3511296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10712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CMS: Home Health Care CAHPS Survey — cms.gov/medicare/quality/home-health-quality-reporting-program/home-health-care-cahpsr-hhcahps-survey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4672" y="4370832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270248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CMS: Expanded HHVBP CY 2026 Measures &amp; Reports At-A-Glance — cms.gov/priorities/innovation/files/hhvbp-cy26-aag-resource.pdf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4672" y="5230368"/>
            <a:ext cx="100584" cy="100584"/>
          </a:xfrm>
          <a:prstGeom prst="ellipse">
            <a:avLst/>
          </a:prstGeom>
          <a:solidFill>
            <a:srgbClr val="137F87"/>
          </a:solidFill>
          <a:ln w="12700">
            <a:solidFill>
              <a:srgbClr val="137F8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5129784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Provider Data Catalog: Home Health Star Ratings — data.cms.gov/provider-data/topics/home-health-services/about-the-data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 Home Health Quality Measures &amp; NP Partnership</dc:title>
  <dc:subject>CMS Home Health Quality Partnership | Sections 1–5</dc:subject>
  <dc:creator>Carla Wallace Nurse Practitioner, PLLC</dc:creator>
  <cp:lastModifiedBy>Carla Wallace Nurse Practitioner, PLLC</cp:lastModifiedBy>
  <cp:revision>1</cp:revision>
  <dcterms:created xsi:type="dcterms:W3CDTF">2026-10-13T01:40:13Z</dcterms:created>
  <dcterms:modified xsi:type="dcterms:W3CDTF">2026-10-13T01:40:13Z</dcterms:modified>
</cp:coreProperties>
</file>