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6" r:id="rId2"/>
    <p:sldId id="264" r:id="rId3"/>
    <p:sldId id="318" r:id="rId4"/>
    <p:sldId id="319"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13" r:id="rId46"/>
    <p:sldId id="314" r:id="rId47"/>
    <p:sldId id="315" r:id="rId48"/>
    <p:sldId id="316" r:id="rId49"/>
    <p:sldId id="317" r:id="rId50"/>
    <p:sldId id="305" r:id="rId51"/>
    <p:sldId id="306" r:id="rId52"/>
    <p:sldId id="307" r:id="rId53"/>
    <p:sldId id="308" r:id="rId54"/>
    <p:sldId id="309" r:id="rId55"/>
    <p:sldId id="310" r:id="rId56"/>
    <p:sldId id="311" r:id="rId57"/>
    <p:sldId id="312" r:id="rId5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1" autoAdjust="0"/>
  </p:normalViewPr>
  <p:slideViewPr>
    <p:cSldViewPr snapToGrid="0" snapToObjects="1">
      <p:cViewPr varScale="1">
        <p:scale>
          <a:sx n="62" d="100"/>
          <a:sy n="62" d="100"/>
        </p:scale>
        <p:origin x="2016" y="2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87C2CB1-AF7F-465D-AD0A-2FAEF19E831A}" type="datetimeFigureOut">
              <a:rPr lang="en-US" smtClean="0"/>
              <a:t>3/26/2026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948F412-51CE-4984-8201-F0B821FE3629}" type="slidenum">
              <a:rPr lang="en-US" smtClean="0"/>
              <a:t>‹#›</a:t>
            </a:fld>
            <a:endParaRPr lang="en-US"/>
          </a:p>
        </p:txBody>
      </p:sp>
    </p:spTree>
    <p:extLst>
      <p:ext uri="{BB962C8B-B14F-4D97-AF65-F5344CB8AC3E}">
        <p14:creationId xmlns:p14="http://schemas.microsoft.com/office/powerpoint/2010/main" val="3219247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8F412-51CE-4984-8201-F0B821FE3629}" type="slidenum">
              <a:rPr lang="en-US" smtClean="0"/>
              <a:t>8</a:t>
            </a:fld>
            <a:endParaRPr lang="en-US"/>
          </a:p>
        </p:txBody>
      </p:sp>
    </p:spTree>
    <p:extLst>
      <p:ext uri="{BB962C8B-B14F-4D97-AF65-F5344CB8AC3E}">
        <p14:creationId xmlns:p14="http://schemas.microsoft.com/office/powerpoint/2010/main" val="67400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D4B0-5C38-5331-94CE-F528A1CA1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9987E-96D1-8DB5-DB8A-D039BEC3B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94788-91AA-B88D-4FB5-8344665771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C75FBB-7D6D-76E5-822C-A206CA568F26}"/>
              </a:ext>
            </a:extLst>
          </p:cNvPr>
          <p:cNvSpPr>
            <a:spLocks noGrp="1"/>
          </p:cNvSpPr>
          <p:nvPr>
            <p:ph type="sldNum" sz="quarter" idx="5"/>
          </p:nvPr>
        </p:nvSpPr>
        <p:spPr/>
        <p:txBody>
          <a:bodyPr/>
          <a:lstStyle/>
          <a:p>
            <a:fld id="{8948F412-51CE-4984-8201-F0B821FE3629}" type="slidenum">
              <a:rPr lang="en-US" smtClean="0"/>
              <a:t>21</a:t>
            </a:fld>
            <a:endParaRPr lang="en-US"/>
          </a:p>
        </p:txBody>
      </p:sp>
    </p:spTree>
    <p:extLst>
      <p:ext uri="{BB962C8B-B14F-4D97-AF65-F5344CB8AC3E}">
        <p14:creationId xmlns:p14="http://schemas.microsoft.com/office/powerpoint/2010/main" val="3627948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2DF7-07B0-38E6-F547-BFBA1ADA2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AC7B0-4519-3BAB-E5B9-D8C189D6E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05A3B-4FEC-E767-CDD1-D1FC21BD5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0981E-4DCE-3594-63B1-78CCC81221B7}"/>
              </a:ext>
            </a:extLst>
          </p:cNvPr>
          <p:cNvSpPr>
            <a:spLocks noGrp="1"/>
          </p:cNvSpPr>
          <p:nvPr>
            <p:ph type="sldNum" sz="quarter" idx="5"/>
          </p:nvPr>
        </p:nvSpPr>
        <p:spPr/>
        <p:txBody>
          <a:bodyPr/>
          <a:lstStyle/>
          <a:p>
            <a:fld id="{8948F412-51CE-4984-8201-F0B821FE3629}" type="slidenum">
              <a:rPr lang="en-US" smtClean="0"/>
              <a:t>22</a:t>
            </a:fld>
            <a:endParaRPr lang="en-US"/>
          </a:p>
        </p:txBody>
      </p:sp>
    </p:spTree>
    <p:extLst>
      <p:ext uri="{BB962C8B-B14F-4D97-AF65-F5344CB8AC3E}">
        <p14:creationId xmlns:p14="http://schemas.microsoft.com/office/powerpoint/2010/main" val="380806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3454-82F8-B35D-7A0E-9A6CC342B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072CB-0289-F38F-21E9-AFF57D651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4EC70-D402-A878-D4B0-A02DEDC80BDA}"/>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FB3C7D93-5EAD-85D6-3E69-FE45463B807B}"/>
              </a:ext>
            </a:extLst>
          </p:cNvPr>
          <p:cNvSpPr>
            <a:spLocks noGrp="1"/>
          </p:cNvSpPr>
          <p:nvPr>
            <p:ph type="sldNum" sz="quarter" idx="5"/>
          </p:nvPr>
        </p:nvSpPr>
        <p:spPr/>
        <p:txBody>
          <a:bodyPr/>
          <a:lstStyle/>
          <a:p>
            <a:fld id="{8948F412-51CE-4984-8201-F0B821FE3629}" type="slidenum">
              <a:rPr lang="en-US" smtClean="0"/>
              <a:t>23</a:t>
            </a:fld>
            <a:endParaRPr lang="en-US"/>
          </a:p>
        </p:txBody>
      </p:sp>
    </p:spTree>
    <p:extLst>
      <p:ext uri="{BB962C8B-B14F-4D97-AF65-F5344CB8AC3E}">
        <p14:creationId xmlns:p14="http://schemas.microsoft.com/office/powerpoint/2010/main" val="318871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7F0EA-8C8F-4755-AC00-1740CA713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4FB074-3653-F674-1B6D-597A1D05C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C77AE-BF94-22D1-52D1-7ACF62F42FBD}"/>
              </a:ext>
            </a:extLst>
          </p:cNvPr>
          <p:cNvSpPr>
            <a:spLocks noGrp="1"/>
          </p:cNvSpPr>
          <p:nvPr>
            <p:ph type="body" idx="1"/>
          </p:nvPr>
        </p:nvSpPr>
        <p:spPr/>
        <p:txBody>
          <a:bodyPr/>
          <a:lstStyle/>
          <a:p>
            <a:pPr>
              <a:spcBef>
                <a:spcPts val="618"/>
              </a:spcBef>
            </a:pPr>
            <a:r>
              <a:rPr lang="en-US" dirty="0"/>
              <a:t>This means the state is actively trying to </a:t>
            </a:r>
            <a:r>
              <a:rPr lang="en-US" b="1" dirty="0"/>
              <a:t>bring more people into the healthcare workforce faster and more easily</a:t>
            </a:r>
            <a:r>
              <a:rPr lang="en-US" dirty="0"/>
              <a:t>.</a:t>
            </a:r>
          </a:p>
          <a:p>
            <a:pPr>
              <a:spcBef>
                <a:spcPts val="618"/>
              </a:spcBef>
            </a:pPr>
            <a:endParaRPr lang="en-US" dirty="0"/>
          </a:p>
          <a:p>
            <a:pPr>
              <a:spcBef>
                <a:spcPts val="618"/>
              </a:spcBef>
            </a:pPr>
            <a:r>
              <a:rPr lang="en-US" dirty="0"/>
              <a:t>It creates new pathways for </a:t>
            </a:r>
            <a:r>
              <a:rPr lang="en-US" b="1" dirty="0"/>
              <a:t>internationally trained doctors</a:t>
            </a:r>
            <a:r>
              <a:rPr lang="en-US" dirty="0"/>
              <a:t> to become licensed and practice here, helping fill provider shortages</a:t>
            </a:r>
          </a:p>
          <a:p>
            <a:pPr>
              <a:spcBef>
                <a:spcPts val="618"/>
              </a:spcBef>
            </a:pPr>
            <a:r>
              <a:rPr lang="en-US" dirty="0"/>
              <a:t> </a:t>
            </a:r>
          </a:p>
          <a:p>
            <a:pPr>
              <a:spcBef>
                <a:spcPts val="618"/>
              </a:spcBef>
            </a:pPr>
            <a:r>
              <a:rPr lang="en-US" dirty="0"/>
              <a:t>It joins or expands </a:t>
            </a:r>
            <a:r>
              <a:rPr lang="en-US" b="1" dirty="0"/>
              <a:t>interstate licensing compacts</a:t>
            </a:r>
            <a:r>
              <a:rPr lang="en-US" dirty="0"/>
              <a:t>, allowing professionals like dietitians to work across state lines without getting fully relicensed in each state </a:t>
            </a:r>
          </a:p>
          <a:p>
            <a:pPr>
              <a:spcBef>
                <a:spcPts val="618"/>
              </a:spcBef>
            </a:pPr>
            <a:endParaRPr lang="en-US" dirty="0"/>
          </a:p>
          <a:p>
            <a:pPr>
              <a:spcBef>
                <a:spcPts val="618"/>
              </a:spcBef>
            </a:pPr>
            <a:r>
              <a:rPr lang="en-US" dirty="0"/>
              <a:t>It reduces some traditional barriers like duplicative licensing requirements, while still maintaining baseline standards</a:t>
            </a:r>
          </a:p>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CA917537-01D2-6157-D5FD-94BD0C1D2C90}"/>
              </a:ext>
            </a:extLst>
          </p:cNvPr>
          <p:cNvSpPr>
            <a:spLocks noGrp="1"/>
          </p:cNvSpPr>
          <p:nvPr>
            <p:ph type="sldNum" sz="quarter" idx="5"/>
          </p:nvPr>
        </p:nvSpPr>
        <p:spPr/>
        <p:txBody>
          <a:bodyPr/>
          <a:lstStyle/>
          <a:p>
            <a:fld id="{8948F412-51CE-4984-8201-F0B821FE3629}" type="slidenum">
              <a:rPr lang="en-US" smtClean="0"/>
              <a:t>24</a:t>
            </a:fld>
            <a:endParaRPr lang="en-US"/>
          </a:p>
        </p:txBody>
      </p:sp>
    </p:spTree>
    <p:extLst>
      <p:ext uri="{BB962C8B-B14F-4D97-AF65-F5344CB8AC3E}">
        <p14:creationId xmlns:p14="http://schemas.microsoft.com/office/powerpoint/2010/main" val="30402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6813-18D4-2BF2-62E7-43E4161A4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B5783-1221-F43E-9B67-8112E1D5E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123A3-FD19-8A4A-A9B7-39AD52DDF5C4}"/>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3228A9B1-EA5B-175E-8D6D-BC8A18FDE824}"/>
              </a:ext>
            </a:extLst>
          </p:cNvPr>
          <p:cNvSpPr>
            <a:spLocks noGrp="1"/>
          </p:cNvSpPr>
          <p:nvPr>
            <p:ph type="sldNum" sz="quarter" idx="5"/>
          </p:nvPr>
        </p:nvSpPr>
        <p:spPr/>
        <p:txBody>
          <a:bodyPr/>
          <a:lstStyle/>
          <a:p>
            <a:fld id="{8948F412-51CE-4984-8201-F0B821FE3629}" type="slidenum">
              <a:rPr lang="en-US" smtClean="0"/>
              <a:t>25</a:t>
            </a:fld>
            <a:endParaRPr lang="en-US"/>
          </a:p>
        </p:txBody>
      </p:sp>
    </p:spTree>
    <p:extLst>
      <p:ext uri="{BB962C8B-B14F-4D97-AF65-F5344CB8AC3E}">
        <p14:creationId xmlns:p14="http://schemas.microsoft.com/office/powerpoint/2010/main" val="22991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03B3B-F44D-0934-942F-1956F75CCD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25BB22-652E-85A0-D38C-BBFA92B36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176AE-0809-B23A-09F9-7D87B1176A83}"/>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4B589D76-8D4C-C099-B82B-8BFF7C33F9B9}"/>
              </a:ext>
            </a:extLst>
          </p:cNvPr>
          <p:cNvSpPr>
            <a:spLocks noGrp="1"/>
          </p:cNvSpPr>
          <p:nvPr>
            <p:ph type="sldNum" sz="quarter" idx="5"/>
          </p:nvPr>
        </p:nvSpPr>
        <p:spPr/>
        <p:txBody>
          <a:bodyPr/>
          <a:lstStyle/>
          <a:p>
            <a:fld id="{8948F412-51CE-4984-8201-F0B821FE3629}" type="slidenum">
              <a:rPr lang="en-US" smtClean="0"/>
              <a:t>26</a:t>
            </a:fld>
            <a:endParaRPr lang="en-US"/>
          </a:p>
        </p:txBody>
      </p:sp>
    </p:spTree>
    <p:extLst>
      <p:ext uri="{BB962C8B-B14F-4D97-AF65-F5344CB8AC3E}">
        <p14:creationId xmlns:p14="http://schemas.microsoft.com/office/powerpoint/2010/main" val="118132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2519-A684-3C22-5116-8E9B726EE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DD5EB-FFF0-8252-8BEC-829A3EDE1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4728C-ECDA-AB4F-219A-86AAB6827A52}"/>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079D8D29-8C7B-29BF-C630-93F80A2EE242}"/>
              </a:ext>
            </a:extLst>
          </p:cNvPr>
          <p:cNvSpPr>
            <a:spLocks noGrp="1"/>
          </p:cNvSpPr>
          <p:nvPr>
            <p:ph type="sldNum" sz="quarter" idx="5"/>
          </p:nvPr>
        </p:nvSpPr>
        <p:spPr/>
        <p:txBody>
          <a:bodyPr/>
          <a:lstStyle/>
          <a:p>
            <a:fld id="{8948F412-51CE-4984-8201-F0B821FE3629}" type="slidenum">
              <a:rPr lang="en-US" smtClean="0"/>
              <a:t>27</a:t>
            </a:fld>
            <a:endParaRPr lang="en-US"/>
          </a:p>
        </p:txBody>
      </p:sp>
    </p:spTree>
    <p:extLst>
      <p:ext uri="{BB962C8B-B14F-4D97-AF65-F5344CB8AC3E}">
        <p14:creationId xmlns:p14="http://schemas.microsoft.com/office/powerpoint/2010/main" val="510685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D1043-31F3-54BC-C27D-7F90E4C56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D763F-2D3C-9D93-37F2-CBC6C9A69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099257-B4F3-3707-DF66-A117901D1A0B}"/>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A68182E8-55DF-2AF4-A9D9-190DF6E5DBBF}"/>
              </a:ext>
            </a:extLst>
          </p:cNvPr>
          <p:cNvSpPr>
            <a:spLocks noGrp="1"/>
          </p:cNvSpPr>
          <p:nvPr>
            <p:ph type="sldNum" sz="quarter" idx="5"/>
          </p:nvPr>
        </p:nvSpPr>
        <p:spPr/>
        <p:txBody>
          <a:bodyPr/>
          <a:lstStyle/>
          <a:p>
            <a:fld id="{8948F412-51CE-4984-8201-F0B821FE3629}" type="slidenum">
              <a:rPr lang="en-US" smtClean="0"/>
              <a:t>28</a:t>
            </a:fld>
            <a:endParaRPr lang="en-US"/>
          </a:p>
        </p:txBody>
      </p:sp>
    </p:spTree>
    <p:extLst>
      <p:ext uri="{BB962C8B-B14F-4D97-AF65-F5344CB8AC3E}">
        <p14:creationId xmlns:p14="http://schemas.microsoft.com/office/powerpoint/2010/main" val="60106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3684-4B9C-541E-C3DF-DF6FA2D2B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1FB10-0B14-7D63-ACC9-5EB567CB0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84096-C92E-B3A1-1A86-B77EAFE1921C}"/>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2D23BBD7-BFA2-0269-C434-0AEB8DE47EA4}"/>
              </a:ext>
            </a:extLst>
          </p:cNvPr>
          <p:cNvSpPr>
            <a:spLocks noGrp="1"/>
          </p:cNvSpPr>
          <p:nvPr>
            <p:ph type="sldNum" sz="quarter" idx="5"/>
          </p:nvPr>
        </p:nvSpPr>
        <p:spPr/>
        <p:txBody>
          <a:bodyPr/>
          <a:lstStyle/>
          <a:p>
            <a:fld id="{8948F412-51CE-4984-8201-F0B821FE3629}" type="slidenum">
              <a:rPr lang="en-US" smtClean="0"/>
              <a:t>29</a:t>
            </a:fld>
            <a:endParaRPr lang="en-US"/>
          </a:p>
        </p:txBody>
      </p:sp>
    </p:spTree>
    <p:extLst>
      <p:ext uri="{BB962C8B-B14F-4D97-AF65-F5344CB8AC3E}">
        <p14:creationId xmlns:p14="http://schemas.microsoft.com/office/powerpoint/2010/main" val="75240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EEEAA-50C0-9082-DD8E-A9EA9776A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833C3-9896-3E92-D35A-6427C04DA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2A7DE5-B372-2C8E-DCCF-E1E6646EFE3F}"/>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EEACE6D1-6282-2046-D424-8B69D7C7A3DC}"/>
              </a:ext>
            </a:extLst>
          </p:cNvPr>
          <p:cNvSpPr>
            <a:spLocks noGrp="1"/>
          </p:cNvSpPr>
          <p:nvPr>
            <p:ph type="sldNum" sz="quarter" idx="5"/>
          </p:nvPr>
        </p:nvSpPr>
        <p:spPr/>
        <p:txBody>
          <a:bodyPr/>
          <a:lstStyle/>
          <a:p>
            <a:fld id="{8948F412-51CE-4984-8201-F0B821FE3629}" type="slidenum">
              <a:rPr lang="en-US" smtClean="0"/>
              <a:t>30</a:t>
            </a:fld>
            <a:endParaRPr lang="en-US"/>
          </a:p>
        </p:txBody>
      </p:sp>
    </p:spTree>
    <p:extLst>
      <p:ext uri="{BB962C8B-B14F-4D97-AF65-F5344CB8AC3E}">
        <p14:creationId xmlns:p14="http://schemas.microsoft.com/office/powerpoint/2010/main" val="380529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B43B7-CCAD-C1DD-8D2D-06A88064A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CF330-A2F9-F63E-D602-BFF3D3202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94A2F9-2F93-EC2D-14EC-B4FA5ED06835}"/>
              </a:ext>
            </a:extLst>
          </p:cNvPr>
          <p:cNvSpPr>
            <a:spLocks noGrp="1"/>
          </p:cNvSpPr>
          <p:nvPr>
            <p:ph type="body" idx="1"/>
          </p:nvPr>
        </p:nvSpPr>
        <p:spPr/>
        <p:txBody>
          <a:bodyPr/>
          <a:lstStyle/>
          <a:p>
            <a:r>
              <a:rPr lang="en-US" b="1" dirty="0"/>
              <a:t>Reduces loopholes and uneven participation</a:t>
            </a:r>
            <a:br>
              <a:rPr lang="en-US" dirty="0"/>
            </a:br>
            <a:r>
              <a:rPr lang="en-US" dirty="0"/>
              <a:t>Some companies were able to avoid the system by staying just under thresholds or structuring their operations differently. This bill tightens those definitions so similar businesses are treated the same. The goal is a more level playing field where everyone follows the same rules.</a:t>
            </a:r>
          </a:p>
          <a:p>
            <a:r>
              <a:rPr lang="en-US" b="1" dirty="0"/>
              <a:t>Shifts costs from a few large players to broader distribution</a:t>
            </a:r>
            <a:br>
              <a:rPr lang="en-US" dirty="0"/>
            </a:br>
            <a:r>
              <a:rPr lang="en-US" dirty="0"/>
              <a:t>Previously, a smaller group of large companies carried most of the compliance cost. This expands participation, so more companies share that burden. The result is that costs are less concentrated and more likely to be built into prices across the market.</a:t>
            </a:r>
          </a:p>
          <a:p>
            <a:endParaRPr lang="en-US" dirty="0"/>
          </a:p>
        </p:txBody>
      </p:sp>
      <p:sp>
        <p:nvSpPr>
          <p:cNvPr id="4" name="Slide Number Placeholder 3">
            <a:extLst>
              <a:ext uri="{FF2B5EF4-FFF2-40B4-BE49-F238E27FC236}">
                <a16:creationId xmlns:a16="http://schemas.microsoft.com/office/drawing/2014/main" id="{957E82D4-A4C7-2C79-3F09-322E34E508C5}"/>
              </a:ext>
            </a:extLst>
          </p:cNvPr>
          <p:cNvSpPr>
            <a:spLocks noGrp="1"/>
          </p:cNvSpPr>
          <p:nvPr>
            <p:ph type="sldNum" sz="quarter" idx="5"/>
          </p:nvPr>
        </p:nvSpPr>
        <p:spPr/>
        <p:txBody>
          <a:bodyPr/>
          <a:lstStyle/>
          <a:p>
            <a:fld id="{8948F412-51CE-4984-8201-F0B821FE3629}" type="slidenum">
              <a:rPr lang="en-US" smtClean="0"/>
              <a:t>10</a:t>
            </a:fld>
            <a:endParaRPr lang="en-US"/>
          </a:p>
        </p:txBody>
      </p:sp>
    </p:spTree>
    <p:extLst>
      <p:ext uri="{BB962C8B-B14F-4D97-AF65-F5344CB8AC3E}">
        <p14:creationId xmlns:p14="http://schemas.microsoft.com/office/powerpoint/2010/main" val="85336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62794-E873-8BCC-02B4-79A2E76C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D86C0-5330-2632-3A3A-10B8A6451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B9FFA-622D-616A-BE3D-F6356F88DCF0}"/>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A19D774D-2A65-CB93-1DAB-A14F0E211B60}"/>
              </a:ext>
            </a:extLst>
          </p:cNvPr>
          <p:cNvSpPr>
            <a:spLocks noGrp="1"/>
          </p:cNvSpPr>
          <p:nvPr>
            <p:ph type="sldNum" sz="quarter" idx="5"/>
          </p:nvPr>
        </p:nvSpPr>
        <p:spPr/>
        <p:txBody>
          <a:bodyPr/>
          <a:lstStyle/>
          <a:p>
            <a:fld id="{8948F412-51CE-4984-8201-F0B821FE3629}" type="slidenum">
              <a:rPr lang="en-US" smtClean="0"/>
              <a:t>31</a:t>
            </a:fld>
            <a:endParaRPr lang="en-US"/>
          </a:p>
        </p:txBody>
      </p:sp>
    </p:spTree>
    <p:extLst>
      <p:ext uri="{BB962C8B-B14F-4D97-AF65-F5344CB8AC3E}">
        <p14:creationId xmlns:p14="http://schemas.microsoft.com/office/powerpoint/2010/main" val="260415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5B223-05E0-0D1A-3FFC-2D2F6635D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2CF30-DDBA-4797-1953-698564A3D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56BCA-035F-BE5B-DDCB-A3C8A5908A55}"/>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F0FF4E26-D7E0-0469-7A14-917DC8F14935}"/>
              </a:ext>
            </a:extLst>
          </p:cNvPr>
          <p:cNvSpPr>
            <a:spLocks noGrp="1"/>
          </p:cNvSpPr>
          <p:nvPr>
            <p:ph type="sldNum" sz="quarter" idx="5"/>
          </p:nvPr>
        </p:nvSpPr>
        <p:spPr/>
        <p:txBody>
          <a:bodyPr/>
          <a:lstStyle/>
          <a:p>
            <a:fld id="{8948F412-51CE-4984-8201-F0B821FE3629}" type="slidenum">
              <a:rPr lang="en-US" smtClean="0"/>
              <a:t>32</a:t>
            </a:fld>
            <a:endParaRPr lang="en-US"/>
          </a:p>
        </p:txBody>
      </p:sp>
    </p:spTree>
    <p:extLst>
      <p:ext uri="{BB962C8B-B14F-4D97-AF65-F5344CB8AC3E}">
        <p14:creationId xmlns:p14="http://schemas.microsoft.com/office/powerpoint/2010/main" val="123974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20A1E-5DAE-AFCD-26FE-82AD43F41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F1ED8-1D5D-BE61-8C24-0E0525483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5F883-E7B4-63B3-3FD8-66E332BC0E89}"/>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CA26E44A-47BC-18C5-8BBE-E466185093BA}"/>
              </a:ext>
            </a:extLst>
          </p:cNvPr>
          <p:cNvSpPr>
            <a:spLocks noGrp="1"/>
          </p:cNvSpPr>
          <p:nvPr>
            <p:ph type="sldNum" sz="quarter" idx="5"/>
          </p:nvPr>
        </p:nvSpPr>
        <p:spPr/>
        <p:txBody>
          <a:bodyPr/>
          <a:lstStyle/>
          <a:p>
            <a:fld id="{8948F412-51CE-4984-8201-F0B821FE3629}" type="slidenum">
              <a:rPr lang="en-US" smtClean="0"/>
              <a:t>33</a:t>
            </a:fld>
            <a:endParaRPr lang="en-US"/>
          </a:p>
        </p:txBody>
      </p:sp>
    </p:spTree>
    <p:extLst>
      <p:ext uri="{BB962C8B-B14F-4D97-AF65-F5344CB8AC3E}">
        <p14:creationId xmlns:p14="http://schemas.microsoft.com/office/powerpoint/2010/main" val="2141324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98BC1-3E98-E525-05A7-3823CCC07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5F3D2-99D6-6D73-F6CD-58325498C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52358-7A53-8B8E-38A4-69016F261296}"/>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4644F287-2033-6F0F-CF97-53CD8C1F73E2}"/>
              </a:ext>
            </a:extLst>
          </p:cNvPr>
          <p:cNvSpPr>
            <a:spLocks noGrp="1"/>
          </p:cNvSpPr>
          <p:nvPr>
            <p:ph type="sldNum" sz="quarter" idx="5"/>
          </p:nvPr>
        </p:nvSpPr>
        <p:spPr/>
        <p:txBody>
          <a:bodyPr/>
          <a:lstStyle/>
          <a:p>
            <a:fld id="{8948F412-51CE-4984-8201-F0B821FE3629}" type="slidenum">
              <a:rPr lang="en-US" smtClean="0"/>
              <a:t>34</a:t>
            </a:fld>
            <a:endParaRPr lang="en-US"/>
          </a:p>
        </p:txBody>
      </p:sp>
    </p:spTree>
    <p:extLst>
      <p:ext uri="{BB962C8B-B14F-4D97-AF65-F5344CB8AC3E}">
        <p14:creationId xmlns:p14="http://schemas.microsoft.com/office/powerpoint/2010/main" val="551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0F8D-B8DF-C04D-F755-05D79E173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AAE3A-18BF-20FE-A984-EC115554A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B7053-7A97-ED25-3A65-C44A8DBFB115}"/>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50AD5F57-127F-6CD9-55C7-CB468B214FD5}"/>
              </a:ext>
            </a:extLst>
          </p:cNvPr>
          <p:cNvSpPr>
            <a:spLocks noGrp="1"/>
          </p:cNvSpPr>
          <p:nvPr>
            <p:ph type="sldNum" sz="quarter" idx="5"/>
          </p:nvPr>
        </p:nvSpPr>
        <p:spPr/>
        <p:txBody>
          <a:bodyPr/>
          <a:lstStyle/>
          <a:p>
            <a:fld id="{8948F412-51CE-4984-8201-F0B821FE3629}" type="slidenum">
              <a:rPr lang="en-US" smtClean="0"/>
              <a:t>35</a:t>
            </a:fld>
            <a:endParaRPr lang="en-US"/>
          </a:p>
        </p:txBody>
      </p:sp>
    </p:spTree>
    <p:extLst>
      <p:ext uri="{BB962C8B-B14F-4D97-AF65-F5344CB8AC3E}">
        <p14:creationId xmlns:p14="http://schemas.microsoft.com/office/powerpoint/2010/main" val="4197702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8045-53B6-8140-74B4-711F16ED8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7B144-5325-4E99-B644-AF6AB0EE0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E4437-5DAE-4BEC-A2CC-1B830400F7E0}"/>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6F0281D9-D60B-FF03-43BD-9BA7A2102C1E}"/>
              </a:ext>
            </a:extLst>
          </p:cNvPr>
          <p:cNvSpPr>
            <a:spLocks noGrp="1"/>
          </p:cNvSpPr>
          <p:nvPr>
            <p:ph type="sldNum" sz="quarter" idx="5"/>
          </p:nvPr>
        </p:nvSpPr>
        <p:spPr/>
        <p:txBody>
          <a:bodyPr/>
          <a:lstStyle/>
          <a:p>
            <a:fld id="{8948F412-51CE-4984-8201-F0B821FE3629}" type="slidenum">
              <a:rPr lang="en-US" smtClean="0"/>
              <a:t>36</a:t>
            </a:fld>
            <a:endParaRPr lang="en-US"/>
          </a:p>
        </p:txBody>
      </p:sp>
    </p:spTree>
    <p:extLst>
      <p:ext uri="{BB962C8B-B14F-4D97-AF65-F5344CB8AC3E}">
        <p14:creationId xmlns:p14="http://schemas.microsoft.com/office/powerpoint/2010/main" val="2873139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6B44-24AA-7744-B4AD-68E36E5A89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13DE6-A780-F13D-2C00-3A741FD75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44EF7-046E-360C-29E0-0DBD490EA1E2}"/>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10D4CBB2-A1B2-7DF4-E1D8-00B364F91E5C}"/>
              </a:ext>
            </a:extLst>
          </p:cNvPr>
          <p:cNvSpPr>
            <a:spLocks noGrp="1"/>
          </p:cNvSpPr>
          <p:nvPr>
            <p:ph type="sldNum" sz="quarter" idx="5"/>
          </p:nvPr>
        </p:nvSpPr>
        <p:spPr/>
        <p:txBody>
          <a:bodyPr/>
          <a:lstStyle/>
          <a:p>
            <a:fld id="{8948F412-51CE-4984-8201-F0B821FE3629}" type="slidenum">
              <a:rPr lang="en-US" smtClean="0"/>
              <a:t>37</a:t>
            </a:fld>
            <a:endParaRPr lang="en-US"/>
          </a:p>
        </p:txBody>
      </p:sp>
    </p:spTree>
    <p:extLst>
      <p:ext uri="{BB962C8B-B14F-4D97-AF65-F5344CB8AC3E}">
        <p14:creationId xmlns:p14="http://schemas.microsoft.com/office/powerpoint/2010/main" val="2149580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A4963-9756-6EC7-E850-A6ABEBAC1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E2EBC-ADF4-95C8-F786-010777F71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9DDBA-50F9-0DD2-62E6-A2EB46899AE3}"/>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D8192805-95D8-FA4C-37A5-14B32B89BE35}"/>
              </a:ext>
            </a:extLst>
          </p:cNvPr>
          <p:cNvSpPr>
            <a:spLocks noGrp="1"/>
          </p:cNvSpPr>
          <p:nvPr>
            <p:ph type="sldNum" sz="quarter" idx="5"/>
          </p:nvPr>
        </p:nvSpPr>
        <p:spPr/>
        <p:txBody>
          <a:bodyPr/>
          <a:lstStyle/>
          <a:p>
            <a:fld id="{8948F412-51CE-4984-8201-F0B821FE3629}" type="slidenum">
              <a:rPr lang="en-US" smtClean="0"/>
              <a:t>38</a:t>
            </a:fld>
            <a:endParaRPr lang="en-US"/>
          </a:p>
        </p:txBody>
      </p:sp>
    </p:spTree>
    <p:extLst>
      <p:ext uri="{BB962C8B-B14F-4D97-AF65-F5344CB8AC3E}">
        <p14:creationId xmlns:p14="http://schemas.microsoft.com/office/powerpoint/2010/main" val="3326132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931A-8943-0921-D3FC-5729A7465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BACAD-EE4F-866C-67A1-70AB61127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B5756-D4F2-67C0-7AE4-696422F42822}"/>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C32D7527-9650-6A4F-62D7-A53D8EA8429F}"/>
              </a:ext>
            </a:extLst>
          </p:cNvPr>
          <p:cNvSpPr>
            <a:spLocks noGrp="1"/>
          </p:cNvSpPr>
          <p:nvPr>
            <p:ph type="sldNum" sz="quarter" idx="5"/>
          </p:nvPr>
        </p:nvSpPr>
        <p:spPr/>
        <p:txBody>
          <a:bodyPr/>
          <a:lstStyle/>
          <a:p>
            <a:fld id="{8948F412-51CE-4984-8201-F0B821FE3629}" type="slidenum">
              <a:rPr lang="en-US" smtClean="0"/>
              <a:t>39</a:t>
            </a:fld>
            <a:endParaRPr lang="en-US"/>
          </a:p>
        </p:txBody>
      </p:sp>
    </p:spTree>
    <p:extLst>
      <p:ext uri="{BB962C8B-B14F-4D97-AF65-F5344CB8AC3E}">
        <p14:creationId xmlns:p14="http://schemas.microsoft.com/office/powerpoint/2010/main" val="773470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82218-736B-8DE3-EE2B-EA637D6BF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FF8C6-FEB6-9361-B5B3-EF9270622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4A44E-D398-D2D2-EB22-D794B167B412}"/>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DB93FAB7-DFF2-29EF-B8A5-D0D6D3A09C11}"/>
              </a:ext>
            </a:extLst>
          </p:cNvPr>
          <p:cNvSpPr>
            <a:spLocks noGrp="1"/>
          </p:cNvSpPr>
          <p:nvPr>
            <p:ph type="sldNum" sz="quarter" idx="5"/>
          </p:nvPr>
        </p:nvSpPr>
        <p:spPr/>
        <p:txBody>
          <a:bodyPr/>
          <a:lstStyle/>
          <a:p>
            <a:fld id="{8948F412-51CE-4984-8201-F0B821FE3629}" type="slidenum">
              <a:rPr lang="en-US" smtClean="0"/>
              <a:t>40</a:t>
            </a:fld>
            <a:endParaRPr lang="en-US"/>
          </a:p>
        </p:txBody>
      </p:sp>
    </p:spTree>
    <p:extLst>
      <p:ext uri="{BB962C8B-B14F-4D97-AF65-F5344CB8AC3E}">
        <p14:creationId xmlns:p14="http://schemas.microsoft.com/office/powerpoint/2010/main" val="158218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group of bills moves the system in one direction. </a:t>
            </a:r>
          </a:p>
          <a:p>
            <a:r>
              <a:rPr lang="en-US" dirty="0"/>
              <a:t>It increases oversight of law enforcement, raises accountability standards, and expands protections for individuals at multiple points in the justice system. </a:t>
            </a:r>
          </a:p>
          <a:p>
            <a:r>
              <a:rPr lang="en-US" dirty="0"/>
              <a:t>Whether it’s how investigations are handled, how firearms are tracked, or how victims and wrongfully convicted individuals are treated, the state is taking a more active role in shaping and supervising outcomes.</a:t>
            </a:r>
          </a:p>
        </p:txBody>
      </p:sp>
      <p:sp>
        <p:nvSpPr>
          <p:cNvPr id="4" name="Slide Number Placeholder 3"/>
          <p:cNvSpPr>
            <a:spLocks noGrp="1"/>
          </p:cNvSpPr>
          <p:nvPr>
            <p:ph type="sldNum" sz="quarter" idx="5"/>
          </p:nvPr>
        </p:nvSpPr>
        <p:spPr/>
        <p:txBody>
          <a:bodyPr/>
          <a:lstStyle/>
          <a:p>
            <a:fld id="{8948F412-51CE-4984-8201-F0B821FE3629}" type="slidenum">
              <a:rPr lang="en-US" smtClean="0"/>
              <a:t>11</a:t>
            </a:fld>
            <a:endParaRPr lang="en-US"/>
          </a:p>
        </p:txBody>
      </p:sp>
    </p:spTree>
    <p:extLst>
      <p:ext uri="{BB962C8B-B14F-4D97-AF65-F5344CB8AC3E}">
        <p14:creationId xmlns:p14="http://schemas.microsoft.com/office/powerpoint/2010/main" val="260248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8154B-294D-37B0-18BD-E8CC0A4D1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0BDCD-8CAE-7AF3-7912-DD288710F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9A83C-93B6-6127-DAA2-AD1EF281A158}"/>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EE34D73C-5F37-C4BA-EAF9-A696162EC06B}"/>
              </a:ext>
            </a:extLst>
          </p:cNvPr>
          <p:cNvSpPr>
            <a:spLocks noGrp="1"/>
          </p:cNvSpPr>
          <p:nvPr>
            <p:ph type="sldNum" sz="quarter" idx="5"/>
          </p:nvPr>
        </p:nvSpPr>
        <p:spPr/>
        <p:txBody>
          <a:bodyPr/>
          <a:lstStyle/>
          <a:p>
            <a:fld id="{8948F412-51CE-4984-8201-F0B821FE3629}" type="slidenum">
              <a:rPr lang="en-US" smtClean="0"/>
              <a:t>41</a:t>
            </a:fld>
            <a:endParaRPr lang="en-US"/>
          </a:p>
        </p:txBody>
      </p:sp>
    </p:spTree>
    <p:extLst>
      <p:ext uri="{BB962C8B-B14F-4D97-AF65-F5344CB8AC3E}">
        <p14:creationId xmlns:p14="http://schemas.microsoft.com/office/powerpoint/2010/main" val="418749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4DFE-53A8-303C-2650-8A0EAC837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982FF-E324-6224-4D49-5540A614A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7994D-64BC-F2BB-1D8A-95E890A41DB6}"/>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668115E3-6FEE-9321-16CB-679B3ED67B50}"/>
              </a:ext>
            </a:extLst>
          </p:cNvPr>
          <p:cNvSpPr>
            <a:spLocks noGrp="1"/>
          </p:cNvSpPr>
          <p:nvPr>
            <p:ph type="sldNum" sz="quarter" idx="5"/>
          </p:nvPr>
        </p:nvSpPr>
        <p:spPr/>
        <p:txBody>
          <a:bodyPr/>
          <a:lstStyle/>
          <a:p>
            <a:fld id="{8948F412-51CE-4984-8201-F0B821FE3629}" type="slidenum">
              <a:rPr lang="en-US" smtClean="0"/>
              <a:t>42</a:t>
            </a:fld>
            <a:endParaRPr lang="en-US"/>
          </a:p>
        </p:txBody>
      </p:sp>
    </p:spTree>
    <p:extLst>
      <p:ext uri="{BB962C8B-B14F-4D97-AF65-F5344CB8AC3E}">
        <p14:creationId xmlns:p14="http://schemas.microsoft.com/office/powerpoint/2010/main" val="2902503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C4AF1-A2CD-4BE6-646D-55A789429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39375-F9D3-E7A0-2712-E22D90B79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EA6B5-AD14-9D6B-3300-C82A34143B07}"/>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CC4DDA9B-B83B-D146-4728-92E97A28A6B5}"/>
              </a:ext>
            </a:extLst>
          </p:cNvPr>
          <p:cNvSpPr>
            <a:spLocks noGrp="1"/>
          </p:cNvSpPr>
          <p:nvPr>
            <p:ph type="sldNum" sz="quarter" idx="5"/>
          </p:nvPr>
        </p:nvSpPr>
        <p:spPr/>
        <p:txBody>
          <a:bodyPr/>
          <a:lstStyle/>
          <a:p>
            <a:fld id="{8948F412-51CE-4984-8201-F0B821FE3629}" type="slidenum">
              <a:rPr lang="en-US" smtClean="0"/>
              <a:t>43</a:t>
            </a:fld>
            <a:endParaRPr lang="en-US"/>
          </a:p>
        </p:txBody>
      </p:sp>
    </p:spTree>
    <p:extLst>
      <p:ext uri="{BB962C8B-B14F-4D97-AF65-F5344CB8AC3E}">
        <p14:creationId xmlns:p14="http://schemas.microsoft.com/office/powerpoint/2010/main" val="805012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CF96B-FED6-691C-4778-B2A781511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8142B-F0A4-A0CE-2129-3F3B18BFF7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805C2-370B-142B-68C9-C3D56522FC65}"/>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D072FF4D-98D7-1B88-C819-BC79117EB2FA}"/>
              </a:ext>
            </a:extLst>
          </p:cNvPr>
          <p:cNvSpPr>
            <a:spLocks noGrp="1"/>
          </p:cNvSpPr>
          <p:nvPr>
            <p:ph type="sldNum" sz="quarter" idx="5"/>
          </p:nvPr>
        </p:nvSpPr>
        <p:spPr/>
        <p:txBody>
          <a:bodyPr/>
          <a:lstStyle/>
          <a:p>
            <a:fld id="{8948F412-51CE-4984-8201-F0B821FE3629}" type="slidenum">
              <a:rPr lang="en-US" smtClean="0"/>
              <a:t>44</a:t>
            </a:fld>
            <a:endParaRPr lang="en-US"/>
          </a:p>
        </p:txBody>
      </p:sp>
    </p:spTree>
    <p:extLst>
      <p:ext uri="{BB962C8B-B14F-4D97-AF65-F5344CB8AC3E}">
        <p14:creationId xmlns:p14="http://schemas.microsoft.com/office/powerpoint/2010/main" val="853573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FC59-CFC8-128C-6AFC-C891F08D0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F67C7-572B-87D8-D902-F19675BA6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F38507-C5F9-7B66-CE82-A7E531B036A7}"/>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00112789-A236-BAE2-786A-85DD3D2F9CBD}"/>
              </a:ext>
            </a:extLst>
          </p:cNvPr>
          <p:cNvSpPr>
            <a:spLocks noGrp="1"/>
          </p:cNvSpPr>
          <p:nvPr>
            <p:ph type="sldNum" sz="quarter" idx="5"/>
          </p:nvPr>
        </p:nvSpPr>
        <p:spPr/>
        <p:txBody>
          <a:bodyPr/>
          <a:lstStyle/>
          <a:p>
            <a:fld id="{8948F412-51CE-4984-8201-F0B821FE3629}" type="slidenum">
              <a:rPr lang="en-US" smtClean="0"/>
              <a:t>45</a:t>
            </a:fld>
            <a:endParaRPr lang="en-US"/>
          </a:p>
        </p:txBody>
      </p:sp>
    </p:spTree>
    <p:extLst>
      <p:ext uri="{BB962C8B-B14F-4D97-AF65-F5344CB8AC3E}">
        <p14:creationId xmlns:p14="http://schemas.microsoft.com/office/powerpoint/2010/main" val="332090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3E855-1C2E-79BE-3237-AB38FD87E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A6C01-43A0-6BDD-6F0C-D3354503E5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9CCEB-81F6-D6BB-C939-B73FE7EBEC8D}"/>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32016866-8663-17E5-A2B1-FB7572EECE63}"/>
              </a:ext>
            </a:extLst>
          </p:cNvPr>
          <p:cNvSpPr>
            <a:spLocks noGrp="1"/>
          </p:cNvSpPr>
          <p:nvPr>
            <p:ph type="sldNum" sz="quarter" idx="5"/>
          </p:nvPr>
        </p:nvSpPr>
        <p:spPr/>
        <p:txBody>
          <a:bodyPr/>
          <a:lstStyle/>
          <a:p>
            <a:fld id="{8948F412-51CE-4984-8201-F0B821FE3629}" type="slidenum">
              <a:rPr lang="en-US" smtClean="0"/>
              <a:t>46</a:t>
            </a:fld>
            <a:endParaRPr lang="en-US"/>
          </a:p>
        </p:txBody>
      </p:sp>
    </p:spTree>
    <p:extLst>
      <p:ext uri="{BB962C8B-B14F-4D97-AF65-F5344CB8AC3E}">
        <p14:creationId xmlns:p14="http://schemas.microsoft.com/office/powerpoint/2010/main" val="1414444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2E74-AA54-F414-5ED8-18EF40023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1B493-D00A-2733-0CA6-40E599270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B6917-8A86-06EB-61FC-78F2FF6B9104}"/>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374873EF-5EC5-923D-E088-A18E6C4C9752}"/>
              </a:ext>
            </a:extLst>
          </p:cNvPr>
          <p:cNvSpPr>
            <a:spLocks noGrp="1"/>
          </p:cNvSpPr>
          <p:nvPr>
            <p:ph type="sldNum" sz="quarter" idx="5"/>
          </p:nvPr>
        </p:nvSpPr>
        <p:spPr/>
        <p:txBody>
          <a:bodyPr/>
          <a:lstStyle/>
          <a:p>
            <a:fld id="{8948F412-51CE-4984-8201-F0B821FE3629}" type="slidenum">
              <a:rPr lang="en-US" smtClean="0"/>
              <a:t>47</a:t>
            </a:fld>
            <a:endParaRPr lang="en-US"/>
          </a:p>
        </p:txBody>
      </p:sp>
    </p:spTree>
    <p:extLst>
      <p:ext uri="{BB962C8B-B14F-4D97-AF65-F5344CB8AC3E}">
        <p14:creationId xmlns:p14="http://schemas.microsoft.com/office/powerpoint/2010/main" val="153377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1C5A-FDA0-64FF-FDA2-44018C20A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30971-0B9B-284D-47AF-AE907AAC5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F510B-7030-6768-29A0-04772F7B3358}"/>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45A98A93-6351-F9FA-8B28-AF5B3B4EDE7F}"/>
              </a:ext>
            </a:extLst>
          </p:cNvPr>
          <p:cNvSpPr>
            <a:spLocks noGrp="1"/>
          </p:cNvSpPr>
          <p:nvPr>
            <p:ph type="sldNum" sz="quarter" idx="5"/>
          </p:nvPr>
        </p:nvSpPr>
        <p:spPr/>
        <p:txBody>
          <a:bodyPr/>
          <a:lstStyle/>
          <a:p>
            <a:fld id="{8948F412-51CE-4984-8201-F0B821FE3629}" type="slidenum">
              <a:rPr lang="en-US" smtClean="0"/>
              <a:t>48</a:t>
            </a:fld>
            <a:endParaRPr lang="en-US"/>
          </a:p>
        </p:txBody>
      </p:sp>
    </p:spTree>
    <p:extLst>
      <p:ext uri="{BB962C8B-B14F-4D97-AF65-F5344CB8AC3E}">
        <p14:creationId xmlns:p14="http://schemas.microsoft.com/office/powerpoint/2010/main" val="3024775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3BCC3-8E2D-E0B9-4011-957D984CD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5787D-2DA1-8DC9-D52F-4F5C4B9D0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B92F1-C54B-1F93-3D2C-3860FB9E1D91}"/>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31F31CB9-0D54-5E69-7846-E408FA28760B}"/>
              </a:ext>
            </a:extLst>
          </p:cNvPr>
          <p:cNvSpPr>
            <a:spLocks noGrp="1"/>
          </p:cNvSpPr>
          <p:nvPr>
            <p:ph type="sldNum" sz="quarter" idx="5"/>
          </p:nvPr>
        </p:nvSpPr>
        <p:spPr/>
        <p:txBody>
          <a:bodyPr/>
          <a:lstStyle/>
          <a:p>
            <a:fld id="{8948F412-51CE-4984-8201-F0B821FE3629}" type="slidenum">
              <a:rPr lang="en-US" smtClean="0"/>
              <a:t>49</a:t>
            </a:fld>
            <a:endParaRPr lang="en-US"/>
          </a:p>
        </p:txBody>
      </p:sp>
    </p:spTree>
    <p:extLst>
      <p:ext uri="{BB962C8B-B14F-4D97-AF65-F5344CB8AC3E}">
        <p14:creationId xmlns:p14="http://schemas.microsoft.com/office/powerpoint/2010/main" val="4262546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A5AB7-FCAC-65B7-9F43-F991282FF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98B49-699F-9A4E-A53A-4983A0771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FD4A9C-9071-6192-EC17-4E7F7F5E2BD8}"/>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F767A860-B1F7-E7A1-CBF8-81E19CB3BE50}"/>
              </a:ext>
            </a:extLst>
          </p:cNvPr>
          <p:cNvSpPr>
            <a:spLocks noGrp="1"/>
          </p:cNvSpPr>
          <p:nvPr>
            <p:ph type="sldNum" sz="quarter" idx="5"/>
          </p:nvPr>
        </p:nvSpPr>
        <p:spPr/>
        <p:txBody>
          <a:bodyPr/>
          <a:lstStyle/>
          <a:p>
            <a:fld id="{8948F412-51CE-4984-8201-F0B821FE3629}" type="slidenum">
              <a:rPr lang="en-US" smtClean="0"/>
              <a:t>50</a:t>
            </a:fld>
            <a:endParaRPr lang="en-US"/>
          </a:p>
        </p:txBody>
      </p:sp>
    </p:spTree>
    <p:extLst>
      <p:ext uri="{BB962C8B-B14F-4D97-AF65-F5344CB8AC3E}">
        <p14:creationId xmlns:p14="http://schemas.microsoft.com/office/powerpoint/2010/main" val="247076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9F8C-67E3-43CD-6B60-B285D5C3F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FAFEE-CCF6-5BCB-3FEE-B90F3C7BA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AA10B-6096-DEA2-B573-D587423692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6BEA00-F791-FC82-F373-4AD0621B511A}"/>
              </a:ext>
            </a:extLst>
          </p:cNvPr>
          <p:cNvSpPr>
            <a:spLocks noGrp="1"/>
          </p:cNvSpPr>
          <p:nvPr>
            <p:ph type="sldNum" sz="quarter" idx="5"/>
          </p:nvPr>
        </p:nvSpPr>
        <p:spPr/>
        <p:txBody>
          <a:bodyPr/>
          <a:lstStyle/>
          <a:p>
            <a:fld id="{8948F412-51CE-4984-8201-F0B821FE3629}" type="slidenum">
              <a:rPr lang="en-US" smtClean="0"/>
              <a:t>12</a:t>
            </a:fld>
            <a:endParaRPr lang="en-US"/>
          </a:p>
        </p:txBody>
      </p:sp>
    </p:spTree>
    <p:extLst>
      <p:ext uri="{BB962C8B-B14F-4D97-AF65-F5344CB8AC3E}">
        <p14:creationId xmlns:p14="http://schemas.microsoft.com/office/powerpoint/2010/main" val="4263873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73DB-7E86-17C7-C7A4-4F1B8FC81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42EC8-4285-3AFA-2F0C-E18B4092A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1F8FA-E5DC-8D7A-A031-8B68084FCB38}"/>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992CF073-356B-66AA-BB8A-75B33484DB4B}"/>
              </a:ext>
            </a:extLst>
          </p:cNvPr>
          <p:cNvSpPr>
            <a:spLocks noGrp="1"/>
          </p:cNvSpPr>
          <p:nvPr>
            <p:ph type="sldNum" sz="quarter" idx="5"/>
          </p:nvPr>
        </p:nvSpPr>
        <p:spPr/>
        <p:txBody>
          <a:bodyPr/>
          <a:lstStyle/>
          <a:p>
            <a:fld id="{8948F412-51CE-4984-8201-F0B821FE3629}" type="slidenum">
              <a:rPr lang="en-US" smtClean="0"/>
              <a:t>51</a:t>
            </a:fld>
            <a:endParaRPr lang="en-US"/>
          </a:p>
        </p:txBody>
      </p:sp>
    </p:spTree>
    <p:extLst>
      <p:ext uri="{BB962C8B-B14F-4D97-AF65-F5344CB8AC3E}">
        <p14:creationId xmlns:p14="http://schemas.microsoft.com/office/powerpoint/2010/main" val="1173951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93787-0099-C639-0587-B864A2B91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99813-343A-4279-BF58-BDB9C573B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B3CE3-F754-1BBA-75B7-F195F01F2DBC}"/>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1F0DCDE7-7B21-87F0-53A4-F49A4C3978E6}"/>
              </a:ext>
            </a:extLst>
          </p:cNvPr>
          <p:cNvSpPr>
            <a:spLocks noGrp="1"/>
          </p:cNvSpPr>
          <p:nvPr>
            <p:ph type="sldNum" sz="quarter" idx="5"/>
          </p:nvPr>
        </p:nvSpPr>
        <p:spPr/>
        <p:txBody>
          <a:bodyPr/>
          <a:lstStyle/>
          <a:p>
            <a:fld id="{8948F412-51CE-4984-8201-F0B821FE3629}" type="slidenum">
              <a:rPr lang="en-US" smtClean="0"/>
              <a:t>52</a:t>
            </a:fld>
            <a:endParaRPr lang="en-US"/>
          </a:p>
        </p:txBody>
      </p:sp>
    </p:spTree>
    <p:extLst>
      <p:ext uri="{BB962C8B-B14F-4D97-AF65-F5344CB8AC3E}">
        <p14:creationId xmlns:p14="http://schemas.microsoft.com/office/powerpoint/2010/main" val="2617840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712EE-8322-4523-07EA-BFCFD842A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12EED-FAF2-33FB-F481-5F892DE2D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1A763-0753-7DC3-AECF-2A7F981C88CF}"/>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300A236F-795A-68ED-1EE3-D801E5517502}"/>
              </a:ext>
            </a:extLst>
          </p:cNvPr>
          <p:cNvSpPr>
            <a:spLocks noGrp="1"/>
          </p:cNvSpPr>
          <p:nvPr>
            <p:ph type="sldNum" sz="quarter" idx="5"/>
          </p:nvPr>
        </p:nvSpPr>
        <p:spPr/>
        <p:txBody>
          <a:bodyPr/>
          <a:lstStyle/>
          <a:p>
            <a:fld id="{8948F412-51CE-4984-8201-F0B821FE3629}" type="slidenum">
              <a:rPr lang="en-US" smtClean="0"/>
              <a:t>53</a:t>
            </a:fld>
            <a:endParaRPr lang="en-US"/>
          </a:p>
        </p:txBody>
      </p:sp>
    </p:spTree>
    <p:extLst>
      <p:ext uri="{BB962C8B-B14F-4D97-AF65-F5344CB8AC3E}">
        <p14:creationId xmlns:p14="http://schemas.microsoft.com/office/powerpoint/2010/main" val="45067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AA876-33F8-9ED2-D49E-FAB510A3B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47901-AF62-E85F-EFF4-2A681F817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FCDB4-38C9-8AD9-9238-B1DFA642AF88}"/>
              </a:ext>
            </a:extLst>
          </p:cNvPr>
          <p:cNvSpPr>
            <a:spLocks noGrp="1"/>
          </p:cNvSpPr>
          <p:nvPr>
            <p:ph type="body" idx="1"/>
          </p:nvPr>
        </p:nvSpPr>
        <p:spPr/>
        <p:txBody>
          <a:bodyPr/>
          <a:lstStyle/>
          <a:p>
            <a:r>
              <a:rPr lang="en-US" dirty="0"/>
              <a:t>.</a:t>
            </a:r>
          </a:p>
          <a:p>
            <a:endParaRPr lang="en-US" dirty="0"/>
          </a:p>
        </p:txBody>
      </p:sp>
      <p:sp>
        <p:nvSpPr>
          <p:cNvPr id="4" name="Slide Number Placeholder 3">
            <a:extLst>
              <a:ext uri="{FF2B5EF4-FFF2-40B4-BE49-F238E27FC236}">
                <a16:creationId xmlns:a16="http://schemas.microsoft.com/office/drawing/2014/main" id="{F97D9073-0B6D-44C8-25A6-A21BB21F4DEF}"/>
              </a:ext>
            </a:extLst>
          </p:cNvPr>
          <p:cNvSpPr>
            <a:spLocks noGrp="1"/>
          </p:cNvSpPr>
          <p:nvPr>
            <p:ph type="sldNum" sz="quarter" idx="5"/>
          </p:nvPr>
        </p:nvSpPr>
        <p:spPr/>
        <p:txBody>
          <a:bodyPr/>
          <a:lstStyle/>
          <a:p>
            <a:fld id="{8948F412-51CE-4984-8201-F0B821FE3629}" type="slidenum">
              <a:rPr lang="en-US" smtClean="0"/>
              <a:t>54</a:t>
            </a:fld>
            <a:endParaRPr lang="en-US"/>
          </a:p>
        </p:txBody>
      </p:sp>
    </p:spTree>
    <p:extLst>
      <p:ext uri="{BB962C8B-B14F-4D97-AF65-F5344CB8AC3E}">
        <p14:creationId xmlns:p14="http://schemas.microsoft.com/office/powerpoint/2010/main" val="3669129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536C-4287-D1DD-3E05-C8D7F8E01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5DBCF-345F-48E1-4AD6-4C8DE30FF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E250B5-24BB-619B-4AE3-4AB73ACF9134}"/>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C7B88DC8-63F9-E130-3615-69BEB0750D71}"/>
              </a:ext>
            </a:extLst>
          </p:cNvPr>
          <p:cNvSpPr>
            <a:spLocks noGrp="1"/>
          </p:cNvSpPr>
          <p:nvPr>
            <p:ph type="sldNum" sz="quarter" idx="5"/>
          </p:nvPr>
        </p:nvSpPr>
        <p:spPr/>
        <p:txBody>
          <a:bodyPr/>
          <a:lstStyle/>
          <a:p>
            <a:fld id="{8948F412-51CE-4984-8201-F0B821FE3629}" type="slidenum">
              <a:rPr lang="en-US" smtClean="0"/>
              <a:t>55</a:t>
            </a:fld>
            <a:endParaRPr lang="en-US"/>
          </a:p>
        </p:txBody>
      </p:sp>
    </p:spTree>
    <p:extLst>
      <p:ext uri="{BB962C8B-B14F-4D97-AF65-F5344CB8AC3E}">
        <p14:creationId xmlns:p14="http://schemas.microsoft.com/office/powerpoint/2010/main" val="631476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1743C-DEB3-F281-6CD1-3A5BBE529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EEFD2-F42C-B9CF-CD19-A211AA0C9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6F3B8-977D-2F48-FB05-F3636DEBD7B2}"/>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A5808BA7-65F2-65AA-20A0-4E70E050511A}"/>
              </a:ext>
            </a:extLst>
          </p:cNvPr>
          <p:cNvSpPr>
            <a:spLocks noGrp="1"/>
          </p:cNvSpPr>
          <p:nvPr>
            <p:ph type="sldNum" sz="quarter" idx="5"/>
          </p:nvPr>
        </p:nvSpPr>
        <p:spPr/>
        <p:txBody>
          <a:bodyPr/>
          <a:lstStyle/>
          <a:p>
            <a:fld id="{8948F412-51CE-4984-8201-F0B821FE3629}" type="slidenum">
              <a:rPr lang="en-US" smtClean="0"/>
              <a:t>56</a:t>
            </a:fld>
            <a:endParaRPr lang="en-US"/>
          </a:p>
        </p:txBody>
      </p:sp>
    </p:spTree>
    <p:extLst>
      <p:ext uri="{BB962C8B-B14F-4D97-AF65-F5344CB8AC3E}">
        <p14:creationId xmlns:p14="http://schemas.microsoft.com/office/powerpoint/2010/main" val="40807362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F00EA-CBDE-30BA-2072-C600658A4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80EE6-E65A-3AB0-2CA3-EB3EBFE16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EFE46-A469-2707-F1A9-FB3D9472D706}"/>
              </a:ext>
            </a:extLst>
          </p:cNvPr>
          <p:cNvSpPr>
            <a:spLocks noGrp="1"/>
          </p:cNvSpPr>
          <p:nvPr>
            <p:ph type="body" idx="1"/>
          </p:nvPr>
        </p:nvSpPr>
        <p:spPr/>
        <p:txBody>
          <a:bodyPr/>
          <a:lstStyle/>
          <a:p>
            <a:pPr>
              <a:spcBef>
                <a:spcPts val="618"/>
              </a:spcBef>
            </a:pPr>
            <a:endParaRPr lang="en-US" dirty="0"/>
          </a:p>
          <a:p>
            <a:endParaRPr lang="en-US" dirty="0"/>
          </a:p>
        </p:txBody>
      </p:sp>
      <p:sp>
        <p:nvSpPr>
          <p:cNvPr id="4" name="Slide Number Placeholder 3">
            <a:extLst>
              <a:ext uri="{FF2B5EF4-FFF2-40B4-BE49-F238E27FC236}">
                <a16:creationId xmlns:a16="http://schemas.microsoft.com/office/drawing/2014/main" id="{9378E734-5615-A0BE-819D-5DFCE0F06830}"/>
              </a:ext>
            </a:extLst>
          </p:cNvPr>
          <p:cNvSpPr>
            <a:spLocks noGrp="1"/>
          </p:cNvSpPr>
          <p:nvPr>
            <p:ph type="sldNum" sz="quarter" idx="5"/>
          </p:nvPr>
        </p:nvSpPr>
        <p:spPr/>
        <p:txBody>
          <a:bodyPr/>
          <a:lstStyle/>
          <a:p>
            <a:fld id="{8948F412-51CE-4984-8201-F0B821FE3629}" type="slidenum">
              <a:rPr lang="en-US" smtClean="0"/>
              <a:t>57</a:t>
            </a:fld>
            <a:endParaRPr lang="en-US"/>
          </a:p>
        </p:txBody>
      </p:sp>
    </p:spTree>
    <p:extLst>
      <p:ext uri="{BB962C8B-B14F-4D97-AF65-F5344CB8AC3E}">
        <p14:creationId xmlns:p14="http://schemas.microsoft.com/office/powerpoint/2010/main" val="151243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B0B87-B058-1A41-B2DB-BB4CE12AB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CEF67-3A92-9EF0-9FC4-5219E4231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49111-727C-9939-4750-8CFBECEF08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5A5305-D98E-E142-7A41-7D10B970862B}"/>
              </a:ext>
            </a:extLst>
          </p:cNvPr>
          <p:cNvSpPr>
            <a:spLocks noGrp="1"/>
          </p:cNvSpPr>
          <p:nvPr>
            <p:ph type="sldNum" sz="quarter" idx="5"/>
          </p:nvPr>
        </p:nvSpPr>
        <p:spPr/>
        <p:txBody>
          <a:bodyPr/>
          <a:lstStyle/>
          <a:p>
            <a:fld id="{8948F412-51CE-4984-8201-F0B821FE3629}" type="slidenum">
              <a:rPr lang="en-US" smtClean="0"/>
              <a:t>14</a:t>
            </a:fld>
            <a:endParaRPr lang="en-US"/>
          </a:p>
        </p:txBody>
      </p:sp>
    </p:spTree>
    <p:extLst>
      <p:ext uri="{BB962C8B-B14F-4D97-AF65-F5344CB8AC3E}">
        <p14:creationId xmlns:p14="http://schemas.microsoft.com/office/powerpoint/2010/main" val="61810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B3557-5A96-C3E6-D6A4-EBFA4F3F8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32C4D-E2A5-786C-1992-B33A74F6A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98C78-80E5-E63E-F8DA-B6B190823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073E95-F262-A84F-ACD8-AD167DDA4187}"/>
              </a:ext>
            </a:extLst>
          </p:cNvPr>
          <p:cNvSpPr>
            <a:spLocks noGrp="1"/>
          </p:cNvSpPr>
          <p:nvPr>
            <p:ph type="sldNum" sz="quarter" idx="5"/>
          </p:nvPr>
        </p:nvSpPr>
        <p:spPr/>
        <p:txBody>
          <a:bodyPr/>
          <a:lstStyle/>
          <a:p>
            <a:fld id="{8948F412-51CE-4984-8201-F0B821FE3629}" type="slidenum">
              <a:rPr lang="en-US" smtClean="0"/>
              <a:t>17</a:t>
            </a:fld>
            <a:endParaRPr lang="en-US"/>
          </a:p>
        </p:txBody>
      </p:sp>
    </p:spTree>
    <p:extLst>
      <p:ext uri="{BB962C8B-B14F-4D97-AF65-F5344CB8AC3E}">
        <p14:creationId xmlns:p14="http://schemas.microsoft.com/office/powerpoint/2010/main" val="388199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85BA0-EC7B-A3BC-8849-824185D15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4B77A-E599-147E-CDF5-A65383873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4A2D0-09D9-A79E-ACDA-F759C4C11B58}"/>
              </a:ext>
            </a:extLst>
          </p:cNvPr>
          <p:cNvSpPr>
            <a:spLocks noGrp="1"/>
          </p:cNvSpPr>
          <p:nvPr>
            <p:ph type="body" idx="1"/>
          </p:nvPr>
        </p:nvSpPr>
        <p:spPr/>
        <p:txBody>
          <a:bodyPr/>
          <a:lstStyle/>
          <a:p>
            <a:r>
              <a:rPr lang="en-US" b="1" dirty="0"/>
              <a:t>Reduces loopholes and uneven participation</a:t>
            </a:r>
            <a:br>
              <a:rPr lang="en-US" dirty="0"/>
            </a:br>
            <a:r>
              <a:rPr lang="en-US" dirty="0"/>
              <a:t>Some companies were able to avoid the system by staying just under thresholds or structuring their operations differently. This bill tightens those definitions so similar businesses are treated the same. The goal is a more level playing field where everyone follows the same rules.</a:t>
            </a:r>
          </a:p>
          <a:p>
            <a:r>
              <a:rPr lang="en-US" b="1" dirty="0"/>
              <a:t>Shifts costs from a few large players to broader distribution</a:t>
            </a:r>
            <a:br>
              <a:rPr lang="en-US" dirty="0"/>
            </a:br>
            <a:r>
              <a:rPr lang="en-US" dirty="0"/>
              <a:t>Previously, a smaller group of large companies carried most of the compliance cost. This expands participation, so more companies share that burden. The result is that costs are less concentrated and more likely to be built into prices across the market.</a:t>
            </a:r>
          </a:p>
          <a:p>
            <a:endParaRPr lang="en-US" dirty="0"/>
          </a:p>
        </p:txBody>
      </p:sp>
      <p:sp>
        <p:nvSpPr>
          <p:cNvPr id="4" name="Slide Number Placeholder 3">
            <a:extLst>
              <a:ext uri="{FF2B5EF4-FFF2-40B4-BE49-F238E27FC236}">
                <a16:creationId xmlns:a16="http://schemas.microsoft.com/office/drawing/2014/main" id="{FC233C8A-A7D3-65E8-0211-1D64D4CC69EE}"/>
              </a:ext>
            </a:extLst>
          </p:cNvPr>
          <p:cNvSpPr>
            <a:spLocks noGrp="1"/>
          </p:cNvSpPr>
          <p:nvPr>
            <p:ph type="sldNum" sz="quarter" idx="5"/>
          </p:nvPr>
        </p:nvSpPr>
        <p:spPr/>
        <p:txBody>
          <a:bodyPr/>
          <a:lstStyle/>
          <a:p>
            <a:fld id="{8948F412-51CE-4984-8201-F0B821FE3629}" type="slidenum">
              <a:rPr lang="en-US" smtClean="0"/>
              <a:t>18</a:t>
            </a:fld>
            <a:endParaRPr lang="en-US"/>
          </a:p>
        </p:txBody>
      </p:sp>
    </p:spTree>
    <p:extLst>
      <p:ext uri="{BB962C8B-B14F-4D97-AF65-F5344CB8AC3E}">
        <p14:creationId xmlns:p14="http://schemas.microsoft.com/office/powerpoint/2010/main" val="207599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8F412-51CE-4984-8201-F0B821FE3629}" type="slidenum">
              <a:rPr lang="en-US" smtClean="0"/>
              <a:t>19</a:t>
            </a:fld>
            <a:endParaRPr lang="en-US"/>
          </a:p>
        </p:txBody>
      </p:sp>
    </p:spTree>
    <p:extLst>
      <p:ext uri="{BB962C8B-B14F-4D97-AF65-F5344CB8AC3E}">
        <p14:creationId xmlns:p14="http://schemas.microsoft.com/office/powerpoint/2010/main" val="2436967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D3ABC-85A6-0263-D6E1-2D9568FB3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7FB71-BB6F-3156-FD42-46939FA66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D62AE-0501-0278-E346-006A0E79DC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0D956-7C20-0A23-EA2D-E6B445AE1C9B}"/>
              </a:ext>
            </a:extLst>
          </p:cNvPr>
          <p:cNvSpPr>
            <a:spLocks noGrp="1"/>
          </p:cNvSpPr>
          <p:nvPr>
            <p:ph type="sldNum" sz="quarter" idx="5"/>
          </p:nvPr>
        </p:nvSpPr>
        <p:spPr/>
        <p:txBody>
          <a:bodyPr/>
          <a:lstStyle/>
          <a:p>
            <a:fld id="{8948F412-51CE-4984-8201-F0B821FE3629}" type="slidenum">
              <a:rPr lang="en-US" smtClean="0"/>
              <a:t>20</a:t>
            </a:fld>
            <a:endParaRPr lang="en-US"/>
          </a:p>
        </p:txBody>
      </p:sp>
    </p:spTree>
    <p:extLst>
      <p:ext uri="{BB962C8B-B14F-4D97-AF65-F5344CB8AC3E}">
        <p14:creationId xmlns:p14="http://schemas.microsoft.com/office/powerpoint/2010/main" val="298039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1615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9507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2222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0024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300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5403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063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4863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10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9677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331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5953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2844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9366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6015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9780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5BCAD085-E8A6-8845-BD4E-CB4CCA059FC4}" type="datetimeFigureOut">
              <a:rPr lang="en-US" smtClean="0"/>
              <a:t>3/26/2026</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608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BCAD085-E8A6-8845-BD4E-CB4CCA059FC4}" type="datetimeFigureOut">
              <a:rPr lang="en-US" smtClean="0"/>
              <a:t>3/26/2026</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0649338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hyperlink" Target="https://app.leg.wa.gov/billsummary?BillNumber=2411&amp;Year=2026" TargetMode="External"/><Relationship Id="rId3" Type="http://schemas.openxmlformats.org/officeDocument/2006/relationships/image" Target="../media/image3.jpeg"/><Relationship Id="rId7" Type="http://schemas.openxmlformats.org/officeDocument/2006/relationships/hyperlink" Target="https://app.leg.wa.gov/billsummary?BillNumber=2345&amp;Year=2026"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app.leg.wa.gov/billsummary?BillNumber=2264&amp;Year=2026" TargetMode="External"/><Relationship Id="rId5" Type="http://schemas.openxmlformats.org/officeDocument/2006/relationships/hyperlink" Target="https://app.leg.wa.gov/billsummary?BillNumber=2179&amp;Year=2026" TargetMode="External"/><Relationship Id="rId4" Type="http://schemas.openxmlformats.org/officeDocument/2006/relationships/hyperlink" Target="https://app.leg.wa.gov/billsummary?BillNumber=2124&amp;Year=202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app.leg.wa.gov/billsummary?BillNumber=2471&amp;Year=2026"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app.leg.wa.gov/billsummary?BillNumber=2091&amp;Year=2026" TargetMode="External"/><Relationship Id="rId5" Type="http://schemas.openxmlformats.org/officeDocument/2006/relationships/hyperlink" Target="https://app.leg.wa.gov/billsummary?BillNumber=1570&amp;Year=2026" TargetMode="External"/><Relationship Id="rId4" Type="http://schemas.openxmlformats.org/officeDocument/2006/relationships/hyperlink" Target="https://app.leg.wa.gov/billsummary?BillNumber=1069&amp;Year=2026"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pp.leg.wa.gov/billsummary?BillNumber=2479&amp;Year=2026" TargetMode="External"/><Relationship Id="rId3" Type="http://schemas.openxmlformats.org/officeDocument/2006/relationships/image" Target="../media/image3.jpeg"/><Relationship Id="rId7" Type="http://schemas.openxmlformats.org/officeDocument/2006/relationships/hyperlink" Target="https://app.leg.wa.gov/billsummary?BillNumber=2355&amp;Year=2026"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app.leg.wa.gov/billsummary?BillNumber=2303&amp;Year=2026" TargetMode="External"/><Relationship Id="rId5" Type="http://schemas.openxmlformats.org/officeDocument/2006/relationships/hyperlink" Target="https://app.leg.wa.gov/billsummary?BillNumber=2105&amp;Year=2026" TargetMode="External"/><Relationship Id="rId4" Type="http://schemas.openxmlformats.org/officeDocument/2006/relationships/hyperlink" Target="https://app.leg.wa.gov/billsummary?BillNumber=1155&amp;Year=202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hyperlink" Target="https://app.leg.wa.gov/billsummary?BillNumber=2249&amp;Year=2026" TargetMode="External"/><Relationship Id="rId3" Type="http://schemas.openxmlformats.org/officeDocument/2006/relationships/image" Target="../media/image2.jpeg"/><Relationship Id="rId7" Type="http://schemas.openxmlformats.org/officeDocument/2006/relationships/hyperlink" Target="https://app.leg.wa.gov/billsummary?BillNumber=2219&amp;Year=20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pp.leg.wa.gov/billsummary?BillNumber=2107&amp;Year=2026" TargetMode="External"/><Relationship Id="rId11" Type="http://schemas.openxmlformats.org/officeDocument/2006/relationships/hyperlink" Target="https://app.leg.wa.gov/billsummary?BillNumber=2492&amp;Year=2026" TargetMode="External"/><Relationship Id="rId5" Type="http://schemas.openxmlformats.org/officeDocument/2006/relationships/hyperlink" Target="https://app.leg.wa.gov/billsummary?BillNumber=1128&amp;Year=2026" TargetMode="External"/><Relationship Id="rId10" Type="http://schemas.openxmlformats.org/officeDocument/2006/relationships/hyperlink" Target="https://app.leg.wa.gov/billsummary?BillNumber=2472&amp;Year=2026" TargetMode="External"/><Relationship Id="rId4" Type="http://schemas.openxmlformats.org/officeDocument/2006/relationships/image" Target="../media/image3.jpeg"/><Relationship Id="rId9" Type="http://schemas.openxmlformats.org/officeDocument/2006/relationships/hyperlink" Target="https://app.leg.wa.gov/billsummary?BillNumber=2309&amp;Year=20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app.leg.wa.gov/billsummary?BillNumber=2338&amp;Year=2026" TargetMode="External"/><Relationship Id="rId3" Type="http://schemas.openxmlformats.org/officeDocument/2006/relationships/image" Target="../media/image2.jpeg"/><Relationship Id="rId7" Type="http://schemas.openxmlformats.org/officeDocument/2006/relationships/hyperlink" Target="https://app.leg.wa.gov/billsummary?BillNumber=2296&amp;Year=202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app.leg.wa.gov/billsummary?BillNumber=1906&amp;Year=2026" TargetMode="External"/><Relationship Id="rId5" Type="http://schemas.openxmlformats.org/officeDocument/2006/relationships/hyperlink" Target="https://app.leg.wa.gov/billsummary?BillNumber=1903&amp;Year=2026" TargetMode="External"/><Relationship Id="rId10" Type="http://schemas.openxmlformats.org/officeDocument/2006/relationships/hyperlink" Target="https://app.leg.wa.gov/billsummary?BillNumber=2496&amp;Year=2026" TargetMode="External"/><Relationship Id="rId4" Type="http://schemas.openxmlformats.org/officeDocument/2006/relationships/image" Target="../media/image3.jpeg"/><Relationship Id="rId9" Type="http://schemas.openxmlformats.org/officeDocument/2006/relationships/hyperlink" Target="https://app.leg.wa.gov/billsummary?BillNumber=2367&amp;Year=202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hyperlink" Target="https://app.leg.wa.gov/billsummary?BillNumber=2610&amp;Year=2026" TargetMode="External"/><Relationship Id="rId3" Type="http://schemas.openxmlformats.org/officeDocument/2006/relationships/image" Target="../media/image2.jpeg"/><Relationship Id="rId7" Type="http://schemas.openxmlformats.org/officeDocument/2006/relationships/hyperlink" Target="https://app.leg.wa.gov/billsummary?BillNumber=2266&amp;Year=202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pp.leg.wa.gov/billsummary?BillNumber=1859&amp;Year=2026" TargetMode="External"/><Relationship Id="rId5" Type="http://schemas.openxmlformats.org/officeDocument/2006/relationships/hyperlink" Target="https://app.leg.wa.gov/billsummary?BillNumber=1687&amp;Year=2026" TargetMode="Externa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app.leg.wa.gov/billsummary?BillNumber=2228&amp;Year=2026" TargetMode="External"/><Relationship Id="rId5" Type="http://schemas.openxmlformats.org/officeDocument/2006/relationships/hyperlink" Target="https://app.leg.wa.gov/billsummary?BillNumber=2151&amp;Year=2026" TargetMode="Externa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hyperlink" Target="https://app.leg.wa.gov/billsummary?BillNumber=2354&amp;Year=2026" TargetMode="External"/><Relationship Id="rId3" Type="http://schemas.openxmlformats.org/officeDocument/2006/relationships/image" Target="../media/image2.jpeg"/><Relationship Id="rId7" Type="http://schemas.openxmlformats.org/officeDocument/2006/relationships/hyperlink" Target="https://app.leg.wa.gov/billsummary?BillNumber=2304&amp;Year=202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pp.leg.wa.gov/billsummary?BillNumber=1501&amp;Year=2026" TargetMode="External"/><Relationship Id="rId5" Type="http://schemas.openxmlformats.org/officeDocument/2006/relationships/hyperlink" Target="https://app.leg.wa.gov/billsummary?BillNumber=1500&amp;Year=2026" TargetMode="Externa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8" Type="http://schemas.openxmlformats.org/officeDocument/2006/relationships/hyperlink" Target="https://app.leg.wa.gov/billsummary?BillNumber=1974&amp;Year=2026" TargetMode="External"/><Relationship Id="rId3" Type="http://schemas.openxmlformats.org/officeDocument/2006/relationships/image" Target="../media/image2.jpeg"/><Relationship Id="rId7" Type="http://schemas.openxmlformats.org/officeDocument/2006/relationships/hyperlink" Target="https://app.leg.wa.gov/billsummary?BillNumber=1345&amp;Year=202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pp.leg.wa.gov/billsummary?BillNumber=1302&amp;Year=2026" TargetMode="External"/><Relationship Id="rId5" Type="http://schemas.openxmlformats.org/officeDocument/2006/relationships/hyperlink" Target="https://app.leg.wa.gov/billsummary?BillNumber=1210&amp;Year=2026" TargetMode="External"/><Relationship Id="rId4" Type="http://schemas.openxmlformats.org/officeDocument/2006/relationships/image" Target="../media/image3.jpeg"/><Relationship Id="rId9" Type="http://schemas.openxmlformats.org/officeDocument/2006/relationships/hyperlink" Target="https://app.leg.wa.gov/billsummary?BillNumber=2269&amp;Year=20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pp.leg.wa.gov/billsummary?BillNumber=2664&amp;Year=2026" TargetMode="External"/><Relationship Id="rId5" Type="http://schemas.openxmlformats.org/officeDocument/2006/relationships/hyperlink" Target="https://app.leg.wa.gov/billsummary?BillNumber=2452&amp;Year=2026" TargetMode="Externa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pp.leg.wa.gov/billsummary?BillNumber=2317&amp;Year=2026" TargetMode="Externa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pp.leg.wa.gov/billsummary?BillNumber=1796&amp;Year=2026" TargetMode="Externa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pp.leg.wa.gov/billsummary?BillNumber=1295&amp;Year=2026" TargetMode="Externa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pp.leg.wa.gov/billsummary?BillNumber=2594&amp;Year=202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app.leg.wa.gov/billsummary?BillNumber=2557&amp;Year=2026" TargetMode="External"/><Relationship Id="rId5" Type="http://schemas.openxmlformats.org/officeDocument/2006/relationships/hyperlink" Target="https://app.leg.wa.gov/billsummary?BillNumber=2534&amp;Year=2026" TargetMode="Externa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pp.leg.wa.gov/billsummary?BillNumber=2360&amp;Year=2026"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app.leg.wa.gov/billsummary?BillNumber=1795&amp;Year=2026" TargetMode="External"/><Relationship Id="rId5" Type="http://schemas.openxmlformats.org/officeDocument/2006/relationships/hyperlink" Target="https://app.leg.wa.gov/billsummary?BillNumber=1634&amp;Year=2026" TargetMode="Externa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app.leg.wa.gov/billsummary?BillNumber=2588&amp;Year=2026" TargetMode="External"/><Relationship Id="rId5" Type="http://schemas.openxmlformats.org/officeDocument/2006/relationships/hyperlink" Target="https://app.leg.wa.gov/billsummary?BillNumber=2436&amp;Year=2026" TargetMode="External"/><Relationship Id="rId4" Type="http://schemas.openxmlformats.org/officeDocument/2006/relationships/image" Target="../media/image3.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pp.leg.wa.gov/billsummary?BillNumber=2410&amp;Year=202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app.leg.wa.gov/billsummary?BillNumber=2323&amp;Year=2026" TargetMode="External"/><Relationship Id="rId5" Type="http://schemas.openxmlformats.org/officeDocument/2006/relationships/hyperlink" Target="https://app.leg.wa.gov/billsummary?BillNumber=2192&amp;Year=2026" TargetMode="Externa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app.leg.wa.gov/billsummary?BillNumber=2495&amp;Year=2026" TargetMode="External"/><Relationship Id="rId5" Type="http://schemas.openxmlformats.org/officeDocument/2006/relationships/hyperlink" Target="https://app.leg.wa.gov/billsummary?BillNumber=1980&amp;Year=2026" TargetMode="Externa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app.leg.wa.gov/billsummary?BillNumber=2604&amp;Year=2026"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app.leg.wa.gov/billsummary?BillNumber=2467&amp;Year=2026" TargetMode="External"/><Relationship Id="rId5" Type="http://schemas.openxmlformats.org/officeDocument/2006/relationships/hyperlink" Target="https://app.leg.wa.gov/billsummary?BillNumber=2114&amp;Year=2026"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app.leg.wa.gov/billsummary?BillNumber=2525&amp;Year=2026" TargetMode="External"/><Relationship Id="rId5" Type="http://schemas.openxmlformats.org/officeDocument/2006/relationships/hyperlink" Target="https://app.leg.wa.gov/billsummary?BillNumber=2247&amp;Year=2026" TargetMode="External"/><Relationship Id="rId4" Type="http://schemas.openxmlformats.org/officeDocument/2006/relationships/hyperlink" Target="https://app.leg.wa.gov/billsummary?BillNumber=2238&amp;Year=2026"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app.leg.wa.gov/billsummary?BillNumber=2225&amp;Year=2026" TargetMode="External"/><Relationship Id="rId4" Type="http://schemas.openxmlformats.org/officeDocument/2006/relationships/hyperlink" Target="https://app.leg.wa.gov/billsummary?BillNumber=1170&amp;Year=202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3200" dirty="0"/>
              <a:t>2026 Legislative Session report </a:t>
            </a:r>
            <a:endParaRPr sz="3200" dirty="0"/>
          </a:p>
        </p:txBody>
      </p:sp>
      <p:sp>
        <p:nvSpPr>
          <p:cNvPr id="3" name="Content Placeholder 2"/>
          <p:cNvSpPr>
            <a:spLocks noGrp="1"/>
          </p:cNvSpPr>
          <p:nvPr>
            <p:ph idx="1"/>
          </p:nvPr>
        </p:nvSpPr>
        <p:spPr>
          <a:xfrm>
            <a:off x="483299" y="1417638"/>
            <a:ext cx="7684829" cy="3523196"/>
          </a:xfrm>
        </p:spPr>
        <p:txBody>
          <a:bodyPr>
            <a:normAutofit/>
          </a:bodyPr>
          <a:lstStyle/>
          <a:p>
            <a:pPr>
              <a:defRPr sz="2400"/>
            </a:pPr>
            <a:r>
              <a:rPr lang="en-US" dirty="0"/>
              <a:t>Gary Parker – GRC Chair</a:t>
            </a:r>
          </a:p>
          <a:p>
            <a:pPr>
              <a:defRPr sz="2400"/>
            </a:pPr>
            <a:r>
              <a:rPr lang="en-US" dirty="0"/>
              <a:t>Miriam Battson – Chamber Ceo</a:t>
            </a:r>
          </a:p>
          <a:p>
            <a:pPr>
              <a:defRPr sz="2400"/>
            </a:pPr>
            <a:r>
              <a:rPr lang="en-US" dirty="0"/>
              <a:t>Joe Hillyer – Just a guy</a:t>
            </a:r>
          </a:p>
          <a:p>
            <a:pPr>
              <a:defRPr sz="2400"/>
            </a:pPr>
            <a:r>
              <a:rPr lang="en-US" dirty="0"/>
              <a:t>Sean O’Dell – Another guy</a:t>
            </a:r>
          </a:p>
          <a:p>
            <a:pPr>
              <a:defRPr sz="2400"/>
            </a:pPr>
            <a:r>
              <a:rPr lang="en-US" dirty="0"/>
              <a:t>Monica Blackwood</a:t>
            </a:r>
          </a:p>
          <a:p>
            <a:pPr>
              <a:defRPr sz="2400"/>
            </a:pPr>
            <a:r>
              <a:rPr lang="en-US"/>
              <a:t>Missy Hill</a:t>
            </a:r>
            <a:endParaRPr lang="en-US" dirty="0"/>
          </a:p>
          <a:p>
            <a:pPr>
              <a:defRPr sz="2400"/>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12E8498C-D1D5-7888-2552-E6BDFD1EFDC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1F33E17-5F3A-F007-A653-BE7155DCE0EC}"/>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0" y="0"/>
            <a:ext cx="9143980" cy="6858000"/>
          </a:xfrm>
          <a:prstGeom prst="rect">
            <a:avLst/>
          </a:prstGeom>
        </p:spPr>
      </p:pic>
      <p:sp>
        <p:nvSpPr>
          <p:cNvPr id="2" name="Title 1">
            <a:extLst>
              <a:ext uri="{FF2B5EF4-FFF2-40B4-BE49-F238E27FC236}">
                <a16:creationId xmlns:a16="http://schemas.microsoft.com/office/drawing/2014/main" id="{5134A2B1-6080-26AB-2477-90C6C0C322E7}"/>
              </a:ext>
            </a:extLst>
          </p:cNvPr>
          <p:cNvSpPr>
            <a:spLocks noGrp="1"/>
          </p:cNvSpPr>
          <p:nvPr>
            <p:ph type="title"/>
          </p:nvPr>
        </p:nvSpPr>
        <p:spPr>
          <a:xfrm>
            <a:off x="107576" y="33302"/>
            <a:ext cx="9036404" cy="505036"/>
          </a:xfrm>
        </p:spPr>
        <p:txBody>
          <a:bodyPr vert="horz" lIns="91440" tIns="0" rIns="91440" bIns="0" rtlCol="0" anchor="b">
            <a:noAutofit/>
          </a:bodyPr>
          <a:lstStyle/>
          <a:p>
            <a:r>
              <a:rPr lang="en-US" b="1" dirty="0"/>
              <a:t>HB 2215 — Expanding the Carbon Program</a:t>
            </a:r>
            <a:endPar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BA7E3F35-54CB-874E-A5E2-E4A35796156A}"/>
              </a:ext>
            </a:extLst>
          </p:cNvPr>
          <p:cNvSpPr txBox="1"/>
          <p:nvPr/>
        </p:nvSpPr>
        <p:spPr>
          <a:xfrm>
            <a:off x="107577" y="922084"/>
            <a:ext cx="8929120" cy="1985159"/>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sz="1700" dirty="0"/>
              <a:t>Pulls </a:t>
            </a:r>
            <a:r>
              <a:rPr lang="en-US" sz="1700" b="1" dirty="0"/>
              <a:t>more fuel suppliers</a:t>
            </a:r>
            <a:r>
              <a:rPr lang="en-US" sz="1700" dirty="0"/>
              <a:t> into the state’s carbon pricing system </a:t>
            </a:r>
          </a:p>
          <a:p>
            <a:pPr marL="285750" indent="-285750">
              <a:spcBef>
                <a:spcPts val="600"/>
              </a:spcBef>
              <a:buFont typeface="Arial" panose="020B0604020202020204" pitchFamily="34" charset="0"/>
              <a:buChar char="•"/>
            </a:pPr>
            <a:r>
              <a:rPr lang="en-US" sz="1700" dirty="0"/>
              <a:t>Applies to companies bringing </a:t>
            </a:r>
            <a:r>
              <a:rPr lang="en-US" sz="1700" b="1" dirty="0"/>
              <a:t>gas, diesel, propane, and other fuels</a:t>
            </a:r>
            <a:r>
              <a:rPr lang="en-US" sz="1700" dirty="0"/>
              <a:t> into Washington </a:t>
            </a:r>
          </a:p>
          <a:p>
            <a:pPr marL="285750" indent="-285750">
              <a:spcBef>
                <a:spcPts val="600"/>
              </a:spcBef>
              <a:buFont typeface="Arial" panose="020B0604020202020204" pitchFamily="34" charset="0"/>
              <a:buChar char="•"/>
            </a:pPr>
            <a:r>
              <a:rPr lang="en-US" sz="1700" dirty="0"/>
              <a:t>Closes gaps so businesses can’t </a:t>
            </a:r>
            <a:r>
              <a:rPr lang="en-US" sz="1700" b="1" dirty="0"/>
              <a:t>avoid compliance by staying below thresholds</a:t>
            </a:r>
            <a:r>
              <a:rPr lang="en-US" sz="1700" dirty="0"/>
              <a:t> </a:t>
            </a:r>
          </a:p>
          <a:p>
            <a:pPr marL="285750" indent="-285750">
              <a:spcBef>
                <a:spcPts val="600"/>
              </a:spcBef>
              <a:buFont typeface="Arial" panose="020B0604020202020204" pitchFamily="34" charset="0"/>
              <a:buChar char="•"/>
            </a:pPr>
            <a:r>
              <a:rPr lang="en-US" sz="1700" dirty="0"/>
              <a:t>Requires more companies to </a:t>
            </a:r>
            <a:r>
              <a:rPr lang="en-US" sz="1700" b="1" dirty="0"/>
              <a:t>buy carbon allowances tied to emissions</a:t>
            </a:r>
            <a:endParaRPr lang="en-US" sz="1700" dirty="0"/>
          </a:p>
        </p:txBody>
      </p:sp>
      <p:sp>
        <p:nvSpPr>
          <p:cNvPr id="11" name="TextBox 10">
            <a:extLst>
              <a:ext uri="{FF2B5EF4-FFF2-40B4-BE49-F238E27FC236}">
                <a16:creationId xmlns:a16="http://schemas.microsoft.com/office/drawing/2014/main" id="{E4509025-8FAF-2DDC-F344-A680873CEF93}"/>
              </a:ext>
            </a:extLst>
          </p:cNvPr>
          <p:cNvSpPr txBox="1"/>
          <p:nvPr/>
        </p:nvSpPr>
        <p:spPr>
          <a:xfrm>
            <a:off x="207478" y="5212914"/>
            <a:ext cx="8729043" cy="1092607"/>
          </a:xfrm>
          <a:prstGeom prst="rect">
            <a:avLst/>
          </a:prstGeom>
          <a:noFill/>
        </p:spPr>
        <p:txBody>
          <a:bodyPr wrap="square" rtlCol="0">
            <a:spAutoFit/>
          </a:bodyPr>
          <a:lstStyle/>
          <a:p>
            <a:r>
              <a:rPr lang="en-US" b="1" dirty="0"/>
              <a:t>Why You Care</a:t>
            </a:r>
          </a:p>
          <a:p>
            <a:endParaRPr lang="en-US" sz="1050" b="1" dirty="0"/>
          </a:p>
          <a:p>
            <a:r>
              <a:rPr lang="en-US" b="1" dirty="0"/>
              <a:t>If fuel costs go up anywhere in the system, you feel it everywhere — at the pump, in your bills, and in the price of everyday goods.</a:t>
            </a:r>
            <a:endParaRPr lang="en-US" dirty="0"/>
          </a:p>
        </p:txBody>
      </p:sp>
      <p:sp>
        <p:nvSpPr>
          <p:cNvPr id="3" name="TextBox 2">
            <a:extLst>
              <a:ext uri="{FF2B5EF4-FFF2-40B4-BE49-F238E27FC236}">
                <a16:creationId xmlns:a16="http://schemas.microsoft.com/office/drawing/2014/main" id="{84CCE715-40D2-2C0E-EE03-D8990D7DF0A9}"/>
              </a:ext>
            </a:extLst>
          </p:cNvPr>
          <p:cNvSpPr txBox="1"/>
          <p:nvPr/>
        </p:nvSpPr>
        <p:spPr>
          <a:xfrm>
            <a:off x="161374" y="3373290"/>
            <a:ext cx="8414017" cy="1200329"/>
          </a:xfrm>
          <a:prstGeom prst="rect">
            <a:avLst/>
          </a:prstGeom>
          <a:noFill/>
        </p:spPr>
        <p:txBody>
          <a:bodyPr wrap="square" rtlCol="0">
            <a:spAutoFit/>
          </a:bodyPr>
          <a:lstStyle/>
          <a:p>
            <a:r>
              <a:rPr lang="en-US" b="1" dirty="0"/>
              <a:t>What Changes</a:t>
            </a:r>
          </a:p>
          <a:p>
            <a:pPr marL="285750" indent="-285750">
              <a:buFont typeface="Arial" panose="020B0604020202020204" pitchFamily="34" charset="0"/>
              <a:buChar char="•"/>
            </a:pPr>
            <a:r>
              <a:rPr lang="en-US" dirty="0"/>
              <a:t>Expands carbon costs across the </a:t>
            </a:r>
            <a:r>
              <a:rPr lang="en-US" b="1" dirty="0"/>
              <a:t>entire fuel supply chain</a:t>
            </a:r>
            <a:r>
              <a:rPr lang="en-US" dirty="0"/>
              <a:t> </a:t>
            </a:r>
          </a:p>
          <a:p>
            <a:pPr marL="285750" indent="-285750">
              <a:buFont typeface="Arial" panose="020B0604020202020204" pitchFamily="34" charset="0"/>
              <a:buChar char="•"/>
            </a:pPr>
            <a:r>
              <a:rPr lang="en-US" dirty="0"/>
              <a:t>Reduces loopholes and uneven participation </a:t>
            </a:r>
          </a:p>
          <a:p>
            <a:pPr marL="285750" indent="-285750">
              <a:buFont typeface="Arial" panose="020B0604020202020204" pitchFamily="34" charset="0"/>
              <a:buChar char="•"/>
            </a:pPr>
            <a:r>
              <a:rPr lang="en-US" dirty="0"/>
              <a:t>Shifts costs from a few large players → </a:t>
            </a:r>
            <a:r>
              <a:rPr lang="en-US" b="1" dirty="0"/>
              <a:t>more broadly distributed</a:t>
            </a:r>
            <a:endParaRPr lang="en-US" dirty="0"/>
          </a:p>
        </p:txBody>
      </p:sp>
    </p:spTree>
    <p:extLst>
      <p:ext uri="{BB962C8B-B14F-4D97-AF65-F5344CB8AC3E}">
        <p14:creationId xmlns:p14="http://schemas.microsoft.com/office/powerpoint/2010/main" val="294326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645BE3B-4D64-3032-8E1B-CC90D0BABDEF}"/>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79F2A44-956D-A594-6EF2-3EB1B31D1FF4}"/>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F81FDE0E-E2D5-3195-B889-3ED07EEF0382}"/>
              </a:ext>
            </a:extLst>
          </p:cNvPr>
          <p:cNvSpPr>
            <a:spLocks noGrp="1"/>
          </p:cNvSpPr>
          <p:nvPr>
            <p:ph type="title"/>
          </p:nvPr>
        </p:nvSpPr>
        <p:spPr>
          <a:xfrm>
            <a:off x="1313259" y="33302"/>
            <a:ext cx="6507166" cy="517577"/>
          </a:xfrm>
        </p:spPr>
        <p:txBody>
          <a:bodyPr vert="horz" lIns="91440" tIns="45720" rIns="91440" bIns="45720" rtlCol="0" anchor="b">
            <a:noAutofit/>
          </a:bodyPr>
          <a:lstStyle/>
          <a:p>
            <a:pPr algn="ctr"/>
            <a:r>
              <a:rPr lang="en-US" sz="3200" b="1" dirty="0"/>
              <a:t>Criminal Justice</a:t>
            </a:r>
            <a:endParaRPr lang="en-US" sz="3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7BC4ACDA-CE58-3BC2-325D-E286C798FDE0}"/>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0C73B19F-7D92-6F03-7683-CC7C215B06E0}"/>
              </a:ext>
            </a:extLst>
          </p:cNvPr>
          <p:cNvSpPr txBox="1"/>
          <p:nvPr/>
        </p:nvSpPr>
        <p:spPr>
          <a:xfrm>
            <a:off x="54530" y="4192097"/>
            <a:ext cx="8867954" cy="1815882"/>
          </a:xfrm>
          <a:prstGeom prst="rect">
            <a:avLst/>
          </a:prstGeom>
          <a:noFill/>
        </p:spPr>
        <p:txBody>
          <a:bodyPr wrap="square" rtlCol="0">
            <a:spAutoFit/>
          </a:bodyPr>
          <a:lstStyle/>
          <a:p>
            <a:r>
              <a:rPr lang="en-US" sz="1600" b="1" dirty="0"/>
              <a:t>Public Safety / Justice — Key Takeaways</a:t>
            </a:r>
          </a:p>
          <a:p>
            <a:pPr marL="285750" indent="-285750">
              <a:buFont typeface="Arial" panose="020B0604020202020204" pitchFamily="34" charset="0"/>
              <a:buChar char="•"/>
            </a:pPr>
            <a:r>
              <a:rPr lang="en-US" sz="1600" dirty="0"/>
              <a:t>Expands </a:t>
            </a:r>
            <a:r>
              <a:rPr lang="en-US" sz="1600" b="1" dirty="0"/>
              <a:t>independent investigations and oversight</a:t>
            </a:r>
            <a:r>
              <a:rPr lang="en-US" sz="1600" dirty="0"/>
              <a:t> of law enforcement </a:t>
            </a:r>
          </a:p>
          <a:p>
            <a:pPr marL="285750" indent="-285750">
              <a:buFont typeface="Arial" panose="020B0604020202020204" pitchFamily="34" charset="0"/>
              <a:buChar char="•"/>
            </a:pPr>
            <a:r>
              <a:rPr lang="en-US" sz="1600" dirty="0"/>
              <a:t>Increases </a:t>
            </a:r>
            <a:r>
              <a:rPr lang="en-US" sz="1600" b="1" dirty="0"/>
              <a:t>accountability requirements for officers</a:t>
            </a:r>
            <a:r>
              <a:rPr lang="en-US" sz="1600" dirty="0"/>
              <a:t> (identification, conduct rules) </a:t>
            </a:r>
          </a:p>
          <a:p>
            <a:pPr marL="285750" indent="-285750">
              <a:buFont typeface="Arial" panose="020B0604020202020204" pitchFamily="34" charset="0"/>
              <a:buChar char="•"/>
            </a:pPr>
            <a:r>
              <a:rPr lang="en-US" sz="1600" dirty="0"/>
              <a:t>Strengthens and centralizes </a:t>
            </a:r>
            <a:r>
              <a:rPr lang="en-US" sz="1600" b="1" dirty="0"/>
              <a:t>firearm background check systems</a:t>
            </a:r>
            <a:r>
              <a:rPr lang="en-US" sz="1600" dirty="0"/>
              <a:t> </a:t>
            </a:r>
          </a:p>
          <a:p>
            <a:pPr marL="285750" indent="-285750">
              <a:buFont typeface="Arial" panose="020B0604020202020204" pitchFamily="34" charset="0"/>
              <a:buChar char="•"/>
            </a:pPr>
            <a:r>
              <a:rPr lang="en-US" sz="1600" dirty="0"/>
              <a:t>Expands </a:t>
            </a:r>
            <a:r>
              <a:rPr lang="en-US" sz="1600" b="1" dirty="0"/>
              <a:t>rights and compensation pathways</a:t>
            </a:r>
            <a:r>
              <a:rPr lang="en-US" sz="1600" dirty="0"/>
              <a:t> for wrongfully convicted individuals </a:t>
            </a:r>
          </a:p>
          <a:p>
            <a:pPr marL="285750" indent="-285750">
              <a:buFont typeface="Arial" panose="020B0604020202020204" pitchFamily="34" charset="0"/>
              <a:buChar char="•"/>
            </a:pPr>
            <a:r>
              <a:rPr lang="en-US" sz="1600" dirty="0"/>
              <a:t>Adjusts </a:t>
            </a:r>
            <a:r>
              <a:rPr lang="en-US" sz="1600" b="1" dirty="0"/>
              <a:t>inmate policies and financial thresholds</a:t>
            </a:r>
            <a:r>
              <a:rPr lang="en-US" sz="1600" dirty="0"/>
              <a:t> within corrections </a:t>
            </a:r>
          </a:p>
          <a:p>
            <a:pPr marL="285750" indent="-285750">
              <a:buFont typeface="Arial" panose="020B0604020202020204" pitchFamily="34" charset="0"/>
              <a:buChar char="•"/>
            </a:pPr>
            <a:r>
              <a:rPr lang="en-US" sz="1600" dirty="0"/>
              <a:t>Enhances </a:t>
            </a:r>
            <a:r>
              <a:rPr lang="en-US" sz="1600" b="1" dirty="0"/>
              <a:t>victim protections</a:t>
            </a:r>
            <a:r>
              <a:rPr lang="en-US" sz="1600" dirty="0"/>
              <a:t> in military justice proceedings</a:t>
            </a:r>
          </a:p>
        </p:txBody>
      </p:sp>
      <p:sp>
        <p:nvSpPr>
          <p:cNvPr id="13" name="TextBox 12">
            <a:extLst>
              <a:ext uri="{FF2B5EF4-FFF2-40B4-BE49-F238E27FC236}">
                <a16:creationId xmlns:a16="http://schemas.microsoft.com/office/drawing/2014/main" id="{06CB7E59-E058-D063-3A17-85747C48BE15}"/>
              </a:ext>
            </a:extLst>
          </p:cNvPr>
          <p:cNvSpPr txBox="1"/>
          <p:nvPr/>
        </p:nvSpPr>
        <p:spPr>
          <a:xfrm>
            <a:off x="316407" y="6052091"/>
            <a:ext cx="8773063" cy="877163"/>
          </a:xfrm>
          <a:prstGeom prst="rect">
            <a:avLst/>
          </a:prstGeom>
          <a:noFill/>
        </p:spPr>
        <p:txBody>
          <a:bodyPr wrap="square" rtlCol="0">
            <a:spAutoFit/>
          </a:bodyPr>
          <a:lstStyle/>
          <a:p>
            <a:r>
              <a:rPr lang="en-US" sz="1600" b="1" dirty="0"/>
              <a:t>Bottom Line</a:t>
            </a:r>
          </a:p>
          <a:p>
            <a:endParaRPr lang="en-US" sz="100" b="1" dirty="0"/>
          </a:p>
          <a:p>
            <a:r>
              <a:rPr lang="en-US" sz="1600" dirty="0"/>
              <a:t>Broad expansion of oversight, accountability, and individual protections across the criminal justice system</a:t>
            </a:r>
          </a:p>
        </p:txBody>
      </p:sp>
      <p:graphicFrame>
        <p:nvGraphicFramePr>
          <p:cNvPr id="3" name="Table 2">
            <a:extLst>
              <a:ext uri="{FF2B5EF4-FFF2-40B4-BE49-F238E27FC236}">
                <a16:creationId xmlns:a16="http://schemas.microsoft.com/office/drawing/2014/main" id="{DBC6B16B-F680-BDC2-C7C9-105ADB20C20F}"/>
              </a:ext>
            </a:extLst>
          </p:cNvPr>
          <p:cNvGraphicFramePr>
            <a:graphicFrameLocks noGrp="1"/>
          </p:cNvGraphicFramePr>
          <p:nvPr>
            <p:extLst>
              <p:ext uri="{D42A27DB-BD31-4B8C-83A1-F6EECF244321}">
                <p14:modId xmlns:p14="http://schemas.microsoft.com/office/powerpoint/2010/main" val="823434869"/>
              </p:ext>
            </p:extLst>
          </p:nvPr>
        </p:nvGraphicFramePr>
        <p:xfrm>
          <a:off x="0" y="484092"/>
          <a:ext cx="9143980" cy="3654856"/>
        </p:xfrm>
        <a:graphic>
          <a:graphicData uri="http://schemas.openxmlformats.org/drawingml/2006/table">
            <a:tbl>
              <a:tblPr>
                <a:tableStyleId>{5C22544A-7EE6-4342-B048-85BDC9FD1C3A}</a:tableStyleId>
              </a:tblPr>
              <a:tblGrid>
                <a:gridCol w="788446">
                  <a:extLst>
                    <a:ext uri="{9D8B030D-6E8A-4147-A177-3AD203B41FA5}">
                      <a16:colId xmlns:a16="http://schemas.microsoft.com/office/drawing/2014/main" val="2529665766"/>
                    </a:ext>
                  </a:extLst>
                </a:gridCol>
                <a:gridCol w="5520146">
                  <a:extLst>
                    <a:ext uri="{9D8B030D-6E8A-4147-A177-3AD203B41FA5}">
                      <a16:colId xmlns:a16="http://schemas.microsoft.com/office/drawing/2014/main" val="1437524378"/>
                    </a:ext>
                  </a:extLst>
                </a:gridCol>
                <a:gridCol w="860611">
                  <a:extLst>
                    <a:ext uri="{9D8B030D-6E8A-4147-A177-3AD203B41FA5}">
                      <a16:colId xmlns:a16="http://schemas.microsoft.com/office/drawing/2014/main" val="2764540984"/>
                    </a:ext>
                  </a:extLst>
                </a:gridCol>
                <a:gridCol w="891348">
                  <a:extLst>
                    <a:ext uri="{9D8B030D-6E8A-4147-A177-3AD203B41FA5}">
                      <a16:colId xmlns:a16="http://schemas.microsoft.com/office/drawing/2014/main" val="2722691466"/>
                    </a:ext>
                  </a:extLst>
                </a:gridCol>
                <a:gridCol w="1083429">
                  <a:extLst>
                    <a:ext uri="{9D8B030D-6E8A-4147-A177-3AD203B41FA5}">
                      <a16:colId xmlns:a16="http://schemas.microsoft.com/office/drawing/2014/main" val="4165702595"/>
                    </a:ext>
                  </a:extLst>
                </a:gridCol>
              </a:tblGrid>
              <a:tr h="172975">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Bill</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Title</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Valdez</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Richards</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Krishnadasan</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3233233202"/>
                  </a:ext>
                </a:extLst>
              </a:tr>
              <a:tr h="205922">
                <a:tc>
                  <a:txBody>
                    <a:bodyPr/>
                    <a:lstStyle/>
                    <a:p>
                      <a:pPr algn="ctr" fontAlgn="ctr">
                        <a:buNone/>
                      </a:pPr>
                      <a:r>
                        <a:rPr lang="en-US" sz="1000" u="none" strike="noStrike" dirty="0">
                          <a:solidFill>
                            <a:schemeClr val="tx1"/>
                          </a:solidFill>
                          <a:effectLst/>
                        </a:rPr>
                        <a:t>SHB 1390</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a:solidFill>
                            <a:schemeClr val="tx1"/>
                          </a:solidFill>
                          <a:effectLst/>
                        </a:rPr>
                        <a:t>Repealing the community protection program.</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extLst>
                  <a:ext uri="{0D108BD9-81ED-4DB2-BD59-A6C34878D82A}">
                    <a16:rowId xmlns:a16="http://schemas.microsoft.com/office/drawing/2014/main" val="891634754"/>
                  </a:ext>
                </a:extLst>
              </a:tr>
              <a:tr h="345950">
                <a:tc>
                  <a:txBody>
                    <a:bodyPr/>
                    <a:lstStyle/>
                    <a:p>
                      <a:pPr algn="ctr" fontAlgn="ctr">
                        <a:buNone/>
                      </a:pPr>
                      <a:r>
                        <a:rPr lang="en-US" sz="1000" u="none" strike="noStrike" dirty="0">
                          <a:solidFill>
                            <a:schemeClr val="tx1"/>
                          </a:solidFill>
                          <a:effectLst/>
                        </a:rPr>
                        <a:t>ESHB 1604</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Providing parameters for conducting searches of transgender and intersex individuals confined in a local jail in compliance with federal law.</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2960903300"/>
                  </a:ext>
                </a:extLst>
              </a:tr>
              <a:tr h="205922">
                <a:tc>
                  <a:txBody>
                    <a:bodyPr/>
                    <a:lstStyle/>
                    <a:p>
                      <a:pPr algn="ctr" fontAlgn="ctr">
                        <a:buNone/>
                      </a:pPr>
                      <a:r>
                        <a:rPr lang="en-US" sz="1000" u="none" strike="noStrike" dirty="0">
                          <a:solidFill>
                            <a:schemeClr val="tx1"/>
                          </a:solidFill>
                          <a:effectLst/>
                        </a:rPr>
                        <a:t>EHB 2156</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the authority of investigators of the attorney general's office.</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2907719855"/>
                  </a:ext>
                </a:extLst>
              </a:tr>
              <a:tr h="205922">
                <a:tc>
                  <a:txBody>
                    <a:bodyPr/>
                    <a:lstStyle/>
                    <a:p>
                      <a:pPr algn="ctr" fontAlgn="ctr">
                        <a:buNone/>
                      </a:pPr>
                      <a:r>
                        <a:rPr lang="en-US" sz="1000" u="none" strike="noStrike">
                          <a:solidFill>
                            <a:schemeClr val="tx1"/>
                          </a:solidFill>
                          <a:effectLst/>
                        </a:rPr>
                        <a:t>ESHB 2165</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false identification as a peace officer.</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2794420083"/>
                  </a:ext>
                </a:extLst>
              </a:tr>
              <a:tr h="205922">
                <a:tc>
                  <a:txBody>
                    <a:bodyPr/>
                    <a:lstStyle/>
                    <a:p>
                      <a:pPr algn="ctr" fontAlgn="ctr">
                        <a:buNone/>
                      </a:pPr>
                      <a:r>
                        <a:rPr lang="en-US" sz="1000" u="none" strike="noStrike">
                          <a:solidFill>
                            <a:schemeClr val="tx1"/>
                          </a:solidFill>
                          <a:effectLst/>
                        </a:rPr>
                        <a:t>ESHB 2320</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the regulation of firearm manufacturing.</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275580004"/>
                  </a:ext>
                </a:extLst>
              </a:tr>
              <a:tr h="421612">
                <a:tc>
                  <a:txBody>
                    <a:bodyPr/>
                    <a:lstStyle/>
                    <a:p>
                      <a:pPr algn="ctr" fontAlgn="ctr">
                        <a:buNone/>
                      </a:pPr>
                      <a:r>
                        <a:rPr lang="en-US" sz="1000" u="none" strike="noStrike" dirty="0">
                          <a:solidFill>
                            <a:schemeClr val="tx1"/>
                          </a:solidFill>
                          <a:effectLst/>
                        </a:rPr>
                        <a:t>HB 2417</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Changing the Washington code of military justice so that it includes certain protections for victims of an offense while serving within the organized militia of Washington.</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3339399984"/>
                  </a:ext>
                </a:extLst>
              </a:tr>
              <a:tr h="518924">
                <a:tc>
                  <a:txBody>
                    <a:bodyPr/>
                    <a:lstStyle/>
                    <a:p>
                      <a:pPr algn="ctr" fontAlgn="ctr">
                        <a:buNone/>
                      </a:pPr>
                      <a:r>
                        <a:rPr lang="en-US" sz="1000" u="none" strike="noStrike">
                          <a:solidFill>
                            <a:schemeClr val="tx1"/>
                          </a:solidFill>
                          <a:effectLst/>
                        </a:rPr>
                        <a:t>ESHB 2508</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Clarifying the scope of authority of the office of independent investigations to align with current operations and practices and to include public disclosure requirements and protect privacy.</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3850425272"/>
                  </a:ext>
                </a:extLst>
              </a:tr>
              <a:tr h="205922">
                <a:tc>
                  <a:txBody>
                    <a:bodyPr/>
                    <a:lstStyle/>
                    <a:p>
                      <a:pPr algn="ctr" fontAlgn="ctr">
                        <a:buNone/>
                      </a:pPr>
                      <a:r>
                        <a:rPr lang="en-US" sz="1000" u="none" strike="noStrike">
                          <a:solidFill>
                            <a:schemeClr val="tx1"/>
                          </a:solidFill>
                          <a:effectLst/>
                        </a:rPr>
                        <a:t>HB 2521</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firearms background check.</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Excused</a:t>
                      </a:r>
                      <a:endParaRPr lang="en-US"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FFFF00"/>
                    </a:solid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extLst>
                  <a:ext uri="{0D108BD9-81ED-4DB2-BD59-A6C34878D82A}">
                    <a16:rowId xmlns:a16="http://schemas.microsoft.com/office/drawing/2014/main" val="3684460405"/>
                  </a:ext>
                </a:extLst>
              </a:tr>
              <a:tr h="205922">
                <a:tc>
                  <a:txBody>
                    <a:bodyPr/>
                    <a:lstStyle/>
                    <a:p>
                      <a:pPr algn="ctr" fontAlgn="ctr">
                        <a:buNone/>
                      </a:pPr>
                      <a:r>
                        <a:rPr lang="en-US" sz="1000" u="none" strike="noStrike">
                          <a:solidFill>
                            <a:schemeClr val="tx1"/>
                          </a:solidFill>
                          <a:effectLst/>
                        </a:rPr>
                        <a:t>SHB 2539</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inmate funds.</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1763195060"/>
                  </a:ext>
                </a:extLst>
              </a:tr>
              <a:tr h="205922">
                <a:tc>
                  <a:txBody>
                    <a:bodyPr/>
                    <a:lstStyle/>
                    <a:p>
                      <a:pPr algn="ctr" fontAlgn="ctr">
                        <a:buNone/>
                      </a:pPr>
                      <a:r>
                        <a:rPr lang="en-US" sz="1000" u="none" strike="noStrike">
                          <a:solidFill>
                            <a:schemeClr val="tx1"/>
                          </a:solidFill>
                          <a:effectLst/>
                        </a:rPr>
                        <a:t>ESSB 5105</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sexually explicit depictions of minors.</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2651261460"/>
                  </a:ext>
                </a:extLst>
              </a:tr>
              <a:tr h="205922">
                <a:tc>
                  <a:txBody>
                    <a:bodyPr/>
                    <a:lstStyle/>
                    <a:p>
                      <a:pPr algn="ctr" fontAlgn="ctr">
                        <a:buNone/>
                      </a:pPr>
                      <a:r>
                        <a:rPr lang="en-US" sz="1000" u="none" strike="noStrike">
                          <a:solidFill>
                            <a:schemeClr val="tx1"/>
                          </a:solidFill>
                          <a:effectLst/>
                        </a:rPr>
                        <a:t>SSB 5520</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the wrongly convicted persons act.</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Excused</a:t>
                      </a:r>
                      <a:endParaRPr lang="en-US" sz="15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FFFF0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3517087897"/>
                  </a:ext>
                </a:extLst>
              </a:tr>
              <a:tr h="205922">
                <a:tc>
                  <a:txBody>
                    <a:bodyPr/>
                    <a:lstStyle/>
                    <a:p>
                      <a:pPr algn="ctr" fontAlgn="ctr">
                        <a:buNone/>
                      </a:pPr>
                      <a:r>
                        <a:rPr lang="en-US" sz="1000" u="none" strike="noStrike">
                          <a:solidFill>
                            <a:schemeClr val="tx1"/>
                          </a:solidFill>
                          <a:effectLst/>
                        </a:rPr>
                        <a:t>SSB 5855</a:t>
                      </a:r>
                      <a:endParaRPr lang="en-US" sz="1000" b="1" i="0" u="none" strike="noStrike">
                        <a:solidFill>
                          <a:schemeClr val="tx1"/>
                        </a:solidFill>
                        <a:effectLst/>
                        <a:latin typeface="Calibri" panose="020F0502020204030204" pitchFamily="34" charset="0"/>
                      </a:endParaRPr>
                    </a:p>
                  </a:txBody>
                  <a:tcPr marL="8237" marR="8237" marT="8237" marB="0" anchor="ctr">
                    <a:noFill/>
                  </a:tcPr>
                </a:tc>
                <a:tc>
                  <a:txBody>
                    <a:bodyPr/>
                    <a:lstStyle/>
                    <a:p>
                      <a:pPr algn="l" fontAlgn="ctr">
                        <a:buNone/>
                      </a:pPr>
                      <a:r>
                        <a:rPr lang="en-US" sz="1000" u="none" strike="noStrike" dirty="0">
                          <a:solidFill>
                            <a:schemeClr val="tx1"/>
                          </a:solidFill>
                          <a:effectLst/>
                        </a:rPr>
                        <a:t>Concerning the use of face coverings by law enforcement officers.</a:t>
                      </a:r>
                      <a:endParaRPr lang="en-US" sz="1000" b="1" i="0" u="none" strike="noStrike" dirty="0">
                        <a:solidFill>
                          <a:schemeClr val="tx1"/>
                        </a:solidFill>
                        <a:effectLst/>
                        <a:latin typeface="Calibri" panose="020F0502020204030204" pitchFamily="34" charset="0"/>
                      </a:endParaRPr>
                    </a:p>
                  </a:txBody>
                  <a:tcPr marL="8237" marR="8237" marT="8237" marB="0" anchor="ctr">
                    <a:noFill/>
                  </a:tcPr>
                </a:tc>
                <a:tc>
                  <a:txBody>
                    <a:bodyPr/>
                    <a:lstStyle/>
                    <a:p>
                      <a:pPr algn="ctr" fontAlgn="ctr">
                        <a:buNone/>
                      </a:pPr>
                      <a:r>
                        <a:rPr lang="en-US" sz="150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chemeClr val="accent6">
                        <a:lumMod val="75000"/>
                      </a:schemeClr>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tc>
                  <a:txBody>
                    <a:bodyPr/>
                    <a:lstStyle/>
                    <a:p>
                      <a:pPr algn="ctr" fontAlgn="ctr">
                        <a:buNone/>
                      </a:pPr>
                      <a:r>
                        <a:rPr lang="en-US" sz="1500" u="none" strike="noStrike" dirty="0">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8237" marR="8237" marT="8237" marB="0" anchor="ctr">
                    <a:solidFill>
                      <a:srgbClr val="00B050"/>
                    </a:solidFill>
                  </a:tcPr>
                </a:tc>
                <a:extLst>
                  <a:ext uri="{0D108BD9-81ED-4DB2-BD59-A6C34878D82A}">
                    <a16:rowId xmlns:a16="http://schemas.microsoft.com/office/drawing/2014/main" val="910246301"/>
                  </a:ext>
                </a:extLst>
              </a:tr>
            </a:tbl>
          </a:graphicData>
        </a:graphic>
      </p:graphicFrame>
    </p:spTree>
    <p:extLst>
      <p:ext uri="{BB962C8B-B14F-4D97-AF65-F5344CB8AC3E}">
        <p14:creationId xmlns:p14="http://schemas.microsoft.com/office/powerpoint/2010/main" val="97090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1847CC96-E32C-BE21-64EE-33D4989A2AF6}"/>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E23F753E-4E22-79EC-813F-B06475A709C0}"/>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0" y="33302"/>
            <a:ext cx="9143980" cy="6858000"/>
          </a:xfrm>
          <a:prstGeom prst="rect">
            <a:avLst/>
          </a:prstGeom>
        </p:spPr>
      </p:pic>
      <p:sp>
        <p:nvSpPr>
          <p:cNvPr id="2" name="Title 1">
            <a:extLst>
              <a:ext uri="{FF2B5EF4-FFF2-40B4-BE49-F238E27FC236}">
                <a16:creationId xmlns:a16="http://schemas.microsoft.com/office/drawing/2014/main" id="{7C346DAC-F1AC-4438-3FC8-A26D4499E2F9}"/>
              </a:ext>
            </a:extLst>
          </p:cNvPr>
          <p:cNvSpPr>
            <a:spLocks noGrp="1"/>
          </p:cNvSpPr>
          <p:nvPr>
            <p:ph type="title"/>
          </p:nvPr>
        </p:nvSpPr>
        <p:spPr>
          <a:xfrm>
            <a:off x="53787" y="137283"/>
            <a:ext cx="9228525" cy="422735"/>
          </a:xfrm>
        </p:spPr>
        <p:txBody>
          <a:bodyPr vert="horz" lIns="91440" tIns="0" rIns="91440" bIns="0" rtlCol="0" anchor="b">
            <a:noAutofit/>
          </a:bodyPr>
          <a:lstStyle/>
          <a:p>
            <a:r>
              <a:rPr lang="en-US" sz="2400" b="1" dirty="0"/>
              <a:t>SHB 1390 — Ending the Community Protection Program</a:t>
            </a:r>
            <a:endParaRPr lang="en-US" sz="24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74F6A9D0-7DEE-F914-72AC-4E0855F3E093}"/>
              </a:ext>
            </a:extLst>
          </p:cNvPr>
          <p:cNvSpPr txBox="1"/>
          <p:nvPr/>
        </p:nvSpPr>
        <p:spPr>
          <a:xfrm>
            <a:off x="107577" y="922084"/>
            <a:ext cx="8929120" cy="1077218"/>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dirty="0"/>
              <a:t>Eliminates the </a:t>
            </a:r>
            <a:r>
              <a:rPr lang="en-US" b="1" dirty="0"/>
              <a:t>Community Protection Program (CPP)</a:t>
            </a:r>
            <a:r>
              <a:rPr lang="en-US" dirty="0"/>
              <a:t> </a:t>
            </a:r>
          </a:p>
          <a:p>
            <a:pPr marL="285750" indent="-285750">
              <a:spcBef>
                <a:spcPts val="600"/>
              </a:spcBef>
              <a:buFont typeface="Arial" panose="020B0604020202020204" pitchFamily="34" charset="0"/>
              <a:buChar char="•"/>
            </a:pPr>
            <a:r>
              <a:rPr lang="en-US" dirty="0"/>
              <a:t>Transitions high-risk individuals into </a:t>
            </a:r>
            <a:r>
              <a:rPr lang="en-US" b="1" dirty="0"/>
              <a:t>less restrictive, community-based settings</a:t>
            </a:r>
            <a:r>
              <a:rPr lang="en-US" dirty="0"/>
              <a:t> </a:t>
            </a:r>
          </a:p>
        </p:txBody>
      </p:sp>
      <p:sp>
        <p:nvSpPr>
          <p:cNvPr id="11" name="TextBox 10">
            <a:extLst>
              <a:ext uri="{FF2B5EF4-FFF2-40B4-BE49-F238E27FC236}">
                <a16:creationId xmlns:a16="http://schemas.microsoft.com/office/drawing/2014/main" id="{0F8FF2B9-7921-6151-2E9E-76A2B5D981E9}"/>
              </a:ext>
            </a:extLst>
          </p:cNvPr>
          <p:cNvSpPr txBox="1"/>
          <p:nvPr/>
        </p:nvSpPr>
        <p:spPr>
          <a:xfrm>
            <a:off x="107576" y="5097653"/>
            <a:ext cx="8729043" cy="1200329"/>
          </a:xfrm>
          <a:prstGeom prst="rect">
            <a:avLst/>
          </a:prstGeom>
          <a:noFill/>
        </p:spPr>
        <p:txBody>
          <a:bodyPr wrap="square" rtlCol="0">
            <a:spAutoFit/>
          </a:bodyPr>
          <a:lstStyle/>
          <a:p>
            <a:r>
              <a:rPr lang="en-US" b="1" dirty="0"/>
              <a:t>Why You Care</a:t>
            </a:r>
          </a:p>
          <a:p>
            <a:endParaRPr lang="en-US" b="1" dirty="0"/>
          </a:p>
          <a:p>
            <a:r>
              <a:rPr lang="en-US" b="1" dirty="0"/>
              <a:t>This determines how the state handles its highest-risk individuals and whether communities are prepared to safely support them.</a:t>
            </a:r>
            <a:endParaRPr lang="en-US" dirty="0"/>
          </a:p>
        </p:txBody>
      </p:sp>
      <p:sp>
        <p:nvSpPr>
          <p:cNvPr id="3" name="TextBox 2">
            <a:extLst>
              <a:ext uri="{FF2B5EF4-FFF2-40B4-BE49-F238E27FC236}">
                <a16:creationId xmlns:a16="http://schemas.microsoft.com/office/drawing/2014/main" id="{A1C68F33-CD0A-915B-A85A-D87248F75E1A}"/>
              </a:ext>
            </a:extLst>
          </p:cNvPr>
          <p:cNvSpPr txBox="1"/>
          <p:nvPr/>
        </p:nvSpPr>
        <p:spPr>
          <a:xfrm>
            <a:off x="107577" y="2814209"/>
            <a:ext cx="8414017" cy="1431161"/>
          </a:xfrm>
          <a:prstGeom prst="rect">
            <a:avLst/>
          </a:prstGeom>
          <a:noFill/>
        </p:spPr>
        <p:txBody>
          <a:bodyPr wrap="square" rtlCol="0">
            <a:spAutoFit/>
          </a:bodyPr>
          <a:lstStyle/>
          <a:p>
            <a:r>
              <a:rPr lang="en-US" b="1" dirty="0"/>
              <a:t>What Changes</a:t>
            </a:r>
          </a:p>
          <a:p>
            <a:pPr marL="285750" indent="-285750">
              <a:spcBef>
                <a:spcPts val="600"/>
              </a:spcBef>
              <a:buFont typeface="Arial" panose="020B0604020202020204" pitchFamily="34" charset="0"/>
              <a:buChar char="•"/>
            </a:pPr>
            <a:r>
              <a:rPr lang="en-US" dirty="0"/>
              <a:t>Moves away from </a:t>
            </a:r>
            <a:r>
              <a:rPr lang="en-US" b="1" dirty="0"/>
              <a:t>high-supervision, centralized care</a:t>
            </a:r>
            <a:r>
              <a:rPr lang="en-US" dirty="0"/>
              <a:t> </a:t>
            </a:r>
          </a:p>
          <a:p>
            <a:pPr marL="285750" indent="-285750">
              <a:spcBef>
                <a:spcPts val="600"/>
              </a:spcBef>
              <a:buFont typeface="Arial" panose="020B0604020202020204" pitchFamily="34" charset="0"/>
              <a:buChar char="•"/>
            </a:pPr>
            <a:r>
              <a:rPr lang="en-US" dirty="0"/>
              <a:t>Shifts responsibility to </a:t>
            </a:r>
            <a:r>
              <a:rPr lang="en-US" b="1" dirty="0"/>
              <a:t>community-based providers</a:t>
            </a:r>
            <a:r>
              <a:rPr lang="en-US" dirty="0"/>
              <a:t> </a:t>
            </a:r>
          </a:p>
          <a:p>
            <a:pPr marL="285750" indent="-285750">
              <a:spcBef>
                <a:spcPts val="600"/>
              </a:spcBef>
              <a:buFont typeface="Arial" panose="020B0604020202020204" pitchFamily="34" charset="0"/>
              <a:buChar char="•"/>
            </a:pPr>
            <a:r>
              <a:rPr lang="en-US" dirty="0"/>
              <a:t>Reduces use of </a:t>
            </a:r>
            <a:r>
              <a:rPr lang="en-US" b="1" dirty="0"/>
              <a:t>intensive, restrictive placements</a:t>
            </a:r>
            <a:endParaRPr lang="en-US" dirty="0"/>
          </a:p>
        </p:txBody>
      </p:sp>
    </p:spTree>
    <p:extLst>
      <p:ext uri="{BB962C8B-B14F-4D97-AF65-F5344CB8AC3E}">
        <p14:creationId xmlns:p14="http://schemas.microsoft.com/office/powerpoint/2010/main" val="4118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F8E73F16-4D05-2DE9-172C-2DD41D84BCD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FB20B566-F5C1-D139-8241-B560709DE6AC}"/>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C1CEBA46-DB85-E253-73D7-1E0438051B25}"/>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Employment – Benefits and Compensation </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11A26521-828B-C943-572B-C340957E0F8C}"/>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8EBCA9A9-F152-7A1F-35E6-40D034C58F4B}"/>
              </a:ext>
            </a:extLst>
          </p:cNvPr>
          <p:cNvSpPr txBox="1"/>
          <p:nvPr/>
        </p:nvSpPr>
        <p:spPr>
          <a:xfrm>
            <a:off x="153082" y="4665004"/>
            <a:ext cx="8867954" cy="1415772"/>
          </a:xfrm>
          <a:prstGeom prst="rect">
            <a:avLst/>
          </a:prstGeom>
          <a:noFill/>
        </p:spPr>
        <p:txBody>
          <a:bodyPr wrap="square" rtlCol="0">
            <a:spAutoFit/>
          </a:bodyPr>
          <a:lstStyle/>
          <a:p>
            <a:r>
              <a:rPr lang="en-US" b="1" dirty="0"/>
              <a:t>Key Takeaways</a:t>
            </a:r>
          </a:p>
          <a:p>
            <a:pPr marL="285750" indent="-285750">
              <a:buFont typeface="Arial" panose="020B0604020202020204" pitchFamily="34" charset="0"/>
              <a:buChar char="•"/>
            </a:pPr>
            <a:r>
              <a:rPr lang="en-US" sz="1700" dirty="0"/>
              <a:t>Expands worker eligibility for unemployment and leave benefits </a:t>
            </a:r>
          </a:p>
          <a:p>
            <a:pPr marL="285750" indent="-285750">
              <a:buFont typeface="Arial" panose="020B0604020202020204" pitchFamily="34" charset="0"/>
              <a:buChar char="•"/>
            </a:pPr>
            <a:r>
              <a:rPr lang="en-US" sz="1700" dirty="0"/>
              <a:t>Adjusts funding and management of paid leave, pensions, and workers’ comp </a:t>
            </a:r>
          </a:p>
          <a:p>
            <a:pPr marL="285750" indent="-285750">
              <a:buFont typeface="Arial" panose="020B0604020202020204" pitchFamily="34" charset="0"/>
              <a:buChar char="•"/>
            </a:pPr>
            <a:r>
              <a:rPr lang="en-US" sz="1700" dirty="0"/>
              <a:t>Improves transparency and modernizes government operations</a:t>
            </a:r>
          </a:p>
          <a:p>
            <a:pPr marL="285750" indent="-285750">
              <a:buFont typeface="Arial" panose="020B0604020202020204" pitchFamily="34" charset="0"/>
              <a:buChar char="•"/>
            </a:pPr>
            <a:r>
              <a:rPr lang="en-US" sz="1700" dirty="0"/>
              <a:t>Maintains targeted </a:t>
            </a:r>
            <a:r>
              <a:rPr lang="en-US" sz="1700" b="1" dirty="0"/>
              <a:t>exemptions and transition flexibility</a:t>
            </a:r>
            <a:r>
              <a:rPr lang="en-US" sz="1700" dirty="0"/>
              <a:t> across sectors</a:t>
            </a:r>
          </a:p>
        </p:txBody>
      </p:sp>
      <p:sp>
        <p:nvSpPr>
          <p:cNvPr id="13" name="TextBox 12">
            <a:extLst>
              <a:ext uri="{FF2B5EF4-FFF2-40B4-BE49-F238E27FC236}">
                <a16:creationId xmlns:a16="http://schemas.microsoft.com/office/drawing/2014/main" id="{648112BC-CC51-84E2-ED15-7E87FBB9578B}"/>
              </a:ext>
            </a:extLst>
          </p:cNvPr>
          <p:cNvSpPr txBox="1"/>
          <p:nvPr/>
        </p:nvSpPr>
        <p:spPr>
          <a:xfrm>
            <a:off x="122964" y="6042707"/>
            <a:ext cx="9021036" cy="677108"/>
          </a:xfrm>
          <a:prstGeom prst="rect">
            <a:avLst/>
          </a:prstGeom>
          <a:noFill/>
        </p:spPr>
        <p:txBody>
          <a:bodyPr wrap="square" rtlCol="0">
            <a:spAutoFit/>
          </a:bodyPr>
          <a:lstStyle/>
          <a:p>
            <a:r>
              <a:rPr lang="en-US" b="1" dirty="0"/>
              <a:t>Bottom Line</a:t>
            </a:r>
          </a:p>
          <a:p>
            <a:endParaRPr lang="en-US" sz="100" b="1" dirty="0"/>
          </a:p>
          <a:p>
            <a:r>
              <a:rPr lang="en-US" dirty="0"/>
              <a:t>Expands access, recalibrates costs, and improves visibility and system efficiency</a:t>
            </a:r>
          </a:p>
        </p:txBody>
      </p:sp>
      <p:graphicFrame>
        <p:nvGraphicFramePr>
          <p:cNvPr id="3" name="Table 2">
            <a:extLst>
              <a:ext uri="{FF2B5EF4-FFF2-40B4-BE49-F238E27FC236}">
                <a16:creationId xmlns:a16="http://schemas.microsoft.com/office/drawing/2014/main" id="{69DCB211-ACF2-1096-1B58-813F55AB73E0}"/>
              </a:ext>
            </a:extLst>
          </p:cNvPr>
          <p:cNvGraphicFramePr>
            <a:graphicFrameLocks noGrp="1"/>
          </p:cNvGraphicFramePr>
          <p:nvPr>
            <p:extLst>
              <p:ext uri="{D42A27DB-BD31-4B8C-83A1-F6EECF244321}">
                <p14:modId xmlns:p14="http://schemas.microsoft.com/office/powerpoint/2010/main" val="4155122207"/>
              </p:ext>
            </p:extLst>
          </p:nvPr>
        </p:nvGraphicFramePr>
        <p:xfrm>
          <a:off x="232913" y="608013"/>
          <a:ext cx="8680568" cy="4041779"/>
        </p:xfrm>
        <a:graphic>
          <a:graphicData uri="http://schemas.openxmlformats.org/drawingml/2006/table">
            <a:tbl>
              <a:tblPr>
                <a:tableStyleId>{5C22544A-7EE6-4342-B048-85BDC9FD1C3A}</a:tableStyleId>
              </a:tblPr>
              <a:tblGrid>
                <a:gridCol w="717051">
                  <a:extLst>
                    <a:ext uri="{9D8B030D-6E8A-4147-A177-3AD203B41FA5}">
                      <a16:colId xmlns:a16="http://schemas.microsoft.com/office/drawing/2014/main" val="3440386951"/>
                    </a:ext>
                  </a:extLst>
                </a:gridCol>
                <a:gridCol w="5456878">
                  <a:extLst>
                    <a:ext uri="{9D8B030D-6E8A-4147-A177-3AD203B41FA5}">
                      <a16:colId xmlns:a16="http://schemas.microsoft.com/office/drawing/2014/main" val="1232979143"/>
                    </a:ext>
                  </a:extLst>
                </a:gridCol>
                <a:gridCol w="808466">
                  <a:extLst>
                    <a:ext uri="{9D8B030D-6E8A-4147-A177-3AD203B41FA5}">
                      <a16:colId xmlns:a16="http://schemas.microsoft.com/office/drawing/2014/main" val="2940721572"/>
                    </a:ext>
                  </a:extLst>
                </a:gridCol>
                <a:gridCol w="699247">
                  <a:extLst>
                    <a:ext uri="{9D8B030D-6E8A-4147-A177-3AD203B41FA5}">
                      <a16:colId xmlns:a16="http://schemas.microsoft.com/office/drawing/2014/main" val="63567973"/>
                    </a:ext>
                  </a:extLst>
                </a:gridCol>
                <a:gridCol w="998926">
                  <a:extLst>
                    <a:ext uri="{9D8B030D-6E8A-4147-A177-3AD203B41FA5}">
                      <a16:colId xmlns:a16="http://schemas.microsoft.com/office/drawing/2014/main" val="1874628423"/>
                    </a:ext>
                  </a:extLst>
                </a:gridCol>
              </a:tblGrid>
              <a:tr h="198276">
                <a:tc>
                  <a:txBody>
                    <a:bodyPr/>
                    <a:lstStyle/>
                    <a:p>
                      <a:pPr algn="ctr" fontAlgn="ctr">
                        <a:buNone/>
                      </a:pPr>
                      <a:r>
                        <a:rPr lang="en-US" sz="1100" b="1" u="none" strike="noStrike" dirty="0">
                          <a:solidFill>
                            <a:schemeClr val="tx1"/>
                          </a:solidFill>
                          <a:effectLst/>
                        </a:rPr>
                        <a:t>Bill</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Title</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Valdez</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Richards</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Krishnadasan</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667630501"/>
                  </a:ext>
                </a:extLst>
              </a:tr>
              <a:tr h="320292">
                <a:tc>
                  <a:txBody>
                    <a:bodyPr/>
                    <a:lstStyle/>
                    <a:p>
                      <a:pPr algn="ctr" fontAlgn="ctr">
                        <a:buNone/>
                      </a:pPr>
                      <a:r>
                        <a:rPr lang="en-US" sz="1000" u="none" strike="noStrike" dirty="0">
                          <a:solidFill>
                            <a:schemeClr val="tx1"/>
                          </a:solidFill>
                          <a:effectLst/>
                          <a:hlinkClick r:id="rId4" tooltip="View HB 2124">
                            <a:extLst>
                              <a:ext uri="{A12FA001-AC4F-418D-AE19-62706E023703}">
                                <ahyp:hlinkClr xmlns:ahyp="http://schemas.microsoft.com/office/drawing/2018/hyperlinkcolor" val="tx"/>
                              </a:ext>
                            </a:extLst>
                          </a:hlinkClick>
                        </a:rPr>
                        <a:t>HB 2124</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the threshold for payment of a lump sum retirement allowance in lieu of a monthly benefit.</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1489672153"/>
                  </a:ext>
                </a:extLst>
              </a:tr>
              <a:tr h="320292">
                <a:tc>
                  <a:txBody>
                    <a:bodyPr/>
                    <a:lstStyle/>
                    <a:p>
                      <a:pPr algn="ctr" fontAlgn="ctr">
                        <a:buNone/>
                      </a:pPr>
                      <a:r>
                        <a:rPr lang="en-US" sz="1000" u="none" strike="noStrike" dirty="0">
                          <a:solidFill>
                            <a:schemeClr val="tx1"/>
                          </a:solidFill>
                          <a:effectLst/>
                          <a:hlinkClick r:id="rId5" tooltip="View EHB 2179">
                            <a:extLst>
                              <a:ext uri="{A12FA001-AC4F-418D-AE19-62706E023703}">
                                <ahyp:hlinkClr xmlns:ahyp="http://schemas.microsoft.com/office/drawing/2018/hyperlinkcolor" val="tx"/>
                              </a:ext>
                            </a:extLst>
                          </a:hlinkClick>
                        </a:rPr>
                        <a:t>EHB 2179</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 Concerning membership in the public employees' retirement system for port workers who participate in a federal railroad retirement plan.)</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2791160270"/>
                  </a:ext>
                </a:extLst>
              </a:tr>
              <a:tr h="320292">
                <a:tc>
                  <a:txBody>
                    <a:bodyPr/>
                    <a:lstStyle/>
                    <a:p>
                      <a:pPr algn="ctr" fontAlgn="ctr">
                        <a:buNone/>
                      </a:pPr>
                      <a:r>
                        <a:rPr lang="en-US" sz="1000" u="none" strike="noStrike">
                          <a:solidFill>
                            <a:schemeClr val="tx1"/>
                          </a:solidFill>
                          <a:effectLst/>
                          <a:hlinkClick r:id="rId6" tooltip="View HB 2264">
                            <a:extLst>
                              <a:ext uri="{A12FA001-AC4F-418D-AE19-62706E023703}">
                                <ahyp:hlinkClr xmlns:ahyp="http://schemas.microsoft.com/office/drawing/2018/hyperlinkcolor" val="tx"/>
                              </a:ext>
                            </a:extLst>
                          </a:hlinkClick>
                        </a:rPr>
                        <a:t>HB 2264</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unemployment insurance benefits for workers separated from employment as a result of employer-initiated layoffs or workforce reductions.</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2262715315"/>
                  </a:ext>
                </a:extLst>
              </a:tr>
              <a:tr h="228780">
                <a:tc>
                  <a:txBody>
                    <a:bodyPr/>
                    <a:lstStyle/>
                    <a:p>
                      <a:pPr algn="ctr" fontAlgn="ctr">
                        <a:buNone/>
                      </a:pPr>
                      <a:r>
                        <a:rPr lang="en-US" sz="1000" u="none" strike="noStrike">
                          <a:solidFill>
                            <a:schemeClr val="tx1"/>
                          </a:solidFill>
                          <a:effectLst/>
                          <a:hlinkClick r:id="rId7" tooltip="View SSHB 2345">
                            <a:extLst>
                              <a:ext uri="{A12FA001-AC4F-418D-AE19-62706E023703}">
                                <ahyp:hlinkClr xmlns:ahyp="http://schemas.microsoft.com/office/drawing/2018/hyperlinkcolor" val="tx"/>
                              </a:ext>
                            </a:extLst>
                          </a:hlinkClick>
                        </a:rPr>
                        <a:t>SSHB 2345</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contributions in the state paid family and medical leave program.</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636284831"/>
                  </a:ext>
                </a:extLst>
              </a:tr>
              <a:tr h="480437">
                <a:tc>
                  <a:txBody>
                    <a:bodyPr/>
                    <a:lstStyle/>
                    <a:p>
                      <a:pPr algn="ctr" fontAlgn="ctr">
                        <a:buNone/>
                      </a:pPr>
                      <a:r>
                        <a:rPr lang="en-US" sz="1000" u="none" strike="noStrike">
                          <a:solidFill>
                            <a:schemeClr val="tx1"/>
                          </a:solidFill>
                          <a:effectLst/>
                          <a:hlinkClick r:id="rId8" tooltip="View SHB 2411">
                            <a:extLst>
                              <a:ext uri="{A12FA001-AC4F-418D-AE19-62706E023703}">
                                <ahyp:hlinkClr xmlns:ahyp="http://schemas.microsoft.com/office/drawing/2018/hyperlinkcolor" val="tx"/>
                              </a:ext>
                            </a:extLst>
                          </a:hlinkClick>
                        </a:rPr>
                        <a:t>SHB 2411</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Modifying shared leave provisions to authorize shared leave for victims of a hate crime and those whose absence is due to immigration enforcement actions against the employee or the employee's relative.</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761295378"/>
                  </a:ext>
                </a:extLst>
              </a:tr>
              <a:tr h="190650">
                <a:tc>
                  <a:txBody>
                    <a:bodyPr/>
                    <a:lstStyle/>
                    <a:p>
                      <a:pPr algn="ctr" fontAlgn="ctr">
                        <a:buNone/>
                      </a:pPr>
                      <a:r>
                        <a:rPr lang="en-US" sz="1000" u="none" strike="noStrike">
                          <a:solidFill>
                            <a:schemeClr val="tx1"/>
                          </a:solidFill>
                          <a:effectLst/>
                        </a:rPr>
                        <a:t>SSB 5292</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paid family and medical leave rates.</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4134860534"/>
                  </a:ext>
                </a:extLst>
              </a:tr>
              <a:tr h="190650">
                <a:tc>
                  <a:txBody>
                    <a:bodyPr/>
                    <a:lstStyle/>
                    <a:p>
                      <a:pPr algn="ctr" fontAlgn="ctr">
                        <a:buNone/>
                      </a:pPr>
                      <a:r>
                        <a:rPr lang="en-US" sz="1000" u="none" strike="noStrike">
                          <a:solidFill>
                            <a:schemeClr val="tx1"/>
                          </a:solidFill>
                          <a:effectLst/>
                        </a:rPr>
                        <a:t>ESSB 5847</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access to medical care in workers' compensation.</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dirty="0">
                          <a:solidFill>
                            <a:srgbClr val="FFFF00"/>
                          </a:solidFill>
                          <a:effectLst/>
                        </a:rPr>
                        <a:t>Opposed</a:t>
                      </a:r>
                      <a:endParaRPr lang="en-US" sz="1100" b="1" i="0" u="none" strike="noStrike" dirty="0">
                        <a:solidFill>
                          <a:srgbClr val="FFFF00"/>
                        </a:solidFill>
                        <a:effectLst/>
                        <a:latin typeface="Calibri" panose="020F0502020204030204" pitchFamily="34" charset="0"/>
                      </a:endParaRPr>
                    </a:p>
                  </a:txBody>
                  <a:tcPr marL="7626" marR="7626" marT="7626" marB="0" anchor="ctr">
                    <a:solidFill>
                      <a:schemeClr val="accent6">
                        <a:lumMod val="75000"/>
                      </a:schemeClr>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812443711"/>
                  </a:ext>
                </a:extLst>
              </a:tr>
              <a:tr h="320292">
                <a:tc>
                  <a:txBody>
                    <a:bodyPr/>
                    <a:lstStyle/>
                    <a:p>
                      <a:pPr algn="ctr" fontAlgn="ctr">
                        <a:buNone/>
                      </a:pPr>
                      <a:r>
                        <a:rPr lang="en-US" sz="1000" u="none" strike="noStrike">
                          <a:solidFill>
                            <a:schemeClr val="tx1"/>
                          </a:solidFill>
                          <a:effectLst/>
                        </a:rPr>
                        <a:t>SSB 5862</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Providing a cost-of-living adjustment for plan 1 retirees of the teachers' retirement system and public employees' retirement system.</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503023508"/>
                  </a:ext>
                </a:extLst>
              </a:tr>
              <a:tr h="320292">
                <a:tc>
                  <a:txBody>
                    <a:bodyPr/>
                    <a:lstStyle/>
                    <a:p>
                      <a:pPr algn="ctr" fontAlgn="ctr">
                        <a:buNone/>
                      </a:pPr>
                      <a:r>
                        <a:rPr lang="en-US" sz="1000" u="none" strike="noStrike">
                          <a:solidFill>
                            <a:schemeClr val="tx1"/>
                          </a:solidFill>
                          <a:effectLst/>
                        </a:rPr>
                        <a:t>SSB 5874</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employers' information reporting for purposes of unemployment compensation.</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2511145167"/>
                  </a:ext>
                </a:extLst>
              </a:tr>
              <a:tr h="320292">
                <a:tc>
                  <a:txBody>
                    <a:bodyPr/>
                    <a:lstStyle/>
                    <a:p>
                      <a:pPr algn="ctr" fontAlgn="ctr">
                        <a:buNone/>
                      </a:pPr>
                      <a:r>
                        <a:rPr lang="en-US" sz="1000" u="none" strike="noStrike">
                          <a:solidFill>
                            <a:schemeClr val="tx1"/>
                          </a:solidFill>
                          <a:effectLst/>
                        </a:rPr>
                        <a:t>SSB 6039</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Modernizing methods of communications by the department of labor and industries.</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3631488850"/>
                  </a:ext>
                </a:extLst>
              </a:tr>
              <a:tr h="320292">
                <a:tc>
                  <a:txBody>
                    <a:bodyPr/>
                    <a:lstStyle/>
                    <a:p>
                      <a:pPr algn="ctr" fontAlgn="ctr">
                        <a:buNone/>
                      </a:pPr>
                      <a:r>
                        <a:rPr lang="en-US" sz="1000" u="none" strike="noStrike">
                          <a:solidFill>
                            <a:schemeClr val="tx1"/>
                          </a:solidFill>
                          <a:effectLst/>
                        </a:rPr>
                        <a:t>ESB 6106</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(REVISED FOR ENGROSSED: Concerning the laid-off employee's act.)</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981729994"/>
                  </a:ext>
                </a:extLst>
              </a:tr>
              <a:tr h="320292">
                <a:tc>
                  <a:txBody>
                    <a:bodyPr/>
                    <a:lstStyle/>
                    <a:p>
                      <a:pPr algn="ctr" fontAlgn="ctr">
                        <a:buNone/>
                      </a:pPr>
                      <a:r>
                        <a:rPr lang="en-US" sz="1000" u="none" strike="noStrike">
                          <a:solidFill>
                            <a:schemeClr val="tx1"/>
                          </a:solidFill>
                          <a:effectLst/>
                        </a:rPr>
                        <a:t>SB 6134</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Concerning notice to striking workers applying for unemployment insurance benefits of potential overpayment assessment upon receipt of retroactive wages.</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2209061014"/>
                  </a:ext>
                </a:extLst>
              </a:tr>
              <a:tr h="190650">
                <a:tc>
                  <a:txBody>
                    <a:bodyPr/>
                    <a:lstStyle/>
                    <a:p>
                      <a:pPr algn="ctr" fontAlgn="ctr">
                        <a:buNone/>
                      </a:pPr>
                      <a:r>
                        <a:rPr lang="en-US" sz="1000" u="none" strike="noStrike">
                          <a:solidFill>
                            <a:schemeClr val="tx1"/>
                          </a:solidFill>
                          <a:effectLst/>
                        </a:rPr>
                        <a:t>SB 6136</a:t>
                      </a:r>
                      <a:endParaRPr lang="en-US" sz="1000" b="1" i="0" u="none" strike="noStrike">
                        <a:solidFill>
                          <a:schemeClr val="tx1"/>
                        </a:solidFill>
                        <a:effectLst/>
                        <a:latin typeface="Calibri" panose="020F0502020204030204" pitchFamily="34" charset="0"/>
                      </a:endParaRPr>
                    </a:p>
                  </a:txBody>
                  <a:tcPr marL="7626" marR="7626" marT="7626" marB="0" anchor="ctr">
                    <a:noFill/>
                  </a:tcPr>
                </a:tc>
                <a:tc>
                  <a:txBody>
                    <a:bodyPr/>
                    <a:lstStyle/>
                    <a:p>
                      <a:pPr algn="l" fontAlgn="ctr">
                        <a:buNone/>
                      </a:pPr>
                      <a:r>
                        <a:rPr lang="en-US" sz="1000" u="none" strike="noStrike" dirty="0">
                          <a:solidFill>
                            <a:schemeClr val="tx1"/>
                          </a:solidFill>
                          <a:effectLst/>
                        </a:rPr>
                        <a:t>Promoting transparency in certain industrial insurance rate increases.</a:t>
                      </a:r>
                      <a:endParaRPr lang="en-US" sz="1000" b="1" i="0" u="none" strike="noStrike" dirty="0">
                        <a:solidFill>
                          <a:schemeClr val="tx1"/>
                        </a:solidFill>
                        <a:effectLst/>
                        <a:latin typeface="Calibri" panose="020F0502020204030204" pitchFamily="34" charset="0"/>
                      </a:endParaRPr>
                    </a:p>
                  </a:txBody>
                  <a:tcPr marL="7626" marR="7626" marT="7626" marB="0" anchor="ctr">
                    <a:no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a:solidFill>
                            <a:schemeClr val="tx1"/>
                          </a:solidFill>
                          <a:effectLst/>
                        </a:rPr>
                        <a:t>Support</a:t>
                      </a:r>
                      <a:endParaRPr lang="en-US" sz="1100" b="1" i="0" u="none" strike="noStrike">
                        <a:solidFill>
                          <a:schemeClr val="tx1"/>
                        </a:solidFill>
                        <a:effectLst/>
                        <a:latin typeface="Calibri" panose="020F0502020204030204" pitchFamily="34" charset="0"/>
                      </a:endParaRPr>
                    </a:p>
                  </a:txBody>
                  <a:tcPr marL="7626" marR="7626" marT="7626" marB="0" anchor="ctr">
                    <a:solidFill>
                      <a:srgbClr val="00B050"/>
                    </a:solidFill>
                  </a:tcPr>
                </a:tc>
                <a:tc>
                  <a:txBody>
                    <a:bodyPr/>
                    <a:lstStyle/>
                    <a:p>
                      <a:pPr algn="ctr" fontAlgn="ctr">
                        <a:buNone/>
                      </a:pPr>
                      <a:r>
                        <a:rPr lang="en-US" sz="1100" b="1" u="none" strike="noStrike" dirty="0">
                          <a:solidFill>
                            <a:schemeClr val="tx1"/>
                          </a:solidFill>
                          <a:effectLst/>
                        </a:rPr>
                        <a:t>Support</a:t>
                      </a:r>
                      <a:endParaRPr lang="en-US" sz="1100" b="1" i="0" u="none" strike="noStrike" dirty="0">
                        <a:solidFill>
                          <a:schemeClr val="tx1"/>
                        </a:solidFill>
                        <a:effectLst/>
                        <a:latin typeface="Calibri" panose="020F0502020204030204" pitchFamily="34" charset="0"/>
                      </a:endParaRPr>
                    </a:p>
                  </a:txBody>
                  <a:tcPr marL="7626" marR="7626" marT="7626" marB="0" anchor="ctr">
                    <a:solidFill>
                      <a:srgbClr val="00B050"/>
                    </a:solidFill>
                  </a:tcPr>
                </a:tc>
                <a:extLst>
                  <a:ext uri="{0D108BD9-81ED-4DB2-BD59-A6C34878D82A}">
                    <a16:rowId xmlns:a16="http://schemas.microsoft.com/office/drawing/2014/main" val="1233234592"/>
                  </a:ext>
                </a:extLst>
              </a:tr>
            </a:tbl>
          </a:graphicData>
        </a:graphic>
      </p:graphicFrame>
    </p:spTree>
    <p:extLst>
      <p:ext uri="{BB962C8B-B14F-4D97-AF65-F5344CB8AC3E}">
        <p14:creationId xmlns:p14="http://schemas.microsoft.com/office/powerpoint/2010/main" val="2467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D160099-DF65-B2DE-D5D5-7E968D30F82F}"/>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22AE62DD-6B36-A226-7D84-A43325843CBC}"/>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2F09C828-F5A9-9B3B-C938-A4AAAF252FA9}"/>
              </a:ext>
            </a:extLst>
          </p:cNvPr>
          <p:cNvSpPr>
            <a:spLocks noGrp="1"/>
          </p:cNvSpPr>
          <p:nvPr>
            <p:ph type="title"/>
          </p:nvPr>
        </p:nvSpPr>
        <p:spPr>
          <a:xfrm>
            <a:off x="53787" y="137283"/>
            <a:ext cx="9090193" cy="422735"/>
          </a:xfrm>
        </p:spPr>
        <p:txBody>
          <a:bodyPr vert="horz" lIns="91440" tIns="0" rIns="91440" bIns="0" rtlCol="0" anchor="b">
            <a:noAutofit/>
          </a:bodyPr>
          <a:lstStyle/>
          <a:p>
            <a:r>
              <a:rPr lang="en-US" sz="2300" b="1" dirty="0"/>
              <a:t>E2SSB 5847 — Expanding Workers’ Comp Medical Access</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B29D477A-A49B-1AAA-2BFC-B3C6F37C1364}"/>
              </a:ext>
            </a:extLst>
          </p:cNvPr>
          <p:cNvSpPr txBox="1"/>
          <p:nvPr/>
        </p:nvSpPr>
        <p:spPr>
          <a:xfrm>
            <a:off x="76821" y="852927"/>
            <a:ext cx="8929120" cy="1785104"/>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dirty="0"/>
              <a:t>Expands who can </a:t>
            </a:r>
            <a:r>
              <a:rPr lang="en-US" b="1" dirty="0"/>
              <a:t>treat injured workers</a:t>
            </a:r>
            <a:r>
              <a:rPr lang="en-US" dirty="0"/>
              <a:t> </a:t>
            </a:r>
          </a:p>
          <a:p>
            <a:pPr marL="285750" indent="-285750">
              <a:spcBef>
                <a:spcPts val="600"/>
              </a:spcBef>
              <a:buFont typeface="Arial" panose="020B0604020202020204" pitchFamily="34" charset="0"/>
              <a:buChar char="•"/>
            </a:pPr>
            <a:r>
              <a:rPr lang="en-US" dirty="0"/>
              <a:t>Allows more flexibility for </a:t>
            </a:r>
            <a:r>
              <a:rPr lang="en-US" b="1" dirty="0"/>
              <a:t>non-network providers</a:t>
            </a:r>
            <a:r>
              <a:rPr lang="en-US" dirty="0"/>
              <a:t> in certain cases </a:t>
            </a:r>
          </a:p>
          <a:p>
            <a:pPr marL="285750" indent="-285750">
              <a:spcBef>
                <a:spcPts val="600"/>
              </a:spcBef>
              <a:buFont typeface="Arial" panose="020B0604020202020204" pitchFamily="34" charset="0"/>
              <a:buChar char="•"/>
            </a:pPr>
            <a:r>
              <a:rPr lang="en-US" dirty="0"/>
              <a:t>Strengthens use of </a:t>
            </a:r>
            <a:r>
              <a:rPr lang="en-US" b="1" dirty="0"/>
              <a:t>treatment guidelines and best practices</a:t>
            </a:r>
            <a:r>
              <a:rPr lang="en-US" dirty="0"/>
              <a:t> </a:t>
            </a:r>
          </a:p>
          <a:p>
            <a:pPr marL="285750" indent="-285750">
              <a:spcBef>
                <a:spcPts val="600"/>
              </a:spcBef>
              <a:buFont typeface="Arial" panose="020B0604020202020204" pitchFamily="34" charset="0"/>
              <a:buChar char="•"/>
            </a:pPr>
            <a:r>
              <a:rPr lang="en-US" dirty="0"/>
              <a:t>Builds a more structured </a:t>
            </a:r>
            <a:r>
              <a:rPr lang="en-US" b="1" dirty="0"/>
              <a:t>provider network with performance standards</a:t>
            </a:r>
            <a:endParaRPr lang="en-US" dirty="0"/>
          </a:p>
        </p:txBody>
      </p:sp>
      <p:sp>
        <p:nvSpPr>
          <p:cNvPr id="11" name="TextBox 10">
            <a:extLst>
              <a:ext uri="{FF2B5EF4-FFF2-40B4-BE49-F238E27FC236}">
                <a16:creationId xmlns:a16="http://schemas.microsoft.com/office/drawing/2014/main" id="{22E35BBB-331A-0288-1584-459EE9DED537}"/>
              </a:ext>
            </a:extLst>
          </p:cNvPr>
          <p:cNvSpPr txBox="1"/>
          <p:nvPr/>
        </p:nvSpPr>
        <p:spPr>
          <a:xfrm>
            <a:off x="107576" y="4429145"/>
            <a:ext cx="8729043" cy="1092607"/>
          </a:xfrm>
          <a:prstGeom prst="rect">
            <a:avLst/>
          </a:prstGeom>
          <a:noFill/>
        </p:spPr>
        <p:txBody>
          <a:bodyPr wrap="square" rtlCol="0">
            <a:spAutoFit/>
          </a:bodyPr>
          <a:lstStyle/>
          <a:p>
            <a:r>
              <a:rPr lang="en-US" b="1" dirty="0"/>
              <a:t>Why You Care</a:t>
            </a:r>
          </a:p>
          <a:p>
            <a:endParaRPr lang="en-US" sz="900" b="1" dirty="0"/>
          </a:p>
          <a:p>
            <a:r>
              <a:rPr lang="en-US" dirty="0"/>
              <a:t>This affects how quickly and effectively injured workers get care — and how much the system ultimately costs employers.</a:t>
            </a:r>
          </a:p>
        </p:txBody>
      </p:sp>
      <p:sp>
        <p:nvSpPr>
          <p:cNvPr id="3" name="TextBox 2">
            <a:extLst>
              <a:ext uri="{FF2B5EF4-FFF2-40B4-BE49-F238E27FC236}">
                <a16:creationId xmlns:a16="http://schemas.microsoft.com/office/drawing/2014/main" id="{B9E39281-72C9-EA08-758D-37DCF5DB574D}"/>
              </a:ext>
            </a:extLst>
          </p:cNvPr>
          <p:cNvSpPr txBox="1"/>
          <p:nvPr/>
        </p:nvSpPr>
        <p:spPr>
          <a:xfrm>
            <a:off x="107577" y="2814209"/>
            <a:ext cx="8414017" cy="1431161"/>
          </a:xfrm>
          <a:prstGeom prst="rect">
            <a:avLst/>
          </a:prstGeom>
          <a:noFill/>
        </p:spPr>
        <p:txBody>
          <a:bodyPr wrap="square" rtlCol="0">
            <a:spAutoFit/>
          </a:bodyPr>
          <a:lstStyle/>
          <a:p>
            <a:r>
              <a:rPr lang="en-US" b="1" dirty="0"/>
              <a:t>What Changes</a:t>
            </a:r>
          </a:p>
          <a:p>
            <a:pPr marL="285750" indent="-285750">
              <a:spcBef>
                <a:spcPts val="600"/>
              </a:spcBef>
              <a:buFont typeface="Arial" panose="020B0604020202020204" pitchFamily="34" charset="0"/>
              <a:buChar char="•"/>
            </a:pPr>
            <a:r>
              <a:rPr lang="en-US" dirty="0"/>
              <a:t>Moves from a tighter system → broader provider access </a:t>
            </a:r>
          </a:p>
          <a:p>
            <a:pPr marL="285750" indent="-285750">
              <a:spcBef>
                <a:spcPts val="600"/>
              </a:spcBef>
              <a:buFont typeface="Arial" panose="020B0604020202020204" pitchFamily="34" charset="0"/>
              <a:buChar char="•"/>
            </a:pPr>
            <a:r>
              <a:rPr lang="en-US" dirty="0"/>
              <a:t>Gives workers more options for who provides care </a:t>
            </a:r>
          </a:p>
          <a:p>
            <a:pPr marL="285750" indent="-285750">
              <a:spcBef>
                <a:spcPts val="600"/>
              </a:spcBef>
              <a:buFont typeface="Arial" panose="020B0604020202020204" pitchFamily="34" charset="0"/>
              <a:buChar char="•"/>
            </a:pPr>
            <a:r>
              <a:rPr lang="en-US" dirty="0"/>
              <a:t>Increases oversight on how care is delivered and evaluated</a:t>
            </a:r>
          </a:p>
        </p:txBody>
      </p:sp>
      <p:sp>
        <p:nvSpPr>
          <p:cNvPr id="7" name="TextBox 6">
            <a:extLst>
              <a:ext uri="{FF2B5EF4-FFF2-40B4-BE49-F238E27FC236}">
                <a16:creationId xmlns:a16="http://schemas.microsoft.com/office/drawing/2014/main" id="{17A5F96A-EF74-34CA-5569-C6DF14F95070}"/>
              </a:ext>
            </a:extLst>
          </p:cNvPr>
          <p:cNvSpPr txBox="1"/>
          <p:nvPr/>
        </p:nvSpPr>
        <p:spPr>
          <a:xfrm flipH="1">
            <a:off x="107575" y="5689645"/>
            <a:ext cx="9036404" cy="1046440"/>
          </a:xfrm>
          <a:prstGeom prst="rect">
            <a:avLst/>
          </a:prstGeom>
          <a:noFill/>
        </p:spPr>
        <p:txBody>
          <a:bodyPr wrap="square" rtlCol="0">
            <a:spAutoFit/>
          </a:bodyPr>
          <a:lstStyle/>
          <a:p>
            <a:r>
              <a:rPr lang="en-US" b="1" dirty="0"/>
              <a:t>Bottom Line</a:t>
            </a:r>
          </a:p>
          <a:p>
            <a:endParaRPr lang="en-US" sz="800" b="1" dirty="0"/>
          </a:p>
          <a:p>
            <a:r>
              <a:rPr lang="en-US" b="1" dirty="0"/>
              <a:t>Expands access to care while increasing oversight, with potential cost impacts across the workers’ compensation system</a:t>
            </a:r>
            <a:endParaRPr lang="en-US" dirty="0"/>
          </a:p>
        </p:txBody>
      </p:sp>
    </p:spTree>
    <p:extLst>
      <p:ext uri="{BB962C8B-B14F-4D97-AF65-F5344CB8AC3E}">
        <p14:creationId xmlns:p14="http://schemas.microsoft.com/office/powerpoint/2010/main" val="203030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3C9C714-4A90-1819-0E6E-DD6244A24224}"/>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FB98F305-E6F0-E7E6-4D48-C90F2A4BFFE9}"/>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56C692F1-95BB-94B7-152E-1FE094AC2C75}"/>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Employment – Labor Relations </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911364DD-8869-946B-9C8B-BD8C4CD6698E}"/>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A37705EA-5B40-7FF2-6400-A68CCCC80D13}"/>
              </a:ext>
            </a:extLst>
          </p:cNvPr>
          <p:cNvSpPr txBox="1"/>
          <p:nvPr/>
        </p:nvSpPr>
        <p:spPr>
          <a:xfrm>
            <a:off x="184117" y="2856325"/>
            <a:ext cx="8867954" cy="2416046"/>
          </a:xfrm>
          <a:prstGeom prst="rect">
            <a:avLst/>
          </a:prstGeom>
          <a:noFill/>
        </p:spPr>
        <p:txBody>
          <a:bodyPr wrap="square" rtlCol="0">
            <a:spAutoFit/>
          </a:bodyPr>
          <a:lstStyle/>
          <a:p>
            <a:pPr>
              <a:spcBef>
                <a:spcPts val="600"/>
              </a:spcBef>
            </a:pPr>
            <a:r>
              <a:rPr lang="en-US" b="1" dirty="0"/>
              <a:t>Labor Relations — Key Takeaways</a:t>
            </a:r>
          </a:p>
          <a:p>
            <a:pPr marL="285750" indent="-285750">
              <a:spcBef>
                <a:spcPts val="600"/>
              </a:spcBef>
              <a:buFont typeface="Arial" panose="020B0604020202020204" pitchFamily="34" charset="0"/>
              <a:buChar char="•"/>
            </a:pPr>
            <a:r>
              <a:rPr lang="en-US" dirty="0"/>
              <a:t>Expands </a:t>
            </a:r>
            <a:r>
              <a:rPr lang="en-US" b="1" dirty="0"/>
              <a:t>collective bargaining rights to new worker groups</a:t>
            </a:r>
            <a:r>
              <a:rPr lang="en-US" dirty="0"/>
              <a:t> (student employees, language access providers) </a:t>
            </a:r>
          </a:p>
          <a:p>
            <a:pPr marL="285750" indent="-285750">
              <a:spcBef>
                <a:spcPts val="600"/>
              </a:spcBef>
              <a:buFont typeface="Arial" panose="020B0604020202020204" pitchFamily="34" charset="0"/>
              <a:buChar char="•"/>
            </a:pPr>
            <a:r>
              <a:rPr lang="en-US" dirty="0"/>
              <a:t>Requires employers to </a:t>
            </a:r>
            <a:r>
              <a:rPr lang="en-US" b="1" dirty="0"/>
              <a:t>share employee information with unions</a:t>
            </a:r>
            <a:r>
              <a:rPr lang="en-US" dirty="0"/>
              <a:t> </a:t>
            </a:r>
          </a:p>
          <a:p>
            <a:pPr marL="285750" indent="-285750">
              <a:spcBef>
                <a:spcPts val="600"/>
              </a:spcBef>
              <a:buFont typeface="Arial" panose="020B0604020202020204" pitchFamily="34" charset="0"/>
              <a:buChar char="•"/>
            </a:pPr>
            <a:r>
              <a:rPr lang="en-US" dirty="0"/>
              <a:t>Prepares the state to </a:t>
            </a:r>
            <a:r>
              <a:rPr lang="en-US" b="1" dirty="0"/>
              <a:t>take over private-sector labor regulation</a:t>
            </a:r>
            <a:endParaRPr lang="en-US" dirty="0"/>
          </a:p>
          <a:p>
            <a:pPr marL="285750" indent="-285750">
              <a:spcBef>
                <a:spcPts val="600"/>
              </a:spcBef>
              <a:buFont typeface="Arial" panose="020B0604020202020204" pitchFamily="34" charset="0"/>
              <a:buChar char="•"/>
            </a:pPr>
            <a:r>
              <a:rPr lang="en-US" dirty="0"/>
              <a:t>Expands what can be </a:t>
            </a:r>
            <a:r>
              <a:rPr lang="en-US" b="1" dirty="0"/>
              <a:t>negotiated in bargaining</a:t>
            </a:r>
            <a:endParaRPr lang="en-US" dirty="0"/>
          </a:p>
          <a:p>
            <a:pPr marL="285750" indent="-285750">
              <a:spcBef>
                <a:spcPts val="600"/>
              </a:spcBef>
              <a:buFont typeface="Arial" panose="020B0604020202020204" pitchFamily="34" charset="0"/>
              <a:buChar char="•"/>
            </a:pPr>
            <a:r>
              <a:rPr lang="en-US" dirty="0"/>
              <a:t>Strengthens </a:t>
            </a:r>
            <a:r>
              <a:rPr lang="en-US" b="1" dirty="0"/>
              <a:t>legal protections and privileges for union communications</a:t>
            </a:r>
            <a:endParaRPr lang="en-US" dirty="0"/>
          </a:p>
        </p:txBody>
      </p:sp>
      <p:sp>
        <p:nvSpPr>
          <p:cNvPr id="13" name="TextBox 12">
            <a:extLst>
              <a:ext uri="{FF2B5EF4-FFF2-40B4-BE49-F238E27FC236}">
                <a16:creationId xmlns:a16="http://schemas.microsoft.com/office/drawing/2014/main" id="{3B36225A-7BDE-037F-7051-AE9E21A9EBFB}"/>
              </a:ext>
            </a:extLst>
          </p:cNvPr>
          <p:cNvSpPr txBox="1"/>
          <p:nvPr/>
        </p:nvSpPr>
        <p:spPr>
          <a:xfrm>
            <a:off x="138013" y="5697669"/>
            <a:ext cx="9021036" cy="938719"/>
          </a:xfrm>
          <a:prstGeom prst="rect">
            <a:avLst/>
          </a:prstGeom>
          <a:noFill/>
        </p:spPr>
        <p:txBody>
          <a:bodyPr wrap="square" rtlCol="0">
            <a:spAutoFit/>
          </a:bodyPr>
          <a:lstStyle/>
          <a:p>
            <a:r>
              <a:rPr lang="en-US" b="1" dirty="0"/>
              <a:t>Bottom Line</a:t>
            </a:r>
          </a:p>
          <a:p>
            <a:endParaRPr lang="en-US" sz="100" b="1" dirty="0"/>
          </a:p>
          <a:p>
            <a:r>
              <a:rPr lang="en-US" dirty="0"/>
              <a:t>Expands union access, influence, and legal standing across both public and potential private-sector labor systems</a:t>
            </a:r>
          </a:p>
        </p:txBody>
      </p:sp>
      <p:graphicFrame>
        <p:nvGraphicFramePr>
          <p:cNvPr id="4" name="Table 3">
            <a:extLst>
              <a:ext uri="{FF2B5EF4-FFF2-40B4-BE49-F238E27FC236}">
                <a16:creationId xmlns:a16="http://schemas.microsoft.com/office/drawing/2014/main" id="{60DD1274-408B-0239-3665-B328227CB388}"/>
              </a:ext>
            </a:extLst>
          </p:cNvPr>
          <p:cNvGraphicFramePr>
            <a:graphicFrameLocks noGrp="1"/>
          </p:cNvGraphicFramePr>
          <p:nvPr>
            <p:extLst>
              <p:ext uri="{D42A27DB-BD31-4B8C-83A1-F6EECF244321}">
                <p14:modId xmlns:p14="http://schemas.microsoft.com/office/powerpoint/2010/main" val="1010277646"/>
              </p:ext>
            </p:extLst>
          </p:nvPr>
        </p:nvGraphicFramePr>
        <p:xfrm>
          <a:off x="184117" y="814507"/>
          <a:ext cx="8805883" cy="1793434"/>
        </p:xfrm>
        <a:graphic>
          <a:graphicData uri="http://schemas.openxmlformats.org/drawingml/2006/table">
            <a:tbl>
              <a:tblPr>
                <a:tableStyleId>{5C22544A-7EE6-4342-B048-85BDC9FD1C3A}</a:tableStyleId>
              </a:tblPr>
              <a:tblGrid>
                <a:gridCol w="727403">
                  <a:extLst>
                    <a:ext uri="{9D8B030D-6E8A-4147-A177-3AD203B41FA5}">
                      <a16:colId xmlns:a16="http://schemas.microsoft.com/office/drawing/2014/main" val="3481288722"/>
                    </a:ext>
                  </a:extLst>
                </a:gridCol>
                <a:gridCol w="5535654">
                  <a:extLst>
                    <a:ext uri="{9D8B030D-6E8A-4147-A177-3AD203B41FA5}">
                      <a16:colId xmlns:a16="http://schemas.microsoft.com/office/drawing/2014/main" val="2352587965"/>
                    </a:ext>
                  </a:extLst>
                </a:gridCol>
                <a:gridCol w="739731">
                  <a:extLst>
                    <a:ext uri="{9D8B030D-6E8A-4147-A177-3AD203B41FA5}">
                      <a16:colId xmlns:a16="http://schemas.microsoft.com/office/drawing/2014/main" val="2179332621"/>
                    </a:ext>
                  </a:extLst>
                </a:gridCol>
                <a:gridCol w="739731">
                  <a:extLst>
                    <a:ext uri="{9D8B030D-6E8A-4147-A177-3AD203B41FA5}">
                      <a16:colId xmlns:a16="http://schemas.microsoft.com/office/drawing/2014/main" val="3258487558"/>
                    </a:ext>
                  </a:extLst>
                </a:gridCol>
                <a:gridCol w="1063364">
                  <a:extLst>
                    <a:ext uri="{9D8B030D-6E8A-4147-A177-3AD203B41FA5}">
                      <a16:colId xmlns:a16="http://schemas.microsoft.com/office/drawing/2014/main" val="3330120719"/>
                    </a:ext>
                  </a:extLst>
                </a:gridCol>
              </a:tblGrid>
              <a:tr h="270508">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4255544215"/>
                  </a:ext>
                </a:extLst>
              </a:tr>
              <a:tr h="331414">
                <a:tc>
                  <a:txBody>
                    <a:bodyPr/>
                    <a:lstStyle/>
                    <a:p>
                      <a:pPr algn="ctr" fontAlgn="ctr">
                        <a:buNone/>
                      </a:pPr>
                      <a:r>
                        <a:rPr lang="en-US" sz="1000" u="none" strike="noStrike" dirty="0">
                          <a:solidFill>
                            <a:schemeClr val="tx1"/>
                          </a:solidFill>
                          <a:effectLst/>
                          <a:hlinkClick r:id="rId4" tooltip="View HB 1069">
                            <a:extLst>
                              <a:ext uri="{A12FA001-AC4F-418D-AE19-62706E023703}">
                                <ahyp:hlinkClr xmlns:ahyp="http://schemas.microsoft.com/office/drawing/2018/hyperlinkcolor" val="tx"/>
                              </a:ext>
                            </a:extLst>
                          </a:hlinkClick>
                        </a:rPr>
                        <a:t>HB 1069</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Allowing collective bargaining over contributions for certain supplemental retirement benefits.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252560892"/>
                  </a:ext>
                </a:extLst>
              </a:tr>
              <a:tr h="331414">
                <a:tc>
                  <a:txBody>
                    <a:bodyPr/>
                    <a:lstStyle/>
                    <a:p>
                      <a:pPr algn="ctr" fontAlgn="ctr">
                        <a:buNone/>
                      </a:pPr>
                      <a:r>
                        <a:rPr lang="en-US" sz="1000" u="none" strike="noStrike" dirty="0">
                          <a:solidFill>
                            <a:schemeClr val="tx1"/>
                          </a:solidFill>
                          <a:effectLst/>
                          <a:hlinkClick r:id="rId5" tooltip="View SHB 1570">
                            <a:extLst>
                              <a:ext uri="{A12FA001-AC4F-418D-AE19-62706E023703}">
                                <ahyp:hlinkClr xmlns:ahyp="http://schemas.microsoft.com/office/drawing/2018/hyperlinkcolor" val="tx"/>
                              </a:ext>
                            </a:extLst>
                          </a:hlinkClick>
                        </a:rPr>
                        <a:t>SHB 1570</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Concerning collective bargaining for certain employees who are enrolled in academic programs at public institutions of higher education.</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628291830"/>
                  </a:ext>
                </a:extLst>
              </a:tr>
              <a:tr h="331414">
                <a:tc>
                  <a:txBody>
                    <a:bodyPr/>
                    <a:lstStyle/>
                    <a:p>
                      <a:pPr algn="ctr" fontAlgn="ctr">
                        <a:buNone/>
                      </a:pPr>
                      <a:r>
                        <a:rPr lang="en-US" sz="1000" u="none" strike="noStrike">
                          <a:solidFill>
                            <a:schemeClr val="tx1"/>
                          </a:solidFill>
                          <a:effectLst/>
                          <a:hlinkClick r:id="rId6" tooltip="View HB 2091">
                            <a:extLst>
                              <a:ext uri="{A12FA001-AC4F-418D-AE19-62706E023703}">
                                <ahyp:hlinkClr xmlns:ahyp="http://schemas.microsoft.com/office/drawing/2018/hyperlinkcolor" val="tx"/>
                              </a:ext>
                            </a:extLst>
                          </a:hlinkClick>
                        </a:rPr>
                        <a:t>HB 2091</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Requiring public employers under chapter 41.80 RCW to provide employee information to exclusive bargaining representatives.</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679166124"/>
                  </a:ext>
                </a:extLst>
              </a:tr>
              <a:tr h="331414">
                <a:tc>
                  <a:txBody>
                    <a:bodyPr/>
                    <a:lstStyle/>
                    <a:p>
                      <a:pPr algn="ctr" fontAlgn="ctr">
                        <a:buNone/>
                      </a:pPr>
                      <a:r>
                        <a:rPr lang="en-US" sz="1000" u="none" strike="noStrike">
                          <a:solidFill>
                            <a:schemeClr val="tx1"/>
                          </a:solidFill>
                          <a:effectLst/>
                          <a:hlinkClick r:id="rId7" tooltip="View ESHB 2471">
                            <a:extLst>
                              <a:ext uri="{A12FA001-AC4F-418D-AE19-62706E023703}">
                                <ahyp:hlinkClr xmlns:ahyp="http://schemas.microsoft.com/office/drawing/2018/hyperlinkcolor" val="tx"/>
                              </a:ext>
                            </a:extLst>
                          </a:hlinkClick>
                        </a:rPr>
                        <a:t>ESHB 2471</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Concerning collective bargaining for employees not covered by the national labor relations act.</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1384203435"/>
                  </a:ext>
                </a:extLst>
              </a:tr>
              <a:tr h="197270">
                <a:tc>
                  <a:txBody>
                    <a:bodyPr/>
                    <a:lstStyle/>
                    <a:p>
                      <a:pPr algn="ctr" fontAlgn="ctr">
                        <a:buNone/>
                      </a:pPr>
                      <a:r>
                        <a:rPr lang="en-US" sz="1000" u="none" strike="noStrike">
                          <a:solidFill>
                            <a:schemeClr val="tx1"/>
                          </a:solidFill>
                          <a:effectLst/>
                        </a:rPr>
                        <a:t>SB 5944</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Concerning language access providers' collective bargaining.</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1379276921"/>
                  </a:ext>
                </a:extLst>
              </a:tr>
            </a:tbl>
          </a:graphicData>
        </a:graphic>
      </p:graphicFrame>
    </p:spTree>
    <p:extLst>
      <p:ext uri="{BB962C8B-B14F-4D97-AF65-F5344CB8AC3E}">
        <p14:creationId xmlns:p14="http://schemas.microsoft.com/office/powerpoint/2010/main" val="4343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94541C82-53A5-9D71-E691-E39616F6F32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0852CD0-F22B-5C50-591D-11093FB81F44}"/>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00A62E98-211B-E9DA-189E-72DB975E832F}"/>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Employment – Worker Protections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98AF5EF3-9BF2-C9F0-25A0-C4972F418C1B}"/>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195F9241-02C5-BDF0-71BB-362EEA1A0A0D}"/>
              </a:ext>
            </a:extLst>
          </p:cNvPr>
          <p:cNvSpPr txBox="1"/>
          <p:nvPr/>
        </p:nvSpPr>
        <p:spPr>
          <a:xfrm>
            <a:off x="15069" y="3103051"/>
            <a:ext cx="9005967" cy="1338828"/>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government control over </a:t>
            </a:r>
            <a:r>
              <a:rPr lang="en-US" sz="1600" b="1" dirty="0"/>
              <a:t>how employers manage, monitor, and pay workers</a:t>
            </a:r>
            <a:r>
              <a:rPr lang="en-US" sz="1600" dirty="0"/>
              <a:t> </a:t>
            </a:r>
          </a:p>
          <a:p>
            <a:pPr marL="285750" indent="-285750">
              <a:spcBef>
                <a:spcPts val="600"/>
              </a:spcBef>
              <a:buFont typeface="Arial" panose="020B0604020202020204" pitchFamily="34" charset="0"/>
              <a:buChar char="•"/>
            </a:pPr>
            <a:r>
              <a:rPr lang="en-US" sz="1600" dirty="0"/>
              <a:t>Broadens protections across </a:t>
            </a:r>
            <a:r>
              <a:rPr lang="en-US" sz="1600" b="1" dirty="0"/>
              <a:t>privacy, mobility, wages, and vulnerable worker groups</a:t>
            </a:r>
            <a:r>
              <a:rPr lang="en-US" sz="1600" dirty="0"/>
              <a:t> </a:t>
            </a:r>
          </a:p>
          <a:p>
            <a:pPr marL="285750" indent="-285750">
              <a:spcBef>
                <a:spcPts val="600"/>
              </a:spcBef>
              <a:buFont typeface="Arial" panose="020B0604020202020204" pitchFamily="34" charset="0"/>
              <a:buChar char="•"/>
            </a:pPr>
            <a:r>
              <a:rPr lang="en-US" sz="1600" dirty="0"/>
              <a:t>Raises compliance requirements and </a:t>
            </a:r>
            <a:r>
              <a:rPr lang="en-US" sz="1600" b="1" dirty="0"/>
              <a:t>legal exposure for employers statewide</a:t>
            </a:r>
            <a:endParaRPr lang="en-US" sz="1600" dirty="0"/>
          </a:p>
        </p:txBody>
      </p:sp>
      <p:sp>
        <p:nvSpPr>
          <p:cNvPr id="13" name="TextBox 12">
            <a:extLst>
              <a:ext uri="{FF2B5EF4-FFF2-40B4-BE49-F238E27FC236}">
                <a16:creationId xmlns:a16="http://schemas.microsoft.com/office/drawing/2014/main" id="{609FAD78-1E10-3CFA-A5A6-BE0BB620B02B}"/>
              </a:ext>
            </a:extLst>
          </p:cNvPr>
          <p:cNvSpPr txBox="1"/>
          <p:nvPr/>
        </p:nvSpPr>
        <p:spPr>
          <a:xfrm>
            <a:off x="153062" y="5074629"/>
            <a:ext cx="9021036" cy="938719"/>
          </a:xfrm>
          <a:prstGeom prst="rect">
            <a:avLst/>
          </a:prstGeom>
          <a:noFill/>
        </p:spPr>
        <p:txBody>
          <a:bodyPr wrap="square" rtlCol="0">
            <a:spAutoFit/>
          </a:bodyPr>
          <a:lstStyle/>
          <a:p>
            <a:r>
              <a:rPr lang="en-US" b="1" dirty="0"/>
              <a:t>Bottom Line</a:t>
            </a:r>
          </a:p>
          <a:p>
            <a:endParaRPr lang="en-US" sz="100" b="1" dirty="0"/>
          </a:p>
          <a:p>
            <a:r>
              <a:rPr lang="en-US" dirty="0"/>
              <a:t>This package fundamentally rebalances the workplace, giving workers more power and placing stricter limits on employer control.</a:t>
            </a:r>
          </a:p>
        </p:txBody>
      </p:sp>
      <p:graphicFrame>
        <p:nvGraphicFramePr>
          <p:cNvPr id="3" name="Table 2">
            <a:extLst>
              <a:ext uri="{FF2B5EF4-FFF2-40B4-BE49-F238E27FC236}">
                <a16:creationId xmlns:a16="http://schemas.microsoft.com/office/drawing/2014/main" id="{1986FE19-C132-C753-3910-A0E022C995C0}"/>
              </a:ext>
            </a:extLst>
          </p:cNvPr>
          <p:cNvGraphicFramePr>
            <a:graphicFrameLocks noGrp="1"/>
          </p:cNvGraphicFramePr>
          <p:nvPr>
            <p:extLst>
              <p:ext uri="{D42A27DB-BD31-4B8C-83A1-F6EECF244321}">
                <p14:modId xmlns:p14="http://schemas.microsoft.com/office/powerpoint/2010/main" val="2178547917"/>
              </p:ext>
            </p:extLst>
          </p:nvPr>
        </p:nvGraphicFramePr>
        <p:xfrm>
          <a:off x="233905" y="862373"/>
          <a:ext cx="8706308" cy="1657068"/>
        </p:xfrm>
        <a:graphic>
          <a:graphicData uri="http://schemas.openxmlformats.org/drawingml/2006/table">
            <a:tbl>
              <a:tblPr>
                <a:tableStyleId>{5C22544A-7EE6-4342-B048-85BDC9FD1C3A}</a:tableStyleId>
              </a:tblPr>
              <a:tblGrid>
                <a:gridCol w="719177">
                  <a:extLst>
                    <a:ext uri="{9D8B030D-6E8A-4147-A177-3AD203B41FA5}">
                      <a16:colId xmlns:a16="http://schemas.microsoft.com/office/drawing/2014/main" val="2604833488"/>
                    </a:ext>
                  </a:extLst>
                </a:gridCol>
                <a:gridCol w="5473059">
                  <a:extLst>
                    <a:ext uri="{9D8B030D-6E8A-4147-A177-3AD203B41FA5}">
                      <a16:colId xmlns:a16="http://schemas.microsoft.com/office/drawing/2014/main" val="2688449249"/>
                    </a:ext>
                  </a:extLst>
                </a:gridCol>
                <a:gridCol w="731366">
                  <a:extLst>
                    <a:ext uri="{9D8B030D-6E8A-4147-A177-3AD203B41FA5}">
                      <a16:colId xmlns:a16="http://schemas.microsoft.com/office/drawing/2014/main" val="607336833"/>
                    </a:ext>
                  </a:extLst>
                </a:gridCol>
                <a:gridCol w="731366">
                  <a:extLst>
                    <a:ext uri="{9D8B030D-6E8A-4147-A177-3AD203B41FA5}">
                      <a16:colId xmlns:a16="http://schemas.microsoft.com/office/drawing/2014/main" val="3379073945"/>
                    </a:ext>
                  </a:extLst>
                </a:gridCol>
                <a:gridCol w="1051340">
                  <a:extLst>
                    <a:ext uri="{9D8B030D-6E8A-4147-A177-3AD203B41FA5}">
                      <a16:colId xmlns:a16="http://schemas.microsoft.com/office/drawing/2014/main" val="2360227175"/>
                    </a:ext>
                  </a:extLst>
                </a:gridCol>
              </a:tblGrid>
              <a:tr h="197270">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070364522"/>
                  </a:ext>
                </a:extLst>
              </a:tr>
              <a:tr h="197270">
                <a:tc>
                  <a:txBody>
                    <a:bodyPr/>
                    <a:lstStyle/>
                    <a:p>
                      <a:pPr algn="ctr" fontAlgn="ctr">
                        <a:buNone/>
                      </a:pPr>
                      <a:r>
                        <a:rPr lang="en-US" sz="1000" u="none" strike="noStrike">
                          <a:solidFill>
                            <a:schemeClr val="tx1"/>
                          </a:solidFill>
                          <a:effectLst/>
                          <a:hlinkClick r:id="rId4" tooltip="View ESHB 1155">
                            <a:extLst>
                              <a:ext uri="{A12FA001-AC4F-418D-AE19-62706E023703}">
                                <ahyp:hlinkClr xmlns:ahyp="http://schemas.microsoft.com/office/drawing/2018/hyperlinkcolor" val="tx"/>
                              </a:ext>
                            </a:extLst>
                          </a:hlinkClick>
                        </a:rPr>
                        <a:t>ESHB 1155</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Prohibiting noncompetition agreements and clarifying no solicitation agreements.</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283968368"/>
                  </a:ext>
                </a:extLst>
              </a:tr>
              <a:tr h="197270">
                <a:tc>
                  <a:txBody>
                    <a:bodyPr/>
                    <a:lstStyle/>
                    <a:p>
                      <a:pPr algn="ctr" fontAlgn="ctr">
                        <a:buNone/>
                      </a:pPr>
                      <a:r>
                        <a:rPr lang="en-US" sz="1000" u="none" strike="noStrike">
                          <a:solidFill>
                            <a:schemeClr val="tx1"/>
                          </a:solidFill>
                          <a:effectLst/>
                          <a:hlinkClick r:id="rId5" tooltip="View SSHB 2105">
                            <a:extLst>
                              <a:ext uri="{A12FA001-AC4F-418D-AE19-62706E023703}">
                                <ahyp:hlinkClr xmlns:ahyp="http://schemas.microsoft.com/office/drawing/2018/hyperlinkcolor" val="tx"/>
                              </a:ext>
                            </a:extLst>
                          </a:hlinkClick>
                        </a:rPr>
                        <a:t>SSHB 2105</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immigrant worker protections.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118818307"/>
                  </a:ext>
                </a:extLst>
              </a:tr>
              <a:tr h="236724">
                <a:tc>
                  <a:txBody>
                    <a:bodyPr/>
                    <a:lstStyle/>
                    <a:p>
                      <a:pPr algn="ctr" fontAlgn="ctr">
                        <a:buNone/>
                      </a:pPr>
                      <a:r>
                        <a:rPr lang="en-US" sz="1000" u="none" strike="noStrike">
                          <a:solidFill>
                            <a:schemeClr val="tx1"/>
                          </a:solidFill>
                          <a:effectLst/>
                          <a:hlinkClick r:id="rId6" tooltip="View ESHB 2303">
                            <a:extLst>
                              <a:ext uri="{A12FA001-AC4F-418D-AE19-62706E023703}">
                                <ahyp:hlinkClr xmlns:ahyp="http://schemas.microsoft.com/office/drawing/2018/hyperlinkcolor" val="tx"/>
                              </a:ext>
                            </a:extLst>
                          </a:hlinkClick>
                        </a:rPr>
                        <a:t>ESHB 2303</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Prohibiting employers from microchipping employees.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1601897452"/>
                  </a:ext>
                </a:extLst>
              </a:tr>
              <a:tr h="236724">
                <a:tc>
                  <a:txBody>
                    <a:bodyPr/>
                    <a:lstStyle/>
                    <a:p>
                      <a:pPr algn="ctr" fontAlgn="ctr">
                        <a:buNone/>
                      </a:pPr>
                      <a:r>
                        <a:rPr lang="en-US" sz="1000" u="none" strike="noStrike">
                          <a:solidFill>
                            <a:schemeClr val="tx1"/>
                          </a:solidFill>
                          <a:effectLst/>
                          <a:hlinkClick r:id="rId7" tooltip="View SHB 2355">
                            <a:extLst>
                              <a:ext uri="{A12FA001-AC4F-418D-AE19-62706E023703}">
                                <ahyp:hlinkClr xmlns:ahyp="http://schemas.microsoft.com/office/drawing/2018/hyperlinkcolor" val="tx"/>
                              </a:ext>
                            </a:extLst>
                          </a:hlinkClick>
                        </a:rPr>
                        <a:t>SHB 2355</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Establishing labor protections for domestic workers.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786902581"/>
                  </a:ext>
                </a:extLst>
              </a:tr>
              <a:tr h="197270">
                <a:tc>
                  <a:txBody>
                    <a:bodyPr/>
                    <a:lstStyle/>
                    <a:p>
                      <a:pPr algn="ctr" fontAlgn="ctr">
                        <a:buNone/>
                      </a:pPr>
                      <a:r>
                        <a:rPr lang="en-US" sz="1000" u="none" strike="noStrike">
                          <a:solidFill>
                            <a:schemeClr val="tx1"/>
                          </a:solidFill>
                          <a:effectLst/>
                          <a:hlinkClick r:id="rId8" tooltip="View SSHB 2479">
                            <a:extLst>
                              <a:ext uri="{A12FA001-AC4F-418D-AE19-62706E023703}">
                                <ahyp:hlinkClr xmlns:ahyp="http://schemas.microsoft.com/office/drawing/2018/hyperlinkcolor" val="tx"/>
                              </a:ext>
                            </a:extLst>
                          </a:hlinkClick>
                        </a:rPr>
                        <a:t>SSHB 2479</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the recovery of unpaid wages.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075066136"/>
                  </a:ext>
                </a:extLst>
              </a:tr>
              <a:tr h="197270">
                <a:tc>
                  <a:txBody>
                    <a:bodyPr/>
                    <a:lstStyle/>
                    <a:p>
                      <a:pPr algn="ctr" fontAlgn="ctr">
                        <a:buNone/>
                      </a:pPr>
                      <a:r>
                        <a:rPr lang="en-US" sz="1000" u="none" strike="noStrike">
                          <a:solidFill>
                            <a:schemeClr val="tx1"/>
                          </a:solidFill>
                          <a:effectLst/>
                        </a:rPr>
                        <a:t>SSB 6014</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pregnancy-related accommodations.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485293187"/>
                  </a:ext>
                </a:extLst>
              </a:tr>
              <a:tr h="197270">
                <a:tc>
                  <a:txBody>
                    <a:bodyPr/>
                    <a:lstStyle/>
                    <a:p>
                      <a:pPr algn="ctr" fontAlgn="ctr">
                        <a:buNone/>
                      </a:pPr>
                      <a:r>
                        <a:rPr lang="en-US" sz="1000" u="none" strike="noStrike">
                          <a:solidFill>
                            <a:schemeClr val="tx1"/>
                          </a:solidFill>
                          <a:effectLst/>
                        </a:rPr>
                        <a:t>ESB 6058</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Adding discretion to wage enforcement actions.</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63633294"/>
                  </a:ext>
                </a:extLst>
              </a:tr>
            </a:tbl>
          </a:graphicData>
        </a:graphic>
      </p:graphicFrame>
    </p:spTree>
    <p:extLst>
      <p:ext uri="{BB962C8B-B14F-4D97-AF65-F5344CB8AC3E}">
        <p14:creationId xmlns:p14="http://schemas.microsoft.com/office/powerpoint/2010/main" val="411393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8851560-40CC-F6B1-BEE3-1436923E0173}"/>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860D4BD-39A3-51A6-E87E-3C53F7A0E6E3}"/>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1A52C503-E35E-F4E9-2939-B245A56D392A}"/>
              </a:ext>
            </a:extLst>
          </p:cNvPr>
          <p:cNvSpPr>
            <a:spLocks noGrp="1"/>
          </p:cNvSpPr>
          <p:nvPr>
            <p:ph type="title"/>
          </p:nvPr>
        </p:nvSpPr>
        <p:spPr>
          <a:xfrm>
            <a:off x="53787" y="137283"/>
            <a:ext cx="9090193" cy="422735"/>
          </a:xfrm>
        </p:spPr>
        <p:txBody>
          <a:bodyPr vert="horz" lIns="91440" tIns="0" rIns="91440" bIns="0" rtlCol="0" anchor="b">
            <a:noAutofit/>
          </a:bodyPr>
          <a:lstStyle/>
          <a:p>
            <a:r>
              <a:rPr lang="en-US" sz="2400" b="1" dirty="0"/>
              <a:t>ESHB 1155 — Ban on Noncompete Agreements</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9EBC97AA-80C5-4C4A-CDCF-C4D4BAF7217D}"/>
              </a:ext>
            </a:extLst>
          </p:cNvPr>
          <p:cNvSpPr txBox="1"/>
          <p:nvPr/>
        </p:nvSpPr>
        <p:spPr>
          <a:xfrm>
            <a:off x="76821" y="852927"/>
            <a:ext cx="8929120" cy="1431161"/>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dirty="0"/>
              <a:t>Makes </a:t>
            </a:r>
            <a:r>
              <a:rPr lang="en-US" b="1" dirty="0"/>
              <a:t>most noncompete agreements illegal and unenforceable</a:t>
            </a:r>
            <a:r>
              <a:rPr lang="en-US" dirty="0"/>
              <a:t> </a:t>
            </a:r>
          </a:p>
          <a:p>
            <a:pPr marL="285750" indent="-285750">
              <a:spcBef>
                <a:spcPts val="600"/>
              </a:spcBef>
              <a:buFont typeface="Arial" panose="020B0604020202020204" pitchFamily="34" charset="0"/>
              <a:buChar char="•"/>
            </a:pPr>
            <a:r>
              <a:rPr lang="en-US" dirty="0"/>
              <a:t>Applies broadly across </a:t>
            </a:r>
            <a:r>
              <a:rPr lang="en-US" b="1" dirty="0"/>
              <a:t>workers and independent contractors</a:t>
            </a:r>
            <a:r>
              <a:rPr lang="en-US" dirty="0"/>
              <a:t> </a:t>
            </a:r>
          </a:p>
          <a:p>
            <a:pPr marL="285750" indent="-285750">
              <a:spcBef>
                <a:spcPts val="600"/>
              </a:spcBef>
              <a:buFont typeface="Arial" panose="020B0604020202020204" pitchFamily="34" charset="0"/>
              <a:buChar char="•"/>
            </a:pPr>
            <a:r>
              <a:rPr lang="en-US" dirty="0"/>
              <a:t>Requires employers to </a:t>
            </a:r>
            <a:r>
              <a:rPr lang="en-US" b="1" dirty="0"/>
              <a:t>notify workers that existing non-competes are void</a:t>
            </a:r>
            <a:endParaRPr lang="en-US" dirty="0"/>
          </a:p>
        </p:txBody>
      </p:sp>
      <p:sp>
        <p:nvSpPr>
          <p:cNvPr id="11" name="TextBox 10">
            <a:extLst>
              <a:ext uri="{FF2B5EF4-FFF2-40B4-BE49-F238E27FC236}">
                <a16:creationId xmlns:a16="http://schemas.microsoft.com/office/drawing/2014/main" id="{840DE604-C8B2-9C32-12A3-21455CD90DE6}"/>
              </a:ext>
            </a:extLst>
          </p:cNvPr>
          <p:cNvSpPr txBox="1"/>
          <p:nvPr/>
        </p:nvSpPr>
        <p:spPr>
          <a:xfrm>
            <a:off x="107576" y="4336937"/>
            <a:ext cx="8729043" cy="815608"/>
          </a:xfrm>
          <a:prstGeom prst="rect">
            <a:avLst/>
          </a:prstGeom>
          <a:noFill/>
        </p:spPr>
        <p:txBody>
          <a:bodyPr wrap="square" rtlCol="0">
            <a:spAutoFit/>
          </a:bodyPr>
          <a:lstStyle/>
          <a:p>
            <a:r>
              <a:rPr lang="en-US" b="1" dirty="0"/>
              <a:t>Why You Care</a:t>
            </a:r>
          </a:p>
          <a:p>
            <a:endParaRPr lang="en-US" sz="1000" dirty="0"/>
          </a:p>
          <a:p>
            <a:r>
              <a:rPr lang="en-US" dirty="0"/>
              <a:t>Easier for workers to leave, harder for businesses to retain talent</a:t>
            </a:r>
          </a:p>
        </p:txBody>
      </p:sp>
      <p:sp>
        <p:nvSpPr>
          <p:cNvPr id="3" name="TextBox 2">
            <a:extLst>
              <a:ext uri="{FF2B5EF4-FFF2-40B4-BE49-F238E27FC236}">
                <a16:creationId xmlns:a16="http://schemas.microsoft.com/office/drawing/2014/main" id="{C82B278A-761C-1BB7-6D86-7DF6C3A1A88A}"/>
              </a:ext>
            </a:extLst>
          </p:cNvPr>
          <p:cNvSpPr txBox="1"/>
          <p:nvPr/>
        </p:nvSpPr>
        <p:spPr>
          <a:xfrm>
            <a:off x="192101" y="2534414"/>
            <a:ext cx="8414017" cy="1431161"/>
          </a:xfrm>
          <a:prstGeom prst="rect">
            <a:avLst/>
          </a:prstGeom>
          <a:noFill/>
        </p:spPr>
        <p:txBody>
          <a:bodyPr wrap="square" rtlCol="0">
            <a:spAutoFit/>
          </a:bodyPr>
          <a:lstStyle/>
          <a:p>
            <a:r>
              <a:rPr lang="en-US" b="1" dirty="0"/>
              <a:t>Why It Matters</a:t>
            </a:r>
          </a:p>
          <a:p>
            <a:pPr marL="285750" indent="-285750">
              <a:spcBef>
                <a:spcPts val="600"/>
              </a:spcBef>
              <a:buFont typeface="Arial" panose="020B0604020202020204" pitchFamily="34" charset="0"/>
              <a:buChar char="•"/>
            </a:pPr>
            <a:r>
              <a:rPr lang="en-US" dirty="0"/>
              <a:t>Increases job mobility and wage competition </a:t>
            </a:r>
          </a:p>
          <a:p>
            <a:pPr marL="285750" indent="-285750">
              <a:spcBef>
                <a:spcPts val="600"/>
              </a:spcBef>
              <a:buFont typeface="Arial" panose="020B0604020202020204" pitchFamily="34" charset="0"/>
              <a:buChar char="•"/>
            </a:pPr>
            <a:r>
              <a:rPr lang="en-US" dirty="0"/>
              <a:t>Forces businesses to compete on pay and retention </a:t>
            </a:r>
          </a:p>
          <a:p>
            <a:pPr marL="285750" indent="-285750">
              <a:spcBef>
                <a:spcPts val="600"/>
              </a:spcBef>
              <a:buFont typeface="Arial" panose="020B0604020202020204" pitchFamily="34" charset="0"/>
              <a:buChar char="•"/>
            </a:pPr>
            <a:r>
              <a:rPr lang="en-US" dirty="0"/>
              <a:t>Raises concerns around client relationships and IP protection</a:t>
            </a:r>
          </a:p>
        </p:txBody>
      </p:sp>
      <p:sp>
        <p:nvSpPr>
          <p:cNvPr id="7" name="TextBox 6">
            <a:extLst>
              <a:ext uri="{FF2B5EF4-FFF2-40B4-BE49-F238E27FC236}">
                <a16:creationId xmlns:a16="http://schemas.microsoft.com/office/drawing/2014/main" id="{656732EF-4049-58FF-FA20-38EF99700DC3}"/>
              </a:ext>
            </a:extLst>
          </p:cNvPr>
          <p:cNvSpPr txBox="1"/>
          <p:nvPr/>
        </p:nvSpPr>
        <p:spPr>
          <a:xfrm flipH="1">
            <a:off x="107575" y="5582069"/>
            <a:ext cx="9036404" cy="1092607"/>
          </a:xfrm>
          <a:prstGeom prst="rect">
            <a:avLst/>
          </a:prstGeom>
          <a:noFill/>
        </p:spPr>
        <p:txBody>
          <a:bodyPr wrap="square" rtlCol="0">
            <a:spAutoFit/>
          </a:bodyPr>
          <a:lstStyle/>
          <a:p>
            <a:r>
              <a:rPr lang="en-US" b="1" dirty="0"/>
              <a:t>Bottom Line</a:t>
            </a:r>
          </a:p>
          <a:p>
            <a:endParaRPr lang="en-US" sz="900" b="1" dirty="0"/>
          </a:p>
          <a:p>
            <a:r>
              <a:rPr lang="en-US" dirty="0"/>
              <a:t>Eliminates non-competes, shifting power to workers and increasing competition for talent</a:t>
            </a:r>
          </a:p>
        </p:txBody>
      </p:sp>
    </p:spTree>
    <p:extLst>
      <p:ext uri="{BB962C8B-B14F-4D97-AF65-F5344CB8AC3E}">
        <p14:creationId xmlns:p14="http://schemas.microsoft.com/office/powerpoint/2010/main" val="40752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E265655-C5D1-A3F3-D3CA-383278A9A303}"/>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92E4CD0-95BA-180A-2BBE-A28F6978855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68D46CA9-F45D-7A88-FA6F-F7643FA20BD6}"/>
              </a:ext>
            </a:extLst>
          </p:cNvPr>
          <p:cNvSpPr>
            <a:spLocks noGrp="1"/>
          </p:cNvSpPr>
          <p:nvPr>
            <p:ph type="title"/>
          </p:nvPr>
        </p:nvSpPr>
        <p:spPr>
          <a:xfrm>
            <a:off x="53787" y="137283"/>
            <a:ext cx="9090193" cy="422735"/>
          </a:xfrm>
        </p:spPr>
        <p:txBody>
          <a:bodyPr vert="horz" lIns="91440" tIns="0" rIns="91440" bIns="0" rtlCol="0" anchor="b">
            <a:noAutofit/>
          </a:bodyPr>
          <a:lstStyle/>
          <a:p>
            <a:r>
              <a:rPr lang="en-US" sz="2400" b="1" dirty="0"/>
              <a:t>HB 2355 — Domestic Workers Bill of Rights</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0C84CA27-3842-DE40-7E5E-3EC3D5B72BE4}"/>
              </a:ext>
            </a:extLst>
          </p:cNvPr>
          <p:cNvSpPr txBox="1"/>
          <p:nvPr/>
        </p:nvSpPr>
        <p:spPr>
          <a:xfrm>
            <a:off x="76821" y="837559"/>
            <a:ext cx="8929120" cy="1431161"/>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dirty="0"/>
              <a:t>Extends labor protections to </a:t>
            </a:r>
            <a:r>
              <a:rPr lang="en-US" b="1" dirty="0"/>
              <a:t>domestic workers</a:t>
            </a:r>
            <a:r>
              <a:rPr lang="en-US" dirty="0"/>
              <a:t> </a:t>
            </a:r>
          </a:p>
          <a:p>
            <a:pPr marL="285750" indent="-285750">
              <a:spcBef>
                <a:spcPts val="600"/>
              </a:spcBef>
              <a:buFont typeface="Arial" panose="020B0604020202020204" pitchFamily="34" charset="0"/>
              <a:buChar char="•"/>
            </a:pPr>
            <a:r>
              <a:rPr lang="en-US" dirty="0"/>
              <a:t>Requires </a:t>
            </a:r>
            <a:r>
              <a:rPr lang="en-US" b="1" dirty="0"/>
              <a:t>contracts, overtime, and workplace standards</a:t>
            </a:r>
            <a:r>
              <a:rPr lang="en-US" dirty="0"/>
              <a:t> </a:t>
            </a:r>
          </a:p>
          <a:p>
            <a:pPr marL="285750" indent="-285750">
              <a:spcBef>
                <a:spcPts val="600"/>
              </a:spcBef>
              <a:buFont typeface="Arial" panose="020B0604020202020204" pitchFamily="34" charset="0"/>
              <a:buChar char="•"/>
            </a:pPr>
            <a:r>
              <a:rPr lang="en-US" dirty="0"/>
              <a:t>Applies labor laws inside </a:t>
            </a:r>
            <a:r>
              <a:rPr lang="en-US" b="1" dirty="0"/>
              <a:t>private homes</a:t>
            </a:r>
            <a:endParaRPr lang="en-US" dirty="0"/>
          </a:p>
        </p:txBody>
      </p:sp>
      <p:sp>
        <p:nvSpPr>
          <p:cNvPr id="11" name="TextBox 10">
            <a:extLst>
              <a:ext uri="{FF2B5EF4-FFF2-40B4-BE49-F238E27FC236}">
                <a16:creationId xmlns:a16="http://schemas.microsoft.com/office/drawing/2014/main" id="{B9AD23BD-157C-C8D5-52FE-404C68411D59}"/>
              </a:ext>
            </a:extLst>
          </p:cNvPr>
          <p:cNvSpPr txBox="1"/>
          <p:nvPr/>
        </p:nvSpPr>
        <p:spPr>
          <a:xfrm>
            <a:off x="176859" y="4312105"/>
            <a:ext cx="8729043" cy="738664"/>
          </a:xfrm>
          <a:prstGeom prst="rect">
            <a:avLst/>
          </a:prstGeom>
          <a:noFill/>
        </p:spPr>
        <p:txBody>
          <a:bodyPr wrap="square" rtlCol="0">
            <a:spAutoFit/>
          </a:bodyPr>
          <a:lstStyle/>
          <a:p>
            <a:r>
              <a:rPr lang="en-US" b="1" dirty="0"/>
              <a:t>Why You Care</a:t>
            </a:r>
          </a:p>
          <a:p>
            <a:endParaRPr lang="en-US" sz="600" b="1" dirty="0"/>
          </a:p>
          <a:p>
            <a:r>
              <a:rPr lang="en-US" dirty="0"/>
              <a:t>If you hire help at home, you now have legal obligations.</a:t>
            </a:r>
          </a:p>
        </p:txBody>
      </p:sp>
      <p:sp>
        <p:nvSpPr>
          <p:cNvPr id="3" name="TextBox 2">
            <a:extLst>
              <a:ext uri="{FF2B5EF4-FFF2-40B4-BE49-F238E27FC236}">
                <a16:creationId xmlns:a16="http://schemas.microsoft.com/office/drawing/2014/main" id="{802DC7E5-CA11-A82A-F354-0EF2B5E902E4}"/>
              </a:ext>
            </a:extLst>
          </p:cNvPr>
          <p:cNvSpPr txBox="1"/>
          <p:nvPr/>
        </p:nvSpPr>
        <p:spPr>
          <a:xfrm>
            <a:off x="192101" y="2526730"/>
            <a:ext cx="8414017" cy="1431161"/>
          </a:xfrm>
          <a:prstGeom prst="rect">
            <a:avLst/>
          </a:prstGeom>
          <a:noFill/>
        </p:spPr>
        <p:txBody>
          <a:bodyPr wrap="square" rtlCol="0">
            <a:spAutoFit/>
          </a:bodyPr>
          <a:lstStyle/>
          <a:p>
            <a:r>
              <a:rPr lang="en-US" b="1" dirty="0"/>
              <a:t>Why It Matters</a:t>
            </a:r>
          </a:p>
          <a:p>
            <a:pPr marL="285750" indent="-285750">
              <a:spcBef>
                <a:spcPts val="600"/>
              </a:spcBef>
              <a:buFont typeface="Arial" panose="020B0604020202020204" pitchFamily="34" charset="0"/>
              <a:buChar char="•"/>
            </a:pPr>
            <a:r>
              <a:rPr lang="en-US" dirty="0"/>
              <a:t>Turns informal help into </a:t>
            </a:r>
            <a:r>
              <a:rPr lang="en-US" b="1" dirty="0"/>
              <a:t>regulated employment</a:t>
            </a:r>
            <a:r>
              <a:rPr lang="en-US" dirty="0"/>
              <a:t> </a:t>
            </a:r>
          </a:p>
          <a:p>
            <a:pPr marL="285750" indent="-285750">
              <a:spcBef>
                <a:spcPts val="600"/>
              </a:spcBef>
              <a:buFont typeface="Arial" panose="020B0604020202020204" pitchFamily="34" charset="0"/>
              <a:buChar char="•"/>
            </a:pPr>
            <a:r>
              <a:rPr lang="en-US" dirty="0"/>
              <a:t>Makes households </a:t>
            </a:r>
            <a:r>
              <a:rPr lang="en-US" b="1" dirty="0"/>
              <a:t>legal employers</a:t>
            </a:r>
            <a:r>
              <a:rPr lang="en-US" dirty="0"/>
              <a:t> </a:t>
            </a:r>
          </a:p>
          <a:p>
            <a:pPr marL="285750" indent="-285750">
              <a:spcBef>
                <a:spcPts val="600"/>
              </a:spcBef>
              <a:buFont typeface="Arial" panose="020B0604020202020204" pitchFamily="34" charset="0"/>
              <a:buChar char="•"/>
            </a:pPr>
            <a:r>
              <a:rPr lang="en-US" dirty="0"/>
              <a:t>Expands enforcement into the home</a:t>
            </a:r>
          </a:p>
        </p:txBody>
      </p:sp>
      <p:sp>
        <p:nvSpPr>
          <p:cNvPr id="7" name="TextBox 6">
            <a:extLst>
              <a:ext uri="{FF2B5EF4-FFF2-40B4-BE49-F238E27FC236}">
                <a16:creationId xmlns:a16="http://schemas.microsoft.com/office/drawing/2014/main" id="{6092E8B0-3FB0-F3EA-EF7A-6C49EDD071D1}"/>
              </a:ext>
            </a:extLst>
          </p:cNvPr>
          <p:cNvSpPr txBox="1"/>
          <p:nvPr/>
        </p:nvSpPr>
        <p:spPr>
          <a:xfrm flipH="1">
            <a:off x="169047" y="5497545"/>
            <a:ext cx="9036404" cy="738664"/>
          </a:xfrm>
          <a:prstGeom prst="rect">
            <a:avLst/>
          </a:prstGeom>
          <a:noFill/>
        </p:spPr>
        <p:txBody>
          <a:bodyPr wrap="square" rtlCol="0">
            <a:spAutoFit/>
          </a:bodyPr>
          <a:lstStyle/>
          <a:p>
            <a:r>
              <a:rPr lang="en-US" b="1" dirty="0"/>
              <a:t>Bottom Line</a:t>
            </a:r>
          </a:p>
          <a:p>
            <a:endParaRPr lang="en-US" sz="600" b="1" dirty="0"/>
          </a:p>
          <a:p>
            <a:r>
              <a:rPr lang="en-US" dirty="0"/>
              <a:t>Brings workplace rules into the home, creating new costs and responsibilities</a:t>
            </a:r>
          </a:p>
        </p:txBody>
      </p:sp>
    </p:spTree>
    <p:extLst>
      <p:ext uri="{BB962C8B-B14F-4D97-AF65-F5344CB8AC3E}">
        <p14:creationId xmlns:p14="http://schemas.microsoft.com/office/powerpoint/2010/main" val="26832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8F5EE63-E920-2870-3A1B-63843976F31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8DB2DCB8-D35E-2E33-7008-FF6066372D6E}"/>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ED10039B-A4F3-25BC-0995-82B9467D0671}"/>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Employment – Development &amp; Standards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329A8EEF-6BFE-3B9A-70BB-B3EFCE172900}"/>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35EB58EE-A91A-8432-D05E-2C8D2A0936A6}"/>
              </a:ext>
            </a:extLst>
          </p:cNvPr>
          <p:cNvSpPr txBox="1"/>
          <p:nvPr/>
        </p:nvSpPr>
        <p:spPr>
          <a:xfrm>
            <a:off x="95806" y="4079713"/>
            <a:ext cx="9005967" cy="1754326"/>
          </a:xfrm>
          <a:prstGeom prst="rect">
            <a:avLst/>
          </a:prstGeom>
          <a:noFill/>
        </p:spPr>
        <p:txBody>
          <a:bodyPr wrap="square" rtlCol="0">
            <a:spAutoFit/>
          </a:bodyPr>
          <a:lstStyle/>
          <a:p>
            <a:r>
              <a:rPr lang="en-US" b="1" dirty="0"/>
              <a:t>Key Takeaways</a:t>
            </a:r>
          </a:p>
          <a:p>
            <a:pPr marL="285750" indent="-285750">
              <a:buFont typeface="Arial" panose="020B0604020202020204" pitchFamily="34" charset="0"/>
              <a:buChar char="•"/>
            </a:pPr>
            <a:r>
              <a:rPr lang="en-US" dirty="0"/>
              <a:t>Expands access to jobs by removing barriers and widening eligibility </a:t>
            </a:r>
          </a:p>
          <a:p>
            <a:pPr marL="285750" indent="-285750">
              <a:buFont typeface="Arial" panose="020B0604020202020204" pitchFamily="34" charset="0"/>
              <a:buChar char="•"/>
            </a:pPr>
            <a:r>
              <a:rPr lang="en-US" dirty="0"/>
              <a:t>Increases training and certification requirements across industries </a:t>
            </a:r>
          </a:p>
          <a:p>
            <a:pPr marL="285750" indent="-285750">
              <a:buFont typeface="Arial" panose="020B0604020202020204" pitchFamily="34" charset="0"/>
              <a:buChar char="•"/>
            </a:pPr>
            <a:r>
              <a:rPr lang="en-US" dirty="0"/>
              <a:t>Strengthens enforcement and penalties for noncompliance </a:t>
            </a:r>
          </a:p>
          <a:p>
            <a:pPr marL="285750" indent="-285750">
              <a:buFont typeface="Arial" panose="020B0604020202020204" pitchFamily="34" charset="0"/>
              <a:buChar char="•"/>
            </a:pPr>
            <a:r>
              <a:rPr lang="en-US" dirty="0"/>
              <a:t>Expands state role in setting workforce standards </a:t>
            </a:r>
          </a:p>
          <a:p>
            <a:pPr marL="285750" indent="-285750">
              <a:buFont typeface="Arial" panose="020B0604020202020204" pitchFamily="34" charset="0"/>
              <a:buChar char="•"/>
            </a:pPr>
            <a:r>
              <a:rPr lang="en-US" dirty="0"/>
              <a:t>Tightens safety and licensing expectations</a:t>
            </a:r>
          </a:p>
        </p:txBody>
      </p:sp>
      <p:sp>
        <p:nvSpPr>
          <p:cNvPr id="13" name="TextBox 12">
            <a:extLst>
              <a:ext uri="{FF2B5EF4-FFF2-40B4-BE49-F238E27FC236}">
                <a16:creationId xmlns:a16="http://schemas.microsoft.com/office/drawing/2014/main" id="{0849D518-D741-2316-BCFF-C977B977FF65}"/>
              </a:ext>
            </a:extLst>
          </p:cNvPr>
          <p:cNvSpPr txBox="1"/>
          <p:nvPr/>
        </p:nvSpPr>
        <p:spPr>
          <a:xfrm>
            <a:off x="76541" y="5834039"/>
            <a:ext cx="9021036" cy="938719"/>
          </a:xfrm>
          <a:prstGeom prst="rect">
            <a:avLst/>
          </a:prstGeom>
          <a:noFill/>
        </p:spPr>
        <p:txBody>
          <a:bodyPr wrap="square" rtlCol="0">
            <a:spAutoFit/>
          </a:bodyPr>
          <a:lstStyle/>
          <a:p>
            <a:r>
              <a:rPr lang="en-US" b="1" dirty="0"/>
              <a:t>Bottom Line</a:t>
            </a:r>
          </a:p>
          <a:p>
            <a:r>
              <a:rPr lang="en-US" dirty="0"/>
              <a:t>Expands access to jobs while tightening standards, training, and enforcement across the workforce</a:t>
            </a:r>
          </a:p>
        </p:txBody>
      </p:sp>
      <p:graphicFrame>
        <p:nvGraphicFramePr>
          <p:cNvPr id="4" name="Table 3">
            <a:extLst>
              <a:ext uri="{FF2B5EF4-FFF2-40B4-BE49-F238E27FC236}">
                <a16:creationId xmlns:a16="http://schemas.microsoft.com/office/drawing/2014/main" id="{B21548DC-FF08-C868-7490-EEC171C40800}"/>
              </a:ext>
            </a:extLst>
          </p:cNvPr>
          <p:cNvGraphicFramePr>
            <a:graphicFrameLocks noGrp="1"/>
          </p:cNvGraphicFramePr>
          <p:nvPr>
            <p:extLst>
              <p:ext uri="{D42A27DB-BD31-4B8C-83A1-F6EECF244321}">
                <p14:modId xmlns:p14="http://schemas.microsoft.com/office/powerpoint/2010/main" val="2030858837"/>
              </p:ext>
            </p:extLst>
          </p:nvPr>
        </p:nvGraphicFramePr>
        <p:xfrm>
          <a:off x="183929" y="536557"/>
          <a:ext cx="8829722" cy="3558754"/>
        </p:xfrm>
        <a:graphic>
          <a:graphicData uri="http://schemas.openxmlformats.org/drawingml/2006/table">
            <a:tbl>
              <a:tblPr>
                <a:tableStyleId>{5C22544A-7EE6-4342-B048-85BDC9FD1C3A}</a:tableStyleId>
              </a:tblPr>
              <a:tblGrid>
                <a:gridCol w="729372">
                  <a:extLst>
                    <a:ext uri="{9D8B030D-6E8A-4147-A177-3AD203B41FA5}">
                      <a16:colId xmlns:a16="http://schemas.microsoft.com/office/drawing/2014/main" val="1463116797"/>
                    </a:ext>
                  </a:extLst>
                </a:gridCol>
                <a:gridCol w="5550641">
                  <a:extLst>
                    <a:ext uri="{9D8B030D-6E8A-4147-A177-3AD203B41FA5}">
                      <a16:colId xmlns:a16="http://schemas.microsoft.com/office/drawing/2014/main" val="1877553605"/>
                    </a:ext>
                  </a:extLst>
                </a:gridCol>
                <a:gridCol w="741733">
                  <a:extLst>
                    <a:ext uri="{9D8B030D-6E8A-4147-A177-3AD203B41FA5}">
                      <a16:colId xmlns:a16="http://schemas.microsoft.com/office/drawing/2014/main" val="1080899503"/>
                    </a:ext>
                  </a:extLst>
                </a:gridCol>
                <a:gridCol w="741733">
                  <a:extLst>
                    <a:ext uri="{9D8B030D-6E8A-4147-A177-3AD203B41FA5}">
                      <a16:colId xmlns:a16="http://schemas.microsoft.com/office/drawing/2014/main" val="4283555183"/>
                    </a:ext>
                  </a:extLst>
                </a:gridCol>
                <a:gridCol w="1066243">
                  <a:extLst>
                    <a:ext uri="{9D8B030D-6E8A-4147-A177-3AD203B41FA5}">
                      <a16:colId xmlns:a16="http://schemas.microsoft.com/office/drawing/2014/main" val="1767418332"/>
                    </a:ext>
                  </a:extLst>
                </a:gridCol>
              </a:tblGrid>
              <a:tr h="197270">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Title</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Valdez</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968463923"/>
                  </a:ext>
                </a:extLst>
              </a:tr>
              <a:tr h="197270">
                <a:tc>
                  <a:txBody>
                    <a:bodyPr/>
                    <a:lstStyle/>
                    <a:p>
                      <a:pPr algn="ctr" fontAlgn="ctr">
                        <a:buNone/>
                      </a:pPr>
                      <a:r>
                        <a:rPr lang="en-US" sz="1000" u="none" strike="noStrike" dirty="0">
                          <a:solidFill>
                            <a:schemeClr val="tx1"/>
                          </a:solidFill>
                          <a:effectLst/>
                          <a:hlinkClick r:id="rId5" tooltip="View SSHB 1128">
                            <a:extLst>
                              <a:ext uri="{A12FA001-AC4F-418D-AE19-62706E023703}">
                                <ahyp:hlinkClr xmlns:ahyp="http://schemas.microsoft.com/office/drawing/2018/hyperlinkcolor" val="tx"/>
                              </a:ext>
                            </a:extLst>
                          </a:hlinkClick>
                        </a:rPr>
                        <a:t>SSHB 1128</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Establishing a child care workforce standards board.</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Opposed</a:t>
                      </a:r>
                      <a:endParaRPr lang="en-US" sz="1200" b="1" i="0" u="none" strike="noStrike" dirty="0">
                        <a:solidFill>
                          <a:schemeClr val="tx1"/>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105151966"/>
                  </a:ext>
                </a:extLst>
              </a:tr>
              <a:tr h="236724">
                <a:tc>
                  <a:txBody>
                    <a:bodyPr/>
                    <a:lstStyle/>
                    <a:p>
                      <a:pPr algn="ctr" fontAlgn="ctr">
                        <a:buNone/>
                      </a:pPr>
                      <a:r>
                        <a:rPr lang="en-US" sz="1000" u="none" strike="noStrike">
                          <a:solidFill>
                            <a:schemeClr val="tx1"/>
                          </a:solidFill>
                          <a:effectLst/>
                          <a:hlinkClick r:id="rId6" tooltip="View SHB 2107">
                            <a:extLst>
                              <a:ext uri="{A12FA001-AC4F-418D-AE19-62706E023703}">
                                <ahyp:hlinkClr xmlns:ahyp="http://schemas.microsoft.com/office/drawing/2018/hyperlinkcolor" val="tx"/>
                              </a:ext>
                            </a:extLst>
                          </a:hlinkClick>
                        </a:rPr>
                        <a:t>SHB 2107</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notice requirements of identified hazards at construction worksites.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881590286"/>
                  </a:ext>
                </a:extLst>
              </a:tr>
              <a:tr h="197270">
                <a:tc>
                  <a:txBody>
                    <a:bodyPr/>
                    <a:lstStyle/>
                    <a:p>
                      <a:pPr algn="ctr" fontAlgn="ctr">
                        <a:buNone/>
                      </a:pPr>
                      <a:r>
                        <a:rPr lang="en-US" sz="1000" u="none" strike="noStrike">
                          <a:solidFill>
                            <a:schemeClr val="tx1"/>
                          </a:solidFill>
                          <a:effectLst/>
                          <a:hlinkClick r:id="rId7" tooltip="View ESHB 2219">
                            <a:extLst>
                              <a:ext uri="{A12FA001-AC4F-418D-AE19-62706E023703}">
                                <ahyp:hlinkClr xmlns:ahyp="http://schemas.microsoft.com/office/drawing/2018/hyperlinkcolor" val="tx"/>
                              </a:ext>
                            </a:extLst>
                          </a:hlinkClick>
                        </a:rPr>
                        <a:t>ESHB 2219</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Enhancing the operational efficiency of child care providers.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757785977"/>
                  </a:ext>
                </a:extLst>
              </a:tr>
              <a:tr h="331414">
                <a:tc>
                  <a:txBody>
                    <a:bodyPr/>
                    <a:lstStyle/>
                    <a:p>
                      <a:pPr algn="ctr" fontAlgn="ctr">
                        <a:buNone/>
                      </a:pPr>
                      <a:r>
                        <a:rPr lang="en-US" sz="1000" u="none" strike="noStrike">
                          <a:solidFill>
                            <a:schemeClr val="tx1"/>
                          </a:solidFill>
                          <a:effectLst/>
                          <a:hlinkClick r:id="rId8" tooltip="View HB 2249">
                            <a:extLst>
                              <a:ext uri="{A12FA001-AC4F-418D-AE19-62706E023703}">
                                <ahyp:hlinkClr xmlns:ahyp="http://schemas.microsoft.com/office/drawing/2018/hyperlinkcolor" val="tx"/>
                              </a:ext>
                            </a:extLst>
                          </a:hlinkClick>
                        </a:rPr>
                        <a:t>HB 2249</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Amending the state civil service statutes to include Washington technology solutions network and security systems employees.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1423782037"/>
                  </a:ext>
                </a:extLst>
              </a:tr>
              <a:tr h="331414">
                <a:tc>
                  <a:txBody>
                    <a:bodyPr/>
                    <a:lstStyle/>
                    <a:p>
                      <a:pPr algn="ctr" fontAlgn="ctr">
                        <a:buNone/>
                      </a:pPr>
                      <a:r>
                        <a:rPr lang="en-US" sz="1000" u="none" strike="noStrike">
                          <a:solidFill>
                            <a:schemeClr val="tx1"/>
                          </a:solidFill>
                          <a:effectLst/>
                          <a:hlinkClick r:id="rId9" tooltip="View HB 2309">
                            <a:extLst>
                              <a:ext uri="{A12FA001-AC4F-418D-AE19-62706E023703}">
                                <ahyp:hlinkClr xmlns:ahyp="http://schemas.microsoft.com/office/drawing/2018/hyperlinkcolor" val="tx"/>
                              </a:ext>
                            </a:extLst>
                          </a:hlinkClick>
                        </a:rPr>
                        <a:t>HB 2309</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Reducing barriers to state employment by eliminating postgraduate degree requirements that are unnecessary.</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124211296"/>
                  </a:ext>
                </a:extLst>
              </a:tr>
              <a:tr h="331414">
                <a:tc>
                  <a:txBody>
                    <a:bodyPr/>
                    <a:lstStyle/>
                    <a:p>
                      <a:pPr algn="ctr" fontAlgn="ctr">
                        <a:buNone/>
                      </a:pPr>
                      <a:r>
                        <a:rPr lang="en-US" sz="1000" u="none" strike="noStrike">
                          <a:solidFill>
                            <a:schemeClr val="tx1"/>
                          </a:solidFill>
                          <a:effectLst/>
                          <a:hlinkClick r:id="rId10" tooltip="View SHB 2472">
                            <a:extLst>
                              <a:ext uri="{A12FA001-AC4F-418D-AE19-62706E023703}">
                                <ahyp:hlinkClr xmlns:ahyp="http://schemas.microsoft.com/office/drawing/2018/hyperlinkcolor" val="tx"/>
                              </a:ext>
                            </a:extLst>
                          </a:hlinkClick>
                        </a:rPr>
                        <a:t>SHB 2472</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Ensuring that work on fire protection sprinkler systems is performed by licensed contractors and certified fitters.</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354852427"/>
                  </a:ext>
                </a:extLst>
              </a:tr>
              <a:tr h="331414">
                <a:tc>
                  <a:txBody>
                    <a:bodyPr/>
                    <a:lstStyle/>
                    <a:p>
                      <a:pPr algn="ctr" fontAlgn="ctr">
                        <a:buNone/>
                      </a:pPr>
                      <a:r>
                        <a:rPr lang="en-US" sz="1000" u="none" strike="noStrike">
                          <a:solidFill>
                            <a:schemeClr val="tx1"/>
                          </a:solidFill>
                          <a:effectLst/>
                          <a:hlinkClick r:id="rId11" tooltip="View SHB 2492">
                            <a:extLst>
                              <a:ext uri="{A12FA001-AC4F-418D-AE19-62706E023703}">
                                <ahyp:hlinkClr xmlns:ahyp="http://schemas.microsoft.com/office/drawing/2018/hyperlinkcolor" val="tx"/>
                              </a:ext>
                            </a:extLst>
                          </a:hlinkClick>
                        </a:rPr>
                        <a:t>SHB 2492</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Requiring state registered apprenticeships in the building and construction trades to provide behavioral health and wellness training.</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922133326"/>
                  </a:ext>
                </a:extLst>
              </a:tr>
              <a:tr h="378759">
                <a:tc>
                  <a:txBody>
                    <a:bodyPr/>
                    <a:lstStyle/>
                    <a:p>
                      <a:pPr algn="ctr" fontAlgn="ctr">
                        <a:buNone/>
                      </a:pPr>
                      <a:r>
                        <a:rPr lang="en-US" sz="1000" u="none" strike="noStrike">
                          <a:solidFill>
                            <a:schemeClr val="tx1"/>
                          </a:solidFill>
                          <a:effectLst/>
                        </a:rPr>
                        <a:t>SHB 2689</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the working connections child care program.</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Opposed</a:t>
                      </a:r>
                      <a:endParaRPr lang="en-US" sz="1200" b="1" i="0" u="none" strike="noStrike" dirty="0">
                        <a:solidFill>
                          <a:schemeClr val="tx1"/>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2540964561"/>
                  </a:ext>
                </a:extLst>
              </a:tr>
              <a:tr h="497121">
                <a:tc>
                  <a:txBody>
                    <a:bodyPr/>
                    <a:lstStyle/>
                    <a:p>
                      <a:pPr algn="ctr" fontAlgn="ctr">
                        <a:buNone/>
                      </a:pPr>
                      <a:r>
                        <a:rPr lang="en-US" sz="1000" u="none" strike="noStrike">
                          <a:solidFill>
                            <a:schemeClr val="tx1"/>
                          </a:solidFill>
                          <a:effectLst/>
                        </a:rPr>
                        <a:t>ESB 5068</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agencies, firefighters, prosecutors, and general or limited authority law enforcement, extending eligibility for employment to all United States citizens or persons legally authorized to work in the United States under federal law.</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Opposed</a:t>
                      </a:r>
                      <a:endParaRPr lang="en-US" sz="1200" b="1" i="0" u="none" strike="noStrike" dirty="0">
                        <a:solidFill>
                          <a:schemeClr val="tx1"/>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482037268"/>
                  </a:ext>
                </a:extLst>
              </a:tr>
              <a:tr h="331414">
                <a:tc>
                  <a:txBody>
                    <a:bodyPr/>
                    <a:lstStyle/>
                    <a:p>
                      <a:pPr algn="ctr" fontAlgn="ctr">
                        <a:buNone/>
                      </a:pPr>
                      <a:r>
                        <a:rPr lang="en-US" sz="1000" u="none" strike="noStrike">
                          <a:solidFill>
                            <a:schemeClr val="tx1"/>
                          </a:solidFill>
                          <a:effectLst/>
                        </a:rPr>
                        <a:t>SB 6188</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a:solidFill>
                            <a:schemeClr val="tx1"/>
                          </a:solidFill>
                          <a:effectLst/>
                        </a:rPr>
                        <a:t>Concerning the department of labor and industries' authority to enact rules related to regulating asbestos training.</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dirty="0">
                          <a:solidFill>
                            <a:schemeClr val="tx1"/>
                          </a:solidFill>
                          <a:effectLst/>
                        </a:rPr>
                        <a:t>Opposed</a:t>
                      </a:r>
                      <a:endParaRPr lang="en-US" sz="1200" b="1" i="0" u="none" strike="noStrike" dirty="0">
                        <a:solidFill>
                          <a:schemeClr val="tx1"/>
                        </a:solidFill>
                        <a:effectLst/>
                        <a:latin typeface="Calibri" panose="020F0502020204030204" pitchFamily="34" charset="0"/>
                      </a:endParaRPr>
                    </a:p>
                  </a:txBody>
                  <a:tcPr marL="7891" marR="7891" marT="789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3926261181"/>
                  </a:ext>
                </a:extLst>
              </a:tr>
              <a:tr h="197270">
                <a:tc>
                  <a:txBody>
                    <a:bodyPr/>
                    <a:lstStyle/>
                    <a:p>
                      <a:pPr algn="ctr" fontAlgn="ctr">
                        <a:buNone/>
                      </a:pPr>
                      <a:r>
                        <a:rPr lang="en-US" sz="1000" u="none" strike="noStrike">
                          <a:solidFill>
                            <a:schemeClr val="tx1"/>
                          </a:solidFill>
                          <a:effectLst/>
                        </a:rPr>
                        <a:t>ESSB 6197</a:t>
                      </a:r>
                      <a:endParaRPr lang="en-US" sz="1000" b="1" i="0" u="none" strike="noStrike">
                        <a:solidFill>
                          <a:schemeClr val="tx1"/>
                        </a:solidFill>
                        <a:effectLst/>
                        <a:latin typeface="Calibri" panose="020F0502020204030204" pitchFamily="34" charset="0"/>
                      </a:endParaRPr>
                    </a:p>
                  </a:txBody>
                  <a:tcPr marL="7891" marR="7891" marT="7891" marB="0" anchor="ctr">
                    <a:noFill/>
                  </a:tcPr>
                </a:tc>
                <a:tc>
                  <a:txBody>
                    <a:bodyPr/>
                    <a:lstStyle/>
                    <a:p>
                      <a:pPr algn="l" fontAlgn="ctr">
                        <a:buNone/>
                      </a:pPr>
                      <a:r>
                        <a:rPr lang="en-US" sz="1000" u="none" strike="noStrike" dirty="0">
                          <a:solidFill>
                            <a:schemeClr val="tx1"/>
                          </a:solidFill>
                          <a:effectLst/>
                        </a:rPr>
                        <a:t>Enforcing plumbing contractor requirements.</a:t>
                      </a:r>
                      <a:endParaRPr lang="en-US" sz="1000" b="1" i="0" u="none" strike="noStrike" dirty="0">
                        <a:solidFill>
                          <a:schemeClr val="tx1"/>
                        </a:solidFill>
                        <a:effectLst/>
                        <a:latin typeface="Calibri" panose="020F0502020204030204" pitchFamily="34" charset="0"/>
                      </a:endParaRPr>
                    </a:p>
                  </a:txBody>
                  <a:tcPr marL="7891" marR="7891" marT="789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891" marR="7891" marT="789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891" marR="7891" marT="7891" marB="0" anchor="ctr">
                    <a:solidFill>
                      <a:srgbClr val="00B050"/>
                    </a:solidFill>
                  </a:tcPr>
                </a:tc>
                <a:extLst>
                  <a:ext uri="{0D108BD9-81ED-4DB2-BD59-A6C34878D82A}">
                    <a16:rowId xmlns:a16="http://schemas.microsoft.com/office/drawing/2014/main" val="1355612879"/>
                  </a:ext>
                </a:extLst>
              </a:tr>
            </a:tbl>
          </a:graphicData>
        </a:graphic>
      </p:graphicFrame>
    </p:spTree>
    <p:extLst>
      <p:ext uri="{BB962C8B-B14F-4D97-AF65-F5344CB8AC3E}">
        <p14:creationId xmlns:p14="http://schemas.microsoft.com/office/powerpoint/2010/main" val="377228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D80B0F1-047E-6D89-9ED5-F6540CDA2EC8}"/>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99DE7D2A-8A5A-3970-607B-8A207F602075}"/>
              </a:ext>
            </a:extLst>
          </p:cNvPr>
          <p:cNvSpPr>
            <a:spLocks noGrp="1"/>
          </p:cNvSpPr>
          <p:nvPr>
            <p:ph type="title"/>
          </p:nvPr>
        </p:nvSpPr>
        <p:spPr>
          <a:xfrm>
            <a:off x="1313259" y="33301"/>
            <a:ext cx="6507166" cy="926591"/>
          </a:xfrm>
        </p:spPr>
        <p:txBody>
          <a:bodyPr vert="horz" lIns="91440" tIns="45720" rIns="91440" bIns="45720" rtlCol="0" anchor="b">
            <a:normAutofit/>
          </a:bodyPr>
          <a:lstStyle/>
          <a:p>
            <a:pPr algn="ct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Simple stats </a:t>
            </a:r>
          </a:p>
        </p:txBody>
      </p:sp>
      <p:sp>
        <p:nvSpPr>
          <p:cNvPr id="3" name="Content Placeholder 2">
            <a:extLst>
              <a:ext uri="{FF2B5EF4-FFF2-40B4-BE49-F238E27FC236}">
                <a16:creationId xmlns:a16="http://schemas.microsoft.com/office/drawing/2014/main" id="{E4006A64-C65C-00B0-8CDB-657BB0CA77DF}"/>
              </a:ext>
            </a:extLst>
          </p:cNvPr>
          <p:cNvSpPr>
            <a:spLocks noGrp="1"/>
          </p:cNvSpPr>
          <p:nvPr>
            <p:ph idx="1"/>
          </p:nvPr>
        </p:nvSpPr>
        <p:spPr>
          <a:xfrm>
            <a:off x="407253" y="1089215"/>
            <a:ext cx="8060551" cy="5519053"/>
          </a:xfrm>
        </p:spPr>
        <p:txBody>
          <a:bodyPr vert="horz" lIns="91440" tIns="45720" rIns="91440" bIns="45720" rtlCol="0" anchor="t">
            <a:normAutofit lnSpcReduction="10000"/>
          </a:bodyPr>
          <a:lstStyle/>
          <a:p>
            <a:pPr marL="0" indent="0">
              <a:buSzPct val="100000"/>
              <a:buNone/>
            </a:pPr>
            <a:r>
              <a:rPr lang="en-US" sz="2100" dirty="0"/>
              <a:t>Total number of Bills Pre-filed 566</a:t>
            </a:r>
          </a:p>
          <a:p>
            <a:pPr marL="0" indent="0">
              <a:buSzPct val="100000"/>
              <a:buNone/>
            </a:pPr>
            <a:r>
              <a:rPr lang="en-US" sz="2100" dirty="0"/>
              <a:t>Total number of Bill Introduced 1440</a:t>
            </a:r>
          </a:p>
          <a:p>
            <a:pPr marL="0" indent="0">
              <a:buSzPct val="100000"/>
              <a:buNone/>
            </a:pPr>
            <a:endParaRPr lang="en-US" sz="1050" dirty="0"/>
          </a:p>
          <a:p>
            <a:pPr lvl="1"/>
            <a:r>
              <a:rPr lang="en-US" sz="2200" dirty="0"/>
              <a:t>Bills Form 2025</a:t>
            </a:r>
          </a:p>
          <a:p>
            <a:pPr lvl="1"/>
            <a:r>
              <a:rPr lang="en-US" sz="2200" dirty="0"/>
              <a:t>House – 50 and 36 became Law</a:t>
            </a:r>
          </a:p>
          <a:p>
            <a:pPr lvl="1"/>
            <a:r>
              <a:rPr lang="en-US" sz="2200" dirty="0"/>
              <a:t>Senate – 45 and 16 became Law</a:t>
            </a:r>
          </a:p>
          <a:p>
            <a:pPr marL="457200" lvl="1" indent="0">
              <a:buNone/>
            </a:pPr>
            <a:endParaRPr lang="en-US" sz="2100" dirty="0"/>
          </a:p>
          <a:p>
            <a:pPr marL="1714500" lvl="4" indent="0">
              <a:buSzPct val="100000"/>
              <a:buNone/>
            </a:pPr>
            <a:r>
              <a:rPr lang="en-US" sz="2400" dirty="0"/>
              <a:t>Total Number of Bills in Committee 1026</a:t>
            </a:r>
          </a:p>
          <a:p>
            <a:pPr marL="1257300" lvl="3" indent="0">
              <a:buSzPct val="100000"/>
              <a:buNone/>
            </a:pPr>
            <a:endParaRPr lang="en-US" sz="2000" dirty="0"/>
          </a:p>
          <a:p>
            <a:pPr marL="3600450" lvl="8" indent="0">
              <a:buNone/>
            </a:pPr>
            <a:r>
              <a:rPr lang="en-US" sz="2800" dirty="0"/>
              <a:t>House Bills Passed 155</a:t>
            </a:r>
          </a:p>
          <a:p>
            <a:pPr marL="3600450" lvl="8" indent="0">
              <a:buNone/>
            </a:pPr>
            <a:r>
              <a:rPr lang="en-US" sz="2800" dirty="0"/>
              <a:t>Senate Bills Passed 115</a:t>
            </a:r>
          </a:p>
          <a:p>
            <a:pPr marL="3600450" lvl="8" indent="0">
              <a:buNone/>
            </a:pPr>
            <a:r>
              <a:rPr lang="en-US" sz="2800" dirty="0"/>
              <a:t>			            Total 270</a:t>
            </a:r>
            <a:endParaRPr lang="en-US" sz="2000" dirty="0"/>
          </a:p>
        </p:txBody>
      </p:sp>
    </p:spTree>
    <p:extLst>
      <p:ext uri="{BB962C8B-B14F-4D97-AF65-F5344CB8AC3E}">
        <p14:creationId xmlns:p14="http://schemas.microsoft.com/office/powerpoint/2010/main" val="33735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76C1BAE6-232D-A8AE-7D1F-8B1C2C1B9FC8}"/>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33EC4DEB-33E7-3CAA-60F3-13D3C3166C4F}"/>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680FFBAF-DF77-D5BD-C440-CC9BBCD6649F}"/>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Energy</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925880BA-E4EA-9828-9435-6F2A8CAC58CE}"/>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2D67D9B4-AC90-2C19-9CCA-A964ECA51197}"/>
              </a:ext>
            </a:extLst>
          </p:cNvPr>
          <p:cNvSpPr txBox="1"/>
          <p:nvPr/>
        </p:nvSpPr>
        <p:spPr>
          <a:xfrm>
            <a:off x="95806" y="4002873"/>
            <a:ext cx="9005967" cy="2062103"/>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dirty="0"/>
              <a:t>Expands state involvement in energy affordability and low-income assistance </a:t>
            </a:r>
          </a:p>
          <a:p>
            <a:pPr marL="285750" indent="-285750">
              <a:spcBef>
                <a:spcPts val="600"/>
              </a:spcBef>
              <a:buFont typeface="Arial" panose="020B0604020202020204" pitchFamily="34" charset="0"/>
              <a:buChar char="•"/>
            </a:pPr>
            <a:r>
              <a:rPr lang="en-US" dirty="0"/>
              <a:t>Accelerates clean energy transition and grid infrastructure buildout </a:t>
            </a:r>
          </a:p>
          <a:p>
            <a:pPr marL="285750" indent="-285750">
              <a:spcBef>
                <a:spcPts val="600"/>
              </a:spcBef>
              <a:buFont typeface="Arial" panose="020B0604020202020204" pitchFamily="34" charset="0"/>
              <a:buChar char="•"/>
            </a:pPr>
            <a:r>
              <a:rPr lang="en-US" dirty="0"/>
              <a:t>Scales up energy efficiency and weatherization efforts </a:t>
            </a:r>
          </a:p>
          <a:p>
            <a:pPr marL="285750" indent="-285750">
              <a:spcBef>
                <a:spcPts val="600"/>
              </a:spcBef>
              <a:buFont typeface="Arial" panose="020B0604020202020204" pitchFamily="34" charset="0"/>
              <a:buChar char="•"/>
            </a:pPr>
            <a:r>
              <a:rPr lang="en-US" dirty="0"/>
              <a:t>Shifts costs and incentives through utility billing and public programs</a:t>
            </a:r>
          </a:p>
        </p:txBody>
      </p:sp>
      <p:sp>
        <p:nvSpPr>
          <p:cNvPr id="13" name="TextBox 12">
            <a:extLst>
              <a:ext uri="{FF2B5EF4-FFF2-40B4-BE49-F238E27FC236}">
                <a16:creationId xmlns:a16="http://schemas.microsoft.com/office/drawing/2014/main" id="{AE1E2869-4741-50AB-9302-09066C246A67}"/>
              </a:ext>
            </a:extLst>
          </p:cNvPr>
          <p:cNvSpPr txBox="1"/>
          <p:nvPr/>
        </p:nvSpPr>
        <p:spPr>
          <a:xfrm>
            <a:off x="58213" y="6060225"/>
            <a:ext cx="9021036" cy="646331"/>
          </a:xfrm>
          <a:prstGeom prst="rect">
            <a:avLst/>
          </a:prstGeom>
          <a:noFill/>
        </p:spPr>
        <p:txBody>
          <a:bodyPr wrap="square" rtlCol="0">
            <a:spAutoFit/>
          </a:bodyPr>
          <a:lstStyle/>
          <a:p>
            <a:r>
              <a:rPr lang="en-US" b="1" dirty="0"/>
              <a:t>Bottom Line</a:t>
            </a:r>
          </a:p>
          <a:p>
            <a:r>
              <a:rPr lang="en-US" dirty="0"/>
              <a:t>Expands clean energy and state control while shifting costs across the system</a:t>
            </a:r>
          </a:p>
        </p:txBody>
      </p:sp>
      <p:graphicFrame>
        <p:nvGraphicFramePr>
          <p:cNvPr id="3" name="Table 2">
            <a:extLst>
              <a:ext uri="{FF2B5EF4-FFF2-40B4-BE49-F238E27FC236}">
                <a16:creationId xmlns:a16="http://schemas.microsoft.com/office/drawing/2014/main" id="{2191CAAB-CDC7-9396-1FD0-B55F42C41541}"/>
              </a:ext>
            </a:extLst>
          </p:cNvPr>
          <p:cNvGraphicFramePr>
            <a:graphicFrameLocks noGrp="1"/>
          </p:cNvGraphicFramePr>
          <p:nvPr>
            <p:extLst>
              <p:ext uri="{D42A27DB-BD31-4B8C-83A1-F6EECF244321}">
                <p14:modId xmlns:p14="http://schemas.microsoft.com/office/powerpoint/2010/main" val="3765829542"/>
              </p:ext>
            </p:extLst>
          </p:nvPr>
        </p:nvGraphicFramePr>
        <p:xfrm>
          <a:off x="109043" y="474609"/>
          <a:ext cx="8919377" cy="3460162"/>
        </p:xfrm>
        <a:graphic>
          <a:graphicData uri="http://schemas.openxmlformats.org/drawingml/2006/table">
            <a:tbl>
              <a:tblPr>
                <a:tableStyleId>{5C22544A-7EE6-4342-B048-85BDC9FD1C3A}</a:tableStyleId>
              </a:tblPr>
              <a:tblGrid>
                <a:gridCol w="887501">
                  <a:extLst>
                    <a:ext uri="{9D8B030D-6E8A-4147-A177-3AD203B41FA5}">
                      <a16:colId xmlns:a16="http://schemas.microsoft.com/office/drawing/2014/main" val="359561432"/>
                    </a:ext>
                  </a:extLst>
                </a:gridCol>
                <a:gridCol w="5215770">
                  <a:extLst>
                    <a:ext uri="{9D8B030D-6E8A-4147-A177-3AD203B41FA5}">
                      <a16:colId xmlns:a16="http://schemas.microsoft.com/office/drawing/2014/main" val="4269203770"/>
                    </a:ext>
                  </a:extLst>
                </a:gridCol>
                <a:gridCol w="880049">
                  <a:extLst>
                    <a:ext uri="{9D8B030D-6E8A-4147-A177-3AD203B41FA5}">
                      <a16:colId xmlns:a16="http://schemas.microsoft.com/office/drawing/2014/main" val="4245422570"/>
                    </a:ext>
                  </a:extLst>
                </a:gridCol>
                <a:gridCol w="814508">
                  <a:extLst>
                    <a:ext uri="{9D8B030D-6E8A-4147-A177-3AD203B41FA5}">
                      <a16:colId xmlns:a16="http://schemas.microsoft.com/office/drawing/2014/main" val="1671076940"/>
                    </a:ext>
                  </a:extLst>
                </a:gridCol>
                <a:gridCol w="1121549">
                  <a:extLst>
                    <a:ext uri="{9D8B030D-6E8A-4147-A177-3AD203B41FA5}">
                      <a16:colId xmlns:a16="http://schemas.microsoft.com/office/drawing/2014/main" val="2448575290"/>
                    </a:ext>
                  </a:extLst>
                </a:gridCol>
              </a:tblGrid>
              <a:tr h="215698">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3881287565"/>
                  </a:ext>
                </a:extLst>
              </a:tr>
              <a:tr h="215698">
                <a:tc>
                  <a:txBody>
                    <a:bodyPr/>
                    <a:lstStyle/>
                    <a:p>
                      <a:pPr algn="ctr" fontAlgn="ctr">
                        <a:buNone/>
                      </a:pPr>
                      <a:r>
                        <a:rPr lang="en-US" sz="1100" u="none" strike="noStrike">
                          <a:solidFill>
                            <a:schemeClr val="tx1"/>
                          </a:solidFill>
                          <a:effectLst/>
                          <a:hlinkClick r:id="rId5" tooltip="View ESSHB 1903">
                            <a:extLst>
                              <a:ext uri="{A12FA001-AC4F-418D-AE19-62706E023703}">
                                <ahyp:hlinkClr xmlns:ahyp="http://schemas.microsoft.com/office/drawing/2018/hyperlinkcolor" val="tx"/>
                              </a:ext>
                            </a:extLst>
                          </a:hlinkClick>
                        </a:rPr>
                        <a:t>ESSHB 1903</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Establishing a statewide low-income energy assistance program.</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1821709478"/>
                  </a:ext>
                </a:extLst>
              </a:tr>
              <a:tr h="362373">
                <a:tc>
                  <a:txBody>
                    <a:bodyPr/>
                    <a:lstStyle/>
                    <a:p>
                      <a:pPr algn="ctr" fontAlgn="ctr">
                        <a:buNone/>
                      </a:pPr>
                      <a:r>
                        <a:rPr lang="en-US" sz="1100" u="none" strike="noStrike">
                          <a:solidFill>
                            <a:schemeClr val="tx1"/>
                          </a:solidFill>
                          <a:effectLst/>
                          <a:hlinkClick r:id="rId6" tooltip="View SSHB 1906">
                            <a:extLst>
                              <a:ext uri="{A12FA001-AC4F-418D-AE19-62706E023703}">
                                <ahyp:hlinkClr xmlns:ahyp="http://schemas.microsoft.com/office/drawing/2018/hyperlinkcolor" val="tx"/>
                              </a:ext>
                            </a:extLst>
                          </a:hlinkClick>
                        </a:rPr>
                        <a:t>SSHB 1906</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Increasing transparency and consumer protection in water system rates.</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811979721"/>
                  </a:ext>
                </a:extLst>
              </a:tr>
              <a:tr h="362373">
                <a:tc>
                  <a:txBody>
                    <a:bodyPr/>
                    <a:lstStyle/>
                    <a:p>
                      <a:pPr algn="ctr" fontAlgn="ctr">
                        <a:buNone/>
                      </a:pPr>
                      <a:r>
                        <a:rPr lang="en-US" sz="1100" u="none" strike="noStrike">
                          <a:solidFill>
                            <a:schemeClr val="tx1"/>
                          </a:solidFill>
                          <a:effectLst/>
                        </a:rPr>
                        <a:t>E3SHB 1960</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Encouraging renewable energy in Washington through tax policy and investment in local communities.</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chemeClr val="bg1"/>
                          </a:solidFill>
                          <a:effectLst/>
                        </a:rPr>
                        <a:t>Excused</a:t>
                      </a:r>
                      <a:endParaRPr lang="en-US" sz="1300" b="1" i="0" u="none" strike="noStrike" dirty="0">
                        <a:solidFill>
                          <a:schemeClr val="bg1"/>
                        </a:solidFill>
                        <a:effectLst/>
                        <a:latin typeface="Calibri" panose="020F0502020204030204" pitchFamily="34" charset="0"/>
                      </a:endParaRPr>
                    </a:p>
                  </a:txBody>
                  <a:tcPr marL="8628" marR="8628" marT="8628" marB="0" anchor="ctr">
                    <a:solidFill>
                      <a:srgbClr val="FFFF00"/>
                    </a:solid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2616776746"/>
                  </a:ext>
                </a:extLst>
              </a:tr>
              <a:tr h="215698">
                <a:tc>
                  <a:txBody>
                    <a:bodyPr/>
                    <a:lstStyle/>
                    <a:p>
                      <a:pPr algn="ctr" fontAlgn="ctr">
                        <a:buNone/>
                      </a:pPr>
                      <a:r>
                        <a:rPr lang="en-US" sz="1100" u="none" strike="noStrike">
                          <a:solidFill>
                            <a:schemeClr val="tx1"/>
                          </a:solidFill>
                          <a:effectLst/>
                          <a:hlinkClick r:id="rId7" tooltip="View SHB 2296">
                            <a:extLst>
                              <a:ext uri="{A12FA001-AC4F-418D-AE19-62706E023703}">
                                <ahyp:hlinkClr xmlns:ahyp="http://schemas.microsoft.com/office/drawing/2018/hyperlinkcolor" val="tx"/>
                              </a:ext>
                            </a:extLst>
                          </a:hlinkClick>
                        </a:rPr>
                        <a:t>SHB 2296</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Expanding the use of distributed energy resources.</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4292655494"/>
                  </a:ext>
                </a:extLst>
              </a:tr>
              <a:tr h="215698">
                <a:tc>
                  <a:txBody>
                    <a:bodyPr/>
                    <a:lstStyle/>
                    <a:p>
                      <a:pPr algn="ctr" fontAlgn="ctr">
                        <a:buNone/>
                      </a:pPr>
                      <a:r>
                        <a:rPr lang="en-US" sz="1100" u="none" strike="noStrike">
                          <a:solidFill>
                            <a:schemeClr val="tx1"/>
                          </a:solidFill>
                          <a:effectLst/>
                          <a:hlinkClick r:id="rId8" tooltip="View HB 2338">
                            <a:extLst>
                              <a:ext uri="{A12FA001-AC4F-418D-AE19-62706E023703}">
                                <ahyp:hlinkClr xmlns:ahyp="http://schemas.microsoft.com/office/drawing/2018/hyperlinkcolor" val="tx"/>
                              </a:ext>
                            </a:extLst>
                          </a:hlinkClick>
                        </a:rPr>
                        <a:t>HB 2338</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Authorizing community scaled weatherization projects.</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604975355"/>
                  </a:ext>
                </a:extLst>
              </a:tr>
              <a:tr h="388257">
                <a:tc>
                  <a:txBody>
                    <a:bodyPr/>
                    <a:lstStyle/>
                    <a:p>
                      <a:pPr algn="ctr" fontAlgn="ctr">
                        <a:buNone/>
                      </a:pPr>
                      <a:r>
                        <a:rPr lang="en-US" sz="1100" u="none" strike="noStrike">
                          <a:solidFill>
                            <a:schemeClr val="tx1"/>
                          </a:solidFill>
                          <a:effectLst/>
                          <a:hlinkClick r:id="rId9" tooltip="View HB 2367">
                            <a:extLst>
                              <a:ext uri="{A12FA001-AC4F-418D-AE19-62706E023703}">
                                <ahyp:hlinkClr xmlns:ahyp="http://schemas.microsoft.com/office/drawing/2018/hyperlinkcolor" val="tx"/>
                              </a:ext>
                            </a:extLst>
                          </a:hlinkClick>
                        </a:rPr>
                        <a:t>HB 2367</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Eliminating preferential treatment related to a coal-fired electric generating plant.</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3487509783"/>
                  </a:ext>
                </a:extLst>
              </a:tr>
              <a:tr h="362373">
                <a:tc>
                  <a:txBody>
                    <a:bodyPr/>
                    <a:lstStyle/>
                    <a:p>
                      <a:pPr algn="ctr" fontAlgn="ctr">
                        <a:buNone/>
                      </a:pPr>
                      <a:r>
                        <a:rPr lang="en-US" sz="1100" u="none" strike="noStrike">
                          <a:solidFill>
                            <a:schemeClr val="tx1"/>
                          </a:solidFill>
                          <a:effectLst/>
                          <a:hlinkClick r:id="rId10" tooltip="View SHB 2496">
                            <a:extLst>
                              <a:ext uri="{A12FA001-AC4F-418D-AE19-62706E023703}">
                                <ahyp:hlinkClr xmlns:ahyp="http://schemas.microsoft.com/office/drawing/2018/hyperlinkcolor" val="tx"/>
                              </a:ext>
                            </a:extLst>
                          </a:hlinkClick>
                        </a:rPr>
                        <a:t>SHB 2496</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Concerning tribal consultation conducted by the energy facility site evaluation council.</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1370295448"/>
                  </a:ext>
                </a:extLst>
              </a:tr>
              <a:tr h="475990">
                <a:tc>
                  <a:txBody>
                    <a:bodyPr/>
                    <a:lstStyle/>
                    <a:p>
                      <a:pPr algn="ctr" fontAlgn="ctr">
                        <a:buNone/>
                      </a:pPr>
                      <a:r>
                        <a:rPr lang="en-US" sz="1100" u="none" strike="noStrike">
                          <a:solidFill>
                            <a:schemeClr val="tx1"/>
                          </a:solidFill>
                          <a:effectLst/>
                        </a:rPr>
                        <a:t>SSB 5982</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Updating provisions for consumer-owned utilities, including port districts, and affected market customers under the clean energy transformation act.</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920388920"/>
                  </a:ext>
                </a:extLst>
              </a:tr>
              <a:tr h="430306">
                <a:tc>
                  <a:txBody>
                    <a:bodyPr/>
                    <a:lstStyle/>
                    <a:p>
                      <a:pPr algn="ctr" fontAlgn="ctr">
                        <a:buNone/>
                      </a:pPr>
                      <a:r>
                        <a:rPr lang="en-US" sz="1100" u="none" strike="noStrike">
                          <a:solidFill>
                            <a:schemeClr val="tx1"/>
                          </a:solidFill>
                          <a:effectLst/>
                        </a:rPr>
                        <a:t>SSB 6076</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a:solidFill>
                            <a:schemeClr val="tx1"/>
                          </a:solidFill>
                          <a:effectLst/>
                        </a:rPr>
                        <a:t>Streamlining consumer-owned utility procurement requirements for clean energy generation, energy storage, transmission, and distribution projects.</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635037073"/>
                  </a:ext>
                </a:extLst>
              </a:tr>
              <a:tr h="215698">
                <a:tc>
                  <a:txBody>
                    <a:bodyPr/>
                    <a:lstStyle/>
                    <a:p>
                      <a:pPr algn="ctr" fontAlgn="ctr">
                        <a:buNone/>
                      </a:pPr>
                      <a:r>
                        <a:rPr lang="en-US" sz="1100" u="none" strike="noStrike">
                          <a:solidFill>
                            <a:schemeClr val="tx1"/>
                          </a:solidFill>
                          <a:effectLst/>
                        </a:rPr>
                        <a:t>SSB 6355</a:t>
                      </a:r>
                      <a:endParaRPr lang="en-US" sz="1100" b="1" i="0" u="none" strike="noStrike">
                        <a:solidFill>
                          <a:schemeClr val="tx1"/>
                        </a:solidFill>
                        <a:effectLst/>
                        <a:latin typeface="Calibri" panose="020F0502020204030204" pitchFamily="34" charset="0"/>
                      </a:endParaRPr>
                    </a:p>
                  </a:txBody>
                  <a:tcPr marL="8628" marR="8628" marT="8628" marB="0" anchor="ctr">
                    <a:noFill/>
                  </a:tcPr>
                </a:tc>
                <a:tc>
                  <a:txBody>
                    <a:bodyPr/>
                    <a:lstStyle/>
                    <a:p>
                      <a:pPr algn="l" fontAlgn="ctr">
                        <a:buNone/>
                      </a:pPr>
                      <a:r>
                        <a:rPr lang="en-US" sz="1100" u="none" strike="noStrike" dirty="0">
                          <a:solidFill>
                            <a:schemeClr val="tx1"/>
                          </a:solidFill>
                          <a:effectLst/>
                        </a:rPr>
                        <a:t>Concerning the electric transmission system.</a:t>
                      </a:r>
                      <a:endParaRPr lang="en-US" sz="1100" b="1" i="0" u="none" strike="noStrike" dirty="0">
                        <a:solidFill>
                          <a:schemeClr val="tx1"/>
                        </a:solidFill>
                        <a:effectLst/>
                        <a:latin typeface="Calibri" panose="020F0502020204030204" pitchFamily="34" charset="0"/>
                      </a:endParaRPr>
                    </a:p>
                  </a:txBody>
                  <a:tcPr marL="8628" marR="8628" marT="8628"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28" marR="8628" marT="8628"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28" marR="8628" marT="8628"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28" marR="8628" marT="8628" marB="0" anchor="ctr">
                    <a:solidFill>
                      <a:srgbClr val="00B050"/>
                    </a:solidFill>
                  </a:tcPr>
                </a:tc>
                <a:extLst>
                  <a:ext uri="{0D108BD9-81ED-4DB2-BD59-A6C34878D82A}">
                    <a16:rowId xmlns:a16="http://schemas.microsoft.com/office/drawing/2014/main" val="881812311"/>
                  </a:ext>
                </a:extLst>
              </a:tr>
            </a:tbl>
          </a:graphicData>
        </a:graphic>
      </p:graphicFrame>
    </p:spTree>
    <p:extLst>
      <p:ext uri="{BB962C8B-B14F-4D97-AF65-F5344CB8AC3E}">
        <p14:creationId xmlns:p14="http://schemas.microsoft.com/office/powerpoint/2010/main" val="17516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41C2043-6D80-4750-D102-461F5D423DB9}"/>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D939800F-CF4B-4165-087F-503F46301876}"/>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948487E1-52C1-9A5A-94C8-97041968B063}"/>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Health – Facilities &amp; Long team Care</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BC267F6B-DC58-B33C-DCF9-32BA1F38CC4D}"/>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1B246D59-32B5-2EDF-312A-0171AC9519A1}"/>
              </a:ext>
            </a:extLst>
          </p:cNvPr>
          <p:cNvSpPr txBox="1"/>
          <p:nvPr/>
        </p:nvSpPr>
        <p:spPr>
          <a:xfrm>
            <a:off x="168131" y="3394676"/>
            <a:ext cx="9005967" cy="2062103"/>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dirty="0"/>
              <a:t>Expands oversight and transparency for long-term care and hospital systems </a:t>
            </a:r>
          </a:p>
          <a:p>
            <a:pPr marL="285750" indent="-285750">
              <a:spcBef>
                <a:spcPts val="600"/>
              </a:spcBef>
              <a:buFont typeface="Arial" panose="020B0604020202020204" pitchFamily="34" charset="0"/>
              <a:buChar char="•"/>
            </a:pPr>
            <a:r>
              <a:rPr lang="en-US" dirty="0"/>
              <a:t>Strengthens accountability for patient access, safety, and facility stability </a:t>
            </a:r>
          </a:p>
          <a:p>
            <a:pPr marL="285750" indent="-285750">
              <a:spcBef>
                <a:spcPts val="600"/>
              </a:spcBef>
              <a:buFont typeface="Arial" panose="020B0604020202020204" pitchFamily="34" charset="0"/>
              <a:buChar char="•"/>
            </a:pPr>
            <a:r>
              <a:rPr lang="en-US" dirty="0"/>
              <a:t>Increases regulatory and financial pressure on providers, especially senior care facilities </a:t>
            </a:r>
          </a:p>
          <a:p>
            <a:pPr marL="285750" indent="-285750">
              <a:spcBef>
                <a:spcPts val="600"/>
              </a:spcBef>
              <a:buFont typeface="Arial" panose="020B0604020202020204" pitchFamily="34" charset="0"/>
              <a:buChar char="•"/>
            </a:pPr>
            <a:r>
              <a:rPr lang="en-US" dirty="0"/>
              <a:t>Improves visibility when facilities fail or put residents at risk</a:t>
            </a:r>
          </a:p>
        </p:txBody>
      </p:sp>
      <p:sp>
        <p:nvSpPr>
          <p:cNvPr id="13" name="TextBox 12">
            <a:extLst>
              <a:ext uri="{FF2B5EF4-FFF2-40B4-BE49-F238E27FC236}">
                <a16:creationId xmlns:a16="http://schemas.microsoft.com/office/drawing/2014/main" id="{9116F7A7-F194-36D1-015C-F2CEC1ECF4E3}"/>
              </a:ext>
            </a:extLst>
          </p:cNvPr>
          <p:cNvSpPr txBox="1"/>
          <p:nvPr/>
        </p:nvSpPr>
        <p:spPr>
          <a:xfrm>
            <a:off x="107895" y="5726751"/>
            <a:ext cx="9021036" cy="923330"/>
          </a:xfrm>
          <a:prstGeom prst="rect">
            <a:avLst/>
          </a:prstGeom>
          <a:noFill/>
        </p:spPr>
        <p:txBody>
          <a:bodyPr wrap="square" rtlCol="0">
            <a:spAutoFit/>
          </a:bodyPr>
          <a:lstStyle/>
          <a:p>
            <a:r>
              <a:rPr lang="en-US" b="1" dirty="0"/>
              <a:t>Bottom Line</a:t>
            </a:r>
          </a:p>
          <a:p>
            <a:r>
              <a:rPr lang="en-US" dirty="0"/>
              <a:t>Tightens oversight and accountability in senior care while increasing pressure on an already strained system</a:t>
            </a:r>
          </a:p>
        </p:txBody>
      </p:sp>
      <p:graphicFrame>
        <p:nvGraphicFramePr>
          <p:cNvPr id="4" name="Table 3">
            <a:extLst>
              <a:ext uri="{FF2B5EF4-FFF2-40B4-BE49-F238E27FC236}">
                <a16:creationId xmlns:a16="http://schemas.microsoft.com/office/drawing/2014/main" id="{485F8CA8-B964-57D5-888E-1A8B27F54943}"/>
              </a:ext>
            </a:extLst>
          </p:cNvPr>
          <p:cNvGraphicFramePr>
            <a:graphicFrameLocks noGrp="1"/>
          </p:cNvGraphicFramePr>
          <p:nvPr>
            <p:extLst>
              <p:ext uri="{D42A27DB-BD31-4B8C-83A1-F6EECF244321}">
                <p14:modId xmlns:p14="http://schemas.microsoft.com/office/powerpoint/2010/main" val="2301595608"/>
              </p:ext>
            </p:extLst>
          </p:nvPr>
        </p:nvGraphicFramePr>
        <p:xfrm>
          <a:off x="153679" y="550879"/>
          <a:ext cx="8948093" cy="2611484"/>
        </p:xfrm>
        <a:graphic>
          <a:graphicData uri="http://schemas.openxmlformats.org/drawingml/2006/table">
            <a:tbl>
              <a:tblPr>
                <a:tableStyleId>{5C22544A-7EE6-4342-B048-85BDC9FD1C3A}</a:tableStyleId>
              </a:tblPr>
              <a:tblGrid>
                <a:gridCol w="755006">
                  <a:extLst>
                    <a:ext uri="{9D8B030D-6E8A-4147-A177-3AD203B41FA5}">
                      <a16:colId xmlns:a16="http://schemas.microsoft.com/office/drawing/2014/main" val="3353298750"/>
                    </a:ext>
                  </a:extLst>
                </a:gridCol>
                <a:gridCol w="5553768">
                  <a:extLst>
                    <a:ext uri="{9D8B030D-6E8A-4147-A177-3AD203B41FA5}">
                      <a16:colId xmlns:a16="http://schemas.microsoft.com/office/drawing/2014/main" val="3162111334"/>
                    </a:ext>
                  </a:extLst>
                </a:gridCol>
                <a:gridCol w="767802">
                  <a:extLst>
                    <a:ext uri="{9D8B030D-6E8A-4147-A177-3AD203B41FA5}">
                      <a16:colId xmlns:a16="http://schemas.microsoft.com/office/drawing/2014/main" val="614135010"/>
                    </a:ext>
                  </a:extLst>
                </a:gridCol>
                <a:gridCol w="767802">
                  <a:extLst>
                    <a:ext uri="{9D8B030D-6E8A-4147-A177-3AD203B41FA5}">
                      <a16:colId xmlns:a16="http://schemas.microsoft.com/office/drawing/2014/main" val="1042230319"/>
                    </a:ext>
                  </a:extLst>
                </a:gridCol>
                <a:gridCol w="1103715">
                  <a:extLst>
                    <a:ext uri="{9D8B030D-6E8A-4147-A177-3AD203B41FA5}">
                      <a16:colId xmlns:a16="http://schemas.microsoft.com/office/drawing/2014/main" val="2162186609"/>
                    </a:ext>
                  </a:extLst>
                </a:gridCol>
              </a:tblGrid>
              <a:tr h="209564">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363000216"/>
                  </a:ext>
                </a:extLst>
              </a:tr>
              <a:tr h="338526">
                <a:tc>
                  <a:txBody>
                    <a:bodyPr/>
                    <a:lstStyle/>
                    <a:p>
                      <a:pPr algn="ctr" fontAlgn="ctr">
                        <a:buNone/>
                      </a:pPr>
                      <a:r>
                        <a:rPr lang="en-US" sz="1000" u="none" strike="noStrike" dirty="0">
                          <a:solidFill>
                            <a:schemeClr val="tx1"/>
                          </a:solidFill>
                          <a:effectLst/>
                        </a:rPr>
                        <a:t>SHB 2230</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Streamlining monitoring and oversight activities related to community residential service business providers.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624129887"/>
                  </a:ext>
                </a:extLst>
              </a:tr>
              <a:tr h="338526">
                <a:tc>
                  <a:txBody>
                    <a:bodyPr/>
                    <a:lstStyle/>
                    <a:p>
                      <a:pPr algn="ctr" fontAlgn="ctr">
                        <a:buNone/>
                      </a:pPr>
                      <a:r>
                        <a:rPr lang="en-US" sz="1000" u="none" strike="noStrike">
                          <a:solidFill>
                            <a:schemeClr val="tx1"/>
                          </a:solidFill>
                          <a:effectLst/>
                        </a:rPr>
                        <a:t>SHB 2350</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Increasing transparency regarding residential habilitation center compliance with certain federal requirements.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281315669"/>
                  </a:ext>
                </a:extLst>
              </a:tr>
              <a:tr h="201503">
                <a:tc>
                  <a:txBody>
                    <a:bodyPr/>
                    <a:lstStyle/>
                    <a:p>
                      <a:pPr algn="ctr" fontAlgn="ctr">
                        <a:buNone/>
                      </a:pPr>
                      <a:r>
                        <a:rPr lang="en-US" sz="1000" u="none" strike="noStrike">
                          <a:solidFill>
                            <a:schemeClr val="tx1"/>
                          </a:solidFill>
                          <a:effectLst/>
                        </a:rPr>
                        <a:t>SSHB 2384</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Increasing regulatory oversight of continuing care retirement communities.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739193704"/>
                  </a:ext>
                </a:extLst>
              </a:tr>
              <a:tr h="201503">
                <a:tc>
                  <a:txBody>
                    <a:bodyPr/>
                    <a:lstStyle/>
                    <a:p>
                      <a:pPr algn="ctr" fontAlgn="ctr">
                        <a:buNone/>
                      </a:pPr>
                      <a:r>
                        <a:rPr lang="en-US" sz="1000" u="none" strike="noStrike">
                          <a:solidFill>
                            <a:schemeClr val="tx1"/>
                          </a:solidFill>
                          <a:effectLst/>
                        </a:rPr>
                        <a:t>SHB 2505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Exempting certain former foster care providers from adult family home licensure.</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321336616"/>
                  </a:ext>
                </a:extLst>
              </a:tr>
              <a:tr h="241804">
                <a:tc>
                  <a:txBody>
                    <a:bodyPr/>
                    <a:lstStyle/>
                    <a:p>
                      <a:pPr algn="ctr" fontAlgn="ctr">
                        <a:buNone/>
                      </a:pPr>
                      <a:r>
                        <a:rPr lang="en-US" sz="1000" u="none" strike="noStrike">
                          <a:solidFill>
                            <a:schemeClr val="tx1"/>
                          </a:solidFill>
                          <a:effectLst/>
                        </a:rPr>
                        <a:t>SHB 2577</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hospital inspections.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60" marR="8060" marT="8060" marB="0" anchor="ctr">
                    <a:solidFill>
                      <a:srgbClr val="FFFF0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09939428"/>
                  </a:ext>
                </a:extLst>
              </a:tr>
              <a:tr h="338526">
                <a:tc>
                  <a:txBody>
                    <a:bodyPr/>
                    <a:lstStyle/>
                    <a:p>
                      <a:pPr algn="ctr" fontAlgn="ctr">
                        <a:buNone/>
                      </a:pPr>
                      <a:r>
                        <a:rPr lang="en-US" sz="1000" u="none" strike="noStrike">
                          <a:solidFill>
                            <a:schemeClr val="tx1"/>
                          </a:solidFill>
                          <a:effectLst/>
                        </a:rPr>
                        <a:t>ESSB 5124</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Establishing network adequacy standards for skilled nursing facilities and rehabilitation hospitals.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429112690"/>
                  </a:ext>
                </a:extLst>
              </a:tr>
              <a:tr h="201503">
                <a:tc>
                  <a:txBody>
                    <a:bodyPr/>
                    <a:lstStyle/>
                    <a:p>
                      <a:pPr algn="ctr" fontAlgn="ctr">
                        <a:buNone/>
                      </a:pPr>
                      <a:r>
                        <a:rPr lang="en-US" sz="1000" u="none" strike="noStrike">
                          <a:solidFill>
                            <a:schemeClr val="tx1"/>
                          </a:solidFill>
                          <a:effectLst/>
                        </a:rPr>
                        <a:t>SSB 5880</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toxicology testing by certified or accredited laboratories.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492909993"/>
                  </a:ext>
                </a:extLst>
              </a:tr>
              <a:tr h="201503">
                <a:tc>
                  <a:txBody>
                    <a:bodyPr/>
                    <a:lstStyle/>
                    <a:p>
                      <a:pPr algn="ctr" fontAlgn="ctr">
                        <a:buNone/>
                      </a:pPr>
                      <a:r>
                        <a:rPr lang="en-US" sz="1000" u="none" strike="noStrike">
                          <a:solidFill>
                            <a:schemeClr val="tx1"/>
                          </a:solidFill>
                          <a:effectLst/>
                        </a:rPr>
                        <a:t>SSB 5923</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critical access hospital designations in Skagit county.</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818684206"/>
                  </a:ext>
                </a:extLst>
              </a:tr>
              <a:tr h="338526">
                <a:tc>
                  <a:txBody>
                    <a:bodyPr/>
                    <a:lstStyle/>
                    <a:p>
                      <a:pPr algn="ctr" fontAlgn="ctr">
                        <a:buNone/>
                      </a:pPr>
                      <a:r>
                        <a:rPr lang="en-US" sz="1000" u="none" strike="noStrike">
                          <a:solidFill>
                            <a:schemeClr val="tx1"/>
                          </a:solidFill>
                          <a:effectLst/>
                        </a:rPr>
                        <a:t>SB 5988</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Establishing fee authority for accreditation services provided to opioid treatment programs by the department of health.</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233552127"/>
                  </a:ext>
                </a:extLst>
              </a:tr>
            </a:tbl>
          </a:graphicData>
        </a:graphic>
      </p:graphicFrame>
    </p:spTree>
    <p:extLst>
      <p:ext uri="{BB962C8B-B14F-4D97-AF65-F5344CB8AC3E}">
        <p14:creationId xmlns:p14="http://schemas.microsoft.com/office/powerpoint/2010/main" val="19503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4660AAF4-D4D6-0E64-F22B-8B17B724DBF2}"/>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F8A372C8-30D7-82CC-E3E7-C77F5B8F309F}"/>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81C6BC8D-EA1E-E93B-827E-64D1C59E9F9E}"/>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Health – Finance and Insurance</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14B31059-4533-7AC0-0417-5C3D264208B8}"/>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F61A0C1E-0885-319E-FB04-C3C357D6D25F}"/>
              </a:ext>
            </a:extLst>
          </p:cNvPr>
          <p:cNvSpPr txBox="1"/>
          <p:nvPr/>
        </p:nvSpPr>
        <p:spPr>
          <a:xfrm>
            <a:off x="1" y="4466913"/>
            <a:ext cx="9144000" cy="2000548"/>
          </a:xfrm>
          <a:prstGeom prst="rect">
            <a:avLst/>
          </a:prstGeom>
          <a:noFill/>
        </p:spPr>
        <p:txBody>
          <a:bodyPr wrap="square" rtlCol="0">
            <a:spAutoFit/>
          </a:bodyPr>
          <a:lstStyle/>
          <a:p>
            <a:r>
              <a:rPr lang="en-US" b="1" dirty="0"/>
              <a:t>Key Takeaways </a:t>
            </a:r>
          </a:p>
          <a:p>
            <a:pPr marL="285750" indent="-285750">
              <a:spcBef>
                <a:spcPts val="300"/>
              </a:spcBef>
              <a:buFont typeface="Arial" panose="020B0604020202020204" pitchFamily="34" charset="0"/>
              <a:buChar char="•"/>
            </a:pPr>
            <a:r>
              <a:rPr lang="en-US" sz="1600" dirty="0"/>
              <a:t>Increases oversight and regulation of insurance markets, payments, and healthcare transactions </a:t>
            </a:r>
          </a:p>
          <a:p>
            <a:pPr marL="285750" indent="-285750">
              <a:spcBef>
                <a:spcPts val="300"/>
              </a:spcBef>
              <a:buFont typeface="Arial" panose="020B0604020202020204" pitchFamily="34" charset="0"/>
              <a:buChar char="•"/>
            </a:pPr>
            <a:r>
              <a:rPr lang="en-US" sz="1600" dirty="0"/>
              <a:t>Expands patient protections in billing, coverage decisions, and access to care </a:t>
            </a:r>
          </a:p>
          <a:p>
            <a:pPr marL="285750" indent="-285750">
              <a:spcBef>
                <a:spcPts val="300"/>
              </a:spcBef>
              <a:buFont typeface="Arial" panose="020B0604020202020204" pitchFamily="34" charset="0"/>
              <a:buChar char="•"/>
            </a:pPr>
            <a:r>
              <a:rPr lang="en-US" sz="1600" dirty="0"/>
              <a:t>Adjusts funding mechanisms through new fees, assessments, and reimbursement structures </a:t>
            </a:r>
          </a:p>
          <a:p>
            <a:pPr marL="285750" indent="-285750">
              <a:spcBef>
                <a:spcPts val="300"/>
              </a:spcBef>
              <a:buFont typeface="Arial" panose="020B0604020202020204" pitchFamily="34" charset="0"/>
              <a:buChar char="•"/>
            </a:pPr>
            <a:r>
              <a:rPr lang="en-US" sz="1600" dirty="0"/>
              <a:t>Improves transparency and accountability in how care is approved, priced, and paid</a:t>
            </a:r>
          </a:p>
        </p:txBody>
      </p:sp>
      <p:sp>
        <p:nvSpPr>
          <p:cNvPr id="13" name="TextBox 12">
            <a:extLst>
              <a:ext uri="{FF2B5EF4-FFF2-40B4-BE49-F238E27FC236}">
                <a16:creationId xmlns:a16="http://schemas.microsoft.com/office/drawing/2014/main" id="{CA8297E2-6DAB-DB67-9E47-C9C737A637D3}"/>
              </a:ext>
            </a:extLst>
          </p:cNvPr>
          <p:cNvSpPr txBox="1"/>
          <p:nvPr/>
        </p:nvSpPr>
        <p:spPr>
          <a:xfrm>
            <a:off x="61482" y="6459738"/>
            <a:ext cx="9021036" cy="369332"/>
          </a:xfrm>
          <a:prstGeom prst="rect">
            <a:avLst/>
          </a:prstGeom>
          <a:noFill/>
        </p:spPr>
        <p:txBody>
          <a:bodyPr wrap="square" rtlCol="0">
            <a:spAutoFit/>
          </a:bodyPr>
          <a:lstStyle/>
          <a:p>
            <a:r>
              <a:rPr lang="en-US" b="1" dirty="0"/>
              <a:t>Bottom Line - </a:t>
            </a:r>
            <a:r>
              <a:rPr lang="en-US" dirty="0"/>
              <a:t>More rules, more transparency, and higher costs across the system</a:t>
            </a:r>
          </a:p>
        </p:txBody>
      </p:sp>
      <p:graphicFrame>
        <p:nvGraphicFramePr>
          <p:cNvPr id="3" name="Table 2">
            <a:extLst>
              <a:ext uri="{FF2B5EF4-FFF2-40B4-BE49-F238E27FC236}">
                <a16:creationId xmlns:a16="http://schemas.microsoft.com/office/drawing/2014/main" id="{D6DE55DD-3736-786B-A5CF-1BFC22BF6D2D}"/>
              </a:ext>
            </a:extLst>
          </p:cNvPr>
          <p:cNvGraphicFramePr>
            <a:graphicFrameLocks noGrp="1"/>
          </p:cNvGraphicFramePr>
          <p:nvPr>
            <p:extLst>
              <p:ext uri="{D42A27DB-BD31-4B8C-83A1-F6EECF244321}">
                <p14:modId xmlns:p14="http://schemas.microsoft.com/office/powerpoint/2010/main" val="2973254022"/>
              </p:ext>
            </p:extLst>
          </p:nvPr>
        </p:nvGraphicFramePr>
        <p:xfrm>
          <a:off x="0" y="507144"/>
          <a:ext cx="9128932" cy="3909977"/>
        </p:xfrm>
        <a:graphic>
          <a:graphicData uri="http://schemas.openxmlformats.org/drawingml/2006/table">
            <a:tbl>
              <a:tblPr>
                <a:tableStyleId>{5C22544A-7EE6-4342-B048-85BDC9FD1C3A}</a:tableStyleId>
              </a:tblPr>
              <a:tblGrid>
                <a:gridCol w="770263">
                  <a:extLst>
                    <a:ext uri="{9D8B030D-6E8A-4147-A177-3AD203B41FA5}">
                      <a16:colId xmlns:a16="http://schemas.microsoft.com/office/drawing/2014/main" val="3262867281"/>
                    </a:ext>
                  </a:extLst>
                </a:gridCol>
                <a:gridCol w="5666008">
                  <a:extLst>
                    <a:ext uri="{9D8B030D-6E8A-4147-A177-3AD203B41FA5}">
                      <a16:colId xmlns:a16="http://schemas.microsoft.com/office/drawing/2014/main" val="1352648470"/>
                    </a:ext>
                  </a:extLst>
                </a:gridCol>
                <a:gridCol w="783320">
                  <a:extLst>
                    <a:ext uri="{9D8B030D-6E8A-4147-A177-3AD203B41FA5}">
                      <a16:colId xmlns:a16="http://schemas.microsoft.com/office/drawing/2014/main" val="2675048337"/>
                    </a:ext>
                  </a:extLst>
                </a:gridCol>
                <a:gridCol w="783320">
                  <a:extLst>
                    <a:ext uri="{9D8B030D-6E8A-4147-A177-3AD203B41FA5}">
                      <a16:colId xmlns:a16="http://schemas.microsoft.com/office/drawing/2014/main" val="1358067949"/>
                    </a:ext>
                  </a:extLst>
                </a:gridCol>
                <a:gridCol w="1126021">
                  <a:extLst>
                    <a:ext uri="{9D8B030D-6E8A-4147-A177-3AD203B41FA5}">
                      <a16:colId xmlns:a16="http://schemas.microsoft.com/office/drawing/2014/main" val="2791719612"/>
                    </a:ext>
                  </a:extLst>
                </a:gridCol>
              </a:tblGrid>
              <a:tr h="201503">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557041633"/>
                  </a:ext>
                </a:extLst>
              </a:tr>
              <a:tr h="338526">
                <a:tc>
                  <a:txBody>
                    <a:bodyPr/>
                    <a:lstStyle/>
                    <a:p>
                      <a:pPr algn="ctr" fontAlgn="ctr">
                        <a:buNone/>
                      </a:pPr>
                      <a:r>
                        <a:rPr lang="en-US" sz="1000" u="none" strike="noStrike">
                          <a:solidFill>
                            <a:schemeClr val="tx1"/>
                          </a:solidFill>
                          <a:effectLst/>
                        </a:rPr>
                        <a:t>ESHB 1187</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Protecting patients involved in motor vehicle accidents from delayed ambulance bills.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412556308"/>
                  </a:ext>
                </a:extLst>
              </a:tr>
              <a:tr h="266797">
                <a:tc>
                  <a:txBody>
                    <a:bodyPr/>
                    <a:lstStyle/>
                    <a:p>
                      <a:pPr algn="ctr" fontAlgn="ctr">
                        <a:buNone/>
                      </a:pPr>
                      <a:r>
                        <a:rPr lang="en-US" sz="1000" u="none" strike="noStrike" dirty="0">
                          <a:solidFill>
                            <a:schemeClr val="tx1"/>
                          </a:solidFill>
                          <a:effectLst/>
                        </a:rPr>
                        <a:t>HB 2254</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Providing flexibility in the partnership access line assessment to cover administrative costs.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711949653"/>
                  </a:ext>
                </a:extLst>
              </a:tr>
              <a:tr h="201503">
                <a:tc>
                  <a:txBody>
                    <a:bodyPr/>
                    <a:lstStyle/>
                    <a:p>
                      <a:pPr algn="ctr" fontAlgn="ctr">
                        <a:buNone/>
                      </a:pPr>
                      <a:r>
                        <a:rPr lang="en-US" sz="1000" u="none" strike="noStrike">
                          <a:solidFill>
                            <a:schemeClr val="tx1"/>
                          </a:solidFill>
                          <a:effectLst/>
                        </a:rPr>
                        <a:t>HB 2385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the </a:t>
                      </a:r>
                      <a:r>
                        <a:rPr lang="en-US" sz="1000" u="none" strike="noStrike" dirty="0" err="1">
                          <a:solidFill>
                            <a:schemeClr val="tx1"/>
                          </a:solidFill>
                          <a:effectLst/>
                        </a:rPr>
                        <a:t>medicaid</a:t>
                      </a:r>
                      <a:r>
                        <a:rPr lang="en-US" sz="1000" u="none" strike="noStrike" dirty="0">
                          <a:solidFill>
                            <a:schemeClr val="tx1"/>
                          </a:solidFill>
                          <a:effectLst/>
                        </a:rPr>
                        <a:t> access program.</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150082428"/>
                  </a:ext>
                </a:extLst>
              </a:tr>
              <a:tr h="338526">
                <a:tc>
                  <a:txBody>
                    <a:bodyPr/>
                    <a:lstStyle/>
                    <a:p>
                      <a:pPr algn="ctr" fontAlgn="ctr">
                        <a:buNone/>
                      </a:pPr>
                      <a:r>
                        <a:rPr lang="en-US" sz="1000" u="none" strike="noStrike">
                          <a:solidFill>
                            <a:schemeClr val="tx1"/>
                          </a:solidFill>
                          <a:effectLst/>
                        </a:rPr>
                        <a:t>HB 2441</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medical insurance premium reimbursements for surviving spouses of line of duty deaths.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60" marR="8060" marT="8060" marB="0" anchor="ctr">
                    <a:solidFill>
                      <a:srgbClr val="FFFF0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763530245"/>
                  </a:ext>
                </a:extLst>
              </a:tr>
              <a:tr h="201503">
                <a:tc>
                  <a:txBody>
                    <a:bodyPr/>
                    <a:lstStyle/>
                    <a:p>
                      <a:pPr algn="ctr" fontAlgn="ctr">
                        <a:buNone/>
                      </a:pPr>
                      <a:r>
                        <a:rPr lang="en-US" sz="1000" u="none" strike="noStrike">
                          <a:solidFill>
                            <a:schemeClr val="tx1"/>
                          </a:solidFill>
                          <a:effectLst/>
                        </a:rPr>
                        <a:t>HB 2487</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taxes imposed on insurers operating within the state.</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extLst>
                  <a:ext uri="{0D108BD9-81ED-4DB2-BD59-A6C34878D82A}">
                    <a16:rowId xmlns:a16="http://schemas.microsoft.com/office/drawing/2014/main" val="465896889"/>
                  </a:ext>
                </a:extLst>
              </a:tr>
              <a:tr h="338526">
                <a:tc>
                  <a:txBody>
                    <a:bodyPr/>
                    <a:lstStyle/>
                    <a:p>
                      <a:pPr algn="ctr" fontAlgn="ctr">
                        <a:buNone/>
                      </a:pPr>
                      <a:r>
                        <a:rPr lang="en-US" sz="1000" u="none" strike="noStrike">
                          <a:solidFill>
                            <a:schemeClr val="tx1"/>
                          </a:solidFill>
                          <a:effectLst/>
                        </a:rPr>
                        <a:t>HB 2531</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Aligning the quality assurance fee for the ambulance transport fund with federal regulations.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505569669"/>
                  </a:ext>
                </a:extLst>
              </a:tr>
              <a:tr h="201503">
                <a:tc>
                  <a:txBody>
                    <a:bodyPr/>
                    <a:lstStyle/>
                    <a:p>
                      <a:pPr algn="ctr" fontAlgn="ctr">
                        <a:buNone/>
                      </a:pPr>
                      <a:r>
                        <a:rPr lang="en-US" sz="1000" u="none" strike="noStrike">
                          <a:solidFill>
                            <a:schemeClr val="tx1"/>
                          </a:solidFill>
                          <a:effectLst/>
                        </a:rPr>
                        <a:t>ESHB 2548</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Strengthening health care market standards.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313743463"/>
                  </a:ext>
                </a:extLst>
              </a:tr>
              <a:tr h="338526">
                <a:tc>
                  <a:txBody>
                    <a:bodyPr/>
                    <a:lstStyle/>
                    <a:p>
                      <a:pPr algn="ctr" fontAlgn="ctr">
                        <a:buNone/>
                      </a:pPr>
                      <a:r>
                        <a:rPr lang="en-US" sz="1000" u="none" strike="noStrike">
                          <a:solidFill>
                            <a:schemeClr val="tx1"/>
                          </a:solidFill>
                          <a:effectLst/>
                        </a:rPr>
                        <a:t>ESSB 5395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Making improvements to transparency and accountability in the prior authorization determination process.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829069474"/>
                  </a:ext>
                </a:extLst>
              </a:tr>
              <a:tr h="201503">
                <a:tc>
                  <a:txBody>
                    <a:bodyPr/>
                    <a:lstStyle/>
                    <a:p>
                      <a:pPr algn="ctr" fontAlgn="ctr">
                        <a:buNone/>
                      </a:pPr>
                      <a:r>
                        <a:rPr lang="en-US" sz="1000" u="none" strike="noStrike">
                          <a:solidFill>
                            <a:schemeClr val="tx1"/>
                          </a:solidFill>
                          <a:effectLst/>
                        </a:rPr>
                        <a:t>ESSB 5845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Modernizing and clarifying timely payment requirements for health carriers.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60" marR="8060" marT="8060"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668477294"/>
                  </a:ext>
                </a:extLst>
              </a:tr>
              <a:tr h="201503">
                <a:tc>
                  <a:txBody>
                    <a:bodyPr/>
                    <a:lstStyle/>
                    <a:p>
                      <a:pPr algn="ctr" fontAlgn="ctr">
                        <a:buNone/>
                      </a:pPr>
                      <a:r>
                        <a:rPr lang="en-US" sz="1000" u="none" strike="noStrike">
                          <a:solidFill>
                            <a:schemeClr val="tx1"/>
                          </a:solidFill>
                          <a:effectLst/>
                        </a:rPr>
                        <a:t>ESSB 6019</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Improving the functioning of home care rate statutes.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784421205"/>
                  </a:ext>
                </a:extLst>
              </a:tr>
              <a:tr h="338526">
                <a:tc>
                  <a:txBody>
                    <a:bodyPr/>
                    <a:lstStyle/>
                    <a:p>
                      <a:pPr algn="ctr" fontAlgn="ctr">
                        <a:buNone/>
                      </a:pPr>
                      <a:r>
                        <a:rPr lang="en-US" sz="1000" u="none" strike="noStrike">
                          <a:solidFill>
                            <a:schemeClr val="tx1"/>
                          </a:solidFill>
                          <a:effectLst/>
                        </a:rPr>
                        <a:t>SB 6103</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Making payments for services provided by a rural emergency hospital subject to appropriation.</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638601186"/>
                  </a:ext>
                </a:extLst>
              </a:tr>
              <a:tr h="201503">
                <a:tc>
                  <a:txBody>
                    <a:bodyPr/>
                    <a:lstStyle/>
                    <a:p>
                      <a:pPr algn="ctr" fontAlgn="ctr">
                        <a:buNone/>
                      </a:pPr>
                      <a:r>
                        <a:rPr lang="en-US" sz="1000" u="none" strike="noStrike">
                          <a:solidFill>
                            <a:schemeClr val="tx1"/>
                          </a:solidFill>
                          <a:effectLst/>
                        </a:rPr>
                        <a:t>SB 6182</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Establishing an abortion savings program.</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00396190"/>
                  </a:ext>
                </a:extLst>
              </a:tr>
              <a:tr h="201503">
                <a:tc>
                  <a:txBody>
                    <a:bodyPr/>
                    <a:lstStyle/>
                    <a:p>
                      <a:pPr algn="ctr" fontAlgn="ctr">
                        <a:buNone/>
                      </a:pPr>
                      <a:r>
                        <a:rPr lang="en-US" sz="1000" u="none" strike="noStrike">
                          <a:solidFill>
                            <a:schemeClr val="tx1"/>
                          </a:solidFill>
                          <a:effectLst/>
                        </a:rPr>
                        <a:t>SSB 6183</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coverage for HIV antiviral drugs.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746438101"/>
                  </a:ext>
                </a:extLst>
              </a:tr>
              <a:tr h="338526">
                <a:tc>
                  <a:txBody>
                    <a:bodyPr/>
                    <a:lstStyle/>
                    <a:p>
                      <a:pPr algn="ctr" fontAlgn="ctr">
                        <a:buNone/>
                      </a:pPr>
                      <a:r>
                        <a:rPr lang="en-US" sz="1000" u="none" strike="noStrike">
                          <a:solidFill>
                            <a:schemeClr val="tx1"/>
                          </a:solidFill>
                          <a:effectLst/>
                        </a:rPr>
                        <a:t>ESSB 6194</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Allowing payments to be made for services provided by any rural hospital that is located on a federally recognized Indian reservation.</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075599857"/>
                  </a:ext>
                </a:extLst>
              </a:tr>
            </a:tbl>
          </a:graphicData>
        </a:graphic>
      </p:graphicFrame>
    </p:spTree>
    <p:extLst>
      <p:ext uri="{BB962C8B-B14F-4D97-AF65-F5344CB8AC3E}">
        <p14:creationId xmlns:p14="http://schemas.microsoft.com/office/powerpoint/2010/main" val="309923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1FCA3142-31E7-9E35-D7D0-5325448FBAD5}"/>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C8E57D0A-9683-8C83-9C65-4925A090C11F}"/>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C01E1E3A-F3C3-7154-BAB2-DA1C9CA011E9}"/>
              </a:ext>
            </a:extLst>
          </p:cNvPr>
          <p:cNvSpPr>
            <a:spLocks noGrp="1"/>
          </p:cNvSpPr>
          <p:nvPr>
            <p:ph type="title"/>
          </p:nvPr>
        </p:nvSpPr>
        <p:spPr>
          <a:xfrm>
            <a:off x="53787" y="137283"/>
            <a:ext cx="9090193" cy="422735"/>
          </a:xfrm>
        </p:spPr>
        <p:txBody>
          <a:bodyPr vert="horz" lIns="91440" tIns="0" rIns="91440" bIns="0" rtlCol="0" anchor="b">
            <a:noAutofit/>
          </a:bodyPr>
          <a:lstStyle/>
          <a:p>
            <a:r>
              <a:rPr lang="en-US" sz="2400" b="1" dirty="0"/>
              <a:t>SB 5395 — Prior Authorization &amp; AI in Healthcare</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4E3F8AA0-C22F-7FEC-E407-6FD4E5E66410}"/>
              </a:ext>
            </a:extLst>
          </p:cNvPr>
          <p:cNvSpPr txBox="1"/>
          <p:nvPr/>
        </p:nvSpPr>
        <p:spPr>
          <a:xfrm>
            <a:off x="134323" y="864403"/>
            <a:ext cx="8929120" cy="1431161"/>
          </a:xfrm>
          <a:prstGeom prst="rect">
            <a:avLst/>
          </a:prstGeom>
          <a:noFill/>
        </p:spPr>
        <p:txBody>
          <a:bodyPr wrap="square" rtlCol="0">
            <a:spAutoFit/>
          </a:bodyPr>
          <a:lstStyle/>
          <a:p>
            <a:r>
              <a:rPr lang="en-US" b="1" dirty="0"/>
              <a:t>What This Bill Does</a:t>
            </a:r>
          </a:p>
          <a:p>
            <a:pPr marL="285750" indent="-285750">
              <a:spcBef>
                <a:spcPts val="600"/>
              </a:spcBef>
              <a:buFont typeface="Arial" panose="020B0604020202020204" pitchFamily="34" charset="0"/>
              <a:buChar char="•"/>
            </a:pPr>
            <a:r>
              <a:rPr lang="en-US" dirty="0"/>
              <a:t>Sets strict timelines for insurance companies to </a:t>
            </a:r>
            <a:r>
              <a:rPr lang="en-US" b="1" dirty="0"/>
              <a:t>approve or deny care</a:t>
            </a:r>
            <a:r>
              <a:rPr lang="en-US" dirty="0"/>
              <a:t> </a:t>
            </a:r>
          </a:p>
          <a:p>
            <a:pPr marL="285750" indent="-285750">
              <a:spcBef>
                <a:spcPts val="600"/>
              </a:spcBef>
              <a:buFont typeface="Arial" panose="020B0604020202020204" pitchFamily="34" charset="0"/>
              <a:buChar char="•"/>
            </a:pPr>
            <a:r>
              <a:rPr lang="en-US" dirty="0"/>
              <a:t>Requires </a:t>
            </a:r>
            <a:r>
              <a:rPr lang="en-US" b="1" dirty="0"/>
              <a:t>human medical professionals</a:t>
            </a:r>
            <a:r>
              <a:rPr lang="en-US" dirty="0"/>
              <a:t> to make final decisions </a:t>
            </a:r>
          </a:p>
          <a:p>
            <a:pPr marL="285750" indent="-285750">
              <a:spcBef>
                <a:spcPts val="600"/>
              </a:spcBef>
              <a:buFont typeface="Arial" panose="020B0604020202020204" pitchFamily="34" charset="0"/>
              <a:buChar char="•"/>
            </a:pPr>
            <a:r>
              <a:rPr lang="en-US" dirty="0"/>
              <a:t>Limits the use of </a:t>
            </a:r>
            <a:r>
              <a:rPr lang="en-US" b="1" dirty="0"/>
              <a:t>AI in denying treatment</a:t>
            </a:r>
            <a:endParaRPr lang="en-US" dirty="0"/>
          </a:p>
        </p:txBody>
      </p:sp>
      <p:sp>
        <p:nvSpPr>
          <p:cNvPr id="11" name="TextBox 10">
            <a:extLst>
              <a:ext uri="{FF2B5EF4-FFF2-40B4-BE49-F238E27FC236}">
                <a16:creationId xmlns:a16="http://schemas.microsoft.com/office/drawing/2014/main" id="{3B341B0E-ACF5-7B02-2A8A-0C3C1341EEF4}"/>
              </a:ext>
            </a:extLst>
          </p:cNvPr>
          <p:cNvSpPr txBox="1"/>
          <p:nvPr/>
        </p:nvSpPr>
        <p:spPr>
          <a:xfrm>
            <a:off x="176859" y="4312105"/>
            <a:ext cx="8729043" cy="1046440"/>
          </a:xfrm>
          <a:prstGeom prst="rect">
            <a:avLst/>
          </a:prstGeom>
          <a:noFill/>
        </p:spPr>
        <p:txBody>
          <a:bodyPr wrap="square" rtlCol="0">
            <a:spAutoFit/>
          </a:bodyPr>
          <a:lstStyle/>
          <a:p>
            <a:r>
              <a:rPr lang="en-US" b="1" dirty="0"/>
              <a:t>Why You Care</a:t>
            </a:r>
          </a:p>
          <a:p>
            <a:endParaRPr lang="en-US" sz="700" b="1" dirty="0"/>
          </a:p>
          <a:p>
            <a:r>
              <a:rPr lang="en-US" dirty="0"/>
              <a:t>Decisions about your care must be faster, clearer, and made by a human — not just an algorithm.</a:t>
            </a:r>
          </a:p>
        </p:txBody>
      </p:sp>
      <p:sp>
        <p:nvSpPr>
          <p:cNvPr id="3" name="TextBox 2">
            <a:extLst>
              <a:ext uri="{FF2B5EF4-FFF2-40B4-BE49-F238E27FC236}">
                <a16:creationId xmlns:a16="http://schemas.microsoft.com/office/drawing/2014/main" id="{5D88696D-CDCA-10CF-25BA-6E53A4C2D5A1}"/>
              </a:ext>
            </a:extLst>
          </p:cNvPr>
          <p:cNvSpPr txBox="1"/>
          <p:nvPr/>
        </p:nvSpPr>
        <p:spPr>
          <a:xfrm>
            <a:off x="192101" y="2526730"/>
            <a:ext cx="8414017" cy="1431161"/>
          </a:xfrm>
          <a:prstGeom prst="rect">
            <a:avLst/>
          </a:prstGeom>
          <a:noFill/>
        </p:spPr>
        <p:txBody>
          <a:bodyPr wrap="square" rtlCol="0">
            <a:spAutoFit/>
          </a:bodyPr>
          <a:lstStyle/>
          <a:p>
            <a:r>
              <a:rPr lang="en-US" b="1" dirty="0"/>
              <a:t>Why It Matters</a:t>
            </a:r>
          </a:p>
          <a:p>
            <a:pPr marL="285750" indent="-285750">
              <a:spcBef>
                <a:spcPts val="600"/>
              </a:spcBef>
              <a:buFont typeface="Arial" panose="020B0604020202020204" pitchFamily="34" charset="0"/>
              <a:buChar char="•"/>
            </a:pPr>
            <a:r>
              <a:rPr lang="en-US" dirty="0"/>
              <a:t>Reduces delays in getting care approved </a:t>
            </a:r>
          </a:p>
          <a:p>
            <a:pPr marL="285750" indent="-285750">
              <a:spcBef>
                <a:spcPts val="600"/>
              </a:spcBef>
              <a:buFont typeface="Arial" panose="020B0604020202020204" pitchFamily="34" charset="0"/>
              <a:buChar char="•"/>
            </a:pPr>
            <a:r>
              <a:rPr lang="en-US" dirty="0"/>
              <a:t>Increases transparency in how decisions are made </a:t>
            </a:r>
          </a:p>
          <a:p>
            <a:pPr marL="285750" indent="-285750">
              <a:spcBef>
                <a:spcPts val="600"/>
              </a:spcBef>
              <a:buFont typeface="Arial" panose="020B0604020202020204" pitchFamily="34" charset="0"/>
              <a:buChar char="•"/>
            </a:pPr>
            <a:r>
              <a:rPr lang="en-US" dirty="0"/>
              <a:t>Prevents automated systems from denying care without oversight</a:t>
            </a:r>
          </a:p>
        </p:txBody>
      </p:sp>
      <p:sp>
        <p:nvSpPr>
          <p:cNvPr id="7" name="TextBox 6">
            <a:extLst>
              <a:ext uri="{FF2B5EF4-FFF2-40B4-BE49-F238E27FC236}">
                <a16:creationId xmlns:a16="http://schemas.microsoft.com/office/drawing/2014/main" id="{A988A116-00D1-E8F7-192C-4FF97FEC580F}"/>
              </a:ext>
            </a:extLst>
          </p:cNvPr>
          <p:cNvSpPr txBox="1"/>
          <p:nvPr/>
        </p:nvSpPr>
        <p:spPr>
          <a:xfrm flipH="1">
            <a:off x="169047" y="5497545"/>
            <a:ext cx="9036404" cy="1015663"/>
          </a:xfrm>
          <a:prstGeom prst="rect">
            <a:avLst/>
          </a:prstGeom>
          <a:noFill/>
        </p:spPr>
        <p:txBody>
          <a:bodyPr wrap="square" rtlCol="0">
            <a:spAutoFit/>
          </a:bodyPr>
          <a:lstStyle/>
          <a:p>
            <a:r>
              <a:rPr lang="en-US" b="1" dirty="0"/>
              <a:t>Bottom Line</a:t>
            </a:r>
          </a:p>
          <a:p>
            <a:endParaRPr lang="en-US" sz="600" b="1" dirty="0"/>
          </a:p>
          <a:p>
            <a:r>
              <a:rPr lang="en-US" dirty="0"/>
              <a:t>Speeds up care decisions and limits insurance companies’ use of AI to deny treatment</a:t>
            </a:r>
          </a:p>
        </p:txBody>
      </p:sp>
    </p:spTree>
    <p:extLst>
      <p:ext uri="{BB962C8B-B14F-4D97-AF65-F5344CB8AC3E}">
        <p14:creationId xmlns:p14="http://schemas.microsoft.com/office/powerpoint/2010/main" val="4102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2924661-1FA8-D03C-9123-14A162DE2DBD}"/>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C1D56F2D-FFA1-27C6-D900-0A729724D864}"/>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83A36937-2D9A-27B7-461D-C61895444821}"/>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Health – Workforce and Licensing</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89F3F6F6-4C12-429C-3510-25EFBFC800D0}"/>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EBAB007C-566E-C597-F069-7BB57B880227}"/>
              </a:ext>
            </a:extLst>
          </p:cNvPr>
          <p:cNvSpPr txBox="1"/>
          <p:nvPr/>
        </p:nvSpPr>
        <p:spPr>
          <a:xfrm>
            <a:off x="1" y="3780140"/>
            <a:ext cx="9144000" cy="1661993"/>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sz="1600" dirty="0"/>
              <a:t>Expands pathways into healthcare jobs, including international and multi-state licensing </a:t>
            </a:r>
          </a:p>
          <a:p>
            <a:pPr marL="285750" indent="-285750">
              <a:spcBef>
                <a:spcPts val="600"/>
              </a:spcBef>
              <a:buFont typeface="Arial" panose="020B0604020202020204" pitchFamily="34" charset="0"/>
              <a:buChar char="•"/>
            </a:pPr>
            <a:r>
              <a:rPr lang="en-US" sz="1600" dirty="0"/>
              <a:t>Updates scope-of-practice and supervision rules to increase workforce flexibility </a:t>
            </a:r>
          </a:p>
          <a:p>
            <a:pPr marL="285750" indent="-285750">
              <a:spcBef>
                <a:spcPts val="600"/>
              </a:spcBef>
              <a:buFont typeface="Arial" panose="020B0604020202020204" pitchFamily="34" charset="0"/>
              <a:buChar char="•"/>
            </a:pPr>
            <a:r>
              <a:rPr lang="en-US" sz="1600" dirty="0"/>
              <a:t>Strengthens professional standards, title protections, and licensing clarity </a:t>
            </a:r>
          </a:p>
          <a:p>
            <a:pPr marL="285750" indent="-285750">
              <a:spcBef>
                <a:spcPts val="600"/>
              </a:spcBef>
              <a:buFont typeface="Arial" panose="020B0604020202020204" pitchFamily="34" charset="0"/>
              <a:buChar char="•"/>
            </a:pPr>
            <a:r>
              <a:rPr lang="en-US" sz="1600" dirty="0"/>
              <a:t>Supports workforce retention through training, monitoring, and recertification changes</a:t>
            </a:r>
          </a:p>
        </p:txBody>
      </p:sp>
      <p:sp>
        <p:nvSpPr>
          <p:cNvPr id="13" name="TextBox 12">
            <a:extLst>
              <a:ext uri="{FF2B5EF4-FFF2-40B4-BE49-F238E27FC236}">
                <a16:creationId xmlns:a16="http://schemas.microsoft.com/office/drawing/2014/main" id="{3D60E926-9067-5DF5-9E73-305CF262F74B}"/>
              </a:ext>
            </a:extLst>
          </p:cNvPr>
          <p:cNvSpPr txBox="1"/>
          <p:nvPr/>
        </p:nvSpPr>
        <p:spPr>
          <a:xfrm>
            <a:off x="76541" y="5687532"/>
            <a:ext cx="9021036" cy="1046440"/>
          </a:xfrm>
          <a:prstGeom prst="rect">
            <a:avLst/>
          </a:prstGeom>
          <a:noFill/>
        </p:spPr>
        <p:txBody>
          <a:bodyPr wrap="square" rtlCol="0">
            <a:spAutoFit/>
          </a:bodyPr>
          <a:lstStyle/>
          <a:p>
            <a:r>
              <a:rPr lang="en-US" b="1" dirty="0"/>
              <a:t>Bottom Line</a:t>
            </a:r>
          </a:p>
          <a:p>
            <a:endParaRPr lang="en-US" sz="800" b="1" dirty="0"/>
          </a:p>
          <a:p>
            <a:r>
              <a:rPr lang="en-US" dirty="0"/>
              <a:t>Expands and modernizes the healthcare workforce while tightening standards and oversight</a:t>
            </a:r>
          </a:p>
        </p:txBody>
      </p:sp>
      <p:graphicFrame>
        <p:nvGraphicFramePr>
          <p:cNvPr id="4" name="Table 3">
            <a:extLst>
              <a:ext uri="{FF2B5EF4-FFF2-40B4-BE49-F238E27FC236}">
                <a16:creationId xmlns:a16="http://schemas.microsoft.com/office/drawing/2014/main" id="{88D1672A-5916-E2A2-0426-6B28ED821817}"/>
              </a:ext>
            </a:extLst>
          </p:cNvPr>
          <p:cNvGraphicFramePr>
            <a:graphicFrameLocks noGrp="1"/>
          </p:cNvGraphicFramePr>
          <p:nvPr>
            <p:extLst>
              <p:ext uri="{D42A27DB-BD31-4B8C-83A1-F6EECF244321}">
                <p14:modId xmlns:p14="http://schemas.microsoft.com/office/powerpoint/2010/main" val="2512429659"/>
              </p:ext>
            </p:extLst>
          </p:nvPr>
        </p:nvGraphicFramePr>
        <p:xfrm>
          <a:off x="53789" y="565130"/>
          <a:ext cx="9005368" cy="3059904"/>
        </p:xfrm>
        <a:graphic>
          <a:graphicData uri="http://schemas.openxmlformats.org/drawingml/2006/table">
            <a:tbl>
              <a:tblPr>
                <a:tableStyleId>{5C22544A-7EE6-4342-B048-85BDC9FD1C3A}</a:tableStyleId>
              </a:tblPr>
              <a:tblGrid>
                <a:gridCol w="759838">
                  <a:extLst>
                    <a:ext uri="{9D8B030D-6E8A-4147-A177-3AD203B41FA5}">
                      <a16:colId xmlns:a16="http://schemas.microsoft.com/office/drawing/2014/main" val="502263598"/>
                    </a:ext>
                  </a:extLst>
                </a:gridCol>
                <a:gridCol w="5589316">
                  <a:extLst>
                    <a:ext uri="{9D8B030D-6E8A-4147-A177-3AD203B41FA5}">
                      <a16:colId xmlns:a16="http://schemas.microsoft.com/office/drawing/2014/main" val="2360632662"/>
                    </a:ext>
                  </a:extLst>
                </a:gridCol>
                <a:gridCol w="772717">
                  <a:extLst>
                    <a:ext uri="{9D8B030D-6E8A-4147-A177-3AD203B41FA5}">
                      <a16:colId xmlns:a16="http://schemas.microsoft.com/office/drawing/2014/main" val="2659583540"/>
                    </a:ext>
                  </a:extLst>
                </a:gridCol>
                <a:gridCol w="772717">
                  <a:extLst>
                    <a:ext uri="{9D8B030D-6E8A-4147-A177-3AD203B41FA5}">
                      <a16:colId xmlns:a16="http://schemas.microsoft.com/office/drawing/2014/main" val="2643173047"/>
                    </a:ext>
                  </a:extLst>
                </a:gridCol>
                <a:gridCol w="1110780">
                  <a:extLst>
                    <a:ext uri="{9D8B030D-6E8A-4147-A177-3AD203B41FA5}">
                      <a16:colId xmlns:a16="http://schemas.microsoft.com/office/drawing/2014/main" val="2841819906"/>
                    </a:ext>
                  </a:extLst>
                </a:gridCol>
              </a:tblGrid>
              <a:tr h="201503">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609383417"/>
                  </a:ext>
                </a:extLst>
              </a:tr>
              <a:tr h="241804">
                <a:tc>
                  <a:txBody>
                    <a:bodyPr/>
                    <a:lstStyle/>
                    <a:p>
                      <a:pPr algn="ctr" fontAlgn="ctr">
                        <a:buNone/>
                      </a:pPr>
                      <a:r>
                        <a:rPr lang="en-US" sz="1000" u="none" strike="noStrike" dirty="0">
                          <a:solidFill>
                            <a:schemeClr val="tx1"/>
                          </a:solidFill>
                          <a:effectLst/>
                        </a:rPr>
                        <a:t>SHB 2088</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the dietitian licensure compact.</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516585647"/>
                  </a:ext>
                </a:extLst>
              </a:tr>
              <a:tr h="338526">
                <a:tc>
                  <a:txBody>
                    <a:bodyPr/>
                    <a:lstStyle/>
                    <a:p>
                      <a:pPr algn="ctr" fontAlgn="ctr">
                        <a:buNone/>
                      </a:pPr>
                      <a:r>
                        <a:rPr lang="en-US" sz="1000" u="none" strike="noStrike">
                          <a:solidFill>
                            <a:schemeClr val="tx1"/>
                          </a:solidFill>
                          <a:effectLst/>
                        </a:rPr>
                        <a:t>ESHB 2110</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personnel for ambulance service interfacility specialty care transports.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776390465"/>
                  </a:ext>
                </a:extLst>
              </a:tr>
              <a:tr h="338526">
                <a:tc>
                  <a:txBody>
                    <a:bodyPr/>
                    <a:lstStyle/>
                    <a:p>
                      <a:pPr algn="ctr" fontAlgn="ctr">
                        <a:buNone/>
                      </a:pPr>
                      <a:r>
                        <a:rPr lang="en-US" sz="1000" u="none" strike="noStrike">
                          <a:solidFill>
                            <a:schemeClr val="tx1"/>
                          </a:solidFill>
                          <a:effectLst/>
                        </a:rPr>
                        <a:t>HB 2113</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the supervision of diagnostic radiologic technologists, therapeutic radiologic technologists, and magnetic resonance imaging technologists.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307479881"/>
                  </a:ext>
                </a:extLst>
              </a:tr>
              <a:tr h="241804">
                <a:tc>
                  <a:txBody>
                    <a:bodyPr/>
                    <a:lstStyle/>
                    <a:p>
                      <a:pPr algn="ctr" fontAlgn="ctr">
                        <a:buNone/>
                      </a:pPr>
                      <a:r>
                        <a:rPr lang="en-US" sz="1000" u="none" strike="noStrike">
                          <a:solidFill>
                            <a:schemeClr val="tx1"/>
                          </a:solidFill>
                          <a:effectLst/>
                        </a:rPr>
                        <a:t>HB 2155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the use of nursing titles.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05457247"/>
                  </a:ext>
                </a:extLst>
              </a:tr>
              <a:tr h="278024">
                <a:tc>
                  <a:txBody>
                    <a:bodyPr/>
                    <a:lstStyle/>
                    <a:p>
                      <a:pPr algn="ctr" fontAlgn="ctr">
                        <a:buNone/>
                      </a:pPr>
                      <a:r>
                        <a:rPr lang="en-US" sz="1000" u="none" strike="noStrike">
                          <a:solidFill>
                            <a:schemeClr val="tx1"/>
                          </a:solidFill>
                          <a:effectLst/>
                        </a:rPr>
                        <a:t>SHB 2339</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Concerning the regulation of nursing. </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151105794"/>
                  </a:ext>
                </a:extLst>
              </a:tr>
              <a:tr h="299358">
                <a:tc>
                  <a:txBody>
                    <a:bodyPr/>
                    <a:lstStyle/>
                    <a:p>
                      <a:pPr algn="ctr" fontAlgn="ctr">
                        <a:buNone/>
                      </a:pPr>
                      <a:r>
                        <a:rPr lang="en-US" sz="1000" u="none" strike="noStrike">
                          <a:solidFill>
                            <a:schemeClr val="tx1"/>
                          </a:solidFill>
                          <a:effectLst/>
                        </a:rPr>
                        <a:t>HB 2340</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Applying substance use disorder monitoring program provisions to nursing assistants.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719997797"/>
                  </a:ext>
                </a:extLst>
              </a:tr>
              <a:tr h="338526">
                <a:tc>
                  <a:txBody>
                    <a:bodyPr/>
                    <a:lstStyle/>
                    <a:p>
                      <a:pPr algn="ctr" fontAlgn="ctr">
                        <a:buNone/>
                      </a:pPr>
                      <a:r>
                        <a:rPr lang="en-US" sz="1000" u="none" strike="noStrike">
                          <a:solidFill>
                            <a:schemeClr val="tx1"/>
                          </a:solidFill>
                          <a:effectLst/>
                        </a:rPr>
                        <a:t>SHB 2363</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temporary exemptions from licensure for certain applicants for a license to practice music therapy.</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93236723"/>
                  </a:ext>
                </a:extLst>
              </a:tr>
              <a:tr h="241804">
                <a:tc>
                  <a:txBody>
                    <a:bodyPr/>
                    <a:lstStyle/>
                    <a:p>
                      <a:pPr algn="ctr" fontAlgn="ctr">
                        <a:buNone/>
                      </a:pPr>
                      <a:r>
                        <a:rPr lang="en-US" sz="1000" u="none" strike="noStrike">
                          <a:solidFill>
                            <a:schemeClr val="tx1"/>
                          </a:solidFill>
                          <a:effectLst/>
                        </a:rPr>
                        <a:t>HB 2540</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emergency medical technician recertification.</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05928236"/>
                  </a:ext>
                </a:extLst>
              </a:tr>
              <a:tr h="338526">
                <a:tc>
                  <a:txBody>
                    <a:bodyPr/>
                    <a:lstStyle/>
                    <a:p>
                      <a:pPr algn="ctr" fontAlgn="ctr">
                        <a:buNone/>
                      </a:pPr>
                      <a:r>
                        <a:rPr lang="en-US" sz="1000" u="none" strike="noStrike">
                          <a:solidFill>
                            <a:schemeClr val="tx1"/>
                          </a:solidFill>
                          <a:effectLst/>
                        </a:rPr>
                        <a:t>SSB 5185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Establishing a pilot program that creates a pathway to physician licensure for international medical graduates.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074569821"/>
                  </a:ext>
                </a:extLst>
              </a:tr>
              <a:tr h="201503">
                <a:tc>
                  <a:txBody>
                    <a:bodyPr/>
                    <a:lstStyle/>
                    <a:p>
                      <a:pPr algn="ctr" fontAlgn="ctr">
                        <a:buNone/>
                      </a:pPr>
                      <a:r>
                        <a:rPr lang="en-US" sz="1000" u="none" strike="noStrike">
                          <a:solidFill>
                            <a:schemeClr val="tx1"/>
                          </a:solidFill>
                          <a:effectLst/>
                        </a:rPr>
                        <a:t>SSB 6226</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Protecting the clinical autonomy of audiologists.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190323791"/>
                  </a:ext>
                </a:extLst>
              </a:tr>
            </a:tbl>
          </a:graphicData>
        </a:graphic>
      </p:graphicFrame>
    </p:spTree>
    <p:extLst>
      <p:ext uri="{BB962C8B-B14F-4D97-AF65-F5344CB8AC3E}">
        <p14:creationId xmlns:p14="http://schemas.microsoft.com/office/powerpoint/2010/main" val="36982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34316FA-EE3A-EBD5-54BF-938324014D14}"/>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EF80BE3-43A6-2F76-5EA7-2EF6F90D5D1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E2BCDBC1-4211-D031-FB38-419CDB6D4369}"/>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Health – Patient Care and Access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C23DC546-5346-0209-292E-22DC985BA044}"/>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40992E3F-D924-4E2D-EA4E-111C686F4562}"/>
              </a:ext>
            </a:extLst>
          </p:cNvPr>
          <p:cNvSpPr txBox="1"/>
          <p:nvPr/>
        </p:nvSpPr>
        <p:spPr>
          <a:xfrm>
            <a:off x="1" y="3780140"/>
            <a:ext cx="9144000" cy="1908215"/>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what counts as healthcare, including nutrition, behavioral health, and end-of-life care </a:t>
            </a:r>
          </a:p>
          <a:p>
            <a:pPr marL="285750" indent="-285750">
              <a:spcBef>
                <a:spcPts val="600"/>
              </a:spcBef>
              <a:buFont typeface="Arial" panose="020B0604020202020204" pitchFamily="34" charset="0"/>
              <a:buChar char="•"/>
            </a:pPr>
            <a:r>
              <a:rPr lang="en-US" sz="1600" dirty="0"/>
              <a:t>Increases patient access to treatments, medications, and preventive services </a:t>
            </a:r>
          </a:p>
          <a:p>
            <a:pPr marL="285750" indent="-285750">
              <a:spcBef>
                <a:spcPts val="600"/>
              </a:spcBef>
              <a:buFont typeface="Arial" panose="020B0604020202020204" pitchFamily="34" charset="0"/>
              <a:buChar char="•"/>
            </a:pPr>
            <a:r>
              <a:rPr lang="en-US" sz="1600" dirty="0"/>
              <a:t>Strengthens state authority over care standards, coverage decisions, and drug access </a:t>
            </a:r>
          </a:p>
          <a:p>
            <a:pPr marL="285750" indent="-285750">
              <a:spcBef>
                <a:spcPts val="600"/>
              </a:spcBef>
              <a:buFont typeface="Arial" panose="020B0604020202020204" pitchFamily="34" charset="0"/>
              <a:buChar char="•"/>
            </a:pPr>
            <a:r>
              <a:rPr lang="en-US" sz="1600" dirty="0"/>
              <a:t>Improves protections and support for vulnerable and underserved populations</a:t>
            </a:r>
          </a:p>
        </p:txBody>
      </p:sp>
      <p:sp>
        <p:nvSpPr>
          <p:cNvPr id="13" name="TextBox 12">
            <a:extLst>
              <a:ext uri="{FF2B5EF4-FFF2-40B4-BE49-F238E27FC236}">
                <a16:creationId xmlns:a16="http://schemas.microsoft.com/office/drawing/2014/main" id="{A22700AF-E83A-3A2F-2BB5-2F3A27FB73A5}"/>
              </a:ext>
            </a:extLst>
          </p:cNvPr>
          <p:cNvSpPr txBox="1"/>
          <p:nvPr/>
        </p:nvSpPr>
        <p:spPr>
          <a:xfrm>
            <a:off x="76541" y="5802792"/>
            <a:ext cx="9021036" cy="1046440"/>
          </a:xfrm>
          <a:prstGeom prst="rect">
            <a:avLst/>
          </a:prstGeom>
          <a:noFill/>
        </p:spPr>
        <p:txBody>
          <a:bodyPr wrap="square" rtlCol="0">
            <a:spAutoFit/>
          </a:bodyPr>
          <a:lstStyle/>
          <a:p>
            <a:r>
              <a:rPr lang="en-US" b="1" dirty="0"/>
              <a:t>Bottom Line</a:t>
            </a:r>
          </a:p>
          <a:p>
            <a:endParaRPr lang="en-US" sz="800" b="1" dirty="0"/>
          </a:p>
          <a:p>
            <a:r>
              <a:rPr lang="en-US" dirty="0"/>
              <a:t>Expands access to care while increasing the state’s role in defining and delivering healthcare</a:t>
            </a:r>
          </a:p>
        </p:txBody>
      </p:sp>
      <p:graphicFrame>
        <p:nvGraphicFramePr>
          <p:cNvPr id="3" name="Table 2">
            <a:extLst>
              <a:ext uri="{FF2B5EF4-FFF2-40B4-BE49-F238E27FC236}">
                <a16:creationId xmlns:a16="http://schemas.microsoft.com/office/drawing/2014/main" id="{13632A2E-1FC3-3B68-7733-24773F92B881}"/>
              </a:ext>
            </a:extLst>
          </p:cNvPr>
          <p:cNvGraphicFramePr>
            <a:graphicFrameLocks noGrp="1"/>
          </p:cNvGraphicFramePr>
          <p:nvPr>
            <p:extLst>
              <p:ext uri="{D42A27DB-BD31-4B8C-83A1-F6EECF244321}">
                <p14:modId xmlns:p14="http://schemas.microsoft.com/office/powerpoint/2010/main" val="3826573383"/>
              </p:ext>
            </p:extLst>
          </p:nvPr>
        </p:nvGraphicFramePr>
        <p:xfrm>
          <a:off x="76541" y="541114"/>
          <a:ext cx="9021035" cy="3070911"/>
        </p:xfrm>
        <a:graphic>
          <a:graphicData uri="http://schemas.openxmlformats.org/drawingml/2006/table">
            <a:tbl>
              <a:tblPr>
                <a:tableStyleId>{5C22544A-7EE6-4342-B048-85BDC9FD1C3A}</a:tableStyleId>
              </a:tblPr>
              <a:tblGrid>
                <a:gridCol w="761160">
                  <a:extLst>
                    <a:ext uri="{9D8B030D-6E8A-4147-A177-3AD203B41FA5}">
                      <a16:colId xmlns:a16="http://schemas.microsoft.com/office/drawing/2014/main" val="3972827775"/>
                    </a:ext>
                  </a:extLst>
                </a:gridCol>
                <a:gridCol w="5599041">
                  <a:extLst>
                    <a:ext uri="{9D8B030D-6E8A-4147-A177-3AD203B41FA5}">
                      <a16:colId xmlns:a16="http://schemas.microsoft.com/office/drawing/2014/main" val="3405684874"/>
                    </a:ext>
                  </a:extLst>
                </a:gridCol>
                <a:gridCol w="774061">
                  <a:extLst>
                    <a:ext uri="{9D8B030D-6E8A-4147-A177-3AD203B41FA5}">
                      <a16:colId xmlns:a16="http://schemas.microsoft.com/office/drawing/2014/main" val="2991536765"/>
                    </a:ext>
                  </a:extLst>
                </a:gridCol>
                <a:gridCol w="774061">
                  <a:extLst>
                    <a:ext uri="{9D8B030D-6E8A-4147-A177-3AD203B41FA5}">
                      <a16:colId xmlns:a16="http://schemas.microsoft.com/office/drawing/2014/main" val="961390422"/>
                    </a:ext>
                  </a:extLst>
                </a:gridCol>
                <a:gridCol w="1112712">
                  <a:extLst>
                    <a:ext uri="{9D8B030D-6E8A-4147-A177-3AD203B41FA5}">
                      <a16:colId xmlns:a16="http://schemas.microsoft.com/office/drawing/2014/main" val="3189894618"/>
                    </a:ext>
                  </a:extLst>
                </a:gridCol>
              </a:tblGrid>
              <a:tr h="201503">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366556389"/>
                  </a:ext>
                </a:extLst>
              </a:tr>
              <a:tr h="338526">
                <a:tc>
                  <a:txBody>
                    <a:bodyPr/>
                    <a:lstStyle/>
                    <a:p>
                      <a:pPr algn="ctr" fontAlgn="ctr">
                        <a:buNone/>
                      </a:pPr>
                      <a:r>
                        <a:rPr lang="en-US" sz="1000" u="none" strike="noStrike">
                          <a:solidFill>
                            <a:schemeClr val="tx1"/>
                          </a:solidFill>
                          <a:effectLst/>
                        </a:rPr>
                        <a:t>SHB 2152</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Permitting the medical use of cannabis by qualifying patients in specified health care facilities.</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380980849"/>
                  </a:ext>
                </a:extLst>
              </a:tr>
              <a:tr h="201503">
                <a:tc>
                  <a:txBody>
                    <a:bodyPr/>
                    <a:lstStyle/>
                    <a:p>
                      <a:pPr algn="ctr" fontAlgn="ctr">
                        <a:buNone/>
                      </a:pPr>
                      <a:r>
                        <a:rPr lang="en-US" sz="1000" u="none" strike="noStrike">
                          <a:solidFill>
                            <a:schemeClr val="tx1"/>
                          </a:solidFill>
                          <a:effectLst/>
                        </a:rPr>
                        <a:t>EHB 2211</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medically tailored meals.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000125844"/>
                  </a:ext>
                </a:extLst>
              </a:tr>
              <a:tr h="338526">
                <a:tc>
                  <a:txBody>
                    <a:bodyPr/>
                    <a:lstStyle/>
                    <a:p>
                      <a:pPr algn="ctr" fontAlgn="ctr">
                        <a:buNone/>
                      </a:pPr>
                      <a:r>
                        <a:rPr lang="en-US" sz="1000" u="none" strike="noStrike">
                          <a:solidFill>
                            <a:schemeClr val="tx1"/>
                          </a:solidFill>
                          <a:effectLst/>
                        </a:rPr>
                        <a:t>ESHB 2242</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Preserving access to preventive services by clarifying state authority and definitions.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865733670"/>
                  </a:ext>
                </a:extLst>
              </a:tr>
              <a:tr h="338526">
                <a:tc>
                  <a:txBody>
                    <a:bodyPr/>
                    <a:lstStyle/>
                    <a:p>
                      <a:pPr algn="ctr" fontAlgn="ctr">
                        <a:buNone/>
                      </a:pPr>
                      <a:r>
                        <a:rPr lang="en-US" sz="1000" u="none" strike="noStrike">
                          <a:solidFill>
                            <a:schemeClr val="tx1"/>
                          </a:solidFill>
                          <a:effectLst/>
                        </a:rPr>
                        <a:t>SHB 2405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Establishing a pilot program for posttraumatic stress disorder treatment and research.</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3070614391"/>
                  </a:ext>
                </a:extLst>
              </a:tr>
              <a:tr h="201503">
                <a:tc>
                  <a:txBody>
                    <a:bodyPr/>
                    <a:lstStyle/>
                    <a:p>
                      <a:pPr algn="ctr" fontAlgn="ctr">
                        <a:buNone/>
                      </a:pPr>
                      <a:r>
                        <a:rPr lang="en-US" sz="1000" u="none" strike="noStrike">
                          <a:solidFill>
                            <a:schemeClr val="tx1"/>
                          </a:solidFill>
                          <a:effectLst/>
                        </a:rPr>
                        <a:t>SSHB 2429</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Supporting children and youth behavioral health.</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264749892"/>
                  </a:ext>
                </a:extLst>
              </a:tr>
              <a:tr h="201503">
                <a:tc>
                  <a:txBody>
                    <a:bodyPr/>
                    <a:lstStyle/>
                    <a:p>
                      <a:pPr algn="ctr" fontAlgn="ctr">
                        <a:buNone/>
                      </a:pPr>
                      <a:r>
                        <a:rPr lang="en-US" sz="1000" u="none" strike="noStrike">
                          <a:solidFill>
                            <a:schemeClr val="tx1"/>
                          </a:solidFill>
                          <a:effectLst/>
                        </a:rPr>
                        <a:t>SB 5915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Concerning the health technology assessment program.</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129602018"/>
                  </a:ext>
                </a:extLst>
              </a:tr>
              <a:tr h="201503">
                <a:tc>
                  <a:txBody>
                    <a:bodyPr/>
                    <a:lstStyle/>
                    <a:p>
                      <a:pPr algn="ctr" fontAlgn="ctr">
                        <a:buNone/>
                      </a:pPr>
                      <a:r>
                        <a:rPr lang="en-US" sz="1000" u="none" strike="noStrike">
                          <a:solidFill>
                            <a:schemeClr val="tx1"/>
                          </a:solidFill>
                          <a:effectLst/>
                        </a:rPr>
                        <a:t>SSB 5917</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Improving access to abortion medications.</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453866924"/>
                  </a:ext>
                </a:extLst>
              </a:tr>
              <a:tr h="338526">
                <a:tc>
                  <a:txBody>
                    <a:bodyPr/>
                    <a:lstStyle/>
                    <a:p>
                      <a:pPr algn="ctr" fontAlgn="ctr">
                        <a:buNone/>
                      </a:pPr>
                      <a:r>
                        <a:rPr lang="en-US" sz="1000" u="none" strike="noStrike">
                          <a:solidFill>
                            <a:schemeClr val="tx1"/>
                          </a:solidFill>
                          <a:effectLst/>
                        </a:rPr>
                        <a:t>ESSB 5975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Providing consumer access to safe cookware and interstate and international trade certainty in the regulation of lead in cookware.</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Excused</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120619360"/>
                  </a:ext>
                </a:extLst>
              </a:tr>
              <a:tr h="507789">
                <a:tc>
                  <a:txBody>
                    <a:bodyPr/>
                    <a:lstStyle/>
                    <a:p>
                      <a:pPr algn="ctr" fontAlgn="ctr">
                        <a:buNone/>
                      </a:pPr>
                      <a:r>
                        <a:rPr lang="en-US" sz="1000" u="none" strike="noStrike">
                          <a:solidFill>
                            <a:schemeClr val="tx1"/>
                          </a:solidFill>
                          <a:effectLst/>
                        </a:rPr>
                        <a:t>ESSB 5981</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a:solidFill>
                            <a:schemeClr val="tx1"/>
                          </a:solidFill>
                          <a:effectLst/>
                        </a:rPr>
                        <a:t>Protecting patient access to discounted medications and health care services through Washington's health care safety net by preventing manufacturer limitations on the 340B drug pricing program.</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60" marR="8060" marT="8060"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577976355"/>
                  </a:ext>
                </a:extLst>
              </a:tr>
              <a:tr h="201503">
                <a:tc>
                  <a:txBody>
                    <a:bodyPr/>
                    <a:lstStyle/>
                    <a:p>
                      <a:pPr algn="ctr" fontAlgn="ctr">
                        <a:buNone/>
                      </a:pPr>
                      <a:r>
                        <a:rPr lang="en-US" sz="1000" u="none" strike="noStrike">
                          <a:solidFill>
                            <a:schemeClr val="tx1"/>
                          </a:solidFill>
                          <a:effectLst/>
                        </a:rPr>
                        <a:t>SB 6025</a:t>
                      </a:r>
                      <a:endParaRPr lang="en-US" sz="1000" b="1" i="0" u="none" strike="noStrike">
                        <a:solidFill>
                          <a:schemeClr val="tx1"/>
                        </a:solidFill>
                        <a:effectLst/>
                        <a:latin typeface="Calibri" panose="020F0502020204030204" pitchFamily="34" charset="0"/>
                      </a:endParaRPr>
                    </a:p>
                  </a:txBody>
                  <a:tcPr marL="8060" marR="8060" marT="8060" marB="0" anchor="ctr">
                    <a:noFill/>
                  </a:tcPr>
                </a:tc>
                <a:tc>
                  <a:txBody>
                    <a:bodyPr/>
                    <a:lstStyle/>
                    <a:p>
                      <a:pPr algn="l" fontAlgn="ctr">
                        <a:buNone/>
                      </a:pPr>
                      <a:r>
                        <a:rPr lang="en-US" sz="1000" u="none" strike="noStrike" dirty="0">
                          <a:solidFill>
                            <a:schemeClr val="tx1"/>
                          </a:solidFill>
                          <a:effectLst/>
                        </a:rPr>
                        <a:t>Updating the definition of fetal death.</a:t>
                      </a:r>
                      <a:endParaRPr lang="en-US" sz="1000" b="1" i="0" u="none" strike="noStrike" dirty="0">
                        <a:solidFill>
                          <a:schemeClr val="tx1"/>
                        </a:solidFill>
                        <a:effectLst/>
                        <a:latin typeface="Calibri" panose="020F0502020204030204" pitchFamily="34" charset="0"/>
                      </a:endParaRPr>
                    </a:p>
                  </a:txBody>
                  <a:tcPr marL="8060" marR="8060" marT="8060"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60" marR="8060" marT="8060"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60" marR="8060" marT="8060" marB="0" anchor="ctr">
                    <a:solidFill>
                      <a:srgbClr val="00B050"/>
                    </a:solidFill>
                  </a:tcPr>
                </a:tc>
                <a:extLst>
                  <a:ext uri="{0D108BD9-81ED-4DB2-BD59-A6C34878D82A}">
                    <a16:rowId xmlns:a16="http://schemas.microsoft.com/office/drawing/2014/main" val="2465807115"/>
                  </a:ext>
                </a:extLst>
              </a:tr>
            </a:tbl>
          </a:graphicData>
        </a:graphic>
      </p:graphicFrame>
    </p:spTree>
    <p:extLst>
      <p:ext uri="{BB962C8B-B14F-4D97-AF65-F5344CB8AC3E}">
        <p14:creationId xmlns:p14="http://schemas.microsoft.com/office/powerpoint/2010/main" val="29529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9CFE7114-E664-F369-D330-3FA961C2D4B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D2DAB348-BF78-7C76-1426-C7BCBF3262E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BAEF85E3-A4E0-C04A-5623-466D6366F2DB}"/>
              </a:ext>
            </a:extLst>
          </p:cNvPr>
          <p:cNvSpPr>
            <a:spLocks noGrp="1"/>
          </p:cNvSpPr>
          <p:nvPr>
            <p:ph type="title"/>
          </p:nvPr>
        </p:nvSpPr>
        <p:spPr>
          <a:xfrm>
            <a:off x="20" y="33302"/>
            <a:ext cx="9143980" cy="947881"/>
          </a:xfrm>
        </p:spPr>
        <p:txBody>
          <a:bodyPr vert="horz" lIns="91440" tIns="45720" rIns="91440" bIns="45720" rtlCol="0" anchor="b">
            <a:noAutofit/>
          </a:bodyPr>
          <a:lstStyle/>
          <a:p>
            <a:pPr algn="ctr"/>
            <a:r>
              <a:rPr lang="en-US" sz="3100" b="1" dirty="0"/>
              <a:t>Housing – Affordable Housing and Homelessness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E455DD38-0ED3-3E03-3DCF-B9B78A81EB54}"/>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0BE919A9-FD03-B4D5-E7C4-6DB67CA7BBE2}"/>
              </a:ext>
            </a:extLst>
          </p:cNvPr>
          <p:cNvSpPr txBox="1"/>
          <p:nvPr/>
        </p:nvSpPr>
        <p:spPr>
          <a:xfrm>
            <a:off x="1" y="3549620"/>
            <a:ext cx="9144000" cy="2231380"/>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government role in housing through publicly owned, mixed-income “social housing.” </a:t>
            </a:r>
          </a:p>
          <a:p>
            <a:pPr marL="285750" indent="-285750">
              <a:spcBef>
                <a:spcPts val="600"/>
              </a:spcBef>
              <a:buFont typeface="Arial" panose="020B0604020202020204" pitchFamily="34" charset="0"/>
              <a:buChar char="•"/>
            </a:pPr>
            <a:r>
              <a:rPr lang="en-US" sz="1600" dirty="0"/>
              <a:t>Unlocks new land supply, especially religious-owned property, for affordable housing. </a:t>
            </a:r>
          </a:p>
          <a:p>
            <a:pPr marL="285750" indent="-285750">
              <a:spcBef>
                <a:spcPts val="600"/>
              </a:spcBef>
              <a:buFont typeface="Arial" panose="020B0604020202020204" pitchFamily="34" charset="0"/>
              <a:buChar char="•"/>
            </a:pPr>
            <a:r>
              <a:rPr lang="en-US" sz="1600" dirty="0"/>
              <a:t>Forces local governments to allow shelters and supportive housing in more zones. </a:t>
            </a:r>
          </a:p>
          <a:p>
            <a:pPr marL="285750" indent="-285750">
              <a:spcBef>
                <a:spcPts val="600"/>
              </a:spcBef>
              <a:buFont typeface="Arial" panose="020B0604020202020204" pitchFamily="34" charset="0"/>
              <a:buChar char="•"/>
            </a:pPr>
            <a:r>
              <a:rPr lang="en-US" sz="1600" dirty="0"/>
              <a:t>Reduces local barriers and speeds up permitting for these housing types. </a:t>
            </a:r>
          </a:p>
          <a:p>
            <a:pPr marL="285750" indent="-285750">
              <a:spcBef>
                <a:spcPts val="600"/>
              </a:spcBef>
              <a:buFont typeface="Arial" panose="020B0604020202020204" pitchFamily="34" charset="0"/>
              <a:buChar char="•"/>
            </a:pPr>
            <a:r>
              <a:rPr lang="en-US" sz="1600" dirty="0"/>
              <a:t>Provides tax flexibility to keep nonprofit housing projects financially viable.</a:t>
            </a:r>
          </a:p>
        </p:txBody>
      </p:sp>
      <p:sp>
        <p:nvSpPr>
          <p:cNvPr id="13" name="TextBox 12">
            <a:extLst>
              <a:ext uri="{FF2B5EF4-FFF2-40B4-BE49-F238E27FC236}">
                <a16:creationId xmlns:a16="http://schemas.microsoft.com/office/drawing/2014/main" id="{3E70BB74-1EEE-96D2-3AC6-EDF7F7654252}"/>
              </a:ext>
            </a:extLst>
          </p:cNvPr>
          <p:cNvSpPr txBox="1"/>
          <p:nvPr/>
        </p:nvSpPr>
        <p:spPr>
          <a:xfrm>
            <a:off x="68856" y="5818377"/>
            <a:ext cx="9021036" cy="1046440"/>
          </a:xfrm>
          <a:prstGeom prst="rect">
            <a:avLst/>
          </a:prstGeom>
          <a:noFill/>
        </p:spPr>
        <p:txBody>
          <a:bodyPr wrap="square" rtlCol="0">
            <a:spAutoFit/>
          </a:bodyPr>
          <a:lstStyle/>
          <a:p>
            <a:r>
              <a:rPr lang="en-US" b="1" dirty="0"/>
              <a:t>Bottom Line</a:t>
            </a:r>
          </a:p>
          <a:p>
            <a:endParaRPr lang="en-US" sz="800" b="1" dirty="0"/>
          </a:p>
          <a:p>
            <a:r>
              <a:rPr lang="en-US" dirty="0"/>
              <a:t>State is forcing faster housing growth by overriding local barriers and expanding control</a:t>
            </a:r>
          </a:p>
        </p:txBody>
      </p:sp>
      <p:graphicFrame>
        <p:nvGraphicFramePr>
          <p:cNvPr id="4" name="Table 3">
            <a:extLst>
              <a:ext uri="{FF2B5EF4-FFF2-40B4-BE49-F238E27FC236}">
                <a16:creationId xmlns:a16="http://schemas.microsoft.com/office/drawing/2014/main" id="{64892D5C-51D8-20FF-6DC1-560A5FF91E99}"/>
              </a:ext>
            </a:extLst>
          </p:cNvPr>
          <p:cNvGraphicFramePr>
            <a:graphicFrameLocks noGrp="1"/>
          </p:cNvGraphicFramePr>
          <p:nvPr>
            <p:extLst>
              <p:ext uri="{D42A27DB-BD31-4B8C-83A1-F6EECF244321}">
                <p14:modId xmlns:p14="http://schemas.microsoft.com/office/powerpoint/2010/main" val="3634777670"/>
              </p:ext>
            </p:extLst>
          </p:nvPr>
        </p:nvGraphicFramePr>
        <p:xfrm>
          <a:off x="107577" y="965815"/>
          <a:ext cx="8959264" cy="2491476"/>
        </p:xfrm>
        <a:graphic>
          <a:graphicData uri="http://schemas.openxmlformats.org/drawingml/2006/table">
            <a:tbl>
              <a:tblPr>
                <a:tableStyleId>{5C22544A-7EE6-4342-B048-85BDC9FD1C3A}</a:tableStyleId>
              </a:tblPr>
              <a:tblGrid>
                <a:gridCol w="896962">
                  <a:extLst>
                    <a:ext uri="{9D8B030D-6E8A-4147-A177-3AD203B41FA5}">
                      <a16:colId xmlns:a16="http://schemas.microsoft.com/office/drawing/2014/main" val="2646455921"/>
                    </a:ext>
                  </a:extLst>
                </a:gridCol>
                <a:gridCol w="5243774">
                  <a:extLst>
                    <a:ext uri="{9D8B030D-6E8A-4147-A177-3AD203B41FA5}">
                      <a16:colId xmlns:a16="http://schemas.microsoft.com/office/drawing/2014/main" val="3362230329"/>
                    </a:ext>
                  </a:extLst>
                </a:gridCol>
                <a:gridCol w="827964">
                  <a:extLst>
                    <a:ext uri="{9D8B030D-6E8A-4147-A177-3AD203B41FA5}">
                      <a16:colId xmlns:a16="http://schemas.microsoft.com/office/drawing/2014/main" val="191606212"/>
                    </a:ext>
                  </a:extLst>
                </a:gridCol>
                <a:gridCol w="800365">
                  <a:extLst>
                    <a:ext uri="{9D8B030D-6E8A-4147-A177-3AD203B41FA5}">
                      <a16:colId xmlns:a16="http://schemas.microsoft.com/office/drawing/2014/main" val="2559703278"/>
                    </a:ext>
                  </a:extLst>
                </a:gridCol>
                <a:gridCol w="1190199">
                  <a:extLst>
                    <a:ext uri="{9D8B030D-6E8A-4147-A177-3AD203B41FA5}">
                      <a16:colId xmlns:a16="http://schemas.microsoft.com/office/drawing/2014/main" val="2638663030"/>
                    </a:ext>
                  </a:extLst>
                </a:gridCol>
              </a:tblGrid>
              <a:tr h="225709">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435904017"/>
                  </a:ext>
                </a:extLst>
              </a:tr>
              <a:tr h="260433">
                <a:tc>
                  <a:txBody>
                    <a:bodyPr/>
                    <a:lstStyle/>
                    <a:p>
                      <a:pPr algn="ctr" fontAlgn="ctr">
                        <a:buNone/>
                      </a:pPr>
                      <a:r>
                        <a:rPr lang="en-US" sz="1100" u="none" strike="noStrike">
                          <a:solidFill>
                            <a:schemeClr val="tx1"/>
                          </a:solidFill>
                          <a:effectLst/>
                          <a:hlinkClick r:id="rId5" tooltip="View EHB 1687">
                            <a:extLst>
                              <a:ext uri="{A12FA001-AC4F-418D-AE19-62706E023703}">
                                <ahyp:hlinkClr xmlns:ahyp="http://schemas.microsoft.com/office/drawing/2018/hyperlinkcolor" val="tx"/>
                              </a:ext>
                            </a:extLst>
                          </a:hlinkClick>
                        </a:rPr>
                        <a:t>EHB 1687</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social housing public development authorities.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162487577"/>
                  </a:ext>
                </a:extLst>
              </a:tr>
              <a:tr h="364606">
                <a:tc>
                  <a:txBody>
                    <a:bodyPr/>
                    <a:lstStyle/>
                    <a:p>
                      <a:pPr algn="ctr" fontAlgn="ctr">
                        <a:buNone/>
                      </a:pPr>
                      <a:r>
                        <a:rPr lang="en-US" sz="1100" u="none" strike="noStrike">
                          <a:solidFill>
                            <a:schemeClr val="tx1"/>
                          </a:solidFill>
                          <a:effectLst/>
                          <a:hlinkClick r:id="rId6" tooltip="View SSHB 1859">
                            <a:extLst>
                              <a:ext uri="{A12FA001-AC4F-418D-AE19-62706E023703}">
                                <ahyp:hlinkClr xmlns:ahyp="http://schemas.microsoft.com/office/drawing/2018/hyperlinkcolor" val="tx"/>
                              </a:ext>
                            </a:extLst>
                          </a:hlinkClick>
                        </a:rPr>
                        <a:t>SSHB 1859</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Expanding opportunities for affordable housing developments on properties owned by religious organizations.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285556211"/>
                  </a:ext>
                </a:extLst>
              </a:tr>
              <a:tr h="364606">
                <a:tc>
                  <a:txBody>
                    <a:bodyPr/>
                    <a:lstStyle/>
                    <a:p>
                      <a:pPr algn="ctr" fontAlgn="ctr">
                        <a:buNone/>
                      </a:pPr>
                      <a:r>
                        <a:rPr lang="en-US" sz="1100" u="none" strike="noStrike">
                          <a:solidFill>
                            <a:schemeClr val="tx1"/>
                          </a:solidFill>
                          <a:effectLst/>
                          <a:hlinkClick r:id="rId7" tooltip="View ESHB 2266">
                            <a:extLst>
                              <a:ext uri="{A12FA001-AC4F-418D-AE19-62706E023703}">
                                <ahyp:hlinkClr xmlns:ahyp="http://schemas.microsoft.com/office/drawing/2018/hyperlinkcolor" val="tx"/>
                              </a:ext>
                            </a:extLst>
                          </a:hlinkClick>
                        </a:rPr>
                        <a:t>ESHB 2266</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Encouraging permanent supportive housing, transitional housing, indoor emergency housing, and indoor emergency shelters.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640260493"/>
                  </a:ext>
                </a:extLst>
              </a:tr>
              <a:tr h="546910">
                <a:tc>
                  <a:txBody>
                    <a:bodyPr/>
                    <a:lstStyle/>
                    <a:p>
                      <a:pPr algn="ctr" fontAlgn="ctr">
                        <a:buNone/>
                      </a:pPr>
                      <a:r>
                        <a:rPr lang="en-US" sz="1100" u="none" strike="noStrike">
                          <a:solidFill>
                            <a:schemeClr val="tx1"/>
                          </a:solidFill>
                          <a:effectLst/>
                          <a:hlinkClick r:id="rId8" tooltip="View HB 2610">
                            <a:extLst>
                              <a:ext uri="{A12FA001-AC4F-418D-AE19-62706E023703}">
                                <ahyp:hlinkClr xmlns:ahyp="http://schemas.microsoft.com/office/drawing/2018/hyperlinkcolor" val="tx"/>
                              </a:ext>
                            </a:extLst>
                          </a:hlinkClick>
                        </a:rPr>
                        <a:t>HB 2610</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Ensuring nonprofit housing providers qualify for a property tax exemption when the property is temporarily used for certain community purposes other than affordable housing.</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805894319"/>
                  </a:ext>
                </a:extLst>
              </a:tr>
              <a:tr h="364606">
                <a:tc>
                  <a:txBody>
                    <a:bodyPr/>
                    <a:lstStyle/>
                    <a:p>
                      <a:pPr algn="ctr" fontAlgn="ctr">
                        <a:buNone/>
                      </a:pPr>
                      <a:r>
                        <a:rPr lang="en-US" sz="1100" u="none" strike="noStrike">
                          <a:solidFill>
                            <a:schemeClr val="tx1"/>
                          </a:solidFill>
                          <a:effectLst/>
                        </a:rPr>
                        <a:t>SB 5957</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the office of homeless youth prevention and protection programs advisory committee.</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904427765"/>
                  </a:ext>
                </a:extLst>
              </a:tr>
              <a:tr h="364606">
                <a:tc>
                  <a:txBody>
                    <a:bodyPr/>
                    <a:lstStyle/>
                    <a:p>
                      <a:pPr algn="ctr" fontAlgn="ctr">
                        <a:buNone/>
                      </a:pPr>
                      <a:r>
                        <a:rPr lang="en-US" sz="1100" u="none" strike="noStrike">
                          <a:solidFill>
                            <a:schemeClr val="tx1"/>
                          </a:solidFill>
                          <a:effectLst/>
                        </a:rPr>
                        <a:t>ESSB 6027</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Modifying requirements and allowed uses for certain funding related to providing and maintaining affordable housing and related services.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bg1"/>
                          </a:solidFill>
                          <a:effectLst/>
                        </a:rPr>
                        <a:t>Excused</a:t>
                      </a:r>
                      <a:endParaRPr lang="en-US" sz="1300" b="1" i="0" u="none" strike="noStrike" dirty="0">
                        <a:solidFill>
                          <a:schemeClr val="bg1"/>
                        </a:solidFill>
                        <a:effectLst/>
                        <a:latin typeface="Calibri" panose="020F0502020204030204" pitchFamily="34" charset="0"/>
                      </a:endParaRPr>
                    </a:p>
                  </a:txBody>
                  <a:tcPr marL="8681" marR="8681" marT="8681" marB="0" anchor="ctr">
                    <a:solidFill>
                      <a:srgbClr val="FFFF0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098333899"/>
                  </a:ext>
                </a:extLst>
              </a:tr>
            </a:tbl>
          </a:graphicData>
        </a:graphic>
      </p:graphicFrame>
    </p:spTree>
    <p:extLst>
      <p:ext uri="{BB962C8B-B14F-4D97-AF65-F5344CB8AC3E}">
        <p14:creationId xmlns:p14="http://schemas.microsoft.com/office/powerpoint/2010/main" val="9367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A10E999-ECC5-F76B-0EF9-B105A7CF3995}"/>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C9E15CC6-6C7A-2157-400C-C524FC7D79B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5C358777-DAFE-E9AD-1C69-B4FA735D0E30}"/>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Housing – Building Codes and Standards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A56CABA8-C05C-4DBB-F70C-45ADE92D220E}"/>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FCF606FD-3BE9-62AC-1FAA-88F5850F5A87}"/>
              </a:ext>
            </a:extLst>
          </p:cNvPr>
          <p:cNvSpPr txBox="1"/>
          <p:nvPr/>
        </p:nvSpPr>
        <p:spPr>
          <a:xfrm>
            <a:off x="1" y="2773536"/>
            <a:ext cx="9144000" cy="1908215"/>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Adjusts building codes to </a:t>
            </a:r>
            <a:r>
              <a:rPr lang="en-US" sz="1600" b="1" dirty="0"/>
              <a:t>reduce construction costs</a:t>
            </a:r>
            <a:r>
              <a:rPr lang="en-US" sz="1600" dirty="0"/>
              <a:t>, especially for smaller housing projects </a:t>
            </a:r>
          </a:p>
          <a:p>
            <a:pPr marL="285750" indent="-285750">
              <a:spcBef>
                <a:spcPts val="600"/>
              </a:spcBef>
              <a:buFont typeface="Arial" panose="020B0604020202020204" pitchFamily="34" charset="0"/>
              <a:buChar char="•"/>
            </a:pPr>
            <a:r>
              <a:rPr lang="en-US" sz="1600" dirty="0"/>
              <a:t>Expands acceptance of </a:t>
            </a:r>
            <a:r>
              <a:rPr lang="en-US" sz="1600" b="1" dirty="0"/>
              <a:t>prefabricated and factory-built housing standards</a:t>
            </a:r>
            <a:r>
              <a:rPr lang="en-US" sz="1600" dirty="0"/>
              <a:t> </a:t>
            </a:r>
          </a:p>
          <a:p>
            <a:pPr marL="285750" indent="-285750">
              <a:spcBef>
                <a:spcPts val="600"/>
              </a:spcBef>
              <a:buFont typeface="Arial" panose="020B0604020202020204" pitchFamily="34" charset="0"/>
              <a:buChar char="•"/>
            </a:pPr>
            <a:r>
              <a:rPr lang="en-US" sz="1600" dirty="0"/>
              <a:t>Introduces new housing types like </a:t>
            </a:r>
            <a:r>
              <a:rPr lang="en-US" sz="1600" b="1" dirty="0"/>
              <a:t>kit homes to increase affordability</a:t>
            </a:r>
            <a:r>
              <a:rPr lang="en-US" sz="1600" dirty="0"/>
              <a:t> </a:t>
            </a:r>
          </a:p>
          <a:p>
            <a:pPr marL="285750" indent="-285750">
              <a:spcBef>
                <a:spcPts val="600"/>
              </a:spcBef>
              <a:buFont typeface="Arial" panose="020B0604020202020204" pitchFamily="34" charset="0"/>
              <a:buChar char="•"/>
            </a:pPr>
            <a:r>
              <a:rPr lang="en-US" sz="1600" dirty="0"/>
              <a:t>Studies and updates safety requirements to better balance </a:t>
            </a:r>
            <a:r>
              <a:rPr lang="en-US" sz="1600" b="1" dirty="0"/>
              <a:t>cost vs. code complexity</a:t>
            </a:r>
            <a:endParaRPr lang="en-US" sz="1600" dirty="0"/>
          </a:p>
        </p:txBody>
      </p:sp>
      <p:sp>
        <p:nvSpPr>
          <p:cNvPr id="13" name="TextBox 12">
            <a:extLst>
              <a:ext uri="{FF2B5EF4-FFF2-40B4-BE49-F238E27FC236}">
                <a16:creationId xmlns:a16="http://schemas.microsoft.com/office/drawing/2014/main" id="{569AF66D-A65C-899B-EBA7-BF07080314F6}"/>
              </a:ext>
            </a:extLst>
          </p:cNvPr>
          <p:cNvSpPr txBox="1"/>
          <p:nvPr/>
        </p:nvSpPr>
        <p:spPr>
          <a:xfrm>
            <a:off x="68856" y="5626277"/>
            <a:ext cx="9021036" cy="769441"/>
          </a:xfrm>
          <a:prstGeom prst="rect">
            <a:avLst/>
          </a:prstGeom>
          <a:noFill/>
        </p:spPr>
        <p:txBody>
          <a:bodyPr wrap="square" rtlCol="0">
            <a:spAutoFit/>
          </a:bodyPr>
          <a:lstStyle/>
          <a:p>
            <a:r>
              <a:rPr lang="en-US" b="1" dirty="0"/>
              <a:t>Bottom Line</a:t>
            </a:r>
          </a:p>
          <a:p>
            <a:endParaRPr lang="en-US" sz="800" b="1" dirty="0"/>
          </a:p>
          <a:p>
            <a:r>
              <a:rPr lang="en-US" dirty="0"/>
              <a:t>Modernizes building codes to lower costs and speed up housing development</a:t>
            </a:r>
          </a:p>
        </p:txBody>
      </p:sp>
      <p:graphicFrame>
        <p:nvGraphicFramePr>
          <p:cNvPr id="3" name="Table 2">
            <a:extLst>
              <a:ext uri="{FF2B5EF4-FFF2-40B4-BE49-F238E27FC236}">
                <a16:creationId xmlns:a16="http://schemas.microsoft.com/office/drawing/2014/main" id="{5A6F2EAC-188D-FA72-65F4-E41621E2901E}"/>
              </a:ext>
            </a:extLst>
          </p:cNvPr>
          <p:cNvGraphicFramePr>
            <a:graphicFrameLocks noGrp="1"/>
          </p:cNvGraphicFramePr>
          <p:nvPr>
            <p:extLst>
              <p:ext uri="{D42A27DB-BD31-4B8C-83A1-F6EECF244321}">
                <p14:modId xmlns:p14="http://schemas.microsoft.com/office/powerpoint/2010/main" val="3868421074"/>
              </p:ext>
            </p:extLst>
          </p:nvPr>
        </p:nvGraphicFramePr>
        <p:xfrm>
          <a:off x="68856" y="812135"/>
          <a:ext cx="9021035" cy="1284804"/>
        </p:xfrm>
        <a:graphic>
          <a:graphicData uri="http://schemas.openxmlformats.org/drawingml/2006/table">
            <a:tbl>
              <a:tblPr>
                <a:tableStyleId>{5C22544A-7EE6-4342-B048-85BDC9FD1C3A}</a:tableStyleId>
              </a:tblPr>
              <a:tblGrid>
                <a:gridCol w="903146">
                  <a:extLst>
                    <a:ext uri="{9D8B030D-6E8A-4147-A177-3AD203B41FA5}">
                      <a16:colId xmlns:a16="http://schemas.microsoft.com/office/drawing/2014/main" val="595473604"/>
                    </a:ext>
                  </a:extLst>
                </a:gridCol>
                <a:gridCol w="5279928">
                  <a:extLst>
                    <a:ext uri="{9D8B030D-6E8A-4147-A177-3AD203B41FA5}">
                      <a16:colId xmlns:a16="http://schemas.microsoft.com/office/drawing/2014/main" val="2528888906"/>
                    </a:ext>
                  </a:extLst>
                </a:gridCol>
                <a:gridCol w="833673">
                  <a:extLst>
                    <a:ext uri="{9D8B030D-6E8A-4147-A177-3AD203B41FA5}">
                      <a16:colId xmlns:a16="http://schemas.microsoft.com/office/drawing/2014/main" val="685826745"/>
                    </a:ext>
                  </a:extLst>
                </a:gridCol>
                <a:gridCol w="805883">
                  <a:extLst>
                    <a:ext uri="{9D8B030D-6E8A-4147-A177-3AD203B41FA5}">
                      <a16:colId xmlns:a16="http://schemas.microsoft.com/office/drawing/2014/main" val="2859801416"/>
                    </a:ext>
                  </a:extLst>
                </a:gridCol>
                <a:gridCol w="1198405">
                  <a:extLst>
                    <a:ext uri="{9D8B030D-6E8A-4147-A177-3AD203B41FA5}">
                      <a16:colId xmlns:a16="http://schemas.microsoft.com/office/drawing/2014/main" val="2492522379"/>
                    </a:ext>
                  </a:extLst>
                </a:gridCol>
              </a:tblGrid>
              <a:tr h="225709">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558428968"/>
                  </a:ext>
                </a:extLst>
              </a:tr>
              <a:tr h="364606">
                <a:tc>
                  <a:txBody>
                    <a:bodyPr/>
                    <a:lstStyle/>
                    <a:p>
                      <a:pPr algn="ctr" fontAlgn="ctr">
                        <a:buNone/>
                      </a:pPr>
                      <a:r>
                        <a:rPr lang="en-US" sz="1100" u="none" strike="noStrike">
                          <a:solidFill>
                            <a:schemeClr val="tx1"/>
                          </a:solidFill>
                          <a:effectLst/>
                          <a:hlinkClick r:id="rId5" tooltip="View SHB 2151">
                            <a:extLst>
                              <a:ext uri="{A12FA001-AC4F-418D-AE19-62706E023703}">
                                <ahyp:hlinkClr xmlns:ahyp="http://schemas.microsoft.com/office/drawing/2018/hyperlinkcolor" val="tx"/>
                              </a:ext>
                            </a:extLst>
                          </a:hlinkClick>
                        </a:rPr>
                        <a:t>SHB 2151</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Adopting national standards for factory built housing and commercial structures.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735536564"/>
                  </a:ext>
                </a:extLst>
              </a:tr>
              <a:tr h="260433">
                <a:tc>
                  <a:txBody>
                    <a:bodyPr/>
                    <a:lstStyle/>
                    <a:p>
                      <a:pPr algn="ctr" fontAlgn="ctr">
                        <a:buNone/>
                      </a:pPr>
                      <a:r>
                        <a:rPr lang="en-US" sz="1100" u="none" strike="noStrike">
                          <a:solidFill>
                            <a:schemeClr val="tx1"/>
                          </a:solidFill>
                          <a:effectLst/>
                          <a:hlinkClick r:id="rId6" tooltip="View SHB 2228">
                            <a:extLst>
                              <a:ext uri="{A12FA001-AC4F-418D-AE19-62706E023703}">
                                <ahyp:hlinkClr xmlns:ahyp="http://schemas.microsoft.com/office/drawing/2018/hyperlinkcolor" val="tx"/>
                              </a:ext>
                            </a:extLst>
                          </a:hlinkClick>
                        </a:rPr>
                        <a:t>SHB 2228</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scissor stair regulations in the state building code.</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821836287"/>
                  </a:ext>
                </a:extLst>
              </a:tr>
              <a:tr h="217028">
                <a:tc>
                  <a:txBody>
                    <a:bodyPr/>
                    <a:lstStyle/>
                    <a:p>
                      <a:pPr algn="ctr" fontAlgn="ctr">
                        <a:buNone/>
                      </a:pPr>
                      <a:r>
                        <a:rPr lang="en-US" sz="1100" u="none" strike="noStrike">
                          <a:solidFill>
                            <a:schemeClr val="tx1"/>
                          </a:solidFill>
                          <a:effectLst/>
                        </a:rPr>
                        <a:t>ESSB 5156</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elevator standards in smaller apartment buildings.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025828553"/>
                  </a:ext>
                </a:extLst>
              </a:tr>
              <a:tr h="217028">
                <a:tc>
                  <a:txBody>
                    <a:bodyPr/>
                    <a:lstStyle/>
                    <a:p>
                      <a:pPr algn="ctr" fontAlgn="ctr">
                        <a:buNone/>
                      </a:pPr>
                      <a:r>
                        <a:rPr lang="en-US" sz="1100" u="none" strike="noStrike">
                          <a:solidFill>
                            <a:schemeClr val="tx1"/>
                          </a:solidFill>
                          <a:effectLst/>
                        </a:rPr>
                        <a:t>ESSB 5552</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the creation of building codes for kit homes.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571688406"/>
                  </a:ext>
                </a:extLst>
              </a:tr>
            </a:tbl>
          </a:graphicData>
        </a:graphic>
      </p:graphicFrame>
    </p:spTree>
    <p:extLst>
      <p:ext uri="{BB962C8B-B14F-4D97-AF65-F5344CB8AC3E}">
        <p14:creationId xmlns:p14="http://schemas.microsoft.com/office/powerpoint/2010/main" val="33201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66AA376-9222-B9D5-A026-C3F02C9DFD88}"/>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1475CA93-91DA-97ED-D7C4-D46A4C5C06BE}"/>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451FA1D7-D1E3-CB6E-E8A6-C8C39EFB337C}"/>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Housing – Common Interest Communities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DA92AA62-924C-731D-B9D0-9E8631DF5E4A}"/>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775FA45D-5769-8DEB-135C-752AD6276C3F}"/>
              </a:ext>
            </a:extLst>
          </p:cNvPr>
          <p:cNvSpPr txBox="1"/>
          <p:nvPr/>
        </p:nvSpPr>
        <p:spPr>
          <a:xfrm>
            <a:off x="107578" y="2988688"/>
            <a:ext cx="8951898" cy="2154436"/>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homeowner rights by limiting HOA restrictions on upgrades like EV chargers, heat pumps, and wildfire safety improvements </a:t>
            </a:r>
          </a:p>
          <a:p>
            <a:pPr marL="285750" indent="-285750">
              <a:spcBef>
                <a:spcPts val="600"/>
              </a:spcBef>
              <a:buFont typeface="Arial" panose="020B0604020202020204" pitchFamily="34" charset="0"/>
              <a:buChar char="•"/>
            </a:pPr>
            <a:r>
              <a:rPr lang="en-US" sz="1600" dirty="0"/>
              <a:t>Increases transparency and accountability in HOA governance and financial disclosures </a:t>
            </a:r>
          </a:p>
          <a:p>
            <a:pPr marL="285750" indent="-285750">
              <a:spcBef>
                <a:spcPts val="600"/>
              </a:spcBef>
              <a:buFont typeface="Arial" panose="020B0604020202020204" pitchFamily="34" charset="0"/>
              <a:buChar char="•"/>
            </a:pPr>
            <a:r>
              <a:rPr lang="en-US" sz="1600" dirty="0"/>
              <a:t>Standardizes rules across communities to reduce inconsistency and confusion </a:t>
            </a:r>
          </a:p>
          <a:p>
            <a:pPr marL="285750" indent="-285750">
              <a:spcBef>
                <a:spcPts val="600"/>
              </a:spcBef>
              <a:buFont typeface="Arial" panose="020B0604020202020204" pitchFamily="34" charset="0"/>
              <a:buChar char="•"/>
            </a:pPr>
            <a:r>
              <a:rPr lang="en-US" sz="1600" dirty="0"/>
              <a:t>Adjusts liability and warranty rules to encourage more condominium development</a:t>
            </a:r>
          </a:p>
        </p:txBody>
      </p:sp>
      <p:sp>
        <p:nvSpPr>
          <p:cNvPr id="13" name="TextBox 12">
            <a:extLst>
              <a:ext uri="{FF2B5EF4-FFF2-40B4-BE49-F238E27FC236}">
                <a16:creationId xmlns:a16="http://schemas.microsoft.com/office/drawing/2014/main" id="{CA5C50DE-6B63-7ED9-64D9-2F6A9E761395}"/>
              </a:ext>
            </a:extLst>
          </p:cNvPr>
          <p:cNvSpPr txBox="1"/>
          <p:nvPr/>
        </p:nvSpPr>
        <p:spPr>
          <a:xfrm>
            <a:off x="68856" y="5626277"/>
            <a:ext cx="9021036" cy="1046440"/>
          </a:xfrm>
          <a:prstGeom prst="rect">
            <a:avLst/>
          </a:prstGeom>
          <a:noFill/>
        </p:spPr>
        <p:txBody>
          <a:bodyPr wrap="square" rtlCol="0">
            <a:spAutoFit/>
          </a:bodyPr>
          <a:lstStyle/>
          <a:p>
            <a:r>
              <a:rPr lang="en-US" b="1" dirty="0"/>
              <a:t>Bottom Line</a:t>
            </a:r>
          </a:p>
          <a:p>
            <a:endParaRPr lang="en-US" sz="800" b="1" dirty="0"/>
          </a:p>
          <a:p>
            <a:r>
              <a:rPr lang="en-US" dirty="0"/>
              <a:t>Expands homeowner rights and oversight while standardizing HOAs and supporting condo development</a:t>
            </a:r>
          </a:p>
        </p:txBody>
      </p:sp>
      <p:graphicFrame>
        <p:nvGraphicFramePr>
          <p:cNvPr id="4" name="Table 3">
            <a:extLst>
              <a:ext uri="{FF2B5EF4-FFF2-40B4-BE49-F238E27FC236}">
                <a16:creationId xmlns:a16="http://schemas.microsoft.com/office/drawing/2014/main" id="{4EB58F16-7129-B890-F935-A3554513589C}"/>
              </a:ext>
            </a:extLst>
          </p:cNvPr>
          <p:cNvGraphicFramePr>
            <a:graphicFrameLocks noGrp="1"/>
          </p:cNvGraphicFramePr>
          <p:nvPr>
            <p:extLst>
              <p:ext uri="{D42A27DB-BD31-4B8C-83A1-F6EECF244321}">
                <p14:modId xmlns:p14="http://schemas.microsoft.com/office/powerpoint/2010/main" val="3174699578"/>
              </p:ext>
            </p:extLst>
          </p:nvPr>
        </p:nvGraphicFramePr>
        <p:xfrm>
          <a:off x="68856" y="605694"/>
          <a:ext cx="9021035" cy="2083465"/>
        </p:xfrm>
        <a:graphic>
          <a:graphicData uri="http://schemas.openxmlformats.org/drawingml/2006/table">
            <a:tbl>
              <a:tblPr>
                <a:tableStyleId>{5C22544A-7EE6-4342-B048-85BDC9FD1C3A}</a:tableStyleId>
              </a:tblPr>
              <a:tblGrid>
                <a:gridCol w="903146">
                  <a:extLst>
                    <a:ext uri="{9D8B030D-6E8A-4147-A177-3AD203B41FA5}">
                      <a16:colId xmlns:a16="http://schemas.microsoft.com/office/drawing/2014/main" val="1089882361"/>
                    </a:ext>
                  </a:extLst>
                </a:gridCol>
                <a:gridCol w="5279928">
                  <a:extLst>
                    <a:ext uri="{9D8B030D-6E8A-4147-A177-3AD203B41FA5}">
                      <a16:colId xmlns:a16="http://schemas.microsoft.com/office/drawing/2014/main" val="2425157789"/>
                    </a:ext>
                  </a:extLst>
                </a:gridCol>
                <a:gridCol w="833673">
                  <a:extLst>
                    <a:ext uri="{9D8B030D-6E8A-4147-A177-3AD203B41FA5}">
                      <a16:colId xmlns:a16="http://schemas.microsoft.com/office/drawing/2014/main" val="2889872745"/>
                    </a:ext>
                  </a:extLst>
                </a:gridCol>
                <a:gridCol w="805883">
                  <a:extLst>
                    <a:ext uri="{9D8B030D-6E8A-4147-A177-3AD203B41FA5}">
                      <a16:colId xmlns:a16="http://schemas.microsoft.com/office/drawing/2014/main" val="2347779284"/>
                    </a:ext>
                  </a:extLst>
                </a:gridCol>
                <a:gridCol w="1198405">
                  <a:extLst>
                    <a:ext uri="{9D8B030D-6E8A-4147-A177-3AD203B41FA5}">
                      <a16:colId xmlns:a16="http://schemas.microsoft.com/office/drawing/2014/main" val="2292941484"/>
                    </a:ext>
                  </a:extLst>
                </a:gridCol>
              </a:tblGrid>
              <a:tr h="225709">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662194828"/>
                  </a:ext>
                </a:extLst>
              </a:tr>
              <a:tr h="364606">
                <a:tc>
                  <a:txBody>
                    <a:bodyPr/>
                    <a:lstStyle/>
                    <a:p>
                      <a:pPr algn="ctr" fontAlgn="ctr">
                        <a:buNone/>
                      </a:pPr>
                      <a:r>
                        <a:rPr lang="en-US" sz="1100" u="none" strike="noStrike">
                          <a:solidFill>
                            <a:schemeClr val="tx1"/>
                          </a:solidFill>
                          <a:effectLst/>
                          <a:hlinkClick r:id="rId5" tooltip="View ESHB 1500">
                            <a:extLst>
                              <a:ext uri="{A12FA001-AC4F-418D-AE19-62706E023703}">
                                <ahyp:hlinkClr xmlns:ahyp="http://schemas.microsoft.com/office/drawing/2018/hyperlinkcolor" val="tx"/>
                              </a:ext>
                            </a:extLst>
                          </a:hlinkClick>
                        </a:rPr>
                        <a:t>ESHB 1500</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resale certificates for units in common interest communities.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06911058"/>
                  </a:ext>
                </a:extLst>
              </a:tr>
              <a:tr h="364606">
                <a:tc>
                  <a:txBody>
                    <a:bodyPr/>
                    <a:lstStyle/>
                    <a:p>
                      <a:pPr algn="ctr" fontAlgn="ctr">
                        <a:buNone/>
                      </a:pPr>
                      <a:r>
                        <a:rPr lang="en-US" sz="1100" u="none" strike="noStrike">
                          <a:solidFill>
                            <a:schemeClr val="tx1"/>
                          </a:solidFill>
                          <a:effectLst/>
                          <a:hlinkClick r:id="rId6" tooltip="View EHB 1501">
                            <a:extLst>
                              <a:ext uri="{A12FA001-AC4F-418D-AE19-62706E023703}">
                                <ahyp:hlinkClr xmlns:ahyp="http://schemas.microsoft.com/office/drawing/2018/hyperlinkcolor" val="tx"/>
                              </a:ext>
                            </a:extLst>
                          </a:hlinkClick>
                        </a:rPr>
                        <a:t>EHB 1501</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inquiries into association governance or operations by unit owners in common interest communities.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219568380"/>
                  </a:ext>
                </a:extLst>
              </a:tr>
              <a:tr h="546910">
                <a:tc>
                  <a:txBody>
                    <a:bodyPr/>
                    <a:lstStyle/>
                    <a:p>
                      <a:pPr algn="ctr" fontAlgn="ctr">
                        <a:buNone/>
                      </a:pPr>
                      <a:r>
                        <a:rPr lang="en-US" sz="1100" u="none" strike="noStrike">
                          <a:solidFill>
                            <a:schemeClr val="tx1"/>
                          </a:solidFill>
                          <a:effectLst/>
                          <a:hlinkClick r:id="rId7" tooltip="View HB 2304">
                            <a:extLst>
                              <a:ext uri="{A12FA001-AC4F-418D-AE19-62706E023703}">
                                <ahyp:hlinkClr xmlns:ahyp="http://schemas.microsoft.com/office/drawing/2018/hyperlinkcolor" val="tx"/>
                              </a:ext>
                            </a:extLst>
                          </a:hlinkClick>
                        </a:rPr>
                        <a:t>HB 2304</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Increasing the supply of condominiums by expanding the types of condominium buildings that may be subject to an express warranty of quality and express warranty insurance coverage.</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578194873"/>
                  </a:ext>
                </a:extLst>
              </a:tr>
              <a:tr h="217028">
                <a:tc>
                  <a:txBody>
                    <a:bodyPr/>
                    <a:lstStyle/>
                    <a:p>
                      <a:pPr algn="ctr" fontAlgn="ctr">
                        <a:buNone/>
                      </a:pPr>
                      <a:r>
                        <a:rPr lang="en-US" sz="1100" u="none" strike="noStrike">
                          <a:solidFill>
                            <a:schemeClr val="tx1"/>
                          </a:solidFill>
                          <a:effectLst/>
                          <a:hlinkClick r:id="rId8" tooltip="View SHB 2354">
                            <a:extLst>
                              <a:ext uri="{A12FA001-AC4F-418D-AE19-62706E023703}">
                                <ahyp:hlinkClr xmlns:ahyp="http://schemas.microsoft.com/office/drawing/2018/hyperlinkcolor" val="tx"/>
                              </a:ext>
                            </a:extLst>
                          </a:hlinkClick>
                        </a:rPr>
                        <a:t>SHB 2354</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common interest communities.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4207398233"/>
                  </a:ext>
                </a:extLst>
              </a:tr>
              <a:tr h="364606">
                <a:tc>
                  <a:txBody>
                    <a:bodyPr/>
                    <a:lstStyle/>
                    <a:p>
                      <a:pPr algn="ctr" fontAlgn="ctr">
                        <a:buNone/>
                      </a:pPr>
                      <a:r>
                        <a:rPr lang="en-US" sz="1100" u="none" strike="noStrike">
                          <a:solidFill>
                            <a:schemeClr val="tx1"/>
                          </a:solidFill>
                          <a:effectLst/>
                        </a:rPr>
                        <a:t>SSB 6054</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unreasonable restrictions on wildfire home hardening practices in common interest communities.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834581221"/>
                  </a:ext>
                </a:extLst>
              </a:tr>
            </a:tbl>
          </a:graphicData>
        </a:graphic>
      </p:graphicFrame>
    </p:spTree>
    <p:extLst>
      <p:ext uri="{BB962C8B-B14F-4D97-AF65-F5344CB8AC3E}">
        <p14:creationId xmlns:p14="http://schemas.microsoft.com/office/powerpoint/2010/main" val="40184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7054420-8AAC-9C7A-A552-13AEA833A10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2A656F1-0E91-AF2F-EC27-0ADE9EAE0A87}"/>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FDB7F319-730B-9CA1-07BE-1D79313A8B67}"/>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Housing – Development and Land Use</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B6F6D5D9-39CD-F2B6-AED4-3AC553B24B46}"/>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1C1AE174-0F5A-D003-067B-33DCAF5FC023}"/>
              </a:ext>
            </a:extLst>
          </p:cNvPr>
          <p:cNvSpPr txBox="1"/>
          <p:nvPr/>
        </p:nvSpPr>
        <p:spPr>
          <a:xfrm>
            <a:off x="107578" y="2873428"/>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housing opportunities across urban, rural, and commercial areas </a:t>
            </a:r>
          </a:p>
          <a:p>
            <a:pPr marL="285750" indent="-285750">
              <a:spcBef>
                <a:spcPts val="600"/>
              </a:spcBef>
              <a:buFont typeface="Arial" panose="020B0604020202020204" pitchFamily="34" charset="0"/>
              <a:buChar char="•"/>
            </a:pPr>
            <a:r>
              <a:rPr lang="en-US" sz="1600" dirty="0"/>
              <a:t>Reduces local barriers to allow more flexible development </a:t>
            </a:r>
          </a:p>
          <a:p>
            <a:pPr marL="285750" indent="-285750">
              <a:spcBef>
                <a:spcPts val="600"/>
              </a:spcBef>
              <a:buFont typeface="Arial" panose="020B0604020202020204" pitchFamily="34" charset="0"/>
              <a:buChar char="•"/>
            </a:pPr>
            <a:r>
              <a:rPr lang="en-US" sz="1600" dirty="0"/>
              <a:t>Uses incentives and tax policy to shape where and how growth happens </a:t>
            </a:r>
          </a:p>
          <a:p>
            <a:pPr marL="285750" indent="-285750">
              <a:spcBef>
                <a:spcPts val="600"/>
              </a:spcBef>
              <a:buFont typeface="Arial" panose="020B0604020202020204" pitchFamily="34" charset="0"/>
              <a:buChar char="•"/>
            </a:pPr>
            <a:r>
              <a:rPr lang="en-US" sz="1600" dirty="0"/>
              <a:t>Introduces new tools to prepare land and support future housing </a:t>
            </a:r>
          </a:p>
          <a:p>
            <a:pPr marL="285750" indent="-285750">
              <a:spcBef>
                <a:spcPts val="600"/>
              </a:spcBef>
              <a:buFont typeface="Arial" panose="020B0604020202020204" pitchFamily="34" charset="0"/>
              <a:buChar char="•"/>
            </a:pPr>
            <a:r>
              <a:rPr lang="en-US" sz="1600" dirty="0"/>
              <a:t>Balances growth with infrastructure, environmental, and rural limits</a:t>
            </a:r>
          </a:p>
        </p:txBody>
      </p:sp>
      <p:sp>
        <p:nvSpPr>
          <p:cNvPr id="13" name="TextBox 12">
            <a:extLst>
              <a:ext uri="{FF2B5EF4-FFF2-40B4-BE49-F238E27FC236}">
                <a16:creationId xmlns:a16="http://schemas.microsoft.com/office/drawing/2014/main" id="{B816C893-A11F-40EB-9CA3-193FFE6708BB}"/>
              </a:ext>
            </a:extLst>
          </p:cNvPr>
          <p:cNvSpPr txBox="1"/>
          <p:nvPr/>
        </p:nvSpPr>
        <p:spPr>
          <a:xfrm>
            <a:off x="68856" y="5372705"/>
            <a:ext cx="9021036" cy="1046440"/>
          </a:xfrm>
          <a:prstGeom prst="rect">
            <a:avLst/>
          </a:prstGeom>
          <a:noFill/>
        </p:spPr>
        <p:txBody>
          <a:bodyPr wrap="square" rtlCol="0">
            <a:spAutoFit/>
          </a:bodyPr>
          <a:lstStyle/>
          <a:p>
            <a:r>
              <a:rPr lang="en-US" b="1" dirty="0"/>
              <a:t>Bottom Line</a:t>
            </a:r>
          </a:p>
          <a:p>
            <a:endParaRPr lang="en-US" sz="800" b="1" dirty="0"/>
          </a:p>
          <a:p>
            <a:r>
              <a:rPr lang="en-US" dirty="0"/>
              <a:t>Reshapes how and where development happens by expanding flexibility, guiding growth, and limiting local constraints</a:t>
            </a:r>
          </a:p>
        </p:txBody>
      </p:sp>
      <p:graphicFrame>
        <p:nvGraphicFramePr>
          <p:cNvPr id="3" name="Table 2">
            <a:extLst>
              <a:ext uri="{FF2B5EF4-FFF2-40B4-BE49-F238E27FC236}">
                <a16:creationId xmlns:a16="http://schemas.microsoft.com/office/drawing/2014/main" id="{E55DCC71-3B06-B72E-6304-D41FF90A2BE4}"/>
              </a:ext>
            </a:extLst>
          </p:cNvPr>
          <p:cNvGraphicFramePr>
            <a:graphicFrameLocks noGrp="1"/>
          </p:cNvGraphicFramePr>
          <p:nvPr>
            <p:extLst>
              <p:ext uri="{D42A27DB-BD31-4B8C-83A1-F6EECF244321}">
                <p14:modId xmlns:p14="http://schemas.microsoft.com/office/powerpoint/2010/main" val="3846746962"/>
              </p:ext>
            </p:extLst>
          </p:nvPr>
        </p:nvGraphicFramePr>
        <p:xfrm>
          <a:off x="107577" y="596983"/>
          <a:ext cx="8951896" cy="1866438"/>
        </p:xfrm>
        <a:graphic>
          <a:graphicData uri="http://schemas.openxmlformats.org/drawingml/2006/table">
            <a:tbl>
              <a:tblPr>
                <a:tableStyleId>{5C22544A-7EE6-4342-B048-85BDC9FD1C3A}</a:tableStyleId>
              </a:tblPr>
              <a:tblGrid>
                <a:gridCol w="896224">
                  <a:extLst>
                    <a:ext uri="{9D8B030D-6E8A-4147-A177-3AD203B41FA5}">
                      <a16:colId xmlns:a16="http://schemas.microsoft.com/office/drawing/2014/main" val="874642830"/>
                    </a:ext>
                  </a:extLst>
                </a:gridCol>
                <a:gridCol w="5239462">
                  <a:extLst>
                    <a:ext uri="{9D8B030D-6E8A-4147-A177-3AD203B41FA5}">
                      <a16:colId xmlns:a16="http://schemas.microsoft.com/office/drawing/2014/main" val="2484989519"/>
                    </a:ext>
                  </a:extLst>
                </a:gridCol>
                <a:gridCol w="827283">
                  <a:extLst>
                    <a:ext uri="{9D8B030D-6E8A-4147-A177-3AD203B41FA5}">
                      <a16:colId xmlns:a16="http://schemas.microsoft.com/office/drawing/2014/main" val="3641499683"/>
                    </a:ext>
                  </a:extLst>
                </a:gridCol>
                <a:gridCol w="799707">
                  <a:extLst>
                    <a:ext uri="{9D8B030D-6E8A-4147-A177-3AD203B41FA5}">
                      <a16:colId xmlns:a16="http://schemas.microsoft.com/office/drawing/2014/main" val="1828479194"/>
                    </a:ext>
                  </a:extLst>
                </a:gridCol>
                <a:gridCol w="1189220">
                  <a:extLst>
                    <a:ext uri="{9D8B030D-6E8A-4147-A177-3AD203B41FA5}">
                      <a16:colId xmlns:a16="http://schemas.microsoft.com/office/drawing/2014/main" val="1620242343"/>
                    </a:ext>
                  </a:extLst>
                </a:gridCol>
              </a:tblGrid>
              <a:tr h="225709">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349466283"/>
                  </a:ext>
                </a:extLst>
              </a:tr>
              <a:tr h="217028">
                <a:tc>
                  <a:txBody>
                    <a:bodyPr/>
                    <a:lstStyle/>
                    <a:p>
                      <a:pPr algn="ctr" fontAlgn="ctr">
                        <a:buNone/>
                      </a:pPr>
                      <a:r>
                        <a:rPr lang="en-US" sz="1100" u="none" strike="noStrike">
                          <a:solidFill>
                            <a:schemeClr val="tx1"/>
                          </a:solidFill>
                          <a:effectLst/>
                          <a:hlinkClick r:id="rId5" tooltip="View ESHB 1210">
                            <a:extLst>
                              <a:ext uri="{A12FA001-AC4F-418D-AE19-62706E023703}">
                                <ahyp:hlinkClr xmlns:ahyp="http://schemas.microsoft.com/office/drawing/2018/hyperlinkcolor" val="tx"/>
                              </a:ext>
                            </a:extLst>
                          </a:hlinkClick>
                        </a:rPr>
                        <a:t>ESHB 1210</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targeted urban area tax preferences.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4113880793"/>
                  </a:ext>
                </a:extLst>
              </a:tr>
              <a:tr h="217028">
                <a:tc>
                  <a:txBody>
                    <a:bodyPr/>
                    <a:lstStyle/>
                    <a:p>
                      <a:pPr algn="ctr" fontAlgn="ctr">
                        <a:buNone/>
                      </a:pPr>
                      <a:r>
                        <a:rPr lang="en-US" sz="1100" u="none" strike="noStrike">
                          <a:solidFill>
                            <a:schemeClr val="tx1"/>
                          </a:solidFill>
                          <a:effectLst/>
                          <a:hlinkClick r:id="rId6" tooltip="View SHB 1302">
                            <a:extLst>
                              <a:ext uri="{A12FA001-AC4F-418D-AE19-62706E023703}">
                                <ahyp:hlinkClr xmlns:ahyp="http://schemas.microsoft.com/office/drawing/2018/hyperlinkcolor" val="tx"/>
                              </a:ext>
                            </a:extLst>
                          </a:hlinkClick>
                        </a:rPr>
                        <a:t>SHB 1302</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utility connection charge waivers.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997423598"/>
                  </a:ext>
                </a:extLst>
              </a:tr>
              <a:tr h="364606">
                <a:tc>
                  <a:txBody>
                    <a:bodyPr/>
                    <a:lstStyle/>
                    <a:p>
                      <a:pPr algn="ctr" fontAlgn="ctr">
                        <a:buNone/>
                      </a:pPr>
                      <a:r>
                        <a:rPr lang="en-US" sz="1100" u="none" strike="noStrike">
                          <a:solidFill>
                            <a:schemeClr val="tx1"/>
                          </a:solidFill>
                          <a:effectLst/>
                          <a:hlinkClick r:id="rId7" tooltip="View EHB 1345">
                            <a:extLst>
                              <a:ext uri="{A12FA001-AC4F-418D-AE19-62706E023703}">
                                <ahyp:hlinkClr xmlns:ahyp="http://schemas.microsoft.com/office/drawing/2018/hyperlinkcolor" val="tx"/>
                              </a:ext>
                            </a:extLst>
                          </a:hlinkClick>
                        </a:rPr>
                        <a:t>EHB 1345</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Establishing limitations on detached accessory dwelling units outside of urban growth areas.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304817149"/>
                  </a:ext>
                </a:extLst>
              </a:tr>
              <a:tr h="217028">
                <a:tc>
                  <a:txBody>
                    <a:bodyPr/>
                    <a:lstStyle/>
                    <a:p>
                      <a:pPr algn="ctr" fontAlgn="ctr">
                        <a:buNone/>
                      </a:pPr>
                      <a:r>
                        <a:rPr lang="en-US" sz="1100" u="none" strike="noStrike">
                          <a:solidFill>
                            <a:schemeClr val="tx1"/>
                          </a:solidFill>
                          <a:effectLst/>
                          <a:hlinkClick r:id="rId8" tooltip="View ESSHB 1974">
                            <a:extLst>
                              <a:ext uri="{A12FA001-AC4F-418D-AE19-62706E023703}">
                                <ahyp:hlinkClr xmlns:ahyp="http://schemas.microsoft.com/office/drawing/2018/hyperlinkcolor" val="tx"/>
                              </a:ext>
                            </a:extLst>
                          </a:hlinkClick>
                        </a:rPr>
                        <a:t>ESSHB 1974</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Establishing land banking authorities.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854029116"/>
                  </a:ext>
                </a:extLst>
              </a:tr>
              <a:tr h="260433">
                <a:tc>
                  <a:txBody>
                    <a:bodyPr/>
                    <a:lstStyle/>
                    <a:p>
                      <a:pPr algn="ctr" fontAlgn="ctr">
                        <a:buNone/>
                      </a:pPr>
                      <a:r>
                        <a:rPr lang="en-US" sz="1100" u="none" strike="noStrike">
                          <a:solidFill>
                            <a:schemeClr val="tx1"/>
                          </a:solidFill>
                          <a:effectLst/>
                          <a:hlinkClick r:id="rId9" tooltip="View SHB 2269">
                            <a:extLst>
                              <a:ext uri="{A12FA001-AC4F-418D-AE19-62706E023703}">
                                <ahyp:hlinkClr xmlns:ahyp="http://schemas.microsoft.com/office/drawing/2018/hyperlinkcolor" val="tx"/>
                              </a:ext>
                            </a:extLst>
                          </a:hlinkClick>
                        </a:rPr>
                        <a:t>SHB 2269</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middle housing in unincorporated areas.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542659909"/>
                  </a:ext>
                </a:extLst>
              </a:tr>
              <a:tr h="364606">
                <a:tc>
                  <a:txBody>
                    <a:bodyPr/>
                    <a:lstStyle/>
                    <a:p>
                      <a:pPr algn="ctr" fontAlgn="ctr">
                        <a:buNone/>
                      </a:pPr>
                      <a:r>
                        <a:rPr lang="en-US" sz="1100" u="none" strike="noStrike">
                          <a:solidFill>
                            <a:schemeClr val="tx1"/>
                          </a:solidFill>
                          <a:effectLst/>
                        </a:rPr>
                        <a:t>ESSB 6026</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residential development in commercial and mixed-use zones.</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bg1"/>
                          </a:solidFill>
                          <a:effectLst/>
                        </a:rPr>
                        <a:t>Excused</a:t>
                      </a:r>
                      <a:endParaRPr lang="en-US" sz="1300" b="1" i="0" u="none" strike="noStrike" dirty="0">
                        <a:solidFill>
                          <a:schemeClr val="bg1"/>
                        </a:solidFill>
                        <a:effectLst/>
                        <a:latin typeface="Calibri" panose="020F0502020204030204" pitchFamily="34" charset="0"/>
                      </a:endParaRPr>
                    </a:p>
                  </a:txBody>
                  <a:tcPr marL="8681" marR="8681" marT="8681" marB="0" anchor="ctr">
                    <a:solidFill>
                      <a:srgbClr val="FFFF0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821485020"/>
                  </a:ext>
                </a:extLst>
              </a:tr>
            </a:tbl>
          </a:graphicData>
        </a:graphic>
      </p:graphicFrame>
    </p:spTree>
    <p:extLst>
      <p:ext uri="{BB962C8B-B14F-4D97-AF65-F5344CB8AC3E}">
        <p14:creationId xmlns:p14="http://schemas.microsoft.com/office/powerpoint/2010/main" val="23193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245BEEFF-290C-916B-72DE-D4FCCD199506}"/>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527FFBA2-6DEC-26EC-6D5B-A12C93EA4AA1}"/>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B4273703-CFBE-DC52-390E-8CD8CF4B7297}"/>
              </a:ext>
            </a:extLst>
          </p:cNvPr>
          <p:cNvSpPr>
            <a:spLocks noGrp="1"/>
          </p:cNvSpPr>
          <p:nvPr>
            <p:ph type="title"/>
          </p:nvPr>
        </p:nvSpPr>
        <p:spPr>
          <a:xfrm>
            <a:off x="1313259" y="33302"/>
            <a:ext cx="6507166" cy="581422"/>
          </a:xfrm>
        </p:spPr>
        <p:txBody>
          <a:bodyPr vert="horz" lIns="91440" tIns="45720" rIns="91440" bIns="45720" rtlCol="0" anchor="b">
            <a:normAutofit fontScale="90000"/>
          </a:bodyPr>
          <a:lstStyle/>
          <a:p>
            <a:pPr algn="ctr"/>
            <a:r>
              <a:rPr lang="en-US" sz="3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Our Representatives</a:t>
            </a:r>
          </a:p>
        </p:txBody>
      </p:sp>
      <p:pic>
        <p:nvPicPr>
          <p:cNvPr id="7" name="Picture 6">
            <a:extLst>
              <a:ext uri="{FF2B5EF4-FFF2-40B4-BE49-F238E27FC236}">
                <a16:creationId xmlns:a16="http://schemas.microsoft.com/office/drawing/2014/main" id="{E952B9A1-378A-71B5-A81B-0F1BCB733296}"/>
              </a:ext>
            </a:extLst>
          </p:cNvPr>
          <p:cNvPicPr>
            <a:picLocks noChangeAspect="1"/>
          </p:cNvPicPr>
          <p:nvPr/>
        </p:nvPicPr>
        <p:blipFill>
          <a:blip r:embed="rId4"/>
          <a:stretch>
            <a:fillRect/>
          </a:stretch>
        </p:blipFill>
        <p:spPr>
          <a:xfrm>
            <a:off x="147249" y="752474"/>
            <a:ext cx="1311965" cy="1749287"/>
          </a:xfrm>
          <a:prstGeom prst="rect">
            <a:avLst/>
          </a:prstGeom>
        </p:spPr>
      </p:pic>
      <p:pic>
        <p:nvPicPr>
          <p:cNvPr id="8" name="Picture 7">
            <a:extLst>
              <a:ext uri="{FF2B5EF4-FFF2-40B4-BE49-F238E27FC236}">
                <a16:creationId xmlns:a16="http://schemas.microsoft.com/office/drawing/2014/main" id="{E771BC6A-DF4B-E69E-5981-55675FB3A945}"/>
              </a:ext>
            </a:extLst>
          </p:cNvPr>
          <p:cNvPicPr>
            <a:picLocks noChangeAspect="1"/>
          </p:cNvPicPr>
          <p:nvPr/>
        </p:nvPicPr>
        <p:blipFill>
          <a:blip r:embed="rId5"/>
          <a:stretch>
            <a:fillRect/>
          </a:stretch>
        </p:blipFill>
        <p:spPr>
          <a:xfrm>
            <a:off x="7744781" y="648016"/>
            <a:ext cx="1307094" cy="1742792"/>
          </a:xfrm>
          <a:prstGeom prst="rect">
            <a:avLst/>
          </a:prstGeom>
        </p:spPr>
      </p:pic>
      <p:sp>
        <p:nvSpPr>
          <p:cNvPr id="10" name="TextBox 9">
            <a:extLst>
              <a:ext uri="{FF2B5EF4-FFF2-40B4-BE49-F238E27FC236}">
                <a16:creationId xmlns:a16="http://schemas.microsoft.com/office/drawing/2014/main" id="{A256C3A5-28F6-5E09-355D-59303F737E69}"/>
              </a:ext>
            </a:extLst>
          </p:cNvPr>
          <p:cNvSpPr txBox="1"/>
          <p:nvPr/>
        </p:nvSpPr>
        <p:spPr>
          <a:xfrm>
            <a:off x="1459214" y="1097123"/>
            <a:ext cx="3034805" cy="1477328"/>
          </a:xfrm>
          <a:prstGeom prst="rect">
            <a:avLst/>
          </a:prstGeom>
          <a:noFill/>
        </p:spPr>
        <p:txBody>
          <a:bodyPr wrap="none" rtlCol="0">
            <a:spAutoFit/>
          </a:bodyPr>
          <a:lstStyle/>
          <a:p>
            <a:r>
              <a:rPr lang="en-US" b="1" dirty="0">
                <a:solidFill>
                  <a:schemeClr val="tx2">
                    <a:lumMod val="75000"/>
                    <a:lumOff val="25000"/>
                  </a:schemeClr>
                </a:solidFill>
              </a:rPr>
              <a:t>Rep. Michelle Valdez </a:t>
            </a:r>
          </a:p>
          <a:p>
            <a:pPr lvl="1"/>
            <a:r>
              <a:rPr lang="en-US" dirty="0"/>
              <a:t>Support  - 190 (70.3%)</a:t>
            </a:r>
          </a:p>
          <a:p>
            <a:pPr lvl="1"/>
            <a:r>
              <a:rPr lang="en-US" dirty="0"/>
              <a:t>Opposed - 80 (29.6%)</a:t>
            </a:r>
          </a:p>
          <a:p>
            <a:pPr lvl="1"/>
            <a:r>
              <a:rPr lang="en-US" dirty="0"/>
              <a:t>Excused  –  22 (8.1%)</a:t>
            </a:r>
          </a:p>
          <a:p>
            <a:endParaRPr lang="en-US" dirty="0"/>
          </a:p>
        </p:txBody>
      </p:sp>
      <p:cxnSp>
        <p:nvCxnSpPr>
          <p:cNvPr id="12" name="Straight Connector 11">
            <a:extLst>
              <a:ext uri="{FF2B5EF4-FFF2-40B4-BE49-F238E27FC236}">
                <a16:creationId xmlns:a16="http://schemas.microsoft.com/office/drawing/2014/main" id="{E1DE6658-D522-79AB-62C3-9CC4D3753C52}"/>
              </a:ext>
            </a:extLst>
          </p:cNvPr>
          <p:cNvCxnSpPr/>
          <p:nvPr/>
        </p:nvCxnSpPr>
        <p:spPr>
          <a:xfrm>
            <a:off x="4566842" y="852928"/>
            <a:ext cx="0" cy="16488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9931A8F-8A6E-4211-83ED-0555A879EE27}"/>
              </a:ext>
            </a:extLst>
          </p:cNvPr>
          <p:cNvSpPr txBox="1"/>
          <p:nvPr/>
        </p:nvSpPr>
        <p:spPr>
          <a:xfrm>
            <a:off x="4601705" y="1097122"/>
            <a:ext cx="3098925" cy="1200329"/>
          </a:xfrm>
          <a:prstGeom prst="rect">
            <a:avLst/>
          </a:prstGeom>
          <a:noFill/>
        </p:spPr>
        <p:txBody>
          <a:bodyPr wrap="none" rtlCol="0">
            <a:spAutoFit/>
          </a:bodyPr>
          <a:lstStyle/>
          <a:p>
            <a:r>
              <a:rPr lang="en-US" b="1" dirty="0">
                <a:solidFill>
                  <a:schemeClr val="tx2">
                    <a:lumMod val="75000"/>
                    <a:lumOff val="25000"/>
                  </a:schemeClr>
                </a:solidFill>
              </a:rPr>
              <a:t>Rep. Adison Richards</a:t>
            </a:r>
          </a:p>
          <a:p>
            <a:pPr lvl="1"/>
            <a:r>
              <a:rPr lang="en-US" dirty="0"/>
              <a:t>Support  - 249 (92.2 %)</a:t>
            </a:r>
          </a:p>
          <a:p>
            <a:pPr lvl="1"/>
            <a:r>
              <a:rPr lang="en-US" dirty="0"/>
              <a:t>Opposed -  21 (7.7%)</a:t>
            </a:r>
          </a:p>
          <a:p>
            <a:endParaRPr lang="en-US" dirty="0"/>
          </a:p>
        </p:txBody>
      </p:sp>
      <p:sp>
        <p:nvSpPr>
          <p:cNvPr id="14" name="TextBox 13">
            <a:extLst>
              <a:ext uri="{FF2B5EF4-FFF2-40B4-BE49-F238E27FC236}">
                <a16:creationId xmlns:a16="http://schemas.microsoft.com/office/drawing/2014/main" id="{D3D0E071-8263-CCB4-7B3E-283A0DD07B98}"/>
              </a:ext>
            </a:extLst>
          </p:cNvPr>
          <p:cNvSpPr txBox="1"/>
          <p:nvPr/>
        </p:nvSpPr>
        <p:spPr>
          <a:xfrm>
            <a:off x="2976616" y="2642100"/>
            <a:ext cx="3121367" cy="923330"/>
          </a:xfrm>
          <a:prstGeom prst="rect">
            <a:avLst/>
          </a:prstGeom>
          <a:noFill/>
        </p:spPr>
        <p:txBody>
          <a:bodyPr wrap="none" rtlCol="0">
            <a:spAutoFit/>
          </a:bodyPr>
          <a:lstStyle/>
          <a:p>
            <a:pPr algn="ctr"/>
            <a:r>
              <a:rPr lang="en-US" b="1" u="sng" dirty="0">
                <a:solidFill>
                  <a:schemeClr val="tx2">
                    <a:lumMod val="75000"/>
                    <a:lumOff val="25000"/>
                  </a:schemeClr>
                </a:solidFill>
              </a:rPr>
              <a:t>Team Performance</a:t>
            </a:r>
          </a:p>
          <a:p>
            <a:pPr algn="ctr"/>
            <a:r>
              <a:rPr lang="en-US" b="1" dirty="0">
                <a:solidFill>
                  <a:schemeClr val="tx2">
                    <a:lumMod val="75000"/>
                    <a:lumOff val="25000"/>
                  </a:schemeClr>
                </a:solidFill>
              </a:rPr>
              <a:t>Michelle/Adison Split Vote</a:t>
            </a:r>
          </a:p>
          <a:p>
            <a:pPr algn="ctr"/>
            <a:r>
              <a:rPr lang="en-US" dirty="0"/>
              <a:t>64 Bills  (23.7%) </a:t>
            </a:r>
          </a:p>
        </p:txBody>
      </p:sp>
      <p:sp>
        <p:nvSpPr>
          <p:cNvPr id="15" name="TextBox 14">
            <a:extLst>
              <a:ext uri="{FF2B5EF4-FFF2-40B4-BE49-F238E27FC236}">
                <a16:creationId xmlns:a16="http://schemas.microsoft.com/office/drawing/2014/main" id="{92A9E037-B252-C0DA-C7F3-B737FF369C24}"/>
              </a:ext>
            </a:extLst>
          </p:cNvPr>
          <p:cNvSpPr txBox="1"/>
          <p:nvPr/>
        </p:nvSpPr>
        <p:spPr>
          <a:xfrm>
            <a:off x="3529972" y="4208393"/>
            <a:ext cx="2014654" cy="369332"/>
          </a:xfrm>
          <a:prstGeom prst="rect">
            <a:avLst/>
          </a:prstGeom>
          <a:noFill/>
        </p:spPr>
        <p:txBody>
          <a:bodyPr wrap="none" rtlCol="0">
            <a:spAutoFit/>
          </a:bodyPr>
          <a:lstStyle/>
          <a:p>
            <a:r>
              <a:rPr lang="en-US" b="1" dirty="0"/>
              <a:t>Bill Sponsorships</a:t>
            </a:r>
          </a:p>
        </p:txBody>
      </p:sp>
      <p:cxnSp>
        <p:nvCxnSpPr>
          <p:cNvPr id="16" name="Straight Connector 15">
            <a:extLst>
              <a:ext uri="{FF2B5EF4-FFF2-40B4-BE49-F238E27FC236}">
                <a16:creationId xmlns:a16="http://schemas.microsoft.com/office/drawing/2014/main" id="{9995FCAC-6592-E708-49F8-F182E959C6D7}"/>
              </a:ext>
            </a:extLst>
          </p:cNvPr>
          <p:cNvCxnSpPr>
            <a:cxnSpLocks/>
          </p:cNvCxnSpPr>
          <p:nvPr/>
        </p:nvCxnSpPr>
        <p:spPr>
          <a:xfrm flipH="1">
            <a:off x="480181" y="3857152"/>
            <a:ext cx="80055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852ACC9-E183-29FC-8637-F60D84154F16}"/>
              </a:ext>
            </a:extLst>
          </p:cNvPr>
          <p:cNvSpPr txBox="1"/>
          <p:nvPr/>
        </p:nvSpPr>
        <p:spPr>
          <a:xfrm>
            <a:off x="730441" y="4915229"/>
            <a:ext cx="2813591" cy="923330"/>
          </a:xfrm>
          <a:prstGeom prst="rect">
            <a:avLst/>
          </a:prstGeom>
          <a:noFill/>
        </p:spPr>
        <p:txBody>
          <a:bodyPr wrap="none" rtlCol="0">
            <a:spAutoFit/>
          </a:bodyPr>
          <a:lstStyle/>
          <a:p>
            <a:r>
              <a:rPr lang="en-US" b="1" dirty="0">
                <a:solidFill>
                  <a:schemeClr val="tx2">
                    <a:lumMod val="75000"/>
                    <a:lumOff val="25000"/>
                  </a:schemeClr>
                </a:solidFill>
              </a:rPr>
              <a:t>Rep. Michelle Valdez</a:t>
            </a:r>
          </a:p>
          <a:p>
            <a:pPr lvl="1"/>
            <a:r>
              <a:rPr lang="en-US" dirty="0"/>
              <a:t>Primary  - 12 Bills</a:t>
            </a:r>
          </a:p>
          <a:p>
            <a:pPr lvl="1"/>
            <a:r>
              <a:rPr lang="en-US" dirty="0"/>
              <a:t>Secondary  - 96 Bills</a:t>
            </a:r>
          </a:p>
        </p:txBody>
      </p:sp>
      <p:sp>
        <p:nvSpPr>
          <p:cNvPr id="19" name="TextBox 18">
            <a:extLst>
              <a:ext uri="{FF2B5EF4-FFF2-40B4-BE49-F238E27FC236}">
                <a16:creationId xmlns:a16="http://schemas.microsoft.com/office/drawing/2014/main" id="{0C156AB9-6A0B-FFFF-B6D3-50BEEA1093C5}"/>
              </a:ext>
            </a:extLst>
          </p:cNvPr>
          <p:cNvSpPr txBox="1"/>
          <p:nvPr/>
        </p:nvSpPr>
        <p:spPr>
          <a:xfrm>
            <a:off x="5599970" y="4915229"/>
            <a:ext cx="2787943" cy="923330"/>
          </a:xfrm>
          <a:prstGeom prst="rect">
            <a:avLst/>
          </a:prstGeom>
          <a:noFill/>
        </p:spPr>
        <p:txBody>
          <a:bodyPr wrap="none" rtlCol="0">
            <a:spAutoFit/>
          </a:bodyPr>
          <a:lstStyle/>
          <a:p>
            <a:r>
              <a:rPr lang="en-US" b="1" dirty="0">
                <a:solidFill>
                  <a:schemeClr val="tx2">
                    <a:lumMod val="75000"/>
                    <a:lumOff val="25000"/>
                  </a:schemeClr>
                </a:solidFill>
              </a:rPr>
              <a:t>Rep. Adison Richards</a:t>
            </a:r>
          </a:p>
          <a:p>
            <a:pPr lvl="1"/>
            <a:r>
              <a:rPr lang="en-US" dirty="0"/>
              <a:t>Primary – 27 Bills</a:t>
            </a:r>
          </a:p>
          <a:p>
            <a:pPr lvl="1"/>
            <a:r>
              <a:rPr lang="en-US" dirty="0"/>
              <a:t>Secondary – 94 Bills</a:t>
            </a:r>
          </a:p>
        </p:txBody>
      </p:sp>
      <p:cxnSp>
        <p:nvCxnSpPr>
          <p:cNvPr id="20" name="Straight Connector 19">
            <a:extLst>
              <a:ext uri="{FF2B5EF4-FFF2-40B4-BE49-F238E27FC236}">
                <a16:creationId xmlns:a16="http://schemas.microsoft.com/office/drawing/2014/main" id="{2620E210-C86C-F63E-4F27-E28EC0AD1DC5}"/>
              </a:ext>
            </a:extLst>
          </p:cNvPr>
          <p:cNvCxnSpPr>
            <a:cxnSpLocks/>
          </p:cNvCxnSpPr>
          <p:nvPr/>
        </p:nvCxnSpPr>
        <p:spPr>
          <a:xfrm flipH="1">
            <a:off x="2137236" y="4406914"/>
            <a:ext cx="14067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7F03BC7-4C87-1681-B6E9-40FD889AA7C0}"/>
              </a:ext>
            </a:extLst>
          </p:cNvPr>
          <p:cNvCxnSpPr>
            <a:cxnSpLocks/>
          </p:cNvCxnSpPr>
          <p:nvPr/>
        </p:nvCxnSpPr>
        <p:spPr>
          <a:xfrm flipH="1">
            <a:off x="5447769" y="4406914"/>
            <a:ext cx="14067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94CA28-7B4E-18F9-D25F-5D044A72EE37}"/>
              </a:ext>
            </a:extLst>
          </p:cNvPr>
          <p:cNvCxnSpPr>
            <a:cxnSpLocks/>
          </p:cNvCxnSpPr>
          <p:nvPr/>
        </p:nvCxnSpPr>
        <p:spPr>
          <a:xfrm>
            <a:off x="2137236" y="4406914"/>
            <a:ext cx="0" cy="3418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21FB0D-DD0C-6C08-EC92-CF19A581E87D}"/>
              </a:ext>
            </a:extLst>
          </p:cNvPr>
          <p:cNvCxnSpPr>
            <a:cxnSpLocks/>
          </p:cNvCxnSpPr>
          <p:nvPr/>
        </p:nvCxnSpPr>
        <p:spPr>
          <a:xfrm>
            <a:off x="6854359" y="4406914"/>
            <a:ext cx="0" cy="3418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3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C3C02C5F-BE79-5BFB-9B02-7F85C9B04D9B}"/>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923CC20D-855A-BAA7-EE84-4A63CD3DB409}"/>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BCB1C276-EF13-5B22-02D2-E63281797158}"/>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Housing – Landlord-Tenant Relations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28B0FD40-7E62-EA4F-4283-0653FDF676C1}"/>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11779722-8B7D-1DB6-E678-8E0AD97076B0}"/>
              </a:ext>
            </a:extLst>
          </p:cNvPr>
          <p:cNvSpPr txBox="1"/>
          <p:nvPr/>
        </p:nvSpPr>
        <p:spPr>
          <a:xfrm>
            <a:off x="107578" y="3165420"/>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tenant protections around safety, disclosures, and living conditions </a:t>
            </a:r>
          </a:p>
          <a:p>
            <a:pPr marL="285750" indent="-285750">
              <a:spcBef>
                <a:spcPts val="600"/>
              </a:spcBef>
              <a:buFont typeface="Arial" panose="020B0604020202020204" pitchFamily="34" charset="0"/>
              <a:buChar char="•"/>
            </a:pPr>
            <a:r>
              <a:rPr lang="en-US" sz="1600" dirty="0"/>
              <a:t>Increases tenant rights in property use and access </a:t>
            </a:r>
          </a:p>
          <a:p>
            <a:pPr marL="285750" indent="-285750">
              <a:spcBef>
                <a:spcPts val="600"/>
              </a:spcBef>
              <a:buFont typeface="Arial" panose="020B0604020202020204" pitchFamily="34" charset="0"/>
              <a:buChar char="•"/>
            </a:pPr>
            <a:r>
              <a:rPr lang="en-US" sz="1600" dirty="0"/>
              <a:t>Strengthens notice requirements and legal processes for rent increases and evictions </a:t>
            </a:r>
          </a:p>
          <a:p>
            <a:pPr marL="285750" indent="-285750">
              <a:spcBef>
                <a:spcPts val="600"/>
              </a:spcBef>
              <a:buFont typeface="Arial" panose="020B0604020202020204" pitchFamily="34" charset="0"/>
              <a:buChar char="•"/>
            </a:pPr>
            <a:r>
              <a:rPr lang="en-US" sz="1600" dirty="0"/>
              <a:t>Adds transparency and limits on data collection and technology in rentals </a:t>
            </a:r>
          </a:p>
          <a:p>
            <a:pPr marL="285750" indent="-285750">
              <a:spcBef>
                <a:spcPts val="600"/>
              </a:spcBef>
              <a:buFont typeface="Arial" panose="020B0604020202020204" pitchFamily="34" charset="0"/>
              <a:buChar char="•"/>
            </a:pPr>
            <a:r>
              <a:rPr lang="en-US" sz="1600" dirty="0"/>
              <a:t>Expands financial protections tied to housing stability</a:t>
            </a:r>
          </a:p>
        </p:txBody>
      </p:sp>
      <p:sp>
        <p:nvSpPr>
          <p:cNvPr id="13" name="TextBox 12">
            <a:extLst>
              <a:ext uri="{FF2B5EF4-FFF2-40B4-BE49-F238E27FC236}">
                <a16:creationId xmlns:a16="http://schemas.microsoft.com/office/drawing/2014/main" id="{B1C2D9E3-70D7-2380-C9D5-5DB8B0A3FA5A}"/>
              </a:ext>
            </a:extLst>
          </p:cNvPr>
          <p:cNvSpPr txBox="1"/>
          <p:nvPr/>
        </p:nvSpPr>
        <p:spPr>
          <a:xfrm>
            <a:off x="68856" y="5572489"/>
            <a:ext cx="9021036" cy="769441"/>
          </a:xfrm>
          <a:prstGeom prst="rect">
            <a:avLst/>
          </a:prstGeom>
          <a:noFill/>
        </p:spPr>
        <p:txBody>
          <a:bodyPr wrap="square" rtlCol="0">
            <a:spAutoFit/>
          </a:bodyPr>
          <a:lstStyle/>
          <a:p>
            <a:r>
              <a:rPr lang="en-US" b="1" dirty="0"/>
              <a:t>Bottom Line</a:t>
            </a:r>
          </a:p>
          <a:p>
            <a:endParaRPr lang="en-US" sz="800" b="1" dirty="0"/>
          </a:p>
          <a:p>
            <a:r>
              <a:rPr lang="en-US" dirty="0"/>
              <a:t>Expands tenant protections and increases regulation of the rental system</a:t>
            </a:r>
          </a:p>
        </p:txBody>
      </p:sp>
      <p:graphicFrame>
        <p:nvGraphicFramePr>
          <p:cNvPr id="4" name="Table 3">
            <a:extLst>
              <a:ext uri="{FF2B5EF4-FFF2-40B4-BE49-F238E27FC236}">
                <a16:creationId xmlns:a16="http://schemas.microsoft.com/office/drawing/2014/main" id="{494A759A-FD4A-53A8-F7AE-36A5277B2638}"/>
              </a:ext>
            </a:extLst>
          </p:cNvPr>
          <p:cNvGraphicFramePr>
            <a:graphicFrameLocks noGrp="1"/>
          </p:cNvGraphicFramePr>
          <p:nvPr>
            <p:extLst>
              <p:ext uri="{D42A27DB-BD31-4B8C-83A1-F6EECF244321}">
                <p14:modId xmlns:p14="http://schemas.microsoft.com/office/powerpoint/2010/main" val="1309827087"/>
              </p:ext>
            </p:extLst>
          </p:nvPr>
        </p:nvGraphicFramePr>
        <p:xfrm>
          <a:off x="107578" y="550879"/>
          <a:ext cx="8951899" cy="2473151"/>
        </p:xfrm>
        <a:graphic>
          <a:graphicData uri="http://schemas.openxmlformats.org/drawingml/2006/table">
            <a:tbl>
              <a:tblPr>
                <a:tableStyleId>{5C22544A-7EE6-4342-B048-85BDC9FD1C3A}</a:tableStyleId>
              </a:tblPr>
              <a:tblGrid>
                <a:gridCol w="896224">
                  <a:extLst>
                    <a:ext uri="{9D8B030D-6E8A-4147-A177-3AD203B41FA5}">
                      <a16:colId xmlns:a16="http://schemas.microsoft.com/office/drawing/2014/main" val="553286279"/>
                    </a:ext>
                  </a:extLst>
                </a:gridCol>
                <a:gridCol w="5239463">
                  <a:extLst>
                    <a:ext uri="{9D8B030D-6E8A-4147-A177-3AD203B41FA5}">
                      <a16:colId xmlns:a16="http://schemas.microsoft.com/office/drawing/2014/main" val="1943959500"/>
                    </a:ext>
                  </a:extLst>
                </a:gridCol>
                <a:gridCol w="827284">
                  <a:extLst>
                    <a:ext uri="{9D8B030D-6E8A-4147-A177-3AD203B41FA5}">
                      <a16:colId xmlns:a16="http://schemas.microsoft.com/office/drawing/2014/main" val="3776480856"/>
                    </a:ext>
                  </a:extLst>
                </a:gridCol>
                <a:gridCol w="799707">
                  <a:extLst>
                    <a:ext uri="{9D8B030D-6E8A-4147-A177-3AD203B41FA5}">
                      <a16:colId xmlns:a16="http://schemas.microsoft.com/office/drawing/2014/main" val="540036270"/>
                    </a:ext>
                  </a:extLst>
                </a:gridCol>
                <a:gridCol w="1189221">
                  <a:extLst>
                    <a:ext uri="{9D8B030D-6E8A-4147-A177-3AD203B41FA5}">
                      <a16:colId xmlns:a16="http://schemas.microsoft.com/office/drawing/2014/main" val="1018480157"/>
                    </a:ext>
                  </a:extLst>
                </a:gridCol>
              </a:tblGrid>
              <a:tr h="225709">
                <a:tc>
                  <a:txBody>
                    <a:bodyPr/>
                    <a:lstStyle/>
                    <a:p>
                      <a:pPr algn="ctr" fontAlgn="ctr">
                        <a:buNone/>
                      </a:pPr>
                      <a:r>
                        <a:rPr lang="en-US" sz="1300" b="1" u="none" strike="noStrike" dirty="0">
                          <a:solidFill>
                            <a:schemeClr val="tx1"/>
                          </a:solidFill>
                          <a:effectLst/>
                        </a:rPr>
                        <a:t>Bill</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Title</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Valdez</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Richards</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Krishnadasan</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85846105"/>
                  </a:ext>
                </a:extLst>
              </a:tr>
              <a:tr h="217028">
                <a:tc>
                  <a:txBody>
                    <a:bodyPr/>
                    <a:lstStyle/>
                    <a:p>
                      <a:pPr algn="ctr" fontAlgn="ctr">
                        <a:buNone/>
                      </a:pPr>
                      <a:r>
                        <a:rPr lang="en-US" sz="1100" u="none" strike="noStrike">
                          <a:solidFill>
                            <a:schemeClr val="tx1"/>
                          </a:solidFill>
                          <a:effectLst/>
                          <a:hlinkClick r:id="rId5" tooltip="View SHB 2452">
                            <a:extLst>
                              <a:ext uri="{A12FA001-AC4F-418D-AE19-62706E023703}">
                                <ahyp:hlinkClr xmlns:ahyp="http://schemas.microsoft.com/office/drawing/2018/hyperlinkcolor" val="tx"/>
                              </a:ext>
                            </a:extLst>
                          </a:hlinkClick>
                        </a:rPr>
                        <a:t>SHB 2452</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Modifying requirements for service of rent increase notices.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800808674"/>
                  </a:ext>
                </a:extLst>
              </a:tr>
              <a:tr h="364606">
                <a:tc>
                  <a:txBody>
                    <a:bodyPr/>
                    <a:lstStyle/>
                    <a:p>
                      <a:pPr algn="ctr" fontAlgn="ctr">
                        <a:buNone/>
                      </a:pPr>
                      <a:r>
                        <a:rPr lang="en-US" sz="1100" u="none" strike="noStrike">
                          <a:solidFill>
                            <a:schemeClr val="tx1"/>
                          </a:solidFill>
                          <a:effectLst/>
                          <a:hlinkClick r:id="rId6" tooltip="View HB 2664">
                            <a:extLst>
                              <a:ext uri="{A12FA001-AC4F-418D-AE19-62706E023703}">
                                <ahyp:hlinkClr xmlns:ahyp="http://schemas.microsoft.com/office/drawing/2018/hyperlinkcolor" val="tx"/>
                              </a:ext>
                            </a:extLst>
                          </a:hlinkClick>
                        </a:rPr>
                        <a:t>HB 2664</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Modifying requirements for service of unlawful detainer notices and other notices served in the same manner.</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400706642"/>
                  </a:ext>
                </a:extLst>
              </a:tr>
              <a:tr h="364606">
                <a:tc>
                  <a:txBody>
                    <a:bodyPr/>
                    <a:lstStyle/>
                    <a:p>
                      <a:pPr algn="ctr" fontAlgn="ctr">
                        <a:buNone/>
                      </a:pPr>
                      <a:r>
                        <a:rPr lang="en-US" sz="1100" u="none" strike="noStrike">
                          <a:solidFill>
                            <a:schemeClr val="tx1"/>
                          </a:solidFill>
                          <a:effectLst/>
                        </a:rPr>
                        <a:t>ESSB 5937</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the use of a smart access system in a residential property subject to the residential landlord-tenant act.</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644586672"/>
                  </a:ext>
                </a:extLst>
              </a:tr>
              <a:tr h="282705">
                <a:tc>
                  <a:txBody>
                    <a:bodyPr/>
                    <a:lstStyle/>
                    <a:p>
                      <a:pPr algn="ctr" fontAlgn="ctr">
                        <a:buNone/>
                      </a:pPr>
                      <a:r>
                        <a:rPr lang="en-US" sz="1100" u="none" strike="noStrike" dirty="0">
                          <a:solidFill>
                            <a:schemeClr val="tx1"/>
                          </a:solidFill>
                          <a:effectLst/>
                        </a:rPr>
                        <a:t>SSB 5938</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the foreclosure prevention fee.</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029350865"/>
                  </a:ext>
                </a:extLst>
              </a:tr>
              <a:tr h="364606">
                <a:tc>
                  <a:txBody>
                    <a:bodyPr/>
                    <a:lstStyle/>
                    <a:p>
                      <a:pPr algn="ctr" fontAlgn="ctr">
                        <a:buNone/>
                      </a:pPr>
                      <a:r>
                        <a:rPr lang="en-US" sz="1100" u="none" strike="noStrike">
                          <a:solidFill>
                            <a:schemeClr val="tx1"/>
                          </a:solidFill>
                          <a:effectLst/>
                        </a:rPr>
                        <a:t>SSB 6091</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Prohibiting real estate brokers from marketing residential properties to an exclusive group of prospective buyers or real estate brokers.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1706286368"/>
                  </a:ext>
                </a:extLst>
              </a:tr>
              <a:tr h="364606">
                <a:tc>
                  <a:txBody>
                    <a:bodyPr/>
                    <a:lstStyle/>
                    <a:p>
                      <a:pPr algn="ctr" fontAlgn="ctr">
                        <a:buNone/>
                      </a:pPr>
                      <a:r>
                        <a:rPr lang="en-US" sz="1100" u="none" strike="noStrike">
                          <a:solidFill>
                            <a:schemeClr val="tx1"/>
                          </a:solidFill>
                          <a:effectLst/>
                        </a:rPr>
                        <a:t>ESSB 6200</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a:solidFill>
                            <a:schemeClr val="tx1"/>
                          </a:solidFill>
                          <a:effectLst/>
                        </a:rPr>
                        <a:t>Concerning renters' and mobile home occupants' ability to install portable cooling devices.</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3598590022"/>
                  </a:ext>
                </a:extLst>
              </a:tr>
              <a:tr h="289285">
                <a:tc>
                  <a:txBody>
                    <a:bodyPr/>
                    <a:lstStyle/>
                    <a:p>
                      <a:pPr algn="ctr" fontAlgn="ctr">
                        <a:buNone/>
                      </a:pPr>
                      <a:r>
                        <a:rPr lang="en-US" sz="1100" u="none" strike="noStrike">
                          <a:solidFill>
                            <a:schemeClr val="tx1"/>
                          </a:solidFill>
                          <a:effectLst/>
                        </a:rPr>
                        <a:t>SSB 6237</a:t>
                      </a:r>
                      <a:endParaRPr lang="en-US" sz="1100" b="1" i="0" u="none" strike="noStrike">
                        <a:solidFill>
                          <a:schemeClr val="tx1"/>
                        </a:solidFill>
                        <a:effectLst/>
                        <a:latin typeface="Calibri" panose="020F0502020204030204" pitchFamily="34" charset="0"/>
                      </a:endParaRPr>
                    </a:p>
                  </a:txBody>
                  <a:tcPr marL="8681" marR="8681" marT="8681" marB="0" anchor="ctr">
                    <a:noFill/>
                  </a:tcPr>
                </a:tc>
                <a:tc>
                  <a:txBody>
                    <a:bodyPr/>
                    <a:lstStyle/>
                    <a:p>
                      <a:pPr algn="l" fontAlgn="ctr">
                        <a:buNone/>
                      </a:pPr>
                      <a:r>
                        <a:rPr lang="en-US" sz="1100" u="none" strike="noStrike" dirty="0">
                          <a:solidFill>
                            <a:schemeClr val="tx1"/>
                          </a:solidFill>
                          <a:effectLst/>
                        </a:rPr>
                        <a:t>Concerning rental property disclosures of flooding history and flood risk.</a:t>
                      </a:r>
                      <a:endParaRPr lang="en-US" sz="1100" b="1" i="0" u="none" strike="noStrike" dirty="0">
                        <a:solidFill>
                          <a:schemeClr val="tx1"/>
                        </a:solidFill>
                        <a:effectLst/>
                        <a:latin typeface="Calibri" panose="020F0502020204030204" pitchFamily="34" charset="0"/>
                      </a:endParaRPr>
                    </a:p>
                  </a:txBody>
                  <a:tcPr marL="8681" marR="8681" marT="8681" marB="0" anchor="ctr">
                    <a:noFill/>
                  </a:tcPr>
                </a:tc>
                <a:tc>
                  <a:txBody>
                    <a:bodyPr/>
                    <a:lstStyle/>
                    <a:p>
                      <a:pPr algn="ctr" fontAlgn="ctr">
                        <a:buNone/>
                      </a:pPr>
                      <a:r>
                        <a:rPr lang="en-US" sz="1300" b="1" u="none" strike="noStrike" dirty="0">
                          <a:solidFill>
                            <a:srgbClr val="FFFF00"/>
                          </a:solidFill>
                          <a:effectLst/>
                        </a:rPr>
                        <a:t>Opposed</a:t>
                      </a:r>
                      <a:endParaRPr lang="en-US" sz="1300" b="1" i="0" u="none" strike="noStrike" dirty="0">
                        <a:solidFill>
                          <a:srgbClr val="FFFF00"/>
                        </a:solidFill>
                        <a:effectLst/>
                        <a:latin typeface="Calibri" panose="020F0502020204030204" pitchFamily="34" charset="0"/>
                      </a:endParaRPr>
                    </a:p>
                  </a:txBody>
                  <a:tcPr marL="8681" marR="8681" marT="8681" marB="0" anchor="ctr">
                    <a:solidFill>
                      <a:schemeClr val="accent6">
                        <a:lumMod val="75000"/>
                      </a:schemeClr>
                    </a:solidFill>
                  </a:tcPr>
                </a:tc>
                <a:tc>
                  <a:txBody>
                    <a:bodyPr/>
                    <a:lstStyle/>
                    <a:p>
                      <a:pPr algn="ctr" fontAlgn="ctr">
                        <a:buNone/>
                      </a:pPr>
                      <a:r>
                        <a:rPr lang="en-US" sz="1300" b="1" u="none" strike="noStrike">
                          <a:solidFill>
                            <a:schemeClr val="tx1"/>
                          </a:solidFill>
                          <a:effectLst/>
                        </a:rPr>
                        <a:t>Support</a:t>
                      </a:r>
                      <a:endParaRPr lang="en-US" sz="1300" b="1" i="0" u="none" strike="noStrike">
                        <a:solidFill>
                          <a:schemeClr val="tx1"/>
                        </a:solidFill>
                        <a:effectLst/>
                        <a:latin typeface="Calibri" panose="020F0502020204030204" pitchFamily="34" charset="0"/>
                      </a:endParaRPr>
                    </a:p>
                  </a:txBody>
                  <a:tcPr marL="8681" marR="8681" marT="8681" marB="0" anchor="ctr">
                    <a:solidFill>
                      <a:srgbClr val="00B050"/>
                    </a:solidFill>
                  </a:tcPr>
                </a:tc>
                <a:tc>
                  <a:txBody>
                    <a:bodyPr/>
                    <a:lstStyle/>
                    <a:p>
                      <a:pPr algn="ctr" fontAlgn="ctr">
                        <a:buNone/>
                      </a:pPr>
                      <a:r>
                        <a:rPr lang="en-US" sz="1300" b="1" u="none" strike="noStrike" dirty="0">
                          <a:solidFill>
                            <a:schemeClr val="tx1"/>
                          </a:solidFill>
                          <a:effectLst/>
                        </a:rPr>
                        <a:t>Support</a:t>
                      </a:r>
                      <a:endParaRPr lang="en-US" sz="1300" b="1" i="0" u="none" strike="noStrike" dirty="0">
                        <a:solidFill>
                          <a:schemeClr val="tx1"/>
                        </a:solidFill>
                        <a:effectLst/>
                        <a:latin typeface="Calibri" panose="020F0502020204030204" pitchFamily="34" charset="0"/>
                      </a:endParaRPr>
                    </a:p>
                  </a:txBody>
                  <a:tcPr marL="8681" marR="8681" marT="8681" marB="0" anchor="ctr">
                    <a:solidFill>
                      <a:srgbClr val="00B050"/>
                    </a:solidFill>
                  </a:tcPr>
                </a:tc>
                <a:extLst>
                  <a:ext uri="{0D108BD9-81ED-4DB2-BD59-A6C34878D82A}">
                    <a16:rowId xmlns:a16="http://schemas.microsoft.com/office/drawing/2014/main" val="2144934732"/>
                  </a:ext>
                </a:extLst>
              </a:tr>
            </a:tbl>
          </a:graphicData>
        </a:graphic>
      </p:graphicFrame>
    </p:spTree>
    <p:extLst>
      <p:ext uri="{BB962C8B-B14F-4D97-AF65-F5344CB8AC3E}">
        <p14:creationId xmlns:p14="http://schemas.microsoft.com/office/powerpoint/2010/main" val="18201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95A27231-652C-A283-4E3A-7CE25C076772}"/>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B9F6D73C-10B0-A269-E5B4-CCE9C69307D5}"/>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1259C5EA-40AF-686E-EE5A-A839F0CB4E44}"/>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Schools – Early Learning and Transitions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278B32C6-0990-B992-83E3-020F0A2A20A0}"/>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3C7B4769-12C3-EE70-6A54-2D6F9FBC3600}"/>
              </a:ext>
            </a:extLst>
          </p:cNvPr>
          <p:cNvSpPr txBox="1"/>
          <p:nvPr/>
        </p:nvSpPr>
        <p:spPr>
          <a:xfrm>
            <a:off x="177033" y="2428570"/>
            <a:ext cx="8951898" cy="2231380"/>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student planning and tracking through a statewide digital education platform </a:t>
            </a:r>
          </a:p>
          <a:p>
            <a:pPr marL="285750" indent="-285750">
              <a:spcBef>
                <a:spcPts val="600"/>
              </a:spcBef>
              <a:buFont typeface="Arial" panose="020B0604020202020204" pitchFamily="34" charset="0"/>
              <a:buChar char="•"/>
            </a:pPr>
            <a:r>
              <a:rPr lang="en-US" sz="1600" dirty="0"/>
              <a:t>Increases focus on financial aid access and postsecondary pathways </a:t>
            </a:r>
          </a:p>
          <a:p>
            <a:pPr marL="285750" indent="-285750">
              <a:spcBef>
                <a:spcPts val="600"/>
              </a:spcBef>
              <a:buFont typeface="Arial" panose="020B0604020202020204" pitchFamily="34" charset="0"/>
              <a:buChar char="•"/>
            </a:pPr>
            <a:r>
              <a:rPr lang="en-US" sz="1600" dirty="0"/>
              <a:t>Creates new funding mechanisms for early childhood education programs </a:t>
            </a:r>
          </a:p>
          <a:p>
            <a:pPr marL="285750" indent="-285750">
              <a:spcBef>
                <a:spcPts val="600"/>
              </a:spcBef>
              <a:buFont typeface="Arial" panose="020B0604020202020204" pitchFamily="34" charset="0"/>
              <a:buChar char="•"/>
            </a:pPr>
            <a:r>
              <a:rPr lang="en-US" sz="1600" dirty="0"/>
              <a:t>Expands eligibility and support for low-income and foster youth in higher education </a:t>
            </a:r>
          </a:p>
          <a:p>
            <a:pPr marL="285750" indent="-285750">
              <a:spcBef>
                <a:spcPts val="600"/>
              </a:spcBef>
              <a:buFont typeface="Arial" panose="020B0604020202020204" pitchFamily="34" charset="0"/>
              <a:buChar char="•"/>
            </a:pPr>
            <a:r>
              <a:rPr lang="en-US" sz="1600" dirty="0"/>
              <a:t>Adjusts early learning and childcare rules to improve access and flexibility</a:t>
            </a:r>
          </a:p>
        </p:txBody>
      </p:sp>
      <p:sp>
        <p:nvSpPr>
          <p:cNvPr id="13" name="TextBox 12">
            <a:extLst>
              <a:ext uri="{FF2B5EF4-FFF2-40B4-BE49-F238E27FC236}">
                <a16:creationId xmlns:a16="http://schemas.microsoft.com/office/drawing/2014/main" id="{887B2DE4-E2C7-9698-C18E-FFFD4216709E}"/>
              </a:ext>
            </a:extLst>
          </p:cNvPr>
          <p:cNvSpPr txBox="1"/>
          <p:nvPr/>
        </p:nvSpPr>
        <p:spPr>
          <a:xfrm>
            <a:off x="68856" y="5572489"/>
            <a:ext cx="9021036" cy="1046440"/>
          </a:xfrm>
          <a:prstGeom prst="rect">
            <a:avLst/>
          </a:prstGeom>
          <a:noFill/>
        </p:spPr>
        <p:txBody>
          <a:bodyPr wrap="square" rtlCol="0">
            <a:spAutoFit/>
          </a:bodyPr>
          <a:lstStyle/>
          <a:p>
            <a:r>
              <a:rPr lang="en-US" b="1" dirty="0"/>
              <a:t>Bottom Line</a:t>
            </a:r>
          </a:p>
          <a:p>
            <a:endParaRPr lang="en-US" sz="800" b="1" dirty="0"/>
          </a:p>
          <a:p>
            <a:r>
              <a:rPr lang="en-US" dirty="0"/>
              <a:t>Expands education access and support systems from early learning through college</a:t>
            </a:r>
          </a:p>
        </p:txBody>
      </p:sp>
      <p:graphicFrame>
        <p:nvGraphicFramePr>
          <p:cNvPr id="3" name="Table 2">
            <a:extLst>
              <a:ext uri="{FF2B5EF4-FFF2-40B4-BE49-F238E27FC236}">
                <a16:creationId xmlns:a16="http://schemas.microsoft.com/office/drawing/2014/main" id="{623B46D9-7C79-DC07-E938-47127B1584DE}"/>
              </a:ext>
            </a:extLst>
          </p:cNvPr>
          <p:cNvGraphicFramePr>
            <a:graphicFrameLocks noGrp="1"/>
          </p:cNvGraphicFramePr>
          <p:nvPr>
            <p:extLst>
              <p:ext uri="{D42A27DB-BD31-4B8C-83A1-F6EECF244321}">
                <p14:modId xmlns:p14="http://schemas.microsoft.com/office/powerpoint/2010/main" val="2335146997"/>
              </p:ext>
            </p:extLst>
          </p:nvPr>
        </p:nvGraphicFramePr>
        <p:xfrm>
          <a:off x="107577" y="718477"/>
          <a:ext cx="8951898" cy="1137949"/>
        </p:xfrm>
        <a:graphic>
          <a:graphicData uri="http://schemas.openxmlformats.org/drawingml/2006/table">
            <a:tbl>
              <a:tblPr>
                <a:tableStyleId>{5C22544A-7EE6-4342-B048-85BDC9FD1C3A}</a:tableStyleId>
              </a:tblPr>
              <a:tblGrid>
                <a:gridCol w="897086">
                  <a:extLst>
                    <a:ext uri="{9D8B030D-6E8A-4147-A177-3AD203B41FA5}">
                      <a16:colId xmlns:a16="http://schemas.microsoft.com/office/drawing/2014/main" val="1738018491"/>
                    </a:ext>
                  </a:extLst>
                </a:gridCol>
                <a:gridCol w="5448844">
                  <a:extLst>
                    <a:ext uri="{9D8B030D-6E8A-4147-A177-3AD203B41FA5}">
                      <a16:colId xmlns:a16="http://schemas.microsoft.com/office/drawing/2014/main" val="3996238797"/>
                    </a:ext>
                  </a:extLst>
                </a:gridCol>
                <a:gridCol w="758100">
                  <a:extLst>
                    <a:ext uri="{9D8B030D-6E8A-4147-A177-3AD203B41FA5}">
                      <a16:colId xmlns:a16="http://schemas.microsoft.com/office/drawing/2014/main" val="1155997894"/>
                    </a:ext>
                  </a:extLst>
                </a:gridCol>
                <a:gridCol w="758100">
                  <a:extLst>
                    <a:ext uri="{9D8B030D-6E8A-4147-A177-3AD203B41FA5}">
                      <a16:colId xmlns:a16="http://schemas.microsoft.com/office/drawing/2014/main" val="125000869"/>
                    </a:ext>
                  </a:extLst>
                </a:gridCol>
                <a:gridCol w="1089768">
                  <a:extLst>
                    <a:ext uri="{9D8B030D-6E8A-4147-A177-3AD203B41FA5}">
                      <a16:colId xmlns:a16="http://schemas.microsoft.com/office/drawing/2014/main" val="160678181"/>
                    </a:ext>
                  </a:extLst>
                </a:gridCol>
              </a:tblGrid>
              <a:tr h="206900">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4220293343"/>
                  </a:ext>
                </a:extLst>
              </a:tr>
              <a:tr h="198942">
                <a:tc>
                  <a:txBody>
                    <a:bodyPr/>
                    <a:lstStyle/>
                    <a:p>
                      <a:pPr algn="ctr" fontAlgn="ctr">
                        <a:buNone/>
                      </a:pPr>
                      <a:r>
                        <a:rPr lang="en-US" sz="1000" b="1" u="none" strike="noStrike">
                          <a:solidFill>
                            <a:schemeClr val="tx1"/>
                          </a:solidFill>
                          <a:effectLst/>
                          <a:hlinkClick r:id="rId5" tooltip="View EHB 2317">
                            <a:extLst>
                              <a:ext uri="{A12FA001-AC4F-418D-AE19-62706E023703}">
                                <ahyp:hlinkClr xmlns:ahyp="http://schemas.microsoft.com/office/drawing/2018/hyperlinkcolor" val="tx"/>
                              </a:ext>
                            </a:extLst>
                          </a:hlinkClick>
                        </a:rPr>
                        <a:t>EHB 2317</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Concerning early learning program licensing requirements.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050391665"/>
                  </a:ext>
                </a:extLst>
              </a:tr>
              <a:tr h="198942">
                <a:tc>
                  <a:txBody>
                    <a:bodyPr/>
                    <a:lstStyle/>
                    <a:p>
                      <a:pPr algn="ctr" fontAlgn="ctr">
                        <a:buNone/>
                      </a:pPr>
                      <a:r>
                        <a:rPr lang="en-US" sz="1000" b="1" u="none" strike="noStrike">
                          <a:solidFill>
                            <a:schemeClr val="tx1"/>
                          </a:solidFill>
                          <a:effectLst/>
                        </a:rPr>
                        <a:t>SSB 5841</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Concerning the completion of postsecondary financial aid applications.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231296291"/>
                  </a:ext>
                </a:extLst>
              </a:tr>
              <a:tr h="198942">
                <a:tc>
                  <a:txBody>
                    <a:bodyPr/>
                    <a:lstStyle/>
                    <a:p>
                      <a:pPr algn="ctr" fontAlgn="ctr">
                        <a:buNone/>
                      </a:pPr>
                      <a:r>
                        <a:rPr lang="en-US" sz="1000" b="1" u="none" strike="noStrike">
                          <a:solidFill>
                            <a:schemeClr val="tx1"/>
                          </a:solidFill>
                          <a:effectLst/>
                        </a:rPr>
                        <a:t>ESB 5872</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Establishing the preK promise account.</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759898338"/>
                  </a:ext>
                </a:extLst>
              </a:tr>
              <a:tr h="334223">
                <a:tc>
                  <a:txBody>
                    <a:bodyPr/>
                    <a:lstStyle/>
                    <a:p>
                      <a:pPr algn="ctr" fontAlgn="ctr">
                        <a:buNone/>
                      </a:pPr>
                      <a:r>
                        <a:rPr lang="en-US" sz="1000" b="1" u="none" strike="noStrike">
                          <a:solidFill>
                            <a:schemeClr val="tx1"/>
                          </a:solidFill>
                          <a:effectLst/>
                        </a:rPr>
                        <a:t>SB 5963</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Modifying funding for the passport to careers program and eligibility for the Washington college grant.</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983550720"/>
                  </a:ext>
                </a:extLst>
              </a:tr>
            </a:tbl>
          </a:graphicData>
        </a:graphic>
      </p:graphicFrame>
    </p:spTree>
    <p:extLst>
      <p:ext uri="{BB962C8B-B14F-4D97-AF65-F5344CB8AC3E}">
        <p14:creationId xmlns:p14="http://schemas.microsoft.com/office/powerpoint/2010/main" val="22452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6BC71718-266E-A822-BD72-17941A593BDA}"/>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371BB075-C034-8F1D-781D-05151B065C96}"/>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AA97F966-EB70-A135-8DBC-FF0B6DD86097}"/>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sz="3100" b="1" dirty="0"/>
              <a:t>Schools – Finance and Operations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1A98E530-6CA0-DCB5-DACF-13B5CA23FE81}"/>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A77400E7-6BB3-097E-DA1A-F227CBA9DBB3}"/>
              </a:ext>
            </a:extLst>
          </p:cNvPr>
          <p:cNvSpPr txBox="1"/>
          <p:nvPr/>
        </p:nvSpPr>
        <p:spPr>
          <a:xfrm>
            <a:off x="177033" y="2428570"/>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district flexibility in managing funds, debt, and financial operations </a:t>
            </a:r>
          </a:p>
          <a:p>
            <a:pPr marL="285750" indent="-285750">
              <a:spcBef>
                <a:spcPts val="600"/>
              </a:spcBef>
              <a:buFont typeface="Arial" panose="020B0604020202020204" pitchFamily="34" charset="0"/>
              <a:buChar char="•"/>
            </a:pPr>
            <a:r>
              <a:rPr lang="en-US" sz="1600" dirty="0"/>
              <a:t>Stabilizes funding in certain cases but shifts how resources are allocated </a:t>
            </a:r>
          </a:p>
          <a:p>
            <a:pPr marL="285750" indent="-285750">
              <a:spcBef>
                <a:spcPts val="600"/>
              </a:spcBef>
              <a:buFont typeface="Arial" panose="020B0604020202020204" pitchFamily="34" charset="0"/>
              <a:buChar char="•"/>
            </a:pPr>
            <a:r>
              <a:rPr lang="en-US" sz="1600" dirty="0"/>
              <a:t>Tightens funding formulas and limits in programs like Running Start </a:t>
            </a:r>
          </a:p>
          <a:p>
            <a:pPr marL="285750" indent="-285750">
              <a:spcBef>
                <a:spcPts val="600"/>
              </a:spcBef>
              <a:buFont typeface="Arial" panose="020B0604020202020204" pitchFamily="34" charset="0"/>
              <a:buChar char="•"/>
            </a:pPr>
            <a:r>
              <a:rPr lang="en-US" sz="1600" dirty="0"/>
              <a:t>Prioritizes early learning and targeted student populations </a:t>
            </a:r>
          </a:p>
          <a:p>
            <a:pPr marL="285750" indent="-285750">
              <a:spcBef>
                <a:spcPts val="600"/>
              </a:spcBef>
              <a:buFont typeface="Arial" panose="020B0604020202020204" pitchFamily="34" charset="0"/>
              <a:buChar char="•"/>
            </a:pPr>
            <a:r>
              <a:rPr lang="en-US" sz="1600" dirty="0"/>
              <a:t>Increases state direction over how funding is structured and used</a:t>
            </a:r>
          </a:p>
        </p:txBody>
      </p:sp>
      <p:sp>
        <p:nvSpPr>
          <p:cNvPr id="13" name="TextBox 12">
            <a:extLst>
              <a:ext uri="{FF2B5EF4-FFF2-40B4-BE49-F238E27FC236}">
                <a16:creationId xmlns:a16="http://schemas.microsoft.com/office/drawing/2014/main" id="{04ABE400-314D-9A91-A5FB-E2735732E5C0}"/>
              </a:ext>
            </a:extLst>
          </p:cNvPr>
          <p:cNvSpPr txBox="1"/>
          <p:nvPr/>
        </p:nvSpPr>
        <p:spPr>
          <a:xfrm>
            <a:off x="68856" y="5572489"/>
            <a:ext cx="9021036" cy="769441"/>
          </a:xfrm>
          <a:prstGeom prst="rect">
            <a:avLst/>
          </a:prstGeom>
          <a:noFill/>
        </p:spPr>
        <p:txBody>
          <a:bodyPr wrap="square" rtlCol="0">
            <a:spAutoFit/>
          </a:bodyPr>
          <a:lstStyle/>
          <a:p>
            <a:r>
              <a:rPr lang="en-US" b="1" dirty="0"/>
              <a:t>Bottom Line</a:t>
            </a:r>
          </a:p>
          <a:p>
            <a:endParaRPr lang="en-US" sz="800" b="1" dirty="0"/>
          </a:p>
          <a:p>
            <a:r>
              <a:rPr lang="en-US" dirty="0"/>
              <a:t>Shifts control to the state while tightening how districts can use funding</a:t>
            </a:r>
          </a:p>
        </p:txBody>
      </p:sp>
      <p:graphicFrame>
        <p:nvGraphicFramePr>
          <p:cNvPr id="4" name="Table 3">
            <a:extLst>
              <a:ext uri="{FF2B5EF4-FFF2-40B4-BE49-F238E27FC236}">
                <a16:creationId xmlns:a16="http://schemas.microsoft.com/office/drawing/2014/main" id="{DE75E220-A0C4-6818-F841-F8CFBA7D55BE}"/>
              </a:ext>
            </a:extLst>
          </p:cNvPr>
          <p:cNvGraphicFramePr>
            <a:graphicFrameLocks noGrp="1"/>
          </p:cNvGraphicFramePr>
          <p:nvPr>
            <p:extLst>
              <p:ext uri="{D42A27DB-BD31-4B8C-83A1-F6EECF244321}">
                <p14:modId xmlns:p14="http://schemas.microsoft.com/office/powerpoint/2010/main" val="1658427282"/>
              </p:ext>
            </p:extLst>
          </p:nvPr>
        </p:nvGraphicFramePr>
        <p:xfrm>
          <a:off x="146914" y="648399"/>
          <a:ext cx="8951898" cy="1464214"/>
        </p:xfrm>
        <a:graphic>
          <a:graphicData uri="http://schemas.openxmlformats.org/drawingml/2006/table">
            <a:tbl>
              <a:tblPr>
                <a:tableStyleId>{5C22544A-7EE6-4342-B048-85BDC9FD1C3A}</a:tableStyleId>
              </a:tblPr>
              <a:tblGrid>
                <a:gridCol w="897086">
                  <a:extLst>
                    <a:ext uri="{9D8B030D-6E8A-4147-A177-3AD203B41FA5}">
                      <a16:colId xmlns:a16="http://schemas.microsoft.com/office/drawing/2014/main" val="2132903253"/>
                    </a:ext>
                  </a:extLst>
                </a:gridCol>
                <a:gridCol w="5448844">
                  <a:extLst>
                    <a:ext uri="{9D8B030D-6E8A-4147-A177-3AD203B41FA5}">
                      <a16:colId xmlns:a16="http://schemas.microsoft.com/office/drawing/2014/main" val="1320010953"/>
                    </a:ext>
                  </a:extLst>
                </a:gridCol>
                <a:gridCol w="758100">
                  <a:extLst>
                    <a:ext uri="{9D8B030D-6E8A-4147-A177-3AD203B41FA5}">
                      <a16:colId xmlns:a16="http://schemas.microsoft.com/office/drawing/2014/main" val="1235888170"/>
                    </a:ext>
                  </a:extLst>
                </a:gridCol>
                <a:gridCol w="758100">
                  <a:extLst>
                    <a:ext uri="{9D8B030D-6E8A-4147-A177-3AD203B41FA5}">
                      <a16:colId xmlns:a16="http://schemas.microsoft.com/office/drawing/2014/main" val="3441162685"/>
                    </a:ext>
                  </a:extLst>
                </a:gridCol>
                <a:gridCol w="1089768">
                  <a:extLst>
                    <a:ext uri="{9D8B030D-6E8A-4147-A177-3AD203B41FA5}">
                      <a16:colId xmlns:a16="http://schemas.microsoft.com/office/drawing/2014/main" val="2868067391"/>
                    </a:ext>
                  </a:extLst>
                </a:gridCol>
              </a:tblGrid>
              <a:tr h="1989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089189687"/>
                  </a:ext>
                </a:extLst>
              </a:tr>
              <a:tr h="334223">
                <a:tc>
                  <a:txBody>
                    <a:bodyPr/>
                    <a:lstStyle/>
                    <a:p>
                      <a:pPr algn="ctr" fontAlgn="ctr">
                        <a:buNone/>
                      </a:pPr>
                      <a:r>
                        <a:rPr lang="en-US" sz="1000" b="1" u="none" strike="noStrike">
                          <a:solidFill>
                            <a:schemeClr val="tx1"/>
                          </a:solidFill>
                          <a:effectLst/>
                          <a:hlinkClick r:id="rId5" tooltip="View HB 1796">
                            <a:extLst>
                              <a:ext uri="{A12FA001-AC4F-418D-AE19-62706E023703}">
                                <ahyp:hlinkClr xmlns:ahyp="http://schemas.microsoft.com/office/drawing/2018/hyperlinkcolor" val="tx"/>
                              </a:ext>
                            </a:extLst>
                          </a:hlinkClick>
                        </a:rPr>
                        <a:t>HB 1796</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Concerning school districts' authority to contract indebtedness for school construction.</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267903136"/>
                  </a:ext>
                </a:extLst>
              </a:tr>
              <a:tr h="198942">
                <a:tc>
                  <a:txBody>
                    <a:bodyPr/>
                    <a:lstStyle/>
                    <a:p>
                      <a:pPr algn="ctr" fontAlgn="ctr">
                        <a:buNone/>
                      </a:pPr>
                      <a:r>
                        <a:rPr lang="en-US" sz="1000" b="1" u="none" strike="noStrike">
                          <a:solidFill>
                            <a:schemeClr val="tx1"/>
                          </a:solidFill>
                          <a:effectLst/>
                        </a:rPr>
                        <a:t>SB 5922</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Authorizing transportation vehicle fund transfers.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641194333"/>
                  </a:ext>
                </a:extLst>
              </a:tr>
              <a:tr h="334223">
                <a:tc>
                  <a:txBody>
                    <a:bodyPr/>
                    <a:lstStyle/>
                    <a:p>
                      <a:pPr algn="ctr" fontAlgn="ctr">
                        <a:buNone/>
                      </a:pPr>
                      <a:r>
                        <a:rPr lang="en-US" sz="1000" b="1" u="none" strike="noStrike">
                          <a:solidFill>
                            <a:schemeClr val="tx1"/>
                          </a:solidFill>
                          <a:effectLst/>
                        </a:rPr>
                        <a:t>SB 5994</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Preserving timber tax distributions for school districts with recent school district levy failures.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2677030976"/>
                  </a:ext>
                </a:extLst>
              </a:tr>
              <a:tr h="198942">
                <a:tc>
                  <a:txBody>
                    <a:bodyPr/>
                    <a:lstStyle/>
                    <a:p>
                      <a:pPr algn="ctr" fontAlgn="ctr">
                        <a:buNone/>
                      </a:pPr>
                      <a:r>
                        <a:rPr lang="en-US" sz="1000" b="1" u="none" strike="noStrike">
                          <a:solidFill>
                            <a:schemeClr val="tx1"/>
                          </a:solidFill>
                          <a:effectLst/>
                        </a:rPr>
                        <a:t>SB 6065</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Concerning school district transportation vehicle funds.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515370073"/>
                  </a:ext>
                </a:extLst>
              </a:tr>
              <a:tr h="198942">
                <a:tc>
                  <a:txBody>
                    <a:bodyPr/>
                    <a:lstStyle/>
                    <a:p>
                      <a:pPr algn="ctr" fontAlgn="ctr">
                        <a:buNone/>
                      </a:pPr>
                      <a:r>
                        <a:rPr lang="en-US" sz="1000" b="1" u="none" strike="noStrike">
                          <a:solidFill>
                            <a:schemeClr val="tx1"/>
                          </a:solidFill>
                          <a:effectLst/>
                        </a:rPr>
                        <a:t>ESSB 6260</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Implementing efficiencies and programming changes in public education.</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extLst>
                  <a:ext uri="{0D108BD9-81ED-4DB2-BD59-A6C34878D82A}">
                    <a16:rowId xmlns:a16="http://schemas.microsoft.com/office/drawing/2014/main" val="1702026486"/>
                  </a:ext>
                </a:extLst>
              </a:tr>
            </a:tbl>
          </a:graphicData>
        </a:graphic>
      </p:graphicFrame>
    </p:spTree>
    <p:extLst>
      <p:ext uri="{BB962C8B-B14F-4D97-AF65-F5344CB8AC3E}">
        <p14:creationId xmlns:p14="http://schemas.microsoft.com/office/powerpoint/2010/main" val="21518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2DDE715-8E9F-5B4B-F097-DA42D7819C92}"/>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ADA8B4C-197D-46C5-F866-203407A9CC71}"/>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6FE60DE3-C766-0D2C-B0C6-0C01DF265D80}"/>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b="1" dirty="0"/>
              <a:t>Schools – Instruction and Student Success</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4453E374-7EB1-468E-438A-801B7B5AFF63}"/>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262587BD-0C2D-C06E-9140-896308885EE6}"/>
              </a:ext>
            </a:extLst>
          </p:cNvPr>
          <p:cNvSpPr txBox="1"/>
          <p:nvPr/>
        </p:nvSpPr>
        <p:spPr>
          <a:xfrm>
            <a:off x="177033" y="2428570"/>
            <a:ext cx="8951898" cy="1908215"/>
          </a:xfrm>
          <a:prstGeom prst="rect">
            <a:avLst/>
          </a:prstGeom>
          <a:noFill/>
        </p:spPr>
        <p:txBody>
          <a:bodyPr wrap="square" rtlCol="0">
            <a:spAutoFit/>
          </a:bodyPr>
          <a:lstStyle/>
          <a:p>
            <a:r>
              <a:rPr lang="en-US" b="1" dirty="0"/>
              <a:t>Key Takeaways (Instruction &amp; Student Success)</a:t>
            </a:r>
          </a:p>
          <a:p>
            <a:pPr marL="285750" indent="-285750">
              <a:spcBef>
                <a:spcPts val="600"/>
              </a:spcBef>
              <a:buFont typeface="Arial" panose="020B0604020202020204" pitchFamily="34" charset="0"/>
              <a:buChar char="•"/>
            </a:pPr>
            <a:r>
              <a:rPr lang="en-US" sz="1600" dirty="0"/>
              <a:t>Expands focus on evidence-based literacy instruction in early grades </a:t>
            </a:r>
          </a:p>
          <a:p>
            <a:pPr marL="285750" indent="-285750">
              <a:spcBef>
                <a:spcPts val="600"/>
              </a:spcBef>
              <a:buFont typeface="Arial" panose="020B0604020202020204" pitchFamily="34" charset="0"/>
              <a:buChar char="•"/>
            </a:pPr>
            <a:r>
              <a:rPr lang="en-US" sz="1600" dirty="0"/>
              <a:t>Strengthens oversight and accountability of teacher and principal preparation programs </a:t>
            </a:r>
          </a:p>
          <a:p>
            <a:pPr marL="285750" indent="-285750">
              <a:spcBef>
                <a:spcPts val="600"/>
              </a:spcBef>
              <a:buFont typeface="Arial" panose="020B0604020202020204" pitchFamily="34" charset="0"/>
              <a:buChar char="•"/>
            </a:pPr>
            <a:r>
              <a:rPr lang="en-US" sz="1600" dirty="0"/>
              <a:t>Encourages limits on student cellphone use to improve learning environments </a:t>
            </a:r>
          </a:p>
          <a:p>
            <a:pPr marL="285750" indent="-285750">
              <a:spcBef>
                <a:spcPts val="600"/>
              </a:spcBef>
              <a:buFont typeface="Arial" panose="020B0604020202020204" pitchFamily="34" charset="0"/>
              <a:buChar char="•"/>
            </a:pPr>
            <a:r>
              <a:rPr lang="en-US" sz="1600" dirty="0"/>
              <a:t>Increases emphasis on early identification and support for struggling readers</a:t>
            </a:r>
          </a:p>
        </p:txBody>
      </p:sp>
      <p:sp>
        <p:nvSpPr>
          <p:cNvPr id="13" name="TextBox 12">
            <a:extLst>
              <a:ext uri="{FF2B5EF4-FFF2-40B4-BE49-F238E27FC236}">
                <a16:creationId xmlns:a16="http://schemas.microsoft.com/office/drawing/2014/main" id="{07C2FBC4-CF09-3972-5F96-AF5B43CFF50E}"/>
              </a:ext>
            </a:extLst>
          </p:cNvPr>
          <p:cNvSpPr txBox="1"/>
          <p:nvPr/>
        </p:nvSpPr>
        <p:spPr>
          <a:xfrm>
            <a:off x="177033" y="5572489"/>
            <a:ext cx="9021036" cy="1046440"/>
          </a:xfrm>
          <a:prstGeom prst="rect">
            <a:avLst/>
          </a:prstGeom>
          <a:noFill/>
        </p:spPr>
        <p:txBody>
          <a:bodyPr wrap="square" rtlCol="0">
            <a:spAutoFit/>
          </a:bodyPr>
          <a:lstStyle/>
          <a:p>
            <a:r>
              <a:rPr lang="en-US" b="1" dirty="0"/>
              <a:t>Bottom Line</a:t>
            </a:r>
          </a:p>
          <a:p>
            <a:endParaRPr lang="en-US" sz="800" b="1" dirty="0"/>
          </a:p>
          <a:p>
            <a:r>
              <a:rPr lang="en-US" dirty="0"/>
              <a:t>Focuses on improving student outcomes through stronger instruction standards and classroom discipline</a:t>
            </a:r>
          </a:p>
        </p:txBody>
      </p:sp>
      <p:graphicFrame>
        <p:nvGraphicFramePr>
          <p:cNvPr id="3" name="Table 2">
            <a:extLst>
              <a:ext uri="{FF2B5EF4-FFF2-40B4-BE49-F238E27FC236}">
                <a16:creationId xmlns:a16="http://schemas.microsoft.com/office/drawing/2014/main" id="{FB669498-BA33-FCED-E240-4349219EC4C1}"/>
              </a:ext>
            </a:extLst>
          </p:cNvPr>
          <p:cNvGraphicFramePr>
            <a:graphicFrameLocks noGrp="1"/>
          </p:cNvGraphicFramePr>
          <p:nvPr>
            <p:extLst>
              <p:ext uri="{D42A27DB-BD31-4B8C-83A1-F6EECF244321}">
                <p14:modId xmlns:p14="http://schemas.microsoft.com/office/powerpoint/2010/main" val="2979882918"/>
              </p:ext>
            </p:extLst>
          </p:nvPr>
        </p:nvGraphicFramePr>
        <p:xfrm>
          <a:off x="177033" y="684740"/>
          <a:ext cx="8844021" cy="1164450"/>
        </p:xfrm>
        <a:graphic>
          <a:graphicData uri="http://schemas.openxmlformats.org/drawingml/2006/table">
            <a:tbl>
              <a:tblPr>
                <a:tableStyleId>{5C22544A-7EE6-4342-B048-85BDC9FD1C3A}</a:tableStyleId>
              </a:tblPr>
              <a:tblGrid>
                <a:gridCol w="886275">
                  <a:extLst>
                    <a:ext uri="{9D8B030D-6E8A-4147-A177-3AD203B41FA5}">
                      <a16:colId xmlns:a16="http://schemas.microsoft.com/office/drawing/2014/main" val="1709489740"/>
                    </a:ext>
                  </a:extLst>
                </a:gridCol>
                <a:gridCol w="5383182">
                  <a:extLst>
                    <a:ext uri="{9D8B030D-6E8A-4147-A177-3AD203B41FA5}">
                      <a16:colId xmlns:a16="http://schemas.microsoft.com/office/drawing/2014/main" val="3816659977"/>
                    </a:ext>
                  </a:extLst>
                </a:gridCol>
                <a:gridCol w="748964">
                  <a:extLst>
                    <a:ext uri="{9D8B030D-6E8A-4147-A177-3AD203B41FA5}">
                      <a16:colId xmlns:a16="http://schemas.microsoft.com/office/drawing/2014/main" val="1432018387"/>
                    </a:ext>
                  </a:extLst>
                </a:gridCol>
                <a:gridCol w="748964">
                  <a:extLst>
                    <a:ext uri="{9D8B030D-6E8A-4147-A177-3AD203B41FA5}">
                      <a16:colId xmlns:a16="http://schemas.microsoft.com/office/drawing/2014/main" val="2753839962"/>
                    </a:ext>
                  </a:extLst>
                </a:gridCol>
                <a:gridCol w="1076636">
                  <a:extLst>
                    <a:ext uri="{9D8B030D-6E8A-4147-A177-3AD203B41FA5}">
                      <a16:colId xmlns:a16="http://schemas.microsoft.com/office/drawing/2014/main" val="2319858911"/>
                    </a:ext>
                  </a:extLst>
                </a:gridCol>
              </a:tblGrid>
              <a:tr h="1989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280028475"/>
                  </a:ext>
                </a:extLst>
              </a:tr>
              <a:tr h="334223">
                <a:tc>
                  <a:txBody>
                    <a:bodyPr/>
                    <a:lstStyle/>
                    <a:p>
                      <a:pPr algn="ctr" fontAlgn="ctr">
                        <a:buNone/>
                      </a:pPr>
                      <a:r>
                        <a:rPr lang="en-US" sz="1000" b="1" u="none" strike="noStrike">
                          <a:solidFill>
                            <a:schemeClr val="tx1"/>
                          </a:solidFill>
                          <a:effectLst/>
                          <a:hlinkClick r:id="rId5" tooltip="View ESHB 1295">
                            <a:extLst>
                              <a:ext uri="{A12FA001-AC4F-418D-AE19-62706E023703}">
                                <ahyp:hlinkClr xmlns:ahyp="http://schemas.microsoft.com/office/drawing/2018/hyperlinkcolor" val="tx"/>
                              </a:ext>
                            </a:extLst>
                          </a:hlinkClick>
                        </a:rPr>
                        <a:t>ESHB 1295</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Using evidence-based instructional practices in reading and writing literacy for public elementary students.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433717842"/>
                  </a:ext>
                </a:extLst>
              </a:tr>
              <a:tr h="297062">
                <a:tc>
                  <a:txBody>
                    <a:bodyPr/>
                    <a:lstStyle/>
                    <a:p>
                      <a:pPr algn="ctr" fontAlgn="ctr">
                        <a:buNone/>
                      </a:pPr>
                      <a:r>
                        <a:rPr lang="en-US" sz="1000" b="1" u="none" strike="noStrike">
                          <a:solidFill>
                            <a:schemeClr val="tx1"/>
                          </a:solidFill>
                          <a:effectLst/>
                        </a:rPr>
                        <a:t>SSB 5346</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Addressing student use of mobile devices in public schools.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099378488"/>
                  </a:ext>
                </a:extLst>
              </a:tr>
              <a:tr h="334223">
                <a:tc>
                  <a:txBody>
                    <a:bodyPr/>
                    <a:lstStyle/>
                    <a:p>
                      <a:pPr algn="ctr" fontAlgn="ctr">
                        <a:buNone/>
                      </a:pPr>
                      <a:r>
                        <a:rPr lang="en-US" sz="1000" b="1" u="none" strike="noStrike">
                          <a:solidFill>
                            <a:schemeClr val="tx1"/>
                          </a:solidFill>
                          <a:effectLst/>
                        </a:rPr>
                        <a:t>SB 6278</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Concerning the ongoing review of approved teacher and principal preparation programs.</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1657851"/>
                  </a:ext>
                </a:extLst>
              </a:tr>
            </a:tbl>
          </a:graphicData>
        </a:graphic>
      </p:graphicFrame>
    </p:spTree>
    <p:extLst>
      <p:ext uri="{BB962C8B-B14F-4D97-AF65-F5344CB8AC3E}">
        <p14:creationId xmlns:p14="http://schemas.microsoft.com/office/powerpoint/2010/main" val="4100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450061D6-3599-811A-E59E-E8E6C5FCA286}"/>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BD683B55-8B8B-E9E6-8433-A29A8FB2912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AE227735-616C-2102-91A5-10EE31226CF2}"/>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b="1" dirty="0"/>
              <a:t>Schools – Special Populations and Equity</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5F0DD87B-FD5D-EF18-0F2E-09D05792A301}"/>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B155182F-392A-6677-FB50-BC1DA3FA1A2F}"/>
              </a:ext>
            </a:extLst>
          </p:cNvPr>
          <p:cNvSpPr txBox="1"/>
          <p:nvPr/>
        </p:nvSpPr>
        <p:spPr>
          <a:xfrm>
            <a:off x="177033" y="2682142"/>
            <a:ext cx="8951898" cy="2231380"/>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protections and access for vulnerable students, including homeless and military-connected youth </a:t>
            </a:r>
          </a:p>
          <a:p>
            <a:pPr marL="285750" indent="-285750">
              <a:spcBef>
                <a:spcPts val="600"/>
              </a:spcBef>
              <a:buFont typeface="Arial" panose="020B0604020202020204" pitchFamily="34" charset="0"/>
              <a:buChar char="•"/>
            </a:pPr>
            <a:r>
              <a:rPr lang="en-US" sz="1600" dirty="0"/>
              <a:t>Strengthens parental rights and transparency in special education processes </a:t>
            </a:r>
          </a:p>
          <a:p>
            <a:pPr marL="285750" indent="-285750">
              <a:spcBef>
                <a:spcPts val="600"/>
              </a:spcBef>
              <a:buFont typeface="Arial" panose="020B0604020202020204" pitchFamily="34" charset="0"/>
              <a:buChar char="•"/>
            </a:pPr>
            <a:r>
              <a:rPr lang="en-US" sz="1600" dirty="0"/>
              <a:t>Improves coordination and efficiency in special education planning and systems </a:t>
            </a:r>
          </a:p>
          <a:p>
            <a:pPr marL="285750" indent="-285750">
              <a:spcBef>
                <a:spcPts val="600"/>
              </a:spcBef>
              <a:buFont typeface="Arial" panose="020B0604020202020204" pitchFamily="34" charset="0"/>
              <a:buChar char="•"/>
            </a:pPr>
            <a:r>
              <a:rPr lang="en-US" sz="1600" dirty="0"/>
              <a:t>Increases oversight and public visibility into special education decisions </a:t>
            </a:r>
          </a:p>
          <a:p>
            <a:pPr marL="285750" indent="-285750">
              <a:spcBef>
                <a:spcPts val="600"/>
              </a:spcBef>
              <a:buFont typeface="Arial" panose="020B0604020202020204" pitchFamily="34" charset="0"/>
              <a:buChar char="•"/>
            </a:pPr>
            <a:r>
              <a:rPr lang="en-US" sz="1600" dirty="0"/>
              <a:t>Focuses on removing barriers to enrollment, stability, and equal access to education</a:t>
            </a:r>
          </a:p>
        </p:txBody>
      </p:sp>
      <p:sp>
        <p:nvSpPr>
          <p:cNvPr id="13" name="TextBox 12">
            <a:extLst>
              <a:ext uri="{FF2B5EF4-FFF2-40B4-BE49-F238E27FC236}">
                <a16:creationId xmlns:a16="http://schemas.microsoft.com/office/drawing/2014/main" id="{EB279697-6100-29EF-0B0E-16E13378146C}"/>
              </a:ext>
            </a:extLst>
          </p:cNvPr>
          <p:cNvSpPr txBox="1"/>
          <p:nvPr/>
        </p:nvSpPr>
        <p:spPr>
          <a:xfrm>
            <a:off x="177033" y="5526385"/>
            <a:ext cx="8874756" cy="1046440"/>
          </a:xfrm>
          <a:prstGeom prst="rect">
            <a:avLst/>
          </a:prstGeom>
          <a:noFill/>
        </p:spPr>
        <p:txBody>
          <a:bodyPr wrap="square" rtlCol="0">
            <a:spAutoFit/>
          </a:bodyPr>
          <a:lstStyle/>
          <a:p>
            <a:r>
              <a:rPr lang="en-US" b="1" dirty="0"/>
              <a:t>Bottom Line</a:t>
            </a:r>
          </a:p>
          <a:p>
            <a:endParaRPr lang="en-US" sz="800" b="1" dirty="0"/>
          </a:p>
          <a:p>
            <a:r>
              <a:rPr lang="en-US" dirty="0"/>
              <a:t>Expands protections and access for vulnerable students while increasing oversight and system accountability</a:t>
            </a:r>
          </a:p>
        </p:txBody>
      </p:sp>
      <p:graphicFrame>
        <p:nvGraphicFramePr>
          <p:cNvPr id="4" name="Table 3">
            <a:extLst>
              <a:ext uri="{FF2B5EF4-FFF2-40B4-BE49-F238E27FC236}">
                <a16:creationId xmlns:a16="http://schemas.microsoft.com/office/drawing/2014/main" id="{8E77A1E4-D6AD-DF33-802C-3CE17174BF22}"/>
              </a:ext>
            </a:extLst>
          </p:cNvPr>
          <p:cNvGraphicFramePr>
            <a:graphicFrameLocks noGrp="1"/>
          </p:cNvGraphicFramePr>
          <p:nvPr>
            <p:extLst>
              <p:ext uri="{D42A27DB-BD31-4B8C-83A1-F6EECF244321}">
                <p14:modId xmlns:p14="http://schemas.microsoft.com/office/powerpoint/2010/main" val="802905567"/>
              </p:ext>
            </p:extLst>
          </p:nvPr>
        </p:nvGraphicFramePr>
        <p:xfrm>
          <a:off x="99891" y="708197"/>
          <a:ext cx="8951898" cy="1543790"/>
        </p:xfrm>
        <a:graphic>
          <a:graphicData uri="http://schemas.openxmlformats.org/drawingml/2006/table">
            <a:tbl>
              <a:tblPr>
                <a:tableStyleId>{5C22544A-7EE6-4342-B048-85BDC9FD1C3A}</a:tableStyleId>
              </a:tblPr>
              <a:tblGrid>
                <a:gridCol w="897086">
                  <a:extLst>
                    <a:ext uri="{9D8B030D-6E8A-4147-A177-3AD203B41FA5}">
                      <a16:colId xmlns:a16="http://schemas.microsoft.com/office/drawing/2014/main" val="257405535"/>
                    </a:ext>
                  </a:extLst>
                </a:gridCol>
                <a:gridCol w="5448844">
                  <a:extLst>
                    <a:ext uri="{9D8B030D-6E8A-4147-A177-3AD203B41FA5}">
                      <a16:colId xmlns:a16="http://schemas.microsoft.com/office/drawing/2014/main" val="1345534195"/>
                    </a:ext>
                  </a:extLst>
                </a:gridCol>
                <a:gridCol w="758100">
                  <a:extLst>
                    <a:ext uri="{9D8B030D-6E8A-4147-A177-3AD203B41FA5}">
                      <a16:colId xmlns:a16="http://schemas.microsoft.com/office/drawing/2014/main" val="3085544389"/>
                    </a:ext>
                  </a:extLst>
                </a:gridCol>
                <a:gridCol w="758100">
                  <a:extLst>
                    <a:ext uri="{9D8B030D-6E8A-4147-A177-3AD203B41FA5}">
                      <a16:colId xmlns:a16="http://schemas.microsoft.com/office/drawing/2014/main" val="3228016013"/>
                    </a:ext>
                  </a:extLst>
                </a:gridCol>
                <a:gridCol w="1089768">
                  <a:extLst>
                    <a:ext uri="{9D8B030D-6E8A-4147-A177-3AD203B41FA5}">
                      <a16:colId xmlns:a16="http://schemas.microsoft.com/office/drawing/2014/main" val="3109055833"/>
                    </a:ext>
                  </a:extLst>
                </a:gridCol>
              </a:tblGrid>
              <a:tr h="1989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Valdez</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09709429"/>
                  </a:ext>
                </a:extLst>
              </a:tr>
              <a:tr h="238730">
                <a:tc>
                  <a:txBody>
                    <a:bodyPr/>
                    <a:lstStyle/>
                    <a:p>
                      <a:pPr algn="ctr" fontAlgn="ctr">
                        <a:buNone/>
                      </a:pPr>
                      <a:r>
                        <a:rPr lang="en-US" sz="1000" b="1" u="none" strike="noStrike">
                          <a:solidFill>
                            <a:schemeClr val="tx1"/>
                          </a:solidFill>
                          <a:effectLst/>
                          <a:hlinkClick r:id="rId5" tooltip="View ESHB 2534">
                            <a:extLst>
                              <a:ext uri="{A12FA001-AC4F-418D-AE19-62706E023703}">
                                <ahyp:hlinkClr xmlns:ahyp="http://schemas.microsoft.com/office/drawing/2018/hyperlinkcolor" val="tx"/>
                              </a:ext>
                            </a:extLst>
                          </a:hlinkClick>
                        </a:rPr>
                        <a:t>ESHB 2534</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Promoting educational stability for children of military families.</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489191683"/>
                  </a:ext>
                </a:extLst>
              </a:tr>
              <a:tr h="238730">
                <a:tc>
                  <a:txBody>
                    <a:bodyPr/>
                    <a:lstStyle/>
                    <a:p>
                      <a:pPr algn="ctr" fontAlgn="ctr">
                        <a:buNone/>
                      </a:pPr>
                      <a:r>
                        <a:rPr lang="en-US" sz="1000" b="1" u="none" strike="noStrike">
                          <a:solidFill>
                            <a:schemeClr val="tx1"/>
                          </a:solidFill>
                          <a:effectLst/>
                          <a:hlinkClick r:id="rId6" tooltip="View ESHB 2557">
                            <a:extLst>
                              <a:ext uri="{A12FA001-AC4F-418D-AE19-62706E023703}">
                                <ahyp:hlinkClr xmlns:ahyp="http://schemas.microsoft.com/office/drawing/2018/hyperlinkcolor" val="tx"/>
                              </a:ext>
                            </a:extLst>
                          </a:hlinkClick>
                        </a:rPr>
                        <a:t>ESHB 2557</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Providing parental access to special education evaluation reports.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2930222633"/>
                  </a:ext>
                </a:extLst>
              </a:tr>
              <a:tr h="334223">
                <a:tc>
                  <a:txBody>
                    <a:bodyPr/>
                    <a:lstStyle/>
                    <a:p>
                      <a:pPr algn="ctr" fontAlgn="ctr">
                        <a:buNone/>
                      </a:pPr>
                      <a:r>
                        <a:rPr lang="en-US" sz="1000" b="1" u="none" strike="noStrike">
                          <a:solidFill>
                            <a:schemeClr val="tx1"/>
                          </a:solidFill>
                          <a:effectLst/>
                          <a:hlinkClick r:id="rId7" tooltip="View SHB 2594">
                            <a:extLst>
                              <a:ext uri="{A12FA001-AC4F-418D-AE19-62706E023703}">
                                <ahyp:hlinkClr xmlns:ahyp="http://schemas.microsoft.com/office/drawing/2018/hyperlinkcolor" val="tx"/>
                              </a:ext>
                            </a:extLst>
                          </a:hlinkClick>
                        </a:rPr>
                        <a:t>SHB 2594</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Ensuring that unhoused children and youths in Washington have equal access to free, appropriate public education.</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480836968"/>
                  </a:ext>
                </a:extLst>
              </a:tr>
              <a:tr h="334223">
                <a:tc>
                  <a:txBody>
                    <a:bodyPr/>
                    <a:lstStyle/>
                    <a:p>
                      <a:pPr algn="ctr" fontAlgn="ctr">
                        <a:buNone/>
                      </a:pPr>
                      <a:r>
                        <a:rPr lang="en-US" sz="1000" b="1" u="none" strike="noStrike">
                          <a:solidFill>
                            <a:schemeClr val="tx1"/>
                          </a:solidFill>
                          <a:effectLst/>
                        </a:rPr>
                        <a:t>SSB 5969</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Reducing duplication between high school and beyond plans and individualized education program transition plans.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7958" marR="7958" marT="7958"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4222475151"/>
                  </a:ext>
                </a:extLst>
              </a:tr>
              <a:tr h="198942">
                <a:tc>
                  <a:txBody>
                    <a:bodyPr/>
                    <a:lstStyle/>
                    <a:p>
                      <a:pPr algn="ctr" fontAlgn="ctr">
                        <a:buNone/>
                      </a:pPr>
                      <a:r>
                        <a:rPr lang="en-US" sz="1000" b="1" u="none" strike="noStrike">
                          <a:solidFill>
                            <a:schemeClr val="tx1"/>
                          </a:solidFill>
                          <a:effectLst/>
                        </a:rPr>
                        <a:t>SSB 6268</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Maintaining an online record of special education complaint decisions.</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478205425"/>
                  </a:ext>
                </a:extLst>
              </a:tr>
            </a:tbl>
          </a:graphicData>
        </a:graphic>
      </p:graphicFrame>
    </p:spTree>
    <p:extLst>
      <p:ext uri="{BB962C8B-B14F-4D97-AF65-F5344CB8AC3E}">
        <p14:creationId xmlns:p14="http://schemas.microsoft.com/office/powerpoint/2010/main" val="375250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FA524F26-5641-34E4-1D38-C7FAAD591483}"/>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D20EC2D-E8AE-74C2-2DD9-DBC92D6C49E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CA874C58-33C9-8C6C-9238-F2F562E54DB5}"/>
              </a:ext>
            </a:extLst>
          </p:cNvPr>
          <p:cNvSpPr>
            <a:spLocks noGrp="1"/>
          </p:cNvSpPr>
          <p:nvPr>
            <p:ph type="title"/>
          </p:nvPr>
        </p:nvSpPr>
        <p:spPr>
          <a:xfrm>
            <a:off x="20" y="33302"/>
            <a:ext cx="9143980" cy="517577"/>
          </a:xfrm>
        </p:spPr>
        <p:txBody>
          <a:bodyPr vert="horz" lIns="91440" tIns="45720" rIns="91440" bIns="45720" rtlCol="0" anchor="b">
            <a:noAutofit/>
          </a:bodyPr>
          <a:lstStyle/>
          <a:p>
            <a:pPr algn="ctr"/>
            <a:r>
              <a:rPr lang="en-US" b="1" dirty="0"/>
              <a:t>Schools – Student Health and Safety</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C3B11510-001A-434B-E459-BA817E4BA233}"/>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E11E8B97-0594-61D2-459E-DCA6C7860030}"/>
              </a:ext>
            </a:extLst>
          </p:cNvPr>
          <p:cNvSpPr txBox="1"/>
          <p:nvPr/>
        </p:nvSpPr>
        <p:spPr>
          <a:xfrm>
            <a:off x="177033" y="2665460"/>
            <a:ext cx="8951898" cy="1661993"/>
          </a:xfrm>
          <a:prstGeom prst="rect">
            <a:avLst/>
          </a:prstGeom>
          <a:noFill/>
        </p:spPr>
        <p:txBody>
          <a:bodyPr wrap="square" rtlCol="0">
            <a:spAutoFit/>
          </a:bodyPr>
          <a:lstStyle/>
          <a:p>
            <a:r>
              <a:rPr lang="en-US" b="1" dirty="0"/>
              <a:t>Key Takeaways (Student Health &amp; Safety)</a:t>
            </a:r>
          </a:p>
          <a:p>
            <a:pPr marL="285750" indent="-285750">
              <a:spcBef>
                <a:spcPts val="600"/>
              </a:spcBef>
              <a:buFont typeface="Arial" panose="020B0604020202020204" pitchFamily="34" charset="0"/>
              <a:buChar char="•"/>
            </a:pPr>
            <a:r>
              <a:rPr lang="en-US" sz="1600" dirty="0"/>
              <a:t>Expands access to emergency health treatments in schools </a:t>
            </a:r>
          </a:p>
          <a:p>
            <a:pPr marL="285750" indent="-285750">
              <a:spcBef>
                <a:spcPts val="600"/>
              </a:spcBef>
              <a:buFont typeface="Arial" panose="020B0604020202020204" pitchFamily="34" charset="0"/>
              <a:buChar char="•"/>
            </a:pPr>
            <a:r>
              <a:rPr lang="en-US" sz="1600" dirty="0"/>
              <a:t>Strengthens protections against violence and intimidation </a:t>
            </a:r>
          </a:p>
          <a:p>
            <a:pPr marL="285750" indent="-285750">
              <a:spcBef>
                <a:spcPts val="600"/>
              </a:spcBef>
              <a:buFont typeface="Arial" panose="020B0604020202020204" pitchFamily="34" charset="0"/>
              <a:buChar char="•"/>
            </a:pPr>
            <a:r>
              <a:rPr lang="en-US" sz="1600" dirty="0"/>
              <a:t>Improves coordination of student behavioral and mental health support </a:t>
            </a:r>
          </a:p>
          <a:p>
            <a:pPr marL="285750" indent="-285750">
              <a:spcBef>
                <a:spcPts val="600"/>
              </a:spcBef>
              <a:buFont typeface="Arial" panose="020B0604020202020204" pitchFamily="34" charset="0"/>
              <a:buChar char="•"/>
            </a:pPr>
            <a:r>
              <a:rPr lang="en-US" sz="1600" dirty="0"/>
              <a:t>Limits use of restraint and isolation with stronger oversight</a:t>
            </a:r>
          </a:p>
        </p:txBody>
      </p:sp>
      <p:sp>
        <p:nvSpPr>
          <p:cNvPr id="13" name="TextBox 12">
            <a:extLst>
              <a:ext uri="{FF2B5EF4-FFF2-40B4-BE49-F238E27FC236}">
                <a16:creationId xmlns:a16="http://schemas.microsoft.com/office/drawing/2014/main" id="{B0451BE8-483D-BD8D-154C-EAF59FEB787C}"/>
              </a:ext>
            </a:extLst>
          </p:cNvPr>
          <p:cNvSpPr txBox="1"/>
          <p:nvPr/>
        </p:nvSpPr>
        <p:spPr>
          <a:xfrm>
            <a:off x="177033" y="5434177"/>
            <a:ext cx="8874756" cy="1046440"/>
          </a:xfrm>
          <a:prstGeom prst="rect">
            <a:avLst/>
          </a:prstGeom>
          <a:noFill/>
        </p:spPr>
        <p:txBody>
          <a:bodyPr wrap="square" rtlCol="0">
            <a:spAutoFit/>
          </a:bodyPr>
          <a:lstStyle/>
          <a:p>
            <a:r>
              <a:rPr lang="en-US" b="1" dirty="0"/>
              <a:t>Bottom Line</a:t>
            </a:r>
          </a:p>
          <a:p>
            <a:endParaRPr lang="en-US" sz="800" b="1" dirty="0"/>
          </a:p>
          <a:p>
            <a:r>
              <a:rPr lang="en-US" dirty="0"/>
              <a:t>Expands student health support while increasing safety standards and accountability</a:t>
            </a:r>
          </a:p>
        </p:txBody>
      </p:sp>
      <p:graphicFrame>
        <p:nvGraphicFramePr>
          <p:cNvPr id="3" name="Table 2">
            <a:extLst>
              <a:ext uri="{FF2B5EF4-FFF2-40B4-BE49-F238E27FC236}">
                <a16:creationId xmlns:a16="http://schemas.microsoft.com/office/drawing/2014/main" id="{5C35B652-8E5A-5671-D3AE-D1472B09256F}"/>
              </a:ext>
            </a:extLst>
          </p:cNvPr>
          <p:cNvGraphicFramePr>
            <a:graphicFrameLocks noGrp="1"/>
          </p:cNvGraphicFramePr>
          <p:nvPr>
            <p:extLst>
              <p:ext uri="{D42A27DB-BD31-4B8C-83A1-F6EECF244321}">
                <p14:modId xmlns:p14="http://schemas.microsoft.com/office/powerpoint/2010/main" val="3054701870"/>
              </p:ext>
            </p:extLst>
          </p:nvPr>
        </p:nvGraphicFramePr>
        <p:xfrm>
          <a:off x="78307" y="757218"/>
          <a:ext cx="8973483" cy="1611609"/>
        </p:xfrm>
        <a:graphic>
          <a:graphicData uri="http://schemas.openxmlformats.org/drawingml/2006/table">
            <a:tbl>
              <a:tblPr>
                <a:tableStyleId>{5C22544A-7EE6-4342-B048-85BDC9FD1C3A}</a:tableStyleId>
              </a:tblPr>
              <a:tblGrid>
                <a:gridCol w="899249">
                  <a:extLst>
                    <a:ext uri="{9D8B030D-6E8A-4147-A177-3AD203B41FA5}">
                      <a16:colId xmlns:a16="http://schemas.microsoft.com/office/drawing/2014/main" val="1722125704"/>
                    </a:ext>
                  </a:extLst>
                </a:gridCol>
                <a:gridCol w="5461982">
                  <a:extLst>
                    <a:ext uri="{9D8B030D-6E8A-4147-A177-3AD203B41FA5}">
                      <a16:colId xmlns:a16="http://schemas.microsoft.com/office/drawing/2014/main" val="240406393"/>
                    </a:ext>
                  </a:extLst>
                </a:gridCol>
                <a:gridCol w="759928">
                  <a:extLst>
                    <a:ext uri="{9D8B030D-6E8A-4147-A177-3AD203B41FA5}">
                      <a16:colId xmlns:a16="http://schemas.microsoft.com/office/drawing/2014/main" val="2458392083"/>
                    </a:ext>
                  </a:extLst>
                </a:gridCol>
                <a:gridCol w="759928">
                  <a:extLst>
                    <a:ext uri="{9D8B030D-6E8A-4147-A177-3AD203B41FA5}">
                      <a16:colId xmlns:a16="http://schemas.microsoft.com/office/drawing/2014/main" val="2955662742"/>
                    </a:ext>
                  </a:extLst>
                </a:gridCol>
                <a:gridCol w="1092396">
                  <a:extLst>
                    <a:ext uri="{9D8B030D-6E8A-4147-A177-3AD203B41FA5}">
                      <a16:colId xmlns:a16="http://schemas.microsoft.com/office/drawing/2014/main" val="2018615933"/>
                    </a:ext>
                  </a:extLst>
                </a:gridCol>
              </a:tblGrid>
              <a:tr h="1989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2873710751"/>
                  </a:ext>
                </a:extLst>
              </a:tr>
              <a:tr h="334223">
                <a:tc>
                  <a:txBody>
                    <a:bodyPr/>
                    <a:lstStyle/>
                    <a:p>
                      <a:pPr algn="ctr" fontAlgn="ctr">
                        <a:buNone/>
                      </a:pPr>
                      <a:r>
                        <a:rPr lang="en-US" sz="1000" b="1" u="none" strike="noStrike">
                          <a:solidFill>
                            <a:schemeClr val="tx1"/>
                          </a:solidFill>
                          <a:effectLst/>
                          <a:hlinkClick r:id="rId5" tooltip="View ESSSHB 1634">
                            <a:extLst>
                              <a:ext uri="{A12FA001-AC4F-418D-AE19-62706E023703}">
                                <ahyp:hlinkClr xmlns:ahyp="http://schemas.microsoft.com/office/drawing/2018/hyperlinkcolor" val="tx"/>
                              </a:ext>
                            </a:extLst>
                          </a:hlinkClick>
                        </a:rPr>
                        <a:t>ESSSHB 1634</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Providing school districts and public schools with assistance to coordinate comprehensive behavioral health supports for students.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3195294892"/>
                  </a:ext>
                </a:extLst>
              </a:tr>
              <a:tr h="334223">
                <a:tc>
                  <a:txBody>
                    <a:bodyPr/>
                    <a:lstStyle/>
                    <a:p>
                      <a:pPr algn="ctr" fontAlgn="ctr">
                        <a:buNone/>
                      </a:pPr>
                      <a:r>
                        <a:rPr lang="en-US" sz="1000" b="1" u="none" strike="noStrike">
                          <a:solidFill>
                            <a:schemeClr val="tx1"/>
                          </a:solidFill>
                          <a:effectLst/>
                          <a:hlinkClick r:id="rId6" tooltip="View ESHB 1795">
                            <a:extLst>
                              <a:ext uri="{A12FA001-AC4F-418D-AE19-62706E023703}">
                                <ahyp:hlinkClr xmlns:ahyp="http://schemas.microsoft.com/office/drawing/2018/hyperlinkcolor" val="tx"/>
                              </a:ext>
                            </a:extLst>
                          </a:hlinkClick>
                        </a:rPr>
                        <a:t>ESHB 1795</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a:solidFill>
                            <a:schemeClr val="tx1"/>
                          </a:solidFill>
                          <a:effectLst/>
                        </a:rPr>
                        <a:t>Addressing restraint or isolation of students in public schools and educational programs.</a:t>
                      </a:r>
                      <a:endParaRPr lang="en-US" sz="1000" b="1" i="0" u="none" strike="noStrike">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9692024"/>
                  </a:ext>
                </a:extLst>
              </a:tr>
              <a:tr h="234929">
                <a:tc>
                  <a:txBody>
                    <a:bodyPr/>
                    <a:lstStyle/>
                    <a:p>
                      <a:pPr algn="ctr" fontAlgn="ctr">
                        <a:buNone/>
                      </a:pPr>
                      <a:r>
                        <a:rPr lang="en-US" sz="1000" b="1" u="none" strike="noStrike" dirty="0">
                          <a:solidFill>
                            <a:schemeClr val="tx1"/>
                          </a:solidFill>
                          <a:effectLst/>
                          <a:hlinkClick r:id="rId7" tooltip="View SHB 2360">
                            <a:extLst>
                              <a:ext uri="{A12FA001-AC4F-418D-AE19-62706E023703}">
                                <ahyp:hlinkClr xmlns:ahyp="http://schemas.microsoft.com/office/drawing/2018/hyperlinkcolor" val="tx"/>
                              </a:ext>
                            </a:extLst>
                          </a:hlinkClick>
                        </a:rPr>
                        <a:t>SHB 2360</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Expanding access to albuterol in public and private schools.</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7958" marR="7958" marT="7958"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562715768"/>
                  </a:ext>
                </a:extLst>
              </a:tr>
              <a:tr h="509292">
                <a:tc>
                  <a:txBody>
                    <a:bodyPr/>
                    <a:lstStyle/>
                    <a:p>
                      <a:pPr algn="ctr" fontAlgn="ctr">
                        <a:buNone/>
                      </a:pPr>
                      <a:r>
                        <a:rPr lang="en-US" sz="1000" b="1" u="none" strike="noStrike" dirty="0">
                          <a:solidFill>
                            <a:schemeClr val="tx1"/>
                          </a:solidFill>
                          <a:effectLst/>
                        </a:rPr>
                        <a:t>ESB 5272</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l" fontAlgn="ctr">
                        <a:buNone/>
                      </a:pPr>
                      <a:r>
                        <a:rPr lang="en-US" sz="1000" b="1" u="none" strike="noStrike" dirty="0">
                          <a:solidFill>
                            <a:schemeClr val="tx1"/>
                          </a:solidFill>
                          <a:effectLst/>
                        </a:rPr>
                        <a:t>Improving school safety by extending penalties for interference by, or intimidation by threat of, force or violence at schools and extracurricular activities and requiring schools to notify the public of such penalties.</a:t>
                      </a:r>
                      <a:endParaRPr lang="en-US" sz="1000" b="1" i="0" u="none" strike="noStrike" dirty="0">
                        <a:solidFill>
                          <a:schemeClr val="tx1"/>
                        </a:solidFill>
                        <a:effectLst/>
                        <a:latin typeface="Calibri" panose="020F0502020204030204" pitchFamily="34" charset="0"/>
                      </a:endParaRPr>
                    </a:p>
                  </a:txBody>
                  <a:tcPr marL="7958" marR="7958" marT="7958"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7958" marR="7958" marT="7958"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7958" marR="7958" marT="7958" marB="0" anchor="ctr">
                    <a:solidFill>
                      <a:srgbClr val="00B050"/>
                    </a:solidFill>
                  </a:tcPr>
                </a:tc>
                <a:extLst>
                  <a:ext uri="{0D108BD9-81ED-4DB2-BD59-A6C34878D82A}">
                    <a16:rowId xmlns:a16="http://schemas.microsoft.com/office/drawing/2014/main" val="1182933467"/>
                  </a:ext>
                </a:extLst>
              </a:tr>
            </a:tbl>
          </a:graphicData>
        </a:graphic>
      </p:graphicFrame>
    </p:spTree>
    <p:extLst>
      <p:ext uri="{BB962C8B-B14F-4D97-AF65-F5344CB8AC3E}">
        <p14:creationId xmlns:p14="http://schemas.microsoft.com/office/powerpoint/2010/main" val="30911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455C7CEE-8373-FCCE-06AB-3EEE846738E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878E7A87-81F6-9A88-517F-B7EF99153B74}"/>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01042EC4-9705-35D3-6BD5-39C671F49B95}"/>
              </a:ext>
            </a:extLst>
          </p:cNvPr>
          <p:cNvSpPr>
            <a:spLocks noGrp="1"/>
          </p:cNvSpPr>
          <p:nvPr>
            <p:ph type="title"/>
          </p:nvPr>
        </p:nvSpPr>
        <p:spPr>
          <a:xfrm>
            <a:off x="20" y="79406"/>
            <a:ext cx="9143980" cy="517577"/>
          </a:xfrm>
        </p:spPr>
        <p:txBody>
          <a:bodyPr vert="horz" lIns="91440" tIns="45720" rIns="91440" bIns="45720" rtlCol="0" anchor="b">
            <a:noAutofit/>
          </a:bodyPr>
          <a:lstStyle/>
          <a:p>
            <a:pPr algn="ctr"/>
            <a:r>
              <a:rPr lang="en-US" b="1" dirty="0"/>
              <a:t>State Gov – Elections and Voting</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A0D206A9-EB8D-85C1-7D53-2E9D35A2837B}"/>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93E98F1A-2DE7-949F-274B-5BB4CAF3826D}"/>
              </a:ext>
            </a:extLst>
          </p:cNvPr>
          <p:cNvSpPr txBox="1"/>
          <p:nvPr/>
        </p:nvSpPr>
        <p:spPr>
          <a:xfrm>
            <a:off x="177033" y="2665460"/>
            <a:ext cx="8951898" cy="1661993"/>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access to voting for military, overseas, tribal, and disabled voters </a:t>
            </a:r>
          </a:p>
          <a:p>
            <a:pPr marL="285750" indent="-285750">
              <a:spcBef>
                <a:spcPts val="600"/>
              </a:spcBef>
              <a:buFont typeface="Arial" panose="020B0604020202020204" pitchFamily="34" charset="0"/>
              <a:buChar char="•"/>
            </a:pPr>
            <a:r>
              <a:rPr lang="en-US" sz="1600" dirty="0"/>
              <a:t>Strengthens election security and protects sensitive voter data </a:t>
            </a:r>
          </a:p>
          <a:p>
            <a:pPr marL="285750" indent="-285750">
              <a:spcBef>
                <a:spcPts val="600"/>
              </a:spcBef>
              <a:buFont typeface="Arial" panose="020B0604020202020204" pitchFamily="34" charset="0"/>
              <a:buChar char="•"/>
            </a:pPr>
            <a:r>
              <a:rPr lang="en-US" sz="1600" dirty="0"/>
              <a:t>Clarifies and reinforces laws against voting more than once </a:t>
            </a:r>
          </a:p>
          <a:p>
            <a:pPr marL="285750" indent="-285750">
              <a:spcBef>
                <a:spcPts val="600"/>
              </a:spcBef>
              <a:buFont typeface="Arial" panose="020B0604020202020204" pitchFamily="34" charset="0"/>
              <a:buChar char="•"/>
            </a:pPr>
            <a:r>
              <a:rPr lang="en-US" sz="1600" dirty="0"/>
              <a:t>Encourages coordination with tribal communities to improve voting access</a:t>
            </a:r>
          </a:p>
        </p:txBody>
      </p:sp>
      <p:sp>
        <p:nvSpPr>
          <p:cNvPr id="13" name="TextBox 12">
            <a:extLst>
              <a:ext uri="{FF2B5EF4-FFF2-40B4-BE49-F238E27FC236}">
                <a16:creationId xmlns:a16="http://schemas.microsoft.com/office/drawing/2014/main" id="{391BAC3C-43C2-DA2F-5FD0-F8147AB84F67}"/>
              </a:ext>
            </a:extLst>
          </p:cNvPr>
          <p:cNvSpPr txBox="1"/>
          <p:nvPr/>
        </p:nvSpPr>
        <p:spPr>
          <a:xfrm>
            <a:off x="177033" y="5395757"/>
            <a:ext cx="8874756" cy="769441"/>
          </a:xfrm>
          <a:prstGeom prst="rect">
            <a:avLst/>
          </a:prstGeom>
          <a:noFill/>
        </p:spPr>
        <p:txBody>
          <a:bodyPr wrap="square" rtlCol="0">
            <a:spAutoFit/>
          </a:bodyPr>
          <a:lstStyle/>
          <a:p>
            <a:r>
              <a:rPr lang="en-US" b="1" dirty="0"/>
              <a:t>Bottom Line</a:t>
            </a:r>
          </a:p>
          <a:p>
            <a:endParaRPr lang="en-US" sz="800" b="1" dirty="0"/>
          </a:p>
          <a:p>
            <a:r>
              <a:rPr lang="en-US" dirty="0"/>
              <a:t>Expands voter access while strengthening election security and integrity</a:t>
            </a:r>
          </a:p>
        </p:txBody>
      </p:sp>
      <p:graphicFrame>
        <p:nvGraphicFramePr>
          <p:cNvPr id="4" name="Table 3">
            <a:extLst>
              <a:ext uri="{FF2B5EF4-FFF2-40B4-BE49-F238E27FC236}">
                <a16:creationId xmlns:a16="http://schemas.microsoft.com/office/drawing/2014/main" id="{D28EBB83-DB62-3D66-FF8D-B01B5ED37825}"/>
              </a:ext>
            </a:extLst>
          </p:cNvPr>
          <p:cNvGraphicFramePr>
            <a:graphicFrameLocks noGrp="1"/>
          </p:cNvGraphicFramePr>
          <p:nvPr>
            <p:extLst>
              <p:ext uri="{D42A27DB-BD31-4B8C-83A1-F6EECF244321}">
                <p14:modId xmlns:p14="http://schemas.microsoft.com/office/powerpoint/2010/main" val="2957496216"/>
              </p:ext>
            </p:extLst>
          </p:nvPr>
        </p:nvGraphicFramePr>
        <p:xfrm>
          <a:off x="85991" y="782668"/>
          <a:ext cx="8951898" cy="1245916"/>
        </p:xfrm>
        <a:graphic>
          <a:graphicData uri="http://schemas.openxmlformats.org/drawingml/2006/table">
            <a:tbl>
              <a:tblPr>
                <a:tableStyleId>{5C22544A-7EE6-4342-B048-85BDC9FD1C3A}</a:tableStyleId>
              </a:tblPr>
              <a:tblGrid>
                <a:gridCol w="828584">
                  <a:extLst>
                    <a:ext uri="{9D8B030D-6E8A-4147-A177-3AD203B41FA5}">
                      <a16:colId xmlns:a16="http://schemas.microsoft.com/office/drawing/2014/main" val="3050846643"/>
                    </a:ext>
                  </a:extLst>
                </a:gridCol>
                <a:gridCol w="5494152">
                  <a:extLst>
                    <a:ext uri="{9D8B030D-6E8A-4147-A177-3AD203B41FA5}">
                      <a16:colId xmlns:a16="http://schemas.microsoft.com/office/drawing/2014/main" val="3064328349"/>
                    </a:ext>
                  </a:extLst>
                </a:gridCol>
                <a:gridCol w="764847">
                  <a:extLst>
                    <a:ext uri="{9D8B030D-6E8A-4147-A177-3AD203B41FA5}">
                      <a16:colId xmlns:a16="http://schemas.microsoft.com/office/drawing/2014/main" val="208732121"/>
                    </a:ext>
                  </a:extLst>
                </a:gridCol>
                <a:gridCol w="764847">
                  <a:extLst>
                    <a:ext uri="{9D8B030D-6E8A-4147-A177-3AD203B41FA5}">
                      <a16:colId xmlns:a16="http://schemas.microsoft.com/office/drawing/2014/main" val="3120872111"/>
                    </a:ext>
                  </a:extLst>
                </a:gridCol>
                <a:gridCol w="1099468">
                  <a:extLst>
                    <a:ext uri="{9D8B030D-6E8A-4147-A177-3AD203B41FA5}">
                      <a16:colId xmlns:a16="http://schemas.microsoft.com/office/drawing/2014/main" val="2412757236"/>
                    </a:ext>
                  </a:extLst>
                </a:gridCol>
              </a:tblGrid>
              <a:tr h="208668">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872518434"/>
                  </a:ext>
                </a:extLst>
              </a:tr>
              <a:tr h="353369">
                <a:tc>
                  <a:txBody>
                    <a:bodyPr/>
                    <a:lstStyle/>
                    <a:p>
                      <a:pPr algn="ctr" fontAlgn="ctr">
                        <a:buNone/>
                      </a:pPr>
                      <a:r>
                        <a:rPr lang="en-US" sz="1200" b="1" u="none" strike="noStrike">
                          <a:solidFill>
                            <a:schemeClr val="tx1"/>
                          </a:solidFill>
                          <a:effectLst/>
                        </a:rPr>
                        <a:t>SB 5892</a:t>
                      </a:r>
                      <a:endParaRPr lang="en-US" sz="12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200" b="1" u="none" strike="noStrike">
                          <a:solidFill>
                            <a:schemeClr val="tx1"/>
                          </a:solidFill>
                          <a:effectLst/>
                        </a:rPr>
                        <a:t>Concerning protection of the voter registration database.</a:t>
                      </a:r>
                      <a:endParaRPr lang="en-US" sz="12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222675067"/>
                  </a:ext>
                </a:extLst>
              </a:tr>
              <a:tr h="337079">
                <a:tc>
                  <a:txBody>
                    <a:bodyPr/>
                    <a:lstStyle/>
                    <a:p>
                      <a:pPr algn="ctr" fontAlgn="ctr">
                        <a:buNone/>
                      </a:pPr>
                      <a:r>
                        <a:rPr lang="en-US" sz="1200" b="1" u="none" strike="noStrike">
                          <a:solidFill>
                            <a:schemeClr val="tx1"/>
                          </a:solidFill>
                          <a:effectLst/>
                        </a:rPr>
                        <a:t>SSB 6035</a:t>
                      </a:r>
                      <a:endParaRPr lang="en-US" sz="12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200" b="1" u="none" strike="noStrike">
                          <a:solidFill>
                            <a:schemeClr val="tx1"/>
                          </a:solidFill>
                          <a:effectLst/>
                        </a:rPr>
                        <a:t>Ensuring access to voting services for military, overseas, Native American, and disabled voters.</a:t>
                      </a:r>
                      <a:endParaRPr lang="en-US" sz="12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813011085"/>
                  </a:ext>
                </a:extLst>
              </a:tr>
              <a:tr h="310093">
                <a:tc>
                  <a:txBody>
                    <a:bodyPr/>
                    <a:lstStyle/>
                    <a:p>
                      <a:pPr algn="ctr" fontAlgn="ctr">
                        <a:buNone/>
                      </a:pPr>
                      <a:r>
                        <a:rPr lang="en-US" sz="1200" b="1" u="none" strike="noStrike">
                          <a:solidFill>
                            <a:schemeClr val="tx1"/>
                          </a:solidFill>
                          <a:effectLst/>
                        </a:rPr>
                        <a:t>SB 6084</a:t>
                      </a:r>
                      <a:endParaRPr lang="en-US" sz="12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200" b="1" u="none" strike="noStrike" dirty="0">
                          <a:solidFill>
                            <a:schemeClr val="tx1"/>
                          </a:solidFill>
                          <a:effectLst/>
                        </a:rPr>
                        <a:t>Clarifying the prohibition on voting more than once in an election.</a:t>
                      </a:r>
                      <a:endParaRPr lang="en-US" sz="12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734726120"/>
                  </a:ext>
                </a:extLst>
              </a:tr>
            </a:tbl>
          </a:graphicData>
        </a:graphic>
      </p:graphicFrame>
    </p:spTree>
    <p:extLst>
      <p:ext uri="{BB962C8B-B14F-4D97-AF65-F5344CB8AC3E}">
        <p14:creationId xmlns:p14="http://schemas.microsoft.com/office/powerpoint/2010/main" val="41639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CAC2D75-F046-FEC6-50EA-04978D292671}"/>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586DDCDD-DDAA-581B-9DFF-056FFAAD0CE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01857535-93D9-9889-28CA-E5C960367C84}"/>
              </a:ext>
            </a:extLst>
          </p:cNvPr>
          <p:cNvSpPr>
            <a:spLocks noGrp="1"/>
          </p:cNvSpPr>
          <p:nvPr>
            <p:ph type="title"/>
          </p:nvPr>
        </p:nvSpPr>
        <p:spPr>
          <a:xfrm>
            <a:off x="20" y="79406"/>
            <a:ext cx="9143980" cy="517577"/>
          </a:xfrm>
        </p:spPr>
        <p:txBody>
          <a:bodyPr vert="horz" lIns="91440" tIns="45720" rIns="91440" bIns="45720" rtlCol="0" anchor="b">
            <a:noAutofit/>
          </a:bodyPr>
          <a:lstStyle/>
          <a:p>
            <a:pPr algn="ctr"/>
            <a:r>
              <a:rPr lang="en-US" b="1" dirty="0"/>
              <a:t>State Gov – Judicial and Public Safety</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39F6A5F6-9943-57CC-5544-EDB0C5152EAA}"/>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AA6B3699-2F1F-6EAD-11D0-9A6D5060D3E8}"/>
              </a:ext>
            </a:extLst>
          </p:cNvPr>
          <p:cNvSpPr txBox="1"/>
          <p:nvPr/>
        </p:nvSpPr>
        <p:spPr>
          <a:xfrm>
            <a:off x="177033" y="2888296"/>
            <a:ext cx="8951898" cy="2477601"/>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authority of the Attorney General to investigate potential violations before filing cases </a:t>
            </a:r>
          </a:p>
          <a:p>
            <a:pPr marL="285750" indent="-285750">
              <a:spcBef>
                <a:spcPts val="600"/>
              </a:spcBef>
              <a:buFont typeface="Arial" panose="020B0604020202020204" pitchFamily="34" charset="0"/>
              <a:buChar char="•"/>
            </a:pPr>
            <a:r>
              <a:rPr lang="en-US" sz="1600" dirty="0"/>
              <a:t>Strengthens standards and accountability for law enforcement leadership </a:t>
            </a:r>
          </a:p>
          <a:p>
            <a:pPr marL="285750" indent="-285750">
              <a:spcBef>
                <a:spcPts val="600"/>
              </a:spcBef>
              <a:buFont typeface="Arial" panose="020B0604020202020204" pitchFamily="34" charset="0"/>
              <a:buChar char="•"/>
            </a:pPr>
            <a:r>
              <a:rPr lang="en-US" sz="1600" dirty="0"/>
              <a:t>Limits roles of volunteers and non-certified personnel in law enforcement activities </a:t>
            </a:r>
          </a:p>
          <a:p>
            <a:pPr marL="285750" indent="-285750">
              <a:spcBef>
                <a:spcPts val="600"/>
              </a:spcBef>
              <a:buFont typeface="Arial" panose="020B0604020202020204" pitchFamily="34" charset="0"/>
              <a:buChar char="•"/>
            </a:pPr>
            <a:r>
              <a:rPr lang="en-US" sz="1600" dirty="0"/>
              <a:t>Enhances court system capacity and safety, including additional judges and threat assessment tools </a:t>
            </a:r>
          </a:p>
          <a:p>
            <a:pPr marL="285750" indent="-285750">
              <a:spcBef>
                <a:spcPts val="600"/>
              </a:spcBef>
              <a:buFont typeface="Arial" panose="020B0604020202020204" pitchFamily="34" charset="0"/>
              <a:buChar char="•"/>
            </a:pPr>
            <a:r>
              <a:rPr lang="en-US" sz="1600" dirty="0"/>
              <a:t>Updates court processes and fees to support system operations</a:t>
            </a:r>
          </a:p>
        </p:txBody>
      </p:sp>
      <p:sp>
        <p:nvSpPr>
          <p:cNvPr id="13" name="TextBox 12">
            <a:extLst>
              <a:ext uri="{FF2B5EF4-FFF2-40B4-BE49-F238E27FC236}">
                <a16:creationId xmlns:a16="http://schemas.microsoft.com/office/drawing/2014/main" id="{7C31DDAB-1A0C-C198-3239-0C92B56094FC}"/>
              </a:ext>
            </a:extLst>
          </p:cNvPr>
          <p:cNvSpPr txBox="1"/>
          <p:nvPr/>
        </p:nvSpPr>
        <p:spPr>
          <a:xfrm>
            <a:off x="177033" y="5395757"/>
            <a:ext cx="8874756" cy="1046440"/>
          </a:xfrm>
          <a:prstGeom prst="rect">
            <a:avLst/>
          </a:prstGeom>
          <a:noFill/>
        </p:spPr>
        <p:txBody>
          <a:bodyPr wrap="square" rtlCol="0">
            <a:spAutoFit/>
          </a:bodyPr>
          <a:lstStyle/>
          <a:p>
            <a:r>
              <a:rPr lang="en-US" b="1" dirty="0"/>
              <a:t>Bottom Line</a:t>
            </a:r>
          </a:p>
          <a:p>
            <a:endParaRPr lang="en-US" sz="800" b="1" dirty="0"/>
          </a:p>
          <a:p>
            <a:r>
              <a:rPr lang="en-US" dirty="0"/>
              <a:t>Strengthens oversight, professional standards, and state authority across the justice system</a:t>
            </a:r>
          </a:p>
        </p:txBody>
      </p:sp>
      <p:graphicFrame>
        <p:nvGraphicFramePr>
          <p:cNvPr id="3" name="Table 2">
            <a:extLst>
              <a:ext uri="{FF2B5EF4-FFF2-40B4-BE49-F238E27FC236}">
                <a16:creationId xmlns:a16="http://schemas.microsoft.com/office/drawing/2014/main" id="{160256C7-9055-7CA8-FA17-5E74D9C807B1}"/>
              </a:ext>
            </a:extLst>
          </p:cNvPr>
          <p:cNvGraphicFramePr>
            <a:graphicFrameLocks noGrp="1"/>
          </p:cNvGraphicFramePr>
          <p:nvPr>
            <p:extLst>
              <p:ext uri="{D42A27DB-BD31-4B8C-83A1-F6EECF244321}">
                <p14:modId xmlns:p14="http://schemas.microsoft.com/office/powerpoint/2010/main" val="116460210"/>
              </p:ext>
            </p:extLst>
          </p:nvPr>
        </p:nvGraphicFramePr>
        <p:xfrm>
          <a:off x="70075" y="647742"/>
          <a:ext cx="8981716" cy="1957146"/>
        </p:xfrm>
        <a:graphic>
          <a:graphicData uri="http://schemas.openxmlformats.org/drawingml/2006/table">
            <a:tbl>
              <a:tblPr>
                <a:tableStyleId>{5C22544A-7EE6-4342-B048-85BDC9FD1C3A}</a:tableStyleId>
              </a:tblPr>
              <a:tblGrid>
                <a:gridCol w="831344">
                  <a:extLst>
                    <a:ext uri="{9D8B030D-6E8A-4147-A177-3AD203B41FA5}">
                      <a16:colId xmlns:a16="http://schemas.microsoft.com/office/drawing/2014/main" val="2752541791"/>
                    </a:ext>
                  </a:extLst>
                </a:gridCol>
                <a:gridCol w="5512452">
                  <a:extLst>
                    <a:ext uri="{9D8B030D-6E8A-4147-A177-3AD203B41FA5}">
                      <a16:colId xmlns:a16="http://schemas.microsoft.com/office/drawing/2014/main" val="1801010315"/>
                    </a:ext>
                  </a:extLst>
                </a:gridCol>
                <a:gridCol w="767395">
                  <a:extLst>
                    <a:ext uri="{9D8B030D-6E8A-4147-A177-3AD203B41FA5}">
                      <a16:colId xmlns:a16="http://schemas.microsoft.com/office/drawing/2014/main" val="4178536574"/>
                    </a:ext>
                  </a:extLst>
                </a:gridCol>
                <a:gridCol w="767395">
                  <a:extLst>
                    <a:ext uri="{9D8B030D-6E8A-4147-A177-3AD203B41FA5}">
                      <a16:colId xmlns:a16="http://schemas.microsoft.com/office/drawing/2014/main" val="2774571248"/>
                    </a:ext>
                  </a:extLst>
                </a:gridCol>
                <a:gridCol w="1103130">
                  <a:extLst>
                    <a:ext uri="{9D8B030D-6E8A-4147-A177-3AD203B41FA5}">
                      <a16:colId xmlns:a16="http://schemas.microsoft.com/office/drawing/2014/main" val="1573574211"/>
                    </a:ext>
                  </a:extLst>
                </a:gridCol>
              </a:tblGrid>
              <a:tr h="213461">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794976991"/>
                  </a:ext>
                </a:extLst>
              </a:tr>
              <a:tr h="256154">
                <a:tc>
                  <a:txBody>
                    <a:bodyPr/>
                    <a:lstStyle/>
                    <a:p>
                      <a:pPr algn="ctr" fontAlgn="ctr">
                        <a:buNone/>
                      </a:pPr>
                      <a:r>
                        <a:rPr lang="en-US" sz="1100" b="1" u="none" strike="noStrike">
                          <a:solidFill>
                            <a:schemeClr val="tx1"/>
                          </a:solidFill>
                          <a:effectLst/>
                        </a:rPr>
                        <a:t>HB 2543</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county clerk fees.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369908258"/>
                  </a:ext>
                </a:extLst>
              </a:tr>
              <a:tr h="365240">
                <a:tc>
                  <a:txBody>
                    <a:bodyPr/>
                    <a:lstStyle/>
                    <a:p>
                      <a:pPr algn="ctr" fontAlgn="ctr">
                        <a:buNone/>
                      </a:pPr>
                      <a:r>
                        <a:rPr lang="en-US" sz="1100" b="1" u="none" strike="noStrike">
                          <a:solidFill>
                            <a:schemeClr val="tx1"/>
                          </a:solidFill>
                          <a:effectLst/>
                        </a:rPr>
                        <a:t>SB 5868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Adding an additional superior court judge in Skagit county and in Yakima county.</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623046382"/>
                  </a:ext>
                </a:extLst>
              </a:tr>
              <a:tr h="213461">
                <a:tc>
                  <a:txBody>
                    <a:bodyPr/>
                    <a:lstStyle/>
                    <a:p>
                      <a:pPr algn="ctr" fontAlgn="ctr">
                        <a:buNone/>
                      </a:pPr>
                      <a:r>
                        <a:rPr lang="en-US" sz="1100" b="1" u="none" strike="noStrike">
                          <a:solidFill>
                            <a:schemeClr val="tx1"/>
                          </a:solidFill>
                          <a:effectLst/>
                        </a:rPr>
                        <a:t>ESSB 5925</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the general powers and duties of the attorney general’s office.</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479808662"/>
                  </a:ext>
                </a:extLst>
              </a:tr>
              <a:tr h="543590">
                <a:tc>
                  <a:txBody>
                    <a:bodyPr/>
                    <a:lstStyle/>
                    <a:p>
                      <a:pPr algn="ctr" fontAlgn="ctr">
                        <a:buNone/>
                      </a:pPr>
                      <a:r>
                        <a:rPr lang="en-US" sz="1100" b="1" u="none" strike="noStrike">
                          <a:solidFill>
                            <a:schemeClr val="tx1"/>
                          </a:solidFill>
                          <a:effectLst/>
                        </a:rPr>
                        <a:t>SSB 5974</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Modernizing and strengthening laws concerning sheriffs, police chiefs, town marshals, law enforcement agency volunteers, youth cadets, specially commissioned officers, and police matrons.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387439105"/>
                  </a:ext>
                </a:extLst>
              </a:tr>
              <a:tr h="365240">
                <a:tc>
                  <a:txBody>
                    <a:bodyPr/>
                    <a:lstStyle/>
                    <a:p>
                      <a:pPr algn="ctr" fontAlgn="ctr">
                        <a:buNone/>
                      </a:pPr>
                      <a:r>
                        <a:rPr lang="en-US" sz="1100" b="1" u="none" strike="noStrike">
                          <a:solidFill>
                            <a:schemeClr val="tx1"/>
                          </a:solidFill>
                          <a:effectLst/>
                        </a:rPr>
                        <a:t>SB 6011</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Concerning the authority of court of appeals bailiffs to assess threats to court of appeals judicial officers and staff members.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072228744"/>
                  </a:ext>
                </a:extLst>
              </a:tr>
            </a:tbl>
          </a:graphicData>
        </a:graphic>
      </p:graphicFrame>
    </p:spTree>
    <p:extLst>
      <p:ext uri="{BB962C8B-B14F-4D97-AF65-F5344CB8AC3E}">
        <p14:creationId xmlns:p14="http://schemas.microsoft.com/office/powerpoint/2010/main" val="30539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A88DEB3-B3F6-8AC6-0A5F-242D980848BA}"/>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E82BC1DB-F5C1-CF2D-F016-F9463305089A}"/>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1A3F5826-B9A0-3F93-296A-7BB6AA8C179E}"/>
              </a:ext>
            </a:extLst>
          </p:cNvPr>
          <p:cNvSpPr>
            <a:spLocks noGrp="1"/>
          </p:cNvSpPr>
          <p:nvPr>
            <p:ph type="title"/>
          </p:nvPr>
        </p:nvSpPr>
        <p:spPr>
          <a:xfrm>
            <a:off x="53787" y="137283"/>
            <a:ext cx="9090193" cy="422735"/>
          </a:xfrm>
        </p:spPr>
        <p:txBody>
          <a:bodyPr vert="horz" lIns="91440" tIns="0" rIns="91440" bIns="0" rtlCol="0" anchor="b">
            <a:noAutofit/>
          </a:bodyPr>
          <a:lstStyle/>
          <a:p>
            <a:r>
              <a:rPr lang="en-US" sz="2400" b="1" dirty="0"/>
              <a:t>SB 5925 – Expansion of Attorney General Authority</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D2C3D02D-A990-5090-8685-18DD2F88E814}"/>
              </a:ext>
            </a:extLst>
          </p:cNvPr>
          <p:cNvSpPr txBox="1"/>
          <p:nvPr/>
        </p:nvSpPr>
        <p:spPr>
          <a:xfrm>
            <a:off x="134323" y="672303"/>
            <a:ext cx="8929120" cy="1985159"/>
          </a:xfrm>
          <a:prstGeom prst="rect">
            <a:avLst/>
          </a:prstGeom>
          <a:noFill/>
        </p:spPr>
        <p:txBody>
          <a:bodyPr wrap="square" rtlCol="0">
            <a:spAutoFit/>
          </a:bodyPr>
          <a:lstStyle/>
          <a:p>
            <a:r>
              <a:rPr lang="en-US" b="1" dirty="0"/>
              <a:t>What the Bill Does</a:t>
            </a:r>
          </a:p>
          <a:p>
            <a:pPr marL="285750" indent="-285750">
              <a:spcBef>
                <a:spcPts val="600"/>
              </a:spcBef>
              <a:buFont typeface="Arial" panose="020B0604020202020204" pitchFamily="34" charset="0"/>
              <a:buChar char="•"/>
            </a:pPr>
            <a:r>
              <a:rPr lang="en-US" dirty="0"/>
              <a:t>Allows the Attorney General to require documents, testimony, and written answers before filing a lawsuit </a:t>
            </a:r>
          </a:p>
          <a:p>
            <a:pPr marL="285750" indent="-285750">
              <a:spcBef>
                <a:spcPts val="600"/>
              </a:spcBef>
              <a:buFont typeface="Arial" panose="020B0604020202020204" pitchFamily="34" charset="0"/>
              <a:buChar char="•"/>
            </a:pPr>
            <a:r>
              <a:rPr lang="en-US" dirty="0"/>
              <a:t>Creates a form of pre-litigation discovery controlled by the executive branch </a:t>
            </a:r>
          </a:p>
          <a:p>
            <a:pPr marL="285750" indent="-285750">
              <a:spcBef>
                <a:spcPts val="600"/>
              </a:spcBef>
              <a:buFont typeface="Arial" panose="020B0604020202020204" pitchFamily="34" charset="0"/>
              <a:buChar char="•"/>
            </a:pPr>
            <a:r>
              <a:rPr lang="en-US" dirty="0"/>
              <a:t>Requires only a reasonable belief a violation may have occurred to initiate</a:t>
            </a:r>
          </a:p>
        </p:txBody>
      </p:sp>
      <p:sp>
        <p:nvSpPr>
          <p:cNvPr id="11" name="TextBox 10">
            <a:extLst>
              <a:ext uri="{FF2B5EF4-FFF2-40B4-BE49-F238E27FC236}">
                <a16:creationId xmlns:a16="http://schemas.microsoft.com/office/drawing/2014/main" id="{2E080E74-3C82-D782-D931-70A7DC646316}"/>
              </a:ext>
            </a:extLst>
          </p:cNvPr>
          <p:cNvSpPr txBox="1"/>
          <p:nvPr/>
        </p:nvSpPr>
        <p:spPr>
          <a:xfrm>
            <a:off x="176859" y="4381261"/>
            <a:ext cx="8729043" cy="1431161"/>
          </a:xfrm>
          <a:prstGeom prst="rect">
            <a:avLst/>
          </a:prstGeom>
          <a:noFill/>
        </p:spPr>
        <p:txBody>
          <a:bodyPr wrap="square" rtlCol="0">
            <a:spAutoFit/>
          </a:bodyPr>
          <a:lstStyle/>
          <a:p>
            <a:r>
              <a:rPr lang="en-US" b="1" dirty="0"/>
              <a:t>Why You Should Care</a:t>
            </a:r>
          </a:p>
          <a:p>
            <a:pPr marL="285750" indent="-285750">
              <a:spcBef>
                <a:spcPts val="600"/>
              </a:spcBef>
              <a:buFont typeface="Arial" panose="020B0604020202020204" pitchFamily="34" charset="0"/>
              <a:buChar char="•"/>
            </a:pPr>
            <a:r>
              <a:rPr lang="en-US" dirty="0"/>
              <a:t>The state can now ask questions first and decide later </a:t>
            </a:r>
          </a:p>
          <a:p>
            <a:pPr marL="285750" indent="-285750">
              <a:spcBef>
                <a:spcPts val="600"/>
              </a:spcBef>
              <a:buFont typeface="Arial" panose="020B0604020202020204" pitchFamily="34" charset="0"/>
              <a:buChar char="•"/>
            </a:pPr>
            <a:r>
              <a:rPr lang="en-US" dirty="0"/>
              <a:t>Individuals and businesses may need to respond earlier in the process </a:t>
            </a:r>
          </a:p>
          <a:p>
            <a:pPr marL="285750" indent="-285750">
              <a:spcBef>
                <a:spcPts val="600"/>
              </a:spcBef>
              <a:buFont typeface="Arial" panose="020B0604020202020204" pitchFamily="34" charset="0"/>
              <a:buChar char="•"/>
            </a:pPr>
            <a:r>
              <a:rPr lang="en-US" dirty="0"/>
              <a:t>This changes where government power starts, not just how it’s used</a:t>
            </a:r>
          </a:p>
        </p:txBody>
      </p:sp>
      <p:sp>
        <p:nvSpPr>
          <p:cNvPr id="3" name="TextBox 2">
            <a:extLst>
              <a:ext uri="{FF2B5EF4-FFF2-40B4-BE49-F238E27FC236}">
                <a16:creationId xmlns:a16="http://schemas.microsoft.com/office/drawing/2014/main" id="{593592A6-6E82-8D72-801B-CC29A57C873F}"/>
              </a:ext>
            </a:extLst>
          </p:cNvPr>
          <p:cNvSpPr txBox="1"/>
          <p:nvPr/>
        </p:nvSpPr>
        <p:spPr>
          <a:xfrm>
            <a:off x="192101" y="2818722"/>
            <a:ext cx="8414017" cy="1431161"/>
          </a:xfrm>
          <a:prstGeom prst="rect">
            <a:avLst/>
          </a:prstGeom>
          <a:noFill/>
        </p:spPr>
        <p:txBody>
          <a:bodyPr wrap="square" rtlCol="0">
            <a:spAutoFit/>
          </a:bodyPr>
          <a:lstStyle/>
          <a:p>
            <a:r>
              <a:rPr lang="en-US" b="1" dirty="0"/>
              <a:t>What Changed</a:t>
            </a:r>
          </a:p>
          <a:p>
            <a:pPr marL="285750" indent="-285750">
              <a:spcBef>
                <a:spcPts val="600"/>
              </a:spcBef>
              <a:buFont typeface="Arial" panose="020B0604020202020204" pitchFamily="34" charset="0"/>
              <a:buChar char="•"/>
            </a:pPr>
            <a:r>
              <a:rPr lang="en-US" dirty="0"/>
              <a:t>Moves part of the discovery process out of the courtroom </a:t>
            </a:r>
          </a:p>
          <a:p>
            <a:pPr marL="285750" indent="-285750">
              <a:spcBef>
                <a:spcPts val="600"/>
              </a:spcBef>
              <a:buFont typeface="Arial" panose="020B0604020202020204" pitchFamily="34" charset="0"/>
              <a:buChar char="•"/>
            </a:pPr>
            <a:r>
              <a:rPr lang="en-US" dirty="0"/>
              <a:t>Shifts early investigative power to the Attorney General’s office </a:t>
            </a:r>
          </a:p>
          <a:p>
            <a:pPr marL="285750" indent="-285750">
              <a:spcBef>
                <a:spcPts val="600"/>
              </a:spcBef>
              <a:buFont typeface="Arial" panose="020B0604020202020204" pitchFamily="34" charset="0"/>
              <a:buChar char="•"/>
            </a:pPr>
            <a:r>
              <a:rPr lang="en-US" dirty="0"/>
              <a:t>Allows information gathering before traditional court oversight begins</a:t>
            </a:r>
          </a:p>
        </p:txBody>
      </p:sp>
      <p:sp>
        <p:nvSpPr>
          <p:cNvPr id="7" name="TextBox 6">
            <a:extLst>
              <a:ext uri="{FF2B5EF4-FFF2-40B4-BE49-F238E27FC236}">
                <a16:creationId xmlns:a16="http://schemas.microsoft.com/office/drawing/2014/main" id="{A846D423-0017-8B08-7E60-F644C6D4003A}"/>
              </a:ext>
            </a:extLst>
          </p:cNvPr>
          <p:cNvSpPr txBox="1"/>
          <p:nvPr/>
        </p:nvSpPr>
        <p:spPr>
          <a:xfrm flipH="1">
            <a:off x="169047" y="5950901"/>
            <a:ext cx="9036404" cy="738664"/>
          </a:xfrm>
          <a:prstGeom prst="rect">
            <a:avLst/>
          </a:prstGeom>
          <a:noFill/>
        </p:spPr>
        <p:txBody>
          <a:bodyPr wrap="square" rtlCol="0">
            <a:spAutoFit/>
          </a:bodyPr>
          <a:lstStyle/>
          <a:p>
            <a:r>
              <a:rPr lang="en-US" b="1" dirty="0"/>
              <a:t>Bottom Line</a:t>
            </a:r>
          </a:p>
          <a:p>
            <a:endParaRPr lang="en-US" sz="600" b="1" dirty="0"/>
          </a:p>
          <a:p>
            <a:r>
              <a:rPr lang="en-US" dirty="0"/>
              <a:t>Moves discovery power from the courts into the Attorney General’s office</a:t>
            </a:r>
          </a:p>
        </p:txBody>
      </p:sp>
    </p:spTree>
    <p:extLst>
      <p:ext uri="{BB962C8B-B14F-4D97-AF65-F5344CB8AC3E}">
        <p14:creationId xmlns:p14="http://schemas.microsoft.com/office/powerpoint/2010/main" val="32711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1D325072-EA0F-BB98-6AC3-39EF28A59B9F}"/>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5A8EEB4-79F2-A7F9-22B9-190F00953F2B}"/>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5ED11FBB-BE84-BA2E-58BC-39A3E9C299B0}"/>
              </a:ext>
            </a:extLst>
          </p:cNvPr>
          <p:cNvSpPr>
            <a:spLocks noGrp="1"/>
          </p:cNvSpPr>
          <p:nvPr>
            <p:ph type="title"/>
          </p:nvPr>
        </p:nvSpPr>
        <p:spPr>
          <a:xfrm>
            <a:off x="53787" y="60443"/>
            <a:ext cx="9090193" cy="422735"/>
          </a:xfrm>
        </p:spPr>
        <p:txBody>
          <a:bodyPr vert="horz" lIns="91440" tIns="0" rIns="91440" bIns="0" rtlCol="0" anchor="b">
            <a:noAutofit/>
          </a:bodyPr>
          <a:lstStyle/>
          <a:p>
            <a:pPr algn="ctr"/>
            <a:r>
              <a:rPr lang="en-US" sz="2400" b="1" dirty="0"/>
              <a:t>SSB 5974 – Sheriff Authority &amp; Certification</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4278E8C7-CC54-2B6D-75A8-AB0FE72BC36E}"/>
              </a:ext>
            </a:extLst>
          </p:cNvPr>
          <p:cNvSpPr txBox="1"/>
          <p:nvPr/>
        </p:nvSpPr>
        <p:spPr>
          <a:xfrm>
            <a:off x="134323" y="564727"/>
            <a:ext cx="8929120" cy="1384995"/>
          </a:xfrm>
          <a:prstGeom prst="rect">
            <a:avLst/>
          </a:prstGeom>
          <a:noFill/>
        </p:spPr>
        <p:txBody>
          <a:bodyPr wrap="square" rtlCol="0">
            <a:spAutoFit/>
          </a:bodyPr>
          <a:lstStyle/>
          <a:p>
            <a:r>
              <a:rPr lang="en-US" b="1" dirty="0"/>
              <a:t>What the Bill Does</a:t>
            </a:r>
          </a:p>
          <a:p>
            <a:pPr marL="285750" indent="-285750">
              <a:spcBef>
                <a:spcPts val="600"/>
              </a:spcBef>
              <a:buFont typeface="Arial" panose="020B0604020202020204" pitchFamily="34" charset="0"/>
              <a:buChar char="•"/>
            </a:pPr>
            <a:r>
              <a:rPr lang="en-US" sz="1700" dirty="0"/>
              <a:t>Requires sheriffs to maintain state certification to remain in office </a:t>
            </a:r>
          </a:p>
          <a:p>
            <a:pPr marL="285750" indent="-285750">
              <a:spcBef>
                <a:spcPts val="600"/>
              </a:spcBef>
              <a:buFont typeface="Arial" panose="020B0604020202020204" pitchFamily="34" charset="0"/>
              <a:buChar char="•"/>
            </a:pPr>
            <a:r>
              <a:rPr lang="en-US" sz="1700" dirty="0"/>
              <a:t>Establishes certification status as a condition of holding an elected position </a:t>
            </a:r>
          </a:p>
          <a:p>
            <a:pPr marL="285750" indent="-285750">
              <a:spcBef>
                <a:spcPts val="600"/>
              </a:spcBef>
              <a:buFont typeface="Arial" panose="020B0604020202020204" pitchFamily="34" charset="0"/>
              <a:buChar char="•"/>
            </a:pPr>
            <a:r>
              <a:rPr lang="en-US" sz="1700" dirty="0"/>
              <a:t>Expands eligibility and background requirements for law enforcement leaders</a:t>
            </a:r>
          </a:p>
        </p:txBody>
      </p:sp>
      <p:sp>
        <p:nvSpPr>
          <p:cNvPr id="11" name="TextBox 10">
            <a:extLst>
              <a:ext uri="{FF2B5EF4-FFF2-40B4-BE49-F238E27FC236}">
                <a16:creationId xmlns:a16="http://schemas.microsoft.com/office/drawing/2014/main" id="{68D02723-85F9-5BA9-BE14-F008284D1055}"/>
              </a:ext>
            </a:extLst>
          </p:cNvPr>
          <p:cNvSpPr txBox="1"/>
          <p:nvPr/>
        </p:nvSpPr>
        <p:spPr>
          <a:xfrm>
            <a:off x="176859" y="3735805"/>
            <a:ext cx="8729043" cy="1892826"/>
          </a:xfrm>
          <a:prstGeom prst="rect">
            <a:avLst/>
          </a:prstGeom>
          <a:noFill/>
        </p:spPr>
        <p:txBody>
          <a:bodyPr wrap="square" rtlCol="0">
            <a:spAutoFit/>
          </a:bodyPr>
          <a:lstStyle/>
          <a:p>
            <a:r>
              <a:rPr lang="en-US" sz="1700" b="1" dirty="0"/>
              <a:t>Why You Should Care</a:t>
            </a:r>
          </a:p>
          <a:p>
            <a:pPr marL="285750" indent="-285750">
              <a:spcBef>
                <a:spcPts val="600"/>
              </a:spcBef>
              <a:buFont typeface="Arial" panose="020B0604020202020204" pitchFamily="34" charset="0"/>
              <a:buChar char="•"/>
            </a:pPr>
            <a:r>
              <a:rPr lang="en-US" sz="1700" dirty="0"/>
              <a:t>An elected sheriff’s tenure now depends on state certification, not just voters </a:t>
            </a:r>
          </a:p>
          <a:p>
            <a:pPr marL="285750" indent="-285750">
              <a:spcBef>
                <a:spcPts val="600"/>
              </a:spcBef>
              <a:buFont typeface="Arial" panose="020B0604020202020204" pitchFamily="34" charset="0"/>
              <a:buChar char="•"/>
            </a:pPr>
            <a:r>
              <a:rPr lang="en-US" sz="1700" dirty="0"/>
              <a:t>A regulatory process can determine whether a locally elected official stays in office </a:t>
            </a:r>
          </a:p>
          <a:p>
            <a:pPr marL="285750" indent="-285750">
              <a:spcBef>
                <a:spcPts val="600"/>
              </a:spcBef>
              <a:buFont typeface="Arial" panose="020B0604020202020204" pitchFamily="34" charset="0"/>
              <a:buChar char="•"/>
            </a:pPr>
            <a:r>
              <a:rPr lang="en-US" sz="1700" dirty="0"/>
              <a:t>This changes the chain of authority between local voters and law enforcement leadership</a:t>
            </a:r>
          </a:p>
        </p:txBody>
      </p:sp>
      <p:sp>
        <p:nvSpPr>
          <p:cNvPr id="3" name="TextBox 2">
            <a:extLst>
              <a:ext uri="{FF2B5EF4-FFF2-40B4-BE49-F238E27FC236}">
                <a16:creationId xmlns:a16="http://schemas.microsoft.com/office/drawing/2014/main" id="{B147CEE7-73CC-17B9-8955-BA8C70909F46}"/>
              </a:ext>
            </a:extLst>
          </p:cNvPr>
          <p:cNvSpPr txBox="1"/>
          <p:nvPr/>
        </p:nvSpPr>
        <p:spPr>
          <a:xfrm>
            <a:off x="192101" y="2142530"/>
            <a:ext cx="8414017" cy="1431161"/>
          </a:xfrm>
          <a:prstGeom prst="rect">
            <a:avLst/>
          </a:prstGeom>
          <a:noFill/>
        </p:spPr>
        <p:txBody>
          <a:bodyPr wrap="square" rtlCol="0">
            <a:spAutoFit/>
          </a:bodyPr>
          <a:lstStyle/>
          <a:p>
            <a:r>
              <a:rPr lang="en-US" b="1" dirty="0"/>
              <a:t>What Changed</a:t>
            </a:r>
          </a:p>
          <a:p>
            <a:pPr marL="285750" indent="-285750">
              <a:spcBef>
                <a:spcPts val="600"/>
              </a:spcBef>
              <a:buFont typeface="Arial" panose="020B0604020202020204" pitchFamily="34" charset="0"/>
              <a:buChar char="•"/>
            </a:pPr>
            <a:r>
              <a:rPr lang="en-US" sz="1700" dirty="0"/>
              <a:t>Adds a new trigger for vacancy: loss of certification = loss of office </a:t>
            </a:r>
          </a:p>
          <a:p>
            <a:pPr marL="285750" indent="-285750">
              <a:spcBef>
                <a:spcPts val="600"/>
              </a:spcBef>
              <a:buFont typeface="Arial" panose="020B0604020202020204" pitchFamily="34" charset="0"/>
              <a:buChar char="•"/>
            </a:pPr>
            <a:r>
              <a:rPr lang="en-US" sz="1700" dirty="0"/>
              <a:t>Connects an elected position to a state-administered regulatory system </a:t>
            </a:r>
          </a:p>
          <a:p>
            <a:pPr marL="285750" indent="-285750">
              <a:spcBef>
                <a:spcPts val="600"/>
              </a:spcBef>
              <a:buFont typeface="Arial" panose="020B0604020202020204" pitchFamily="34" charset="0"/>
              <a:buChar char="•"/>
            </a:pPr>
            <a:r>
              <a:rPr lang="en-US" sz="1700" dirty="0"/>
              <a:t>Shifts part of the authority over sheriffs from voters to the state</a:t>
            </a:r>
          </a:p>
        </p:txBody>
      </p:sp>
      <p:sp>
        <p:nvSpPr>
          <p:cNvPr id="7" name="TextBox 6">
            <a:extLst>
              <a:ext uri="{FF2B5EF4-FFF2-40B4-BE49-F238E27FC236}">
                <a16:creationId xmlns:a16="http://schemas.microsoft.com/office/drawing/2014/main" id="{41E29DD1-6026-6103-9F10-C63106674540}"/>
              </a:ext>
            </a:extLst>
          </p:cNvPr>
          <p:cNvSpPr txBox="1"/>
          <p:nvPr/>
        </p:nvSpPr>
        <p:spPr>
          <a:xfrm flipH="1">
            <a:off x="169047" y="5751117"/>
            <a:ext cx="9036404" cy="1015663"/>
          </a:xfrm>
          <a:prstGeom prst="rect">
            <a:avLst/>
          </a:prstGeom>
          <a:noFill/>
        </p:spPr>
        <p:txBody>
          <a:bodyPr wrap="square" rtlCol="0">
            <a:spAutoFit/>
          </a:bodyPr>
          <a:lstStyle/>
          <a:p>
            <a:r>
              <a:rPr lang="en-US" b="1" dirty="0"/>
              <a:t>Bottom Line</a:t>
            </a:r>
          </a:p>
          <a:p>
            <a:endParaRPr lang="en-US" sz="600" b="1" dirty="0"/>
          </a:p>
          <a:p>
            <a:r>
              <a:rPr lang="en-US" dirty="0"/>
              <a:t>Shifts control of an elected sheriff’s tenure from voters to a state certification system</a:t>
            </a:r>
          </a:p>
        </p:txBody>
      </p:sp>
    </p:spTree>
    <p:extLst>
      <p:ext uri="{BB962C8B-B14F-4D97-AF65-F5344CB8AC3E}">
        <p14:creationId xmlns:p14="http://schemas.microsoft.com/office/powerpoint/2010/main" val="183844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C60D2DF-3BC4-1688-A466-89700D2F59E1}"/>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8067D0CA-EA37-03EB-325B-54DD12AB30F4}"/>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9CFAA292-8160-B5AD-0D7C-63630C664A63}"/>
              </a:ext>
            </a:extLst>
          </p:cNvPr>
          <p:cNvSpPr>
            <a:spLocks noGrp="1"/>
          </p:cNvSpPr>
          <p:nvPr>
            <p:ph type="title"/>
          </p:nvPr>
        </p:nvSpPr>
        <p:spPr>
          <a:xfrm>
            <a:off x="1313259" y="33302"/>
            <a:ext cx="6507166" cy="581422"/>
          </a:xfrm>
        </p:spPr>
        <p:txBody>
          <a:bodyPr vert="horz" lIns="91440" tIns="45720" rIns="91440" bIns="45720" rtlCol="0" anchor="b">
            <a:normAutofit fontScale="90000"/>
          </a:bodyPr>
          <a:lstStyle/>
          <a:p>
            <a:pPr algn="ctr"/>
            <a:r>
              <a:rPr lang="en-US" sz="3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Our Senator</a:t>
            </a:r>
          </a:p>
        </p:txBody>
      </p:sp>
      <p:pic>
        <p:nvPicPr>
          <p:cNvPr id="3" name="Picture 2">
            <a:extLst>
              <a:ext uri="{FF2B5EF4-FFF2-40B4-BE49-F238E27FC236}">
                <a16:creationId xmlns:a16="http://schemas.microsoft.com/office/drawing/2014/main" id="{9E73324C-7532-725D-6EC5-5E0173B4227E}"/>
              </a:ext>
            </a:extLst>
          </p:cNvPr>
          <p:cNvPicPr>
            <a:picLocks noChangeAspect="1"/>
          </p:cNvPicPr>
          <p:nvPr/>
        </p:nvPicPr>
        <p:blipFill>
          <a:blip r:embed="rId4"/>
          <a:stretch>
            <a:fillRect/>
          </a:stretch>
        </p:blipFill>
        <p:spPr>
          <a:xfrm>
            <a:off x="624351" y="848673"/>
            <a:ext cx="1377815" cy="1841152"/>
          </a:xfrm>
          <a:prstGeom prst="rect">
            <a:avLst/>
          </a:prstGeom>
        </p:spPr>
      </p:pic>
      <p:sp>
        <p:nvSpPr>
          <p:cNvPr id="4" name="TextBox 3">
            <a:extLst>
              <a:ext uri="{FF2B5EF4-FFF2-40B4-BE49-F238E27FC236}">
                <a16:creationId xmlns:a16="http://schemas.microsoft.com/office/drawing/2014/main" id="{03872B53-92AD-B8C3-B23A-EF22FC0E9C9A}"/>
              </a:ext>
            </a:extLst>
          </p:cNvPr>
          <p:cNvSpPr txBox="1"/>
          <p:nvPr/>
        </p:nvSpPr>
        <p:spPr>
          <a:xfrm>
            <a:off x="3223103" y="1214572"/>
            <a:ext cx="3085485" cy="923330"/>
          </a:xfrm>
          <a:prstGeom prst="rect">
            <a:avLst/>
          </a:prstGeom>
          <a:noFill/>
        </p:spPr>
        <p:txBody>
          <a:bodyPr wrap="square" rtlCol="0">
            <a:spAutoFit/>
          </a:bodyPr>
          <a:lstStyle/>
          <a:p>
            <a:r>
              <a:rPr lang="en-US" b="1" dirty="0">
                <a:solidFill>
                  <a:schemeClr val="tx2">
                    <a:lumMod val="75000"/>
                    <a:lumOff val="25000"/>
                  </a:schemeClr>
                </a:solidFill>
              </a:rPr>
              <a:t>Sen. Krishnadasan</a:t>
            </a:r>
          </a:p>
          <a:p>
            <a:pPr lvl="1"/>
            <a:r>
              <a:rPr lang="en-US" dirty="0"/>
              <a:t>Support  - 258 (95.5%)</a:t>
            </a:r>
          </a:p>
          <a:p>
            <a:pPr lvl="1"/>
            <a:r>
              <a:rPr lang="en-US" dirty="0"/>
              <a:t>Opposed - 12 (4.4%)</a:t>
            </a:r>
          </a:p>
        </p:txBody>
      </p:sp>
      <p:sp>
        <p:nvSpPr>
          <p:cNvPr id="6" name="TextBox 5">
            <a:extLst>
              <a:ext uri="{FF2B5EF4-FFF2-40B4-BE49-F238E27FC236}">
                <a16:creationId xmlns:a16="http://schemas.microsoft.com/office/drawing/2014/main" id="{51AA83E6-768E-46E9-948E-AA7E6189834F}"/>
              </a:ext>
            </a:extLst>
          </p:cNvPr>
          <p:cNvSpPr txBox="1"/>
          <p:nvPr/>
        </p:nvSpPr>
        <p:spPr>
          <a:xfrm>
            <a:off x="676886" y="3429000"/>
            <a:ext cx="3679213" cy="923330"/>
          </a:xfrm>
          <a:prstGeom prst="rect">
            <a:avLst/>
          </a:prstGeom>
          <a:noFill/>
        </p:spPr>
        <p:txBody>
          <a:bodyPr wrap="none" rtlCol="0">
            <a:spAutoFit/>
          </a:bodyPr>
          <a:lstStyle/>
          <a:p>
            <a:pPr algn="ctr"/>
            <a:r>
              <a:rPr lang="en-US" b="1" dirty="0">
                <a:solidFill>
                  <a:schemeClr val="tx2">
                    <a:lumMod val="75000"/>
                    <a:lumOff val="25000"/>
                  </a:schemeClr>
                </a:solidFill>
              </a:rPr>
              <a:t>Krishnadasan Split w/Reps Vote</a:t>
            </a:r>
          </a:p>
          <a:p>
            <a:pPr algn="ctr"/>
            <a:r>
              <a:rPr lang="en-US" dirty="0"/>
              <a:t>Michelle Valdez – 69 (25.5%) </a:t>
            </a:r>
          </a:p>
          <a:p>
            <a:pPr algn="ctr"/>
            <a:r>
              <a:rPr lang="en-US" dirty="0"/>
              <a:t>Adison Richards – 14 (5.1%)</a:t>
            </a:r>
          </a:p>
        </p:txBody>
      </p:sp>
      <p:sp>
        <p:nvSpPr>
          <p:cNvPr id="9" name="TextBox 8">
            <a:extLst>
              <a:ext uri="{FF2B5EF4-FFF2-40B4-BE49-F238E27FC236}">
                <a16:creationId xmlns:a16="http://schemas.microsoft.com/office/drawing/2014/main" id="{F553A5E2-A675-9000-EB71-7527D88F6792}"/>
              </a:ext>
            </a:extLst>
          </p:cNvPr>
          <p:cNvSpPr txBox="1"/>
          <p:nvPr/>
        </p:nvSpPr>
        <p:spPr>
          <a:xfrm>
            <a:off x="4953072" y="3463191"/>
            <a:ext cx="3834704" cy="923330"/>
          </a:xfrm>
          <a:prstGeom prst="rect">
            <a:avLst/>
          </a:prstGeom>
          <a:noFill/>
        </p:spPr>
        <p:txBody>
          <a:bodyPr wrap="none" rtlCol="0">
            <a:spAutoFit/>
          </a:bodyPr>
          <a:lstStyle/>
          <a:p>
            <a:pPr algn="ctr"/>
            <a:r>
              <a:rPr lang="en-US" b="1" dirty="0">
                <a:solidFill>
                  <a:schemeClr val="tx2">
                    <a:lumMod val="75000"/>
                    <a:lumOff val="25000"/>
                  </a:schemeClr>
                </a:solidFill>
              </a:rPr>
              <a:t>Krishnadasan Split w/House Vote</a:t>
            </a:r>
          </a:p>
          <a:p>
            <a:pPr algn="ctr"/>
            <a:r>
              <a:rPr lang="en-US" dirty="0"/>
              <a:t>8 Bill (2.9%) </a:t>
            </a:r>
          </a:p>
          <a:p>
            <a:pPr algn="ctr"/>
            <a:r>
              <a:rPr lang="en-US" dirty="0"/>
              <a:t> </a:t>
            </a:r>
          </a:p>
        </p:txBody>
      </p:sp>
      <p:sp>
        <p:nvSpPr>
          <p:cNvPr id="11" name="TextBox 10">
            <a:extLst>
              <a:ext uri="{FF2B5EF4-FFF2-40B4-BE49-F238E27FC236}">
                <a16:creationId xmlns:a16="http://schemas.microsoft.com/office/drawing/2014/main" id="{B0F31BF7-ADA0-C642-3DE6-B3548906AF23}"/>
              </a:ext>
            </a:extLst>
          </p:cNvPr>
          <p:cNvSpPr txBox="1"/>
          <p:nvPr/>
        </p:nvSpPr>
        <p:spPr>
          <a:xfrm>
            <a:off x="3368691" y="5090490"/>
            <a:ext cx="2916183" cy="923330"/>
          </a:xfrm>
          <a:prstGeom prst="rect">
            <a:avLst/>
          </a:prstGeom>
          <a:noFill/>
        </p:spPr>
        <p:txBody>
          <a:bodyPr wrap="none" rtlCol="0">
            <a:spAutoFit/>
          </a:bodyPr>
          <a:lstStyle/>
          <a:p>
            <a:r>
              <a:rPr lang="en-US" b="1" dirty="0">
                <a:solidFill>
                  <a:schemeClr val="tx2">
                    <a:lumMod val="75000"/>
                    <a:lumOff val="25000"/>
                  </a:schemeClr>
                </a:solidFill>
              </a:rPr>
              <a:t>Deb Krishnadasan</a:t>
            </a:r>
          </a:p>
          <a:p>
            <a:pPr lvl="1"/>
            <a:r>
              <a:rPr lang="en-US" dirty="0"/>
              <a:t>Primary – 21 Bills</a:t>
            </a:r>
          </a:p>
          <a:p>
            <a:pPr lvl="1"/>
            <a:r>
              <a:rPr lang="en-US" dirty="0"/>
              <a:t>Secondary – 148 Bills</a:t>
            </a:r>
          </a:p>
        </p:txBody>
      </p:sp>
    </p:spTree>
    <p:extLst>
      <p:ext uri="{BB962C8B-B14F-4D97-AF65-F5344CB8AC3E}">
        <p14:creationId xmlns:p14="http://schemas.microsoft.com/office/powerpoint/2010/main" val="39727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A6632FE-2506-131D-300E-8EAAC43ACCF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C152D148-CEA8-2849-58D6-23E87E56BAF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0297C0FE-7974-AB70-E087-DEFD36B522FC}"/>
              </a:ext>
            </a:extLst>
          </p:cNvPr>
          <p:cNvSpPr>
            <a:spLocks noGrp="1"/>
          </p:cNvSpPr>
          <p:nvPr>
            <p:ph type="title"/>
          </p:nvPr>
        </p:nvSpPr>
        <p:spPr>
          <a:xfrm>
            <a:off x="20" y="386766"/>
            <a:ext cx="9143980" cy="517577"/>
          </a:xfrm>
        </p:spPr>
        <p:txBody>
          <a:bodyPr vert="horz" lIns="91440" tIns="45720" rIns="91440" bIns="45720" rtlCol="0" anchor="b">
            <a:noAutofit/>
          </a:bodyPr>
          <a:lstStyle/>
          <a:p>
            <a:pPr algn="ctr"/>
            <a:r>
              <a:rPr lang="en-US" b="1" dirty="0"/>
              <a:t>State Gov – Local Government and Community Development</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CDDBBF07-788D-CADC-18AE-45D1E5D82EDC}"/>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FDBA5651-FB14-1C83-9724-6BF79A853907}"/>
              </a:ext>
            </a:extLst>
          </p:cNvPr>
          <p:cNvSpPr txBox="1"/>
          <p:nvPr/>
        </p:nvSpPr>
        <p:spPr>
          <a:xfrm>
            <a:off x="20" y="3912532"/>
            <a:ext cx="8951898" cy="2231380"/>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local government funding tools, including new taxes and revenue flexibility </a:t>
            </a:r>
          </a:p>
          <a:p>
            <a:pPr marL="285750" indent="-285750">
              <a:spcBef>
                <a:spcPts val="600"/>
              </a:spcBef>
              <a:buFont typeface="Arial" panose="020B0604020202020204" pitchFamily="34" charset="0"/>
              <a:buChar char="•"/>
            </a:pPr>
            <a:r>
              <a:rPr lang="en-US" sz="1600" dirty="0"/>
              <a:t>Increases thresholds and flexibility for public works and contracting processes </a:t>
            </a:r>
          </a:p>
          <a:p>
            <a:pPr marL="285750" indent="-285750">
              <a:spcBef>
                <a:spcPts val="600"/>
              </a:spcBef>
              <a:buFont typeface="Arial" panose="020B0604020202020204" pitchFamily="34" charset="0"/>
              <a:buChar char="•"/>
            </a:pPr>
            <a:r>
              <a:rPr lang="en-US" sz="1600" dirty="0"/>
              <a:t>Directs funding toward community reinvestment, housing, and economic development </a:t>
            </a:r>
          </a:p>
          <a:p>
            <a:pPr marL="285750" indent="-285750">
              <a:spcBef>
                <a:spcPts val="600"/>
              </a:spcBef>
              <a:buFont typeface="Arial" panose="020B0604020202020204" pitchFamily="34" charset="0"/>
              <a:buChar char="•"/>
            </a:pPr>
            <a:r>
              <a:rPr lang="en-US" sz="1600" dirty="0"/>
              <a:t>Streamlines permitting timelines and infrastructure review processes </a:t>
            </a:r>
          </a:p>
          <a:p>
            <a:pPr marL="285750" indent="-285750">
              <a:spcBef>
                <a:spcPts val="600"/>
              </a:spcBef>
              <a:buFont typeface="Arial" panose="020B0604020202020204" pitchFamily="34" charset="0"/>
              <a:buChar char="•"/>
            </a:pPr>
            <a:r>
              <a:rPr lang="en-US" sz="1600" dirty="0"/>
              <a:t>Adjusts rules for local facilities, utilities, and public assets</a:t>
            </a:r>
          </a:p>
        </p:txBody>
      </p:sp>
      <p:sp>
        <p:nvSpPr>
          <p:cNvPr id="13" name="TextBox 12">
            <a:extLst>
              <a:ext uri="{FF2B5EF4-FFF2-40B4-BE49-F238E27FC236}">
                <a16:creationId xmlns:a16="http://schemas.microsoft.com/office/drawing/2014/main" id="{7BD91483-70BB-31FA-871A-442291556F5E}"/>
              </a:ext>
            </a:extLst>
          </p:cNvPr>
          <p:cNvSpPr txBox="1"/>
          <p:nvPr/>
        </p:nvSpPr>
        <p:spPr>
          <a:xfrm>
            <a:off x="177033" y="6225629"/>
            <a:ext cx="8874756" cy="646331"/>
          </a:xfrm>
          <a:prstGeom prst="rect">
            <a:avLst/>
          </a:prstGeom>
          <a:noFill/>
        </p:spPr>
        <p:txBody>
          <a:bodyPr wrap="square" rtlCol="0">
            <a:spAutoFit/>
          </a:bodyPr>
          <a:lstStyle/>
          <a:p>
            <a:r>
              <a:rPr lang="en-US" b="1" dirty="0"/>
              <a:t>Bottom Line - </a:t>
            </a:r>
            <a:r>
              <a:rPr lang="en-US" dirty="0"/>
              <a:t>Expands local funding tools and streamlines processes to support infrastructure and community investment</a:t>
            </a:r>
          </a:p>
        </p:txBody>
      </p:sp>
      <p:graphicFrame>
        <p:nvGraphicFramePr>
          <p:cNvPr id="4" name="Table 3">
            <a:extLst>
              <a:ext uri="{FF2B5EF4-FFF2-40B4-BE49-F238E27FC236}">
                <a16:creationId xmlns:a16="http://schemas.microsoft.com/office/drawing/2014/main" id="{3F7F367E-D831-D127-0B25-49F759187B13}"/>
              </a:ext>
            </a:extLst>
          </p:cNvPr>
          <p:cNvGraphicFramePr>
            <a:graphicFrameLocks noGrp="1"/>
          </p:cNvGraphicFramePr>
          <p:nvPr>
            <p:extLst>
              <p:ext uri="{D42A27DB-BD31-4B8C-83A1-F6EECF244321}">
                <p14:modId xmlns:p14="http://schemas.microsoft.com/office/powerpoint/2010/main" val="174071965"/>
              </p:ext>
            </p:extLst>
          </p:nvPr>
        </p:nvGraphicFramePr>
        <p:xfrm>
          <a:off x="146915" y="913948"/>
          <a:ext cx="8874756" cy="2945358"/>
        </p:xfrm>
        <a:graphic>
          <a:graphicData uri="http://schemas.openxmlformats.org/drawingml/2006/table">
            <a:tbl>
              <a:tblPr>
                <a:tableStyleId>{5C22544A-7EE6-4342-B048-85BDC9FD1C3A}</a:tableStyleId>
              </a:tblPr>
              <a:tblGrid>
                <a:gridCol w="821444">
                  <a:extLst>
                    <a:ext uri="{9D8B030D-6E8A-4147-A177-3AD203B41FA5}">
                      <a16:colId xmlns:a16="http://schemas.microsoft.com/office/drawing/2014/main" val="3571389835"/>
                    </a:ext>
                  </a:extLst>
                </a:gridCol>
                <a:gridCol w="5446807">
                  <a:extLst>
                    <a:ext uri="{9D8B030D-6E8A-4147-A177-3AD203B41FA5}">
                      <a16:colId xmlns:a16="http://schemas.microsoft.com/office/drawing/2014/main" val="168888167"/>
                    </a:ext>
                  </a:extLst>
                </a:gridCol>
                <a:gridCol w="758256">
                  <a:extLst>
                    <a:ext uri="{9D8B030D-6E8A-4147-A177-3AD203B41FA5}">
                      <a16:colId xmlns:a16="http://schemas.microsoft.com/office/drawing/2014/main" val="3620770745"/>
                    </a:ext>
                  </a:extLst>
                </a:gridCol>
                <a:gridCol w="758256">
                  <a:extLst>
                    <a:ext uri="{9D8B030D-6E8A-4147-A177-3AD203B41FA5}">
                      <a16:colId xmlns:a16="http://schemas.microsoft.com/office/drawing/2014/main" val="1074179159"/>
                    </a:ext>
                  </a:extLst>
                </a:gridCol>
                <a:gridCol w="1089993">
                  <a:extLst>
                    <a:ext uri="{9D8B030D-6E8A-4147-A177-3AD203B41FA5}">
                      <a16:colId xmlns:a16="http://schemas.microsoft.com/office/drawing/2014/main" val="2075583195"/>
                    </a:ext>
                  </a:extLst>
                </a:gridCol>
              </a:tblGrid>
              <a:tr h="2006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620800299"/>
                  </a:ext>
                </a:extLst>
              </a:tr>
              <a:tr h="337079">
                <a:tc>
                  <a:txBody>
                    <a:bodyPr/>
                    <a:lstStyle/>
                    <a:p>
                      <a:pPr algn="ctr" fontAlgn="ctr">
                        <a:buNone/>
                      </a:pPr>
                      <a:r>
                        <a:rPr lang="en-US" sz="1100" b="1" u="none" strike="noStrike">
                          <a:solidFill>
                            <a:schemeClr val="tx1"/>
                          </a:solidFill>
                          <a:effectLst/>
                        </a:rPr>
                        <a:t>ESHB 1408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Establishing funding for community preservation and development authorities approved through RCW 43.167.060.</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856583667"/>
                  </a:ext>
                </a:extLst>
              </a:tr>
              <a:tr h="337079">
                <a:tc>
                  <a:txBody>
                    <a:bodyPr/>
                    <a:lstStyle/>
                    <a:p>
                      <a:pPr algn="ctr" fontAlgn="ctr">
                        <a:buNone/>
                      </a:pPr>
                      <a:r>
                        <a:rPr lang="en-US" sz="1100" b="1" u="none" strike="noStrike">
                          <a:solidFill>
                            <a:schemeClr val="tx1"/>
                          </a:solidFill>
                          <a:effectLst/>
                        </a:rPr>
                        <a:t>SHB 2239</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Providing Washingtonians and their loved ones with location choices for interment of remains.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930253234"/>
                  </a:ext>
                </a:extLst>
              </a:tr>
              <a:tr h="200642">
                <a:tc>
                  <a:txBody>
                    <a:bodyPr/>
                    <a:lstStyle/>
                    <a:p>
                      <a:pPr algn="ctr" fontAlgn="ctr">
                        <a:buNone/>
                      </a:pPr>
                      <a:r>
                        <a:rPr lang="en-US" sz="1100" b="1" u="none" strike="noStrike">
                          <a:solidFill>
                            <a:schemeClr val="tx1"/>
                          </a:solidFill>
                          <a:effectLst/>
                        </a:rPr>
                        <a:t>ESSHB 2418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Concerning permit review processes.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214280782"/>
                  </a:ext>
                </a:extLst>
              </a:tr>
              <a:tr h="200642">
                <a:tc>
                  <a:txBody>
                    <a:bodyPr/>
                    <a:lstStyle/>
                    <a:p>
                      <a:pPr algn="ctr" fontAlgn="ctr">
                        <a:buNone/>
                      </a:pPr>
                      <a:r>
                        <a:rPr lang="en-US" sz="1100" b="1" u="none" strike="noStrike">
                          <a:solidFill>
                            <a:schemeClr val="tx1"/>
                          </a:solidFill>
                          <a:effectLst/>
                        </a:rPr>
                        <a:t>SHB 2420</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Increasing small works roster contract limits.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298949450"/>
                  </a:ext>
                </a:extLst>
              </a:tr>
              <a:tr h="200642">
                <a:tc>
                  <a:txBody>
                    <a:bodyPr/>
                    <a:lstStyle/>
                    <a:p>
                      <a:pPr algn="ctr" fontAlgn="ctr">
                        <a:buNone/>
                      </a:pPr>
                      <a:r>
                        <a:rPr lang="en-US" sz="1100" b="1" u="none" strike="noStrike">
                          <a:solidFill>
                            <a:schemeClr val="tx1"/>
                          </a:solidFill>
                          <a:effectLst/>
                        </a:rPr>
                        <a:t>ESHB 2442</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Providing local governments tax resources and fund flexibility.</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extLst>
                  <a:ext uri="{0D108BD9-81ED-4DB2-BD59-A6C34878D82A}">
                    <a16:rowId xmlns:a16="http://schemas.microsoft.com/office/drawing/2014/main" val="1427652400"/>
                  </a:ext>
                </a:extLst>
              </a:tr>
              <a:tr h="200642">
                <a:tc>
                  <a:txBody>
                    <a:bodyPr/>
                    <a:lstStyle/>
                    <a:p>
                      <a:pPr algn="ctr" fontAlgn="ctr">
                        <a:buNone/>
                      </a:pPr>
                      <a:r>
                        <a:rPr lang="en-US" sz="1100" b="1" u="none" strike="noStrike">
                          <a:solidFill>
                            <a:schemeClr val="tx1"/>
                          </a:solidFill>
                          <a:effectLst/>
                        </a:rPr>
                        <a:t>ESSHB 2523</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Concerning the community reinvestment program.</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59445779"/>
                  </a:ext>
                </a:extLst>
              </a:tr>
              <a:tr h="200642">
                <a:tc>
                  <a:txBody>
                    <a:bodyPr/>
                    <a:lstStyle/>
                    <a:p>
                      <a:pPr algn="ctr" fontAlgn="ctr">
                        <a:buNone/>
                      </a:pPr>
                      <a:r>
                        <a:rPr lang="en-US" sz="1100" b="1" u="none" strike="noStrike">
                          <a:solidFill>
                            <a:schemeClr val="tx1"/>
                          </a:solidFill>
                          <a:effectLst/>
                        </a:rPr>
                        <a:t>SB 5467</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Concerning the sale of surplus property by water-sewer districts.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413656274"/>
                  </a:ext>
                </a:extLst>
              </a:tr>
              <a:tr h="505619">
                <a:tc>
                  <a:txBody>
                    <a:bodyPr/>
                    <a:lstStyle/>
                    <a:p>
                      <a:pPr algn="ctr" fontAlgn="ctr">
                        <a:buNone/>
                      </a:pPr>
                      <a:r>
                        <a:rPr lang="en-US" sz="1100" b="1" u="none" strike="noStrike">
                          <a:solidFill>
                            <a:schemeClr val="tx1"/>
                          </a:solidFill>
                          <a:effectLst/>
                        </a:rPr>
                        <a:t>SB 6132</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Authorizing a narrow modification to indebtedness limits for select inland port districts to ensure continued eligibility for federal funding for rail, power, and other critical public infrastructure improvements.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848572599"/>
                  </a:ext>
                </a:extLst>
              </a:tr>
              <a:tr h="337079">
                <a:tc>
                  <a:txBody>
                    <a:bodyPr/>
                    <a:lstStyle/>
                    <a:p>
                      <a:pPr algn="ctr" fontAlgn="ctr">
                        <a:buNone/>
                      </a:pPr>
                      <a:r>
                        <a:rPr lang="en-US" sz="1100" b="1" u="none" strike="noStrike">
                          <a:solidFill>
                            <a:schemeClr val="tx1"/>
                          </a:solidFill>
                          <a:effectLst/>
                        </a:rPr>
                        <a:t>SSB 6189</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Removing the deadline for forming a public facilities district for regional aquatics and sports facilities.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132770820"/>
                  </a:ext>
                </a:extLst>
              </a:tr>
              <a:tr h="200642">
                <a:tc>
                  <a:txBody>
                    <a:bodyPr/>
                    <a:lstStyle/>
                    <a:p>
                      <a:pPr algn="ctr" fontAlgn="ctr">
                        <a:buNone/>
                      </a:pPr>
                      <a:r>
                        <a:rPr lang="en-US" sz="1100" b="1" u="none" strike="noStrike">
                          <a:solidFill>
                            <a:schemeClr val="tx1"/>
                          </a:solidFill>
                          <a:effectLst/>
                        </a:rPr>
                        <a:t>SB 6291</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Concerning on-site wastewater treatment system inspections.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17747178"/>
                  </a:ext>
                </a:extLst>
              </a:tr>
            </a:tbl>
          </a:graphicData>
        </a:graphic>
      </p:graphicFrame>
    </p:spTree>
    <p:extLst>
      <p:ext uri="{BB962C8B-B14F-4D97-AF65-F5344CB8AC3E}">
        <p14:creationId xmlns:p14="http://schemas.microsoft.com/office/powerpoint/2010/main" val="295719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414349CA-59D6-5DE9-B5E6-133282EBC5BA}"/>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DA57EFD-DE28-CB06-3CE7-7DE6927E97F9}"/>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73E35CEA-71AD-B38A-EECE-2BD6AC497087}"/>
              </a:ext>
            </a:extLst>
          </p:cNvPr>
          <p:cNvSpPr>
            <a:spLocks noGrp="1"/>
          </p:cNvSpPr>
          <p:nvPr>
            <p:ph type="title"/>
          </p:nvPr>
        </p:nvSpPr>
        <p:spPr>
          <a:xfrm>
            <a:off x="20" y="386766"/>
            <a:ext cx="9143980" cy="517577"/>
          </a:xfrm>
        </p:spPr>
        <p:txBody>
          <a:bodyPr vert="horz" lIns="91440" tIns="45720" rIns="91440" bIns="45720" rtlCol="0" anchor="b">
            <a:noAutofit/>
          </a:bodyPr>
          <a:lstStyle/>
          <a:p>
            <a:pPr algn="ctr"/>
            <a:r>
              <a:rPr lang="en-US" b="1" dirty="0"/>
              <a:t>State Gov – Records and Information Management</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26589825-E52F-E6A4-CE59-B365630A03ED}"/>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EF3E7F18-8D95-BC99-9D1A-1F1EE10E34CA}"/>
              </a:ext>
            </a:extLst>
          </p:cNvPr>
          <p:cNvSpPr txBox="1"/>
          <p:nvPr/>
        </p:nvSpPr>
        <p:spPr>
          <a:xfrm>
            <a:off x="69176" y="3259392"/>
            <a:ext cx="8951898" cy="2231380"/>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sz="1600" dirty="0"/>
              <a:t>Strengthens privacy protections for sensitive personal information in government records </a:t>
            </a:r>
          </a:p>
          <a:p>
            <a:pPr marL="285750" indent="-285750">
              <a:spcBef>
                <a:spcPts val="600"/>
              </a:spcBef>
              <a:buFont typeface="Arial" panose="020B0604020202020204" pitchFamily="34" charset="0"/>
              <a:buChar char="•"/>
            </a:pPr>
            <a:r>
              <a:rPr lang="en-US" sz="1600" dirty="0"/>
              <a:t>Expands oversight and coordination of data privacy across state agencies </a:t>
            </a:r>
          </a:p>
          <a:p>
            <a:pPr marL="285750" indent="-285750">
              <a:spcBef>
                <a:spcPts val="600"/>
              </a:spcBef>
              <a:buFont typeface="Arial" panose="020B0604020202020204" pitchFamily="34" charset="0"/>
              <a:buChar char="•"/>
            </a:pPr>
            <a:r>
              <a:rPr lang="en-US" sz="1600" dirty="0"/>
              <a:t>Updates corporate, nonprofit, and state filing systems for efficiency and accuracy </a:t>
            </a:r>
          </a:p>
          <a:p>
            <a:pPr marL="285750" indent="-285750">
              <a:spcBef>
                <a:spcPts val="600"/>
              </a:spcBef>
              <a:buFont typeface="Arial" panose="020B0604020202020204" pitchFamily="34" charset="0"/>
              <a:buChar char="•"/>
            </a:pPr>
            <a:r>
              <a:rPr lang="en-US" sz="1600" dirty="0"/>
              <a:t>Preserves and manages historical state records for long-term access and protection </a:t>
            </a:r>
          </a:p>
          <a:p>
            <a:pPr marL="285750" indent="-285750">
              <a:spcBef>
                <a:spcPts val="600"/>
              </a:spcBef>
              <a:buFont typeface="Arial" panose="020B0604020202020204" pitchFamily="34" charset="0"/>
              <a:buChar char="•"/>
            </a:pPr>
            <a:r>
              <a:rPr lang="en-US" sz="1600" dirty="0"/>
              <a:t>Modernizes processes like notarization and remote verification through technology</a:t>
            </a:r>
          </a:p>
        </p:txBody>
      </p:sp>
      <p:sp>
        <p:nvSpPr>
          <p:cNvPr id="13" name="TextBox 12">
            <a:extLst>
              <a:ext uri="{FF2B5EF4-FFF2-40B4-BE49-F238E27FC236}">
                <a16:creationId xmlns:a16="http://schemas.microsoft.com/office/drawing/2014/main" id="{4D87A5AE-F449-24A3-70D8-E62F99291AC1}"/>
              </a:ext>
            </a:extLst>
          </p:cNvPr>
          <p:cNvSpPr txBox="1"/>
          <p:nvPr/>
        </p:nvSpPr>
        <p:spPr>
          <a:xfrm>
            <a:off x="177033" y="5657013"/>
            <a:ext cx="8874756" cy="1000274"/>
          </a:xfrm>
          <a:prstGeom prst="rect">
            <a:avLst/>
          </a:prstGeom>
          <a:noFill/>
        </p:spPr>
        <p:txBody>
          <a:bodyPr wrap="square" rtlCol="0">
            <a:spAutoFit/>
          </a:bodyPr>
          <a:lstStyle/>
          <a:p>
            <a:r>
              <a:rPr lang="en-US" b="1" dirty="0"/>
              <a:t>Bottom Line</a:t>
            </a:r>
          </a:p>
          <a:p>
            <a:endParaRPr lang="en-US" sz="500" b="1" dirty="0"/>
          </a:p>
          <a:p>
            <a:r>
              <a:rPr lang="en-US" dirty="0"/>
              <a:t>Modernizes government systems while expanding privacy protections and data oversight</a:t>
            </a:r>
          </a:p>
        </p:txBody>
      </p:sp>
      <p:graphicFrame>
        <p:nvGraphicFramePr>
          <p:cNvPr id="3" name="Table 2">
            <a:extLst>
              <a:ext uri="{FF2B5EF4-FFF2-40B4-BE49-F238E27FC236}">
                <a16:creationId xmlns:a16="http://schemas.microsoft.com/office/drawing/2014/main" id="{9AD351AC-9E6A-014E-858A-A369E4519C54}"/>
              </a:ext>
            </a:extLst>
          </p:cNvPr>
          <p:cNvGraphicFramePr>
            <a:graphicFrameLocks noGrp="1"/>
          </p:cNvGraphicFramePr>
          <p:nvPr>
            <p:extLst>
              <p:ext uri="{D42A27DB-BD31-4B8C-83A1-F6EECF244321}">
                <p14:modId xmlns:p14="http://schemas.microsoft.com/office/powerpoint/2010/main" val="2569779191"/>
              </p:ext>
            </p:extLst>
          </p:nvPr>
        </p:nvGraphicFramePr>
        <p:xfrm>
          <a:off x="100318" y="867105"/>
          <a:ext cx="8973481" cy="2264097"/>
        </p:xfrm>
        <a:graphic>
          <a:graphicData uri="http://schemas.openxmlformats.org/drawingml/2006/table">
            <a:tbl>
              <a:tblPr>
                <a:tableStyleId>{5C22544A-7EE6-4342-B048-85BDC9FD1C3A}</a:tableStyleId>
              </a:tblPr>
              <a:tblGrid>
                <a:gridCol w="830582">
                  <a:extLst>
                    <a:ext uri="{9D8B030D-6E8A-4147-A177-3AD203B41FA5}">
                      <a16:colId xmlns:a16="http://schemas.microsoft.com/office/drawing/2014/main" val="1455901817"/>
                    </a:ext>
                  </a:extLst>
                </a:gridCol>
                <a:gridCol w="5507399">
                  <a:extLst>
                    <a:ext uri="{9D8B030D-6E8A-4147-A177-3AD203B41FA5}">
                      <a16:colId xmlns:a16="http://schemas.microsoft.com/office/drawing/2014/main" val="566836705"/>
                    </a:ext>
                  </a:extLst>
                </a:gridCol>
                <a:gridCol w="766691">
                  <a:extLst>
                    <a:ext uri="{9D8B030D-6E8A-4147-A177-3AD203B41FA5}">
                      <a16:colId xmlns:a16="http://schemas.microsoft.com/office/drawing/2014/main" val="1334792815"/>
                    </a:ext>
                  </a:extLst>
                </a:gridCol>
                <a:gridCol w="766691">
                  <a:extLst>
                    <a:ext uri="{9D8B030D-6E8A-4147-A177-3AD203B41FA5}">
                      <a16:colId xmlns:a16="http://schemas.microsoft.com/office/drawing/2014/main" val="2480702425"/>
                    </a:ext>
                  </a:extLst>
                </a:gridCol>
                <a:gridCol w="1102118">
                  <a:extLst>
                    <a:ext uri="{9D8B030D-6E8A-4147-A177-3AD203B41FA5}">
                      <a16:colId xmlns:a16="http://schemas.microsoft.com/office/drawing/2014/main" val="1986895774"/>
                    </a:ext>
                  </a:extLst>
                </a:gridCol>
              </a:tblGrid>
              <a:tr h="2006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072205013"/>
                  </a:ext>
                </a:extLst>
              </a:tr>
              <a:tr h="353800">
                <a:tc>
                  <a:txBody>
                    <a:bodyPr/>
                    <a:lstStyle/>
                    <a:p>
                      <a:pPr algn="ctr" fontAlgn="ctr">
                        <a:buNone/>
                      </a:pPr>
                      <a:r>
                        <a:rPr lang="en-US" sz="1100" b="1" u="none" strike="noStrike">
                          <a:solidFill>
                            <a:schemeClr val="tx1"/>
                          </a:solidFill>
                          <a:effectLst/>
                        </a:rPr>
                        <a:t>SHB 2158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electronic notarial acts.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185169032"/>
                  </a:ext>
                </a:extLst>
              </a:tr>
              <a:tr h="447131">
                <a:tc>
                  <a:txBody>
                    <a:bodyPr/>
                    <a:lstStyle/>
                    <a:p>
                      <a:pPr algn="ctr" fontAlgn="ctr">
                        <a:buNone/>
                      </a:pPr>
                      <a:r>
                        <a:rPr lang="en-US" sz="1100" b="1" u="none" strike="noStrike">
                          <a:solidFill>
                            <a:schemeClr val="tx1"/>
                          </a:solidFill>
                          <a:effectLst/>
                        </a:rPr>
                        <a:t>SSHB 2248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corporate filings and other documents processed by the secretary of state's corporations and charities division.</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504440714"/>
                  </a:ext>
                </a:extLst>
              </a:tr>
              <a:tr h="437990">
                <a:tc>
                  <a:txBody>
                    <a:bodyPr/>
                    <a:lstStyle/>
                    <a:p>
                      <a:pPr algn="ctr" fontAlgn="ctr">
                        <a:buNone/>
                      </a:pPr>
                      <a:r>
                        <a:rPr lang="en-US" sz="1100" b="1" u="none" strike="noStrike">
                          <a:solidFill>
                            <a:schemeClr val="tx1"/>
                          </a:solidFill>
                          <a:effectLst/>
                        </a:rPr>
                        <a:t>HB 2606</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performance measures, duties, and reporting requirements for the office of privacy and data protection.</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43144868"/>
                  </a:ext>
                </a:extLst>
              </a:tr>
              <a:tr h="313588">
                <a:tc>
                  <a:txBody>
                    <a:bodyPr/>
                    <a:lstStyle/>
                    <a:p>
                      <a:pPr algn="ctr" fontAlgn="ctr">
                        <a:buNone/>
                      </a:pPr>
                      <a:r>
                        <a:rPr lang="en-US" sz="1100" b="1" u="none" strike="noStrike">
                          <a:solidFill>
                            <a:schemeClr val="tx1"/>
                          </a:solidFill>
                          <a:effectLst/>
                        </a:rPr>
                        <a:t>SB 5863</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the preservation and inspection of state historical records.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648084478"/>
                  </a:ext>
                </a:extLst>
              </a:tr>
              <a:tr h="505619">
                <a:tc>
                  <a:txBody>
                    <a:bodyPr/>
                    <a:lstStyle/>
                    <a:p>
                      <a:pPr algn="ctr" fontAlgn="ctr">
                        <a:buNone/>
                      </a:pPr>
                      <a:r>
                        <a:rPr lang="en-US" sz="1100" b="1" u="none" strike="noStrike">
                          <a:solidFill>
                            <a:schemeClr val="tx1"/>
                          </a:solidFill>
                          <a:effectLst/>
                        </a:rPr>
                        <a:t>SSB 6081</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Protecting Washingtonians from invasion of privacy, including the unauthorized disclosure of sex designation information and historic sex designation changes in official government records.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95491727"/>
                  </a:ext>
                </a:extLst>
              </a:tr>
            </a:tbl>
          </a:graphicData>
        </a:graphic>
      </p:graphicFrame>
    </p:spTree>
    <p:extLst>
      <p:ext uri="{BB962C8B-B14F-4D97-AF65-F5344CB8AC3E}">
        <p14:creationId xmlns:p14="http://schemas.microsoft.com/office/powerpoint/2010/main" val="9443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98837AC-F7B4-EE59-8FC0-8B0B26432DDC}"/>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01489A07-D143-7E5A-DC18-9379EE947AC6}"/>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33292"/>
            <a:ext cx="9143980" cy="6857990"/>
          </a:xfrm>
          <a:prstGeom prst="rect">
            <a:avLst/>
          </a:prstGeom>
        </p:spPr>
      </p:pic>
      <p:sp>
        <p:nvSpPr>
          <p:cNvPr id="2" name="Title 1">
            <a:extLst>
              <a:ext uri="{FF2B5EF4-FFF2-40B4-BE49-F238E27FC236}">
                <a16:creationId xmlns:a16="http://schemas.microsoft.com/office/drawing/2014/main" id="{C3D90935-DDBD-E8AA-9978-521589848634}"/>
              </a:ext>
            </a:extLst>
          </p:cNvPr>
          <p:cNvSpPr>
            <a:spLocks noGrp="1"/>
          </p:cNvSpPr>
          <p:nvPr>
            <p:ph type="title"/>
          </p:nvPr>
        </p:nvSpPr>
        <p:spPr>
          <a:xfrm>
            <a:off x="20" y="394450"/>
            <a:ext cx="9143980" cy="517577"/>
          </a:xfrm>
        </p:spPr>
        <p:txBody>
          <a:bodyPr vert="horz" lIns="91440" tIns="45720" rIns="91440" bIns="45720" rtlCol="0" anchor="b">
            <a:noAutofit/>
          </a:bodyPr>
          <a:lstStyle/>
          <a:p>
            <a:pPr algn="ctr"/>
            <a:r>
              <a:rPr lang="en-US" b="1" dirty="0"/>
              <a:t>State Gov – Economic Systems, Operations &amp; Public Equity</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A9E01B29-07E2-FE81-22D8-D9C9F47AD80F}"/>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EAAEE3DB-C0B1-1061-0872-C5D40ABF80C6}"/>
              </a:ext>
            </a:extLst>
          </p:cNvPr>
          <p:cNvSpPr txBox="1"/>
          <p:nvPr/>
        </p:nvSpPr>
        <p:spPr>
          <a:xfrm>
            <a:off x="69176" y="4089264"/>
            <a:ext cx="8951898" cy="1908215"/>
          </a:xfrm>
          <a:prstGeom prst="rect">
            <a:avLst/>
          </a:prstGeom>
          <a:noFill/>
        </p:spPr>
        <p:txBody>
          <a:bodyPr wrap="square" rtlCol="0">
            <a:spAutoFit/>
          </a:bodyPr>
          <a:lstStyle/>
          <a:p>
            <a:r>
              <a:rPr lang="en-US" b="1" dirty="0"/>
              <a:t>Key Takeaways </a:t>
            </a:r>
          </a:p>
          <a:p>
            <a:pPr marL="285750" indent="-285750">
              <a:buFont typeface="Arial" panose="020B0604020202020204" pitchFamily="34" charset="0"/>
              <a:buChar char="•"/>
            </a:pPr>
            <a:r>
              <a:rPr lang="en-US" sz="1600" dirty="0"/>
              <a:t>Expands economic development and industry-led funding tools </a:t>
            </a:r>
          </a:p>
          <a:p>
            <a:pPr marL="285750" indent="-285750">
              <a:spcBef>
                <a:spcPts val="600"/>
              </a:spcBef>
              <a:buFont typeface="Arial" panose="020B0604020202020204" pitchFamily="34" charset="0"/>
              <a:buChar char="•"/>
            </a:pPr>
            <a:r>
              <a:rPr lang="en-US" sz="1600" dirty="0"/>
              <a:t>Updates government systems, processes, and oversight </a:t>
            </a:r>
          </a:p>
          <a:p>
            <a:pPr marL="285750" indent="-285750">
              <a:spcBef>
                <a:spcPts val="600"/>
              </a:spcBef>
              <a:buFont typeface="Arial" panose="020B0604020202020204" pitchFamily="34" charset="0"/>
              <a:buChar char="•"/>
            </a:pPr>
            <a:r>
              <a:rPr lang="en-US" sz="1600" dirty="0"/>
              <a:t>Raises standards for access, language, and inclusion </a:t>
            </a:r>
          </a:p>
          <a:p>
            <a:pPr marL="285750" indent="-285750">
              <a:spcBef>
                <a:spcPts val="600"/>
              </a:spcBef>
              <a:buFont typeface="Arial" panose="020B0604020202020204" pitchFamily="34" charset="0"/>
              <a:buChar char="•"/>
            </a:pPr>
            <a:r>
              <a:rPr lang="en-US" sz="1600" dirty="0"/>
              <a:t>Strengthens support for vulnerable populations </a:t>
            </a:r>
          </a:p>
          <a:p>
            <a:pPr marL="285750" indent="-285750">
              <a:spcBef>
                <a:spcPts val="600"/>
              </a:spcBef>
              <a:buFont typeface="Arial" panose="020B0604020202020204" pitchFamily="34" charset="0"/>
              <a:buChar char="•"/>
            </a:pPr>
            <a:r>
              <a:rPr lang="en-US" sz="1600" dirty="0"/>
              <a:t>Restructures long-term public financial obligations</a:t>
            </a:r>
          </a:p>
        </p:txBody>
      </p:sp>
      <p:sp>
        <p:nvSpPr>
          <p:cNvPr id="13" name="TextBox 12">
            <a:extLst>
              <a:ext uri="{FF2B5EF4-FFF2-40B4-BE49-F238E27FC236}">
                <a16:creationId xmlns:a16="http://schemas.microsoft.com/office/drawing/2014/main" id="{6F6DCCF9-87BA-D8A7-11F6-5FDF9A22450A}"/>
              </a:ext>
            </a:extLst>
          </p:cNvPr>
          <p:cNvSpPr txBox="1"/>
          <p:nvPr/>
        </p:nvSpPr>
        <p:spPr>
          <a:xfrm>
            <a:off x="177033" y="6095001"/>
            <a:ext cx="8874756" cy="723275"/>
          </a:xfrm>
          <a:prstGeom prst="rect">
            <a:avLst/>
          </a:prstGeom>
          <a:noFill/>
        </p:spPr>
        <p:txBody>
          <a:bodyPr wrap="square" rtlCol="0">
            <a:spAutoFit/>
          </a:bodyPr>
          <a:lstStyle/>
          <a:p>
            <a:r>
              <a:rPr lang="en-US" b="1" dirty="0"/>
              <a:t>Bottom Line</a:t>
            </a:r>
          </a:p>
          <a:p>
            <a:endParaRPr lang="en-US" sz="500" b="1" dirty="0"/>
          </a:p>
          <a:p>
            <a:r>
              <a:rPr lang="en-US" dirty="0"/>
              <a:t>Reshapes how government funds, operates, and delivers services</a:t>
            </a:r>
          </a:p>
        </p:txBody>
      </p:sp>
      <p:graphicFrame>
        <p:nvGraphicFramePr>
          <p:cNvPr id="4" name="Table 3">
            <a:extLst>
              <a:ext uri="{FF2B5EF4-FFF2-40B4-BE49-F238E27FC236}">
                <a16:creationId xmlns:a16="http://schemas.microsoft.com/office/drawing/2014/main" id="{256935D2-9FE9-48F3-A3F5-A8DC197CEAFD}"/>
              </a:ext>
            </a:extLst>
          </p:cNvPr>
          <p:cNvGraphicFramePr>
            <a:graphicFrameLocks noGrp="1"/>
          </p:cNvGraphicFramePr>
          <p:nvPr>
            <p:extLst>
              <p:ext uri="{D42A27DB-BD31-4B8C-83A1-F6EECF244321}">
                <p14:modId xmlns:p14="http://schemas.microsoft.com/office/powerpoint/2010/main" val="2342941964"/>
              </p:ext>
            </p:extLst>
          </p:nvPr>
        </p:nvGraphicFramePr>
        <p:xfrm>
          <a:off x="38121" y="874532"/>
          <a:ext cx="9059754" cy="3207509"/>
        </p:xfrm>
        <a:graphic>
          <a:graphicData uri="http://schemas.openxmlformats.org/drawingml/2006/table">
            <a:tbl>
              <a:tblPr>
                <a:tableStyleId>{5C22544A-7EE6-4342-B048-85BDC9FD1C3A}</a:tableStyleId>
              </a:tblPr>
              <a:tblGrid>
                <a:gridCol w="838567">
                  <a:extLst>
                    <a:ext uri="{9D8B030D-6E8A-4147-A177-3AD203B41FA5}">
                      <a16:colId xmlns:a16="http://schemas.microsoft.com/office/drawing/2014/main" val="55255095"/>
                    </a:ext>
                  </a:extLst>
                </a:gridCol>
                <a:gridCol w="5560349">
                  <a:extLst>
                    <a:ext uri="{9D8B030D-6E8A-4147-A177-3AD203B41FA5}">
                      <a16:colId xmlns:a16="http://schemas.microsoft.com/office/drawing/2014/main" val="2632763437"/>
                    </a:ext>
                  </a:extLst>
                </a:gridCol>
                <a:gridCol w="774062">
                  <a:extLst>
                    <a:ext uri="{9D8B030D-6E8A-4147-A177-3AD203B41FA5}">
                      <a16:colId xmlns:a16="http://schemas.microsoft.com/office/drawing/2014/main" val="662403618"/>
                    </a:ext>
                  </a:extLst>
                </a:gridCol>
                <a:gridCol w="774062">
                  <a:extLst>
                    <a:ext uri="{9D8B030D-6E8A-4147-A177-3AD203B41FA5}">
                      <a16:colId xmlns:a16="http://schemas.microsoft.com/office/drawing/2014/main" val="2637221276"/>
                    </a:ext>
                  </a:extLst>
                </a:gridCol>
                <a:gridCol w="1112714">
                  <a:extLst>
                    <a:ext uri="{9D8B030D-6E8A-4147-A177-3AD203B41FA5}">
                      <a16:colId xmlns:a16="http://schemas.microsoft.com/office/drawing/2014/main" val="919603684"/>
                    </a:ext>
                  </a:extLst>
                </a:gridCol>
              </a:tblGrid>
              <a:tr h="2006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094582268"/>
                  </a:ext>
                </a:extLst>
              </a:tr>
              <a:tr h="337079">
                <a:tc>
                  <a:txBody>
                    <a:bodyPr/>
                    <a:lstStyle/>
                    <a:p>
                      <a:pPr algn="ctr" fontAlgn="ctr">
                        <a:buNone/>
                      </a:pPr>
                      <a:r>
                        <a:rPr lang="en-US" sz="1100" b="1" u="none" strike="noStrike" dirty="0">
                          <a:solidFill>
                            <a:schemeClr val="tx1"/>
                          </a:solidFill>
                          <a:effectLst/>
                        </a:rPr>
                        <a:t>ESSHB 2034</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termination and restatement of plan 1 of the law enforcement officers' and firefighters' retirement system.</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extLst>
                  <a:ext uri="{0D108BD9-81ED-4DB2-BD59-A6C34878D82A}">
                    <a16:rowId xmlns:a16="http://schemas.microsoft.com/office/drawing/2014/main" val="2426154861"/>
                  </a:ext>
                </a:extLst>
              </a:tr>
              <a:tr h="200642">
                <a:tc>
                  <a:txBody>
                    <a:bodyPr/>
                    <a:lstStyle/>
                    <a:p>
                      <a:pPr algn="ctr" fontAlgn="ctr">
                        <a:buNone/>
                      </a:pPr>
                      <a:r>
                        <a:rPr lang="en-US" sz="1100" b="1" u="none" strike="noStrike">
                          <a:solidFill>
                            <a:schemeClr val="tx1"/>
                          </a:solidFill>
                          <a:effectLst/>
                        </a:rPr>
                        <a:t>ESHB 2229</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the professional engineers' registration act.</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645207370"/>
                  </a:ext>
                </a:extLst>
              </a:tr>
              <a:tr h="345105">
                <a:tc>
                  <a:txBody>
                    <a:bodyPr/>
                    <a:lstStyle/>
                    <a:p>
                      <a:pPr algn="ctr" fontAlgn="ctr">
                        <a:buNone/>
                      </a:pPr>
                      <a:r>
                        <a:rPr lang="en-US" sz="1100" b="1" u="none" strike="noStrike">
                          <a:solidFill>
                            <a:schemeClr val="tx1"/>
                          </a:solidFill>
                          <a:effectLst/>
                        </a:rPr>
                        <a:t>E2SHB 2325</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Establishing a tourism self-supported assessment program to fund statewide tourism promotion.</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530063526"/>
                  </a:ext>
                </a:extLst>
              </a:tr>
              <a:tr h="337079">
                <a:tc>
                  <a:txBody>
                    <a:bodyPr/>
                    <a:lstStyle/>
                    <a:p>
                      <a:pPr algn="ctr" fontAlgn="ctr">
                        <a:buNone/>
                      </a:pPr>
                      <a:r>
                        <a:rPr lang="en-US" sz="1100" b="1" u="none" strike="noStrike">
                          <a:solidFill>
                            <a:schemeClr val="tx1"/>
                          </a:solidFill>
                          <a:effectLst/>
                        </a:rPr>
                        <a:t>HB 2348</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Updating timber sale process efficiencies and adopting consistent language for the department's land sales.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529448747"/>
                  </a:ext>
                </a:extLst>
              </a:tr>
              <a:tr h="200642">
                <a:tc>
                  <a:txBody>
                    <a:bodyPr/>
                    <a:lstStyle/>
                    <a:p>
                      <a:pPr algn="ctr" fontAlgn="ctr">
                        <a:buNone/>
                      </a:pPr>
                      <a:r>
                        <a:rPr lang="en-US" sz="1100" b="1" u="none" strike="noStrike">
                          <a:solidFill>
                            <a:schemeClr val="tx1"/>
                          </a:solidFill>
                          <a:effectLst/>
                        </a:rPr>
                        <a:t>HB 2353</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predesign thresholds.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4167373564"/>
                  </a:ext>
                </a:extLst>
              </a:tr>
              <a:tr h="337079">
                <a:tc>
                  <a:txBody>
                    <a:bodyPr/>
                    <a:lstStyle/>
                    <a:p>
                      <a:pPr algn="ctr" fontAlgn="ctr">
                        <a:buNone/>
                      </a:pPr>
                      <a:r>
                        <a:rPr lang="en-US" sz="1100" b="1" u="none" strike="noStrike">
                          <a:solidFill>
                            <a:schemeClr val="tx1"/>
                          </a:solidFill>
                          <a:effectLst/>
                        </a:rPr>
                        <a:t>SHB 2475</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language accessible public programs, activities, and services conducted, operated, or administered by state agencies.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190772054"/>
                  </a:ext>
                </a:extLst>
              </a:tr>
              <a:tr h="337079">
                <a:tc>
                  <a:txBody>
                    <a:bodyPr/>
                    <a:lstStyle/>
                    <a:p>
                      <a:pPr algn="ctr" fontAlgn="ctr">
                        <a:buNone/>
                      </a:pPr>
                      <a:r>
                        <a:rPr lang="en-US" sz="1100" b="1" u="none" strike="noStrike">
                          <a:solidFill>
                            <a:schemeClr val="tx1"/>
                          </a:solidFill>
                          <a:effectLst/>
                        </a:rPr>
                        <a:t>HB 2632</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Modernizing terminology when referring to individuals who are not citizens or nationals of the United States.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382456724"/>
                  </a:ext>
                </a:extLst>
              </a:tr>
              <a:tr h="200642">
                <a:tc>
                  <a:txBody>
                    <a:bodyPr/>
                    <a:lstStyle/>
                    <a:p>
                      <a:pPr algn="ctr" fontAlgn="ctr">
                        <a:buNone/>
                      </a:pPr>
                      <a:r>
                        <a:rPr lang="en-US" sz="1100" b="1" u="none" strike="noStrike">
                          <a:solidFill>
                            <a:schemeClr val="tx1"/>
                          </a:solidFill>
                          <a:effectLst/>
                        </a:rPr>
                        <a:t>SHB 2714</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Concerning caseload forecasting for food assistance programs.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727425851"/>
                  </a:ext>
                </a:extLst>
              </a:tr>
              <a:tr h="337079">
                <a:tc>
                  <a:txBody>
                    <a:bodyPr/>
                    <a:lstStyle/>
                    <a:p>
                      <a:pPr algn="ctr" fontAlgn="ctr">
                        <a:buNone/>
                      </a:pPr>
                      <a:r>
                        <a:rPr lang="en-US" sz="1100" b="1" u="none" strike="noStrike">
                          <a:solidFill>
                            <a:schemeClr val="tx1"/>
                          </a:solidFill>
                          <a:effectLst/>
                        </a:rPr>
                        <a:t>SSB 5825</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a:solidFill>
                            <a:schemeClr val="tx1"/>
                          </a:solidFill>
                          <a:effectLst/>
                        </a:rPr>
                        <a:t>Authorizing the Washington state leadership board to solicit gifts, grants, and endowments from public or private sources.</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10060367"/>
                  </a:ext>
                </a:extLst>
              </a:tr>
              <a:tr h="337079">
                <a:tc>
                  <a:txBody>
                    <a:bodyPr/>
                    <a:lstStyle/>
                    <a:p>
                      <a:pPr algn="ctr" fontAlgn="ctr">
                        <a:buNone/>
                      </a:pPr>
                      <a:r>
                        <a:rPr lang="en-US" sz="1100" b="1" u="none" strike="noStrike">
                          <a:solidFill>
                            <a:schemeClr val="tx1"/>
                          </a:solidFill>
                          <a:effectLst/>
                        </a:rPr>
                        <a:t>SSB 5911</a:t>
                      </a:r>
                      <a:endParaRPr lang="en-US" sz="11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100" b="1" u="none" strike="noStrike" dirty="0">
                          <a:solidFill>
                            <a:schemeClr val="tx1"/>
                          </a:solidFill>
                          <a:effectLst/>
                        </a:rPr>
                        <a:t>Strengthening the financial stability of persons in the care of the department of children, youth, and families.</a:t>
                      </a:r>
                      <a:endParaRPr lang="en-US" sz="11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1793183810"/>
                  </a:ext>
                </a:extLst>
              </a:tr>
            </a:tbl>
          </a:graphicData>
        </a:graphic>
      </p:graphicFrame>
    </p:spTree>
    <p:extLst>
      <p:ext uri="{BB962C8B-B14F-4D97-AF65-F5344CB8AC3E}">
        <p14:creationId xmlns:p14="http://schemas.microsoft.com/office/powerpoint/2010/main" val="30765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7E5FBD8-81EB-AFAF-61AD-E2197D435607}"/>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A92899AB-94AD-AB3B-D628-0BFD4A7F4A30}"/>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9B6C4D8B-F671-66B1-3EBD-9A06F5DC3E6C}"/>
              </a:ext>
            </a:extLst>
          </p:cNvPr>
          <p:cNvSpPr>
            <a:spLocks noGrp="1"/>
          </p:cNvSpPr>
          <p:nvPr>
            <p:ph type="title"/>
          </p:nvPr>
        </p:nvSpPr>
        <p:spPr>
          <a:xfrm>
            <a:off x="53787" y="98863"/>
            <a:ext cx="9090193" cy="422735"/>
          </a:xfrm>
        </p:spPr>
        <p:txBody>
          <a:bodyPr vert="horz" lIns="91440" tIns="0" rIns="91440" bIns="0" rtlCol="0" anchor="b">
            <a:noAutofit/>
          </a:bodyPr>
          <a:lstStyle/>
          <a:p>
            <a:pPr algn="ctr"/>
            <a:r>
              <a:rPr lang="en-US" sz="2400" b="1" dirty="0"/>
              <a:t>HB 2325 – Tourism Industry Assessment Program</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ADF8D513-4980-A71D-8B9D-746DCEFEB271}"/>
              </a:ext>
            </a:extLst>
          </p:cNvPr>
          <p:cNvSpPr txBox="1"/>
          <p:nvPr/>
        </p:nvSpPr>
        <p:spPr>
          <a:xfrm>
            <a:off x="134323" y="710723"/>
            <a:ext cx="8929120" cy="1585049"/>
          </a:xfrm>
          <a:prstGeom prst="rect">
            <a:avLst/>
          </a:prstGeom>
          <a:noFill/>
        </p:spPr>
        <p:txBody>
          <a:bodyPr wrap="square" rtlCol="0">
            <a:spAutoFit/>
          </a:bodyPr>
          <a:lstStyle/>
          <a:p>
            <a:r>
              <a:rPr lang="en-US" b="1" dirty="0"/>
              <a:t>What the Bill Does</a:t>
            </a:r>
          </a:p>
          <a:p>
            <a:pPr marL="285750" indent="-285750">
              <a:spcBef>
                <a:spcPts val="600"/>
              </a:spcBef>
              <a:buFont typeface="Arial" panose="020B0604020202020204" pitchFamily="34" charset="0"/>
              <a:buChar char="•"/>
            </a:pPr>
            <a:r>
              <a:rPr lang="en-US" sz="1600" dirty="0"/>
              <a:t>Creates a statewide program allowing tourism-related businesses to fund marketing through an industry assessment </a:t>
            </a:r>
          </a:p>
          <a:p>
            <a:pPr marL="285750" indent="-285750">
              <a:spcBef>
                <a:spcPts val="600"/>
              </a:spcBef>
              <a:buFont typeface="Arial" panose="020B0604020202020204" pitchFamily="34" charset="0"/>
              <a:buChar char="•"/>
            </a:pPr>
            <a:r>
              <a:rPr lang="en-US" sz="1600" dirty="0"/>
              <a:t>Applies to sectors like lodging, restaurants, retail, and attractions </a:t>
            </a:r>
          </a:p>
          <a:p>
            <a:pPr marL="285750" indent="-285750">
              <a:spcBef>
                <a:spcPts val="600"/>
              </a:spcBef>
              <a:buFont typeface="Arial" panose="020B0604020202020204" pitchFamily="34" charset="0"/>
              <a:buChar char="•"/>
            </a:pPr>
            <a:r>
              <a:rPr lang="en-US" sz="1600" dirty="0"/>
              <a:t>Requires industry approval before implementation</a:t>
            </a:r>
          </a:p>
        </p:txBody>
      </p:sp>
      <p:sp>
        <p:nvSpPr>
          <p:cNvPr id="11" name="TextBox 10">
            <a:extLst>
              <a:ext uri="{FF2B5EF4-FFF2-40B4-BE49-F238E27FC236}">
                <a16:creationId xmlns:a16="http://schemas.microsoft.com/office/drawing/2014/main" id="{4753A3C1-1267-6255-F648-5081D8CA085C}"/>
              </a:ext>
            </a:extLst>
          </p:cNvPr>
          <p:cNvSpPr txBox="1"/>
          <p:nvPr/>
        </p:nvSpPr>
        <p:spPr>
          <a:xfrm>
            <a:off x="176859" y="4242949"/>
            <a:ext cx="8729043" cy="1308050"/>
          </a:xfrm>
          <a:prstGeom prst="rect">
            <a:avLst/>
          </a:prstGeom>
          <a:noFill/>
        </p:spPr>
        <p:txBody>
          <a:bodyPr wrap="square" rtlCol="0">
            <a:spAutoFit/>
          </a:bodyPr>
          <a:lstStyle/>
          <a:p>
            <a:r>
              <a:rPr lang="en-US" sz="1600" b="1" dirty="0"/>
              <a:t>Why You Should Care</a:t>
            </a:r>
          </a:p>
          <a:p>
            <a:pPr marL="285750" indent="-285750">
              <a:spcBef>
                <a:spcPts val="600"/>
              </a:spcBef>
              <a:buFont typeface="Arial" panose="020B0604020202020204" pitchFamily="34" charset="0"/>
              <a:buChar char="•"/>
            </a:pPr>
            <a:r>
              <a:rPr lang="en-US" sz="1600" dirty="0"/>
              <a:t>Shifts cost of promotion from taxpayers to businesses </a:t>
            </a:r>
          </a:p>
          <a:p>
            <a:pPr marL="285750" indent="-285750">
              <a:spcBef>
                <a:spcPts val="600"/>
              </a:spcBef>
              <a:buFont typeface="Arial" panose="020B0604020202020204" pitchFamily="34" charset="0"/>
              <a:buChar char="•"/>
            </a:pPr>
            <a:r>
              <a:rPr lang="en-US" sz="1600" dirty="0"/>
              <a:t>Allows industry to control how tourism dollars are spent </a:t>
            </a:r>
          </a:p>
          <a:p>
            <a:pPr marL="285750" indent="-285750">
              <a:spcBef>
                <a:spcPts val="600"/>
              </a:spcBef>
              <a:buFont typeface="Arial" panose="020B0604020202020204" pitchFamily="34" charset="0"/>
              <a:buChar char="•"/>
            </a:pPr>
            <a:r>
              <a:rPr lang="en-US" sz="1600" dirty="0"/>
              <a:t>Designed to increase visitor spending and economic activity statewide</a:t>
            </a:r>
          </a:p>
        </p:txBody>
      </p:sp>
      <p:sp>
        <p:nvSpPr>
          <p:cNvPr id="3" name="TextBox 2">
            <a:extLst>
              <a:ext uri="{FF2B5EF4-FFF2-40B4-BE49-F238E27FC236}">
                <a16:creationId xmlns:a16="http://schemas.microsoft.com/office/drawing/2014/main" id="{CFFEBA44-3994-2E9D-39B1-111807B05272}"/>
              </a:ext>
            </a:extLst>
          </p:cNvPr>
          <p:cNvSpPr txBox="1"/>
          <p:nvPr/>
        </p:nvSpPr>
        <p:spPr>
          <a:xfrm>
            <a:off x="192101" y="2565150"/>
            <a:ext cx="8414017" cy="1338828"/>
          </a:xfrm>
          <a:prstGeom prst="rect">
            <a:avLst/>
          </a:prstGeom>
          <a:noFill/>
        </p:spPr>
        <p:txBody>
          <a:bodyPr wrap="square" rtlCol="0">
            <a:spAutoFit/>
          </a:bodyPr>
          <a:lstStyle/>
          <a:p>
            <a:r>
              <a:rPr lang="en-US" b="1" dirty="0"/>
              <a:t>What Changed</a:t>
            </a:r>
          </a:p>
          <a:p>
            <a:pPr marL="285750" indent="-285750">
              <a:spcBef>
                <a:spcPts val="600"/>
              </a:spcBef>
              <a:buFont typeface="Arial" panose="020B0604020202020204" pitchFamily="34" charset="0"/>
              <a:buChar char="•"/>
            </a:pPr>
            <a:r>
              <a:rPr lang="en-US" sz="1600" dirty="0"/>
              <a:t>Moves tourism promotion from state-funded to industry-funded </a:t>
            </a:r>
          </a:p>
          <a:p>
            <a:pPr marL="285750" indent="-285750">
              <a:spcBef>
                <a:spcPts val="600"/>
              </a:spcBef>
              <a:buFont typeface="Arial" panose="020B0604020202020204" pitchFamily="34" charset="0"/>
              <a:buChar char="•"/>
            </a:pPr>
            <a:r>
              <a:rPr lang="en-US" sz="1600" dirty="0"/>
              <a:t>Establishes a formal structure for statewide marketing coordination </a:t>
            </a:r>
          </a:p>
          <a:p>
            <a:pPr marL="285750" indent="-285750">
              <a:spcBef>
                <a:spcPts val="600"/>
              </a:spcBef>
              <a:buFont typeface="Arial" panose="020B0604020202020204" pitchFamily="34" charset="0"/>
              <a:buChar char="•"/>
            </a:pPr>
            <a:r>
              <a:rPr lang="en-US" sz="1600" dirty="0"/>
              <a:t>Gives participating businesses a role in oversight and spending decisions</a:t>
            </a:r>
          </a:p>
        </p:txBody>
      </p:sp>
      <p:sp>
        <p:nvSpPr>
          <p:cNvPr id="7" name="TextBox 6">
            <a:extLst>
              <a:ext uri="{FF2B5EF4-FFF2-40B4-BE49-F238E27FC236}">
                <a16:creationId xmlns:a16="http://schemas.microsoft.com/office/drawing/2014/main" id="{4305B26C-CB2D-DB7F-559C-87602CBC4F0B}"/>
              </a:ext>
            </a:extLst>
          </p:cNvPr>
          <p:cNvSpPr txBox="1"/>
          <p:nvPr/>
        </p:nvSpPr>
        <p:spPr>
          <a:xfrm flipH="1">
            <a:off x="169047" y="5781853"/>
            <a:ext cx="9036404" cy="707886"/>
          </a:xfrm>
          <a:prstGeom prst="rect">
            <a:avLst/>
          </a:prstGeom>
          <a:noFill/>
        </p:spPr>
        <p:txBody>
          <a:bodyPr wrap="square" rtlCol="0">
            <a:spAutoFit/>
          </a:bodyPr>
          <a:lstStyle/>
          <a:p>
            <a:r>
              <a:rPr lang="en-US" b="1" dirty="0"/>
              <a:t>Bottom Line</a:t>
            </a:r>
          </a:p>
          <a:p>
            <a:endParaRPr lang="en-US" sz="600" b="1" dirty="0"/>
          </a:p>
          <a:p>
            <a:r>
              <a:rPr lang="en-US" sz="1600" dirty="0"/>
              <a:t>Lets the tourism industry fund and manage its own statewide promotion efforts</a:t>
            </a:r>
          </a:p>
        </p:txBody>
      </p:sp>
    </p:spTree>
    <p:extLst>
      <p:ext uri="{BB962C8B-B14F-4D97-AF65-F5344CB8AC3E}">
        <p14:creationId xmlns:p14="http://schemas.microsoft.com/office/powerpoint/2010/main" val="233549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0E5F94E-3D1E-DF05-78BC-09F4EA088407}"/>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90D4CA72-F558-3B46-3A21-33BB76420E5F}"/>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31ECF2C0-A620-1D3B-C4E5-47527D4C4A2F}"/>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State Gov – Tribal and Military Affairs</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C8FADAFD-1BE5-69C2-29A6-D74C6E1751BB}"/>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45BCD624-26CB-0F6E-E4B8-11A9E87EDA58}"/>
              </a:ext>
            </a:extLst>
          </p:cNvPr>
          <p:cNvSpPr txBox="1"/>
          <p:nvPr/>
        </p:nvSpPr>
        <p:spPr>
          <a:xfrm>
            <a:off x="99892" y="3003979"/>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benefits and employment access for veterans and military families </a:t>
            </a:r>
          </a:p>
          <a:p>
            <a:pPr marL="285750" indent="-285750">
              <a:spcBef>
                <a:spcPts val="600"/>
              </a:spcBef>
              <a:buFont typeface="Arial" panose="020B0604020202020204" pitchFamily="34" charset="0"/>
              <a:buChar char="•"/>
            </a:pPr>
            <a:r>
              <a:rPr lang="en-US" sz="1600" dirty="0"/>
              <a:t>Updates how veteran status and hiring preferences are applied </a:t>
            </a:r>
          </a:p>
          <a:p>
            <a:pPr marL="285750" indent="-285750">
              <a:spcBef>
                <a:spcPts val="600"/>
              </a:spcBef>
              <a:buFont typeface="Arial" panose="020B0604020202020204" pitchFamily="34" charset="0"/>
              <a:buChar char="•"/>
            </a:pPr>
            <a:r>
              <a:rPr lang="en-US" sz="1600" dirty="0"/>
              <a:t>Establishes formal state structures for tribal relations and coordination </a:t>
            </a:r>
          </a:p>
          <a:p>
            <a:pPr marL="285750" indent="-285750">
              <a:spcBef>
                <a:spcPts val="600"/>
              </a:spcBef>
              <a:buFont typeface="Arial" panose="020B0604020202020204" pitchFamily="34" charset="0"/>
              <a:buChar char="•"/>
            </a:pPr>
            <a:r>
              <a:rPr lang="en-US" sz="1600" dirty="0"/>
              <a:t>Aligns state policy with tribal treaty rights and co-management practices </a:t>
            </a:r>
          </a:p>
          <a:p>
            <a:pPr marL="285750" indent="-285750">
              <a:spcBef>
                <a:spcPts val="600"/>
              </a:spcBef>
              <a:buFont typeface="Arial" panose="020B0604020202020204" pitchFamily="34" charset="0"/>
              <a:buChar char="•"/>
            </a:pPr>
            <a:r>
              <a:rPr lang="en-US" sz="1600" dirty="0"/>
              <a:t>Integrates volunteer and auxiliary forces into state emergency response systems</a:t>
            </a:r>
          </a:p>
        </p:txBody>
      </p:sp>
      <p:sp>
        <p:nvSpPr>
          <p:cNvPr id="13" name="TextBox 12">
            <a:extLst>
              <a:ext uri="{FF2B5EF4-FFF2-40B4-BE49-F238E27FC236}">
                <a16:creationId xmlns:a16="http://schemas.microsoft.com/office/drawing/2014/main" id="{DF503932-2282-75E1-A71D-04F94546470A}"/>
              </a:ext>
            </a:extLst>
          </p:cNvPr>
          <p:cNvSpPr txBox="1"/>
          <p:nvPr/>
        </p:nvSpPr>
        <p:spPr>
          <a:xfrm>
            <a:off x="177033" y="5695433"/>
            <a:ext cx="8874756" cy="1000274"/>
          </a:xfrm>
          <a:prstGeom prst="rect">
            <a:avLst/>
          </a:prstGeom>
          <a:noFill/>
        </p:spPr>
        <p:txBody>
          <a:bodyPr wrap="square" rtlCol="0">
            <a:spAutoFit/>
          </a:bodyPr>
          <a:lstStyle/>
          <a:p>
            <a:r>
              <a:rPr lang="en-US" b="1" dirty="0"/>
              <a:t>Bottom Line</a:t>
            </a:r>
          </a:p>
          <a:p>
            <a:endParaRPr lang="en-US" sz="500" b="1" dirty="0"/>
          </a:p>
          <a:p>
            <a:r>
              <a:rPr lang="en-US" dirty="0"/>
              <a:t>Strengthens support for service members while formalizing state partnerships with tribal governments</a:t>
            </a:r>
          </a:p>
        </p:txBody>
      </p:sp>
      <p:graphicFrame>
        <p:nvGraphicFramePr>
          <p:cNvPr id="3" name="Table 2">
            <a:extLst>
              <a:ext uri="{FF2B5EF4-FFF2-40B4-BE49-F238E27FC236}">
                <a16:creationId xmlns:a16="http://schemas.microsoft.com/office/drawing/2014/main" id="{6F29851B-CB07-6B0F-2E55-46B4FA42B4C1}"/>
              </a:ext>
            </a:extLst>
          </p:cNvPr>
          <p:cNvGraphicFramePr>
            <a:graphicFrameLocks noGrp="1"/>
          </p:cNvGraphicFramePr>
          <p:nvPr>
            <p:extLst>
              <p:ext uri="{D42A27DB-BD31-4B8C-83A1-F6EECF244321}">
                <p14:modId xmlns:p14="http://schemas.microsoft.com/office/powerpoint/2010/main" val="3208056304"/>
              </p:ext>
            </p:extLst>
          </p:nvPr>
        </p:nvGraphicFramePr>
        <p:xfrm>
          <a:off x="69176" y="617665"/>
          <a:ext cx="8982614" cy="1926166"/>
        </p:xfrm>
        <a:graphic>
          <a:graphicData uri="http://schemas.openxmlformats.org/drawingml/2006/table">
            <a:tbl>
              <a:tblPr>
                <a:tableStyleId>{5C22544A-7EE6-4342-B048-85BDC9FD1C3A}</a:tableStyleId>
              </a:tblPr>
              <a:tblGrid>
                <a:gridCol w="831427">
                  <a:extLst>
                    <a:ext uri="{9D8B030D-6E8A-4147-A177-3AD203B41FA5}">
                      <a16:colId xmlns:a16="http://schemas.microsoft.com/office/drawing/2014/main" val="3265969622"/>
                    </a:ext>
                  </a:extLst>
                </a:gridCol>
                <a:gridCol w="5513003">
                  <a:extLst>
                    <a:ext uri="{9D8B030D-6E8A-4147-A177-3AD203B41FA5}">
                      <a16:colId xmlns:a16="http://schemas.microsoft.com/office/drawing/2014/main" val="465615518"/>
                    </a:ext>
                  </a:extLst>
                </a:gridCol>
                <a:gridCol w="767472">
                  <a:extLst>
                    <a:ext uri="{9D8B030D-6E8A-4147-A177-3AD203B41FA5}">
                      <a16:colId xmlns:a16="http://schemas.microsoft.com/office/drawing/2014/main" val="2844309491"/>
                    </a:ext>
                  </a:extLst>
                </a:gridCol>
                <a:gridCol w="767472">
                  <a:extLst>
                    <a:ext uri="{9D8B030D-6E8A-4147-A177-3AD203B41FA5}">
                      <a16:colId xmlns:a16="http://schemas.microsoft.com/office/drawing/2014/main" val="963427682"/>
                    </a:ext>
                  </a:extLst>
                </a:gridCol>
                <a:gridCol w="1103240">
                  <a:extLst>
                    <a:ext uri="{9D8B030D-6E8A-4147-A177-3AD203B41FA5}">
                      <a16:colId xmlns:a16="http://schemas.microsoft.com/office/drawing/2014/main" val="1520489007"/>
                    </a:ext>
                  </a:extLst>
                </a:gridCol>
              </a:tblGrid>
              <a:tr h="20064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423210198"/>
                  </a:ext>
                </a:extLst>
              </a:tr>
              <a:tr h="505619">
                <a:tc>
                  <a:txBody>
                    <a:bodyPr/>
                    <a:lstStyle/>
                    <a:p>
                      <a:pPr algn="ctr" fontAlgn="ctr">
                        <a:buNone/>
                      </a:pPr>
                      <a:r>
                        <a:rPr lang="en-US" sz="1000" b="1" u="none" strike="noStrike">
                          <a:solidFill>
                            <a:schemeClr val="tx1"/>
                          </a:solidFill>
                          <a:effectLst/>
                        </a:rPr>
                        <a:t>HB 2554</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000" b="1" u="none" strike="noStrike">
                          <a:solidFill>
                            <a:schemeClr val="tx1"/>
                          </a:solidFill>
                          <a:effectLst/>
                        </a:rPr>
                        <a:t>Recognizing judicially affirmed and treaty-reserved fishing rights and promoting state-tribal cooperative agreements in the management of salmon, trout, and steelhead resources.</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26" marR="8026" marT="8026"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642608210"/>
                  </a:ext>
                </a:extLst>
              </a:tr>
              <a:tr h="200642">
                <a:tc>
                  <a:txBody>
                    <a:bodyPr/>
                    <a:lstStyle/>
                    <a:p>
                      <a:pPr algn="ctr" fontAlgn="ctr">
                        <a:buNone/>
                      </a:pPr>
                      <a:r>
                        <a:rPr lang="en-US" sz="1000" b="1" u="none" strike="noStrike">
                          <a:solidFill>
                            <a:schemeClr val="tx1"/>
                          </a:solidFill>
                          <a:effectLst/>
                        </a:rPr>
                        <a:t>SSB 6034</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000" b="1" u="none" strike="noStrike">
                          <a:solidFill>
                            <a:schemeClr val="tx1"/>
                          </a:solidFill>
                          <a:effectLst/>
                        </a:rPr>
                        <a:t>Concerning statutory establishment of the governor's office of Indian affairs.</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2853235034"/>
                  </a:ext>
                </a:extLst>
              </a:tr>
              <a:tr h="337079">
                <a:tc>
                  <a:txBody>
                    <a:bodyPr/>
                    <a:lstStyle/>
                    <a:p>
                      <a:pPr algn="ctr" fontAlgn="ctr">
                        <a:buNone/>
                      </a:pPr>
                      <a:r>
                        <a:rPr lang="en-US" sz="1000" b="1" u="none" strike="noStrike">
                          <a:solidFill>
                            <a:schemeClr val="tx1"/>
                          </a:solidFill>
                          <a:effectLst/>
                        </a:rPr>
                        <a:t>SB 6046</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000" b="1" u="none" strike="noStrike">
                          <a:solidFill>
                            <a:schemeClr val="tx1"/>
                          </a:solidFill>
                          <a:effectLst/>
                        </a:rPr>
                        <a:t>Establishing the Washington division of civil air patrol as part of the Washington military department.</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405707432"/>
                  </a:ext>
                </a:extLst>
              </a:tr>
              <a:tr h="337079">
                <a:tc>
                  <a:txBody>
                    <a:bodyPr/>
                    <a:lstStyle/>
                    <a:p>
                      <a:pPr algn="ctr" fontAlgn="ctr">
                        <a:buNone/>
                      </a:pPr>
                      <a:r>
                        <a:rPr lang="en-US" sz="1000" b="1" u="none" strike="noStrike">
                          <a:solidFill>
                            <a:schemeClr val="tx1"/>
                          </a:solidFill>
                          <a:effectLst/>
                        </a:rPr>
                        <a:t>SB 5420</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000" b="1" u="none" strike="noStrike">
                          <a:solidFill>
                            <a:schemeClr val="tx1"/>
                          </a:solidFill>
                          <a:effectLst/>
                        </a:rPr>
                        <a:t>Ensuring access to state benefits and opportunities for veterans, uniformed service members, and military spouses.</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8026" marR="8026" marT="8026" marB="0" anchor="ctr">
                    <a:solidFill>
                      <a:srgbClr val="FFFF0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854822110"/>
                  </a:ext>
                </a:extLst>
              </a:tr>
              <a:tr h="345105">
                <a:tc>
                  <a:txBody>
                    <a:bodyPr/>
                    <a:lstStyle/>
                    <a:p>
                      <a:pPr algn="ctr" fontAlgn="ctr">
                        <a:buNone/>
                      </a:pPr>
                      <a:r>
                        <a:rPr lang="en-US" sz="1000" b="1" u="none" strike="noStrike">
                          <a:solidFill>
                            <a:schemeClr val="tx1"/>
                          </a:solidFill>
                          <a:effectLst/>
                        </a:rPr>
                        <a:t>SSB 5827</a:t>
                      </a:r>
                      <a:endParaRPr lang="en-US" sz="1000" b="1" i="0" u="none" strike="noStrike">
                        <a:solidFill>
                          <a:schemeClr val="tx1"/>
                        </a:solidFill>
                        <a:effectLst/>
                        <a:latin typeface="Calibri" panose="020F0502020204030204" pitchFamily="34" charset="0"/>
                      </a:endParaRPr>
                    </a:p>
                  </a:txBody>
                  <a:tcPr marL="8026" marR="8026" marT="8026" marB="0" anchor="ctr">
                    <a:noFill/>
                  </a:tcPr>
                </a:tc>
                <a:tc>
                  <a:txBody>
                    <a:bodyPr/>
                    <a:lstStyle/>
                    <a:p>
                      <a:pPr algn="l" fontAlgn="ctr">
                        <a:buNone/>
                      </a:pPr>
                      <a:r>
                        <a:rPr lang="en-US" sz="1000" b="1" u="none" strike="noStrike" dirty="0">
                          <a:solidFill>
                            <a:schemeClr val="tx1"/>
                          </a:solidFill>
                          <a:effectLst/>
                        </a:rPr>
                        <a:t>Concerning the definition of a "qualifying discharge" for the Washington state veterans' preference program for civil service.</a:t>
                      </a:r>
                      <a:endParaRPr lang="en-US" sz="1000" b="1" i="0" u="none" strike="noStrike" dirty="0">
                        <a:solidFill>
                          <a:schemeClr val="tx1"/>
                        </a:solidFill>
                        <a:effectLst/>
                        <a:latin typeface="Calibri" panose="020F0502020204030204" pitchFamily="34" charset="0"/>
                      </a:endParaRPr>
                    </a:p>
                  </a:txBody>
                  <a:tcPr marL="8026" marR="8026" marT="8026"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26" marR="8026" marT="8026"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26" marR="8026" marT="8026" marB="0" anchor="ctr">
                    <a:solidFill>
                      <a:srgbClr val="00B050"/>
                    </a:solidFill>
                  </a:tcPr>
                </a:tc>
                <a:extLst>
                  <a:ext uri="{0D108BD9-81ED-4DB2-BD59-A6C34878D82A}">
                    <a16:rowId xmlns:a16="http://schemas.microsoft.com/office/drawing/2014/main" val="3787366510"/>
                  </a:ext>
                </a:extLst>
              </a:tr>
            </a:tbl>
          </a:graphicData>
        </a:graphic>
      </p:graphicFrame>
    </p:spTree>
    <p:extLst>
      <p:ext uri="{BB962C8B-B14F-4D97-AF65-F5344CB8AC3E}">
        <p14:creationId xmlns:p14="http://schemas.microsoft.com/office/powerpoint/2010/main" val="20298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0101BBC-1DF5-CCFC-FA25-73F82B8390E4}"/>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AE19562-E4F8-C9C6-025F-A4E4C6A0843C}"/>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20496"/>
            <a:ext cx="9143980" cy="6857990"/>
          </a:xfrm>
          <a:prstGeom prst="rect">
            <a:avLst/>
          </a:prstGeom>
        </p:spPr>
      </p:pic>
      <p:sp>
        <p:nvSpPr>
          <p:cNvPr id="2" name="Title 1">
            <a:extLst>
              <a:ext uri="{FF2B5EF4-FFF2-40B4-BE49-F238E27FC236}">
                <a16:creationId xmlns:a16="http://schemas.microsoft.com/office/drawing/2014/main" id="{A4A6BD0B-04A8-AD34-D1A1-7F27F9CCF61F}"/>
              </a:ext>
            </a:extLst>
          </p:cNvPr>
          <p:cNvSpPr>
            <a:spLocks noGrp="1"/>
          </p:cNvSpPr>
          <p:nvPr>
            <p:ph type="title"/>
          </p:nvPr>
        </p:nvSpPr>
        <p:spPr>
          <a:xfrm>
            <a:off x="-61472" y="10250"/>
            <a:ext cx="9282312" cy="517577"/>
          </a:xfrm>
        </p:spPr>
        <p:txBody>
          <a:bodyPr vert="horz" lIns="91440" tIns="45720" rIns="91440" bIns="45720" rtlCol="0" anchor="b">
            <a:noAutofit/>
          </a:bodyPr>
          <a:lstStyle/>
          <a:p>
            <a:pPr algn="ctr"/>
            <a:r>
              <a:rPr lang="en-US" b="1" dirty="0"/>
              <a:t>Transportation – Maritime &amp; Freight Operations</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9197AC2E-405B-6880-CC61-E04FFA8C5D2D}"/>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3905FF2C-54C7-4300-15C6-DF4E3805568E}"/>
              </a:ext>
            </a:extLst>
          </p:cNvPr>
          <p:cNvSpPr txBox="1"/>
          <p:nvPr/>
        </p:nvSpPr>
        <p:spPr>
          <a:xfrm>
            <a:off x="96050" y="2536401"/>
            <a:ext cx="8951898" cy="2062103"/>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dirty="0"/>
              <a:t>Expands local authority to create and fund ferry systems, including taxing authority </a:t>
            </a:r>
          </a:p>
          <a:p>
            <a:pPr marL="285750" indent="-285750">
              <a:spcBef>
                <a:spcPts val="600"/>
              </a:spcBef>
              <a:buFont typeface="Arial" panose="020B0604020202020204" pitchFamily="34" charset="0"/>
              <a:buChar char="•"/>
            </a:pPr>
            <a:r>
              <a:rPr lang="en-US" dirty="0"/>
              <a:t>Requires planning to support freight rail and key transportation corridors </a:t>
            </a:r>
          </a:p>
          <a:p>
            <a:pPr marL="285750" indent="-285750">
              <a:spcBef>
                <a:spcPts val="600"/>
              </a:spcBef>
              <a:buFont typeface="Arial" panose="020B0604020202020204" pitchFamily="34" charset="0"/>
              <a:buChar char="•"/>
            </a:pPr>
            <a:r>
              <a:rPr lang="en-US" dirty="0"/>
              <a:t>Supports investment in cleaner port equipment and infrastructure </a:t>
            </a:r>
          </a:p>
          <a:p>
            <a:pPr marL="285750" indent="-285750">
              <a:spcBef>
                <a:spcPts val="600"/>
              </a:spcBef>
              <a:buFont typeface="Arial" panose="020B0604020202020204" pitchFamily="34" charset="0"/>
              <a:buChar char="•"/>
            </a:pPr>
            <a:r>
              <a:rPr lang="en-US" dirty="0"/>
              <a:t>Increases safety requirements for oil transport in state waters</a:t>
            </a:r>
          </a:p>
        </p:txBody>
      </p:sp>
      <p:sp>
        <p:nvSpPr>
          <p:cNvPr id="13" name="TextBox 12">
            <a:extLst>
              <a:ext uri="{FF2B5EF4-FFF2-40B4-BE49-F238E27FC236}">
                <a16:creationId xmlns:a16="http://schemas.microsoft.com/office/drawing/2014/main" id="{30AA5930-5F92-D831-3FFE-5769D72D3D68}"/>
              </a:ext>
            </a:extLst>
          </p:cNvPr>
          <p:cNvSpPr txBox="1"/>
          <p:nvPr/>
        </p:nvSpPr>
        <p:spPr>
          <a:xfrm>
            <a:off x="177033" y="5380389"/>
            <a:ext cx="8874756" cy="1000274"/>
          </a:xfrm>
          <a:prstGeom prst="rect">
            <a:avLst/>
          </a:prstGeom>
          <a:noFill/>
        </p:spPr>
        <p:txBody>
          <a:bodyPr wrap="square" rtlCol="0">
            <a:spAutoFit/>
          </a:bodyPr>
          <a:lstStyle/>
          <a:p>
            <a:r>
              <a:rPr lang="en-US" b="1" dirty="0"/>
              <a:t>Bottom Line</a:t>
            </a:r>
          </a:p>
          <a:p>
            <a:endParaRPr lang="en-US" sz="500" b="1" dirty="0"/>
          </a:p>
          <a:p>
            <a:r>
              <a:rPr lang="en-US" dirty="0"/>
              <a:t>Expands government control over transportation systems through funding authority, infrastructure planning, and safety regulation</a:t>
            </a:r>
          </a:p>
        </p:txBody>
      </p:sp>
      <p:graphicFrame>
        <p:nvGraphicFramePr>
          <p:cNvPr id="4" name="Table 3">
            <a:extLst>
              <a:ext uri="{FF2B5EF4-FFF2-40B4-BE49-F238E27FC236}">
                <a16:creationId xmlns:a16="http://schemas.microsoft.com/office/drawing/2014/main" id="{7836CEF2-E469-3A3C-30CD-AEB432840ED6}"/>
              </a:ext>
            </a:extLst>
          </p:cNvPr>
          <p:cNvGraphicFramePr>
            <a:graphicFrameLocks noGrp="1"/>
          </p:cNvGraphicFramePr>
          <p:nvPr>
            <p:extLst>
              <p:ext uri="{D42A27DB-BD31-4B8C-83A1-F6EECF244321}">
                <p14:modId xmlns:p14="http://schemas.microsoft.com/office/powerpoint/2010/main" val="1975544111"/>
              </p:ext>
            </p:extLst>
          </p:nvPr>
        </p:nvGraphicFramePr>
        <p:xfrm>
          <a:off x="96050" y="820699"/>
          <a:ext cx="8955739" cy="1446984"/>
        </p:xfrm>
        <a:graphic>
          <a:graphicData uri="http://schemas.openxmlformats.org/drawingml/2006/table">
            <a:tbl>
              <a:tblPr>
                <a:tableStyleId>{5C22544A-7EE6-4342-B048-85BDC9FD1C3A}</a:tableStyleId>
              </a:tblPr>
              <a:tblGrid>
                <a:gridCol w="821269">
                  <a:extLst>
                    <a:ext uri="{9D8B030D-6E8A-4147-A177-3AD203B41FA5}">
                      <a16:colId xmlns:a16="http://schemas.microsoft.com/office/drawing/2014/main" val="1205716740"/>
                    </a:ext>
                  </a:extLst>
                </a:gridCol>
                <a:gridCol w="5605485">
                  <a:extLst>
                    <a:ext uri="{9D8B030D-6E8A-4147-A177-3AD203B41FA5}">
                      <a16:colId xmlns:a16="http://schemas.microsoft.com/office/drawing/2014/main" val="1613091787"/>
                    </a:ext>
                  </a:extLst>
                </a:gridCol>
                <a:gridCol w="782160">
                  <a:extLst>
                    <a:ext uri="{9D8B030D-6E8A-4147-A177-3AD203B41FA5}">
                      <a16:colId xmlns:a16="http://schemas.microsoft.com/office/drawing/2014/main" val="1352408025"/>
                    </a:ext>
                  </a:extLst>
                </a:gridCol>
                <a:gridCol w="782160">
                  <a:extLst>
                    <a:ext uri="{9D8B030D-6E8A-4147-A177-3AD203B41FA5}">
                      <a16:colId xmlns:a16="http://schemas.microsoft.com/office/drawing/2014/main" val="3362889736"/>
                    </a:ext>
                  </a:extLst>
                </a:gridCol>
                <a:gridCol w="964665">
                  <a:extLst>
                    <a:ext uri="{9D8B030D-6E8A-4147-A177-3AD203B41FA5}">
                      <a16:colId xmlns:a16="http://schemas.microsoft.com/office/drawing/2014/main" val="3815565743"/>
                    </a:ext>
                  </a:extLst>
                </a:gridCol>
              </a:tblGrid>
              <a:tr h="172219">
                <a:tc>
                  <a:txBody>
                    <a:bodyPr/>
                    <a:lstStyle/>
                    <a:p>
                      <a:pPr algn="ctr" fontAlgn="ctr">
                        <a:buNone/>
                      </a:pPr>
                      <a:r>
                        <a:rPr lang="en-US" sz="1100" b="1" u="none" strike="noStrike" dirty="0">
                          <a:solidFill>
                            <a:schemeClr val="tx1"/>
                          </a:solidFill>
                          <a:effectLst/>
                        </a:rPr>
                        <a:t>Bill</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Title</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Valdez</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Richards</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Krishnadasan</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771165204"/>
                  </a:ext>
                </a:extLst>
              </a:tr>
              <a:tr h="205023">
                <a:tc>
                  <a:txBody>
                    <a:bodyPr/>
                    <a:lstStyle/>
                    <a:p>
                      <a:pPr algn="ctr" fontAlgn="ctr">
                        <a:buNone/>
                      </a:pPr>
                      <a:r>
                        <a:rPr lang="en-US" sz="1050" b="1" u="none" strike="noStrike">
                          <a:solidFill>
                            <a:schemeClr val="tx1"/>
                          </a:solidFill>
                          <a:effectLst/>
                          <a:hlinkClick r:id="rId5" tooltip="View HB 2436">
                            <a:extLst>
                              <a:ext uri="{A12FA001-AC4F-418D-AE19-62706E023703}">
                                <ahyp:hlinkClr xmlns:ahyp="http://schemas.microsoft.com/office/drawing/2018/hyperlinkcolor" val="tx"/>
                              </a:ext>
                            </a:extLst>
                          </a:hlinkClick>
                        </a:rPr>
                        <a:t>HB 2436</a:t>
                      </a:r>
                      <a:endParaRPr lang="en-US" sz="105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050" b="1" u="none" strike="noStrike" dirty="0">
                          <a:solidFill>
                            <a:schemeClr val="tx1"/>
                          </a:solidFill>
                          <a:effectLst/>
                        </a:rPr>
                        <a:t>Concerning requirements of oil tankers operating in restricted waters.</a:t>
                      </a:r>
                      <a:endParaRPr lang="en-US" sz="105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969146121"/>
                  </a:ext>
                </a:extLst>
              </a:tr>
              <a:tr h="205023">
                <a:tc>
                  <a:txBody>
                    <a:bodyPr/>
                    <a:lstStyle/>
                    <a:p>
                      <a:pPr algn="ctr" fontAlgn="ctr">
                        <a:buNone/>
                      </a:pPr>
                      <a:r>
                        <a:rPr lang="en-US" sz="1050" b="1" u="none" strike="noStrike">
                          <a:solidFill>
                            <a:schemeClr val="tx1"/>
                          </a:solidFill>
                          <a:effectLst/>
                          <a:hlinkClick r:id="rId6" tooltip="View EHB 2588">
                            <a:extLst>
                              <a:ext uri="{A12FA001-AC4F-418D-AE19-62706E023703}">
                                <ahyp:hlinkClr xmlns:ahyp="http://schemas.microsoft.com/office/drawing/2018/hyperlinkcolor" val="tx"/>
                              </a:ext>
                            </a:extLst>
                          </a:hlinkClick>
                        </a:rPr>
                        <a:t>EHB 2588</a:t>
                      </a:r>
                      <a:endParaRPr lang="en-US" sz="105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050" b="1" u="none" strike="noStrike" dirty="0">
                          <a:solidFill>
                            <a:schemeClr val="tx1"/>
                          </a:solidFill>
                          <a:effectLst/>
                        </a:rPr>
                        <a:t>Concerning county ferry district authority.</a:t>
                      </a:r>
                      <a:endParaRPr lang="en-US" sz="105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294693715"/>
                  </a:ext>
                </a:extLst>
              </a:tr>
              <a:tr h="516658">
                <a:tc>
                  <a:txBody>
                    <a:bodyPr/>
                    <a:lstStyle/>
                    <a:p>
                      <a:pPr algn="ctr" fontAlgn="ctr">
                        <a:buNone/>
                      </a:pPr>
                      <a:r>
                        <a:rPr lang="en-US" sz="1050" b="1" u="none" strike="noStrike">
                          <a:solidFill>
                            <a:schemeClr val="tx1"/>
                          </a:solidFill>
                          <a:effectLst/>
                        </a:rPr>
                        <a:t>SB 5820</a:t>
                      </a:r>
                      <a:endParaRPr lang="en-US" sz="105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050" b="1" u="none" strike="noStrike">
                          <a:solidFill>
                            <a:schemeClr val="tx1"/>
                          </a:solidFill>
                          <a:effectLst/>
                        </a:rPr>
                        <a:t>Concerning the responsibility of certain counties to include freight rail dependent use overlay as part of the transportation element of their comprehensive plan.</a:t>
                      </a:r>
                      <a:endParaRPr lang="en-US" sz="105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279655174"/>
                  </a:ext>
                </a:extLst>
              </a:tr>
              <a:tr h="344439">
                <a:tc>
                  <a:txBody>
                    <a:bodyPr/>
                    <a:lstStyle/>
                    <a:p>
                      <a:pPr algn="ctr" fontAlgn="ctr">
                        <a:buNone/>
                      </a:pPr>
                      <a:r>
                        <a:rPr lang="en-US" sz="1050" b="1" u="none" strike="noStrike">
                          <a:solidFill>
                            <a:schemeClr val="tx1"/>
                          </a:solidFill>
                          <a:effectLst/>
                        </a:rPr>
                        <a:t>SB 5995</a:t>
                      </a:r>
                      <a:endParaRPr lang="en-US" sz="105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050" b="1" u="none" strike="noStrike" dirty="0">
                          <a:solidFill>
                            <a:schemeClr val="tx1"/>
                          </a:solidFill>
                          <a:effectLst/>
                        </a:rPr>
                        <a:t>Concerning moneys available to a port district allocated for the purchase of zero and near zero emission cargo handling equipment.</a:t>
                      </a:r>
                      <a:endParaRPr lang="en-US" sz="105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014071862"/>
                  </a:ext>
                </a:extLst>
              </a:tr>
            </a:tbl>
          </a:graphicData>
        </a:graphic>
      </p:graphicFrame>
    </p:spTree>
    <p:extLst>
      <p:ext uri="{BB962C8B-B14F-4D97-AF65-F5344CB8AC3E}">
        <p14:creationId xmlns:p14="http://schemas.microsoft.com/office/powerpoint/2010/main" val="315918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4AD6607-3ED1-906E-A975-86E3C1D1EC32}"/>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74BA97E3-92FD-EE81-EC4F-BFF6E8B72D8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9322" y="10"/>
            <a:ext cx="9143980" cy="6857990"/>
          </a:xfrm>
          <a:prstGeom prst="rect">
            <a:avLst/>
          </a:prstGeom>
        </p:spPr>
      </p:pic>
      <p:sp>
        <p:nvSpPr>
          <p:cNvPr id="2" name="Title 1">
            <a:extLst>
              <a:ext uri="{FF2B5EF4-FFF2-40B4-BE49-F238E27FC236}">
                <a16:creationId xmlns:a16="http://schemas.microsoft.com/office/drawing/2014/main" id="{0AE16A0B-5CCF-D2C6-A9B3-BC8692A6D58A}"/>
              </a:ext>
            </a:extLst>
          </p:cNvPr>
          <p:cNvSpPr>
            <a:spLocks noGrp="1"/>
          </p:cNvSpPr>
          <p:nvPr>
            <p:ph type="title"/>
          </p:nvPr>
        </p:nvSpPr>
        <p:spPr>
          <a:xfrm>
            <a:off x="-61472" y="386766"/>
            <a:ext cx="9282312" cy="517577"/>
          </a:xfrm>
        </p:spPr>
        <p:txBody>
          <a:bodyPr vert="horz" lIns="91440" tIns="45720" rIns="91440" bIns="45720" rtlCol="0" anchor="b">
            <a:noAutofit/>
          </a:bodyPr>
          <a:lstStyle/>
          <a:p>
            <a:pPr algn="ctr"/>
            <a:r>
              <a:rPr lang="en-US" b="1" dirty="0"/>
              <a:t>Transportation – Planning and Infrastructure Development</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FDD4C709-47AA-8FE4-2198-394A972D7C80}"/>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90FB6070-E990-35AF-C93E-B2C9FC810EFB}"/>
              </a:ext>
            </a:extLst>
          </p:cNvPr>
          <p:cNvSpPr txBox="1"/>
          <p:nvPr/>
        </p:nvSpPr>
        <p:spPr>
          <a:xfrm>
            <a:off x="15069" y="2786747"/>
            <a:ext cx="8951898" cy="2646878"/>
          </a:xfrm>
          <a:prstGeom prst="rect">
            <a:avLst/>
          </a:prstGeom>
          <a:noFill/>
        </p:spPr>
        <p:txBody>
          <a:bodyPr wrap="square" rtlCol="0">
            <a:spAutoFit/>
          </a:bodyPr>
          <a:lstStyle/>
          <a:p>
            <a:r>
              <a:rPr lang="en-US" b="1" dirty="0"/>
              <a:t>Key Takeaways </a:t>
            </a:r>
          </a:p>
          <a:p>
            <a:pPr marL="285750" indent="-285750">
              <a:buFont typeface="Arial" panose="020B0604020202020204" pitchFamily="34" charset="0"/>
              <a:buChar char="•"/>
            </a:pPr>
            <a:r>
              <a:rPr lang="en-US" sz="1600" dirty="0"/>
              <a:t>Expands transportation funding through new and increased taxes on vehicles, fuel, rentals, and vessels </a:t>
            </a:r>
          </a:p>
          <a:p>
            <a:pPr marL="285750" indent="-285750">
              <a:spcBef>
                <a:spcPts val="600"/>
              </a:spcBef>
              <a:buFont typeface="Arial" panose="020B0604020202020204" pitchFamily="34" charset="0"/>
              <a:buChar char="•"/>
            </a:pPr>
            <a:r>
              <a:rPr lang="en-US" sz="1600" dirty="0"/>
              <a:t>Raises fuel taxes and adds automatic annual inflation increases going forward </a:t>
            </a:r>
          </a:p>
          <a:p>
            <a:pPr marL="285750" indent="-285750">
              <a:spcBef>
                <a:spcPts val="600"/>
              </a:spcBef>
              <a:buFont typeface="Arial" panose="020B0604020202020204" pitchFamily="34" charset="0"/>
              <a:buChar char="•"/>
            </a:pPr>
            <a:r>
              <a:rPr lang="en-US" sz="1600" dirty="0"/>
              <a:t>Imposes additional taxes on high-value (“luxury”) vehicles and rental transactions </a:t>
            </a:r>
          </a:p>
          <a:p>
            <a:pPr marL="285750" indent="-285750">
              <a:spcBef>
                <a:spcPts val="600"/>
              </a:spcBef>
              <a:buFont typeface="Arial" panose="020B0604020202020204" pitchFamily="34" charset="0"/>
              <a:buChar char="•"/>
            </a:pPr>
            <a:r>
              <a:rPr lang="en-US" sz="1600" dirty="0"/>
              <a:t>Increases aircraft fuel taxes and registration fees while redirecting funds toward aviation infrastructure </a:t>
            </a:r>
          </a:p>
          <a:p>
            <a:pPr marL="285750" indent="-285750">
              <a:spcBef>
                <a:spcPts val="600"/>
              </a:spcBef>
              <a:buFont typeface="Arial" panose="020B0604020202020204" pitchFamily="34" charset="0"/>
              <a:buChar char="•"/>
            </a:pPr>
            <a:r>
              <a:rPr lang="en-US" sz="1600" dirty="0"/>
              <a:t>Adjusts contracting thresholds to allow more small-scale highway work without formal bidding </a:t>
            </a:r>
          </a:p>
        </p:txBody>
      </p:sp>
      <p:sp>
        <p:nvSpPr>
          <p:cNvPr id="13" name="TextBox 12">
            <a:extLst>
              <a:ext uri="{FF2B5EF4-FFF2-40B4-BE49-F238E27FC236}">
                <a16:creationId xmlns:a16="http://schemas.microsoft.com/office/drawing/2014/main" id="{5D6DB9BA-CDB2-AB4F-02AF-17C5400BFB2E}"/>
              </a:ext>
            </a:extLst>
          </p:cNvPr>
          <p:cNvSpPr txBox="1"/>
          <p:nvPr/>
        </p:nvSpPr>
        <p:spPr>
          <a:xfrm>
            <a:off x="153934" y="5717200"/>
            <a:ext cx="8874756" cy="723275"/>
          </a:xfrm>
          <a:prstGeom prst="rect">
            <a:avLst/>
          </a:prstGeom>
          <a:noFill/>
        </p:spPr>
        <p:txBody>
          <a:bodyPr wrap="square" rtlCol="0">
            <a:spAutoFit/>
          </a:bodyPr>
          <a:lstStyle/>
          <a:p>
            <a:r>
              <a:rPr lang="en-US" b="1" dirty="0"/>
              <a:t>Bottom Line</a:t>
            </a:r>
          </a:p>
          <a:p>
            <a:endParaRPr lang="en-US" sz="500" b="1" dirty="0"/>
          </a:p>
          <a:p>
            <a:r>
              <a:rPr lang="en-US" dirty="0"/>
              <a:t>Raises transportation taxes to fund a growing, state-directed system</a:t>
            </a:r>
          </a:p>
        </p:txBody>
      </p:sp>
      <p:graphicFrame>
        <p:nvGraphicFramePr>
          <p:cNvPr id="3" name="Table 2">
            <a:extLst>
              <a:ext uri="{FF2B5EF4-FFF2-40B4-BE49-F238E27FC236}">
                <a16:creationId xmlns:a16="http://schemas.microsoft.com/office/drawing/2014/main" id="{C2FB2004-9902-9E96-72B7-40DA433CDBFF}"/>
              </a:ext>
            </a:extLst>
          </p:cNvPr>
          <p:cNvGraphicFramePr>
            <a:graphicFrameLocks noGrp="1"/>
          </p:cNvGraphicFramePr>
          <p:nvPr>
            <p:extLst>
              <p:ext uri="{D42A27DB-BD31-4B8C-83A1-F6EECF244321}">
                <p14:modId xmlns:p14="http://schemas.microsoft.com/office/powerpoint/2010/main" val="1963760149"/>
              </p:ext>
            </p:extLst>
          </p:nvPr>
        </p:nvGraphicFramePr>
        <p:xfrm>
          <a:off x="122099" y="912037"/>
          <a:ext cx="8899572" cy="1854212"/>
        </p:xfrm>
        <a:graphic>
          <a:graphicData uri="http://schemas.openxmlformats.org/drawingml/2006/table">
            <a:tbl>
              <a:tblPr>
                <a:tableStyleId>{5C22544A-7EE6-4342-B048-85BDC9FD1C3A}</a:tableStyleId>
              </a:tblPr>
              <a:tblGrid>
                <a:gridCol w="816118">
                  <a:extLst>
                    <a:ext uri="{9D8B030D-6E8A-4147-A177-3AD203B41FA5}">
                      <a16:colId xmlns:a16="http://schemas.microsoft.com/office/drawing/2014/main" val="2487972285"/>
                    </a:ext>
                  </a:extLst>
                </a:gridCol>
                <a:gridCol w="5570329">
                  <a:extLst>
                    <a:ext uri="{9D8B030D-6E8A-4147-A177-3AD203B41FA5}">
                      <a16:colId xmlns:a16="http://schemas.microsoft.com/office/drawing/2014/main" val="2579782737"/>
                    </a:ext>
                  </a:extLst>
                </a:gridCol>
                <a:gridCol w="777255">
                  <a:extLst>
                    <a:ext uri="{9D8B030D-6E8A-4147-A177-3AD203B41FA5}">
                      <a16:colId xmlns:a16="http://schemas.microsoft.com/office/drawing/2014/main" val="393570888"/>
                    </a:ext>
                  </a:extLst>
                </a:gridCol>
                <a:gridCol w="777255">
                  <a:extLst>
                    <a:ext uri="{9D8B030D-6E8A-4147-A177-3AD203B41FA5}">
                      <a16:colId xmlns:a16="http://schemas.microsoft.com/office/drawing/2014/main" val="4269621711"/>
                    </a:ext>
                  </a:extLst>
                </a:gridCol>
                <a:gridCol w="958615">
                  <a:extLst>
                    <a:ext uri="{9D8B030D-6E8A-4147-A177-3AD203B41FA5}">
                      <a16:colId xmlns:a16="http://schemas.microsoft.com/office/drawing/2014/main" val="479413866"/>
                    </a:ext>
                  </a:extLst>
                </a:gridCol>
              </a:tblGrid>
              <a:tr h="201362">
                <a:tc>
                  <a:txBody>
                    <a:bodyPr/>
                    <a:lstStyle/>
                    <a:p>
                      <a:pPr algn="ctr" fontAlgn="ctr">
                        <a:buNone/>
                      </a:pPr>
                      <a:r>
                        <a:rPr lang="en-US" sz="1100" b="1" u="none" strike="noStrike" dirty="0">
                          <a:solidFill>
                            <a:schemeClr val="tx1"/>
                          </a:solidFill>
                          <a:effectLst/>
                        </a:rPr>
                        <a:t>Bill</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Title</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Valdez</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Richards</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Krishnadasan</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453166100"/>
                  </a:ext>
                </a:extLst>
              </a:tr>
              <a:tr h="234780">
                <a:tc>
                  <a:txBody>
                    <a:bodyPr/>
                    <a:lstStyle/>
                    <a:p>
                      <a:pPr algn="ctr" fontAlgn="ctr">
                        <a:buNone/>
                      </a:pPr>
                      <a:r>
                        <a:rPr lang="en-US" sz="1100" b="1" u="none" strike="noStrike">
                          <a:solidFill>
                            <a:schemeClr val="tx1"/>
                          </a:solidFill>
                          <a:effectLst/>
                        </a:rPr>
                        <a:t>HB 2711</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Concerning transportation resources.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extLst>
                  <a:ext uri="{0D108BD9-81ED-4DB2-BD59-A6C34878D82A}">
                    <a16:rowId xmlns:a16="http://schemas.microsoft.com/office/drawing/2014/main" val="1073762800"/>
                  </a:ext>
                </a:extLst>
              </a:tr>
              <a:tr h="394430">
                <a:tc>
                  <a:txBody>
                    <a:bodyPr/>
                    <a:lstStyle/>
                    <a:p>
                      <a:pPr algn="ctr" fontAlgn="ctr">
                        <a:buNone/>
                      </a:pPr>
                      <a:r>
                        <a:rPr lang="en-US" sz="1100" b="1" u="none" strike="noStrike">
                          <a:solidFill>
                            <a:schemeClr val="tx1"/>
                          </a:solidFill>
                          <a:effectLst/>
                        </a:rPr>
                        <a:t>SSB 5690</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dirty="0">
                          <a:solidFill>
                            <a:schemeClr val="tx1"/>
                          </a:solidFill>
                          <a:effectLst/>
                        </a:rPr>
                        <a:t>Concerning actions of the department of transportation to notify utility owners of projects and seek federal funding for utility relocation costs.</a:t>
                      </a:r>
                      <a:endParaRPr lang="en-US" sz="110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187035077"/>
                  </a:ext>
                </a:extLst>
              </a:tr>
              <a:tr h="234780">
                <a:tc>
                  <a:txBody>
                    <a:bodyPr/>
                    <a:lstStyle/>
                    <a:p>
                      <a:pPr algn="ctr" fontAlgn="ctr">
                        <a:buNone/>
                      </a:pPr>
                      <a:r>
                        <a:rPr lang="en-US" sz="1100" b="1" u="none" strike="noStrike">
                          <a:solidFill>
                            <a:schemeClr val="tx1"/>
                          </a:solidFill>
                          <a:effectLst/>
                        </a:rPr>
                        <a:t>SSB 6269</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Modernizing the definition of motor fuel in the motor fuel quality act.</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217417541"/>
                  </a:ext>
                </a:extLst>
              </a:tr>
              <a:tr h="394430">
                <a:tc>
                  <a:txBody>
                    <a:bodyPr/>
                    <a:lstStyle/>
                    <a:p>
                      <a:pPr algn="ctr" fontAlgn="ctr">
                        <a:buNone/>
                      </a:pPr>
                      <a:r>
                        <a:rPr lang="en-US" sz="1100" b="1" u="none" strike="noStrike">
                          <a:solidFill>
                            <a:schemeClr val="tx1"/>
                          </a:solidFill>
                          <a:effectLst/>
                        </a:rPr>
                        <a:t>ESSB 6354</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Advancing transportation electrification by expanding access to electric vehicles already being sold in Washington and increasing associated funding.</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2955083149"/>
                  </a:ext>
                </a:extLst>
              </a:tr>
              <a:tr h="394430">
                <a:tc>
                  <a:txBody>
                    <a:bodyPr/>
                    <a:lstStyle/>
                    <a:p>
                      <a:pPr algn="ctr" fontAlgn="ctr">
                        <a:buNone/>
                      </a:pPr>
                      <a:r>
                        <a:rPr lang="en-US" sz="1100" b="1" u="none" strike="noStrike">
                          <a:solidFill>
                            <a:schemeClr val="tx1"/>
                          </a:solidFill>
                          <a:effectLst/>
                        </a:rPr>
                        <a:t>SB 6170</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dirty="0">
                          <a:solidFill>
                            <a:schemeClr val="tx1"/>
                          </a:solidFill>
                          <a:effectLst/>
                        </a:rPr>
                        <a:t>Adjusting monetary limits regarding contracting rules for state highway construction work and procurement.</a:t>
                      </a:r>
                      <a:endParaRPr lang="en-US" sz="110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463675333"/>
                  </a:ext>
                </a:extLst>
              </a:tr>
            </a:tbl>
          </a:graphicData>
        </a:graphic>
      </p:graphicFrame>
    </p:spTree>
    <p:extLst>
      <p:ext uri="{BB962C8B-B14F-4D97-AF65-F5344CB8AC3E}">
        <p14:creationId xmlns:p14="http://schemas.microsoft.com/office/powerpoint/2010/main" val="47132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E3522AC-7E80-001C-991D-A090765E05CA}"/>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207DB0F-3AD8-F421-AB5D-AEFB41905801}"/>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9322" y="10"/>
            <a:ext cx="9143980" cy="6857990"/>
          </a:xfrm>
          <a:prstGeom prst="rect">
            <a:avLst/>
          </a:prstGeom>
        </p:spPr>
      </p:pic>
      <p:sp>
        <p:nvSpPr>
          <p:cNvPr id="2" name="Title 1">
            <a:extLst>
              <a:ext uri="{FF2B5EF4-FFF2-40B4-BE49-F238E27FC236}">
                <a16:creationId xmlns:a16="http://schemas.microsoft.com/office/drawing/2014/main" id="{DDE123B9-FDE1-93A6-272E-F3693A6E3122}"/>
              </a:ext>
            </a:extLst>
          </p:cNvPr>
          <p:cNvSpPr>
            <a:spLocks noGrp="1"/>
          </p:cNvSpPr>
          <p:nvPr>
            <p:ph type="title"/>
          </p:nvPr>
        </p:nvSpPr>
        <p:spPr>
          <a:xfrm>
            <a:off x="-61472" y="386766"/>
            <a:ext cx="9282312" cy="517577"/>
          </a:xfrm>
        </p:spPr>
        <p:txBody>
          <a:bodyPr vert="horz" lIns="91440" tIns="45720" rIns="91440" bIns="45720" rtlCol="0" anchor="b">
            <a:noAutofit/>
          </a:bodyPr>
          <a:lstStyle/>
          <a:p>
            <a:pPr algn="ctr"/>
            <a:r>
              <a:rPr lang="en-US" b="1" dirty="0"/>
              <a:t>Transportation – Safety and Traffic Management</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BC1EF943-ACC7-2B4B-3BC5-B39FA10E6D3C}"/>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65237094-B4BE-D237-1BF9-E3A6E6AF0C52}"/>
              </a:ext>
            </a:extLst>
          </p:cNvPr>
          <p:cNvSpPr txBox="1"/>
          <p:nvPr/>
        </p:nvSpPr>
        <p:spPr>
          <a:xfrm>
            <a:off x="15069" y="2786747"/>
            <a:ext cx="8951898" cy="1908215"/>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sz="1600" dirty="0"/>
              <a:t>Expands use of </a:t>
            </a:r>
            <a:r>
              <a:rPr lang="en-US" sz="1600" b="1" dirty="0"/>
              <a:t>automated enforcement and fines</a:t>
            </a:r>
            <a:r>
              <a:rPr lang="en-US" sz="1600" dirty="0"/>
              <a:t> in designated high-risk areas </a:t>
            </a:r>
          </a:p>
          <a:p>
            <a:pPr marL="285750" indent="-285750">
              <a:spcBef>
                <a:spcPts val="600"/>
              </a:spcBef>
              <a:buFont typeface="Arial" panose="020B0604020202020204" pitchFamily="34" charset="0"/>
              <a:buChar char="•"/>
            </a:pPr>
            <a:r>
              <a:rPr lang="en-US" sz="1600" dirty="0"/>
              <a:t>Allows creation of </a:t>
            </a:r>
            <a:r>
              <a:rPr lang="en-US" sz="1600" b="1" dirty="0"/>
              <a:t>“crash prevention zones”</a:t>
            </a:r>
            <a:r>
              <a:rPr lang="en-US" sz="1600" dirty="0"/>
              <a:t> with increased penalties and surveillance </a:t>
            </a:r>
          </a:p>
          <a:p>
            <a:pPr marL="285750" indent="-285750">
              <a:spcBef>
                <a:spcPts val="600"/>
              </a:spcBef>
              <a:buFont typeface="Arial" panose="020B0604020202020204" pitchFamily="34" charset="0"/>
              <a:buChar char="•"/>
            </a:pPr>
            <a:r>
              <a:rPr lang="en-US" sz="1600" dirty="0"/>
              <a:t>Increases coordination, data collection, and state involvement in traffic safety decisions </a:t>
            </a:r>
          </a:p>
          <a:p>
            <a:pPr marL="285750" indent="-285750">
              <a:spcBef>
                <a:spcPts val="600"/>
              </a:spcBef>
              <a:buFont typeface="Arial" panose="020B0604020202020204" pitchFamily="34" charset="0"/>
              <a:buChar char="•"/>
            </a:pPr>
            <a:r>
              <a:rPr lang="en-US" sz="1600" dirty="0"/>
              <a:t>Adds new programs and councils to shape safety policy and enforcement strategies</a:t>
            </a:r>
          </a:p>
        </p:txBody>
      </p:sp>
      <p:sp>
        <p:nvSpPr>
          <p:cNvPr id="13" name="TextBox 12">
            <a:extLst>
              <a:ext uri="{FF2B5EF4-FFF2-40B4-BE49-F238E27FC236}">
                <a16:creationId xmlns:a16="http://schemas.microsoft.com/office/drawing/2014/main" id="{0F90D3A7-51D2-5E1D-B60C-7BD55C617478}"/>
              </a:ext>
            </a:extLst>
          </p:cNvPr>
          <p:cNvSpPr txBox="1"/>
          <p:nvPr/>
        </p:nvSpPr>
        <p:spPr>
          <a:xfrm>
            <a:off x="153934" y="5578888"/>
            <a:ext cx="8874756" cy="1000274"/>
          </a:xfrm>
          <a:prstGeom prst="rect">
            <a:avLst/>
          </a:prstGeom>
          <a:noFill/>
        </p:spPr>
        <p:txBody>
          <a:bodyPr wrap="square" rtlCol="0">
            <a:spAutoFit/>
          </a:bodyPr>
          <a:lstStyle/>
          <a:p>
            <a:r>
              <a:rPr lang="en-US" b="1" dirty="0"/>
              <a:t>Bottom Line</a:t>
            </a:r>
          </a:p>
          <a:p>
            <a:endParaRPr lang="en-US" sz="500" b="1" dirty="0"/>
          </a:p>
          <a:p>
            <a:r>
              <a:rPr lang="en-US" dirty="0"/>
              <a:t>Shifts transportation safety toward more enforcement, data tracking, and structured state oversight</a:t>
            </a:r>
          </a:p>
        </p:txBody>
      </p:sp>
      <p:graphicFrame>
        <p:nvGraphicFramePr>
          <p:cNvPr id="4" name="Table 3">
            <a:extLst>
              <a:ext uri="{FF2B5EF4-FFF2-40B4-BE49-F238E27FC236}">
                <a16:creationId xmlns:a16="http://schemas.microsoft.com/office/drawing/2014/main" id="{FA3AACF8-BC7C-967A-A8C8-C5A451945482}"/>
              </a:ext>
            </a:extLst>
          </p:cNvPr>
          <p:cNvGraphicFramePr>
            <a:graphicFrameLocks noGrp="1"/>
          </p:cNvGraphicFramePr>
          <p:nvPr>
            <p:extLst>
              <p:ext uri="{D42A27DB-BD31-4B8C-83A1-F6EECF244321}">
                <p14:modId xmlns:p14="http://schemas.microsoft.com/office/powerpoint/2010/main" val="452659993"/>
              </p:ext>
            </p:extLst>
          </p:nvPr>
        </p:nvGraphicFramePr>
        <p:xfrm>
          <a:off x="93676" y="1034357"/>
          <a:ext cx="8935014" cy="1278537"/>
        </p:xfrm>
        <a:graphic>
          <a:graphicData uri="http://schemas.openxmlformats.org/drawingml/2006/table">
            <a:tbl>
              <a:tblPr>
                <a:tableStyleId>{5C22544A-7EE6-4342-B048-85BDC9FD1C3A}</a:tableStyleId>
              </a:tblPr>
              <a:tblGrid>
                <a:gridCol w="819368">
                  <a:extLst>
                    <a:ext uri="{9D8B030D-6E8A-4147-A177-3AD203B41FA5}">
                      <a16:colId xmlns:a16="http://schemas.microsoft.com/office/drawing/2014/main" val="3990092441"/>
                    </a:ext>
                  </a:extLst>
                </a:gridCol>
                <a:gridCol w="5592512">
                  <a:extLst>
                    <a:ext uri="{9D8B030D-6E8A-4147-A177-3AD203B41FA5}">
                      <a16:colId xmlns:a16="http://schemas.microsoft.com/office/drawing/2014/main" val="2969983213"/>
                    </a:ext>
                  </a:extLst>
                </a:gridCol>
                <a:gridCol w="780351">
                  <a:extLst>
                    <a:ext uri="{9D8B030D-6E8A-4147-A177-3AD203B41FA5}">
                      <a16:colId xmlns:a16="http://schemas.microsoft.com/office/drawing/2014/main" val="517823809"/>
                    </a:ext>
                  </a:extLst>
                </a:gridCol>
                <a:gridCol w="780351">
                  <a:extLst>
                    <a:ext uri="{9D8B030D-6E8A-4147-A177-3AD203B41FA5}">
                      <a16:colId xmlns:a16="http://schemas.microsoft.com/office/drawing/2014/main" val="1443475448"/>
                    </a:ext>
                  </a:extLst>
                </a:gridCol>
                <a:gridCol w="962432">
                  <a:extLst>
                    <a:ext uri="{9D8B030D-6E8A-4147-A177-3AD203B41FA5}">
                      <a16:colId xmlns:a16="http://schemas.microsoft.com/office/drawing/2014/main" val="3924564312"/>
                    </a:ext>
                  </a:extLst>
                </a:gridCol>
              </a:tblGrid>
              <a:tr h="198018">
                <a:tc>
                  <a:txBody>
                    <a:bodyPr/>
                    <a:lstStyle/>
                    <a:p>
                      <a:pPr algn="ctr" fontAlgn="ctr">
                        <a:buNone/>
                      </a:pPr>
                      <a:r>
                        <a:rPr lang="en-US" sz="1100" b="1" u="none" strike="noStrike" dirty="0">
                          <a:solidFill>
                            <a:schemeClr val="tx1"/>
                          </a:solidFill>
                          <a:effectLst/>
                        </a:rPr>
                        <a:t>Bill</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Title</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Valdez</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Richards</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100" b="1" u="none" strike="noStrike" dirty="0">
                          <a:solidFill>
                            <a:schemeClr val="tx1"/>
                          </a:solidFill>
                          <a:effectLst/>
                        </a:rPr>
                        <a:t>Krishnadasan</a:t>
                      </a:r>
                      <a:endParaRPr lang="en-US" sz="11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28454308"/>
                  </a:ext>
                </a:extLst>
              </a:tr>
              <a:tr h="387879">
                <a:tc>
                  <a:txBody>
                    <a:bodyPr/>
                    <a:lstStyle/>
                    <a:p>
                      <a:pPr algn="ctr" fontAlgn="ctr">
                        <a:buNone/>
                      </a:pPr>
                      <a:r>
                        <a:rPr lang="en-US" sz="1100" b="1" u="none" strike="noStrike">
                          <a:solidFill>
                            <a:schemeClr val="tx1"/>
                          </a:solidFill>
                          <a:effectLst/>
                          <a:hlinkClick r:id="rId5" tooltip="View ESHB 2192">
                            <a:extLst>
                              <a:ext uri="{A12FA001-AC4F-418D-AE19-62706E023703}">
                                <ahyp:hlinkClr xmlns:ahyp="http://schemas.microsoft.com/office/drawing/2018/hyperlinkcolor" val="tx"/>
                              </a:ext>
                            </a:extLst>
                          </a:hlinkClick>
                        </a:rPr>
                        <a:t>ESHB 2192</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Updating the role of the Washington traffic safety commission in identifying the risk factors that lead to roadway fatalities.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05090089"/>
                  </a:ext>
                </a:extLst>
              </a:tr>
              <a:tr h="230880">
                <a:tc>
                  <a:txBody>
                    <a:bodyPr/>
                    <a:lstStyle/>
                    <a:p>
                      <a:pPr algn="ctr" fontAlgn="ctr">
                        <a:buNone/>
                      </a:pPr>
                      <a:r>
                        <a:rPr lang="en-US" sz="1100" b="1" u="none" strike="noStrike">
                          <a:solidFill>
                            <a:schemeClr val="tx1"/>
                          </a:solidFill>
                          <a:effectLst/>
                          <a:hlinkClick r:id="rId6" tooltip="View SHB 2323">
                            <a:extLst>
                              <a:ext uri="{A12FA001-AC4F-418D-AE19-62706E023703}">
                                <ahyp:hlinkClr xmlns:ahyp="http://schemas.microsoft.com/office/drawing/2018/hyperlinkcolor" val="tx"/>
                              </a:ext>
                            </a:extLst>
                          </a:hlinkClick>
                        </a:rPr>
                        <a:t>SHB 2323</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Establishing a blue envelope program.</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4160809624"/>
                  </a:ext>
                </a:extLst>
              </a:tr>
              <a:tr h="230880">
                <a:tc>
                  <a:txBody>
                    <a:bodyPr/>
                    <a:lstStyle/>
                    <a:p>
                      <a:pPr algn="ctr" fontAlgn="ctr">
                        <a:buNone/>
                      </a:pPr>
                      <a:r>
                        <a:rPr lang="en-US" sz="1100" b="1" u="none" strike="noStrike">
                          <a:solidFill>
                            <a:schemeClr val="tx1"/>
                          </a:solidFill>
                          <a:effectLst/>
                          <a:hlinkClick r:id="rId7" tooltip="View SHB 2410">
                            <a:extLst>
                              <a:ext uri="{A12FA001-AC4F-418D-AE19-62706E023703}">
                                <ahyp:hlinkClr xmlns:ahyp="http://schemas.microsoft.com/office/drawing/2018/hyperlinkcolor" val="tx"/>
                              </a:ext>
                            </a:extLst>
                          </a:hlinkClick>
                        </a:rPr>
                        <a:t>SHB 2410</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Establishing a commercial truck safety and education council.</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3513896056"/>
                  </a:ext>
                </a:extLst>
              </a:tr>
              <a:tr h="230880">
                <a:tc>
                  <a:txBody>
                    <a:bodyPr/>
                    <a:lstStyle/>
                    <a:p>
                      <a:pPr algn="ctr" fontAlgn="ctr">
                        <a:buNone/>
                      </a:pPr>
                      <a:r>
                        <a:rPr lang="en-US" sz="1100" b="1" u="none" strike="noStrike">
                          <a:solidFill>
                            <a:schemeClr val="tx1"/>
                          </a:solidFill>
                          <a:effectLst/>
                        </a:rPr>
                        <a:t>E2SSB 6066</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dirty="0">
                          <a:solidFill>
                            <a:schemeClr val="tx1"/>
                          </a:solidFill>
                          <a:effectLst/>
                        </a:rPr>
                        <a:t>Establishing crash prevention zones.</a:t>
                      </a:r>
                      <a:endParaRPr lang="en-US" sz="110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640956031"/>
                  </a:ext>
                </a:extLst>
              </a:tr>
            </a:tbl>
          </a:graphicData>
        </a:graphic>
      </p:graphicFrame>
    </p:spTree>
    <p:extLst>
      <p:ext uri="{BB962C8B-B14F-4D97-AF65-F5344CB8AC3E}">
        <p14:creationId xmlns:p14="http://schemas.microsoft.com/office/powerpoint/2010/main" val="348188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9F7D091-F5E4-CB8F-A09D-A31FBEAF7F61}"/>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299AA7FF-760D-5B83-36CE-C9130B220327}"/>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9322" y="0"/>
            <a:ext cx="9143980" cy="6857990"/>
          </a:xfrm>
          <a:prstGeom prst="rect">
            <a:avLst/>
          </a:prstGeom>
        </p:spPr>
      </p:pic>
      <p:sp>
        <p:nvSpPr>
          <p:cNvPr id="2" name="Title 1">
            <a:extLst>
              <a:ext uri="{FF2B5EF4-FFF2-40B4-BE49-F238E27FC236}">
                <a16:creationId xmlns:a16="http://schemas.microsoft.com/office/drawing/2014/main" id="{60432D66-D673-388B-0CB3-C9D6DDAB9B70}"/>
              </a:ext>
            </a:extLst>
          </p:cNvPr>
          <p:cNvSpPr>
            <a:spLocks noGrp="1"/>
          </p:cNvSpPr>
          <p:nvPr>
            <p:ph type="title"/>
          </p:nvPr>
        </p:nvSpPr>
        <p:spPr>
          <a:xfrm>
            <a:off x="-61472" y="386766"/>
            <a:ext cx="9282312" cy="517577"/>
          </a:xfrm>
        </p:spPr>
        <p:txBody>
          <a:bodyPr vert="horz" lIns="91440" tIns="45720" rIns="91440" bIns="45720" rtlCol="0" anchor="b">
            <a:noAutofit/>
          </a:bodyPr>
          <a:lstStyle/>
          <a:p>
            <a:pPr algn="ctr"/>
            <a:r>
              <a:rPr lang="en-US" b="1" dirty="0"/>
              <a:t>Transportation – Transit and Multimodal Infrastructure</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04C74C4E-CF6D-679B-A85D-7EB80FBE8986}"/>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F44F2122-5B76-50EF-D533-13DC599F0254}"/>
              </a:ext>
            </a:extLst>
          </p:cNvPr>
          <p:cNvSpPr txBox="1"/>
          <p:nvPr/>
        </p:nvSpPr>
        <p:spPr>
          <a:xfrm>
            <a:off x="15069" y="2502439"/>
            <a:ext cx="8951898" cy="2646878"/>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authority to </a:t>
            </a:r>
            <a:r>
              <a:rPr lang="en-US" sz="1600" b="1" dirty="0"/>
              <a:t>remove vehicles and clear transit corridors</a:t>
            </a:r>
            <a:r>
              <a:rPr lang="en-US" sz="1600" dirty="0"/>
              <a:t> to prioritize system flow </a:t>
            </a:r>
          </a:p>
          <a:p>
            <a:pPr marL="285750" indent="-285750">
              <a:spcBef>
                <a:spcPts val="600"/>
              </a:spcBef>
              <a:buFont typeface="Arial" panose="020B0604020202020204" pitchFamily="34" charset="0"/>
              <a:buChar char="•"/>
            </a:pPr>
            <a:r>
              <a:rPr lang="en-US" sz="1600" dirty="0"/>
              <a:t>Allows transit agencies to </a:t>
            </a:r>
            <a:r>
              <a:rPr lang="en-US" sz="1600" b="1" dirty="0"/>
              <a:t>bypass or streamline local permitting and development rules</a:t>
            </a:r>
            <a:r>
              <a:rPr lang="en-US" sz="1600" dirty="0"/>
              <a:t> </a:t>
            </a:r>
          </a:p>
          <a:p>
            <a:pPr marL="285750" indent="-285750">
              <a:spcBef>
                <a:spcPts val="600"/>
              </a:spcBef>
              <a:buFont typeface="Arial" panose="020B0604020202020204" pitchFamily="34" charset="0"/>
              <a:buChar char="•"/>
            </a:pPr>
            <a:r>
              <a:rPr lang="en-US" sz="1600" dirty="0"/>
              <a:t>Enables private transportation providers to </a:t>
            </a:r>
            <a:r>
              <a:rPr lang="en-US" sz="1600" b="1" dirty="0"/>
              <a:t>access public transit lanes and infrastructure (fee-based)</a:t>
            </a:r>
            <a:r>
              <a:rPr lang="en-US" sz="1600" dirty="0"/>
              <a:t> </a:t>
            </a:r>
          </a:p>
          <a:p>
            <a:pPr marL="285750" indent="-285750">
              <a:spcBef>
                <a:spcPts val="600"/>
              </a:spcBef>
              <a:buFont typeface="Arial" panose="020B0604020202020204" pitchFamily="34" charset="0"/>
              <a:buChar char="•"/>
            </a:pPr>
            <a:r>
              <a:rPr lang="en-US" sz="1600" dirty="0"/>
              <a:t>Strengthens coordination between public and private actors in how transportation systems are used</a:t>
            </a:r>
          </a:p>
        </p:txBody>
      </p:sp>
      <p:sp>
        <p:nvSpPr>
          <p:cNvPr id="13" name="TextBox 12">
            <a:extLst>
              <a:ext uri="{FF2B5EF4-FFF2-40B4-BE49-F238E27FC236}">
                <a16:creationId xmlns:a16="http://schemas.microsoft.com/office/drawing/2014/main" id="{9E097BA3-CAC9-2920-AC71-33182E2A7B19}"/>
              </a:ext>
            </a:extLst>
          </p:cNvPr>
          <p:cNvSpPr txBox="1"/>
          <p:nvPr/>
        </p:nvSpPr>
        <p:spPr>
          <a:xfrm>
            <a:off x="153934" y="5578888"/>
            <a:ext cx="8874756" cy="723275"/>
          </a:xfrm>
          <a:prstGeom prst="rect">
            <a:avLst/>
          </a:prstGeom>
          <a:noFill/>
        </p:spPr>
        <p:txBody>
          <a:bodyPr wrap="square" rtlCol="0">
            <a:spAutoFit/>
          </a:bodyPr>
          <a:lstStyle/>
          <a:p>
            <a:r>
              <a:rPr lang="en-US" b="1" dirty="0"/>
              <a:t>Bottom Line</a:t>
            </a:r>
          </a:p>
          <a:p>
            <a:endParaRPr lang="en-US" sz="500" b="1" dirty="0"/>
          </a:p>
          <a:p>
            <a:r>
              <a:rPr lang="en-US" dirty="0"/>
              <a:t>Expands control and access to keep transit systems moving</a:t>
            </a:r>
          </a:p>
        </p:txBody>
      </p:sp>
      <p:graphicFrame>
        <p:nvGraphicFramePr>
          <p:cNvPr id="3" name="Table 2">
            <a:extLst>
              <a:ext uri="{FF2B5EF4-FFF2-40B4-BE49-F238E27FC236}">
                <a16:creationId xmlns:a16="http://schemas.microsoft.com/office/drawing/2014/main" id="{868B1A66-BFE6-F42B-91D7-1D42CEF6D3D0}"/>
              </a:ext>
            </a:extLst>
          </p:cNvPr>
          <p:cNvGraphicFramePr>
            <a:graphicFrameLocks noGrp="1"/>
          </p:cNvGraphicFramePr>
          <p:nvPr>
            <p:extLst>
              <p:ext uri="{D42A27DB-BD31-4B8C-83A1-F6EECF244321}">
                <p14:modId xmlns:p14="http://schemas.microsoft.com/office/powerpoint/2010/main" val="1981054075"/>
              </p:ext>
            </p:extLst>
          </p:nvPr>
        </p:nvGraphicFramePr>
        <p:xfrm>
          <a:off x="85992" y="920484"/>
          <a:ext cx="8951899" cy="1469249"/>
        </p:xfrm>
        <a:graphic>
          <a:graphicData uri="http://schemas.openxmlformats.org/drawingml/2006/table">
            <a:tbl>
              <a:tblPr>
                <a:tableStyleId>{5C22544A-7EE6-4342-B048-85BDC9FD1C3A}</a:tableStyleId>
              </a:tblPr>
              <a:tblGrid>
                <a:gridCol w="820917">
                  <a:extLst>
                    <a:ext uri="{9D8B030D-6E8A-4147-A177-3AD203B41FA5}">
                      <a16:colId xmlns:a16="http://schemas.microsoft.com/office/drawing/2014/main" val="1277564942"/>
                    </a:ext>
                  </a:extLst>
                </a:gridCol>
                <a:gridCol w="5532311">
                  <a:extLst>
                    <a:ext uri="{9D8B030D-6E8A-4147-A177-3AD203B41FA5}">
                      <a16:colId xmlns:a16="http://schemas.microsoft.com/office/drawing/2014/main" val="401831444"/>
                    </a:ext>
                  </a:extLst>
                </a:gridCol>
                <a:gridCol w="814508">
                  <a:extLst>
                    <a:ext uri="{9D8B030D-6E8A-4147-A177-3AD203B41FA5}">
                      <a16:colId xmlns:a16="http://schemas.microsoft.com/office/drawing/2014/main" val="4116352159"/>
                    </a:ext>
                  </a:extLst>
                </a:gridCol>
                <a:gridCol w="745351">
                  <a:extLst>
                    <a:ext uri="{9D8B030D-6E8A-4147-A177-3AD203B41FA5}">
                      <a16:colId xmlns:a16="http://schemas.microsoft.com/office/drawing/2014/main" val="3700593295"/>
                    </a:ext>
                  </a:extLst>
                </a:gridCol>
                <a:gridCol w="1038812">
                  <a:extLst>
                    <a:ext uri="{9D8B030D-6E8A-4147-A177-3AD203B41FA5}">
                      <a16:colId xmlns:a16="http://schemas.microsoft.com/office/drawing/2014/main" val="1065348348"/>
                    </a:ext>
                  </a:extLst>
                </a:gridCol>
              </a:tblGrid>
              <a:tr h="22929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42528132"/>
                  </a:ext>
                </a:extLst>
              </a:tr>
              <a:tr h="413319">
                <a:tc>
                  <a:txBody>
                    <a:bodyPr/>
                    <a:lstStyle/>
                    <a:p>
                      <a:pPr algn="ctr" fontAlgn="ctr">
                        <a:buNone/>
                      </a:pPr>
                      <a:r>
                        <a:rPr lang="en-US" sz="1100" b="1" u="none" strike="noStrike">
                          <a:solidFill>
                            <a:schemeClr val="tx1"/>
                          </a:solidFill>
                          <a:effectLst/>
                          <a:hlinkClick r:id="rId5" tooltip="View ESHB 1980">
                            <a:extLst>
                              <a:ext uri="{A12FA001-AC4F-418D-AE19-62706E023703}">
                                <ahyp:hlinkClr xmlns:ahyp="http://schemas.microsoft.com/office/drawing/2018/hyperlinkcolor" val="tx"/>
                              </a:ext>
                            </a:extLst>
                          </a:hlinkClick>
                        </a:rPr>
                        <a:t>ESHB 1980</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Allowing certain private employer transportation services to use certain public transportation facilities.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3065055836"/>
                  </a:ext>
                </a:extLst>
              </a:tr>
              <a:tr h="413319">
                <a:tc>
                  <a:txBody>
                    <a:bodyPr/>
                    <a:lstStyle/>
                    <a:p>
                      <a:pPr algn="ctr" fontAlgn="ctr">
                        <a:buNone/>
                      </a:pPr>
                      <a:r>
                        <a:rPr lang="en-US" sz="1100" b="1" u="none" strike="noStrike">
                          <a:solidFill>
                            <a:schemeClr val="tx1"/>
                          </a:solidFill>
                          <a:effectLst/>
                          <a:hlinkClick r:id="rId6" tooltip="View HB 2495">
                            <a:extLst>
                              <a:ext uri="{A12FA001-AC4F-418D-AE19-62706E023703}">
                                <ahyp:hlinkClr xmlns:ahyp="http://schemas.microsoft.com/office/drawing/2018/hyperlinkcolor" val="tx"/>
                              </a:ext>
                            </a:extLst>
                          </a:hlinkClick>
                        </a:rPr>
                        <a:t>HB 2495</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Addressing the removal of vehicles by certain cities when obstructing the operation of streetcar vehicles or jeopardizing public safety.</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749120378"/>
                  </a:ext>
                </a:extLst>
              </a:tr>
              <a:tr h="413319">
                <a:tc>
                  <a:txBody>
                    <a:bodyPr/>
                    <a:lstStyle/>
                    <a:p>
                      <a:pPr algn="ctr" fontAlgn="ctr">
                        <a:buNone/>
                      </a:pPr>
                      <a:r>
                        <a:rPr lang="en-US" sz="1100" b="1" u="none" strike="noStrike">
                          <a:solidFill>
                            <a:schemeClr val="tx1"/>
                          </a:solidFill>
                          <a:effectLst/>
                        </a:rPr>
                        <a:t>SSB 6309</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dirty="0">
                          <a:solidFill>
                            <a:schemeClr val="tx1"/>
                          </a:solidFill>
                          <a:effectLst/>
                        </a:rPr>
                        <a:t>Providing for enhanced municipal permitting tools for high capacity transit projects.</a:t>
                      </a:r>
                      <a:endParaRPr lang="en-US" sz="110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201" marR="8201" marT="8201" marB="0" anchor="ctr">
                    <a:solidFill>
                      <a:schemeClr val="accent6">
                        <a:lumMod val="75000"/>
                      </a:schemeClr>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313519055"/>
                  </a:ext>
                </a:extLst>
              </a:tr>
            </a:tbl>
          </a:graphicData>
        </a:graphic>
      </p:graphicFrame>
    </p:spTree>
    <p:extLst>
      <p:ext uri="{BB962C8B-B14F-4D97-AF65-F5344CB8AC3E}">
        <p14:creationId xmlns:p14="http://schemas.microsoft.com/office/powerpoint/2010/main" val="21829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61FEE1B-267A-EF63-9766-FFC59377C136}"/>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E1222196-E0E7-D2A0-71B0-F2CEF3A5D457}"/>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9322" y="0"/>
            <a:ext cx="9143980" cy="6857990"/>
          </a:xfrm>
          <a:prstGeom prst="rect">
            <a:avLst/>
          </a:prstGeom>
        </p:spPr>
      </p:pic>
      <p:sp>
        <p:nvSpPr>
          <p:cNvPr id="2" name="Title 1">
            <a:extLst>
              <a:ext uri="{FF2B5EF4-FFF2-40B4-BE49-F238E27FC236}">
                <a16:creationId xmlns:a16="http://schemas.microsoft.com/office/drawing/2014/main" id="{178B0CEC-B70C-6B3E-2DC7-62490A69DF6C}"/>
              </a:ext>
            </a:extLst>
          </p:cNvPr>
          <p:cNvSpPr>
            <a:spLocks noGrp="1"/>
          </p:cNvSpPr>
          <p:nvPr>
            <p:ph type="title"/>
          </p:nvPr>
        </p:nvSpPr>
        <p:spPr>
          <a:xfrm>
            <a:off x="-61472" y="386766"/>
            <a:ext cx="9282312" cy="517577"/>
          </a:xfrm>
        </p:spPr>
        <p:txBody>
          <a:bodyPr vert="horz" lIns="91440" tIns="45720" rIns="91440" bIns="45720" rtlCol="0" anchor="b">
            <a:noAutofit/>
          </a:bodyPr>
          <a:lstStyle/>
          <a:p>
            <a:pPr algn="ctr"/>
            <a:r>
              <a:rPr lang="en-US" b="1" dirty="0"/>
              <a:t>Transportation – Vehicle Licensing and Regulation</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2E9924CA-A477-89F3-B289-C1C6DD28DD8C}"/>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D3F8A46C-9D2E-62FD-7DCE-5F37EEDD283D}"/>
              </a:ext>
            </a:extLst>
          </p:cNvPr>
          <p:cNvSpPr txBox="1"/>
          <p:nvPr/>
        </p:nvSpPr>
        <p:spPr>
          <a:xfrm>
            <a:off x="122645" y="2502439"/>
            <a:ext cx="8951898" cy="2231380"/>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sz="1600" dirty="0"/>
              <a:t>Expands rules and definitions for </a:t>
            </a:r>
            <a:r>
              <a:rPr lang="en-US" sz="1600" b="1" dirty="0"/>
              <a:t>new vehicle types</a:t>
            </a:r>
            <a:r>
              <a:rPr lang="en-US" sz="1600" dirty="0"/>
              <a:t>, including electric bikes and motorcycles </a:t>
            </a:r>
          </a:p>
          <a:p>
            <a:pPr marL="285750" indent="-285750">
              <a:spcBef>
                <a:spcPts val="600"/>
              </a:spcBef>
              <a:buFont typeface="Arial" panose="020B0604020202020204" pitchFamily="34" charset="0"/>
              <a:buChar char="•"/>
            </a:pPr>
            <a:r>
              <a:rPr lang="en-US" sz="1600" dirty="0"/>
              <a:t>Adds </a:t>
            </a:r>
            <a:r>
              <a:rPr lang="en-US" sz="1600" b="1" dirty="0"/>
              <a:t>privacy protections and limits</a:t>
            </a:r>
            <a:r>
              <a:rPr lang="en-US" sz="1600" dirty="0"/>
              <a:t> on license plate tracking and surveillance systems </a:t>
            </a:r>
          </a:p>
          <a:p>
            <a:pPr marL="285750" indent="-285750">
              <a:spcBef>
                <a:spcPts val="600"/>
              </a:spcBef>
              <a:buFont typeface="Arial" panose="020B0604020202020204" pitchFamily="34" charset="0"/>
              <a:buChar char="•"/>
            </a:pPr>
            <a:r>
              <a:rPr lang="en-US" sz="1600" dirty="0"/>
              <a:t>Simplifies processes for </a:t>
            </a:r>
            <a:r>
              <a:rPr lang="en-US" sz="1600" b="1" dirty="0"/>
              <a:t>vehicle ownership transfer and insurance claims</a:t>
            </a:r>
            <a:r>
              <a:rPr lang="en-US" sz="1600" dirty="0"/>
              <a:t> </a:t>
            </a:r>
          </a:p>
          <a:p>
            <a:pPr marL="285750" indent="-285750">
              <a:spcBef>
                <a:spcPts val="600"/>
              </a:spcBef>
              <a:buFont typeface="Arial" panose="020B0604020202020204" pitchFamily="34" charset="0"/>
              <a:buChar char="•"/>
            </a:pPr>
            <a:r>
              <a:rPr lang="en-US" sz="1600" dirty="0"/>
              <a:t>Provides </a:t>
            </a:r>
            <a:r>
              <a:rPr lang="en-US" sz="1600" b="1" dirty="0"/>
              <a:t>consumer protections</a:t>
            </a:r>
            <a:r>
              <a:rPr lang="en-US" sz="1600" dirty="0"/>
              <a:t>, including free replacement of defective license plates </a:t>
            </a:r>
          </a:p>
          <a:p>
            <a:pPr marL="285750" indent="-285750">
              <a:spcBef>
                <a:spcPts val="600"/>
              </a:spcBef>
              <a:buFont typeface="Arial" panose="020B0604020202020204" pitchFamily="34" charset="0"/>
              <a:buChar char="•"/>
            </a:pPr>
            <a:r>
              <a:rPr lang="en-US" sz="1600" dirty="0"/>
              <a:t>Updates operational rules for </a:t>
            </a:r>
            <a:r>
              <a:rPr lang="en-US" sz="1600" b="1" dirty="0"/>
              <a:t>vehicle size and use on public roads</a:t>
            </a:r>
            <a:endParaRPr lang="en-US" sz="1600" dirty="0"/>
          </a:p>
        </p:txBody>
      </p:sp>
      <p:sp>
        <p:nvSpPr>
          <p:cNvPr id="13" name="TextBox 12">
            <a:extLst>
              <a:ext uri="{FF2B5EF4-FFF2-40B4-BE49-F238E27FC236}">
                <a16:creationId xmlns:a16="http://schemas.microsoft.com/office/drawing/2014/main" id="{84EC9E13-F544-8A9A-43B2-C26A2CBE33C1}"/>
              </a:ext>
            </a:extLst>
          </p:cNvPr>
          <p:cNvSpPr txBox="1"/>
          <p:nvPr/>
        </p:nvSpPr>
        <p:spPr>
          <a:xfrm>
            <a:off x="153934" y="5578888"/>
            <a:ext cx="8874756" cy="1000274"/>
          </a:xfrm>
          <a:prstGeom prst="rect">
            <a:avLst/>
          </a:prstGeom>
          <a:noFill/>
        </p:spPr>
        <p:txBody>
          <a:bodyPr wrap="square" rtlCol="0">
            <a:spAutoFit/>
          </a:bodyPr>
          <a:lstStyle/>
          <a:p>
            <a:r>
              <a:rPr lang="en-US" b="1" dirty="0"/>
              <a:t>Bottom Line</a:t>
            </a:r>
          </a:p>
          <a:p>
            <a:endParaRPr lang="en-US" sz="500" b="1" dirty="0"/>
          </a:p>
          <a:p>
            <a:r>
              <a:rPr lang="en-US" dirty="0"/>
              <a:t>Updates vehicle rules and protections to reflect new technology, consumer issues, and evolving transportation use</a:t>
            </a:r>
          </a:p>
        </p:txBody>
      </p:sp>
      <p:graphicFrame>
        <p:nvGraphicFramePr>
          <p:cNvPr id="4" name="Table 3">
            <a:extLst>
              <a:ext uri="{FF2B5EF4-FFF2-40B4-BE49-F238E27FC236}">
                <a16:creationId xmlns:a16="http://schemas.microsoft.com/office/drawing/2014/main" id="{66B792FB-9E48-2513-71A4-57AFBC0E9C73}"/>
              </a:ext>
            </a:extLst>
          </p:cNvPr>
          <p:cNvGraphicFramePr>
            <a:graphicFrameLocks noGrp="1"/>
          </p:cNvGraphicFramePr>
          <p:nvPr>
            <p:extLst>
              <p:ext uri="{D42A27DB-BD31-4B8C-83A1-F6EECF244321}">
                <p14:modId xmlns:p14="http://schemas.microsoft.com/office/powerpoint/2010/main" val="1875236255"/>
              </p:ext>
            </p:extLst>
          </p:nvPr>
        </p:nvGraphicFramePr>
        <p:xfrm>
          <a:off x="96162" y="913934"/>
          <a:ext cx="8951899" cy="1406643"/>
        </p:xfrm>
        <a:graphic>
          <a:graphicData uri="http://schemas.openxmlformats.org/drawingml/2006/table">
            <a:tbl>
              <a:tblPr>
                <a:tableStyleId>{5C22544A-7EE6-4342-B048-85BDC9FD1C3A}</a:tableStyleId>
              </a:tblPr>
              <a:tblGrid>
                <a:gridCol w="820917">
                  <a:extLst>
                    <a:ext uri="{9D8B030D-6E8A-4147-A177-3AD203B41FA5}">
                      <a16:colId xmlns:a16="http://schemas.microsoft.com/office/drawing/2014/main" val="550153395"/>
                    </a:ext>
                  </a:extLst>
                </a:gridCol>
                <a:gridCol w="5545193">
                  <a:extLst>
                    <a:ext uri="{9D8B030D-6E8A-4147-A177-3AD203B41FA5}">
                      <a16:colId xmlns:a16="http://schemas.microsoft.com/office/drawing/2014/main" val="261380776"/>
                    </a:ext>
                  </a:extLst>
                </a:gridCol>
                <a:gridCol w="768404">
                  <a:extLst>
                    <a:ext uri="{9D8B030D-6E8A-4147-A177-3AD203B41FA5}">
                      <a16:colId xmlns:a16="http://schemas.microsoft.com/office/drawing/2014/main" val="2015936130"/>
                    </a:ext>
                  </a:extLst>
                </a:gridCol>
                <a:gridCol w="783771">
                  <a:extLst>
                    <a:ext uri="{9D8B030D-6E8A-4147-A177-3AD203B41FA5}">
                      <a16:colId xmlns:a16="http://schemas.microsoft.com/office/drawing/2014/main" val="1508369222"/>
                    </a:ext>
                  </a:extLst>
                </a:gridCol>
                <a:gridCol w="1033614">
                  <a:extLst>
                    <a:ext uri="{9D8B030D-6E8A-4147-A177-3AD203B41FA5}">
                      <a16:colId xmlns:a16="http://schemas.microsoft.com/office/drawing/2014/main" val="1226466853"/>
                    </a:ext>
                  </a:extLst>
                </a:gridCol>
              </a:tblGrid>
              <a:tr h="206933">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2547356991"/>
                  </a:ext>
                </a:extLst>
              </a:tr>
              <a:tr h="239942">
                <a:tc>
                  <a:txBody>
                    <a:bodyPr/>
                    <a:lstStyle/>
                    <a:p>
                      <a:pPr algn="ctr" fontAlgn="ctr">
                        <a:buNone/>
                      </a:pPr>
                      <a:r>
                        <a:rPr lang="en-US" sz="1100" b="1" u="none" strike="noStrike">
                          <a:solidFill>
                            <a:schemeClr val="tx1"/>
                          </a:solidFill>
                          <a:effectLst/>
                          <a:hlinkClick r:id="rId5" tooltip="View SHB 2114">
                            <a:extLst>
                              <a:ext uri="{A12FA001-AC4F-418D-AE19-62706E023703}">
                                <ahyp:hlinkClr xmlns:ahyp="http://schemas.microsoft.com/office/drawing/2018/hyperlinkcolor" val="tx"/>
                              </a:ext>
                            </a:extLst>
                          </a:hlinkClick>
                        </a:rPr>
                        <a:t>SHB 2114</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Concerning defective license plates issued by the department of licensing.</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4165265281"/>
                  </a:ext>
                </a:extLst>
              </a:tr>
              <a:tr h="239942">
                <a:tc>
                  <a:txBody>
                    <a:bodyPr/>
                    <a:lstStyle/>
                    <a:p>
                      <a:pPr algn="ctr" fontAlgn="ctr">
                        <a:buNone/>
                      </a:pPr>
                      <a:r>
                        <a:rPr lang="en-US" sz="1100" b="1" u="none" strike="noStrike">
                          <a:solidFill>
                            <a:schemeClr val="tx1"/>
                          </a:solidFill>
                          <a:effectLst/>
                          <a:hlinkClick r:id="rId6" tooltip="View SHB 2467">
                            <a:extLst>
                              <a:ext uri="{A12FA001-AC4F-418D-AE19-62706E023703}">
                                <ahyp:hlinkClr xmlns:ahyp="http://schemas.microsoft.com/office/drawing/2018/hyperlinkcolor" val="tx"/>
                              </a:ext>
                            </a:extLst>
                          </a:hlinkClick>
                        </a:rPr>
                        <a:t>SHB 2467</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Concerning fifth-wheel travel trailers.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1661116525"/>
                  </a:ext>
                </a:extLst>
              </a:tr>
              <a:tr h="239942">
                <a:tc>
                  <a:txBody>
                    <a:bodyPr/>
                    <a:lstStyle/>
                    <a:p>
                      <a:pPr algn="ctr" fontAlgn="ctr">
                        <a:buNone/>
                      </a:pPr>
                      <a:r>
                        <a:rPr lang="en-US" sz="1100" b="1" u="none" strike="noStrike">
                          <a:solidFill>
                            <a:schemeClr val="tx1"/>
                          </a:solidFill>
                          <a:effectLst/>
                          <a:hlinkClick r:id="rId7" tooltip="View HB 2604">
                            <a:extLst>
                              <a:ext uri="{A12FA001-AC4F-418D-AE19-62706E023703}">
                                <ahyp:hlinkClr xmlns:ahyp="http://schemas.microsoft.com/office/drawing/2018/hyperlinkcolor" val="tx"/>
                              </a:ext>
                            </a:extLst>
                          </a:hlinkClick>
                        </a:rPr>
                        <a:t>HB 2604</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Transferring ownership of a vehicle to an insurer under certain circumstances.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2997048056"/>
                  </a:ext>
                </a:extLst>
              </a:tr>
              <a:tr h="239942">
                <a:tc>
                  <a:txBody>
                    <a:bodyPr/>
                    <a:lstStyle/>
                    <a:p>
                      <a:pPr algn="ctr" fontAlgn="ctr">
                        <a:buNone/>
                      </a:pPr>
                      <a:r>
                        <a:rPr lang="en-US" sz="1100" b="1" u="none" strike="noStrike">
                          <a:solidFill>
                            <a:schemeClr val="tx1"/>
                          </a:solidFill>
                          <a:effectLst/>
                        </a:rPr>
                        <a:t>ESSB 6002</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a:solidFill>
                            <a:schemeClr val="tx1"/>
                          </a:solidFill>
                          <a:effectLst/>
                        </a:rPr>
                        <a:t>Concerning driver privacy protections.</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dirty="0">
                          <a:solidFill>
                            <a:schemeClr val="bg1"/>
                          </a:solidFill>
                          <a:effectLst/>
                        </a:rPr>
                        <a:t>Excused</a:t>
                      </a:r>
                      <a:endParaRPr lang="en-US" sz="1400" b="1" i="0" u="none" strike="noStrike" dirty="0">
                        <a:solidFill>
                          <a:schemeClr val="bg1"/>
                        </a:solidFill>
                        <a:effectLst/>
                        <a:latin typeface="Calibri" panose="020F0502020204030204" pitchFamily="34" charset="0"/>
                      </a:endParaRPr>
                    </a:p>
                  </a:txBody>
                  <a:tcPr marL="8201" marR="8201" marT="8201" marB="0" anchor="ctr">
                    <a:solidFill>
                      <a:srgbClr val="FFFF0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431396475"/>
                  </a:ext>
                </a:extLst>
              </a:tr>
              <a:tr h="239942">
                <a:tc>
                  <a:txBody>
                    <a:bodyPr/>
                    <a:lstStyle/>
                    <a:p>
                      <a:pPr algn="ctr" fontAlgn="ctr">
                        <a:buNone/>
                      </a:pPr>
                      <a:r>
                        <a:rPr lang="en-US" sz="1100" b="1" u="none" strike="noStrike">
                          <a:solidFill>
                            <a:schemeClr val="tx1"/>
                          </a:solidFill>
                          <a:effectLst/>
                        </a:rPr>
                        <a:t>ESSB 6110</a:t>
                      </a:r>
                      <a:endParaRPr lang="en-US" sz="1100" b="1" i="0" u="none" strike="noStrike">
                        <a:solidFill>
                          <a:schemeClr val="tx1"/>
                        </a:solidFill>
                        <a:effectLst/>
                        <a:latin typeface="Calibri" panose="020F0502020204030204" pitchFamily="34" charset="0"/>
                      </a:endParaRPr>
                    </a:p>
                  </a:txBody>
                  <a:tcPr marL="8201" marR="8201" marT="8201" marB="0" anchor="ctr">
                    <a:noFill/>
                  </a:tcPr>
                </a:tc>
                <a:tc>
                  <a:txBody>
                    <a:bodyPr/>
                    <a:lstStyle/>
                    <a:p>
                      <a:pPr algn="l" fontAlgn="ctr">
                        <a:buNone/>
                      </a:pPr>
                      <a:r>
                        <a:rPr lang="en-US" sz="1100" b="1" u="none" strike="noStrike" dirty="0">
                          <a:solidFill>
                            <a:schemeClr val="tx1"/>
                          </a:solidFill>
                          <a:effectLst/>
                        </a:rPr>
                        <a:t>Addressing electric-assisted bicycles and electric motorcycles.</a:t>
                      </a:r>
                      <a:endParaRPr lang="en-US" sz="1100" b="1" i="0" u="none" strike="noStrike" dirty="0">
                        <a:solidFill>
                          <a:schemeClr val="tx1"/>
                        </a:solidFill>
                        <a:effectLst/>
                        <a:latin typeface="Calibri" panose="020F0502020204030204" pitchFamily="34" charset="0"/>
                      </a:endParaRPr>
                    </a:p>
                  </a:txBody>
                  <a:tcPr marL="8201" marR="8201" marT="8201" marB="0" anchor="ctr">
                    <a:no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a:solidFill>
                            <a:schemeClr val="tx1"/>
                          </a:solidFill>
                          <a:effectLst/>
                        </a:rPr>
                        <a:t>Support</a:t>
                      </a:r>
                      <a:endParaRPr lang="en-US" sz="1400" b="1" i="0" u="none" strike="noStrike">
                        <a:solidFill>
                          <a:schemeClr val="tx1"/>
                        </a:solidFill>
                        <a:effectLst/>
                        <a:latin typeface="Calibri" panose="020F0502020204030204" pitchFamily="34" charset="0"/>
                      </a:endParaRPr>
                    </a:p>
                  </a:txBody>
                  <a:tcPr marL="8201" marR="8201" marT="8201" marB="0" anchor="ctr">
                    <a:solidFill>
                      <a:srgbClr val="00B050"/>
                    </a:solidFill>
                  </a:tcPr>
                </a:tc>
                <a:tc>
                  <a:txBody>
                    <a:bodyPr/>
                    <a:lstStyle/>
                    <a:p>
                      <a:pPr algn="ctr" fontAlgn="ctr">
                        <a:buNone/>
                      </a:pPr>
                      <a:r>
                        <a:rPr lang="en-US" sz="1400" b="1" u="none" strike="noStrike" dirty="0">
                          <a:solidFill>
                            <a:schemeClr val="tx1"/>
                          </a:solidFill>
                          <a:effectLst/>
                        </a:rPr>
                        <a:t>Support</a:t>
                      </a:r>
                      <a:endParaRPr lang="en-US" sz="1400" b="1" i="0" u="none" strike="noStrike" dirty="0">
                        <a:solidFill>
                          <a:schemeClr val="tx1"/>
                        </a:solidFill>
                        <a:effectLst/>
                        <a:latin typeface="Calibri" panose="020F0502020204030204" pitchFamily="34" charset="0"/>
                      </a:endParaRPr>
                    </a:p>
                  </a:txBody>
                  <a:tcPr marL="8201" marR="8201" marT="8201" marB="0" anchor="ctr">
                    <a:solidFill>
                      <a:srgbClr val="00B050"/>
                    </a:solidFill>
                  </a:tcPr>
                </a:tc>
                <a:extLst>
                  <a:ext uri="{0D108BD9-81ED-4DB2-BD59-A6C34878D82A}">
                    <a16:rowId xmlns:a16="http://schemas.microsoft.com/office/drawing/2014/main" val="3856971990"/>
                  </a:ext>
                </a:extLst>
              </a:tr>
            </a:tbl>
          </a:graphicData>
        </a:graphic>
      </p:graphicFrame>
    </p:spTree>
    <p:extLst>
      <p:ext uri="{BB962C8B-B14F-4D97-AF65-F5344CB8AC3E}">
        <p14:creationId xmlns:p14="http://schemas.microsoft.com/office/powerpoint/2010/main" val="37309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C6CE2A4-1086-AB02-AEEA-25A39B46435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7690CD84-0043-F7F7-0136-8B24F54F94D5}"/>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60362213-9C9E-900C-7E26-4B1CC3197178}"/>
              </a:ext>
            </a:extLst>
          </p:cNvPr>
          <p:cNvSpPr>
            <a:spLocks noGrp="1"/>
          </p:cNvSpPr>
          <p:nvPr>
            <p:ph type="title"/>
          </p:nvPr>
        </p:nvSpPr>
        <p:spPr>
          <a:xfrm>
            <a:off x="1313259" y="33302"/>
            <a:ext cx="6507166" cy="771222"/>
          </a:xfrm>
        </p:spPr>
        <p:txBody>
          <a:bodyPr vert="horz" lIns="91440" tIns="45720" rIns="91440" bIns="45720" rtlCol="0" anchor="b">
            <a:normAutofit/>
          </a:bodyPr>
          <a:lstStyle/>
          <a:p>
            <a:pPr algn="ctr"/>
            <a:r>
              <a:rPr lang="en-US" sz="3100" b="1" dirty="0"/>
              <a:t>Agriculture Bills</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graphicFrame>
        <p:nvGraphicFramePr>
          <p:cNvPr id="7" name="Content Placeholder 1">
            <a:extLst>
              <a:ext uri="{FF2B5EF4-FFF2-40B4-BE49-F238E27FC236}">
                <a16:creationId xmlns:a16="http://schemas.microsoft.com/office/drawing/2014/main" id="{178AEAFE-F6EB-A926-BC83-2E839B6B7C82}"/>
              </a:ext>
            </a:extLst>
          </p:cNvPr>
          <p:cNvGraphicFramePr>
            <a:graphicFrameLocks noGrp="1"/>
          </p:cNvGraphicFramePr>
          <p:nvPr>
            <p:ph idx="1"/>
            <p:extLst>
              <p:ext uri="{D42A27DB-BD31-4B8C-83A1-F6EECF244321}">
                <p14:modId xmlns:p14="http://schemas.microsoft.com/office/powerpoint/2010/main" val="1492580989"/>
              </p:ext>
            </p:extLst>
          </p:nvPr>
        </p:nvGraphicFramePr>
        <p:xfrm>
          <a:off x="723900" y="916675"/>
          <a:ext cx="7696202" cy="1899716"/>
        </p:xfrm>
        <a:graphic>
          <a:graphicData uri="http://schemas.openxmlformats.org/drawingml/2006/table">
            <a:tbl>
              <a:tblPr/>
              <a:tblGrid>
                <a:gridCol w="764471">
                  <a:extLst>
                    <a:ext uri="{9D8B030D-6E8A-4147-A177-3AD203B41FA5}">
                      <a16:colId xmlns:a16="http://schemas.microsoft.com/office/drawing/2014/main" val="2407902325"/>
                    </a:ext>
                  </a:extLst>
                </a:gridCol>
                <a:gridCol w="4186480">
                  <a:extLst>
                    <a:ext uri="{9D8B030D-6E8A-4147-A177-3AD203B41FA5}">
                      <a16:colId xmlns:a16="http://schemas.microsoft.com/office/drawing/2014/main" val="3184865602"/>
                    </a:ext>
                  </a:extLst>
                </a:gridCol>
                <a:gridCol w="761149">
                  <a:extLst>
                    <a:ext uri="{9D8B030D-6E8A-4147-A177-3AD203B41FA5}">
                      <a16:colId xmlns:a16="http://schemas.microsoft.com/office/drawing/2014/main" val="390218301"/>
                    </a:ext>
                  </a:extLst>
                </a:gridCol>
                <a:gridCol w="804339">
                  <a:extLst>
                    <a:ext uri="{9D8B030D-6E8A-4147-A177-3AD203B41FA5}">
                      <a16:colId xmlns:a16="http://schemas.microsoft.com/office/drawing/2014/main" val="1375578945"/>
                    </a:ext>
                  </a:extLst>
                </a:gridCol>
                <a:gridCol w="1179763">
                  <a:extLst>
                    <a:ext uri="{9D8B030D-6E8A-4147-A177-3AD203B41FA5}">
                      <a16:colId xmlns:a16="http://schemas.microsoft.com/office/drawing/2014/main" val="2494538474"/>
                    </a:ext>
                  </a:extLst>
                </a:gridCol>
              </a:tblGrid>
              <a:tr h="271502">
                <a:tc>
                  <a:txBody>
                    <a:bodyPr/>
                    <a:lstStyle/>
                    <a:p>
                      <a:pPr algn="ctr" fontAlgn="ctr">
                        <a:buNone/>
                      </a:pPr>
                      <a:r>
                        <a:rPr lang="en-US" sz="1500" b="1" i="0" u="none" strike="noStrike" dirty="0">
                          <a:solidFill>
                            <a:srgbClr val="FFFFFF"/>
                          </a:solidFill>
                          <a:effectLst/>
                          <a:latin typeface="Calibri" panose="020F0502020204030204" pitchFamily="34" charset="0"/>
                        </a:rPr>
                        <a:t>Bill</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Title</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Valdez</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Richards</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Krishnadasan</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4294312263"/>
                  </a:ext>
                </a:extLst>
              </a:tr>
              <a:tr h="271502">
                <a:tc>
                  <a:txBody>
                    <a:bodyPr/>
                    <a:lstStyle/>
                    <a:p>
                      <a:pPr algn="ctr" fontAlgn="ctr">
                        <a:buNone/>
                      </a:pPr>
                      <a:r>
                        <a:rPr lang="en-US" sz="1300" b="1" i="0" u="none" strike="noStrike"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ESHB 2238</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US" sz="1300" b="1" i="0" u="none" strike="noStrike" dirty="0">
                          <a:solidFill>
                            <a:schemeClr val="tx1"/>
                          </a:solidFill>
                          <a:effectLst/>
                          <a:latin typeface="Calibri" panose="020F0502020204030204" pitchFamily="34" charset="0"/>
                        </a:rPr>
                        <a:t>Concerning statewide food security.</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Support</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Support</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2875376628"/>
                  </a:ext>
                </a:extLst>
              </a:tr>
              <a:tr h="271502">
                <a:tc>
                  <a:txBody>
                    <a:bodyPr/>
                    <a:lstStyle/>
                    <a:p>
                      <a:pPr algn="ctr" fontAlgn="ctr">
                        <a:buNone/>
                      </a:pPr>
                      <a:r>
                        <a:rPr lang="en-US" sz="1300" b="1" i="0" u="none" strike="noStrike"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ESHB 2247</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US" sz="1300" b="1" i="0" u="none" strike="noStrike" dirty="0">
                          <a:solidFill>
                            <a:schemeClr val="tx1"/>
                          </a:solidFill>
                          <a:effectLst/>
                          <a:latin typeface="Calibri" panose="020F0502020204030204" pitchFamily="34" charset="0"/>
                        </a:rPr>
                        <a:t>Concerning veterinarian-client-patient relationships.</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Support</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Support</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3983315242"/>
                  </a:ext>
                </a:extLst>
              </a:tr>
              <a:tr h="271502">
                <a:tc>
                  <a:txBody>
                    <a:bodyPr/>
                    <a:lstStyle/>
                    <a:p>
                      <a:pPr algn="ctr" fontAlgn="ctr">
                        <a:buNone/>
                      </a:pPr>
                      <a:r>
                        <a:rPr lang="en-US" sz="1300" b="1" i="0" u="none" strike="noStrike">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SHB 2525</a:t>
                      </a:r>
                      <a:endParaRPr lang="en-US" sz="1900" b="0" i="0" u="none" strike="noStrike">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US" sz="1300" b="1" i="0" u="none" strike="noStrike" dirty="0">
                          <a:solidFill>
                            <a:schemeClr val="tx1"/>
                          </a:solidFill>
                          <a:effectLst/>
                          <a:latin typeface="Calibri" panose="020F0502020204030204" pitchFamily="34" charset="0"/>
                        </a:rPr>
                        <a:t>Establishing the heritage orchard program.</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a:solidFill>
                            <a:srgbClr val="FFFFFF"/>
                          </a:solidFill>
                          <a:effectLst/>
                          <a:latin typeface="Calibri" panose="020F0502020204030204" pitchFamily="34" charset="0"/>
                        </a:rPr>
                        <a:t>Support</a:t>
                      </a:r>
                      <a:endParaRPr lang="en-US" sz="1900" b="0" i="0" u="none" strike="noStrike">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164578824"/>
                  </a:ext>
                </a:extLst>
              </a:tr>
              <a:tr h="813708">
                <a:tc>
                  <a:txBody>
                    <a:bodyPr/>
                    <a:lstStyle/>
                    <a:p>
                      <a:pPr algn="ctr" fontAlgn="ctr">
                        <a:buNone/>
                      </a:pPr>
                      <a:r>
                        <a:rPr lang="en-US" sz="1300" b="1" i="0" u="none" strike="noStrike" dirty="0">
                          <a:solidFill>
                            <a:schemeClr val="tx1"/>
                          </a:solidFill>
                          <a:effectLst/>
                          <a:latin typeface="Calibri" panose="020F0502020204030204" pitchFamily="34" charset="0"/>
                        </a:rPr>
                        <a:t>SB 6244</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buNone/>
                      </a:pPr>
                      <a:r>
                        <a:rPr lang="en-US" sz="1300" b="1" i="0" u="none" strike="noStrike" dirty="0">
                          <a:solidFill>
                            <a:schemeClr val="tx1"/>
                          </a:solidFill>
                          <a:effectLst/>
                          <a:latin typeface="Calibri" panose="020F0502020204030204" pitchFamily="34" charset="0"/>
                        </a:rPr>
                        <a:t>Extending an existing hazardous substance tax exemption for certain agricultural crop protection products that are temporarily warehoused but not otherwise used, manufactured, packaged, or sold in the state of Washington.</a:t>
                      </a:r>
                      <a:endParaRPr lang="en-US" sz="1900" b="0" i="0" u="none" strike="noStrike" dirty="0">
                        <a:solidFill>
                          <a:schemeClr val="tx1"/>
                        </a:solidFill>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c>
                  <a:txBody>
                    <a:bodyPr/>
                    <a:lstStyle/>
                    <a:p>
                      <a:pPr algn="ctr" fontAlgn="ctr">
                        <a:buNone/>
                      </a:pPr>
                      <a:r>
                        <a:rPr lang="en-US" sz="1500" b="1" i="0" u="none" strike="noStrike" dirty="0">
                          <a:solidFill>
                            <a:srgbClr val="FFFFFF"/>
                          </a:solidFill>
                          <a:effectLst/>
                          <a:latin typeface="Calibri" panose="020F0502020204030204" pitchFamily="34" charset="0"/>
                        </a:rPr>
                        <a:t>Support</a:t>
                      </a:r>
                      <a:endParaRPr lang="en-US" sz="1900" b="0" i="0" u="none" strike="noStrike" dirty="0">
                        <a:effectLst/>
                        <a:latin typeface="Arial" panose="020B0604020202020204" pitchFamily="34" charset="0"/>
                      </a:endParaRPr>
                    </a:p>
                  </a:txBody>
                  <a:tcPr marL="9967" marR="9967" marT="9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822002389"/>
                  </a:ext>
                </a:extLst>
              </a:tr>
            </a:tbl>
          </a:graphicData>
        </a:graphic>
      </p:graphicFrame>
      <p:sp>
        <p:nvSpPr>
          <p:cNvPr id="9" name="TextBox 8">
            <a:extLst>
              <a:ext uri="{FF2B5EF4-FFF2-40B4-BE49-F238E27FC236}">
                <a16:creationId xmlns:a16="http://schemas.microsoft.com/office/drawing/2014/main" id="{2AB44FD9-3F4B-C1E1-C1B8-C29085F46341}"/>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4A73A4D2-1923-9070-0F83-05B8298FD065}"/>
              </a:ext>
            </a:extLst>
          </p:cNvPr>
          <p:cNvSpPr txBox="1"/>
          <p:nvPr/>
        </p:nvSpPr>
        <p:spPr>
          <a:xfrm>
            <a:off x="138024" y="3614483"/>
            <a:ext cx="8867954" cy="1754326"/>
          </a:xfrm>
          <a:prstGeom prst="rect">
            <a:avLst/>
          </a:prstGeom>
          <a:noFill/>
        </p:spPr>
        <p:txBody>
          <a:bodyPr wrap="square" rtlCol="0">
            <a:spAutoFit/>
          </a:bodyPr>
          <a:lstStyle/>
          <a:p>
            <a:r>
              <a:rPr lang="en-US" b="1" dirty="0"/>
              <a:t>2026 Agriculture Laws — Key Takeaways</a:t>
            </a:r>
          </a:p>
          <a:p>
            <a:pPr marL="285750" indent="-285750">
              <a:buFont typeface="Arial" panose="020B0604020202020204" pitchFamily="34" charset="0"/>
              <a:buChar char="•"/>
            </a:pPr>
            <a:r>
              <a:rPr lang="en-US" dirty="0"/>
              <a:t>Builds a </a:t>
            </a:r>
            <a:r>
              <a:rPr lang="en-US" b="1" dirty="0"/>
              <a:t>statewide food security framework</a:t>
            </a:r>
            <a:r>
              <a:rPr lang="en-US" dirty="0"/>
              <a:t> (cost, access, supply chain) </a:t>
            </a:r>
          </a:p>
          <a:p>
            <a:pPr marL="285750" indent="-285750">
              <a:buFont typeface="Arial" panose="020B0604020202020204" pitchFamily="34" charset="0"/>
              <a:buChar char="•"/>
            </a:pPr>
            <a:r>
              <a:rPr lang="en-US" dirty="0"/>
              <a:t>Expands </a:t>
            </a:r>
            <a:r>
              <a:rPr lang="en-US" b="1" dirty="0"/>
              <a:t>oversight of veterinary care and livestock treatment</a:t>
            </a:r>
            <a:r>
              <a:rPr lang="en-US" dirty="0"/>
              <a:t> </a:t>
            </a:r>
          </a:p>
          <a:p>
            <a:pPr marL="285750" indent="-285750">
              <a:buFont typeface="Arial" panose="020B0604020202020204" pitchFamily="34" charset="0"/>
              <a:buChar char="•"/>
            </a:pPr>
            <a:r>
              <a:rPr lang="en-US" dirty="0"/>
              <a:t>Preserves </a:t>
            </a:r>
            <a:r>
              <a:rPr lang="en-US" b="1" dirty="0"/>
              <a:t>agricultural heritage</a:t>
            </a:r>
            <a:r>
              <a:rPr lang="en-US" dirty="0"/>
              <a:t> (heritage orchard program) </a:t>
            </a:r>
          </a:p>
          <a:p>
            <a:pPr marL="285750" indent="-285750">
              <a:buFont typeface="Arial" panose="020B0604020202020204" pitchFamily="34" charset="0"/>
              <a:buChar char="•"/>
            </a:pPr>
            <a:r>
              <a:rPr lang="en-US" dirty="0"/>
              <a:t>Protects </a:t>
            </a:r>
            <a:r>
              <a:rPr lang="en-US" b="1" dirty="0"/>
              <a:t>industry competitiveness</a:t>
            </a:r>
            <a:r>
              <a:rPr lang="en-US" dirty="0"/>
              <a:t> (tax exemption for ag chemicals)</a:t>
            </a:r>
          </a:p>
          <a:p>
            <a:endParaRPr lang="en-US" dirty="0"/>
          </a:p>
        </p:txBody>
      </p:sp>
      <p:sp>
        <p:nvSpPr>
          <p:cNvPr id="13" name="TextBox 12">
            <a:extLst>
              <a:ext uri="{FF2B5EF4-FFF2-40B4-BE49-F238E27FC236}">
                <a16:creationId xmlns:a16="http://schemas.microsoft.com/office/drawing/2014/main" id="{B1EA599D-040D-9058-5763-C212E5BDC189}"/>
              </a:ext>
            </a:extLst>
          </p:cNvPr>
          <p:cNvSpPr txBox="1"/>
          <p:nvPr/>
        </p:nvSpPr>
        <p:spPr>
          <a:xfrm>
            <a:off x="232913" y="5504611"/>
            <a:ext cx="8773063" cy="923330"/>
          </a:xfrm>
          <a:prstGeom prst="rect">
            <a:avLst/>
          </a:prstGeom>
          <a:noFill/>
        </p:spPr>
        <p:txBody>
          <a:bodyPr wrap="square" rtlCol="0">
            <a:spAutoFit/>
          </a:bodyPr>
          <a:lstStyle/>
          <a:p>
            <a:r>
              <a:rPr lang="en-US" b="1" dirty="0"/>
              <a:t>Bottom Line</a:t>
            </a:r>
          </a:p>
          <a:p>
            <a:endParaRPr lang="en-US" b="1" dirty="0"/>
          </a:p>
          <a:p>
            <a:r>
              <a:rPr lang="en-US" b="1" dirty="0"/>
              <a:t>Stabilize the food system while increasing coordination and state oversight</a:t>
            </a:r>
            <a:endParaRPr lang="en-US" dirty="0"/>
          </a:p>
        </p:txBody>
      </p:sp>
    </p:spTree>
    <p:extLst>
      <p:ext uri="{BB962C8B-B14F-4D97-AF65-F5344CB8AC3E}">
        <p14:creationId xmlns:p14="http://schemas.microsoft.com/office/powerpoint/2010/main" val="258123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C9280CE7-9983-E8A9-872C-6CC63BB4BFEC}"/>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44482CB4-EF63-08F4-63D1-C9184E574AD0}"/>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326B3370-8E29-E1D6-3C5A-4FCC8F144C42}"/>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Taxation – Business and Excise Taxes</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5DADC862-4C2D-12B2-7368-D46F2611C018}"/>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FCBD860A-B8D2-2B73-7C1D-88DCE33968E9}"/>
              </a:ext>
            </a:extLst>
          </p:cNvPr>
          <p:cNvSpPr txBox="1"/>
          <p:nvPr/>
        </p:nvSpPr>
        <p:spPr>
          <a:xfrm>
            <a:off x="96050" y="2167569"/>
            <a:ext cx="8951898" cy="2139047"/>
          </a:xfrm>
          <a:prstGeom prst="rect">
            <a:avLst/>
          </a:prstGeom>
          <a:noFill/>
        </p:spPr>
        <p:txBody>
          <a:bodyPr wrap="square" rtlCol="0">
            <a:spAutoFit/>
          </a:bodyPr>
          <a:lstStyle/>
          <a:p>
            <a:r>
              <a:rPr lang="en-US" b="1" dirty="0"/>
              <a:t>Key Takeaways </a:t>
            </a:r>
          </a:p>
          <a:p>
            <a:pPr marL="285750" indent="-285750">
              <a:spcBef>
                <a:spcPts val="600"/>
              </a:spcBef>
              <a:buFont typeface="Arial" panose="020B0604020202020204" pitchFamily="34" charset="0"/>
              <a:buChar char="•"/>
            </a:pPr>
            <a:r>
              <a:rPr lang="en-US" dirty="0"/>
              <a:t>Ends tax breaks for drug wholesalers </a:t>
            </a:r>
          </a:p>
          <a:p>
            <a:pPr marL="285750" indent="-285750">
              <a:spcBef>
                <a:spcPts val="600"/>
              </a:spcBef>
              <a:buFont typeface="Arial" panose="020B0604020202020204" pitchFamily="34" charset="0"/>
              <a:buChar char="•"/>
            </a:pPr>
            <a:r>
              <a:rPr lang="en-US" dirty="0"/>
              <a:t>Reduces tax advantages for large data centers </a:t>
            </a:r>
          </a:p>
          <a:p>
            <a:pPr marL="285750" indent="-285750">
              <a:spcBef>
                <a:spcPts val="600"/>
              </a:spcBef>
              <a:buFont typeface="Arial" panose="020B0604020202020204" pitchFamily="34" charset="0"/>
              <a:buChar char="•"/>
            </a:pPr>
            <a:r>
              <a:rPr lang="en-US" dirty="0"/>
              <a:t>Increases taxes on large mortgage lenders </a:t>
            </a:r>
          </a:p>
          <a:p>
            <a:pPr marL="285750" indent="-285750">
              <a:spcBef>
                <a:spcPts val="600"/>
              </a:spcBef>
              <a:buFont typeface="Arial" panose="020B0604020202020204" pitchFamily="34" charset="0"/>
              <a:buChar char="•"/>
            </a:pPr>
            <a:r>
              <a:rPr lang="en-US" dirty="0"/>
              <a:t>Protects small and rural providers from new tax impacts </a:t>
            </a:r>
          </a:p>
          <a:p>
            <a:pPr marL="285750" indent="-285750">
              <a:spcBef>
                <a:spcPts val="600"/>
              </a:spcBef>
              <a:buFont typeface="Arial" panose="020B0604020202020204" pitchFamily="34" charset="0"/>
              <a:buChar char="•"/>
            </a:pPr>
            <a:r>
              <a:rPr lang="en-US" dirty="0"/>
              <a:t>Uses new revenue to fund healthcare and wildfire response</a:t>
            </a:r>
          </a:p>
        </p:txBody>
      </p:sp>
      <p:sp>
        <p:nvSpPr>
          <p:cNvPr id="13" name="TextBox 12">
            <a:extLst>
              <a:ext uri="{FF2B5EF4-FFF2-40B4-BE49-F238E27FC236}">
                <a16:creationId xmlns:a16="http://schemas.microsoft.com/office/drawing/2014/main" id="{28561F49-8359-016B-B7D4-2B8F9FE2C686}"/>
              </a:ext>
            </a:extLst>
          </p:cNvPr>
          <p:cNvSpPr txBox="1"/>
          <p:nvPr/>
        </p:nvSpPr>
        <p:spPr>
          <a:xfrm>
            <a:off x="177033" y="5695433"/>
            <a:ext cx="8874756" cy="723275"/>
          </a:xfrm>
          <a:prstGeom prst="rect">
            <a:avLst/>
          </a:prstGeom>
          <a:noFill/>
        </p:spPr>
        <p:txBody>
          <a:bodyPr wrap="square" rtlCol="0">
            <a:spAutoFit/>
          </a:bodyPr>
          <a:lstStyle/>
          <a:p>
            <a:r>
              <a:rPr lang="en-US" b="1" dirty="0"/>
              <a:t>Bottom Line</a:t>
            </a:r>
          </a:p>
          <a:p>
            <a:endParaRPr lang="en-US" sz="500" b="1" dirty="0"/>
          </a:p>
          <a:p>
            <a:r>
              <a:rPr lang="en-US" dirty="0"/>
              <a:t>Cuts tax breaks for large industries to generate revenue for state priorities</a:t>
            </a:r>
          </a:p>
        </p:txBody>
      </p:sp>
      <p:graphicFrame>
        <p:nvGraphicFramePr>
          <p:cNvPr id="4" name="Table 3">
            <a:extLst>
              <a:ext uri="{FF2B5EF4-FFF2-40B4-BE49-F238E27FC236}">
                <a16:creationId xmlns:a16="http://schemas.microsoft.com/office/drawing/2014/main" id="{2EF76E32-B5F0-162A-294E-DDD049C106EB}"/>
              </a:ext>
            </a:extLst>
          </p:cNvPr>
          <p:cNvGraphicFramePr>
            <a:graphicFrameLocks noGrp="1"/>
          </p:cNvGraphicFramePr>
          <p:nvPr>
            <p:extLst>
              <p:ext uri="{D42A27DB-BD31-4B8C-83A1-F6EECF244321}">
                <p14:modId xmlns:p14="http://schemas.microsoft.com/office/powerpoint/2010/main" val="4026235922"/>
              </p:ext>
            </p:extLst>
          </p:nvPr>
        </p:nvGraphicFramePr>
        <p:xfrm>
          <a:off x="96051" y="836255"/>
          <a:ext cx="8951897" cy="1080391"/>
        </p:xfrm>
        <a:graphic>
          <a:graphicData uri="http://schemas.openxmlformats.org/drawingml/2006/table">
            <a:tbl>
              <a:tblPr>
                <a:tableStyleId>{5C22544A-7EE6-4342-B048-85BDC9FD1C3A}</a:tableStyleId>
              </a:tblPr>
              <a:tblGrid>
                <a:gridCol w="826231">
                  <a:extLst>
                    <a:ext uri="{9D8B030D-6E8A-4147-A177-3AD203B41FA5}">
                      <a16:colId xmlns:a16="http://schemas.microsoft.com/office/drawing/2014/main" val="1611408740"/>
                    </a:ext>
                  </a:extLst>
                </a:gridCol>
                <a:gridCol w="5503971">
                  <a:extLst>
                    <a:ext uri="{9D8B030D-6E8A-4147-A177-3AD203B41FA5}">
                      <a16:colId xmlns:a16="http://schemas.microsoft.com/office/drawing/2014/main" val="1339249398"/>
                    </a:ext>
                  </a:extLst>
                </a:gridCol>
                <a:gridCol w="762675">
                  <a:extLst>
                    <a:ext uri="{9D8B030D-6E8A-4147-A177-3AD203B41FA5}">
                      <a16:colId xmlns:a16="http://schemas.microsoft.com/office/drawing/2014/main" val="2727541323"/>
                    </a:ext>
                  </a:extLst>
                </a:gridCol>
                <a:gridCol w="762675">
                  <a:extLst>
                    <a:ext uri="{9D8B030D-6E8A-4147-A177-3AD203B41FA5}">
                      <a16:colId xmlns:a16="http://schemas.microsoft.com/office/drawing/2014/main" val="3635691177"/>
                    </a:ext>
                  </a:extLst>
                </a:gridCol>
                <a:gridCol w="1096345">
                  <a:extLst>
                    <a:ext uri="{9D8B030D-6E8A-4147-A177-3AD203B41FA5}">
                      <a16:colId xmlns:a16="http://schemas.microsoft.com/office/drawing/2014/main" val="121792815"/>
                    </a:ext>
                  </a:extLst>
                </a:gridCol>
              </a:tblGrid>
              <a:tr h="208075">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4171469216"/>
                  </a:ext>
                </a:extLst>
              </a:tr>
              <a:tr h="336122">
                <a:tc>
                  <a:txBody>
                    <a:bodyPr/>
                    <a:lstStyle/>
                    <a:p>
                      <a:pPr algn="ctr" fontAlgn="ctr">
                        <a:buNone/>
                      </a:pPr>
                      <a:r>
                        <a:rPr lang="en-US" sz="1000" b="1" u="none" strike="noStrike">
                          <a:solidFill>
                            <a:schemeClr val="tx1"/>
                          </a:solidFill>
                          <a:effectLst/>
                        </a:rPr>
                        <a:t>SHB 2089</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dirty="0">
                          <a:solidFill>
                            <a:schemeClr val="tx1"/>
                          </a:solidFill>
                          <a:effectLst/>
                        </a:rPr>
                        <a:t>Supporting wildfire mitigation by modifying RCW 82.04.29005, concerning taxes on loan interest.</a:t>
                      </a:r>
                      <a:endParaRPr lang="en-US" sz="10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extLst>
                  <a:ext uri="{0D108BD9-81ED-4DB2-BD59-A6C34878D82A}">
                    <a16:rowId xmlns:a16="http://schemas.microsoft.com/office/drawing/2014/main" val="624263579"/>
                  </a:ext>
                </a:extLst>
              </a:tr>
              <a:tr h="336122">
                <a:tc>
                  <a:txBody>
                    <a:bodyPr/>
                    <a:lstStyle/>
                    <a:p>
                      <a:pPr algn="ctr" fontAlgn="ctr">
                        <a:buNone/>
                      </a:pPr>
                      <a:r>
                        <a:rPr lang="en-US" sz="1000" b="1" u="none" strike="noStrike">
                          <a:solidFill>
                            <a:schemeClr val="tx1"/>
                          </a:solidFill>
                          <a:effectLst/>
                        </a:rPr>
                        <a:t>SB 6228</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a:solidFill>
                            <a:schemeClr val="tx1"/>
                          </a:solidFill>
                          <a:effectLst/>
                        </a:rPr>
                        <a:t>Removing a tax exemption for the warehousing and reselling of prescription drugs and providing tax relief for critical access pharmacies.</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extLst>
                  <a:ext uri="{0D108BD9-81ED-4DB2-BD59-A6C34878D82A}">
                    <a16:rowId xmlns:a16="http://schemas.microsoft.com/office/drawing/2014/main" val="2419836726"/>
                  </a:ext>
                </a:extLst>
              </a:tr>
              <a:tr h="200072">
                <a:tc>
                  <a:txBody>
                    <a:bodyPr/>
                    <a:lstStyle/>
                    <a:p>
                      <a:pPr algn="ctr" fontAlgn="ctr">
                        <a:buNone/>
                      </a:pPr>
                      <a:r>
                        <a:rPr lang="en-US" sz="1000" b="1" u="none" strike="noStrike">
                          <a:solidFill>
                            <a:schemeClr val="tx1"/>
                          </a:solidFill>
                          <a:effectLst/>
                        </a:rPr>
                        <a:t>SB 6231</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dirty="0">
                          <a:solidFill>
                            <a:schemeClr val="tx1"/>
                          </a:solidFill>
                          <a:effectLst/>
                        </a:rPr>
                        <a:t>Removing a tax exemption for the replacement of equipment for data centers.</a:t>
                      </a:r>
                      <a:endParaRPr lang="en-US" sz="10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extLst>
                  <a:ext uri="{0D108BD9-81ED-4DB2-BD59-A6C34878D82A}">
                    <a16:rowId xmlns:a16="http://schemas.microsoft.com/office/drawing/2014/main" val="1008928981"/>
                  </a:ext>
                </a:extLst>
              </a:tr>
            </a:tbl>
          </a:graphicData>
        </a:graphic>
      </p:graphicFrame>
    </p:spTree>
    <p:extLst>
      <p:ext uri="{BB962C8B-B14F-4D97-AF65-F5344CB8AC3E}">
        <p14:creationId xmlns:p14="http://schemas.microsoft.com/office/powerpoint/2010/main" val="239128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BCFB2A9-D045-4A58-17DB-F2DDDCFE86A4}"/>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74A06081-483B-5E14-2BDE-FFF3063BAC71}"/>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D61D2C8A-E55F-C5A1-6F3F-48D7869E0CB5}"/>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Taxation – Property and Real Estate</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634DAD92-FF91-1ACD-CAC4-6E4CD974EAC2}"/>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36A2AB21-1187-1F29-FFBF-2DBB3C0953F4}"/>
              </a:ext>
            </a:extLst>
          </p:cNvPr>
          <p:cNvSpPr txBox="1"/>
          <p:nvPr/>
        </p:nvSpPr>
        <p:spPr>
          <a:xfrm>
            <a:off x="96050" y="2259777"/>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property tax relief for seniors, disabled individuals, and veterans </a:t>
            </a:r>
          </a:p>
          <a:p>
            <a:pPr marL="285750" indent="-285750">
              <a:spcBef>
                <a:spcPts val="600"/>
              </a:spcBef>
              <a:buFont typeface="Arial" panose="020B0604020202020204" pitchFamily="34" charset="0"/>
              <a:buChar char="•"/>
            </a:pPr>
            <a:r>
              <a:rPr lang="en-US" sz="1600" dirty="0"/>
              <a:t>Increases income limits so more people qualify for property tax reductions </a:t>
            </a:r>
          </a:p>
          <a:p>
            <a:pPr marL="285750" indent="-285750">
              <a:spcBef>
                <a:spcPts val="600"/>
              </a:spcBef>
              <a:buFont typeface="Arial" panose="020B0604020202020204" pitchFamily="34" charset="0"/>
              <a:buChar char="•"/>
            </a:pPr>
            <a:r>
              <a:rPr lang="en-US" sz="1600" dirty="0"/>
              <a:t>Reduces property taxes on primary homes for qualifying residents </a:t>
            </a:r>
          </a:p>
          <a:p>
            <a:pPr marL="285750" indent="-285750">
              <a:spcBef>
                <a:spcPts val="600"/>
              </a:spcBef>
              <a:buFont typeface="Arial" panose="020B0604020202020204" pitchFamily="34" charset="0"/>
              <a:buChar char="•"/>
            </a:pPr>
            <a:r>
              <a:rPr lang="en-US" sz="1600" dirty="0"/>
              <a:t>Expands property tax exemptions for nonprofits and community facilities </a:t>
            </a:r>
          </a:p>
          <a:p>
            <a:pPr marL="285750" indent="-285750">
              <a:spcBef>
                <a:spcPts val="600"/>
              </a:spcBef>
              <a:buFont typeface="Arial" panose="020B0604020202020204" pitchFamily="34" charset="0"/>
              <a:buChar char="•"/>
            </a:pPr>
            <a:r>
              <a:rPr lang="en-US" sz="1600" dirty="0"/>
              <a:t>Updates tax rules for certain land types like timber and agricultural property</a:t>
            </a:r>
          </a:p>
        </p:txBody>
      </p:sp>
      <p:sp>
        <p:nvSpPr>
          <p:cNvPr id="13" name="TextBox 12">
            <a:extLst>
              <a:ext uri="{FF2B5EF4-FFF2-40B4-BE49-F238E27FC236}">
                <a16:creationId xmlns:a16="http://schemas.microsoft.com/office/drawing/2014/main" id="{5306B6C2-56CE-985B-DAE7-EDA906FD5304}"/>
              </a:ext>
            </a:extLst>
          </p:cNvPr>
          <p:cNvSpPr txBox="1"/>
          <p:nvPr/>
        </p:nvSpPr>
        <p:spPr>
          <a:xfrm>
            <a:off x="177033" y="5549437"/>
            <a:ext cx="8874756" cy="1000274"/>
          </a:xfrm>
          <a:prstGeom prst="rect">
            <a:avLst/>
          </a:prstGeom>
          <a:noFill/>
        </p:spPr>
        <p:txBody>
          <a:bodyPr wrap="square" rtlCol="0">
            <a:spAutoFit/>
          </a:bodyPr>
          <a:lstStyle/>
          <a:p>
            <a:r>
              <a:rPr lang="en-US" b="1" dirty="0"/>
              <a:t>Bottom Line</a:t>
            </a:r>
          </a:p>
          <a:p>
            <a:endParaRPr lang="en-US" sz="500" b="1" dirty="0"/>
          </a:p>
          <a:p>
            <a:r>
              <a:rPr lang="en-US" dirty="0"/>
              <a:t>Expands property tax relief for homeowners while broadening exemptions for nonprofits and land use</a:t>
            </a:r>
          </a:p>
        </p:txBody>
      </p:sp>
      <p:graphicFrame>
        <p:nvGraphicFramePr>
          <p:cNvPr id="3" name="Table 2">
            <a:extLst>
              <a:ext uri="{FF2B5EF4-FFF2-40B4-BE49-F238E27FC236}">
                <a16:creationId xmlns:a16="http://schemas.microsoft.com/office/drawing/2014/main" id="{4222A872-91DF-09C7-D056-193EE157974B}"/>
              </a:ext>
            </a:extLst>
          </p:cNvPr>
          <p:cNvGraphicFramePr>
            <a:graphicFrameLocks noGrp="1"/>
          </p:cNvGraphicFramePr>
          <p:nvPr>
            <p:extLst>
              <p:ext uri="{D42A27DB-BD31-4B8C-83A1-F6EECF244321}">
                <p14:modId xmlns:p14="http://schemas.microsoft.com/office/powerpoint/2010/main" val="2046659171"/>
              </p:ext>
            </p:extLst>
          </p:nvPr>
        </p:nvGraphicFramePr>
        <p:xfrm>
          <a:off x="96049" y="504282"/>
          <a:ext cx="8951897" cy="1576570"/>
        </p:xfrm>
        <a:graphic>
          <a:graphicData uri="http://schemas.openxmlformats.org/drawingml/2006/table">
            <a:tbl>
              <a:tblPr>
                <a:tableStyleId>{5C22544A-7EE6-4342-B048-85BDC9FD1C3A}</a:tableStyleId>
              </a:tblPr>
              <a:tblGrid>
                <a:gridCol w="826231">
                  <a:extLst>
                    <a:ext uri="{9D8B030D-6E8A-4147-A177-3AD203B41FA5}">
                      <a16:colId xmlns:a16="http://schemas.microsoft.com/office/drawing/2014/main" val="3370714746"/>
                    </a:ext>
                  </a:extLst>
                </a:gridCol>
                <a:gridCol w="5503971">
                  <a:extLst>
                    <a:ext uri="{9D8B030D-6E8A-4147-A177-3AD203B41FA5}">
                      <a16:colId xmlns:a16="http://schemas.microsoft.com/office/drawing/2014/main" val="3092780199"/>
                    </a:ext>
                  </a:extLst>
                </a:gridCol>
                <a:gridCol w="762675">
                  <a:extLst>
                    <a:ext uri="{9D8B030D-6E8A-4147-A177-3AD203B41FA5}">
                      <a16:colId xmlns:a16="http://schemas.microsoft.com/office/drawing/2014/main" val="273777383"/>
                    </a:ext>
                  </a:extLst>
                </a:gridCol>
                <a:gridCol w="762675">
                  <a:extLst>
                    <a:ext uri="{9D8B030D-6E8A-4147-A177-3AD203B41FA5}">
                      <a16:colId xmlns:a16="http://schemas.microsoft.com/office/drawing/2014/main" val="1840756061"/>
                    </a:ext>
                  </a:extLst>
                </a:gridCol>
                <a:gridCol w="1096345">
                  <a:extLst>
                    <a:ext uri="{9D8B030D-6E8A-4147-A177-3AD203B41FA5}">
                      <a16:colId xmlns:a16="http://schemas.microsoft.com/office/drawing/2014/main" val="934410828"/>
                    </a:ext>
                  </a:extLst>
                </a:gridCol>
              </a:tblGrid>
              <a:tr h="20007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1865776913"/>
                  </a:ext>
                </a:extLst>
              </a:tr>
              <a:tr h="336122">
                <a:tc>
                  <a:txBody>
                    <a:bodyPr/>
                    <a:lstStyle/>
                    <a:p>
                      <a:pPr algn="ctr" fontAlgn="ctr">
                        <a:buNone/>
                      </a:pPr>
                      <a:r>
                        <a:rPr lang="en-US" sz="1000" b="1" u="none" strike="noStrike">
                          <a:solidFill>
                            <a:schemeClr val="tx1"/>
                          </a:solidFill>
                          <a:effectLst/>
                        </a:rPr>
                        <a:t>HB 1983</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a:solidFill>
                            <a:schemeClr val="tx1"/>
                          </a:solidFill>
                          <a:effectLst/>
                        </a:rPr>
                        <a:t>Amending the definition of timberland for purposes of determining the real estate excise tax for a governmental entity.</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2606984181"/>
                  </a:ext>
                </a:extLst>
              </a:tr>
              <a:tr h="504182">
                <a:tc>
                  <a:txBody>
                    <a:bodyPr/>
                    <a:lstStyle/>
                    <a:p>
                      <a:pPr algn="ctr" fontAlgn="ctr">
                        <a:buNone/>
                      </a:pPr>
                      <a:r>
                        <a:rPr lang="en-US" sz="1000" b="1" u="none" strike="noStrike">
                          <a:solidFill>
                            <a:schemeClr val="tx1"/>
                          </a:solidFill>
                          <a:effectLst/>
                        </a:rPr>
                        <a:t>HB 2431</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a:solidFill>
                            <a:schemeClr val="tx1"/>
                          </a:solidFill>
                          <a:effectLst/>
                        </a:rPr>
                        <a:t>Increasing the maximum annual limit for regularly scheduled fundraising activities for the nonprofit public assembly halls and meeting places property tax exemption.</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2286751816"/>
                  </a:ext>
                </a:extLst>
              </a:tr>
              <a:tr h="336122">
                <a:tc>
                  <a:txBody>
                    <a:bodyPr/>
                    <a:lstStyle/>
                    <a:p>
                      <a:pPr algn="ctr" fontAlgn="ctr">
                        <a:buNone/>
                      </a:pPr>
                      <a:r>
                        <a:rPr lang="en-US" sz="1000" b="1" u="none" strike="noStrike">
                          <a:solidFill>
                            <a:schemeClr val="tx1"/>
                          </a:solidFill>
                          <a:effectLst/>
                        </a:rPr>
                        <a:t>ESSB 5252</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a:solidFill>
                            <a:schemeClr val="tx1"/>
                          </a:solidFill>
                          <a:effectLst/>
                        </a:rPr>
                        <a:t>Removing the acreage limit on the property tax exemption for nonprofit public assembly halls and meeting places.</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chemeClr val="bg2"/>
                          </a:solidFill>
                          <a:effectLst/>
                        </a:rPr>
                        <a:t>Excused</a:t>
                      </a:r>
                      <a:endParaRPr lang="en-US" sz="1200" b="1" i="0" u="none" strike="noStrike" dirty="0">
                        <a:solidFill>
                          <a:schemeClr val="bg2"/>
                        </a:solidFill>
                        <a:effectLst/>
                        <a:latin typeface="Calibri" panose="020F0502020204030204" pitchFamily="34" charset="0"/>
                      </a:endParaRPr>
                    </a:p>
                  </a:txBody>
                  <a:tcPr marL="8003" marR="8003" marT="8003"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314102444"/>
                  </a:ext>
                </a:extLst>
              </a:tr>
              <a:tr h="200072">
                <a:tc>
                  <a:txBody>
                    <a:bodyPr/>
                    <a:lstStyle/>
                    <a:p>
                      <a:pPr algn="ctr" fontAlgn="ctr">
                        <a:buNone/>
                      </a:pPr>
                      <a:r>
                        <a:rPr lang="en-US" sz="1000" b="1" u="none" strike="noStrike">
                          <a:solidFill>
                            <a:schemeClr val="tx1"/>
                          </a:solidFill>
                          <a:effectLst/>
                        </a:rPr>
                        <a:t>ESSB 6162</a:t>
                      </a:r>
                      <a:endParaRPr lang="en-US" sz="10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00" b="1" u="none" strike="noStrike" dirty="0">
                          <a:solidFill>
                            <a:schemeClr val="tx1"/>
                          </a:solidFill>
                          <a:effectLst/>
                        </a:rPr>
                        <a:t>Concerning property tax reform.</a:t>
                      </a:r>
                      <a:endParaRPr lang="en-US" sz="10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chemeClr val="bg2"/>
                          </a:solidFill>
                          <a:effectLst/>
                        </a:rPr>
                        <a:t>Excused</a:t>
                      </a:r>
                      <a:endParaRPr lang="en-US" sz="1200" b="1" i="0" u="none" strike="noStrike" dirty="0">
                        <a:solidFill>
                          <a:schemeClr val="bg2"/>
                        </a:solidFill>
                        <a:effectLst/>
                        <a:latin typeface="Calibri" panose="020F0502020204030204" pitchFamily="34" charset="0"/>
                      </a:endParaRPr>
                    </a:p>
                  </a:txBody>
                  <a:tcPr marL="8003" marR="8003" marT="8003"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2111351039"/>
                  </a:ext>
                </a:extLst>
              </a:tr>
            </a:tbl>
          </a:graphicData>
        </a:graphic>
      </p:graphicFrame>
    </p:spTree>
    <p:extLst>
      <p:ext uri="{BB962C8B-B14F-4D97-AF65-F5344CB8AC3E}">
        <p14:creationId xmlns:p14="http://schemas.microsoft.com/office/powerpoint/2010/main" val="279487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C407930-0BA9-24F9-4B6A-434F5D357D37}"/>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CA3DD693-B1E5-BE7C-C3DF-F8612903D673}"/>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B5A81D3E-D354-C231-1385-F44F82AE19F1}"/>
              </a:ext>
            </a:extLst>
          </p:cNvPr>
          <p:cNvSpPr>
            <a:spLocks noGrp="1"/>
          </p:cNvSpPr>
          <p:nvPr>
            <p:ph type="title"/>
          </p:nvPr>
        </p:nvSpPr>
        <p:spPr>
          <a:xfrm>
            <a:off x="53787" y="98863"/>
            <a:ext cx="9090193" cy="422735"/>
          </a:xfrm>
        </p:spPr>
        <p:txBody>
          <a:bodyPr vert="horz" lIns="91440" tIns="0" rIns="91440" bIns="0" rtlCol="0" anchor="b">
            <a:noAutofit/>
          </a:bodyPr>
          <a:lstStyle/>
          <a:p>
            <a:pPr algn="ctr"/>
            <a:r>
              <a:rPr lang="en-US" sz="2400" b="1" dirty="0"/>
              <a:t> ESSB 6162 – Property Tax Relief Expansion</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557C44CB-81ED-A428-24EE-569BCECE6321}"/>
              </a:ext>
            </a:extLst>
          </p:cNvPr>
          <p:cNvSpPr txBox="1"/>
          <p:nvPr/>
        </p:nvSpPr>
        <p:spPr>
          <a:xfrm>
            <a:off x="134323" y="710723"/>
            <a:ext cx="8929120" cy="1338828"/>
          </a:xfrm>
          <a:prstGeom prst="rect">
            <a:avLst/>
          </a:prstGeom>
          <a:noFill/>
        </p:spPr>
        <p:txBody>
          <a:bodyPr wrap="square" rtlCol="0">
            <a:spAutoFit/>
          </a:bodyPr>
          <a:lstStyle/>
          <a:p>
            <a:r>
              <a:rPr lang="en-US" b="1" dirty="0"/>
              <a:t>What the Bill Does</a:t>
            </a:r>
          </a:p>
          <a:p>
            <a:pPr marL="285750" indent="-285750">
              <a:spcBef>
                <a:spcPts val="600"/>
              </a:spcBef>
              <a:buFont typeface="Arial" panose="020B0604020202020204" pitchFamily="34" charset="0"/>
              <a:buChar char="•"/>
            </a:pPr>
            <a:r>
              <a:rPr lang="en-US" sz="1600" dirty="0"/>
              <a:t>Expands property tax relief for seniors, disabled individuals, and veterans </a:t>
            </a:r>
          </a:p>
          <a:p>
            <a:pPr marL="285750" indent="-285750">
              <a:spcBef>
                <a:spcPts val="600"/>
              </a:spcBef>
              <a:buFont typeface="Arial" panose="020B0604020202020204" pitchFamily="34" charset="0"/>
              <a:buChar char="•"/>
            </a:pPr>
            <a:r>
              <a:rPr lang="en-US" sz="1600" dirty="0"/>
              <a:t>Raises income thresholds so more people qualify </a:t>
            </a:r>
          </a:p>
          <a:p>
            <a:pPr marL="285750" indent="-285750">
              <a:spcBef>
                <a:spcPts val="600"/>
              </a:spcBef>
              <a:buFont typeface="Arial" panose="020B0604020202020204" pitchFamily="34" charset="0"/>
              <a:buChar char="•"/>
            </a:pPr>
            <a:r>
              <a:rPr lang="en-US" sz="1600" dirty="0"/>
              <a:t>Increases the amount of home value that can be exempt from property taxes</a:t>
            </a:r>
          </a:p>
        </p:txBody>
      </p:sp>
      <p:sp>
        <p:nvSpPr>
          <p:cNvPr id="11" name="TextBox 10">
            <a:extLst>
              <a:ext uri="{FF2B5EF4-FFF2-40B4-BE49-F238E27FC236}">
                <a16:creationId xmlns:a16="http://schemas.microsoft.com/office/drawing/2014/main" id="{8AFEAE25-0833-1D37-3081-F4F36AAB10B3}"/>
              </a:ext>
            </a:extLst>
          </p:cNvPr>
          <p:cNvSpPr txBox="1"/>
          <p:nvPr/>
        </p:nvSpPr>
        <p:spPr>
          <a:xfrm>
            <a:off x="176859" y="4104637"/>
            <a:ext cx="8729043" cy="1631216"/>
          </a:xfrm>
          <a:prstGeom prst="rect">
            <a:avLst/>
          </a:prstGeom>
          <a:noFill/>
        </p:spPr>
        <p:txBody>
          <a:bodyPr wrap="square" rtlCol="0">
            <a:spAutoFit/>
          </a:bodyPr>
          <a:lstStyle/>
          <a:p>
            <a:r>
              <a:rPr lang="en-US" sz="1600" b="1" dirty="0"/>
              <a:t>Why You Should Care</a:t>
            </a:r>
          </a:p>
          <a:p>
            <a:pPr marL="285750" indent="-285750">
              <a:spcBef>
                <a:spcPts val="600"/>
              </a:spcBef>
              <a:buFont typeface="Arial" panose="020B0604020202020204" pitchFamily="34" charset="0"/>
              <a:buChar char="•"/>
            </a:pPr>
            <a:r>
              <a:rPr lang="en-US" sz="1600" dirty="0"/>
              <a:t>You or someone you know may now qualify for a tax break that didn’t exist before </a:t>
            </a:r>
          </a:p>
          <a:p>
            <a:pPr marL="285750" indent="-285750">
              <a:spcBef>
                <a:spcPts val="600"/>
              </a:spcBef>
              <a:buFont typeface="Arial" panose="020B0604020202020204" pitchFamily="34" charset="0"/>
              <a:buChar char="•"/>
            </a:pPr>
            <a:r>
              <a:rPr lang="en-US" sz="1600" dirty="0"/>
              <a:t>This can mean hundreds to thousands of dollars saved each year </a:t>
            </a:r>
          </a:p>
          <a:p>
            <a:pPr marL="285750" indent="-285750">
              <a:spcBef>
                <a:spcPts val="600"/>
              </a:spcBef>
              <a:buFont typeface="Arial" panose="020B0604020202020204" pitchFamily="34" charset="0"/>
              <a:buChar char="•"/>
            </a:pPr>
            <a:r>
              <a:rPr lang="en-US" sz="1600" dirty="0"/>
              <a:t>Makes it easier for seniors to stay in their homes instead of being priced out </a:t>
            </a:r>
          </a:p>
          <a:p>
            <a:pPr marL="285750" indent="-285750">
              <a:spcBef>
                <a:spcPts val="600"/>
              </a:spcBef>
              <a:buFont typeface="Arial" panose="020B0604020202020204" pitchFamily="34" charset="0"/>
              <a:buChar char="•"/>
            </a:pPr>
            <a:r>
              <a:rPr lang="en-US" sz="1600" dirty="0"/>
              <a:t>Directly targets the pressure of rising property taxes on fixed incomes</a:t>
            </a:r>
          </a:p>
        </p:txBody>
      </p:sp>
      <p:sp>
        <p:nvSpPr>
          <p:cNvPr id="3" name="TextBox 2">
            <a:extLst>
              <a:ext uri="{FF2B5EF4-FFF2-40B4-BE49-F238E27FC236}">
                <a16:creationId xmlns:a16="http://schemas.microsoft.com/office/drawing/2014/main" id="{F27EE175-AA6B-B6A0-8C4B-4B775718877F}"/>
              </a:ext>
            </a:extLst>
          </p:cNvPr>
          <p:cNvSpPr txBox="1"/>
          <p:nvPr/>
        </p:nvSpPr>
        <p:spPr>
          <a:xfrm>
            <a:off x="169047" y="2238676"/>
            <a:ext cx="8414017" cy="1661993"/>
          </a:xfrm>
          <a:prstGeom prst="rect">
            <a:avLst/>
          </a:prstGeom>
          <a:noFill/>
        </p:spPr>
        <p:txBody>
          <a:bodyPr wrap="square" rtlCol="0">
            <a:spAutoFit/>
          </a:bodyPr>
          <a:lstStyle/>
          <a:p>
            <a:r>
              <a:rPr lang="en-US" b="1" dirty="0"/>
              <a:t>What Changed</a:t>
            </a:r>
          </a:p>
          <a:p>
            <a:pPr marL="285750" indent="-285750">
              <a:spcBef>
                <a:spcPts val="600"/>
              </a:spcBef>
              <a:buFont typeface="Arial" panose="020B0604020202020204" pitchFamily="34" charset="0"/>
              <a:buChar char="•"/>
            </a:pPr>
            <a:r>
              <a:rPr lang="en-US" sz="1600" dirty="0"/>
              <a:t>Moves from a fixed income cutoff to a sliding scale tied to local income </a:t>
            </a:r>
          </a:p>
          <a:p>
            <a:pPr marL="285750" indent="-285750">
              <a:spcBef>
                <a:spcPts val="600"/>
              </a:spcBef>
              <a:buFont typeface="Arial" panose="020B0604020202020204" pitchFamily="34" charset="0"/>
              <a:buChar char="•"/>
            </a:pPr>
            <a:r>
              <a:rPr lang="en-US" sz="1600" dirty="0"/>
              <a:t>Brings in thousands of additional homeowners who previously did not qualify </a:t>
            </a:r>
          </a:p>
          <a:p>
            <a:pPr marL="285750" indent="-285750">
              <a:spcBef>
                <a:spcPts val="600"/>
              </a:spcBef>
              <a:buFont typeface="Arial" panose="020B0604020202020204" pitchFamily="34" charset="0"/>
              <a:buChar char="•"/>
            </a:pPr>
            <a:r>
              <a:rPr lang="en-US" sz="1600" dirty="0"/>
              <a:t>Increases the size of the tax break, not just eligibility </a:t>
            </a:r>
          </a:p>
          <a:p>
            <a:pPr marL="285750" indent="-285750">
              <a:spcBef>
                <a:spcPts val="600"/>
              </a:spcBef>
              <a:buFont typeface="Arial" panose="020B0604020202020204" pitchFamily="34" charset="0"/>
              <a:buChar char="•"/>
            </a:pPr>
            <a:r>
              <a:rPr lang="en-US" sz="1600" dirty="0"/>
              <a:t>Shifts the system from limited relief to broad access</a:t>
            </a:r>
          </a:p>
        </p:txBody>
      </p:sp>
      <p:sp>
        <p:nvSpPr>
          <p:cNvPr id="7" name="TextBox 6">
            <a:extLst>
              <a:ext uri="{FF2B5EF4-FFF2-40B4-BE49-F238E27FC236}">
                <a16:creationId xmlns:a16="http://schemas.microsoft.com/office/drawing/2014/main" id="{3F9C248E-2910-4563-1A98-56C7013960A9}"/>
              </a:ext>
            </a:extLst>
          </p:cNvPr>
          <p:cNvSpPr txBox="1"/>
          <p:nvPr/>
        </p:nvSpPr>
        <p:spPr>
          <a:xfrm flipH="1">
            <a:off x="169047" y="5781853"/>
            <a:ext cx="9036404" cy="707886"/>
          </a:xfrm>
          <a:prstGeom prst="rect">
            <a:avLst/>
          </a:prstGeom>
          <a:noFill/>
        </p:spPr>
        <p:txBody>
          <a:bodyPr wrap="square" rtlCol="0">
            <a:spAutoFit/>
          </a:bodyPr>
          <a:lstStyle/>
          <a:p>
            <a:r>
              <a:rPr lang="en-US" b="1" dirty="0"/>
              <a:t>Bottom Line</a:t>
            </a:r>
          </a:p>
          <a:p>
            <a:endParaRPr lang="en-US" sz="600" b="1" dirty="0"/>
          </a:p>
          <a:p>
            <a:r>
              <a:rPr lang="en-US" sz="1600" dirty="0"/>
              <a:t>Expands property tax relief so more homeowners qualify and pay less</a:t>
            </a:r>
          </a:p>
        </p:txBody>
      </p:sp>
    </p:spTree>
    <p:extLst>
      <p:ext uri="{BB962C8B-B14F-4D97-AF65-F5344CB8AC3E}">
        <p14:creationId xmlns:p14="http://schemas.microsoft.com/office/powerpoint/2010/main" val="27506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FE70A69A-851F-EF6F-706C-4C7E4C7BF095}"/>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96CEF3E9-33BE-518C-D57D-D15514DEA023}"/>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04A4FF89-6C2E-351F-155C-6928ED3BBD39}"/>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Taxation – Wealth and Income Taxes</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DBB4FC9F-CCF2-7628-10B4-7A6D07E225A8}"/>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1D6F1A0A-6F47-2E79-7E64-C4C91F52E297}"/>
              </a:ext>
            </a:extLst>
          </p:cNvPr>
          <p:cNvSpPr txBox="1"/>
          <p:nvPr/>
        </p:nvSpPr>
        <p:spPr>
          <a:xfrm>
            <a:off x="96050" y="2259777"/>
            <a:ext cx="8951898" cy="1985159"/>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Introduces new taxes on high-income individuals and large financial gains </a:t>
            </a:r>
          </a:p>
          <a:p>
            <a:pPr marL="285750" indent="-285750">
              <a:spcBef>
                <a:spcPts val="600"/>
              </a:spcBef>
              <a:buFont typeface="Arial" panose="020B0604020202020204" pitchFamily="34" charset="0"/>
              <a:buChar char="•"/>
            </a:pPr>
            <a:r>
              <a:rPr lang="en-US" sz="1600" dirty="0"/>
              <a:t>Adjusts estate and inheritance tax thresholds affecting wealth transfer </a:t>
            </a:r>
          </a:p>
          <a:p>
            <a:pPr marL="285750" indent="-285750">
              <a:spcBef>
                <a:spcPts val="600"/>
              </a:spcBef>
              <a:buFont typeface="Arial" panose="020B0604020202020204" pitchFamily="34" charset="0"/>
              <a:buChar char="•"/>
            </a:pPr>
            <a:r>
              <a:rPr lang="en-US" sz="1600" dirty="0"/>
              <a:t>Changes timing and administration of capital gains tax payments </a:t>
            </a:r>
          </a:p>
          <a:p>
            <a:pPr marL="285750" indent="-285750">
              <a:spcBef>
                <a:spcPts val="600"/>
              </a:spcBef>
              <a:buFont typeface="Arial" panose="020B0604020202020204" pitchFamily="34" charset="0"/>
              <a:buChar char="•"/>
            </a:pPr>
            <a:r>
              <a:rPr lang="en-US" sz="1600" dirty="0"/>
              <a:t>Reduces certain consumption-based taxes to offset broader changes </a:t>
            </a:r>
          </a:p>
          <a:p>
            <a:pPr marL="285750" indent="-285750">
              <a:spcBef>
                <a:spcPts val="600"/>
              </a:spcBef>
              <a:buFont typeface="Arial" panose="020B0604020202020204" pitchFamily="34" charset="0"/>
              <a:buChar char="•"/>
            </a:pPr>
            <a:r>
              <a:rPr lang="en-US" sz="1600" dirty="0"/>
              <a:t>Redirects tax structure to shift how revenue is generated across the system</a:t>
            </a:r>
          </a:p>
        </p:txBody>
      </p:sp>
      <p:sp>
        <p:nvSpPr>
          <p:cNvPr id="13" name="TextBox 12">
            <a:extLst>
              <a:ext uri="{FF2B5EF4-FFF2-40B4-BE49-F238E27FC236}">
                <a16:creationId xmlns:a16="http://schemas.microsoft.com/office/drawing/2014/main" id="{0A8E8555-BB3B-6377-F75B-CEFF86A1E27F}"/>
              </a:ext>
            </a:extLst>
          </p:cNvPr>
          <p:cNvSpPr txBox="1"/>
          <p:nvPr/>
        </p:nvSpPr>
        <p:spPr>
          <a:xfrm>
            <a:off x="177033" y="5441861"/>
            <a:ext cx="8874756" cy="1000274"/>
          </a:xfrm>
          <a:prstGeom prst="rect">
            <a:avLst/>
          </a:prstGeom>
          <a:noFill/>
        </p:spPr>
        <p:txBody>
          <a:bodyPr wrap="square" rtlCol="0">
            <a:spAutoFit/>
          </a:bodyPr>
          <a:lstStyle/>
          <a:p>
            <a:r>
              <a:rPr lang="en-US" b="1" dirty="0"/>
              <a:t>Bottom Line</a:t>
            </a:r>
          </a:p>
          <a:p>
            <a:endParaRPr lang="en-US" sz="500" b="1" dirty="0"/>
          </a:p>
          <a:p>
            <a:r>
              <a:rPr lang="en-US" dirty="0"/>
              <a:t>Rebalances the tax system by shifting how and from whom the state collects revenue</a:t>
            </a:r>
          </a:p>
        </p:txBody>
      </p:sp>
      <p:graphicFrame>
        <p:nvGraphicFramePr>
          <p:cNvPr id="4" name="Table 3">
            <a:extLst>
              <a:ext uri="{FF2B5EF4-FFF2-40B4-BE49-F238E27FC236}">
                <a16:creationId xmlns:a16="http://schemas.microsoft.com/office/drawing/2014/main" id="{B5C150FF-F2A9-ACC5-2CF3-078F5CD62599}"/>
              </a:ext>
            </a:extLst>
          </p:cNvPr>
          <p:cNvGraphicFramePr>
            <a:graphicFrameLocks noGrp="1"/>
          </p:cNvGraphicFramePr>
          <p:nvPr>
            <p:extLst>
              <p:ext uri="{D42A27DB-BD31-4B8C-83A1-F6EECF244321}">
                <p14:modId xmlns:p14="http://schemas.microsoft.com/office/powerpoint/2010/main" val="3244898051"/>
              </p:ext>
            </p:extLst>
          </p:nvPr>
        </p:nvGraphicFramePr>
        <p:xfrm>
          <a:off x="96049" y="674116"/>
          <a:ext cx="8951897" cy="951502"/>
        </p:xfrm>
        <a:graphic>
          <a:graphicData uri="http://schemas.openxmlformats.org/drawingml/2006/table">
            <a:tbl>
              <a:tblPr>
                <a:tableStyleId>{5C22544A-7EE6-4342-B048-85BDC9FD1C3A}</a:tableStyleId>
              </a:tblPr>
              <a:tblGrid>
                <a:gridCol w="826231">
                  <a:extLst>
                    <a:ext uri="{9D8B030D-6E8A-4147-A177-3AD203B41FA5}">
                      <a16:colId xmlns:a16="http://schemas.microsoft.com/office/drawing/2014/main" val="191277986"/>
                    </a:ext>
                  </a:extLst>
                </a:gridCol>
                <a:gridCol w="5503971">
                  <a:extLst>
                    <a:ext uri="{9D8B030D-6E8A-4147-A177-3AD203B41FA5}">
                      <a16:colId xmlns:a16="http://schemas.microsoft.com/office/drawing/2014/main" val="3793792788"/>
                    </a:ext>
                  </a:extLst>
                </a:gridCol>
                <a:gridCol w="762675">
                  <a:extLst>
                    <a:ext uri="{9D8B030D-6E8A-4147-A177-3AD203B41FA5}">
                      <a16:colId xmlns:a16="http://schemas.microsoft.com/office/drawing/2014/main" val="902709979"/>
                    </a:ext>
                  </a:extLst>
                </a:gridCol>
                <a:gridCol w="762675">
                  <a:extLst>
                    <a:ext uri="{9D8B030D-6E8A-4147-A177-3AD203B41FA5}">
                      <a16:colId xmlns:a16="http://schemas.microsoft.com/office/drawing/2014/main" val="3521528021"/>
                    </a:ext>
                  </a:extLst>
                </a:gridCol>
                <a:gridCol w="1096345">
                  <a:extLst>
                    <a:ext uri="{9D8B030D-6E8A-4147-A177-3AD203B41FA5}">
                      <a16:colId xmlns:a16="http://schemas.microsoft.com/office/drawing/2014/main" val="3821763471"/>
                    </a:ext>
                  </a:extLst>
                </a:gridCol>
              </a:tblGrid>
              <a:tr h="20007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720914923"/>
                  </a:ext>
                </a:extLst>
              </a:tr>
              <a:tr h="336122">
                <a:tc>
                  <a:txBody>
                    <a:bodyPr/>
                    <a:lstStyle/>
                    <a:p>
                      <a:pPr algn="ctr" fontAlgn="ctr">
                        <a:buNone/>
                      </a:pPr>
                      <a:r>
                        <a:rPr lang="en-US" sz="1100" b="1" u="none" strike="noStrike" dirty="0">
                          <a:solidFill>
                            <a:schemeClr val="tx1"/>
                          </a:solidFill>
                          <a:effectLst/>
                        </a:rPr>
                        <a:t>HB 1376</a:t>
                      </a:r>
                      <a:endParaRPr lang="en-US" sz="11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100" b="1" u="none" strike="noStrike" dirty="0">
                          <a:solidFill>
                            <a:schemeClr val="tx1"/>
                          </a:solidFill>
                          <a:effectLst/>
                        </a:rPr>
                        <a:t>Concerning the prepayment of capital gains taxes six months prior to the due date.</a:t>
                      </a:r>
                      <a:endParaRPr lang="en-US" sz="11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1599807067"/>
                  </a:ext>
                </a:extLst>
              </a:tr>
              <a:tr h="200072">
                <a:tc>
                  <a:txBody>
                    <a:bodyPr/>
                    <a:lstStyle/>
                    <a:p>
                      <a:pPr algn="ctr" fontAlgn="ctr">
                        <a:buNone/>
                      </a:pPr>
                      <a:r>
                        <a:rPr lang="en-US" sz="1100" b="1" u="none" strike="noStrike">
                          <a:solidFill>
                            <a:schemeClr val="tx1"/>
                          </a:solidFill>
                          <a:effectLst/>
                        </a:rPr>
                        <a:t>ESSB 6346</a:t>
                      </a:r>
                      <a:endParaRPr lang="en-US" sz="11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100" b="1" u="none" strike="noStrike">
                          <a:solidFill>
                            <a:schemeClr val="tx1"/>
                          </a:solidFill>
                          <a:effectLst/>
                        </a:rPr>
                        <a:t>Establishing a tax on millionaires.</a:t>
                      </a:r>
                      <a:endParaRPr lang="en-US" sz="11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8003" marR="8003" marT="8003" marB="0" anchor="ctr">
                    <a:solidFill>
                      <a:schemeClr val="accent6">
                        <a:lumMod val="75000"/>
                      </a:schemeClr>
                    </a:solidFill>
                  </a:tcPr>
                </a:tc>
                <a:extLst>
                  <a:ext uri="{0D108BD9-81ED-4DB2-BD59-A6C34878D82A}">
                    <a16:rowId xmlns:a16="http://schemas.microsoft.com/office/drawing/2014/main" val="1481393232"/>
                  </a:ext>
                </a:extLst>
              </a:tr>
              <a:tr h="208075">
                <a:tc>
                  <a:txBody>
                    <a:bodyPr/>
                    <a:lstStyle/>
                    <a:p>
                      <a:pPr algn="ctr" fontAlgn="ctr">
                        <a:buNone/>
                      </a:pPr>
                      <a:r>
                        <a:rPr lang="en-US" sz="1100" b="1" u="none" strike="noStrike">
                          <a:solidFill>
                            <a:schemeClr val="tx1"/>
                          </a:solidFill>
                          <a:effectLst/>
                        </a:rPr>
                        <a:t>ESB 6347</a:t>
                      </a:r>
                      <a:endParaRPr lang="en-US" sz="110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100" b="1" u="none" strike="noStrike" dirty="0">
                          <a:solidFill>
                            <a:schemeClr val="tx1"/>
                          </a:solidFill>
                          <a:effectLst/>
                        </a:rPr>
                        <a:t>Undoing certain changes to the estate tax.</a:t>
                      </a:r>
                      <a:endParaRPr lang="en-US" sz="110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2729871346"/>
                  </a:ext>
                </a:extLst>
              </a:tr>
            </a:tbl>
          </a:graphicData>
        </a:graphic>
      </p:graphicFrame>
    </p:spTree>
    <p:extLst>
      <p:ext uri="{BB962C8B-B14F-4D97-AF65-F5344CB8AC3E}">
        <p14:creationId xmlns:p14="http://schemas.microsoft.com/office/powerpoint/2010/main" val="356255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BAAE53F4-859C-B54D-F5BA-A763654934B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495367E2-795D-6292-844B-334EAABFFED6}"/>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6893" y="33302"/>
            <a:ext cx="9143980" cy="6858000"/>
          </a:xfrm>
          <a:prstGeom prst="rect">
            <a:avLst/>
          </a:prstGeom>
        </p:spPr>
      </p:pic>
      <p:sp>
        <p:nvSpPr>
          <p:cNvPr id="2" name="Title 1">
            <a:extLst>
              <a:ext uri="{FF2B5EF4-FFF2-40B4-BE49-F238E27FC236}">
                <a16:creationId xmlns:a16="http://schemas.microsoft.com/office/drawing/2014/main" id="{3E3B78B8-AA1E-2F21-B55D-F74F189391FC}"/>
              </a:ext>
            </a:extLst>
          </p:cNvPr>
          <p:cNvSpPr>
            <a:spLocks noGrp="1"/>
          </p:cNvSpPr>
          <p:nvPr>
            <p:ph type="title"/>
          </p:nvPr>
        </p:nvSpPr>
        <p:spPr>
          <a:xfrm>
            <a:off x="53787" y="98863"/>
            <a:ext cx="9090193" cy="422735"/>
          </a:xfrm>
        </p:spPr>
        <p:txBody>
          <a:bodyPr vert="horz" lIns="91440" tIns="0" rIns="91440" bIns="0" rtlCol="0" anchor="b">
            <a:noAutofit/>
          </a:bodyPr>
          <a:lstStyle/>
          <a:p>
            <a:pPr algn="ctr"/>
            <a:r>
              <a:rPr lang="en-US" sz="2400" b="1" dirty="0"/>
              <a:t> SB 6346 – High-Income Tax &amp; System Rebalance</a:t>
            </a:r>
            <a:endPar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12C1F88F-5F42-96AE-E36E-28B7C322E000}"/>
              </a:ext>
            </a:extLst>
          </p:cNvPr>
          <p:cNvSpPr txBox="1"/>
          <p:nvPr/>
        </p:nvSpPr>
        <p:spPr>
          <a:xfrm>
            <a:off x="134323" y="710723"/>
            <a:ext cx="8929120" cy="1338828"/>
          </a:xfrm>
          <a:prstGeom prst="rect">
            <a:avLst/>
          </a:prstGeom>
          <a:noFill/>
        </p:spPr>
        <p:txBody>
          <a:bodyPr wrap="square" rtlCol="0">
            <a:spAutoFit/>
          </a:bodyPr>
          <a:lstStyle/>
          <a:p>
            <a:r>
              <a:rPr lang="en-US" b="1" dirty="0"/>
              <a:t>What the Bill Does</a:t>
            </a:r>
          </a:p>
          <a:p>
            <a:pPr marL="285750" indent="-285750">
              <a:spcBef>
                <a:spcPts val="600"/>
              </a:spcBef>
              <a:buFont typeface="Arial" panose="020B0604020202020204" pitchFamily="34" charset="0"/>
              <a:buChar char="•"/>
            </a:pPr>
            <a:r>
              <a:rPr lang="en-US" sz="1600" dirty="0"/>
              <a:t>Creates a new tax on individuals earning over $1 million annually </a:t>
            </a:r>
          </a:p>
          <a:p>
            <a:pPr marL="285750" indent="-285750">
              <a:spcBef>
                <a:spcPts val="600"/>
              </a:spcBef>
              <a:buFont typeface="Arial" panose="020B0604020202020204" pitchFamily="34" charset="0"/>
              <a:buChar char="•"/>
            </a:pPr>
            <a:r>
              <a:rPr lang="en-US" sz="1600" dirty="0"/>
              <a:t>Applies primarily to investment and high-end income streams </a:t>
            </a:r>
          </a:p>
          <a:p>
            <a:pPr marL="285750" indent="-285750">
              <a:spcBef>
                <a:spcPts val="600"/>
              </a:spcBef>
              <a:buFont typeface="Arial" panose="020B0604020202020204" pitchFamily="34" charset="0"/>
              <a:buChar char="•"/>
            </a:pPr>
            <a:r>
              <a:rPr lang="en-US" sz="1600" dirty="0"/>
              <a:t>Directs revenue toward schools, healthcare, and tax relief programs</a:t>
            </a:r>
          </a:p>
        </p:txBody>
      </p:sp>
      <p:sp>
        <p:nvSpPr>
          <p:cNvPr id="11" name="TextBox 10">
            <a:extLst>
              <a:ext uri="{FF2B5EF4-FFF2-40B4-BE49-F238E27FC236}">
                <a16:creationId xmlns:a16="http://schemas.microsoft.com/office/drawing/2014/main" id="{1B0E81C2-6115-5A15-3F03-2B8524477CAE}"/>
              </a:ext>
            </a:extLst>
          </p:cNvPr>
          <p:cNvSpPr txBox="1"/>
          <p:nvPr/>
        </p:nvSpPr>
        <p:spPr>
          <a:xfrm>
            <a:off x="176859" y="4104637"/>
            <a:ext cx="8729043" cy="1308050"/>
          </a:xfrm>
          <a:prstGeom prst="rect">
            <a:avLst/>
          </a:prstGeom>
          <a:noFill/>
        </p:spPr>
        <p:txBody>
          <a:bodyPr wrap="square" rtlCol="0">
            <a:spAutoFit/>
          </a:bodyPr>
          <a:lstStyle/>
          <a:p>
            <a:r>
              <a:rPr lang="en-US" sz="1600" b="1" dirty="0"/>
              <a:t>Why You Should Care</a:t>
            </a:r>
          </a:p>
          <a:p>
            <a:pPr marL="285750" indent="-285750">
              <a:spcBef>
                <a:spcPts val="600"/>
              </a:spcBef>
              <a:buFont typeface="Arial" panose="020B0604020202020204" pitchFamily="34" charset="0"/>
              <a:buChar char="•"/>
            </a:pPr>
            <a:r>
              <a:rPr lang="en-US" sz="1600" dirty="0"/>
              <a:t>Signals a move toward taxing income at the highest levels </a:t>
            </a:r>
          </a:p>
          <a:p>
            <a:pPr marL="285750" indent="-285750">
              <a:spcBef>
                <a:spcPts val="600"/>
              </a:spcBef>
              <a:buFont typeface="Arial" panose="020B0604020202020204" pitchFamily="34" charset="0"/>
              <a:buChar char="•"/>
            </a:pPr>
            <a:r>
              <a:rPr lang="en-US" sz="1600" dirty="0"/>
              <a:t>Changes the long-term direction of how the state raises revenue </a:t>
            </a:r>
          </a:p>
          <a:p>
            <a:pPr marL="285750" indent="-285750">
              <a:spcBef>
                <a:spcPts val="600"/>
              </a:spcBef>
              <a:buFont typeface="Arial" panose="020B0604020202020204" pitchFamily="34" charset="0"/>
              <a:buChar char="•"/>
            </a:pPr>
            <a:r>
              <a:rPr lang="en-US" sz="1600" dirty="0"/>
              <a:t>Raises the question of who should carry more of the tax burden</a:t>
            </a:r>
          </a:p>
        </p:txBody>
      </p:sp>
      <p:sp>
        <p:nvSpPr>
          <p:cNvPr id="3" name="TextBox 2">
            <a:extLst>
              <a:ext uri="{FF2B5EF4-FFF2-40B4-BE49-F238E27FC236}">
                <a16:creationId xmlns:a16="http://schemas.microsoft.com/office/drawing/2014/main" id="{2CDDE176-6686-F366-30A9-A909FD35C3BA}"/>
              </a:ext>
            </a:extLst>
          </p:cNvPr>
          <p:cNvSpPr txBox="1"/>
          <p:nvPr/>
        </p:nvSpPr>
        <p:spPr>
          <a:xfrm>
            <a:off x="169047" y="2323200"/>
            <a:ext cx="8414017" cy="1338828"/>
          </a:xfrm>
          <a:prstGeom prst="rect">
            <a:avLst/>
          </a:prstGeom>
          <a:noFill/>
        </p:spPr>
        <p:txBody>
          <a:bodyPr wrap="square" rtlCol="0">
            <a:spAutoFit/>
          </a:bodyPr>
          <a:lstStyle/>
          <a:p>
            <a:r>
              <a:rPr lang="en-US" b="1" dirty="0"/>
              <a:t>What Changed</a:t>
            </a:r>
          </a:p>
          <a:p>
            <a:pPr marL="285750" indent="-285750">
              <a:spcBef>
                <a:spcPts val="600"/>
              </a:spcBef>
              <a:buFont typeface="Arial" panose="020B0604020202020204" pitchFamily="34" charset="0"/>
              <a:buChar char="•"/>
            </a:pPr>
            <a:r>
              <a:rPr lang="en-US" sz="1600" dirty="0"/>
              <a:t>Introduces a new layer of taxation at the top income level </a:t>
            </a:r>
          </a:p>
          <a:p>
            <a:pPr marL="285750" indent="-285750">
              <a:spcBef>
                <a:spcPts val="600"/>
              </a:spcBef>
              <a:buFont typeface="Arial" panose="020B0604020202020204" pitchFamily="34" charset="0"/>
              <a:buChar char="•"/>
            </a:pPr>
            <a:r>
              <a:rPr lang="en-US" sz="1600" dirty="0"/>
              <a:t>Shifts part of the system away from consumption-based taxes </a:t>
            </a:r>
          </a:p>
          <a:p>
            <a:pPr marL="285750" indent="-285750">
              <a:spcBef>
                <a:spcPts val="600"/>
              </a:spcBef>
              <a:buFont typeface="Arial" panose="020B0604020202020204" pitchFamily="34" charset="0"/>
              <a:buChar char="•"/>
            </a:pPr>
            <a:r>
              <a:rPr lang="en-US" sz="1600" dirty="0"/>
              <a:t>Links new revenue to specific public services and credits</a:t>
            </a:r>
          </a:p>
        </p:txBody>
      </p:sp>
      <p:sp>
        <p:nvSpPr>
          <p:cNvPr id="7" name="TextBox 6">
            <a:extLst>
              <a:ext uri="{FF2B5EF4-FFF2-40B4-BE49-F238E27FC236}">
                <a16:creationId xmlns:a16="http://schemas.microsoft.com/office/drawing/2014/main" id="{774F7854-599D-C44E-AF78-CF69FFCA1BCD}"/>
              </a:ext>
            </a:extLst>
          </p:cNvPr>
          <p:cNvSpPr txBox="1"/>
          <p:nvPr/>
        </p:nvSpPr>
        <p:spPr>
          <a:xfrm flipH="1">
            <a:off x="169047" y="5781853"/>
            <a:ext cx="9036404" cy="707886"/>
          </a:xfrm>
          <a:prstGeom prst="rect">
            <a:avLst/>
          </a:prstGeom>
          <a:noFill/>
        </p:spPr>
        <p:txBody>
          <a:bodyPr wrap="square" rtlCol="0">
            <a:spAutoFit/>
          </a:bodyPr>
          <a:lstStyle/>
          <a:p>
            <a:r>
              <a:rPr lang="en-US" b="1" dirty="0"/>
              <a:t>Bottom Line</a:t>
            </a:r>
          </a:p>
          <a:p>
            <a:endParaRPr lang="en-US" sz="600" b="1" dirty="0"/>
          </a:p>
          <a:p>
            <a:r>
              <a:rPr lang="en-US" sz="1600" dirty="0"/>
              <a:t>Adds a new tax on high-income earners to shift how the state funds public services</a:t>
            </a:r>
          </a:p>
        </p:txBody>
      </p:sp>
    </p:spTree>
    <p:extLst>
      <p:ext uri="{BB962C8B-B14F-4D97-AF65-F5344CB8AC3E}">
        <p14:creationId xmlns:p14="http://schemas.microsoft.com/office/powerpoint/2010/main" val="351032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070F30EE-B1C1-450B-915A-3F6DAF002863}"/>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6B4C7A05-83FE-BA4D-0D8D-677F88A78622}"/>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4E709C79-8821-6FA4-F29A-CEFA2833D7F2}"/>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Taxation – Tax Administration and Finance </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6B2B3F65-E577-C433-B8A9-B0E0FB53F977}"/>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A1AB1ECB-5F35-CC0D-8658-CC78B1D69C26}"/>
              </a:ext>
            </a:extLst>
          </p:cNvPr>
          <p:cNvSpPr txBox="1"/>
          <p:nvPr/>
        </p:nvSpPr>
        <p:spPr>
          <a:xfrm>
            <a:off x="96050" y="2259777"/>
            <a:ext cx="8951898" cy="1908215"/>
          </a:xfrm>
          <a:prstGeom prst="rect">
            <a:avLst/>
          </a:prstGeom>
          <a:noFill/>
        </p:spPr>
        <p:txBody>
          <a:bodyPr wrap="square" rtlCol="0">
            <a:spAutoFit/>
          </a:bodyPr>
          <a:lstStyle/>
          <a:p>
            <a:r>
              <a:rPr lang="en-US" b="1" dirty="0"/>
              <a:t>Key Takeaways</a:t>
            </a:r>
          </a:p>
          <a:p>
            <a:pPr marL="285750" indent="-285750">
              <a:spcBef>
                <a:spcPts val="600"/>
              </a:spcBef>
              <a:buFont typeface="Arial" panose="020B0604020202020204" pitchFamily="34" charset="0"/>
              <a:buChar char="•"/>
            </a:pPr>
            <a:r>
              <a:rPr lang="en-US" sz="1600" dirty="0"/>
              <a:t>Expands local tax increment financing as a tool for development </a:t>
            </a:r>
          </a:p>
          <a:p>
            <a:pPr marL="285750" indent="-285750">
              <a:spcBef>
                <a:spcPts val="600"/>
              </a:spcBef>
              <a:buFont typeface="Arial" panose="020B0604020202020204" pitchFamily="34" charset="0"/>
              <a:buChar char="•"/>
            </a:pPr>
            <a:r>
              <a:rPr lang="en-US" sz="1600" dirty="0"/>
              <a:t>Allows future property tax growth to fund infrastructure and public improvements </a:t>
            </a:r>
          </a:p>
          <a:p>
            <a:pPr marL="285750" indent="-285750">
              <a:spcBef>
                <a:spcPts val="600"/>
              </a:spcBef>
              <a:buFont typeface="Arial" panose="020B0604020202020204" pitchFamily="34" charset="0"/>
              <a:buChar char="•"/>
            </a:pPr>
            <a:r>
              <a:rPr lang="en-US" sz="1600" dirty="0"/>
              <a:t>Broadens eligible projects to include housing, childcare, and public safety </a:t>
            </a:r>
          </a:p>
          <a:p>
            <a:pPr marL="285750" indent="-285750">
              <a:spcBef>
                <a:spcPts val="600"/>
              </a:spcBef>
              <a:buFont typeface="Arial" panose="020B0604020202020204" pitchFamily="34" charset="0"/>
              <a:buChar char="•"/>
            </a:pPr>
            <a:r>
              <a:rPr lang="en-US" sz="1600" dirty="0"/>
              <a:t>Adds stronger notice, negotiation, and mitigation requirements for impacted taxing districts</a:t>
            </a:r>
          </a:p>
        </p:txBody>
      </p:sp>
      <p:sp>
        <p:nvSpPr>
          <p:cNvPr id="13" name="TextBox 12">
            <a:extLst>
              <a:ext uri="{FF2B5EF4-FFF2-40B4-BE49-F238E27FC236}">
                <a16:creationId xmlns:a16="http://schemas.microsoft.com/office/drawing/2014/main" id="{BFBDCFEC-39F3-4F1F-32CB-80710FFE7BAC}"/>
              </a:ext>
            </a:extLst>
          </p:cNvPr>
          <p:cNvSpPr txBox="1"/>
          <p:nvPr/>
        </p:nvSpPr>
        <p:spPr>
          <a:xfrm>
            <a:off x="177033" y="5441861"/>
            <a:ext cx="8874756" cy="1000274"/>
          </a:xfrm>
          <a:prstGeom prst="rect">
            <a:avLst/>
          </a:prstGeom>
          <a:noFill/>
        </p:spPr>
        <p:txBody>
          <a:bodyPr wrap="square" rtlCol="0">
            <a:spAutoFit/>
          </a:bodyPr>
          <a:lstStyle/>
          <a:p>
            <a:r>
              <a:rPr lang="en-US" b="1" dirty="0"/>
              <a:t>Bottom Line</a:t>
            </a:r>
          </a:p>
          <a:p>
            <a:endParaRPr lang="en-US" sz="500" b="1" dirty="0"/>
          </a:p>
          <a:p>
            <a:r>
              <a:rPr lang="en-US" dirty="0"/>
              <a:t>Gives local governments a bigger tool to fund development by redirecting future property tax growth</a:t>
            </a:r>
          </a:p>
        </p:txBody>
      </p:sp>
      <p:graphicFrame>
        <p:nvGraphicFramePr>
          <p:cNvPr id="3" name="Table 2">
            <a:extLst>
              <a:ext uri="{FF2B5EF4-FFF2-40B4-BE49-F238E27FC236}">
                <a16:creationId xmlns:a16="http://schemas.microsoft.com/office/drawing/2014/main" id="{A5A3178E-CEDC-E797-C106-A9C750F17D3D}"/>
              </a:ext>
            </a:extLst>
          </p:cNvPr>
          <p:cNvGraphicFramePr>
            <a:graphicFrameLocks noGrp="1"/>
          </p:cNvGraphicFramePr>
          <p:nvPr>
            <p:extLst>
              <p:ext uri="{D42A27DB-BD31-4B8C-83A1-F6EECF244321}">
                <p14:modId xmlns:p14="http://schemas.microsoft.com/office/powerpoint/2010/main" val="3965730702"/>
              </p:ext>
            </p:extLst>
          </p:nvPr>
        </p:nvGraphicFramePr>
        <p:xfrm>
          <a:off x="96049" y="771624"/>
          <a:ext cx="8951897" cy="600216"/>
        </p:xfrm>
        <a:graphic>
          <a:graphicData uri="http://schemas.openxmlformats.org/drawingml/2006/table">
            <a:tbl>
              <a:tblPr>
                <a:tableStyleId>{5C22544A-7EE6-4342-B048-85BDC9FD1C3A}</a:tableStyleId>
              </a:tblPr>
              <a:tblGrid>
                <a:gridCol w="826231">
                  <a:extLst>
                    <a:ext uri="{9D8B030D-6E8A-4147-A177-3AD203B41FA5}">
                      <a16:colId xmlns:a16="http://schemas.microsoft.com/office/drawing/2014/main" val="2632953289"/>
                    </a:ext>
                  </a:extLst>
                </a:gridCol>
                <a:gridCol w="5503971">
                  <a:extLst>
                    <a:ext uri="{9D8B030D-6E8A-4147-A177-3AD203B41FA5}">
                      <a16:colId xmlns:a16="http://schemas.microsoft.com/office/drawing/2014/main" val="1573016926"/>
                    </a:ext>
                  </a:extLst>
                </a:gridCol>
                <a:gridCol w="762675">
                  <a:extLst>
                    <a:ext uri="{9D8B030D-6E8A-4147-A177-3AD203B41FA5}">
                      <a16:colId xmlns:a16="http://schemas.microsoft.com/office/drawing/2014/main" val="1621462107"/>
                    </a:ext>
                  </a:extLst>
                </a:gridCol>
                <a:gridCol w="762675">
                  <a:extLst>
                    <a:ext uri="{9D8B030D-6E8A-4147-A177-3AD203B41FA5}">
                      <a16:colId xmlns:a16="http://schemas.microsoft.com/office/drawing/2014/main" val="3677316121"/>
                    </a:ext>
                  </a:extLst>
                </a:gridCol>
                <a:gridCol w="1096345">
                  <a:extLst>
                    <a:ext uri="{9D8B030D-6E8A-4147-A177-3AD203B41FA5}">
                      <a16:colId xmlns:a16="http://schemas.microsoft.com/office/drawing/2014/main" val="2231598987"/>
                    </a:ext>
                  </a:extLst>
                </a:gridCol>
              </a:tblGrid>
              <a:tr h="200072">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3623713299"/>
                  </a:ext>
                </a:extLst>
              </a:tr>
              <a:tr h="200072">
                <a:tc>
                  <a:txBody>
                    <a:bodyPr/>
                    <a:lstStyle/>
                    <a:p>
                      <a:pPr algn="ctr" fontAlgn="ctr">
                        <a:buNone/>
                      </a:pPr>
                      <a:r>
                        <a:rPr lang="en-US" sz="1050" b="1" u="none" strike="noStrike">
                          <a:solidFill>
                            <a:schemeClr val="tx1"/>
                          </a:solidFill>
                          <a:effectLst/>
                        </a:rPr>
                        <a:t>ESSHB 2451</a:t>
                      </a:r>
                      <a:endParaRPr lang="en-US" sz="105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50" b="1" u="none" strike="noStrike">
                          <a:solidFill>
                            <a:schemeClr val="tx1"/>
                          </a:solidFill>
                          <a:effectLst/>
                        </a:rPr>
                        <a:t>Concerning local tax increment financing.</a:t>
                      </a:r>
                      <a:endParaRPr lang="en-US" sz="105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492283906"/>
                  </a:ext>
                </a:extLst>
              </a:tr>
              <a:tr h="200072">
                <a:tc>
                  <a:txBody>
                    <a:bodyPr/>
                    <a:lstStyle/>
                    <a:p>
                      <a:pPr algn="ctr" fontAlgn="ctr">
                        <a:buNone/>
                      </a:pPr>
                      <a:r>
                        <a:rPr lang="en-US" sz="1050" b="1" u="none" strike="noStrike">
                          <a:solidFill>
                            <a:schemeClr val="tx1"/>
                          </a:solidFill>
                          <a:effectLst/>
                        </a:rPr>
                        <a:t>ESSB 6113</a:t>
                      </a:r>
                      <a:endParaRPr lang="en-US" sz="1050" b="1" i="0" u="none" strike="noStrike">
                        <a:solidFill>
                          <a:schemeClr val="tx1"/>
                        </a:solidFill>
                        <a:effectLst/>
                        <a:latin typeface="Calibri" panose="020F0502020204030204" pitchFamily="34" charset="0"/>
                      </a:endParaRPr>
                    </a:p>
                  </a:txBody>
                  <a:tcPr marL="8003" marR="8003" marT="8003" marB="0" anchor="ctr">
                    <a:noFill/>
                  </a:tcPr>
                </a:tc>
                <a:tc>
                  <a:txBody>
                    <a:bodyPr/>
                    <a:lstStyle/>
                    <a:p>
                      <a:pPr algn="l" fontAlgn="ctr">
                        <a:buNone/>
                      </a:pPr>
                      <a:r>
                        <a:rPr lang="en-US" sz="1050" b="1" u="none" strike="noStrike" dirty="0">
                          <a:solidFill>
                            <a:schemeClr val="tx1"/>
                          </a:solidFill>
                          <a:effectLst/>
                        </a:rPr>
                        <a:t>Concerning taxes administered by the department of revenue.</a:t>
                      </a:r>
                      <a:endParaRPr lang="en-US" sz="1050" b="1" i="0" u="none" strike="noStrike" dirty="0">
                        <a:solidFill>
                          <a:schemeClr val="tx1"/>
                        </a:solidFill>
                        <a:effectLst/>
                        <a:latin typeface="Calibri" panose="020F0502020204030204" pitchFamily="34" charset="0"/>
                      </a:endParaRPr>
                    </a:p>
                  </a:txBody>
                  <a:tcPr marL="8003" marR="8003" marT="8003"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8003" marR="8003" marT="8003" marB="0" anchor="ctr">
                    <a:solidFill>
                      <a:srgbClr val="00B050"/>
                    </a:solidFill>
                  </a:tcPr>
                </a:tc>
                <a:extLst>
                  <a:ext uri="{0D108BD9-81ED-4DB2-BD59-A6C34878D82A}">
                    <a16:rowId xmlns:a16="http://schemas.microsoft.com/office/drawing/2014/main" val="229282806"/>
                  </a:ext>
                </a:extLst>
              </a:tr>
            </a:tbl>
          </a:graphicData>
        </a:graphic>
      </p:graphicFrame>
    </p:spTree>
    <p:extLst>
      <p:ext uri="{BB962C8B-B14F-4D97-AF65-F5344CB8AC3E}">
        <p14:creationId xmlns:p14="http://schemas.microsoft.com/office/powerpoint/2010/main" val="383877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38A65EA2-3211-3415-33AB-F52B984EEB4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2A38FD3B-D4CB-3322-8DB6-D764957463D6}"/>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7DA31822-D5C8-8FBF-EEA4-2182BC2BB01A}"/>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State Budget – Spending </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13DFC6C2-D744-26A4-246E-0886A791A56F}"/>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graphicFrame>
        <p:nvGraphicFramePr>
          <p:cNvPr id="3" name="Table 2">
            <a:extLst>
              <a:ext uri="{FF2B5EF4-FFF2-40B4-BE49-F238E27FC236}">
                <a16:creationId xmlns:a16="http://schemas.microsoft.com/office/drawing/2014/main" id="{8A72B035-C8C6-9B93-969C-2E499C0F3388}"/>
              </a:ext>
            </a:extLst>
          </p:cNvPr>
          <p:cNvGraphicFramePr>
            <a:graphicFrameLocks noGrp="1"/>
          </p:cNvGraphicFramePr>
          <p:nvPr>
            <p:extLst>
              <p:ext uri="{D42A27DB-BD31-4B8C-83A1-F6EECF244321}">
                <p14:modId xmlns:p14="http://schemas.microsoft.com/office/powerpoint/2010/main" val="4285757527"/>
              </p:ext>
            </p:extLst>
          </p:nvPr>
        </p:nvGraphicFramePr>
        <p:xfrm>
          <a:off x="257415" y="463987"/>
          <a:ext cx="8629170" cy="5972073"/>
        </p:xfrm>
        <a:graphic>
          <a:graphicData uri="http://schemas.openxmlformats.org/drawingml/2006/table">
            <a:tbl>
              <a:tblPr>
                <a:tableStyleId>{5C22544A-7EE6-4342-B048-85BDC9FD1C3A}</a:tableStyleId>
              </a:tblPr>
              <a:tblGrid>
                <a:gridCol w="790880">
                  <a:extLst>
                    <a:ext uri="{9D8B030D-6E8A-4147-A177-3AD203B41FA5}">
                      <a16:colId xmlns:a16="http://schemas.microsoft.com/office/drawing/2014/main" val="4197258066"/>
                    </a:ext>
                  </a:extLst>
                </a:gridCol>
                <a:gridCol w="5309315">
                  <a:extLst>
                    <a:ext uri="{9D8B030D-6E8A-4147-A177-3AD203B41FA5}">
                      <a16:colId xmlns:a16="http://schemas.microsoft.com/office/drawing/2014/main" val="1521876045"/>
                    </a:ext>
                  </a:extLst>
                </a:gridCol>
                <a:gridCol w="735702">
                  <a:extLst>
                    <a:ext uri="{9D8B030D-6E8A-4147-A177-3AD203B41FA5}">
                      <a16:colId xmlns:a16="http://schemas.microsoft.com/office/drawing/2014/main" val="3893502504"/>
                    </a:ext>
                  </a:extLst>
                </a:gridCol>
                <a:gridCol w="735702">
                  <a:extLst>
                    <a:ext uri="{9D8B030D-6E8A-4147-A177-3AD203B41FA5}">
                      <a16:colId xmlns:a16="http://schemas.microsoft.com/office/drawing/2014/main" val="1307914915"/>
                    </a:ext>
                  </a:extLst>
                </a:gridCol>
                <a:gridCol w="1057571">
                  <a:extLst>
                    <a:ext uri="{9D8B030D-6E8A-4147-A177-3AD203B41FA5}">
                      <a16:colId xmlns:a16="http://schemas.microsoft.com/office/drawing/2014/main" val="2142478341"/>
                    </a:ext>
                  </a:extLst>
                </a:gridCol>
              </a:tblGrid>
              <a:tr h="230195">
                <a:tc gridSpan="5">
                  <a:txBody>
                    <a:bodyPr/>
                    <a:lstStyle/>
                    <a:p>
                      <a:pPr algn="ctr" fontAlgn="b">
                        <a:buNone/>
                      </a:pPr>
                      <a:r>
                        <a:rPr lang="en-US" sz="1400" b="1" u="none" strike="noStrike" dirty="0">
                          <a:solidFill>
                            <a:schemeClr val="tx1"/>
                          </a:solidFill>
                          <a:effectLst/>
                        </a:rPr>
                        <a:t>Business and Excise Taxes</a:t>
                      </a:r>
                      <a:endParaRPr lang="en-US" sz="1400" b="1" i="0" u="none" strike="noStrike" dirty="0">
                        <a:solidFill>
                          <a:schemeClr val="tx1"/>
                        </a:solidFill>
                        <a:effectLst/>
                        <a:latin typeface="Calibri" panose="020F0502020204030204" pitchFamily="34" charset="0"/>
                      </a:endParaRPr>
                    </a:p>
                  </a:txBody>
                  <a:tcPr marL="5603" marR="5603" marT="5603"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3524085"/>
                  </a:ext>
                </a:extLst>
              </a:tr>
              <a:tr h="204850">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644958376"/>
                  </a:ext>
                </a:extLst>
              </a:tr>
              <a:tr h="320273">
                <a:tc>
                  <a:txBody>
                    <a:bodyPr/>
                    <a:lstStyle/>
                    <a:p>
                      <a:pPr algn="ctr" fontAlgn="ctr">
                        <a:buNone/>
                      </a:pPr>
                      <a:r>
                        <a:rPr lang="en-US" sz="1100" b="1" u="none" strike="noStrike">
                          <a:solidFill>
                            <a:schemeClr val="tx1"/>
                          </a:solidFill>
                          <a:effectLst/>
                        </a:rPr>
                        <a:t>SHB 2089</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Supporting wildfire mitigation by modifying RCW 82.04.29005, concerning taxes on loan interest.</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extLst>
                  <a:ext uri="{0D108BD9-81ED-4DB2-BD59-A6C34878D82A}">
                    <a16:rowId xmlns:a16="http://schemas.microsoft.com/office/drawing/2014/main" val="205464860"/>
                  </a:ext>
                </a:extLst>
              </a:tr>
              <a:tr h="320273">
                <a:tc>
                  <a:txBody>
                    <a:bodyPr/>
                    <a:lstStyle/>
                    <a:p>
                      <a:pPr algn="ctr" fontAlgn="ctr">
                        <a:buNone/>
                      </a:pPr>
                      <a:r>
                        <a:rPr lang="en-US" sz="1100" b="1" u="none" strike="noStrike">
                          <a:solidFill>
                            <a:schemeClr val="tx1"/>
                          </a:solidFill>
                          <a:effectLst/>
                        </a:rPr>
                        <a:t>SB 6228</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a:solidFill>
                            <a:schemeClr val="tx1"/>
                          </a:solidFill>
                          <a:effectLst/>
                        </a:rPr>
                        <a:t>Removing a tax exemption for the warehousing and reselling of prescription drugs and providing tax relief for critical access pharmacies.</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extLst>
                  <a:ext uri="{0D108BD9-81ED-4DB2-BD59-A6C34878D82A}">
                    <a16:rowId xmlns:a16="http://schemas.microsoft.com/office/drawing/2014/main" val="1586358811"/>
                  </a:ext>
                </a:extLst>
              </a:tr>
              <a:tr h="320273">
                <a:tc>
                  <a:txBody>
                    <a:bodyPr/>
                    <a:lstStyle/>
                    <a:p>
                      <a:pPr algn="ctr" fontAlgn="ctr">
                        <a:buNone/>
                      </a:pPr>
                      <a:r>
                        <a:rPr lang="en-US" sz="1100" b="1" u="none" strike="noStrike">
                          <a:solidFill>
                            <a:schemeClr val="tx1"/>
                          </a:solidFill>
                          <a:effectLst/>
                        </a:rPr>
                        <a:t>SB 6231</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Removing a tax exemption for the replacement of equipment for data centers.</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a:solidFill>
                            <a:srgbClr val="FFFF00"/>
                          </a:solidFill>
                          <a:effectLst/>
                        </a:rPr>
                        <a:t>Opposed</a:t>
                      </a:r>
                      <a:endParaRPr lang="en-US" sz="1200" b="1" i="0" u="none" strike="noStrike">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extLst>
                  <a:ext uri="{0D108BD9-81ED-4DB2-BD59-A6C34878D82A}">
                    <a16:rowId xmlns:a16="http://schemas.microsoft.com/office/drawing/2014/main" val="1022356058"/>
                  </a:ext>
                </a:extLst>
              </a:tr>
              <a:tr h="179840">
                <a:tc gridSpan="5">
                  <a:txBody>
                    <a:bodyPr/>
                    <a:lstStyle/>
                    <a:p>
                      <a:pPr algn="ctr" fontAlgn="ctr">
                        <a:buNone/>
                      </a:pPr>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5603" marR="5603" marT="5603"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0332599"/>
                  </a:ext>
                </a:extLst>
              </a:tr>
              <a:tr h="222436">
                <a:tc gridSpan="5">
                  <a:txBody>
                    <a:bodyPr/>
                    <a:lstStyle/>
                    <a:p>
                      <a:pPr algn="ctr" fontAlgn="ctr">
                        <a:buNone/>
                      </a:pPr>
                      <a:r>
                        <a:rPr lang="en-US" sz="1400" b="1" u="none" strike="noStrike" dirty="0">
                          <a:solidFill>
                            <a:schemeClr val="tx1"/>
                          </a:solidFill>
                          <a:effectLst/>
                        </a:rPr>
                        <a:t>Property and Real Estate</a:t>
                      </a:r>
                      <a:endParaRPr lang="en-US" sz="1400" b="1" i="0" u="none" strike="noStrike" dirty="0">
                        <a:solidFill>
                          <a:schemeClr val="tx1"/>
                        </a:solidFill>
                        <a:effectLst/>
                        <a:latin typeface="Calibri" panose="020F0502020204030204" pitchFamily="34" charset="0"/>
                      </a:endParaRPr>
                    </a:p>
                  </a:txBody>
                  <a:tcPr marL="5603" marR="5603" marT="5603"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18176"/>
                  </a:ext>
                </a:extLst>
              </a:tr>
              <a:tr h="211774">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672825845"/>
                  </a:ext>
                </a:extLst>
              </a:tr>
              <a:tr h="320273">
                <a:tc>
                  <a:txBody>
                    <a:bodyPr/>
                    <a:lstStyle/>
                    <a:p>
                      <a:pPr algn="ctr" fontAlgn="ctr">
                        <a:buNone/>
                      </a:pPr>
                      <a:r>
                        <a:rPr lang="en-US" sz="1100" b="1" u="none" strike="noStrike">
                          <a:solidFill>
                            <a:schemeClr val="tx1"/>
                          </a:solidFill>
                          <a:effectLst/>
                        </a:rPr>
                        <a:t>HB 1983</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Amending the definition of timberland for purposes of determining the real estate excise tax for a governmental entity.</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293647720"/>
                  </a:ext>
                </a:extLst>
              </a:tr>
              <a:tr h="453196">
                <a:tc>
                  <a:txBody>
                    <a:bodyPr/>
                    <a:lstStyle/>
                    <a:p>
                      <a:pPr algn="ctr" fontAlgn="ctr">
                        <a:buNone/>
                      </a:pPr>
                      <a:r>
                        <a:rPr lang="en-US" sz="1100" b="1" u="none" strike="noStrike">
                          <a:solidFill>
                            <a:schemeClr val="tx1"/>
                          </a:solidFill>
                          <a:effectLst/>
                        </a:rPr>
                        <a:t>HB 2431</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a:solidFill>
                            <a:schemeClr val="tx1"/>
                          </a:solidFill>
                          <a:effectLst/>
                        </a:rPr>
                        <a:t>Increasing the maximum annual limit for regularly scheduled fundraising activities for the nonprofit public assembly halls and meeting places property tax exemption.</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766833498"/>
                  </a:ext>
                </a:extLst>
              </a:tr>
              <a:tr h="302131">
                <a:tc>
                  <a:txBody>
                    <a:bodyPr/>
                    <a:lstStyle/>
                    <a:p>
                      <a:pPr algn="ctr" fontAlgn="ctr">
                        <a:buNone/>
                      </a:pPr>
                      <a:r>
                        <a:rPr lang="en-US" sz="1100" b="1" u="none" strike="noStrike">
                          <a:solidFill>
                            <a:schemeClr val="tx1"/>
                          </a:solidFill>
                          <a:effectLst/>
                        </a:rPr>
                        <a:t>ESSB 5252</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a:solidFill>
                            <a:schemeClr val="tx1"/>
                          </a:solidFill>
                          <a:effectLst/>
                        </a:rPr>
                        <a:t>Removing the acreage limit on the property tax exemption for nonprofit public assembly halls and meeting places.</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5603" marR="5603" marT="5603" marB="0" anchor="ctr">
                    <a:solidFill>
                      <a:srgbClr val="FFFF0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073041987"/>
                  </a:ext>
                </a:extLst>
              </a:tr>
              <a:tr h="252266">
                <a:tc>
                  <a:txBody>
                    <a:bodyPr/>
                    <a:lstStyle/>
                    <a:p>
                      <a:pPr algn="ctr" fontAlgn="ctr">
                        <a:buNone/>
                      </a:pPr>
                      <a:r>
                        <a:rPr lang="en-US" sz="1100" b="1" u="none" strike="noStrike">
                          <a:solidFill>
                            <a:schemeClr val="tx1"/>
                          </a:solidFill>
                          <a:effectLst/>
                        </a:rPr>
                        <a:t>ESSB 6162</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Concerning property tax reform.</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chemeClr val="bg1"/>
                          </a:solidFill>
                          <a:effectLst/>
                        </a:rPr>
                        <a:t>Excused</a:t>
                      </a:r>
                      <a:endParaRPr lang="en-US" sz="1200" b="1" i="0" u="none" strike="noStrike" dirty="0">
                        <a:solidFill>
                          <a:schemeClr val="bg1"/>
                        </a:solidFill>
                        <a:effectLst/>
                        <a:latin typeface="Calibri" panose="020F0502020204030204" pitchFamily="34" charset="0"/>
                      </a:endParaRPr>
                    </a:p>
                  </a:txBody>
                  <a:tcPr marL="5603" marR="5603" marT="5603" marB="0" anchor="ctr">
                    <a:solidFill>
                      <a:srgbClr val="FFFF0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3219632201"/>
                  </a:ext>
                </a:extLst>
              </a:tr>
              <a:tr h="179840">
                <a:tc gridSpan="5">
                  <a:txBody>
                    <a:bodyPr/>
                    <a:lstStyle/>
                    <a:p>
                      <a:pPr algn="ctr" fontAlgn="ctr">
                        <a:buNone/>
                      </a:pPr>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5603" marR="5603" marT="5603"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1759968"/>
                  </a:ext>
                </a:extLst>
              </a:tr>
              <a:tr h="222436">
                <a:tc gridSpan="5">
                  <a:txBody>
                    <a:bodyPr/>
                    <a:lstStyle/>
                    <a:p>
                      <a:pPr algn="ctr" fontAlgn="ctr">
                        <a:buNone/>
                      </a:pPr>
                      <a:r>
                        <a:rPr lang="en-US" sz="1400" b="1" u="none" strike="noStrike" dirty="0">
                          <a:solidFill>
                            <a:schemeClr val="tx1"/>
                          </a:solidFill>
                          <a:effectLst/>
                        </a:rPr>
                        <a:t>Tax Administration and Finance</a:t>
                      </a:r>
                      <a:endParaRPr lang="en-US" sz="1400" b="1" i="0" u="none" strike="noStrike" dirty="0">
                        <a:solidFill>
                          <a:schemeClr val="tx1"/>
                        </a:solidFill>
                        <a:effectLst/>
                        <a:latin typeface="Calibri" panose="020F0502020204030204" pitchFamily="34" charset="0"/>
                      </a:endParaRPr>
                    </a:p>
                  </a:txBody>
                  <a:tcPr marL="5603" marR="5603" marT="5603"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5834320"/>
                  </a:ext>
                </a:extLst>
              </a:tr>
              <a:tr h="214490">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2395917160"/>
                  </a:ext>
                </a:extLst>
              </a:tr>
              <a:tr h="179840">
                <a:tc>
                  <a:txBody>
                    <a:bodyPr/>
                    <a:lstStyle/>
                    <a:p>
                      <a:pPr algn="ctr" fontAlgn="ctr">
                        <a:buNone/>
                      </a:pPr>
                      <a:r>
                        <a:rPr lang="en-US" sz="1100" b="1" u="none" strike="noStrike" dirty="0">
                          <a:solidFill>
                            <a:schemeClr val="tx1"/>
                          </a:solidFill>
                          <a:effectLst/>
                        </a:rPr>
                        <a:t>ESSHB 2451</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Concerning local tax increment financing.</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2192177731"/>
                  </a:ext>
                </a:extLst>
              </a:tr>
              <a:tr h="179840">
                <a:tc>
                  <a:txBody>
                    <a:bodyPr/>
                    <a:lstStyle/>
                    <a:p>
                      <a:pPr algn="ctr" fontAlgn="ctr">
                        <a:buNone/>
                      </a:pPr>
                      <a:r>
                        <a:rPr lang="en-US" sz="1100" b="1" u="none" strike="noStrike">
                          <a:solidFill>
                            <a:schemeClr val="tx1"/>
                          </a:solidFill>
                          <a:effectLst/>
                        </a:rPr>
                        <a:t>ESSB 6113</a:t>
                      </a:r>
                      <a:endParaRPr lang="en-US" sz="110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100" b="1" u="none" strike="noStrike" dirty="0">
                          <a:solidFill>
                            <a:schemeClr val="tx1"/>
                          </a:solidFill>
                          <a:effectLst/>
                        </a:rPr>
                        <a:t>Concerning taxes administered by the department of revenue.</a:t>
                      </a:r>
                      <a:endParaRPr lang="en-US" sz="110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242072267"/>
                  </a:ext>
                </a:extLst>
              </a:tr>
              <a:tr h="179840">
                <a:tc gridSpan="5">
                  <a:txBody>
                    <a:bodyPr/>
                    <a:lstStyle/>
                    <a:p>
                      <a:pPr algn="ctr" fontAlgn="ctr">
                        <a:buNone/>
                      </a:pPr>
                      <a:r>
                        <a:rPr lang="en-US" sz="700" u="none" strike="noStrike" dirty="0">
                          <a:effectLst/>
                        </a:rPr>
                        <a:t> </a:t>
                      </a:r>
                      <a:endParaRPr lang="en-US" sz="700" b="1" i="0" u="none" strike="noStrike" dirty="0">
                        <a:solidFill>
                          <a:srgbClr val="000000"/>
                        </a:solidFill>
                        <a:effectLst/>
                        <a:latin typeface="Calibri" panose="020F0502020204030204" pitchFamily="34" charset="0"/>
                      </a:endParaRPr>
                    </a:p>
                  </a:txBody>
                  <a:tcPr marL="5603" marR="5603" marT="5603"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82339332"/>
                  </a:ext>
                </a:extLst>
              </a:tr>
              <a:tr h="222436">
                <a:tc gridSpan="5">
                  <a:txBody>
                    <a:bodyPr/>
                    <a:lstStyle/>
                    <a:p>
                      <a:pPr algn="ctr" fontAlgn="ctr">
                        <a:buNone/>
                      </a:pPr>
                      <a:r>
                        <a:rPr lang="en-US" sz="1400" b="1" u="none" strike="noStrike" dirty="0">
                          <a:solidFill>
                            <a:schemeClr val="tx1"/>
                          </a:solidFill>
                          <a:effectLst/>
                        </a:rPr>
                        <a:t>Wealth and Income Taxes</a:t>
                      </a:r>
                      <a:endParaRPr lang="en-US" sz="1400" b="1" i="0" u="none" strike="noStrike" dirty="0">
                        <a:solidFill>
                          <a:schemeClr val="tx1"/>
                        </a:solidFill>
                        <a:effectLst/>
                        <a:latin typeface="Calibri" panose="020F0502020204030204" pitchFamily="34" charset="0"/>
                      </a:endParaRPr>
                    </a:p>
                  </a:txBody>
                  <a:tcPr marL="5603" marR="5603" marT="5603"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4942035"/>
                  </a:ext>
                </a:extLst>
              </a:tr>
              <a:tr h="227367">
                <a:tc>
                  <a:txBody>
                    <a:bodyPr/>
                    <a:lstStyle/>
                    <a:p>
                      <a:pPr algn="ctr" fontAlgn="ctr">
                        <a:buNone/>
                      </a:pPr>
                      <a:r>
                        <a:rPr lang="en-US" sz="1200" b="1" u="none" strike="noStrike" dirty="0">
                          <a:solidFill>
                            <a:schemeClr val="tx1"/>
                          </a:solidFill>
                          <a:effectLst/>
                        </a:rPr>
                        <a:t>Bill</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Title</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Valdez</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Richards</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Krishnadasan</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914816231"/>
                  </a:ext>
                </a:extLst>
              </a:tr>
              <a:tr h="302131">
                <a:tc>
                  <a:txBody>
                    <a:bodyPr/>
                    <a:lstStyle/>
                    <a:p>
                      <a:pPr algn="ctr" fontAlgn="ctr">
                        <a:buNone/>
                      </a:pPr>
                      <a:r>
                        <a:rPr lang="en-US" sz="1050" b="1" u="none" strike="noStrike">
                          <a:solidFill>
                            <a:schemeClr val="tx1"/>
                          </a:solidFill>
                          <a:effectLst/>
                        </a:rPr>
                        <a:t>HB 1376</a:t>
                      </a:r>
                      <a:endParaRPr lang="en-US" sz="105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050" b="1" u="none" strike="noStrike">
                          <a:solidFill>
                            <a:schemeClr val="tx1"/>
                          </a:solidFill>
                          <a:effectLst/>
                        </a:rPr>
                        <a:t>Concerning the prepayment of capital gains taxes six months prior to the due date.</a:t>
                      </a:r>
                      <a:endParaRPr lang="en-US" sz="105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4122329420"/>
                  </a:ext>
                </a:extLst>
              </a:tr>
              <a:tr h="320273">
                <a:tc>
                  <a:txBody>
                    <a:bodyPr/>
                    <a:lstStyle/>
                    <a:p>
                      <a:pPr algn="ctr" fontAlgn="ctr">
                        <a:buNone/>
                      </a:pPr>
                      <a:r>
                        <a:rPr lang="en-US" sz="1050" b="1" u="none" strike="noStrike">
                          <a:solidFill>
                            <a:schemeClr val="tx1"/>
                          </a:solidFill>
                          <a:effectLst/>
                        </a:rPr>
                        <a:t>ESSB 6346</a:t>
                      </a:r>
                      <a:endParaRPr lang="en-US" sz="105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050" b="1" u="none" strike="noStrike">
                          <a:solidFill>
                            <a:schemeClr val="tx1"/>
                          </a:solidFill>
                          <a:effectLst/>
                        </a:rPr>
                        <a:t>Establishing a tax on millionaires.</a:t>
                      </a:r>
                      <a:endParaRPr lang="en-US" sz="105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tc>
                  <a:txBody>
                    <a:bodyPr/>
                    <a:lstStyle/>
                    <a:p>
                      <a:pPr algn="ctr" fontAlgn="ctr">
                        <a:buNone/>
                      </a:pPr>
                      <a:r>
                        <a:rPr lang="en-US" sz="1200" b="1" u="none" strike="noStrike" dirty="0">
                          <a:solidFill>
                            <a:srgbClr val="FFFF00"/>
                          </a:solidFill>
                          <a:effectLst/>
                        </a:rPr>
                        <a:t>Opposed</a:t>
                      </a:r>
                      <a:endParaRPr lang="en-US" sz="1200" b="1" i="0" u="none" strike="noStrike" dirty="0">
                        <a:solidFill>
                          <a:srgbClr val="FFFF00"/>
                        </a:solidFill>
                        <a:effectLst/>
                        <a:latin typeface="Calibri" panose="020F0502020204030204" pitchFamily="34" charset="0"/>
                      </a:endParaRPr>
                    </a:p>
                  </a:txBody>
                  <a:tcPr marL="5603" marR="5603" marT="5603" marB="0" anchor="ctr">
                    <a:solidFill>
                      <a:schemeClr val="accent6">
                        <a:lumMod val="75000"/>
                      </a:schemeClr>
                    </a:solidFill>
                  </a:tcPr>
                </a:tc>
                <a:extLst>
                  <a:ext uri="{0D108BD9-81ED-4DB2-BD59-A6C34878D82A}">
                    <a16:rowId xmlns:a16="http://schemas.microsoft.com/office/drawing/2014/main" val="1204156231"/>
                  </a:ext>
                </a:extLst>
              </a:tr>
              <a:tr h="187034">
                <a:tc>
                  <a:txBody>
                    <a:bodyPr/>
                    <a:lstStyle/>
                    <a:p>
                      <a:pPr algn="ctr" fontAlgn="ctr">
                        <a:buNone/>
                      </a:pPr>
                      <a:r>
                        <a:rPr lang="en-US" sz="1050" b="1" u="none" strike="noStrike">
                          <a:solidFill>
                            <a:schemeClr val="tx1"/>
                          </a:solidFill>
                          <a:effectLst/>
                        </a:rPr>
                        <a:t>ESB 6347</a:t>
                      </a:r>
                      <a:endParaRPr lang="en-US" sz="1050" b="1" i="0" u="none" strike="noStrike">
                        <a:solidFill>
                          <a:schemeClr val="tx1"/>
                        </a:solidFill>
                        <a:effectLst/>
                        <a:latin typeface="Calibri" panose="020F0502020204030204" pitchFamily="34" charset="0"/>
                      </a:endParaRPr>
                    </a:p>
                  </a:txBody>
                  <a:tcPr marL="5603" marR="5603" marT="5603" marB="0" anchor="ctr">
                    <a:noFill/>
                  </a:tcPr>
                </a:tc>
                <a:tc>
                  <a:txBody>
                    <a:bodyPr/>
                    <a:lstStyle/>
                    <a:p>
                      <a:pPr algn="l" fontAlgn="ctr">
                        <a:buNone/>
                      </a:pPr>
                      <a:r>
                        <a:rPr lang="en-US" sz="1050" b="1" u="none" strike="noStrike" dirty="0">
                          <a:solidFill>
                            <a:schemeClr val="tx1"/>
                          </a:solidFill>
                          <a:effectLst/>
                        </a:rPr>
                        <a:t>Undoing certain changes to the estate tax.</a:t>
                      </a:r>
                      <a:endParaRPr lang="en-US" sz="1050" b="1" i="0" u="none" strike="noStrike" dirty="0">
                        <a:solidFill>
                          <a:schemeClr val="tx1"/>
                        </a:solidFill>
                        <a:effectLst/>
                        <a:latin typeface="Calibri" panose="020F0502020204030204" pitchFamily="34" charset="0"/>
                      </a:endParaRPr>
                    </a:p>
                  </a:txBody>
                  <a:tcPr marL="5603" marR="5603" marT="5603" marB="0" anchor="ctr">
                    <a:no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a:solidFill>
                            <a:schemeClr val="tx1"/>
                          </a:solidFill>
                          <a:effectLst/>
                        </a:rPr>
                        <a:t>Support</a:t>
                      </a:r>
                      <a:endParaRPr lang="en-US" sz="1200" b="1" i="0" u="none" strike="noStrike">
                        <a:solidFill>
                          <a:schemeClr val="tx1"/>
                        </a:solidFill>
                        <a:effectLst/>
                        <a:latin typeface="Calibri" panose="020F0502020204030204" pitchFamily="34" charset="0"/>
                      </a:endParaRPr>
                    </a:p>
                  </a:txBody>
                  <a:tcPr marL="5603" marR="5603" marT="5603" marB="0" anchor="ctr">
                    <a:solidFill>
                      <a:srgbClr val="00B050"/>
                    </a:solidFill>
                  </a:tcPr>
                </a:tc>
                <a:tc>
                  <a:txBody>
                    <a:bodyPr/>
                    <a:lstStyle/>
                    <a:p>
                      <a:pPr algn="ctr" fontAlgn="ctr">
                        <a:buNone/>
                      </a:pPr>
                      <a:r>
                        <a:rPr lang="en-US" sz="1200" b="1" u="none" strike="noStrike" dirty="0">
                          <a:solidFill>
                            <a:schemeClr val="tx1"/>
                          </a:solidFill>
                          <a:effectLst/>
                        </a:rPr>
                        <a:t>Support</a:t>
                      </a:r>
                      <a:endParaRPr lang="en-US" sz="1200" b="1" i="0" u="none" strike="noStrike" dirty="0">
                        <a:solidFill>
                          <a:schemeClr val="tx1"/>
                        </a:solidFill>
                        <a:effectLst/>
                        <a:latin typeface="Calibri" panose="020F0502020204030204" pitchFamily="34" charset="0"/>
                      </a:endParaRPr>
                    </a:p>
                  </a:txBody>
                  <a:tcPr marL="5603" marR="5603" marT="5603" marB="0" anchor="ctr">
                    <a:solidFill>
                      <a:srgbClr val="00B050"/>
                    </a:solidFill>
                  </a:tcPr>
                </a:tc>
                <a:extLst>
                  <a:ext uri="{0D108BD9-81ED-4DB2-BD59-A6C34878D82A}">
                    <a16:rowId xmlns:a16="http://schemas.microsoft.com/office/drawing/2014/main" val="1780615684"/>
                  </a:ext>
                </a:extLst>
              </a:tr>
            </a:tbl>
          </a:graphicData>
        </a:graphic>
      </p:graphicFrame>
    </p:spTree>
    <p:extLst>
      <p:ext uri="{BB962C8B-B14F-4D97-AF65-F5344CB8AC3E}">
        <p14:creationId xmlns:p14="http://schemas.microsoft.com/office/powerpoint/2010/main" val="5393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D147393A-955D-A4FF-DCFA-4A09C45D17C9}"/>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3CCC38E4-F55F-4085-4F4F-F7FF1DB9CA6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15069" y="-156236"/>
            <a:ext cx="9143980" cy="6857990"/>
          </a:xfrm>
          <a:prstGeom prst="rect">
            <a:avLst/>
          </a:prstGeom>
        </p:spPr>
      </p:pic>
      <p:sp>
        <p:nvSpPr>
          <p:cNvPr id="2" name="Title 1">
            <a:extLst>
              <a:ext uri="{FF2B5EF4-FFF2-40B4-BE49-F238E27FC236}">
                <a16:creationId xmlns:a16="http://schemas.microsoft.com/office/drawing/2014/main" id="{EB92CCD4-5C6A-E644-1E68-492D3B7F9F9A}"/>
              </a:ext>
            </a:extLst>
          </p:cNvPr>
          <p:cNvSpPr>
            <a:spLocks noGrp="1"/>
          </p:cNvSpPr>
          <p:nvPr>
            <p:ph type="title"/>
          </p:nvPr>
        </p:nvSpPr>
        <p:spPr>
          <a:xfrm>
            <a:off x="20" y="2566"/>
            <a:ext cx="9143980" cy="517577"/>
          </a:xfrm>
        </p:spPr>
        <p:txBody>
          <a:bodyPr vert="horz" lIns="91440" tIns="45720" rIns="91440" bIns="45720" rtlCol="0" anchor="b">
            <a:noAutofit/>
          </a:bodyPr>
          <a:lstStyle/>
          <a:p>
            <a:pPr algn="ctr"/>
            <a:r>
              <a:rPr lang="en-US" b="1" dirty="0"/>
              <a:t>State Budget – Spending </a:t>
            </a: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FEFA60D4-69BC-0BB0-5E05-84C4E6FA3CCA}"/>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9476DA2C-A987-74D2-B8CB-355693AEDA25}"/>
              </a:ext>
            </a:extLst>
          </p:cNvPr>
          <p:cNvSpPr txBox="1"/>
          <p:nvPr/>
        </p:nvSpPr>
        <p:spPr>
          <a:xfrm>
            <a:off x="15069" y="813144"/>
            <a:ext cx="8951898" cy="3908762"/>
          </a:xfrm>
          <a:prstGeom prst="rect">
            <a:avLst/>
          </a:prstGeom>
          <a:noFill/>
        </p:spPr>
        <p:txBody>
          <a:bodyPr wrap="square" rtlCol="0">
            <a:spAutoFit/>
          </a:bodyPr>
          <a:lstStyle/>
          <a:p>
            <a:r>
              <a:rPr lang="en-US" b="1" dirty="0"/>
              <a:t>What We’re Talking About (Reality Check)</a:t>
            </a:r>
          </a:p>
          <a:p>
            <a:pPr marL="285750" indent="-285750">
              <a:spcBef>
                <a:spcPts val="1200"/>
              </a:spcBef>
              <a:buFont typeface="Wingdings" panose="05000000000000000000" pitchFamily="2" charset="2"/>
              <a:buChar char="Ø"/>
            </a:pPr>
            <a:r>
              <a:rPr lang="en-US" b="1" dirty="0"/>
              <a:t>Operating Budget (SB 5998)</a:t>
            </a:r>
            <a:br>
              <a:rPr lang="en-US" dirty="0"/>
            </a:br>
            <a:r>
              <a:rPr lang="en-US" dirty="0"/>
              <a:t>~</a:t>
            </a:r>
            <a:r>
              <a:rPr lang="en-US" b="1" dirty="0"/>
              <a:t>$70+ billion over two years</a:t>
            </a:r>
            <a:r>
              <a:rPr lang="en-US" dirty="0"/>
              <a:t> (this is the core engine of government) </a:t>
            </a:r>
          </a:p>
          <a:p>
            <a:pPr marL="285750" indent="-285750">
              <a:spcBef>
                <a:spcPts val="1200"/>
              </a:spcBef>
              <a:buFont typeface="Wingdings" panose="05000000000000000000" pitchFamily="2" charset="2"/>
              <a:buChar char="Ø"/>
            </a:pPr>
            <a:r>
              <a:rPr lang="en-US" b="1" dirty="0"/>
              <a:t>Capital Budget (SB 6003)</a:t>
            </a:r>
            <a:br>
              <a:rPr lang="en-US" dirty="0"/>
            </a:br>
            <a:r>
              <a:rPr lang="en-US" dirty="0"/>
              <a:t>~</a:t>
            </a:r>
            <a:r>
              <a:rPr lang="en-US" b="1" dirty="0"/>
              <a:t>$8–10+ billion</a:t>
            </a:r>
            <a:r>
              <a:rPr lang="en-US" dirty="0"/>
              <a:t> in projects (housing, buildings, infrastructure) </a:t>
            </a:r>
          </a:p>
          <a:p>
            <a:pPr marL="285750" indent="-285750">
              <a:spcBef>
                <a:spcPts val="1200"/>
              </a:spcBef>
              <a:buFont typeface="Wingdings" panose="05000000000000000000" pitchFamily="2" charset="2"/>
              <a:buChar char="Ø"/>
            </a:pPr>
            <a:r>
              <a:rPr lang="en-US" b="1" dirty="0"/>
              <a:t>Transportation Budget (SB 6005)</a:t>
            </a:r>
            <a:br>
              <a:rPr lang="en-US" dirty="0"/>
            </a:br>
            <a:r>
              <a:rPr lang="en-US" dirty="0"/>
              <a:t>~</a:t>
            </a:r>
            <a:r>
              <a:rPr lang="en-US" b="1" dirty="0"/>
              <a:t>$13–15+ billion</a:t>
            </a:r>
            <a:r>
              <a:rPr lang="en-US" dirty="0"/>
              <a:t> (roads, transit, maintenance) </a:t>
            </a:r>
          </a:p>
          <a:p>
            <a:pPr marL="285750" indent="-285750">
              <a:spcBef>
                <a:spcPts val="1200"/>
              </a:spcBef>
              <a:buFont typeface="Wingdings" panose="05000000000000000000" pitchFamily="2" charset="2"/>
              <a:buChar char="Ø"/>
            </a:pPr>
            <a:r>
              <a:rPr lang="en-US" b="1" dirty="0"/>
              <a:t>New Debt (SB 6225)</a:t>
            </a:r>
            <a:br>
              <a:rPr lang="en-US" dirty="0"/>
            </a:br>
            <a:r>
              <a:rPr lang="en-US" b="1" dirty="0"/>
              <a:t>$800 million borrowed</a:t>
            </a:r>
            <a:r>
              <a:rPr lang="en-US" dirty="0"/>
              <a:t> </a:t>
            </a:r>
          </a:p>
          <a:p>
            <a:pPr marL="285750" indent="-285750">
              <a:spcBef>
                <a:spcPts val="1200"/>
              </a:spcBef>
              <a:buFont typeface="Wingdings" panose="05000000000000000000" pitchFamily="2" charset="2"/>
              <a:buChar char="Ø"/>
            </a:pPr>
            <a:r>
              <a:rPr lang="en-US" b="1" dirty="0"/>
              <a:t>Climate / CCA Spending (HB 2251)</a:t>
            </a:r>
            <a:br>
              <a:rPr lang="en-US" dirty="0"/>
            </a:br>
            <a:r>
              <a:rPr lang="en-US" b="1" dirty="0"/>
              <a:t>Several billion more flowing through dedicated accounts</a:t>
            </a:r>
            <a:endParaRPr lang="en-US" dirty="0"/>
          </a:p>
        </p:txBody>
      </p:sp>
      <p:sp>
        <p:nvSpPr>
          <p:cNvPr id="13" name="TextBox 12">
            <a:extLst>
              <a:ext uri="{FF2B5EF4-FFF2-40B4-BE49-F238E27FC236}">
                <a16:creationId xmlns:a16="http://schemas.microsoft.com/office/drawing/2014/main" id="{9488A9BB-0826-E73C-BC5B-9DB7568E4F2B}"/>
              </a:ext>
            </a:extLst>
          </p:cNvPr>
          <p:cNvSpPr txBox="1"/>
          <p:nvPr/>
        </p:nvSpPr>
        <p:spPr>
          <a:xfrm>
            <a:off x="177033" y="5441861"/>
            <a:ext cx="8874756" cy="723275"/>
          </a:xfrm>
          <a:prstGeom prst="rect">
            <a:avLst/>
          </a:prstGeom>
          <a:noFill/>
        </p:spPr>
        <p:txBody>
          <a:bodyPr wrap="square" rtlCol="0">
            <a:spAutoFit/>
          </a:bodyPr>
          <a:lstStyle/>
          <a:p>
            <a:r>
              <a:rPr lang="en-US" b="1" dirty="0"/>
              <a:t>Bottom Line</a:t>
            </a:r>
          </a:p>
          <a:p>
            <a:endParaRPr lang="en-US" sz="500" b="1" dirty="0"/>
          </a:p>
          <a:p>
            <a:r>
              <a:rPr lang="en-US" dirty="0"/>
              <a:t>You are looking at roughly $90 to $100+ billion in total spending decisions</a:t>
            </a:r>
          </a:p>
        </p:txBody>
      </p:sp>
    </p:spTree>
    <p:extLst>
      <p:ext uri="{BB962C8B-B14F-4D97-AF65-F5344CB8AC3E}">
        <p14:creationId xmlns:p14="http://schemas.microsoft.com/office/powerpoint/2010/main" val="252742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4160F9E8-4A85-DBDD-FCDD-E590D9C6030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11539B6F-C1A0-C74F-0C1D-D2EBF236F471}"/>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BD945-DF18-B9A3-5F61-BF69E1721C1D}"/>
              </a:ext>
            </a:extLst>
          </p:cNvPr>
          <p:cNvSpPr>
            <a:spLocks noGrp="1"/>
          </p:cNvSpPr>
          <p:nvPr>
            <p:ph type="title"/>
          </p:nvPr>
        </p:nvSpPr>
        <p:spPr>
          <a:xfrm>
            <a:off x="1313259" y="33302"/>
            <a:ext cx="6507166" cy="771222"/>
          </a:xfrm>
        </p:spPr>
        <p:txBody>
          <a:bodyPr vert="horz" lIns="91440" tIns="45720" rIns="91440" bIns="45720" rtlCol="0" anchor="b">
            <a:normAutofit/>
          </a:bodyPr>
          <a:lstStyle/>
          <a:p>
            <a:pPr algn="ctr"/>
            <a:r>
              <a:rPr lang="en-US" sz="3100" b="1" dirty="0"/>
              <a:t>Artificial intelligence</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ADCA5751-27DA-FB28-D677-C6FA8B67423E}"/>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960651F4-6016-BE6F-2CEE-0F574C5AB93B}"/>
              </a:ext>
            </a:extLst>
          </p:cNvPr>
          <p:cNvSpPr txBox="1"/>
          <p:nvPr/>
        </p:nvSpPr>
        <p:spPr>
          <a:xfrm>
            <a:off x="138024" y="2869135"/>
            <a:ext cx="8867954" cy="1969770"/>
          </a:xfrm>
          <a:prstGeom prst="rect">
            <a:avLst/>
          </a:prstGeom>
          <a:noFill/>
        </p:spPr>
        <p:txBody>
          <a:bodyPr wrap="square" rtlCol="0">
            <a:spAutoFit/>
          </a:bodyPr>
          <a:lstStyle/>
          <a:p>
            <a:r>
              <a:rPr lang="en-US" b="1" dirty="0"/>
              <a:t>AI Regulation Bills — Key Takeaways</a:t>
            </a:r>
          </a:p>
          <a:p>
            <a:pPr marL="285750" indent="-285750">
              <a:spcBef>
                <a:spcPts val="600"/>
              </a:spcBef>
              <a:buFont typeface="Arial" panose="020B0604020202020204" pitchFamily="34" charset="0"/>
              <a:buChar char="•"/>
            </a:pPr>
            <a:r>
              <a:rPr lang="en-US" sz="1400" dirty="0"/>
              <a:t>Requires </a:t>
            </a:r>
            <a:r>
              <a:rPr lang="en-US" sz="1400" b="1" dirty="0"/>
              <a:t>AI-generated content to be labeled and traceable</a:t>
            </a:r>
            <a:r>
              <a:rPr lang="en-US" sz="1400" dirty="0"/>
              <a:t> (watermark/provenance rules) </a:t>
            </a:r>
          </a:p>
          <a:p>
            <a:pPr marL="285750" indent="-285750">
              <a:spcBef>
                <a:spcPts val="600"/>
              </a:spcBef>
              <a:buFont typeface="Arial" panose="020B0604020202020204" pitchFamily="34" charset="0"/>
              <a:buChar char="•"/>
            </a:pPr>
            <a:r>
              <a:rPr lang="en-US" sz="1400" dirty="0"/>
              <a:t>Mandates </a:t>
            </a:r>
            <a:r>
              <a:rPr lang="en-US" sz="1400" b="1" dirty="0"/>
              <a:t>disclosure when users interact with AI systems</a:t>
            </a:r>
            <a:r>
              <a:rPr lang="en-US" sz="1400" dirty="0"/>
              <a:t>, including government tools </a:t>
            </a:r>
          </a:p>
          <a:p>
            <a:pPr marL="285750" indent="-285750">
              <a:spcBef>
                <a:spcPts val="600"/>
              </a:spcBef>
              <a:buFont typeface="Arial" panose="020B0604020202020204" pitchFamily="34" charset="0"/>
              <a:buChar char="•"/>
            </a:pPr>
            <a:r>
              <a:rPr lang="en-US" sz="1400" dirty="0"/>
              <a:t>Regulates </a:t>
            </a:r>
            <a:r>
              <a:rPr lang="en-US" sz="1400" b="1" dirty="0"/>
              <a:t>AI companion chatbots</a:t>
            </a:r>
            <a:r>
              <a:rPr lang="en-US" sz="1400" dirty="0"/>
              <a:t>, especially for minors (safety, transparency, anti-manipulation rules) </a:t>
            </a:r>
          </a:p>
          <a:p>
            <a:pPr marL="285750" indent="-285750">
              <a:spcBef>
                <a:spcPts val="600"/>
              </a:spcBef>
              <a:buFont typeface="Arial" panose="020B0604020202020204" pitchFamily="34" charset="0"/>
              <a:buChar char="•"/>
            </a:pPr>
            <a:r>
              <a:rPr lang="en-US" sz="1400" dirty="0"/>
              <a:t>Requires </a:t>
            </a:r>
            <a:r>
              <a:rPr lang="en-US" sz="1400" b="1" dirty="0"/>
              <a:t>suicide/self-harm detection and response protocols</a:t>
            </a:r>
            <a:r>
              <a:rPr lang="en-US" sz="1400" dirty="0"/>
              <a:t> in AI chatbot systems</a:t>
            </a:r>
          </a:p>
          <a:p>
            <a:endParaRPr lang="en-US" sz="1400" dirty="0"/>
          </a:p>
        </p:txBody>
      </p:sp>
      <p:sp>
        <p:nvSpPr>
          <p:cNvPr id="13" name="TextBox 12">
            <a:extLst>
              <a:ext uri="{FF2B5EF4-FFF2-40B4-BE49-F238E27FC236}">
                <a16:creationId xmlns:a16="http://schemas.microsoft.com/office/drawing/2014/main" id="{96D4AC49-4234-D7F6-6717-3BF5E153E48C}"/>
              </a:ext>
            </a:extLst>
          </p:cNvPr>
          <p:cNvSpPr txBox="1"/>
          <p:nvPr/>
        </p:nvSpPr>
        <p:spPr>
          <a:xfrm>
            <a:off x="232913" y="5427771"/>
            <a:ext cx="8773063" cy="1200329"/>
          </a:xfrm>
          <a:prstGeom prst="rect">
            <a:avLst/>
          </a:prstGeom>
          <a:noFill/>
        </p:spPr>
        <p:txBody>
          <a:bodyPr wrap="square" rtlCol="0">
            <a:spAutoFit/>
          </a:bodyPr>
          <a:lstStyle/>
          <a:p>
            <a:r>
              <a:rPr lang="en-US" b="1" dirty="0"/>
              <a:t>Bottom Line</a:t>
            </a:r>
          </a:p>
          <a:p>
            <a:endParaRPr lang="en-US" b="1" dirty="0"/>
          </a:p>
          <a:p>
            <a:r>
              <a:rPr lang="en-US" b="1" dirty="0"/>
              <a:t>Increases transparency and imposes guardrails on AI to reduce deception, manipulation, and user harm</a:t>
            </a:r>
            <a:endParaRPr lang="en-US" dirty="0"/>
          </a:p>
        </p:txBody>
      </p:sp>
      <p:graphicFrame>
        <p:nvGraphicFramePr>
          <p:cNvPr id="6" name="Content Placeholder 5">
            <a:extLst>
              <a:ext uri="{FF2B5EF4-FFF2-40B4-BE49-F238E27FC236}">
                <a16:creationId xmlns:a16="http://schemas.microsoft.com/office/drawing/2014/main" id="{FABECD9C-291C-FDAD-F075-F6D471D1F041}"/>
              </a:ext>
            </a:extLst>
          </p:cNvPr>
          <p:cNvGraphicFramePr>
            <a:graphicFrameLocks noGrp="1"/>
          </p:cNvGraphicFramePr>
          <p:nvPr>
            <p:ph idx="1"/>
            <p:extLst>
              <p:ext uri="{D42A27DB-BD31-4B8C-83A1-F6EECF244321}">
                <p14:modId xmlns:p14="http://schemas.microsoft.com/office/powerpoint/2010/main" val="1596073024"/>
              </p:ext>
            </p:extLst>
          </p:nvPr>
        </p:nvGraphicFramePr>
        <p:xfrm>
          <a:off x="232915" y="1247033"/>
          <a:ext cx="8773063" cy="878259"/>
        </p:xfrm>
        <a:graphic>
          <a:graphicData uri="http://schemas.openxmlformats.org/drawingml/2006/table">
            <a:tbl>
              <a:tblPr>
                <a:tableStyleId>{5C22544A-7EE6-4342-B048-85BDC9FD1C3A}</a:tableStyleId>
              </a:tblPr>
              <a:tblGrid>
                <a:gridCol w="885332">
                  <a:extLst>
                    <a:ext uri="{9D8B030D-6E8A-4147-A177-3AD203B41FA5}">
                      <a16:colId xmlns:a16="http://schemas.microsoft.com/office/drawing/2014/main" val="3095468478"/>
                    </a:ext>
                  </a:extLst>
                </a:gridCol>
                <a:gridCol w="5040726">
                  <a:extLst>
                    <a:ext uri="{9D8B030D-6E8A-4147-A177-3AD203B41FA5}">
                      <a16:colId xmlns:a16="http://schemas.microsoft.com/office/drawing/2014/main" val="855172034"/>
                    </a:ext>
                  </a:extLst>
                </a:gridCol>
                <a:gridCol w="914400">
                  <a:extLst>
                    <a:ext uri="{9D8B030D-6E8A-4147-A177-3AD203B41FA5}">
                      <a16:colId xmlns:a16="http://schemas.microsoft.com/office/drawing/2014/main" val="3352307861"/>
                    </a:ext>
                  </a:extLst>
                </a:gridCol>
                <a:gridCol w="753036">
                  <a:extLst>
                    <a:ext uri="{9D8B030D-6E8A-4147-A177-3AD203B41FA5}">
                      <a16:colId xmlns:a16="http://schemas.microsoft.com/office/drawing/2014/main" val="1974578399"/>
                    </a:ext>
                  </a:extLst>
                </a:gridCol>
                <a:gridCol w="1179569">
                  <a:extLst>
                    <a:ext uri="{9D8B030D-6E8A-4147-A177-3AD203B41FA5}">
                      <a16:colId xmlns:a16="http://schemas.microsoft.com/office/drawing/2014/main" val="1831651833"/>
                    </a:ext>
                  </a:extLst>
                </a:gridCol>
              </a:tblGrid>
              <a:tr h="197871">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Bill</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Title</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Valdez</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Richards</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Krishnadasan</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3820908068"/>
                  </a:ext>
                </a:extLst>
              </a:tr>
              <a:tr h="206830">
                <a:tc>
                  <a:txBody>
                    <a:bodyPr/>
                    <a:lstStyle/>
                    <a:p>
                      <a:pPr algn="ctr" fontAlgn="ctr">
                        <a:buNone/>
                      </a:pPr>
                      <a:r>
                        <a:rPr lang="en-US" sz="13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tooltip="View ESSHB 1170">
                            <a:extLst>
                              <a:ext uri="{A12FA001-AC4F-418D-AE19-62706E023703}">
                                <ahyp:hlinkClr xmlns:ahyp="http://schemas.microsoft.com/office/drawing/2018/hyperlinkcolor" val="tx"/>
                              </a:ext>
                            </a:extLst>
                          </a:hlinkClick>
                        </a:rPr>
                        <a:t>ESSHB 1170</a:t>
                      </a:r>
                      <a:endParaRPr lang="en-US" sz="13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noFill/>
                  </a:tcPr>
                </a:tc>
                <a:tc>
                  <a:txBody>
                    <a:bodyPr/>
                    <a:lstStyle/>
                    <a:p>
                      <a:pPr algn="l" fontAlgn="ctr">
                        <a:buNone/>
                      </a:pPr>
                      <a:r>
                        <a:rPr lang="en-US" sz="13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Informing users when content is developed or modified by artificial intelligence.</a:t>
                      </a:r>
                      <a:endParaRPr lang="en-US" sz="13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noFill/>
                  </a:tcPr>
                </a:tc>
                <a:tc>
                  <a:txBody>
                    <a:bodyPr/>
                    <a:lstStyle/>
                    <a:p>
                      <a:pPr algn="ctr" fontAlgn="ctr">
                        <a:buNone/>
                      </a:pPr>
                      <a:r>
                        <a:rPr lang="en-US" sz="1500" b="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chemeClr val="accent6">
                        <a:lumMod val="75000"/>
                      </a:schemeClr>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1932282093"/>
                  </a:ext>
                </a:extLst>
              </a:tr>
              <a:tr h="206830">
                <a:tc>
                  <a:txBody>
                    <a:bodyPr/>
                    <a:lstStyle/>
                    <a:p>
                      <a:pPr algn="ctr" fontAlgn="ctr">
                        <a:buNone/>
                      </a:pPr>
                      <a:r>
                        <a:rPr lang="en-US" sz="130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tooltip="View ESHB 2225">
                            <a:extLst>
                              <a:ext uri="{A12FA001-AC4F-418D-AE19-62706E023703}">
                                <ahyp:hlinkClr xmlns:ahyp="http://schemas.microsoft.com/office/drawing/2018/hyperlinkcolor" val="tx"/>
                              </a:ext>
                            </a:extLst>
                          </a:hlinkClick>
                        </a:rPr>
                        <a:t>ESHB 2225</a:t>
                      </a:r>
                      <a:endParaRPr lang="en-US" sz="13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noFill/>
                  </a:tcPr>
                </a:tc>
                <a:tc>
                  <a:txBody>
                    <a:bodyPr/>
                    <a:lstStyle/>
                    <a:p>
                      <a:pPr algn="l" fontAlgn="ctr">
                        <a:buNone/>
                      </a:pPr>
                      <a:r>
                        <a:rPr lang="en-US" sz="13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Regulating artificial intelligence companion chatbots.</a:t>
                      </a:r>
                      <a:endParaRPr lang="en-US" sz="13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noFill/>
                  </a:tcPr>
                </a:tc>
                <a:tc>
                  <a:txBody>
                    <a:bodyPr/>
                    <a:lstStyle/>
                    <a:p>
                      <a:pPr algn="ctr" fontAlgn="ctr">
                        <a:buNone/>
                      </a:pPr>
                      <a:r>
                        <a:rPr lang="en-US" sz="1500" b="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chemeClr val="accent6">
                        <a:lumMod val="75000"/>
                      </a:schemeClr>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1503137605"/>
                  </a:ext>
                </a:extLst>
              </a:tr>
            </a:tbl>
          </a:graphicData>
        </a:graphic>
      </p:graphicFrame>
    </p:spTree>
    <p:extLst>
      <p:ext uri="{BB962C8B-B14F-4D97-AF65-F5344CB8AC3E}">
        <p14:creationId xmlns:p14="http://schemas.microsoft.com/office/powerpoint/2010/main" val="9615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52830C45-E663-DC1B-3DC8-281A1C2CF260}"/>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4BF602BF-82DC-30B0-BE87-F23965A44983}"/>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FCC1AD5A-FD15-8BC9-648B-A3B01B7DFE90}"/>
              </a:ext>
            </a:extLst>
          </p:cNvPr>
          <p:cNvSpPr>
            <a:spLocks noGrp="1"/>
          </p:cNvSpPr>
          <p:nvPr>
            <p:ph type="title"/>
          </p:nvPr>
        </p:nvSpPr>
        <p:spPr>
          <a:xfrm>
            <a:off x="1313259" y="56354"/>
            <a:ext cx="6507166" cy="397443"/>
          </a:xfrm>
        </p:spPr>
        <p:txBody>
          <a:bodyPr vert="horz" lIns="91440" tIns="45720" rIns="91440" bIns="45720" rtlCol="0" anchor="b">
            <a:normAutofit fontScale="90000"/>
          </a:bodyPr>
          <a:lstStyle/>
          <a:p>
            <a:pPr algn="ctr"/>
            <a:r>
              <a:rPr lang="en-US" sz="3100" b="1" dirty="0"/>
              <a:t>Civil Law</a:t>
            </a:r>
            <a:endParaRPr lang="en-US" sz="31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E5B0B481-0BD8-E3CF-010C-AEBFC1DFE804}"/>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92D2B4F2-71C0-B572-7FB2-C946F89479DE}"/>
              </a:ext>
            </a:extLst>
          </p:cNvPr>
          <p:cNvSpPr txBox="1"/>
          <p:nvPr/>
        </p:nvSpPr>
        <p:spPr>
          <a:xfrm>
            <a:off x="98323" y="4374110"/>
            <a:ext cx="8867954" cy="1569660"/>
          </a:xfrm>
          <a:prstGeom prst="rect">
            <a:avLst/>
          </a:prstGeom>
          <a:noFill/>
        </p:spPr>
        <p:txBody>
          <a:bodyPr wrap="square" rtlCol="0">
            <a:spAutoFit/>
          </a:bodyPr>
          <a:lstStyle/>
          <a:p>
            <a:r>
              <a:rPr lang="en-US" sz="1600" b="1" dirty="0"/>
              <a:t>Key Takeaways</a:t>
            </a:r>
          </a:p>
          <a:p>
            <a:pPr marL="285750" indent="-285750">
              <a:buFont typeface="Arial" panose="020B0604020202020204" pitchFamily="34" charset="0"/>
              <a:buChar char="•"/>
            </a:pPr>
            <a:r>
              <a:rPr lang="en-US" sz="1600" dirty="0"/>
              <a:t>Expands </a:t>
            </a:r>
            <a:r>
              <a:rPr lang="en-US" sz="1600" b="1" dirty="0"/>
              <a:t>consumer protections</a:t>
            </a:r>
            <a:r>
              <a:rPr lang="en-US" sz="1600" dirty="0"/>
              <a:t> (debt, probate, guardianship) </a:t>
            </a:r>
          </a:p>
          <a:p>
            <a:pPr marL="285750" indent="-285750">
              <a:buFont typeface="Arial" panose="020B0604020202020204" pitchFamily="34" charset="0"/>
              <a:buChar char="•"/>
            </a:pPr>
            <a:r>
              <a:rPr lang="en-US" sz="1600" dirty="0"/>
              <a:t>Tightens </a:t>
            </a:r>
            <a:r>
              <a:rPr lang="en-US" sz="1600" b="1" dirty="0"/>
              <a:t>court processes and oversight</a:t>
            </a:r>
            <a:r>
              <a:rPr lang="en-US" sz="1600" dirty="0"/>
              <a:t> </a:t>
            </a:r>
          </a:p>
          <a:p>
            <a:pPr marL="285750" indent="-285750">
              <a:buFont typeface="Arial" panose="020B0604020202020204" pitchFamily="34" charset="0"/>
              <a:buChar char="•"/>
            </a:pPr>
            <a:r>
              <a:rPr lang="en-US" sz="1600" dirty="0"/>
              <a:t>Pushes back on </a:t>
            </a:r>
            <a:r>
              <a:rPr lang="en-US" sz="1600" b="1" dirty="0"/>
              <a:t>anti-competitive practices</a:t>
            </a:r>
            <a:r>
              <a:rPr lang="en-US" sz="1600" dirty="0"/>
              <a:t> (grocery/pharmacy access) </a:t>
            </a:r>
          </a:p>
          <a:p>
            <a:pPr marL="285750" indent="-285750">
              <a:buFont typeface="Arial" panose="020B0604020202020204" pitchFamily="34" charset="0"/>
              <a:buChar char="•"/>
            </a:pPr>
            <a:r>
              <a:rPr lang="en-US" sz="1600" dirty="0"/>
              <a:t>Adjusts </a:t>
            </a:r>
            <a:r>
              <a:rPr lang="en-US" sz="1600" b="1" dirty="0"/>
              <a:t>everyday financial rules</a:t>
            </a:r>
            <a:r>
              <a:rPr lang="en-US" sz="1600" dirty="0"/>
              <a:t> (cash rounding, insurance notices) </a:t>
            </a:r>
          </a:p>
          <a:p>
            <a:pPr marL="285750" indent="-285750">
              <a:buFont typeface="Arial" panose="020B0604020202020204" pitchFamily="34" charset="0"/>
              <a:buChar char="•"/>
            </a:pPr>
            <a:r>
              <a:rPr lang="en-US" sz="1600" dirty="0"/>
              <a:t>Adds </a:t>
            </a:r>
            <a:r>
              <a:rPr lang="en-US" sz="1600" b="1" dirty="0"/>
              <a:t>targeted protections</a:t>
            </a:r>
            <a:r>
              <a:rPr lang="en-US" sz="1600" dirty="0"/>
              <a:t> (deepfakes, charitable donations)</a:t>
            </a:r>
          </a:p>
        </p:txBody>
      </p:sp>
      <p:sp>
        <p:nvSpPr>
          <p:cNvPr id="13" name="TextBox 12">
            <a:extLst>
              <a:ext uri="{FF2B5EF4-FFF2-40B4-BE49-F238E27FC236}">
                <a16:creationId xmlns:a16="http://schemas.microsoft.com/office/drawing/2014/main" id="{110B91D2-0AA8-2E69-29F3-0FA5C054C4CE}"/>
              </a:ext>
            </a:extLst>
          </p:cNvPr>
          <p:cNvSpPr txBox="1"/>
          <p:nvPr/>
        </p:nvSpPr>
        <p:spPr>
          <a:xfrm>
            <a:off x="180310" y="5913284"/>
            <a:ext cx="8773063" cy="923330"/>
          </a:xfrm>
          <a:prstGeom prst="rect">
            <a:avLst/>
          </a:prstGeom>
          <a:noFill/>
        </p:spPr>
        <p:txBody>
          <a:bodyPr wrap="square" rtlCol="0">
            <a:spAutoFit/>
          </a:bodyPr>
          <a:lstStyle/>
          <a:p>
            <a:r>
              <a:rPr lang="en-US" sz="1600" b="1" dirty="0"/>
              <a:t>Bottom Line</a:t>
            </a:r>
          </a:p>
          <a:p>
            <a:endParaRPr lang="en-US" sz="500" b="1" dirty="0"/>
          </a:p>
          <a:p>
            <a:r>
              <a:rPr lang="en-US" sz="1600" dirty="0"/>
              <a:t>Strengthens consumer protection and fairness across systems, with more oversight and targeted market intervention</a:t>
            </a:r>
          </a:p>
        </p:txBody>
      </p:sp>
      <p:graphicFrame>
        <p:nvGraphicFramePr>
          <p:cNvPr id="7" name="Content Placeholder 6">
            <a:extLst>
              <a:ext uri="{FF2B5EF4-FFF2-40B4-BE49-F238E27FC236}">
                <a16:creationId xmlns:a16="http://schemas.microsoft.com/office/drawing/2014/main" id="{31B71735-F75A-416E-E794-C2341CE42EC5}"/>
              </a:ext>
            </a:extLst>
          </p:cNvPr>
          <p:cNvGraphicFramePr>
            <a:graphicFrameLocks noGrp="1"/>
          </p:cNvGraphicFramePr>
          <p:nvPr>
            <p:ph idx="1"/>
            <p:extLst>
              <p:ext uri="{D42A27DB-BD31-4B8C-83A1-F6EECF244321}">
                <p14:modId xmlns:p14="http://schemas.microsoft.com/office/powerpoint/2010/main" val="2190715976"/>
              </p:ext>
            </p:extLst>
          </p:nvPr>
        </p:nvGraphicFramePr>
        <p:xfrm>
          <a:off x="138022" y="571745"/>
          <a:ext cx="8867955" cy="3661365"/>
        </p:xfrm>
        <a:graphic>
          <a:graphicData uri="http://schemas.openxmlformats.org/drawingml/2006/table">
            <a:tbl>
              <a:tblPr>
                <a:tableStyleId>{5C22544A-7EE6-4342-B048-85BDC9FD1C3A}</a:tableStyleId>
              </a:tblPr>
              <a:tblGrid>
                <a:gridCol w="769426">
                  <a:extLst>
                    <a:ext uri="{9D8B030D-6E8A-4147-A177-3AD203B41FA5}">
                      <a16:colId xmlns:a16="http://schemas.microsoft.com/office/drawing/2014/main" val="2980256679"/>
                    </a:ext>
                  </a:extLst>
                </a:gridCol>
                <a:gridCol w="5155255">
                  <a:extLst>
                    <a:ext uri="{9D8B030D-6E8A-4147-A177-3AD203B41FA5}">
                      <a16:colId xmlns:a16="http://schemas.microsoft.com/office/drawing/2014/main" val="3871992512"/>
                    </a:ext>
                  </a:extLst>
                </a:gridCol>
                <a:gridCol w="1060396">
                  <a:extLst>
                    <a:ext uri="{9D8B030D-6E8A-4147-A177-3AD203B41FA5}">
                      <a16:colId xmlns:a16="http://schemas.microsoft.com/office/drawing/2014/main" val="493003040"/>
                    </a:ext>
                  </a:extLst>
                </a:gridCol>
                <a:gridCol w="791456">
                  <a:extLst>
                    <a:ext uri="{9D8B030D-6E8A-4147-A177-3AD203B41FA5}">
                      <a16:colId xmlns:a16="http://schemas.microsoft.com/office/drawing/2014/main" val="3059337727"/>
                    </a:ext>
                  </a:extLst>
                </a:gridCol>
                <a:gridCol w="1091422">
                  <a:extLst>
                    <a:ext uri="{9D8B030D-6E8A-4147-A177-3AD203B41FA5}">
                      <a16:colId xmlns:a16="http://schemas.microsoft.com/office/drawing/2014/main" val="1248650641"/>
                    </a:ext>
                  </a:extLst>
                </a:gridCol>
              </a:tblGrid>
              <a:tr h="182278">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Bill</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Title</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Valdez</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Richards</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Krishnadasan</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3058301368"/>
                  </a:ext>
                </a:extLst>
              </a:tr>
              <a:tr h="207134">
                <a:tc>
                  <a:txBody>
                    <a:bodyPr/>
                    <a:lstStyle/>
                    <a:p>
                      <a:pPr algn="ctr" fontAlgn="ctr">
                        <a:buNone/>
                      </a:pPr>
                      <a:r>
                        <a:rPr lang="en-US" sz="1000" b="1" u="none" strike="noStrike" dirty="0">
                          <a:solidFill>
                            <a:schemeClr val="tx1"/>
                          </a:solidFill>
                          <a:effectLst/>
                        </a:rPr>
                        <a:t>SSHB 1909</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Establishing the court unification task force.</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rgbClr val="FFFF00"/>
                          </a:solidFill>
                          <a:effectLst/>
                        </a:rPr>
                        <a:t>Opposed</a:t>
                      </a:r>
                      <a:endParaRPr lang="en-US" sz="1500" b="1" i="0" u="none" strike="noStrike" dirty="0">
                        <a:solidFill>
                          <a:srgbClr val="FFFF00"/>
                        </a:solidFill>
                        <a:effectLst/>
                        <a:latin typeface="Calibri" panose="020F0502020204030204" pitchFamily="34" charset="0"/>
                      </a:endParaRPr>
                    </a:p>
                  </a:txBody>
                  <a:tcPr marL="8285" marR="8285" marT="8285" marB="0" anchor="ctr">
                    <a:solidFill>
                      <a:schemeClr val="accent6">
                        <a:lumMod val="75000"/>
                      </a:schemeClr>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1991236290"/>
                  </a:ext>
                </a:extLst>
              </a:tr>
              <a:tr h="207134">
                <a:tc>
                  <a:txBody>
                    <a:bodyPr/>
                    <a:lstStyle/>
                    <a:p>
                      <a:pPr algn="ctr" fontAlgn="ctr">
                        <a:buNone/>
                      </a:pPr>
                      <a:r>
                        <a:rPr lang="en-US" sz="1000" b="1" u="none" strike="noStrike" dirty="0">
                          <a:solidFill>
                            <a:schemeClr val="tx1"/>
                          </a:solidFill>
                          <a:effectLst/>
                        </a:rPr>
                        <a:t>SHB 2178</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Concerning court rules and procedures.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651422699"/>
                  </a:ext>
                </a:extLst>
              </a:tr>
              <a:tr h="248560">
                <a:tc>
                  <a:txBody>
                    <a:bodyPr/>
                    <a:lstStyle/>
                    <a:p>
                      <a:pPr algn="ctr" fontAlgn="ctr">
                        <a:buNone/>
                      </a:pPr>
                      <a:r>
                        <a:rPr lang="en-US" sz="1000" b="1" u="none" strike="noStrike" dirty="0">
                          <a:solidFill>
                            <a:schemeClr val="tx1"/>
                          </a:solidFill>
                          <a:effectLst/>
                        </a:rPr>
                        <a:t>HB 2272</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Updating terminology related to ski areas and winter sports activities.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3838263111"/>
                  </a:ext>
                </a:extLst>
              </a:tr>
              <a:tr h="207134">
                <a:tc>
                  <a:txBody>
                    <a:bodyPr/>
                    <a:lstStyle/>
                    <a:p>
                      <a:pPr algn="ctr" fontAlgn="ctr">
                        <a:buNone/>
                      </a:pPr>
                      <a:r>
                        <a:rPr lang="en-US" sz="1000" b="1" u="none" strike="noStrike" dirty="0">
                          <a:solidFill>
                            <a:schemeClr val="tx1"/>
                          </a:solidFill>
                          <a:effectLst/>
                        </a:rPr>
                        <a:t>ESHB 2274</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Modifying the Washington commercial electronic mail act.</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4146920616"/>
                  </a:ext>
                </a:extLst>
              </a:tr>
              <a:tr h="347985">
                <a:tc>
                  <a:txBody>
                    <a:bodyPr/>
                    <a:lstStyle/>
                    <a:p>
                      <a:pPr algn="ctr" fontAlgn="ctr">
                        <a:buNone/>
                      </a:pPr>
                      <a:r>
                        <a:rPr lang="en-US" sz="1000" b="1" u="none" strike="noStrike">
                          <a:solidFill>
                            <a:schemeClr val="tx1"/>
                          </a:solidFill>
                          <a:effectLst/>
                        </a:rPr>
                        <a:t>EHB 2294</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Prohibiting negative use restrictions on real property that have the effect of limiting consumer access to food and medicine.</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2810342904"/>
                  </a:ext>
                </a:extLst>
              </a:tr>
              <a:tr h="207134">
                <a:tc>
                  <a:txBody>
                    <a:bodyPr/>
                    <a:lstStyle/>
                    <a:p>
                      <a:pPr algn="ctr" fontAlgn="ctr">
                        <a:buNone/>
                      </a:pPr>
                      <a:r>
                        <a:rPr lang="en-US" sz="1000" b="1" u="none" strike="noStrike">
                          <a:solidFill>
                            <a:schemeClr val="tx1"/>
                          </a:solidFill>
                          <a:effectLst/>
                        </a:rPr>
                        <a:t>SHB 2334</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Adjusting the price of a cash transaction to eliminate the need for pennies.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3244923569"/>
                  </a:ext>
                </a:extLst>
              </a:tr>
              <a:tr h="207134">
                <a:tc>
                  <a:txBody>
                    <a:bodyPr/>
                    <a:lstStyle/>
                    <a:p>
                      <a:pPr algn="ctr" fontAlgn="ctr">
                        <a:buNone/>
                      </a:pPr>
                      <a:r>
                        <a:rPr lang="en-US" sz="1000" b="1" u="none" strike="noStrike">
                          <a:solidFill>
                            <a:schemeClr val="tx1"/>
                          </a:solidFill>
                          <a:effectLst/>
                        </a:rPr>
                        <a:t>SHB 2428</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Preventing unintentional lapses and cancellations of life insurance policies.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4235219766"/>
                  </a:ext>
                </a:extLst>
              </a:tr>
              <a:tr h="207134">
                <a:tc>
                  <a:txBody>
                    <a:bodyPr/>
                    <a:lstStyle/>
                    <a:p>
                      <a:pPr algn="ctr" fontAlgn="ctr">
                        <a:buNone/>
                      </a:pPr>
                      <a:r>
                        <a:rPr lang="en-US" sz="1000" b="1" u="none" strike="noStrike">
                          <a:solidFill>
                            <a:schemeClr val="tx1"/>
                          </a:solidFill>
                          <a:effectLst/>
                        </a:rPr>
                        <a:t>EHB 2445</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Ending probates for profit.</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2896192756"/>
                  </a:ext>
                </a:extLst>
              </a:tr>
              <a:tr h="347985">
                <a:tc>
                  <a:txBody>
                    <a:bodyPr/>
                    <a:lstStyle/>
                    <a:p>
                      <a:pPr algn="ctr" fontAlgn="ctr">
                        <a:buNone/>
                      </a:pPr>
                      <a:r>
                        <a:rPr lang="en-US" sz="1000" b="1" u="none" strike="noStrike">
                          <a:solidFill>
                            <a:schemeClr val="tx1"/>
                          </a:solidFill>
                          <a:effectLst/>
                        </a:rPr>
                        <a:t>HB 2624</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Clarifying consumer protections regarding unsolicited real estate transactions for public purposes or by nonprofit land conservancies.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rgbClr val="FFFF00"/>
                          </a:solidFill>
                          <a:effectLst/>
                        </a:rPr>
                        <a:t>Opposed</a:t>
                      </a:r>
                      <a:endParaRPr lang="en-US" sz="1500" b="1" i="0" u="none" strike="noStrike" dirty="0">
                        <a:solidFill>
                          <a:srgbClr val="FFFF00"/>
                        </a:solidFill>
                        <a:effectLst/>
                        <a:latin typeface="Calibri" panose="020F0502020204030204" pitchFamily="34" charset="0"/>
                      </a:endParaRPr>
                    </a:p>
                  </a:txBody>
                  <a:tcPr marL="8285" marR="8285" marT="8285" marB="0" anchor="ctr">
                    <a:solidFill>
                      <a:schemeClr val="accent6">
                        <a:lumMod val="75000"/>
                      </a:schemeClr>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1002086315"/>
                  </a:ext>
                </a:extLst>
              </a:tr>
              <a:tr h="207134">
                <a:tc>
                  <a:txBody>
                    <a:bodyPr/>
                    <a:lstStyle/>
                    <a:p>
                      <a:pPr algn="ctr" fontAlgn="ctr">
                        <a:buNone/>
                      </a:pPr>
                      <a:r>
                        <a:rPr lang="en-US" sz="1000" b="1" u="none" strike="noStrike">
                          <a:solidFill>
                            <a:schemeClr val="tx1"/>
                          </a:solidFill>
                          <a:effectLst/>
                        </a:rPr>
                        <a:t>ESSB 6087</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Concerning donations for children.</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382917401"/>
                  </a:ext>
                </a:extLst>
              </a:tr>
              <a:tr h="207134">
                <a:tc>
                  <a:txBody>
                    <a:bodyPr/>
                    <a:lstStyle/>
                    <a:p>
                      <a:pPr algn="ctr" fontAlgn="ctr">
                        <a:buNone/>
                      </a:pPr>
                      <a:r>
                        <a:rPr lang="en-US" sz="1000" b="1" u="none" strike="noStrike">
                          <a:solidFill>
                            <a:schemeClr val="tx1"/>
                          </a:solidFill>
                          <a:effectLst/>
                        </a:rPr>
                        <a:t>SSB 5720</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Enacting the uniform consumer debt default judgments act.</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881324729"/>
                  </a:ext>
                </a:extLst>
              </a:tr>
              <a:tr h="347985">
                <a:tc>
                  <a:txBody>
                    <a:bodyPr/>
                    <a:lstStyle/>
                    <a:p>
                      <a:pPr algn="ctr" fontAlgn="ctr">
                        <a:buNone/>
                      </a:pPr>
                      <a:r>
                        <a:rPr lang="en-US" sz="1000" b="1" u="none" strike="noStrike">
                          <a:solidFill>
                            <a:schemeClr val="tx1"/>
                          </a:solidFill>
                          <a:effectLst/>
                        </a:rPr>
                        <a:t>ESSB 5837</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Concerning guardianship, conservatorship, and other protective arrangements for adults.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rgbClr val="FFFF00"/>
                          </a:solidFill>
                          <a:effectLst/>
                        </a:rPr>
                        <a:t>Opposed</a:t>
                      </a:r>
                      <a:endParaRPr lang="en-US" sz="1500" b="1" i="0" u="none" strike="noStrike" dirty="0">
                        <a:solidFill>
                          <a:srgbClr val="FFFF00"/>
                        </a:solidFill>
                        <a:effectLst/>
                        <a:latin typeface="Calibri" panose="020F0502020204030204" pitchFamily="34" charset="0"/>
                      </a:endParaRPr>
                    </a:p>
                  </a:txBody>
                  <a:tcPr marL="8285" marR="8285" marT="8285" marB="0" anchor="ctr">
                    <a:solidFill>
                      <a:schemeClr val="accent6">
                        <a:lumMod val="75000"/>
                      </a:schemeClr>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4168680108"/>
                  </a:ext>
                </a:extLst>
              </a:tr>
              <a:tr h="215419">
                <a:tc>
                  <a:txBody>
                    <a:bodyPr/>
                    <a:lstStyle/>
                    <a:p>
                      <a:pPr algn="ctr" fontAlgn="ctr">
                        <a:buNone/>
                      </a:pPr>
                      <a:r>
                        <a:rPr lang="en-US" sz="1000" b="1" u="none" strike="noStrike">
                          <a:solidFill>
                            <a:schemeClr val="tx1"/>
                          </a:solidFill>
                          <a:effectLst/>
                        </a:rPr>
                        <a:t>SSB 5886</a:t>
                      </a:r>
                      <a:endParaRPr lang="en-US" sz="1000" b="1" i="0" u="none" strike="noStrike">
                        <a:solidFill>
                          <a:schemeClr val="tx1"/>
                        </a:solidFill>
                        <a:effectLst/>
                        <a:latin typeface="Calibri" panose="020F0502020204030204" pitchFamily="34" charset="0"/>
                      </a:endParaRPr>
                    </a:p>
                  </a:txBody>
                  <a:tcPr marL="8285" marR="8285" marT="8285" marB="0" anchor="ctr">
                    <a:noFill/>
                  </a:tcPr>
                </a:tc>
                <a:tc>
                  <a:txBody>
                    <a:bodyPr/>
                    <a:lstStyle/>
                    <a:p>
                      <a:pPr algn="l" fontAlgn="ctr">
                        <a:buNone/>
                      </a:pPr>
                      <a:r>
                        <a:rPr lang="en-US" sz="1000" b="1" u="none" strike="noStrike" dirty="0">
                          <a:solidFill>
                            <a:schemeClr val="tx1"/>
                          </a:solidFill>
                          <a:effectLst/>
                        </a:rPr>
                        <a:t>Concerning personality rights.</a:t>
                      </a:r>
                      <a:endParaRPr lang="en-US" sz="1000" b="1" i="0" u="none" strike="noStrike" dirty="0">
                        <a:solidFill>
                          <a:schemeClr val="tx1"/>
                        </a:solidFill>
                        <a:effectLst/>
                        <a:latin typeface="Calibri" panose="020F0502020204030204" pitchFamily="34" charset="0"/>
                      </a:endParaRPr>
                    </a:p>
                  </a:txBody>
                  <a:tcPr marL="8285" marR="8285" marT="8285" marB="0" anchor="ctr">
                    <a:no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a:solidFill>
                            <a:schemeClr val="tx1"/>
                          </a:solidFill>
                          <a:effectLst/>
                        </a:rPr>
                        <a:t>Support</a:t>
                      </a:r>
                      <a:endParaRPr lang="en-US" sz="1500" b="1" i="0" u="none" strike="noStrike">
                        <a:solidFill>
                          <a:schemeClr val="tx1"/>
                        </a:solidFill>
                        <a:effectLst/>
                        <a:latin typeface="Calibri" panose="020F0502020204030204" pitchFamily="34" charset="0"/>
                      </a:endParaRPr>
                    </a:p>
                  </a:txBody>
                  <a:tcPr marL="8285" marR="8285" marT="8285" marB="0" anchor="ctr">
                    <a:solidFill>
                      <a:srgbClr val="00B050"/>
                    </a:solidFill>
                  </a:tcPr>
                </a:tc>
                <a:tc>
                  <a:txBody>
                    <a:bodyPr/>
                    <a:lstStyle/>
                    <a:p>
                      <a:pPr algn="ctr" fontAlgn="ctr">
                        <a:buNone/>
                      </a:pPr>
                      <a:r>
                        <a:rPr lang="en-US" sz="1500" b="1" u="none" strike="noStrike" dirty="0">
                          <a:solidFill>
                            <a:schemeClr val="tx1"/>
                          </a:solidFill>
                          <a:effectLst/>
                        </a:rPr>
                        <a:t>Support</a:t>
                      </a:r>
                      <a:endParaRPr lang="en-US" sz="1500" b="1" i="0" u="none" strike="noStrike" dirty="0">
                        <a:solidFill>
                          <a:schemeClr val="tx1"/>
                        </a:solidFill>
                        <a:effectLst/>
                        <a:latin typeface="Calibri" panose="020F0502020204030204" pitchFamily="34" charset="0"/>
                      </a:endParaRPr>
                    </a:p>
                  </a:txBody>
                  <a:tcPr marL="8285" marR="8285" marT="8285" marB="0" anchor="ctr">
                    <a:solidFill>
                      <a:srgbClr val="00B050"/>
                    </a:solidFill>
                  </a:tcPr>
                </a:tc>
                <a:extLst>
                  <a:ext uri="{0D108BD9-81ED-4DB2-BD59-A6C34878D82A}">
                    <a16:rowId xmlns:a16="http://schemas.microsoft.com/office/drawing/2014/main" val="2676731491"/>
                  </a:ext>
                </a:extLst>
              </a:tr>
            </a:tbl>
          </a:graphicData>
        </a:graphic>
      </p:graphicFrame>
    </p:spTree>
    <p:extLst>
      <p:ext uri="{BB962C8B-B14F-4D97-AF65-F5344CB8AC3E}">
        <p14:creationId xmlns:p14="http://schemas.microsoft.com/office/powerpoint/2010/main" val="33800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A982EA3B-D7E8-C946-86DA-669DADDF508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3B666EFC-67FD-1D3E-AA07-3584471D2818}"/>
              </a:ext>
            </a:extLst>
          </p:cNvPr>
          <p:cNvPicPr>
            <a:picLocks noChangeAspect="1"/>
          </p:cNvPicPr>
          <p:nvPr/>
        </p:nvPicPr>
        <p:blipFill>
          <a:blip r:embed="rId4">
            <a:duotone>
              <a:prstClr val="black"/>
              <a:schemeClr val="bg1">
                <a:tint val="45000"/>
                <a:satMod val="400000"/>
              </a:schemeClr>
            </a:duotone>
            <a:alphaModFix amt="25000"/>
          </a:blip>
          <a:srcRect l="5429" r="11238"/>
          <a:stretch>
            <a:fillRect/>
          </a:stretch>
        </p:blipFill>
        <p:spPr>
          <a:xfrm>
            <a:off x="20" y="0"/>
            <a:ext cx="9143980" cy="6858000"/>
          </a:xfrm>
          <a:prstGeom prst="rect">
            <a:avLst/>
          </a:prstGeom>
        </p:spPr>
      </p:pic>
      <p:sp>
        <p:nvSpPr>
          <p:cNvPr id="2" name="Title 1">
            <a:extLst>
              <a:ext uri="{FF2B5EF4-FFF2-40B4-BE49-F238E27FC236}">
                <a16:creationId xmlns:a16="http://schemas.microsoft.com/office/drawing/2014/main" id="{F46FC9D6-3446-24E3-5A7E-8EA330FE3D41}"/>
              </a:ext>
            </a:extLst>
          </p:cNvPr>
          <p:cNvSpPr>
            <a:spLocks noGrp="1"/>
          </p:cNvSpPr>
          <p:nvPr>
            <p:ph type="title"/>
          </p:nvPr>
        </p:nvSpPr>
        <p:spPr>
          <a:xfrm>
            <a:off x="107576" y="33302"/>
            <a:ext cx="9036404" cy="505036"/>
          </a:xfrm>
        </p:spPr>
        <p:txBody>
          <a:bodyPr vert="horz" lIns="91440" tIns="0" rIns="91440" bIns="0" rtlCol="0" anchor="b">
            <a:noAutofit/>
          </a:bodyPr>
          <a:lstStyle/>
          <a:p>
            <a:r>
              <a:rPr lang="en-US" b="1" dirty="0"/>
              <a:t>HB 2334 — How Cash Rounding Will Work</a:t>
            </a:r>
            <a:endPar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Box 3">
            <a:extLst>
              <a:ext uri="{FF2B5EF4-FFF2-40B4-BE49-F238E27FC236}">
                <a16:creationId xmlns:a16="http://schemas.microsoft.com/office/drawing/2014/main" id="{332D650E-A577-FCA6-D6E0-7BEA5D7A1BD4}"/>
              </a:ext>
            </a:extLst>
          </p:cNvPr>
          <p:cNvSpPr txBox="1"/>
          <p:nvPr/>
        </p:nvSpPr>
        <p:spPr>
          <a:xfrm>
            <a:off x="307653" y="968188"/>
            <a:ext cx="9143980" cy="1708160"/>
          </a:xfrm>
          <a:prstGeom prst="rect">
            <a:avLst/>
          </a:prstGeom>
          <a:noFill/>
        </p:spPr>
        <p:txBody>
          <a:bodyPr wrap="square" rtlCol="0">
            <a:spAutoFit/>
          </a:bodyPr>
          <a:lstStyle/>
          <a:p>
            <a:r>
              <a:rPr lang="en-US" b="1" dirty="0"/>
              <a:t>What’s Changing</a:t>
            </a:r>
          </a:p>
          <a:p>
            <a:pPr marL="285750" indent="-285750">
              <a:spcBef>
                <a:spcPts val="600"/>
              </a:spcBef>
              <a:buFont typeface="Arial" panose="020B0604020202020204" pitchFamily="34" charset="0"/>
              <a:buChar char="•"/>
            </a:pPr>
            <a:r>
              <a:rPr lang="en-US" dirty="0"/>
              <a:t>Pennies will effectively </a:t>
            </a:r>
            <a:r>
              <a:rPr lang="en-US" b="1" dirty="0"/>
              <a:t>stop being used in cash transactions</a:t>
            </a:r>
            <a:r>
              <a:rPr lang="en-US" dirty="0"/>
              <a:t> </a:t>
            </a:r>
          </a:p>
          <a:p>
            <a:pPr marL="285750" indent="-285750">
              <a:spcBef>
                <a:spcPts val="600"/>
              </a:spcBef>
              <a:buFont typeface="Arial" panose="020B0604020202020204" pitchFamily="34" charset="0"/>
              <a:buChar char="•"/>
            </a:pPr>
            <a:r>
              <a:rPr lang="en-US" dirty="0"/>
              <a:t>Businesses can </a:t>
            </a:r>
            <a:r>
              <a:rPr lang="en-US" b="1" dirty="0"/>
              <a:t>round your total to the nearest $0.05</a:t>
            </a:r>
            <a:r>
              <a:rPr lang="en-US" dirty="0"/>
              <a:t> when you pay with cash </a:t>
            </a:r>
          </a:p>
          <a:p>
            <a:pPr marL="285750" indent="-285750">
              <a:spcBef>
                <a:spcPts val="600"/>
              </a:spcBef>
              <a:buFont typeface="Arial" panose="020B0604020202020204" pitchFamily="34" charset="0"/>
              <a:buChar char="•"/>
            </a:pPr>
            <a:r>
              <a:rPr lang="en-US" dirty="0"/>
              <a:t>This applies </a:t>
            </a:r>
            <a:r>
              <a:rPr lang="en-US" b="1" dirty="0"/>
              <a:t>only to cash</a:t>
            </a:r>
            <a:r>
              <a:rPr lang="en-US" dirty="0"/>
              <a:t>. Cards and digital payments stay exact</a:t>
            </a:r>
          </a:p>
          <a:p>
            <a:endParaRPr lang="en-US" dirty="0"/>
          </a:p>
        </p:txBody>
      </p:sp>
      <p:graphicFrame>
        <p:nvGraphicFramePr>
          <p:cNvPr id="9" name="Table 8">
            <a:extLst>
              <a:ext uri="{FF2B5EF4-FFF2-40B4-BE49-F238E27FC236}">
                <a16:creationId xmlns:a16="http://schemas.microsoft.com/office/drawing/2014/main" id="{6A687C64-94A0-34CA-F6C9-E7C9639E838E}"/>
              </a:ext>
            </a:extLst>
          </p:cNvPr>
          <p:cNvGraphicFramePr>
            <a:graphicFrameLocks noGrp="1"/>
          </p:cNvGraphicFramePr>
          <p:nvPr>
            <p:extLst>
              <p:ext uri="{D42A27DB-BD31-4B8C-83A1-F6EECF244321}">
                <p14:modId xmlns:p14="http://schemas.microsoft.com/office/powerpoint/2010/main" val="324729416"/>
              </p:ext>
            </p:extLst>
          </p:nvPr>
        </p:nvGraphicFramePr>
        <p:xfrm>
          <a:off x="1954800" y="2899957"/>
          <a:ext cx="5229772" cy="2194560"/>
        </p:xfrm>
        <a:graphic>
          <a:graphicData uri="http://schemas.openxmlformats.org/drawingml/2006/table">
            <a:tbl>
              <a:tblPr/>
              <a:tblGrid>
                <a:gridCol w="1848797">
                  <a:extLst>
                    <a:ext uri="{9D8B030D-6E8A-4147-A177-3AD203B41FA5}">
                      <a16:colId xmlns:a16="http://schemas.microsoft.com/office/drawing/2014/main" val="4124363489"/>
                    </a:ext>
                  </a:extLst>
                </a:gridCol>
                <a:gridCol w="3380975">
                  <a:extLst>
                    <a:ext uri="{9D8B030D-6E8A-4147-A177-3AD203B41FA5}">
                      <a16:colId xmlns:a16="http://schemas.microsoft.com/office/drawing/2014/main" val="2973166504"/>
                    </a:ext>
                  </a:extLst>
                </a:gridCol>
              </a:tblGrid>
              <a:tr h="0">
                <a:tc>
                  <a:txBody>
                    <a:bodyPr/>
                    <a:lstStyle/>
                    <a:p>
                      <a:pPr>
                        <a:buNone/>
                      </a:pPr>
                      <a:r>
                        <a:rPr lang="en-US"/>
                        <a:t>Final Cents</a:t>
                      </a:r>
                    </a:p>
                  </a:txBody>
                  <a:tcPr anchor="ctr">
                    <a:lnL>
                      <a:noFill/>
                    </a:lnL>
                    <a:lnR>
                      <a:noFill/>
                    </a:lnR>
                    <a:lnT>
                      <a:noFill/>
                    </a:lnT>
                    <a:lnB>
                      <a:noFill/>
                    </a:lnB>
                    <a:noFill/>
                  </a:tcPr>
                </a:tc>
                <a:tc>
                  <a:txBody>
                    <a:bodyPr/>
                    <a:lstStyle/>
                    <a:p>
                      <a:pPr>
                        <a:buNone/>
                      </a:pPr>
                      <a:r>
                        <a:rPr lang="en-US"/>
                        <a:t>What Happens</a:t>
                      </a:r>
                    </a:p>
                  </a:txBody>
                  <a:tcPr anchor="ctr">
                    <a:lnL>
                      <a:noFill/>
                    </a:lnL>
                    <a:lnR>
                      <a:noFill/>
                    </a:lnR>
                    <a:lnT>
                      <a:noFill/>
                    </a:lnT>
                    <a:lnB>
                      <a:noFill/>
                    </a:lnB>
                    <a:noFill/>
                  </a:tcPr>
                </a:tc>
                <a:extLst>
                  <a:ext uri="{0D108BD9-81ED-4DB2-BD59-A6C34878D82A}">
                    <a16:rowId xmlns:a16="http://schemas.microsoft.com/office/drawing/2014/main" val="2382458082"/>
                  </a:ext>
                </a:extLst>
              </a:tr>
              <a:tr h="0">
                <a:tc>
                  <a:txBody>
                    <a:bodyPr/>
                    <a:lstStyle/>
                    <a:p>
                      <a:pPr>
                        <a:buNone/>
                      </a:pPr>
                      <a:r>
                        <a:rPr lang="en-US"/>
                        <a:t>$X.01 or $X.02</a:t>
                      </a:r>
                    </a:p>
                  </a:txBody>
                  <a:tcPr anchor="ctr">
                    <a:lnL>
                      <a:noFill/>
                    </a:lnL>
                    <a:lnR>
                      <a:noFill/>
                    </a:lnR>
                    <a:lnT>
                      <a:noFill/>
                    </a:lnT>
                    <a:lnB>
                      <a:noFill/>
                    </a:lnB>
                    <a:noFill/>
                  </a:tcPr>
                </a:tc>
                <a:tc>
                  <a:txBody>
                    <a:bodyPr/>
                    <a:lstStyle/>
                    <a:p>
                      <a:pPr>
                        <a:buNone/>
                      </a:pPr>
                      <a:r>
                        <a:rPr lang="en-US"/>
                        <a:t>Rounds </a:t>
                      </a:r>
                      <a:r>
                        <a:rPr lang="en-US" b="1"/>
                        <a:t>down</a:t>
                      </a:r>
                      <a:r>
                        <a:rPr lang="en-US"/>
                        <a:t> to $X.00</a:t>
                      </a:r>
                    </a:p>
                  </a:txBody>
                  <a:tcPr anchor="ctr">
                    <a:lnL>
                      <a:noFill/>
                    </a:lnL>
                    <a:lnR>
                      <a:noFill/>
                    </a:lnR>
                    <a:lnT>
                      <a:noFill/>
                    </a:lnT>
                    <a:lnB>
                      <a:noFill/>
                    </a:lnB>
                    <a:noFill/>
                  </a:tcPr>
                </a:tc>
                <a:extLst>
                  <a:ext uri="{0D108BD9-81ED-4DB2-BD59-A6C34878D82A}">
                    <a16:rowId xmlns:a16="http://schemas.microsoft.com/office/drawing/2014/main" val="3949475333"/>
                  </a:ext>
                </a:extLst>
              </a:tr>
              <a:tr h="0">
                <a:tc>
                  <a:txBody>
                    <a:bodyPr/>
                    <a:lstStyle/>
                    <a:p>
                      <a:pPr>
                        <a:buNone/>
                      </a:pPr>
                      <a:r>
                        <a:rPr lang="en-US"/>
                        <a:t>$X.03 or $X.04</a:t>
                      </a:r>
                    </a:p>
                  </a:txBody>
                  <a:tcPr anchor="ctr">
                    <a:lnL>
                      <a:noFill/>
                    </a:lnL>
                    <a:lnR>
                      <a:noFill/>
                    </a:lnR>
                    <a:lnT>
                      <a:noFill/>
                    </a:lnT>
                    <a:lnB>
                      <a:noFill/>
                    </a:lnB>
                    <a:noFill/>
                  </a:tcPr>
                </a:tc>
                <a:tc>
                  <a:txBody>
                    <a:bodyPr/>
                    <a:lstStyle/>
                    <a:p>
                      <a:pPr>
                        <a:buNone/>
                      </a:pPr>
                      <a:r>
                        <a:rPr lang="en-US" dirty="0"/>
                        <a:t>Rounds </a:t>
                      </a:r>
                      <a:r>
                        <a:rPr lang="en-US" b="1" dirty="0"/>
                        <a:t>up</a:t>
                      </a:r>
                      <a:r>
                        <a:rPr lang="en-US" dirty="0"/>
                        <a:t> to $X.05</a:t>
                      </a:r>
                    </a:p>
                  </a:txBody>
                  <a:tcPr anchor="ctr">
                    <a:lnL>
                      <a:noFill/>
                    </a:lnL>
                    <a:lnR>
                      <a:noFill/>
                    </a:lnR>
                    <a:lnT>
                      <a:noFill/>
                    </a:lnT>
                    <a:lnB>
                      <a:noFill/>
                    </a:lnB>
                    <a:noFill/>
                  </a:tcPr>
                </a:tc>
                <a:extLst>
                  <a:ext uri="{0D108BD9-81ED-4DB2-BD59-A6C34878D82A}">
                    <a16:rowId xmlns:a16="http://schemas.microsoft.com/office/drawing/2014/main" val="1864401666"/>
                  </a:ext>
                </a:extLst>
              </a:tr>
              <a:tr h="0">
                <a:tc>
                  <a:txBody>
                    <a:bodyPr/>
                    <a:lstStyle/>
                    <a:p>
                      <a:pPr>
                        <a:buNone/>
                      </a:pPr>
                      <a:r>
                        <a:rPr lang="en-US"/>
                        <a:t>$X.06 or $X.07</a:t>
                      </a:r>
                    </a:p>
                  </a:txBody>
                  <a:tcPr anchor="ctr">
                    <a:lnL>
                      <a:noFill/>
                    </a:lnL>
                    <a:lnR>
                      <a:noFill/>
                    </a:lnR>
                    <a:lnT>
                      <a:noFill/>
                    </a:lnT>
                    <a:lnB>
                      <a:noFill/>
                    </a:lnB>
                    <a:noFill/>
                  </a:tcPr>
                </a:tc>
                <a:tc>
                  <a:txBody>
                    <a:bodyPr/>
                    <a:lstStyle/>
                    <a:p>
                      <a:pPr>
                        <a:buNone/>
                      </a:pPr>
                      <a:r>
                        <a:rPr lang="en-US" dirty="0"/>
                        <a:t>Rounds </a:t>
                      </a:r>
                      <a:r>
                        <a:rPr lang="en-US" b="1" dirty="0"/>
                        <a:t>down</a:t>
                      </a:r>
                      <a:r>
                        <a:rPr lang="en-US" dirty="0"/>
                        <a:t> to $X.05</a:t>
                      </a:r>
                    </a:p>
                  </a:txBody>
                  <a:tcPr anchor="ctr">
                    <a:lnL>
                      <a:noFill/>
                    </a:lnL>
                    <a:lnR>
                      <a:noFill/>
                    </a:lnR>
                    <a:lnT>
                      <a:noFill/>
                    </a:lnT>
                    <a:lnB>
                      <a:noFill/>
                    </a:lnB>
                    <a:noFill/>
                  </a:tcPr>
                </a:tc>
                <a:extLst>
                  <a:ext uri="{0D108BD9-81ED-4DB2-BD59-A6C34878D82A}">
                    <a16:rowId xmlns:a16="http://schemas.microsoft.com/office/drawing/2014/main" val="3086606529"/>
                  </a:ext>
                </a:extLst>
              </a:tr>
              <a:tr h="0">
                <a:tc>
                  <a:txBody>
                    <a:bodyPr/>
                    <a:lstStyle/>
                    <a:p>
                      <a:pPr>
                        <a:buNone/>
                      </a:pPr>
                      <a:r>
                        <a:rPr lang="en-US"/>
                        <a:t>$X.08 or $X.09</a:t>
                      </a:r>
                    </a:p>
                  </a:txBody>
                  <a:tcPr anchor="ctr">
                    <a:lnL>
                      <a:noFill/>
                    </a:lnL>
                    <a:lnR>
                      <a:noFill/>
                    </a:lnR>
                    <a:lnT>
                      <a:noFill/>
                    </a:lnT>
                    <a:lnB>
                      <a:noFill/>
                    </a:lnB>
                    <a:noFill/>
                  </a:tcPr>
                </a:tc>
                <a:tc>
                  <a:txBody>
                    <a:bodyPr/>
                    <a:lstStyle/>
                    <a:p>
                      <a:pPr>
                        <a:buNone/>
                      </a:pPr>
                      <a:r>
                        <a:rPr lang="en-US" dirty="0"/>
                        <a:t>Rounds </a:t>
                      </a:r>
                      <a:r>
                        <a:rPr lang="en-US" b="1" dirty="0"/>
                        <a:t>up</a:t>
                      </a:r>
                      <a:r>
                        <a:rPr lang="en-US" dirty="0"/>
                        <a:t> to $X.10</a:t>
                      </a:r>
                    </a:p>
                  </a:txBody>
                  <a:tcPr anchor="ctr">
                    <a:lnL>
                      <a:noFill/>
                    </a:lnL>
                    <a:lnR>
                      <a:noFill/>
                    </a:lnR>
                    <a:lnT>
                      <a:noFill/>
                    </a:lnT>
                    <a:lnB>
                      <a:noFill/>
                    </a:lnB>
                    <a:noFill/>
                  </a:tcPr>
                </a:tc>
                <a:extLst>
                  <a:ext uri="{0D108BD9-81ED-4DB2-BD59-A6C34878D82A}">
                    <a16:rowId xmlns:a16="http://schemas.microsoft.com/office/drawing/2014/main" val="2165922444"/>
                  </a:ext>
                </a:extLst>
              </a:tr>
              <a:tr h="0">
                <a:tc>
                  <a:txBody>
                    <a:bodyPr/>
                    <a:lstStyle/>
                    <a:p>
                      <a:pPr>
                        <a:buNone/>
                      </a:pPr>
                      <a:r>
                        <a:rPr lang="en-US"/>
                        <a:t>$X.00 or $X.05</a:t>
                      </a:r>
                    </a:p>
                  </a:txBody>
                  <a:tcPr anchor="ctr">
                    <a:lnL>
                      <a:noFill/>
                    </a:lnL>
                    <a:lnR>
                      <a:noFill/>
                    </a:lnR>
                    <a:lnT>
                      <a:noFill/>
                    </a:lnT>
                    <a:lnB>
                      <a:noFill/>
                    </a:lnB>
                    <a:noFill/>
                  </a:tcPr>
                </a:tc>
                <a:tc>
                  <a:txBody>
                    <a:bodyPr/>
                    <a:lstStyle/>
                    <a:p>
                      <a:pPr>
                        <a:buNone/>
                      </a:pPr>
                      <a:r>
                        <a:rPr lang="en-US" b="1" dirty="0"/>
                        <a:t>No change</a:t>
                      </a:r>
                      <a:endParaRPr lang="en-US" dirty="0"/>
                    </a:p>
                  </a:txBody>
                  <a:tcPr anchor="ctr">
                    <a:lnL>
                      <a:noFill/>
                    </a:lnL>
                    <a:lnR>
                      <a:noFill/>
                    </a:lnR>
                    <a:lnT>
                      <a:noFill/>
                    </a:lnT>
                    <a:lnB>
                      <a:noFill/>
                    </a:lnB>
                    <a:noFill/>
                  </a:tcPr>
                </a:tc>
                <a:extLst>
                  <a:ext uri="{0D108BD9-81ED-4DB2-BD59-A6C34878D82A}">
                    <a16:rowId xmlns:a16="http://schemas.microsoft.com/office/drawing/2014/main" val="860501305"/>
                  </a:ext>
                </a:extLst>
              </a:tr>
            </a:tbl>
          </a:graphicData>
        </a:graphic>
      </p:graphicFrame>
      <p:sp>
        <p:nvSpPr>
          <p:cNvPr id="11" name="TextBox 10">
            <a:extLst>
              <a:ext uri="{FF2B5EF4-FFF2-40B4-BE49-F238E27FC236}">
                <a16:creationId xmlns:a16="http://schemas.microsoft.com/office/drawing/2014/main" id="{9D7FC69A-B9D4-531C-EB97-FE344310AAD1}"/>
              </a:ext>
            </a:extLst>
          </p:cNvPr>
          <p:cNvSpPr txBox="1"/>
          <p:nvPr/>
        </p:nvSpPr>
        <p:spPr>
          <a:xfrm>
            <a:off x="207478" y="5533277"/>
            <a:ext cx="8729043" cy="1092607"/>
          </a:xfrm>
          <a:prstGeom prst="rect">
            <a:avLst/>
          </a:prstGeom>
          <a:noFill/>
        </p:spPr>
        <p:txBody>
          <a:bodyPr wrap="square" rtlCol="0">
            <a:spAutoFit/>
          </a:bodyPr>
          <a:lstStyle/>
          <a:p>
            <a:r>
              <a:rPr lang="en-US" b="1" dirty="0"/>
              <a:t>Bottom Line</a:t>
            </a:r>
          </a:p>
          <a:p>
            <a:endParaRPr lang="en-US" sz="1100" b="1" dirty="0"/>
          </a:p>
          <a:p>
            <a:r>
              <a:rPr lang="en-US" b="1" dirty="0"/>
              <a:t>Cash payments will be rounded to the nearest nickel, making transactions simpler as pennies phase out, while digital payments remain unchanged</a:t>
            </a:r>
            <a:endParaRPr lang="en-US" dirty="0"/>
          </a:p>
        </p:txBody>
      </p:sp>
    </p:spTree>
    <p:extLst>
      <p:ext uri="{BB962C8B-B14F-4D97-AF65-F5344CB8AC3E}">
        <p14:creationId xmlns:p14="http://schemas.microsoft.com/office/powerpoint/2010/main" val="2907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a:extLst>
            <a:ext uri="{FF2B5EF4-FFF2-40B4-BE49-F238E27FC236}">
              <a16:creationId xmlns:a16="http://schemas.microsoft.com/office/drawing/2014/main" id="{ED9441BB-0E42-C8A9-28C6-E0729D9A666E}"/>
            </a:ext>
          </a:extLst>
        </p:cNvPr>
        <p:cNvGrpSpPr/>
        <p:nvPr/>
      </p:nvGrpSpPr>
      <p:grpSpPr>
        <a:xfrm>
          <a:off x="0" y="0"/>
          <a:ext cx="0" cy="0"/>
          <a:chOff x="0" y="0"/>
          <a:chExt cx="0" cy="0"/>
        </a:xfrm>
      </p:grpSpPr>
      <p:pic>
        <p:nvPicPr>
          <p:cNvPr id="5" name="Picture 4" descr="Financial graphs on a dark display">
            <a:extLst>
              <a:ext uri="{FF2B5EF4-FFF2-40B4-BE49-F238E27FC236}">
                <a16:creationId xmlns:a16="http://schemas.microsoft.com/office/drawing/2014/main" id="{3DC42939-7CBF-20B2-958C-60CCC5E5689C}"/>
              </a:ext>
            </a:extLst>
          </p:cNvPr>
          <p:cNvPicPr>
            <a:picLocks noChangeAspect="1"/>
          </p:cNvPicPr>
          <p:nvPr/>
        </p:nvPicPr>
        <p:blipFill>
          <a:blip r:embed="rId3">
            <a:duotone>
              <a:prstClr val="black"/>
              <a:schemeClr val="bg1">
                <a:tint val="45000"/>
                <a:satMod val="400000"/>
              </a:schemeClr>
            </a:duotone>
            <a:alphaModFix amt="25000"/>
          </a:blip>
          <a:srcRect l="5429" r="11238"/>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A62537ED-F46C-110D-8FAA-B16228DDC82A}"/>
              </a:ext>
            </a:extLst>
          </p:cNvPr>
          <p:cNvSpPr>
            <a:spLocks noGrp="1"/>
          </p:cNvSpPr>
          <p:nvPr>
            <p:ph type="title"/>
          </p:nvPr>
        </p:nvSpPr>
        <p:spPr>
          <a:xfrm>
            <a:off x="1313259" y="33302"/>
            <a:ext cx="6507166" cy="517577"/>
          </a:xfrm>
        </p:spPr>
        <p:txBody>
          <a:bodyPr vert="horz" lIns="91440" tIns="45720" rIns="91440" bIns="45720" rtlCol="0" anchor="b">
            <a:noAutofit/>
          </a:bodyPr>
          <a:lstStyle/>
          <a:p>
            <a:pPr algn="ctr"/>
            <a:r>
              <a:rPr lang="en-US" sz="3200" b="1" dirty="0"/>
              <a:t>Climate</a:t>
            </a:r>
            <a:endParaRPr lang="en-US" sz="3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9" name="TextBox 8">
            <a:extLst>
              <a:ext uri="{FF2B5EF4-FFF2-40B4-BE49-F238E27FC236}">
                <a16:creationId xmlns:a16="http://schemas.microsoft.com/office/drawing/2014/main" id="{4DD0EB8B-F13D-1F4F-F7C9-AC5D2A098AB7}"/>
              </a:ext>
            </a:extLst>
          </p:cNvPr>
          <p:cNvSpPr txBox="1"/>
          <p:nvPr/>
        </p:nvSpPr>
        <p:spPr>
          <a:xfrm>
            <a:off x="1130060" y="4633596"/>
            <a:ext cx="4437433" cy="1673525"/>
          </a:xfrm>
          <a:prstGeom prst="rect">
            <a:avLst/>
          </a:prstGeom>
        </p:spPr>
        <p:txBody>
          <a:bodyPr vert="horz" lIns="91440" tIns="45720" rIns="91440" bIns="45720" rtlCol="0" anchor="t">
            <a:normAutofit/>
          </a:bodyPr>
          <a:lstStyle>
            <a:lvl1pPr indent="0">
              <a:spcBef>
                <a:spcPct val="20000"/>
              </a:spcBef>
              <a:spcAft>
                <a:spcPts val="600"/>
              </a:spcAft>
              <a:buClr>
                <a:schemeClr val="tx1"/>
              </a:buClr>
              <a:buSzPct val="100000"/>
              <a:buFont typeface="Arial"/>
              <a:buNone/>
              <a:defRPr sz="2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1pPr>
            <a:lvl2pPr marL="742950" indent="-285750">
              <a:spcBef>
                <a:spcPct val="20000"/>
              </a:spcBef>
              <a:spcAft>
                <a:spcPts val="600"/>
              </a:spcAft>
              <a:buClr>
                <a:schemeClr val="tx1"/>
              </a:buClr>
              <a:buSzPct val="130000"/>
              <a:buFont typeface="Arial"/>
              <a:buChar char="•"/>
              <a:defRPr sz="16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2pPr>
            <a:lvl3pPr marL="1200150" indent="-2857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3pPr>
            <a:lvl4pPr marL="1543050" indent="-171450">
              <a:spcBef>
                <a:spcPct val="20000"/>
              </a:spcBef>
              <a:spcAft>
                <a:spcPts val="600"/>
              </a:spcAft>
              <a:buClr>
                <a:schemeClr val="tx1"/>
              </a:buClr>
              <a:buSzPct val="130000"/>
              <a:buFont typeface="Arial"/>
              <a:buChar char="•"/>
              <a:defRPr sz="14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4pPr>
            <a:lvl5pPr marL="2000250" indent="-171450">
              <a:spcBef>
                <a:spcPct val="20000"/>
              </a:spcBef>
              <a:spcAft>
                <a:spcPts val="600"/>
              </a:spcAft>
              <a:buClr>
                <a:schemeClr val="tx1"/>
              </a:buClr>
              <a:buSzPct val="130000"/>
              <a:buFont typeface="Arial"/>
              <a:buChar char="•"/>
              <a:defRPr sz="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5pPr>
            <a:lvl6pPr marL="25146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6pPr>
            <a:lvl7pPr marL="29718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7pPr>
            <a:lvl8pPr marL="3429000" indent="-228600">
              <a:spcBef>
                <a:spcPct val="20000"/>
              </a:spcBef>
              <a:spcAft>
                <a:spcPts val="600"/>
              </a:spcAft>
              <a:buClr>
                <a:schemeClr val="tx1"/>
              </a:buClr>
              <a:buSzPct val="13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8pPr>
            <a:lvl9pPr marL="3886200" indent="-228600">
              <a:spcBef>
                <a:spcPct val="20000"/>
              </a:spcBef>
              <a:spcAft>
                <a:spcPts val="600"/>
              </a:spcAft>
              <a:buClr>
                <a:schemeClr val="tx1"/>
              </a:buClr>
              <a:buSzPct val="100000"/>
              <a:buFont typeface="Arial"/>
              <a:buChar char="•"/>
              <a:defRPr sz="11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defRPr>
            </a:lvl9pPr>
          </a:lstStyle>
          <a:p>
            <a:r>
              <a:rPr lang="en-US" dirty="0"/>
              <a:t> </a:t>
            </a:r>
          </a:p>
        </p:txBody>
      </p:sp>
      <p:sp>
        <p:nvSpPr>
          <p:cNvPr id="12" name="TextBox 11">
            <a:extLst>
              <a:ext uri="{FF2B5EF4-FFF2-40B4-BE49-F238E27FC236}">
                <a16:creationId xmlns:a16="http://schemas.microsoft.com/office/drawing/2014/main" id="{2C654231-04C9-8D70-2094-E264C8D68651}"/>
              </a:ext>
            </a:extLst>
          </p:cNvPr>
          <p:cNvSpPr txBox="1"/>
          <p:nvPr/>
        </p:nvSpPr>
        <p:spPr>
          <a:xfrm>
            <a:off x="138024" y="2976711"/>
            <a:ext cx="8867954" cy="2523768"/>
          </a:xfrm>
          <a:prstGeom prst="rect">
            <a:avLst/>
          </a:prstGeom>
          <a:noFill/>
        </p:spPr>
        <p:txBody>
          <a:bodyPr wrap="square" rtlCol="0">
            <a:spAutoFit/>
          </a:bodyPr>
          <a:lstStyle/>
          <a:p>
            <a:r>
              <a:rPr lang="en-US" b="1" dirty="0"/>
              <a:t>Energy / Climate Bills — Key Takeaways</a:t>
            </a:r>
          </a:p>
          <a:p>
            <a:pPr marL="285750" indent="-285750">
              <a:buFont typeface="Arial" panose="020B0604020202020204" pitchFamily="34" charset="0"/>
              <a:buChar char="•"/>
            </a:pPr>
            <a:r>
              <a:rPr lang="en-US" dirty="0"/>
              <a:t>Expands </a:t>
            </a:r>
            <a:r>
              <a:rPr lang="en-US" b="1" dirty="0"/>
              <a:t>carbon program coverage</a:t>
            </a:r>
            <a:r>
              <a:rPr lang="en-US" dirty="0"/>
              <a:t> to more fuel suppliers and industries </a:t>
            </a:r>
          </a:p>
          <a:p>
            <a:pPr marL="285750" indent="-285750">
              <a:buFont typeface="Arial" panose="020B0604020202020204" pitchFamily="34" charset="0"/>
              <a:buChar char="•"/>
            </a:pPr>
            <a:r>
              <a:rPr lang="en-US" dirty="0"/>
              <a:t>Adjusts </a:t>
            </a:r>
            <a:r>
              <a:rPr lang="en-US" b="1" dirty="0"/>
              <a:t>emissions allowances and timelines</a:t>
            </a:r>
            <a:r>
              <a:rPr lang="en-US" dirty="0"/>
              <a:t> for high-impact industries </a:t>
            </a:r>
          </a:p>
          <a:p>
            <a:pPr marL="285750" indent="-285750">
              <a:buFont typeface="Arial" panose="020B0604020202020204" pitchFamily="34" charset="0"/>
              <a:buChar char="•"/>
            </a:pPr>
            <a:r>
              <a:rPr lang="en-US" dirty="0"/>
              <a:t>Provides </a:t>
            </a:r>
            <a:r>
              <a:rPr lang="en-US" b="1" dirty="0"/>
              <a:t>temporary relief for certain facilities</a:t>
            </a:r>
            <a:r>
              <a:rPr lang="en-US" dirty="0"/>
              <a:t> (waste-to-energy, utilities) </a:t>
            </a:r>
          </a:p>
          <a:p>
            <a:pPr marL="285750" indent="-285750">
              <a:buFont typeface="Arial" panose="020B0604020202020204" pitchFamily="34" charset="0"/>
              <a:buChar char="•"/>
            </a:pPr>
            <a:r>
              <a:rPr lang="en-US" dirty="0"/>
              <a:t>Reduces </a:t>
            </a:r>
            <a:r>
              <a:rPr lang="en-US" b="1" dirty="0"/>
              <a:t>regulatory/reporting burdens</a:t>
            </a:r>
            <a:r>
              <a:rPr lang="en-US" dirty="0"/>
              <a:t> in parts of the energy sector </a:t>
            </a:r>
          </a:p>
          <a:p>
            <a:pPr marL="285750" indent="-285750">
              <a:buFont typeface="Arial" panose="020B0604020202020204" pitchFamily="34" charset="0"/>
              <a:buChar char="•"/>
            </a:pPr>
            <a:r>
              <a:rPr lang="en-US" dirty="0"/>
              <a:t>Strengthens </a:t>
            </a:r>
            <a:r>
              <a:rPr lang="en-US" b="1" dirty="0"/>
              <a:t>consumer protections</a:t>
            </a:r>
            <a:r>
              <a:rPr lang="en-US" dirty="0"/>
              <a:t> around utility shutoffs during extreme weather </a:t>
            </a:r>
          </a:p>
          <a:p>
            <a:pPr marL="285750" indent="-285750">
              <a:buFont typeface="Arial" panose="020B0604020202020204" pitchFamily="34" charset="0"/>
              <a:buChar char="•"/>
            </a:pPr>
            <a:r>
              <a:rPr lang="en-US" dirty="0"/>
              <a:t>Maintains targeted </a:t>
            </a:r>
            <a:r>
              <a:rPr lang="en-US" b="1" dirty="0"/>
              <a:t>exemptions and transition flexibility</a:t>
            </a:r>
            <a:r>
              <a:rPr lang="en-US" dirty="0"/>
              <a:t> across sectors</a:t>
            </a:r>
          </a:p>
          <a:p>
            <a:endParaRPr lang="en-US" sz="1400" dirty="0"/>
          </a:p>
        </p:txBody>
      </p:sp>
      <p:sp>
        <p:nvSpPr>
          <p:cNvPr id="13" name="TextBox 12">
            <a:extLst>
              <a:ext uri="{FF2B5EF4-FFF2-40B4-BE49-F238E27FC236}">
                <a16:creationId xmlns:a16="http://schemas.microsoft.com/office/drawing/2014/main" id="{C101DEB0-D1DA-3459-38EC-AED04810EFD0}"/>
              </a:ext>
            </a:extLst>
          </p:cNvPr>
          <p:cNvSpPr txBox="1"/>
          <p:nvPr/>
        </p:nvSpPr>
        <p:spPr>
          <a:xfrm>
            <a:off x="232913" y="5550715"/>
            <a:ext cx="8773063" cy="1092607"/>
          </a:xfrm>
          <a:prstGeom prst="rect">
            <a:avLst/>
          </a:prstGeom>
          <a:noFill/>
        </p:spPr>
        <p:txBody>
          <a:bodyPr wrap="square" rtlCol="0">
            <a:spAutoFit/>
          </a:bodyPr>
          <a:lstStyle/>
          <a:p>
            <a:r>
              <a:rPr lang="en-US" b="1" dirty="0"/>
              <a:t>Bottom Line</a:t>
            </a:r>
          </a:p>
          <a:p>
            <a:endParaRPr lang="en-US" sz="1000" b="1" dirty="0"/>
          </a:p>
          <a:p>
            <a:r>
              <a:rPr lang="en-US" dirty="0"/>
              <a:t>Expands and refines the state’s climate program while balancing industry pressure, consumer protections, and regulatory complexity</a:t>
            </a:r>
          </a:p>
        </p:txBody>
      </p:sp>
      <p:graphicFrame>
        <p:nvGraphicFramePr>
          <p:cNvPr id="7" name="Content Placeholder 6">
            <a:extLst>
              <a:ext uri="{FF2B5EF4-FFF2-40B4-BE49-F238E27FC236}">
                <a16:creationId xmlns:a16="http://schemas.microsoft.com/office/drawing/2014/main" id="{A556F37F-E495-CEA7-23DA-C6A363AB304C}"/>
              </a:ext>
            </a:extLst>
          </p:cNvPr>
          <p:cNvGraphicFramePr>
            <a:graphicFrameLocks noGrp="1"/>
          </p:cNvGraphicFramePr>
          <p:nvPr>
            <p:ph idx="1"/>
            <p:extLst>
              <p:ext uri="{D42A27DB-BD31-4B8C-83A1-F6EECF244321}">
                <p14:modId xmlns:p14="http://schemas.microsoft.com/office/powerpoint/2010/main" val="2566096954"/>
              </p:ext>
            </p:extLst>
          </p:nvPr>
        </p:nvGraphicFramePr>
        <p:xfrm>
          <a:off x="232913" y="720060"/>
          <a:ext cx="8773065" cy="2035270"/>
        </p:xfrm>
        <a:graphic>
          <a:graphicData uri="http://schemas.openxmlformats.org/drawingml/2006/table">
            <a:tbl>
              <a:tblPr>
                <a:tableStyleId>{5C22544A-7EE6-4342-B048-85BDC9FD1C3A}</a:tableStyleId>
              </a:tblPr>
              <a:tblGrid>
                <a:gridCol w="853667">
                  <a:extLst>
                    <a:ext uri="{9D8B030D-6E8A-4147-A177-3AD203B41FA5}">
                      <a16:colId xmlns:a16="http://schemas.microsoft.com/office/drawing/2014/main" val="1026617405"/>
                    </a:ext>
                  </a:extLst>
                </a:gridCol>
                <a:gridCol w="5198959">
                  <a:extLst>
                    <a:ext uri="{9D8B030D-6E8A-4147-A177-3AD203B41FA5}">
                      <a16:colId xmlns:a16="http://schemas.microsoft.com/office/drawing/2014/main" val="2090140477"/>
                    </a:ext>
                  </a:extLst>
                </a:gridCol>
                <a:gridCol w="868296">
                  <a:extLst>
                    <a:ext uri="{9D8B030D-6E8A-4147-A177-3AD203B41FA5}">
                      <a16:colId xmlns:a16="http://schemas.microsoft.com/office/drawing/2014/main" val="463057701"/>
                    </a:ext>
                  </a:extLst>
                </a:gridCol>
                <a:gridCol w="722299">
                  <a:extLst>
                    <a:ext uri="{9D8B030D-6E8A-4147-A177-3AD203B41FA5}">
                      <a16:colId xmlns:a16="http://schemas.microsoft.com/office/drawing/2014/main" val="190677177"/>
                    </a:ext>
                  </a:extLst>
                </a:gridCol>
                <a:gridCol w="1129844">
                  <a:extLst>
                    <a:ext uri="{9D8B030D-6E8A-4147-A177-3AD203B41FA5}">
                      <a16:colId xmlns:a16="http://schemas.microsoft.com/office/drawing/2014/main" val="3628101358"/>
                    </a:ext>
                  </a:extLst>
                </a:gridCol>
              </a:tblGrid>
              <a:tr h="185552">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Bill</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Title</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Valdez</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Richards</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Krishnadasan</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653338025"/>
                  </a:ext>
                </a:extLst>
              </a:tr>
              <a:tr h="210855">
                <a:tc>
                  <a:txBody>
                    <a:bodyPr/>
                    <a:lstStyle/>
                    <a:p>
                      <a:pPr algn="ctr" fontAlgn="ctr">
                        <a:buNone/>
                      </a:pPr>
                      <a:r>
                        <a:rPr lang="en-US" sz="1100" u="none" strike="noStrike" dirty="0">
                          <a:solidFill>
                            <a:schemeClr val="tx1"/>
                          </a:solidFill>
                          <a:effectLst/>
                        </a:rPr>
                        <a:t>HB 2104</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dirty="0">
                          <a:solidFill>
                            <a:schemeClr val="tx1"/>
                          </a:solidFill>
                          <a:effectLst/>
                        </a:rPr>
                        <a:t>Concerning aviation assurance funding in response to wildland fires.</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367400715"/>
                  </a:ext>
                </a:extLst>
              </a:tr>
              <a:tr h="253026">
                <a:tc>
                  <a:txBody>
                    <a:bodyPr/>
                    <a:lstStyle/>
                    <a:p>
                      <a:pPr algn="ctr" fontAlgn="ctr">
                        <a:buNone/>
                      </a:pPr>
                      <a:r>
                        <a:rPr lang="en-US" sz="1100" u="none" strike="noStrike" dirty="0">
                          <a:solidFill>
                            <a:schemeClr val="tx1"/>
                          </a:solidFill>
                          <a:effectLst/>
                        </a:rPr>
                        <a:t>SHB 2199</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a:solidFill>
                            <a:schemeClr val="tx1"/>
                          </a:solidFill>
                          <a:effectLst/>
                        </a:rPr>
                        <a:t>Reducing impacts from derelict vessels.</a:t>
                      </a:r>
                      <a:endParaRPr lang="en-US" sz="1100" b="1" i="0" u="none" strike="noStrike">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3948808020"/>
                  </a:ext>
                </a:extLst>
              </a:tr>
              <a:tr h="354236">
                <a:tc>
                  <a:txBody>
                    <a:bodyPr/>
                    <a:lstStyle/>
                    <a:p>
                      <a:pPr algn="ctr" fontAlgn="ctr">
                        <a:buNone/>
                      </a:pPr>
                      <a:r>
                        <a:rPr lang="en-US" sz="1100" u="none" strike="noStrike">
                          <a:solidFill>
                            <a:schemeClr val="tx1"/>
                          </a:solidFill>
                          <a:effectLst/>
                        </a:rPr>
                        <a:t>ESSHB 2215</a:t>
                      </a:r>
                      <a:endParaRPr lang="en-US" sz="1100" b="1" i="0" u="none" strike="noStrike">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dirty="0">
                          <a:solidFill>
                            <a:schemeClr val="tx1"/>
                          </a:solidFill>
                          <a:effectLst/>
                        </a:rPr>
                        <a:t>Concerning climate commitment act compliance obligations for fuels supplied or otherwise sold into Washington.</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chemeClr val="accent6">
                        <a:lumMod val="75000"/>
                      </a:schemeClr>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2302363762"/>
                  </a:ext>
                </a:extLst>
              </a:tr>
              <a:tr h="354236">
                <a:tc>
                  <a:txBody>
                    <a:bodyPr/>
                    <a:lstStyle/>
                    <a:p>
                      <a:pPr algn="ctr" fontAlgn="ctr">
                        <a:buNone/>
                      </a:pPr>
                      <a:r>
                        <a:rPr lang="en-US" sz="1100" u="none" strike="noStrike" dirty="0">
                          <a:solidFill>
                            <a:schemeClr val="tx1"/>
                          </a:solidFill>
                          <a:effectLst/>
                        </a:rPr>
                        <a:t>ESSHB 2416</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dirty="0">
                          <a:solidFill>
                            <a:schemeClr val="tx1"/>
                          </a:solidFill>
                          <a:effectLst/>
                        </a:rPr>
                        <a:t>Concerning fair treatment of waste to energy facilities under the climate commitment act.</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1402520740"/>
                  </a:ext>
                </a:extLst>
              </a:tr>
              <a:tr h="210855">
                <a:tc>
                  <a:txBody>
                    <a:bodyPr/>
                    <a:lstStyle/>
                    <a:p>
                      <a:pPr algn="ctr" fontAlgn="ctr">
                        <a:buNone/>
                      </a:pPr>
                      <a:r>
                        <a:rPr lang="en-US" sz="1100" u="none" strike="noStrike" dirty="0">
                          <a:solidFill>
                            <a:schemeClr val="tx1"/>
                          </a:solidFill>
                          <a:effectLst/>
                        </a:rPr>
                        <a:t>EHB 2575</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dirty="0">
                          <a:solidFill>
                            <a:schemeClr val="tx1"/>
                          </a:solidFill>
                          <a:effectLst/>
                        </a:rPr>
                        <a:t>Reducing certain reporting obligations under environmental or energy laws.</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555098725"/>
                  </a:ext>
                </a:extLst>
              </a:tr>
              <a:tr h="362670">
                <a:tc>
                  <a:txBody>
                    <a:bodyPr/>
                    <a:lstStyle/>
                    <a:p>
                      <a:pPr algn="ctr" fontAlgn="ctr">
                        <a:buNone/>
                      </a:pPr>
                      <a:r>
                        <a:rPr lang="en-US" sz="1100" u="none" strike="noStrike" dirty="0">
                          <a:solidFill>
                            <a:schemeClr val="tx1"/>
                          </a:solidFill>
                          <a:effectLst/>
                        </a:rPr>
                        <a:t>ESB 6246</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l" fontAlgn="ctr">
                        <a:buNone/>
                      </a:pPr>
                      <a:r>
                        <a:rPr lang="en-US" sz="1100" u="none" strike="noStrike" dirty="0">
                          <a:solidFill>
                            <a:schemeClr val="tx1"/>
                          </a:solidFill>
                          <a:effectLst/>
                        </a:rPr>
                        <a:t>Concerning emissions from emissions-intensive, trade-exposed facilities under the climate commitment act.</a:t>
                      </a:r>
                      <a:endParaRPr lang="en-US" sz="1100" b="1" i="0" u="none" strike="noStrike" dirty="0">
                        <a:solidFill>
                          <a:schemeClr val="tx1"/>
                        </a:solidFill>
                        <a:effectLst/>
                        <a:latin typeface="Calibri" panose="020F0502020204030204" pitchFamily="34" charset="0"/>
                      </a:endParaRPr>
                    </a:p>
                  </a:txBody>
                  <a:tcPr marL="8434" marR="8434" marT="8434" marB="0" anchor="ctr">
                    <a:noFill/>
                  </a:tcPr>
                </a:tc>
                <a:tc>
                  <a:txBody>
                    <a:bodyPr/>
                    <a:lstStyle/>
                    <a:p>
                      <a:pPr algn="ctr" fontAlgn="ctr">
                        <a:buNone/>
                      </a:pPr>
                      <a:r>
                        <a:rPr lang="en-US" sz="1500" b="1"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Opposed</a:t>
                      </a:r>
                      <a:endParaRPr lang="en-US" sz="1500" b="1" i="0" u="none" strike="noStrike"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chemeClr val="accent6">
                        <a:lumMod val="75000"/>
                      </a:schemeClr>
                    </a:solidFill>
                  </a:tcPr>
                </a:tc>
                <a:tc>
                  <a:txBody>
                    <a:bodyPr/>
                    <a:lstStyle/>
                    <a:p>
                      <a:pPr algn="ctr" fontAlgn="ctr">
                        <a:buNone/>
                      </a:pPr>
                      <a:r>
                        <a:rPr lang="en-US" sz="1500" b="1"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tc>
                  <a:txBody>
                    <a:bodyPr/>
                    <a:lstStyle/>
                    <a:p>
                      <a:pPr algn="ctr" fontAlgn="ctr">
                        <a:buNone/>
                      </a:pPr>
                      <a:r>
                        <a:rPr lang="en-US" sz="1500" b="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Support</a:t>
                      </a:r>
                      <a:endParaRPr lang="en-US" sz="1500" b="1"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8434" marR="8434" marT="8434" marB="0" anchor="ctr">
                    <a:solidFill>
                      <a:srgbClr val="00B050"/>
                    </a:solidFill>
                  </a:tcPr>
                </a:tc>
                <a:extLst>
                  <a:ext uri="{0D108BD9-81ED-4DB2-BD59-A6C34878D82A}">
                    <a16:rowId xmlns:a16="http://schemas.microsoft.com/office/drawing/2014/main" val="2322851565"/>
                  </a:ext>
                </a:extLst>
              </a:tr>
            </a:tbl>
          </a:graphicData>
        </a:graphic>
      </p:graphicFrame>
    </p:spTree>
    <p:extLst>
      <p:ext uri="{BB962C8B-B14F-4D97-AF65-F5344CB8AC3E}">
        <p14:creationId xmlns:p14="http://schemas.microsoft.com/office/powerpoint/2010/main" val="39176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TM03457485[[fn=Mesh]]</Template>
  <TotalTime>1878</TotalTime>
  <Words>9660</Words>
  <Application>Microsoft Office PowerPoint</Application>
  <PresentationFormat>On-screen Show (4:3)</PresentationFormat>
  <Paragraphs>2234</Paragraphs>
  <Slides>57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Aptos</vt:lpstr>
      <vt:lpstr>Arial</vt:lpstr>
      <vt:lpstr>Calibri</vt:lpstr>
      <vt:lpstr>Century Gothic</vt:lpstr>
      <vt:lpstr>Wingdings</vt:lpstr>
      <vt:lpstr>Mesh</vt:lpstr>
      <vt:lpstr>2026 Legislative Session report </vt:lpstr>
      <vt:lpstr>Simple stats </vt:lpstr>
      <vt:lpstr>Our Representatives</vt:lpstr>
      <vt:lpstr>Our Senator</vt:lpstr>
      <vt:lpstr>Agriculture Bills</vt:lpstr>
      <vt:lpstr>Artificial intelligence</vt:lpstr>
      <vt:lpstr>Civil Law</vt:lpstr>
      <vt:lpstr>HB 2334 — How Cash Rounding Will Work</vt:lpstr>
      <vt:lpstr>Climate</vt:lpstr>
      <vt:lpstr>HB 2215 — Expanding the Carbon Program</vt:lpstr>
      <vt:lpstr>Criminal Justice</vt:lpstr>
      <vt:lpstr>SHB 1390 — Ending the Community Protection Program</vt:lpstr>
      <vt:lpstr>Employment – Benefits and Compensation </vt:lpstr>
      <vt:lpstr>E2SSB 5847 — Expanding Workers’ Comp Medical Access</vt:lpstr>
      <vt:lpstr>Employment – Labor Relations </vt:lpstr>
      <vt:lpstr>Employment – Worker Protections</vt:lpstr>
      <vt:lpstr>ESHB 1155 — Ban on Noncompete Agreements</vt:lpstr>
      <vt:lpstr>HB 2355 — Domestic Workers Bill of Rights</vt:lpstr>
      <vt:lpstr>Employment – Development &amp; Standards</vt:lpstr>
      <vt:lpstr>Energy</vt:lpstr>
      <vt:lpstr>Health – Facilities &amp; Long team Care</vt:lpstr>
      <vt:lpstr>Health – Finance and Insurance</vt:lpstr>
      <vt:lpstr>SB 5395 — Prior Authorization &amp; AI in Healthcare</vt:lpstr>
      <vt:lpstr>Health – Workforce and Licensing</vt:lpstr>
      <vt:lpstr>Health – Patient Care and Access</vt:lpstr>
      <vt:lpstr>Housing – Affordable Housing and Homelessness</vt:lpstr>
      <vt:lpstr>Housing – Building Codes and Standards</vt:lpstr>
      <vt:lpstr>Housing – Common Interest Communities</vt:lpstr>
      <vt:lpstr>Housing – Development and Land Use</vt:lpstr>
      <vt:lpstr>Housing – Landlord-Tenant Relations</vt:lpstr>
      <vt:lpstr>Schools – Early Learning and Transitions</vt:lpstr>
      <vt:lpstr>Schools – Finance and Operations</vt:lpstr>
      <vt:lpstr>Schools – Instruction and Student Success</vt:lpstr>
      <vt:lpstr>Schools – Special Populations and Equity</vt:lpstr>
      <vt:lpstr>Schools – Student Health and Safety</vt:lpstr>
      <vt:lpstr>State Gov – Elections and Voting</vt:lpstr>
      <vt:lpstr>State Gov – Judicial and Public Safety</vt:lpstr>
      <vt:lpstr>SB 5925 – Expansion of Attorney General Authority</vt:lpstr>
      <vt:lpstr>SSB 5974 – Sheriff Authority &amp; Certification</vt:lpstr>
      <vt:lpstr>State Gov – Local Government and Community Development</vt:lpstr>
      <vt:lpstr>State Gov – Records and Information Management</vt:lpstr>
      <vt:lpstr>State Gov – Economic Systems, Operations &amp; Public Equity</vt:lpstr>
      <vt:lpstr>HB 2325 – Tourism Industry Assessment Program</vt:lpstr>
      <vt:lpstr>State Gov – Tribal and Military Affairs</vt:lpstr>
      <vt:lpstr>Transportation – Maritime &amp; Freight Operations</vt:lpstr>
      <vt:lpstr>Transportation – Planning and Infrastructure Development</vt:lpstr>
      <vt:lpstr>Transportation – Safety and Traffic Management</vt:lpstr>
      <vt:lpstr>Transportation – Transit and Multimodal Infrastructure</vt:lpstr>
      <vt:lpstr>Transportation – Vehicle Licensing and Regulation</vt:lpstr>
      <vt:lpstr>Taxation – Business and Excise Taxes</vt:lpstr>
      <vt:lpstr>Taxation – Property and Real Estate</vt:lpstr>
      <vt:lpstr> ESSB 6162 – Property Tax Relief Expansion</vt:lpstr>
      <vt:lpstr>Taxation – Wealth and Income Taxes</vt:lpstr>
      <vt:lpstr> SB 6346 – High-Income Tax &amp; System Rebalance</vt:lpstr>
      <vt:lpstr>Taxation – Tax Administration and Finance </vt:lpstr>
      <vt:lpstr>State Budget – Spending </vt:lpstr>
      <vt:lpstr>State Budget – Spending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Gary Parker</cp:lastModifiedBy>
  <cp:revision>34</cp:revision>
  <cp:lastPrinted>2026-03-25T23:05:12Z</cp:lastPrinted>
  <dcterms:created xsi:type="dcterms:W3CDTF">2013-01-27T09:14:16Z</dcterms:created>
  <dcterms:modified xsi:type="dcterms:W3CDTF">2026-03-26T14:08:01Z</dcterms:modified>
  <cp:category/>
</cp:coreProperties>
</file>