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9" r:id="rId2"/>
    <p:sldId id="290" r:id="rId3"/>
    <p:sldId id="284" r:id="rId4"/>
    <p:sldId id="285" r:id="rId5"/>
    <p:sldId id="286" r:id="rId6"/>
    <p:sldId id="287" r:id="rId7"/>
    <p:sldId id="288" r:id="rId8"/>
    <p:sldId id="256" r:id="rId9"/>
    <p:sldId id="257" r:id="rId10"/>
    <p:sldId id="258" r:id="rId11"/>
    <p:sldId id="270" r:id="rId12"/>
    <p:sldId id="259" r:id="rId13"/>
    <p:sldId id="260" r:id="rId14"/>
    <p:sldId id="271" r:id="rId15"/>
    <p:sldId id="261" r:id="rId16"/>
    <p:sldId id="272" r:id="rId17"/>
    <p:sldId id="262" r:id="rId18"/>
    <p:sldId id="263" r:id="rId19"/>
    <p:sldId id="264" r:id="rId20"/>
    <p:sldId id="273" r:id="rId21"/>
    <p:sldId id="265" r:id="rId22"/>
    <p:sldId id="266" r:id="rId23"/>
    <p:sldId id="267" r:id="rId24"/>
    <p:sldId id="268" r:id="rId25"/>
    <p:sldId id="274" r:id="rId26"/>
    <p:sldId id="275" r:id="rId27"/>
    <p:sldId id="276" r:id="rId28"/>
    <p:sldId id="277" r:id="rId29"/>
    <p:sldId id="278" r:id="rId30"/>
    <p:sldId id="279" r:id="rId31"/>
    <p:sldId id="280" r:id="rId32"/>
    <p:sldId id="281" r:id="rId33"/>
    <p:sldId id="282" r:id="rId34"/>
    <p:sldId id="283" r:id="rId35"/>
    <p:sldId id="292"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9F5F86-311B-476D-B562-AA79CA458525}" v="15" dt="2025-07-31T14:45:04.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19" autoAdjust="0"/>
    <p:restoredTop sz="94660"/>
  </p:normalViewPr>
  <p:slideViewPr>
    <p:cSldViewPr snapToGrid="0" snapToObjects="1">
      <p:cViewPr varScale="1">
        <p:scale>
          <a:sx n="86" d="100"/>
          <a:sy n="86" d="100"/>
        </p:scale>
        <p:origin x="1914" y="3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 Smith" userId="5753ada45175de77" providerId="LiveId" clId="{F19F5F86-311B-476D-B562-AA79CA458525}"/>
    <pc:docChg chg="undo redo custSel addSld delSld modSld">
      <pc:chgData name="Jeff Smith" userId="5753ada45175de77" providerId="LiveId" clId="{F19F5F86-311B-476D-B562-AA79CA458525}" dt="2025-07-31T15:15:08.048" v="457" actId="27636"/>
      <pc:docMkLst>
        <pc:docMk/>
      </pc:docMkLst>
      <pc:sldChg chg="addSp modSp mod setBg addAnim">
        <pc:chgData name="Jeff Smith" userId="5753ada45175de77" providerId="LiveId" clId="{F19F5F86-311B-476D-B562-AA79CA458525}" dt="2025-07-31T14:39:59.376" v="222"/>
        <pc:sldMkLst>
          <pc:docMk/>
          <pc:sldMk cId="0" sldId="256"/>
        </pc:sldMkLst>
        <pc:spChg chg="mod">
          <ac:chgData name="Jeff Smith" userId="5753ada45175de77" providerId="LiveId" clId="{F19F5F86-311B-476D-B562-AA79CA458525}" dt="2025-07-31T14:39:59.376" v="221" actId="26606"/>
          <ac:spMkLst>
            <pc:docMk/>
            <pc:sldMk cId="0" sldId="256"/>
            <ac:spMk id="2" creationId="{00000000-0000-0000-0000-000000000000}"/>
          </ac:spMkLst>
        </pc:spChg>
        <pc:spChg chg="mod">
          <ac:chgData name="Jeff Smith" userId="5753ada45175de77" providerId="LiveId" clId="{F19F5F86-311B-476D-B562-AA79CA458525}" dt="2025-07-31T14:39:59.376" v="221" actId="26606"/>
          <ac:spMkLst>
            <pc:docMk/>
            <pc:sldMk cId="0" sldId="256"/>
            <ac:spMk id="5" creationId="{4B586BA7-5D9C-938B-F531-96C81C4D5D44}"/>
          </ac:spMkLst>
        </pc:spChg>
        <pc:spChg chg="add">
          <ac:chgData name="Jeff Smith" userId="5753ada45175de77" providerId="LiveId" clId="{F19F5F86-311B-476D-B562-AA79CA458525}" dt="2025-07-31T14:39:59.376" v="221" actId="26606"/>
          <ac:spMkLst>
            <pc:docMk/>
            <pc:sldMk cId="0" sldId="256"/>
            <ac:spMk id="10" creationId="{44962833-2EBB-47A0-9823-D4F8E16EE1CC}"/>
          </ac:spMkLst>
        </pc:spChg>
        <pc:cxnChg chg="add">
          <ac:chgData name="Jeff Smith" userId="5753ada45175de77" providerId="LiveId" clId="{F19F5F86-311B-476D-B562-AA79CA458525}" dt="2025-07-31T14:39:59.376" v="221" actId="26606"/>
          <ac:cxnSpMkLst>
            <pc:docMk/>
            <pc:sldMk cId="0" sldId="256"/>
            <ac:cxnSpMk id="12" creationId="{21FCCE20-1E4F-44FF-87B4-379D391A2D12}"/>
          </ac:cxnSpMkLst>
        </pc:cxnChg>
      </pc:sldChg>
      <pc:sldChg chg="addSp modSp mod setBg">
        <pc:chgData name="Jeff Smith" userId="5753ada45175de77" providerId="LiveId" clId="{F19F5F86-311B-476D-B562-AA79CA458525}" dt="2025-07-31T14:40:17.168" v="225" actId="123"/>
        <pc:sldMkLst>
          <pc:docMk/>
          <pc:sldMk cId="0" sldId="257"/>
        </pc:sldMkLst>
        <pc:spChg chg="mod">
          <ac:chgData name="Jeff Smith" userId="5753ada45175de77" providerId="LiveId" clId="{F19F5F86-311B-476D-B562-AA79CA458525}" dt="2025-07-31T14:40:11.545" v="223" actId="26606"/>
          <ac:spMkLst>
            <pc:docMk/>
            <pc:sldMk cId="0" sldId="257"/>
            <ac:spMk id="2" creationId="{00000000-0000-0000-0000-000000000000}"/>
          </ac:spMkLst>
        </pc:spChg>
        <pc:spChg chg="mod">
          <ac:chgData name="Jeff Smith" userId="5753ada45175de77" providerId="LiveId" clId="{F19F5F86-311B-476D-B562-AA79CA458525}" dt="2025-07-31T14:40:17.168" v="225" actId="123"/>
          <ac:spMkLst>
            <pc:docMk/>
            <pc:sldMk cId="0" sldId="257"/>
            <ac:spMk id="3" creationId="{00000000-0000-0000-0000-000000000000}"/>
          </ac:spMkLst>
        </pc:spChg>
        <pc:picChg chg="add">
          <ac:chgData name="Jeff Smith" userId="5753ada45175de77" providerId="LiveId" clId="{F19F5F86-311B-476D-B562-AA79CA458525}" dt="2025-07-31T14:40:11.545" v="223" actId="26606"/>
          <ac:picMkLst>
            <pc:docMk/>
            <pc:sldMk cId="0" sldId="257"/>
            <ac:picMk id="5" creationId="{C94CE26B-BC6F-1A53-1FFB-78520A527189}"/>
          </ac:picMkLst>
        </pc:picChg>
      </pc:sldChg>
      <pc:sldChg chg="modSp mod">
        <pc:chgData name="Jeff Smith" userId="5753ada45175de77" providerId="LiveId" clId="{F19F5F86-311B-476D-B562-AA79CA458525}" dt="2025-07-31T14:27:48.701" v="109" actId="123"/>
        <pc:sldMkLst>
          <pc:docMk/>
          <pc:sldMk cId="0" sldId="258"/>
        </pc:sldMkLst>
        <pc:spChg chg="mod">
          <ac:chgData name="Jeff Smith" userId="5753ada45175de77" providerId="LiveId" clId="{F19F5F86-311B-476D-B562-AA79CA458525}" dt="2025-07-31T14:27:48.701" v="109" actId="123"/>
          <ac:spMkLst>
            <pc:docMk/>
            <pc:sldMk cId="0" sldId="258"/>
            <ac:spMk id="3" creationId="{00000000-0000-0000-0000-000000000000}"/>
          </ac:spMkLst>
        </pc:spChg>
      </pc:sldChg>
      <pc:sldChg chg="addSp delSp modSp mod setBg">
        <pc:chgData name="Jeff Smith" userId="5753ada45175de77" providerId="LiveId" clId="{F19F5F86-311B-476D-B562-AA79CA458525}" dt="2025-07-31T15:10:59.333" v="398" actId="26606"/>
        <pc:sldMkLst>
          <pc:docMk/>
          <pc:sldMk cId="0" sldId="259"/>
        </pc:sldMkLst>
        <pc:spChg chg="mod">
          <ac:chgData name="Jeff Smith" userId="5753ada45175de77" providerId="LiveId" clId="{F19F5F86-311B-476D-B562-AA79CA458525}" dt="2025-07-31T15:10:59.333" v="398" actId="26606"/>
          <ac:spMkLst>
            <pc:docMk/>
            <pc:sldMk cId="0" sldId="259"/>
            <ac:spMk id="2" creationId="{00000000-0000-0000-0000-000000000000}"/>
          </ac:spMkLst>
        </pc:spChg>
        <pc:spChg chg="mod">
          <ac:chgData name="Jeff Smith" userId="5753ada45175de77" providerId="LiveId" clId="{F19F5F86-311B-476D-B562-AA79CA458525}" dt="2025-07-31T15:10:59.333" v="398" actId="26606"/>
          <ac:spMkLst>
            <pc:docMk/>
            <pc:sldMk cId="0" sldId="259"/>
            <ac:spMk id="3" creationId="{00000000-0000-0000-0000-000000000000}"/>
          </ac:spMkLst>
        </pc:spChg>
        <pc:spChg chg="add del">
          <ac:chgData name="Jeff Smith" userId="5753ada45175de77" providerId="LiveId" clId="{F19F5F86-311B-476D-B562-AA79CA458525}" dt="2025-07-31T15:10:59.333" v="398" actId="26606"/>
          <ac:spMkLst>
            <pc:docMk/>
            <pc:sldMk cId="0" sldId="259"/>
            <ac:spMk id="5" creationId="{2D3C07CD-14DE-4AA9-B11C-BDADF369A708}"/>
          </ac:spMkLst>
        </pc:spChg>
        <pc:spChg chg="add del">
          <ac:chgData name="Jeff Smith" userId="5753ada45175de77" providerId="LiveId" clId="{F19F5F86-311B-476D-B562-AA79CA458525}" dt="2025-07-31T14:41:09.925" v="229" actId="26606"/>
          <ac:spMkLst>
            <pc:docMk/>
            <pc:sldMk cId="0" sldId="259"/>
            <ac:spMk id="8" creationId="{BD4E11C7-7BD5-4045-AC27-3F529BEC73BA}"/>
          </ac:spMkLst>
        </pc:spChg>
        <pc:spChg chg="add del">
          <ac:chgData name="Jeff Smith" userId="5753ada45175de77" providerId="LiveId" clId="{F19F5F86-311B-476D-B562-AA79CA458525}" dt="2025-07-31T15:10:59.333" v="398" actId="26606"/>
          <ac:spMkLst>
            <pc:docMk/>
            <pc:sldMk cId="0" sldId="259"/>
            <ac:spMk id="12" creationId="{7314643A-FD07-4BD6-84B4-41398D43FBA4}"/>
          </ac:spMkLst>
        </pc:spChg>
        <pc:cxnChg chg="add del">
          <ac:chgData name="Jeff Smith" userId="5753ada45175de77" providerId="LiveId" clId="{F19F5F86-311B-476D-B562-AA79CA458525}" dt="2025-07-31T15:10:59.333" v="398" actId="26606"/>
          <ac:cxnSpMkLst>
            <pc:docMk/>
            <pc:sldMk cId="0" sldId="259"/>
            <ac:cxnSpMk id="6" creationId="{29B5BCCE-687A-4BBC-9E35-559C03CAD6CA}"/>
          </ac:cxnSpMkLst>
        </pc:cxnChg>
        <pc:cxnChg chg="add del">
          <ac:chgData name="Jeff Smith" userId="5753ada45175de77" providerId="LiveId" clId="{F19F5F86-311B-476D-B562-AA79CA458525}" dt="2025-07-31T14:41:09.925" v="229" actId="26606"/>
          <ac:cxnSpMkLst>
            <pc:docMk/>
            <pc:sldMk cId="0" sldId="259"/>
            <ac:cxnSpMk id="10" creationId="{21FCCE20-1E4F-44FF-87B4-379D391A2D12}"/>
          </ac:cxnSpMkLst>
        </pc:cxnChg>
      </pc:sldChg>
      <pc:sldChg chg="addSp delSp modSp mod setBg">
        <pc:chgData name="Jeff Smith" userId="5753ada45175de77" providerId="LiveId" clId="{F19F5F86-311B-476D-B562-AA79CA458525}" dt="2025-07-31T14:41:57.483" v="238" actId="26606"/>
        <pc:sldMkLst>
          <pc:docMk/>
          <pc:sldMk cId="0" sldId="260"/>
        </pc:sldMkLst>
        <pc:spChg chg="mod">
          <ac:chgData name="Jeff Smith" userId="5753ada45175de77" providerId="LiveId" clId="{F19F5F86-311B-476D-B562-AA79CA458525}" dt="2025-07-31T14:41:57.483" v="238" actId="26606"/>
          <ac:spMkLst>
            <pc:docMk/>
            <pc:sldMk cId="0" sldId="260"/>
            <ac:spMk id="2" creationId="{00000000-0000-0000-0000-000000000000}"/>
          </ac:spMkLst>
        </pc:spChg>
        <pc:spChg chg="mod">
          <ac:chgData name="Jeff Smith" userId="5753ada45175de77" providerId="LiveId" clId="{F19F5F86-311B-476D-B562-AA79CA458525}" dt="2025-07-31T14:41:57.483" v="238" actId="26606"/>
          <ac:spMkLst>
            <pc:docMk/>
            <pc:sldMk cId="0" sldId="260"/>
            <ac:spMk id="3" creationId="{00000000-0000-0000-0000-000000000000}"/>
          </ac:spMkLst>
        </pc:spChg>
        <pc:spChg chg="add del">
          <ac:chgData name="Jeff Smith" userId="5753ada45175de77" providerId="LiveId" clId="{F19F5F86-311B-476D-B562-AA79CA458525}" dt="2025-07-31T14:41:57.483" v="238" actId="26606"/>
          <ac:spMkLst>
            <pc:docMk/>
            <pc:sldMk cId="0" sldId="260"/>
            <ac:spMk id="8" creationId="{BD4E11C7-7BD5-4045-AC27-3F529BEC73BA}"/>
          </ac:spMkLst>
        </pc:spChg>
        <pc:spChg chg="add del">
          <ac:chgData name="Jeff Smith" userId="5753ada45175de77" providerId="LiveId" clId="{F19F5F86-311B-476D-B562-AA79CA458525}" dt="2025-07-31T14:41:57.483" v="238" actId="26606"/>
          <ac:spMkLst>
            <pc:docMk/>
            <pc:sldMk cId="0" sldId="260"/>
            <ac:spMk id="15" creationId="{6B2275DD-736C-472F-9D1B-3BA6016BFD7F}"/>
          </ac:spMkLst>
        </pc:spChg>
        <pc:cxnChg chg="add del">
          <ac:chgData name="Jeff Smith" userId="5753ada45175de77" providerId="LiveId" clId="{F19F5F86-311B-476D-B562-AA79CA458525}" dt="2025-07-31T14:41:57.483" v="238" actId="26606"/>
          <ac:cxnSpMkLst>
            <pc:docMk/>
            <pc:sldMk cId="0" sldId="260"/>
            <ac:cxnSpMk id="10" creationId="{21FCCE20-1E4F-44FF-87B4-379D391A2D12}"/>
          </ac:cxnSpMkLst>
        </pc:cxnChg>
      </pc:sldChg>
      <pc:sldChg chg="modSp mod">
        <pc:chgData name="Jeff Smith" userId="5753ada45175de77" providerId="LiveId" clId="{F19F5F86-311B-476D-B562-AA79CA458525}" dt="2025-07-31T14:42:16.512" v="240" actId="122"/>
        <pc:sldMkLst>
          <pc:docMk/>
          <pc:sldMk cId="0" sldId="261"/>
        </pc:sldMkLst>
        <pc:spChg chg="mod">
          <ac:chgData name="Jeff Smith" userId="5753ada45175de77" providerId="LiveId" clId="{F19F5F86-311B-476D-B562-AA79CA458525}" dt="2025-07-31T14:42:16.512" v="240" actId="122"/>
          <ac:spMkLst>
            <pc:docMk/>
            <pc:sldMk cId="0" sldId="261"/>
            <ac:spMk id="2" creationId="{00000000-0000-0000-0000-000000000000}"/>
          </ac:spMkLst>
        </pc:spChg>
        <pc:spChg chg="mod">
          <ac:chgData name="Jeff Smith" userId="5753ada45175de77" providerId="LiveId" clId="{F19F5F86-311B-476D-B562-AA79CA458525}" dt="2025-07-31T14:28:38.909" v="111" actId="5793"/>
          <ac:spMkLst>
            <pc:docMk/>
            <pc:sldMk cId="0" sldId="261"/>
            <ac:spMk id="3" creationId="{00000000-0000-0000-0000-000000000000}"/>
          </ac:spMkLst>
        </pc:spChg>
      </pc:sldChg>
      <pc:sldChg chg="addSp modSp mod setBg">
        <pc:chgData name="Jeff Smith" userId="5753ada45175de77" providerId="LiveId" clId="{F19F5F86-311B-476D-B562-AA79CA458525}" dt="2025-07-31T14:43:09.359" v="253" actId="404"/>
        <pc:sldMkLst>
          <pc:docMk/>
          <pc:sldMk cId="0" sldId="262"/>
        </pc:sldMkLst>
        <pc:spChg chg="mod">
          <ac:chgData name="Jeff Smith" userId="5753ada45175de77" providerId="LiveId" clId="{F19F5F86-311B-476D-B562-AA79CA458525}" dt="2025-07-31T14:43:00.048" v="251" actId="26606"/>
          <ac:spMkLst>
            <pc:docMk/>
            <pc:sldMk cId="0" sldId="262"/>
            <ac:spMk id="2" creationId="{00000000-0000-0000-0000-000000000000}"/>
          </ac:spMkLst>
        </pc:spChg>
        <pc:spChg chg="mod">
          <ac:chgData name="Jeff Smith" userId="5753ada45175de77" providerId="LiveId" clId="{F19F5F86-311B-476D-B562-AA79CA458525}" dt="2025-07-31T14:43:09.359" v="253" actId="404"/>
          <ac:spMkLst>
            <pc:docMk/>
            <pc:sldMk cId="0" sldId="262"/>
            <ac:spMk id="3" creationId="{00000000-0000-0000-0000-000000000000}"/>
          </ac:spMkLst>
        </pc:spChg>
        <pc:picChg chg="add">
          <ac:chgData name="Jeff Smith" userId="5753ada45175de77" providerId="LiveId" clId="{F19F5F86-311B-476D-B562-AA79CA458525}" dt="2025-07-31T14:43:00.048" v="251" actId="26606"/>
          <ac:picMkLst>
            <pc:docMk/>
            <pc:sldMk cId="0" sldId="262"/>
            <ac:picMk id="5" creationId="{00D8444C-D9F9-5AD0-9A0D-71D08CF43692}"/>
          </ac:picMkLst>
        </pc:picChg>
      </pc:sldChg>
      <pc:sldChg chg="addSp modSp mod setBg">
        <pc:chgData name="Jeff Smith" userId="5753ada45175de77" providerId="LiveId" clId="{F19F5F86-311B-476D-B562-AA79CA458525}" dt="2025-07-31T14:43:27.684" v="256" actId="123"/>
        <pc:sldMkLst>
          <pc:docMk/>
          <pc:sldMk cId="0" sldId="263"/>
        </pc:sldMkLst>
        <pc:spChg chg="mod">
          <ac:chgData name="Jeff Smith" userId="5753ada45175de77" providerId="LiveId" clId="{F19F5F86-311B-476D-B562-AA79CA458525}" dt="2025-07-31T14:43:21.578" v="254" actId="26606"/>
          <ac:spMkLst>
            <pc:docMk/>
            <pc:sldMk cId="0" sldId="263"/>
            <ac:spMk id="2" creationId="{00000000-0000-0000-0000-000000000000}"/>
          </ac:spMkLst>
        </pc:spChg>
        <pc:spChg chg="mod">
          <ac:chgData name="Jeff Smith" userId="5753ada45175de77" providerId="LiveId" clId="{F19F5F86-311B-476D-B562-AA79CA458525}" dt="2025-07-31T14:43:27.684" v="256" actId="123"/>
          <ac:spMkLst>
            <pc:docMk/>
            <pc:sldMk cId="0" sldId="263"/>
            <ac:spMk id="3" creationId="{00000000-0000-0000-0000-000000000000}"/>
          </ac:spMkLst>
        </pc:spChg>
        <pc:spChg chg="add">
          <ac:chgData name="Jeff Smith" userId="5753ada45175de77" providerId="LiveId" clId="{F19F5F86-311B-476D-B562-AA79CA458525}" dt="2025-07-31T14:43:21.578" v="254" actId="26606"/>
          <ac:spMkLst>
            <pc:docMk/>
            <pc:sldMk cId="0" sldId="263"/>
            <ac:spMk id="8" creationId="{BD4E11C7-7BD5-4045-AC27-3F529BEC73BA}"/>
          </ac:spMkLst>
        </pc:spChg>
        <pc:cxnChg chg="add">
          <ac:chgData name="Jeff Smith" userId="5753ada45175de77" providerId="LiveId" clId="{F19F5F86-311B-476D-B562-AA79CA458525}" dt="2025-07-31T14:43:21.578" v="254" actId="26606"/>
          <ac:cxnSpMkLst>
            <pc:docMk/>
            <pc:sldMk cId="0" sldId="263"/>
            <ac:cxnSpMk id="10" creationId="{21FCCE20-1E4F-44FF-87B4-379D391A2D12}"/>
          </ac:cxnSpMkLst>
        </pc:cxnChg>
      </pc:sldChg>
      <pc:sldChg chg="modSp mod">
        <pc:chgData name="Jeff Smith" userId="5753ada45175de77" providerId="LiveId" clId="{F19F5F86-311B-476D-B562-AA79CA458525}" dt="2025-07-31T14:29:40.875" v="131" actId="20577"/>
        <pc:sldMkLst>
          <pc:docMk/>
          <pc:sldMk cId="0" sldId="264"/>
        </pc:sldMkLst>
        <pc:spChg chg="mod">
          <ac:chgData name="Jeff Smith" userId="5753ada45175de77" providerId="LiveId" clId="{F19F5F86-311B-476D-B562-AA79CA458525}" dt="2025-07-31T14:29:40.875" v="131" actId="20577"/>
          <ac:spMkLst>
            <pc:docMk/>
            <pc:sldMk cId="0" sldId="264"/>
            <ac:spMk id="3" creationId="{00000000-0000-0000-0000-000000000000}"/>
          </ac:spMkLst>
        </pc:spChg>
      </pc:sldChg>
      <pc:sldChg chg="modSp mod">
        <pc:chgData name="Jeff Smith" userId="5753ada45175de77" providerId="LiveId" clId="{F19F5F86-311B-476D-B562-AA79CA458525}" dt="2025-07-31T14:29:52.525" v="134" actId="255"/>
        <pc:sldMkLst>
          <pc:docMk/>
          <pc:sldMk cId="0" sldId="265"/>
        </pc:sldMkLst>
        <pc:spChg chg="mod">
          <ac:chgData name="Jeff Smith" userId="5753ada45175de77" providerId="LiveId" clId="{F19F5F86-311B-476D-B562-AA79CA458525}" dt="2025-07-31T14:29:52.525" v="134" actId="255"/>
          <ac:spMkLst>
            <pc:docMk/>
            <pc:sldMk cId="0" sldId="265"/>
            <ac:spMk id="3" creationId="{00000000-0000-0000-0000-000000000000}"/>
          </ac:spMkLst>
        </pc:spChg>
      </pc:sldChg>
      <pc:sldChg chg="addSp delSp modSp mod setBg">
        <pc:chgData name="Jeff Smith" userId="5753ada45175de77" providerId="LiveId" clId="{F19F5F86-311B-476D-B562-AA79CA458525}" dt="2025-07-31T14:45:04.245" v="276" actId="20577"/>
        <pc:sldMkLst>
          <pc:docMk/>
          <pc:sldMk cId="0" sldId="266"/>
        </pc:sldMkLst>
        <pc:spChg chg="mod">
          <ac:chgData name="Jeff Smith" userId="5753ada45175de77" providerId="LiveId" clId="{F19F5F86-311B-476D-B562-AA79CA458525}" dt="2025-07-31T14:44:51.825" v="266" actId="26606"/>
          <ac:spMkLst>
            <pc:docMk/>
            <pc:sldMk cId="0" sldId="266"/>
            <ac:spMk id="2" creationId="{00000000-0000-0000-0000-000000000000}"/>
          </ac:spMkLst>
        </pc:spChg>
        <pc:spChg chg="del">
          <ac:chgData name="Jeff Smith" userId="5753ada45175de77" providerId="LiveId" clId="{F19F5F86-311B-476D-B562-AA79CA458525}" dt="2025-07-31T14:44:51.825" v="266" actId="26606"/>
          <ac:spMkLst>
            <pc:docMk/>
            <pc:sldMk cId="0" sldId="266"/>
            <ac:spMk id="3" creationId="{00000000-0000-0000-0000-000000000000}"/>
          </ac:spMkLst>
        </pc:spChg>
        <pc:spChg chg="add">
          <ac:chgData name="Jeff Smith" userId="5753ada45175de77" providerId="LiveId" clId="{F19F5F86-311B-476D-B562-AA79CA458525}" dt="2025-07-31T14:44:51.825" v="266" actId="26606"/>
          <ac:spMkLst>
            <pc:docMk/>
            <pc:sldMk cId="0" sldId="266"/>
            <ac:spMk id="9" creationId="{619B3503-D505-49AA-97C1-B299D58DB436}"/>
          </ac:spMkLst>
        </pc:spChg>
        <pc:spChg chg="add">
          <ac:chgData name="Jeff Smith" userId="5753ada45175de77" providerId="LiveId" clId="{F19F5F86-311B-476D-B562-AA79CA458525}" dt="2025-07-31T14:44:51.825" v="266" actId="26606"/>
          <ac:spMkLst>
            <pc:docMk/>
            <pc:sldMk cId="0" sldId="266"/>
            <ac:spMk id="11" creationId="{E39A2319-946A-4C65-9B7C-1F86E9B1B57C}"/>
          </ac:spMkLst>
        </pc:spChg>
        <pc:graphicFrameChg chg="add mod">
          <ac:chgData name="Jeff Smith" userId="5753ada45175de77" providerId="LiveId" clId="{F19F5F86-311B-476D-B562-AA79CA458525}" dt="2025-07-31T14:45:04.245" v="276" actId="20577"/>
          <ac:graphicFrameMkLst>
            <pc:docMk/>
            <pc:sldMk cId="0" sldId="266"/>
            <ac:graphicFrameMk id="5" creationId="{181828A3-9FA9-E779-5319-811F51FF1413}"/>
          </ac:graphicFrameMkLst>
        </pc:graphicFrameChg>
      </pc:sldChg>
      <pc:sldChg chg="addSp modSp mod setBg">
        <pc:chgData name="Jeff Smith" userId="5753ada45175de77" providerId="LiveId" clId="{F19F5F86-311B-476D-B562-AA79CA458525}" dt="2025-07-31T14:45:20.874" v="280" actId="14100"/>
        <pc:sldMkLst>
          <pc:docMk/>
          <pc:sldMk cId="0" sldId="267"/>
        </pc:sldMkLst>
        <pc:spChg chg="mod">
          <ac:chgData name="Jeff Smith" userId="5753ada45175de77" providerId="LiveId" clId="{F19F5F86-311B-476D-B562-AA79CA458525}" dt="2025-07-31T14:45:12.058" v="277" actId="26606"/>
          <ac:spMkLst>
            <pc:docMk/>
            <pc:sldMk cId="0" sldId="267"/>
            <ac:spMk id="2" creationId="{00000000-0000-0000-0000-000000000000}"/>
          </ac:spMkLst>
        </pc:spChg>
        <pc:spChg chg="mod">
          <ac:chgData name="Jeff Smith" userId="5753ada45175de77" providerId="LiveId" clId="{F19F5F86-311B-476D-B562-AA79CA458525}" dt="2025-07-31T14:45:20.874" v="280" actId="14100"/>
          <ac:spMkLst>
            <pc:docMk/>
            <pc:sldMk cId="0" sldId="267"/>
            <ac:spMk id="3" creationId="{00000000-0000-0000-0000-000000000000}"/>
          </ac:spMkLst>
        </pc:spChg>
        <pc:spChg chg="add">
          <ac:chgData name="Jeff Smith" userId="5753ada45175de77" providerId="LiveId" clId="{F19F5F86-311B-476D-B562-AA79CA458525}" dt="2025-07-31T14:45:12.058" v="277" actId="26606"/>
          <ac:spMkLst>
            <pc:docMk/>
            <pc:sldMk cId="0" sldId="267"/>
            <ac:spMk id="8" creationId="{BD4E11C7-7BD5-4045-AC27-3F529BEC73BA}"/>
          </ac:spMkLst>
        </pc:spChg>
        <pc:cxnChg chg="add">
          <ac:chgData name="Jeff Smith" userId="5753ada45175de77" providerId="LiveId" clId="{F19F5F86-311B-476D-B562-AA79CA458525}" dt="2025-07-31T14:45:12.058" v="277" actId="26606"/>
          <ac:cxnSpMkLst>
            <pc:docMk/>
            <pc:sldMk cId="0" sldId="267"/>
            <ac:cxnSpMk id="10" creationId="{21FCCE20-1E4F-44FF-87B4-379D391A2D12}"/>
          </ac:cxnSpMkLst>
        </pc:cxnChg>
      </pc:sldChg>
      <pc:sldChg chg="addSp delSp modSp mod setBg">
        <pc:chgData name="Jeff Smith" userId="5753ada45175de77" providerId="LiveId" clId="{F19F5F86-311B-476D-B562-AA79CA458525}" dt="2025-07-31T14:45:47.681" v="285" actId="403"/>
        <pc:sldMkLst>
          <pc:docMk/>
          <pc:sldMk cId="0" sldId="268"/>
        </pc:sldMkLst>
        <pc:spChg chg="mod">
          <ac:chgData name="Jeff Smith" userId="5753ada45175de77" providerId="LiveId" clId="{F19F5F86-311B-476D-B562-AA79CA458525}" dt="2025-07-31T14:45:43.355" v="283" actId="26606"/>
          <ac:spMkLst>
            <pc:docMk/>
            <pc:sldMk cId="0" sldId="268"/>
            <ac:spMk id="2" creationId="{00000000-0000-0000-0000-000000000000}"/>
          </ac:spMkLst>
        </pc:spChg>
        <pc:spChg chg="mod">
          <ac:chgData name="Jeff Smith" userId="5753ada45175de77" providerId="LiveId" clId="{F19F5F86-311B-476D-B562-AA79CA458525}" dt="2025-07-31T14:45:47.681" v="285" actId="403"/>
          <ac:spMkLst>
            <pc:docMk/>
            <pc:sldMk cId="0" sldId="268"/>
            <ac:spMk id="3" creationId="{00000000-0000-0000-0000-000000000000}"/>
          </ac:spMkLst>
        </pc:spChg>
        <pc:spChg chg="add del">
          <ac:chgData name="Jeff Smith" userId="5753ada45175de77" providerId="LiveId" clId="{F19F5F86-311B-476D-B562-AA79CA458525}" dt="2025-07-31T14:45:43.332" v="282" actId="26606"/>
          <ac:spMkLst>
            <pc:docMk/>
            <pc:sldMk cId="0" sldId="268"/>
            <ac:spMk id="8" creationId="{2D3C07CD-14DE-4AA9-B11C-BDADF369A708}"/>
          </ac:spMkLst>
        </pc:spChg>
        <pc:spChg chg="add del">
          <ac:chgData name="Jeff Smith" userId="5753ada45175de77" providerId="LiveId" clId="{F19F5F86-311B-476D-B562-AA79CA458525}" dt="2025-07-31T14:45:43.332" v="282" actId="26606"/>
          <ac:spMkLst>
            <pc:docMk/>
            <pc:sldMk cId="0" sldId="268"/>
            <ac:spMk id="12" creationId="{7314643A-FD07-4BD6-84B4-41398D43FBA4}"/>
          </ac:spMkLst>
        </pc:spChg>
        <pc:spChg chg="add">
          <ac:chgData name="Jeff Smith" userId="5753ada45175de77" providerId="LiveId" clId="{F19F5F86-311B-476D-B562-AA79CA458525}" dt="2025-07-31T14:45:43.355" v="283" actId="26606"/>
          <ac:spMkLst>
            <pc:docMk/>
            <pc:sldMk cId="0" sldId="268"/>
            <ac:spMk id="14" creationId="{BD4E11C7-7BD5-4045-AC27-3F529BEC73BA}"/>
          </ac:spMkLst>
        </pc:spChg>
        <pc:cxnChg chg="add del">
          <ac:chgData name="Jeff Smith" userId="5753ada45175de77" providerId="LiveId" clId="{F19F5F86-311B-476D-B562-AA79CA458525}" dt="2025-07-31T14:45:43.332" v="282" actId="26606"/>
          <ac:cxnSpMkLst>
            <pc:docMk/>
            <pc:sldMk cId="0" sldId="268"/>
            <ac:cxnSpMk id="10" creationId="{29B5BCCE-687A-4BBC-9E35-559C03CAD6CA}"/>
          </ac:cxnSpMkLst>
        </pc:cxnChg>
        <pc:cxnChg chg="add">
          <ac:chgData name="Jeff Smith" userId="5753ada45175de77" providerId="LiveId" clId="{F19F5F86-311B-476D-B562-AA79CA458525}" dt="2025-07-31T14:45:43.355" v="283" actId="26606"/>
          <ac:cxnSpMkLst>
            <pc:docMk/>
            <pc:sldMk cId="0" sldId="268"/>
            <ac:cxnSpMk id="15" creationId="{21FCCE20-1E4F-44FF-87B4-379D391A2D12}"/>
          </ac:cxnSpMkLst>
        </pc:cxnChg>
      </pc:sldChg>
      <pc:sldChg chg="addSp modSp mod setBg">
        <pc:chgData name="Jeff Smith" userId="5753ada45175de77" providerId="LiveId" clId="{F19F5F86-311B-476D-B562-AA79CA458525}" dt="2025-07-31T14:36:24.670" v="184" actId="26606"/>
        <pc:sldMkLst>
          <pc:docMk/>
          <pc:sldMk cId="1031995441" sldId="269"/>
        </pc:sldMkLst>
        <pc:spChg chg="mod">
          <ac:chgData name="Jeff Smith" userId="5753ada45175de77" providerId="LiveId" clId="{F19F5F86-311B-476D-B562-AA79CA458525}" dt="2025-07-31T14:36:24.670" v="184" actId="26606"/>
          <ac:spMkLst>
            <pc:docMk/>
            <pc:sldMk cId="1031995441" sldId="269"/>
            <ac:spMk id="2" creationId="{B8CA1C20-1BF9-1D1A-C540-2A61D136D343}"/>
          </ac:spMkLst>
        </pc:spChg>
        <pc:spChg chg="mod">
          <ac:chgData name="Jeff Smith" userId="5753ada45175de77" providerId="LiveId" clId="{F19F5F86-311B-476D-B562-AA79CA458525}" dt="2025-07-31T14:36:24.670" v="184" actId="26606"/>
          <ac:spMkLst>
            <pc:docMk/>
            <pc:sldMk cId="1031995441" sldId="269"/>
            <ac:spMk id="3" creationId="{F71839CD-E4B3-EA6C-C094-3ED905F4A314}"/>
          </ac:spMkLst>
        </pc:spChg>
        <pc:spChg chg="add">
          <ac:chgData name="Jeff Smith" userId="5753ada45175de77" providerId="LiveId" clId="{F19F5F86-311B-476D-B562-AA79CA458525}" dt="2025-07-31T14:36:24.670" v="184" actId="26606"/>
          <ac:spMkLst>
            <pc:docMk/>
            <pc:sldMk cId="1031995441" sldId="269"/>
            <ac:spMk id="8" creationId="{BD4E11C7-7BD5-4045-AC27-3F529BEC73BA}"/>
          </ac:spMkLst>
        </pc:spChg>
        <pc:cxnChg chg="add">
          <ac:chgData name="Jeff Smith" userId="5753ada45175de77" providerId="LiveId" clId="{F19F5F86-311B-476D-B562-AA79CA458525}" dt="2025-07-31T14:36:24.670" v="184" actId="26606"/>
          <ac:cxnSpMkLst>
            <pc:docMk/>
            <pc:sldMk cId="1031995441" sldId="269"/>
            <ac:cxnSpMk id="10" creationId="{21FCCE20-1E4F-44FF-87B4-379D391A2D12}"/>
          </ac:cxnSpMkLst>
        </pc:cxnChg>
      </pc:sldChg>
      <pc:sldChg chg="addSp delSp modSp mod setBg">
        <pc:chgData name="Jeff Smith" userId="5753ada45175de77" providerId="LiveId" clId="{F19F5F86-311B-476D-B562-AA79CA458525}" dt="2025-07-31T14:40:49.301" v="227" actId="26606"/>
        <pc:sldMkLst>
          <pc:docMk/>
          <pc:sldMk cId="2403921300" sldId="270"/>
        </pc:sldMkLst>
        <pc:spChg chg="mod">
          <ac:chgData name="Jeff Smith" userId="5753ada45175de77" providerId="LiveId" clId="{F19F5F86-311B-476D-B562-AA79CA458525}" dt="2025-07-31T14:40:49.301" v="227" actId="26606"/>
          <ac:spMkLst>
            <pc:docMk/>
            <pc:sldMk cId="2403921300" sldId="270"/>
            <ac:spMk id="2" creationId="{ABE1A349-3CF4-9F7D-C5C9-E41E136174AC}"/>
          </ac:spMkLst>
        </pc:spChg>
        <pc:spChg chg="mod">
          <ac:chgData name="Jeff Smith" userId="5753ada45175de77" providerId="LiveId" clId="{F19F5F86-311B-476D-B562-AA79CA458525}" dt="2025-07-31T14:40:49.301" v="227" actId="26606"/>
          <ac:spMkLst>
            <pc:docMk/>
            <pc:sldMk cId="2403921300" sldId="270"/>
            <ac:spMk id="4" creationId="{7AA2E0F7-3A07-2B93-E2ED-8038C3D4829B}"/>
          </ac:spMkLst>
        </pc:spChg>
        <pc:spChg chg="add del">
          <ac:chgData name="Jeff Smith" userId="5753ada45175de77" providerId="LiveId" clId="{F19F5F86-311B-476D-B562-AA79CA458525}" dt="2025-07-31T14:40:49.301" v="227" actId="26606"/>
          <ac:spMkLst>
            <pc:docMk/>
            <pc:sldMk cId="2403921300" sldId="270"/>
            <ac:spMk id="9" creationId="{2D3C07CD-14DE-4AA9-B11C-BDADF369A708}"/>
          </ac:spMkLst>
        </pc:spChg>
        <pc:spChg chg="add del">
          <ac:chgData name="Jeff Smith" userId="5753ada45175de77" providerId="LiveId" clId="{F19F5F86-311B-476D-B562-AA79CA458525}" dt="2025-07-31T14:40:49.301" v="227" actId="26606"/>
          <ac:spMkLst>
            <pc:docMk/>
            <pc:sldMk cId="2403921300" sldId="270"/>
            <ac:spMk id="13" creationId="{7314643A-FD07-4BD6-84B4-41398D43FBA4}"/>
          </ac:spMkLst>
        </pc:spChg>
        <pc:cxnChg chg="add del">
          <ac:chgData name="Jeff Smith" userId="5753ada45175de77" providerId="LiveId" clId="{F19F5F86-311B-476D-B562-AA79CA458525}" dt="2025-07-31T14:40:49.301" v="227" actId="26606"/>
          <ac:cxnSpMkLst>
            <pc:docMk/>
            <pc:sldMk cId="2403921300" sldId="270"/>
            <ac:cxnSpMk id="11" creationId="{29B5BCCE-687A-4BBC-9E35-559C03CAD6CA}"/>
          </ac:cxnSpMkLst>
        </pc:cxnChg>
      </pc:sldChg>
      <pc:sldChg chg="addSp modSp mod setBg">
        <pc:chgData name="Jeff Smith" userId="5753ada45175de77" providerId="LiveId" clId="{F19F5F86-311B-476D-B562-AA79CA458525}" dt="2025-07-31T14:41:43.337" v="236" actId="26606"/>
        <pc:sldMkLst>
          <pc:docMk/>
          <pc:sldMk cId="733051095" sldId="271"/>
        </pc:sldMkLst>
        <pc:spChg chg="mod">
          <ac:chgData name="Jeff Smith" userId="5753ada45175de77" providerId="LiveId" clId="{F19F5F86-311B-476D-B562-AA79CA458525}" dt="2025-07-31T14:41:43.337" v="236" actId="26606"/>
          <ac:spMkLst>
            <pc:docMk/>
            <pc:sldMk cId="733051095" sldId="271"/>
            <ac:spMk id="2" creationId="{907713CC-4CAF-D47D-601B-5C874D1BDDEF}"/>
          </ac:spMkLst>
        </pc:spChg>
        <pc:spChg chg="mod">
          <ac:chgData name="Jeff Smith" userId="5753ada45175de77" providerId="LiveId" clId="{F19F5F86-311B-476D-B562-AA79CA458525}" dt="2025-07-31T14:41:43.337" v="236" actId="26606"/>
          <ac:spMkLst>
            <pc:docMk/>
            <pc:sldMk cId="733051095" sldId="271"/>
            <ac:spMk id="3" creationId="{83BB0FDD-E8BE-2BDA-EB99-7815E2D4F9CD}"/>
          </ac:spMkLst>
        </pc:spChg>
        <pc:spChg chg="add">
          <ac:chgData name="Jeff Smith" userId="5753ada45175de77" providerId="LiveId" clId="{F19F5F86-311B-476D-B562-AA79CA458525}" dt="2025-07-31T14:41:43.337" v="236" actId="26606"/>
          <ac:spMkLst>
            <pc:docMk/>
            <pc:sldMk cId="733051095" sldId="271"/>
            <ac:spMk id="8" creationId="{BD4E11C7-7BD5-4045-AC27-3F529BEC73BA}"/>
          </ac:spMkLst>
        </pc:spChg>
        <pc:cxnChg chg="add">
          <ac:chgData name="Jeff Smith" userId="5753ada45175de77" providerId="LiveId" clId="{F19F5F86-311B-476D-B562-AA79CA458525}" dt="2025-07-31T14:41:43.337" v="236" actId="26606"/>
          <ac:cxnSpMkLst>
            <pc:docMk/>
            <pc:sldMk cId="733051095" sldId="271"/>
            <ac:cxnSpMk id="10" creationId="{21FCCE20-1E4F-44FF-87B4-379D391A2D12}"/>
          </ac:cxnSpMkLst>
        </pc:cxnChg>
      </pc:sldChg>
      <pc:sldChg chg="addSp modSp mod setBg">
        <pc:chgData name="Jeff Smith" userId="5753ada45175de77" providerId="LiveId" clId="{F19F5F86-311B-476D-B562-AA79CA458525}" dt="2025-07-31T14:42:40.571" v="250" actId="5793"/>
        <pc:sldMkLst>
          <pc:docMk/>
          <pc:sldMk cId="2165706362" sldId="272"/>
        </pc:sldMkLst>
        <pc:spChg chg="mod">
          <ac:chgData name="Jeff Smith" userId="5753ada45175de77" providerId="LiveId" clId="{F19F5F86-311B-476D-B562-AA79CA458525}" dt="2025-07-31T14:42:27.113" v="241" actId="26606"/>
          <ac:spMkLst>
            <pc:docMk/>
            <pc:sldMk cId="2165706362" sldId="272"/>
            <ac:spMk id="2" creationId="{801E043A-C057-FA00-AB03-D8E12B27C75C}"/>
          </ac:spMkLst>
        </pc:spChg>
        <pc:spChg chg="mod">
          <ac:chgData name="Jeff Smith" userId="5753ada45175de77" providerId="LiveId" clId="{F19F5F86-311B-476D-B562-AA79CA458525}" dt="2025-07-31T14:42:40.571" v="250" actId="5793"/>
          <ac:spMkLst>
            <pc:docMk/>
            <pc:sldMk cId="2165706362" sldId="272"/>
            <ac:spMk id="3" creationId="{2044906B-5CDB-9CA3-93AB-F5F851F4D43B}"/>
          </ac:spMkLst>
        </pc:spChg>
        <pc:spChg chg="add">
          <ac:chgData name="Jeff Smith" userId="5753ada45175de77" providerId="LiveId" clId="{F19F5F86-311B-476D-B562-AA79CA458525}" dt="2025-07-31T14:42:27.113" v="241" actId="26606"/>
          <ac:spMkLst>
            <pc:docMk/>
            <pc:sldMk cId="2165706362" sldId="272"/>
            <ac:spMk id="8" creationId="{BD4E11C7-7BD5-4045-AC27-3F529BEC73BA}"/>
          </ac:spMkLst>
        </pc:spChg>
        <pc:cxnChg chg="add">
          <ac:chgData name="Jeff Smith" userId="5753ada45175de77" providerId="LiveId" clId="{F19F5F86-311B-476D-B562-AA79CA458525}" dt="2025-07-31T14:42:27.113" v="241" actId="26606"/>
          <ac:cxnSpMkLst>
            <pc:docMk/>
            <pc:sldMk cId="2165706362" sldId="272"/>
            <ac:cxnSpMk id="10" creationId="{21FCCE20-1E4F-44FF-87B4-379D391A2D12}"/>
          </ac:cxnSpMkLst>
        </pc:cxnChg>
      </pc:sldChg>
      <pc:sldChg chg="modSp mod">
        <pc:chgData name="Jeff Smith" userId="5753ada45175de77" providerId="LiveId" clId="{F19F5F86-311B-476D-B562-AA79CA458525}" dt="2025-07-31T14:44:19.641" v="265" actId="27636"/>
        <pc:sldMkLst>
          <pc:docMk/>
          <pc:sldMk cId="2061644367" sldId="273"/>
        </pc:sldMkLst>
        <pc:spChg chg="mod">
          <ac:chgData name="Jeff Smith" userId="5753ada45175de77" providerId="LiveId" clId="{F19F5F86-311B-476D-B562-AA79CA458525}" dt="2025-07-31T14:44:19.641" v="265" actId="27636"/>
          <ac:spMkLst>
            <pc:docMk/>
            <pc:sldMk cId="2061644367" sldId="273"/>
            <ac:spMk id="3" creationId="{86A5A885-FFE6-8357-1E50-8668758838C2}"/>
          </ac:spMkLst>
        </pc:spChg>
      </pc:sldChg>
      <pc:sldChg chg="addSp modSp mod setBg">
        <pc:chgData name="Jeff Smith" userId="5753ada45175de77" providerId="LiveId" clId="{F19F5F86-311B-476D-B562-AA79CA458525}" dt="2025-07-31T14:47:50.132" v="301" actId="6549"/>
        <pc:sldMkLst>
          <pc:docMk/>
          <pc:sldMk cId="2071748163" sldId="275"/>
        </pc:sldMkLst>
        <pc:spChg chg="mod">
          <ac:chgData name="Jeff Smith" userId="5753ada45175de77" providerId="LiveId" clId="{F19F5F86-311B-476D-B562-AA79CA458525}" dt="2025-07-31T14:46:52.800" v="286" actId="26606"/>
          <ac:spMkLst>
            <pc:docMk/>
            <pc:sldMk cId="2071748163" sldId="275"/>
            <ac:spMk id="2" creationId="{F8307B2F-3A7D-2859-E36E-B0D9D9AE6C53}"/>
          </ac:spMkLst>
        </pc:spChg>
        <pc:spChg chg="mod">
          <ac:chgData name="Jeff Smith" userId="5753ada45175de77" providerId="LiveId" clId="{F19F5F86-311B-476D-B562-AA79CA458525}" dt="2025-07-31T14:47:50.132" v="301" actId="6549"/>
          <ac:spMkLst>
            <pc:docMk/>
            <pc:sldMk cId="2071748163" sldId="275"/>
            <ac:spMk id="3" creationId="{743618FB-AD68-5BF0-EE31-863527F8DBCB}"/>
          </ac:spMkLst>
        </pc:spChg>
        <pc:spChg chg="add">
          <ac:chgData name="Jeff Smith" userId="5753ada45175de77" providerId="LiveId" clId="{F19F5F86-311B-476D-B562-AA79CA458525}" dt="2025-07-31T14:46:52.800" v="286" actId="26606"/>
          <ac:spMkLst>
            <pc:docMk/>
            <pc:sldMk cId="2071748163" sldId="275"/>
            <ac:spMk id="8" creationId="{BD4E11C7-7BD5-4045-AC27-3F529BEC73BA}"/>
          </ac:spMkLst>
        </pc:spChg>
        <pc:cxnChg chg="add">
          <ac:chgData name="Jeff Smith" userId="5753ada45175de77" providerId="LiveId" clId="{F19F5F86-311B-476D-B562-AA79CA458525}" dt="2025-07-31T14:46:52.800" v="286" actId="26606"/>
          <ac:cxnSpMkLst>
            <pc:docMk/>
            <pc:sldMk cId="2071748163" sldId="275"/>
            <ac:cxnSpMk id="10" creationId="{21FCCE20-1E4F-44FF-87B4-379D391A2D12}"/>
          </ac:cxnSpMkLst>
        </pc:cxnChg>
      </pc:sldChg>
      <pc:sldChg chg="addSp delSp modSp mod setBg">
        <pc:chgData name="Jeff Smith" userId="5753ada45175de77" providerId="LiveId" clId="{F19F5F86-311B-476D-B562-AA79CA458525}" dt="2025-07-31T14:48:42.912" v="303" actId="26606"/>
        <pc:sldMkLst>
          <pc:docMk/>
          <pc:sldMk cId="3407555997" sldId="276"/>
        </pc:sldMkLst>
        <pc:spChg chg="mod">
          <ac:chgData name="Jeff Smith" userId="5753ada45175de77" providerId="LiveId" clId="{F19F5F86-311B-476D-B562-AA79CA458525}" dt="2025-07-31T14:48:42.912" v="303" actId="26606"/>
          <ac:spMkLst>
            <pc:docMk/>
            <pc:sldMk cId="3407555997" sldId="276"/>
            <ac:spMk id="2" creationId="{D31E9460-1827-16D8-FF6A-5D3C57B368B4}"/>
          </ac:spMkLst>
        </pc:spChg>
        <pc:spChg chg="mod">
          <ac:chgData name="Jeff Smith" userId="5753ada45175de77" providerId="LiveId" clId="{F19F5F86-311B-476D-B562-AA79CA458525}" dt="2025-07-31T14:48:42.912" v="303" actId="26606"/>
          <ac:spMkLst>
            <pc:docMk/>
            <pc:sldMk cId="3407555997" sldId="276"/>
            <ac:spMk id="3" creationId="{CC806FAB-7194-68DC-3447-82D53D0426A2}"/>
          </ac:spMkLst>
        </pc:spChg>
        <pc:spChg chg="add del">
          <ac:chgData name="Jeff Smith" userId="5753ada45175de77" providerId="LiveId" clId="{F19F5F86-311B-476D-B562-AA79CA458525}" dt="2025-07-31T14:48:42.912" v="303" actId="26606"/>
          <ac:spMkLst>
            <pc:docMk/>
            <pc:sldMk cId="3407555997" sldId="276"/>
            <ac:spMk id="8" creationId="{6B2275DD-736C-472F-9D1B-3BA6016BFD7F}"/>
          </ac:spMkLst>
        </pc:spChg>
      </pc:sldChg>
      <pc:sldChg chg="modSp mod">
        <pc:chgData name="Jeff Smith" userId="5753ada45175de77" providerId="LiveId" clId="{F19F5F86-311B-476D-B562-AA79CA458525}" dt="2025-07-31T15:15:08.048" v="457" actId="27636"/>
        <pc:sldMkLst>
          <pc:docMk/>
          <pc:sldMk cId="4237551569" sldId="278"/>
        </pc:sldMkLst>
        <pc:spChg chg="mod">
          <ac:chgData name="Jeff Smith" userId="5753ada45175de77" providerId="LiveId" clId="{F19F5F86-311B-476D-B562-AA79CA458525}" dt="2025-07-31T15:15:08.048" v="457" actId="27636"/>
          <ac:spMkLst>
            <pc:docMk/>
            <pc:sldMk cId="4237551569" sldId="278"/>
            <ac:spMk id="3" creationId="{828BAE20-1998-298E-5675-1B0D37D975B0}"/>
          </ac:spMkLst>
        </pc:spChg>
      </pc:sldChg>
      <pc:sldChg chg="addSp modSp mod setBg">
        <pc:chgData name="Jeff Smith" userId="5753ada45175de77" providerId="LiveId" clId="{F19F5F86-311B-476D-B562-AA79CA458525}" dt="2025-07-31T14:49:01.649" v="305" actId="123"/>
        <pc:sldMkLst>
          <pc:docMk/>
          <pc:sldMk cId="2555432050" sldId="279"/>
        </pc:sldMkLst>
        <pc:spChg chg="mod">
          <ac:chgData name="Jeff Smith" userId="5753ada45175de77" providerId="LiveId" clId="{F19F5F86-311B-476D-B562-AA79CA458525}" dt="2025-07-31T14:48:54.703" v="304" actId="26606"/>
          <ac:spMkLst>
            <pc:docMk/>
            <pc:sldMk cId="2555432050" sldId="279"/>
            <ac:spMk id="2" creationId="{4C6214FE-36F3-EBC2-0758-1F8C26ED7E45}"/>
          </ac:spMkLst>
        </pc:spChg>
        <pc:spChg chg="mod">
          <ac:chgData name="Jeff Smith" userId="5753ada45175de77" providerId="LiveId" clId="{F19F5F86-311B-476D-B562-AA79CA458525}" dt="2025-07-31T14:49:01.649" v="305" actId="123"/>
          <ac:spMkLst>
            <pc:docMk/>
            <pc:sldMk cId="2555432050" sldId="279"/>
            <ac:spMk id="3" creationId="{DDFFC7FD-E7D3-33F0-36A2-D761DAC37311}"/>
          </ac:spMkLst>
        </pc:spChg>
        <pc:spChg chg="add">
          <ac:chgData name="Jeff Smith" userId="5753ada45175de77" providerId="LiveId" clId="{F19F5F86-311B-476D-B562-AA79CA458525}" dt="2025-07-31T14:48:54.703" v="304" actId="26606"/>
          <ac:spMkLst>
            <pc:docMk/>
            <pc:sldMk cId="2555432050" sldId="279"/>
            <ac:spMk id="8" creationId="{BD4E11C7-7BD5-4045-AC27-3F529BEC73BA}"/>
          </ac:spMkLst>
        </pc:spChg>
        <pc:cxnChg chg="add">
          <ac:chgData name="Jeff Smith" userId="5753ada45175de77" providerId="LiveId" clId="{F19F5F86-311B-476D-B562-AA79CA458525}" dt="2025-07-31T14:48:54.703" v="304" actId="26606"/>
          <ac:cxnSpMkLst>
            <pc:docMk/>
            <pc:sldMk cId="2555432050" sldId="279"/>
            <ac:cxnSpMk id="10" creationId="{21FCCE20-1E4F-44FF-87B4-379D391A2D12}"/>
          </ac:cxnSpMkLst>
        </pc:cxnChg>
      </pc:sldChg>
      <pc:sldChg chg="addSp delSp modSp mod setBg">
        <pc:chgData name="Jeff Smith" userId="5753ada45175de77" providerId="LiveId" clId="{F19F5F86-311B-476D-B562-AA79CA458525}" dt="2025-07-31T14:49:42.980" v="309" actId="26606"/>
        <pc:sldMkLst>
          <pc:docMk/>
          <pc:sldMk cId="3320487067" sldId="280"/>
        </pc:sldMkLst>
        <pc:spChg chg="mod">
          <ac:chgData name="Jeff Smith" userId="5753ada45175de77" providerId="LiveId" clId="{F19F5F86-311B-476D-B562-AA79CA458525}" dt="2025-07-31T14:49:42.980" v="309" actId="26606"/>
          <ac:spMkLst>
            <pc:docMk/>
            <pc:sldMk cId="3320487067" sldId="280"/>
            <ac:spMk id="2" creationId="{36C9CAEF-0F92-B677-669F-6C6C3369A2FC}"/>
          </ac:spMkLst>
        </pc:spChg>
        <pc:spChg chg="mod">
          <ac:chgData name="Jeff Smith" userId="5753ada45175de77" providerId="LiveId" clId="{F19F5F86-311B-476D-B562-AA79CA458525}" dt="2025-07-31T14:49:42.980" v="309" actId="26606"/>
          <ac:spMkLst>
            <pc:docMk/>
            <pc:sldMk cId="3320487067" sldId="280"/>
            <ac:spMk id="3" creationId="{F4E963FE-044D-B061-37D6-4E9B75F18783}"/>
          </ac:spMkLst>
        </pc:spChg>
        <pc:spChg chg="add del">
          <ac:chgData name="Jeff Smith" userId="5753ada45175de77" providerId="LiveId" clId="{F19F5F86-311B-476D-B562-AA79CA458525}" dt="2025-07-31T14:49:42.980" v="309" actId="26606"/>
          <ac:spMkLst>
            <pc:docMk/>
            <pc:sldMk cId="3320487067" sldId="280"/>
            <ac:spMk id="8" creationId="{BD4E11C7-7BD5-4045-AC27-3F529BEC73BA}"/>
          </ac:spMkLst>
        </pc:spChg>
        <pc:cxnChg chg="add del">
          <ac:chgData name="Jeff Smith" userId="5753ada45175de77" providerId="LiveId" clId="{F19F5F86-311B-476D-B562-AA79CA458525}" dt="2025-07-31T14:49:42.980" v="309" actId="26606"/>
          <ac:cxnSpMkLst>
            <pc:docMk/>
            <pc:sldMk cId="3320487067" sldId="280"/>
            <ac:cxnSpMk id="10" creationId="{21FCCE20-1E4F-44FF-87B4-379D391A2D12}"/>
          </ac:cxnSpMkLst>
        </pc:cxnChg>
      </pc:sldChg>
      <pc:sldChg chg="addSp modSp mod setBg">
        <pc:chgData name="Jeff Smith" userId="5753ada45175de77" providerId="LiveId" clId="{F19F5F86-311B-476D-B562-AA79CA458525}" dt="2025-07-31T15:11:45.171" v="401" actId="1076"/>
        <pc:sldMkLst>
          <pc:docMk/>
          <pc:sldMk cId="3449856888" sldId="281"/>
        </pc:sldMkLst>
        <pc:spChg chg="mod">
          <ac:chgData name="Jeff Smith" userId="5753ada45175de77" providerId="LiveId" clId="{F19F5F86-311B-476D-B562-AA79CA458525}" dt="2025-07-31T15:11:45.171" v="401" actId="1076"/>
          <ac:spMkLst>
            <pc:docMk/>
            <pc:sldMk cId="3449856888" sldId="281"/>
            <ac:spMk id="2" creationId="{9C96A879-8D61-A6D9-0710-11945D191FB1}"/>
          </ac:spMkLst>
        </pc:spChg>
        <pc:spChg chg="mod">
          <ac:chgData name="Jeff Smith" userId="5753ada45175de77" providerId="LiveId" clId="{F19F5F86-311B-476D-B562-AA79CA458525}" dt="2025-07-31T15:11:36.230" v="400" actId="1076"/>
          <ac:spMkLst>
            <pc:docMk/>
            <pc:sldMk cId="3449856888" sldId="281"/>
            <ac:spMk id="3" creationId="{C0628E66-CEFA-BCB8-7872-002C39C93AA7}"/>
          </ac:spMkLst>
        </pc:spChg>
        <pc:picChg chg="add mod">
          <ac:chgData name="Jeff Smith" userId="5753ada45175de77" providerId="LiveId" clId="{F19F5F86-311B-476D-B562-AA79CA458525}" dt="2025-07-31T15:11:31.733" v="399" actId="14100"/>
          <ac:picMkLst>
            <pc:docMk/>
            <pc:sldMk cId="3449856888" sldId="281"/>
            <ac:picMk id="5" creationId="{ADCF32E8-023C-6B83-798D-09ADAD64EDCB}"/>
          </ac:picMkLst>
        </pc:picChg>
      </pc:sldChg>
      <pc:sldChg chg="addSp modSp mod setBg setClrOvrMap">
        <pc:chgData name="Jeff Smith" userId="5753ada45175de77" providerId="LiveId" clId="{F19F5F86-311B-476D-B562-AA79CA458525}" dt="2025-07-31T14:53:56.262" v="382" actId="20577"/>
        <pc:sldMkLst>
          <pc:docMk/>
          <pc:sldMk cId="3800727178" sldId="282"/>
        </pc:sldMkLst>
        <pc:spChg chg="mod">
          <ac:chgData name="Jeff Smith" userId="5753ada45175de77" providerId="LiveId" clId="{F19F5F86-311B-476D-B562-AA79CA458525}" dt="2025-07-31T14:52:25.069" v="352" actId="121"/>
          <ac:spMkLst>
            <pc:docMk/>
            <pc:sldMk cId="3800727178" sldId="282"/>
            <ac:spMk id="2" creationId="{21BF0CEB-BA44-DA51-B9FE-294BB38BDE5C}"/>
          </ac:spMkLst>
        </pc:spChg>
        <pc:spChg chg="mod">
          <ac:chgData name="Jeff Smith" userId="5753ada45175de77" providerId="LiveId" clId="{F19F5F86-311B-476D-B562-AA79CA458525}" dt="2025-07-31T14:53:56.262" v="382" actId="20577"/>
          <ac:spMkLst>
            <pc:docMk/>
            <pc:sldMk cId="3800727178" sldId="282"/>
            <ac:spMk id="3" creationId="{E03B6A1D-22AA-A90D-B214-9601F3816E65}"/>
          </ac:spMkLst>
        </pc:spChg>
        <pc:spChg chg="add">
          <ac:chgData name="Jeff Smith" userId="5753ada45175de77" providerId="LiveId" clId="{F19F5F86-311B-476D-B562-AA79CA458525}" dt="2025-07-31T14:52:12.561" v="349" actId="26606"/>
          <ac:spMkLst>
            <pc:docMk/>
            <pc:sldMk cId="3800727178" sldId="282"/>
            <ac:spMk id="10" creationId="{6020E385-54F4-42F2-9A7E-7A8B8160EC60}"/>
          </ac:spMkLst>
        </pc:spChg>
        <pc:spChg chg="add">
          <ac:chgData name="Jeff Smith" userId="5753ada45175de77" providerId="LiveId" clId="{F19F5F86-311B-476D-B562-AA79CA458525}" dt="2025-07-31T14:52:12.561" v="349" actId="26606"/>
          <ac:spMkLst>
            <pc:docMk/>
            <pc:sldMk cId="3800727178" sldId="282"/>
            <ac:spMk id="12" creationId="{B1B60728-8C3E-4908-96B8-23E96225950E}"/>
          </ac:spMkLst>
        </pc:spChg>
        <pc:picChg chg="add">
          <ac:chgData name="Jeff Smith" userId="5753ada45175de77" providerId="LiveId" clId="{F19F5F86-311B-476D-B562-AA79CA458525}" dt="2025-07-31T14:52:12.561" v="349" actId="26606"/>
          <ac:picMkLst>
            <pc:docMk/>
            <pc:sldMk cId="3800727178" sldId="282"/>
            <ac:picMk id="7" creationId="{2D16036B-F581-10BD-9ECD-3E409E21C75E}"/>
          </ac:picMkLst>
        </pc:picChg>
      </pc:sldChg>
      <pc:sldChg chg="addSp modSp mod setBg setClrOvrMap">
        <pc:chgData name="Jeff Smith" userId="5753ada45175de77" providerId="LiveId" clId="{F19F5F86-311B-476D-B562-AA79CA458525}" dt="2025-07-31T14:54:45.660" v="392" actId="121"/>
        <pc:sldMkLst>
          <pc:docMk/>
          <pc:sldMk cId="35903277" sldId="283"/>
        </pc:sldMkLst>
        <pc:spChg chg="mod">
          <ac:chgData name="Jeff Smith" userId="5753ada45175de77" providerId="LiveId" clId="{F19F5F86-311B-476D-B562-AA79CA458525}" dt="2025-07-31T14:54:45.660" v="392" actId="121"/>
          <ac:spMkLst>
            <pc:docMk/>
            <pc:sldMk cId="35903277" sldId="283"/>
            <ac:spMk id="2" creationId="{A8C1D8B5-8084-5858-52FA-AFD13F376799}"/>
          </ac:spMkLst>
        </pc:spChg>
        <pc:spChg chg="mod">
          <ac:chgData name="Jeff Smith" userId="5753ada45175de77" providerId="LiveId" clId="{F19F5F86-311B-476D-B562-AA79CA458525}" dt="2025-07-31T14:54:36.086" v="391" actId="123"/>
          <ac:spMkLst>
            <pc:docMk/>
            <pc:sldMk cId="35903277" sldId="283"/>
            <ac:spMk id="3" creationId="{CC07B8DA-6CCB-82F9-36CF-4034EC8E7E1F}"/>
          </ac:spMkLst>
        </pc:spChg>
        <pc:spChg chg="add">
          <ac:chgData name="Jeff Smith" userId="5753ada45175de77" providerId="LiveId" clId="{F19F5F86-311B-476D-B562-AA79CA458525}" dt="2025-07-31T14:54:08.693" v="383" actId="26606"/>
          <ac:spMkLst>
            <pc:docMk/>
            <pc:sldMk cId="35903277" sldId="283"/>
            <ac:spMk id="10" creationId="{6020E385-54F4-42F2-9A7E-7A8B8160EC60}"/>
          </ac:spMkLst>
        </pc:spChg>
        <pc:spChg chg="add">
          <ac:chgData name="Jeff Smith" userId="5753ada45175de77" providerId="LiveId" clId="{F19F5F86-311B-476D-B562-AA79CA458525}" dt="2025-07-31T14:54:08.693" v="383" actId="26606"/>
          <ac:spMkLst>
            <pc:docMk/>
            <pc:sldMk cId="35903277" sldId="283"/>
            <ac:spMk id="12" creationId="{B1B60728-8C3E-4908-96B8-23E96225950E}"/>
          </ac:spMkLst>
        </pc:spChg>
        <pc:picChg chg="add">
          <ac:chgData name="Jeff Smith" userId="5753ada45175de77" providerId="LiveId" clId="{F19F5F86-311B-476D-B562-AA79CA458525}" dt="2025-07-31T14:54:08.693" v="383" actId="26606"/>
          <ac:picMkLst>
            <pc:docMk/>
            <pc:sldMk cId="35903277" sldId="283"/>
            <ac:picMk id="7" creationId="{4B52B020-20E5-E4B7-1AF8-CDCE33414EA5}"/>
          </ac:picMkLst>
        </pc:picChg>
      </pc:sldChg>
      <pc:sldChg chg="addSp modSp mod setBg">
        <pc:chgData name="Jeff Smith" userId="5753ada45175de77" providerId="LiveId" clId="{F19F5F86-311B-476D-B562-AA79CA458525}" dt="2025-07-31T14:38:05.094" v="203" actId="27636"/>
        <pc:sldMkLst>
          <pc:docMk/>
          <pc:sldMk cId="3971381439" sldId="284"/>
        </pc:sldMkLst>
        <pc:spChg chg="mod">
          <ac:chgData name="Jeff Smith" userId="5753ada45175de77" providerId="LiveId" clId="{F19F5F86-311B-476D-B562-AA79CA458525}" dt="2025-07-31T14:37:46.466" v="196" actId="14100"/>
          <ac:spMkLst>
            <pc:docMk/>
            <pc:sldMk cId="3971381439" sldId="284"/>
            <ac:spMk id="2" creationId="{995A6036-DDF3-B3F0-FFEB-A9A021D0DA7D}"/>
          </ac:spMkLst>
        </pc:spChg>
        <pc:spChg chg="mod">
          <ac:chgData name="Jeff Smith" userId="5753ada45175de77" providerId="LiveId" clId="{F19F5F86-311B-476D-B562-AA79CA458525}" dt="2025-07-31T14:38:05.094" v="203" actId="27636"/>
          <ac:spMkLst>
            <pc:docMk/>
            <pc:sldMk cId="3971381439" sldId="284"/>
            <ac:spMk id="3" creationId="{E623BFB0-D7B8-865C-299D-BC4100EE2BC3}"/>
          </ac:spMkLst>
        </pc:spChg>
        <pc:spChg chg="add">
          <ac:chgData name="Jeff Smith" userId="5753ada45175de77" providerId="LiveId" clId="{F19F5F86-311B-476D-B562-AA79CA458525}" dt="2025-07-31T14:36:55.660" v="186" actId="26606"/>
          <ac:spMkLst>
            <pc:docMk/>
            <pc:sldMk cId="3971381439" sldId="284"/>
            <ac:spMk id="8" creationId="{BD4E11C7-7BD5-4045-AC27-3F529BEC73BA}"/>
          </ac:spMkLst>
        </pc:spChg>
        <pc:cxnChg chg="add">
          <ac:chgData name="Jeff Smith" userId="5753ada45175de77" providerId="LiveId" clId="{F19F5F86-311B-476D-B562-AA79CA458525}" dt="2025-07-31T14:36:55.660" v="186" actId="26606"/>
          <ac:cxnSpMkLst>
            <pc:docMk/>
            <pc:sldMk cId="3971381439" sldId="284"/>
            <ac:cxnSpMk id="10" creationId="{21FCCE20-1E4F-44FF-87B4-379D391A2D12}"/>
          </ac:cxnSpMkLst>
        </pc:cxnChg>
      </pc:sldChg>
      <pc:sldChg chg="modSp mod">
        <pc:chgData name="Jeff Smith" userId="5753ada45175de77" providerId="LiveId" clId="{F19F5F86-311B-476D-B562-AA79CA458525}" dt="2025-07-31T14:24:40.167" v="65" actId="20577"/>
        <pc:sldMkLst>
          <pc:docMk/>
          <pc:sldMk cId="1247966094" sldId="285"/>
        </pc:sldMkLst>
        <pc:spChg chg="mod">
          <ac:chgData name="Jeff Smith" userId="5753ada45175de77" providerId="LiveId" clId="{F19F5F86-311B-476D-B562-AA79CA458525}" dt="2025-07-31T14:24:40.167" v="65" actId="20577"/>
          <ac:spMkLst>
            <pc:docMk/>
            <pc:sldMk cId="1247966094" sldId="285"/>
            <ac:spMk id="3" creationId="{4FCD72DC-4D1D-D574-2423-4CAF5C4F41A0}"/>
          </ac:spMkLst>
        </pc:spChg>
      </pc:sldChg>
      <pc:sldChg chg="modSp mod">
        <pc:chgData name="Jeff Smith" userId="5753ada45175de77" providerId="LiveId" clId="{F19F5F86-311B-476D-B562-AA79CA458525}" dt="2025-07-31T14:24:55.872" v="72" actId="20577"/>
        <pc:sldMkLst>
          <pc:docMk/>
          <pc:sldMk cId="2478047910" sldId="286"/>
        </pc:sldMkLst>
        <pc:spChg chg="mod">
          <ac:chgData name="Jeff Smith" userId="5753ada45175de77" providerId="LiveId" clId="{F19F5F86-311B-476D-B562-AA79CA458525}" dt="2025-07-31T14:24:55.872" v="72" actId="20577"/>
          <ac:spMkLst>
            <pc:docMk/>
            <pc:sldMk cId="2478047910" sldId="286"/>
            <ac:spMk id="3" creationId="{50EF0AE7-B7F0-0D49-9174-64DC15F85C30}"/>
          </ac:spMkLst>
        </pc:spChg>
      </pc:sldChg>
      <pc:sldChg chg="modSp mod">
        <pc:chgData name="Jeff Smith" userId="5753ada45175de77" providerId="LiveId" clId="{F19F5F86-311B-476D-B562-AA79CA458525}" dt="2025-07-31T14:25:15.141" v="78" actId="255"/>
        <pc:sldMkLst>
          <pc:docMk/>
          <pc:sldMk cId="15254217" sldId="287"/>
        </pc:sldMkLst>
        <pc:spChg chg="mod">
          <ac:chgData name="Jeff Smith" userId="5753ada45175de77" providerId="LiveId" clId="{F19F5F86-311B-476D-B562-AA79CA458525}" dt="2025-07-31T14:25:15.141" v="78" actId="255"/>
          <ac:spMkLst>
            <pc:docMk/>
            <pc:sldMk cId="15254217" sldId="287"/>
            <ac:spMk id="3" creationId="{8F91E1C5-F183-6EDB-0DB6-6E41E6205D29}"/>
          </ac:spMkLst>
        </pc:spChg>
      </pc:sldChg>
      <pc:sldChg chg="addSp modSp mod setBg">
        <pc:chgData name="Jeff Smith" userId="5753ada45175de77" providerId="LiveId" clId="{F19F5F86-311B-476D-B562-AA79CA458525}" dt="2025-07-31T14:56:54.543" v="396" actId="20577"/>
        <pc:sldMkLst>
          <pc:docMk/>
          <pc:sldMk cId="664617174" sldId="288"/>
        </pc:sldMkLst>
        <pc:spChg chg="mod">
          <ac:chgData name="Jeff Smith" userId="5753ada45175de77" providerId="LiveId" clId="{F19F5F86-311B-476D-B562-AA79CA458525}" dt="2025-07-31T14:39:15.261" v="204" actId="26606"/>
          <ac:spMkLst>
            <pc:docMk/>
            <pc:sldMk cId="664617174" sldId="288"/>
            <ac:spMk id="2" creationId="{E31C5B85-32BF-72B8-FEC6-DF9508E181E7}"/>
          </ac:spMkLst>
        </pc:spChg>
        <pc:spChg chg="mod">
          <ac:chgData name="Jeff Smith" userId="5753ada45175de77" providerId="LiveId" clId="{F19F5F86-311B-476D-B562-AA79CA458525}" dt="2025-07-31T14:56:54.543" v="396" actId="20577"/>
          <ac:spMkLst>
            <pc:docMk/>
            <pc:sldMk cId="664617174" sldId="288"/>
            <ac:spMk id="3" creationId="{1EB978BF-961B-869B-C748-2BFAA71E245B}"/>
          </ac:spMkLst>
        </pc:spChg>
        <pc:spChg chg="add">
          <ac:chgData name="Jeff Smith" userId="5753ada45175de77" providerId="LiveId" clId="{F19F5F86-311B-476D-B562-AA79CA458525}" dt="2025-07-31T14:39:15.261" v="204" actId="26606"/>
          <ac:spMkLst>
            <pc:docMk/>
            <pc:sldMk cId="664617174" sldId="288"/>
            <ac:spMk id="8" creationId="{BD4E11C7-7BD5-4045-AC27-3F529BEC73BA}"/>
          </ac:spMkLst>
        </pc:spChg>
        <pc:cxnChg chg="add">
          <ac:chgData name="Jeff Smith" userId="5753ada45175de77" providerId="LiveId" clId="{F19F5F86-311B-476D-B562-AA79CA458525}" dt="2025-07-31T14:39:15.261" v="204" actId="26606"/>
          <ac:cxnSpMkLst>
            <pc:docMk/>
            <pc:sldMk cId="664617174" sldId="288"/>
            <ac:cxnSpMk id="10" creationId="{21FCCE20-1E4F-44FF-87B4-379D391A2D12}"/>
          </ac:cxnSpMkLst>
        </pc:cxnChg>
      </pc:sldChg>
      <pc:sldChg chg="new del">
        <pc:chgData name="Jeff Smith" userId="5753ada45175de77" providerId="LiveId" clId="{F19F5F86-311B-476D-B562-AA79CA458525}" dt="2025-07-31T14:13:54.095" v="7" actId="2696"/>
        <pc:sldMkLst>
          <pc:docMk/>
          <pc:sldMk cId="3319163390" sldId="289"/>
        </pc:sldMkLst>
      </pc:sldChg>
      <pc:sldChg chg="addSp delSp modSp new mod setBg">
        <pc:chgData name="Jeff Smith" userId="5753ada45175de77" providerId="LiveId" clId="{F19F5F86-311B-476D-B562-AA79CA458525}" dt="2025-07-31T14:36:48.768" v="185" actId="26606"/>
        <pc:sldMkLst>
          <pc:docMk/>
          <pc:sldMk cId="3069905948" sldId="290"/>
        </pc:sldMkLst>
        <pc:picChg chg="add del">
          <ac:chgData name="Jeff Smith" userId="5753ada45175de77" providerId="LiveId" clId="{F19F5F86-311B-476D-B562-AA79CA458525}" dt="2025-07-31T14:13:18.709" v="3" actId="478"/>
          <ac:picMkLst>
            <pc:docMk/>
            <pc:sldMk cId="3069905948" sldId="290"/>
            <ac:picMk id="2" creationId="{1A5DC199-A0B7-44EC-E0D5-B6BB13266C65}"/>
          </ac:picMkLst>
        </pc:picChg>
        <pc:picChg chg="add mod">
          <ac:chgData name="Jeff Smith" userId="5753ada45175de77" providerId="LiveId" clId="{F19F5F86-311B-476D-B562-AA79CA458525}" dt="2025-07-31T14:36:48.768" v="185" actId="26606"/>
          <ac:picMkLst>
            <pc:docMk/>
            <pc:sldMk cId="3069905948" sldId="290"/>
            <ac:picMk id="3" creationId="{37A8AD15-142D-6E9E-759F-131AFDC67892}"/>
          </ac:picMkLst>
        </pc:picChg>
      </pc:sldChg>
      <pc:sldChg chg="new del">
        <pc:chgData name="Jeff Smith" userId="5753ada45175de77" providerId="LiveId" clId="{F19F5F86-311B-476D-B562-AA79CA458525}" dt="2025-07-31T14:34:44.240" v="166" actId="680"/>
        <pc:sldMkLst>
          <pc:docMk/>
          <pc:sldMk cId="2274835909" sldId="291"/>
        </pc:sldMkLst>
      </pc:sldChg>
      <pc:sldChg chg="new del">
        <pc:chgData name="Jeff Smith" userId="5753ada45175de77" providerId="LiveId" clId="{F19F5F86-311B-476D-B562-AA79CA458525}" dt="2025-07-31T14:54:55.059" v="393" actId="2696"/>
        <pc:sldMkLst>
          <pc:docMk/>
          <pc:sldMk cId="3743142600" sldId="291"/>
        </pc:sldMkLst>
      </pc:sldChg>
      <pc:sldChg chg="addSp delSp modSp new mod setBg setClrOvrMap">
        <pc:chgData name="Jeff Smith" userId="5753ada45175de77" providerId="LiveId" clId="{F19F5F86-311B-476D-B562-AA79CA458525}" dt="2025-07-31T14:36:13.887" v="183" actId="5793"/>
        <pc:sldMkLst>
          <pc:docMk/>
          <pc:sldMk cId="2159108003" sldId="292"/>
        </pc:sldMkLst>
        <pc:spChg chg="add mod">
          <ac:chgData name="Jeff Smith" userId="5753ada45175de77" providerId="LiveId" clId="{F19F5F86-311B-476D-B562-AA79CA458525}" dt="2025-07-31T14:36:13.887" v="183" actId="5793"/>
          <ac:spMkLst>
            <pc:docMk/>
            <pc:sldMk cId="2159108003" sldId="292"/>
            <ac:spMk id="3" creationId="{3176AC16-EAE6-018F-5368-86E2C4E7940E}"/>
          </ac:spMkLst>
        </pc:spChg>
        <pc:spChg chg="add">
          <ac:chgData name="Jeff Smith" userId="5753ada45175de77" providerId="LiveId" clId="{F19F5F86-311B-476D-B562-AA79CA458525}" dt="2025-07-31T14:36:06.935" v="179" actId="26606"/>
          <ac:spMkLst>
            <pc:docMk/>
            <pc:sldMk cId="2159108003" sldId="292"/>
            <ac:spMk id="11" creationId="{05325879-C4B2-475E-B853-DC8F21A63351}"/>
          </ac:spMkLst>
        </pc:spChg>
        <pc:spChg chg="add">
          <ac:chgData name="Jeff Smith" userId="5753ada45175de77" providerId="LiveId" clId="{F19F5F86-311B-476D-B562-AA79CA458525}" dt="2025-07-31T14:36:06.935" v="179" actId="26606"/>
          <ac:spMkLst>
            <pc:docMk/>
            <pc:sldMk cId="2159108003" sldId="292"/>
            <ac:spMk id="13" creationId="{012C085F-3B19-420D-902A-B55695F5036C}"/>
          </ac:spMkLst>
        </pc:spChg>
        <pc:picChg chg="add del">
          <ac:chgData name="Jeff Smith" userId="5753ada45175de77" providerId="LiveId" clId="{F19F5F86-311B-476D-B562-AA79CA458525}" dt="2025-07-31T14:35:21.655" v="172" actId="22"/>
          <ac:picMkLst>
            <pc:docMk/>
            <pc:sldMk cId="2159108003" sldId="292"/>
            <ac:picMk id="5" creationId="{1FB6F3E9-16B3-8B76-680A-EA381391405B}"/>
          </ac:picMkLst>
        </pc:picChg>
        <pc:picChg chg="add mod">
          <ac:chgData name="Jeff Smith" userId="5753ada45175de77" providerId="LiveId" clId="{F19F5F86-311B-476D-B562-AA79CA458525}" dt="2025-07-31T14:36:06.935" v="179" actId="26606"/>
          <ac:picMkLst>
            <pc:docMk/>
            <pc:sldMk cId="2159108003" sldId="292"/>
            <ac:picMk id="6" creationId="{8716BCEB-5FF0-20DB-C068-43D06F087A6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3AD928-07C1-41C7-901D-D88E101E7B7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AE864FC-8131-4D79-BA1B-8A5183D5786F}">
      <dgm:prSet/>
      <dgm:spPr/>
      <dgm:t>
        <a:bodyPr/>
        <a:lstStyle/>
        <a:p>
          <a:r>
            <a:rPr lang="en-US" dirty="0"/>
            <a:t> E&amp;O: $1M per claim</a:t>
          </a:r>
        </a:p>
      </dgm:t>
    </dgm:pt>
    <dgm:pt modelId="{64569987-C865-4229-A030-E47E35BF240A}" type="parTrans" cxnId="{4B2A2A06-0B53-4AF6-A2F3-D9ADDDD9506B}">
      <dgm:prSet/>
      <dgm:spPr/>
      <dgm:t>
        <a:bodyPr/>
        <a:lstStyle/>
        <a:p>
          <a:endParaRPr lang="en-US"/>
        </a:p>
      </dgm:t>
    </dgm:pt>
    <dgm:pt modelId="{3BBC8719-F715-4D70-83A1-1FEDB2539B2F}" type="sibTrans" cxnId="{4B2A2A06-0B53-4AF6-A2F3-D9ADDDD9506B}">
      <dgm:prSet/>
      <dgm:spPr/>
      <dgm:t>
        <a:bodyPr/>
        <a:lstStyle/>
        <a:p>
          <a:endParaRPr lang="en-US"/>
        </a:p>
      </dgm:t>
    </dgm:pt>
    <dgm:pt modelId="{94188CBD-F84F-4914-905B-D4503145E6B0}">
      <dgm:prSet/>
      <dgm:spPr/>
      <dgm:t>
        <a:bodyPr/>
        <a:lstStyle/>
        <a:p>
          <a:r>
            <a:rPr lang="en-US" dirty="0"/>
            <a:t> CGL: $1M per occurrence / $2M aggregate</a:t>
          </a:r>
        </a:p>
      </dgm:t>
    </dgm:pt>
    <dgm:pt modelId="{F54D3621-DC2D-455E-9A0C-BEA8A35DF5B1}" type="parTrans" cxnId="{B4984520-11B8-451D-9B70-3534C946F48F}">
      <dgm:prSet/>
      <dgm:spPr/>
      <dgm:t>
        <a:bodyPr/>
        <a:lstStyle/>
        <a:p>
          <a:endParaRPr lang="en-US"/>
        </a:p>
      </dgm:t>
    </dgm:pt>
    <dgm:pt modelId="{A8E2329A-197E-4DF7-8029-0BB510A4764A}" type="sibTrans" cxnId="{B4984520-11B8-451D-9B70-3534C946F48F}">
      <dgm:prSet/>
      <dgm:spPr/>
      <dgm:t>
        <a:bodyPr/>
        <a:lstStyle/>
        <a:p>
          <a:endParaRPr lang="en-US"/>
        </a:p>
      </dgm:t>
    </dgm:pt>
    <dgm:pt modelId="{A327BDA1-3E13-4A5D-83C6-E59634ED3DBB}">
      <dgm:prSet/>
      <dgm:spPr/>
      <dgm:t>
        <a:bodyPr/>
        <a:lstStyle/>
        <a:p>
          <a:r>
            <a:rPr lang="en-US" dirty="0"/>
            <a:t> Umbrella: $1–5M</a:t>
          </a:r>
        </a:p>
      </dgm:t>
    </dgm:pt>
    <dgm:pt modelId="{DA840561-CFAA-4B94-AD8E-F2200F4DA272}" type="parTrans" cxnId="{780A6498-B67E-4D50-A250-5F2AC3B0D3AD}">
      <dgm:prSet/>
      <dgm:spPr/>
      <dgm:t>
        <a:bodyPr/>
        <a:lstStyle/>
        <a:p>
          <a:endParaRPr lang="en-US"/>
        </a:p>
      </dgm:t>
    </dgm:pt>
    <dgm:pt modelId="{984BE3A2-D146-4A4C-94D6-B04182D7246A}" type="sibTrans" cxnId="{780A6498-B67E-4D50-A250-5F2AC3B0D3AD}">
      <dgm:prSet/>
      <dgm:spPr/>
      <dgm:t>
        <a:bodyPr/>
        <a:lstStyle/>
        <a:p>
          <a:endParaRPr lang="en-US"/>
        </a:p>
      </dgm:t>
    </dgm:pt>
    <dgm:pt modelId="{6058414E-19CE-4E95-B2BB-CBE1EC831B9C}">
      <dgm:prSet/>
      <dgm:spPr/>
      <dgm:t>
        <a:bodyPr/>
        <a:lstStyle/>
        <a:p>
          <a:r>
            <a:rPr lang="en-US" dirty="0"/>
            <a:t> EPLI: $500K–$1M (with third-party)</a:t>
          </a:r>
        </a:p>
      </dgm:t>
    </dgm:pt>
    <dgm:pt modelId="{D72B536C-763F-4CC2-BF0A-EEC9E2334C6F}" type="parTrans" cxnId="{9EF7BE5B-F7F1-44AC-8180-7B7151AAB03E}">
      <dgm:prSet/>
      <dgm:spPr/>
      <dgm:t>
        <a:bodyPr/>
        <a:lstStyle/>
        <a:p>
          <a:endParaRPr lang="en-US"/>
        </a:p>
      </dgm:t>
    </dgm:pt>
    <dgm:pt modelId="{68874A95-1CC2-4762-88B2-817204C3B803}" type="sibTrans" cxnId="{9EF7BE5B-F7F1-44AC-8180-7B7151AAB03E}">
      <dgm:prSet/>
      <dgm:spPr/>
      <dgm:t>
        <a:bodyPr/>
        <a:lstStyle/>
        <a:p>
          <a:endParaRPr lang="en-US"/>
        </a:p>
      </dgm:t>
    </dgm:pt>
    <dgm:pt modelId="{694E86FB-5855-4EC7-955A-586ADD88617A}">
      <dgm:prSet/>
      <dgm:spPr/>
      <dgm:t>
        <a:bodyPr/>
        <a:lstStyle/>
        <a:p>
          <a:r>
            <a:rPr lang="en-US" dirty="0"/>
            <a:t> Crime: Include Employee Dishonesty</a:t>
          </a:r>
        </a:p>
      </dgm:t>
    </dgm:pt>
    <dgm:pt modelId="{A23E5F29-6A7C-48F7-B90E-40C5DAE6830A}" type="parTrans" cxnId="{7FE939FD-B014-42BF-859A-8941B9332E4C}">
      <dgm:prSet/>
      <dgm:spPr/>
      <dgm:t>
        <a:bodyPr/>
        <a:lstStyle/>
        <a:p>
          <a:endParaRPr lang="en-US"/>
        </a:p>
      </dgm:t>
    </dgm:pt>
    <dgm:pt modelId="{1BDEB9C1-B7BF-496B-A073-C3633E91A194}" type="sibTrans" cxnId="{7FE939FD-B014-42BF-859A-8941B9332E4C}">
      <dgm:prSet/>
      <dgm:spPr/>
      <dgm:t>
        <a:bodyPr/>
        <a:lstStyle/>
        <a:p>
          <a:endParaRPr lang="en-US"/>
        </a:p>
      </dgm:t>
    </dgm:pt>
    <dgm:pt modelId="{9B09C5B0-BFAF-4DCF-9930-C2ABC377B9B1}">
      <dgm:prSet/>
      <dgm:spPr/>
      <dgm:t>
        <a:bodyPr/>
        <a:lstStyle/>
        <a:p>
          <a:r>
            <a:rPr lang="en-US" dirty="0"/>
            <a:t> Require Additional Insured + Property Manager endorsements</a:t>
          </a:r>
        </a:p>
      </dgm:t>
    </dgm:pt>
    <dgm:pt modelId="{18059656-FFD9-405E-B30F-0727D148C308}" type="parTrans" cxnId="{6CA5B1A5-3590-4E7F-B89B-83DD08609578}">
      <dgm:prSet/>
      <dgm:spPr/>
      <dgm:t>
        <a:bodyPr/>
        <a:lstStyle/>
        <a:p>
          <a:endParaRPr lang="en-US"/>
        </a:p>
      </dgm:t>
    </dgm:pt>
    <dgm:pt modelId="{68C7DFA9-3D82-45D5-B50B-4F36BDDAFE78}" type="sibTrans" cxnId="{6CA5B1A5-3590-4E7F-B89B-83DD08609578}">
      <dgm:prSet/>
      <dgm:spPr/>
      <dgm:t>
        <a:bodyPr/>
        <a:lstStyle/>
        <a:p>
          <a:endParaRPr lang="en-US"/>
        </a:p>
      </dgm:t>
    </dgm:pt>
    <dgm:pt modelId="{5418DD23-0CC6-4675-B018-53E02DC5FCB1}" type="pres">
      <dgm:prSet presAssocID="{4E3AD928-07C1-41C7-901D-D88E101E7B76}" presName="linear" presStyleCnt="0">
        <dgm:presLayoutVars>
          <dgm:animLvl val="lvl"/>
          <dgm:resizeHandles val="exact"/>
        </dgm:presLayoutVars>
      </dgm:prSet>
      <dgm:spPr/>
    </dgm:pt>
    <dgm:pt modelId="{E6C58D7B-672A-4146-B888-148686E41B64}" type="pres">
      <dgm:prSet presAssocID="{CAE864FC-8131-4D79-BA1B-8A5183D5786F}" presName="parentText" presStyleLbl="node1" presStyleIdx="0" presStyleCnt="6">
        <dgm:presLayoutVars>
          <dgm:chMax val="0"/>
          <dgm:bulletEnabled val="1"/>
        </dgm:presLayoutVars>
      </dgm:prSet>
      <dgm:spPr/>
    </dgm:pt>
    <dgm:pt modelId="{4A04ACB9-C369-485D-8E23-EEFBD3C326F8}" type="pres">
      <dgm:prSet presAssocID="{3BBC8719-F715-4D70-83A1-1FEDB2539B2F}" presName="spacer" presStyleCnt="0"/>
      <dgm:spPr/>
    </dgm:pt>
    <dgm:pt modelId="{A43E9F29-6406-4D7B-A674-D7B7EDC3C8FD}" type="pres">
      <dgm:prSet presAssocID="{94188CBD-F84F-4914-905B-D4503145E6B0}" presName="parentText" presStyleLbl="node1" presStyleIdx="1" presStyleCnt="6">
        <dgm:presLayoutVars>
          <dgm:chMax val="0"/>
          <dgm:bulletEnabled val="1"/>
        </dgm:presLayoutVars>
      </dgm:prSet>
      <dgm:spPr/>
    </dgm:pt>
    <dgm:pt modelId="{503F3722-C090-40B7-A016-4069B21E23E1}" type="pres">
      <dgm:prSet presAssocID="{A8E2329A-197E-4DF7-8029-0BB510A4764A}" presName="spacer" presStyleCnt="0"/>
      <dgm:spPr/>
    </dgm:pt>
    <dgm:pt modelId="{5C8F9AD6-3789-4B7A-BD9D-ADD9E851EA33}" type="pres">
      <dgm:prSet presAssocID="{A327BDA1-3E13-4A5D-83C6-E59634ED3DBB}" presName="parentText" presStyleLbl="node1" presStyleIdx="2" presStyleCnt="6">
        <dgm:presLayoutVars>
          <dgm:chMax val="0"/>
          <dgm:bulletEnabled val="1"/>
        </dgm:presLayoutVars>
      </dgm:prSet>
      <dgm:spPr/>
    </dgm:pt>
    <dgm:pt modelId="{05330818-3685-40B8-9FB9-A54BD799595C}" type="pres">
      <dgm:prSet presAssocID="{984BE3A2-D146-4A4C-94D6-B04182D7246A}" presName="spacer" presStyleCnt="0"/>
      <dgm:spPr/>
    </dgm:pt>
    <dgm:pt modelId="{C0C7A7C3-E90F-4756-804F-97572807F63B}" type="pres">
      <dgm:prSet presAssocID="{6058414E-19CE-4E95-B2BB-CBE1EC831B9C}" presName="parentText" presStyleLbl="node1" presStyleIdx="3" presStyleCnt="6">
        <dgm:presLayoutVars>
          <dgm:chMax val="0"/>
          <dgm:bulletEnabled val="1"/>
        </dgm:presLayoutVars>
      </dgm:prSet>
      <dgm:spPr/>
    </dgm:pt>
    <dgm:pt modelId="{4A41E58B-6925-4D0F-820A-2C1CB932261D}" type="pres">
      <dgm:prSet presAssocID="{68874A95-1CC2-4762-88B2-817204C3B803}" presName="spacer" presStyleCnt="0"/>
      <dgm:spPr/>
    </dgm:pt>
    <dgm:pt modelId="{EDE96E78-3301-4B03-9CF9-AE5FF1928FB9}" type="pres">
      <dgm:prSet presAssocID="{694E86FB-5855-4EC7-955A-586ADD88617A}" presName="parentText" presStyleLbl="node1" presStyleIdx="4" presStyleCnt="6">
        <dgm:presLayoutVars>
          <dgm:chMax val="0"/>
          <dgm:bulletEnabled val="1"/>
        </dgm:presLayoutVars>
      </dgm:prSet>
      <dgm:spPr/>
    </dgm:pt>
    <dgm:pt modelId="{4CCF67C6-4A93-4484-A964-91D2AEFEE23F}" type="pres">
      <dgm:prSet presAssocID="{1BDEB9C1-B7BF-496B-A073-C3633E91A194}" presName="spacer" presStyleCnt="0"/>
      <dgm:spPr/>
    </dgm:pt>
    <dgm:pt modelId="{C15ADBB6-8EC8-4587-8E52-17D88656BB1B}" type="pres">
      <dgm:prSet presAssocID="{9B09C5B0-BFAF-4DCF-9930-C2ABC377B9B1}" presName="parentText" presStyleLbl="node1" presStyleIdx="5" presStyleCnt="6">
        <dgm:presLayoutVars>
          <dgm:chMax val="0"/>
          <dgm:bulletEnabled val="1"/>
        </dgm:presLayoutVars>
      </dgm:prSet>
      <dgm:spPr/>
    </dgm:pt>
  </dgm:ptLst>
  <dgm:cxnLst>
    <dgm:cxn modelId="{4B2A2A06-0B53-4AF6-A2F3-D9ADDDD9506B}" srcId="{4E3AD928-07C1-41C7-901D-D88E101E7B76}" destId="{CAE864FC-8131-4D79-BA1B-8A5183D5786F}" srcOrd="0" destOrd="0" parTransId="{64569987-C865-4229-A030-E47E35BF240A}" sibTransId="{3BBC8719-F715-4D70-83A1-1FEDB2539B2F}"/>
    <dgm:cxn modelId="{24549E11-FA73-4563-AF59-A1C4CF3DEC6D}" type="presOf" srcId="{694E86FB-5855-4EC7-955A-586ADD88617A}" destId="{EDE96E78-3301-4B03-9CF9-AE5FF1928FB9}" srcOrd="0" destOrd="0" presId="urn:microsoft.com/office/officeart/2005/8/layout/vList2"/>
    <dgm:cxn modelId="{B4984520-11B8-451D-9B70-3534C946F48F}" srcId="{4E3AD928-07C1-41C7-901D-D88E101E7B76}" destId="{94188CBD-F84F-4914-905B-D4503145E6B0}" srcOrd="1" destOrd="0" parTransId="{F54D3621-DC2D-455E-9A0C-BEA8A35DF5B1}" sibTransId="{A8E2329A-197E-4DF7-8029-0BB510A4764A}"/>
    <dgm:cxn modelId="{9EF7BE5B-F7F1-44AC-8180-7B7151AAB03E}" srcId="{4E3AD928-07C1-41C7-901D-D88E101E7B76}" destId="{6058414E-19CE-4E95-B2BB-CBE1EC831B9C}" srcOrd="3" destOrd="0" parTransId="{D72B536C-763F-4CC2-BF0A-EEC9E2334C6F}" sibTransId="{68874A95-1CC2-4762-88B2-817204C3B803}"/>
    <dgm:cxn modelId="{61D9D543-E681-485C-8E77-E5234E283AA9}" type="presOf" srcId="{A327BDA1-3E13-4A5D-83C6-E59634ED3DBB}" destId="{5C8F9AD6-3789-4B7A-BD9D-ADD9E851EA33}" srcOrd="0" destOrd="0" presId="urn:microsoft.com/office/officeart/2005/8/layout/vList2"/>
    <dgm:cxn modelId="{B0B3DE6B-702E-4CFC-A068-8EBF0DCAEF8D}" type="presOf" srcId="{4E3AD928-07C1-41C7-901D-D88E101E7B76}" destId="{5418DD23-0CC6-4675-B018-53E02DC5FCB1}" srcOrd="0" destOrd="0" presId="urn:microsoft.com/office/officeart/2005/8/layout/vList2"/>
    <dgm:cxn modelId="{780A6498-B67E-4D50-A250-5F2AC3B0D3AD}" srcId="{4E3AD928-07C1-41C7-901D-D88E101E7B76}" destId="{A327BDA1-3E13-4A5D-83C6-E59634ED3DBB}" srcOrd="2" destOrd="0" parTransId="{DA840561-CFAA-4B94-AD8E-F2200F4DA272}" sibTransId="{984BE3A2-D146-4A4C-94D6-B04182D7246A}"/>
    <dgm:cxn modelId="{6CA5B1A5-3590-4E7F-B89B-83DD08609578}" srcId="{4E3AD928-07C1-41C7-901D-D88E101E7B76}" destId="{9B09C5B0-BFAF-4DCF-9930-C2ABC377B9B1}" srcOrd="5" destOrd="0" parTransId="{18059656-FFD9-405E-B30F-0727D148C308}" sibTransId="{68C7DFA9-3D82-45D5-B50B-4F36BDDAFE78}"/>
    <dgm:cxn modelId="{F3FA1EAA-B32E-4298-883D-753E8208A5FE}" type="presOf" srcId="{CAE864FC-8131-4D79-BA1B-8A5183D5786F}" destId="{E6C58D7B-672A-4146-B888-148686E41B64}" srcOrd="0" destOrd="0" presId="urn:microsoft.com/office/officeart/2005/8/layout/vList2"/>
    <dgm:cxn modelId="{B81BC4AC-8424-4B89-9002-296F73D47365}" type="presOf" srcId="{94188CBD-F84F-4914-905B-D4503145E6B0}" destId="{A43E9F29-6406-4D7B-A674-D7B7EDC3C8FD}" srcOrd="0" destOrd="0" presId="urn:microsoft.com/office/officeart/2005/8/layout/vList2"/>
    <dgm:cxn modelId="{49476AAD-1947-4949-8576-9F486E2DA738}" type="presOf" srcId="{9B09C5B0-BFAF-4DCF-9930-C2ABC377B9B1}" destId="{C15ADBB6-8EC8-4587-8E52-17D88656BB1B}" srcOrd="0" destOrd="0" presId="urn:microsoft.com/office/officeart/2005/8/layout/vList2"/>
    <dgm:cxn modelId="{D019D1C7-1BD3-4403-AECF-14EB9E32EF3C}" type="presOf" srcId="{6058414E-19CE-4E95-B2BB-CBE1EC831B9C}" destId="{C0C7A7C3-E90F-4756-804F-97572807F63B}" srcOrd="0" destOrd="0" presId="urn:microsoft.com/office/officeart/2005/8/layout/vList2"/>
    <dgm:cxn modelId="{7FE939FD-B014-42BF-859A-8941B9332E4C}" srcId="{4E3AD928-07C1-41C7-901D-D88E101E7B76}" destId="{694E86FB-5855-4EC7-955A-586ADD88617A}" srcOrd="4" destOrd="0" parTransId="{A23E5F29-6A7C-48F7-B90E-40C5DAE6830A}" sibTransId="{1BDEB9C1-B7BF-496B-A073-C3633E91A194}"/>
    <dgm:cxn modelId="{377FDA3D-FCF2-45B9-A4CB-3CC7345D9B6B}" type="presParOf" srcId="{5418DD23-0CC6-4675-B018-53E02DC5FCB1}" destId="{E6C58D7B-672A-4146-B888-148686E41B64}" srcOrd="0" destOrd="0" presId="urn:microsoft.com/office/officeart/2005/8/layout/vList2"/>
    <dgm:cxn modelId="{388BC84E-D287-4437-8C53-4082D5485E78}" type="presParOf" srcId="{5418DD23-0CC6-4675-B018-53E02DC5FCB1}" destId="{4A04ACB9-C369-485D-8E23-EEFBD3C326F8}" srcOrd="1" destOrd="0" presId="urn:microsoft.com/office/officeart/2005/8/layout/vList2"/>
    <dgm:cxn modelId="{015EE35E-B496-4D22-9E21-1B2245741715}" type="presParOf" srcId="{5418DD23-0CC6-4675-B018-53E02DC5FCB1}" destId="{A43E9F29-6406-4D7B-A674-D7B7EDC3C8FD}" srcOrd="2" destOrd="0" presId="urn:microsoft.com/office/officeart/2005/8/layout/vList2"/>
    <dgm:cxn modelId="{CC205747-67C4-4BA3-B997-BE46F19F4B19}" type="presParOf" srcId="{5418DD23-0CC6-4675-B018-53E02DC5FCB1}" destId="{503F3722-C090-40B7-A016-4069B21E23E1}" srcOrd="3" destOrd="0" presId="urn:microsoft.com/office/officeart/2005/8/layout/vList2"/>
    <dgm:cxn modelId="{983F5698-85F5-4F66-B17F-A634A69EB8ED}" type="presParOf" srcId="{5418DD23-0CC6-4675-B018-53E02DC5FCB1}" destId="{5C8F9AD6-3789-4B7A-BD9D-ADD9E851EA33}" srcOrd="4" destOrd="0" presId="urn:microsoft.com/office/officeart/2005/8/layout/vList2"/>
    <dgm:cxn modelId="{8CE3599A-7420-4DA9-AB40-7C5462D5A1F0}" type="presParOf" srcId="{5418DD23-0CC6-4675-B018-53E02DC5FCB1}" destId="{05330818-3685-40B8-9FB9-A54BD799595C}" srcOrd="5" destOrd="0" presId="urn:microsoft.com/office/officeart/2005/8/layout/vList2"/>
    <dgm:cxn modelId="{7331DC02-4560-4AAB-ABF6-BEC23C3DEC3B}" type="presParOf" srcId="{5418DD23-0CC6-4675-B018-53E02DC5FCB1}" destId="{C0C7A7C3-E90F-4756-804F-97572807F63B}" srcOrd="6" destOrd="0" presId="urn:microsoft.com/office/officeart/2005/8/layout/vList2"/>
    <dgm:cxn modelId="{219D3B77-AE87-44D4-856D-DD1DC81AAEBF}" type="presParOf" srcId="{5418DD23-0CC6-4675-B018-53E02DC5FCB1}" destId="{4A41E58B-6925-4D0F-820A-2C1CB932261D}" srcOrd="7" destOrd="0" presId="urn:microsoft.com/office/officeart/2005/8/layout/vList2"/>
    <dgm:cxn modelId="{CB3D6D68-80FF-4BE4-86E3-CEF7A090C131}" type="presParOf" srcId="{5418DD23-0CC6-4675-B018-53E02DC5FCB1}" destId="{EDE96E78-3301-4B03-9CF9-AE5FF1928FB9}" srcOrd="8" destOrd="0" presId="urn:microsoft.com/office/officeart/2005/8/layout/vList2"/>
    <dgm:cxn modelId="{62945603-C616-4CE3-8977-0F9DB5FCB94D}" type="presParOf" srcId="{5418DD23-0CC6-4675-B018-53E02DC5FCB1}" destId="{4CCF67C6-4A93-4484-A964-91D2AEFEE23F}" srcOrd="9" destOrd="0" presId="urn:microsoft.com/office/officeart/2005/8/layout/vList2"/>
    <dgm:cxn modelId="{7C215DAB-66F9-4EA3-B982-763F185F20B2}" type="presParOf" srcId="{5418DD23-0CC6-4675-B018-53E02DC5FCB1}" destId="{C15ADBB6-8EC8-4587-8E52-17D88656BB1B}"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58D7B-672A-4146-B888-148686E41B64}">
      <dsp:nvSpPr>
        <dsp:cNvPr id="0" name=""/>
        <dsp:cNvSpPr/>
      </dsp:nvSpPr>
      <dsp:spPr>
        <a:xfrm>
          <a:off x="0" y="114556"/>
          <a:ext cx="5184184" cy="8342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E&amp;O: $1M per claim</a:t>
          </a:r>
        </a:p>
      </dsp:txBody>
      <dsp:txXfrm>
        <a:off x="40724" y="155280"/>
        <a:ext cx="5102736" cy="752780"/>
      </dsp:txXfrm>
    </dsp:sp>
    <dsp:sp modelId="{A43E9F29-6406-4D7B-A674-D7B7EDC3C8FD}">
      <dsp:nvSpPr>
        <dsp:cNvPr id="0" name=""/>
        <dsp:cNvSpPr/>
      </dsp:nvSpPr>
      <dsp:spPr>
        <a:xfrm>
          <a:off x="0" y="1009264"/>
          <a:ext cx="5184184" cy="834228"/>
        </a:xfrm>
        <a:prstGeom prst="roundRect">
          <a:avLst/>
        </a:prstGeom>
        <a:gradFill rotWithShape="0">
          <a:gsLst>
            <a:gs pos="0">
              <a:schemeClr val="accent2">
                <a:hueOff val="-1022600"/>
                <a:satOff val="-1364"/>
                <a:lumOff val="-4078"/>
                <a:alphaOff val="0"/>
                <a:satMod val="103000"/>
                <a:lumMod val="102000"/>
                <a:tint val="94000"/>
              </a:schemeClr>
            </a:gs>
            <a:gs pos="50000">
              <a:schemeClr val="accent2">
                <a:hueOff val="-1022600"/>
                <a:satOff val="-1364"/>
                <a:lumOff val="-4078"/>
                <a:alphaOff val="0"/>
                <a:satMod val="110000"/>
                <a:lumMod val="100000"/>
                <a:shade val="100000"/>
              </a:schemeClr>
            </a:gs>
            <a:gs pos="100000">
              <a:schemeClr val="accent2">
                <a:hueOff val="-1022600"/>
                <a:satOff val="-1364"/>
                <a:lumOff val="-407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CGL: $1M per occurrence / $2M aggregate</a:t>
          </a:r>
        </a:p>
      </dsp:txBody>
      <dsp:txXfrm>
        <a:off x="40724" y="1049988"/>
        <a:ext cx="5102736" cy="752780"/>
      </dsp:txXfrm>
    </dsp:sp>
    <dsp:sp modelId="{5C8F9AD6-3789-4B7A-BD9D-ADD9E851EA33}">
      <dsp:nvSpPr>
        <dsp:cNvPr id="0" name=""/>
        <dsp:cNvSpPr/>
      </dsp:nvSpPr>
      <dsp:spPr>
        <a:xfrm>
          <a:off x="0" y="1903973"/>
          <a:ext cx="5184184" cy="834228"/>
        </a:xfrm>
        <a:prstGeom prst="roundRect">
          <a:avLst/>
        </a:prstGeom>
        <a:gradFill rotWithShape="0">
          <a:gsLst>
            <a:gs pos="0">
              <a:schemeClr val="accent2">
                <a:hueOff val="-2045199"/>
                <a:satOff val="-2728"/>
                <a:lumOff val="-8157"/>
                <a:alphaOff val="0"/>
                <a:satMod val="103000"/>
                <a:lumMod val="102000"/>
                <a:tint val="94000"/>
              </a:schemeClr>
            </a:gs>
            <a:gs pos="50000">
              <a:schemeClr val="accent2">
                <a:hueOff val="-2045199"/>
                <a:satOff val="-2728"/>
                <a:lumOff val="-8157"/>
                <a:alphaOff val="0"/>
                <a:satMod val="110000"/>
                <a:lumMod val="100000"/>
                <a:shade val="100000"/>
              </a:schemeClr>
            </a:gs>
            <a:gs pos="100000">
              <a:schemeClr val="accent2">
                <a:hueOff val="-2045199"/>
                <a:satOff val="-2728"/>
                <a:lumOff val="-81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Umbrella: $1–5M</a:t>
          </a:r>
        </a:p>
      </dsp:txBody>
      <dsp:txXfrm>
        <a:off x="40724" y="1944697"/>
        <a:ext cx="5102736" cy="752780"/>
      </dsp:txXfrm>
    </dsp:sp>
    <dsp:sp modelId="{C0C7A7C3-E90F-4756-804F-97572807F63B}">
      <dsp:nvSpPr>
        <dsp:cNvPr id="0" name=""/>
        <dsp:cNvSpPr/>
      </dsp:nvSpPr>
      <dsp:spPr>
        <a:xfrm>
          <a:off x="0" y="2798681"/>
          <a:ext cx="5184184" cy="834228"/>
        </a:xfrm>
        <a:prstGeom prst="roundRect">
          <a:avLst/>
        </a:prstGeom>
        <a:gradFill rotWithShape="0">
          <a:gsLst>
            <a:gs pos="0">
              <a:schemeClr val="accent2">
                <a:hueOff val="-3067798"/>
                <a:satOff val="-4092"/>
                <a:lumOff val="-12235"/>
                <a:alphaOff val="0"/>
                <a:satMod val="103000"/>
                <a:lumMod val="102000"/>
                <a:tint val="94000"/>
              </a:schemeClr>
            </a:gs>
            <a:gs pos="50000">
              <a:schemeClr val="accent2">
                <a:hueOff val="-3067798"/>
                <a:satOff val="-4092"/>
                <a:lumOff val="-12235"/>
                <a:alphaOff val="0"/>
                <a:satMod val="110000"/>
                <a:lumMod val="100000"/>
                <a:shade val="100000"/>
              </a:schemeClr>
            </a:gs>
            <a:gs pos="100000">
              <a:schemeClr val="accent2">
                <a:hueOff val="-3067798"/>
                <a:satOff val="-4092"/>
                <a:lumOff val="-1223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EPLI: $500K–$1M (with third-party)</a:t>
          </a:r>
        </a:p>
      </dsp:txBody>
      <dsp:txXfrm>
        <a:off x="40724" y="2839405"/>
        <a:ext cx="5102736" cy="752780"/>
      </dsp:txXfrm>
    </dsp:sp>
    <dsp:sp modelId="{EDE96E78-3301-4B03-9CF9-AE5FF1928FB9}">
      <dsp:nvSpPr>
        <dsp:cNvPr id="0" name=""/>
        <dsp:cNvSpPr/>
      </dsp:nvSpPr>
      <dsp:spPr>
        <a:xfrm>
          <a:off x="0" y="3693389"/>
          <a:ext cx="5184184" cy="834228"/>
        </a:xfrm>
        <a:prstGeom prst="roundRect">
          <a:avLst/>
        </a:prstGeom>
        <a:gradFill rotWithShape="0">
          <a:gsLst>
            <a:gs pos="0">
              <a:schemeClr val="accent2">
                <a:hueOff val="-4090398"/>
                <a:satOff val="-5456"/>
                <a:lumOff val="-16314"/>
                <a:alphaOff val="0"/>
                <a:satMod val="103000"/>
                <a:lumMod val="102000"/>
                <a:tint val="94000"/>
              </a:schemeClr>
            </a:gs>
            <a:gs pos="50000">
              <a:schemeClr val="accent2">
                <a:hueOff val="-4090398"/>
                <a:satOff val="-5456"/>
                <a:lumOff val="-16314"/>
                <a:alphaOff val="0"/>
                <a:satMod val="110000"/>
                <a:lumMod val="100000"/>
                <a:shade val="100000"/>
              </a:schemeClr>
            </a:gs>
            <a:gs pos="100000">
              <a:schemeClr val="accent2">
                <a:hueOff val="-4090398"/>
                <a:satOff val="-5456"/>
                <a:lumOff val="-16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Crime: Include Employee Dishonesty</a:t>
          </a:r>
        </a:p>
      </dsp:txBody>
      <dsp:txXfrm>
        <a:off x="40724" y="3734113"/>
        <a:ext cx="5102736" cy="752780"/>
      </dsp:txXfrm>
    </dsp:sp>
    <dsp:sp modelId="{C15ADBB6-8EC8-4587-8E52-17D88656BB1B}">
      <dsp:nvSpPr>
        <dsp:cNvPr id="0" name=""/>
        <dsp:cNvSpPr/>
      </dsp:nvSpPr>
      <dsp:spPr>
        <a:xfrm>
          <a:off x="0" y="4588098"/>
          <a:ext cx="5184184" cy="834228"/>
        </a:xfrm>
        <a:prstGeom prst="roundRect">
          <a:avLst/>
        </a:prstGeom>
        <a:gradFill rotWithShape="0">
          <a:gsLst>
            <a:gs pos="0">
              <a:schemeClr val="accent2">
                <a:hueOff val="-5112997"/>
                <a:satOff val="-6820"/>
                <a:lumOff val="-20392"/>
                <a:alphaOff val="0"/>
                <a:satMod val="103000"/>
                <a:lumMod val="102000"/>
                <a:tint val="94000"/>
              </a:schemeClr>
            </a:gs>
            <a:gs pos="50000">
              <a:schemeClr val="accent2">
                <a:hueOff val="-5112997"/>
                <a:satOff val="-6820"/>
                <a:lumOff val="-20392"/>
                <a:alphaOff val="0"/>
                <a:satMod val="110000"/>
                <a:lumMod val="100000"/>
                <a:shade val="100000"/>
              </a:schemeClr>
            </a:gs>
            <a:gs pos="100000">
              <a:schemeClr val="accent2">
                <a:hueOff val="-5112997"/>
                <a:satOff val="-6820"/>
                <a:lumOff val="-2039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 Require Additional Insured + Property Manager endorsements</a:t>
          </a:r>
        </a:p>
      </dsp:txBody>
      <dsp:txXfrm>
        <a:off x="40724" y="4628822"/>
        <a:ext cx="5102736" cy="7527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25676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56695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97583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631519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425305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479234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784882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00170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89696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00174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49963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00615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81793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893594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8219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693122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69043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BCAD085-E8A6-8845-BD4E-CB4CCA059FC4}" type="datetimeFigureOut">
              <a:rPr lang="en-US" smtClean="0"/>
              <a:t>7/31/2025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C1FF6DA9-008F-8B48-92A6-B652298478BF}" type="slidenum">
              <a:rPr lang="en-US" smtClean="0"/>
              <a:t>‹#›</a:t>
            </a:fld>
            <a:endParaRPr lang="en-US" dirty="0"/>
          </a:p>
        </p:txBody>
      </p:sp>
    </p:spTree>
    <p:extLst>
      <p:ext uri="{BB962C8B-B14F-4D97-AF65-F5344CB8AC3E}">
        <p14:creationId xmlns:p14="http://schemas.microsoft.com/office/powerpoint/2010/main" val="34352591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ff@jeffreysmithllc.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35.xml.rels><?xml version="1.0" encoding="UTF-8" standalone="yes"?>
<Relationships xmlns="http://schemas.openxmlformats.org/package/2006/relationships"><Relationship Id="rId3" Type="http://schemas.openxmlformats.org/officeDocument/2006/relationships/hyperlink" Target="mailto:Jeff@jeffreysmithllc.com"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B8CA1C20-1BF9-1D1A-C540-2A61D136D343}"/>
              </a:ext>
            </a:extLst>
          </p:cNvPr>
          <p:cNvSpPr>
            <a:spLocks noGrp="1"/>
          </p:cNvSpPr>
          <p:nvPr>
            <p:ph type="title"/>
          </p:nvPr>
        </p:nvSpPr>
        <p:spPr>
          <a:xfrm>
            <a:off x="628650" y="1115786"/>
            <a:ext cx="2605388" cy="4626428"/>
          </a:xfrm>
          <a:effectLst/>
        </p:spPr>
        <p:txBody>
          <a:bodyPr anchor="ctr">
            <a:normAutofit/>
          </a:bodyPr>
          <a:lstStyle/>
          <a:p>
            <a:pPr algn="r"/>
            <a:r>
              <a:rPr lang="en-US" sz="3200">
                <a:solidFill>
                  <a:schemeClr val="tx1">
                    <a:lumMod val="95000"/>
                  </a:schemeClr>
                </a:solidFill>
              </a:rPr>
              <a:t>Leases,</a:t>
            </a:r>
            <a:br>
              <a:rPr lang="en-US" sz="3200">
                <a:solidFill>
                  <a:schemeClr val="tx1">
                    <a:lumMod val="95000"/>
                  </a:schemeClr>
                </a:solidFill>
              </a:rPr>
            </a:br>
            <a:r>
              <a:rPr lang="en-US" sz="3200">
                <a:solidFill>
                  <a:schemeClr val="tx1">
                    <a:lumMod val="95000"/>
                  </a:schemeClr>
                </a:solidFill>
              </a:rPr>
              <a:t>	Insurance,</a:t>
            </a:r>
            <a:br>
              <a:rPr lang="en-US" sz="3200">
                <a:solidFill>
                  <a:schemeClr val="tx1">
                    <a:lumMod val="95000"/>
                  </a:schemeClr>
                </a:solidFill>
              </a:rPr>
            </a:br>
            <a:r>
              <a:rPr lang="en-US" sz="3200">
                <a:solidFill>
                  <a:schemeClr val="tx1">
                    <a:lumMod val="95000"/>
                  </a:schemeClr>
                </a:solidFill>
              </a:rPr>
              <a:t>		and Fraud </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71839CD-E4B3-EA6C-C094-3ED905F4A314}"/>
              </a:ext>
            </a:extLst>
          </p:cNvPr>
          <p:cNvSpPr>
            <a:spLocks noGrp="1"/>
          </p:cNvSpPr>
          <p:nvPr>
            <p:ph idx="1"/>
          </p:nvPr>
        </p:nvSpPr>
        <p:spPr>
          <a:xfrm>
            <a:off x="3747407" y="1115786"/>
            <a:ext cx="4285342" cy="4626428"/>
          </a:xfrm>
        </p:spPr>
        <p:txBody>
          <a:bodyPr anchor="ctr">
            <a:normAutofit/>
          </a:bodyPr>
          <a:lstStyle/>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endParaRPr lang="en-US" sz="1700">
              <a:solidFill>
                <a:schemeClr val="tx1">
                  <a:lumMod val="95000"/>
                </a:schemeClr>
              </a:solidFill>
              <a:effectLst>
                <a:outerShdw blurRad="38100" dist="38100" dir="2700000" algn="tl">
                  <a:srgbClr val="000000">
                    <a:alpha val="43137"/>
                  </a:srgbClr>
                </a:outerShdw>
              </a:effectLst>
            </a:endParaRPr>
          </a:p>
          <a:p>
            <a:pPr marL="0" indent="0">
              <a:buNone/>
            </a:pPr>
            <a:r>
              <a:rPr lang="en-US" sz="1700">
                <a:solidFill>
                  <a:schemeClr val="tx1">
                    <a:lumMod val="95000"/>
                  </a:schemeClr>
                </a:solidFill>
                <a:effectLst>
                  <a:outerShdw blurRad="38100" dist="38100" dir="2700000" algn="tl">
                    <a:srgbClr val="000000">
                      <a:alpha val="43137"/>
                    </a:srgbClr>
                  </a:outerShdw>
                </a:effectLst>
              </a:rPr>
              <a:t>Jeffrey C. Smith, Esq.</a:t>
            </a:r>
          </a:p>
          <a:p>
            <a:pPr marL="0" indent="0">
              <a:buNone/>
            </a:pPr>
            <a:r>
              <a:rPr lang="en-US" sz="1700">
                <a:solidFill>
                  <a:schemeClr val="tx1">
                    <a:lumMod val="95000"/>
                  </a:schemeClr>
                </a:solidFill>
                <a:effectLst>
                  <a:outerShdw blurRad="38100" dist="38100" dir="2700000" algn="tl">
                    <a:srgbClr val="000000">
                      <a:alpha val="43137"/>
                    </a:srgbClr>
                  </a:outerShdw>
                </a:effectLst>
              </a:rPr>
              <a:t>Jeffrey Smith Law, LLC. </a:t>
            </a:r>
          </a:p>
          <a:p>
            <a:pPr marL="0" indent="0">
              <a:buNone/>
            </a:pPr>
            <a:r>
              <a:rPr lang="en-US" sz="1700">
                <a:solidFill>
                  <a:schemeClr val="tx1">
                    <a:lumMod val="95000"/>
                  </a:schemeClr>
                </a:solidFill>
                <a:effectLst>
                  <a:outerShdw blurRad="38100" dist="38100" dir="2700000" algn="tl">
                    <a:srgbClr val="000000">
                      <a:alpha val="43137"/>
                    </a:srgbClr>
                  </a:outerShdw>
                </a:effectLst>
                <a:hlinkClick r:id="rId3"/>
              </a:rPr>
              <a:t>Jeff@jeffreysmithllc.com</a:t>
            </a:r>
            <a:endParaRPr lang="en-US" sz="1700">
              <a:solidFill>
                <a:schemeClr val="tx1">
                  <a:lumMod val="95000"/>
                </a:schemeClr>
              </a:solidFill>
              <a:effectLst>
                <a:outerShdw blurRad="38100" dist="38100" dir="2700000" algn="tl">
                  <a:srgbClr val="000000">
                    <a:alpha val="43137"/>
                  </a:srgbClr>
                </a:outerShdw>
              </a:effectLst>
            </a:endParaRPr>
          </a:p>
          <a:p>
            <a:pPr marL="0" indent="0">
              <a:buNone/>
            </a:pPr>
            <a:r>
              <a:rPr lang="en-US" sz="1700">
                <a:solidFill>
                  <a:schemeClr val="tx1">
                    <a:lumMod val="95000"/>
                  </a:schemeClr>
                </a:solidFill>
                <a:effectLst>
                  <a:outerShdw blurRad="38100" dist="38100" dir="2700000" algn="tl">
                    <a:srgbClr val="000000">
                      <a:alpha val="43137"/>
                    </a:srgbClr>
                  </a:outerShdw>
                </a:effectLst>
              </a:rPr>
              <a:t>205-225-9798</a:t>
            </a:r>
          </a:p>
          <a:p>
            <a:endParaRPr lang="en-US" sz="1700">
              <a:solidFill>
                <a:schemeClr val="tx1">
                  <a:lumMod val="95000"/>
                </a:schemeClr>
              </a:solidFill>
            </a:endParaRPr>
          </a:p>
        </p:txBody>
      </p:sp>
    </p:spTree>
    <p:extLst>
      <p:ext uri="{BB962C8B-B14F-4D97-AF65-F5344CB8AC3E}">
        <p14:creationId xmlns:p14="http://schemas.microsoft.com/office/powerpoint/2010/main" val="103199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 Errors &amp; Omissions (E&amp;O)</a:t>
            </a:r>
            <a:r>
              <a:rPr lang="en-US" dirty="0"/>
              <a:t>/ Professional Liability </a:t>
            </a:r>
            <a:r>
              <a:rPr dirty="0"/>
              <a:t> Insurance</a:t>
            </a:r>
          </a:p>
        </p:txBody>
      </p:sp>
      <p:sp>
        <p:nvSpPr>
          <p:cNvPr id="3" name="Content Placeholder 2"/>
          <p:cNvSpPr>
            <a:spLocks noGrp="1"/>
          </p:cNvSpPr>
          <p:nvPr>
            <p:ph idx="1"/>
          </p:nvPr>
        </p:nvSpPr>
        <p:spPr/>
        <p:txBody>
          <a:bodyPr>
            <a:normAutofit fontScale="92500" lnSpcReduction="10000"/>
          </a:bodyPr>
          <a:lstStyle/>
          <a:p>
            <a:pPr marL="0" indent="0" algn="just">
              <a:buNone/>
            </a:pPr>
            <a:r>
              <a:rPr sz="2800" dirty="0"/>
              <a:t>Protects against claims of professional negligence</a:t>
            </a:r>
            <a:r>
              <a:rPr lang="en-US" sz="2800" dirty="0"/>
              <a:t>, </a:t>
            </a:r>
            <a:r>
              <a:rPr sz="2800" dirty="0"/>
              <a:t> misrepresentation</a:t>
            </a:r>
            <a:r>
              <a:rPr lang="en-US" sz="2800" dirty="0"/>
              <a:t> and failure to disclose important information. </a:t>
            </a:r>
          </a:p>
          <a:p>
            <a:pPr marL="0" indent="0" algn="just">
              <a:buNone/>
            </a:pPr>
            <a:endParaRPr lang="en-US" sz="2800" dirty="0"/>
          </a:p>
          <a:p>
            <a:pPr lvl="1"/>
            <a:r>
              <a:rPr lang="en-US" sz="2600" dirty="0"/>
              <a:t>Covers claims for failing to disclose property defects.</a:t>
            </a:r>
          </a:p>
          <a:p>
            <a:pPr lvl="1"/>
            <a:r>
              <a:rPr lang="en-US" sz="2600" dirty="0"/>
              <a:t>Provides defense for tenant screening errors and Fair Housing violations.</a:t>
            </a:r>
          </a:p>
          <a:p>
            <a:pPr lvl="1" algn="just"/>
            <a:r>
              <a:rPr lang="en-US" sz="2600" dirty="0"/>
              <a:t>Addresses financial mismanagement allegations, such as mishandling security deposits.</a:t>
            </a:r>
          </a:p>
          <a:p>
            <a:pPr marL="342900" lvl="1" indent="0">
              <a:buNone/>
            </a:pPr>
            <a:endParaRPr lang="en-US" b="1" dirty="0"/>
          </a:p>
          <a:p>
            <a:pPr marL="342900" lvl="1" indent="0" algn="just">
              <a:buNone/>
            </a:pPr>
            <a:r>
              <a:rPr lang="en-US" b="1" dirty="0"/>
              <a:t>Recommendation:</a:t>
            </a:r>
            <a:r>
              <a:rPr lang="en-US" dirty="0"/>
              <a:t> Maintain at least $1 million per claim/$1 million aggregate. Verify coverage includes property management and brokerage activities and does not exclude Fair Housing claims.</a:t>
            </a:r>
          </a:p>
          <a:p>
            <a:pPr lvl="1"/>
            <a:endParaRPr 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1A349-3CF4-9F7D-C5C9-E41E136174AC}"/>
              </a:ext>
            </a:extLst>
          </p:cNvPr>
          <p:cNvSpPr>
            <a:spLocks noGrp="1"/>
          </p:cNvSpPr>
          <p:nvPr>
            <p:ph type="title"/>
          </p:nvPr>
        </p:nvSpPr>
        <p:spPr/>
        <p:txBody>
          <a:bodyPr>
            <a:normAutofit fontScale="90000"/>
          </a:bodyPr>
          <a:lstStyle/>
          <a:p>
            <a:pPr algn="ctr"/>
            <a:br>
              <a:rPr lang="en-US" b="1" dirty="0"/>
            </a:br>
            <a:r>
              <a:rPr lang="en-US" b="1" dirty="0"/>
              <a:t>Alabama Case Law Example</a:t>
            </a:r>
            <a:br>
              <a:rPr lang="en-US" dirty="0"/>
            </a:br>
            <a:endParaRPr lang="en-US" dirty="0"/>
          </a:p>
        </p:txBody>
      </p:sp>
      <p:sp>
        <p:nvSpPr>
          <p:cNvPr id="4" name="TextBox 3">
            <a:extLst>
              <a:ext uri="{FF2B5EF4-FFF2-40B4-BE49-F238E27FC236}">
                <a16:creationId xmlns:a16="http://schemas.microsoft.com/office/drawing/2014/main" id="{7AA2E0F7-3A07-2B93-E2ED-8038C3D4829B}"/>
              </a:ext>
            </a:extLst>
          </p:cNvPr>
          <p:cNvSpPr txBox="1"/>
          <p:nvPr/>
        </p:nvSpPr>
        <p:spPr>
          <a:xfrm>
            <a:off x="1293223" y="1738367"/>
            <a:ext cx="6869470" cy="3416320"/>
          </a:xfrm>
          <a:prstGeom prst="rect">
            <a:avLst/>
          </a:prstGeom>
          <a:noFill/>
        </p:spPr>
        <p:txBody>
          <a:bodyPr wrap="square">
            <a:spAutoFit/>
          </a:bodyPr>
          <a:lstStyle/>
          <a:p>
            <a:pPr marR="0" lvl="0">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Fennell Realty Co., Inc. v. Martin, 529 So. 2d 1003 (Ala. 1988)</a:t>
            </a:r>
            <a:r>
              <a:rPr lang="en-US" dirty="0">
                <a:effectLst/>
                <a:latin typeface="Aptos" panose="020B0004020202020204" pitchFamily="34"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SzPts val="1000"/>
              <a:buFont typeface="Courier New" panose="02070309020205020404" pitchFamily="49" charset="0"/>
              <a:buChar char="o"/>
              <a:tabLst>
                <a:tab pos="914400" algn="l"/>
              </a:tabLst>
            </a:pPr>
            <a:r>
              <a:rPr lang="en-US" b="1" dirty="0">
                <a:effectLst/>
                <a:latin typeface="Aptos" panose="020B0004020202020204" pitchFamily="34" charset="0"/>
                <a:ea typeface="Times New Roman" panose="02020603050405020304" pitchFamily="18" charset="0"/>
                <a:cs typeface="Times New Roman" panose="02020603050405020304" pitchFamily="18" charset="0"/>
              </a:rPr>
              <a:t>Facts:</a:t>
            </a:r>
            <a:r>
              <a:rPr lang="en-US" dirty="0">
                <a:effectLst/>
                <a:latin typeface="Aptos" panose="020B0004020202020204" pitchFamily="34" charset="0"/>
                <a:ea typeface="Times New Roman" panose="02020603050405020304" pitchFamily="18" charset="0"/>
                <a:cs typeface="Times New Roman" panose="02020603050405020304" pitchFamily="18" charset="0"/>
              </a:rPr>
              <a:t> An agent knowingly misrepresented the condition of a heating system with a cracked heat exchanger and undersized vent to buyers.</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b="1" dirty="0">
                <a:effectLst/>
                <a:latin typeface="Aptos" panose="020B0004020202020204" pitchFamily="34" charset="0"/>
                <a:ea typeface="Times New Roman" panose="02020603050405020304" pitchFamily="18" charset="0"/>
                <a:cs typeface="Times New Roman" panose="02020603050405020304" pitchFamily="18" charset="0"/>
              </a:rPr>
              <a:t>Issues:</a:t>
            </a:r>
            <a:r>
              <a:rPr lang="en-US" dirty="0">
                <a:effectLst/>
                <a:latin typeface="Aptos" panose="020B0004020202020204" pitchFamily="34" charset="0"/>
                <a:ea typeface="Times New Roman" panose="02020603050405020304" pitchFamily="18" charset="0"/>
                <a:cs typeface="Times New Roman" panose="02020603050405020304" pitchFamily="18" charset="0"/>
              </a:rPr>
              <a:t> Whether the agent breached the duty to disclose known material defects and whether misrepresentation justified a fraud verdict.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b="1" dirty="0">
                <a:effectLst/>
                <a:latin typeface="Aptos" panose="020B0004020202020204" pitchFamily="34" charset="0"/>
                <a:ea typeface="Times New Roman" panose="02020603050405020304" pitchFamily="18" charset="0"/>
                <a:cs typeface="Times New Roman" panose="02020603050405020304" pitchFamily="18" charset="0"/>
              </a:rPr>
              <a:t>Ruling:</a:t>
            </a:r>
            <a:r>
              <a:rPr lang="en-US" dirty="0">
                <a:effectLst/>
                <a:latin typeface="Aptos" panose="020B0004020202020204" pitchFamily="34" charset="0"/>
                <a:ea typeface="Times New Roman" panose="02020603050405020304" pitchFamily="18" charset="0"/>
                <a:cs typeface="Times New Roman" panose="02020603050405020304" pitchFamily="18" charset="0"/>
              </a:rPr>
              <a:t> The Alabama Supreme Court upheld a fraud verdict against the agent, ruling that real estate professionals have a duty to disclose material defects affecting health and safety when asked or when the defects are known and not easily observable.</a:t>
            </a:r>
            <a:endParaRPr lang="en-US"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03921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ormAutofit/>
          </a:bodyPr>
          <a:lstStyle/>
          <a:p>
            <a:pPr algn="ctr"/>
            <a:r>
              <a:rPr lang="en-US" sz="3600"/>
              <a:t> Commercial General Liability (CGL)</a:t>
            </a:r>
            <a:br>
              <a:rPr lang="en-US" sz="1600"/>
            </a:br>
            <a:r>
              <a:rPr lang="en-US" sz="1600"/>
              <a:t>CGL policies cover third-party bodily injury, property damage, and personal injury claims occurring on properties you manage, even if you do not own them.</a:t>
            </a:r>
            <a:br>
              <a:rPr lang="en-US" sz="1600"/>
            </a:br>
            <a:endParaRPr lang="en-US" sz="1600" dirty="0"/>
          </a:p>
        </p:txBody>
      </p:sp>
      <p:sp>
        <p:nvSpPr>
          <p:cNvPr id="3" name="Content Placeholder 2"/>
          <p:cNvSpPr>
            <a:spLocks noGrp="1"/>
          </p:cNvSpPr>
          <p:nvPr>
            <p:ph idx="1"/>
          </p:nvPr>
        </p:nvSpPr>
        <p:spPr>
          <a:xfrm>
            <a:off x="734324" y="1525178"/>
            <a:ext cx="7886699" cy="4784181"/>
          </a:xfrm>
        </p:spPr>
        <p:txBody>
          <a:bodyPr>
            <a:normAutofit fontScale="70000" lnSpcReduction="20000"/>
          </a:bodyPr>
          <a:lstStyle/>
          <a:p>
            <a:pPr marL="0" indent="0">
              <a:buNone/>
            </a:pPr>
            <a:r>
              <a:rPr lang="en-US" sz="2300" b="1" dirty="0"/>
              <a:t>Alabama Case Law Examples</a:t>
            </a:r>
            <a:endParaRPr lang="en-US" sz="2300" dirty="0"/>
          </a:p>
          <a:p>
            <a:pPr lvl="0"/>
            <a:r>
              <a:rPr lang="en-US" sz="2300" b="1" dirty="0"/>
              <a:t>Taylor v. Leedy &amp; Co., Inc., 412 So. 2d 763 (Ala. 1982)</a:t>
            </a:r>
            <a:r>
              <a:rPr lang="en-US" sz="2300" dirty="0"/>
              <a:t>:</a:t>
            </a:r>
          </a:p>
          <a:p>
            <a:pPr lvl="1"/>
            <a:r>
              <a:rPr lang="en-US" sz="2300" b="1" dirty="0"/>
              <a:t>Facts:</a:t>
            </a:r>
            <a:r>
              <a:rPr lang="en-US" sz="2300" dirty="0"/>
              <a:t> A tenant’s child was injured when a defective stove collapsed in a leased apartment. The tenant sued the landlord’s rental agent.</a:t>
            </a:r>
          </a:p>
          <a:p>
            <a:pPr lvl="1"/>
            <a:r>
              <a:rPr lang="en-US" sz="2300" b="1" dirty="0"/>
              <a:t>Issues:</a:t>
            </a:r>
            <a:r>
              <a:rPr lang="en-US" sz="2300" dirty="0"/>
              <a:t> Whether the rental agent could avoid liability by relying on an exculpatory clause in the lease and whether there was a duty to inspect for latent defects.</a:t>
            </a:r>
          </a:p>
          <a:p>
            <a:pPr lvl="1"/>
            <a:r>
              <a:rPr lang="en-US" sz="2300" b="1" dirty="0"/>
              <a:t>Ruling:</a:t>
            </a:r>
            <a:r>
              <a:rPr lang="en-US" sz="2300" dirty="0"/>
              <a:t> The court allowed the claim to proceed, holding that the exculpatory clause did not shield the agent from liability for concealed defects.</a:t>
            </a:r>
          </a:p>
          <a:p>
            <a:pPr lvl="0"/>
            <a:r>
              <a:rPr lang="en-US" sz="2300" b="1" dirty="0"/>
              <a:t>Gentle v. Pine Valley Apartments &amp; Evans Realty Co., 631 So. 2d 928 (Ala. 1994)</a:t>
            </a:r>
            <a:r>
              <a:rPr lang="en-US" sz="2300" dirty="0"/>
              <a:t>:</a:t>
            </a:r>
          </a:p>
          <a:p>
            <a:pPr lvl="1"/>
            <a:r>
              <a:rPr lang="en-US" sz="2300" b="1" dirty="0"/>
              <a:t>Facts:</a:t>
            </a:r>
            <a:r>
              <a:rPr lang="en-US" sz="2300" dirty="0"/>
              <a:t> Tenants brought suit after being injured due to hazardous conditions in common areas managed by a property management company.</a:t>
            </a:r>
          </a:p>
          <a:p>
            <a:pPr lvl="1"/>
            <a:r>
              <a:rPr lang="en-US" sz="2300" b="1" dirty="0"/>
              <a:t>Issues:</a:t>
            </a:r>
            <a:r>
              <a:rPr lang="en-US" sz="2300" dirty="0"/>
              <a:t> Whether the property managers had a duty to maintain safe conditions in common areas.</a:t>
            </a:r>
          </a:p>
          <a:p>
            <a:pPr lvl="1"/>
            <a:r>
              <a:rPr lang="en-US" sz="2300" b="1" dirty="0"/>
              <a:t>Ruling:</a:t>
            </a:r>
            <a:r>
              <a:rPr lang="en-US" sz="2300" dirty="0"/>
              <a:t> The Alabama Supreme Court ruled that property managers could be held liable for failing to maintain common areas in a reasonably safe condition.</a:t>
            </a:r>
          </a:p>
          <a:p>
            <a:pPr lvl="0"/>
            <a:r>
              <a:rPr lang="en-US" sz="2300" b="1" dirty="0"/>
              <a:t>Daniels v. Hawthorne-Midway Lily Flagg, LLC, 314 So. 3d 1213 (Ala. 2020)</a:t>
            </a:r>
            <a:r>
              <a:rPr lang="en-US" sz="2300" dirty="0"/>
              <a:t>:</a:t>
            </a:r>
          </a:p>
          <a:p>
            <a:pPr lvl="1"/>
            <a:r>
              <a:rPr lang="en-US" sz="2300" b="1" dirty="0"/>
              <a:t>Facts:</a:t>
            </a:r>
            <a:r>
              <a:rPr lang="en-US" sz="2300" dirty="0"/>
              <a:t> A tenant sued the apartment owner, property manager, and on-site manager for injuries sustained from a fall on the premises.</a:t>
            </a:r>
          </a:p>
          <a:p>
            <a:pPr lvl="1"/>
            <a:r>
              <a:rPr lang="en-US" sz="2300" b="1" dirty="0"/>
              <a:t>Issues:</a:t>
            </a:r>
            <a:r>
              <a:rPr lang="en-US" sz="2300" dirty="0"/>
              <a:t> Whether the hazard was open and obvious and whether the property manager could be held liable.</a:t>
            </a:r>
          </a:p>
          <a:p>
            <a:pPr lvl="1"/>
            <a:r>
              <a:rPr lang="en-US" sz="2300" b="1" dirty="0"/>
              <a:t>Ruling:</a:t>
            </a:r>
            <a:r>
              <a:rPr lang="en-US" sz="2300" dirty="0"/>
              <a:t> The court affirmed summary judgment for the defendants, holding that the hazard was open and obvious. The case illustrates the defense costs even when defendants prevail.</a:t>
            </a:r>
          </a:p>
          <a:p>
            <a:pPr marL="0" indent="0" algn="ct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628649" y="1115786"/>
            <a:ext cx="2862071" cy="4626428"/>
          </a:xfrm>
          <a:effectLst/>
        </p:spPr>
        <p:txBody>
          <a:bodyPr anchor="ctr">
            <a:normAutofit/>
          </a:bodyPr>
          <a:lstStyle/>
          <a:p>
            <a:pPr algn="r"/>
            <a:r>
              <a:rPr lang="en-US" sz="3500" b="1">
                <a:solidFill>
                  <a:schemeClr val="tx1">
                    <a:lumMod val="95000"/>
                  </a:schemeClr>
                </a:solidFill>
              </a:rPr>
              <a:t>Off-Premises Coverage Limitation Case (Outside Alabama)</a:t>
            </a:r>
            <a:endParaRPr lang="en-US" sz="3500" dirty="0">
              <a:solidFill>
                <a:schemeClr val="tx1">
                  <a:lumMod val="95000"/>
                </a:schemeClr>
              </a:solidFill>
            </a:endParaRP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47406" y="1115786"/>
            <a:ext cx="4767941" cy="5084292"/>
          </a:xfrm>
        </p:spPr>
        <p:txBody>
          <a:bodyPr anchor="ctr">
            <a:normAutofit fontScale="92500" lnSpcReduction="10000"/>
          </a:bodyPr>
          <a:lstStyle/>
          <a:p>
            <a:pPr marL="0" lvl="0" indent="0">
              <a:buNone/>
            </a:pPr>
            <a:r>
              <a:rPr lang="en-US" sz="1800" b="1">
                <a:solidFill>
                  <a:schemeClr val="tx1">
                    <a:lumMod val="95000"/>
                  </a:schemeClr>
                </a:solidFill>
              </a:rPr>
              <a:t>Nationwide Mut. Fire Ins. Co. v. Wilbon, 960 F. Supp. 2d 263 (D.D.C. 2013)</a:t>
            </a:r>
            <a:r>
              <a:rPr lang="en-US" sz="1800">
                <a:solidFill>
                  <a:schemeClr val="tx1">
                    <a:lumMod val="95000"/>
                  </a:schemeClr>
                </a:solidFill>
              </a:rPr>
              <a:t>:</a:t>
            </a:r>
          </a:p>
          <a:p>
            <a:pPr lvl="1"/>
            <a:r>
              <a:rPr lang="en-US" sz="1800" b="1">
                <a:solidFill>
                  <a:schemeClr val="tx1">
                    <a:lumMod val="95000"/>
                  </a:schemeClr>
                </a:solidFill>
              </a:rPr>
              <a:t>Facts:</a:t>
            </a:r>
            <a:r>
              <a:rPr lang="en-US" sz="1800">
                <a:solidFill>
                  <a:schemeClr val="tx1">
                    <a:lumMod val="95000"/>
                  </a:schemeClr>
                </a:solidFill>
              </a:rPr>
              <a:t> A property manager was sued after a fire at an apartment building. The property manager sought coverage under a CGL policy that included a “Limitation of Coverage to Designated Premises” endorsement, and the building where the fire occurred was not listed on the declarations page.</a:t>
            </a:r>
          </a:p>
          <a:p>
            <a:pPr lvl="1"/>
            <a:r>
              <a:rPr lang="en-US" sz="1800" b="1">
                <a:solidFill>
                  <a:schemeClr val="tx1">
                    <a:lumMod val="95000"/>
                  </a:schemeClr>
                </a:solidFill>
              </a:rPr>
              <a:t>Issues:</a:t>
            </a:r>
            <a:r>
              <a:rPr lang="en-US" sz="1800">
                <a:solidFill>
                  <a:schemeClr val="tx1">
                    <a:lumMod val="95000"/>
                  </a:schemeClr>
                </a:solidFill>
              </a:rPr>
              <a:t> Whether the insurer had a duty to defend or indemnify when the alleged injury occurred at a property not scheduled on the policy.</a:t>
            </a:r>
          </a:p>
          <a:p>
            <a:pPr lvl="1"/>
            <a:r>
              <a:rPr lang="en-US" sz="1800" b="1">
                <a:solidFill>
                  <a:schemeClr val="tx1">
                    <a:lumMod val="95000"/>
                  </a:schemeClr>
                </a:solidFill>
              </a:rPr>
              <a:t>Ruling:</a:t>
            </a:r>
            <a:r>
              <a:rPr lang="en-US" sz="1800">
                <a:solidFill>
                  <a:schemeClr val="tx1">
                    <a:lumMod val="95000"/>
                  </a:schemeClr>
                </a:solidFill>
              </a:rPr>
              <a:t> The court held that the endorsement unambiguously limited coverage to the listed premises and that Nationwide had no duty to defend or indemnify the property manager for off-premises claims. This case highlights the importance of confirming off-premises coverage or ensuring all managed properties are listed on the policy.</a:t>
            </a:r>
            <a:endParaRPr lang="en-US" sz="1800" dirty="0">
              <a:solidFill>
                <a:schemeClr val="tx1">
                  <a:lumMod val="9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907713CC-4CAF-D47D-601B-5C874D1BDDEF}"/>
              </a:ext>
            </a:extLst>
          </p:cNvPr>
          <p:cNvSpPr>
            <a:spLocks noGrp="1"/>
          </p:cNvSpPr>
          <p:nvPr>
            <p:ph type="title"/>
          </p:nvPr>
        </p:nvSpPr>
        <p:spPr>
          <a:xfrm>
            <a:off x="628650" y="1115786"/>
            <a:ext cx="2605388" cy="4626428"/>
          </a:xfrm>
          <a:effectLst/>
        </p:spPr>
        <p:txBody>
          <a:bodyPr anchor="ctr">
            <a:normAutofit/>
          </a:bodyPr>
          <a:lstStyle/>
          <a:p>
            <a:pPr algn="r"/>
            <a:br>
              <a:rPr lang="en-US" sz="3500" b="1">
                <a:solidFill>
                  <a:schemeClr val="tx1">
                    <a:lumMod val="95000"/>
                  </a:schemeClr>
                </a:solidFill>
              </a:rPr>
            </a:br>
            <a:r>
              <a:rPr lang="en-US" sz="3500" b="1">
                <a:solidFill>
                  <a:schemeClr val="tx1">
                    <a:lumMod val="95000"/>
                  </a:schemeClr>
                </a:solidFill>
              </a:rPr>
              <a:t>Why is GCL Critical?</a:t>
            </a:r>
            <a:br>
              <a:rPr lang="en-US" sz="3500">
                <a:solidFill>
                  <a:schemeClr val="tx1">
                    <a:lumMod val="95000"/>
                  </a:schemeClr>
                </a:solidFill>
              </a:rPr>
            </a:br>
            <a:endParaRPr lang="en-US" sz="3500">
              <a:solidFill>
                <a:schemeClr val="tx1">
                  <a:lumMod val="95000"/>
                </a:schemeClr>
              </a:solidFill>
            </a:endParaRP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3BB0FDD-E8BE-2BDA-EB99-7815E2D4F9CD}"/>
              </a:ext>
            </a:extLst>
          </p:cNvPr>
          <p:cNvSpPr>
            <a:spLocks noGrp="1"/>
          </p:cNvSpPr>
          <p:nvPr>
            <p:ph idx="1"/>
          </p:nvPr>
        </p:nvSpPr>
        <p:spPr>
          <a:xfrm>
            <a:off x="3747407" y="1115786"/>
            <a:ext cx="4285342" cy="4626428"/>
          </a:xfrm>
        </p:spPr>
        <p:txBody>
          <a:bodyPr anchor="ctr">
            <a:normAutofit/>
          </a:bodyPr>
          <a:lstStyle/>
          <a:p>
            <a:pPr lvl="0"/>
            <a:endParaRPr lang="en-US" sz="1700">
              <a:solidFill>
                <a:schemeClr val="tx1">
                  <a:lumMod val="95000"/>
                </a:schemeClr>
              </a:solidFill>
            </a:endParaRPr>
          </a:p>
          <a:p>
            <a:pPr lvl="0"/>
            <a:r>
              <a:rPr lang="en-US" sz="1700">
                <a:solidFill>
                  <a:schemeClr val="tx1">
                    <a:lumMod val="95000"/>
                  </a:schemeClr>
                </a:solidFill>
              </a:rPr>
              <a:t>Protects against tenant injury claims and visitor accidents.</a:t>
            </a:r>
          </a:p>
          <a:p>
            <a:pPr lvl="0"/>
            <a:r>
              <a:rPr lang="en-US" sz="1700">
                <a:solidFill>
                  <a:schemeClr val="tx1">
                    <a:lumMod val="95000"/>
                  </a:schemeClr>
                </a:solidFill>
              </a:rPr>
              <a:t>Covers libel, slander, or advertising injury claims.</a:t>
            </a:r>
          </a:p>
          <a:p>
            <a:pPr lvl="0"/>
            <a:r>
              <a:rPr lang="en-US" sz="1700">
                <a:solidFill>
                  <a:schemeClr val="tx1">
                    <a:lumMod val="95000"/>
                  </a:schemeClr>
                </a:solidFill>
              </a:rPr>
              <a:t>Defense costs alone can be financially crippling without CGL.</a:t>
            </a:r>
          </a:p>
          <a:p>
            <a:pPr marL="0" indent="0">
              <a:buNone/>
            </a:pPr>
            <a:endParaRPr lang="en-US" sz="1700" b="1">
              <a:solidFill>
                <a:schemeClr val="tx1">
                  <a:lumMod val="95000"/>
                </a:schemeClr>
              </a:solidFill>
            </a:endParaRPr>
          </a:p>
          <a:p>
            <a:pPr marL="0" indent="0">
              <a:buNone/>
            </a:pPr>
            <a:r>
              <a:rPr lang="en-US" sz="1700" b="1">
                <a:solidFill>
                  <a:schemeClr val="tx1">
                    <a:lumMod val="95000"/>
                  </a:schemeClr>
                </a:solidFill>
              </a:rPr>
              <a:t>Recommendation:</a:t>
            </a:r>
            <a:r>
              <a:rPr lang="en-US" sz="1700">
                <a:solidFill>
                  <a:schemeClr val="tx1">
                    <a:lumMod val="95000"/>
                  </a:schemeClr>
                </a:solidFill>
              </a:rPr>
              <a:t> Maintain at least $1 million per occurrence/$2 million aggregate. Confirm there is no “real estate operations” or “designated premises” exclusion that limits coverage for management activities or off-premises incidents.</a:t>
            </a:r>
          </a:p>
          <a:p>
            <a:endParaRPr lang="en-US" sz="1700">
              <a:solidFill>
                <a:schemeClr val="tx1">
                  <a:lumMod val="95000"/>
                </a:schemeClr>
              </a:solidFill>
            </a:endParaRPr>
          </a:p>
        </p:txBody>
      </p:sp>
    </p:spTree>
    <p:extLst>
      <p:ext uri="{BB962C8B-B14F-4D97-AF65-F5344CB8AC3E}">
        <p14:creationId xmlns:p14="http://schemas.microsoft.com/office/powerpoint/2010/main" val="733051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711868"/>
          </a:xfrm>
        </p:spPr>
        <p:txBody>
          <a:bodyPr>
            <a:normAutofit fontScale="90000"/>
          </a:bodyPr>
          <a:lstStyle/>
          <a:p>
            <a:pPr algn="ctr"/>
            <a:r>
              <a:rPr dirty="0"/>
              <a:t> </a:t>
            </a:r>
            <a:r>
              <a:rPr lang="en-US" b="1" dirty="0"/>
              <a:t>Additional Insured Status and Property Manager Endorsements</a:t>
            </a:r>
            <a:br>
              <a:rPr lang="en-US" b="1" dirty="0"/>
            </a:br>
            <a:r>
              <a:rPr lang="en-US" sz="2000" dirty="0"/>
              <a:t>Being named as an Additional Insured on the property owner’s CGL policy ensures that you are covered under the owner’s liability policy for incidents occurring at managed properties.</a:t>
            </a:r>
            <a:endParaRPr sz="2000" dirty="0"/>
          </a:p>
        </p:txBody>
      </p:sp>
      <p:sp>
        <p:nvSpPr>
          <p:cNvPr id="3" name="Content Placeholder 2"/>
          <p:cNvSpPr>
            <a:spLocks noGrp="1"/>
          </p:cNvSpPr>
          <p:nvPr>
            <p:ph idx="1"/>
          </p:nvPr>
        </p:nvSpPr>
        <p:spPr>
          <a:xfrm>
            <a:off x="840000" y="2258467"/>
            <a:ext cx="7675350" cy="4351338"/>
          </a:xfrm>
        </p:spPr>
        <p:txBody>
          <a:bodyPr/>
          <a:lstStyle/>
          <a:p>
            <a:pPr marL="0" indent="0">
              <a:buNone/>
            </a:pPr>
            <a:r>
              <a:rPr lang="en-US" b="1" dirty="0"/>
              <a:t>Alabama Case Law Example</a:t>
            </a:r>
            <a:endParaRPr lang="en-US" sz="2000" dirty="0"/>
          </a:p>
          <a:p>
            <a:pPr marL="0" lvl="0" indent="0">
              <a:buNone/>
            </a:pPr>
            <a:r>
              <a:rPr lang="en-US" b="1" dirty="0"/>
              <a:t>Pennsylvania Nat’l Mut. Cas. Ins. Co. v. Roberts Brothers, Inc., No. 07-0085-WS-M, 2008 WL 686952 (S.D. Ala. Mar. 11, 2008)</a:t>
            </a:r>
            <a:r>
              <a:rPr lang="en-US" dirty="0"/>
              <a:t>:</a:t>
            </a:r>
          </a:p>
          <a:p>
            <a:pPr lvl="1"/>
            <a:r>
              <a:rPr lang="en-US" b="1" dirty="0"/>
              <a:t>Facts:</a:t>
            </a:r>
            <a:r>
              <a:rPr lang="en-US" dirty="0"/>
              <a:t> A property management firm sought coverage under its CGL policy for a tenant injury claim, but the policy contained a “real estate operations” exclusion.</a:t>
            </a:r>
          </a:p>
          <a:p>
            <a:pPr lvl="1"/>
            <a:r>
              <a:rPr lang="en-US" b="1" dirty="0"/>
              <a:t>Issues:</a:t>
            </a:r>
            <a:r>
              <a:rPr lang="en-US" dirty="0"/>
              <a:t> Whether the exclusion applied and whether the insurer had a duty to defend.</a:t>
            </a:r>
          </a:p>
          <a:p>
            <a:pPr lvl="1"/>
            <a:r>
              <a:rPr lang="en-US" b="1" dirty="0"/>
              <a:t>Ruling:</a:t>
            </a:r>
            <a:r>
              <a:rPr lang="en-US" dirty="0"/>
              <a:t> The court ruled the exclusion applied and the insurer had no duty to defend. This highlights the need for Additional Insured status on the owner’s policy to fill coverage gaps.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801E043A-C057-FA00-AB03-D8E12B27C75C}"/>
              </a:ext>
            </a:extLst>
          </p:cNvPr>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Why It’s Critical for You </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044906B-5CDB-9CA3-93AB-F5F851F4D43B}"/>
              </a:ext>
            </a:extLst>
          </p:cNvPr>
          <p:cNvSpPr>
            <a:spLocks noGrp="1"/>
          </p:cNvSpPr>
          <p:nvPr>
            <p:ph idx="1"/>
          </p:nvPr>
        </p:nvSpPr>
        <p:spPr>
          <a:xfrm>
            <a:off x="3747407" y="1115786"/>
            <a:ext cx="4285342" cy="4626428"/>
          </a:xfrm>
        </p:spPr>
        <p:txBody>
          <a:bodyPr anchor="ctr">
            <a:normAutofit fontScale="92500"/>
          </a:bodyPr>
          <a:lstStyle/>
          <a:p>
            <a:pPr lvl="0"/>
            <a:r>
              <a:rPr lang="en-US" dirty="0">
                <a:solidFill>
                  <a:schemeClr val="tx1">
                    <a:lumMod val="95000"/>
                  </a:schemeClr>
                </a:solidFill>
              </a:rPr>
              <a:t>Ensures the owner’s insurer defends and indemnifies you.</a:t>
            </a:r>
          </a:p>
          <a:p>
            <a:pPr marL="0" lvl="0" indent="0">
              <a:buNone/>
            </a:pPr>
            <a:endParaRPr lang="en-US" dirty="0">
              <a:solidFill>
                <a:schemeClr val="tx1">
                  <a:lumMod val="95000"/>
                </a:schemeClr>
              </a:solidFill>
            </a:endParaRPr>
          </a:p>
          <a:p>
            <a:pPr lvl="0"/>
            <a:r>
              <a:rPr lang="en-US" dirty="0">
                <a:solidFill>
                  <a:schemeClr val="tx1">
                    <a:lumMod val="95000"/>
                  </a:schemeClr>
                </a:solidFill>
              </a:rPr>
              <a:t>Reduces the likelihood of out-of-pocket legal costs.</a:t>
            </a:r>
          </a:p>
          <a:p>
            <a:pPr marL="0" indent="0">
              <a:buNone/>
            </a:pPr>
            <a:endParaRPr lang="en-US" b="1" dirty="0">
              <a:solidFill>
                <a:schemeClr val="tx1">
                  <a:lumMod val="95000"/>
                </a:schemeClr>
              </a:solidFill>
            </a:endParaRPr>
          </a:p>
          <a:p>
            <a:pPr marL="0" indent="0">
              <a:buNone/>
            </a:pPr>
            <a:r>
              <a:rPr lang="en-US" b="1" dirty="0">
                <a:solidFill>
                  <a:schemeClr val="tx1">
                    <a:lumMod val="95000"/>
                  </a:schemeClr>
                </a:solidFill>
              </a:rPr>
              <a:t>Recommendation:</a:t>
            </a:r>
            <a:r>
              <a:rPr lang="en-US" dirty="0">
                <a:solidFill>
                  <a:schemeClr val="tx1">
                    <a:lumMod val="95000"/>
                  </a:schemeClr>
                </a:solidFill>
              </a:rPr>
              <a:t> Require owners to name you as Additional Insured using ISO forms CG 20 11 or CG 20 26 and request Property Managed endorsements (CG 22 75). Confirm primary and non-contributory wording and waiver of subrogation.</a:t>
            </a:r>
          </a:p>
          <a:p>
            <a:endParaRPr lang="en-US" sz="1700" dirty="0">
              <a:solidFill>
                <a:schemeClr val="tx1">
                  <a:lumMod val="95000"/>
                </a:schemeClr>
              </a:solidFill>
            </a:endParaRPr>
          </a:p>
        </p:txBody>
      </p:sp>
    </p:spTree>
    <p:extLst>
      <p:ext uri="{BB962C8B-B14F-4D97-AF65-F5344CB8AC3E}">
        <p14:creationId xmlns:p14="http://schemas.microsoft.com/office/powerpoint/2010/main" val="2165706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26971" y="365125"/>
            <a:ext cx="4988378" cy="1325563"/>
          </a:xfrm>
        </p:spPr>
        <p:txBody>
          <a:bodyPr>
            <a:normAutofit/>
          </a:bodyPr>
          <a:lstStyle/>
          <a:p>
            <a:r>
              <a:rPr dirty="0"/>
              <a:t>Umbrella / Excess Liability</a:t>
            </a:r>
            <a:endParaRPr lang="en-US"/>
          </a:p>
        </p:txBody>
      </p:sp>
      <p:sp>
        <p:nvSpPr>
          <p:cNvPr id="3" name="Content Placeholder 2"/>
          <p:cNvSpPr>
            <a:spLocks noGrp="1"/>
          </p:cNvSpPr>
          <p:nvPr>
            <p:ph idx="1"/>
          </p:nvPr>
        </p:nvSpPr>
        <p:spPr>
          <a:xfrm>
            <a:off x="3737610" y="1825625"/>
            <a:ext cx="4865914" cy="4351338"/>
          </a:xfrm>
        </p:spPr>
        <p:txBody>
          <a:bodyPr>
            <a:noAutofit/>
          </a:bodyPr>
          <a:lstStyle/>
          <a:p>
            <a:pPr marL="0" indent="0">
              <a:buNone/>
            </a:pPr>
            <a:r>
              <a:rPr lang="en-US" sz="1800" dirty="0"/>
              <a:t>Umbrella policies provide additional liability limits above your CGL, E&amp;O, and auto policies.</a:t>
            </a:r>
          </a:p>
          <a:p>
            <a:pPr marL="0" indent="0">
              <a:buNone/>
            </a:pPr>
            <a:endParaRPr lang="en-US" sz="1800" dirty="0"/>
          </a:p>
          <a:p>
            <a:pPr marL="0" indent="0">
              <a:buNone/>
            </a:pPr>
            <a:r>
              <a:rPr lang="en-US" sz="1800" b="1" dirty="0"/>
              <a:t>Why It’s Critical</a:t>
            </a:r>
            <a:endParaRPr lang="en-US" sz="1800" dirty="0"/>
          </a:p>
          <a:p>
            <a:pPr lvl="1"/>
            <a:r>
              <a:rPr lang="en-US" sz="1800" dirty="0"/>
              <a:t>Major injury or death claims can exceed primary policy limits.</a:t>
            </a:r>
          </a:p>
          <a:p>
            <a:pPr lvl="1"/>
            <a:r>
              <a:rPr lang="en-US" sz="1800" dirty="0"/>
              <a:t>Legal defense costs can rapidly erode policy limits.</a:t>
            </a:r>
          </a:p>
          <a:p>
            <a:pPr lvl="0"/>
            <a:endParaRPr lang="en-US" sz="1800" dirty="0"/>
          </a:p>
          <a:p>
            <a:pPr marL="0" lvl="0" indent="0">
              <a:buNone/>
            </a:pPr>
            <a:endParaRPr lang="en-US" sz="1800" dirty="0"/>
          </a:p>
          <a:p>
            <a:pPr marL="0" indent="0">
              <a:buNone/>
            </a:pPr>
            <a:r>
              <a:rPr lang="en-US" sz="1800" b="1" dirty="0"/>
              <a:t>Recommendation:</a:t>
            </a:r>
            <a:r>
              <a:rPr lang="en-US" sz="1800" dirty="0"/>
              <a:t> Maintain at least $1–5 million in umbrella coverage. Confirm it follows form over your primary policies and does not exclude property management activities.</a:t>
            </a:r>
          </a:p>
        </p:txBody>
      </p:sp>
      <p:pic>
        <p:nvPicPr>
          <p:cNvPr id="5" name="Picture 4" descr="Yellow umbrella in a sea of many black umbrellas">
            <a:extLst>
              <a:ext uri="{FF2B5EF4-FFF2-40B4-BE49-F238E27FC236}">
                <a16:creationId xmlns:a16="http://schemas.microsoft.com/office/drawing/2014/main" id="{00D8444C-D9F9-5AD0-9A0D-71D08CF43692}"/>
              </a:ext>
            </a:extLst>
          </p:cNvPr>
          <p:cNvPicPr>
            <a:picLocks noChangeAspect="1"/>
          </p:cNvPicPr>
          <p:nvPr/>
        </p:nvPicPr>
        <p:blipFill>
          <a:blip r:embed="rId3"/>
          <a:srcRect l="55290" r="17991"/>
          <a:stretch>
            <a:fillRect/>
          </a:stretch>
        </p:blipFill>
        <p:spPr>
          <a:xfrm>
            <a:off x="20" y="10"/>
            <a:ext cx="3257530" cy="685799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Employment Practices Liability Insurance (EPLI)</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47407" y="1115786"/>
            <a:ext cx="4285342" cy="4626428"/>
          </a:xfrm>
        </p:spPr>
        <p:txBody>
          <a:bodyPr anchor="ctr">
            <a:normAutofit/>
          </a:bodyPr>
          <a:lstStyle/>
          <a:p>
            <a:pPr marL="0" indent="0" algn="just">
              <a:buNone/>
            </a:pPr>
            <a:r>
              <a:rPr lang="en-US" sz="1600" dirty="0">
                <a:solidFill>
                  <a:schemeClr val="tx1">
                    <a:lumMod val="95000"/>
                  </a:schemeClr>
                </a:solidFill>
              </a:rPr>
              <a:t>EPLI covers claims by employees and third parties alleging harassment, discrimination, or wrongful termination. For property managers, third-party coverage (claims by tenants or vendors) is especially important.</a:t>
            </a:r>
          </a:p>
          <a:p>
            <a:pPr marL="0" indent="0">
              <a:buNone/>
            </a:pPr>
            <a:endParaRPr lang="en-US" sz="1600" dirty="0">
              <a:solidFill>
                <a:schemeClr val="tx1">
                  <a:lumMod val="95000"/>
                </a:schemeClr>
              </a:solidFill>
            </a:endParaRPr>
          </a:p>
          <a:p>
            <a:pPr marL="0" indent="0">
              <a:buNone/>
            </a:pPr>
            <a:r>
              <a:rPr lang="en-US" sz="1600" b="1" dirty="0">
                <a:solidFill>
                  <a:schemeClr val="tx1">
                    <a:lumMod val="95000"/>
                  </a:schemeClr>
                </a:solidFill>
              </a:rPr>
              <a:t>Why It’s Critical</a:t>
            </a:r>
            <a:endParaRPr lang="en-US" sz="1600" dirty="0">
              <a:solidFill>
                <a:schemeClr val="tx1">
                  <a:lumMod val="95000"/>
                </a:schemeClr>
              </a:solidFill>
            </a:endParaRPr>
          </a:p>
          <a:p>
            <a:pPr lvl="1"/>
            <a:r>
              <a:rPr lang="en-US" sz="1600" dirty="0">
                <a:solidFill>
                  <a:schemeClr val="tx1">
                    <a:lumMod val="95000"/>
                  </a:schemeClr>
                </a:solidFill>
              </a:rPr>
              <a:t>Tenants and applicants can bring Fair Housing discrimination claims.</a:t>
            </a:r>
          </a:p>
          <a:p>
            <a:pPr lvl="1"/>
            <a:r>
              <a:rPr lang="en-US" sz="1600" dirty="0">
                <a:solidFill>
                  <a:schemeClr val="tx1">
                    <a:lumMod val="95000"/>
                  </a:schemeClr>
                </a:solidFill>
              </a:rPr>
              <a:t>Employees may allege retaliation or harassment.</a:t>
            </a:r>
          </a:p>
          <a:p>
            <a:pPr lvl="1"/>
            <a:r>
              <a:rPr lang="en-US" sz="1600" dirty="0">
                <a:solidFill>
                  <a:schemeClr val="tx1">
                    <a:lumMod val="95000"/>
                  </a:schemeClr>
                </a:solidFill>
              </a:rPr>
              <a:t>EPLI provides defense and settlement costs.</a:t>
            </a:r>
          </a:p>
          <a:p>
            <a:pPr marL="0" indent="0">
              <a:buNone/>
            </a:pPr>
            <a:endParaRPr lang="en-US" sz="1600" b="1" dirty="0">
              <a:solidFill>
                <a:schemeClr val="tx1">
                  <a:lumMod val="95000"/>
                </a:schemeClr>
              </a:solidFill>
            </a:endParaRPr>
          </a:p>
          <a:p>
            <a:pPr marL="0" indent="0">
              <a:buNone/>
            </a:pPr>
            <a:r>
              <a:rPr lang="en-US" sz="1600" b="1" dirty="0">
                <a:solidFill>
                  <a:schemeClr val="tx1">
                    <a:lumMod val="95000"/>
                  </a:schemeClr>
                </a:solidFill>
              </a:rPr>
              <a:t>Recommendation:</a:t>
            </a:r>
            <a:r>
              <a:rPr lang="en-US" sz="1600" dirty="0">
                <a:solidFill>
                  <a:schemeClr val="tx1">
                    <a:lumMod val="95000"/>
                  </a:schemeClr>
                </a:solidFill>
              </a:rPr>
              <a:t> Maintain EPLI with at least $500,000–$1 million per claim. Ensure it includes third-party coverage and aligns with your E&amp;O policy.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325" y="282937"/>
            <a:ext cx="7886700" cy="1325563"/>
          </a:xfrm>
        </p:spPr>
        <p:txBody>
          <a:bodyPr>
            <a:normAutofit/>
          </a:bodyPr>
          <a:lstStyle/>
          <a:p>
            <a:pPr algn="ctr"/>
            <a:r>
              <a:rPr sz="4000" dirty="0"/>
              <a:t>Third-Party EPLI &amp; Fair Housing</a:t>
            </a:r>
          </a:p>
        </p:txBody>
      </p:sp>
      <p:sp>
        <p:nvSpPr>
          <p:cNvPr id="3" name="Content Placeholder 2"/>
          <p:cNvSpPr>
            <a:spLocks noGrp="1"/>
          </p:cNvSpPr>
          <p:nvPr>
            <p:ph idx="1"/>
          </p:nvPr>
        </p:nvSpPr>
        <p:spPr>
          <a:xfrm>
            <a:off x="840000" y="1614714"/>
            <a:ext cx="7675350" cy="5105809"/>
          </a:xfrm>
        </p:spPr>
        <p:txBody>
          <a:bodyPr>
            <a:noAutofit/>
          </a:bodyPr>
          <a:lstStyle/>
          <a:p>
            <a:pPr marL="0" indent="0" algn="just">
              <a:buNone/>
            </a:pPr>
            <a:r>
              <a:rPr lang="en-US" sz="2000" dirty="0"/>
              <a:t>	Third-party EPLI coverage extends protection beyond employee-related claims to include allegations by non-employees, such as tenants, applicants, or vendors. This is critical for Fair Housing Act (FHA) discrimination claims, which are most often brought by tenants or rental applicants.</a:t>
            </a:r>
          </a:p>
          <a:p>
            <a:pPr marL="0" indent="0" algn="ctr">
              <a:buNone/>
            </a:pPr>
            <a:endParaRPr lang="en-US" sz="2000" dirty="0"/>
          </a:p>
          <a:p>
            <a:pPr lvl="0"/>
            <a:r>
              <a:rPr lang="en-US" sz="2000" dirty="0"/>
              <a:t>Standard EPLI policies cover only employee claims. Third-party endorsements are required to cover claims by tenants or other third parties.</a:t>
            </a:r>
          </a:p>
          <a:p>
            <a:pPr lvl="0"/>
            <a:r>
              <a:rPr lang="en-US" sz="2000" dirty="0"/>
              <a:t>FHA allegations involving discrimination based on race, religion, disability, familial status, or other protected classes can lead to costly lawsuits and regulatory enforcement actions.</a:t>
            </a:r>
          </a:p>
          <a:p>
            <a:pPr lvl="0"/>
            <a:r>
              <a:rPr lang="en-US" sz="2000" dirty="0"/>
              <a:t>Coverage must be broad enough to cover defense and settlement costs for these non-employee claims.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7A8AD15-142D-6E9E-759F-131AFDC67892}"/>
              </a:ext>
            </a:extLst>
          </p:cNvPr>
          <p:cNvPicPr>
            <a:picLocks noChangeAspect="1"/>
          </p:cNvPicPr>
          <p:nvPr/>
        </p:nvPicPr>
        <p:blipFill>
          <a:blip r:embed="rId3"/>
          <a:stretch>
            <a:fillRect/>
          </a:stretch>
        </p:blipFill>
        <p:spPr>
          <a:xfrm>
            <a:off x="2221105" y="965200"/>
            <a:ext cx="4701788" cy="4290381"/>
          </a:xfrm>
          <a:prstGeom prst="rect">
            <a:avLst/>
          </a:prstGeom>
          <a:ln w="190500">
            <a:solidFill>
              <a:srgbClr val="FFFFFF"/>
            </a:solidFill>
          </a:ln>
          <a:effectLst>
            <a:reflection blurRad="38100" stA="52000" endA="300" endPos="30000" dir="5400000" sy="-100000" algn="bl" rotWithShape="0"/>
            <a:softEdge rad="19050"/>
          </a:effectLst>
        </p:spPr>
      </p:pic>
    </p:spTree>
    <p:extLst>
      <p:ext uri="{BB962C8B-B14F-4D97-AF65-F5344CB8AC3E}">
        <p14:creationId xmlns:p14="http://schemas.microsoft.com/office/powerpoint/2010/main" val="3069905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1BC2E-6A25-D53E-9EDB-B0BD5AC87D26}"/>
              </a:ext>
            </a:extLst>
          </p:cNvPr>
          <p:cNvSpPr>
            <a:spLocks noGrp="1"/>
          </p:cNvSpPr>
          <p:nvPr>
            <p:ph type="title"/>
          </p:nvPr>
        </p:nvSpPr>
        <p:spPr>
          <a:xfrm>
            <a:off x="13010605" y="4556148"/>
            <a:ext cx="1774915" cy="25098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6A5A885-FFE6-8357-1E50-8668758838C2}"/>
              </a:ext>
            </a:extLst>
          </p:cNvPr>
          <p:cNvSpPr>
            <a:spLocks noGrp="1"/>
          </p:cNvSpPr>
          <p:nvPr>
            <p:ph idx="1"/>
          </p:nvPr>
        </p:nvSpPr>
        <p:spPr>
          <a:xfrm>
            <a:off x="840000" y="1027906"/>
            <a:ext cx="7675350" cy="4949147"/>
          </a:xfrm>
        </p:spPr>
        <p:txBody>
          <a:bodyPr>
            <a:normAutofit fontScale="92500"/>
          </a:bodyPr>
          <a:lstStyle/>
          <a:p>
            <a:pPr marL="0" indent="0" algn="ctr">
              <a:buNone/>
            </a:pPr>
            <a:r>
              <a:rPr lang="en-US" sz="2600" b="1" dirty="0"/>
              <a:t>Industry Practice</a:t>
            </a:r>
          </a:p>
          <a:p>
            <a:pPr marL="0" indent="0" algn="ctr">
              <a:buNone/>
            </a:pPr>
            <a:endParaRPr lang="en-US" sz="2600" dirty="0"/>
          </a:p>
          <a:p>
            <a:pPr marL="0" indent="0" algn="just">
              <a:buNone/>
            </a:pPr>
            <a:r>
              <a:rPr lang="en-US" dirty="0"/>
              <a:t>	While no widely cited Alabama case addresses third-party EPLI coverage specifically, industry authorities consistently emphasize the need for a third-party endorsement to cover Fair Housing claims. Without this coverage, property managers could be left without any defense.</a:t>
            </a:r>
          </a:p>
          <a:p>
            <a:pPr marL="0" indent="0">
              <a:buNone/>
            </a:pPr>
            <a:endParaRPr lang="en-US" b="1" dirty="0"/>
          </a:p>
          <a:p>
            <a:pPr marL="0" indent="0">
              <a:buNone/>
            </a:pPr>
            <a:endParaRPr lang="en-US" b="1" dirty="0"/>
          </a:p>
          <a:p>
            <a:pPr marL="0" indent="0" algn="just">
              <a:buNone/>
            </a:pPr>
            <a:r>
              <a:rPr lang="en-US" b="1" dirty="0"/>
              <a:t>Recommendation:</a:t>
            </a:r>
            <a:r>
              <a:rPr lang="en-US" dirty="0"/>
              <a:t> Confirm that your EPLI policy includes third-party coverage and review the definition of "wrongful act" to ensure it encompasses Fair Housing discrimination claims. Coordinate EPLI with your E&amp;O policy to avoid gaps.</a:t>
            </a:r>
          </a:p>
          <a:p>
            <a:endParaRPr lang="en-US" dirty="0"/>
          </a:p>
        </p:txBody>
      </p:sp>
    </p:spTree>
    <p:extLst>
      <p:ext uri="{BB962C8B-B14F-4D97-AF65-F5344CB8AC3E}">
        <p14:creationId xmlns:p14="http://schemas.microsoft.com/office/powerpoint/2010/main" val="2061644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sz="4000" dirty="0"/>
              <a:t> Crime Insurance / Employee Dishonesty</a:t>
            </a:r>
            <a:r>
              <a:rPr lang="en-US" sz="4000" dirty="0"/>
              <a:t> Coverage</a:t>
            </a:r>
            <a:br>
              <a:rPr lang="en-US" sz="4000" dirty="0"/>
            </a:br>
            <a:r>
              <a:rPr lang="en-US" sz="2000" dirty="0"/>
              <a:t>Crime insurance protects against employee theft of funds, including client (owner) money</a:t>
            </a:r>
            <a:r>
              <a:rPr lang="en-US" sz="1600" dirty="0"/>
              <a:t>.</a:t>
            </a:r>
            <a:br>
              <a:rPr lang="en-US" sz="1600" dirty="0"/>
            </a:br>
            <a:endParaRPr sz="1600" dirty="0"/>
          </a:p>
        </p:txBody>
      </p:sp>
      <p:sp>
        <p:nvSpPr>
          <p:cNvPr id="3" name="Content Placeholder 2"/>
          <p:cNvSpPr>
            <a:spLocks noGrp="1"/>
          </p:cNvSpPr>
          <p:nvPr>
            <p:ph idx="1"/>
          </p:nvPr>
        </p:nvSpPr>
        <p:spPr>
          <a:xfrm>
            <a:off x="734325" y="1825624"/>
            <a:ext cx="7675350" cy="4667249"/>
          </a:xfrm>
        </p:spPr>
        <p:txBody>
          <a:bodyPr>
            <a:normAutofit fontScale="62500" lnSpcReduction="20000"/>
          </a:bodyPr>
          <a:lstStyle/>
          <a:p>
            <a:pPr marL="0" indent="0" algn="just">
              <a:buNone/>
            </a:pPr>
            <a:r>
              <a:rPr lang="en-US" sz="2900" b="1" dirty="0"/>
              <a:t>Alabama Case Law Example</a:t>
            </a:r>
            <a:endParaRPr lang="en-US" sz="2900" dirty="0"/>
          </a:p>
          <a:p>
            <a:pPr lvl="0" algn="just"/>
            <a:r>
              <a:rPr lang="en-US" sz="2900" b="1" dirty="0"/>
              <a:t>Cincinnati Ins. Co. v. Tuscaloosa Parking Auth., 827 So. 2d 765 (Ala. 2002)</a:t>
            </a:r>
            <a:r>
              <a:rPr lang="en-US" sz="2900" dirty="0"/>
              <a:t>:</a:t>
            </a:r>
          </a:p>
          <a:p>
            <a:pPr lvl="1" algn="just"/>
            <a:r>
              <a:rPr lang="en-US" sz="2900" b="1" dirty="0"/>
              <a:t>Facts:</a:t>
            </a:r>
            <a:r>
              <a:rPr lang="en-US" sz="2900" dirty="0"/>
              <a:t> Employees of the Tuscaloosa Parking Authority embezzled funds over several years.</a:t>
            </a:r>
          </a:p>
          <a:p>
            <a:pPr lvl="1" algn="just"/>
            <a:r>
              <a:rPr lang="en-US" sz="2900" b="1" dirty="0"/>
              <a:t>Issues:</a:t>
            </a:r>
            <a:r>
              <a:rPr lang="en-US" sz="2900" dirty="0"/>
              <a:t> Whether the fidelity bond covered the embezzlement and the scope of coverage for employee dishonesty.</a:t>
            </a:r>
          </a:p>
          <a:p>
            <a:pPr lvl="1" algn="just"/>
            <a:r>
              <a:rPr lang="en-US" sz="2900" b="1" dirty="0"/>
              <a:t>Ruling:</a:t>
            </a:r>
            <a:r>
              <a:rPr lang="en-US" sz="2900" dirty="0"/>
              <a:t> The Alabama Supreme Court analyzed the terms of the fidelity bond and its definitions, underscoring the importance of clear employee dishonesty coverage.</a:t>
            </a:r>
          </a:p>
          <a:p>
            <a:pPr marL="0" indent="0" algn="just">
              <a:buNone/>
            </a:pPr>
            <a:endParaRPr lang="en-US" sz="2900" b="1" dirty="0"/>
          </a:p>
          <a:p>
            <a:pPr marL="0" indent="0" algn="just">
              <a:buNone/>
            </a:pPr>
            <a:r>
              <a:rPr lang="en-US" sz="3200" b="1" dirty="0"/>
              <a:t>Why It’s Critical</a:t>
            </a:r>
            <a:endParaRPr lang="en-US" sz="3200" dirty="0"/>
          </a:p>
          <a:p>
            <a:pPr lvl="1" algn="just"/>
            <a:r>
              <a:rPr lang="en-US" sz="3200" dirty="0"/>
              <a:t>Property managers often collect rent and deposits on behalf of owners.</a:t>
            </a:r>
          </a:p>
          <a:p>
            <a:pPr lvl="1" algn="just"/>
            <a:r>
              <a:rPr lang="en-US" sz="3200" dirty="0"/>
              <a:t>Owners will look to you for reimbursement if funds are stolen.</a:t>
            </a:r>
          </a:p>
          <a:p>
            <a:pPr marL="0" indent="0" algn="just">
              <a:buNone/>
            </a:pPr>
            <a:endParaRPr lang="en-US" sz="2900" b="1" dirty="0"/>
          </a:p>
          <a:p>
            <a:pPr marL="0" indent="0" algn="just">
              <a:buNone/>
            </a:pPr>
            <a:r>
              <a:rPr lang="en-US" sz="2900" b="1" dirty="0"/>
              <a:t>Recommendation:</a:t>
            </a:r>
            <a:r>
              <a:rPr lang="en-US" sz="2900" dirty="0"/>
              <a:t> Maintain commercial crime coverage with an Employee Dishonesty endorsement that covers theft of client funds. Implement strong internal controls, including dual authorization for disbursements and monthly reconciliations.</a:t>
            </a:r>
          </a:p>
          <a:p>
            <a:pPr marL="0" indent="0">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9B3503-D505-49AA-97C1-B299D58DB4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809" y="0"/>
            <a:ext cx="6093190" cy="6858000"/>
          </a:xfrm>
          <a:prstGeom prst="rect">
            <a:avLst/>
          </a:prstGeom>
          <a:solidFill>
            <a:schemeClr val="bg1">
              <a:alpha val="20000"/>
            </a:schemeClr>
          </a:solidFill>
          <a:ln>
            <a:noFill/>
          </a:ln>
          <a:effectLst>
            <a:innerShdw blurRad="1397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9A2319-946A-4C65-9B7C-1F86E9B1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3050810" cy="6857996"/>
          </a:xfrm>
          <a:prstGeom prst="rect">
            <a:avLst/>
          </a:prstGeom>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5916" y="1349680"/>
            <a:ext cx="2198490" cy="4449541"/>
          </a:xfrm>
        </p:spPr>
        <p:txBody>
          <a:bodyPr anchor="t">
            <a:normAutofit/>
          </a:bodyPr>
          <a:lstStyle/>
          <a:p>
            <a:r>
              <a:rPr lang="en-US" sz="2000">
                <a:solidFill>
                  <a:schemeClr val="tx1"/>
                </a:solidFill>
              </a:rPr>
              <a:t>Summary of Coverage Recommendations</a:t>
            </a:r>
          </a:p>
        </p:txBody>
      </p:sp>
      <p:graphicFrame>
        <p:nvGraphicFramePr>
          <p:cNvPr id="5" name="Content Placeholder 2">
            <a:extLst>
              <a:ext uri="{FF2B5EF4-FFF2-40B4-BE49-F238E27FC236}">
                <a16:creationId xmlns:a16="http://schemas.microsoft.com/office/drawing/2014/main" id="{181828A3-9FA9-E779-5319-811F51FF1413}"/>
              </a:ext>
            </a:extLst>
          </p:cNvPr>
          <p:cNvGraphicFramePr>
            <a:graphicFrameLocks noGrp="1"/>
          </p:cNvGraphicFramePr>
          <p:nvPr>
            <p:ph idx="1"/>
            <p:extLst>
              <p:ext uri="{D42A27DB-BD31-4B8C-83A1-F6EECF244321}">
                <p14:modId xmlns:p14="http://schemas.microsoft.com/office/powerpoint/2010/main" val="3772199515"/>
              </p:ext>
            </p:extLst>
          </p:nvPr>
        </p:nvGraphicFramePr>
        <p:xfrm>
          <a:off x="3496579" y="640075"/>
          <a:ext cx="5184184" cy="5536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Why It Matters</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47406" y="1115786"/>
            <a:ext cx="4767941" cy="4626428"/>
          </a:xfrm>
        </p:spPr>
        <p:txBody>
          <a:bodyPr anchor="ctr">
            <a:normAutofit/>
          </a:bodyPr>
          <a:lstStyle/>
          <a:p>
            <a:pPr marL="0" indent="0">
              <a:buNone/>
            </a:pPr>
            <a:r>
              <a:rPr lang="en-US" sz="2000" dirty="0">
                <a:solidFill>
                  <a:schemeClr val="tx1">
                    <a:lumMod val="95000"/>
                  </a:schemeClr>
                </a:solidFill>
              </a:rPr>
              <a:t>• A single uncovered claim can devastate your business.</a:t>
            </a:r>
          </a:p>
          <a:p>
            <a:pPr marL="0" indent="0">
              <a:buNone/>
            </a:pPr>
            <a:endParaRPr lang="en-US" sz="2000" dirty="0">
              <a:solidFill>
                <a:schemeClr val="tx1">
                  <a:lumMod val="95000"/>
                </a:schemeClr>
              </a:solidFill>
            </a:endParaRPr>
          </a:p>
          <a:p>
            <a:pPr marL="0" indent="0">
              <a:buNone/>
            </a:pPr>
            <a:r>
              <a:rPr lang="en-US" sz="2000" dirty="0">
                <a:solidFill>
                  <a:schemeClr val="tx1">
                    <a:lumMod val="95000"/>
                  </a:schemeClr>
                </a:solidFill>
              </a:rPr>
              <a:t>• Coverage gaps can leave you personally liable.</a:t>
            </a:r>
          </a:p>
          <a:p>
            <a:pPr marL="0" indent="0">
              <a:buNone/>
            </a:pPr>
            <a:endParaRPr lang="en-US" sz="2000" dirty="0">
              <a:solidFill>
                <a:schemeClr val="tx1">
                  <a:lumMod val="95000"/>
                </a:schemeClr>
              </a:solidFill>
            </a:endParaRPr>
          </a:p>
          <a:p>
            <a:pPr marL="0" indent="0">
              <a:buNone/>
            </a:pPr>
            <a:r>
              <a:rPr lang="en-US" sz="2000" dirty="0">
                <a:solidFill>
                  <a:schemeClr val="tx1">
                    <a:lumMod val="95000"/>
                  </a:schemeClr>
                </a:solidFill>
              </a:rPr>
              <a:t>• Legal defense costs alone are substantial, even if you win.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Insurance Conclusion</a:t>
            </a:r>
          </a:p>
        </p:txBody>
      </p:sp>
      <p:cxnSp>
        <p:nvCxnSpPr>
          <p:cNvPr id="15" name="Straight Connector 14">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47407" y="1115786"/>
            <a:ext cx="4285342" cy="4626428"/>
          </a:xfrm>
        </p:spPr>
        <p:txBody>
          <a:bodyPr anchor="ctr">
            <a:normAutofit/>
          </a:bodyPr>
          <a:lstStyle/>
          <a:p>
            <a:pPr marL="0" indent="0">
              <a:buNone/>
            </a:pPr>
            <a:endParaRPr lang="en-US" sz="1700" dirty="0">
              <a:solidFill>
                <a:schemeClr val="tx1">
                  <a:lumMod val="95000"/>
                </a:schemeClr>
              </a:solidFill>
            </a:endParaRPr>
          </a:p>
          <a:p>
            <a:pPr marL="0" indent="0">
              <a:buNone/>
            </a:pPr>
            <a:r>
              <a:rPr lang="en-US" sz="2000" dirty="0">
                <a:solidFill>
                  <a:schemeClr val="tx1">
                    <a:lumMod val="95000"/>
                  </a:schemeClr>
                </a:solidFill>
              </a:rPr>
              <a:t>Alabama property managers and real estate agents face a broad array of legal risks. A single uncovered claim can put your business and personal assets in jeopardy. The coverages outlined are not optional; they are essential safeguards that protect you, your clients, and your livelihood.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3C72A-232F-3A4A-BE73-60DE94BCF0B5}"/>
              </a:ext>
            </a:extLst>
          </p:cNvPr>
          <p:cNvSpPr>
            <a:spLocks noGrp="1"/>
          </p:cNvSpPr>
          <p:nvPr>
            <p:ph type="title"/>
          </p:nvPr>
        </p:nvSpPr>
        <p:spPr>
          <a:xfrm>
            <a:off x="734325" y="1828166"/>
            <a:ext cx="7886700" cy="1325563"/>
          </a:xfrm>
        </p:spPr>
        <p:txBody>
          <a:bodyPr>
            <a:noAutofit/>
          </a:bodyPr>
          <a:lstStyle/>
          <a:p>
            <a:pPr algn="ctr"/>
            <a:r>
              <a:rPr lang="en-US" sz="5400" b="1" dirty="0"/>
              <a:t>Fraud and Fraudulent Suppression in Residential Real Estate Sales</a:t>
            </a:r>
            <a:br>
              <a:rPr lang="en-US" sz="5400" b="1" dirty="0"/>
            </a:br>
            <a:endParaRPr lang="en-US" sz="5400" dirty="0"/>
          </a:p>
        </p:txBody>
      </p:sp>
      <p:sp>
        <p:nvSpPr>
          <p:cNvPr id="3" name="Content Placeholder 2">
            <a:extLst>
              <a:ext uri="{FF2B5EF4-FFF2-40B4-BE49-F238E27FC236}">
                <a16:creationId xmlns:a16="http://schemas.microsoft.com/office/drawing/2014/main" id="{293EFD9D-AC56-1CBB-FDE9-1373AC43961C}"/>
              </a:ext>
            </a:extLst>
          </p:cNvPr>
          <p:cNvSpPr>
            <a:spLocks noGrp="1"/>
          </p:cNvSpPr>
          <p:nvPr>
            <p:ph idx="1"/>
          </p:nvPr>
        </p:nvSpPr>
        <p:spPr>
          <a:xfrm>
            <a:off x="840000" y="3704272"/>
            <a:ext cx="7675350" cy="4351338"/>
          </a:xfrm>
        </p:spPr>
        <p:txBody>
          <a:bodyPr/>
          <a:lstStyle/>
          <a:p>
            <a:pPr marL="0" indent="0" algn="ctr">
              <a:buNone/>
            </a:pPr>
            <a:r>
              <a:rPr lang="en-US" dirty="0"/>
              <a:t>Let's discuss the standards of liability for Fraud and Fraudulent Suppression in the sale of residential real estate under Alabama law. I will discuss the doctrine of caveat emptor, the seller’s duty to disclose, the impact of 'as-is' clauses, and key Alabama cases interpreting these principles.</a:t>
            </a:r>
          </a:p>
          <a:p>
            <a:endParaRPr lang="en-US" dirty="0"/>
          </a:p>
        </p:txBody>
      </p:sp>
    </p:spTree>
    <p:extLst>
      <p:ext uri="{BB962C8B-B14F-4D97-AF65-F5344CB8AC3E}">
        <p14:creationId xmlns:p14="http://schemas.microsoft.com/office/powerpoint/2010/main" val="3330234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F8307B2F-3A7D-2859-E36E-B0D9D9AE6C53}"/>
              </a:ext>
            </a:extLst>
          </p:cNvPr>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Fraud and Fraudulent Suppression Claims</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43618FB-AD68-5BF0-EE31-863527F8DBCB}"/>
              </a:ext>
            </a:extLst>
          </p:cNvPr>
          <p:cNvSpPr>
            <a:spLocks noGrp="1"/>
          </p:cNvSpPr>
          <p:nvPr>
            <p:ph idx="1"/>
          </p:nvPr>
        </p:nvSpPr>
        <p:spPr>
          <a:xfrm>
            <a:off x="3747407" y="1115786"/>
            <a:ext cx="4285342" cy="4626428"/>
          </a:xfrm>
        </p:spPr>
        <p:txBody>
          <a:bodyPr anchor="ctr">
            <a:normAutofit/>
          </a:bodyPr>
          <a:lstStyle/>
          <a:p>
            <a:pPr marL="0" indent="0">
              <a:buNone/>
            </a:pPr>
            <a:r>
              <a:rPr lang="en-US" sz="1700" dirty="0">
                <a:solidFill>
                  <a:schemeClr val="tx1">
                    <a:lumMod val="95000"/>
                  </a:schemeClr>
                </a:solidFill>
              </a:rPr>
              <a:t>Under Alabama law:</a:t>
            </a:r>
          </a:p>
          <a:p>
            <a:r>
              <a:rPr lang="en-US" sz="1700" dirty="0">
                <a:solidFill>
                  <a:schemeClr val="tx1">
                    <a:lumMod val="95000"/>
                  </a:schemeClr>
                </a:solidFill>
              </a:rPr>
              <a:t> Fraudulent Misrepresentation occurs when a seller makes a false statement of material fact intending the buyer to rely on it, and the buyer reasonably relies on it to their detriment.</a:t>
            </a:r>
          </a:p>
          <a:p>
            <a:pPr marL="0" indent="0">
              <a:buNone/>
            </a:pPr>
            <a:endParaRPr lang="en-US" sz="1700" dirty="0">
              <a:solidFill>
                <a:schemeClr val="tx1">
                  <a:lumMod val="95000"/>
                </a:schemeClr>
              </a:solidFill>
            </a:endParaRPr>
          </a:p>
          <a:p>
            <a:r>
              <a:rPr lang="en-US" sz="1700" dirty="0">
                <a:solidFill>
                  <a:schemeClr val="tx1">
                    <a:lumMod val="95000"/>
                  </a:schemeClr>
                </a:solidFill>
              </a:rPr>
              <a:t> Fraudulent Suppression occurs when a seller conceals or fails to disclose a material fact they have a duty to disclose, causing harm to the buyer.</a:t>
            </a:r>
          </a:p>
          <a:p>
            <a:pPr marL="0" indent="0">
              <a:buNone/>
            </a:pPr>
            <a:endParaRPr lang="en-US" sz="1700" dirty="0">
              <a:solidFill>
                <a:schemeClr val="tx1">
                  <a:lumMod val="95000"/>
                </a:schemeClr>
              </a:solidFill>
            </a:endParaRPr>
          </a:p>
          <a:p>
            <a:pPr marL="0" indent="0">
              <a:buNone/>
            </a:pPr>
            <a:r>
              <a:rPr lang="en-US" sz="1700" dirty="0">
                <a:solidFill>
                  <a:schemeClr val="tx1">
                    <a:lumMod val="95000"/>
                  </a:schemeClr>
                </a:solidFill>
              </a:rPr>
              <a:t>Both claims require the buyer to establish reasonable reliance on the misrepresentation or omission.</a:t>
            </a:r>
          </a:p>
          <a:p>
            <a:endParaRPr lang="en-US" sz="1700" dirty="0">
              <a:solidFill>
                <a:schemeClr val="tx1">
                  <a:lumMod val="95000"/>
                </a:schemeClr>
              </a:solidFill>
            </a:endParaRPr>
          </a:p>
        </p:txBody>
      </p:sp>
    </p:spTree>
    <p:extLst>
      <p:ext uri="{BB962C8B-B14F-4D97-AF65-F5344CB8AC3E}">
        <p14:creationId xmlns:p14="http://schemas.microsoft.com/office/powerpoint/2010/main" val="2071748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E9460-1827-16D8-FF6A-5D3C57B368B4}"/>
              </a:ext>
            </a:extLst>
          </p:cNvPr>
          <p:cNvSpPr>
            <a:spLocks noGrp="1"/>
          </p:cNvSpPr>
          <p:nvPr>
            <p:ph type="title"/>
          </p:nvPr>
        </p:nvSpPr>
        <p:spPr/>
        <p:txBody>
          <a:bodyPr>
            <a:normAutofit fontScale="90000"/>
          </a:bodyPr>
          <a:lstStyle/>
          <a:p>
            <a:pPr algn="ctr"/>
            <a:r>
              <a:rPr lang="en-US" b="1"/>
              <a:t> Doctrine of Caveat Emptor</a:t>
            </a:r>
            <a:br>
              <a:rPr lang="en-US" b="1"/>
            </a:br>
            <a:r>
              <a:rPr lang="en-US" b="1"/>
              <a:t> (Buyer Beware)</a:t>
            </a:r>
            <a:br>
              <a:rPr lang="en-US" b="1"/>
            </a:br>
            <a:endParaRPr lang="en-US" dirty="0"/>
          </a:p>
        </p:txBody>
      </p:sp>
      <p:sp>
        <p:nvSpPr>
          <p:cNvPr id="3" name="Content Placeholder 2">
            <a:extLst>
              <a:ext uri="{FF2B5EF4-FFF2-40B4-BE49-F238E27FC236}">
                <a16:creationId xmlns:a16="http://schemas.microsoft.com/office/drawing/2014/main" id="{CC806FAB-7194-68DC-3447-82D53D0426A2}"/>
              </a:ext>
            </a:extLst>
          </p:cNvPr>
          <p:cNvSpPr>
            <a:spLocks noGrp="1"/>
          </p:cNvSpPr>
          <p:nvPr>
            <p:ph idx="1"/>
          </p:nvPr>
        </p:nvSpPr>
        <p:spPr>
          <a:xfrm>
            <a:off x="840000" y="1499053"/>
            <a:ext cx="7675350" cy="4351338"/>
          </a:xfrm>
        </p:spPr>
        <p:txBody>
          <a:bodyPr>
            <a:normAutofit lnSpcReduction="10000"/>
          </a:bodyPr>
          <a:lstStyle/>
          <a:p>
            <a:pPr marL="0" indent="0">
              <a:buNone/>
            </a:pPr>
            <a:r>
              <a:rPr lang="en-US"/>
              <a:t>	In Alabama, the doctrine of caveat emptor applies to the sale of used residential property, generally placing the burden on the buyer to inspect the property for defects. There are three narrow exceptions:</a:t>
            </a:r>
          </a:p>
          <a:p>
            <a:pPr marL="0" indent="0">
              <a:buNone/>
            </a:pPr>
            <a:br>
              <a:rPr lang="en-US"/>
            </a:br>
            <a:r>
              <a:rPr lang="en-US"/>
              <a:t>	1. A fiduciary relationship exists between the buyer and seller.</a:t>
            </a:r>
          </a:p>
          <a:p>
            <a:pPr marL="0" indent="0">
              <a:buNone/>
            </a:pPr>
            <a:br>
              <a:rPr lang="en-US"/>
            </a:br>
            <a:r>
              <a:rPr lang="en-US"/>
              <a:t>	2. The defect affects health or safety and is not readily observable by the buyer.</a:t>
            </a:r>
          </a:p>
          <a:p>
            <a:pPr marL="0" indent="0">
              <a:buNone/>
            </a:pPr>
            <a:br>
              <a:rPr lang="en-US"/>
            </a:br>
            <a:r>
              <a:rPr lang="en-US"/>
              <a:t>	3. The buyer makes a direct inquiry about a material condition, which the seller must answer truthfully.</a:t>
            </a:r>
          </a:p>
          <a:p>
            <a:endParaRPr lang="en-US" dirty="0"/>
          </a:p>
        </p:txBody>
      </p:sp>
    </p:spTree>
    <p:extLst>
      <p:ext uri="{BB962C8B-B14F-4D97-AF65-F5344CB8AC3E}">
        <p14:creationId xmlns:p14="http://schemas.microsoft.com/office/powerpoint/2010/main" val="3407555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2D4F3-63DC-520C-0872-D44BFD18707F}"/>
              </a:ext>
            </a:extLst>
          </p:cNvPr>
          <p:cNvSpPr>
            <a:spLocks noGrp="1"/>
          </p:cNvSpPr>
          <p:nvPr>
            <p:ph type="title"/>
          </p:nvPr>
        </p:nvSpPr>
        <p:spPr/>
        <p:txBody>
          <a:bodyPr>
            <a:normAutofit fontScale="90000"/>
          </a:bodyPr>
          <a:lstStyle/>
          <a:p>
            <a:pPr algn="ctr"/>
            <a:br>
              <a:rPr lang="en-US" b="1" dirty="0"/>
            </a:br>
            <a:r>
              <a:rPr lang="en-US" b="1" dirty="0"/>
              <a:t>Impact of “As-Is” Clauses</a:t>
            </a:r>
            <a:br>
              <a:rPr lang="en-US" b="1" dirty="0"/>
            </a:br>
            <a:endParaRPr lang="en-US" dirty="0"/>
          </a:p>
        </p:txBody>
      </p:sp>
      <p:sp>
        <p:nvSpPr>
          <p:cNvPr id="3" name="Content Placeholder 2">
            <a:extLst>
              <a:ext uri="{FF2B5EF4-FFF2-40B4-BE49-F238E27FC236}">
                <a16:creationId xmlns:a16="http://schemas.microsoft.com/office/drawing/2014/main" id="{C0E078C9-12A5-D55F-064F-2B8012996D78}"/>
              </a:ext>
            </a:extLst>
          </p:cNvPr>
          <p:cNvSpPr>
            <a:spLocks noGrp="1"/>
          </p:cNvSpPr>
          <p:nvPr>
            <p:ph idx="1"/>
          </p:nvPr>
        </p:nvSpPr>
        <p:spPr/>
        <p:txBody>
          <a:bodyPr/>
          <a:lstStyle/>
          <a:p>
            <a:pPr marL="0" indent="0" algn="ctr">
              <a:buNone/>
            </a:pPr>
            <a:endParaRPr lang="en-US" dirty="0"/>
          </a:p>
          <a:p>
            <a:pPr marL="0" indent="0" algn="ctr">
              <a:buNone/>
            </a:pPr>
            <a:r>
              <a:rPr lang="en-US" dirty="0"/>
              <a:t>Alabama courts have consistently enforced “as-is” clauses in purchase agreements. These clauses generally negate the element of reliance necessary for fraud and fraudulent suppression claims by placing the risk of defects on the buyer.</a:t>
            </a:r>
          </a:p>
          <a:p>
            <a:endParaRPr lang="en-US" dirty="0"/>
          </a:p>
        </p:txBody>
      </p:sp>
    </p:spTree>
    <p:extLst>
      <p:ext uri="{BB962C8B-B14F-4D97-AF65-F5344CB8AC3E}">
        <p14:creationId xmlns:p14="http://schemas.microsoft.com/office/powerpoint/2010/main" val="3073554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F84F-A13D-2CCB-310C-1204D8508FE9}"/>
              </a:ext>
            </a:extLst>
          </p:cNvPr>
          <p:cNvSpPr>
            <a:spLocks noGrp="1"/>
          </p:cNvSpPr>
          <p:nvPr>
            <p:ph type="title"/>
          </p:nvPr>
        </p:nvSpPr>
        <p:spPr/>
        <p:txBody>
          <a:bodyPr>
            <a:normAutofit fontScale="90000"/>
          </a:bodyPr>
          <a:lstStyle/>
          <a:p>
            <a:pPr algn="r"/>
            <a:r>
              <a:rPr lang="en-US" sz="4000" b="1" dirty="0"/>
              <a:t>Key Case Summaries: Facts, Issues, and Rulings</a:t>
            </a:r>
            <a:br>
              <a:rPr lang="en-US" b="1" dirty="0"/>
            </a:br>
            <a:endParaRPr lang="en-US" dirty="0"/>
          </a:p>
        </p:txBody>
      </p:sp>
      <p:sp>
        <p:nvSpPr>
          <p:cNvPr id="3" name="Content Placeholder 2">
            <a:extLst>
              <a:ext uri="{FF2B5EF4-FFF2-40B4-BE49-F238E27FC236}">
                <a16:creationId xmlns:a16="http://schemas.microsoft.com/office/drawing/2014/main" id="{828BAE20-1998-298E-5675-1B0D37D975B0}"/>
              </a:ext>
            </a:extLst>
          </p:cNvPr>
          <p:cNvSpPr>
            <a:spLocks noGrp="1"/>
          </p:cNvSpPr>
          <p:nvPr>
            <p:ph idx="1"/>
          </p:nvPr>
        </p:nvSpPr>
        <p:spPr>
          <a:xfrm>
            <a:off x="814039" y="1027907"/>
            <a:ext cx="7437864" cy="5738653"/>
          </a:xfrm>
        </p:spPr>
        <p:txBody>
          <a:bodyPr>
            <a:normAutofit fontScale="85000" lnSpcReduction="20000"/>
          </a:bodyPr>
          <a:lstStyle/>
          <a:p>
            <a:pPr marL="0" indent="0">
              <a:buNone/>
            </a:pPr>
            <a:r>
              <a:rPr lang="en-US" sz="1400" b="1" dirty="0"/>
              <a:t>Nesbitt v. Frederick, 941 So. 2d 950 (Ala. 2006)</a:t>
            </a:r>
          </a:p>
          <a:p>
            <a:r>
              <a:rPr lang="en-US" sz="1400" dirty="0"/>
              <a:t>Facts: Buyers purchased a used home and later discovered latent defects. They alleged the seller failed to disclose these defects. The buyers had the opportunity to inspect the property before closing but did not.</a:t>
            </a:r>
          </a:p>
          <a:p>
            <a:r>
              <a:rPr lang="en-US" sz="1400" dirty="0"/>
              <a:t>Issues: Whether caveat emptor barred fraud-based claims and when exceptions apply.</a:t>
            </a:r>
          </a:p>
          <a:p>
            <a:r>
              <a:rPr lang="en-US" sz="1400" dirty="0"/>
              <a:t>Ruling: The Court reaffirmed that caveat emptor applies unless one of three exceptions exists. None applied, so the fraud claims were barred.</a:t>
            </a:r>
          </a:p>
          <a:p>
            <a:pPr marL="0" indent="0">
              <a:buNone/>
            </a:pPr>
            <a:r>
              <a:rPr lang="en-US" sz="1400" b="1" dirty="0"/>
              <a:t>Teer v. Johnston, 60 So. 3d 253 (Ala. 2010)</a:t>
            </a:r>
          </a:p>
          <a:p>
            <a:r>
              <a:rPr lang="en-US" sz="1400" dirty="0"/>
              <a:t>Facts: The buyers purchased a home with an “as-is” clause and later discovered defects.</a:t>
            </a:r>
          </a:p>
          <a:p>
            <a:r>
              <a:rPr lang="en-US" sz="1400" dirty="0"/>
              <a:t>Issues: Whether the “as-is” clause barred fraud-based claims.</a:t>
            </a:r>
          </a:p>
          <a:p>
            <a:r>
              <a:rPr lang="en-US" sz="1400" dirty="0"/>
              <a:t>Ruling: The Court held that the “as-is” clause negated the element of reliance, barring fraud and suppression claims.</a:t>
            </a:r>
          </a:p>
          <a:p>
            <a:pPr marL="0" indent="0">
              <a:buNone/>
            </a:pPr>
            <a:r>
              <a:rPr lang="en-US" sz="1400" b="1" dirty="0"/>
              <a:t>Rosenthal v. JRHBW Realty, Inc., 303 So. 3d 1172 (Ala. 2020)</a:t>
            </a:r>
          </a:p>
          <a:p>
            <a:r>
              <a:rPr lang="en-US" sz="1400" dirty="0"/>
              <a:t>Facts: Buyers discovered defects after closing. The purchase agreement contained broad disclaimers.</a:t>
            </a:r>
          </a:p>
          <a:p>
            <a:r>
              <a:rPr lang="en-US" sz="1400" dirty="0"/>
              <a:t>Issues: Whether disclaimers and “as-is” clauses barred fraud claims.</a:t>
            </a:r>
          </a:p>
          <a:p>
            <a:r>
              <a:rPr lang="en-US" sz="1400" dirty="0"/>
              <a:t>Ruling: The Court enforced the disclaimers, holding that buyers must preserve representations in the purchase agreement.</a:t>
            </a:r>
          </a:p>
          <a:p>
            <a:pPr marL="0" indent="0">
              <a:buNone/>
            </a:pPr>
            <a:r>
              <a:rPr lang="en-US" sz="1400" b="1" dirty="0"/>
              <a:t>Leatherwood, Inc. v. Baker, 619 So. 2d 1273 (Ala. 1993)</a:t>
            </a:r>
          </a:p>
          <a:p>
            <a:r>
              <a:rPr lang="en-US" sz="1400" dirty="0"/>
              <a:t>Facts: Buyers purchased a home with an “as-is” clause and sued for fraud after discovering defects.</a:t>
            </a:r>
          </a:p>
          <a:p>
            <a:r>
              <a:rPr lang="en-US" sz="1400" dirty="0"/>
              <a:t>Ruling: The Court reaffirmed that “as-is” clauses preclude fraud claims by defeating reliance.</a:t>
            </a:r>
          </a:p>
          <a:p>
            <a:pPr marL="0" indent="0">
              <a:buNone/>
            </a:pPr>
            <a:r>
              <a:rPr lang="en-US" sz="1400" b="1"/>
              <a:t>Haygood </a:t>
            </a:r>
            <a:r>
              <a:rPr lang="en-US" sz="1400" b="1" dirty="0"/>
              <a:t>v. Burl Pounders Realty, Inc., 571 So. 2d 1086 (Ala. 1990)</a:t>
            </a:r>
          </a:p>
          <a:p>
            <a:r>
              <a:rPr lang="en-US" sz="1400" dirty="0"/>
              <a:t>Facts: Buyers purchased a home from a seller who was also a real estate agent. The seller repeatedly assured the buyers that there were no water issues in the basement, even though they had previously patched and attempted to repair leaks. Buyers signed an “as-is” clause.</a:t>
            </a:r>
          </a:p>
          <a:p>
            <a:r>
              <a:rPr lang="en-US" sz="1400" dirty="0"/>
              <a:t>Issues: Whether the seller’s false assurances and suppression of the prior water problem allowed the buyers’ fraud claims to proceed despite the “as-is” clause.</a:t>
            </a:r>
          </a:p>
          <a:p>
            <a:r>
              <a:rPr lang="en-US" sz="1400" dirty="0"/>
              <a:t>Ruling: The Court held that the “as-is” clause and entire agreement provisions barred reliance and dismissed the fraud claims, even though the seller’s conduct was troubling. The case illustrates the strong protection “as-is” clauses provide sellers.</a:t>
            </a:r>
          </a:p>
        </p:txBody>
      </p:sp>
    </p:spTree>
    <p:extLst>
      <p:ext uri="{BB962C8B-B14F-4D97-AF65-F5344CB8AC3E}">
        <p14:creationId xmlns:p14="http://schemas.microsoft.com/office/powerpoint/2010/main" val="423755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995A6036-DDF3-B3F0-FFEB-A9A021D0DA7D}"/>
              </a:ext>
            </a:extLst>
          </p:cNvPr>
          <p:cNvSpPr>
            <a:spLocks noGrp="1"/>
          </p:cNvSpPr>
          <p:nvPr>
            <p:ph type="title"/>
          </p:nvPr>
        </p:nvSpPr>
        <p:spPr>
          <a:xfrm>
            <a:off x="628649" y="1115786"/>
            <a:ext cx="2493692" cy="4626428"/>
          </a:xfrm>
          <a:effectLst/>
        </p:spPr>
        <p:txBody>
          <a:bodyPr anchor="ctr">
            <a:normAutofit/>
          </a:bodyPr>
          <a:lstStyle/>
          <a:p>
            <a:pPr algn="r"/>
            <a:r>
              <a:rPr lang="en-US" sz="3500" b="1" dirty="0">
                <a:solidFill>
                  <a:schemeClr val="tx1">
                    <a:lumMod val="95000"/>
                  </a:schemeClr>
                </a:solidFill>
              </a:rPr>
              <a:t>Tenant Screening &amp; Fair Housing Compliance in Alabama</a:t>
            </a:r>
            <a:endParaRPr lang="en-US" sz="3500" dirty="0">
              <a:solidFill>
                <a:schemeClr val="tx1">
                  <a:lumMod val="95000"/>
                </a:schemeClr>
              </a:solidFill>
            </a:endParaRP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23BFB0-D7B8-865C-299D-BC4100EE2BC3}"/>
              </a:ext>
            </a:extLst>
          </p:cNvPr>
          <p:cNvSpPr>
            <a:spLocks noGrp="1"/>
          </p:cNvSpPr>
          <p:nvPr>
            <p:ph idx="1"/>
          </p:nvPr>
        </p:nvSpPr>
        <p:spPr>
          <a:xfrm>
            <a:off x="3747406" y="1115786"/>
            <a:ext cx="4883635" cy="5173502"/>
          </a:xfrm>
        </p:spPr>
        <p:txBody>
          <a:bodyPr anchor="ctr">
            <a:normAutofit fontScale="85000" lnSpcReduction="20000"/>
          </a:bodyPr>
          <a:lstStyle/>
          <a:p>
            <a:pPr marL="0" indent="0">
              <a:buNone/>
            </a:pPr>
            <a:r>
              <a:rPr lang="en-US" sz="2000" b="1" dirty="0">
                <a:solidFill>
                  <a:schemeClr val="tx1">
                    <a:lumMod val="95000"/>
                  </a:schemeClr>
                </a:solidFill>
              </a:rPr>
              <a:t>Why it’s a major issue:</a:t>
            </a:r>
            <a:r>
              <a:rPr lang="en-US" sz="2000" dirty="0">
                <a:solidFill>
                  <a:schemeClr val="tx1">
                    <a:lumMod val="95000"/>
                  </a:schemeClr>
                </a:solidFill>
              </a:rPr>
              <a:t> </a:t>
            </a:r>
          </a:p>
          <a:p>
            <a:pPr marL="0" indent="0">
              <a:buNone/>
            </a:pPr>
            <a:r>
              <a:rPr lang="en-US" sz="2000" dirty="0">
                <a:solidFill>
                  <a:schemeClr val="tx1">
                    <a:lumMod val="95000"/>
                  </a:schemeClr>
                </a:solidFill>
              </a:rPr>
              <a:t>Improper screening can lead to problem tenants, but landlords must avoid discrimination claims under the </a:t>
            </a:r>
            <a:r>
              <a:rPr lang="en-US" sz="2000" b="1" dirty="0">
                <a:solidFill>
                  <a:schemeClr val="tx1">
                    <a:lumMod val="95000"/>
                  </a:schemeClr>
                </a:solidFill>
              </a:rPr>
              <a:t>federal Fair Housing Act (FHA)</a:t>
            </a:r>
            <a:r>
              <a:rPr lang="en-US" sz="2000" dirty="0">
                <a:solidFill>
                  <a:schemeClr val="tx1">
                    <a:lumMod val="95000"/>
                  </a:schemeClr>
                </a:solidFill>
              </a:rPr>
              <a:t> and the </a:t>
            </a:r>
            <a:r>
              <a:rPr lang="en-US" sz="2000" b="1" dirty="0">
                <a:solidFill>
                  <a:schemeClr val="tx1">
                    <a:lumMod val="95000"/>
                  </a:schemeClr>
                </a:solidFill>
              </a:rPr>
              <a:t>Alabama Fair Housing Law (Ala. Code §§ 24-8-1 et seq.)</a:t>
            </a:r>
            <a:r>
              <a:rPr lang="en-US" sz="2000" dirty="0">
                <a:solidFill>
                  <a:schemeClr val="tx1">
                    <a:lumMod val="95000"/>
                  </a:schemeClr>
                </a:solidFill>
              </a:rPr>
              <a:t>.</a:t>
            </a:r>
          </a:p>
          <a:p>
            <a:pPr marL="0" indent="0">
              <a:buNone/>
            </a:pPr>
            <a:r>
              <a:rPr lang="en-US" sz="2000" b="1" dirty="0">
                <a:solidFill>
                  <a:schemeClr val="tx1">
                    <a:lumMod val="95000"/>
                  </a:schemeClr>
                </a:solidFill>
              </a:rPr>
              <a:t>	</a:t>
            </a:r>
          </a:p>
          <a:p>
            <a:pPr marL="0" indent="0">
              <a:buNone/>
            </a:pPr>
            <a:r>
              <a:rPr lang="en-US" sz="2000" b="1" dirty="0">
                <a:solidFill>
                  <a:schemeClr val="tx1">
                    <a:lumMod val="95000"/>
                  </a:schemeClr>
                </a:solidFill>
              </a:rPr>
              <a:t>Key Alabama considerations:</a:t>
            </a:r>
            <a:endParaRPr lang="en-US" sz="2000" dirty="0">
              <a:solidFill>
                <a:schemeClr val="tx1">
                  <a:lumMod val="95000"/>
                </a:schemeClr>
              </a:solidFill>
            </a:endParaRPr>
          </a:p>
          <a:p>
            <a:pPr lvl="1"/>
            <a:r>
              <a:rPr lang="en-US" dirty="0">
                <a:solidFill>
                  <a:schemeClr val="tx1">
                    <a:lumMod val="95000"/>
                  </a:schemeClr>
                </a:solidFill>
              </a:rPr>
              <a:t>Protected classes: race, color, religion, sex, national origin, disability, familial status (FHA) and additional state-specific provisions.</a:t>
            </a:r>
          </a:p>
          <a:p>
            <a:pPr lvl="1"/>
            <a:r>
              <a:rPr lang="en-US" i="1" dirty="0">
                <a:solidFill>
                  <a:schemeClr val="tx1">
                    <a:lumMod val="95000"/>
                  </a:schemeClr>
                </a:solidFill>
              </a:rPr>
              <a:t>Service &amp; assistance animals:</a:t>
            </a:r>
            <a:r>
              <a:rPr lang="en-US" dirty="0">
                <a:solidFill>
                  <a:schemeClr val="tx1">
                    <a:lumMod val="95000"/>
                  </a:schemeClr>
                </a:solidFill>
              </a:rPr>
              <a:t> Under Alabama law, landlords must accommodate properly documented assistance animals, even if the property has a “no pets” policy (Ala. Code § 24-8-10).</a:t>
            </a:r>
          </a:p>
          <a:p>
            <a:pPr marL="0" lvl="0" indent="0">
              <a:buNone/>
            </a:pPr>
            <a:endParaRPr lang="en-US" sz="2000" b="1" dirty="0">
              <a:solidFill>
                <a:schemeClr val="tx1">
                  <a:lumMod val="95000"/>
                </a:schemeClr>
              </a:solidFill>
            </a:endParaRPr>
          </a:p>
          <a:p>
            <a:pPr marL="0" lvl="0" indent="0">
              <a:buNone/>
            </a:pPr>
            <a:r>
              <a:rPr lang="en-US" sz="2000" b="1" dirty="0">
                <a:solidFill>
                  <a:schemeClr val="tx1">
                    <a:lumMod val="95000"/>
                  </a:schemeClr>
                </a:solidFill>
              </a:rPr>
              <a:t>Case example:</a:t>
            </a:r>
            <a:r>
              <a:rPr lang="en-US" sz="2000" dirty="0">
                <a:solidFill>
                  <a:schemeClr val="tx1">
                    <a:lumMod val="95000"/>
                  </a:schemeClr>
                </a:solidFill>
              </a:rPr>
              <a:t> </a:t>
            </a:r>
            <a:r>
              <a:rPr lang="en-US" sz="2000" i="1" dirty="0">
                <a:solidFill>
                  <a:schemeClr val="tx1">
                    <a:lumMod val="95000"/>
                  </a:schemeClr>
                </a:solidFill>
              </a:rPr>
              <a:t>Hunt v. Aimco Props., L.P.</a:t>
            </a:r>
            <a:r>
              <a:rPr lang="en-US" sz="2000" dirty="0">
                <a:solidFill>
                  <a:schemeClr val="tx1">
                    <a:lumMod val="95000"/>
                  </a:schemeClr>
                </a:solidFill>
              </a:rPr>
              <a:t>, 814 F.3d 1213 (11th Cir. 2016) – failure to accommodate disability requests can result in significant damages.</a:t>
            </a:r>
          </a:p>
          <a:p>
            <a:pPr marL="0" lvl="0" indent="0">
              <a:buNone/>
            </a:pPr>
            <a:endParaRPr lang="en-US" sz="2000" dirty="0">
              <a:solidFill>
                <a:schemeClr val="tx1">
                  <a:lumMod val="95000"/>
                </a:schemeClr>
              </a:solidFill>
            </a:endParaRPr>
          </a:p>
          <a:p>
            <a:pPr marL="0" lvl="0" indent="0">
              <a:buNone/>
            </a:pPr>
            <a:r>
              <a:rPr lang="en-US" sz="2000" dirty="0">
                <a:solidFill>
                  <a:schemeClr val="tx1">
                    <a:lumMod val="95000"/>
                  </a:schemeClr>
                </a:solidFill>
              </a:rPr>
              <a:t>Screening practices must be applied </a:t>
            </a:r>
            <a:r>
              <a:rPr lang="en-US" sz="2000" b="1" dirty="0">
                <a:solidFill>
                  <a:schemeClr val="tx1">
                    <a:lumMod val="95000"/>
                  </a:schemeClr>
                </a:solidFill>
              </a:rPr>
              <a:t>uniformly</a:t>
            </a:r>
            <a:r>
              <a:rPr lang="en-US" sz="2000" dirty="0">
                <a:solidFill>
                  <a:schemeClr val="tx1">
                    <a:lumMod val="95000"/>
                  </a:schemeClr>
                </a:solidFill>
              </a:rPr>
              <a:t>: same credit criteria, same background check procedures for all applicants.</a:t>
            </a:r>
          </a:p>
          <a:p>
            <a:endParaRPr lang="en-US" sz="1200" dirty="0">
              <a:solidFill>
                <a:schemeClr val="tx1">
                  <a:lumMod val="95000"/>
                </a:schemeClr>
              </a:solidFill>
            </a:endParaRPr>
          </a:p>
        </p:txBody>
      </p:sp>
    </p:spTree>
    <p:extLst>
      <p:ext uri="{BB962C8B-B14F-4D97-AF65-F5344CB8AC3E}">
        <p14:creationId xmlns:p14="http://schemas.microsoft.com/office/powerpoint/2010/main" val="3971381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4C6214FE-36F3-EBC2-0758-1F8C26ED7E45}"/>
              </a:ext>
            </a:extLst>
          </p:cNvPr>
          <p:cNvSpPr>
            <a:spLocks noGrp="1"/>
          </p:cNvSpPr>
          <p:nvPr>
            <p:ph type="title"/>
          </p:nvPr>
        </p:nvSpPr>
        <p:spPr>
          <a:xfrm>
            <a:off x="628650" y="1115786"/>
            <a:ext cx="2605388" cy="4626428"/>
          </a:xfrm>
          <a:effectLst/>
        </p:spPr>
        <p:txBody>
          <a:bodyPr anchor="ctr">
            <a:normAutofit/>
          </a:bodyPr>
          <a:lstStyle/>
          <a:p>
            <a:pPr algn="r"/>
            <a:r>
              <a:rPr lang="en-US" sz="3500">
                <a:solidFill>
                  <a:schemeClr val="tx1">
                    <a:lumMod val="95000"/>
                  </a:schemeClr>
                </a:solidFill>
              </a:rPr>
              <a:t> </a:t>
            </a:r>
            <a:br>
              <a:rPr lang="en-US" sz="3500">
                <a:solidFill>
                  <a:schemeClr val="tx1">
                    <a:lumMod val="95000"/>
                  </a:schemeClr>
                </a:solidFill>
              </a:rPr>
            </a:br>
            <a:r>
              <a:rPr lang="en-US" sz="3500">
                <a:solidFill>
                  <a:schemeClr val="tx1">
                    <a:lumMod val="95000"/>
                  </a:schemeClr>
                </a:solidFill>
              </a:rPr>
              <a:t>Practical Guidance</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DFFC7FD-E7D3-33F0-36A2-D761DAC37311}"/>
              </a:ext>
            </a:extLst>
          </p:cNvPr>
          <p:cNvSpPr>
            <a:spLocks noGrp="1"/>
          </p:cNvSpPr>
          <p:nvPr>
            <p:ph idx="1"/>
          </p:nvPr>
        </p:nvSpPr>
        <p:spPr>
          <a:xfrm>
            <a:off x="3747407" y="1115786"/>
            <a:ext cx="4285342" cy="4626428"/>
          </a:xfrm>
        </p:spPr>
        <p:txBody>
          <a:bodyPr anchor="ctr">
            <a:normAutofit/>
          </a:bodyPr>
          <a:lstStyle/>
          <a:p>
            <a:pPr marL="0" indent="0" algn="just">
              <a:buNone/>
            </a:pPr>
            <a:endParaRPr lang="en-US" sz="1700" dirty="0">
              <a:solidFill>
                <a:schemeClr val="tx1">
                  <a:lumMod val="95000"/>
                </a:schemeClr>
              </a:solidFill>
            </a:endParaRPr>
          </a:p>
          <a:p>
            <a:pPr marL="0" indent="0" algn="just">
              <a:buNone/>
            </a:pPr>
            <a:r>
              <a:rPr lang="en-US" sz="1700" dirty="0">
                <a:solidFill>
                  <a:schemeClr val="tx1">
                    <a:lumMod val="95000"/>
                  </a:schemeClr>
                </a:solidFill>
              </a:rPr>
              <a:t>	Alabama law strongly favors enforcing “as-is” clauses in used residential property transactions. Fraud and fraudulent suppression claims often fail because these clauses negate the element of reliance. Buyers must protect themselves through thorough inspections and by ensuring any representations are incorporated into the purchase agreement. Sellers should include clear “as-is” and non-reliance language in their contracts to limit liability.</a:t>
            </a:r>
          </a:p>
          <a:p>
            <a:endParaRPr lang="en-US" sz="1700" dirty="0">
              <a:solidFill>
                <a:schemeClr val="tx1">
                  <a:lumMod val="95000"/>
                </a:schemeClr>
              </a:solidFill>
            </a:endParaRPr>
          </a:p>
        </p:txBody>
      </p:sp>
    </p:spTree>
    <p:extLst>
      <p:ext uri="{BB962C8B-B14F-4D97-AF65-F5344CB8AC3E}">
        <p14:creationId xmlns:p14="http://schemas.microsoft.com/office/powerpoint/2010/main" val="2555432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9CAEF-0F92-B677-669F-6C6C3369A2FC}"/>
              </a:ext>
            </a:extLst>
          </p:cNvPr>
          <p:cNvSpPr>
            <a:spLocks noGrp="1"/>
          </p:cNvSpPr>
          <p:nvPr>
            <p:ph type="title"/>
          </p:nvPr>
        </p:nvSpPr>
        <p:spPr/>
        <p:txBody>
          <a:bodyPr>
            <a:normAutofit fontScale="90000"/>
          </a:bodyPr>
          <a:lstStyle/>
          <a:p>
            <a:pPr algn="ctr"/>
            <a:br>
              <a:rPr lang="en-US" sz="4000" b="1"/>
            </a:br>
            <a:r>
              <a:rPr lang="en-US" sz="4000" b="1"/>
              <a:t>Protecting Purchasers Through Direct Questions and Contract Addendums</a:t>
            </a:r>
            <a:br>
              <a:rPr lang="en-US" b="1"/>
            </a:br>
            <a:endParaRPr lang="en-US" dirty="0"/>
          </a:p>
        </p:txBody>
      </p:sp>
      <p:sp>
        <p:nvSpPr>
          <p:cNvPr id="3" name="Content Placeholder 2">
            <a:extLst>
              <a:ext uri="{FF2B5EF4-FFF2-40B4-BE49-F238E27FC236}">
                <a16:creationId xmlns:a16="http://schemas.microsoft.com/office/drawing/2014/main" id="{F4E963FE-044D-B061-37D6-4E9B75F18783}"/>
              </a:ext>
            </a:extLst>
          </p:cNvPr>
          <p:cNvSpPr>
            <a:spLocks noGrp="1"/>
          </p:cNvSpPr>
          <p:nvPr>
            <p:ph idx="1"/>
          </p:nvPr>
        </p:nvSpPr>
        <p:spPr>
          <a:xfrm>
            <a:off x="840000" y="1825624"/>
            <a:ext cx="7675350" cy="4823369"/>
          </a:xfrm>
        </p:spPr>
        <p:txBody>
          <a:bodyPr>
            <a:normAutofit fontScale="77500" lnSpcReduction="20000"/>
          </a:bodyPr>
          <a:lstStyle/>
          <a:p>
            <a:pPr marL="0" indent="0" algn="just">
              <a:buNone/>
            </a:pPr>
            <a:r>
              <a:rPr lang="en-US" dirty="0"/>
              <a:t>	One of the most effective ways for purchasers to protect themselves from the strict application of caveat emptor and 'as-is' clauses is to make **specific direct inquiries** regarding latent defects and then incorporate the seller's responses into the written agreement. Under Alabama law, the doctrine of caveat emptor does not apply where the seller fails to truthfully answer direct inquiries about a material defect. However, to preserve these protections, buyers should go beyond oral questions and ensure the responses are memorialized in the contract.</a:t>
            </a:r>
          </a:p>
          <a:p>
            <a:pPr marL="0" indent="0">
              <a:buNone/>
            </a:pPr>
            <a:endParaRPr lang="en-US" dirty="0"/>
          </a:p>
          <a:p>
            <a:pPr marL="0" indent="0">
              <a:buNone/>
            </a:pPr>
            <a:r>
              <a:rPr lang="en-US" dirty="0"/>
              <a:t>Purchasers should:</a:t>
            </a:r>
          </a:p>
          <a:p>
            <a:pPr marL="0" indent="0">
              <a:buNone/>
            </a:pPr>
            <a:br>
              <a:rPr lang="en-US" dirty="0"/>
            </a:br>
            <a:r>
              <a:rPr lang="en-US" dirty="0"/>
              <a:t>1. Ask direct, written questions about any latent or non-obvious defects in critical systems (roof, foundation, plumbing, electrical, water intrusion, etc.).</a:t>
            </a:r>
          </a:p>
          <a:p>
            <a:pPr marL="0" indent="0">
              <a:buNone/>
            </a:pPr>
            <a:br>
              <a:rPr lang="en-US" dirty="0"/>
            </a:br>
            <a:r>
              <a:rPr lang="en-US" dirty="0"/>
              <a:t>2. Request that the seller certify their responses in writing.</a:t>
            </a:r>
          </a:p>
          <a:p>
            <a:pPr marL="0" indent="0">
              <a:buNone/>
            </a:pPr>
            <a:br>
              <a:rPr lang="en-US" dirty="0"/>
            </a:br>
            <a:r>
              <a:rPr lang="en-US" dirty="0"/>
              <a:t>3. Use a contract addendum that creates an exception to the 'as-is' clause for those specific representations.</a:t>
            </a:r>
          </a:p>
          <a:p>
            <a:endParaRPr lang="en-US" dirty="0"/>
          </a:p>
        </p:txBody>
      </p:sp>
    </p:spTree>
    <p:extLst>
      <p:ext uri="{BB962C8B-B14F-4D97-AF65-F5344CB8AC3E}">
        <p14:creationId xmlns:p14="http://schemas.microsoft.com/office/powerpoint/2010/main" val="3320487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6A879-8D61-A6D9-0710-11945D191FB1}"/>
              </a:ext>
            </a:extLst>
          </p:cNvPr>
          <p:cNvSpPr>
            <a:spLocks noGrp="1"/>
          </p:cNvSpPr>
          <p:nvPr>
            <p:ph type="title"/>
          </p:nvPr>
        </p:nvSpPr>
        <p:spPr>
          <a:xfrm>
            <a:off x="3603796" y="500372"/>
            <a:ext cx="4988378" cy="493519"/>
          </a:xfrm>
        </p:spPr>
        <p:txBody>
          <a:bodyPr>
            <a:normAutofit fontScale="90000"/>
          </a:bodyPr>
          <a:lstStyle/>
          <a:p>
            <a:r>
              <a:rPr lang="en-US" sz="3100" b="1" dirty="0"/>
              <a:t>Sample Contract Addendum</a:t>
            </a:r>
            <a:br>
              <a:rPr lang="en-US" sz="3100" b="1" dirty="0"/>
            </a:br>
            <a:endParaRPr lang="en-US" sz="3100" dirty="0"/>
          </a:p>
        </p:txBody>
      </p:sp>
      <p:sp>
        <p:nvSpPr>
          <p:cNvPr id="3" name="Content Placeholder 2">
            <a:extLst>
              <a:ext uri="{FF2B5EF4-FFF2-40B4-BE49-F238E27FC236}">
                <a16:creationId xmlns:a16="http://schemas.microsoft.com/office/drawing/2014/main" id="{C0628E66-CEFA-BCB8-7872-002C39C93AA7}"/>
              </a:ext>
            </a:extLst>
          </p:cNvPr>
          <p:cNvSpPr>
            <a:spLocks noGrp="1"/>
          </p:cNvSpPr>
          <p:nvPr>
            <p:ph idx="1"/>
          </p:nvPr>
        </p:nvSpPr>
        <p:spPr>
          <a:xfrm>
            <a:off x="3202669" y="915831"/>
            <a:ext cx="5523319" cy="5786052"/>
          </a:xfrm>
        </p:spPr>
        <p:txBody>
          <a:bodyPr>
            <a:normAutofit fontScale="85000" lnSpcReduction="10000"/>
          </a:bodyPr>
          <a:lstStyle/>
          <a:p>
            <a:pPr marL="0" indent="0">
              <a:buNone/>
            </a:pPr>
            <a:r>
              <a:rPr lang="en-US" sz="1600" u="sng" dirty="0"/>
              <a:t>ADDENDUM TO RESIDENTIAL REAL ESTATE PURCHASE AGREEMENT</a:t>
            </a:r>
            <a:br>
              <a:rPr lang="en-US" sz="1600" dirty="0"/>
            </a:br>
            <a:br>
              <a:rPr lang="en-US" sz="1600" dirty="0"/>
            </a:br>
            <a:r>
              <a:rPr lang="en-US" sz="1600" dirty="0"/>
              <a:t>This Addendum is made part of and incorporated into the Residential Real Estate Purchase Agreement dated [DATE] between [BUYER] and [SELLER] for the property located at [ADDRESS] ('Agreement').</a:t>
            </a:r>
            <a:br>
              <a:rPr lang="en-US" sz="1600" dirty="0"/>
            </a:br>
            <a:br>
              <a:rPr lang="en-US" sz="1600" dirty="0"/>
            </a:br>
            <a:r>
              <a:rPr lang="en-US" sz="1600" dirty="0"/>
              <a:t>1. **Seller Representations Regarding Latent Defects:** In response to Buyer’s specific inquiries, Seller represents and warrants that:</a:t>
            </a:r>
            <a:br>
              <a:rPr lang="en-US" sz="1600" dirty="0"/>
            </a:br>
            <a:r>
              <a:rPr lang="en-US" sz="1600" dirty="0"/>
              <a:t>   - There are no known water intrusion issues in the basement, crawlspace, or attic.</a:t>
            </a:r>
            <a:br>
              <a:rPr lang="en-US" sz="1600" dirty="0"/>
            </a:br>
            <a:r>
              <a:rPr lang="en-US" sz="1600" dirty="0"/>
              <a:t>   - There are no known foundation cracks or structural defects.</a:t>
            </a:r>
            <a:br>
              <a:rPr lang="en-US" sz="1600" dirty="0"/>
            </a:br>
            <a:r>
              <a:rPr lang="en-US" sz="1600" dirty="0"/>
              <a:t>   - There are no known plumbing leaks or defects.</a:t>
            </a:r>
            <a:br>
              <a:rPr lang="en-US" sz="1600" dirty="0"/>
            </a:br>
            <a:r>
              <a:rPr lang="en-US" sz="1600" dirty="0"/>
              <a:t>   - [Insert any other responses to Buyer’s specific inquiries].</a:t>
            </a:r>
            <a:br>
              <a:rPr lang="en-US" sz="1600" dirty="0"/>
            </a:br>
            <a:br>
              <a:rPr lang="en-US" sz="1600" dirty="0"/>
            </a:br>
            <a:r>
              <a:rPr lang="en-US" sz="1600" dirty="0"/>
              <a:t>2. **Exception to 'As-Is' Clause:** The parties agree that the 'as-is' provisions of the Agreement and the doctrine of caveat emptor shall not apply to the specific representations stated above. Buyer may rely upon these representations and shall have all remedies available at law or in equity if any representation is false or incomplete.</a:t>
            </a:r>
            <a:br>
              <a:rPr lang="en-US" sz="1600" dirty="0"/>
            </a:br>
            <a:br>
              <a:rPr lang="en-US" sz="1600" dirty="0"/>
            </a:br>
            <a:r>
              <a:rPr lang="en-US" sz="1600" dirty="0"/>
              <a:t>3. **No Waiver:** All other terms and conditions of the Agreement, including the 'as-is' clause, remain in full force and effect.</a:t>
            </a:r>
            <a:br>
              <a:rPr lang="en-US" sz="1600" dirty="0"/>
            </a:br>
            <a:br>
              <a:rPr lang="en-US" sz="1600" dirty="0"/>
            </a:br>
            <a:r>
              <a:rPr lang="en-US" sz="1600" dirty="0"/>
              <a:t>IN WITNESS WHEREOF, the parties have executed this Addendum as of the date set forth below:</a:t>
            </a:r>
            <a:br>
              <a:rPr lang="en-US" sz="1600" dirty="0"/>
            </a:br>
            <a:br>
              <a:rPr lang="en-US" sz="1600" dirty="0"/>
            </a:br>
            <a:r>
              <a:rPr lang="en-US" sz="1600" dirty="0"/>
              <a:t>___________________________        ______________________________</a:t>
            </a:r>
            <a:br>
              <a:rPr lang="en-US" sz="1600" dirty="0"/>
            </a:br>
            <a:r>
              <a:rPr lang="en-US" sz="1600" dirty="0"/>
              <a:t>Buyer (Print Name and Sign)                Seller (Print Name and Sign)</a:t>
            </a:r>
            <a:br>
              <a:rPr lang="en-US" sz="1600" dirty="0"/>
            </a:br>
            <a:br>
              <a:rPr lang="en-US" sz="1600" dirty="0"/>
            </a:br>
            <a:r>
              <a:rPr lang="en-US" sz="1600" dirty="0"/>
              <a:t>Date: ______________________            Date: _______________________</a:t>
            </a:r>
          </a:p>
          <a:p>
            <a:endParaRPr lang="en-US" sz="1000" dirty="0"/>
          </a:p>
        </p:txBody>
      </p:sp>
      <p:pic>
        <p:nvPicPr>
          <p:cNvPr id="5" name="Picture 4" descr="Pen placed on top of a signature line">
            <a:extLst>
              <a:ext uri="{FF2B5EF4-FFF2-40B4-BE49-F238E27FC236}">
                <a16:creationId xmlns:a16="http://schemas.microsoft.com/office/drawing/2014/main" id="{ADCF32E8-023C-6B83-798D-09ADAD64EDCB}"/>
              </a:ext>
            </a:extLst>
          </p:cNvPr>
          <p:cNvPicPr>
            <a:picLocks noChangeAspect="1"/>
          </p:cNvPicPr>
          <p:nvPr/>
        </p:nvPicPr>
        <p:blipFill>
          <a:blip r:embed="rId3"/>
          <a:srcRect l="59094" r="9199" b="-1"/>
          <a:stretch>
            <a:fillRect/>
          </a:stretch>
        </p:blipFill>
        <p:spPr>
          <a:xfrm>
            <a:off x="20" y="10"/>
            <a:ext cx="2776634" cy="6857990"/>
          </a:xfrm>
          <a:prstGeom prst="rect">
            <a:avLst/>
          </a:prstGeom>
        </p:spPr>
      </p:pic>
    </p:spTree>
    <p:extLst>
      <p:ext uri="{BB962C8B-B14F-4D97-AF65-F5344CB8AC3E}">
        <p14:creationId xmlns:p14="http://schemas.microsoft.com/office/powerpoint/2010/main" val="34498568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020E385-54F4-42F2-9A7E-7A8B8160EC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BF0CEB-BA44-DA51-B9FE-294BB38BDE5C}"/>
              </a:ext>
            </a:extLst>
          </p:cNvPr>
          <p:cNvSpPr>
            <a:spLocks noGrp="1"/>
          </p:cNvSpPr>
          <p:nvPr>
            <p:ph type="title"/>
          </p:nvPr>
        </p:nvSpPr>
        <p:spPr>
          <a:xfrm>
            <a:off x="628650" y="365125"/>
            <a:ext cx="7886700" cy="1325563"/>
          </a:xfrm>
        </p:spPr>
        <p:txBody>
          <a:bodyPr>
            <a:normAutofit/>
          </a:bodyPr>
          <a:lstStyle/>
          <a:p>
            <a:pPr algn="r"/>
            <a:r>
              <a:rPr lang="en-US" sz="2800" b="1" dirty="0">
                <a:gradFill flip="none" rotWithShape="1">
                  <a:gsLst>
                    <a:gs pos="28000">
                      <a:srgbClr val="EDEDED"/>
                    </a:gs>
                    <a:gs pos="0">
                      <a:srgbClr val="BFBFBF"/>
                    </a:gs>
                    <a:gs pos="100000">
                      <a:srgbClr val="FFFFFF"/>
                    </a:gs>
                  </a:gsLst>
                  <a:lin ang="4800000" scaled="0"/>
                  <a:tileRect/>
                </a:gradFill>
              </a:rPr>
              <a:t>Seller-Friendly Template for Responding to Buyer Inquiries</a:t>
            </a:r>
            <a:br>
              <a:rPr lang="en-US" sz="2800" b="1" dirty="0">
                <a:gradFill flip="none" rotWithShape="1">
                  <a:gsLst>
                    <a:gs pos="28000">
                      <a:srgbClr val="EDEDED"/>
                    </a:gs>
                    <a:gs pos="0">
                      <a:srgbClr val="BFBFBF"/>
                    </a:gs>
                    <a:gs pos="100000">
                      <a:srgbClr val="FFFFFF"/>
                    </a:gs>
                  </a:gsLst>
                  <a:lin ang="4800000" scaled="0"/>
                  <a:tileRect/>
                </a:gradFill>
              </a:rPr>
            </a:br>
            <a:endParaRPr lang="en-US" sz="2800" dirty="0">
              <a:gradFill flip="none" rotWithShape="1">
                <a:gsLst>
                  <a:gs pos="28000">
                    <a:srgbClr val="EDEDED"/>
                  </a:gs>
                  <a:gs pos="0">
                    <a:srgbClr val="BFBFBF"/>
                  </a:gs>
                  <a:gs pos="100000">
                    <a:srgbClr val="FFFFFF"/>
                  </a:gs>
                </a:gsLst>
                <a:lin ang="4800000" scaled="0"/>
                <a:tileRect/>
              </a:gradFill>
            </a:endParaRPr>
          </a:p>
        </p:txBody>
      </p:sp>
      <p:sp>
        <p:nvSpPr>
          <p:cNvPr id="3" name="Content Placeholder 2">
            <a:extLst>
              <a:ext uri="{FF2B5EF4-FFF2-40B4-BE49-F238E27FC236}">
                <a16:creationId xmlns:a16="http://schemas.microsoft.com/office/drawing/2014/main" id="{E03B6A1D-22AA-A90D-B214-9601F3816E65}"/>
              </a:ext>
            </a:extLst>
          </p:cNvPr>
          <p:cNvSpPr>
            <a:spLocks noGrp="1"/>
          </p:cNvSpPr>
          <p:nvPr>
            <p:ph idx="1"/>
          </p:nvPr>
        </p:nvSpPr>
        <p:spPr>
          <a:xfrm>
            <a:off x="840000" y="1193180"/>
            <a:ext cx="4767642" cy="5386040"/>
          </a:xfrm>
        </p:spPr>
        <p:txBody>
          <a:bodyPr>
            <a:normAutofit fontScale="40000" lnSpcReduction="20000"/>
          </a:bodyPr>
          <a:lstStyle/>
          <a:p>
            <a:pPr marL="0" indent="0">
              <a:buNone/>
            </a:pPr>
            <a:endParaRPr lang="en-US" sz="3500" dirty="0">
              <a:gradFill>
                <a:gsLst>
                  <a:gs pos="34000">
                    <a:srgbClr val="EDEDED"/>
                  </a:gs>
                  <a:gs pos="0">
                    <a:srgbClr val="BFBFBF"/>
                  </a:gs>
                  <a:gs pos="100000">
                    <a:srgbClr val="FFFFFF"/>
                  </a:gs>
                </a:gsLst>
                <a:lin ang="4800000" scaled="0"/>
              </a:gradFill>
            </a:endParaRPr>
          </a:p>
          <a:p>
            <a:pPr marL="0" indent="0" algn="ctr">
              <a:buNone/>
            </a:pPr>
            <a:r>
              <a:rPr lang="en-US" sz="3500" b="1" dirty="0">
                <a:gradFill>
                  <a:gsLst>
                    <a:gs pos="34000">
                      <a:srgbClr val="EDEDED"/>
                    </a:gs>
                    <a:gs pos="0">
                      <a:srgbClr val="BFBFBF"/>
                    </a:gs>
                    <a:gs pos="100000">
                      <a:srgbClr val="FFFFFF"/>
                    </a:gs>
                  </a:gsLst>
                  <a:lin ang="4800000" scaled="0"/>
                </a:gradFill>
              </a:rPr>
              <a:t>General Seller Response Template</a:t>
            </a:r>
          </a:p>
          <a:p>
            <a:pPr marL="0" indent="0">
              <a:buNone/>
            </a:pPr>
            <a:r>
              <a:rPr lang="en-US" sz="3500" dirty="0">
                <a:gradFill>
                  <a:gsLst>
                    <a:gs pos="34000">
                      <a:srgbClr val="EDEDED"/>
                    </a:gs>
                    <a:gs pos="0">
                      <a:srgbClr val="BFBFBF"/>
                    </a:gs>
                    <a:gs pos="100000">
                      <a:srgbClr val="FFFFFF"/>
                    </a:gs>
                  </a:gsLst>
                  <a:lin ang="4800000" scaled="0"/>
                </a:gradFill>
              </a:rPr>
              <a:t>This Response is provided in connection with the Buyer’s direct inquiries about the condition of the property located at [Property Address]. Seller makes the following statements based solely on their actual knowledge as of the date below:</a:t>
            </a:r>
            <a:br>
              <a:rPr lang="en-US" sz="3500" dirty="0">
                <a:gradFill>
                  <a:gsLst>
                    <a:gs pos="34000">
                      <a:srgbClr val="EDEDED"/>
                    </a:gs>
                    <a:gs pos="0">
                      <a:srgbClr val="BFBFBF"/>
                    </a:gs>
                    <a:gs pos="100000">
                      <a:srgbClr val="FFFFFF"/>
                    </a:gs>
                  </a:gsLst>
                  <a:lin ang="4800000" scaled="0"/>
                </a:gradFill>
              </a:rPr>
            </a:br>
            <a:endParaRPr lang="en-US" sz="3500" dirty="0">
              <a:gradFill>
                <a:gsLst>
                  <a:gs pos="34000">
                    <a:srgbClr val="EDEDED"/>
                  </a:gs>
                  <a:gs pos="0">
                    <a:srgbClr val="BFBFBF"/>
                  </a:gs>
                  <a:gs pos="100000">
                    <a:srgbClr val="FFFFFF"/>
                  </a:gs>
                </a:gsLst>
                <a:lin ang="4800000" scaled="0"/>
              </a:gradFill>
            </a:endParaRPr>
          </a:p>
          <a:p>
            <a:pPr marL="0" indent="0">
              <a:buNone/>
            </a:pPr>
            <a:r>
              <a:rPr lang="en-US" sz="3500" dirty="0">
                <a:gradFill>
                  <a:gsLst>
                    <a:gs pos="34000">
                      <a:srgbClr val="EDEDED"/>
                    </a:gs>
                    <a:gs pos="0">
                      <a:srgbClr val="BFBFBF"/>
                    </a:gs>
                    <a:gs pos="100000">
                      <a:srgbClr val="FFFFFF"/>
                    </a:gs>
                  </a:gsLst>
                  <a:lin ang="4800000" scaled="0"/>
                </a:gradFill>
              </a:rPr>
              <a:t>	1. Seller’s responses are based only on Seller’s current actual knowledge and recollection. Seller has not conducted any independent investigation, inspection, or testing.</a:t>
            </a:r>
          </a:p>
          <a:p>
            <a:pPr marL="0" indent="0">
              <a:buNone/>
            </a:pPr>
            <a:br>
              <a:rPr lang="en-US" sz="3500" dirty="0">
                <a:gradFill>
                  <a:gsLst>
                    <a:gs pos="34000">
                      <a:srgbClr val="EDEDED"/>
                    </a:gs>
                    <a:gs pos="0">
                      <a:srgbClr val="BFBFBF"/>
                    </a:gs>
                    <a:gs pos="100000">
                      <a:srgbClr val="FFFFFF"/>
                    </a:gs>
                  </a:gsLst>
                  <a:lin ang="4800000" scaled="0"/>
                </a:gradFill>
              </a:rPr>
            </a:br>
            <a:r>
              <a:rPr lang="en-US" sz="3500" dirty="0">
                <a:gradFill>
                  <a:gsLst>
                    <a:gs pos="34000">
                      <a:srgbClr val="EDEDED"/>
                    </a:gs>
                    <a:gs pos="0">
                      <a:srgbClr val="BFBFBF"/>
                    </a:gs>
                    <a:gs pos="100000">
                      <a:srgbClr val="FFFFFF"/>
                    </a:gs>
                  </a:gsLst>
                  <a:lin ang="4800000" scaled="0"/>
                </a:gradFill>
              </a:rPr>
              <a:t>	2. Seller makes no warranties or guarantees, express or implied, as to the current or future condition of the Property.</a:t>
            </a:r>
          </a:p>
          <a:p>
            <a:pPr marL="0" indent="0">
              <a:buNone/>
            </a:pPr>
            <a:br>
              <a:rPr lang="en-US" sz="3500" dirty="0">
                <a:gradFill>
                  <a:gsLst>
                    <a:gs pos="34000">
                      <a:srgbClr val="EDEDED"/>
                    </a:gs>
                    <a:gs pos="0">
                      <a:srgbClr val="BFBFBF"/>
                    </a:gs>
                    <a:gs pos="100000">
                      <a:srgbClr val="FFFFFF"/>
                    </a:gs>
                  </a:gsLst>
                  <a:lin ang="4800000" scaled="0"/>
                </a:gradFill>
              </a:rPr>
            </a:br>
            <a:r>
              <a:rPr lang="en-US" sz="3500" dirty="0">
                <a:gradFill>
                  <a:gsLst>
                    <a:gs pos="34000">
                      <a:srgbClr val="EDEDED"/>
                    </a:gs>
                    <a:gs pos="0">
                      <a:srgbClr val="BFBFBF"/>
                    </a:gs>
                    <a:gs pos="100000">
                      <a:srgbClr val="FFFFFF"/>
                    </a:gs>
                  </a:gsLst>
                  <a:lin ang="4800000" scaled="0"/>
                </a:gradFill>
              </a:rPr>
              <a:t>	3. Buyer is strongly encouraged to obtain, at Buyer’s sole expense, any surveys, inspections, testing, or other investigations Buyer deems necessary.</a:t>
            </a:r>
          </a:p>
          <a:p>
            <a:pPr marL="0" indent="0">
              <a:buNone/>
            </a:pPr>
            <a:br>
              <a:rPr lang="en-US" sz="3500" dirty="0">
                <a:gradFill>
                  <a:gsLst>
                    <a:gs pos="34000">
                      <a:srgbClr val="EDEDED"/>
                    </a:gs>
                    <a:gs pos="0">
                      <a:srgbClr val="BFBFBF"/>
                    </a:gs>
                    <a:gs pos="100000">
                      <a:srgbClr val="FFFFFF"/>
                    </a:gs>
                  </a:gsLst>
                  <a:lin ang="4800000" scaled="0"/>
                </a:gradFill>
              </a:rPr>
            </a:br>
            <a:r>
              <a:rPr lang="en-US" sz="3500" dirty="0">
                <a:gradFill>
                  <a:gsLst>
                    <a:gs pos="34000">
                      <a:srgbClr val="EDEDED"/>
                    </a:gs>
                    <a:gs pos="0">
                      <a:srgbClr val="BFBFBF"/>
                    </a:gs>
                    <a:gs pos="100000">
                      <a:srgbClr val="FFFFFF"/>
                    </a:gs>
                  </a:gsLst>
                  <a:lin ang="4800000" scaled="0"/>
                </a:gradFill>
              </a:rPr>
              <a:t>	4. Responses to Buyer’s inquiries:</a:t>
            </a:r>
            <a:br>
              <a:rPr lang="en-US" sz="3500" dirty="0">
                <a:gradFill>
                  <a:gsLst>
                    <a:gs pos="34000">
                      <a:srgbClr val="EDEDED"/>
                    </a:gs>
                    <a:gs pos="0">
                      <a:srgbClr val="BFBFBF"/>
                    </a:gs>
                    <a:gs pos="100000">
                      <a:srgbClr val="FFFFFF"/>
                    </a:gs>
                  </a:gsLst>
                  <a:lin ang="4800000" scaled="0"/>
                </a:gradFill>
              </a:rPr>
            </a:br>
            <a:r>
              <a:rPr lang="en-US" sz="3500" dirty="0">
                <a:gradFill>
                  <a:gsLst>
                    <a:gs pos="34000">
                      <a:srgbClr val="EDEDED"/>
                    </a:gs>
                    <a:gs pos="0">
                      <a:srgbClr val="BFBFBF"/>
                    </a:gs>
                    <a:gs pos="100000">
                      <a:srgbClr val="FFFFFF"/>
                    </a:gs>
                  </a:gsLst>
                  <a:lin ang="4800000" scaled="0"/>
                </a:gradFill>
              </a:rPr>
              <a:t>   - [Question] – To the best of Seller’s actual knowledge, Seller is not aware of any [defect] in the area or system identified.</a:t>
            </a:r>
          </a:p>
          <a:p>
            <a:pPr marL="0" indent="0">
              <a:buNone/>
            </a:pPr>
            <a:br>
              <a:rPr lang="en-US" sz="3500" dirty="0">
                <a:gradFill>
                  <a:gsLst>
                    <a:gs pos="34000">
                      <a:srgbClr val="EDEDED"/>
                    </a:gs>
                    <a:gs pos="0">
                      <a:srgbClr val="BFBFBF"/>
                    </a:gs>
                    <a:gs pos="100000">
                      <a:srgbClr val="FFFFFF"/>
                    </a:gs>
                  </a:gsLst>
                  <a:lin ang="4800000" scaled="0"/>
                </a:gradFill>
              </a:rPr>
            </a:br>
            <a:r>
              <a:rPr lang="en-US" sz="3500" dirty="0">
                <a:gradFill>
                  <a:gsLst>
                    <a:gs pos="34000">
                      <a:srgbClr val="EDEDED"/>
                    </a:gs>
                    <a:gs pos="0">
                      <a:srgbClr val="BFBFBF"/>
                    </a:gs>
                    <a:gs pos="100000">
                      <a:srgbClr val="FFFFFF"/>
                    </a:gs>
                  </a:gsLst>
                  <a:lin ang="4800000" scaled="0"/>
                </a:gradFill>
              </a:rPr>
              <a:t>	5. Buyer acknowledges that these responses do not modify or waive any other terms of the Purchase Agreement, including the 'as-is' provisions, except as expressly stated.</a:t>
            </a:r>
          </a:p>
          <a:p>
            <a:endParaRPr lang="en-US" sz="1000" dirty="0">
              <a:gradFill>
                <a:gsLst>
                  <a:gs pos="34000">
                    <a:srgbClr val="EDEDED"/>
                  </a:gs>
                  <a:gs pos="0">
                    <a:srgbClr val="BFBFBF"/>
                  </a:gs>
                  <a:gs pos="100000">
                    <a:srgbClr val="FFFFFF"/>
                  </a:gs>
                </a:gsLst>
                <a:lin ang="4800000" scaled="0"/>
              </a:gradFill>
            </a:endParaRPr>
          </a:p>
        </p:txBody>
      </p:sp>
      <p:sp>
        <p:nvSpPr>
          <p:cNvPr id="12" name="Rounded Rectangle 17">
            <a:extLst>
              <a:ext uri="{FF2B5EF4-FFF2-40B4-BE49-F238E27FC236}">
                <a16:creationId xmlns:a16="http://schemas.microsoft.com/office/drawing/2014/main" id="{B1B60728-8C3E-4908-96B8-23E962259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0389" y="1948070"/>
            <a:ext cx="2572414" cy="3896139"/>
          </a:xfrm>
          <a:prstGeom prst="roundRect">
            <a:avLst>
              <a:gd name="adj" fmla="val 2028"/>
            </a:avLst>
          </a:prstGeom>
          <a:solidFill>
            <a:schemeClr val="bg1"/>
          </a:solidFill>
          <a:ln>
            <a:noFill/>
          </a:ln>
          <a:effectLst>
            <a:innerShdw blurRad="127000" dist="12700">
              <a:prstClr val="black"/>
            </a:innerShdw>
            <a:reflection blurRad="6350" stA="52000" endA="300" endPos="2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Questions">
            <a:extLst>
              <a:ext uri="{FF2B5EF4-FFF2-40B4-BE49-F238E27FC236}">
                <a16:creationId xmlns:a16="http://schemas.microsoft.com/office/drawing/2014/main" id="{2D16036B-F581-10BD-9ECD-3E409E21C7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0118" y="2829661"/>
            <a:ext cx="2132956" cy="2132956"/>
          </a:xfrm>
          <a:prstGeom prst="rect">
            <a:avLst/>
          </a:prstGeom>
        </p:spPr>
      </p:pic>
    </p:spTree>
    <p:extLst>
      <p:ext uri="{BB962C8B-B14F-4D97-AF65-F5344CB8AC3E}">
        <p14:creationId xmlns:p14="http://schemas.microsoft.com/office/powerpoint/2010/main" val="3800727178"/>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020E385-54F4-42F2-9A7E-7A8B8160EC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C1D8B5-8084-5858-52FA-AFD13F376799}"/>
              </a:ext>
            </a:extLst>
          </p:cNvPr>
          <p:cNvSpPr>
            <a:spLocks noGrp="1"/>
          </p:cNvSpPr>
          <p:nvPr>
            <p:ph type="title"/>
          </p:nvPr>
        </p:nvSpPr>
        <p:spPr>
          <a:xfrm>
            <a:off x="628650" y="365125"/>
            <a:ext cx="7886700" cy="1325563"/>
          </a:xfrm>
        </p:spPr>
        <p:txBody>
          <a:bodyPr>
            <a:normAutofit/>
          </a:bodyPr>
          <a:lstStyle/>
          <a:p>
            <a:pPr algn="r"/>
            <a:r>
              <a:rPr lang="en-US" sz="2800" b="1" dirty="0">
                <a:gradFill flip="none" rotWithShape="1">
                  <a:gsLst>
                    <a:gs pos="28000">
                      <a:srgbClr val="EDEDED"/>
                    </a:gs>
                    <a:gs pos="0">
                      <a:srgbClr val="BFBFBF"/>
                    </a:gs>
                    <a:gs pos="100000">
                      <a:srgbClr val="FFFFFF"/>
                    </a:gs>
                  </a:gsLst>
                  <a:lin ang="4800000" scaled="0"/>
                  <a:tileRect/>
                </a:gradFill>
              </a:rPr>
              <a:t>Model Response: Previously Known Issues That Have Been Repaired</a:t>
            </a:r>
            <a:br>
              <a:rPr lang="en-US" sz="2800" b="1" dirty="0">
                <a:gradFill flip="none" rotWithShape="1">
                  <a:gsLst>
                    <a:gs pos="28000">
                      <a:srgbClr val="EDEDED"/>
                    </a:gs>
                    <a:gs pos="0">
                      <a:srgbClr val="BFBFBF"/>
                    </a:gs>
                    <a:gs pos="100000">
                      <a:srgbClr val="FFFFFF"/>
                    </a:gs>
                  </a:gsLst>
                  <a:lin ang="4800000" scaled="0"/>
                  <a:tileRect/>
                </a:gradFill>
              </a:rPr>
            </a:br>
            <a:endParaRPr lang="en-US" sz="2800" dirty="0">
              <a:gradFill flip="none" rotWithShape="1">
                <a:gsLst>
                  <a:gs pos="28000">
                    <a:srgbClr val="EDEDED"/>
                  </a:gs>
                  <a:gs pos="0">
                    <a:srgbClr val="BFBFBF"/>
                  </a:gs>
                  <a:gs pos="100000">
                    <a:srgbClr val="FFFFFF"/>
                  </a:gs>
                </a:gsLst>
                <a:lin ang="4800000" scaled="0"/>
                <a:tileRect/>
              </a:gradFill>
            </a:endParaRPr>
          </a:p>
        </p:txBody>
      </p:sp>
      <p:sp>
        <p:nvSpPr>
          <p:cNvPr id="3" name="Content Placeholder 2">
            <a:extLst>
              <a:ext uri="{FF2B5EF4-FFF2-40B4-BE49-F238E27FC236}">
                <a16:creationId xmlns:a16="http://schemas.microsoft.com/office/drawing/2014/main" id="{CC07B8DA-6CCB-82F9-36CF-4034EC8E7E1F}"/>
              </a:ext>
            </a:extLst>
          </p:cNvPr>
          <p:cNvSpPr>
            <a:spLocks noGrp="1"/>
          </p:cNvSpPr>
          <p:nvPr>
            <p:ph idx="1"/>
          </p:nvPr>
        </p:nvSpPr>
        <p:spPr>
          <a:xfrm>
            <a:off x="460858" y="1334971"/>
            <a:ext cx="5269801" cy="5333458"/>
          </a:xfrm>
        </p:spPr>
        <p:txBody>
          <a:bodyPr>
            <a:normAutofit fontScale="92500" lnSpcReduction="10000"/>
          </a:bodyPr>
          <a:lstStyle/>
          <a:p>
            <a:pPr marL="0" indent="0" algn="just">
              <a:buNone/>
            </a:pPr>
            <a:r>
              <a:rPr lang="en-US" sz="1800" dirty="0">
                <a:gradFill>
                  <a:gsLst>
                    <a:gs pos="34000">
                      <a:srgbClr val="EDEDED"/>
                    </a:gs>
                    <a:gs pos="0">
                      <a:srgbClr val="BFBFBF"/>
                    </a:gs>
                    <a:gs pos="100000">
                      <a:srgbClr val="FFFFFF"/>
                    </a:gs>
                  </a:gsLst>
                  <a:lin ang="4800000" scaled="0"/>
                </a:gradFill>
              </a:rPr>
              <a:t>To the best of Seller’s actual knowledge, the Property previously experienced [describe issue briefly]. However, Seller represents that the issue was addressed and repaired prior to placing the Property on the market.</a:t>
            </a:r>
            <a:br>
              <a:rPr lang="en-US" sz="1800" dirty="0">
                <a:gradFill>
                  <a:gsLst>
                    <a:gs pos="34000">
                      <a:srgbClr val="EDEDED"/>
                    </a:gs>
                    <a:gs pos="0">
                      <a:srgbClr val="BFBFBF"/>
                    </a:gs>
                    <a:gs pos="100000">
                      <a:srgbClr val="FFFFFF"/>
                    </a:gs>
                  </a:gsLst>
                  <a:lin ang="4800000" scaled="0"/>
                </a:gradFill>
              </a:rPr>
            </a:br>
            <a:br>
              <a:rPr lang="en-US" sz="1800" dirty="0">
                <a:gradFill>
                  <a:gsLst>
                    <a:gs pos="34000">
                      <a:srgbClr val="EDEDED"/>
                    </a:gs>
                    <a:gs pos="0">
                      <a:srgbClr val="BFBFBF"/>
                    </a:gs>
                    <a:gs pos="100000">
                      <a:srgbClr val="FFFFFF"/>
                    </a:gs>
                  </a:gsLst>
                  <a:lin ang="4800000" scaled="0"/>
                </a:gradFill>
              </a:rPr>
            </a:br>
            <a:r>
              <a:rPr lang="en-US" sz="1800" dirty="0">
                <a:gradFill>
                  <a:gsLst>
                    <a:gs pos="34000">
                      <a:srgbClr val="EDEDED"/>
                    </a:gs>
                    <a:gs pos="0">
                      <a:srgbClr val="BFBFBF"/>
                    </a:gs>
                    <a:gs pos="100000">
                      <a:srgbClr val="FFFFFF"/>
                    </a:gs>
                  </a:gsLst>
                  <a:lin ang="4800000" scaled="0"/>
                </a:gradFill>
              </a:rPr>
              <a:t>- Details of Repairs: [Insert brief summary: who performed the repair, approximate date, and whether documentation is available. For example: 'The repair was completed by [licensed contractor] in [month/year]. Copies of invoices and any available warranties are attached for Buyer’s review.’]</a:t>
            </a:r>
          </a:p>
          <a:p>
            <a:pPr marL="0" indent="0" algn="just">
              <a:buNone/>
            </a:pPr>
            <a:br>
              <a:rPr lang="en-US" sz="1800" dirty="0">
                <a:gradFill>
                  <a:gsLst>
                    <a:gs pos="34000">
                      <a:srgbClr val="EDEDED"/>
                    </a:gs>
                    <a:gs pos="0">
                      <a:srgbClr val="BFBFBF"/>
                    </a:gs>
                    <a:gs pos="100000">
                      <a:srgbClr val="FFFFFF"/>
                    </a:gs>
                  </a:gsLst>
                  <a:lin ang="4800000" scaled="0"/>
                </a:gradFill>
              </a:rPr>
            </a:br>
            <a:r>
              <a:rPr lang="en-US" sz="1800" dirty="0">
                <a:gradFill>
                  <a:gsLst>
                    <a:gs pos="34000">
                      <a:srgbClr val="EDEDED"/>
                    </a:gs>
                    <a:gs pos="0">
                      <a:srgbClr val="BFBFBF"/>
                    </a:gs>
                    <a:gs pos="100000">
                      <a:srgbClr val="FFFFFF"/>
                    </a:gs>
                  </a:gsLst>
                  <a:lin ang="4800000" scaled="0"/>
                </a:gradFill>
              </a:rPr>
              <a:t>- No Further Known Issues: Seller is not aware of any recurrence of this issue since the repair was completed. Seller makes no warranties or guarantees regarding the continued performance of the repair or the future condition of the Property.</a:t>
            </a:r>
          </a:p>
          <a:p>
            <a:pPr marL="0" indent="0" algn="just">
              <a:buNone/>
            </a:pPr>
            <a:br>
              <a:rPr lang="en-US" sz="1800" dirty="0">
                <a:gradFill>
                  <a:gsLst>
                    <a:gs pos="34000">
                      <a:srgbClr val="EDEDED"/>
                    </a:gs>
                    <a:gs pos="0">
                      <a:srgbClr val="BFBFBF"/>
                    </a:gs>
                    <a:gs pos="100000">
                      <a:srgbClr val="FFFFFF"/>
                    </a:gs>
                  </a:gsLst>
                  <a:lin ang="4800000" scaled="0"/>
                </a:gradFill>
              </a:rPr>
            </a:br>
            <a:r>
              <a:rPr lang="en-US" sz="1800" dirty="0">
                <a:gradFill>
                  <a:gsLst>
                    <a:gs pos="34000">
                      <a:srgbClr val="EDEDED"/>
                    </a:gs>
                    <a:gs pos="0">
                      <a:srgbClr val="BFBFBF"/>
                    </a:gs>
                    <a:gs pos="100000">
                      <a:srgbClr val="FFFFFF"/>
                    </a:gs>
                  </a:gsLst>
                  <a:lin ang="4800000" scaled="0"/>
                </a:gradFill>
              </a:rPr>
              <a:t>- Buyer is strongly encouraged to conduct any independent inspections, testing, or investigations Buyer deems necessary to satisfy themselves as to the condition of the Property and the adequacy of any prior repairs.</a:t>
            </a:r>
          </a:p>
          <a:p>
            <a:endParaRPr lang="en-US" sz="1300" dirty="0">
              <a:gradFill>
                <a:gsLst>
                  <a:gs pos="34000">
                    <a:srgbClr val="EDEDED"/>
                  </a:gs>
                  <a:gs pos="0">
                    <a:srgbClr val="BFBFBF"/>
                  </a:gs>
                  <a:gs pos="100000">
                    <a:srgbClr val="FFFFFF"/>
                  </a:gs>
                </a:gsLst>
                <a:lin ang="4800000" scaled="0"/>
              </a:gradFill>
            </a:endParaRPr>
          </a:p>
        </p:txBody>
      </p:sp>
      <p:sp>
        <p:nvSpPr>
          <p:cNvPr id="12" name="Rounded Rectangle 17">
            <a:extLst>
              <a:ext uri="{FF2B5EF4-FFF2-40B4-BE49-F238E27FC236}">
                <a16:creationId xmlns:a16="http://schemas.microsoft.com/office/drawing/2014/main" id="{B1B60728-8C3E-4908-96B8-23E962259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0389" y="1948070"/>
            <a:ext cx="2572414" cy="3896139"/>
          </a:xfrm>
          <a:prstGeom prst="roundRect">
            <a:avLst>
              <a:gd name="adj" fmla="val 2028"/>
            </a:avLst>
          </a:prstGeom>
          <a:solidFill>
            <a:schemeClr val="bg1"/>
          </a:solidFill>
          <a:ln>
            <a:noFill/>
          </a:ln>
          <a:effectLst>
            <a:innerShdw blurRad="127000" dist="12700">
              <a:prstClr val="black"/>
            </a:innerShdw>
            <a:reflection blurRad="6350" stA="52000" endA="300" endPos="2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ntract">
            <a:extLst>
              <a:ext uri="{FF2B5EF4-FFF2-40B4-BE49-F238E27FC236}">
                <a16:creationId xmlns:a16="http://schemas.microsoft.com/office/drawing/2014/main" id="{4B52B020-20E5-E4B7-1AF8-CDCE33414E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0118" y="2829661"/>
            <a:ext cx="2132956" cy="2132956"/>
          </a:xfrm>
          <a:prstGeom prst="rect">
            <a:avLst/>
          </a:prstGeom>
        </p:spPr>
      </p:pic>
    </p:spTree>
    <p:extLst>
      <p:ext uri="{BB962C8B-B14F-4D97-AF65-F5344CB8AC3E}">
        <p14:creationId xmlns:p14="http://schemas.microsoft.com/office/powerpoint/2010/main" val="35903277"/>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325879-C4B2-475E-B853-DC8F21A63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2C085F-3B19-420D-902A-B55695F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63578" cy="6858000"/>
          </a:xfrm>
          <a:prstGeom prst="rect">
            <a:avLst/>
          </a:prstGeom>
          <a:blipFill>
            <a:blip r:embed="rId2"/>
            <a:stretch>
              <a:fillRect r="-164004"/>
            </a:stretch>
          </a:blipFill>
          <a:ln>
            <a:noFill/>
          </a:ln>
          <a:effectLst>
            <a:outerShdw blurRad="139700" dist="508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176AC16-EAE6-018F-5368-86E2C4E7940E}"/>
              </a:ext>
            </a:extLst>
          </p:cNvPr>
          <p:cNvSpPr txBox="1"/>
          <p:nvPr/>
        </p:nvSpPr>
        <p:spPr>
          <a:xfrm>
            <a:off x="500230" y="1825625"/>
            <a:ext cx="2705140" cy="4351338"/>
          </a:xfrm>
          <a:prstGeom prst="rect">
            <a:avLst/>
          </a:prstGeom>
        </p:spPr>
        <p:txBody>
          <a:bodyPr vert="horz" lIns="91440" tIns="45720" rIns="91440" bIns="45720" rtlCol="0">
            <a:normAutofit/>
          </a:bodyPr>
          <a:lstStyle/>
          <a:p>
            <a:pPr defTabSz="914400">
              <a:lnSpc>
                <a:spcPct val="90000"/>
              </a:lnSpc>
              <a:spcAft>
                <a:spcPts val="600"/>
              </a:spcAft>
            </a:pPr>
            <a:r>
              <a:rPr lang="en-US" sz="1700" dirty="0">
                <a:gradFill>
                  <a:gsLst>
                    <a:gs pos="34000">
                      <a:srgbClr val="EDEDED"/>
                    </a:gs>
                    <a:gs pos="0">
                      <a:srgbClr val="BFBFBF"/>
                    </a:gs>
                    <a:gs pos="100000">
                      <a:srgbClr val="FFFFFF"/>
                    </a:gs>
                  </a:gsLst>
                  <a:lin ang="4800000" scaled="0"/>
                </a:gradFill>
                <a:effectLst>
                  <a:outerShdw blurRad="38100" dist="38100" dir="2700000" algn="tl">
                    <a:srgbClr val="000000">
                      <a:alpha val="43137"/>
                    </a:srgbClr>
                  </a:outerShdw>
                </a:effectLst>
              </a:rPr>
              <a:t>Jeffrey C. Smith, Esq.</a:t>
            </a:r>
          </a:p>
          <a:p>
            <a:pPr defTabSz="914400">
              <a:lnSpc>
                <a:spcPct val="90000"/>
              </a:lnSpc>
              <a:spcAft>
                <a:spcPts val="600"/>
              </a:spcAft>
            </a:pPr>
            <a:r>
              <a:rPr lang="en-US" sz="1700" dirty="0">
                <a:gradFill>
                  <a:gsLst>
                    <a:gs pos="34000">
                      <a:srgbClr val="EDEDED"/>
                    </a:gs>
                    <a:gs pos="0">
                      <a:srgbClr val="BFBFBF"/>
                    </a:gs>
                    <a:gs pos="100000">
                      <a:srgbClr val="FFFFFF"/>
                    </a:gs>
                  </a:gsLst>
                  <a:lin ang="4800000" scaled="0"/>
                </a:gradFill>
                <a:effectLst>
                  <a:outerShdw blurRad="38100" dist="38100" dir="2700000" algn="tl">
                    <a:srgbClr val="000000">
                      <a:alpha val="43137"/>
                    </a:srgbClr>
                  </a:outerShdw>
                </a:effectLst>
              </a:rPr>
              <a:t>Jeffrey Smith Law, LLC. </a:t>
            </a:r>
          </a:p>
          <a:p>
            <a:pPr defTabSz="914400">
              <a:lnSpc>
                <a:spcPct val="90000"/>
              </a:lnSpc>
              <a:spcAft>
                <a:spcPts val="600"/>
              </a:spcAft>
            </a:pPr>
            <a:r>
              <a:rPr lang="en-US" sz="1700" dirty="0">
                <a:gradFill>
                  <a:gsLst>
                    <a:gs pos="34000">
                      <a:srgbClr val="EDEDED"/>
                    </a:gs>
                    <a:gs pos="0">
                      <a:srgbClr val="BFBFBF"/>
                    </a:gs>
                    <a:gs pos="100000">
                      <a:srgbClr val="FFFFFF"/>
                    </a:gs>
                  </a:gsLst>
                  <a:lin ang="4800000" scaled="0"/>
                </a:gradFill>
                <a:effectLst>
                  <a:outerShdw blurRad="38100" dist="38100" dir="2700000" algn="tl">
                    <a:srgbClr val="000000">
                      <a:alpha val="43137"/>
                    </a:srgbClr>
                  </a:outerShdw>
                </a:effectLst>
                <a:hlinkClick r:id="rId3"/>
              </a:rPr>
              <a:t>Jeff@jeffreysmithllc.com</a:t>
            </a:r>
            <a:endParaRPr lang="en-US" sz="1700" dirty="0">
              <a:gradFill>
                <a:gsLst>
                  <a:gs pos="34000">
                    <a:srgbClr val="EDEDED"/>
                  </a:gs>
                  <a:gs pos="0">
                    <a:srgbClr val="BFBFBF"/>
                  </a:gs>
                  <a:gs pos="100000">
                    <a:srgbClr val="FFFFFF"/>
                  </a:gs>
                </a:gsLst>
                <a:lin ang="4800000" scaled="0"/>
              </a:gradFill>
              <a:effectLst>
                <a:outerShdw blurRad="38100" dist="38100" dir="2700000" algn="tl">
                  <a:srgbClr val="000000">
                    <a:alpha val="43137"/>
                  </a:srgbClr>
                </a:outerShdw>
              </a:effectLst>
            </a:endParaRPr>
          </a:p>
          <a:p>
            <a:pPr defTabSz="914400">
              <a:lnSpc>
                <a:spcPct val="90000"/>
              </a:lnSpc>
              <a:spcAft>
                <a:spcPts val="600"/>
              </a:spcAft>
            </a:pPr>
            <a:r>
              <a:rPr lang="en-US" sz="1700" dirty="0">
                <a:gradFill>
                  <a:gsLst>
                    <a:gs pos="34000">
                      <a:srgbClr val="EDEDED"/>
                    </a:gs>
                    <a:gs pos="0">
                      <a:srgbClr val="BFBFBF"/>
                    </a:gs>
                    <a:gs pos="100000">
                      <a:srgbClr val="FFFFFF"/>
                    </a:gs>
                  </a:gsLst>
                  <a:lin ang="4800000" scaled="0"/>
                </a:gradFill>
                <a:effectLst>
                  <a:outerShdw blurRad="38100" dist="38100" dir="2700000" algn="tl">
                    <a:srgbClr val="000000">
                      <a:alpha val="43137"/>
                    </a:srgbClr>
                  </a:outerShdw>
                </a:effectLst>
              </a:rPr>
              <a:t>205-225-9798</a:t>
            </a:r>
          </a:p>
        </p:txBody>
      </p:sp>
      <p:pic>
        <p:nvPicPr>
          <p:cNvPr id="6" name="Picture 5">
            <a:extLst>
              <a:ext uri="{FF2B5EF4-FFF2-40B4-BE49-F238E27FC236}">
                <a16:creationId xmlns:a16="http://schemas.microsoft.com/office/drawing/2014/main" id="{8716BCEB-5FF0-20DB-C068-43D06F087A61}"/>
              </a:ext>
            </a:extLst>
          </p:cNvPr>
          <p:cNvPicPr>
            <a:picLocks noChangeAspect="1"/>
          </p:cNvPicPr>
          <p:nvPr/>
        </p:nvPicPr>
        <p:blipFill>
          <a:blip r:embed="rId4"/>
          <a:stretch>
            <a:fillRect/>
          </a:stretch>
        </p:blipFill>
        <p:spPr>
          <a:xfrm>
            <a:off x="3955904" y="1268262"/>
            <a:ext cx="4735865" cy="4321476"/>
          </a:xfrm>
          <a:prstGeom prst="rect">
            <a:avLst/>
          </a:prstGeom>
        </p:spPr>
      </p:pic>
    </p:spTree>
    <p:extLst>
      <p:ext uri="{BB962C8B-B14F-4D97-AF65-F5344CB8AC3E}">
        <p14:creationId xmlns:p14="http://schemas.microsoft.com/office/powerpoint/2010/main" val="215910800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69D5D-DAE6-0CBC-11CC-2D16B283722F}"/>
              </a:ext>
            </a:extLst>
          </p:cNvPr>
          <p:cNvSpPr>
            <a:spLocks noGrp="1"/>
          </p:cNvSpPr>
          <p:nvPr>
            <p:ph type="title"/>
          </p:nvPr>
        </p:nvSpPr>
        <p:spPr/>
        <p:txBody>
          <a:bodyPr>
            <a:normAutofit fontScale="90000"/>
          </a:bodyPr>
          <a:lstStyle/>
          <a:p>
            <a:pPr algn="ctr"/>
            <a:r>
              <a:rPr lang="en-US" b="1" dirty="0"/>
              <a:t> Rent Collection &amp; Delinquencies </a:t>
            </a:r>
            <a:r>
              <a:rPr lang="en-US" sz="3100" b="1" dirty="0"/>
              <a:t>(Alabama Uniform Residential Landlord and Tenant Act – URLTA)</a:t>
            </a:r>
            <a:endParaRPr lang="en-US" dirty="0"/>
          </a:p>
        </p:txBody>
      </p:sp>
      <p:sp>
        <p:nvSpPr>
          <p:cNvPr id="3" name="Content Placeholder 2">
            <a:extLst>
              <a:ext uri="{FF2B5EF4-FFF2-40B4-BE49-F238E27FC236}">
                <a16:creationId xmlns:a16="http://schemas.microsoft.com/office/drawing/2014/main" id="{4FCD72DC-4D1D-D574-2423-4CAF5C4F41A0}"/>
              </a:ext>
            </a:extLst>
          </p:cNvPr>
          <p:cNvSpPr>
            <a:spLocks noGrp="1"/>
          </p:cNvSpPr>
          <p:nvPr>
            <p:ph idx="1"/>
          </p:nvPr>
        </p:nvSpPr>
        <p:spPr>
          <a:xfrm>
            <a:off x="840000" y="1825624"/>
            <a:ext cx="7675350" cy="4667249"/>
          </a:xfrm>
        </p:spPr>
        <p:txBody>
          <a:bodyPr>
            <a:normAutofit lnSpcReduction="10000"/>
          </a:bodyPr>
          <a:lstStyle/>
          <a:p>
            <a:pPr marL="0" indent="0">
              <a:buNone/>
            </a:pPr>
            <a:r>
              <a:rPr lang="en-US" b="1" dirty="0"/>
              <a:t>Why it’s a major issue:</a:t>
            </a:r>
            <a:r>
              <a:rPr lang="en-US" dirty="0"/>
              <a:t> </a:t>
            </a:r>
          </a:p>
          <a:p>
            <a:pPr marL="0" indent="0" algn="just">
              <a:buNone/>
            </a:pPr>
            <a:r>
              <a:rPr lang="en-US" dirty="0"/>
              <a:t>	Alabama landlords are often constrained by the </a:t>
            </a:r>
            <a:r>
              <a:rPr lang="en-US" b="1" dirty="0"/>
              <a:t>Uniform Residential Landlord 	and Tenant Act (Ala. Code §§ 35-9A-101 et seq.)</a:t>
            </a:r>
            <a:r>
              <a:rPr lang="en-US" dirty="0"/>
              <a:t>.</a:t>
            </a:r>
          </a:p>
          <a:p>
            <a:pPr marL="0" indent="0">
              <a:buNone/>
            </a:pPr>
            <a:endParaRPr lang="en-US" dirty="0"/>
          </a:p>
          <a:p>
            <a:pPr marL="0" indent="0">
              <a:buNone/>
            </a:pPr>
            <a:r>
              <a:rPr lang="en-US" b="1" dirty="0"/>
              <a:t>Key Alabama considerations:</a:t>
            </a:r>
            <a:endParaRPr lang="en-US" dirty="0"/>
          </a:p>
          <a:p>
            <a:pPr lvl="1" algn="just"/>
            <a:r>
              <a:rPr lang="en-US" sz="2400" b="1" dirty="0"/>
              <a:t>Late fees:</a:t>
            </a:r>
            <a:r>
              <a:rPr lang="en-US" sz="2400" dirty="0"/>
              <a:t> Allowed only if reasonable; Ala. Code § 35-9A-421.</a:t>
            </a:r>
          </a:p>
          <a:p>
            <a:pPr lvl="1" algn="just"/>
            <a:r>
              <a:rPr lang="en-US" sz="2400" b="1" dirty="0"/>
              <a:t>Nonpayment notice:</a:t>
            </a:r>
            <a:r>
              <a:rPr lang="en-US" sz="2400" dirty="0"/>
              <a:t> 7-day written notice before filing eviction for nonpayment (Ala. Code § 35-9A-421(b)).</a:t>
            </a:r>
          </a:p>
          <a:p>
            <a:pPr lvl="1" algn="just"/>
            <a:r>
              <a:rPr lang="en-US" sz="2400" b="1" dirty="0"/>
              <a:t>Self-help prohibited:</a:t>
            </a:r>
            <a:r>
              <a:rPr lang="en-US" sz="2400" dirty="0"/>
              <a:t> Landlords </a:t>
            </a:r>
            <a:r>
              <a:rPr lang="en-US" sz="2400" b="1" dirty="0"/>
              <a:t>cannot change locks or shut off utilities</a:t>
            </a:r>
            <a:r>
              <a:rPr lang="en-US" sz="2400" dirty="0"/>
              <a:t>; must use court process (</a:t>
            </a:r>
            <a:r>
              <a:rPr lang="en-US" sz="2400" i="1" dirty="0"/>
              <a:t>Mabry v. Norris</a:t>
            </a:r>
            <a:r>
              <a:rPr lang="en-US" sz="2400" dirty="0"/>
              <a:t>, 409 So. 2d 823 (Ala. 1982)).</a:t>
            </a:r>
          </a:p>
          <a:p>
            <a:endParaRPr lang="en-US" dirty="0"/>
          </a:p>
        </p:txBody>
      </p:sp>
    </p:spTree>
    <p:extLst>
      <p:ext uri="{BB962C8B-B14F-4D97-AF65-F5344CB8AC3E}">
        <p14:creationId xmlns:p14="http://schemas.microsoft.com/office/powerpoint/2010/main" val="1247966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063DE-5069-0155-3E12-2D66C840072E}"/>
              </a:ext>
            </a:extLst>
          </p:cNvPr>
          <p:cNvSpPr>
            <a:spLocks noGrp="1"/>
          </p:cNvSpPr>
          <p:nvPr>
            <p:ph type="title"/>
          </p:nvPr>
        </p:nvSpPr>
        <p:spPr/>
        <p:txBody>
          <a:bodyPr/>
          <a:lstStyle/>
          <a:p>
            <a:pPr algn="ctr"/>
            <a:r>
              <a:rPr lang="en-US" b="1" dirty="0"/>
              <a:t>Maintenance, Repairs &amp; Habitability Issues</a:t>
            </a:r>
            <a:endParaRPr lang="en-US" dirty="0"/>
          </a:p>
        </p:txBody>
      </p:sp>
      <p:sp>
        <p:nvSpPr>
          <p:cNvPr id="3" name="Content Placeholder 2">
            <a:extLst>
              <a:ext uri="{FF2B5EF4-FFF2-40B4-BE49-F238E27FC236}">
                <a16:creationId xmlns:a16="http://schemas.microsoft.com/office/drawing/2014/main" id="{50EF0AE7-B7F0-0D49-9174-64DC15F85C30}"/>
              </a:ext>
            </a:extLst>
          </p:cNvPr>
          <p:cNvSpPr>
            <a:spLocks noGrp="1"/>
          </p:cNvSpPr>
          <p:nvPr>
            <p:ph idx="1"/>
          </p:nvPr>
        </p:nvSpPr>
        <p:spPr>
          <a:xfrm>
            <a:off x="840000" y="1825624"/>
            <a:ext cx="7675350" cy="4575175"/>
          </a:xfrm>
        </p:spPr>
        <p:txBody>
          <a:bodyPr>
            <a:normAutofit fontScale="92500" lnSpcReduction="20000"/>
          </a:bodyPr>
          <a:lstStyle/>
          <a:p>
            <a:pPr marL="0" indent="0">
              <a:buNone/>
            </a:pPr>
            <a:r>
              <a:rPr lang="en-US" b="1" dirty="0"/>
              <a:t>Why it’s a major issue:</a:t>
            </a:r>
          </a:p>
          <a:p>
            <a:pPr marL="0" indent="0" algn="just">
              <a:buNone/>
            </a:pPr>
            <a:r>
              <a:rPr lang="en-US" b="1" dirty="0"/>
              <a:t>	</a:t>
            </a:r>
            <a:r>
              <a:rPr lang="en-US" dirty="0"/>
              <a:t>Under Ala. Code § 35-9A-204, landlords 	must maintain the property in a habitable condition. Failure to do so can allow tenants to </a:t>
            </a:r>
            <a:r>
              <a:rPr lang="en-US" b="1" dirty="0"/>
              <a:t>terminate the lease or seek damages</a:t>
            </a:r>
            <a:r>
              <a:rPr lang="en-US" dirty="0"/>
              <a:t>.</a:t>
            </a:r>
          </a:p>
          <a:p>
            <a:pPr marL="0" indent="0">
              <a:buNone/>
            </a:pPr>
            <a:endParaRPr lang="en-US" dirty="0"/>
          </a:p>
          <a:p>
            <a:pPr marL="0" indent="0">
              <a:buNone/>
            </a:pPr>
            <a:r>
              <a:rPr lang="en-US" b="1" dirty="0"/>
              <a:t>Key Alabama considerations:</a:t>
            </a:r>
            <a:endParaRPr lang="en-US" dirty="0"/>
          </a:p>
          <a:p>
            <a:pPr lvl="1"/>
            <a:r>
              <a:rPr lang="en-US" sz="2200" dirty="0"/>
              <a:t>Required to comply with building and housing codes affecting health and safety.</a:t>
            </a:r>
          </a:p>
          <a:p>
            <a:pPr lvl="1"/>
            <a:r>
              <a:rPr lang="en-US" sz="2200" dirty="0"/>
              <a:t>Must make all repairs and keep premises “fit and habitable” (Ala. Code § 35-9A-204).</a:t>
            </a:r>
          </a:p>
          <a:p>
            <a:pPr lvl="1"/>
            <a:r>
              <a:rPr lang="en-US" sz="2200" dirty="0"/>
              <a:t>Tenants must give </a:t>
            </a:r>
            <a:r>
              <a:rPr lang="en-US" sz="2200" b="1" dirty="0"/>
              <a:t>14 days written notice</a:t>
            </a:r>
            <a:r>
              <a:rPr lang="en-US" sz="2200" dirty="0"/>
              <a:t> to repair before they can terminate (Ala. Code § 35-9A-401).</a:t>
            </a:r>
          </a:p>
          <a:p>
            <a:pPr marL="0" lvl="0" indent="0">
              <a:buNone/>
            </a:pPr>
            <a:endParaRPr lang="en-US" b="1" dirty="0"/>
          </a:p>
          <a:p>
            <a:pPr marL="0" lvl="0" indent="0">
              <a:buNone/>
            </a:pPr>
            <a:r>
              <a:rPr lang="en-US" b="1" dirty="0"/>
              <a:t>Case example:</a:t>
            </a:r>
            <a:r>
              <a:rPr lang="en-US" dirty="0"/>
              <a:t> </a:t>
            </a:r>
            <a:r>
              <a:rPr lang="en-US" i="1" dirty="0"/>
              <a:t>Ex parte Housing Auth. of Talladega</a:t>
            </a:r>
            <a:r>
              <a:rPr lang="en-US" dirty="0"/>
              <a:t>, 13 So.3d 957 (Ala. 2008) – property managers can face liability if failing to maintain common areas.</a:t>
            </a:r>
          </a:p>
          <a:p>
            <a:endParaRPr lang="en-US" dirty="0"/>
          </a:p>
        </p:txBody>
      </p:sp>
    </p:spTree>
    <p:extLst>
      <p:ext uri="{BB962C8B-B14F-4D97-AF65-F5344CB8AC3E}">
        <p14:creationId xmlns:p14="http://schemas.microsoft.com/office/powerpoint/2010/main" val="2478047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70A0-BC14-4496-4A49-72343606CA25}"/>
              </a:ext>
            </a:extLst>
          </p:cNvPr>
          <p:cNvSpPr>
            <a:spLocks noGrp="1"/>
          </p:cNvSpPr>
          <p:nvPr>
            <p:ph type="title"/>
          </p:nvPr>
        </p:nvSpPr>
        <p:spPr/>
        <p:txBody>
          <a:bodyPr/>
          <a:lstStyle/>
          <a:p>
            <a:r>
              <a:rPr lang="en-US" b="1" dirty="0"/>
              <a:t>Lease Enforcement &amp; Evictions</a:t>
            </a:r>
            <a:endParaRPr lang="en-US" dirty="0"/>
          </a:p>
        </p:txBody>
      </p:sp>
      <p:sp>
        <p:nvSpPr>
          <p:cNvPr id="3" name="Content Placeholder 2">
            <a:extLst>
              <a:ext uri="{FF2B5EF4-FFF2-40B4-BE49-F238E27FC236}">
                <a16:creationId xmlns:a16="http://schemas.microsoft.com/office/drawing/2014/main" id="{8F91E1C5-F183-6EDB-0DB6-6E41E6205D29}"/>
              </a:ext>
            </a:extLst>
          </p:cNvPr>
          <p:cNvSpPr>
            <a:spLocks noGrp="1"/>
          </p:cNvSpPr>
          <p:nvPr>
            <p:ph idx="1"/>
          </p:nvPr>
        </p:nvSpPr>
        <p:spPr/>
        <p:txBody>
          <a:bodyPr>
            <a:normAutofit fontScale="92500" lnSpcReduction="10000"/>
          </a:bodyPr>
          <a:lstStyle/>
          <a:p>
            <a:pPr marL="0" indent="0">
              <a:buNone/>
            </a:pPr>
            <a:r>
              <a:rPr lang="en-US" b="1" dirty="0"/>
              <a:t>Why it’s a major issue:</a:t>
            </a:r>
          </a:p>
          <a:p>
            <a:pPr marL="0" indent="0">
              <a:buNone/>
            </a:pPr>
            <a:r>
              <a:rPr lang="en-US" dirty="0"/>
              <a:t>	 Eviction mistakes can cost time and lead to liability.</a:t>
            </a:r>
          </a:p>
          <a:p>
            <a:pPr marL="0" indent="0">
              <a:buNone/>
            </a:pPr>
            <a:endParaRPr lang="en-US" dirty="0"/>
          </a:p>
          <a:p>
            <a:pPr marL="0" indent="0">
              <a:buNone/>
            </a:pPr>
            <a:r>
              <a:rPr lang="en-US" sz="2200" b="1" dirty="0"/>
              <a:t>Key Alabama considerations:</a:t>
            </a:r>
            <a:endParaRPr lang="en-US" sz="2200" dirty="0"/>
          </a:p>
          <a:p>
            <a:pPr lvl="1"/>
            <a:r>
              <a:rPr lang="en-US" sz="2200" b="1" dirty="0"/>
              <a:t>Notice requirements:</a:t>
            </a:r>
            <a:endParaRPr lang="en-US" sz="2200" dirty="0"/>
          </a:p>
          <a:p>
            <a:pPr lvl="2"/>
            <a:r>
              <a:rPr lang="en-US" sz="2200" dirty="0"/>
              <a:t>7-day notice for nonpayment or material breach (Ala. Code § 35-9A-421 &amp; § 35-9A-422).</a:t>
            </a:r>
          </a:p>
          <a:p>
            <a:pPr lvl="2"/>
            <a:r>
              <a:rPr lang="en-US" sz="2200" dirty="0"/>
              <a:t>Immediate termination possible for certain criminal activity (Ala. Code § 35-9A-421(c)).</a:t>
            </a:r>
          </a:p>
          <a:p>
            <a:pPr lvl="1"/>
            <a:r>
              <a:rPr lang="en-US" sz="2200" b="1" dirty="0"/>
              <a:t>Court process:</a:t>
            </a:r>
            <a:r>
              <a:rPr lang="en-US" sz="2200" dirty="0"/>
              <a:t> Only District Court can issue writ of possession; cannot forcibly remove a tenant without sheriff involvement.</a:t>
            </a:r>
          </a:p>
          <a:p>
            <a:pPr marL="0" lvl="0" indent="0">
              <a:buNone/>
            </a:pPr>
            <a:endParaRPr lang="en-US" sz="2200" b="1" dirty="0"/>
          </a:p>
          <a:p>
            <a:pPr marL="0" lvl="0" indent="0">
              <a:buNone/>
            </a:pPr>
            <a:r>
              <a:rPr lang="en-US" sz="2200" b="1" dirty="0"/>
              <a:t>Case example:</a:t>
            </a:r>
            <a:r>
              <a:rPr lang="en-US" sz="2200" dirty="0"/>
              <a:t> </a:t>
            </a:r>
            <a:r>
              <a:rPr lang="en-US" sz="2200" i="1" dirty="0"/>
              <a:t>Mabry v. Norris</a:t>
            </a:r>
            <a:r>
              <a:rPr lang="en-US" sz="2200" dirty="0"/>
              <a:t>, 409 </a:t>
            </a:r>
            <a:r>
              <a:rPr lang="en-US" sz="2000" dirty="0"/>
              <a:t>So. 2d 823 (Ala. 1982) – “self-help” eviction can result in damages.</a:t>
            </a:r>
          </a:p>
          <a:p>
            <a:endParaRPr lang="en-US" dirty="0"/>
          </a:p>
        </p:txBody>
      </p:sp>
    </p:spTree>
    <p:extLst>
      <p:ext uri="{BB962C8B-B14F-4D97-AF65-F5344CB8AC3E}">
        <p14:creationId xmlns:p14="http://schemas.microsoft.com/office/powerpoint/2010/main" val="15254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D4E11C7-7BD5-4045-AC27-3F529BEC7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E31C5B85-32BF-72B8-FEC6-DF9508E181E7}"/>
              </a:ext>
            </a:extLst>
          </p:cNvPr>
          <p:cNvSpPr>
            <a:spLocks noGrp="1"/>
          </p:cNvSpPr>
          <p:nvPr>
            <p:ph type="title"/>
          </p:nvPr>
        </p:nvSpPr>
        <p:spPr>
          <a:xfrm>
            <a:off x="628650" y="1115786"/>
            <a:ext cx="2605388" cy="4626428"/>
          </a:xfrm>
          <a:effectLst/>
        </p:spPr>
        <p:txBody>
          <a:bodyPr anchor="ctr">
            <a:normAutofit/>
          </a:bodyPr>
          <a:lstStyle/>
          <a:p>
            <a:pPr algn="r"/>
            <a:br>
              <a:rPr lang="en-US" sz="3200" b="1">
                <a:solidFill>
                  <a:schemeClr val="tx1">
                    <a:lumMod val="95000"/>
                  </a:schemeClr>
                </a:solidFill>
              </a:rPr>
            </a:br>
            <a:br>
              <a:rPr lang="en-US" sz="3200" b="1">
                <a:solidFill>
                  <a:schemeClr val="tx1">
                    <a:lumMod val="95000"/>
                  </a:schemeClr>
                </a:solidFill>
              </a:rPr>
            </a:br>
            <a:r>
              <a:rPr lang="en-US" sz="3200" b="1">
                <a:solidFill>
                  <a:schemeClr val="tx1">
                    <a:lumMod val="95000"/>
                  </a:schemeClr>
                </a:solidFill>
              </a:rPr>
              <a:t>Liability &amp; Risk Management</a:t>
            </a:r>
            <a:br>
              <a:rPr lang="en-US" sz="3200" b="1">
                <a:solidFill>
                  <a:schemeClr val="tx1">
                    <a:lumMod val="95000"/>
                  </a:schemeClr>
                </a:solidFill>
              </a:rPr>
            </a:br>
            <a:br>
              <a:rPr lang="en-US" sz="3200">
                <a:solidFill>
                  <a:schemeClr val="tx1">
                    <a:lumMod val="95000"/>
                  </a:schemeClr>
                </a:solidFill>
              </a:rPr>
            </a:br>
            <a:br>
              <a:rPr lang="en-US" sz="3200">
                <a:solidFill>
                  <a:schemeClr val="tx1">
                    <a:lumMod val="95000"/>
                  </a:schemeClr>
                </a:solidFill>
              </a:rPr>
            </a:br>
            <a:endParaRPr lang="en-US" sz="3200">
              <a:solidFill>
                <a:schemeClr val="tx1">
                  <a:lumMod val="95000"/>
                </a:schemeClr>
              </a:solidFill>
            </a:endParaRP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32907"/>
            <a:ext cx="0" cy="27921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EB978BF-961B-869B-C748-2BFAA71E245B}"/>
              </a:ext>
            </a:extLst>
          </p:cNvPr>
          <p:cNvSpPr>
            <a:spLocks noGrp="1"/>
          </p:cNvSpPr>
          <p:nvPr>
            <p:ph idx="1"/>
          </p:nvPr>
        </p:nvSpPr>
        <p:spPr>
          <a:xfrm>
            <a:off x="3747406" y="1115785"/>
            <a:ext cx="4767935" cy="5441131"/>
          </a:xfrm>
        </p:spPr>
        <p:txBody>
          <a:bodyPr anchor="ctr">
            <a:normAutofit fontScale="85000" lnSpcReduction="10000"/>
          </a:bodyPr>
          <a:lstStyle/>
          <a:p>
            <a:pPr marL="0" indent="0">
              <a:buNone/>
            </a:pPr>
            <a:r>
              <a:rPr lang="en-US" b="1" dirty="0">
                <a:solidFill>
                  <a:schemeClr val="tx1">
                    <a:lumMod val="95000"/>
                  </a:schemeClr>
                </a:solidFill>
              </a:rPr>
              <a:t>Why it’s a major issue:</a:t>
            </a:r>
            <a:br>
              <a:rPr lang="en-US" b="1" dirty="0">
                <a:solidFill>
                  <a:schemeClr val="tx1">
                    <a:lumMod val="95000"/>
                  </a:schemeClr>
                </a:solidFill>
              </a:rPr>
            </a:br>
            <a:r>
              <a:rPr lang="en-US" b="1" dirty="0">
                <a:solidFill>
                  <a:schemeClr val="tx1">
                    <a:lumMod val="95000"/>
                  </a:schemeClr>
                </a:solidFill>
              </a:rPr>
              <a:t>	</a:t>
            </a:r>
            <a:r>
              <a:rPr lang="en-US" dirty="0">
                <a:solidFill>
                  <a:schemeClr val="tx1">
                    <a:lumMod val="95000"/>
                  </a:schemeClr>
                </a:solidFill>
              </a:rPr>
              <a:t>Alabama law exposes landlords to premises liability claims and contractual disputes. </a:t>
            </a:r>
            <a:r>
              <a:rPr lang="en-US" b="1" dirty="0">
                <a:solidFill>
                  <a:schemeClr val="tx1">
                    <a:lumMod val="95000"/>
                  </a:schemeClr>
                </a:solidFill>
              </a:rPr>
              <a:t>	</a:t>
            </a:r>
          </a:p>
          <a:p>
            <a:pPr marL="0" indent="0">
              <a:buNone/>
            </a:pPr>
            <a:endParaRPr lang="en-US" b="1" dirty="0">
              <a:solidFill>
                <a:schemeClr val="tx1">
                  <a:lumMod val="95000"/>
                </a:schemeClr>
              </a:solidFill>
            </a:endParaRPr>
          </a:p>
          <a:p>
            <a:pPr marL="0" indent="0">
              <a:buNone/>
            </a:pPr>
            <a:r>
              <a:rPr lang="en-US" b="1" dirty="0">
                <a:solidFill>
                  <a:schemeClr val="tx1">
                    <a:lumMod val="95000"/>
                  </a:schemeClr>
                </a:solidFill>
              </a:rPr>
              <a:t>Key Alabama considerations:</a:t>
            </a:r>
            <a:endParaRPr lang="en-US" dirty="0">
              <a:solidFill>
                <a:schemeClr val="tx1">
                  <a:lumMod val="95000"/>
                </a:schemeClr>
              </a:solidFill>
            </a:endParaRPr>
          </a:p>
          <a:p>
            <a:pPr lvl="1"/>
            <a:r>
              <a:rPr lang="en-US" sz="2400" b="1" dirty="0">
                <a:solidFill>
                  <a:schemeClr val="tx1">
                    <a:lumMod val="95000"/>
                  </a:schemeClr>
                </a:solidFill>
              </a:rPr>
              <a:t>Premises liability:</a:t>
            </a:r>
            <a:r>
              <a:rPr lang="en-US" sz="2400" dirty="0">
                <a:solidFill>
                  <a:schemeClr val="tx1">
                    <a:lumMod val="95000"/>
                  </a:schemeClr>
                </a:solidFill>
              </a:rPr>
              <a:t> Landlords owe a duty to keep common areas reasonably safe (</a:t>
            </a:r>
            <a:r>
              <a:rPr lang="en-US" sz="2400" i="1" dirty="0">
                <a:solidFill>
                  <a:schemeClr val="tx1">
                    <a:lumMod val="95000"/>
                  </a:schemeClr>
                </a:solidFill>
              </a:rPr>
              <a:t>Campbell v. Valley Garden Apartments</a:t>
            </a:r>
            <a:r>
              <a:rPr lang="en-US" sz="2400" dirty="0">
                <a:solidFill>
                  <a:schemeClr val="tx1">
                    <a:lumMod val="95000"/>
                  </a:schemeClr>
                </a:solidFill>
              </a:rPr>
              <a:t>, 600 So. 2d 240 (Ala. 1992)).</a:t>
            </a:r>
          </a:p>
          <a:p>
            <a:pPr lvl="1"/>
            <a:r>
              <a:rPr lang="en-US" sz="2400" b="1" dirty="0">
                <a:solidFill>
                  <a:schemeClr val="tx1">
                    <a:lumMod val="95000"/>
                  </a:schemeClr>
                </a:solidFill>
              </a:rPr>
              <a:t>Criminal acts:</a:t>
            </a:r>
            <a:r>
              <a:rPr lang="en-US" sz="2400" dirty="0">
                <a:solidFill>
                  <a:schemeClr val="tx1">
                    <a:lumMod val="95000"/>
                  </a:schemeClr>
                </a:solidFill>
              </a:rPr>
              <a:t> Can be liable if they knew of prior similar crimes and failed to take reasonable security measures.</a:t>
            </a:r>
          </a:p>
          <a:p>
            <a:pPr lvl="1"/>
            <a:r>
              <a:rPr lang="en-US" sz="2400" b="1" dirty="0">
                <a:solidFill>
                  <a:schemeClr val="tx1">
                    <a:lumMod val="95000"/>
                  </a:schemeClr>
                </a:solidFill>
              </a:rPr>
              <a:t>Insurance:</a:t>
            </a:r>
            <a:r>
              <a:rPr lang="en-US" sz="2400" dirty="0">
                <a:solidFill>
                  <a:schemeClr val="tx1">
                    <a:lumMod val="95000"/>
                  </a:schemeClr>
                </a:solidFill>
              </a:rPr>
              <a:t> Emphasize the importance of CGL and EPLI coverage; ensure off-premises coverage is included.</a:t>
            </a:r>
          </a:p>
          <a:p>
            <a:pPr lvl="1"/>
            <a:r>
              <a:rPr lang="en-US" sz="2400" dirty="0">
                <a:solidFill>
                  <a:schemeClr val="tx1">
                    <a:lumMod val="95000"/>
                  </a:schemeClr>
                </a:solidFill>
              </a:rPr>
              <a:t>Vendors/contractors must have proper licenses and insurance to avoid vicarious liability.</a:t>
            </a:r>
          </a:p>
          <a:p>
            <a:endParaRPr lang="en-US" sz="1200" dirty="0">
              <a:solidFill>
                <a:schemeClr val="tx1">
                  <a:lumMod val="95000"/>
                </a:schemeClr>
              </a:solidFill>
            </a:endParaRPr>
          </a:p>
        </p:txBody>
      </p:sp>
    </p:spTree>
    <p:extLst>
      <p:ext uri="{BB962C8B-B14F-4D97-AF65-F5344CB8AC3E}">
        <p14:creationId xmlns:p14="http://schemas.microsoft.com/office/powerpoint/2010/main" val="66461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4962833-2EBB-47A0-9823-D4F8E16EE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ctrTitle"/>
          </p:nvPr>
        </p:nvSpPr>
        <p:spPr>
          <a:xfrm>
            <a:off x="3282984" y="687388"/>
            <a:ext cx="4718016" cy="5483225"/>
          </a:xfrm>
          <a:effectLst/>
        </p:spPr>
        <p:txBody>
          <a:bodyPr wrap="square" anchor="ctr">
            <a:normAutofit/>
          </a:bodyPr>
          <a:lstStyle/>
          <a:p>
            <a:pPr algn="l"/>
            <a:r>
              <a:rPr lang="en-US" sz="4900">
                <a:solidFill>
                  <a:schemeClr val="tx1">
                    <a:lumMod val="95000"/>
                  </a:schemeClr>
                </a:solidFill>
              </a:rPr>
              <a:t>Essential Insurance Coverage for Alabama </a:t>
            </a:r>
            <a:br>
              <a:rPr lang="en-US" sz="4900">
                <a:solidFill>
                  <a:schemeClr val="tx1">
                    <a:lumMod val="95000"/>
                  </a:schemeClr>
                </a:solidFill>
              </a:rPr>
            </a:br>
            <a:r>
              <a:rPr lang="en-US" sz="4900">
                <a:solidFill>
                  <a:schemeClr val="tx1">
                    <a:lumMod val="95000"/>
                  </a:schemeClr>
                </a:solidFill>
              </a:rPr>
              <a:t>Property Managers and Real Estate Agents</a:t>
            </a:r>
          </a:p>
        </p:txBody>
      </p:sp>
      <p:sp>
        <p:nvSpPr>
          <p:cNvPr id="5" name="Subtitle 4">
            <a:extLst>
              <a:ext uri="{FF2B5EF4-FFF2-40B4-BE49-F238E27FC236}">
                <a16:creationId xmlns:a16="http://schemas.microsoft.com/office/drawing/2014/main" id="{4B586BA7-5D9C-938B-F531-96C81C4D5D44}"/>
              </a:ext>
            </a:extLst>
          </p:cNvPr>
          <p:cNvSpPr>
            <a:spLocks noGrp="1"/>
          </p:cNvSpPr>
          <p:nvPr>
            <p:ph type="subTitle" idx="1"/>
          </p:nvPr>
        </p:nvSpPr>
        <p:spPr>
          <a:xfrm>
            <a:off x="628650" y="1295400"/>
            <a:ext cx="2171734" cy="4267200"/>
          </a:xfrm>
        </p:spPr>
        <p:txBody>
          <a:bodyPr anchor="ctr">
            <a:normAutofit/>
          </a:bodyPr>
          <a:lstStyle/>
          <a:p>
            <a:endParaRPr lang="en-US" sz="2100">
              <a:solidFill>
                <a:schemeClr val="tx1">
                  <a:lumMod val="95000"/>
                </a:schemeClr>
              </a:solidFill>
            </a:endParaRPr>
          </a:p>
        </p:txBody>
      </p:sp>
      <p:cxnSp>
        <p:nvCxnSpPr>
          <p:cNvPr id="12" name="Straight Connector 11">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1685" y="2032907"/>
            <a:ext cx="0" cy="279218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26971" y="365125"/>
            <a:ext cx="4988378" cy="1325563"/>
          </a:xfrm>
        </p:spPr>
        <p:txBody>
          <a:bodyPr>
            <a:normAutofit/>
          </a:bodyPr>
          <a:lstStyle/>
          <a:p>
            <a:r>
              <a:rPr dirty="0"/>
              <a:t>Introduction</a:t>
            </a:r>
            <a:endParaRPr lang="en-US"/>
          </a:p>
        </p:txBody>
      </p:sp>
      <p:sp>
        <p:nvSpPr>
          <p:cNvPr id="3" name="Content Placeholder 2"/>
          <p:cNvSpPr>
            <a:spLocks noGrp="1"/>
          </p:cNvSpPr>
          <p:nvPr>
            <p:ph idx="1"/>
          </p:nvPr>
        </p:nvSpPr>
        <p:spPr>
          <a:xfrm>
            <a:off x="3737610" y="1825625"/>
            <a:ext cx="4865914" cy="4351338"/>
          </a:xfrm>
        </p:spPr>
        <p:txBody>
          <a:bodyPr>
            <a:normAutofit/>
          </a:bodyPr>
          <a:lstStyle/>
          <a:p>
            <a:pPr marL="0" indent="0" algn="just">
              <a:buNone/>
            </a:pPr>
            <a:r>
              <a:rPr lang="en-US" dirty="0"/>
              <a:t>Real estate agents and property managers are exposed to significant legal and financial risks as they manage client properties, handle tenant issues, and oversee day-to-day operations. Alabama courts have consistently held agents and managers accountable for professional mistakes, premises-related injuries, employee actions, and even theft of client funds.</a:t>
            </a:r>
          </a:p>
          <a:p>
            <a:pPr marL="0" indent="0">
              <a:buNone/>
            </a:pPr>
            <a:endParaRPr lang="en-US" dirty="0"/>
          </a:p>
        </p:txBody>
      </p:sp>
      <p:pic>
        <p:nvPicPr>
          <p:cNvPr id="5" name="Picture 4" descr="Person handing over keys">
            <a:extLst>
              <a:ext uri="{FF2B5EF4-FFF2-40B4-BE49-F238E27FC236}">
                <a16:creationId xmlns:a16="http://schemas.microsoft.com/office/drawing/2014/main" id="{C94CE26B-BC6F-1A53-1FFB-78520A527189}"/>
              </a:ext>
            </a:extLst>
          </p:cNvPr>
          <p:cNvPicPr>
            <a:picLocks noChangeAspect="1"/>
          </p:cNvPicPr>
          <p:nvPr/>
        </p:nvPicPr>
        <p:blipFill>
          <a:blip r:embed="rId3"/>
          <a:srcRect l="27986" r="40307" b="-1"/>
          <a:stretch>
            <a:fillRect/>
          </a:stretch>
        </p:blipFill>
        <p:spPr>
          <a:xfrm>
            <a:off x="20" y="10"/>
            <a:ext cx="3257530" cy="6857990"/>
          </a:xfrm>
          <a:prstGeom prst="rect">
            <a:avLst/>
          </a:prstGeom>
        </p:spPr>
      </p:pic>
    </p:spTree>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128</TotalTime>
  <Words>4087</Words>
  <Application>Microsoft Office PowerPoint</Application>
  <PresentationFormat>On-screen Show (4:3)</PresentationFormat>
  <Paragraphs>237</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Aptos</vt:lpstr>
      <vt:lpstr>Arial</vt:lpstr>
      <vt:lpstr>Corbel</vt:lpstr>
      <vt:lpstr>Courier New</vt:lpstr>
      <vt:lpstr>Depth</vt:lpstr>
      <vt:lpstr>Leases,  Insurance,   and Fraud </vt:lpstr>
      <vt:lpstr>PowerPoint Presentation</vt:lpstr>
      <vt:lpstr>Tenant Screening &amp; Fair Housing Compliance in Alabama</vt:lpstr>
      <vt:lpstr> Rent Collection &amp; Delinquencies (Alabama Uniform Residential Landlord and Tenant Act – URLTA)</vt:lpstr>
      <vt:lpstr>Maintenance, Repairs &amp; Habitability Issues</vt:lpstr>
      <vt:lpstr>Lease Enforcement &amp; Evictions</vt:lpstr>
      <vt:lpstr>  Liability &amp; Risk Management   </vt:lpstr>
      <vt:lpstr>Essential Insurance Coverage for Alabama  Property Managers and Real Estate Agents</vt:lpstr>
      <vt:lpstr>Introduction</vt:lpstr>
      <vt:lpstr> Errors &amp; Omissions (E&amp;O)/ Professional Liability  Insurance</vt:lpstr>
      <vt:lpstr> Alabama Case Law Example </vt:lpstr>
      <vt:lpstr> Commercial General Liability (CGL) CGL policies cover third-party bodily injury, property damage, and personal injury claims occurring on properties you manage, even if you do not own them. </vt:lpstr>
      <vt:lpstr>Off-Premises Coverage Limitation Case (Outside Alabama)</vt:lpstr>
      <vt:lpstr> Why is GCL Critical? </vt:lpstr>
      <vt:lpstr> Additional Insured Status and Property Manager Endorsements Being named as an Additional Insured on the property owner’s CGL policy ensures that you are covered under the owner’s liability policy for incidents occurring at managed properties.</vt:lpstr>
      <vt:lpstr>Why It’s Critical for You </vt:lpstr>
      <vt:lpstr>Umbrella / Excess Liability</vt:lpstr>
      <vt:lpstr>Employment Practices Liability Insurance (EPLI)</vt:lpstr>
      <vt:lpstr>Third-Party EPLI &amp; Fair Housing</vt:lpstr>
      <vt:lpstr>PowerPoint Presentation</vt:lpstr>
      <vt:lpstr> Crime Insurance / Employee Dishonesty Coverage Crime insurance protects against employee theft of funds, including client (owner) money. </vt:lpstr>
      <vt:lpstr>Summary of Coverage Recommendations</vt:lpstr>
      <vt:lpstr>Why It Matters</vt:lpstr>
      <vt:lpstr>Insurance Conclusion</vt:lpstr>
      <vt:lpstr>Fraud and Fraudulent Suppression in Residential Real Estate Sales </vt:lpstr>
      <vt:lpstr>Fraud and Fraudulent Suppression Claims</vt:lpstr>
      <vt:lpstr> Doctrine of Caveat Emptor  (Buyer Beware) </vt:lpstr>
      <vt:lpstr> Impact of “As-Is” Clauses </vt:lpstr>
      <vt:lpstr>Key Case Summaries: Facts, Issues, and Rulings </vt:lpstr>
      <vt:lpstr>  Practical Guidance</vt:lpstr>
      <vt:lpstr> Protecting Purchasers Through Direct Questions and Contract Addendums </vt:lpstr>
      <vt:lpstr>Sample Contract Addendum </vt:lpstr>
      <vt:lpstr>Seller-Friendly Template for Responding to Buyer Inquiries </vt:lpstr>
      <vt:lpstr>Model Response: Previously Known Issues That Have Been Repaired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Jeffrey Smith</cp:lastModifiedBy>
  <cp:revision>9</cp:revision>
  <dcterms:created xsi:type="dcterms:W3CDTF">2013-01-27T09:14:16Z</dcterms:created>
  <dcterms:modified xsi:type="dcterms:W3CDTF">2025-07-31T15:15:08Z</dcterms:modified>
  <cp:category/>
</cp:coreProperties>
</file>