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182"/>
  </p:handoutMasterIdLst>
  <p:sldIdLst>
    <p:sldId id="271" r:id="rId2"/>
    <p:sldId id="270" r:id="rId3"/>
    <p:sldId id="446" r:id="rId4"/>
    <p:sldId id="451" r:id="rId5"/>
    <p:sldId id="452" r:id="rId6"/>
    <p:sldId id="454" r:id="rId7"/>
    <p:sldId id="463" r:id="rId8"/>
    <p:sldId id="405" r:id="rId9"/>
    <p:sldId id="429" r:id="rId10"/>
    <p:sldId id="430" r:id="rId11"/>
    <p:sldId id="455" r:id="rId12"/>
    <p:sldId id="449" r:id="rId13"/>
    <p:sldId id="392" r:id="rId14"/>
    <p:sldId id="393" r:id="rId15"/>
    <p:sldId id="456" r:id="rId16"/>
    <p:sldId id="460" r:id="rId17"/>
    <p:sldId id="406" r:id="rId18"/>
    <p:sldId id="407" r:id="rId19"/>
    <p:sldId id="399" r:id="rId20"/>
    <p:sldId id="427" r:id="rId21"/>
    <p:sldId id="398" r:id="rId22"/>
    <p:sldId id="418" r:id="rId23"/>
    <p:sldId id="408" r:id="rId24"/>
    <p:sldId id="409" r:id="rId25"/>
    <p:sldId id="413" r:id="rId26"/>
    <p:sldId id="410" r:id="rId27"/>
    <p:sldId id="412" r:id="rId28"/>
    <p:sldId id="411" r:id="rId29"/>
    <p:sldId id="391" r:id="rId30"/>
    <p:sldId id="423" r:id="rId31"/>
    <p:sldId id="400" r:id="rId32"/>
    <p:sldId id="402" r:id="rId33"/>
    <p:sldId id="403" r:id="rId34"/>
    <p:sldId id="349" r:id="rId35"/>
    <p:sldId id="351" r:id="rId36"/>
    <p:sldId id="342" r:id="rId37"/>
    <p:sldId id="343" r:id="rId38"/>
    <p:sldId id="344" r:id="rId39"/>
    <p:sldId id="345" r:id="rId40"/>
    <p:sldId id="346" r:id="rId41"/>
    <p:sldId id="347" r:id="rId42"/>
    <p:sldId id="424" r:id="rId43"/>
    <p:sldId id="334" r:id="rId44"/>
    <p:sldId id="327" r:id="rId45"/>
    <p:sldId id="328" r:id="rId46"/>
    <p:sldId id="330" r:id="rId47"/>
    <p:sldId id="329" r:id="rId48"/>
    <p:sldId id="331" r:id="rId49"/>
    <p:sldId id="305" r:id="rId50"/>
    <p:sldId id="307" r:id="rId51"/>
    <p:sldId id="303" r:id="rId52"/>
    <p:sldId id="308" r:id="rId53"/>
    <p:sldId id="462" r:id="rId54"/>
    <p:sldId id="422" r:id="rId55"/>
    <p:sldId id="272" r:id="rId56"/>
    <p:sldId id="465" r:id="rId57"/>
    <p:sldId id="338" r:id="rId58"/>
    <p:sldId id="339" r:id="rId59"/>
    <p:sldId id="341" r:id="rId60"/>
    <p:sldId id="340" r:id="rId61"/>
    <p:sldId id="326" r:id="rId62"/>
    <p:sldId id="362" r:id="rId63"/>
    <p:sldId id="359" r:id="rId64"/>
    <p:sldId id="360" r:id="rId65"/>
    <p:sldId id="353" r:id="rId66"/>
    <p:sldId id="354" r:id="rId67"/>
    <p:sldId id="355" r:id="rId68"/>
    <p:sldId id="356" r:id="rId69"/>
    <p:sldId id="361" r:id="rId70"/>
    <p:sldId id="357" r:id="rId71"/>
    <p:sldId id="358" r:id="rId72"/>
    <p:sldId id="335" r:id="rId73"/>
    <p:sldId id="336" r:id="rId74"/>
    <p:sldId id="337" r:id="rId75"/>
    <p:sldId id="415" r:id="rId76"/>
    <p:sldId id="414" r:id="rId77"/>
    <p:sldId id="363" r:id="rId78"/>
    <p:sldId id="364" r:id="rId79"/>
    <p:sldId id="310" r:id="rId80"/>
    <p:sldId id="435" r:id="rId81"/>
    <p:sldId id="419" r:id="rId82"/>
    <p:sldId id="394" r:id="rId83"/>
    <p:sldId id="381" r:id="rId84"/>
    <p:sldId id="382" r:id="rId85"/>
    <p:sldId id="383" r:id="rId86"/>
    <p:sldId id="385" r:id="rId87"/>
    <p:sldId id="386" r:id="rId88"/>
    <p:sldId id="387" r:id="rId89"/>
    <p:sldId id="388" r:id="rId90"/>
    <p:sldId id="389" r:id="rId91"/>
    <p:sldId id="390" r:id="rId92"/>
    <p:sldId id="420" r:id="rId93"/>
    <p:sldId id="372" r:id="rId94"/>
    <p:sldId id="371" r:id="rId95"/>
    <p:sldId id="374" r:id="rId96"/>
    <p:sldId id="373" r:id="rId97"/>
    <p:sldId id="378" r:id="rId98"/>
    <p:sldId id="377" r:id="rId99"/>
    <p:sldId id="379" r:id="rId100"/>
    <p:sldId id="380" r:id="rId101"/>
    <p:sldId id="448" r:id="rId102"/>
    <p:sldId id="421" r:id="rId103"/>
    <p:sldId id="458" r:id="rId104"/>
    <p:sldId id="369" r:id="rId105"/>
    <p:sldId id="370" r:id="rId106"/>
    <p:sldId id="375" r:id="rId107"/>
    <p:sldId id="376" r:id="rId108"/>
    <p:sldId id="367" r:id="rId109"/>
    <p:sldId id="368" r:id="rId110"/>
    <p:sldId id="469" r:id="rId111"/>
    <p:sldId id="470" r:id="rId112"/>
    <p:sldId id="440" r:id="rId113"/>
    <p:sldId id="300" r:id="rId114"/>
    <p:sldId id="473" r:id="rId115"/>
    <p:sldId id="441" r:id="rId116"/>
    <p:sldId id="442" r:id="rId117"/>
    <p:sldId id="366" r:id="rId118"/>
    <p:sldId id="365" r:id="rId119"/>
    <p:sldId id="445" r:id="rId120"/>
    <p:sldId id="298" r:id="rId121"/>
    <p:sldId id="277" r:id="rId122"/>
    <p:sldId id="301" r:id="rId123"/>
    <p:sldId id="404" r:id="rId124"/>
    <p:sldId id="297" r:id="rId125"/>
    <p:sldId id="443" r:id="rId126"/>
    <p:sldId id="431" r:id="rId127"/>
    <p:sldId id="432" r:id="rId128"/>
    <p:sldId id="434" r:id="rId129"/>
    <p:sldId id="467" r:id="rId130"/>
    <p:sldId id="468" r:id="rId131"/>
    <p:sldId id="436" r:id="rId132"/>
    <p:sldId id="437" r:id="rId133"/>
    <p:sldId id="438" r:id="rId134"/>
    <p:sldId id="439" r:id="rId135"/>
    <p:sldId id="464" r:id="rId136"/>
    <p:sldId id="425" r:id="rId137"/>
    <p:sldId id="316" r:id="rId138"/>
    <p:sldId id="302" r:id="rId139"/>
    <p:sldId id="293" r:id="rId140"/>
    <p:sldId id="292" r:id="rId141"/>
    <p:sldId id="290" r:id="rId142"/>
    <p:sldId id="289" r:id="rId143"/>
    <p:sldId id="287" r:id="rId144"/>
    <p:sldId id="284" r:id="rId145"/>
    <p:sldId id="288" r:id="rId146"/>
    <p:sldId id="319" r:id="rId147"/>
    <p:sldId id="295" r:id="rId148"/>
    <p:sldId id="450" r:id="rId149"/>
    <p:sldId id="257" r:id="rId150"/>
    <p:sldId id="461" r:id="rId151"/>
    <p:sldId id="291" r:id="rId152"/>
    <p:sldId id="283" r:id="rId153"/>
    <p:sldId id="265" r:id="rId154"/>
    <p:sldId id="266" r:id="rId155"/>
    <p:sldId id="279" r:id="rId156"/>
    <p:sldId id="260" r:id="rId157"/>
    <p:sldId id="261" r:id="rId158"/>
    <p:sldId id="396" r:id="rId159"/>
    <p:sldId id="472" r:id="rId160"/>
    <p:sldId id="401" r:id="rId161"/>
    <p:sldId id="258" r:id="rId162"/>
    <p:sldId id="259" r:id="rId163"/>
    <p:sldId id="299" r:id="rId164"/>
    <p:sldId id="267" r:id="rId165"/>
    <p:sldId id="322" r:id="rId166"/>
    <p:sldId id="320" r:id="rId167"/>
    <p:sldId id="321" r:id="rId168"/>
    <p:sldId id="426" r:id="rId169"/>
    <p:sldId id="263" r:id="rId170"/>
    <p:sldId id="317" r:id="rId171"/>
    <p:sldId id="318" r:id="rId172"/>
    <p:sldId id="264" r:id="rId173"/>
    <p:sldId id="323" r:id="rId174"/>
    <p:sldId id="296" r:id="rId175"/>
    <p:sldId id="273" r:id="rId176"/>
    <p:sldId id="274" r:id="rId177"/>
    <p:sldId id="275" r:id="rId178"/>
    <p:sldId id="324" r:id="rId179"/>
    <p:sldId id="262" r:id="rId180"/>
    <p:sldId id="269" r:id="rId181"/>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62" autoAdjust="0"/>
    <p:restoredTop sz="94660"/>
  </p:normalViewPr>
  <p:slideViewPr>
    <p:cSldViewPr snapToGrid="0">
      <p:cViewPr varScale="1">
        <p:scale>
          <a:sx n="103" d="100"/>
          <a:sy n="103" d="100"/>
        </p:scale>
        <p:origin x="176" y="720"/>
      </p:cViewPr>
      <p:guideLst>
        <p:guide orient="horz" pos="2160"/>
        <p:guide pos="3840"/>
      </p:guideLst>
    </p:cSldViewPr>
  </p:slideViewPr>
  <p:notesTextViewPr>
    <p:cViewPr>
      <p:scale>
        <a:sx n="1" d="1"/>
        <a:sy n="1" d="1"/>
      </p:scale>
      <p:origin x="0" y="0"/>
    </p:cViewPr>
  </p:notesTextViewPr>
  <p:sorterViewPr>
    <p:cViewPr>
      <p:scale>
        <a:sx n="100" d="100"/>
        <a:sy n="100" d="100"/>
      </p:scale>
      <p:origin x="0" y="-52182"/>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handoutMaster" Target="handoutMasters/handoutMaster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22725" y="0"/>
            <a:ext cx="3078163" cy="469900"/>
          </a:xfrm>
          <a:prstGeom prst="rect">
            <a:avLst/>
          </a:prstGeom>
        </p:spPr>
        <p:txBody>
          <a:bodyPr vert="horz" lIns="91440" tIns="45720" rIns="91440" bIns="45720" rtlCol="0"/>
          <a:lstStyle>
            <a:lvl1pPr algn="r">
              <a:defRPr sz="1200"/>
            </a:lvl1pPr>
          </a:lstStyle>
          <a:p>
            <a:fld id="{06A65BCB-2771-4D96-89AF-8114F4C1F0E2}" type="datetimeFigureOut">
              <a:rPr lang="en-US" smtClean="0"/>
              <a:t>10/22/21</a:t>
            </a:fld>
            <a:endParaRPr lang="en-US"/>
          </a:p>
        </p:txBody>
      </p:sp>
      <p:sp>
        <p:nvSpPr>
          <p:cNvPr id="4" name="Footer Placeholder 3"/>
          <p:cNvSpPr>
            <a:spLocks noGrp="1"/>
          </p:cNvSpPr>
          <p:nvPr>
            <p:ph type="ftr" sz="quarter" idx="2"/>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22725" y="8918575"/>
            <a:ext cx="3078163" cy="469900"/>
          </a:xfrm>
          <a:prstGeom prst="rect">
            <a:avLst/>
          </a:prstGeom>
        </p:spPr>
        <p:txBody>
          <a:bodyPr vert="horz" lIns="91440" tIns="45720" rIns="91440" bIns="45720" rtlCol="0" anchor="b"/>
          <a:lstStyle>
            <a:lvl1pPr algn="r">
              <a:defRPr sz="1200"/>
            </a:lvl1pPr>
          </a:lstStyle>
          <a:p>
            <a:fld id="{0B0B1AEF-EEBC-4FC8-8C48-16CF1DAA15A2}" type="slidenum">
              <a:rPr lang="en-US" smtClean="0"/>
              <a:t>‹#›</a:t>
            </a:fld>
            <a:endParaRPr lang="en-US"/>
          </a:p>
        </p:txBody>
      </p:sp>
    </p:spTree>
    <p:extLst>
      <p:ext uri="{BB962C8B-B14F-4D97-AF65-F5344CB8AC3E}">
        <p14:creationId xmlns:p14="http://schemas.microsoft.com/office/powerpoint/2010/main" val="21950254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770888" y="1295401"/>
            <a:ext cx="8650224"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763895" y="1524000"/>
            <a:ext cx="8664211"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a:t>Click to edit Master title style</a:t>
            </a:r>
            <a:endParaRPr/>
          </a:p>
        </p:txBody>
      </p:sp>
      <p:sp>
        <p:nvSpPr>
          <p:cNvPr id="3" name="Subtitle 2"/>
          <p:cNvSpPr>
            <a:spLocks noGrp="1"/>
          </p:cNvSpPr>
          <p:nvPr>
            <p:ph type="subTitle" idx="1"/>
          </p:nvPr>
        </p:nvSpPr>
        <p:spPr>
          <a:xfrm>
            <a:off x="1763895" y="3299013"/>
            <a:ext cx="8664212"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p>
            <a:fld id="{4F38AD84-C8B7-4F45-B910-881CB676C5E0}" type="datetimeFigureOut">
              <a:rPr lang="en-US" smtClean="0"/>
              <a:t>10/22/21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D59E3-BCF4-4588-8339-1FDC71253C3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1198" y="611872"/>
            <a:ext cx="5439393" cy="1162050"/>
          </a:xfrm>
        </p:spPr>
        <p:txBody>
          <a:bodyPr anchor="b"/>
          <a:lstStyle>
            <a:lvl1pPr algn="ctr">
              <a:defRPr sz="3600" b="0"/>
            </a:lvl1pPr>
          </a:lstStyle>
          <a:p>
            <a:r>
              <a:rPr lang="en-US"/>
              <a:t>Click to edit Master title style</a:t>
            </a:r>
            <a:endParaRPr/>
          </a:p>
        </p:txBody>
      </p:sp>
      <p:sp>
        <p:nvSpPr>
          <p:cNvPr id="4" name="Text Placeholder 3"/>
          <p:cNvSpPr>
            <a:spLocks noGrp="1"/>
          </p:cNvSpPr>
          <p:nvPr>
            <p:ph type="body" sz="half" idx="2"/>
          </p:nvPr>
        </p:nvSpPr>
        <p:spPr>
          <a:xfrm>
            <a:off x="711198" y="1787856"/>
            <a:ext cx="5439393"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38AD84-C8B7-4F45-B910-881CB676C5E0}" type="datetimeFigureOut">
              <a:rPr lang="en-US" smtClean="0"/>
              <a:t>10/22/21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BD59E3-BCF4-4588-8339-1FDC71253C31}" type="slidenum">
              <a:rPr lang="en-US" smtClean="0"/>
              <a:t>‹#›</a:t>
            </a:fld>
            <a:endParaRPr lang="en-US"/>
          </a:p>
        </p:txBody>
      </p:sp>
      <p:sp>
        <p:nvSpPr>
          <p:cNvPr id="8" name="Picture Placeholder 2"/>
          <p:cNvSpPr>
            <a:spLocks noGrp="1"/>
          </p:cNvSpPr>
          <p:nvPr>
            <p:ph type="pic" idx="1"/>
          </p:nvPr>
        </p:nvSpPr>
        <p:spPr>
          <a:xfrm>
            <a:off x="6787489" y="359393"/>
            <a:ext cx="48768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4F38AD84-C8B7-4F45-B910-881CB676C5E0}" type="datetimeFigureOut">
              <a:rPr lang="en-US" smtClean="0"/>
              <a:t>10/22/21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D59E3-BCF4-4588-8339-1FDC71253C31}"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26389" y="368301"/>
            <a:ext cx="2032000" cy="55753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32365" y="368301"/>
            <a:ext cx="8919635" cy="5575300"/>
          </a:xfrm>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4F38AD84-C8B7-4F45-B910-881CB676C5E0}" type="datetimeFigureOut">
              <a:rPr lang="en-US" smtClean="0"/>
              <a:t>10/22/21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D59E3-BCF4-4588-8339-1FDC71253C3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4F38AD84-C8B7-4F45-B910-881CB676C5E0}" type="datetimeFigureOut">
              <a:rPr lang="en-US" smtClean="0"/>
              <a:t>10/22/21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D59E3-BCF4-4588-8339-1FDC71253C3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484718" y="3352802"/>
            <a:ext cx="11222567" cy="1470025"/>
          </a:xfrm>
        </p:spPr>
        <p:txBody>
          <a:bodyPr/>
          <a:lstStyle/>
          <a:p>
            <a:r>
              <a:rPr lang="en-US"/>
              <a:t>Click to edit Master title style</a:t>
            </a:r>
            <a:endParaRPr dirty="0"/>
          </a:p>
        </p:txBody>
      </p:sp>
      <p:sp>
        <p:nvSpPr>
          <p:cNvPr id="3" name="Subtitle 2"/>
          <p:cNvSpPr>
            <a:spLocks noGrp="1"/>
          </p:cNvSpPr>
          <p:nvPr>
            <p:ph type="subTitle" idx="1"/>
          </p:nvPr>
        </p:nvSpPr>
        <p:spPr>
          <a:xfrm>
            <a:off x="484718" y="4771030"/>
            <a:ext cx="11222567"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p>
            <a:fld id="{4F38AD84-C8B7-4F45-B910-881CB676C5E0}" type="datetimeFigureOut">
              <a:rPr lang="en-US" smtClean="0"/>
              <a:t>10/22/21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D59E3-BCF4-4588-8339-1FDC71253C31}" type="slidenum">
              <a:rPr lang="en-US" smtClean="0"/>
              <a:t>‹#›</a:t>
            </a:fld>
            <a:endParaRPr lang="en-US"/>
          </a:p>
        </p:txBody>
      </p:sp>
      <p:sp>
        <p:nvSpPr>
          <p:cNvPr id="9" name="Picture Placeholder 2"/>
          <p:cNvSpPr>
            <a:spLocks noGrp="1"/>
          </p:cNvSpPr>
          <p:nvPr>
            <p:ph type="pic" idx="13"/>
          </p:nvPr>
        </p:nvSpPr>
        <p:spPr>
          <a:xfrm>
            <a:off x="494640" y="363538"/>
            <a:ext cx="1120272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2367" y="2403145"/>
            <a:ext cx="10742084" cy="1362075"/>
          </a:xfrm>
        </p:spPr>
        <p:txBody>
          <a:bodyPr anchor="b" anchorCtr="0"/>
          <a:lstStyle>
            <a:lvl1pPr algn="ctr">
              <a:defRPr sz="4600" b="0" cap="none" baseline="0"/>
            </a:lvl1pPr>
          </a:lstStyle>
          <a:p>
            <a:r>
              <a:rPr lang="en-US"/>
              <a:t>Click to edit Master title style</a:t>
            </a:r>
            <a:endParaRPr/>
          </a:p>
        </p:txBody>
      </p:sp>
      <p:sp>
        <p:nvSpPr>
          <p:cNvPr id="3" name="Text Placeholder 2"/>
          <p:cNvSpPr>
            <a:spLocks noGrp="1"/>
          </p:cNvSpPr>
          <p:nvPr>
            <p:ph type="body" idx="1"/>
          </p:nvPr>
        </p:nvSpPr>
        <p:spPr>
          <a:xfrm>
            <a:off x="732367" y="3736006"/>
            <a:ext cx="10742084"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F38AD84-C8B7-4F45-B910-881CB676C5E0}" type="datetimeFigureOut">
              <a:rPr lang="en-US" smtClean="0"/>
              <a:t>10/22/21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D59E3-BCF4-4588-8339-1FDC71253C3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32367" y="107576"/>
            <a:ext cx="10723035" cy="1336956"/>
          </a:xfrm>
        </p:spPr>
        <p:txBody>
          <a:bodyPr/>
          <a:lstStyle/>
          <a:p>
            <a:r>
              <a:rPr lang="en-US"/>
              <a:t>Click to edit Master title style</a:t>
            </a:r>
            <a:endParaRPr/>
          </a:p>
        </p:txBody>
      </p:sp>
      <p:sp>
        <p:nvSpPr>
          <p:cNvPr id="3" name="Content Placeholder 2"/>
          <p:cNvSpPr>
            <a:spLocks noGrp="1"/>
          </p:cNvSpPr>
          <p:nvPr>
            <p:ph sz="half" idx="1"/>
          </p:nvPr>
        </p:nvSpPr>
        <p:spPr>
          <a:xfrm>
            <a:off x="732367" y="1600201"/>
            <a:ext cx="512064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Content Placeholder 3"/>
          <p:cNvSpPr>
            <a:spLocks noGrp="1"/>
          </p:cNvSpPr>
          <p:nvPr>
            <p:ph sz="half" idx="2"/>
          </p:nvPr>
        </p:nvSpPr>
        <p:spPr>
          <a:xfrm>
            <a:off x="6334761" y="1600201"/>
            <a:ext cx="512064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Date Placeholder 4"/>
          <p:cNvSpPr>
            <a:spLocks noGrp="1"/>
          </p:cNvSpPr>
          <p:nvPr>
            <p:ph type="dt" sz="half" idx="10"/>
          </p:nvPr>
        </p:nvSpPr>
        <p:spPr/>
        <p:txBody>
          <a:bodyPr/>
          <a:lstStyle/>
          <a:p>
            <a:fld id="{4F38AD84-C8B7-4F45-B910-881CB676C5E0}" type="datetimeFigureOut">
              <a:rPr lang="en-US" smtClean="0"/>
              <a:t>10/22/21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BD59E3-BCF4-4588-8339-1FDC71253C3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2365" y="107576"/>
            <a:ext cx="10723035" cy="1336956"/>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32365" y="1453225"/>
            <a:ext cx="512064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32365" y="2347416"/>
            <a:ext cx="512064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Text Placeholder 4"/>
          <p:cNvSpPr>
            <a:spLocks noGrp="1"/>
          </p:cNvSpPr>
          <p:nvPr>
            <p:ph type="body" sz="quarter" idx="3"/>
          </p:nvPr>
        </p:nvSpPr>
        <p:spPr>
          <a:xfrm>
            <a:off x="6334760" y="1453225"/>
            <a:ext cx="512064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34760" y="2347416"/>
            <a:ext cx="512064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7" name="Date Placeholder 6"/>
          <p:cNvSpPr>
            <a:spLocks noGrp="1"/>
          </p:cNvSpPr>
          <p:nvPr>
            <p:ph type="dt" sz="half" idx="10"/>
          </p:nvPr>
        </p:nvSpPr>
        <p:spPr/>
        <p:txBody>
          <a:bodyPr/>
          <a:lstStyle/>
          <a:p>
            <a:fld id="{4F38AD84-C8B7-4F45-B910-881CB676C5E0}" type="datetimeFigureOut">
              <a:rPr lang="en-US" smtClean="0"/>
              <a:t>10/22/21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BD59E3-BCF4-4588-8339-1FDC71253C3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4F38AD84-C8B7-4F45-B910-881CB676C5E0}" type="datetimeFigureOut">
              <a:rPr lang="en-US" smtClean="0"/>
              <a:t>10/22/21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BD59E3-BCF4-4588-8339-1FDC71253C3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38AD84-C8B7-4F45-B910-881CB676C5E0}" type="datetimeFigureOut">
              <a:rPr lang="en-US" smtClean="0"/>
              <a:t>10/22/21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BD59E3-BCF4-4588-8339-1FDC71253C3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1199" y="611872"/>
            <a:ext cx="5120640" cy="1162050"/>
          </a:xfrm>
        </p:spPr>
        <p:txBody>
          <a:bodyPr anchor="b"/>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6323765" y="368300"/>
            <a:ext cx="512064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Text Placeholder 3"/>
          <p:cNvSpPr>
            <a:spLocks noGrp="1"/>
          </p:cNvSpPr>
          <p:nvPr>
            <p:ph type="body" sz="half" idx="2"/>
          </p:nvPr>
        </p:nvSpPr>
        <p:spPr>
          <a:xfrm>
            <a:off x="711199" y="1787856"/>
            <a:ext cx="512064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38AD84-C8B7-4F45-B910-881CB676C5E0}" type="datetimeFigureOut">
              <a:rPr lang="en-US" smtClean="0"/>
              <a:t>10/22/21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BD59E3-BCF4-4588-8339-1FDC71253C3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2367" y="107576"/>
            <a:ext cx="10723035" cy="1336956"/>
          </a:xfrm>
          <a:prstGeom prst="rect">
            <a:avLst/>
          </a:prstGeom>
        </p:spPr>
        <p:txBody>
          <a:bodyPr vert="horz" lIns="91440" tIns="45720" rIns="91440" bIns="45720" rtlCol="0" anchor="b" anchorCtr="0">
            <a:noAutofit/>
          </a:bodyPr>
          <a:lstStyle/>
          <a:p>
            <a:r>
              <a:rPr lang="en-US"/>
              <a:t>Click to edit Master title style</a:t>
            </a:r>
            <a:endParaRPr/>
          </a:p>
        </p:txBody>
      </p:sp>
      <p:sp>
        <p:nvSpPr>
          <p:cNvPr id="3" name="Text Placeholder 2"/>
          <p:cNvSpPr>
            <a:spLocks noGrp="1"/>
          </p:cNvSpPr>
          <p:nvPr>
            <p:ph type="body" idx="1"/>
          </p:nvPr>
        </p:nvSpPr>
        <p:spPr>
          <a:xfrm>
            <a:off x="732367" y="1600201"/>
            <a:ext cx="10723035" cy="4343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7506447" y="6275669"/>
            <a:ext cx="2844800" cy="365125"/>
          </a:xfrm>
          <a:prstGeom prst="rect">
            <a:avLst/>
          </a:prstGeom>
        </p:spPr>
        <p:txBody>
          <a:bodyPr vert="horz" lIns="91440" tIns="45720" rIns="91440" bIns="45720" rtlCol="0" anchor="ctr"/>
          <a:lstStyle>
            <a:lvl1pPr algn="r">
              <a:defRPr sz="1200">
                <a:solidFill>
                  <a:schemeClr val="bg1"/>
                </a:solidFill>
              </a:defRPr>
            </a:lvl1pPr>
          </a:lstStyle>
          <a:p>
            <a:fld id="{4F38AD84-C8B7-4F45-B910-881CB676C5E0}" type="datetimeFigureOut">
              <a:rPr lang="en-US" smtClean="0"/>
              <a:t>10/22/21</a:t>
            </a:fld>
            <a:endParaRPr lang="en-US"/>
          </a:p>
        </p:txBody>
      </p:sp>
      <p:sp>
        <p:nvSpPr>
          <p:cNvPr id="5" name="Footer Placeholder 4"/>
          <p:cNvSpPr>
            <a:spLocks noGrp="1"/>
          </p:cNvSpPr>
          <p:nvPr>
            <p:ph type="ftr" sz="quarter" idx="3"/>
          </p:nvPr>
        </p:nvSpPr>
        <p:spPr>
          <a:xfrm>
            <a:off x="352611" y="6275669"/>
            <a:ext cx="6454588"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10530541" y="6275669"/>
            <a:ext cx="1320800" cy="365125"/>
          </a:xfrm>
          <a:prstGeom prst="rect">
            <a:avLst/>
          </a:prstGeom>
        </p:spPr>
        <p:txBody>
          <a:bodyPr vert="horz" lIns="91440" tIns="45720" rIns="91440" bIns="45720" rtlCol="0" anchor="ctr"/>
          <a:lstStyle>
            <a:lvl1pPr algn="r">
              <a:defRPr sz="3600">
                <a:solidFill>
                  <a:schemeClr val="bg1"/>
                </a:solidFill>
              </a:defRPr>
            </a:lvl1pPr>
          </a:lstStyle>
          <a:p>
            <a:fld id="{D1BD59E3-BCF4-4588-8339-1FDC71253C3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8.xml"/></Relationships>
</file>

<file path=ppt/slides/_rels/slide12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8.xml"/></Relationships>
</file>

<file path=ppt/slides/_rels/slide12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94.gif"/><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8.xml"/></Relationships>
</file>

<file path=ppt/slides/_rels/slide145.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8.xml"/></Relationships>
</file>

<file path=ppt/slides/_rels/slide149.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8.xml"/></Relationships>
</file>

<file path=ppt/slides/_rels/slide154.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8.xml"/></Relationships>
</file>

<file path=ppt/slides/_rels/slide155.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8.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8.xml"/></Relationships>
</file>

<file path=ppt/slides/_rels/slide162.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8.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8.xml"/></Relationships>
</file>

<file path=ppt/slides/_rels/slide165.xml.rels><?xml version="1.0" encoding="UTF-8" standalone="yes"?>
<Relationships xmlns="http://schemas.openxmlformats.org/package/2006/relationships"><Relationship Id="rId2" Type="http://schemas.openxmlformats.org/officeDocument/2006/relationships/image" Target="../media/image109.jp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8.xml"/></Relationships>
</file>

<file path=ppt/slides/_rels/slide167.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12.jpg"/><Relationship Id="rId1" Type="http://schemas.openxmlformats.org/officeDocument/2006/relationships/slideLayout" Target="../slideLayouts/slideLayout8.xml"/></Relationships>
</file>

<file path=ppt/slides/_rels/slide171.xml.rels><?xml version="1.0" encoding="UTF-8" standalone="yes"?>
<Relationships xmlns="http://schemas.openxmlformats.org/package/2006/relationships"><Relationship Id="rId2" Type="http://schemas.openxmlformats.org/officeDocument/2006/relationships/image" Target="../media/image113.jpg"/><Relationship Id="rId1" Type="http://schemas.openxmlformats.org/officeDocument/2006/relationships/slideLayout" Target="../slideLayouts/slideLayout8.xml"/></Relationships>
</file>

<file path=ppt/slides/_rels/slide172.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8.xml"/></Relationships>
</file>

<file path=ppt/slides/_rels/slide173.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8.xml"/></Relationships>
</file>

<file path=ppt/slides/_rels/slide176.xml.rels><?xml version="1.0" encoding="UTF-8" standalone="yes"?>
<Relationships xmlns="http://schemas.openxmlformats.org/package/2006/relationships"><Relationship Id="rId2" Type="http://schemas.openxmlformats.org/officeDocument/2006/relationships/image" Target="../media/image117.jpg"/><Relationship Id="rId1" Type="http://schemas.openxmlformats.org/officeDocument/2006/relationships/slideLayout" Target="../slideLayouts/slideLayout8.xml"/></Relationships>
</file>

<file path=ppt/slides/_rels/slide177.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8.xml"/></Relationships>
</file>

<file path=ppt/slides/_rels/slide178.xml.rels><?xml version="1.0" encoding="UTF-8" standalone="yes"?>
<Relationships xmlns="http://schemas.openxmlformats.org/package/2006/relationships"><Relationship Id="rId2" Type="http://schemas.openxmlformats.org/officeDocument/2006/relationships/image" Target="../media/image119.jpg"/><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latin typeface="Rockwell Extra Bold" panose="02060903040505020403" pitchFamily="18" charset="0"/>
              </a:rPr>
              <a:t>To forget the dead is akin to killing them twice</a:t>
            </a:r>
          </a:p>
        </p:txBody>
      </p:sp>
      <p:sp>
        <p:nvSpPr>
          <p:cNvPr id="3" name="Subtitle 2"/>
          <p:cNvSpPr>
            <a:spLocks noGrp="1"/>
          </p:cNvSpPr>
          <p:nvPr>
            <p:ph type="subTitle" idx="1"/>
          </p:nvPr>
        </p:nvSpPr>
        <p:spPr/>
        <p:txBody>
          <a:bodyPr/>
          <a:lstStyle/>
          <a:p>
            <a:r>
              <a:rPr lang="en-US" dirty="0"/>
              <a:t>Eli </a:t>
            </a:r>
            <a:r>
              <a:rPr lang="en-US"/>
              <a:t>Weisel</a:t>
            </a:r>
          </a:p>
        </p:txBody>
      </p:sp>
    </p:spTree>
    <p:extLst>
      <p:ext uri="{BB962C8B-B14F-4D97-AF65-F5344CB8AC3E}">
        <p14:creationId xmlns:p14="http://schemas.microsoft.com/office/powerpoint/2010/main" val="39840838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86137" y="623887"/>
            <a:ext cx="5419725" cy="5610225"/>
          </a:xfrm>
          <a:prstGeom prst="rect">
            <a:avLst/>
          </a:prstGeom>
        </p:spPr>
      </p:pic>
    </p:spTree>
    <p:extLst>
      <p:ext uri="{BB962C8B-B14F-4D97-AF65-F5344CB8AC3E}">
        <p14:creationId xmlns:p14="http://schemas.microsoft.com/office/powerpoint/2010/main" val="188093943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ge 11 Civil War Soldiers - Confederate - KY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b="-5"/>
          <a:stretch/>
        </p:blipFill>
        <p:spPr>
          <a:xfrm>
            <a:off x="4145280" y="-17343"/>
            <a:ext cx="4888992" cy="6771711"/>
          </a:xfrm>
          <a:prstGeom prst="rect">
            <a:avLst/>
          </a:prstGeom>
        </p:spPr>
      </p:pic>
      <p:sp>
        <p:nvSpPr>
          <p:cNvPr id="3" name="Oval 2"/>
          <p:cNvSpPr/>
          <p:nvPr/>
        </p:nvSpPr>
        <p:spPr>
          <a:xfrm>
            <a:off x="4145280" y="4328160"/>
            <a:ext cx="4791456" cy="75590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197285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OL Mail - Google Chrome"/>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82617" y="0"/>
            <a:ext cx="6426766" cy="6858000"/>
          </a:xfrm>
          <a:prstGeom prst="rect">
            <a:avLst/>
          </a:prstGeom>
        </p:spPr>
      </p:pic>
    </p:spTree>
    <p:extLst>
      <p:ext uri="{BB962C8B-B14F-4D97-AF65-F5344CB8AC3E}">
        <p14:creationId xmlns:p14="http://schemas.microsoft.com/office/powerpoint/2010/main" val="428867841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Rockwell Extra Bold" panose="02060903040505020403" pitchFamily="18" charset="0"/>
              </a:rPr>
              <a:t>Thomas Edwards</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92276313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Diaries</a:t>
            </a:r>
          </a:p>
        </p:txBody>
      </p:sp>
      <p:sp>
        <p:nvSpPr>
          <p:cNvPr id="3" name="Content Placeholder 2"/>
          <p:cNvSpPr>
            <a:spLocks noGrp="1"/>
          </p:cNvSpPr>
          <p:nvPr>
            <p:ph idx="1"/>
          </p:nvPr>
        </p:nvSpPr>
        <p:spPr/>
        <p:txBody>
          <a:bodyPr>
            <a:normAutofit fontScale="92500" lnSpcReduction="20000"/>
          </a:bodyPr>
          <a:lstStyle/>
          <a:p>
            <a:r>
              <a:rPr lang="en-US" dirty="0">
                <a:latin typeface="Rockwell Extra Bold" panose="02060903040505020403" pitchFamily="18" charset="0"/>
              </a:rPr>
              <a:t>Luther Remington</a:t>
            </a:r>
          </a:p>
          <a:p>
            <a:pPr lvl="1"/>
            <a:r>
              <a:rPr lang="en-US" dirty="0">
                <a:latin typeface="Rockwell Extra Bold" panose="02060903040505020403" pitchFamily="18" charset="0"/>
              </a:rPr>
              <a:t>11/9/65 – “I was taken with dysentery last night.  Hospital Steward died today…of mountain fever.”</a:t>
            </a:r>
          </a:p>
          <a:p>
            <a:pPr lvl="1"/>
            <a:r>
              <a:rPr lang="en-US" dirty="0">
                <a:latin typeface="Rockwell Extra Bold" panose="02060903040505020403" pitchFamily="18" charset="0"/>
              </a:rPr>
              <a:t>11/14/1865 – “a man found at the big Thompson and brought in here.”</a:t>
            </a:r>
          </a:p>
          <a:p>
            <a:pPr lvl="1"/>
            <a:r>
              <a:rPr lang="en-US" dirty="0">
                <a:latin typeface="Rockwell Extra Bold" panose="02060903040505020403" pitchFamily="18" charset="0"/>
              </a:rPr>
              <a:t>11/15/1865 – “the man found at the Big Thompson was named Edwards and he belonged to the 7</a:t>
            </a:r>
            <a:r>
              <a:rPr lang="en-US" baseline="30000" dirty="0">
                <a:latin typeface="Rockwell Extra Bold" panose="02060903040505020403" pitchFamily="18" charset="0"/>
              </a:rPr>
              <a:t>th</a:t>
            </a:r>
            <a:r>
              <a:rPr lang="en-US" dirty="0">
                <a:latin typeface="Rockwell Extra Bold" panose="02060903040505020403" pitchFamily="18" charset="0"/>
              </a:rPr>
              <a:t> Michigan.”</a:t>
            </a:r>
          </a:p>
          <a:p>
            <a:endParaRPr lang="en-US" dirty="0">
              <a:latin typeface="Rockwell Extra Bold" panose="02060903040505020403" pitchFamily="18" charset="0"/>
            </a:endParaRPr>
          </a:p>
          <a:p>
            <a:r>
              <a:rPr lang="en-US" dirty="0">
                <a:latin typeface="Rockwell Extra Bold" panose="02060903040505020403" pitchFamily="18" charset="0"/>
              </a:rPr>
              <a:t>Seth Warner</a:t>
            </a:r>
          </a:p>
          <a:p>
            <a:pPr lvl="1"/>
            <a:r>
              <a:rPr lang="en-US" dirty="0">
                <a:latin typeface="Rockwell Extra Bold" panose="02060903040505020403" pitchFamily="18" charset="0"/>
              </a:rPr>
              <a:t>4/6/1866- “There is only 25 0r 30 men for duty in garrison.”</a:t>
            </a:r>
          </a:p>
          <a:p>
            <a:pPr lvl="1"/>
            <a:r>
              <a:rPr lang="en-US" dirty="0">
                <a:latin typeface="Rockwell Extra Bold" panose="02060903040505020403" pitchFamily="18" charset="0"/>
              </a:rPr>
              <a:t>4/17/1866 – “One man died in hospital.”</a:t>
            </a:r>
          </a:p>
          <a:p>
            <a:pPr marL="457200" lvl="1" indent="0">
              <a:buNone/>
            </a:pPr>
            <a:r>
              <a:rPr lang="en-US" dirty="0">
                <a:latin typeface="Rockwell Extra Bold" panose="02060903040505020403" pitchFamily="18" charset="0"/>
              </a:rPr>
              <a:t>	</a:t>
            </a:r>
          </a:p>
        </p:txBody>
      </p:sp>
    </p:spTree>
    <p:extLst>
      <p:ext uri="{BB962C8B-B14F-4D97-AF65-F5344CB8AC3E}">
        <p14:creationId xmlns:p14="http://schemas.microsoft.com/office/powerpoint/2010/main" val="361663105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S. Civil War Soldiers, 1861-1865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520761" y="97537"/>
            <a:ext cx="7830503" cy="6534912"/>
          </a:xfrm>
          <a:prstGeom prst="rect">
            <a:avLst/>
          </a:prstGeom>
        </p:spPr>
      </p:pic>
    </p:spTree>
    <p:extLst>
      <p:ext uri="{BB962C8B-B14F-4D97-AF65-F5344CB8AC3E}">
        <p14:creationId xmlns:p14="http://schemas.microsoft.com/office/powerpoint/2010/main" val="306340164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oldier Details - The Civil War (U.S. National Park Service) - Google Chrome"/>
          <p:cNvPicPr>
            <a:picLocks noChangeAspect="1"/>
          </p:cNvPicPr>
          <p:nvPr/>
        </p:nvPicPr>
        <p:blipFill rotWithShape="1">
          <a:blip r:embed="rId2" cstate="email">
            <a:extLst>
              <a:ext uri="{28A0092B-C50C-407E-A947-70E740481C1C}">
                <a14:useLocalDpi xmlns:a14="http://schemas.microsoft.com/office/drawing/2010/main"/>
              </a:ext>
            </a:extLst>
          </a:blip>
          <a:srcRect b="-3276"/>
          <a:stretch/>
        </p:blipFill>
        <p:spPr>
          <a:xfrm>
            <a:off x="1348026" y="97537"/>
            <a:ext cx="7625286" cy="6851904"/>
          </a:xfrm>
          <a:prstGeom prst="rect">
            <a:avLst/>
          </a:prstGeom>
        </p:spPr>
      </p:pic>
    </p:spTree>
    <p:extLst>
      <p:ext uri="{BB962C8B-B14F-4D97-AF65-F5344CB8AC3E}">
        <p14:creationId xmlns:p14="http://schemas.microsoft.com/office/powerpoint/2010/main" val="8558833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ivil War &quot;Widows' Pensions&quot; - Fold3 - Google Chrome"/>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38819" y="269237"/>
            <a:ext cx="11758109" cy="5907726"/>
          </a:xfrm>
        </p:spPr>
      </p:pic>
      <p:sp>
        <p:nvSpPr>
          <p:cNvPr id="5" name="Oval 4"/>
          <p:cNvSpPr/>
          <p:nvPr/>
        </p:nvSpPr>
        <p:spPr>
          <a:xfrm>
            <a:off x="1914144" y="3048000"/>
            <a:ext cx="4425696" cy="106070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315807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omas edwards MI none - Fold3 Search - Google Chrome"/>
          <p:cNvPicPr>
            <a:picLocks noChangeAspect="1"/>
          </p:cNvPicPr>
          <p:nvPr/>
        </p:nvPicPr>
        <p:blipFill rotWithShape="1">
          <a:blip r:embed="rId2" cstate="email">
            <a:extLst>
              <a:ext uri="{28A0092B-C50C-407E-A947-70E740481C1C}">
                <a14:useLocalDpi xmlns:a14="http://schemas.microsoft.com/office/drawing/2010/main"/>
              </a:ext>
            </a:extLst>
          </a:blip>
          <a:srcRect b="-2046"/>
          <a:stretch/>
        </p:blipFill>
        <p:spPr>
          <a:xfrm>
            <a:off x="1938528" y="106635"/>
            <a:ext cx="7473696" cy="6769653"/>
          </a:xfrm>
          <a:prstGeom prst="rect">
            <a:avLst/>
          </a:prstGeom>
        </p:spPr>
      </p:pic>
    </p:spTree>
    <p:extLst>
      <p:ext uri="{BB962C8B-B14F-4D97-AF65-F5344CB8AC3E}">
        <p14:creationId xmlns:p14="http://schemas.microsoft.com/office/powerpoint/2010/main" val="195522286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ivil War &quot;Widows' Pensions&quot;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1895" y="682752"/>
            <a:ext cx="12449141" cy="5705856"/>
          </a:xfrm>
          <a:prstGeom prst="rect">
            <a:avLst/>
          </a:prstGeom>
        </p:spPr>
      </p:pic>
    </p:spTree>
    <p:extLst>
      <p:ext uri="{BB962C8B-B14F-4D97-AF65-F5344CB8AC3E}">
        <p14:creationId xmlns:p14="http://schemas.microsoft.com/office/powerpoint/2010/main" val="66357207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ge 3 Civil War &quot;Widows' Pensions&quot;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669792" y="52529"/>
            <a:ext cx="4181856" cy="6628688"/>
          </a:xfrm>
          <a:prstGeom prst="rect">
            <a:avLst/>
          </a:prstGeom>
        </p:spPr>
      </p:pic>
    </p:spTree>
    <p:extLst>
      <p:ext uri="{BB962C8B-B14F-4D97-AF65-F5344CB8AC3E}">
        <p14:creationId xmlns:p14="http://schemas.microsoft.com/office/powerpoint/2010/main" val="1045145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ctr">
              <a:buNone/>
            </a:pPr>
            <a:r>
              <a:rPr lang="en-US" dirty="0">
                <a:latin typeface="Rockwell Extra Bold"/>
                <a:cs typeface="Rockwell Extra Bold"/>
              </a:rPr>
              <a:t>THE OLD TESTAMENT IS A WRITTEN RECORD OF EVENTS</a:t>
            </a:r>
          </a:p>
          <a:p>
            <a:pPr marL="0" indent="0" algn="ctr">
              <a:buNone/>
            </a:pPr>
            <a:endParaRPr lang="en-US" dirty="0">
              <a:latin typeface="Rockwell Extra Bold"/>
              <a:cs typeface="Rockwell Extra Bold"/>
            </a:endParaRPr>
          </a:p>
          <a:p>
            <a:pPr marL="0" indent="0" algn="ctr">
              <a:buNone/>
            </a:pPr>
            <a:r>
              <a:rPr lang="en-US" dirty="0">
                <a:latin typeface="Rockwell Extra Bold"/>
                <a:cs typeface="Rockwell Extra Bold"/>
              </a:rPr>
              <a:t>DO ALL SCHOLARS AGREE AS TO THE MEANING OF THE PASSAGES?</a:t>
            </a:r>
          </a:p>
        </p:txBody>
      </p:sp>
    </p:spTree>
    <p:extLst>
      <p:ext uri="{BB962C8B-B14F-4D97-AF65-F5344CB8AC3E}">
        <p14:creationId xmlns:p14="http://schemas.microsoft.com/office/powerpoint/2010/main" val="86338197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6119113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oll of honor; names of soldiers who died in defense ... v.1-8. - Full View | HathiTrust Digital Library | HathiTrust Digital Library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56435" y="573025"/>
            <a:ext cx="9596909" cy="5705856"/>
          </a:xfrm>
          <a:prstGeom prst="rect">
            <a:avLst/>
          </a:prstGeom>
        </p:spPr>
      </p:pic>
    </p:spTree>
    <p:extLst>
      <p:ext uri="{BB962C8B-B14F-4D97-AF65-F5344CB8AC3E}">
        <p14:creationId xmlns:p14="http://schemas.microsoft.com/office/powerpoint/2010/main" val="386077402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James H. Mingo </a:t>
            </a:r>
          </a:p>
        </p:txBody>
      </p:sp>
      <p:sp>
        <p:nvSpPr>
          <p:cNvPr id="3" name="Content Placeholder 2"/>
          <p:cNvSpPr>
            <a:spLocks noGrp="1"/>
          </p:cNvSpPr>
          <p:nvPr>
            <p:ph idx="1"/>
          </p:nvPr>
        </p:nvSpPr>
        <p:spPr/>
        <p:txBody>
          <a:bodyPr>
            <a:normAutofit fontScale="92500" lnSpcReduction="10000"/>
          </a:bodyPr>
          <a:lstStyle/>
          <a:p>
            <a:r>
              <a:rPr lang="en-US" dirty="0">
                <a:latin typeface="Rockwell Extra Bold" panose="02060903040505020403" pitchFamily="18" charset="0"/>
              </a:rPr>
              <a:t>7</a:t>
            </a:r>
            <a:r>
              <a:rPr lang="en-US" baseline="30000" dirty="0">
                <a:latin typeface="Rockwell Extra Bold" panose="02060903040505020403" pitchFamily="18" charset="0"/>
              </a:rPr>
              <a:t>th</a:t>
            </a:r>
            <a:r>
              <a:rPr lang="en-US" dirty="0">
                <a:latin typeface="Rockwell Extra Bold" panose="02060903040505020403" pitchFamily="18" charset="0"/>
              </a:rPr>
              <a:t> Michigan Cavalry</a:t>
            </a:r>
          </a:p>
          <a:p>
            <a:r>
              <a:rPr lang="en-US" dirty="0">
                <a:latin typeface="Rockwell Extra Bold" panose="02060903040505020403" pitchFamily="18" charset="0"/>
              </a:rPr>
              <a:t>1860 census from Albion, Calhoun county, Michigan</a:t>
            </a:r>
          </a:p>
          <a:p>
            <a:r>
              <a:rPr lang="en-US" dirty="0">
                <a:latin typeface="Rockwell Extra Bold" panose="02060903040505020403" pitchFamily="18" charset="0"/>
              </a:rPr>
              <a:t>27 years old farmer / laborer</a:t>
            </a:r>
          </a:p>
          <a:p>
            <a:r>
              <a:rPr lang="en-US" dirty="0">
                <a:latin typeface="Rockwell Extra Bold" panose="02060903040505020403" pitchFamily="18" charset="0"/>
              </a:rPr>
              <a:t>Listed as “Indian” (1850 census is Mulatto)</a:t>
            </a:r>
          </a:p>
          <a:p>
            <a:r>
              <a:rPr lang="en-US" dirty="0">
                <a:latin typeface="Rockwell Extra Bold" panose="02060903040505020403" pitchFamily="18" charset="0"/>
              </a:rPr>
              <a:t>Living with father Jonathon Mingo, mother, brothers and sister</a:t>
            </a:r>
          </a:p>
          <a:p>
            <a:r>
              <a:rPr lang="en-US" dirty="0">
                <a:latin typeface="Rockwell Extra Bold" panose="02060903040505020403" pitchFamily="18" charset="0"/>
              </a:rPr>
              <a:t>Draft registration log described as “Indian”</a:t>
            </a:r>
          </a:p>
          <a:p>
            <a:r>
              <a:rPr lang="en-US" dirty="0">
                <a:latin typeface="Rockwell Extra Bold" panose="02060903040505020403" pitchFamily="18" charset="0"/>
              </a:rPr>
              <a:t>1900 Indian Population schedule brothers John and Amos are listed as Narragansett Indian with ¼ white blood. </a:t>
            </a:r>
          </a:p>
          <a:p>
            <a:endParaRPr lang="en-US" dirty="0">
              <a:latin typeface="Rockwell Extra Bold" panose="02060903040505020403" pitchFamily="18" charset="0"/>
            </a:endParaRPr>
          </a:p>
        </p:txBody>
      </p:sp>
    </p:spTree>
    <p:extLst>
      <p:ext uri="{BB962C8B-B14F-4D97-AF65-F5344CB8AC3E}">
        <p14:creationId xmlns:p14="http://schemas.microsoft.com/office/powerpoint/2010/main" val="185633667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latin typeface="Rockwell Extra Bold" panose="02060903040505020403" pitchFamily="18" charset="0"/>
              </a:rPr>
              <a:t>Willow Springs Walter L. Colton and  </a:t>
            </a:r>
            <a:r>
              <a:rPr lang="en-US" sz="3600" dirty="0" err="1">
                <a:latin typeface="Rockwell Extra Bold" panose="02060903040505020403" pitchFamily="18" charset="0"/>
              </a:rPr>
              <a:t>S.L.Matthews</a:t>
            </a:r>
            <a:endParaRPr lang="en-US" sz="3600" dirty="0">
              <a:latin typeface="Rockwell Extra Bold" panose="02060903040505020403" pitchFamily="18" charset="0"/>
            </a:endParaRPr>
          </a:p>
        </p:txBody>
      </p:sp>
      <p:sp>
        <p:nvSpPr>
          <p:cNvPr id="3" name="Content Placeholder 2"/>
          <p:cNvSpPr>
            <a:spLocks noGrp="1"/>
          </p:cNvSpPr>
          <p:nvPr>
            <p:ph idx="1"/>
          </p:nvPr>
        </p:nvSpPr>
        <p:spPr/>
        <p:txBody>
          <a:bodyPr/>
          <a:lstStyle/>
          <a:p>
            <a:pPr marL="0" indent="0">
              <a:buNone/>
            </a:pPr>
            <a:r>
              <a:rPr lang="en-US" dirty="0"/>
              <a:t>“</a:t>
            </a:r>
            <a:r>
              <a:rPr lang="en-US" dirty="0">
                <a:latin typeface="Rockwell Extra Bold" panose="02060903040505020403" pitchFamily="18" charset="0"/>
              </a:rPr>
              <a:t>On August 13, 150 Indians attacked a detachment at Willow Springs, stampeding the stock.” </a:t>
            </a:r>
          </a:p>
          <a:p>
            <a:pPr marL="0" indent="0">
              <a:buNone/>
            </a:pPr>
            <a:r>
              <a:rPr lang="en-US" dirty="0">
                <a:latin typeface="Rockwell Extra Bold" panose="02060903040505020403" pitchFamily="18" charset="0"/>
              </a:rPr>
              <a:t>After pursuing the Indians responsible, “the column passed the bodies of 2 Indians killed…One of the men took a silver ring from the finger of one.  On it was the inscription,  “S.L. Matthews Company A 1 Michigan Cav.”” </a:t>
            </a:r>
            <a:r>
              <a:rPr lang="en-US" sz="2000" dirty="0">
                <a:latin typeface="Rockwell Extra Bold" panose="02060903040505020403" pitchFamily="18" charset="0"/>
              </a:rPr>
              <a:t>Circle of Fire, John D. McDermott, 2003</a:t>
            </a:r>
            <a:endParaRPr lang="en-US" dirty="0">
              <a:latin typeface="Rockwell Extra Bold" panose="02060903040505020403" pitchFamily="18" charset="0"/>
            </a:endParaRPr>
          </a:p>
        </p:txBody>
      </p:sp>
    </p:spTree>
    <p:extLst>
      <p:ext uri="{BB962C8B-B14F-4D97-AF65-F5344CB8AC3E}">
        <p14:creationId xmlns:p14="http://schemas.microsoft.com/office/powerpoint/2010/main" val="284860690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36550"/>
            <a:ext cx="10058400" cy="5102542"/>
          </a:xfrm>
          <a:prstGeom prst="rect">
            <a:avLst/>
          </a:prstGeom>
        </p:spPr>
      </p:pic>
      <p:pic>
        <p:nvPicPr>
          <p:cNvPr id="3" name="Picture 2" descr="Ancestry.com - U.S., Returns from Military Posts, 1806-1916 - Google Chrome"/>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536" y="0"/>
            <a:ext cx="12192000" cy="6650182"/>
          </a:xfrm>
          <a:prstGeom prst="rect">
            <a:avLst/>
          </a:prstGeom>
        </p:spPr>
      </p:pic>
    </p:spTree>
    <p:extLst>
      <p:ext uri="{BB962C8B-B14F-4D97-AF65-F5344CB8AC3E}">
        <p14:creationId xmlns:p14="http://schemas.microsoft.com/office/powerpoint/2010/main" val="403559830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Gray</a:t>
            </a: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P 102 On the 13</a:t>
            </a:r>
            <a:r>
              <a:rPr lang="en-US" baseline="30000" dirty="0">
                <a:latin typeface="Rockwell Extra Bold" panose="02060903040505020403" pitchFamily="18" charset="0"/>
              </a:rPr>
              <a:t>th</a:t>
            </a:r>
            <a:r>
              <a:rPr lang="en-US" dirty="0">
                <a:latin typeface="Rockwell Extra Bold" panose="02060903040505020403" pitchFamily="18" charset="0"/>
              </a:rPr>
              <a:t>  “They killed two soldiers out of a party of four traveling from Big Laramie to Willow Springs.” </a:t>
            </a:r>
          </a:p>
        </p:txBody>
      </p:sp>
    </p:spTree>
    <p:extLst>
      <p:ext uri="{BB962C8B-B14F-4D97-AF65-F5344CB8AC3E}">
        <p14:creationId xmlns:p14="http://schemas.microsoft.com/office/powerpoint/2010/main" val="412328837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Colton and Matthews</a:t>
            </a: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Post Return August, 1985 notes that S.L. Matthews, and Saddler Walter L. Colton killed by Indians near big Laramie D.T.</a:t>
            </a:r>
          </a:p>
        </p:txBody>
      </p:sp>
    </p:spTree>
    <p:extLst>
      <p:ext uri="{BB962C8B-B14F-4D97-AF65-F5344CB8AC3E}">
        <p14:creationId xmlns:p14="http://schemas.microsoft.com/office/powerpoint/2010/main" val="82043454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ge 3 Civil War &quot;Widows' Pensions&quot;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b="-435"/>
          <a:stretch/>
        </p:blipFill>
        <p:spPr>
          <a:xfrm>
            <a:off x="2965320" y="109729"/>
            <a:ext cx="5483736" cy="6669024"/>
          </a:xfrm>
          <a:prstGeom prst="rect">
            <a:avLst/>
          </a:prstGeom>
        </p:spPr>
      </p:pic>
    </p:spTree>
    <p:extLst>
      <p:ext uri="{BB962C8B-B14F-4D97-AF65-F5344CB8AC3E}">
        <p14:creationId xmlns:p14="http://schemas.microsoft.com/office/powerpoint/2010/main" val="300514076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ge 33 Civil War &quot;Widows' Pensions&quot;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b="-3231"/>
          <a:stretch/>
        </p:blipFill>
        <p:spPr>
          <a:xfrm>
            <a:off x="2949398" y="1"/>
            <a:ext cx="5463082" cy="6937248"/>
          </a:xfrm>
          <a:prstGeom prst="rect">
            <a:avLst/>
          </a:prstGeom>
        </p:spPr>
      </p:pic>
    </p:spTree>
    <p:extLst>
      <p:ext uri="{BB962C8B-B14F-4D97-AF65-F5344CB8AC3E}">
        <p14:creationId xmlns:p14="http://schemas.microsoft.com/office/powerpoint/2010/main" val="66436915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latin typeface="Rockwell Extra Bold" panose="02060903040505020403" pitchFamily="18" charset="0"/>
              </a:rPr>
              <a:t>Customs of Service for Non-commissioned Officers and soldiers</a:t>
            </a: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SADDLERS – Each company of cavalry is allowed an enlisted man as saddler, whose duty it is to keep the horse-</a:t>
            </a:r>
            <a:r>
              <a:rPr lang="en-US" dirty="0" err="1">
                <a:latin typeface="Rockwell Extra Bold" panose="02060903040505020403" pitchFamily="18" charset="0"/>
              </a:rPr>
              <a:t>equipments</a:t>
            </a:r>
            <a:r>
              <a:rPr lang="en-US" dirty="0">
                <a:latin typeface="Rockwell Extra Bold" panose="02060903040505020403" pitchFamily="18" charset="0"/>
              </a:rPr>
              <a:t> of the company in repair…The pay of the saddler is $14 per month, the same as a corporal of cavalry, with the same allowance of clothing and.  Military duty ordinarily is not required of either saddler sergeants or saddlers; but they should be instructed in a knowledge of the ordinary duties, and should at all times be available in case of necessity.</a:t>
            </a:r>
          </a:p>
        </p:txBody>
      </p:sp>
    </p:spTree>
    <p:extLst>
      <p:ext uri="{BB962C8B-B14F-4D97-AF65-F5344CB8AC3E}">
        <p14:creationId xmlns:p14="http://schemas.microsoft.com/office/powerpoint/2010/main" val="1002943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CRITERIA</a:t>
            </a:r>
          </a:p>
        </p:txBody>
      </p:sp>
      <p:sp>
        <p:nvSpPr>
          <p:cNvPr id="3" name="Content Placeholder 2"/>
          <p:cNvSpPr>
            <a:spLocks noGrp="1"/>
          </p:cNvSpPr>
          <p:nvPr>
            <p:ph idx="1"/>
          </p:nvPr>
        </p:nvSpPr>
        <p:spPr/>
        <p:txBody>
          <a:bodyPr>
            <a:normAutofit fontScale="92500" lnSpcReduction="10000"/>
          </a:bodyPr>
          <a:lstStyle/>
          <a:p>
            <a:r>
              <a:rPr lang="en-US" dirty="0">
                <a:latin typeface="Rockwell Extra Bold" panose="02060903040505020403" pitchFamily="18" charset="0"/>
              </a:rPr>
              <a:t>Check if assigned Fort Collins</a:t>
            </a:r>
          </a:p>
          <a:p>
            <a:r>
              <a:rPr lang="en-US" dirty="0">
                <a:latin typeface="Rockwell Extra Bold" panose="02060903040505020403" pitchFamily="18" charset="0"/>
              </a:rPr>
              <a:t>Check 1860 census</a:t>
            </a:r>
          </a:p>
          <a:p>
            <a:r>
              <a:rPr lang="en-US" dirty="0">
                <a:latin typeface="Rockwell Extra Bold" panose="02060903040505020403" pitchFamily="18" charset="0"/>
              </a:rPr>
              <a:t>Verify not in 1870 census</a:t>
            </a:r>
          </a:p>
          <a:p>
            <a:r>
              <a:rPr lang="en-US" dirty="0">
                <a:latin typeface="Rockwell Extra Bold" panose="02060903040505020403" pitchFamily="18" charset="0"/>
              </a:rPr>
              <a:t>Verify Find a Grave,  Grandview, Bingham Hill</a:t>
            </a:r>
          </a:p>
          <a:p>
            <a:r>
              <a:rPr lang="en-US" dirty="0">
                <a:latin typeface="Rockwell Extra Bold" panose="02060903040505020403" pitchFamily="18" charset="0"/>
              </a:rPr>
              <a:t>Check Regimental and Company records</a:t>
            </a:r>
          </a:p>
          <a:p>
            <a:r>
              <a:rPr lang="en-US" dirty="0">
                <a:latin typeface="Rockwell Extra Bold" panose="02060903040505020403" pitchFamily="18" charset="0"/>
              </a:rPr>
              <a:t>Verify through National Park Service Record</a:t>
            </a:r>
          </a:p>
          <a:p>
            <a:r>
              <a:rPr lang="en-US" dirty="0">
                <a:latin typeface="Rockwell Extra Bold" panose="02060903040505020403" pitchFamily="18" charset="0"/>
              </a:rPr>
              <a:t>Verify through Civil War monument record</a:t>
            </a:r>
          </a:p>
          <a:p>
            <a:r>
              <a:rPr lang="en-US" dirty="0">
                <a:latin typeface="Rockwell Extra Bold" panose="02060903040505020403" pitchFamily="18" charset="0"/>
              </a:rPr>
              <a:t>Check widow claims</a:t>
            </a:r>
          </a:p>
          <a:p>
            <a:endParaRPr lang="en-US" dirty="0"/>
          </a:p>
        </p:txBody>
      </p:sp>
    </p:spTree>
    <p:extLst>
      <p:ext uri="{BB962C8B-B14F-4D97-AF65-F5344CB8AC3E}">
        <p14:creationId xmlns:p14="http://schemas.microsoft.com/office/powerpoint/2010/main" val="123523706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a:latin typeface="Rockwell Extra Bold" panose="02060903040505020403" pitchFamily="18" charset="0"/>
              </a:rPr>
              <a:t>George Cooley and George Baker</a:t>
            </a:r>
          </a:p>
        </p:txBody>
      </p:sp>
      <p:sp>
        <p:nvSpPr>
          <p:cNvPr id="3" name="Content Placeholder 2"/>
          <p:cNvSpPr>
            <a:spLocks noGrp="1"/>
          </p:cNvSpPr>
          <p:nvPr>
            <p:ph idx="1"/>
          </p:nvPr>
        </p:nvSpPr>
        <p:spPr/>
        <p:txBody>
          <a:bodyPr/>
          <a:lstStyle/>
          <a:p>
            <a:pPr marL="0" indent="0">
              <a:buNone/>
            </a:pPr>
            <a:r>
              <a:rPr lang="en-US" dirty="0"/>
              <a:t>“</a:t>
            </a:r>
            <a:r>
              <a:rPr lang="en-US" dirty="0">
                <a:latin typeface="Rockwell Extra Bold" panose="02060903040505020403" pitchFamily="18" charset="0"/>
              </a:rPr>
              <a:t>The Indians ran after the wagons bent on plunder…several times when closely pressed, the Sergeant would halt, fight, and give the horse a little time to recover their wind.  He made his last stand immediately after crossing the Little Laramie River, where he was killed. Soldiers found both wagons burned, with a wagon tire across the charred head of the feet of the Michigan soldier.  He had evidently been chained to the wagon wheel and burned by piling bacon around him.” </a:t>
            </a:r>
            <a:r>
              <a:rPr lang="en-US" sz="2000" dirty="0">
                <a:latin typeface="Rockwell Extra Bold" panose="02060903040505020403" pitchFamily="18" charset="0"/>
              </a:rPr>
              <a:t>Kuykendall</a:t>
            </a:r>
            <a:endParaRPr lang="en-US" dirty="0">
              <a:latin typeface="Rockwell Extra Bold" panose="02060903040505020403" pitchFamily="18" charset="0"/>
            </a:endParaRPr>
          </a:p>
        </p:txBody>
      </p:sp>
    </p:spTree>
    <p:extLst>
      <p:ext uri="{BB962C8B-B14F-4D97-AF65-F5344CB8AC3E}">
        <p14:creationId xmlns:p14="http://schemas.microsoft.com/office/powerpoint/2010/main" val="425156357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dirty="0">
                <a:latin typeface="Baskerville Old Face" panose="02020602080505020303" pitchFamily="18" charset="0"/>
              </a:rPr>
              <a:t>Attack on Supply Train</a:t>
            </a:r>
            <a:r>
              <a:rPr lang="en-US" sz="2800" dirty="0">
                <a:latin typeface="Baskerville Old Face" panose="02020602080505020303" pitchFamily="18" charset="0"/>
              </a:rPr>
              <a:t> Frederic Remington 1885</a:t>
            </a:r>
            <a:endParaRPr lang="en-US" dirty="0">
              <a:latin typeface="Baskerville Old Face" panose="02020602080505020303" pitchFamily="18" charset="0"/>
            </a:endParaRP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6253677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Cooley and Baker</a:t>
            </a:r>
          </a:p>
        </p:txBody>
      </p:sp>
      <p:sp>
        <p:nvSpPr>
          <p:cNvPr id="3" name="Content Placeholder 2"/>
          <p:cNvSpPr>
            <a:spLocks noGrp="1"/>
          </p:cNvSpPr>
          <p:nvPr>
            <p:ph idx="1"/>
          </p:nvPr>
        </p:nvSpPr>
        <p:spPr/>
        <p:txBody>
          <a:bodyPr/>
          <a:lstStyle/>
          <a:p>
            <a:pPr marL="0" indent="0">
              <a:buNone/>
            </a:pPr>
            <a:r>
              <a:rPr lang="en-US" dirty="0"/>
              <a:t>“</a:t>
            </a:r>
            <a:r>
              <a:rPr lang="en-US" dirty="0">
                <a:latin typeface="Rockwell Extra Bold" panose="02060903040505020403" pitchFamily="18" charset="0"/>
              </a:rPr>
              <a:t>During the 10 weeks at Camp Collins, an event that produced the greatest sensation and sorrow was the capture, torture, and murder of Corporal George Baker of Co. “B “, by the Indians near Little Laramie, by tying him to his wagon and burning him alive.” </a:t>
            </a:r>
            <a:r>
              <a:rPr lang="en-US" sz="2000" dirty="0">
                <a:latin typeface="Rockwell Extra Bold" panose="02060903040505020403" pitchFamily="18" charset="0"/>
              </a:rPr>
              <a:t>Reminiscences Seventh Michigan Cavalry, George Cobb</a:t>
            </a:r>
            <a:endParaRPr lang="en-US" dirty="0">
              <a:latin typeface="Rockwell Extra Bold" panose="02060903040505020403" pitchFamily="18" charset="0"/>
            </a:endParaRPr>
          </a:p>
        </p:txBody>
      </p:sp>
    </p:spTree>
    <p:extLst>
      <p:ext uri="{BB962C8B-B14F-4D97-AF65-F5344CB8AC3E}">
        <p14:creationId xmlns:p14="http://schemas.microsoft.com/office/powerpoint/2010/main" val="221885304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Gray </a:t>
            </a: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p.103 “Two army wagons loaded with commissary supplies had left Fort Collins…on August 1 with eleven troopers in charge of Corp. Charles R. Cooley…on the 5</a:t>
            </a:r>
            <a:r>
              <a:rPr lang="en-US" baseline="30000" dirty="0">
                <a:latin typeface="Rockwell Extra Bold" panose="02060903040505020403" pitchFamily="18" charset="0"/>
              </a:rPr>
              <a:t>th</a:t>
            </a:r>
            <a:r>
              <a:rPr lang="en-US" dirty="0">
                <a:latin typeface="Rockwell Extra Bold" panose="02060903040505020403" pitchFamily="18" charset="0"/>
              </a:rPr>
              <a:t>…150 Indians swarmed to the attack.  When the wagons turned back, the raiders stampeded the one driven by Pvt. George Baker, co. B, 7</a:t>
            </a:r>
            <a:r>
              <a:rPr lang="en-US" baseline="30000" dirty="0">
                <a:latin typeface="Rockwell Extra Bold" panose="02060903040505020403" pitchFamily="18" charset="0"/>
              </a:rPr>
              <a:t>th</a:t>
            </a:r>
            <a:r>
              <a:rPr lang="en-US" dirty="0">
                <a:latin typeface="Rockwell Extra Bold" panose="02060903040505020403" pitchFamily="18" charset="0"/>
              </a:rPr>
              <a:t> Michigan.  Capturing the wagon they dragged Baker out, scalped him, chained him to a wagon wheel, stacked bacon around him, and set the whole afire…Sgt. Cooley fell with a bullet through the head.”</a:t>
            </a:r>
          </a:p>
        </p:txBody>
      </p:sp>
    </p:spTree>
    <p:extLst>
      <p:ext uri="{BB962C8B-B14F-4D97-AF65-F5344CB8AC3E}">
        <p14:creationId xmlns:p14="http://schemas.microsoft.com/office/powerpoint/2010/main" val="346486781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Cooley and Baker</a:t>
            </a:r>
          </a:p>
        </p:txBody>
      </p:sp>
      <p:sp>
        <p:nvSpPr>
          <p:cNvPr id="3" name="Content Placeholder 2"/>
          <p:cNvSpPr>
            <a:spLocks noGrp="1"/>
          </p:cNvSpPr>
          <p:nvPr>
            <p:ph idx="1"/>
          </p:nvPr>
        </p:nvSpPr>
        <p:spPr/>
        <p:txBody>
          <a:bodyPr/>
          <a:lstStyle/>
          <a:p>
            <a:pPr marL="0" indent="0">
              <a:buNone/>
            </a:pPr>
            <a:r>
              <a:rPr lang="en-US" dirty="0"/>
              <a:t>“</a:t>
            </a:r>
            <a:r>
              <a:rPr lang="en-US" dirty="0">
                <a:latin typeface="Rockwell Extra Bold" panose="02060903040505020403" pitchFamily="18" charset="0"/>
              </a:rPr>
              <a:t>During the summer of 1865 a large force of Indians appeared </a:t>
            </a:r>
            <a:r>
              <a:rPr lang="en-US" dirty="0" err="1">
                <a:latin typeface="Rockwell Extra Bold" panose="02060903040505020403" pitchFamily="18" charset="0"/>
              </a:rPr>
              <a:t>onn</a:t>
            </a:r>
            <a:r>
              <a:rPr lang="en-US" dirty="0">
                <a:latin typeface="Rockwell Extra Bold" panose="02060903040505020403" pitchFamily="18" charset="0"/>
              </a:rPr>
              <a:t> the stage road…at Seven Mile creek a detail of nine men under Sgt. Cooley of the 1</a:t>
            </a:r>
            <a:r>
              <a:rPr lang="en-US" baseline="30000" dirty="0">
                <a:latin typeface="Rockwell Extra Bold" panose="02060903040505020403" pitchFamily="18" charset="0"/>
              </a:rPr>
              <a:t>st</a:t>
            </a:r>
            <a:r>
              <a:rPr lang="en-US" dirty="0">
                <a:latin typeface="Rockwell Extra Bold" panose="02060903040505020403" pitchFamily="18" charset="0"/>
              </a:rPr>
              <a:t> Colorado Cavalry escorting two Government wagons loaded with supplies saw them coming over a hill…The Sergeant turned at once, ordering the drivers to keep close together…one quit his team and the other, a Private Baker, a Michigan soldier, went to his death.”</a:t>
            </a:r>
          </a:p>
          <a:p>
            <a:pPr marL="0" indent="0">
              <a:buNone/>
            </a:pPr>
            <a:r>
              <a:rPr lang="en-US" sz="2000" dirty="0">
                <a:latin typeface="Rockwell Extra Bold" panose="02060903040505020403" pitchFamily="18" charset="0"/>
              </a:rPr>
              <a:t>Frontier Days a True Narrative, Judge W.L. Kuykendall 1917</a:t>
            </a:r>
          </a:p>
        </p:txBody>
      </p:sp>
    </p:spTree>
    <p:extLst>
      <p:ext uri="{BB962C8B-B14F-4D97-AF65-F5344CB8AC3E}">
        <p14:creationId xmlns:p14="http://schemas.microsoft.com/office/powerpoint/2010/main" val="17978303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Cooley and Baker</a:t>
            </a: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Post Return August 1865</a:t>
            </a:r>
          </a:p>
          <a:p>
            <a:pPr marL="0" indent="0">
              <a:buNone/>
            </a:pPr>
            <a:r>
              <a:rPr lang="en-US" dirty="0">
                <a:latin typeface="Rockwell Extra Bold" panose="02060903040505020403" pitchFamily="18" charset="0"/>
              </a:rPr>
              <a:t>“Priv. Geo. Baker killed by Indians near Coopers Creek Aug 5/65”</a:t>
            </a:r>
          </a:p>
          <a:p>
            <a:pPr marL="0" indent="0">
              <a:buNone/>
            </a:pPr>
            <a:r>
              <a:rPr lang="en-US" dirty="0">
                <a:latin typeface="Rockwell Extra Bold" panose="02060903040505020403" pitchFamily="18" charset="0"/>
              </a:rPr>
              <a:t>“</a:t>
            </a:r>
            <a:r>
              <a:rPr lang="en-US" dirty="0" err="1">
                <a:latin typeface="Rockwell Extra Bold" panose="02060903040505020403" pitchFamily="18" charset="0"/>
              </a:rPr>
              <a:t>Sergt</a:t>
            </a:r>
            <a:r>
              <a:rPr lang="en-US" dirty="0">
                <a:latin typeface="Rockwell Extra Bold" panose="02060903040505020403" pitchFamily="18" charset="0"/>
              </a:rPr>
              <a:t>. Geo. P Cooley killed in action with Indians near coopers Creek Aug 5/65”</a:t>
            </a:r>
          </a:p>
        </p:txBody>
      </p:sp>
    </p:spTree>
    <p:extLst>
      <p:ext uri="{BB962C8B-B14F-4D97-AF65-F5344CB8AC3E}">
        <p14:creationId xmlns:p14="http://schemas.microsoft.com/office/powerpoint/2010/main" val="408807263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a:ext>
            </a:extLst>
          </a:blip>
          <a:srcRect/>
          <a:stretch>
            <a:fillRect/>
          </a:stretch>
        </p:blipFill>
        <p:spPr bwMode="auto">
          <a:xfrm rot="5400000">
            <a:off x="3075760" y="-2279874"/>
            <a:ext cx="6120384" cy="11460419"/>
          </a:xfrm>
          <a:prstGeom prst="rect">
            <a:avLst/>
          </a:prstGeom>
          <a:noFill/>
          <a:ln>
            <a:noFill/>
          </a:ln>
        </p:spPr>
      </p:pic>
    </p:spTree>
    <p:extLst>
      <p:ext uri="{BB962C8B-B14F-4D97-AF65-F5344CB8AC3E}">
        <p14:creationId xmlns:p14="http://schemas.microsoft.com/office/powerpoint/2010/main" val="363345257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95675" y="938212"/>
            <a:ext cx="5200650" cy="4981575"/>
          </a:xfrm>
          <a:prstGeom prst="rect">
            <a:avLst/>
          </a:prstGeom>
        </p:spPr>
      </p:pic>
    </p:spTree>
    <p:extLst>
      <p:ext uri="{BB962C8B-B14F-4D97-AF65-F5344CB8AC3E}">
        <p14:creationId xmlns:p14="http://schemas.microsoft.com/office/powerpoint/2010/main" val="279608203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486656" y="31594"/>
            <a:ext cx="2785681" cy="6721724"/>
          </a:xfrm>
          <a:prstGeom prst="rect">
            <a:avLst/>
          </a:prstGeom>
        </p:spPr>
      </p:pic>
    </p:spTree>
    <p:extLst>
      <p:ext uri="{BB962C8B-B14F-4D97-AF65-F5344CB8AC3E}">
        <p14:creationId xmlns:p14="http://schemas.microsoft.com/office/powerpoint/2010/main" val="360900903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Rockwell Extra Bold" panose="02060903040505020403" pitchFamily="18" charset="0"/>
              </a:rPr>
              <a:t>HENRY LESCOE</a:t>
            </a:r>
          </a:p>
        </p:txBody>
      </p:sp>
      <p:sp>
        <p:nvSpPr>
          <p:cNvPr id="3" name="Content Placeholder 2"/>
          <p:cNvSpPr>
            <a:spLocks noGrp="1"/>
          </p:cNvSpPr>
          <p:nvPr>
            <p:ph idx="1"/>
          </p:nvPr>
        </p:nvSpPr>
        <p:spPr/>
        <p:txBody>
          <a:bodyPr/>
          <a:lstStyle/>
          <a:p>
            <a:r>
              <a:rPr lang="en-US" dirty="0">
                <a:latin typeface="Rockwell Extra Bold" panose="02060903040505020403" pitchFamily="18" charset="0"/>
              </a:rPr>
              <a:t>12/1/1863 Enlists 21</a:t>
            </a:r>
            <a:r>
              <a:rPr lang="en-US" baseline="30000" dirty="0">
                <a:latin typeface="Rockwell Extra Bold" panose="02060903040505020403" pitchFamily="18" charset="0"/>
              </a:rPr>
              <a:t>ST</a:t>
            </a:r>
            <a:r>
              <a:rPr lang="en-US" dirty="0">
                <a:latin typeface="Rockwell Extra Bold" panose="02060903040505020403" pitchFamily="18" charset="0"/>
              </a:rPr>
              <a:t> New York Cavalry – US Park Service</a:t>
            </a:r>
          </a:p>
          <a:p>
            <a:r>
              <a:rPr lang="en-US" dirty="0">
                <a:latin typeface="Rockwell Extra Bold" panose="02060903040505020403" pitchFamily="18" charset="0"/>
              </a:rPr>
              <a:t>Born Essex, NY, 1845, Farmer</a:t>
            </a:r>
          </a:p>
          <a:p>
            <a:r>
              <a:rPr lang="en-US" dirty="0">
                <a:latin typeface="Rockwell Extra Bold" panose="02060903040505020403" pitchFamily="18" charset="0"/>
              </a:rPr>
              <a:t>Post Order 4/30/1866 “private Henry </a:t>
            </a:r>
            <a:r>
              <a:rPr lang="en-US" dirty="0" err="1">
                <a:latin typeface="Rockwell Extra Bold" panose="02060903040505020403" pitchFamily="18" charset="0"/>
              </a:rPr>
              <a:t>Liscoe</a:t>
            </a:r>
            <a:r>
              <a:rPr lang="en-US" dirty="0">
                <a:latin typeface="Rockwell Extra Bold" panose="02060903040505020403" pitchFamily="18" charset="0"/>
              </a:rPr>
              <a:t>, company “D”, 21</a:t>
            </a:r>
            <a:r>
              <a:rPr lang="en-US" baseline="30000" dirty="0">
                <a:latin typeface="Rockwell Extra Bold" panose="02060903040505020403" pitchFamily="18" charset="0"/>
              </a:rPr>
              <a:t>st</a:t>
            </a:r>
            <a:r>
              <a:rPr lang="en-US" dirty="0">
                <a:latin typeface="Rockwell Extra Bold" panose="02060903040505020403" pitchFamily="18" charset="0"/>
              </a:rPr>
              <a:t> Cavalry absent sick in hospital.</a:t>
            </a:r>
          </a:p>
          <a:p>
            <a:r>
              <a:rPr lang="en-US" dirty="0">
                <a:latin typeface="Rockwell Extra Bold" panose="02060903040505020403" pitchFamily="18" charset="0"/>
              </a:rPr>
              <a:t>4/30/66 “Absent sick in hospital. Investigation fails to elicit further information”</a:t>
            </a:r>
          </a:p>
          <a:p>
            <a:r>
              <a:rPr lang="en-US" dirty="0">
                <a:latin typeface="Rockwell Extra Bold" panose="02060903040505020403" pitchFamily="18" charset="0"/>
              </a:rPr>
              <a:t>Seth Warner Diary 4/17/86 “one man died in hospital”</a:t>
            </a:r>
          </a:p>
          <a:p>
            <a:r>
              <a:rPr lang="en-US" dirty="0">
                <a:latin typeface="Rockwell Extra Bold" panose="02060903040505020403" pitchFamily="18" charset="0"/>
              </a:rPr>
              <a:t>Post orders in April -  20 to 30 soldiers in camp</a:t>
            </a:r>
          </a:p>
          <a:p>
            <a:endParaRPr lang="en-US" dirty="0">
              <a:latin typeface="Rockwell Extra Bold" panose="02060903040505020403" pitchFamily="18" charset="0"/>
            </a:endParaRPr>
          </a:p>
          <a:p>
            <a:endParaRPr lang="en-US" dirty="0">
              <a:latin typeface="Rockwell Extra Bold" panose="02060903040505020403" pitchFamily="18" charset="0"/>
            </a:endParaRPr>
          </a:p>
        </p:txBody>
      </p:sp>
    </p:spTree>
    <p:extLst>
      <p:ext uri="{BB962C8B-B14F-4D97-AF65-F5344CB8AC3E}">
        <p14:creationId xmlns:p14="http://schemas.microsoft.com/office/powerpoint/2010/main" val="30584975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a:latin typeface="Rockwell Extra Bold" panose="02060903040505020403" pitchFamily="18" charset="0"/>
              </a:rPr>
              <a:t>Starting Off</a:t>
            </a:r>
          </a:p>
        </p:txBody>
      </p:sp>
      <p:sp>
        <p:nvSpPr>
          <p:cNvPr id="4" name="Content Placeholder 3"/>
          <p:cNvSpPr>
            <a:spLocks noGrp="1"/>
          </p:cNvSpPr>
          <p:nvPr>
            <p:ph idx="1"/>
          </p:nvPr>
        </p:nvSpPr>
        <p:spPr/>
        <p:txBody>
          <a:bodyPr>
            <a:normAutofit fontScale="92500" lnSpcReduction="10000"/>
          </a:bodyPr>
          <a:lstStyle/>
          <a:p>
            <a:r>
              <a:rPr lang="en-US" dirty="0" err="1">
                <a:latin typeface="Rockwell Extra Bold" panose="02060903040505020403" pitchFamily="18" charset="0"/>
              </a:rPr>
              <a:t>Watrous</a:t>
            </a:r>
            <a:endParaRPr lang="en-US" dirty="0">
              <a:latin typeface="Rockwell Extra Bold" panose="02060903040505020403" pitchFamily="18" charset="0"/>
            </a:endParaRPr>
          </a:p>
          <a:p>
            <a:r>
              <a:rPr lang="en-US" dirty="0">
                <a:latin typeface="Rockwell Extra Bold" panose="02060903040505020403" pitchFamily="18" charset="0"/>
              </a:rPr>
              <a:t>Gray</a:t>
            </a:r>
          </a:p>
          <a:p>
            <a:r>
              <a:rPr lang="en-US" dirty="0">
                <a:latin typeface="Rockwell Extra Bold" panose="02060903040505020403" pitchFamily="18" charset="0"/>
              </a:rPr>
              <a:t>Peterson</a:t>
            </a:r>
          </a:p>
          <a:p>
            <a:r>
              <a:rPr lang="en-US" dirty="0" err="1">
                <a:latin typeface="Rockwell Extra Bold" panose="02060903040505020403" pitchFamily="18" charset="0"/>
              </a:rPr>
              <a:t>Sundberg</a:t>
            </a:r>
            <a:endParaRPr lang="en-US" dirty="0">
              <a:latin typeface="Rockwell Extra Bold" panose="02060903040505020403" pitchFamily="18" charset="0"/>
            </a:endParaRPr>
          </a:p>
          <a:p>
            <a:r>
              <a:rPr lang="en-US" dirty="0">
                <a:latin typeface="Rockwell Extra Bold" panose="02060903040505020403" pitchFamily="18" charset="0"/>
              </a:rPr>
              <a:t>Newspapers</a:t>
            </a:r>
          </a:p>
          <a:p>
            <a:r>
              <a:rPr lang="en-US" dirty="0">
                <a:latin typeface="Rockwell Extra Bold" panose="02060903040505020403" pitchFamily="18" charset="0"/>
              </a:rPr>
              <a:t>Museum</a:t>
            </a:r>
          </a:p>
          <a:p>
            <a:r>
              <a:rPr lang="en-US" dirty="0">
                <a:latin typeface="Rockwell Extra Bold" panose="02060903040505020403" pitchFamily="18" charset="0"/>
              </a:rPr>
              <a:t>Internet</a:t>
            </a:r>
          </a:p>
          <a:p>
            <a:r>
              <a:rPr lang="en-US" dirty="0">
                <a:latin typeface="Rockwell Extra Bold" panose="02060903040505020403" pitchFamily="18" charset="0"/>
              </a:rPr>
              <a:t>Diaries</a:t>
            </a:r>
          </a:p>
        </p:txBody>
      </p:sp>
    </p:spTree>
    <p:extLst>
      <p:ext uri="{BB962C8B-B14F-4D97-AF65-F5344CB8AC3E}">
        <p14:creationId xmlns:p14="http://schemas.microsoft.com/office/powerpoint/2010/main" val="234958944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Rockwell Extra Bold" panose="02060903040505020403" pitchFamily="18" charset="0"/>
              </a:rPr>
              <a:t>DEATH BY DISEASE</a:t>
            </a:r>
          </a:p>
        </p:txBody>
      </p:sp>
      <p:sp>
        <p:nvSpPr>
          <p:cNvPr id="3" name="Content Placeholder 2"/>
          <p:cNvSpPr>
            <a:spLocks noGrp="1"/>
          </p:cNvSpPr>
          <p:nvPr>
            <p:ph idx="1"/>
          </p:nvPr>
        </p:nvSpPr>
        <p:spPr/>
        <p:txBody>
          <a:bodyPr/>
          <a:lstStyle/>
          <a:p>
            <a:pPr marL="0" indent="0" algn="ctr">
              <a:buNone/>
            </a:pPr>
            <a:r>
              <a:rPr lang="en-US" dirty="0">
                <a:latin typeface="Rockwell Extra Bold" panose="02060903040505020403" pitchFamily="18" charset="0"/>
              </a:rPr>
              <a:t>Pension claim for Ezra Phipps, 21</a:t>
            </a:r>
            <a:r>
              <a:rPr lang="en-US" baseline="30000" dirty="0">
                <a:latin typeface="Rockwell Extra Bold" panose="02060903040505020403" pitchFamily="18" charset="0"/>
              </a:rPr>
              <a:t>st</a:t>
            </a:r>
            <a:r>
              <a:rPr lang="en-US" dirty="0">
                <a:latin typeface="Rockwell Extra Bold" panose="02060903040505020403" pitchFamily="18" charset="0"/>
              </a:rPr>
              <a:t> New York Cavalry 3/9/1866</a:t>
            </a:r>
          </a:p>
          <a:p>
            <a:pPr marL="0" indent="0" algn="ctr">
              <a:buNone/>
            </a:pPr>
            <a:r>
              <a:rPr lang="en-US" dirty="0">
                <a:latin typeface="Rockwell Extra Bold" panose="02060903040505020403" pitchFamily="18" charset="0"/>
              </a:rPr>
              <a:t>“He has chronic diarrhea with ulceration of intestines.  He is wasted to little more than a skeleton, and has hardly the strength of an infant.”</a:t>
            </a:r>
          </a:p>
        </p:txBody>
      </p:sp>
    </p:spTree>
    <p:extLst>
      <p:ext uri="{BB962C8B-B14F-4D97-AF65-F5344CB8AC3E}">
        <p14:creationId xmlns:p14="http://schemas.microsoft.com/office/powerpoint/2010/main" val="309694063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Fort Collins Soldiers</a:t>
            </a:r>
          </a:p>
        </p:txBody>
      </p:sp>
      <p:sp>
        <p:nvSpPr>
          <p:cNvPr id="3" name="Content Placeholder 2"/>
          <p:cNvSpPr>
            <a:spLocks noGrp="1"/>
          </p:cNvSpPr>
          <p:nvPr>
            <p:ph idx="1"/>
          </p:nvPr>
        </p:nvSpPr>
        <p:spPr/>
        <p:txBody>
          <a:bodyPr>
            <a:normAutofit lnSpcReduction="10000"/>
          </a:bodyPr>
          <a:lstStyle/>
          <a:p>
            <a:r>
              <a:rPr lang="en-US" dirty="0">
                <a:latin typeface="Rockwell Extra Bold" panose="02060903040505020403" pitchFamily="18" charset="0"/>
              </a:rPr>
              <a:t>Robert C. Ayers – age 39, died 12/65, 21</a:t>
            </a:r>
            <a:r>
              <a:rPr lang="en-US" baseline="30000" dirty="0">
                <a:latin typeface="Rockwell Extra Bold" panose="02060903040505020403" pitchFamily="18" charset="0"/>
              </a:rPr>
              <a:t>st</a:t>
            </a:r>
            <a:r>
              <a:rPr lang="en-US" dirty="0">
                <a:latin typeface="Rockwell Extra Bold" panose="02060903040505020403" pitchFamily="18" charset="0"/>
              </a:rPr>
              <a:t> New York</a:t>
            </a:r>
          </a:p>
          <a:p>
            <a:r>
              <a:rPr lang="en-US" dirty="0">
                <a:latin typeface="Rockwell Extra Bold" panose="02060903040505020403" pitchFamily="18" charset="0"/>
              </a:rPr>
              <a:t>George Baker – age 27, died 8/65, 7</a:t>
            </a:r>
            <a:r>
              <a:rPr lang="en-US" baseline="30000" dirty="0">
                <a:latin typeface="Rockwell Extra Bold" panose="02060903040505020403" pitchFamily="18" charset="0"/>
              </a:rPr>
              <a:t>th</a:t>
            </a:r>
            <a:r>
              <a:rPr lang="en-US" dirty="0">
                <a:latin typeface="Rockwell Extra Bold" panose="02060903040505020403" pitchFamily="18" charset="0"/>
              </a:rPr>
              <a:t> Michigan</a:t>
            </a:r>
          </a:p>
          <a:p>
            <a:r>
              <a:rPr lang="en-US" dirty="0">
                <a:latin typeface="Rockwell Extra Bold" panose="02060903040505020403" pitchFamily="18" charset="0"/>
              </a:rPr>
              <a:t>Samuel Baldwin – age 46, died 9/65, 21</a:t>
            </a:r>
            <a:r>
              <a:rPr lang="en-US" baseline="30000" dirty="0">
                <a:latin typeface="Rockwell Extra Bold" panose="02060903040505020403" pitchFamily="18" charset="0"/>
              </a:rPr>
              <a:t>st</a:t>
            </a:r>
            <a:r>
              <a:rPr lang="en-US" dirty="0">
                <a:latin typeface="Rockwell Extra Bold" panose="02060903040505020403" pitchFamily="18" charset="0"/>
              </a:rPr>
              <a:t> New York</a:t>
            </a:r>
          </a:p>
          <a:p>
            <a:r>
              <a:rPr lang="en-US" dirty="0">
                <a:latin typeface="Rockwell Extra Bold" panose="02060903040505020403" pitchFamily="18" charset="0"/>
              </a:rPr>
              <a:t>Charles Cooley- age 22, died 8/65, 1</a:t>
            </a:r>
            <a:r>
              <a:rPr lang="en-US" baseline="30000" dirty="0">
                <a:latin typeface="Rockwell Extra Bold" panose="02060903040505020403" pitchFamily="18" charset="0"/>
              </a:rPr>
              <a:t>st</a:t>
            </a:r>
            <a:r>
              <a:rPr lang="en-US" dirty="0">
                <a:latin typeface="Rockwell Extra Bold" panose="02060903040505020403" pitchFamily="18" charset="0"/>
              </a:rPr>
              <a:t> Colorado</a:t>
            </a:r>
          </a:p>
          <a:p>
            <a:r>
              <a:rPr lang="en-US" dirty="0">
                <a:latin typeface="Rockwell Extra Bold" panose="02060903040505020403" pitchFamily="18" charset="0"/>
              </a:rPr>
              <a:t>Walter L. Colton – age 28, died 8/65, 1</a:t>
            </a:r>
            <a:r>
              <a:rPr lang="en-US" baseline="30000" dirty="0">
                <a:latin typeface="Rockwell Extra Bold" panose="02060903040505020403" pitchFamily="18" charset="0"/>
              </a:rPr>
              <a:t>st</a:t>
            </a:r>
            <a:r>
              <a:rPr lang="en-US" dirty="0">
                <a:latin typeface="Rockwell Extra Bold" panose="02060903040505020403" pitchFamily="18" charset="0"/>
              </a:rPr>
              <a:t> / 7</a:t>
            </a:r>
            <a:r>
              <a:rPr lang="en-US" baseline="30000" dirty="0">
                <a:latin typeface="Rockwell Extra Bold" panose="02060903040505020403" pitchFamily="18" charset="0"/>
              </a:rPr>
              <a:t>th</a:t>
            </a:r>
            <a:r>
              <a:rPr lang="en-US" dirty="0">
                <a:latin typeface="Rockwell Extra Bold" panose="02060903040505020403" pitchFamily="18" charset="0"/>
              </a:rPr>
              <a:t> Michigan</a:t>
            </a:r>
          </a:p>
          <a:p>
            <a:r>
              <a:rPr lang="en-US" dirty="0">
                <a:latin typeface="Rockwell Extra Bold" panose="02060903040505020403" pitchFamily="18" charset="0"/>
              </a:rPr>
              <a:t>James </a:t>
            </a:r>
            <a:r>
              <a:rPr lang="en-US" dirty="0" err="1">
                <a:latin typeface="Rockwell Extra Bold" panose="02060903040505020403" pitchFamily="18" charset="0"/>
              </a:rPr>
              <a:t>Cremble</a:t>
            </a:r>
            <a:r>
              <a:rPr lang="en-US" dirty="0">
                <a:latin typeface="Rockwell Extra Bold" panose="02060903040505020403" pitchFamily="18" charset="0"/>
              </a:rPr>
              <a:t> – age 40, died 12/65, 1</a:t>
            </a:r>
            <a:r>
              <a:rPr lang="en-US" baseline="30000" dirty="0">
                <a:latin typeface="Rockwell Extra Bold" panose="02060903040505020403" pitchFamily="18" charset="0"/>
              </a:rPr>
              <a:t>st</a:t>
            </a:r>
            <a:r>
              <a:rPr lang="en-US" dirty="0">
                <a:latin typeface="Rockwell Extra Bold" panose="02060903040505020403" pitchFamily="18" charset="0"/>
              </a:rPr>
              <a:t> / 7</a:t>
            </a:r>
            <a:r>
              <a:rPr lang="en-US" baseline="30000" dirty="0">
                <a:latin typeface="Rockwell Extra Bold" panose="02060903040505020403" pitchFamily="18" charset="0"/>
              </a:rPr>
              <a:t>th</a:t>
            </a:r>
            <a:r>
              <a:rPr lang="en-US" dirty="0">
                <a:latin typeface="Rockwell Extra Bold" panose="02060903040505020403" pitchFamily="18" charset="0"/>
              </a:rPr>
              <a:t> Michigan</a:t>
            </a:r>
          </a:p>
          <a:p>
            <a:r>
              <a:rPr lang="en-US" dirty="0">
                <a:latin typeface="Rockwell Extra Bold"/>
                <a:cs typeface="Rockwell Extra Bold"/>
              </a:rPr>
              <a:t>Thomas Edwards, aka </a:t>
            </a:r>
            <a:r>
              <a:rPr lang="en-US" dirty="0" err="1">
                <a:latin typeface="Rockwell Extra Bold"/>
                <a:cs typeface="Rockwell Extra Bold"/>
              </a:rPr>
              <a:t>Knud</a:t>
            </a:r>
            <a:r>
              <a:rPr lang="en-US" dirty="0">
                <a:latin typeface="Rockwell Extra Bold"/>
                <a:cs typeface="Rockwell Extra Bold"/>
              </a:rPr>
              <a:t> </a:t>
            </a:r>
            <a:r>
              <a:rPr lang="en-US" dirty="0" err="1">
                <a:latin typeface="Rockwell Extra Bold"/>
                <a:cs typeface="Rockwell Extra Bold"/>
              </a:rPr>
              <a:t>Koderod</a:t>
            </a:r>
            <a:r>
              <a:rPr lang="en-US" dirty="0">
                <a:latin typeface="Rockwell Extra Bold"/>
                <a:cs typeface="Rockwell Extra Bold"/>
              </a:rPr>
              <a:t>- age 35-50, died 10/65, 7</a:t>
            </a:r>
            <a:r>
              <a:rPr lang="en-US" baseline="30000" dirty="0">
                <a:latin typeface="Rockwell Extra Bold"/>
                <a:cs typeface="Rockwell Extra Bold"/>
              </a:rPr>
              <a:t>th</a:t>
            </a:r>
            <a:r>
              <a:rPr lang="en-US" dirty="0">
                <a:latin typeface="Rockwell Extra Bold"/>
                <a:cs typeface="Rockwell Extra Bold"/>
              </a:rPr>
              <a:t> Michigan</a:t>
            </a:r>
          </a:p>
          <a:p>
            <a:endParaRPr lang="en-US" dirty="0"/>
          </a:p>
        </p:txBody>
      </p:sp>
    </p:spTree>
    <p:extLst>
      <p:ext uri="{BB962C8B-B14F-4D97-AF65-F5344CB8AC3E}">
        <p14:creationId xmlns:p14="http://schemas.microsoft.com/office/powerpoint/2010/main" val="186543477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latin typeface="Rockwell Extra Bold" panose="02060903040505020403" pitchFamily="18" charset="0"/>
              </a:rPr>
              <a:t>Joseph Emo – age 20, died 9/65, 21</a:t>
            </a:r>
            <a:r>
              <a:rPr lang="en-US" baseline="30000" dirty="0">
                <a:latin typeface="Rockwell Extra Bold" panose="02060903040505020403" pitchFamily="18" charset="0"/>
              </a:rPr>
              <a:t>st</a:t>
            </a:r>
            <a:r>
              <a:rPr lang="en-US" dirty="0">
                <a:latin typeface="Rockwell Extra Bold" panose="02060903040505020403" pitchFamily="18" charset="0"/>
              </a:rPr>
              <a:t> New York</a:t>
            </a:r>
          </a:p>
          <a:p>
            <a:r>
              <a:rPr lang="en-US" dirty="0">
                <a:latin typeface="Rockwell Extra Bold" panose="02060903040505020403" pitchFamily="18" charset="0"/>
              </a:rPr>
              <a:t>James Featherstone – age 29, died 2/65, 11</a:t>
            </a:r>
            <a:r>
              <a:rPr lang="en-US" baseline="30000" dirty="0">
                <a:latin typeface="Rockwell Extra Bold" panose="02060903040505020403" pitchFamily="18" charset="0"/>
              </a:rPr>
              <a:t>th</a:t>
            </a:r>
            <a:r>
              <a:rPr lang="en-US" dirty="0">
                <a:latin typeface="Rockwell Extra Bold" panose="02060903040505020403" pitchFamily="18" charset="0"/>
              </a:rPr>
              <a:t> Ohio</a:t>
            </a:r>
          </a:p>
          <a:p>
            <a:r>
              <a:rPr lang="en-US" dirty="0">
                <a:latin typeface="Rockwell Extra Bold" panose="02060903040505020403" pitchFamily="18" charset="0"/>
              </a:rPr>
              <a:t>Henry </a:t>
            </a:r>
            <a:r>
              <a:rPr lang="en-US" dirty="0" err="1">
                <a:latin typeface="Rockwell Extra Bold" panose="02060903040505020403" pitchFamily="18" charset="0"/>
              </a:rPr>
              <a:t>Lescoe</a:t>
            </a:r>
            <a:r>
              <a:rPr lang="en-US" dirty="0">
                <a:latin typeface="Rockwell Extra Bold" panose="02060903040505020403" pitchFamily="18" charset="0"/>
              </a:rPr>
              <a:t> – age 21, died 4/66, 21</a:t>
            </a:r>
            <a:r>
              <a:rPr lang="en-US" baseline="30000" dirty="0">
                <a:latin typeface="Rockwell Extra Bold" panose="02060903040505020403" pitchFamily="18" charset="0"/>
              </a:rPr>
              <a:t>st</a:t>
            </a:r>
            <a:r>
              <a:rPr lang="en-US" dirty="0">
                <a:latin typeface="Rockwell Extra Bold" panose="02060903040505020403" pitchFamily="18" charset="0"/>
              </a:rPr>
              <a:t> New York</a:t>
            </a:r>
          </a:p>
          <a:p>
            <a:r>
              <a:rPr lang="en-US" dirty="0">
                <a:latin typeface="Rockwell Extra Bold" panose="02060903040505020403" pitchFamily="18" charset="0"/>
              </a:rPr>
              <a:t>Wallace Lindsay – age 22, died 10/65, 7</a:t>
            </a:r>
            <a:r>
              <a:rPr lang="en-US" baseline="30000" dirty="0">
                <a:latin typeface="Rockwell Extra Bold" panose="02060903040505020403" pitchFamily="18" charset="0"/>
              </a:rPr>
              <a:t>th</a:t>
            </a:r>
            <a:r>
              <a:rPr lang="en-US" dirty="0">
                <a:latin typeface="Rockwell Extra Bold" panose="02060903040505020403" pitchFamily="18" charset="0"/>
              </a:rPr>
              <a:t> Michigan</a:t>
            </a:r>
          </a:p>
          <a:p>
            <a:r>
              <a:rPr lang="en-US" dirty="0">
                <a:latin typeface="Rockwell Extra Bold" panose="02060903040505020403" pitchFamily="18" charset="0"/>
              </a:rPr>
              <a:t>William M Long.- age 24, died 9/64, 11</a:t>
            </a:r>
            <a:r>
              <a:rPr lang="en-US" baseline="30000" dirty="0">
                <a:latin typeface="Rockwell Extra Bold" panose="02060903040505020403" pitchFamily="18" charset="0"/>
              </a:rPr>
              <a:t>th</a:t>
            </a:r>
            <a:r>
              <a:rPr lang="en-US" dirty="0">
                <a:latin typeface="Rockwell Extra Bold" panose="02060903040505020403" pitchFamily="18" charset="0"/>
              </a:rPr>
              <a:t> Ohio</a:t>
            </a:r>
          </a:p>
          <a:p>
            <a:r>
              <a:rPr lang="en-US" dirty="0">
                <a:latin typeface="Rockwell Extra Bold" panose="02060903040505020403" pitchFamily="18" charset="0"/>
              </a:rPr>
              <a:t>Samuel Matthews,- age 20, died 8/65, 7</a:t>
            </a:r>
            <a:r>
              <a:rPr lang="en-US" baseline="30000" dirty="0">
                <a:latin typeface="Rockwell Extra Bold" panose="02060903040505020403" pitchFamily="18" charset="0"/>
              </a:rPr>
              <a:t>th</a:t>
            </a:r>
            <a:r>
              <a:rPr lang="en-US" dirty="0">
                <a:latin typeface="Rockwell Extra Bold" panose="02060903040505020403" pitchFamily="18" charset="0"/>
              </a:rPr>
              <a:t> Michigan</a:t>
            </a:r>
          </a:p>
          <a:p>
            <a:r>
              <a:rPr lang="en-US" dirty="0">
                <a:latin typeface="Rockwell Extra Bold" panose="02060903040505020403" pitchFamily="18" charset="0"/>
              </a:rPr>
              <a:t>James H Mingo – age 32, died 10/65, 7</a:t>
            </a:r>
            <a:r>
              <a:rPr lang="en-US" baseline="30000" dirty="0">
                <a:latin typeface="Rockwell Extra Bold" panose="02060903040505020403" pitchFamily="18" charset="0"/>
              </a:rPr>
              <a:t>th</a:t>
            </a:r>
            <a:r>
              <a:rPr lang="en-US" dirty="0">
                <a:latin typeface="Rockwell Extra Bold" panose="02060903040505020403" pitchFamily="18" charset="0"/>
              </a:rPr>
              <a:t> Michigan</a:t>
            </a:r>
          </a:p>
        </p:txBody>
      </p:sp>
    </p:spTree>
    <p:extLst>
      <p:ext uri="{BB962C8B-B14F-4D97-AF65-F5344CB8AC3E}">
        <p14:creationId xmlns:p14="http://schemas.microsoft.com/office/powerpoint/2010/main" val="142530794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latin typeface="Rockwell Extra Bold" panose="02060903040505020403" pitchFamily="18" charset="0"/>
              </a:rPr>
              <a:t>Thomas </a:t>
            </a:r>
            <a:r>
              <a:rPr lang="en-US" dirty="0" err="1">
                <a:latin typeface="Rockwell Extra Bold" panose="02060903040505020403" pitchFamily="18" charset="0"/>
              </a:rPr>
              <a:t>Mory</a:t>
            </a:r>
            <a:r>
              <a:rPr lang="en-US" dirty="0">
                <a:latin typeface="Rockwell Extra Bold" panose="02060903040505020403" pitchFamily="18" charset="0"/>
              </a:rPr>
              <a:t> – age 30, died 9/65, 21</a:t>
            </a:r>
            <a:r>
              <a:rPr lang="en-US" baseline="30000" dirty="0">
                <a:latin typeface="Rockwell Extra Bold" panose="02060903040505020403" pitchFamily="18" charset="0"/>
              </a:rPr>
              <a:t>st</a:t>
            </a:r>
            <a:r>
              <a:rPr lang="en-US" dirty="0">
                <a:latin typeface="Rockwell Extra Bold" panose="02060903040505020403" pitchFamily="18" charset="0"/>
              </a:rPr>
              <a:t> New York</a:t>
            </a:r>
          </a:p>
          <a:p>
            <a:r>
              <a:rPr lang="en-US" dirty="0">
                <a:latin typeface="Rockwell Extra Bold" panose="02060903040505020403" pitchFamily="18" charset="0"/>
              </a:rPr>
              <a:t>William Palmer – age 38, died 3/66, 7</a:t>
            </a:r>
            <a:r>
              <a:rPr lang="en-US" baseline="30000" dirty="0">
                <a:latin typeface="Rockwell Extra Bold" panose="02060903040505020403" pitchFamily="18" charset="0"/>
              </a:rPr>
              <a:t>th</a:t>
            </a:r>
            <a:r>
              <a:rPr lang="en-US" dirty="0">
                <a:latin typeface="Rockwell Extra Bold" panose="02060903040505020403" pitchFamily="18" charset="0"/>
              </a:rPr>
              <a:t> Michigan</a:t>
            </a:r>
          </a:p>
          <a:p>
            <a:r>
              <a:rPr lang="en-US" dirty="0">
                <a:latin typeface="Rockwell Extra Bold" panose="02060903040505020403" pitchFamily="18" charset="0"/>
              </a:rPr>
              <a:t>Egerton Perry – age 36, died 4/63, 1</a:t>
            </a:r>
            <a:r>
              <a:rPr lang="en-US" baseline="30000" dirty="0">
                <a:latin typeface="Rockwell Extra Bold" panose="02060903040505020403" pitchFamily="18" charset="0"/>
              </a:rPr>
              <a:t>st</a:t>
            </a:r>
            <a:r>
              <a:rPr lang="en-US" dirty="0">
                <a:latin typeface="Rockwell Extra Bold" panose="02060903040505020403" pitchFamily="18" charset="0"/>
              </a:rPr>
              <a:t> Colorado </a:t>
            </a:r>
          </a:p>
          <a:p>
            <a:r>
              <a:rPr lang="en-US" dirty="0">
                <a:latin typeface="Rockwell Extra Bold" panose="02060903040505020403" pitchFamily="18" charset="0"/>
              </a:rPr>
              <a:t>George </a:t>
            </a:r>
            <a:r>
              <a:rPr lang="en-US" dirty="0" err="1">
                <a:latin typeface="Rockwell Extra Bold" panose="02060903040505020403" pitchFamily="18" charset="0"/>
              </a:rPr>
              <a:t>Pridmore</a:t>
            </a:r>
            <a:r>
              <a:rPr lang="en-US" dirty="0">
                <a:latin typeface="Rockwell Extra Bold" panose="02060903040505020403" pitchFamily="18" charset="0"/>
              </a:rPr>
              <a:t> – age 24, died 12/65, 7</a:t>
            </a:r>
            <a:r>
              <a:rPr lang="en-US" baseline="30000" dirty="0">
                <a:latin typeface="Rockwell Extra Bold" panose="02060903040505020403" pitchFamily="18" charset="0"/>
              </a:rPr>
              <a:t>th</a:t>
            </a:r>
            <a:r>
              <a:rPr lang="en-US" dirty="0">
                <a:latin typeface="Rockwell Extra Bold" panose="02060903040505020403" pitchFamily="18" charset="0"/>
              </a:rPr>
              <a:t> Michigan</a:t>
            </a:r>
          </a:p>
          <a:p>
            <a:r>
              <a:rPr lang="en-US" dirty="0">
                <a:latin typeface="Rockwell Extra Bold" panose="02060903040505020403" pitchFamily="18" charset="0"/>
              </a:rPr>
              <a:t>W.W. Westfall – 24, died 10/65, 13</a:t>
            </a:r>
            <a:r>
              <a:rPr lang="en-US" baseline="30000" dirty="0">
                <a:latin typeface="Rockwell Extra Bold" panose="02060903040505020403" pitchFamily="18" charset="0"/>
              </a:rPr>
              <a:t>th</a:t>
            </a:r>
            <a:r>
              <a:rPr lang="en-US" dirty="0">
                <a:latin typeface="Rockwell Extra Bold" panose="02060903040505020403" pitchFamily="18" charset="0"/>
              </a:rPr>
              <a:t> Missouri</a:t>
            </a:r>
          </a:p>
        </p:txBody>
      </p:sp>
    </p:spTree>
    <p:extLst>
      <p:ext uri="{BB962C8B-B14F-4D97-AF65-F5344CB8AC3E}">
        <p14:creationId xmlns:p14="http://schemas.microsoft.com/office/powerpoint/2010/main" val="218585128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Rockwell Extra Bold" panose="02060903040505020403" pitchFamily="18" charset="0"/>
              </a:rPr>
              <a:t>Fort Collins Weekly Courier 5/31/1905</a:t>
            </a:r>
          </a:p>
        </p:txBody>
      </p:sp>
      <p:sp>
        <p:nvSpPr>
          <p:cNvPr id="3" name="Content Placeholder 2"/>
          <p:cNvSpPr>
            <a:spLocks noGrp="1"/>
          </p:cNvSpPr>
          <p:nvPr>
            <p:ph idx="1"/>
          </p:nvPr>
        </p:nvSpPr>
        <p:spPr/>
        <p:txBody>
          <a:bodyPr/>
          <a:lstStyle/>
          <a:p>
            <a:pPr marL="0" indent="0">
              <a:buNone/>
            </a:pPr>
            <a:r>
              <a:rPr lang="en-US" dirty="0"/>
              <a:t>“</a:t>
            </a:r>
            <a:r>
              <a:rPr lang="en-US" dirty="0">
                <a:latin typeface="Rockwell Extra Bold" panose="02060903040505020403" pitchFamily="18" charset="0"/>
              </a:rPr>
              <a:t>Beautiful Granite Shaft Now Marks the Resting Place of Soldiers Who Sleep in Grandview.”</a:t>
            </a:r>
          </a:p>
          <a:p>
            <a:pPr marL="0" indent="0">
              <a:buNone/>
            </a:pPr>
            <a:endParaRPr lang="en-US" dirty="0">
              <a:latin typeface="Rockwell Extra Bold" panose="02060903040505020403" pitchFamily="18" charset="0"/>
            </a:endParaRPr>
          </a:p>
          <a:p>
            <a:pPr marL="0" indent="0">
              <a:buNone/>
            </a:pPr>
            <a:r>
              <a:rPr lang="en-US" dirty="0">
                <a:latin typeface="Rockwell Extra Bold" panose="02060903040505020403" pitchFamily="18" charset="0"/>
              </a:rPr>
              <a:t>“The dedication and memorial services at the cemetery were most fitting to the occasion, the remembrance of that for which the monument stood for as expressed by the inscription upon its base “To the Known and Unknown Soldier Dead.”</a:t>
            </a:r>
          </a:p>
        </p:txBody>
      </p:sp>
    </p:spTree>
    <p:extLst>
      <p:ext uri="{BB962C8B-B14F-4D97-AF65-F5344CB8AC3E}">
        <p14:creationId xmlns:p14="http://schemas.microsoft.com/office/powerpoint/2010/main" val="340537167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Rockwell Extra Bold" panose="02060903040505020403" pitchFamily="18" charset="0"/>
              </a:rPr>
              <a:t>IN DEFENCE OF THE AMERICAN UNION</a:t>
            </a:r>
          </a:p>
        </p:txBody>
      </p:sp>
      <p:sp>
        <p:nvSpPr>
          <p:cNvPr id="3" name="Content Placeholder 2"/>
          <p:cNvSpPr>
            <a:spLocks noGrp="1"/>
          </p:cNvSpPr>
          <p:nvPr>
            <p:ph idx="1"/>
          </p:nvPr>
        </p:nvSpPr>
        <p:spPr/>
        <p:txBody>
          <a:bodyPr/>
          <a:lstStyle/>
          <a:p>
            <a:pPr marL="0" indent="0" algn="ctr">
              <a:buNone/>
            </a:pPr>
            <a:endParaRPr lang="en-US" dirty="0"/>
          </a:p>
          <a:p>
            <a:pPr marL="0" indent="0" algn="ctr">
              <a:buNone/>
            </a:pPr>
            <a:r>
              <a:rPr lang="en-US" dirty="0">
                <a:latin typeface="Rockwell Extra Bold" panose="02060903040505020403" pitchFamily="18" charset="0"/>
              </a:rPr>
              <a:t>“Yes, though too soon attaining Glory’s goal,</a:t>
            </a:r>
          </a:p>
          <a:p>
            <a:pPr marL="0" indent="0" algn="ctr">
              <a:buNone/>
            </a:pPr>
            <a:r>
              <a:rPr lang="en-US" dirty="0">
                <a:latin typeface="Rockwell Extra Bold" panose="02060903040505020403" pitchFamily="18" charset="0"/>
              </a:rPr>
              <a:t>To us their bright career too short was given;</a:t>
            </a:r>
          </a:p>
          <a:p>
            <a:pPr marL="0" indent="0" algn="ctr">
              <a:buNone/>
            </a:pPr>
            <a:r>
              <a:rPr lang="en-US" dirty="0">
                <a:latin typeface="Rockwell Extra Bold" panose="02060903040505020403" pitchFamily="18" charset="0"/>
              </a:rPr>
              <a:t>Yet in a mighty cause their Phoenix souls</a:t>
            </a:r>
          </a:p>
          <a:p>
            <a:pPr marL="0" indent="0" algn="ctr">
              <a:buNone/>
            </a:pPr>
            <a:r>
              <a:rPr lang="en-US" dirty="0">
                <a:latin typeface="Rockwell Extra Bold" panose="02060903040505020403" pitchFamily="18" charset="0"/>
              </a:rPr>
              <a:t>Rose on the flames of  Victory to Heaven.”</a:t>
            </a:r>
          </a:p>
        </p:txBody>
      </p:sp>
    </p:spTree>
    <p:extLst>
      <p:ext uri="{BB962C8B-B14F-4D97-AF65-F5344CB8AC3E}">
        <p14:creationId xmlns:p14="http://schemas.microsoft.com/office/powerpoint/2010/main" val="48084278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Rockwell Extra Bold" panose="02060903040505020403" pitchFamily="18" charset="0"/>
              </a:rPr>
              <a:t>Coming to Fort Collins</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2271215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01087" y="231648"/>
            <a:ext cx="10066894" cy="6425183"/>
          </a:xfrm>
          <a:prstGeom prst="rect">
            <a:avLst/>
          </a:prstGeom>
        </p:spPr>
      </p:pic>
    </p:spTree>
    <p:extLst>
      <p:ext uri="{BB962C8B-B14F-4D97-AF65-F5344CB8AC3E}">
        <p14:creationId xmlns:p14="http://schemas.microsoft.com/office/powerpoint/2010/main" val="346727835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Fort Laramie</a:t>
            </a:r>
          </a:p>
        </p:txBody>
      </p:sp>
      <p:sp>
        <p:nvSpPr>
          <p:cNvPr id="3" name="Content Placeholder 2"/>
          <p:cNvSpPr>
            <a:spLocks noGrp="1"/>
          </p:cNvSpPr>
          <p:nvPr>
            <p:ph idx="1"/>
          </p:nvPr>
        </p:nvSpPr>
        <p:spPr/>
        <p:txBody>
          <a:bodyPr/>
          <a:lstStyle/>
          <a:p>
            <a:r>
              <a:rPr lang="en-US" dirty="0">
                <a:latin typeface="Rockwell Extra Bold" panose="02060903040505020403" pitchFamily="18" charset="0"/>
              </a:rPr>
              <a:t>1834’s Fur Trader Outpost confluence of Laramie and N. Platte Rivers</a:t>
            </a:r>
          </a:p>
          <a:p>
            <a:r>
              <a:rPr lang="en-US" dirty="0">
                <a:latin typeface="Rockwell Extra Bold" panose="02060903040505020403" pitchFamily="18" charset="0"/>
              </a:rPr>
              <a:t>Built by Robert  Campbell and William Sublette</a:t>
            </a:r>
          </a:p>
          <a:p>
            <a:r>
              <a:rPr lang="en-US" dirty="0">
                <a:latin typeface="Rockwell Extra Bold" panose="02060903040505020403" pitchFamily="18" charset="0"/>
              </a:rPr>
              <a:t>Known as Fort William, then Fort John, then Fort Laramie</a:t>
            </a:r>
          </a:p>
          <a:p>
            <a:r>
              <a:rPr lang="en-US" dirty="0">
                <a:latin typeface="Rockwell Extra Bold" panose="02060903040505020403" pitchFamily="18" charset="0"/>
              </a:rPr>
              <a:t>Central point for traders, trappers, and Indians</a:t>
            </a:r>
          </a:p>
          <a:p>
            <a:r>
              <a:rPr lang="en-US" dirty="0">
                <a:latin typeface="Rockwell Extra Bold" panose="02060903040505020403" pitchFamily="18" charset="0"/>
              </a:rPr>
              <a:t>As fur trade declined became military presence along Oregon Trail</a:t>
            </a:r>
          </a:p>
          <a:p>
            <a:r>
              <a:rPr lang="en-US" dirty="0">
                <a:latin typeface="Rockwell Extra Bold" panose="02060903040505020403" pitchFamily="18" charset="0"/>
              </a:rPr>
              <a:t>Hub of military power with western expansion</a:t>
            </a:r>
          </a:p>
        </p:txBody>
      </p:sp>
    </p:spTree>
    <p:extLst>
      <p:ext uri="{BB962C8B-B14F-4D97-AF65-F5344CB8AC3E}">
        <p14:creationId xmlns:p14="http://schemas.microsoft.com/office/powerpoint/2010/main" val="379024027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Fort William on the Laramie 1830’s</a:t>
            </a: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6884938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a:latin typeface="Rockwell Extra Bold" panose="02060903040505020403" pitchFamily="18" charset="0"/>
              </a:rPr>
              <a:t>Watrous</a:t>
            </a:r>
            <a:endParaRPr lang="en-US" dirty="0">
              <a:latin typeface="Rockwell Extra Bold" panose="02060903040505020403" pitchFamily="18" charset="0"/>
            </a:endParaRPr>
          </a:p>
        </p:txBody>
      </p:sp>
      <p:sp>
        <p:nvSpPr>
          <p:cNvPr id="3" name="Content Placeholder 2"/>
          <p:cNvSpPr>
            <a:spLocks noGrp="1"/>
          </p:cNvSpPr>
          <p:nvPr>
            <p:ph idx="1"/>
          </p:nvPr>
        </p:nvSpPr>
        <p:spPr/>
        <p:txBody>
          <a:bodyPr/>
          <a:lstStyle/>
          <a:p>
            <a:pPr lvl="1"/>
            <a:r>
              <a:rPr lang="en-US" dirty="0">
                <a:latin typeface="Rockwell Extra Bold" panose="02060903040505020403" pitchFamily="18" charset="0"/>
              </a:rPr>
              <a:t>P 88 – ‘In 1864-65…the high ground at the southwest corner of college avenue and Oak street was consecrated as a burial place for those who died while serving their country. A number of soldiers were buried here and in 1874…bodies of the dead transferred to Mountain Home cemetery…</a:t>
            </a:r>
            <a:r>
              <a:rPr lang="en-US" dirty="0">
                <a:solidFill>
                  <a:srgbClr val="FF0000"/>
                </a:solidFill>
                <a:latin typeface="Rockwell Extra Bold" panose="02060903040505020403" pitchFamily="18" charset="0"/>
              </a:rPr>
              <a:t>six of these graves were found</a:t>
            </a:r>
            <a:r>
              <a:rPr lang="en-US" dirty="0">
                <a:latin typeface="Rockwell Extra Bold" panose="02060903040505020403" pitchFamily="18" charset="0"/>
              </a:rPr>
              <a:t>, but names of only one of the occupants preserved.  (Westfall).It is a pity that the name of Westfall’s companions who died in the wilderness during their trying early years, have not been preserved in local annals.” </a:t>
            </a:r>
          </a:p>
        </p:txBody>
      </p:sp>
    </p:spTree>
    <p:extLst>
      <p:ext uri="{BB962C8B-B14F-4D97-AF65-F5344CB8AC3E}">
        <p14:creationId xmlns:p14="http://schemas.microsoft.com/office/powerpoint/2010/main" val="362156895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Fort Laramie </a:t>
            </a:r>
            <a:r>
              <a:rPr lang="en-US" sz="2800" dirty="0">
                <a:latin typeface="Rockwell Extra Bold" panose="02060903040505020403" pitchFamily="18" charset="0"/>
              </a:rPr>
              <a:t>Caspar Collins</a:t>
            </a:r>
            <a:endParaRPr lang="en-US" dirty="0">
              <a:latin typeface="Rockwell Extra Bold" panose="02060903040505020403" pitchFamily="18" charset="0"/>
            </a:endParaRP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28665646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Fort Laramie 1863</a:t>
            </a: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1827326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Crossing and Faith</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53056" y="1828800"/>
            <a:ext cx="7668768" cy="4925568"/>
          </a:xfrm>
          <a:prstGeom prst="rect">
            <a:avLst/>
          </a:prstGeom>
        </p:spPr>
      </p:pic>
    </p:spTree>
    <p:extLst>
      <p:ext uri="{BB962C8B-B14F-4D97-AF65-F5344CB8AC3E}">
        <p14:creationId xmlns:p14="http://schemas.microsoft.com/office/powerpoint/2010/main" val="108795851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Long’s Desert</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1353312" y="1690688"/>
            <a:ext cx="9326880" cy="5167312"/>
          </a:xfrm>
        </p:spPr>
      </p:pic>
    </p:spTree>
    <p:extLst>
      <p:ext uri="{BB962C8B-B14F-4D97-AF65-F5344CB8AC3E}">
        <p14:creationId xmlns:p14="http://schemas.microsoft.com/office/powerpoint/2010/main" val="38378501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41248" y="414528"/>
            <a:ext cx="10521696" cy="6230112"/>
          </a:xfrm>
          <a:prstGeom prst="rect">
            <a:avLst/>
          </a:prstGeom>
        </p:spPr>
      </p:pic>
    </p:spTree>
    <p:extLst>
      <p:ext uri="{BB962C8B-B14F-4D97-AF65-F5344CB8AC3E}">
        <p14:creationId xmlns:p14="http://schemas.microsoft.com/office/powerpoint/2010/main" val="106238663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Crossing the Desert</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596640" y="1690688"/>
            <a:ext cx="4828032" cy="5027104"/>
          </a:xfrm>
          <a:prstGeom prst="rect">
            <a:avLst/>
          </a:prstGeom>
        </p:spPr>
      </p:pic>
    </p:spTree>
    <p:extLst>
      <p:ext uri="{BB962C8B-B14F-4D97-AF65-F5344CB8AC3E}">
        <p14:creationId xmlns:p14="http://schemas.microsoft.com/office/powerpoint/2010/main" val="321794461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16906" y="0"/>
            <a:ext cx="9558188" cy="6858000"/>
          </a:xfrm>
          <a:prstGeom prst="rect">
            <a:avLst/>
          </a:prstGeom>
        </p:spPr>
      </p:pic>
    </p:spTree>
    <p:extLst>
      <p:ext uri="{BB962C8B-B14F-4D97-AF65-F5344CB8AC3E}">
        <p14:creationId xmlns:p14="http://schemas.microsoft.com/office/powerpoint/2010/main" val="216881323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ctr"/>
            <a:r>
              <a:rPr lang="en-US" dirty="0">
                <a:latin typeface="Rockwell Extra Bold" panose="02060903040505020403" pitchFamily="18" charset="0"/>
              </a:rPr>
              <a:t>Why Fort Collins?</a:t>
            </a:r>
          </a:p>
        </p:txBody>
      </p:sp>
      <p:sp>
        <p:nvSpPr>
          <p:cNvPr id="9" name="Content Placeholder 8"/>
          <p:cNvSpPr>
            <a:spLocks noGrp="1"/>
          </p:cNvSpPr>
          <p:nvPr>
            <p:ph idx="1"/>
          </p:nvPr>
        </p:nvSpPr>
        <p:spPr/>
        <p:txBody>
          <a:bodyPr>
            <a:normAutofit/>
          </a:bodyPr>
          <a:lstStyle/>
          <a:p>
            <a:pPr marL="0" indent="0">
              <a:buNone/>
            </a:pPr>
            <a:r>
              <a:rPr lang="en-US" dirty="0">
                <a:latin typeface="Rockwell Extra Bold" panose="02060903040505020403" pitchFamily="18" charset="0"/>
              </a:rPr>
              <a:t>“The main function of the troops stationed along the mail line was the protection of U.S. Mail.  In addition, escort duty was provided for supply and emigrant trains.  The troops located at </a:t>
            </a:r>
            <a:r>
              <a:rPr lang="en-US" dirty="0" err="1">
                <a:latin typeface="Rockwell Extra Bold" panose="02060903040505020403" pitchFamily="18" charset="0"/>
              </a:rPr>
              <a:t>Laporte</a:t>
            </a:r>
            <a:r>
              <a:rPr lang="en-US" dirty="0">
                <a:latin typeface="Rockwell Extra Bold" panose="02060903040505020403" pitchFamily="18" charset="0"/>
              </a:rPr>
              <a:t> provided daily escort and patrolled daily the section of the stage line which ran northwest to Virginia Dale. In addition…they pulled detached duty at stage stations further north and west at Willow Springs, big Laramie station, and Cooper, Wyoming, and east at Latham station and Fremont’s Orchard.  </a:t>
            </a:r>
            <a:r>
              <a:rPr lang="en-US" sz="2000" dirty="0">
                <a:latin typeface="Rockwell Extra Bold" panose="02060903040505020403" pitchFamily="18" charset="0"/>
              </a:rPr>
              <a:t>Fort Collins – The Post the Town, Guy Peterson 1972.</a:t>
            </a:r>
            <a:endParaRPr lang="en-US" dirty="0">
              <a:latin typeface="Rockwell Extra Bold" panose="02060903040505020403" pitchFamily="18" charset="0"/>
            </a:endParaRPr>
          </a:p>
        </p:txBody>
      </p:sp>
    </p:spTree>
    <p:extLst>
      <p:ext uri="{BB962C8B-B14F-4D97-AF65-F5344CB8AC3E}">
        <p14:creationId xmlns:p14="http://schemas.microsoft.com/office/powerpoint/2010/main" val="105957861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0814" y="1332792"/>
            <a:ext cx="9180247" cy="6835753"/>
          </a:xfrm>
          <a:prstGeom prst="rect">
            <a:avLst/>
          </a:prstGeom>
        </p:spPr>
      </p:pic>
    </p:spTree>
    <p:extLst>
      <p:ext uri="{BB962C8B-B14F-4D97-AF65-F5344CB8AC3E}">
        <p14:creationId xmlns:p14="http://schemas.microsoft.com/office/powerpoint/2010/main" val="91264169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2151" y="0"/>
            <a:ext cx="10058400" cy="6692135"/>
          </a:xfrm>
          <a:prstGeom prst="rect">
            <a:avLst/>
          </a:prstGeom>
        </p:spPr>
      </p:pic>
    </p:spTree>
    <p:extLst>
      <p:ext uri="{BB962C8B-B14F-4D97-AF65-F5344CB8AC3E}">
        <p14:creationId xmlns:p14="http://schemas.microsoft.com/office/powerpoint/2010/main" val="2194924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a:cs typeface="Rockwell Extra Bold"/>
              </a:rPr>
              <a:t>VERIFY</a:t>
            </a:r>
          </a:p>
        </p:txBody>
      </p:sp>
      <p:sp>
        <p:nvSpPr>
          <p:cNvPr id="3" name="Content Placeholder 2"/>
          <p:cNvSpPr>
            <a:spLocks noGrp="1"/>
          </p:cNvSpPr>
          <p:nvPr>
            <p:ph idx="1"/>
          </p:nvPr>
        </p:nvSpPr>
        <p:spPr/>
        <p:txBody>
          <a:bodyPr/>
          <a:lstStyle/>
          <a:p>
            <a:r>
              <a:rPr lang="en-US" b="1" dirty="0">
                <a:latin typeface="Rockwell Extra Bold"/>
                <a:cs typeface="Rockwell Extra Bold"/>
              </a:rPr>
              <a:t>Location of Fort Collins – Colonel Collins Order</a:t>
            </a:r>
          </a:p>
          <a:p>
            <a:r>
              <a:rPr lang="en-US" b="1" dirty="0">
                <a:latin typeface="Rockwell Extra Bold"/>
                <a:cs typeface="Rockwell Extra Bold"/>
              </a:rPr>
              <a:t>Establish  Amount of Settlement in the area</a:t>
            </a:r>
          </a:p>
          <a:p>
            <a:r>
              <a:rPr lang="en-US" b="1" dirty="0">
                <a:latin typeface="Rockwell Extra Bold"/>
                <a:cs typeface="Rockwell Extra Bold"/>
              </a:rPr>
              <a:t>Location of Post Cemetery</a:t>
            </a:r>
          </a:p>
          <a:p>
            <a:r>
              <a:rPr lang="en-US" b="1" dirty="0">
                <a:latin typeface="Rockwell Extra Bold"/>
                <a:cs typeface="Rockwell Extra Bold"/>
              </a:rPr>
              <a:t>Movement of Post Cemetery</a:t>
            </a:r>
          </a:p>
          <a:p>
            <a:r>
              <a:rPr lang="en-US" b="1" dirty="0">
                <a:latin typeface="Rockwell Extra Bold"/>
                <a:cs typeface="Rockwell Extra Bold"/>
              </a:rPr>
              <a:t>What has been written before</a:t>
            </a:r>
          </a:p>
          <a:p>
            <a:endParaRPr lang="en-US" b="1" dirty="0">
              <a:latin typeface="Rockwell Extra Bold"/>
              <a:cs typeface="Rockwell Extra Bold"/>
            </a:endParaRPr>
          </a:p>
        </p:txBody>
      </p:sp>
    </p:spTree>
    <p:extLst>
      <p:ext uri="{BB962C8B-B14F-4D97-AF65-F5344CB8AC3E}">
        <p14:creationId xmlns:p14="http://schemas.microsoft.com/office/powerpoint/2010/main" val="55279400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a:latin typeface="Rockwell Extra Bold" panose="02060903040505020403" pitchFamily="18" charset="0"/>
              </a:rPr>
              <a:t>Watrous</a:t>
            </a:r>
            <a:endParaRPr lang="en-US" dirty="0">
              <a:latin typeface="Rockwell Extra Bold" panose="02060903040505020403" pitchFamily="18" charset="0"/>
            </a:endParaRP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p. 214 (1864) “At the time Lieut. Hanna made his survey there was not a house nor even a cabin on the south side of the river from Joseph Mason’s home to the Sherwood place, a distance of about 5 miles.”  </a:t>
            </a:r>
          </a:p>
          <a:p>
            <a:pPr marL="0" indent="0">
              <a:buNone/>
            </a:pPr>
            <a:endParaRPr lang="en-US" dirty="0">
              <a:latin typeface="Rockwell Extra Bold" panose="02060903040505020403" pitchFamily="18" charset="0"/>
            </a:endParaRPr>
          </a:p>
          <a:p>
            <a:pPr marL="0" indent="0">
              <a:buNone/>
            </a:pPr>
            <a:r>
              <a:rPr lang="en-US" dirty="0">
                <a:latin typeface="Rockwell Extra Bold" panose="02060903040505020403" pitchFamily="18" charset="0"/>
              </a:rPr>
              <a:t>P 216 “Col. Collins had…directed that military reservation four miles square be set off…”</a:t>
            </a:r>
          </a:p>
        </p:txBody>
      </p:sp>
    </p:spTree>
    <p:extLst>
      <p:ext uri="{BB962C8B-B14F-4D97-AF65-F5344CB8AC3E}">
        <p14:creationId xmlns:p14="http://schemas.microsoft.com/office/powerpoint/2010/main" val="244511655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Crossing the Poudre</a:t>
            </a: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109472" y="1487424"/>
            <a:ext cx="13862304" cy="5693663"/>
          </a:xfrm>
        </p:spPr>
      </p:pic>
    </p:spTree>
    <p:extLst>
      <p:ext uri="{BB962C8B-B14F-4D97-AF65-F5344CB8AC3E}">
        <p14:creationId xmlns:p14="http://schemas.microsoft.com/office/powerpoint/2010/main" val="229392143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askerville Old Face" panose="02020602080505020303" pitchFamily="18" charset="0"/>
              </a:rPr>
              <a:t>Poudre Creek at Overland Trail 1859</a:t>
            </a:r>
            <a:r>
              <a:rPr lang="en-US" sz="1800" dirty="0">
                <a:latin typeface="Baskerville Old Face" panose="02020602080505020303" pitchFamily="18" charset="0"/>
              </a:rPr>
              <a:t> Jenks</a:t>
            </a:r>
            <a:endParaRPr lang="en-US" dirty="0">
              <a:latin typeface="Baskerville Old Face" panose="02020602080505020303" pitchFamily="18" charset="0"/>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3712" y="1524000"/>
            <a:ext cx="10058400" cy="5657850"/>
          </a:xfrm>
          <a:prstGeom prst="rect">
            <a:avLst/>
          </a:prstGeom>
        </p:spPr>
      </p:pic>
    </p:spTree>
    <p:extLst>
      <p:ext uri="{BB962C8B-B14F-4D97-AF65-F5344CB8AC3E}">
        <p14:creationId xmlns:p14="http://schemas.microsoft.com/office/powerpoint/2010/main" val="425546438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1398" y="0"/>
            <a:ext cx="10058400" cy="6405349"/>
          </a:xfrm>
          <a:prstGeom prst="rect">
            <a:avLst/>
          </a:prstGeom>
        </p:spPr>
      </p:pic>
    </p:spTree>
    <p:extLst>
      <p:ext uri="{BB962C8B-B14F-4D97-AF65-F5344CB8AC3E}">
        <p14:creationId xmlns:p14="http://schemas.microsoft.com/office/powerpoint/2010/main" val="1395661994"/>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3168" y="405384"/>
            <a:ext cx="10387584" cy="6196678"/>
          </a:xfrm>
          <a:prstGeom prst="rect">
            <a:avLst/>
          </a:prstGeom>
        </p:spPr>
      </p:pic>
    </p:spTree>
    <p:extLst>
      <p:ext uri="{BB962C8B-B14F-4D97-AF65-F5344CB8AC3E}">
        <p14:creationId xmlns:p14="http://schemas.microsoft.com/office/powerpoint/2010/main" val="2224447549"/>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askerville Old Face" panose="02020602080505020303" pitchFamily="18" charset="0"/>
              </a:rPr>
              <a:t>Protecting the Wagon Train </a:t>
            </a:r>
            <a:r>
              <a:rPr lang="en-US" sz="2800" dirty="0">
                <a:latin typeface="Baskerville Old Face" panose="02020602080505020303" pitchFamily="18" charset="0"/>
              </a:rPr>
              <a:t>Frederic Remington 1906</a:t>
            </a:r>
            <a:endParaRPr lang="en-US" dirty="0">
              <a:latin typeface="Baskerville Old Face" panose="02020602080505020303"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990409" y="1267968"/>
            <a:ext cx="9263063" cy="5590032"/>
          </a:xfrm>
        </p:spPr>
      </p:pic>
    </p:spTree>
    <p:extLst>
      <p:ext uri="{BB962C8B-B14F-4D97-AF65-F5344CB8AC3E}">
        <p14:creationId xmlns:p14="http://schemas.microsoft.com/office/powerpoint/2010/main" val="314883051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dirty="0">
                <a:latin typeface="Rockwell Extra Bold" panose="02060903040505020403" pitchFamily="18" charset="0"/>
              </a:rPr>
              <a:t>Camp Collins</a:t>
            </a: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9861754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98470" y="232282"/>
            <a:ext cx="10230361" cy="6339206"/>
          </a:xfrm>
          <a:prstGeom prst="rect">
            <a:avLst/>
          </a:prstGeom>
        </p:spPr>
      </p:pic>
    </p:spTree>
    <p:extLst>
      <p:ext uri="{BB962C8B-B14F-4D97-AF65-F5344CB8AC3E}">
        <p14:creationId xmlns:p14="http://schemas.microsoft.com/office/powerpoint/2010/main" val="422263042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The Story of Camp and Fort Collins, </a:t>
            </a:r>
            <a:r>
              <a:rPr lang="en-US" sz="2000" dirty="0">
                <a:latin typeface="Rockwell Extra Bold" panose="02060903040505020403" pitchFamily="18" charset="0"/>
              </a:rPr>
              <a:t>Wayne </a:t>
            </a:r>
            <a:r>
              <a:rPr lang="en-US" sz="2000" dirty="0" err="1">
                <a:latin typeface="Rockwell Extra Bold" panose="02060903040505020403" pitchFamily="18" charset="0"/>
              </a:rPr>
              <a:t>Sundberg</a:t>
            </a:r>
            <a:endParaRPr lang="en-US" dirty="0">
              <a:latin typeface="Rockwell Extra Bold" panose="02060903040505020403" pitchFamily="18" charset="0"/>
            </a:endParaRP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“Duty at Fort Collins could best be described as  “boredom on the frontier.”  There were endless miles of patrol duty to be ridden, horses to keep in condition, hay to be cut and stacked.  Punishment for breaking military rules could mean a day or more in the small guard house.  Occasionally, reports of Indian war parties reached the fort, but these were either false alarms or from too far away to concern Fort Collins command.”</a:t>
            </a:r>
          </a:p>
        </p:txBody>
      </p:sp>
    </p:spTree>
    <p:extLst>
      <p:ext uri="{BB962C8B-B14F-4D97-AF65-F5344CB8AC3E}">
        <p14:creationId xmlns:p14="http://schemas.microsoft.com/office/powerpoint/2010/main" val="44228667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45536" y="658368"/>
            <a:ext cx="5388864" cy="5355312"/>
          </a:xfrm>
          <a:prstGeom prst="rect">
            <a:avLst/>
          </a:prstGeom>
          <a:noFill/>
        </p:spPr>
        <p:txBody>
          <a:bodyPr wrap="square" rtlCol="0">
            <a:spAutoFit/>
          </a:bodyPr>
          <a:lstStyle/>
          <a:p>
            <a:pPr algn="ctr"/>
            <a:r>
              <a:rPr lang="en-US" b="1" dirty="0">
                <a:cs typeface="Rockwell Extra Bold"/>
              </a:rPr>
              <a:t>Rocky Mountain News 7/20/1865</a:t>
            </a:r>
          </a:p>
          <a:p>
            <a:endParaRPr lang="en-US" dirty="0">
              <a:cs typeface="Rockwell Extra Bold"/>
            </a:endParaRPr>
          </a:p>
          <a:p>
            <a:r>
              <a:rPr lang="en-US" b="1" dirty="0">
                <a:cs typeface="Rockwell Extra Bold"/>
              </a:rPr>
              <a:t> Captain Wilson, of Co. D, First Colorado Cavalry, arrived today from Fort Collins, wet with the rains of the last two days. </a:t>
            </a:r>
          </a:p>
          <a:p>
            <a:r>
              <a:rPr lang="en-US" b="1" dirty="0">
                <a:cs typeface="Rockwell Extra Bold"/>
              </a:rPr>
              <a:t> </a:t>
            </a:r>
          </a:p>
          <a:p>
            <a:r>
              <a:rPr lang="en-US" b="1" dirty="0">
                <a:cs typeface="Rockwell Extra Bold"/>
              </a:rPr>
              <a:t>The captain informed us that there is no difficulty in finding all the Indians that they want to fight, with the small force now stationed along that portion of the road between Fort Collins and Laramie.  </a:t>
            </a:r>
          </a:p>
          <a:p>
            <a:endParaRPr lang="en-US" b="1" dirty="0">
              <a:cs typeface="Rockwell Extra Bold"/>
            </a:endParaRPr>
          </a:p>
          <a:p>
            <a:r>
              <a:rPr lang="en-US" b="1" dirty="0">
                <a:cs typeface="Rockwell Extra Bold"/>
              </a:rPr>
              <a:t>They have not shown themselves much on the </a:t>
            </a:r>
          </a:p>
          <a:p>
            <a:r>
              <a:rPr lang="en-US" b="1" dirty="0">
                <a:cs typeface="Rockwell Extra Bold"/>
              </a:rPr>
              <a:t>Road for some days past, but there are signs of their being in the vicinity all the time. </a:t>
            </a:r>
          </a:p>
          <a:p>
            <a:r>
              <a:rPr lang="en-US" b="1" dirty="0">
                <a:cs typeface="Rockwell Extra Bold"/>
              </a:rPr>
              <a:t> </a:t>
            </a:r>
          </a:p>
          <a:p>
            <a:r>
              <a:rPr lang="en-US" b="1" dirty="0">
                <a:cs typeface="Rockwell Extra Bold"/>
              </a:rPr>
              <a:t>They killed a ranchman named West, near Rock Creek Station, last Monday, while he was out hunting stock.</a:t>
            </a:r>
          </a:p>
        </p:txBody>
      </p:sp>
    </p:spTree>
    <p:extLst>
      <p:ext uri="{BB962C8B-B14F-4D97-AF65-F5344CB8AC3E}">
        <p14:creationId xmlns:p14="http://schemas.microsoft.com/office/powerpoint/2010/main" val="2040865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a:latin typeface="Rockwell Extra Bold" panose="02060903040505020403" pitchFamily="18" charset="0"/>
              </a:rPr>
              <a:t>Watrous</a:t>
            </a:r>
            <a:endParaRPr lang="en-US" dirty="0">
              <a:latin typeface="Rockwell Extra Bold" panose="02060903040505020403" pitchFamily="18" charset="0"/>
            </a:endParaRP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p. 214 (1864) “At the time Lieut. Hanna made his survey there was not a house nor even a cabin on the south side of the river from Joseph Mason’s home to the Sherwood place, a distance of about 5 miles.”  </a:t>
            </a:r>
          </a:p>
          <a:p>
            <a:pPr marL="0" indent="0">
              <a:buNone/>
            </a:pPr>
            <a:endParaRPr lang="en-US" dirty="0">
              <a:latin typeface="Rockwell Extra Bold" panose="02060903040505020403" pitchFamily="18" charset="0"/>
            </a:endParaRPr>
          </a:p>
          <a:p>
            <a:pPr marL="0" indent="0">
              <a:buNone/>
            </a:pPr>
            <a:r>
              <a:rPr lang="en-US" dirty="0">
                <a:latin typeface="Rockwell Extra Bold" panose="02060903040505020403" pitchFamily="18" charset="0"/>
              </a:rPr>
              <a:t>P 216 “Col. Collins had…directed that military reservation four miles square be set off…”</a:t>
            </a:r>
          </a:p>
        </p:txBody>
      </p:sp>
    </p:spTree>
    <p:extLst>
      <p:ext uri="{BB962C8B-B14F-4D97-AF65-F5344CB8AC3E}">
        <p14:creationId xmlns:p14="http://schemas.microsoft.com/office/powerpoint/2010/main" val="244511655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Rockwell Extra Bold" panose="02060903040505020403" pitchFamily="18" charset="0"/>
              </a:rPr>
              <a:t>Camp Life</a:t>
            </a:r>
          </a:p>
        </p:txBody>
      </p:sp>
      <p:sp>
        <p:nvSpPr>
          <p:cNvPr id="6" name="Content Placeholder 5"/>
          <p:cNvSpPr>
            <a:spLocks noGrp="1"/>
          </p:cNvSpPr>
          <p:nvPr>
            <p:ph sz="half" idx="1"/>
          </p:nvPr>
        </p:nvSpPr>
        <p:spPr/>
        <p:txBody>
          <a:bodyPr>
            <a:normAutofit lnSpcReduction="10000"/>
          </a:bodyPr>
          <a:lstStyle/>
          <a:p>
            <a:r>
              <a:rPr lang="en-US" dirty="0">
                <a:latin typeface="Rockwell Extra Bold" panose="02060903040505020403" pitchFamily="18" charset="0"/>
              </a:rPr>
              <a:t>Reveille at sunrise</a:t>
            </a:r>
          </a:p>
          <a:p>
            <a:r>
              <a:rPr lang="en-US" dirty="0">
                <a:latin typeface="Rockwell Extra Bold" panose="02060903040505020403" pitchFamily="18" charset="0"/>
              </a:rPr>
              <a:t>Stable call</a:t>
            </a:r>
          </a:p>
          <a:p>
            <a:r>
              <a:rPr lang="en-US" dirty="0">
                <a:latin typeface="Rockwell Extra Bold" panose="02060903040505020403" pitchFamily="18" charset="0"/>
              </a:rPr>
              <a:t>Breakfast call 6 30 am</a:t>
            </a:r>
          </a:p>
          <a:p>
            <a:r>
              <a:rPr lang="en-US" dirty="0">
                <a:latin typeface="Rockwell Extra Bold" panose="02060903040505020403" pitchFamily="18" charset="0"/>
              </a:rPr>
              <a:t>Sick call 7 am</a:t>
            </a:r>
          </a:p>
          <a:p>
            <a:r>
              <a:rPr lang="en-US" dirty="0">
                <a:latin typeface="Rockwell Extra Bold" panose="02060903040505020403" pitchFamily="18" charset="0"/>
              </a:rPr>
              <a:t>Guard mounting 8 am</a:t>
            </a:r>
          </a:p>
          <a:p>
            <a:r>
              <a:rPr lang="en-US" dirty="0">
                <a:latin typeface="Rockwell Extra Bold" panose="02060903040505020403" pitchFamily="18" charset="0"/>
              </a:rPr>
              <a:t>Fatigue call</a:t>
            </a:r>
          </a:p>
          <a:p>
            <a:r>
              <a:rPr lang="en-US" dirty="0">
                <a:latin typeface="Rockwell Extra Bold" panose="02060903040505020403" pitchFamily="18" charset="0"/>
              </a:rPr>
              <a:t>Dinner call 12 noon</a:t>
            </a:r>
          </a:p>
          <a:p>
            <a:r>
              <a:rPr lang="en-US" dirty="0">
                <a:latin typeface="Rockwell Extra Bold" panose="02060903040505020403" pitchFamily="18" charset="0"/>
              </a:rPr>
              <a:t>Orderly call 1 pm</a:t>
            </a:r>
          </a:p>
          <a:p>
            <a:r>
              <a:rPr lang="en-US" dirty="0">
                <a:latin typeface="Rockwell Extra Bold" panose="02060903040505020403" pitchFamily="18" charset="0"/>
              </a:rPr>
              <a:t>Fatigue call</a:t>
            </a:r>
          </a:p>
        </p:txBody>
      </p:sp>
      <p:sp>
        <p:nvSpPr>
          <p:cNvPr id="7" name="Content Placeholder 6"/>
          <p:cNvSpPr>
            <a:spLocks noGrp="1"/>
          </p:cNvSpPr>
          <p:nvPr>
            <p:ph sz="half" idx="2"/>
          </p:nvPr>
        </p:nvSpPr>
        <p:spPr/>
        <p:txBody>
          <a:bodyPr>
            <a:normAutofit lnSpcReduction="10000"/>
          </a:bodyPr>
          <a:lstStyle/>
          <a:p>
            <a:r>
              <a:rPr lang="en-US" dirty="0">
                <a:latin typeface="Rockwell Extra Bold" panose="02060903040505020403" pitchFamily="18" charset="0"/>
              </a:rPr>
              <a:t>Water call 3 pm</a:t>
            </a:r>
          </a:p>
          <a:p>
            <a:r>
              <a:rPr lang="en-US" dirty="0">
                <a:latin typeface="Rockwell Extra Bold" panose="02060903040505020403" pitchFamily="18" charset="0"/>
              </a:rPr>
              <a:t>Fatigue call 4 pm</a:t>
            </a:r>
          </a:p>
          <a:p>
            <a:r>
              <a:rPr lang="en-US" dirty="0">
                <a:latin typeface="Rockwell Extra Bold" panose="02060903040505020403" pitchFamily="18" charset="0"/>
              </a:rPr>
              <a:t>Stable call 5 30 pm</a:t>
            </a:r>
          </a:p>
          <a:p>
            <a:r>
              <a:rPr lang="en-US" dirty="0">
                <a:latin typeface="Rockwell Extra Bold" panose="02060903040505020403" pitchFamily="18" charset="0"/>
              </a:rPr>
              <a:t>Retreat – sunset</a:t>
            </a:r>
          </a:p>
          <a:p>
            <a:r>
              <a:rPr lang="en-US" dirty="0">
                <a:latin typeface="Rockwell Extra Bold" panose="02060903040505020403" pitchFamily="18" charset="0"/>
              </a:rPr>
              <a:t>Tattoo 9 pm</a:t>
            </a:r>
          </a:p>
          <a:p>
            <a:r>
              <a:rPr lang="en-US" dirty="0">
                <a:latin typeface="Rockwell Extra Bold" panose="02060903040505020403" pitchFamily="18" charset="0"/>
              </a:rPr>
              <a:t>Taps 9 15 pm</a:t>
            </a:r>
          </a:p>
          <a:p>
            <a:endParaRPr lang="en-US" dirty="0">
              <a:latin typeface="Rockwell Extra Bold" panose="02060903040505020403" pitchFamily="18" charset="0"/>
            </a:endParaRPr>
          </a:p>
        </p:txBody>
      </p:sp>
    </p:spTree>
    <p:extLst>
      <p:ext uri="{BB962C8B-B14F-4D97-AF65-F5344CB8AC3E}">
        <p14:creationId xmlns:p14="http://schemas.microsoft.com/office/powerpoint/2010/main" val="191441265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4000" y="135636"/>
            <a:ext cx="9144000" cy="6586728"/>
          </a:xfrm>
          <a:prstGeom prst="rect">
            <a:avLst/>
          </a:prstGeom>
        </p:spPr>
      </p:pic>
    </p:spTree>
    <p:extLst>
      <p:ext uri="{BB962C8B-B14F-4D97-AF65-F5344CB8AC3E}">
        <p14:creationId xmlns:p14="http://schemas.microsoft.com/office/powerpoint/2010/main" val="284193525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60448" y="170688"/>
            <a:ext cx="7754112" cy="6315455"/>
          </a:xfrm>
          <a:prstGeom prst="rect">
            <a:avLst/>
          </a:prstGeom>
        </p:spPr>
      </p:pic>
    </p:spTree>
    <p:extLst>
      <p:ext uri="{BB962C8B-B14F-4D97-AF65-F5344CB8AC3E}">
        <p14:creationId xmlns:p14="http://schemas.microsoft.com/office/powerpoint/2010/main" val="70109556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Life on the Post</a:t>
            </a: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Colonel John Mayo wrote 12/1865 “Justice to the men serving at posts demands a statement of neglect from which they have suffered to such a degree as to task the utmost of human nature.   It should not be surprising that the men should be turning longing eyes towards their homes and being anxious to be relieved from a service which their labors appear to be so little appreciated.”  </a:t>
            </a:r>
            <a:r>
              <a:rPr lang="en-US" sz="2000" dirty="0">
                <a:latin typeface="Rockwell Extra Bold" panose="02060903040505020403" pitchFamily="18" charset="0"/>
              </a:rPr>
              <a:t>In View of the Mountains, Jennifer </a:t>
            </a:r>
            <a:r>
              <a:rPr lang="en-US" sz="2000" dirty="0" err="1">
                <a:latin typeface="Rockwell Extra Bold" panose="02060903040505020403" pitchFamily="18" charset="0"/>
              </a:rPr>
              <a:t>Pulter</a:t>
            </a:r>
            <a:r>
              <a:rPr lang="en-US" sz="2000" dirty="0">
                <a:latin typeface="Rockwell Extra Bold" panose="02060903040505020403" pitchFamily="18" charset="0"/>
              </a:rPr>
              <a:t> 2011</a:t>
            </a:r>
            <a:endParaRPr lang="en-US" dirty="0">
              <a:latin typeface="Rockwell Extra Bold" panose="02060903040505020403" pitchFamily="18" charset="0"/>
            </a:endParaRPr>
          </a:p>
        </p:txBody>
      </p:sp>
    </p:spTree>
    <p:extLst>
      <p:ext uri="{BB962C8B-B14F-4D97-AF65-F5344CB8AC3E}">
        <p14:creationId xmlns:p14="http://schemas.microsoft.com/office/powerpoint/2010/main" val="336568001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2827" y="195072"/>
            <a:ext cx="10756724" cy="6534912"/>
          </a:xfrm>
          <a:prstGeom prst="rect">
            <a:avLst/>
          </a:prstGeom>
        </p:spPr>
      </p:pic>
    </p:spTree>
    <p:extLst>
      <p:ext uri="{BB962C8B-B14F-4D97-AF65-F5344CB8AC3E}">
        <p14:creationId xmlns:p14="http://schemas.microsoft.com/office/powerpoint/2010/main" val="187705012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72050" y="1638300"/>
            <a:ext cx="2247900" cy="3581400"/>
          </a:xfrm>
          <a:prstGeom prst="rect">
            <a:avLst/>
          </a:prstGeom>
        </p:spPr>
      </p:pic>
    </p:spTree>
    <p:extLst>
      <p:ext uri="{BB962C8B-B14F-4D97-AF65-F5344CB8AC3E}">
        <p14:creationId xmlns:p14="http://schemas.microsoft.com/office/powerpoint/2010/main" val="4282899919"/>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72050" y="1547812"/>
            <a:ext cx="2247900" cy="3762375"/>
          </a:xfrm>
          <a:prstGeom prst="rect">
            <a:avLst/>
          </a:prstGeom>
        </p:spPr>
      </p:pic>
    </p:spTree>
    <p:extLst>
      <p:ext uri="{BB962C8B-B14F-4D97-AF65-F5344CB8AC3E}">
        <p14:creationId xmlns:p14="http://schemas.microsoft.com/office/powerpoint/2010/main" val="403400443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err="1">
                <a:latin typeface="Rockwell Extra Bold" panose="02060903040505020403" pitchFamily="18" charset="0"/>
              </a:rPr>
              <a:t>Pvt</a:t>
            </a:r>
            <a:r>
              <a:rPr lang="en-US" sz="2400" dirty="0">
                <a:latin typeface="Rockwell Extra Bold" panose="02060903040505020403" pitchFamily="18" charset="0"/>
              </a:rPr>
              <a:t> John W. Thornton Co H and C 1st Colorado Cavalry</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72050" y="1547812"/>
            <a:ext cx="2247900" cy="3762375"/>
          </a:xfrm>
          <a:prstGeom prst="rect">
            <a:avLst/>
          </a:prstGeom>
        </p:spPr>
      </p:pic>
    </p:spTree>
    <p:extLst>
      <p:ext uri="{BB962C8B-B14F-4D97-AF65-F5344CB8AC3E}">
        <p14:creationId xmlns:p14="http://schemas.microsoft.com/office/powerpoint/2010/main" val="327008394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latin typeface="Rockwell Extra Bold" panose="02060903040505020403" pitchFamily="18" charset="0"/>
              </a:rPr>
              <a:t>Indian Troubles</a:t>
            </a: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52979247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55264" y="874499"/>
            <a:ext cx="5327904" cy="5148349"/>
          </a:xfrm>
          <a:prstGeom prst="rect">
            <a:avLst/>
          </a:prstGeom>
        </p:spPr>
      </p:pic>
    </p:spTree>
    <p:extLst>
      <p:ext uri="{BB962C8B-B14F-4D97-AF65-F5344CB8AC3E}">
        <p14:creationId xmlns:p14="http://schemas.microsoft.com/office/powerpoint/2010/main" val="385310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Gray – Post Cemetery</a:t>
            </a:r>
          </a:p>
        </p:txBody>
      </p:sp>
      <p:sp>
        <p:nvSpPr>
          <p:cNvPr id="3" name="Content Placeholder 2"/>
          <p:cNvSpPr>
            <a:spLocks noGrp="1"/>
          </p:cNvSpPr>
          <p:nvPr>
            <p:ph idx="1"/>
          </p:nvPr>
        </p:nvSpPr>
        <p:spPr/>
        <p:txBody>
          <a:bodyPr>
            <a:normAutofit/>
          </a:bodyPr>
          <a:lstStyle/>
          <a:p>
            <a:r>
              <a:rPr lang="en-US" dirty="0">
                <a:latin typeface="Rockwell Extra Bold" panose="02060903040505020403" pitchFamily="18" charset="0"/>
              </a:rPr>
              <a:t>P 142  </a:t>
            </a:r>
            <a:r>
              <a:rPr lang="en-US" dirty="0" err="1">
                <a:latin typeface="Rockwell Extra Bold" panose="02060903040505020403" pitchFamily="18" charset="0"/>
              </a:rPr>
              <a:t>Watrous</a:t>
            </a:r>
            <a:r>
              <a:rPr lang="en-US" dirty="0">
                <a:latin typeface="Rockwell Extra Bold" panose="02060903040505020403" pitchFamily="18" charset="0"/>
              </a:rPr>
              <a:t> says “that in 1874 six graves were thus moved…and that when Oak St. was graded, several more remains were uncovered.  This fixes the approximate location, but the Quartermaster General reported in 1867 (HED 31,40 c, 2 S, No.1324, p. 557) </a:t>
            </a:r>
            <a:r>
              <a:rPr lang="en-US" dirty="0">
                <a:solidFill>
                  <a:srgbClr val="FF0000"/>
                </a:solidFill>
                <a:latin typeface="Rockwell Extra Bold" panose="02060903040505020403" pitchFamily="18" charset="0"/>
              </a:rPr>
              <a:t>that sixteen soldiers had been interred at the post</a:t>
            </a:r>
            <a:r>
              <a:rPr lang="en-US" dirty="0">
                <a:latin typeface="Rockwell Extra Bold" panose="02060903040505020403" pitchFamily="18" charset="0"/>
              </a:rPr>
              <a:t>…when the new cemetery was moved to the present one, only two headstones could be placed, to commemorate the old soldiers.  One reads, “R.E. Ayres…one reads W.W. </a:t>
            </a:r>
            <a:r>
              <a:rPr lang="en-US" dirty="0" err="1">
                <a:latin typeface="Rockwell Extra Bold" panose="02060903040505020403" pitchFamily="18" charset="0"/>
              </a:rPr>
              <a:t>Westphall</a:t>
            </a:r>
            <a:r>
              <a:rPr lang="en-US" dirty="0">
                <a:latin typeface="Rockwell Extra Bold" panose="02060903040505020403" pitchFamily="18" charset="0"/>
              </a:rPr>
              <a:t>.”</a:t>
            </a:r>
            <a:br>
              <a:rPr lang="en-US" dirty="0">
                <a:latin typeface="Rockwell Extra Bold" panose="02060903040505020403" pitchFamily="18" charset="0"/>
              </a:rPr>
            </a:br>
            <a:endParaRPr lang="en-US" dirty="0">
              <a:latin typeface="Rockwell Extra Bold" panose="02060903040505020403" pitchFamily="18" charset="0"/>
            </a:endParaRPr>
          </a:p>
        </p:txBody>
      </p:sp>
    </p:spTree>
    <p:extLst>
      <p:ext uri="{BB962C8B-B14F-4D97-AF65-F5344CB8AC3E}">
        <p14:creationId xmlns:p14="http://schemas.microsoft.com/office/powerpoint/2010/main" val="62412384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25824" y="123655"/>
            <a:ext cx="4313474" cy="6569753"/>
          </a:xfrm>
          <a:prstGeom prst="rect">
            <a:avLst/>
          </a:prstGeom>
        </p:spPr>
      </p:pic>
    </p:spTree>
    <p:extLst>
      <p:ext uri="{BB962C8B-B14F-4D97-AF65-F5344CB8AC3E}">
        <p14:creationId xmlns:p14="http://schemas.microsoft.com/office/powerpoint/2010/main" val="291177293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36579" y="219456"/>
            <a:ext cx="4979568" cy="6498336"/>
          </a:xfrm>
          <a:prstGeom prst="rect">
            <a:avLst/>
          </a:prstGeom>
        </p:spPr>
      </p:pic>
    </p:spTree>
    <p:extLst>
      <p:ext uri="{BB962C8B-B14F-4D97-AF65-F5344CB8AC3E}">
        <p14:creationId xmlns:p14="http://schemas.microsoft.com/office/powerpoint/2010/main" val="159499572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04673" y="309480"/>
            <a:ext cx="10372956" cy="6431232"/>
          </a:xfrm>
          <a:prstGeom prst="rect">
            <a:avLst/>
          </a:prstGeom>
        </p:spPr>
      </p:pic>
    </p:spTree>
    <p:extLst>
      <p:ext uri="{BB962C8B-B14F-4D97-AF65-F5344CB8AC3E}">
        <p14:creationId xmlns:p14="http://schemas.microsoft.com/office/powerpoint/2010/main" val="123856160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60704" y="173859"/>
            <a:ext cx="10141506" cy="6556125"/>
          </a:xfrm>
          <a:prstGeom prst="rect">
            <a:avLst/>
          </a:prstGeom>
        </p:spPr>
      </p:pic>
    </p:spTree>
    <p:extLst>
      <p:ext uri="{BB962C8B-B14F-4D97-AF65-F5344CB8AC3E}">
        <p14:creationId xmlns:p14="http://schemas.microsoft.com/office/powerpoint/2010/main" val="54065734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Indian Activity</a:t>
            </a:r>
          </a:p>
        </p:txBody>
      </p:sp>
      <p:sp>
        <p:nvSpPr>
          <p:cNvPr id="3" name="Content Placeholder 2"/>
          <p:cNvSpPr>
            <a:spLocks noGrp="1"/>
          </p:cNvSpPr>
          <p:nvPr>
            <p:ph idx="1"/>
          </p:nvPr>
        </p:nvSpPr>
        <p:spPr/>
        <p:txBody>
          <a:bodyPr/>
          <a:lstStyle/>
          <a:p>
            <a:pPr marL="0" indent="0">
              <a:buNone/>
            </a:pPr>
            <a:r>
              <a:rPr lang="en-US" dirty="0"/>
              <a:t>“</a:t>
            </a:r>
            <a:r>
              <a:rPr lang="en-US" dirty="0">
                <a:latin typeface="Rockwell Extra Bold" panose="02060903040505020403" pitchFamily="18" charset="0"/>
              </a:rPr>
              <a:t>The intended purpose of Governor Evans proclamation (ordering Arapahoe and Cheyenne to Fort Collins (6/1865) backfired…Indians took to the warpath.  During the latter two weeks of July and first two weeks of August, the Sioux and Cheyenne and Arapahoe captured and killed 45 white settlers.” </a:t>
            </a:r>
            <a:r>
              <a:rPr lang="en-US" sz="2000" dirty="0">
                <a:latin typeface="Rockwell Extra Bold" panose="02060903040505020403" pitchFamily="18" charset="0"/>
              </a:rPr>
              <a:t>Guy Peterson</a:t>
            </a:r>
            <a:endParaRPr lang="en-US" dirty="0">
              <a:latin typeface="Rockwell Extra Bold" panose="02060903040505020403" pitchFamily="18" charset="0"/>
            </a:endParaRPr>
          </a:p>
        </p:txBody>
      </p:sp>
    </p:spTree>
    <p:extLst>
      <p:ext uri="{BB962C8B-B14F-4D97-AF65-F5344CB8AC3E}">
        <p14:creationId xmlns:p14="http://schemas.microsoft.com/office/powerpoint/2010/main" val="353528602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33728" y="121920"/>
            <a:ext cx="8936736" cy="6736079"/>
          </a:xfrm>
          <a:prstGeom prst="rect">
            <a:avLst/>
          </a:prstGeom>
        </p:spPr>
      </p:pic>
    </p:spTree>
    <p:extLst>
      <p:ext uri="{BB962C8B-B14F-4D97-AF65-F5344CB8AC3E}">
        <p14:creationId xmlns:p14="http://schemas.microsoft.com/office/powerpoint/2010/main" val="327346887"/>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92845" y="0"/>
            <a:ext cx="6134291" cy="6858000"/>
          </a:xfrm>
          <a:prstGeom prst="rect">
            <a:avLst/>
          </a:prstGeom>
        </p:spPr>
      </p:pic>
    </p:spTree>
    <p:extLst>
      <p:ext uri="{BB962C8B-B14F-4D97-AF65-F5344CB8AC3E}">
        <p14:creationId xmlns:p14="http://schemas.microsoft.com/office/powerpoint/2010/main" val="283783885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24250" y="0"/>
            <a:ext cx="5143500" cy="6858000"/>
          </a:xfrm>
          <a:prstGeom prst="rect">
            <a:avLst/>
          </a:prstGeom>
        </p:spPr>
      </p:pic>
    </p:spTree>
    <p:extLst>
      <p:ext uri="{BB962C8B-B14F-4D97-AF65-F5344CB8AC3E}">
        <p14:creationId xmlns:p14="http://schemas.microsoft.com/office/powerpoint/2010/main" val="1139427606"/>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latin typeface="Rockwell Extra Bold" panose="02060903040505020403" pitchFamily="18" charset="0"/>
              </a:rPr>
              <a:t>Battle of Platte Bridge June 1865 </a:t>
            </a:r>
            <a:r>
              <a:rPr lang="en-US" sz="1600" dirty="0">
                <a:latin typeface="Rockwell Extra Bold" panose="02060903040505020403" pitchFamily="18" charset="0"/>
              </a:rPr>
              <a:t>William Henry Jackson</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06752" y="1690688"/>
            <a:ext cx="7632192" cy="4783264"/>
          </a:xfrm>
          <a:prstGeom prst="rect">
            <a:avLst/>
          </a:prstGeom>
        </p:spPr>
      </p:pic>
    </p:spTree>
    <p:extLst>
      <p:ext uri="{BB962C8B-B14F-4D97-AF65-F5344CB8AC3E}">
        <p14:creationId xmlns:p14="http://schemas.microsoft.com/office/powerpoint/2010/main" val="381502511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84960" y="243839"/>
            <a:ext cx="8705088" cy="6464905"/>
          </a:xfrm>
          <a:prstGeom prst="rect">
            <a:avLst/>
          </a:prstGeom>
        </p:spPr>
      </p:pic>
    </p:spTree>
    <p:extLst>
      <p:ext uri="{BB962C8B-B14F-4D97-AF65-F5344CB8AC3E}">
        <p14:creationId xmlns:p14="http://schemas.microsoft.com/office/powerpoint/2010/main" val="37473569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Gray</a:t>
            </a: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P 142  “The diary of the Fort Collins sergeant reveals that a nameless soldier of the 21</a:t>
            </a:r>
            <a:r>
              <a:rPr lang="en-US" baseline="30000" dirty="0">
                <a:latin typeface="Rockwell Extra Bold" panose="02060903040505020403" pitchFamily="18" charset="0"/>
              </a:rPr>
              <a:t>st</a:t>
            </a:r>
            <a:r>
              <a:rPr lang="en-US" dirty="0">
                <a:latin typeface="Rockwell Extra Bold" panose="02060903040505020403" pitchFamily="18" charset="0"/>
              </a:rPr>
              <a:t> NY Cav also died at the post, presumably of disease, on April 17, 1866.  The roster of the 11</a:t>
            </a:r>
            <a:r>
              <a:rPr lang="en-US" baseline="30000" dirty="0">
                <a:latin typeface="Rockwell Extra Bold" panose="02060903040505020403" pitchFamily="18" charset="0"/>
              </a:rPr>
              <a:t>th</a:t>
            </a:r>
            <a:r>
              <a:rPr lang="en-US" dirty="0">
                <a:latin typeface="Rockwell Extra Bold" panose="02060903040505020403" pitchFamily="18" charset="0"/>
              </a:rPr>
              <a:t> Ohio Cav., reveal that Pvt. James Featherstone, Co. F, died of disease at Fort Collins on Feb. 8,1865.  They also show that Pvt. William M. Long, Co. B died of disease at Camp Collins at </a:t>
            </a:r>
            <a:r>
              <a:rPr lang="en-US" dirty="0" err="1">
                <a:latin typeface="Rockwell Extra Bold" panose="02060903040505020403" pitchFamily="18" charset="0"/>
              </a:rPr>
              <a:t>Laporte</a:t>
            </a:r>
            <a:r>
              <a:rPr lang="en-US" dirty="0">
                <a:latin typeface="Rockwell Extra Bold" panose="02060903040505020403" pitchFamily="18" charset="0"/>
              </a:rPr>
              <a:t> on Sept. 13, 1864…</a:t>
            </a:r>
            <a:r>
              <a:rPr lang="en-US" dirty="0">
                <a:solidFill>
                  <a:srgbClr val="FF0000"/>
                </a:solidFill>
                <a:latin typeface="Rockwell Extra Bold" panose="02060903040505020403" pitchFamily="18" charset="0"/>
              </a:rPr>
              <a:t>If the quartermaster report is correct, a dozen more, “unknown soldiers” were interred at the post cemetery.</a:t>
            </a:r>
            <a:r>
              <a:rPr lang="en-US" dirty="0">
                <a:latin typeface="Rockwell Extra Bold" panose="02060903040505020403" pitchFamily="18" charset="0"/>
              </a:rPr>
              <a:t>”</a:t>
            </a:r>
          </a:p>
        </p:txBody>
      </p:sp>
    </p:spTree>
    <p:extLst>
      <p:ext uri="{BB962C8B-B14F-4D97-AF65-F5344CB8AC3E}">
        <p14:creationId xmlns:p14="http://schemas.microsoft.com/office/powerpoint/2010/main" val="1968015832"/>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		John </a:t>
            </a:r>
            <a:r>
              <a:rPr lang="en-US" dirty="0"/>
              <a:t>Friend 11</a:t>
            </a:r>
            <a:r>
              <a:rPr lang="en-US" baseline="30000" dirty="0"/>
              <a:t>th</a:t>
            </a:r>
            <a:r>
              <a:rPr lang="en-US" dirty="0"/>
              <a:t> Ohio</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69067" y="2072640"/>
            <a:ext cx="3272981" cy="4504944"/>
          </a:xfrm>
          <a:prstGeom prst="rect">
            <a:avLst/>
          </a:prstGeom>
        </p:spPr>
      </p:pic>
    </p:spTree>
    <p:extLst>
      <p:ext uri="{BB962C8B-B14F-4D97-AF65-F5344CB8AC3E}">
        <p14:creationId xmlns:p14="http://schemas.microsoft.com/office/powerpoint/2010/main" val="817469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Fort Collins Courier 5/31/1883</a:t>
            </a: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(Floral tokens were placed on the graves of A.J. Taylor, Lewis Philippi Orleans, David Geer) and “the grave of A. Bennett.  Near this last, which is located in the southeast corner of the grounds, </a:t>
            </a:r>
            <a:r>
              <a:rPr lang="en-US" dirty="0">
                <a:solidFill>
                  <a:srgbClr val="FF0000"/>
                </a:solidFill>
                <a:latin typeface="Rockwell Extra Bold" panose="02060903040505020403" pitchFamily="18" charset="0"/>
              </a:rPr>
              <a:t>lie the remains of six members of the Eleventh Ohio Cavalry</a:t>
            </a:r>
            <a:r>
              <a:rPr lang="en-US" dirty="0">
                <a:latin typeface="Rockwell Extra Bold" panose="02060903040505020403" pitchFamily="18" charset="0"/>
              </a:rPr>
              <a:t>, which were removed from the old burying ground at the corner of College avenue and Oak street in 1874.”</a:t>
            </a:r>
          </a:p>
        </p:txBody>
      </p:sp>
    </p:spTree>
    <p:extLst>
      <p:ext uri="{BB962C8B-B14F-4D97-AF65-F5344CB8AC3E}">
        <p14:creationId xmlns:p14="http://schemas.microsoft.com/office/powerpoint/2010/main" val="9059904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48993" y="124556"/>
            <a:ext cx="4317677" cy="6450311"/>
          </a:xfrm>
          <a:prstGeom prst="rect">
            <a:avLst/>
          </a:prstGeom>
        </p:spPr>
      </p:pic>
    </p:spTree>
    <p:extLst>
      <p:ext uri="{BB962C8B-B14F-4D97-AF65-F5344CB8AC3E}">
        <p14:creationId xmlns:p14="http://schemas.microsoft.com/office/powerpoint/2010/main" val="2302253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Rockwell Extra Bold" panose="02060903040505020403" pitchFamily="18" charset="0"/>
              </a:rPr>
              <a:t>Diaries and </a:t>
            </a:r>
            <a:r>
              <a:rPr lang="en-US" dirty="0" err="1">
                <a:latin typeface="Rockwell Extra Bold" panose="02060903040505020403" pitchFamily="18" charset="0"/>
              </a:rPr>
              <a:t>Reminescences</a:t>
            </a:r>
            <a:endParaRPr lang="en-US" dirty="0">
              <a:latin typeface="Rockwell Extra Bold" panose="02060903040505020403" pitchFamily="18" charset="0"/>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965372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Diaries</a:t>
            </a:r>
          </a:p>
        </p:txBody>
      </p:sp>
      <p:sp>
        <p:nvSpPr>
          <p:cNvPr id="3" name="Content Placeholder 2"/>
          <p:cNvSpPr>
            <a:spLocks noGrp="1"/>
          </p:cNvSpPr>
          <p:nvPr>
            <p:ph idx="1"/>
          </p:nvPr>
        </p:nvSpPr>
        <p:spPr/>
        <p:txBody>
          <a:bodyPr>
            <a:normAutofit fontScale="92500" lnSpcReduction="20000"/>
          </a:bodyPr>
          <a:lstStyle/>
          <a:p>
            <a:r>
              <a:rPr lang="en-US" dirty="0">
                <a:latin typeface="Rockwell Extra Bold" panose="02060903040505020403" pitchFamily="18" charset="0"/>
              </a:rPr>
              <a:t>Luther Remington</a:t>
            </a:r>
          </a:p>
          <a:p>
            <a:pPr lvl="1"/>
            <a:r>
              <a:rPr lang="en-US" dirty="0">
                <a:latin typeface="Rockwell Extra Bold" panose="02060903040505020403" pitchFamily="18" charset="0"/>
              </a:rPr>
              <a:t>11/9/65 – “I was taken with dysentery last night.  Hospital Steward died today…of mountain fever.”</a:t>
            </a:r>
          </a:p>
          <a:p>
            <a:pPr lvl="1"/>
            <a:r>
              <a:rPr lang="en-US" dirty="0">
                <a:latin typeface="Rockwell Extra Bold" panose="02060903040505020403" pitchFamily="18" charset="0"/>
              </a:rPr>
              <a:t>11/14/1865 – “a man found at the big Thompson and brought in here.”</a:t>
            </a:r>
          </a:p>
          <a:p>
            <a:pPr lvl="1"/>
            <a:r>
              <a:rPr lang="en-US" dirty="0">
                <a:latin typeface="Rockwell Extra Bold" panose="02060903040505020403" pitchFamily="18" charset="0"/>
              </a:rPr>
              <a:t>11/15/1865 – “the man found at the Big Thompson was named Edwards and he belonged to the 7</a:t>
            </a:r>
            <a:r>
              <a:rPr lang="en-US" baseline="30000" dirty="0">
                <a:latin typeface="Rockwell Extra Bold" panose="02060903040505020403" pitchFamily="18" charset="0"/>
              </a:rPr>
              <a:t>th</a:t>
            </a:r>
            <a:r>
              <a:rPr lang="en-US" dirty="0">
                <a:latin typeface="Rockwell Extra Bold" panose="02060903040505020403" pitchFamily="18" charset="0"/>
              </a:rPr>
              <a:t> Michigan.”</a:t>
            </a:r>
          </a:p>
          <a:p>
            <a:endParaRPr lang="en-US" dirty="0">
              <a:latin typeface="Rockwell Extra Bold" panose="02060903040505020403" pitchFamily="18" charset="0"/>
            </a:endParaRPr>
          </a:p>
          <a:p>
            <a:r>
              <a:rPr lang="en-US" dirty="0">
                <a:latin typeface="Rockwell Extra Bold" panose="02060903040505020403" pitchFamily="18" charset="0"/>
              </a:rPr>
              <a:t>Seth Warner</a:t>
            </a:r>
          </a:p>
          <a:p>
            <a:pPr lvl="1"/>
            <a:r>
              <a:rPr lang="en-US" dirty="0">
                <a:latin typeface="Rockwell Extra Bold" panose="02060903040505020403" pitchFamily="18" charset="0"/>
              </a:rPr>
              <a:t>4/6/1866- “There is only 25 0r 30 men for duty in garrison.”</a:t>
            </a:r>
          </a:p>
          <a:p>
            <a:pPr lvl="1"/>
            <a:r>
              <a:rPr lang="en-US" dirty="0">
                <a:latin typeface="Rockwell Extra Bold" panose="02060903040505020403" pitchFamily="18" charset="0"/>
              </a:rPr>
              <a:t>4/17/1866 – “One man died in hospital.”</a:t>
            </a:r>
          </a:p>
          <a:p>
            <a:pPr marL="457200" lvl="1" indent="0">
              <a:buNone/>
            </a:pPr>
            <a:r>
              <a:rPr lang="en-US" dirty="0">
                <a:latin typeface="Rockwell Extra Bold" panose="02060903040505020403" pitchFamily="18" charset="0"/>
              </a:rPr>
              <a:t>	</a:t>
            </a:r>
          </a:p>
        </p:txBody>
      </p:sp>
    </p:spTree>
    <p:extLst>
      <p:ext uri="{BB962C8B-B14F-4D97-AF65-F5344CB8AC3E}">
        <p14:creationId xmlns:p14="http://schemas.microsoft.com/office/powerpoint/2010/main" val="164816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latin typeface="Rockwell Extra Bold" panose="02060903040505020403" pitchFamily="18" charset="0"/>
              </a:rPr>
              <a:t>Victims of the Rebellion</a:t>
            </a: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274243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ivil war casualties names - Google Search - Google Chrome"/>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b="-3555"/>
          <a:stretch/>
        </p:blipFill>
        <p:spPr>
          <a:xfrm>
            <a:off x="2103322" y="103732"/>
            <a:ext cx="4577894" cy="6754268"/>
          </a:xfrm>
        </p:spPr>
      </p:pic>
      <p:sp>
        <p:nvSpPr>
          <p:cNvPr id="3" name="Oval 2"/>
          <p:cNvSpPr/>
          <p:nvPr/>
        </p:nvSpPr>
        <p:spPr>
          <a:xfrm>
            <a:off x="2103322" y="3060192"/>
            <a:ext cx="4236518" cy="104851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1085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US Civil War Roll of Honor on Familyrelatives.com - Google Chrome"/>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528335" y="304800"/>
            <a:ext cx="5587318" cy="6400799"/>
          </a:xfrm>
        </p:spPr>
      </p:pic>
    </p:spTree>
    <p:extLst>
      <p:ext uri="{BB962C8B-B14F-4D97-AF65-F5344CB8AC3E}">
        <p14:creationId xmlns:p14="http://schemas.microsoft.com/office/powerpoint/2010/main" val="29907028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talog Record: Roll of honor; names of soldiers who died in... | Hathi Trust Digital Library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84320" y="62157"/>
            <a:ext cx="4474464" cy="6375219"/>
          </a:xfrm>
          <a:prstGeom prst="rect">
            <a:avLst/>
          </a:prstGeom>
        </p:spPr>
      </p:pic>
      <p:sp>
        <p:nvSpPr>
          <p:cNvPr id="3" name="Oval 2"/>
          <p:cNvSpPr/>
          <p:nvPr/>
        </p:nvSpPr>
        <p:spPr>
          <a:xfrm>
            <a:off x="3541978" y="3389376"/>
            <a:ext cx="4236518" cy="32918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92610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oll of honor : names of soldiers who died in defence of the American Union, interred in ..; v. 07 - Google Chrome"/>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4669536" y="51965"/>
            <a:ext cx="3852672" cy="6749010"/>
          </a:xfrm>
        </p:spPr>
      </p:pic>
    </p:spTree>
    <p:extLst>
      <p:ext uri="{BB962C8B-B14F-4D97-AF65-F5344CB8AC3E}">
        <p14:creationId xmlns:p14="http://schemas.microsoft.com/office/powerpoint/2010/main" val="1888589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ll of honor; names of soldiers who died in defense ... v.1-8. - Full View | HathiTrust Digital Library | HathiTrust Digital Library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438675" y="207265"/>
            <a:ext cx="5388333" cy="6522720"/>
          </a:xfrm>
          <a:prstGeom prst="rect">
            <a:avLst/>
          </a:prstGeom>
        </p:spPr>
      </p:pic>
    </p:spTree>
    <p:extLst>
      <p:ext uri="{BB962C8B-B14F-4D97-AF65-F5344CB8AC3E}">
        <p14:creationId xmlns:p14="http://schemas.microsoft.com/office/powerpoint/2010/main" val="7297608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oll of honor; names of soldiers who died in defense ... v.1-8. - Full View | HathiTrust Digital Library | HathiTrust Digital Library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56435" y="573025"/>
            <a:ext cx="9596909" cy="5705856"/>
          </a:xfrm>
          <a:prstGeom prst="rect">
            <a:avLst/>
          </a:prstGeom>
        </p:spPr>
      </p:pic>
    </p:spTree>
    <p:extLst>
      <p:ext uri="{BB962C8B-B14F-4D97-AF65-F5344CB8AC3E}">
        <p14:creationId xmlns:p14="http://schemas.microsoft.com/office/powerpoint/2010/main" val="29331512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algn="ctr"/>
            <a:r>
              <a:rPr lang="en-US" dirty="0">
                <a:latin typeface="Rockwell Extra Bold" panose="02060903040505020403" pitchFamily="18" charset="0"/>
              </a:rPr>
              <a:t>Spellings </a:t>
            </a:r>
          </a:p>
        </p:txBody>
      </p:sp>
      <p:sp>
        <p:nvSpPr>
          <p:cNvPr id="10" name="Content Placeholder 9"/>
          <p:cNvSpPr>
            <a:spLocks noGrp="1"/>
          </p:cNvSpPr>
          <p:nvPr>
            <p:ph sz="half" idx="1"/>
          </p:nvPr>
        </p:nvSpPr>
        <p:spPr/>
        <p:txBody>
          <a:bodyPr>
            <a:normAutofit fontScale="55000" lnSpcReduction="20000"/>
          </a:bodyPr>
          <a:lstStyle/>
          <a:p>
            <a:r>
              <a:rPr lang="en-US" sz="1600" dirty="0">
                <a:latin typeface="Rockwell Extra Bold" panose="02060903040505020403" pitchFamily="18" charset="0"/>
              </a:rPr>
              <a:t>Ayers</a:t>
            </a:r>
          </a:p>
          <a:p>
            <a:r>
              <a:rPr lang="en-US" sz="1600" dirty="0" err="1">
                <a:latin typeface="Rockwell Extra Bold" panose="02060903040505020403" pitchFamily="18" charset="0"/>
              </a:rPr>
              <a:t>Cremble</a:t>
            </a:r>
            <a:endParaRPr lang="en-US" sz="1600" dirty="0">
              <a:latin typeface="Rockwell Extra Bold" panose="02060903040505020403" pitchFamily="18" charset="0"/>
            </a:endParaRPr>
          </a:p>
          <a:p>
            <a:r>
              <a:rPr lang="en-US" sz="1600" dirty="0">
                <a:latin typeface="Rockwell Extra Bold" panose="02060903040505020403" pitchFamily="18" charset="0"/>
              </a:rPr>
              <a:t>Edwards</a:t>
            </a:r>
          </a:p>
          <a:p>
            <a:r>
              <a:rPr lang="en-US" sz="1600" dirty="0">
                <a:latin typeface="Rockwell Extra Bold" panose="02060903040505020403" pitchFamily="18" charset="0"/>
              </a:rPr>
              <a:t>Emo</a:t>
            </a:r>
          </a:p>
          <a:p>
            <a:r>
              <a:rPr lang="en-US" sz="1600" dirty="0">
                <a:latin typeface="Rockwell Extra Bold" panose="02060903040505020403" pitchFamily="18" charset="0"/>
              </a:rPr>
              <a:t>Featherstone</a:t>
            </a:r>
          </a:p>
          <a:p>
            <a:r>
              <a:rPr lang="en-US" sz="1600" dirty="0" err="1">
                <a:latin typeface="Rockwell Extra Bold" panose="02060903040505020403" pitchFamily="18" charset="0"/>
              </a:rPr>
              <a:t>Lescoe</a:t>
            </a:r>
            <a:endParaRPr lang="en-US" sz="1600" dirty="0">
              <a:latin typeface="Rockwell Extra Bold" panose="02060903040505020403" pitchFamily="18" charset="0"/>
            </a:endParaRPr>
          </a:p>
          <a:p>
            <a:r>
              <a:rPr lang="en-US" sz="1600" dirty="0">
                <a:latin typeface="Rockwell Extra Bold" panose="02060903040505020403" pitchFamily="18" charset="0"/>
              </a:rPr>
              <a:t>Lindsay</a:t>
            </a:r>
          </a:p>
          <a:p>
            <a:r>
              <a:rPr lang="en-US" sz="1600" dirty="0">
                <a:latin typeface="Rockwell Extra Bold" panose="02060903040505020403" pitchFamily="18" charset="0"/>
              </a:rPr>
              <a:t>William M Long</a:t>
            </a:r>
          </a:p>
          <a:p>
            <a:r>
              <a:rPr lang="en-US" sz="1600" dirty="0">
                <a:latin typeface="Rockwell Extra Bold" panose="02060903040505020403" pitchFamily="18" charset="0"/>
              </a:rPr>
              <a:t>Matthews</a:t>
            </a:r>
          </a:p>
          <a:p>
            <a:r>
              <a:rPr lang="en-US" sz="1600" dirty="0">
                <a:latin typeface="Rockwell Extra Bold" panose="02060903040505020403" pitchFamily="18" charset="0"/>
              </a:rPr>
              <a:t>Ming</a:t>
            </a:r>
          </a:p>
          <a:p>
            <a:r>
              <a:rPr lang="en-US" sz="1600" dirty="0" err="1">
                <a:latin typeface="Rockwell Extra Bold" panose="02060903040505020403" pitchFamily="18" charset="0"/>
              </a:rPr>
              <a:t>Mooray</a:t>
            </a:r>
            <a:endParaRPr lang="en-US" sz="1600" dirty="0">
              <a:latin typeface="Rockwell Extra Bold" panose="02060903040505020403" pitchFamily="18" charset="0"/>
            </a:endParaRPr>
          </a:p>
          <a:p>
            <a:r>
              <a:rPr lang="en-US" sz="1600" dirty="0">
                <a:latin typeface="Rockwell Extra Bold" panose="02060903040505020403" pitchFamily="18" charset="0"/>
              </a:rPr>
              <a:t>Egerton Perry</a:t>
            </a:r>
          </a:p>
          <a:p>
            <a:r>
              <a:rPr lang="en-US" sz="1600" dirty="0" err="1">
                <a:latin typeface="Rockwell Extra Bold" panose="02060903040505020403" pitchFamily="18" charset="0"/>
              </a:rPr>
              <a:t>Pridmore</a:t>
            </a:r>
            <a:endParaRPr lang="en-US" sz="1600" dirty="0">
              <a:latin typeface="Rockwell Extra Bold" panose="02060903040505020403" pitchFamily="18" charset="0"/>
            </a:endParaRPr>
          </a:p>
          <a:p>
            <a:r>
              <a:rPr lang="en-US" sz="1600" dirty="0">
                <a:latin typeface="Rockwell Extra Bold" panose="02060903040505020403" pitchFamily="18" charset="0"/>
              </a:rPr>
              <a:t>Westfall</a:t>
            </a:r>
          </a:p>
        </p:txBody>
      </p:sp>
      <p:sp>
        <p:nvSpPr>
          <p:cNvPr id="11" name="Content Placeholder 10"/>
          <p:cNvSpPr>
            <a:spLocks noGrp="1"/>
          </p:cNvSpPr>
          <p:nvPr>
            <p:ph sz="half" idx="2"/>
          </p:nvPr>
        </p:nvSpPr>
        <p:spPr>
          <a:xfrm>
            <a:off x="6172200" y="1690688"/>
            <a:ext cx="5181600" cy="4351338"/>
          </a:xfrm>
        </p:spPr>
        <p:txBody>
          <a:bodyPr>
            <a:normAutofit fontScale="55000" lnSpcReduction="20000"/>
          </a:bodyPr>
          <a:lstStyle/>
          <a:p>
            <a:r>
              <a:rPr lang="en-US" sz="1600" dirty="0">
                <a:latin typeface="Rockwell Extra Bold" panose="02060903040505020403" pitchFamily="18" charset="0"/>
              </a:rPr>
              <a:t>Ayres</a:t>
            </a:r>
          </a:p>
          <a:p>
            <a:r>
              <a:rPr lang="en-US" sz="1600" dirty="0" err="1">
                <a:latin typeface="Rockwell Extra Bold" panose="02060903040505020403" pitchFamily="18" charset="0"/>
              </a:rPr>
              <a:t>Crimble</a:t>
            </a:r>
            <a:r>
              <a:rPr lang="en-US" sz="1600" dirty="0">
                <a:latin typeface="Rockwell Extra Bold" panose="02060903040505020403" pitchFamily="18" charset="0"/>
              </a:rPr>
              <a:t>, Crumble</a:t>
            </a:r>
          </a:p>
          <a:p>
            <a:r>
              <a:rPr lang="en-US" sz="1600" dirty="0" err="1">
                <a:latin typeface="Rockwell Extra Bold" panose="02060903040505020403" pitchFamily="18" charset="0"/>
              </a:rPr>
              <a:t>Koderod</a:t>
            </a:r>
            <a:endParaRPr lang="en-US" sz="1600" dirty="0">
              <a:latin typeface="Rockwell Extra Bold" panose="02060903040505020403" pitchFamily="18" charset="0"/>
            </a:endParaRPr>
          </a:p>
          <a:p>
            <a:r>
              <a:rPr lang="en-US" sz="1600" dirty="0" err="1">
                <a:latin typeface="Rockwell Extra Bold" panose="02060903040505020403" pitchFamily="18" charset="0"/>
              </a:rPr>
              <a:t>Ema</a:t>
            </a:r>
            <a:endParaRPr lang="en-US" sz="1600" dirty="0">
              <a:latin typeface="Rockwell Extra Bold" panose="02060903040505020403" pitchFamily="18" charset="0"/>
            </a:endParaRPr>
          </a:p>
          <a:p>
            <a:r>
              <a:rPr lang="en-US" sz="1600" dirty="0">
                <a:latin typeface="Rockwell Extra Bold" panose="02060903040505020403" pitchFamily="18" charset="0"/>
              </a:rPr>
              <a:t>Featherston</a:t>
            </a:r>
          </a:p>
          <a:p>
            <a:r>
              <a:rPr lang="en-US" sz="1600" dirty="0" err="1">
                <a:latin typeface="Rockwell Extra Bold" panose="02060903040505020403" pitchFamily="18" charset="0"/>
              </a:rPr>
              <a:t>Liscoe</a:t>
            </a:r>
            <a:endParaRPr lang="en-US" sz="1600" dirty="0">
              <a:latin typeface="Rockwell Extra Bold" panose="02060903040505020403" pitchFamily="18" charset="0"/>
            </a:endParaRPr>
          </a:p>
          <a:p>
            <a:r>
              <a:rPr lang="en-US" sz="1600" dirty="0" err="1">
                <a:latin typeface="Rockwell Extra Bold" panose="02060903040505020403" pitchFamily="18" charset="0"/>
              </a:rPr>
              <a:t>Linslay</a:t>
            </a:r>
            <a:endParaRPr lang="en-US" sz="1600" dirty="0">
              <a:latin typeface="Rockwell Extra Bold" panose="02060903040505020403" pitchFamily="18" charset="0"/>
            </a:endParaRPr>
          </a:p>
          <a:p>
            <a:r>
              <a:rPr lang="en-US" sz="1600" dirty="0">
                <a:latin typeface="Rockwell Extra Bold" panose="02060903040505020403" pitchFamily="18" charset="0"/>
              </a:rPr>
              <a:t>William G, George W, William W</a:t>
            </a:r>
          </a:p>
          <a:p>
            <a:r>
              <a:rPr lang="en-US" sz="1600" dirty="0">
                <a:latin typeface="Rockwell Extra Bold" panose="02060903040505020403" pitchFamily="18" charset="0"/>
              </a:rPr>
              <a:t>Mathews, Matthew</a:t>
            </a:r>
          </a:p>
          <a:p>
            <a:r>
              <a:rPr lang="en-US" sz="1600" dirty="0">
                <a:latin typeface="Rockwell Extra Bold" panose="02060903040505020403" pitchFamily="18" charset="0"/>
              </a:rPr>
              <a:t>Mingo</a:t>
            </a:r>
          </a:p>
          <a:p>
            <a:r>
              <a:rPr lang="en-US" sz="1600" dirty="0" err="1">
                <a:latin typeface="Rockwell Extra Bold" panose="02060903040505020403" pitchFamily="18" charset="0"/>
              </a:rPr>
              <a:t>Mory</a:t>
            </a:r>
            <a:r>
              <a:rPr lang="en-US" sz="1600" dirty="0">
                <a:latin typeface="Rockwell Extra Bold" panose="02060903040505020403" pitchFamily="18" charset="0"/>
              </a:rPr>
              <a:t>, </a:t>
            </a:r>
            <a:r>
              <a:rPr lang="en-US" sz="1600" dirty="0" err="1">
                <a:latin typeface="Rockwell Extra Bold" panose="02060903040505020403" pitchFamily="18" charset="0"/>
              </a:rPr>
              <a:t>Mouery</a:t>
            </a:r>
            <a:r>
              <a:rPr lang="en-US" sz="1600" dirty="0">
                <a:latin typeface="Rockwell Extra Bold" panose="02060903040505020403" pitchFamily="18" charset="0"/>
              </a:rPr>
              <a:t>, </a:t>
            </a:r>
            <a:r>
              <a:rPr lang="en-US" sz="1600" dirty="0" err="1">
                <a:latin typeface="Rockwell Extra Bold" panose="02060903040505020403" pitchFamily="18" charset="0"/>
              </a:rPr>
              <a:t>Movery</a:t>
            </a:r>
            <a:endParaRPr lang="en-US" sz="1600" dirty="0">
              <a:latin typeface="Rockwell Extra Bold" panose="02060903040505020403" pitchFamily="18" charset="0"/>
            </a:endParaRPr>
          </a:p>
          <a:p>
            <a:r>
              <a:rPr lang="en-US" sz="1600" dirty="0">
                <a:latin typeface="Rockwell Extra Bold" panose="02060903040505020403" pitchFamily="18" charset="0"/>
              </a:rPr>
              <a:t>Edgerton Perry</a:t>
            </a:r>
          </a:p>
          <a:p>
            <a:r>
              <a:rPr lang="en-US" sz="1600" dirty="0" err="1">
                <a:latin typeface="Rockwell Extra Bold" panose="02060903040505020403" pitchFamily="18" charset="0"/>
              </a:rPr>
              <a:t>Predmore</a:t>
            </a:r>
            <a:endParaRPr lang="en-US" sz="1600" dirty="0">
              <a:latin typeface="Rockwell Extra Bold" panose="02060903040505020403" pitchFamily="18" charset="0"/>
            </a:endParaRPr>
          </a:p>
          <a:p>
            <a:r>
              <a:rPr lang="en-US" sz="1600" dirty="0" err="1">
                <a:latin typeface="Rockwell Extra Bold" panose="02060903040505020403" pitchFamily="18" charset="0"/>
              </a:rPr>
              <a:t>Westphall</a:t>
            </a:r>
            <a:endParaRPr lang="en-US" sz="1600" dirty="0">
              <a:latin typeface="Rockwell Extra Bold" panose="02060903040505020403" pitchFamily="18" charset="0"/>
            </a:endParaRPr>
          </a:p>
        </p:txBody>
      </p:sp>
    </p:spTree>
    <p:extLst>
      <p:ext uri="{BB962C8B-B14F-4D97-AF65-F5344CB8AC3E}">
        <p14:creationId xmlns:p14="http://schemas.microsoft.com/office/powerpoint/2010/main" val="4126973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nument with soldiers copy.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17900" y="0"/>
            <a:ext cx="5143500" cy="6858000"/>
          </a:xfrm>
          <a:prstGeom prst="rect">
            <a:avLst/>
          </a:prstGeom>
        </p:spPr>
      </p:pic>
    </p:spTree>
    <p:extLst>
      <p:ext uri="{BB962C8B-B14F-4D97-AF65-F5344CB8AC3E}">
        <p14:creationId xmlns:p14="http://schemas.microsoft.com/office/powerpoint/2010/main" val="15405978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Rockwell Extra Bold" panose="02060903040505020403" pitchFamily="18" charset="0"/>
              </a:rPr>
              <a:t>Cemeteries</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761326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a:latin typeface="Rockwell Extra Bold" panose="02060903040505020403" pitchFamily="18" charset="0"/>
              </a:rPr>
              <a:t>Watrous</a:t>
            </a:r>
            <a:endParaRPr lang="en-US" dirty="0">
              <a:latin typeface="Rockwell Extra Bold" panose="02060903040505020403" pitchFamily="18" charset="0"/>
            </a:endParaRP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p. 214 (1864) “At the time Lieut. Hanna made his survey there was not a house nor even a cabin on the south side of the river from Joseph Mason’s home to the Sherwood place, a distance of about 5 miles.”  </a:t>
            </a:r>
          </a:p>
          <a:p>
            <a:pPr marL="0" indent="0">
              <a:buNone/>
            </a:pPr>
            <a:endParaRPr lang="en-US" dirty="0">
              <a:latin typeface="Rockwell Extra Bold" panose="02060903040505020403" pitchFamily="18" charset="0"/>
            </a:endParaRPr>
          </a:p>
          <a:p>
            <a:pPr marL="0" indent="0">
              <a:buNone/>
            </a:pPr>
            <a:r>
              <a:rPr lang="en-US" dirty="0">
                <a:latin typeface="Rockwell Extra Bold" panose="02060903040505020403" pitchFamily="18" charset="0"/>
              </a:rPr>
              <a:t>P 216 “Col. Collins had…directed that military reservation four miles square be set off…”</a:t>
            </a:r>
          </a:p>
        </p:txBody>
      </p:sp>
    </p:spTree>
    <p:extLst>
      <p:ext uri="{BB962C8B-B14F-4D97-AF65-F5344CB8AC3E}">
        <p14:creationId xmlns:p14="http://schemas.microsoft.com/office/powerpoint/2010/main" val="40244849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a:latin typeface="Rockwell Extra Bold" panose="02060903040505020403" pitchFamily="18" charset="0"/>
              </a:rPr>
              <a:t>Watrous</a:t>
            </a:r>
            <a:endParaRPr lang="en-US" dirty="0">
              <a:latin typeface="Rockwell Extra Bold" panose="02060903040505020403" pitchFamily="18" charset="0"/>
            </a:endParaRPr>
          </a:p>
        </p:txBody>
      </p:sp>
      <p:sp>
        <p:nvSpPr>
          <p:cNvPr id="3" name="Content Placeholder 2"/>
          <p:cNvSpPr>
            <a:spLocks noGrp="1"/>
          </p:cNvSpPr>
          <p:nvPr>
            <p:ph idx="1"/>
          </p:nvPr>
        </p:nvSpPr>
        <p:spPr/>
        <p:txBody>
          <a:bodyPr/>
          <a:lstStyle/>
          <a:p>
            <a:r>
              <a:rPr lang="en-US" dirty="0">
                <a:latin typeface="Rockwell Extra Bold" panose="02060903040505020403" pitchFamily="18" charset="0"/>
              </a:rPr>
              <a:t>P 233 (1873) “at the next meeting…the old post burying ground was declared a nuisance and ordered abandoned.” p248 “”As time went on (Mountain Home) became to confined to meet requirements and…the first internment was made in the new cemetery (Grandview) on 22</a:t>
            </a:r>
            <a:r>
              <a:rPr lang="en-US" baseline="30000" dirty="0">
                <a:latin typeface="Rockwell Extra Bold" panose="02060903040505020403" pitchFamily="18" charset="0"/>
              </a:rPr>
              <a:t>nd</a:t>
            </a:r>
            <a:r>
              <a:rPr lang="en-US" dirty="0">
                <a:latin typeface="Rockwell Extra Bold" panose="02060903040505020403" pitchFamily="18" charset="0"/>
              </a:rPr>
              <a:t> November, 1887…</a:t>
            </a:r>
            <a:r>
              <a:rPr lang="en-US" dirty="0">
                <a:solidFill>
                  <a:srgbClr val="FF0000"/>
                </a:solidFill>
                <a:latin typeface="Rockwell Extra Bold" panose="02060903040505020403" pitchFamily="18" charset="0"/>
              </a:rPr>
              <a:t>the GAR removed to its plat the remains of 10 soldiers </a:t>
            </a:r>
            <a:r>
              <a:rPr lang="en-US" dirty="0">
                <a:latin typeface="Rockwell Extra Bold" panose="02060903040505020403" pitchFamily="18" charset="0"/>
              </a:rPr>
              <a:t>buried in the old cemetery at the time of military occupation and many deceased soldiers of the Civil War have been interred.”</a:t>
            </a:r>
          </a:p>
        </p:txBody>
      </p:sp>
    </p:spTree>
    <p:extLst>
      <p:ext uri="{BB962C8B-B14F-4D97-AF65-F5344CB8AC3E}">
        <p14:creationId xmlns:p14="http://schemas.microsoft.com/office/powerpoint/2010/main" val="4053192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a:latin typeface="Rockwell Extra Bold" panose="02060903040505020403" pitchFamily="18" charset="0"/>
              </a:rPr>
              <a:t>Watrous</a:t>
            </a:r>
            <a:endParaRPr lang="en-US" dirty="0">
              <a:latin typeface="Rockwell Extra Bold" panose="02060903040505020403" pitchFamily="18" charset="0"/>
            </a:endParaRPr>
          </a:p>
        </p:txBody>
      </p:sp>
      <p:sp>
        <p:nvSpPr>
          <p:cNvPr id="3" name="Content Placeholder 2"/>
          <p:cNvSpPr>
            <a:spLocks noGrp="1"/>
          </p:cNvSpPr>
          <p:nvPr>
            <p:ph idx="1"/>
          </p:nvPr>
        </p:nvSpPr>
        <p:spPr/>
        <p:txBody>
          <a:bodyPr/>
          <a:lstStyle/>
          <a:p>
            <a:r>
              <a:rPr lang="en-US" dirty="0">
                <a:latin typeface="Rockwell Extra Bold" panose="02060903040505020403" pitchFamily="18" charset="0"/>
              </a:rPr>
              <a:t>P 256 “when oak street was being leveled off the bones of several bodies interred in unmarked graves were plowed up…and properly buried (at Grandview)…</a:t>
            </a:r>
            <a:r>
              <a:rPr lang="en-US" dirty="0">
                <a:solidFill>
                  <a:srgbClr val="FF0000"/>
                </a:solidFill>
                <a:latin typeface="Rockwell Extra Bold" panose="02060903040505020403" pitchFamily="18" charset="0"/>
              </a:rPr>
              <a:t>The names of those who occupied these unmarked graves have passed from memory of even the oldest inhabitant, and their life history is as a sealed book with the present generation.”</a:t>
            </a:r>
          </a:p>
        </p:txBody>
      </p:sp>
    </p:spTree>
    <p:extLst>
      <p:ext uri="{BB962C8B-B14F-4D97-AF65-F5344CB8AC3E}">
        <p14:creationId xmlns:p14="http://schemas.microsoft.com/office/powerpoint/2010/main" val="6681153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ort collins dead soldiers - Google Search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060192" y="122705"/>
            <a:ext cx="5486400" cy="6381173"/>
          </a:xfrm>
          <a:prstGeom prst="rect">
            <a:avLst/>
          </a:prstGeom>
        </p:spPr>
      </p:pic>
      <p:sp>
        <p:nvSpPr>
          <p:cNvPr id="3" name="Oval 2"/>
          <p:cNvSpPr/>
          <p:nvPr/>
        </p:nvSpPr>
        <p:spPr>
          <a:xfrm>
            <a:off x="3212794" y="1853184"/>
            <a:ext cx="5089958" cy="7315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29203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istory || City of Fort Collins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69192" y="329185"/>
            <a:ext cx="8574680" cy="6278880"/>
          </a:xfrm>
          <a:prstGeom prst="rect">
            <a:avLst/>
          </a:prstGeom>
        </p:spPr>
      </p:pic>
    </p:spTree>
    <p:extLst>
      <p:ext uri="{BB962C8B-B14F-4D97-AF65-F5344CB8AC3E}">
        <p14:creationId xmlns:p14="http://schemas.microsoft.com/office/powerpoint/2010/main" val="33604310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nd A Grave - Millions of Cemetery Records and Online Memorials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77697" y="597409"/>
            <a:ext cx="9470133" cy="5827776"/>
          </a:xfrm>
          <a:prstGeom prst="rect">
            <a:avLst/>
          </a:prstGeom>
        </p:spPr>
      </p:pic>
    </p:spTree>
    <p:extLst>
      <p:ext uri="{BB962C8B-B14F-4D97-AF65-F5344CB8AC3E}">
        <p14:creationId xmlns:p14="http://schemas.microsoft.com/office/powerpoint/2010/main" val="3702785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nd A Grave Search Results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70432" y="1353311"/>
            <a:ext cx="9312742" cy="5059681"/>
          </a:xfrm>
          <a:prstGeom prst="rect">
            <a:avLst/>
          </a:prstGeom>
        </p:spPr>
      </p:pic>
    </p:spTree>
    <p:extLst>
      <p:ext uri="{BB962C8B-B14F-4D97-AF65-F5344CB8AC3E}">
        <p14:creationId xmlns:p14="http://schemas.microsoft.com/office/powerpoint/2010/main" val="36477398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bert E. Ayers (1838 - 1865) - Find A Grave Memorial - Google Chrome"/>
          <p:cNvPicPr>
            <a:picLocks noChangeAspect="1"/>
          </p:cNvPicPr>
          <p:nvPr/>
        </p:nvPicPr>
        <p:blipFill rotWithShape="1">
          <a:blip r:embed="rId2" cstate="email">
            <a:extLst>
              <a:ext uri="{28A0092B-C50C-407E-A947-70E740481C1C}">
                <a14:useLocalDpi xmlns:a14="http://schemas.microsoft.com/office/drawing/2010/main"/>
              </a:ext>
            </a:extLst>
          </a:blip>
          <a:srcRect b="-1412"/>
          <a:stretch/>
        </p:blipFill>
        <p:spPr>
          <a:xfrm>
            <a:off x="1158240" y="81117"/>
            <a:ext cx="5437632" cy="6746404"/>
          </a:xfrm>
          <a:prstGeom prst="rect">
            <a:avLst/>
          </a:prstGeom>
        </p:spPr>
      </p:pic>
    </p:spTree>
    <p:extLst>
      <p:ext uri="{BB962C8B-B14F-4D97-AF65-F5344CB8AC3E}">
        <p14:creationId xmlns:p14="http://schemas.microsoft.com/office/powerpoint/2010/main" val="32402587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nd A Grave - Millions of Cemetery Records and Online Memorials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7692" y="877825"/>
            <a:ext cx="9570020" cy="5824116"/>
          </a:xfrm>
          <a:prstGeom prst="rect">
            <a:avLst/>
          </a:prstGeom>
        </p:spPr>
      </p:pic>
    </p:spTree>
    <p:extLst>
      <p:ext uri="{BB962C8B-B14F-4D97-AF65-F5344CB8AC3E}">
        <p14:creationId xmlns:p14="http://schemas.microsoft.com/office/powerpoint/2010/main" val="3096950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25040" y="1266444"/>
            <a:ext cx="7741920" cy="4325112"/>
          </a:xfrm>
          <a:prstGeom prst="rect">
            <a:avLst/>
          </a:prstGeom>
        </p:spPr>
      </p:pic>
    </p:spTree>
    <p:extLst>
      <p:ext uri="{BB962C8B-B14F-4D97-AF65-F5344CB8AC3E}">
        <p14:creationId xmlns:p14="http://schemas.microsoft.com/office/powerpoint/2010/main" val="14882856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nd A Grave Search Results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94209" y="1097281"/>
            <a:ext cx="10817053" cy="5266944"/>
          </a:xfrm>
          <a:prstGeom prst="rect">
            <a:avLst/>
          </a:prstGeom>
        </p:spPr>
      </p:pic>
    </p:spTree>
    <p:extLst>
      <p:ext uri="{BB962C8B-B14F-4D97-AF65-F5344CB8AC3E}">
        <p14:creationId xmlns:p14="http://schemas.microsoft.com/office/powerpoint/2010/main" val="11565115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lliam W. Westfall (1842 - 1865) - Find A Grave Memorial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94816" y="295655"/>
            <a:ext cx="5303520" cy="6446521"/>
          </a:xfrm>
          <a:prstGeom prst="rect">
            <a:avLst/>
          </a:prstGeom>
        </p:spPr>
      </p:pic>
    </p:spTree>
    <p:extLst>
      <p:ext uri="{BB962C8B-B14F-4D97-AF65-F5344CB8AC3E}">
        <p14:creationId xmlns:p14="http://schemas.microsoft.com/office/powerpoint/2010/main" val="1865284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Rockwell Extra Bold" panose="02060903040505020403" pitchFamily="18" charset="0"/>
              </a:rPr>
              <a:t>Post Returns</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699711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nealogy, Family Trees and Family History Records online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b="-1899"/>
          <a:stretch/>
        </p:blipFill>
        <p:spPr>
          <a:xfrm>
            <a:off x="2310839" y="243841"/>
            <a:ext cx="6784393" cy="6620256"/>
          </a:xfrm>
          <a:prstGeom prst="rect">
            <a:avLst/>
          </a:prstGeom>
        </p:spPr>
      </p:pic>
      <p:sp>
        <p:nvSpPr>
          <p:cNvPr id="3" name="Oval 2"/>
          <p:cNvSpPr/>
          <p:nvPr/>
        </p:nvSpPr>
        <p:spPr>
          <a:xfrm>
            <a:off x="6516826" y="5035296"/>
            <a:ext cx="2578406" cy="31699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75815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litary Records | Service Records | Ancestry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723773" y="280417"/>
            <a:ext cx="7432419" cy="6339840"/>
          </a:xfrm>
          <a:prstGeom prst="rect">
            <a:avLst/>
          </a:prstGeom>
        </p:spPr>
      </p:pic>
      <p:sp>
        <p:nvSpPr>
          <p:cNvPr id="3" name="Oval 2"/>
          <p:cNvSpPr/>
          <p:nvPr/>
        </p:nvSpPr>
        <p:spPr>
          <a:xfrm>
            <a:off x="1457146" y="3377184"/>
            <a:ext cx="4236518" cy="97536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1988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ost Returns Fort Collins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572512" y="86258"/>
            <a:ext cx="7680960" cy="6694277"/>
          </a:xfrm>
          <a:prstGeom prst="rect">
            <a:avLst/>
          </a:prstGeom>
        </p:spPr>
      </p:pic>
      <p:sp>
        <p:nvSpPr>
          <p:cNvPr id="3" name="Oval 2"/>
          <p:cNvSpPr/>
          <p:nvPr/>
        </p:nvSpPr>
        <p:spPr>
          <a:xfrm>
            <a:off x="4785562" y="1353312"/>
            <a:ext cx="5467910" cy="64617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172578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S., Returns from Military Posts, 1806-1916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708773" y="207265"/>
            <a:ext cx="7520571" cy="6486144"/>
          </a:xfrm>
          <a:prstGeom prst="rect">
            <a:avLst/>
          </a:prstGeom>
        </p:spPr>
      </p:pic>
    </p:spTree>
    <p:extLst>
      <p:ext uri="{BB962C8B-B14F-4D97-AF65-F5344CB8AC3E}">
        <p14:creationId xmlns:p14="http://schemas.microsoft.com/office/powerpoint/2010/main" val="21318160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ost Returns Fort Collins - U.S., Returns from Military Posts, 1806-1916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747566" y="109729"/>
            <a:ext cx="7810962" cy="6473952"/>
          </a:xfrm>
          <a:prstGeom prst="rect">
            <a:avLst/>
          </a:prstGeom>
        </p:spPr>
      </p:pic>
      <p:sp>
        <p:nvSpPr>
          <p:cNvPr id="3" name="Oval 2"/>
          <p:cNvSpPr/>
          <p:nvPr/>
        </p:nvSpPr>
        <p:spPr>
          <a:xfrm>
            <a:off x="3785818" y="2584704"/>
            <a:ext cx="5211878" cy="68275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60072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cestry.com - U.S., Returns from Military Posts, 1806-1916 - Google Chrome"/>
          <p:cNvPicPr>
            <a:picLocks noChangeAspect="1"/>
          </p:cNvPicPr>
          <p:nvPr/>
        </p:nvPicPr>
        <p:blipFill rotWithShape="1">
          <a:blip r:embed="rId2" cstate="email">
            <a:extLst>
              <a:ext uri="{28A0092B-C50C-407E-A947-70E740481C1C}">
                <a14:useLocalDpi xmlns:a14="http://schemas.microsoft.com/office/drawing/2010/main"/>
              </a:ext>
            </a:extLst>
          </a:blip>
          <a:srcRect b="-5"/>
          <a:stretch/>
        </p:blipFill>
        <p:spPr>
          <a:xfrm>
            <a:off x="112797" y="256032"/>
            <a:ext cx="12077988" cy="6498337"/>
          </a:xfrm>
          <a:prstGeom prst="rect">
            <a:avLst/>
          </a:prstGeom>
        </p:spPr>
      </p:pic>
    </p:spTree>
    <p:extLst>
      <p:ext uri="{BB962C8B-B14F-4D97-AF65-F5344CB8AC3E}">
        <p14:creationId xmlns:p14="http://schemas.microsoft.com/office/powerpoint/2010/main" val="1366565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6394" y="0"/>
            <a:ext cx="10058400" cy="6658857"/>
          </a:xfrm>
          <a:prstGeom prst="rect">
            <a:avLst/>
          </a:prstGeom>
        </p:spPr>
      </p:pic>
    </p:spTree>
    <p:extLst>
      <p:ext uri="{BB962C8B-B14F-4D97-AF65-F5344CB8AC3E}">
        <p14:creationId xmlns:p14="http://schemas.microsoft.com/office/powerpoint/2010/main" val="523600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45536" y="658368"/>
            <a:ext cx="5388864" cy="5355312"/>
          </a:xfrm>
          <a:prstGeom prst="rect">
            <a:avLst/>
          </a:prstGeom>
          <a:noFill/>
        </p:spPr>
        <p:txBody>
          <a:bodyPr wrap="square" rtlCol="0">
            <a:spAutoFit/>
          </a:bodyPr>
          <a:lstStyle/>
          <a:p>
            <a:pPr algn="ctr"/>
            <a:r>
              <a:rPr lang="en-US" b="1" dirty="0">
                <a:cs typeface="Rockwell Extra Bold"/>
              </a:rPr>
              <a:t>Rocky Mountain News 7/20/1865</a:t>
            </a:r>
          </a:p>
          <a:p>
            <a:endParaRPr lang="en-US" dirty="0">
              <a:cs typeface="Rockwell Extra Bold"/>
            </a:endParaRPr>
          </a:p>
          <a:p>
            <a:r>
              <a:rPr lang="en-US" b="1" dirty="0">
                <a:cs typeface="Rockwell Extra Bold"/>
              </a:rPr>
              <a:t> Captain Wilson, of Co. D, First Colorado Cavalry, arrived today from Fort Collins, wet with the rains of the last two days. </a:t>
            </a:r>
          </a:p>
          <a:p>
            <a:r>
              <a:rPr lang="en-US" b="1" dirty="0">
                <a:cs typeface="Rockwell Extra Bold"/>
              </a:rPr>
              <a:t> </a:t>
            </a:r>
          </a:p>
          <a:p>
            <a:r>
              <a:rPr lang="en-US" b="1" dirty="0">
                <a:cs typeface="Rockwell Extra Bold"/>
              </a:rPr>
              <a:t>The captain informed us that there is no difficulty in finding all the Indians that they want to fight, with the small force now stationed along that portion of the road between Fort Collins and Laramie.  </a:t>
            </a:r>
          </a:p>
          <a:p>
            <a:endParaRPr lang="en-US" b="1" dirty="0">
              <a:cs typeface="Rockwell Extra Bold"/>
            </a:endParaRPr>
          </a:p>
          <a:p>
            <a:r>
              <a:rPr lang="en-US" b="1" dirty="0">
                <a:cs typeface="Rockwell Extra Bold"/>
              </a:rPr>
              <a:t>They have not shown themselves much on the </a:t>
            </a:r>
          </a:p>
          <a:p>
            <a:r>
              <a:rPr lang="en-US" b="1" dirty="0">
                <a:cs typeface="Rockwell Extra Bold"/>
              </a:rPr>
              <a:t>Road for some days past, but there are signs of their being in the vicinity all the time. </a:t>
            </a:r>
          </a:p>
          <a:p>
            <a:r>
              <a:rPr lang="en-US" b="1" dirty="0">
                <a:cs typeface="Rockwell Extra Bold"/>
              </a:rPr>
              <a:t> </a:t>
            </a:r>
          </a:p>
          <a:p>
            <a:r>
              <a:rPr lang="en-US" b="1" dirty="0">
                <a:cs typeface="Rockwell Extra Bold"/>
              </a:rPr>
              <a:t>They killed a ranchman named West, near Rock Creek Station, last Monday, while he was out hunting stock.</a:t>
            </a:r>
          </a:p>
        </p:txBody>
      </p:sp>
    </p:spTree>
    <p:extLst>
      <p:ext uri="{BB962C8B-B14F-4D97-AF65-F5344CB8AC3E}">
        <p14:creationId xmlns:p14="http://schemas.microsoft.com/office/powerpoint/2010/main" val="23271797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3229" y="0"/>
            <a:ext cx="10058400" cy="6732734"/>
          </a:xfrm>
          <a:prstGeom prst="rect">
            <a:avLst/>
          </a:prstGeom>
        </p:spPr>
      </p:pic>
    </p:spTree>
    <p:extLst>
      <p:ext uri="{BB962C8B-B14F-4D97-AF65-F5344CB8AC3E}">
        <p14:creationId xmlns:p14="http://schemas.microsoft.com/office/powerpoint/2010/main" val="19287607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58884" y="0"/>
            <a:ext cx="10331036" cy="6839348"/>
          </a:xfrm>
        </p:spPr>
      </p:pic>
    </p:spTree>
    <p:extLst>
      <p:ext uri="{BB962C8B-B14F-4D97-AF65-F5344CB8AC3E}">
        <p14:creationId xmlns:p14="http://schemas.microsoft.com/office/powerpoint/2010/main" val="3177407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97626" y="0"/>
            <a:ext cx="2796748" cy="6858000"/>
          </a:xfrm>
          <a:prstGeom prst="rect">
            <a:avLst/>
          </a:prstGeom>
        </p:spPr>
      </p:pic>
    </p:spTree>
    <p:extLst>
      <p:ext uri="{BB962C8B-B14F-4D97-AF65-F5344CB8AC3E}">
        <p14:creationId xmlns:p14="http://schemas.microsoft.com/office/powerpoint/2010/main" val="37898851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a:cs typeface="Rockwell Extra Bold"/>
              </a:rPr>
              <a:t>REGIMENTAL HISTORIES</a:t>
            </a:r>
          </a:p>
        </p:txBody>
      </p:sp>
      <p:sp>
        <p:nvSpPr>
          <p:cNvPr id="3" name="Content Placeholder 2"/>
          <p:cNvSpPr>
            <a:spLocks noGrp="1"/>
          </p:cNvSpPr>
          <p:nvPr>
            <p:ph idx="1"/>
          </p:nvPr>
        </p:nvSpPr>
        <p:spPr/>
        <p:txBody>
          <a:bodyPr/>
          <a:lstStyle/>
          <a:p>
            <a:r>
              <a:rPr lang="en-US" dirty="0">
                <a:latin typeface="Rockwell Extra Bold"/>
                <a:cs typeface="Rockwell Extra Bold"/>
              </a:rPr>
              <a:t>9</a:t>
            </a:r>
            <a:r>
              <a:rPr lang="en-US" baseline="30000" dirty="0">
                <a:latin typeface="Rockwell Extra Bold"/>
                <a:cs typeface="Rockwell Extra Bold"/>
              </a:rPr>
              <a:t>th</a:t>
            </a:r>
            <a:r>
              <a:rPr lang="en-US" dirty="0">
                <a:latin typeface="Rockwell Extra Bold"/>
                <a:cs typeface="Rockwell Extra Bold"/>
              </a:rPr>
              <a:t> Kansas Cavalry</a:t>
            </a:r>
          </a:p>
          <a:p>
            <a:r>
              <a:rPr lang="en-US" dirty="0">
                <a:latin typeface="Rockwell Extra Bold"/>
                <a:cs typeface="Rockwell Extra Bold"/>
              </a:rPr>
              <a:t>1</a:t>
            </a:r>
            <a:r>
              <a:rPr lang="en-US" baseline="30000" dirty="0">
                <a:latin typeface="Rockwell Extra Bold"/>
                <a:cs typeface="Rockwell Extra Bold"/>
              </a:rPr>
              <a:t>st</a:t>
            </a:r>
            <a:r>
              <a:rPr lang="en-US" dirty="0">
                <a:latin typeface="Rockwell Extra Bold"/>
                <a:cs typeface="Rockwell Extra Bold"/>
              </a:rPr>
              <a:t> / 2</a:t>
            </a:r>
            <a:r>
              <a:rPr lang="en-US" baseline="30000" dirty="0">
                <a:latin typeface="Rockwell Extra Bold"/>
                <a:cs typeface="Rockwell Extra Bold"/>
              </a:rPr>
              <a:t>nd</a:t>
            </a:r>
            <a:r>
              <a:rPr lang="en-US" dirty="0">
                <a:latin typeface="Rockwell Extra Bold"/>
                <a:cs typeface="Rockwell Extra Bold"/>
              </a:rPr>
              <a:t> / 3</a:t>
            </a:r>
            <a:r>
              <a:rPr lang="en-US" baseline="30000" dirty="0">
                <a:latin typeface="Rockwell Extra Bold"/>
                <a:cs typeface="Rockwell Extra Bold"/>
              </a:rPr>
              <a:t>rd</a:t>
            </a:r>
            <a:r>
              <a:rPr lang="en-US" dirty="0">
                <a:latin typeface="Rockwell Extra Bold"/>
                <a:cs typeface="Rockwell Extra Bold"/>
              </a:rPr>
              <a:t> Colorado Cavalry</a:t>
            </a:r>
          </a:p>
          <a:p>
            <a:r>
              <a:rPr lang="en-US" dirty="0">
                <a:latin typeface="Rockwell Extra Bold"/>
                <a:cs typeface="Rockwell Extra Bold"/>
              </a:rPr>
              <a:t>11</a:t>
            </a:r>
            <a:r>
              <a:rPr lang="en-US" baseline="30000" dirty="0">
                <a:latin typeface="Rockwell Extra Bold"/>
                <a:cs typeface="Rockwell Extra Bold"/>
              </a:rPr>
              <a:t>th</a:t>
            </a:r>
            <a:r>
              <a:rPr lang="en-US" dirty="0">
                <a:latin typeface="Rockwell Extra Bold"/>
                <a:cs typeface="Rockwell Extra Bold"/>
              </a:rPr>
              <a:t> Ohio Cavalry (6</a:t>
            </a:r>
            <a:r>
              <a:rPr lang="en-US" baseline="30000" dirty="0">
                <a:latin typeface="Rockwell Extra Bold"/>
                <a:cs typeface="Rockwell Extra Bold"/>
              </a:rPr>
              <a:t>th</a:t>
            </a:r>
            <a:r>
              <a:rPr lang="en-US" dirty="0">
                <a:latin typeface="Rockwell Extra Bold"/>
                <a:cs typeface="Rockwell Extra Bold"/>
              </a:rPr>
              <a:t> and 10</a:t>
            </a:r>
            <a:r>
              <a:rPr lang="en-US" baseline="30000" dirty="0">
                <a:latin typeface="Rockwell Extra Bold"/>
                <a:cs typeface="Rockwell Extra Bold"/>
              </a:rPr>
              <a:t>th</a:t>
            </a:r>
            <a:r>
              <a:rPr lang="en-US" dirty="0">
                <a:latin typeface="Rockwell Extra Bold"/>
                <a:cs typeface="Rockwell Extra Bold"/>
              </a:rPr>
              <a:t>)</a:t>
            </a:r>
          </a:p>
          <a:p>
            <a:r>
              <a:rPr lang="en-US" dirty="0">
                <a:latin typeface="Rockwell Extra Bold"/>
                <a:cs typeface="Rockwell Extra Bold"/>
              </a:rPr>
              <a:t>7</a:t>
            </a:r>
            <a:r>
              <a:rPr lang="en-US" baseline="30000" dirty="0">
                <a:latin typeface="Rockwell Extra Bold"/>
                <a:cs typeface="Rockwell Extra Bold"/>
              </a:rPr>
              <a:t>th</a:t>
            </a:r>
            <a:r>
              <a:rPr lang="en-US" dirty="0">
                <a:latin typeface="Rockwell Extra Bold"/>
                <a:cs typeface="Rockwell Extra Bold"/>
              </a:rPr>
              <a:t> Michigan Cavalry</a:t>
            </a:r>
          </a:p>
          <a:p>
            <a:r>
              <a:rPr lang="en-US" dirty="0">
                <a:latin typeface="Rockwell Extra Bold"/>
                <a:cs typeface="Rockwell Extra Bold"/>
              </a:rPr>
              <a:t>21</a:t>
            </a:r>
            <a:r>
              <a:rPr lang="en-US" baseline="30000" dirty="0">
                <a:latin typeface="Rockwell Extra Bold"/>
                <a:cs typeface="Rockwell Extra Bold"/>
              </a:rPr>
              <a:t>st</a:t>
            </a:r>
            <a:r>
              <a:rPr lang="en-US" dirty="0">
                <a:latin typeface="Rockwell Extra Bold"/>
                <a:cs typeface="Rockwell Extra Bold"/>
              </a:rPr>
              <a:t> New York Cavalry</a:t>
            </a:r>
          </a:p>
          <a:p>
            <a:r>
              <a:rPr lang="en-US" dirty="0">
                <a:latin typeface="Rockwell Extra Bold"/>
                <a:cs typeface="Rockwell Extra Bold"/>
              </a:rPr>
              <a:t>13</a:t>
            </a:r>
            <a:r>
              <a:rPr lang="en-US" baseline="30000" dirty="0">
                <a:latin typeface="Rockwell Extra Bold"/>
                <a:cs typeface="Rockwell Extra Bold"/>
              </a:rPr>
              <a:t>th</a:t>
            </a:r>
            <a:r>
              <a:rPr lang="en-US" dirty="0">
                <a:latin typeface="Rockwell Extra Bold"/>
                <a:cs typeface="Rockwell Extra Bold"/>
              </a:rPr>
              <a:t> Missouri Cavalry (Infantry)</a:t>
            </a:r>
          </a:p>
          <a:p>
            <a:r>
              <a:rPr lang="en-US" dirty="0">
                <a:latin typeface="Rockwell Extra Bold"/>
                <a:cs typeface="Rockwell Extra Bold"/>
              </a:rPr>
              <a:t>5</a:t>
            </a:r>
            <a:r>
              <a:rPr lang="en-US" baseline="30000" dirty="0">
                <a:latin typeface="Rockwell Extra Bold"/>
                <a:cs typeface="Rockwell Extra Bold"/>
              </a:rPr>
              <a:t>th</a:t>
            </a:r>
            <a:r>
              <a:rPr lang="en-US" dirty="0">
                <a:latin typeface="Rockwell Extra Bold"/>
                <a:cs typeface="Rockwell Extra Bold"/>
              </a:rPr>
              <a:t> / 6</a:t>
            </a:r>
            <a:r>
              <a:rPr lang="en-US" baseline="30000" dirty="0">
                <a:latin typeface="Rockwell Extra Bold"/>
                <a:cs typeface="Rockwell Extra Bold"/>
              </a:rPr>
              <a:t>th</a:t>
            </a:r>
            <a:r>
              <a:rPr lang="en-US" dirty="0">
                <a:latin typeface="Rockwell Extra Bold"/>
                <a:cs typeface="Rockwell Extra Bold"/>
              </a:rPr>
              <a:t> U.S. Volunteers</a:t>
            </a:r>
          </a:p>
        </p:txBody>
      </p:sp>
    </p:spTree>
    <p:extLst>
      <p:ext uri="{BB962C8B-B14F-4D97-AF65-F5344CB8AC3E}">
        <p14:creationId xmlns:p14="http://schemas.microsoft.com/office/powerpoint/2010/main" val="39696321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Rockwell Extra Bold" panose="02060903040505020403" pitchFamily="18" charset="0"/>
              </a:rPr>
              <a:t>Robert </a:t>
            </a:r>
            <a:r>
              <a:rPr lang="en-US" dirty="0" err="1">
                <a:latin typeface="Rockwell Extra Bold" panose="02060903040505020403" pitchFamily="18" charset="0"/>
              </a:rPr>
              <a:t>Emmet</a:t>
            </a:r>
            <a:r>
              <a:rPr lang="en-US" dirty="0">
                <a:latin typeface="Rockwell Extra Bold" panose="02060903040505020403" pitchFamily="18" charset="0"/>
              </a:rPr>
              <a:t> Ayers</a:t>
            </a:r>
          </a:p>
        </p:txBody>
      </p:sp>
      <p:sp>
        <p:nvSpPr>
          <p:cNvPr id="3" name="Subtitle 2"/>
          <p:cNvSpPr>
            <a:spLocks noGrp="1"/>
          </p:cNvSpPr>
          <p:nvPr>
            <p:ph type="subTitle" idx="1"/>
          </p:nvPr>
        </p:nvSpPr>
        <p:spPr/>
        <p:txBody>
          <a:bodyPr>
            <a:normAutofit fontScale="92500" lnSpcReduction="10000"/>
          </a:bodyPr>
          <a:lstStyle/>
          <a:p>
            <a:r>
              <a:rPr lang="en-US" sz="3200" dirty="0">
                <a:latin typeface="Rockwell Extra Bold" panose="02060903040505020403" pitchFamily="18" charset="0"/>
              </a:rPr>
              <a:t>Lets see what records available for the known</a:t>
            </a:r>
          </a:p>
        </p:txBody>
      </p:sp>
    </p:spTree>
    <p:extLst>
      <p:ext uri="{BB962C8B-B14F-4D97-AF65-F5344CB8AC3E}">
        <p14:creationId xmlns:p14="http://schemas.microsoft.com/office/powerpoint/2010/main" val="17939536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2340864" y="1690688"/>
            <a:ext cx="7266432" cy="4868608"/>
          </a:xfrm>
        </p:spPr>
      </p:pic>
      <p:pic>
        <p:nvPicPr>
          <p:cNvPr id="3" name="Picture 2" descr="Search For Soldiers - The Civil War (U.S. National Park Service) - Google Chrome"/>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79476" y="207264"/>
            <a:ext cx="8061932" cy="6522721"/>
          </a:xfrm>
          <a:prstGeom prst="rect">
            <a:avLst/>
          </a:prstGeom>
        </p:spPr>
      </p:pic>
    </p:spTree>
    <p:extLst>
      <p:ext uri="{BB962C8B-B14F-4D97-AF65-F5344CB8AC3E}">
        <p14:creationId xmlns:p14="http://schemas.microsoft.com/office/powerpoint/2010/main" val="32965140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oll of honor; names of soldiers who died in defense ... v.1-8. - Full View | HathiTrust Digital Library | HathiTrust Digital Library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56435" y="573025"/>
            <a:ext cx="9596909" cy="5705856"/>
          </a:xfrm>
          <a:prstGeom prst="rect">
            <a:avLst/>
          </a:prstGeom>
        </p:spPr>
      </p:pic>
    </p:spTree>
    <p:extLst>
      <p:ext uri="{BB962C8B-B14F-4D97-AF65-F5344CB8AC3E}">
        <p14:creationId xmlns:p14="http://schemas.microsoft.com/office/powerpoint/2010/main" val="24081673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earch For Soldiers - The Civil War (U.S. National Park Service)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952441" y="121921"/>
            <a:ext cx="7362247" cy="6583680"/>
          </a:xfrm>
          <a:prstGeom prst="rect">
            <a:avLst/>
          </a:prstGeom>
        </p:spPr>
      </p:pic>
    </p:spTree>
    <p:extLst>
      <p:ext uri="{BB962C8B-B14F-4D97-AF65-F5344CB8AC3E}">
        <p14:creationId xmlns:p14="http://schemas.microsoft.com/office/powerpoint/2010/main" val="38576293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earch For Soldiers - The Civil War (U.S. National Park Service)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25491" y="268225"/>
            <a:ext cx="7403853" cy="6364224"/>
          </a:xfrm>
          <a:prstGeom prst="rect">
            <a:avLst/>
          </a:prstGeom>
        </p:spPr>
      </p:pic>
    </p:spTree>
    <p:extLst>
      <p:ext uri="{BB962C8B-B14F-4D97-AF65-F5344CB8AC3E}">
        <p14:creationId xmlns:p14="http://schemas.microsoft.com/office/powerpoint/2010/main" val="27503758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oldier Details - The Civil War (U.S. National Park Service) - Google Chrome"/>
          <p:cNvPicPr>
            <a:picLocks noChangeAspect="1"/>
          </p:cNvPicPr>
          <p:nvPr/>
        </p:nvPicPr>
        <p:blipFill rotWithShape="1">
          <a:blip r:embed="rId2" cstate="email">
            <a:extLst>
              <a:ext uri="{28A0092B-C50C-407E-A947-70E740481C1C}">
                <a14:useLocalDpi xmlns:a14="http://schemas.microsoft.com/office/drawing/2010/main"/>
              </a:ext>
            </a:extLst>
          </a:blip>
          <a:srcRect b="-4"/>
          <a:stretch/>
        </p:blipFill>
        <p:spPr>
          <a:xfrm>
            <a:off x="1145951" y="1"/>
            <a:ext cx="7961473" cy="6754368"/>
          </a:xfrm>
          <a:prstGeom prst="rect">
            <a:avLst/>
          </a:prstGeom>
        </p:spPr>
      </p:pic>
    </p:spTree>
    <p:extLst>
      <p:ext uri="{BB962C8B-B14F-4D97-AF65-F5344CB8AC3E}">
        <p14:creationId xmlns:p14="http://schemas.microsoft.com/office/powerpoint/2010/main" val="2678509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a:cs typeface="Rockwell Extra Bold"/>
              </a:rPr>
              <a:t>ACCURACY / INTERPRETATION</a:t>
            </a:r>
            <a:br>
              <a:rPr lang="en-US" dirty="0">
                <a:latin typeface="Rockwell Extra Bold"/>
                <a:cs typeface="Rockwell Extra Bold"/>
              </a:rPr>
            </a:br>
            <a:endParaRPr lang="en-US" dirty="0">
              <a:latin typeface="Rockwell Extra Bold"/>
              <a:cs typeface="Rockwell Extra Bold"/>
            </a:endParaRPr>
          </a:p>
        </p:txBody>
      </p:sp>
      <p:sp>
        <p:nvSpPr>
          <p:cNvPr id="3" name="Content Placeholder 2"/>
          <p:cNvSpPr>
            <a:spLocks noGrp="1"/>
          </p:cNvSpPr>
          <p:nvPr>
            <p:ph idx="1"/>
          </p:nvPr>
        </p:nvSpPr>
        <p:spPr/>
        <p:txBody>
          <a:bodyPr>
            <a:normAutofit fontScale="85000" lnSpcReduction="20000"/>
          </a:bodyPr>
          <a:lstStyle/>
          <a:p>
            <a:r>
              <a:rPr lang="en-US" dirty="0">
                <a:latin typeface="Rockwell Extra Bold"/>
                <a:cs typeface="Rockwell Extra Bold"/>
              </a:rPr>
              <a:t>Reliance on findings of others</a:t>
            </a:r>
          </a:p>
          <a:p>
            <a:r>
              <a:rPr lang="en-US" dirty="0">
                <a:latin typeface="Rockwell Extra Bold"/>
                <a:cs typeface="Rockwell Extra Bold"/>
              </a:rPr>
              <a:t>Reliance on 150 year old records</a:t>
            </a:r>
          </a:p>
          <a:p>
            <a:r>
              <a:rPr lang="en-US" dirty="0">
                <a:latin typeface="Rockwell Extra Bold"/>
                <a:cs typeface="Rockwell Extra Bold"/>
              </a:rPr>
              <a:t>Failure to realize time span from event to recording</a:t>
            </a:r>
          </a:p>
          <a:p>
            <a:r>
              <a:rPr lang="en-US" dirty="0">
                <a:latin typeface="Rockwell Extra Bold"/>
                <a:cs typeface="Rockwell Extra Bold"/>
              </a:rPr>
              <a:t>Failure to interpret events at the time</a:t>
            </a:r>
          </a:p>
          <a:p>
            <a:r>
              <a:rPr lang="en-US" dirty="0">
                <a:latin typeface="Rockwell Extra Bold"/>
                <a:cs typeface="Rockwell Extra Bold"/>
              </a:rPr>
              <a:t>Failure to recognize meaning of death at the time</a:t>
            </a:r>
          </a:p>
          <a:p>
            <a:r>
              <a:rPr lang="en-US" dirty="0">
                <a:latin typeface="Rockwell Extra Bold"/>
                <a:cs typeface="Rockwell Extra Bold"/>
              </a:rPr>
              <a:t>Dependent on accuracy of recorder of events</a:t>
            </a:r>
          </a:p>
          <a:p>
            <a:r>
              <a:rPr lang="en-US" dirty="0">
                <a:latin typeface="Rockwell Extra Bold"/>
                <a:cs typeface="Rockwell Extra Bold"/>
              </a:rPr>
              <a:t>Dependent on reason for records</a:t>
            </a:r>
          </a:p>
          <a:p>
            <a:r>
              <a:rPr lang="en-US" dirty="0">
                <a:latin typeface="Rockwell Extra Bold"/>
                <a:cs typeface="Rockwell Extra Bold"/>
              </a:rPr>
              <a:t>Knowledge of places where events occurred</a:t>
            </a:r>
          </a:p>
          <a:p>
            <a:r>
              <a:rPr lang="en-US" dirty="0">
                <a:latin typeface="Rockwell Extra Bold"/>
                <a:cs typeface="Rockwell Extra Bold"/>
              </a:rPr>
              <a:t>Knowledge of Army burial practices</a:t>
            </a:r>
          </a:p>
          <a:p>
            <a:endParaRPr lang="en-US" dirty="0">
              <a:latin typeface="Rockwell Extra Bold"/>
              <a:cs typeface="Rockwell Extra Bold"/>
            </a:endParaRPr>
          </a:p>
        </p:txBody>
      </p:sp>
    </p:spTree>
    <p:extLst>
      <p:ext uri="{BB962C8B-B14F-4D97-AF65-F5344CB8AC3E}">
        <p14:creationId xmlns:p14="http://schemas.microsoft.com/office/powerpoint/2010/main" val="34800651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earch For Soldiers - The Civil War (U.S. National Park Service)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85033" y="121921"/>
            <a:ext cx="7095543" cy="6608064"/>
          </a:xfrm>
          <a:prstGeom prst="rect">
            <a:avLst/>
          </a:prstGeom>
        </p:spPr>
      </p:pic>
    </p:spTree>
    <p:extLst>
      <p:ext uri="{BB962C8B-B14F-4D97-AF65-F5344CB8AC3E}">
        <p14:creationId xmlns:p14="http://schemas.microsoft.com/office/powerpoint/2010/main" val="39483996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nealogy, Family Trees and Family History Records online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b="-2351"/>
          <a:stretch/>
        </p:blipFill>
        <p:spPr>
          <a:xfrm>
            <a:off x="2177899" y="170689"/>
            <a:ext cx="6941717" cy="6717792"/>
          </a:xfrm>
          <a:prstGeom prst="rect">
            <a:avLst/>
          </a:prstGeom>
        </p:spPr>
      </p:pic>
    </p:spTree>
    <p:extLst>
      <p:ext uri="{BB962C8B-B14F-4D97-AF65-F5344CB8AC3E}">
        <p14:creationId xmlns:p14="http://schemas.microsoft.com/office/powerpoint/2010/main" val="17711250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S. Federal Census Collection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b="-2049"/>
          <a:stretch/>
        </p:blipFill>
        <p:spPr>
          <a:xfrm>
            <a:off x="2515071" y="207265"/>
            <a:ext cx="6628929" cy="6669024"/>
          </a:xfrm>
          <a:prstGeom prst="rect">
            <a:avLst/>
          </a:prstGeom>
        </p:spPr>
      </p:pic>
    </p:spTree>
    <p:extLst>
      <p:ext uri="{BB962C8B-B14F-4D97-AF65-F5344CB8AC3E}">
        <p14:creationId xmlns:p14="http://schemas.microsoft.com/office/powerpoint/2010/main" val="20947015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bert E Ayres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64622" y="146305"/>
            <a:ext cx="7547602" cy="6388608"/>
          </a:xfrm>
          <a:prstGeom prst="rect">
            <a:avLst/>
          </a:prstGeom>
        </p:spPr>
      </p:pic>
    </p:spTree>
    <p:extLst>
      <p:ext uri="{BB962C8B-B14F-4D97-AF65-F5344CB8AC3E}">
        <p14:creationId xmlns:p14="http://schemas.microsoft.com/office/powerpoint/2010/main" val="17371798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bert E Ayres - 1850 United States Federal Census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b="-218"/>
          <a:stretch/>
        </p:blipFill>
        <p:spPr>
          <a:xfrm>
            <a:off x="1794257" y="109729"/>
            <a:ext cx="7325359" cy="6656832"/>
          </a:xfrm>
          <a:prstGeom prst="rect">
            <a:avLst/>
          </a:prstGeom>
        </p:spPr>
      </p:pic>
    </p:spTree>
    <p:extLst>
      <p:ext uri="{BB962C8B-B14F-4D97-AF65-F5344CB8AC3E}">
        <p14:creationId xmlns:p14="http://schemas.microsoft.com/office/powerpoint/2010/main" val="9085042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bert E Ayers - 1850 United States Federal Census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b="-216"/>
          <a:stretch/>
        </p:blipFill>
        <p:spPr>
          <a:xfrm>
            <a:off x="2023873" y="158497"/>
            <a:ext cx="7168895" cy="6571488"/>
          </a:xfrm>
          <a:prstGeom prst="rect">
            <a:avLst/>
          </a:prstGeom>
        </p:spPr>
      </p:pic>
      <p:sp>
        <p:nvSpPr>
          <p:cNvPr id="3" name="Oval 2"/>
          <p:cNvSpPr/>
          <p:nvPr/>
        </p:nvSpPr>
        <p:spPr>
          <a:xfrm>
            <a:off x="3907738" y="1767840"/>
            <a:ext cx="5321606" cy="68275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97418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850 United States Federal Census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14245" y="1113274"/>
            <a:ext cx="7782698" cy="6693408"/>
          </a:xfrm>
          <a:prstGeom prst="rect">
            <a:avLst/>
          </a:prstGeom>
        </p:spPr>
      </p:pic>
    </p:spTree>
    <p:extLst>
      <p:ext uri="{BB962C8B-B14F-4D97-AF65-F5344CB8AC3E}">
        <p14:creationId xmlns:p14="http://schemas.microsoft.com/office/powerpoint/2010/main" val="19816893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860 United States Federal Census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b="-5122"/>
          <a:stretch/>
        </p:blipFill>
        <p:spPr>
          <a:xfrm>
            <a:off x="1904970" y="134113"/>
            <a:ext cx="7263414" cy="6912864"/>
          </a:xfrm>
          <a:prstGeom prst="rect">
            <a:avLst/>
          </a:prstGeom>
        </p:spPr>
      </p:pic>
    </p:spTree>
    <p:extLst>
      <p:ext uri="{BB962C8B-B14F-4D97-AF65-F5344CB8AC3E}">
        <p14:creationId xmlns:p14="http://schemas.microsoft.com/office/powerpoint/2010/main" val="367639497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cestry.com - 1860 United States Federal Census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92483"/>
            <a:ext cx="11948160" cy="6561608"/>
          </a:xfrm>
          <a:prstGeom prst="rect">
            <a:avLst/>
          </a:prstGeom>
        </p:spPr>
      </p:pic>
    </p:spTree>
    <p:extLst>
      <p:ext uri="{BB962C8B-B14F-4D97-AF65-F5344CB8AC3E}">
        <p14:creationId xmlns:p14="http://schemas.microsoft.com/office/powerpoint/2010/main" val="34538666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U.S. Federal Census Collection - Ancestry.com - Google Chrome"/>
          <p:cNvPicPr>
            <a:picLocks noGrp="1" noChangeAspect="1"/>
          </p:cNvPicPr>
          <p:nvPr>
            <p:ph sz="half" idx="1"/>
          </p:nvPr>
        </p:nvPicPr>
        <p:blipFill rotWithShape="1">
          <a:blip r:embed="rId2" cstate="email">
            <a:extLst>
              <a:ext uri="{28A0092B-C50C-407E-A947-70E740481C1C}">
                <a14:useLocalDpi xmlns:a14="http://schemas.microsoft.com/office/drawing/2010/main"/>
              </a:ext>
            </a:extLst>
          </a:blip>
          <a:srcRect b="-4321"/>
          <a:stretch/>
        </p:blipFill>
        <p:spPr>
          <a:xfrm>
            <a:off x="2686543" y="85344"/>
            <a:ext cx="6573460" cy="6772656"/>
          </a:xfrm>
        </p:spPr>
      </p:pic>
    </p:spTree>
    <p:extLst>
      <p:ext uri="{BB962C8B-B14F-4D97-AF65-F5344CB8AC3E}">
        <p14:creationId xmlns:p14="http://schemas.microsoft.com/office/powerpoint/2010/main" val="11778225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a:cs typeface="Rockwell Extra Bold"/>
              </a:rPr>
              <a:t>History 9</a:t>
            </a:r>
            <a:r>
              <a:rPr lang="en-US" baseline="30000" dirty="0">
                <a:latin typeface="Rockwell Extra Bold"/>
                <a:cs typeface="Rockwell Extra Bold"/>
              </a:rPr>
              <a:t>th</a:t>
            </a:r>
            <a:r>
              <a:rPr lang="en-US" dirty="0">
                <a:latin typeface="Rockwell Extra Bold"/>
                <a:cs typeface="Rockwell Extra Bold"/>
              </a:rPr>
              <a:t> Kansas Cavalry</a:t>
            </a:r>
          </a:p>
        </p:txBody>
      </p:sp>
      <p:sp>
        <p:nvSpPr>
          <p:cNvPr id="3" name="Content Placeholder 2"/>
          <p:cNvSpPr>
            <a:spLocks noGrp="1"/>
          </p:cNvSpPr>
          <p:nvPr>
            <p:ph idx="1"/>
          </p:nvPr>
        </p:nvSpPr>
        <p:spPr/>
        <p:txBody>
          <a:bodyPr>
            <a:normAutofit fontScale="92500"/>
          </a:bodyPr>
          <a:lstStyle/>
          <a:p>
            <a:pPr marL="0" indent="0">
              <a:buNone/>
            </a:pPr>
            <a:r>
              <a:rPr lang="en-US" sz="3200" dirty="0">
                <a:latin typeface="Rockwell Extra Bold"/>
                <a:cs typeface="Rockwell Extra Bold"/>
              </a:rPr>
              <a:t>“June 10, 1862…Company B was stationed in mountains, fifty miles north of Denver city and directed to build what was afterwards known as Fort Halleck” </a:t>
            </a:r>
            <a:r>
              <a:rPr lang="en-US" sz="1800" dirty="0">
                <a:latin typeface="Rockwell Extra Bold"/>
                <a:cs typeface="Rockwell Extra Bold"/>
              </a:rPr>
              <a:t>Official History Kansas National Guard</a:t>
            </a:r>
          </a:p>
          <a:p>
            <a:pPr marL="0" indent="0">
              <a:buNone/>
            </a:pPr>
            <a:r>
              <a:rPr lang="en-US" sz="3200" dirty="0">
                <a:latin typeface="Rockwell Extra Bold"/>
                <a:cs typeface="Rockwell Extra Bold"/>
              </a:rPr>
              <a:t>“1863, fall…Camp Collins established by the Army in the valley bottom of the Cache la Poudre near </a:t>
            </a:r>
            <a:r>
              <a:rPr lang="en-US" sz="3200" dirty="0" err="1">
                <a:latin typeface="Rockwell Extra Bold"/>
                <a:cs typeface="Rockwell Extra Bold"/>
              </a:rPr>
              <a:t>Laporte</a:t>
            </a:r>
            <a:r>
              <a:rPr lang="en-US" sz="3200" dirty="0">
                <a:latin typeface="Rockwell Extra Bold"/>
                <a:cs typeface="Rockwell Extra Bold"/>
              </a:rPr>
              <a:t>.  It was garrisoned by the 9</a:t>
            </a:r>
            <a:r>
              <a:rPr lang="en-US" sz="3200" baseline="30000" dirty="0">
                <a:latin typeface="Rockwell Extra Bold"/>
                <a:cs typeface="Rockwell Extra Bold"/>
              </a:rPr>
              <a:t>th</a:t>
            </a:r>
            <a:r>
              <a:rPr lang="en-US" sz="3200" dirty="0">
                <a:latin typeface="Rockwell Extra Bold"/>
                <a:cs typeface="Rockwell Extra Bold"/>
              </a:rPr>
              <a:t> Kansas Cavalry.” </a:t>
            </a:r>
            <a:r>
              <a:rPr lang="en-US" sz="1800" dirty="0">
                <a:latin typeface="Rockwell Extra Bold"/>
                <a:cs typeface="Rockwell Extra Bold"/>
              </a:rPr>
              <a:t>Glenn R. Scott and Carol </a:t>
            </a:r>
            <a:r>
              <a:rPr lang="en-US" sz="1800" dirty="0" err="1">
                <a:latin typeface="Rockwell Extra Bold"/>
                <a:cs typeface="Rockwell Extra Bold"/>
              </a:rPr>
              <a:t>Shwayder</a:t>
            </a:r>
            <a:r>
              <a:rPr lang="en-US" sz="1800" dirty="0">
                <a:latin typeface="Rockwell Extra Bold"/>
                <a:cs typeface="Rockwell Extra Bold"/>
              </a:rPr>
              <a:t> </a:t>
            </a:r>
            <a:endParaRPr lang="en-US" sz="3200" dirty="0">
              <a:latin typeface="Rockwell Extra Bold"/>
              <a:cs typeface="Rockwell Extra Bold"/>
            </a:endParaRPr>
          </a:p>
        </p:txBody>
      </p:sp>
    </p:spTree>
    <p:extLst>
      <p:ext uri="{BB962C8B-B14F-4D97-AF65-F5344CB8AC3E}">
        <p14:creationId xmlns:p14="http://schemas.microsoft.com/office/powerpoint/2010/main" val="11652673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bert E Ayers - 1870 United States Federal Census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912506" y="97537"/>
            <a:ext cx="7243686" cy="6534912"/>
          </a:xfrm>
          <a:prstGeom prst="rect">
            <a:avLst/>
          </a:prstGeom>
        </p:spPr>
      </p:pic>
    </p:spTree>
    <p:extLst>
      <p:ext uri="{BB962C8B-B14F-4D97-AF65-F5344CB8AC3E}">
        <p14:creationId xmlns:p14="http://schemas.microsoft.com/office/powerpoint/2010/main" val="8134148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bert E Ayres - 1870 United States Federal Census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b="-217"/>
          <a:stretch/>
        </p:blipFill>
        <p:spPr>
          <a:xfrm>
            <a:off x="1999800" y="207265"/>
            <a:ext cx="7144200" cy="6559296"/>
          </a:xfrm>
          <a:prstGeom prst="rect">
            <a:avLst/>
          </a:prstGeom>
        </p:spPr>
      </p:pic>
    </p:spTree>
    <p:extLst>
      <p:ext uri="{BB962C8B-B14F-4D97-AF65-F5344CB8AC3E}">
        <p14:creationId xmlns:p14="http://schemas.microsoft.com/office/powerpoint/2010/main" val="254445416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old3 - Historical military records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755904"/>
            <a:ext cx="12106656" cy="5998186"/>
          </a:xfrm>
          <a:prstGeom prst="rect">
            <a:avLst/>
          </a:prstGeom>
        </p:spPr>
      </p:pic>
    </p:spTree>
    <p:extLst>
      <p:ext uri="{BB962C8B-B14F-4D97-AF65-F5344CB8AC3E}">
        <p14:creationId xmlns:p14="http://schemas.microsoft.com/office/powerpoint/2010/main" val="24336162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bert e ayers - Fold3 Search - Google Chrome"/>
          <p:cNvPicPr>
            <a:picLocks noChangeAspect="1"/>
          </p:cNvPicPr>
          <p:nvPr/>
        </p:nvPicPr>
        <p:blipFill rotWithShape="1">
          <a:blip r:embed="rId2" cstate="email">
            <a:extLst>
              <a:ext uri="{28A0092B-C50C-407E-A947-70E740481C1C}">
                <a14:useLocalDpi xmlns:a14="http://schemas.microsoft.com/office/drawing/2010/main"/>
              </a:ext>
            </a:extLst>
          </a:blip>
          <a:srcRect b="-4413"/>
          <a:stretch/>
        </p:blipFill>
        <p:spPr>
          <a:xfrm>
            <a:off x="2019263" y="1"/>
            <a:ext cx="7453921" cy="7022592"/>
          </a:xfrm>
          <a:prstGeom prst="rect">
            <a:avLst/>
          </a:prstGeom>
        </p:spPr>
      </p:pic>
      <p:sp>
        <p:nvSpPr>
          <p:cNvPr id="3" name="Oval 2"/>
          <p:cNvSpPr/>
          <p:nvPr/>
        </p:nvSpPr>
        <p:spPr>
          <a:xfrm>
            <a:off x="5651194" y="1280160"/>
            <a:ext cx="3700070" cy="120700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56709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bert e ayers - Fold3 Search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964999" y="85345"/>
            <a:ext cx="7361881" cy="6632448"/>
          </a:xfrm>
          <a:prstGeom prst="rect">
            <a:avLst/>
          </a:prstGeom>
        </p:spPr>
      </p:pic>
    </p:spTree>
    <p:extLst>
      <p:ext uri="{BB962C8B-B14F-4D97-AF65-F5344CB8AC3E}">
        <p14:creationId xmlns:p14="http://schemas.microsoft.com/office/powerpoint/2010/main" val="237179197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obert E Ayres - Headstones Provided for Deceased Union Civil War Veterans, 1879-1903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995476" y="268224"/>
            <a:ext cx="7209484" cy="6254496"/>
          </a:xfrm>
          <a:prstGeom prst="rect">
            <a:avLst/>
          </a:prstGeom>
        </p:spPr>
      </p:pic>
    </p:spTree>
    <p:extLst>
      <p:ext uri="{BB962C8B-B14F-4D97-AF65-F5344CB8AC3E}">
        <p14:creationId xmlns:p14="http://schemas.microsoft.com/office/powerpoint/2010/main" val="9892448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cestry.com - Headstones Provided for Deceased Union Civil War Veterans, 1879-1903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70116" y="146304"/>
            <a:ext cx="5812926" cy="6607857"/>
          </a:xfrm>
          <a:prstGeom prst="rect">
            <a:avLst/>
          </a:prstGeom>
        </p:spPr>
      </p:pic>
    </p:spTree>
    <p:extLst>
      <p:ext uri="{BB962C8B-B14F-4D97-AF65-F5344CB8AC3E}">
        <p14:creationId xmlns:p14="http://schemas.microsoft.com/office/powerpoint/2010/main" val="11806998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bert E Ayres - Public Member Trees - Ancestry.com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176732" y="0"/>
            <a:ext cx="4955076" cy="6754090"/>
          </a:xfrm>
          <a:prstGeom prst="rect">
            <a:avLst/>
          </a:prstGeom>
        </p:spPr>
      </p:pic>
      <p:sp>
        <p:nvSpPr>
          <p:cNvPr id="3" name="Oval 2"/>
          <p:cNvSpPr/>
          <p:nvPr/>
        </p:nvSpPr>
        <p:spPr>
          <a:xfrm>
            <a:off x="3590746" y="5169408"/>
            <a:ext cx="5736134" cy="97536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232370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bert Emmett Ayres - Facts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28526" y="134113"/>
            <a:ext cx="8388498" cy="6534912"/>
          </a:xfrm>
          <a:prstGeom prst="rect">
            <a:avLst/>
          </a:prstGeom>
        </p:spPr>
      </p:pic>
    </p:spTree>
    <p:extLst>
      <p:ext uri="{BB962C8B-B14F-4D97-AF65-F5344CB8AC3E}">
        <p14:creationId xmlns:p14="http://schemas.microsoft.com/office/powerpoint/2010/main" val="34085119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53286" y="0"/>
            <a:ext cx="4685427" cy="6858000"/>
          </a:xfrm>
          <a:prstGeom prst="rect">
            <a:avLst/>
          </a:prstGeom>
        </p:spPr>
      </p:pic>
    </p:spTree>
    <p:extLst>
      <p:ext uri="{BB962C8B-B14F-4D97-AF65-F5344CB8AC3E}">
        <p14:creationId xmlns:p14="http://schemas.microsoft.com/office/powerpoint/2010/main" val="963752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Gray</a:t>
            </a:r>
          </a:p>
        </p:txBody>
      </p:sp>
      <p:sp>
        <p:nvSpPr>
          <p:cNvPr id="3" name="Content Placeholder 2"/>
          <p:cNvSpPr>
            <a:spLocks noGrp="1"/>
          </p:cNvSpPr>
          <p:nvPr>
            <p:ph idx="1"/>
          </p:nvPr>
        </p:nvSpPr>
        <p:spPr/>
        <p:txBody>
          <a:bodyPr/>
          <a:lstStyle/>
          <a:p>
            <a:pPr marL="0" indent="0">
              <a:buNone/>
            </a:pPr>
            <a:r>
              <a:rPr lang="en-US" dirty="0">
                <a:latin typeface="Rockwell Extra Bold" panose="02060903040505020403" pitchFamily="18" charset="0"/>
              </a:rPr>
              <a:t>P 102 On the 13</a:t>
            </a:r>
            <a:r>
              <a:rPr lang="en-US" baseline="30000" dirty="0">
                <a:latin typeface="Rockwell Extra Bold" panose="02060903040505020403" pitchFamily="18" charset="0"/>
              </a:rPr>
              <a:t>th</a:t>
            </a:r>
            <a:r>
              <a:rPr lang="en-US" dirty="0">
                <a:latin typeface="Rockwell Extra Bold" panose="02060903040505020403" pitchFamily="18" charset="0"/>
              </a:rPr>
              <a:t>  “They killed two soldiers out of a party of four traveling from Big Laramie to Willow Springs.” </a:t>
            </a:r>
          </a:p>
        </p:txBody>
      </p:sp>
    </p:spTree>
    <p:extLst>
      <p:ext uri="{BB962C8B-B14F-4D97-AF65-F5344CB8AC3E}">
        <p14:creationId xmlns:p14="http://schemas.microsoft.com/office/powerpoint/2010/main" val="692148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a:ext>
            </a:extLst>
          </a:blip>
          <a:srcRect/>
          <a:stretch>
            <a:fillRect/>
          </a:stretch>
        </p:blipFill>
        <p:spPr bwMode="auto">
          <a:xfrm rot="5400000">
            <a:off x="2816103" y="-703055"/>
            <a:ext cx="6709932" cy="8384268"/>
          </a:xfrm>
          <a:prstGeom prst="rect">
            <a:avLst/>
          </a:prstGeom>
          <a:noFill/>
          <a:ln>
            <a:noFill/>
          </a:ln>
        </p:spPr>
      </p:pic>
    </p:spTree>
    <p:extLst>
      <p:ext uri="{BB962C8B-B14F-4D97-AF65-F5344CB8AC3E}">
        <p14:creationId xmlns:p14="http://schemas.microsoft.com/office/powerpoint/2010/main" val="415102970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latin typeface="Rockwell Extra Bold" panose="02060903040505020403" pitchFamily="18" charset="0"/>
              </a:rPr>
              <a:t>Pvt. Egerton Perry</a:t>
            </a:r>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8626852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Rockwell Extra Bold" panose="02060903040505020403" pitchFamily="18" charset="0"/>
              </a:rPr>
              <a:t>Gray</a:t>
            </a:r>
          </a:p>
        </p:txBody>
      </p:sp>
      <p:sp>
        <p:nvSpPr>
          <p:cNvPr id="3" name="Content Placeholder 2"/>
          <p:cNvSpPr>
            <a:spLocks noGrp="1"/>
          </p:cNvSpPr>
          <p:nvPr>
            <p:ph idx="1"/>
          </p:nvPr>
        </p:nvSpPr>
        <p:spPr/>
        <p:txBody>
          <a:bodyPr/>
          <a:lstStyle/>
          <a:p>
            <a:r>
              <a:rPr lang="en-US" dirty="0">
                <a:latin typeface="Rockwell Extra Bold" panose="02060903040505020403" pitchFamily="18" charset="0"/>
              </a:rPr>
              <a:t>P 29 “The boys at Camp Collins must have faced a life of dull routine.  Their only relief from monotony came in the form of a local tragedy – the first death at the camp.  Surg.  Edgerton Perry, suddenly stricken with “black tongue” died at the post on April 23 (1863).  A small detail drew the assignment of escorting the body to Denver for military funeral at Camp Weld.”</a:t>
            </a:r>
          </a:p>
          <a:p>
            <a:pPr marL="0" indent="0">
              <a:buNone/>
            </a:pPr>
            <a:r>
              <a:rPr lang="en-US" dirty="0">
                <a:latin typeface="Rockwell Extra Bold" panose="02060903040505020403" pitchFamily="18" charset="0"/>
              </a:rPr>
              <a:t>                 </a:t>
            </a:r>
            <a:r>
              <a:rPr lang="en-US" dirty="0">
                <a:solidFill>
                  <a:srgbClr val="FF0000"/>
                </a:solidFill>
                <a:latin typeface="Rockwell Extra Bold" panose="02060903040505020403" pitchFamily="18" charset="0"/>
              </a:rPr>
              <a:t>No Record Found -CHEESEMAN  </a:t>
            </a:r>
          </a:p>
        </p:txBody>
      </p:sp>
    </p:spTree>
    <p:extLst>
      <p:ext uri="{BB962C8B-B14F-4D97-AF65-F5344CB8AC3E}">
        <p14:creationId xmlns:p14="http://schemas.microsoft.com/office/powerpoint/2010/main" val="2121300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ge 27 Civil War &quot;Widows' Pensions&quot;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316480" y="158160"/>
            <a:ext cx="6888480" cy="6553523"/>
          </a:xfrm>
          <a:prstGeom prst="rect">
            <a:avLst/>
          </a:prstGeom>
        </p:spPr>
      </p:pic>
    </p:spTree>
    <p:extLst>
      <p:ext uri="{BB962C8B-B14F-4D97-AF65-F5344CB8AC3E}">
        <p14:creationId xmlns:p14="http://schemas.microsoft.com/office/powerpoint/2010/main" val="22901113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age 32 Civil War &quot;Widows' Pensions&quot; - Fold3 - Google Chrome"/>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b="-1115"/>
          <a:stretch/>
        </p:blipFill>
        <p:spPr>
          <a:xfrm>
            <a:off x="2008004" y="207265"/>
            <a:ext cx="6380092" cy="6508122"/>
          </a:xfrm>
        </p:spPr>
      </p:pic>
    </p:spTree>
    <p:extLst>
      <p:ext uri="{BB962C8B-B14F-4D97-AF65-F5344CB8AC3E}">
        <p14:creationId xmlns:p14="http://schemas.microsoft.com/office/powerpoint/2010/main" val="28816033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age 51 Civil War &quot;Widows' Pensions&quot; - Fold3 - Google Chrome"/>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31887" y="1"/>
            <a:ext cx="6529361" cy="6777028"/>
          </a:xfrm>
        </p:spPr>
      </p:pic>
    </p:spTree>
    <p:extLst>
      <p:ext uri="{BB962C8B-B14F-4D97-AF65-F5344CB8AC3E}">
        <p14:creationId xmlns:p14="http://schemas.microsoft.com/office/powerpoint/2010/main" val="98856266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age 54 Civil War &quot;Widows' Pensions&quot; - Fold3 - Google Chrome"/>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b="-119"/>
          <a:stretch/>
        </p:blipFill>
        <p:spPr>
          <a:xfrm>
            <a:off x="2185870" y="170688"/>
            <a:ext cx="6165650" cy="6555061"/>
          </a:xfrm>
        </p:spPr>
      </p:pic>
    </p:spTree>
    <p:extLst>
      <p:ext uri="{BB962C8B-B14F-4D97-AF65-F5344CB8AC3E}">
        <p14:creationId xmlns:p14="http://schemas.microsoft.com/office/powerpoint/2010/main" val="24916495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ge 72 Civil War &quot;Widows' Pensions&quot;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b="-1840"/>
          <a:stretch/>
        </p:blipFill>
        <p:spPr>
          <a:xfrm>
            <a:off x="2527997" y="109728"/>
            <a:ext cx="6335587" cy="6644640"/>
          </a:xfrm>
          <a:prstGeom prst="rect">
            <a:avLst/>
          </a:prstGeom>
        </p:spPr>
      </p:pic>
    </p:spTree>
    <p:extLst>
      <p:ext uri="{BB962C8B-B14F-4D97-AF65-F5344CB8AC3E}">
        <p14:creationId xmlns:p14="http://schemas.microsoft.com/office/powerpoint/2010/main" val="133659487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ge 79 Civil War &quot;Widows' Pensions&quot;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b="-2170"/>
          <a:stretch/>
        </p:blipFill>
        <p:spPr>
          <a:xfrm>
            <a:off x="2356208" y="121921"/>
            <a:ext cx="6568336" cy="6754368"/>
          </a:xfrm>
          <a:prstGeom prst="rect">
            <a:avLst/>
          </a:prstGeom>
        </p:spPr>
      </p:pic>
    </p:spTree>
    <p:extLst>
      <p:ext uri="{BB962C8B-B14F-4D97-AF65-F5344CB8AC3E}">
        <p14:creationId xmlns:p14="http://schemas.microsoft.com/office/powerpoint/2010/main" val="16229335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ge 88 Civil War &quot;Widows' Pensions&quot;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783253" y="134113"/>
            <a:ext cx="7494859" cy="6608064"/>
          </a:xfrm>
          <a:prstGeom prst="rect">
            <a:avLst/>
          </a:prstGeom>
        </p:spPr>
      </p:pic>
    </p:spTree>
    <p:extLst>
      <p:ext uri="{BB962C8B-B14F-4D97-AF65-F5344CB8AC3E}">
        <p14:creationId xmlns:p14="http://schemas.microsoft.com/office/powerpoint/2010/main" val="691734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a:ext>
            </a:extLst>
          </a:blip>
          <a:srcRect/>
          <a:stretch>
            <a:fillRect/>
          </a:stretch>
        </p:blipFill>
        <p:spPr bwMode="auto">
          <a:xfrm rot="5400000">
            <a:off x="2632792" y="-2053150"/>
            <a:ext cx="6650213" cy="10794135"/>
          </a:xfrm>
          <a:prstGeom prst="rect">
            <a:avLst/>
          </a:prstGeom>
          <a:noFill/>
          <a:ln>
            <a:noFill/>
          </a:ln>
        </p:spPr>
      </p:pic>
    </p:spTree>
    <p:extLst>
      <p:ext uri="{BB962C8B-B14F-4D97-AF65-F5344CB8AC3E}">
        <p14:creationId xmlns:p14="http://schemas.microsoft.com/office/powerpoint/2010/main" val="420426233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ge 92 Civil War &quot;Widows' Pensions&quot;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b="-4777"/>
          <a:stretch/>
        </p:blipFill>
        <p:spPr>
          <a:xfrm>
            <a:off x="2621003" y="170689"/>
            <a:ext cx="5986549" cy="6851904"/>
          </a:xfrm>
          <a:prstGeom prst="rect">
            <a:avLst/>
          </a:prstGeom>
        </p:spPr>
      </p:pic>
    </p:spTree>
    <p:extLst>
      <p:ext uri="{BB962C8B-B14F-4D97-AF65-F5344CB8AC3E}">
        <p14:creationId xmlns:p14="http://schemas.microsoft.com/office/powerpoint/2010/main" val="353159607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ge 97 Civil War &quot;Widows' Pensions&quot;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b="-660"/>
          <a:stretch/>
        </p:blipFill>
        <p:spPr>
          <a:xfrm>
            <a:off x="2534829" y="134113"/>
            <a:ext cx="6109299" cy="6656832"/>
          </a:xfrm>
          <a:prstGeom prst="rect">
            <a:avLst/>
          </a:prstGeom>
        </p:spPr>
      </p:pic>
    </p:spTree>
    <p:extLst>
      <p:ext uri="{BB962C8B-B14F-4D97-AF65-F5344CB8AC3E}">
        <p14:creationId xmlns:p14="http://schemas.microsoft.com/office/powerpoint/2010/main" val="173838998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a:latin typeface="Rockwell Extra Bold" panose="02060903040505020403" pitchFamily="18" charset="0"/>
              </a:rPr>
              <a:t>Pvt.Featherstone</a:t>
            </a:r>
            <a:endParaRPr lang="en-US" dirty="0">
              <a:latin typeface="Rockwell Extra Bold" panose="02060903040505020403" pitchFamily="18" charset="0"/>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1576618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oldier Details - The Civil War (U.S. National Park Service)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26372" y="158497"/>
            <a:ext cx="7190780" cy="6583680"/>
          </a:xfrm>
          <a:prstGeom prst="rect">
            <a:avLst/>
          </a:prstGeom>
        </p:spPr>
      </p:pic>
    </p:spTree>
    <p:extLst>
      <p:ext uri="{BB962C8B-B14F-4D97-AF65-F5344CB8AC3E}">
        <p14:creationId xmlns:p14="http://schemas.microsoft.com/office/powerpoint/2010/main" val="364877100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arch For Soldiers - The Civil War (U.S. National Park Service)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62191" y="195073"/>
            <a:ext cx="7203729" cy="6303264"/>
          </a:xfrm>
          <a:prstGeom prst="rect">
            <a:avLst/>
          </a:prstGeom>
        </p:spPr>
      </p:pic>
      <p:sp>
        <p:nvSpPr>
          <p:cNvPr id="5" name="Oval 4"/>
          <p:cNvSpPr/>
          <p:nvPr/>
        </p:nvSpPr>
        <p:spPr>
          <a:xfrm>
            <a:off x="1140154" y="5169408"/>
            <a:ext cx="4236518" cy="104851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236659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oldier Details - The Civil War (U.S. National Park Service)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901952" y="182925"/>
            <a:ext cx="7278624" cy="6498292"/>
          </a:xfrm>
          <a:prstGeom prst="rect">
            <a:avLst/>
          </a:prstGeom>
        </p:spPr>
      </p:pic>
    </p:spTree>
    <p:extLst>
      <p:ext uri="{BB962C8B-B14F-4D97-AF65-F5344CB8AC3E}">
        <p14:creationId xmlns:p14="http://schemas.microsoft.com/office/powerpoint/2010/main" val="316909532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arch For Soldiers - The Civil War (U.S. National Park Service)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30421" y="0"/>
            <a:ext cx="9154827" cy="6459330"/>
          </a:xfrm>
          <a:prstGeom prst="rect">
            <a:avLst/>
          </a:prstGeom>
        </p:spPr>
      </p:pic>
      <p:sp>
        <p:nvSpPr>
          <p:cNvPr id="5" name="Oval 4"/>
          <p:cNvSpPr/>
          <p:nvPr/>
        </p:nvSpPr>
        <p:spPr>
          <a:xfrm>
            <a:off x="615898" y="5120640"/>
            <a:ext cx="4236518" cy="104851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15898" y="1024128"/>
            <a:ext cx="2785670" cy="87782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4499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ivil War Soldiers - Confederate - KY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780287"/>
            <a:ext cx="11862816" cy="5973803"/>
          </a:xfrm>
          <a:prstGeom prst="rect">
            <a:avLst/>
          </a:prstGeom>
        </p:spPr>
      </p:pic>
      <p:sp>
        <p:nvSpPr>
          <p:cNvPr id="3" name="Oval 2"/>
          <p:cNvSpPr/>
          <p:nvPr/>
        </p:nvSpPr>
        <p:spPr>
          <a:xfrm>
            <a:off x="-188774" y="2462784"/>
            <a:ext cx="4236518" cy="47548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5675578" y="3048000"/>
            <a:ext cx="2858822" cy="57302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950453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ivil War Soldiers - Confederate - KY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780287"/>
            <a:ext cx="11948160" cy="5973803"/>
          </a:xfrm>
          <a:prstGeom prst="rect">
            <a:avLst/>
          </a:prstGeom>
        </p:spPr>
      </p:pic>
      <p:sp>
        <p:nvSpPr>
          <p:cNvPr id="3" name="Oval 2"/>
          <p:cNvSpPr/>
          <p:nvPr/>
        </p:nvSpPr>
        <p:spPr>
          <a:xfrm>
            <a:off x="5407354" y="2779776"/>
            <a:ext cx="3346502" cy="34137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382093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ge 1 Civil War Soldiers - Confederate - KY - Fold3 - Google Chrom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913376" y="145393"/>
            <a:ext cx="3572256" cy="6462672"/>
          </a:xfrm>
          <a:prstGeom prst="rect">
            <a:avLst/>
          </a:prstGeom>
        </p:spPr>
      </p:pic>
    </p:spTree>
    <p:extLst>
      <p:ext uri="{BB962C8B-B14F-4D97-AF65-F5344CB8AC3E}">
        <p14:creationId xmlns:p14="http://schemas.microsoft.com/office/powerpoint/2010/main" val="20448507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Breeze.thmx</Template>
  <TotalTime>3974</TotalTime>
  <Words>3419</Words>
  <Application>Microsoft Macintosh PowerPoint</Application>
  <PresentationFormat>Widescreen</PresentationFormat>
  <Paragraphs>274</Paragraphs>
  <Slides>180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180</vt:i4>
      </vt:variant>
    </vt:vector>
  </HeadingPairs>
  <TitlesOfParts>
    <vt:vector size="186" baseType="lpstr">
      <vt:lpstr>Baskerville Old Face</vt:lpstr>
      <vt:lpstr>Calibri</vt:lpstr>
      <vt:lpstr>News Gothic MT</vt:lpstr>
      <vt:lpstr>Rockwell Extra Bold</vt:lpstr>
      <vt:lpstr>Wingdings 2</vt:lpstr>
      <vt:lpstr>Breeze</vt:lpstr>
      <vt:lpstr>To forget the dead is akin to killing them twice</vt:lpstr>
      <vt:lpstr>PowerPoint Presentation</vt:lpstr>
      <vt:lpstr>PowerPoint Presentation</vt:lpstr>
      <vt:lpstr>PowerPoint Presentation</vt:lpstr>
      <vt:lpstr>PowerPoint Presentation</vt:lpstr>
      <vt:lpstr>ACCURACY / INTERPRETATION </vt:lpstr>
      <vt:lpstr>History 9th Kansas Cavalry</vt:lpstr>
      <vt:lpstr>Gray</vt:lpstr>
      <vt:lpstr>PowerPoint Presentation</vt:lpstr>
      <vt:lpstr>PowerPoint Presentation</vt:lpstr>
      <vt:lpstr>PowerPoint Presentation</vt:lpstr>
      <vt:lpstr>CRITERIA</vt:lpstr>
      <vt:lpstr>Starting Off</vt:lpstr>
      <vt:lpstr>Watrous</vt:lpstr>
      <vt:lpstr>VERIFY</vt:lpstr>
      <vt:lpstr>Watrous</vt:lpstr>
      <vt:lpstr>Gray – Post Cemetery</vt:lpstr>
      <vt:lpstr>Gray</vt:lpstr>
      <vt:lpstr>Fort Collins Courier 5/31/1883</vt:lpstr>
      <vt:lpstr>Diaries and Reminescences</vt:lpstr>
      <vt:lpstr>Diaries</vt:lpstr>
      <vt:lpstr>Victims of the Rebellion</vt:lpstr>
      <vt:lpstr>PowerPoint Presentation</vt:lpstr>
      <vt:lpstr>PowerPoint Presentation</vt:lpstr>
      <vt:lpstr>PowerPoint Presentation</vt:lpstr>
      <vt:lpstr>PowerPoint Presentation</vt:lpstr>
      <vt:lpstr>PowerPoint Presentation</vt:lpstr>
      <vt:lpstr>PowerPoint Presentation</vt:lpstr>
      <vt:lpstr>Spellings </vt:lpstr>
      <vt:lpstr>Cemeteries</vt:lpstr>
      <vt:lpstr>Watrous</vt:lpstr>
      <vt:lpstr>Watrous</vt:lpstr>
      <vt:lpstr>Watrous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Post Returns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REGIMENTAL HISTORIES</vt:lpstr>
      <vt:lpstr>Robert Emmet Ayers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Pvt. Egerton Perry</vt:lpstr>
      <vt:lpstr>Gray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Pvt.Featherstone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Thomas Edwards</vt:lpstr>
      <vt:lpstr>Diaries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James H. Mingo </vt:lpstr>
      <vt:lpstr>Willow Springs Walter L. Colton and  S.L.Matthews</vt:lpstr>
      <vt:lpstr>PowerPoint Presentation</vt:lpstr>
      <vt:lpstr>Gray</vt:lpstr>
      <vt:lpstr>Colton and Matthews</vt:lpstr>
      <vt:lpstr>PowerPoint Presentation</vt:lpstr>
      <vt:lpstr>PowerPoint Presentation</vt:lpstr>
      <vt:lpstr>Customs of Service for Non-commissioned Officers and soldiers</vt:lpstr>
      <vt:lpstr>George Cooley and George Baker</vt:lpstr>
      <vt:lpstr> Attack on Supply Train Frederic Remington 1885</vt:lpstr>
      <vt:lpstr>Cooley and Baker</vt:lpstr>
      <vt:lpstr>Gray </vt:lpstr>
      <vt:lpstr>Cooley and Baker</vt:lpstr>
      <vt:lpstr>Cooley and Baker</vt:lpstr>
      <vt:lpstr>PowerPoint Presentation</vt:lpstr>
      <vt:lpstr>PowerPoint Presentation</vt:lpstr>
      <vt:lpstr>PowerPoint Presentation</vt:lpstr>
      <vt:lpstr>HENRY LESCOE</vt:lpstr>
      <vt:lpstr>DEATH BY DISEASE</vt:lpstr>
      <vt:lpstr>Fort Collins Soldiers</vt:lpstr>
      <vt:lpstr>PowerPoint Presentation</vt:lpstr>
      <vt:lpstr>PowerPoint Presentation</vt:lpstr>
      <vt:lpstr>Fort Collins Weekly Courier 5/31/1905</vt:lpstr>
      <vt:lpstr>IN DEFENCE OF THE AMERICAN UNION</vt:lpstr>
      <vt:lpstr>Coming to Fort Collins</vt:lpstr>
      <vt:lpstr>PowerPoint Presentation</vt:lpstr>
      <vt:lpstr>Fort Laramie</vt:lpstr>
      <vt:lpstr>Fort William on the Laramie 1830’s</vt:lpstr>
      <vt:lpstr>Fort Laramie Caspar Collins</vt:lpstr>
      <vt:lpstr>Fort Laramie 1863</vt:lpstr>
      <vt:lpstr>Crossing and Faith</vt:lpstr>
      <vt:lpstr>Long’s Desert</vt:lpstr>
      <vt:lpstr>PowerPoint Presentation</vt:lpstr>
      <vt:lpstr>Crossing the Desert</vt:lpstr>
      <vt:lpstr>PowerPoint Presentation</vt:lpstr>
      <vt:lpstr>Why Fort Collins?</vt:lpstr>
      <vt:lpstr>PowerPoint Presentation</vt:lpstr>
      <vt:lpstr>PowerPoint Presentation</vt:lpstr>
      <vt:lpstr>Watrous</vt:lpstr>
      <vt:lpstr>Crossing the Poudre</vt:lpstr>
      <vt:lpstr>Poudre Creek at Overland Trail 1859 Jenks</vt:lpstr>
      <vt:lpstr>PowerPoint Presentation</vt:lpstr>
      <vt:lpstr>PowerPoint Presentation</vt:lpstr>
      <vt:lpstr>Protecting the Wagon Train Frederic Remington 1906</vt:lpstr>
      <vt:lpstr>    Camp Collins</vt:lpstr>
      <vt:lpstr>PowerPoint Presentation</vt:lpstr>
      <vt:lpstr>The Story of Camp and Fort Collins, Wayne Sundberg</vt:lpstr>
      <vt:lpstr>PowerPoint Presentation</vt:lpstr>
      <vt:lpstr>Camp Life</vt:lpstr>
      <vt:lpstr>PowerPoint Presentation</vt:lpstr>
      <vt:lpstr>PowerPoint Presentation</vt:lpstr>
      <vt:lpstr>Life on the Post</vt:lpstr>
      <vt:lpstr>PowerPoint Presentation</vt:lpstr>
      <vt:lpstr>PowerPoint Presentation</vt:lpstr>
      <vt:lpstr>PowerPoint Presentation</vt:lpstr>
      <vt:lpstr>Pvt John W. Thornton Co H and C 1st Colorado Cavalry</vt:lpstr>
      <vt:lpstr>Indian Troubles</vt:lpstr>
      <vt:lpstr>PowerPoint Presentation</vt:lpstr>
      <vt:lpstr>PowerPoint Presentation</vt:lpstr>
      <vt:lpstr>PowerPoint Presentation</vt:lpstr>
      <vt:lpstr>PowerPoint Presentation</vt:lpstr>
      <vt:lpstr>PowerPoint Presentation</vt:lpstr>
      <vt:lpstr>Indian Activity</vt:lpstr>
      <vt:lpstr>PowerPoint Presentation</vt:lpstr>
      <vt:lpstr>PowerPoint Presentation</vt:lpstr>
      <vt:lpstr>PowerPoint Presentation</vt:lpstr>
      <vt:lpstr>Battle of Platte Bridge June 1865 William Henry Jackson</vt:lpstr>
      <vt:lpstr>PowerPoint Presentation</vt:lpstr>
      <vt:lpstr>  John Friend 11th Ohio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Civil War Martyrs Assigned to Camp Collins in Fort Collins,  Colorado Territory</dc:title>
  <dc:creator>brian carroll</dc:creator>
  <cp:lastModifiedBy>brian carroll</cp:lastModifiedBy>
  <cp:revision>147</cp:revision>
  <cp:lastPrinted>2017-02-16T20:10:22Z</cp:lastPrinted>
  <dcterms:created xsi:type="dcterms:W3CDTF">2016-12-05T21:22:57Z</dcterms:created>
  <dcterms:modified xsi:type="dcterms:W3CDTF">2021-10-22T19:03:59Z</dcterms:modified>
</cp:coreProperties>
</file>