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5"/>
  </p:notesMasterIdLst>
  <p:sldIdLst>
    <p:sldId id="354" r:id="rId2"/>
    <p:sldId id="663" r:id="rId3"/>
    <p:sldId id="638" r:id="rId4"/>
    <p:sldId id="634" r:id="rId5"/>
    <p:sldId id="628" r:id="rId6"/>
    <p:sldId id="715" r:id="rId7"/>
    <p:sldId id="718" r:id="rId8"/>
    <p:sldId id="713" r:id="rId9"/>
    <p:sldId id="585" r:id="rId10"/>
    <p:sldId id="311" r:id="rId11"/>
    <p:sldId id="314" r:id="rId12"/>
    <p:sldId id="726" r:id="rId13"/>
    <p:sldId id="256" r:id="rId14"/>
    <p:sldId id="334" r:id="rId15"/>
    <p:sldId id="632" r:id="rId16"/>
    <p:sldId id="492" r:id="rId17"/>
    <p:sldId id="640" r:id="rId18"/>
    <p:sldId id="646" r:id="rId19"/>
    <p:sldId id="382" r:id="rId20"/>
    <p:sldId id="648" r:id="rId21"/>
    <p:sldId id="649" r:id="rId22"/>
    <p:sldId id="650" r:id="rId23"/>
    <p:sldId id="564" r:id="rId24"/>
    <p:sldId id="563" r:id="rId25"/>
    <p:sldId id="655" r:id="rId26"/>
    <p:sldId id="449" r:id="rId27"/>
    <p:sldId id="659" r:id="rId28"/>
    <p:sldId id="661" r:id="rId29"/>
    <p:sldId id="593" r:id="rId30"/>
    <p:sldId id="662" r:id="rId31"/>
    <p:sldId id="665" r:id="rId32"/>
    <p:sldId id="395" r:id="rId33"/>
    <p:sldId id="394" r:id="rId34"/>
    <p:sldId id="686" r:id="rId35"/>
    <p:sldId id="676" r:id="rId36"/>
    <p:sldId id="360" r:id="rId37"/>
    <p:sldId id="306" r:id="rId38"/>
    <p:sldId id="336" r:id="rId39"/>
    <p:sldId id="667" r:id="rId40"/>
    <p:sldId id="565" r:id="rId41"/>
    <p:sldId id="586" r:id="rId42"/>
    <p:sldId id="671" r:id="rId43"/>
    <p:sldId id="377" r:id="rId44"/>
    <p:sldId id="320" r:id="rId45"/>
    <p:sldId id="683" r:id="rId46"/>
    <p:sldId id="679" r:id="rId47"/>
    <p:sldId id="341" r:id="rId48"/>
    <p:sldId id="693" r:id="rId49"/>
    <p:sldId id="401" r:id="rId50"/>
    <p:sldId id="673" r:id="rId51"/>
    <p:sldId id="583" r:id="rId52"/>
    <p:sldId id="582" r:id="rId53"/>
    <p:sldId id="697" r:id="rId54"/>
    <p:sldId id="675" r:id="rId55"/>
    <p:sldId id="681" r:id="rId56"/>
    <p:sldId id="594" r:id="rId57"/>
    <p:sldId id="431" r:id="rId58"/>
    <p:sldId id="432" r:id="rId59"/>
    <p:sldId id="279" r:id="rId60"/>
    <p:sldId id="282" r:id="rId61"/>
    <p:sldId id="419" r:id="rId62"/>
    <p:sldId id="441" r:id="rId63"/>
    <p:sldId id="475" r:id="rId64"/>
    <p:sldId id="421" r:id="rId65"/>
    <p:sldId id="584" r:id="rId66"/>
    <p:sldId id="699" r:id="rId67"/>
    <p:sldId id="702" r:id="rId68"/>
    <p:sldId id="704" r:id="rId69"/>
    <p:sldId id="705" r:id="rId70"/>
    <p:sldId id="317" r:id="rId71"/>
    <p:sldId id="703" r:id="rId72"/>
    <p:sldId id="301" r:id="rId73"/>
    <p:sldId id="701" r:id="rId74"/>
    <p:sldId id="262" r:id="rId75"/>
    <p:sldId id="578" r:id="rId76"/>
    <p:sldId id="264" r:id="rId77"/>
    <p:sldId id="613" r:id="rId78"/>
    <p:sldId id="413" r:id="rId79"/>
    <p:sldId id="414" r:id="rId80"/>
    <p:sldId id="352" r:id="rId81"/>
    <p:sldId id="624" r:id="rId82"/>
    <p:sldId id="373" r:id="rId83"/>
    <p:sldId id="706" r:id="rId84"/>
    <p:sldId id="325" r:id="rId85"/>
    <p:sldId id="684" r:id="rId86"/>
    <p:sldId id="331" r:id="rId87"/>
    <p:sldId id="447" r:id="rId88"/>
    <p:sldId id="329" r:id="rId89"/>
    <p:sldId id="677" r:id="rId90"/>
    <p:sldId id="709" r:id="rId91"/>
    <p:sldId id="708" r:id="rId92"/>
    <p:sldId id="485" r:id="rId93"/>
    <p:sldId id="561" r:id="rId94"/>
    <p:sldId id="408" r:id="rId95"/>
    <p:sldId id="410" r:id="rId96"/>
    <p:sldId id="388" r:id="rId97"/>
    <p:sldId id="625" r:id="rId98"/>
    <p:sldId id="458" r:id="rId99"/>
    <p:sldId id="261" r:id="rId100"/>
    <p:sldId id="265" r:id="rId101"/>
    <p:sldId id="695" r:id="rId102"/>
    <p:sldId id="285" r:id="rId103"/>
    <p:sldId id="644" r:id="rId10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93"/>
    <p:restoredTop sz="94286"/>
  </p:normalViewPr>
  <p:slideViewPr>
    <p:cSldViewPr snapToGrid="0" snapToObjects="1">
      <p:cViewPr varScale="1">
        <p:scale>
          <a:sx n="95" d="100"/>
          <a:sy n="95" d="100"/>
        </p:scale>
        <p:origin x="184" y="72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E40BA2-6F05-3649-AE10-D3B86113D878}" type="datetimeFigureOut">
              <a:rPr lang="en-US" smtClean="0"/>
              <a:t>10/22/21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724241-3641-A548-A3C7-C8FBB966A864}" type="slidenum">
              <a:rPr lang="en-US" smtClean="0"/>
              <a:t>‹#›</a:t>
            </a:fld>
            <a:endParaRPr lang="en-US"/>
          </a:p>
        </p:txBody>
      </p:sp>
    </p:spTree>
    <p:extLst>
      <p:ext uri="{BB962C8B-B14F-4D97-AF65-F5344CB8AC3E}">
        <p14:creationId xmlns:p14="http://schemas.microsoft.com/office/powerpoint/2010/main" val="1555175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724241-3641-A548-A3C7-C8FBB966A864}" type="slidenum">
              <a:rPr lang="en-US" smtClean="0"/>
              <a:t>17</a:t>
            </a:fld>
            <a:endParaRPr lang="en-US"/>
          </a:p>
        </p:txBody>
      </p:sp>
    </p:spTree>
    <p:extLst>
      <p:ext uri="{BB962C8B-B14F-4D97-AF65-F5344CB8AC3E}">
        <p14:creationId xmlns:p14="http://schemas.microsoft.com/office/powerpoint/2010/main" val="2012406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7E8A1-76D4-5540-BC50-63C69D6DA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DF582DB-D97D-9343-85D5-93D26FA6AA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1FD7E6B-A5DD-3444-AEBC-C159F535FBBA}"/>
              </a:ext>
            </a:extLst>
          </p:cNvPr>
          <p:cNvSpPr>
            <a:spLocks noGrp="1"/>
          </p:cNvSpPr>
          <p:nvPr>
            <p:ph type="dt" sz="half" idx="10"/>
          </p:nvPr>
        </p:nvSpPr>
        <p:spPr/>
        <p:txBody>
          <a:bodyPr/>
          <a:lstStyle/>
          <a:p>
            <a:fld id="{7872234F-BC53-9048-A942-2EA45BD67853}" type="datetimeFigureOut">
              <a:rPr lang="en-US" smtClean="0"/>
              <a:t>10/22/21</a:t>
            </a:fld>
            <a:endParaRPr lang="en-US"/>
          </a:p>
        </p:txBody>
      </p:sp>
      <p:sp>
        <p:nvSpPr>
          <p:cNvPr id="5" name="Footer Placeholder 4">
            <a:extLst>
              <a:ext uri="{FF2B5EF4-FFF2-40B4-BE49-F238E27FC236}">
                <a16:creationId xmlns:a16="http://schemas.microsoft.com/office/drawing/2014/main" id="{6DF26503-E185-6942-B450-DD4D4294D1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7DA103-9F49-DF40-ABCF-6878A6AC3A21}"/>
              </a:ext>
            </a:extLst>
          </p:cNvPr>
          <p:cNvSpPr>
            <a:spLocks noGrp="1"/>
          </p:cNvSpPr>
          <p:nvPr>
            <p:ph type="sldNum" sz="quarter" idx="12"/>
          </p:nvPr>
        </p:nvSpPr>
        <p:spPr/>
        <p:txBody>
          <a:bodyPr/>
          <a:lstStyle/>
          <a:p>
            <a:fld id="{C53FCC0C-CE9F-4241-8417-4BD8B782ACDC}" type="slidenum">
              <a:rPr lang="en-US" smtClean="0"/>
              <a:t>‹#›</a:t>
            </a:fld>
            <a:endParaRPr lang="en-US"/>
          </a:p>
        </p:txBody>
      </p:sp>
    </p:spTree>
    <p:extLst>
      <p:ext uri="{BB962C8B-B14F-4D97-AF65-F5344CB8AC3E}">
        <p14:creationId xmlns:p14="http://schemas.microsoft.com/office/powerpoint/2010/main" val="833631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51ADA-C773-C944-B761-159A3FB91AF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FCC0307-1DE6-4D43-82E1-EEE4B43DCD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26D20B-B6C6-7B49-BA0A-D5BDC692B7DB}"/>
              </a:ext>
            </a:extLst>
          </p:cNvPr>
          <p:cNvSpPr>
            <a:spLocks noGrp="1"/>
          </p:cNvSpPr>
          <p:nvPr>
            <p:ph type="dt" sz="half" idx="10"/>
          </p:nvPr>
        </p:nvSpPr>
        <p:spPr/>
        <p:txBody>
          <a:bodyPr/>
          <a:lstStyle/>
          <a:p>
            <a:fld id="{7872234F-BC53-9048-A942-2EA45BD67853}" type="datetimeFigureOut">
              <a:rPr lang="en-US" smtClean="0"/>
              <a:t>10/22/21</a:t>
            </a:fld>
            <a:endParaRPr lang="en-US"/>
          </a:p>
        </p:txBody>
      </p:sp>
      <p:sp>
        <p:nvSpPr>
          <p:cNvPr id="5" name="Footer Placeholder 4">
            <a:extLst>
              <a:ext uri="{FF2B5EF4-FFF2-40B4-BE49-F238E27FC236}">
                <a16:creationId xmlns:a16="http://schemas.microsoft.com/office/drawing/2014/main" id="{5B750FAA-E043-1C43-A95A-4C48C1F941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17EDCD-FD90-9640-B28B-2458AC6DC088}"/>
              </a:ext>
            </a:extLst>
          </p:cNvPr>
          <p:cNvSpPr>
            <a:spLocks noGrp="1"/>
          </p:cNvSpPr>
          <p:nvPr>
            <p:ph type="sldNum" sz="quarter" idx="12"/>
          </p:nvPr>
        </p:nvSpPr>
        <p:spPr/>
        <p:txBody>
          <a:bodyPr/>
          <a:lstStyle/>
          <a:p>
            <a:fld id="{C53FCC0C-CE9F-4241-8417-4BD8B782ACDC}" type="slidenum">
              <a:rPr lang="en-US" smtClean="0"/>
              <a:t>‹#›</a:t>
            </a:fld>
            <a:endParaRPr lang="en-US"/>
          </a:p>
        </p:txBody>
      </p:sp>
    </p:spTree>
    <p:extLst>
      <p:ext uri="{BB962C8B-B14F-4D97-AF65-F5344CB8AC3E}">
        <p14:creationId xmlns:p14="http://schemas.microsoft.com/office/powerpoint/2010/main" val="4149605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AAE2218-2E6A-DB44-B786-E8C5940470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7B05307-8413-2A42-8E5E-CEE03B3166F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E54E35-62BB-5140-ACC3-FE9BEE6C1DF5}"/>
              </a:ext>
            </a:extLst>
          </p:cNvPr>
          <p:cNvSpPr>
            <a:spLocks noGrp="1"/>
          </p:cNvSpPr>
          <p:nvPr>
            <p:ph type="dt" sz="half" idx="10"/>
          </p:nvPr>
        </p:nvSpPr>
        <p:spPr/>
        <p:txBody>
          <a:bodyPr/>
          <a:lstStyle/>
          <a:p>
            <a:fld id="{7872234F-BC53-9048-A942-2EA45BD67853}" type="datetimeFigureOut">
              <a:rPr lang="en-US" smtClean="0"/>
              <a:t>10/22/21</a:t>
            </a:fld>
            <a:endParaRPr lang="en-US"/>
          </a:p>
        </p:txBody>
      </p:sp>
      <p:sp>
        <p:nvSpPr>
          <p:cNvPr id="5" name="Footer Placeholder 4">
            <a:extLst>
              <a:ext uri="{FF2B5EF4-FFF2-40B4-BE49-F238E27FC236}">
                <a16:creationId xmlns:a16="http://schemas.microsoft.com/office/drawing/2014/main" id="{7C62AF49-12ED-F648-BA35-326273287C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43D3F9-B199-264C-AD04-48BFB3A1869A}"/>
              </a:ext>
            </a:extLst>
          </p:cNvPr>
          <p:cNvSpPr>
            <a:spLocks noGrp="1"/>
          </p:cNvSpPr>
          <p:nvPr>
            <p:ph type="sldNum" sz="quarter" idx="12"/>
          </p:nvPr>
        </p:nvSpPr>
        <p:spPr/>
        <p:txBody>
          <a:bodyPr/>
          <a:lstStyle/>
          <a:p>
            <a:fld id="{C53FCC0C-CE9F-4241-8417-4BD8B782ACDC}" type="slidenum">
              <a:rPr lang="en-US" smtClean="0"/>
              <a:t>‹#›</a:t>
            </a:fld>
            <a:endParaRPr lang="en-US"/>
          </a:p>
        </p:txBody>
      </p:sp>
    </p:spTree>
    <p:extLst>
      <p:ext uri="{BB962C8B-B14F-4D97-AF65-F5344CB8AC3E}">
        <p14:creationId xmlns:p14="http://schemas.microsoft.com/office/powerpoint/2010/main" val="2129102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D85E2-E281-A544-8CAA-177D2DA88E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E85A75-964B-F442-9327-F9A2E8A1D3A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56B508-046C-ED47-81FA-6A5621D138F8}"/>
              </a:ext>
            </a:extLst>
          </p:cNvPr>
          <p:cNvSpPr>
            <a:spLocks noGrp="1"/>
          </p:cNvSpPr>
          <p:nvPr>
            <p:ph type="dt" sz="half" idx="10"/>
          </p:nvPr>
        </p:nvSpPr>
        <p:spPr/>
        <p:txBody>
          <a:bodyPr/>
          <a:lstStyle/>
          <a:p>
            <a:fld id="{7872234F-BC53-9048-A942-2EA45BD67853}" type="datetimeFigureOut">
              <a:rPr lang="en-US" smtClean="0"/>
              <a:t>10/22/21</a:t>
            </a:fld>
            <a:endParaRPr lang="en-US"/>
          </a:p>
        </p:txBody>
      </p:sp>
      <p:sp>
        <p:nvSpPr>
          <p:cNvPr id="5" name="Footer Placeholder 4">
            <a:extLst>
              <a:ext uri="{FF2B5EF4-FFF2-40B4-BE49-F238E27FC236}">
                <a16:creationId xmlns:a16="http://schemas.microsoft.com/office/drawing/2014/main" id="{F394E0BC-3E54-5641-891A-3FAB8AFE58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CDC3F4-50B0-6944-A6E6-E8C99F32E95B}"/>
              </a:ext>
            </a:extLst>
          </p:cNvPr>
          <p:cNvSpPr>
            <a:spLocks noGrp="1"/>
          </p:cNvSpPr>
          <p:nvPr>
            <p:ph type="sldNum" sz="quarter" idx="12"/>
          </p:nvPr>
        </p:nvSpPr>
        <p:spPr/>
        <p:txBody>
          <a:bodyPr/>
          <a:lstStyle/>
          <a:p>
            <a:fld id="{C53FCC0C-CE9F-4241-8417-4BD8B782ACDC}" type="slidenum">
              <a:rPr lang="en-US" smtClean="0"/>
              <a:t>‹#›</a:t>
            </a:fld>
            <a:endParaRPr lang="en-US"/>
          </a:p>
        </p:txBody>
      </p:sp>
    </p:spTree>
    <p:extLst>
      <p:ext uri="{BB962C8B-B14F-4D97-AF65-F5344CB8AC3E}">
        <p14:creationId xmlns:p14="http://schemas.microsoft.com/office/powerpoint/2010/main" val="3071300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B86D9-9ACA-FE4E-8DF7-9D307CB464C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0546A2B-C430-F240-B6D4-FBACAC00782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DBADB7-4E89-CA4E-889C-7CCA7388A657}"/>
              </a:ext>
            </a:extLst>
          </p:cNvPr>
          <p:cNvSpPr>
            <a:spLocks noGrp="1"/>
          </p:cNvSpPr>
          <p:nvPr>
            <p:ph type="dt" sz="half" idx="10"/>
          </p:nvPr>
        </p:nvSpPr>
        <p:spPr/>
        <p:txBody>
          <a:bodyPr/>
          <a:lstStyle/>
          <a:p>
            <a:fld id="{7872234F-BC53-9048-A942-2EA45BD67853}" type="datetimeFigureOut">
              <a:rPr lang="en-US" smtClean="0"/>
              <a:t>10/22/21</a:t>
            </a:fld>
            <a:endParaRPr lang="en-US"/>
          </a:p>
        </p:txBody>
      </p:sp>
      <p:sp>
        <p:nvSpPr>
          <p:cNvPr id="5" name="Footer Placeholder 4">
            <a:extLst>
              <a:ext uri="{FF2B5EF4-FFF2-40B4-BE49-F238E27FC236}">
                <a16:creationId xmlns:a16="http://schemas.microsoft.com/office/drawing/2014/main" id="{1FEB2FC0-EB53-424D-A185-4F5BB3AC8D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D67080-1EBD-6B45-AAF9-50B38E09457E}"/>
              </a:ext>
            </a:extLst>
          </p:cNvPr>
          <p:cNvSpPr>
            <a:spLocks noGrp="1"/>
          </p:cNvSpPr>
          <p:nvPr>
            <p:ph type="sldNum" sz="quarter" idx="12"/>
          </p:nvPr>
        </p:nvSpPr>
        <p:spPr/>
        <p:txBody>
          <a:bodyPr/>
          <a:lstStyle/>
          <a:p>
            <a:fld id="{C53FCC0C-CE9F-4241-8417-4BD8B782ACDC}" type="slidenum">
              <a:rPr lang="en-US" smtClean="0"/>
              <a:t>‹#›</a:t>
            </a:fld>
            <a:endParaRPr lang="en-US"/>
          </a:p>
        </p:txBody>
      </p:sp>
    </p:spTree>
    <p:extLst>
      <p:ext uri="{BB962C8B-B14F-4D97-AF65-F5344CB8AC3E}">
        <p14:creationId xmlns:p14="http://schemas.microsoft.com/office/powerpoint/2010/main" val="1281950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F72EC-1185-4841-B53A-07B5A51A5AA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1CCE7A-8926-0641-B08C-312DC919A65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D3F5416-E148-CE43-89EE-1D1BE726D51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357D445-4544-C34D-9893-EF1C3AEC5585}"/>
              </a:ext>
            </a:extLst>
          </p:cNvPr>
          <p:cNvSpPr>
            <a:spLocks noGrp="1"/>
          </p:cNvSpPr>
          <p:nvPr>
            <p:ph type="dt" sz="half" idx="10"/>
          </p:nvPr>
        </p:nvSpPr>
        <p:spPr/>
        <p:txBody>
          <a:bodyPr/>
          <a:lstStyle/>
          <a:p>
            <a:fld id="{7872234F-BC53-9048-A942-2EA45BD67853}" type="datetimeFigureOut">
              <a:rPr lang="en-US" smtClean="0"/>
              <a:t>10/22/21</a:t>
            </a:fld>
            <a:endParaRPr lang="en-US"/>
          </a:p>
        </p:txBody>
      </p:sp>
      <p:sp>
        <p:nvSpPr>
          <p:cNvPr id="6" name="Footer Placeholder 5">
            <a:extLst>
              <a:ext uri="{FF2B5EF4-FFF2-40B4-BE49-F238E27FC236}">
                <a16:creationId xmlns:a16="http://schemas.microsoft.com/office/drawing/2014/main" id="{79AA8FE6-26EB-9249-B6D2-8199B00C43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C7E302-4020-A440-85C2-2FC9E9388E6A}"/>
              </a:ext>
            </a:extLst>
          </p:cNvPr>
          <p:cNvSpPr>
            <a:spLocks noGrp="1"/>
          </p:cNvSpPr>
          <p:nvPr>
            <p:ph type="sldNum" sz="quarter" idx="12"/>
          </p:nvPr>
        </p:nvSpPr>
        <p:spPr/>
        <p:txBody>
          <a:bodyPr/>
          <a:lstStyle/>
          <a:p>
            <a:fld id="{C53FCC0C-CE9F-4241-8417-4BD8B782ACDC}" type="slidenum">
              <a:rPr lang="en-US" smtClean="0"/>
              <a:t>‹#›</a:t>
            </a:fld>
            <a:endParaRPr lang="en-US"/>
          </a:p>
        </p:txBody>
      </p:sp>
    </p:spTree>
    <p:extLst>
      <p:ext uri="{BB962C8B-B14F-4D97-AF65-F5344CB8AC3E}">
        <p14:creationId xmlns:p14="http://schemas.microsoft.com/office/powerpoint/2010/main" val="2268176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286D3-2A61-1748-817A-8CFC2788AE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870041D-C445-984E-84CB-1E5A0EBBD04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3220ACB-D686-4741-ACAA-EE73DFEB3AA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A79EBA-42AC-B946-9B31-985D44BB01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DF894AD-9D32-2443-A44A-E00A89B7735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777D72F-8C29-A946-8568-87AC3B7379AC}"/>
              </a:ext>
            </a:extLst>
          </p:cNvPr>
          <p:cNvSpPr>
            <a:spLocks noGrp="1"/>
          </p:cNvSpPr>
          <p:nvPr>
            <p:ph type="dt" sz="half" idx="10"/>
          </p:nvPr>
        </p:nvSpPr>
        <p:spPr/>
        <p:txBody>
          <a:bodyPr/>
          <a:lstStyle/>
          <a:p>
            <a:fld id="{7872234F-BC53-9048-A942-2EA45BD67853}" type="datetimeFigureOut">
              <a:rPr lang="en-US" smtClean="0"/>
              <a:t>10/22/21</a:t>
            </a:fld>
            <a:endParaRPr lang="en-US"/>
          </a:p>
        </p:txBody>
      </p:sp>
      <p:sp>
        <p:nvSpPr>
          <p:cNvPr id="8" name="Footer Placeholder 7">
            <a:extLst>
              <a:ext uri="{FF2B5EF4-FFF2-40B4-BE49-F238E27FC236}">
                <a16:creationId xmlns:a16="http://schemas.microsoft.com/office/drawing/2014/main" id="{FCF77AC4-E362-2643-808B-27FAF6B000D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1FF9E2A-0B8A-7E41-AC2E-96BEAA9B9D86}"/>
              </a:ext>
            </a:extLst>
          </p:cNvPr>
          <p:cNvSpPr>
            <a:spLocks noGrp="1"/>
          </p:cNvSpPr>
          <p:nvPr>
            <p:ph type="sldNum" sz="quarter" idx="12"/>
          </p:nvPr>
        </p:nvSpPr>
        <p:spPr/>
        <p:txBody>
          <a:bodyPr/>
          <a:lstStyle/>
          <a:p>
            <a:fld id="{C53FCC0C-CE9F-4241-8417-4BD8B782ACDC}" type="slidenum">
              <a:rPr lang="en-US" smtClean="0"/>
              <a:t>‹#›</a:t>
            </a:fld>
            <a:endParaRPr lang="en-US"/>
          </a:p>
        </p:txBody>
      </p:sp>
    </p:spTree>
    <p:extLst>
      <p:ext uri="{BB962C8B-B14F-4D97-AF65-F5344CB8AC3E}">
        <p14:creationId xmlns:p14="http://schemas.microsoft.com/office/powerpoint/2010/main" val="416297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7CB1E-1701-8A44-9A22-7CA0ED748C3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C7B8B6E-57C7-954E-953A-8949C7C41DA5}"/>
              </a:ext>
            </a:extLst>
          </p:cNvPr>
          <p:cNvSpPr>
            <a:spLocks noGrp="1"/>
          </p:cNvSpPr>
          <p:nvPr>
            <p:ph type="dt" sz="half" idx="10"/>
          </p:nvPr>
        </p:nvSpPr>
        <p:spPr/>
        <p:txBody>
          <a:bodyPr/>
          <a:lstStyle/>
          <a:p>
            <a:fld id="{7872234F-BC53-9048-A942-2EA45BD67853}" type="datetimeFigureOut">
              <a:rPr lang="en-US" smtClean="0"/>
              <a:t>10/22/21</a:t>
            </a:fld>
            <a:endParaRPr lang="en-US"/>
          </a:p>
        </p:txBody>
      </p:sp>
      <p:sp>
        <p:nvSpPr>
          <p:cNvPr id="4" name="Footer Placeholder 3">
            <a:extLst>
              <a:ext uri="{FF2B5EF4-FFF2-40B4-BE49-F238E27FC236}">
                <a16:creationId xmlns:a16="http://schemas.microsoft.com/office/drawing/2014/main" id="{337501F3-1E56-1A46-B8B6-419EE7BCC42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93A24B-4BC0-874C-B200-D269BB48BECA}"/>
              </a:ext>
            </a:extLst>
          </p:cNvPr>
          <p:cNvSpPr>
            <a:spLocks noGrp="1"/>
          </p:cNvSpPr>
          <p:nvPr>
            <p:ph type="sldNum" sz="quarter" idx="12"/>
          </p:nvPr>
        </p:nvSpPr>
        <p:spPr/>
        <p:txBody>
          <a:bodyPr/>
          <a:lstStyle/>
          <a:p>
            <a:fld id="{C53FCC0C-CE9F-4241-8417-4BD8B782ACDC}" type="slidenum">
              <a:rPr lang="en-US" smtClean="0"/>
              <a:t>‹#›</a:t>
            </a:fld>
            <a:endParaRPr lang="en-US"/>
          </a:p>
        </p:txBody>
      </p:sp>
    </p:spTree>
    <p:extLst>
      <p:ext uri="{BB962C8B-B14F-4D97-AF65-F5344CB8AC3E}">
        <p14:creationId xmlns:p14="http://schemas.microsoft.com/office/powerpoint/2010/main" val="2759127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FD8CDE-654E-C64B-8F8E-9B395A1E439B}"/>
              </a:ext>
            </a:extLst>
          </p:cNvPr>
          <p:cNvSpPr>
            <a:spLocks noGrp="1"/>
          </p:cNvSpPr>
          <p:nvPr>
            <p:ph type="dt" sz="half" idx="10"/>
          </p:nvPr>
        </p:nvSpPr>
        <p:spPr/>
        <p:txBody>
          <a:bodyPr/>
          <a:lstStyle/>
          <a:p>
            <a:fld id="{7872234F-BC53-9048-A942-2EA45BD67853}" type="datetimeFigureOut">
              <a:rPr lang="en-US" smtClean="0"/>
              <a:t>10/22/21</a:t>
            </a:fld>
            <a:endParaRPr lang="en-US"/>
          </a:p>
        </p:txBody>
      </p:sp>
      <p:sp>
        <p:nvSpPr>
          <p:cNvPr id="3" name="Footer Placeholder 2">
            <a:extLst>
              <a:ext uri="{FF2B5EF4-FFF2-40B4-BE49-F238E27FC236}">
                <a16:creationId xmlns:a16="http://schemas.microsoft.com/office/drawing/2014/main" id="{5E48FD4D-C84C-D849-8D22-A4DE9605537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F0097E5-C432-8143-94F2-2A3F17DDF9BB}"/>
              </a:ext>
            </a:extLst>
          </p:cNvPr>
          <p:cNvSpPr>
            <a:spLocks noGrp="1"/>
          </p:cNvSpPr>
          <p:nvPr>
            <p:ph type="sldNum" sz="quarter" idx="12"/>
          </p:nvPr>
        </p:nvSpPr>
        <p:spPr/>
        <p:txBody>
          <a:bodyPr/>
          <a:lstStyle/>
          <a:p>
            <a:fld id="{C53FCC0C-CE9F-4241-8417-4BD8B782ACDC}" type="slidenum">
              <a:rPr lang="en-US" smtClean="0"/>
              <a:t>‹#›</a:t>
            </a:fld>
            <a:endParaRPr lang="en-US"/>
          </a:p>
        </p:txBody>
      </p:sp>
    </p:spTree>
    <p:extLst>
      <p:ext uri="{BB962C8B-B14F-4D97-AF65-F5344CB8AC3E}">
        <p14:creationId xmlns:p14="http://schemas.microsoft.com/office/powerpoint/2010/main" val="2640506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6217F-E074-5443-8CA3-930615157D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44F4B3-8AB5-5E4A-94E3-1FEE38F62B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F2E2944-4136-E349-8B57-4177A5C3FE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8D27AD-1056-C440-95E6-2D1E89EC4542}"/>
              </a:ext>
            </a:extLst>
          </p:cNvPr>
          <p:cNvSpPr>
            <a:spLocks noGrp="1"/>
          </p:cNvSpPr>
          <p:nvPr>
            <p:ph type="dt" sz="half" idx="10"/>
          </p:nvPr>
        </p:nvSpPr>
        <p:spPr/>
        <p:txBody>
          <a:bodyPr/>
          <a:lstStyle/>
          <a:p>
            <a:fld id="{7872234F-BC53-9048-A942-2EA45BD67853}" type="datetimeFigureOut">
              <a:rPr lang="en-US" smtClean="0"/>
              <a:t>10/22/21</a:t>
            </a:fld>
            <a:endParaRPr lang="en-US"/>
          </a:p>
        </p:txBody>
      </p:sp>
      <p:sp>
        <p:nvSpPr>
          <p:cNvPr id="6" name="Footer Placeholder 5">
            <a:extLst>
              <a:ext uri="{FF2B5EF4-FFF2-40B4-BE49-F238E27FC236}">
                <a16:creationId xmlns:a16="http://schemas.microsoft.com/office/drawing/2014/main" id="{76451A15-81AA-CE4B-B7AA-A24FB5DC74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5EAF1C-46E8-1744-A668-457C76DA6360}"/>
              </a:ext>
            </a:extLst>
          </p:cNvPr>
          <p:cNvSpPr>
            <a:spLocks noGrp="1"/>
          </p:cNvSpPr>
          <p:nvPr>
            <p:ph type="sldNum" sz="quarter" idx="12"/>
          </p:nvPr>
        </p:nvSpPr>
        <p:spPr/>
        <p:txBody>
          <a:bodyPr/>
          <a:lstStyle/>
          <a:p>
            <a:fld id="{C53FCC0C-CE9F-4241-8417-4BD8B782ACDC}" type="slidenum">
              <a:rPr lang="en-US" smtClean="0"/>
              <a:t>‹#›</a:t>
            </a:fld>
            <a:endParaRPr lang="en-US"/>
          </a:p>
        </p:txBody>
      </p:sp>
    </p:spTree>
    <p:extLst>
      <p:ext uri="{BB962C8B-B14F-4D97-AF65-F5344CB8AC3E}">
        <p14:creationId xmlns:p14="http://schemas.microsoft.com/office/powerpoint/2010/main" val="3753587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9164C-758F-AF4F-81AB-60B3DFBC8D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8DEC63-53D1-0542-BF77-DD6F4BC0FC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34DBC5C-2050-414F-9C7B-F0710767DA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4602AE-256B-E641-A182-8C51798C9E68}"/>
              </a:ext>
            </a:extLst>
          </p:cNvPr>
          <p:cNvSpPr>
            <a:spLocks noGrp="1"/>
          </p:cNvSpPr>
          <p:nvPr>
            <p:ph type="dt" sz="half" idx="10"/>
          </p:nvPr>
        </p:nvSpPr>
        <p:spPr/>
        <p:txBody>
          <a:bodyPr/>
          <a:lstStyle/>
          <a:p>
            <a:fld id="{7872234F-BC53-9048-A942-2EA45BD67853}" type="datetimeFigureOut">
              <a:rPr lang="en-US" smtClean="0"/>
              <a:t>10/22/21</a:t>
            </a:fld>
            <a:endParaRPr lang="en-US"/>
          </a:p>
        </p:txBody>
      </p:sp>
      <p:sp>
        <p:nvSpPr>
          <p:cNvPr id="6" name="Footer Placeholder 5">
            <a:extLst>
              <a:ext uri="{FF2B5EF4-FFF2-40B4-BE49-F238E27FC236}">
                <a16:creationId xmlns:a16="http://schemas.microsoft.com/office/drawing/2014/main" id="{2065468D-D432-8641-80EF-89949B9798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BA908A-BF34-D844-AF17-A3E2DF15D63C}"/>
              </a:ext>
            </a:extLst>
          </p:cNvPr>
          <p:cNvSpPr>
            <a:spLocks noGrp="1"/>
          </p:cNvSpPr>
          <p:nvPr>
            <p:ph type="sldNum" sz="quarter" idx="12"/>
          </p:nvPr>
        </p:nvSpPr>
        <p:spPr/>
        <p:txBody>
          <a:bodyPr/>
          <a:lstStyle/>
          <a:p>
            <a:fld id="{C53FCC0C-CE9F-4241-8417-4BD8B782ACDC}" type="slidenum">
              <a:rPr lang="en-US" smtClean="0"/>
              <a:t>‹#›</a:t>
            </a:fld>
            <a:endParaRPr lang="en-US"/>
          </a:p>
        </p:txBody>
      </p:sp>
    </p:spTree>
    <p:extLst>
      <p:ext uri="{BB962C8B-B14F-4D97-AF65-F5344CB8AC3E}">
        <p14:creationId xmlns:p14="http://schemas.microsoft.com/office/powerpoint/2010/main" val="1601815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D39848-D3DB-F84A-A492-BCB6F36FE5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62BD2C1-009B-BF4F-A3AD-9FC16E1CEF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851D17-C24F-5B46-B52A-83A6BEF996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72234F-BC53-9048-A942-2EA45BD67853}" type="datetimeFigureOut">
              <a:rPr lang="en-US" smtClean="0"/>
              <a:t>10/22/21</a:t>
            </a:fld>
            <a:endParaRPr lang="en-US"/>
          </a:p>
        </p:txBody>
      </p:sp>
      <p:sp>
        <p:nvSpPr>
          <p:cNvPr id="5" name="Footer Placeholder 4">
            <a:extLst>
              <a:ext uri="{FF2B5EF4-FFF2-40B4-BE49-F238E27FC236}">
                <a16:creationId xmlns:a16="http://schemas.microsoft.com/office/drawing/2014/main" id="{3C48419A-5071-5E40-95F0-67F324F5E0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960E004-304D-934D-A46D-9E62B7DC89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3FCC0C-CE9F-4241-8417-4BD8B782ACDC}" type="slidenum">
              <a:rPr lang="en-US" smtClean="0"/>
              <a:t>‹#›</a:t>
            </a:fld>
            <a:endParaRPr lang="en-US"/>
          </a:p>
        </p:txBody>
      </p:sp>
    </p:spTree>
    <p:extLst>
      <p:ext uri="{BB962C8B-B14F-4D97-AF65-F5344CB8AC3E}">
        <p14:creationId xmlns:p14="http://schemas.microsoft.com/office/powerpoint/2010/main" val="16237929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2.png"/></Relationships>
</file>

<file path=ppt/slides/_rels/slide99.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photo, man, water&#10;&#10;Description automatically generated">
            <a:extLst>
              <a:ext uri="{FF2B5EF4-FFF2-40B4-BE49-F238E27FC236}">
                <a16:creationId xmlns:a16="http://schemas.microsoft.com/office/drawing/2014/main" id="{77578FC6-6B24-BD4A-9ABB-1CE4B1D279D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321733" y="321733"/>
            <a:ext cx="11548534" cy="6214534"/>
          </a:xfrm>
          <a:prstGeom prst="rect">
            <a:avLst/>
          </a:prstGeom>
        </p:spPr>
      </p:pic>
    </p:spTree>
    <p:extLst>
      <p:ext uri="{BB962C8B-B14F-4D97-AF65-F5344CB8AC3E}">
        <p14:creationId xmlns:p14="http://schemas.microsoft.com/office/powerpoint/2010/main" val="286559756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n animal looking at the camera&#10;&#10;Description automatically generated">
            <a:extLst>
              <a:ext uri="{FF2B5EF4-FFF2-40B4-BE49-F238E27FC236}">
                <a16:creationId xmlns:a16="http://schemas.microsoft.com/office/drawing/2014/main" id="{EEF8B669-D366-DF48-BDFC-BAF88750E5D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47550" y="643467"/>
            <a:ext cx="7096900" cy="5571066"/>
          </a:xfrm>
          <a:prstGeom prst="rect">
            <a:avLst/>
          </a:prstGeom>
        </p:spPr>
      </p:pic>
    </p:spTree>
    <p:extLst>
      <p:ext uri="{BB962C8B-B14F-4D97-AF65-F5344CB8AC3E}">
        <p14:creationId xmlns:p14="http://schemas.microsoft.com/office/powerpoint/2010/main" val="62762981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man, walking, standing, dog&#10;&#10;Description automatically generated">
            <a:extLst>
              <a:ext uri="{FF2B5EF4-FFF2-40B4-BE49-F238E27FC236}">
                <a16:creationId xmlns:a16="http://schemas.microsoft.com/office/drawing/2014/main" id="{24B02D79-3CFE-074F-8CE6-EE3044B96F7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321733" y="321733"/>
            <a:ext cx="11548534" cy="6214534"/>
          </a:xfrm>
          <a:prstGeom prst="rect">
            <a:avLst/>
          </a:prstGeom>
        </p:spPr>
      </p:pic>
    </p:spTree>
    <p:extLst>
      <p:ext uri="{BB962C8B-B14F-4D97-AF65-F5344CB8AC3E}">
        <p14:creationId xmlns:p14="http://schemas.microsoft.com/office/powerpoint/2010/main" val="2759760283"/>
      </p:ext>
    </p:extLst>
  </p:cSld>
  <p:clrMapOvr>
    <a:overrideClrMapping bg1="dk1" tx1="lt1" bg2="dk2" tx2="lt2" accent1="accent1" accent2="accent2" accent3="accent3" accent4="accent4" accent5="accent5" accent6="accent6" hlink="hlink" folHlink="folHlink"/>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tatue of a person&#10;&#10;Description automatically generated">
            <a:extLst>
              <a:ext uri="{FF2B5EF4-FFF2-40B4-BE49-F238E27FC236}">
                <a16:creationId xmlns:a16="http://schemas.microsoft.com/office/drawing/2014/main" id="{3F6921E4-E6B3-0A43-B916-3166D4D6463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21964" y="0"/>
            <a:ext cx="3748071" cy="6858000"/>
          </a:xfrm>
          <a:prstGeom prst="rect">
            <a:avLst/>
          </a:prstGeom>
        </p:spPr>
      </p:pic>
    </p:spTree>
    <p:extLst>
      <p:ext uri="{BB962C8B-B14F-4D97-AF65-F5344CB8AC3E}">
        <p14:creationId xmlns:p14="http://schemas.microsoft.com/office/powerpoint/2010/main" val="261519912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tatue of a person&#10;&#10;Description automatically generated">
            <a:extLst>
              <a:ext uri="{FF2B5EF4-FFF2-40B4-BE49-F238E27FC236}">
                <a16:creationId xmlns:a16="http://schemas.microsoft.com/office/drawing/2014/main" id="{545437A3-FADA-C34D-9F09-B32A37F39DC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555797" y="0"/>
            <a:ext cx="5080406" cy="6858000"/>
          </a:xfrm>
          <a:prstGeom prst="rect">
            <a:avLst/>
          </a:prstGeom>
        </p:spPr>
      </p:pic>
    </p:spTree>
    <p:extLst>
      <p:ext uri="{BB962C8B-B14F-4D97-AF65-F5344CB8AC3E}">
        <p14:creationId xmlns:p14="http://schemas.microsoft.com/office/powerpoint/2010/main" val="111020668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89C67AC-9A72-DB4F-BAE9-F5B08C9860B6}"/>
              </a:ext>
            </a:extLst>
          </p:cNvPr>
          <p:cNvSpPr txBox="1"/>
          <p:nvPr/>
        </p:nvSpPr>
        <p:spPr>
          <a:xfrm>
            <a:off x="914400" y="587829"/>
            <a:ext cx="9142503" cy="5447645"/>
          </a:xfrm>
          <a:prstGeom prst="rect">
            <a:avLst/>
          </a:prstGeom>
          <a:noFill/>
        </p:spPr>
        <p:txBody>
          <a:bodyPr wrap="none" rtlCol="0">
            <a:spAutoFit/>
          </a:bodyPr>
          <a:lstStyle/>
          <a:p>
            <a:r>
              <a:rPr lang="en-US" sz="2400" dirty="0">
                <a:latin typeface="American Typewriter" panose="02090604020004020304" pitchFamily="18" charset="77"/>
              </a:rPr>
              <a:t>So with the glories of the glories of the dying day</a:t>
            </a:r>
          </a:p>
          <a:p>
            <a:r>
              <a:rPr lang="en-US" sz="2400" dirty="0">
                <a:latin typeface="American Typewriter" panose="02090604020004020304" pitchFamily="18" charset="77"/>
              </a:rPr>
              <a:t>It’s thousand trembling lights and hues</a:t>
            </a:r>
          </a:p>
          <a:p>
            <a:r>
              <a:rPr lang="en-US" sz="2400" dirty="0">
                <a:latin typeface="American Typewriter" panose="02090604020004020304" pitchFamily="18" charset="77"/>
              </a:rPr>
              <a:t>The memory of the brave who passed away Tenderly mingled</a:t>
            </a:r>
          </a:p>
          <a:p>
            <a:r>
              <a:rPr lang="en-US" sz="2400" dirty="0">
                <a:latin typeface="American Typewriter" panose="02090604020004020304" pitchFamily="18" charset="77"/>
              </a:rPr>
              <a:t>The warrior generations came and passed</a:t>
            </a:r>
          </a:p>
          <a:p>
            <a:r>
              <a:rPr lang="en-US" sz="2400" dirty="0">
                <a:latin typeface="American Typewriter" panose="02090604020004020304" pitchFamily="18" charset="77"/>
              </a:rPr>
              <a:t>And glory was laid down for many an age to last.</a:t>
            </a:r>
          </a:p>
          <a:p>
            <a:r>
              <a:rPr lang="en-US" sz="2400" dirty="0">
                <a:latin typeface="American Typewriter" panose="02090604020004020304" pitchFamily="18" charset="77"/>
              </a:rPr>
              <a:t>Now they are gone</a:t>
            </a:r>
          </a:p>
          <a:p>
            <a:r>
              <a:rPr lang="en-US" sz="2400" dirty="0">
                <a:latin typeface="American Typewriter" panose="02090604020004020304" pitchFamily="18" charset="77"/>
              </a:rPr>
              <a:t>Gone as they setting blaze Goes down the West,</a:t>
            </a:r>
          </a:p>
          <a:p>
            <a:r>
              <a:rPr lang="en-US" sz="2400" dirty="0">
                <a:latin typeface="American Typewriter" panose="02090604020004020304" pitchFamily="18" charset="77"/>
              </a:rPr>
              <a:t>While night is pressing on,</a:t>
            </a:r>
          </a:p>
          <a:p>
            <a:r>
              <a:rPr lang="en-US" sz="2400" dirty="0">
                <a:latin typeface="American Typewriter" panose="02090604020004020304" pitchFamily="18" charset="77"/>
              </a:rPr>
              <a:t>And with them the odd </a:t>
            </a:r>
            <a:r>
              <a:rPr lang="en-US" sz="2400" dirty="0" err="1">
                <a:latin typeface="American Typewriter" panose="02090604020004020304" pitchFamily="18" charset="77"/>
              </a:rPr>
              <a:t>talesof</a:t>
            </a:r>
            <a:r>
              <a:rPr lang="en-US" sz="2400" dirty="0">
                <a:latin typeface="American Typewriter" panose="02090604020004020304" pitchFamily="18" charset="77"/>
              </a:rPr>
              <a:t> better days,</a:t>
            </a:r>
          </a:p>
          <a:p>
            <a:r>
              <a:rPr lang="en-US" sz="2400" dirty="0">
                <a:latin typeface="American Typewriter" panose="02090604020004020304" pitchFamily="18" charset="77"/>
              </a:rPr>
              <a:t>And trophies of remembered power,</a:t>
            </a:r>
          </a:p>
          <a:p>
            <a:r>
              <a:rPr lang="en-US" sz="2400" dirty="0">
                <a:latin typeface="American Typewriter" panose="02090604020004020304" pitchFamily="18" charset="77"/>
              </a:rPr>
              <a:t>Are gone</a:t>
            </a:r>
          </a:p>
          <a:p>
            <a:r>
              <a:rPr lang="en-US" sz="2400" dirty="0">
                <a:latin typeface="American Typewriter" panose="02090604020004020304" pitchFamily="18" charset="77"/>
              </a:rPr>
              <a:t>		William Cullen Bryant</a:t>
            </a:r>
          </a:p>
          <a:p>
            <a:endParaRPr lang="en-US" sz="2400" dirty="0">
              <a:latin typeface="American Typewriter" panose="02090604020004020304" pitchFamily="18" charset="77"/>
            </a:endParaRPr>
          </a:p>
          <a:p>
            <a:endParaRPr lang="en-US" dirty="0"/>
          </a:p>
          <a:p>
            <a:endParaRPr lang="en-US" dirty="0"/>
          </a:p>
        </p:txBody>
      </p:sp>
    </p:spTree>
    <p:extLst>
      <p:ext uri="{BB962C8B-B14F-4D97-AF65-F5344CB8AC3E}">
        <p14:creationId xmlns:p14="http://schemas.microsoft.com/office/powerpoint/2010/main" val="13289418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book, photo, old&#10;&#10;Description automatically generated">
            <a:extLst>
              <a:ext uri="{FF2B5EF4-FFF2-40B4-BE49-F238E27FC236}">
                <a16:creationId xmlns:a16="http://schemas.microsoft.com/office/drawing/2014/main" id="{D9DE3162-B272-A943-AC06-2D27E68329B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89150" y="863600"/>
            <a:ext cx="8013700" cy="5130800"/>
          </a:xfrm>
          <a:prstGeom prst="rect">
            <a:avLst/>
          </a:prstGeom>
        </p:spPr>
      </p:pic>
    </p:spTree>
    <p:extLst>
      <p:ext uri="{BB962C8B-B14F-4D97-AF65-F5344CB8AC3E}">
        <p14:creationId xmlns:p14="http://schemas.microsoft.com/office/powerpoint/2010/main" val="4240432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98B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photo, man, orange, dog&#10;&#10;Description automatically generated">
            <a:extLst>
              <a:ext uri="{FF2B5EF4-FFF2-40B4-BE49-F238E27FC236}">
                <a16:creationId xmlns:a16="http://schemas.microsoft.com/office/drawing/2014/main" id="{3A17DE53-0266-5A4F-A500-10E05521039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69534" y="643467"/>
            <a:ext cx="7452931" cy="5571066"/>
          </a:xfrm>
          <a:prstGeom prst="rect">
            <a:avLst/>
          </a:prstGeom>
        </p:spPr>
      </p:pic>
    </p:spTree>
    <p:extLst>
      <p:ext uri="{BB962C8B-B14F-4D97-AF65-F5344CB8AC3E}">
        <p14:creationId xmlns:p14="http://schemas.microsoft.com/office/powerpoint/2010/main" val="335701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C4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lose up of a coin&#10;&#10;Description automatically generated">
            <a:extLst>
              <a:ext uri="{FF2B5EF4-FFF2-40B4-BE49-F238E27FC236}">
                <a16:creationId xmlns:a16="http://schemas.microsoft.com/office/drawing/2014/main" id="{6DA8F957-709A-D440-9917-4A9C0AF1620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08833" y="643467"/>
            <a:ext cx="5974333" cy="5571066"/>
          </a:xfrm>
          <a:prstGeom prst="rect">
            <a:avLst/>
          </a:prstGeom>
        </p:spPr>
      </p:pic>
    </p:spTree>
    <p:extLst>
      <p:ext uri="{BB962C8B-B14F-4D97-AF65-F5344CB8AC3E}">
        <p14:creationId xmlns:p14="http://schemas.microsoft.com/office/powerpoint/2010/main" val="3047642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46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 up of a coin&#10;&#10;Description automatically generated">
            <a:extLst>
              <a:ext uri="{FF2B5EF4-FFF2-40B4-BE49-F238E27FC236}">
                <a16:creationId xmlns:a16="http://schemas.microsoft.com/office/drawing/2014/main" id="{246D9FB6-5AE8-C949-92B3-21DEFAE6214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08833" y="643467"/>
            <a:ext cx="5974333" cy="5571066"/>
          </a:xfrm>
          <a:prstGeom prst="rect">
            <a:avLst/>
          </a:prstGeom>
        </p:spPr>
      </p:pic>
    </p:spTree>
    <p:extLst>
      <p:ext uri="{BB962C8B-B14F-4D97-AF65-F5344CB8AC3E}">
        <p14:creationId xmlns:p14="http://schemas.microsoft.com/office/powerpoint/2010/main" val="1996086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DE790-86E8-9F42-8B00-4B70A66DBE37}"/>
              </a:ext>
            </a:extLst>
          </p:cNvPr>
          <p:cNvSpPr>
            <a:spLocks noGrp="1"/>
          </p:cNvSpPr>
          <p:nvPr>
            <p:ph type="title"/>
          </p:nvPr>
        </p:nvSpPr>
        <p:spPr/>
        <p:txBody>
          <a:bodyPr/>
          <a:lstStyle/>
          <a:p>
            <a:r>
              <a:rPr lang="en-US" dirty="0"/>
              <a:t>			</a:t>
            </a:r>
            <a:r>
              <a:rPr lang="en-US" dirty="0">
                <a:latin typeface="American Typewriter" panose="02090604020004020304" pitchFamily="18" charset="77"/>
              </a:rPr>
              <a:t>Lost in Interpretation</a:t>
            </a:r>
          </a:p>
        </p:txBody>
      </p:sp>
      <p:sp>
        <p:nvSpPr>
          <p:cNvPr id="3" name="Content Placeholder 2">
            <a:extLst>
              <a:ext uri="{FF2B5EF4-FFF2-40B4-BE49-F238E27FC236}">
                <a16:creationId xmlns:a16="http://schemas.microsoft.com/office/drawing/2014/main" id="{BA5A1C40-2769-0349-967C-53BA12414084}"/>
              </a:ext>
            </a:extLst>
          </p:cNvPr>
          <p:cNvSpPr>
            <a:spLocks noGrp="1"/>
          </p:cNvSpPr>
          <p:nvPr>
            <p:ph idx="1"/>
          </p:nvPr>
        </p:nvSpPr>
        <p:spPr/>
        <p:txBody>
          <a:bodyPr/>
          <a:lstStyle/>
          <a:p>
            <a:r>
              <a:rPr lang="en-US" dirty="0">
                <a:latin typeface="American Typewriter" panose="02090604020004020304" pitchFamily="18" charset="77"/>
              </a:rPr>
              <a:t>Language barriers</a:t>
            </a:r>
          </a:p>
          <a:p>
            <a:r>
              <a:rPr lang="en-US" dirty="0">
                <a:latin typeface="American Typewriter" panose="02090604020004020304" pitchFamily="18" charset="77"/>
              </a:rPr>
              <a:t>Cultural barriers</a:t>
            </a:r>
          </a:p>
          <a:p>
            <a:r>
              <a:rPr lang="en-US" dirty="0">
                <a:latin typeface="American Typewriter" panose="02090604020004020304" pitchFamily="18" charset="77"/>
              </a:rPr>
              <a:t>Reliance on interpreted word</a:t>
            </a:r>
          </a:p>
          <a:p>
            <a:r>
              <a:rPr lang="en-US" dirty="0">
                <a:latin typeface="American Typewriter" panose="02090604020004020304" pitchFamily="18" charset="77"/>
              </a:rPr>
              <a:t>Interpreting what want to hear</a:t>
            </a:r>
          </a:p>
          <a:p>
            <a:r>
              <a:rPr lang="en-US" dirty="0">
                <a:latin typeface="American Typewriter" panose="02090604020004020304" pitchFamily="18" charset="77"/>
              </a:rPr>
              <a:t>Ignoring Treaties</a:t>
            </a:r>
          </a:p>
          <a:p>
            <a:pPr lvl="1"/>
            <a:r>
              <a:rPr lang="en-US" dirty="0">
                <a:latin typeface="American Typewriter" panose="02090604020004020304" pitchFamily="18" charset="77"/>
              </a:rPr>
              <a:t>Failure to recognize growing pains</a:t>
            </a:r>
          </a:p>
          <a:p>
            <a:pPr lvl="1"/>
            <a:r>
              <a:rPr lang="en-US" dirty="0">
                <a:latin typeface="American Typewriter" panose="02090604020004020304" pitchFamily="18" charset="77"/>
              </a:rPr>
              <a:t>Greed</a:t>
            </a:r>
          </a:p>
          <a:p>
            <a:pPr lvl="1"/>
            <a:r>
              <a:rPr lang="en-US" dirty="0">
                <a:latin typeface="American Typewriter" panose="02090604020004020304" pitchFamily="18" charset="77"/>
              </a:rPr>
              <a:t>Land hungry</a:t>
            </a:r>
          </a:p>
        </p:txBody>
      </p:sp>
    </p:spTree>
    <p:extLst>
      <p:ext uri="{BB962C8B-B14F-4D97-AF65-F5344CB8AC3E}">
        <p14:creationId xmlns:p14="http://schemas.microsoft.com/office/powerpoint/2010/main" val="1450504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95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xt, book&#10;&#10;Description automatically generated">
            <a:extLst>
              <a:ext uri="{FF2B5EF4-FFF2-40B4-BE49-F238E27FC236}">
                <a16:creationId xmlns:a16="http://schemas.microsoft.com/office/drawing/2014/main" id="{13D0AC82-1829-914B-81F0-0F92805AD7C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70789" y="1228132"/>
            <a:ext cx="4931917" cy="4401736"/>
          </a:xfrm>
          <a:prstGeom prst="rect">
            <a:avLst/>
          </a:prstGeom>
        </p:spPr>
      </p:pic>
    </p:spTree>
    <p:extLst>
      <p:ext uri="{BB962C8B-B14F-4D97-AF65-F5344CB8AC3E}">
        <p14:creationId xmlns:p14="http://schemas.microsoft.com/office/powerpoint/2010/main" val="9829946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34D95-C9F7-5B49-95FE-BDD81C51505B}"/>
              </a:ext>
            </a:extLst>
          </p:cNvPr>
          <p:cNvSpPr>
            <a:spLocks noGrp="1"/>
          </p:cNvSpPr>
          <p:nvPr>
            <p:ph type="title"/>
          </p:nvPr>
        </p:nvSpPr>
        <p:spPr/>
        <p:txBody>
          <a:bodyPr/>
          <a:lstStyle/>
          <a:p>
            <a:r>
              <a:rPr lang="en-US" dirty="0">
                <a:latin typeface="American Typewriter" panose="02090604020004020304" pitchFamily="18" charset="77"/>
              </a:rPr>
              <a:t>   Who Were These First Americans?</a:t>
            </a:r>
          </a:p>
        </p:txBody>
      </p:sp>
      <p:sp>
        <p:nvSpPr>
          <p:cNvPr id="3" name="Content Placeholder 2">
            <a:extLst>
              <a:ext uri="{FF2B5EF4-FFF2-40B4-BE49-F238E27FC236}">
                <a16:creationId xmlns:a16="http://schemas.microsoft.com/office/drawing/2014/main" id="{2C2613C8-7A0D-B246-B264-964D75796500}"/>
              </a:ext>
            </a:extLst>
          </p:cNvPr>
          <p:cNvSpPr>
            <a:spLocks noGrp="1"/>
          </p:cNvSpPr>
          <p:nvPr>
            <p:ph idx="1"/>
          </p:nvPr>
        </p:nvSpPr>
        <p:spPr/>
        <p:txBody>
          <a:bodyPr/>
          <a:lstStyle/>
          <a:p>
            <a:r>
              <a:rPr lang="en-US" dirty="0">
                <a:latin typeface="American Typewriter" panose="02090604020004020304" pitchFamily="18" charset="77"/>
              </a:rPr>
              <a:t>Original Stewards of the Land</a:t>
            </a:r>
          </a:p>
          <a:p>
            <a:r>
              <a:rPr lang="en-US" dirty="0">
                <a:latin typeface="American Typewriter" panose="02090604020004020304" pitchFamily="18" charset="77"/>
              </a:rPr>
              <a:t>Interaction with Euro Americans only last 500 years</a:t>
            </a:r>
          </a:p>
          <a:p>
            <a:r>
              <a:rPr lang="en-US" dirty="0">
                <a:latin typeface="American Typewriter" panose="02090604020004020304" pitchFamily="18" charset="77"/>
              </a:rPr>
              <a:t>Were developing cultures just as rest of world was</a:t>
            </a:r>
          </a:p>
          <a:p>
            <a:r>
              <a:rPr lang="en-US" dirty="0">
                <a:latin typeface="American Typewriter" panose="02090604020004020304" pitchFamily="18" charset="77"/>
              </a:rPr>
              <a:t>Clovis / Folsom to Ute, Arapaho, Cheyenne, Lakota</a:t>
            </a:r>
          </a:p>
          <a:p>
            <a:r>
              <a:rPr lang="en-US" dirty="0">
                <a:latin typeface="American Typewriter" panose="02090604020004020304" pitchFamily="18" charset="77"/>
              </a:rPr>
              <a:t>Tribes interact  with each other</a:t>
            </a:r>
          </a:p>
          <a:p>
            <a:r>
              <a:rPr lang="en-US" dirty="0">
                <a:latin typeface="American Typewriter" panose="02090604020004020304" pitchFamily="18" charset="77"/>
              </a:rPr>
              <a:t>Tribes react to  Settlement</a:t>
            </a:r>
          </a:p>
        </p:txBody>
      </p:sp>
    </p:spTree>
    <p:extLst>
      <p:ext uri="{BB962C8B-B14F-4D97-AF65-F5344CB8AC3E}">
        <p14:creationId xmlns:p14="http://schemas.microsoft.com/office/powerpoint/2010/main" val="1732250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991E0-6C94-D949-AFC2-A0D41D966E75}"/>
              </a:ext>
            </a:extLst>
          </p:cNvPr>
          <p:cNvSpPr>
            <a:spLocks noGrp="1"/>
          </p:cNvSpPr>
          <p:nvPr>
            <p:ph type="title"/>
          </p:nvPr>
        </p:nvSpPr>
        <p:spPr/>
        <p:txBody>
          <a:bodyPr/>
          <a:lstStyle/>
          <a:p>
            <a:r>
              <a:rPr lang="en-US" dirty="0">
                <a:latin typeface="American Typewriter" panose="02090604020004020304" pitchFamily="18" charset="77"/>
              </a:rPr>
              <a:t>Neal Salisbury, Smith College- Massachusetts</a:t>
            </a:r>
          </a:p>
        </p:txBody>
      </p:sp>
      <p:sp>
        <p:nvSpPr>
          <p:cNvPr id="3" name="Content Placeholder 2">
            <a:extLst>
              <a:ext uri="{FF2B5EF4-FFF2-40B4-BE49-F238E27FC236}">
                <a16:creationId xmlns:a16="http://schemas.microsoft.com/office/drawing/2014/main" id="{8192AE68-91A0-0242-A598-5EA733181DDB}"/>
              </a:ext>
            </a:extLst>
          </p:cNvPr>
          <p:cNvSpPr>
            <a:spLocks noGrp="1"/>
          </p:cNvSpPr>
          <p:nvPr>
            <p:ph idx="1"/>
          </p:nvPr>
        </p:nvSpPr>
        <p:spPr/>
        <p:txBody>
          <a:bodyPr/>
          <a:lstStyle/>
          <a:p>
            <a:r>
              <a:rPr lang="en-US" dirty="0">
                <a:latin typeface="American Typewriter" panose="02090604020004020304" pitchFamily="18" charset="77"/>
              </a:rPr>
              <a:t>“Indigenous North Americans exhibited a remarkable range of languages, economies, political systems, beliefs, and material cultures across community lines of  marriage partners, resources, labor, ideas, techniques, and religious practices rather than accumulating material wealth endlessly, those who acquired it gave it away.”</a:t>
            </a:r>
          </a:p>
        </p:txBody>
      </p:sp>
    </p:spTree>
    <p:extLst>
      <p:ext uri="{BB962C8B-B14F-4D97-AF65-F5344CB8AC3E}">
        <p14:creationId xmlns:p14="http://schemas.microsoft.com/office/powerpoint/2010/main" val="14425526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person, outdoor, man, photo&#10;&#10;Description automatically generated">
            <a:extLst>
              <a:ext uri="{FF2B5EF4-FFF2-40B4-BE49-F238E27FC236}">
                <a16:creationId xmlns:a16="http://schemas.microsoft.com/office/drawing/2014/main" id="{688D6240-0FA4-2F43-84CB-BD5B59F3ECB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683464" y="643467"/>
            <a:ext cx="10825072" cy="5571066"/>
          </a:xfrm>
          <a:prstGeom prst="rect">
            <a:avLst/>
          </a:prstGeom>
        </p:spPr>
      </p:pic>
    </p:spTree>
    <p:extLst>
      <p:ext uri="{BB962C8B-B14F-4D97-AF65-F5344CB8AC3E}">
        <p14:creationId xmlns:p14="http://schemas.microsoft.com/office/powerpoint/2010/main" val="1510013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AFD0B-FDC5-CA47-BECE-E4A885A2DC54}"/>
              </a:ext>
            </a:extLst>
          </p:cNvPr>
          <p:cNvSpPr>
            <a:spLocks noGrp="1"/>
          </p:cNvSpPr>
          <p:nvPr>
            <p:ph type="ctrTitle"/>
          </p:nvPr>
        </p:nvSpPr>
        <p:spPr/>
        <p:txBody>
          <a:bodyPr/>
          <a:lstStyle/>
          <a:p>
            <a:r>
              <a:rPr lang="en-US" dirty="0">
                <a:latin typeface="American Typewriter" panose="02090604020004020304" pitchFamily="18" charset="77"/>
              </a:rPr>
              <a:t>Fort Collins and it’s Native American Legacy</a:t>
            </a:r>
          </a:p>
        </p:txBody>
      </p:sp>
      <p:sp>
        <p:nvSpPr>
          <p:cNvPr id="3" name="Subtitle 2">
            <a:extLst>
              <a:ext uri="{FF2B5EF4-FFF2-40B4-BE49-F238E27FC236}">
                <a16:creationId xmlns:a16="http://schemas.microsoft.com/office/drawing/2014/main" id="{6DA8E765-876B-6943-8FCF-A19EF4C38D6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4741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298FE-032F-EC41-AEBF-71FF15D054B9}"/>
              </a:ext>
            </a:extLst>
          </p:cNvPr>
          <p:cNvSpPr>
            <a:spLocks noGrp="1"/>
          </p:cNvSpPr>
          <p:nvPr>
            <p:ph type="title"/>
          </p:nvPr>
        </p:nvSpPr>
        <p:spPr/>
        <p:txBody>
          <a:bodyPr/>
          <a:lstStyle/>
          <a:p>
            <a:r>
              <a:rPr lang="en-US" dirty="0"/>
              <a:t>				</a:t>
            </a:r>
            <a:r>
              <a:rPr lang="en-US" dirty="0">
                <a:latin typeface="American Typewriter" panose="02090604020004020304" pitchFamily="18" charset="77"/>
              </a:rPr>
              <a:t>    Timeline</a:t>
            </a:r>
          </a:p>
        </p:txBody>
      </p:sp>
      <p:sp>
        <p:nvSpPr>
          <p:cNvPr id="3" name="Content Placeholder 2">
            <a:extLst>
              <a:ext uri="{FF2B5EF4-FFF2-40B4-BE49-F238E27FC236}">
                <a16:creationId xmlns:a16="http://schemas.microsoft.com/office/drawing/2014/main" id="{66BC0A1B-CD07-A446-86BD-C153477417FA}"/>
              </a:ext>
            </a:extLst>
          </p:cNvPr>
          <p:cNvSpPr>
            <a:spLocks noGrp="1"/>
          </p:cNvSpPr>
          <p:nvPr>
            <p:ph idx="1"/>
          </p:nvPr>
        </p:nvSpPr>
        <p:spPr/>
        <p:txBody>
          <a:bodyPr/>
          <a:lstStyle/>
          <a:p>
            <a:r>
              <a:rPr lang="en-US" dirty="0">
                <a:latin typeface="American Typewriter" panose="02090604020004020304" pitchFamily="18" charset="77"/>
              </a:rPr>
              <a:t>Paleoindian – 12,000 </a:t>
            </a:r>
            <a:r>
              <a:rPr lang="en-US" dirty="0" err="1">
                <a:latin typeface="American Typewriter" panose="02090604020004020304" pitchFamily="18" charset="77"/>
              </a:rPr>
              <a:t>ybp</a:t>
            </a:r>
            <a:r>
              <a:rPr lang="en-US" dirty="0">
                <a:latin typeface="American Typewriter" panose="02090604020004020304" pitchFamily="18" charset="77"/>
              </a:rPr>
              <a:t> to 9000 </a:t>
            </a:r>
            <a:r>
              <a:rPr lang="en-US" dirty="0" err="1">
                <a:latin typeface="American Typewriter" panose="02090604020004020304" pitchFamily="18" charset="77"/>
              </a:rPr>
              <a:t>ybp</a:t>
            </a:r>
            <a:endParaRPr lang="en-US" dirty="0">
              <a:latin typeface="American Typewriter" panose="02090604020004020304" pitchFamily="18" charset="77"/>
            </a:endParaRPr>
          </a:p>
          <a:p>
            <a:r>
              <a:rPr lang="en-US" dirty="0">
                <a:latin typeface="American Typewriter" panose="02090604020004020304" pitchFamily="18" charset="77"/>
              </a:rPr>
              <a:t>Archaic – 7.5 to 1800 </a:t>
            </a:r>
            <a:r>
              <a:rPr lang="en-US" dirty="0" err="1">
                <a:latin typeface="American Typewriter" panose="02090604020004020304" pitchFamily="18" charset="77"/>
              </a:rPr>
              <a:t>ybp</a:t>
            </a:r>
            <a:endParaRPr lang="en-US" dirty="0">
              <a:latin typeface="American Typewriter" panose="02090604020004020304" pitchFamily="18" charset="77"/>
            </a:endParaRPr>
          </a:p>
          <a:p>
            <a:r>
              <a:rPr lang="en-US" dirty="0">
                <a:latin typeface="American Typewriter" panose="02090604020004020304" pitchFamily="18" charset="77"/>
              </a:rPr>
              <a:t>Early Mid Ceramic – 1300 to 1450 AD</a:t>
            </a:r>
          </a:p>
          <a:p>
            <a:r>
              <a:rPr lang="en-US" dirty="0">
                <a:latin typeface="American Typewriter" panose="02090604020004020304" pitchFamily="18" charset="77"/>
              </a:rPr>
              <a:t>Late Ceramic – “Long Ago”</a:t>
            </a:r>
          </a:p>
          <a:p>
            <a:r>
              <a:rPr lang="en-US" dirty="0">
                <a:latin typeface="American Typewriter" panose="02090604020004020304" pitchFamily="18" charset="77"/>
              </a:rPr>
              <a:t>1525 – Apache in eastern Colorado</a:t>
            </a:r>
          </a:p>
          <a:p>
            <a:r>
              <a:rPr lang="en-US" dirty="0">
                <a:latin typeface="American Typewriter" panose="02090604020004020304" pitchFamily="18" charset="77"/>
              </a:rPr>
              <a:t>1540 – Coronado and European Trad</a:t>
            </a:r>
          </a:p>
          <a:p>
            <a:r>
              <a:rPr lang="en-US" dirty="0">
                <a:latin typeface="American Typewriter" panose="02090604020004020304" pitchFamily="18" charset="77"/>
              </a:rPr>
              <a:t>1650 – Arapaho move east and south - hunting</a:t>
            </a:r>
          </a:p>
          <a:p>
            <a:r>
              <a:rPr lang="en-US" dirty="0">
                <a:latin typeface="American Typewriter" panose="02090604020004020304" pitchFamily="18" charset="77"/>
              </a:rPr>
              <a:t>1650 – Cheyenne move westward - farming</a:t>
            </a:r>
          </a:p>
        </p:txBody>
      </p:sp>
    </p:spTree>
    <p:extLst>
      <p:ext uri="{BB962C8B-B14F-4D97-AF65-F5344CB8AC3E}">
        <p14:creationId xmlns:p14="http://schemas.microsoft.com/office/powerpoint/2010/main" val="17381453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BCA8E-706B-2444-B812-24CA3E0F6D2B}"/>
              </a:ext>
            </a:extLst>
          </p:cNvPr>
          <p:cNvSpPr>
            <a:spLocks noGrp="1"/>
          </p:cNvSpPr>
          <p:nvPr>
            <p:ph type="title"/>
          </p:nvPr>
        </p:nvSpPr>
        <p:spPr/>
        <p:txBody>
          <a:bodyPr/>
          <a:lstStyle/>
          <a:p>
            <a:r>
              <a:rPr lang="en-US" dirty="0"/>
              <a:t>                         </a:t>
            </a:r>
            <a:r>
              <a:rPr lang="en-US" dirty="0">
                <a:latin typeface="American Typewriter" panose="02090604020004020304" pitchFamily="18" charset="77"/>
              </a:rPr>
              <a:t>Timeline </a:t>
            </a:r>
            <a:r>
              <a:rPr lang="en-US" sz="3600" dirty="0">
                <a:latin typeface="American Typewriter" panose="02090604020004020304" pitchFamily="18" charset="77"/>
              </a:rPr>
              <a:t>continued</a:t>
            </a:r>
          </a:p>
        </p:txBody>
      </p:sp>
      <p:sp>
        <p:nvSpPr>
          <p:cNvPr id="3" name="Content Placeholder 2">
            <a:extLst>
              <a:ext uri="{FF2B5EF4-FFF2-40B4-BE49-F238E27FC236}">
                <a16:creationId xmlns:a16="http://schemas.microsoft.com/office/drawing/2014/main" id="{F2CAF0EC-6626-594F-AE0A-D126749F2269}"/>
              </a:ext>
            </a:extLst>
          </p:cNvPr>
          <p:cNvSpPr>
            <a:spLocks noGrp="1"/>
          </p:cNvSpPr>
          <p:nvPr>
            <p:ph idx="1"/>
          </p:nvPr>
        </p:nvSpPr>
        <p:spPr/>
        <p:txBody>
          <a:bodyPr>
            <a:normAutofit lnSpcReduction="10000"/>
          </a:bodyPr>
          <a:lstStyle/>
          <a:p>
            <a:r>
              <a:rPr lang="en-US" dirty="0">
                <a:latin typeface="American Typewriter" panose="02090604020004020304" pitchFamily="18" charset="77"/>
              </a:rPr>
              <a:t>1680- Pueblo revolt and Utes get horses</a:t>
            </a:r>
          </a:p>
          <a:p>
            <a:r>
              <a:rPr lang="en-US" dirty="0">
                <a:latin typeface="American Typewriter" panose="02090604020004020304" pitchFamily="18" charset="77"/>
              </a:rPr>
              <a:t>Late 1600’s – </a:t>
            </a:r>
            <a:r>
              <a:rPr lang="en-US" dirty="0" err="1">
                <a:latin typeface="American Typewriter" panose="02090604020004020304" pitchFamily="18" charset="77"/>
              </a:rPr>
              <a:t>Commanche</a:t>
            </a:r>
            <a:r>
              <a:rPr lang="en-US" dirty="0">
                <a:latin typeface="American Typewriter" panose="02090604020004020304" pitchFamily="18" charset="77"/>
              </a:rPr>
              <a:t> from Wyoming to Colorado</a:t>
            </a:r>
          </a:p>
          <a:p>
            <a:r>
              <a:rPr lang="en-US" dirty="0">
                <a:latin typeface="American Typewriter" panose="02090604020004020304" pitchFamily="18" charset="77"/>
              </a:rPr>
              <a:t>1700 – Arapaho cross Missouri, Cheyenne in North Dakota</a:t>
            </a:r>
          </a:p>
          <a:p>
            <a:r>
              <a:rPr lang="en-US" dirty="0">
                <a:latin typeface="American Typewriter" panose="02090604020004020304" pitchFamily="18" charset="77"/>
              </a:rPr>
              <a:t>1720 Spanish gold seekers and South Platte</a:t>
            </a:r>
          </a:p>
          <a:p>
            <a:r>
              <a:rPr lang="en-US" dirty="0">
                <a:latin typeface="American Typewriter" panose="02090604020004020304" pitchFamily="18" charset="77"/>
              </a:rPr>
              <a:t>1804 – Lewis and Clark, </a:t>
            </a:r>
            <a:r>
              <a:rPr lang="en-US" dirty="0" err="1">
                <a:latin typeface="American Typewriter" panose="02090604020004020304" pitchFamily="18" charset="77"/>
              </a:rPr>
              <a:t>Aarapaho</a:t>
            </a:r>
            <a:r>
              <a:rPr lang="en-US" dirty="0">
                <a:latin typeface="American Typewriter" panose="02090604020004020304" pitchFamily="18" charset="77"/>
              </a:rPr>
              <a:t> on Platte, Ute in Estes Park</a:t>
            </a:r>
          </a:p>
          <a:p>
            <a:r>
              <a:rPr lang="en-US" dirty="0">
                <a:latin typeface="American Typewriter" panose="02090604020004020304" pitchFamily="18" charset="77"/>
              </a:rPr>
              <a:t>1811 – Cheyenne and Arapaho link up</a:t>
            </a:r>
          </a:p>
          <a:p>
            <a:r>
              <a:rPr lang="en-US" dirty="0">
                <a:latin typeface="American Typewriter" panose="02090604020004020304" pitchFamily="18" charset="77"/>
              </a:rPr>
              <a:t>1834 - Bents Fort and split Cheyenne and Arapaho tribes</a:t>
            </a:r>
          </a:p>
          <a:p>
            <a:r>
              <a:rPr lang="en-US" dirty="0">
                <a:latin typeface="American Typewriter" panose="02090604020004020304" pitchFamily="18" charset="77"/>
              </a:rPr>
              <a:t>1840’s – Oregon Trail (Measles cholera, whooping cough)</a:t>
            </a:r>
          </a:p>
        </p:txBody>
      </p:sp>
    </p:spTree>
    <p:extLst>
      <p:ext uri="{BB962C8B-B14F-4D97-AF65-F5344CB8AC3E}">
        <p14:creationId xmlns:p14="http://schemas.microsoft.com/office/powerpoint/2010/main" val="37916077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220FC-1716-7943-905A-41A92253F2D3}"/>
              </a:ext>
            </a:extLst>
          </p:cNvPr>
          <p:cNvSpPr>
            <a:spLocks noGrp="1"/>
          </p:cNvSpPr>
          <p:nvPr>
            <p:ph type="title"/>
          </p:nvPr>
        </p:nvSpPr>
        <p:spPr/>
        <p:txBody>
          <a:bodyPr/>
          <a:lstStyle/>
          <a:p>
            <a:r>
              <a:rPr lang="en-US" dirty="0"/>
              <a:t>		         </a:t>
            </a:r>
            <a:r>
              <a:rPr lang="en-US" dirty="0">
                <a:latin typeface="American Typewriter" panose="02090604020004020304" pitchFamily="18" charset="77"/>
              </a:rPr>
              <a:t>Timeline </a:t>
            </a:r>
            <a:r>
              <a:rPr lang="en-US" sz="3600" dirty="0">
                <a:latin typeface="American Typewriter" panose="02090604020004020304" pitchFamily="18" charset="77"/>
              </a:rPr>
              <a:t>continued</a:t>
            </a:r>
          </a:p>
        </p:txBody>
      </p:sp>
      <p:sp>
        <p:nvSpPr>
          <p:cNvPr id="3" name="Content Placeholder 2">
            <a:extLst>
              <a:ext uri="{FF2B5EF4-FFF2-40B4-BE49-F238E27FC236}">
                <a16:creationId xmlns:a16="http://schemas.microsoft.com/office/drawing/2014/main" id="{0801853B-30BA-714E-8A49-6E25FA6B9756}"/>
              </a:ext>
            </a:extLst>
          </p:cNvPr>
          <p:cNvSpPr>
            <a:spLocks noGrp="1"/>
          </p:cNvSpPr>
          <p:nvPr>
            <p:ph idx="1"/>
          </p:nvPr>
        </p:nvSpPr>
        <p:spPr/>
        <p:txBody>
          <a:bodyPr/>
          <a:lstStyle/>
          <a:p>
            <a:r>
              <a:rPr lang="en-US" dirty="0">
                <a:latin typeface="American Typewriter" panose="02090604020004020304" pitchFamily="18" charset="77"/>
              </a:rPr>
              <a:t>1851 – Treaty of Laramie – land from Arkansas to N. Platte</a:t>
            </a:r>
          </a:p>
          <a:p>
            <a:r>
              <a:rPr lang="en-US" dirty="0">
                <a:latin typeface="American Typewriter" panose="02090604020004020304" pitchFamily="18" charset="77"/>
              </a:rPr>
              <a:t>1862 – Fort Collins established</a:t>
            </a:r>
          </a:p>
          <a:p>
            <a:r>
              <a:rPr lang="en-US" dirty="0">
                <a:latin typeface="American Typewriter" panose="02090604020004020304" pitchFamily="18" charset="77"/>
              </a:rPr>
              <a:t>1864 – Sand Creek Massacre</a:t>
            </a:r>
          </a:p>
          <a:p>
            <a:r>
              <a:rPr lang="en-US" dirty="0">
                <a:latin typeface="American Typewriter" panose="02090604020004020304" pitchFamily="18" charset="77"/>
              </a:rPr>
              <a:t>1865 – Arapaho looking for home</a:t>
            </a:r>
          </a:p>
          <a:p>
            <a:r>
              <a:rPr lang="en-US" dirty="0">
                <a:latin typeface="American Typewriter" panose="02090604020004020304" pitchFamily="18" charset="77"/>
              </a:rPr>
              <a:t>1867 – Fort Collins closed</a:t>
            </a:r>
          </a:p>
          <a:p>
            <a:r>
              <a:rPr lang="en-US" dirty="0">
                <a:latin typeface="American Typewriter" panose="02090604020004020304" pitchFamily="18" charset="77"/>
              </a:rPr>
              <a:t>1878 – Arapaho allowed on Wind River Reservation</a:t>
            </a:r>
          </a:p>
        </p:txBody>
      </p:sp>
    </p:spTree>
    <p:extLst>
      <p:ext uri="{BB962C8B-B14F-4D97-AF65-F5344CB8AC3E}">
        <p14:creationId xmlns:p14="http://schemas.microsoft.com/office/powerpoint/2010/main" val="12322935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people riding on the back of a horse&#10;&#10;Description automatically generated">
            <a:extLst>
              <a:ext uri="{FF2B5EF4-FFF2-40B4-BE49-F238E27FC236}">
                <a16:creationId xmlns:a16="http://schemas.microsoft.com/office/drawing/2014/main" id="{006B7EDE-F756-4146-9F30-B5672F3A7B7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523488" y="10"/>
            <a:ext cx="8668512" cy="6857990"/>
          </a:xfrm>
          <a:prstGeom prst="rect">
            <a:avLst/>
          </a:prstGeom>
        </p:spPr>
      </p:pic>
      <p:sp>
        <p:nvSpPr>
          <p:cNvPr id="41" name="Rectangle 4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9BD71E4-2C57-0A4B-944C-55FE511349F4}"/>
              </a:ext>
            </a:extLst>
          </p:cNvPr>
          <p:cNvSpPr txBox="1"/>
          <p:nvPr/>
        </p:nvSpPr>
        <p:spPr>
          <a:xfrm>
            <a:off x="477981" y="1122363"/>
            <a:ext cx="4023360" cy="3204134"/>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800">
                <a:latin typeface="+mj-lt"/>
                <a:ea typeface="+mj-ea"/>
                <a:cs typeface="+mj-cs"/>
              </a:rPr>
              <a:t>Utes earliest documented tribe in Colorado</a:t>
            </a:r>
          </a:p>
        </p:txBody>
      </p:sp>
      <p:sp>
        <p:nvSpPr>
          <p:cNvPr id="43" name="Rectangle 4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5" name="Rectangle 4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6022073"/>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2E614F1C-2D93-42D0-B229-7681994499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403089" y="0"/>
            <a:ext cx="4788912"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9A1F54D-1314-664C-9512-B4F67929220D}"/>
              </a:ext>
            </a:extLst>
          </p:cNvPr>
          <p:cNvSpPr txBox="1"/>
          <p:nvPr/>
        </p:nvSpPr>
        <p:spPr>
          <a:xfrm>
            <a:off x="8174735" y="640081"/>
            <a:ext cx="3377183" cy="3708895"/>
          </a:xfrm>
          <a:prstGeom prst="rect">
            <a:avLst/>
          </a:prstGeom>
          <a:noFill/>
        </p:spPr>
        <p:txBody>
          <a:bodyPr vert="horz" lIns="91440" tIns="45720" rIns="91440" bIns="45720" rtlCol="0" anchor="b">
            <a:normAutofit/>
          </a:bodyPr>
          <a:lstStyle/>
          <a:p>
            <a:pPr>
              <a:lnSpc>
                <a:spcPct val="90000"/>
              </a:lnSpc>
              <a:spcBef>
                <a:spcPct val="0"/>
              </a:spcBef>
              <a:spcAft>
                <a:spcPts val="600"/>
              </a:spcAft>
            </a:pPr>
            <a:r>
              <a:rPr lang="en-US" sz="4400">
                <a:solidFill>
                  <a:schemeClr val="bg1"/>
                </a:solidFill>
                <a:latin typeface="+mj-lt"/>
                <a:ea typeface="+mj-ea"/>
                <a:cs typeface="+mj-cs"/>
              </a:rPr>
              <a:t>Lakota present in Laporte area- later settle in South Dakota</a:t>
            </a:r>
          </a:p>
        </p:txBody>
      </p:sp>
      <p:pic>
        <p:nvPicPr>
          <p:cNvPr id="3" name="Picture 2" descr="A picture containing outdoor, grass, field, sheep&#10;&#10;Description automatically generated">
            <a:extLst>
              <a:ext uri="{FF2B5EF4-FFF2-40B4-BE49-F238E27FC236}">
                <a16:creationId xmlns:a16="http://schemas.microsoft.com/office/drawing/2014/main" id="{B79776E0-CE31-304A-BBB5-5F034EA6949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20" y="10"/>
            <a:ext cx="7534636" cy="6857990"/>
          </a:xfrm>
          <a:prstGeom prst="rect">
            <a:avLst/>
          </a:prstGeom>
        </p:spPr>
      </p:pic>
    </p:spTree>
    <p:extLst>
      <p:ext uri="{BB962C8B-B14F-4D97-AF65-F5344CB8AC3E}">
        <p14:creationId xmlns:p14="http://schemas.microsoft.com/office/powerpoint/2010/main" val="38931419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2AC30-7F5B-1A43-B0FB-89711D775243}"/>
              </a:ext>
            </a:extLst>
          </p:cNvPr>
          <p:cNvSpPr>
            <a:spLocks noGrp="1"/>
          </p:cNvSpPr>
          <p:nvPr>
            <p:ph type="title"/>
          </p:nvPr>
        </p:nvSpPr>
        <p:spPr/>
        <p:txBody>
          <a:bodyPr/>
          <a:lstStyle/>
          <a:p>
            <a:r>
              <a:rPr lang="en-US" dirty="0">
                <a:latin typeface="American Typewriter" panose="02090604020004020304" pitchFamily="18" charset="77"/>
              </a:rPr>
              <a:t>                 Lakota and Fort Collins</a:t>
            </a:r>
          </a:p>
        </p:txBody>
      </p:sp>
      <p:sp>
        <p:nvSpPr>
          <p:cNvPr id="3" name="Content Placeholder 2">
            <a:extLst>
              <a:ext uri="{FF2B5EF4-FFF2-40B4-BE49-F238E27FC236}">
                <a16:creationId xmlns:a16="http://schemas.microsoft.com/office/drawing/2014/main" id="{8CCE0894-B2C5-A341-91C5-D67A9D459B6A}"/>
              </a:ext>
            </a:extLst>
          </p:cNvPr>
          <p:cNvSpPr>
            <a:spLocks noGrp="1"/>
          </p:cNvSpPr>
          <p:nvPr>
            <p:ph idx="1"/>
          </p:nvPr>
        </p:nvSpPr>
        <p:spPr/>
        <p:txBody>
          <a:bodyPr/>
          <a:lstStyle/>
          <a:p>
            <a:r>
              <a:rPr lang="en-US" dirty="0">
                <a:latin typeface="American Typewriter" panose="02090604020004020304" pitchFamily="18" charset="77"/>
              </a:rPr>
              <a:t>Trappers encounter at Fort Laramie early 1800’s</a:t>
            </a:r>
          </a:p>
          <a:p>
            <a:r>
              <a:rPr lang="en-US" dirty="0">
                <a:latin typeface="American Typewriter" panose="02090604020004020304" pitchFamily="18" charset="77"/>
              </a:rPr>
              <a:t>Antoine Janis  given  land by Chief Bad Wolf</a:t>
            </a:r>
          </a:p>
          <a:p>
            <a:r>
              <a:rPr lang="en-US" dirty="0">
                <a:latin typeface="American Typewriter" panose="02090604020004020304" pitchFamily="18" charset="77"/>
              </a:rPr>
              <a:t>Marries First Elk Woman- daughter of Smoke and Yellow Haired Woman</a:t>
            </a:r>
          </a:p>
          <a:p>
            <a:r>
              <a:rPr lang="en-US" dirty="0">
                <a:latin typeface="American Typewriter" panose="02090604020004020304" pitchFamily="18" charset="77"/>
              </a:rPr>
              <a:t> Smoke gifts war shirt to Colonel Collins</a:t>
            </a:r>
          </a:p>
        </p:txBody>
      </p:sp>
    </p:spTree>
    <p:extLst>
      <p:ext uri="{BB962C8B-B14F-4D97-AF65-F5344CB8AC3E}">
        <p14:creationId xmlns:p14="http://schemas.microsoft.com/office/powerpoint/2010/main" val="42185962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25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dog, indoor, brown, laying&#10;&#10;Description automatically generated">
            <a:extLst>
              <a:ext uri="{FF2B5EF4-FFF2-40B4-BE49-F238E27FC236}">
                <a16:creationId xmlns:a16="http://schemas.microsoft.com/office/drawing/2014/main" id="{C07C8344-E087-B145-B49B-1F35A389059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77344" y="643467"/>
            <a:ext cx="8637312" cy="5571066"/>
          </a:xfrm>
          <a:prstGeom prst="rect">
            <a:avLst/>
          </a:prstGeom>
        </p:spPr>
      </p:pic>
    </p:spTree>
    <p:extLst>
      <p:ext uri="{BB962C8B-B14F-4D97-AF65-F5344CB8AC3E}">
        <p14:creationId xmlns:p14="http://schemas.microsoft.com/office/powerpoint/2010/main" val="36464578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E1E4E-BE93-DD4C-B22C-AB95D9EF4378}"/>
              </a:ext>
            </a:extLst>
          </p:cNvPr>
          <p:cNvSpPr>
            <a:spLocks noGrp="1"/>
          </p:cNvSpPr>
          <p:nvPr>
            <p:ph type="title"/>
          </p:nvPr>
        </p:nvSpPr>
        <p:spPr/>
        <p:txBody>
          <a:bodyPr/>
          <a:lstStyle/>
          <a:p>
            <a:r>
              <a:rPr lang="en-US" dirty="0"/>
              <a:t>	   			    </a:t>
            </a:r>
            <a:r>
              <a:rPr lang="en-US" dirty="0">
                <a:latin typeface="American Typewriter" panose="02090604020004020304" pitchFamily="18" charset="77"/>
              </a:rPr>
              <a:t>Cheyenne</a:t>
            </a:r>
          </a:p>
        </p:txBody>
      </p:sp>
      <p:sp>
        <p:nvSpPr>
          <p:cNvPr id="3" name="Content Placeholder 2">
            <a:extLst>
              <a:ext uri="{FF2B5EF4-FFF2-40B4-BE49-F238E27FC236}">
                <a16:creationId xmlns:a16="http://schemas.microsoft.com/office/drawing/2014/main" id="{75816B00-61BA-5848-96EF-C826BF81C0EE}"/>
              </a:ext>
            </a:extLst>
          </p:cNvPr>
          <p:cNvSpPr>
            <a:spLocks noGrp="1"/>
          </p:cNvSpPr>
          <p:nvPr>
            <p:ph idx="1"/>
          </p:nvPr>
        </p:nvSpPr>
        <p:spPr/>
        <p:txBody>
          <a:bodyPr/>
          <a:lstStyle/>
          <a:p>
            <a:r>
              <a:rPr lang="en-US" dirty="0" err="1">
                <a:latin typeface="American Typewriter" panose="02090604020004020304" pitchFamily="18" charset="77"/>
              </a:rPr>
              <a:t>Algonquan</a:t>
            </a:r>
            <a:r>
              <a:rPr lang="en-US" dirty="0">
                <a:latin typeface="American Typewriter" panose="02090604020004020304" pitchFamily="18" charset="77"/>
              </a:rPr>
              <a:t> Linguistics same as Arapaho</a:t>
            </a:r>
          </a:p>
          <a:p>
            <a:r>
              <a:rPr lang="en-US" dirty="0">
                <a:latin typeface="American Typewriter" panose="02090604020004020304" pitchFamily="18" charset="77"/>
              </a:rPr>
              <a:t>1670’s Settled in Great Lakes region west of Lake Michigan</a:t>
            </a:r>
          </a:p>
          <a:p>
            <a:r>
              <a:rPr lang="en-US" dirty="0">
                <a:latin typeface="American Typewriter" panose="02090604020004020304" pitchFamily="18" charset="77"/>
              </a:rPr>
              <a:t>Became farmers (corn)</a:t>
            </a:r>
          </a:p>
          <a:p>
            <a:r>
              <a:rPr lang="en-US" dirty="0">
                <a:latin typeface="American Typewriter" panose="02090604020004020304" pitchFamily="18" charset="77"/>
              </a:rPr>
              <a:t>Moved to Missouri River, Black Hills, then Plains</a:t>
            </a:r>
          </a:p>
          <a:p>
            <a:r>
              <a:rPr lang="en-US" dirty="0">
                <a:latin typeface="American Typewriter" panose="02090604020004020304" pitchFamily="18" charset="77"/>
              </a:rPr>
              <a:t>Move South near Bents Fort</a:t>
            </a:r>
          </a:p>
          <a:p>
            <a:r>
              <a:rPr lang="en-US" dirty="0">
                <a:latin typeface="American Typewriter" panose="02090604020004020304" pitchFamily="18" charset="77"/>
              </a:rPr>
              <a:t>Treaties of 1851 and 1861 cause Southern and Northern split</a:t>
            </a:r>
          </a:p>
          <a:p>
            <a:r>
              <a:rPr lang="en-US" dirty="0">
                <a:latin typeface="American Typewriter" panose="02090604020004020304" pitchFamily="18" charset="77"/>
              </a:rPr>
              <a:t>Arapaho and Cheyenne alliance</a:t>
            </a:r>
          </a:p>
          <a:p>
            <a:endParaRPr lang="en-US" dirty="0"/>
          </a:p>
          <a:p>
            <a:endParaRPr lang="en-US" dirty="0"/>
          </a:p>
        </p:txBody>
      </p:sp>
    </p:spTree>
    <p:extLst>
      <p:ext uri="{BB962C8B-B14F-4D97-AF65-F5344CB8AC3E}">
        <p14:creationId xmlns:p14="http://schemas.microsoft.com/office/powerpoint/2010/main" val="25333281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09FE6-4693-3742-BEAD-73EF6EF82529}"/>
              </a:ext>
            </a:extLst>
          </p:cNvPr>
          <p:cNvSpPr>
            <a:spLocks noGrp="1"/>
          </p:cNvSpPr>
          <p:nvPr>
            <p:ph type="title"/>
          </p:nvPr>
        </p:nvSpPr>
        <p:spPr/>
        <p:txBody>
          <a:bodyPr/>
          <a:lstStyle/>
          <a:p>
            <a:r>
              <a:rPr lang="en-US" dirty="0"/>
              <a:t>	   			     </a:t>
            </a:r>
            <a:r>
              <a:rPr lang="en-US" dirty="0">
                <a:latin typeface="American Typewriter" panose="02090604020004020304" pitchFamily="18" charset="77"/>
              </a:rPr>
              <a:t>Arapaho</a:t>
            </a:r>
          </a:p>
        </p:txBody>
      </p:sp>
      <p:sp>
        <p:nvSpPr>
          <p:cNvPr id="3" name="Content Placeholder 2">
            <a:extLst>
              <a:ext uri="{FF2B5EF4-FFF2-40B4-BE49-F238E27FC236}">
                <a16:creationId xmlns:a16="http://schemas.microsoft.com/office/drawing/2014/main" id="{5B327492-16DB-EB46-AEE5-041E99FDB852}"/>
              </a:ext>
            </a:extLst>
          </p:cNvPr>
          <p:cNvSpPr>
            <a:spLocks noGrp="1"/>
          </p:cNvSpPr>
          <p:nvPr>
            <p:ph idx="1"/>
          </p:nvPr>
        </p:nvSpPr>
        <p:spPr/>
        <p:txBody>
          <a:bodyPr/>
          <a:lstStyle/>
          <a:p>
            <a:r>
              <a:rPr lang="en-US" dirty="0">
                <a:latin typeface="American Typewriter" panose="02090604020004020304" pitchFamily="18" charset="77"/>
              </a:rPr>
              <a:t>1600’s  emerge from mists of time</a:t>
            </a:r>
          </a:p>
          <a:p>
            <a:r>
              <a:rPr lang="en-US" dirty="0">
                <a:latin typeface="American Typewriter" panose="02090604020004020304" pitchFamily="18" charset="77"/>
              </a:rPr>
              <a:t>Abandoned farming and moved across the Missouri River</a:t>
            </a:r>
          </a:p>
          <a:p>
            <a:r>
              <a:rPr lang="en-US" dirty="0">
                <a:latin typeface="American Typewriter" panose="02090604020004020304" pitchFamily="18" charset="77"/>
              </a:rPr>
              <a:t>Migrated west and south</a:t>
            </a:r>
          </a:p>
          <a:p>
            <a:r>
              <a:rPr lang="en-US" dirty="0">
                <a:latin typeface="American Typewriter" panose="02090604020004020304" pitchFamily="18" charset="77"/>
              </a:rPr>
              <a:t>Along North Platte early 1800’s</a:t>
            </a:r>
          </a:p>
          <a:p>
            <a:r>
              <a:rPr lang="en-US" dirty="0">
                <a:latin typeface="American Typewriter" panose="02090604020004020304" pitchFamily="18" charset="77"/>
              </a:rPr>
              <a:t>Trade at Bents Fort and settle along Arkansas River</a:t>
            </a:r>
          </a:p>
          <a:p>
            <a:r>
              <a:rPr lang="en-US" dirty="0">
                <a:latin typeface="American Typewriter" panose="02090604020004020304" pitchFamily="18" charset="77"/>
              </a:rPr>
              <a:t>Treaties of 1851 and 1861 cause split north and south</a:t>
            </a:r>
          </a:p>
          <a:p>
            <a:endParaRPr lang="en-US" dirty="0"/>
          </a:p>
        </p:txBody>
      </p:sp>
    </p:spTree>
    <p:extLst>
      <p:ext uri="{BB962C8B-B14F-4D97-AF65-F5344CB8AC3E}">
        <p14:creationId xmlns:p14="http://schemas.microsoft.com/office/powerpoint/2010/main" val="1493526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7">
            <a:extLst>
              <a:ext uri="{FF2B5EF4-FFF2-40B4-BE49-F238E27FC236}">
                <a16:creationId xmlns:a16="http://schemas.microsoft.com/office/drawing/2014/main" id="{14995E8B-DB3C-4E23-9186-1613402BF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9">
            <a:extLst>
              <a:ext uri="{FF2B5EF4-FFF2-40B4-BE49-F238E27FC236}">
                <a16:creationId xmlns:a16="http://schemas.microsoft.com/office/drawing/2014/main" id="{CF21E7C5-2080-4549-97AA-9A6688257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11">
            <a:extLst>
              <a:ext uri="{FF2B5EF4-FFF2-40B4-BE49-F238E27FC236}">
                <a16:creationId xmlns:a16="http://schemas.microsoft.com/office/drawing/2014/main" id="{58454601-8C5B-41C4-8012-BF42AE4E16F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45" name="Oval 12">
              <a:extLst>
                <a:ext uri="{FF2B5EF4-FFF2-40B4-BE49-F238E27FC236}">
                  <a16:creationId xmlns:a16="http://schemas.microsoft.com/office/drawing/2014/main" id="{7DC402C5-77D9-4E58-85B2-94FDC43054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13">
              <a:extLst>
                <a:ext uri="{FF2B5EF4-FFF2-40B4-BE49-F238E27FC236}">
                  <a16:creationId xmlns:a16="http://schemas.microsoft.com/office/drawing/2014/main" id="{1D68ED91-A5B1-47B2-93BF-9A7136A89B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14">
              <a:extLst>
                <a:ext uri="{FF2B5EF4-FFF2-40B4-BE49-F238E27FC236}">
                  <a16:creationId xmlns:a16="http://schemas.microsoft.com/office/drawing/2014/main" id="{BE7D0AA1-7663-4AEB-906F-8C1983487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15">
              <a:extLst>
                <a:ext uri="{FF2B5EF4-FFF2-40B4-BE49-F238E27FC236}">
                  <a16:creationId xmlns:a16="http://schemas.microsoft.com/office/drawing/2014/main" id="{FD0B5082-766B-4B9B-95AE-8345369B68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16">
              <a:extLst>
                <a:ext uri="{FF2B5EF4-FFF2-40B4-BE49-F238E27FC236}">
                  <a16:creationId xmlns:a16="http://schemas.microsoft.com/office/drawing/2014/main" id="{C6EA71F2-5221-4164-8741-7AFF97E221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17">
              <a:extLst>
                <a:ext uri="{FF2B5EF4-FFF2-40B4-BE49-F238E27FC236}">
                  <a16:creationId xmlns:a16="http://schemas.microsoft.com/office/drawing/2014/main" id="{A53567A6-853B-47EF-8846-22A1C04687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19">
            <a:extLst>
              <a:ext uri="{FF2B5EF4-FFF2-40B4-BE49-F238E27FC236}">
                <a16:creationId xmlns:a16="http://schemas.microsoft.com/office/drawing/2014/main" id="{57957B04-C024-4B5F-B7C3-20FAE3F1D3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21">
            <a:extLst>
              <a:ext uri="{FF2B5EF4-FFF2-40B4-BE49-F238E27FC236}">
                <a16:creationId xmlns:a16="http://schemas.microsoft.com/office/drawing/2014/main" id="{C6FBFCE4-B693-49EB-9CE1-4420332195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8FFC4225-9683-4D55-8686-FCDDB8BCBF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25" name="Straight Connector 24">
              <a:extLst>
                <a:ext uri="{FF2B5EF4-FFF2-40B4-BE49-F238E27FC236}">
                  <a16:creationId xmlns:a16="http://schemas.microsoft.com/office/drawing/2014/main" id="{23CC42CD-CAE0-4CF0-B118-067FD44AE1E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53ED46F-B155-4F61-89A2-9811AA0F3B4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83B7973-20C3-4DB8-B3E0-064793F7A9A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53" name="Straight Connector 27">
              <a:extLst>
                <a:ext uri="{FF2B5EF4-FFF2-40B4-BE49-F238E27FC236}">
                  <a16:creationId xmlns:a16="http://schemas.microsoft.com/office/drawing/2014/main" id="{DF30D744-3746-48BB-92A0-20B891DE868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3" name="Picture 2" descr="A vintage photo of a person&#10;&#10;Description automatically generated">
            <a:extLst>
              <a:ext uri="{FF2B5EF4-FFF2-40B4-BE49-F238E27FC236}">
                <a16:creationId xmlns:a16="http://schemas.microsoft.com/office/drawing/2014/main" id="{C7ACC4AF-731B-4D40-AEB3-82E8F2F717C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46190" y="491900"/>
            <a:ext cx="10721907" cy="5663518"/>
          </a:xfrm>
          <a:prstGeom prst="rect">
            <a:avLst/>
          </a:prstGeom>
        </p:spPr>
      </p:pic>
      <p:grpSp>
        <p:nvGrpSpPr>
          <p:cNvPr id="54" name="Group 29">
            <a:extLst>
              <a:ext uri="{FF2B5EF4-FFF2-40B4-BE49-F238E27FC236}">
                <a16:creationId xmlns:a16="http://schemas.microsoft.com/office/drawing/2014/main" id="{2993EE7D-6C2F-43A3-9C60-0C79DB9E529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588843" y="626533"/>
            <a:ext cx="304800" cy="429768"/>
            <a:chOff x="215328" y="-46937"/>
            <a:chExt cx="304800" cy="2773841"/>
          </a:xfrm>
        </p:grpSpPr>
        <p:cxnSp>
          <p:nvCxnSpPr>
            <p:cNvPr id="31" name="Straight Connector 30">
              <a:extLst>
                <a:ext uri="{FF2B5EF4-FFF2-40B4-BE49-F238E27FC236}">
                  <a16:creationId xmlns:a16="http://schemas.microsoft.com/office/drawing/2014/main" id="{4F4095D5-6DE8-4CF4-8418-1C6822E1648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3CD50F6-3A5C-4547-BD23-ACBD8E3913D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912E168-78F1-4E05-A8A5-65F2BAF5969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315E977-7B29-4DD8-9B9E-C63D97DF307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32087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207E0-1179-D244-9D1A-66222BE08DC4}"/>
              </a:ext>
            </a:extLst>
          </p:cNvPr>
          <p:cNvSpPr>
            <a:spLocks noGrp="1"/>
          </p:cNvSpPr>
          <p:nvPr>
            <p:ph type="title"/>
          </p:nvPr>
        </p:nvSpPr>
        <p:spPr/>
        <p:txBody>
          <a:bodyPr/>
          <a:lstStyle/>
          <a:p>
            <a:r>
              <a:rPr lang="en-US" dirty="0"/>
              <a:t>				</a:t>
            </a:r>
            <a:r>
              <a:rPr lang="en-US" dirty="0">
                <a:latin typeface="American Typewriter" panose="02090604020004020304" pitchFamily="18" charset="77"/>
              </a:rPr>
              <a:t>Background</a:t>
            </a:r>
          </a:p>
        </p:txBody>
      </p:sp>
      <p:sp>
        <p:nvSpPr>
          <p:cNvPr id="3" name="Content Placeholder 2">
            <a:extLst>
              <a:ext uri="{FF2B5EF4-FFF2-40B4-BE49-F238E27FC236}">
                <a16:creationId xmlns:a16="http://schemas.microsoft.com/office/drawing/2014/main" id="{DA40BA4C-6506-A64C-B17F-0C4F2AA1CDC3}"/>
              </a:ext>
            </a:extLst>
          </p:cNvPr>
          <p:cNvSpPr>
            <a:spLocks noGrp="1"/>
          </p:cNvSpPr>
          <p:nvPr>
            <p:ph idx="1"/>
          </p:nvPr>
        </p:nvSpPr>
        <p:spPr/>
        <p:txBody>
          <a:bodyPr>
            <a:normAutofit lnSpcReduction="10000"/>
          </a:bodyPr>
          <a:lstStyle/>
          <a:p>
            <a:r>
              <a:rPr lang="en-US" dirty="0">
                <a:latin typeface="American Typewriter" panose="02090604020004020304" pitchFamily="18" charset="77"/>
              </a:rPr>
              <a:t>Acknowledgement of Native American Homeland</a:t>
            </a:r>
          </a:p>
          <a:p>
            <a:r>
              <a:rPr lang="en-US" dirty="0">
                <a:latin typeface="American Typewriter" panose="02090604020004020304" pitchFamily="18" charset="77"/>
              </a:rPr>
              <a:t>Communication – Lost in Interpretation</a:t>
            </a:r>
          </a:p>
          <a:p>
            <a:r>
              <a:rPr lang="en-US" dirty="0">
                <a:latin typeface="American Typewriter" panose="02090604020004020304" pitchFamily="18" charset="77"/>
              </a:rPr>
              <a:t>Paleo to Historic</a:t>
            </a:r>
          </a:p>
          <a:p>
            <a:r>
              <a:rPr lang="en-US" dirty="0">
                <a:latin typeface="American Typewriter" panose="02090604020004020304" pitchFamily="18" charset="77"/>
              </a:rPr>
              <a:t>Removal of Native Americans</a:t>
            </a:r>
          </a:p>
          <a:p>
            <a:r>
              <a:rPr lang="en-US" dirty="0">
                <a:latin typeface="American Typewriter" panose="02090604020004020304" pitchFamily="18" charset="77"/>
              </a:rPr>
              <a:t>Native American Tribes in Area</a:t>
            </a:r>
          </a:p>
          <a:p>
            <a:r>
              <a:rPr lang="en-US" dirty="0">
                <a:latin typeface="American Typewriter" panose="02090604020004020304" pitchFamily="18" charset="77"/>
              </a:rPr>
              <a:t>Two People – Thomas Fitzpatrick and Antoine Janis</a:t>
            </a:r>
          </a:p>
          <a:p>
            <a:r>
              <a:rPr lang="en-US" dirty="0" err="1">
                <a:latin typeface="American Typewriter" panose="02090604020004020304" pitchFamily="18" charset="77"/>
              </a:rPr>
              <a:t>Warshinun</a:t>
            </a:r>
            <a:r>
              <a:rPr lang="en-US" dirty="0">
                <a:latin typeface="American Typewriter" panose="02090604020004020304" pitchFamily="18" charset="77"/>
              </a:rPr>
              <a:t> / Friday</a:t>
            </a:r>
          </a:p>
          <a:p>
            <a:r>
              <a:rPr lang="en-US" dirty="0">
                <a:latin typeface="American Typewriter" panose="02090604020004020304" pitchFamily="18" charset="77"/>
              </a:rPr>
              <a:t>Council Tree; Today’s Reservation</a:t>
            </a:r>
          </a:p>
          <a:p>
            <a:r>
              <a:rPr lang="en-US" dirty="0">
                <a:latin typeface="American Typewriter" panose="02090604020004020304" pitchFamily="18" charset="77"/>
              </a:rPr>
              <a:t>End of Story</a:t>
            </a:r>
          </a:p>
          <a:p>
            <a:endParaRPr lang="en-US" dirty="0"/>
          </a:p>
          <a:p>
            <a:endParaRPr lang="en-US" dirty="0"/>
          </a:p>
          <a:p>
            <a:endParaRPr lang="en-US" dirty="0"/>
          </a:p>
        </p:txBody>
      </p:sp>
    </p:spTree>
    <p:extLst>
      <p:ext uri="{BB962C8B-B14F-4D97-AF65-F5344CB8AC3E}">
        <p14:creationId xmlns:p14="http://schemas.microsoft.com/office/powerpoint/2010/main" val="9978156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72BEB-310D-A64A-AB2F-B31A3D5B68A0}"/>
              </a:ext>
            </a:extLst>
          </p:cNvPr>
          <p:cNvSpPr>
            <a:spLocks noGrp="1"/>
          </p:cNvSpPr>
          <p:nvPr>
            <p:ph type="title"/>
          </p:nvPr>
        </p:nvSpPr>
        <p:spPr/>
        <p:txBody>
          <a:bodyPr/>
          <a:lstStyle/>
          <a:p>
            <a:r>
              <a:rPr lang="en-US" dirty="0"/>
              <a:t>				</a:t>
            </a:r>
            <a:r>
              <a:rPr lang="en-US" dirty="0">
                <a:latin typeface="American Typewriter" panose="02090604020004020304" pitchFamily="18" charset="77"/>
              </a:rPr>
              <a:t>Treaty of 1851</a:t>
            </a:r>
          </a:p>
        </p:txBody>
      </p:sp>
      <p:sp>
        <p:nvSpPr>
          <p:cNvPr id="3" name="Content Placeholder 2">
            <a:extLst>
              <a:ext uri="{FF2B5EF4-FFF2-40B4-BE49-F238E27FC236}">
                <a16:creationId xmlns:a16="http://schemas.microsoft.com/office/drawing/2014/main" id="{2E1E55BD-5487-7042-80B5-1F44FFB24244}"/>
              </a:ext>
            </a:extLst>
          </p:cNvPr>
          <p:cNvSpPr>
            <a:spLocks noGrp="1"/>
          </p:cNvSpPr>
          <p:nvPr>
            <p:ph idx="1"/>
          </p:nvPr>
        </p:nvSpPr>
        <p:spPr/>
        <p:txBody>
          <a:bodyPr/>
          <a:lstStyle/>
          <a:p>
            <a:r>
              <a:rPr lang="en-US" dirty="0">
                <a:latin typeface="American Typewriter" panose="02090604020004020304" pitchFamily="18" charset="77"/>
              </a:rPr>
              <a:t>Arapaho and Cheyenne </a:t>
            </a:r>
          </a:p>
          <a:p>
            <a:r>
              <a:rPr lang="en-US" dirty="0">
                <a:latin typeface="American Typewriter" panose="02090604020004020304" pitchFamily="18" charset="77"/>
              </a:rPr>
              <a:t>Northern Arapaho and Northern Cheyenne</a:t>
            </a:r>
          </a:p>
          <a:p>
            <a:r>
              <a:rPr lang="en-US" dirty="0">
                <a:latin typeface="American Typewriter" panose="02090604020004020304" pitchFamily="18" charset="77"/>
              </a:rPr>
              <a:t>Territory from southern Colorado(Arkansas River) into Wyoming (North Platte) and east to Kansas.</a:t>
            </a:r>
          </a:p>
          <a:p>
            <a:r>
              <a:rPr lang="en-US" dirty="0">
                <a:latin typeface="American Typewriter" panose="02090604020004020304" pitchFamily="18" charset="77"/>
              </a:rPr>
              <a:t>In essence controlled vast territory- land that they had considered their hunting grounds</a:t>
            </a:r>
          </a:p>
        </p:txBody>
      </p:sp>
    </p:spTree>
    <p:extLst>
      <p:ext uri="{BB962C8B-B14F-4D97-AF65-F5344CB8AC3E}">
        <p14:creationId xmlns:p14="http://schemas.microsoft.com/office/powerpoint/2010/main" val="31708231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86964-17F1-D34A-9E19-31CCD6A0016A}"/>
              </a:ext>
            </a:extLst>
          </p:cNvPr>
          <p:cNvSpPr>
            <a:spLocks noGrp="1"/>
          </p:cNvSpPr>
          <p:nvPr>
            <p:ph type="title"/>
          </p:nvPr>
        </p:nvSpPr>
        <p:spPr/>
        <p:txBody>
          <a:bodyPr/>
          <a:lstStyle/>
          <a:p>
            <a:r>
              <a:rPr lang="en-US" dirty="0"/>
              <a:t>                          </a:t>
            </a:r>
            <a:r>
              <a:rPr lang="en-US" dirty="0">
                <a:latin typeface="American Typewriter" panose="02090604020004020304" pitchFamily="18" charset="77"/>
              </a:rPr>
              <a:t>Treaty of 1861</a:t>
            </a:r>
          </a:p>
        </p:txBody>
      </p:sp>
      <p:sp>
        <p:nvSpPr>
          <p:cNvPr id="3" name="Content Placeholder 2">
            <a:extLst>
              <a:ext uri="{FF2B5EF4-FFF2-40B4-BE49-F238E27FC236}">
                <a16:creationId xmlns:a16="http://schemas.microsoft.com/office/drawing/2014/main" id="{C3CB9C93-AD93-4C4B-919B-E6D869FFDBE7}"/>
              </a:ext>
            </a:extLst>
          </p:cNvPr>
          <p:cNvSpPr>
            <a:spLocks noGrp="1"/>
          </p:cNvSpPr>
          <p:nvPr>
            <p:ph idx="1"/>
          </p:nvPr>
        </p:nvSpPr>
        <p:spPr/>
        <p:txBody>
          <a:bodyPr/>
          <a:lstStyle/>
          <a:p>
            <a:r>
              <a:rPr lang="en-US" dirty="0">
                <a:latin typeface="American Typewriter" panose="02090604020004020304" pitchFamily="18" charset="77"/>
              </a:rPr>
              <a:t>Western settlement continues</a:t>
            </a:r>
          </a:p>
          <a:p>
            <a:r>
              <a:rPr lang="en-US" dirty="0">
                <a:latin typeface="American Typewriter" panose="02090604020004020304" pitchFamily="18" charset="77"/>
              </a:rPr>
              <a:t>Gold in Colorado 1858</a:t>
            </a:r>
          </a:p>
          <a:p>
            <a:r>
              <a:rPr lang="en-US" dirty="0">
                <a:latin typeface="American Typewriter" panose="02090604020004020304" pitchFamily="18" charset="77"/>
              </a:rPr>
              <a:t>Native Americans and settlers in contact</a:t>
            </a:r>
          </a:p>
          <a:p>
            <a:r>
              <a:rPr lang="en-US" dirty="0">
                <a:latin typeface="American Typewriter" panose="02090604020004020304" pitchFamily="18" charset="77"/>
              </a:rPr>
              <a:t>Failure to fully understand cultures</a:t>
            </a:r>
          </a:p>
          <a:p>
            <a:r>
              <a:rPr lang="en-US" dirty="0">
                <a:latin typeface="American Typewriter" panose="02090604020004020304" pitchFamily="18" charset="77"/>
              </a:rPr>
              <a:t>Hunter Gatherer versus Farmer</a:t>
            </a:r>
          </a:p>
          <a:p>
            <a:r>
              <a:rPr lang="en-US" dirty="0">
                <a:latin typeface="American Typewriter" panose="02090604020004020304" pitchFamily="18" charset="77"/>
              </a:rPr>
              <a:t>Land ownership conflicts</a:t>
            </a:r>
          </a:p>
          <a:p>
            <a:r>
              <a:rPr lang="en-US" dirty="0">
                <a:latin typeface="American Typewriter" panose="02090604020004020304" pitchFamily="18" charset="77"/>
              </a:rPr>
              <a:t>Reliance on Bison</a:t>
            </a:r>
          </a:p>
        </p:txBody>
      </p:sp>
    </p:spTree>
    <p:extLst>
      <p:ext uri="{BB962C8B-B14F-4D97-AF65-F5344CB8AC3E}">
        <p14:creationId xmlns:p14="http://schemas.microsoft.com/office/powerpoint/2010/main" val="37000961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 up of a map&#10;&#10;Description automatically generated">
            <a:extLst>
              <a:ext uri="{FF2B5EF4-FFF2-40B4-BE49-F238E27FC236}">
                <a16:creationId xmlns:a16="http://schemas.microsoft.com/office/drawing/2014/main" id="{514F916A-FC5D-394E-9E36-83C430EA15A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919683" y="643467"/>
            <a:ext cx="10352634" cy="5571066"/>
          </a:xfrm>
          <a:prstGeom prst="rect">
            <a:avLst/>
          </a:prstGeom>
        </p:spPr>
      </p:pic>
    </p:spTree>
    <p:extLst>
      <p:ext uri="{BB962C8B-B14F-4D97-AF65-F5344CB8AC3E}">
        <p14:creationId xmlns:p14="http://schemas.microsoft.com/office/powerpoint/2010/main" val="22316882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 up of a map&#10;&#10;Description automatically generated">
            <a:extLst>
              <a:ext uri="{FF2B5EF4-FFF2-40B4-BE49-F238E27FC236}">
                <a16:creationId xmlns:a16="http://schemas.microsoft.com/office/drawing/2014/main" id="{3895FC46-DF33-0D46-A230-14ADA12061E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00963" y="643467"/>
            <a:ext cx="6190074" cy="5571066"/>
          </a:xfrm>
          <a:prstGeom prst="rect">
            <a:avLst/>
          </a:prstGeom>
        </p:spPr>
      </p:pic>
    </p:spTree>
    <p:extLst>
      <p:ext uri="{BB962C8B-B14F-4D97-AF65-F5344CB8AC3E}">
        <p14:creationId xmlns:p14="http://schemas.microsoft.com/office/powerpoint/2010/main" val="40544959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28A5E-03FE-D049-AD97-C0D96127A8B1}"/>
              </a:ext>
            </a:extLst>
          </p:cNvPr>
          <p:cNvSpPr>
            <a:spLocks noGrp="1"/>
          </p:cNvSpPr>
          <p:nvPr>
            <p:ph type="title"/>
          </p:nvPr>
        </p:nvSpPr>
        <p:spPr>
          <a:xfrm>
            <a:off x="831850" y="1040524"/>
            <a:ext cx="10687488" cy="1923393"/>
          </a:xfrm>
        </p:spPr>
        <p:txBody>
          <a:bodyPr/>
          <a:lstStyle/>
          <a:p>
            <a:r>
              <a:rPr lang="en-US" dirty="0">
                <a:latin typeface="American Typewriter" panose="02090604020004020304" pitchFamily="18" charset="77"/>
              </a:rPr>
              <a:t>            Caught Between</a:t>
            </a:r>
          </a:p>
        </p:txBody>
      </p:sp>
      <p:sp>
        <p:nvSpPr>
          <p:cNvPr id="3" name="Text Placeholder 2">
            <a:extLst>
              <a:ext uri="{FF2B5EF4-FFF2-40B4-BE49-F238E27FC236}">
                <a16:creationId xmlns:a16="http://schemas.microsoft.com/office/drawing/2014/main" id="{F4373A26-B97B-1D42-BAB7-27F41A689E52}"/>
              </a:ext>
            </a:extLst>
          </p:cNvPr>
          <p:cNvSpPr>
            <a:spLocks noGrp="1"/>
          </p:cNvSpPr>
          <p:nvPr>
            <p:ph type="body" idx="1"/>
          </p:nvPr>
        </p:nvSpPr>
        <p:spPr>
          <a:xfrm>
            <a:off x="831849" y="3894085"/>
            <a:ext cx="10550853" cy="2195566"/>
          </a:xfrm>
        </p:spPr>
        <p:txBody>
          <a:bodyPr/>
          <a:lstStyle/>
          <a:p>
            <a:r>
              <a:rPr lang="en-US" dirty="0"/>
              <a:t>             </a:t>
            </a:r>
            <a:r>
              <a:rPr lang="en-US" dirty="0" err="1">
                <a:latin typeface="American Typewriter" panose="02090604020004020304" pitchFamily="18" charset="77"/>
              </a:rPr>
              <a:t>Warshinun</a:t>
            </a:r>
            <a:r>
              <a:rPr lang="en-US" dirty="0">
                <a:latin typeface="American Typewriter" panose="02090604020004020304" pitchFamily="18" charset="77"/>
              </a:rPr>
              <a:t>; Black Spot; Friday Fitzpatrick; Chief Friday</a:t>
            </a:r>
          </a:p>
        </p:txBody>
      </p:sp>
    </p:spTree>
    <p:extLst>
      <p:ext uri="{BB962C8B-B14F-4D97-AF65-F5344CB8AC3E}">
        <p14:creationId xmlns:p14="http://schemas.microsoft.com/office/powerpoint/2010/main" val="23854668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55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erson standing in front of a statue&#10;&#10;Description automatically generated">
            <a:extLst>
              <a:ext uri="{FF2B5EF4-FFF2-40B4-BE49-F238E27FC236}">
                <a16:creationId xmlns:a16="http://schemas.microsoft.com/office/drawing/2014/main" id="{E4E5DCFC-3EE5-F64C-B1A7-8EE851D5099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30248" y="643467"/>
            <a:ext cx="4331503" cy="5571066"/>
          </a:xfrm>
          <a:prstGeom prst="rect">
            <a:avLst/>
          </a:prstGeom>
        </p:spPr>
      </p:pic>
    </p:spTree>
    <p:extLst>
      <p:ext uri="{BB962C8B-B14F-4D97-AF65-F5344CB8AC3E}">
        <p14:creationId xmlns:p14="http://schemas.microsoft.com/office/powerpoint/2010/main" val="39612997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DA99C47-23F1-0F4D-A12E-4E49B542212D}"/>
              </a:ext>
            </a:extLst>
          </p:cNvPr>
          <p:cNvSpPr txBox="1"/>
          <p:nvPr/>
        </p:nvSpPr>
        <p:spPr>
          <a:xfrm>
            <a:off x="838200" y="5534025"/>
            <a:ext cx="10515600" cy="82232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4400">
                <a:latin typeface="+mj-lt"/>
                <a:ea typeface="+mj-ea"/>
                <a:cs typeface="+mj-cs"/>
              </a:rPr>
              <a:t>Welcome to Warshinun Park ?</a:t>
            </a:r>
          </a:p>
          <a:p>
            <a:pPr algn="ctr">
              <a:lnSpc>
                <a:spcPct val="90000"/>
              </a:lnSpc>
              <a:spcBef>
                <a:spcPct val="0"/>
              </a:spcBef>
              <a:spcAft>
                <a:spcPts val="600"/>
              </a:spcAft>
            </a:pPr>
            <a:endParaRPr lang="en-US" sz="4400">
              <a:latin typeface="+mj-lt"/>
              <a:ea typeface="+mj-ea"/>
              <a:cs typeface="+mj-cs"/>
            </a:endParaRPr>
          </a:p>
        </p:txBody>
      </p:sp>
      <p:pic>
        <p:nvPicPr>
          <p:cNvPr id="3" name="Picture 2" descr="A close up of a dry grass field&#10;&#10;Description automatically generated">
            <a:extLst>
              <a:ext uri="{FF2B5EF4-FFF2-40B4-BE49-F238E27FC236}">
                <a16:creationId xmlns:a16="http://schemas.microsoft.com/office/drawing/2014/main" id="{F3A2270E-EFA4-9C46-BB3E-DB008C7DECD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 y="10"/>
            <a:ext cx="12191980" cy="5395902"/>
          </a:xfrm>
          <a:prstGeom prst="rect">
            <a:avLst/>
          </a:prstGeom>
        </p:spPr>
      </p:pic>
    </p:spTree>
    <p:extLst>
      <p:ext uri="{BB962C8B-B14F-4D97-AF65-F5344CB8AC3E}">
        <p14:creationId xmlns:p14="http://schemas.microsoft.com/office/powerpoint/2010/main" val="2876840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riding on the back of a horse&#10;&#10;Description automatically generated">
            <a:extLst>
              <a:ext uri="{FF2B5EF4-FFF2-40B4-BE49-F238E27FC236}">
                <a16:creationId xmlns:a16="http://schemas.microsoft.com/office/drawing/2014/main" id="{E679FB72-8FD9-B449-905F-F35EDE5161C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b="-1"/>
          <a:stretch/>
        </p:blipFill>
        <p:spPr>
          <a:xfrm>
            <a:off x="321733" y="321733"/>
            <a:ext cx="11548534" cy="6214534"/>
          </a:xfrm>
          <a:prstGeom prst="rect">
            <a:avLst/>
          </a:prstGeom>
        </p:spPr>
      </p:pic>
    </p:spTree>
    <p:extLst>
      <p:ext uri="{BB962C8B-B14F-4D97-AF65-F5344CB8AC3E}">
        <p14:creationId xmlns:p14="http://schemas.microsoft.com/office/powerpoint/2010/main" val="23151616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and white photo of a person&#10;&#10;Description automatically generated">
            <a:extLst>
              <a:ext uri="{FF2B5EF4-FFF2-40B4-BE49-F238E27FC236}">
                <a16:creationId xmlns:a16="http://schemas.microsoft.com/office/drawing/2014/main" id="{0EFC7CA8-CEBE-2747-AFF6-6DD55F0367C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94206" y="1008529"/>
            <a:ext cx="3099970" cy="5310134"/>
          </a:xfrm>
          <a:prstGeom prst="rect">
            <a:avLst/>
          </a:prstGeom>
        </p:spPr>
      </p:pic>
    </p:spTree>
    <p:extLst>
      <p:ext uri="{BB962C8B-B14F-4D97-AF65-F5344CB8AC3E}">
        <p14:creationId xmlns:p14="http://schemas.microsoft.com/office/powerpoint/2010/main" val="18226445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7E9B4-36CE-524D-83CE-D57A425AD1C0}"/>
              </a:ext>
            </a:extLst>
          </p:cNvPr>
          <p:cNvSpPr>
            <a:spLocks noGrp="1"/>
          </p:cNvSpPr>
          <p:nvPr>
            <p:ph type="title"/>
          </p:nvPr>
        </p:nvSpPr>
        <p:spPr/>
        <p:txBody>
          <a:bodyPr/>
          <a:lstStyle/>
          <a:p>
            <a:r>
              <a:rPr lang="en-US" dirty="0">
                <a:latin typeface="American Typewriter" panose="02090604020004020304" pitchFamily="18" charset="77"/>
              </a:rPr>
              <a:t>                Men of Influence</a:t>
            </a:r>
          </a:p>
        </p:txBody>
      </p:sp>
      <p:sp>
        <p:nvSpPr>
          <p:cNvPr id="3" name="Content Placeholder 2">
            <a:extLst>
              <a:ext uri="{FF2B5EF4-FFF2-40B4-BE49-F238E27FC236}">
                <a16:creationId xmlns:a16="http://schemas.microsoft.com/office/drawing/2014/main" id="{CA62F3FD-4D7A-6645-B668-722F3C9796C2}"/>
              </a:ext>
            </a:extLst>
          </p:cNvPr>
          <p:cNvSpPr>
            <a:spLocks noGrp="1"/>
          </p:cNvSpPr>
          <p:nvPr>
            <p:ph idx="1"/>
          </p:nvPr>
        </p:nvSpPr>
        <p:spPr/>
        <p:txBody>
          <a:bodyPr/>
          <a:lstStyle/>
          <a:p>
            <a:r>
              <a:rPr lang="en-US" dirty="0"/>
              <a:t>Lewis and Clark Expedition 1804</a:t>
            </a:r>
          </a:p>
          <a:p>
            <a:r>
              <a:rPr lang="en-US" dirty="0"/>
              <a:t>Vast resources – Beaver and Bison</a:t>
            </a:r>
          </a:p>
          <a:p>
            <a:r>
              <a:rPr lang="en-US" dirty="0"/>
              <a:t>Demand for Beaver pelts</a:t>
            </a:r>
          </a:p>
          <a:p>
            <a:r>
              <a:rPr lang="en-US" dirty="0"/>
              <a:t>Influx of Trappers</a:t>
            </a:r>
          </a:p>
          <a:p>
            <a:r>
              <a:rPr lang="en-US" dirty="0"/>
              <a:t>Expeditions to area</a:t>
            </a:r>
          </a:p>
          <a:p>
            <a:r>
              <a:rPr lang="en-US" dirty="0"/>
              <a:t>Trapper HQ on North Platte and Fort William</a:t>
            </a:r>
          </a:p>
        </p:txBody>
      </p:sp>
    </p:spTree>
    <p:extLst>
      <p:ext uri="{BB962C8B-B14F-4D97-AF65-F5344CB8AC3E}">
        <p14:creationId xmlns:p14="http://schemas.microsoft.com/office/powerpoint/2010/main" val="1904932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F0C48-BBE7-CB4E-AC04-8490AC020B72}"/>
              </a:ext>
            </a:extLst>
          </p:cNvPr>
          <p:cNvSpPr>
            <a:spLocks noGrp="1"/>
          </p:cNvSpPr>
          <p:nvPr>
            <p:ph type="title"/>
          </p:nvPr>
        </p:nvSpPr>
        <p:spPr/>
        <p:txBody>
          <a:bodyPr/>
          <a:lstStyle/>
          <a:p>
            <a:r>
              <a:rPr lang="en-US" dirty="0"/>
              <a:t>				</a:t>
            </a:r>
            <a:r>
              <a:rPr lang="en-US" dirty="0">
                <a:latin typeface="American Typewriter" panose="02090604020004020304" pitchFamily="18" charset="77"/>
              </a:rPr>
              <a:t>Perspectives</a:t>
            </a:r>
          </a:p>
        </p:txBody>
      </p:sp>
      <p:sp>
        <p:nvSpPr>
          <p:cNvPr id="3" name="Content Placeholder 2">
            <a:extLst>
              <a:ext uri="{FF2B5EF4-FFF2-40B4-BE49-F238E27FC236}">
                <a16:creationId xmlns:a16="http://schemas.microsoft.com/office/drawing/2014/main" id="{D9C382BB-3335-4746-BE9B-E43DE7957BA9}"/>
              </a:ext>
            </a:extLst>
          </p:cNvPr>
          <p:cNvSpPr>
            <a:spLocks noGrp="1"/>
          </p:cNvSpPr>
          <p:nvPr>
            <p:ph idx="1"/>
          </p:nvPr>
        </p:nvSpPr>
        <p:spPr/>
        <p:txBody>
          <a:bodyPr/>
          <a:lstStyle/>
          <a:p>
            <a:r>
              <a:rPr lang="en-US" dirty="0">
                <a:latin typeface="American Typewriter" panose="02090604020004020304" pitchFamily="18" charset="77"/>
              </a:rPr>
              <a:t>Native Americans</a:t>
            </a:r>
          </a:p>
          <a:p>
            <a:pPr lvl="1"/>
            <a:r>
              <a:rPr lang="en-US" dirty="0">
                <a:latin typeface="American Typewriter" panose="02090604020004020304" pitchFamily="18" charset="77"/>
              </a:rPr>
              <a:t>Oral Histories</a:t>
            </a:r>
          </a:p>
          <a:p>
            <a:pPr lvl="1"/>
            <a:r>
              <a:rPr lang="en-US" dirty="0">
                <a:latin typeface="American Typewriter" panose="02090604020004020304" pitchFamily="18" charset="77"/>
              </a:rPr>
              <a:t>Hunter Gatherers versus Farmers</a:t>
            </a:r>
          </a:p>
          <a:p>
            <a:endParaRPr lang="en-US" dirty="0">
              <a:latin typeface="American Typewriter" panose="02090604020004020304" pitchFamily="18" charset="77"/>
            </a:endParaRPr>
          </a:p>
          <a:p>
            <a:r>
              <a:rPr lang="en-US" dirty="0">
                <a:latin typeface="American Typewriter" panose="02090604020004020304" pitchFamily="18" charset="77"/>
              </a:rPr>
              <a:t>U.S. Government</a:t>
            </a:r>
          </a:p>
          <a:p>
            <a:pPr lvl="1"/>
            <a:r>
              <a:rPr lang="en-US" dirty="0">
                <a:latin typeface="American Typewriter" panose="02090604020004020304" pitchFamily="18" charset="77"/>
              </a:rPr>
              <a:t>Written History</a:t>
            </a:r>
          </a:p>
          <a:p>
            <a:pPr lvl="1"/>
            <a:r>
              <a:rPr lang="en-US" dirty="0">
                <a:latin typeface="American Typewriter" panose="02090604020004020304" pitchFamily="18" charset="77"/>
              </a:rPr>
              <a:t>Formal Records</a:t>
            </a:r>
          </a:p>
          <a:p>
            <a:pPr lvl="1"/>
            <a:r>
              <a:rPr lang="en-US" dirty="0">
                <a:latin typeface="American Typewriter" panose="02090604020004020304" pitchFamily="18" charset="77"/>
              </a:rPr>
              <a:t>Ownership</a:t>
            </a:r>
          </a:p>
          <a:p>
            <a:endParaRPr lang="en-US" dirty="0"/>
          </a:p>
        </p:txBody>
      </p:sp>
    </p:spTree>
    <p:extLst>
      <p:ext uri="{BB962C8B-B14F-4D97-AF65-F5344CB8AC3E}">
        <p14:creationId xmlns:p14="http://schemas.microsoft.com/office/powerpoint/2010/main" val="8796563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4995E8B-DB3C-4E23-9186-1613402BF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F21E7C5-2080-4549-97AA-9A6688257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58454601-8C5B-41C4-8012-BF42AE4E16F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13" name="Oval 12">
              <a:extLst>
                <a:ext uri="{FF2B5EF4-FFF2-40B4-BE49-F238E27FC236}">
                  <a16:creationId xmlns:a16="http://schemas.microsoft.com/office/drawing/2014/main" id="{7DC402C5-77D9-4E58-85B2-94FDC43054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D68ED91-A5B1-47B2-93BF-9A7136A89B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E7D0AA1-7663-4AEB-906F-8C1983487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D0B5082-766B-4B9B-95AE-8345369B68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C6EA71F2-5221-4164-8741-7AFF97E221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53567A6-853B-47EF-8846-22A1C04687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a:extLst>
              <a:ext uri="{FF2B5EF4-FFF2-40B4-BE49-F238E27FC236}">
                <a16:creationId xmlns:a16="http://schemas.microsoft.com/office/drawing/2014/main" id="{57957B04-C024-4B5F-B7C3-20FAE3F1D3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6FBFCE4-B693-49EB-9CE1-4420332195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8FFC4225-9683-4D55-8686-FCDDB8BCBF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25" name="Straight Connector 24">
              <a:extLst>
                <a:ext uri="{FF2B5EF4-FFF2-40B4-BE49-F238E27FC236}">
                  <a16:creationId xmlns:a16="http://schemas.microsoft.com/office/drawing/2014/main" id="{23CC42CD-CAE0-4CF0-B118-067FD44AE1E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53ED46F-B155-4F61-89A2-9811AA0F3B4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83B7973-20C3-4DB8-B3E0-064793F7A9A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F30D744-3746-48BB-92A0-20B891DE868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3" name="Picture 2" descr="A vintage photo of a person&#10;&#10;Description automatically generated">
            <a:extLst>
              <a:ext uri="{FF2B5EF4-FFF2-40B4-BE49-F238E27FC236}">
                <a16:creationId xmlns:a16="http://schemas.microsoft.com/office/drawing/2014/main" id="{C4BD53FA-2ED8-304A-B3AD-B1ED68AA4B6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46190" y="491900"/>
            <a:ext cx="10721907" cy="5663518"/>
          </a:xfrm>
          <a:prstGeom prst="rect">
            <a:avLst/>
          </a:prstGeom>
        </p:spPr>
      </p:pic>
      <p:grpSp>
        <p:nvGrpSpPr>
          <p:cNvPr id="30" name="Group 29">
            <a:extLst>
              <a:ext uri="{FF2B5EF4-FFF2-40B4-BE49-F238E27FC236}">
                <a16:creationId xmlns:a16="http://schemas.microsoft.com/office/drawing/2014/main" id="{2993EE7D-6C2F-43A3-9C60-0C79DB9E529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588843" y="626533"/>
            <a:ext cx="304800" cy="429768"/>
            <a:chOff x="215328" y="-46937"/>
            <a:chExt cx="304800" cy="2773841"/>
          </a:xfrm>
        </p:grpSpPr>
        <p:cxnSp>
          <p:nvCxnSpPr>
            <p:cNvPr id="31" name="Straight Connector 30">
              <a:extLst>
                <a:ext uri="{FF2B5EF4-FFF2-40B4-BE49-F238E27FC236}">
                  <a16:creationId xmlns:a16="http://schemas.microsoft.com/office/drawing/2014/main" id="{4F4095D5-6DE8-4CF4-8418-1C6822E1648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3CD50F6-3A5C-4547-BD23-ACBD8E3913D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912E168-78F1-4E05-A8A5-65F2BAF5969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315E977-7B29-4DD8-9B9E-C63D97DF307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407453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9FF99BD-075F-4761-A995-6FC574BD2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7B21A54-9BA3-4EA9-B460-5A829ADD90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FA8F714-B9D8-488A-8CCA-E9948FF91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xt, book&#10;&#10;Description automatically generated">
            <a:extLst>
              <a:ext uri="{FF2B5EF4-FFF2-40B4-BE49-F238E27FC236}">
                <a16:creationId xmlns:a16="http://schemas.microsoft.com/office/drawing/2014/main" id="{2E5F475B-890A-C348-A70F-F9BF5E1BE12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305242" y="1123527"/>
            <a:ext cx="3581511" cy="4604800"/>
          </a:xfrm>
          <a:prstGeom prst="rect">
            <a:avLst/>
          </a:prstGeom>
        </p:spPr>
      </p:pic>
    </p:spTree>
    <p:extLst>
      <p:ext uri="{BB962C8B-B14F-4D97-AF65-F5344CB8AC3E}">
        <p14:creationId xmlns:p14="http://schemas.microsoft.com/office/powerpoint/2010/main" val="30030186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011AF-8220-A54F-892E-2AEE8E6DFE17}"/>
              </a:ext>
            </a:extLst>
          </p:cNvPr>
          <p:cNvSpPr>
            <a:spLocks noGrp="1"/>
          </p:cNvSpPr>
          <p:nvPr>
            <p:ph type="title"/>
          </p:nvPr>
        </p:nvSpPr>
        <p:spPr/>
        <p:txBody>
          <a:bodyPr/>
          <a:lstStyle/>
          <a:p>
            <a:r>
              <a:rPr lang="en-US" dirty="0"/>
              <a:t>                            </a:t>
            </a:r>
            <a:r>
              <a:rPr lang="en-US" dirty="0">
                <a:latin typeface="American Typewriter" panose="02090604020004020304" pitchFamily="18" charset="77"/>
              </a:rPr>
              <a:t>Antoine Janis</a:t>
            </a:r>
          </a:p>
        </p:txBody>
      </p:sp>
      <p:sp>
        <p:nvSpPr>
          <p:cNvPr id="3" name="Content Placeholder 2">
            <a:extLst>
              <a:ext uri="{FF2B5EF4-FFF2-40B4-BE49-F238E27FC236}">
                <a16:creationId xmlns:a16="http://schemas.microsoft.com/office/drawing/2014/main" id="{68A25C68-C21E-554A-8C8C-9306155A3AD3}"/>
              </a:ext>
            </a:extLst>
          </p:cNvPr>
          <p:cNvSpPr>
            <a:spLocks noGrp="1"/>
          </p:cNvSpPr>
          <p:nvPr>
            <p:ph idx="1"/>
          </p:nvPr>
        </p:nvSpPr>
        <p:spPr/>
        <p:txBody>
          <a:bodyPr>
            <a:normAutofit fontScale="92500" lnSpcReduction="20000"/>
          </a:bodyPr>
          <a:lstStyle/>
          <a:p>
            <a:r>
              <a:rPr lang="en-US" dirty="0">
                <a:latin typeface="American Typewriter" panose="02090604020004020304" pitchFamily="18" charset="77"/>
              </a:rPr>
              <a:t>Born 1824 Missouri</a:t>
            </a:r>
          </a:p>
          <a:p>
            <a:r>
              <a:rPr lang="en-US" dirty="0">
                <a:latin typeface="American Typewriter" panose="02090604020004020304" pitchFamily="18" charset="77"/>
              </a:rPr>
              <a:t>Father Antoine, brother Nicholas</a:t>
            </a:r>
          </a:p>
          <a:p>
            <a:r>
              <a:rPr lang="en-US" dirty="0">
                <a:latin typeface="American Typewriter" panose="02090604020004020304" pitchFamily="18" charset="77"/>
              </a:rPr>
              <a:t>@ 1836 at Cache la Poudre</a:t>
            </a:r>
          </a:p>
          <a:p>
            <a:r>
              <a:rPr lang="en-US" dirty="0">
                <a:latin typeface="American Typewriter" panose="02090604020004020304" pitchFamily="18" charset="77"/>
              </a:rPr>
              <a:t>1844 claims land in now Laporte</a:t>
            </a:r>
          </a:p>
          <a:p>
            <a:r>
              <a:rPr lang="en-US" dirty="0">
                <a:latin typeface="American Typewriter" panose="02090604020004020304" pitchFamily="18" charset="77"/>
              </a:rPr>
              <a:t>1858 Chief Bad Wolf gifts land – mountains to Boxelder</a:t>
            </a:r>
          </a:p>
          <a:p>
            <a:r>
              <a:rPr lang="en-US" dirty="0">
                <a:latin typeface="American Typewriter" panose="02090604020004020304" pitchFamily="18" charset="77"/>
              </a:rPr>
              <a:t>First white settler cabin in area</a:t>
            </a:r>
          </a:p>
          <a:p>
            <a:r>
              <a:rPr lang="en-US" dirty="0">
                <a:latin typeface="American Typewriter" panose="02090604020004020304" pitchFamily="18" charset="77"/>
              </a:rPr>
              <a:t>Marries Oglala First Elk Woman</a:t>
            </a:r>
          </a:p>
          <a:p>
            <a:r>
              <a:rPr lang="en-US" dirty="0">
                <a:latin typeface="American Typewriter" panose="02090604020004020304" pitchFamily="18" charset="77"/>
              </a:rPr>
              <a:t>Interpreter various treaties</a:t>
            </a:r>
          </a:p>
          <a:p>
            <a:r>
              <a:rPr lang="en-US" dirty="0">
                <a:latin typeface="American Typewriter" panose="02090604020004020304" pitchFamily="18" charset="77"/>
              </a:rPr>
              <a:t>Settles in South Dakota 1878</a:t>
            </a:r>
          </a:p>
          <a:p>
            <a:r>
              <a:rPr lang="en-US" dirty="0">
                <a:latin typeface="American Typewriter" panose="02090604020004020304" pitchFamily="18" charset="77"/>
              </a:rPr>
              <a:t>Dies on Pine Ridge Reservation 1890</a:t>
            </a:r>
          </a:p>
        </p:txBody>
      </p:sp>
    </p:spTree>
    <p:extLst>
      <p:ext uri="{BB962C8B-B14F-4D97-AF65-F5344CB8AC3E}">
        <p14:creationId xmlns:p14="http://schemas.microsoft.com/office/powerpoint/2010/main" val="39964660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riding a horse drawn carriage&#10;&#10;Description automatically generated">
            <a:extLst>
              <a:ext uri="{FF2B5EF4-FFF2-40B4-BE49-F238E27FC236}">
                <a16:creationId xmlns:a16="http://schemas.microsoft.com/office/drawing/2014/main" id="{77E12BCD-EDE2-8949-BAD2-FEEA659355E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8" name="Freeform: Shape 7">
            <a:extLst>
              <a:ext uri="{FF2B5EF4-FFF2-40B4-BE49-F238E27FC236}">
                <a16:creationId xmlns:a16="http://schemas.microsoft.com/office/drawing/2014/main" id="{8FF5081D-6F37-4BB4-B5EA-A116923589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643467 w 12192000"/>
              <a:gd name="connsiteY0" fmla="*/ 643467 h 6858000"/>
              <a:gd name="connsiteX1" fmla="*/ 643467 w 12192000"/>
              <a:gd name="connsiteY1" fmla="*/ 6214533 h 6858000"/>
              <a:gd name="connsiteX2" fmla="*/ 11548533 w 12192000"/>
              <a:gd name="connsiteY2" fmla="*/ 6214533 h 6858000"/>
              <a:gd name="connsiteX3" fmla="*/ 11548533 w 12192000"/>
              <a:gd name="connsiteY3" fmla="*/ 643467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643467" y="643467"/>
                </a:moveTo>
                <a:lnTo>
                  <a:pt x="643467" y="6214533"/>
                </a:lnTo>
                <a:lnTo>
                  <a:pt x="11548533" y="6214533"/>
                </a:lnTo>
                <a:lnTo>
                  <a:pt x="11548533" y="643467"/>
                </a:lnTo>
                <a:close/>
                <a:moveTo>
                  <a:pt x="0" y="0"/>
                </a:moveTo>
                <a:lnTo>
                  <a:pt x="12192000" y="0"/>
                </a:lnTo>
                <a:lnTo>
                  <a:pt x="12192000" y="6858000"/>
                </a:lnTo>
                <a:lnTo>
                  <a:pt x="0" y="6858000"/>
                </a:lnTo>
                <a:close/>
              </a:path>
            </a:pathLst>
          </a:cu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8DC041D-D1C3-4296-85D0-23923F3A49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627698"/>
            <a:ext cx="10915650" cy="5602605"/>
          </a:xfrm>
          <a:prstGeom prst="rect">
            <a:avLst/>
          </a:prstGeom>
          <a:noFill/>
          <a:ln w="44450" cap="sq" cmpd="dbl">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19379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earing a suit and hat&#10;&#10;Description automatically generated">
            <a:extLst>
              <a:ext uri="{FF2B5EF4-FFF2-40B4-BE49-F238E27FC236}">
                <a16:creationId xmlns:a16="http://schemas.microsoft.com/office/drawing/2014/main" id="{2824939F-AD0A-4843-95BE-708A5930E4C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838200" y="-3810"/>
            <a:ext cx="9928860" cy="6858001"/>
          </a:xfrm>
          <a:prstGeom prst="rect">
            <a:avLst/>
          </a:prstGeom>
        </p:spPr>
      </p:pic>
      <p:pic>
        <p:nvPicPr>
          <p:cNvPr id="8" name="Picture 7">
            <a:extLst>
              <a:ext uri="{FF2B5EF4-FFF2-40B4-BE49-F238E27FC236}">
                <a16:creationId xmlns:a16="http://schemas.microsoft.com/office/drawing/2014/main" id="{CB607B98-7700-4DC9-8BE8-A876255F9C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895962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55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outdoor, building, person, man&#10;&#10;Description automatically generated">
            <a:extLst>
              <a:ext uri="{FF2B5EF4-FFF2-40B4-BE49-F238E27FC236}">
                <a16:creationId xmlns:a16="http://schemas.microsoft.com/office/drawing/2014/main" id="{B91D086D-F638-1F47-8CCD-87C0193117F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78863" y="1136804"/>
            <a:ext cx="3303427" cy="4389937"/>
          </a:xfrm>
          <a:prstGeom prst="rect">
            <a:avLst/>
          </a:prstGeom>
        </p:spPr>
      </p:pic>
    </p:spTree>
    <p:extLst>
      <p:ext uri="{BB962C8B-B14F-4D97-AF65-F5344CB8AC3E}">
        <p14:creationId xmlns:p14="http://schemas.microsoft.com/office/powerpoint/2010/main" val="9061165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13C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vintage photo of a person&#10;&#10;Description automatically generated">
            <a:extLst>
              <a:ext uri="{FF2B5EF4-FFF2-40B4-BE49-F238E27FC236}">
                <a16:creationId xmlns:a16="http://schemas.microsoft.com/office/drawing/2014/main" id="{B719AEF3-7961-664A-BE0B-257547C26E4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38415" y="1049906"/>
            <a:ext cx="3318834" cy="4758187"/>
          </a:xfrm>
          <a:prstGeom prst="rect">
            <a:avLst/>
          </a:prstGeom>
        </p:spPr>
      </p:pic>
    </p:spTree>
    <p:extLst>
      <p:ext uri="{BB962C8B-B14F-4D97-AF65-F5344CB8AC3E}">
        <p14:creationId xmlns:p14="http://schemas.microsoft.com/office/powerpoint/2010/main" val="16848212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field of grass&#10;&#10;Description automatically generated">
            <a:extLst>
              <a:ext uri="{FF2B5EF4-FFF2-40B4-BE49-F238E27FC236}">
                <a16:creationId xmlns:a16="http://schemas.microsoft.com/office/drawing/2014/main" id="{0A1784C9-A3D2-1A46-8637-CDB2FA29ABE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7573623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5802441-9052-3144-817B-B43E9C3F219B}"/>
              </a:ext>
            </a:extLst>
          </p:cNvPr>
          <p:cNvSpPr txBox="1"/>
          <p:nvPr/>
        </p:nvSpPr>
        <p:spPr>
          <a:xfrm>
            <a:off x="506186" y="653143"/>
            <a:ext cx="11343042" cy="3046988"/>
          </a:xfrm>
          <a:prstGeom prst="rect">
            <a:avLst/>
          </a:prstGeom>
          <a:noFill/>
        </p:spPr>
        <p:txBody>
          <a:bodyPr wrap="none" rtlCol="0">
            <a:spAutoFit/>
          </a:bodyPr>
          <a:lstStyle/>
          <a:p>
            <a:r>
              <a:rPr lang="en-US" sz="3200" dirty="0">
                <a:latin typeface="American Typewriter" panose="02090604020004020304" pitchFamily="18" charset="77"/>
              </a:rPr>
              <a:t>Because of the language difference …the government </a:t>
            </a:r>
          </a:p>
          <a:p>
            <a:r>
              <a:rPr lang="en-US" sz="3200" dirty="0">
                <a:latin typeface="American Typewriter" panose="02090604020004020304" pitchFamily="18" charset="77"/>
              </a:rPr>
              <a:t>needed interpreters to explain the terms of the treaties</a:t>
            </a:r>
          </a:p>
          <a:p>
            <a:r>
              <a:rPr lang="en-US" sz="3200" dirty="0">
                <a:latin typeface="American Typewriter" panose="02090604020004020304" pitchFamily="18" charset="77"/>
              </a:rPr>
              <a:t>to the Indians.  The presence and knowledge of people </a:t>
            </a:r>
          </a:p>
          <a:p>
            <a:r>
              <a:rPr lang="en-US" sz="3200" dirty="0">
                <a:latin typeface="American Typewriter" panose="02090604020004020304" pitchFamily="18" charset="77"/>
              </a:rPr>
              <a:t>such as Antoine Janis “was one reason why Camp Collins</a:t>
            </a:r>
          </a:p>
          <a:p>
            <a:r>
              <a:rPr lang="en-US" sz="3200" dirty="0">
                <a:latin typeface="American Typewriter" panose="02090604020004020304" pitchFamily="18" charset="77"/>
              </a:rPr>
              <a:t>had kept a level head and encountered so little trouble </a:t>
            </a:r>
          </a:p>
          <a:p>
            <a:r>
              <a:rPr lang="en-US" sz="3200" dirty="0">
                <a:latin typeface="American Typewriter" panose="02090604020004020304" pitchFamily="18" charset="77"/>
              </a:rPr>
              <a:t>with the natives.”  </a:t>
            </a:r>
            <a:r>
              <a:rPr lang="en-US" sz="2400" dirty="0">
                <a:latin typeface="American Typewriter" panose="02090604020004020304" pitchFamily="18" charset="77"/>
              </a:rPr>
              <a:t>Gray, Cavalry and Coaches </a:t>
            </a:r>
          </a:p>
        </p:txBody>
      </p:sp>
    </p:spTree>
    <p:extLst>
      <p:ext uri="{BB962C8B-B14F-4D97-AF65-F5344CB8AC3E}">
        <p14:creationId xmlns:p14="http://schemas.microsoft.com/office/powerpoint/2010/main" val="27025021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vintage photo of a person wearing a suit and tie&#10;&#10;Description automatically generated">
            <a:extLst>
              <a:ext uri="{FF2B5EF4-FFF2-40B4-BE49-F238E27FC236}">
                <a16:creationId xmlns:a16="http://schemas.microsoft.com/office/drawing/2014/main" id="{0F7CBEBF-0505-3B49-A551-9118A358C05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5101" y="982676"/>
            <a:ext cx="4089005" cy="4941397"/>
          </a:xfrm>
          <a:prstGeom prst="rect">
            <a:avLst/>
          </a:prstGeom>
        </p:spPr>
      </p:pic>
    </p:spTree>
    <p:extLst>
      <p:ext uri="{BB962C8B-B14F-4D97-AF65-F5344CB8AC3E}">
        <p14:creationId xmlns:p14="http://schemas.microsoft.com/office/powerpoint/2010/main" val="4202324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E7831-CAB9-0546-BBF7-C6BD45E6A0AD}"/>
              </a:ext>
            </a:extLst>
          </p:cNvPr>
          <p:cNvSpPr>
            <a:spLocks noGrp="1"/>
          </p:cNvSpPr>
          <p:nvPr>
            <p:ph type="title"/>
          </p:nvPr>
        </p:nvSpPr>
        <p:spPr/>
        <p:txBody>
          <a:bodyPr>
            <a:normAutofit/>
          </a:bodyPr>
          <a:lstStyle/>
          <a:p>
            <a:r>
              <a:rPr lang="en-US" sz="4000" dirty="0">
                <a:latin typeface="American Typewriter" panose="02090604020004020304" pitchFamily="18" charset="77"/>
              </a:rPr>
              <a:t>Native Americans – Original Stewards of the Land</a:t>
            </a:r>
          </a:p>
        </p:txBody>
      </p:sp>
      <p:sp>
        <p:nvSpPr>
          <p:cNvPr id="3" name="Content Placeholder 2">
            <a:extLst>
              <a:ext uri="{FF2B5EF4-FFF2-40B4-BE49-F238E27FC236}">
                <a16:creationId xmlns:a16="http://schemas.microsoft.com/office/drawing/2014/main" id="{A19EAEE5-48E4-3E40-B76C-CF5B175B65A9}"/>
              </a:ext>
            </a:extLst>
          </p:cNvPr>
          <p:cNvSpPr>
            <a:spLocks noGrp="1"/>
          </p:cNvSpPr>
          <p:nvPr>
            <p:ph idx="1"/>
          </p:nvPr>
        </p:nvSpPr>
        <p:spPr/>
        <p:txBody>
          <a:bodyPr/>
          <a:lstStyle/>
          <a:p>
            <a:r>
              <a:rPr lang="en-US" dirty="0">
                <a:latin typeface="American Typewriter" panose="02090604020004020304" pitchFamily="18" charset="77"/>
              </a:rPr>
              <a:t>To Understand Fort Collins History</a:t>
            </a:r>
          </a:p>
          <a:p>
            <a:pPr lvl="1"/>
            <a:r>
              <a:rPr lang="en-US" dirty="0">
                <a:latin typeface="American Typewriter" panose="02090604020004020304" pitchFamily="18" charset="77"/>
              </a:rPr>
              <a:t>Understand Native American History</a:t>
            </a:r>
          </a:p>
          <a:p>
            <a:pPr lvl="2"/>
            <a:r>
              <a:rPr lang="en-US" dirty="0">
                <a:latin typeface="American Typewriter" panose="02090604020004020304" pitchFamily="18" charset="77"/>
              </a:rPr>
              <a:t>Understand Ties to the Land</a:t>
            </a:r>
          </a:p>
          <a:p>
            <a:pPr lvl="2"/>
            <a:r>
              <a:rPr lang="en-US" dirty="0">
                <a:latin typeface="American Typewriter" panose="02090604020004020304" pitchFamily="18" charset="77"/>
              </a:rPr>
              <a:t>Understand How Use the Land</a:t>
            </a:r>
          </a:p>
          <a:p>
            <a:pPr lvl="2"/>
            <a:r>
              <a:rPr lang="en-US" dirty="0">
                <a:latin typeface="American Typewriter" panose="02090604020004020304" pitchFamily="18" charset="77"/>
              </a:rPr>
              <a:t>Understand Interaction with Tribes</a:t>
            </a:r>
          </a:p>
          <a:p>
            <a:pPr lvl="2"/>
            <a:r>
              <a:rPr lang="en-US" dirty="0">
                <a:latin typeface="American Typewriter" panose="02090604020004020304" pitchFamily="18" charset="77"/>
              </a:rPr>
              <a:t>Understand interaction with Settlers</a:t>
            </a:r>
          </a:p>
          <a:p>
            <a:pPr lvl="2"/>
            <a:r>
              <a:rPr lang="en-US" dirty="0">
                <a:latin typeface="American Typewriter" panose="02090604020004020304" pitchFamily="18" charset="77"/>
              </a:rPr>
              <a:t>Understand Interaction with U.S. Government</a:t>
            </a:r>
          </a:p>
          <a:p>
            <a:pPr lvl="2"/>
            <a:endParaRPr lang="en-US" dirty="0">
              <a:latin typeface="American Typewriter" panose="02090604020004020304" pitchFamily="18" charset="77"/>
            </a:endParaRPr>
          </a:p>
          <a:p>
            <a:pPr marL="914400" lvl="2" indent="0">
              <a:buNone/>
            </a:pPr>
            <a:br>
              <a:rPr lang="en-US" dirty="0"/>
            </a:br>
            <a:br>
              <a:rPr lang="en-US" dirty="0"/>
            </a:br>
            <a:br>
              <a:rPr lang="en-US" dirty="0"/>
            </a:br>
            <a:endParaRPr lang="en-US" dirty="0"/>
          </a:p>
          <a:p>
            <a:pPr lvl="3"/>
            <a:endParaRPr lang="en-US" dirty="0"/>
          </a:p>
          <a:p>
            <a:pPr lvl="3"/>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a:p>
            <a:pPr lvl="2"/>
            <a:endParaRPr lang="en-US" dirty="0"/>
          </a:p>
          <a:p>
            <a:pPr lvl="2"/>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457200" lvl="1" indent="0">
              <a:buNone/>
            </a:pPr>
            <a:endParaRPr lang="en-US" dirty="0"/>
          </a:p>
        </p:txBody>
      </p:sp>
    </p:spTree>
    <p:extLst>
      <p:ext uri="{BB962C8B-B14F-4D97-AF65-F5344CB8AC3E}">
        <p14:creationId xmlns:p14="http://schemas.microsoft.com/office/powerpoint/2010/main" val="4571308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14C1B-36C7-054C-B940-834EAFE2E4EC}"/>
              </a:ext>
            </a:extLst>
          </p:cNvPr>
          <p:cNvSpPr>
            <a:spLocks noGrp="1"/>
          </p:cNvSpPr>
          <p:nvPr>
            <p:ph type="title"/>
          </p:nvPr>
        </p:nvSpPr>
        <p:spPr/>
        <p:txBody>
          <a:bodyPr/>
          <a:lstStyle/>
          <a:p>
            <a:r>
              <a:rPr lang="en-US" dirty="0">
                <a:latin typeface="American Typewriter" panose="02090604020004020304" pitchFamily="18" charset="77"/>
              </a:rPr>
              <a:t>                 Thomas Fitzpatrick</a:t>
            </a:r>
          </a:p>
        </p:txBody>
      </p:sp>
      <p:sp>
        <p:nvSpPr>
          <p:cNvPr id="3" name="Content Placeholder 2">
            <a:extLst>
              <a:ext uri="{FF2B5EF4-FFF2-40B4-BE49-F238E27FC236}">
                <a16:creationId xmlns:a16="http://schemas.microsoft.com/office/drawing/2014/main" id="{0FE08EE0-A863-A047-BB3B-D45EF1CDEAA4}"/>
              </a:ext>
            </a:extLst>
          </p:cNvPr>
          <p:cNvSpPr>
            <a:spLocks noGrp="1"/>
          </p:cNvSpPr>
          <p:nvPr>
            <p:ph idx="1"/>
          </p:nvPr>
        </p:nvSpPr>
        <p:spPr/>
        <p:txBody>
          <a:bodyPr>
            <a:normAutofit lnSpcReduction="10000"/>
          </a:bodyPr>
          <a:lstStyle/>
          <a:p>
            <a:r>
              <a:rPr lang="en-US" dirty="0">
                <a:latin typeface="American Typewriter" panose="02090604020004020304" pitchFamily="18" charset="77"/>
              </a:rPr>
              <a:t>Born in Ireland 1799</a:t>
            </a:r>
          </a:p>
          <a:p>
            <a:r>
              <a:rPr lang="en-US" dirty="0">
                <a:latin typeface="American Typewriter" panose="02090604020004020304" pitchFamily="18" charset="77"/>
              </a:rPr>
              <a:t>Immigrates to St. Louis 1816</a:t>
            </a:r>
          </a:p>
          <a:p>
            <a:r>
              <a:rPr lang="en-US" dirty="0">
                <a:latin typeface="American Typewriter" panose="02090604020004020304" pitchFamily="18" charset="77"/>
              </a:rPr>
              <a:t>Participates in Trapper Expeditions to West</a:t>
            </a:r>
          </a:p>
          <a:p>
            <a:r>
              <a:rPr lang="en-US" dirty="0">
                <a:latin typeface="American Typewriter" panose="02090604020004020304" pitchFamily="18" charset="77"/>
              </a:rPr>
              <a:t>Visits Poudre river / LaPorte area</a:t>
            </a:r>
          </a:p>
          <a:p>
            <a:r>
              <a:rPr lang="en-US" dirty="0">
                <a:latin typeface="American Typewriter" panose="02090604020004020304" pitchFamily="18" charset="77"/>
              </a:rPr>
              <a:t>1831 finds </a:t>
            </a:r>
            <a:r>
              <a:rPr lang="en-US" dirty="0" err="1">
                <a:latin typeface="American Typewriter" panose="02090604020004020304" pitchFamily="18" charset="77"/>
              </a:rPr>
              <a:t>Warshinun</a:t>
            </a:r>
            <a:r>
              <a:rPr lang="en-US" dirty="0">
                <a:latin typeface="American Typewriter" panose="02090604020004020304" pitchFamily="18" charset="77"/>
              </a:rPr>
              <a:t> wandering on Prairie</a:t>
            </a:r>
          </a:p>
          <a:p>
            <a:r>
              <a:rPr lang="en-US" dirty="0">
                <a:latin typeface="American Typewriter" panose="02090604020004020304" pitchFamily="18" charset="77"/>
              </a:rPr>
              <a:t>Named Indian Agent at Fort Laramie in 1846</a:t>
            </a:r>
          </a:p>
          <a:p>
            <a:r>
              <a:rPr lang="en-US" dirty="0">
                <a:latin typeface="American Typewriter" panose="02090604020004020304" pitchFamily="18" charset="77"/>
              </a:rPr>
              <a:t>1849 Married Margaret </a:t>
            </a:r>
            <a:r>
              <a:rPr lang="en-US" dirty="0" err="1">
                <a:latin typeface="American Typewriter" panose="02090604020004020304" pitchFamily="18" charset="77"/>
              </a:rPr>
              <a:t>Poisal</a:t>
            </a:r>
            <a:r>
              <a:rPr lang="en-US" dirty="0">
                <a:latin typeface="American Typewriter" panose="02090604020004020304" pitchFamily="18" charset="77"/>
              </a:rPr>
              <a:t>, sister of Niwot</a:t>
            </a:r>
          </a:p>
          <a:p>
            <a:r>
              <a:rPr lang="en-US" dirty="0">
                <a:latin typeface="American Typewriter" panose="02090604020004020304" pitchFamily="18" charset="77"/>
              </a:rPr>
              <a:t>Architect of 1851 Treaty at Fort Laramie</a:t>
            </a:r>
          </a:p>
          <a:p>
            <a:r>
              <a:rPr lang="en-US" dirty="0">
                <a:latin typeface="American Typewriter" panose="02090604020004020304" pitchFamily="18" charset="77"/>
              </a:rPr>
              <a:t>Dies while in Washington, D.C 1853</a:t>
            </a:r>
          </a:p>
          <a:p>
            <a:endParaRPr lang="en-US" dirty="0">
              <a:latin typeface="American Typewriter" panose="02090604020004020304" pitchFamily="18" charset="77"/>
            </a:endParaRPr>
          </a:p>
        </p:txBody>
      </p:sp>
    </p:spTree>
    <p:extLst>
      <p:ext uri="{BB962C8B-B14F-4D97-AF65-F5344CB8AC3E}">
        <p14:creationId xmlns:p14="http://schemas.microsoft.com/office/powerpoint/2010/main" val="21565060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EF7D2BF-A70C-7146-B658-868C88D6189F}"/>
              </a:ext>
            </a:extLst>
          </p:cNvPr>
          <p:cNvSpPr txBox="1"/>
          <p:nvPr/>
        </p:nvSpPr>
        <p:spPr>
          <a:xfrm>
            <a:off x="652750" y="657922"/>
            <a:ext cx="4806184" cy="4281913"/>
          </a:xfrm>
          <a:prstGeom prst="rect">
            <a:avLst/>
          </a:prstGeom>
          <a:noFill/>
        </p:spPr>
        <p:txBody>
          <a:bodyPr vert="horz" lIns="91440" tIns="45720" rIns="91440" bIns="45720" rtlCol="0" anchor="b">
            <a:normAutofit/>
          </a:bodyPr>
          <a:lstStyle/>
          <a:p>
            <a:pPr>
              <a:lnSpc>
                <a:spcPct val="90000"/>
              </a:lnSpc>
              <a:spcBef>
                <a:spcPct val="0"/>
              </a:spcBef>
              <a:spcAft>
                <a:spcPts val="600"/>
              </a:spcAft>
            </a:pPr>
            <a:r>
              <a:rPr lang="en-US" sz="5000">
                <a:latin typeface="+mj-lt"/>
                <a:ea typeface="+mj-ea"/>
                <a:cs typeface="+mj-cs"/>
              </a:rPr>
              <a:t>Thomas Fitzpatrick</a:t>
            </a:r>
          </a:p>
        </p:txBody>
      </p:sp>
      <p:pic>
        <p:nvPicPr>
          <p:cNvPr id="3" name="Picture 2" descr="A person posing for the camera&#10;&#10;Description automatically generated">
            <a:extLst>
              <a:ext uri="{FF2B5EF4-FFF2-40B4-BE49-F238E27FC236}">
                <a16:creationId xmlns:a16="http://schemas.microsoft.com/office/drawing/2014/main" id="{33128FDC-5CD2-3D49-B4B4-508BCEA7AF7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2"/>
          <a:stretch/>
        </p:blipFill>
        <p:spPr>
          <a:xfrm>
            <a:off x="6095999" y="10"/>
            <a:ext cx="6105655" cy="6857990"/>
          </a:xfrm>
          <a:prstGeom prst="rect">
            <a:avLst/>
          </a:prstGeom>
        </p:spPr>
      </p:pic>
    </p:spTree>
    <p:extLst>
      <p:ext uri="{BB962C8B-B14F-4D97-AF65-F5344CB8AC3E}">
        <p14:creationId xmlns:p14="http://schemas.microsoft.com/office/powerpoint/2010/main" val="636515906"/>
      </p:ext>
    </p:extLst>
  </p:cSld>
  <p:clrMapOvr>
    <a:overrideClrMapping bg1="dk1" tx1="lt1" bg2="dk2" tx2="lt2" accent1="accent1" accent2="accent2" accent3="accent3" accent4="accent4" accent5="accent5" accent6="accent6" hlink="hlink" folHlink="folHlink"/>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4995E8B-DB3C-4E23-9186-1613402BF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F21E7C5-2080-4549-97AA-9A6688257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58454601-8C5B-41C4-8012-BF42AE4E16F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13" name="Oval 12">
              <a:extLst>
                <a:ext uri="{FF2B5EF4-FFF2-40B4-BE49-F238E27FC236}">
                  <a16:creationId xmlns:a16="http://schemas.microsoft.com/office/drawing/2014/main" id="{7DC402C5-77D9-4E58-85B2-94FDC43054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D68ED91-A5B1-47B2-93BF-9A7136A89B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E7D0AA1-7663-4AEB-906F-8C1983487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D0B5082-766B-4B9B-95AE-8345369B68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C6EA71F2-5221-4164-8741-7AFF97E221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53567A6-853B-47EF-8846-22A1C04687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a:extLst>
              <a:ext uri="{FF2B5EF4-FFF2-40B4-BE49-F238E27FC236}">
                <a16:creationId xmlns:a16="http://schemas.microsoft.com/office/drawing/2014/main" id="{57957B04-C024-4B5F-B7C3-20FAE3F1D3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6FBFCE4-B693-49EB-9CE1-4420332195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8FFC4225-9683-4D55-8686-FCDDB8BCBF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25" name="Straight Connector 24">
              <a:extLst>
                <a:ext uri="{FF2B5EF4-FFF2-40B4-BE49-F238E27FC236}">
                  <a16:creationId xmlns:a16="http://schemas.microsoft.com/office/drawing/2014/main" id="{23CC42CD-CAE0-4CF0-B118-067FD44AE1E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53ED46F-B155-4F61-89A2-9811AA0F3B4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83B7973-20C3-4DB8-B3E0-064793F7A9A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F30D744-3746-48BB-92A0-20B891DE868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3" name="Picture 2" descr="A crowd of people at a beach&#10;&#10;Description automatically generated">
            <a:extLst>
              <a:ext uri="{FF2B5EF4-FFF2-40B4-BE49-F238E27FC236}">
                <a16:creationId xmlns:a16="http://schemas.microsoft.com/office/drawing/2014/main" id="{F51F2BA6-43E0-C847-ACF0-32F76094E05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46190" y="491900"/>
            <a:ext cx="10721907" cy="5663518"/>
          </a:xfrm>
          <a:prstGeom prst="rect">
            <a:avLst/>
          </a:prstGeom>
        </p:spPr>
      </p:pic>
      <p:grpSp>
        <p:nvGrpSpPr>
          <p:cNvPr id="30" name="Group 29">
            <a:extLst>
              <a:ext uri="{FF2B5EF4-FFF2-40B4-BE49-F238E27FC236}">
                <a16:creationId xmlns:a16="http://schemas.microsoft.com/office/drawing/2014/main" id="{2993EE7D-6C2F-43A3-9C60-0C79DB9E529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588843" y="626533"/>
            <a:ext cx="304800" cy="429768"/>
            <a:chOff x="215328" y="-46937"/>
            <a:chExt cx="304800" cy="2773841"/>
          </a:xfrm>
        </p:grpSpPr>
        <p:cxnSp>
          <p:nvCxnSpPr>
            <p:cNvPr id="31" name="Straight Connector 30">
              <a:extLst>
                <a:ext uri="{FF2B5EF4-FFF2-40B4-BE49-F238E27FC236}">
                  <a16:creationId xmlns:a16="http://schemas.microsoft.com/office/drawing/2014/main" id="{4F4095D5-6DE8-4CF4-8418-1C6822E1648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3CD50F6-3A5C-4547-BD23-ACBD8E3913D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912E168-78F1-4E05-A8A5-65F2BAF5969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315E977-7B29-4DD8-9B9E-C63D97DF307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12140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70DC0-BB57-0740-81D6-88981E212C3C}"/>
              </a:ext>
            </a:extLst>
          </p:cNvPr>
          <p:cNvSpPr>
            <a:spLocks noGrp="1"/>
          </p:cNvSpPr>
          <p:nvPr>
            <p:ph type="title"/>
          </p:nvPr>
        </p:nvSpPr>
        <p:spPr/>
        <p:txBody>
          <a:bodyPr/>
          <a:lstStyle/>
          <a:p>
            <a:r>
              <a:rPr lang="en-US" dirty="0">
                <a:latin typeface="American Typewriter" panose="02090604020004020304" pitchFamily="18" charset="77"/>
              </a:rPr>
              <a:t>Mountain Man Thomas Fitzpatrick, </a:t>
            </a:r>
            <a:r>
              <a:rPr lang="en-US" sz="3200" dirty="0">
                <a:latin typeface="American Typewriter" panose="02090604020004020304" pitchFamily="18" charset="77"/>
              </a:rPr>
              <a:t>Joe Gannon</a:t>
            </a:r>
          </a:p>
        </p:txBody>
      </p:sp>
      <p:sp>
        <p:nvSpPr>
          <p:cNvPr id="3" name="Content Placeholder 2">
            <a:extLst>
              <a:ext uri="{FF2B5EF4-FFF2-40B4-BE49-F238E27FC236}">
                <a16:creationId xmlns:a16="http://schemas.microsoft.com/office/drawing/2014/main" id="{308F8F79-CCB4-2241-BC2F-527F52FC0819}"/>
              </a:ext>
            </a:extLst>
          </p:cNvPr>
          <p:cNvSpPr>
            <a:spLocks noGrp="1"/>
          </p:cNvSpPr>
          <p:nvPr>
            <p:ph idx="1"/>
          </p:nvPr>
        </p:nvSpPr>
        <p:spPr/>
        <p:txBody>
          <a:bodyPr/>
          <a:lstStyle/>
          <a:p>
            <a:pPr marL="0" indent="0">
              <a:buNone/>
            </a:pPr>
            <a:endParaRPr lang="en-US" dirty="0"/>
          </a:p>
          <a:p>
            <a:pPr marL="0" indent="0">
              <a:buNone/>
            </a:pPr>
            <a:endParaRPr lang="en-US" dirty="0"/>
          </a:p>
          <a:p>
            <a:pPr marL="0" indent="0">
              <a:buNone/>
            </a:pPr>
            <a:r>
              <a:rPr lang="en-US" dirty="0"/>
              <a:t>“</a:t>
            </a:r>
            <a:r>
              <a:rPr lang="en-US" dirty="0">
                <a:latin typeface="American Typewriter" panose="02090604020004020304" pitchFamily="18" charset="77"/>
              </a:rPr>
              <a:t>He is one of the few figures of the day whose treatment of Native Americans does not leave us to say, it is not fair to judge him by modern standards.  He treated Native Americans with respect and honesty that was very rare in the mid 19</a:t>
            </a:r>
            <a:r>
              <a:rPr lang="en-US" baseline="30000" dirty="0">
                <a:latin typeface="American Typewriter" panose="02090604020004020304" pitchFamily="18" charset="77"/>
              </a:rPr>
              <a:t>th</a:t>
            </a:r>
            <a:r>
              <a:rPr lang="en-US" dirty="0">
                <a:latin typeface="American Typewriter" panose="02090604020004020304" pitchFamily="18" charset="77"/>
              </a:rPr>
              <a:t> century.”</a:t>
            </a:r>
          </a:p>
        </p:txBody>
      </p:sp>
    </p:spTree>
    <p:extLst>
      <p:ext uri="{BB962C8B-B14F-4D97-AF65-F5344CB8AC3E}">
        <p14:creationId xmlns:p14="http://schemas.microsoft.com/office/powerpoint/2010/main" val="29471917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02B38-6BCA-BD45-9CFF-8E9951FC61DB}"/>
              </a:ext>
            </a:extLst>
          </p:cNvPr>
          <p:cNvSpPr>
            <a:spLocks noGrp="1"/>
          </p:cNvSpPr>
          <p:nvPr>
            <p:ph type="title"/>
          </p:nvPr>
        </p:nvSpPr>
        <p:spPr/>
        <p:txBody>
          <a:bodyPr/>
          <a:lstStyle/>
          <a:p>
            <a:r>
              <a:rPr lang="en-US" dirty="0">
                <a:latin typeface="American Typewriter" panose="02090604020004020304" pitchFamily="18" charset="77"/>
              </a:rPr>
              <a:t>    Influence on </a:t>
            </a:r>
            <a:r>
              <a:rPr lang="en-US" dirty="0" err="1">
                <a:latin typeface="American Typewriter" panose="02090604020004020304" pitchFamily="18" charset="77"/>
              </a:rPr>
              <a:t>Warshinun</a:t>
            </a:r>
            <a:r>
              <a:rPr lang="en-US" dirty="0">
                <a:latin typeface="American Typewriter" panose="02090604020004020304" pitchFamily="18" charset="77"/>
              </a:rPr>
              <a:t> / Friday</a:t>
            </a:r>
          </a:p>
        </p:txBody>
      </p:sp>
      <p:sp>
        <p:nvSpPr>
          <p:cNvPr id="3" name="Content Placeholder 2">
            <a:extLst>
              <a:ext uri="{FF2B5EF4-FFF2-40B4-BE49-F238E27FC236}">
                <a16:creationId xmlns:a16="http://schemas.microsoft.com/office/drawing/2014/main" id="{38D112CC-2BF5-2D4D-8F0B-BB0C8676DA17}"/>
              </a:ext>
            </a:extLst>
          </p:cNvPr>
          <p:cNvSpPr>
            <a:spLocks noGrp="1"/>
          </p:cNvSpPr>
          <p:nvPr>
            <p:ph idx="1"/>
          </p:nvPr>
        </p:nvSpPr>
        <p:spPr/>
        <p:txBody>
          <a:bodyPr/>
          <a:lstStyle/>
          <a:p>
            <a:r>
              <a:rPr lang="en-US" dirty="0" err="1">
                <a:latin typeface="American Typewriter" panose="02090604020004020304" pitchFamily="18" charset="77"/>
              </a:rPr>
              <a:t>Warshinun</a:t>
            </a:r>
            <a:r>
              <a:rPr lang="en-US" dirty="0">
                <a:latin typeface="American Typewriter" panose="02090604020004020304" pitchFamily="18" charset="77"/>
              </a:rPr>
              <a:t> member of Arapaho tribe </a:t>
            </a:r>
          </a:p>
          <a:p>
            <a:r>
              <a:rPr lang="en-US" dirty="0">
                <a:latin typeface="American Typewriter" panose="02090604020004020304" pitchFamily="18" charset="77"/>
              </a:rPr>
              <a:t>Hunter Gatherers from Arkansas River to N. Platte</a:t>
            </a:r>
          </a:p>
          <a:p>
            <a:r>
              <a:rPr lang="en-US" dirty="0" err="1">
                <a:latin typeface="American Typewriter" panose="02090604020004020304" pitchFamily="18" charset="77"/>
              </a:rPr>
              <a:t>Warshinun</a:t>
            </a:r>
            <a:r>
              <a:rPr lang="en-US" dirty="0">
                <a:latin typeface="American Typewriter" panose="02090604020004020304" pitchFamily="18" charset="77"/>
              </a:rPr>
              <a:t> / Friday found 1831 – 10 years old?</a:t>
            </a:r>
          </a:p>
          <a:p>
            <a:r>
              <a:rPr lang="en-US" dirty="0">
                <a:latin typeface="American Typewriter" panose="02090604020004020304" pitchFamily="18" charset="77"/>
              </a:rPr>
              <a:t>Taken to St. Louis and educated by Jesuits</a:t>
            </a:r>
          </a:p>
          <a:p>
            <a:r>
              <a:rPr lang="en-US" dirty="0">
                <a:latin typeface="American Typewriter" panose="02090604020004020304" pitchFamily="18" charset="77"/>
              </a:rPr>
              <a:t>Accompanies Fitzpatrick on several trapping trips</a:t>
            </a:r>
          </a:p>
          <a:p>
            <a:r>
              <a:rPr lang="en-US" dirty="0">
                <a:latin typeface="American Typewriter" panose="02090604020004020304" pitchFamily="18" charset="77"/>
              </a:rPr>
              <a:t>Returns to Arapaho tribe around 1839</a:t>
            </a:r>
          </a:p>
          <a:p>
            <a:r>
              <a:rPr lang="en-US" dirty="0">
                <a:latin typeface="American Typewriter" panose="02090604020004020304" pitchFamily="18" charset="77"/>
              </a:rPr>
              <a:t>Contact with Fitzpatrick while on western expeditions</a:t>
            </a:r>
          </a:p>
          <a:p>
            <a:r>
              <a:rPr lang="en-US" dirty="0">
                <a:latin typeface="American Typewriter" panose="02090604020004020304" pitchFamily="18" charset="77"/>
              </a:rPr>
              <a:t>As English speaker Friday serves as interpreter</a:t>
            </a:r>
          </a:p>
          <a:p>
            <a:endParaRPr lang="en-US" dirty="0"/>
          </a:p>
        </p:txBody>
      </p:sp>
    </p:spTree>
    <p:extLst>
      <p:ext uri="{BB962C8B-B14F-4D97-AF65-F5344CB8AC3E}">
        <p14:creationId xmlns:p14="http://schemas.microsoft.com/office/powerpoint/2010/main" val="220328184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34832-C820-6043-B47A-CBEA0352A0C7}"/>
              </a:ext>
            </a:extLst>
          </p:cNvPr>
          <p:cNvSpPr>
            <a:spLocks noGrp="1"/>
          </p:cNvSpPr>
          <p:nvPr>
            <p:ph type="title"/>
          </p:nvPr>
        </p:nvSpPr>
        <p:spPr/>
        <p:txBody>
          <a:bodyPr/>
          <a:lstStyle/>
          <a:p>
            <a:r>
              <a:rPr lang="en-US" dirty="0">
                <a:latin typeface="American Typewriter" panose="02090604020004020304" pitchFamily="18" charset="77"/>
              </a:rPr>
              <a:t>                           Influence </a:t>
            </a:r>
            <a:r>
              <a:rPr lang="en-US" sz="3200" dirty="0">
                <a:latin typeface="American Typewriter" panose="02090604020004020304" pitchFamily="18" charset="77"/>
              </a:rPr>
              <a:t>continued</a:t>
            </a:r>
          </a:p>
        </p:txBody>
      </p:sp>
      <p:sp>
        <p:nvSpPr>
          <p:cNvPr id="3" name="Content Placeholder 2">
            <a:extLst>
              <a:ext uri="{FF2B5EF4-FFF2-40B4-BE49-F238E27FC236}">
                <a16:creationId xmlns:a16="http://schemas.microsoft.com/office/drawing/2014/main" id="{515F8828-9C81-D040-97DC-6D94EADB51EB}"/>
              </a:ext>
            </a:extLst>
          </p:cNvPr>
          <p:cNvSpPr>
            <a:spLocks noGrp="1"/>
          </p:cNvSpPr>
          <p:nvPr>
            <p:ph idx="1"/>
          </p:nvPr>
        </p:nvSpPr>
        <p:spPr/>
        <p:txBody>
          <a:bodyPr/>
          <a:lstStyle/>
          <a:p>
            <a:r>
              <a:rPr lang="en-US" dirty="0">
                <a:latin typeface="American Typewriter" panose="02090604020004020304" pitchFamily="18" charset="77"/>
              </a:rPr>
              <a:t>Fitzpatrick marries into Arapaho family</a:t>
            </a:r>
          </a:p>
          <a:p>
            <a:r>
              <a:rPr lang="en-US" dirty="0">
                <a:latin typeface="American Typewriter" panose="02090604020004020304" pitchFamily="18" charset="77"/>
              </a:rPr>
              <a:t>Janis marries into Sioux / Arapaho family</a:t>
            </a:r>
          </a:p>
          <a:p>
            <a:r>
              <a:rPr lang="en-US" dirty="0">
                <a:latin typeface="American Typewriter" panose="02090604020004020304" pitchFamily="18" charset="77"/>
              </a:rPr>
              <a:t>Arapaho frequent LaPorte area</a:t>
            </a:r>
          </a:p>
          <a:p>
            <a:r>
              <a:rPr lang="en-US" dirty="0">
                <a:latin typeface="American Typewriter" panose="02090604020004020304" pitchFamily="18" charset="77"/>
              </a:rPr>
              <a:t>Fitzpatrick architect of 1851 Fort Laramie Treaty</a:t>
            </a:r>
          </a:p>
          <a:p>
            <a:r>
              <a:rPr lang="en-US" dirty="0">
                <a:latin typeface="American Typewriter" panose="02090604020004020304" pitchFamily="18" charset="77"/>
              </a:rPr>
              <a:t>Friday part of 1851 Peace Delegation at Laramie and DC</a:t>
            </a:r>
          </a:p>
          <a:p>
            <a:r>
              <a:rPr lang="en-US" dirty="0">
                <a:latin typeface="American Typewriter" panose="02090604020004020304" pitchFamily="18" charset="77"/>
              </a:rPr>
              <a:t>Janis interpreter for Peace Treaties</a:t>
            </a:r>
          </a:p>
          <a:p>
            <a:r>
              <a:rPr lang="en-US" dirty="0">
                <a:latin typeface="American Typewriter" panose="02090604020004020304" pitchFamily="18" charset="77"/>
              </a:rPr>
              <a:t>Janis interpreter in 1873 DC visits</a:t>
            </a:r>
          </a:p>
          <a:p>
            <a:endParaRPr lang="en-US" dirty="0">
              <a:latin typeface="American Typewriter" panose="02090604020004020304" pitchFamily="18" charset="77"/>
            </a:endParaRPr>
          </a:p>
          <a:p>
            <a:endParaRPr lang="en-US" dirty="0">
              <a:latin typeface="American Typewriter" panose="02090604020004020304" pitchFamily="18" charset="77"/>
            </a:endParaRPr>
          </a:p>
        </p:txBody>
      </p:sp>
    </p:spTree>
    <p:extLst>
      <p:ext uri="{BB962C8B-B14F-4D97-AF65-F5344CB8AC3E}">
        <p14:creationId xmlns:p14="http://schemas.microsoft.com/office/powerpoint/2010/main" val="41996323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4995E8B-DB3C-4E23-9186-1613402BF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F21E7C5-2080-4549-97AA-9A6688257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58454601-8C5B-41C4-8012-BF42AE4E16F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13" name="Oval 12">
              <a:extLst>
                <a:ext uri="{FF2B5EF4-FFF2-40B4-BE49-F238E27FC236}">
                  <a16:creationId xmlns:a16="http://schemas.microsoft.com/office/drawing/2014/main" id="{7DC402C5-77D9-4E58-85B2-94FDC43054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D68ED91-A5B1-47B2-93BF-9A7136A89B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E7D0AA1-7663-4AEB-906F-8C1983487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D0B5082-766B-4B9B-95AE-8345369B68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C6EA71F2-5221-4164-8741-7AFF97E221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53567A6-853B-47EF-8846-22A1C04687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a:extLst>
              <a:ext uri="{FF2B5EF4-FFF2-40B4-BE49-F238E27FC236}">
                <a16:creationId xmlns:a16="http://schemas.microsoft.com/office/drawing/2014/main" id="{57957B04-C024-4B5F-B7C3-20FAE3F1D3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6FBFCE4-B693-49EB-9CE1-4420332195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8FFC4225-9683-4D55-8686-FCDDB8BCBF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25" name="Straight Connector 24">
              <a:extLst>
                <a:ext uri="{FF2B5EF4-FFF2-40B4-BE49-F238E27FC236}">
                  <a16:creationId xmlns:a16="http://schemas.microsoft.com/office/drawing/2014/main" id="{23CC42CD-CAE0-4CF0-B118-067FD44AE1E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53ED46F-B155-4F61-89A2-9811AA0F3B4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83B7973-20C3-4DB8-B3E0-064793F7A9A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F30D744-3746-48BB-92A0-20B891DE868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3" name="Picture 2" descr="A group of people standing in front of a building&#10;&#10;Description automatically generated">
            <a:extLst>
              <a:ext uri="{FF2B5EF4-FFF2-40B4-BE49-F238E27FC236}">
                <a16:creationId xmlns:a16="http://schemas.microsoft.com/office/drawing/2014/main" id="{F6091288-4B9B-D842-B0BD-D5C4D55C2E9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575754" y="1492674"/>
            <a:ext cx="8769440" cy="4632187"/>
          </a:xfrm>
          <a:prstGeom prst="rect">
            <a:avLst/>
          </a:prstGeom>
        </p:spPr>
      </p:pic>
      <p:grpSp>
        <p:nvGrpSpPr>
          <p:cNvPr id="30" name="Group 29">
            <a:extLst>
              <a:ext uri="{FF2B5EF4-FFF2-40B4-BE49-F238E27FC236}">
                <a16:creationId xmlns:a16="http://schemas.microsoft.com/office/drawing/2014/main" id="{2993EE7D-6C2F-43A3-9C60-0C79DB9E529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588843" y="626533"/>
            <a:ext cx="304800" cy="429768"/>
            <a:chOff x="215328" y="-46937"/>
            <a:chExt cx="304800" cy="2773841"/>
          </a:xfrm>
        </p:grpSpPr>
        <p:cxnSp>
          <p:nvCxnSpPr>
            <p:cNvPr id="31" name="Straight Connector 30">
              <a:extLst>
                <a:ext uri="{FF2B5EF4-FFF2-40B4-BE49-F238E27FC236}">
                  <a16:creationId xmlns:a16="http://schemas.microsoft.com/office/drawing/2014/main" id="{4F4095D5-6DE8-4CF4-8418-1C6822E1648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3CD50F6-3A5C-4547-BD23-ACBD8E3913D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912E168-78F1-4E05-A8A5-65F2BAF5969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315E977-7B29-4DD8-9B9E-C63D97DF307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D21CBD21-DB4F-7F41-9BC7-7792E6FDCE24}"/>
              </a:ext>
            </a:extLst>
          </p:cNvPr>
          <p:cNvSpPr txBox="1"/>
          <p:nvPr/>
        </p:nvSpPr>
        <p:spPr>
          <a:xfrm>
            <a:off x="2564524" y="892216"/>
            <a:ext cx="4514249" cy="369332"/>
          </a:xfrm>
          <a:prstGeom prst="rect">
            <a:avLst/>
          </a:prstGeom>
          <a:noFill/>
        </p:spPr>
        <p:txBody>
          <a:bodyPr wrap="none" rtlCol="0">
            <a:spAutoFit/>
          </a:bodyPr>
          <a:lstStyle/>
          <a:p>
            <a:r>
              <a:rPr lang="en-US" dirty="0"/>
              <a:t>Fitzpatrick Indian Agent at Fort Laramie 1851</a:t>
            </a:r>
          </a:p>
        </p:txBody>
      </p:sp>
    </p:spTree>
    <p:extLst>
      <p:ext uri="{BB962C8B-B14F-4D97-AF65-F5344CB8AC3E}">
        <p14:creationId xmlns:p14="http://schemas.microsoft.com/office/powerpoint/2010/main" val="3254835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A0DAA6-33B8-4A25-810D-2F4D816FB4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972594"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0DB7B210-64F0-CD4F-9CCB-37B7ACF549A9}"/>
              </a:ext>
            </a:extLst>
          </p:cNvPr>
          <p:cNvSpPr txBox="1"/>
          <p:nvPr/>
        </p:nvSpPr>
        <p:spPr>
          <a:xfrm>
            <a:off x="651307" y="640081"/>
            <a:ext cx="3377183" cy="3681976"/>
          </a:xfrm>
          <a:prstGeom prst="rect">
            <a:avLst/>
          </a:prstGeom>
          <a:noFill/>
        </p:spPr>
        <p:txBody>
          <a:bodyPr vert="horz" lIns="91440" tIns="45720" rIns="91440" bIns="45720" rtlCol="0" anchor="b">
            <a:normAutofit/>
          </a:bodyPr>
          <a:lstStyle/>
          <a:p>
            <a:pPr>
              <a:lnSpc>
                <a:spcPct val="90000"/>
              </a:lnSpc>
              <a:spcBef>
                <a:spcPct val="0"/>
              </a:spcBef>
              <a:spcAft>
                <a:spcPts val="600"/>
              </a:spcAft>
            </a:pPr>
            <a:r>
              <a:rPr lang="en-US" sz="4100">
                <a:solidFill>
                  <a:schemeClr val="bg1"/>
                </a:solidFill>
                <a:latin typeface="+mj-lt"/>
                <a:ea typeface="+mj-ea"/>
                <a:cs typeface="+mj-cs"/>
              </a:rPr>
              <a:t>Father deSmet influential from Fort Laramie to St Louis to DC</a:t>
            </a:r>
          </a:p>
        </p:txBody>
      </p:sp>
      <p:pic>
        <p:nvPicPr>
          <p:cNvPr id="3" name="Picture 2" descr="A vintage photo of a person&#10;&#10;Description automatically generated">
            <a:extLst>
              <a:ext uri="{FF2B5EF4-FFF2-40B4-BE49-F238E27FC236}">
                <a16:creationId xmlns:a16="http://schemas.microsoft.com/office/drawing/2014/main" id="{2960D4CE-3766-2941-B70A-9A5DB7F5ADE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2" b="-2"/>
          <a:stretch/>
        </p:blipFill>
        <p:spPr>
          <a:xfrm>
            <a:off x="4654297" y="10"/>
            <a:ext cx="7537704" cy="6857990"/>
          </a:xfrm>
          <a:prstGeom prst="rect">
            <a:avLst/>
          </a:prstGeom>
        </p:spPr>
      </p:pic>
    </p:spTree>
    <p:extLst>
      <p:ext uri="{BB962C8B-B14F-4D97-AF65-F5344CB8AC3E}">
        <p14:creationId xmlns:p14="http://schemas.microsoft.com/office/powerpoint/2010/main" val="40496980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8153EC8-8E01-4D70-B575-24ABD35A11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6388129"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A6DECC88-E596-954A-BC39-BFD8FABEE5FC}"/>
              </a:ext>
            </a:extLst>
          </p:cNvPr>
          <p:cNvSpPr txBox="1"/>
          <p:nvPr/>
        </p:nvSpPr>
        <p:spPr>
          <a:xfrm>
            <a:off x="652750" y="657498"/>
            <a:ext cx="4806184" cy="3644537"/>
          </a:xfrm>
          <a:prstGeom prst="rect">
            <a:avLst/>
          </a:prstGeom>
          <a:noFill/>
        </p:spPr>
        <p:txBody>
          <a:bodyPr vert="horz" lIns="91440" tIns="45720" rIns="91440" bIns="45720" rtlCol="0" anchor="b">
            <a:normAutofit/>
          </a:bodyPr>
          <a:lstStyle/>
          <a:p>
            <a:pPr>
              <a:lnSpc>
                <a:spcPct val="90000"/>
              </a:lnSpc>
              <a:spcBef>
                <a:spcPct val="0"/>
              </a:spcBef>
              <a:spcAft>
                <a:spcPts val="600"/>
              </a:spcAft>
            </a:pPr>
            <a:r>
              <a:rPr lang="en-US" sz="5400">
                <a:solidFill>
                  <a:schemeClr val="bg1"/>
                </a:solidFill>
                <a:latin typeface="+mj-lt"/>
                <a:ea typeface="+mj-ea"/>
                <a:cs typeface="+mj-cs"/>
              </a:rPr>
              <a:t>Father De smet</a:t>
            </a:r>
          </a:p>
        </p:txBody>
      </p:sp>
      <p:pic>
        <p:nvPicPr>
          <p:cNvPr id="3" name="Picture 2" descr="A person wearing a suit and tie&#10;&#10;Description automatically generated">
            <a:extLst>
              <a:ext uri="{FF2B5EF4-FFF2-40B4-BE49-F238E27FC236}">
                <a16:creationId xmlns:a16="http://schemas.microsoft.com/office/drawing/2014/main" id="{C887D958-3DD1-E841-86ED-71F236C68AA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6095999" y="10"/>
            <a:ext cx="6105655" cy="6857990"/>
          </a:xfrm>
          <a:prstGeom prst="rect">
            <a:avLst/>
          </a:prstGeom>
        </p:spPr>
      </p:pic>
    </p:spTree>
    <p:extLst>
      <p:ext uri="{BB962C8B-B14F-4D97-AF65-F5344CB8AC3E}">
        <p14:creationId xmlns:p14="http://schemas.microsoft.com/office/powerpoint/2010/main" val="2777971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362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xt, indoor, book, man&#10;&#10;Description automatically generated">
            <a:extLst>
              <a:ext uri="{FF2B5EF4-FFF2-40B4-BE49-F238E27FC236}">
                <a16:creationId xmlns:a16="http://schemas.microsoft.com/office/drawing/2014/main" id="{6BDD67D4-D22D-1747-B578-9C41353C9C9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95430" y="1085692"/>
            <a:ext cx="3917312" cy="4958624"/>
          </a:xfrm>
          <a:prstGeom prst="rect">
            <a:avLst/>
          </a:prstGeom>
        </p:spPr>
      </p:pic>
    </p:spTree>
    <p:extLst>
      <p:ext uri="{BB962C8B-B14F-4D97-AF65-F5344CB8AC3E}">
        <p14:creationId xmlns:p14="http://schemas.microsoft.com/office/powerpoint/2010/main" val="2402953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photo, board, sign, orange&#10;&#10;Description automatically generated">
            <a:extLst>
              <a:ext uri="{FF2B5EF4-FFF2-40B4-BE49-F238E27FC236}">
                <a16:creationId xmlns:a16="http://schemas.microsoft.com/office/drawing/2014/main" id="{BD21747A-0681-B541-88D4-218A725B584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3810253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F3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 up of a sign&#10;&#10;Description automatically generated">
            <a:extLst>
              <a:ext uri="{FF2B5EF4-FFF2-40B4-BE49-F238E27FC236}">
                <a16:creationId xmlns:a16="http://schemas.microsoft.com/office/drawing/2014/main" id="{FCB2AEB2-889A-5C49-8B63-A3826C3E9A3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04344" y="643467"/>
            <a:ext cx="3983312" cy="5571066"/>
          </a:xfrm>
          <a:prstGeom prst="rect">
            <a:avLst/>
          </a:prstGeom>
        </p:spPr>
      </p:pic>
    </p:spTree>
    <p:extLst>
      <p:ext uri="{BB962C8B-B14F-4D97-AF65-F5344CB8AC3E}">
        <p14:creationId xmlns:p14="http://schemas.microsoft.com/office/powerpoint/2010/main" val="16943671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book&#10;&#10;Description automatically generated">
            <a:extLst>
              <a:ext uri="{FF2B5EF4-FFF2-40B4-BE49-F238E27FC236}">
                <a16:creationId xmlns:a16="http://schemas.microsoft.com/office/drawing/2014/main" id="{E5A04149-A9D9-EC4A-8AC4-E9BE0D0784A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b="-1"/>
          <a:stretch/>
        </p:blipFill>
        <p:spPr>
          <a:xfrm>
            <a:off x="321733" y="321733"/>
            <a:ext cx="11548534" cy="6214534"/>
          </a:xfrm>
          <a:prstGeom prst="rect">
            <a:avLst/>
          </a:prstGeom>
        </p:spPr>
      </p:pic>
    </p:spTree>
    <p:extLst>
      <p:ext uri="{BB962C8B-B14F-4D97-AF65-F5344CB8AC3E}">
        <p14:creationId xmlns:p14="http://schemas.microsoft.com/office/powerpoint/2010/main" val="2349648725"/>
      </p:ext>
    </p:extLst>
  </p:cSld>
  <p:clrMapOvr>
    <a:overrideClrMapping bg1="dk1" tx1="lt1" bg2="dk2" tx2="lt2" accent1="accent1" accent2="accent2" accent3="accent3" accent4="accent4" accent5="accent5" accent6="accent6" hlink="hlink" folHlink="folHlink"/>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A0DAA6-33B8-4A25-810D-2F4D816FB4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972594"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AFE84D1-D9C8-1945-A2A1-72C43A43DF51}"/>
              </a:ext>
            </a:extLst>
          </p:cNvPr>
          <p:cNvSpPr txBox="1"/>
          <p:nvPr/>
        </p:nvSpPr>
        <p:spPr>
          <a:xfrm>
            <a:off x="651307" y="640081"/>
            <a:ext cx="3377183" cy="3681976"/>
          </a:xfrm>
          <a:prstGeom prst="rect">
            <a:avLst/>
          </a:prstGeom>
          <a:noFill/>
        </p:spPr>
        <p:txBody>
          <a:bodyPr vert="horz" lIns="91440" tIns="45720" rIns="91440" bIns="45720" rtlCol="0" anchor="b">
            <a:normAutofit/>
          </a:bodyPr>
          <a:lstStyle/>
          <a:p>
            <a:pPr>
              <a:lnSpc>
                <a:spcPct val="90000"/>
              </a:lnSpc>
              <a:spcBef>
                <a:spcPct val="0"/>
              </a:spcBef>
              <a:spcAft>
                <a:spcPts val="600"/>
              </a:spcAft>
            </a:pPr>
            <a:r>
              <a:rPr lang="en-US" sz="4400">
                <a:solidFill>
                  <a:schemeClr val="bg1"/>
                </a:solidFill>
                <a:latin typeface="+mj-lt"/>
                <a:ea typeface="+mj-ea"/>
                <a:cs typeface="+mj-cs"/>
              </a:rPr>
              <a:t>Friday in DC 1851</a:t>
            </a:r>
          </a:p>
        </p:txBody>
      </p:sp>
      <p:pic>
        <p:nvPicPr>
          <p:cNvPr id="3" name="Picture 2" descr="A vintage photo of a person&#10;&#10;Description automatically generated">
            <a:extLst>
              <a:ext uri="{FF2B5EF4-FFF2-40B4-BE49-F238E27FC236}">
                <a16:creationId xmlns:a16="http://schemas.microsoft.com/office/drawing/2014/main" id="{966A3BFC-511C-514D-A0B4-7A1E6D5893E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654297" y="10"/>
            <a:ext cx="7537704" cy="6857990"/>
          </a:xfrm>
          <a:prstGeom prst="rect">
            <a:avLst/>
          </a:prstGeom>
        </p:spPr>
      </p:pic>
    </p:spTree>
    <p:extLst>
      <p:ext uri="{BB962C8B-B14F-4D97-AF65-F5344CB8AC3E}">
        <p14:creationId xmlns:p14="http://schemas.microsoft.com/office/powerpoint/2010/main" val="18282788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people posing for a photo&#10;&#10;Description automatically generated">
            <a:extLst>
              <a:ext uri="{FF2B5EF4-FFF2-40B4-BE49-F238E27FC236}">
                <a16:creationId xmlns:a16="http://schemas.microsoft.com/office/drawing/2014/main" id="{D6FAE8E7-1E4B-9547-AF70-77BB82B6713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26178" y="1711796"/>
            <a:ext cx="5545469" cy="4339330"/>
          </a:xfrm>
          <a:prstGeom prst="rect">
            <a:avLst/>
          </a:prstGeom>
        </p:spPr>
      </p:pic>
    </p:spTree>
    <p:extLst>
      <p:ext uri="{BB962C8B-B14F-4D97-AF65-F5344CB8AC3E}">
        <p14:creationId xmlns:p14="http://schemas.microsoft.com/office/powerpoint/2010/main" val="14101201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people posing for a photo&#10;&#10;Description automatically generated">
            <a:extLst>
              <a:ext uri="{FF2B5EF4-FFF2-40B4-BE49-F238E27FC236}">
                <a16:creationId xmlns:a16="http://schemas.microsoft.com/office/drawing/2014/main" id="{F29CF8C1-7516-9644-93BE-C6D50FEF0E2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09537" y="643467"/>
            <a:ext cx="6172926" cy="5571066"/>
          </a:xfrm>
          <a:prstGeom prst="rect">
            <a:avLst/>
          </a:prstGeom>
        </p:spPr>
      </p:pic>
    </p:spTree>
    <p:extLst>
      <p:ext uri="{BB962C8B-B14F-4D97-AF65-F5344CB8AC3E}">
        <p14:creationId xmlns:p14="http://schemas.microsoft.com/office/powerpoint/2010/main" val="11004744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4995E8B-DB3C-4E23-9186-1613402BF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F21E7C5-2080-4549-97AA-9A6688257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58454601-8C5B-41C4-8012-BF42AE4E16F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13" name="Oval 12">
              <a:extLst>
                <a:ext uri="{FF2B5EF4-FFF2-40B4-BE49-F238E27FC236}">
                  <a16:creationId xmlns:a16="http://schemas.microsoft.com/office/drawing/2014/main" id="{7DC402C5-77D9-4E58-85B2-94FDC43054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D68ED91-A5B1-47B2-93BF-9A7136A89B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E7D0AA1-7663-4AEB-906F-8C1983487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D0B5082-766B-4B9B-95AE-8345369B68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C6EA71F2-5221-4164-8741-7AFF97E221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53567A6-853B-47EF-8846-22A1C04687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a:extLst>
              <a:ext uri="{FF2B5EF4-FFF2-40B4-BE49-F238E27FC236}">
                <a16:creationId xmlns:a16="http://schemas.microsoft.com/office/drawing/2014/main" id="{57957B04-C024-4B5F-B7C3-20FAE3F1D3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6FBFCE4-B693-49EB-9CE1-4420332195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8FFC4225-9683-4D55-8686-FCDDB8BCBF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25" name="Straight Connector 24">
              <a:extLst>
                <a:ext uri="{FF2B5EF4-FFF2-40B4-BE49-F238E27FC236}">
                  <a16:creationId xmlns:a16="http://schemas.microsoft.com/office/drawing/2014/main" id="{23CC42CD-CAE0-4CF0-B118-067FD44AE1E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53ED46F-B155-4F61-89A2-9811AA0F3B4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83B7973-20C3-4DB8-B3E0-064793F7A9A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F30D744-3746-48BB-92A0-20B891DE868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3" name="Picture 2" descr="A picture containing photo, outdoor, field, mountain&#10;&#10;Description automatically generated">
            <a:extLst>
              <a:ext uri="{FF2B5EF4-FFF2-40B4-BE49-F238E27FC236}">
                <a16:creationId xmlns:a16="http://schemas.microsoft.com/office/drawing/2014/main" id="{88834716-F02B-604B-9FAE-9F57FF5557C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46190" y="491900"/>
            <a:ext cx="10721907" cy="5663518"/>
          </a:xfrm>
          <a:prstGeom prst="rect">
            <a:avLst/>
          </a:prstGeom>
        </p:spPr>
      </p:pic>
      <p:grpSp>
        <p:nvGrpSpPr>
          <p:cNvPr id="30" name="Group 29">
            <a:extLst>
              <a:ext uri="{FF2B5EF4-FFF2-40B4-BE49-F238E27FC236}">
                <a16:creationId xmlns:a16="http://schemas.microsoft.com/office/drawing/2014/main" id="{2993EE7D-6C2F-43A3-9C60-0C79DB9E529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588843" y="626533"/>
            <a:ext cx="304800" cy="429768"/>
            <a:chOff x="215328" y="-46937"/>
            <a:chExt cx="304800" cy="2773841"/>
          </a:xfrm>
        </p:grpSpPr>
        <p:cxnSp>
          <p:nvCxnSpPr>
            <p:cNvPr id="31" name="Straight Connector 30">
              <a:extLst>
                <a:ext uri="{FF2B5EF4-FFF2-40B4-BE49-F238E27FC236}">
                  <a16:creationId xmlns:a16="http://schemas.microsoft.com/office/drawing/2014/main" id="{4F4095D5-6DE8-4CF4-8418-1C6822E1648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3CD50F6-3A5C-4547-BD23-ACBD8E3913D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912E168-78F1-4E05-A8A5-65F2BAF5969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315E977-7B29-4DD8-9B9E-C63D97DF307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328398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F1BEB-AFF3-CA44-9402-52F10C90F62B}"/>
              </a:ext>
            </a:extLst>
          </p:cNvPr>
          <p:cNvSpPr>
            <a:spLocks noGrp="1"/>
          </p:cNvSpPr>
          <p:nvPr>
            <p:ph type="title"/>
          </p:nvPr>
        </p:nvSpPr>
        <p:spPr/>
        <p:txBody>
          <a:bodyPr>
            <a:normAutofit/>
          </a:bodyPr>
          <a:lstStyle/>
          <a:p>
            <a:r>
              <a:rPr lang="en-US" sz="3600" dirty="0">
                <a:latin typeface="American Typewriter" panose="02090604020004020304" pitchFamily="18" charset="77"/>
              </a:rPr>
              <a:t>Colorado Territory Governor John Evans 1864</a:t>
            </a:r>
          </a:p>
        </p:txBody>
      </p:sp>
      <p:sp>
        <p:nvSpPr>
          <p:cNvPr id="3" name="Content Placeholder 2">
            <a:extLst>
              <a:ext uri="{FF2B5EF4-FFF2-40B4-BE49-F238E27FC236}">
                <a16:creationId xmlns:a16="http://schemas.microsoft.com/office/drawing/2014/main" id="{50B317A8-F5C0-0E49-AD8B-6C8F2F4E913B}"/>
              </a:ext>
            </a:extLst>
          </p:cNvPr>
          <p:cNvSpPr>
            <a:spLocks noGrp="1"/>
          </p:cNvSpPr>
          <p:nvPr>
            <p:ph idx="1"/>
          </p:nvPr>
        </p:nvSpPr>
        <p:spPr/>
        <p:txBody>
          <a:bodyPr/>
          <a:lstStyle/>
          <a:p>
            <a:pPr marL="0" indent="0">
              <a:buNone/>
            </a:pPr>
            <a:r>
              <a:rPr lang="en-US" dirty="0"/>
              <a:t> </a:t>
            </a:r>
            <a:r>
              <a:rPr lang="en-US" dirty="0">
                <a:latin typeface="American Typewriter" panose="02090604020004020304" pitchFamily="18" charset="77"/>
              </a:rPr>
              <a:t>In face of increasing hostilities Governor Evans offered safety to Peace Chiefs such as Friday and Niwot.</a:t>
            </a:r>
          </a:p>
          <a:p>
            <a:pPr marL="0" indent="0">
              <a:buNone/>
            </a:pPr>
            <a:r>
              <a:rPr lang="en-US" dirty="0">
                <a:latin typeface="American Typewriter" panose="02090604020004020304" pitchFamily="18" charset="77"/>
              </a:rPr>
              <a:t>“For this purpose. I direct all friendly Indians to keep away from those who are at war, and go to places of safety.  Friendly </a:t>
            </a:r>
            <a:r>
              <a:rPr lang="en-US" dirty="0" err="1">
                <a:latin typeface="American Typewriter" panose="02090604020004020304" pitchFamily="18" charset="77"/>
              </a:rPr>
              <a:t>Arapahoes</a:t>
            </a:r>
            <a:r>
              <a:rPr lang="en-US" dirty="0">
                <a:latin typeface="American Typewriter" panose="02090604020004020304" pitchFamily="18" charset="77"/>
              </a:rPr>
              <a:t> and Cheyenne belonging to the Arkansas River will go to Fort Lyon, who will give them provisions and show them a place of safety.  Friendly </a:t>
            </a:r>
            <a:r>
              <a:rPr lang="en-US" dirty="0" err="1">
                <a:latin typeface="American Typewriter" panose="02090604020004020304" pitchFamily="18" charset="77"/>
              </a:rPr>
              <a:t>Arapahoes</a:t>
            </a:r>
            <a:r>
              <a:rPr lang="en-US" dirty="0">
                <a:latin typeface="American Typewriter" panose="02090604020004020304" pitchFamily="18" charset="77"/>
              </a:rPr>
              <a:t> and Cheyenne of the Upper Platte will go to Camp Collin, on the Cache la Poudre, where they will be assigned a place of safety and provisions will be given them.”</a:t>
            </a:r>
          </a:p>
        </p:txBody>
      </p:sp>
    </p:spTree>
    <p:extLst>
      <p:ext uri="{BB962C8B-B14F-4D97-AF65-F5344CB8AC3E}">
        <p14:creationId xmlns:p14="http://schemas.microsoft.com/office/powerpoint/2010/main" val="34881456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CE307-7399-964D-A572-BF4A6182A258}"/>
              </a:ext>
            </a:extLst>
          </p:cNvPr>
          <p:cNvSpPr>
            <a:spLocks noGrp="1"/>
          </p:cNvSpPr>
          <p:nvPr>
            <p:ph type="title"/>
          </p:nvPr>
        </p:nvSpPr>
        <p:spPr/>
        <p:txBody>
          <a:bodyPr/>
          <a:lstStyle/>
          <a:p>
            <a:r>
              <a:rPr lang="en-US" dirty="0"/>
              <a:t>                 </a:t>
            </a:r>
            <a:r>
              <a:rPr lang="en-US" dirty="0">
                <a:latin typeface="American Typewriter" panose="02090604020004020304" pitchFamily="18" charset="77"/>
              </a:rPr>
              <a:t>Friday seeks a Reservation</a:t>
            </a:r>
          </a:p>
        </p:txBody>
      </p:sp>
      <p:sp>
        <p:nvSpPr>
          <p:cNvPr id="3" name="Content Placeholder 2">
            <a:extLst>
              <a:ext uri="{FF2B5EF4-FFF2-40B4-BE49-F238E27FC236}">
                <a16:creationId xmlns:a16="http://schemas.microsoft.com/office/drawing/2014/main" id="{83F499DD-B939-1345-9B18-4F7E81DD6DF4}"/>
              </a:ext>
            </a:extLst>
          </p:cNvPr>
          <p:cNvSpPr>
            <a:spLocks noGrp="1"/>
          </p:cNvSpPr>
          <p:nvPr>
            <p:ph idx="1"/>
          </p:nvPr>
        </p:nvSpPr>
        <p:spPr/>
        <p:txBody>
          <a:bodyPr/>
          <a:lstStyle/>
          <a:p>
            <a:pPr marL="0" indent="0">
              <a:buNone/>
            </a:pPr>
            <a:r>
              <a:rPr lang="en-US" dirty="0">
                <a:latin typeface="American Typewriter" panose="02090604020004020304" pitchFamily="18" charset="77"/>
              </a:rPr>
              <a:t>Commissioner of Indian Affairs W.P. Dole, wrote Governor Evans relative to Friday’s plea that his band of </a:t>
            </a:r>
            <a:r>
              <a:rPr lang="en-US" dirty="0" err="1">
                <a:latin typeface="American Typewriter" panose="02090604020004020304" pitchFamily="18" charset="77"/>
              </a:rPr>
              <a:t>Nothern</a:t>
            </a:r>
            <a:r>
              <a:rPr lang="en-US" dirty="0">
                <a:latin typeface="American Typewriter" panose="02090604020004020304" pitchFamily="18" charset="77"/>
              </a:rPr>
              <a:t> Arapaho stay North rather than along Arkansas as demanded by 1861 / 1862 treaties.</a:t>
            </a:r>
          </a:p>
          <a:p>
            <a:pPr marL="0" indent="0">
              <a:buNone/>
            </a:pPr>
            <a:endParaRPr lang="en-US" dirty="0">
              <a:latin typeface="American Typewriter" panose="02090604020004020304" pitchFamily="18" charset="77"/>
            </a:endParaRPr>
          </a:p>
          <a:p>
            <a:pPr marL="0" indent="0">
              <a:buNone/>
            </a:pPr>
            <a:r>
              <a:rPr lang="en-US" dirty="0">
                <a:latin typeface="American Typewriter" panose="02090604020004020304" pitchFamily="18" charset="77"/>
              </a:rPr>
              <a:t>“If it is found impracticable to unite the Cheyenne and </a:t>
            </a:r>
            <a:r>
              <a:rPr lang="en-US" dirty="0" err="1">
                <a:latin typeface="American Typewriter" panose="02090604020004020304" pitchFamily="18" charset="77"/>
              </a:rPr>
              <a:t>Arapahoes</a:t>
            </a:r>
            <a:r>
              <a:rPr lang="en-US" dirty="0">
                <a:latin typeface="American Typewriter" panose="02090604020004020304" pitchFamily="18" charset="77"/>
              </a:rPr>
              <a:t> on their reserve in Arkansas, you are authorized to treat with them for their settlement on other lands…if threatened hostilities can be averted.”</a:t>
            </a:r>
          </a:p>
        </p:txBody>
      </p:sp>
    </p:spTree>
    <p:extLst>
      <p:ext uri="{BB962C8B-B14F-4D97-AF65-F5344CB8AC3E}">
        <p14:creationId xmlns:p14="http://schemas.microsoft.com/office/powerpoint/2010/main" val="7386496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FAC42-A0B9-C541-BB3A-F71A736A43D4}"/>
              </a:ext>
            </a:extLst>
          </p:cNvPr>
          <p:cNvSpPr>
            <a:spLocks noGrp="1"/>
          </p:cNvSpPr>
          <p:nvPr>
            <p:ph type="title"/>
          </p:nvPr>
        </p:nvSpPr>
        <p:spPr/>
        <p:txBody>
          <a:bodyPr>
            <a:normAutofit/>
          </a:bodyPr>
          <a:lstStyle/>
          <a:p>
            <a:r>
              <a:rPr lang="en-US" sz="3600" dirty="0">
                <a:latin typeface="American Typewriter" panose="02090604020004020304" pitchFamily="18" charset="77"/>
              </a:rPr>
              <a:t>Indian Agent Simeon Whitley, July 14, 1864</a:t>
            </a:r>
          </a:p>
        </p:txBody>
      </p:sp>
      <p:sp>
        <p:nvSpPr>
          <p:cNvPr id="3" name="Content Placeholder 2">
            <a:extLst>
              <a:ext uri="{FF2B5EF4-FFF2-40B4-BE49-F238E27FC236}">
                <a16:creationId xmlns:a16="http://schemas.microsoft.com/office/drawing/2014/main" id="{2EDB0C75-0459-D542-8314-11F7F1DDF3FF}"/>
              </a:ext>
            </a:extLst>
          </p:cNvPr>
          <p:cNvSpPr>
            <a:spLocks noGrp="1"/>
          </p:cNvSpPr>
          <p:nvPr>
            <p:ph idx="1"/>
          </p:nvPr>
        </p:nvSpPr>
        <p:spPr/>
        <p:txBody>
          <a:bodyPr/>
          <a:lstStyle/>
          <a:p>
            <a:pPr marL="0" indent="0">
              <a:buNone/>
            </a:pPr>
            <a:endParaRPr lang="en-US" dirty="0">
              <a:latin typeface="American Typewriter" panose="02090604020004020304" pitchFamily="18" charset="77"/>
            </a:endParaRPr>
          </a:p>
          <a:p>
            <a:pPr marL="0" indent="0">
              <a:buNone/>
            </a:pPr>
            <a:r>
              <a:rPr lang="en-US" dirty="0">
                <a:latin typeface="American Typewriter" panose="02090604020004020304" pitchFamily="18" charset="77"/>
              </a:rPr>
              <a:t>“In regard to the selection of a reservation, I am yet unwilling to hazard an opinion. Friday insists very strongly on the north bank  of the Cache la Poudre, from the mouth of the Box Elder to the </a:t>
            </a:r>
            <a:r>
              <a:rPr lang="en-US" dirty="0" err="1">
                <a:latin typeface="American Typewriter" panose="02090604020004020304" pitchFamily="18" charset="77"/>
              </a:rPr>
              <a:t>Platte,and</a:t>
            </a:r>
            <a:r>
              <a:rPr lang="en-US" dirty="0">
                <a:latin typeface="American Typewriter" panose="02090604020004020304" pitchFamily="18" charset="77"/>
              </a:rPr>
              <a:t> extending northward to Crow Creek.”</a:t>
            </a:r>
          </a:p>
        </p:txBody>
      </p:sp>
    </p:spTree>
    <p:extLst>
      <p:ext uri="{BB962C8B-B14F-4D97-AF65-F5344CB8AC3E}">
        <p14:creationId xmlns:p14="http://schemas.microsoft.com/office/powerpoint/2010/main" val="39522633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5F56C-D6FE-B249-B68A-3698F84BF32E}"/>
              </a:ext>
            </a:extLst>
          </p:cNvPr>
          <p:cNvSpPr>
            <a:spLocks noGrp="1"/>
          </p:cNvSpPr>
          <p:nvPr>
            <p:ph type="title"/>
          </p:nvPr>
        </p:nvSpPr>
        <p:spPr>
          <a:xfrm>
            <a:off x="838200" y="283483"/>
            <a:ext cx="10515600" cy="1325563"/>
          </a:xfrm>
        </p:spPr>
        <p:txBody>
          <a:bodyPr/>
          <a:lstStyle/>
          <a:p>
            <a:r>
              <a:rPr lang="en-US" dirty="0"/>
              <a:t>             </a:t>
            </a:r>
            <a:r>
              <a:rPr lang="en-US" dirty="0">
                <a:latin typeface="American Typewriter" panose="02090604020004020304" pitchFamily="18" charset="77"/>
              </a:rPr>
              <a:t>Agent Whitley, August 1864</a:t>
            </a:r>
          </a:p>
        </p:txBody>
      </p:sp>
      <p:sp>
        <p:nvSpPr>
          <p:cNvPr id="3" name="Content Placeholder 2">
            <a:extLst>
              <a:ext uri="{FF2B5EF4-FFF2-40B4-BE49-F238E27FC236}">
                <a16:creationId xmlns:a16="http://schemas.microsoft.com/office/drawing/2014/main" id="{EC719AED-135F-3545-ABFB-D10ADCC08627}"/>
              </a:ext>
            </a:extLst>
          </p:cNvPr>
          <p:cNvSpPr>
            <a:spLocks noGrp="1"/>
          </p:cNvSpPr>
          <p:nvPr>
            <p:ph idx="1"/>
          </p:nvPr>
        </p:nvSpPr>
        <p:spPr/>
        <p:txBody>
          <a:bodyPr/>
          <a:lstStyle/>
          <a:p>
            <a:pPr marL="0" indent="0">
              <a:buNone/>
            </a:pPr>
            <a:endParaRPr lang="en-US" dirty="0"/>
          </a:p>
          <a:p>
            <a:pPr marL="0" indent="0">
              <a:buNone/>
            </a:pPr>
            <a:r>
              <a:rPr lang="en-US" dirty="0">
                <a:latin typeface="American Typewriter" panose="02090604020004020304" pitchFamily="18" charset="77"/>
              </a:rPr>
              <a:t>Upon arriving in Fort Collins, “I found there, in addition to Friday’s band of nine lodges, nineteen other lodges under White Wolf, who had arrived from the Arkansas River…By actual count there are 170 of all ages.”</a:t>
            </a:r>
          </a:p>
        </p:txBody>
      </p:sp>
    </p:spTree>
    <p:extLst>
      <p:ext uri="{BB962C8B-B14F-4D97-AF65-F5344CB8AC3E}">
        <p14:creationId xmlns:p14="http://schemas.microsoft.com/office/powerpoint/2010/main" val="2374450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A85D95D4-43A1-3D4A-9F7C-363CA0D5BB8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90503287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building, giraffe, photo&#10;&#10;Description automatically generated">
            <a:extLst>
              <a:ext uri="{FF2B5EF4-FFF2-40B4-BE49-F238E27FC236}">
                <a16:creationId xmlns:a16="http://schemas.microsoft.com/office/drawing/2014/main" id="{A8CE04F0-68ED-874C-8490-3210F2CE30D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321733" y="321733"/>
            <a:ext cx="11548534" cy="6214534"/>
          </a:xfrm>
          <a:prstGeom prst="rect">
            <a:avLst/>
          </a:prstGeom>
        </p:spPr>
      </p:pic>
    </p:spTree>
    <p:extLst>
      <p:ext uri="{BB962C8B-B14F-4D97-AF65-F5344CB8AC3E}">
        <p14:creationId xmlns:p14="http://schemas.microsoft.com/office/powerpoint/2010/main" val="3894909376"/>
      </p:ext>
    </p:extLst>
  </p:cSld>
  <p:clrMapOvr>
    <a:overrideClrMapping bg1="dk1" tx1="lt1" bg2="dk2" tx2="lt2" accent1="accent1" accent2="accent2" accent3="accent3" accent4="accent4" accent5="accent5" accent6="accent6" hlink="hlink" folHlink="folHlink"/>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941D8-8678-A34D-BC88-1878F1E630DE}"/>
              </a:ext>
            </a:extLst>
          </p:cNvPr>
          <p:cNvSpPr>
            <a:spLocks noGrp="1"/>
          </p:cNvSpPr>
          <p:nvPr>
            <p:ph type="title"/>
          </p:nvPr>
        </p:nvSpPr>
        <p:spPr/>
        <p:txBody>
          <a:bodyPr/>
          <a:lstStyle/>
          <a:p>
            <a:r>
              <a:rPr lang="en-US" dirty="0"/>
              <a:t>    </a:t>
            </a:r>
            <a:r>
              <a:rPr lang="en-US" sz="4000" dirty="0">
                <a:latin typeface="American Typewriter" panose="02090604020004020304" pitchFamily="18" charset="77"/>
              </a:rPr>
              <a:t>Commissioner Report September 1864</a:t>
            </a:r>
          </a:p>
        </p:txBody>
      </p:sp>
      <p:sp>
        <p:nvSpPr>
          <p:cNvPr id="3" name="Content Placeholder 2">
            <a:extLst>
              <a:ext uri="{FF2B5EF4-FFF2-40B4-BE49-F238E27FC236}">
                <a16:creationId xmlns:a16="http://schemas.microsoft.com/office/drawing/2014/main" id="{E904CABB-A046-2C46-AF72-27ADBBD0BF05}"/>
              </a:ext>
            </a:extLst>
          </p:cNvPr>
          <p:cNvSpPr>
            <a:spLocks noGrp="1"/>
          </p:cNvSpPr>
          <p:nvPr>
            <p:ph idx="1"/>
          </p:nvPr>
        </p:nvSpPr>
        <p:spPr/>
        <p:txBody>
          <a:bodyPr/>
          <a:lstStyle/>
          <a:p>
            <a:pPr marL="0" indent="0">
              <a:buNone/>
            </a:pPr>
            <a:r>
              <a:rPr lang="en-US" dirty="0">
                <a:latin typeface="American Typewriter" panose="02090604020004020304" pitchFamily="18" charset="77"/>
              </a:rPr>
              <a:t>“The </a:t>
            </a:r>
            <a:r>
              <a:rPr lang="en-US" dirty="0" err="1">
                <a:latin typeface="American Typewriter" panose="02090604020004020304" pitchFamily="18" charset="77"/>
              </a:rPr>
              <a:t>Arapahoes</a:t>
            </a:r>
            <a:r>
              <a:rPr lang="en-US" dirty="0">
                <a:latin typeface="American Typewriter" panose="02090604020004020304" pitchFamily="18" charset="77"/>
              </a:rPr>
              <a:t> and Cheyenne Indians…except Friday’s band are at war.” Agent Whitley was instructed to ask the Commander of Fort Collins to assign them hunting grounds…to procure at least a part of their subsistence from the chase…to take direction of their management and to send blankets and clothing to them such as he may have on hand. </a:t>
            </a:r>
          </a:p>
          <a:p>
            <a:pPr marL="0" indent="0">
              <a:buNone/>
            </a:pPr>
            <a:r>
              <a:rPr lang="en-US" dirty="0">
                <a:latin typeface="American Typewriter" panose="02090604020004020304" pitchFamily="18" charset="77"/>
              </a:rPr>
              <a:t>It will be observed by  Agent Whitley’s reports that these Indians are still anxious for a reservation near their present camp.”</a:t>
            </a:r>
          </a:p>
        </p:txBody>
      </p:sp>
    </p:spTree>
    <p:extLst>
      <p:ext uri="{BB962C8B-B14F-4D97-AF65-F5344CB8AC3E}">
        <p14:creationId xmlns:p14="http://schemas.microsoft.com/office/powerpoint/2010/main" val="3065598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966F3C-AF70-C34B-991B-49FAE952213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b="-1"/>
          <a:stretch/>
        </p:blipFill>
        <p:spPr>
          <a:xfrm>
            <a:off x="321733" y="321733"/>
            <a:ext cx="11548534" cy="6214534"/>
          </a:xfrm>
          <a:prstGeom prst="rect">
            <a:avLst/>
          </a:prstGeom>
        </p:spPr>
      </p:pic>
    </p:spTree>
    <p:extLst>
      <p:ext uri="{BB962C8B-B14F-4D97-AF65-F5344CB8AC3E}">
        <p14:creationId xmlns:p14="http://schemas.microsoft.com/office/powerpoint/2010/main" val="3845212549"/>
      </p:ext>
    </p:extLst>
  </p:cSld>
  <p:clrMapOvr>
    <a:overrideClrMapping bg1="dk1" tx1="lt1" bg2="dk2" tx2="lt2" accent1="accent1" accent2="accent2" accent3="accent3" accent4="accent4" accent5="accent5" accent6="accent6" hlink="hlink" folHlink="folHlink"/>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8D0C7-7810-844C-A045-F9F3BFE871E9}"/>
              </a:ext>
            </a:extLst>
          </p:cNvPr>
          <p:cNvSpPr>
            <a:spLocks noGrp="1"/>
          </p:cNvSpPr>
          <p:nvPr>
            <p:ph type="title"/>
          </p:nvPr>
        </p:nvSpPr>
        <p:spPr/>
        <p:txBody>
          <a:bodyPr/>
          <a:lstStyle/>
          <a:p>
            <a:r>
              <a:rPr lang="en-US" dirty="0">
                <a:latin typeface="American Typewriter" panose="02090604020004020304" pitchFamily="18" charset="77"/>
              </a:rPr>
              <a:t>        Sand Creek Massacre  October 1864</a:t>
            </a:r>
          </a:p>
        </p:txBody>
      </p:sp>
      <p:sp>
        <p:nvSpPr>
          <p:cNvPr id="3" name="Content Placeholder 2">
            <a:extLst>
              <a:ext uri="{FF2B5EF4-FFF2-40B4-BE49-F238E27FC236}">
                <a16:creationId xmlns:a16="http://schemas.microsoft.com/office/drawing/2014/main" id="{30FADD0B-E1E3-AC4F-824E-3029C5226534}"/>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48235823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map&#10;&#10;Description automatically generated">
            <a:extLst>
              <a:ext uri="{FF2B5EF4-FFF2-40B4-BE49-F238E27FC236}">
                <a16:creationId xmlns:a16="http://schemas.microsoft.com/office/drawing/2014/main" id="{625DAA6B-87A0-1941-BD65-B850C0C5D4D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321733" y="321733"/>
            <a:ext cx="11548534" cy="6214534"/>
          </a:xfrm>
          <a:prstGeom prst="rect">
            <a:avLst/>
          </a:prstGeom>
        </p:spPr>
      </p:pic>
    </p:spTree>
    <p:extLst>
      <p:ext uri="{BB962C8B-B14F-4D97-AF65-F5344CB8AC3E}">
        <p14:creationId xmlns:p14="http://schemas.microsoft.com/office/powerpoint/2010/main" val="2780955517"/>
      </p:ext>
    </p:extLst>
  </p:cSld>
  <p:clrMapOvr>
    <a:overrideClrMapping bg1="dk1" tx1="lt1" bg2="dk2" tx2="lt2" accent1="accent1" accent2="accent2" accent3="accent3" accent4="accent4" accent5="accent5" accent6="accent6" hlink="hlink" folHlink="folHlink"/>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55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erson wearing a suit and tie&#10;&#10;Description automatically generated">
            <a:extLst>
              <a:ext uri="{FF2B5EF4-FFF2-40B4-BE49-F238E27FC236}">
                <a16:creationId xmlns:a16="http://schemas.microsoft.com/office/drawing/2014/main" id="{09C948CE-A85D-B645-B493-26B99061330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18827" y="643467"/>
            <a:ext cx="4554346" cy="5571066"/>
          </a:xfrm>
          <a:prstGeom prst="rect">
            <a:avLst/>
          </a:prstGeom>
        </p:spPr>
      </p:pic>
    </p:spTree>
    <p:extLst>
      <p:ext uri="{BB962C8B-B14F-4D97-AF65-F5344CB8AC3E}">
        <p14:creationId xmlns:p14="http://schemas.microsoft.com/office/powerpoint/2010/main" val="39927753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map&#10;&#10;Description automatically generated">
            <a:extLst>
              <a:ext uri="{FF2B5EF4-FFF2-40B4-BE49-F238E27FC236}">
                <a16:creationId xmlns:a16="http://schemas.microsoft.com/office/drawing/2014/main" id="{04679517-11AE-EC44-9CB8-AC44F5A7D3E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43467" y="643467"/>
            <a:ext cx="10905066" cy="5571066"/>
          </a:xfrm>
          <a:prstGeom prst="rect">
            <a:avLst/>
          </a:prstGeom>
        </p:spPr>
      </p:pic>
    </p:spTree>
    <p:extLst>
      <p:ext uri="{BB962C8B-B14F-4D97-AF65-F5344CB8AC3E}">
        <p14:creationId xmlns:p14="http://schemas.microsoft.com/office/powerpoint/2010/main" val="583360156"/>
      </p:ext>
    </p:extLst>
  </p:cSld>
  <p:clrMapOvr>
    <a:overrideClrMapping bg1="dk1" tx1="lt1" bg2="dk2" tx2="lt2" accent1="accent1" accent2="accent2" accent3="accent3" accent4="accent4" accent5="accent5" accent6="accent6" hlink="hlink" folHlink="folHlink"/>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map&#10;&#10;Description automatically generated">
            <a:extLst>
              <a:ext uri="{FF2B5EF4-FFF2-40B4-BE49-F238E27FC236}">
                <a16:creationId xmlns:a16="http://schemas.microsoft.com/office/drawing/2014/main" id="{A07D3C3D-B5F7-6F4D-8199-CF1D6FFF62C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321733" y="321733"/>
            <a:ext cx="11548534" cy="6214534"/>
          </a:xfrm>
          <a:prstGeom prst="rect">
            <a:avLst/>
          </a:prstGeom>
        </p:spPr>
      </p:pic>
    </p:spTree>
    <p:extLst>
      <p:ext uri="{BB962C8B-B14F-4D97-AF65-F5344CB8AC3E}">
        <p14:creationId xmlns:p14="http://schemas.microsoft.com/office/powerpoint/2010/main" val="4287556351"/>
      </p:ext>
    </p:extLst>
  </p:cSld>
  <p:clrMapOvr>
    <a:overrideClrMapping bg1="dk1" tx1="lt1" bg2="dk2" tx2="lt2" accent1="accent1" accent2="accent2" accent3="accent3" accent4="accent4" accent5="accent5" accent6="accent6" hlink="hlink" folHlink="folHlink"/>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and white photo of a dry grass field&#10;&#10;Description automatically generated">
            <a:extLst>
              <a:ext uri="{FF2B5EF4-FFF2-40B4-BE49-F238E27FC236}">
                <a16:creationId xmlns:a16="http://schemas.microsoft.com/office/drawing/2014/main" id="{C96C0088-A9F2-7D45-BFFA-CCEE3C8904B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8" name="Freeform: Shape 7">
            <a:extLst>
              <a:ext uri="{FF2B5EF4-FFF2-40B4-BE49-F238E27FC236}">
                <a16:creationId xmlns:a16="http://schemas.microsoft.com/office/drawing/2014/main" id="{8FF5081D-6F37-4BB4-B5EA-A116923589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643467 w 12192000"/>
              <a:gd name="connsiteY0" fmla="*/ 643467 h 6858000"/>
              <a:gd name="connsiteX1" fmla="*/ 643467 w 12192000"/>
              <a:gd name="connsiteY1" fmla="*/ 6214533 h 6858000"/>
              <a:gd name="connsiteX2" fmla="*/ 11548533 w 12192000"/>
              <a:gd name="connsiteY2" fmla="*/ 6214533 h 6858000"/>
              <a:gd name="connsiteX3" fmla="*/ 11548533 w 12192000"/>
              <a:gd name="connsiteY3" fmla="*/ 643467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643467" y="643467"/>
                </a:moveTo>
                <a:lnTo>
                  <a:pt x="643467" y="6214533"/>
                </a:lnTo>
                <a:lnTo>
                  <a:pt x="11548533" y="6214533"/>
                </a:lnTo>
                <a:lnTo>
                  <a:pt x="11548533" y="643467"/>
                </a:lnTo>
                <a:close/>
                <a:moveTo>
                  <a:pt x="0" y="0"/>
                </a:moveTo>
                <a:lnTo>
                  <a:pt x="12192000" y="0"/>
                </a:lnTo>
                <a:lnTo>
                  <a:pt x="12192000" y="6858000"/>
                </a:lnTo>
                <a:lnTo>
                  <a:pt x="0" y="6858000"/>
                </a:lnTo>
                <a:close/>
              </a:path>
            </a:pathLst>
          </a:cu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8DC041D-D1C3-4296-85D0-23923F3A49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627698"/>
            <a:ext cx="10915650" cy="5602605"/>
          </a:xfrm>
          <a:prstGeom prst="rect">
            <a:avLst/>
          </a:prstGeom>
          <a:noFill/>
          <a:ln w="44450" cap="sq" cmpd="dbl">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17458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in a field&#10;&#10;Description automatically generated">
            <a:extLst>
              <a:ext uri="{FF2B5EF4-FFF2-40B4-BE49-F238E27FC236}">
                <a16:creationId xmlns:a16="http://schemas.microsoft.com/office/drawing/2014/main" id="{C766A041-0A48-5B46-A5EF-AADD86801892}"/>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8" name="Freeform: Shape 7">
            <a:extLst>
              <a:ext uri="{FF2B5EF4-FFF2-40B4-BE49-F238E27FC236}">
                <a16:creationId xmlns:a16="http://schemas.microsoft.com/office/drawing/2014/main" id="{8FF5081D-6F37-4BB4-B5EA-A116923589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643467 w 12192000"/>
              <a:gd name="connsiteY0" fmla="*/ 643467 h 6858000"/>
              <a:gd name="connsiteX1" fmla="*/ 643467 w 12192000"/>
              <a:gd name="connsiteY1" fmla="*/ 6214533 h 6858000"/>
              <a:gd name="connsiteX2" fmla="*/ 11548533 w 12192000"/>
              <a:gd name="connsiteY2" fmla="*/ 6214533 h 6858000"/>
              <a:gd name="connsiteX3" fmla="*/ 11548533 w 12192000"/>
              <a:gd name="connsiteY3" fmla="*/ 643467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643467" y="643467"/>
                </a:moveTo>
                <a:lnTo>
                  <a:pt x="643467" y="6214533"/>
                </a:lnTo>
                <a:lnTo>
                  <a:pt x="11548533" y="6214533"/>
                </a:lnTo>
                <a:lnTo>
                  <a:pt x="11548533" y="643467"/>
                </a:lnTo>
                <a:close/>
                <a:moveTo>
                  <a:pt x="0" y="0"/>
                </a:moveTo>
                <a:lnTo>
                  <a:pt x="12192000" y="0"/>
                </a:lnTo>
                <a:lnTo>
                  <a:pt x="12192000" y="6858000"/>
                </a:lnTo>
                <a:lnTo>
                  <a:pt x="0" y="6858000"/>
                </a:lnTo>
                <a:close/>
              </a:path>
            </a:pathLst>
          </a:cu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8DC041D-D1C3-4296-85D0-23923F3A49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627698"/>
            <a:ext cx="10915650" cy="5602605"/>
          </a:xfrm>
          <a:prstGeom prst="rect">
            <a:avLst/>
          </a:prstGeom>
          <a:noFill/>
          <a:ln w="44450" cap="sq" cmpd="dbl">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5250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3D3A2449-C71E-4442-8FA5-BAC1F38BA23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66140511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grass, giraffe, standing&#10;&#10;Description automatically generated">
            <a:extLst>
              <a:ext uri="{FF2B5EF4-FFF2-40B4-BE49-F238E27FC236}">
                <a16:creationId xmlns:a16="http://schemas.microsoft.com/office/drawing/2014/main" id="{012C595E-B963-754F-B5E4-9F4821C5E58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321733" y="321733"/>
            <a:ext cx="11548534" cy="6214534"/>
          </a:xfrm>
          <a:prstGeom prst="rect">
            <a:avLst/>
          </a:prstGeom>
        </p:spPr>
      </p:pic>
    </p:spTree>
    <p:extLst>
      <p:ext uri="{BB962C8B-B14F-4D97-AF65-F5344CB8AC3E}">
        <p14:creationId xmlns:p14="http://schemas.microsoft.com/office/powerpoint/2010/main" val="858104460"/>
      </p:ext>
    </p:extLst>
  </p:cSld>
  <p:clrMapOvr>
    <a:overrideClrMapping bg1="dk1" tx1="lt1" bg2="dk2" tx2="lt2" accent1="accent1" accent2="accent2" accent3="accent3" accent4="accent4" accent5="accent5" accent6="accent6" hlink="hlink" folHlink="folHlink"/>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3BB5D57-6178-4F62-B472-0312F6D95A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 up of a dry grass field&#10;&#10;Description automatically generated">
            <a:extLst>
              <a:ext uri="{FF2B5EF4-FFF2-40B4-BE49-F238E27FC236}">
                <a16:creationId xmlns:a16="http://schemas.microsoft.com/office/drawing/2014/main" id="{25FBC64B-7607-5944-935A-0B3DCD4B313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643467" y="643467"/>
            <a:ext cx="10905066" cy="5571066"/>
          </a:xfrm>
          <a:prstGeom prst="rect">
            <a:avLst/>
          </a:prstGeom>
        </p:spPr>
      </p:pic>
      <p:sp>
        <p:nvSpPr>
          <p:cNvPr id="10" name="Rectangle 9">
            <a:extLst>
              <a:ext uri="{FF2B5EF4-FFF2-40B4-BE49-F238E27FC236}">
                <a16:creationId xmlns:a16="http://schemas.microsoft.com/office/drawing/2014/main" id="{4C61BD32-7542-4D52-BA5A-3ADE869BF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836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large green field&#10;&#10;Description automatically generated">
            <a:extLst>
              <a:ext uri="{FF2B5EF4-FFF2-40B4-BE49-F238E27FC236}">
                <a16:creationId xmlns:a16="http://schemas.microsoft.com/office/drawing/2014/main" id="{62522D42-81D2-1D4B-B7FE-4203471341D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b="-1"/>
          <a:stretch/>
        </p:blipFill>
        <p:spPr>
          <a:xfrm>
            <a:off x="321733" y="321733"/>
            <a:ext cx="11548534" cy="6214534"/>
          </a:xfrm>
          <a:prstGeom prst="rect">
            <a:avLst/>
          </a:prstGeom>
        </p:spPr>
      </p:pic>
    </p:spTree>
    <p:extLst>
      <p:ext uri="{BB962C8B-B14F-4D97-AF65-F5344CB8AC3E}">
        <p14:creationId xmlns:p14="http://schemas.microsoft.com/office/powerpoint/2010/main" val="251236317"/>
      </p:ext>
    </p:extLst>
  </p:cSld>
  <p:clrMapOvr>
    <a:overrideClrMapping bg1="dk1" tx1="lt1" bg2="dk2" tx2="lt2" accent1="accent1" accent2="accent2" accent3="accent3" accent4="accent4" accent5="accent5" accent6="accent6" hlink="hlink" folHlink="folHlink"/>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2B9FC-D120-7842-9BB0-2DD209A3ED99}"/>
              </a:ext>
            </a:extLst>
          </p:cNvPr>
          <p:cNvSpPr>
            <a:spLocks noGrp="1"/>
          </p:cNvSpPr>
          <p:nvPr>
            <p:ph type="title"/>
          </p:nvPr>
        </p:nvSpPr>
        <p:spPr/>
        <p:txBody>
          <a:bodyPr>
            <a:normAutofit fontScale="90000"/>
          </a:bodyPr>
          <a:lstStyle/>
          <a:p>
            <a:r>
              <a:rPr lang="en-US" dirty="0">
                <a:latin typeface="American Typewriter" panose="02090604020004020304" pitchFamily="18" charset="77"/>
              </a:rPr>
              <a:t>  </a:t>
            </a:r>
            <a:br>
              <a:rPr lang="en-US" dirty="0">
                <a:latin typeface="American Typewriter" panose="02090604020004020304" pitchFamily="18" charset="77"/>
              </a:rPr>
            </a:br>
            <a:r>
              <a:rPr lang="en-US" dirty="0">
                <a:latin typeface="American Typewriter" panose="02090604020004020304" pitchFamily="18" charset="77"/>
              </a:rPr>
              <a:t>               Governor A C Hunt </a:t>
            </a:r>
            <a:br>
              <a:rPr lang="en-US" dirty="0">
                <a:latin typeface="American Typewriter" panose="02090604020004020304" pitchFamily="18" charset="77"/>
              </a:rPr>
            </a:br>
            <a:r>
              <a:rPr lang="en-US" dirty="0">
                <a:latin typeface="American Typewriter" panose="02090604020004020304" pitchFamily="18" charset="77"/>
              </a:rPr>
              <a:t>	</a:t>
            </a:r>
            <a:r>
              <a:rPr lang="en-US" sz="3600" dirty="0">
                <a:latin typeface="American Typewriter" panose="02090604020004020304" pitchFamily="18" charset="77"/>
              </a:rPr>
              <a:t>Superintendent Indian Affairs </a:t>
            </a:r>
            <a:r>
              <a:rPr lang="en-US" sz="3100" dirty="0">
                <a:latin typeface="American Typewriter" panose="02090604020004020304" pitchFamily="18" charset="77"/>
              </a:rPr>
              <a:t>August 1868         </a:t>
            </a:r>
            <a:r>
              <a:rPr lang="en-US" sz="3600" dirty="0">
                <a:latin typeface="American Typewriter" panose="02090604020004020304" pitchFamily="18" charset="77"/>
              </a:rPr>
              <a:t>	</a:t>
            </a:r>
            <a:r>
              <a:rPr lang="en-US" dirty="0">
                <a:latin typeface="American Typewriter" panose="02090604020004020304" pitchFamily="18" charset="77"/>
              </a:rPr>
              <a:t>  </a:t>
            </a:r>
            <a:endParaRPr lang="en-US" sz="3600" dirty="0">
              <a:latin typeface="American Typewriter" panose="02090604020004020304" pitchFamily="18" charset="77"/>
            </a:endParaRPr>
          </a:p>
        </p:txBody>
      </p:sp>
      <p:sp>
        <p:nvSpPr>
          <p:cNvPr id="3" name="Content Placeholder 2">
            <a:extLst>
              <a:ext uri="{FF2B5EF4-FFF2-40B4-BE49-F238E27FC236}">
                <a16:creationId xmlns:a16="http://schemas.microsoft.com/office/drawing/2014/main" id="{1F9D9985-28DA-FC45-915E-550B642C85A5}"/>
              </a:ext>
            </a:extLst>
          </p:cNvPr>
          <p:cNvSpPr>
            <a:spLocks noGrp="1"/>
          </p:cNvSpPr>
          <p:nvPr>
            <p:ph idx="1"/>
          </p:nvPr>
        </p:nvSpPr>
        <p:spPr/>
        <p:txBody>
          <a:bodyPr/>
          <a:lstStyle/>
          <a:p>
            <a:pPr marL="0" indent="0">
              <a:buNone/>
            </a:pPr>
            <a:r>
              <a:rPr lang="en-US" dirty="0">
                <a:latin typeface="American Typewriter" panose="02090604020004020304" pitchFamily="18" charset="77"/>
              </a:rPr>
              <a:t>“I must except a small band of </a:t>
            </a:r>
            <a:r>
              <a:rPr lang="en-US" dirty="0" err="1">
                <a:latin typeface="American Typewriter" panose="02090604020004020304" pitchFamily="18" charset="77"/>
              </a:rPr>
              <a:t>Arapahoes</a:t>
            </a:r>
            <a:r>
              <a:rPr lang="en-US" dirty="0">
                <a:latin typeface="American Typewriter" panose="02090604020004020304" pitchFamily="18" charset="77"/>
              </a:rPr>
              <a:t> under “Chief Friday”, who had for a long time made their </a:t>
            </a:r>
            <a:r>
              <a:rPr lang="en-US" dirty="0" err="1">
                <a:latin typeface="American Typewriter" panose="02090604020004020304" pitchFamily="18" charset="77"/>
              </a:rPr>
              <a:t>permandent</a:t>
            </a:r>
            <a:r>
              <a:rPr lang="en-US" dirty="0">
                <a:latin typeface="American Typewriter" panose="02090604020004020304" pitchFamily="18" charset="77"/>
              </a:rPr>
              <a:t> abode along the </a:t>
            </a:r>
            <a:r>
              <a:rPr lang="en-US" dirty="0" err="1">
                <a:latin typeface="American Typewriter" panose="02090604020004020304" pitchFamily="18" charset="77"/>
              </a:rPr>
              <a:t>Cach</a:t>
            </a:r>
            <a:r>
              <a:rPr lang="en-US" dirty="0">
                <a:latin typeface="American Typewriter" panose="02090604020004020304" pitchFamily="18" charset="77"/>
              </a:rPr>
              <a:t> la Poudre River.  I have recently visited this little band, and found them very destitute…There are 85 souls. Knowing how desirous the settlers in the vicinity were for their removal, I urge upon them the prudence and necessity to be with the main body of the tribe; but I found them averse to going to a new and untried home, desiring to remain to live and die on the waters of the South Platte</a:t>
            </a:r>
            <a:r>
              <a:rPr lang="en-US" dirty="0"/>
              <a:t>.”</a:t>
            </a:r>
          </a:p>
        </p:txBody>
      </p:sp>
    </p:spTree>
    <p:extLst>
      <p:ext uri="{BB962C8B-B14F-4D97-AF65-F5344CB8AC3E}">
        <p14:creationId xmlns:p14="http://schemas.microsoft.com/office/powerpoint/2010/main" val="19624097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a photo&#10;&#10;Description automatically generated">
            <a:extLst>
              <a:ext uri="{FF2B5EF4-FFF2-40B4-BE49-F238E27FC236}">
                <a16:creationId xmlns:a16="http://schemas.microsoft.com/office/drawing/2014/main" id="{51AE8490-EAC6-9945-B1B8-D079562784E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368550" y="57150"/>
            <a:ext cx="7454900" cy="6743700"/>
          </a:xfrm>
          <a:prstGeom prst="rect">
            <a:avLst/>
          </a:prstGeom>
        </p:spPr>
      </p:pic>
    </p:spTree>
    <p:extLst>
      <p:ext uri="{BB962C8B-B14F-4D97-AF65-F5344CB8AC3E}">
        <p14:creationId xmlns:p14="http://schemas.microsoft.com/office/powerpoint/2010/main" val="2871058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9D2C73-08B0-4F6B-A8E9-4651E6BDBE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68DB88C-7EF2-487C-85D1-848F61F13E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standing in a newspaper&#10;&#10;Description automatically generated">
            <a:extLst>
              <a:ext uri="{FF2B5EF4-FFF2-40B4-BE49-F238E27FC236}">
                <a16:creationId xmlns:a16="http://schemas.microsoft.com/office/drawing/2014/main" id="{7B9C2B5B-763D-304E-99BB-E7E7FA24825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43467" y="643467"/>
            <a:ext cx="5372099" cy="5571066"/>
          </a:xfrm>
          <a:prstGeom prst="rect">
            <a:avLst/>
          </a:prstGeom>
        </p:spPr>
      </p:pic>
      <p:pic>
        <p:nvPicPr>
          <p:cNvPr id="3" name="Picture 2" descr="A group of people posing for a photo&#10;&#10;Description automatically generated">
            <a:extLst>
              <a:ext uri="{FF2B5EF4-FFF2-40B4-BE49-F238E27FC236}">
                <a16:creationId xmlns:a16="http://schemas.microsoft.com/office/drawing/2014/main" id="{4B240B73-8FC9-B041-97AD-91FA0C54F9E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
          <a:stretch/>
        </p:blipFill>
        <p:spPr>
          <a:xfrm>
            <a:off x="6176432" y="643467"/>
            <a:ext cx="5372100" cy="5571066"/>
          </a:xfrm>
          <a:prstGeom prst="rect">
            <a:avLst/>
          </a:prstGeom>
        </p:spPr>
      </p:pic>
    </p:spTree>
    <p:extLst>
      <p:ext uri="{BB962C8B-B14F-4D97-AF65-F5344CB8AC3E}">
        <p14:creationId xmlns:p14="http://schemas.microsoft.com/office/powerpoint/2010/main" val="27458587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vintage photo of a group of people posing for the camera&#10;&#10;Description automatically generated">
            <a:extLst>
              <a:ext uri="{FF2B5EF4-FFF2-40B4-BE49-F238E27FC236}">
                <a16:creationId xmlns:a16="http://schemas.microsoft.com/office/drawing/2014/main" id="{3B9952BD-F086-AB49-B1D6-BAE6E0E3446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44315" y="643467"/>
            <a:ext cx="8103369" cy="5571066"/>
          </a:xfrm>
          <a:prstGeom prst="rect">
            <a:avLst/>
          </a:prstGeom>
        </p:spPr>
      </p:pic>
    </p:spTree>
    <p:extLst>
      <p:ext uri="{BB962C8B-B14F-4D97-AF65-F5344CB8AC3E}">
        <p14:creationId xmlns:p14="http://schemas.microsoft.com/office/powerpoint/2010/main" val="374016992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erson holding a gun&#10;&#10;Description automatically generated">
            <a:extLst>
              <a:ext uri="{FF2B5EF4-FFF2-40B4-BE49-F238E27FC236}">
                <a16:creationId xmlns:a16="http://schemas.microsoft.com/office/drawing/2014/main" id="{67324554-17F8-5D47-A9A9-A1B3884D391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47565" y="643467"/>
            <a:ext cx="6496870" cy="5571066"/>
          </a:xfrm>
          <a:prstGeom prst="rect">
            <a:avLst/>
          </a:prstGeom>
        </p:spPr>
      </p:pic>
    </p:spTree>
    <p:extLst>
      <p:ext uri="{BB962C8B-B14F-4D97-AF65-F5344CB8AC3E}">
        <p14:creationId xmlns:p14="http://schemas.microsoft.com/office/powerpoint/2010/main" val="56935708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people in uniform sitting on a bench&#10;&#10;Description automatically generated">
            <a:extLst>
              <a:ext uri="{FF2B5EF4-FFF2-40B4-BE49-F238E27FC236}">
                <a16:creationId xmlns:a16="http://schemas.microsoft.com/office/drawing/2014/main" id="{4C99024E-13FD-494C-B69F-5FCF4CF5E9D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742225" y="643467"/>
            <a:ext cx="4707550" cy="5571066"/>
          </a:xfrm>
          <a:prstGeom prst="rect">
            <a:avLst/>
          </a:prstGeom>
        </p:spPr>
      </p:pic>
    </p:spTree>
    <p:extLst>
      <p:ext uri="{BB962C8B-B14F-4D97-AF65-F5344CB8AC3E}">
        <p14:creationId xmlns:p14="http://schemas.microsoft.com/office/powerpoint/2010/main" val="254860451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3BB5D57-6178-4F62-B472-0312F6D95A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vintage photo of a group of people posing for the camera&#10;&#10;Description automatically generated">
            <a:extLst>
              <a:ext uri="{FF2B5EF4-FFF2-40B4-BE49-F238E27FC236}">
                <a16:creationId xmlns:a16="http://schemas.microsoft.com/office/drawing/2014/main" id="{E888DAE7-7B2D-344F-9E9F-BD42A82A70E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43467" y="643467"/>
            <a:ext cx="10905066" cy="5571066"/>
          </a:xfrm>
          <a:prstGeom prst="rect">
            <a:avLst/>
          </a:prstGeom>
        </p:spPr>
      </p:pic>
      <p:sp>
        <p:nvSpPr>
          <p:cNvPr id="10" name="Rectangle 9">
            <a:extLst>
              <a:ext uri="{FF2B5EF4-FFF2-40B4-BE49-F238E27FC236}">
                <a16:creationId xmlns:a16="http://schemas.microsoft.com/office/drawing/2014/main" id="{4C61BD32-7542-4D52-BA5A-3ADE869BF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057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4995E8B-DB3C-4E23-9186-1613402BF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F21E7C5-2080-4549-97AA-9A6688257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58454601-8C5B-41C4-8012-BF42AE4E16F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13" name="Oval 12">
              <a:extLst>
                <a:ext uri="{FF2B5EF4-FFF2-40B4-BE49-F238E27FC236}">
                  <a16:creationId xmlns:a16="http://schemas.microsoft.com/office/drawing/2014/main" id="{7DC402C5-77D9-4E58-85B2-94FDC43054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D68ED91-A5B1-47B2-93BF-9A7136A89B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E7D0AA1-7663-4AEB-906F-8C1983487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D0B5082-766B-4B9B-95AE-8345369B68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C6EA71F2-5221-4164-8741-7AFF97E221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53567A6-853B-47EF-8846-22A1C04687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a:extLst>
              <a:ext uri="{FF2B5EF4-FFF2-40B4-BE49-F238E27FC236}">
                <a16:creationId xmlns:a16="http://schemas.microsoft.com/office/drawing/2014/main" id="{57957B04-C024-4B5F-B7C3-20FAE3F1D3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6FBFCE4-B693-49EB-9CE1-4420332195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8FFC4225-9683-4D55-8686-FCDDB8BCBF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25" name="Straight Connector 24">
              <a:extLst>
                <a:ext uri="{FF2B5EF4-FFF2-40B4-BE49-F238E27FC236}">
                  <a16:creationId xmlns:a16="http://schemas.microsoft.com/office/drawing/2014/main" id="{23CC42CD-CAE0-4CF0-B118-067FD44AE1E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53ED46F-B155-4F61-89A2-9811AA0F3B4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83B7973-20C3-4DB8-B3E0-064793F7A9A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F30D744-3746-48BB-92A0-20B891DE868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3" name="Picture 2" descr="A picture containing outdoor, text, sheep, horse&#10;&#10;Description automatically generated">
            <a:extLst>
              <a:ext uri="{FF2B5EF4-FFF2-40B4-BE49-F238E27FC236}">
                <a16:creationId xmlns:a16="http://schemas.microsoft.com/office/drawing/2014/main" id="{DB4062CB-9C9C-804E-85F8-AFB5989A906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46190" y="491900"/>
            <a:ext cx="10721907" cy="5663518"/>
          </a:xfrm>
          <a:prstGeom prst="rect">
            <a:avLst/>
          </a:prstGeom>
        </p:spPr>
      </p:pic>
      <p:grpSp>
        <p:nvGrpSpPr>
          <p:cNvPr id="30" name="Group 29">
            <a:extLst>
              <a:ext uri="{FF2B5EF4-FFF2-40B4-BE49-F238E27FC236}">
                <a16:creationId xmlns:a16="http://schemas.microsoft.com/office/drawing/2014/main" id="{2993EE7D-6C2F-43A3-9C60-0C79DB9E529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588843" y="626533"/>
            <a:ext cx="304800" cy="429768"/>
            <a:chOff x="215328" y="-46937"/>
            <a:chExt cx="304800" cy="2773841"/>
          </a:xfrm>
        </p:grpSpPr>
        <p:cxnSp>
          <p:nvCxnSpPr>
            <p:cNvPr id="31" name="Straight Connector 30">
              <a:extLst>
                <a:ext uri="{FF2B5EF4-FFF2-40B4-BE49-F238E27FC236}">
                  <a16:creationId xmlns:a16="http://schemas.microsoft.com/office/drawing/2014/main" id="{4F4095D5-6DE8-4CF4-8418-1C6822E1648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3CD50F6-3A5C-4547-BD23-ACBD8E3913D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912E168-78F1-4E05-A8A5-65F2BAF5969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315E977-7B29-4DD8-9B9E-C63D97DF307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1759798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7A7C5-DEF7-3E41-A548-E1329DDF3CD7}"/>
              </a:ext>
            </a:extLst>
          </p:cNvPr>
          <p:cNvSpPr>
            <a:spLocks noGrp="1"/>
          </p:cNvSpPr>
          <p:nvPr>
            <p:ph type="title"/>
          </p:nvPr>
        </p:nvSpPr>
        <p:spPr/>
        <p:txBody>
          <a:bodyPr/>
          <a:lstStyle/>
          <a:p>
            <a:r>
              <a:rPr lang="en-US" dirty="0"/>
              <a:t>                               </a:t>
            </a:r>
            <a:r>
              <a:rPr lang="en-US" dirty="0">
                <a:latin typeface="American Typewriter" panose="02090604020004020304" pitchFamily="18" charset="77"/>
              </a:rPr>
              <a:t>Wind River</a:t>
            </a:r>
          </a:p>
        </p:txBody>
      </p:sp>
      <p:sp>
        <p:nvSpPr>
          <p:cNvPr id="3" name="Content Placeholder 2">
            <a:extLst>
              <a:ext uri="{FF2B5EF4-FFF2-40B4-BE49-F238E27FC236}">
                <a16:creationId xmlns:a16="http://schemas.microsoft.com/office/drawing/2014/main" id="{45C0B910-993D-4B45-B992-C1D8CDEDB9CA}"/>
              </a:ext>
            </a:extLst>
          </p:cNvPr>
          <p:cNvSpPr>
            <a:spLocks noGrp="1"/>
          </p:cNvSpPr>
          <p:nvPr>
            <p:ph idx="1"/>
          </p:nvPr>
        </p:nvSpPr>
        <p:spPr/>
        <p:txBody>
          <a:bodyPr/>
          <a:lstStyle/>
          <a:p>
            <a:pPr marL="0" indent="0">
              <a:buNone/>
            </a:pPr>
            <a:endParaRPr lang="en-US" dirty="0"/>
          </a:p>
          <a:p>
            <a:pPr marL="0" indent="0">
              <a:buNone/>
            </a:pPr>
            <a:r>
              <a:rPr lang="en-US" dirty="0"/>
              <a:t>“</a:t>
            </a:r>
            <a:r>
              <a:rPr lang="en-US" dirty="0">
                <a:latin typeface="American Typewriter" panose="02090604020004020304" pitchFamily="18" charset="77"/>
              </a:rPr>
              <a:t>About one hundred lodges of Northern Arapahoe under Friday Sorrel Horse and Medicine Man, are desirous for a treaty and to join </a:t>
            </a:r>
            <a:r>
              <a:rPr lang="en-US" dirty="0" err="1">
                <a:latin typeface="American Typewriter" panose="02090604020004020304" pitchFamily="18" charset="77"/>
              </a:rPr>
              <a:t>Washakies</a:t>
            </a:r>
            <a:r>
              <a:rPr lang="en-US" dirty="0">
                <a:latin typeface="American Typewriter" panose="02090604020004020304" pitchFamily="18" charset="77"/>
              </a:rPr>
              <a:t> Indians on </a:t>
            </a:r>
            <a:r>
              <a:rPr lang="en-US" dirty="0" err="1">
                <a:latin typeface="American Typewriter" panose="02090604020004020304" pitchFamily="18" charset="77"/>
              </a:rPr>
              <a:t>tgheir</a:t>
            </a:r>
            <a:r>
              <a:rPr lang="en-US" dirty="0">
                <a:latin typeface="American Typewriter" panose="02090604020004020304" pitchFamily="18" charset="77"/>
              </a:rPr>
              <a:t> reservation.  He (Washakie() remembered Friday as a friend of his youth, and the </a:t>
            </a:r>
            <a:r>
              <a:rPr lang="en-US" dirty="0" err="1">
                <a:latin typeface="American Typewriter" panose="02090604020004020304" pitchFamily="18" charset="77"/>
              </a:rPr>
              <a:t>Arapahoes</a:t>
            </a:r>
            <a:r>
              <a:rPr lang="en-US" dirty="0">
                <a:latin typeface="American Typewriter" panose="02090604020004020304" pitchFamily="18" charset="77"/>
              </a:rPr>
              <a:t> were at Fort Fetterman and anxious for council” </a:t>
            </a:r>
            <a:r>
              <a:rPr lang="en-US" sz="2400" dirty="0">
                <a:latin typeface="American Typewriter" panose="02090604020004020304" pitchFamily="18" charset="77"/>
              </a:rPr>
              <a:t>Indian Agent Luther Mann 1869</a:t>
            </a:r>
          </a:p>
        </p:txBody>
      </p:sp>
    </p:spTree>
    <p:extLst>
      <p:ext uri="{BB962C8B-B14F-4D97-AF65-F5344CB8AC3E}">
        <p14:creationId xmlns:p14="http://schemas.microsoft.com/office/powerpoint/2010/main" val="3001626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0E3F-6E21-BF42-B888-64647E769A18}"/>
              </a:ext>
            </a:extLst>
          </p:cNvPr>
          <p:cNvSpPr>
            <a:spLocks noGrp="1"/>
          </p:cNvSpPr>
          <p:nvPr>
            <p:ph type="title"/>
          </p:nvPr>
        </p:nvSpPr>
        <p:spPr/>
        <p:txBody>
          <a:bodyPr/>
          <a:lstStyle/>
          <a:p>
            <a:r>
              <a:rPr lang="en-US" dirty="0"/>
              <a:t>		Shoshone and Arapaho</a:t>
            </a:r>
          </a:p>
        </p:txBody>
      </p:sp>
      <p:sp>
        <p:nvSpPr>
          <p:cNvPr id="3" name="Content Placeholder 2">
            <a:extLst>
              <a:ext uri="{FF2B5EF4-FFF2-40B4-BE49-F238E27FC236}">
                <a16:creationId xmlns:a16="http://schemas.microsoft.com/office/drawing/2014/main" id="{B600C868-D567-F44A-ABD7-E4BA5D084D5C}"/>
              </a:ext>
            </a:extLst>
          </p:cNvPr>
          <p:cNvSpPr>
            <a:spLocks noGrp="1"/>
          </p:cNvSpPr>
          <p:nvPr>
            <p:ph idx="1"/>
          </p:nvPr>
        </p:nvSpPr>
        <p:spPr/>
        <p:txBody>
          <a:bodyPr/>
          <a:lstStyle/>
          <a:p>
            <a:pPr marL="0" indent="0">
              <a:buNone/>
            </a:pPr>
            <a:r>
              <a:rPr lang="en-US" dirty="0">
                <a:latin typeface="American Typewriter" panose="02090604020004020304" pitchFamily="18" charset="77"/>
              </a:rPr>
              <a:t> </a:t>
            </a:r>
          </a:p>
          <a:p>
            <a:pPr marL="0" indent="0">
              <a:buNone/>
            </a:pPr>
            <a:r>
              <a:rPr lang="en-US" dirty="0">
                <a:latin typeface="American Typewriter" panose="02090604020004020304" pitchFamily="18" charset="77"/>
              </a:rPr>
              <a:t>“On the 8</a:t>
            </a:r>
            <a:r>
              <a:rPr lang="en-US" baseline="30000" dirty="0">
                <a:latin typeface="American Typewriter" panose="02090604020004020304" pitchFamily="18" charset="77"/>
              </a:rPr>
              <a:t>th</a:t>
            </a:r>
            <a:r>
              <a:rPr lang="en-US" dirty="0">
                <a:latin typeface="American Typewriter" panose="02090604020004020304" pitchFamily="18" charset="77"/>
              </a:rPr>
              <a:t> of October last Medicine Man Friday and the chiefs of the tribe…proceeded to the Shoshone reservation to make a treaty.” </a:t>
            </a:r>
            <a:r>
              <a:rPr lang="en-US" sz="2400" dirty="0">
                <a:latin typeface="American Typewriter" panose="02090604020004020304" pitchFamily="18" charset="77"/>
              </a:rPr>
              <a:t>Wyoming Superintendent of Indian Affairs 1870</a:t>
            </a:r>
          </a:p>
        </p:txBody>
      </p:sp>
    </p:spTree>
    <p:extLst>
      <p:ext uri="{BB962C8B-B14F-4D97-AF65-F5344CB8AC3E}">
        <p14:creationId xmlns:p14="http://schemas.microsoft.com/office/powerpoint/2010/main" val="219394159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A5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xt, book, photo, cat&#10;&#10;Description automatically generated">
            <a:extLst>
              <a:ext uri="{FF2B5EF4-FFF2-40B4-BE49-F238E27FC236}">
                <a16:creationId xmlns:a16="http://schemas.microsoft.com/office/drawing/2014/main" id="{1C08A3A2-E969-3D4E-9818-DEC2D0858D8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34151" y="643467"/>
            <a:ext cx="3523698" cy="5571066"/>
          </a:xfrm>
          <a:prstGeom prst="rect">
            <a:avLst/>
          </a:prstGeom>
        </p:spPr>
      </p:pic>
    </p:spTree>
    <p:extLst>
      <p:ext uri="{BB962C8B-B14F-4D97-AF65-F5344CB8AC3E}">
        <p14:creationId xmlns:p14="http://schemas.microsoft.com/office/powerpoint/2010/main" val="77801300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pee, building, outdoor, grass&#10;&#10;Description automatically generated">
            <a:extLst>
              <a:ext uri="{FF2B5EF4-FFF2-40B4-BE49-F238E27FC236}">
                <a16:creationId xmlns:a16="http://schemas.microsoft.com/office/drawing/2014/main" id="{21564963-F6BE-6C4B-8A71-C82CEA28477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59447" y="643467"/>
            <a:ext cx="8473105" cy="5571066"/>
          </a:xfrm>
          <a:prstGeom prst="rect">
            <a:avLst/>
          </a:prstGeom>
        </p:spPr>
      </p:pic>
    </p:spTree>
    <p:extLst>
      <p:ext uri="{BB962C8B-B14F-4D97-AF65-F5344CB8AC3E}">
        <p14:creationId xmlns:p14="http://schemas.microsoft.com/office/powerpoint/2010/main" val="274911178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a photo&#10;&#10;Description automatically generated">
            <a:extLst>
              <a:ext uri="{FF2B5EF4-FFF2-40B4-BE49-F238E27FC236}">
                <a16:creationId xmlns:a16="http://schemas.microsoft.com/office/drawing/2014/main" id="{44ED4306-48AB-854B-AF6E-CD19EE30BC5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22350" y="152400"/>
            <a:ext cx="10147300" cy="6553200"/>
          </a:xfrm>
          <a:prstGeom prst="rect">
            <a:avLst/>
          </a:prstGeom>
        </p:spPr>
      </p:pic>
    </p:spTree>
    <p:extLst>
      <p:ext uri="{BB962C8B-B14F-4D97-AF65-F5344CB8AC3E}">
        <p14:creationId xmlns:p14="http://schemas.microsoft.com/office/powerpoint/2010/main" val="16467968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928A03B-91F6-411C-B9BC-03A4B8A35F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734" y="321733"/>
            <a:ext cx="11573488" cy="5970210"/>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people posing for a photo&#10;&#10;Description automatically generated">
            <a:extLst>
              <a:ext uri="{FF2B5EF4-FFF2-40B4-BE49-F238E27FC236}">
                <a16:creationId xmlns:a16="http://schemas.microsoft.com/office/drawing/2014/main" id="{DF580E2D-1D03-0A45-9695-1E5960C1FB2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b="-1"/>
          <a:stretch/>
        </p:blipFill>
        <p:spPr>
          <a:xfrm>
            <a:off x="338327" y="338328"/>
            <a:ext cx="11548872" cy="5943600"/>
          </a:xfrm>
          <a:prstGeom prst="rect">
            <a:avLst/>
          </a:prstGeom>
        </p:spPr>
      </p:pic>
    </p:spTree>
    <p:extLst>
      <p:ext uri="{BB962C8B-B14F-4D97-AF65-F5344CB8AC3E}">
        <p14:creationId xmlns:p14="http://schemas.microsoft.com/office/powerpoint/2010/main" val="312460110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7">
            <a:extLst>
              <a:ext uri="{FF2B5EF4-FFF2-40B4-BE49-F238E27FC236}">
                <a16:creationId xmlns:a16="http://schemas.microsoft.com/office/drawing/2014/main" id="{0928A03B-91F6-411C-B9BC-03A4B8A35F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734" y="321733"/>
            <a:ext cx="11573488" cy="5970210"/>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screen shot of a person&#10;&#10;Description automatically generated">
            <a:extLst>
              <a:ext uri="{FF2B5EF4-FFF2-40B4-BE49-F238E27FC236}">
                <a16:creationId xmlns:a16="http://schemas.microsoft.com/office/drawing/2014/main" id="{8CE516AD-5B68-DD42-BDAB-97ACBF27A0F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338327" y="338328"/>
            <a:ext cx="11548872" cy="5943600"/>
          </a:xfrm>
          <a:prstGeom prst="rect">
            <a:avLst/>
          </a:prstGeom>
        </p:spPr>
      </p:pic>
    </p:spTree>
    <p:extLst>
      <p:ext uri="{BB962C8B-B14F-4D97-AF65-F5344CB8AC3E}">
        <p14:creationId xmlns:p14="http://schemas.microsoft.com/office/powerpoint/2010/main" val="403363786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people looking at an old photo of a person&#10;&#10;Description automatically generated">
            <a:extLst>
              <a:ext uri="{FF2B5EF4-FFF2-40B4-BE49-F238E27FC236}">
                <a16:creationId xmlns:a16="http://schemas.microsoft.com/office/drawing/2014/main" id="{AD979EA3-EAED-3840-BA56-6A5E93F9A1C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3467" y="975360"/>
            <a:ext cx="10905066" cy="4907279"/>
          </a:xfrm>
          <a:prstGeom prst="rect">
            <a:avLst/>
          </a:prstGeom>
        </p:spPr>
      </p:pic>
    </p:spTree>
    <p:extLst>
      <p:ext uri="{BB962C8B-B14F-4D97-AF65-F5344CB8AC3E}">
        <p14:creationId xmlns:p14="http://schemas.microsoft.com/office/powerpoint/2010/main" val="8190831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riding a horse&#10;&#10;Description automatically generated">
            <a:extLst>
              <a:ext uri="{FF2B5EF4-FFF2-40B4-BE49-F238E27FC236}">
                <a16:creationId xmlns:a16="http://schemas.microsoft.com/office/drawing/2014/main" id="{43D6F5A9-3D3E-384F-A8E8-BC215D33333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2"/>
          <a:stretch/>
        </p:blipFill>
        <p:spPr>
          <a:xfrm>
            <a:off x="321734" y="321732"/>
            <a:ext cx="3084025" cy="3067161"/>
          </a:xfrm>
          <a:prstGeom prst="rect">
            <a:avLst/>
          </a:prstGeom>
        </p:spPr>
      </p:pic>
      <p:pic>
        <p:nvPicPr>
          <p:cNvPr id="3" name="Picture 2" descr="An old photo of a person&#10;&#10;Description automatically generated">
            <a:extLst>
              <a:ext uri="{FF2B5EF4-FFF2-40B4-BE49-F238E27FC236}">
                <a16:creationId xmlns:a16="http://schemas.microsoft.com/office/drawing/2014/main" id="{2F00EE43-89DC-8F44-B7FF-0FE7F7147A5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1734" y="3469102"/>
            <a:ext cx="3084025" cy="3069719"/>
          </a:xfrm>
          <a:prstGeom prst="rect">
            <a:avLst/>
          </a:prstGeom>
        </p:spPr>
      </p:pic>
      <p:pic>
        <p:nvPicPr>
          <p:cNvPr id="5" name="Picture 4" descr="A person standing in front of a mirror posing for the camera&#10;&#10;Description automatically generated">
            <a:extLst>
              <a:ext uri="{FF2B5EF4-FFF2-40B4-BE49-F238E27FC236}">
                <a16:creationId xmlns:a16="http://schemas.microsoft.com/office/drawing/2014/main" id="{E63498BA-8D58-D74D-9BF2-4ABEC022C78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1"/>
          <a:stretch/>
        </p:blipFill>
        <p:spPr>
          <a:xfrm>
            <a:off x="3490161" y="321732"/>
            <a:ext cx="4151376" cy="6214533"/>
          </a:xfrm>
          <a:prstGeom prst="rect">
            <a:avLst/>
          </a:prstGeom>
        </p:spPr>
      </p:pic>
      <p:pic>
        <p:nvPicPr>
          <p:cNvPr id="4" name="Picture 3" descr="A vintage photo of a person&#10;&#10;Description automatically generated">
            <a:extLst>
              <a:ext uri="{FF2B5EF4-FFF2-40B4-BE49-F238E27FC236}">
                <a16:creationId xmlns:a16="http://schemas.microsoft.com/office/drawing/2014/main" id="{97C7CD1E-EB62-ED48-B362-6F58F4BA75E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718889" y="321732"/>
            <a:ext cx="4151376" cy="6214533"/>
          </a:xfrm>
          <a:prstGeom prst="rect">
            <a:avLst/>
          </a:prstGeom>
        </p:spPr>
      </p:pic>
    </p:spTree>
    <p:extLst>
      <p:ext uri="{BB962C8B-B14F-4D97-AF65-F5344CB8AC3E}">
        <p14:creationId xmlns:p14="http://schemas.microsoft.com/office/powerpoint/2010/main" val="28973929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grass, sitting, game&#10;&#10;Description automatically generated">
            <a:extLst>
              <a:ext uri="{FF2B5EF4-FFF2-40B4-BE49-F238E27FC236}">
                <a16:creationId xmlns:a16="http://schemas.microsoft.com/office/drawing/2014/main" id="{591E2276-AE1F-B84E-884A-3CF60E3BDEA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321733" y="321733"/>
            <a:ext cx="11548534" cy="6214534"/>
          </a:xfrm>
          <a:prstGeom prst="rect">
            <a:avLst/>
          </a:prstGeom>
        </p:spPr>
      </p:pic>
    </p:spTree>
    <p:extLst>
      <p:ext uri="{BB962C8B-B14F-4D97-AF65-F5344CB8AC3E}">
        <p14:creationId xmlns:p14="http://schemas.microsoft.com/office/powerpoint/2010/main" val="458449764"/>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TotalTime>
  <Words>1836</Words>
  <Application>Microsoft Macintosh PowerPoint</Application>
  <PresentationFormat>Widescreen</PresentationFormat>
  <Paragraphs>232</Paragraphs>
  <Slides>103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103</vt:i4>
      </vt:variant>
    </vt:vector>
  </HeadingPairs>
  <TitlesOfParts>
    <vt:vector size="108" baseType="lpstr">
      <vt:lpstr>American Typewriter</vt:lpstr>
      <vt:lpstr>Arial</vt:lpstr>
      <vt:lpstr>Calibri</vt:lpstr>
      <vt:lpstr>Calibri Light</vt:lpstr>
      <vt:lpstr>Office Theme</vt:lpstr>
      <vt:lpstr>PowerPoint Presentation</vt:lpstr>
      <vt:lpstr>Fort Collins and it’s Native American Legacy</vt:lpstr>
      <vt:lpstr>    Background</vt:lpstr>
      <vt:lpstr>    Perspectives</vt:lpstr>
      <vt:lpstr>Native Americans – Original Stewards of the Land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Lost in Interpretation</vt:lpstr>
      <vt:lpstr>PowerPoint Presentation</vt:lpstr>
      <vt:lpstr>   Who Were These First Americans?</vt:lpstr>
      <vt:lpstr>Neal Salisbury, Smith College- Massachusetts</vt:lpstr>
      <vt:lpstr>PowerPoint Presentation</vt:lpstr>
      <vt:lpstr>        Timeline</vt:lpstr>
      <vt:lpstr>                         Timeline continued</vt:lpstr>
      <vt:lpstr>           Timeline continued</vt:lpstr>
      <vt:lpstr>PowerPoint Presentation</vt:lpstr>
      <vt:lpstr>PowerPoint Presentation</vt:lpstr>
      <vt:lpstr>                 Lakota and Fort Collins</vt:lpstr>
      <vt:lpstr>PowerPoint Presentation</vt:lpstr>
      <vt:lpstr>           Cheyenne</vt:lpstr>
      <vt:lpstr>            Arapaho</vt:lpstr>
      <vt:lpstr>PowerPoint Presentation</vt:lpstr>
      <vt:lpstr>    Treaty of 1851</vt:lpstr>
      <vt:lpstr>                          Treaty of 1861</vt:lpstr>
      <vt:lpstr>PowerPoint Presentation</vt:lpstr>
      <vt:lpstr>PowerPoint Presentation</vt:lpstr>
      <vt:lpstr>            Caught Between</vt:lpstr>
      <vt:lpstr>PowerPoint Presentation</vt:lpstr>
      <vt:lpstr>PowerPoint Presentation</vt:lpstr>
      <vt:lpstr>PowerPoint Presentation</vt:lpstr>
      <vt:lpstr>PowerPoint Presentation</vt:lpstr>
      <vt:lpstr>                Men of Influence</vt:lpstr>
      <vt:lpstr>PowerPoint Presentation</vt:lpstr>
      <vt:lpstr>PowerPoint Presentation</vt:lpstr>
      <vt:lpstr>                            Antoine Janis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Thomas Fitzpatrick</vt:lpstr>
      <vt:lpstr>PowerPoint Presentation</vt:lpstr>
      <vt:lpstr>PowerPoint Presentation</vt:lpstr>
      <vt:lpstr>Mountain Man Thomas Fitzpatrick, Joe Gannon</vt:lpstr>
      <vt:lpstr>    Influence on Warshinun / Friday</vt:lpstr>
      <vt:lpstr>                           Influence continued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Colorado Territory Governor John Evans 1864</vt:lpstr>
      <vt:lpstr>                 Friday seeks a Reservation</vt:lpstr>
      <vt:lpstr>Indian Agent Simeon Whitley, July 14, 1864</vt:lpstr>
      <vt:lpstr>             Agent Whitley, August 1864</vt:lpstr>
      <vt:lpstr>PowerPoint Presentation</vt:lpstr>
      <vt:lpstr>    Commissioner Report September 1864</vt:lpstr>
      <vt:lpstr>PowerPoint Presentation</vt:lpstr>
      <vt:lpstr>        Sand Creek Massacre  October 1864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Governor A C Hunt   Superintendent Indian Affairs August 1868            </vt:lpstr>
      <vt:lpstr>PowerPoint Presentation</vt:lpstr>
      <vt:lpstr>PowerPoint Presentation</vt:lpstr>
      <vt:lpstr>PowerPoint Presentation</vt:lpstr>
      <vt:lpstr>PowerPoint Presentation</vt:lpstr>
      <vt:lpstr>PowerPoint Presentation</vt:lpstr>
      <vt:lpstr>PowerPoint Presentation</vt:lpstr>
      <vt:lpstr>                               Wind River</vt:lpstr>
      <vt:lpstr>  Shoshone and Arapaho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carroll</dc:creator>
  <cp:lastModifiedBy>brian carroll</cp:lastModifiedBy>
  <cp:revision>12</cp:revision>
  <dcterms:created xsi:type="dcterms:W3CDTF">2020-05-23T01:33:16Z</dcterms:created>
  <dcterms:modified xsi:type="dcterms:W3CDTF">2021-10-22T19:23:01Z</dcterms:modified>
</cp:coreProperties>
</file>