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5"/>
  </p:sldMasterIdLst>
  <p:notesMasterIdLst>
    <p:notesMasterId r:id="rId35"/>
  </p:notesMasterIdLst>
  <p:sldIdLst>
    <p:sldId id="581" r:id="rId6"/>
    <p:sldId id="280" r:id="rId7"/>
    <p:sldId id="642" r:id="rId8"/>
    <p:sldId id="643" r:id="rId9"/>
    <p:sldId id="639" r:id="rId10"/>
    <p:sldId id="662" r:id="rId11"/>
    <p:sldId id="656" r:id="rId12"/>
    <p:sldId id="668" r:id="rId13"/>
    <p:sldId id="593" r:id="rId14"/>
    <p:sldId id="277" r:id="rId15"/>
    <p:sldId id="684" r:id="rId16"/>
    <p:sldId id="680" r:id="rId17"/>
    <p:sldId id="658" r:id="rId18"/>
    <p:sldId id="683" r:id="rId19"/>
    <p:sldId id="682" r:id="rId20"/>
    <p:sldId id="355" r:id="rId21"/>
    <p:sldId id="685" r:id="rId22"/>
    <p:sldId id="686" r:id="rId23"/>
    <p:sldId id="687" r:id="rId24"/>
    <p:sldId id="677" r:id="rId25"/>
    <p:sldId id="268" r:id="rId26"/>
    <p:sldId id="267" r:id="rId27"/>
    <p:sldId id="260" r:id="rId28"/>
    <p:sldId id="636" r:id="rId29"/>
    <p:sldId id="681" r:id="rId30"/>
    <p:sldId id="674" r:id="rId31"/>
    <p:sldId id="275" r:id="rId32"/>
    <p:sldId id="669" r:id="rId33"/>
    <p:sldId id="579"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Roberts" initials="AR" lastIdx="10" clrIdx="0"/>
  <p:cmAuthor id="2" name="Anne Malone" initials="AM" lastIdx="63" clrIdx="1"/>
  <p:cmAuthor id="3" name="Lloyd, Wallace L." initials="LWL"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E"/>
    <a:srgbClr val="C8A635"/>
    <a:srgbClr val="72FF62"/>
    <a:srgbClr val="8CC63F"/>
    <a:srgbClr val="F9A51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6024" autoAdjust="0"/>
  </p:normalViewPr>
  <p:slideViewPr>
    <p:cSldViewPr snapToGrid="0" snapToObjects="1">
      <p:cViewPr varScale="1">
        <p:scale>
          <a:sx n="114" d="100"/>
          <a:sy n="114" d="100"/>
        </p:scale>
        <p:origin x="414" y="102"/>
      </p:cViewPr>
      <p:guideLst/>
    </p:cSldViewPr>
  </p:slideViewPr>
  <p:notesTextViewPr>
    <p:cViewPr>
      <p:scale>
        <a:sx n="3" d="2"/>
        <a:sy n="3" d="2"/>
      </p:scale>
      <p:origin x="0" y="0"/>
    </p:cViewPr>
  </p:notesTextViewPr>
  <p:sorterViewPr>
    <p:cViewPr>
      <p:scale>
        <a:sx n="100" d="100"/>
        <a:sy n="100" d="100"/>
      </p:scale>
      <p:origin x="0" y="-198"/>
    </p:cViewPr>
  </p:sorterViewPr>
  <p:notesViewPr>
    <p:cSldViewPr snapToGrid="0" snapToObjects="1">
      <p:cViewPr>
        <p:scale>
          <a:sx n="110" d="100"/>
          <a:sy n="110" d="100"/>
        </p:scale>
        <p:origin x="2054" y="-145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77839-2987-4477-8147-10D97777DBCC}" type="doc">
      <dgm:prSet loTypeId="urn:microsoft.com/office/officeart/2005/8/layout/radial1" loCatId="relationship" qsTypeId="urn:microsoft.com/office/officeart/2005/8/quickstyle/3d2" qsCatId="3D" csTypeId="urn:microsoft.com/office/officeart/2005/8/colors/colorful5" csCatId="colorful" phldr="1"/>
      <dgm:spPr/>
      <dgm:t>
        <a:bodyPr/>
        <a:lstStyle/>
        <a:p>
          <a:endParaRPr lang="en-US"/>
        </a:p>
      </dgm:t>
    </dgm:pt>
    <dgm:pt modelId="{70D2A6C6-93CF-4EFC-991C-8EB2D2FE0228}">
      <dgm:prSet phldrT="[Text]"/>
      <dgm:spPr>
        <a:xfrm>
          <a:off x="2214778" y="1057381"/>
          <a:ext cx="704417" cy="704417"/>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a:solidFill>
                <a:sysClr val="windowText" lastClr="000000"/>
              </a:solidFill>
              <a:latin typeface="Calibri"/>
              <a:ea typeface="+mn-ea"/>
              <a:cs typeface="+mn-cs"/>
            </a:rPr>
            <a:t>Individual</a:t>
          </a:r>
        </a:p>
      </dgm:t>
    </dgm:pt>
    <dgm:pt modelId="{053EB24C-62FE-4ABC-B5C2-9A8A21DB2A02}" type="parTrans" cxnId="{E13B2DD8-3492-4C42-A3BB-E0CD2C648EEB}">
      <dgm:prSet/>
      <dgm:spPr/>
      <dgm:t>
        <a:bodyPr/>
        <a:lstStyle/>
        <a:p>
          <a:endParaRPr lang="en-US"/>
        </a:p>
      </dgm:t>
    </dgm:pt>
    <dgm:pt modelId="{12C35908-B0D7-4394-A895-622761FAC135}" type="sibTrans" cxnId="{E13B2DD8-3492-4C42-A3BB-E0CD2C648EEB}">
      <dgm:prSet/>
      <dgm:spPr/>
      <dgm:t>
        <a:bodyPr/>
        <a:lstStyle/>
        <a:p>
          <a:endParaRPr lang="en-US"/>
        </a:p>
      </dgm:t>
    </dgm:pt>
    <dgm:pt modelId="{F1AC1290-03D4-4BB2-8707-78A0B969F08A}">
      <dgm:prSet phldrT="[Text]"/>
      <dgm:spPr>
        <a:xfrm>
          <a:off x="2214778" y="1598"/>
          <a:ext cx="704417" cy="704417"/>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a:solidFill>
                <a:sysClr val="windowText" lastClr="000000"/>
              </a:solidFill>
              <a:latin typeface="Calibri"/>
              <a:ea typeface="+mn-ea"/>
              <a:cs typeface="+mn-cs"/>
            </a:rPr>
            <a:t>Family</a:t>
          </a:r>
        </a:p>
      </dgm:t>
    </dgm:pt>
    <dgm:pt modelId="{2225C737-C67A-42E4-8CB9-9F934ED27194}" type="parTrans" cxnId="{71104A3C-9BC1-41F0-A6AE-4AB0881EFD21}">
      <dgm:prSet/>
      <dgm:spPr>
        <a:xfrm rot="16200000">
          <a:off x="2391304" y="869349"/>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solidFill>
              <a:sysClr val="windowText" lastClr="000000">
                <a:hueOff val="0"/>
                <a:satOff val="0"/>
                <a:lumOff val="0"/>
                <a:alphaOff val="0"/>
              </a:sysClr>
            </a:solidFill>
            <a:latin typeface="Calibri"/>
            <a:ea typeface="+mn-ea"/>
            <a:cs typeface="+mn-cs"/>
          </a:endParaRPr>
        </a:p>
      </dgm:t>
    </dgm:pt>
    <dgm:pt modelId="{78E5D722-CDF7-40AD-9C0B-B367B0790CDD}" type="sibTrans" cxnId="{71104A3C-9BC1-41F0-A6AE-4AB0881EFD21}">
      <dgm:prSet/>
      <dgm:spPr/>
      <dgm:t>
        <a:bodyPr/>
        <a:lstStyle/>
        <a:p>
          <a:endParaRPr lang="en-US"/>
        </a:p>
      </dgm:t>
    </dgm:pt>
    <dgm:pt modelId="{973C6848-19D8-49B8-BE46-0CCC672E8C77}">
      <dgm:prSet phldrT="[Text]"/>
      <dgm:spPr>
        <a:xfrm>
          <a:off x="3040223" y="399111"/>
          <a:ext cx="704417" cy="704417"/>
        </a:xfrm>
        <a:prstGeom prst="ellipse">
          <a:avLst/>
        </a:prstGeom>
        <a:gradFill rotWithShape="0">
          <a:gsLst>
            <a:gs pos="0">
              <a:srgbClr val="4BACC6">
                <a:hueOff val="-1655646"/>
                <a:satOff val="6635"/>
                <a:lumOff val="1438"/>
                <a:alphaOff val="0"/>
                <a:shade val="51000"/>
                <a:satMod val="130000"/>
              </a:srgbClr>
            </a:gs>
            <a:gs pos="80000">
              <a:srgbClr val="4BACC6">
                <a:hueOff val="-1655646"/>
                <a:satOff val="6635"/>
                <a:lumOff val="1438"/>
                <a:alphaOff val="0"/>
                <a:shade val="93000"/>
                <a:satMod val="130000"/>
              </a:srgbClr>
            </a:gs>
            <a:gs pos="100000">
              <a:srgbClr val="4BACC6">
                <a:hueOff val="-1655646"/>
                <a:satOff val="6635"/>
                <a:lumOff val="143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a:solidFill>
                <a:sysClr val="windowText" lastClr="000000"/>
              </a:solidFill>
              <a:latin typeface="Calibri"/>
              <a:ea typeface="+mn-ea"/>
              <a:cs typeface="+mn-cs"/>
            </a:rPr>
            <a:t>Advocates</a:t>
          </a:r>
        </a:p>
      </dgm:t>
    </dgm:pt>
    <dgm:pt modelId="{3017422B-F6D3-44AB-B2A5-0FA0227165D5}" type="parTrans" cxnId="{82E2A161-C31D-4501-8217-EEA938376F5F}">
      <dgm:prSet/>
      <dgm:spPr>
        <a:xfrm rot="19285714">
          <a:off x="2804026" y="1068106"/>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solidFill>
              <a:sysClr val="windowText" lastClr="000000">
                <a:hueOff val="0"/>
                <a:satOff val="0"/>
                <a:lumOff val="0"/>
                <a:alphaOff val="0"/>
              </a:sysClr>
            </a:solidFill>
            <a:latin typeface="Calibri"/>
            <a:ea typeface="+mn-ea"/>
            <a:cs typeface="+mn-cs"/>
          </a:endParaRPr>
        </a:p>
      </dgm:t>
    </dgm:pt>
    <dgm:pt modelId="{6C9F5267-20AC-441C-8D6F-13473F20CFE4}" type="sibTrans" cxnId="{82E2A161-C31D-4501-8217-EEA938376F5F}">
      <dgm:prSet/>
      <dgm:spPr/>
      <dgm:t>
        <a:bodyPr/>
        <a:lstStyle/>
        <a:p>
          <a:endParaRPr lang="en-US"/>
        </a:p>
      </dgm:t>
    </dgm:pt>
    <dgm:pt modelId="{3D441CA0-3BC2-4A36-B752-8DCABF3739BF}">
      <dgm:prSet phldrT="[Text]"/>
      <dgm:spPr>
        <a:xfrm>
          <a:off x="1756691" y="2008609"/>
          <a:ext cx="704417" cy="704417"/>
        </a:xfrm>
        <a:prstGeom prst="ellipse">
          <a:avLst/>
        </a:prstGeom>
        <a:gradFill rotWithShape="0">
          <a:gsLst>
            <a:gs pos="0">
              <a:srgbClr val="4BACC6">
                <a:hueOff val="-6622584"/>
                <a:satOff val="26541"/>
                <a:lumOff val="5752"/>
                <a:alphaOff val="0"/>
                <a:shade val="51000"/>
                <a:satMod val="130000"/>
              </a:srgbClr>
            </a:gs>
            <a:gs pos="80000">
              <a:srgbClr val="4BACC6">
                <a:hueOff val="-6622584"/>
                <a:satOff val="26541"/>
                <a:lumOff val="5752"/>
                <a:alphaOff val="0"/>
                <a:shade val="93000"/>
                <a:satMod val="130000"/>
              </a:srgbClr>
            </a:gs>
            <a:gs pos="100000">
              <a:srgbClr val="4BACC6">
                <a:hueOff val="-6622584"/>
                <a:satOff val="26541"/>
                <a:lumOff val="57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a:solidFill>
                <a:sysClr val="windowText" lastClr="000000"/>
              </a:solidFill>
              <a:latin typeface="Calibri"/>
              <a:ea typeface="+mn-ea"/>
              <a:cs typeface="+mn-cs"/>
            </a:rPr>
            <a:t>Hospitals/ ED</a:t>
          </a:r>
        </a:p>
      </dgm:t>
    </dgm:pt>
    <dgm:pt modelId="{5F4705DE-D4A9-4B5C-B64A-99151300FA83}" type="parTrans" cxnId="{95F98076-2A67-4AFF-9DFF-3C798CB9C885}">
      <dgm:prSet/>
      <dgm:spPr>
        <a:xfrm rot="6942857">
          <a:off x="2162260" y="1872855"/>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solidFill>
              <a:sysClr val="windowText" lastClr="000000">
                <a:hueOff val="0"/>
                <a:satOff val="0"/>
                <a:lumOff val="0"/>
                <a:alphaOff val="0"/>
              </a:sysClr>
            </a:solidFill>
            <a:latin typeface="Calibri"/>
            <a:ea typeface="+mn-ea"/>
            <a:cs typeface="+mn-cs"/>
          </a:endParaRPr>
        </a:p>
      </dgm:t>
    </dgm:pt>
    <dgm:pt modelId="{314156BE-5860-4DEA-AE5E-BE747660A11D}" type="sibTrans" cxnId="{95F98076-2A67-4AFF-9DFF-3C798CB9C885}">
      <dgm:prSet/>
      <dgm:spPr/>
      <dgm:t>
        <a:bodyPr/>
        <a:lstStyle/>
        <a:p>
          <a:endParaRPr lang="en-US"/>
        </a:p>
      </dgm:t>
    </dgm:pt>
    <dgm:pt modelId="{F93A13B2-2856-4F65-AF88-5AADF7FEA84E}">
      <dgm:prSet phldrT="[Text]"/>
      <dgm:spPr>
        <a:xfrm>
          <a:off x="1185466" y="1292315"/>
          <a:ext cx="704417" cy="704417"/>
        </a:xfrm>
        <a:prstGeom prst="ellipse">
          <a:avLst/>
        </a:prstGeom>
        <a:gradFill rotWithShape="0">
          <a:gsLst>
            <a:gs pos="0">
              <a:srgbClr val="4BACC6">
                <a:hueOff val="-8278230"/>
                <a:satOff val="33176"/>
                <a:lumOff val="7190"/>
                <a:alphaOff val="0"/>
                <a:shade val="51000"/>
                <a:satMod val="130000"/>
              </a:srgbClr>
            </a:gs>
            <a:gs pos="80000">
              <a:srgbClr val="4BACC6">
                <a:hueOff val="-8278230"/>
                <a:satOff val="33176"/>
                <a:lumOff val="7190"/>
                <a:alphaOff val="0"/>
                <a:shade val="93000"/>
                <a:satMod val="130000"/>
              </a:srgbClr>
            </a:gs>
            <a:gs pos="100000">
              <a:srgbClr val="4BACC6">
                <a:hueOff val="-8278230"/>
                <a:satOff val="33176"/>
                <a:lumOff val="719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a:solidFill>
                <a:sysClr val="windowText" lastClr="000000"/>
              </a:solidFill>
              <a:latin typeface="Calibri"/>
              <a:ea typeface="+mn-ea"/>
              <a:cs typeface="+mn-cs"/>
            </a:rPr>
            <a:t>Faith Based  Community</a:t>
          </a:r>
        </a:p>
      </dgm:t>
    </dgm:pt>
    <dgm:pt modelId="{FE06BD16-7E35-4EE8-8DB8-9790EEA609F1}" type="parTrans" cxnId="{BFD3048E-6A5A-41B9-899D-2CD2EE8334CE}">
      <dgm:prSet/>
      <dgm:spPr>
        <a:xfrm rot="10028571">
          <a:off x="1876648" y="1514708"/>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solidFill>
              <a:sysClr val="windowText" lastClr="000000">
                <a:hueOff val="0"/>
                <a:satOff val="0"/>
                <a:lumOff val="0"/>
                <a:alphaOff val="0"/>
              </a:sysClr>
            </a:solidFill>
            <a:latin typeface="Calibri"/>
            <a:ea typeface="+mn-ea"/>
            <a:cs typeface="+mn-cs"/>
          </a:endParaRPr>
        </a:p>
      </dgm:t>
    </dgm:pt>
    <dgm:pt modelId="{23B3DDD5-1262-429F-A72F-895DFF2551DA}" type="sibTrans" cxnId="{BFD3048E-6A5A-41B9-899D-2CD2EE8334CE}">
      <dgm:prSet/>
      <dgm:spPr/>
      <dgm:t>
        <a:bodyPr/>
        <a:lstStyle/>
        <a:p>
          <a:endParaRPr lang="en-US"/>
        </a:p>
      </dgm:t>
    </dgm:pt>
    <dgm:pt modelId="{6C12C9AE-3F22-493F-9096-90898C539071}">
      <dgm:prSet/>
      <dgm:spPr>
        <a:xfrm>
          <a:off x="3244091" y="1292315"/>
          <a:ext cx="704417" cy="704417"/>
        </a:xfrm>
        <a:prstGeom prst="ellipse">
          <a:avLst/>
        </a:prstGeom>
        <a:gradFill rotWithShape="0">
          <a:gsLst>
            <a:gs pos="0">
              <a:srgbClr val="4BACC6">
                <a:hueOff val="-3311292"/>
                <a:satOff val="13270"/>
                <a:lumOff val="2876"/>
                <a:alphaOff val="0"/>
                <a:shade val="51000"/>
                <a:satMod val="130000"/>
              </a:srgbClr>
            </a:gs>
            <a:gs pos="80000">
              <a:srgbClr val="4BACC6">
                <a:hueOff val="-3311292"/>
                <a:satOff val="13270"/>
                <a:lumOff val="2876"/>
                <a:alphaOff val="0"/>
                <a:shade val="93000"/>
                <a:satMod val="130000"/>
              </a:srgbClr>
            </a:gs>
            <a:gs pos="100000">
              <a:srgbClr val="4BACC6">
                <a:hueOff val="-3311292"/>
                <a:satOff val="13270"/>
                <a:lumOff val="287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a:solidFill>
                <a:sysClr val="windowText" lastClr="000000"/>
              </a:solidFill>
              <a:latin typeface="Calibri"/>
              <a:ea typeface="+mn-ea"/>
              <a:cs typeface="+mn-cs"/>
            </a:rPr>
            <a:t>Judges</a:t>
          </a:r>
        </a:p>
      </dgm:t>
    </dgm:pt>
    <dgm:pt modelId="{56118003-3324-4C91-82FF-9579611D6A63}" type="parTrans" cxnId="{1AA3A424-021F-4849-A756-20872EB63374}">
      <dgm:prSet/>
      <dgm:spPr>
        <a:xfrm rot="771429">
          <a:off x="2905960" y="1514708"/>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solidFill>
              <a:sysClr val="windowText" lastClr="000000">
                <a:hueOff val="0"/>
                <a:satOff val="0"/>
                <a:lumOff val="0"/>
                <a:alphaOff val="0"/>
              </a:sysClr>
            </a:solidFill>
            <a:latin typeface="Calibri"/>
            <a:ea typeface="+mn-ea"/>
            <a:cs typeface="+mn-cs"/>
          </a:endParaRPr>
        </a:p>
      </dgm:t>
    </dgm:pt>
    <dgm:pt modelId="{2319C2D5-AEFE-4452-8362-C64DAA0319C5}" type="sibTrans" cxnId="{1AA3A424-021F-4849-A756-20872EB63374}">
      <dgm:prSet/>
      <dgm:spPr/>
      <dgm:t>
        <a:bodyPr/>
        <a:lstStyle/>
        <a:p>
          <a:endParaRPr lang="en-US"/>
        </a:p>
      </dgm:t>
    </dgm:pt>
    <dgm:pt modelId="{9F75B7B8-15EB-4993-8ABE-603988D19A45}">
      <dgm:prSet/>
      <dgm:spPr>
        <a:xfrm>
          <a:off x="2672866" y="2008609"/>
          <a:ext cx="704417" cy="704417"/>
        </a:xfrm>
        <a:prstGeom prst="ellipse">
          <a:avLst/>
        </a:prstGeom>
        <a:gradFill rotWithShape="0">
          <a:gsLst>
            <a:gs pos="0">
              <a:srgbClr val="4BACC6">
                <a:hueOff val="-4966938"/>
                <a:satOff val="19906"/>
                <a:lumOff val="4314"/>
                <a:alphaOff val="0"/>
                <a:shade val="51000"/>
                <a:satMod val="130000"/>
              </a:srgbClr>
            </a:gs>
            <a:gs pos="80000">
              <a:srgbClr val="4BACC6">
                <a:hueOff val="-4966938"/>
                <a:satOff val="19906"/>
                <a:lumOff val="4314"/>
                <a:alphaOff val="0"/>
                <a:shade val="93000"/>
                <a:satMod val="130000"/>
              </a:srgbClr>
            </a:gs>
            <a:gs pos="100000">
              <a:srgbClr val="4BACC6">
                <a:hueOff val="-4966938"/>
                <a:satOff val="19906"/>
                <a:lumOff val="431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a:solidFill>
                <a:sysClr val="windowText" lastClr="000000"/>
              </a:solidFill>
              <a:latin typeface="Calibri"/>
              <a:ea typeface="+mn-ea"/>
              <a:cs typeface="+mn-cs"/>
            </a:rPr>
            <a:t>Law Enforcement</a:t>
          </a:r>
        </a:p>
      </dgm:t>
    </dgm:pt>
    <dgm:pt modelId="{A810B408-3903-484A-9131-10B439FA3052}" type="parTrans" cxnId="{9DC83EEB-49C7-4F1D-B11A-D4FA3DD9B73C}">
      <dgm:prSet/>
      <dgm:spPr>
        <a:xfrm rot="3857143">
          <a:off x="2620348" y="1872855"/>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solidFill>
              <a:sysClr val="windowText" lastClr="000000">
                <a:hueOff val="0"/>
                <a:satOff val="0"/>
                <a:lumOff val="0"/>
                <a:alphaOff val="0"/>
              </a:sysClr>
            </a:solidFill>
            <a:latin typeface="Calibri"/>
            <a:ea typeface="+mn-ea"/>
            <a:cs typeface="+mn-cs"/>
          </a:endParaRPr>
        </a:p>
      </dgm:t>
    </dgm:pt>
    <dgm:pt modelId="{8E8CBE2F-B47E-4411-B99F-CABCAEBBA1D8}" type="sibTrans" cxnId="{9DC83EEB-49C7-4F1D-B11A-D4FA3DD9B73C}">
      <dgm:prSet/>
      <dgm:spPr/>
      <dgm:t>
        <a:bodyPr/>
        <a:lstStyle/>
        <a:p>
          <a:endParaRPr lang="en-US"/>
        </a:p>
      </dgm:t>
    </dgm:pt>
    <dgm:pt modelId="{92AEB720-F7DE-4AE1-964F-983B5C076297}">
      <dgm:prSet/>
      <dgm:spPr>
        <a:xfrm>
          <a:off x="1389334" y="399111"/>
          <a:ext cx="704417" cy="704417"/>
        </a:xfrm>
        <a:prstGeom prst="ellipse">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a:solidFill>
                <a:sysClr val="windowText" lastClr="000000"/>
              </a:solidFill>
              <a:latin typeface="Calibri"/>
              <a:ea typeface="+mn-ea"/>
              <a:cs typeface="+mn-cs"/>
            </a:rPr>
            <a:t>State Agencies</a:t>
          </a:r>
        </a:p>
      </dgm:t>
    </dgm:pt>
    <dgm:pt modelId="{DE6C48F0-297D-4718-8854-D1593A9F7D8D}" type="parTrans" cxnId="{63523DCE-3BD9-4EA6-B242-47E4081855DB}">
      <dgm:prSet/>
      <dgm:spPr>
        <a:xfrm rot="13114286">
          <a:off x="1978582" y="1068106"/>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solidFill>
              <a:sysClr val="windowText" lastClr="000000">
                <a:hueOff val="0"/>
                <a:satOff val="0"/>
                <a:lumOff val="0"/>
                <a:alphaOff val="0"/>
              </a:sysClr>
            </a:solidFill>
            <a:latin typeface="Calibri"/>
            <a:ea typeface="+mn-ea"/>
            <a:cs typeface="+mn-cs"/>
          </a:endParaRPr>
        </a:p>
      </dgm:t>
    </dgm:pt>
    <dgm:pt modelId="{62B54AA8-7116-4BBE-86DF-05A3E45786B8}" type="sibTrans" cxnId="{63523DCE-3BD9-4EA6-B242-47E4081855DB}">
      <dgm:prSet/>
      <dgm:spPr/>
      <dgm:t>
        <a:bodyPr/>
        <a:lstStyle/>
        <a:p>
          <a:endParaRPr lang="en-US"/>
        </a:p>
      </dgm:t>
    </dgm:pt>
    <dgm:pt modelId="{1CF6C17E-A63C-486A-831B-EEC55C840AB7}" type="pres">
      <dgm:prSet presAssocID="{4D777839-2987-4477-8147-10D97777DBCC}" presName="cycle" presStyleCnt="0">
        <dgm:presLayoutVars>
          <dgm:chMax val="1"/>
          <dgm:dir/>
          <dgm:animLvl val="ctr"/>
          <dgm:resizeHandles val="exact"/>
        </dgm:presLayoutVars>
      </dgm:prSet>
      <dgm:spPr/>
    </dgm:pt>
    <dgm:pt modelId="{F3D9C739-FDE1-4161-AF64-5850B632414D}" type="pres">
      <dgm:prSet presAssocID="{70D2A6C6-93CF-4EFC-991C-8EB2D2FE0228}" presName="centerShape" presStyleLbl="node0" presStyleIdx="0" presStyleCnt="1"/>
      <dgm:spPr/>
    </dgm:pt>
    <dgm:pt modelId="{CC5833BB-2DBF-4F7A-8C82-7B16EC148D13}" type="pres">
      <dgm:prSet presAssocID="{2225C737-C67A-42E4-8CB9-9F934ED27194}" presName="Name9" presStyleLbl="parChTrans1D2" presStyleIdx="0" presStyleCnt="7"/>
      <dgm:spPr/>
    </dgm:pt>
    <dgm:pt modelId="{9D45D61D-C224-4C9E-885A-B644D481FFED}" type="pres">
      <dgm:prSet presAssocID="{2225C737-C67A-42E4-8CB9-9F934ED27194}" presName="connTx" presStyleLbl="parChTrans1D2" presStyleIdx="0" presStyleCnt="7"/>
      <dgm:spPr/>
    </dgm:pt>
    <dgm:pt modelId="{73108313-CDAF-46D8-848F-0B8E72E497F7}" type="pres">
      <dgm:prSet presAssocID="{F1AC1290-03D4-4BB2-8707-78A0B969F08A}" presName="node" presStyleLbl="node1" presStyleIdx="0" presStyleCnt="7">
        <dgm:presLayoutVars>
          <dgm:bulletEnabled val="1"/>
        </dgm:presLayoutVars>
      </dgm:prSet>
      <dgm:spPr/>
    </dgm:pt>
    <dgm:pt modelId="{9C8F41D5-B44C-4A7A-9899-D1EE356F3CFD}" type="pres">
      <dgm:prSet presAssocID="{3017422B-F6D3-44AB-B2A5-0FA0227165D5}" presName="Name9" presStyleLbl="parChTrans1D2" presStyleIdx="1" presStyleCnt="7"/>
      <dgm:spPr/>
    </dgm:pt>
    <dgm:pt modelId="{63397772-BAEF-45AF-B826-EDA1E94DF6FE}" type="pres">
      <dgm:prSet presAssocID="{3017422B-F6D3-44AB-B2A5-0FA0227165D5}" presName="connTx" presStyleLbl="parChTrans1D2" presStyleIdx="1" presStyleCnt="7"/>
      <dgm:spPr/>
    </dgm:pt>
    <dgm:pt modelId="{16E3A173-C4E3-4335-B82E-AB2C53258AFB}" type="pres">
      <dgm:prSet presAssocID="{973C6848-19D8-49B8-BE46-0CCC672E8C77}" presName="node" presStyleLbl="node1" presStyleIdx="1" presStyleCnt="7">
        <dgm:presLayoutVars>
          <dgm:bulletEnabled val="1"/>
        </dgm:presLayoutVars>
      </dgm:prSet>
      <dgm:spPr/>
    </dgm:pt>
    <dgm:pt modelId="{5B9A00D8-8211-4DF8-9BCC-B4E96AE8EF85}" type="pres">
      <dgm:prSet presAssocID="{56118003-3324-4C91-82FF-9579611D6A63}" presName="Name9" presStyleLbl="parChTrans1D2" presStyleIdx="2" presStyleCnt="7"/>
      <dgm:spPr/>
    </dgm:pt>
    <dgm:pt modelId="{534F7BCD-2E70-4A48-BDF1-B0433195422B}" type="pres">
      <dgm:prSet presAssocID="{56118003-3324-4C91-82FF-9579611D6A63}" presName="connTx" presStyleLbl="parChTrans1D2" presStyleIdx="2" presStyleCnt="7"/>
      <dgm:spPr/>
    </dgm:pt>
    <dgm:pt modelId="{407A2868-55B3-4530-8417-66AF94420216}" type="pres">
      <dgm:prSet presAssocID="{6C12C9AE-3F22-493F-9096-90898C539071}" presName="node" presStyleLbl="node1" presStyleIdx="2" presStyleCnt="7">
        <dgm:presLayoutVars>
          <dgm:bulletEnabled val="1"/>
        </dgm:presLayoutVars>
      </dgm:prSet>
      <dgm:spPr/>
    </dgm:pt>
    <dgm:pt modelId="{1242C57C-57EE-4237-B384-192D60C1B50F}" type="pres">
      <dgm:prSet presAssocID="{A810B408-3903-484A-9131-10B439FA3052}" presName="Name9" presStyleLbl="parChTrans1D2" presStyleIdx="3" presStyleCnt="7"/>
      <dgm:spPr/>
    </dgm:pt>
    <dgm:pt modelId="{087192BA-4584-43BF-80AC-4C1BE8C9A5E3}" type="pres">
      <dgm:prSet presAssocID="{A810B408-3903-484A-9131-10B439FA3052}" presName="connTx" presStyleLbl="parChTrans1D2" presStyleIdx="3" presStyleCnt="7"/>
      <dgm:spPr/>
    </dgm:pt>
    <dgm:pt modelId="{43A8376F-32B4-41CA-8A84-1CD148EB1995}" type="pres">
      <dgm:prSet presAssocID="{9F75B7B8-15EB-4993-8ABE-603988D19A45}" presName="node" presStyleLbl="node1" presStyleIdx="3" presStyleCnt="7">
        <dgm:presLayoutVars>
          <dgm:bulletEnabled val="1"/>
        </dgm:presLayoutVars>
      </dgm:prSet>
      <dgm:spPr/>
    </dgm:pt>
    <dgm:pt modelId="{FFAAEE4E-A841-4204-A6E4-EA4AAFB1B1FD}" type="pres">
      <dgm:prSet presAssocID="{5F4705DE-D4A9-4B5C-B64A-99151300FA83}" presName="Name9" presStyleLbl="parChTrans1D2" presStyleIdx="4" presStyleCnt="7"/>
      <dgm:spPr/>
    </dgm:pt>
    <dgm:pt modelId="{DD7EAE49-B41C-42BD-9AA2-2AA48568D355}" type="pres">
      <dgm:prSet presAssocID="{5F4705DE-D4A9-4B5C-B64A-99151300FA83}" presName="connTx" presStyleLbl="parChTrans1D2" presStyleIdx="4" presStyleCnt="7"/>
      <dgm:spPr/>
    </dgm:pt>
    <dgm:pt modelId="{90C7F671-0127-4AB5-BC7D-DC23B10DC4EF}" type="pres">
      <dgm:prSet presAssocID="{3D441CA0-3BC2-4A36-B752-8DCABF3739BF}" presName="node" presStyleLbl="node1" presStyleIdx="4" presStyleCnt="7">
        <dgm:presLayoutVars>
          <dgm:bulletEnabled val="1"/>
        </dgm:presLayoutVars>
      </dgm:prSet>
      <dgm:spPr/>
    </dgm:pt>
    <dgm:pt modelId="{06D50B08-255E-475C-B4EF-356CFAD195B9}" type="pres">
      <dgm:prSet presAssocID="{FE06BD16-7E35-4EE8-8DB8-9790EEA609F1}" presName="Name9" presStyleLbl="parChTrans1D2" presStyleIdx="5" presStyleCnt="7"/>
      <dgm:spPr/>
    </dgm:pt>
    <dgm:pt modelId="{AFF228B4-644D-4699-AFE0-6401D7E08D81}" type="pres">
      <dgm:prSet presAssocID="{FE06BD16-7E35-4EE8-8DB8-9790EEA609F1}" presName="connTx" presStyleLbl="parChTrans1D2" presStyleIdx="5" presStyleCnt="7"/>
      <dgm:spPr/>
    </dgm:pt>
    <dgm:pt modelId="{88A36CA8-09D1-42F8-8F99-D456E97167B6}" type="pres">
      <dgm:prSet presAssocID="{F93A13B2-2856-4F65-AF88-5AADF7FEA84E}" presName="node" presStyleLbl="node1" presStyleIdx="5" presStyleCnt="7">
        <dgm:presLayoutVars>
          <dgm:bulletEnabled val="1"/>
        </dgm:presLayoutVars>
      </dgm:prSet>
      <dgm:spPr/>
    </dgm:pt>
    <dgm:pt modelId="{613488B0-4C0C-442C-B93A-B52005000093}" type="pres">
      <dgm:prSet presAssocID="{DE6C48F0-297D-4718-8854-D1593A9F7D8D}" presName="Name9" presStyleLbl="parChTrans1D2" presStyleIdx="6" presStyleCnt="7"/>
      <dgm:spPr/>
    </dgm:pt>
    <dgm:pt modelId="{507E58EF-8246-4003-98CD-A78C8BF1182E}" type="pres">
      <dgm:prSet presAssocID="{DE6C48F0-297D-4718-8854-D1593A9F7D8D}" presName="connTx" presStyleLbl="parChTrans1D2" presStyleIdx="6" presStyleCnt="7"/>
      <dgm:spPr/>
    </dgm:pt>
    <dgm:pt modelId="{BE83C53C-5ED6-4E3E-9EC3-CD043C35F3E3}" type="pres">
      <dgm:prSet presAssocID="{92AEB720-F7DE-4AE1-964F-983B5C076297}" presName="node" presStyleLbl="node1" presStyleIdx="6" presStyleCnt="7">
        <dgm:presLayoutVars>
          <dgm:bulletEnabled val="1"/>
        </dgm:presLayoutVars>
      </dgm:prSet>
      <dgm:spPr/>
    </dgm:pt>
  </dgm:ptLst>
  <dgm:cxnLst>
    <dgm:cxn modelId="{3F71D10E-2F18-48FF-8523-1EBD5935B3EB}" type="presOf" srcId="{3017422B-F6D3-44AB-B2A5-0FA0227165D5}" destId="{63397772-BAEF-45AF-B826-EDA1E94DF6FE}" srcOrd="1" destOrd="0" presId="urn:microsoft.com/office/officeart/2005/8/layout/radial1"/>
    <dgm:cxn modelId="{E95FF918-A996-4146-99C6-1043878DFFB1}" type="presOf" srcId="{6C12C9AE-3F22-493F-9096-90898C539071}" destId="{407A2868-55B3-4530-8417-66AF94420216}" srcOrd="0" destOrd="0" presId="urn:microsoft.com/office/officeart/2005/8/layout/radial1"/>
    <dgm:cxn modelId="{1AA3A424-021F-4849-A756-20872EB63374}" srcId="{70D2A6C6-93CF-4EFC-991C-8EB2D2FE0228}" destId="{6C12C9AE-3F22-493F-9096-90898C539071}" srcOrd="2" destOrd="0" parTransId="{56118003-3324-4C91-82FF-9579611D6A63}" sibTransId="{2319C2D5-AEFE-4452-8362-C64DAA0319C5}"/>
    <dgm:cxn modelId="{0773502E-516B-4A66-BB87-A96E551130E0}" type="presOf" srcId="{FE06BD16-7E35-4EE8-8DB8-9790EEA609F1}" destId="{AFF228B4-644D-4699-AFE0-6401D7E08D81}" srcOrd="1" destOrd="0" presId="urn:microsoft.com/office/officeart/2005/8/layout/radial1"/>
    <dgm:cxn modelId="{71104A3C-9BC1-41F0-A6AE-4AB0881EFD21}" srcId="{70D2A6C6-93CF-4EFC-991C-8EB2D2FE0228}" destId="{F1AC1290-03D4-4BB2-8707-78A0B969F08A}" srcOrd="0" destOrd="0" parTransId="{2225C737-C67A-42E4-8CB9-9F934ED27194}" sibTransId="{78E5D722-CDF7-40AD-9C0B-B367B0790CDD}"/>
    <dgm:cxn modelId="{82E2A161-C31D-4501-8217-EEA938376F5F}" srcId="{70D2A6C6-93CF-4EFC-991C-8EB2D2FE0228}" destId="{973C6848-19D8-49B8-BE46-0CCC672E8C77}" srcOrd="1" destOrd="0" parTransId="{3017422B-F6D3-44AB-B2A5-0FA0227165D5}" sibTransId="{6C9F5267-20AC-441C-8D6F-13473F20CFE4}"/>
    <dgm:cxn modelId="{8290B663-7FA8-4BB5-8DE4-FFDFB879A812}" type="presOf" srcId="{A810B408-3903-484A-9131-10B439FA3052}" destId="{087192BA-4584-43BF-80AC-4C1BE8C9A5E3}" srcOrd="1" destOrd="0" presId="urn:microsoft.com/office/officeart/2005/8/layout/radial1"/>
    <dgm:cxn modelId="{95E71944-A16D-4F9A-87A6-13A8299303D4}" type="presOf" srcId="{9F75B7B8-15EB-4993-8ABE-603988D19A45}" destId="{43A8376F-32B4-41CA-8A84-1CD148EB1995}" srcOrd="0" destOrd="0" presId="urn:microsoft.com/office/officeart/2005/8/layout/radial1"/>
    <dgm:cxn modelId="{36D82648-A9ED-43AE-9FAA-F997F7CD86C9}" type="presOf" srcId="{2225C737-C67A-42E4-8CB9-9F934ED27194}" destId="{CC5833BB-2DBF-4F7A-8C82-7B16EC148D13}" srcOrd="0" destOrd="0" presId="urn:microsoft.com/office/officeart/2005/8/layout/radial1"/>
    <dgm:cxn modelId="{487D1050-D92D-4FBC-80F2-28DF4123ABE0}" type="presOf" srcId="{56118003-3324-4C91-82FF-9579611D6A63}" destId="{5B9A00D8-8211-4DF8-9BCC-B4E96AE8EF85}" srcOrd="0" destOrd="0" presId="urn:microsoft.com/office/officeart/2005/8/layout/radial1"/>
    <dgm:cxn modelId="{95F98076-2A67-4AFF-9DFF-3C798CB9C885}" srcId="{70D2A6C6-93CF-4EFC-991C-8EB2D2FE0228}" destId="{3D441CA0-3BC2-4A36-B752-8DCABF3739BF}" srcOrd="4" destOrd="0" parTransId="{5F4705DE-D4A9-4B5C-B64A-99151300FA83}" sibTransId="{314156BE-5860-4DEA-AE5E-BE747660A11D}"/>
    <dgm:cxn modelId="{632C4A78-360E-4EB2-976C-77A16ECF8165}" type="presOf" srcId="{4D777839-2987-4477-8147-10D97777DBCC}" destId="{1CF6C17E-A63C-486A-831B-EEC55C840AB7}" srcOrd="0" destOrd="0" presId="urn:microsoft.com/office/officeart/2005/8/layout/radial1"/>
    <dgm:cxn modelId="{50595158-EA52-4B9A-AA9E-F59AB118FEB0}" type="presOf" srcId="{973C6848-19D8-49B8-BE46-0CCC672E8C77}" destId="{16E3A173-C4E3-4335-B82E-AB2C53258AFB}" srcOrd="0" destOrd="0" presId="urn:microsoft.com/office/officeart/2005/8/layout/radial1"/>
    <dgm:cxn modelId="{CDA2E485-D28D-4DAF-9E46-7ADBF828A96C}" type="presOf" srcId="{F1AC1290-03D4-4BB2-8707-78A0B969F08A}" destId="{73108313-CDAF-46D8-848F-0B8E72E497F7}" srcOrd="0" destOrd="0" presId="urn:microsoft.com/office/officeart/2005/8/layout/radial1"/>
    <dgm:cxn modelId="{564B2387-608A-42E9-9378-E14C1EB18D4A}" type="presOf" srcId="{5F4705DE-D4A9-4B5C-B64A-99151300FA83}" destId="{DD7EAE49-B41C-42BD-9AA2-2AA48568D355}" srcOrd="1" destOrd="0" presId="urn:microsoft.com/office/officeart/2005/8/layout/radial1"/>
    <dgm:cxn modelId="{E9785D8B-2762-40CD-9B37-349BA09AD6A0}" type="presOf" srcId="{F93A13B2-2856-4F65-AF88-5AADF7FEA84E}" destId="{88A36CA8-09D1-42F8-8F99-D456E97167B6}" srcOrd="0" destOrd="0" presId="urn:microsoft.com/office/officeart/2005/8/layout/radial1"/>
    <dgm:cxn modelId="{BFD3048E-6A5A-41B9-899D-2CD2EE8334CE}" srcId="{70D2A6C6-93CF-4EFC-991C-8EB2D2FE0228}" destId="{F93A13B2-2856-4F65-AF88-5AADF7FEA84E}" srcOrd="5" destOrd="0" parTransId="{FE06BD16-7E35-4EE8-8DB8-9790EEA609F1}" sibTransId="{23B3DDD5-1262-429F-A72F-895DFF2551DA}"/>
    <dgm:cxn modelId="{BB7ABF99-A126-48AF-AEFC-D36039114673}" type="presOf" srcId="{3D441CA0-3BC2-4A36-B752-8DCABF3739BF}" destId="{90C7F671-0127-4AB5-BC7D-DC23B10DC4EF}" srcOrd="0" destOrd="0" presId="urn:microsoft.com/office/officeart/2005/8/layout/radial1"/>
    <dgm:cxn modelId="{97AF4A9C-F6B9-4BD5-B9CD-E98C73AF3C2C}" type="presOf" srcId="{DE6C48F0-297D-4718-8854-D1593A9F7D8D}" destId="{613488B0-4C0C-442C-B93A-B52005000093}" srcOrd="0" destOrd="0" presId="urn:microsoft.com/office/officeart/2005/8/layout/radial1"/>
    <dgm:cxn modelId="{8607D9A5-D8E8-426D-A991-7F9CAEEC998D}" type="presOf" srcId="{70D2A6C6-93CF-4EFC-991C-8EB2D2FE0228}" destId="{F3D9C739-FDE1-4161-AF64-5850B632414D}" srcOrd="0" destOrd="0" presId="urn:microsoft.com/office/officeart/2005/8/layout/radial1"/>
    <dgm:cxn modelId="{3227B0AC-61C6-4698-B5AC-54F9AB74FE8C}" type="presOf" srcId="{2225C737-C67A-42E4-8CB9-9F934ED27194}" destId="{9D45D61D-C224-4C9E-885A-B644D481FFED}" srcOrd="1" destOrd="0" presId="urn:microsoft.com/office/officeart/2005/8/layout/radial1"/>
    <dgm:cxn modelId="{CE1D56C4-0149-4B32-9552-EBA7D8AE9DAF}" type="presOf" srcId="{DE6C48F0-297D-4718-8854-D1593A9F7D8D}" destId="{507E58EF-8246-4003-98CD-A78C8BF1182E}" srcOrd="1" destOrd="0" presId="urn:microsoft.com/office/officeart/2005/8/layout/radial1"/>
    <dgm:cxn modelId="{62B480C7-FF56-4E1B-8AAB-B8C53F3399B4}" type="presOf" srcId="{5F4705DE-D4A9-4B5C-B64A-99151300FA83}" destId="{FFAAEE4E-A841-4204-A6E4-EA4AAFB1B1FD}" srcOrd="0" destOrd="0" presId="urn:microsoft.com/office/officeart/2005/8/layout/radial1"/>
    <dgm:cxn modelId="{63523DCE-3BD9-4EA6-B242-47E4081855DB}" srcId="{70D2A6C6-93CF-4EFC-991C-8EB2D2FE0228}" destId="{92AEB720-F7DE-4AE1-964F-983B5C076297}" srcOrd="6" destOrd="0" parTransId="{DE6C48F0-297D-4718-8854-D1593A9F7D8D}" sibTransId="{62B54AA8-7116-4BBE-86DF-05A3E45786B8}"/>
    <dgm:cxn modelId="{35C064CF-3E1B-4BED-8C74-2B3E4E0E92FD}" type="presOf" srcId="{3017422B-F6D3-44AB-B2A5-0FA0227165D5}" destId="{9C8F41D5-B44C-4A7A-9899-D1EE356F3CFD}" srcOrd="0" destOrd="0" presId="urn:microsoft.com/office/officeart/2005/8/layout/radial1"/>
    <dgm:cxn modelId="{FC049BD4-D606-4920-B2A0-127603277811}" type="presOf" srcId="{FE06BD16-7E35-4EE8-8DB8-9790EEA609F1}" destId="{06D50B08-255E-475C-B4EF-356CFAD195B9}" srcOrd="0" destOrd="0" presId="urn:microsoft.com/office/officeart/2005/8/layout/radial1"/>
    <dgm:cxn modelId="{E13B2DD8-3492-4C42-A3BB-E0CD2C648EEB}" srcId="{4D777839-2987-4477-8147-10D97777DBCC}" destId="{70D2A6C6-93CF-4EFC-991C-8EB2D2FE0228}" srcOrd="0" destOrd="0" parTransId="{053EB24C-62FE-4ABC-B5C2-9A8A21DB2A02}" sibTransId="{12C35908-B0D7-4394-A895-622761FAC135}"/>
    <dgm:cxn modelId="{BD019FDD-E0FF-42AF-9016-ECA684E8899D}" type="presOf" srcId="{92AEB720-F7DE-4AE1-964F-983B5C076297}" destId="{BE83C53C-5ED6-4E3E-9EC3-CD043C35F3E3}" srcOrd="0" destOrd="0" presId="urn:microsoft.com/office/officeart/2005/8/layout/radial1"/>
    <dgm:cxn modelId="{C2015CDE-E38B-420B-9980-966AA0B6A0C7}" type="presOf" srcId="{A810B408-3903-484A-9131-10B439FA3052}" destId="{1242C57C-57EE-4237-B384-192D60C1B50F}" srcOrd="0" destOrd="0" presId="urn:microsoft.com/office/officeart/2005/8/layout/radial1"/>
    <dgm:cxn modelId="{9DC83EEB-49C7-4F1D-B11A-D4FA3DD9B73C}" srcId="{70D2A6C6-93CF-4EFC-991C-8EB2D2FE0228}" destId="{9F75B7B8-15EB-4993-8ABE-603988D19A45}" srcOrd="3" destOrd="0" parTransId="{A810B408-3903-484A-9131-10B439FA3052}" sibTransId="{8E8CBE2F-B47E-4411-B99F-CABCAEBBA1D8}"/>
    <dgm:cxn modelId="{835F74EE-76EF-4B31-8E37-DB42D096D2B6}" type="presOf" srcId="{56118003-3324-4C91-82FF-9579611D6A63}" destId="{534F7BCD-2E70-4A48-BDF1-B0433195422B}" srcOrd="1" destOrd="0" presId="urn:microsoft.com/office/officeart/2005/8/layout/radial1"/>
    <dgm:cxn modelId="{761B8629-6E00-4D38-994B-5D9A77482522}" type="presParOf" srcId="{1CF6C17E-A63C-486A-831B-EEC55C840AB7}" destId="{F3D9C739-FDE1-4161-AF64-5850B632414D}" srcOrd="0" destOrd="0" presId="urn:microsoft.com/office/officeart/2005/8/layout/radial1"/>
    <dgm:cxn modelId="{75CFF42A-F263-4DCC-8FE5-019490995130}" type="presParOf" srcId="{1CF6C17E-A63C-486A-831B-EEC55C840AB7}" destId="{CC5833BB-2DBF-4F7A-8C82-7B16EC148D13}" srcOrd="1" destOrd="0" presId="urn:microsoft.com/office/officeart/2005/8/layout/radial1"/>
    <dgm:cxn modelId="{6022625D-A68C-42F8-87F6-BD33FAB5AD0E}" type="presParOf" srcId="{CC5833BB-2DBF-4F7A-8C82-7B16EC148D13}" destId="{9D45D61D-C224-4C9E-885A-B644D481FFED}" srcOrd="0" destOrd="0" presId="urn:microsoft.com/office/officeart/2005/8/layout/radial1"/>
    <dgm:cxn modelId="{EEC011C6-E1A9-4467-A3B0-4532E1A285C0}" type="presParOf" srcId="{1CF6C17E-A63C-486A-831B-EEC55C840AB7}" destId="{73108313-CDAF-46D8-848F-0B8E72E497F7}" srcOrd="2" destOrd="0" presId="urn:microsoft.com/office/officeart/2005/8/layout/radial1"/>
    <dgm:cxn modelId="{95F0CA3F-7295-414C-961A-24F4A160F93E}" type="presParOf" srcId="{1CF6C17E-A63C-486A-831B-EEC55C840AB7}" destId="{9C8F41D5-B44C-4A7A-9899-D1EE356F3CFD}" srcOrd="3" destOrd="0" presId="urn:microsoft.com/office/officeart/2005/8/layout/radial1"/>
    <dgm:cxn modelId="{3991F1DE-5DB2-44D3-B91E-4BD6994B1923}" type="presParOf" srcId="{9C8F41D5-B44C-4A7A-9899-D1EE356F3CFD}" destId="{63397772-BAEF-45AF-B826-EDA1E94DF6FE}" srcOrd="0" destOrd="0" presId="urn:microsoft.com/office/officeart/2005/8/layout/radial1"/>
    <dgm:cxn modelId="{AEB5E592-89B1-48E8-BDDD-B085FE6EBFBD}" type="presParOf" srcId="{1CF6C17E-A63C-486A-831B-EEC55C840AB7}" destId="{16E3A173-C4E3-4335-B82E-AB2C53258AFB}" srcOrd="4" destOrd="0" presId="urn:microsoft.com/office/officeart/2005/8/layout/radial1"/>
    <dgm:cxn modelId="{2895C277-19C1-47F9-BFE5-562F7CB2FD64}" type="presParOf" srcId="{1CF6C17E-A63C-486A-831B-EEC55C840AB7}" destId="{5B9A00D8-8211-4DF8-9BCC-B4E96AE8EF85}" srcOrd="5" destOrd="0" presId="urn:microsoft.com/office/officeart/2005/8/layout/radial1"/>
    <dgm:cxn modelId="{FAEFC9DF-FB2D-4EFC-9AD8-BFD5852E0A2A}" type="presParOf" srcId="{5B9A00D8-8211-4DF8-9BCC-B4E96AE8EF85}" destId="{534F7BCD-2E70-4A48-BDF1-B0433195422B}" srcOrd="0" destOrd="0" presId="urn:microsoft.com/office/officeart/2005/8/layout/radial1"/>
    <dgm:cxn modelId="{B7D824C1-920F-4710-93CF-912589EBCEA4}" type="presParOf" srcId="{1CF6C17E-A63C-486A-831B-EEC55C840AB7}" destId="{407A2868-55B3-4530-8417-66AF94420216}" srcOrd="6" destOrd="0" presId="urn:microsoft.com/office/officeart/2005/8/layout/radial1"/>
    <dgm:cxn modelId="{72242615-0E1E-423F-B7C7-6B264E974E18}" type="presParOf" srcId="{1CF6C17E-A63C-486A-831B-EEC55C840AB7}" destId="{1242C57C-57EE-4237-B384-192D60C1B50F}" srcOrd="7" destOrd="0" presId="urn:microsoft.com/office/officeart/2005/8/layout/radial1"/>
    <dgm:cxn modelId="{87A61DFE-AB76-4C82-A24D-857F59710884}" type="presParOf" srcId="{1242C57C-57EE-4237-B384-192D60C1B50F}" destId="{087192BA-4584-43BF-80AC-4C1BE8C9A5E3}" srcOrd="0" destOrd="0" presId="urn:microsoft.com/office/officeart/2005/8/layout/radial1"/>
    <dgm:cxn modelId="{33E611C8-D191-4A6E-87D5-1BE4A64179A2}" type="presParOf" srcId="{1CF6C17E-A63C-486A-831B-EEC55C840AB7}" destId="{43A8376F-32B4-41CA-8A84-1CD148EB1995}" srcOrd="8" destOrd="0" presId="urn:microsoft.com/office/officeart/2005/8/layout/radial1"/>
    <dgm:cxn modelId="{5363F443-BCE1-4223-BF18-668D5AC26E12}" type="presParOf" srcId="{1CF6C17E-A63C-486A-831B-EEC55C840AB7}" destId="{FFAAEE4E-A841-4204-A6E4-EA4AAFB1B1FD}" srcOrd="9" destOrd="0" presId="urn:microsoft.com/office/officeart/2005/8/layout/radial1"/>
    <dgm:cxn modelId="{3E4E68C9-2A82-4A25-B467-BB46E68726B1}" type="presParOf" srcId="{FFAAEE4E-A841-4204-A6E4-EA4AAFB1B1FD}" destId="{DD7EAE49-B41C-42BD-9AA2-2AA48568D355}" srcOrd="0" destOrd="0" presId="urn:microsoft.com/office/officeart/2005/8/layout/radial1"/>
    <dgm:cxn modelId="{33EA94B1-EAC5-4A1D-B90D-2CE1DB88FA09}" type="presParOf" srcId="{1CF6C17E-A63C-486A-831B-EEC55C840AB7}" destId="{90C7F671-0127-4AB5-BC7D-DC23B10DC4EF}" srcOrd="10" destOrd="0" presId="urn:microsoft.com/office/officeart/2005/8/layout/radial1"/>
    <dgm:cxn modelId="{9D27F0C2-0782-4682-82C6-D218448DA866}" type="presParOf" srcId="{1CF6C17E-A63C-486A-831B-EEC55C840AB7}" destId="{06D50B08-255E-475C-B4EF-356CFAD195B9}" srcOrd="11" destOrd="0" presId="urn:microsoft.com/office/officeart/2005/8/layout/radial1"/>
    <dgm:cxn modelId="{33131A47-6BB4-49F0-B9B3-3C1A83C8F9A4}" type="presParOf" srcId="{06D50B08-255E-475C-B4EF-356CFAD195B9}" destId="{AFF228B4-644D-4699-AFE0-6401D7E08D81}" srcOrd="0" destOrd="0" presId="urn:microsoft.com/office/officeart/2005/8/layout/radial1"/>
    <dgm:cxn modelId="{7A46AE4B-DF86-47C9-940A-2957B09DACFC}" type="presParOf" srcId="{1CF6C17E-A63C-486A-831B-EEC55C840AB7}" destId="{88A36CA8-09D1-42F8-8F99-D456E97167B6}" srcOrd="12" destOrd="0" presId="urn:microsoft.com/office/officeart/2005/8/layout/radial1"/>
    <dgm:cxn modelId="{B8AE77DA-52F0-4D36-B6E6-BB77D57A6C1D}" type="presParOf" srcId="{1CF6C17E-A63C-486A-831B-EEC55C840AB7}" destId="{613488B0-4C0C-442C-B93A-B52005000093}" srcOrd="13" destOrd="0" presId="urn:microsoft.com/office/officeart/2005/8/layout/radial1"/>
    <dgm:cxn modelId="{068168A3-FC8B-4C6E-B9FE-574176D6A769}" type="presParOf" srcId="{613488B0-4C0C-442C-B93A-B52005000093}" destId="{507E58EF-8246-4003-98CD-A78C8BF1182E}" srcOrd="0" destOrd="0" presId="urn:microsoft.com/office/officeart/2005/8/layout/radial1"/>
    <dgm:cxn modelId="{08DC4EC7-4B40-46D1-A818-73D4939D0182}" type="presParOf" srcId="{1CF6C17E-A63C-486A-831B-EEC55C840AB7}" destId="{BE83C53C-5ED6-4E3E-9EC3-CD043C35F3E3}"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A19281-36AC-4D8C-B27E-9331ADF11A52}" type="doc">
      <dgm:prSet loTypeId="urn:microsoft.com/office/officeart/2005/8/layout/radial1" loCatId="cycle" qsTypeId="urn:microsoft.com/office/officeart/2005/8/quickstyle/3d2" qsCatId="3D" csTypeId="urn:microsoft.com/office/officeart/2005/8/colors/colorful4" csCatId="colorful" phldr="1"/>
      <dgm:spPr/>
      <dgm:t>
        <a:bodyPr/>
        <a:lstStyle/>
        <a:p>
          <a:endParaRPr lang="en-US"/>
        </a:p>
      </dgm:t>
    </dgm:pt>
    <dgm:pt modelId="{3C5CDA52-5711-4F74-A0AA-AD2F859F3E06}">
      <dgm:prSet phldrT="[Text]"/>
      <dgm:spPr>
        <a:xfrm>
          <a:off x="1751387" y="1006456"/>
          <a:ext cx="718691" cy="718691"/>
        </a:xfrm>
        <a:prstGeom prst="ellipse">
          <a:avLst/>
        </a:prstGeom>
        <a:solidFill>
          <a:srgbClr val="8064A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a:solidFill>
                <a:sysClr val="windowText" lastClr="000000"/>
              </a:solidFill>
              <a:latin typeface="Calibri"/>
              <a:ea typeface="+mn-ea"/>
              <a:cs typeface="+mn-cs"/>
            </a:rPr>
            <a:t>individuals</a:t>
          </a:r>
        </a:p>
      </dgm:t>
    </dgm:pt>
    <dgm:pt modelId="{8254391F-7C76-44F0-91C6-8EE259E265D2}" type="parTrans" cxnId="{A11EB4F6-BD76-4269-815B-F125F5BDC727}">
      <dgm:prSet/>
      <dgm:spPr/>
      <dgm:t>
        <a:bodyPr/>
        <a:lstStyle/>
        <a:p>
          <a:endParaRPr lang="en-US"/>
        </a:p>
      </dgm:t>
    </dgm:pt>
    <dgm:pt modelId="{80117547-8B54-47A0-903D-7E32301B7460}" type="sibTrans" cxnId="{A11EB4F6-BD76-4269-815B-F125F5BDC727}">
      <dgm:prSet/>
      <dgm:spPr/>
      <dgm:t>
        <a:bodyPr/>
        <a:lstStyle/>
        <a:p>
          <a:endParaRPr lang="en-US"/>
        </a:p>
      </dgm:t>
    </dgm:pt>
    <dgm:pt modelId="{10C5FD0A-D171-4AF9-9013-D05EE3AFA566}">
      <dgm:prSet phldrT="[Text]"/>
      <dgm:spPr>
        <a:xfrm>
          <a:off x="1731391" y="1264"/>
          <a:ext cx="718691" cy="718691"/>
        </a:xfrm>
        <a:prstGeom prst="ellipse">
          <a:avLst/>
        </a:prstGeom>
        <a:solidFill>
          <a:srgbClr val="F79646">
            <a:lumMod val="75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a:solidFill>
                <a:sysClr val="windowText" lastClr="000000"/>
              </a:solidFill>
              <a:latin typeface="Calibri"/>
              <a:ea typeface="+mn-ea"/>
              <a:cs typeface="+mn-cs"/>
            </a:rPr>
            <a:t>CORE BH Services</a:t>
          </a:r>
          <a:r>
            <a:rPr lang="en-US">
              <a:solidFill>
                <a:sysClr val="window" lastClr="FFFFFF"/>
              </a:solidFill>
              <a:latin typeface="Calibri"/>
              <a:ea typeface="+mn-ea"/>
              <a:cs typeface="+mn-cs"/>
            </a:rPr>
            <a:t>	</a:t>
          </a:r>
        </a:p>
      </dgm:t>
    </dgm:pt>
    <dgm:pt modelId="{8FD335C6-95D5-4043-8F98-20B6E734BD8D}" type="parTrans" cxnId="{2AA64DA2-335D-4A55-98A2-6970C510DB8D}">
      <dgm:prSet/>
      <dgm:spPr>
        <a:xfrm rot="16131625">
          <a:off x="1957385" y="847737"/>
          <a:ext cx="286699" cy="30937"/>
        </a:xfrm>
        <a:custGeom>
          <a:avLst/>
          <a:gdLst/>
          <a:ahLst/>
          <a:cxnLst/>
          <a:rect l="0" t="0" r="0" b="0"/>
          <a:pathLst>
            <a:path>
              <a:moveTo>
                <a:pt x="0" y="16062"/>
              </a:moveTo>
              <a:lnTo>
                <a:pt x="308759" y="16062"/>
              </a:lnTo>
            </a:path>
          </a:pathLst>
        </a:custGeom>
        <a:noFill/>
        <a:ln w="25400"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solidFill>
              <a:sysClr val="windowText" lastClr="000000">
                <a:hueOff val="0"/>
                <a:satOff val="0"/>
                <a:lumOff val="0"/>
                <a:alphaOff val="0"/>
              </a:sysClr>
            </a:solidFill>
            <a:latin typeface="Calibri"/>
            <a:ea typeface="+mn-ea"/>
            <a:cs typeface="+mn-cs"/>
          </a:endParaRPr>
        </a:p>
      </dgm:t>
    </dgm:pt>
    <dgm:pt modelId="{82F0A7CA-AF78-4AB9-92EB-546159516F80}" type="sibTrans" cxnId="{2AA64DA2-335D-4A55-98A2-6970C510DB8D}">
      <dgm:prSet/>
      <dgm:spPr/>
      <dgm:t>
        <a:bodyPr/>
        <a:lstStyle/>
        <a:p>
          <a:endParaRPr lang="en-US"/>
        </a:p>
      </dgm:t>
    </dgm:pt>
    <dgm:pt modelId="{06C4D0CF-D663-4E92-A3F6-A812AC4143E8}">
      <dgm:prSet phldrT="[Text]"/>
      <dgm:spPr>
        <a:xfrm>
          <a:off x="2541330" y="1404119"/>
          <a:ext cx="718691" cy="718691"/>
        </a:xfrm>
        <a:prstGeom prst="ellipse">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a:solidFill>
                <a:sysClr val="windowText" lastClr="000000"/>
              </a:solidFill>
              <a:latin typeface="Calibri"/>
              <a:ea typeface="+mn-ea"/>
              <a:cs typeface="+mn-cs"/>
            </a:rPr>
            <a:t>Crisis Units</a:t>
          </a:r>
        </a:p>
      </dgm:t>
    </dgm:pt>
    <dgm:pt modelId="{C51EA07C-AA30-42A5-8FF5-D738B68AECEE}" type="parTrans" cxnId="{FD0C9704-6DCA-4A9D-940E-2DB30BA67231}">
      <dgm:prSet/>
      <dgm:spPr>
        <a:xfrm rot="1603259">
          <a:off x="2422854" y="1549164"/>
          <a:ext cx="165698" cy="30937"/>
        </a:xfrm>
        <a:custGeom>
          <a:avLst/>
          <a:gdLst/>
          <a:ahLst/>
          <a:cxnLst/>
          <a:rect l="0" t="0" r="0" b="0"/>
          <a:pathLst>
            <a:path>
              <a:moveTo>
                <a:pt x="0" y="16062"/>
              </a:moveTo>
              <a:lnTo>
                <a:pt x="178512" y="16062"/>
              </a:lnTo>
            </a:path>
          </a:pathLst>
        </a:custGeom>
        <a:noFill/>
        <a:ln w="25400"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solidFill>
              <a:sysClr val="windowText" lastClr="000000">
                <a:hueOff val="0"/>
                <a:satOff val="0"/>
                <a:lumOff val="0"/>
                <a:alphaOff val="0"/>
              </a:sysClr>
            </a:solidFill>
            <a:latin typeface="Calibri"/>
            <a:ea typeface="+mn-ea"/>
            <a:cs typeface="+mn-cs"/>
          </a:endParaRPr>
        </a:p>
      </dgm:t>
    </dgm:pt>
    <dgm:pt modelId="{A994A9B5-47C6-4B5F-B8E9-796CDB489F69}" type="sibTrans" cxnId="{FD0C9704-6DCA-4A9D-940E-2DB30BA67231}">
      <dgm:prSet/>
      <dgm:spPr/>
      <dgm:t>
        <a:bodyPr/>
        <a:lstStyle/>
        <a:p>
          <a:endParaRPr lang="en-US"/>
        </a:p>
      </dgm:t>
    </dgm:pt>
    <dgm:pt modelId="{D6E50B39-72FC-475C-A6BA-89B4175B7E81}">
      <dgm:prSet phldrT="[Text]"/>
      <dgm:spPr>
        <a:xfrm>
          <a:off x="921453" y="1404119"/>
          <a:ext cx="718691" cy="718691"/>
        </a:xfrm>
        <a:prstGeom prst="ellipse">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b="1" dirty="0">
              <a:solidFill>
                <a:sysClr val="windowText" lastClr="000000"/>
              </a:solidFill>
              <a:latin typeface="Calibri"/>
              <a:ea typeface="+mn-ea"/>
              <a:cs typeface="+mn-cs"/>
            </a:rPr>
            <a:t>State Psychiatric Hospital</a:t>
          </a:r>
        </a:p>
      </dgm:t>
    </dgm:pt>
    <dgm:pt modelId="{CDD7B9D3-7DDC-429E-8201-46C4F2DC2572}" type="parTrans" cxnId="{0E7CE2F4-6464-469D-925E-23D8E916265F}">
      <dgm:prSet/>
      <dgm:spPr>
        <a:xfrm rot="9263916">
          <a:off x="1594968" y="1549164"/>
          <a:ext cx="201594" cy="30937"/>
        </a:xfrm>
        <a:custGeom>
          <a:avLst/>
          <a:gdLst/>
          <a:ahLst/>
          <a:cxnLst/>
          <a:rect l="0" t="0" r="0" b="0"/>
          <a:pathLst>
            <a:path>
              <a:moveTo>
                <a:pt x="0" y="16062"/>
              </a:moveTo>
              <a:lnTo>
                <a:pt x="217150" y="16062"/>
              </a:lnTo>
            </a:path>
          </a:pathLst>
        </a:custGeom>
        <a:noFill/>
        <a:ln w="25400"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solidFill>
              <a:sysClr val="windowText" lastClr="000000">
                <a:hueOff val="0"/>
                <a:satOff val="0"/>
                <a:lumOff val="0"/>
                <a:alphaOff val="0"/>
              </a:sysClr>
            </a:solidFill>
            <a:latin typeface="Calibri"/>
            <a:ea typeface="+mn-ea"/>
            <a:cs typeface="+mn-cs"/>
          </a:endParaRPr>
        </a:p>
      </dgm:t>
    </dgm:pt>
    <dgm:pt modelId="{FDBF23DB-600E-436A-A41A-CBFD00166F08}" type="sibTrans" cxnId="{0E7CE2F4-6464-469D-925E-23D8E916265F}">
      <dgm:prSet/>
      <dgm:spPr/>
      <dgm:t>
        <a:bodyPr/>
        <a:lstStyle/>
        <a:p>
          <a:endParaRPr lang="en-US"/>
        </a:p>
      </dgm:t>
    </dgm:pt>
    <dgm:pt modelId="{79A3469E-FAC9-4911-AC7C-DE67E67B7B97}" type="pres">
      <dgm:prSet presAssocID="{32A19281-36AC-4D8C-B27E-9331ADF11A52}" presName="cycle" presStyleCnt="0">
        <dgm:presLayoutVars>
          <dgm:chMax val="1"/>
          <dgm:dir/>
          <dgm:animLvl val="ctr"/>
          <dgm:resizeHandles val="exact"/>
        </dgm:presLayoutVars>
      </dgm:prSet>
      <dgm:spPr/>
    </dgm:pt>
    <dgm:pt modelId="{5227C7B0-665B-488D-BF7E-D34042F6E531}" type="pres">
      <dgm:prSet presAssocID="{3C5CDA52-5711-4F74-A0AA-AD2F859F3E06}" presName="centerShape" presStyleLbl="node0" presStyleIdx="0" presStyleCnt="1" custLinFactNeighborX="1069" custLinFactNeighborY="3740"/>
      <dgm:spPr>
        <a:prstGeom prst="ellipse">
          <a:avLst/>
        </a:prstGeom>
      </dgm:spPr>
    </dgm:pt>
    <dgm:pt modelId="{A9A4E059-7DC4-409E-8257-0DE257D17371}" type="pres">
      <dgm:prSet presAssocID="{8FD335C6-95D5-4043-8F98-20B6E734BD8D}" presName="Name9" presStyleLbl="parChTrans1D2" presStyleIdx="0" presStyleCnt="3"/>
      <dgm:spPr>
        <a:custGeom>
          <a:avLst/>
          <a:gdLst/>
          <a:ahLst/>
          <a:cxnLst/>
          <a:rect l="0" t="0" r="0" b="0"/>
          <a:pathLst>
            <a:path>
              <a:moveTo>
                <a:pt x="0" y="16062"/>
              </a:moveTo>
              <a:lnTo>
                <a:pt x="308759" y="16062"/>
              </a:lnTo>
            </a:path>
          </a:pathLst>
        </a:custGeom>
      </dgm:spPr>
    </dgm:pt>
    <dgm:pt modelId="{82744690-6DF5-44DA-82F7-E797271C9F9B}" type="pres">
      <dgm:prSet presAssocID="{8FD335C6-95D5-4043-8F98-20B6E734BD8D}" presName="connTx" presStyleLbl="parChTrans1D2" presStyleIdx="0" presStyleCnt="3"/>
      <dgm:spPr/>
    </dgm:pt>
    <dgm:pt modelId="{5F6E5B9A-0822-4FD8-B300-9697EE1AEB13}" type="pres">
      <dgm:prSet presAssocID="{10C5FD0A-D171-4AF9-9013-D05EE3AFA566}" presName="node" presStyleLbl="node1" presStyleIdx="0" presStyleCnt="3">
        <dgm:presLayoutVars>
          <dgm:bulletEnabled val="1"/>
        </dgm:presLayoutVars>
      </dgm:prSet>
      <dgm:spPr>
        <a:prstGeom prst="ellipse">
          <a:avLst/>
        </a:prstGeom>
      </dgm:spPr>
    </dgm:pt>
    <dgm:pt modelId="{FDDC4316-355C-4548-AE1B-389983B78FC4}" type="pres">
      <dgm:prSet presAssocID="{C51EA07C-AA30-42A5-8FF5-D738B68AECEE}" presName="Name9" presStyleLbl="parChTrans1D2" presStyleIdx="1" presStyleCnt="3"/>
      <dgm:spPr>
        <a:custGeom>
          <a:avLst/>
          <a:gdLst/>
          <a:ahLst/>
          <a:cxnLst/>
          <a:rect l="0" t="0" r="0" b="0"/>
          <a:pathLst>
            <a:path>
              <a:moveTo>
                <a:pt x="0" y="16062"/>
              </a:moveTo>
              <a:lnTo>
                <a:pt x="178512" y="16062"/>
              </a:lnTo>
            </a:path>
          </a:pathLst>
        </a:custGeom>
      </dgm:spPr>
    </dgm:pt>
    <dgm:pt modelId="{449AF66E-AB3D-4CC8-BF6A-518161DD6F55}" type="pres">
      <dgm:prSet presAssocID="{C51EA07C-AA30-42A5-8FF5-D738B68AECEE}" presName="connTx" presStyleLbl="parChTrans1D2" presStyleIdx="1" presStyleCnt="3"/>
      <dgm:spPr/>
    </dgm:pt>
    <dgm:pt modelId="{791EA31F-9475-471D-A935-42C1DAEA7C18}" type="pres">
      <dgm:prSet presAssocID="{06C4D0CF-D663-4E92-A3F6-A812AC4143E8}" presName="node" presStyleLbl="node1" presStyleIdx="1" presStyleCnt="3">
        <dgm:presLayoutVars>
          <dgm:bulletEnabled val="1"/>
        </dgm:presLayoutVars>
      </dgm:prSet>
      <dgm:spPr>
        <a:prstGeom prst="ellipse">
          <a:avLst/>
        </a:prstGeom>
      </dgm:spPr>
    </dgm:pt>
    <dgm:pt modelId="{5929CDA4-29BE-4D43-A990-493B09DDC6A1}" type="pres">
      <dgm:prSet presAssocID="{CDD7B9D3-7DDC-429E-8201-46C4F2DC2572}" presName="Name9" presStyleLbl="parChTrans1D2" presStyleIdx="2" presStyleCnt="3"/>
      <dgm:spPr>
        <a:custGeom>
          <a:avLst/>
          <a:gdLst/>
          <a:ahLst/>
          <a:cxnLst/>
          <a:rect l="0" t="0" r="0" b="0"/>
          <a:pathLst>
            <a:path>
              <a:moveTo>
                <a:pt x="0" y="16062"/>
              </a:moveTo>
              <a:lnTo>
                <a:pt x="217150" y="16062"/>
              </a:lnTo>
            </a:path>
          </a:pathLst>
        </a:custGeom>
      </dgm:spPr>
    </dgm:pt>
    <dgm:pt modelId="{F6EF69DB-279C-4284-972C-8952DC23AF68}" type="pres">
      <dgm:prSet presAssocID="{CDD7B9D3-7DDC-429E-8201-46C4F2DC2572}" presName="connTx" presStyleLbl="parChTrans1D2" presStyleIdx="2" presStyleCnt="3"/>
      <dgm:spPr/>
    </dgm:pt>
    <dgm:pt modelId="{CD65CD96-E1D9-4A0C-BA9E-8AABE85FC73B}" type="pres">
      <dgm:prSet presAssocID="{D6E50B39-72FC-475C-A6BA-89B4175B7E81}" presName="node" presStyleLbl="node1" presStyleIdx="2" presStyleCnt="3">
        <dgm:presLayoutVars>
          <dgm:bulletEnabled val="1"/>
        </dgm:presLayoutVars>
      </dgm:prSet>
      <dgm:spPr>
        <a:prstGeom prst="ellipse">
          <a:avLst/>
        </a:prstGeom>
      </dgm:spPr>
    </dgm:pt>
  </dgm:ptLst>
  <dgm:cxnLst>
    <dgm:cxn modelId="{FD0C9704-6DCA-4A9D-940E-2DB30BA67231}" srcId="{3C5CDA52-5711-4F74-A0AA-AD2F859F3E06}" destId="{06C4D0CF-D663-4E92-A3F6-A812AC4143E8}" srcOrd="1" destOrd="0" parTransId="{C51EA07C-AA30-42A5-8FF5-D738B68AECEE}" sibTransId="{A994A9B5-47C6-4B5F-B8E9-796CDB489F69}"/>
    <dgm:cxn modelId="{FD8B4619-F7B7-4EC7-889A-4F9972F67451}" type="presOf" srcId="{CDD7B9D3-7DDC-429E-8201-46C4F2DC2572}" destId="{F6EF69DB-279C-4284-972C-8952DC23AF68}" srcOrd="1" destOrd="0" presId="urn:microsoft.com/office/officeart/2005/8/layout/radial1"/>
    <dgm:cxn modelId="{4BEF3888-3148-4769-A165-4A9D371BB45A}" type="presOf" srcId="{06C4D0CF-D663-4E92-A3F6-A812AC4143E8}" destId="{791EA31F-9475-471D-A935-42C1DAEA7C18}" srcOrd="0" destOrd="0" presId="urn:microsoft.com/office/officeart/2005/8/layout/radial1"/>
    <dgm:cxn modelId="{D7FF6C8C-8961-4DB0-A603-5475B67C5687}" type="presOf" srcId="{CDD7B9D3-7DDC-429E-8201-46C4F2DC2572}" destId="{5929CDA4-29BE-4D43-A990-493B09DDC6A1}" srcOrd="0" destOrd="0" presId="urn:microsoft.com/office/officeart/2005/8/layout/radial1"/>
    <dgm:cxn modelId="{1CDC82A1-4DA7-4558-ADF0-160EFB0FB03A}" type="presOf" srcId="{32A19281-36AC-4D8C-B27E-9331ADF11A52}" destId="{79A3469E-FAC9-4911-AC7C-DE67E67B7B97}" srcOrd="0" destOrd="0" presId="urn:microsoft.com/office/officeart/2005/8/layout/radial1"/>
    <dgm:cxn modelId="{2AA64DA2-335D-4A55-98A2-6970C510DB8D}" srcId="{3C5CDA52-5711-4F74-A0AA-AD2F859F3E06}" destId="{10C5FD0A-D171-4AF9-9013-D05EE3AFA566}" srcOrd="0" destOrd="0" parTransId="{8FD335C6-95D5-4043-8F98-20B6E734BD8D}" sibTransId="{82F0A7CA-AF78-4AB9-92EB-546159516F80}"/>
    <dgm:cxn modelId="{6046DCA7-7B48-49A9-AB88-711D61F995A0}" type="presOf" srcId="{3C5CDA52-5711-4F74-A0AA-AD2F859F3E06}" destId="{5227C7B0-665B-488D-BF7E-D34042F6E531}" srcOrd="0" destOrd="0" presId="urn:microsoft.com/office/officeart/2005/8/layout/radial1"/>
    <dgm:cxn modelId="{5ED2A9BF-7C1D-4188-952B-7F0E256A61BA}" type="presOf" srcId="{C51EA07C-AA30-42A5-8FF5-D738B68AECEE}" destId="{FDDC4316-355C-4548-AE1B-389983B78FC4}" srcOrd="0" destOrd="0" presId="urn:microsoft.com/office/officeart/2005/8/layout/radial1"/>
    <dgm:cxn modelId="{D44D4EC3-CBDD-4EEC-A9CE-F861B77D2EE7}" type="presOf" srcId="{8FD335C6-95D5-4043-8F98-20B6E734BD8D}" destId="{82744690-6DF5-44DA-82F7-E797271C9F9B}" srcOrd="1" destOrd="0" presId="urn:microsoft.com/office/officeart/2005/8/layout/radial1"/>
    <dgm:cxn modelId="{536EC1C3-269D-4032-819F-84C9108DE4AF}" type="presOf" srcId="{C51EA07C-AA30-42A5-8FF5-D738B68AECEE}" destId="{449AF66E-AB3D-4CC8-BF6A-518161DD6F55}" srcOrd="1" destOrd="0" presId="urn:microsoft.com/office/officeart/2005/8/layout/radial1"/>
    <dgm:cxn modelId="{21C22EC4-AA2F-4233-A092-1550E79545F6}" type="presOf" srcId="{8FD335C6-95D5-4043-8F98-20B6E734BD8D}" destId="{A9A4E059-7DC4-409E-8257-0DE257D17371}" srcOrd="0" destOrd="0" presId="urn:microsoft.com/office/officeart/2005/8/layout/radial1"/>
    <dgm:cxn modelId="{82F5F1D8-42B7-4F72-A1C7-B8629143F9F4}" type="presOf" srcId="{10C5FD0A-D171-4AF9-9013-D05EE3AFA566}" destId="{5F6E5B9A-0822-4FD8-B300-9697EE1AEB13}" srcOrd="0" destOrd="0" presId="urn:microsoft.com/office/officeart/2005/8/layout/radial1"/>
    <dgm:cxn modelId="{A680F6E1-D1FF-4D03-87A8-638770C92D39}" type="presOf" srcId="{D6E50B39-72FC-475C-A6BA-89B4175B7E81}" destId="{CD65CD96-E1D9-4A0C-BA9E-8AABE85FC73B}" srcOrd="0" destOrd="0" presId="urn:microsoft.com/office/officeart/2005/8/layout/radial1"/>
    <dgm:cxn modelId="{0E7CE2F4-6464-469D-925E-23D8E916265F}" srcId="{3C5CDA52-5711-4F74-A0AA-AD2F859F3E06}" destId="{D6E50B39-72FC-475C-A6BA-89B4175B7E81}" srcOrd="2" destOrd="0" parTransId="{CDD7B9D3-7DDC-429E-8201-46C4F2DC2572}" sibTransId="{FDBF23DB-600E-436A-A41A-CBFD00166F08}"/>
    <dgm:cxn modelId="{A11EB4F6-BD76-4269-815B-F125F5BDC727}" srcId="{32A19281-36AC-4D8C-B27E-9331ADF11A52}" destId="{3C5CDA52-5711-4F74-A0AA-AD2F859F3E06}" srcOrd="0" destOrd="0" parTransId="{8254391F-7C76-44F0-91C6-8EE259E265D2}" sibTransId="{80117547-8B54-47A0-903D-7E32301B7460}"/>
    <dgm:cxn modelId="{EDD99A72-BE01-488E-B5FF-172360518336}" type="presParOf" srcId="{79A3469E-FAC9-4911-AC7C-DE67E67B7B97}" destId="{5227C7B0-665B-488D-BF7E-D34042F6E531}" srcOrd="0" destOrd="0" presId="urn:microsoft.com/office/officeart/2005/8/layout/radial1"/>
    <dgm:cxn modelId="{97A9236F-41ED-4958-9AAA-4C988E15011C}" type="presParOf" srcId="{79A3469E-FAC9-4911-AC7C-DE67E67B7B97}" destId="{A9A4E059-7DC4-409E-8257-0DE257D17371}" srcOrd="1" destOrd="0" presId="urn:microsoft.com/office/officeart/2005/8/layout/radial1"/>
    <dgm:cxn modelId="{CE9ECE45-D167-42CF-85BB-845908F11858}" type="presParOf" srcId="{A9A4E059-7DC4-409E-8257-0DE257D17371}" destId="{82744690-6DF5-44DA-82F7-E797271C9F9B}" srcOrd="0" destOrd="0" presId="urn:microsoft.com/office/officeart/2005/8/layout/radial1"/>
    <dgm:cxn modelId="{07E7EF67-AD0C-4DE6-928C-2E9D099A1826}" type="presParOf" srcId="{79A3469E-FAC9-4911-AC7C-DE67E67B7B97}" destId="{5F6E5B9A-0822-4FD8-B300-9697EE1AEB13}" srcOrd="2" destOrd="0" presId="urn:microsoft.com/office/officeart/2005/8/layout/radial1"/>
    <dgm:cxn modelId="{9D0D1DCF-23A0-4D40-96E9-D2CF7834944B}" type="presParOf" srcId="{79A3469E-FAC9-4911-AC7C-DE67E67B7B97}" destId="{FDDC4316-355C-4548-AE1B-389983B78FC4}" srcOrd="3" destOrd="0" presId="urn:microsoft.com/office/officeart/2005/8/layout/radial1"/>
    <dgm:cxn modelId="{1A2B457E-FBD1-4ACA-A7DD-4070FF4A0DD4}" type="presParOf" srcId="{FDDC4316-355C-4548-AE1B-389983B78FC4}" destId="{449AF66E-AB3D-4CC8-BF6A-518161DD6F55}" srcOrd="0" destOrd="0" presId="urn:microsoft.com/office/officeart/2005/8/layout/radial1"/>
    <dgm:cxn modelId="{E87CD861-4492-4AFC-9A85-895C5123E01C}" type="presParOf" srcId="{79A3469E-FAC9-4911-AC7C-DE67E67B7B97}" destId="{791EA31F-9475-471D-A935-42C1DAEA7C18}" srcOrd="4" destOrd="0" presId="urn:microsoft.com/office/officeart/2005/8/layout/radial1"/>
    <dgm:cxn modelId="{D2DDDB82-E929-40DF-AA7C-DA561885DF55}" type="presParOf" srcId="{79A3469E-FAC9-4911-AC7C-DE67E67B7B97}" destId="{5929CDA4-29BE-4D43-A990-493B09DDC6A1}" srcOrd="5" destOrd="0" presId="urn:microsoft.com/office/officeart/2005/8/layout/radial1"/>
    <dgm:cxn modelId="{94039E55-E76B-4940-B56C-E5B0E36AB054}" type="presParOf" srcId="{5929CDA4-29BE-4D43-A990-493B09DDC6A1}" destId="{F6EF69DB-279C-4284-972C-8952DC23AF68}" srcOrd="0" destOrd="0" presId="urn:microsoft.com/office/officeart/2005/8/layout/radial1"/>
    <dgm:cxn modelId="{D1EA149D-C779-4715-BA96-6419101FFA3C}" type="presParOf" srcId="{79A3469E-FAC9-4911-AC7C-DE67E67B7B97}" destId="{CD65CD96-E1D9-4A0C-BA9E-8AABE85FC73B}" srcOrd="6"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FAFF4-F36E-4DEA-8286-CE2E9DE24FC1}"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3FBE0E3A-7D12-40EF-834D-8A8D440FDC78}">
      <dgm:prSet phldrT="[Text]"/>
      <dgm:spPr>
        <a:solidFill>
          <a:schemeClr val="tx2">
            <a:lumMod val="50000"/>
          </a:schemeClr>
        </a:solidFill>
      </dgm:spPr>
      <dgm:t>
        <a:bodyPr/>
        <a:lstStyle/>
        <a:p>
          <a:r>
            <a:rPr lang="en-US" dirty="0">
              <a:solidFill>
                <a:schemeClr val="bg1"/>
              </a:solidFill>
            </a:rPr>
            <a:t>Individual</a:t>
          </a:r>
        </a:p>
      </dgm:t>
    </dgm:pt>
    <dgm:pt modelId="{FE450D06-324A-4A03-B606-9507938DDAAA}" type="parTrans" cxnId="{A23AF4AB-4524-4E05-8B7C-9F1D605A8CCA}">
      <dgm:prSet/>
      <dgm:spPr/>
      <dgm:t>
        <a:bodyPr/>
        <a:lstStyle/>
        <a:p>
          <a:endParaRPr lang="en-US">
            <a:solidFill>
              <a:sysClr val="windowText" lastClr="000000"/>
            </a:solidFill>
          </a:endParaRPr>
        </a:p>
      </dgm:t>
    </dgm:pt>
    <dgm:pt modelId="{76AC2582-8605-46A5-85B8-148C3BD7B28E}" type="sibTrans" cxnId="{A23AF4AB-4524-4E05-8B7C-9F1D605A8CCA}">
      <dgm:prSet/>
      <dgm:spPr/>
      <dgm:t>
        <a:bodyPr/>
        <a:lstStyle/>
        <a:p>
          <a:endParaRPr lang="en-US">
            <a:solidFill>
              <a:sysClr val="windowText" lastClr="000000"/>
            </a:solidFill>
          </a:endParaRPr>
        </a:p>
      </dgm:t>
    </dgm:pt>
    <dgm:pt modelId="{F14CEEDB-746A-4E29-842F-B78A3CDA5A1E}">
      <dgm:prSet phldrT="[Text]" custT="1"/>
      <dgm:spPr>
        <a:solidFill>
          <a:srgbClr val="3BDA16"/>
        </a:solidFill>
      </dgm:spPr>
      <dgm:t>
        <a:bodyPr/>
        <a:lstStyle/>
        <a:p>
          <a:r>
            <a:rPr lang="en-US" sz="1000" b="1">
              <a:solidFill>
                <a:sysClr val="windowText" lastClr="000000"/>
              </a:solidFill>
            </a:rPr>
            <a:t>Family</a:t>
          </a:r>
          <a:endParaRPr lang="en-US" sz="1000" b="1" dirty="0">
            <a:solidFill>
              <a:sysClr val="windowText" lastClr="000000"/>
            </a:solidFill>
          </a:endParaRPr>
        </a:p>
      </dgm:t>
    </dgm:pt>
    <dgm:pt modelId="{A87B0FD8-F654-4466-B6D8-A5F1E20884EE}" type="parTrans" cxnId="{F36F6C8A-B7F3-4D8A-8F49-7F4101A792FF}">
      <dgm:prSet/>
      <dgm:spPr/>
      <dgm:t>
        <a:bodyPr/>
        <a:lstStyle/>
        <a:p>
          <a:endParaRPr lang="en-US">
            <a:solidFill>
              <a:sysClr val="windowText" lastClr="000000"/>
            </a:solidFill>
          </a:endParaRPr>
        </a:p>
      </dgm:t>
    </dgm:pt>
    <dgm:pt modelId="{BD840EAE-A141-4CE4-9FD8-F7D2106BDE53}" type="sibTrans" cxnId="{F36F6C8A-B7F3-4D8A-8F49-7F4101A792FF}">
      <dgm:prSet/>
      <dgm:spPr/>
      <dgm:t>
        <a:bodyPr/>
        <a:lstStyle/>
        <a:p>
          <a:endParaRPr lang="en-US">
            <a:solidFill>
              <a:sysClr val="windowText" lastClr="000000"/>
            </a:solidFill>
          </a:endParaRPr>
        </a:p>
      </dgm:t>
    </dgm:pt>
    <dgm:pt modelId="{4A160678-42C9-4CC9-B2B9-405C683CF000}">
      <dgm:prSet phldrT="[Text]" custT="1"/>
      <dgm:spPr>
        <a:solidFill>
          <a:srgbClr val="00B050"/>
        </a:solidFill>
      </dgm:spPr>
      <dgm:t>
        <a:bodyPr/>
        <a:lstStyle/>
        <a:p>
          <a:r>
            <a:rPr lang="en-US" sz="900" b="1" dirty="0">
              <a:solidFill>
                <a:sysClr val="windowText" lastClr="000000"/>
              </a:solidFill>
            </a:rPr>
            <a:t>Advocates</a:t>
          </a:r>
        </a:p>
      </dgm:t>
    </dgm:pt>
    <dgm:pt modelId="{2F026DA1-07D2-4A8C-B3F9-91BF6F01A255}" type="parTrans" cxnId="{50528BC4-31E4-41B6-AA1C-4D2EFEA4C157}">
      <dgm:prSet/>
      <dgm:spPr/>
      <dgm:t>
        <a:bodyPr/>
        <a:lstStyle/>
        <a:p>
          <a:endParaRPr lang="en-US">
            <a:solidFill>
              <a:sysClr val="windowText" lastClr="000000"/>
            </a:solidFill>
          </a:endParaRPr>
        </a:p>
      </dgm:t>
    </dgm:pt>
    <dgm:pt modelId="{D7275AF5-6335-4E38-AE14-29B5FB5A2C75}" type="sibTrans" cxnId="{50528BC4-31E4-41B6-AA1C-4D2EFEA4C157}">
      <dgm:prSet/>
      <dgm:spPr/>
      <dgm:t>
        <a:bodyPr/>
        <a:lstStyle/>
        <a:p>
          <a:endParaRPr lang="en-US">
            <a:solidFill>
              <a:sysClr val="windowText" lastClr="000000"/>
            </a:solidFill>
          </a:endParaRPr>
        </a:p>
      </dgm:t>
    </dgm:pt>
    <dgm:pt modelId="{1664D2BC-2CE0-4CB1-B002-027C34A6ABFF}">
      <dgm:prSet phldrT="[Text]" custT="1"/>
      <dgm:spPr>
        <a:solidFill>
          <a:srgbClr val="DA932A"/>
        </a:solidFill>
      </dgm:spPr>
      <dgm:t>
        <a:bodyPr/>
        <a:lstStyle/>
        <a:p>
          <a:r>
            <a:rPr lang="en-US" sz="1000" b="1" dirty="0">
              <a:solidFill>
                <a:sysClr val="windowText" lastClr="000000"/>
              </a:solidFill>
            </a:rPr>
            <a:t>CORE</a:t>
          </a:r>
        </a:p>
        <a:p>
          <a:r>
            <a:rPr lang="en-US" sz="1000" b="1" dirty="0">
              <a:solidFill>
                <a:sysClr val="windowText" lastClr="000000"/>
              </a:solidFill>
            </a:rPr>
            <a:t>BH</a:t>
          </a:r>
        </a:p>
      </dgm:t>
    </dgm:pt>
    <dgm:pt modelId="{D6529AE6-6B87-4C23-BF6B-1022D60ECA8A}" type="parTrans" cxnId="{A981B738-1A8A-4EF3-B87C-B3B4284E1E5B}">
      <dgm:prSet/>
      <dgm:spPr/>
      <dgm:t>
        <a:bodyPr/>
        <a:lstStyle/>
        <a:p>
          <a:endParaRPr lang="en-US">
            <a:solidFill>
              <a:sysClr val="windowText" lastClr="000000"/>
            </a:solidFill>
          </a:endParaRPr>
        </a:p>
      </dgm:t>
    </dgm:pt>
    <dgm:pt modelId="{F0A217EA-5DAD-4824-A031-7A2D5FE42999}" type="sibTrans" cxnId="{A981B738-1A8A-4EF3-B87C-B3B4284E1E5B}">
      <dgm:prSet/>
      <dgm:spPr/>
      <dgm:t>
        <a:bodyPr/>
        <a:lstStyle/>
        <a:p>
          <a:endParaRPr lang="en-US">
            <a:solidFill>
              <a:sysClr val="windowText" lastClr="000000"/>
            </a:solidFill>
          </a:endParaRPr>
        </a:p>
      </dgm:t>
    </dgm:pt>
    <dgm:pt modelId="{76C10B52-F029-4D78-95E6-45E37C2EADB6}">
      <dgm:prSet phldrT="[Text]" custT="1"/>
      <dgm:spPr>
        <a:solidFill>
          <a:srgbClr val="E0B61E"/>
        </a:solidFill>
      </dgm:spPr>
      <dgm:t>
        <a:bodyPr/>
        <a:lstStyle/>
        <a:p>
          <a:r>
            <a:rPr lang="en-US" sz="1000" b="1">
              <a:solidFill>
                <a:sysClr val="windowText" lastClr="000000"/>
              </a:solidFill>
            </a:rPr>
            <a:t>Housing Supports</a:t>
          </a:r>
          <a:endParaRPr lang="en-US" sz="1000" b="1" dirty="0">
            <a:solidFill>
              <a:sysClr val="windowText" lastClr="000000"/>
            </a:solidFill>
          </a:endParaRPr>
        </a:p>
      </dgm:t>
    </dgm:pt>
    <dgm:pt modelId="{D6E9B02E-D30E-4A37-9889-C84E06D4DD5C}" type="parTrans" cxnId="{0333E49A-AECD-451A-A0EA-DBE6902527BE}">
      <dgm:prSet/>
      <dgm:spPr/>
      <dgm:t>
        <a:bodyPr/>
        <a:lstStyle/>
        <a:p>
          <a:endParaRPr lang="en-US">
            <a:solidFill>
              <a:sysClr val="windowText" lastClr="000000"/>
            </a:solidFill>
          </a:endParaRPr>
        </a:p>
      </dgm:t>
    </dgm:pt>
    <dgm:pt modelId="{06B27329-8C69-4255-B2F4-D18916A1153F}" type="sibTrans" cxnId="{0333E49A-AECD-451A-A0EA-DBE6902527BE}">
      <dgm:prSet/>
      <dgm:spPr/>
      <dgm:t>
        <a:bodyPr/>
        <a:lstStyle/>
        <a:p>
          <a:endParaRPr lang="en-US">
            <a:solidFill>
              <a:sysClr val="windowText" lastClr="000000"/>
            </a:solidFill>
          </a:endParaRPr>
        </a:p>
      </dgm:t>
    </dgm:pt>
    <dgm:pt modelId="{06620417-5E5B-41C9-8447-6BFB2073BD07}">
      <dgm:prSet custT="1"/>
      <dgm:spPr>
        <a:solidFill>
          <a:srgbClr val="F6960A"/>
        </a:solidFill>
      </dgm:spPr>
      <dgm:t>
        <a:bodyPr/>
        <a:lstStyle/>
        <a:p>
          <a:r>
            <a:rPr lang="en-US" sz="900" b="1" dirty="0">
              <a:solidFill>
                <a:sysClr val="windowText" lastClr="000000"/>
              </a:solidFill>
            </a:rPr>
            <a:t>Supported Employment/ Vocational </a:t>
          </a:r>
        </a:p>
      </dgm:t>
    </dgm:pt>
    <dgm:pt modelId="{6CB9455E-26DF-4477-912F-BF65E8A05775}" type="parTrans" cxnId="{F3D1AE1F-117D-4E9D-A67B-E1D4864473E8}">
      <dgm:prSet/>
      <dgm:spPr/>
      <dgm:t>
        <a:bodyPr/>
        <a:lstStyle/>
        <a:p>
          <a:endParaRPr lang="en-US">
            <a:solidFill>
              <a:sysClr val="windowText" lastClr="000000"/>
            </a:solidFill>
          </a:endParaRPr>
        </a:p>
      </dgm:t>
    </dgm:pt>
    <dgm:pt modelId="{06A4B27D-70A6-4880-BEFF-027E85667758}" type="sibTrans" cxnId="{F3D1AE1F-117D-4E9D-A67B-E1D4864473E8}">
      <dgm:prSet/>
      <dgm:spPr/>
      <dgm:t>
        <a:bodyPr/>
        <a:lstStyle/>
        <a:p>
          <a:endParaRPr lang="en-US">
            <a:solidFill>
              <a:sysClr val="windowText" lastClr="000000"/>
            </a:solidFill>
          </a:endParaRPr>
        </a:p>
      </dgm:t>
    </dgm:pt>
    <dgm:pt modelId="{41C3A3AF-14B5-4483-B335-C75FE6896E3A}">
      <dgm:prSet custT="1"/>
      <dgm:spPr>
        <a:solidFill>
          <a:srgbClr val="43AD5C"/>
        </a:solidFill>
      </dgm:spPr>
      <dgm:t>
        <a:bodyPr/>
        <a:lstStyle/>
        <a:p>
          <a:r>
            <a:rPr lang="en-US" sz="900" b="1">
              <a:solidFill>
                <a:sysClr val="windowText" lastClr="000000"/>
              </a:solidFill>
            </a:rPr>
            <a:t>Judges</a:t>
          </a:r>
          <a:endParaRPr lang="en-US" sz="900" b="1" dirty="0">
            <a:solidFill>
              <a:sysClr val="windowText" lastClr="000000"/>
            </a:solidFill>
          </a:endParaRPr>
        </a:p>
      </dgm:t>
    </dgm:pt>
    <dgm:pt modelId="{3DC8F543-3311-4EB3-97C5-E715316E3C91}" type="parTrans" cxnId="{6A5AEDFB-594E-47A1-B54D-350AC99F30A2}">
      <dgm:prSet/>
      <dgm:spPr/>
      <dgm:t>
        <a:bodyPr/>
        <a:lstStyle/>
        <a:p>
          <a:endParaRPr lang="en-US">
            <a:solidFill>
              <a:sysClr val="windowText" lastClr="000000"/>
            </a:solidFill>
          </a:endParaRPr>
        </a:p>
      </dgm:t>
    </dgm:pt>
    <dgm:pt modelId="{84FB80D9-CF5C-4B47-AB52-4EE75A5A24D3}" type="sibTrans" cxnId="{6A5AEDFB-594E-47A1-B54D-350AC99F30A2}">
      <dgm:prSet/>
      <dgm:spPr/>
      <dgm:t>
        <a:bodyPr/>
        <a:lstStyle/>
        <a:p>
          <a:endParaRPr lang="en-US">
            <a:solidFill>
              <a:sysClr val="windowText" lastClr="000000"/>
            </a:solidFill>
          </a:endParaRPr>
        </a:p>
      </dgm:t>
    </dgm:pt>
    <dgm:pt modelId="{D55B9DBA-6FC4-471F-8E53-8EED3B19F174}">
      <dgm:prSet custT="1"/>
      <dgm:spPr>
        <a:solidFill>
          <a:srgbClr val="F25D1A"/>
        </a:solidFill>
      </dgm:spPr>
      <dgm:t>
        <a:bodyPr/>
        <a:lstStyle/>
        <a:p>
          <a:r>
            <a:rPr lang="en-US" sz="900" b="1" dirty="0">
              <a:solidFill>
                <a:sysClr val="windowText" lastClr="000000"/>
              </a:solidFill>
            </a:rPr>
            <a:t>CM/ICM Services/ ACT/ CST</a:t>
          </a:r>
        </a:p>
      </dgm:t>
    </dgm:pt>
    <dgm:pt modelId="{7E91D21B-3F29-4954-8B5A-1A3141DCC89E}" type="parTrans" cxnId="{A6C12D2E-7BFD-4203-8186-84CBB4FD76FA}">
      <dgm:prSet/>
      <dgm:spPr/>
      <dgm:t>
        <a:bodyPr/>
        <a:lstStyle/>
        <a:p>
          <a:endParaRPr lang="en-US">
            <a:solidFill>
              <a:sysClr val="windowText" lastClr="000000"/>
            </a:solidFill>
          </a:endParaRPr>
        </a:p>
      </dgm:t>
    </dgm:pt>
    <dgm:pt modelId="{5AE34FD3-1259-45C8-8826-20A2BCAE2F6E}" type="sibTrans" cxnId="{A6C12D2E-7BFD-4203-8186-84CBB4FD76FA}">
      <dgm:prSet/>
      <dgm:spPr/>
      <dgm:t>
        <a:bodyPr/>
        <a:lstStyle/>
        <a:p>
          <a:endParaRPr lang="en-US">
            <a:solidFill>
              <a:sysClr val="windowText" lastClr="000000"/>
            </a:solidFill>
          </a:endParaRPr>
        </a:p>
      </dgm:t>
    </dgm:pt>
    <dgm:pt modelId="{EA089F92-827B-4AAE-82F8-C36DA9C242BD}">
      <dgm:prSet custT="1"/>
      <dgm:spPr>
        <a:solidFill>
          <a:srgbClr val="E97127"/>
        </a:solidFill>
      </dgm:spPr>
      <dgm:t>
        <a:bodyPr/>
        <a:lstStyle/>
        <a:p>
          <a:r>
            <a:rPr lang="en-US" sz="900" b="1">
              <a:solidFill>
                <a:sysClr val="windowText" lastClr="000000"/>
              </a:solidFill>
            </a:rPr>
            <a:t>Peer Centers</a:t>
          </a:r>
          <a:endParaRPr lang="en-US" sz="900" b="1" dirty="0">
            <a:solidFill>
              <a:sysClr val="windowText" lastClr="000000"/>
            </a:solidFill>
          </a:endParaRPr>
        </a:p>
      </dgm:t>
    </dgm:pt>
    <dgm:pt modelId="{3891E492-9D06-434F-8C0D-D988264D2D56}" type="parTrans" cxnId="{D4353ED8-6D4D-4378-AE67-2D34D18D034E}">
      <dgm:prSet/>
      <dgm:spPr/>
      <dgm:t>
        <a:bodyPr/>
        <a:lstStyle/>
        <a:p>
          <a:endParaRPr lang="en-US">
            <a:solidFill>
              <a:sysClr val="windowText" lastClr="000000"/>
            </a:solidFill>
          </a:endParaRPr>
        </a:p>
      </dgm:t>
    </dgm:pt>
    <dgm:pt modelId="{ED24260A-50C6-4968-A866-42B9A0B00E94}" type="sibTrans" cxnId="{D4353ED8-6D4D-4378-AE67-2D34D18D034E}">
      <dgm:prSet/>
      <dgm:spPr/>
      <dgm:t>
        <a:bodyPr/>
        <a:lstStyle/>
        <a:p>
          <a:endParaRPr lang="en-US">
            <a:solidFill>
              <a:sysClr val="windowText" lastClr="000000"/>
            </a:solidFill>
          </a:endParaRPr>
        </a:p>
      </dgm:t>
    </dgm:pt>
    <dgm:pt modelId="{ADF250C9-7B4B-4CA9-B8E3-113C9C5DDAF5}">
      <dgm:prSet custT="1"/>
      <dgm:spPr>
        <a:solidFill>
          <a:srgbClr val="F2A668"/>
        </a:solidFill>
      </dgm:spPr>
      <dgm:t>
        <a:bodyPr/>
        <a:lstStyle/>
        <a:p>
          <a:r>
            <a:rPr lang="en-US" sz="900" b="1" dirty="0">
              <a:solidFill>
                <a:sysClr val="windowText" lastClr="000000"/>
              </a:solidFill>
            </a:rPr>
            <a:t>Crisis </a:t>
          </a:r>
          <a:r>
            <a:rPr lang="en-US" sz="800" b="1" dirty="0">
              <a:solidFill>
                <a:sysClr val="windowText" lastClr="000000"/>
              </a:solidFill>
            </a:rPr>
            <a:t>Stabilization</a:t>
          </a:r>
        </a:p>
        <a:p>
          <a:r>
            <a:rPr lang="en-US" sz="900" b="1" dirty="0">
              <a:solidFill>
                <a:sysClr val="windowText" lastClr="000000"/>
              </a:solidFill>
            </a:rPr>
            <a:t>Programs</a:t>
          </a:r>
        </a:p>
      </dgm:t>
    </dgm:pt>
    <dgm:pt modelId="{3ED72BB8-30B5-41BD-BA78-3B644F2E09FA}" type="parTrans" cxnId="{A0ED57A0-8224-48FC-91F8-4925901BE226}">
      <dgm:prSet/>
      <dgm:spPr/>
      <dgm:t>
        <a:bodyPr/>
        <a:lstStyle/>
        <a:p>
          <a:endParaRPr lang="en-US">
            <a:solidFill>
              <a:sysClr val="windowText" lastClr="000000"/>
            </a:solidFill>
          </a:endParaRPr>
        </a:p>
      </dgm:t>
    </dgm:pt>
    <dgm:pt modelId="{128C32C3-5FC6-4A30-8A34-E342F57BC867}" type="sibTrans" cxnId="{A0ED57A0-8224-48FC-91F8-4925901BE226}">
      <dgm:prSet/>
      <dgm:spPr/>
      <dgm:t>
        <a:bodyPr/>
        <a:lstStyle/>
        <a:p>
          <a:endParaRPr lang="en-US">
            <a:solidFill>
              <a:sysClr val="windowText" lastClr="000000"/>
            </a:solidFill>
          </a:endParaRPr>
        </a:p>
      </dgm:t>
    </dgm:pt>
    <dgm:pt modelId="{B4C0CF71-5087-4722-9C85-E56C0E306331}">
      <dgm:prSet custT="1"/>
      <dgm:spPr>
        <a:solidFill>
          <a:srgbClr val="50D45D"/>
        </a:solidFill>
      </dgm:spPr>
      <dgm:t>
        <a:bodyPr/>
        <a:lstStyle/>
        <a:p>
          <a:r>
            <a:rPr lang="en-US" sz="900" b="1" dirty="0">
              <a:solidFill>
                <a:sysClr val="windowText" lastClr="000000"/>
              </a:solidFill>
            </a:rPr>
            <a:t>Hospitals/ED</a:t>
          </a:r>
        </a:p>
      </dgm:t>
    </dgm:pt>
    <dgm:pt modelId="{B276ACAE-6F22-49C6-9E66-EC630857BF95}" type="parTrans" cxnId="{62DA6522-4D8D-4EDE-9E52-E578B34A2BF6}">
      <dgm:prSet/>
      <dgm:spPr/>
      <dgm:t>
        <a:bodyPr/>
        <a:lstStyle/>
        <a:p>
          <a:endParaRPr lang="en-US">
            <a:solidFill>
              <a:sysClr val="windowText" lastClr="000000"/>
            </a:solidFill>
          </a:endParaRPr>
        </a:p>
      </dgm:t>
    </dgm:pt>
    <dgm:pt modelId="{8357FC7E-770D-44F8-89F7-B119BC3D14E7}" type="sibTrans" cxnId="{62DA6522-4D8D-4EDE-9E52-E578B34A2BF6}">
      <dgm:prSet/>
      <dgm:spPr/>
      <dgm:t>
        <a:bodyPr/>
        <a:lstStyle/>
        <a:p>
          <a:endParaRPr lang="en-US">
            <a:solidFill>
              <a:sysClr val="windowText" lastClr="000000"/>
            </a:solidFill>
          </a:endParaRPr>
        </a:p>
      </dgm:t>
    </dgm:pt>
    <dgm:pt modelId="{C350780A-9DB4-414F-9CD7-4082CDE94011}">
      <dgm:prSet custT="1"/>
      <dgm:spPr>
        <a:solidFill>
          <a:srgbClr val="ED832B"/>
        </a:solidFill>
      </dgm:spPr>
      <dgm:t>
        <a:bodyPr/>
        <a:lstStyle/>
        <a:p>
          <a:pPr algn="ctr"/>
          <a:r>
            <a:rPr lang="en-US" sz="1000" b="1">
              <a:solidFill>
                <a:sysClr val="windowText" lastClr="000000"/>
              </a:solidFill>
            </a:rPr>
            <a:t>Contract Psychiatric Hospital</a:t>
          </a:r>
          <a:endParaRPr lang="en-US" sz="1000" b="1" dirty="0">
            <a:solidFill>
              <a:sysClr val="windowText" lastClr="000000"/>
            </a:solidFill>
          </a:endParaRPr>
        </a:p>
      </dgm:t>
    </dgm:pt>
    <dgm:pt modelId="{40FB14E5-7095-449F-BA04-DFC594372CB3}" type="parTrans" cxnId="{748DC1AE-D692-4291-8070-3BFC42CADDAC}">
      <dgm:prSet/>
      <dgm:spPr/>
      <dgm:t>
        <a:bodyPr/>
        <a:lstStyle/>
        <a:p>
          <a:endParaRPr lang="en-US">
            <a:solidFill>
              <a:sysClr val="windowText" lastClr="000000"/>
            </a:solidFill>
          </a:endParaRPr>
        </a:p>
      </dgm:t>
    </dgm:pt>
    <dgm:pt modelId="{8EDB86F3-70A3-4734-99F4-721D1E164F7A}" type="sibTrans" cxnId="{748DC1AE-D692-4291-8070-3BFC42CADDAC}">
      <dgm:prSet/>
      <dgm:spPr/>
      <dgm:t>
        <a:bodyPr/>
        <a:lstStyle/>
        <a:p>
          <a:endParaRPr lang="en-US">
            <a:solidFill>
              <a:sysClr val="windowText" lastClr="000000"/>
            </a:solidFill>
          </a:endParaRPr>
        </a:p>
      </dgm:t>
    </dgm:pt>
    <dgm:pt modelId="{FADD37F5-3CAE-4442-B927-2B64DE902C2C}">
      <dgm:prSet/>
      <dgm:spPr>
        <a:solidFill>
          <a:srgbClr val="ED832B"/>
        </a:solidFill>
      </dgm:spPr>
      <dgm:t>
        <a:bodyPr/>
        <a:lstStyle/>
        <a:p>
          <a:pPr algn="l"/>
          <a:endParaRPr lang="en-US" sz="600" dirty="0">
            <a:solidFill>
              <a:sysClr val="windowText" lastClr="000000"/>
            </a:solidFill>
          </a:endParaRPr>
        </a:p>
      </dgm:t>
    </dgm:pt>
    <dgm:pt modelId="{8A5612D7-8F74-4696-9724-20130CB78C28}" type="parTrans" cxnId="{2586B6E0-2353-44B3-90C5-3A934C9B10C7}">
      <dgm:prSet/>
      <dgm:spPr/>
      <dgm:t>
        <a:bodyPr/>
        <a:lstStyle/>
        <a:p>
          <a:endParaRPr lang="en-US">
            <a:solidFill>
              <a:sysClr val="windowText" lastClr="000000"/>
            </a:solidFill>
          </a:endParaRPr>
        </a:p>
      </dgm:t>
    </dgm:pt>
    <dgm:pt modelId="{A9CC8118-128B-4291-A680-9417BFFB9A4A}" type="sibTrans" cxnId="{2586B6E0-2353-44B3-90C5-3A934C9B10C7}">
      <dgm:prSet/>
      <dgm:spPr/>
      <dgm:t>
        <a:bodyPr/>
        <a:lstStyle/>
        <a:p>
          <a:endParaRPr lang="en-US">
            <a:solidFill>
              <a:sysClr val="windowText" lastClr="000000"/>
            </a:solidFill>
          </a:endParaRPr>
        </a:p>
      </dgm:t>
    </dgm:pt>
    <dgm:pt modelId="{0C0043FF-60FE-4DDE-B31C-EA748D4F1DAF}">
      <dgm:prSet custT="1"/>
      <dgm:spPr>
        <a:solidFill>
          <a:srgbClr val="A8E907"/>
        </a:solidFill>
      </dgm:spPr>
      <dgm:t>
        <a:bodyPr/>
        <a:lstStyle/>
        <a:p>
          <a:r>
            <a:rPr lang="en-US" sz="800" b="1" dirty="0">
              <a:solidFill>
                <a:sysClr val="windowText" lastClr="000000"/>
              </a:solidFill>
            </a:rPr>
            <a:t>Law Enforcement</a:t>
          </a:r>
        </a:p>
      </dgm:t>
    </dgm:pt>
    <dgm:pt modelId="{C7F4153E-C767-4526-BD4C-15E54E84B557}" type="parTrans" cxnId="{1D916026-05C7-4D7C-BB80-A6727A84F28A}">
      <dgm:prSet/>
      <dgm:spPr/>
      <dgm:t>
        <a:bodyPr/>
        <a:lstStyle/>
        <a:p>
          <a:endParaRPr lang="en-US">
            <a:solidFill>
              <a:sysClr val="windowText" lastClr="000000"/>
            </a:solidFill>
          </a:endParaRPr>
        </a:p>
      </dgm:t>
    </dgm:pt>
    <dgm:pt modelId="{7F11B42E-D461-4865-AFA4-A107CFFBC9E1}" type="sibTrans" cxnId="{1D916026-05C7-4D7C-BB80-A6727A84F28A}">
      <dgm:prSet/>
      <dgm:spPr/>
      <dgm:t>
        <a:bodyPr/>
        <a:lstStyle/>
        <a:p>
          <a:endParaRPr lang="en-US">
            <a:solidFill>
              <a:sysClr val="windowText" lastClr="000000"/>
            </a:solidFill>
          </a:endParaRPr>
        </a:p>
      </dgm:t>
    </dgm:pt>
    <dgm:pt modelId="{CEFF3090-B39C-47FA-8D02-D47AD40EE386}">
      <dgm:prSet custT="1"/>
      <dgm:spPr>
        <a:solidFill>
          <a:srgbClr val="48E709"/>
        </a:solidFill>
      </dgm:spPr>
      <dgm:t>
        <a:bodyPr/>
        <a:lstStyle/>
        <a:p>
          <a:r>
            <a:rPr lang="en-US" sz="900" b="1" dirty="0">
              <a:solidFill>
                <a:sysClr val="windowText" lastClr="000000"/>
              </a:solidFill>
            </a:rPr>
            <a:t>FQHC's</a:t>
          </a:r>
        </a:p>
      </dgm:t>
    </dgm:pt>
    <dgm:pt modelId="{1FF1A3C4-A1A7-4352-BE2B-4E2525E15B46}" type="parTrans" cxnId="{5EFD5BE3-892C-4741-9C54-535B4009885B}">
      <dgm:prSet/>
      <dgm:spPr/>
      <dgm:t>
        <a:bodyPr/>
        <a:lstStyle/>
        <a:p>
          <a:endParaRPr lang="en-US"/>
        </a:p>
      </dgm:t>
    </dgm:pt>
    <dgm:pt modelId="{336012D0-5788-4CD6-980A-55EE0D955D91}" type="sibTrans" cxnId="{5EFD5BE3-892C-4741-9C54-535B4009885B}">
      <dgm:prSet/>
      <dgm:spPr/>
      <dgm:t>
        <a:bodyPr/>
        <a:lstStyle/>
        <a:p>
          <a:endParaRPr lang="en-US"/>
        </a:p>
      </dgm:t>
    </dgm:pt>
    <dgm:pt modelId="{47D4F415-1225-4EA6-8E40-B3D3742B7DBF}">
      <dgm:prSet custT="1"/>
      <dgm:spPr>
        <a:solidFill>
          <a:srgbClr val="2DC354"/>
        </a:solidFill>
      </dgm:spPr>
      <dgm:t>
        <a:bodyPr/>
        <a:lstStyle/>
        <a:p>
          <a:r>
            <a:rPr lang="en-US" sz="900" dirty="0">
              <a:solidFill>
                <a:sysClr val="windowText" lastClr="000000"/>
              </a:solidFill>
            </a:rPr>
            <a:t>Faith Based Community</a:t>
          </a:r>
        </a:p>
      </dgm:t>
    </dgm:pt>
    <dgm:pt modelId="{EE76EDC5-7F63-45DA-AA17-DBB0F1D00538}" type="parTrans" cxnId="{A397022D-3EAD-4A66-98BB-ED2261392E13}">
      <dgm:prSet/>
      <dgm:spPr/>
      <dgm:t>
        <a:bodyPr/>
        <a:lstStyle/>
        <a:p>
          <a:endParaRPr lang="en-US"/>
        </a:p>
      </dgm:t>
    </dgm:pt>
    <dgm:pt modelId="{6B197CD5-6C1B-47F4-8446-69E975E19C99}" type="sibTrans" cxnId="{A397022D-3EAD-4A66-98BB-ED2261392E13}">
      <dgm:prSet/>
      <dgm:spPr/>
      <dgm:t>
        <a:bodyPr/>
        <a:lstStyle/>
        <a:p>
          <a:endParaRPr lang="en-US"/>
        </a:p>
      </dgm:t>
    </dgm:pt>
    <dgm:pt modelId="{851C4566-070D-4D25-84E2-5CC317904F69}">
      <dgm:prSet/>
      <dgm:spPr>
        <a:solidFill>
          <a:srgbClr val="47A996"/>
        </a:solidFill>
      </dgm:spPr>
      <dgm:t>
        <a:bodyPr/>
        <a:lstStyle/>
        <a:p>
          <a:r>
            <a:rPr lang="en-US" b="1" dirty="0">
              <a:solidFill>
                <a:schemeClr val="bg1"/>
              </a:solidFill>
            </a:rPr>
            <a:t>State Agencies</a:t>
          </a:r>
        </a:p>
      </dgm:t>
    </dgm:pt>
    <dgm:pt modelId="{CE544010-FEE9-40F0-A7FB-427292BC3274}" type="parTrans" cxnId="{C2B7B091-F09C-4CA6-AA0A-C03810D9A8AA}">
      <dgm:prSet/>
      <dgm:spPr/>
      <dgm:t>
        <a:bodyPr/>
        <a:lstStyle/>
        <a:p>
          <a:endParaRPr lang="en-US"/>
        </a:p>
      </dgm:t>
    </dgm:pt>
    <dgm:pt modelId="{AC6156B3-D782-41E6-A82B-8B774DAD6008}" type="sibTrans" cxnId="{C2B7B091-F09C-4CA6-AA0A-C03810D9A8AA}">
      <dgm:prSet/>
      <dgm:spPr/>
      <dgm:t>
        <a:bodyPr/>
        <a:lstStyle/>
        <a:p>
          <a:endParaRPr lang="en-US"/>
        </a:p>
      </dgm:t>
    </dgm:pt>
    <dgm:pt modelId="{E0010E15-FD25-4F96-9FD1-19633D067D5E}">
      <dgm:prSet/>
      <dgm:spPr>
        <a:solidFill>
          <a:srgbClr val="F25D1A"/>
        </a:solidFill>
      </dgm:spPr>
      <dgm:t>
        <a:bodyPr/>
        <a:lstStyle/>
        <a:p>
          <a:r>
            <a:rPr lang="en-US" b="1" dirty="0">
              <a:solidFill>
                <a:schemeClr val="bg1"/>
              </a:solidFill>
            </a:rPr>
            <a:t>Mobile</a:t>
          </a:r>
          <a:r>
            <a:rPr lang="en-US" dirty="0">
              <a:solidFill>
                <a:schemeClr val="bg1"/>
              </a:solidFill>
            </a:rPr>
            <a:t> </a:t>
          </a:r>
          <a:r>
            <a:rPr lang="en-US" b="1" dirty="0">
              <a:solidFill>
                <a:schemeClr val="bg1"/>
              </a:solidFill>
            </a:rPr>
            <a:t>Crisis</a:t>
          </a:r>
        </a:p>
      </dgm:t>
    </dgm:pt>
    <dgm:pt modelId="{1C7DC5F4-A645-4B22-9918-3A15F5C35F89}" type="parTrans" cxnId="{D66B8B3C-DD3D-4943-A8D8-389ACEBF40F4}">
      <dgm:prSet/>
      <dgm:spPr/>
      <dgm:t>
        <a:bodyPr/>
        <a:lstStyle/>
        <a:p>
          <a:endParaRPr lang="en-US"/>
        </a:p>
      </dgm:t>
    </dgm:pt>
    <dgm:pt modelId="{D1A8589C-D48B-4AED-B615-7E9BE1662FAF}" type="sibTrans" cxnId="{D66B8B3C-DD3D-4943-A8D8-389ACEBF40F4}">
      <dgm:prSet/>
      <dgm:spPr/>
      <dgm:t>
        <a:bodyPr/>
        <a:lstStyle/>
        <a:p>
          <a:endParaRPr lang="en-US"/>
        </a:p>
      </dgm:t>
    </dgm:pt>
    <dgm:pt modelId="{1B80D845-DAB9-496B-A65C-4B2611E9F0E9}" type="pres">
      <dgm:prSet presAssocID="{9B0FAFF4-F36E-4DEA-8286-CE2E9DE24FC1}" presName="cycle" presStyleCnt="0">
        <dgm:presLayoutVars>
          <dgm:chMax val="1"/>
          <dgm:dir/>
          <dgm:animLvl val="ctr"/>
          <dgm:resizeHandles val="exact"/>
        </dgm:presLayoutVars>
      </dgm:prSet>
      <dgm:spPr/>
    </dgm:pt>
    <dgm:pt modelId="{2D32D798-1A26-4C58-B25E-B38F3DA60F91}" type="pres">
      <dgm:prSet presAssocID="{3FBE0E3A-7D12-40EF-834D-8A8D440FDC78}" presName="centerShape" presStyleLbl="node0" presStyleIdx="0" presStyleCnt="1" custScaleX="170479" custScaleY="141899" custLinFactNeighborX="401" custLinFactNeighborY="-201"/>
      <dgm:spPr/>
    </dgm:pt>
    <dgm:pt modelId="{9563FF09-AF70-4D8B-8CA6-A9ECE2E1BAEA}" type="pres">
      <dgm:prSet presAssocID="{A87B0FD8-F654-4466-B6D8-A5F1E20884EE}" presName="Name9" presStyleLbl="parChTrans1D2" presStyleIdx="0" presStyleCnt="16"/>
      <dgm:spPr/>
    </dgm:pt>
    <dgm:pt modelId="{2594E0C1-F1CA-4C6D-B151-7A51A1D13296}" type="pres">
      <dgm:prSet presAssocID="{A87B0FD8-F654-4466-B6D8-A5F1E20884EE}" presName="connTx" presStyleLbl="parChTrans1D2" presStyleIdx="0" presStyleCnt="16"/>
      <dgm:spPr/>
    </dgm:pt>
    <dgm:pt modelId="{A5610200-4DCD-408F-900F-C36B07B28FC9}" type="pres">
      <dgm:prSet presAssocID="{F14CEEDB-746A-4E29-842F-B78A3CDA5A1E}" presName="node" presStyleLbl="node1" presStyleIdx="0" presStyleCnt="16" custScaleX="112717" custScaleY="133138" custRadScaleRad="100938">
        <dgm:presLayoutVars>
          <dgm:bulletEnabled val="1"/>
        </dgm:presLayoutVars>
      </dgm:prSet>
      <dgm:spPr/>
    </dgm:pt>
    <dgm:pt modelId="{E1D13B7E-845C-42F8-9C8A-9DDE4854BBE7}" type="pres">
      <dgm:prSet presAssocID="{CE544010-FEE9-40F0-A7FB-427292BC3274}" presName="Name9" presStyleLbl="parChTrans1D2" presStyleIdx="1" presStyleCnt="16"/>
      <dgm:spPr/>
    </dgm:pt>
    <dgm:pt modelId="{A91756A3-A260-4D4D-B0FC-9EF06C956E46}" type="pres">
      <dgm:prSet presAssocID="{CE544010-FEE9-40F0-A7FB-427292BC3274}" presName="connTx" presStyleLbl="parChTrans1D2" presStyleIdx="1" presStyleCnt="16"/>
      <dgm:spPr/>
    </dgm:pt>
    <dgm:pt modelId="{99657EA7-15AE-4244-B600-23260817042B}" type="pres">
      <dgm:prSet presAssocID="{851C4566-070D-4D25-84E2-5CC317904F69}" presName="node" presStyleLbl="node1" presStyleIdx="1" presStyleCnt="16">
        <dgm:presLayoutVars>
          <dgm:bulletEnabled val="1"/>
        </dgm:presLayoutVars>
      </dgm:prSet>
      <dgm:spPr/>
    </dgm:pt>
    <dgm:pt modelId="{4DFDF95A-8878-49D5-834C-AA564A13B10C}" type="pres">
      <dgm:prSet presAssocID="{2F026DA1-07D2-4A8C-B3F9-91BF6F01A255}" presName="Name9" presStyleLbl="parChTrans1D2" presStyleIdx="2" presStyleCnt="16"/>
      <dgm:spPr/>
    </dgm:pt>
    <dgm:pt modelId="{5105CC82-9C03-456E-80F4-BDA20D8A1B94}" type="pres">
      <dgm:prSet presAssocID="{2F026DA1-07D2-4A8C-B3F9-91BF6F01A255}" presName="connTx" presStyleLbl="parChTrans1D2" presStyleIdx="2" presStyleCnt="16"/>
      <dgm:spPr/>
    </dgm:pt>
    <dgm:pt modelId="{9C5F9E47-ABE9-4646-84CC-7E92E4A2557C}" type="pres">
      <dgm:prSet presAssocID="{4A160678-42C9-4CC9-B2B9-405C683CF000}" presName="node" presStyleLbl="node1" presStyleIdx="2" presStyleCnt="16" custScaleX="142244" custScaleY="120264" custRadScaleRad="114778" custRadScaleInc="172638">
        <dgm:presLayoutVars>
          <dgm:bulletEnabled val="1"/>
        </dgm:presLayoutVars>
      </dgm:prSet>
      <dgm:spPr/>
    </dgm:pt>
    <dgm:pt modelId="{57B4A2B2-8AB9-4E99-B2B5-AECBB6F00246}" type="pres">
      <dgm:prSet presAssocID="{D6529AE6-6B87-4C23-BF6B-1022D60ECA8A}" presName="Name9" presStyleLbl="parChTrans1D2" presStyleIdx="3" presStyleCnt="16"/>
      <dgm:spPr/>
    </dgm:pt>
    <dgm:pt modelId="{4AB966D3-7B10-4325-BB62-949C85135431}" type="pres">
      <dgm:prSet presAssocID="{D6529AE6-6B87-4C23-BF6B-1022D60ECA8A}" presName="connTx" presStyleLbl="parChTrans1D2" presStyleIdx="3" presStyleCnt="16"/>
      <dgm:spPr/>
    </dgm:pt>
    <dgm:pt modelId="{48543A67-1E67-41A3-AE6D-F59A45477993}" type="pres">
      <dgm:prSet presAssocID="{1664D2BC-2CE0-4CB1-B002-027C34A6ABFF}" presName="node" presStyleLbl="node1" presStyleIdx="3" presStyleCnt="16" custScaleX="130911" custScaleY="109306" custRadScaleRad="104730" custRadScaleInc="-217794">
        <dgm:presLayoutVars>
          <dgm:bulletEnabled val="1"/>
        </dgm:presLayoutVars>
      </dgm:prSet>
      <dgm:spPr/>
    </dgm:pt>
    <dgm:pt modelId="{038E0B06-AF12-4FCA-98C9-10ED249A53F0}" type="pres">
      <dgm:prSet presAssocID="{D6E9B02E-D30E-4A37-9889-C84E06D4DD5C}" presName="Name9" presStyleLbl="parChTrans1D2" presStyleIdx="4" presStyleCnt="16"/>
      <dgm:spPr/>
    </dgm:pt>
    <dgm:pt modelId="{BF1C4BE8-F783-4B83-BD84-9F7E11C29F44}" type="pres">
      <dgm:prSet presAssocID="{D6E9B02E-D30E-4A37-9889-C84E06D4DD5C}" presName="connTx" presStyleLbl="parChTrans1D2" presStyleIdx="4" presStyleCnt="16"/>
      <dgm:spPr/>
    </dgm:pt>
    <dgm:pt modelId="{A03DF8C3-668E-4042-BABE-913F035938B7}" type="pres">
      <dgm:prSet presAssocID="{76C10B52-F029-4D78-95E6-45E37C2EADB6}" presName="node" presStyleLbl="node1" presStyleIdx="4" presStyleCnt="16" custScaleX="139658" custScaleY="116569" custRadScaleRad="111186" custRadScaleInc="-40500">
        <dgm:presLayoutVars>
          <dgm:bulletEnabled val="1"/>
        </dgm:presLayoutVars>
      </dgm:prSet>
      <dgm:spPr/>
    </dgm:pt>
    <dgm:pt modelId="{B4C318F4-6601-4BE5-B474-4679D6E61342}" type="pres">
      <dgm:prSet presAssocID="{6CB9455E-26DF-4477-912F-BF65E8A05775}" presName="Name9" presStyleLbl="parChTrans1D2" presStyleIdx="5" presStyleCnt="16"/>
      <dgm:spPr/>
    </dgm:pt>
    <dgm:pt modelId="{1DF4C678-23D9-44FB-9A20-CA89E5D78F56}" type="pres">
      <dgm:prSet presAssocID="{6CB9455E-26DF-4477-912F-BF65E8A05775}" presName="connTx" presStyleLbl="parChTrans1D2" presStyleIdx="5" presStyleCnt="16"/>
      <dgm:spPr/>
    </dgm:pt>
    <dgm:pt modelId="{BEC1FF3F-ED8E-4C86-8DC4-5C21CBF09244}" type="pres">
      <dgm:prSet presAssocID="{06620417-5E5B-41C9-8447-6BFB2073BD07}" presName="node" presStyleLbl="node1" presStyleIdx="5" presStyleCnt="16" custScaleX="164882" custScaleY="141272" custRadScaleRad="111010" custRadScaleInc="99289">
        <dgm:presLayoutVars>
          <dgm:bulletEnabled val="1"/>
        </dgm:presLayoutVars>
      </dgm:prSet>
      <dgm:spPr/>
    </dgm:pt>
    <dgm:pt modelId="{7D709A95-3B0B-4A37-9DD0-538E3BEDE99F}" type="pres">
      <dgm:prSet presAssocID="{3DC8F543-3311-4EB3-97C5-E715316E3C91}" presName="Name9" presStyleLbl="parChTrans1D2" presStyleIdx="6" presStyleCnt="16"/>
      <dgm:spPr/>
    </dgm:pt>
    <dgm:pt modelId="{EC2967EA-C8BE-45E3-8ECF-A166A46FF99B}" type="pres">
      <dgm:prSet presAssocID="{3DC8F543-3311-4EB3-97C5-E715316E3C91}" presName="connTx" presStyleLbl="parChTrans1D2" presStyleIdx="6" presStyleCnt="16"/>
      <dgm:spPr/>
    </dgm:pt>
    <dgm:pt modelId="{FC56FBAB-245A-4256-9DB9-214DF8885465}" type="pres">
      <dgm:prSet presAssocID="{41C3A3AF-14B5-4483-B335-C75FE6896E3A}" presName="node" presStyleLbl="node1" presStyleIdx="6" presStyleCnt="16" custScaleX="123588" custScaleY="98813" custRadScaleRad="117821" custRadScaleInc="-283980">
        <dgm:presLayoutVars>
          <dgm:bulletEnabled val="1"/>
        </dgm:presLayoutVars>
      </dgm:prSet>
      <dgm:spPr/>
    </dgm:pt>
    <dgm:pt modelId="{63EF9CA1-2ABE-4B9B-A7F8-EC3A73E28456}" type="pres">
      <dgm:prSet presAssocID="{C7F4153E-C767-4526-BD4C-15E54E84B557}" presName="Name9" presStyleLbl="parChTrans1D2" presStyleIdx="7" presStyleCnt="16"/>
      <dgm:spPr/>
    </dgm:pt>
    <dgm:pt modelId="{AEEB10AC-914C-415E-ADF3-8DF5FA516995}" type="pres">
      <dgm:prSet presAssocID="{C7F4153E-C767-4526-BD4C-15E54E84B557}" presName="connTx" presStyleLbl="parChTrans1D2" presStyleIdx="7" presStyleCnt="16"/>
      <dgm:spPr/>
    </dgm:pt>
    <dgm:pt modelId="{8FC92564-7F62-41FC-B6CD-EA3CF765E628}" type="pres">
      <dgm:prSet presAssocID="{0C0043FF-60FE-4DDE-B31C-EA748D4F1DAF}" presName="node" presStyleLbl="node1" presStyleIdx="7" presStyleCnt="16" custScaleX="139318" custScaleY="119949" custRadScaleRad="104856" custRadScaleInc="-73447">
        <dgm:presLayoutVars>
          <dgm:bulletEnabled val="1"/>
        </dgm:presLayoutVars>
      </dgm:prSet>
      <dgm:spPr/>
    </dgm:pt>
    <dgm:pt modelId="{4655D8BB-CF56-44D5-B6FB-C8FB0866503E}" type="pres">
      <dgm:prSet presAssocID="{7E91D21B-3F29-4954-8B5A-1A3141DCC89E}" presName="Name9" presStyleLbl="parChTrans1D2" presStyleIdx="8" presStyleCnt="16"/>
      <dgm:spPr/>
    </dgm:pt>
    <dgm:pt modelId="{C8714918-143B-4D30-A771-F9AB3C6697DC}" type="pres">
      <dgm:prSet presAssocID="{7E91D21B-3F29-4954-8B5A-1A3141DCC89E}" presName="connTx" presStyleLbl="parChTrans1D2" presStyleIdx="8" presStyleCnt="16"/>
      <dgm:spPr/>
    </dgm:pt>
    <dgm:pt modelId="{9238D0F7-5078-4C11-9D52-A29567A08696}" type="pres">
      <dgm:prSet presAssocID="{D55B9DBA-6FC4-471F-8E53-8EED3B19F174}" presName="node" presStyleLbl="node1" presStyleIdx="8" presStyleCnt="16" custScaleX="117097" custRadScaleRad="100221" custRadScaleInc="-45936">
        <dgm:presLayoutVars>
          <dgm:bulletEnabled val="1"/>
        </dgm:presLayoutVars>
      </dgm:prSet>
      <dgm:spPr/>
    </dgm:pt>
    <dgm:pt modelId="{76814814-FFD9-4173-A596-A4C869451076}" type="pres">
      <dgm:prSet presAssocID="{3891E492-9D06-434F-8C0D-D988264D2D56}" presName="Name9" presStyleLbl="parChTrans1D2" presStyleIdx="9" presStyleCnt="16"/>
      <dgm:spPr/>
    </dgm:pt>
    <dgm:pt modelId="{6BB041AB-D73C-4C6F-B485-6E71A713829E}" type="pres">
      <dgm:prSet presAssocID="{3891E492-9D06-434F-8C0D-D988264D2D56}" presName="connTx" presStyleLbl="parChTrans1D2" presStyleIdx="9" presStyleCnt="16"/>
      <dgm:spPr/>
    </dgm:pt>
    <dgm:pt modelId="{C8FF3C0D-3E3B-4308-9965-44FA8D66B03A}" type="pres">
      <dgm:prSet presAssocID="{EA089F92-827B-4AAE-82F8-C36DA9C242BD}" presName="node" presStyleLbl="node1" presStyleIdx="9" presStyleCnt="16">
        <dgm:presLayoutVars>
          <dgm:bulletEnabled val="1"/>
        </dgm:presLayoutVars>
      </dgm:prSet>
      <dgm:spPr/>
    </dgm:pt>
    <dgm:pt modelId="{1B84E72B-B7CF-4033-9F76-542FB868A0BB}" type="pres">
      <dgm:prSet presAssocID="{3ED72BB8-30B5-41BD-BA78-3B644F2E09FA}" presName="Name9" presStyleLbl="parChTrans1D2" presStyleIdx="10" presStyleCnt="16"/>
      <dgm:spPr/>
    </dgm:pt>
    <dgm:pt modelId="{56095233-4F74-4EAA-8091-866D28AD6C8B}" type="pres">
      <dgm:prSet presAssocID="{3ED72BB8-30B5-41BD-BA78-3B644F2E09FA}" presName="connTx" presStyleLbl="parChTrans1D2" presStyleIdx="10" presStyleCnt="16"/>
      <dgm:spPr/>
    </dgm:pt>
    <dgm:pt modelId="{68517757-D88B-47F5-9E3F-55DBC14DC7ED}" type="pres">
      <dgm:prSet presAssocID="{ADF250C9-7B4B-4CA9-B8E3-113C9C5DDAF5}" presName="node" presStyleLbl="node1" presStyleIdx="10" presStyleCnt="16" custScaleX="126777" custScaleY="117338" custRadScaleRad="100335" custRadScaleInc="802">
        <dgm:presLayoutVars>
          <dgm:bulletEnabled val="1"/>
        </dgm:presLayoutVars>
      </dgm:prSet>
      <dgm:spPr/>
    </dgm:pt>
    <dgm:pt modelId="{AB5BF3A2-8F9C-41FA-A39F-85D883DB08CE}" type="pres">
      <dgm:prSet presAssocID="{B276ACAE-6F22-49C6-9E66-EC630857BF95}" presName="Name9" presStyleLbl="parChTrans1D2" presStyleIdx="11" presStyleCnt="16"/>
      <dgm:spPr/>
    </dgm:pt>
    <dgm:pt modelId="{E2EE3667-688F-434D-A63B-BFFA640F1912}" type="pres">
      <dgm:prSet presAssocID="{B276ACAE-6F22-49C6-9E66-EC630857BF95}" presName="connTx" presStyleLbl="parChTrans1D2" presStyleIdx="11" presStyleCnt="16"/>
      <dgm:spPr/>
    </dgm:pt>
    <dgm:pt modelId="{5AF09BDB-9922-46F5-9EA6-677E2BE2D74E}" type="pres">
      <dgm:prSet presAssocID="{B4C0CF71-5087-4722-9C85-E56C0E306331}" presName="node" presStyleLbl="node1" presStyleIdx="11" presStyleCnt="16" custScaleX="124665">
        <dgm:presLayoutVars>
          <dgm:bulletEnabled val="1"/>
        </dgm:presLayoutVars>
      </dgm:prSet>
      <dgm:spPr/>
    </dgm:pt>
    <dgm:pt modelId="{025912AD-8C5C-4124-9F44-19724F0B6A8A}" type="pres">
      <dgm:prSet presAssocID="{40FB14E5-7095-449F-BA04-DFC594372CB3}" presName="Name9" presStyleLbl="parChTrans1D2" presStyleIdx="12" presStyleCnt="16"/>
      <dgm:spPr/>
    </dgm:pt>
    <dgm:pt modelId="{378D0D97-BB05-4A08-81A7-16DAC1E2F575}" type="pres">
      <dgm:prSet presAssocID="{40FB14E5-7095-449F-BA04-DFC594372CB3}" presName="connTx" presStyleLbl="parChTrans1D2" presStyleIdx="12" presStyleCnt="16"/>
      <dgm:spPr/>
    </dgm:pt>
    <dgm:pt modelId="{44E79A98-2E06-4928-867B-392B4D758D07}" type="pres">
      <dgm:prSet presAssocID="{C350780A-9DB4-414F-9CD7-4082CDE94011}" presName="node" presStyleLbl="node1" presStyleIdx="12" presStyleCnt="16" custScaleX="159285" custScaleY="125249">
        <dgm:presLayoutVars>
          <dgm:bulletEnabled val="1"/>
        </dgm:presLayoutVars>
      </dgm:prSet>
      <dgm:spPr/>
    </dgm:pt>
    <dgm:pt modelId="{616379A9-BF60-41AB-82DC-5419C70C61FA}" type="pres">
      <dgm:prSet presAssocID="{1FF1A3C4-A1A7-4352-BE2B-4E2525E15B46}" presName="Name9" presStyleLbl="parChTrans1D2" presStyleIdx="13" presStyleCnt="16"/>
      <dgm:spPr/>
    </dgm:pt>
    <dgm:pt modelId="{6FE5B64C-6D25-45EC-B834-0E994624F8BA}" type="pres">
      <dgm:prSet presAssocID="{1FF1A3C4-A1A7-4352-BE2B-4E2525E15B46}" presName="connTx" presStyleLbl="parChTrans1D2" presStyleIdx="13" presStyleCnt="16"/>
      <dgm:spPr/>
    </dgm:pt>
    <dgm:pt modelId="{44B5517F-FCED-401B-92D7-827ED50A1096}" type="pres">
      <dgm:prSet presAssocID="{CEFF3090-B39C-47FA-8D02-D47AD40EE386}" presName="node" presStyleLbl="node1" presStyleIdx="13" presStyleCnt="16" custScaleX="118348" custScaleY="115452">
        <dgm:presLayoutVars>
          <dgm:bulletEnabled val="1"/>
        </dgm:presLayoutVars>
      </dgm:prSet>
      <dgm:spPr/>
    </dgm:pt>
    <dgm:pt modelId="{F248E1BA-13B7-4713-BC2F-9C1B3E4E8CD6}" type="pres">
      <dgm:prSet presAssocID="{1C7DC5F4-A645-4B22-9918-3A15F5C35F89}" presName="Name9" presStyleLbl="parChTrans1D2" presStyleIdx="14" presStyleCnt="16"/>
      <dgm:spPr/>
    </dgm:pt>
    <dgm:pt modelId="{FEEA85A1-8D5F-4830-9E55-7BCEA379A999}" type="pres">
      <dgm:prSet presAssocID="{1C7DC5F4-A645-4B22-9918-3A15F5C35F89}" presName="connTx" presStyleLbl="parChTrans1D2" presStyleIdx="14" presStyleCnt="16"/>
      <dgm:spPr/>
    </dgm:pt>
    <dgm:pt modelId="{DE2EF072-0615-4CA2-A97D-7C1416FD1229}" type="pres">
      <dgm:prSet presAssocID="{E0010E15-FD25-4F96-9FD1-19633D067D5E}" presName="node" presStyleLbl="node1" presStyleIdx="14" presStyleCnt="16" custScaleX="118450" custScaleY="122302" custRadScaleRad="109180" custRadScaleInc="-16568">
        <dgm:presLayoutVars>
          <dgm:bulletEnabled val="1"/>
        </dgm:presLayoutVars>
      </dgm:prSet>
      <dgm:spPr/>
    </dgm:pt>
    <dgm:pt modelId="{EE8594A8-F03C-44CE-BE89-AF2CD9D61CE6}" type="pres">
      <dgm:prSet presAssocID="{EE76EDC5-7F63-45DA-AA17-DBB0F1D00538}" presName="Name9" presStyleLbl="parChTrans1D2" presStyleIdx="15" presStyleCnt="16"/>
      <dgm:spPr/>
    </dgm:pt>
    <dgm:pt modelId="{2E7A7D39-4D83-489A-B1B1-2A163B39E8F5}" type="pres">
      <dgm:prSet presAssocID="{EE76EDC5-7F63-45DA-AA17-DBB0F1D00538}" presName="connTx" presStyleLbl="parChTrans1D2" presStyleIdx="15" presStyleCnt="16"/>
      <dgm:spPr/>
    </dgm:pt>
    <dgm:pt modelId="{068AC82E-BA96-413F-BEC1-EACFB85B6DE5}" type="pres">
      <dgm:prSet presAssocID="{47D4F415-1225-4EA6-8E40-B3D3742B7DBF}" presName="node" presStyleLbl="node1" presStyleIdx="15" presStyleCnt="16" custScaleX="135730" custScaleY="120024" custRadScaleRad="101332" custRadScaleInc="-4473">
        <dgm:presLayoutVars>
          <dgm:bulletEnabled val="1"/>
        </dgm:presLayoutVars>
      </dgm:prSet>
      <dgm:spPr/>
    </dgm:pt>
  </dgm:ptLst>
  <dgm:cxnLst>
    <dgm:cxn modelId="{9F071614-3581-416F-993C-F71D9F9382E4}" type="presOf" srcId="{2F026DA1-07D2-4A8C-B3F9-91BF6F01A255}" destId="{5105CC82-9C03-456E-80F4-BDA20D8A1B94}" srcOrd="1" destOrd="0" presId="urn:microsoft.com/office/officeart/2005/8/layout/radial1"/>
    <dgm:cxn modelId="{FC3C1F14-FBF8-4FDE-A4E3-17242BD59ADD}" type="presOf" srcId="{A87B0FD8-F654-4466-B6D8-A5F1E20884EE}" destId="{9563FF09-AF70-4D8B-8CA6-A9ECE2E1BAEA}" srcOrd="0" destOrd="0" presId="urn:microsoft.com/office/officeart/2005/8/layout/radial1"/>
    <dgm:cxn modelId="{CFC20816-C1DB-4E81-BDC0-1C366F0A016E}" type="presOf" srcId="{B276ACAE-6F22-49C6-9E66-EC630857BF95}" destId="{E2EE3667-688F-434D-A63B-BFFA640F1912}" srcOrd="1" destOrd="0" presId="urn:microsoft.com/office/officeart/2005/8/layout/radial1"/>
    <dgm:cxn modelId="{CA90CE16-5730-44A6-B4BB-01F9679F6BB3}" type="presOf" srcId="{CE544010-FEE9-40F0-A7FB-427292BC3274}" destId="{A91756A3-A260-4D4D-B0FC-9EF06C956E46}" srcOrd="1" destOrd="0" presId="urn:microsoft.com/office/officeart/2005/8/layout/radial1"/>
    <dgm:cxn modelId="{94594619-EAAE-48F8-9CC5-23A05FA4F54A}" type="presOf" srcId="{D6529AE6-6B87-4C23-BF6B-1022D60ECA8A}" destId="{4AB966D3-7B10-4325-BB62-949C85135431}" srcOrd="1" destOrd="0" presId="urn:microsoft.com/office/officeart/2005/8/layout/radial1"/>
    <dgm:cxn modelId="{5AA06D1A-8C19-42AB-8CFE-F7337E252F57}" type="presOf" srcId="{47D4F415-1225-4EA6-8E40-B3D3742B7DBF}" destId="{068AC82E-BA96-413F-BEC1-EACFB85B6DE5}" srcOrd="0" destOrd="0" presId="urn:microsoft.com/office/officeart/2005/8/layout/radial1"/>
    <dgm:cxn modelId="{D9965A1E-6934-4641-A2CD-B8D28EE8F86B}" type="presOf" srcId="{EA089F92-827B-4AAE-82F8-C36DA9C242BD}" destId="{C8FF3C0D-3E3B-4308-9965-44FA8D66B03A}" srcOrd="0" destOrd="0" presId="urn:microsoft.com/office/officeart/2005/8/layout/radial1"/>
    <dgm:cxn modelId="{F3D1AE1F-117D-4E9D-A67B-E1D4864473E8}" srcId="{3FBE0E3A-7D12-40EF-834D-8A8D440FDC78}" destId="{06620417-5E5B-41C9-8447-6BFB2073BD07}" srcOrd="5" destOrd="0" parTransId="{6CB9455E-26DF-4477-912F-BF65E8A05775}" sibTransId="{06A4B27D-70A6-4880-BEFF-027E85667758}"/>
    <dgm:cxn modelId="{B8C92820-A50B-41CE-8A17-D3FA6F904A79}" type="presOf" srcId="{9B0FAFF4-F36E-4DEA-8286-CE2E9DE24FC1}" destId="{1B80D845-DAB9-496B-A65C-4B2611E9F0E9}" srcOrd="0" destOrd="0" presId="urn:microsoft.com/office/officeart/2005/8/layout/radial1"/>
    <dgm:cxn modelId="{62DA6522-4D8D-4EDE-9E52-E578B34A2BF6}" srcId="{3FBE0E3A-7D12-40EF-834D-8A8D440FDC78}" destId="{B4C0CF71-5087-4722-9C85-E56C0E306331}" srcOrd="11" destOrd="0" parTransId="{B276ACAE-6F22-49C6-9E66-EC630857BF95}" sibTransId="{8357FC7E-770D-44F8-89F7-B119BC3D14E7}"/>
    <dgm:cxn modelId="{C9EAA524-17F3-45C8-9740-0E9FC74729BD}" type="presOf" srcId="{1664D2BC-2CE0-4CB1-B002-027C34A6ABFF}" destId="{48543A67-1E67-41A3-AE6D-F59A45477993}" srcOrd="0" destOrd="0" presId="urn:microsoft.com/office/officeart/2005/8/layout/radial1"/>
    <dgm:cxn modelId="{8AF4AD25-0931-4245-BABF-C973BDD5CA4D}" type="presOf" srcId="{3891E492-9D06-434F-8C0D-D988264D2D56}" destId="{6BB041AB-D73C-4C6F-B485-6E71A713829E}" srcOrd="1" destOrd="0" presId="urn:microsoft.com/office/officeart/2005/8/layout/radial1"/>
    <dgm:cxn modelId="{1D916026-05C7-4D7C-BB80-A6727A84F28A}" srcId="{3FBE0E3A-7D12-40EF-834D-8A8D440FDC78}" destId="{0C0043FF-60FE-4DDE-B31C-EA748D4F1DAF}" srcOrd="7" destOrd="0" parTransId="{C7F4153E-C767-4526-BD4C-15E54E84B557}" sibTransId="{7F11B42E-D461-4865-AFA4-A107CFFBC9E1}"/>
    <dgm:cxn modelId="{CA6AA42A-D6BF-4A52-A109-32AE514DDC90}" type="presOf" srcId="{A87B0FD8-F654-4466-B6D8-A5F1E20884EE}" destId="{2594E0C1-F1CA-4C6D-B151-7A51A1D13296}" srcOrd="1" destOrd="0" presId="urn:microsoft.com/office/officeart/2005/8/layout/radial1"/>
    <dgm:cxn modelId="{1D1E6E2B-247E-4CD5-A3AC-35E42BA1C404}" type="presOf" srcId="{D6529AE6-6B87-4C23-BF6B-1022D60ECA8A}" destId="{57B4A2B2-8AB9-4E99-B2B5-AECBB6F00246}" srcOrd="0" destOrd="0" presId="urn:microsoft.com/office/officeart/2005/8/layout/radial1"/>
    <dgm:cxn modelId="{A397022D-3EAD-4A66-98BB-ED2261392E13}" srcId="{3FBE0E3A-7D12-40EF-834D-8A8D440FDC78}" destId="{47D4F415-1225-4EA6-8E40-B3D3742B7DBF}" srcOrd="15" destOrd="0" parTransId="{EE76EDC5-7F63-45DA-AA17-DBB0F1D00538}" sibTransId="{6B197CD5-6C1B-47F4-8446-69E975E19C99}"/>
    <dgm:cxn modelId="{A6C12D2E-7BFD-4203-8186-84CBB4FD76FA}" srcId="{3FBE0E3A-7D12-40EF-834D-8A8D440FDC78}" destId="{D55B9DBA-6FC4-471F-8E53-8EED3B19F174}" srcOrd="8" destOrd="0" parTransId="{7E91D21B-3F29-4954-8B5A-1A3141DCC89E}" sibTransId="{5AE34FD3-1259-45C8-8826-20A2BCAE2F6E}"/>
    <dgm:cxn modelId="{4F48AA32-AD2D-4CFA-A50F-E7F1F8AE66ED}" type="presOf" srcId="{7E91D21B-3F29-4954-8B5A-1A3141DCC89E}" destId="{C8714918-143B-4D30-A771-F9AB3C6697DC}" srcOrd="1" destOrd="0" presId="urn:microsoft.com/office/officeart/2005/8/layout/radial1"/>
    <dgm:cxn modelId="{18E24833-980F-49F6-8069-687E0BE5C983}" type="presOf" srcId="{3ED72BB8-30B5-41BD-BA78-3B644F2E09FA}" destId="{1B84E72B-B7CF-4033-9F76-542FB868A0BB}" srcOrd="0" destOrd="0" presId="urn:microsoft.com/office/officeart/2005/8/layout/radial1"/>
    <dgm:cxn modelId="{A981B738-1A8A-4EF3-B87C-B3B4284E1E5B}" srcId="{3FBE0E3A-7D12-40EF-834D-8A8D440FDC78}" destId="{1664D2BC-2CE0-4CB1-B002-027C34A6ABFF}" srcOrd="3" destOrd="0" parTransId="{D6529AE6-6B87-4C23-BF6B-1022D60ECA8A}" sibTransId="{F0A217EA-5DAD-4824-A031-7A2D5FE42999}"/>
    <dgm:cxn modelId="{4248BA39-ADE3-4E62-B222-226B27CFEC78}" type="presOf" srcId="{41C3A3AF-14B5-4483-B335-C75FE6896E3A}" destId="{FC56FBAB-245A-4256-9DB9-214DF8885465}" srcOrd="0" destOrd="0" presId="urn:microsoft.com/office/officeart/2005/8/layout/radial1"/>
    <dgm:cxn modelId="{1A02ED3A-7601-4471-893D-FC7299E2B1E0}" type="presOf" srcId="{EE76EDC5-7F63-45DA-AA17-DBB0F1D00538}" destId="{EE8594A8-F03C-44CE-BE89-AF2CD9D61CE6}" srcOrd="0" destOrd="0" presId="urn:microsoft.com/office/officeart/2005/8/layout/radial1"/>
    <dgm:cxn modelId="{D66B8B3C-DD3D-4943-A8D8-389ACEBF40F4}" srcId="{3FBE0E3A-7D12-40EF-834D-8A8D440FDC78}" destId="{E0010E15-FD25-4F96-9FD1-19633D067D5E}" srcOrd="14" destOrd="0" parTransId="{1C7DC5F4-A645-4B22-9918-3A15F5C35F89}" sibTransId="{D1A8589C-D48B-4AED-B615-7E9BE1662FAF}"/>
    <dgm:cxn modelId="{9660FB3E-B553-45CE-9805-562C8086EF70}" type="presOf" srcId="{FADD37F5-3CAE-4442-B927-2B64DE902C2C}" destId="{44E79A98-2E06-4928-867B-392B4D758D07}" srcOrd="0" destOrd="1" presId="urn:microsoft.com/office/officeart/2005/8/layout/radial1"/>
    <dgm:cxn modelId="{51DEBA61-2928-493F-8689-F593159668E4}" type="presOf" srcId="{6CB9455E-26DF-4477-912F-BF65E8A05775}" destId="{1DF4C678-23D9-44FB-9A20-CA89E5D78F56}" srcOrd="1" destOrd="0" presId="urn:microsoft.com/office/officeart/2005/8/layout/radial1"/>
    <dgm:cxn modelId="{46E0BC43-1946-44E2-A722-82BE0F8EC4A3}" type="presOf" srcId="{3FBE0E3A-7D12-40EF-834D-8A8D440FDC78}" destId="{2D32D798-1A26-4C58-B25E-B38F3DA60F91}" srcOrd="0" destOrd="0" presId="urn:microsoft.com/office/officeart/2005/8/layout/radial1"/>
    <dgm:cxn modelId="{B0D20944-958E-47D6-90FF-E301509F1C5B}" type="presOf" srcId="{F14CEEDB-746A-4E29-842F-B78A3CDA5A1E}" destId="{A5610200-4DCD-408F-900F-C36B07B28FC9}" srcOrd="0" destOrd="0" presId="urn:microsoft.com/office/officeart/2005/8/layout/radial1"/>
    <dgm:cxn modelId="{F1EAA144-33D7-47A3-B69A-9DD5A95B1419}" type="presOf" srcId="{CE544010-FEE9-40F0-A7FB-427292BC3274}" destId="{E1D13B7E-845C-42F8-9C8A-9DDE4854BBE7}" srcOrd="0" destOrd="0" presId="urn:microsoft.com/office/officeart/2005/8/layout/radial1"/>
    <dgm:cxn modelId="{B92C1E45-1C33-4583-8CAC-3F73944EB851}" type="presOf" srcId="{851C4566-070D-4D25-84E2-5CC317904F69}" destId="{99657EA7-15AE-4244-B600-23260817042B}" srcOrd="0" destOrd="0" presId="urn:microsoft.com/office/officeart/2005/8/layout/radial1"/>
    <dgm:cxn modelId="{CA1BD046-D84A-4FD3-A87B-98E145828056}" type="presOf" srcId="{3ED72BB8-30B5-41BD-BA78-3B644F2E09FA}" destId="{56095233-4F74-4EAA-8091-866D28AD6C8B}" srcOrd="1" destOrd="0" presId="urn:microsoft.com/office/officeart/2005/8/layout/radial1"/>
    <dgm:cxn modelId="{D1D66648-5972-44CD-B44E-0285B670FC78}" type="presOf" srcId="{2F026DA1-07D2-4A8C-B3F9-91BF6F01A255}" destId="{4DFDF95A-8878-49D5-834C-AA564A13B10C}" srcOrd="0" destOrd="0" presId="urn:microsoft.com/office/officeart/2005/8/layout/radial1"/>
    <dgm:cxn modelId="{023FE24A-AD4B-4CC4-8C8B-7AB67111280E}" type="presOf" srcId="{7E91D21B-3F29-4954-8B5A-1A3141DCC89E}" destId="{4655D8BB-CF56-44D5-B6FB-C8FB0866503E}" srcOrd="0" destOrd="0" presId="urn:microsoft.com/office/officeart/2005/8/layout/radial1"/>
    <dgm:cxn modelId="{83DEE64A-4A58-4997-9792-F78D0E2329EA}" type="presOf" srcId="{4A160678-42C9-4CC9-B2B9-405C683CF000}" destId="{9C5F9E47-ABE9-4646-84CC-7E92E4A2557C}" srcOrd="0" destOrd="0" presId="urn:microsoft.com/office/officeart/2005/8/layout/radial1"/>
    <dgm:cxn modelId="{F3AE1251-4FE4-4938-82CF-5D24ED284708}" type="presOf" srcId="{D55B9DBA-6FC4-471F-8E53-8EED3B19F174}" destId="{9238D0F7-5078-4C11-9D52-A29567A08696}" srcOrd="0" destOrd="0" presId="urn:microsoft.com/office/officeart/2005/8/layout/radial1"/>
    <dgm:cxn modelId="{51828455-9B8F-4840-BD1B-93D51EF61117}" type="presOf" srcId="{1FF1A3C4-A1A7-4352-BE2B-4E2525E15B46}" destId="{6FE5B64C-6D25-45EC-B834-0E994624F8BA}" srcOrd="1" destOrd="0" presId="urn:microsoft.com/office/officeart/2005/8/layout/radial1"/>
    <dgm:cxn modelId="{3A2E9755-7674-4AC9-9AFB-9D4B4E5F19C2}" type="presOf" srcId="{CEFF3090-B39C-47FA-8D02-D47AD40EE386}" destId="{44B5517F-FCED-401B-92D7-827ED50A1096}" srcOrd="0" destOrd="0" presId="urn:microsoft.com/office/officeart/2005/8/layout/radial1"/>
    <dgm:cxn modelId="{811DA07A-706B-4256-BFC0-31497E065D56}" type="presOf" srcId="{D6E9B02E-D30E-4A37-9889-C84E06D4DD5C}" destId="{038E0B06-AF12-4FCA-98C9-10ED249A53F0}" srcOrd="0" destOrd="0" presId="urn:microsoft.com/office/officeart/2005/8/layout/radial1"/>
    <dgm:cxn modelId="{30FDE37D-172E-4A07-AB66-A52C5B6E40D5}" type="presOf" srcId="{EE76EDC5-7F63-45DA-AA17-DBB0F1D00538}" destId="{2E7A7D39-4D83-489A-B1B1-2A163B39E8F5}" srcOrd="1" destOrd="0" presId="urn:microsoft.com/office/officeart/2005/8/layout/radial1"/>
    <dgm:cxn modelId="{5CFC2583-E15F-42D7-BD38-1F433CBC125E}" type="presOf" srcId="{3DC8F543-3311-4EB3-97C5-E715316E3C91}" destId="{7D709A95-3B0B-4A37-9DD0-538E3BEDE99F}" srcOrd="0" destOrd="0" presId="urn:microsoft.com/office/officeart/2005/8/layout/radial1"/>
    <dgm:cxn modelId="{F36F6C8A-B7F3-4D8A-8F49-7F4101A792FF}" srcId="{3FBE0E3A-7D12-40EF-834D-8A8D440FDC78}" destId="{F14CEEDB-746A-4E29-842F-B78A3CDA5A1E}" srcOrd="0" destOrd="0" parTransId="{A87B0FD8-F654-4466-B6D8-A5F1E20884EE}" sibTransId="{BD840EAE-A141-4CE4-9FD8-F7D2106BDE53}"/>
    <dgm:cxn modelId="{58366C8D-4ED3-4610-895B-7D5F1E9DEE2F}" type="presOf" srcId="{C350780A-9DB4-414F-9CD7-4082CDE94011}" destId="{44E79A98-2E06-4928-867B-392B4D758D07}" srcOrd="0" destOrd="0" presId="urn:microsoft.com/office/officeart/2005/8/layout/radial1"/>
    <dgm:cxn modelId="{FC2FC18E-4F1F-4150-B229-3646A00EEE44}" type="presOf" srcId="{40FB14E5-7095-449F-BA04-DFC594372CB3}" destId="{378D0D97-BB05-4A08-81A7-16DAC1E2F575}" srcOrd="1" destOrd="0" presId="urn:microsoft.com/office/officeart/2005/8/layout/radial1"/>
    <dgm:cxn modelId="{C2B7B091-F09C-4CA6-AA0A-C03810D9A8AA}" srcId="{3FBE0E3A-7D12-40EF-834D-8A8D440FDC78}" destId="{851C4566-070D-4D25-84E2-5CC317904F69}" srcOrd="1" destOrd="0" parTransId="{CE544010-FEE9-40F0-A7FB-427292BC3274}" sibTransId="{AC6156B3-D782-41E6-A82B-8B774DAD6008}"/>
    <dgm:cxn modelId="{0A882E94-C003-4CB5-806D-2A3A0209B458}" type="presOf" srcId="{E0010E15-FD25-4F96-9FD1-19633D067D5E}" destId="{DE2EF072-0615-4CA2-A97D-7C1416FD1229}" srcOrd="0" destOrd="0" presId="urn:microsoft.com/office/officeart/2005/8/layout/radial1"/>
    <dgm:cxn modelId="{0604AB98-E049-486A-8286-12C352306D22}" type="presOf" srcId="{6CB9455E-26DF-4477-912F-BF65E8A05775}" destId="{B4C318F4-6601-4BE5-B474-4679D6E61342}" srcOrd="0" destOrd="0" presId="urn:microsoft.com/office/officeart/2005/8/layout/radial1"/>
    <dgm:cxn modelId="{75661399-E8D7-463D-BFAE-C37F05625A68}" type="presOf" srcId="{0C0043FF-60FE-4DDE-B31C-EA748D4F1DAF}" destId="{8FC92564-7F62-41FC-B6CD-EA3CF765E628}" srcOrd="0" destOrd="0" presId="urn:microsoft.com/office/officeart/2005/8/layout/radial1"/>
    <dgm:cxn modelId="{0333E49A-AECD-451A-A0EA-DBE6902527BE}" srcId="{3FBE0E3A-7D12-40EF-834D-8A8D440FDC78}" destId="{76C10B52-F029-4D78-95E6-45E37C2EADB6}" srcOrd="4" destOrd="0" parTransId="{D6E9B02E-D30E-4A37-9889-C84E06D4DD5C}" sibTransId="{06B27329-8C69-4255-B2F4-D18916A1153F}"/>
    <dgm:cxn modelId="{96015E9D-9A2C-476C-B5B0-9454C8BCA89B}" type="presOf" srcId="{3891E492-9D06-434F-8C0D-D988264D2D56}" destId="{76814814-FFD9-4173-A596-A4C869451076}" srcOrd="0" destOrd="0" presId="urn:microsoft.com/office/officeart/2005/8/layout/radial1"/>
    <dgm:cxn modelId="{FF098F9D-738D-4F76-8973-255472F137FB}" type="presOf" srcId="{D6E9B02E-D30E-4A37-9889-C84E06D4DD5C}" destId="{BF1C4BE8-F783-4B83-BD84-9F7E11C29F44}" srcOrd="1" destOrd="0" presId="urn:microsoft.com/office/officeart/2005/8/layout/radial1"/>
    <dgm:cxn modelId="{A0ED57A0-8224-48FC-91F8-4925901BE226}" srcId="{3FBE0E3A-7D12-40EF-834D-8A8D440FDC78}" destId="{ADF250C9-7B4B-4CA9-B8E3-113C9C5DDAF5}" srcOrd="10" destOrd="0" parTransId="{3ED72BB8-30B5-41BD-BA78-3B644F2E09FA}" sibTransId="{128C32C3-5FC6-4A30-8A34-E342F57BC867}"/>
    <dgm:cxn modelId="{28000EA1-5852-4AED-B376-6955812FFBCF}" type="presOf" srcId="{B276ACAE-6F22-49C6-9E66-EC630857BF95}" destId="{AB5BF3A2-8F9C-41FA-A39F-85D883DB08CE}" srcOrd="0" destOrd="0" presId="urn:microsoft.com/office/officeart/2005/8/layout/radial1"/>
    <dgm:cxn modelId="{BF6939A2-5049-4974-833F-0841F96A5FB1}" type="presOf" srcId="{ADF250C9-7B4B-4CA9-B8E3-113C9C5DDAF5}" destId="{68517757-D88B-47F5-9E3F-55DBC14DC7ED}" srcOrd="0" destOrd="0" presId="urn:microsoft.com/office/officeart/2005/8/layout/radial1"/>
    <dgm:cxn modelId="{A23AF4AB-4524-4E05-8B7C-9F1D605A8CCA}" srcId="{9B0FAFF4-F36E-4DEA-8286-CE2E9DE24FC1}" destId="{3FBE0E3A-7D12-40EF-834D-8A8D440FDC78}" srcOrd="0" destOrd="0" parTransId="{FE450D06-324A-4A03-B606-9507938DDAAA}" sibTransId="{76AC2582-8605-46A5-85B8-148C3BD7B28E}"/>
    <dgm:cxn modelId="{6EA02BAD-EDBC-4226-8801-0DAC7BCB37D5}" type="presOf" srcId="{40FB14E5-7095-449F-BA04-DFC594372CB3}" destId="{025912AD-8C5C-4124-9F44-19724F0B6A8A}" srcOrd="0" destOrd="0" presId="urn:microsoft.com/office/officeart/2005/8/layout/radial1"/>
    <dgm:cxn modelId="{748DC1AE-D692-4291-8070-3BFC42CADDAC}" srcId="{3FBE0E3A-7D12-40EF-834D-8A8D440FDC78}" destId="{C350780A-9DB4-414F-9CD7-4082CDE94011}" srcOrd="12" destOrd="0" parTransId="{40FB14E5-7095-449F-BA04-DFC594372CB3}" sibTransId="{8EDB86F3-70A3-4734-99F4-721D1E164F7A}"/>
    <dgm:cxn modelId="{E836C8B2-5656-4628-8BE9-EBFB8622168F}" type="presOf" srcId="{B4C0CF71-5087-4722-9C85-E56C0E306331}" destId="{5AF09BDB-9922-46F5-9EA6-677E2BE2D74E}" srcOrd="0" destOrd="0" presId="urn:microsoft.com/office/officeart/2005/8/layout/radial1"/>
    <dgm:cxn modelId="{0F77A3B5-812E-4A8B-BECF-DDC9B52F4B31}" type="presOf" srcId="{C7F4153E-C767-4526-BD4C-15E54E84B557}" destId="{AEEB10AC-914C-415E-ADF3-8DF5FA516995}" srcOrd="1" destOrd="0" presId="urn:microsoft.com/office/officeart/2005/8/layout/radial1"/>
    <dgm:cxn modelId="{CACD26C1-BC04-41B8-8B15-04949EAF366F}" type="presOf" srcId="{3DC8F543-3311-4EB3-97C5-E715316E3C91}" destId="{EC2967EA-C8BE-45E3-8ECF-A166A46FF99B}" srcOrd="1" destOrd="0" presId="urn:microsoft.com/office/officeart/2005/8/layout/radial1"/>
    <dgm:cxn modelId="{FC98A5C2-FE52-4A28-9EE0-F1DAA6B90371}" type="presOf" srcId="{1C7DC5F4-A645-4B22-9918-3A15F5C35F89}" destId="{F248E1BA-13B7-4713-BC2F-9C1B3E4E8CD6}" srcOrd="0" destOrd="0" presId="urn:microsoft.com/office/officeart/2005/8/layout/radial1"/>
    <dgm:cxn modelId="{50528BC4-31E4-41B6-AA1C-4D2EFEA4C157}" srcId="{3FBE0E3A-7D12-40EF-834D-8A8D440FDC78}" destId="{4A160678-42C9-4CC9-B2B9-405C683CF000}" srcOrd="2" destOrd="0" parTransId="{2F026DA1-07D2-4A8C-B3F9-91BF6F01A255}" sibTransId="{D7275AF5-6335-4E38-AE14-29B5FB5A2C75}"/>
    <dgm:cxn modelId="{2358ADCA-8328-438E-A73C-8552DC54F9FF}" type="presOf" srcId="{06620417-5E5B-41C9-8447-6BFB2073BD07}" destId="{BEC1FF3F-ED8E-4C86-8DC4-5C21CBF09244}" srcOrd="0" destOrd="0" presId="urn:microsoft.com/office/officeart/2005/8/layout/radial1"/>
    <dgm:cxn modelId="{2FE858D3-66FE-4B27-BBDD-9265CD888E3A}" type="presOf" srcId="{76C10B52-F029-4D78-95E6-45E37C2EADB6}" destId="{A03DF8C3-668E-4042-BABE-913F035938B7}" srcOrd="0" destOrd="0" presId="urn:microsoft.com/office/officeart/2005/8/layout/radial1"/>
    <dgm:cxn modelId="{D4353ED8-6D4D-4378-AE67-2D34D18D034E}" srcId="{3FBE0E3A-7D12-40EF-834D-8A8D440FDC78}" destId="{EA089F92-827B-4AAE-82F8-C36DA9C242BD}" srcOrd="9" destOrd="0" parTransId="{3891E492-9D06-434F-8C0D-D988264D2D56}" sibTransId="{ED24260A-50C6-4968-A866-42B9A0B00E94}"/>
    <dgm:cxn modelId="{2586B6E0-2353-44B3-90C5-3A934C9B10C7}" srcId="{C350780A-9DB4-414F-9CD7-4082CDE94011}" destId="{FADD37F5-3CAE-4442-B927-2B64DE902C2C}" srcOrd="0" destOrd="0" parTransId="{8A5612D7-8F74-4696-9724-20130CB78C28}" sibTransId="{A9CC8118-128B-4291-A680-9417BFFB9A4A}"/>
    <dgm:cxn modelId="{5EFD5BE3-892C-4741-9C54-535B4009885B}" srcId="{3FBE0E3A-7D12-40EF-834D-8A8D440FDC78}" destId="{CEFF3090-B39C-47FA-8D02-D47AD40EE386}" srcOrd="13" destOrd="0" parTransId="{1FF1A3C4-A1A7-4352-BE2B-4E2525E15B46}" sibTransId="{336012D0-5788-4CD6-980A-55EE0D955D91}"/>
    <dgm:cxn modelId="{60BFCBE8-F887-496D-9B84-3CD6D2050050}" type="presOf" srcId="{1FF1A3C4-A1A7-4352-BE2B-4E2525E15B46}" destId="{616379A9-BF60-41AB-82DC-5419C70C61FA}" srcOrd="0" destOrd="0" presId="urn:microsoft.com/office/officeart/2005/8/layout/radial1"/>
    <dgm:cxn modelId="{5DF1A8EC-CE8A-4C64-9E6F-8CD2220E15A1}" type="presOf" srcId="{1C7DC5F4-A645-4B22-9918-3A15F5C35F89}" destId="{FEEA85A1-8D5F-4830-9E55-7BCEA379A999}" srcOrd="1" destOrd="0" presId="urn:microsoft.com/office/officeart/2005/8/layout/radial1"/>
    <dgm:cxn modelId="{2560C5FA-CB01-45FE-8ABD-8DF70507C7A2}" type="presOf" srcId="{C7F4153E-C767-4526-BD4C-15E54E84B557}" destId="{63EF9CA1-2ABE-4B9B-A7F8-EC3A73E28456}" srcOrd="0" destOrd="0" presId="urn:microsoft.com/office/officeart/2005/8/layout/radial1"/>
    <dgm:cxn modelId="{6A5AEDFB-594E-47A1-B54D-350AC99F30A2}" srcId="{3FBE0E3A-7D12-40EF-834D-8A8D440FDC78}" destId="{41C3A3AF-14B5-4483-B335-C75FE6896E3A}" srcOrd="6" destOrd="0" parTransId="{3DC8F543-3311-4EB3-97C5-E715316E3C91}" sibTransId="{84FB80D9-CF5C-4B47-AB52-4EE75A5A24D3}"/>
    <dgm:cxn modelId="{08460331-171F-4FC8-8AF6-13F149CFB59D}" type="presParOf" srcId="{1B80D845-DAB9-496B-A65C-4B2611E9F0E9}" destId="{2D32D798-1A26-4C58-B25E-B38F3DA60F91}" srcOrd="0" destOrd="0" presId="urn:microsoft.com/office/officeart/2005/8/layout/radial1"/>
    <dgm:cxn modelId="{BA7319AD-731A-4738-B386-2EAA977FF8A4}" type="presParOf" srcId="{1B80D845-DAB9-496B-A65C-4B2611E9F0E9}" destId="{9563FF09-AF70-4D8B-8CA6-A9ECE2E1BAEA}" srcOrd="1" destOrd="0" presId="urn:microsoft.com/office/officeart/2005/8/layout/radial1"/>
    <dgm:cxn modelId="{98C01E41-4A32-431A-9BF9-9075353C48DB}" type="presParOf" srcId="{9563FF09-AF70-4D8B-8CA6-A9ECE2E1BAEA}" destId="{2594E0C1-F1CA-4C6D-B151-7A51A1D13296}" srcOrd="0" destOrd="0" presId="urn:microsoft.com/office/officeart/2005/8/layout/radial1"/>
    <dgm:cxn modelId="{98ADC044-B506-475E-B71C-BB808C5DE2E2}" type="presParOf" srcId="{1B80D845-DAB9-496B-A65C-4B2611E9F0E9}" destId="{A5610200-4DCD-408F-900F-C36B07B28FC9}" srcOrd="2" destOrd="0" presId="urn:microsoft.com/office/officeart/2005/8/layout/radial1"/>
    <dgm:cxn modelId="{E8754C91-743A-4D13-912E-10E9F7400D84}" type="presParOf" srcId="{1B80D845-DAB9-496B-A65C-4B2611E9F0E9}" destId="{E1D13B7E-845C-42F8-9C8A-9DDE4854BBE7}" srcOrd="3" destOrd="0" presId="urn:microsoft.com/office/officeart/2005/8/layout/radial1"/>
    <dgm:cxn modelId="{25762718-EFE7-4861-87AA-04C161449B79}" type="presParOf" srcId="{E1D13B7E-845C-42F8-9C8A-9DDE4854BBE7}" destId="{A91756A3-A260-4D4D-B0FC-9EF06C956E46}" srcOrd="0" destOrd="0" presId="urn:microsoft.com/office/officeart/2005/8/layout/radial1"/>
    <dgm:cxn modelId="{DBCF1C0D-4911-40AB-9C7F-30F84683BF92}" type="presParOf" srcId="{1B80D845-DAB9-496B-A65C-4B2611E9F0E9}" destId="{99657EA7-15AE-4244-B600-23260817042B}" srcOrd="4" destOrd="0" presId="urn:microsoft.com/office/officeart/2005/8/layout/radial1"/>
    <dgm:cxn modelId="{0CB6E8F9-3463-4112-8E53-918F0BE24B04}" type="presParOf" srcId="{1B80D845-DAB9-496B-A65C-4B2611E9F0E9}" destId="{4DFDF95A-8878-49D5-834C-AA564A13B10C}" srcOrd="5" destOrd="0" presId="urn:microsoft.com/office/officeart/2005/8/layout/radial1"/>
    <dgm:cxn modelId="{FCE9F46B-C9A0-40F8-89D1-8E2C34458D0A}" type="presParOf" srcId="{4DFDF95A-8878-49D5-834C-AA564A13B10C}" destId="{5105CC82-9C03-456E-80F4-BDA20D8A1B94}" srcOrd="0" destOrd="0" presId="urn:microsoft.com/office/officeart/2005/8/layout/radial1"/>
    <dgm:cxn modelId="{98AE6729-CC39-4794-BC6D-0BA5982535B5}" type="presParOf" srcId="{1B80D845-DAB9-496B-A65C-4B2611E9F0E9}" destId="{9C5F9E47-ABE9-4646-84CC-7E92E4A2557C}" srcOrd="6" destOrd="0" presId="urn:microsoft.com/office/officeart/2005/8/layout/radial1"/>
    <dgm:cxn modelId="{298BA0BA-608D-4657-B3A1-D122C92A4422}" type="presParOf" srcId="{1B80D845-DAB9-496B-A65C-4B2611E9F0E9}" destId="{57B4A2B2-8AB9-4E99-B2B5-AECBB6F00246}" srcOrd="7" destOrd="0" presId="urn:microsoft.com/office/officeart/2005/8/layout/radial1"/>
    <dgm:cxn modelId="{3EC46DD5-F379-4A01-BE44-5FCD913C4BF6}" type="presParOf" srcId="{57B4A2B2-8AB9-4E99-B2B5-AECBB6F00246}" destId="{4AB966D3-7B10-4325-BB62-949C85135431}" srcOrd="0" destOrd="0" presId="urn:microsoft.com/office/officeart/2005/8/layout/radial1"/>
    <dgm:cxn modelId="{2BEC91B5-3B15-4526-BAA0-D250A5880BA9}" type="presParOf" srcId="{1B80D845-DAB9-496B-A65C-4B2611E9F0E9}" destId="{48543A67-1E67-41A3-AE6D-F59A45477993}" srcOrd="8" destOrd="0" presId="urn:microsoft.com/office/officeart/2005/8/layout/radial1"/>
    <dgm:cxn modelId="{284AB33D-053B-44D6-8D42-4AB88793BD0E}" type="presParOf" srcId="{1B80D845-DAB9-496B-A65C-4B2611E9F0E9}" destId="{038E0B06-AF12-4FCA-98C9-10ED249A53F0}" srcOrd="9" destOrd="0" presId="urn:microsoft.com/office/officeart/2005/8/layout/radial1"/>
    <dgm:cxn modelId="{53B06FB5-B9BF-45FF-98AA-640B24B3C13D}" type="presParOf" srcId="{038E0B06-AF12-4FCA-98C9-10ED249A53F0}" destId="{BF1C4BE8-F783-4B83-BD84-9F7E11C29F44}" srcOrd="0" destOrd="0" presId="urn:microsoft.com/office/officeart/2005/8/layout/radial1"/>
    <dgm:cxn modelId="{3F8B94B1-10F9-4305-A74D-296174E071EA}" type="presParOf" srcId="{1B80D845-DAB9-496B-A65C-4B2611E9F0E9}" destId="{A03DF8C3-668E-4042-BABE-913F035938B7}" srcOrd="10" destOrd="0" presId="urn:microsoft.com/office/officeart/2005/8/layout/radial1"/>
    <dgm:cxn modelId="{F98D33BA-F65F-4EBF-AA86-DB5D111CCC33}" type="presParOf" srcId="{1B80D845-DAB9-496B-A65C-4B2611E9F0E9}" destId="{B4C318F4-6601-4BE5-B474-4679D6E61342}" srcOrd="11" destOrd="0" presId="urn:microsoft.com/office/officeart/2005/8/layout/radial1"/>
    <dgm:cxn modelId="{53238EB3-4941-4C34-9407-0F2A671E96E0}" type="presParOf" srcId="{B4C318F4-6601-4BE5-B474-4679D6E61342}" destId="{1DF4C678-23D9-44FB-9A20-CA89E5D78F56}" srcOrd="0" destOrd="0" presId="urn:microsoft.com/office/officeart/2005/8/layout/radial1"/>
    <dgm:cxn modelId="{7ACD7C03-2D99-4B14-8CDF-3516C6E75E4C}" type="presParOf" srcId="{1B80D845-DAB9-496B-A65C-4B2611E9F0E9}" destId="{BEC1FF3F-ED8E-4C86-8DC4-5C21CBF09244}" srcOrd="12" destOrd="0" presId="urn:microsoft.com/office/officeart/2005/8/layout/radial1"/>
    <dgm:cxn modelId="{06FAF425-A7E4-4AB5-9F70-F2D572E5F01A}" type="presParOf" srcId="{1B80D845-DAB9-496B-A65C-4B2611E9F0E9}" destId="{7D709A95-3B0B-4A37-9DD0-538E3BEDE99F}" srcOrd="13" destOrd="0" presId="urn:microsoft.com/office/officeart/2005/8/layout/radial1"/>
    <dgm:cxn modelId="{83F1C58F-6F93-4C11-B9BB-6F87A99EA3B7}" type="presParOf" srcId="{7D709A95-3B0B-4A37-9DD0-538E3BEDE99F}" destId="{EC2967EA-C8BE-45E3-8ECF-A166A46FF99B}" srcOrd="0" destOrd="0" presId="urn:microsoft.com/office/officeart/2005/8/layout/radial1"/>
    <dgm:cxn modelId="{33C1AB1E-720C-43FA-ABA5-743023AC12BE}" type="presParOf" srcId="{1B80D845-DAB9-496B-A65C-4B2611E9F0E9}" destId="{FC56FBAB-245A-4256-9DB9-214DF8885465}" srcOrd="14" destOrd="0" presId="urn:microsoft.com/office/officeart/2005/8/layout/radial1"/>
    <dgm:cxn modelId="{FFCF44F7-FEB5-4121-9106-CF3F1E46B466}" type="presParOf" srcId="{1B80D845-DAB9-496B-A65C-4B2611E9F0E9}" destId="{63EF9CA1-2ABE-4B9B-A7F8-EC3A73E28456}" srcOrd="15" destOrd="0" presId="urn:microsoft.com/office/officeart/2005/8/layout/radial1"/>
    <dgm:cxn modelId="{81C70C0D-A66A-4DE5-AD16-060846FE4D2D}" type="presParOf" srcId="{63EF9CA1-2ABE-4B9B-A7F8-EC3A73E28456}" destId="{AEEB10AC-914C-415E-ADF3-8DF5FA516995}" srcOrd="0" destOrd="0" presId="urn:microsoft.com/office/officeart/2005/8/layout/radial1"/>
    <dgm:cxn modelId="{A1E2D807-3D0F-4981-A601-2213556F1C2D}" type="presParOf" srcId="{1B80D845-DAB9-496B-A65C-4B2611E9F0E9}" destId="{8FC92564-7F62-41FC-B6CD-EA3CF765E628}" srcOrd="16" destOrd="0" presId="urn:microsoft.com/office/officeart/2005/8/layout/radial1"/>
    <dgm:cxn modelId="{2D249DBD-7EF2-4ABB-AA48-D06FB687B689}" type="presParOf" srcId="{1B80D845-DAB9-496B-A65C-4B2611E9F0E9}" destId="{4655D8BB-CF56-44D5-B6FB-C8FB0866503E}" srcOrd="17" destOrd="0" presId="urn:microsoft.com/office/officeart/2005/8/layout/radial1"/>
    <dgm:cxn modelId="{F53B9FD6-60B4-4FE7-BEE7-58BC887FF6F2}" type="presParOf" srcId="{4655D8BB-CF56-44D5-B6FB-C8FB0866503E}" destId="{C8714918-143B-4D30-A771-F9AB3C6697DC}" srcOrd="0" destOrd="0" presId="urn:microsoft.com/office/officeart/2005/8/layout/radial1"/>
    <dgm:cxn modelId="{74D171D4-2A43-4593-B866-B93A490C4624}" type="presParOf" srcId="{1B80D845-DAB9-496B-A65C-4B2611E9F0E9}" destId="{9238D0F7-5078-4C11-9D52-A29567A08696}" srcOrd="18" destOrd="0" presId="urn:microsoft.com/office/officeart/2005/8/layout/radial1"/>
    <dgm:cxn modelId="{840AED91-C1B4-4543-927A-2345FEDE5E4B}" type="presParOf" srcId="{1B80D845-DAB9-496B-A65C-4B2611E9F0E9}" destId="{76814814-FFD9-4173-A596-A4C869451076}" srcOrd="19" destOrd="0" presId="urn:microsoft.com/office/officeart/2005/8/layout/radial1"/>
    <dgm:cxn modelId="{02CE3CE8-3B8D-41AF-B4E2-74421550ED5B}" type="presParOf" srcId="{76814814-FFD9-4173-A596-A4C869451076}" destId="{6BB041AB-D73C-4C6F-B485-6E71A713829E}" srcOrd="0" destOrd="0" presId="urn:microsoft.com/office/officeart/2005/8/layout/radial1"/>
    <dgm:cxn modelId="{53CA52BF-46E2-4352-B48B-12BE0B572E1D}" type="presParOf" srcId="{1B80D845-DAB9-496B-A65C-4B2611E9F0E9}" destId="{C8FF3C0D-3E3B-4308-9965-44FA8D66B03A}" srcOrd="20" destOrd="0" presId="urn:microsoft.com/office/officeart/2005/8/layout/radial1"/>
    <dgm:cxn modelId="{635C1B13-D54F-4A0D-9C9A-1BA49B45BC27}" type="presParOf" srcId="{1B80D845-DAB9-496B-A65C-4B2611E9F0E9}" destId="{1B84E72B-B7CF-4033-9F76-542FB868A0BB}" srcOrd="21" destOrd="0" presId="urn:microsoft.com/office/officeart/2005/8/layout/radial1"/>
    <dgm:cxn modelId="{EBA8B076-2AF5-4B09-8E60-9D2394B0AB34}" type="presParOf" srcId="{1B84E72B-B7CF-4033-9F76-542FB868A0BB}" destId="{56095233-4F74-4EAA-8091-866D28AD6C8B}" srcOrd="0" destOrd="0" presId="urn:microsoft.com/office/officeart/2005/8/layout/radial1"/>
    <dgm:cxn modelId="{5791774B-4CA2-4ED0-8F92-8594CAF5A5C9}" type="presParOf" srcId="{1B80D845-DAB9-496B-A65C-4B2611E9F0E9}" destId="{68517757-D88B-47F5-9E3F-55DBC14DC7ED}" srcOrd="22" destOrd="0" presId="urn:microsoft.com/office/officeart/2005/8/layout/radial1"/>
    <dgm:cxn modelId="{DAF264B3-8737-49A4-84AA-9635CAB62585}" type="presParOf" srcId="{1B80D845-DAB9-496B-A65C-4B2611E9F0E9}" destId="{AB5BF3A2-8F9C-41FA-A39F-85D883DB08CE}" srcOrd="23" destOrd="0" presId="urn:microsoft.com/office/officeart/2005/8/layout/radial1"/>
    <dgm:cxn modelId="{7D9C32E1-60C1-48E5-9807-D2200224C6B2}" type="presParOf" srcId="{AB5BF3A2-8F9C-41FA-A39F-85D883DB08CE}" destId="{E2EE3667-688F-434D-A63B-BFFA640F1912}" srcOrd="0" destOrd="0" presId="urn:microsoft.com/office/officeart/2005/8/layout/radial1"/>
    <dgm:cxn modelId="{6D99AA2F-0BCE-4CBC-9950-2710D374BAAE}" type="presParOf" srcId="{1B80D845-DAB9-496B-A65C-4B2611E9F0E9}" destId="{5AF09BDB-9922-46F5-9EA6-677E2BE2D74E}" srcOrd="24" destOrd="0" presId="urn:microsoft.com/office/officeart/2005/8/layout/radial1"/>
    <dgm:cxn modelId="{E26CE5D6-44C8-42ED-BDA1-B2D7C8F4B464}" type="presParOf" srcId="{1B80D845-DAB9-496B-A65C-4B2611E9F0E9}" destId="{025912AD-8C5C-4124-9F44-19724F0B6A8A}" srcOrd="25" destOrd="0" presId="urn:microsoft.com/office/officeart/2005/8/layout/radial1"/>
    <dgm:cxn modelId="{6BDABE79-6CF0-43A6-9780-5EDDD9FCF6A7}" type="presParOf" srcId="{025912AD-8C5C-4124-9F44-19724F0B6A8A}" destId="{378D0D97-BB05-4A08-81A7-16DAC1E2F575}" srcOrd="0" destOrd="0" presId="urn:microsoft.com/office/officeart/2005/8/layout/radial1"/>
    <dgm:cxn modelId="{393CF308-F904-458B-A6ED-29F67B43A21F}" type="presParOf" srcId="{1B80D845-DAB9-496B-A65C-4B2611E9F0E9}" destId="{44E79A98-2E06-4928-867B-392B4D758D07}" srcOrd="26" destOrd="0" presId="urn:microsoft.com/office/officeart/2005/8/layout/radial1"/>
    <dgm:cxn modelId="{E44A55E6-5059-473B-A1A5-CD135F090128}" type="presParOf" srcId="{1B80D845-DAB9-496B-A65C-4B2611E9F0E9}" destId="{616379A9-BF60-41AB-82DC-5419C70C61FA}" srcOrd="27" destOrd="0" presId="urn:microsoft.com/office/officeart/2005/8/layout/radial1"/>
    <dgm:cxn modelId="{304C7862-8D96-41CE-AF81-54F293D1CF09}" type="presParOf" srcId="{616379A9-BF60-41AB-82DC-5419C70C61FA}" destId="{6FE5B64C-6D25-45EC-B834-0E994624F8BA}" srcOrd="0" destOrd="0" presId="urn:microsoft.com/office/officeart/2005/8/layout/radial1"/>
    <dgm:cxn modelId="{243E12AC-8F87-4072-AF6C-9ED6CBEBD172}" type="presParOf" srcId="{1B80D845-DAB9-496B-A65C-4B2611E9F0E9}" destId="{44B5517F-FCED-401B-92D7-827ED50A1096}" srcOrd="28" destOrd="0" presId="urn:microsoft.com/office/officeart/2005/8/layout/radial1"/>
    <dgm:cxn modelId="{6BCBEB62-AD01-477F-A5B4-5F08CF64DA20}" type="presParOf" srcId="{1B80D845-DAB9-496B-A65C-4B2611E9F0E9}" destId="{F248E1BA-13B7-4713-BC2F-9C1B3E4E8CD6}" srcOrd="29" destOrd="0" presId="urn:microsoft.com/office/officeart/2005/8/layout/radial1"/>
    <dgm:cxn modelId="{F46F1121-5821-45E1-8F3D-6F6855E982CB}" type="presParOf" srcId="{F248E1BA-13B7-4713-BC2F-9C1B3E4E8CD6}" destId="{FEEA85A1-8D5F-4830-9E55-7BCEA379A999}" srcOrd="0" destOrd="0" presId="urn:microsoft.com/office/officeart/2005/8/layout/radial1"/>
    <dgm:cxn modelId="{ED20F492-8032-46F8-90F1-8B00E50CF585}" type="presParOf" srcId="{1B80D845-DAB9-496B-A65C-4B2611E9F0E9}" destId="{DE2EF072-0615-4CA2-A97D-7C1416FD1229}" srcOrd="30" destOrd="0" presId="urn:microsoft.com/office/officeart/2005/8/layout/radial1"/>
    <dgm:cxn modelId="{57DA61CB-7986-4486-9053-3A836B614DF2}" type="presParOf" srcId="{1B80D845-DAB9-496B-A65C-4B2611E9F0E9}" destId="{EE8594A8-F03C-44CE-BE89-AF2CD9D61CE6}" srcOrd="31" destOrd="0" presId="urn:microsoft.com/office/officeart/2005/8/layout/radial1"/>
    <dgm:cxn modelId="{15CE3121-C019-457D-B1EA-679D2B53A6EE}" type="presParOf" srcId="{EE8594A8-F03C-44CE-BE89-AF2CD9D61CE6}" destId="{2E7A7D39-4D83-489A-B1B1-2A163B39E8F5}" srcOrd="0" destOrd="0" presId="urn:microsoft.com/office/officeart/2005/8/layout/radial1"/>
    <dgm:cxn modelId="{C81645C6-1021-4A88-8BA4-CBCA7D80B278}" type="presParOf" srcId="{1B80D845-DAB9-496B-A65C-4B2611E9F0E9}" destId="{068AC82E-BA96-413F-BEC1-EACFB85B6DE5}" srcOrd="32"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9C739-FDE1-4161-AF64-5850B632414D}">
      <dsp:nvSpPr>
        <dsp:cNvPr id="0" name=""/>
        <dsp:cNvSpPr/>
      </dsp:nvSpPr>
      <dsp:spPr>
        <a:xfrm>
          <a:off x="2214778" y="1057381"/>
          <a:ext cx="704417" cy="704417"/>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Text" lastClr="000000"/>
              </a:solidFill>
              <a:latin typeface="Calibri"/>
              <a:ea typeface="+mn-ea"/>
              <a:cs typeface="+mn-cs"/>
            </a:rPr>
            <a:t>Individual</a:t>
          </a:r>
        </a:p>
      </dsp:txBody>
      <dsp:txXfrm>
        <a:off x="2317937" y="1160540"/>
        <a:ext cx="498099" cy="498099"/>
      </dsp:txXfrm>
    </dsp:sp>
    <dsp:sp modelId="{CC5833BB-2DBF-4F7A-8C82-7B16EC148D13}">
      <dsp:nvSpPr>
        <dsp:cNvPr id="0" name=""/>
        <dsp:cNvSpPr/>
      </dsp:nvSpPr>
      <dsp:spPr>
        <a:xfrm rot="16200000">
          <a:off x="2391304" y="869349"/>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2558203" y="890482"/>
        <a:ext cx="0" cy="0"/>
      </dsp:txXfrm>
    </dsp:sp>
    <dsp:sp modelId="{73108313-CDAF-46D8-848F-0B8E72E497F7}">
      <dsp:nvSpPr>
        <dsp:cNvPr id="0" name=""/>
        <dsp:cNvSpPr/>
      </dsp:nvSpPr>
      <dsp:spPr>
        <a:xfrm>
          <a:off x="2214778" y="1598"/>
          <a:ext cx="704417" cy="704417"/>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a:solidFill>
                <a:sysClr val="windowText" lastClr="000000"/>
              </a:solidFill>
              <a:latin typeface="Calibri"/>
              <a:ea typeface="+mn-ea"/>
              <a:cs typeface="+mn-cs"/>
            </a:rPr>
            <a:t>Family</a:t>
          </a:r>
        </a:p>
      </dsp:txBody>
      <dsp:txXfrm>
        <a:off x="2317937" y="104757"/>
        <a:ext cx="498099" cy="498099"/>
      </dsp:txXfrm>
    </dsp:sp>
    <dsp:sp modelId="{9C8F41D5-B44C-4A7A-9899-D1EE356F3CFD}">
      <dsp:nvSpPr>
        <dsp:cNvPr id="0" name=""/>
        <dsp:cNvSpPr/>
      </dsp:nvSpPr>
      <dsp:spPr>
        <a:xfrm rot="19285714">
          <a:off x="2804026" y="1068106"/>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2967365" y="1079063"/>
        <a:ext cx="0" cy="0"/>
      </dsp:txXfrm>
    </dsp:sp>
    <dsp:sp modelId="{16E3A173-C4E3-4335-B82E-AB2C53258AFB}">
      <dsp:nvSpPr>
        <dsp:cNvPr id="0" name=""/>
        <dsp:cNvSpPr/>
      </dsp:nvSpPr>
      <dsp:spPr>
        <a:xfrm>
          <a:off x="3040223" y="399111"/>
          <a:ext cx="704417" cy="704417"/>
        </a:xfrm>
        <a:prstGeom prst="ellipse">
          <a:avLst/>
        </a:prstGeom>
        <a:gradFill rotWithShape="0">
          <a:gsLst>
            <a:gs pos="0">
              <a:srgbClr val="4BACC6">
                <a:hueOff val="-1655646"/>
                <a:satOff val="6635"/>
                <a:lumOff val="1438"/>
                <a:alphaOff val="0"/>
                <a:shade val="51000"/>
                <a:satMod val="130000"/>
              </a:srgbClr>
            </a:gs>
            <a:gs pos="80000">
              <a:srgbClr val="4BACC6">
                <a:hueOff val="-1655646"/>
                <a:satOff val="6635"/>
                <a:lumOff val="1438"/>
                <a:alphaOff val="0"/>
                <a:shade val="93000"/>
                <a:satMod val="130000"/>
              </a:srgbClr>
            </a:gs>
            <a:gs pos="100000">
              <a:srgbClr val="4BACC6">
                <a:hueOff val="-1655646"/>
                <a:satOff val="6635"/>
                <a:lumOff val="143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a:solidFill>
                <a:sysClr val="windowText" lastClr="000000"/>
              </a:solidFill>
              <a:latin typeface="Calibri"/>
              <a:ea typeface="+mn-ea"/>
              <a:cs typeface="+mn-cs"/>
            </a:rPr>
            <a:t>Advocates</a:t>
          </a:r>
        </a:p>
      </dsp:txBody>
      <dsp:txXfrm>
        <a:off x="3143382" y="502270"/>
        <a:ext cx="498099" cy="498099"/>
      </dsp:txXfrm>
    </dsp:sp>
    <dsp:sp modelId="{5B9A00D8-8211-4DF8-9BCC-B4E96AE8EF85}">
      <dsp:nvSpPr>
        <dsp:cNvPr id="0" name=""/>
        <dsp:cNvSpPr/>
      </dsp:nvSpPr>
      <dsp:spPr>
        <a:xfrm rot="771429">
          <a:off x="2905960" y="1514708"/>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3075034" y="1516539"/>
        <a:ext cx="0" cy="0"/>
      </dsp:txXfrm>
    </dsp:sp>
    <dsp:sp modelId="{407A2868-55B3-4530-8417-66AF94420216}">
      <dsp:nvSpPr>
        <dsp:cNvPr id="0" name=""/>
        <dsp:cNvSpPr/>
      </dsp:nvSpPr>
      <dsp:spPr>
        <a:xfrm>
          <a:off x="3244091" y="1292315"/>
          <a:ext cx="704417" cy="704417"/>
        </a:xfrm>
        <a:prstGeom prst="ellipse">
          <a:avLst/>
        </a:prstGeom>
        <a:gradFill rotWithShape="0">
          <a:gsLst>
            <a:gs pos="0">
              <a:srgbClr val="4BACC6">
                <a:hueOff val="-3311292"/>
                <a:satOff val="13270"/>
                <a:lumOff val="2876"/>
                <a:alphaOff val="0"/>
                <a:shade val="51000"/>
                <a:satMod val="130000"/>
              </a:srgbClr>
            </a:gs>
            <a:gs pos="80000">
              <a:srgbClr val="4BACC6">
                <a:hueOff val="-3311292"/>
                <a:satOff val="13270"/>
                <a:lumOff val="2876"/>
                <a:alphaOff val="0"/>
                <a:shade val="93000"/>
                <a:satMod val="130000"/>
              </a:srgbClr>
            </a:gs>
            <a:gs pos="100000">
              <a:srgbClr val="4BACC6">
                <a:hueOff val="-3311292"/>
                <a:satOff val="13270"/>
                <a:lumOff val="287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a:solidFill>
                <a:sysClr val="windowText" lastClr="000000"/>
              </a:solidFill>
              <a:latin typeface="Calibri"/>
              <a:ea typeface="+mn-ea"/>
              <a:cs typeface="+mn-cs"/>
            </a:rPr>
            <a:t>Judges</a:t>
          </a:r>
        </a:p>
      </dsp:txBody>
      <dsp:txXfrm>
        <a:off x="3347250" y="1395474"/>
        <a:ext cx="498099" cy="498099"/>
      </dsp:txXfrm>
    </dsp:sp>
    <dsp:sp modelId="{1242C57C-57EE-4237-B384-192D60C1B50F}">
      <dsp:nvSpPr>
        <dsp:cNvPr id="0" name=""/>
        <dsp:cNvSpPr/>
      </dsp:nvSpPr>
      <dsp:spPr>
        <a:xfrm rot="3857143">
          <a:off x="2620348" y="1872855"/>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2800133" y="1873479"/>
        <a:ext cx="0" cy="0"/>
      </dsp:txXfrm>
    </dsp:sp>
    <dsp:sp modelId="{43A8376F-32B4-41CA-8A84-1CD148EB1995}">
      <dsp:nvSpPr>
        <dsp:cNvPr id="0" name=""/>
        <dsp:cNvSpPr/>
      </dsp:nvSpPr>
      <dsp:spPr>
        <a:xfrm>
          <a:off x="2672866" y="2008609"/>
          <a:ext cx="704417" cy="704417"/>
        </a:xfrm>
        <a:prstGeom prst="ellipse">
          <a:avLst/>
        </a:prstGeom>
        <a:gradFill rotWithShape="0">
          <a:gsLst>
            <a:gs pos="0">
              <a:srgbClr val="4BACC6">
                <a:hueOff val="-4966938"/>
                <a:satOff val="19906"/>
                <a:lumOff val="4314"/>
                <a:alphaOff val="0"/>
                <a:shade val="51000"/>
                <a:satMod val="130000"/>
              </a:srgbClr>
            </a:gs>
            <a:gs pos="80000">
              <a:srgbClr val="4BACC6">
                <a:hueOff val="-4966938"/>
                <a:satOff val="19906"/>
                <a:lumOff val="4314"/>
                <a:alphaOff val="0"/>
                <a:shade val="93000"/>
                <a:satMod val="130000"/>
              </a:srgbClr>
            </a:gs>
            <a:gs pos="100000">
              <a:srgbClr val="4BACC6">
                <a:hueOff val="-4966938"/>
                <a:satOff val="19906"/>
                <a:lumOff val="431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a:solidFill>
                <a:sysClr val="windowText" lastClr="000000"/>
              </a:solidFill>
              <a:latin typeface="Calibri"/>
              <a:ea typeface="+mn-ea"/>
              <a:cs typeface="+mn-cs"/>
            </a:rPr>
            <a:t>Law Enforcement</a:t>
          </a:r>
        </a:p>
      </dsp:txBody>
      <dsp:txXfrm>
        <a:off x="2776025" y="2111768"/>
        <a:ext cx="498099" cy="498099"/>
      </dsp:txXfrm>
    </dsp:sp>
    <dsp:sp modelId="{FFAAEE4E-A841-4204-A6E4-EA4AAFB1B1FD}">
      <dsp:nvSpPr>
        <dsp:cNvPr id="0" name=""/>
        <dsp:cNvSpPr/>
      </dsp:nvSpPr>
      <dsp:spPr>
        <a:xfrm rot="6942857">
          <a:off x="2162260" y="1872855"/>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rot="10800000">
        <a:off x="2349668" y="1881101"/>
        <a:ext cx="0" cy="0"/>
      </dsp:txXfrm>
    </dsp:sp>
    <dsp:sp modelId="{90C7F671-0127-4AB5-BC7D-DC23B10DC4EF}">
      <dsp:nvSpPr>
        <dsp:cNvPr id="0" name=""/>
        <dsp:cNvSpPr/>
      </dsp:nvSpPr>
      <dsp:spPr>
        <a:xfrm>
          <a:off x="1756691" y="2008609"/>
          <a:ext cx="704417" cy="704417"/>
        </a:xfrm>
        <a:prstGeom prst="ellipse">
          <a:avLst/>
        </a:prstGeom>
        <a:gradFill rotWithShape="0">
          <a:gsLst>
            <a:gs pos="0">
              <a:srgbClr val="4BACC6">
                <a:hueOff val="-6622584"/>
                <a:satOff val="26541"/>
                <a:lumOff val="5752"/>
                <a:alphaOff val="0"/>
                <a:shade val="51000"/>
                <a:satMod val="130000"/>
              </a:srgbClr>
            </a:gs>
            <a:gs pos="80000">
              <a:srgbClr val="4BACC6">
                <a:hueOff val="-6622584"/>
                <a:satOff val="26541"/>
                <a:lumOff val="5752"/>
                <a:alphaOff val="0"/>
                <a:shade val="93000"/>
                <a:satMod val="130000"/>
              </a:srgbClr>
            </a:gs>
            <a:gs pos="100000">
              <a:srgbClr val="4BACC6">
                <a:hueOff val="-6622584"/>
                <a:satOff val="26541"/>
                <a:lumOff val="57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a:solidFill>
                <a:sysClr val="windowText" lastClr="000000"/>
              </a:solidFill>
              <a:latin typeface="Calibri"/>
              <a:ea typeface="+mn-ea"/>
              <a:cs typeface="+mn-cs"/>
            </a:rPr>
            <a:t>Hospitals/ ED</a:t>
          </a:r>
        </a:p>
      </dsp:txBody>
      <dsp:txXfrm>
        <a:off x="1859850" y="2111768"/>
        <a:ext cx="498099" cy="498099"/>
      </dsp:txXfrm>
    </dsp:sp>
    <dsp:sp modelId="{06D50B08-255E-475C-B4EF-356CFAD195B9}">
      <dsp:nvSpPr>
        <dsp:cNvPr id="0" name=""/>
        <dsp:cNvSpPr/>
      </dsp:nvSpPr>
      <dsp:spPr>
        <a:xfrm rot="10028571">
          <a:off x="1876648" y="1514708"/>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rot="10800000">
        <a:off x="2062849" y="1533666"/>
        <a:ext cx="0" cy="0"/>
      </dsp:txXfrm>
    </dsp:sp>
    <dsp:sp modelId="{88A36CA8-09D1-42F8-8F99-D456E97167B6}">
      <dsp:nvSpPr>
        <dsp:cNvPr id="0" name=""/>
        <dsp:cNvSpPr/>
      </dsp:nvSpPr>
      <dsp:spPr>
        <a:xfrm>
          <a:off x="1185466" y="1292315"/>
          <a:ext cx="704417" cy="704417"/>
        </a:xfrm>
        <a:prstGeom prst="ellipse">
          <a:avLst/>
        </a:prstGeom>
        <a:gradFill rotWithShape="0">
          <a:gsLst>
            <a:gs pos="0">
              <a:srgbClr val="4BACC6">
                <a:hueOff val="-8278230"/>
                <a:satOff val="33176"/>
                <a:lumOff val="7190"/>
                <a:alphaOff val="0"/>
                <a:shade val="51000"/>
                <a:satMod val="130000"/>
              </a:srgbClr>
            </a:gs>
            <a:gs pos="80000">
              <a:srgbClr val="4BACC6">
                <a:hueOff val="-8278230"/>
                <a:satOff val="33176"/>
                <a:lumOff val="7190"/>
                <a:alphaOff val="0"/>
                <a:shade val="93000"/>
                <a:satMod val="130000"/>
              </a:srgbClr>
            </a:gs>
            <a:gs pos="100000">
              <a:srgbClr val="4BACC6">
                <a:hueOff val="-8278230"/>
                <a:satOff val="33176"/>
                <a:lumOff val="719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a:solidFill>
                <a:sysClr val="windowText" lastClr="000000"/>
              </a:solidFill>
              <a:latin typeface="Calibri"/>
              <a:ea typeface="+mn-ea"/>
              <a:cs typeface="+mn-cs"/>
            </a:rPr>
            <a:t>Faith Based  Community</a:t>
          </a:r>
        </a:p>
      </dsp:txBody>
      <dsp:txXfrm>
        <a:off x="1288625" y="1395474"/>
        <a:ext cx="498099" cy="498099"/>
      </dsp:txXfrm>
    </dsp:sp>
    <dsp:sp modelId="{613488B0-4C0C-442C-B93A-B52005000093}">
      <dsp:nvSpPr>
        <dsp:cNvPr id="0" name=""/>
        <dsp:cNvSpPr/>
      </dsp:nvSpPr>
      <dsp:spPr>
        <a:xfrm rot="13114286">
          <a:off x="1978582" y="1068106"/>
          <a:ext cx="351365" cy="24697"/>
        </a:xfrm>
        <a:custGeom>
          <a:avLst/>
          <a:gdLst/>
          <a:ahLst/>
          <a:cxnLst/>
          <a:rect l="0" t="0" r="0" b="0"/>
          <a:pathLst>
            <a:path>
              <a:moveTo>
                <a:pt x="0" y="12348"/>
              </a:moveTo>
              <a:lnTo>
                <a:pt x="351365" y="12348"/>
              </a:lnTo>
            </a:path>
          </a:pathLst>
        </a:custGeom>
        <a:noFill/>
        <a:ln w="25400" cap="flat" cmpd="sng" algn="ctr">
          <a:solidFill>
            <a:srgbClr val="F79646">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rot="10800000">
        <a:off x="2155656" y="1092798"/>
        <a:ext cx="0" cy="0"/>
      </dsp:txXfrm>
    </dsp:sp>
    <dsp:sp modelId="{BE83C53C-5ED6-4E3E-9EC3-CD043C35F3E3}">
      <dsp:nvSpPr>
        <dsp:cNvPr id="0" name=""/>
        <dsp:cNvSpPr/>
      </dsp:nvSpPr>
      <dsp:spPr>
        <a:xfrm>
          <a:off x="1389334" y="399111"/>
          <a:ext cx="704417" cy="704417"/>
        </a:xfrm>
        <a:prstGeom prst="ellipse">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a:solidFill>
                <a:sysClr val="windowText" lastClr="000000"/>
              </a:solidFill>
              <a:latin typeface="Calibri"/>
              <a:ea typeface="+mn-ea"/>
              <a:cs typeface="+mn-cs"/>
            </a:rPr>
            <a:t>State Agencies</a:t>
          </a:r>
        </a:p>
      </dsp:txBody>
      <dsp:txXfrm>
        <a:off x="1492493" y="502270"/>
        <a:ext cx="498099" cy="498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7C7B0-665B-488D-BF7E-D34042F6E531}">
      <dsp:nvSpPr>
        <dsp:cNvPr id="0" name=""/>
        <dsp:cNvSpPr/>
      </dsp:nvSpPr>
      <dsp:spPr>
        <a:xfrm>
          <a:off x="1751387" y="1006456"/>
          <a:ext cx="718691" cy="718691"/>
        </a:xfrm>
        <a:prstGeom prst="ellipse">
          <a:avLst/>
        </a:prstGeom>
        <a:solidFill>
          <a:srgbClr val="8064A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Text" lastClr="000000"/>
              </a:solidFill>
              <a:latin typeface="Calibri"/>
              <a:ea typeface="+mn-ea"/>
              <a:cs typeface="+mn-cs"/>
            </a:rPr>
            <a:t>individuals</a:t>
          </a:r>
        </a:p>
      </dsp:txBody>
      <dsp:txXfrm>
        <a:off x="1856637" y="1111706"/>
        <a:ext cx="508191" cy="508191"/>
      </dsp:txXfrm>
    </dsp:sp>
    <dsp:sp modelId="{A9A4E059-7DC4-409E-8257-0DE257D17371}">
      <dsp:nvSpPr>
        <dsp:cNvPr id="0" name=""/>
        <dsp:cNvSpPr/>
      </dsp:nvSpPr>
      <dsp:spPr>
        <a:xfrm rot="16131625">
          <a:off x="1957385" y="847737"/>
          <a:ext cx="286699" cy="30937"/>
        </a:xfrm>
        <a:custGeom>
          <a:avLst/>
          <a:gdLst/>
          <a:ahLst/>
          <a:cxnLst/>
          <a:rect l="0" t="0" r="0" b="0"/>
          <a:pathLst>
            <a:path>
              <a:moveTo>
                <a:pt x="0" y="16062"/>
              </a:moveTo>
              <a:lnTo>
                <a:pt x="308759" y="16062"/>
              </a:lnTo>
            </a:path>
          </a:pathLst>
        </a:custGeom>
        <a:noFill/>
        <a:ln w="25400" cap="flat" cmpd="sng" algn="ctr">
          <a:solidFill>
            <a:srgbClr val="4BACC6">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rot="10800000">
        <a:off x="2093711" y="870513"/>
        <a:ext cx="0" cy="0"/>
      </dsp:txXfrm>
    </dsp:sp>
    <dsp:sp modelId="{5F6E5B9A-0822-4FD8-B300-9697EE1AEB13}">
      <dsp:nvSpPr>
        <dsp:cNvPr id="0" name=""/>
        <dsp:cNvSpPr/>
      </dsp:nvSpPr>
      <dsp:spPr>
        <a:xfrm>
          <a:off x="1731391" y="1264"/>
          <a:ext cx="718691" cy="718691"/>
        </a:xfrm>
        <a:prstGeom prst="ellipse">
          <a:avLst/>
        </a:prstGeom>
        <a:solidFill>
          <a:srgbClr val="F79646">
            <a:lumMod val="75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Text" lastClr="000000"/>
              </a:solidFill>
              <a:latin typeface="Calibri"/>
              <a:ea typeface="+mn-ea"/>
              <a:cs typeface="+mn-cs"/>
            </a:rPr>
            <a:t>CORE BH Services</a:t>
          </a:r>
          <a:r>
            <a:rPr lang="en-US" sz="800" kern="1200">
              <a:solidFill>
                <a:sysClr val="window" lastClr="FFFFFF"/>
              </a:solidFill>
              <a:latin typeface="Calibri"/>
              <a:ea typeface="+mn-ea"/>
              <a:cs typeface="+mn-cs"/>
            </a:rPr>
            <a:t>	</a:t>
          </a:r>
        </a:p>
      </dsp:txBody>
      <dsp:txXfrm>
        <a:off x="1836641" y="106514"/>
        <a:ext cx="508191" cy="508191"/>
      </dsp:txXfrm>
    </dsp:sp>
    <dsp:sp modelId="{FDDC4316-355C-4548-AE1B-389983B78FC4}">
      <dsp:nvSpPr>
        <dsp:cNvPr id="0" name=""/>
        <dsp:cNvSpPr/>
      </dsp:nvSpPr>
      <dsp:spPr>
        <a:xfrm rot="1603259">
          <a:off x="2422854" y="1549164"/>
          <a:ext cx="165698" cy="30937"/>
        </a:xfrm>
        <a:custGeom>
          <a:avLst/>
          <a:gdLst/>
          <a:ahLst/>
          <a:cxnLst/>
          <a:rect l="0" t="0" r="0" b="0"/>
          <a:pathLst>
            <a:path>
              <a:moveTo>
                <a:pt x="0" y="16062"/>
              </a:moveTo>
              <a:lnTo>
                <a:pt x="178512" y="16062"/>
              </a:lnTo>
            </a:path>
          </a:pathLst>
        </a:custGeom>
        <a:noFill/>
        <a:ln w="25400" cap="flat" cmpd="sng" algn="ctr">
          <a:solidFill>
            <a:srgbClr val="4BACC6">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2503866" y="1559070"/>
        <a:ext cx="0" cy="0"/>
      </dsp:txXfrm>
    </dsp:sp>
    <dsp:sp modelId="{791EA31F-9475-471D-A935-42C1DAEA7C18}">
      <dsp:nvSpPr>
        <dsp:cNvPr id="0" name=""/>
        <dsp:cNvSpPr/>
      </dsp:nvSpPr>
      <dsp:spPr>
        <a:xfrm>
          <a:off x="2541330" y="1404119"/>
          <a:ext cx="718691" cy="718691"/>
        </a:xfrm>
        <a:prstGeom prst="ellipse">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a:solidFill>
                <a:sysClr val="windowText" lastClr="000000"/>
              </a:solidFill>
              <a:latin typeface="Calibri"/>
              <a:ea typeface="+mn-ea"/>
              <a:cs typeface="+mn-cs"/>
            </a:rPr>
            <a:t>Crisis Units</a:t>
          </a:r>
        </a:p>
      </dsp:txBody>
      <dsp:txXfrm>
        <a:off x="2646580" y="1509369"/>
        <a:ext cx="508191" cy="508191"/>
      </dsp:txXfrm>
    </dsp:sp>
    <dsp:sp modelId="{5929CDA4-29BE-4D43-A990-493B09DDC6A1}">
      <dsp:nvSpPr>
        <dsp:cNvPr id="0" name=""/>
        <dsp:cNvSpPr/>
      </dsp:nvSpPr>
      <dsp:spPr>
        <a:xfrm rot="9263916">
          <a:off x="1594968" y="1549164"/>
          <a:ext cx="201594" cy="30937"/>
        </a:xfrm>
        <a:custGeom>
          <a:avLst/>
          <a:gdLst/>
          <a:ahLst/>
          <a:cxnLst/>
          <a:rect l="0" t="0" r="0" b="0"/>
          <a:pathLst>
            <a:path>
              <a:moveTo>
                <a:pt x="0" y="16062"/>
              </a:moveTo>
              <a:lnTo>
                <a:pt x="217150" y="16062"/>
              </a:lnTo>
            </a:path>
          </a:pathLst>
        </a:custGeom>
        <a:noFill/>
        <a:ln w="25400" cap="flat" cmpd="sng" algn="ctr">
          <a:solidFill>
            <a:srgbClr val="4BACC6">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rot="10800000">
        <a:off x="1702488" y="1567000"/>
        <a:ext cx="0" cy="0"/>
      </dsp:txXfrm>
    </dsp:sp>
    <dsp:sp modelId="{CD65CD96-E1D9-4A0C-BA9E-8AABE85FC73B}">
      <dsp:nvSpPr>
        <dsp:cNvPr id="0" name=""/>
        <dsp:cNvSpPr/>
      </dsp:nvSpPr>
      <dsp:spPr>
        <a:xfrm>
          <a:off x="921453" y="1404119"/>
          <a:ext cx="718691" cy="718691"/>
        </a:xfrm>
        <a:prstGeom prst="ellipse">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Text" lastClr="000000"/>
              </a:solidFill>
              <a:latin typeface="Calibri"/>
              <a:ea typeface="+mn-ea"/>
              <a:cs typeface="+mn-cs"/>
            </a:rPr>
            <a:t>State Psychiatric Hospital</a:t>
          </a:r>
        </a:p>
      </dsp:txBody>
      <dsp:txXfrm>
        <a:off x="1026703" y="1509369"/>
        <a:ext cx="508191" cy="508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2D798-1A26-4C58-B25E-B38F3DA60F91}">
      <dsp:nvSpPr>
        <dsp:cNvPr id="0" name=""/>
        <dsp:cNvSpPr/>
      </dsp:nvSpPr>
      <dsp:spPr>
        <a:xfrm>
          <a:off x="3496876" y="2321053"/>
          <a:ext cx="1225844" cy="1020337"/>
        </a:xfrm>
        <a:prstGeom prst="ellipse">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Individual</a:t>
          </a:r>
        </a:p>
      </dsp:txBody>
      <dsp:txXfrm>
        <a:off x="3676397" y="2470478"/>
        <a:ext cx="866802" cy="721487"/>
      </dsp:txXfrm>
    </dsp:sp>
    <dsp:sp modelId="{9563FF09-AF70-4D8B-8CA6-A9ECE2E1BAEA}">
      <dsp:nvSpPr>
        <dsp:cNvPr id="0" name=""/>
        <dsp:cNvSpPr/>
      </dsp:nvSpPr>
      <dsp:spPr>
        <a:xfrm rot="16172319">
          <a:off x="3399283" y="1612344"/>
          <a:ext cx="1401528" cy="15958"/>
        </a:xfrm>
        <a:custGeom>
          <a:avLst/>
          <a:gdLst/>
          <a:ahLst/>
          <a:cxnLst/>
          <a:rect l="0" t="0" r="0" b="0"/>
          <a:pathLst>
            <a:path>
              <a:moveTo>
                <a:pt x="0" y="7979"/>
              </a:moveTo>
              <a:lnTo>
                <a:pt x="1401528"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solidFill>
          </a:endParaRPr>
        </a:p>
      </dsp:txBody>
      <dsp:txXfrm rot="10800000">
        <a:off x="4065009" y="1585285"/>
        <a:ext cx="70076" cy="70076"/>
      </dsp:txXfrm>
    </dsp:sp>
    <dsp:sp modelId="{A5610200-4DCD-408F-900F-C36B07B28FC9}">
      <dsp:nvSpPr>
        <dsp:cNvPr id="0" name=""/>
        <dsp:cNvSpPr/>
      </dsp:nvSpPr>
      <dsp:spPr>
        <a:xfrm>
          <a:off x="3685300" y="-37737"/>
          <a:ext cx="810501" cy="957340"/>
        </a:xfrm>
        <a:prstGeom prst="ellipse">
          <a:avLst/>
        </a:prstGeom>
        <a:solidFill>
          <a:srgbClr val="3BDA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Text" lastClr="000000"/>
              </a:solidFill>
            </a:rPr>
            <a:t>Family</a:t>
          </a:r>
          <a:endParaRPr lang="en-US" sz="1000" b="1" kern="1200" dirty="0">
            <a:solidFill>
              <a:sysClr val="windowText" lastClr="000000"/>
            </a:solidFill>
          </a:endParaRPr>
        </a:p>
      </dsp:txBody>
      <dsp:txXfrm>
        <a:off x="3803995" y="102462"/>
        <a:ext cx="573111" cy="676942"/>
      </dsp:txXfrm>
    </dsp:sp>
    <dsp:sp modelId="{E1D13B7E-845C-42F8-9C8A-9DDE4854BBE7}">
      <dsp:nvSpPr>
        <dsp:cNvPr id="0" name=""/>
        <dsp:cNvSpPr/>
      </dsp:nvSpPr>
      <dsp:spPr>
        <a:xfrm rot="17529679">
          <a:off x="3838732" y="1644346"/>
          <a:ext cx="1502472" cy="15958"/>
        </a:xfrm>
        <a:custGeom>
          <a:avLst/>
          <a:gdLst/>
          <a:ahLst/>
          <a:cxnLst/>
          <a:rect l="0" t="0" r="0" b="0"/>
          <a:pathLst>
            <a:path>
              <a:moveTo>
                <a:pt x="0" y="7979"/>
              </a:moveTo>
              <a:lnTo>
                <a:pt x="1502472"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52407" y="1614763"/>
        <a:ext cx="75123" cy="75123"/>
      </dsp:txXfrm>
    </dsp:sp>
    <dsp:sp modelId="{99657EA7-15AE-4244-B600-23260817042B}">
      <dsp:nvSpPr>
        <dsp:cNvPr id="0" name=""/>
        <dsp:cNvSpPr/>
      </dsp:nvSpPr>
      <dsp:spPr>
        <a:xfrm>
          <a:off x="4649437" y="264087"/>
          <a:ext cx="719058" cy="719058"/>
        </a:xfrm>
        <a:prstGeom prst="ellipse">
          <a:avLst/>
        </a:prstGeom>
        <a:solidFill>
          <a:srgbClr val="47A9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bg1"/>
              </a:solidFill>
            </a:rPr>
            <a:t>State Agencies</a:t>
          </a:r>
        </a:p>
      </dsp:txBody>
      <dsp:txXfrm>
        <a:off x="4754741" y="369391"/>
        <a:ext cx="508450" cy="508450"/>
      </dsp:txXfrm>
    </dsp:sp>
    <dsp:sp modelId="{4DFDF95A-8878-49D5-834C-AA564A13B10C}">
      <dsp:nvSpPr>
        <dsp:cNvPr id="0" name=""/>
        <dsp:cNvSpPr/>
      </dsp:nvSpPr>
      <dsp:spPr>
        <a:xfrm rot="20065800">
          <a:off x="4560349" y="2212780"/>
          <a:ext cx="1650593" cy="15958"/>
        </a:xfrm>
        <a:custGeom>
          <a:avLst/>
          <a:gdLst/>
          <a:ahLst/>
          <a:cxnLst/>
          <a:rect l="0" t="0" r="0" b="0"/>
          <a:pathLst>
            <a:path>
              <a:moveTo>
                <a:pt x="0" y="7979"/>
              </a:moveTo>
              <a:lnTo>
                <a:pt x="1650593"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Text" lastClr="000000"/>
            </a:solidFill>
          </a:endParaRPr>
        </a:p>
      </dsp:txBody>
      <dsp:txXfrm>
        <a:off x="5344380" y="2179494"/>
        <a:ext cx="82529" cy="82529"/>
      </dsp:txXfrm>
    </dsp:sp>
    <dsp:sp modelId="{9C5F9E47-ABE9-4646-84CC-7E92E4A2557C}">
      <dsp:nvSpPr>
        <dsp:cNvPr id="0" name=""/>
        <dsp:cNvSpPr/>
      </dsp:nvSpPr>
      <dsp:spPr>
        <a:xfrm>
          <a:off x="6063781" y="1219206"/>
          <a:ext cx="1022818" cy="864769"/>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rPr>
            <a:t>Advocates</a:t>
          </a:r>
        </a:p>
      </dsp:txBody>
      <dsp:txXfrm>
        <a:off x="6213569" y="1345848"/>
        <a:ext cx="723242" cy="611485"/>
      </dsp:txXfrm>
    </dsp:sp>
    <dsp:sp modelId="{57B4A2B2-8AB9-4E99-B2B5-AECBB6F00246}">
      <dsp:nvSpPr>
        <dsp:cNvPr id="0" name=""/>
        <dsp:cNvSpPr/>
      </dsp:nvSpPr>
      <dsp:spPr>
        <a:xfrm rot="18769553">
          <a:off x="4241008" y="1862355"/>
          <a:ext cx="1518776" cy="15958"/>
        </a:xfrm>
        <a:custGeom>
          <a:avLst/>
          <a:gdLst/>
          <a:ahLst/>
          <a:cxnLst/>
          <a:rect l="0" t="0" r="0" b="0"/>
          <a:pathLst>
            <a:path>
              <a:moveTo>
                <a:pt x="0" y="7979"/>
              </a:moveTo>
              <a:lnTo>
                <a:pt x="1518776"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solidFill>
          </a:endParaRPr>
        </a:p>
      </dsp:txBody>
      <dsp:txXfrm>
        <a:off x="4962427" y="1832365"/>
        <a:ext cx="75938" cy="75938"/>
      </dsp:txXfrm>
    </dsp:sp>
    <dsp:sp modelId="{48543A67-1E67-41A3-AE6D-F59A45477993}">
      <dsp:nvSpPr>
        <dsp:cNvPr id="0" name=""/>
        <dsp:cNvSpPr/>
      </dsp:nvSpPr>
      <dsp:spPr>
        <a:xfrm>
          <a:off x="5334000" y="609604"/>
          <a:ext cx="941327" cy="785974"/>
        </a:xfrm>
        <a:prstGeom prst="ellipse">
          <a:avLst/>
        </a:prstGeom>
        <a:solidFill>
          <a:srgbClr val="DA93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Text" lastClr="000000"/>
              </a:solidFill>
            </a:rPr>
            <a:t>CORE</a:t>
          </a:r>
        </a:p>
        <a:p>
          <a:pPr marL="0" lvl="0" indent="0" algn="ctr" defTabSz="444500">
            <a:lnSpc>
              <a:spcPct val="90000"/>
            </a:lnSpc>
            <a:spcBef>
              <a:spcPct val="0"/>
            </a:spcBef>
            <a:spcAft>
              <a:spcPct val="35000"/>
            </a:spcAft>
            <a:buNone/>
          </a:pPr>
          <a:r>
            <a:rPr lang="en-US" sz="1000" b="1" kern="1200" dirty="0">
              <a:solidFill>
                <a:sysClr val="windowText" lastClr="000000"/>
              </a:solidFill>
            </a:rPr>
            <a:t>BH</a:t>
          </a:r>
        </a:p>
      </dsp:txBody>
      <dsp:txXfrm>
        <a:off x="5471854" y="724707"/>
        <a:ext cx="665619" cy="555768"/>
      </dsp:txXfrm>
    </dsp:sp>
    <dsp:sp modelId="{038E0B06-AF12-4FCA-98C9-10ED249A53F0}">
      <dsp:nvSpPr>
        <dsp:cNvPr id="0" name=""/>
        <dsp:cNvSpPr/>
      </dsp:nvSpPr>
      <dsp:spPr>
        <a:xfrm rot="21337124">
          <a:off x="4717897" y="2717854"/>
          <a:ext cx="1534847" cy="15958"/>
        </a:xfrm>
        <a:custGeom>
          <a:avLst/>
          <a:gdLst/>
          <a:ahLst/>
          <a:cxnLst/>
          <a:rect l="0" t="0" r="0" b="0"/>
          <a:pathLst>
            <a:path>
              <a:moveTo>
                <a:pt x="0" y="7979"/>
              </a:moveTo>
              <a:lnTo>
                <a:pt x="1534847"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solidFill>
          </a:endParaRPr>
        </a:p>
      </dsp:txBody>
      <dsp:txXfrm>
        <a:off x="5446950" y="2687462"/>
        <a:ext cx="76742" cy="76742"/>
      </dsp:txXfrm>
    </dsp:sp>
    <dsp:sp modelId="{A03DF8C3-668E-4042-BABE-913F035938B7}">
      <dsp:nvSpPr>
        <dsp:cNvPr id="0" name=""/>
        <dsp:cNvSpPr/>
      </dsp:nvSpPr>
      <dsp:spPr>
        <a:xfrm>
          <a:off x="6248400" y="2209798"/>
          <a:ext cx="1004223" cy="838199"/>
        </a:xfrm>
        <a:prstGeom prst="ellipse">
          <a:avLst/>
        </a:prstGeom>
        <a:solidFill>
          <a:srgbClr val="E0B61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Text" lastClr="000000"/>
              </a:solidFill>
            </a:rPr>
            <a:t>Housing Supports</a:t>
          </a:r>
          <a:endParaRPr lang="en-US" sz="1000" b="1" kern="1200" dirty="0">
            <a:solidFill>
              <a:sysClr val="windowText" lastClr="000000"/>
            </a:solidFill>
          </a:endParaRPr>
        </a:p>
      </dsp:txBody>
      <dsp:txXfrm>
        <a:off x="6395465" y="2332549"/>
        <a:ext cx="710093" cy="592697"/>
      </dsp:txXfrm>
    </dsp:sp>
    <dsp:sp modelId="{B4C318F4-6601-4BE5-B474-4679D6E61342}">
      <dsp:nvSpPr>
        <dsp:cNvPr id="0" name=""/>
        <dsp:cNvSpPr/>
      </dsp:nvSpPr>
      <dsp:spPr>
        <a:xfrm rot="2044428">
          <a:off x="4455197" y="3570097"/>
          <a:ext cx="1517575" cy="15958"/>
        </a:xfrm>
        <a:custGeom>
          <a:avLst/>
          <a:gdLst/>
          <a:ahLst/>
          <a:cxnLst/>
          <a:rect l="0" t="0" r="0" b="0"/>
          <a:pathLst>
            <a:path>
              <a:moveTo>
                <a:pt x="0" y="7979"/>
              </a:moveTo>
              <a:lnTo>
                <a:pt x="1517575"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solidFill>
          </a:endParaRPr>
        </a:p>
      </dsp:txBody>
      <dsp:txXfrm>
        <a:off x="5176046" y="3540137"/>
        <a:ext cx="75878" cy="75878"/>
      </dsp:txXfrm>
    </dsp:sp>
    <dsp:sp modelId="{BEC1FF3F-ED8E-4C86-8DC4-5C21CBF09244}">
      <dsp:nvSpPr>
        <dsp:cNvPr id="0" name=""/>
        <dsp:cNvSpPr/>
      </dsp:nvSpPr>
      <dsp:spPr>
        <a:xfrm>
          <a:off x="5714992" y="3809995"/>
          <a:ext cx="1185598" cy="1015828"/>
        </a:xfrm>
        <a:prstGeom prst="ellipse">
          <a:avLst/>
        </a:prstGeom>
        <a:solidFill>
          <a:srgbClr val="F696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rPr>
            <a:t>Supported Employment/ Vocational </a:t>
          </a:r>
        </a:p>
      </dsp:txBody>
      <dsp:txXfrm>
        <a:off x="5888619" y="3958760"/>
        <a:ext cx="838344" cy="718298"/>
      </dsp:txXfrm>
    </dsp:sp>
    <dsp:sp modelId="{7D709A95-3B0B-4A37-9DD0-538E3BEDE99F}">
      <dsp:nvSpPr>
        <dsp:cNvPr id="0" name=""/>
        <dsp:cNvSpPr/>
      </dsp:nvSpPr>
      <dsp:spPr>
        <a:xfrm rot="799945">
          <a:off x="4675474" y="3166733"/>
          <a:ext cx="1767455" cy="15958"/>
        </a:xfrm>
        <a:custGeom>
          <a:avLst/>
          <a:gdLst/>
          <a:ahLst/>
          <a:cxnLst/>
          <a:rect l="0" t="0" r="0" b="0"/>
          <a:pathLst>
            <a:path>
              <a:moveTo>
                <a:pt x="0" y="7979"/>
              </a:moveTo>
              <a:lnTo>
                <a:pt x="1767455"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Text" lastClr="000000"/>
            </a:solidFill>
          </a:endParaRPr>
        </a:p>
      </dsp:txBody>
      <dsp:txXfrm>
        <a:off x="5515016" y="3130526"/>
        <a:ext cx="88372" cy="88372"/>
      </dsp:txXfrm>
    </dsp:sp>
    <dsp:sp modelId="{FC56FBAB-245A-4256-9DB9-214DF8885465}">
      <dsp:nvSpPr>
        <dsp:cNvPr id="0" name=""/>
        <dsp:cNvSpPr/>
      </dsp:nvSpPr>
      <dsp:spPr>
        <a:xfrm>
          <a:off x="6400792" y="3124198"/>
          <a:ext cx="888670" cy="710523"/>
        </a:xfrm>
        <a:prstGeom prst="ellipse">
          <a:avLst/>
        </a:prstGeom>
        <a:solidFill>
          <a:srgbClr val="43AD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Text" lastClr="000000"/>
              </a:solidFill>
            </a:rPr>
            <a:t>Judges</a:t>
          </a:r>
          <a:endParaRPr lang="en-US" sz="900" b="1" kern="1200" dirty="0">
            <a:solidFill>
              <a:sysClr val="windowText" lastClr="000000"/>
            </a:solidFill>
          </a:endParaRPr>
        </a:p>
      </dsp:txBody>
      <dsp:txXfrm>
        <a:off x="6530935" y="3228252"/>
        <a:ext cx="628384" cy="502415"/>
      </dsp:txXfrm>
    </dsp:sp>
    <dsp:sp modelId="{63EF9CA1-2ABE-4B9B-A7F8-EC3A73E28456}">
      <dsp:nvSpPr>
        <dsp:cNvPr id="0" name=""/>
        <dsp:cNvSpPr/>
      </dsp:nvSpPr>
      <dsp:spPr>
        <a:xfrm rot="3583586">
          <a:off x="3996453" y="3946035"/>
          <a:ext cx="1537514" cy="15958"/>
        </a:xfrm>
        <a:custGeom>
          <a:avLst/>
          <a:gdLst/>
          <a:ahLst/>
          <a:cxnLst/>
          <a:rect l="0" t="0" r="0" b="0"/>
          <a:pathLst>
            <a:path>
              <a:moveTo>
                <a:pt x="0" y="7979"/>
              </a:moveTo>
              <a:lnTo>
                <a:pt x="1537514"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solidFill>
          </a:endParaRPr>
        </a:p>
      </dsp:txBody>
      <dsp:txXfrm>
        <a:off x="4726772" y="3915576"/>
        <a:ext cx="76875" cy="76875"/>
      </dsp:txXfrm>
    </dsp:sp>
    <dsp:sp modelId="{8FC92564-7F62-41FC-B6CD-EA3CF765E628}">
      <dsp:nvSpPr>
        <dsp:cNvPr id="0" name=""/>
        <dsp:cNvSpPr/>
      </dsp:nvSpPr>
      <dsp:spPr>
        <a:xfrm>
          <a:off x="4876802" y="4572007"/>
          <a:ext cx="1001778" cy="862504"/>
        </a:xfrm>
        <a:prstGeom prst="ellipse">
          <a:avLst/>
        </a:prstGeom>
        <a:solidFill>
          <a:srgbClr val="A8E90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ysClr val="windowText" lastClr="000000"/>
              </a:solidFill>
            </a:rPr>
            <a:t>Law Enforcement</a:t>
          </a:r>
        </a:p>
      </dsp:txBody>
      <dsp:txXfrm>
        <a:off x="5023509" y="4698318"/>
        <a:ext cx="708364" cy="609882"/>
      </dsp:txXfrm>
    </dsp:sp>
    <dsp:sp modelId="{4655D8BB-CF56-44D5-B6FB-C8FB0866503E}">
      <dsp:nvSpPr>
        <dsp:cNvPr id="0" name=""/>
        <dsp:cNvSpPr/>
      </dsp:nvSpPr>
      <dsp:spPr>
        <a:xfrm rot="5118478">
          <a:off x="3443342" y="4100965"/>
          <a:ext cx="1542649" cy="15958"/>
        </a:xfrm>
        <a:custGeom>
          <a:avLst/>
          <a:gdLst/>
          <a:ahLst/>
          <a:cxnLst/>
          <a:rect l="0" t="0" r="0" b="0"/>
          <a:pathLst>
            <a:path>
              <a:moveTo>
                <a:pt x="0" y="7979"/>
              </a:moveTo>
              <a:lnTo>
                <a:pt x="1542649"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solidFill>
          </a:endParaRPr>
        </a:p>
      </dsp:txBody>
      <dsp:txXfrm>
        <a:off x="4176101" y="4070378"/>
        <a:ext cx="77132" cy="77132"/>
      </dsp:txXfrm>
    </dsp:sp>
    <dsp:sp modelId="{9238D0F7-5078-4C11-9D52-A29567A08696}">
      <dsp:nvSpPr>
        <dsp:cNvPr id="0" name=""/>
        <dsp:cNvSpPr/>
      </dsp:nvSpPr>
      <dsp:spPr>
        <a:xfrm>
          <a:off x="3886199" y="4876804"/>
          <a:ext cx="841996" cy="719058"/>
        </a:xfrm>
        <a:prstGeom prst="ellipse">
          <a:avLst/>
        </a:prstGeom>
        <a:solidFill>
          <a:srgbClr val="F25D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rPr>
            <a:t>CM/ICM Services/ ACT/ CST</a:t>
          </a:r>
        </a:p>
      </dsp:txBody>
      <dsp:txXfrm>
        <a:off x="4009506" y="4982108"/>
        <a:ext cx="595382" cy="508450"/>
      </dsp:txXfrm>
    </dsp:sp>
    <dsp:sp modelId="{76814814-FFD9-4173-A596-A4C869451076}">
      <dsp:nvSpPr>
        <dsp:cNvPr id="0" name=""/>
        <dsp:cNvSpPr/>
      </dsp:nvSpPr>
      <dsp:spPr>
        <a:xfrm rot="6770047">
          <a:off x="2842199" y="4011744"/>
          <a:ext cx="1534332" cy="15958"/>
        </a:xfrm>
        <a:custGeom>
          <a:avLst/>
          <a:gdLst/>
          <a:ahLst/>
          <a:cxnLst/>
          <a:rect l="0" t="0" r="0" b="0"/>
          <a:pathLst>
            <a:path>
              <a:moveTo>
                <a:pt x="0" y="7979"/>
              </a:moveTo>
              <a:lnTo>
                <a:pt x="1534332"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solidFill>
          </a:endParaRPr>
        </a:p>
      </dsp:txBody>
      <dsp:txXfrm rot="10800000">
        <a:off x="3571007" y="3981365"/>
        <a:ext cx="76716" cy="76716"/>
      </dsp:txXfrm>
    </dsp:sp>
    <dsp:sp modelId="{C8FF3C0D-3E3B-4308-9965-44FA8D66B03A}">
      <dsp:nvSpPr>
        <dsp:cNvPr id="0" name=""/>
        <dsp:cNvSpPr/>
      </dsp:nvSpPr>
      <dsp:spPr>
        <a:xfrm>
          <a:off x="2812605" y="4698593"/>
          <a:ext cx="719058" cy="719058"/>
        </a:xfrm>
        <a:prstGeom prst="ellipse">
          <a:avLst/>
        </a:prstGeom>
        <a:solidFill>
          <a:srgbClr val="E971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solidFill>
                <a:sysClr val="windowText" lastClr="000000"/>
              </a:solidFill>
            </a:rPr>
            <a:t>Peer Centers</a:t>
          </a:r>
          <a:endParaRPr lang="en-US" sz="900" b="1" kern="1200" dirty="0">
            <a:solidFill>
              <a:sysClr val="windowText" lastClr="000000"/>
            </a:solidFill>
          </a:endParaRPr>
        </a:p>
      </dsp:txBody>
      <dsp:txXfrm>
        <a:off x="2917909" y="4803897"/>
        <a:ext cx="508450" cy="508450"/>
      </dsp:txXfrm>
    </dsp:sp>
    <dsp:sp modelId="{1B84E72B-B7CF-4033-9F76-542FB868A0BB}">
      <dsp:nvSpPr>
        <dsp:cNvPr id="0" name=""/>
        <dsp:cNvSpPr/>
      </dsp:nvSpPr>
      <dsp:spPr>
        <a:xfrm rot="8114977">
          <a:off x="2488219" y="3719248"/>
          <a:ext cx="1435464" cy="15958"/>
        </a:xfrm>
        <a:custGeom>
          <a:avLst/>
          <a:gdLst/>
          <a:ahLst/>
          <a:cxnLst/>
          <a:rect l="0" t="0" r="0" b="0"/>
          <a:pathLst>
            <a:path>
              <a:moveTo>
                <a:pt x="0" y="7979"/>
              </a:moveTo>
              <a:lnTo>
                <a:pt x="1435464"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solidFill>
          </a:endParaRPr>
        </a:p>
      </dsp:txBody>
      <dsp:txXfrm rot="10800000">
        <a:off x="3170064" y="3691341"/>
        <a:ext cx="71773" cy="71773"/>
      </dsp:txXfrm>
    </dsp:sp>
    <dsp:sp modelId="{68517757-D88B-47F5-9E3F-55DBC14DC7ED}">
      <dsp:nvSpPr>
        <dsp:cNvPr id="0" name=""/>
        <dsp:cNvSpPr/>
      </dsp:nvSpPr>
      <dsp:spPr>
        <a:xfrm>
          <a:off x="1929374" y="4119018"/>
          <a:ext cx="911601" cy="843729"/>
        </a:xfrm>
        <a:prstGeom prst="ellipse">
          <a:avLst/>
        </a:prstGeom>
        <a:solidFill>
          <a:srgbClr val="F2A6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rPr>
            <a:t>Crisis </a:t>
          </a:r>
          <a:r>
            <a:rPr lang="en-US" sz="800" b="1" kern="1200" dirty="0">
              <a:solidFill>
                <a:sysClr val="windowText" lastClr="000000"/>
              </a:solidFill>
            </a:rPr>
            <a:t>Stabilization</a:t>
          </a:r>
        </a:p>
        <a:p>
          <a:pPr marL="0" lvl="0" indent="0" algn="ctr" defTabSz="400050">
            <a:lnSpc>
              <a:spcPct val="90000"/>
            </a:lnSpc>
            <a:spcBef>
              <a:spcPct val="0"/>
            </a:spcBef>
            <a:spcAft>
              <a:spcPct val="35000"/>
            </a:spcAft>
            <a:buNone/>
          </a:pPr>
          <a:r>
            <a:rPr lang="en-US" sz="900" b="1" kern="1200" dirty="0">
              <a:solidFill>
                <a:sysClr val="windowText" lastClr="000000"/>
              </a:solidFill>
            </a:rPr>
            <a:t>Programs</a:t>
          </a:r>
        </a:p>
      </dsp:txBody>
      <dsp:txXfrm>
        <a:off x="2062875" y="4242579"/>
        <a:ext cx="644599" cy="596607"/>
      </dsp:txXfrm>
    </dsp:sp>
    <dsp:sp modelId="{AB5BF3A2-8F9C-41FA-A39F-85D883DB08CE}">
      <dsp:nvSpPr>
        <dsp:cNvPr id="0" name=""/>
        <dsp:cNvSpPr/>
      </dsp:nvSpPr>
      <dsp:spPr>
        <a:xfrm rot="9447803">
          <a:off x="2218069" y="3318488"/>
          <a:ext cx="1396517" cy="15958"/>
        </a:xfrm>
        <a:custGeom>
          <a:avLst/>
          <a:gdLst/>
          <a:ahLst/>
          <a:cxnLst/>
          <a:rect l="0" t="0" r="0" b="0"/>
          <a:pathLst>
            <a:path>
              <a:moveTo>
                <a:pt x="0" y="7979"/>
              </a:moveTo>
              <a:lnTo>
                <a:pt x="1396517"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solidFill>
          </a:endParaRPr>
        </a:p>
      </dsp:txBody>
      <dsp:txXfrm rot="10800000">
        <a:off x="2881415" y="3291554"/>
        <a:ext cx="69825" cy="69825"/>
      </dsp:txXfrm>
    </dsp:sp>
    <dsp:sp modelId="{5AF09BDB-9922-46F5-9EA6-677E2BE2D74E}">
      <dsp:nvSpPr>
        <dsp:cNvPr id="0" name=""/>
        <dsp:cNvSpPr/>
      </dsp:nvSpPr>
      <dsp:spPr>
        <a:xfrm>
          <a:off x="1425090" y="3399756"/>
          <a:ext cx="896414" cy="719058"/>
        </a:xfrm>
        <a:prstGeom prst="ellipse">
          <a:avLst/>
        </a:prstGeom>
        <a:solidFill>
          <a:srgbClr val="50D4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rPr>
            <a:t>Hospitals/ED</a:t>
          </a:r>
        </a:p>
      </dsp:txBody>
      <dsp:txXfrm>
        <a:off x="1556367" y="3505060"/>
        <a:ext cx="633860" cy="508450"/>
      </dsp:txXfrm>
    </dsp:sp>
    <dsp:sp modelId="{025912AD-8C5C-4124-9F44-19724F0B6A8A}">
      <dsp:nvSpPr>
        <dsp:cNvPr id="0" name=""/>
        <dsp:cNvSpPr/>
      </dsp:nvSpPr>
      <dsp:spPr>
        <a:xfrm rot="10786290">
          <a:off x="2263278" y="2828147"/>
          <a:ext cx="1233609" cy="15958"/>
        </a:xfrm>
        <a:custGeom>
          <a:avLst/>
          <a:gdLst/>
          <a:ahLst/>
          <a:cxnLst/>
          <a:rect l="0" t="0" r="0" b="0"/>
          <a:pathLst>
            <a:path>
              <a:moveTo>
                <a:pt x="0" y="7979"/>
              </a:moveTo>
              <a:lnTo>
                <a:pt x="1233609"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solidFill>
          </a:endParaRPr>
        </a:p>
      </dsp:txBody>
      <dsp:txXfrm rot="10800000">
        <a:off x="2849242" y="2805286"/>
        <a:ext cx="61680" cy="61680"/>
      </dsp:txXfrm>
    </dsp:sp>
    <dsp:sp modelId="{44E79A98-2E06-4928-867B-392B4D758D07}">
      <dsp:nvSpPr>
        <dsp:cNvPr id="0" name=""/>
        <dsp:cNvSpPr/>
      </dsp:nvSpPr>
      <dsp:spPr>
        <a:xfrm>
          <a:off x="1117937" y="2390562"/>
          <a:ext cx="1145353" cy="900614"/>
        </a:xfrm>
        <a:prstGeom prst="ellipse">
          <a:avLst/>
        </a:prstGeom>
        <a:solidFill>
          <a:srgbClr val="ED83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Text" lastClr="000000"/>
              </a:solidFill>
            </a:rPr>
            <a:t>Contract Psychiatric Hospital</a:t>
          </a:r>
          <a:endParaRPr lang="en-US" sz="1000" b="1" kern="1200" dirty="0">
            <a:solidFill>
              <a:sysClr val="windowText" lastClr="000000"/>
            </a:solidFill>
          </a:endParaRPr>
        </a:p>
        <a:p>
          <a:pPr marL="57150" lvl="1" indent="-57150" algn="l" defTabSz="266700">
            <a:lnSpc>
              <a:spcPct val="90000"/>
            </a:lnSpc>
            <a:spcBef>
              <a:spcPct val="0"/>
            </a:spcBef>
            <a:spcAft>
              <a:spcPct val="15000"/>
            </a:spcAft>
            <a:buChar char="•"/>
          </a:pPr>
          <a:endParaRPr lang="en-US" sz="600" kern="1200" dirty="0">
            <a:solidFill>
              <a:sysClr val="windowText" lastClr="000000"/>
            </a:solidFill>
          </a:endParaRPr>
        </a:p>
      </dsp:txBody>
      <dsp:txXfrm>
        <a:off x="1285670" y="2522454"/>
        <a:ext cx="809887" cy="636830"/>
      </dsp:txXfrm>
    </dsp:sp>
    <dsp:sp modelId="{616379A9-BF60-41AB-82DC-5419C70C61FA}">
      <dsp:nvSpPr>
        <dsp:cNvPr id="0" name=""/>
        <dsp:cNvSpPr/>
      </dsp:nvSpPr>
      <dsp:spPr>
        <a:xfrm rot="12126818">
          <a:off x="2214753" y="2336756"/>
          <a:ext cx="1395580" cy="15958"/>
        </a:xfrm>
        <a:custGeom>
          <a:avLst/>
          <a:gdLst/>
          <a:ahLst/>
          <a:cxnLst/>
          <a:rect l="0" t="0" r="0" b="0"/>
          <a:pathLst>
            <a:path>
              <a:moveTo>
                <a:pt x="0" y="7979"/>
              </a:moveTo>
              <a:lnTo>
                <a:pt x="1395580"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77653" y="2309846"/>
        <a:ext cx="69779" cy="69779"/>
      </dsp:txXfrm>
    </dsp:sp>
    <dsp:sp modelId="{44B5517F-FCED-401B-92D7-827ED50A1096}">
      <dsp:nvSpPr>
        <dsp:cNvPr id="0" name=""/>
        <dsp:cNvSpPr/>
      </dsp:nvSpPr>
      <dsp:spPr>
        <a:xfrm>
          <a:off x="1447802" y="1507369"/>
          <a:ext cx="850991" cy="830167"/>
        </a:xfrm>
        <a:prstGeom prst="ellipse">
          <a:avLst/>
        </a:prstGeom>
        <a:solidFill>
          <a:srgbClr val="48E7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ysClr val="windowText" lastClr="000000"/>
              </a:solidFill>
            </a:rPr>
            <a:t>FQHC's</a:t>
          </a:r>
        </a:p>
      </dsp:txBody>
      <dsp:txXfrm>
        <a:off x="1572427" y="1628944"/>
        <a:ext cx="601741" cy="587017"/>
      </dsp:txXfrm>
    </dsp:sp>
    <dsp:sp modelId="{F248E1BA-13B7-4713-BC2F-9C1B3E4E8CD6}">
      <dsp:nvSpPr>
        <dsp:cNvPr id="0" name=""/>
        <dsp:cNvSpPr/>
      </dsp:nvSpPr>
      <dsp:spPr>
        <a:xfrm rot="13361739">
          <a:off x="2279081" y="1889382"/>
          <a:ext cx="1637095" cy="15958"/>
        </a:xfrm>
        <a:custGeom>
          <a:avLst/>
          <a:gdLst/>
          <a:ahLst/>
          <a:cxnLst/>
          <a:rect l="0" t="0" r="0" b="0"/>
          <a:pathLst>
            <a:path>
              <a:moveTo>
                <a:pt x="0" y="7979"/>
              </a:moveTo>
              <a:lnTo>
                <a:pt x="1637095"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3056702" y="1856434"/>
        <a:ext cx="81854" cy="81854"/>
      </dsp:txXfrm>
    </dsp:sp>
    <dsp:sp modelId="{DE2EF072-0615-4CA2-A97D-7C1416FD1229}">
      <dsp:nvSpPr>
        <dsp:cNvPr id="0" name=""/>
        <dsp:cNvSpPr/>
      </dsp:nvSpPr>
      <dsp:spPr>
        <a:xfrm>
          <a:off x="1752608" y="609604"/>
          <a:ext cx="851725" cy="879423"/>
        </a:xfrm>
        <a:prstGeom prst="ellipse">
          <a:avLst/>
        </a:prstGeom>
        <a:solidFill>
          <a:srgbClr val="F25D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bg1"/>
              </a:solidFill>
            </a:rPr>
            <a:t>Mobile</a:t>
          </a:r>
          <a:r>
            <a:rPr lang="en-US" sz="800" kern="1200" dirty="0">
              <a:solidFill>
                <a:schemeClr val="bg1"/>
              </a:solidFill>
            </a:rPr>
            <a:t> </a:t>
          </a:r>
          <a:r>
            <a:rPr lang="en-US" sz="800" b="1" kern="1200" dirty="0">
              <a:solidFill>
                <a:schemeClr val="bg1"/>
              </a:solidFill>
            </a:rPr>
            <a:t>Crisis</a:t>
          </a:r>
        </a:p>
      </dsp:txBody>
      <dsp:txXfrm>
        <a:off x="1877340" y="738393"/>
        <a:ext cx="602261" cy="621845"/>
      </dsp:txXfrm>
    </dsp:sp>
    <dsp:sp modelId="{EE8594A8-F03C-44CE-BE89-AF2CD9D61CE6}">
      <dsp:nvSpPr>
        <dsp:cNvPr id="0" name=""/>
        <dsp:cNvSpPr/>
      </dsp:nvSpPr>
      <dsp:spPr>
        <a:xfrm rot="14789417">
          <a:off x="2874107" y="1670333"/>
          <a:ext cx="1468317" cy="15958"/>
        </a:xfrm>
        <a:custGeom>
          <a:avLst/>
          <a:gdLst/>
          <a:ahLst/>
          <a:cxnLst/>
          <a:rect l="0" t="0" r="0" b="0"/>
          <a:pathLst>
            <a:path>
              <a:moveTo>
                <a:pt x="0" y="7979"/>
              </a:moveTo>
              <a:lnTo>
                <a:pt x="1468317" y="79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71558" y="1641604"/>
        <a:ext cx="73415" cy="73415"/>
      </dsp:txXfrm>
    </dsp:sp>
    <dsp:sp modelId="{068AC82E-BA96-413F-BEC1-EACFB85B6DE5}">
      <dsp:nvSpPr>
        <dsp:cNvPr id="0" name=""/>
        <dsp:cNvSpPr/>
      </dsp:nvSpPr>
      <dsp:spPr>
        <a:xfrm>
          <a:off x="2652215" y="170821"/>
          <a:ext cx="975978" cy="863043"/>
        </a:xfrm>
        <a:prstGeom prst="ellipse">
          <a:avLst/>
        </a:prstGeom>
        <a:solidFill>
          <a:srgbClr val="2DC3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Text" lastClr="000000"/>
              </a:solidFill>
            </a:rPr>
            <a:t>Faith Based Community</a:t>
          </a:r>
        </a:p>
      </dsp:txBody>
      <dsp:txXfrm>
        <a:off x="2795144" y="297211"/>
        <a:ext cx="690120" cy="61026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7" tIns="46584" rIns="93167" bIns="46584" rtlCol="0"/>
          <a:lstStyle>
            <a:lvl1pPr algn="r">
              <a:defRPr sz="1200" b="0" i="0">
                <a:latin typeface="Arial" charset="0"/>
              </a:defRPr>
            </a:lvl1pPr>
          </a:lstStyle>
          <a:p>
            <a:fld id="{A022A3E3-165D-6848-B2B3-96685D1A451D}" type="datetimeFigureOut">
              <a:rPr lang="en-US" smtClean="0"/>
              <a:pPr/>
              <a:t>1/13/2021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4" rIns="93167" bIns="46584"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7" tIns="46584" rIns="93167" bIns="46584" rtlCol="0" anchor="b"/>
          <a:lstStyle>
            <a:lvl1pPr algn="r">
              <a:defRPr sz="1200" b="0" i="0">
                <a:latin typeface="Arial" charset="0"/>
              </a:defRPr>
            </a:lvl1pPr>
          </a:lstStyle>
          <a:p>
            <a:fld id="{7FB651BC-EB9F-6142-A903-B8BCAD1993CA}" type="slidenum">
              <a:rPr lang="en-US" smtClean="0"/>
              <a:pPr/>
              <a:t>‹#›</a:t>
            </a:fld>
            <a:endParaRPr lang="en-US" dirty="0"/>
          </a:p>
        </p:txBody>
      </p:sp>
    </p:spTree>
    <p:extLst>
      <p:ext uri="{BB962C8B-B14F-4D97-AF65-F5344CB8AC3E}">
        <p14:creationId xmlns:p14="http://schemas.microsoft.com/office/powerpoint/2010/main" val="143305177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22860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45720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68580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91440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FB651BC-EB9F-6142-A903-B8BCAD1993CA}" type="slidenum">
              <a:rPr lang="en-US" smtClean="0"/>
              <a:t>2</a:t>
            </a:fld>
            <a:endParaRPr lang="en-US" dirty="0"/>
          </a:p>
        </p:txBody>
      </p:sp>
    </p:spTree>
    <p:extLst>
      <p:ext uri="{BB962C8B-B14F-4D97-AF65-F5344CB8AC3E}">
        <p14:creationId xmlns:p14="http://schemas.microsoft.com/office/powerpoint/2010/main" val="194876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DBHDD manages a three-tiered provider network (not to be confused with the three tiers that I mentioned in the last slide). </a:t>
            </a:r>
          </a:p>
          <a:p>
            <a:endParaRPr lang="en-US" sz="1400" dirty="0"/>
          </a:p>
          <a:p>
            <a:r>
              <a:rPr lang="en-US" sz="1400" dirty="0"/>
              <a:t>Apex is anchored to the first two tiers of the DBHDD provider network. </a:t>
            </a:r>
          </a:p>
          <a:p>
            <a:endParaRPr lang="en-US" sz="1400" dirty="0"/>
          </a:p>
          <a:p>
            <a:r>
              <a:rPr lang="en-US" sz="1400" dirty="0"/>
              <a:t>Tier 1 consists of community service boards (CSBs for short). It is our safety net. Tier 2  includes what community Medicaid providers. </a:t>
            </a:r>
          </a:p>
          <a:p>
            <a:endParaRPr lang="en-US" sz="1400" dirty="0"/>
          </a:p>
          <a:p>
            <a:r>
              <a:rPr lang="en-US" sz="1400" dirty="0"/>
              <a:t>Additionally, DBHDD is organized into six geographical regions.</a:t>
            </a:r>
          </a:p>
          <a:p>
            <a:endParaRPr lang="en-US" sz="1400" dirty="0"/>
          </a:p>
          <a:p>
            <a:r>
              <a:rPr lang="en-US" sz="1400" dirty="0"/>
              <a:t>We launched the program with six providers in Region 1…represented in Blue on the map. </a:t>
            </a:r>
          </a:p>
        </p:txBody>
      </p:sp>
      <p:sp>
        <p:nvSpPr>
          <p:cNvPr id="4" name="Slide Number Placeholder 3"/>
          <p:cNvSpPr>
            <a:spLocks noGrp="1"/>
          </p:cNvSpPr>
          <p:nvPr>
            <p:ph type="sldNum" sz="quarter" idx="5"/>
          </p:nvPr>
        </p:nvSpPr>
        <p:spPr/>
        <p:txBody>
          <a:bodyPr/>
          <a:lstStyle/>
          <a:p>
            <a:fld id="{7FB651BC-EB9F-6142-A903-B8BCAD1993CA}" type="slidenum">
              <a:rPr lang="en-US" smtClean="0"/>
              <a:pPr/>
              <a:t>9</a:t>
            </a:fld>
            <a:endParaRPr lang="en-US" dirty="0"/>
          </a:p>
        </p:txBody>
      </p:sp>
    </p:spTree>
    <p:extLst>
      <p:ext uri="{BB962C8B-B14F-4D97-AF65-F5344CB8AC3E}">
        <p14:creationId xmlns:p14="http://schemas.microsoft.com/office/powerpoint/2010/main" val="152560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a:t>
            </a:r>
            <a:r>
              <a:rPr lang="en-US" dirty="0"/>
              <a:t>RHA</a:t>
            </a:r>
          </a:p>
          <a:p>
            <a:endParaRPr lang="en-US" dirty="0"/>
          </a:p>
          <a:p>
            <a:pPr marL="171450" indent="-171450">
              <a:buFont typeface="Arial" panose="020B0604020202020204" pitchFamily="34" charset="0"/>
              <a:buChar char="•"/>
            </a:pPr>
            <a:r>
              <a:rPr lang="en-US" dirty="0"/>
              <a:t>The purpose of this slide is to set up the structure of the state office, regions, hospitals. Then, ultimately, where the staff member fits into this structure. </a:t>
            </a:r>
          </a:p>
          <a:p>
            <a:pPr marL="171450" indent="-171450">
              <a:buFont typeface="Arial" panose="020B0604020202020204" pitchFamily="34" charset="0"/>
              <a:buChar char="•"/>
            </a:pPr>
            <a:r>
              <a:rPr lang="en-US" dirty="0"/>
              <a:t>You may want to mention which region your hospital is located.</a:t>
            </a:r>
          </a:p>
        </p:txBody>
      </p:sp>
      <p:sp>
        <p:nvSpPr>
          <p:cNvPr id="4" name="Slide Number Placeholder 3"/>
          <p:cNvSpPr>
            <a:spLocks noGrp="1"/>
          </p:cNvSpPr>
          <p:nvPr>
            <p:ph type="sldNum" sz="quarter" idx="10"/>
          </p:nvPr>
        </p:nvSpPr>
        <p:spPr/>
        <p:txBody>
          <a:bodyPr/>
          <a:lstStyle/>
          <a:p>
            <a:fld id="{7FB651BC-EB9F-6142-A903-B8BCAD1993CA}" type="slidenum">
              <a:rPr lang="en-US" smtClean="0"/>
              <a:t>13</a:t>
            </a:fld>
            <a:endParaRPr lang="en-US"/>
          </a:p>
        </p:txBody>
      </p:sp>
    </p:spTree>
    <p:extLst>
      <p:ext uri="{BB962C8B-B14F-4D97-AF65-F5344CB8AC3E}">
        <p14:creationId xmlns:p14="http://schemas.microsoft.com/office/powerpoint/2010/main" val="305030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4458">
              <a:buFont typeface="Arial" panose="020B0604020202020204" pitchFamily="34" charset="0"/>
              <a:buNone/>
              <a:defRPr/>
            </a:pPr>
            <a:endParaRPr lang="en-US" dirty="0"/>
          </a:p>
          <a:p>
            <a:pPr marL="0" indent="0" defTabSz="924458">
              <a:buFont typeface="Arial" panose="020B0604020202020204" pitchFamily="34" charset="0"/>
              <a:buNone/>
              <a:defRPr/>
            </a:pPr>
            <a:r>
              <a:rPr lang="en-US" dirty="0"/>
              <a:t>Read info at top on GA Apex Program in…..</a:t>
            </a:r>
          </a:p>
          <a:p>
            <a:pPr marL="628650" lvl="1" indent="-171450" defTabSz="924458">
              <a:buFont typeface="Arial" panose="020B0604020202020204" pitchFamily="34" charset="0"/>
              <a:buChar char="•"/>
              <a:defRPr/>
            </a:pPr>
            <a:r>
              <a:rPr lang="en-US" dirty="0"/>
              <a:t>Schools</a:t>
            </a:r>
            <a:r>
              <a:rPr lang="en-US" baseline="0" dirty="0"/>
              <a:t> are defined as having the Apex Program if they have been implementing Apex for at least 3 months.</a:t>
            </a:r>
            <a:endParaRPr lang="en-US" dirty="0"/>
          </a:p>
          <a:p>
            <a:pPr marL="628650" lvl="1" indent="-171450" defTabSz="924458">
              <a:buFont typeface="Arial" panose="020B0604020202020204" pitchFamily="34" charset="0"/>
              <a:buChar char="•"/>
              <a:defRPr/>
            </a:pPr>
            <a:r>
              <a:rPr lang="en-US" dirty="0"/>
              <a:t>Note: All Region 3 counties have at least one Apex school.</a:t>
            </a:r>
          </a:p>
          <a:p>
            <a:pPr defTabSz="924458">
              <a:defRPr/>
            </a:pPr>
            <a:endParaRPr lang="en-US" dirty="0"/>
          </a:p>
          <a:p>
            <a:pPr marL="171450" indent="-171450" defTabSz="924458">
              <a:buFont typeface="Arial" panose="020B0604020202020204" pitchFamily="34" charset="0"/>
              <a:buChar char="•"/>
              <a:defRPr/>
            </a:pPr>
            <a:r>
              <a:rPr lang="en-US" dirty="0"/>
              <a:t>Apex</a:t>
            </a:r>
            <a:r>
              <a:rPr lang="en-US" baseline="0" dirty="0"/>
              <a:t> has been somewhat more highly concentrated in elementary schools, supporting the goal of early detection of mental health issues and prevention and early intervention as important in effectively promoting children’s mental health.</a:t>
            </a:r>
          </a:p>
          <a:p>
            <a:pPr marL="171450" indent="-171450" defTabSz="924458">
              <a:buFont typeface="Arial" panose="020B0604020202020204" pitchFamily="34" charset="0"/>
              <a:buChar char="•"/>
              <a:defRPr/>
            </a:pPr>
            <a:endParaRPr lang="en-US" baseline="0" dirty="0"/>
          </a:p>
          <a:p>
            <a:pPr marL="171450" indent="-171450" defTabSz="924458">
              <a:buFont typeface="Arial" panose="020B0604020202020204" pitchFamily="34" charset="0"/>
              <a:buChar char="•"/>
              <a:defRPr/>
            </a:pPr>
            <a:r>
              <a:rPr lang="en-US" baseline="0" dirty="0"/>
              <a:t>Apex is currently in 134 schools with co-existing PBIS programs, at various stages of implementation.</a:t>
            </a:r>
          </a:p>
          <a:p>
            <a:pPr marL="171450" indent="-171450" defTabSz="924458">
              <a:buFont typeface="Arial" panose="020B0604020202020204" pitchFamily="34" charset="0"/>
              <a:buChar char="•"/>
              <a:defRPr/>
            </a:pPr>
            <a:endParaRPr lang="en-US" baseline="0" dirty="0"/>
          </a:p>
          <a:p>
            <a:pPr marL="171450" marR="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DBHDD has partnered with the Center of Excellence for Children’s Behavioral Health at Georgia State University to provide technical assistance in the areas of program implementation and sustainability to the community-based MH providers, and for program monitoring and evaluation support.</a:t>
            </a:r>
            <a:endParaRPr lang="en-US" dirty="0"/>
          </a:p>
          <a:p>
            <a:pPr marL="171450" indent="-171450" defTabSz="924458">
              <a:buFont typeface="Arial" panose="020B0604020202020204" pitchFamily="34" charset="0"/>
              <a:buChar char="•"/>
              <a:defRPr/>
            </a:pPr>
            <a:endParaRPr lang="en-US" baseline="0" dirty="0"/>
          </a:p>
          <a:p>
            <a:pPr defTabSz="924458">
              <a:defRPr/>
            </a:pPr>
            <a:endParaRPr lang="en-US" baseline="0" dirty="0"/>
          </a:p>
          <a:p>
            <a:pPr defTabSz="924458">
              <a:defRPr/>
            </a:pP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9C2DB-9918-4EC3-80B9-C39BDA8EE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10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All</a:t>
            </a:r>
            <a:r>
              <a:rPr lang="en-US" baseline="0" dirty="0"/>
              <a:t> of these initiatives have there own workgroups that include all levels of staff as well as provider partner input.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8739B2-3ACB-4114-A1E5-81C6723AA2A7}" type="slidenum">
              <a:rPr lang="en-US" smtClean="0"/>
              <a:t>24</a:t>
            </a:fld>
            <a:endParaRPr lang="en-US"/>
          </a:p>
        </p:txBody>
      </p:sp>
    </p:spTree>
    <p:extLst>
      <p:ext uri="{BB962C8B-B14F-4D97-AF65-F5344CB8AC3E}">
        <p14:creationId xmlns:p14="http://schemas.microsoft.com/office/powerpoint/2010/main" val="302107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charset="0"/>
                <a:ea typeface="Arial" charset="0"/>
                <a:cs typeface="Arial" charset="0"/>
              </a:rPr>
              <a:t>USE AS END SLIDE if needed </a:t>
            </a:r>
          </a:p>
        </p:txBody>
      </p:sp>
      <p:sp>
        <p:nvSpPr>
          <p:cNvPr id="4" name="Slide Number Placeholder 3"/>
          <p:cNvSpPr>
            <a:spLocks noGrp="1"/>
          </p:cNvSpPr>
          <p:nvPr>
            <p:ph type="sldNum" sz="quarter" idx="10"/>
          </p:nvPr>
        </p:nvSpPr>
        <p:spPr/>
        <p:txBody>
          <a:bodyPr/>
          <a:lstStyle/>
          <a:p>
            <a:fld id="{7FB651BC-EB9F-6142-A903-B8BCAD1993CA}" type="slidenum">
              <a:rPr lang="en-US" smtClean="0"/>
              <a:t>29</a:t>
            </a:fld>
            <a:endParaRPr lang="en-US" dirty="0"/>
          </a:p>
        </p:txBody>
      </p:sp>
    </p:spTree>
    <p:extLst>
      <p:ext uri="{BB962C8B-B14F-4D97-AF65-F5344CB8AC3E}">
        <p14:creationId xmlns:p14="http://schemas.microsoft.com/office/powerpoint/2010/main" val="87485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Stack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379200" cy="758952"/>
          </a:xfrm>
        </p:spPr>
        <p:txBody>
          <a:bodyPr/>
          <a:lstStyle>
            <a:lvl1pPr>
              <a:defRPr>
                <a:solidFill>
                  <a:srgbClr val="3D58A7"/>
                </a:solidFill>
              </a:defRPr>
            </a:lvl1pPr>
          </a:lstStyle>
          <a:p>
            <a:r>
              <a:rPr kumimoji="0" lang="en-US"/>
              <a:t>Click to edit Master title style</a:t>
            </a:r>
            <a:endParaRPr kumimoji="0" lang="en-US" dirty="0"/>
          </a:p>
        </p:txBody>
      </p:sp>
      <p:sp>
        <p:nvSpPr>
          <p:cNvPr id="4" name="Text Placeholder 3"/>
          <p:cNvSpPr>
            <a:spLocks noGrp="1"/>
          </p:cNvSpPr>
          <p:nvPr>
            <p:ph type="body" sz="quarter" idx="10"/>
          </p:nvPr>
        </p:nvSpPr>
        <p:spPr>
          <a:xfrm>
            <a:off x="401638" y="1447800"/>
            <a:ext cx="11339512" cy="685800"/>
          </a:xfrm>
        </p:spPr>
        <p:txBody>
          <a:bodyPr/>
          <a:lstStyle>
            <a:lvl1pPr marL="0" indent="0">
              <a:buFontTx/>
              <a:buNone/>
              <a:defRPr/>
            </a:lvl1pPr>
          </a:lstStyle>
          <a:p>
            <a:pPr lvl="0"/>
            <a:r>
              <a:rPr lang="en-US" dirty="0"/>
              <a:t>Click to edit Master text styles</a:t>
            </a:r>
          </a:p>
        </p:txBody>
      </p:sp>
      <p:sp>
        <p:nvSpPr>
          <p:cNvPr id="8" name="Content Placeholder 7"/>
          <p:cNvSpPr>
            <a:spLocks noGrp="1"/>
          </p:cNvSpPr>
          <p:nvPr>
            <p:ph sz="quarter" idx="1"/>
          </p:nvPr>
        </p:nvSpPr>
        <p:spPr>
          <a:xfrm>
            <a:off x="401637" y="2133600"/>
            <a:ext cx="11302501" cy="4225493"/>
          </a:xfrm>
        </p:spPr>
        <p:txBody>
          <a:bodyPr anchor="t" anchorCtr="0"/>
          <a:lstStyle>
            <a:lvl1pPr>
              <a:buClrTx/>
              <a:defRPr/>
            </a:lvl1pPr>
            <a:lvl2pPr>
              <a:buClr>
                <a:srgbClr val="3D58A7"/>
              </a:buClr>
              <a:defRPr>
                <a:solidFill>
                  <a:schemeClr val="accent5">
                    <a:lumMod val="25000"/>
                  </a:schemeClr>
                </a:solidFill>
              </a:defRPr>
            </a:lvl2pPr>
            <a:lvl3pPr marL="822960" indent="-228600">
              <a:buClr>
                <a:srgbClr val="414042"/>
              </a:buClr>
              <a:buFont typeface="Wingdings" panose="05000000000000000000" pitchFamily="2" charset="2"/>
              <a:buChar char="v"/>
              <a:defRPr/>
            </a:lvl3pPr>
            <a:lvl4pPr>
              <a:buClr>
                <a:srgbClr val="183319"/>
              </a:buClr>
              <a:defRPr>
                <a:solidFill>
                  <a:schemeClr val="accent5">
                    <a:lumMod val="25000"/>
                  </a:schemeClr>
                </a:solidFill>
              </a:defRPr>
            </a:lvl4pPr>
            <a:lvl5pPr>
              <a:buClr>
                <a:srgbClr val="3D58A7"/>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2" name="Rectangle 11"/>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13" name="TextBox 12"/>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56304198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userDrawn="1"/>
        </p:nvSpPr>
        <p:spPr bwMode="auto">
          <a:xfrm>
            <a:off x="211328" y="6391657"/>
            <a:ext cx="11777472"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Content Placeholder 7"/>
          <p:cNvSpPr>
            <a:spLocks noGrp="1"/>
          </p:cNvSpPr>
          <p:nvPr>
            <p:ph sz="quarter" idx="1"/>
          </p:nvPr>
        </p:nvSpPr>
        <p:spPr>
          <a:xfrm>
            <a:off x="402336" y="1205948"/>
            <a:ext cx="11338560" cy="5148765"/>
          </a:xfrm>
        </p:spPr>
        <p:txBody>
          <a:bodyPr anchor="t" anchorCtr="0"/>
          <a:lstStyle>
            <a:lvl1pPr>
              <a:buClrTx/>
              <a:defRPr/>
            </a:lvl1pPr>
            <a:lvl2pPr>
              <a:buClr>
                <a:srgbClr val="3D58A7"/>
              </a:buClr>
              <a:defRPr>
                <a:solidFill>
                  <a:schemeClr val="accent5">
                    <a:lumMod val="25000"/>
                  </a:schemeClr>
                </a:solidFill>
              </a:defRPr>
            </a:lvl2pPr>
            <a:lvl3pPr marL="822960" indent="-228600">
              <a:buClr>
                <a:srgbClr val="414042"/>
              </a:buClr>
              <a:buFont typeface="Wingdings" panose="05000000000000000000" pitchFamily="2" charset="2"/>
              <a:buChar char="v"/>
              <a:defRPr/>
            </a:lvl3pPr>
            <a:lvl4pPr>
              <a:buClr>
                <a:srgbClr val="183319"/>
              </a:buClr>
              <a:defRPr>
                <a:solidFill>
                  <a:schemeClr val="accent5">
                    <a:lumMod val="25000"/>
                  </a:schemeClr>
                </a:solidFill>
              </a:defRPr>
            </a:lvl4pPr>
            <a:lvl5pPr>
              <a:buClr>
                <a:srgbClr val="3D58A7"/>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Title 1"/>
          <p:cNvSpPr>
            <a:spLocks noGrp="1"/>
          </p:cNvSpPr>
          <p:nvPr>
            <p:ph type="title"/>
          </p:nvPr>
        </p:nvSpPr>
        <p:spPr>
          <a:xfrm>
            <a:off x="402336" y="307848"/>
            <a:ext cx="11379200" cy="758952"/>
          </a:xfrm>
        </p:spPr>
        <p:txBody>
          <a:bodyPr/>
          <a:lstStyle>
            <a:lvl1pPr>
              <a:defRPr>
                <a:solidFill>
                  <a:srgbClr val="3D58A7"/>
                </a:solidFill>
              </a:defRPr>
            </a:lvl1pPr>
          </a:lstStyle>
          <a:p>
            <a:r>
              <a:rPr kumimoji="0" lang="en-US"/>
              <a:t>Click to edit Master title style</a:t>
            </a:r>
            <a:endParaRPr kumimoji="0" lang="en-US" dirty="0"/>
          </a:p>
        </p:txBody>
      </p:sp>
      <p:sp>
        <p:nvSpPr>
          <p:cNvPr id="14" name="Rectangle 13"/>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15" name="TextBox 14"/>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034666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2_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307848"/>
            <a:ext cx="11379200" cy="758952"/>
          </a:xfrm>
        </p:spPr>
        <p:txBody>
          <a:bodyPr/>
          <a:lstStyle>
            <a:lvl1pPr>
              <a:defRPr>
                <a:solidFill>
                  <a:srgbClr val="3D58A7"/>
                </a:solidFill>
              </a:defRPr>
            </a:lvl1pPr>
          </a:lstStyle>
          <a:p>
            <a:r>
              <a:rPr kumimoji="0" lang="en-US"/>
              <a:t>Click to edit Master title style</a:t>
            </a:r>
            <a:endParaRPr kumimoji="0" lang="en-US" dirty="0"/>
          </a:p>
        </p:txBody>
      </p:sp>
      <p:sp>
        <p:nvSpPr>
          <p:cNvPr id="10" name="Content Placeholder 9"/>
          <p:cNvSpPr>
            <a:spLocks noGrp="1"/>
          </p:cNvSpPr>
          <p:nvPr>
            <p:ph sz="half" idx="1"/>
          </p:nvPr>
        </p:nvSpPr>
        <p:spPr>
          <a:xfrm>
            <a:off x="402335" y="1371600"/>
            <a:ext cx="7116065" cy="4681728"/>
          </a:xfrm>
        </p:spPr>
        <p:txBody>
          <a:bodyPr/>
          <a:lstStyle>
            <a:lvl1pPr>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2" name="Content Placeholder 11"/>
          <p:cNvSpPr>
            <a:spLocks noGrp="1"/>
          </p:cNvSpPr>
          <p:nvPr>
            <p:ph sz="half" idx="2"/>
          </p:nvPr>
        </p:nvSpPr>
        <p:spPr>
          <a:xfrm>
            <a:off x="8026401" y="1371600"/>
            <a:ext cx="3759199" cy="4681728"/>
          </a:xfrm>
        </p:spPr>
        <p:txBody>
          <a:bodyPr/>
          <a:lstStyle>
            <a:lvl1pPr>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cxnSp>
        <p:nvCxnSpPr>
          <p:cNvPr id="4" name="Straight Connector 3"/>
          <p:cNvCxnSpPr/>
          <p:nvPr userDrawn="1"/>
        </p:nvCxnSpPr>
        <p:spPr>
          <a:xfrm flipH="1">
            <a:off x="7772400" y="1332705"/>
            <a:ext cx="1" cy="4773168"/>
          </a:xfrm>
          <a:prstGeom prst="line">
            <a:avLst/>
          </a:prstGeom>
          <a:ln>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11" name="TextBox 10"/>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46091013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scussion Questi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23900"/>
            <a:ext cx="8686800" cy="1371600"/>
          </a:xfrm>
        </p:spPr>
        <p:txBody>
          <a:bodyPr anchor="ctr" anchorCtr="0">
            <a:normAutofit/>
          </a:bodyPr>
          <a:lstStyle>
            <a:lvl1pPr algn="l">
              <a:defRPr sz="2800" b="0">
                <a:solidFill>
                  <a:schemeClr val="accent1"/>
                </a:solidFill>
                <a:latin typeface="Georgia" charset="0"/>
                <a:ea typeface="Georgia" charset="0"/>
                <a:cs typeface="Georgia" charset="0"/>
              </a:defRPr>
            </a:lvl1pPr>
          </a:lstStyle>
          <a:p>
            <a:r>
              <a:rPr lang="en-US" dirty="0"/>
              <a:t>Click to edit Master title style</a:t>
            </a:r>
          </a:p>
        </p:txBody>
      </p:sp>
      <p:sp>
        <p:nvSpPr>
          <p:cNvPr id="7" name="Oval 6"/>
          <p:cNvSpPr/>
          <p:nvPr userDrawn="1"/>
        </p:nvSpPr>
        <p:spPr>
          <a:xfrm>
            <a:off x="1219200" y="723900"/>
            <a:ext cx="1371600" cy="1371600"/>
          </a:xfrm>
          <a:prstGeom prst="ellipse">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0" dirty="0">
                <a:latin typeface="Arial Black" charset="0"/>
                <a:ea typeface="Arial Black" charset="0"/>
                <a:cs typeface="Arial Black" charset="0"/>
              </a:rPr>
              <a:t>?</a:t>
            </a:r>
          </a:p>
        </p:txBody>
      </p:sp>
      <p:sp>
        <p:nvSpPr>
          <p:cNvPr id="8" name="Rectangle 7"/>
          <p:cNvSpPr/>
          <p:nvPr userDrawn="1"/>
        </p:nvSpPr>
        <p:spPr>
          <a:xfrm>
            <a:off x="228600" y="2584450"/>
            <a:ext cx="11734800" cy="3587750"/>
          </a:xfrm>
          <a:prstGeom prst="rect">
            <a:avLst/>
          </a:prstGeom>
          <a:solidFill>
            <a:srgbClr val="3C5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p:nvPr>
        </p:nvSpPr>
        <p:spPr>
          <a:xfrm>
            <a:off x="609600" y="2667000"/>
            <a:ext cx="5410200" cy="3200400"/>
          </a:xfrm>
        </p:spPr>
        <p:txBody>
          <a:bodyPr/>
          <a:lstStyle>
            <a:lvl1pPr>
              <a:defRPr>
                <a:solidFill>
                  <a:schemeClr val="bg1"/>
                </a:solidFill>
                <a:latin typeface="Georgia" charset="0"/>
                <a:ea typeface="Georgia" charset="0"/>
                <a:cs typeface="Georgia"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6" name="Text Placeholder 9"/>
          <p:cNvSpPr>
            <a:spLocks noGrp="1"/>
          </p:cNvSpPr>
          <p:nvPr>
            <p:ph type="body" sz="quarter" idx="14"/>
          </p:nvPr>
        </p:nvSpPr>
        <p:spPr>
          <a:xfrm>
            <a:off x="6172200" y="2667000"/>
            <a:ext cx="5410200" cy="3200400"/>
          </a:xfrm>
        </p:spPr>
        <p:txBody>
          <a:bodyPr/>
          <a:lstStyle>
            <a:lvl1pPr>
              <a:defRPr>
                <a:solidFill>
                  <a:schemeClr val="bg1"/>
                </a:solidFill>
                <a:latin typeface="Georgia" charset="0"/>
                <a:ea typeface="Georgia" charset="0"/>
                <a:cs typeface="Georgia"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360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6" grpId="0" build="allAtOnce">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vers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4" name="Picture Placeholder 3"/>
          <p:cNvSpPr>
            <a:spLocks noGrp="1"/>
          </p:cNvSpPr>
          <p:nvPr>
            <p:ph type="pic" sz="quarter" idx="10"/>
          </p:nvPr>
        </p:nvSpPr>
        <p:spPr>
          <a:xfrm>
            <a:off x="6477000" y="1447800"/>
            <a:ext cx="5105400" cy="4724400"/>
          </a:xfrm>
        </p:spPr>
        <p:txBody>
          <a:bodyPr/>
          <a:lstStyle/>
          <a:p>
            <a:endParaRPr lang="en-US" dirty="0"/>
          </a:p>
        </p:txBody>
      </p:sp>
      <p:sp>
        <p:nvSpPr>
          <p:cNvPr id="5" name="Rounded Rectangular Callout 4" descr="speech bubble"/>
          <p:cNvSpPr/>
          <p:nvPr userDrawn="1"/>
        </p:nvSpPr>
        <p:spPr>
          <a:xfrm>
            <a:off x="914400" y="1447800"/>
            <a:ext cx="4114800" cy="3429000"/>
          </a:xfrm>
          <a:prstGeom prst="wedgeRoundRectCallout">
            <a:avLst>
              <a:gd name="adj1" fmla="val 76698"/>
              <a:gd name="adj2" fmla="val -268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1"/>
          </p:nvPr>
        </p:nvSpPr>
        <p:spPr>
          <a:xfrm>
            <a:off x="1143000" y="1676400"/>
            <a:ext cx="3657600" cy="2971800"/>
          </a:xfrm>
        </p:spPr>
        <p:txBody>
          <a:bodyPr anchor="ctr" anchorCtr="0"/>
          <a:lstStyle>
            <a:lvl1pPr marL="0" indent="0">
              <a:buNone/>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Rectangle 5"/>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8" name="TextBox 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660744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55948" y="189344"/>
            <a:ext cx="3554052" cy="6126113"/>
          </a:xfrm>
          <a:prstGeom prst="rect">
            <a:avLst/>
          </a:prstGeom>
          <a:solidFill>
            <a:srgbClr val="3D58A7"/>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585174" y="4610103"/>
            <a:ext cx="2895600" cy="1136903"/>
          </a:xfrm>
        </p:spPr>
        <p:txBody>
          <a:bodyPr anchor="t"/>
          <a:lstStyle>
            <a:lvl1pPr marL="0" indent="0" algn="ctr">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Title 5"/>
          <p:cNvSpPr txBox="1">
            <a:spLocks/>
          </p:cNvSpPr>
          <p:nvPr userDrawn="1"/>
        </p:nvSpPr>
        <p:spPr>
          <a:xfrm>
            <a:off x="3879993" y="1418092"/>
            <a:ext cx="2133600" cy="42792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5">
                    <a:lumMod val="10000"/>
                  </a:schemeClr>
                </a:solidFill>
                <a:latin typeface="+mj-lt"/>
                <a:ea typeface="+mj-ea"/>
                <a:cs typeface="+mj-cs"/>
              </a:defRPr>
            </a:lvl1pPr>
          </a:lstStyle>
          <a:p>
            <a:pPr algn="l"/>
            <a:r>
              <a:rPr lang="en-US" sz="2800" dirty="0"/>
              <a:t>Instructions</a:t>
            </a:r>
          </a:p>
        </p:txBody>
      </p:sp>
      <p:sp>
        <p:nvSpPr>
          <p:cNvPr id="23" name="Content Placeholder 9"/>
          <p:cNvSpPr>
            <a:spLocks noGrp="1"/>
          </p:cNvSpPr>
          <p:nvPr>
            <p:ph sz="half" idx="10"/>
          </p:nvPr>
        </p:nvSpPr>
        <p:spPr>
          <a:xfrm>
            <a:off x="4068085" y="2115128"/>
            <a:ext cx="5384800" cy="3048000"/>
          </a:xfrm>
        </p:spPr>
        <p:txBody>
          <a:bodyPr/>
          <a:lstStyle>
            <a:lvl1pPr marL="457200" indent="-457200">
              <a:buFont typeface="+mj-lt"/>
              <a:buAutoNum type="arabicPeriod"/>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Rectangle 3"/>
          <p:cNvSpPr/>
          <p:nvPr userDrawn="1"/>
        </p:nvSpPr>
        <p:spPr>
          <a:xfrm>
            <a:off x="3879993" y="209737"/>
            <a:ext cx="7149048" cy="824808"/>
          </a:xfrm>
          <a:prstGeom prst="rect">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5"/>
          <p:cNvSpPr txBox="1">
            <a:spLocks/>
          </p:cNvSpPr>
          <p:nvPr userDrawn="1"/>
        </p:nvSpPr>
        <p:spPr>
          <a:xfrm>
            <a:off x="9452885" y="1418092"/>
            <a:ext cx="1576156" cy="427928"/>
          </a:xfrm>
          <a:prstGeom prst="rect">
            <a:avLst/>
          </a:prstGeom>
          <a:solidFill>
            <a:srgbClr val="3D58A7"/>
          </a:solidFill>
          <a:ln>
            <a:noFill/>
          </a:ln>
        </p:spPr>
        <p:txBody>
          <a:bodyPr vert="horz" anchor="b">
            <a:normAutofit/>
          </a:bodyPr>
          <a:lstStyle>
            <a:lvl1pPr algn="l" rtl="0" eaLnBrk="1" latinLnBrk="0" hangingPunct="1">
              <a:spcBef>
                <a:spcPct val="0"/>
              </a:spcBef>
              <a:buNone/>
              <a:defRPr kumimoji="0" sz="2800" kern="1200">
                <a:solidFill>
                  <a:schemeClr val="accent5">
                    <a:lumMod val="10000"/>
                  </a:schemeClr>
                </a:solidFill>
                <a:latin typeface="+mj-lt"/>
                <a:ea typeface="+mj-ea"/>
                <a:cs typeface="+mj-cs"/>
              </a:defRPr>
            </a:lvl1pPr>
          </a:lstStyle>
          <a:p>
            <a:endParaRPr lang="en-US" sz="1600" dirty="0">
              <a:solidFill>
                <a:schemeClr val="bg1"/>
              </a:solidFill>
            </a:endParaRPr>
          </a:p>
        </p:txBody>
      </p:sp>
      <p:pic>
        <p:nvPicPr>
          <p:cNvPr id="26" name="Picture 25"/>
          <p:cNvPicPr>
            <a:picLocks noChangeAspect="1"/>
          </p:cNvPicPr>
          <p:nvPr userDrawn="1"/>
        </p:nvPicPr>
        <p:blipFill>
          <a:blip r:embed="rId2">
            <a:lum bright="70000" contrast="-70000"/>
          </a:blip>
          <a:stretch>
            <a:fillRect/>
          </a:stretch>
        </p:blipFill>
        <p:spPr>
          <a:xfrm>
            <a:off x="605052" y="3312167"/>
            <a:ext cx="1060176" cy="1060176"/>
          </a:xfrm>
          <a:prstGeom prst="rect">
            <a:avLst/>
          </a:prstGeom>
        </p:spPr>
      </p:pic>
      <p:sp>
        <p:nvSpPr>
          <p:cNvPr id="20" name="Text Placeholder 2"/>
          <p:cNvSpPr>
            <a:spLocks noGrp="1"/>
          </p:cNvSpPr>
          <p:nvPr>
            <p:ph type="body" idx="12" hasCustomPrompt="1"/>
          </p:nvPr>
        </p:nvSpPr>
        <p:spPr>
          <a:xfrm>
            <a:off x="5615200" y="266696"/>
            <a:ext cx="5413841" cy="711415"/>
          </a:xfrm>
        </p:spPr>
        <p:txBody>
          <a:bodyPr anchor="t">
            <a:normAutofit/>
          </a:bodyPr>
          <a:lstStyle>
            <a:lvl1pPr marL="0" indent="0" algn="l" eaLnBrk="1" latinLnBrk="0" hangingPunct="1">
              <a:buNone/>
              <a:defRPr sz="1800" b="0" u="none" cap="none" spc="250" baseline="0">
                <a:solidFill>
                  <a:schemeClr val="accent5">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 </a:t>
            </a:r>
            <a:r>
              <a:rPr lang="en-US" dirty="0"/>
              <a:t> </a:t>
            </a:r>
            <a:endParaRPr kumimoji="0" lang="en-US" dirty="0"/>
          </a:p>
        </p:txBody>
      </p:sp>
      <p:sp>
        <p:nvSpPr>
          <p:cNvPr id="6" name="Text Placeholder 5"/>
          <p:cNvSpPr>
            <a:spLocks noGrp="1"/>
          </p:cNvSpPr>
          <p:nvPr>
            <p:ph type="body" sz="quarter" idx="13"/>
          </p:nvPr>
        </p:nvSpPr>
        <p:spPr>
          <a:xfrm>
            <a:off x="9453563" y="1417638"/>
            <a:ext cx="1574800" cy="428625"/>
          </a:xfrm>
        </p:spPr>
        <p:txBody>
          <a:bodyPr lIns="45720" rIns="45720" anchor="ctr" anchorCtr="0">
            <a:noAutofit/>
          </a:bodyPr>
          <a:lstStyle>
            <a:lvl1pPr marL="0" indent="0" algn="ctr">
              <a:buNone/>
              <a:defRPr sz="1400">
                <a:solidFill>
                  <a:schemeClr val="bg2"/>
                </a:solidFill>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3879850" y="266700"/>
            <a:ext cx="1735138" cy="711200"/>
          </a:xfrm>
        </p:spPr>
        <p:txBody>
          <a:bodyPr>
            <a:noAutofit/>
          </a:bodyPr>
          <a:lstStyle>
            <a:lvl1pPr marL="0" indent="0">
              <a:buFontTx/>
              <a:buNone/>
              <a:defRPr sz="2400">
                <a:solidFill>
                  <a:schemeClr val="accent5">
                    <a:lumMod val="10000"/>
                  </a:schemeClr>
                </a:solidFill>
              </a:defRPr>
            </a:lvl1pPr>
          </a:lstStyle>
          <a:p>
            <a:pPr lvl="0"/>
            <a:r>
              <a:rPr lang="en-US" dirty="0"/>
              <a:t>Type “Purpose:”</a:t>
            </a:r>
          </a:p>
        </p:txBody>
      </p:sp>
      <p:sp>
        <p:nvSpPr>
          <p:cNvPr id="27" name="Rectangle 2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28" name="TextBox 2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49873847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allout with graphic">
    <p:spTree>
      <p:nvGrpSpPr>
        <p:cNvPr id="1" name=""/>
        <p:cNvGrpSpPr/>
        <p:nvPr/>
      </p:nvGrpSpPr>
      <p:grpSpPr>
        <a:xfrm>
          <a:off x="0" y="0"/>
          <a:ext cx="0" cy="0"/>
          <a:chOff x="0" y="0"/>
          <a:chExt cx="0" cy="0"/>
        </a:xfrm>
      </p:grpSpPr>
      <p:sp>
        <p:nvSpPr>
          <p:cNvPr id="3" name="Rectangle 2" descr="&quot;&quot;"/>
          <p:cNvSpPr/>
          <p:nvPr userDrawn="1"/>
        </p:nvSpPr>
        <p:spPr>
          <a:xfrm>
            <a:off x="1371600" y="1600200"/>
            <a:ext cx="92964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kumimoji="0" lang="en-US" sz="3300" kern="1200">
                <a:solidFill>
                  <a:srgbClr val="3D58A7"/>
                </a:solidFill>
                <a:latin typeface="+mj-lt"/>
                <a:ea typeface="+mj-ea"/>
                <a:cs typeface="+mj-cs"/>
              </a:defRPr>
            </a:lvl1pPr>
          </a:lstStyle>
          <a:p>
            <a:r>
              <a:rPr lang="en-US" dirty="0"/>
              <a:t>Click to edit Master title style</a:t>
            </a:r>
          </a:p>
        </p:txBody>
      </p:sp>
      <p:sp>
        <p:nvSpPr>
          <p:cNvPr id="6" name="Text Placeholder 5"/>
          <p:cNvSpPr>
            <a:spLocks noGrp="1"/>
          </p:cNvSpPr>
          <p:nvPr>
            <p:ph type="body" sz="quarter" idx="10"/>
          </p:nvPr>
        </p:nvSpPr>
        <p:spPr>
          <a:xfrm>
            <a:off x="1371600" y="1600200"/>
            <a:ext cx="9296400" cy="1066800"/>
          </a:xfrm>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8" name="Content Placeholder 7"/>
          <p:cNvSpPr>
            <a:spLocks noGrp="1"/>
          </p:cNvSpPr>
          <p:nvPr>
            <p:ph sz="quarter" idx="11"/>
          </p:nvPr>
        </p:nvSpPr>
        <p:spPr>
          <a:xfrm>
            <a:off x="1371600" y="2819400"/>
            <a:ext cx="929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9" name="TextBox 8"/>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289177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userDrawn="1"/>
        </p:nvSpPr>
        <p:spPr bwMode="auto">
          <a:xfrm>
            <a:off x="211328" y="6391657"/>
            <a:ext cx="11777472"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Content Placeholder 7"/>
          <p:cNvSpPr>
            <a:spLocks noGrp="1"/>
          </p:cNvSpPr>
          <p:nvPr>
            <p:ph sz="quarter" idx="1"/>
          </p:nvPr>
        </p:nvSpPr>
        <p:spPr>
          <a:xfrm>
            <a:off x="402336" y="1205948"/>
            <a:ext cx="11338560" cy="5148765"/>
          </a:xfrm>
        </p:spPr>
        <p:txBody>
          <a:bodyPr anchor="t" anchorCtr="0"/>
          <a:lstStyle>
            <a:lvl1pPr>
              <a:buClrTx/>
              <a:defRPr/>
            </a:lvl1pPr>
            <a:lvl2pPr>
              <a:buClr>
                <a:srgbClr val="3D58A7"/>
              </a:buClr>
              <a:defRPr>
                <a:solidFill>
                  <a:schemeClr val="accent5">
                    <a:lumMod val="25000"/>
                  </a:schemeClr>
                </a:solidFill>
              </a:defRPr>
            </a:lvl2pPr>
            <a:lvl3pPr marL="822960" indent="-228600">
              <a:buClr>
                <a:srgbClr val="414042"/>
              </a:buClr>
              <a:buFont typeface="Wingdings" panose="05000000000000000000" pitchFamily="2" charset="2"/>
              <a:buChar char="v"/>
              <a:defRPr/>
            </a:lvl3pPr>
            <a:lvl4pPr>
              <a:buClr>
                <a:srgbClr val="183319"/>
              </a:buClr>
              <a:defRPr>
                <a:solidFill>
                  <a:schemeClr val="accent5">
                    <a:lumMod val="25000"/>
                  </a:schemeClr>
                </a:solidFill>
              </a:defRPr>
            </a:lvl4pPr>
            <a:lvl5pPr>
              <a:buClr>
                <a:srgbClr val="3D58A7"/>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Title 1"/>
          <p:cNvSpPr>
            <a:spLocks noGrp="1"/>
          </p:cNvSpPr>
          <p:nvPr>
            <p:ph type="title"/>
          </p:nvPr>
        </p:nvSpPr>
        <p:spPr>
          <a:xfrm>
            <a:off x="402336" y="307848"/>
            <a:ext cx="11379200" cy="758952"/>
          </a:xfrm>
        </p:spPr>
        <p:txBody>
          <a:bodyPr/>
          <a:lstStyle>
            <a:lvl1pPr>
              <a:defRPr>
                <a:solidFill>
                  <a:srgbClr val="3D58A7"/>
                </a:solidFill>
              </a:defRPr>
            </a:lvl1pPr>
          </a:lstStyle>
          <a:p>
            <a:r>
              <a:rPr kumimoji="0" lang="en-US"/>
              <a:t>Click to edit Master title style</a:t>
            </a:r>
            <a:endParaRPr kumimoji="0" lang="en-US" dirty="0"/>
          </a:p>
        </p:txBody>
      </p:sp>
      <p:sp>
        <p:nvSpPr>
          <p:cNvPr id="14" name="Rectangle 13"/>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15" name="TextBox 14"/>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25031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5205"/>
            <a:ext cx="10515600" cy="1325563"/>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
        <p:nvSpPr>
          <p:cNvPr id="8" name="Rectangle 7"/>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9" name="Rectangle 8"/>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Arial" charset="0"/>
            </a:endParaRPr>
          </a:p>
        </p:txBody>
      </p:sp>
      <p:sp>
        <p:nvSpPr>
          <p:cNvPr id="10" name="Rectangle 9"/>
          <p:cNvSpPr/>
          <p:nvPr userDrawn="1"/>
        </p:nvSpPr>
        <p:spPr>
          <a:xfrm>
            <a:off x="0" y="1134318"/>
            <a:ext cx="12192000" cy="55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with callout">
    <p:spTree>
      <p:nvGrpSpPr>
        <p:cNvPr id="1" name=""/>
        <p:cNvGrpSpPr/>
        <p:nvPr/>
      </p:nvGrpSpPr>
      <p:grpSpPr>
        <a:xfrm>
          <a:off x="0" y="0"/>
          <a:ext cx="0" cy="0"/>
          <a:chOff x="0" y="0"/>
          <a:chExt cx="0" cy="0"/>
        </a:xfrm>
      </p:grpSpPr>
      <p:sp>
        <p:nvSpPr>
          <p:cNvPr id="3" name="Rectangle 2" descr="&quot;&quot;"/>
          <p:cNvSpPr/>
          <p:nvPr userDrawn="1"/>
        </p:nvSpPr>
        <p:spPr>
          <a:xfrm>
            <a:off x="1409075" y="4419600"/>
            <a:ext cx="9296400" cy="1718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kumimoji="0" lang="en-US" sz="3300" kern="1200">
                <a:solidFill>
                  <a:srgbClr val="3D58A7"/>
                </a:solidFill>
                <a:latin typeface="+mj-lt"/>
                <a:ea typeface="+mj-ea"/>
                <a:cs typeface="+mj-cs"/>
              </a:defRPr>
            </a:lvl1pPr>
          </a:lstStyle>
          <a:p>
            <a:r>
              <a:rPr lang="en-US" dirty="0"/>
              <a:t>Click to edit Master title style</a:t>
            </a:r>
          </a:p>
        </p:txBody>
      </p:sp>
      <p:sp>
        <p:nvSpPr>
          <p:cNvPr id="6" name="Text Placeholder 5"/>
          <p:cNvSpPr>
            <a:spLocks noGrp="1"/>
          </p:cNvSpPr>
          <p:nvPr>
            <p:ph type="body" sz="quarter" idx="10"/>
          </p:nvPr>
        </p:nvSpPr>
        <p:spPr>
          <a:xfrm>
            <a:off x="1400331" y="4419600"/>
            <a:ext cx="9296400" cy="1718872"/>
          </a:xfrm>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8" name="Content Placeholder 7"/>
          <p:cNvSpPr>
            <a:spLocks noGrp="1"/>
          </p:cNvSpPr>
          <p:nvPr>
            <p:ph sz="quarter" idx="11"/>
          </p:nvPr>
        </p:nvSpPr>
        <p:spPr>
          <a:xfrm>
            <a:off x="436380" y="1391312"/>
            <a:ext cx="11349220" cy="2362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9" name="TextBox 8"/>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93791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4_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55948" y="189344"/>
            <a:ext cx="3554052" cy="6126113"/>
          </a:xfrm>
          <a:prstGeom prst="rect">
            <a:avLst/>
          </a:prstGeom>
          <a:solidFill>
            <a:srgbClr val="3D58A7"/>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585174" y="4610103"/>
            <a:ext cx="2895600" cy="1136903"/>
          </a:xfrm>
        </p:spPr>
        <p:txBody>
          <a:bodyPr anchor="t"/>
          <a:lstStyle>
            <a:lvl1pPr marL="0" indent="0" algn="ctr">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Title 5"/>
          <p:cNvSpPr txBox="1">
            <a:spLocks/>
          </p:cNvSpPr>
          <p:nvPr userDrawn="1"/>
        </p:nvSpPr>
        <p:spPr>
          <a:xfrm>
            <a:off x="3879993" y="1418092"/>
            <a:ext cx="2133600" cy="42792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5">
                    <a:lumMod val="10000"/>
                  </a:schemeClr>
                </a:solidFill>
                <a:latin typeface="+mj-lt"/>
                <a:ea typeface="+mj-ea"/>
                <a:cs typeface="+mj-cs"/>
              </a:defRPr>
            </a:lvl1pPr>
          </a:lstStyle>
          <a:p>
            <a:pPr algn="l"/>
            <a:r>
              <a:rPr lang="en-US" sz="2800" dirty="0"/>
              <a:t>Instructions</a:t>
            </a:r>
          </a:p>
        </p:txBody>
      </p:sp>
      <p:sp>
        <p:nvSpPr>
          <p:cNvPr id="23" name="Content Placeholder 9"/>
          <p:cNvSpPr>
            <a:spLocks noGrp="1"/>
          </p:cNvSpPr>
          <p:nvPr>
            <p:ph sz="half" idx="10"/>
          </p:nvPr>
        </p:nvSpPr>
        <p:spPr>
          <a:xfrm>
            <a:off x="4068085" y="2115128"/>
            <a:ext cx="5384800" cy="3048000"/>
          </a:xfrm>
        </p:spPr>
        <p:txBody>
          <a:bodyPr/>
          <a:lstStyle>
            <a:lvl1pPr marL="457200" indent="-457200">
              <a:buFont typeface="+mj-lt"/>
              <a:buAutoNum type="arabicPeriod"/>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Rectangle 3"/>
          <p:cNvSpPr/>
          <p:nvPr userDrawn="1"/>
        </p:nvSpPr>
        <p:spPr>
          <a:xfrm>
            <a:off x="3879993" y="209737"/>
            <a:ext cx="7149048" cy="824808"/>
          </a:xfrm>
          <a:prstGeom prst="rect">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5"/>
          <p:cNvSpPr txBox="1">
            <a:spLocks/>
          </p:cNvSpPr>
          <p:nvPr userDrawn="1"/>
        </p:nvSpPr>
        <p:spPr>
          <a:xfrm>
            <a:off x="9452885" y="1418092"/>
            <a:ext cx="1576156" cy="427928"/>
          </a:xfrm>
          <a:prstGeom prst="rect">
            <a:avLst/>
          </a:prstGeom>
          <a:solidFill>
            <a:srgbClr val="3D58A7"/>
          </a:solidFill>
          <a:ln>
            <a:noFill/>
          </a:ln>
        </p:spPr>
        <p:txBody>
          <a:bodyPr vert="horz" anchor="b">
            <a:normAutofit/>
          </a:bodyPr>
          <a:lstStyle>
            <a:lvl1pPr algn="l" rtl="0" eaLnBrk="1" latinLnBrk="0" hangingPunct="1">
              <a:spcBef>
                <a:spcPct val="0"/>
              </a:spcBef>
              <a:buNone/>
              <a:defRPr kumimoji="0" sz="2800" kern="1200">
                <a:solidFill>
                  <a:schemeClr val="accent5">
                    <a:lumMod val="10000"/>
                  </a:schemeClr>
                </a:solidFill>
                <a:latin typeface="+mj-lt"/>
                <a:ea typeface="+mj-ea"/>
                <a:cs typeface="+mj-cs"/>
              </a:defRPr>
            </a:lvl1pPr>
          </a:lstStyle>
          <a:p>
            <a:endParaRPr lang="en-US" sz="1600" dirty="0">
              <a:solidFill>
                <a:schemeClr val="bg1"/>
              </a:solidFill>
            </a:endParaRPr>
          </a:p>
        </p:txBody>
      </p:sp>
      <p:pic>
        <p:nvPicPr>
          <p:cNvPr id="26" name="Picture 25"/>
          <p:cNvPicPr>
            <a:picLocks noChangeAspect="1"/>
          </p:cNvPicPr>
          <p:nvPr userDrawn="1"/>
        </p:nvPicPr>
        <p:blipFill>
          <a:blip r:embed="rId2">
            <a:lum bright="70000" contrast="-70000"/>
          </a:blip>
          <a:stretch>
            <a:fillRect/>
          </a:stretch>
        </p:blipFill>
        <p:spPr>
          <a:xfrm>
            <a:off x="605052" y="3312167"/>
            <a:ext cx="1060176" cy="1060176"/>
          </a:xfrm>
          <a:prstGeom prst="rect">
            <a:avLst/>
          </a:prstGeom>
        </p:spPr>
      </p:pic>
      <p:sp>
        <p:nvSpPr>
          <p:cNvPr id="20" name="Text Placeholder 2"/>
          <p:cNvSpPr>
            <a:spLocks noGrp="1"/>
          </p:cNvSpPr>
          <p:nvPr>
            <p:ph type="body" idx="12" hasCustomPrompt="1"/>
          </p:nvPr>
        </p:nvSpPr>
        <p:spPr>
          <a:xfrm>
            <a:off x="5615200" y="266696"/>
            <a:ext cx="5413841" cy="711415"/>
          </a:xfrm>
        </p:spPr>
        <p:txBody>
          <a:bodyPr anchor="t">
            <a:normAutofit/>
          </a:bodyPr>
          <a:lstStyle>
            <a:lvl1pPr marL="0" indent="0" algn="l" eaLnBrk="1" latinLnBrk="0" hangingPunct="1">
              <a:buNone/>
              <a:defRPr sz="1800" b="0" u="none" cap="none" spc="250" baseline="0">
                <a:solidFill>
                  <a:schemeClr val="accent5">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 </a:t>
            </a:r>
            <a:r>
              <a:rPr lang="en-US" dirty="0"/>
              <a:t> </a:t>
            </a:r>
            <a:endParaRPr kumimoji="0" lang="en-US" dirty="0"/>
          </a:p>
        </p:txBody>
      </p:sp>
      <p:sp>
        <p:nvSpPr>
          <p:cNvPr id="6" name="Text Placeholder 5"/>
          <p:cNvSpPr>
            <a:spLocks noGrp="1"/>
          </p:cNvSpPr>
          <p:nvPr>
            <p:ph type="body" sz="quarter" idx="13"/>
          </p:nvPr>
        </p:nvSpPr>
        <p:spPr>
          <a:xfrm>
            <a:off x="9453563" y="1417638"/>
            <a:ext cx="1574800" cy="428625"/>
          </a:xfrm>
        </p:spPr>
        <p:txBody>
          <a:bodyPr lIns="45720" rIns="45720" anchor="ctr" anchorCtr="0">
            <a:noAutofit/>
          </a:bodyPr>
          <a:lstStyle>
            <a:lvl1pPr marL="0" indent="0" algn="ctr">
              <a:buNone/>
              <a:defRPr sz="1400">
                <a:solidFill>
                  <a:schemeClr val="bg2"/>
                </a:solidFill>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3879850" y="266700"/>
            <a:ext cx="1735138" cy="711200"/>
          </a:xfrm>
        </p:spPr>
        <p:txBody>
          <a:bodyPr>
            <a:noAutofit/>
          </a:bodyPr>
          <a:lstStyle>
            <a:lvl1pPr marL="0" indent="0">
              <a:buFontTx/>
              <a:buNone/>
              <a:defRPr sz="2400">
                <a:solidFill>
                  <a:schemeClr val="accent5">
                    <a:lumMod val="10000"/>
                  </a:schemeClr>
                </a:solidFill>
              </a:defRPr>
            </a:lvl1pPr>
          </a:lstStyle>
          <a:p>
            <a:pPr lvl="0"/>
            <a:r>
              <a:rPr lang="en-US" dirty="0"/>
              <a:t>Type “Purpose:”</a:t>
            </a:r>
          </a:p>
        </p:txBody>
      </p:sp>
      <p:sp>
        <p:nvSpPr>
          <p:cNvPr id="27" name="Rectangle 2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28" name="TextBox 2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96931774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userDrawn="1"/>
        </p:nvSpPr>
        <p:spPr bwMode="auto">
          <a:xfrm>
            <a:off x="211328" y="6391657"/>
            <a:ext cx="11777472"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Content Placeholder 7"/>
          <p:cNvSpPr>
            <a:spLocks noGrp="1"/>
          </p:cNvSpPr>
          <p:nvPr>
            <p:ph sz="quarter" idx="1"/>
          </p:nvPr>
        </p:nvSpPr>
        <p:spPr>
          <a:xfrm>
            <a:off x="402336" y="1205948"/>
            <a:ext cx="11338560" cy="5148765"/>
          </a:xfrm>
        </p:spPr>
        <p:txBody>
          <a:bodyPr anchor="t" anchorCtr="0"/>
          <a:lstStyle>
            <a:lvl1pPr>
              <a:buClrTx/>
              <a:defRPr/>
            </a:lvl1pPr>
            <a:lvl2pPr>
              <a:buClr>
                <a:srgbClr val="3D58A7"/>
              </a:buClr>
              <a:defRPr>
                <a:solidFill>
                  <a:schemeClr val="accent5">
                    <a:lumMod val="25000"/>
                  </a:schemeClr>
                </a:solidFill>
              </a:defRPr>
            </a:lvl2pPr>
            <a:lvl3pPr marL="822960" indent="-228600">
              <a:buClr>
                <a:srgbClr val="414042"/>
              </a:buClr>
              <a:buFont typeface="Wingdings" panose="05000000000000000000" pitchFamily="2" charset="2"/>
              <a:buChar char="v"/>
              <a:defRPr/>
            </a:lvl3pPr>
            <a:lvl4pPr>
              <a:buClr>
                <a:srgbClr val="183319"/>
              </a:buClr>
              <a:defRPr>
                <a:solidFill>
                  <a:schemeClr val="accent5">
                    <a:lumMod val="25000"/>
                  </a:schemeClr>
                </a:solidFill>
              </a:defRPr>
            </a:lvl4pPr>
            <a:lvl5pPr>
              <a:buClr>
                <a:srgbClr val="3D58A7"/>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Title 1"/>
          <p:cNvSpPr>
            <a:spLocks noGrp="1"/>
          </p:cNvSpPr>
          <p:nvPr>
            <p:ph type="title"/>
          </p:nvPr>
        </p:nvSpPr>
        <p:spPr>
          <a:xfrm>
            <a:off x="402336" y="307848"/>
            <a:ext cx="11379200" cy="758952"/>
          </a:xfrm>
        </p:spPr>
        <p:txBody>
          <a:bodyPr/>
          <a:lstStyle>
            <a:lvl1pPr>
              <a:defRPr>
                <a:solidFill>
                  <a:srgbClr val="3D58A7"/>
                </a:solidFill>
              </a:defRPr>
            </a:lvl1pPr>
          </a:lstStyle>
          <a:p>
            <a:r>
              <a:rPr kumimoji="0" lang="en-US"/>
              <a:t>Click to edit Master title style</a:t>
            </a:r>
            <a:endParaRPr kumimoji="0" lang="en-US" dirty="0"/>
          </a:p>
        </p:txBody>
      </p:sp>
      <p:sp>
        <p:nvSpPr>
          <p:cNvPr id="14" name="Rectangle 13"/>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15" name="TextBox 14"/>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512377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userDrawn="1"/>
        </p:nvSpPr>
        <p:spPr bwMode="auto">
          <a:xfrm>
            <a:off x="211328" y="6391657"/>
            <a:ext cx="11777472"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Content Placeholder 7"/>
          <p:cNvSpPr>
            <a:spLocks noGrp="1"/>
          </p:cNvSpPr>
          <p:nvPr>
            <p:ph sz="quarter" idx="1"/>
          </p:nvPr>
        </p:nvSpPr>
        <p:spPr>
          <a:xfrm>
            <a:off x="402336" y="1205948"/>
            <a:ext cx="11338560" cy="5148765"/>
          </a:xfrm>
        </p:spPr>
        <p:txBody>
          <a:bodyPr anchor="t" anchorCtr="0"/>
          <a:lstStyle>
            <a:lvl1pPr>
              <a:buClrTx/>
              <a:defRPr/>
            </a:lvl1pPr>
            <a:lvl2pPr>
              <a:buClr>
                <a:srgbClr val="3D58A7"/>
              </a:buClr>
              <a:defRPr>
                <a:solidFill>
                  <a:schemeClr val="accent5">
                    <a:lumMod val="25000"/>
                  </a:schemeClr>
                </a:solidFill>
              </a:defRPr>
            </a:lvl2pPr>
            <a:lvl3pPr marL="822960" indent="-228600">
              <a:buClr>
                <a:srgbClr val="414042"/>
              </a:buClr>
              <a:buFont typeface="Wingdings" panose="05000000000000000000" pitchFamily="2" charset="2"/>
              <a:buChar char="v"/>
              <a:defRPr/>
            </a:lvl3pPr>
            <a:lvl4pPr>
              <a:buClr>
                <a:srgbClr val="183319"/>
              </a:buClr>
              <a:defRPr>
                <a:solidFill>
                  <a:schemeClr val="accent5">
                    <a:lumMod val="25000"/>
                  </a:schemeClr>
                </a:solidFill>
              </a:defRPr>
            </a:lvl4pPr>
            <a:lvl5pPr>
              <a:buClr>
                <a:srgbClr val="3D58A7"/>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Title 1"/>
          <p:cNvSpPr>
            <a:spLocks noGrp="1"/>
          </p:cNvSpPr>
          <p:nvPr>
            <p:ph type="title"/>
          </p:nvPr>
        </p:nvSpPr>
        <p:spPr>
          <a:xfrm>
            <a:off x="402336" y="307848"/>
            <a:ext cx="11379200" cy="758952"/>
          </a:xfrm>
        </p:spPr>
        <p:txBody>
          <a:bodyPr/>
          <a:lstStyle>
            <a:lvl1pPr>
              <a:defRPr>
                <a:solidFill>
                  <a:srgbClr val="3D58A7"/>
                </a:solidFill>
              </a:defRPr>
            </a:lvl1pPr>
          </a:lstStyle>
          <a:p>
            <a:r>
              <a:rPr kumimoji="0" lang="en-US"/>
              <a:t>Click to edit Master title style</a:t>
            </a:r>
            <a:endParaRPr kumimoji="0" lang="en-US" dirty="0"/>
          </a:p>
        </p:txBody>
      </p:sp>
      <p:sp>
        <p:nvSpPr>
          <p:cNvPr id="14" name="Rectangle 13"/>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15" name="TextBox 14"/>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15285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5_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55948" y="189344"/>
            <a:ext cx="3554052" cy="6126113"/>
          </a:xfrm>
          <a:prstGeom prst="rect">
            <a:avLst/>
          </a:prstGeom>
          <a:solidFill>
            <a:srgbClr val="3D58A7"/>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585174" y="4610103"/>
            <a:ext cx="2895600" cy="1136903"/>
          </a:xfrm>
        </p:spPr>
        <p:txBody>
          <a:bodyPr anchor="t"/>
          <a:lstStyle>
            <a:lvl1pPr marL="0" indent="0" algn="ctr">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Title 5"/>
          <p:cNvSpPr txBox="1">
            <a:spLocks/>
          </p:cNvSpPr>
          <p:nvPr userDrawn="1"/>
        </p:nvSpPr>
        <p:spPr>
          <a:xfrm>
            <a:off x="3879993" y="1418092"/>
            <a:ext cx="2133600" cy="42792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5">
                    <a:lumMod val="10000"/>
                  </a:schemeClr>
                </a:solidFill>
                <a:latin typeface="+mj-lt"/>
                <a:ea typeface="+mj-ea"/>
                <a:cs typeface="+mj-cs"/>
              </a:defRPr>
            </a:lvl1pPr>
          </a:lstStyle>
          <a:p>
            <a:pPr algn="l"/>
            <a:r>
              <a:rPr lang="en-US" sz="2800" dirty="0"/>
              <a:t>Instructions</a:t>
            </a:r>
          </a:p>
        </p:txBody>
      </p:sp>
      <p:sp>
        <p:nvSpPr>
          <p:cNvPr id="23" name="Content Placeholder 9"/>
          <p:cNvSpPr>
            <a:spLocks noGrp="1"/>
          </p:cNvSpPr>
          <p:nvPr>
            <p:ph sz="half" idx="10"/>
          </p:nvPr>
        </p:nvSpPr>
        <p:spPr>
          <a:xfrm>
            <a:off x="4068085" y="2115128"/>
            <a:ext cx="5384800" cy="3048000"/>
          </a:xfrm>
        </p:spPr>
        <p:txBody>
          <a:bodyPr/>
          <a:lstStyle>
            <a:lvl1pPr marL="457200" indent="-457200">
              <a:buFont typeface="+mj-lt"/>
              <a:buAutoNum type="arabicPeriod"/>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Rectangle 3"/>
          <p:cNvSpPr/>
          <p:nvPr userDrawn="1"/>
        </p:nvSpPr>
        <p:spPr>
          <a:xfrm>
            <a:off x="3879993" y="209737"/>
            <a:ext cx="7149048" cy="824808"/>
          </a:xfrm>
          <a:prstGeom prst="rect">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5"/>
          <p:cNvSpPr txBox="1">
            <a:spLocks/>
          </p:cNvSpPr>
          <p:nvPr userDrawn="1"/>
        </p:nvSpPr>
        <p:spPr>
          <a:xfrm>
            <a:off x="9452885" y="1418092"/>
            <a:ext cx="1576156" cy="427928"/>
          </a:xfrm>
          <a:prstGeom prst="rect">
            <a:avLst/>
          </a:prstGeom>
          <a:solidFill>
            <a:srgbClr val="3D58A7"/>
          </a:solidFill>
          <a:ln>
            <a:noFill/>
          </a:ln>
        </p:spPr>
        <p:txBody>
          <a:bodyPr vert="horz" anchor="b">
            <a:normAutofit/>
          </a:bodyPr>
          <a:lstStyle>
            <a:lvl1pPr algn="l" rtl="0" eaLnBrk="1" latinLnBrk="0" hangingPunct="1">
              <a:spcBef>
                <a:spcPct val="0"/>
              </a:spcBef>
              <a:buNone/>
              <a:defRPr kumimoji="0" sz="2800" kern="1200">
                <a:solidFill>
                  <a:schemeClr val="accent5">
                    <a:lumMod val="10000"/>
                  </a:schemeClr>
                </a:solidFill>
                <a:latin typeface="+mj-lt"/>
                <a:ea typeface="+mj-ea"/>
                <a:cs typeface="+mj-cs"/>
              </a:defRPr>
            </a:lvl1pPr>
          </a:lstStyle>
          <a:p>
            <a:endParaRPr lang="en-US" sz="1600" dirty="0">
              <a:solidFill>
                <a:schemeClr val="bg1"/>
              </a:solidFill>
            </a:endParaRPr>
          </a:p>
        </p:txBody>
      </p:sp>
      <p:pic>
        <p:nvPicPr>
          <p:cNvPr id="26" name="Picture 25"/>
          <p:cNvPicPr>
            <a:picLocks noChangeAspect="1"/>
          </p:cNvPicPr>
          <p:nvPr userDrawn="1"/>
        </p:nvPicPr>
        <p:blipFill>
          <a:blip r:embed="rId2">
            <a:lum bright="70000" contrast="-70000"/>
          </a:blip>
          <a:stretch>
            <a:fillRect/>
          </a:stretch>
        </p:blipFill>
        <p:spPr>
          <a:xfrm>
            <a:off x="605052" y="3312167"/>
            <a:ext cx="1060176" cy="1060176"/>
          </a:xfrm>
          <a:prstGeom prst="rect">
            <a:avLst/>
          </a:prstGeom>
        </p:spPr>
      </p:pic>
      <p:sp>
        <p:nvSpPr>
          <p:cNvPr id="20" name="Text Placeholder 2"/>
          <p:cNvSpPr>
            <a:spLocks noGrp="1"/>
          </p:cNvSpPr>
          <p:nvPr>
            <p:ph type="body" idx="12" hasCustomPrompt="1"/>
          </p:nvPr>
        </p:nvSpPr>
        <p:spPr>
          <a:xfrm>
            <a:off x="5615200" y="266696"/>
            <a:ext cx="5413841" cy="711415"/>
          </a:xfrm>
        </p:spPr>
        <p:txBody>
          <a:bodyPr anchor="t">
            <a:normAutofit/>
          </a:bodyPr>
          <a:lstStyle>
            <a:lvl1pPr marL="0" indent="0" algn="l" eaLnBrk="1" latinLnBrk="0" hangingPunct="1">
              <a:buNone/>
              <a:defRPr sz="1800" b="0" u="none" cap="none" spc="250" baseline="0">
                <a:solidFill>
                  <a:schemeClr val="accent5">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 </a:t>
            </a:r>
            <a:r>
              <a:rPr lang="en-US" dirty="0"/>
              <a:t> </a:t>
            </a:r>
            <a:endParaRPr kumimoji="0" lang="en-US" dirty="0"/>
          </a:p>
        </p:txBody>
      </p:sp>
      <p:sp>
        <p:nvSpPr>
          <p:cNvPr id="6" name="Text Placeholder 5"/>
          <p:cNvSpPr>
            <a:spLocks noGrp="1"/>
          </p:cNvSpPr>
          <p:nvPr>
            <p:ph type="body" sz="quarter" idx="13"/>
          </p:nvPr>
        </p:nvSpPr>
        <p:spPr>
          <a:xfrm>
            <a:off x="9453563" y="1417638"/>
            <a:ext cx="1574800" cy="428625"/>
          </a:xfrm>
        </p:spPr>
        <p:txBody>
          <a:bodyPr lIns="45720" rIns="45720" anchor="ctr" anchorCtr="0">
            <a:noAutofit/>
          </a:bodyPr>
          <a:lstStyle>
            <a:lvl1pPr marL="0" indent="0" algn="ctr">
              <a:buNone/>
              <a:defRPr sz="1400">
                <a:solidFill>
                  <a:schemeClr val="bg2"/>
                </a:solidFill>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3879850" y="266700"/>
            <a:ext cx="1735138" cy="711200"/>
          </a:xfrm>
        </p:spPr>
        <p:txBody>
          <a:bodyPr>
            <a:noAutofit/>
          </a:bodyPr>
          <a:lstStyle>
            <a:lvl1pPr marL="0" indent="0">
              <a:buFontTx/>
              <a:buNone/>
              <a:defRPr sz="2400">
                <a:solidFill>
                  <a:schemeClr val="accent5">
                    <a:lumMod val="10000"/>
                  </a:schemeClr>
                </a:solidFill>
              </a:defRPr>
            </a:lvl1pPr>
          </a:lstStyle>
          <a:p>
            <a:pPr lvl="0"/>
            <a:r>
              <a:rPr lang="en-US" dirty="0"/>
              <a:t>Type “Purpose:”</a:t>
            </a:r>
          </a:p>
        </p:txBody>
      </p:sp>
      <p:sp>
        <p:nvSpPr>
          <p:cNvPr id="27" name="Rectangle 2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28" name="TextBox 2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56797235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6_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55948" y="189344"/>
            <a:ext cx="3554052" cy="6126113"/>
          </a:xfrm>
          <a:prstGeom prst="rect">
            <a:avLst/>
          </a:prstGeom>
          <a:solidFill>
            <a:srgbClr val="3D58A7"/>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585174" y="4610103"/>
            <a:ext cx="2895600" cy="1136903"/>
          </a:xfrm>
        </p:spPr>
        <p:txBody>
          <a:bodyPr anchor="t"/>
          <a:lstStyle>
            <a:lvl1pPr marL="0" indent="0" algn="ctr">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Title 5"/>
          <p:cNvSpPr txBox="1">
            <a:spLocks/>
          </p:cNvSpPr>
          <p:nvPr userDrawn="1"/>
        </p:nvSpPr>
        <p:spPr>
          <a:xfrm>
            <a:off x="3879993" y="1418092"/>
            <a:ext cx="2133600" cy="42792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5">
                    <a:lumMod val="10000"/>
                  </a:schemeClr>
                </a:solidFill>
                <a:latin typeface="+mj-lt"/>
                <a:ea typeface="+mj-ea"/>
                <a:cs typeface="+mj-cs"/>
              </a:defRPr>
            </a:lvl1pPr>
          </a:lstStyle>
          <a:p>
            <a:pPr algn="l"/>
            <a:r>
              <a:rPr lang="en-US" sz="2800" dirty="0"/>
              <a:t>Instructions</a:t>
            </a:r>
          </a:p>
        </p:txBody>
      </p:sp>
      <p:sp>
        <p:nvSpPr>
          <p:cNvPr id="23" name="Content Placeholder 9"/>
          <p:cNvSpPr>
            <a:spLocks noGrp="1"/>
          </p:cNvSpPr>
          <p:nvPr>
            <p:ph sz="half" idx="10"/>
          </p:nvPr>
        </p:nvSpPr>
        <p:spPr>
          <a:xfrm>
            <a:off x="4068085" y="2115128"/>
            <a:ext cx="5384800" cy="3048000"/>
          </a:xfrm>
        </p:spPr>
        <p:txBody>
          <a:bodyPr/>
          <a:lstStyle>
            <a:lvl1pPr marL="457200" indent="-457200">
              <a:buFont typeface="+mj-lt"/>
              <a:buAutoNum type="arabicPeriod"/>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Rectangle 3"/>
          <p:cNvSpPr/>
          <p:nvPr userDrawn="1"/>
        </p:nvSpPr>
        <p:spPr>
          <a:xfrm>
            <a:off x="3879993" y="209737"/>
            <a:ext cx="7149048" cy="824808"/>
          </a:xfrm>
          <a:prstGeom prst="rect">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5"/>
          <p:cNvSpPr txBox="1">
            <a:spLocks/>
          </p:cNvSpPr>
          <p:nvPr userDrawn="1"/>
        </p:nvSpPr>
        <p:spPr>
          <a:xfrm>
            <a:off x="9452885" y="1418092"/>
            <a:ext cx="1576156" cy="427928"/>
          </a:xfrm>
          <a:prstGeom prst="rect">
            <a:avLst/>
          </a:prstGeom>
          <a:solidFill>
            <a:srgbClr val="3D58A7"/>
          </a:solidFill>
          <a:ln>
            <a:noFill/>
          </a:ln>
        </p:spPr>
        <p:txBody>
          <a:bodyPr vert="horz" anchor="b">
            <a:normAutofit/>
          </a:bodyPr>
          <a:lstStyle>
            <a:lvl1pPr algn="l" rtl="0" eaLnBrk="1" latinLnBrk="0" hangingPunct="1">
              <a:spcBef>
                <a:spcPct val="0"/>
              </a:spcBef>
              <a:buNone/>
              <a:defRPr kumimoji="0" sz="2800" kern="1200">
                <a:solidFill>
                  <a:schemeClr val="accent5">
                    <a:lumMod val="10000"/>
                  </a:schemeClr>
                </a:solidFill>
                <a:latin typeface="+mj-lt"/>
                <a:ea typeface="+mj-ea"/>
                <a:cs typeface="+mj-cs"/>
              </a:defRPr>
            </a:lvl1pPr>
          </a:lstStyle>
          <a:p>
            <a:endParaRPr lang="en-US" sz="1600" dirty="0">
              <a:solidFill>
                <a:schemeClr val="bg1"/>
              </a:solidFill>
            </a:endParaRPr>
          </a:p>
        </p:txBody>
      </p:sp>
      <p:pic>
        <p:nvPicPr>
          <p:cNvPr id="26" name="Picture 25"/>
          <p:cNvPicPr>
            <a:picLocks noChangeAspect="1"/>
          </p:cNvPicPr>
          <p:nvPr userDrawn="1"/>
        </p:nvPicPr>
        <p:blipFill>
          <a:blip r:embed="rId2">
            <a:lum bright="70000" contrast="-70000"/>
          </a:blip>
          <a:stretch>
            <a:fillRect/>
          </a:stretch>
        </p:blipFill>
        <p:spPr>
          <a:xfrm>
            <a:off x="605052" y="3312167"/>
            <a:ext cx="1060176" cy="1060176"/>
          </a:xfrm>
          <a:prstGeom prst="rect">
            <a:avLst/>
          </a:prstGeom>
        </p:spPr>
      </p:pic>
      <p:sp>
        <p:nvSpPr>
          <p:cNvPr id="20" name="Text Placeholder 2"/>
          <p:cNvSpPr>
            <a:spLocks noGrp="1"/>
          </p:cNvSpPr>
          <p:nvPr>
            <p:ph type="body" idx="12" hasCustomPrompt="1"/>
          </p:nvPr>
        </p:nvSpPr>
        <p:spPr>
          <a:xfrm>
            <a:off x="5615200" y="266696"/>
            <a:ext cx="5413841" cy="711415"/>
          </a:xfrm>
        </p:spPr>
        <p:txBody>
          <a:bodyPr anchor="t">
            <a:normAutofit/>
          </a:bodyPr>
          <a:lstStyle>
            <a:lvl1pPr marL="0" indent="0" algn="l" eaLnBrk="1" latinLnBrk="0" hangingPunct="1">
              <a:buNone/>
              <a:defRPr sz="1800" b="0" u="none" cap="none" spc="250" baseline="0">
                <a:solidFill>
                  <a:schemeClr val="accent5">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 </a:t>
            </a:r>
            <a:r>
              <a:rPr lang="en-US" dirty="0"/>
              <a:t> </a:t>
            </a:r>
            <a:endParaRPr kumimoji="0" lang="en-US" dirty="0"/>
          </a:p>
        </p:txBody>
      </p:sp>
      <p:sp>
        <p:nvSpPr>
          <p:cNvPr id="6" name="Text Placeholder 5"/>
          <p:cNvSpPr>
            <a:spLocks noGrp="1"/>
          </p:cNvSpPr>
          <p:nvPr>
            <p:ph type="body" sz="quarter" idx="13"/>
          </p:nvPr>
        </p:nvSpPr>
        <p:spPr>
          <a:xfrm>
            <a:off x="9453563" y="1417638"/>
            <a:ext cx="1574800" cy="428625"/>
          </a:xfrm>
        </p:spPr>
        <p:txBody>
          <a:bodyPr lIns="45720" rIns="45720" anchor="ctr" anchorCtr="0">
            <a:noAutofit/>
          </a:bodyPr>
          <a:lstStyle>
            <a:lvl1pPr marL="0" indent="0" algn="ctr">
              <a:buNone/>
              <a:defRPr sz="1400">
                <a:solidFill>
                  <a:schemeClr val="bg2"/>
                </a:solidFill>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3879850" y="266700"/>
            <a:ext cx="1735138" cy="711200"/>
          </a:xfrm>
        </p:spPr>
        <p:txBody>
          <a:bodyPr>
            <a:noAutofit/>
          </a:bodyPr>
          <a:lstStyle>
            <a:lvl1pPr marL="0" indent="0">
              <a:buFontTx/>
              <a:buNone/>
              <a:defRPr sz="2400">
                <a:solidFill>
                  <a:schemeClr val="accent5">
                    <a:lumMod val="10000"/>
                  </a:schemeClr>
                </a:solidFill>
              </a:defRPr>
            </a:lvl1pPr>
          </a:lstStyle>
          <a:p>
            <a:pPr lvl="0"/>
            <a:r>
              <a:rPr lang="en-US" dirty="0"/>
              <a:t>Type “Purpose:”</a:t>
            </a:r>
          </a:p>
        </p:txBody>
      </p:sp>
      <p:sp>
        <p:nvSpPr>
          <p:cNvPr id="27" name="Rectangle 2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28" name="TextBox 2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34647553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7_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55948" y="189344"/>
            <a:ext cx="3554052" cy="6126113"/>
          </a:xfrm>
          <a:prstGeom prst="rect">
            <a:avLst/>
          </a:prstGeom>
          <a:solidFill>
            <a:srgbClr val="3D58A7"/>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585174" y="4610103"/>
            <a:ext cx="2895600" cy="1136903"/>
          </a:xfrm>
        </p:spPr>
        <p:txBody>
          <a:bodyPr anchor="t"/>
          <a:lstStyle>
            <a:lvl1pPr marL="0" indent="0" algn="ctr">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Title 5"/>
          <p:cNvSpPr txBox="1">
            <a:spLocks/>
          </p:cNvSpPr>
          <p:nvPr userDrawn="1"/>
        </p:nvSpPr>
        <p:spPr>
          <a:xfrm>
            <a:off x="3879993" y="1418092"/>
            <a:ext cx="2133600" cy="42792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5">
                    <a:lumMod val="10000"/>
                  </a:schemeClr>
                </a:solidFill>
                <a:latin typeface="+mj-lt"/>
                <a:ea typeface="+mj-ea"/>
                <a:cs typeface="+mj-cs"/>
              </a:defRPr>
            </a:lvl1pPr>
          </a:lstStyle>
          <a:p>
            <a:pPr algn="l"/>
            <a:r>
              <a:rPr lang="en-US" sz="2800" dirty="0"/>
              <a:t>Instructions</a:t>
            </a:r>
          </a:p>
        </p:txBody>
      </p:sp>
      <p:sp>
        <p:nvSpPr>
          <p:cNvPr id="23" name="Content Placeholder 9"/>
          <p:cNvSpPr>
            <a:spLocks noGrp="1"/>
          </p:cNvSpPr>
          <p:nvPr>
            <p:ph sz="half" idx="10"/>
          </p:nvPr>
        </p:nvSpPr>
        <p:spPr>
          <a:xfrm>
            <a:off x="4068085" y="2115128"/>
            <a:ext cx="5384800" cy="3048000"/>
          </a:xfrm>
        </p:spPr>
        <p:txBody>
          <a:bodyPr/>
          <a:lstStyle>
            <a:lvl1pPr marL="457200" indent="-457200">
              <a:buFont typeface="+mj-lt"/>
              <a:buAutoNum type="arabicPeriod"/>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Rectangle 3"/>
          <p:cNvSpPr/>
          <p:nvPr userDrawn="1"/>
        </p:nvSpPr>
        <p:spPr>
          <a:xfrm>
            <a:off x="3879993" y="209737"/>
            <a:ext cx="7149048" cy="824808"/>
          </a:xfrm>
          <a:prstGeom prst="rect">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5"/>
          <p:cNvSpPr txBox="1">
            <a:spLocks/>
          </p:cNvSpPr>
          <p:nvPr userDrawn="1"/>
        </p:nvSpPr>
        <p:spPr>
          <a:xfrm>
            <a:off x="9452885" y="1418092"/>
            <a:ext cx="1576156" cy="427928"/>
          </a:xfrm>
          <a:prstGeom prst="rect">
            <a:avLst/>
          </a:prstGeom>
          <a:solidFill>
            <a:srgbClr val="3D58A7"/>
          </a:solidFill>
          <a:ln>
            <a:noFill/>
          </a:ln>
        </p:spPr>
        <p:txBody>
          <a:bodyPr vert="horz" anchor="b">
            <a:normAutofit/>
          </a:bodyPr>
          <a:lstStyle>
            <a:lvl1pPr algn="l" rtl="0" eaLnBrk="1" latinLnBrk="0" hangingPunct="1">
              <a:spcBef>
                <a:spcPct val="0"/>
              </a:spcBef>
              <a:buNone/>
              <a:defRPr kumimoji="0" sz="2800" kern="1200">
                <a:solidFill>
                  <a:schemeClr val="accent5">
                    <a:lumMod val="10000"/>
                  </a:schemeClr>
                </a:solidFill>
                <a:latin typeface="+mj-lt"/>
                <a:ea typeface="+mj-ea"/>
                <a:cs typeface="+mj-cs"/>
              </a:defRPr>
            </a:lvl1pPr>
          </a:lstStyle>
          <a:p>
            <a:endParaRPr lang="en-US" sz="1600" dirty="0">
              <a:solidFill>
                <a:schemeClr val="bg1"/>
              </a:solidFill>
            </a:endParaRPr>
          </a:p>
        </p:txBody>
      </p:sp>
      <p:pic>
        <p:nvPicPr>
          <p:cNvPr id="26" name="Picture 25"/>
          <p:cNvPicPr>
            <a:picLocks noChangeAspect="1"/>
          </p:cNvPicPr>
          <p:nvPr userDrawn="1"/>
        </p:nvPicPr>
        <p:blipFill>
          <a:blip r:embed="rId2">
            <a:lum bright="70000" contrast="-70000"/>
          </a:blip>
          <a:stretch>
            <a:fillRect/>
          </a:stretch>
        </p:blipFill>
        <p:spPr>
          <a:xfrm>
            <a:off x="605052" y="3312167"/>
            <a:ext cx="1060176" cy="1060176"/>
          </a:xfrm>
          <a:prstGeom prst="rect">
            <a:avLst/>
          </a:prstGeom>
        </p:spPr>
      </p:pic>
      <p:sp>
        <p:nvSpPr>
          <p:cNvPr id="20" name="Text Placeholder 2"/>
          <p:cNvSpPr>
            <a:spLocks noGrp="1"/>
          </p:cNvSpPr>
          <p:nvPr>
            <p:ph type="body" idx="12" hasCustomPrompt="1"/>
          </p:nvPr>
        </p:nvSpPr>
        <p:spPr>
          <a:xfrm>
            <a:off x="5615200" y="266696"/>
            <a:ext cx="5413841" cy="711415"/>
          </a:xfrm>
        </p:spPr>
        <p:txBody>
          <a:bodyPr anchor="t">
            <a:normAutofit/>
          </a:bodyPr>
          <a:lstStyle>
            <a:lvl1pPr marL="0" indent="0" algn="l" eaLnBrk="1" latinLnBrk="0" hangingPunct="1">
              <a:buNone/>
              <a:defRPr sz="1800" b="0" u="none" cap="none" spc="250" baseline="0">
                <a:solidFill>
                  <a:schemeClr val="accent5">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 </a:t>
            </a:r>
            <a:r>
              <a:rPr lang="en-US" dirty="0"/>
              <a:t> </a:t>
            </a:r>
            <a:endParaRPr kumimoji="0" lang="en-US" dirty="0"/>
          </a:p>
        </p:txBody>
      </p:sp>
      <p:sp>
        <p:nvSpPr>
          <p:cNvPr id="6" name="Text Placeholder 5"/>
          <p:cNvSpPr>
            <a:spLocks noGrp="1"/>
          </p:cNvSpPr>
          <p:nvPr>
            <p:ph type="body" sz="quarter" idx="13"/>
          </p:nvPr>
        </p:nvSpPr>
        <p:spPr>
          <a:xfrm>
            <a:off x="9453563" y="1417638"/>
            <a:ext cx="1574800" cy="428625"/>
          </a:xfrm>
        </p:spPr>
        <p:txBody>
          <a:bodyPr lIns="45720" rIns="45720" anchor="ctr" anchorCtr="0">
            <a:noAutofit/>
          </a:bodyPr>
          <a:lstStyle>
            <a:lvl1pPr marL="0" indent="0" algn="ctr">
              <a:buNone/>
              <a:defRPr sz="1400">
                <a:solidFill>
                  <a:schemeClr val="bg2"/>
                </a:solidFill>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3879850" y="266700"/>
            <a:ext cx="1735138" cy="711200"/>
          </a:xfrm>
        </p:spPr>
        <p:txBody>
          <a:bodyPr>
            <a:noAutofit/>
          </a:bodyPr>
          <a:lstStyle>
            <a:lvl1pPr marL="0" indent="0">
              <a:buFontTx/>
              <a:buNone/>
              <a:defRPr sz="2400">
                <a:solidFill>
                  <a:schemeClr val="accent5">
                    <a:lumMod val="10000"/>
                  </a:schemeClr>
                </a:solidFill>
              </a:defRPr>
            </a:lvl1pPr>
          </a:lstStyle>
          <a:p>
            <a:pPr lvl="0"/>
            <a:r>
              <a:rPr lang="en-US" dirty="0"/>
              <a:t>Type “Purpose:”</a:t>
            </a:r>
          </a:p>
        </p:txBody>
      </p:sp>
      <p:sp>
        <p:nvSpPr>
          <p:cNvPr id="27" name="Rectangle 2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28" name="TextBox 2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38614972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8_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55948" y="189344"/>
            <a:ext cx="3554052" cy="6126113"/>
          </a:xfrm>
          <a:prstGeom prst="rect">
            <a:avLst/>
          </a:prstGeom>
          <a:solidFill>
            <a:srgbClr val="3D58A7"/>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585174" y="4610103"/>
            <a:ext cx="2895600" cy="1136903"/>
          </a:xfrm>
        </p:spPr>
        <p:txBody>
          <a:bodyPr anchor="t"/>
          <a:lstStyle>
            <a:lvl1pPr marL="0" indent="0" algn="ctr">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Title 5"/>
          <p:cNvSpPr txBox="1">
            <a:spLocks/>
          </p:cNvSpPr>
          <p:nvPr userDrawn="1"/>
        </p:nvSpPr>
        <p:spPr>
          <a:xfrm>
            <a:off x="3879993" y="1418092"/>
            <a:ext cx="2133600" cy="42792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5">
                    <a:lumMod val="10000"/>
                  </a:schemeClr>
                </a:solidFill>
                <a:latin typeface="+mj-lt"/>
                <a:ea typeface="+mj-ea"/>
                <a:cs typeface="+mj-cs"/>
              </a:defRPr>
            </a:lvl1pPr>
          </a:lstStyle>
          <a:p>
            <a:pPr algn="l"/>
            <a:r>
              <a:rPr lang="en-US" sz="2800" dirty="0"/>
              <a:t>Instructions</a:t>
            </a:r>
          </a:p>
        </p:txBody>
      </p:sp>
      <p:sp>
        <p:nvSpPr>
          <p:cNvPr id="23" name="Content Placeholder 9"/>
          <p:cNvSpPr>
            <a:spLocks noGrp="1"/>
          </p:cNvSpPr>
          <p:nvPr>
            <p:ph sz="half" idx="10"/>
          </p:nvPr>
        </p:nvSpPr>
        <p:spPr>
          <a:xfrm>
            <a:off x="4068085" y="2115128"/>
            <a:ext cx="5384800" cy="3048000"/>
          </a:xfrm>
        </p:spPr>
        <p:txBody>
          <a:bodyPr/>
          <a:lstStyle>
            <a:lvl1pPr marL="457200" indent="-457200">
              <a:buFont typeface="+mj-lt"/>
              <a:buAutoNum type="arabicPeriod"/>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Rectangle 3"/>
          <p:cNvSpPr/>
          <p:nvPr userDrawn="1"/>
        </p:nvSpPr>
        <p:spPr>
          <a:xfrm>
            <a:off x="3879993" y="209737"/>
            <a:ext cx="7149048" cy="824808"/>
          </a:xfrm>
          <a:prstGeom prst="rect">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5"/>
          <p:cNvSpPr txBox="1">
            <a:spLocks/>
          </p:cNvSpPr>
          <p:nvPr userDrawn="1"/>
        </p:nvSpPr>
        <p:spPr>
          <a:xfrm>
            <a:off x="9452885" y="1418092"/>
            <a:ext cx="1576156" cy="427928"/>
          </a:xfrm>
          <a:prstGeom prst="rect">
            <a:avLst/>
          </a:prstGeom>
          <a:solidFill>
            <a:srgbClr val="3D58A7"/>
          </a:solidFill>
          <a:ln>
            <a:noFill/>
          </a:ln>
        </p:spPr>
        <p:txBody>
          <a:bodyPr vert="horz" anchor="b">
            <a:normAutofit/>
          </a:bodyPr>
          <a:lstStyle>
            <a:lvl1pPr algn="l" rtl="0" eaLnBrk="1" latinLnBrk="0" hangingPunct="1">
              <a:spcBef>
                <a:spcPct val="0"/>
              </a:spcBef>
              <a:buNone/>
              <a:defRPr kumimoji="0" sz="2800" kern="1200">
                <a:solidFill>
                  <a:schemeClr val="accent5">
                    <a:lumMod val="10000"/>
                  </a:schemeClr>
                </a:solidFill>
                <a:latin typeface="+mj-lt"/>
                <a:ea typeface="+mj-ea"/>
                <a:cs typeface="+mj-cs"/>
              </a:defRPr>
            </a:lvl1pPr>
          </a:lstStyle>
          <a:p>
            <a:endParaRPr lang="en-US" sz="1600" dirty="0">
              <a:solidFill>
                <a:schemeClr val="bg1"/>
              </a:solidFill>
            </a:endParaRPr>
          </a:p>
        </p:txBody>
      </p:sp>
      <p:pic>
        <p:nvPicPr>
          <p:cNvPr id="26" name="Picture 25"/>
          <p:cNvPicPr>
            <a:picLocks noChangeAspect="1"/>
          </p:cNvPicPr>
          <p:nvPr userDrawn="1"/>
        </p:nvPicPr>
        <p:blipFill>
          <a:blip r:embed="rId2">
            <a:lum bright="70000" contrast="-70000"/>
          </a:blip>
          <a:stretch>
            <a:fillRect/>
          </a:stretch>
        </p:blipFill>
        <p:spPr>
          <a:xfrm>
            <a:off x="605052" y="3312167"/>
            <a:ext cx="1060176" cy="1060176"/>
          </a:xfrm>
          <a:prstGeom prst="rect">
            <a:avLst/>
          </a:prstGeom>
        </p:spPr>
      </p:pic>
      <p:sp>
        <p:nvSpPr>
          <p:cNvPr id="20" name="Text Placeholder 2"/>
          <p:cNvSpPr>
            <a:spLocks noGrp="1"/>
          </p:cNvSpPr>
          <p:nvPr>
            <p:ph type="body" idx="12" hasCustomPrompt="1"/>
          </p:nvPr>
        </p:nvSpPr>
        <p:spPr>
          <a:xfrm>
            <a:off x="5615200" y="266696"/>
            <a:ext cx="5413841" cy="711415"/>
          </a:xfrm>
        </p:spPr>
        <p:txBody>
          <a:bodyPr anchor="t">
            <a:normAutofit/>
          </a:bodyPr>
          <a:lstStyle>
            <a:lvl1pPr marL="0" indent="0" algn="l" eaLnBrk="1" latinLnBrk="0" hangingPunct="1">
              <a:buNone/>
              <a:defRPr sz="1800" b="0" u="none" cap="none" spc="250" baseline="0">
                <a:solidFill>
                  <a:schemeClr val="accent5">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 </a:t>
            </a:r>
            <a:r>
              <a:rPr lang="en-US" dirty="0"/>
              <a:t> </a:t>
            </a:r>
            <a:endParaRPr kumimoji="0" lang="en-US" dirty="0"/>
          </a:p>
        </p:txBody>
      </p:sp>
      <p:sp>
        <p:nvSpPr>
          <p:cNvPr id="6" name="Text Placeholder 5"/>
          <p:cNvSpPr>
            <a:spLocks noGrp="1"/>
          </p:cNvSpPr>
          <p:nvPr>
            <p:ph type="body" sz="quarter" idx="13"/>
          </p:nvPr>
        </p:nvSpPr>
        <p:spPr>
          <a:xfrm>
            <a:off x="9453563" y="1417638"/>
            <a:ext cx="1574800" cy="428625"/>
          </a:xfrm>
        </p:spPr>
        <p:txBody>
          <a:bodyPr lIns="45720" rIns="45720" anchor="ctr" anchorCtr="0">
            <a:noAutofit/>
          </a:bodyPr>
          <a:lstStyle>
            <a:lvl1pPr marL="0" indent="0" algn="ctr">
              <a:buNone/>
              <a:defRPr sz="1400">
                <a:solidFill>
                  <a:schemeClr val="bg2"/>
                </a:solidFill>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3879850" y="266700"/>
            <a:ext cx="1735138" cy="711200"/>
          </a:xfrm>
        </p:spPr>
        <p:txBody>
          <a:bodyPr>
            <a:noAutofit/>
          </a:bodyPr>
          <a:lstStyle>
            <a:lvl1pPr marL="0" indent="0">
              <a:buFontTx/>
              <a:buNone/>
              <a:defRPr sz="2400">
                <a:solidFill>
                  <a:schemeClr val="accent5">
                    <a:lumMod val="10000"/>
                  </a:schemeClr>
                </a:solidFill>
              </a:defRPr>
            </a:lvl1pPr>
          </a:lstStyle>
          <a:p>
            <a:pPr lvl="0"/>
            <a:r>
              <a:rPr lang="en-US" dirty="0"/>
              <a:t>Type “Purpose:”</a:t>
            </a:r>
          </a:p>
        </p:txBody>
      </p:sp>
      <p:sp>
        <p:nvSpPr>
          <p:cNvPr id="27" name="Rectangle 2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28" name="TextBox 2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1158758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B10633E-B5BF-7C48-9753-DDAD0C53CC1F}" type="slidenum">
              <a:rPr lang="en-US" smtClean="0"/>
              <a:t>‹#›</a:t>
            </a:fld>
            <a:endParaRPr lang="en-US" dirty="0"/>
          </a:p>
        </p:txBody>
      </p:sp>
      <p:sp>
        <p:nvSpPr>
          <p:cNvPr id="8"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
        <p:nvSpPr>
          <p:cNvPr id="10" name="Rectangle 9"/>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1" name="Rectangle 10"/>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2" name="Rectangle 11"/>
          <p:cNvSpPr/>
          <p:nvPr userDrawn="1"/>
        </p:nvSpPr>
        <p:spPr>
          <a:xfrm>
            <a:off x="0" y="1134318"/>
            <a:ext cx="12192000" cy="55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4" name="Title 1"/>
          <p:cNvSpPr>
            <a:spLocks noGrp="1"/>
          </p:cNvSpPr>
          <p:nvPr>
            <p:ph type="title"/>
          </p:nvPr>
        </p:nvSpPr>
        <p:spPr>
          <a:xfrm>
            <a:off x="838200" y="145205"/>
            <a:ext cx="10515600" cy="1325563"/>
          </a:xfrm>
        </p:spPr>
        <p:txBody>
          <a:bodyPr>
            <a:normAutofit/>
          </a:bodyPr>
          <a:lstStyle>
            <a:lvl1pPr>
              <a:defRPr sz="360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B10633E-B5BF-7C48-9753-DDAD0C53CC1F}" type="slidenum">
              <a:rPr lang="en-US" smtClean="0"/>
              <a:t>‹#›</a:t>
            </a:fld>
            <a:endParaRPr lang="en-US" dirty="0"/>
          </a:p>
        </p:txBody>
      </p:sp>
      <p:sp>
        <p:nvSpPr>
          <p:cNvPr id="10"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
        <p:nvSpPr>
          <p:cNvPr id="11" name="Title 1"/>
          <p:cNvSpPr>
            <a:spLocks noGrp="1"/>
          </p:cNvSpPr>
          <p:nvPr>
            <p:ph type="title"/>
          </p:nvPr>
        </p:nvSpPr>
        <p:spPr>
          <a:xfrm>
            <a:off x="838200" y="145205"/>
            <a:ext cx="10515600" cy="1325563"/>
          </a:xfrm>
        </p:spPr>
        <p:txBody>
          <a:bodyPr>
            <a:normAutofit/>
          </a:bodyPr>
          <a:lstStyle>
            <a:lvl1pPr>
              <a:defRPr sz="3600"/>
            </a:lvl1pPr>
          </a:lstStyle>
          <a:p>
            <a:r>
              <a:rPr lang="en-US" dirty="0"/>
              <a:t>Click to edit Master title style</a:t>
            </a:r>
          </a:p>
        </p:txBody>
      </p:sp>
      <p:sp>
        <p:nvSpPr>
          <p:cNvPr id="12" name="Rectangle 11"/>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3" name="Rectangle 12"/>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4" name="Rectangle 13"/>
          <p:cNvSpPr/>
          <p:nvPr userDrawn="1"/>
        </p:nvSpPr>
        <p:spPr>
          <a:xfrm>
            <a:off x="0" y="1134318"/>
            <a:ext cx="12192000" cy="55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B10633E-B5BF-7C48-9753-DDAD0C53CC1F}" type="slidenum">
              <a:rPr lang="en-US" smtClean="0"/>
              <a:t>‹#›</a:t>
            </a:fld>
            <a:endParaRPr lang="en-US" dirty="0"/>
          </a:p>
        </p:txBody>
      </p:sp>
      <p:sp>
        <p:nvSpPr>
          <p:cNvPr id="6"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10633E-B5BF-7C48-9753-DDAD0C53CC1F}" type="slidenum">
              <a:rPr lang="en-US" smtClean="0"/>
              <a:t>‹#›</a:t>
            </a:fld>
            <a:endParaRPr lang="en-US" dirty="0"/>
          </a:p>
        </p:txBody>
      </p:sp>
      <p:sp>
        <p:nvSpPr>
          <p:cNvPr id="5"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B10633E-B5BF-7C48-9753-DDAD0C53CC1F}" type="slidenum">
              <a:rPr lang="en-US" smtClean="0"/>
              <a:t>‹#›</a:t>
            </a:fld>
            <a:endParaRPr lang="en-US" dirty="0"/>
          </a:p>
        </p:txBody>
      </p:sp>
      <p:sp>
        <p:nvSpPr>
          <p:cNvPr id="8"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B10633E-B5BF-7C48-9753-DDAD0C53CC1F}" type="slidenum">
              <a:rPr lang="en-US" smtClean="0"/>
              <a:t>‹#›</a:t>
            </a:fld>
            <a:endParaRPr lang="en-US" dirty="0"/>
          </a:p>
        </p:txBody>
      </p:sp>
      <p:sp>
        <p:nvSpPr>
          <p:cNvPr id="8"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arial" charset="0"/>
              </a:defRPr>
            </a:lvl1pPr>
          </a:lstStyle>
          <a:p>
            <a:fld id="{6B10633E-B5BF-7C48-9753-DDAD0C53CC1F}" type="slidenum">
              <a:rPr lang="en-US" smtClean="0"/>
              <a:pPr/>
              <a:t>‹#›</a:t>
            </a:fld>
            <a:endParaRPr lang="en-US" dirty="0"/>
          </a:p>
        </p:txBody>
      </p:sp>
    </p:spTree>
    <p:extLst>
      <p:ext uri="{BB962C8B-B14F-4D97-AF65-F5344CB8AC3E}">
        <p14:creationId xmlns:p14="http://schemas.microsoft.com/office/powerpoint/2010/main" val="82992833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34" r:id="rId12"/>
    <p:sldLayoutId id="2147483736" r:id="rId13"/>
    <p:sldLayoutId id="2147483737" r:id="rId14"/>
    <p:sldLayoutId id="2147483738" r:id="rId15"/>
    <p:sldLayoutId id="2147483739" r:id="rId16"/>
    <p:sldLayoutId id="2147483740"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Lst>
  <p:txStyles>
    <p:titleStyle>
      <a:lvl1pPr algn="l" defTabSz="914400" rtl="0" eaLnBrk="1" latinLnBrk="0" hangingPunct="1">
        <a:lnSpc>
          <a:spcPct val="90000"/>
        </a:lnSpc>
        <a:spcBef>
          <a:spcPct val="0"/>
        </a:spcBef>
        <a:buNone/>
        <a:defRPr sz="3600" kern="1200" baseline="0">
          <a:solidFill>
            <a:schemeClr val="tx2"/>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mailto:claudia@livingproofrecovery.org" TargetMode="External"/><Relationship Id="rId2" Type="http://schemas.openxmlformats.org/officeDocument/2006/relationships/hyperlink" Target="mailto:lydiagoodson@highlandrivers.org" TargetMode="External"/><Relationship Id="rId1" Type="http://schemas.openxmlformats.org/officeDocument/2006/relationships/slideLayout" Target="../slideLayouts/slideLayout2.xml"/><Relationship Id="rId5" Type="http://schemas.openxmlformats.org/officeDocument/2006/relationships/hyperlink" Target="mailto:executive.director@jsplacerecovery.org" TargetMode="External"/><Relationship Id="rId4" Type="http://schemas.openxmlformats.org/officeDocument/2006/relationships/hyperlink" Target="mailto:bill@theconnec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gcc01.safelinks.protection.outlook.com/?url=https%3A%2F%2Fdbhdd.georgia.gov%2F2x2-series&amp;data=02%7C01%7CAngelyn.McDonald%40dbhdd.ga.gov%7C90a3e496bb134bc0d98708d816d51143%7C512da10d071b4b948abc9ec4044d1516%7C0%7C0%7C637284451657023465&amp;sdata=ozxCPtIa22oYnpn74wS5XjZee7mFlEd5J7rlPCM1XkQ%3D&amp;reserved=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hetal.patel@dbhdd.ga.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90"/>
          <a:stretch/>
        </p:blipFill>
        <p:spPr>
          <a:xfrm>
            <a:off x="6932911" y="195398"/>
            <a:ext cx="2778632" cy="64219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320" y="821802"/>
            <a:ext cx="2683063" cy="5469038"/>
          </a:xfrm>
          <a:prstGeom prst="rect">
            <a:avLst/>
          </a:prstGeom>
        </p:spPr>
      </p:pic>
    </p:spTree>
    <p:extLst>
      <p:ext uri="{BB962C8B-B14F-4D97-AF65-F5344CB8AC3E}">
        <p14:creationId xmlns:p14="http://schemas.microsoft.com/office/powerpoint/2010/main" val="42539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150000"/>
              </a:lnSpc>
            </a:pPr>
            <a:r>
              <a:rPr lang="en-US" dirty="0"/>
              <a:t>Highland Rivers Health </a:t>
            </a:r>
            <a:r>
              <a:rPr lang="en-US" dirty="0">
                <a:solidFill>
                  <a:srgbClr val="0070C0"/>
                </a:solidFill>
              </a:rPr>
              <a:t>800-729-5700</a:t>
            </a:r>
          </a:p>
          <a:p>
            <a:pPr>
              <a:lnSpc>
                <a:spcPct val="150000"/>
              </a:lnSpc>
            </a:pPr>
            <a:r>
              <a:rPr lang="en-US" dirty="0"/>
              <a:t>Lookout Mountain Community Services </a:t>
            </a:r>
            <a:r>
              <a:rPr lang="en-US" dirty="0">
                <a:solidFill>
                  <a:srgbClr val="0070C0"/>
                </a:solidFill>
              </a:rPr>
              <a:t>706-806-1222</a:t>
            </a:r>
          </a:p>
          <a:p>
            <a:pPr>
              <a:lnSpc>
                <a:spcPct val="150000"/>
              </a:lnSpc>
            </a:pPr>
            <a:r>
              <a:rPr lang="en-US" dirty="0"/>
              <a:t>Cobb CSB </a:t>
            </a:r>
            <a:r>
              <a:rPr lang="en-US" dirty="0">
                <a:solidFill>
                  <a:srgbClr val="0070C0"/>
                </a:solidFill>
              </a:rPr>
              <a:t>770-422-0202</a:t>
            </a:r>
            <a:r>
              <a:rPr lang="en-US" dirty="0"/>
              <a:t> </a:t>
            </a:r>
          </a:p>
          <a:p>
            <a:pPr>
              <a:lnSpc>
                <a:spcPct val="150000"/>
              </a:lnSpc>
            </a:pPr>
            <a:r>
              <a:rPr lang="en-US" dirty="0"/>
              <a:t>Avita Community Partners </a:t>
            </a:r>
            <a:r>
              <a:rPr lang="en-US" dirty="0">
                <a:solidFill>
                  <a:srgbClr val="0070C0"/>
                </a:solidFill>
              </a:rPr>
              <a:t>800-525-8751</a:t>
            </a:r>
          </a:p>
          <a:p>
            <a:pPr>
              <a:lnSpc>
                <a:spcPct val="150000"/>
              </a:lnSpc>
            </a:pPr>
            <a:r>
              <a:rPr lang="en-US" dirty="0"/>
              <a:t>Douglas Community Service Board </a:t>
            </a:r>
            <a:r>
              <a:rPr lang="nb-NO" dirty="0">
                <a:solidFill>
                  <a:srgbClr val="0070C0"/>
                </a:solidFill>
              </a:rPr>
              <a:t>770-949-8082</a:t>
            </a:r>
          </a:p>
          <a:p>
            <a:pPr>
              <a:lnSpc>
                <a:spcPct val="150000"/>
              </a:lnSpc>
            </a:pPr>
            <a:r>
              <a:rPr lang="nb-NO" dirty="0"/>
              <a:t>Haralson Behavioral Health Services </a:t>
            </a:r>
            <a:r>
              <a:rPr lang="nb-NO" dirty="0">
                <a:solidFill>
                  <a:srgbClr val="0070C0"/>
                </a:solidFill>
              </a:rPr>
              <a:t>770-537-2367</a:t>
            </a:r>
          </a:p>
          <a:p>
            <a:pPr>
              <a:lnSpc>
                <a:spcPct val="150000"/>
              </a:lnSpc>
            </a:pPr>
            <a:endParaRPr lang="en-US" dirty="0"/>
          </a:p>
        </p:txBody>
      </p:sp>
      <p:sp>
        <p:nvSpPr>
          <p:cNvPr id="3" name="Title 2"/>
          <p:cNvSpPr>
            <a:spLocks noGrp="1"/>
          </p:cNvSpPr>
          <p:nvPr>
            <p:ph type="title"/>
          </p:nvPr>
        </p:nvSpPr>
        <p:spPr/>
        <p:txBody>
          <a:bodyPr/>
          <a:lstStyle/>
          <a:p>
            <a:r>
              <a:rPr lang="en-US" dirty="0"/>
              <a:t>Contacts:</a:t>
            </a:r>
          </a:p>
        </p:txBody>
      </p:sp>
    </p:spTree>
    <p:extLst>
      <p:ext uri="{BB962C8B-B14F-4D97-AF65-F5344CB8AC3E}">
        <p14:creationId xmlns:p14="http://schemas.microsoft.com/office/powerpoint/2010/main" val="399852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AB29CE-68C4-481B-90A5-C58B360EDA80}"/>
              </a:ext>
            </a:extLst>
          </p:cNvPr>
          <p:cNvSpPr>
            <a:spLocks noGrp="1"/>
          </p:cNvSpPr>
          <p:nvPr>
            <p:ph sz="half" idx="1"/>
          </p:nvPr>
        </p:nvSpPr>
        <p:spPr/>
        <p:txBody>
          <a:bodyPr>
            <a:normAutofit fontScale="85000" lnSpcReduction="20000"/>
          </a:bodyPr>
          <a:lstStyle/>
          <a:p>
            <a:r>
              <a:rPr lang="en-US" dirty="0"/>
              <a:t>Advantage Counseling Services, Inc</a:t>
            </a:r>
          </a:p>
          <a:p>
            <a:r>
              <a:rPr lang="en-US" dirty="0"/>
              <a:t>Alliance for Change Through Treatment , LLC</a:t>
            </a:r>
          </a:p>
          <a:p>
            <a:r>
              <a:rPr lang="en-US" dirty="0"/>
              <a:t>Comprehensive Counseling Solutions, Inc</a:t>
            </a:r>
          </a:p>
          <a:p>
            <a:r>
              <a:rPr lang="en-US" dirty="0"/>
              <a:t>Cornerstones Counseling Center, Inc</a:t>
            </a:r>
          </a:p>
          <a:p>
            <a:r>
              <a:rPr lang="en-US" dirty="0"/>
              <a:t>Families United Services, Inc. </a:t>
            </a:r>
          </a:p>
          <a:p>
            <a:r>
              <a:rPr lang="en-US" dirty="0"/>
              <a:t>Family &amp; Children First, </a:t>
            </a:r>
            <a:r>
              <a:rPr lang="en-US" dirty="0" err="1"/>
              <a:t>dbs</a:t>
            </a:r>
            <a:r>
              <a:rPr lang="en-US" dirty="0"/>
              <a:t> Georgia H.O.P.E.</a:t>
            </a:r>
          </a:p>
          <a:p>
            <a:r>
              <a:rPr lang="en-US" dirty="0"/>
              <a:t>Family Ties, Inc.</a:t>
            </a:r>
          </a:p>
          <a:p>
            <a:r>
              <a:rPr lang="en-US" dirty="0"/>
              <a:t>Focus Counseling &amp; Training, Inc.</a:t>
            </a:r>
          </a:p>
        </p:txBody>
      </p:sp>
      <p:sp>
        <p:nvSpPr>
          <p:cNvPr id="3" name="Content Placeholder 2">
            <a:extLst>
              <a:ext uri="{FF2B5EF4-FFF2-40B4-BE49-F238E27FC236}">
                <a16:creationId xmlns:a16="http://schemas.microsoft.com/office/drawing/2014/main" id="{BCDBEA70-3E38-4EF3-B29F-6396E1B058C6}"/>
              </a:ext>
            </a:extLst>
          </p:cNvPr>
          <p:cNvSpPr>
            <a:spLocks noGrp="1"/>
          </p:cNvSpPr>
          <p:nvPr>
            <p:ph sz="half" idx="2"/>
          </p:nvPr>
        </p:nvSpPr>
        <p:spPr/>
        <p:txBody>
          <a:bodyPr>
            <a:normAutofit fontScale="77500" lnSpcReduction="20000"/>
          </a:bodyPr>
          <a:lstStyle/>
          <a:p>
            <a:r>
              <a:rPr lang="en-US" dirty="0"/>
              <a:t>Georgia Health Partners, LLC</a:t>
            </a:r>
          </a:p>
          <a:p>
            <a:r>
              <a:rPr lang="en-US" dirty="0"/>
              <a:t>Northside Psychological Services, Inc</a:t>
            </a:r>
          </a:p>
          <a:p>
            <a:r>
              <a:rPr lang="en-US" dirty="0"/>
              <a:t>Positive Growth, Inc</a:t>
            </a:r>
          </a:p>
          <a:p>
            <a:r>
              <a:rPr lang="en-US" dirty="0"/>
              <a:t>Royal Treatment Health Systems, LLC</a:t>
            </a:r>
          </a:p>
          <a:p>
            <a:r>
              <a:rPr lang="en-US" dirty="0"/>
              <a:t>The Ark Family Counseling Center, Inc. </a:t>
            </a:r>
          </a:p>
          <a:p>
            <a:r>
              <a:rPr lang="en-US" dirty="0"/>
              <a:t>The AUC Institute for Career Studies, Inc</a:t>
            </a:r>
          </a:p>
          <a:p>
            <a:r>
              <a:rPr lang="en-US" dirty="0"/>
              <a:t>The Children and Teenagers Foundation, Inc.</a:t>
            </a:r>
          </a:p>
          <a:p>
            <a:r>
              <a:rPr lang="en-US" dirty="0"/>
              <a:t>Transitional Family Services</a:t>
            </a:r>
          </a:p>
          <a:p>
            <a:r>
              <a:rPr lang="en-US" dirty="0"/>
              <a:t>Trinity Social Services, LLC</a:t>
            </a:r>
          </a:p>
          <a:p>
            <a:r>
              <a:rPr lang="en-US" dirty="0" err="1"/>
              <a:t>Underdue</a:t>
            </a:r>
            <a:r>
              <a:rPr lang="en-US" dirty="0"/>
              <a:t> Social Services</a:t>
            </a:r>
          </a:p>
          <a:p>
            <a:endParaRPr lang="en-US" dirty="0"/>
          </a:p>
        </p:txBody>
      </p:sp>
      <p:sp>
        <p:nvSpPr>
          <p:cNvPr id="4" name="Title 3">
            <a:extLst>
              <a:ext uri="{FF2B5EF4-FFF2-40B4-BE49-F238E27FC236}">
                <a16:creationId xmlns:a16="http://schemas.microsoft.com/office/drawing/2014/main" id="{C302E4DE-F052-424A-B0F9-A1557D871A07}"/>
              </a:ext>
            </a:extLst>
          </p:cNvPr>
          <p:cNvSpPr>
            <a:spLocks noGrp="1"/>
          </p:cNvSpPr>
          <p:nvPr>
            <p:ph type="title"/>
          </p:nvPr>
        </p:nvSpPr>
        <p:spPr/>
        <p:txBody>
          <a:bodyPr/>
          <a:lstStyle/>
          <a:p>
            <a:r>
              <a:rPr lang="en-US" dirty="0"/>
              <a:t>C&amp;A Fee For Services Providers</a:t>
            </a:r>
          </a:p>
        </p:txBody>
      </p:sp>
    </p:spTree>
    <p:extLst>
      <p:ext uri="{BB962C8B-B14F-4D97-AF65-F5344CB8AC3E}">
        <p14:creationId xmlns:p14="http://schemas.microsoft.com/office/powerpoint/2010/main" val="315090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D968-2E4B-4FC8-B25C-6B5EE8DF7778}"/>
              </a:ext>
            </a:extLst>
          </p:cNvPr>
          <p:cNvSpPr>
            <a:spLocks noGrp="1"/>
          </p:cNvSpPr>
          <p:nvPr>
            <p:ph type="title"/>
          </p:nvPr>
        </p:nvSpPr>
        <p:spPr>
          <a:xfrm>
            <a:off x="838200" y="424070"/>
            <a:ext cx="10515600" cy="1046698"/>
          </a:xfrm>
        </p:spPr>
        <p:txBody>
          <a:bodyPr>
            <a:normAutofit fontScale="90000"/>
          </a:bodyPr>
          <a:lstStyle/>
          <a:p>
            <a:r>
              <a:rPr lang="en-US" b="1" dirty="0">
                <a:latin typeface="+mj-lt"/>
              </a:rPr>
              <a:t>Region 1 Adult Continuum of Care September 2014</a:t>
            </a:r>
            <a:br>
              <a:rPr lang="en-US" b="1" dirty="0">
                <a:latin typeface="Verdana" pitchFamily="34" charset="0"/>
              </a:rPr>
            </a:br>
            <a:endParaRPr lang="en-US" dirty="0"/>
          </a:p>
        </p:txBody>
      </p:sp>
      <p:pic>
        <p:nvPicPr>
          <p:cNvPr id="4" name="Content Placeholder 3">
            <a:extLst>
              <a:ext uri="{FF2B5EF4-FFF2-40B4-BE49-F238E27FC236}">
                <a16:creationId xmlns:a16="http://schemas.microsoft.com/office/drawing/2014/main" id="{FC220D31-869B-4F38-A6E9-39D3841F47CE}"/>
              </a:ext>
            </a:extLst>
          </p:cNvPr>
          <p:cNvPicPr>
            <a:picLocks noGrp="1" noChangeAspect="1"/>
          </p:cNvPicPr>
          <p:nvPr>
            <p:ph idx="1"/>
          </p:nvPr>
        </p:nvPicPr>
        <p:blipFill>
          <a:blip r:embed="rId2"/>
          <a:stretch>
            <a:fillRect/>
          </a:stretch>
        </p:blipFill>
        <p:spPr>
          <a:xfrm>
            <a:off x="838200" y="1825624"/>
            <a:ext cx="9975574" cy="4734201"/>
          </a:xfrm>
          <a:prstGeom prst="rect">
            <a:avLst/>
          </a:prstGeom>
        </p:spPr>
      </p:pic>
    </p:spTree>
    <p:extLst>
      <p:ext uri="{BB962C8B-B14F-4D97-AF65-F5344CB8AC3E}">
        <p14:creationId xmlns:p14="http://schemas.microsoft.com/office/powerpoint/2010/main" val="252820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a:stCxn id="30" idx="2"/>
            <a:endCxn id="44" idx="0"/>
          </p:cNvCxnSpPr>
          <p:nvPr/>
        </p:nvCxnSpPr>
        <p:spPr>
          <a:xfrm>
            <a:off x="7863661" y="2186297"/>
            <a:ext cx="0" cy="45724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FCFAB5A-7651-4C4C-A6B3-2FFCFF6F3CBF}"/>
              </a:ext>
            </a:extLst>
          </p:cNvPr>
          <p:cNvCxnSpPr/>
          <p:nvPr/>
        </p:nvCxnSpPr>
        <p:spPr>
          <a:xfrm>
            <a:off x="7871187" y="5298734"/>
            <a:ext cx="0" cy="216250"/>
          </a:xfrm>
          <a:prstGeom prst="line">
            <a:avLst/>
          </a:prstGeom>
          <a:ln>
            <a:solidFill>
              <a:schemeClr val="accent3"/>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06327D1-2643-4156-9216-15B404A54C7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62445" y="5420053"/>
            <a:ext cx="642885" cy="642885"/>
          </a:xfrm>
          <a:prstGeom prst="rect">
            <a:avLst/>
          </a:prstGeom>
        </p:spPr>
      </p:pic>
      <p:cxnSp>
        <p:nvCxnSpPr>
          <p:cNvPr id="9" name="Straight Connector 8">
            <a:extLst>
              <a:ext uri="{FF2B5EF4-FFF2-40B4-BE49-F238E27FC236}">
                <a16:creationId xmlns:a16="http://schemas.microsoft.com/office/drawing/2014/main" id="{EAEAFC26-3263-488B-A977-F84EC0CE480E}"/>
              </a:ext>
            </a:extLst>
          </p:cNvPr>
          <p:cNvCxnSpPr/>
          <p:nvPr/>
        </p:nvCxnSpPr>
        <p:spPr>
          <a:xfrm>
            <a:off x="4493622" y="5294237"/>
            <a:ext cx="0" cy="216250"/>
          </a:xfrm>
          <a:prstGeom prst="line">
            <a:avLst/>
          </a:prstGeom>
          <a:ln>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B75DC3-0F1B-471C-AFEA-241F9494401A}"/>
              </a:ext>
            </a:extLst>
          </p:cNvPr>
          <p:cNvCxnSpPr/>
          <p:nvPr/>
        </p:nvCxnSpPr>
        <p:spPr>
          <a:xfrm flipV="1">
            <a:off x="4493622" y="5287613"/>
            <a:ext cx="6803578" cy="11121"/>
          </a:xfrm>
          <a:prstGeom prst="line">
            <a:avLst/>
          </a:prstGeom>
          <a:ln>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9F96911-1203-47CD-BEF9-1B109A19AD48}"/>
              </a:ext>
            </a:extLst>
          </p:cNvPr>
          <p:cNvSpPr/>
          <p:nvPr/>
        </p:nvSpPr>
        <p:spPr>
          <a:xfrm>
            <a:off x="3632979" y="5977979"/>
            <a:ext cx="1645920" cy="430401"/>
          </a:xfrm>
          <a:prstGeom prst="rect">
            <a:avLst/>
          </a:prstGeom>
          <a:solidFill>
            <a:schemeClr val="accent3"/>
          </a:solidFill>
          <a:ln w="9525" cap="flat" cmpd="sng" algn="ctr">
            <a:noFill/>
            <a:prstDash val="solid"/>
          </a:ln>
          <a:effectLst/>
        </p:spPr>
        <p:txBody>
          <a:bodyPr rtlCol="0" anchor="ctr" anchorCtr="0"/>
          <a:lstStyle/>
          <a:p>
            <a:pPr algn="ctr">
              <a:defRPr/>
            </a:pPr>
            <a:r>
              <a:rPr lang="en-US" sz="1200" kern="0" dirty="0">
                <a:solidFill>
                  <a:schemeClr val="bg1"/>
                </a:solidFill>
                <a:latin typeface="Arial" charset="0"/>
                <a:ea typeface="Arial" charset="0"/>
                <a:cs typeface="Arial" charset="0"/>
              </a:rPr>
              <a:t>Georgia Regional Hospital at Savannah</a:t>
            </a:r>
          </a:p>
        </p:txBody>
      </p:sp>
      <p:sp>
        <p:nvSpPr>
          <p:cNvPr id="13" name="Rectangle 12">
            <a:extLst>
              <a:ext uri="{FF2B5EF4-FFF2-40B4-BE49-F238E27FC236}">
                <a16:creationId xmlns:a16="http://schemas.microsoft.com/office/drawing/2014/main" id="{B3C4743F-AFE9-407C-A23A-019553AA9A63}"/>
              </a:ext>
            </a:extLst>
          </p:cNvPr>
          <p:cNvSpPr/>
          <p:nvPr/>
        </p:nvSpPr>
        <p:spPr>
          <a:xfrm>
            <a:off x="5354553" y="5977978"/>
            <a:ext cx="1645920" cy="430401"/>
          </a:xfrm>
          <a:prstGeom prst="rect">
            <a:avLst/>
          </a:prstGeom>
          <a:solidFill>
            <a:schemeClr val="accent3"/>
          </a:solidFill>
          <a:ln w="9525" cap="flat" cmpd="sng" algn="ctr">
            <a:noFill/>
            <a:prstDash val="solid"/>
          </a:ln>
          <a:effectLst/>
        </p:spPr>
        <p:txBody>
          <a:bodyPr rtlCol="0" anchor="ctr" anchorCtr="0"/>
          <a:lstStyle/>
          <a:p>
            <a:pPr algn="ctr">
              <a:defRPr/>
            </a:pPr>
            <a:r>
              <a:rPr lang="en-US" sz="1200" kern="0" dirty="0">
                <a:solidFill>
                  <a:schemeClr val="bg1"/>
                </a:solidFill>
                <a:latin typeface="Arial" charset="0"/>
                <a:ea typeface="Arial" charset="0"/>
                <a:cs typeface="Arial" charset="0"/>
              </a:rPr>
              <a:t>Georgia Regional Hospital at Atlanta </a:t>
            </a:r>
          </a:p>
        </p:txBody>
      </p:sp>
      <p:sp>
        <p:nvSpPr>
          <p:cNvPr id="14" name="Rectangle 13">
            <a:extLst>
              <a:ext uri="{FF2B5EF4-FFF2-40B4-BE49-F238E27FC236}">
                <a16:creationId xmlns:a16="http://schemas.microsoft.com/office/drawing/2014/main" id="{36D3FFC5-ADEF-4F24-A63D-A98BB082A4FB}"/>
              </a:ext>
            </a:extLst>
          </p:cNvPr>
          <p:cNvSpPr/>
          <p:nvPr/>
        </p:nvSpPr>
        <p:spPr>
          <a:xfrm>
            <a:off x="7066602" y="5977977"/>
            <a:ext cx="1645920" cy="430401"/>
          </a:xfrm>
          <a:prstGeom prst="rect">
            <a:avLst/>
          </a:prstGeom>
          <a:solidFill>
            <a:schemeClr val="accent3"/>
          </a:solidFill>
          <a:ln w="9525" cap="flat" cmpd="sng" algn="ctr">
            <a:noFill/>
            <a:prstDash val="solid"/>
          </a:ln>
          <a:effectLst/>
        </p:spPr>
        <p:txBody>
          <a:bodyPr rtlCol="0" anchor="ctr" anchorCtr="0"/>
          <a:lstStyle/>
          <a:p>
            <a:pPr algn="ctr">
              <a:defRPr/>
            </a:pPr>
            <a:r>
              <a:rPr lang="en-US" sz="1200" kern="0" dirty="0">
                <a:solidFill>
                  <a:schemeClr val="bg1"/>
                </a:solidFill>
                <a:latin typeface="Arial" charset="0"/>
                <a:ea typeface="Arial" charset="0"/>
                <a:cs typeface="Arial" charset="0"/>
              </a:rPr>
              <a:t>East Central Regional Hospital</a:t>
            </a:r>
          </a:p>
        </p:txBody>
      </p:sp>
      <p:sp>
        <p:nvSpPr>
          <p:cNvPr id="15" name="Rectangle 14">
            <a:extLst>
              <a:ext uri="{FF2B5EF4-FFF2-40B4-BE49-F238E27FC236}">
                <a16:creationId xmlns:a16="http://schemas.microsoft.com/office/drawing/2014/main" id="{D3B50FB3-F4C3-4231-91EA-BAF810AF48B6}"/>
              </a:ext>
            </a:extLst>
          </p:cNvPr>
          <p:cNvSpPr/>
          <p:nvPr/>
        </p:nvSpPr>
        <p:spPr>
          <a:xfrm>
            <a:off x="10491730" y="5977976"/>
            <a:ext cx="1645920" cy="430401"/>
          </a:xfrm>
          <a:prstGeom prst="rect">
            <a:avLst/>
          </a:prstGeom>
          <a:solidFill>
            <a:schemeClr val="accent3"/>
          </a:solidFill>
          <a:ln w="9525" cap="flat" cmpd="sng" algn="ctr">
            <a:noFill/>
            <a:prstDash val="solid"/>
          </a:ln>
          <a:effectLst/>
        </p:spPr>
        <p:txBody>
          <a:bodyPr rtlCol="0" anchor="ctr" anchorCtr="0"/>
          <a:lstStyle/>
          <a:p>
            <a:pPr algn="ctr">
              <a:defRPr/>
            </a:pPr>
            <a:r>
              <a:rPr lang="en-US" sz="1200" kern="0" dirty="0">
                <a:solidFill>
                  <a:schemeClr val="bg1"/>
                </a:solidFill>
                <a:latin typeface="Arial" charset="0"/>
                <a:ea typeface="Arial" charset="0"/>
                <a:cs typeface="Arial" charset="0"/>
              </a:rPr>
              <a:t>Central </a:t>
            </a:r>
            <a:br>
              <a:rPr lang="en-US" sz="1200" kern="0" dirty="0">
                <a:solidFill>
                  <a:schemeClr val="bg1"/>
                </a:solidFill>
                <a:latin typeface="Arial" charset="0"/>
                <a:ea typeface="Arial" charset="0"/>
                <a:cs typeface="Arial" charset="0"/>
              </a:rPr>
            </a:br>
            <a:r>
              <a:rPr lang="en-US" sz="1200" kern="0" dirty="0">
                <a:solidFill>
                  <a:schemeClr val="bg1"/>
                </a:solidFill>
                <a:latin typeface="Arial" charset="0"/>
                <a:ea typeface="Arial" charset="0"/>
                <a:cs typeface="Arial" charset="0"/>
              </a:rPr>
              <a:t>State Hospital</a:t>
            </a:r>
          </a:p>
        </p:txBody>
      </p:sp>
      <p:sp>
        <p:nvSpPr>
          <p:cNvPr id="16" name="Rectangle 15">
            <a:extLst>
              <a:ext uri="{FF2B5EF4-FFF2-40B4-BE49-F238E27FC236}">
                <a16:creationId xmlns:a16="http://schemas.microsoft.com/office/drawing/2014/main" id="{5AB77CE4-7592-4BE0-92F5-4DAB5966456E}"/>
              </a:ext>
            </a:extLst>
          </p:cNvPr>
          <p:cNvSpPr/>
          <p:nvPr/>
        </p:nvSpPr>
        <p:spPr>
          <a:xfrm>
            <a:off x="8778157" y="5977976"/>
            <a:ext cx="1645920" cy="430401"/>
          </a:xfrm>
          <a:prstGeom prst="rect">
            <a:avLst/>
          </a:prstGeom>
          <a:solidFill>
            <a:schemeClr val="accent3"/>
          </a:solidFill>
          <a:ln w="9525" cap="flat" cmpd="sng" algn="ctr">
            <a:noFill/>
            <a:prstDash val="solid"/>
          </a:ln>
          <a:effectLst/>
        </p:spPr>
        <p:txBody>
          <a:bodyPr rtlCol="0" anchor="ctr" anchorCtr="0"/>
          <a:lstStyle/>
          <a:p>
            <a:pPr algn="ctr">
              <a:defRPr/>
            </a:pPr>
            <a:r>
              <a:rPr lang="en-US" sz="1200" kern="0" dirty="0">
                <a:solidFill>
                  <a:schemeClr val="bg1"/>
                </a:solidFill>
                <a:latin typeface="Arial" charset="0"/>
                <a:ea typeface="Arial" charset="0"/>
                <a:cs typeface="Arial" charset="0"/>
              </a:rPr>
              <a:t>West Central Georgia Regional Hospital</a:t>
            </a:r>
          </a:p>
        </p:txBody>
      </p:sp>
      <p:sp>
        <p:nvSpPr>
          <p:cNvPr id="17" name="TextBox 16">
            <a:extLst>
              <a:ext uri="{FF2B5EF4-FFF2-40B4-BE49-F238E27FC236}">
                <a16:creationId xmlns:a16="http://schemas.microsoft.com/office/drawing/2014/main" id="{8DDE0953-6A3A-42C5-90CE-41D3C4B46F8A}"/>
              </a:ext>
            </a:extLst>
          </p:cNvPr>
          <p:cNvSpPr txBox="1"/>
          <p:nvPr/>
        </p:nvSpPr>
        <p:spPr>
          <a:xfrm>
            <a:off x="5366580" y="4990148"/>
            <a:ext cx="4999172" cy="276999"/>
          </a:xfrm>
          <a:prstGeom prst="rect">
            <a:avLst/>
          </a:prstGeom>
          <a:noFill/>
        </p:spPr>
        <p:txBody>
          <a:bodyPr wrap="square" rtlCol="0">
            <a:spAutoFit/>
          </a:bodyPr>
          <a:lstStyle/>
          <a:p>
            <a:pPr algn="ctr"/>
            <a:r>
              <a:rPr lang="en-US" sz="1200" spc="50" dirty="0">
                <a:solidFill>
                  <a:schemeClr val="accent5"/>
                </a:solidFill>
                <a:latin typeface="Arial" charset="0"/>
                <a:ea typeface="Arial" charset="0"/>
                <a:cs typeface="Arial" charset="0"/>
              </a:rPr>
              <a:t>REGIONAL HOSPITALS</a:t>
            </a:r>
            <a:endParaRPr lang="en-US" dirty="0"/>
          </a:p>
        </p:txBody>
      </p:sp>
      <p:pic>
        <p:nvPicPr>
          <p:cNvPr id="18" name="Picture 17">
            <a:extLst>
              <a:ext uri="{FF2B5EF4-FFF2-40B4-BE49-F238E27FC236}">
                <a16:creationId xmlns:a16="http://schemas.microsoft.com/office/drawing/2014/main" id="{601C26D1-0649-4EE8-BE25-224376CE85A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175355" y="5415556"/>
            <a:ext cx="642885" cy="642885"/>
          </a:xfrm>
          <a:prstGeom prst="rect">
            <a:avLst/>
          </a:prstGeom>
        </p:spPr>
      </p:pic>
      <p:cxnSp>
        <p:nvCxnSpPr>
          <p:cNvPr id="19" name="Straight Connector 18">
            <a:extLst>
              <a:ext uri="{FF2B5EF4-FFF2-40B4-BE49-F238E27FC236}">
                <a16:creationId xmlns:a16="http://schemas.microsoft.com/office/drawing/2014/main" id="{936A7BC1-EBC5-4548-BB13-213C32E14090}"/>
              </a:ext>
            </a:extLst>
          </p:cNvPr>
          <p:cNvCxnSpPr/>
          <p:nvPr/>
        </p:nvCxnSpPr>
        <p:spPr>
          <a:xfrm>
            <a:off x="6191617" y="5294237"/>
            <a:ext cx="0" cy="216250"/>
          </a:xfrm>
          <a:prstGeom prst="line">
            <a:avLst/>
          </a:prstGeom>
          <a:ln>
            <a:solidFill>
              <a:schemeClr val="accent3"/>
            </a:solidFill>
            <a:prstDash val="solid"/>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5389CCD-82AB-43C0-AEF7-EFEF041B709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76525" y="5415556"/>
            <a:ext cx="642885" cy="642885"/>
          </a:xfrm>
          <a:prstGeom prst="rect">
            <a:avLst/>
          </a:prstGeom>
        </p:spPr>
      </p:pic>
      <p:cxnSp>
        <p:nvCxnSpPr>
          <p:cNvPr id="21" name="Straight Connector 20">
            <a:extLst>
              <a:ext uri="{FF2B5EF4-FFF2-40B4-BE49-F238E27FC236}">
                <a16:creationId xmlns:a16="http://schemas.microsoft.com/office/drawing/2014/main" id="{9B92CA7E-7B31-4AA7-9F58-0324B131B628}"/>
              </a:ext>
            </a:extLst>
          </p:cNvPr>
          <p:cNvCxnSpPr/>
          <p:nvPr/>
        </p:nvCxnSpPr>
        <p:spPr>
          <a:xfrm>
            <a:off x="9581156" y="5289898"/>
            <a:ext cx="0" cy="216250"/>
          </a:xfrm>
          <a:prstGeom prst="line">
            <a:avLst/>
          </a:prstGeom>
          <a:ln>
            <a:solidFill>
              <a:schemeClr val="accent3"/>
            </a:solidFill>
            <a:prstDash val="solid"/>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D6BD58C-A6A1-4327-8F41-B94ACAB29C5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266705" y="5411217"/>
            <a:ext cx="642885" cy="642885"/>
          </a:xfrm>
          <a:prstGeom prst="rect">
            <a:avLst/>
          </a:prstGeom>
        </p:spPr>
      </p:pic>
      <p:cxnSp>
        <p:nvCxnSpPr>
          <p:cNvPr id="23" name="Straight Connector 22">
            <a:extLst>
              <a:ext uri="{FF2B5EF4-FFF2-40B4-BE49-F238E27FC236}">
                <a16:creationId xmlns:a16="http://schemas.microsoft.com/office/drawing/2014/main" id="{3EC22820-46CB-4EEA-B2DD-C5DC9D09527E}"/>
              </a:ext>
            </a:extLst>
          </p:cNvPr>
          <p:cNvCxnSpPr/>
          <p:nvPr/>
        </p:nvCxnSpPr>
        <p:spPr>
          <a:xfrm>
            <a:off x="11304374" y="5289898"/>
            <a:ext cx="0" cy="216250"/>
          </a:xfrm>
          <a:prstGeom prst="line">
            <a:avLst/>
          </a:prstGeom>
          <a:ln>
            <a:solidFill>
              <a:schemeClr val="accent3"/>
            </a:solidFill>
            <a:prstDash val="solid"/>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D3FF7B7-0E3D-4739-87FE-C78002A5128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82932" y="5411217"/>
            <a:ext cx="642885" cy="642885"/>
          </a:xfrm>
          <a:prstGeom prst="rect">
            <a:avLst/>
          </a:prstGeom>
        </p:spPr>
      </p:pic>
      <p:sp>
        <p:nvSpPr>
          <p:cNvPr id="25" name="TextBox 24">
            <a:extLst>
              <a:ext uri="{FF2B5EF4-FFF2-40B4-BE49-F238E27FC236}">
                <a16:creationId xmlns:a16="http://schemas.microsoft.com/office/drawing/2014/main" id="{5A538E3F-7331-4D26-BC53-75813974B2A6}"/>
              </a:ext>
            </a:extLst>
          </p:cNvPr>
          <p:cNvSpPr txBox="1"/>
          <p:nvPr/>
        </p:nvSpPr>
        <p:spPr>
          <a:xfrm>
            <a:off x="3632978" y="6442439"/>
            <a:ext cx="1638435" cy="307777"/>
          </a:xfrm>
          <a:prstGeom prst="rect">
            <a:avLst/>
          </a:prstGeom>
          <a:noFill/>
        </p:spPr>
        <p:txBody>
          <a:bodyPr wrap="square" rtlCol="0">
            <a:spAutoFit/>
          </a:bodyPr>
          <a:lstStyle/>
          <a:p>
            <a:pPr algn="ctr"/>
            <a:r>
              <a:rPr lang="en-US" sz="1400" dirty="0">
                <a:solidFill>
                  <a:schemeClr val="tx2"/>
                </a:solidFill>
                <a:latin typeface="Arial" charset="0"/>
                <a:ea typeface="Arial" charset="0"/>
                <a:cs typeface="Arial" charset="0"/>
              </a:rPr>
              <a:t>SAVANNAH</a:t>
            </a:r>
          </a:p>
        </p:txBody>
      </p:sp>
      <p:sp>
        <p:nvSpPr>
          <p:cNvPr id="26" name="TextBox 25">
            <a:extLst>
              <a:ext uri="{FF2B5EF4-FFF2-40B4-BE49-F238E27FC236}">
                <a16:creationId xmlns:a16="http://schemas.microsoft.com/office/drawing/2014/main" id="{F2D82C83-05E5-4CEF-966A-81E25A9EF746}"/>
              </a:ext>
            </a:extLst>
          </p:cNvPr>
          <p:cNvSpPr txBox="1"/>
          <p:nvPr/>
        </p:nvSpPr>
        <p:spPr>
          <a:xfrm>
            <a:off x="5347068" y="6442439"/>
            <a:ext cx="1641043" cy="307777"/>
          </a:xfrm>
          <a:prstGeom prst="rect">
            <a:avLst/>
          </a:prstGeom>
          <a:noFill/>
        </p:spPr>
        <p:txBody>
          <a:bodyPr wrap="square" rtlCol="0">
            <a:spAutoFit/>
          </a:bodyPr>
          <a:lstStyle/>
          <a:p>
            <a:pPr algn="ctr"/>
            <a:r>
              <a:rPr lang="en-US" sz="1400" dirty="0">
                <a:solidFill>
                  <a:schemeClr val="tx2"/>
                </a:solidFill>
                <a:highlight>
                  <a:srgbClr val="FFFF00"/>
                </a:highlight>
                <a:latin typeface="Arial" charset="0"/>
                <a:ea typeface="Arial" charset="0"/>
                <a:cs typeface="Arial" charset="0"/>
              </a:rPr>
              <a:t>ATLANTA</a:t>
            </a:r>
          </a:p>
        </p:txBody>
      </p:sp>
      <p:sp>
        <p:nvSpPr>
          <p:cNvPr id="27" name="TextBox 26">
            <a:extLst>
              <a:ext uri="{FF2B5EF4-FFF2-40B4-BE49-F238E27FC236}">
                <a16:creationId xmlns:a16="http://schemas.microsoft.com/office/drawing/2014/main" id="{4625C0FF-67B6-45C6-ABD7-C2852B5EB56A}"/>
              </a:ext>
            </a:extLst>
          </p:cNvPr>
          <p:cNvSpPr txBox="1"/>
          <p:nvPr/>
        </p:nvSpPr>
        <p:spPr>
          <a:xfrm>
            <a:off x="10491730" y="6442439"/>
            <a:ext cx="1645920" cy="307777"/>
          </a:xfrm>
          <a:prstGeom prst="rect">
            <a:avLst/>
          </a:prstGeom>
          <a:noFill/>
        </p:spPr>
        <p:txBody>
          <a:bodyPr wrap="square" rtlCol="0">
            <a:spAutoFit/>
          </a:bodyPr>
          <a:lstStyle/>
          <a:p>
            <a:pPr algn="ctr"/>
            <a:r>
              <a:rPr lang="en-US" sz="1400" dirty="0">
                <a:solidFill>
                  <a:schemeClr val="tx2"/>
                </a:solidFill>
                <a:latin typeface="Arial" charset="0"/>
                <a:ea typeface="Arial" charset="0"/>
                <a:cs typeface="Arial" charset="0"/>
              </a:rPr>
              <a:t>MILLEDGEVILLE</a:t>
            </a:r>
          </a:p>
        </p:txBody>
      </p:sp>
      <p:sp>
        <p:nvSpPr>
          <p:cNvPr id="28" name="TextBox 27">
            <a:extLst>
              <a:ext uri="{FF2B5EF4-FFF2-40B4-BE49-F238E27FC236}">
                <a16:creationId xmlns:a16="http://schemas.microsoft.com/office/drawing/2014/main" id="{1C67E2E9-F2C2-4009-9938-589BF9EA5BC4}"/>
              </a:ext>
            </a:extLst>
          </p:cNvPr>
          <p:cNvSpPr txBox="1"/>
          <p:nvPr/>
        </p:nvSpPr>
        <p:spPr>
          <a:xfrm>
            <a:off x="8618766" y="6442439"/>
            <a:ext cx="1645920" cy="307777"/>
          </a:xfrm>
          <a:prstGeom prst="rect">
            <a:avLst/>
          </a:prstGeom>
          <a:noFill/>
        </p:spPr>
        <p:txBody>
          <a:bodyPr wrap="square" rtlCol="0">
            <a:spAutoFit/>
          </a:bodyPr>
          <a:lstStyle/>
          <a:p>
            <a:pPr algn="ctr"/>
            <a:r>
              <a:rPr lang="en-US" sz="1400" dirty="0">
                <a:solidFill>
                  <a:schemeClr val="tx2"/>
                </a:solidFill>
                <a:latin typeface="Arial" charset="0"/>
                <a:ea typeface="Arial" charset="0"/>
                <a:cs typeface="Arial" charset="0"/>
              </a:rPr>
              <a:t>COLUMBUS</a:t>
            </a:r>
          </a:p>
        </p:txBody>
      </p:sp>
      <p:sp>
        <p:nvSpPr>
          <p:cNvPr id="29" name="TextBox 28">
            <a:extLst>
              <a:ext uri="{FF2B5EF4-FFF2-40B4-BE49-F238E27FC236}">
                <a16:creationId xmlns:a16="http://schemas.microsoft.com/office/drawing/2014/main" id="{9C3BDE63-CB3A-4205-8748-FBB79A527801}"/>
              </a:ext>
            </a:extLst>
          </p:cNvPr>
          <p:cNvSpPr txBox="1"/>
          <p:nvPr/>
        </p:nvSpPr>
        <p:spPr>
          <a:xfrm>
            <a:off x="7066602" y="6442439"/>
            <a:ext cx="1645920" cy="307777"/>
          </a:xfrm>
          <a:prstGeom prst="rect">
            <a:avLst/>
          </a:prstGeom>
          <a:noFill/>
        </p:spPr>
        <p:txBody>
          <a:bodyPr wrap="square" rtlCol="0">
            <a:spAutoFit/>
          </a:bodyPr>
          <a:lstStyle/>
          <a:p>
            <a:pPr algn="ctr"/>
            <a:r>
              <a:rPr lang="en-US" sz="1400" dirty="0">
                <a:solidFill>
                  <a:schemeClr val="tx2"/>
                </a:solidFill>
                <a:latin typeface="Arial" charset="0"/>
                <a:ea typeface="Arial" charset="0"/>
                <a:cs typeface="Arial" charset="0"/>
              </a:rPr>
              <a:t>AUGUSTA </a:t>
            </a:r>
          </a:p>
        </p:txBody>
      </p:sp>
      <p:sp>
        <p:nvSpPr>
          <p:cNvPr id="30" name="Rectangle 29">
            <a:extLst>
              <a:ext uri="{FF2B5EF4-FFF2-40B4-BE49-F238E27FC236}">
                <a16:creationId xmlns:a16="http://schemas.microsoft.com/office/drawing/2014/main" id="{7F1DB776-3D05-4F25-9886-E25B8D29ADEE}"/>
              </a:ext>
            </a:extLst>
          </p:cNvPr>
          <p:cNvSpPr/>
          <p:nvPr/>
        </p:nvSpPr>
        <p:spPr>
          <a:xfrm>
            <a:off x="6494894" y="1422081"/>
            <a:ext cx="2737534" cy="764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charset="0"/>
                <a:ea typeface="Arial" charset="0"/>
                <a:cs typeface="Arial" charset="0"/>
              </a:rPr>
              <a:t>STATE OFFICE</a:t>
            </a:r>
          </a:p>
          <a:p>
            <a:pPr algn="ctr"/>
            <a:r>
              <a:rPr lang="en-US" dirty="0">
                <a:latin typeface="Arial" charset="0"/>
                <a:ea typeface="Arial" charset="0"/>
                <a:cs typeface="Arial" charset="0"/>
              </a:rPr>
              <a:t>2 Peachtree St, Atlanta</a:t>
            </a:r>
          </a:p>
        </p:txBody>
      </p:sp>
      <p:sp>
        <p:nvSpPr>
          <p:cNvPr id="33" name="TextBox 32">
            <a:extLst>
              <a:ext uri="{FF2B5EF4-FFF2-40B4-BE49-F238E27FC236}">
                <a16:creationId xmlns:a16="http://schemas.microsoft.com/office/drawing/2014/main" id="{23CF9131-DDF1-497D-9E4B-CD1311AAD56E}"/>
              </a:ext>
            </a:extLst>
          </p:cNvPr>
          <p:cNvSpPr txBox="1"/>
          <p:nvPr/>
        </p:nvSpPr>
        <p:spPr>
          <a:xfrm>
            <a:off x="6494894" y="3148780"/>
            <a:ext cx="2737534" cy="1077218"/>
          </a:xfrm>
          <a:prstGeom prst="rect">
            <a:avLst/>
          </a:prstGeom>
          <a:noFill/>
        </p:spPr>
        <p:txBody>
          <a:bodyPr wrap="square" rtlCol="0">
            <a:spAutoFit/>
          </a:bodyPr>
          <a:lstStyle/>
          <a:p>
            <a:pPr algn="ctr"/>
            <a:r>
              <a:rPr lang="en-US" sz="1600" dirty="0">
                <a:solidFill>
                  <a:schemeClr val="tx2"/>
                </a:solidFill>
                <a:latin typeface="Arial" charset="0"/>
                <a:ea typeface="Arial" charset="0"/>
                <a:cs typeface="Arial" charset="0"/>
              </a:rPr>
              <a:t>Regions contain field offices with resources serving the community (i.e., integration homes and providers)</a:t>
            </a:r>
          </a:p>
        </p:txBody>
      </p:sp>
      <p:sp>
        <p:nvSpPr>
          <p:cNvPr id="44" name="Rectangle 43">
            <a:extLst>
              <a:ext uri="{FF2B5EF4-FFF2-40B4-BE49-F238E27FC236}">
                <a16:creationId xmlns:a16="http://schemas.microsoft.com/office/drawing/2014/main" id="{7F1DB776-3D05-4F25-9886-E25B8D29ADEE}"/>
              </a:ext>
            </a:extLst>
          </p:cNvPr>
          <p:cNvSpPr/>
          <p:nvPr/>
        </p:nvSpPr>
        <p:spPr>
          <a:xfrm>
            <a:off x="6494894" y="2643544"/>
            <a:ext cx="2737534" cy="4590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charset="0"/>
                <a:ea typeface="Arial" charset="0"/>
                <a:cs typeface="Arial" charset="0"/>
              </a:rPr>
              <a:t>6 REGIONS</a:t>
            </a:r>
          </a:p>
        </p:txBody>
      </p:sp>
      <p:cxnSp>
        <p:nvCxnSpPr>
          <p:cNvPr id="45" name="Straight Connector 44"/>
          <p:cNvCxnSpPr/>
          <p:nvPr/>
        </p:nvCxnSpPr>
        <p:spPr>
          <a:xfrm>
            <a:off x="7863661" y="4333931"/>
            <a:ext cx="0" cy="52634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Title 3"/>
          <p:cNvSpPr>
            <a:spLocks noGrp="1"/>
          </p:cNvSpPr>
          <p:nvPr>
            <p:ph type="title"/>
          </p:nvPr>
        </p:nvSpPr>
        <p:spPr>
          <a:xfrm>
            <a:off x="838200" y="145205"/>
            <a:ext cx="10515600" cy="1325563"/>
          </a:xfrm>
        </p:spPr>
        <p:txBody>
          <a:bodyPr/>
          <a:lstStyle/>
          <a:p>
            <a:r>
              <a:rPr lang="en-US" dirty="0"/>
              <a:t>Public Safety Net</a:t>
            </a:r>
          </a:p>
        </p:txBody>
      </p:sp>
      <p:sp>
        <p:nvSpPr>
          <p:cNvPr id="31" name="Rectangle 30"/>
          <p:cNvSpPr/>
          <p:nvPr/>
        </p:nvSpPr>
        <p:spPr>
          <a:xfrm>
            <a:off x="9764870" y="1873600"/>
            <a:ext cx="1860947" cy="7642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charset="0"/>
                <a:ea typeface="Arial" charset="0"/>
                <a:cs typeface="Arial" charset="0"/>
              </a:rPr>
              <a:t>25 Community </a:t>
            </a:r>
          </a:p>
          <a:p>
            <a:pPr algn="ctr"/>
            <a:r>
              <a:rPr lang="en-US" b="1" dirty="0">
                <a:latin typeface="Arial" charset="0"/>
                <a:ea typeface="Arial" charset="0"/>
                <a:cs typeface="Arial" charset="0"/>
              </a:rPr>
              <a:t>Service Boards</a:t>
            </a:r>
            <a:endParaRPr lang="en-US" dirty="0">
              <a:latin typeface="Arial" charset="0"/>
              <a:ea typeface="Arial" charset="0"/>
              <a:cs typeface="Arial" charset="0"/>
            </a:endParaRPr>
          </a:p>
        </p:txBody>
      </p:sp>
      <p:cxnSp>
        <p:nvCxnSpPr>
          <p:cNvPr id="3" name="Straight Connector 2"/>
          <p:cNvCxnSpPr>
            <a:stCxn id="30" idx="3"/>
            <a:endCxn id="31" idx="1"/>
          </p:cNvCxnSpPr>
          <p:nvPr/>
        </p:nvCxnSpPr>
        <p:spPr>
          <a:xfrm>
            <a:off x="9232428" y="1804189"/>
            <a:ext cx="532442" cy="451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44" idx="3"/>
            <a:endCxn id="31" idx="1"/>
          </p:cNvCxnSpPr>
          <p:nvPr/>
        </p:nvCxnSpPr>
        <p:spPr>
          <a:xfrm flipV="1">
            <a:off x="9232428" y="2255708"/>
            <a:ext cx="532442" cy="617352"/>
          </a:xfrm>
          <a:prstGeom prst="line">
            <a:avLst/>
          </a:prstGeom>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4"/>
          <a:srcRect r="1696" b="2282"/>
          <a:stretch/>
        </p:blipFill>
        <p:spPr>
          <a:xfrm>
            <a:off x="44136" y="1355316"/>
            <a:ext cx="4307310" cy="4155171"/>
          </a:xfrm>
          <a:prstGeom prst="rect">
            <a:avLst/>
          </a:prstGeom>
        </p:spPr>
      </p:pic>
    </p:spTree>
    <p:extLst>
      <p:ext uri="{BB962C8B-B14F-4D97-AF65-F5344CB8AC3E}">
        <p14:creationId xmlns:p14="http://schemas.microsoft.com/office/powerpoint/2010/main" val="1807070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65EC06-2296-4DAF-9CDA-088933E65520}"/>
              </a:ext>
            </a:extLst>
          </p:cNvPr>
          <p:cNvSpPr>
            <a:spLocks noGrp="1"/>
          </p:cNvSpPr>
          <p:nvPr>
            <p:ph type="title"/>
          </p:nvPr>
        </p:nvSpPr>
        <p:spPr/>
        <p:txBody>
          <a:bodyPr>
            <a:normAutofit/>
          </a:bodyPr>
          <a:lstStyle/>
          <a:p>
            <a:r>
              <a:rPr lang="en-US" dirty="0"/>
              <a:t>Child &amp; Adolescent Crisis Stabilization Programs:</a:t>
            </a:r>
          </a:p>
        </p:txBody>
      </p:sp>
      <p:sp>
        <p:nvSpPr>
          <p:cNvPr id="8" name="Rectangle 1">
            <a:extLst>
              <a:ext uri="{FF2B5EF4-FFF2-40B4-BE49-F238E27FC236}">
                <a16:creationId xmlns:a16="http://schemas.microsoft.com/office/drawing/2014/main" id="{9E53D53E-CA20-4B70-86F2-2A1E192143C2}"/>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Viewpoint                                                                          678-209-2710</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2591</a:t>
            </a: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Candler Road                                                              </a:t>
            </a: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404-856-3605 Fax</a:t>
            </a: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Decatur, GA 30032</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27 Beds</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Accepts ages 14 to age 18 yrs.</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_____________________________________________________________</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Hope’s Corner – Pathways CSB                                     706-775-0544</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756 Woodbury Drive, Building B                                       </a:t>
            </a: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706-672-3306 Fax</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Greenville, GA 30222</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12 Beds</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Accepts ages 5 to age 18 yrs. </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_____________________________________________________________</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Lakeside Center (SRH)                                                   912-330-8335</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600 DOT Barn Road                                                           </a:t>
            </a: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912-330-8340 Fax</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Blommingdale</a:t>
            </a: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 GA. 31302            </a:t>
            </a:r>
            <a:r>
              <a:rPr kumimoji="0" lang="en-US" altLang="en-US" sz="12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14 Beds</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Accepts ages 5 to age 18 yrs.</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_____________________________________________________________ </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River Edge                                                                        478-803-8605</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3575 Fulton Mill Road                                                        </a:t>
            </a: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478-471-5700</a:t>
            </a: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 </a:t>
            </a: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Fax </a:t>
            </a: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Macon, Ga. 31206</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16 Beds</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Accepts ages 5 to 14 yrs.</a:t>
            </a:r>
            <a:endParaRPr kumimoji="0" lang="en-US" altLang="en-US"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ea typeface="Lucida Sans Unicode" panose="020B0602030504020204" pitchFamily="34" charset="0"/>
                <a:cs typeface="Times New Roman" panose="02020603050405020304" pitchFamily="18" charset="0"/>
              </a:rPr>
              <a:t>_____________________________________________________________</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1537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A13D5C-2CC6-4DB0-8A81-3EE3CA9452B9}"/>
              </a:ext>
            </a:extLst>
          </p:cNvPr>
          <p:cNvSpPr>
            <a:spLocks noGrp="1"/>
          </p:cNvSpPr>
          <p:nvPr>
            <p:ph sz="half" idx="1"/>
          </p:nvPr>
        </p:nvSpPr>
        <p:spPr/>
        <p:txBody>
          <a:bodyPr>
            <a:normAutofit/>
          </a:bodyPr>
          <a:lstStyle/>
          <a:p>
            <a:r>
              <a:rPr lang="en-US" dirty="0"/>
              <a:t>Devereux – (Kennesaw)</a:t>
            </a:r>
          </a:p>
          <a:p>
            <a:endParaRPr lang="en-US" dirty="0"/>
          </a:p>
          <a:p>
            <a:r>
              <a:rPr lang="en-US" dirty="0"/>
              <a:t>Hillside – (Atlanta)</a:t>
            </a:r>
          </a:p>
          <a:p>
            <a:endParaRPr lang="en-US" dirty="0"/>
          </a:p>
          <a:p>
            <a:r>
              <a:rPr lang="en-US" dirty="0"/>
              <a:t>Laurel Heights - (Atlanta)</a:t>
            </a:r>
          </a:p>
          <a:p>
            <a:endParaRPr lang="en-US" dirty="0"/>
          </a:p>
          <a:p>
            <a:r>
              <a:rPr lang="en-US" dirty="0"/>
              <a:t>Youth Villages –(Douglasville)</a:t>
            </a:r>
          </a:p>
        </p:txBody>
      </p:sp>
      <p:sp>
        <p:nvSpPr>
          <p:cNvPr id="3" name="Content Placeholder 2">
            <a:extLst>
              <a:ext uri="{FF2B5EF4-FFF2-40B4-BE49-F238E27FC236}">
                <a16:creationId xmlns:a16="http://schemas.microsoft.com/office/drawing/2014/main" id="{113B80E3-0B80-4D78-8566-D727FB9B4B08}"/>
              </a:ext>
            </a:extLst>
          </p:cNvPr>
          <p:cNvSpPr>
            <a:spLocks noGrp="1"/>
          </p:cNvSpPr>
          <p:nvPr>
            <p:ph sz="half" idx="2"/>
          </p:nvPr>
        </p:nvSpPr>
        <p:spPr/>
        <p:txBody>
          <a:bodyPr/>
          <a:lstStyle/>
          <a:p>
            <a:r>
              <a:rPr lang="en-US" dirty="0"/>
              <a:t>Costal Harbor – (Savannah)</a:t>
            </a:r>
          </a:p>
          <a:p>
            <a:endParaRPr lang="en-US" dirty="0"/>
          </a:p>
          <a:p>
            <a:r>
              <a:rPr lang="en-US" dirty="0"/>
              <a:t>Lake Bridge –(Macon)</a:t>
            </a:r>
          </a:p>
          <a:p>
            <a:endParaRPr lang="en-US" dirty="0"/>
          </a:p>
          <a:p>
            <a:r>
              <a:rPr lang="en-US" dirty="0"/>
              <a:t>Light House – (Augusta)</a:t>
            </a:r>
          </a:p>
        </p:txBody>
      </p:sp>
      <p:sp>
        <p:nvSpPr>
          <p:cNvPr id="4" name="Title 3">
            <a:extLst>
              <a:ext uri="{FF2B5EF4-FFF2-40B4-BE49-F238E27FC236}">
                <a16:creationId xmlns:a16="http://schemas.microsoft.com/office/drawing/2014/main" id="{F576424F-3223-4F72-9B47-507F2D51479B}"/>
              </a:ext>
            </a:extLst>
          </p:cNvPr>
          <p:cNvSpPr>
            <a:spLocks noGrp="1"/>
          </p:cNvSpPr>
          <p:nvPr>
            <p:ph type="title"/>
          </p:nvPr>
        </p:nvSpPr>
        <p:spPr/>
        <p:txBody>
          <a:bodyPr/>
          <a:lstStyle/>
          <a:p>
            <a:r>
              <a:rPr lang="en-US" dirty="0"/>
              <a:t>PRTFs</a:t>
            </a:r>
          </a:p>
        </p:txBody>
      </p:sp>
    </p:spTree>
    <p:extLst>
      <p:ext uri="{BB962C8B-B14F-4D97-AF65-F5344CB8AC3E}">
        <p14:creationId xmlns:p14="http://schemas.microsoft.com/office/powerpoint/2010/main" val="106200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34676"/>
            <a:ext cx="8229600" cy="990600"/>
          </a:xfrm>
        </p:spPr>
        <p:txBody>
          <a:bodyPr vert="horz" lIns="91440" tIns="45720" rIns="91440" bIns="45720" rtlCol="0" anchor="ctr">
            <a:normAutofit fontScale="90000"/>
          </a:bodyPr>
          <a:lstStyle/>
          <a:p>
            <a:r>
              <a:rPr lang="en-US" b="1" dirty="0">
                <a:solidFill>
                  <a:srgbClr val="0033A0"/>
                </a:solidFill>
              </a:rPr>
              <a:t>GEORGIA APEX PROGRAM REACH, YEAR 3</a:t>
            </a:r>
          </a:p>
        </p:txBody>
      </p:sp>
      <p:grpSp>
        <p:nvGrpSpPr>
          <p:cNvPr id="5" name="Group 4">
            <a:extLst>
              <a:ext uri="{FF2B5EF4-FFF2-40B4-BE49-F238E27FC236}">
                <a16:creationId xmlns:a16="http://schemas.microsoft.com/office/drawing/2014/main" id="{D4944CFE-FC6D-0B41-A73D-765506135D4B}"/>
              </a:ext>
            </a:extLst>
          </p:cNvPr>
          <p:cNvGrpSpPr/>
          <p:nvPr/>
        </p:nvGrpSpPr>
        <p:grpSpPr>
          <a:xfrm>
            <a:off x="105879" y="1325277"/>
            <a:ext cx="5351645" cy="5198048"/>
            <a:chOff x="575733" y="1504335"/>
            <a:chExt cx="3364090" cy="3731342"/>
          </a:xfrm>
        </p:grpSpPr>
        <p:grpSp>
          <p:nvGrpSpPr>
            <p:cNvPr id="6" name="Group 5">
              <a:extLst>
                <a:ext uri="{FF2B5EF4-FFF2-40B4-BE49-F238E27FC236}">
                  <a16:creationId xmlns:a16="http://schemas.microsoft.com/office/drawing/2014/main" id="{C289E910-E208-5447-9B7D-7A82D15B3B26}"/>
                </a:ext>
              </a:extLst>
            </p:cNvPr>
            <p:cNvGrpSpPr/>
            <p:nvPr/>
          </p:nvGrpSpPr>
          <p:grpSpPr>
            <a:xfrm>
              <a:off x="575733" y="1504335"/>
              <a:ext cx="3364090" cy="3731342"/>
              <a:chOff x="575733" y="1504335"/>
              <a:chExt cx="3364090" cy="3731342"/>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355" t="3344" r="32698" b="2665"/>
              <a:stretch/>
            </p:blipFill>
            <p:spPr>
              <a:xfrm>
                <a:off x="575733" y="1504335"/>
                <a:ext cx="3364090" cy="3731342"/>
              </a:xfrm>
              <a:prstGeom prst="rect">
                <a:avLst/>
              </a:prstGeom>
            </p:spPr>
          </p:pic>
          <p:sp>
            <p:nvSpPr>
              <p:cNvPr id="9" name="TextBox 8"/>
              <p:cNvSpPr txBox="1"/>
              <p:nvPr/>
            </p:nvSpPr>
            <p:spPr>
              <a:xfrm>
                <a:off x="929383" y="1852714"/>
                <a:ext cx="1093770" cy="236076"/>
              </a:xfrm>
              <a:prstGeom prst="rect">
                <a:avLst/>
              </a:prstGeom>
              <a:noFill/>
            </p:spPr>
            <p:txBody>
              <a:bodyPr wrap="square" rtlCol="0">
                <a:spAutoFit/>
              </a:bodyPr>
              <a:lstStyle/>
              <a:p>
                <a:pPr>
                  <a:defRPr/>
                </a:pPr>
                <a:r>
                  <a:rPr lang="en-US" sz="1050" dirty="0">
                    <a:solidFill>
                      <a:prstClr val="black"/>
                    </a:solidFill>
                    <a:latin typeface="Calibri"/>
                  </a:rPr>
                  <a:t>Region 1</a:t>
                </a:r>
              </a:p>
            </p:txBody>
          </p:sp>
          <p:sp>
            <p:nvSpPr>
              <p:cNvPr id="10" name="TextBox 9"/>
              <p:cNvSpPr txBox="1"/>
              <p:nvPr/>
            </p:nvSpPr>
            <p:spPr>
              <a:xfrm>
                <a:off x="1288336" y="2463217"/>
                <a:ext cx="838200" cy="228921"/>
              </a:xfrm>
              <a:prstGeom prst="rect">
                <a:avLst/>
              </a:prstGeom>
              <a:noFill/>
            </p:spPr>
            <p:txBody>
              <a:bodyPr wrap="square" rtlCol="0">
                <a:spAutoFit/>
              </a:bodyPr>
              <a:lstStyle/>
              <a:p>
                <a:pPr>
                  <a:defRPr/>
                </a:pPr>
                <a:r>
                  <a:rPr lang="en-US" sz="1000" dirty="0">
                    <a:solidFill>
                      <a:prstClr val="black"/>
                    </a:solidFill>
                    <a:latin typeface="Calibri"/>
                  </a:rPr>
                  <a:t>Region 3</a:t>
                </a:r>
              </a:p>
            </p:txBody>
          </p:sp>
          <p:sp>
            <p:nvSpPr>
              <p:cNvPr id="11" name="TextBox 10"/>
              <p:cNvSpPr txBox="1"/>
              <p:nvPr/>
            </p:nvSpPr>
            <p:spPr>
              <a:xfrm>
                <a:off x="2172127" y="2586328"/>
                <a:ext cx="1093770" cy="236076"/>
              </a:xfrm>
              <a:prstGeom prst="rect">
                <a:avLst/>
              </a:prstGeom>
              <a:noFill/>
            </p:spPr>
            <p:txBody>
              <a:bodyPr wrap="square" rtlCol="0">
                <a:spAutoFit/>
              </a:bodyPr>
              <a:lstStyle/>
              <a:p>
                <a:pPr>
                  <a:defRPr/>
                </a:pPr>
                <a:r>
                  <a:rPr lang="en-US" sz="1050" dirty="0">
                    <a:solidFill>
                      <a:prstClr val="black"/>
                    </a:solidFill>
                    <a:latin typeface="Calibri"/>
                  </a:rPr>
                  <a:t>Region 2</a:t>
                </a:r>
              </a:p>
            </p:txBody>
          </p:sp>
          <p:sp>
            <p:nvSpPr>
              <p:cNvPr id="12" name="TextBox 11"/>
              <p:cNvSpPr txBox="1"/>
              <p:nvPr/>
            </p:nvSpPr>
            <p:spPr>
              <a:xfrm>
                <a:off x="1476268" y="4402910"/>
                <a:ext cx="1093770" cy="236076"/>
              </a:xfrm>
              <a:prstGeom prst="rect">
                <a:avLst/>
              </a:prstGeom>
              <a:noFill/>
            </p:spPr>
            <p:txBody>
              <a:bodyPr wrap="square" rtlCol="0">
                <a:spAutoFit/>
              </a:bodyPr>
              <a:lstStyle/>
              <a:p>
                <a:pPr>
                  <a:defRPr/>
                </a:pPr>
                <a:r>
                  <a:rPr lang="en-US" sz="1050" dirty="0">
                    <a:solidFill>
                      <a:prstClr val="black"/>
                    </a:solidFill>
                    <a:latin typeface="Calibri"/>
                  </a:rPr>
                  <a:t>Region 4</a:t>
                </a:r>
              </a:p>
            </p:txBody>
          </p:sp>
          <p:sp>
            <p:nvSpPr>
              <p:cNvPr id="13" name="TextBox 12"/>
              <p:cNvSpPr txBox="1"/>
              <p:nvPr/>
            </p:nvSpPr>
            <p:spPr>
              <a:xfrm>
                <a:off x="1020351" y="3279999"/>
                <a:ext cx="1093770" cy="236076"/>
              </a:xfrm>
              <a:prstGeom prst="rect">
                <a:avLst/>
              </a:prstGeom>
              <a:noFill/>
            </p:spPr>
            <p:txBody>
              <a:bodyPr wrap="square" rtlCol="0">
                <a:spAutoFit/>
              </a:bodyPr>
              <a:lstStyle/>
              <a:p>
                <a:pPr>
                  <a:defRPr/>
                </a:pPr>
                <a:r>
                  <a:rPr lang="en-US" sz="1050" dirty="0">
                    <a:solidFill>
                      <a:prstClr val="black"/>
                    </a:solidFill>
                    <a:latin typeface="Calibri"/>
                  </a:rPr>
                  <a:t>Region 6</a:t>
                </a:r>
              </a:p>
            </p:txBody>
          </p:sp>
        </p:grpSp>
        <p:sp>
          <p:nvSpPr>
            <p:cNvPr id="7" name="TextBox 6">
              <a:extLst>
                <a:ext uri="{FF2B5EF4-FFF2-40B4-BE49-F238E27FC236}">
                  <a16:creationId xmlns:a16="http://schemas.microsoft.com/office/drawing/2014/main" id="{B9E432E5-C6AD-CA4D-82A9-1DB2657B04BB}"/>
                </a:ext>
              </a:extLst>
            </p:cNvPr>
            <p:cNvSpPr txBox="1"/>
            <p:nvPr/>
          </p:nvSpPr>
          <p:spPr>
            <a:xfrm>
              <a:off x="2667000" y="4038600"/>
              <a:ext cx="1093770" cy="236076"/>
            </a:xfrm>
            <a:prstGeom prst="rect">
              <a:avLst/>
            </a:prstGeom>
            <a:noFill/>
          </p:spPr>
          <p:txBody>
            <a:bodyPr wrap="square" rtlCol="0">
              <a:spAutoFit/>
            </a:bodyPr>
            <a:lstStyle/>
            <a:p>
              <a:pPr>
                <a:defRPr/>
              </a:pPr>
              <a:r>
                <a:rPr lang="en-US" sz="1050" dirty="0">
                  <a:solidFill>
                    <a:prstClr val="black"/>
                  </a:solidFill>
                  <a:latin typeface="Calibri"/>
                </a:rPr>
                <a:t>Region 5</a:t>
              </a:r>
            </a:p>
          </p:txBody>
        </p:sp>
      </p:grpSp>
      <p:sp>
        <p:nvSpPr>
          <p:cNvPr id="14" name="TextBox 13"/>
          <p:cNvSpPr txBox="1"/>
          <p:nvPr/>
        </p:nvSpPr>
        <p:spPr>
          <a:xfrm>
            <a:off x="5744966" y="1222356"/>
            <a:ext cx="4827142" cy="1200329"/>
          </a:xfrm>
          <a:prstGeom prst="rect">
            <a:avLst/>
          </a:prstGeom>
          <a:noFill/>
        </p:spPr>
        <p:txBody>
          <a:bodyPr wrap="square" rtlCol="0">
            <a:spAutoFit/>
          </a:bodyPr>
          <a:lstStyle/>
          <a:p>
            <a:pPr>
              <a:defRPr/>
            </a:pPr>
            <a:r>
              <a:rPr lang="en-US" dirty="0">
                <a:solidFill>
                  <a:prstClr val="black"/>
                </a:solidFill>
                <a:latin typeface="Calibri"/>
              </a:rPr>
              <a:t>As of June 2018, the Georgia Apex Program is in</a:t>
            </a:r>
          </a:p>
          <a:p>
            <a:pPr marL="285750" indent="-285750">
              <a:buFont typeface="Arial" panose="020B0604020202020204" pitchFamily="34" charset="0"/>
              <a:buChar char="•"/>
              <a:defRPr/>
            </a:pPr>
            <a:r>
              <a:rPr lang="en-US" dirty="0">
                <a:solidFill>
                  <a:prstClr val="black"/>
                </a:solidFill>
                <a:latin typeface="Calibri"/>
              </a:rPr>
              <a:t>87 counties (55%)</a:t>
            </a:r>
          </a:p>
          <a:p>
            <a:pPr marL="285750" indent="-285750">
              <a:buFont typeface="Arial" panose="020B0604020202020204" pitchFamily="34" charset="0"/>
              <a:buChar char="•"/>
              <a:defRPr/>
            </a:pPr>
            <a:r>
              <a:rPr lang="en-US" dirty="0">
                <a:solidFill>
                  <a:prstClr val="black"/>
                </a:solidFill>
                <a:latin typeface="Calibri"/>
              </a:rPr>
              <a:t>101 school districts* (56%)</a:t>
            </a:r>
          </a:p>
          <a:p>
            <a:pPr marL="285750" indent="-285750">
              <a:buFont typeface="Arial" panose="020B0604020202020204" pitchFamily="34" charset="0"/>
              <a:buChar char="•"/>
              <a:defRPr/>
            </a:pPr>
            <a:r>
              <a:rPr lang="en-US" dirty="0">
                <a:solidFill>
                  <a:prstClr val="black"/>
                </a:solidFill>
                <a:latin typeface="Calibri"/>
              </a:rPr>
              <a:t>396 schools (17%)</a:t>
            </a:r>
          </a:p>
        </p:txBody>
      </p:sp>
      <p:sp>
        <p:nvSpPr>
          <p:cNvPr id="15" name="Rectangle 14"/>
          <p:cNvSpPr/>
          <p:nvPr/>
        </p:nvSpPr>
        <p:spPr>
          <a:xfrm>
            <a:off x="5576305" y="2590801"/>
            <a:ext cx="4572000" cy="307777"/>
          </a:xfrm>
          <a:prstGeom prst="rect">
            <a:avLst/>
          </a:prstGeom>
        </p:spPr>
        <p:txBody>
          <a:bodyPr>
            <a:spAutoFit/>
          </a:bodyPr>
          <a:lstStyle/>
          <a:p>
            <a:pPr>
              <a:defRPr/>
            </a:pPr>
            <a:r>
              <a:rPr lang="en-US" sz="1400" dirty="0">
                <a:solidFill>
                  <a:prstClr val="black"/>
                </a:solidFill>
                <a:latin typeface="Calibri"/>
              </a:rPr>
              <a:t>*Includes two alternative, military, and state charter schools</a:t>
            </a:r>
          </a:p>
        </p:txBody>
      </p:sp>
      <p:graphicFrame>
        <p:nvGraphicFramePr>
          <p:cNvPr id="16" name="Table 15"/>
          <p:cNvGraphicFramePr>
            <a:graphicFrameLocks noGrp="1"/>
          </p:cNvGraphicFramePr>
          <p:nvPr/>
        </p:nvGraphicFramePr>
        <p:xfrm>
          <a:off x="5593106" y="3279999"/>
          <a:ext cx="4404617" cy="2620996"/>
        </p:xfrm>
        <a:graphic>
          <a:graphicData uri="http://schemas.openxmlformats.org/drawingml/2006/table">
            <a:tbl>
              <a:tblPr firstRow="1" bandRow="1">
                <a:tableStyleId>{5C22544A-7EE6-4342-B048-85BDC9FD1C3A}</a:tableStyleId>
              </a:tblPr>
              <a:tblGrid>
                <a:gridCol w="2637060">
                  <a:extLst>
                    <a:ext uri="{9D8B030D-6E8A-4147-A177-3AD203B41FA5}">
                      <a16:colId xmlns:a16="http://schemas.microsoft.com/office/drawing/2014/main" val="221340780"/>
                    </a:ext>
                  </a:extLst>
                </a:gridCol>
                <a:gridCol w="1767557">
                  <a:extLst>
                    <a:ext uri="{9D8B030D-6E8A-4147-A177-3AD203B41FA5}">
                      <a16:colId xmlns:a16="http://schemas.microsoft.com/office/drawing/2014/main" val="1094162931"/>
                    </a:ext>
                  </a:extLst>
                </a:gridCol>
              </a:tblGrid>
              <a:tr h="287503">
                <a:tc>
                  <a:txBody>
                    <a:bodyPr/>
                    <a:lstStyle/>
                    <a:p>
                      <a:r>
                        <a:rPr lang="en-US" sz="1400" dirty="0"/>
                        <a:t>School Type</a:t>
                      </a:r>
                    </a:p>
                  </a:txBody>
                  <a:tcPr/>
                </a:tc>
                <a:tc>
                  <a:txBody>
                    <a:bodyPr/>
                    <a:lstStyle/>
                    <a:p>
                      <a:pPr algn="ctr"/>
                      <a:r>
                        <a:rPr lang="en-US" sz="1400" dirty="0"/>
                        <a:t>Number of Schools</a:t>
                      </a:r>
                    </a:p>
                  </a:txBody>
                  <a:tcPr/>
                </a:tc>
                <a:extLst>
                  <a:ext uri="{0D108BD9-81ED-4DB2-BD59-A6C34878D82A}">
                    <a16:rowId xmlns:a16="http://schemas.microsoft.com/office/drawing/2014/main" val="1595349700"/>
                  </a:ext>
                </a:extLst>
              </a:tr>
              <a:tr h="287503">
                <a:tc>
                  <a:txBody>
                    <a:bodyPr/>
                    <a:lstStyle/>
                    <a:p>
                      <a:r>
                        <a:rPr lang="en-US" sz="1400" dirty="0"/>
                        <a:t>Elementary</a:t>
                      </a:r>
                    </a:p>
                  </a:txBody>
                  <a:tcPr/>
                </a:tc>
                <a:tc>
                  <a:txBody>
                    <a:bodyPr/>
                    <a:lstStyle/>
                    <a:p>
                      <a:pPr algn="ctr"/>
                      <a:r>
                        <a:rPr lang="en-US" sz="1400" dirty="0"/>
                        <a:t>180</a:t>
                      </a:r>
                    </a:p>
                  </a:txBody>
                  <a:tcPr/>
                </a:tc>
                <a:extLst>
                  <a:ext uri="{0D108BD9-81ED-4DB2-BD59-A6C34878D82A}">
                    <a16:rowId xmlns:a16="http://schemas.microsoft.com/office/drawing/2014/main" val="519038422"/>
                  </a:ext>
                </a:extLst>
              </a:tr>
              <a:tr h="287503">
                <a:tc>
                  <a:txBody>
                    <a:bodyPr/>
                    <a:lstStyle/>
                    <a:p>
                      <a:r>
                        <a:rPr lang="en-US" sz="1400" dirty="0"/>
                        <a:t>Middle</a:t>
                      </a:r>
                    </a:p>
                  </a:txBody>
                  <a:tcPr/>
                </a:tc>
                <a:tc>
                  <a:txBody>
                    <a:bodyPr/>
                    <a:lstStyle/>
                    <a:p>
                      <a:pPr algn="ctr"/>
                      <a:r>
                        <a:rPr lang="en-US" sz="1400" dirty="0"/>
                        <a:t>102</a:t>
                      </a:r>
                    </a:p>
                  </a:txBody>
                  <a:tcPr/>
                </a:tc>
                <a:extLst>
                  <a:ext uri="{0D108BD9-81ED-4DB2-BD59-A6C34878D82A}">
                    <a16:rowId xmlns:a16="http://schemas.microsoft.com/office/drawing/2014/main" val="1413326302"/>
                  </a:ext>
                </a:extLst>
              </a:tr>
              <a:tr h="287503">
                <a:tc>
                  <a:txBody>
                    <a:bodyPr/>
                    <a:lstStyle/>
                    <a:p>
                      <a:r>
                        <a:rPr lang="en-US" sz="1400" dirty="0"/>
                        <a:t>High</a:t>
                      </a:r>
                    </a:p>
                  </a:txBody>
                  <a:tcPr/>
                </a:tc>
                <a:tc>
                  <a:txBody>
                    <a:bodyPr/>
                    <a:lstStyle/>
                    <a:p>
                      <a:pPr algn="ctr"/>
                      <a:r>
                        <a:rPr lang="en-US" sz="1400" dirty="0"/>
                        <a:t>78</a:t>
                      </a:r>
                    </a:p>
                  </a:txBody>
                  <a:tcPr/>
                </a:tc>
                <a:extLst>
                  <a:ext uri="{0D108BD9-81ED-4DB2-BD59-A6C34878D82A}">
                    <a16:rowId xmlns:a16="http://schemas.microsoft.com/office/drawing/2014/main" val="1334799558"/>
                  </a:ext>
                </a:extLst>
              </a:tr>
              <a:tr h="287503">
                <a:tc>
                  <a:txBody>
                    <a:bodyPr/>
                    <a:lstStyle/>
                    <a:p>
                      <a:r>
                        <a:rPr lang="en-US" sz="1400" dirty="0"/>
                        <a:t>Alternative</a:t>
                      </a:r>
                    </a:p>
                  </a:txBody>
                  <a:tcPr/>
                </a:tc>
                <a:tc>
                  <a:txBody>
                    <a:bodyPr/>
                    <a:lstStyle/>
                    <a:p>
                      <a:pPr algn="ctr"/>
                      <a:r>
                        <a:rPr lang="en-US" sz="1400" dirty="0"/>
                        <a:t>36</a:t>
                      </a:r>
                    </a:p>
                  </a:txBody>
                  <a:tcPr/>
                </a:tc>
                <a:extLst>
                  <a:ext uri="{0D108BD9-81ED-4DB2-BD59-A6C34878D82A}">
                    <a16:rowId xmlns:a16="http://schemas.microsoft.com/office/drawing/2014/main" val="141086137"/>
                  </a:ext>
                </a:extLst>
              </a:tr>
              <a:tr h="152116">
                <a:tc>
                  <a:txBody>
                    <a:bodyPr/>
                    <a:lstStyle/>
                    <a:p>
                      <a:endParaRPr lang="en-US" sz="200" dirty="0"/>
                    </a:p>
                  </a:txBody>
                  <a:tcPr/>
                </a:tc>
                <a:tc>
                  <a:txBody>
                    <a:bodyPr/>
                    <a:lstStyle/>
                    <a:p>
                      <a:pPr algn="ctr"/>
                      <a:endParaRPr lang="en-US" sz="200" dirty="0"/>
                    </a:p>
                  </a:txBody>
                  <a:tcPr/>
                </a:tc>
                <a:extLst>
                  <a:ext uri="{0D108BD9-81ED-4DB2-BD59-A6C34878D82A}">
                    <a16:rowId xmlns:a16="http://schemas.microsoft.com/office/drawing/2014/main" val="4049347899"/>
                  </a:ext>
                </a:extLst>
              </a:tr>
              <a:tr h="287503">
                <a:tc>
                  <a:txBody>
                    <a:bodyPr/>
                    <a:lstStyle/>
                    <a:p>
                      <a:r>
                        <a:rPr lang="en-US" sz="1400" dirty="0"/>
                        <a:t>Positive Behavioral Interventions and Supports (PBIS)</a:t>
                      </a:r>
                    </a:p>
                  </a:txBody>
                  <a:tcPr/>
                </a:tc>
                <a:tc>
                  <a:txBody>
                    <a:bodyPr/>
                    <a:lstStyle/>
                    <a:p>
                      <a:pPr algn="ctr"/>
                      <a:r>
                        <a:rPr lang="en-US" sz="1400" dirty="0"/>
                        <a:t>159</a:t>
                      </a:r>
                    </a:p>
                  </a:txBody>
                  <a:tcPr/>
                </a:tc>
                <a:extLst>
                  <a:ext uri="{0D108BD9-81ED-4DB2-BD59-A6C34878D82A}">
                    <a16:rowId xmlns:a16="http://schemas.microsoft.com/office/drawing/2014/main" val="1427212626"/>
                  </a:ext>
                </a:extLst>
              </a:tr>
            </a:tbl>
          </a:graphicData>
        </a:graphic>
      </p:graphicFrame>
      <p:sp>
        <p:nvSpPr>
          <p:cNvPr id="17" name="TextBox 16"/>
          <p:cNvSpPr txBox="1"/>
          <p:nvPr/>
        </p:nvSpPr>
        <p:spPr>
          <a:xfrm>
            <a:off x="6216258" y="6009819"/>
            <a:ext cx="2535291" cy="523220"/>
          </a:xfrm>
          <a:prstGeom prst="rect">
            <a:avLst/>
          </a:prstGeom>
          <a:noFill/>
        </p:spPr>
        <p:txBody>
          <a:bodyPr wrap="square" rtlCol="0">
            <a:spAutoFit/>
          </a:bodyPr>
          <a:lstStyle/>
          <a:p>
            <a:pPr>
              <a:defRPr/>
            </a:pPr>
            <a:r>
              <a:rPr lang="en-US" sz="1400" dirty="0">
                <a:solidFill>
                  <a:prstClr val="black"/>
                </a:solidFill>
                <a:highlight>
                  <a:srgbClr val="FFFF00"/>
                </a:highlight>
                <a:latin typeface="Calibri"/>
              </a:rPr>
              <a:t>Darker shaded counties contain at least one Apex school.</a:t>
            </a:r>
          </a:p>
        </p:txBody>
      </p:sp>
    </p:spTree>
    <p:extLst>
      <p:ext uri="{BB962C8B-B14F-4D97-AF65-F5344CB8AC3E}">
        <p14:creationId xmlns:p14="http://schemas.microsoft.com/office/powerpoint/2010/main" val="820568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638F0B-8746-4ADF-BC09-4856A3EE1E8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Autism Spectrum Disorder Providers for R1</a:t>
            </a:r>
          </a:p>
        </p:txBody>
      </p:sp>
      <p:graphicFrame>
        <p:nvGraphicFramePr>
          <p:cNvPr id="6" name="Content Placeholder 5">
            <a:extLst>
              <a:ext uri="{FF2B5EF4-FFF2-40B4-BE49-F238E27FC236}">
                <a16:creationId xmlns:a16="http://schemas.microsoft.com/office/drawing/2014/main" id="{E1F02BF6-43F4-4A42-9FD8-B92AFE9250DD}"/>
              </a:ext>
            </a:extLst>
          </p:cNvPr>
          <p:cNvGraphicFramePr>
            <a:graphicFrameLocks noGrp="1"/>
          </p:cNvGraphicFramePr>
          <p:nvPr>
            <p:ph idx="1"/>
            <p:extLst>
              <p:ext uri="{D42A27DB-BD31-4B8C-83A1-F6EECF244321}">
                <p14:modId xmlns:p14="http://schemas.microsoft.com/office/powerpoint/2010/main" val="3016559489"/>
              </p:ext>
            </p:extLst>
          </p:nvPr>
        </p:nvGraphicFramePr>
        <p:xfrm>
          <a:off x="371475" y="1685925"/>
          <a:ext cx="11482917" cy="4872040"/>
        </p:xfrm>
        <a:graphic>
          <a:graphicData uri="http://schemas.openxmlformats.org/drawingml/2006/table">
            <a:tbl>
              <a:tblPr>
                <a:tableStyleId>{5C22544A-7EE6-4342-B048-85BDC9FD1C3A}</a:tableStyleId>
              </a:tblPr>
              <a:tblGrid>
                <a:gridCol w="3670280">
                  <a:extLst>
                    <a:ext uri="{9D8B030D-6E8A-4147-A177-3AD203B41FA5}">
                      <a16:colId xmlns:a16="http://schemas.microsoft.com/office/drawing/2014/main" val="2445278095"/>
                    </a:ext>
                  </a:extLst>
                </a:gridCol>
                <a:gridCol w="7812637">
                  <a:extLst>
                    <a:ext uri="{9D8B030D-6E8A-4147-A177-3AD203B41FA5}">
                      <a16:colId xmlns:a16="http://schemas.microsoft.com/office/drawing/2014/main" val="699533393"/>
                    </a:ext>
                  </a:extLst>
                </a:gridCol>
              </a:tblGrid>
              <a:tr h="461568">
                <a:tc>
                  <a:txBody>
                    <a:bodyPr/>
                    <a:lstStyle/>
                    <a:p>
                      <a:pPr algn="l" fontAlgn="b"/>
                      <a:r>
                        <a:rPr lang="en-US" sz="1900" u="none" strike="noStrike">
                          <a:effectLst/>
                        </a:rPr>
                        <a:t>Autism &amp; Behavior Services</a:t>
                      </a:r>
                      <a:endParaRPr lang="en-US" sz="1900" b="0" i="0" u="none" strike="noStrike">
                        <a:solidFill>
                          <a:srgbClr val="000000"/>
                        </a:solidFill>
                        <a:effectLst/>
                        <a:latin typeface="Arial Narrow" panose="020B0606020202030204" pitchFamily="34" charset="0"/>
                      </a:endParaRPr>
                    </a:p>
                  </a:txBody>
                  <a:tcPr marL="13062" marR="13062" marT="13062" marB="0" anchor="b"/>
                </a:tc>
                <a:tc>
                  <a:txBody>
                    <a:bodyPr/>
                    <a:lstStyle/>
                    <a:p>
                      <a:pPr algn="l" fontAlgn="b"/>
                      <a:r>
                        <a:rPr lang="en-US" sz="1900" u="none" strike="noStrike">
                          <a:effectLst/>
                        </a:rPr>
                        <a:t>http://autismbehaviorservices.org/</a:t>
                      </a:r>
                      <a:endParaRPr lang="en-US" sz="1900" b="0" i="0" u="none" strike="noStrike">
                        <a:solidFill>
                          <a:srgbClr val="000000"/>
                        </a:solidFill>
                        <a:effectLst/>
                        <a:latin typeface="Arial Narrow" panose="020B0606020202030204" pitchFamily="34" charset="0"/>
                      </a:endParaRPr>
                    </a:p>
                  </a:txBody>
                  <a:tcPr marL="13062" marR="13062" marT="13062" marB="0" anchor="b"/>
                </a:tc>
                <a:extLst>
                  <a:ext uri="{0D108BD9-81ED-4DB2-BD59-A6C34878D82A}">
                    <a16:rowId xmlns:a16="http://schemas.microsoft.com/office/drawing/2014/main" val="2647130561"/>
                  </a:ext>
                </a:extLst>
              </a:tr>
              <a:tr h="461568">
                <a:tc>
                  <a:txBody>
                    <a:bodyPr/>
                    <a:lstStyle/>
                    <a:p>
                      <a:pPr algn="l" fontAlgn="b"/>
                      <a:r>
                        <a:rPr lang="en-US" sz="1900" u="none" strike="noStrike">
                          <a:effectLst/>
                        </a:rPr>
                        <a:t>Building Bridges Therapy</a:t>
                      </a:r>
                      <a:endParaRPr lang="en-US" sz="1900" b="0" i="0" u="none" strike="noStrike">
                        <a:solidFill>
                          <a:srgbClr val="000000"/>
                        </a:solidFill>
                        <a:effectLst/>
                        <a:latin typeface="Arial Narrow" panose="020B0606020202030204" pitchFamily="34" charset="0"/>
                      </a:endParaRPr>
                    </a:p>
                  </a:txBody>
                  <a:tcPr marL="13062" marR="13062" marT="13062" marB="0" anchor="b"/>
                </a:tc>
                <a:tc>
                  <a:txBody>
                    <a:bodyPr/>
                    <a:lstStyle/>
                    <a:p>
                      <a:pPr algn="l" fontAlgn="b"/>
                      <a:r>
                        <a:rPr lang="en-US" sz="1900" u="none" strike="noStrike">
                          <a:effectLst/>
                        </a:rPr>
                        <a:t>https://www.buildingbridgestherapy.com/</a:t>
                      </a:r>
                      <a:endParaRPr lang="en-US" sz="1900" b="0" i="0" u="none" strike="noStrike">
                        <a:solidFill>
                          <a:srgbClr val="000000"/>
                        </a:solidFill>
                        <a:effectLst/>
                        <a:latin typeface="Arial Narrow" panose="020B0606020202030204" pitchFamily="34" charset="0"/>
                      </a:endParaRPr>
                    </a:p>
                  </a:txBody>
                  <a:tcPr marL="13062" marR="13062" marT="13062" marB="0" anchor="b"/>
                </a:tc>
                <a:extLst>
                  <a:ext uri="{0D108BD9-81ED-4DB2-BD59-A6C34878D82A}">
                    <a16:rowId xmlns:a16="http://schemas.microsoft.com/office/drawing/2014/main" val="1940315889"/>
                  </a:ext>
                </a:extLst>
              </a:tr>
              <a:tr h="820532">
                <a:tc>
                  <a:txBody>
                    <a:bodyPr/>
                    <a:lstStyle/>
                    <a:p>
                      <a:pPr algn="l" fontAlgn="b"/>
                      <a:r>
                        <a:rPr lang="en-US" sz="1900" u="none" strike="noStrike" dirty="0">
                          <a:effectLst/>
                        </a:rPr>
                        <a:t>Children &amp; Family Programs at KSU</a:t>
                      </a:r>
                      <a:endParaRPr lang="en-US" sz="1900" b="0" i="0" u="none" strike="noStrike" dirty="0">
                        <a:solidFill>
                          <a:srgbClr val="000000"/>
                        </a:solidFill>
                        <a:effectLst/>
                        <a:latin typeface="Arial Narrow" panose="020B0606020202030204" pitchFamily="34" charset="0"/>
                      </a:endParaRPr>
                    </a:p>
                  </a:txBody>
                  <a:tcPr marL="13062" marR="13062" marT="13062" marB="0" anchor="b"/>
                </a:tc>
                <a:tc>
                  <a:txBody>
                    <a:bodyPr/>
                    <a:lstStyle/>
                    <a:p>
                      <a:pPr algn="l" fontAlgn="b"/>
                      <a:r>
                        <a:rPr lang="en-US" sz="1900" u="none" strike="noStrike">
                          <a:effectLst/>
                        </a:rPr>
                        <a:t>https://chss.kennesaw.edu/ccm/children-family-programs/index.php</a:t>
                      </a:r>
                      <a:endParaRPr lang="en-US" sz="1900" b="0" i="0" u="none" strike="noStrike">
                        <a:solidFill>
                          <a:srgbClr val="000000"/>
                        </a:solidFill>
                        <a:effectLst/>
                        <a:latin typeface="Arial Narrow" panose="020B0606020202030204" pitchFamily="34" charset="0"/>
                      </a:endParaRPr>
                    </a:p>
                  </a:txBody>
                  <a:tcPr marL="13062" marR="13062" marT="13062" marB="0" anchor="b"/>
                </a:tc>
                <a:extLst>
                  <a:ext uri="{0D108BD9-81ED-4DB2-BD59-A6C34878D82A}">
                    <a16:rowId xmlns:a16="http://schemas.microsoft.com/office/drawing/2014/main" val="3457322266"/>
                  </a:ext>
                </a:extLst>
              </a:tr>
              <a:tr h="461568">
                <a:tc>
                  <a:txBody>
                    <a:bodyPr/>
                    <a:lstStyle/>
                    <a:p>
                      <a:pPr algn="l" fontAlgn="b"/>
                      <a:r>
                        <a:rPr lang="en-US" sz="1900" u="none" strike="noStrike">
                          <a:effectLst/>
                        </a:rPr>
                        <a:t>Dreamworks Children's Therapy</a:t>
                      </a:r>
                      <a:endParaRPr lang="en-US" sz="1900" b="0" i="0" u="none" strike="noStrike">
                        <a:solidFill>
                          <a:srgbClr val="000000"/>
                        </a:solidFill>
                        <a:effectLst/>
                        <a:latin typeface="Arial Narrow" panose="020B0606020202030204" pitchFamily="34" charset="0"/>
                      </a:endParaRPr>
                    </a:p>
                  </a:txBody>
                  <a:tcPr marL="13062" marR="13062" marT="13062" marB="0" anchor="b"/>
                </a:tc>
                <a:tc>
                  <a:txBody>
                    <a:bodyPr/>
                    <a:lstStyle/>
                    <a:p>
                      <a:pPr algn="l" fontAlgn="b"/>
                      <a:r>
                        <a:rPr lang="en-US" sz="1900" u="none" strike="noStrike">
                          <a:effectLst/>
                        </a:rPr>
                        <a:t>https://dmyf.info/dreamworks/</a:t>
                      </a:r>
                      <a:endParaRPr lang="en-US" sz="1900" b="0" i="0" u="none" strike="noStrike">
                        <a:solidFill>
                          <a:srgbClr val="000000"/>
                        </a:solidFill>
                        <a:effectLst/>
                        <a:latin typeface="Arial Narrow" panose="020B0606020202030204" pitchFamily="34" charset="0"/>
                      </a:endParaRPr>
                    </a:p>
                  </a:txBody>
                  <a:tcPr marL="13062" marR="13062" marT="13062" marB="0" anchor="b"/>
                </a:tc>
                <a:extLst>
                  <a:ext uri="{0D108BD9-81ED-4DB2-BD59-A6C34878D82A}">
                    <a16:rowId xmlns:a16="http://schemas.microsoft.com/office/drawing/2014/main" val="450374672"/>
                  </a:ext>
                </a:extLst>
              </a:tr>
              <a:tr h="461568">
                <a:tc>
                  <a:txBody>
                    <a:bodyPr/>
                    <a:lstStyle/>
                    <a:p>
                      <a:pPr algn="l" fontAlgn="b"/>
                      <a:r>
                        <a:rPr lang="en-US" sz="1900" u="none" strike="noStrike">
                          <a:effectLst/>
                        </a:rPr>
                        <a:t>Elite Behavior Analysis</a:t>
                      </a:r>
                      <a:endParaRPr lang="en-US" sz="1900" b="0" i="0" u="none" strike="noStrike">
                        <a:solidFill>
                          <a:srgbClr val="000000"/>
                        </a:solidFill>
                        <a:effectLst/>
                        <a:latin typeface="Arial Narrow" panose="020B0606020202030204" pitchFamily="34" charset="0"/>
                      </a:endParaRPr>
                    </a:p>
                  </a:txBody>
                  <a:tcPr marL="13062" marR="13062" marT="13062" marB="0" anchor="b"/>
                </a:tc>
                <a:tc>
                  <a:txBody>
                    <a:bodyPr/>
                    <a:lstStyle/>
                    <a:p>
                      <a:pPr algn="l" fontAlgn="b"/>
                      <a:r>
                        <a:rPr lang="en-US" sz="1900" u="none" strike="noStrike">
                          <a:effectLst/>
                        </a:rPr>
                        <a:t>http://www.elitebehavior.com/</a:t>
                      </a:r>
                      <a:endParaRPr lang="en-US" sz="1900" b="0" i="0" u="none" strike="noStrike">
                        <a:solidFill>
                          <a:srgbClr val="000000"/>
                        </a:solidFill>
                        <a:effectLst/>
                        <a:latin typeface="Arial Narrow" panose="020B0606020202030204" pitchFamily="34" charset="0"/>
                      </a:endParaRPr>
                    </a:p>
                  </a:txBody>
                  <a:tcPr marL="13062" marR="13062" marT="13062" marB="0" anchor="b"/>
                </a:tc>
                <a:extLst>
                  <a:ext uri="{0D108BD9-81ED-4DB2-BD59-A6C34878D82A}">
                    <a16:rowId xmlns:a16="http://schemas.microsoft.com/office/drawing/2014/main" val="4185556516"/>
                  </a:ext>
                </a:extLst>
              </a:tr>
              <a:tr h="820532">
                <a:tc>
                  <a:txBody>
                    <a:bodyPr/>
                    <a:lstStyle/>
                    <a:p>
                      <a:pPr algn="l" fontAlgn="b"/>
                      <a:r>
                        <a:rPr lang="en-US" sz="1900" u="none" strike="noStrike">
                          <a:effectLst/>
                        </a:rPr>
                        <a:t>Georgia Neurobehavioral Associates</a:t>
                      </a:r>
                      <a:endParaRPr lang="en-US" sz="1900" b="0" i="0" u="none" strike="noStrike">
                        <a:solidFill>
                          <a:srgbClr val="000000"/>
                        </a:solidFill>
                        <a:effectLst/>
                        <a:latin typeface="Arial Narrow" panose="020B0606020202030204" pitchFamily="34" charset="0"/>
                      </a:endParaRPr>
                    </a:p>
                  </a:txBody>
                  <a:tcPr marL="13062" marR="13062" marT="13062" marB="0" anchor="b"/>
                </a:tc>
                <a:tc>
                  <a:txBody>
                    <a:bodyPr/>
                    <a:lstStyle/>
                    <a:p>
                      <a:pPr algn="l" fontAlgn="b"/>
                      <a:r>
                        <a:rPr lang="en-US" sz="1900" u="none" strike="noStrike">
                          <a:effectLst/>
                        </a:rPr>
                        <a:t>https://www.georgianeurobehavioral.com/BehavioralServices.en.html</a:t>
                      </a:r>
                      <a:endParaRPr lang="en-US" sz="1900" b="0" i="0" u="none" strike="noStrike">
                        <a:solidFill>
                          <a:srgbClr val="000000"/>
                        </a:solidFill>
                        <a:effectLst/>
                        <a:latin typeface="Arial Narrow" panose="020B0606020202030204" pitchFamily="34" charset="0"/>
                      </a:endParaRPr>
                    </a:p>
                  </a:txBody>
                  <a:tcPr marL="13062" marR="13062" marT="13062" marB="0" anchor="b"/>
                </a:tc>
                <a:extLst>
                  <a:ext uri="{0D108BD9-81ED-4DB2-BD59-A6C34878D82A}">
                    <a16:rowId xmlns:a16="http://schemas.microsoft.com/office/drawing/2014/main" val="880015782"/>
                  </a:ext>
                </a:extLst>
              </a:tr>
              <a:tr h="461568">
                <a:tc>
                  <a:txBody>
                    <a:bodyPr/>
                    <a:lstStyle/>
                    <a:p>
                      <a:pPr algn="l" fontAlgn="b"/>
                      <a:r>
                        <a:rPr lang="en-US" sz="1900" u="none" strike="noStrike">
                          <a:effectLst/>
                        </a:rPr>
                        <a:t>Southern Behavior Consultants</a:t>
                      </a:r>
                      <a:endParaRPr lang="en-US" sz="1900" b="0" i="0" u="none" strike="noStrike">
                        <a:solidFill>
                          <a:srgbClr val="000000"/>
                        </a:solidFill>
                        <a:effectLst/>
                        <a:latin typeface="Arial Narrow" panose="020B0606020202030204" pitchFamily="34" charset="0"/>
                      </a:endParaRPr>
                    </a:p>
                  </a:txBody>
                  <a:tcPr marL="13062" marR="13062" marT="13062" marB="0" anchor="b"/>
                </a:tc>
                <a:tc>
                  <a:txBody>
                    <a:bodyPr/>
                    <a:lstStyle/>
                    <a:p>
                      <a:pPr algn="l" fontAlgn="b"/>
                      <a:r>
                        <a:rPr lang="en-US" sz="1900" u="none" strike="noStrike">
                          <a:effectLst/>
                        </a:rPr>
                        <a:t>N/A</a:t>
                      </a:r>
                      <a:endParaRPr lang="en-US" sz="1900" b="0" i="0" u="none" strike="noStrike">
                        <a:solidFill>
                          <a:srgbClr val="000000"/>
                        </a:solidFill>
                        <a:effectLst/>
                        <a:latin typeface="Arial Narrow" panose="020B0606020202030204" pitchFamily="34" charset="0"/>
                      </a:endParaRPr>
                    </a:p>
                  </a:txBody>
                  <a:tcPr marL="13062" marR="13062" marT="13062" marB="0" anchor="b"/>
                </a:tc>
                <a:extLst>
                  <a:ext uri="{0D108BD9-81ED-4DB2-BD59-A6C34878D82A}">
                    <a16:rowId xmlns:a16="http://schemas.microsoft.com/office/drawing/2014/main" val="679714289"/>
                  </a:ext>
                </a:extLst>
              </a:tr>
              <a:tr h="461568">
                <a:tc>
                  <a:txBody>
                    <a:bodyPr/>
                    <a:lstStyle/>
                    <a:p>
                      <a:pPr algn="l" fontAlgn="b"/>
                      <a:r>
                        <a:rPr lang="en-US" sz="1900" u="none" strike="noStrike">
                          <a:effectLst/>
                        </a:rPr>
                        <a:t>Emory Autism Center</a:t>
                      </a:r>
                      <a:endParaRPr lang="en-US" sz="1900" b="0" i="0" u="none" strike="noStrike">
                        <a:solidFill>
                          <a:srgbClr val="000000"/>
                        </a:solidFill>
                        <a:effectLst/>
                        <a:latin typeface="Arial Narrow" panose="020B0606020202030204" pitchFamily="34" charset="0"/>
                      </a:endParaRPr>
                    </a:p>
                  </a:txBody>
                  <a:tcPr marL="13062" marR="13062" marT="13062" marB="0" anchor="b"/>
                </a:tc>
                <a:tc>
                  <a:txBody>
                    <a:bodyPr/>
                    <a:lstStyle/>
                    <a:p>
                      <a:pPr algn="l" fontAlgn="b"/>
                      <a:r>
                        <a:rPr lang="en-US" sz="1900" u="none" strike="noStrike">
                          <a:effectLst/>
                        </a:rPr>
                        <a:t>http://psychiatry.emory.edu/programs/autism/index.html</a:t>
                      </a:r>
                      <a:endParaRPr lang="en-US" sz="1900" b="0" i="0" u="none" strike="noStrike">
                        <a:solidFill>
                          <a:srgbClr val="000000"/>
                        </a:solidFill>
                        <a:effectLst/>
                        <a:latin typeface="Arial Narrow" panose="020B0606020202030204" pitchFamily="34" charset="0"/>
                      </a:endParaRPr>
                    </a:p>
                  </a:txBody>
                  <a:tcPr marL="13062" marR="13062" marT="13062" marB="0" anchor="b"/>
                </a:tc>
                <a:extLst>
                  <a:ext uri="{0D108BD9-81ED-4DB2-BD59-A6C34878D82A}">
                    <a16:rowId xmlns:a16="http://schemas.microsoft.com/office/drawing/2014/main" val="42651287"/>
                  </a:ext>
                </a:extLst>
              </a:tr>
              <a:tr h="461568">
                <a:tc>
                  <a:txBody>
                    <a:bodyPr/>
                    <a:lstStyle/>
                    <a:p>
                      <a:pPr algn="l" fontAlgn="b"/>
                      <a:r>
                        <a:rPr lang="en-US" sz="1900" u="none" strike="noStrike">
                          <a:effectLst/>
                        </a:rPr>
                        <a:t>Integrated Behavioral Solutions</a:t>
                      </a:r>
                      <a:endParaRPr lang="en-US" sz="1900" b="0" i="0" u="none" strike="noStrike">
                        <a:solidFill>
                          <a:srgbClr val="000000"/>
                        </a:solidFill>
                        <a:effectLst/>
                        <a:latin typeface="Arial Narrow" panose="020B0606020202030204" pitchFamily="34" charset="0"/>
                      </a:endParaRPr>
                    </a:p>
                  </a:txBody>
                  <a:tcPr marL="13062" marR="13062" marT="13062" marB="0" anchor="b"/>
                </a:tc>
                <a:tc>
                  <a:txBody>
                    <a:bodyPr/>
                    <a:lstStyle/>
                    <a:p>
                      <a:pPr algn="l" fontAlgn="b"/>
                      <a:r>
                        <a:rPr lang="en-US" sz="1900" u="none" strike="noStrike" dirty="0">
                          <a:effectLst/>
                        </a:rPr>
                        <a:t>  www.ibs.cc</a:t>
                      </a:r>
                      <a:endParaRPr lang="en-US" sz="1900" b="0" i="0" u="none" strike="noStrike" dirty="0">
                        <a:solidFill>
                          <a:srgbClr val="000000"/>
                        </a:solidFill>
                        <a:effectLst/>
                        <a:latin typeface="Arial Narrow" panose="020B0606020202030204" pitchFamily="34" charset="0"/>
                      </a:endParaRPr>
                    </a:p>
                  </a:txBody>
                  <a:tcPr marL="13062" marR="13062" marT="13062" marB="0" anchor="b"/>
                </a:tc>
                <a:extLst>
                  <a:ext uri="{0D108BD9-81ED-4DB2-BD59-A6C34878D82A}">
                    <a16:rowId xmlns:a16="http://schemas.microsoft.com/office/drawing/2014/main" val="3618283191"/>
                  </a:ext>
                </a:extLst>
              </a:tr>
            </a:tbl>
          </a:graphicData>
        </a:graphic>
      </p:graphicFrame>
    </p:spTree>
    <p:extLst>
      <p:ext uri="{BB962C8B-B14F-4D97-AF65-F5344CB8AC3E}">
        <p14:creationId xmlns:p14="http://schemas.microsoft.com/office/powerpoint/2010/main" val="678915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638F0B-8746-4ADF-BC09-4856A3EE1E8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Autism Spectrum Disorder Providers for R1</a:t>
            </a:r>
          </a:p>
        </p:txBody>
      </p:sp>
      <p:graphicFrame>
        <p:nvGraphicFramePr>
          <p:cNvPr id="6" name="Content Placeholder 5">
            <a:extLst>
              <a:ext uri="{FF2B5EF4-FFF2-40B4-BE49-F238E27FC236}">
                <a16:creationId xmlns:a16="http://schemas.microsoft.com/office/drawing/2014/main" id="{E1F02BF6-43F4-4A42-9FD8-B92AFE9250DD}"/>
              </a:ext>
            </a:extLst>
          </p:cNvPr>
          <p:cNvGraphicFramePr>
            <a:graphicFrameLocks noGrp="1"/>
          </p:cNvGraphicFramePr>
          <p:nvPr>
            <p:ph idx="1"/>
            <p:extLst>
              <p:ext uri="{D42A27DB-BD31-4B8C-83A1-F6EECF244321}">
                <p14:modId xmlns:p14="http://schemas.microsoft.com/office/powerpoint/2010/main" val="1019795734"/>
              </p:ext>
            </p:extLst>
          </p:nvPr>
        </p:nvGraphicFramePr>
        <p:xfrm>
          <a:off x="228600" y="1500188"/>
          <a:ext cx="11744325" cy="5172075"/>
        </p:xfrm>
        <a:graphic>
          <a:graphicData uri="http://schemas.openxmlformats.org/drawingml/2006/table">
            <a:tbl>
              <a:tblPr>
                <a:tableStyleId>{5C22544A-7EE6-4342-B048-85BDC9FD1C3A}</a:tableStyleId>
              </a:tblPr>
              <a:tblGrid>
                <a:gridCol w="5393114">
                  <a:extLst>
                    <a:ext uri="{9D8B030D-6E8A-4147-A177-3AD203B41FA5}">
                      <a16:colId xmlns:a16="http://schemas.microsoft.com/office/drawing/2014/main" val="2445278095"/>
                    </a:ext>
                  </a:extLst>
                </a:gridCol>
                <a:gridCol w="6351211">
                  <a:extLst>
                    <a:ext uri="{9D8B030D-6E8A-4147-A177-3AD203B41FA5}">
                      <a16:colId xmlns:a16="http://schemas.microsoft.com/office/drawing/2014/main" val="699533393"/>
                    </a:ext>
                  </a:extLst>
                </a:gridCol>
              </a:tblGrid>
              <a:tr h="574675">
                <a:tc>
                  <a:txBody>
                    <a:bodyPr/>
                    <a:lstStyle/>
                    <a:p>
                      <a:pPr algn="l" fontAlgn="b"/>
                      <a:r>
                        <a:rPr lang="en-US" sz="2000" b="0" i="0" u="none" strike="noStrike">
                          <a:solidFill>
                            <a:srgbClr val="000000"/>
                          </a:solidFill>
                          <a:effectLst/>
                          <a:latin typeface="+mn-lt"/>
                        </a:rPr>
                        <a:t>Comprehensive Early Autism Sevices</a:t>
                      </a:r>
                    </a:p>
                  </a:txBody>
                  <a:tcPr marL="23428" marR="23428" marT="23428" marB="0" anchor="b"/>
                </a:tc>
                <a:tc>
                  <a:txBody>
                    <a:bodyPr/>
                    <a:lstStyle/>
                    <a:p>
                      <a:pPr algn="l" fontAlgn="b"/>
                      <a:r>
                        <a:rPr lang="en-US" sz="2000" b="0" i="0" u="none" strike="noStrike">
                          <a:solidFill>
                            <a:srgbClr val="000000"/>
                          </a:solidFill>
                          <a:effectLst/>
                          <a:latin typeface="+mn-lt"/>
                        </a:rPr>
                        <a:t>https://earlyautismservices.com/</a:t>
                      </a:r>
                    </a:p>
                  </a:txBody>
                  <a:tcPr marL="23428" marR="23428" marT="23428" marB="0" anchor="b"/>
                </a:tc>
                <a:extLst>
                  <a:ext uri="{0D108BD9-81ED-4DB2-BD59-A6C34878D82A}">
                    <a16:rowId xmlns:a16="http://schemas.microsoft.com/office/drawing/2014/main" val="2647130561"/>
                  </a:ext>
                </a:extLst>
              </a:tr>
              <a:tr h="574675">
                <a:tc>
                  <a:txBody>
                    <a:bodyPr/>
                    <a:lstStyle/>
                    <a:p>
                      <a:pPr algn="l" fontAlgn="b"/>
                      <a:r>
                        <a:rPr lang="en-US" sz="2000" b="0" i="0" u="none" strike="noStrike">
                          <a:solidFill>
                            <a:srgbClr val="000000"/>
                          </a:solidFill>
                          <a:effectLst/>
                          <a:latin typeface="+mn-lt"/>
                        </a:rPr>
                        <a:t>Trusty Behavioral Services, Inc.</a:t>
                      </a:r>
                    </a:p>
                  </a:txBody>
                  <a:tcPr marL="23428" marR="23428" marT="23428" marB="0" anchor="b"/>
                </a:tc>
                <a:tc>
                  <a:txBody>
                    <a:bodyPr/>
                    <a:lstStyle/>
                    <a:p>
                      <a:pPr algn="l" fontAlgn="b"/>
                      <a:r>
                        <a:rPr lang="en-US" sz="2000" b="0" i="0" u="none" strike="noStrike">
                          <a:solidFill>
                            <a:srgbClr val="000000"/>
                          </a:solidFill>
                          <a:effectLst/>
                          <a:latin typeface="+mn-lt"/>
                        </a:rPr>
                        <a:t>http://trustybehavioral.com/</a:t>
                      </a:r>
                    </a:p>
                  </a:txBody>
                  <a:tcPr marL="23428" marR="23428" marT="23428" marB="0" anchor="b"/>
                </a:tc>
                <a:extLst>
                  <a:ext uri="{0D108BD9-81ED-4DB2-BD59-A6C34878D82A}">
                    <a16:rowId xmlns:a16="http://schemas.microsoft.com/office/drawing/2014/main" val="1940315889"/>
                  </a:ext>
                </a:extLst>
              </a:tr>
              <a:tr h="574675">
                <a:tc>
                  <a:txBody>
                    <a:bodyPr/>
                    <a:lstStyle/>
                    <a:p>
                      <a:pPr algn="l" fontAlgn="b"/>
                      <a:r>
                        <a:rPr lang="en-US" sz="2000" b="0" i="0" u="none" strike="noStrike">
                          <a:solidFill>
                            <a:srgbClr val="000000"/>
                          </a:solidFill>
                          <a:effectLst/>
                          <a:latin typeface="+mn-lt"/>
                        </a:rPr>
                        <a:t>Autism Center for Children</a:t>
                      </a:r>
                    </a:p>
                  </a:txBody>
                  <a:tcPr marL="23428" marR="23428" marT="23428" marB="0" anchor="b"/>
                </a:tc>
                <a:tc>
                  <a:txBody>
                    <a:bodyPr/>
                    <a:lstStyle/>
                    <a:p>
                      <a:pPr algn="l" fontAlgn="b"/>
                      <a:r>
                        <a:rPr lang="en-US" sz="2000" b="0" i="0" u="none" strike="noStrike">
                          <a:solidFill>
                            <a:srgbClr val="000000"/>
                          </a:solidFill>
                          <a:effectLst/>
                          <a:latin typeface="+mn-lt"/>
                        </a:rPr>
                        <a:t>https://www.autismcenterga.com/</a:t>
                      </a:r>
                    </a:p>
                  </a:txBody>
                  <a:tcPr marL="23428" marR="23428" marT="23428" marB="0" anchor="b"/>
                </a:tc>
                <a:extLst>
                  <a:ext uri="{0D108BD9-81ED-4DB2-BD59-A6C34878D82A}">
                    <a16:rowId xmlns:a16="http://schemas.microsoft.com/office/drawing/2014/main" val="3457322266"/>
                  </a:ext>
                </a:extLst>
              </a:tr>
              <a:tr h="574675">
                <a:tc>
                  <a:txBody>
                    <a:bodyPr/>
                    <a:lstStyle/>
                    <a:p>
                      <a:pPr algn="l" fontAlgn="b"/>
                      <a:r>
                        <a:rPr lang="en-US" sz="2000" b="0" i="0" u="none" strike="noStrike">
                          <a:solidFill>
                            <a:srgbClr val="000000"/>
                          </a:solidFill>
                          <a:effectLst/>
                          <a:latin typeface="+mn-lt"/>
                        </a:rPr>
                        <a:t>Children's Therapy Works</a:t>
                      </a:r>
                    </a:p>
                  </a:txBody>
                  <a:tcPr marL="23428" marR="23428" marT="23428" marB="0" anchor="b"/>
                </a:tc>
                <a:tc>
                  <a:txBody>
                    <a:bodyPr/>
                    <a:lstStyle/>
                    <a:p>
                      <a:pPr algn="l" fontAlgn="b"/>
                      <a:r>
                        <a:rPr lang="en-US" sz="2000" b="0" i="0" u="none" strike="noStrike">
                          <a:solidFill>
                            <a:srgbClr val="000000"/>
                          </a:solidFill>
                          <a:effectLst/>
                          <a:latin typeface="+mn-lt"/>
                        </a:rPr>
                        <a:t>http://childrenstherapyworks.com/</a:t>
                      </a:r>
                    </a:p>
                  </a:txBody>
                  <a:tcPr marL="23428" marR="23428" marT="23428" marB="0" anchor="b"/>
                </a:tc>
                <a:extLst>
                  <a:ext uri="{0D108BD9-81ED-4DB2-BD59-A6C34878D82A}">
                    <a16:rowId xmlns:a16="http://schemas.microsoft.com/office/drawing/2014/main" val="450374672"/>
                  </a:ext>
                </a:extLst>
              </a:tr>
              <a:tr h="574675">
                <a:tc>
                  <a:txBody>
                    <a:bodyPr/>
                    <a:lstStyle/>
                    <a:p>
                      <a:pPr algn="l" fontAlgn="b"/>
                      <a:r>
                        <a:rPr lang="en-US" sz="2000" b="0" i="0" u="none" strike="noStrike">
                          <a:solidFill>
                            <a:srgbClr val="000000"/>
                          </a:solidFill>
                          <a:effectLst/>
                          <a:latin typeface="+mn-lt"/>
                        </a:rPr>
                        <a:t>Creative Pieces Behavior Associates</a:t>
                      </a:r>
                    </a:p>
                  </a:txBody>
                  <a:tcPr marL="23428" marR="23428" marT="23428" marB="0" anchor="b"/>
                </a:tc>
                <a:tc>
                  <a:txBody>
                    <a:bodyPr/>
                    <a:lstStyle/>
                    <a:p>
                      <a:pPr algn="l" fontAlgn="b"/>
                      <a:r>
                        <a:rPr lang="en-US" sz="2000" b="0" i="0" u="none" strike="noStrike">
                          <a:solidFill>
                            <a:srgbClr val="000000"/>
                          </a:solidFill>
                          <a:effectLst/>
                          <a:latin typeface="+mn-lt"/>
                        </a:rPr>
                        <a:t>http://creativepiecesbehaviorassociates.com/</a:t>
                      </a:r>
                    </a:p>
                  </a:txBody>
                  <a:tcPr marL="23428" marR="23428" marT="23428" marB="0" anchor="b"/>
                </a:tc>
                <a:extLst>
                  <a:ext uri="{0D108BD9-81ED-4DB2-BD59-A6C34878D82A}">
                    <a16:rowId xmlns:a16="http://schemas.microsoft.com/office/drawing/2014/main" val="4185556516"/>
                  </a:ext>
                </a:extLst>
              </a:tr>
              <a:tr h="574675">
                <a:tc>
                  <a:txBody>
                    <a:bodyPr/>
                    <a:lstStyle/>
                    <a:p>
                      <a:pPr algn="l" fontAlgn="b"/>
                      <a:r>
                        <a:rPr lang="en-US" sz="2000" b="0" i="0" u="none" strike="noStrike">
                          <a:solidFill>
                            <a:srgbClr val="000000"/>
                          </a:solidFill>
                          <a:effectLst/>
                          <a:latin typeface="+mn-lt"/>
                        </a:rPr>
                        <a:t>Footprints Therapy</a:t>
                      </a:r>
                    </a:p>
                  </a:txBody>
                  <a:tcPr marL="23428" marR="23428" marT="23428" marB="0" anchor="b"/>
                </a:tc>
                <a:tc>
                  <a:txBody>
                    <a:bodyPr/>
                    <a:lstStyle/>
                    <a:p>
                      <a:pPr algn="l" fontAlgn="b"/>
                      <a:r>
                        <a:rPr lang="en-US" sz="2000" b="0" i="0" u="none" strike="noStrike">
                          <a:solidFill>
                            <a:srgbClr val="000000"/>
                          </a:solidFill>
                          <a:effectLst/>
                          <a:latin typeface="+mn-lt"/>
                        </a:rPr>
                        <a:t>www.footprintstherapy.org</a:t>
                      </a:r>
                    </a:p>
                  </a:txBody>
                  <a:tcPr marL="23428" marR="23428" marT="23428" marB="0" anchor="b"/>
                </a:tc>
                <a:extLst>
                  <a:ext uri="{0D108BD9-81ED-4DB2-BD59-A6C34878D82A}">
                    <a16:rowId xmlns:a16="http://schemas.microsoft.com/office/drawing/2014/main" val="880015782"/>
                  </a:ext>
                </a:extLst>
              </a:tr>
              <a:tr h="574675">
                <a:tc>
                  <a:txBody>
                    <a:bodyPr/>
                    <a:lstStyle/>
                    <a:p>
                      <a:pPr algn="l" fontAlgn="b"/>
                      <a:r>
                        <a:rPr lang="en-US" sz="2000" b="0" i="0" u="none" strike="noStrike">
                          <a:solidFill>
                            <a:srgbClr val="000000"/>
                          </a:solidFill>
                          <a:effectLst/>
                          <a:latin typeface="+mn-lt"/>
                        </a:rPr>
                        <a:t>Peachtree Autism Services</a:t>
                      </a:r>
                    </a:p>
                  </a:txBody>
                  <a:tcPr marL="23428" marR="23428" marT="23428" marB="0" anchor="b"/>
                </a:tc>
                <a:tc>
                  <a:txBody>
                    <a:bodyPr/>
                    <a:lstStyle/>
                    <a:p>
                      <a:pPr algn="l" fontAlgn="b"/>
                      <a:r>
                        <a:rPr lang="en-US" sz="2000" b="0" i="0" u="none" strike="noStrike">
                          <a:solidFill>
                            <a:srgbClr val="000000"/>
                          </a:solidFill>
                          <a:effectLst/>
                          <a:latin typeface="+mn-lt"/>
                        </a:rPr>
                        <a:t>http://www.peachtreeautism.com/</a:t>
                      </a:r>
                    </a:p>
                  </a:txBody>
                  <a:tcPr marL="23428" marR="23428" marT="23428" marB="0" anchor="b"/>
                </a:tc>
                <a:extLst>
                  <a:ext uri="{0D108BD9-81ED-4DB2-BD59-A6C34878D82A}">
                    <a16:rowId xmlns:a16="http://schemas.microsoft.com/office/drawing/2014/main" val="679714289"/>
                  </a:ext>
                </a:extLst>
              </a:tr>
              <a:tr h="574675">
                <a:tc>
                  <a:txBody>
                    <a:bodyPr/>
                    <a:lstStyle/>
                    <a:p>
                      <a:pPr algn="l" fontAlgn="b"/>
                      <a:r>
                        <a:rPr lang="en-US" sz="2000" b="0" i="0" u="none" strike="noStrike" dirty="0">
                          <a:solidFill>
                            <a:srgbClr val="000000"/>
                          </a:solidFill>
                          <a:effectLst/>
                          <a:latin typeface="+mn-lt"/>
                        </a:rPr>
                        <a:t>Positive Behavior Services</a:t>
                      </a:r>
                    </a:p>
                  </a:txBody>
                  <a:tcPr marL="23428" marR="23428" marT="23428" marB="0" anchor="b"/>
                </a:tc>
                <a:tc>
                  <a:txBody>
                    <a:bodyPr/>
                    <a:lstStyle/>
                    <a:p>
                      <a:pPr algn="l" fontAlgn="b"/>
                      <a:r>
                        <a:rPr lang="en-US" sz="2000" b="0" i="0" u="none" strike="noStrike">
                          <a:solidFill>
                            <a:srgbClr val="000000"/>
                          </a:solidFill>
                          <a:effectLst/>
                          <a:latin typeface="+mn-lt"/>
                        </a:rPr>
                        <a:t>www.positivebehaviorfl.com</a:t>
                      </a:r>
                    </a:p>
                  </a:txBody>
                  <a:tcPr marL="23428" marR="23428" marT="23428" marB="0" anchor="b"/>
                </a:tc>
                <a:extLst>
                  <a:ext uri="{0D108BD9-81ED-4DB2-BD59-A6C34878D82A}">
                    <a16:rowId xmlns:a16="http://schemas.microsoft.com/office/drawing/2014/main" val="42651287"/>
                  </a:ext>
                </a:extLst>
              </a:tr>
              <a:tr h="574675">
                <a:tc>
                  <a:txBody>
                    <a:bodyPr/>
                    <a:lstStyle/>
                    <a:p>
                      <a:pPr algn="l" fontAlgn="b"/>
                      <a:r>
                        <a:rPr lang="en-US" sz="2000" b="0" i="0" u="none" strike="noStrike">
                          <a:solidFill>
                            <a:srgbClr val="000000"/>
                          </a:solidFill>
                          <a:effectLst/>
                          <a:latin typeface="+mn-lt"/>
                        </a:rPr>
                        <a:t>Rainbow Steps</a:t>
                      </a:r>
                    </a:p>
                  </a:txBody>
                  <a:tcPr marL="23428" marR="23428" marT="23428" marB="0" anchor="b"/>
                </a:tc>
                <a:tc>
                  <a:txBody>
                    <a:bodyPr/>
                    <a:lstStyle/>
                    <a:p>
                      <a:pPr algn="l" fontAlgn="b"/>
                      <a:r>
                        <a:rPr lang="en-US" sz="2000" b="0" i="0" u="none" strike="noStrike" dirty="0">
                          <a:solidFill>
                            <a:srgbClr val="000000"/>
                          </a:solidFill>
                          <a:effectLst/>
                          <a:latin typeface="+mn-lt"/>
                        </a:rPr>
                        <a:t>http://www.rainbowstepsaba.com/</a:t>
                      </a:r>
                    </a:p>
                  </a:txBody>
                  <a:tcPr marL="23428" marR="23428" marT="23428" marB="0" anchor="b"/>
                </a:tc>
                <a:extLst>
                  <a:ext uri="{0D108BD9-81ED-4DB2-BD59-A6C34878D82A}">
                    <a16:rowId xmlns:a16="http://schemas.microsoft.com/office/drawing/2014/main" val="3618283191"/>
                  </a:ext>
                </a:extLst>
              </a:tr>
            </a:tbl>
          </a:graphicData>
        </a:graphic>
      </p:graphicFrame>
    </p:spTree>
    <p:extLst>
      <p:ext uri="{BB962C8B-B14F-4D97-AF65-F5344CB8AC3E}">
        <p14:creationId xmlns:p14="http://schemas.microsoft.com/office/powerpoint/2010/main" val="362569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638F0B-8746-4ADF-BC09-4856A3EE1E8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Autism Spectrum Disorder Providers for R1</a:t>
            </a:r>
          </a:p>
        </p:txBody>
      </p:sp>
      <p:graphicFrame>
        <p:nvGraphicFramePr>
          <p:cNvPr id="6" name="Content Placeholder 5">
            <a:extLst>
              <a:ext uri="{FF2B5EF4-FFF2-40B4-BE49-F238E27FC236}">
                <a16:creationId xmlns:a16="http://schemas.microsoft.com/office/drawing/2014/main" id="{E1F02BF6-43F4-4A42-9FD8-B92AFE9250DD}"/>
              </a:ext>
            </a:extLst>
          </p:cNvPr>
          <p:cNvGraphicFramePr>
            <a:graphicFrameLocks noGrp="1"/>
          </p:cNvGraphicFramePr>
          <p:nvPr>
            <p:ph idx="1"/>
            <p:extLst>
              <p:ext uri="{D42A27DB-BD31-4B8C-83A1-F6EECF244321}">
                <p14:modId xmlns:p14="http://schemas.microsoft.com/office/powerpoint/2010/main" val="2571018768"/>
              </p:ext>
            </p:extLst>
          </p:nvPr>
        </p:nvGraphicFramePr>
        <p:xfrm>
          <a:off x="228600" y="1500188"/>
          <a:ext cx="11744325" cy="2917825"/>
        </p:xfrm>
        <a:graphic>
          <a:graphicData uri="http://schemas.openxmlformats.org/drawingml/2006/table">
            <a:tbl>
              <a:tblPr>
                <a:tableStyleId>{5C22544A-7EE6-4342-B048-85BDC9FD1C3A}</a:tableStyleId>
              </a:tblPr>
              <a:tblGrid>
                <a:gridCol w="5393114">
                  <a:extLst>
                    <a:ext uri="{9D8B030D-6E8A-4147-A177-3AD203B41FA5}">
                      <a16:colId xmlns:a16="http://schemas.microsoft.com/office/drawing/2014/main" val="2445278095"/>
                    </a:ext>
                  </a:extLst>
                </a:gridCol>
                <a:gridCol w="6351211">
                  <a:extLst>
                    <a:ext uri="{9D8B030D-6E8A-4147-A177-3AD203B41FA5}">
                      <a16:colId xmlns:a16="http://schemas.microsoft.com/office/drawing/2014/main" val="699533393"/>
                    </a:ext>
                  </a:extLst>
                </a:gridCol>
              </a:tblGrid>
              <a:tr h="574675">
                <a:tc>
                  <a:txBody>
                    <a:bodyPr/>
                    <a:lstStyle/>
                    <a:p>
                      <a:pPr algn="l" fontAlgn="b"/>
                      <a:r>
                        <a:rPr lang="en-US" sz="2000" b="0" i="0" u="none" strike="noStrike" dirty="0">
                          <a:solidFill>
                            <a:srgbClr val="000000"/>
                          </a:solidFill>
                          <a:effectLst/>
                          <a:latin typeface="+mn-lt"/>
                        </a:rPr>
                        <a:t>Village Autism Center</a:t>
                      </a:r>
                    </a:p>
                  </a:txBody>
                  <a:tcPr marL="9525" marR="9525" marT="9525" marB="0" anchor="b"/>
                </a:tc>
                <a:tc>
                  <a:txBody>
                    <a:bodyPr/>
                    <a:lstStyle/>
                    <a:p>
                      <a:pPr algn="l" fontAlgn="b"/>
                      <a:r>
                        <a:rPr lang="en-US" sz="2000" b="0" i="0" u="none" strike="noStrike">
                          <a:solidFill>
                            <a:srgbClr val="000000"/>
                          </a:solidFill>
                          <a:effectLst/>
                          <a:latin typeface="+mn-lt"/>
                        </a:rPr>
                        <a:t>https://villageautism.com/</a:t>
                      </a:r>
                    </a:p>
                  </a:txBody>
                  <a:tcPr marL="9525" marR="9525" marT="9525" marB="0" anchor="b"/>
                </a:tc>
                <a:extLst>
                  <a:ext uri="{0D108BD9-81ED-4DB2-BD59-A6C34878D82A}">
                    <a16:rowId xmlns:a16="http://schemas.microsoft.com/office/drawing/2014/main" val="2647130561"/>
                  </a:ext>
                </a:extLst>
              </a:tr>
              <a:tr h="574675">
                <a:tc>
                  <a:txBody>
                    <a:bodyPr/>
                    <a:lstStyle/>
                    <a:p>
                      <a:pPr algn="l" fontAlgn="b"/>
                      <a:r>
                        <a:rPr lang="en-US" sz="2000" b="0" i="0" u="none" strike="noStrike" dirty="0" err="1">
                          <a:solidFill>
                            <a:srgbClr val="000000"/>
                          </a:solidFill>
                          <a:effectLst/>
                          <a:latin typeface="+mn-lt"/>
                        </a:rPr>
                        <a:t>Appleseeds</a:t>
                      </a:r>
                      <a:r>
                        <a:rPr lang="en-US" sz="2000" b="0" i="0" u="none" strike="noStrike" dirty="0">
                          <a:solidFill>
                            <a:srgbClr val="000000"/>
                          </a:solidFill>
                          <a:effectLst/>
                          <a:latin typeface="+mn-lt"/>
                        </a:rPr>
                        <a:t> Behavioral Center</a:t>
                      </a:r>
                    </a:p>
                  </a:txBody>
                  <a:tcPr marL="9525" marR="9525" marT="9525" marB="0" anchor="b"/>
                </a:tc>
                <a:tc>
                  <a:txBody>
                    <a:bodyPr/>
                    <a:lstStyle/>
                    <a:p>
                      <a:pPr algn="l" fontAlgn="b"/>
                      <a:r>
                        <a:rPr lang="en-US" sz="2000" b="0" i="0" u="none" strike="noStrike">
                          <a:solidFill>
                            <a:srgbClr val="000000"/>
                          </a:solidFill>
                          <a:effectLst/>
                          <a:latin typeface="+mn-lt"/>
                        </a:rPr>
                        <a:t>https://www.abatherapyga.com/</a:t>
                      </a:r>
                    </a:p>
                  </a:txBody>
                  <a:tcPr marL="9525" marR="9525" marT="9525" marB="0" anchor="b"/>
                </a:tc>
                <a:extLst>
                  <a:ext uri="{0D108BD9-81ED-4DB2-BD59-A6C34878D82A}">
                    <a16:rowId xmlns:a16="http://schemas.microsoft.com/office/drawing/2014/main" val="1940315889"/>
                  </a:ext>
                </a:extLst>
              </a:tr>
              <a:tr h="574675">
                <a:tc>
                  <a:txBody>
                    <a:bodyPr/>
                    <a:lstStyle/>
                    <a:p>
                      <a:pPr algn="l" fontAlgn="b"/>
                      <a:r>
                        <a:rPr lang="en-US" sz="2000" b="0" i="0" u="none" strike="noStrike" dirty="0">
                          <a:solidFill>
                            <a:srgbClr val="000000"/>
                          </a:solidFill>
                          <a:effectLst/>
                          <a:latin typeface="+mn-lt"/>
                        </a:rPr>
                        <a:t>Positive Behavior Supports Corp</a:t>
                      </a:r>
                    </a:p>
                  </a:txBody>
                  <a:tcPr marL="9525" marR="9525" marT="9525" marB="0" anchor="b"/>
                </a:tc>
                <a:tc>
                  <a:txBody>
                    <a:bodyPr/>
                    <a:lstStyle/>
                    <a:p>
                      <a:pPr algn="l" fontAlgn="b"/>
                      <a:r>
                        <a:rPr lang="en-US" sz="2000" b="0" i="0" u="none" strike="noStrike">
                          <a:solidFill>
                            <a:srgbClr val="000000"/>
                          </a:solidFill>
                          <a:effectLst/>
                          <a:latin typeface="+mn-lt"/>
                        </a:rPr>
                        <a:t> www.teampbs.com</a:t>
                      </a:r>
                    </a:p>
                  </a:txBody>
                  <a:tcPr marL="9525" marR="9525" marT="9525" marB="0" anchor="b"/>
                </a:tc>
                <a:extLst>
                  <a:ext uri="{0D108BD9-81ED-4DB2-BD59-A6C34878D82A}">
                    <a16:rowId xmlns:a16="http://schemas.microsoft.com/office/drawing/2014/main" val="3457322266"/>
                  </a:ext>
                </a:extLst>
              </a:tr>
              <a:tr h="574675">
                <a:tc>
                  <a:txBody>
                    <a:bodyPr/>
                    <a:lstStyle/>
                    <a:p>
                      <a:pPr algn="l" fontAlgn="b"/>
                      <a:r>
                        <a:rPr lang="en-US" sz="2000" b="0" i="0" u="none" strike="noStrike" dirty="0">
                          <a:solidFill>
                            <a:srgbClr val="000000"/>
                          </a:solidFill>
                          <a:effectLst/>
                          <a:latin typeface="+mn-lt"/>
                        </a:rPr>
                        <a:t>Key Autism Services</a:t>
                      </a:r>
                    </a:p>
                  </a:txBody>
                  <a:tcPr marL="9525" marR="9525" marT="9525" marB="0" anchor="b"/>
                </a:tc>
                <a:tc>
                  <a:txBody>
                    <a:bodyPr/>
                    <a:lstStyle/>
                    <a:p>
                      <a:pPr algn="l" fontAlgn="b"/>
                      <a:r>
                        <a:rPr lang="en-US" sz="2000" b="0" i="0" u="none" strike="noStrike">
                          <a:solidFill>
                            <a:srgbClr val="000000"/>
                          </a:solidFill>
                          <a:effectLst/>
                          <a:latin typeface="+mn-lt"/>
                        </a:rPr>
                        <a:t>https://www.keyautismservices.com/autism-and-aba-therapy-in-georgia/</a:t>
                      </a:r>
                    </a:p>
                  </a:txBody>
                  <a:tcPr marL="9525" marR="9525" marT="9525" marB="0" anchor="b"/>
                </a:tc>
                <a:extLst>
                  <a:ext uri="{0D108BD9-81ED-4DB2-BD59-A6C34878D82A}">
                    <a16:rowId xmlns:a16="http://schemas.microsoft.com/office/drawing/2014/main" val="450374672"/>
                  </a:ext>
                </a:extLst>
              </a:tr>
              <a:tr h="574675">
                <a:tc>
                  <a:txBody>
                    <a:bodyPr/>
                    <a:lstStyle/>
                    <a:p>
                      <a:pPr algn="l" fontAlgn="b"/>
                      <a:r>
                        <a:rPr lang="en-US" sz="2000" b="0" i="0" u="none" strike="noStrike" dirty="0">
                          <a:solidFill>
                            <a:srgbClr val="000000"/>
                          </a:solidFill>
                          <a:effectLst/>
                          <a:latin typeface="+mn-lt"/>
                        </a:rPr>
                        <a:t>Thrive Autism Consulting, LLC</a:t>
                      </a:r>
                    </a:p>
                  </a:txBody>
                  <a:tcPr marL="9525" marR="9525" marT="9525" marB="0" anchor="b"/>
                </a:tc>
                <a:tc>
                  <a:txBody>
                    <a:bodyPr/>
                    <a:lstStyle/>
                    <a:p>
                      <a:pPr algn="l" fontAlgn="b"/>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185556516"/>
                  </a:ext>
                </a:extLst>
              </a:tr>
            </a:tbl>
          </a:graphicData>
        </a:graphic>
      </p:graphicFrame>
    </p:spTree>
    <p:extLst>
      <p:ext uri="{BB962C8B-B14F-4D97-AF65-F5344CB8AC3E}">
        <p14:creationId xmlns:p14="http://schemas.microsoft.com/office/powerpoint/2010/main" val="421112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3919" y="5332806"/>
            <a:ext cx="896964" cy="1323861"/>
          </a:xfrm>
          <a:prstGeom prst="rect">
            <a:avLst/>
          </a:prstGeom>
        </p:spPr>
      </p:pic>
      <p:sp>
        <p:nvSpPr>
          <p:cNvPr id="12" name="Subtitle 11"/>
          <p:cNvSpPr>
            <a:spLocks noGrp="1"/>
          </p:cNvSpPr>
          <p:nvPr>
            <p:ph type="subTitle" idx="1"/>
          </p:nvPr>
        </p:nvSpPr>
        <p:spPr>
          <a:xfrm>
            <a:off x="4447308" y="3754438"/>
            <a:ext cx="7606147" cy="394481"/>
          </a:xfrm>
        </p:spPr>
        <p:txBody>
          <a:bodyPr>
            <a:noAutofit/>
          </a:bodyPr>
          <a:lstStyle/>
          <a:p>
            <a:r>
              <a:rPr lang="en-US" dirty="0"/>
              <a:t>Georgia Department of Behavioral Health &amp; Developmental Disabilities</a:t>
            </a:r>
          </a:p>
        </p:txBody>
      </p:sp>
      <p:cxnSp>
        <p:nvCxnSpPr>
          <p:cNvPr id="6" name="Straight Connector 5"/>
          <p:cNvCxnSpPr/>
          <p:nvPr/>
        </p:nvCxnSpPr>
        <p:spPr>
          <a:xfrm>
            <a:off x="4902200" y="1908619"/>
            <a:ext cx="668020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02200" y="463216"/>
            <a:ext cx="6917888" cy="1323439"/>
          </a:xfrm>
          <a:prstGeom prst="rect">
            <a:avLst/>
          </a:prstGeom>
          <a:noFill/>
        </p:spPr>
        <p:txBody>
          <a:bodyPr wrap="square" rtlCol="0" anchor="t">
            <a:spAutoFit/>
          </a:bodyPr>
          <a:lstStyle/>
          <a:p>
            <a:pPr>
              <a:spcAft>
                <a:spcPts val="600"/>
              </a:spcAft>
            </a:pPr>
            <a:r>
              <a:rPr lang="en-US" sz="4000" dirty="0">
                <a:solidFill>
                  <a:schemeClr val="tx2"/>
                </a:solidFill>
                <a:latin typeface="Arial"/>
                <a:cs typeface="Arial"/>
              </a:rPr>
              <a:t>DBHDD: Who are we, and who do we serve?</a:t>
            </a:r>
            <a:endParaRPr lang="en-US" sz="3200" dirty="0">
              <a:solidFill>
                <a:schemeClr val="tx2"/>
              </a:solidFill>
              <a:latin typeface="Arial"/>
              <a:cs typeface="Arial"/>
            </a:endParaRPr>
          </a:p>
        </p:txBody>
      </p:sp>
      <p:sp>
        <p:nvSpPr>
          <p:cNvPr id="9" name="TextBox 8"/>
          <p:cNvSpPr txBox="1"/>
          <p:nvPr/>
        </p:nvSpPr>
        <p:spPr>
          <a:xfrm>
            <a:off x="510007" y="4324844"/>
            <a:ext cx="6814427" cy="2877711"/>
          </a:xfrm>
          <a:prstGeom prst="rect">
            <a:avLst/>
          </a:prstGeom>
          <a:noFill/>
        </p:spPr>
        <p:txBody>
          <a:bodyPr wrap="square" rtlCol="0" anchor="b">
            <a:spAutoFit/>
          </a:bodyPr>
          <a:lstStyle/>
          <a:p>
            <a:pPr>
              <a:spcAft>
                <a:spcPts val="600"/>
              </a:spcAft>
            </a:pPr>
            <a:r>
              <a:rPr lang="en-US" sz="4800" dirty="0">
                <a:latin typeface="Arial"/>
                <a:cs typeface="Arial"/>
              </a:rPr>
              <a:t>Michael Link, </a:t>
            </a:r>
          </a:p>
          <a:p>
            <a:pPr>
              <a:spcAft>
                <a:spcPts val="600"/>
              </a:spcAft>
            </a:pPr>
            <a:r>
              <a:rPr lang="en-US" sz="4800" dirty="0">
                <a:latin typeface="Arial"/>
                <a:cs typeface="Arial"/>
              </a:rPr>
              <a:t>Region 1, </a:t>
            </a:r>
            <a:r>
              <a:rPr lang="en-US" sz="4800">
                <a:latin typeface="Arial"/>
                <a:cs typeface="Arial"/>
              </a:rPr>
              <a:t>CYF Specialist</a:t>
            </a:r>
            <a:br>
              <a:rPr lang="en-US" sz="3200" dirty="0">
                <a:solidFill>
                  <a:schemeClr val="tx2"/>
                </a:solidFill>
                <a:latin typeface="Arial"/>
                <a:cs typeface="Arial"/>
              </a:rPr>
            </a:br>
            <a:endParaRPr lang="en-US" sz="3200" dirty="0">
              <a:solidFill>
                <a:schemeClr val="tx2"/>
              </a:solidFill>
              <a:latin typeface="Arial"/>
              <a:cs typeface="Arial"/>
            </a:endParaRPr>
          </a:p>
        </p:txBody>
      </p:sp>
    </p:spTree>
    <p:extLst>
      <p:ext uri="{BB962C8B-B14F-4D97-AF65-F5344CB8AC3E}">
        <p14:creationId xmlns:p14="http://schemas.microsoft.com/office/powerpoint/2010/main" val="1043128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219C-C570-4E82-B13C-C1BF0124968A}"/>
              </a:ext>
            </a:extLst>
          </p:cNvPr>
          <p:cNvSpPr>
            <a:spLocks noGrp="1"/>
          </p:cNvSpPr>
          <p:nvPr>
            <p:ph type="title"/>
          </p:nvPr>
        </p:nvSpPr>
        <p:spPr/>
        <p:txBody>
          <a:bodyPr/>
          <a:lstStyle/>
          <a:p>
            <a:r>
              <a:rPr lang="en-US" dirty="0"/>
              <a:t>Addiction Recovery Support Center (Adults)</a:t>
            </a:r>
          </a:p>
        </p:txBody>
      </p:sp>
      <p:graphicFrame>
        <p:nvGraphicFramePr>
          <p:cNvPr id="5" name="Table 4">
            <a:extLst>
              <a:ext uri="{FF2B5EF4-FFF2-40B4-BE49-F238E27FC236}">
                <a16:creationId xmlns:a16="http://schemas.microsoft.com/office/drawing/2014/main" id="{C0316214-1AFE-4379-8300-423CBEFF4B20}"/>
              </a:ext>
            </a:extLst>
          </p:cNvPr>
          <p:cNvGraphicFramePr>
            <a:graphicFrameLocks noGrp="1"/>
          </p:cNvGraphicFramePr>
          <p:nvPr>
            <p:extLst>
              <p:ext uri="{D42A27DB-BD31-4B8C-83A1-F6EECF244321}">
                <p14:modId xmlns:p14="http://schemas.microsoft.com/office/powerpoint/2010/main" val="4148117681"/>
              </p:ext>
            </p:extLst>
          </p:nvPr>
        </p:nvGraphicFramePr>
        <p:xfrm>
          <a:off x="644893" y="1530416"/>
          <a:ext cx="11136289" cy="4735630"/>
        </p:xfrm>
        <a:graphic>
          <a:graphicData uri="http://schemas.openxmlformats.org/drawingml/2006/table">
            <a:tbl>
              <a:tblPr>
                <a:tableStyleId>{5C22544A-7EE6-4342-B048-85BDC9FD1C3A}</a:tableStyleId>
              </a:tblPr>
              <a:tblGrid>
                <a:gridCol w="2931486">
                  <a:extLst>
                    <a:ext uri="{9D8B030D-6E8A-4147-A177-3AD203B41FA5}">
                      <a16:colId xmlns:a16="http://schemas.microsoft.com/office/drawing/2014/main" val="638057459"/>
                    </a:ext>
                  </a:extLst>
                </a:gridCol>
                <a:gridCol w="3129779">
                  <a:extLst>
                    <a:ext uri="{9D8B030D-6E8A-4147-A177-3AD203B41FA5}">
                      <a16:colId xmlns:a16="http://schemas.microsoft.com/office/drawing/2014/main" val="2181536737"/>
                    </a:ext>
                  </a:extLst>
                </a:gridCol>
                <a:gridCol w="1543155">
                  <a:extLst>
                    <a:ext uri="{9D8B030D-6E8A-4147-A177-3AD203B41FA5}">
                      <a16:colId xmlns:a16="http://schemas.microsoft.com/office/drawing/2014/main" val="4162271181"/>
                    </a:ext>
                  </a:extLst>
                </a:gridCol>
                <a:gridCol w="1901775">
                  <a:extLst>
                    <a:ext uri="{9D8B030D-6E8A-4147-A177-3AD203B41FA5}">
                      <a16:colId xmlns:a16="http://schemas.microsoft.com/office/drawing/2014/main" val="930756390"/>
                    </a:ext>
                  </a:extLst>
                </a:gridCol>
                <a:gridCol w="1630094">
                  <a:extLst>
                    <a:ext uri="{9D8B030D-6E8A-4147-A177-3AD203B41FA5}">
                      <a16:colId xmlns:a16="http://schemas.microsoft.com/office/drawing/2014/main" val="1115035131"/>
                    </a:ext>
                  </a:extLst>
                </a:gridCol>
              </a:tblGrid>
              <a:tr h="1237722">
                <a:tc>
                  <a:txBody>
                    <a:bodyPr/>
                    <a:lstStyle/>
                    <a:p>
                      <a:pPr algn="l" fontAlgn="ctr"/>
                      <a:r>
                        <a:rPr lang="en-US" sz="1800" u="none" strike="noStrike" dirty="0">
                          <a:effectLst/>
                        </a:rPr>
                        <a:t>The Mosaic Place</a:t>
                      </a:r>
                      <a:endParaRPr lang="en-US" sz="1800" b="1" i="0" u="none" strike="noStrike" dirty="0">
                        <a:solidFill>
                          <a:srgbClr val="000000"/>
                        </a:solidFill>
                        <a:effectLst/>
                        <a:latin typeface="Georgia" panose="02040502050405020303" pitchFamily="18" charset="0"/>
                      </a:endParaRPr>
                    </a:p>
                  </a:txBody>
                  <a:tcPr marL="5145" marR="5145" marT="5145" marB="0" anchor="ctr"/>
                </a:tc>
                <a:tc>
                  <a:txBody>
                    <a:bodyPr/>
                    <a:lstStyle/>
                    <a:p>
                      <a:pPr algn="l" fontAlgn="ctr"/>
                      <a:r>
                        <a:rPr lang="en-US" sz="1800" u="none" strike="noStrike" dirty="0">
                          <a:effectLst/>
                        </a:rPr>
                        <a:t>321 West Ave Cedartown, GA 30125</a:t>
                      </a:r>
                      <a:endParaRPr lang="en-US" sz="1800" b="0" i="0" u="none" strike="noStrike" dirty="0">
                        <a:solidFill>
                          <a:srgbClr val="000000"/>
                        </a:solidFill>
                        <a:effectLst/>
                        <a:latin typeface="Georgia" panose="02040502050405020303" pitchFamily="18" charset="0"/>
                      </a:endParaRPr>
                    </a:p>
                  </a:txBody>
                  <a:tcPr marL="5145" marR="5145" marT="5145" marB="0" anchor="ctr"/>
                </a:tc>
                <a:tc>
                  <a:txBody>
                    <a:bodyPr/>
                    <a:lstStyle/>
                    <a:p>
                      <a:pPr algn="l" fontAlgn="ctr"/>
                      <a:r>
                        <a:rPr lang="en-US" sz="1800" u="none" strike="noStrike">
                          <a:effectLst/>
                        </a:rPr>
                        <a:t>Lydia Goodson</a:t>
                      </a:r>
                      <a:endParaRPr lang="en-US" sz="1800" b="0" i="0" u="none" strike="noStrike">
                        <a:solidFill>
                          <a:srgbClr val="000000"/>
                        </a:solidFill>
                        <a:effectLst/>
                        <a:latin typeface="Georgia" panose="02040502050405020303" pitchFamily="18" charset="0"/>
                      </a:endParaRPr>
                    </a:p>
                  </a:txBody>
                  <a:tcPr marL="5145" marR="5145" marT="5145" marB="0" anchor="ctr"/>
                </a:tc>
                <a:tc>
                  <a:txBody>
                    <a:bodyPr/>
                    <a:lstStyle/>
                    <a:p>
                      <a:pPr algn="l" fontAlgn="ctr"/>
                      <a:r>
                        <a:rPr lang="en-US" sz="1800" u="sng" strike="noStrike">
                          <a:effectLst/>
                          <a:hlinkClick r:id="rId2"/>
                        </a:rPr>
                        <a:t>lydiagoodson@highlandrivers.org</a:t>
                      </a:r>
                      <a:endParaRPr lang="en-US" sz="1800" b="0" i="0" u="sng" strike="noStrike">
                        <a:solidFill>
                          <a:srgbClr val="0563C1"/>
                        </a:solidFill>
                        <a:effectLst/>
                        <a:latin typeface="Calibri" panose="020F0502020204030204" pitchFamily="34" charset="0"/>
                      </a:endParaRPr>
                    </a:p>
                  </a:txBody>
                  <a:tcPr marL="5145" marR="5145" marT="5145" marB="0" anchor="ctr"/>
                </a:tc>
                <a:tc>
                  <a:txBody>
                    <a:bodyPr/>
                    <a:lstStyle/>
                    <a:p>
                      <a:pPr algn="l" fontAlgn="ctr"/>
                      <a:r>
                        <a:rPr lang="en-US" sz="1800" u="none" strike="noStrike">
                          <a:effectLst/>
                        </a:rPr>
                        <a:t>404-989-9163</a:t>
                      </a:r>
                      <a:endParaRPr lang="en-US" sz="1800" b="0" i="0" u="none" strike="noStrike">
                        <a:solidFill>
                          <a:srgbClr val="000000"/>
                        </a:solidFill>
                        <a:effectLst/>
                        <a:latin typeface="Eras Bold ITC" panose="020B0907030504020204" pitchFamily="34" charset="0"/>
                      </a:endParaRPr>
                    </a:p>
                  </a:txBody>
                  <a:tcPr marL="5145" marR="5145" marT="5145" marB="0" anchor="ctr"/>
                </a:tc>
                <a:extLst>
                  <a:ext uri="{0D108BD9-81ED-4DB2-BD59-A6C34878D82A}">
                    <a16:rowId xmlns:a16="http://schemas.microsoft.com/office/drawing/2014/main" val="2000310515"/>
                  </a:ext>
                </a:extLst>
              </a:tr>
              <a:tr h="1076278">
                <a:tc>
                  <a:txBody>
                    <a:bodyPr/>
                    <a:lstStyle/>
                    <a:p>
                      <a:pPr algn="l" fontAlgn="ctr"/>
                      <a:r>
                        <a:rPr lang="en-US" sz="1800" u="none" strike="noStrike" dirty="0">
                          <a:effectLst/>
                        </a:rPr>
                        <a:t>Living Proof Recovery</a:t>
                      </a:r>
                      <a:endParaRPr lang="en-US" sz="1800" b="1" i="0" u="none" strike="noStrike" dirty="0">
                        <a:solidFill>
                          <a:srgbClr val="000000"/>
                        </a:solidFill>
                        <a:effectLst/>
                        <a:latin typeface="Georgia" panose="02040502050405020303" pitchFamily="18" charset="0"/>
                      </a:endParaRPr>
                    </a:p>
                  </a:txBody>
                  <a:tcPr marL="5145" marR="5145" marT="5145" marB="0" anchor="ctr"/>
                </a:tc>
                <a:tc>
                  <a:txBody>
                    <a:bodyPr/>
                    <a:lstStyle/>
                    <a:p>
                      <a:pPr algn="l" fontAlgn="ctr"/>
                      <a:r>
                        <a:rPr lang="en-US" sz="1800" u="none" strike="noStrike" dirty="0">
                          <a:effectLst/>
                        </a:rPr>
                        <a:t>408 Shorter Avenue NW, Rome, GA 30165</a:t>
                      </a:r>
                      <a:endParaRPr lang="en-US" sz="1800" b="0" i="0" u="none" strike="noStrike" dirty="0">
                        <a:solidFill>
                          <a:srgbClr val="000000"/>
                        </a:solidFill>
                        <a:effectLst/>
                        <a:latin typeface="Georgia" panose="02040502050405020303" pitchFamily="18" charset="0"/>
                      </a:endParaRPr>
                    </a:p>
                  </a:txBody>
                  <a:tcPr marL="5145" marR="5145" marT="5145" marB="0" anchor="ctr"/>
                </a:tc>
                <a:tc>
                  <a:txBody>
                    <a:bodyPr/>
                    <a:lstStyle/>
                    <a:p>
                      <a:pPr algn="l" fontAlgn="ctr"/>
                      <a:r>
                        <a:rPr lang="en-US" sz="1800" u="none" strike="noStrike" dirty="0">
                          <a:effectLst/>
                        </a:rPr>
                        <a:t>Claudia Hamilton</a:t>
                      </a:r>
                      <a:endParaRPr lang="en-US" sz="1800" b="0" i="0" u="none" strike="noStrike" dirty="0">
                        <a:solidFill>
                          <a:srgbClr val="000000"/>
                        </a:solidFill>
                        <a:effectLst/>
                        <a:latin typeface="Georgia" panose="02040502050405020303" pitchFamily="18" charset="0"/>
                      </a:endParaRPr>
                    </a:p>
                  </a:txBody>
                  <a:tcPr marL="5145" marR="5145" marT="5145" marB="0" anchor="ctr"/>
                </a:tc>
                <a:tc>
                  <a:txBody>
                    <a:bodyPr/>
                    <a:lstStyle/>
                    <a:p>
                      <a:pPr algn="l" fontAlgn="ctr"/>
                      <a:r>
                        <a:rPr lang="en-US" sz="1800" u="sng" strike="noStrike" dirty="0">
                          <a:effectLst/>
                          <a:hlinkClick r:id="rId3"/>
                        </a:rPr>
                        <a:t>claudia@livingproofrecovery.org</a:t>
                      </a:r>
                      <a:endParaRPr lang="en-US" sz="1800" b="0" i="0" u="sng" strike="noStrike" dirty="0">
                        <a:solidFill>
                          <a:srgbClr val="0563C1"/>
                        </a:solidFill>
                        <a:effectLst/>
                        <a:latin typeface="Georgia" panose="02040502050405020303" pitchFamily="18" charset="0"/>
                      </a:endParaRPr>
                    </a:p>
                  </a:txBody>
                  <a:tcPr marL="5145" marR="5145" marT="5145" marB="0" anchor="ctr"/>
                </a:tc>
                <a:tc>
                  <a:txBody>
                    <a:bodyPr/>
                    <a:lstStyle/>
                    <a:p>
                      <a:pPr algn="l" fontAlgn="ctr"/>
                      <a:r>
                        <a:rPr lang="en-US" sz="1800" u="none" strike="noStrike">
                          <a:effectLst/>
                        </a:rPr>
                        <a:t>706-204-8710</a:t>
                      </a:r>
                      <a:endParaRPr lang="en-US" sz="1800" b="0" i="0" u="none" strike="noStrike">
                        <a:solidFill>
                          <a:srgbClr val="000000"/>
                        </a:solidFill>
                        <a:effectLst/>
                        <a:latin typeface="Eras Bold ITC" panose="020B0907030504020204" pitchFamily="34" charset="0"/>
                      </a:endParaRPr>
                    </a:p>
                  </a:txBody>
                  <a:tcPr marL="5145" marR="5145" marT="5145" marB="0" anchor="ctr"/>
                </a:tc>
                <a:extLst>
                  <a:ext uri="{0D108BD9-81ED-4DB2-BD59-A6C34878D82A}">
                    <a16:rowId xmlns:a16="http://schemas.microsoft.com/office/drawing/2014/main" val="2391477382"/>
                  </a:ext>
                </a:extLst>
              </a:tr>
              <a:tr h="1210815">
                <a:tc>
                  <a:txBody>
                    <a:bodyPr/>
                    <a:lstStyle/>
                    <a:p>
                      <a:pPr algn="l" fontAlgn="ctr"/>
                      <a:r>
                        <a:rPr lang="en-US" sz="1800" u="none" strike="noStrike" dirty="0">
                          <a:effectLst/>
                        </a:rPr>
                        <a:t>RCFF - The Connection</a:t>
                      </a:r>
                      <a:endParaRPr lang="en-US" sz="1800" b="1" i="0" u="none" strike="noStrike" dirty="0">
                        <a:solidFill>
                          <a:srgbClr val="000000"/>
                        </a:solidFill>
                        <a:effectLst/>
                        <a:latin typeface="Georgia" panose="02040502050405020303" pitchFamily="18" charset="0"/>
                      </a:endParaRPr>
                    </a:p>
                  </a:txBody>
                  <a:tcPr marL="5145" marR="5145" marT="5145" marB="0" anchor="ctr"/>
                </a:tc>
                <a:tc>
                  <a:txBody>
                    <a:bodyPr/>
                    <a:lstStyle/>
                    <a:p>
                      <a:pPr algn="l" fontAlgn="ctr"/>
                      <a:r>
                        <a:rPr lang="en-US" sz="1800" u="none" strike="noStrike">
                          <a:effectLst/>
                        </a:rPr>
                        <a:t>608 Veterans Memorial Boulevard</a:t>
                      </a:r>
                      <a:br>
                        <a:rPr lang="en-US" sz="1800" u="none" strike="noStrike">
                          <a:effectLst/>
                        </a:rPr>
                      </a:br>
                      <a:r>
                        <a:rPr lang="en-US" sz="1800" u="none" strike="noStrike">
                          <a:effectLst/>
                        </a:rPr>
                        <a:t>Cumming, Georgia 30040</a:t>
                      </a:r>
                      <a:endParaRPr lang="en-US" sz="1800" b="0" i="0" u="none" strike="noStrike">
                        <a:solidFill>
                          <a:srgbClr val="000000"/>
                        </a:solidFill>
                        <a:effectLst/>
                        <a:latin typeface="Georgia" panose="02040502050405020303" pitchFamily="18" charset="0"/>
                      </a:endParaRPr>
                    </a:p>
                  </a:txBody>
                  <a:tcPr marL="5145" marR="5145" marT="5145" marB="0" anchor="ctr"/>
                </a:tc>
                <a:tc>
                  <a:txBody>
                    <a:bodyPr/>
                    <a:lstStyle/>
                    <a:p>
                      <a:pPr algn="l" fontAlgn="ctr"/>
                      <a:r>
                        <a:rPr lang="en-US" sz="1800" u="none" strike="noStrike" dirty="0">
                          <a:effectLst/>
                        </a:rPr>
                        <a:t>Bill Whitney</a:t>
                      </a:r>
                      <a:endParaRPr lang="en-US" sz="1800" b="0" i="0" u="none" strike="noStrike" dirty="0">
                        <a:solidFill>
                          <a:srgbClr val="000000"/>
                        </a:solidFill>
                        <a:effectLst/>
                        <a:latin typeface="Georgia" panose="02040502050405020303" pitchFamily="18" charset="0"/>
                      </a:endParaRPr>
                    </a:p>
                  </a:txBody>
                  <a:tcPr marL="5145" marR="5145" marT="5145" marB="0" anchor="ctr"/>
                </a:tc>
                <a:tc>
                  <a:txBody>
                    <a:bodyPr/>
                    <a:lstStyle/>
                    <a:p>
                      <a:pPr algn="l" fontAlgn="ctr"/>
                      <a:r>
                        <a:rPr lang="en-US" sz="1800" u="sng" strike="noStrike" dirty="0" err="1">
                          <a:effectLst/>
                          <a:hlinkClick r:id="rId4"/>
                        </a:rPr>
                        <a:t>bill@theconnection</a:t>
                      </a:r>
                      <a:endParaRPr lang="en-US" sz="1800" b="0" i="0" u="sng" strike="noStrike" dirty="0">
                        <a:solidFill>
                          <a:srgbClr val="0563C1"/>
                        </a:solidFill>
                        <a:effectLst/>
                        <a:latin typeface="Calibri" panose="020F0502020204030204" pitchFamily="34" charset="0"/>
                      </a:endParaRPr>
                    </a:p>
                  </a:txBody>
                  <a:tcPr marL="5145" marR="5145" marT="5145" marB="0" anchor="ctr"/>
                </a:tc>
                <a:tc>
                  <a:txBody>
                    <a:bodyPr/>
                    <a:lstStyle/>
                    <a:p>
                      <a:pPr algn="l" fontAlgn="ctr"/>
                      <a:r>
                        <a:rPr lang="en-US" sz="1800" u="none" strike="noStrike" dirty="0">
                          <a:effectLst/>
                        </a:rPr>
                        <a:t>470-253-8564</a:t>
                      </a:r>
                      <a:endParaRPr lang="en-US" sz="1800" b="0" i="0" u="none" strike="noStrike" dirty="0">
                        <a:solidFill>
                          <a:srgbClr val="000000"/>
                        </a:solidFill>
                        <a:effectLst/>
                        <a:latin typeface="Eras Bold ITC" panose="020B0907030504020204" pitchFamily="34" charset="0"/>
                      </a:endParaRPr>
                    </a:p>
                  </a:txBody>
                  <a:tcPr marL="5145" marR="5145" marT="5145" marB="0" anchor="ctr"/>
                </a:tc>
                <a:extLst>
                  <a:ext uri="{0D108BD9-81ED-4DB2-BD59-A6C34878D82A}">
                    <a16:rowId xmlns:a16="http://schemas.microsoft.com/office/drawing/2014/main" val="1739202217"/>
                  </a:ext>
                </a:extLst>
              </a:tr>
              <a:tr h="1210815">
                <a:tc>
                  <a:txBody>
                    <a:bodyPr/>
                    <a:lstStyle/>
                    <a:p>
                      <a:pPr algn="l" fontAlgn="ctr"/>
                      <a:r>
                        <a:rPr lang="en-US" sz="1800" u="none" strike="noStrike">
                          <a:effectLst/>
                        </a:rPr>
                        <a:t>J's Place Recovery Center</a:t>
                      </a:r>
                      <a:endParaRPr lang="en-US" sz="1800" b="1" i="0" u="none" strike="noStrike">
                        <a:solidFill>
                          <a:srgbClr val="000000"/>
                        </a:solidFill>
                        <a:effectLst/>
                        <a:latin typeface="Georgia" panose="02040502050405020303" pitchFamily="18" charset="0"/>
                      </a:endParaRPr>
                    </a:p>
                  </a:txBody>
                  <a:tcPr marL="5145" marR="5145" marT="5145" marB="0" anchor="ctr"/>
                </a:tc>
                <a:tc>
                  <a:txBody>
                    <a:bodyPr/>
                    <a:lstStyle/>
                    <a:p>
                      <a:pPr algn="l" fontAlgn="ctr"/>
                      <a:r>
                        <a:rPr lang="en-US" sz="1800" u="none" strike="noStrike">
                          <a:effectLst/>
                        </a:rPr>
                        <a:t>1362 Juanita Ave, Gainesville, GA 30501</a:t>
                      </a:r>
                      <a:endParaRPr lang="en-US" sz="1800" b="0" i="0" u="none" strike="noStrike">
                        <a:solidFill>
                          <a:srgbClr val="000000"/>
                        </a:solidFill>
                        <a:effectLst/>
                        <a:latin typeface="Georgia" panose="02040502050405020303" pitchFamily="18" charset="0"/>
                      </a:endParaRPr>
                    </a:p>
                  </a:txBody>
                  <a:tcPr marL="5145" marR="5145" marT="5145" marB="0" anchor="ctr"/>
                </a:tc>
                <a:tc>
                  <a:txBody>
                    <a:bodyPr/>
                    <a:lstStyle/>
                    <a:p>
                      <a:pPr algn="l" fontAlgn="ctr"/>
                      <a:r>
                        <a:rPr lang="en-US" sz="1800" u="none" strike="noStrike">
                          <a:effectLst/>
                        </a:rPr>
                        <a:t>Jordan Hussey</a:t>
                      </a:r>
                      <a:endParaRPr lang="en-US" sz="1800" b="0" i="0" u="none" strike="noStrike">
                        <a:solidFill>
                          <a:srgbClr val="000000"/>
                        </a:solidFill>
                        <a:effectLst/>
                        <a:latin typeface="Georgia" panose="02040502050405020303" pitchFamily="18" charset="0"/>
                      </a:endParaRPr>
                    </a:p>
                  </a:txBody>
                  <a:tcPr marL="5145" marR="5145" marT="5145" marB="0" anchor="ctr"/>
                </a:tc>
                <a:tc>
                  <a:txBody>
                    <a:bodyPr/>
                    <a:lstStyle/>
                    <a:p>
                      <a:pPr algn="l" fontAlgn="ctr"/>
                      <a:r>
                        <a:rPr lang="en-US" sz="1800" u="sng" strike="noStrike" dirty="0">
                          <a:effectLst/>
                          <a:hlinkClick r:id="rId5"/>
                        </a:rPr>
                        <a:t>executive.director@jsplacerecovery.org</a:t>
                      </a:r>
                      <a:endParaRPr lang="en-US" sz="1800" b="0" i="0" u="sng" strike="noStrike" dirty="0">
                        <a:solidFill>
                          <a:srgbClr val="0563C1"/>
                        </a:solidFill>
                        <a:effectLst/>
                        <a:latin typeface="Calibri" panose="020F0502020204030204" pitchFamily="34" charset="0"/>
                      </a:endParaRPr>
                    </a:p>
                  </a:txBody>
                  <a:tcPr marL="5145" marR="5145" marT="5145" marB="0" anchor="ctr"/>
                </a:tc>
                <a:tc>
                  <a:txBody>
                    <a:bodyPr/>
                    <a:lstStyle/>
                    <a:p>
                      <a:pPr algn="l" fontAlgn="ctr"/>
                      <a:r>
                        <a:rPr lang="en-US" sz="1800" u="none" strike="noStrike" dirty="0">
                          <a:effectLst/>
                        </a:rPr>
                        <a:t>678-316-0403</a:t>
                      </a:r>
                      <a:endParaRPr lang="en-US" sz="1800" b="0" i="0" u="none" strike="noStrike" dirty="0">
                        <a:solidFill>
                          <a:srgbClr val="000000"/>
                        </a:solidFill>
                        <a:effectLst/>
                        <a:latin typeface="Eras Bold ITC" panose="020B0907030504020204" pitchFamily="34" charset="0"/>
                      </a:endParaRPr>
                    </a:p>
                  </a:txBody>
                  <a:tcPr marL="5145" marR="5145" marT="5145" marB="0" anchor="ctr"/>
                </a:tc>
                <a:extLst>
                  <a:ext uri="{0D108BD9-81ED-4DB2-BD59-A6C34878D82A}">
                    <a16:rowId xmlns:a16="http://schemas.microsoft.com/office/drawing/2014/main" val="1595537978"/>
                  </a:ext>
                </a:extLst>
              </a:tr>
            </a:tbl>
          </a:graphicData>
        </a:graphic>
      </p:graphicFrame>
    </p:spTree>
    <p:extLst>
      <p:ext uri="{BB962C8B-B14F-4D97-AF65-F5344CB8AC3E}">
        <p14:creationId xmlns:p14="http://schemas.microsoft.com/office/powerpoint/2010/main" val="73952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1" y="1043939"/>
            <a:ext cx="7898765" cy="0"/>
          </a:xfrm>
          <a:custGeom>
            <a:avLst/>
            <a:gdLst/>
            <a:ahLst/>
            <a:cxnLst/>
            <a:rect l="l" t="t" r="r" b="b"/>
            <a:pathLst>
              <a:path w="7898765">
                <a:moveTo>
                  <a:pt x="0" y="0"/>
                </a:moveTo>
                <a:lnTo>
                  <a:pt x="7898510" y="0"/>
                </a:lnTo>
              </a:path>
            </a:pathLst>
          </a:custGeom>
          <a:ln w="19050">
            <a:solidFill>
              <a:srgbClr val="006FC0"/>
            </a:solidFill>
          </a:ln>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1910892" y="350916"/>
            <a:ext cx="8370214" cy="553998"/>
          </a:xfrm>
          <a:prstGeom prst="rect">
            <a:avLst/>
          </a:prstGeom>
        </p:spPr>
        <p:txBody>
          <a:bodyPr vert="horz" wrap="square" lIns="0" tIns="0" rIns="0" bIns="0" rtlCol="0" anchor="ctr">
            <a:spAutoFit/>
          </a:bodyPr>
          <a:lstStyle/>
          <a:p>
            <a:pPr marL="66675">
              <a:lnSpc>
                <a:spcPct val="100000"/>
              </a:lnSpc>
            </a:pPr>
            <a:r>
              <a:rPr lang="en-US" dirty="0"/>
              <a:t>Focus </a:t>
            </a:r>
            <a:endParaRPr dirty="0"/>
          </a:p>
        </p:txBody>
      </p:sp>
      <p:sp>
        <p:nvSpPr>
          <p:cNvPr id="4" name="object 4"/>
          <p:cNvSpPr/>
          <p:nvPr/>
        </p:nvSpPr>
        <p:spPr>
          <a:xfrm>
            <a:off x="2290935" y="1407652"/>
            <a:ext cx="6981462" cy="4937300"/>
          </a:xfrm>
          <a:custGeom>
            <a:avLst/>
            <a:gdLst/>
            <a:ahLst/>
            <a:cxnLst/>
            <a:rect l="l" t="t" r="r" b="b"/>
            <a:pathLst>
              <a:path w="6263005" h="4926330">
                <a:moveTo>
                  <a:pt x="0" y="4926203"/>
                </a:moveTo>
                <a:lnTo>
                  <a:pt x="6262624" y="4926203"/>
                </a:lnTo>
                <a:lnTo>
                  <a:pt x="6262624" y="0"/>
                </a:lnTo>
                <a:lnTo>
                  <a:pt x="0" y="0"/>
                </a:lnTo>
                <a:lnTo>
                  <a:pt x="0" y="4926203"/>
                </a:lnTo>
                <a:close/>
              </a:path>
            </a:pathLst>
          </a:custGeom>
          <a:ln w="76200">
            <a:solidFill>
              <a:srgbClr val="FFD200"/>
            </a:solidFill>
          </a:ln>
        </p:spPr>
        <p:txBody>
          <a:bodyPr wrap="square" lIns="0" tIns="0" rIns="0" bIns="0" rtlCol="0"/>
          <a:lstStyle/>
          <a:p>
            <a:endParaRPr>
              <a:solidFill>
                <a:prstClr val="black"/>
              </a:solidFill>
            </a:endParaRPr>
          </a:p>
        </p:txBody>
      </p:sp>
      <p:sp>
        <p:nvSpPr>
          <p:cNvPr id="5" name="object 5"/>
          <p:cNvSpPr txBox="1">
            <a:spLocks noGrp="1"/>
          </p:cNvSpPr>
          <p:nvPr>
            <p:ph type="body" idx="1"/>
          </p:nvPr>
        </p:nvSpPr>
        <p:spPr>
          <a:xfrm>
            <a:off x="2362200" y="1825626"/>
            <a:ext cx="10515600" cy="430887"/>
          </a:xfrm>
          <a:prstGeom prst="rect">
            <a:avLst/>
          </a:prstGeom>
        </p:spPr>
        <p:txBody>
          <a:bodyPr vert="horz" wrap="square" lIns="0" tIns="0" rIns="0" bIns="0" rtlCol="0">
            <a:spAutoFit/>
          </a:bodyPr>
          <a:lstStyle/>
          <a:p>
            <a:pPr marL="76200" algn="ctr">
              <a:lnSpc>
                <a:spcPct val="100000"/>
              </a:lnSpc>
            </a:pPr>
            <a:r>
              <a:rPr spc="-5" dirty="0"/>
              <a:t>dd</a:t>
            </a:r>
          </a:p>
        </p:txBody>
      </p:sp>
      <p:sp>
        <p:nvSpPr>
          <p:cNvPr id="6" name="object 6"/>
          <p:cNvSpPr/>
          <p:nvPr/>
        </p:nvSpPr>
        <p:spPr>
          <a:xfrm>
            <a:off x="2286001" y="1143000"/>
            <a:ext cx="6986396" cy="299796"/>
          </a:xfrm>
          <a:custGeom>
            <a:avLst/>
            <a:gdLst/>
            <a:ahLst/>
            <a:cxnLst/>
            <a:rect l="l" t="t" r="r" b="b"/>
            <a:pathLst>
              <a:path w="6263005" h="165100">
                <a:moveTo>
                  <a:pt x="0" y="165023"/>
                </a:moveTo>
                <a:lnTo>
                  <a:pt x="6262624" y="165023"/>
                </a:lnTo>
                <a:lnTo>
                  <a:pt x="6262624" y="0"/>
                </a:lnTo>
                <a:lnTo>
                  <a:pt x="0" y="0"/>
                </a:lnTo>
                <a:lnTo>
                  <a:pt x="0" y="165023"/>
                </a:lnTo>
                <a:close/>
              </a:path>
            </a:pathLst>
          </a:custGeom>
          <a:solidFill>
            <a:srgbClr val="FFCC00"/>
          </a:solidFill>
        </p:spPr>
        <p:txBody>
          <a:bodyPr wrap="square" lIns="0" tIns="0" rIns="0" bIns="0" rtlCol="0"/>
          <a:lstStyle/>
          <a:p>
            <a:endParaRPr>
              <a:solidFill>
                <a:prstClr val="black"/>
              </a:solidFill>
            </a:endParaRPr>
          </a:p>
        </p:txBody>
      </p:sp>
      <p:sp>
        <p:nvSpPr>
          <p:cNvPr id="7" name="object 7"/>
          <p:cNvSpPr/>
          <p:nvPr/>
        </p:nvSpPr>
        <p:spPr>
          <a:xfrm>
            <a:off x="3009391" y="1143000"/>
            <a:ext cx="6263006" cy="299796"/>
          </a:xfrm>
          <a:custGeom>
            <a:avLst/>
            <a:gdLst/>
            <a:ahLst/>
            <a:cxnLst/>
            <a:rect l="l" t="t" r="r" b="b"/>
            <a:pathLst>
              <a:path w="6263005" h="165100">
                <a:moveTo>
                  <a:pt x="0" y="165023"/>
                </a:moveTo>
                <a:lnTo>
                  <a:pt x="6262624" y="165023"/>
                </a:lnTo>
                <a:lnTo>
                  <a:pt x="6262624" y="0"/>
                </a:lnTo>
                <a:lnTo>
                  <a:pt x="0" y="0"/>
                </a:lnTo>
                <a:lnTo>
                  <a:pt x="0" y="165023"/>
                </a:lnTo>
                <a:close/>
              </a:path>
            </a:pathLst>
          </a:custGeom>
          <a:ln w="76200">
            <a:solidFill>
              <a:srgbClr val="FFD200"/>
            </a:solidFill>
          </a:ln>
        </p:spPr>
        <p:txBody>
          <a:bodyPr wrap="square" lIns="0" tIns="0" rIns="0" bIns="0" rtlCol="0"/>
          <a:lstStyle/>
          <a:p>
            <a:endParaRPr>
              <a:solidFill>
                <a:prstClr val="black"/>
              </a:solidFill>
            </a:endParaRPr>
          </a:p>
        </p:txBody>
      </p:sp>
      <p:sp>
        <p:nvSpPr>
          <p:cNvPr id="8" name="object 8"/>
          <p:cNvSpPr txBox="1"/>
          <p:nvPr/>
        </p:nvSpPr>
        <p:spPr>
          <a:xfrm>
            <a:off x="4573271" y="1280336"/>
            <a:ext cx="3129915" cy="276999"/>
          </a:xfrm>
          <a:prstGeom prst="rect">
            <a:avLst/>
          </a:prstGeom>
        </p:spPr>
        <p:txBody>
          <a:bodyPr vert="horz" wrap="square" lIns="0" tIns="0" rIns="0" bIns="0" rtlCol="0">
            <a:spAutoFit/>
          </a:bodyPr>
          <a:lstStyle/>
          <a:p>
            <a:pPr marL="12700"/>
            <a:r>
              <a:rPr b="1" spc="5" dirty="0">
                <a:solidFill>
                  <a:srgbClr val="636363"/>
                </a:solidFill>
                <a:latin typeface="DaunPenh"/>
                <a:cs typeface="DaunPenh"/>
              </a:rPr>
              <a:t>C</a:t>
            </a:r>
            <a:r>
              <a:rPr b="1" spc="15" dirty="0">
                <a:solidFill>
                  <a:srgbClr val="636363"/>
                </a:solidFill>
                <a:latin typeface="DaunPenh"/>
                <a:cs typeface="DaunPenh"/>
              </a:rPr>
              <a:t>r</a:t>
            </a:r>
            <a:r>
              <a:rPr b="1" spc="5" dirty="0">
                <a:solidFill>
                  <a:srgbClr val="636363"/>
                </a:solidFill>
                <a:latin typeface="DaunPenh"/>
                <a:cs typeface="DaunPenh"/>
              </a:rPr>
              <a:t>e</a:t>
            </a:r>
            <a:r>
              <a:rPr b="1" dirty="0">
                <a:solidFill>
                  <a:srgbClr val="636363"/>
                </a:solidFill>
                <a:latin typeface="DaunPenh"/>
                <a:cs typeface="DaunPenh"/>
              </a:rPr>
              <a:t>a</a:t>
            </a:r>
            <a:r>
              <a:rPr b="1" spc="-5" dirty="0">
                <a:solidFill>
                  <a:srgbClr val="636363"/>
                </a:solidFill>
                <a:latin typeface="DaunPenh"/>
                <a:cs typeface="DaunPenh"/>
              </a:rPr>
              <a:t>tin</a:t>
            </a:r>
            <a:r>
              <a:rPr b="1" dirty="0">
                <a:solidFill>
                  <a:srgbClr val="636363"/>
                </a:solidFill>
                <a:latin typeface="DaunPenh"/>
                <a:cs typeface="DaunPenh"/>
              </a:rPr>
              <a:t>g</a:t>
            </a:r>
            <a:r>
              <a:rPr b="1" spc="-45" dirty="0">
                <a:solidFill>
                  <a:srgbClr val="636363"/>
                </a:solidFill>
                <a:latin typeface="DaunPenh"/>
                <a:cs typeface="DaunPenh"/>
              </a:rPr>
              <a:t> </a:t>
            </a:r>
            <a:r>
              <a:rPr b="1" dirty="0">
                <a:solidFill>
                  <a:srgbClr val="636363"/>
                </a:solidFill>
                <a:latin typeface="DaunPenh"/>
                <a:cs typeface="DaunPenh"/>
              </a:rPr>
              <a:t>a</a:t>
            </a:r>
            <a:r>
              <a:rPr b="1" spc="-5" dirty="0">
                <a:solidFill>
                  <a:srgbClr val="636363"/>
                </a:solidFill>
                <a:latin typeface="DaunPenh"/>
                <a:cs typeface="DaunPenh"/>
              </a:rPr>
              <a:t> </a:t>
            </a:r>
            <a:r>
              <a:rPr b="1" spc="5" dirty="0">
                <a:solidFill>
                  <a:srgbClr val="636363"/>
                </a:solidFill>
                <a:latin typeface="DaunPenh"/>
                <a:cs typeface="DaunPenh"/>
              </a:rPr>
              <a:t>C</a:t>
            </a:r>
            <a:r>
              <a:rPr b="1" spc="-5" dirty="0">
                <a:solidFill>
                  <a:srgbClr val="636363"/>
                </a:solidFill>
                <a:latin typeface="DaunPenh"/>
                <a:cs typeface="DaunPenh"/>
              </a:rPr>
              <a:t>o</a:t>
            </a:r>
            <a:r>
              <a:rPr b="1" spc="5" dirty="0">
                <a:solidFill>
                  <a:srgbClr val="636363"/>
                </a:solidFill>
                <a:latin typeface="DaunPenh"/>
                <a:cs typeface="DaunPenh"/>
              </a:rPr>
              <a:t>m</a:t>
            </a:r>
            <a:r>
              <a:rPr b="1" spc="-10" dirty="0">
                <a:solidFill>
                  <a:srgbClr val="636363"/>
                </a:solidFill>
                <a:latin typeface="DaunPenh"/>
                <a:cs typeface="DaunPenh"/>
              </a:rPr>
              <a:t>p</a:t>
            </a:r>
            <a:r>
              <a:rPr b="1" dirty="0">
                <a:solidFill>
                  <a:srgbClr val="636363"/>
                </a:solidFill>
                <a:latin typeface="DaunPenh"/>
                <a:cs typeface="DaunPenh"/>
              </a:rPr>
              <a:t>re</a:t>
            </a:r>
            <a:r>
              <a:rPr b="1" spc="5" dirty="0">
                <a:solidFill>
                  <a:srgbClr val="636363"/>
                </a:solidFill>
                <a:latin typeface="DaunPenh"/>
                <a:cs typeface="DaunPenh"/>
              </a:rPr>
              <a:t>h</a:t>
            </a:r>
            <a:r>
              <a:rPr b="1" dirty="0">
                <a:solidFill>
                  <a:srgbClr val="636363"/>
                </a:solidFill>
                <a:latin typeface="DaunPenh"/>
                <a:cs typeface="DaunPenh"/>
              </a:rPr>
              <a:t>e</a:t>
            </a:r>
            <a:r>
              <a:rPr b="1" spc="5" dirty="0">
                <a:solidFill>
                  <a:srgbClr val="636363"/>
                </a:solidFill>
                <a:latin typeface="DaunPenh"/>
                <a:cs typeface="DaunPenh"/>
              </a:rPr>
              <a:t>n</a:t>
            </a:r>
            <a:r>
              <a:rPr b="1" spc="-5" dirty="0">
                <a:solidFill>
                  <a:srgbClr val="636363"/>
                </a:solidFill>
                <a:latin typeface="DaunPenh"/>
                <a:cs typeface="DaunPenh"/>
              </a:rPr>
              <a:t>s</a:t>
            </a:r>
            <a:r>
              <a:rPr b="1" spc="-15" dirty="0">
                <a:solidFill>
                  <a:srgbClr val="636363"/>
                </a:solidFill>
                <a:latin typeface="DaunPenh"/>
                <a:cs typeface="DaunPenh"/>
              </a:rPr>
              <a:t>i</a:t>
            </a:r>
            <a:r>
              <a:rPr b="1" spc="-5" dirty="0">
                <a:solidFill>
                  <a:srgbClr val="636363"/>
                </a:solidFill>
                <a:latin typeface="DaunPenh"/>
                <a:cs typeface="DaunPenh"/>
              </a:rPr>
              <a:t>v</a:t>
            </a:r>
            <a:r>
              <a:rPr b="1" dirty="0">
                <a:solidFill>
                  <a:srgbClr val="636363"/>
                </a:solidFill>
                <a:latin typeface="DaunPenh"/>
                <a:cs typeface="DaunPenh"/>
              </a:rPr>
              <a:t>e</a:t>
            </a:r>
            <a:r>
              <a:rPr b="1" spc="-40" dirty="0">
                <a:solidFill>
                  <a:srgbClr val="636363"/>
                </a:solidFill>
                <a:latin typeface="DaunPenh"/>
                <a:cs typeface="DaunPenh"/>
              </a:rPr>
              <a:t> </a:t>
            </a:r>
            <a:r>
              <a:rPr b="1" spc="5" dirty="0">
                <a:solidFill>
                  <a:srgbClr val="636363"/>
                </a:solidFill>
                <a:latin typeface="DaunPenh"/>
                <a:cs typeface="DaunPenh"/>
              </a:rPr>
              <a:t>C</a:t>
            </a:r>
            <a:r>
              <a:rPr b="1" spc="-5" dirty="0">
                <a:solidFill>
                  <a:srgbClr val="636363"/>
                </a:solidFill>
                <a:latin typeface="DaunPenh"/>
                <a:cs typeface="DaunPenh"/>
              </a:rPr>
              <a:t>o</a:t>
            </a:r>
            <a:r>
              <a:rPr b="1" spc="5" dirty="0">
                <a:solidFill>
                  <a:srgbClr val="636363"/>
                </a:solidFill>
                <a:latin typeface="DaunPenh"/>
                <a:cs typeface="DaunPenh"/>
              </a:rPr>
              <a:t>n</a:t>
            </a:r>
            <a:r>
              <a:rPr b="1" spc="10" dirty="0">
                <a:solidFill>
                  <a:srgbClr val="636363"/>
                </a:solidFill>
                <a:latin typeface="DaunPenh"/>
                <a:cs typeface="DaunPenh"/>
              </a:rPr>
              <a:t>t</a:t>
            </a:r>
            <a:r>
              <a:rPr b="1" spc="-15" dirty="0">
                <a:solidFill>
                  <a:srgbClr val="636363"/>
                </a:solidFill>
                <a:latin typeface="DaunPenh"/>
                <a:cs typeface="DaunPenh"/>
              </a:rPr>
              <a:t>i</a:t>
            </a:r>
            <a:r>
              <a:rPr b="1" dirty="0">
                <a:solidFill>
                  <a:srgbClr val="636363"/>
                </a:solidFill>
                <a:latin typeface="DaunPenh"/>
                <a:cs typeface="DaunPenh"/>
              </a:rPr>
              <a:t>nuum</a:t>
            </a:r>
            <a:r>
              <a:rPr b="1" spc="-45" dirty="0">
                <a:solidFill>
                  <a:srgbClr val="636363"/>
                </a:solidFill>
                <a:latin typeface="DaunPenh"/>
                <a:cs typeface="DaunPenh"/>
              </a:rPr>
              <a:t> </a:t>
            </a:r>
            <a:r>
              <a:rPr b="1" spc="-5" dirty="0">
                <a:solidFill>
                  <a:srgbClr val="636363"/>
                </a:solidFill>
                <a:latin typeface="DaunPenh"/>
                <a:cs typeface="DaunPenh"/>
              </a:rPr>
              <a:t>of</a:t>
            </a:r>
            <a:r>
              <a:rPr b="1" spc="-30" dirty="0">
                <a:solidFill>
                  <a:srgbClr val="636363"/>
                </a:solidFill>
                <a:latin typeface="DaunPenh"/>
                <a:cs typeface="DaunPenh"/>
              </a:rPr>
              <a:t> </a:t>
            </a:r>
            <a:r>
              <a:rPr b="1" spc="5" dirty="0">
                <a:solidFill>
                  <a:srgbClr val="636363"/>
                </a:solidFill>
                <a:latin typeface="DaunPenh"/>
                <a:cs typeface="DaunPenh"/>
              </a:rPr>
              <a:t>C</a:t>
            </a:r>
            <a:r>
              <a:rPr b="1" dirty="0">
                <a:solidFill>
                  <a:srgbClr val="636363"/>
                </a:solidFill>
                <a:latin typeface="DaunPenh"/>
                <a:cs typeface="DaunPenh"/>
              </a:rPr>
              <a:t>a</a:t>
            </a:r>
            <a:r>
              <a:rPr b="1" spc="15" dirty="0">
                <a:solidFill>
                  <a:srgbClr val="636363"/>
                </a:solidFill>
                <a:latin typeface="DaunPenh"/>
                <a:cs typeface="DaunPenh"/>
              </a:rPr>
              <a:t>r</a:t>
            </a:r>
            <a:r>
              <a:rPr b="1" dirty="0">
                <a:solidFill>
                  <a:srgbClr val="636363"/>
                </a:solidFill>
                <a:latin typeface="DaunPenh"/>
                <a:cs typeface="DaunPenh"/>
              </a:rPr>
              <a:t>e</a:t>
            </a:r>
            <a:endParaRPr dirty="0">
              <a:solidFill>
                <a:prstClr val="black"/>
              </a:solidFill>
              <a:latin typeface="DaunPenh"/>
              <a:cs typeface="DaunPenh"/>
            </a:endParaRPr>
          </a:p>
        </p:txBody>
      </p:sp>
      <p:sp>
        <p:nvSpPr>
          <p:cNvPr id="9" name="object 9"/>
          <p:cNvSpPr/>
          <p:nvPr/>
        </p:nvSpPr>
        <p:spPr>
          <a:xfrm>
            <a:off x="2286002" y="6361964"/>
            <a:ext cx="6953739" cy="198437"/>
          </a:xfrm>
          <a:custGeom>
            <a:avLst/>
            <a:gdLst/>
            <a:ahLst/>
            <a:cxnLst/>
            <a:rect l="l" t="t" r="r" b="b"/>
            <a:pathLst>
              <a:path w="6221730" h="142875">
                <a:moveTo>
                  <a:pt x="0" y="142328"/>
                </a:moveTo>
                <a:lnTo>
                  <a:pt x="6221222" y="142328"/>
                </a:lnTo>
                <a:lnTo>
                  <a:pt x="6221222" y="0"/>
                </a:lnTo>
                <a:lnTo>
                  <a:pt x="0" y="0"/>
                </a:lnTo>
                <a:lnTo>
                  <a:pt x="0" y="142328"/>
                </a:lnTo>
                <a:close/>
              </a:path>
            </a:pathLst>
          </a:custGeom>
          <a:solidFill>
            <a:srgbClr val="FFCC00"/>
          </a:solidFill>
        </p:spPr>
        <p:txBody>
          <a:bodyPr wrap="square" lIns="0" tIns="0" rIns="0" bIns="0" rtlCol="0"/>
          <a:lstStyle/>
          <a:p>
            <a:endParaRPr>
              <a:solidFill>
                <a:prstClr val="black"/>
              </a:solidFill>
            </a:endParaRPr>
          </a:p>
        </p:txBody>
      </p:sp>
      <p:sp>
        <p:nvSpPr>
          <p:cNvPr id="10" name="object 10"/>
          <p:cNvSpPr/>
          <p:nvPr/>
        </p:nvSpPr>
        <p:spPr>
          <a:xfrm>
            <a:off x="3009391" y="6425860"/>
            <a:ext cx="6221730" cy="142875"/>
          </a:xfrm>
          <a:custGeom>
            <a:avLst/>
            <a:gdLst/>
            <a:ahLst/>
            <a:cxnLst/>
            <a:rect l="l" t="t" r="r" b="b"/>
            <a:pathLst>
              <a:path w="6221730" h="142875">
                <a:moveTo>
                  <a:pt x="0" y="142328"/>
                </a:moveTo>
                <a:lnTo>
                  <a:pt x="6221222" y="142328"/>
                </a:lnTo>
                <a:lnTo>
                  <a:pt x="6221222" y="0"/>
                </a:lnTo>
                <a:lnTo>
                  <a:pt x="0" y="0"/>
                </a:lnTo>
                <a:lnTo>
                  <a:pt x="0" y="142328"/>
                </a:lnTo>
                <a:close/>
              </a:path>
            </a:pathLst>
          </a:custGeom>
          <a:ln w="76200">
            <a:solidFill>
              <a:srgbClr val="FFD200"/>
            </a:solidFill>
          </a:ln>
        </p:spPr>
        <p:txBody>
          <a:bodyPr wrap="square" lIns="0" tIns="0" rIns="0" bIns="0" rtlCol="0"/>
          <a:lstStyle/>
          <a:p>
            <a:endParaRPr>
              <a:solidFill>
                <a:prstClr val="black"/>
              </a:solidFill>
            </a:endParaRPr>
          </a:p>
        </p:txBody>
      </p:sp>
      <p:sp>
        <p:nvSpPr>
          <p:cNvPr id="11" name="object 11"/>
          <p:cNvSpPr txBox="1"/>
          <p:nvPr/>
        </p:nvSpPr>
        <p:spPr>
          <a:xfrm>
            <a:off x="4903979" y="6314735"/>
            <a:ext cx="2428875" cy="276999"/>
          </a:xfrm>
          <a:prstGeom prst="rect">
            <a:avLst/>
          </a:prstGeom>
        </p:spPr>
        <p:txBody>
          <a:bodyPr vert="horz" wrap="square" lIns="0" tIns="0" rIns="0" bIns="0" rtlCol="0">
            <a:spAutoFit/>
          </a:bodyPr>
          <a:lstStyle/>
          <a:p>
            <a:pPr marL="12700"/>
            <a:r>
              <a:rPr b="1" spc="-5" dirty="0">
                <a:solidFill>
                  <a:srgbClr val="636363"/>
                </a:solidFill>
                <a:latin typeface="DaunPenh"/>
                <a:cs typeface="DaunPenh"/>
              </a:rPr>
              <a:t>C</a:t>
            </a:r>
            <a:r>
              <a:rPr b="1" dirty="0">
                <a:solidFill>
                  <a:srgbClr val="636363"/>
                </a:solidFill>
                <a:latin typeface="DaunPenh"/>
                <a:cs typeface="DaunPenh"/>
              </a:rPr>
              <a:t>l</a:t>
            </a:r>
            <a:r>
              <a:rPr b="1" spc="-5" dirty="0">
                <a:solidFill>
                  <a:srgbClr val="636363"/>
                </a:solidFill>
                <a:latin typeface="DaunPenh"/>
                <a:cs typeface="DaunPenh"/>
              </a:rPr>
              <a:t>a</a:t>
            </a:r>
            <a:r>
              <a:rPr b="1" dirty="0">
                <a:solidFill>
                  <a:srgbClr val="636363"/>
                </a:solidFill>
                <a:latin typeface="DaunPenh"/>
                <a:cs typeface="DaunPenh"/>
              </a:rPr>
              <a:t>r</a:t>
            </a:r>
            <a:r>
              <a:rPr b="1" spc="-10" dirty="0">
                <a:solidFill>
                  <a:srgbClr val="636363"/>
                </a:solidFill>
                <a:latin typeface="DaunPenh"/>
                <a:cs typeface="DaunPenh"/>
              </a:rPr>
              <a:t>if</a:t>
            </a:r>
            <a:r>
              <a:rPr b="1" spc="-5" dirty="0">
                <a:solidFill>
                  <a:srgbClr val="636363"/>
                </a:solidFill>
                <a:latin typeface="DaunPenh"/>
                <a:cs typeface="DaunPenh"/>
              </a:rPr>
              <a:t>y</a:t>
            </a:r>
            <a:r>
              <a:rPr b="1" spc="-10" dirty="0">
                <a:solidFill>
                  <a:srgbClr val="636363"/>
                </a:solidFill>
                <a:latin typeface="DaunPenh"/>
                <a:cs typeface="DaunPenh"/>
              </a:rPr>
              <a:t>ing</a:t>
            </a:r>
            <a:r>
              <a:rPr b="1" spc="-50" dirty="0">
                <a:solidFill>
                  <a:srgbClr val="636363"/>
                </a:solidFill>
                <a:latin typeface="DaunPenh"/>
                <a:cs typeface="DaunPenh"/>
              </a:rPr>
              <a:t> </a:t>
            </a:r>
            <a:r>
              <a:rPr b="1" spc="-5" dirty="0">
                <a:solidFill>
                  <a:srgbClr val="636363"/>
                </a:solidFill>
                <a:latin typeface="DaunPenh"/>
                <a:cs typeface="DaunPenh"/>
              </a:rPr>
              <a:t>Ro</a:t>
            </a:r>
            <a:r>
              <a:rPr b="1" dirty="0">
                <a:solidFill>
                  <a:srgbClr val="636363"/>
                </a:solidFill>
                <a:latin typeface="DaunPenh"/>
                <a:cs typeface="DaunPenh"/>
              </a:rPr>
              <a:t>l</a:t>
            </a:r>
            <a:r>
              <a:rPr b="1" spc="-5" dirty="0">
                <a:solidFill>
                  <a:srgbClr val="636363"/>
                </a:solidFill>
                <a:latin typeface="DaunPenh"/>
                <a:cs typeface="DaunPenh"/>
              </a:rPr>
              <a:t>es</a:t>
            </a:r>
            <a:r>
              <a:rPr b="1" spc="-40" dirty="0">
                <a:solidFill>
                  <a:srgbClr val="636363"/>
                </a:solidFill>
                <a:latin typeface="DaunPenh"/>
                <a:cs typeface="DaunPenh"/>
              </a:rPr>
              <a:t> </a:t>
            </a:r>
            <a:r>
              <a:rPr b="1" spc="-5" dirty="0">
                <a:solidFill>
                  <a:srgbClr val="636363"/>
                </a:solidFill>
                <a:latin typeface="DaunPenh"/>
                <a:cs typeface="DaunPenh"/>
              </a:rPr>
              <a:t>a</a:t>
            </a:r>
            <a:r>
              <a:rPr b="1" dirty="0">
                <a:solidFill>
                  <a:srgbClr val="636363"/>
                </a:solidFill>
                <a:latin typeface="DaunPenh"/>
                <a:cs typeface="DaunPenh"/>
              </a:rPr>
              <a:t>n</a:t>
            </a:r>
            <a:r>
              <a:rPr b="1" spc="-10" dirty="0">
                <a:solidFill>
                  <a:srgbClr val="636363"/>
                </a:solidFill>
                <a:latin typeface="DaunPenh"/>
                <a:cs typeface="DaunPenh"/>
              </a:rPr>
              <a:t>d </a:t>
            </a:r>
            <a:r>
              <a:rPr b="1" spc="-5" dirty="0">
                <a:solidFill>
                  <a:srgbClr val="636363"/>
                </a:solidFill>
                <a:latin typeface="DaunPenh"/>
                <a:cs typeface="DaunPenh"/>
              </a:rPr>
              <a:t>Resp</a:t>
            </a:r>
            <a:r>
              <a:rPr b="1" spc="-15" dirty="0">
                <a:solidFill>
                  <a:srgbClr val="636363"/>
                </a:solidFill>
                <a:latin typeface="DaunPenh"/>
                <a:cs typeface="DaunPenh"/>
              </a:rPr>
              <a:t>on</a:t>
            </a:r>
            <a:r>
              <a:rPr b="1" dirty="0">
                <a:solidFill>
                  <a:srgbClr val="636363"/>
                </a:solidFill>
                <a:latin typeface="DaunPenh"/>
                <a:cs typeface="DaunPenh"/>
              </a:rPr>
              <a:t>s</a:t>
            </a:r>
            <a:r>
              <a:rPr b="1" spc="-10" dirty="0">
                <a:solidFill>
                  <a:srgbClr val="636363"/>
                </a:solidFill>
                <a:latin typeface="DaunPenh"/>
                <a:cs typeface="DaunPenh"/>
              </a:rPr>
              <a:t>ib</a:t>
            </a:r>
            <a:r>
              <a:rPr b="1" spc="-15" dirty="0">
                <a:solidFill>
                  <a:srgbClr val="636363"/>
                </a:solidFill>
                <a:latin typeface="DaunPenh"/>
                <a:cs typeface="DaunPenh"/>
              </a:rPr>
              <a:t>i</a:t>
            </a:r>
            <a:r>
              <a:rPr b="1" spc="-10" dirty="0">
                <a:solidFill>
                  <a:srgbClr val="636363"/>
                </a:solidFill>
                <a:latin typeface="DaunPenh"/>
                <a:cs typeface="DaunPenh"/>
              </a:rPr>
              <a:t>li</a:t>
            </a:r>
            <a:r>
              <a:rPr b="1" dirty="0">
                <a:solidFill>
                  <a:srgbClr val="636363"/>
                </a:solidFill>
                <a:latin typeface="DaunPenh"/>
                <a:cs typeface="DaunPenh"/>
              </a:rPr>
              <a:t>t</a:t>
            </a:r>
            <a:r>
              <a:rPr b="1" spc="-10" dirty="0">
                <a:solidFill>
                  <a:srgbClr val="636363"/>
                </a:solidFill>
                <a:latin typeface="DaunPenh"/>
                <a:cs typeface="DaunPenh"/>
              </a:rPr>
              <a:t>ies</a:t>
            </a:r>
            <a:endParaRPr dirty="0">
              <a:solidFill>
                <a:prstClr val="black"/>
              </a:solidFill>
              <a:latin typeface="DaunPenh"/>
              <a:cs typeface="DaunPenh"/>
            </a:endParaRPr>
          </a:p>
        </p:txBody>
      </p:sp>
      <p:sp>
        <p:nvSpPr>
          <p:cNvPr id="12" name="object 12"/>
          <p:cNvSpPr/>
          <p:nvPr/>
        </p:nvSpPr>
        <p:spPr>
          <a:xfrm>
            <a:off x="3776472" y="1585163"/>
            <a:ext cx="4586478" cy="447522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4074668" y="1990394"/>
            <a:ext cx="3994911" cy="360464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4" name="object 14"/>
          <p:cNvSpPr/>
          <p:nvPr/>
        </p:nvSpPr>
        <p:spPr>
          <a:xfrm>
            <a:off x="2743201" y="1585163"/>
            <a:ext cx="5943600" cy="4611763"/>
          </a:xfrm>
          <a:prstGeom prst="rect">
            <a:avLst/>
          </a:prstGeom>
          <a:blipFill>
            <a:blip r:embed="rId5" cstate="print">
              <a:extLst>
                <a:ext uri="{BEBA8EAE-BF5A-486C-A8C5-ECC9F3942E4B}">
                  <a14:imgProps xmlns:a14="http://schemas.microsoft.com/office/drawing/2010/main">
                    <a14:imgLayer r:embed="rId6">
                      <a14:imgEffect>
                        <a14:sharpenSoften amount="50000"/>
                      </a14:imgEffect>
                    </a14:imgLayer>
                  </a14:imgProps>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244062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04261" y="274638"/>
            <a:ext cx="11328935" cy="1143000"/>
          </a:xfrm>
        </p:spPr>
        <p:txBody>
          <a:bodyPr>
            <a:noAutofit/>
          </a:bodyPr>
          <a:lstStyle/>
          <a:p>
            <a:r>
              <a:rPr lang="en-US" sz="3200" dirty="0"/>
              <a:t>there were few options for a person to connect with until recently:</a:t>
            </a:r>
          </a:p>
        </p:txBody>
      </p:sp>
      <p:graphicFrame>
        <p:nvGraphicFramePr>
          <p:cNvPr id="4" name="Diagram 3"/>
          <p:cNvGraphicFramePr/>
          <p:nvPr/>
        </p:nvGraphicFramePr>
        <p:xfrm>
          <a:off x="3504520" y="1436234"/>
          <a:ext cx="5133975" cy="271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Left Arrow 4"/>
          <p:cNvSpPr/>
          <p:nvPr/>
        </p:nvSpPr>
        <p:spPr>
          <a:xfrm rot="10800000">
            <a:off x="566819" y="1905802"/>
            <a:ext cx="3002782" cy="3827080"/>
          </a:xfrm>
          <a:prstGeom prst="curvedLeftArrow">
            <a:avLst/>
          </a:prstGeom>
          <a:solidFill>
            <a:srgbClr val="C0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US" kern="0">
              <a:solidFill>
                <a:sysClr val="window" lastClr="FFFFFF"/>
              </a:solidFill>
              <a:latin typeface="Calibri"/>
            </a:endParaRPr>
          </a:p>
        </p:txBody>
      </p:sp>
      <p:graphicFrame>
        <p:nvGraphicFramePr>
          <p:cNvPr id="7" name="Diagram 6"/>
          <p:cNvGraphicFramePr/>
          <p:nvPr/>
        </p:nvGraphicFramePr>
        <p:xfrm>
          <a:off x="2752726" y="4267201"/>
          <a:ext cx="4181475" cy="21240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7635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43236905"/>
              </p:ext>
            </p:extLst>
          </p:nvPr>
        </p:nvGraphicFramePr>
        <p:xfrm>
          <a:off x="2362201" y="914401"/>
          <a:ext cx="8110537" cy="5562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p:cNvSpPr>
            <a:spLocks noGrp="1"/>
          </p:cNvSpPr>
          <p:nvPr>
            <p:ph type="title"/>
          </p:nvPr>
        </p:nvSpPr>
        <p:spPr>
          <a:xfrm>
            <a:off x="1981200" y="228600"/>
            <a:ext cx="8229600" cy="685800"/>
          </a:xfrm>
        </p:spPr>
        <p:txBody>
          <a:bodyPr>
            <a:normAutofit/>
          </a:bodyPr>
          <a:lstStyle/>
          <a:p>
            <a:pPr algn="ctr"/>
            <a:r>
              <a:rPr lang="en-US" sz="3200" dirty="0"/>
              <a:t>Community Based System of Care</a:t>
            </a:r>
          </a:p>
        </p:txBody>
      </p:sp>
    </p:spTree>
    <p:extLst>
      <p:ext uri="{BB962C8B-B14F-4D97-AF65-F5344CB8AC3E}">
        <p14:creationId xmlns:p14="http://schemas.microsoft.com/office/powerpoint/2010/main" val="2125355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Georgia Crisis and Access Line</a:t>
            </a:r>
          </a:p>
        </p:txBody>
      </p:sp>
      <p:sp>
        <p:nvSpPr>
          <p:cNvPr id="4" name="Content Placeholder 3"/>
          <p:cNvSpPr>
            <a:spLocks noGrp="1"/>
          </p:cNvSpPr>
          <p:nvPr>
            <p:ph idx="1"/>
          </p:nvPr>
        </p:nvSpPr>
        <p:spPr>
          <a:xfrm>
            <a:off x="838200" y="2239394"/>
            <a:ext cx="5086739" cy="3777093"/>
          </a:xfrm>
        </p:spPr>
        <p:txBody>
          <a:bodyPr>
            <a:noAutofit/>
          </a:bodyPr>
          <a:lstStyle/>
          <a:p>
            <a:r>
              <a:rPr lang="en-US" sz="2400" dirty="0"/>
              <a:t>24 hours a day, 7 days a week</a:t>
            </a:r>
          </a:p>
          <a:p>
            <a:r>
              <a:rPr lang="en-US" sz="2400" dirty="0"/>
              <a:t>Text capabilities </a:t>
            </a:r>
          </a:p>
          <a:p>
            <a:r>
              <a:rPr lang="en-US" sz="2400" dirty="0"/>
              <a:t>Statewide (159 counties) </a:t>
            </a:r>
          </a:p>
          <a:p>
            <a:r>
              <a:rPr lang="en-US" sz="2400" dirty="0"/>
              <a:t>Mobile crisis response</a:t>
            </a:r>
          </a:p>
          <a:p>
            <a:r>
              <a:rPr lang="en-US" sz="2400" dirty="0"/>
              <a:t>Behavioral health crisis centers</a:t>
            </a:r>
          </a:p>
          <a:p>
            <a:r>
              <a:rPr lang="en-US" sz="2400" dirty="0"/>
              <a:t>Provider referrals</a:t>
            </a:r>
          </a:p>
          <a:p>
            <a:r>
              <a:rPr lang="en-US" sz="2400" dirty="0"/>
              <a:t>Free and confidential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675398"/>
            <a:ext cx="5600700" cy="2240280"/>
          </a:xfrm>
          <a:prstGeom prst="rect">
            <a:avLst/>
          </a:prstGeom>
        </p:spPr>
      </p:pic>
    </p:spTree>
    <p:extLst>
      <p:ext uri="{BB962C8B-B14F-4D97-AF65-F5344CB8AC3E}">
        <p14:creationId xmlns:p14="http://schemas.microsoft.com/office/powerpoint/2010/main" val="404688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DE4B-E890-47AD-9FBE-AA97AA4B8824}"/>
              </a:ext>
            </a:extLst>
          </p:cNvPr>
          <p:cNvSpPr>
            <a:spLocks noGrp="1"/>
          </p:cNvSpPr>
          <p:nvPr>
            <p:ph type="title"/>
          </p:nvPr>
        </p:nvSpPr>
        <p:spPr/>
        <p:txBody>
          <a:bodyPr/>
          <a:lstStyle/>
          <a:p>
            <a:r>
              <a:rPr lang="en-US" dirty="0"/>
              <a:t>Emotional Support Line</a:t>
            </a:r>
          </a:p>
        </p:txBody>
      </p:sp>
      <p:pic>
        <p:nvPicPr>
          <p:cNvPr id="8" name="Picture 7">
            <a:extLst>
              <a:ext uri="{FF2B5EF4-FFF2-40B4-BE49-F238E27FC236}">
                <a16:creationId xmlns:a16="http://schemas.microsoft.com/office/drawing/2014/main" id="{319CFC1F-A314-4EE6-A780-5301FC812A84}"/>
              </a:ext>
            </a:extLst>
          </p:cNvPr>
          <p:cNvPicPr>
            <a:picLocks noChangeAspect="1"/>
          </p:cNvPicPr>
          <p:nvPr/>
        </p:nvPicPr>
        <p:blipFill>
          <a:blip r:embed="rId2"/>
          <a:stretch>
            <a:fillRect/>
          </a:stretch>
        </p:blipFill>
        <p:spPr>
          <a:xfrm>
            <a:off x="1428750" y="2023336"/>
            <a:ext cx="9334500" cy="3960589"/>
          </a:xfrm>
          <a:prstGeom prst="rect">
            <a:avLst/>
          </a:prstGeom>
        </p:spPr>
      </p:pic>
    </p:spTree>
    <p:extLst>
      <p:ext uri="{BB962C8B-B14F-4D97-AF65-F5344CB8AC3E}">
        <p14:creationId xmlns:p14="http://schemas.microsoft.com/office/powerpoint/2010/main" val="3792349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D954-0A0D-475A-8458-9A511D72C8D2}"/>
              </a:ext>
            </a:extLst>
          </p:cNvPr>
          <p:cNvSpPr>
            <a:spLocks noGrp="1"/>
          </p:cNvSpPr>
          <p:nvPr>
            <p:ph type="title"/>
          </p:nvPr>
        </p:nvSpPr>
        <p:spPr>
          <a:xfrm>
            <a:off x="838200" y="145205"/>
            <a:ext cx="11035748" cy="1325563"/>
          </a:xfrm>
        </p:spPr>
        <p:txBody>
          <a:bodyPr>
            <a:normAutofit/>
          </a:bodyPr>
          <a:lstStyle/>
          <a:p>
            <a:r>
              <a:rPr lang="en-US" sz="3200" dirty="0"/>
              <a:t>2x2 Series: Self-Care Tips and Support for Managing Life</a:t>
            </a:r>
          </a:p>
        </p:txBody>
      </p:sp>
      <p:sp>
        <p:nvSpPr>
          <p:cNvPr id="5" name="Content Placeholder 4">
            <a:extLst>
              <a:ext uri="{FF2B5EF4-FFF2-40B4-BE49-F238E27FC236}">
                <a16:creationId xmlns:a16="http://schemas.microsoft.com/office/drawing/2014/main" id="{FDFADDCF-F0EC-4644-A644-45FB6A84F39E}"/>
              </a:ext>
            </a:extLst>
          </p:cNvPr>
          <p:cNvSpPr>
            <a:spLocks noGrp="1"/>
          </p:cNvSpPr>
          <p:nvPr>
            <p:ph idx="1"/>
          </p:nvPr>
        </p:nvSpPr>
        <p:spPr/>
        <p:txBody>
          <a:bodyPr>
            <a:normAutofit fontScale="92500" lnSpcReduction="10000"/>
          </a:bodyPr>
          <a:lstStyle/>
          <a:p>
            <a:r>
              <a:rPr lang="en-US" dirty="0"/>
              <a:t>WebEx events designed to provide self-care tips and support for managing life during these unprecedented times  </a:t>
            </a:r>
          </a:p>
          <a:p>
            <a:endParaRPr lang="en-US" dirty="0"/>
          </a:p>
          <a:p>
            <a:r>
              <a:rPr lang="en-US" dirty="0"/>
              <a:t>Held live twice weekly, on Tuesdays and Thursdays at 2:00 p.m.</a:t>
            </a:r>
          </a:p>
          <a:p>
            <a:endParaRPr lang="en-US" dirty="0"/>
          </a:p>
          <a:p>
            <a:r>
              <a:rPr lang="en-US" dirty="0"/>
              <a:t>Mental health tips about managing stress, grief, work/life balance, and wellness</a:t>
            </a:r>
          </a:p>
          <a:p>
            <a:endParaRPr lang="en-US" dirty="0"/>
          </a:p>
          <a:p>
            <a:r>
              <a:rPr lang="en-US" dirty="0"/>
              <a:t>Sessions are recorded and available for review on the DBHDD website: </a:t>
            </a:r>
            <a:r>
              <a:rPr lang="en-US" u="sng" dirty="0">
                <a:hlinkClick r:id="rId2"/>
              </a:rPr>
              <a:t>https://dbhdd.georgia.gov/2x2-series</a:t>
            </a:r>
            <a:endParaRPr lang="en-US" dirty="0"/>
          </a:p>
        </p:txBody>
      </p:sp>
    </p:spTree>
    <p:extLst>
      <p:ext uri="{BB962C8B-B14F-4D97-AF65-F5344CB8AC3E}">
        <p14:creationId xmlns:p14="http://schemas.microsoft.com/office/powerpoint/2010/main" val="1815746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81200" y="1295400"/>
            <a:ext cx="8229600" cy="4876800"/>
          </a:xfrm>
        </p:spPr>
        <p:txBody>
          <a:bodyPr anchor="ctr">
            <a:normAutofit/>
          </a:bodyPr>
          <a:lstStyle/>
          <a:p>
            <a:pPr>
              <a:lnSpc>
                <a:spcPct val="100000"/>
              </a:lnSpc>
            </a:pPr>
            <a:r>
              <a:rPr lang="en-US" dirty="0"/>
              <a:t>We hope you are more informed on what is available and how to access it.</a:t>
            </a:r>
          </a:p>
          <a:p>
            <a:pPr marL="0" indent="0">
              <a:lnSpc>
                <a:spcPct val="100000"/>
              </a:lnSpc>
              <a:buNone/>
            </a:pPr>
            <a:r>
              <a:rPr lang="en-US" dirty="0"/>
              <a:t> </a:t>
            </a:r>
          </a:p>
          <a:p>
            <a:pPr>
              <a:lnSpc>
                <a:spcPct val="100000"/>
              </a:lnSpc>
            </a:pPr>
            <a:r>
              <a:rPr lang="en-US" dirty="0"/>
              <a:t>We hope that you will share this information with other community partners</a:t>
            </a:r>
          </a:p>
          <a:p>
            <a:pPr>
              <a:lnSpc>
                <a:spcPct val="100000"/>
              </a:lnSpc>
            </a:pPr>
            <a:endParaRPr lang="en-US" dirty="0"/>
          </a:p>
          <a:p>
            <a:pPr>
              <a:lnSpc>
                <a:spcPct val="100000"/>
              </a:lnSpc>
            </a:pPr>
            <a:r>
              <a:rPr lang="en-US" dirty="0"/>
              <a:t>KNOW WHO TO CALL</a:t>
            </a:r>
          </a:p>
        </p:txBody>
      </p:sp>
      <p:sp>
        <p:nvSpPr>
          <p:cNvPr id="3" name="Title 2"/>
          <p:cNvSpPr>
            <a:spLocks noGrp="1"/>
          </p:cNvSpPr>
          <p:nvPr>
            <p:ph type="title"/>
          </p:nvPr>
        </p:nvSpPr>
        <p:spPr/>
        <p:txBody>
          <a:bodyPr/>
          <a:lstStyle/>
          <a:p>
            <a:r>
              <a:rPr lang="en-US" dirty="0"/>
              <a:t>So as you leave today:</a:t>
            </a:r>
          </a:p>
        </p:txBody>
      </p:sp>
    </p:spTree>
    <p:extLst>
      <p:ext uri="{BB962C8B-B14F-4D97-AF65-F5344CB8AC3E}">
        <p14:creationId xmlns:p14="http://schemas.microsoft.com/office/powerpoint/2010/main" val="25057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E817-B5BD-4A57-AB9A-305131B32992}"/>
              </a:ext>
            </a:extLst>
          </p:cNvPr>
          <p:cNvSpPr>
            <a:spLocks noGrp="1"/>
          </p:cNvSpPr>
          <p:nvPr>
            <p:ph type="title"/>
          </p:nvPr>
        </p:nvSpPr>
        <p:spPr/>
        <p:txBody>
          <a:bodyPr/>
          <a:lstStyle/>
          <a:p>
            <a:r>
              <a:rPr lang="en-US" dirty="0"/>
              <a:t>Region 1 contact</a:t>
            </a:r>
          </a:p>
        </p:txBody>
      </p:sp>
      <p:graphicFrame>
        <p:nvGraphicFramePr>
          <p:cNvPr id="4" name="Content Placeholder 3">
            <a:extLst>
              <a:ext uri="{FF2B5EF4-FFF2-40B4-BE49-F238E27FC236}">
                <a16:creationId xmlns:a16="http://schemas.microsoft.com/office/drawing/2014/main" id="{C1FA9099-1D9B-4F6E-8A49-A7C2748D1723}"/>
              </a:ext>
            </a:extLst>
          </p:cNvPr>
          <p:cNvGraphicFramePr>
            <a:graphicFrameLocks noGrp="1"/>
          </p:cNvGraphicFramePr>
          <p:nvPr>
            <p:ph idx="1"/>
            <p:extLst>
              <p:ext uri="{D42A27DB-BD31-4B8C-83A1-F6EECF244321}">
                <p14:modId xmlns:p14="http://schemas.microsoft.com/office/powerpoint/2010/main" val="3907420452"/>
              </p:ext>
            </p:extLst>
          </p:nvPr>
        </p:nvGraphicFramePr>
        <p:xfrm>
          <a:off x="7954" y="1026100"/>
          <a:ext cx="12184044" cy="5831900"/>
        </p:xfrm>
        <a:graphic>
          <a:graphicData uri="http://schemas.openxmlformats.org/drawingml/2006/table">
            <a:tbl>
              <a:tblPr firstRow="1" firstCol="1" bandRow="1">
                <a:tableStyleId>{5C22544A-7EE6-4342-B048-85BDC9FD1C3A}</a:tableStyleId>
              </a:tblPr>
              <a:tblGrid>
                <a:gridCol w="3384017">
                  <a:extLst>
                    <a:ext uri="{9D8B030D-6E8A-4147-A177-3AD203B41FA5}">
                      <a16:colId xmlns:a16="http://schemas.microsoft.com/office/drawing/2014/main" val="1809107146"/>
                    </a:ext>
                  </a:extLst>
                </a:gridCol>
                <a:gridCol w="1945574">
                  <a:extLst>
                    <a:ext uri="{9D8B030D-6E8A-4147-A177-3AD203B41FA5}">
                      <a16:colId xmlns:a16="http://schemas.microsoft.com/office/drawing/2014/main" val="4046405731"/>
                    </a:ext>
                  </a:extLst>
                </a:gridCol>
                <a:gridCol w="3779951">
                  <a:extLst>
                    <a:ext uri="{9D8B030D-6E8A-4147-A177-3AD203B41FA5}">
                      <a16:colId xmlns:a16="http://schemas.microsoft.com/office/drawing/2014/main" val="3580308821"/>
                    </a:ext>
                  </a:extLst>
                </a:gridCol>
                <a:gridCol w="1497495">
                  <a:extLst>
                    <a:ext uri="{9D8B030D-6E8A-4147-A177-3AD203B41FA5}">
                      <a16:colId xmlns:a16="http://schemas.microsoft.com/office/drawing/2014/main" val="1315615270"/>
                    </a:ext>
                  </a:extLst>
                </a:gridCol>
                <a:gridCol w="1577007">
                  <a:extLst>
                    <a:ext uri="{9D8B030D-6E8A-4147-A177-3AD203B41FA5}">
                      <a16:colId xmlns:a16="http://schemas.microsoft.com/office/drawing/2014/main" val="2131924811"/>
                    </a:ext>
                  </a:extLst>
                </a:gridCol>
              </a:tblGrid>
              <a:tr h="313820">
                <a:tc>
                  <a:txBody>
                    <a:bodyPr/>
                    <a:lstStyle/>
                    <a:p>
                      <a:pPr marL="0" marR="0">
                        <a:lnSpc>
                          <a:spcPct val="107000"/>
                        </a:lnSpc>
                        <a:spcBef>
                          <a:spcPts val="0"/>
                        </a:spcBef>
                        <a:spcAft>
                          <a:spcPts val="0"/>
                        </a:spcAft>
                      </a:pPr>
                      <a:r>
                        <a:rPr lang="en-US" sz="1600">
                          <a:effectLst/>
                        </a:rPr>
                        <a:t>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Staff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Email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Cell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992065"/>
                  </a:ext>
                </a:extLst>
              </a:tr>
              <a:tr h="969049">
                <a:tc>
                  <a:txBody>
                    <a:bodyPr/>
                    <a:lstStyle/>
                    <a:p>
                      <a:pPr marL="0" marR="0">
                        <a:lnSpc>
                          <a:spcPct val="107000"/>
                        </a:lnSpc>
                        <a:spcBef>
                          <a:spcPts val="0"/>
                        </a:spcBef>
                        <a:spcAft>
                          <a:spcPts val="0"/>
                        </a:spcAft>
                      </a:pPr>
                      <a:r>
                        <a:rPr lang="en-US" sz="1200" dirty="0">
                          <a:effectLst/>
                          <a:latin typeface="+mn-lt"/>
                        </a:rPr>
                        <a:t>Services for Children, Youth and Family</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Michael Link</a:t>
                      </a:r>
                    </a:p>
                  </a:txBody>
                  <a:tcPr marL="68580" marR="68580" marT="0" marB="0"/>
                </a:tc>
                <a:tc>
                  <a:txBody>
                    <a:bodyPr/>
                    <a:lstStyle/>
                    <a:p>
                      <a:pPr marL="0" marR="0">
                        <a:lnSpc>
                          <a:spcPct val="107000"/>
                        </a:lnSpc>
                        <a:spcBef>
                          <a:spcPts val="0"/>
                        </a:spcBef>
                        <a:spcAft>
                          <a:spcPts val="0"/>
                        </a:spcAft>
                      </a:pPr>
                      <a:r>
                        <a:rPr lang="en-US" sz="1600" dirty="0">
                          <a:effectLst/>
                          <a:latin typeface="+mj-lt"/>
                        </a:rPr>
                        <a:t>Michael.Link@dbhdd.ga.gov</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mj-lt"/>
                        </a:rPr>
                        <a:t>770-781-6852</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mj-lt"/>
                        </a:rPr>
                        <a:t> 404-353-6342</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3397177"/>
                  </a:ext>
                </a:extLst>
              </a:tr>
              <a:tr h="823396">
                <a:tc>
                  <a:txBody>
                    <a:bodyPr/>
                    <a:lstStyle/>
                    <a:p>
                      <a:pPr marL="0" marR="0">
                        <a:lnSpc>
                          <a:spcPct val="107000"/>
                        </a:lnSpc>
                        <a:spcBef>
                          <a:spcPts val="0"/>
                        </a:spcBef>
                        <a:spcAft>
                          <a:spcPts val="0"/>
                        </a:spcAft>
                      </a:pPr>
                      <a:r>
                        <a:rPr lang="en-US" sz="1200">
                          <a:effectLst/>
                          <a:latin typeface="+mn-lt"/>
                        </a:rPr>
                        <a:t>Crisis Services (CSUs/BHCC/SCB) </a:t>
                      </a:r>
                      <a:endParaRPr lang="en-US" sz="12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rPr>
                        <a:t>Nakita Robinson</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rPr>
                        <a:t>Nakita.Robinson@dbhdd.ga.gov</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155"/>
                        </a:lnSpc>
                        <a:spcBef>
                          <a:spcPts val="0"/>
                        </a:spcBef>
                        <a:spcAft>
                          <a:spcPts val="0"/>
                        </a:spcAft>
                      </a:pPr>
                      <a:r>
                        <a:rPr lang="en-US" sz="1600" u="none" strike="noStrike" dirty="0">
                          <a:effectLst/>
                          <a:latin typeface="+mj-lt"/>
                        </a:rPr>
                        <a:t>770-781-6849</a:t>
                      </a:r>
                      <a:endParaRPr lang="en-US" sz="1600" dirty="0">
                        <a:effectLst/>
                        <a:latin typeface="+mj-lt"/>
                      </a:endParaRPr>
                    </a:p>
                    <a:p>
                      <a:pPr marL="0" marR="0">
                        <a:lnSpc>
                          <a:spcPct val="107000"/>
                        </a:lnSpc>
                        <a:spcBef>
                          <a:spcPts val="0"/>
                        </a:spcBef>
                        <a:spcAft>
                          <a:spcPts val="0"/>
                        </a:spcAft>
                      </a:pPr>
                      <a:r>
                        <a:rPr lang="en-US" sz="1600" dirty="0">
                          <a:effectLst/>
                          <a:latin typeface="+mj-lt"/>
                        </a:rPr>
                        <a:t> </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ts val="1155"/>
                        </a:lnSpc>
                        <a:spcBef>
                          <a:spcPts val="0"/>
                        </a:spcBef>
                        <a:spcAft>
                          <a:spcPts val="0"/>
                        </a:spcAft>
                      </a:pPr>
                      <a:r>
                        <a:rPr lang="en-US" sz="1600" u="none" strike="noStrike" dirty="0">
                          <a:effectLst/>
                          <a:latin typeface="+mj-lt"/>
                        </a:rPr>
                        <a:t>404-295-6820</a:t>
                      </a:r>
                      <a:endParaRPr lang="en-US" sz="1600" dirty="0">
                        <a:effectLst/>
                        <a:latin typeface="+mj-lt"/>
                      </a:endParaRPr>
                    </a:p>
                    <a:p>
                      <a:pPr marL="0" marR="0">
                        <a:lnSpc>
                          <a:spcPct val="107000"/>
                        </a:lnSpc>
                        <a:spcBef>
                          <a:spcPts val="0"/>
                        </a:spcBef>
                        <a:spcAft>
                          <a:spcPts val="0"/>
                        </a:spcAft>
                      </a:pPr>
                      <a:r>
                        <a:rPr lang="en-US" sz="1600" dirty="0">
                          <a:effectLst/>
                          <a:latin typeface="+mj-lt"/>
                        </a:rPr>
                        <a:t> </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5882051"/>
                  </a:ext>
                </a:extLst>
              </a:tr>
              <a:tr h="933716">
                <a:tc>
                  <a:txBody>
                    <a:bodyPr/>
                    <a:lstStyle/>
                    <a:p>
                      <a:pPr marL="0" marR="0">
                        <a:lnSpc>
                          <a:spcPct val="107000"/>
                        </a:lnSpc>
                        <a:spcBef>
                          <a:spcPts val="0"/>
                        </a:spcBef>
                        <a:spcAft>
                          <a:spcPts val="0"/>
                        </a:spcAft>
                      </a:pPr>
                      <a:r>
                        <a:rPr lang="en-US" sz="1200" dirty="0">
                          <a:effectLst/>
                          <a:latin typeface="+mn-lt"/>
                        </a:rPr>
                        <a:t>GHVP and PATH</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mj-lt"/>
                        </a:rPr>
                        <a:t>Scarlett Freelin</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rPr>
                        <a:t>Scarlett.Freelin@dbhdd.ga.gov</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mj-lt"/>
                        </a:rPr>
                        <a:t>678-947-2814</a:t>
                      </a:r>
                    </a:p>
                    <a:p>
                      <a:pPr marL="0" marR="0">
                        <a:lnSpc>
                          <a:spcPct val="107000"/>
                        </a:lnSpc>
                        <a:spcBef>
                          <a:spcPts val="0"/>
                        </a:spcBef>
                        <a:spcAft>
                          <a:spcPts val="0"/>
                        </a:spcAft>
                      </a:pPr>
                      <a:r>
                        <a:rPr lang="en-US" sz="1600">
                          <a:effectLst/>
                          <a:latin typeface="+mj-lt"/>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rPr>
                        <a:t>706-728-0412</a:t>
                      </a:r>
                    </a:p>
                    <a:p>
                      <a:pPr marL="0" marR="0">
                        <a:lnSpc>
                          <a:spcPct val="107000"/>
                        </a:lnSpc>
                        <a:spcBef>
                          <a:spcPts val="0"/>
                        </a:spcBef>
                        <a:spcAft>
                          <a:spcPts val="0"/>
                        </a:spcAft>
                      </a:pPr>
                      <a:r>
                        <a:rPr lang="en-US" sz="1600" dirty="0">
                          <a:effectLst/>
                          <a:latin typeface="+mj-lt"/>
                        </a:rPr>
                        <a:t> </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1230186"/>
                  </a:ext>
                </a:extLst>
              </a:tr>
              <a:tr h="96904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mn-lt"/>
                        </a:rPr>
                        <a:t>Community Bases Services (ACT/CST/ICM/CM/SE)</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mn-lt"/>
                        </a:rPr>
                        <a:t>Residential Services in the Community (CRR)</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rPr>
                        <a:t>Renee Funk-</a:t>
                      </a:r>
                      <a:r>
                        <a:rPr lang="en-US" sz="1600" dirty="0" err="1">
                          <a:effectLst/>
                          <a:latin typeface="+mj-lt"/>
                        </a:rPr>
                        <a:t>Barbacone</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rPr>
                        <a:t>renee.barbacone-funk@dbhdd.ga.gov</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5000"/>
                        </a:lnSpc>
                        <a:spcBef>
                          <a:spcPts val="0"/>
                        </a:spcBef>
                        <a:spcAft>
                          <a:spcPts val="0"/>
                        </a:spcAft>
                      </a:pPr>
                      <a:r>
                        <a:rPr lang="en-US" sz="1600" dirty="0">
                          <a:effectLst/>
                          <a:latin typeface="+mj-lt"/>
                        </a:rPr>
                        <a:t>678-947-2811</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mj-lt"/>
                        </a:rPr>
                        <a:t>404-360-2757</a:t>
                      </a:r>
                      <a:endParaRPr lang="en-US" sz="16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6363924"/>
                  </a:ext>
                </a:extLst>
              </a:tr>
              <a:tr h="969049">
                <a:tc>
                  <a:txBody>
                    <a:bodyPr/>
                    <a:lstStyle/>
                    <a:p>
                      <a:pPr marL="0" marR="0">
                        <a:lnSpc>
                          <a:spcPct val="107000"/>
                        </a:lnSpc>
                        <a:spcBef>
                          <a:spcPts val="0"/>
                        </a:spcBef>
                        <a:spcAft>
                          <a:spcPts val="0"/>
                        </a:spcAft>
                      </a:pPr>
                      <a:r>
                        <a:rPr lang="en-US" sz="1200" dirty="0">
                          <a:effectLst/>
                          <a:latin typeface="+mn-lt"/>
                        </a:rPr>
                        <a:t>Services in the state hospitals and transitions</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Intensive Treatment Residential (ITR)</a:t>
                      </a:r>
                    </a:p>
                  </a:txBody>
                  <a:tcPr marL="68580" marR="68580" marT="0" marB="0"/>
                </a:tc>
                <a:tc>
                  <a:txBody>
                    <a:bodyPr/>
                    <a:lstStyle/>
                    <a:p>
                      <a:pPr marL="0" marR="0">
                        <a:lnSpc>
                          <a:spcPct val="107000"/>
                        </a:lnSpc>
                        <a:spcBef>
                          <a:spcPts val="0"/>
                        </a:spcBef>
                        <a:spcAft>
                          <a:spcPts val="0"/>
                        </a:spcAft>
                      </a:pPr>
                      <a:r>
                        <a:rPr lang="en-US" sz="1600" dirty="0">
                          <a:effectLst/>
                          <a:latin typeface="+mj-lt"/>
                        </a:rPr>
                        <a:t>Deborah Fujan-Pinney</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rPr>
                        <a:t>deborah.fujan-pinney@dbhdd.ga.gov</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rPr>
                        <a:t>770-781-6848</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mj-lt"/>
                        </a:rPr>
                        <a:t>404-293-2062</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7784617"/>
                  </a:ext>
                </a:extLst>
              </a:tr>
              <a:tr h="853821">
                <a:tc>
                  <a:txBody>
                    <a:bodyPr/>
                    <a:lstStyle/>
                    <a:p>
                      <a:pPr marL="0" marR="0">
                        <a:lnSpc>
                          <a:spcPct val="107000"/>
                        </a:lnSpc>
                        <a:spcBef>
                          <a:spcPts val="0"/>
                        </a:spcBef>
                        <a:spcAft>
                          <a:spcPts val="0"/>
                        </a:spcAft>
                      </a:pPr>
                      <a:r>
                        <a:rPr lang="en-US" sz="1200" dirty="0">
                          <a:effectLst/>
                          <a:latin typeface="+mn-lt"/>
                        </a:rPr>
                        <a:t>All issues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latin typeface="+mj-lt"/>
                        </a:rPr>
                        <a:t>Hetal Patel </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dirty="0">
                          <a:solidFill>
                            <a:schemeClr val="tx1"/>
                          </a:solidFill>
                          <a:effectLst/>
                          <a:latin typeface="+mj-lt"/>
                          <a:hlinkClick r:id="rId2">
                            <a:extLst>
                              <a:ext uri="{A12FA001-AC4F-418D-AE19-62706E023703}">
                                <ahyp:hlinkClr xmlns:ahyp="http://schemas.microsoft.com/office/drawing/2018/hyperlinkcolor" val="tx"/>
                              </a:ext>
                            </a:extLst>
                          </a:hlinkClick>
                        </a:rPr>
                        <a:t>hetal.patel@dbhdd.ga.gov</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latin typeface="+mj-lt"/>
                        </a:rPr>
                        <a:t>770-781-6802</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latin typeface="+mj-lt"/>
                        </a:rPr>
                        <a:t>404-327-2310</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9542728"/>
                  </a:ext>
                </a:extLst>
              </a:tr>
            </a:tbl>
          </a:graphicData>
        </a:graphic>
      </p:graphicFrame>
      <p:sp>
        <p:nvSpPr>
          <p:cNvPr id="5" name="Rectangle 1">
            <a:extLst>
              <a:ext uri="{FF2B5EF4-FFF2-40B4-BE49-F238E27FC236}">
                <a16:creationId xmlns:a16="http://schemas.microsoft.com/office/drawing/2014/main" id="{331177DA-9190-4D8D-95B1-0CE23AD8A609}"/>
              </a:ext>
            </a:extLst>
          </p:cNvPr>
          <p:cNvSpPr>
            <a:spLocks noChangeArrowheads="1"/>
          </p:cNvSpPr>
          <p:nvPr/>
        </p:nvSpPr>
        <p:spPr bwMode="auto">
          <a:xfrm>
            <a:off x="0" y="-79176"/>
            <a:ext cx="48397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Region 1 Field Office Contact</a:t>
            </a:r>
            <a:r>
              <a:rPr lang="en-US" altLang="en-US" sz="800" dirty="0"/>
              <a:t>  </a:t>
            </a:r>
            <a:r>
              <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Behavioral Health</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4266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2497" y="4687321"/>
            <a:ext cx="896964" cy="1323861"/>
          </a:xfrm>
          <a:prstGeom prst="rect">
            <a:avLst/>
          </a:prstGeom>
        </p:spPr>
      </p:pic>
      <p:sp>
        <p:nvSpPr>
          <p:cNvPr id="12" name="Subtitle 11"/>
          <p:cNvSpPr>
            <a:spLocks noGrp="1"/>
          </p:cNvSpPr>
          <p:nvPr>
            <p:ph type="subTitle" idx="1"/>
          </p:nvPr>
        </p:nvSpPr>
        <p:spPr>
          <a:xfrm>
            <a:off x="4447308" y="3754438"/>
            <a:ext cx="7606147" cy="394481"/>
          </a:xfrm>
        </p:spPr>
        <p:txBody>
          <a:bodyPr>
            <a:normAutofit/>
          </a:bodyPr>
          <a:lstStyle/>
          <a:p>
            <a:r>
              <a:rPr lang="en-US" sz="1700" dirty="0"/>
              <a:t>Georgia Department of Behavioral Health &amp; Developmental Disabilities</a:t>
            </a:r>
          </a:p>
        </p:txBody>
      </p:sp>
      <p:sp>
        <p:nvSpPr>
          <p:cNvPr id="2" name="TextBox 1">
            <a:extLst>
              <a:ext uri="{FF2B5EF4-FFF2-40B4-BE49-F238E27FC236}">
                <a16:creationId xmlns:a16="http://schemas.microsoft.com/office/drawing/2014/main" id="{DF34D705-B483-48DC-9DBC-0D0D4FAE909F}"/>
              </a:ext>
            </a:extLst>
          </p:cNvPr>
          <p:cNvSpPr txBox="1"/>
          <p:nvPr/>
        </p:nvSpPr>
        <p:spPr>
          <a:xfrm>
            <a:off x="346510" y="433138"/>
            <a:ext cx="5276496" cy="830997"/>
          </a:xfrm>
          <a:prstGeom prst="rect">
            <a:avLst/>
          </a:prstGeom>
          <a:noFill/>
        </p:spPr>
        <p:txBody>
          <a:bodyPr wrap="square" rtlCol="0">
            <a:spAutoFit/>
          </a:bodyPr>
          <a:lstStyle/>
          <a:p>
            <a:r>
              <a:rPr lang="en-US" sz="4800" dirty="0"/>
              <a:t>Questions?</a:t>
            </a:r>
          </a:p>
        </p:txBody>
      </p:sp>
    </p:spTree>
    <p:extLst>
      <p:ext uri="{BB962C8B-B14F-4D97-AF65-F5344CB8AC3E}">
        <p14:creationId xmlns:p14="http://schemas.microsoft.com/office/powerpoint/2010/main" val="19862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a:t>
            </a:r>
          </a:p>
        </p:txBody>
      </p:sp>
      <p:sp>
        <p:nvSpPr>
          <p:cNvPr id="4" name="Rectangle 3"/>
          <p:cNvSpPr/>
          <p:nvPr/>
        </p:nvSpPr>
        <p:spPr>
          <a:xfrm>
            <a:off x="0" y="1194325"/>
            <a:ext cx="12192000" cy="566368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54359" y="2836592"/>
            <a:ext cx="10077061" cy="2123658"/>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Easy access to high-quality care that leads to a life of recovery and independence for the people we serve</a:t>
            </a:r>
          </a:p>
        </p:txBody>
      </p:sp>
    </p:spTree>
    <p:extLst>
      <p:ext uri="{BB962C8B-B14F-4D97-AF65-F5344CB8AC3E}">
        <p14:creationId xmlns:p14="http://schemas.microsoft.com/office/powerpoint/2010/main" val="279978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a:t>
            </a:r>
          </a:p>
        </p:txBody>
      </p:sp>
      <p:sp>
        <p:nvSpPr>
          <p:cNvPr id="4" name="Rectangle 3"/>
          <p:cNvSpPr/>
          <p:nvPr/>
        </p:nvSpPr>
        <p:spPr>
          <a:xfrm>
            <a:off x="0" y="1194325"/>
            <a:ext cx="12192000" cy="5663682"/>
          </a:xfrm>
          <a:prstGeom prst="rect">
            <a:avLst/>
          </a:prstGeom>
          <a:solidFill>
            <a:srgbClr val="00B0F0"/>
          </a:solidFill>
          <a:ln>
            <a:solidFill>
              <a:srgbClr val="00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54359" y="1948674"/>
            <a:ext cx="10077061" cy="4154984"/>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Leading an accountable and effective continuum of care to support Georgians with behavioral health challenges, and intellectual and developmental disabilities in a dynamic health care environment</a:t>
            </a:r>
          </a:p>
        </p:txBody>
      </p:sp>
    </p:spTree>
    <p:extLst>
      <p:ext uri="{BB962C8B-B14F-4D97-AF65-F5344CB8AC3E}">
        <p14:creationId xmlns:p14="http://schemas.microsoft.com/office/powerpoint/2010/main" val="190302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DBHDD: Georgia’s Public Safety Net</a:t>
            </a:r>
          </a:p>
        </p:txBody>
      </p:sp>
      <p:sp>
        <p:nvSpPr>
          <p:cNvPr id="5" name="Content Placeholder 4"/>
          <p:cNvSpPr>
            <a:spLocks noGrp="1"/>
          </p:cNvSpPr>
          <p:nvPr>
            <p:ph idx="1"/>
          </p:nvPr>
        </p:nvSpPr>
        <p:spPr/>
        <p:txBody>
          <a:bodyPr>
            <a:normAutofit/>
          </a:bodyPr>
          <a:lstStyle/>
          <a:p>
            <a:r>
              <a:rPr lang="en-US" dirty="0"/>
              <a:t>State agency created in 2009 </a:t>
            </a:r>
          </a:p>
          <a:p>
            <a:pPr marL="0" indent="0">
              <a:buNone/>
            </a:pPr>
            <a:endParaRPr lang="en-US" dirty="0"/>
          </a:p>
          <a:p>
            <a:r>
              <a:rPr lang="en-US" dirty="0"/>
              <a:t>Provides treatment and support services for</a:t>
            </a:r>
          </a:p>
          <a:p>
            <a:pPr lvl="1"/>
            <a:r>
              <a:rPr lang="en-US" sz="2800" dirty="0"/>
              <a:t>Mental health</a:t>
            </a:r>
          </a:p>
          <a:p>
            <a:pPr lvl="1"/>
            <a:r>
              <a:rPr lang="en-US" sz="2800" dirty="0"/>
              <a:t>Substance use disorders</a:t>
            </a:r>
          </a:p>
          <a:p>
            <a:pPr lvl="1"/>
            <a:r>
              <a:rPr lang="en-US" sz="2800" dirty="0"/>
              <a:t>Intellectual and developmental disabilities</a:t>
            </a:r>
          </a:p>
          <a:p>
            <a:pPr marL="457200" lvl="1" indent="0">
              <a:buNone/>
            </a:pPr>
            <a:endParaRPr lang="en-US" sz="2800" dirty="0"/>
          </a:p>
          <a:p>
            <a:pPr marL="457200" lvl="1" indent="0">
              <a:buNone/>
            </a:pPr>
            <a:r>
              <a:rPr lang="en-US" sz="2800" dirty="0"/>
              <a:t>Target population: </a:t>
            </a:r>
          </a:p>
          <a:p>
            <a:r>
              <a:rPr lang="en-US" dirty="0"/>
              <a:t>people who are uninsured, underinsured, or on Medicaid</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7657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0635"/>
            <a:ext cx="8534400" cy="758952"/>
          </a:xfrm>
        </p:spPr>
        <p:txBody>
          <a:bodyPr>
            <a:normAutofit/>
          </a:bodyPr>
          <a:lstStyle/>
          <a:p>
            <a:r>
              <a:rPr lang="en-US" dirty="0">
                <a:solidFill>
                  <a:srgbClr val="002060"/>
                </a:solidFill>
              </a:rPr>
              <a:t>Community Behavioral Health Services</a:t>
            </a:r>
          </a:p>
        </p:txBody>
      </p:sp>
      <p:sp>
        <p:nvSpPr>
          <p:cNvPr id="4" name="Content Placeholder 3"/>
          <p:cNvSpPr>
            <a:spLocks noGrp="1"/>
          </p:cNvSpPr>
          <p:nvPr>
            <p:ph sz="quarter" idx="1"/>
          </p:nvPr>
        </p:nvSpPr>
        <p:spPr>
          <a:xfrm>
            <a:off x="838200" y="1613621"/>
            <a:ext cx="10515600" cy="4937125"/>
          </a:xfrm>
        </p:spPr>
        <p:txBody>
          <a:bodyPr>
            <a:normAutofit fontScale="62500" lnSpcReduction="20000"/>
          </a:bodyPr>
          <a:lstStyle/>
          <a:p>
            <a:pPr marL="0" indent="0">
              <a:lnSpc>
                <a:spcPct val="120000"/>
              </a:lnSpc>
              <a:buNone/>
            </a:pPr>
            <a:r>
              <a:rPr lang="en-US" dirty="0">
                <a:solidFill>
                  <a:srgbClr val="002060"/>
                </a:solidFill>
              </a:rPr>
              <a:t>Core and </a:t>
            </a:r>
            <a:r>
              <a:rPr lang="en-US" dirty="0"/>
              <a:t>Specialty </a:t>
            </a:r>
            <a:r>
              <a:rPr lang="en-US" dirty="0">
                <a:solidFill>
                  <a:srgbClr val="002060"/>
                </a:solidFill>
              </a:rPr>
              <a:t>Services </a:t>
            </a:r>
          </a:p>
          <a:p>
            <a:pPr lvl="1">
              <a:lnSpc>
                <a:spcPct val="120000"/>
              </a:lnSpc>
            </a:pPr>
            <a:r>
              <a:rPr lang="en-US" dirty="0">
                <a:solidFill>
                  <a:srgbClr val="002060"/>
                </a:solidFill>
              </a:rPr>
              <a:t>Assessment</a:t>
            </a:r>
          </a:p>
          <a:p>
            <a:pPr lvl="1">
              <a:lnSpc>
                <a:spcPct val="120000"/>
              </a:lnSpc>
            </a:pPr>
            <a:r>
              <a:rPr lang="en-US" dirty="0">
                <a:solidFill>
                  <a:srgbClr val="002060"/>
                </a:solidFill>
              </a:rPr>
              <a:t>Medication</a:t>
            </a:r>
          </a:p>
          <a:p>
            <a:pPr lvl="1">
              <a:lnSpc>
                <a:spcPct val="120000"/>
              </a:lnSpc>
            </a:pPr>
            <a:r>
              <a:rPr lang="en-US" dirty="0">
                <a:solidFill>
                  <a:srgbClr val="002060"/>
                </a:solidFill>
              </a:rPr>
              <a:t>Crisis Intervention</a:t>
            </a:r>
          </a:p>
          <a:p>
            <a:pPr lvl="1">
              <a:lnSpc>
                <a:spcPct val="120000"/>
              </a:lnSpc>
            </a:pPr>
            <a:r>
              <a:rPr lang="en-US" dirty="0">
                <a:solidFill>
                  <a:srgbClr val="002060"/>
                </a:solidFill>
              </a:rPr>
              <a:t>Individual, Family, and Group Support</a:t>
            </a:r>
          </a:p>
          <a:p>
            <a:pPr lvl="1">
              <a:lnSpc>
                <a:spcPct val="120000"/>
              </a:lnSpc>
            </a:pPr>
            <a:r>
              <a:rPr lang="en-US" dirty="0">
                <a:solidFill>
                  <a:srgbClr val="002060"/>
                </a:solidFill>
              </a:rPr>
              <a:t>Case Management</a:t>
            </a:r>
          </a:p>
          <a:p>
            <a:pPr lvl="1">
              <a:lnSpc>
                <a:spcPct val="120000"/>
              </a:lnSpc>
            </a:pPr>
            <a:r>
              <a:rPr lang="en-US" dirty="0">
                <a:solidFill>
                  <a:srgbClr val="002060"/>
                </a:solidFill>
              </a:rPr>
              <a:t>Intensive Case Management</a:t>
            </a:r>
          </a:p>
          <a:p>
            <a:pPr lvl="1">
              <a:lnSpc>
                <a:spcPct val="120000"/>
              </a:lnSpc>
            </a:pPr>
            <a:r>
              <a:rPr lang="en-US" dirty="0">
                <a:solidFill>
                  <a:srgbClr val="002060"/>
                </a:solidFill>
              </a:rPr>
              <a:t>Psychosocial Rehabilitation</a:t>
            </a:r>
          </a:p>
          <a:p>
            <a:pPr lvl="1">
              <a:lnSpc>
                <a:spcPct val="120000"/>
              </a:lnSpc>
            </a:pPr>
            <a:r>
              <a:rPr lang="en-US" dirty="0">
                <a:solidFill>
                  <a:srgbClr val="002060"/>
                </a:solidFill>
              </a:rPr>
              <a:t>Substance Use Treatment</a:t>
            </a:r>
          </a:p>
          <a:p>
            <a:pPr lvl="1">
              <a:lnSpc>
                <a:spcPct val="120000"/>
              </a:lnSpc>
            </a:pPr>
            <a:r>
              <a:rPr lang="en-US" dirty="0">
                <a:solidFill>
                  <a:srgbClr val="002060"/>
                </a:solidFill>
              </a:rPr>
              <a:t>Medicaid assisted Treatment Programs </a:t>
            </a:r>
          </a:p>
          <a:p>
            <a:pPr lvl="1">
              <a:lnSpc>
                <a:spcPct val="120000"/>
              </a:lnSpc>
            </a:pPr>
            <a:r>
              <a:rPr lang="en-US" dirty="0">
                <a:solidFill>
                  <a:srgbClr val="002060"/>
                </a:solidFill>
              </a:rPr>
              <a:t>Peer Support</a:t>
            </a:r>
          </a:p>
          <a:p>
            <a:pPr lvl="1">
              <a:lnSpc>
                <a:spcPct val="120000"/>
              </a:lnSpc>
            </a:pPr>
            <a:r>
              <a:rPr lang="en-US" dirty="0">
                <a:solidFill>
                  <a:srgbClr val="002060"/>
                </a:solidFill>
              </a:rPr>
              <a:t>Assertive Community Treatment</a:t>
            </a:r>
          </a:p>
          <a:p>
            <a:pPr lvl="1">
              <a:lnSpc>
                <a:spcPct val="120000"/>
              </a:lnSpc>
            </a:pPr>
            <a:r>
              <a:rPr lang="en-US" dirty="0">
                <a:solidFill>
                  <a:srgbClr val="002060"/>
                </a:solidFill>
              </a:rPr>
              <a:t>Community Support Teams</a:t>
            </a:r>
          </a:p>
          <a:p>
            <a:pPr lvl="1">
              <a:lnSpc>
                <a:spcPct val="120000"/>
              </a:lnSpc>
            </a:pPr>
            <a:r>
              <a:rPr lang="en-US" dirty="0">
                <a:solidFill>
                  <a:srgbClr val="002060"/>
                </a:solidFill>
              </a:rPr>
              <a:t>Residential Support</a:t>
            </a:r>
          </a:p>
          <a:p>
            <a:pPr lvl="1">
              <a:lnSpc>
                <a:spcPct val="120000"/>
              </a:lnSpc>
            </a:pPr>
            <a:r>
              <a:rPr lang="en-US" dirty="0">
                <a:solidFill>
                  <a:srgbClr val="002060"/>
                </a:solidFill>
              </a:rPr>
              <a:t>Supported Employment</a:t>
            </a:r>
          </a:p>
          <a:p>
            <a:pPr lvl="1">
              <a:lnSpc>
                <a:spcPct val="120000"/>
              </a:lnSpc>
            </a:pPr>
            <a:r>
              <a:rPr lang="en-US" dirty="0">
                <a:solidFill>
                  <a:srgbClr val="002060"/>
                </a:solidFill>
              </a:rPr>
              <a:t>Peer Respite/Recovery Centers</a:t>
            </a:r>
          </a:p>
        </p:txBody>
      </p:sp>
      <p:sp>
        <p:nvSpPr>
          <p:cNvPr id="5" name="Content Placeholder 4"/>
          <p:cNvSpPr>
            <a:spLocks noGrp="1"/>
          </p:cNvSpPr>
          <p:nvPr>
            <p:ph sz="half" idx="4294967295"/>
          </p:nvPr>
        </p:nvSpPr>
        <p:spPr>
          <a:xfrm>
            <a:off x="6400800" y="1613621"/>
            <a:ext cx="4591050" cy="4681538"/>
          </a:xfrm>
        </p:spPr>
        <p:txBody>
          <a:bodyPr>
            <a:normAutofit/>
          </a:bodyPr>
          <a:lstStyle/>
          <a:p>
            <a:pPr>
              <a:lnSpc>
                <a:spcPct val="100000"/>
              </a:lnSpc>
            </a:pPr>
            <a:r>
              <a:rPr lang="en-US" sz="2000" dirty="0">
                <a:solidFill>
                  <a:srgbClr val="002060"/>
                </a:solidFill>
                <a:latin typeface="+mn-lt"/>
              </a:rPr>
              <a:t>Crisis Services</a:t>
            </a:r>
          </a:p>
          <a:p>
            <a:pPr lvl="1">
              <a:lnSpc>
                <a:spcPct val="100000"/>
              </a:lnSpc>
            </a:pPr>
            <a:r>
              <a:rPr lang="en-US" sz="1700" dirty="0">
                <a:solidFill>
                  <a:srgbClr val="002060"/>
                </a:solidFill>
                <a:latin typeface="+mn-lt"/>
              </a:rPr>
              <a:t>Mobile Crisis Response</a:t>
            </a:r>
          </a:p>
          <a:p>
            <a:pPr lvl="1">
              <a:lnSpc>
                <a:spcPct val="100000"/>
              </a:lnSpc>
            </a:pPr>
            <a:r>
              <a:rPr lang="en-US" sz="1700" dirty="0">
                <a:solidFill>
                  <a:srgbClr val="002060"/>
                </a:solidFill>
                <a:latin typeface="+mn-lt"/>
              </a:rPr>
              <a:t>Behavioral Health Crisis Centers</a:t>
            </a:r>
          </a:p>
          <a:p>
            <a:pPr lvl="1">
              <a:lnSpc>
                <a:spcPct val="100000"/>
              </a:lnSpc>
            </a:pPr>
            <a:r>
              <a:rPr lang="en-US" sz="1700" dirty="0">
                <a:solidFill>
                  <a:srgbClr val="002060"/>
                </a:solidFill>
                <a:latin typeface="+mn-lt"/>
              </a:rPr>
              <a:t>Crisis Stabilization Units</a:t>
            </a:r>
          </a:p>
          <a:p>
            <a:pPr lvl="1">
              <a:lnSpc>
                <a:spcPct val="100000"/>
              </a:lnSpc>
            </a:pPr>
            <a:r>
              <a:rPr lang="en-US" sz="1700" dirty="0">
                <a:solidFill>
                  <a:srgbClr val="002060"/>
                </a:solidFill>
                <a:latin typeface="+mn-lt"/>
              </a:rPr>
              <a:t>Crisis Respite Apartments</a:t>
            </a:r>
          </a:p>
        </p:txBody>
      </p:sp>
    </p:spTree>
    <p:extLst>
      <p:ext uri="{BB962C8B-B14F-4D97-AF65-F5344CB8AC3E}">
        <p14:creationId xmlns:p14="http://schemas.microsoft.com/office/powerpoint/2010/main" val="2151945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Service Boards (CSBs)</a:t>
            </a:r>
          </a:p>
        </p:txBody>
      </p:sp>
      <p:sp>
        <p:nvSpPr>
          <p:cNvPr id="3" name="Content Placeholder 2"/>
          <p:cNvSpPr>
            <a:spLocks noGrp="1"/>
          </p:cNvSpPr>
          <p:nvPr>
            <p:ph idx="1"/>
          </p:nvPr>
        </p:nvSpPr>
        <p:spPr/>
        <p:txBody>
          <a:bodyPr>
            <a:normAutofit/>
          </a:bodyPr>
          <a:lstStyle/>
          <a:p>
            <a:r>
              <a:rPr lang="en-US" dirty="0"/>
              <a:t>Part of Georgia’s public system of care for behavioral health</a:t>
            </a:r>
          </a:p>
          <a:p>
            <a:endParaRPr lang="en-US" dirty="0"/>
          </a:p>
          <a:p>
            <a:r>
              <a:rPr lang="en-US" dirty="0"/>
              <a:t>Georgia’s public “safety net” for behavioral health (providing coverage for all 159 counties)</a:t>
            </a:r>
          </a:p>
          <a:p>
            <a:pPr marL="0" indent="0">
              <a:buNone/>
            </a:pPr>
            <a:endParaRPr lang="en-US" dirty="0"/>
          </a:p>
          <a:p>
            <a:r>
              <a:rPr lang="en-US" dirty="0"/>
              <a:t>Boards appointed by county commissions in their catchment area</a:t>
            </a:r>
          </a:p>
          <a:p>
            <a:pPr marL="0" indent="0">
              <a:buNone/>
            </a:pPr>
            <a:endParaRPr lang="en-US" dirty="0"/>
          </a:p>
        </p:txBody>
      </p:sp>
    </p:spTree>
    <p:extLst>
      <p:ext uri="{BB962C8B-B14F-4D97-AF65-F5344CB8AC3E}">
        <p14:creationId xmlns:p14="http://schemas.microsoft.com/office/powerpoint/2010/main" val="312793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200" y="1470768"/>
            <a:ext cx="5181600" cy="5149107"/>
          </a:xfrm>
        </p:spPr>
        <p:txBody>
          <a:bodyPr>
            <a:normAutofit fontScale="55000" lnSpcReduction="20000"/>
          </a:bodyPr>
          <a:lstStyle/>
          <a:p>
            <a:pPr>
              <a:lnSpc>
                <a:spcPct val="120000"/>
              </a:lnSpc>
            </a:pPr>
            <a:r>
              <a:rPr lang="en-US" dirty="0"/>
              <a:t>Advantage Behavioral Health Systems </a:t>
            </a:r>
          </a:p>
          <a:p>
            <a:pPr>
              <a:lnSpc>
                <a:spcPct val="120000"/>
              </a:lnSpc>
            </a:pPr>
            <a:r>
              <a:rPr lang="en-US" dirty="0"/>
              <a:t>Aspire Behavioral Health &amp; Developmental Disability Services </a:t>
            </a:r>
          </a:p>
          <a:p>
            <a:pPr>
              <a:lnSpc>
                <a:spcPct val="120000"/>
              </a:lnSpc>
            </a:pPr>
            <a:r>
              <a:rPr lang="en-US" dirty="0" err="1"/>
              <a:t>Avita</a:t>
            </a:r>
            <a:r>
              <a:rPr lang="en-US" dirty="0"/>
              <a:t> Community Partners</a:t>
            </a:r>
          </a:p>
          <a:p>
            <a:pPr>
              <a:lnSpc>
                <a:spcPct val="120000"/>
              </a:lnSpc>
            </a:pPr>
            <a:r>
              <a:rPr lang="en-US" dirty="0"/>
              <a:t>Clayton Center CSB </a:t>
            </a:r>
          </a:p>
          <a:p>
            <a:pPr>
              <a:lnSpc>
                <a:spcPct val="120000"/>
              </a:lnSpc>
            </a:pPr>
            <a:r>
              <a:rPr lang="en-US" dirty="0"/>
              <a:t>Cobb-CSB</a:t>
            </a:r>
          </a:p>
          <a:p>
            <a:pPr>
              <a:lnSpc>
                <a:spcPct val="120000"/>
              </a:lnSpc>
            </a:pPr>
            <a:r>
              <a:rPr lang="en-US" dirty="0"/>
              <a:t>Douglas CSB</a:t>
            </a:r>
          </a:p>
          <a:p>
            <a:pPr>
              <a:lnSpc>
                <a:spcPct val="120000"/>
              </a:lnSpc>
            </a:pPr>
            <a:r>
              <a:rPr lang="en-US" dirty="0"/>
              <a:t>CSB of Middle Georgia</a:t>
            </a:r>
          </a:p>
          <a:p>
            <a:pPr>
              <a:lnSpc>
                <a:spcPct val="120000"/>
              </a:lnSpc>
            </a:pPr>
            <a:r>
              <a:rPr lang="en-US" dirty="0"/>
              <a:t>DeKalb CSB</a:t>
            </a:r>
          </a:p>
          <a:p>
            <a:pPr>
              <a:lnSpc>
                <a:spcPct val="120000"/>
              </a:lnSpc>
            </a:pPr>
            <a:r>
              <a:rPr lang="en-US" dirty="0"/>
              <a:t>Fulton County Behavioral Health</a:t>
            </a:r>
          </a:p>
          <a:p>
            <a:pPr>
              <a:lnSpc>
                <a:spcPct val="120000"/>
              </a:lnSpc>
            </a:pPr>
            <a:r>
              <a:rPr lang="en-US" dirty="0"/>
              <a:t>Gateway BHS</a:t>
            </a:r>
          </a:p>
          <a:p>
            <a:pPr>
              <a:lnSpc>
                <a:spcPct val="120000"/>
              </a:lnSpc>
            </a:pPr>
            <a:r>
              <a:rPr lang="en-US" dirty="0"/>
              <a:t>Georgia Pines CSB</a:t>
            </a:r>
          </a:p>
          <a:p>
            <a:pPr>
              <a:lnSpc>
                <a:spcPct val="120000"/>
              </a:lnSpc>
            </a:pPr>
            <a:r>
              <a:rPr lang="en-US" dirty="0"/>
              <a:t>Haralson BHS</a:t>
            </a:r>
          </a:p>
          <a:p>
            <a:pPr>
              <a:lnSpc>
                <a:spcPct val="120000"/>
              </a:lnSpc>
            </a:pPr>
            <a:r>
              <a:rPr lang="en-US" dirty="0"/>
              <a:t>Highland Rivers Health</a:t>
            </a:r>
          </a:p>
        </p:txBody>
      </p:sp>
      <p:sp>
        <p:nvSpPr>
          <p:cNvPr id="6" name="Content Placeholder 5"/>
          <p:cNvSpPr>
            <a:spLocks noGrp="1"/>
          </p:cNvSpPr>
          <p:nvPr>
            <p:ph sz="half" idx="2"/>
          </p:nvPr>
        </p:nvSpPr>
        <p:spPr>
          <a:xfrm>
            <a:off x="6172200" y="1470768"/>
            <a:ext cx="5181600" cy="5234832"/>
          </a:xfrm>
        </p:spPr>
        <p:txBody>
          <a:bodyPr>
            <a:normAutofit fontScale="62500" lnSpcReduction="20000"/>
          </a:bodyPr>
          <a:lstStyle/>
          <a:p>
            <a:pPr>
              <a:lnSpc>
                <a:spcPct val="120000"/>
              </a:lnSpc>
            </a:pPr>
            <a:r>
              <a:rPr lang="en-US" dirty="0"/>
              <a:t>Lookout Mountain Community Services </a:t>
            </a:r>
          </a:p>
          <a:p>
            <a:pPr>
              <a:lnSpc>
                <a:spcPct val="120000"/>
              </a:lnSpc>
            </a:pPr>
            <a:r>
              <a:rPr lang="en-US" dirty="0"/>
              <a:t>McIntosh Trail CSB</a:t>
            </a:r>
          </a:p>
          <a:p>
            <a:pPr>
              <a:lnSpc>
                <a:spcPct val="120000"/>
              </a:lnSpc>
            </a:pPr>
            <a:r>
              <a:rPr lang="en-US" dirty="0"/>
              <a:t>Middle Flint BHC</a:t>
            </a:r>
          </a:p>
          <a:p>
            <a:pPr>
              <a:lnSpc>
                <a:spcPct val="120000"/>
              </a:lnSpc>
            </a:pPr>
            <a:r>
              <a:rPr lang="en-US" dirty="0"/>
              <a:t>New Horizons Behavioral Health</a:t>
            </a:r>
          </a:p>
          <a:p>
            <a:pPr>
              <a:lnSpc>
                <a:spcPct val="120000"/>
              </a:lnSpc>
            </a:pPr>
            <a:r>
              <a:rPr lang="en-US" dirty="0"/>
              <a:t>Oconee Center CSB</a:t>
            </a:r>
          </a:p>
          <a:p>
            <a:pPr>
              <a:lnSpc>
                <a:spcPct val="120000"/>
              </a:lnSpc>
            </a:pPr>
            <a:r>
              <a:rPr lang="en-US" dirty="0"/>
              <a:t>Pathways CSB</a:t>
            </a:r>
          </a:p>
          <a:p>
            <a:pPr>
              <a:lnSpc>
                <a:spcPct val="120000"/>
              </a:lnSpc>
            </a:pPr>
            <a:r>
              <a:rPr lang="en-US" dirty="0"/>
              <a:t>Phoenix Center CSB</a:t>
            </a:r>
          </a:p>
          <a:p>
            <a:pPr>
              <a:lnSpc>
                <a:spcPct val="120000"/>
              </a:lnSpc>
            </a:pPr>
            <a:r>
              <a:rPr lang="en-US" dirty="0"/>
              <a:t>Pineland BHDD</a:t>
            </a:r>
          </a:p>
          <a:p>
            <a:pPr>
              <a:lnSpc>
                <a:spcPct val="120000"/>
              </a:lnSpc>
            </a:pPr>
            <a:r>
              <a:rPr lang="en-US" dirty="0"/>
              <a:t>River Edge Behavioral Health Center </a:t>
            </a:r>
          </a:p>
          <a:p>
            <a:pPr>
              <a:lnSpc>
                <a:spcPct val="120000"/>
              </a:lnSpc>
            </a:pPr>
            <a:r>
              <a:rPr lang="en-US" dirty="0"/>
              <a:t>Serenity Behavioral Health System </a:t>
            </a:r>
          </a:p>
          <a:p>
            <a:pPr>
              <a:lnSpc>
                <a:spcPct val="120000"/>
              </a:lnSpc>
            </a:pPr>
            <a:r>
              <a:rPr lang="en-US" dirty="0"/>
              <a:t>BHS of South Georgia</a:t>
            </a:r>
          </a:p>
          <a:p>
            <a:pPr>
              <a:lnSpc>
                <a:spcPct val="120000"/>
              </a:lnSpc>
            </a:pPr>
            <a:r>
              <a:rPr lang="en-US" dirty="0"/>
              <a:t>Unison Behavioral Health</a:t>
            </a:r>
          </a:p>
          <a:p>
            <a:pPr>
              <a:lnSpc>
                <a:spcPct val="120000"/>
              </a:lnSpc>
            </a:pPr>
            <a:r>
              <a:rPr lang="en-US" dirty="0"/>
              <a:t>View Point Health</a:t>
            </a:r>
          </a:p>
        </p:txBody>
      </p:sp>
      <p:sp>
        <p:nvSpPr>
          <p:cNvPr id="4" name="Title 3"/>
          <p:cNvSpPr>
            <a:spLocks noGrp="1"/>
          </p:cNvSpPr>
          <p:nvPr>
            <p:ph type="title"/>
          </p:nvPr>
        </p:nvSpPr>
        <p:spPr/>
        <p:txBody>
          <a:bodyPr/>
          <a:lstStyle/>
          <a:p>
            <a:r>
              <a:rPr lang="en-US" dirty="0"/>
              <a:t>Community Service Boards</a:t>
            </a:r>
          </a:p>
        </p:txBody>
      </p:sp>
    </p:spTree>
    <p:extLst>
      <p:ext uri="{BB962C8B-B14F-4D97-AF65-F5344CB8AC3E}">
        <p14:creationId xmlns:p14="http://schemas.microsoft.com/office/powerpoint/2010/main" val="315217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2B63B3-C62A-4C39-9909-E37FF5348391}"/>
              </a:ext>
            </a:extLst>
          </p:cNvPr>
          <p:cNvSpPr>
            <a:spLocks noGrp="1"/>
          </p:cNvSpPr>
          <p:nvPr>
            <p:ph sz="half" idx="1"/>
          </p:nvPr>
        </p:nvSpPr>
        <p:spPr>
          <a:xfrm>
            <a:off x="838200" y="1632857"/>
            <a:ext cx="5181600" cy="4713514"/>
          </a:xfrm>
        </p:spPr>
        <p:txBody>
          <a:bodyPr>
            <a:normAutofit fontScale="92500" lnSpcReduction="20000"/>
          </a:bodyPr>
          <a:lstStyle/>
          <a:p>
            <a:pPr marL="0" indent="0">
              <a:buNone/>
            </a:pPr>
            <a:r>
              <a:rPr lang="en-US" sz="3200" b="1" u="sng" dirty="0"/>
              <a:t>Region 1</a:t>
            </a:r>
            <a:r>
              <a:rPr lang="en-US" sz="3200" b="1" dirty="0"/>
              <a:t> (Blue)</a:t>
            </a:r>
            <a:endParaRPr lang="en-US" sz="3200" b="1" u="sng" dirty="0"/>
          </a:p>
          <a:p>
            <a:pPr>
              <a:lnSpc>
                <a:spcPct val="110000"/>
              </a:lnSpc>
            </a:pPr>
            <a:endParaRPr lang="en-US" sz="3200" dirty="0"/>
          </a:p>
          <a:p>
            <a:pPr>
              <a:lnSpc>
                <a:spcPct val="110000"/>
              </a:lnSpc>
            </a:pPr>
            <a:r>
              <a:rPr lang="en-US" sz="3200" dirty="0" err="1"/>
              <a:t>Avita</a:t>
            </a:r>
            <a:r>
              <a:rPr lang="en-US" sz="3200" dirty="0"/>
              <a:t> Community Partners</a:t>
            </a:r>
          </a:p>
          <a:p>
            <a:pPr>
              <a:lnSpc>
                <a:spcPct val="110000"/>
              </a:lnSpc>
            </a:pPr>
            <a:r>
              <a:rPr lang="en-US" sz="3200" dirty="0"/>
              <a:t>Cobb CSB</a:t>
            </a:r>
          </a:p>
          <a:p>
            <a:pPr>
              <a:lnSpc>
                <a:spcPct val="110000"/>
              </a:lnSpc>
            </a:pPr>
            <a:r>
              <a:rPr lang="en-US" sz="3200" dirty="0"/>
              <a:t>Douglas CSB</a:t>
            </a:r>
          </a:p>
          <a:p>
            <a:pPr>
              <a:lnSpc>
                <a:spcPct val="110000"/>
              </a:lnSpc>
            </a:pPr>
            <a:r>
              <a:rPr lang="en-US" sz="3200" dirty="0"/>
              <a:t>Haralson Board of Health</a:t>
            </a:r>
          </a:p>
          <a:p>
            <a:pPr>
              <a:lnSpc>
                <a:spcPct val="110000"/>
              </a:lnSpc>
            </a:pPr>
            <a:r>
              <a:rPr lang="en-US" sz="3200" dirty="0"/>
              <a:t>Highland Rivers Health</a:t>
            </a:r>
          </a:p>
          <a:p>
            <a:pPr>
              <a:lnSpc>
                <a:spcPct val="110000"/>
              </a:lnSpc>
            </a:pPr>
            <a:r>
              <a:rPr lang="en-US" sz="3200" dirty="0"/>
              <a:t>Lookout Mountain Community Services</a:t>
            </a:r>
          </a:p>
        </p:txBody>
      </p:sp>
      <p:pic>
        <p:nvPicPr>
          <p:cNvPr id="6" name="Content Placeholder 5">
            <a:extLst>
              <a:ext uri="{FF2B5EF4-FFF2-40B4-BE49-F238E27FC236}">
                <a16:creationId xmlns:a16="http://schemas.microsoft.com/office/drawing/2014/main" id="{F77BAE3C-917A-4394-98D4-B9A66055352A}"/>
              </a:ext>
            </a:extLst>
          </p:cNvPr>
          <p:cNvPicPr>
            <a:picLocks noGrp="1" noChangeAspect="1"/>
          </p:cNvPicPr>
          <p:nvPr>
            <p:ph sz="half" idx="2"/>
          </p:nvPr>
        </p:nvPicPr>
        <p:blipFill rotWithShape="1">
          <a:blip r:embed="rId3"/>
          <a:srcRect t="9908" b="19810"/>
          <a:stretch/>
        </p:blipFill>
        <p:spPr>
          <a:xfrm>
            <a:off x="6716486" y="1825625"/>
            <a:ext cx="4637314" cy="4217783"/>
          </a:xfrm>
        </p:spPr>
      </p:pic>
      <p:sp>
        <p:nvSpPr>
          <p:cNvPr id="4" name="Title 3">
            <a:extLst>
              <a:ext uri="{FF2B5EF4-FFF2-40B4-BE49-F238E27FC236}">
                <a16:creationId xmlns:a16="http://schemas.microsoft.com/office/drawing/2014/main" id="{1A495031-466A-48D5-A585-6DBD574B2111}"/>
              </a:ext>
            </a:extLst>
          </p:cNvPr>
          <p:cNvSpPr>
            <a:spLocks noGrp="1"/>
          </p:cNvSpPr>
          <p:nvPr>
            <p:ph type="title"/>
          </p:nvPr>
        </p:nvSpPr>
        <p:spPr/>
        <p:txBody>
          <a:bodyPr>
            <a:normAutofit/>
          </a:bodyPr>
          <a:lstStyle/>
          <a:p>
            <a:pPr algn="ctr"/>
            <a:r>
              <a:rPr lang="en-US" sz="3400" b="1" dirty="0"/>
              <a:t>Providers by DBHDD Region 1</a:t>
            </a:r>
          </a:p>
        </p:txBody>
      </p:sp>
    </p:spTree>
    <p:extLst>
      <p:ext uri="{BB962C8B-B14F-4D97-AF65-F5344CB8AC3E}">
        <p14:creationId xmlns:p14="http://schemas.microsoft.com/office/powerpoint/2010/main" val="3845224812"/>
      </p:ext>
    </p:extLst>
  </p:cSld>
  <p:clrMapOvr>
    <a:masterClrMapping/>
  </p:clrMapOvr>
</p:sld>
</file>

<file path=ppt/theme/theme1.xml><?xml version="1.0" encoding="utf-8"?>
<a:theme xmlns:a="http://schemas.openxmlformats.org/drawingml/2006/main" name="Office Theme">
  <a:themeElements>
    <a:clrScheme name="Custom 30">
      <a:dk1>
        <a:srgbClr val="000000"/>
      </a:dk1>
      <a:lt1>
        <a:srgbClr val="FFFFFF"/>
      </a:lt1>
      <a:dk2>
        <a:srgbClr val="1D1953"/>
      </a:dk2>
      <a:lt2>
        <a:srgbClr val="E7E6E6"/>
      </a:lt2>
      <a:accent1>
        <a:srgbClr val="00ADEE"/>
      </a:accent1>
      <a:accent2>
        <a:srgbClr val="8CC63F"/>
      </a:accent2>
      <a:accent3>
        <a:srgbClr val="A5A5A5"/>
      </a:accent3>
      <a:accent4>
        <a:srgbClr val="F89C1B"/>
      </a:accent4>
      <a:accent5>
        <a:srgbClr val="016AB5"/>
      </a:accent5>
      <a:accent6>
        <a:srgbClr val="F87A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08168A53029C37488465A8CCD66004F6" ma:contentTypeVersion="381" ma:contentTypeDescription="Create a new document." ma:contentTypeScope="" ma:versionID="d0d0cb049b83f9d94459996a1f519fb1">
  <xsd:schema xmlns:xsd="http://www.w3.org/2001/XMLSchema" xmlns:xs="http://www.w3.org/2001/XMLSchema" xmlns:p="http://schemas.microsoft.com/office/2006/metadata/properties" xmlns:ns2="5742d57d-2c17-4fb0-91f0-23904aa490a0" xmlns:ns3="78371316-3e78-4180-b0d5-699864d5ce10" xmlns:ns4="8785fc8e-c1e5-4208-a619-9ac82625e617" targetNamespace="http://schemas.microsoft.com/office/2006/metadata/properties" ma:root="true" ma:fieldsID="c2cc0a9850253dc2a12db17953d80280" ns2:_="" ns3:_="" ns4:_="">
    <xsd:import namespace="5742d57d-2c17-4fb0-91f0-23904aa490a0"/>
    <xsd:import namespace="78371316-3e78-4180-b0d5-699864d5ce10"/>
    <xsd:import namespace="8785fc8e-c1e5-4208-a619-9ac82625e617"/>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Description0" minOccurs="0"/>
                <xsd:element ref="ns4:LastSharedByUser" minOccurs="0"/>
                <xsd:element ref="ns4: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2d57d-2c17-4fb0-91f0-23904aa490a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371316-3e78-4180-b0d5-699864d5ce10" elementFormDefault="qualified">
    <xsd:import namespace="http://schemas.microsoft.com/office/2006/documentManagement/types"/>
    <xsd:import namespace="http://schemas.microsoft.com/office/infopath/2007/PartnerControls"/>
    <xsd:element name="Description0" ma:index="13" nillable="true" ma:displayName="Description" ma:internalName="Description0">
      <xsd:simpleType>
        <xsd:restriction base="dms:Text">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85fc8e-c1e5-4208-a619-9ac82625e617" elementFormDefault="qualified">
    <xsd:import namespace="http://schemas.microsoft.com/office/2006/documentManagement/types"/>
    <xsd:import namespace="http://schemas.microsoft.com/office/infopath/2007/PartnerControls"/>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escription0 xmlns="78371316-3e78-4180-b0d5-699864d5ce10" xsi:nil="true"/>
    <_dlc_DocId xmlns="5742d57d-2c17-4fb0-91f0-23904aa490a0">DRQURPSXRXJR-1639828013-72</_dlc_DocId>
    <_dlc_DocIdUrl xmlns="5742d57d-2c17-4fb0-91f0-23904aa490a0">
      <Url>https://gets.sharepoint.com/sites/DBHDDCollab/adminops/PublicRelations/_layouts/15/DocIdRedir.aspx?ID=DRQURPSXRXJR-1639828013-72</Url>
      <Description>DRQURPSXRXJR-1639828013-72</Description>
    </_dlc_DocIdUrl>
  </documentManagement>
</p:properties>
</file>

<file path=customXml/itemProps1.xml><?xml version="1.0" encoding="utf-8"?>
<ds:datastoreItem xmlns:ds="http://schemas.openxmlformats.org/officeDocument/2006/customXml" ds:itemID="{B6625036-0997-4E05-8E2A-5EC5074B29E6}">
  <ds:schemaRefs>
    <ds:schemaRef ds:uri="http://schemas.microsoft.com/sharepoint/v3/contenttype/forms"/>
  </ds:schemaRefs>
</ds:datastoreItem>
</file>

<file path=customXml/itemProps2.xml><?xml version="1.0" encoding="utf-8"?>
<ds:datastoreItem xmlns:ds="http://schemas.openxmlformats.org/officeDocument/2006/customXml" ds:itemID="{AF17B5FB-F099-4DFA-81DE-8D413A20064F}">
  <ds:schemaRefs>
    <ds:schemaRef ds:uri="http://schemas.microsoft.com/sharepoint/events"/>
  </ds:schemaRefs>
</ds:datastoreItem>
</file>

<file path=customXml/itemProps3.xml><?xml version="1.0" encoding="utf-8"?>
<ds:datastoreItem xmlns:ds="http://schemas.openxmlformats.org/officeDocument/2006/customXml" ds:itemID="{9176ECBB-BD8F-463A-A384-81E81B509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42d57d-2c17-4fb0-91f0-23904aa490a0"/>
    <ds:schemaRef ds:uri="78371316-3e78-4180-b0d5-699864d5ce10"/>
    <ds:schemaRef ds:uri="8785fc8e-c1e5-4208-a619-9ac82625e6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1076635-377C-4E49-BFB7-B48C3977587C}">
  <ds:schemaRefs>
    <ds:schemaRef ds:uri="78371316-3e78-4180-b0d5-699864d5ce10"/>
    <ds:schemaRef ds:uri="http://schemas.openxmlformats.org/package/2006/metadata/core-properties"/>
    <ds:schemaRef ds:uri="http://purl.org/dc/terms/"/>
    <ds:schemaRef ds:uri="5742d57d-2c17-4fb0-91f0-23904aa490a0"/>
    <ds:schemaRef ds:uri="http://schemas.microsoft.com/office/2006/documentManagement/types"/>
    <ds:schemaRef ds:uri="8785fc8e-c1e5-4208-a619-9ac82625e617"/>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109</TotalTime>
  <Words>1872</Words>
  <Application>Microsoft Office PowerPoint</Application>
  <PresentationFormat>Widescreen</PresentationFormat>
  <Paragraphs>400</Paragraphs>
  <Slides>29</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arial</vt:lpstr>
      <vt:lpstr>Arial Black</vt:lpstr>
      <vt:lpstr>Arial Narrow</vt:lpstr>
      <vt:lpstr>Calibri</vt:lpstr>
      <vt:lpstr>DaunPenh</vt:lpstr>
      <vt:lpstr>Eras Bold ITC</vt:lpstr>
      <vt:lpstr>Georgia</vt:lpstr>
      <vt:lpstr>Times New Roman</vt:lpstr>
      <vt:lpstr>Verdana</vt:lpstr>
      <vt:lpstr>Wingdings</vt:lpstr>
      <vt:lpstr>Office Theme</vt:lpstr>
      <vt:lpstr>PowerPoint Presentation</vt:lpstr>
      <vt:lpstr>PowerPoint Presentation</vt:lpstr>
      <vt:lpstr>Vision</vt:lpstr>
      <vt:lpstr>Mission</vt:lpstr>
      <vt:lpstr>DBHDD: Georgia’s Public Safety Net</vt:lpstr>
      <vt:lpstr>Community Behavioral Health Services</vt:lpstr>
      <vt:lpstr>Community Service Boards (CSBs)</vt:lpstr>
      <vt:lpstr>Community Service Boards</vt:lpstr>
      <vt:lpstr>Providers by DBHDD Region 1</vt:lpstr>
      <vt:lpstr>Contacts:</vt:lpstr>
      <vt:lpstr>C&amp;A Fee For Services Providers</vt:lpstr>
      <vt:lpstr>Region 1 Adult Continuum of Care September 2014 </vt:lpstr>
      <vt:lpstr>Public Safety Net</vt:lpstr>
      <vt:lpstr>Child &amp; Adolescent Crisis Stabilization Programs:</vt:lpstr>
      <vt:lpstr>PRTFs</vt:lpstr>
      <vt:lpstr>GEORGIA APEX PROGRAM REACH, YEAR 3</vt:lpstr>
      <vt:lpstr>Autism Spectrum Disorder Providers for R1</vt:lpstr>
      <vt:lpstr>Autism Spectrum Disorder Providers for R1</vt:lpstr>
      <vt:lpstr>Autism Spectrum Disorder Providers for R1</vt:lpstr>
      <vt:lpstr>Addiction Recovery Support Center (Adults)</vt:lpstr>
      <vt:lpstr>Focus </vt:lpstr>
      <vt:lpstr>there were few options for a person to connect with until recently:</vt:lpstr>
      <vt:lpstr>Community Based System of Care</vt:lpstr>
      <vt:lpstr>Georgia Crisis and Access Line</vt:lpstr>
      <vt:lpstr>Emotional Support Line</vt:lpstr>
      <vt:lpstr>2x2 Series: Self-Care Tips and Support for Managing Life</vt:lpstr>
      <vt:lpstr>So as you leave today:</vt:lpstr>
      <vt:lpstr>Region 1 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Nakita</dc:creator>
  <cp:lastModifiedBy>Link, Michael</cp:lastModifiedBy>
  <cp:revision>6</cp:revision>
  <dcterms:created xsi:type="dcterms:W3CDTF">2020-09-01T18:41:15Z</dcterms:created>
  <dcterms:modified xsi:type="dcterms:W3CDTF">2021-01-13T14:15:33Z</dcterms:modified>
</cp:coreProperties>
</file>