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1" r:id="rId4"/>
    <p:sldId id="257" r:id="rId5"/>
    <p:sldId id="259" r:id="rId6"/>
    <p:sldId id="260"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4B9A-BD78-4F41-9612-1F7B50022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02B12-6446-4B43-A45D-304DFC7B4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E04A5-5779-4125-BA5F-1B1E4B386080}"/>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FA6F4793-D29A-4920-85C5-A1ADB7DE4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D90B8-2EA2-4340-8F21-20013496D22A}"/>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4159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BEAD-155B-4029-BACD-BC3E86A98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D5DBED-93CC-44DC-ACD2-B4E1F9460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D947D-C277-4F7D-9E63-5271A49E8307}"/>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9EA99CC6-BCC5-46CC-8BCD-6EE09FF4F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940DF-6B68-4736-AB59-AEBE3A03D761}"/>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190255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DB5F8A-8E30-4387-9E82-7DBCCA4F4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E529E-56A1-4FF3-AF0E-6FB05F8A0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DA5AF-DA86-4EB7-9CF7-91F8D8E53B6C}"/>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5CF66C7E-FAB8-48EE-9C4C-364CCEFF7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09CA2-E2DA-4A60-89C2-EE92F862ABEB}"/>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301324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1326-2801-4E74-B26B-531115CA9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3EA88-5BB3-4D24-8326-F563B28CE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68E89-4AD7-4D7F-9D73-197E9A01C39F}"/>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8F4BE1FD-611C-4D21-A495-D93FC19DD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AF5DE-BAC7-44DD-A7B3-524303558D75}"/>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151925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C47F-196E-4A50-BE72-F106FD88D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A69C5-FA8C-462A-BFCF-E20E5DBA3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3A5776-57A9-48AD-B771-E49A5E346494}"/>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C9E1C8A7-99BD-426A-9ADE-50BDAFC0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B742E-30F7-4A02-BF91-38FDD1681FD5}"/>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20999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446B-CA5B-418A-9BE0-D93C4050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A9112-184F-4F3B-B14D-4CF747CE0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ED6CB-DFD0-4248-86A1-B79E2DE5AF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64E8E-3721-41BE-9A03-3AE82F4DDD31}"/>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6" name="Footer Placeholder 5">
            <a:extLst>
              <a:ext uri="{FF2B5EF4-FFF2-40B4-BE49-F238E27FC236}">
                <a16:creationId xmlns:a16="http://schemas.microsoft.com/office/drawing/2014/main" id="{9DDB7EB3-AAE9-40E7-9E22-8CC86ADA8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7A95F-E4C1-4515-8805-894E911D40C8}"/>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318818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5018-48D5-45C1-B83C-31AE81D609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A2B5B-610D-42E7-89DA-9D63E1524C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20E18-6A8D-4CD0-89AD-539041F06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C8C588-40D1-40A9-AC71-3A7B6483F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798CC-7339-4886-9239-FB59A9311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8250A0-0C46-420D-A05D-9A59EE47F46D}"/>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8" name="Footer Placeholder 7">
            <a:extLst>
              <a:ext uri="{FF2B5EF4-FFF2-40B4-BE49-F238E27FC236}">
                <a16:creationId xmlns:a16="http://schemas.microsoft.com/office/drawing/2014/main" id="{6E4C59DE-5859-4BA6-8892-737E9BE47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F39838-7815-484A-801D-1CA238CCE25C}"/>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89233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DA43-CF7C-445D-BED8-C476176A8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E002C5-5D2B-444B-8F11-D0C5226DAF32}"/>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4" name="Footer Placeholder 3">
            <a:extLst>
              <a:ext uri="{FF2B5EF4-FFF2-40B4-BE49-F238E27FC236}">
                <a16:creationId xmlns:a16="http://schemas.microsoft.com/office/drawing/2014/main" id="{FD6B8962-39B3-4763-B1CD-025450CB3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6A192-0F11-4DB7-BB83-E5EFF91BA09D}"/>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368236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48991-3222-4A9E-88F5-7AC581A8DF37}"/>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3" name="Footer Placeholder 2">
            <a:extLst>
              <a:ext uri="{FF2B5EF4-FFF2-40B4-BE49-F238E27FC236}">
                <a16:creationId xmlns:a16="http://schemas.microsoft.com/office/drawing/2014/main" id="{C9B3DC82-770C-4D55-BD95-1C94D6AB4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D37FE6-58AE-45FB-9158-6B054A7B16A4}"/>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104037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F2BD-BE11-4CFA-87A1-723BA7A66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A4CF3F-851E-47A1-B119-C9F3BA6E5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38E54E-3BB0-48F1-BE17-FEFA0F490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753B1-B6ED-4410-8790-C603BD298F88}"/>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6" name="Footer Placeholder 5">
            <a:extLst>
              <a:ext uri="{FF2B5EF4-FFF2-40B4-BE49-F238E27FC236}">
                <a16:creationId xmlns:a16="http://schemas.microsoft.com/office/drawing/2014/main" id="{2D3DE5F3-0BE3-4CCC-8D9A-D7BDB4375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ACFF-ADF5-4D26-B5AA-BD98BB15AED1}"/>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8674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0C88-0AD9-41FA-87F1-48E909CC8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A04C5-4E35-4617-A640-097CA1DC7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F65EA-06D5-4394-9DF1-B2853141D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A3D90-D4E8-40D6-A2D4-FCBCF8BE4682}"/>
              </a:ext>
            </a:extLst>
          </p:cNvPr>
          <p:cNvSpPr>
            <a:spLocks noGrp="1"/>
          </p:cNvSpPr>
          <p:nvPr>
            <p:ph type="dt" sz="half" idx="10"/>
          </p:nvPr>
        </p:nvSpPr>
        <p:spPr/>
        <p:txBody>
          <a:bodyPr/>
          <a:lstStyle/>
          <a:p>
            <a:fld id="{A74FFD2C-E153-4D58-953A-2FAF9C613042}" type="datetimeFigureOut">
              <a:rPr lang="en-US" smtClean="0"/>
              <a:t>5/2/2022</a:t>
            </a:fld>
            <a:endParaRPr lang="en-US"/>
          </a:p>
        </p:txBody>
      </p:sp>
      <p:sp>
        <p:nvSpPr>
          <p:cNvPr id="6" name="Footer Placeholder 5">
            <a:extLst>
              <a:ext uri="{FF2B5EF4-FFF2-40B4-BE49-F238E27FC236}">
                <a16:creationId xmlns:a16="http://schemas.microsoft.com/office/drawing/2014/main" id="{162120A9-FE9B-4133-8617-47AF4020B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4D737-2322-480B-A55A-E19D483F3859}"/>
              </a:ext>
            </a:extLst>
          </p:cNvPr>
          <p:cNvSpPr>
            <a:spLocks noGrp="1"/>
          </p:cNvSpPr>
          <p:nvPr>
            <p:ph type="sldNum" sz="quarter" idx="12"/>
          </p:nvPr>
        </p:nvSpPr>
        <p:spPr/>
        <p:txBody>
          <a:bodyPr/>
          <a:lstStyle/>
          <a:p>
            <a:fld id="{554F09C9-8174-4355-8461-90BF171993C6}" type="slidenum">
              <a:rPr lang="en-US" smtClean="0"/>
              <a:t>‹#›</a:t>
            </a:fld>
            <a:endParaRPr lang="en-US"/>
          </a:p>
        </p:txBody>
      </p:sp>
    </p:spTree>
    <p:extLst>
      <p:ext uri="{BB962C8B-B14F-4D97-AF65-F5344CB8AC3E}">
        <p14:creationId xmlns:p14="http://schemas.microsoft.com/office/powerpoint/2010/main" val="250682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7123E-EA9F-4725-8E41-3DD7AE389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F7E152-850B-456C-A1E5-6B0A4AF43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33382-4BDF-452C-B488-E943EB971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FFD2C-E153-4D58-953A-2FAF9C613042}" type="datetimeFigureOut">
              <a:rPr lang="en-US" smtClean="0"/>
              <a:t>5/2/2022</a:t>
            </a:fld>
            <a:endParaRPr lang="en-US"/>
          </a:p>
        </p:txBody>
      </p:sp>
      <p:sp>
        <p:nvSpPr>
          <p:cNvPr id="5" name="Footer Placeholder 4">
            <a:extLst>
              <a:ext uri="{FF2B5EF4-FFF2-40B4-BE49-F238E27FC236}">
                <a16:creationId xmlns:a16="http://schemas.microsoft.com/office/drawing/2014/main" id="{D6D91A1D-1E9F-4E5C-A01E-9C4138CF8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A35842-3A0B-4001-BDCE-24039A71D3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09C9-8174-4355-8461-90BF171993C6}" type="slidenum">
              <a:rPr lang="en-US" smtClean="0"/>
              <a:t>‹#›</a:t>
            </a:fld>
            <a:endParaRPr lang="en-US"/>
          </a:p>
        </p:txBody>
      </p:sp>
    </p:spTree>
    <p:extLst>
      <p:ext uri="{BB962C8B-B14F-4D97-AF65-F5344CB8AC3E}">
        <p14:creationId xmlns:p14="http://schemas.microsoft.com/office/powerpoint/2010/main" val="194433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Amberle.dillard@dhs.ga.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llwhitebackground.com/nature-background.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llwhitebackground.com/nature-background.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177930&amp;picture=family-002"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icserver.org/highway-signs2/f/foster-parent.html"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thebluediamondgallery.com/handwriting/s/statistics.html"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9C24-1DB0-40A9-B619-031279EA8564}"/>
              </a:ext>
            </a:extLst>
          </p:cNvPr>
          <p:cNvSpPr>
            <a:spLocks noGrp="1"/>
          </p:cNvSpPr>
          <p:nvPr>
            <p:ph type="ctrTitle"/>
          </p:nvPr>
        </p:nvSpPr>
        <p:spPr>
          <a:xfrm>
            <a:off x="3820160" y="1122362"/>
            <a:ext cx="4572000" cy="4231957"/>
          </a:xfrm>
        </p:spPr>
        <p:txBody>
          <a:bodyPr>
            <a:normAutofit/>
          </a:bodyPr>
          <a:lstStyle/>
          <a:p>
            <a:r>
              <a:rPr lang="en-US" b="1" dirty="0">
                <a:solidFill>
                  <a:schemeClr val="bg1"/>
                </a:solidFill>
              </a:rPr>
              <a:t>Region 1</a:t>
            </a:r>
            <a:br>
              <a:rPr lang="en-US" b="1" dirty="0">
                <a:solidFill>
                  <a:schemeClr val="bg1"/>
                </a:solidFill>
              </a:rPr>
            </a:br>
            <a:r>
              <a:rPr lang="en-US" b="1" dirty="0">
                <a:solidFill>
                  <a:schemeClr val="bg1"/>
                </a:solidFill>
              </a:rPr>
              <a:t>Caregiver Recruitment and Retention Unit</a:t>
            </a:r>
          </a:p>
        </p:txBody>
      </p:sp>
    </p:spTree>
    <p:extLst>
      <p:ext uri="{BB962C8B-B14F-4D97-AF65-F5344CB8AC3E}">
        <p14:creationId xmlns:p14="http://schemas.microsoft.com/office/powerpoint/2010/main" val="177783509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6DCD2-54A4-4155-8238-479B78FAE0AD}"/>
              </a:ext>
            </a:extLst>
          </p:cNvPr>
          <p:cNvSpPr txBox="1"/>
          <p:nvPr/>
        </p:nvSpPr>
        <p:spPr>
          <a:xfrm>
            <a:off x="91440" y="654051"/>
            <a:ext cx="11978640" cy="3539430"/>
          </a:xfrm>
          <a:prstGeom prst="rect">
            <a:avLst/>
          </a:prstGeom>
          <a:noFill/>
        </p:spPr>
        <p:txBody>
          <a:bodyPr wrap="square">
            <a:spAutoFit/>
          </a:bodyPr>
          <a:lstStyle/>
          <a:p>
            <a:pPr marL="285750" indent="-285750">
              <a:buFontTx/>
              <a:buChar char="-"/>
            </a:pPr>
            <a:r>
              <a:rPr lang="en-US" sz="2800" dirty="0"/>
              <a:t>“Expect dark skies and rough seas but remember after all storms there is sunshine and rainbows.”</a:t>
            </a:r>
          </a:p>
          <a:p>
            <a:pPr marL="285750" indent="-285750">
              <a:buFontTx/>
              <a:buChar char="-"/>
            </a:pPr>
            <a:endParaRPr lang="en-US" sz="2800" dirty="0"/>
          </a:p>
          <a:p>
            <a:pPr marL="285750" indent="-285750">
              <a:buFontTx/>
              <a:buChar char="-"/>
            </a:pPr>
            <a:r>
              <a:rPr lang="en-US" sz="2800" dirty="0"/>
              <a:t>The world may not change if you foster a child, but for that child their world will change.</a:t>
            </a:r>
          </a:p>
          <a:p>
            <a:pPr marL="285750" indent="-285750">
              <a:buFontTx/>
              <a:buChar char="-"/>
            </a:pPr>
            <a:endParaRPr lang="en-US" sz="2800" dirty="0"/>
          </a:p>
          <a:p>
            <a:endParaRPr lang="en-US" sz="2800" dirty="0"/>
          </a:p>
          <a:p>
            <a:pPr algn="ctr"/>
            <a:r>
              <a:rPr lang="en-US" sz="2800" dirty="0"/>
              <a:t>Are you a starfish thrower? </a:t>
            </a:r>
          </a:p>
        </p:txBody>
      </p:sp>
      <p:pic>
        <p:nvPicPr>
          <p:cNvPr id="4" name="Picture 3" descr="Starfish on empty sandy beach">
            <a:extLst>
              <a:ext uri="{FF2B5EF4-FFF2-40B4-BE49-F238E27FC236}">
                <a16:creationId xmlns:a16="http://schemas.microsoft.com/office/drawing/2014/main" id="{13AFF9FE-15C6-467C-BBA6-FF09928DA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517" y="4209910"/>
            <a:ext cx="3452966" cy="2351996"/>
          </a:xfrm>
          <a:prstGeom prst="rect">
            <a:avLst/>
          </a:prstGeom>
        </p:spPr>
      </p:pic>
    </p:spTree>
    <p:extLst>
      <p:ext uri="{BB962C8B-B14F-4D97-AF65-F5344CB8AC3E}">
        <p14:creationId xmlns:p14="http://schemas.microsoft.com/office/powerpoint/2010/main" val="29742611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B61A-51B6-45CE-BBE8-A2E635B02474}"/>
              </a:ext>
            </a:extLst>
          </p:cNvPr>
          <p:cNvSpPr txBox="1"/>
          <p:nvPr/>
        </p:nvSpPr>
        <p:spPr>
          <a:xfrm>
            <a:off x="1381760" y="920621"/>
            <a:ext cx="9906000" cy="4339650"/>
          </a:xfrm>
          <a:prstGeom prst="rect">
            <a:avLst/>
          </a:prstGeom>
          <a:noFill/>
        </p:spPr>
        <p:txBody>
          <a:bodyPr wrap="square" rtlCol="0">
            <a:spAutoFit/>
          </a:bodyPr>
          <a:lstStyle/>
          <a:p>
            <a:pPr algn="ctr"/>
            <a:r>
              <a:rPr lang="en-US" sz="4000" u="sng" dirty="0"/>
              <a:t>Contact Information</a:t>
            </a:r>
          </a:p>
          <a:p>
            <a:pPr algn="ctr"/>
            <a:endParaRPr lang="en-US" sz="3200" dirty="0"/>
          </a:p>
          <a:p>
            <a:pPr algn="ctr"/>
            <a:r>
              <a:rPr lang="en-US" sz="3600" dirty="0"/>
              <a:t>Amberle Dillard</a:t>
            </a:r>
          </a:p>
          <a:p>
            <a:pPr algn="ctr"/>
            <a:r>
              <a:rPr lang="en-US" sz="3200" dirty="0"/>
              <a:t>Caregiver Recruitment and Retention Unit</a:t>
            </a:r>
          </a:p>
          <a:p>
            <a:pPr algn="ctr"/>
            <a:r>
              <a:rPr lang="en-US" sz="3200" dirty="0"/>
              <a:t>Region 1</a:t>
            </a:r>
          </a:p>
          <a:p>
            <a:pPr algn="ctr"/>
            <a:endParaRPr lang="en-US" sz="3200" dirty="0"/>
          </a:p>
          <a:p>
            <a:pPr algn="ctr"/>
            <a:r>
              <a:rPr lang="en-US" sz="3600" dirty="0"/>
              <a:t>Cell: (706) 618-8746</a:t>
            </a:r>
          </a:p>
          <a:p>
            <a:pPr algn="ctr"/>
            <a:r>
              <a:rPr lang="en-US" sz="3600" dirty="0"/>
              <a:t>Email: </a:t>
            </a:r>
            <a:r>
              <a:rPr lang="en-US" sz="3600" dirty="0">
                <a:hlinkClick r:id="rId2"/>
              </a:rPr>
              <a:t>Amberle.dillard@dhs.ga.gov</a:t>
            </a:r>
            <a:r>
              <a:rPr lang="en-US" sz="3600" dirty="0"/>
              <a:t> </a:t>
            </a:r>
            <a:endParaRPr lang="en-US" sz="2000" dirty="0"/>
          </a:p>
        </p:txBody>
      </p:sp>
    </p:spTree>
    <p:extLst>
      <p:ext uri="{BB962C8B-B14F-4D97-AF65-F5344CB8AC3E}">
        <p14:creationId xmlns:p14="http://schemas.microsoft.com/office/powerpoint/2010/main" val="392630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37B968-9E4F-4659-9CBB-DE300918CE09}"/>
              </a:ext>
            </a:extLst>
          </p:cNvPr>
          <p:cNvSpPr txBox="1"/>
          <p:nvPr/>
        </p:nvSpPr>
        <p:spPr>
          <a:xfrm>
            <a:off x="6787315" y="509558"/>
            <a:ext cx="3762375" cy="5632311"/>
          </a:xfrm>
          <a:prstGeom prst="rect">
            <a:avLst/>
          </a:prstGeom>
          <a:noFill/>
        </p:spPr>
        <p:txBody>
          <a:bodyPr wrap="square" rtlCol="0">
            <a:spAutoFit/>
          </a:bodyPr>
          <a:lstStyle/>
          <a:p>
            <a:pPr algn="ctr"/>
            <a:r>
              <a:rPr lang="en-US" sz="6000" b="1" u="sng" dirty="0">
                <a:solidFill>
                  <a:schemeClr val="bg1"/>
                </a:solidFill>
              </a:rPr>
              <a:t>Vision</a:t>
            </a:r>
          </a:p>
          <a:p>
            <a:pPr algn="ctr"/>
            <a:endParaRPr lang="en-US" sz="6000" dirty="0">
              <a:solidFill>
                <a:schemeClr val="bg1"/>
              </a:solidFill>
            </a:endParaRPr>
          </a:p>
          <a:p>
            <a:pPr algn="ctr"/>
            <a:r>
              <a:rPr lang="en-US" sz="6000" dirty="0">
                <a:solidFill>
                  <a:schemeClr val="bg1"/>
                </a:solidFill>
              </a:rPr>
              <a:t>Stronger Families for a Stronger Georgia</a:t>
            </a:r>
          </a:p>
        </p:txBody>
      </p:sp>
    </p:spTree>
    <p:extLst>
      <p:ext uri="{BB962C8B-B14F-4D97-AF65-F5344CB8AC3E}">
        <p14:creationId xmlns:p14="http://schemas.microsoft.com/office/powerpoint/2010/main" val="122661981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9E3BA-481C-40EF-BE76-33C523E98C29}"/>
              </a:ext>
            </a:extLst>
          </p:cNvPr>
          <p:cNvSpPr txBox="1"/>
          <p:nvPr/>
        </p:nvSpPr>
        <p:spPr>
          <a:xfrm>
            <a:off x="7414461" y="458956"/>
            <a:ext cx="4229102" cy="5940088"/>
          </a:xfrm>
          <a:prstGeom prst="rect">
            <a:avLst/>
          </a:prstGeom>
          <a:noFill/>
        </p:spPr>
        <p:txBody>
          <a:bodyPr wrap="square" rtlCol="0">
            <a:spAutoFit/>
          </a:bodyPr>
          <a:lstStyle/>
          <a:p>
            <a:pPr algn="ctr"/>
            <a:r>
              <a:rPr lang="en-US" sz="6000" b="1" u="sng" dirty="0">
                <a:solidFill>
                  <a:schemeClr val="bg1"/>
                </a:solidFill>
              </a:rPr>
              <a:t>Mission</a:t>
            </a:r>
          </a:p>
          <a:p>
            <a:pPr algn="ctr"/>
            <a:endParaRPr lang="en-US" sz="3200" dirty="0">
              <a:solidFill>
                <a:schemeClr val="bg1"/>
              </a:solidFill>
            </a:endParaRPr>
          </a:p>
          <a:p>
            <a:pPr algn="ctr"/>
            <a:r>
              <a:rPr lang="en-US" sz="3200" dirty="0">
                <a:solidFill>
                  <a:schemeClr val="bg1"/>
                </a:solidFill>
              </a:rPr>
              <a:t>Strengthen Georgia by providing Individuals and Families access to services that promote self-sufficiency, independence, and protect Georgia’s vulnerable children and adults</a:t>
            </a:r>
          </a:p>
        </p:txBody>
      </p:sp>
    </p:spTree>
    <p:extLst>
      <p:ext uri="{BB962C8B-B14F-4D97-AF65-F5344CB8AC3E}">
        <p14:creationId xmlns:p14="http://schemas.microsoft.com/office/powerpoint/2010/main" val="15116088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6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881E7-3B4C-489C-A1B2-F60E83B139C0}"/>
              </a:ext>
            </a:extLst>
          </p:cNvPr>
          <p:cNvSpPr txBox="1"/>
          <p:nvPr/>
        </p:nvSpPr>
        <p:spPr>
          <a:xfrm>
            <a:off x="162560" y="284480"/>
            <a:ext cx="11907520" cy="2677656"/>
          </a:xfrm>
          <a:prstGeom prst="rect">
            <a:avLst/>
          </a:prstGeom>
          <a:noFill/>
        </p:spPr>
        <p:txBody>
          <a:bodyPr wrap="square" rtlCol="0">
            <a:spAutoFit/>
          </a:bodyPr>
          <a:lstStyle/>
          <a:p>
            <a:pPr algn="ctr"/>
            <a:r>
              <a:rPr lang="en-US" sz="2800" dirty="0">
                <a:solidFill>
                  <a:schemeClr val="bg1"/>
                </a:solidFill>
              </a:rPr>
              <a:t>Goals of Georgia’s Foster Care System</a:t>
            </a:r>
          </a:p>
          <a:p>
            <a:pPr algn="ctr"/>
            <a:endParaRPr lang="en-US" sz="2800" dirty="0">
              <a:solidFill>
                <a:schemeClr val="bg1"/>
              </a:solidFill>
            </a:endParaRPr>
          </a:p>
          <a:p>
            <a:pPr algn="ctr"/>
            <a:r>
              <a:rPr lang="en-US" sz="2800" dirty="0">
                <a:solidFill>
                  <a:schemeClr val="bg1"/>
                </a:solidFill>
              </a:rPr>
              <a:t>1: Ensure Safety</a:t>
            </a:r>
          </a:p>
          <a:p>
            <a:pPr algn="ctr"/>
            <a:r>
              <a:rPr lang="en-US" sz="2800" dirty="0">
                <a:solidFill>
                  <a:schemeClr val="bg1"/>
                </a:solidFill>
              </a:rPr>
              <a:t>2: Enhance Birth Families’ Parenting Capabilities</a:t>
            </a:r>
          </a:p>
          <a:p>
            <a:pPr algn="ctr"/>
            <a:r>
              <a:rPr lang="en-US" sz="2800" dirty="0">
                <a:solidFill>
                  <a:schemeClr val="bg1"/>
                </a:solidFill>
              </a:rPr>
              <a:t>3: Promote and Expedite Permanency</a:t>
            </a:r>
          </a:p>
          <a:p>
            <a:pPr algn="ctr"/>
            <a:r>
              <a:rPr lang="en-US" sz="2800" dirty="0">
                <a:solidFill>
                  <a:schemeClr val="bg1"/>
                </a:solidFill>
              </a:rPr>
              <a:t>4: Preserve Birth Families Connections</a:t>
            </a:r>
            <a:endParaRPr lang="en-US" dirty="0">
              <a:solidFill>
                <a:schemeClr val="bg1"/>
              </a:solidFill>
            </a:endParaRPr>
          </a:p>
        </p:txBody>
      </p:sp>
    </p:spTree>
    <p:extLst>
      <p:ext uri="{BB962C8B-B14F-4D97-AF65-F5344CB8AC3E}">
        <p14:creationId xmlns:p14="http://schemas.microsoft.com/office/powerpoint/2010/main" val="50160371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81628-C14D-47EE-A35E-01AAE2202CC1}"/>
              </a:ext>
            </a:extLst>
          </p:cNvPr>
          <p:cNvSpPr txBox="1"/>
          <p:nvPr/>
        </p:nvSpPr>
        <p:spPr>
          <a:xfrm>
            <a:off x="224589" y="320842"/>
            <a:ext cx="11774906" cy="6494085"/>
          </a:xfrm>
          <a:prstGeom prst="rect">
            <a:avLst/>
          </a:prstGeom>
          <a:noFill/>
        </p:spPr>
        <p:txBody>
          <a:bodyPr wrap="square" rtlCol="0">
            <a:spAutoFit/>
          </a:bodyPr>
          <a:lstStyle/>
          <a:p>
            <a:pPr algn="ctr"/>
            <a:r>
              <a:rPr lang="en-US" sz="3200" dirty="0"/>
              <a:t>Caregiver Types</a:t>
            </a:r>
          </a:p>
          <a:p>
            <a:pPr algn="ctr"/>
            <a:endParaRPr lang="en-US" sz="3200" dirty="0"/>
          </a:p>
          <a:p>
            <a:pPr algn="ctr"/>
            <a:r>
              <a:rPr lang="en-US" sz="3200" dirty="0"/>
              <a:t>Partnership Parents **</a:t>
            </a:r>
          </a:p>
          <a:p>
            <a:pPr algn="ctr"/>
            <a:r>
              <a:rPr lang="en-US" sz="3200" dirty="0"/>
              <a:t>Resource Parents **</a:t>
            </a:r>
          </a:p>
          <a:p>
            <a:pPr algn="ctr"/>
            <a:r>
              <a:rPr lang="en-US" sz="3200" dirty="0"/>
              <a:t>Adoptive Parents</a:t>
            </a:r>
          </a:p>
          <a:p>
            <a:pPr algn="ctr"/>
            <a:r>
              <a:rPr lang="en-US" sz="3200" dirty="0"/>
              <a:t>Adopt Legal Risk</a:t>
            </a:r>
          </a:p>
          <a:p>
            <a:pPr algn="ctr"/>
            <a:r>
              <a:rPr lang="en-US" sz="3200" dirty="0"/>
              <a:t>Relative Partnership Parent (Fictive Kin)</a:t>
            </a:r>
          </a:p>
          <a:p>
            <a:pPr algn="ctr"/>
            <a:r>
              <a:rPr lang="en-US" sz="3200" dirty="0"/>
              <a:t>Respite Family</a:t>
            </a:r>
          </a:p>
          <a:p>
            <a:pPr algn="ctr"/>
            <a:r>
              <a:rPr lang="en-US" sz="3200" dirty="0"/>
              <a:t>Volunteer Only</a:t>
            </a:r>
          </a:p>
          <a:p>
            <a:pPr algn="ctr"/>
            <a:r>
              <a:rPr lang="en-US" sz="3200" dirty="0"/>
              <a:t>Receiving Homes</a:t>
            </a:r>
          </a:p>
          <a:p>
            <a:pPr algn="ctr"/>
            <a:endParaRPr lang="en-US" sz="3200" dirty="0"/>
          </a:p>
          <a:p>
            <a:pPr algn="ctr"/>
            <a:endParaRPr lang="en-US" sz="3200" dirty="0"/>
          </a:p>
          <a:p>
            <a:pPr algn="ctr"/>
            <a:r>
              <a:rPr lang="en-US" sz="3200" dirty="0"/>
              <a:t>** Majority of Fannin County homes</a:t>
            </a:r>
            <a:endParaRPr lang="en-US" dirty="0"/>
          </a:p>
        </p:txBody>
      </p:sp>
      <p:pic>
        <p:nvPicPr>
          <p:cNvPr id="4" name="Picture 3">
            <a:extLst>
              <a:ext uri="{FF2B5EF4-FFF2-40B4-BE49-F238E27FC236}">
                <a16:creationId xmlns:a16="http://schemas.microsoft.com/office/drawing/2014/main" id="{1B52DCC9-492C-4162-98AD-1813E729BE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4589" y="320842"/>
            <a:ext cx="3749040" cy="2499360"/>
          </a:xfrm>
          <a:prstGeom prst="rect">
            <a:avLst/>
          </a:prstGeom>
        </p:spPr>
      </p:pic>
    </p:spTree>
    <p:extLst>
      <p:ext uri="{BB962C8B-B14F-4D97-AF65-F5344CB8AC3E}">
        <p14:creationId xmlns:p14="http://schemas.microsoft.com/office/powerpoint/2010/main" val="372835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5000" b="2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552CC9-E2F5-49AF-94D1-545CC4149B84}"/>
              </a:ext>
            </a:extLst>
          </p:cNvPr>
          <p:cNvSpPr txBox="1"/>
          <p:nvPr/>
        </p:nvSpPr>
        <p:spPr>
          <a:xfrm>
            <a:off x="100012" y="2691398"/>
            <a:ext cx="11991975" cy="2800767"/>
          </a:xfrm>
          <a:prstGeom prst="rect">
            <a:avLst/>
          </a:prstGeom>
          <a:noFill/>
        </p:spPr>
        <p:txBody>
          <a:bodyPr wrap="square" rtlCol="0">
            <a:spAutoFit/>
          </a:bodyPr>
          <a:lstStyle/>
          <a:p>
            <a:r>
              <a:rPr lang="en-US" sz="2000" dirty="0"/>
              <a:t>As of March 2022, there were 31 children in Fannin County in care.</a:t>
            </a:r>
          </a:p>
          <a:p>
            <a:endParaRPr lang="en-US" sz="2000" dirty="0"/>
          </a:p>
          <a:p>
            <a:pPr marL="285750" indent="-285750">
              <a:buFont typeface="Arial" panose="020B0604020202020204" pitchFamily="34" charset="0"/>
              <a:buChar char="•"/>
            </a:pPr>
            <a:r>
              <a:rPr lang="en-US" sz="2000" dirty="0"/>
              <a:t>Partnership Homes: There are currently on 6 Partnership homes in Fannin County.</a:t>
            </a:r>
          </a:p>
          <a:p>
            <a:pPr marL="742950" lvl="1" indent="-285750">
              <a:buFont typeface="Arial" panose="020B0604020202020204" pitchFamily="34" charset="0"/>
              <a:buChar char="•"/>
            </a:pPr>
            <a:r>
              <a:rPr lang="en-US" sz="2000" dirty="0"/>
              <a:t>Those homes have 15 beds in total. They currently have 22 beds in use. </a:t>
            </a:r>
          </a:p>
          <a:p>
            <a:endParaRPr lang="en-US" sz="2000" dirty="0"/>
          </a:p>
          <a:p>
            <a:pPr marL="285750" indent="-285750">
              <a:buFont typeface="Arial" panose="020B0604020202020204" pitchFamily="34" charset="0"/>
              <a:buChar char="•"/>
            </a:pPr>
            <a:r>
              <a:rPr lang="en-US" sz="2000" dirty="0"/>
              <a:t>Resource Homes: There are currently 2 Resource Parent homes in Fannin County. </a:t>
            </a:r>
          </a:p>
          <a:p>
            <a:pPr marL="742950" lvl="1" indent="-285750">
              <a:buFont typeface="Arial" panose="020B0604020202020204" pitchFamily="34" charset="0"/>
              <a:buChar char="•"/>
            </a:pPr>
            <a:r>
              <a:rPr lang="en-US" sz="2000" dirty="0"/>
              <a:t>Those homes have 4 beds in total</a:t>
            </a:r>
            <a:r>
              <a:rPr lang="en-US" dirty="0"/>
              <a:t>. </a:t>
            </a:r>
            <a:r>
              <a:rPr lang="en-US" sz="2000" dirty="0"/>
              <a:t>They are also over capacity. </a:t>
            </a:r>
            <a:endParaRPr lang="en-US" dirty="0"/>
          </a:p>
          <a:p>
            <a:pPr marL="742950" lvl="1" indent="-285750">
              <a:buFont typeface="Arial" panose="020B0604020202020204" pitchFamily="34" charset="0"/>
              <a:buChar char="•"/>
            </a:pPr>
            <a:endParaRPr lang="en-US" dirty="0"/>
          </a:p>
          <a:p>
            <a:pPr lvl="1"/>
            <a:endParaRPr lang="en-US" dirty="0"/>
          </a:p>
        </p:txBody>
      </p:sp>
      <p:sp>
        <p:nvSpPr>
          <p:cNvPr id="7" name="TextBox 6">
            <a:extLst>
              <a:ext uri="{FF2B5EF4-FFF2-40B4-BE49-F238E27FC236}">
                <a16:creationId xmlns:a16="http://schemas.microsoft.com/office/drawing/2014/main" id="{B4B77F0B-F408-4F80-8367-EAB160F15C74}"/>
              </a:ext>
            </a:extLst>
          </p:cNvPr>
          <p:cNvSpPr txBox="1"/>
          <p:nvPr/>
        </p:nvSpPr>
        <p:spPr>
          <a:xfrm>
            <a:off x="100012" y="5574377"/>
            <a:ext cx="11991975" cy="1015663"/>
          </a:xfrm>
          <a:prstGeom prst="rect">
            <a:avLst/>
          </a:prstGeom>
          <a:noFill/>
        </p:spPr>
        <p:txBody>
          <a:bodyPr wrap="square" rtlCol="0">
            <a:spAutoFit/>
          </a:bodyPr>
          <a:lstStyle/>
          <a:p>
            <a:r>
              <a:rPr lang="en-US" sz="2000" dirty="0"/>
              <a:t>Fannin County does have 2 Kinship Partnership Parent and 2 Kinship Resource Parent homes along with 1 ICPC Partnership home. These homes only take relatives into their homes and more than likely will close after permanency is reached for the child(ren). </a:t>
            </a:r>
          </a:p>
        </p:txBody>
      </p:sp>
    </p:spTree>
    <p:extLst>
      <p:ext uri="{BB962C8B-B14F-4D97-AF65-F5344CB8AC3E}">
        <p14:creationId xmlns:p14="http://schemas.microsoft.com/office/powerpoint/2010/main" val="278472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B35850-19BE-46C1-A7B3-08BDF7C63EC0}"/>
              </a:ext>
            </a:extLst>
          </p:cNvPr>
          <p:cNvSpPr txBox="1"/>
          <p:nvPr/>
        </p:nvSpPr>
        <p:spPr>
          <a:xfrm>
            <a:off x="2507517" y="397510"/>
            <a:ext cx="7176965" cy="1015663"/>
          </a:xfrm>
          <a:prstGeom prst="rect">
            <a:avLst/>
          </a:prstGeom>
          <a:noFill/>
        </p:spPr>
        <p:txBody>
          <a:bodyPr wrap="none" rtlCol="0">
            <a:spAutoFit/>
          </a:bodyPr>
          <a:lstStyle/>
          <a:p>
            <a:r>
              <a:rPr lang="en-US" sz="6000" dirty="0">
                <a:latin typeface="Goudy Stout" panose="0202090407030B020401" pitchFamily="18" charset="0"/>
              </a:rPr>
              <a:t>Our Need</a:t>
            </a:r>
          </a:p>
        </p:txBody>
      </p:sp>
      <p:sp>
        <p:nvSpPr>
          <p:cNvPr id="3" name="TextBox 2">
            <a:extLst>
              <a:ext uri="{FF2B5EF4-FFF2-40B4-BE49-F238E27FC236}">
                <a16:creationId xmlns:a16="http://schemas.microsoft.com/office/drawing/2014/main" id="{401DC2B2-1C6F-49A4-A930-E74E82DE5E78}"/>
              </a:ext>
            </a:extLst>
          </p:cNvPr>
          <p:cNvSpPr txBox="1"/>
          <p:nvPr/>
        </p:nvSpPr>
        <p:spPr>
          <a:xfrm>
            <a:off x="261937" y="1413173"/>
            <a:ext cx="11668125" cy="5139869"/>
          </a:xfrm>
          <a:prstGeom prst="rect">
            <a:avLst/>
          </a:prstGeom>
          <a:noFill/>
        </p:spPr>
        <p:txBody>
          <a:bodyPr wrap="square" rtlCol="0">
            <a:spAutoFit/>
          </a:bodyPr>
          <a:lstStyle/>
          <a:p>
            <a:pPr algn="ctr"/>
            <a:r>
              <a:rPr lang="en-US" sz="3200" dirty="0"/>
              <a:t>We need Foster parents!</a:t>
            </a:r>
          </a:p>
          <a:p>
            <a:pPr algn="ctr"/>
            <a:endParaRPr lang="en-US" sz="3200" dirty="0"/>
          </a:p>
          <a:p>
            <a:pPr algn="ctr"/>
            <a:r>
              <a:rPr lang="en-US" sz="3200" dirty="0"/>
              <a:t>We need Partnership Parents</a:t>
            </a:r>
          </a:p>
          <a:p>
            <a:pPr algn="ctr"/>
            <a:r>
              <a:rPr lang="en-US" sz="3200" dirty="0"/>
              <a:t>We need Partnership Parents who are willing to take sibling groups of 3 or more. </a:t>
            </a:r>
          </a:p>
          <a:p>
            <a:pPr algn="ctr"/>
            <a:r>
              <a:rPr lang="en-US" sz="3200" dirty="0"/>
              <a:t>We need families to take in youth (13-17)</a:t>
            </a:r>
          </a:p>
          <a:p>
            <a:pPr algn="ctr"/>
            <a:r>
              <a:rPr lang="en-US" sz="3200" dirty="0"/>
              <a:t>We need Respite Families</a:t>
            </a:r>
          </a:p>
          <a:p>
            <a:pPr algn="ctr"/>
            <a:r>
              <a:rPr lang="en-US" sz="3200" dirty="0"/>
              <a:t>We need Receiving Homes</a:t>
            </a:r>
          </a:p>
          <a:p>
            <a:pPr algn="ctr"/>
            <a:endParaRPr lang="en-US" sz="2400" dirty="0"/>
          </a:p>
          <a:p>
            <a:r>
              <a:rPr lang="en-US" sz="2400" dirty="0"/>
              <a:t>These homes will allow Fannin County children to remain in their local community, to hopefully remain in their school and allow them to continue some normalcy. </a:t>
            </a:r>
          </a:p>
        </p:txBody>
      </p:sp>
    </p:spTree>
    <p:extLst>
      <p:ext uri="{BB962C8B-B14F-4D97-AF65-F5344CB8AC3E}">
        <p14:creationId xmlns:p14="http://schemas.microsoft.com/office/powerpoint/2010/main" val="20806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CB94C-2607-4DA9-9076-CC27F1CA9F56}"/>
              </a:ext>
            </a:extLst>
          </p:cNvPr>
          <p:cNvSpPr txBox="1"/>
          <p:nvPr/>
        </p:nvSpPr>
        <p:spPr>
          <a:xfrm>
            <a:off x="176464" y="1733617"/>
            <a:ext cx="12015536" cy="5262979"/>
          </a:xfrm>
          <a:prstGeom prst="rect">
            <a:avLst/>
          </a:prstGeom>
          <a:noFill/>
        </p:spPr>
        <p:txBody>
          <a:bodyPr wrap="square" rtlCol="0">
            <a:spAutoFit/>
          </a:bodyPr>
          <a:lstStyle/>
          <a:p>
            <a:pPr marL="285750" indent="-285750">
              <a:buFontTx/>
              <a:buChar char="-"/>
            </a:pPr>
            <a:r>
              <a:rPr lang="en-US" sz="2800" dirty="0"/>
              <a:t>“Being a partnership parent means fostering the entire family unit, not just the children; we are teaching and coaching the parents just as much as we are their kids.”</a:t>
            </a:r>
          </a:p>
          <a:p>
            <a:pPr marL="285750" indent="-285750">
              <a:buFontTx/>
              <a:buChar char="-"/>
            </a:pPr>
            <a:endParaRPr lang="en-US" sz="2800" dirty="0"/>
          </a:p>
          <a:p>
            <a:pPr marL="285750" indent="-285750">
              <a:buFontTx/>
              <a:buChar char="-"/>
            </a:pPr>
            <a:r>
              <a:rPr lang="en-US" sz="2800" dirty="0"/>
              <a:t>“I wanted to help not only children in crisis, but their families in crisis as well”</a:t>
            </a:r>
          </a:p>
          <a:p>
            <a:pPr marL="285750" indent="-285750">
              <a:buFontTx/>
              <a:buChar char="-"/>
            </a:pPr>
            <a:endParaRPr lang="en-US" sz="2800" dirty="0"/>
          </a:p>
          <a:p>
            <a:pPr marL="285750" indent="-285750">
              <a:buFontTx/>
              <a:buChar char="-"/>
            </a:pPr>
            <a:r>
              <a:rPr lang="en-US" sz="2800" dirty="0"/>
              <a:t>“Engaging with the families sharing stories, parenting strategies and strategies for navigating life situations. Sharing for success”</a:t>
            </a:r>
          </a:p>
          <a:p>
            <a:pPr marL="285750" indent="-285750">
              <a:buFontTx/>
              <a:buChar char="-"/>
            </a:pPr>
            <a:endParaRPr lang="en-US" sz="2800" dirty="0"/>
          </a:p>
          <a:p>
            <a:pPr marL="285750" indent="-285750">
              <a:buFontTx/>
              <a:buChar char="-"/>
            </a:pPr>
            <a:r>
              <a:rPr lang="en-US" sz="2800" dirty="0"/>
              <a:t>“The ability to change your life and someone else’s life. Taking a leap of faith. A forever family. Will it be easy? Nope. Will it be worth it? Absolutely!”</a:t>
            </a:r>
          </a:p>
          <a:p>
            <a:pPr marL="285750" indent="-285750">
              <a:buFontTx/>
              <a:buChar char="-"/>
            </a:pPr>
            <a:endParaRPr lang="en-US" sz="2800" dirty="0"/>
          </a:p>
        </p:txBody>
      </p:sp>
      <p:sp>
        <p:nvSpPr>
          <p:cNvPr id="3" name="TextBox 2">
            <a:extLst>
              <a:ext uri="{FF2B5EF4-FFF2-40B4-BE49-F238E27FC236}">
                <a16:creationId xmlns:a16="http://schemas.microsoft.com/office/drawing/2014/main" id="{11B5A080-E577-496B-B4FF-C14F88BEDFF5}"/>
              </a:ext>
            </a:extLst>
          </p:cNvPr>
          <p:cNvSpPr txBox="1"/>
          <p:nvPr/>
        </p:nvSpPr>
        <p:spPr>
          <a:xfrm>
            <a:off x="4009066" y="538480"/>
            <a:ext cx="4350331" cy="923330"/>
          </a:xfrm>
          <a:prstGeom prst="rect">
            <a:avLst/>
          </a:prstGeom>
          <a:noFill/>
        </p:spPr>
        <p:txBody>
          <a:bodyPr wrap="square" rtlCol="0">
            <a:spAutoFit/>
          </a:bodyPr>
          <a:lstStyle/>
          <a:p>
            <a:pPr algn="ctr"/>
            <a:r>
              <a:rPr lang="en-US" sz="5400" b="1" u="sng" dirty="0">
                <a:latin typeface="Edwardian Script ITC" panose="030303020407070D0804" pitchFamily="66" charset="0"/>
              </a:rPr>
              <a:t>The Why</a:t>
            </a:r>
          </a:p>
        </p:txBody>
      </p:sp>
    </p:spTree>
    <p:extLst>
      <p:ext uri="{BB962C8B-B14F-4D97-AF65-F5344CB8AC3E}">
        <p14:creationId xmlns:p14="http://schemas.microsoft.com/office/powerpoint/2010/main" val="2584850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1C0D0-44C5-46B4-90DE-73E3AC609DF2}"/>
              </a:ext>
            </a:extLst>
          </p:cNvPr>
          <p:cNvSpPr txBox="1"/>
          <p:nvPr/>
        </p:nvSpPr>
        <p:spPr>
          <a:xfrm>
            <a:off x="171450" y="209550"/>
            <a:ext cx="11887200" cy="5632311"/>
          </a:xfrm>
          <a:prstGeom prst="rect">
            <a:avLst/>
          </a:prstGeom>
          <a:noFill/>
        </p:spPr>
        <p:txBody>
          <a:bodyPr wrap="square">
            <a:spAutoFit/>
          </a:bodyPr>
          <a:lstStyle/>
          <a:p>
            <a:pPr marL="285750" indent="-285750">
              <a:buFontTx/>
              <a:buChar char="-"/>
            </a:pPr>
            <a:r>
              <a:rPr lang="en-US" sz="2800" dirty="0"/>
              <a:t>Fostering “means patience, understanding, unconditional love and devotion. It’s understanding that these children are imperfectly perfect. It’s about offering a light when the world seems dark to them and the willingness to walk beside in support and encouragement. It’s not easy, but worth every stumble when you hear them laugh and see happiness in their smile and hearts.”</a:t>
            </a:r>
          </a:p>
          <a:p>
            <a:endParaRPr lang="en-US" sz="2800" dirty="0"/>
          </a:p>
          <a:p>
            <a:endParaRPr lang="en-US" sz="2800" dirty="0"/>
          </a:p>
          <a:p>
            <a:endParaRPr lang="en-US" sz="2800" dirty="0"/>
          </a:p>
          <a:p>
            <a:pPr marL="285750" indent="-285750">
              <a:buFontTx/>
              <a:buChar char="-"/>
            </a:pPr>
            <a:r>
              <a:rPr lang="en-US" sz="2800" dirty="0"/>
              <a:t>“Partnership parenting to me is standing in the gap for families who need help getting back on their feet. My goal is to try to partner with the biological parents to be an extension of their family and to extend empathy and grace.”</a:t>
            </a:r>
          </a:p>
          <a:p>
            <a:endParaRPr lang="en-US" sz="2800" dirty="0"/>
          </a:p>
          <a:p>
            <a:endParaRPr lang="en-US" sz="2400" dirty="0"/>
          </a:p>
        </p:txBody>
      </p:sp>
    </p:spTree>
    <p:extLst>
      <p:ext uri="{BB962C8B-B14F-4D97-AF65-F5344CB8AC3E}">
        <p14:creationId xmlns:p14="http://schemas.microsoft.com/office/powerpoint/2010/main" val="41202400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7169</TotalTime>
  <Words>588</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Edwardian Script ITC</vt:lpstr>
      <vt:lpstr>Goudy Stout</vt:lpstr>
      <vt:lpstr>Office Theme</vt:lpstr>
      <vt:lpstr>Region 1 Caregiver Recruitment and Retention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Dillard, Amberle</dc:creator>
  <cp:lastModifiedBy>Dillard, Amberle</cp:lastModifiedBy>
  <cp:revision>8</cp:revision>
  <dcterms:created xsi:type="dcterms:W3CDTF">2022-02-02T15:28:59Z</dcterms:created>
  <dcterms:modified xsi:type="dcterms:W3CDTF">2022-05-02T13:57:34Z</dcterms:modified>
</cp:coreProperties>
</file>