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6B33"/>
    <a:srgbClr val="81AC40"/>
    <a:srgbClr val="96786A"/>
    <a:srgbClr val="409B43"/>
    <a:srgbClr val="6AB471"/>
    <a:srgbClr val="77BFC8"/>
    <a:srgbClr val="78C0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0127" autoAdjust="0"/>
  </p:normalViewPr>
  <p:slideViewPr>
    <p:cSldViewPr snapToGrid="0">
      <p:cViewPr varScale="1">
        <p:scale>
          <a:sx n="87" d="100"/>
          <a:sy n="87" d="100"/>
        </p:scale>
        <p:origin x="105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06AC7-154E-4F32-BB76-808C9E71D90A}" type="datetimeFigureOut">
              <a:rPr lang="en-US" smtClean="0"/>
              <a:t>2/17/2022</a:t>
            </a:fld>
            <a:endParaRPr lang="en-US"/>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AB9C3-3BAC-40A9-968A-1FBD3A137B5C}" type="slidenum">
              <a:rPr lang="en-US" smtClean="0"/>
              <a:t>‹#›</a:t>
            </a:fld>
            <a:endParaRPr lang="en-US"/>
          </a:p>
        </p:txBody>
      </p:sp>
    </p:spTree>
    <p:extLst>
      <p:ext uri="{BB962C8B-B14F-4D97-AF65-F5344CB8AC3E}">
        <p14:creationId xmlns:p14="http://schemas.microsoft.com/office/powerpoint/2010/main" val="1676531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gwinnettpl.libnet.info/event/5550654"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dirty="0">
                <a:solidFill>
                  <a:srgbClr val="0000FF"/>
                </a:solidFill>
                <a:effectLst/>
                <a:latin typeface="Calibri" panose="020F0502020204030204" pitchFamily="34" charset="0"/>
                <a:ea typeface="Calibri" panose="020F0502020204030204" pitchFamily="34" charset="0"/>
                <a:hlinkClick r:id="rId3"/>
              </a:rPr>
              <a:t>https://gwinnettpl.libnet.info/event/5550654</a:t>
            </a:r>
            <a:endParaRPr lang="en-US" sz="1200" u="sng" dirty="0">
              <a:solidFill>
                <a:srgbClr val="0000FF"/>
              </a:solidFill>
              <a:effectLst/>
              <a:latin typeface="Calibri" panose="020F0502020204030204" pitchFamily="34" charset="0"/>
              <a:ea typeface="Calibri" panose="020F0502020204030204" pitchFamily="34" charset="0"/>
            </a:endParaRPr>
          </a:p>
          <a:p>
            <a:endParaRPr lang="en-US" sz="1200" u="sng" dirty="0">
              <a:solidFill>
                <a:srgbClr val="0000FF"/>
              </a:solidFill>
              <a:effectLst/>
              <a:latin typeface="Calibri" panose="020F0502020204030204" pitchFamily="34" charset="0"/>
            </a:endParaRPr>
          </a:p>
          <a:p>
            <a:r>
              <a:rPr lang="en-US" sz="1200" u="none" dirty="0">
                <a:solidFill>
                  <a:srgbClr val="0000FF"/>
                </a:solidFill>
                <a:effectLst/>
                <a:latin typeface="Calibri" panose="020F0502020204030204" pitchFamily="34" charset="0"/>
              </a:rPr>
              <a:t>Link to host registration form: </a:t>
            </a:r>
            <a:r>
              <a:rPr lang="en-US" sz="1200" u="sng" dirty="0">
                <a:solidFill>
                  <a:srgbClr val="0000FF"/>
                </a:solidFill>
                <a:effectLst/>
                <a:latin typeface="Calibri" panose="020F0502020204030204" pitchFamily="34" charset="0"/>
              </a:rPr>
              <a:t>https://tinyurl.com/WH2Uhost </a:t>
            </a:r>
            <a:endParaRPr lang="en-US" dirty="0"/>
          </a:p>
        </p:txBody>
      </p:sp>
      <p:sp>
        <p:nvSpPr>
          <p:cNvPr id="4" name="Slide Number Placeholder 3"/>
          <p:cNvSpPr>
            <a:spLocks noGrp="1"/>
          </p:cNvSpPr>
          <p:nvPr>
            <p:ph type="sldNum" sz="quarter" idx="5"/>
          </p:nvPr>
        </p:nvSpPr>
        <p:spPr/>
        <p:txBody>
          <a:bodyPr/>
          <a:lstStyle/>
          <a:p>
            <a:fld id="{869AB9C3-3BAC-40A9-968A-1FBD3A137B5C}" type="slidenum">
              <a:rPr lang="en-US" smtClean="0"/>
              <a:t>1</a:t>
            </a:fld>
            <a:endParaRPr lang="en-US"/>
          </a:p>
        </p:txBody>
      </p:sp>
    </p:spTree>
    <p:extLst>
      <p:ext uri="{BB962C8B-B14F-4D97-AF65-F5344CB8AC3E}">
        <p14:creationId xmlns:p14="http://schemas.microsoft.com/office/powerpoint/2010/main" val="2786360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D46920-5A7D-4BBC-ADCF-71DEB8D207CF}"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215779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6920-5A7D-4BBC-ADCF-71DEB8D207CF}"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197873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6920-5A7D-4BBC-ADCF-71DEB8D207CF}"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416521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46920-5A7D-4BBC-ADCF-71DEB8D207CF}"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316299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D46920-5A7D-4BBC-ADCF-71DEB8D207CF}" type="datetimeFigureOut">
              <a:rPr lang="en-US" smtClean="0"/>
              <a:t>2/17/2022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723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D46920-5A7D-4BBC-ADCF-71DEB8D207CF}"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972612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D46920-5A7D-4BBC-ADCF-71DEB8D207CF}" type="datetimeFigureOut">
              <a:rPr lang="en-US" smtClean="0"/>
              <a:t>2/17/2022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164190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D46920-5A7D-4BBC-ADCF-71DEB8D207CF}" type="datetimeFigureOut">
              <a:rPr lang="en-US" smtClean="0"/>
              <a:t>2/17/2022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4153011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46920-5A7D-4BBC-ADCF-71DEB8D207CF}" type="datetimeFigureOut">
              <a:rPr lang="en-US" smtClean="0"/>
              <a:t>2/17/2022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366879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E4D46920-5A7D-4BBC-ADCF-71DEB8D207CF}"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39703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E4D46920-5A7D-4BBC-ADCF-71DEB8D207CF}" type="datetimeFigureOut">
              <a:rPr lang="en-US" smtClean="0"/>
              <a:t>2/17/2022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73DDC1-2BC6-4365-9327-847E6C72328F}" type="slidenum">
              <a:rPr lang="en-US" smtClean="0"/>
              <a:t>‹#›</a:t>
            </a:fld>
            <a:endParaRPr lang="en-US"/>
          </a:p>
        </p:txBody>
      </p:sp>
    </p:spTree>
    <p:extLst>
      <p:ext uri="{BB962C8B-B14F-4D97-AF65-F5344CB8AC3E}">
        <p14:creationId xmlns:p14="http://schemas.microsoft.com/office/powerpoint/2010/main" val="280457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E4D46920-5A7D-4BBC-ADCF-71DEB8D207CF}" type="datetimeFigureOut">
              <a:rPr lang="en-US" smtClean="0"/>
              <a:t>2/17/2022</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D73DDC1-2BC6-4365-9327-847E6C72328F}" type="slidenum">
              <a:rPr lang="en-US" smtClean="0"/>
              <a:t>‹#›</a:t>
            </a:fld>
            <a:endParaRPr lang="en-US"/>
          </a:p>
        </p:txBody>
      </p:sp>
    </p:spTree>
    <p:extLst>
      <p:ext uri="{BB962C8B-B14F-4D97-AF65-F5344CB8AC3E}">
        <p14:creationId xmlns:p14="http://schemas.microsoft.com/office/powerpoint/2010/main" val="3309865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https://forms.gle/dnU9r8Ey8BeGvXG28" TargetMode="External"/><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www.resilientnwga.org/" TargetMode="External"/><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2ED33BDE-F858-4849-8EA1-835F369AD0EE}"/>
              </a:ext>
            </a:extLst>
          </p:cNvPr>
          <p:cNvSpPr/>
          <p:nvPr/>
        </p:nvSpPr>
        <p:spPr>
          <a:xfrm>
            <a:off x="2790761" y="3978576"/>
            <a:ext cx="7287006" cy="2937759"/>
          </a:xfrm>
          <a:prstGeom prst="rect">
            <a:avLst/>
          </a:prstGeom>
          <a:solidFill>
            <a:srgbClr val="9678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8C0CD"/>
              </a:solidFill>
            </a:endParaRPr>
          </a:p>
        </p:txBody>
      </p:sp>
      <p:pic>
        <p:nvPicPr>
          <p:cNvPr id="4" name="Picture 3">
            <a:extLst>
              <a:ext uri="{FF2B5EF4-FFF2-40B4-BE49-F238E27FC236}">
                <a16:creationId xmlns:a16="http://schemas.microsoft.com/office/drawing/2014/main" id="{9F5BD8E0-F5FC-4A1F-A4C9-19E88CE47A2E}"/>
              </a:ext>
            </a:extLst>
          </p:cNvPr>
          <p:cNvPicPr>
            <a:picLocks noChangeAspect="1"/>
          </p:cNvPicPr>
          <p:nvPr/>
        </p:nvPicPr>
        <p:blipFill>
          <a:blip r:embed="rId3"/>
          <a:stretch>
            <a:fillRect/>
          </a:stretch>
        </p:blipFill>
        <p:spPr>
          <a:xfrm>
            <a:off x="9089895" y="6916335"/>
            <a:ext cx="844351" cy="807785"/>
          </a:xfrm>
          <a:prstGeom prst="rect">
            <a:avLst/>
          </a:prstGeom>
        </p:spPr>
      </p:pic>
      <p:sp>
        <p:nvSpPr>
          <p:cNvPr id="18" name="TextBox 17">
            <a:extLst>
              <a:ext uri="{FF2B5EF4-FFF2-40B4-BE49-F238E27FC236}">
                <a16:creationId xmlns:a16="http://schemas.microsoft.com/office/drawing/2014/main" id="{15D99EA3-6E42-4BA2-9820-D2A3DB6BBF12}"/>
              </a:ext>
            </a:extLst>
          </p:cNvPr>
          <p:cNvSpPr txBox="1"/>
          <p:nvPr/>
        </p:nvSpPr>
        <p:spPr>
          <a:xfrm>
            <a:off x="3727345" y="4046750"/>
            <a:ext cx="5296938" cy="523220"/>
          </a:xfrm>
          <a:prstGeom prst="rect">
            <a:avLst/>
          </a:prstGeom>
          <a:noFill/>
        </p:spPr>
        <p:txBody>
          <a:bodyPr wrap="square" rtlCol="0">
            <a:spAutoFit/>
          </a:bodyPr>
          <a:lstStyle/>
          <a:p>
            <a:pPr algn="ctr"/>
            <a:r>
              <a:rPr lang="en-US" sz="2800" dirty="0">
                <a:solidFill>
                  <a:schemeClr val="bg1"/>
                </a:solidFill>
                <a:latin typeface="Avenir" panose="020B0503020203020204" pitchFamily="34" charset="0"/>
              </a:rPr>
              <a:t>Georgia’s Essentials for Childhood</a:t>
            </a:r>
          </a:p>
        </p:txBody>
      </p:sp>
      <p:pic>
        <p:nvPicPr>
          <p:cNvPr id="32" name="Picture 31">
            <a:extLst>
              <a:ext uri="{FF2B5EF4-FFF2-40B4-BE49-F238E27FC236}">
                <a16:creationId xmlns:a16="http://schemas.microsoft.com/office/drawing/2014/main" id="{C2061C78-6E14-4CA5-92DD-5295CA5B057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25164" y="6987814"/>
            <a:ext cx="1086582" cy="811592"/>
          </a:xfrm>
          <a:prstGeom prst="rect">
            <a:avLst/>
          </a:prstGeom>
        </p:spPr>
      </p:pic>
      <p:sp>
        <p:nvSpPr>
          <p:cNvPr id="40" name="TextBox 39">
            <a:extLst>
              <a:ext uri="{FF2B5EF4-FFF2-40B4-BE49-F238E27FC236}">
                <a16:creationId xmlns:a16="http://schemas.microsoft.com/office/drawing/2014/main" id="{5A396553-0A28-4F18-AC62-0C905D0405EC}"/>
              </a:ext>
            </a:extLst>
          </p:cNvPr>
          <p:cNvSpPr txBox="1"/>
          <p:nvPr/>
        </p:nvSpPr>
        <p:spPr>
          <a:xfrm>
            <a:off x="2895079" y="4521504"/>
            <a:ext cx="7182688" cy="1458861"/>
          </a:xfrm>
          <a:prstGeom prst="rect">
            <a:avLst/>
          </a:prstGeom>
          <a:noFill/>
        </p:spPr>
        <p:txBody>
          <a:bodyPr wrap="square">
            <a:spAutoFit/>
          </a:bodyPr>
          <a:lstStyle/>
          <a:p>
            <a:pPr>
              <a:lnSpc>
                <a:spcPct val="120000"/>
              </a:lnSpc>
              <a:spcBef>
                <a:spcPts val="0"/>
              </a:spcBef>
            </a:pPr>
            <a:r>
              <a:rPr lang="en-US" sz="1500" dirty="0">
                <a:solidFill>
                  <a:schemeClr val="tx1">
                    <a:lumMod val="75000"/>
                    <a:lumOff val="25000"/>
                  </a:schemeClr>
                </a:solidFill>
              </a:rPr>
              <a:t>This book discussion is a part of Georgia’s Essentials for Childhood Initiative, Georgia Reads and sponsored by Resilient Georgia’s grant to the Building a Region of Resilience in NW Georgia. In addition to joining our book study, we hope you will attend the kickoff event, a virtual, statewide opportunity to learn more about the book and how our state is working to address  trauma, build resilience, and offer healing in our communities.  </a:t>
            </a:r>
          </a:p>
        </p:txBody>
      </p:sp>
      <p:pic>
        <p:nvPicPr>
          <p:cNvPr id="42" name="Picture 41" descr="Logo&#10;&#10;Description automatically generated with medium confidence">
            <a:extLst>
              <a:ext uri="{FF2B5EF4-FFF2-40B4-BE49-F238E27FC236}">
                <a16:creationId xmlns:a16="http://schemas.microsoft.com/office/drawing/2014/main" id="{B201ABF4-9FF0-4CA2-B6D2-B035FF83836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600853" y="7118122"/>
            <a:ext cx="1666822" cy="434502"/>
          </a:xfrm>
          <a:prstGeom prst="rect">
            <a:avLst/>
          </a:prstGeom>
        </p:spPr>
      </p:pic>
      <p:pic>
        <p:nvPicPr>
          <p:cNvPr id="44" name="Picture 43" descr="A picture containing logo&#10;&#10;Description automatically generated">
            <a:extLst>
              <a:ext uri="{FF2B5EF4-FFF2-40B4-BE49-F238E27FC236}">
                <a16:creationId xmlns:a16="http://schemas.microsoft.com/office/drawing/2014/main" id="{4847C95A-E27F-48E8-BD8C-20C9D261C0C7}"/>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096903" y="7026036"/>
            <a:ext cx="630442" cy="750620"/>
          </a:xfrm>
          <a:prstGeom prst="rect">
            <a:avLst/>
          </a:prstGeom>
        </p:spPr>
      </p:pic>
      <p:sp>
        <p:nvSpPr>
          <p:cNvPr id="3" name="Rectangle 2">
            <a:extLst>
              <a:ext uri="{FF2B5EF4-FFF2-40B4-BE49-F238E27FC236}">
                <a16:creationId xmlns:a16="http://schemas.microsoft.com/office/drawing/2014/main" id="{6EC89185-ACFB-4BDA-8C24-51CE351CE86A}"/>
              </a:ext>
            </a:extLst>
          </p:cNvPr>
          <p:cNvSpPr/>
          <p:nvPr/>
        </p:nvSpPr>
        <p:spPr>
          <a:xfrm>
            <a:off x="0" y="-1"/>
            <a:ext cx="10058399" cy="3978577"/>
          </a:xfrm>
          <a:prstGeom prst="rect">
            <a:avLst/>
          </a:prstGeom>
          <a:solidFill>
            <a:srgbClr val="81AC40"/>
          </a:solidFill>
          <a:ln>
            <a:solidFill>
              <a:srgbClr val="6AB47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1600" dirty="0">
              <a:solidFill>
                <a:schemeClr val="tx1">
                  <a:lumMod val="75000"/>
                  <a:lumOff val="25000"/>
                </a:schemeClr>
              </a:solidFill>
            </a:endParaRPr>
          </a:p>
        </p:txBody>
      </p:sp>
      <p:sp>
        <p:nvSpPr>
          <p:cNvPr id="20" name="TextBox 19">
            <a:extLst>
              <a:ext uri="{FF2B5EF4-FFF2-40B4-BE49-F238E27FC236}">
                <a16:creationId xmlns:a16="http://schemas.microsoft.com/office/drawing/2014/main" id="{3D090F5B-6839-42E2-90E5-856A3F5DF11F}"/>
              </a:ext>
            </a:extLst>
          </p:cNvPr>
          <p:cNvSpPr txBox="1"/>
          <p:nvPr/>
        </p:nvSpPr>
        <p:spPr>
          <a:xfrm>
            <a:off x="1828724" y="-73756"/>
            <a:ext cx="6400935" cy="707886"/>
          </a:xfrm>
          <a:prstGeom prst="rect">
            <a:avLst/>
          </a:prstGeom>
          <a:noFill/>
        </p:spPr>
        <p:txBody>
          <a:bodyPr wrap="square">
            <a:spAutoFit/>
          </a:bodyPr>
          <a:lstStyle/>
          <a:p>
            <a:pPr algn="ctr"/>
            <a:r>
              <a:rPr lang="en-US" sz="4000" dirty="0">
                <a:solidFill>
                  <a:schemeClr val="bg1"/>
                </a:solidFill>
                <a:latin typeface="Avenir" panose="020B0503020203020204" pitchFamily="34" charset="0"/>
              </a:rPr>
              <a:t>You’re Invited!</a:t>
            </a:r>
          </a:p>
        </p:txBody>
      </p:sp>
      <p:sp>
        <p:nvSpPr>
          <p:cNvPr id="21" name="TextBox 20">
            <a:extLst>
              <a:ext uri="{FF2B5EF4-FFF2-40B4-BE49-F238E27FC236}">
                <a16:creationId xmlns:a16="http://schemas.microsoft.com/office/drawing/2014/main" id="{DEA62CCB-6859-42E3-B5A7-909037DCB6CA}"/>
              </a:ext>
            </a:extLst>
          </p:cNvPr>
          <p:cNvSpPr txBox="1"/>
          <p:nvPr/>
        </p:nvSpPr>
        <p:spPr>
          <a:xfrm>
            <a:off x="-1" y="468398"/>
            <a:ext cx="9344967" cy="3550459"/>
          </a:xfrm>
          <a:prstGeom prst="rect">
            <a:avLst/>
          </a:prstGeom>
          <a:noFill/>
        </p:spPr>
        <p:txBody>
          <a:bodyPr wrap="square">
            <a:spAutoFit/>
          </a:bodyPr>
          <a:lstStyle/>
          <a:p>
            <a:pPr algn="ctr"/>
            <a:r>
              <a:rPr lang="en-US" dirty="0">
                <a:solidFill>
                  <a:schemeClr val="bg1"/>
                </a:solidFill>
              </a:rPr>
              <a:t>Be a part of the Building a Region of Resilience Book Club, a discussion of  </a:t>
            </a:r>
          </a:p>
          <a:p>
            <a:pPr algn="ctr"/>
            <a:r>
              <a:rPr lang="en-US" dirty="0">
                <a:solidFill>
                  <a:schemeClr val="bg1"/>
                </a:solidFill>
              </a:rPr>
              <a:t>Bruce D. Perry, MD, PhD and Oprah Winfrey's book, “What Happened to You?” </a:t>
            </a:r>
          </a:p>
          <a:p>
            <a:pPr algn="ctr">
              <a:tabLst>
                <a:tab pos="7666038" algn="l"/>
              </a:tabLst>
            </a:pPr>
            <a:endParaRPr lang="en-US" sz="1000" dirty="0">
              <a:solidFill>
                <a:schemeClr val="bg1"/>
              </a:solidFill>
            </a:endParaRPr>
          </a:p>
          <a:p>
            <a:pPr marL="174625">
              <a:lnSpc>
                <a:spcPct val="120000"/>
              </a:lnSpc>
              <a:tabLst>
                <a:tab pos="7666038" algn="l"/>
              </a:tabLst>
            </a:pPr>
            <a:r>
              <a:rPr lang="en-US" sz="1600" dirty="0"/>
              <a:t>Building a Region of Resilience is inviting you to be a part of an important conversation on                              trauma, resilience and healing in our community and across our state.  Join us as we walk                                             through our Georgia-specific discussion guide and debrief the key concepts in this book. We                                       will explore the difference between the questions “What’s wrong with you?” and “What                                     happened to you?” and how that key question changes our perspective, approach and outcomes. </a:t>
            </a:r>
            <a:endParaRPr lang="en-US" sz="800" dirty="0"/>
          </a:p>
          <a:p>
            <a:pPr marL="174625">
              <a:lnSpc>
                <a:spcPct val="120000"/>
              </a:lnSpc>
              <a:tabLst>
                <a:tab pos="7666038" algn="l"/>
              </a:tabLst>
            </a:pPr>
            <a:endParaRPr lang="en-US" sz="600" dirty="0"/>
          </a:p>
          <a:p>
            <a:pPr marL="174625">
              <a:lnSpc>
                <a:spcPct val="120000"/>
              </a:lnSpc>
              <a:tabLst>
                <a:tab pos="7666038" algn="l"/>
              </a:tabLst>
            </a:pPr>
            <a:r>
              <a:rPr lang="en-US" sz="1600" b="1" i="1" dirty="0"/>
              <a:t>When</a:t>
            </a:r>
            <a:r>
              <a:rPr lang="en-US" sz="1600" dirty="0"/>
              <a:t>: The 2</a:t>
            </a:r>
            <a:r>
              <a:rPr lang="en-US" sz="1600" baseline="30000" dirty="0"/>
              <a:t>nd</a:t>
            </a:r>
            <a:r>
              <a:rPr lang="en-US" sz="1600" dirty="0"/>
              <a:t>, 3</a:t>
            </a:r>
            <a:r>
              <a:rPr lang="en-US" sz="1600" baseline="30000" dirty="0"/>
              <a:t>rd</a:t>
            </a:r>
            <a:r>
              <a:rPr lang="en-US" sz="1600" dirty="0"/>
              <a:t> and 4th Wed. in April from 3:30 – 5 PM (4/14/22, 4/21/22 and 4/28/22)</a:t>
            </a:r>
          </a:p>
          <a:p>
            <a:pPr marL="174625">
              <a:lnSpc>
                <a:spcPct val="120000"/>
              </a:lnSpc>
              <a:tabLst>
                <a:tab pos="7666038" algn="l"/>
              </a:tabLst>
            </a:pPr>
            <a:r>
              <a:rPr lang="en-US" sz="1600" b="1" i="1" dirty="0"/>
              <a:t>Where</a:t>
            </a:r>
            <a:r>
              <a:rPr lang="en-US" sz="1600" dirty="0"/>
              <a:t>: Discussions will be facilitated via Zoom and credentials emailed with the invite                                         upon registration. </a:t>
            </a:r>
          </a:p>
          <a:p>
            <a:pPr marL="174625">
              <a:lnSpc>
                <a:spcPct val="120000"/>
              </a:lnSpc>
              <a:tabLst>
                <a:tab pos="7666038" algn="l"/>
              </a:tabLst>
            </a:pPr>
            <a:r>
              <a:rPr lang="en-US" sz="1600" b="1" i="1" dirty="0"/>
              <a:t>Registration</a:t>
            </a:r>
            <a:r>
              <a:rPr lang="en-US" sz="1600" dirty="0"/>
              <a:t>: </a:t>
            </a:r>
            <a:r>
              <a:rPr lang="en-US" sz="1600" dirty="0">
                <a:solidFill>
                  <a:schemeClr val="tx1">
                    <a:lumMod val="75000"/>
                    <a:lumOff val="25000"/>
                  </a:schemeClr>
                </a:solidFill>
                <a:hlinkClick r:id="rId7"/>
              </a:rPr>
              <a:t>https://forms.gle/dnU9r8Ey8BeGvXG28</a:t>
            </a:r>
            <a:r>
              <a:rPr lang="en-US" sz="1600" dirty="0">
                <a:solidFill>
                  <a:schemeClr val="tx1">
                    <a:lumMod val="75000"/>
                    <a:lumOff val="25000"/>
                  </a:schemeClr>
                </a:solidFill>
              </a:rPr>
              <a:t> </a:t>
            </a:r>
          </a:p>
        </p:txBody>
      </p:sp>
      <p:grpSp>
        <p:nvGrpSpPr>
          <p:cNvPr id="2" name="Group 1">
            <a:extLst>
              <a:ext uri="{FF2B5EF4-FFF2-40B4-BE49-F238E27FC236}">
                <a16:creationId xmlns:a16="http://schemas.microsoft.com/office/drawing/2014/main" id="{DBC810EB-436A-4402-977D-4C3E800DF9CD}"/>
              </a:ext>
            </a:extLst>
          </p:cNvPr>
          <p:cNvGrpSpPr/>
          <p:nvPr/>
        </p:nvGrpSpPr>
        <p:grpSpPr>
          <a:xfrm>
            <a:off x="8440614" y="136929"/>
            <a:ext cx="1493631" cy="2365112"/>
            <a:chOff x="1715718" y="2562577"/>
            <a:chExt cx="3466325" cy="5656912"/>
          </a:xfrm>
        </p:grpSpPr>
        <p:grpSp>
          <p:nvGrpSpPr>
            <p:cNvPr id="11" name="Group 10">
              <a:extLst>
                <a:ext uri="{FF2B5EF4-FFF2-40B4-BE49-F238E27FC236}">
                  <a16:creationId xmlns:a16="http://schemas.microsoft.com/office/drawing/2014/main" id="{0D4B58D1-AA16-400E-84E6-DFC30B0DFA56}"/>
                </a:ext>
              </a:extLst>
            </p:cNvPr>
            <p:cNvGrpSpPr/>
            <p:nvPr/>
          </p:nvGrpSpPr>
          <p:grpSpPr>
            <a:xfrm>
              <a:off x="1715718" y="2562577"/>
              <a:ext cx="3466325" cy="4753471"/>
              <a:chOff x="1793979" y="261464"/>
              <a:chExt cx="4991519" cy="6845012"/>
            </a:xfrm>
          </p:grpSpPr>
          <p:pic>
            <p:nvPicPr>
              <p:cNvPr id="14" name="Picture 13">
                <a:extLst>
                  <a:ext uri="{FF2B5EF4-FFF2-40B4-BE49-F238E27FC236}">
                    <a16:creationId xmlns:a16="http://schemas.microsoft.com/office/drawing/2014/main" id="{8EA99574-825E-45D4-9E3A-CC22B0B416BD}"/>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793979" y="261464"/>
                <a:ext cx="4991519" cy="4888176"/>
              </a:xfrm>
              <a:prstGeom prst="rect">
                <a:avLst/>
              </a:prstGeom>
            </p:spPr>
          </p:pic>
          <p:cxnSp>
            <p:nvCxnSpPr>
              <p:cNvPr id="13" name="Straight Connector 12">
                <a:extLst>
                  <a:ext uri="{FF2B5EF4-FFF2-40B4-BE49-F238E27FC236}">
                    <a16:creationId xmlns:a16="http://schemas.microsoft.com/office/drawing/2014/main" id="{E2B3A773-75E4-48D4-85E2-79C88CDA572D}"/>
                  </a:ext>
                </a:extLst>
              </p:cNvPr>
              <p:cNvCxnSpPr/>
              <p:nvPr/>
            </p:nvCxnSpPr>
            <p:spPr>
              <a:xfrm>
                <a:off x="1804995" y="4627084"/>
                <a:ext cx="0" cy="2479392"/>
              </a:xfrm>
              <a:prstGeom prst="line">
                <a:avLst/>
              </a:prstGeom>
              <a:ln>
                <a:solidFill>
                  <a:schemeClr val="bg1">
                    <a:lumMod val="50000"/>
                  </a:schemeClr>
                </a:solidFill>
              </a:ln>
            </p:spPr>
            <p:style>
              <a:lnRef idx="3">
                <a:schemeClr val="accent3"/>
              </a:lnRef>
              <a:fillRef idx="0">
                <a:schemeClr val="accent3"/>
              </a:fillRef>
              <a:effectRef idx="2">
                <a:schemeClr val="accent3"/>
              </a:effectRef>
              <a:fontRef idx="minor">
                <a:schemeClr val="tx1"/>
              </a:fontRef>
            </p:style>
          </p:cxnSp>
        </p:grpSp>
        <p:pic>
          <p:nvPicPr>
            <p:cNvPr id="9" name="Picture 8">
              <a:extLst>
                <a:ext uri="{FF2B5EF4-FFF2-40B4-BE49-F238E27FC236}">
                  <a16:creationId xmlns:a16="http://schemas.microsoft.com/office/drawing/2014/main" id="{9502D6F9-2E93-4D82-9A60-55875E7D1B07}"/>
                </a:ext>
              </a:extLst>
            </p:cNvPr>
            <p:cNvPicPr>
              <a:picLocks noChangeAspect="1"/>
            </p:cNvPicPr>
            <p:nvPr/>
          </p:nvPicPr>
          <p:blipFill>
            <a:blip r:embed="rId9"/>
            <a:stretch>
              <a:fillRect/>
            </a:stretch>
          </p:blipFill>
          <p:spPr>
            <a:xfrm>
              <a:off x="1715718" y="2882580"/>
              <a:ext cx="3404947" cy="5336909"/>
            </a:xfrm>
            <a:prstGeom prst="rect">
              <a:avLst/>
            </a:prstGeom>
            <a:ln>
              <a:solidFill>
                <a:schemeClr val="bg1">
                  <a:lumMod val="50000"/>
                </a:schemeClr>
              </a:solidFill>
            </a:ln>
            <a:effectLst>
              <a:outerShdw blurRad="50800" dist="38100" dir="2700000" algn="tl" rotWithShape="0">
                <a:prstClr val="black">
                  <a:alpha val="40000"/>
                </a:prstClr>
              </a:outerShdw>
            </a:effectLst>
          </p:spPr>
        </p:pic>
      </p:grpSp>
      <p:sp>
        <p:nvSpPr>
          <p:cNvPr id="6" name="Rectangle 5">
            <a:extLst>
              <a:ext uri="{FF2B5EF4-FFF2-40B4-BE49-F238E27FC236}">
                <a16:creationId xmlns:a16="http://schemas.microsoft.com/office/drawing/2014/main" id="{02D68559-4988-477F-B57C-725DB3EB8621}"/>
              </a:ext>
            </a:extLst>
          </p:cNvPr>
          <p:cNvSpPr/>
          <p:nvPr/>
        </p:nvSpPr>
        <p:spPr>
          <a:xfrm>
            <a:off x="0" y="4003801"/>
            <a:ext cx="2790762" cy="2912534"/>
          </a:xfrm>
          <a:prstGeom prst="rect">
            <a:avLst/>
          </a:prstGeom>
          <a:solidFill>
            <a:schemeClr val="bg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8C0CD"/>
              </a:solidFill>
            </a:endParaRPr>
          </a:p>
        </p:txBody>
      </p:sp>
      <p:pic>
        <p:nvPicPr>
          <p:cNvPr id="8" name="Picture 7" descr="Company name&#10;&#10;Description automatically generated">
            <a:extLst>
              <a:ext uri="{FF2B5EF4-FFF2-40B4-BE49-F238E27FC236}">
                <a16:creationId xmlns:a16="http://schemas.microsoft.com/office/drawing/2014/main" id="{95916700-7003-42FF-9C41-F0111394B98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9417" y="4111661"/>
            <a:ext cx="2662156" cy="2662156"/>
          </a:xfrm>
          <a:prstGeom prst="rect">
            <a:avLst/>
          </a:prstGeom>
        </p:spPr>
      </p:pic>
      <p:sp>
        <p:nvSpPr>
          <p:cNvPr id="23" name="TextBox 22">
            <a:extLst>
              <a:ext uri="{FF2B5EF4-FFF2-40B4-BE49-F238E27FC236}">
                <a16:creationId xmlns:a16="http://schemas.microsoft.com/office/drawing/2014/main" id="{53965F1A-04A6-42C3-9AF4-D801B2742513}"/>
              </a:ext>
            </a:extLst>
          </p:cNvPr>
          <p:cNvSpPr txBox="1"/>
          <p:nvPr/>
        </p:nvSpPr>
        <p:spPr>
          <a:xfrm>
            <a:off x="2869948" y="6111757"/>
            <a:ext cx="7064297" cy="663515"/>
          </a:xfrm>
          <a:prstGeom prst="rect">
            <a:avLst/>
          </a:prstGeom>
          <a:noFill/>
        </p:spPr>
        <p:txBody>
          <a:bodyPr wrap="square">
            <a:spAutoFit/>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You can get more information about trauma and resources available in NW Georgia on our website: </a:t>
            </a:r>
            <a:r>
              <a:rPr kumimoji="0" lang="en-US" sz="1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11"/>
              </a:rPr>
              <a:t>www.ResilientNWGA.org</a:t>
            </a:r>
            <a:r>
              <a:rPr kumimoji="0" lang="en-US" sz="1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p:txBody>
      </p:sp>
      <p:cxnSp>
        <p:nvCxnSpPr>
          <p:cNvPr id="15" name="Straight Connector 14">
            <a:extLst>
              <a:ext uri="{FF2B5EF4-FFF2-40B4-BE49-F238E27FC236}">
                <a16:creationId xmlns:a16="http://schemas.microsoft.com/office/drawing/2014/main" id="{8CDF0C4E-C0F4-4F85-9C10-25EFEE53ABFE}"/>
              </a:ext>
            </a:extLst>
          </p:cNvPr>
          <p:cNvCxnSpPr/>
          <p:nvPr/>
        </p:nvCxnSpPr>
        <p:spPr>
          <a:xfrm>
            <a:off x="0" y="6916335"/>
            <a:ext cx="10077767"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7" name="Picture 16" descr="Qr code&#10;&#10;Description automatically generated">
            <a:extLst>
              <a:ext uri="{FF2B5EF4-FFF2-40B4-BE49-F238E27FC236}">
                <a16:creationId xmlns:a16="http://schemas.microsoft.com/office/drawing/2014/main" id="{41A2D843-5564-4A32-9A23-581293E18E23}"/>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513745" y="2575325"/>
            <a:ext cx="1347367" cy="1347367"/>
          </a:xfrm>
          <a:prstGeom prst="rect">
            <a:avLst/>
          </a:prstGeom>
        </p:spPr>
      </p:pic>
    </p:spTree>
    <p:extLst>
      <p:ext uri="{BB962C8B-B14F-4D97-AF65-F5344CB8AC3E}">
        <p14:creationId xmlns:p14="http://schemas.microsoft.com/office/powerpoint/2010/main" val="21842026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TotalTime>
  <Words>282</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Chosewood, Deborah</dc:creator>
  <cp:lastModifiedBy>Sherry Morris</cp:lastModifiedBy>
  <cp:revision>21</cp:revision>
  <dcterms:created xsi:type="dcterms:W3CDTF">2021-08-24T16:41:47Z</dcterms:created>
  <dcterms:modified xsi:type="dcterms:W3CDTF">2022-02-17T19:16:13Z</dcterms:modified>
</cp:coreProperties>
</file>