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8288000" cy="10287000"/>
  <p:notesSz cx="6858000" cy="9144000"/>
  <p:embeddedFontLst>
    <p:embeddedFont>
      <p:font typeface="Garet" pitchFamily="2" charset="77"/>
      <p:regular r:id="rId39"/>
    </p:embeddedFont>
    <p:embeddedFont>
      <p:font typeface="Garet Bold" pitchFamily="2" charset="77"/>
      <p:regular r:id="rId40"/>
      <p:bold r:id="rId41"/>
    </p:embeddedFont>
    <p:embeddedFont>
      <p:font typeface="ShellCondensedBold" pitchFamily="2"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21" autoAdjust="0"/>
  </p:normalViewPr>
  <p:slideViewPr>
    <p:cSldViewPr>
      <p:cViewPr varScale="1">
        <p:scale>
          <a:sx n="62" d="100"/>
          <a:sy n="62" d="100"/>
        </p:scale>
        <p:origin x="1320" y="5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2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2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2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3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 Id="rId9" Type="http://schemas.openxmlformats.org/officeDocument/2006/relationships/image" Target="../media/image115.jpeg"/></Relationships>
</file>

<file path=ppt/slides/_rels/slide3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960281"/>
            <a:ext cx="17259300" cy="10287000"/>
            <a:chOff x="0" y="0"/>
            <a:chExt cx="23012400" cy="13716000"/>
          </a:xfrm>
        </p:grpSpPr>
        <p:sp>
          <p:nvSpPr>
            <p:cNvPr id="3" name="AutoShape 3"/>
            <p:cNvSpPr/>
            <p:nvPr/>
          </p:nvSpPr>
          <p:spPr>
            <a:xfrm>
              <a:off x="12700" y="12319000"/>
              <a:ext cx="22999700" cy="0"/>
            </a:xfrm>
            <a:prstGeom prst="line">
              <a:avLst/>
            </a:prstGeom>
            <a:ln w="25400" cap="rnd">
              <a:solidFill>
                <a:srgbClr val="000000"/>
              </a:solidFill>
              <a:prstDash val="solid"/>
              <a:headEnd type="none" w="sm" len="sm"/>
              <a:tailEnd type="none" w="sm" len="sm"/>
            </a:ln>
          </p:spPr>
          <p:txBody>
            <a:bodyPr/>
            <a:lstStyle/>
            <a:p>
              <a:endParaRPr lang="en-US"/>
            </a:p>
          </p:txBody>
        </p:sp>
        <p:sp>
          <p:nvSpPr>
            <p:cNvPr id="4" name="AutoShape 4"/>
            <p:cNvSpPr/>
            <p:nvPr/>
          </p:nvSpPr>
          <p:spPr>
            <a:xfrm rot="-5400000">
              <a:off x="-6845300" y="6845300"/>
              <a:ext cx="13716000" cy="0"/>
            </a:xfrm>
            <a:prstGeom prst="line">
              <a:avLst/>
            </a:prstGeom>
            <a:ln w="25400" cap="rnd">
              <a:solidFill>
                <a:srgbClr val="000000"/>
              </a:solidFill>
              <a:prstDash val="solid"/>
              <a:headEnd type="none" w="sm" len="sm"/>
              <a:tailEnd type="none" w="sm" len="sm"/>
            </a:ln>
          </p:spPr>
          <p:txBody>
            <a:bodyPr/>
            <a:lstStyle/>
            <a:p>
              <a:endParaRPr lang="en-US"/>
            </a:p>
          </p:txBody>
        </p:sp>
      </p:grpSp>
      <p:sp>
        <p:nvSpPr>
          <p:cNvPr id="5" name="Freeform 5"/>
          <p:cNvSpPr/>
          <p:nvPr/>
        </p:nvSpPr>
        <p:spPr>
          <a:xfrm>
            <a:off x="2598360" y="-964083"/>
            <a:ext cx="14119981" cy="14119981"/>
          </a:xfrm>
          <a:custGeom>
            <a:avLst/>
            <a:gdLst/>
            <a:ahLst/>
            <a:cxnLst/>
            <a:rect l="l" t="t" r="r" b="b"/>
            <a:pathLst>
              <a:path w="14119981" h="14119981">
                <a:moveTo>
                  <a:pt x="0" y="0"/>
                </a:moveTo>
                <a:lnTo>
                  <a:pt x="14119980" y="0"/>
                </a:lnTo>
                <a:lnTo>
                  <a:pt x="14119980" y="14119981"/>
                </a:lnTo>
                <a:lnTo>
                  <a:pt x="0" y="14119981"/>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TextBox 6"/>
          <p:cNvSpPr txBox="1"/>
          <p:nvPr/>
        </p:nvSpPr>
        <p:spPr>
          <a:xfrm>
            <a:off x="1212811" y="8185033"/>
            <a:ext cx="15862378" cy="918748"/>
          </a:xfrm>
          <a:prstGeom prst="rect">
            <a:avLst/>
          </a:prstGeom>
        </p:spPr>
        <p:txBody>
          <a:bodyPr lIns="0" tIns="0" rIns="0" bIns="0" rtlCol="0" anchor="t">
            <a:spAutoFit/>
          </a:bodyPr>
          <a:lstStyle/>
          <a:p>
            <a:pPr marL="0" lvl="0" indent="0" algn="ctr">
              <a:lnSpc>
                <a:spcPts val="6921"/>
              </a:lnSpc>
              <a:spcBef>
                <a:spcPct val="0"/>
              </a:spcBef>
            </a:pPr>
            <a:r>
              <a:rPr lang="en-US" sz="6921" b="1" i="1">
                <a:solidFill>
                  <a:srgbClr val="393636"/>
                </a:solidFill>
                <a:latin typeface="Garet Bold"/>
                <a:ea typeface="Garet Bold"/>
                <a:cs typeface="Garet Bold"/>
                <a:sym typeface="Garet Bold"/>
              </a:rPr>
              <a:t>Handcrafted &amp; Artisinal Gifts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3" name="AutoShape 3"/>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Freeform 4"/>
          <p:cNvSpPr/>
          <p:nvPr/>
        </p:nvSpPr>
        <p:spPr>
          <a:xfrm>
            <a:off x="5289777" y="421390"/>
            <a:ext cx="3459864" cy="4324831"/>
          </a:xfrm>
          <a:custGeom>
            <a:avLst/>
            <a:gdLst/>
            <a:ahLst/>
            <a:cxnLst/>
            <a:rect l="l" t="t" r="r" b="b"/>
            <a:pathLst>
              <a:path w="3459864" h="4324831">
                <a:moveTo>
                  <a:pt x="0" y="0"/>
                </a:moveTo>
                <a:lnTo>
                  <a:pt x="3459864" y="0"/>
                </a:lnTo>
                <a:lnTo>
                  <a:pt x="3459864" y="4324830"/>
                </a:lnTo>
                <a:lnTo>
                  <a:pt x="0" y="432483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650621" y="421390"/>
            <a:ext cx="4324831" cy="4324831"/>
          </a:xfrm>
          <a:custGeom>
            <a:avLst/>
            <a:gdLst/>
            <a:ahLst/>
            <a:cxnLst/>
            <a:rect l="l" t="t" r="r" b="b"/>
            <a:pathLst>
              <a:path w="4324831" h="4324831">
                <a:moveTo>
                  <a:pt x="0" y="0"/>
                </a:moveTo>
                <a:lnTo>
                  <a:pt x="4324831" y="0"/>
                </a:lnTo>
                <a:lnTo>
                  <a:pt x="4324831" y="4324830"/>
                </a:lnTo>
                <a:lnTo>
                  <a:pt x="0" y="432483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13702717" y="421390"/>
            <a:ext cx="4324831" cy="4324831"/>
          </a:xfrm>
          <a:custGeom>
            <a:avLst/>
            <a:gdLst/>
            <a:ahLst/>
            <a:cxnLst/>
            <a:rect l="l" t="t" r="r" b="b"/>
            <a:pathLst>
              <a:path w="4324831" h="4324831">
                <a:moveTo>
                  <a:pt x="0" y="0"/>
                </a:moveTo>
                <a:lnTo>
                  <a:pt x="4324831" y="0"/>
                </a:lnTo>
                <a:lnTo>
                  <a:pt x="4324831" y="4324830"/>
                </a:lnTo>
                <a:lnTo>
                  <a:pt x="0" y="4324830"/>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a:off x="9063562" y="421390"/>
            <a:ext cx="4324831" cy="4324831"/>
          </a:xfrm>
          <a:custGeom>
            <a:avLst/>
            <a:gdLst/>
            <a:ahLst/>
            <a:cxnLst/>
            <a:rect l="l" t="t" r="r" b="b"/>
            <a:pathLst>
              <a:path w="4324831" h="4324831">
                <a:moveTo>
                  <a:pt x="0" y="0"/>
                </a:moveTo>
                <a:lnTo>
                  <a:pt x="4324830" y="0"/>
                </a:lnTo>
                <a:lnTo>
                  <a:pt x="4324830" y="4324830"/>
                </a:lnTo>
                <a:lnTo>
                  <a:pt x="0" y="4324830"/>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660629" y="4935653"/>
            <a:ext cx="4276660" cy="4276660"/>
          </a:xfrm>
          <a:custGeom>
            <a:avLst/>
            <a:gdLst/>
            <a:ahLst/>
            <a:cxnLst/>
            <a:rect l="l" t="t" r="r" b="b"/>
            <a:pathLst>
              <a:path w="4276660" h="4276660">
                <a:moveTo>
                  <a:pt x="0" y="0"/>
                </a:moveTo>
                <a:lnTo>
                  <a:pt x="4276660" y="0"/>
                </a:lnTo>
                <a:lnTo>
                  <a:pt x="4276660" y="4276660"/>
                </a:lnTo>
                <a:lnTo>
                  <a:pt x="0" y="4276660"/>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rot="-10800000">
            <a:off x="5289777" y="4935653"/>
            <a:ext cx="3207495" cy="4276660"/>
          </a:xfrm>
          <a:custGeom>
            <a:avLst/>
            <a:gdLst/>
            <a:ahLst/>
            <a:cxnLst/>
            <a:rect l="l" t="t" r="r" b="b"/>
            <a:pathLst>
              <a:path w="3207495" h="4276660">
                <a:moveTo>
                  <a:pt x="0" y="0"/>
                </a:moveTo>
                <a:lnTo>
                  <a:pt x="3207494" y="0"/>
                </a:lnTo>
                <a:lnTo>
                  <a:pt x="3207494" y="4276660"/>
                </a:lnTo>
                <a:lnTo>
                  <a:pt x="0" y="4276660"/>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10"/>
          <p:cNvSpPr/>
          <p:nvPr/>
        </p:nvSpPr>
        <p:spPr>
          <a:xfrm>
            <a:off x="9144000" y="4935653"/>
            <a:ext cx="3241985" cy="4322647"/>
          </a:xfrm>
          <a:custGeom>
            <a:avLst/>
            <a:gdLst/>
            <a:ahLst/>
            <a:cxnLst/>
            <a:rect l="l" t="t" r="r" b="b"/>
            <a:pathLst>
              <a:path w="3241985" h="4322647">
                <a:moveTo>
                  <a:pt x="0" y="0"/>
                </a:moveTo>
                <a:lnTo>
                  <a:pt x="3241985" y="0"/>
                </a:lnTo>
                <a:lnTo>
                  <a:pt x="3241985" y="4322647"/>
                </a:lnTo>
                <a:lnTo>
                  <a:pt x="0" y="4322647"/>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3" name="AutoShape 3"/>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Freeform 4"/>
          <p:cNvSpPr/>
          <p:nvPr/>
        </p:nvSpPr>
        <p:spPr>
          <a:xfrm>
            <a:off x="12499321" y="1028700"/>
            <a:ext cx="5047980" cy="4114800"/>
          </a:xfrm>
          <a:custGeom>
            <a:avLst/>
            <a:gdLst/>
            <a:ahLst/>
            <a:cxnLst/>
            <a:rect l="l" t="t" r="r" b="b"/>
            <a:pathLst>
              <a:path w="5047980" h="4114800">
                <a:moveTo>
                  <a:pt x="0" y="0"/>
                </a:moveTo>
                <a:lnTo>
                  <a:pt x="5047979" y="0"/>
                </a:lnTo>
                <a:lnTo>
                  <a:pt x="5047979" y="4114800"/>
                </a:lnTo>
                <a:lnTo>
                  <a:pt x="0" y="41148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6620010" y="1028700"/>
            <a:ext cx="5047980" cy="4114800"/>
          </a:xfrm>
          <a:custGeom>
            <a:avLst/>
            <a:gdLst/>
            <a:ahLst/>
            <a:cxnLst/>
            <a:rect l="l" t="t" r="r" b="b"/>
            <a:pathLst>
              <a:path w="5047980" h="4114800">
                <a:moveTo>
                  <a:pt x="0" y="0"/>
                </a:moveTo>
                <a:lnTo>
                  <a:pt x="5047980" y="0"/>
                </a:lnTo>
                <a:lnTo>
                  <a:pt x="5047980" y="4114800"/>
                </a:lnTo>
                <a:lnTo>
                  <a:pt x="0" y="41148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743355" y="1028700"/>
            <a:ext cx="5047980" cy="4114800"/>
          </a:xfrm>
          <a:custGeom>
            <a:avLst/>
            <a:gdLst/>
            <a:ahLst/>
            <a:cxnLst/>
            <a:rect l="l" t="t" r="r" b="b"/>
            <a:pathLst>
              <a:path w="5047980" h="4114800">
                <a:moveTo>
                  <a:pt x="0" y="0"/>
                </a:moveTo>
                <a:lnTo>
                  <a:pt x="5047980" y="0"/>
                </a:lnTo>
                <a:lnTo>
                  <a:pt x="5047980" y="4114800"/>
                </a:lnTo>
                <a:lnTo>
                  <a:pt x="0" y="4114800"/>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a:off x="1028700" y="5501846"/>
            <a:ext cx="3617127" cy="3468846"/>
          </a:xfrm>
          <a:custGeom>
            <a:avLst/>
            <a:gdLst/>
            <a:ahLst/>
            <a:cxnLst/>
            <a:rect l="l" t="t" r="r" b="b"/>
            <a:pathLst>
              <a:path w="3617127" h="3468846">
                <a:moveTo>
                  <a:pt x="0" y="0"/>
                </a:moveTo>
                <a:lnTo>
                  <a:pt x="3617127" y="0"/>
                </a:lnTo>
                <a:lnTo>
                  <a:pt x="3617127" y="3468846"/>
                </a:lnTo>
                <a:lnTo>
                  <a:pt x="0" y="3468846"/>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5209403" y="5501846"/>
            <a:ext cx="3617127" cy="3468846"/>
          </a:xfrm>
          <a:custGeom>
            <a:avLst/>
            <a:gdLst/>
            <a:ahLst/>
            <a:cxnLst/>
            <a:rect l="l" t="t" r="r" b="b"/>
            <a:pathLst>
              <a:path w="3617127" h="3468846">
                <a:moveTo>
                  <a:pt x="0" y="0"/>
                </a:moveTo>
                <a:lnTo>
                  <a:pt x="3617127" y="0"/>
                </a:lnTo>
                <a:lnTo>
                  <a:pt x="3617127" y="3468846"/>
                </a:lnTo>
                <a:lnTo>
                  <a:pt x="0" y="3468846"/>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9388505" y="5501846"/>
            <a:ext cx="3617127" cy="3468846"/>
          </a:xfrm>
          <a:custGeom>
            <a:avLst/>
            <a:gdLst/>
            <a:ahLst/>
            <a:cxnLst/>
            <a:rect l="l" t="t" r="r" b="b"/>
            <a:pathLst>
              <a:path w="3617127" h="3468846">
                <a:moveTo>
                  <a:pt x="0" y="0"/>
                </a:moveTo>
                <a:lnTo>
                  <a:pt x="3617126" y="0"/>
                </a:lnTo>
                <a:lnTo>
                  <a:pt x="3617126" y="3468846"/>
                </a:lnTo>
                <a:lnTo>
                  <a:pt x="0" y="3468846"/>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10"/>
          <p:cNvSpPr/>
          <p:nvPr/>
        </p:nvSpPr>
        <p:spPr>
          <a:xfrm>
            <a:off x="13567606" y="5501846"/>
            <a:ext cx="3617127" cy="3468846"/>
          </a:xfrm>
          <a:custGeom>
            <a:avLst/>
            <a:gdLst/>
            <a:ahLst/>
            <a:cxnLst/>
            <a:rect l="l" t="t" r="r" b="b"/>
            <a:pathLst>
              <a:path w="3617127" h="3468846">
                <a:moveTo>
                  <a:pt x="0" y="0"/>
                </a:moveTo>
                <a:lnTo>
                  <a:pt x="3617127" y="0"/>
                </a:lnTo>
                <a:lnTo>
                  <a:pt x="3617127" y="3468846"/>
                </a:lnTo>
                <a:lnTo>
                  <a:pt x="0" y="3468846"/>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3" name="Freeform 3"/>
          <p:cNvSpPr/>
          <p:nvPr/>
        </p:nvSpPr>
        <p:spPr>
          <a:xfrm>
            <a:off x="1028700" y="1028700"/>
            <a:ext cx="3531202" cy="3531202"/>
          </a:xfrm>
          <a:custGeom>
            <a:avLst/>
            <a:gdLst/>
            <a:ahLst/>
            <a:cxnLst/>
            <a:rect l="l" t="t" r="r" b="b"/>
            <a:pathLst>
              <a:path w="3531202" h="3531202">
                <a:moveTo>
                  <a:pt x="0" y="0"/>
                </a:moveTo>
                <a:lnTo>
                  <a:pt x="3531202" y="0"/>
                </a:lnTo>
                <a:lnTo>
                  <a:pt x="3531202" y="3531202"/>
                </a:lnTo>
                <a:lnTo>
                  <a:pt x="0" y="353120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a:off x="5387287" y="991630"/>
            <a:ext cx="3568272" cy="3568272"/>
          </a:xfrm>
          <a:custGeom>
            <a:avLst/>
            <a:gdLst/>
            <a:ahLst/>
            <a:cxnLst/>
            <a:rect l="l" t="t" r="r" b="b"/>
            <a:pathLst>
              <a:path w="3568272" h="3568272">
                <a:moveTo>
                  <a:pt x="0" y="0"/>
                </a:moveTo>
                <a:lnTo>
                  <a:pt x="3568272" y="0"/>
                </a:lnTo>
                <a:lnTo>
                  <a:pt x="3568272" y="3568272"/>
                </a:lnTo>
                <a:lnTo>
                  <a:pt x="0" y="356827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1028700" y="5316495"/>
            <a:ext cx="3568272" cy="3568272"/>
          </a:xfrm>
          <a:custGeom>
            <a:avLst/>
            <a:gdLst/>
            <a:ahLst/>
            <a:cxnLst/>
            <a:rect l="l" t="t" r="r" b="b"/>
            <a:pathLst>
              <a:path w="3568272" h="3568272">
                <a:moveTo>
                  <a:pt x="0" y="0"/>
                </a:moveTo>
                <a:lnTo>
                  <a:pt x="3568272" y="0"/>
                </a:lnTo>
                <a:lnTo>
                  <a:pt x="3568272" y="3568272"/>
                </a:lnTo>
                <a:lnTo>
                  <a:pt x="0" y="3568272"/>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9784234" y="991630"/>
            <a:ext cx="3568272" cy="3568272"/>
          </a:xfrm>
          <a:custGeom>
            <a:avLst/>
            <a:gdLst/>
            <a:ahLst/>
            <a:cxnLst/>
            <a:rect l="l" t="t" r="r" b="b"/>
            <a:pathLst>
              <a:path w="3568272" h="3568272">
                <a:moveTo>
                  <a:pt x="0" y="0"/>
                </a:moveTo>
                <a:lnTo>
                  <a:pt x="3568273" y="0"/>
                </a:lnTo>
                <a:lnTo>
                  <a:pt x="3568273" y="3568272"/>
                </a:lnTo>
                <a:lnTo>
                  <a:pt x="0" y="3568272"/>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a:off x="14181182" y="1010165"/>
            <a:ext cx="3531202" cy="3531202"/>
          </a:xfrm>
          <a:custGeom>
            <a:avLst/>
            <a:gdLst/>
            <a:ahLst/>
            <a:cxnLst/>
            <a:rect l="l" t="t" r="r" b="b"/>
            <a:pathLst>
              <a:path w="3531202" h="3531202">
                <a:moveTo>
                  <a:pt x="0" y="0"/>
                </a:moveTo>
                <a:lnTo>
                  <a:pt x="3531201" y="0"/>
                </a:lnTo>
                <a:lnTo>
                  <a:pt x="3531201" y="3531202"/>
                </a:lnTo>
                <a:lnTo>
                  <a:pt x="0" y="3531202"/>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5387287" y="5316495"/>
            <a:ext cx="3568272" cy="3568272"/>
          </a:xfrm>
          <a:custGeom>
            <a:avLst/>
            <a:gdLst/>
            <a:ahLst/>
            <a:cxnLst/>
            <a:rect l="l" t="t" r="r" b="b"/>
            <a:pathLst>
              <a:path w="3568272" h="3568272">
                <a:moveTo>
                  <a:pt x="0" y="0"/>
                </a:moveTo>
                <a:lnTo>
                  <a:pt x="3568272" y="0"/>
                </a:lnTo>
                <a:lnTo>
                  <a:pt x="3568272" y="3568272"/>
                </a:lnTo>
                <a:lnTo>
                  <a:pt x="0" y="3568272"/>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flipV="1">
            <a:off x="9746134" y="5316495"/>
            <a:ext cx="3568272" cy="3568272"/>
          </a:xfrm>
          <a:custGeom>
            <a:avLst/>
            <a:gdLst/>
            <a:ahLst/>
            <a:cxnLst/>
            <a:rect l="l" t="t" r="r" b="b"/>
            <a:pathLst>
              <a:path w="3568272" h="3568272">
                <a:moveTo>
                  <a:pt x="0" y="3568272"/>
                </a:moveTo>
                <a:lnTo>
                  <a:pt x="3568273" y="3568272"/>
                </a:lnTo>
                <a:lnTo>
                  <a:pt x="3568273" y="0"/>
                </a:lnTo>
                <a:lnTo>
                  <a:pt x="0" y="0"/>
                </a:lnTo>
                <a:lnTo>
                  <a:pt x="0" y="3568272"/>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10"/>
          <p:cNvSpPr/>
          <p:nvPr/>
        </p:nvSpPr>
        <p:spPr>
          <a:xfrm>
            <a:off x="14181182" y="5316495"/>
            <a:ext cx="3568272" cy="3568272"/>
          </a:xfrm>
          <a:custGeom>
            <a:avLst/>
            <a:gdLst/>
            <a:ahLst/>
            <a:cxnLst/>
            <a:rect l="l" t="t" r="r" b="b"/>
            <a:pathLst>
              <a:path w="3568272" h="3568272">
                <a:moveTo>
                  <a:pt x="0" y="0"/>
                </a:moveTo>
                <a:lnTo>
                  <a:pt x="3568272" y="0"/>
                </a:lnTo>
                <a:lnTo>
                  <a:pt x="3568272" y="3568272"/>
                </a:lnTo>
                <a:lnTo>
                  <a:pt x="0" y="3568272"/>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3" name="Freeform 3"/>
          <p:cNvSpPr/>
          <p:nvPr/>
        </p:nvSpPr>
        <p:spPr>
          <a:xfrm>
            <a:off x="465157" y="9280"/>
            <a:ext cx="4917671" cy="4917671"/>
          </a:xfrm>
          <a:custGeom>
            <a:avLst/>
            <a:gdLst/>
            <a:ahLst/>
            <a:cxnLst/>
            <a:rect l="l" t="t" r="r" b="b"/>
            <a:pathLst>
              <a:path w="4917671" h="4917671">
                <a:moveTo>
                  <a:pt x="0" y="0"/>
                </a:moveTo>
                <a:lnTo>
                  <a:pt x="4917671" y="0"/>
                </a:lnTo>
                <a:lnTo>
                  <a:pt x="4917671" y="4917671"/>
                </a:lnTo>
                <a:lnTo>
                  <a:pt x="0" y="4917671"/>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a:off x="12279048" y="9280"/>
            <a:ext cx="5134220" cy="5134220"/>
          </a:xfrm>
          <a:custGeom>
            <a:avLst/>
            <a:gdLst/>
            <a:ahLst/>
            <a:cxnLst/>
            <a:rect l="l" t="t" r="r" b="b"/>
            <a:pathLst>
              <a:path w="5134220" h="5134220">
                <a:moveTo>
                  <a:pt x="0" y="0"/>
                </a:moveTo>
                <a:lnTo>
                  <a:pt x="5134220" y="0"/>
                </a:lnTo>
                <a:lnTo>
                  <a:pt x="5134220" y="5134220"/>
                </a:lnTo>
                <a:lnTo>
                  <a:pt x="0" y="513422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12279048" y="5621326"/>
            <a:ext cx="5193996" cy="3870997"/>
          </a:xfrm>
          <a:custGeom>
            <a:avLst/>
            <a:gdLst/>
            <a:ahLst/>
            <a:cxnLst/>
            <a:rect l="l" t="t" r="r" b="b"/>
            <a:pathLst>
              <a:path w="5193996" h="3870997">
                <a:moveTo>
                  <a:pt x="0" y="0"/>
                </a:moveTo>
                <a:lnTo>
                  <a:pt x="5193996" y="0"/>
                </a:lnTo>
                <a:lnTo>
                  <a:pt x="5193996" y="3870996"/>
                </a:lnTo>
                <a:lnTo>
                  <a:pt x="0" y="3870996"/>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465157" y="5769780"/>
            <a:ext cx="4866627" cy="3722542"/>
          </a:xfrm>
          <a:custGeom>
            <a:avLst/>
            <a:gdLst/>
            <a:ahLst/>
            <a:cxnLst/>
            <a:rect l="l" t="t" r="r" b="b"/>
            <a:pathLst>
              <a:path w="4866627" h="3722542">
                <a:moveTo>
                  <a:pt x="0" y="0"/>
                </a:moveTo>
                <a:lnTo>
                  <a:pt x="4866627" y="0"/>
                </a:lnTo>
                <a:lnTo>
                  <a:pt x="4866627" y="3722542"/>
                </a:lnTo>
                <a:lnTo>
                  <a:pt x="0" y="3722542"/>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rot="-5400000">
            <a:off x="8957691" y="7415136"/>
            <a:ext cx="5744308" cy="0"/>
          </a:xfrm>
          <a:prstGeom prst="line">
            <a:avLst/>
          </a:prstGeom>
          <a:ln w="19050" cap="flat">
            <a:solidFill>
              <a:srgbClr val="000000"/>
            </a:solidFill>
            <a:prstDash val="solid"/>
            <a:headEnd type="none" w="sm" len="sm"/>
            <a:tailEnd type="none" w="sm" len="sm"/>
          </a:ln>
        </p:spPr>
        <p:txBody>
          <a:bodyPr/>
          <a:lstStyle/>
          <a:p>
            <a:endParaRPr lang="en-US"/>
          </a:p>
        </p:txBody>
      </p:sp>
      <p:sp>
        <p:nvSpPr>
          <p:cNvPr id="3" name="AutoShape 3"/>
          <p:cNvSpPr/>
          <p:nvPr/>
        </p:nvSpPr>
        <p:spPr>
          <a:xfrm rot="-5400000">
            <a:off x="3250865" y="7405900"/>
            <a:ext cx="5725838"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AutoShape 4"/>
          <p:cNvSpPr/>
          <p:nvPr/>
        </p:nvSpPr>
        <p:spPr>
          <a:xfrm>
            <a:off x="0" y="4533167"/>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5" name="AutoShape 5"/>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6" name="AutoShape 6"/>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7" name="TextBox 7"/>
          <p:cNvSpPr txBox="1"/>
          <p:nvPr/>
        </p:nvSpPr>
        <p:spPr>
          <a:xfrm>
            <a:off x="747967" y="777345"/>
            <a:ext cx="16067586" cy="1706751"/>
          </a:xfrm>
          <a:prstGeom prst="rect">
            <a:avLst/>
          </a:prstGeom>
        </p:spPr>
        <p:txBody>
          <a:bodyPr lIns="0" tIns="0" rIns="0" bIns="0" rtlCol="0" anchor="t">
            <a:spAutoFit/>
          </a:bodyPr>
          <a:lstStyle/>
          <a:p>
            <a:pPr marL="0" lvl="0" indent="0" algn="l">
              <a:lnSpc>
                <a:spcPts val="12819"/>
              </a:lnSpc>
              <a:spcBef>
                <a:spcPct val="0"/>
              </a:spcBef>
            </a:pPr>
            <a:r>
              <a:rPr lang="en-US" sz="12819" b="1" i="1">
                <a:solidFill>
                  <a:srgbClr val="393636"/>
                </a:solidFill>
                <a:latin typeface="Garet Bold"/>
                <a:ea typeface="Garet Bold"/>
                <a:cs typeface="Garet Bold"/>
                <a:sym typeface="Garet Bold"/>
              </a:rPr>
              <a:t>Quirky Wall Art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3" name="AutoShape 3"/>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Freeform 4"/>
          <p:cNvSpPr/>
          <p:nvPr/>
        </p:nvSpPr>
        <p:spPr>
          <a:xfrm>
            <a:off x="0" y="4645755"/>
            <a:ext cx="5804487" cy="4919057"/>
          </a:xfrm>
          <a:custGeom>
            <a:avLst/>
            <a:gdLst/>
            <a:ahLst/>
            <a:cxnLst/>
            <a:rect l="l" t="t" r="r" b="b"/>
            <a:pathLst>
              <a:path w="5804487" h="4919057">
                <a:moveTo>
                  <a:pt x="0" y="0"/>
                </a:moveTo>
                <a:lnTo>
                  <a:pt x="5804487" y="0"/>
                </a:lnTo>
                <a:lnTo>
                  <a:pt x="5804487" y="4919057"/>
                </a:lnTo>
                <a:lnTo>
                  <a:pt x="0" y="4919057"/>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6218501" y="2438953"/>
            <a:ext cx="5689158" cy="7142822"/>
          </a:xfrm>
          <a:custGeom>
            <a:avLst/>
            <a:gdLst/>
            <a:ahLst/>
            <a:cxnLst/>
            <a:rect l="l" t="t" r="r" b="b"/>
            <a:pathLst>
              <a:path w="5689158" h="7142822">
                <a:moveTo>
                  <a:pt x="0" y="0"/>
                </a:moveTo>
                <a:lnTo>
                  <a:pt x="5689158" y="0"/>
                </a:lnTo>
                <a:lnTo>
                  <a:pt x="5689158" y="7142822"/>
                </a:lnTo>
                <a:lnTo>
                  <a:pt x="0" y="714282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12114399" y="3317403"/>
            <a:ext cx="5824774" cy="6247408"/>
          </a:xfrm>
          <a:custGeom>
            <a:avLst/>
            <a:gdLst/>
            <a:ahLst/>
            <a:cxnLst/>
            <a:rect l="l" t="t" r="r" b="b"/>
            <a:pathLst>
              <a:path w="5824774" h="6247408">
                <a:moveTo>
                  <a:pt x="0" y="0"/>
                </a:moveTo>
                <a:lnTo>
                  <a:pt x="5824774" y="0"/>
                </a:lnTo>
                <a:lnTo>
                  <a:pt x="5824774" y="6247409"/>
                </a:lnTo>
                <a:lnTo>
                  <a:pt x="0" y="6247409"/>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a:off x="732249" y="210517"/>
            <a:ext cx="4339988" cy="4339988"/>
          </a:xfrm>
          <a:custGeom>
            <a:avLst/>
            <a:gdLst/>
            <a:ahLst/>
            <a:cxnLst/>
            <a:rect l="l" t="t" r="r" b="b"/>
            <a:pathLst>
              <a:path w="4339988" h="4339988">
                <a:moveTo>
                  <a:pt x="0" y="0"/>
                </a:moveTo>
                <a:lnTo>
                  <a:pt x="4339989" y="0"/>
                </a:lnTo>
                <a:lnTo>
                  <a:pt x="4339989" y="4339988"/>
                </a:lnTo>
                <a:lnTo>
                  <a:pt x="0" y="433998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rot="-5400000">
            <a:off x="8957691" y="7415136"/>
            <a:ext cx="5744308" cy="0"/>
          </a:xfrm>
          <a:prstGeom prst="line">
            <a:avLst/>
          </a:prstGeom>
          <a:ln w="19050" cap="flat">
            <a:solidFill>
              <a:srgbClr val="000000"/>
            </a:solidFill>
            <a:prstDash val="solid"/>
            <a:headEnd type="none" w="sm" len="sm"/>
            <a:tailEnd type="none" w="sm" len="sm"/>
          </a:ln>
        </p:spPr>
        <p:txBody>
          <a:bodyPr/>
          <a:lstStyle/>
          <a:p>
            <a:endParaRPr lang="en-US"/>
          </a:p>
        </p:txBody>
      </p:sp>
      <p:sp>
        <p:nvSpPr>
          <p:cNvPr id="3" name="AutoShape 3"/>
          <p:cNvSpPr/>
          <p:nvPr/>
        </p:nvSpPr>
        <p:spPr>
          <a:xfrm rot="-5400000">
            <a:off x="3250865" y="7405900"/>
            <a:ext cx="5725838"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AutoShape 4"/>
          <p:cNvSpPr/>
          <p:nvPr/>
        </p:nvSpPr>
        <p:spPr>
          <a:xfrm>
            <a:off x="0" y="4533167"/>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5" name="AutoShape 5"/>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6" name="AutoShape 6"/>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7" name="TextBox 7"/>
          <p:cNvSpPr txBox="1"/>
          <p:nvPr/>
        </p:nvSpPr>
        <p:spPr>
          <a:xfrm>
            <a:off x="747967" y="777345"/>
            <a:ext cx="16067586" cy="1706751"/>
          </a:xfrm>
          <a:prstGeom prst="rect">
            <a:avLst/>
          </a:prstGeom>
        </p:spPr>
        <p:txBody>
          <a:bodyPr lIns="0" tIns="0" rIns="0" bIns="0" rtlCol="0" anchor="t">
            <a:spAutoFit/>
          </a:bodyPr>
          <a:lstStyle/>
          <a:p>
            <a:pPr marL="0" lvl="0" indent="0" algn="l">
              <a:lnSpc>
                <a:spcPts val="12819"/>
              </a:lnSpc>
              <a:spcBef>
                <a:spcPct val="0"/>
              </a:spcBef>
            </a:pPr>
            <a:r>
              <a:rPr lang="en-US" sz="12819" b="1" i="1">
                <a:solidFill>
                  <a:srgbClr val="393636"/>
                </a:solidFill>
                <a:latin typeface="Garet Bold"/>
                <a:ea typeface="Garet Bold"/>
                <a:cs typeface="Garet Bold"/>
                <a:sym typeface="Garet Bold"/>
              </a:rPr>
              <a:t>Pooja Thalis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3" name="AutoShape 3"/>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Freeform 4"/>
          <p:cNvSpPr/>
          <p:nvPr/>
        </p:nvSpPr>
        <p:spPr>
          <a:xfrm>
            <a:off x="5161331" y="330576"/>
            <a:ext cx="3522380" cy="3522380"/>
          </a:xfrm>
          <a:custGeom>
            <a:avLst/>
            <a:gdLst/>
            <a:ahLst/>
            <a:cxnLst/>
            <a:rect l="l" t="t" r="r" b="b"/>
            <a:pathLst>
              <a:path w="3522380" h="3522380">
                <a:moveTo>
                  <a:pt x="0" y="0"/>
                </a:moveTo>
                <a:lnTo>
                  <a:pt x="3522380" y="0"/>
                </a:lnTo>
                <a:lnTo>
                  <a:pt x="3522380" y="3522381"/>
                </a:lnTo>
                <a:lnTo>
                  <a:pt x="0" y="3522381"/>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1084305" y="380003"/>
            <a:ext cx="3423526" cy="3423526"/>
          </a:xfrm>
          <a:custGeom>
            <a:avLst/>
            <a:gdLst/>
            <a:ahLst/>
            <a:cxnLst/>
            <a:rect l="l" t="t" r="r" b="b"/>
            <a:pathLst>
              <a:path w="3423526" h="3423526">
                <a:moveTo>
                  <a:pt x="0" y="0"/>
                </a:moveTo>
                <a:lnTo>
                  <a:pt x="3423526" y="0"/>
                </a:lnTo>
                <a:lnTo>
                  <a:pt x="3423526" y="3423527"/>
                </a:lnTo>
                <a:lnTo>
                  <a:pt x="0" y="3423527"/>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973095" y="4158694"/>
            <a:ext cx="3534737" cy="3534737"/>
          </a:xfrm>
          <a:custGeom>
            <a:avLst/>
            <a:gdLst/>
            <a:ahLst/>
            <a:cxnLst/>
            <a:rect l="l" t="t" r="r" b="b"/>
            <a:pathLst>
              <a:path w="3534737" h="3534737">
                <a:moveTo>
                  <a:pt x="0" y="0"/>
                </a:moveTo>
                <a:lnTo>
                  <a:pt x="3534736" y="0"/>
                </a:lnTo>
                <a:lnTo>
                  <a:pt x="3534736" y="3534737"/>
                </a:lnTo>
                <a:lnTo>
                  <a:pt x="0" y="3534737"/>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a:off x="5032418" y="4158694"/>
            <a:ext cx="3534737" cy="3534737"/>
          </a:xfrm>
          <a:custGeom>
            <a:avLst/>
            <a:gdLst/>
            <a:ahLst/>
            <a:cxnLst/>
            <a:rect l="l" t="t" r="r" b="b"/>
            <a:pathLst>
              <a:path w="3534737" h="3534737">
                <a:moveTo>
                  <a:pt x="0" y="0"/>
                </a:moveTo>
                <a:lnTo>
                  <a:pt x="3534737" y="0"/>
                </a:lnTo>
                <a:lnTo>
                  <a:pt x="3534737" y="3534737"/>
                </a:lnTo>
                <a:lnTo>
                  <a:pt x="0" y="3534737"/>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9091741" y="330576"/>
            <a:ext cx="3819574" cy="5092765"/>
          </a:xfrm>
          <a:custGeom>
            <a:avLst/>
            <a:gdLst/>
            <a:ahLst/>
            <a:cxnLst/>
            <a:rect l="l" t="t" r="r" b="b"/>
            <a:pathLst>
              <a:path w="3819574" h="5092765">
                <a:moveTo>
                  <a:pt x="0" y="0"/>
                </a:moveTo>
                <a:lnTo>
                  <a:pt x="3819574" y="0"/>
                </a:lnTo>
                <a:lnTo>
                  <a:pt x="3819574" y="5092765"/>
                </a:lnTo>
                <a:lnTo>
                  <a:pt x="0" y="5092765"/>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13820211" y="330576"/>
            <a:ext cx="3237379" cy="3237379"/>
          </a:xfrm>
          <a:custGeom>
            <a:avLst/>
            <a:gdLst/>
            <a:ahLst/>
            <a:cxnLst/>
            <a:rect l="l" t="t" r="r" b="b"/>
            <a:pathLst>
              <a:path w="3237379" h="3237379">
                <a:moveTo>
                  <a:pt x="0" y="0"/>
                </a:moveTo>
                <a:lnTo>
                  <a:pt x="3237379" y="0"/>
                </a:lnTo>
                <a:lnTo>
                  <a:pt x="3237379" y="3237380"/>
                </a:lnTo>
                <a:lnTo>
                  <a:pt x="0" y="3237380"/>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10"/>
          <p:cNvSpPr/>
          <p:nvPr/>
        </p:nvSpPr>
        <p:spPr>
          <a:xfrm>
            <a:off x="13320890" y="3792866"/>
            <a:ext cx="3938410" cy="5251213"/>
          </a:xfrm>
          <a:custGeom>
            <a:avLst/>
            <a:gdLst/>
            <a:ahLst/>
            <a:cxnLst/>
            <a:rect l="l" t="t" r="r" b="b"/>
            <a:pathLst>
              <a:path w="3938410" h="5251213">
                <a:moveTo>
                  <a:pt x="0" y="0"/>
                </a:moveTo>
                <a:lnTo>
                  <a:pt x="3938410" y="0"/>
                </a:lnTo>
                <a:lnTo>
                  <a:pt x="3938410" y="5251213"/>
                </a:lnTo>
                <a:lnTo>
                  <a:pt x="0" y="5251213"/>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1" name="Freeform 11"/>
          <p:cNvSpPr/>
          <p:nvPr/>
        </p:nvSpPr>
        <p:spPr>
          <a:xfrm>
            <a:off x="8936352" y="5553364"/>
            <a:ext cx="3974963" cy="3974963"/>
          </a:xfrm>
          <a:custGeom>
            <a:avLst/>
            <a:gdLst/>
            <a:ahLst/>
            <a:cxnLst/>
            <a:rect l="l" t="t" r="r" b="b"/>
            <a:pathLst>
              <a:path w="3974963" h="3974963">
                <a:moveTo>
                  <a:pt x="0" y="0"/>
                </a:moveTo>
                <a:lnTo>
                  <a:pt x="3974963" y="0"/>
                </a:lnTo>
                <a:lnTo>
                  <a:pt x="3974963" y="3974963"/>
                </a:lnTo>
                <a:lnTo>
                  <a:pt x="0" y="3974963"/>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rot="-5400000">
            <a:off x="8957691" y="7415136"/>
            <a:ext cx="5744308" cy="0"/>
          </a:xfrm>
          <a:prstGeom prst="line">
            <a:avLst/>
          </a:prstGeom>
          <a:ln w="19050" cap="flat">
            <a:solidFill>
              <a:srgbClr val="000000"/>
            </a:solidFill>
            <a:prstDash val="solid"/>
            <a:headEnd type="none" w="sm" len="sm"/>
            <a:tailEnd type="none" w="sm" len="sm"/>
          </a:ln>
        </p:spPr>
        <p:txBody>
          <a:bodyPr/>
          <a:lstStyle/>
          <a:p>
            <a:endParaRPr lang="en-US"/>
          </a:p>
        </p:txBody>
      </p:sp>
      <p:sp>
        <p:nvSpPr>
          <p:cNvPr id="3" name="AutoShape 3"/>
          <p:cNvSpPr/>
          <p:nvPr/>
        </p:nvSpPr>
        <p:spPr>
          <a:xfrm rot="-5400000">
            <a:off x="3250865" y="7405900"/>
            <a:ext cx="5725838"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AutoShape 4"/>
          <p:cNvSpPr/>
          <p:nvPr/>
        </p:nvSpPr>
        <p:spPr>
          <a:xfrm>
            <a:off x="0" y="4533167"/>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5" name="AutoShape 5"/>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6" name="AutoShape 6"/>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7" name="TextBox 7"/>
          <p:cNvSpPr txBox="1"/>
          <p:nvPr/>
        </p:nvSpPr>
        <p:spPr>
          <a:xfrm>
            <a:off x="747967" y="777345"/>
            <a:ext cx="16067586" cy="1706751"/>
          </a:xfrm>
          <a:prstGeom prst="rect">
            <a:avLst/>
          </a:prstGeom>
        </p:spPr>
        <p:txBody>
          <a:bodyPr lIns="0" tIns="0" rIns="0" bIns="0" rtlCol="0" anchor="t">
            <a:spAutoFit/>
          </a:bodyPr>
          <a:lstStyle/>
          <a:p>
            <a:pPr marL="0" lvl="0" indent="0" algn="l">
              <a:lnSpc>
                <a:spcPts val="12819"/>
              </a:lnSpc>
              <a:spcBef>
                <a:spcPct val="0"/>
              </a:spcBef>
            </a:pPr>
            <a:r>
              <a:rPr lang="en-US" sz="12819" b="1" i="1">
                <a:solidFill>
                  <a:srgbClr val="393636"/>
                </a:solidFill>
                <a:latin typeface="Garet Bold"/>
                <a:ea typeface="Garet Bold"/>
                <a:cs typeface="Garet Bold"/>
                <a:sym typeface="Garet Bold"/>
              </a:rPr>
              <a:t>Diwali Specials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3" name="AutoShape 3"/>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Freeform 4"/>
          <p:cNvSpPr/>
          <p:nvPr/>
        </p:nvSpPr>
        <p:spPr>
          <a:xfrm>
            <a:off x="4848044" y="3832032"/>
            <a:ext cx="3471376" cy="2868410"/>
          </a:xfrm>
          <a:custGeom>
            <a:avLst/>
            <a:gdLst/>
            <a:ahLst/>
            <a:cxnLst/>
            <a:rect l="l" t="t" r="r" b="b"/>
            <a:pathLst>
              <a:path w="3471376" h="2868410">
                <a:moveTo>
                  <a:pt x="0" y="0"/>
                </a:moveTo>
                <a:lnTo>
                  <a:pt x="3471377" y="0"/>
                </a:lnTo>
                <a:lnTo>
                  <a:pt x="3471377" y="2868410"/>
                </a:lnTo>
                <a:lnTo>
                  <a:pt x="0" y="286841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8192728" y="212370"/>
            <a:ext cx="2607199" cy="3619662"/>
          </a:xfrm>
          <a:custGeom>
            <a:avLst/>
            <a:gdLst/>
            <a:ahLst/>
            <a:cxnLst/>
            <a:rect l="l" t="t" r="r" b="b"/>
            <a:pathLst>
              <a:path w="2607199" h="3619662">
                <a:moveTo>
                  <a:pt x="0" y="0"/>
                </a:moveTo>
                <a:lnTo>
                  <a:pt x="2607199" y="0"/>
                </a:lnTo>
                <a:lnTo>
                  <a:pt x="2607199" y="3619662"/>
                </a:lnTo>
                <a:lnTo>
                  <a:pt x="0" y="3619662"/>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13935061" y="4887538"/>
            <a:ext cx="4181993" cy="4181993"/>
          </a:xfrm>
          <a:custGeom>
            <a:avLst/>
            <a:gdLst/>
            <a:ahLst/>
            <a:cxnLst/>
            <a:rect l="l" t="t" r="r" b="b"/>
            <a:pathLst>
              <a:path w="4181993" h="4181993">
                <a:moveTo>
                  <a:pt x="0" y="0"/>
                </a:moveTo>
                <a:lnTo>
                  <a:pt x="4181993" y="0"/>
                </a:lnTo>
                <a:lnTo>
                  <a:pt x="4181993" y="4181993"/>
                </a:lnTo>
                <a:lnTo>
                  <a:pt x="0" y="418199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a:off x="14564387" y="212370"/>
            <a:ext cx="3380961" cy="3380961"/>
          </a:xfrm>
          <a:custGeom>
            <a:avLst/>
            <a:gdLst/>
            <a:ahLst/>
            <a:cxnLst/>
            <a:rect l="l" t="t" r="r" b="b"/>
            <a:pathLst>
              <a:path w="3380961" h="3380961">
                <a:moveTo>
                  <a:pt x="0" y="0"/>
                </a:moveTo>
                <a:lnTo>
                  <a:pt x="3380961" y="0"/>
                </a:lnTo>
                <a:lnTo>
                  <a:pt x="3380961" y="3380961"/>
                </a:lnTo>
                <a:lnTo>
                  <a:pt x="0" y="3380961"/>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263454" y="3530174"/>
            <a:ext cx="4346465" cy="5115601"/>
          </a:xfrm>
          <a:custGeom>
            <a:avLst/>
            <a:gdLst/>
            <a:ahLst/>
            <a:cxnLst/>
            <a:rect l="l" t="t" r="r" b="b"/>
            <a:pathLst>
              <a:path w="4346465" h="5115601">
                <a:moveTo>
                  <a:pt x="0" y="0"/>
                </a:moveTo>
                <a:lnTo>
                  <a:pt x="4346465" y="0"/>
                </a:lnTo>
                <a:lnTo>
                  <a:pt x="4346465" y="5115601"/>
                </a:lnTo>
                <a:lnTo>
                  <a:pt x="0" y="5115601"/>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195253" y="281130"/>
            <a:ext cx="4652791" cy="3106169"/>
          </a:xfrm>
          <a:custGeom>
            <a:avLst/>
            <a:gdLst/>
            <a:ahLst/>
            <a:cxnLst/>
            <a:rect l="l" t="t" r="r" b="b"/>
            <a:pathLst>
              <a:path w="4652791" h="3106169">
                <a:moveTo>
                  <a:pt x="0" y="0"/>
                </a:moveTo>
                <a:lnTo>
                  <a:pt x="4652791" y="0"/>
                </a:lnTo>
                <a:lnTo>
                  <a:pt x="4652791" y="3106169"/>
                </a:lnTo>
                <a:lnTo>
                  <a:pt x="0" y="3106169"/>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10"/>
          <p:cNvSpPr/>
          <p:nvPr/>
        </p:nvSpPr>
        <p:spPr>
          <a:xfrm>
            <a:off x="5162117" y="271085"/>
            <a:ext cx="2626674" cy="3502232"/>
          </a:xfrm>
          <a:custGeom>
            <a:avLst/>
            <a:gdLst/>
            <a:ahLst/>
            <a:cxnLst/>
            <a:rect l="l" t="t" r="r" b="b"/>
            <a:pathLst>
              <a:path w="2626674" h="3502232">
                <a:moveTo>
                  <a:pt x="0" y="0"/>
                </a:moveTo>
                <a:lnTo>
                  <a:pt x="2626674" y="0"/>
                </a:lnTo>
                <a:lnTo>
                  <a:pt x="2626674" y="3502233"/>
                </a:lnTo>
                <a:lnTo>
                  <a:pt x="0" y="3502233"/>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1" name="Freeform 11"/>
          <p:cNvSpPr/>
          <p:nvPr/>
        </p:nvSpPr>
        <p:spPr>
          <a:xfrm>
            <a:off x="10135113" y="4897651"/>
            <a:ext cx="3646007" cy="3250347"/>
          </a:xfrm>
          <a:custGeom>
            <a:avLst/>
            <a:gdLst/>
            <a:ahLst/>
            <a:cxnLst/>
            <a:rect l="l" t="t" r="r" b="b"/>
            <a:pathLst>
              <a:path w="3646007" h="3250347">
                <a:moveTo>
                  <a:pt x="0" y="0"/>
                </a:moveTo>
                <a:lnTo>
                  <a:pt x="3646007" y="0"/>
                </a:lnTo>
                <a:lnTo>
                  <a:pt x="3646007" y="3250347"/>
                </a:lnTo>
                <a:lnTo>
                  <a:pt x="0" y="3250347"/>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2" name="Freeform 12"/>
          <p:cNvSpPr/>
          <p:nvPr/>
        </p:nvSpPr>
        <p:spPr>
          <a:xfrm>
            <a:off x="7239853" y="6757592"/>
            <a:ext cx="2499600" cy="2783090"/>
          </a:xfrm>
          <a:custGeom>
            <a:avLst/>
            <a:gdLst/>
            <a:ahLst/>
            <a:cxnLst/>
            <a:rect l="l" t="t" r="r" b="b"/>
            <a:pathLst>
              <a:path w="2499600" h="2783090">
                <a:moveTo>
                  <a:pt x="0" y="0"/>
                </a:moveTo>
                <a:lnTo>
                  <a:pt x="2499600" y="0"/>
                </a:lnTo>
                <a:lnTo>
                  <a:pt x="2499600" y="2783090"/>
                </a:lnTo>
                <a:lnTo>
                  <a:pt x="0" y="2783090"/>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3" name="Freeform 13"/>
          <p:cNvSpPr/>
          <p:nvPr/>
        </p:nvSpPr>
        <p:spPr>
          <a:xfrm>
            <a:off x="10884454" y="212370"/>
            <a:ext cx="3365608" cy="3365608"/>
          </a:xfrm>
          <a:custGeom>
            <a:avLst/>
            <a:gdLst/>
            <a:ahLst/>
            <a:cxnLst/>
            <a:rect l="l" t="t" r="r" b="b"/>
            <a:pathLst>
              <a:path w="3365608" h="3365608">
                <a:moveTo>
                  <a:pt x="0" y="0"/>
                </a:moveTo>
                <a:lnTo>
                  <a:pt x="3365608" y="0"/>
                </a:lnTo>
                <a:lnTo>
                  <a:pt x="3365608" y="3365609"/>
                </a:lnTo>
                <a:lnTo>
                  <a:pt x="0" y="3365609"/>
                </a:lnTo>
                <a:lnTo>
                  <a:pt x="0" y="0"/>
                </a:lnTo>
                <a:close/>
              </a:path>
            </a:pathLst>
          </a:custGeom>
          <a:blipFill>
            <a:blip r:embed="rId11"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4" name="TextBox 14"/>
          <p:cNvSpPr txBox="1"/>
          <p:nvPr/>
        </p:nvSpPr>
        <p:spPr>
          <a:xfrm>
            <a:off x="263454" y="8725342"/>
            <a:ext cx="4584590" cy="815340"/>
          </a:xfrm>
          <a:prstGeom prst="rect">
            <a:avLst/>
          </a:prstGeom>
        </p:spPr>
        <p:txBody>
          <a:bodyPr lIns="0" tIns="0" rIns="0" bIns="0" rtlCol="0" anchor="t">
            <a:spAutoFit/>
          </a:bodyPr>
          <a:lstStyle/>
          <a:p>
            <a:pPr algn="ctr">
              <a:lnSpc>
                <a:spcPts val="3359"/>
              </a:lnSpc>
            </a:pPr>
            <a:r>
              <a:rPr lang="en-US" sz="2400">
                <a:solidFill>
                  <a:srgbClr val="000000"/>
                </a:solidFill>
                <a:latin typeface="ShellCondensedBold"/>
                <a:ea typeface="ShellCondensedBold"/>
                <a:cs typeface="ShellCondensedBold"/>
                <a:sym typeface="ShellCondensedBold"/>
              </a:rPr>
              <a:t>Tee Light Candle Holders</a:t>
            </a:r>
          </a:p>
          <a:p>
            <a:pPr algn="ctr">
              <a:lnSpc>
                <a:spcPts val="3359"/>
              </a:lnSpc>
            </a:pPr>
            <a:r>
              <a:rPr lang="en-US" sz="2400">
                <a:solidFill>
                  <a:srgbClr val="000000"/>
                </a:solidFill>
                <a:latin typeface="ShellCondensedBold"/>
                <a:ea typeface="ShellCondensedBold"/>
                <a:cs typeface="ShellCondensedBold"/>
                <a:sym typeface="ShellCondensedBold"/>
              </a:rPr>
              <a:t>Rs 150/- to Rs 250/-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grpSp>
        <p:nvGrpSpPr>
          <p:cNvPr id="2" name="Group 2"/>
          <p:cNvGrpSpPr/>
          <p:nvPr/>
        </p:nvGrpSpPr>
        <p:grpSpPr>
          <a:xfrm>
            <a:off x="-209550" y="-2152555"/>
            <a:ext cx="11849100" cy="10287000"/>
            <a:chOff x="0" y="0"/>
            <a:chExt cx="15798800" cy="13716000"/>
          </a:xfrm>
        </p:grpSpPr>
        <p:sp>
          <p:nvSpPr>
            <p:cNvPr id="3" name="AutoShape 3"/>
            <p:cNvSpPr/>
            <p:nvPr/>
          </p:nvSpPr>
          <p:spPr>
            <a:xfrm>
              <a:off x="0" y="9398000"/>
              <a:ext cx="15798800" cy="0"/>
            </a:xfrm>
            <a:prstGeom prst="line">
              <a:avLst/>
            </a:prstGeom>
            <a:ln w="25400" cap="rnd">
              <a:solidFill>
                <a:srgbClr val="000000"/>
              </a:solidFill>
              <a:prstDash val="solid"/>
              <a:headEnd type="none" w="sm" len="sm"/>
              <a:tailEnd type="none" w="sm" len="sm"/>
            </a:ln>
          </p:spPr>
          <p:txBody>
            <a:bodyPr/>
            <a:lstStyle/>
            <a:p>
              <a:endParaRPr lang="en-US"/>
            </a:p>
          </p:txBody>
        </p:sp>
        <p:sp>
          <p:nvSpPr>
            <p:cNvPr id="4" name="AutoShape 4"/>
            <p:cNvSpPr/>
            <p:nvPr/>
          </p:nvSpPr>
          <p:spPr>
            <a:xfrm rot="-5400000">
              <a:off x="8928100" y="6845300"/>
              <a:ext cx="13716000" cy="0"/>
            </a:xfrm>
            <a:prstGeom prst="line">
              <a:avLst/>
            </a:prstGeom>
            <a:ln w="25400" cap="rnd">
              <a:solidFill>
                <a:srgbClr val="000000"/>
              </a:solidFill>
              <a:prstDash val="solid"/>
              <a:headEnd type="none" w="sm" len="sm"/>
              <a:tailEnd type="none" w="sm" len="sm"/>
            </a:ln>
          </p:spPr>
          <p:txBody>
            <a:bodyPr/>
            <a:lstStyle/>
            <a:p>
              <a:endParaRPr lang="en-US"/>
            </a:p>
          </p:txBody>
        </p:sp>
      </p:grpSp>
      <p:sp>
        <p:nvSpPr>
          <p:cNvPr id="5" name="TextBox 5"/>
          <p:cNvSpPr txBox="1"/>
          <p:nvPr/>
        </p:nvSpPr>
        <p:spPr>
          <a:xfrm>
            <a:off x="433794" y="2579136"/>
            <a:ext cx="9781086" cy="1706751"/>
          </a:xfrm>
          <a:prstGeom prst="rect">
            <a:avLst/>
          </a:prstGeom>
        </p:spPr>
        <p:txBody>
          <a:bodyPr lIns="0" tIns="0" rIns="0" bIns="0" rtlCol="0" anchor="t">
            <a:spAutoFit/>
          </a:bodyPr>
          <a:lstStyle/>
          <a:p>
            <a:pPr marL="0" lvl="0" indent="0" algn="l">
              <a:lnSpc>
                <a:spcPts val="12819"/>
              </a:lnSpc>
              <a:spcBef>
                <a:spcPct val="0"/>
              </a:spcBef>
            </a:pPr>
            <a:r>
              <a:rPr lang="en-US" sz="12819" b="1" i="1">
                <a:solidFill>
                  <a:srgbClr val="393636"/>
                </a:solidFill>
                <a:latin typeface="Garet Bold"/>
                <a:ea typeface="Garet Bold"/>
                <a:cs typeface="Garet Bold"/>
                <a:sym typeface="Garet Bold"/>
              </a:rPr>
              <a:t>The Artist</a:t>
            </a:r>
          </a:p>
        </p:txBody>
      </p:sp>
      <p:sp>
        <p:nvSpPr>
          <p:cNvPr id="6" name="TextBox 6"/>
          <p:cNvSpPr txBox="1"/>
          <p:nvPr/>
        </p:nvSpPr>
        <p:spPr>
          <a:xfrm>
            <a:off x="433794" y="5435937"/>
            <a:ext cx="10852188" cy="3896351"/>
          </a:xfrm>
          <a:prstGeom prst="rect">
            <a:avLst/>
          </a:prstGeom>
        </p:spPr>
        <p:txBody>
          <a:bodyPr lIns="0" tIns="0" rIns="0" bIns="0" rtlCol="0" anchor="t">
            <a:spAutoFit/>
          </a:bodyPr>
          <a:lstStyle/>
          <a:p>
            <a:pPr marL="0" lvl="0" indent="0" algn="l">
              <a:lnSpc>
                <a:spcPts val="3115"/>
              </a:lnSpc>
              <a:spcBef>
                <a:spcPct val="0"/>
              </a:spcBef>
            </a:pPr>
            <a:r>
              <a:rPr lang="en-US" sz="2225">
                <a:solidFill>
                  <a:srgbClr val="393636"/>
                </a:solidFill>
                <a:latin typeface="Garet"/>
                <a:ea typeface="Garet"/>
                <a:cs typeface="Garet"/>
                <a:sym typeface="Garet"/>
              </a:rPr>
              <a:t>Allow me to introduce Aditi, a mixed media artist whose very essence resonates with creativity. For the past 20 years, I have immersed myself in the world of artistic expression, crafting captivating projects that push the boundaries of imagination. Creativity runs through my veins, becoming an integral part of who I am. With each passing year, my passion for art only deepens, driving me to explore new techniques, experiment with different mediums, and bring my unique vision to life. Step into my world and witness the culmination of two decades' worth of artistic exploration and innovation. Welcome to the realm where creativity thrives, and my name is synonymous with limitless possibilities.</a:t>
            </a:r>
          </a:p>
        </p:txBody>
      </p:sp>
      <p:grpSp>
        <p:nvGrpSpPr>
          <p:cNvPr id="7" name="Group 7"/>
          <p:cNvGrpSpPr>
            <a:grpSpLocks noChangeAspect="1"/>
          </p:cNvGrpSpPr>
          <p:nvPr/>
        </p:nvGrpSpPr>
        <p:grpSpPr>
          <a:xfrm>
            <a:off x="12136130" y="354790"/>
            <a:ext cx="5746452" cy="9577421"/>
            <a:chOff x="0" y="0"/>
            <a:chExt cx="3810000" cy="6350000"/>
          </a:xfrm>
        </p:grpSpPr>
        <p:sp>
          <p:nvSpPr>
            <p:cNvPr id="8" name="Freeform 8"/>
            <p:cNvSpPr/>
            <p:nvPr/>
          </p:nvSpPr>
          <p:spPr>
            <a:xfrm>
              <a:off x="0" y="0"/>
              <a:ext cx="3810000" cy="6350000"/>
            </a:xfrm>
            <a:custGeom>
              <a:avLst/>
              <a:gdLst/>
              <a:ahLst/>
              <a:cxnLst/>
              <a:rect l="l" t="t" r="r" b="b"/>
              <a:pathLst>
                <a:path w="3810000" h="6350000">
                  <a:moveTo>
                    <a:pt x="2794000" y="6350000"/>
                  </a:moveTo>
                  <a:lnTo>
                    <a:pt x="1016000" y="6350000"/>
                  </a:lnTo>
                  <a:cubicBezTo>
                    <a:pt x="454660" y="6350000"/>
                    <a:pt x="0" y="5895340"/>
                    <a:pt x="0" y="5334000"/>
                  </a:cubicBezTo>
                  <a:lnTo>
                    <a:pt x="0" y="1016000"/>
                  </a:lnTo>
                  <a:cubicBezTo>
                    <a:pt x="0" y="454660"/>
                    <a:pt x="454660" y="0"/>
                    <a:pt x="1016000" y="0"/>
                  </a:cubicBezTo>
                  <a:lnTo>
                    <a:pt x="2794000" y="0"/>
                  </a:lnTo>
                  <a:cubicBezTo>
                    <a:pt x="3355340" y="0"/>
                    <a:pt x="3810000" y="454660"/>
                    <a:pt x="3810000" y="1016000"/>
                  </a:cubicBezTo>
                  <a:lnTo>
                    <a:pt x="3810000" y="5334000"/>
                  </a:lnTo>
                  <a:cubicBezTo>
                    <a:pt x="3810000" y="5895340"/>
                    <a:pt x="3355340" y="6350000"/>
                    <a:pt x="2794000" y="6350000"/>
                  </a:cubicBez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3" name="AutoShape 3"/>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Freeform 4"/>
          <p:cNvSpPr/>
          <p:nvPr/>
        </p:nvSpPr>
        <p:spPr>
          <a:xfrm>
            <a:off x="395654" y="281130"/>
            <a:ext cx="4593554" cy="4238294"/>
          </a:xfrm>
          <a:custGeom>
            <a:avLst/>
            <a:gdLst/>
            <a:ahLst/>
            <a:cxnLst/>
            <a:rect l="l" t="t" r="r" b="b"/>
            <a:pathLst>
              <a:path w="4593554" h="4238294">
                <a:moveTo>
                  <a:pt x="0" y="0"/>
                </a:moveTo>
                <a:lnTo>
                  <a:pt x="4593554" y="0"/>
                </a:lnTo>
                <a:lnTo>
                  <a:pt x="4593554" y="4238294"/>
                </a:lnTo>
                <a:lnTo>
                  <a:pt x="0" y="4238294"/>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13673146" y="281130"/>
            <a:ext cx="4199365" cy="4199365"/>
          </a:xfrm>
          <a:custGeom>
            <a:avLst/>
            <a:gdLst/>
            <a:ahLst/>
            <a:cxnLst/>
            <a:rect l="l" t="t" r="r" b="b"/>
            <a:pathLst>
              <a:path w="4199365" h="4199365">
                <a:moveTo>
                  <a:pt x="0" y="0"/>
                </a:moveTo>
                <a:lnTo>
                  <a:pt x="4199366" y="0"/>
                </a:lnTo>
                <a:lnTo>
                  <a:pt x="4199366" y="4199365"/>
                </a:lnTo>
                <a:lnTo>
                  <a:pt x="0" y="4199365"/>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7548757" y="84035"/>
            <a:ext cx="4593554" cy="4593554"/>
          </a:xfrm>
          <a:custGeom>
            <a:avLst/>
            <a:gdLst/>
            <a:ahLst/>
            <a:cxnLst/>
            <a:rect l="l" t="t" r="r" b="b"/>
            <a:pathLst>
              <a:path w="4593554" h="4593554">
                <a:moveTo>
                  <a:pt x="0" y="0"/>
                </a:moveTo>
                <a:lnTo>
                  <a:pt x="4593555" y="0"/>
                </a:lnTo>
                <a:lnTo>
                  <a:pt x="4593555" y="4593555"/>
                </a:lnTo>
                <a:lnTo>
                  <a:pt x="0" y="4593555"/>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a:off x="7548757" y="4772645"/>
            <a:ext cx="4593554" cy="4593554"/>
          </a:xfrm>
          <a:custGeom>
            <a:avLst/>
            <a:gdLst/>
            <a:ahLst/>
            <a:cxnLst/>
            <a:rect l="l" t="t" r="r" b="b"/>
            <a:pathLst>
              <a:path w="4593554" h="4593554">
                <a:moveTo>
                  <a:pt x="0" y="0"/>
                </a:moveTo>
                <a:lnTo>
                  <a:pt x="4593555" y="0"/>
                </a:lnTo>
                <a:lnTo>
                  <a:pt x="4593555" y="4593555"/>
                </a:lnTo>
                <a:lnTo>
                  <a:pt x="0" y="4593555"/>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13612597" y="4939465"/>
            <a:ext cx="4259915" cy="4259915"/>
          </a:xfrm>
          <a:custGeom>
            <a:avLst/>
            <a:gdLst/>
            <a:ahLst/>
            <a:cxnLst/>
            <a:rect l="l" t="t" r="r" b="b"/>
            <a:pathLst>
              <a:path w="4259915" h="4259915">
                <a:moveTo>
                  <a:pt x="0" y="0"/>
                </a:moveTo>
                <a:lnTo>
                  <a:pt x="4259915" y="0"/>
                </a:lnTo>
                <a:lnTo>
                  <a:pt x="4259915" y="4259915"/>
                </a:lnTo>
                <a:lnTo>
                  <a:pt x="0" y="4259915"/>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395654" y="4772645"/>
            <a:ext cx="4593554" cy="4593554"/>
          </a:xfrm>
          <a:custGeom>
            <a:avLst/>
            <a:gdLst/>
            <a:ahLst/>
            <a:cxnLst/>
            <a:rect l="l" t="t" r="r" b="b"/>
            <a:pathLst>
              <a:path w="4593554" h="4593554">
                <a:moveTo>
                  <a:pt x="0" y="0"/>
                </a:moveTo>
                <a:lnTo>
                  <a:pt x="4593554" y="0"/>
                </a:lnTo>
                <a:lnTo>
                  <a:pt x="4593554" y="4593555"/>
                </a:lnTo>
                <a:lnTo>
                  <a:pt x="0" y="4593555"/>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0" name="TextBox 10"/>
          <p:cNvSpPr txBox="1"/>
          <p:nvPr/>
        </p:nvSpPr>
        <p:spPr>
          <a:xfrm>
            <a:off x="5634826" y="601980"/>
            <a:ext cx="1268313" cy="815340"/>
          </a:xfrm>
          <a:prstGeom prst="rect">
            <a:avLst/>
          </a:prstGeom>
        </p:spPr>
        <p:txBody>
          <a:bodyPr lIns="0" tIns="0" rIns="0" bIns="0" rtlCol="0" anchor="t">
            <a:spAutoFit/>
          </a:bodyPr>
          <a:lstStyle/>
          <a:p>
            <a:pPr algn="ctr">
              <a:lnSpc>
                <a:spcPts val="3359"/>
              </a:lnSpc>
            </a:pPr>
            <a:r>
              <a:rPr lang="en-US" sz="2400">
                <a:solidFill>
                  <a:srgbClr val="000000"/>
                </a:solidFill>
                <a:latin typeface="ShellCondensedBold"/>
                <a:ea typeface="ShellCondensedBold"/>
                <a:cs typeface="ShellCondensedBold"/>
                <a:sym typeface="ShellCondensedBold"/>
              </a:rPr>
              <a:t>Coasters &amp; </a:t>
            </a:r>
          </a:p>
          <a:p>
            <a:pPr algn="ctr">
              <a:lnSpc>
                <a:spcPts val="3359"/>
              </a:lnSpc>
            </a:pPr>
            <a:r>
              <a:rPr lang="en-US" sz="2400">
                <a:solidFill>
                  <a:srgbClr val="000000"/>
                </a:solidFill>
                <a:latin typeface="ShellCondensedBold"/>
                <a:ea typeface="ShellCondensedBold"/>
                <a:cs typeface="ShellCondensedBold"/>
                <a:sym typeface="ShellCondensedBold"/>
              </a:rPr>
              <a:t>Table Mats</a:t>
            </a:r>
          </a:p>
        </p:txBody>
      </p:sp>
      <p:sp>
        <p:nvSpPr>
          <p:cNvPr id="11" name="TextBox 11"/>
          <p:cNvSpPr txBox="1"/>
          <p:nvPr/>
        </p:nvSpPr>
        <p:spPr>
          <a:xfrm>
            <a:off x="4989208" y="2869503"/>
            <a:ext cx="2559549" cy="3329940"/>
          </a:xfrm>
          <a:prstGeom prst="rect">
            <a:avLst/>
          </a:prstGeom>
        </p:spPr>
        <p:txBody>
          <a:bodyPr lIns="0" tIns="0" rIns="0" bIns="0" rtlCol="0" anchor="t">
            <a:spAutoFit/>
          </a:bodyPr>
          <a:lstStyle/>
          <a:p>
            <a:pPr algn="ctr">
              <a:lnSpc>
                <a:spcPts val="3359"/>
              </a:lnSpc>
            </a:pPr>
            <a:r>
              <a:rPr lang="en-US" sz="2400">
                <a:solidFill>
                  <a:srgbClr val="000000"/>
                </a:solidFill>
                <a:latin typeface="ShellCondensedBold"/>
                <a:ea typeface="ShellCondensedBold"/>
                <a:cs typeface="ShellCondensedBold"/>
                <a:sym typeface="ShellCondensedBold"/>
              </a:rPr>
              <a:t>Coasters(2)</a:t>
            </a:r>
          </a:p>
          <a:p>
            <a:pPr algn="ctr">
              <a:lnSpc>
                <a:spcPts val="3359"/>
              </a:lnSpc>
            </a:pPr>
            <a:r>
              <a:rPr lang="en-US" sz="2400">
                <a:solidFill>
                  <a:srgbClr val="000000"/>
                </a:solidFill>
                <a:latin typeface="ShellCondensedBold"/>
                <a:ea typeface="ShellCondensedBold"/>
                <a:cs typeface="ShellCondensedBold"/>
                <a:sym typeface="ShellCondensedBold"/>
              </a:rPr>
              <a:t>Rs 200/- </a:t>
            </a:r>
          </a:p>
          <a:p>
            <a:pPr algn="ctr">
              <a:lnSpc>
                <a:spcPts val="3359"/>
              </a:lnSpc>
            </a:pPr>
            <a:endParaRPr lang="en-US" sz="2400">
              <a:solidFill>
                <a:srgbClr val="000000"/>
              </a:solidFill>
              <a:latin typeface="ShellCondensedBold"/>
              <a:ea typeface="ShellCondensedBold"/>
              <a:cs typeface="ShellCondensedBold"/>
              <a:sym typeface="ShellCondensedBold"/>
            </a:endParaRPr>
          </a:p>
          <a:p>
            <a:pPr algn="ctr">
              <a:lnSpc>
                <a:spcPts val="3359"/>
              </a:lnSpc>
            </a:pPr>
            <a:r>
              <a:rPr lang="en-US" sz="2400">
                <a:solidFill>
                  <a:srgbClr val="000000"/>
                </a:solidFill>
                <a:latin typeface="ShellCondensedBold"/>
                <a:ea typeface="ShellCondensedBold"/>
                <a:cs typeface="ShellCondensedBold"/>
                <a:sym typeface="ShellCondensedBold"/>
              </a:rPr>
              <a:t>Table Mats 8 inches with mirror work</a:t>
            </a:r>
          </a:p>
          <a:p>
            <a:pPr algn="ctr">
              <a:lnSpc>
                <a:spcPts val="3359"/>
              </a:lnSpc>
            </a:pPr>
            <a:r>
              <a:rPr lang="en-US" sz="2400">
                <a:solidFill>
                  <a:srgbClr val="000000"/>
                </a:solidFill>
                <a:latin typeface="ShellCondensedBold"/>
                <a:ea typeface="ShellCondensedBold"/>
                <a:cs typeface="ShellCondensedBold"/>
                <a:sym typeface="ShellCondensedBold"/>
              </a:rPr>
              <a:t>Rs 300/-</a:t>
            </a:r>
          </a:p>
          <a:p>
            <a:pPr algn="ctr">
              <a:lnSpc>
                <a:spcPts val="3359"/>
              </a:lnSpc>
            </a:pPr>
            <a:r>
              <a:rPr lang="en-US" sz="2400">
                <a:solidFill>
                  <a:srgbClr val="000000"/>
                </a:solidFill>
                <a:latin typeface="ShellCondensedBold"/>
                <a:ea typeface="ShellCondensedBold"/>
                <a:cs typeface="ShellCondensedBold"/>
                <a:sym typeface="ShellCondensedBold"/>
              </a:rPr>
              <a:t>without mirror work</a:t>
            </a:r>
          </a:p>
          <a:p>
            <a:pPr algn="ctr">
              <a:lnSpc>
                <a:spcPts val="3359"/>
              </a:lnSpc>
            </a:pPr>
            <a:r>
              <a:rPr lang="en-US" sz="2400">
                <a:solidFill>
                  <a:srgbClr val="000000"/>
                </a:solidFill>
                <a:latin typeface="ShellCondensedBold"/>
                <a:ea typeface="ShellCondensedBold"/>
                <a:cs typeface="ShellCondensedBold"/>
                <a:sym typeface="ShellCondensedBold"/>
              </a:rPr>
              <a:t>Rs 250/-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rot="-5400000">
            <a:off x="8957691" y="7415136"/>
            <a:ext cx="5744308" cy="0"/>
          </a:xfrm>
          <a:prstGeom prst="line">
            <a:avLst/>
          </a:prstGeom>
          <a:ln w="19050" cap="flat">
            <a:solidFill>
              <a:srgbClr val="000000"/>
            </a:solidFill>
            <a:prstDash val="solid"/>
            <a:headEnd type="none" w="sm" len="sm"/>
            <a:tailEnd type="none" w="sm" len="sm"/>
          </a:ln>
        </p:spPr>
        <p:txBody>
          <a:bodyPr/>
          <a:lstStyle/>
          <a:p>
            <a:endParaRPr lang="en-US"/>
          </a:p>
        </p:txBody>
      </p:sp>
      <p:sp>
        <p:nvSpPr>
          <p:cNvPr id="3" name="AutoShape 3"/>
          <p:cNvSpPr/>
          <p:nvPr/>
        </p:nvSpPr>
        <p:spPr>
          <a:xfrm rot="-5400000">
            <a:off x="3250865" y="7405900"/>
            <a:ext cx="5725838"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AutoShape 4"/>
          <p:cNvSpPr/>
          <p:nvPr/>
        </p:nvSpPr>
        <p:spPr>
          <a:xfrm>
            <a:off x="0" y="4533167"/>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5" name="AutoShape 5"/>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6" name="AutoShape 6"/>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7" name="TextBox 7"/>
          <p:cNvSpPr txBox="1"/>
          <p:nvPr/>
        </p:nvSpPr>
        <p:spPr>
          <a:xfrm>
            <a:off x="747967" y="777345"/>
            <a:ext cx="16067586" cy="1706751"/>
          </a:xfrm>
          <a:prstGeom prst="rect">
            <a:avLst/>
          </a:prstGeom>
        </p:spPr>
        <p:txBody>
          <a:bodyPr lIns="0" tIns="0" rIns="0" bIns="0" rtlCol="0" anchor="t">
            <a:spAutoFit/>
          </a:bodyPr>
          <a:lstStyle/>
          <a:p>
            <a:pPr marL="0" lvl="0" indent="0" algn="l">
              <a:lnSpc>
                <a:spcPts val="12819"/>
              </a:lnSpc>
              <a:spcBef>
                <a:spcPct val="0"/>
              </a:spcBef>
            </a:pPr>
            <a:r>
              <a:rPr lang="en-US" sz="12819" b="1" i="1">
                <a:solidFill>
                  <a:srgbClr val="393636"/>
                </a:solidFill>
                <a:latin typeface="Garet Bold"/>
                <a:ea typeface="Garet Bold"/>
                <a:cs typeface="Garet Bold"/>
                <a:sym typeface="Garet Bold"/>
              </a:rPr>
              <a:t>Hamper Boxes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3" name="AutoShape 3"/>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Freeform 4"/>
          <p:cNvSpPr/>
          <p:nvPr/>
        </p:nvSpPr>
        <p:spPr>
          <a:xfrm>
            <a:off x="395654" y="281130"/>
            <a:ext cx="4593554" cy="4238294"/>
          </a:xfrm>
          <a:custGeom>
            <a:avLst/>
            <a:gdLst/>
            <a:ahLst/>
            <a:cxnLst/>
            <a:rect l="l" t="t" r="r" b="b"/>
            <a:pathLst>
              <a:path w="4593554" h="4238294">
                <a:moveTo>
                  <a:pt x="0" y="0"/>
                </a:moveTo>
                <a:lnTo>
                  <a:pt x="4593554" y="0"/>
                </a:lnTo>
                <a:lnTo>
                  <a:pt x="4593554" y="4238294"/>
                </a:lnTo>
                <a:lnTo>
                  <a:pt x="0" y="4238294"/>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13673146" y="281130"/>
            <a:ext cx="4199365" cy="4199365"/>
          </a:xfrm>
          <a:custGeom>
            <a:avLst/>
            <a:gdLst/>
            <a:ahLst/>
            <a:cxnLst/>
            <a:rect l="l" t="t" r="r" b="b"/>
            <a:pathLst>
              <a:path w="4199365" h="4199365">
                <a:moveTo>
                  <a:pt x="0" y="0"/>
                </a:moveTo>
                <a:lnTo>
                  <a:pt x="4199366" y="0"/>
                </a:lnTo>
                <a:lnTo>
                  <a:pt x="4199366" y="4199365"/>
                </a:lnTo>
                <a:lnTo>
                  <a:pt x="0" y="4199365"/>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7548757" y="84035"/>
            <a:ext cx="4593554" cy="4593554"/>
          </a:xfrm>
          <a:custGeom>
            <a:avLst/>
            <a:gdLst/>
            <a:ahLst/>
            <a:cxnLst/>
            <a:rect l="l" t="t" r="r" b="b"/>
            <a:pathLst>
              <a:path w="4593554" h="4593554">
                <a:moveTo>
                  <a:pt x="0" y="0"/>
                </a:moveTo>
                <a:lnTo>
                  <a:pt x="4593555" y="0"/>
                </a:lnTo>
                <a:lnTo>
                  <a:pt x="4593555" y="4593555"/>
                </a:lnTo>
                <a:lnTo>
                  <a:pt x="0" y="4593555"/>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a:off x="7548757" y="4772645"/>
            <a:ext cx="4593554" cy="4593554"/>
          </a:xfrm>
          <a:custGeom>
            <a:avLst/>
            <a:gdLst/>
            <a:ahLst/>
            <a:cxnLst/>
            <a:rect l="l" t="t" r="r" b="b"/>
            <a:pathLst>
              <a:path w="4593554" h="4593554">
                <a:moveTo>
                  <a:pt x="0" y="0"/>
                </a:moveTo>
                <a:lnTo>
                  <a:pt x="4593555" y="0"/>
                </a:lnTo>
                <a:lnTo>
                  <a:pt x="4593555" y="4593555"/>
                </a:lnTo>
                <a:lnTo>
                  <a:pt x="0" y="4593555"/>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13612597" y="4939465"/>
            <a:ext cx="4259915" cy="4259915"/>
          </a:xfrm>
          <a:custGeom>
            <a:avLst/>
            <a:gdLst/>
            <a:ahLst/>
            <a:cxnLst/>
            <a:rect l="l" t="t" r="r" b="b"/>
            <a:pathLst>
              <a:path w="4259915" h="4259915">
                <a:moveTo>
                  <a:pt x="0" y="0"/>
                </a:moveTo>
                <a:lnTo>
                  <a:pt x="4259915" y="0"/>
                </a:lnTo>
                <a:lnTo>
                  <a:pt x="4259915" y="4259915"/>
                </a:lnTo>
                <a:lnTo>
                  <a:pt x="0" y="4259915"/>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395654" y="4772645"/>
            <a:ext cx="4593554" cy="4593554"/>
          </a:xfrm>
          <a:custGeom>
            <a:avLst/>
            <a:gdLst/>
            <a:ahLst/>
            <a:cxnLst/>
            <a:rect l="l" t="t" r="r" b="b"/>
            <a:pathLst>
              <a:path w="4593554" h="4593554">
                <a:moveTo>
                  <a:pt x="0" y="0"/>
                </a:moveTo>
                <a:lnTo>
                  <a:pt x="4593554" y="0"/>
                </a:lnTo>
                <a:lnTo>
                  <a:pt x="4593554" y="4593555"/>
                </a:lnTo>
                <a:lnTo>
                  <a:pt x="0" y="4593555"/>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rot="-5400000">
            <a:off x="8957691" y="7415136"/>
            <a:ext cx="5744308" cy="0"/>
          </a:xfrm>
          <a:prstGeom prst="line">
            <a:avLst/>
          </a:prstGeom>
          <a:ln w="19050" cap="flat">
            <a:solidFill>
              <a:srgbClr val="000000"/>
            </a:solidFill>
            <a:prstDash val="solid"/>
            <a:headEnd type="none" w="sm" len="sm"/>
            <a:tailEnd type="none" w="sm" len="sm"/>
          </a:ln>
        </p:spPr>
        <p:txBody>
          <a:bodyPr/>
          <a:lstStyle/>
          <a:p>
            <a:endParaRPr lang="en-US"/>
          </a:p>
        </p:txBody>
      </p:sp>
      <p:sp>
        <p:nvSpPr>
          <p:cNvPr id="3" name="AutoShape 3"/>
          <p:cNvSpPr/>
          <p:nvPr/>
        </p:nvSpPr>
        <p:spPr>
          <a:xfrm rot="-5400000">
            <a:off x="3250865" y="7405900"/>
            <a:ext cx="5725838"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AutoShape 4"/>
          <p:cNvSpPr/>
          <p:nvPr/>
        </p:nvSpPr>
        <p:spPr>
          <a:xfrm>
            <a:off x="0" y="4533167"/>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5" name="AutoShape 5"/>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6" name="AutoShape 6"/>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7" name="TextBox 7"/>
          <p:cNvSpPr txBox="1"/>
          <p:nvPr/>
        </p:nvSpPr>
        <p:spPr>
          <a:xfrm>
            <a:off x="747967" y="777345"/>
            <a:ext cx="16511333" cy="1706751"/>
          </a:xfrm>
          <a:prstGeom prst="rect">
            <a:avLst/>
          </a:prstGeom>
        </p:spPr>
        <p:txBody>
          <a:bodyPr lIns="0" tIns="0" rIns="0" bIns="0" rtlCol="0" anchor="t">
            <a:spAutoFit/>
          </a:bodyPr>
          <a:lstStyle/>
          <a:p>
            <a:pPr marL="0" lvl="0" indent="0" algn="l">
              <a:lnSpc>
                <a:spcPts val="12819"/>
              </a:lnSpc>
              <a:spcBef>
                <a:spcPct val="0"/>
              </a:spcBef>
            </a:pPr>
            <a:r>
              <a:rPr lang="en-US" sz="12819" b="1" i="1">
                <a:solidFill>
                  <a:srgbClr val="393636"/>
                </a:solidFill>
                <a:latin typeface="Garet Bold"/>
                <a:ea typeface="Garet Bold"/>
                <a:cs typeface="Garet Bold"/>
                <a:sym typeface="Garet Bold"/>
              </a:rPr>
              <a:t>Christmas Specials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3" name="AutoShape 3"/>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Freeform 4"/>
          <p:cNvSpPr/>
          <p:nvPr/>
        </p:nvSpPr>
        <p:spPr>
          <a:xfrm>
            <a:off x="572793" y="0"/>
            <a:ext cx="7041951" cy="5433058"/>
          </a:xfrm>
          <a:custGeom>
            <a:avLst/>
            <a:gdLst/>
            <a:ahLst/>
            <a:cxnLst/>
            <a:rect l="l" t="t" r="r" b="b"/>
            <a:pathLst>
              <a:path w="7041951" h="5433058">
                <a:moveTo>
                  <a:pt x="0" y="0"/>
                </a:moveTo>
                <a:lnTo>
                  <a:pt x="7041951" y="0"/>
                </a:lnTo>
                <a:lnTo>
                  <a:pt x="7041951" y="5433058"/>
                </a:lnTo>
                <a:lnTo>
                  <a:pt x="0" y="5433058"/>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13758190" y="0"/>
            <a:ext cx="4286292" cy="5715056"/>
          </a:xfrm>
          <a:custGeom>
            <a:avLst/>
            <a:gdLst/>
            <a:ahLst/>
            <a:cxnLst/>
            <a:rect l="l" t="t" r="r" b="b"/>
            <a:pathLst>
              <a:path w="4286292" h="5715056">
                <a:moveTo>
                  <a:pt x="0" y="0"/>
                </a:moveTo>
                <a:lnTo>
                  <a:pt x="4286292" y="0"/>
                </a:lnTo>
                <a:lnTo>
                  <a:pt x="4286292" y="5715056"/>
                </a:lnTo>
                <a:lnTo>
                  <a:pt x="0" y="5715056"/>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rot="5400000">
            <a:off x="7149764" y="884080"/>
            <a:ext cx="7072640" cy="5304480"/>
          </a:xfrm>
          <a:custGeom>
            <a:avLst/>
            <a:gdLst/>
            <a:ahLst/>
            <a:cxnLst/>
            <a:rect l="l" t="t" r="r" b="b"/>
            <a:pathLst>
              <a:path w="7072640" h="5304480">
                <a:moveTo>
                  <a:pt x="0" y="0"/>
                </a:moveTo>
                <a:lnTo>
                  <a:pt x="7072640" y="0"/>
                </a:lnTo>
                <a:lnTo>
                  <a:pt x="7072640" y="5304480"/>
                </a:lnTo>
                <a:lnTo>
                  <a:pt x="0" y="5304480"/>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a:off x="572793" y="5371874"/>
            <a:ext cx="3222001" cy="4296001"/>
          </a:xfrm>
          <a:custGeom>
            <a:avLst/>
            <a:gdLst/>
            <a:ahLst/>
            <a:cxnLst/>
            <a:rect l="l" t="t" r="r" b="b"/>
            <a:pathLst>
              <a:path w="3222001" h="4296001">
                <a:moveTo>
                  <a:pt x="0" y="0"/>
                </a:moveTo>
                <a:lnTo>
                  <a:pt x="3222000" y="0"/>
                </a:lnTo>
                <a:lnTo>
                  <a:pt x="3222000" y="4296001"/>
                </a:lnTo>
                <a:lnTo>
                  <a:pt x="0" y="4296001"/>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8" name="TextBox 8"/>
          <p:cNvSpPr txBox="1"/>
          <p:nvPr/>
        </p:nvSpPr>
        <p:spPr>
          <a:xfrm>
            <a:off x="5232257" y="7481775"/>
            <a:ext cx="1717328" cy="815340"/>
          </a:xfrm>
          <a:prstGeom prst="rect">
            <a:avLst/>
          </a:prstGeom>
        </p:spPr>
        <p:txBody>
          <a:bodyPr lIns="0" tIns="0" rIns="0" bIns="0" rtlCol="0" anchor="t">
            <a:spAutoFit/>
          </a:bodyPr>
          <a:lstStyle/>
          <a:p>
            <a:pPr algn="ctr">
              <a:lnSpc>
                <a:spcPts val="3359"/>
              </a:lnSpc>
            </a:pPr>
            <a:r>
              <a:rPr lang="en-US" sz="2400">
                <a:solidFill>
                  <a:srgbClr val="000000"/>
                </a:solidFill>
                <a:latin typeface="ShellCondensedBold"/>
                <a:ea typeface="ShellCondensedBold"/>
                <a:cs typeface="ShellCondensedBold"/>
                <a:sym typeface="ShellCondensedBold"/>
              </a:rPr>
              <a:t>Fridge Magnets</a:t>
            </a:r>
          </a:p>
          <a:p>
            <a:pPr algn="ctr">
              <a:lnSpc>
                <a:spcPts val="3359"/>
              </a:lnSpc>
            </a:pPr>
            <a:r>
              <a:rPr lang="en-US" sz="2400">
                <a:solidFill>
                  <a:srgbClr val="000000"/>
                </a:solidFill>
                <a:latin typeface="ShellCondensedBold"/>
                <a:ea typeface="ShellCondensedBold"/>
                <a:cs typeface="ShellCondensedBold"/>
                <a:sym typeface="ShellCondensedBold"/>
              </a:rPr>
              <a:t>Rs 125/-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3" name="AutoShape 3"/>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Freeform 4"/>
          <p:cNvSpPr/>
          <p:nvPr/>
        </p:nvSpPr>
        <p:spPr>
          <a:xfrm>
            <a:off x="10186660" y="0"/>
            <a:ext cx="7072640" cy="9258300"/>
          </a:xfrm>
          <a:custGeom>
            <a:avLst/>
            <a:gdLst/>
            <a:ahLst/>
            <a:cxnLst/>
            <a:rect l="l" t="t" r="r" b="b"/>
            <a:pathLst>
              <a:path w="7072640" h="9258300">
                <a:moveTo>
                  <a:pt x="0" y="0"/>
                </a:moveTo>
                <a:lnTo>
                  <a:pt x="7072640" y="0"/>
                </a:lnTo>
                <a:lnTo>
                  <a:pt x="7072640" y="9258300"/>
                </a:lnTo>
                <a:lnTo>
                  <a:pt x="0" y="925830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300120" y="0"/>
            <a:ext cx="4788006" cy="6798045"/>
          </a:xfrm>
          <a:custGeom>
            <a:avLst/>
            <a:gdLst/>
            <a:ahLst/>
            <a:cxnLst/>
            <a:rect l="l" t="t" r="r" b="b"/>
            <a:pathLst>
              <a:path w="4788006" h="6798045">
                <a:moveTo>
                  <a:pt x="0" y="0"/>
                </a:moveTo>
                <a:lnTo>
                  <a:pt x="4788006" y="0"/>
                </a:lnTo>
                <a:lnTo>
                  <a:pt x="4788006" y="6798045"/>
                </a:lnTo>
                <a:lnTo>
                  <a:pt x="0" y="6798045"/>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5088126" y="0"/>
            <a:ext cx="5098534" cy="6798045"/>
          </a:xfrm>
          <a:custGeom>
            <a:avLst/>
            <a:gdLst/>
            <a:ahLst/>
            <a:cxnLst/>
            <a:rect l="l" t="t" r="r" b="b"/>
            <a:pathLst>
              <a:path w="5098534" h="6798045">
                <a:moveTo>
                  <a:pt x="0" y="0"/>
                </a:moveTo>
                <a:lnTo>
                  <a:pt x="5098534" y="0"/>
                </a:lnTo>
                <a:lnTo>
                  <a:pt x="5098534" y="6798045"/>
                </a:lnTo>
                <a:lnTo>
                  <a:pt x="0" y="6798045"/>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TextBox 7"/>
          <p:cNvSpPr txBox="1"/>
          <p:nvPr/>
        </p:nvSpPr>
        <p:spPr>
          <a:xfrm>
            <a:off x="5015265" y="7481775"/>
            <a:ext cx="2151311" cy="1653540"/>
          </a:xfrm>
          <a:prstGeom prst="rect">
            <a:avLst/>
          </a:prstGeom>
        </p:spPr>
        <p:txBody>
          <a:bodyPr lIns="0" tIns="0" rIns="0" bIns="0" rtlCol="0" anchor="t">
            <a:spAutoFit/>
          </a:bodyPr>
          <a:lstStyle/>
          <a:p>
            <a:pPr algn="ctr">
              <a:lnSpc>
                <a:spcPts val="3359"/>
              </a:lnSpc>
            </a:pPr>
            <a:r>
              <a:rPr lang="en-US" sz="2400">
                <a:solidFill>
                  <a:srgbClr val="000000"/>
                </a:solidFill>
                <a:latin typeface="ShellCondensedBold"/>
                <a:ea typeface="ShellCondensedBold"/>
                <a:cs typeface="ShellCondensedBold"/>
                <a:sym typeface="ShellCondensedBold"/>
              </a:rPr>
              <a:t>Fridge Magnet </a:t>
            </a:r>
          </a:p>
          <a:p>
            <a:pPr algn="ctr">
              <a:lnSpc>
                <a:spcPts val="3359"/>
              </a:lnSpc>
            </a:pPr>
            <a:r>
              <a:rPr lang="en-US" sz="2400">
                <a:solidFill>
                  <a:srgbClr val="000000"/>
                </a:solidFill>
                <a:latin typeface="ShellCondensedBold"/>
                <a:ea typeface="ShellCondensedBold"/>
                <a:cs typeface="ShellCondensedBold"/>
                <a:sym typeface="ShellCondensedBold"/>
              </a:rPr>
              <a:t>(8 inches) Rs 250/-</a:t>
            </a:r>
          </a:p>
          <a:p>
            <a:pPr algn="ctr">
              <a:lnSpc>
                <a:spcPts val="3359"/>
              </a:lnSpc>
            </a:pPr>
            <a:endParaRPr lang="en-US" sz="2400">
              <a:solidFill>
                <a:srgbClr val="000000"/>
              </a:solidFill>
              <a:latin typeface="ShellCondensedBold"/>
              <a:ea typeface="ShellCondensedBold"/>
              <a:cs typeface="ShellCondensedBold"/>
              <a:sym typeface="ShellCondensedBold"/>
            </a:endParaRPr>
          </a:p>
          <a:p>
            <a:pPr algn="ctr">
              <a:lnSpc>
                <a:spcPts val="3359"/>
              </a:lnSpc>
            </a:pPr>
            <a:r>
              <a:rPr lang="en-US" sz="2400">
                <a:solidFill>
                  <a:srgbClr val="000000"/>
                </a:solidFill>
                <a:latin typeface="ShellCondensedBold"/>
                <a:ea typeface="ShellCondensedBold"/>
                <a:cs typeface="ShellCondensedBold"/>
                <a:sym typeface="ShellCondensedBold"/>
              </a:rPr>
              <a:t>Name Plate- 175/-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3" name="AutoShape 3"/>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Freeform 4"/>
          <p:cNvSpPr/>
          <p:nvPr/>
        </p:nvSpPr>
        <p:spPr>
          <a:xfrm>
            <a:off x="12504778" y="0"/>
            <a:ext cx="5783222" cy="7710963"/>
          </a:xfrm>
          <a:custGeom>
            <a:avLst/>
            <a:gdLst/>
            <a:ahLst/>
            <a:cxnLst/>
            <a:rect l="l" t="t" r="r" b="b"/>
            <a:pathLst>
              <a:path w="5783222" h="7710963">
                <a:moveTo>
                  <a:pt x="0" y="0"/>
                </a:moveTo>
                <a:lnTo>
                  <a:pt x="5783222" y="0"/>
                </a:lnTo>
                <a:lnTo>
                  <a:pt x="5783222" y="7710963"/>
                </a:lnTo>
                <a:lnTo>
                  <a:pt x="0" y="7710963"/>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0" y="0"/>
            <a:ext cx="5783222" cy="7710963"/>
          </a:xfrm>
          <a:custGeom>
            <a:avLst/>
            <a:gdLst/>
            <a:ahLst/>
            <a:cxnLst/>
            <a:rect l="l" t="t" r="r" b="b"/>
            <a:pathLst>
              <a:path w="5783222" h="7710963">
                <a:moveTo>
                  <a:pt x="0" y="0"/>
                </a:moveTo>
                <a:lnTo>
                  <a:pt x="5783222" y="0"/>
                </a:lnTo>
                <a:lnTo>
                  <a:pt x="5783222" y="7710963"/>
                </a:lnTo>
                <a:lnTo>
                  <a:pt x="0" y="7710963"/>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6252389" y="0"/>
            <a:ext cx="5783222" cy="7710963"/>
          </a:xfrm>
          <a:custGeom>
            <a:avLst/>
            <a:gdLst/>
            <a:ahLst/>
            <a:cxnLst/>
            <a:rect l="l" t="t" r="r" b="b"/>
            <a:pathLst>
              <a:path w="5783222" h="7710963">
                <a:moveTo>
                  <a:pt x="0" y="0"/>
                </a:moveTo>
                <a:lnTo>
                  <a:pt x="5783222" y="0"/>
                </a:lnTo>
                <a:lnTo>
                  <a:pt x="5783222" y="7710963"/>
                </a:lnTo>
                <a:lnTo>
                  <a:pt x="0" y="771096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TextBox 7"/>
          <p:cNvSpPr txBox="1"/>
          <p:nvPr/>
        </p:nvSpPr>
        <p:spPr>
          <a:xfrm>
            <a:off x="0" y="8862060"/>
            <a:ext cx="4533055" cy="815340"/>
          </a:xfrm>
          <a:prstGeom prst="rect">
            <a:avLst/>
          </a:prstGeom>
        </p:spPr>
        <p:txBody>
          <a:bodyPr lIns="0" tIns="0" rIns="0" bIns="0" rtlCol="0" anchor="t">
            <a:spAutoFit/>
          </a:bodyPr>
          <a:lstStyle/>
          <a:p>
            <a:pPr algn="ctr">
              <a:lnSpc>
                <a:spcPts val="3359"/>
              </a:lnSpc>
            </a:pPr>
            <a:r>
              <a:rPr lang="en-US" sz="2400">
                <a:solidFill>
                  <a:srgbClr val="000000"/>
                </a:solidFill>
                <a:latin typeface="ShellCondensedBold"/>
                <a:ea typeface="ShellCondensedBold"/>
                <a:cs typeface="ShellCondensedBold"/>
                <a:sym typeface="ShellCondensedBold"/>
              </a:rPr>
              <a:t>Cheese Boards/Hangings</a:t>
            </a:r>
          </a:p>
          <a:p>
            <a:pPr algn="ctr">
              <a:lnSpc>
                <a:spcPts val="3359"/>
              </a:lnSpc>
            </a:pPr>
            <a:r>
              <a:rPr lang="en-US" sz="2400">
                <a:solidFill>
                  <a:srgbClr val="000000"/>
                </a:solidFill>
                <a:latin typeface="ShellCondensedBold"/>
                <a:ea typeface="ShellCondensedBold"/>
                <a:cs typeface="ShellCondensedBold"/>
                <a:sym typeface="ShellCondensedBold"/>
              </a:rPr>
              <a:t>8 inches- Rs 250/-</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3" name="AutoShape 3"/>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Freeform 4"/>
          <p:cNvSpPr/>
          <p:nvPr/>
        </p:nvSpPr>
        <p:spPr>
          <a:xfrm>
            <a:off x="12504778" y="0"/>
            <a:ext cx="5783222" cy="7710963"/>
          </a:xfrm>
          <a:custGeom>
            <a:avLst/>
            <a:gdLst/>
            <a:ahLst/>
            <a:cxnLst/>
            <a:rect l="l" t="t" r="r" b="b"/>
            <a:pathLst>
              <a:path w="5783222" h="7710963">
                <a:moveTo>
                  <a:pt x="0" y="0"/>
                </a:moveTo>
                <a:lnTo>
                  <a:pt x="5783222" y="0"/>
                </a:lnTo>
                <a:lnTo>
                  <a:pt x="5783222" y="7710963"/>
                </a:lnTo>
                <a:lnTo>
                  <a:pt x="0" y="7710963"/>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0" y="0"/>
            <a:ext cx="5783222" cy="7710963"/>
          </a:xfrm>
          <a:custGeom>
            <a:avLst/>
            <a:gdLst/>
            <a:ahLst/>
            <a:cxnLst/>
            <a:rect l="l" t="t" r="r" b="b"/>
            <a:pathLst>
              <a:path w="5783222" h="7710963">
                <a:moveTo>
                  <a:pt x="0" y="0"/>
                </a:moveTo>
                <a:lnTo>
                  <a:pt x="5783222" y="0"/>
                </a:lnTo>
                <a:lnTo>
                  <a:pt x="5783222" y="7710963"/>
                </a:lnTo>
                <a:lnTo>
                  <a:pt x="0" y="7710963"/>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6252389" y="0"/>
            <a:ext cx="5783222" cy="7710963"/>
          </a:xfrm>
          <a:custGeom>
            <a:avLst/>
            <a:gdLst/>
            <a:ahLst/>
            <a:cxnLst/>
            <a:rect l="l" t="t" r="r" b="b"/>
            <a:pathLst>
              <a:path w="5783222" h="7710963">
                <a:moveTo>
                  <a:pt x="0" y="0"/>
                </a:moveTo>
                <a:lnTo>
                  <a:pt x="5783222" y="0"/>
                </a:lnTo>
                <a:lnTo>
                  <a:pt x="5783222" y="7710963"/>
                </a:lnTo>
                <a:lnTo>
                  <a:pt x="0" y="771096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TextBox 7"/>
          <p:cNvSpPr txBox="1"/>
          <p:nvPr/>
        </p:nvSpPr>
        <p:spPr>
          <a:xfrm>
            <a:off x="188416" y="8014335"/>
            <a:ext cx="8955584" cy="1653540"/>
          </a:xfrm>
          <a:prstGeom prst="rect">
            <a:avLst/>
          </a:prstGeom>
        </p:spPr>
        <p:txBody>
          <a:bodyPr lIns="0" tIns="0" rIns="0" bIns="0" rtlCol="0" anchor="t">
            <a:spAutoFit/>
          </a:bodyPr>
          <a:lstStyle/>
          <a:p>
            <a:pPr algn="l">
              <a:lnSpc>
                <a:spcPts val="3359"/>
              </a:lnSpc>
            </a:pPr>
            <a:r>
              <a:rPr lang="en-US" sz="2400">
                <a:solidFill>
                  <a:srgbClr val="000000"/>
                </a:solidFill>
                <a:latin typeface="ShellCondensedBold"/>
                <a:ea typeface="ShellCondensedBold"/>
                <a:cs typeface="ShellCondensedBold"/>
                <a:sym typeface="ShellCondensedBold"/>
              </a:rPr>
              <a:t>Tee Light Holders &amp; Coasters</a:t>
            </a:r>
          </a:p>
          <a:p>
            <a:pPr algn="l">
              <a:lnSpc>
                <a:spcPts val="3359"/>
              </a:lnSpc>
            </a:pPr>
            <a:r>
              <a:rPr lang="en-US" sz="2400">
                <a:solidFill>
                  <a:srgbClr val="000000"/>
                </a:solidFill>
                <a:latin typeface="ShellCondensedBold"/>
                <a:ea typeface="ShellCondensedBold"/>
                <a:cs typeface="ShellCondensedBold"/>
                <a:sym typeface="ShellCondensedBold"/>
              </a:rPr>
              <a:t>Tee Light Holders- Rs 175/</a:t>
            </a:r>
          </a:p>
          <a:p>
            <a:pPr algn="l">
              <a:lnSpc>
                <a:spcPts val="3359"/>
              </a:lnSpc>
            </a:pPr>
            <a:r>
              <a:rPr lang="en-US" sz="2400">
                <a:solidFill>
                  <a:srgbClr val="000000"/>
                </a:solidFill>
                <a:latin typeface="ShellCondensedBold"/>
                <a:ea typeface="ShellCondensedBold"/>
                <a:cs typeface="ShellCondensedBold"/>
                <a:sym typeface="ShellCondensedBold"/>
              </a:rPr>
              <a:t>Coasters (Set of 2)- Rs 125/- (without Resin)</a:t>
            </a:r>
          </a:p>
          <a:p>
            <a:pPr algn="l">
              <a:lnSpc>
                <a:spcPts val="3359"/>
              </a:lnSpc>
            </a:pPr>
            <a:r>
              <a:rPr lang="en-US" sz="2400">
                <a:solidFill>
                  <a:srgbClr val="000000"/>
                </a:solidFill>
                <a:latin typeface="ShellCondensedBold"/>
                <a:ea typeface="ShellCondensedBold"/>
                <a:cs typeface="ShellCondensedBold"/>
                <a:sym typeface="ShellCondensedBold"/>
              </a:rPr>
              <a:t>Coasters (Set of 2- Rs 175/- with Resin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3" name="AutoShape 3"/>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Freeform 4"/>
          <p:cNvSpPr/>
          <p:nvPr/>
        </p:nvSpPr>
        <p:spPr>
          <a:xfrm>
            <a:off x="12504778" y="0"/>
            <a:ext cx="5783222" cy="7710963"/>
          </a:xfrm>
          <a:custGeom>
            <a:avLst/>
            <a:gdLst/>
            <a:ahLst/>
            <a:cxnLst/>
            <a:rect l="l" t="t" r="r" b="b"/>
            <a:pathLst>
              <a:path w="5783222" h="7710963">
                <a:moveTo>
                  <a:pt x="0" y="0"/>
                </a:moveTo>
                <a:lnTo>
                  <a:pt x="5783222" y="0"/>
                </a:lnTo>
                <a:lnTo>
                  <a:pt x="5783222" y="7710963"/>
                </a:lnTo>
                <a:lnTo>
                  <a:pt x="0" y="7710963"/>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0" y="0"/>
            <a:ext cx="5783222" cy="7710963"/>
          </a:xfrm>
          <a:custGeom>
            <a:avLst/>
            <a:gdLst/>
            <a:ahLst/>
            <a:cxnLst/>
            <a:rect l="l" t="t" r="r" b="b"/>
            <a:pathLst>
              <a:path w="5783222" h="7710963">
                <a:moveTo>
                  <a:pt x="0" y="0"/>
                </a:moveTo>
                <a:lnTo>
                  <a:pt x="5783222" y="0"/>
                </a:lnTo>
                <a:lnTo>
                  <a:pt x="5783222" y="7710963"/>
                </a:lnTo>
                <a:lnTo>
                  <a:pt x="0" y="7710963"/>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6252389" y="0"/>
            <a:ext cx="5783222" cy="7710963"/>
          </a:xfrm>
          <a:custGeom>
            <a:avLst/>
            <a:gdLst/>
            <a:ahLst/>
            <a:cxnLst/>
            <a:rect l="l" t="t" r="r" b="b"/>
            <a:pathLst>
              <a:path w="5783222" h="7710963">
                <a:moveTo>
                  <a:pt x="0" y="0"/>
                </a:moveTo>
                <a:lnTo>
                  <a:pt x="5783222" y="0"/>
                </a:lnTo>
                <a:lnTo>
                  <a:pt x="5783222" y="7710963"/>
                </a:lnTo>
                <a:lnTo>
                  <a:pt x="0" y="771096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TextBox 7"/>
          <p:cNvSpPr txBox="1"/>
          <p:nvPr/>
        </p:nvSpPr>
        <p:spPr>
          <a:xfrm>
            <a:off x="188416" y="8014335"/>
            <a:ext cx="8955584" cy="1653540"/>
          </a:xfrm>
          <a:prstGeom prst="rect">
            <a:avLst/>
          </a:prstGeom>
        </p:spPr>
        <p:txBody>
          <a:bodyPr lIns="0" tIns="0" rIns="0" bIns="0" rtlCol="0" anchor="t">
            <a:spAutoFit/>
          </a:bodyPr>
          <a:lstStyle/>
          <a:p>
            <a:pPr algn="l">
              <a:lnSpc>
                <a:spcPts val="3359"/>
              </a:lnSpc>
            </a:pPr>
            <a:r>
              <a:rPr lang="en-US" sz="2400">
                <a:solidFill>
                  <a:srgbClr val="000000"/>
                </a:solidFill>
                <a:latin typeface="ShellCondensedBold"/>
                <a:ea typeface="ShellCondensedBold"/>
                <a:cs typeface="ShellCondensedBold"/>
                <a:sym typeface="ShellCondensedBold"/>
              </a:rPr>
              <a:t>Photo Frames</a:t>
            </a:r>
          </a:p>
          <a:p>
            <a:pPr algn="l">
              <a:lnSpc>
                <a:spcPts val="3359"/>
              </a:lnSpc>
            </a:pPr>
            <a:r>
              <a:rPr lang="en-US" sz="2400">
                <a:solidFill>
                  <a:srgbClr val="000000"/>
                </a:solidFill>
                <a:latin typeface="ShellCondensedBold"/>
                <a:ea typeface="ShellCondensedBold"/>
                <a:cs typeface="ShellCondensedBold"/>
                <a:sym typeface="ShellCondensedBold"/>
              </a:rPr>
              <a:t>5X3.5 inches- Rs 200/-</a:t>
            </a:r>
          </a:p>
          <a:p>
            <a:pPr algn="l">
              <a:lnSpc>
                <a:spcPts val="3359"/>
              </a:lnSpc>
            </a:pPr>
            <a:r>
              <a:rPr lang="en-US" sz="2400">
                <a:solidFill>
                  <a:srgbClr val="000000"/>
                </a:solidFill>
                <a:latin typeface="ShellCondensedBold"/>
                <a:ea typeface="ShellCondensedBold"/>
                <a:cs typeface="ShellCondensedBold"/>
                <a:sym typeface="ShellCondensedBold"/>
              </a:rPr>
              <a:t>8X5.5 inches- Rs 300/-</a:t>
            </a:r>
          </a:p>
          <a:p>
            <a:pPr algn="l">
              <a:lnSpc>
                <a:spcPts val="3359"/>
              </a:lnSpc>
            </a:pPr>
            <a:endParaRPr lang="en-US" sz="2400">
              <a:solidFill>
                <a:srgbClr val="000000"/>
              </a:solidFill>
              <a:latin typeface="ShellCondensedBold"/>
              <a:ea typeface="ShellCondensedBold"/>
              <a:cs typeface="ShellCondensedBold"/>
              <a:sym typeface="ShellCondensed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rot="-5400000">
            <a:off x="8957691" y="7415136"/>
            <a:ext cx="5744308" cy="0"/>
          </a:xfrm>
          <a:prstGeom prst="line">
            <a:avLst/>
          </a:prstGeom>
          <a:ln w="19050" cap="flat">
            <a:solidFill>
              <a:srgbClr val="000000"/>
            </a:solidFill>
            <a:prstDash val="solid"/>
            <a:headEnd type="none" w="sm" len="sm"/>
            <a:tailEnd type="none" w="sm" len="sm"/>
          </a:ln>
        </p:spPr>
        <p:txBody>
          <a:bodyPr/>
          <a:lstStyle/>
          <a:p>
            <a:endParaRPr lang="en-US"/>
          </a:p>
        </p:txBody>
      </p:sp>
      <p:sp>
        <p:nvSpPr>
          <p:cNvPr id="3" name="AutoShape 3"/>
          <p:cNvSpPr/>
          <p:nvPr/>
        </p:nvSpPr>
        <p:spPr>
          <a:xfrm rot="-5400000">
            <a:off x="3250865" y="7405900"/>
            <a:ext cx="5725838"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AutoShape 4"/>
          <p:cNvSpPr/>
          <p:nvPr/>
        </p:nvSpPr>
        <p:spPr>
          <a:xfrm>
            <a:off x="0" y="4533167"/>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5" name="AutoShape 5"/>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6" name="AutoShape 6"/>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7" name="TextBox 7"/>
          <p:cNvSpPr txBox="1"/>
          <p:nvPr/>
        </p:nvSpPr>
        <p:spPr>
          <a:xfrm>
            <a:off x="747967" y="777345"/>
            <a:ext cx="16511333" cy="1706751"/>
          </a:xfrm>
          <a:prstGeom prst="rect">
            <a:avLst/>
          </a:prstGeom>
        </p:spPr>
        <p:txBody>
          <a:bodyPr lIns="0" tIns="0" rIns="0" bIns="0" rtlCol="0" anchor="t">
            <a:spAutoFit/>
          </a:bodyPr>
          <a:lstStyle/>
          <a:p>
            <a:pPr marL="0" lvl="0" indent="0" algn="l">
              <a:lnSpc>
                <a:spcPts val="12819"/>
              </a:lnSpc>
              <a:spcBef>
                <a:spcPct val="0"/>
              </a:spcBef>
            </a:pPr>
            <a:r>
              <a:rPr lang="en-US" sz="12819" b="1" i="1">
                <a:solidFill>
                  <a:srgbClr val="393636"/>
                </a:solidFill>
                <a:latin typeface="Garet Bold"/>
                <a:ea typeface="Garet Bold"/>
                <a:cs typeface="Garet Bold"/>
                <a:sym typeface="Garet Bold"/>
              </a:rPr>
              <a:t>Candles &amp; More..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grpSp>
        <p:nvGrpSpPr>
          <p:cNvPr id="2" name="Group 2"/>
          <p:cNvGrpSpPr/>
          <p:nvPr/>
        </p:nvGrpSpPr>
        <p:grpSpPr>
          <a:xfrm>
            <a:off x="-209550" y="-3258102"/>
            <a:ext cx="11849100" cy="10287000"/>
            <a:chOff x="0" y="0"/>
            <a:chExt cx="15798800" cy="13716000"/>
          </a:xfrm>
        </p:grpSpPr>
        <p:sp>
          <p:nvSpPr>
            <p:cNvPr id="3" name="AutoShape 3"/>
            <p:cNvSpPr/>
            <p:nvPr/>
          </p:nvSpPr>
          <p:spPr>
            <a:xfrm>
              <a:off x="0" y="9398000"/>
              <a:ext cx="15798800" cy="0"/>
            </a:xfrm>
            <a:prstGeom prst="line">
              <a:avLst/>
            </a:prstGeom>
            <a:ln w="25400" cap="rnd">
              <a:solidFill>
                <a:srgbClr val="000000"/>
              </a:solidFill>
              <a:prstDash val="solid"/>
              <a:headEnd type="none" w="sm" len="sm"/>
              <a:tailEnd type="none" w="sm" len="sm"/>
            </a:ln>
          </p:spPr>
          <p:txBody>
            <a:bodyPr/>
            <a:lstStyle/>
            <a:p>
              <a:endParaRPr lang="en-US"/>
            </a:p>
          </p:txBody>
        </p:sp>
        <p:sp>
          <p:nvSpPr>
            <p:cNvPr id="4" name="AutoShape 4"/>
            <p:cNvSpPr/>
            <p:nvPr/>
          </p:nvSpPr>
          <p:spPr>
            <a:xfrm rot="-5400000">
              <a:off x="8928100" y="6845300"/>
              <a:ext cx="13716000" cy="0"/>
            </a:xfrm>
            <a:prstGeom prst="line">
              <a:avLst/>
            </a:prstGeom>
            <a:ln w="25400" cap="rnd">
              <a:solidFill>
                <a:srgbClr val="000000"/>
              </a:solidFill>
              <a:prstDash val="solid"/>
              <a:headEnd type="none" w="sm" len="sm"/>
              <a:tailEnd type="none" w="sm" len="sm"/>
            </a:ln>
          </p:spPr>
          <p:txBody>
            <a:bodyPr/>
            <a:lstStyle/>
            <a:p>
              <a:endParaRPr lang="en-US"/>
            </a:p>
          </p:txBody>
        </p:sp>
      </p:grpSp>
      <p:sp>
        <p:nvSpPr>
          <p:cNvPr id="5" name="TextBox 5"/>
          <p:cNvSpPr txBox="1"/>
          <p:nvPr/>
        </p:nvSpPr>
        <p:spPr>
          <a:xfrm>
            <a:off x="288906" y="554815"/>
            <a:ext cx="10852188" cy="2861192"/>
          </a:xfrm>
          <a:prstGeom prst="rect">
            <a:avLst/>
          </a:prstGeom>
        </p:spPr>
        <p:txBody>
          <a:bodyPr lIns="0" tIns="0" rIns="0" bIns="0" rtlCol="0" anchor="t">
            <a:spAutoFit/>
          </a:bodyPr>
          <a:lstStyle/>
          <a:p>
            <a:pPr marL="0" lvl="0" indent="0" algn="l">
              <a:lnSpc>
                <a:spcPts val="11020"/>
              </a:lnSpc>
              <a:spcBef>
                <a:spcPct val="0"/>
              </a:spcBef>
            </a:pPr>
            <a:r>
              <a:rPr lang="en-US" sz="11020" b="1" i="1">
                <a:solidFill>
                  <a:srgbClr val="393636"/>
                </a:solidFill>
                <a:latin typeface="Garet Bold"/>
                <a:ea typeface="Garet Bold"/>
                <a:cs typeface="Garet Bold"/>
                <a:sym typeface="Garet Bold"/>
              </a:rPr>
              <a:t>Sustainability Story</a:t>
            </a:r>
          </a:p>
        </p:txBody>
      </p:sp>
      <p:sp>
        <p:nvSpPr>
          <p:cNvPr id="6" name="TextBox 6"/>
          <p:cNvSpPr txBox="1"/>
          <p:nvPr/>
        </p:nvSpPr>
        <p:spPr>
          <a:xfrm>
            <a:off x="433794" y="4027733"/>
            <a:ext cx="10852188" cy="5067926"/>
          </a:xfrm>
          <a:prstGeom prst="rect">
            <a:avLst/>
          </a:prstGeom>
        </p:spPr>
        <p:txBody>
          <a:bodyPr lIns="0" tIns="0" rIns="0" bIns="0" rtlCol="0" anchor="t">
            <a:spAutoFit/>
          </a:bodyPr>
          <a:lstStyle/>
          <a:p>
            <a:pPr algn="l">
              <a:lnSpc>
                <a:spcPts val="3115"/>
              </a:lnSpc>
            </a:pPr>
            <a:r>
              <a:rPr lang="en-US" sz="2225" b="1">
                <a:solidFill>
                  <a:srgbClr val="393636"/>
                </a:solidFill>
                <a:latin typeface="Garet Bold"/>
                <a:ea typeface="Garet Bold"/>
                <a:cs typeface="Garet Bold"/>
                <a:sym typeface="Garet Bold"/>
              </a:rPr>
              <a:t>Wood Products</a:t>
            </a:r>
          </a:p>
          <a:p>
            <a:pPr algn="l">
              <a:lnSpc>
                <a:spcPts val="3115"/>
              </a:lnSpc>
            </a:pPr>
            <a:r>
              <a:rPr lang="en-US" sz="2225">
                <a:solidFill>
                  <a:srgbClr val="393636"/>
                </a:solidFill>
                <a:latin typeface="Garet"/>
                <a:ea typeface="Garet"/>
                <a:cs typeface="Garet"/>
                <a:sym typeface="Garet"/>
              </a:rPr>
              <a:t>Crafted from scrap wood, each piece gives new life to what would have been waste, turning leftover fragments into timeless keepsakes.</a:t>
            </a:r>
          </a:p>
          <a:p>
            <a:pPr algn="l">
              <a:lnSpc>
                <a:spcPts val="3115"/>
              </a:lnSpc>
            </a:pPr>
            <a:r>
              <a:rPr lang="en-US" sz="2225" b="1">
                <a:solidFill>
                  <a:srgbClr val="393636"/>
                </a:solidFill>
                <a:latin typeface="Garet Bold"/>
                <a:ea typeface="Garet Bold"/>
                <a:cs typeface="Garet Bold"/>
                <a:sym typeface="Garet Bold"/>
              </a:rPr>
              <a:t>Colour Use</a:t>
            </a:r>
          </a:p>
          <a:p>
            <a:pPr algn="l">
              <a:lnSpc>
                <a:spcPts val="3115"/>
              </a:lnSpc>
            </a:pPr>
            <a:r>
              <a:rPr lang="en-US" sz="2225">
                <a:solidFill>
                  <a:srgbClr val="393636"/>
                </a:solidFill>
                <a:latin typeface="Garet"/>
                <a:ea typeface="Garet"/>
                <a:cs typeface="Garet"/>
                <a:sym typeface="Garet"/>
              </a:rPr>
              <a:t>We believe in using colour mindfully, keeping tones rich yet minimal so nothing goes to waste and every stroke counts.</a:t>
            </a:r>
          </a:p>
          <a:p>
            <a:pPr algn="l">
              <a:lnSpc>
                <a:spcPts val="3115"/>
              </a:lnSpc>
            </a:pPr>
            <a:r>
              <a:rPr lang="en-US" sz="2225" b="1">
                <a:solidFill>
                  <a:srgbClr val="393636"/>
                </a:solidFill>
                <a:latin typeface="Garet Bold"/>
                <a:ea typeface="Garet Bold"/>
                <a:cs typeface="Garet Bold"/>
                <a:sym typeface="Garet Bold"/>
              </a:rPr>
              <a:t>Wax Bars</a:t>
            </a:r>
          </a:p>
          <a:p>
            <a:pPr algn="l">
              <a:lnSpc>
                <a:spcPts val="3115"/>
              </a:lnSpc>
            </a:pPr>
            <a:r>
              <a:rPr lang="en-US" sz="2225">
                <a:solidFill>
                  <a:srgbClr val="393636"/>
                </a:solidFill>
                <a:latin typeface="Garet"/>
                <a:ea typeface="Garet"/>
                <a:cs typeface="Garet"/>
                <a:sym typeface="Garet"/>
              </a:rPr>
              <a:t>Our wax bars are infused with discarded coffee beans, fallen flowers, and leftover spices, capturing beauty from what nature has already given.</a:t>
            </a:r>
          </a:p>
          <a:p>
            <a:pPr algn="l">
              <a:lnSpc>
                <a:spcPts val="3115"/>
              </a:lnSpc>
            </a:pPr>
            <a:r>
              <a:rPr lang="en-US" sz="2225" b="1">
                <a:solidFill>
                  <a:srgbClr val="393636"/>
                </a:solidFill>
                <a:latin typeface="Garet Bold"/>
                <a:ea typeface="Garet Bold"/>
                <a:cs typeface="Garet Bold"/>
                <a:sym typeface="Garet Bold"/>
              </a:rPr>
              <a:t>Glassware </a:t>
            </a:r>
          </a:p>
          <a:p>
            <a:pPr marL="0" lvl="0" indent="0" algn="l">
              <a:lnSpc>
                <a:spcPts val="3115"/>
              </a:lnSpc>
              <a:spcBef>
                <a:spcPct val="0"/>
              </a:spcBef>
            </a:pPr>
            <a:r>
              <a:rPr lang="en-US" sz="2225">
                <a:solidFill>
                  <a:srgbClr val="393636"/>
                </a:solidFill>
                <a:latin typeface="Garet"/>
                <a:ea typeface="Garet"/>
                <a:cs typeface="Garet"/>
                <a:sym typeface="Garet"/>
              </a:rPr>
              <a:t>Our glassware collection breathes new life into old discarded bottles, transforming them into stylish glasses, jugs, mugs, and platters for your home or cafes</a:t>
            </a:r>
          </a:p>
        </p:txBody>
      </p:sp>
      <p:grpSp>
        <p:nvGrpSpPr>
          <p:cNvPr id="7" name="Group 7"/>
          <p:cNvGrpSpPr>
            <a:grpSpLocks noChangeAspect="1"/>
          </p:cNvGrpSpPr>
          <p:nvPr/>
        </p:nvGrpSpPr>
        <p:grpSpPr>
          <a:xfrm>
            <a:off x="12136130" y="354790"/>
            <a:ext cx="5746452" cy="9577421"/>
            <a:chOff x="0" y="0"/>
            <a:chExt cx="3810000" cy="6350000"/>
          </a:xfrm>
        </p:grpSpPr>
        <p:sp>
          <p:nvSpPr>
            <p:cNvPr id="8" name="Freeform 8"/>
            <p:cNvSpPr/>
            <p:nvPr/>
          </p:nvSpPr>
          <p:spPr>
            <a:xfrm>
              <a:off x="0" y="0"/>
              <a:ext cx="3810000" cy="6350000"/>
            </a:xfrm>
            <a:custGeom>
              <a:avLst/>
              <a:gdLst/>
              <a:ahLst/>
              <a:cxnLst/>
              <a:rect l="l" t="t" r="r" b="b"/>
              <a:pathLst>
                <a:path w="3810000" h="6350000">
                  <a:moveTo>
                    <a:pt x="2794000" y="6350000"/>
                  </a:moveTo>
                  <a:lnTo>
                    <a:pt x="1016000" y="6350000"/>
                  </a:lnTo>
                  <a:cubicBezTo>
                    <a:pt x="454660" y="6350000"/>
                    <a:pt x="0" y="5895340"/>
                    <a:pt x="0" y="5334000"/>
                  </a:cubicBezTo>
                  <a:lnTo>
                    <a:pt x="0" y="1016000"/>
                  </a:lnTo>
                  <a:cubicBezTo>
                    <a:pt x="0" y="454660"/>
                    <a:pt x="454660" y="0"/>
                    <a:pt x="1016000" y="0"/>
                  </a:cubicBezTo>
                  <a:lnTo>
                    <a:pt x="2794000" y="0"/>
                  </a:lnTo>
                  <a:cubicBezTo>
                    <a:pt x="3355340" y="0"/>
                    <a:pt x="3810000" y="454660"/>
                    <a:pt x="3810000" y="1016000"/>
                  </a:cubicBezTo>
                  <a:lnTo>
                    <a:pt x="3810000" y="5334000"/>
                  </a:lnTo>
                  <a:cubicBezTo>
                    <a:pt x="3810000" y="5895340"/>
                    <a:pt x="3355340" y="6350000"/>
                    <a:pt x="2794000" y="6350000"/>
                  </a:cubicBez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3" name="AutoShape 3"/>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Freeform 4"/>
          <p:cNvSpPr/>
          <p:nvPr/>
        </p:nvSpPr>
        <p:spPr>
          <a:xfrm>
            <a:off x="12504778" y="0"/>
            <a:ext cx="5783222" cy="7710963"/>
          </a:xfrm>
          <a:custGeom>
            <a:avLst/>
            <a:gdLst/>
            <a:ahLst/>
            <a:cxnLst/>
            <a:rect l="l" t="t" r="r" b="b"/>
            <a:pathLst>
              <a:path w="5783222" h="7710963">
                <a:moveTo>
                  <a:pt x="0" y="0"/>
                </a:moveTo>
                <a:lnTo>
                  <a:pt x="5783222" y="0"/>
                </a:lnTo>
                <a:lnTo>
                  <a:pt x="5783222" y="7710963"/>
                </a:lnTo>
                <a:lnTo>
                  <a:pt x="0" y="7710963"/>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0" y="0"/>
            <a:ext cx="5783222" cy="7710963"/>
          </a:xfrm>
          <a:custGeom>
            <a:avLst/>
            <a:gdLst/>
            <a:ahLst/>
            <a:cxnLst/>
            <a:rect l="l" t="t" r="r" b="b"/>
            <a:pathLst>
              <a:path w="5783222" h="7710963">
                <a:moveTo>
                  <a:pt x="0" y="0"/>
                </a:moveTo>
                <a:lnTo>
                  <a:pt x="5783222" y="0"/>
                </a:lnTo>
                <a:lnTo>
                  <a:pt x="5783222" y="7710963"/>
                </a:lnTo>
                <a:lnTo>
                  <a:pt x="0" y="7710963"/>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6252389" y="0"/>
            <a:ext cx="5783222" cy="7710963"/>
          </a:xfrm>
          <a:custGeom>
            <a:avLst/>
            <a:gdLst/>
            <a:ahLst/>
            <a:cxnLst/>
            <a:rect l="l" t="t" r="r" b="b"/>
            <a:pathLst>
              <a:path w="5783222" h="7710963">
                <a:moveTo>
                  <a:pt x="0" y="0"/>
                </a:moveTo>
                <a:lnTo>
                  <a:pt x="5783222" y="0"/>
                </a:lnTo>
                <a:lnTo>
                  <a:pt x="5783222" y="7710963"/>
                </a:lnTo>
                <a:lnTo>
                  <a:pt x="0" y="771096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TextBox 7"/>
          <p:cNvSpPr txBox="1"/>
          <p:nvPr/>
        </p:nvSpPr>
        <p:spPr>
          <a:xfrm>
            <a:off x="188416" y="8014335"/>
            <a:ext cx="8955584" cy="815340"/>
          </a:xfrm>
          <a:prstGeom prst="rect">
            <a:avLst/>
          </a:prstGeom>
        </p:spPr>
        <p:txBody>
          <a:bodyPr lIns="0" tIns="0" rIns="0" bIns="0" rtlCol="0" anchor="t">
            <a:spAutoFit/>
          </a:bodyPr>
          <a:lstStyle/>
          <a:p>
            <a:pPr algn="l">
              <a:lnSpc>
                <a:spcPts val="3359"/>
              </a:lnSpc>
            </a:pPr>
            <a:r>
              <a:rPr lang="en-US" sz="2400">
                <a:solidFill>
                  <a:srgbClr val="000000"/>
                </a:solidFill>
                <a:latin typeface="ShellCondensedBold"/>
                <a:ea typeface="ShellCondensedBold"/>
                <a:cs typeface="ShellCondensedBold"/>
                <a:sym typeface="ShellCondensedBold"/>
              </a:rPr>
              <a:t>Wax Fragrance Bars</a:t>
            </a:r>
          </a:p>
          <a:p>
            <a:pPr algn="l">
              <a:lnSpc>
                <a:spcPts val="3359"/>
              </a:lnSpc>
            </a:pPr>
            <a:r>
              <a:rPr lang="en-US" sz="2400">
                <a:solidFill>
                  <a:srgbClr val="000000"/>
                </a:solidFill>
                <a:latin typeface="ShellCondensedBold"/>
                <a:ea typeface="ShellCondensedBold"/>
                <a:cs typeface="ShellCondensedBold"/>
                <a:sym typeface="ShellCondensedBold"/>
              </a:rPr>
              <a:t>Rs 125/-</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3" name="AutoShape 3"/>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Freeform 4"/>
          <p:cNvSpPr/>
          <p:nvPr/>
        </p:nvSpPr>
        <p:spPr>
          <a:xfrm>
            <a:off x="12504778" y="0"/>
            <a:ext cx="5783222" cy="7710963"/>
          </a:xfrm>
          <a:custGeom>
            <a:avLst/>
            <a:gdLst/>
            <a:ahLst/>
            <a:cxnLst/>
            <a:rect l="l" t="t" r="r" b="b"/>
            <a:pathLst>
              <a:path w="5783222" h="7710963">
                <a:moveTo>
                  <a:pt x="0" y="0"/>
                </a:moveTo>
                <a:lnTo>
                  <a:pt x="5783222" y="0"/>
                </a:lnTo>
                <a:lnTo>
                  <a:pt x="5783222" y="7710963"/>
                </a:lnTo>
                <a:lnTo>
                  <a:pt x="0" y="7710963"/>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0" y="0"/>
            <a:ext cx="5783222" cy="7710963"/>
          </a:xfrm>
          <a:custGeom>
            <a:avLst/>
            <a:gdLst/>
            <a:ahLst/>
            <a:cxnLst/>
            <a:rect l="l" t="t" r="r" b="b"/>
            <a:pathLst>
              <a:path w="5783222" h="7710963">
                <a:moveTo>
                  <a:pt x="0" y="0"/>
                </a:moveTo>
                <a:lnTo>
                  <a:pt x="5783222" y="0"/>
                </a:lnTo>
                <a:lnTo>
                  <a:pt x="5783222" y="7710963"/>
                </a:lnTo>
                <a:lnTo>
                  <a:pt x="0" y="7710963"/>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6252389" y="0"/>
            <a:ext cx="5783222" cy="7710963"/>
          </a:xfrm>
          <a:custGeom>
            <a:avLst/>
            <a:gdLst/>
            <a:ahLst/>
            <a:cxnLst/>
            <a:rect l="l" t="t" r="r" b="b"/>
            <a:pathLst>
              <a:path w="5783222" h="7710963">
                <a:moveTo>
                  <a:pt x="0" y="0"/>
                </a:moveTo>
                <a:lnTo>
                  <a:pt x="5783222" y="0"/>
                </a:lnTo>
                <a:lnTo>
                  <a:pt x="5783222" y="7710963"/>
                </a:lnTo>
                <a:lnTo>
                  <a:pt x="0" y="771096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TextBox 7"/>
          <p:cNvSpPr txBox="1"/>
          <p:nvPr/>
        </p:nvSpPr>
        <p:spPr>
          <a:xfrm>
            <a:off x="188416" y="8014335"/>
            <a:ext cx="8955584" cy="815340"/>
          </a:xfrm>
          <a:prstGeom prst="rect">
            <a:avLst/>
          </a:prstGeom>
        </p:spPr>
        <p:txBody>
          <a:bodyPr lIns="0" tIns="0" rIns="0" bIns="0" rtlCol="0" anchor="t">
            <a:spAutoFit/>
          </a:bodyPr>
          <a:lstStyle/>
          <a:p>
            <a:pPr algn="l">
              <a:lnSpc>
                <a:spcPts val="3359"/>
              </a:lnSpc>
            </a:pPr>
            <a:r>
              <a:rPr lang="en-US" sz="2400">
                <a:solidFill>
                  <a:srgbClr val="000000"/>
                </a:solidFill>
                <a:latin typeface="ShellCondensedBold"/>
                <a:ea typeface="ShellCondensedBold"/>
                <a:cs typeface="ShellCondensedBold"/>
                <a:sym typeface="ShellCondensedBold"/>
              </a:rPr>
              <a:t>Candles</a:t>
            </a:r>
          </a:p>
          <a:p>
            <a:pPr algn="l">
              <a:lnSpc>
                <a:spcPts val="3359"/>
              </a:lnSpc>
            </a:pPr>
            <a:r>
              <a:rPr lang="en-US" sz="2400">
                <a:solidFill>
                  <a:srgbClr val="000000"/>
                </a:solidFill>
                <a:latin typeface="ShellCondensedBold"/>
                <a:ea typeface="ShellCondensedBold"/>
                <a:cs typeface="ShellCondensedBold"/>
                <a:sym typeface="ShellCondensedBold"/>
              </a:rPr>
              <a:t>Rs 150/- onwards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rot="-5400000">
            <a:off x="8957691" y="7415136"/>
            <a:ext cx="5744308" cy="0"/>
          </a:xfrm>
          <a:prstGeom prst="line">
            <a:avLst/>
          </a:prstGeom>
          <a:ln w="19050" cap="flat">
            <a:solidFill>
              <a:srgbClr val="000000"/>
            </a:solidFill>
            <a:prstDash val="solid"/>
            <a:headEnd type="none" w="sm" len="sm"/>
            <a:tailEnd type="none" w="sm" len="sm"/>
          </a:ln>
        </p:spPr>
        <p:txBody>
          <a:bodyPr/>
          <a:lstStyle/>
          <a:p>
            <a:endParaRPr lang="en-US"/>
          </a:p>
        </p:txBody>
      </p:sp>
      <p:sp>
        <p:nvSpPr>
          <p:cNvPr id="3" name="AutoShape 3"/>
          <p:cNvSpPr/>
          <p:nvPr/>
        </p:nvSpPr>
        <p:spPr>
          <a:xfrm rot="-5400000">
            <a:off x="3250865" y="7405900"/>
            <a:ext cx="5725838"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AutoShape 4"/>
          <p:cNvSpPr/>
          <p:nvPr/>
        </p:nvSpPr>
        <p:spPr>
          <a:xfrm>
            <a:off x="0" y="4533167"/>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5" name="AutoShape 5"/>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6" name="AutoShape 6"/>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7" name="TextBox 7"/>
          <p:cNvSpPr txBox="1"/>
          <p:nvPr/>
        </p:nvSpPr>
        <p:spPr>
          <a:xfrm>
            <a:off x="747967" y="777345"/>
            <a:ext cx="16067586" cy="3326001"/>
          </a:xfrm>
          <a:prstGeom prst="rect">
            <a:avLst/>
          </a:prstGeom>
        </p:spPr>
        <p:txBody>
          <a:bodyPr lIns="0" tIns="0" rIns="0" bIns="0" rtlCol="0" anchor="t">
            <a:spAutoFit/>
          </a:bodyPr>
          <a:lstStyle/>
          <a:p>
            <a:pPr marL="0" lvl="0" indent="0" algn="l">
              <a:lnSpc>
                <a:spcPts val="12819"/>
              </a:lnSpc>
              <a:spcBef>
                <a:spcPct val="0"/>
              </a:spcBef>
            </a:pPr>
            <a:r>
              <a:rPr lang="en-US" sz="12819" b="1" i="1">
                <a:solidFill>
                  <a:srgbClr val="393636"/>
                </a:solidFill>
                <a:latin typeface="Garet Bold"/>
                <a:ea typeface="Garet Bold"/>
                <a:cs typeface="Garet Bold"/>
                <a:sym typeface="Garet Bold"/>
              </a:rPr>
              <a:t>Exclusive Collaborations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grpSp>
        <p:nvGrpSpPr>
          <p:cNvPr id="2" name="Group 2"/>
          <p:cNvGrpSpPr/>
          <p:nvPr/>
        </p:nvGrpSpPr>
        <p:grpSpPr>
          <a:xfrm>
            <a:off x="-209550" y="-3258102"/>
            <a:ext cx="11849100" cy="10287000"/>
            <a:chOff x="0" y="0"/>
            <a:chExt cx="15798800" cy="13716000"/>
          </a:xfrm>
        </p:grpSpPr>
        <p:sp>
          <p:nvSpPr>
            <p:cNvPr id="3" name="AutoShape 3"/>
            <p:cNvSpPr/>
            <p:nvPr/>
          </p:nvSpPr>
          <p:spPr>
            <a:xfrm>
              <a:off x="0" y="9398000"/>
              <a:ext cx="15798800" cy="0"/>
            </a:xfrm>
            <a:prstGeom prst="line">
              <a:avLst/>
            </a:prstGeom>
            <a:ln w="25400" cap="rnd">
              <a:solidFill>
                <a:srgbClr val="000000"/>
              </a:solidFill>
              <a:prstDash val="solid"/>
              <a:headEnd type="none" w="sm" len="sm"/>
              <a:tailEnd type="none" w="sm" len="sm"/>
            </a:ln>
          </p:spPr>
          <p:txBody>
            <a:bodyPr/>
            <a:lstStyle/>
            <a:p>
              <a:endParaRPr lang="en-US"/>
            </a:p>
          </p:txBody>
        </p:sp>
        <p:sp>
          <p:nvSpPr>
            <p:cNvPr id="4" name="AutoShape 4"/>
            <p:cNvSpPr/>
            <p:nvPr/>
          </p:nvSpPr>
          <p:spPr>
            <a:xfrm rot="-5400000">
              <a:off x="8928100" y="6845300"/>
              <a:ext cx="13716000" cy="0"/>
            </a:xfrm>
            <a:prstGeom prst="line">
              <a:avLst/>
            </a:prstGeom>
            <a:ln w="25400" cap="rnd">
              <a:solidFill>
                <a:srgbClr val="000000"/>
              </a:solidFill>
              <a:prstDash val="solid"/>
              <a:headEnd type="none" w="sm" len="sm"/>
              <a:tailEnd type="none" w="sm" len="sm"/>
            </a:ln>
          </p:spPr>
          <p:txBody>
            <a:bodyPr/>
            <a:lstStyle/>
            <a:p>
              <a:endParaRPr lang="en-US"/>
            </a:p>
          </p:txBody>
        </p:sp>
      </p:grpSp>
      <p:sp>
        <p:nvSpPr>
          <p:cNvPr id="5" name="TextBox 5"/>
          <p:cNvSpPr txBox="1"/>
          <p:nvPr/>
        </p:nvSpPr>
        <p:spPr>
          <a:xfrm>
            <a:off x="288906" y="554815"/>
            <a:ext cx="10852188" cy="2861192"/>
          </a:xfrm>
          <a:prstGeom prst="rect">
            <a:avLst/>
          </a:prstGeom>
        </p:spPr>
        <p:txBody>
          <a:bodyPr lIns="0" tIns="0" rIns="0" bIns="0" rtlCol="0" anchor="t">
            <a:spAutoFit/>
          </a:bodyPr>
          <a:lstStyle/>
          <a:p>
            <a:pPr marL="0" lvl="0" indent="0" algn="l">
              <a:lnSpc>
                <a:spcPts val="11020"/>
              </a:lnSpc>
              <a:spcBef>
                <a:spcPct val="0"/>
              </a:spcBef>
            </a:pPr>
            <a:r>
              <a:rPr lang="en-US" sz="11020" b="1" i="1">
                <a:solidFill>
                  <a:srgbClr val="393636"/>
                </a:solidFill>
                <a:latin typeface="Garet Bold"/>
                <a:ea typeface="Garet Bold"/>
                <a:cs typeface="Garet Bold"/>
                <a:sym typeface="Garet Bold"/>
              </a:rPr>
              <a:t>Lotus Bottle Art</a:t>
            </a:r>
          </a:p>
        </p:txBody>
      </p:sp>
      <p:sp>
        <p:nvSpPr>
          <p:cNvPr id="6" name="TextBox 6"/>
          <p:cNvSpPr txBox="1"/>
          <p:nvPr/>
        </p:nvSpPr>
        <p:spPr>
          <a:xfrm>
            <a:off x="433794" y="4027733"/>
            <a:ext cx="10852188" cy="1943726"/>
          </a:xfrm>
          <a:prstGeom prst="rect">
            <a:avLst/>
          </a:prstGeom>
        </p:spPr>
        <p:txBody>
          <a:bodyPr lIns="0" tIns="0" rIns="0" bIns="0" rtlCol="0" anchor="t">
            <a:spAutoFit/>
          </a:bodyPr>
          <a:lstStyle/>
          <a:p>
            <a:pPr algn="l">
              <a:lnSpc>
                <a:spcPts val="3115"/>
              </a:lnSpc>
            </a:pPr>
            <a:endParaRPr/>
          </a:p>
          <a:p>
            <a:pPr algn="l">
              <a:lnSpc>
                <a:spcPts val="3115"/>
              </a:lnSpc>
            </a:pPr>
            <a:r>
              <a:rPr lang="en-US" sz="2225" b="1">
                <a:solidFill>
                  <a:srgbClr val="393636"/>
                </a:solidFill>
                <a:latin typeface="Garet Bold"/>
                <a:ea typeface="Garet Bold"/>
                <a:cs typeface="Garet Bold"/>
                <a:sym typeface="Garet Bold"/>
              </a:rPr>
              <a:t>Glassware </a:t>
            </a:r>
          </a:p>
          <a:p>
            <a:pPr marL="0" lvl="0" indent="0" algn="l">
              <a:lnSpc>
                <a:spcPts val="3115"/>
              </a:lnSpc>
              <a:spcBef>
                <a:spcPct val="0"/>
              </a:spcBef>
            </a:pPr>
            <a:r>
              <a:rPr lang="en-US" sz="2225">
                <a:solidFill>
                  <a:srgbClr val="393636"/>
                </a:solidFill>
                <a:latin typeface="Garet"/>
                <a:ea typeface="Garet"/>
                <a:cs typeface="Garet"/>
                <a:sym typeface="Garet"/>
              </a:rPr>
              <a:t>Our glassware collection breathes new life into old discarded bottles, transforming them into stylish glasses, jugs, mugs, and platters for your home or cafes</a:t>
            </a:r>
          </a:p>
        </p:txBody>
      </p:sp>
      <p:grpSp>
        <p:nvGrpSpPr>
          <p:cNvPr id="7" name="Group 7"/>
          <p:cNvGrpSpPr>
            <a:grpSpLocks noChangeAspect="1"/>
          </p:cNvGrpSpPr>
          <p:nvPr/>
        </p:nvGrpSpPr>
        <p:grpSpPr>
          <a:xfrm>
            <a:off x="12136130" y="354790"/>
            <a:ext cx="5746452" cy="9577421"/>
            <a:chOff x="0" y="0"/>
            <a:chExt cx="3810000" cy="6350000"/>
          </a:xfrm>
        </p:grpSpPr>
        <p:sp>
          <p:nvSpPr>
            <p:cNvPr id="8" name="Freeform 8"/>
            <p:cNvSpPr/>
            <p:nvPr/>
          </p:nvSpPr>
          <p:spPr>
            <a:xfrm>
              <a:off x="0" y="0"/>
              <a:ext cx="3810000" cy="6350000"/>
            </a:xfrm>
            <a:custGeom>
              <a:avLst/>
              <a:gdLst/>
              <a:ahLst/>
              <a:cxnLst/>
              <a:rect l="l" t="t" r="r" b="b"/>
              <a:pathLst>
                <a:path w="3810000" h="6350000">
                  <a:moveTo>
                    <a:pt x="2794000" y="6350000"/>
                  </a:moveTo>
                  <a:lnTo>
                    <a:pt x="1016000" y="6350000"/>
                  </a:lnTo>
                  <a:cubicBezTo>
                    <a:pt x="454660" y="6350000"/>
                    <a:pt x="0" y="5895340"/>
                    <a:pt x="0" y="5334000"/>
                  </a:cubicBezTo>
                  <a:lnTo>
                    <a:pt x="0" y="1016000"/>
                  </a:lnTo>
                  <a:cubicBezTo>
                    <a:pt x="0" y="454660"/>
                    <a:pt x="454660" y="0"/>
                    <a:pt x="1016000" y="0"/>
                  </a:cubicBezTo>
                  <a:lnTo>
                    <a:pt x="2794000" y="0"/>
                  </a:lnTo>
                  <a:cubicBezTo>
                    <a:pt x="3355340" y="0"/>
                    <a:pt x="3810000" y="454660"/>
                    <a:pt x="3810000" y="1016000"/>
                  </a:cubicBezTo>
                  <a:lnTo>
                    <a:pt x="3810000" y="5334000"/>
                  </a:lnTo>
                  <a:cubicBezTo>
                    <a:pt x="3810000" y="5895340"/>
                    <a:pt x="3355340" y="6350000"/>
                    <a:pt x="2794000" y="6350000"/>
                  </a:cubicBez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3" name="AutoShape 3"/>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Freeform 4"/>
          <p:cNvSpPr/>
          <p:nvPr/>
        </p:nvSpPr>
        <p:spPr>
          <a:xfrm>
            <a:off x="583857" y="425281"/>
            <a:ext cx="3655538" cy="3655538"/>
          </a:xfrm>
          <a:custGeom>
            <a:avLst/>
            <a:gdLst/>
            <a:ahLst/>
            <a:cxnLst/>
            <a:rect l="l" t="t" r="r" b="b"/>
            <a:pathLst>
              <a:path w="3655538" h="3655538">
                <a:moveTo>
                  <a:pt x="0" y="0"/>
                </a:moveTo>
                <a:lnTo>
                  <a:pt x="3655537" y="0"/>
                </a:lnTo>
                <a:lnTo>
                  <a:pt x="3655537" y="3655538"/>
                </a:lnTo>
                <a:lnTo>
                  <a:pt x="0" y="3655538"/>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9341705" y="425281"/>
            <a:ext cx="3655538" cy="3655538"/>
          </a:xfrm>
          <a:custGeom>
            <a:avLst/>
            <a:gdLst/>
            <a:ahLst/>
            <a:cxnLst/>
            <a:rect l="l" t="t" r="r" b="b"/>
            <a:pathLst>
              <a:path w="3655538" h="3655538">
                <a:moveTo>
                  <a:pt x="0" y="0"/>
                </a:moveTo>
                <a:lnTo>
                  <a:pt x="3655538" y="0"/>
                </a:lnTo>
                <a:lnTo>
                  <a:pt x="3655538" y="3655538"/>
                </a:lnTo>
                <a:lnTo>
                  <a:pt x="0" y="3655538"/>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4962781" y="425281"/>
            <a:ext cx="3655538" cy="3655538"/>
          </a:xfrm>
          <a:custGeom>
            <a:avLst/>
            <a:gdLst/>
            <a:ahLst/>
            <a:cxnLst/>
            <a:rect l="l" t="t" r="r" b="b"/>
            <a:pathLst>
              <a:path w="3655538" h="3655538">
                <a:moveTo>
                  <a:pt x="0" y="0"/>
                </a:moveTo>
                <a:lnTo>
                  <a:pt x="3655538" y="0"/>
                </a:lnTo>
                <a:lnTo>
                  <a:pt x="3655538" y="3655538"/>
                </a:lnTo>
                <a:lnTo>
                  <a:pt x="0" y="3655538"/>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a:off x="583857" y="5143500"/>
            <a:ext cx="3655538" cy="3655538"/>
          </a:xfrm>
          <a:custGeom>
            <a:avLst/>
            <a:gdLst/>
            <a:ahLst/>
            <a:cxnLst/>
            <a:rect l="l" t="t" r="r" b="b"/>
            <a:pathLst>
              <a:path w="3655538" h="3655538">
                <a:moveTo>
                  <a:pt x="0" y="0"/>
                </a:moveTo>
                <a:lnTo>
                  <a:pt x="3655537" y="0"/>
                </a:lnTo>
                <a:lnTo>
                  <a:pt x="3655537" y="3655538"/>
                </a:lnTo>
                <a:lnTo>
                  <a:pt x="0" y="365553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4962781" y="5143500"/>
            <a:ext cx="3655538" cy="3655538"/>
          </a:xfrm>
          <a:custGeom>
            <a:avLst/>
            <a:gdLst/>
            <a:ahLst/>
            <a:cxnLst/>
            <a:rect l="l" t="t" r="r" b="b"/>
            <a:pathLst>
              <a:path w="3655538" h="3655538">
                <a:moveTo>
                  <a:pt x="0" y="0"/>
                </a:moveTo>
                <a:lnTo>
                  <a:pt x="3655538" y="0"/>
                </a:lnTo>
                <a:lnTo>
                  <a:pt x="3655538" y="3655538"/>
                </a:lnTo>
                <a:lnTo>
                  <a:pt x="0" y="3655538"/>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9341705" y="5143500"/>
            <a:ext cx="3655538" cy="3655538"/>
          </a:xfrm>
          <a:custGeom>
            <a:avLst/>
            <a:gdLst/>
            <a:ahLst/>
            <a:cxnLst/>
            <a:rect l="l" t="t" r="r" b="b"/>
            <a:pathLst>
              <a:path w="3655538" h="3655538">
                <a:moveTo>
                  <a:pt x="0" y="0"/>
                </a:moveTo>
                <a:lnTo>
                  <a:pt x="3655538" y="0"/>
                </a:lnTo>
                <a:lnTo>
                  <a:pt x="3655538" y="3655538"/>
                </a:lnTo>
                <a:lnTo>
                  <a:pt x="0" y="3655538"/>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10"/>
          <p:cNvSpPr/>
          <p:nvPr/>
        </p:nvSpPr>
        <p:spPr>
          <a:xfrm>
            <a:off x="13721143" y="447228"/>
            <a:ext cx="3633591" cy="3633591"/>
          </a:xfrm>
          <a:custGeom>
            <a:avLst/>
            <a:gdLst/>
            <a:ahLst/>
            <a:cxnLst/>
            <a:rect l="l" t="t" r="r" b="b"/>
            <a:pathLst>
              <a:path w="3633591" h="3633591">
                <a:moveTo>
                  <a:pt x="0" y="0"/>
                </a:moveTo>
                <a:lnTo>
                  <a:pt x="3633591" y="0"/>
                </a:lnTo>
                <a:lnTo>
                  <a:pt x="3633591" y="3633591"/>
                </a:lnTo>
                <a:lnTo>
                  <a:pt x="0" y="3633591"/>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1" name="Freeform 11"/>
          <p:cNvSpPr/>
          <p:nvPr/>
        </p:nvSpPr>
        <p:spPr>
          <a:xfrm>
            <a:off x="13869424" y="5126930"/>
            <a:ext cx="3672108" cy="3672108"/>
          </a:xfrm>
          <a:custGeom>
            <a:avLst/>
            <a:gdLst/>
            <a:ahLst/>
            <a:cxnLst/>
            <a:rect l="l" t="t" r="r" b="b"/>
            <a:pathLst>
              <a:path w="3672108" h="3672108">
                <a:moveTo>
                  <a:pt x="0" y="0"/>
                </a:moveTo>
                <a:lnTo>
                  <a:pt x="3672108" y="0"/>
                </a:lnTo>
                <a:lnTo>
                  <a:pt x="3672108" y="3672108"/>
                </a:lnTo>
                <a:lnTo>
                  <a:pt x="0" y="3672108"/>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grpSp>
        <p:nvGrpSpPr>
          <p:cNvPr id="2" name="Group 2"/>
          <p:cNvGrpSpPr/>
          <p:nvPr/>
        </p:nvGrpSpPr>
        <p:grpSpPr>
          <a:xfrm>
            <a:off x="-209550" y="-3258102"/>
            <a:ext cx="11849100" cy="10287000"/>
            <a:chOff x="0" y="0"/>
            <a:chExt cx="15798800" cy="13716000"/>
          </a:xfrm>
        </p:grpSpPr>
        <p:sp>
          <p:nvSpPr>
            <p:cNvPr id="3" name="AutoShape 3"/>
            <p:cNvSpPr/>
            <p:nvPr/>
          </p:nvSpPr>
          <p:spPr>
            <a:xfrm>
              <a:off x="0" y="9398000"/>
              <a:ext cx="15798800" cy="0"/>
            </a:xfrm>
            <a:prstGeom prst="line">
              <a:avLst/>
            </a:prstGeom>
            <a:ln w="25400" cap="rnd">
              <a:solidFill>
                <a:srgbClr val="000000"/>
              </a:solidFill>
              <a:prstDash val="solid"/>
              <a:headEnd type="none" w="sm" len="sm"/>
              <a:tailEnd type="none" w="sm" len="sm"/>
            </a:ln>
          </p:spPr>
          <p:txBody>
            <a:bodyPr/>
            <a:lstStyle/>
            <a:p>
              <a:endParaRPr lang="en-US"/>
            </a:p>
          </p:txBody>
        </p:sp>
        <p:sp>
          <p:nvSpPr>
            <p:cNvPr id="4" name="AutoShape 4"/>
            <p:cNvSpPr/>
            <p:nvPr/>
          </p:nvSpPr>
          <p:spPr>
            <a:xfrm rot="-5400000">
              <a:off x="8928100" y="6845300"/>
              <a:ext cx="13716000" cy="0"/>
            </a:xfrm>
            <a:prstGeom prst="line">
              <a:avLst/>
            </a:prstGeom>
            <a:ln w="25400" cap="rnd">
              <a:solidFill>
                <a:srgbClr val="000000"/>
              </a:solidFill>
              <a:prstDash val="solid"/>
              <a:headEnd type="none" w="sm" len="sm"/>
              <a:tailEnd type="none" w="sm" len="sm"/>
            </a:ln>
          </p:spPr>
          <p:txBody>
            <a:bodyPr/>
            <a:lstStyle/>
            <a:p>
              <a:endParaRPr lang="en-US"/>
            </a:p>
          </p:txBody>
        </p:sp>
      </p:grpSp>
      <p:sp>
        <p:nvSpPr>
          <p:cNvPr id="5" name="TextBox 5"/>
          <p:cNvSpPr txBox="1"/>
          <p:nvPr/>
        </p:nvSpPr>
        <p:spPr>
          <a:xfrm>
            <a:off x="288906" y="554815"/>
            <a:ext cx="10852188" cy="2861192"/>
          </a:xfrm>
          <a:prstGeom prst="rect">
            <a:avLst/>
          </a:prstGeom>
        </p:spPr>
        <p:txBody>
          <a:bodyPr lIns="0" tIns="0" rIns="0" bIns="0" rtlCol="0" anchor="t">
            <a:spAutoFit/>
          </a:bodyPr>
          <a:lstStyle/>
          <a:p>
            <a:pPr marL="0" lvl="0" indent="0" algn="l">
              <a:lnSpc>
                <a:spcPts val="11020"/>
              </a:lnSpc>
              <a:spcBef>
                <a:spcPct val="0"/>
              </a:spcBef>
            </a:pPr>
            <a:r>
              <a:rPr lang="en-US" sz="11020" b="1" i="1">
                <a:solidFill>
                  <a:srgbClr val="393636"/>
                </a:solidFill>
                <a:latin typeface="Garet Bold"/>
                <a:ea typeface="Garet Bold"/>
                <a:cs typeface="Garet Bold"/>
                <a:sym typeface="Garet Bold"/>
              </a:rPr>
              <a:t>Latin Quarter Coffee</a:t>
            </a:r>
          </a:p>
        </p:txBody>
      </p:sp>
      <p:sp>
        <p:nvSpPr>
          <p:cNvPr id="6" name="TextBox 6"/>
          <p:cNvSpPr txBox="1"/>
          <p:nvPr/>
        </p:nvSpPr>
        <p:spPr>
          <a:xfrm>
            <a:off x="433794" y="4027733"/>
            <a:ext cx="10852188" cy="5067926"/>
          </a:xfrm>
          <a:prstGeom prst="rect">
            <a:avLst/>
          </a:prstGeom>
        </p:spPr>
        <p:txBody>
          <a:bodyPr lIns="0" tIns="0" rIns="0" bIns="0" rtlCol="0" anchor="t">
            <a:spAutoFit/>
          </a:bodyPr>
          <a:lstStyle/>
          <a:p>
            <a:pPr algn="l">
              <a:lnSpc>
                <a:spcPts val="3115"/>
              </a:lnSpc>
            </a:pPr>
            <a:endParaRPr/>
          </a:p>
          <a:p>
            <a:pPr algn="l">
              <a:lnSpc>
                <a:spcPts val="3115"/>
              </a:lnSpc>
            </a:pPr>
            <a:r>
              <a:rPr lang="en-US" sz="2225" b="1">
                <a:solidFill>
                  <a:srgbClr val="393636"/>
                </a:solidFill>
                <a:latin typeface="Garet Bold"/>
                <a:ea typeface="Garet Bold"/>
                <a:cs typeface="Garet Bold"/>
                <a:sym typeface="Garet Bold"/>
              </a:rPr>
              <a:t>Coffee</a:t>
            </a:r>
          </a:p>
          <a:p>
            <a:pPr algn="l">
              <a:lnSpc>
                <a:spcPts val="3115"/>
              </a:lnSpc>
            </a:pPr>
            <a:r>
              <a:rPr lang="en-US" sz="2225">
                <a:solidFill>
                  <a:srgbClr val="393636"/>
                </a:solidFill>
                <a:latin typeface="Garet"/>
                <a:ea typeface="Garet"/>
                <a:cs typeface="Garet"/>
                <a:sym typeface="Garet"/>
              </a:rPr>
              <a:t>Latin Quarter is a Goan brand of top-quality single-estate coffee roasters, founded in 2019. With a vision to provide an exclusive coffee range that feels like a hug in a mug, they established their roastery to complement their iconic coffee shop, Caravela Café—the first café in Goa to serve brews made with their own in-house roasted beans.</a:t>
            </a:r>
          </a:p>
          <a:p>
            <a:pPr algn="l">
              <a:lnSpc>
                <a:spcPts val="3115"/>
              </a:lnSpc>
            </a:pPr>
            <a:r>
              <a:rPr lang="en-US" sz="2225">
                <a:solidFill>
                  <a:srgbClr val="393636"/>
                </a:solidFill>
                <a:latin typeface="Garet"/>
                <a:ea typeface="Garet"/>
                <a:cs typeface="Garet"/>
                <a:sym typeface="Garet"/>
              </a:rPr>
              <a:t>The overwhelming love and appreciation from coffee lovers encouraged Latin Quarter to extend beyond the café, offering their range of beans for customers to enjoy at home. Today, their carefully curated variants feature among India’s Top 10 coffee beans, bringing the café experience straight to every kitchen.</a:t>
            </a:r>
          </a:p>
          <a:p>
            <a:pPr marL="0" lvl="0" indent="0" algn="l">
              <a:lnSpc>
                <a:spcPts val="3115"/>
              </a:lnSpc>
              <a:spcBef>
                <a:spcPct val="0"/>
              </a:spcBef>
            </a:pPr>
            <a:endParaRPr lang="en-US" sz="2225">
              <a:solidFill>
                <a:srgbClr val="393636"/>
              </a:solidFill>
              <a:latin typeface="Garet"/>
              <a:ea typeface="Garet"/>
              <a:cs typeface="Garet"/>
              <a:sym typeface="Garet"/>
            </a:endParaRPr>
          </a:p>
        </p:txBody>
      </p:sp>
      <p:grpSp>
        <p:nvGrpSpPr>
          <p:cNvPr id="7" name="Group 7"/>
          <p:cNvGrpSpPr>
            <a:grpSpLocks noChangeAspect="1"/>
          </p:cNvGrpSpPr>
          <p:nvPr/>
        </p:nvGrpSpPr>
        <p:grpSpPr>
          <a:xfrm>
            <a:off x="12136130" y="354790"/>
            <a:ext cx="5746452" cy="9577421"/>
            <a:chOff x="0" y="0"/>
            <a:chExt cx="3810000" cy="6350000"/>
          </a:xfrm>
        </p:grpSpPr>
        <p:sp>
          <p:nvSpPr>
            <p:cNvPr id="8" name="Freeform 8"/>
            <p:cNvSpPr/>
            <p:nvPr/>
          </p:nvSpPr>
          <p:spPr>
            <a:xfrm>
              <a:off x="0" y="0"/>
              <a:ext cx="3810000" cy="6350000"/>
            </a:xfrm>
            <a:custGeom>
              <a:avLst/>
              <a:gdLst/>
              <a:ahLst/>
              <a:cxnLst/>
              <a:rect l="l" t="t" r="r" b="b"/>
              <a:pathLst>
                <a:path w="3810000" h="6350000">
                  <a:moveTo>
                    <a:pt x="2794000" y="6350000"/>
                  </a:moveTo>
                  <a:lnTo>
                    <a:pt x="1016000" y="6350000"/>
                  </a:lnTo>
                  <a:cubicBezTo>
                    <a:pt x="454660" y="6350000"/>
                    <a:pt x="0" y="5895340"/>
                    <a:pt x="0" y="5334000"/>
                  </a:cubicBezTo>
                  <a:lnTo>
                    <a:pt x="0" y="1016000"/>
                  </a:lnTo>
                  <a:cubicBezTo>
                    <a:pt x="0" y="454660"/>
                    <a:pt x="454660" y="0"/>
                    <a:pt x="1016000" y="0"/>
                  </a:cubicBezTo>
                  <a:lnTo>
                    <a:pt x="2794000" y="0"/>
                  </a:lnTo>
                  <a:cubicBezTo>
                    <a:pt x="3355340" y="0"/>
                    <a:pt x="3810000" y="454660"/>
                    <a:pt x="3810000" y="1016000"/>
                  </a:cubicBezTo>
                  <a:lnTo>
                    <a:pt x="3810000" y="5334000"/>
                  </a:lnTo>
                  <a:cubicBezTo>
                    <a:pt x="3810000" y="5895340"/>
                    <a:pt x="3355340" y="6350000"/>
                    <a:pt x="2794000" y="6350000"/>
                  </a:cubicBez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3" name="AutoShape 3"/>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Freeform 4"/>
          <p:cNvSpPr/>
          <p:nvPr/>
        </p:nvSpPr>
        <p:spPr>
          <a:xfrm>
            <a:off x="1028700" y="373627"/>
            <a:ext cx="8884673" cy="8884673"/>
          </a:xfrm>
          <a:custGeom>
            <a:avLst/>
            <a:gdLst/>
            <a:ahLst/>
            <a:cxnLst/>
            <a:rect l="l" t="t" r="r" b="b"/>
            <a:pathLst>
              <a:path w="8884673" h="8884673">
                <a:moveTo>
                  <a:pt x="0" y="0"/>
                </a:moveTo>
                <a:lnTo>
                  <a:pt x="8884673" y="0"/>
                </a:lnTo>
                <a:lnTo>
                  <a:pt x="8884673" y="8884673"/>
                </a:lnTo>
                <a:lnTo>
                  <a:pt x="0" y="8884673"/>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10357661" y="373627"/>
            <a:ext cx="6663505" cy="8884673"/>
          </a:xfrm>
          <a:custGeom>
            <a:avLst/>
            <a:gdLst/>
            <a:ahLst/>
            <a:cxnLst/>
            <a:rect l="l" t="t" r="r" b="b"/>
            <a:pathLst>
              <a:path w="6663505" h="8884673">
                <a:moveTo>
                  <a:pt x="0" y="0"/>
                </a:moveTo>
                <a:lnTo>
                  <a:pt x="6663504" y="0"/>
                </a:lnTo>
                <a:lnTo>
                  <a:pt x="6663504" y="8884673"/>
                </a:lnTo>
                <a:lnTo>
                  <a:pt x="0" y="8884673"/>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rot="-5400000">
            <a:off x="11527841" y="5060010"/>
            <a:ext cx="10434930" cy="0"/>
          </a:xfrm>
          <a:prstGeom prst="line">
            <a:avLst/>
          </a:prstGeom>
          <a:ln w="19050" cap="rnd">
            <a:solidFill>
              <a:srgbClr val="000000"/>
            </a:solidFill>
            <a:prstDash val="solid"/>
            <a:headEnd type="none" w="sm" len="sm"/>
            <a:tailEnd type="none" w="sm" len="sm"/>
          </a:ln>
        </p:spPr>
        <p:txBody>
          <a:bodyPr/>
          <a:lstStyle/>
          <a:p>
            <a:endParaRPr lang="en-US"/>
          </a:p>
        </p:txBody>
      </p:sp>
      <p:sp>
        <p:nvSpPr>
          <p:cNvPr id="3" name="AutoShape 3"/>
          <p:cNvSpPr/>
          <p:nvPr/>
        </p:nvSpPr>
        <p:spPr>
          <a:xfrm>
            <a:off x="0" y="4533167"/>
            <a:ext cx="16754831"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TextBox 4"/>
          <p:cNvSpPr txBox="1"/>
          <p:nvPr/>
        </p:nvSpPr>
        <p:spPr>
          <a:xfrm>
            <a:off x="747967" y="2259047"/>
            <a:ext cx="15212928" cy="1706751"/>
          </a:xfrm>
          <a:prstGeom prst="rect">
            <a:avLst/>
          </a:prstGeom>
        </p:spPr>
        <p:txBody>
          <a:bodyPr lIns="0" tIns="0" rIns="0" bIns="0" rtlCol="0" anchor="t">
            <a:spAutoFit/>
          </a:bodyPr>
          <a:lstStyle/>
          <a:p>
            <a:pPr marL="0" lvl="0" indent="0" algn="l">
              <a:lnSpc>
                <a:spcPts val="12819"/>
              </a:lnSpc>
              <a:spcBef>
                <a:spcPct val="0"/>
              </a:spcBef>
            </a:pPr>
            <a:r>
              <a:rPr lang="en-US" sz="12819" b="1" i="1">
                <a:solidFill>
                  <a:srgbClr val="393636"/>
                </a:solidFill>
                <a:latin typeface="Garet Bold"/>
                <a:ea typeface="Garet Bold"/>
                <a:cs typeface="Garet Bold"/>
                <a:sym typeface="Garet Bold"/>
              </a:rPr>
              <a:t>Let's Collaborate</a:t>
            </a:r>
          </a:p>
        </p:txBody>
      </p:sp>
      <p:sp>
        <p:nvSpPr>
          <p:cNvPr id="5" name="TextBox 5"/>
          <p:cNvSpPr txBox="1"/>
          <p:nvPr/>
        </p:nvSpPr>
        <p:spPr>
          <a:xfrm>
            <a:off x="747967" y="5657068"/>
            <a:ext cx="15212928" cy="1109886"/>
          </a:xfrm>
          <a:prstGeom prst="rect">
            <a:avLst/>
          </a:prstGeom>
        </p:spPr>
        <p:txBody>
          <a:bodyPr lIns="0" tIns="0" rIns="0" bIns="0" rtlCol="0" anchor="t">
            <a:spAutoFit/>
          </a:bodyPr>
          <a:lstStyle/>
          <a:p>
            <a:pPr algn="l">
              <a:lnSpc>
                <a:spcPts val="4321"/>
              </a:lnSpc>
            </a:pPr>
            <a:r>
              <a:rPr lang="en-US" sz="4321" b="1" i="1">
                <a:solidFill>
                  <a:srgbClr val="393636"/>
                </a:solidFill>
                <a:latin typeface="Garet Bold"/>
                <a:ea typeface="Garet Bold"/>
                <a:cs typeface="Garet Bold"/>
                <a:sym typeface="Garet Bold"/>
              </a:rPr>
              <a:t>+91 9811643530</a:t>
            </a:r>
          </a:p>
          <a:p>
            <a:pPr marL="0" lvl="0" indent="0" algn="l">
              <a:lnSpc>
                <a:spcPts val="4321"/>
              </a:lnSpc>
              <a:spcBef>
                <a:spcPct val="0"/>
              </a:spcBef>
            </a:pPr>
            <a:r>
              <a:rPr lang="en-US" sz="4321" b="1" i="1">
                <a:solidFill>
                  <a:srgbClr val="393636"/>
                </a:solidFill>
                <a:latin typeface="Garet Bold"/>
                <a:ea typeface="Garet Bold"/>
                <a:cs typeface="Garet Bold"/>
                <a:sym typeface="Garet Bold"/>
              </a:rPr>
              <a:t>aditi@thesavvystrategists.in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rot="-5400000">
            <a:off x="8957691" y="7415136"/>
            <a:ext cx="5744308" cy="0"/>
          </a:xfrm>
          <a:prstGeom prst="line">
            <a:avLst/>
          </a:prstGeom>
          <a:ln w="19050" cap="flat">
            <a:solidFill>
              <a:srgbClr val="000000"/>
            </a:solidFill>
            <a:prstDash val="solid"/>
            <a:headEnd type="none" w="sm" len="sm"/>
            <a:tailEnd type="none" w="sm" len="sm"/>
          </a:ln>
        </p:spPr>
        <p:txBody>
          <a:bodyPr/>
          <a:lstStyle/>
          <a:p>
            <a:endParaRPr lang="en-US"/>
          </a:p>
        </p:txBody>
      </p:sp>
      <p:sp>
        <p:nvSpPr>
          <p:cNvPr id="3" name="AutoShape 3"/>
          <p:cNvSpPr/>
          <p:nvPr/>
        </p:nvSpPr>
        <p:spPr>
          <a:xfrm rot="-5400000">
            <a:off x="3250865" y="7405900"/>
            <a:ext cx="5725838"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AutoShape 4"/>
          <p:cNvSpPr/>
          <p:nvPr/>
        </p:nvSpPr>
        <p:spPr>
          <a:xfrm>
            <a:off x="0" y="4533167"/>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5" name="AutoShape 5"/>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6" name="AutoShape 6"/>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7" name="TextBox 7"/>
          <p:cNvSpPr txBox="1"/>
          <p:nvPr/>
        </p:nvSpPr>
        <p:spPr>
          <a:xfrm>
            <a:off x="747967" y="777345"/>
            <a:ext cx="16067586" cy="1706751"/>
          </a:xfrm>
          <a:prstGeom prst="rect">
            <a:avLst/>
          </a:prstGeom>
        </p:spPr>
        <p:txBody>
          <a:bodyPr lIns="0" tIns="0" rIns="0" bIns="0" rtlCol="0" anchor="t">
            <a:spAutoFit/>
          </a:bodyPr>
          <a:lstStyle/>
          <a:p>
            <a:pPr marL="0" lvl="0" indent="0" algn="l">
              <a:lnSpc>
                <a:spcPts val="12819"/>
              </a:lnSpc>
              <a:spcBef>
                <a:spcPct val="0"/>
              </a:spcBef>
            </a:pPr>
            <a:r>
              <a:rPr lang="en-US" sz="12819" b="1" i="1">
                <a:solidFill>
                  <a:srgbClr val="393636"/>
                </a:solidFill>
                <a:latin typeface="Garet Bold"/>
                <a:ea typeface="Garet Bold"/>
                <a:cs typeface="Garet Bold"/>
                <a:sym typeface="Garet Bold"/>
              </a:rPr>
              <a:t>Paintings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3" name="AutoShape 3"/>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Freeform 4"/>
          <p:cNvSpPr/>
          <p:nvPr/>
        </p:nvSpPr>
        <p:spPr>
          <a:xfrm>
            <a:off x="583857" y="425281"/>
            <a:ext cx="3655538" cy="3655538"/>
          </a:xfrm>
          <a:custGeom>
            <a:avLst/>
            <a:gdLst/>
            <a:ahLst/>
            <a:cxnLst/>
            <a:rect l="l" t="t" r="r" b="b"/>
            <a:pathLst>
              <a:path w="3655538" h="3655538">
                <a:moveTo>
                  <a:pt x="0" y="0"/>
                </a:moveTo>
                <a:lnTo>
                  <a:pt x="3655537" y="0"/>
                </a:lnTo>
                <a:lnTo>
                  <a:pt x="3655537" y="3655538"/>
                </a:lnTo>
                <a:lnTo>
                  <a:pt x="0" y="3655538"/>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9341705" y="425281"/>
            <a:ext cx="3655538" cy="3655538"/>
          </a:xfrm>
          <a:custGeom>
            <a:avLst/>
            <a:gdLst/>
            <a:ahLst/>
            <a:cxnLst/>
            <a:rect l="l" t="t" r="r" b="b"/>
            <a:pathLst>
              <a:path w="3655538" h="3655538">
                <a:moveTo>
                  <a:pt x="0" y="0"/>
                </a:moveTo>
                <a:lnTo>
                  <a:pt x="3655538" y="0"/>
                </a:lnTo>
                <a:lnTo>
                  <a:pt x="3655538" y="3655538"/>
                </a:lnTo>
                <a:lnTo>
                  <a:pt x="0" y="3655538"/>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4962781" y="425281"/>
            <a:ext cx="3655538" cy="3655538"/>
          </a:xfrm>
          <a:custGeom>
            <a:avLst/>
            <a:gdLst/>
            <a:ahLst/>
            <a:cxnLst/>
            <a:rect l="l" t="t" r="r" b="b"/>
            <a:pathLst>
              <a:path w="3655538" h="3655538">
                <a:moveTo>
                  <a:pt x="0" y="0"/>
                </a:moveTo>
                <a:lnTo>
                  <a:pt x="3655538" y="0"/>
                </a:lnTo>
                <a:lnTo>
                  <a:pt x="3655538" y="3655538"/>
                </a:lnTo>
                <a:lnTo>
                  <a:pt x="0" y="3655538"/>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a:off x="583857" y="5143500"/>
            <a:ext cx="3655538" cy="3655538"/>
          </a:xfrm>
          <a:custGeom>
            <a:avLst/>
            <a:gdLst/>
            <a:ahLst/>
            <a:cxnLst/>
            <a:rect l="l" t="t" r="r" b="b"/>
            <a:pathLst>
              <a:path w="3655538" h="3655538">
                <a:moveTo>
                  <a:pt x="0" y="0"/>
                </a:moveTo>
                <a:lnTo>
                  <a:pt x="3655537" y="0"/>
                </a:lnTo>
                <a:lnTo>
                  <a:pt x="3655537" y="3655538"/>
                </a:lnTo>
                <a:lnTo>
                  <a:pt x="0" y="3655538"/>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4962781" y="5143500"/>
            <a:ext cx="3655538" cy="3655538"/>
          </a:xfrm>
          <a:custGeom>
            <a:avLst/>
            <a:gdLst/>
            <a:ahLst/>
            <a:cxnLst/>
            <a:rect l="l" t="t" r="r" b="b"/>
            <a:pathLst>
              <a:path w="3655538" h="3655538">
                <a:moveTo>
                  <a:pt x="0" y="0"/>
                </a:moveTo>
                <a:lnTo>
                  <a:pt x="3655538" y="0"/>
                </a:lnTo>
                <a:lnTo>
                  <a:pt x="3655538" y="3655538"/>
                </a:lnTo>
                <a:lnTo>
                  <a:pt x="0" y="3655538"/>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9341705" y="5143500"/>
            <a:ext cx="3655538" cy="3655538"/>
          </a:xfrm>
          <a:custGeom>
            <a:avLst/>
            <a:gdLst/>
            <a:ahLst/>
            <a:cxnLst/>
            <a:rect l="l" t="t" r="r" b="b"/>
            <a:pathLst>
              <a:path w="3655538" h="3655538">
                <a:moveTo>
                  <a:pt x="0" y="0"/>
                </a:moveTo>
                <a:lnTo>
                  <a:pt x="3655538" y="0"/>
                </a:lnTo>
                <a:lnTo>
                  <a:pt x="3655538" y="3655538"/>
                </a:lnTo>
                <a:lnTo>
                  <a:pt x="0" y="3655538"/>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10"/>
          <p:cNvSpPr/>
          <p:nvPr/>
        </p:nvSpPr>
        <p:spPr>
          <a:xfrm>
            <a:off x="13721143" y="447228"/>
            <a:ext cx="3633591" cy="3633591"/>
          </a:xfrm>
          <a:custGeom>
            <a:avLst/>
            <a:gdLst/>
            <a:ahLst/>
            <a:cxnLst/>
            <a:rect l="l" t="t" r="r" b="b"/>
            <a:pathLst>
              <a:path w="3633591" h="3633591">
                <a:moveTo>
                  <a:pt x="0" y="0"/>
                </a:moveTo>
                <a:lnTo>
                  <a:pt x="3633591" y="0"/>
                </a:lnTo>
                <a:lnTo>
                  <a:pt x="3633591" y="3633591"/>
                </a:lnTo>
                <a:lnTo>
                  <a:pt x="0" y="3633591"/>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1" name="Freeform 11"/>
          <p:cNvSpPr/>
          <p:nvPr/>
        </p:nvSpPr>
        <p:spPr>
          <a:xfrm>
            <a:off x="13869424" y="5126930"/>
            <a:ext cx="3672108" cy="3672108"/>
          </a:xfrm>
          <a:custGeom>
            <a:avLst/>
            <a:gdLst/>
            <a:ahLst/>
            <a:cxnLst/>
            <a:rect l="l" t="t" r="r" b="b"/>
            <a:pathLst>
              <a:path w="3672108" h="3672108">
                <a:moveTo>
                  <a:pt x="0" y="0"/>
                </a:moveTo>
                <a:lnTo>
                  <a:pt x="3672108" y="0"/>
                </a:lnTo>
                <a:lnTo>
                  <a:pt x="3672108" y="3672108"/>
                </a:lnTo>
                <a:lnTo>
                  <a:pt x="0" y="3672108"/>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rot="-5400000">
            <a:off x="8957691" y="7415136"/>
            <a:ext cx="5744308" cy="0"/>
          </a:xfrm>
          <a:prstGeom prst="line">
            <a:avLst/>
          </a:prstGeom>
          <a:ln w="19050" cap="flat">
            <a:solidFill>
              <a:srgbClr val="000000"/>
            </a:solidFill>
            <a:prstDash val="solid"/>
            <a:headEnd type="none" w="sm" len="sm"/>
            <a:tailEnd type="none" w="sm" len="sm"/>
          </a:ln>
        </p:spPr>
        <p:txBody>
          <a:bodyPr/>
          <a:lstStyle/>
          <a:p>
            <a:endParaRPr lang="en-US"/>
          </a:p>
        </p:txBody>
      </p:sp>
      <p:sp>
        <p:nvSpPr>
          <p:cNvPr id="3" name="AutoShape 3"/>
          <p:cNvSpPr/>
          <p:nvPr/>
        </p:nvSpPr>
        <p:spPr>
          <a:xfrm rot="-5400000">
            <a:off x="3250865" y="7405900"/>
            <a:ext cx="5725838"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AutoShape 4"/>
          <p:cNvSpPr/>
          <p:nvPr/>
        </p:nvSpPr>
        <p:spPr>
          <a:xfrm>
            <a:off x="0" y="4533167"/>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5" name="AutoShape 5"/>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6" name="AutoShape 6"/>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7" name="TextBox 7"/>
          <p:cNvSpPr txBox="1"/>
          <p:nvPr/>
        </p:nvSpPr>
        <p:spPr>
          <a:xfrm>
            <a:off x="747967" y="777345"/>
            <a:ext cx="16067586" cy="3326001"/>
          </a:xfrm>
          <a:prstGeom prst="rect">
            <a:avLst/>
          </a:prstGeom>
        </p:spPr>
        <p:txBody>
          <a:bodyPr lIns="0" tIns="0" rIns="0" bIns="0" rtlCol="0" anchor="t">
            <a:spAutoFit/>
          </a:bodyPr>
          <a:lstStyle/>
          <a:p>
            <a:pPr marL="0" lvl="0" indent="0" algn="l">
              <a:lnSpc>
                <a:spcPts val="12819"/>
              </a:lnSpc>
              <a:spcBef>
                <a:spcPct val="0"/>
              </a:spcBef>
            </a:pPr>
            <a:r>
              <a:rPr lang="en-US" sz="12819" b="1" i="1">
                <a:solidFill>
                  <a:srgbClr val="393636"/>
                </a:solidFill>
                <a:latin typeface="Garet Bold"/>
                <a:ea typeface="Garet Bold"/>
                <a:cs typeface="Garet Bold"/>
                <a:sym typeface="Garet Bold"/>
              </a:rPr>
              <a:t>Hand Made Wall Clocks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3" name="AutoShape 3"/>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Freeform 4"/>
          <p:cNvSpPr/>
          <p:nvPr/>
        </p:nvSpPr>
        <p:spPr>
          <a:xfrm>
            <a:off x="5590728" y="1028700"/>
            <a:ext cx="3423526" cy="3423526"/>
          </a:xfrm>
          <a:custGeom>
            <a:avLst/>
            <a:gdLst/>
            <a:ahLst/>
            <a:cxnLst/>
            <a:rect l="l" t="t" r="r" b="b"/>
            <a:pathLst>
              <a:path w="3423526" h="3423526">
                <a:moveTo>
                  <a:pt x="0" y="0"/>
                </a:moveTo>
                <a:lnTo>
                  <a:pt x="3423526" y="0"/>
                </a:lnTo>
                <a:lnTo>
                  <a:pt x="3423526" y="3423526"/>
                </a:lnTo>
                <a:lnTo>
                  <a:pt x="0" y="3423526"/>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1453599" y="1028700"/>
            <a:ext cx="3423526" cy="3423526"/>
          </a:xfrm>
          <a:custGeom>
            <a:avLst/>
            <a:gdLst/>
            <a:ahLst/>
            <a:cxnLst/>
            <a:rect l="l" t="t" r="r" b="b"/>
            <a:pathLst>
              <a:path w="3423526" h="3423526">
                <a:moveTo>
                  <a:pt x="0" y="0"/>
                </a:moveTo>
                <a:lnTo>
                  <a:pt x="3423526" y="0"/>
                </a:lnTo>
                <a:lnTo>
                  <a:pt x="3423526" y="3423526"/>
                </a:lnTo>
                <a:lnTo>
                  <a:pt x="0" y="3423526"/>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9728629" y="1028700"/>
            <a:ext cx="3422754" cy="3422754"/>
          </a:xfrm>
          <a:custGeom>
            <a:avLst/>
            <a:gdLst/>
            <a:ahLst/>
            <a:cxnLst/>
            <a:rect l="l" t="t" r="r" b="b"/>
            <a:pathLst>
              <a:path w="3422754" h="3422754">
                <a:moveTo>
                  <a:pt x="0" y="0"/>
                </a:moveTo>
                <a:lnTo>
                  <a:pt x="3422754" y="0"/>
                </a:lnTo>
                <a:lnTo>
                  <a:pt x="3422754" y="3422754"/>
                </a:lnTo>
                <a:lnTo>
                  <a:pt x="0" y="3422754"/>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a:off x="13865758" y="1028700"/>
            <a:ext cx="3393542" cy="3393542"/>
          </a:xfrm>
          <a:custGeom>
            <a:avLst/>
            <a:gdLst/>
            <a:ahLst/>
            <a:cxnLst/>
            <a:rect l="l" t="t" r="r" b="b"/>
            <a:pathLst>
              <a:path w="3393542" h="3393542">
                <a:moveTo>
                  <a:pt x="0" y="0"/>
                </a:moveTo>
                <a:lnTo>
                  <a:pt x="3393542" y="0"/>
                </a:lnTo>
                <a:lnTo>
                  <a:pt x="3393542" y="3393542"/>
                </a:lnTo>
                <a:lnTo>
                  <a:pt x="0" y="3393542"/>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1453599" y="5300276"/>
            <a:ext cx="3423526" cy="3423526"/>
          </a:xfrm>
          <a:custGeom>
            <a:avLst/>
            <a:gdLst/>
            <a:ahLst/>
            <a:cxnLst/>
            <a:rect l="l" t="t" r="r" b="b"/>
            <a:pathLst>
              <a:path w="3423526" h="3423526">
                <a:moveTo>
                  <a:pt x="0" y="0"/>
                </a:moveTo>
                <a:lnTo>
                  <a:pt x="3423526" y="0"/>
                </a:lnTo>
                <a:lnTo>
                  <a:pt x="3423526" y="3423526"/>
                </a:lnTo>
                <a:lnTo>
                  <a:pt x="0" y="3423526"/>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5590728" y="5300276"/>
            <a:ext cx="3423526" cy="3423526"/>
          </a:xfrm>
          <a:custGeom>
            <a:avLst/>
            <a:gdLst/>
            <a:ahLst/>
            <a:cxnLst/>
            <a:rect l="l" t="t" r="r" b="b"/>
            <a:pathLst>
              <a:path w="3423526" h="3423526">
                <a:moveTo>
                  <a:pt x="0" y="0"/>
                </a:moveTo>
                <a:lnTo>
                  <a:pt x="3423526" y="0"/>
                </a:lnTo>
                <a:lnTo>
                  <a:pt x="3423526" y="3423526"/>
                </a:lnTo>
                <a:lnTo>
                  <a:pt x="0" y="3423526"/>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10"/>
          <p:cNvSpPr/>
          <p:nvPr/>
        </p:nvSpPr>
        <p:spPr>
          <a:xfrm>
            <a:off x="9398822" y="4997801"/>
            <a:ext cx="3021357" cy="4028476"/>
          </a:xfrm>
          <a:custGeom>
            <a:avLst/>
            <a:gdLst/>
            <a:ahLst/>
            <a:cxnLst/>
            <a:rect l="l" t="t" r="r" b="b"/>
            <a:pathLst>
              <a:path w="3021357" h="4028476">
                <a:moveTo>
                  <a:pt x="0" y="0"/>
                </a:moveTo>
                <a:lnTo>
                  <a:pt x="3021357" y="0"/>
                </a:lnTo>
                <a:lnTo>
                  <a:pt x="3021357" y="4028476"/>
                </a:lnTo>
                <a:lnTo>
                  <a:pt x="0" y="4028476"/>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rot="-5400000">
            <a:off x="8957691" y="7415136"/>
            <a:ext cx="5744308" cy="0"/>
          </a:xfrm>
          <a:prstGeom prst="line">
            <a:avLst/>
          </a:prstGeom>
          <a:ln w="19050" cap="flat">
            <a:solidFill>
              <a:srgbClr val="000000"/>
            </a:solidFill>
            <a:prstDash val="solid"/>
            <a:headEnd type="none" w="sm" len="sm"/>
            <a:tailEnd type="none" w="sm" len="sm"/>
          </a:ln>
        </p:spPr>
        <p:txBody>
          <a:bodyPr/>
          <a:lstStyle/>
          <a:p>
            <a:endParaRPr lang="en-US"/>
          </a:p>
        </p:txBody>
      </p:sp>
      <p:sp>
        <p:nvSpPr>
          <p:cNvPr id="3" name="AutoShape 3"/>
          <p:cNvSpPr/>
          <p:nvPr/>
        </p:nvSpPr>
        <p:spPr>
          <a:xfrm rot="-5400000">
            <a:off x="3250865" y="7405900"/>
            <a:ext cx="5725838"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AutoShape 4"/>
          <p:cNvSpPr/>
          <p:nvPr/>
        </p:nvSpPr>
        <p:spPr>
          <a:xfrm>
            <a:off x="0" y="4533167"/>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5" name="AutoShape 5"/>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6" name="AutoShape 6"/>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7" name="TextBox 7"/>
          <p:cNvSpPr txBox="1"/>
          <p:nvPr/>
        </p:nvSpPr>
        <p:spPr>
          <a:xfrm>
            <a:off x="747967" y="777345"/>
            <a:ext cx="16067586" cy="3326001"/>
          </a:xfrm>
          <a:prstGeom prst="rect">
            <a:avLst/>
          </a:prstGeom>
        </p:spPr>
        <p:txBody>
          <a:bodyPr lIns="0" tIns="0" rIns="0" bIns="0" rtlCol="0" anchor="t">
            <a:spAutoFit/>
          </a:bodyPr>
          <a:lstStyle/>
          <a:p>
            <a:pPr algn="l">
              <a:lnSpc>
                <a:spcPts val="12819"/>
              </a:lnSpc>
            </a:pPr>
            <a:r>
              <a:rPr lang="en-US" sz="12819" b="1" i="1">
                <a:solidFill>
                  <a:srgbClr val="393636"/>
                </a:solidFill>
                <a:latin typeface="Garet Bold"/>
                <a:ea typeface="Garet Bold"/>
                <a:cs typeface="Garet Bold"/>
                <a:sym typeface="Garet Bold"/>
              </a:rPr>
              <a:t>Trays, Coasters &amp;</a:t>
            </a:r>
          </a:p>
          <a:p>
            <a:pPr marL="0" lvl="0" indent="0" algn="l">
              <a:lnSpc>
                <a:spcPts val="12819"/>
              </a:lnSpc>
              <a:spcBef>
                <a:spcPct val="0"/>
              </a:spcBef>
            </a:pPr>
            <a:r>
              <a:rPr lang="en-US" sz="12819" b="1" i="1">
                <a:solidFill>
                  <a:srgbClr val="393636"/>
                </a:solidFill>
                <a:latin typeface="Garet Bold"/>
                <a:ea typeface="Garet Bold"/>
                <a:cs typeface="Garet Bold"/>
                <a:sym typeface="Garet Bold"/>
              </a:rPr>
              <a:t>Cheese Boards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9E4"/>
        </a:solidFill>
        <a:effectLst/>
      </p:bgPr>
    </p:bg>
    <p:spTree>
      <p:nvGrpSpPr>
        <p:cNvPr id="1" name=""/>
        <p:cNvGrpSpPr/>
        <p:nvPr/>
      </p:nvGrpSpPr>
      <p:grpSpPr>
        <a:xfrm>
          <a:off x="0" y="0"/>
          <a:ext cx="0" cy="0"/>
          <a:chOff x="0" y="0"/>
          <a:chExt cx="0" cy="0"/>
        </a:xfrm>
      </p:grpSpPr>
      <p:sp>
        <p:nvSpPr>
          <p:cNvPr id="2" name="AutoShape 2"/>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3" name="AutoShape 3"/>
          <p:cNvSpPr/>
          <p:nvPr/>
        </p:nvSpPr>
        <p:spPr>
          <a:xfrm>
            <a:off x="0" y="9658350"/>
            <a:ext cx="18288000" cy="0"/>
          </a:xfrm>
          <a:prstGeom prst="line">
            <a:avLst/>
          </a:prstGeom>
          <a:ln w="19050" cap="rnd">
            <a:solidFill>
              <a:srgbClr val="000000"/>
            </a:solidFill>
            <a:prstDash val="solid"/>
            <a:headEnd type="none" w="sm" len="sm"/>
            <a:tailEnd type="none" w="sm" len="sm"/>
          </a:ln>
        </p:spPr>
        <p:txBody>
          <a:bodyPr/>
          <a:lstStyle/>
          <a:p>
            <a:endParaRPr lang="en-US"/>
          </a:p>
        </p:txBody>
      </p:sp>
      <p:sp>
        <p:nvSpPr>
          <p:cNvPr id="4" name="Freeform 4"/>
          <p:cNvSpPr/>
          <p:nvPr/>
        </p:nvSpPr>
        <p:spPr>
          <a:xfrm>
            <a:off x="7677007" y="296133"/>
            <a:ext cx="4016442" cy="4016442"/>
          </a:xfrm>
          <a:custGeom>
            <a:avLst/>
            <a:gdLst/>
            <a:ahLst/>
            <a:cxnLst/>
            <a:rect l="l" t="t" r="r" b="b"/>
            <a:pathLst>
              <a:path w="4016442" h="4016442">
                <a:moveTo>
                  <a:pt x="0" y="0"/>
                </a:moveTo>
                <a:lnTo>
                  <a:pt x="4016442" y="0"/>
                </a:lnTo>
                <a:lnTo>
                  <a:pt x="4016442" y="4016442"/>
                </a:lnTo>
                <a:lnTo>
                  <a:pt x="0" y="401644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273121" y="339431"/>
            <a:ext cx="3973143" cy="3973143"/>
          </a:xfrm>
          <a:custGeom>
            <a:avLst/>
            <a:gdLst/>
            <a:ahLst/>
            <a:cxnLst/>
            <a:rect l="l" t="t" r="r" b="b"/>
            <a:pathLst>
              <a:path w="3973143" h="3973143">
                <a:moveTo>
                  <a:pt x="0" y="0"/>
                </a:moveTo>
                <a:lnTo>
                  <a:pt x="3973144" y="0"/>
                </a:lnTo>
                <a:lnTo>
                  <a:pt x="3973144" y="3973144"/>
                </a:lnTo>
                <a:lnTo>
                  <a:pt x="0" y="3973144"/>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Freeform 6"/>
          <p:cNvSpPr/>
          <p:nvPr/>
        </p:nvSpPr>
        <p:spPr>
          <a:xfrm>
            <a:off x="13940748" y="585099"/>
            <a:ext cx="3973143" cy="3973143"/>
          </a:xfrm>
          <a:custGeom>
            <a:avLst/>
            <a:gdLst/>
            <a:ahLst/>
            <a:cxnLst/>
            <a:rect l="l" t="t" r="r" b="b"/>
            <a:pathLst>
              <a:path w="3973143" h="3973143">
                <a:moveTo>
                  <a:pt x="0" y="0"/>
                </a:moveTo>
                <a:lnTo>
                  <a:pt x="3973144" y="0"/>
                </a:lnTo>
                <a:lnTo>
                  <a:pt x="3973144" y="3973144"/>
                </a:lnTo>
                <a:lnTo>
                  <a:pt x="0" y="3973144"/>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p:cNvSpPr/>
          <p:nvPr/>
        </p:nvSpPr>
        <p:spPr>
          <a:xfrm>
            <a:off x="273121" y="4811739"/>
            <a:ext cx="3973143" cy="3973143"/>
          </a:xfrm>
          <a:custGeom>
            <a:avLst/>
            <a:gdLst/>
            <a:ahLst/>
            <a:cxnLst/>
            <a:rect l="l" t="t" r="r" b="b"/>
            <a:pathLst>
              <a:path w="3973143" h="3973143">
                <a:moveTo>
                  <a:pt x="0" y="0"/>
                </a:moveTo>
                <a:lnTo>
                  <a:pt x="3973144" y="0"/>
                </a:lnTo>
                <a:lnTo>
                  <a:pt x="3973144" y="3973144"/>
                </a:lnTo>
                <a:lnTo>
                  <a:pt x="0" y="3973144"/>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8" name="Freeform 8"/>
          <p:cNvSpPr/>
          <p:nvPr/>
        </p:nvSpPr>
        <p:spPr>
          <a:xfrm>
            <a:off x="7677007" y="4811739"/>
            <a:ext cx="3848562" cy="3848562"/>
          </a:xfrm>
          <a:custGeom>
            <a:avLst/>
            <a:gdLst/>
            <a:ahLst/>
            <a:cxnLst/>
            <a:rect l="l" t="t" r="r" b="b"/>
            <a:pathLst>
              <a:path w="3848562" h="3848562">
                <a:moveTo>
                  <a:pt x="0" y="0"/>
                </a:moveTo>
                <a:lnTo>
                  <a:pt x="3848562" y="0"/>
                </a:lnTo>
                <a:lnTo>
                  <a:pt x="3848562" y="3848562"/>
                </a:lnTo>
                <a:lnTo>
                  <a:pt x="0" y="3848562"/>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14065330" y="5113394"/>
            <a:ext cx="3848562" cy="3848562"/>
          </a:xfrm>
          <a:custGeom>
            <a:avLst/>
            <a:gdLst/>
            <a:ahLst/>
            <a:cxnLst/>
            <a:rect l="l" t="t" r="r" b="b"/>
            <a:pathLst>
              <a:path w="3848562" h="3848562">
                <a:moveTo>
                  <a:pt x="0" y="0"/>
                </a:moveTo>
                <a:lnTo>
                  <a:pt x="3848562" y="0"/>
                </a:lnTo>
                <a:lnTo>
                  <a:pt x="3848562" y="3848562"/>
                </a:lnTo>
                <a:lnTo>
                  <a:pt x="0" y="3848562"/>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554</Words>
  <Application>Microsoft Macintosh PowerPoint</Application>
  <PresentationFormat>Custom</PresentationFormat>
  <Paragraphs>65</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ShellCondensedBold</vt:lpstr>
      <vt:lpstr>Calibri</vt:lpstr>
      <vt:lpstr>Garet Bold</vt:lpstr>
      <vt:lpstr>Garet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Gifting Solutions</dc:title>
  <cp:lastModifiedBy>Aditi Malhotra</cp:lastModifiedBy>
  <cp:revision>2</cp:revision>
  <dcterms:created xsi:type="dcterms:W3CDTF">2006-08-16T00:00:00Z</dcterms:created>
  <dcterms:modified xsi:type="dcterms:W3CDTF">2025-09-13T09:30:09Z</dcterms:modified>
  <dc:identifier>DAGNu384Jro</dc:identifier>
</cp:coreProperties>
</file>