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57" r:id="rId4"/>
    <p:sldId id="259" r:id="rId5"/>
    <p:sldId id="260" r:id="rId6"/>
    <p:sldId id="261" r:id="rId7"/>
    <p:sldId id="264" r:id="rId8"/>
    <p:sldId id="266" r:id="rId9"/>
    <p:sldId id="270" r:id="rId10"/>
    <p:sldId id="271" r:id="rId11"/>
    <p:sldId id="262" r:id="rId12"/>
    <p:sldId id="263" r:id="rId13"/>
    <p:sldId id="267" r:id="rId14"/>
    <p:sldId id="269" r:id="rId15"/>
    <p:sldId id="268" r:id="rId16"/>
    <p:sldId id="273" r:id="rId17"/>
    <p:sldId id="27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694"/>
  </p:normalViewPr>
  <p:slideViewPr>
    <p:cSldViewPr snapToGrid="0" snapToObjects="1">
      <p:cViewPr varScale="1">
        <p:scale>
          <a:sx n="121" d="100"/>
          <a:sy n="121" d="100"/>
        </p:scale>
        <p:origin x="227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sciencedirect.com/science/article/abs/pii/S1773224722007675?utm_source=chatgpt.com" TargetMode="External"/><Relationship Id="rId3" Type="http://schemas.openxmlformats.org/officeDocument/2006/relationships/hyperlink" Target="https://www.nature.com/articles/s41392-023-01704-0?utm_source=chatgpt.com" TargetMode="External"/><Relationship Id="rId7" Type="http://schemas.openxmlformats.org/officeDocument/2006/relationships/hyperlink" Target="https://pmc.ncbi.nlm.nih.gov/articles/PMC11277529/?utm_source=chatgpt.com" TargetMode="External"/><Relationship Id="rId2" Type="http://schemas.openxmlformats.org/officeDocument/2006/relationships/hyperlink" Target="https://biosignaling.biomedcentral.com/articles/10.1186/s12964-022-00959-4?utm_source=chatgpt.com" TargetMode="External"/><Relationship Id="rId1" Type="http://schemas.openxmlformats.org/officeDocument/2006/relationships/slideLayout" Target="../slideLayouts/slideLayout2.xml"/><Relationship Id="rId6" Type="http://schemas.openxmlformats.org/officeDocument/2006/relationships/hyperlink" Target="https://link.springer.com/article/10.1007/s13770-023-00557-6?utm_source=chatgpt.com" TargetMode="External"/><Relationship Id="rId5" Type="http://schemas.openxmlformats.org/officeDocument/2006/relationships/hyperlink" Target="https://www.nature.com/articles/s41419-022-05034-x?utm_source=chatgpt.com" TargetMode="External"/><Relationship Id="rId4" Type="http://schemas.openxmlformats.org/officeDocument/2006/relationships/hyperlink" Target="https://stemcellres.biomedcentral.com/articles/10.1186/s13287-023-03287-7?utm_source=chatgp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Exosome and the Future of Application in Cosmetics</a:t>
            </a:r>
            <a:endParaRPr dirty="0"/>
          </a:p>
        </p:txBody>
      </p:sp>
      <p:sp>
        <p:nvSpPr>
          <p:cNvPr id="3" name="Subtitle 2"/>
          <p:cNvSpPr>
            <a:spLocks noGrp="1"/>
          </p:cNvSpPr>
          <p:nvPr>
            <p:ph type="subTitle" idx="1"/>
          </p:nvPr>
        </p:nvSpPr>
        <p:spPr/>
        <p:txBody>
          <a:bodyPr/>
          <a:lstStyle/>
          <a:p>
            <a:r>
              <a:rPr lang="en-US" b="1" dirty="0"/>
              <a:t>Presented by </a:t>
            </a:r>
          </a:p>
          <a:p>
            <a:r>
              <a:rPr lang="en-US" b="1" dirty="0" err="1">
                <a:solidFill>
                  <a:schemeClr val="tx1"/>
                </a:solidFill>
              </a:rPr>
              <a:t>SkinGenomix</a:t>
            </a:r>
            <a:r>
              <a:rPr lang="en-US" b="1" dirty="0"/>
              <a:t> </a:t>
            </a:r>
            <a:r>
              <a:rPr lang="en-US" b="1" dirty="0">
                <a:solidFill>
                  <a:schemeClr val="tx1"/>
                </a:solidFill>
              </a:rPr>
              <a:t>International</a:t>
            </a:r>
            <a:r>
              <a:rPr lang="en-US" b="1" dirty="0"/>
              <a:t> </a:t>
            </a:r>
            <a:r>
              <a:rPr lang="en-US" dirty="0">
                <a:solidFill>
                  <a:schemeClr val="tx1"/>
                </a:solidFill>
              </a:rPr>
              <a:t>™</a:t>
            </a:r>
            <a:endParaRPr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ABB0-F09F-8D43-B2EB-CCDE4AE08165}"/>
              </a:ext>
            </a:extLst>
          </p:cNvPr>
          <p:cNvSpPr>
            <a:spLocks noGrp="1"/>
          </p:cNvSpPr>
          <p:nvPr>
            <p:ph type="title"/>
          </p:nvPr>
        </p:nvSpPr>
        <p:spPr/>
        <p:txBody>
          <a:bodyPr/>
          <a:lstStyle/>
          <a:p>
            <a:r>
              <a:rPr lang="en-US" dirty="0"/>
              <a:t>Supporting Studies</a:t>
            </a:r>
          </a:p>
        </p:txBody>
      </p:sp>
      <p:sp>
        <p:nvSpPr>
          <p:cNvPr id="3" name="Content Placeholder 2">
            <a:extLst>
              <a:ext uri="{FF2B5EF4-FFF2-40B4-BE49-F238E27FC236}">
                <a16:creationId xmlns:a16="http://schemas.microsoft.com/office/drawing/2014/main" id="{1B02BAA4-902A-B247-AF39-21664F15D5A7}"/>
              </a:ext>
            </a:extLst>
          </p:cNvPr>
          <p:cNvSpPr>
            <a:spLocks noGrp="1"/>
          </p:cNvSpPr>
          <p:nvPr>
            <p:ph idx="1"/>
          </p:nvPr>
        </p:nvSpPr>
        <p:spPr/>
        <p:txBody>
          <a:bodyPr>
            <a:normAutofit fontScale="70000" lnSpcReduction="20000"/>
          </a:bodyPr>
          <a:lstStyle/>
          <a:p>
            <a:pPr marL="0" indent="0" algn="ctr">
              <a:buNone/>
            </a:pPr>
            <a:r>
              <a:rPr lang="en-US" b="1" dirty="0"/>
              <a:t>Why These References Matter</a:t>
            </a:r>
          </a:p>
          <a:p>
            <a:pPr marL="0" indent="0" algn="ctr">
              <a:buNone/>
            </a:pPr>
            <a:endParaRPr lang="en-US" b="1" dirty="0"/>
          </a:p>
          <a:p>
            <a:r>
              <a:rPr lang="en-US" b="1" dirty="0">
                <a:solidFill>
                  <a:srgbClr val="FF0000"/>
                </a:solidFill>
              </a:rPr>
              <a:t>Validated Biological Potency</a:t>
            </a:r>
            <a:r>
              <a:rPr lang="en-US" dirty="0"/>
              <a:t>: Multiple sources confirm that MSC-derived, naturally secreted exosomes carry functional proteins, miRNAs, and cytokines critical for regeneration and immunomodulation.</a:t>
            </a:r>
          </a:p>
          <a:p>
            <a:r>
              <a:rPr lang="en-US" b="1" dirty="0">
                <a:solidFill>
                  <a:srgbClr val="FF0000"/>
                </a:solidFill>
              </a:rPr>
              <a:t>Proven Safety in Clinical Contexts</a:t>
            </a:r>
            <a:r>
              <a:rPr lang="en-US" dirty="0"/>
              <a:t>: Reviews and trials repeatedly underscore their low immunogenicity, non-tumorigenicity, and non-cell-based therapeutic advantages.</a:t>
            </a:r>
          </a:p>
          <a:p>
            <a:r>
              <a:rPr lang="en-US" b="1" dirty="0">
                <a:solidFill>
                  <a:srgbClr val="FF0000"/>
                </a:solidFill>
              </a:rPr>
              <a:t>Translational Readiness</a:t>
            </a:r>
            <a:r>
              <a:rPr lang="en-US" dirty="0"/>
              <a:t>: Ongoing Phase I/II clinical trials (e.g., in stroke, T1DM, lung injury, skin conditions) demonstrate real-world application .</a:t>
            </a:r>
          </a:p>
          <a:p>
            <a:r>
              <a:rPr lang="en-US" b="1" dirty="0">
                <a:solidFill>
                  <a:srgbClr val="FF0000"/>
                </a:solidFill>
              </a:rPr>
              <a:t>Therapeutic Breadth</a:t>
            </a:r>
            <a:r>
              <a:rPr lang="en-US" dirty="0"/>
              <a:t>: Works range from cardiovascular repair to fibrosis, arthritis, dermatology, and beyond, showing wide-reaching biological relevance.</a:t>
            </a:r>
          </a:p>
          <a:p>
            <a:endParaRPr lang="en-US" dirty="0"/>
          </a:p>
        </p:txBody>
      </p:sp>
    </p:spTree>
    <p:extLst>
      <p:ext uri="{BB962C8B-B14F-4D97-AF65-F5344CB8AC3E}">
        <p14:creationId xmlns:p14="http://schemas.microsoft.com/office/powerpoint/2010/main" val="2624783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SkinGenomix</a:t>
            </a:r>
            <a:r>
              <a:rPr lang="en-US" dirty="0"/>
              <a:t>™ Exosomes </a:t>
            </a:r>
            <a:br>
              <a:rPr lang="en-US" dirty="0"/>
            </a:br>
            <a:r>
              <a:rPr lang="en-US" dirty="0"/>
              <a:t>Why our Exosomes are better?</a:t>
            </a:r>
            <a:endParaRPr dirty="0"/>
          </a:p>
        </p:txBody>
      </p:sp>
      <p:sp>
        <p:nvSpPr>
          <p:cNvPr id="3" name="Content Placeholder 2"/>
          <p:cNvSpPr>
            <a:spLocks noGrp="1"/>
          </p:cNvSpPr>
          <p:nvPr>
            <p:ph idx="1"/>
          </p:nvPr>
        </p:nvSpPr>
        <p:spPr>
          <a:xfrm>
            <a:off x="457200" y="1600200"/>
            <a:ext cx="8229600" cy="4677310"/>
          </a:xfrm>
        </p:spPr>
        <p:txBody>
          <a:bodyPr>
            <a:normAutofit fontScale="25000" lnSpcReduction="20000"/>
          </a:bodyPr>
          <a:lstStyle/>
          <a:p>
            <a:pPr marL="0" indent="0">
              <a:buNone/>
            </a:pPr>
            <a:r>
              <a:rPr lang="en-US" sz="4400" b="1" dirty="0"/>
              <a:t>1. Superior Source Material</a:t>
            </a:r>
          </a:p>
          <a:p>
            <a:pPr marL="0" indent="0">
              <a:buNone/>
            </a:pPr>
            <a:r>
              <a:rPr lang="en-US" sz="4400" dirty="0"/>
              <a:t>Derived from Wharton's Jelly or other clinically validated sources.</a:t>
            </a:r>
          </a:p>
          <a:p>
            <a:pPr marL="0" indent="0">
              <a:buNone/>
            </a:pPr>
            <a:r>
              <a:rPr lang="en-US" sz="4400" dirty="0"/>
              <a:t>Cells are cultured in </a:t>
            </a:r>
            <a:r>
              <a:rPr lang="en-US" sz="4400" b="1" dirty="0" err="1">
                <a:solidFill>
                  <a:srgbClr val="FF0000"/>
                </a:solidFill>
              </a:rPr>
              <a:t>xeno</a:t>
            </a:r>
            <a:r>
              <a:rPr lang="en-US" sz="4400" b="1" dirty="0">
                <a:solidFill>
                  <a:srgbClr val="FF0000"/>
                </a:solidFill>
              </a:rPr>
              <a:t>-free, serum-free, GMP-compliant conditions</a:t>
            </a:r>
            <a:r>
              <a:rPr lang="en-US" sz="4400" dirty="0"/>
              <a:t> to ensure maximum bioactivity and safety.</a:t>
            </a:r>
          </a:p>
          <a:p>
            <a:pPr marL="0" indent="0">
              <a:buNone/>
            </a:pPr>
            <a:r>
              <a:rPr lang="en-US" sz="4400" b="1" dirty="0"/>
              <a:t>2. Advanced Biogenesis Optimization</a:t>
            </a:r>
          </a:p>
          <a:p>
            <a:pPr marL="0" indent="0">
              <a:buNone/>
            </a:pPr>
            <a:r>
              <a:rPr lang="en-US" sz="4400" dirty="0"/>
              <a:t>We leverage </a:t>
            </a:r>
            <a:r>
              <a:rPr lang="en-US" sz="4400" b="1" dirty="0">
                <a:solidFill>
                  <a:srgbClr val="FF0000"/>
                </a:solidFill>
              </a:rPr>
              <a:t>first-generation exosome harvesting</a:t>
            </a:r>
            <a:r>
              <a:rPr lang="en-US" sz="4400" dirty="0"/>
              <a:t>, preserving the most potent and naturally secreted vesicles.</a:t>
            </a:r>
          </a:p>
          <a:p>
            <a:pPr marL="0" indent="0">
              <a:buNone/>
            </a:pPr>
            <a:r>
              <a:rPr lang="en-US" sz="4400" dirty="0"/>
              <a:t>Exosomes are isolated at peak bioactivity, retaining high concentrations of </a:t>
            </a:r>
            <a:r>
              <a:rPr lang="en-US" sz="4400" b="1" dirty="0">
                <a:solidFill>
                  <a:srgbClr val="FF0000"/>
                </a:solidFill>
              </a:rPr>
              <a:t>growth factors, miRNAs, cytokines, and anti-inflammatory molecules</a:t>
            </a:r>
            <a:r>
              <a:rPr lang="en-US" sz="4400" dirty="0"/>
              <a:t>.</a:t>
            </a:r>
          </a:p>
          <a:p>
            <a:pPr marL="0" indent="0">
              <a:buNone/>
            </a:pPr>
            <a:r>
              <a:rPr lang="en-US" sz="4400" b="1" dirty="0"/>
              <a:t>3. Industry-Leading Isolation &amp; Purification</a:t>
            </a:r>
          </a:p>
          <a:p>
            <a:pPr marL="0" indent="0">
              <a:buNone/>
            </a:pPr>
            <a:r>
              <a:rPr lang="en-US" sz="4400" dirty="0"/>
              <a:t>Proprietary multi-step isolation process combining </a:t>
            </a:r>
            <a:r>
              <a:rPr lang="en-US" sz="4400" b="1" dirty="0">
                <a:solidFill>
                  <a:srgbClr val="FF0000"/>
                </a:solidFill>
              </a:rPr>
              <a:t>tangential flow filtration</a:t>
            </a:r>
            <a:r>
              <a:rPr lang="en-US" sz="4400" b="1" dirty="0"/>
              <a:t> (TFF)</a:t>
            </a:r>
            <a:r>
              <a:rPr lang="en-US" sz="4400" dirty="0"/>
              <a:t> and </a:t>
            </a:r>
            <a:r>
              <a:rPr lang="en-US" sz="4400" b="1" dirty="0">
                <a:solidFill>
                  <a:srgbClr val="FF0000"/>
                </a:solidFill>
              </a:rPr>
              <a:t>size exclusion chromatography</a:t>
            </a:r>
            <a:r>
              <a:rPr lang="en-US" sz="4400" b="1" dirty="0"/>
              <a:t> (SEC)</a:t>
            </a:r>
            <a:r>
              <a:rPr lang="en-US" sz="4400" dirty="0"/>
              <a:t> ensures:</a:t>
            </a:r>
          </a:p>
          <a:p>
            <a:pPr marL="0" indent="0">
              <a:buNone/>
            </a:pPr>
            <a:r>
              <a:rPr lang="en-US" sz="4400" dirty="0">
                <a:solidFill>
                  <a:srgbClr val="FF0000"/>
                </a:solidFill>
              </a:rPr>
              <a:t>Ultra-high purity</a:t>
            </a:r>
            <a:r>
              <a:rPr lang="en-US" sz="4400" dirty="0"/>
              <a:t> (free from proteins, DNA, and cell debris)</a:t>
            </a:r>
          </a:p>
          <a:p>
            <a:pPr marL="0" indent="0">
              <a:buNone/>
            </a:pPr>
            <a:r>
              <a:rPr lang="en-US" sz="4400" dirty="0">
                <a:solidFill>
                  <a:srgbClr val="FF0000"/>
                </a:solidFill>
              </a:rPr>
              <a:t>Intact membrane markers</a:t>
            </a:r>
            <a:r>
              <a:rPr lang="en-US" sz="4400" dirty="0"/>
              <a:t> (CD9, CD63, CD81)</a:t>
            </a:r>
          </a:p>
          <a:p>
            <a:pPr marL="0" indent="0">
              <a:buNone/>
            </a:pPr>
            <a:r>
              <a:rPr lang="en-US" sz="4400" dirty="0">
                <a:solidFill>
                  <a:srgbClr val="FF0000"/>
                </a:solidFill>
              </a:rPr>
              <a:t>Reproducibility across batches</a:t>
            </a:r>
          </a:p>
          <a:p>
            <a:pPr marL="0" indent="0">
              <a:buNone/>
            </a:pPr>
            <a:r>
              <a:rPr lang="en-US" sz="4400" b="1" dirty="0"/>
              <a:t>4. Lyophilization for Stability and Global Reach</a:t>
            </a:r>
          </a:p>
          <a:p>
            <a:pPr marL="0" indent="0">
              <a:buNone/>
            </a:pPr>
            <a:r>
              <a:rPr lang="en-US" sz="4400" dirty="0"/>
              <a:t>Our exosomes are </a:t>
            </a:r>
            <a:r>
              <a:rPr lang="en-US" sz="4400" b="1" dirty="0">
                <a:solidFill>
                  <a:srgbClr val="FF0000"/>
                </a:solidFill>
              </a:rPr>
              <a:t>lyophilized with pharmaceutical-grade cryoprotectants</a:t>
            </a:r>
            <a:r>
              <a:rPr lang="en-US" sz="4400" dirty="0"/>
              <a:t>, ensuring:</a:t>
            </a:r>
          </a:p>
          <a:p>
            <a:pPr marL="0" indent="0">
              <a:buNone/>
            </a:pPr>
            <a:r>
              <a:rPr lang="en-US" sz="4400" dirty="0"/>
              <a:t>Shelf stability at room temperature</a:t>
            </a:r>
          </a:p>
          <a:p>
            <a:pPr marL="0" indent="0">
              <a:buNone/>
            </a:pPr>
            <a:r>
              <a:rPr lang="en-US" sz="4400" dirty="0"/>
              <a:t>No loss of structure or biofunction upon reconstitution</a:t>
            </a:r>
          </a:p>
          <a:p>
            <a:pPr marL="0" indent="0">
              <a:buNone/>
            </a:pPr>
            <a:r>
              <a:rPr lang="en-US" sz="4400" dirty="0"/>
              <a:t>Easier transport and integration into topical or injectable products</a:t>
            </a:r>
          </a:p>
          <a:p>
            <a:pPr marL="0" indent="0">
              <a:buNone/>
            </a:pPr>
            <a:r>
              <a:rPr lang="en-US" sz="4400" b="1" dirty="0"/>
              <a:t>5. Validated Efficacy</a:t>
            </a:r>
          </a:p>
          <a:p>
            <a:pPr marL="0" indent="0">
              <a:buNone/>
            </a:pPr>
            <a:r>
              <a:rPr lang="en-US" sz="4400" b="1" dirty="0">
                <a:solidFill>
                  <a:srgbClr val="FF0000"/>
                </a:solidFill>
              </a:rPr>
              <a:t>Skin rejuvenation</a:t>
            </a:r>
            <a:r>
              <a:rPr lang="en-US" sz="4400" dirty="0"/>
              <a:t> and anti-aging formulations</a:t>
            </a:r>
          </a:p>
          <a:p>
            <a:pPr marL="0" indent="0">
              <a:buNone/>
            </a:pPr>
            <a:r>
              <a:rPr lang="en-US" sz="4400" b="1" dirty="0">
                <a:solidFill>
                  <a:srgbClr val="FF0000"/>
                </a:solidFill>
              </a:rPr>
              <a:t>Hair regeneration</a:t>
            </a:r>
            <a:r>
              <a:rPr lang="en-US" sz="4400" dirty="0"/>
              <a:t>, scar remodeling, and wound healing</a:t>
            </a:r>
          </a:p>
          <a:p>
            <a:pPr marL="0" indent="0">
              <a:buNone/>
            </a:pPr>
            <a:r>
              <a:rPr lang="en-US" sz="4400" b="1" dirty="0">
                <a:solidFill>
                  <a:srgbClr val="FF0000"/>
                </a:solidFill>
              </a:rPr>
              <a:t>Immune modulation</a:t>
            </a:r>
            <a:r>
              <a:rPr lang="en-US" sz="4400" dirty="0"/>
              <a:t> and inflammation control backed by </a:t>
            </a:r>
            <a:r>
              <a:rPr lang="en-US" sz="4400" b="1" dirty="0"/>
              <a:t>preclinical data</a:t>
            </a:r>
            <a:r>
              <a:rPr lang="en-US" sz="4400" dirty="0"/>
              <a:t>, </a:t>
            </a:r>
            <a:r>
              <a:rPr lang="en-US" sz="4400" b="1" dirty="0"/>
              <a:t>in vitro potency assays</a:t>
            </a:r>
            <a:r>
              <a:rPr lang="en-US" sz="4400" dirty="0"/>
              <a:t>, and ongoing clinical collaborations.</a:t>
            </a:r>
          </a:p>
          <a:p>
            <a:pPr marL="0" indent="0">
              <a:buNone/>
            </a:pPr>
            <a:r>
              <a:rPr lang="en-US" sz="4400" b="1" dirty="0"/>
              <a:t>6. Scalable &amp; GMP-Compliant Production</a:t>
            </a:r>
          </a:p>
          <a:p>
            <a:pPr marL="0" indent="0">
              <a:buNone/>
            </a:pPr>
            <a:r>
              <a:rPr lang="en-US" sz="4400" dirty="0"/>
              <a:t>State-of-the-art manufacturing facility with </a:t>
            </a:r>
            <a:r>
              <a:rPr lang="en-US" sz="4400" b="1" dirty="0">
                <a:solidFill>
                  <a:srgbClr val="FF0000"/>
                </a:solidFill>
              </a:rPr>
              <a:t>GMP, ISO 13485</a:t>
            </a:r>
            <a:r>
              <a:rPr lang="en-US" sz="4400" dirty="0"/>
              <a:t>, and </a:t>
            </a:r>
            <a:r>
              <a:rPr lang="en-US" sz="4400" b="1" dirty="0">
                <a:solidFill>
                  <a:srgbClr val="FF0000"/>
                </a:solidFill>
              </a:rPr>
              <a:t>FDA-aligned protocols</a:t>
            </a:r>
            <a:r>
              <a:rPr lang="en-US" sz="4400" dirty="0"/>
              <a:t>.</a:t>
            </a:r>
          </a:p>
          <a:p>
            <a:pPr marL="0" indent="0">
              <a:buNone/>
            </a:pPr>
            <a:r>
              <a:rPr lang="en-US" sz="4400" dirty="0"/>
              <a:t>Scalable production capacity for both boutique formulations and large-scale biotech or cosmetic OEM partnerships.</a:t>
            </a:r>
          </a:p>
          <a:p>
            <a:pPr marL="0" indent="0">
              <a:buNone/>
            </a:pPr>
            <a:r>
              <a:rPr lang="en-US" sz="4400" b="1" dirty="0"/>
              <a:t>7. Trusted by Professionals</a:t>
            </a:r>
          </a:p>
          <a:p>
            <a:pPr marL="0" indent="0">
              <a:buNone/>
            </a:pPr>
            <a:r>
              <a:rPr lang="en-US" sz="4400" dirty="0"/>
              <a:t>Our exosomes are used by </a:t>
            </a:r>
            <a:r>
              <a:rPr lang="en-US" sz="4400" b="1" dirty="0">
                <a:solidFill>
                  <a:srgbClr val="FF0000"/>
                </a:solidFill>
              </a:rPr>
              <a:t>leading dermatologists, regenerative medicine clinics, and luxury skincare brands </a:t>
            </a:r>
            <a:r>
              <a:rPr lang="en-US" sz="4400" dirty="0"/>
              <a:t>in the U.S., Europe, and Asia.</a:t>
            </a:r>
          </a:p>
          <a:p>
            <a:pPr marL="0" indent="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49" y="10079"/>
            <a:ext cx="8229600" cy="1143000"/>
          </a:xfrm>
        </p:spPr>
        <p:txBody>
          <a:bodyPr/>
          <a:lstStyle/>
          <a:p>
            <a:r>
              <a:rPr lang="en-US" dirty="0"/>
              <a:t>Bio-Reactor Results</a:t>
            </a:r>
            <a:endParaRPr dirty="0"/>
          </a:p>
        </p:txBody>
      </p:sp>
      <p:pic>
        <p:nvPicPr>
          <p:cNvPr id="5" name="Content Placeholder 4">
            <a:extLst>
              <a:ext uri="{FF2B5EF4-FFF2-40B4-BE49-F238E27FC236}">
                <a16:creationId xmlns:a16="http://schemas.microsoft.com/office/drawing/2014/main" id="{30426F13-1C0D-2648-99E9-A4006904B0AC}"/>
              </a:ext>
            </a:extLst>
          </p:cNvPr>
          <p:cNvPicPr>
            <a:picLocks noGrp="1" noChangeAspect="1"/>
          </p:cNvPicPr>
          <p:nvPr>
            <p:ph idx="1"/>
          </p:nvPr>
        </p:nvPicPr>
        <p:blipFill>
          <a:blip r:embed="rId2"/>
          <a:stretch>
            <a:fillRect/>
          </a:stretch>
        </p:blipFill>
        <p:spPr>
          <a:xfrm>
            <a:off x="4821035" y="945027"/>
            <a:ext cx="3886314" cy="5029346"/>
          </a:xfrm>
        </p:spPr>
      </p:pic>
      <p:pic>
        <p:nvPicPr>
          <p:cNvPr id="7" name="Picture 6">
            <a:extLst>
              <a:ext uri="{FF2B5EF4-FFF2-40B4-BE49-F238E27FC236}">
                <a16:creationId xmlns:a16="http://schemas.microsoft.com/office/drawing/2014/main" id="{3DC947EE-0BD3-684A-8CD4-DA961FD37361}"/>
              </a:ext>
            </a:extLst>
          </p:cNvPr>
          <p:cNvPicPr>
            <a:picLocks noChangeAspect="1"/>
          </p:cNvPicPr>
          <p:nvPr/>
        </p:nvPicPr>
        <p:blipFill>
          <a:blip r:embed="rId3"/>
          <a:stretch>
            <a:fillRect/>
          </a:stretch>
        </p:blipFill>
        <p:spPr>
          <a:xfrm>
            <a:off x="477749" y="945027"/>
            <a:ext cx="3886315" cy="50293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7977-48CE-4E4E-B37E-D58685DECE7C}"/>
              </a:ext>
            </a:extLst>
          </p:cNvPr>
          <p:cNvSpPr>
            <a:spLocks noGrp="1"/>
          </p:cNvSpPr>
          <p:nvPr>
            <p:ph type="title"/>
          </p:nvPr>
        </p:nvSpPr>
        <p:spPr/>
        <p:txBody>
          <a:bodyPr/>
          <a:lstStyle/>
          <a:p>
            <a:r>
              <a:rPr lang="en-US" dirty="0"/>
              <a:t>Bio-Reactor Results</a:t>
            </a:r>
          </a:p>
        </p:txBody>
      </p:sp>
      <p:pic>
        <p:nvPicPr>
          <p:cNvPr id="5" name="Content Placeholder 4">
            <a:extLst>
              <a:ext uri="{FF2B5EF4-FFF2-40B4-BE49-F238E27FC236}">
                <a16:creationId xmlns:a16="http://schemas.microsoft.com/office/drawing/2014/main" id="{C7013AF2-D6D9-1941-8195-C07F90AC83A9}"/>
              </a:ext>
            </a:extLst>
          </p:cNvPr>
          <p:cNvPicPr>
            <a:picLocks noGrp="1" noChangeAspect="1"/>
          </p:cNvPicPr>
          <p:nvPr>
            <p:ph idx="1"/>
          </p:nvPr>
        </p:nvPicPr>
        <p:blipFill>
          <a:blip r:embed="rId2"/>
          <a:stretch>
            <a:fillRect/>
          </a:stretch>
        </p:blipFill>
        <p:spPr>
          <a:xfrm>
            <a:off x="4554528" y="1417638"/>
            <a:ext cx="4132272" cy="5347646"/>
          </a:xfrm>
        </p:spPr>
      </p:pic>
      <p:pic>
        <p:nvPicPr>
          <p:cNvPr id="6" name="Picture 5">
            <a:extLst>
              <a:ext uri="{FF2B5EF4-FFF2-40B4-BE49-F238E27FC236}">
                <a16:creationId xmlns:a16="http://schemas.microsoft.com/office/drawing/2014/main" id="{F3B3B1EB-B14B-4745-BCF6-832AEE08F786}"/>
              </a:ext>
            </a:extLst>
          </p:cNvPr>
          <p:cNvPicPr>
            <a:picLocks noChangeAspect="1"/>
          </p:cNvPicPr>
          <p:nvPr/>
        </p:nvPicPr>
        <p:blipFill>
          <a:blip r:embed="rId3"/>
          <a:stretch>
            <a:fillRect/>
          </a:stretch>
        </p:blipFill>
        <p:spPr>
          <a:xfrm>
            <a:off x="457200" y="1417638"/>
            <a:ext cx="4132272" cy="5347646"/>
          </a:xfrm>
          <a:prstGeom prst="rect">
            <a:avLst/>
          </a:prstGeom>
        </p:spPr>
      </p:pic>
    </p:spTree>
    <p:extLst>
      <p:ext uri="{BB962C8B-B14F-4D97-AF65-F5344CB8AC3E}">
        <p14:creationId xmlns:p14="http://schemas.microsoft.com/office/powerpoint/2010/main" val="33947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50ACF-E86A-B140-A5F9-D883D25883E4}"/>
              </a:ext>
            </a:extLst>
          </p:cNvPr>
          <p:cNvSpPr>
            <a:spLocks noGrp="1"/>
          </p:cNvSpPr>
          <p:nvPr>
            <p:ph type="title"/>
          </p:nvPr>
        </p:nvSpPr>
        <p:spPr/>
        <p:txBody>
          <a:bodyPr/>
          <a:lstStyle/>
          <a:p>
            <a:r>
              <a:rPr lang="en-US" dirty="0" err="1"/>
              <a:t>SkinGenomix</a:t>
            </a:r>
            <a:r>
              <a:rPr lang="en-US" dirty="0"/>
              <a:t>™ vs. Competitors </a:t>
            </a:r>
          </a:p>
        </p:txBody>
      </p:sp>
      <p:sp>
        <p:nvSpPr>
          <p:cNvPr id="3" name="Content Placeholder 2">
            <a:extLst>
              <a:ext uri="{FF2B5EF4-FFF2-40B4-BE49-F238E27FC236}">
                <a16:creationId xmlns:a16="http://schemas.microsoft.com/office/drawing/2014/main" id="{8F5D1F12-84CA-D344-9961-DAC3B771D631}"/>
              </a:ext>
            </a:extLst>
          </p:cNvPr>
          <p:cNvSpPr>
            <a:spLocks noGrp="1"/>
          </p:cNvSpPr>
          <p:nvPr>
            <p:ph idx="1"/>
          </p:nvPr>
        </p:nvSpPr>
        <p:spPr/>
        <p:txBody>
          <a:bodyPr>
            <a:normAutofit fontScale="55000" lnSpcReduction="20000"/>
          </a:bodyPr>
          <a:lstStyle/>
          <a:p>
            <a:r>
              <a:rPr lang="en-US" b="1" dirty="0"/>
              <a:t>✅ Unmatched Particle Density</a:t>
            </a:r>
          </a:p>
          <a:p>
            <a:r>
              <a:rPr lang="en-US" dirty="0" err="1"/>
              <a:t>SkinGenomix</a:t>
            </a:r>
            <a:r>
              <a:rPr lang="en-US" dirty="0"/>
              <a:t>™ exosomes deliver an impressive </a:t>
            </a:r>
            <a:r>
              <a:rPr lang="en-US" b="1" dirty="0">
                <a:solidFill>
                  <a:srgbClr val="FF0000"/>
                </a:solidFill>
              </a:rPr>
              <a:t>4.4 × 10¹⁰ particles/mL</a:t>
            </a:r>
            <a:r>
              <a:rPr lang="en-US" dirty="0">
                <a:solidFill>
                  <a:srgbClr val="FF0000"/>
                </a:solidFill>
              </a:rPr>
              <a:t>—</a:t>
            </a:r>
            <a:r>
              <a:rPr lang="en-US" b="1" dirty="0">
                <a:solidFill>
                  <a:srgbClr val="FF0000"/>
                </a:solidFill>
              </a:rPr>
              <a:t>over three times</a:t>
            </a:r>
            <a:r>
              <a:rPr lang="en-US" dirty="0"/>
              <a:t> the concentration found in others formulation. This translates to more active vesicles per dose, ensuring superior clinical and cosmetic outcomes for end users.</a:t>
            </a:r>
          </a:p>
          <a:p>
            <a:r>
              <a:rPr lang="en-US" b="1" dirty="0"/>
              <a:t>✅ Enhanced Payload Capacity</a:t>
            </a:r>
          </a:p>
          <a:p>
            <a:r>
              <a:rPr lang="en-US" dirty="0"/>
              <a:t>With a </a:t>
            </a:r>
            <a:r>
              <a:rPr lang="en-US" b="1" dirty="0">
                <a:solidFill>
                  <a:srgbClr val="FF0000"/>
                </a:solidFill>
              </a:rPr>
              <a:t>larger average particle size (169.3 nm)</a:t>
            </a:r>
            <a:r>
              <a:rPr lang="en-US" dirty="0">
                <a:solidFill>
                  <a:srgbClr val="FF0000"/>
                </a:solidFill>
              </a:rPr>
              <a:t>, </a:t>
            </a:r>
            <a:r>
              <a:rPr lang="en-US" dirty="0" err="1"/>
              <a:t>SkinGenomix</a:t>
            </a:r>
            <a:r>
              <a:rPr lang="en-US" dirty="0"/>
              <a:t>™ exosomes are better equipped to carry vital bioactive molecules like proteins, growth factors, and miRNAs. This enables more effective tissue signaling and regenerative response.</a:t>
            </a:r>
          </a:p>
          <a:p>
            <a:r>
              <a:rPr lang="en-US" b="1" dirty="0"/>
              <a:t>✅ High Functional Quality</a:t>
            </a:r>
          </a:p>
          <a:p>
            <a:r>
              <a:rPr lang="en-US" dirty="0"/>
              <a:t>Skin </a:t>
            </a:r>
            <a:r>
              <a:rPr lang="en-US" dirty="0" err="1"/>
              <a:t>Genomix’s</a:t>
            </a:r>
            <a:r>
              <a:rPr lang="en-US" dirty="0"/>
              <a:t> exosomes show a </a:t>
            </a:r>
            <a:r>
              <a:rPr lang="en-US" b="1" dirty="0">
                <a:solidFill>
                  <a:srgbClr val="FF0000"/>
                </a:solidFill>
              </a:rPr>
              <a:t>greater absolute count of labeled particles (5.0 × 10⁹/mL)</a:t>
            </a:r>
            <a:r>
              <a:rPr lang="en-US" dirty="0"/>
              <a:t>, confirming high levels of </a:t>
            </a:r>
            <a:r>
              <a:rPr lang="en-US" b="1" dirty="0">
                <a:solidFill>
                  <a:srgbClr val="FF0000"/>
                </a:solidFill>
              </a:rPr>
              <a:t>CD9, CD63, and CD81</a:t>
            </a:r>
            <a:r>
              <a:rPr lang="en-US" dirty="0"/>
              <a:t> markers. These are essential for targeted cell communication and therapeutic impact—meaning every vial delivers real, measurable results.</a:t>
            </a:r>
          </a:p>
          <a:p>
            <a:r>
              <a:rPr lang="en-US" b="1" dirty="0"/>
              <a:t>✅ Superior Formulation Stability</a:t>
            </a:r>
          </a:p>
          <a:p>
            <a:r>
              <a:rPr lang="en-US" dirty="0"/>
              <a:t>Each batch is </a:t>
            </a:r>
            <a:r>
              <a:rPr lang="en-US" b="1" dirty="0">
                <a:solidFill>
                  <a:srgbClr val="FF0000"/>
                </a:solidFill>
              </a:rPr>
              <a:t>lyophilized for shelf-stable storage</a:t>
            </a:r>
            <a:r>
              <a:rPr lang="en-US" dirty="0"/>
              <a:t>, maintaining bioactivity without the need for cold chain logistics—ideal for distributors seeking efficient, global fulfillment.</a:t>
            </a:r>
          </a:p>
          <a:p>
            <a:endParaRPr lang="en-US" dirty="0"/>
          </a:p>
        </p:txBody>
      </p:sp>
    </p:spTree>
    <p:extLst>
      <p:ext uri="{BB962C8B-B14F-4D97-AF65-F5344CB8AC3E}">
        <p14:creationId xmlns:p14="http://schemas.microsoft.com/office/powerpoint/2010/main" val="549311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9F8BC-88CA-1A47-933B-6227E90B9FD2}"/>
              </a:ext>
            </a:extLst>
          </p:cNvPr>
          <p:cNvSpPr>
            <a:spLocks noGrp="1"/>
          </p:cNvSpPr>
          <p:nvPr>
            <p:ph type="title"/>
          </p:nvPr>
        </p:nvSpPr>
        <p:spPr/>
        <p:txBody>
          <a:bodyPr/>
          <a:lstStyle/>
          <a:p>
            <a:r>
              <a:rPr lang="en-US" dirty="0"/>
              <a:t>Breakdown of Bio-Reactor Results</a:t>
            </a:r>
          </a:p>
        </p:txBody>
      </p:sp>
      <p:sp>
        <p:nvSpPr>
          <p:cNvPr id="3" name="Content Placeholder 2">
            <a:extLst>
              <a:ext uri="{FF2B5EF4-FFF2-40B4-BE49-F238E27FC236}">
                <a16:creationId xmlns:a16="http://schemas.microsoft.com/office/drawing/2014/main" id="{6269EEBD-4F6E-FF43-83B5-B86306A68518}"/>
              </a:ext>
            </a:extLst>
          </p:cNvPr>
          <p:cNvSpPr>
            <a:spLocks noGrp="1"/>
          </p:cNvSpPr>
          <p:nvPr>
            <p:ph idx="1"/>
          </p:nvPr>
        </p:nvSpPr>
        <p:spPr/>
        <p:txBody>
          <a:bodyPr>
            <a:normAutofit fontScale="55000" lnSpcReduction="20000"/>
          </a:bodyPr>
          <a:lstStyle/>
          <a:p>
            <a:pPr marL="0" indent="0" algn="ctr">
              <a:buNone/>
            </a:pPr>
            <a:r>
              <a:rPr lang="en-US" b="1" dirty="0"/>
              <a:t>📊 What This Means in Simple Terms</a:t>
            </a:r>
          </a:p>
          <a:p>
            <a:pPr marL="0" indent="0" algn="ctr">
              <a:buNone/>
            </a:pPr>
            <a:endParaRPr lang="en-US" b="1" dirty="0"/>
          </a:p>
          <a:p>
            <a:r>
              <a:rPr lang="en-US" b="1" dirty="0"/>
              <a:t>✅ 1. </a:t>
            </a:r>
            <a:r>
              <a:rPr lang="en-US" b="1" dirty="0" err="1"/>
              <a:t>SkinGenomix</a:t>
            </a:r>
            <a:r>
              <a:rPr lang="en-US" dirty="0"/>
              <a:t>™</a:t>
            </a:r>
            <a:r>
              <a:rPr lang="en-US" b="1" dirty="0"/>
              <a:t> Has a Higher Particle Count</a:t>
            </a:r>
          </a:p>
          <a:p>
            <a:pPr marL="0" indent="0">
              <a:buNone/>
            </a:pPr>
            <a:r>
              <a:rPr lang="en-US" dirty="0" err="1"/>
              <a:t>SkinGenomix's</a:t>
            </a:r>
            <a:r>
              <a:rPr lang="en-US" dirty="0"/>
              <a:t> exosome sample had </a:t>
            </a:r>
            <a:r>
              <a:rPr lang="en-US" b="1" dirty="0">
                <a:solidFill>
                  <a:srgbClr val="FF0000"/>
                </a:solidFill>
              </a:rPr>
              <a:t>over 3x more particles</a:t>
            </a:r>
            <a:r>
              <a:rPr lang="en-US" dirty="0"/>
              <a:t> than competitors.</a:t>
            </a:r>
          </a:p>
          <a:p>
            <a:pPr marL="0" indent="0">
              <a:buNone/>
            </a:pPr>
            <a:r>
              <a:rPr lang="en-US" dirty="0"/>
              <a:t>This suggests a </a:t>
            </a:r>
            <a:r>
              <a:rPr lang="en-US" b="1" dirty="0">
                <a:solidFill>
                  <a:srgbClr val="FF0000"/>
                </a:solidFill>
              </a:rPr>
              <a:t>denser and more potent formulation</a:t>
            </a:r>
            <a:r>
              <a:rPr lang="en-US" dirty="0"/>
              <a:t>.</a:t>
            </a:r>
          </a:p>
          <a:p>
            <a:r>
              <a:rPr lang="en-US" b="1" dirty="0"/>
              <a:t>✅ 2. Larger, More Robust Exosomes</a:t>
            </a:r>
          </a:p>
          <a:p>
            <a:pPr marL="0" indent="0">
              <a:buNone/>
            </a:pPr>
            <a:r>
              <a:rPr lang="en-US" dirty="0" err="1"/>
              <a:t>SkinGenomix</a:t>
            </a:r>
            <a:r>
              <a:rPr lang="en-US" dirty="0"/>
              <a:t>™ exosomes are larger on average, which may indicate </a:t>
            </a:r>
            <a:r>
              <a:rPr lang="en-US" b="1" dirty="0">
                <a:solidFill>
                  <a:srgbClr val="FF0000"/>
                </a:solidFill>
              </a:rPr>
              <a:t>greater cargo capacity</a:t>
            </a:r>
            <a:r>
              <a:rPr lang="en-US" dirty="0"/>
              <a:t> (more growth factors, RNA, proteins).</a:t>
            </a:r>
          </a:p>
          <a:p>
            <a:r>
              <a:rPr lang="en-US" b="1" dirty="0"/>
              <a:t>✅ 3. Surface Marker Presence is Comparable</a:t>
            </a:r>
          </a:p>
          <a:p>
            <a:pPr marL="0" indent="0">
              <a:buNone/>
            </a:pPr>
            <a:r>
              <a:rPr lang="en-US" dirty="0"/>
              <a:t>Both brands have similar levels of surface markers </a:t>
            </a:r>
            <a:r>
              <a:rPr lang="en-US" b="1" dirty="0">
                <a:solidFill>
                  <a:srgbClr val="FF0000"/>
                </a:solidFill>
              </a:rPr>
              <a:t>(CD9, CD63, CD81)</a:t>
            </a:r>
            <a:r>
              <a:rPr lang="en-US" dirty="0"/>
              <a:t>, important for targeting and cell uptake.</a:t>
            </a:r>
          </a:p>
          <a:p>
            <a:pPr marL="0" indent="0">
              <a:buNone/>
            </a:pPr>
            <a:r>
              <a:rPr lang="en-US" dirty="0"/>
              <a:t>The compared sample had a slightly higher percentage (12.31%) than </a:t>
            </a:r>
            <a:r>
              <a:rPr lang="en-US" dirty="0" err="1"/>
              <a:t>SkinGenomix</a:t>
            </a:r>
            <a:r>
              <a:rPr lang="en-US" dirty="0"/>
              <a:t>™ (11.36%), but both are within strong, active ranges.</a:t>
            </a:r>
          </a:p>
          <a:p>
            <a:r>
              <a:rPr lang="en-US" b="1" dirty="0"/>
              <a:t>✅ 4. Higher Functional Particle Count in </a:t>
            </a:r>
            <a:r>
              <a:rPr lang="en-US" b="1" dirty="0" err="1"/>
              <a:t>SkinGenomix</a:t>
            </a:r>
            <a:r>
              <a:rPr lang="en-US" dirty="0"/>
              <a:t>™</a:t>
            </a:r>
            <a:endParaRPr lang="en-US" b="1" dirty="0"/>
          </a:p>
          <a:p>
            <a:pPr marL="0" indent="0">
              <a:buNone/>
            </a:pPr>
            <a:r>
              <a:rPr lang="en-US" dirty="0"/>
              <a:t>The number of </a:t>
            </a:r>
            <a:r>
              <a:rPr lang="en-US" b="1" dirty="0">
                <a:solidFill>
                  <a:srgbClr val="FF0000"/>
                </a:solidFill>
              </a:rPr>
              <a:t>labeled, functional exosomes</a:t>
            </a:r>
            <a:r>
              <a:rPr lang="en-US" dirty="0"/>
              <a:t> (those confirmed by fluorescent antibodies) was much higher in </a:t>
            </a:r>
            <a:r>
              <a:rPr lang="en-US" dirty="0" err="1"/>
              <a:t>SkinGenomix</a:t>
            </a:r>
            <a:r>
              <a:rPr lang="en-US" dirty="0"/>
              <a:t>™.</a:t>
            </a:r>
          </a:p>
          <a:p>
            <a:pPr marL="0" indent="0">
              <a:buNone/>
            </a:pPr>
            <a:r>
              <a:rPr lang="en-US" dirty="0"/>
              <a:t>This supports the </a:t>
            </a:r>
            <a:r>
              <a:rPr lang="en-US" b="1" dirty="0">
                <a:solidFill>
                  <a:srgbClr val="FF0000"/>
                </a:solidFill>
              </a:rPr>
              <a:t>biological relevance and activity</a:t>
            </a:r>
            <a:r>
              <a:rPr lang="en-US" dirty="0"/>
              <a:t> of </a:t>
            </a:r>
            <a:r>
              <a:rPr lang="en-US" dirty="0" err="1"/>
              <a:t>SkinGenomix’s</a:t>
            </a:r>
            <a:r>
              <a:rPr lang="en-US" dirty="0"/>
              <a:t> product.</a:t>
            </a:r>
          </a:p>
          <a:p>
            <a:pPr marL="0" indent="0">
              <a:buNone/>
            </a:pPr>
            <a:endParaRPr lang="en-US" dirty="0"/>
          </a:p>
          <a:p>
            <a:endParaRPr lang="en-US" dirty="0"/>
          </a:p>
        </p:txBody>
      </p:sp>
    </p:spTree>
    <p:extLst>
      <p:ext uri="{BB962C8B-B14F-4D97-AF65-F5344CB8AC3E}">
        <p14:creationId xmlns:p14="http://schemas.microsoft.com/office/powerpoint/2010/main" val="505787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14D2-596D-764D-A464-3E85D7B7A922}"/>
              </a:ext>
            </a:extLst>
          </p:cNvPr>
          <p:cNvSpPr>
            <a:spLocks noGrp="1"/>
          </p:cNvSpPr>
          <p:nvPr>
            <p:ph type="title"/>
          </p:nvPr>
        </p:nvSpPr>
        <p:spPr/>
        <p:txBody>
          <a:bodyPr>
            <a:normAutofit fontScale="90000"/>
          </a:bodyPr>
          <a:lstStyle/>
          <a:p>
            <a:r>
              <a:rPr lang="en-US" dirty="0"/>
              <a:t>Who is </a:t>
            </a:r>
            <a:r>
              <a:rPr lang="en-US" dirty="0" err="1"/>
              <a:t>SkinGenomix</a:t>
            </a:r>
            <a:r>
              <a:rPr lang="en-US" dirty="0"/>
              <a:t>™ International?</a:t>
            </a:r>
          </a:p>
        </p:txBody>
      </p:sp>
      <p:sp>
        <p:nvSpPr>
          <p:cNvPr id="3" name="Content Placeholder 2">
            <a:extLst>
              <a:ext uri="{FF2B5EF4-FFF2-40B4-BE49-F238E27FC236}">
                <a16:creationId xmlns:a16="http://schemas.microsoft.com/office/drawing/2014/main" id="{EEA6CF79-2E5A-6D42-AC3F-E8FD37E7C89E}"/>
              </a:ext>
            </a:extLst>
          </p:cNvPr>
          <p:cNvSpPr>
            <a:spLocks noGrp="1"/>
          </p:cNvSpPr>
          <p:nvPr>
            <p:ph idx="1"/>
          </p:nvPr>
        </p:nvSpPr>
        <p:spPr/>
        <p:txBody>
          <a:bodyPr>
            <a:normAutofit fontScale="92500" lnSpcReduction="20000"/>
          </a:bodyPr>
          <a:lstStyle/>
          <a:p>
            <a:r>
              <a:rPr lang="en-US" b="1" dirty="0" err="1"/>
              <a:t>SkinGenomix</a:t>
            </a:r>
            <a:r>
              <a:rPr lang="en-US" dirty="0"/>
              <a:t>™</a:t>
            </a:r>
            <a:r>
              <a:rPr lang="en-US" b="1" dirty="0"/>
              <a:t> International LLC</a:t>
            </a:r>
            <a:r>
              <a:rPr lang="en-US" dirty="0"/>
              <a:t> is a cutting-edge skincare manufacturing company specializing in </a:t>
            </a:r>
            <a:r>
              <a:rPr lang="en-US" b="1" dirty="0">
                <a:solidFill>
                  <a:srgbClr val="FF0000"/>
                </a:solidFill>
              </a:rPr>
              <a:t>exosome- and Peptide formulations</a:t>
            </a:r>
            <a:r>
              <a:rPr lang="en-US" dirty="0"/>
              <a:t> designed for advanced dermatological and aesthetic applications. Headquartered in </a:t>
            </a:r>
            <a:r>
              <a:rPr lang="en-US" b="1" dirty="0">
                <a:solidFill>
                  <a:srgbClr val="FF0000"/>
                </a:solidFill>
              </a:rPr>
              <a:t>Los Angeles, California</a:t>
            </a:r>
            <a:r>
              <a:rPr lang="en-US" dirty="0">
                <a:solidFill>
                  <a:srgbClr val="FF0000"/>
                </a:solidFill>
              </a:rPr>
              <a:t>, </a:t>
            </a:r>
            <a:r>
              <a:rPr lang="en-US" dirty="0"/>
              <a:t>with global operations extending to </a:t>
            </a:r>
            <a:r>
              <a:rPr lang="en-US" b="1" dirty="0">
                <a:solidFill>
                  <a:srgbClr val="FF0000"/>
                </a:solidFill>
              </a:rPr>
              <a:t>Dubai</a:t>
            </a:r>
            <a:r>
              <a:rPr lang="en-US" dirty="0"/>
              <a:t> and</a:t>
            </a:r>
            <a:r>
              <a:rPr lang="en-US" b="1" dirty="0"/>
              <a:t> </a:t>
            </a:r>
            <a:r>
              <a:rPr lang="en-US" b="1" dirty="0">
                <a:solidFill>
                  <a:srgbClr val="FF0000"/>
                </a:solidFill>
              </a:rPr>
              <a:t>India</a:t>
            </a:r>
            <a:r>
              <a:rPr lang="en-US" dirty="0"/>
              <a:t>, the company is driven by a commitment to merging biotechnology with beauty—delivering next-generation products that are both clinically effective and scientifically validated.</a:t>
            </a:r>
          </a:p>
        </p:txBody>
      </p:sp>
    </p:spTree>
    <p:extLst>
      <p:ext uri="{BB962C8B-B14F-4D97-AF65-F5344CB8AC3E}">
        <p14:creationId xmlns:p14="http://schemas.microsoft.com/office/powerpoint/2010/main" val="2462285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FD1D35-AFD0-6B44-A2EA-077176E01970}"/>
              </a:ext>
            </a:extLst>
          </p:cNvPr>
          <p:cNvPicPr>
            <a:picLocks noChangeAspect="1"/>
          </p:cNvPicPr>
          <p:nvPr/>
        </p:nvPicPr>
        <p:blipFill>
          <a:blip r:embed="rId2"/>
          <a:stretch>
            <a:fillRect/>
          </a:stretch>
        </p:blipFill>
        <p:spPr>
          <a:xfrm>
            <a:off x="137922" y="991475"/>
            <a:ext cx="4123862" cy="1997896"/>
          </a:xfrm>
          <a:prstGeom prst="rect">
            <a:avLst/>
          </a:prstGeom>
        </p:spPr>
      </p:pic>
      <p:sp>
        <p:nvSpPr>
          <p:cNvPr id="8" name="TextBox 7">
            <a:extLst>
              <a:ext uri="{FF2B5EF4-FFF2-40B4-BE49-F238E27FC236}">
                <a16:creationId xmlns:a16="http://schemas.microsoft.com/office/drawing/2014/main" id="{B33AAC6C-99A2-284D-9F22-4CA4916DA992}"/>
              </a:ext>
            </a:extLst>
          </p:cNvPr>
          <p:cNvSpPr txBox="1"/>
          <p:nvPr/>
        </p:nvSpPr>
        <p:spPr>
          <a:xfrm>
            <a:off x="4561727" y="991475"/>
            <a:ext cx="4304871" cy="3108543"/>
          </a:xfrm>
          <a:prstGeom prst="rect">
            <a:avLst/>
          </a:prstGeom>
          <a:noFill/>
        </p:spPr>
        <p:txBody>
          <a:bodyPr wrap="square" rtlCol="0">
            <a:spAutoFit/>
          </a:bodyPr>
          <a:lstStyle/>
          <a:p>
            <a:r>
              <a:rPr lang="en-US" sz="1400" dirty="0"/>
              <a:t>Dr. </a:t>
            </a:r>
            <a:r>
              <a:rPr lang="en-US" sz="1400" dirty="0" err="1"/>
              <a:t>Naina</a:t>
            </a:r>
            <a:r>
              <a:rPr lang="en-US" sz="1400" dirty="0"/>
              <a:t> Sachdev, founder of NAINA MD™ Beverly Hills, is a highly respected physician Board Certified in Anti-Aging and Regenerative Medicine. With a strong commitment to advancing the science of longevity and wellness, she has completed an intensive fellowship in Functional, Aesthetic, and Stem Cell Medicine through the prestigious A4M Academy of Anti-Aging and Regenerative Medicine. Dr. </a:t>
            </a:r>
            <a:r>
              <a:rPr lang="en-US" sz="1400" dirty="0" err="1"/>
              <a:t>Naina’s</a:t>
            </a:r>
            <a:r>
              <a:rPr lang="en-US" sz="1400" dirty="0"/>
              <a:t> expertise spans a wide range of cutting-edge medical disciplines, positioning her at the forefront of integrative and personalized healthcare. Her clinical approach bridges the gap between science and beauty, empowering patients to achieve optimal health, vitality, and confidence at any stage of life.</a:t>
            </a:r>
          </a:p>
        </p:txBody>
      </p:sp>
      <p:sp>
        <p:nvSpPr>
          <p:cNvPr id="10" name="TextBox 9">
            <a:extLst>
              <a:ext uri="{FF2B5EF4-FFF2-40B4-BE49-F238E27FC236}">
                <a16:creationId xmlns:a16="http://schemas.microsoft.com/office/drawing/2014/main" id="{3CE6D2EA-6EA9-B64C-9C7A-A8AAEC026B6F}"/>
              </a:ext>
            </a:extLst>
          </p:cNvPr>
          <p:cNvSpPr txBox="1"/>
          <p:nvPr/>
        </p:nvSpPr>
        <p:spPr>
          <a:xfrm>
            <a:off x="2155798" y="227824"/>
            <a:ext cx="5065159" cy="707886"/>
          </a:xfrm>
          <a:prstGeom prst="rect">
            <a:avLst/>
          </a:prstGeom>
          <a:noFill/>
        </p:spPr>
        <p:txBody>
          <a:bodyPr wrap="square" rtlCol="0">
            <a:spAutoFit/>
          </a:bodyPr>
          <a:lstStyle/>
          <a:p>
            <a:r>
              <a:rPr lang="en-US" sz="4000" dirty="0" err="1"/>
              <a:t>SkinGenomix</a:t>
            </a:r>
            <a:r>
              <a:rPr lang="en-US" sz="4000" dirty="0"/>
              <a:t> Founders</a:t>
            </a:r>
          </a:p>
        </p:txBody>
      </p:sp>
      <p:sp>
        <p:nvSpPr>
          <p:cNvPr id="3" name="Content Placeholder 2">
            <a:extLst>
              <a:ext uri="{FF2B5EF4-FFF2-40B4-BE49-F238E27FC236}">
                <a16:creationId xmlns:a16="http://schemas.microsoft.com/office/drawing/2014/main" id="{B6647305-7661-E637-554B-0B207CE13209}"/>
              </a:ext>
            </a:extLst>
          </p:cNvPr>
          <p:cNvSpPr>
            <a:spLocks noGrp="1"/>
          </p:cNvSpPr>
          <p:nvPr>
            <p:ph idx="1"/>
          </p:nvPr>
        </p:nvSpPr>
        <p:spPr>
          <a:xfrm>
            <a:off x="11745310" y="-840582"/>
            <a:ext cx="8229600" cy="4525963"/>
          </a:xfrm>
        </p:spPr>
        <p:txBody>
          <a:bodyPr/>
          <a:lstStyle/>
          <a:p>
            <a:endParaRPr lang="en-US" dirty="0"/>
          </a:p>
        </p:txBody>
      </p:sp>
    </p:spTree>
    <p:extLst>
      <p:ext uri="{BB962C8B-B14F-4D97-AF65-F5344CB8AC3E}">
        <p14:creationId xmlns:p14="http://schemas.microsoft.com/office/powerpoint/2010/main" val="250140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75FD-9F1B-5443-A57C-086A70635CA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F35AF52-1C69-6542-AD3B-D615C0286579}"/>
              </a:ext>
            </a:extLst>
          </p:cNvPr>
          <p:cNvSpPr>
            <a:spLocks noGrp="1"/>
          </p:cNvSpPr>
          <p:nvPr>
            <p:ph idx="1"/>
          </p:nvPr>
        </p:nvSpPr>
        <p:spPr/>
        <p:txBody>
          <a:bodyPr>
            <a:normAutofit fontScale="62500" lnSpcReduction="20000"/>
          </a:bodyPr>
          <a:lstStyle/>
          <a:p>
            <a:r>
              <a:rPr lang="en-US" dirty="0"/>
              <a:t>Exosomes represent the </a:t>
            </a:r>
            <a:r>
              <a:rPr lang="en-US" b="1" dirty="0">
                <a:solidFill>
                  <a:srgbClr val="FF0000"/>
                </a:solidFill>
              </a:rPr>
              <a:t>intersection of biotechnology and beauty</a:t>
            </a:r>
            <a:r>
              <a:rPr lang="en-US" dirty="0"/>
              <a:t>. Their ability to biologically instruct skin cells to regenerate sets a new standard in cosmetic science. For brands, clinics, and distributors seeking to lead the next era of skincare, exosomes offer not just a product—but a paradigm shift. </a:t>
            </a:r>
            <a:r>
              <a:rPr lang="en-US" dirty="0" err="1"/>
              <a:t>SkinGenomix</a:t>
            </a:r>
            <a:r>
              <a:rPr lang="en-US" dirty="0"/>
              <a:t> formulates high-performance skincare and regenerative products powered by </a:t>
            </a:r>
            <a:r>
              <a:rPr lang="en-US" b="1" dirty="0">
                <a:solidFill>
                  <a:srgbClr val="FF0000"/>
                </a:solidFill>
              </a:rPr>
              <a:t>first-generation, lyophilized exosomes</a:t>
            </a:r>
            <a:r>
              <a:rPr lang="en-US" dirty="0"/>
              <a:t>. These exosomes are derived from ethically sourced, GMP-grade, and preserved using advanced lyophilization techniques to ensure long-term stability, potency, and shelf life. Every batch is rigorously tested for particle concentration, purity, and surface marker expression (CD9, CD63, CD81), making </a:t>
            </a:r>
            <a:r>
              <a:rPr lang="en-US" dirty="0" err="1"/>
              <a:t>SkinGenomix</a:t>
            </a:r>
            <a:r>
              <a:rPr lang="en-US" dirty="0"/>
              <a:t> products some of the most potent and therapeutically relevant in the market. By offering Skin </a:t>
            </a:r>
            <a:r>
              <a:rPr lang="en-US" dirty="0" err="1"/>
              <a:t>Genomix</a:t>
            </a:r>
            <a:r>
              <a:rPr lang="en-US" dirty="0"/>
              <a:t> exosomes, distributors gain access to a</a:t>
            </a:r>
            <a:r>
              <a:rPr lang="en-US" dirty="0">
                <a:solidFill>
                  <a:srgbClr val="FF0000"/>
                </a:solidFill>
              </a:rPr>
              <a:t> </a:t>
            </a:r>
            <a:r>
              <a:rPr lang="en-US" b="1" dirty="0">
                <a:solidFill>
                  <a:srgbClr val="FF0000"/>
                </a:solidFill>
              </a:rPr>
              <a:t>scientifically validated</a:t>
            </a:r>
            <a:r>
              <a:rPr lang="en-US" dirty="0">
                <a:solidFill>
                  <a:srgbClr val="FF0000"/>
                </a:solidFill>
              </a:rPr>
              <a:t>, </a:t>
            </a:r>
            <a:r>
              <a:rPr lang="en-US" b="1" dirty="0">
                <a:solidFill>
                  <a:srgbClr val="FF0000"/>
                </a:solidFill>
              </a:rPr>
              <a:t>clinically relevant</a:t>
            </a:r>
            <a:r>
              <a:rPr lang="en-US" dirty="0"/>
              <a:t>, and </a:t>
            </a:r>
            <a:r>
              <a:rPr lang="en-US" b="1" dirty="0">
                <a:solidFill>
                  <a:srgbClr val="FF0000"/>
                </a:solidFill>
              </a:rPr>
              <a:t>commercially scalable</a:t>
            </a:r>
            <a:r>
              <a:rPr lang="en-US" dirty="0"/>
              <a:t> product. This not only elevates your portfolio but also builds long-term trust with clients seeking </a:t>
            </a:r>
            <a:r>
              <a:rPr lang="en-US" b="1" dirty="0">
                <a:solidFill>
                  <a:srgbClr val="FF0000"/>
                </a:solidFill>
              </a:rPr>
              <a:t>next-generation regenerative solutions</a:t>
            </a:r>
            <a:r>
              <a:rPr lang="en-US" dirty="0"/>
              <a:t>.</a:t>
            </a:r>
          </a:p>
        </p:txBody>
      </p:sp>
    </p:spTree>
    <p:extLst>
      <p:ext uri="{BB962C8B-B14F-4D97-AF65-F5344CB8AC3E}">
        <p14:creationId xmlns:p14="http://schemas.microsoft.com/office/powerpoint/2010/main" val="22897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2920-174E-6A4F-8B0A-63CD7C92492F}"/>
              </a:ext>
            </a:extLst>
          </p:cNvPr>
          <p:cNvSpPr>
            <a:spLocks noGrp="1"/>
          </p:cNvSpPr>
          <p:nvPr>
            <p:ph type="title"/>
          </p:nvPr>
        </p:nvSpPr>
        <p:spPr/>
        <p:txBody>
          <a:bodyPr>
            <a:normAutofit fontScale="90000"/>
          </a:bodyPr>
          <a:lstStyle/>
          <a:p>
            <a:r>
              <a:rPr lang="en-US" b="1" dirty="0"/>
              <a:t>Why Exosomes Are the Future of Beauty</a:t>
            </a:r>
            <a:endParaRPr lang="en-US" dirty="0"/>
          </a:p>
        </p:txBody>
      </p:sp>
      <p:sp>
        <p:nvSpPr>
          <p:cNvPr id="3" name="Content Placeholder 2">
            <a:extLst>
              <a:ext uri="{FF2B5EF4-FFF2-40B4-BE49-F238E27FC236}">
                <a16:creationId xmlns:a16="http://schemas.microsoft.com/office/drawing/2014/main" id="{2CF75E60-60CC-F247-B2AF-6A0D163584A9}"/>
              </a:ext>
            </a:extLst>
          </p:cNvPr>
          <p:cNvSpPr>
            <a:spLocks noGrp="1"/>
          </p:cNvSpPr>
          <p:nvPr>
            <p:ph idx="1"/>
          </p:nvPr>
        </p:nvSpPr>
        <p:spPr/>
        <p:txBody>
          <a:bodyPr>
            <a:normAutofit fontScale="47500" lnSpcReduction="20000"/>
          </a:bodyPr>
          <a:lstStyle/>
          <a:p>
            <a:pPr marL="0" indent="0">
              <a:buNone/>
            </a:pPr>
            <a:r>
              <a:rPr lang="en-US" b="1" dirty="0"/>
              <a:t> 1. Precision Skin Communication</a:t>
            </a:r>
          </a:p>
          <a:p>
            <a:r>
              <a:rPr lang="en-US" dirty="0"/>
              <a:t>Exosomes act as messengers that speak the skin’s natural language, delivering instructions to repair, regenerate, and restore at a </a:t>
            </a:r>
            <a:r>
              <a:rPr lang="en-US" b="1" dirty="0"/>
              <a:t>cellular level</a:t>
            </a:r>
            <a:r>
              <a:rPr lang="en-US" dirty="0"/>
              <a:t>.</a:t>
            </a:r>
          </a:p>
          <a:p>
            <a:pPr marL="0" indent="0">
              <a:buNone/>
            </a:pPr>
            <a:r>
              <a:rPr lang="en-US" b="1" dirty="0"/>
              <a:t> 2. Non-Invasive Yet Potent</a:t>
            </a:r>
          </a:p>
          <a:p>
            <a:r>
              <a:rPr lang="en-US" dirty="0"/>
              <a:t>Exosome-based treatments offer </a:t>
            </a:r>
            <a:r>
              <a:rPr lang="en-US" b="1" dirty="0"/>
              <a:t>injectable or topical alternatives</a:t>
            </a:r>
            <a:r>
              <a:rPr lang="en-US" dirty="0"/>
              <a:t> to lasers and fillers, with less downtime and more holistic outcomes.</a:t>
            </a:r>
          </a:p>
          <a:p>
            <a:pPr marL="0" indent="0">
              <a:buNone/>
            </a:pPr>
            <a:r>
              <a:rPr lang="en-US" b="1" dirty="0"/>
              <a:t> 3. Superior to Growth Factors Alone</a:t>
            </a:r>
          </a:p>
          <a:p>
            <a:r>
              <a:rPr lang="en-US" dirty="0"/>
              <a:t>Unlike isolated growth factors, exosomes deliver a </a:t>
            </a:r>
            <a:r>
              <a:rPr lang="en-US" b="1" dirty="0"/>
              <a:t>comprehensive regenerative payload</a:t>
            </a:r>
            <a:r>
              <a:rPr lang="en-US" dirty="0"/>
              <a:t>, enabling a synchronized healing and anti-aging process.</a:t>
            </a:r>
          </a:p>
          <a:p>
            <a:pPr marL="0" indent="0">
              <a:buNone/>
            </a:pPr>
            <a:r>
              <a:rPr lang="en-US" b="1" dirty="0"/>
              <a:t> 4. Ideal for Sensitive and Compromised Skin</a:t>
            </a:r>
          </a:p>
          <a:p>
            <a:r>
              <a:rPr lang="en-US" dirty="0"/>
              <a:t>With low immunogenicity and high biocompatibility, exosomes are </a:t>
            </a:r>
            <a:r>
              <a:rPr lang="en-US" b="1" dirty="0"/>
              <a:t>safe for all skin types</a:t>
            </a:r>
            <a:r>
              <a:rPr lang="en-US" dirty="0"/>
              <a:t>, including post-procedure, acne-prone, or aging skin.</a:t>
            </a:r>
          </a:p>
          <a:p>
            <a:pPr marL="0" indent="0">
              <a:buNone/>
            </a:pPr>
            <a:r>
              <a:rPr lang="en-US" b="1" dirty="0"/>
              <a:t> 5. Growing Clinical and Consumer Demand</a:t>
            </a:r>
          </a:p>
          <a:p>
            <a:r>
              <a:rPr lang="en-US" dirty="0"/>
              <a:t>The global exosome cosmetic market is rapidly expanding, with increasing adoption in:</a:t>
            </a:r>
          </a:p>
          <a:p>
            <a:r>
              <a:rPr lang="en-US" dirty="0">
                <a:solidFill>
                  <a:srgbClr val="FF0000"/>
                </a:solidFill>
              </a:rPr>
              <a:t>Luxury skincare lines</a:t>
            </a:r>
          </a:p>
          <a:p>
            <a:r>
              <a:rPr lang="en-US" dirty="0">
                <a:solidFill>
                  <a:srgbClr val="FF0000"/>
                </a:solidFill>
              </a:rPr>
              <a:t>Medical spas and aesthetic clinics</a:t>
            </a:r>
          </a:p>
          <a:p>
            <a:r>
              <a:rPr lang="en-US" dirty="0">
                <a:solidFill>
                  <a:srgbClr val="FF0000"/>
                </a:solidFill>
              </a:rPr>
              <a:t>Post-treatment recovery products</a:t>
            </a:r>
          </a:p>
          <a:p>
            <a:r>
              <a:rPr lang="en-US" dirty="0">
                <a:solidFill>
                  <a:srgbClr val="FF0000"/>
                </a:solidFill>
              </a:rPr>
              <a:t>Personalized anti-aging regimens</a:t>
            </a:r>
          </a:p>
          <a:p>
            <a:pPr marL="0" indent="0">
              <a:buNone/>
            </a:pPr>
            <a:endParaRPr lang="en-US" dirty="0"/>
          </a:p>
        </p:txBody>
      </p:sp>
    </p:spTree>
    <p:extLst>
      <p:ext uri="{BB962C8B-B14F-4D97-AF65-F5344CB8AC3E}">
        <p14:creationId xmlns:p14="http://schemas.microsoft.com/office/powerpoint/2010/main" val="158021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are Exosomes?</a:t>
            </a:r>
          </a:p>
        </p:txBody>
      </p:sp>
      <p:sp>
        <p:nvSpPr>
          <p:cNvPr id="3" name="Content Placeholder 2"/>
          <p:cNvSpPr>
            <a:spLocks noGrp="1"/>
          </p:cNvSpPr>
          <p:nvPr>
            <p:ph idx="1"/>
          </p:nvPr>
        </p:nvSpPr>
        <p:spPr/>
        <p:txBody>
          <a:bodyPr>
            <a:normAutofit/>
          </a:bodyPr>
          <a:lstStyle/>
          <a:p>
            <a:r>
              <a:rPr sz="2000" dirty="0"/>
              <a:t>- Nano-sized vesicles secreted by cells</a:t>
            </a:r>
          </a:p>
          <a:p>
            <a:r>
              <a:rPr sz="2000" dirty="0"/>
              <a:t>- Size range: 30–150 nm</a:t>
            </a:r>
          </a:p>
          <a:p>
            <a:r>
              <a:rPr sz="2000" dirty="0"/>
              <a:t>- Involved in intercellular communication</a:t>
            </a:r>
          </a:p>
          <a:p>
            <a:r>
              <a:rPr sz="2000" dirty="0"/>
              <a:t>- Carry </a:t>
            </a:r>
            <a:r>
              <a:rPr lang="en-US" sz="2000" dirty="0"/>
              <a:t>a diverse range of </a:t>
            </a:r>
            <a:r>
              <a:rPr lang="en-US" sz="2000" b="1" dirty="0"/>
              <a:t>bioactive molecules</a:t>
            </a:r>
            <a:r>
              <a:rPr lang="en-US" sz="2000" dirty="0"/>
              <a:t>:</a:t>
            </a:r>
          </a:p>
          <a:p>
            <a:r>
              <a:rPr lang="en-US" sz="2000" b="1" dirty="0"/>
              <a:t>Proteins:</a:t>
            </a:r>
            <a:r>
              <a:rPr lang="en-US" sz="2000" dirty="0"/>
              <a:t> </a:t>
            </a:r>
            <a:r>
              <a:rPr lang="en-US" sz="2000" dirty="0" err="1">
                <a:solidFill>
                  <a:srgbClr val="FF0000"/>
                </a:solidFill>
              </a:rPr>
              <a:t>Tetraspanins</a:t>
            </a:r>
            <a:r>
              <a:rPr lang="en-US" sz="2000" dirty="0">
                <a:solidFill>
                  <a:srgbClr val="FF0000"/>
                </a:solidFill>
              </a:rPr>
              <a:t>, heat shock proteins, MHC molecules, integrins</a:t>
            </a:r>
            <a:r>
              <a:rPr lang="en-US" sz="2000" dirty="0"/>
              <a:t>.</a:t>
            </a:r>
          </a:p>
          <a:p>
            <a:r>
              <a:rPr lang="en-US" sz="2000" b="1" dirty="0"/>
              <a:t>Lipids</a:t>
            </a:r>
            <a:r>
              <a:rPr lang="en-US" sz="2000" dirty="0"/>
              <a:t>: </a:t>
            </a:r>
            <a:r>
              <a:rPr lang="en-US" sz="2000" dirty="0">
                <a:solidFill>
                  <a:srgbClr val="FF0000"/>
                </a:solidFill>
              </a:rPr>
              <a:t>Sphingomyelin, cholesterol, phosphatidylserine</a:t>
            </a:r>
            <a:r>
              <a:rPr lang="en-US" sz="2000" dirty="0"/>
              <a:t>.</a:t>
            </a:r>
          </a:p>
          <a:p>
            <a:r>
              <a:rPr lang="en-US" sz="2000" b="1" dirty="0"/>
              <a:t>Nucleic Acids</a:t>
            </a:r>
            <a:r>
              <a:rPr lang="en-US" sz="2000" dirty="0"/>
              <a:t>: </a:t>
            </a:r>
            <a:r>
              <a:rPr lang="en-US" sz="2000" dirty="0">
                <a:solidFill>
                  <a:srgbClr val="FF0000"/>
                </a:solidFill>
              </a:rPr>
              <a:t>mRNA, miRNA, lncRNA, DNA fragments</a:t>
            </a:r>
            <a:r>
              <a:rPr lang="en-US" sz="2000" dirty="0"/>
              <a:t>.</a:t>
            </a:r>
          </a:p>
          <a:p>
            <a:r>
              <a:rPr lang="en-US" sz="2000" b="1" dirty="0"/>
              <a:t>Surface markers</a:t>
            </a:r>
            <a:r>
              <a:rPr lang="en-US" sz="2000" dirty="0"/>
              <a:t>: </a:t>
            </a:r>
            <a:r>
              <a:rPr lang="en-US" sz="2000" dirty="0">
                <a:solidFill>
                  <a:srgbClr val="FF0000"/>
                </a:solidFill>
              </a:rPr>
              <a:t>CD9, CD63, CD81 </a:t>
            </a:r>
            <a:r>
              <a:rPr lang="en-US" sz="2000" dirty="0"/>
              <a:t>(commonly used for exosome identification)</a:t>
            </a:r>
          </a:p>
        </p:txBody>
      </p:sp>
      <p:pic>
        <p:nvPicPr>
          <p:cNvPr id="5" name="Picture 4">
            <a:extLst>
              <a:ext uri="{FF2B5EF4-FFF2-40B4-BE49-F238E27FC236}">
                <a16:creationId xmlns:a16="http://schemas.microsoft.com/office/drawing/2014/main" id="{0DA1B74A-1FFE-3A43-9FB0-CC6F012E1E36}"/>
              </a:ext>
            </a:extLst>
          </p:cNvPr>
          <p:cNvPicPr>
            <a:picLocks noChangeAspect="1"/>
          </p:cNvPicPr>
          <p:nvPr/>
        </p:nvPicPr>
        <p:blipFill>
          <a:blip r:embed="rId2"/>
          <a:stretch>
            <a:fillRect/>
          </a:stretch>
        </p:blipFill>
        <p:spPr>
          <a:xfrm>
            <a:off x="3037511" y="4791657"/>
            <a:ext cx="3068977" cy="17186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Exosome Biogenesis and Function</a:t>
            </a:r>
          </a:p>
        </p:txBody>
      </p:sp>
      <p:sp>
        <p:nvSpPr>
          <p:cNvPr id="3" name="Content Placeholder 2"/>
          <p:cNvSpPr>
            <a:spLocks noGrp="1"/>
          </p:cNvSpPr>
          <p:nvPr>
            <p:ph idx="1"/>
          </p:nvPr>
        </p:nvSpPr>
        <p:spPr>
          <a:xfrm>
            <a:off x="457200" y="1417638"/>
            <a:ext cx="8229600" cy="5257800"/>
          </a:xfrm>
        </p:spPr>
        <p:txBody>
          <a:bodyPr>
            <a:normAutofit fontScale="25000" lnSpcReduction="20000"/>
          </a:bodyPr>
          <a:lstStyle/>
          <a:p>
            <a:r>
              <a:rPr lang="en-US" sz="4800" b="1" dirty="0"/>
              <a:t>1. Intercellular Communication</a:t>
            </a:r>
          </a:p>
          <a:p>
            <a:pPr marL="0" indent="0">
              <a:buNone/>
            </a:pPr>
            <a:r>
              <a:rPr lang="en-US" sz="4800" dirty="0"/>
              <a:t>Transfer of cargo (RNA, proteins) to recipient cells alters gene expression and function. Crucial in processes like </a:t>
            </a:r>
            <a:r>
              <a:rPr lang="en-US" sz="4800" b="1" dirty="0">
                <a:solidFill>
                  <a:srgbClr val="FF0000"/>
                </a:solidFill>
              </a:rPr>
              <a:t>immune modulation</a:t>
            </a:r>
            <a:r>
              <a:rPr lang="en-US" sz="4800" dirty="0">
                <a:solidFill>
                  <a:srgbClr val="FF0000"/>
                </a:solidFill>
              </a:rPr>
              <a:t>, </a:t>
            </a:r>
            <a:r>
              <a:rPr lang="en-US" sz="4800" b="1" dirty="0">
                <a:solidFill>
                  <a:srgbClr val="FF0000"/>
                </a:solidFill>
              </a:rPr>
              <a:t>tissue repair</a:t>
            </a:r>
            <a:r>
              <a:rPr lang="en-US" sz="4800" dirty="0">
                <a:solidFill>
                  <a:srgbClr val="FF0000"/>
                </a:solidFill>
              </a:rPr>
              <a:t>,</a:t>
            </a:r>
            <a:r>
              <a:rPr lang="en-US" sz="4800" dirty="0"/>
              <a:t> and </a:t>
            </a:r>
            <a:r>
              <a:rPr lang="en-US" sz="4800" b="1" dirty="0">
                <a:solidFill>
                  <a:srgbClr val="FF0000"/>
                </a:solidFill>
              </a:rPr>
              <a:t>tumor progression</a:t>
            </a:r>
            <a:r>
              <a:rPr lang="en-US" sz="4800" dirty="0"/>
              <a:t>.</a:t>
            </a:r>
          </a:p>
          <a:p>
            <a:pPr marL="0" indent="0">
              <a:buNone/>
            </a:pPr>
            <a:endParaRPr lang="en-US" sz="4800" dirty="0"/>
          </a:p>
          <a:p>
            <a:r>
              <a:rPr lang="en-US" sz="4800" b="1" dirty="0"/>
              <a:t>2. Immune Regulation</a:t>
            </a:r>
          </a:p>
          <a:p>
            <a:pPr marL="0" indent="0">
              <a:buNone/>
            </a:pPr>
            <a:r>
              <a:rPr lang="en-US" sz="4800" b="1" dirty="0">
                <a:solidFill>
                  <a:srgbClr val="FF0000"/>
                </a:solidFill>
              </a:rPr>
              <a:t>Antigen presentation</a:t>
            </a:r>
            <a:r>
              <a:rPr lang="en-US" sz="4800" dirty="0"/>
              <a:t> via MHC I/II molecules.</a:t>
            </a:r>
          </a:p>
          <a:p>
            <a:pPr marL="0" indent="0">
              <a:buNone/>
            </a:pPr>
            <a:r>
              <a:rPr lang="en-US" sz="4800" dirty="0"/>
              <a:t> Can </a:t>
            </a:r>
            <a:r>
              <a:rPr lang="en-US" sz="4800" b="1" dirty="0">
                <a:solidFill>
                  <a:srgbClr val="FF0000"/>
                </a:solidFill>
              </a:rPr>
              <a:t>suppress or activate</a:t>
            </a:r>
            <a:r>
              <a:rPr lang="en-US" sz="4800" dirty="0"/>
              <a:t> immune responses depending on cellular origin. </a:t>
            </a:r>
          </a:p>
          <a:p>
            <a:pPr marL="0" indent="0">
              <a:buNone/>
            </a:pPr>
            <a:r>
              <a:rPr lang="en-US" sz="4800" dirty="0"/>
              <a:t>Used by tumors to create </a:t>
            </a:r>
            <a:r>
              <a:rPr lang="en-US" sz="4800" b="1" dirty="0">
                <a:solidFill>
                  <a:srgbClr val="FF0000"/>
                </a:solidFill>
              </a:rPr>
              <a:t>immunosuppressive microenvironments</a:t>
            </a:r>
            <a:r>
              <a:rPr lang="en-US" sz="4800" dirty="0"/>
              <a:t>.</a:t>
            </a:r>
          </a:p>
          <a:p>
            <a:pPr marL="0" indent="0">
              <a:buNone/>
            </a:pPr>
            <a:endParaRPr lang="en-US" sz="4800" dirty="0"/>
          </a:p>
          <a:p>
            <a:r>
              <a:rPr lang="en-US" sz="4800" b="1" dirty="0"/>
              <a:t>3. Regenerative Medicine</a:t>
            </a:r>
          </a:p>
          <a:p>
            <a:pPr marL="0" indent="0">
              <a:buNone/>
            </a:pPr>
            <a:r>
              <a:rPr lang="en-US" sz="4800" dirty="0"/>
              <a:t>Stem cell-derived exosomes promote:</a:t>
            </a:r>
          </a:p>
          <a:p>
            <a:pPr lvl="1"/>
            <a:r>
              <a:rPr lang="en-US" sz="4800" dirty="0">
                <a:solidFill>
                  <a:srgbClr val="FF0000"/>
                </a:solidFill>
              </a:rPr>
              <a:t>Angiogenesis</a:t>
            </a:r>
          </a:p>
          <a:p>
            <a:pPr lvl="1"/>
            <a:r>
              <a:rPr lang="en-US" sz="4800" dirty="0">
                <a:solidFill>
                  <a:srgbClr val="FF0000"/>
                </a:solidFill>
              </a:rPr>
              <a:t>Wound healing</a:t>
            </a:r>
          </a:p>
          <a:p>
            <a:pPr lvl="1"/>
            <a:r>
              <a:rPr lang="en-US" sz="4800" dirty="0">
                <a:solidFill>
                  <a:srgbClr val="FF0000"/>
                </a:solidFill>
              </a:rPr>
              <a:t>Anti-inflammation</a:t>
            </a:r>
          </a:p>
          <a:p>
            <a:pPr lvl="1"/>
            <a:r>
              <a:rPr lang="en-US" sz="4800" dirty="0">
                <a:solidFill>
                  <a:srgbClr val="FF0000"/>
                </a:solidFill>
              </a:rPr>
              <a:t>Neural and cardiac regeneration</a:t>
            </a:r>
          </a:p>
          <a:p>
            <a:pPr marL="457200" lvl="1" indent="0">
              <a:buNone/>
            </a:pPr>
            <a:endParaRPr lang="en-US" sz="4800" dirty="0"/>
          </a:p>
          <a:p>
            <a:r>
              <a:rPr lang="en-US" sz="4800" b="1" dirty="0"/>
              <a:t>4. Disease Progression</a:t>
            </a:r>
          </a:p>
          <a:p>
            <a:pPr marL="0" indent="0">
              <a:buNone/>
            </a:pPr>
            <a:r>
              <a:rPr lang="en-US" sz="4800" dirty="0"/>
              <a:t>             In </a:t>
            </a:r>
            <a:r>
              <a:rPr lang="en-US" sz="4800" b="1" dirty="0"/>
              <a:t>cancer</a:t>
            </a:r>
            <a:r>
              <a:rPr lang="en-US" sz="4800" dirty="0"/>
              <a:t>, exosomes:</a:t>
            </a:r>
          </a:p>
          <a:p>
            <a:pPr lvl="1"/>
            <a:r>
              <a:rPr lang="en-US" sz="4800" dirty="0">
                <a:solidFill>
                  <a:srgbClr val="FF0000"/>
                </a:solidFill>
              </a:rPr>
              <a:t>Promote metastasis</a:t>
            </a:r>
          </a:p>
          <a:p>
            <a:pPr lvl="1"/>
            <a:r>
              <a:rPr lang="en-US" sz="4800" dirty="0">
                <a:solidFill>
                  <a:srgbClr val="FF0000"/>
                </a:solidFill>
              </a:rPr>
              <a:t>Modify tumor microenvironment</a:t>
            </a:r>
          </a:p>
          <a:p>
            <a:pPr lvl="1"/>
            <a:r>
              <a:rPr lang="en-US" sz="4800" dirty="0">
                <a:solidFill>
                  <a:srgbClr val="FF0000"/>
                </a:solidFill>
              </a:rPr>
              <a:t>Confer drug resistance</a:t>
            </a:r>
          </a:p>
          <a:p>
            <a:pPr marL="0" indent="0">
              <a:buNone/>
            </a:pPr>
            <a:r>
              <a:rPr lang="en-US" sz="4800" dirty="0"/>
              <a:t>             In </a:t>
            </a:r>
            <a:r>
              <a:rPr lang="en-US" sz="4800" b="1" dirty="0"/>
              <a:t>neurodegenerative diseases</a:t>
            </a:r>
            <a:r>
              <a:rPr lang="en-US" sz="4800" dirty="0"/>
              <a:t>, exosomes may propagate misfolded proteins like tau or alpha-synuclein.</a:t>
            </a:r>
          </a:p>
          <a:p>
            <a:pPr marL="0" indent="0">
              <a:buNone/>
            </a:pPr>
            <a:endParaRPr lang="en-US" sz="4800" dirty="0"/>
          </a:p>
          <a:p>
            <a:r>
              <a:rPr lang="en-US" sz="4800" b="1" dirty="0"/>
              <a:t>5. Biomarkers for Diagnostics</a:t>
            </a:r>
          </a:p>
          <a:p>
            <a:pPr marL="0" indent="0">
              <a:buNone/>
            </a:pPr>
            <a:r>
              <a:rPr lang="en-US" sz="4800" dirty="0"/>
              <a:t>Exosomes in bodily fluids (blood, urine, saliva) carry disease-specific signatures.</a:t>
            </a:r>
          </a:p>
          <a:p>
            <a:pPr marL="0" indent="0">
              <a:buNone/>
            </a:pPr>
            <a:r>
              <a:rPr lang="en-US" sz="4800" dirty="0"/>
              <a:t>Non-invasive "liquid biopsies" using exosomes are being developed for:</a:t>
            </a:r>
          </a:p>
          <a:p>
            <a:pPr marL="457200" lvl="1" indent="0">
              <a:buNone/>
            </a:pPr>
            <a:r>
              <a:rPr lang="en-US" sz="4800" dirty="0">
                <a:solidFill>
                  <a:srgbClr val="FF0000"/>
                </a:solidFill>
              </a:rPr>
              <a:t>Cancer</a:t>
            </a:r>
          </a:p>
          <a:p>
            <a:pPr marL="457200" lvl="1" indent="0">
              <a:buNone/>
            </a:pPr>
            <a:r>
              <a:rPr lang="en-US" sz="4800" dirty="0">
                <a:solidFill>
                  <a:srgbClr val="FF0000"/>
                </a:solidFill>
              </a:rPr>
              <a:t>Neurodegenerative diseases</a:t>
            </a:r>
          </a:p>
          <a:p>
            <a:pPr marL="457200" lvl="1" indent="0">
              <a:buNone/>
            </a:pPr>
            <a:r>
              <a:rPr lang="en-US" sz="4800" dirty="0">
                <a:solidFill>
                  <a:srgbClr val="FF0000"/>
                </a:solidFill>
              </a:rPr>
              <a:t>Cardiovascular conditions</a:t>
            </a:r>
          </a:p>
          <a:p>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Exosome Isolation </a:t>
            </a:r>
          </a:p>
        </p:txBody>
      </p:sp>
      <p:sp>
        <p:nvSpPr>
          <p:cNvPr id="3" name="Content Placeholder 2"/>
          <p:cNvSpPr>
            <a:spLocks noGrp="1"/>
          </p:cNvSpPr>
          <p:nvPr>
            <p:ph idx="1"/>
          </p:nvPr>
        </p:nvSpPr>
        <p:spPr/>
        <p:txBody>
          <a:bodyPr>
            <a:normAutofit/>
          </a:bodyPr>
          <a:lstStyle/>
          <a:p>
            <a:r>
              <a:rPr lang="en-US" dirty="0"/>
              <a:t>The choice of exosome isolation method should be guided by the application, sample volume, and required purity. For therapeutic use, </a:t>
            </a:r>
            <a:r>
              <a:rPr lang="en-US" b="1" dirty="0">
                <a:solidFill>
                  <a:srgbClr val="FF0000"/>
                </a:solidFill>
              </a:rPr>
              <a:t>TFF or SEC</a:t>
            </a:r>
            <a:r>
              <a:rPr lang="en-US" dirty="0"/>
              <a:t> are preferred for their scalability and integrity preservation. For research or diagnostics, </a:t>
            </a:r>
            <a:r>
              <a:rPr lang="en-US" b="1" dirty="0">
                <a:solidFill>
                  <a:srgbClr val="FF0000"/>
                </a:solidFill>
              </a:rPr>
              <a:t>Immunoaffinity</a:t>
            </a:r>
            <a:r>
              <a:rPr lang="en-US" dirty="0">
                <a:solidFill>
                  <a:srgbClr val="FF0000"/>
                </a:solidFill>
              </a:rPr>
              <a:t> </a:t>
            </a:r>
            <a:r>
              <a:rPr lang="en-US" dirty="0"/>
              <a:t>and </a:t>
            </a:r>
            <a:r>
              <a:rPr lang="en-US" b="1" dirty="0">
                <a:solidFill>
                  <a:srgbClr val="FF0000"/>
                </a:solidFill>
              </a:rPr>
              <a:t>gradient centrifugation</a:t>
            </a:r>
            <a:r>
              <a:rPr lang="en-US" dirty="0"/>
              <a:t> offer precision. Combining methods is often beneficial to improve both purity and yield.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Lyophilization: Why Freeze-Dry Exosomes?</a:t>
            </a:r>
          </a:p>
        </p:txBody>
      </p:sp>
      <p:sp>
        <p:nvSpPr>
          <p:cNvPr id="3" name="Content Placeholder 2"/>
          <p:cNvSpPr>
            <a:spLocks noGrp="1"/>
          </p:cNvSpPr>
          <p:nvPr>
            <p:ph idx="1"/>
          </p:nvPr>
        </p:nvSpPr>
        <p:spPr>
          <a:xfrm>
            <a:off x="457200" y="1600200"/>
            <a:ext cx="8229600" cy="5257800"/>
          </a:xfrm>
        </p:spPr>
        <p:txBody>
          <a:bodyPr>
            <a:normAutofit fontScale="25000" lnSpcReduction="20000"/>
          </a:bodyPr>
          <a:lstStyle/>
          <a:p>
            <a:r>
              <a:rPr lang="en-US" sz="4400" b="1" dirty="0"/>
              <a:t>1. Extended Shelf Life</a:t>
            </a:r>
          </a:p>
          <a:p>
            <a:pPr marL="0" indent="0">
              <a:buNone/>
            </a:pPr>
            <a:r>
              <a:rPr lang="en-US" sz="4400" b="1" dirty="0">
                <a:solidFill>
                  <a:srgbClr val="FF0000"/>
                </a:solidFill>
              </a:rPr>
              <a:t>Prevents degradation</a:t>
            </a:r>
            <a:r>
              <a:rPr lang="en-US" sz="4400" dirty="0"/>
              <a:t> of exosomes by removing water, which limits hydrolytic and enzymatic activity.</a:t>
            </a:r>
          </a:p>
          <a:p>
            <a:pPr marL="0" indent="0">
              <a:buNone/>
            </a:pPr>
            <a:r>
              <a:rPr lang="en-US" sz="4400" dirty="0"/>
              <a:t>Enables </a:t>
            </a:r>
            <a:r>
              <a:rPr lang="en-US" sz="4400" b="1" dirty="0">
                <a:solidFill>
                  <a:srgbClr val="FF0000"/>
                </a:solidFill>
              </a:rPr>
              <a:t>long-term storage</a:t>
            </a:r>
            <a:r>
              <a:rPr lang="en-US" sz="4400" dirty="0"/>
              <a:t> (months to years) at </a:t>
            </a:r>
            <a:r>
              <a:rPr lang="en-US" sz="4400" b="1" dirty="0">
                <a:solidFill>
                  <a:srgbClr val="FF0000"/>
                </a:solidFill>
              </a:rPr>
              <a:t>ambient or refrigerated temperatures</a:t>
            </a:r>
            <a:r>
              <a:rPr lang="en-US" sz="4400" dirty="0"/>
              <a:t> without significant loss of bioactivity.</a:t>
            </a:r>
          </a:p>
          <a:p>
            <a:r>
              <a:rPr lang="en-US" sz="4400" b="1" dirty="0"/>
              <a:t>2. Enhanced Stability</a:t>
            </a:r>
          </a:p>
          <a:p>
            <a:pPr marL="0" indent="0">
              <a:buNone/>
            </a:pPr>
            <a:r>
              <a:rPr lang="en-US" sz="4400" dirty="0"/>
              <a:t>Protects exosomes from thermal and mechanical stress.</a:t>
            </a:r>
          </a:p>
          <a:p>
            <a:pPr marL="0" indent="0">
              <a:buNone/>
            </a:pPr>
            <a:r>
              <a:rPr lang="en-US" sz="4400" dirty="0"/>
              <a:t>Maintains structural integrity and </a:t>
            </a:r>
            <a:r>
              <a:rPr lang="en-US" sz="4400" b="1" dirty="0">
                <a:solidFill>
                  <a:srgbClr val="FF0000"/>
                </a:solidFill>
              </a:rPr>
              <a:t>preserves cargo</a:t>
            </a:r>
            <a:r>
              <a:rPr lang="en-US" sz="4400" dirty="0"/>
              <a:t> (proteins, miRNA, lipids) over time.</a:t>
            </a:r>
          </a:p>
          <a:p>
            <a:pPr marL="0" indent="0">
              <a:buNone/>
            </a:pPr>
            <a:r>
              <a:rPr lang="en-US" sz="4400" dirty="0"/>
              <a:t>Reduces the need for continuous cold chain logistics.</a:t>
            </a:r>
          </a:p>
          <a:p>
            <a:r>
              <a:rPr lang="en-US" sz="4400" b="1" dirty="0"/>
              <a:t>3. Simplified Storage and Transport</a:t>
            </a:r>
          </a:p>
          <a:p>
            <a:pPr marL="0" indent="0">
              <a:buNone/>
            </a:pPr>
            <a:r>
              <a:rPr lang="en-US" sz="4400" b="1" dirty="0">
                <a:solidFill>
                  <a:srgbClr val="FF0000"/>
                </a:solidFill>
              </a:rPr>
              <a:t>Room temperature storage</a:t>
            </a:r>
            <a:r>
              <a:rPr lang="en-US" sz="4400" dirty="0"/>
              <a:t> is possible post-lyophilization, which is crucial for distribution in global or remote areas.</a:t>
            </a:r>
          </a:p>
          <a:p>
            <a:pPr marL="0" indent="0">
              <a:buNone/>
            </a:pPr>
            <a:r>
              <a:rPr lang="en-US" sz="4400" dirty="0"/>
              <a:t>Makes it easier to </a:t>
            </a:r>
            <a:r>
              <a:rPr lang="en-US" sz="4400" b="1" dirty="0">
                <a:solidFill>
                  <a:srgbClr val="FF0000"/>
                </a:solidFill>
              </a:rPr>
              <a:t>ship in dry form</a:t>
            </a:r>
            <a:r>
              <a:rPr lang="en-US" sz="4400" dirty="0"/>
              <a:t>, reducing logistical costs and complexity.</a:t>
            </a:r>
          </a:p>
          <a:p>
            <a:r>
              <a:rPr lang="en-US" sz="4400" b="1" dirty="0"/>
              <a:t>4. Facilitates Formulation Development</a:t>
            </a:r>
          </a:p>
          <a:p>
            <a:pPr marL="0" indent="0">
              <a:buNone/>
            </a:pPr>
            <a:r>
              <a:rPr lang="en-US" sz="4400" dirty="0"/>
              <a:t>Lyophilized exosomes can be easily incorporated into </a:t>
            </a:r>
            <a:r>
              <a:rPr lang="en-US" sz="4400" b="1" dirty="0">
                <a:solidFill>
                  <a:srgbClr val="FF0000"/>
                </a:solidFill>
              </a:rPr>
              <a:t>powders, creams, injectables, or capsules</a:t>
            </a:r>
            <a:r>
              <a:rPr lang="en-US" sz="4400" dirty="0"/>
              <a:t>.</a:t>
            </a:r>
          </a:p>
          <a:p>
            <a:pPr marL="0" indent="0">
              <a:buNone/>
            </a:pPr>
            <a:r>
              <a:rPr lang="en-US" sz="4400" dirty="0"/>
              <a:t>Enables precise dosing and mixing into </a:t>
            </a:r>
            <a:r>
              <a:rPr lang="en-US" sz="4400" b="1" dirty="0">
                <a:solidFill>
                  <a:srgbClr val="FF0000"/>
                </a:solidFill>
              </a:rPr>
              <a:t>pharmaceutical or cosmetic formulations</a:t>
            </a:r>
            <a:r>
              <a:rPr lang="en-US" sz="4400" dirty="0"/>
              <a:t> without destabilizing the vesicles.</a:t>
            </a:r>
          </a:p>
          <a:p>
            <a:r>
              <a:rPr lang="en-US" sz="4400" b="1" dirty="0"/>
              <a:t>5. Reduces Risk of Microbial Contamination</a:t>
            </a:r>
          </a:p>
          <a:p>
            <a:pPr marL="0" indent="0">
              <a:buNone/>
            </a:pPr>
            <a:r>
              <a:rPr lang="en-US" sz="4400" dirty="0"/>
              <a:t>Water-free environment reduces potential microbial growth, enhancing safety and purity.</a:t>
            </a:r>
          </a:p>
          <a:p>
            <a:pPr marL="0" indent="0">
              <a:buNone/>
            </a:pPr>
            <a:r>
              <a:rPr lang="en-US" sz="4400" dirty="0"/>
              <a:t>Ideal for clinical and </a:t>
            </a:r>
            <a:r>
              <a:rPr lang="en-US" sz="4400" b="1" dirty="0">
                <a:solidFill>
                  <a:srgbClr val="FF0000"/>
                </a:solidFill>
              </a:rPr>
              <a:t>sterile therapeutic applications</a:t>
            </a:r>
            <a:r>
              <a:rPr lang="en-US" sz="4400" dirty="0"/>
              <a:t>.</a:t>
            </a:r>
          </a:p>
          <a:p>
            <a:r>
              <a:rPr lang="en-US" sz="4400" b="1" dirty="0"/>
              <a:t>6. Preserves Functionality</a:t>
            </a:r>
          </a:p>
          <a:p>
            <a:pPr marL="0" indent="0">
              <a:buNone/>
            </a:pPr>
            <a:r>
              <a:rPr lang="en-US" sz="4400" dirty="0"/>
              <a:t>With optimized cryoprotectants (e.g., </a:t>
            </a:r>
            <a:r>
              <a:rPr lang="en-US" sz="4400" dirty="0" err="1"/>
              <a:t>trehalose</a:t>
            </a:r>
            <a:r>
              <a:rPr lang="en-US" sz="4400" dirty="0"/>
              <a:t>, mannitol), lyophilization can maintain:</a:t>
            </a:r>
          </a:p>
          <a:p>
            <a:pPr marL="457200" lvl="1" indent="0">
              <a:buNone/>
            </a:pPr>
            <a:r>
              <a:rPr lang="en-US" sz="4400" dirty="0"/>
              <a:t>Exosome size and shape</a:t>
            </a:r>
          </a:p>
          <a:p>
            <a:pPr marL="457200" lvl="1" indent="0">
              <a:buNone/>
            </a:pPr>
            <a:r>
              <a:rPr lang="en-US" sz="4400" dirty="0"/>
              <a:t>Membrane markers (CD9, CD63, CD81)</a:t>
            </a:r>
          </a:p>
          <a:p>
            <a:pPr marL="457200" lvl="1" indent="0">
              <a:buNone/>
            </a:pPr>
            <a:r>
              <a:rPr lang="en-US" sz="4400" b="1" dirty="0"/>
              <a:t>Bioactivity</a:t>
            </a:r>
            <a:r>
              <a:rPr lang="en-US" sz="4400" dirty="0"/>
              <a:t> such as </a:t>
            </a:r>
            <a:r>
              <a:rPr lang="en-US" sz="4400" dirty="0">
                <a:solidFill>
                  <a:srgbClr val="FF0000"/>
                </a:solidFill>
              </a:rPr>
              <a:t>tissue regeneration, immunomodulation, or anti-inflammatory </a:t>
            </a:r>
            <a:r>
              <a:rPr lang="en-US" sz="4400" dirty="0"/>
              <a:t>effects</a:t>
            </a:r>
          </a:p>
          <a:p>
            <a:r>
              <a:rPr lang="en-US" sz="4400" b="1" dirty="0"/>
              <a:t>7. Enables Reconstitution on Demand</a:t>
            </a:r>
          </a:p>
          <a:p>
            <a:pPr marL="0" indent="0">
              <a:buNone/>
            </a:pPr>
            <a:r>
              <a:rPr lang="en-US" sz="4400" dirty="0"/>
              <a:t>Lyophilized exosomes can be</a:t>
            </a:r>
            <a:r>
              <a:rPr lang="en-US" sz="4400" dirty="0">
                <a:solidFill>
                  <a:srgbClr val="FF0000"/>
                </a:solidFill>
              </a:rPr>
              <a:t> </a:t>
            </a:r>
            <a:r>
              <a:rPr lang="en-US" sz="4400" b="1" dirty="0">
                <a:solidFill>
                  <a:srgbClr val="FF0000"/>
                </a:solidFill>
              </a:rPr>
              <a:t>reconstituted in sterile water, saline, or buffers</a:t>
            </a:r>
            <a:r>
              <a:rPr lang="en-US" sz="4400" dirty="0"/>
              <a:t> right before use.</a:t>
            </a:r>
          </a:p>
          <a:p>
            <a:pPr marL="0" indent="0">
              <a:buNone/>
            </a:pPr>
            <a:r>
              <a:rPr lang="en-US" sz="4400" dirty="0"/>
              <a:t>Supports </a:t>
            </a:r>
            <a:r>
              <a:rPr lang="en-US" sz="4400" b="1" dirty="0">
                <a:solidFill>
                  <a:srgbClr val="FF0000"/>
                </a:solidFill>
              </a:rPr>
              <a:t>customized dosing</a:t>
            </a:r>
            <a:r>
              <a:rPr lang="en-US" sz="4400" dirty="0"/>
              <a:t> for injectable or topical use based on patient or product needs.</a:t>
            </a:r>
          </a:p>
          <a:p>
            <a:r>
              <a:rPr lang="en-US" sz="4400" b="1" dirty="0"/>
              <a:t>8. Suitable for Regulatory and GMP Environments</a:t>
            </a:r>
          </a:p>
          <a:p>
            <a:pPr marL="0" indent="0">
              <a:buNone/>
            </a:pPr>
            <a:r>
              <a:rPr lang="en-US" sz="4400" dirty="0"/>
              <a:t>Freeze-drying supports </a:t>
            </a:r>
            <a:r>
              <a:rPr lang="en-US" sz="4400" b="1" dirty="0">
                <a:solidFill>
                  <a:srgbClr val="FF0000"/>
                </a:solidFill>
              </a:rPr>
              <a:t>standardization and batch consistency</a:t>
            </a:r>
            <a:r>
              <a:rPr lang="en-US" sz="4400" dirty="0"/>
              <a:t>, essential for clinical trials and eventual FDA/EMA approval.</a:t>
            </a:r>
          </a:p>
          <a:p>
            <a:pPr marL="0" indent="0">
              <a:buNone/>
            </a:pPr>
            <a:r>
              <a:rPr lang="en-US" sz="4400" dirty="0"/>
              <a:t>Easier to comply with </a:t>
            </a:r>
            <a:r>
              <a:rPr lang="en-US" sz="4400" b="1" dirty="0">
                <a:solidFill>
                  <a:srgbClr val="FF0000"/>
                </a:solidFill>
              </a:rPr>
              <a:t>Good Manufacturing Practice (GMP)</a:t>
            </a:r>
            <a:r>
              <a:rPr lang="en-US" sz="4400" dirty="0"/>
              <a:t> requirements when producing stable, dry formulations.</a:t>
            </a:r>
          </a:p>
          <a:p>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Generations of Exosomes</a:t>
            </a:r>
            <a:endParaRPr dirty="0"/>
          </a:p>
        </p:txBody>
      </p:sp>
      <p:sp>
        <p:nvSpPr>
          <p:cNvPr id="3" name="Content Placeholder 2"/>
          <p:cNvSpPr>
            <a:spLocks noGrp="1"/>
          </p:cNvSpPr>
          <p:nvPr>
            <p:ph idx="1"/>
          </p:nvPr>
        </p:nvSpPr>
        <p:spPr/>
        <p:txBody>
          <a:bodyPr>
            <a:normAutofit fontScale="85000" lnSpcReduction="20000"/>
          </a:bodyPr>
          <a:lstStyle/>
          <a:p>
            <a:r>
              <a:rPr lang="en-US" b="1" dirty="0">
                <a:solidFill>
                  <a:srgbClr val="FF0000"/>
                </a:solidFill>
              </a:rPr>
              <a:t>First-generation exosomes</a:t>
            </a:r>
            <a:r>
              <a:rPr lang="en-US" dirty="0"/>
              <a:t> are naturally secreted extracellular vesicles harvested directly from </a:t>
            </a:r>
            <a:r>
              <a:rPr lang="en-US" b="1" dirty="0">
                <a:solidFill>
                  <a:srgbClr val="FF0000"/>
                </a:solidFill>
              </a:rPr>
              <a:t>primary</a:t>
            </a:r>
            <a:r>
              <a:rPr lang="en-US" b="1" dirty="0"/>
              <a:t>, </a:t>
            </a:r>
            <a:r>
              <a:rPr lang="en-US" b="1" dirty="0">
                <a:solidFill>
                  <a:srgbClr val="FF0000"/>
                </a:solidFill>
              </a:rPr>
              <a:t>unmodified stem cells</a:t>
            </a:r>
            <a:r>
              <a:rPr lang="en-US" dirty="0"/>
              <a:t> or donor cells under </a:t>
            </a:r>
            <a:r>
              <a:rPr lang="en-US" b="1" dirty="0">
                <a:solidFill>
                  <a:srgbClr val="FF0000"/>
                </a:solidFill>
              </a:rPr>
              <a:t>physiological, </a:t>
            </a:r>
            <a:r>
              <a:rPr lang="en-US" b="1" dirty="0" err="1">
                <a:solidFill>
                  <a:srgbClr val="FF0000"/>
                </a:solidFill>
              </a:rPr>
              <a:t>unengineered</a:t>
            </a:r>
            <a:r>
              <a:rPr lang="en-US" b="1" dirty="0">
                <a:solidFill>
                  <a:srgbClr val="FF0000"/>
                </a:solidFill>
              </a:rPr>
              <a:t> conditions</a:t>
            </a:r>
            <a:r>
              <a:rPr lang="en-US" dirty="0"/>
              <a:t>. They retain the native biological content and communication potential intended by nature.</a:t>
            </a:r>
          </a:p>
          <a:p>
            <a:pPr marL="0" indent="0" algn="ctr">
              <a:buNone/>
            </a:pPr>
            <a:r>
              <a:rPr lang="en-US" dirty="0"/>
              <a:t> In contrast:</a:t>
            </a:r>
          </a:p>
          <a:p>
            <a:r>
              <a:rPr lang="en-US" b="1" dirty="0">
                <a:solidFill>
                  <a:srgbClr val="0070C0"/>
                </a:solidFill>
              </a:rPr>
              <a:t>Second-generation exosomes</a:t>
            </a:r>
            <a:r>
              <a:rPr lang="en-US" dirty="0"/>
              <a:t> may be derived from genetically modified cells or immortalized lines.</a:t>
            </a:r>
          </a:p>
          <a:p>
            <a:r>
              <a:rPr lang="en-US" b="1" dirty="0">
                <a:solidFill>
                  <a:srgbClr val="0070C0"/>
                </a:solidFill>
              </a:rPr>
              <a:t>Third-generation exosomes</a:t>
            </a:r>
            <a:r>
              <a:rPr lang="en-US" dirty="0">
                <a:solidFill>
                  <a:srgbClr val="0070C0"/>
                </a:solidFill>
              </a:rPr>
              <a:t> </a:t>
            </a:r>
            <a:r>
              <a:rPr lang="en-US" dirty="0"/>
              <a:t>are often engineered nanoparticles or synthetic vesicles mimicking exosomes.</a:t>
            </a:r>
          </a:p>
          <a:p>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of First Generation Exosomes</a:t>
            </a:r>
            <a:endParaRPr dirty="0"/>
          </a:p>
        </p:txBody>
      </p:sp>
      <p:sp>
        <p:nvSpPr>
          <p:cNvPr id="3" name="Content Placeholder 2"/>
          <p:cNvSpPr>
            <a:spLocks noGrp="1"/>
          </p:cNvSpPr>
          <p:nvPr>
            <p:ph idx="1"/>
          </p:nvPr>
        </p:nvSpPr>
        <p:spPr/>
        <p:txBody>
          <a:bodyPr>
            <a:normAutofit fontScale="32500" lnSpcReduction="20000"/>
          </a:bodyPr>
          <a:lstStyle/>
          <a:p>
            <a:r>
              <a:rPr lang="en-US" b="1" dirty="0"/>
              <a:t>1. Natural Bioactivity</a:t>
            </a:r>
          </a:p>
          <a:p>
            <a:r>
              <a:rPr lang="en-US" dirty="0"/>
              <a:t>First-generation exosomes carry </a:t>
            </a:r>
            <a:r>
              <a:rPr lang="en-US" b="1" dirty="0">
                <a:solidFill>
                  <a:srgbClr val="FF0000"/>
                </a:solidFill>
              </a:rPr>
              <a:t>endogenous proteins, miRNAs, cytokines, and growth factors</a:t>
            </a:r>
            <a:r>
              <a:rPr lang="en-US" dirty="0"/>
              <a:t> optimized by nature for cell-to-cell signaling.</a:t>
            </a:r>
          </a:p>
          <a:p>
            <a:r>
              <a:rPr lang="en-US" dirty="0"/>
              <a:t>Their biological content is </a:t>
            </a:r>
            <a:r>
              <a:rPr lang="en-US" b="1" dirty="0">
                <a:solidFill>
                  <a:srgbClr val="FF0000"/>
                </a:solidFill>
              </a:rPr>
              <a:t>physiologically balanced</a:t>
            </a:r>
            <a:r>
              <a:rPr lang="en-US" dirty="0"/>
              <a:t>, enabling </a:t>
            </a:r>
            <a:r>
              <a:rPr lang="en-US" b="1" dirty="0">
                <a:solidFill>
                  <a:srgbClr val="FF0000"/>
                </a:solidFill>
              </a:rPr>
              <a:t>multi-targeted action</a:t>
            </a:r>
            <a:r>
              <a:rPr lang="en-US" dirty="0"/>
              <a:t> (anti-inflammatory, regenerative, immunomodulatory).</a:t>
            </a:r>
          </a:p>
          <a:p>
            <a:r>
              <a:rPr lang="en-US" b="1" dirty="0"/>
              <a:t>→ </a:t>
            </a:r>
            <a:r>
              <a:rPr lang="en-US" b="1" dirty="0">
                <a:solidFill>
                  <a:srgbClr val="00B050"/>
                </a:solidFill>
              </a:rPr>
              <a:t>Outcome:</a:t>
            </a:r>
            <a:r>
              <a:rPr lang="en-US" dirty="0">
                <a:solidFill>
                  <a:srgbClr val="00B050"/>
                </a:solidFill>
              </a:rPr>
              <a:t> </a:t>
            </a:r>
            <a:r>
              <a:rPr lang="en-US" dirty="0"/>
              <a:t>Higher efficacy in tissue repair, anti-aging, and immunoregulation without artificial enhancement.</a:t>
            </a:r>
          </a:p>
          <a:p>
            <a:r>
              <a:rPr lang="en-US" b="1" dirty="0"/>
              <a:t>2. Superior Safety Profile</a:t>
            </a:r>
          </a:p>
          <a:p>
            <a:r>
              <a:rPr lang="en-US" dirty="0"/>
              <a:t>Sourced from </a:t>
            </a:r>
            <a:r>
              <a:rPr lang="en-US" b="1" dirty="0">
                <a:solidFill>
                  <a:srgbClr val="FF0000"/>
                </a:solidFill>
              </a:rPr>
              <a:t>non-genetically modified, primary stem cells</a:t>
            </a:r>
            <a:r>
              <a:rPr lang="en-US" dirty="0"/>
              <a:t>, first-generation exosomes carry </a:t>
            </a:r>
            <a:r>
              <a:rPr lang="en-US" b="1" dirty="0">
                <a:solidFill>
                  <a:srgbClr val="FF0000"/>
                </a:solidFill>
              </a:rPr>
              <a:t>minimal risk of immunogenicity or oncogenic mutations</a:t>
            </a:r>
            <a:r>
              <a:rPr lang="en-US" dirty="0"/>
              <a:t>.</a:t>
            </a:r>
          </a:p>
          <a:p>
            <a:r>
              <a:rPr lang="en-US" dirty="0"/>
              <a:t>Free from synthetic additives or engineered payloads.</a:t>
            </a:r>
          </a:p>
          <a:p>
            <a:r>
              <a:rPr lang="en-US" b="1" dirty="0"/>
              <a:t>→ </a:t>
            </a:r>
            <a:r>
              <a:rPr lang="en-US" b="1" dirty="0">
                <a:solidFill>
                  <a:srgbClr val="00B050"/>
                </a:solidFill>
              </a:rPr>
              <a:t>Outcome:</a:t>
            </a:r>
            <a:r>
              <a:rPr lang="en-US" dirty="0"/>
              <a:t> Clinically safer for human use in </a:t>
            </a:r>
            <a:r>
              <a:rPr lang="en-US" b="1" dirty="0">
                <a:solidFill>
                  <a:srgbClr val="FF0000"/>
                </a:solidFill>
              </a:rPr>
              <a:t>cosmetic, aesthetic, and therapeutic</a:t>
            </a:r>
            <a:r>
              <a:rPr lang="en-US" dirty="0"/>
              <a:t> applications.</a:t>
            </a:r>
          </a:p>
          <a:p>
            <a:r>
              <a:rPr lang="en-US" b="1" dirty="0"/>
              <a:t> 3. Integrity of Native Membrane Markers</a:t>
            </a:r>
          </a:p>
          <a:p>
            <a:r>
              <a:rPr lang="en-US" dirty="0"/>
              <a:t>Preserve </a:t>
            </a:r>
            <a:r>
              <a:rPr lang="en-US" b="1" dirty="0">
                <a:solidFill>
                  <a:srgbClr val="FF0000"/>
                </a:solidFill>
              </a:rPr>
              <a:t>CD9, CD63, CD81, and other natural </a:t>
            </a:r>
            <a:r>
              <a:rPr lang="en-US" b="1" dirty="0" err="1">
                <a:solidFill>
                  <a:srgbClr val="FF0000"/>
                </a:solidFill>
              </a:rPr>
              <a:t>tetraspanins</a:t>
            </a:r>
            <a:r>
              <a:rPr lang="en-US" dirty="0"/>
              <a:t>, essential for cellular uptake and target specificity.</a:t>
            </a:r>
          </a:p>
          <a:p>
            <a:r>
              <a:rPr lang="en-US" dirty="0"/>
              <a:t>Retain the </a:t>
            </a:r>
            <a:r>
              <a:rPr lang="en-US" b="1" dirty="0"/>
              <a:t>lipid bilayer</a:t>
            </a:r>
            <a:r>
              <a:rPr lang="en-US" dirty="0"/>
              <a:t> structure that ensures stability and targeted delivery.</a:t>
            </a:r>
          </a:p>
          <a:p>
            <a:r>
              <a:rPr lang="en-US" b="1" dirty="0"/>
              <a:t>→ </a:t>
            </a:r>
            <a:r>
              <a:rPr lang="en-US" b="1" dirty="0">
                <a:solidFill>
                  <a:srgbClr val="00B050"/>
                </a:solidFill>
              </a:rPr>
              <a:t>Outcome:</a:t>
            </a:r>
            <a:r>
              <a:rPr lang="en-US" dirty="0"/>
              <a:t> Higher uptake efficiency and biological relevance in </a:t>
            </a:r>
            <a:r>
              <a:rPr lang="en-US" b="1" dirty="0">
                <a:solidFill>
                  <a:srgbClr val="FF0000"/>
                </a:solidFill>
              </a:rPr>
              <a:t>regenerative medicine</a:t>
            </a:r>
            <a:r>
              <a:rPr lang="en-US" dirty="0"/>
              <a:t> and </a:t>
            </a:r>
            <a:r>
              <a:rPr lang="en-US" b="1" dirty="0">
                <a:solidFill>
                  <a:srgbClr val="FF0000"/>
                </a:solidFill>
              </a:rPr>
              <a:t>targeted therapies</a:t>
            </a:r>
            <a:r>
              <a:rPr lang="en-US" dirty="0"/>
              <a:t>.</a:t>
            </a:r>
          </a:p>
          <a:p>
            <a:r>
              <a:rPr lang="en-US" b="1" dirty="0"/>
              <a:t>4. Enhanced Communication Capacity</a:t>
            </a:r>
          </a:p>
          <a:p>
            <a:r>
              <a:rPr lang="en-US" dirty="0"/>
              <a:t>Maintain their natural ability to:</a:t>
            </a:r>
          </a:p>
          <a:p>
            <a:pPr lvl="1"/>
            <a:r>
              <a:rPr lang="en-US" b="1" dirty="0">
                <a:solidFill>
                  <a:srgbClr val="FF0000"/>
                </a:solidFill>
              </a:rPr>
              <a:t>Modulate inflammation</a:t>
            </a:r>
            <a:endParaRPr lang="en-US" dirty="0">
              <a:solidFill>
                <a:srgbClr val="FF0000"/>
              </a:solidFill>
            </a:endParaRPr>
          </a:p>
          <a:p>
            <a:pPr lvl="1"/>
            <a:r>
              <a:rPr lang="en-US" b="1" dirty="0">
                <a:solidFill>
                  <a:srgbClr val="FF0000"/>
                </a:solidFill>
              </a:rPr>
              <a:t>Promote angiogenesis</a:t>
            </a:r>
            <a:endParaRPr lang="en-US" dirty="0">
              <a:solidFill>
                <a:srgbClr val="FF0000"/>
              </a:solidFill>
            </a:endParaRPr>
          </a:p>
          <a:p>
            <a:pPr lvl="1"/>
            <a:r>
              <a:rPr lang="en-US" b="1" dirty="0">
                <a:solidFill>
                  <a:srgbClr val="FF0000"/>
                </a:solidFill>
              </a:rPr>
              <a:t>Stimulate fibroblast and keratinocyte activity</a:t>
            </a:r>
            <a:endParaRPr lang="en-US" dirty="0">
              <a:solidFill>
                <a:srgbClr val="FF0000"/>
              </a:solidFill>
            </a:endParaRPr>
          </a:p>
          <a:p>
            <a:pPr lvl="1"/>
            <a:r>
              <a:rPr lang="en-US" b="1" dirty="0">
                <a:solidFill>
                  <a:srgbClr val="FF0000"/>
                </a:solidFill>
              </a:rPr>
              <a:t>Signal tissue-specific repair</a:t>
            </a:r>
            <a:endParaRPr lang="en-US" dirty="0">
              <a:solidFill>
                <a:srgbClr val="FF0000"/>
              </a:solidFill>
            </a:endParaRPr>
          </a:p>
          <a:p>
            <a:r>
              <a:rPr lang="en-US" b="1" dirty="0"/>
              <a:t>→ </a:t>
            </a:r>
            <a:r>
              <a:rPr lang="en-US" b="1" dirty="0">
                <a:solidFill>
                  <a:srgbClr val="00B050"/>
                </a:solidFill>
              </a:rPr>
              <a:t>Outcome:</a:t>
            </a:r>
            <a:r>
              <a:rPr lang="en-US" dirty="0"/>
              <a:t> First-generation exosomes act as </a:t>
            </a:r>
            <a:r>
              <a:rPr lang="en-US" b="1" dirty="0">
                <a:solidFill>
                  <a:srgbClr val="FF0000"/>
                </a:solidFill>
              </a:rPr>
              <a:t>true messengers</a:t>
            </a:r>
            <a:r>
              <a:rPr lang="en-US" dirty="0"/>
              <a:t>, not just carriers.</a:t>
            </a:r>
          </a:p>
          <a:p>
            <a:r>
              <a:rPr lang="en-US" b="1" dirty="0"/>
              <a:t>5. Non-Toxic and Biocompatible</a:t>
            </a:r>
          </a:p>
          <a:p>
            <a:r>
              <a:rPr lang="en-US" dirty="0"/>
              <a:t>Unlike engineered or synthetic alternatives, first-generation exosomes are </a:t>
            </a:r>
            <a:r>
              <a:rPr lang="en-US" b="1" dirty="0">
                <a:solidFill>
                  <a:srgbClr val="FF0000"/>
                </a:solidFill>
              </a:rPr>
              <a:t>fully biocompatible</a:t>
            </a:r>
            <a:r>
              <a:rPr lang="en-US" dirty="0"/>
              <a:t>, with </a:t>
            </a:r>
            <a:r>
              <a:rPr lang="en-US" b="1" dirty="0">
                <a:solidFill>
                  <a:srgbClr val="FF0000"/>
                </a:solidFill>
              </a:rPr>
              <a:t>low cytotoxicity</a:t>
            </a:r>
            <a:r>
              <a:rPr lang="en-US" dirty="0"/>
              <a:t> and no need for immunosuppressive co-treatments.</a:t>
            </a:r>
          </a:p>
          <a:p>
            <a:r>
              <a:rPr lang="en-US" b="1" dirty="0"/>
              <a:t>→ </a:t>
            </a:r>
            <a:r>
              <a:rPr lang="en-US" b="1" dirty="0">
                <a:solidFill>
                  <a:srgbClr val="00B050"/>
                </a:solidFill>
              </a:rPr>
              <a:t>Outcome:</a:t>
            </a:r>
            <a:r>
              <a:rPr lang="en-US" dirty="0"/>
              <a:t> Ideal for use in </a:t>
            </a:r>
            <a:r>
              <a:rPr lang="en-US" b="1" dirty="0">
                <a:solidFill>
                  <a:srgbClr val="FF0000"/>
                </a:solidFill>
              </a:rPr>
              <a:t>injectables, topical serums, and IV formulations</a:t>
            </a:r>
            <a:r>
              <a:rPr lang="en-US" dirty="0"/>
              <a:t>.</a:t>
            </a:r>
          </a:p>
          <a:p>
            <a:r>
              <a:rPr lang="en-US" b="1" dirty="0"/>
              <a:t>6. Ethical and Transparent Sourcing</a:t>
            </a:r>
          </a:p>
          <a:p>
            <a:r>
              <a:rPr lang="en-US" dirty="0"/>
              <a:t>Derived from </a:t>
            </a:r>
            <a:r>
              <a:rPr lang="en-US" b="1" dirty="0">
                <a:solidFill>
                  <a:srgbClr val="FF0000"/>
                </a:solidFill>
              </a:rPr>
              <a:t>human umbilical cord</a:t>
            </a:r>
            <a:r>
              <a:rPr lang="en-US" dirty="0">
                <a:solidFill>
                  <a:srgbClr val="FF0000"/>
                </a:solidFill>
              </a:rPr>
              <a:t>, </a:t>
            </a:r>
            <a:r>
              <a:rPr lang="en-US" b="1" dirty="0">
                <a:solidFill>
                  <a:srgbClr val="FF0000"/>
                </a:solidFill>
              </a:rPr>
              <a:t>placenta</a:t>
            </a:r>
            <a:r>
              <a:rPr lang="en-US" dirty="0"/>
              <a:t>, or </a:t>
            </a:r>
            <a:r>
              <a:rPr lang="en-US" b="1" dirty="0">
                <a:solidFill>
                  <a:srgbClr val="FF0000"/>
                </a:solidFill>
              </a:rPr>
              <a:t>adipose-derived MSCs</a:t>
            </a:r>
            <a:r>
              <a:rPr lang="en-US" dirty="0"/>
              <a:t> using ethical, traceable, and GMP-compliant methods.</a:t>
            </a:r>
          </a:p>
          <a:p>
            <a:r>
              <a:rPr lang="en-US" b="1" dirty="0"/>
              <a:t>→ </a:t>
            </a:r>
            <a:r>
              <a:rPr lang="en-US" b="1" dirty="0">
                <a:solidFill>
                  <a:srgbClr val="00B050"/>
                </a:solidFill>
              </a:rPr>
              <a:t>Outcome:</a:t>
            </a:r>
            <a:r>
              <a:rPr lang="en-US" dirty="0"/>
              <a:t> Supports regulatory approval, clinical acceptance, and consumer trust.</a:t>
            </a:r>
          </a:p>
          <a:p>
            <a:r>
              <a:rPr lang="en-US" b="1" dirty="0"/>
              <a:t>7. Consistency with Clinical Research</a:t>
            </a:r>
          </a:p>
          <a:p>
            <a:r>
              <a:rPr lang="en-US" dirty="0"/>
              <a:t>Most clinical and preclinical studies on exosome therapies use </a:t>
            </a:r>
            <a:r>
              <a:rPr lang="en-US" b="1" dirty="0">
                <a:solidFill>
                  <a:srgbClr val="FF0000"/>
                </a:solidFill>
              </a:rPr>
              <a:t>first-generation exosomes</a:t>
            </a:r>
            <a:r>
              <a:rPr lang="en-US" dirty="0"/>
              <a:t>, making them the </a:t>
            </a:r>
            <a:r>
              <a:rPr lang="en-US" b="1" dirty="0">
                <a:solidFill>
                  <a:srgbClr val="FF0000"/>
                </a:solidFill>
              </a:rPr>
              <a:t>best validated</a:t>
            </a:r>
            <a:r>
              <a:rPr lang="en-US" dirty="0"/>
              <a:t> in literature.</a:t>
            </a:r>
          </a:p>
          <a:p>
            <a:r>
              <a:rPr lang="en-US" b="1" dirty="0"/>
              <a:t>→ </a:t>
            </a:r>
            <a:r>
              <a:rPr lang="en-US" b="1" dirty="0">
                <a:solidFill>
                  <a:srgbClr val="00B050"/>
                </a:solidFill>
              </a:rPr>
              <a:t>Outcome:</a:t>
            </a:r>
            <a:r>
              <a:rPr lang="en-US" dirty="0"/>
              <a:t> Easier to align with existing research and accelerate development pipelines.</a:t>
            </a:r>
          </a:p>
          <a:p>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5EAB-1EDA-B94D-9E81-31E21EE65EF9}"/>
              </a:ext>
            </a:extLst>
          </p:cNvPr>
          <p:cNvSpPr>
            <a:spLocks noGrp="1"/>
          </p:cNvSpPr>
          <p:nvPr>
            <p:ph type="title"/>
          </p:nvPr>
        </p:nvSpPr>
        <p:spPr/>
        <p:txBody>
          <a:bodyPr/>
          <a:lstStyle/>
          <a:p>
            <a:r>
              <a:rPr lang="en-US" dirty="0"/>
              <a:t>Supporting Studies</a:t>
            </a:r>
          </a:p>
        </p:txBody>
      </p:sp>
      <p:sp>
        <p:nvSpPr>
          <p:cNvPr id="3" name="Content Placeholder 2">
            <a:extLst>
              <a:ext uri="{FF2B5EF4-FFF2-40B4-BE49-F238E27FC236}">
                <a16:creationId xmlns:a16="http://schemas.microsoft.com/office/drawing/2014/main" id="{AE66A158-5314-104E-811E-995C7BD9E308}"/>
              </a:ext>
            </a:extLst>
          </p:cNvPr>
          <p:cNvSpPr>
            <a:spLocks noGrp="1"/>
          </p:cNvSpPr>
          <p:nvPr>
            <p:ph idx="1"/>
          </p:nvPr>
        </p:nvSpPr>
        <p:spPr/>
        <p:txBody>
          <a:bodyPr>
            <a:normAutofit fontScale="40000" lnSpcReduction="20000"/>
          </a:bodyPr>
          <a:lstStyle/>
          <a:p>
            <a:r>
              <a:rPr lang="en-US" b="1" dirty="0">
                <a:solidFill>
                  <a:srgbClr val="FF0000"/>
                </a:solidFill>
              </a:rPr>
              <a:t>Clinical applications of stem cell-derived exosomes</a:t>
            </a:r>
            <a:br>
              <a:rPr lang="en-US" dirty="0"/>
            </a:br>
            <a:r>
              <a:rPr lang="en-US" dirty="0"/>
              <a:t>Detailed review of MSC- and dendritic cell-derived exosomes in clinical trials, covering inflammation, regeneration, cancer vaccines, and drug delivery—highlighting their safety and translational progress</a:t>
            </a:r>
            <a:r>
              <a:rPr lang="en-US" dirty="0">
                <a:hlinkClick r:id="rId2"/>
              </a:rPr>
              <a:t>wired.com+15biosignaling.biomedcentral.com+15frontiersin.org+15</a:t>
            </a:r>
            <a:r>
              <a:rPr lang="en-US" dirty="0">
                <a:hlinkClick r:id="rId3"/>
              </a:rPr>
              <a:t>nature.com</a:t>
            </a:r>
            <a:r>
              <a:rPr lang="en-US" dirty="0"/>
              <a:t>.</a:t>
            </a:r>
          </a:p>
          <a:p>
            <a:r>
              <a:rPr lang="en-US" b="1" dirty="0">
                <a:solidFill>
                  <a:srgbClr val="FF0000"/>
                </a:solidFill>
              </a:rPr>
              <a:t>Stem cell‑derived exosomes as therapeutic alternative to cell therapy</a:t>
            </a:r>
            <a:r>
              <a:rPr lang="en-US" dirty="0"/>
              <a:t> (Nature)</a:t>
            </a:r>
            <a:br>
              <a:rPr lang="en-US" dirty="0"/>
            </a:br>
            <a:r>
              <a:rPr lang="en-US" dirty="0"/>
              <a:t>Demonstrates that MSC-derived exosomes offer immunomodulatory, regenerative, and non-tumorigenic effects—positioning them as safer, more practical surrogates to stem cell therapies </a:t>
            </a:r>
            <a:r>
              <a:rPr lang="en-US" dirty="0">
                <a:hlinkClick r:id="rId3"/>
              </a:rPr>
              <a:t>mdpi.com+2nature.com+2nature.com+2</a:t>
            </a:r>
            <a:r>
              <a:rPr lang="en-US" dirty="0"/>
              <a:t>.</a:t>
            </a:r>
          </a:p>
          <a:p>
            <a:r>
              <a:rPr lang="en-US" b="1" dirty="0">
                <a:solidFill>
                  <a:srgbClr val="FF0000"/>
                </a:solidFill>
              </a:rPr>
              <a:t>MSC‑derived exosomes in clinical and preclinical trials</a:t>
            </a:r>
            <a:br>
              <a:rPr lang="en-US" dirty="0"/>
            </a:br>
            <a:r>
              <a:rPr lang="en-US" dirty="0"/>
              <a:t>Summarizes ongoing/completed clinical trials using MSC exosomes, examining isolation, characterization, dosage, and administration routes for immunomodulation and regeneration</a:t>
            </a:r>
            <a:r>
              <a:rPr lang="en-US" dirty="0">
                <a:hlinkClick r:id="rId4"/>
              </a:rPr>
              <a:t>sciencedirect.com+15stemcellres.biomedcentral.com+15mdpi.com+15</a:t>
            </a:r>
            <a:r>
              <a:rPr lang="en-US" dirty="0"/>
              <a:t>.</a:t>
            </a:r>
          </a:p>
          <a:p>
            <a:r>
              <a:rPr lang="en-US" b="1" dirty="0">
                <a:solidFill>
                  <a:srgbClr val="FF0000"/>
                </a:solidFill>
              </a:rPr>
              <a:t>MSC‑EVs for tissue repair and immune regulation</a:t>
            </a:r>
            <a:r>
              <a:rPr lang="en-US" dirty="0">
                <a:solidFill>
                  <a:srgbClr val="FF0000"/>
                </a:solidFill>
              </a:rPr>
              <a:t> </a:t>
            </a:r>
            <a:r>
              <a:rPr lang="en-US" dirty="0"/>
              <a:t>(Nature Communications)</a:t>
            </a:r>
            <a:br>
              <a:rPr lang="en-US" dirty="0"/>
            </a:br>
            <a:r>
              <a:rPr lang="en-US" dirty="0"/>
              <a:t>Reviews molecular mechanisms of exosomes in treating osteoarthritis, spinal cord injury, skin injury, fibrosis, and T1DM—showing direct tissue effects from natural exosome cargo </a:t>
            </a:r>
            <a:r>
              <a:rPr lang="en-US" dirty="0">
                <a:hlinkClick r:id="rId5"/>
              </a:rPr>
              <a:t>nature.com</a:t>
            </a:r>
            <a:r>
              <a:rPr lang="en-US" dirty="0"/>
              <a:t>.</a:t>
            </a:r>
          </a:p>
          <a:p>
            <a:r>
              <a:rPr lang="en-US" b="1" dirty="0">
                <a:solidFill>
                  <a:srgbClr val="FF0000"/>
                </a:solidFill>
              </a:rPr>
              <a:t>Preclinical exosome therapies in cardiovascular and ischemic injury</a:t>
            </a:r>
            <a:br>
              <a:rPr lang="en-US" dirty="0"/>
            </a:br>
            <a:r>
              <a:rPr lang="en-US" dirty="0"/>
              <a:t>Evidence that BM- and ESC-MSC exosomes reduce infarct size and improve cardiac function via natural signaling pathways </a:t>
            </a:r>
            <a:r>
              <a:rPr lang="en-US" dirty="0">
                <a:hlinkClick r:id="rId6"/>
              </a:rPr>
              <a:t>sciencedirect.com+15link.springer.com+15bpspubs.onlinelibrary.wiley.com+15</a:t>
            </a:r>
            <a:r>
              <a:rPr lang="en-US" dirty="0"/>
              <a:t>.</a:t>
            </a:r>
          </a:p>
          <a:p>
            <a:r>
              <a:rPr lang="en-US" b="1" dirty="0">
                <a:solidFill>
                  <a:srgbClr val="FF0000"/>
                </a:solidFill>
              </a:rPr>
              <a:t>Comprehensive review: biologic function and clinical applications</a:t>
            </a:r>
            <a:br>
              <a:rPr lang="en-US" dirty="0"/>
            </a:br>
            <a:r>
              <a:rPr lang="en-US" dirty="0"/>
              <a:t>A broad survey of exosome biology, diagnostics, and drug delivery—including isolation techniques consistent with first-gen processing </a:t>
            </a:r>
            <a:r>
              <a:rPr lang="en-US" dirty="0">
                <a:hlinkClick r:id="rId7"/>
              </a:rPr>
              <a:t>pmc.ncbi.nlm.nih.gov</a:t>
            </a:r>
            <a:r>
              <a:rPr lang="en-US" dirty="0"/>
              <a:t>.</a:t>
            </a:r>
          </a:p>
          <a:p>
            <a:r>
              <a:rPr lang="en-US" b="1" dirty="0">
                <a:solidFill>
                  <a:srgbClr val="FF0000"/>
                </a:solidFill>
              </a:rPr>
              <a:t>MSC-exosomes as bio‑inspired nanomedicines</a:t>
            </a:r>
            <a:br>
              <a:rPr lang="en-US" dirty="0"/>
            </a:br>
            <a:r>
              <a:rPr lang="en-US" dirty="0"/>
              <a:t>Discusses the intrinsic advantages of natural MSC-derived exosomes (e.g., biocompatibility, therapeutic efficacy) over synthetic alternatives </a:t>
            </a:r>
            <a:r>
              <a:rPr lang="en-US" dirty="0">
                <a:hlinkClick r:id="rId8"/>
              </a:rPr>
              <a:t>mdpi.com+2sciencedirect.com+2frontiersin.org+2</a:t>
            </a:r>
            <a:r>
              <a:rPr lang="en-US" dirty="0"/>
              <a:t>.</a:t>
            </a:r>
          </a:p>
          <a:p>
            <a:pPr marL="0" indent="0">
              <a:buNone/>
            </a:pPr>
            <a:endParaRPr lang="en-US" dirty="0"/>
          </a:p>
        </p:txBody>
      </p:sp>
    </p:spTree>
    <p:extLst>
      <p:ext uri="{BB962C8B-B14F-4D97-AF65-F5344CB8AC3E}">
        <p14:creationId xmlns:p14="http://schemas.microsoft.com/office/powerpoint/2010/main" val="1905031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TotalTime>
  <Words>2615</Words>
  <Application>Microsoft Macintosh PowerPoint</Application>
  <PresentationFormat>On-screen Show (4:3)</PresentationFormat>
  <Paragraphs>192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Exosome and the Future of Application in Cosmetics</vt:lpstr>
      <vt:lpstr>Why Exosomes Are the Future of Beauty</vt:lpstr>
      <vt:lpstr>What are Exosomes?</vt:lpstr>
      <vt:lpstr>Exosome Biogenesis and Function</vt:lpstr>
      <vt:lpstr>Exosome Isolation </vt:lpstr>
      <vt:lpstr>Lyophilization: Why Freeze-Dry Exosomes?</vt:lpstr>
      <vt:lpstr> Generations of Exosomes</vt:lpstr>
      <vt:lpstr>Benefits of First Generation Exosomes</vt:lpstr>
      <vt:lpstr>Supporting Studies</vt:lpstr>
      <vt:lpstr>Supporting Studies</vt:lpstr>
      <vt:lpstr>SkinGenomix™ Exosomes  Why our Exosomes are better?</vt:lpstr>
      <vt:lpstr>Bio-Reactor Results</vt:lpstr>
      <vt:lpstr>Bio-Reactor Results</vt:lpstr>
      <vt:lpstr>SkinGenomix™ vs. Competitors </vt:lpstr>
      <vt:lpstr>Breakdown of Bio-Reactor Results</vt:lpstr>
      <vt:lpstr>Who is SkinGenomix™ International?</vt:lpstr>
      <vt:lpstr>PowerPoint Presentation</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PrimaLabs Exosomes Overview</dc:title>
  <dc:subject/>
  <dc:creator/>
  <cp:keywords/>
  <dc:description>generated using python-pptx</dc:description>
  <cp:lastModifiedBy>Julian Bhuwalka</cp:lastModifiedBy>
  <cp:revision>14</cp:revision>
  <dcterms:created xsi:type="dcterms:W3CDTF">2013-01-27T09:14:16Z</dcterms:created>
  <dcterms:modified xsi:type="dcterms:W3CDTF">2025-09-13T05:45:31Z</dcterms:modified>
  <cp:category/>
</cp:coreProperties>
</file>