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9"/>
  </p:notesMasterIdLst>
  <p:sldIdLst>
    <p:sldId id="256" r:id="rId6"/>
    <p:sldId id="281" r:id="rId7"/>
    <p:sldId id="292" r:id="rId8"/>
    <p:sldId id="269" r:id="rId9"/>
    <p:sldId id="288" r:id="rId10"/>
    <p:sldId id="293" r:id="rId11"/>
    <p:sldId id="289" r:id="rId12"/>
    <p:sldId id="290" r:id="rId13"/>
    <p:sldId id="291" r:id="rId14"/>
    <p:sldId id="287" r:id="rId15"/>
    <p:sldId id="260" r:id="rId16"/>
    <p:sldId id="264" r:id="rId17"/>
    <p:sldId id="285" r:id="rId18"/>
    <p:sldId id="261" r:id="rId19"/>
    <p:sldId id="278" r:id="rId20"/>
    <p:sldId id="267" r:id="rId21"/>
    <p:sldId id="283" r:id="rId22"/>
    <p:sldId id="282" r:id="rId23"/>
    <p:sldId id="294" r:id="rId24"/>
    <p:sldId id="280" r:id="rId25"/>
    <p:sldId id="284" r:id="rId26"/>
    <p:sldId id="265" r:id="rId27"/>
    <p:sldId id="272" r:id="rId28"/>
  </p:sldIdLst>
  <p:sldSz cx="9144000" cy="6858000" type="screen4x3"/>
  <p:notesSz cx="6858000" cy="142875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ughty, Travis W" initials="DTW" lastIdx="6" clrIdx="0">
    <p:extLst>
      <p:ext uri="{19B8F6BF-5375-455C-9EA6-DF929625EA0E}">
        <p15:presenceInfo xmlns:p15="http://schemas.microsoft.com/office/powerpoint/2012/main" userId="S::travis.w.doughty@maine.gov::2af79734-9c26-4951-8a84-7dac823d28bc" providerId="AD"/>
      </p:ext>
    </p:extLst>
  </p:cmAuthor>
  <p:cmAuthor id="2" name="Fortin, Chelsey A" initials="FCA" lastIdx="7" clrIdx="1">
    <p:extLst>
      <p:ext uri="{19B8F6BF-5375-455C-9EA6-DF929625EA0E}">
        <p15:presenceInfo xmlns:p15="http://schemas.microsoft.com/office/powerpoint/2012/main" userId="S::chelsey.a.fortin@maine.gov::4a64a745-e754-4b8b-a631-28c8e8eeca06" providerId="AD"/>
      </p:ext>
    </p:extLst>
  </p:cmAuthor>
  <p:cmAuthor id="3" name="Sullivan, Monique" initials="SM" lastIdx="1" clrIdx="2">
    <p:extLst>
      <p:ext uri="{19B8F6BF-5375-455C-9EA6-DF929625EA0E}">
        <p15:presenceInfo xmlns:p15="http://schemas.microsoft.com/office/powerpoint/2012/main" userId="S::monique.sullivan@maine.gov::e1443f5f-2f60-4a31-b838-25908be2bc11" providerId="AD"/>
      </p:ext>
    </p:extLst>
  </p:cmAuthor>
  <p:cmAuthor id="4" name="Kirk, Janette" initials="KJ" lastIdx="4" clrIdx="3">
    <p:extLst>
      <p:ext uri="{19B8F6BF-5375-455C-9EA6-DF929625EA0E}">
        <p15:presenceInfo xmlns:p15="http://schemas.microsoft.com/office/powerpoint/2012/main" userId="S::janette.kirk@maine.gov::8f2332c0-4b00-4a76-9377-94b25ed40654" providerId="AD"/>
      </p:ext>
    </p:extLst>
  </p:cmAuthor>
  <p:cmAuthor id="5" name="ChasseJohndro, Shelly" initials="CS" lastIdx="7" clrIdx="4">
    <p:extLst>
      <p:ext uri="{19B8F6BF-5375-455C-9EA6-DF929625EA0E}">
        <p15:presenceInfo xmlns:p15="http://schemas.microsoft.com/office/powerpoint/2012/main" userId="S::shelly.chassejohndro@maine.gov::46a429b4-9437-4195-95a0-18c67ca9844f" providerId="AD"/>
      </p:ext>
    </p:extLst>
  </p:cmAuthor>
  <p:cmAuthor id="6" name="Kusiak, Karen" initials="KK" lastIdx="1" clrIdx="5">
    <p:extLst>
      <p:ext uri="{19B8F6BF-5375-455C-9EA6-DF929625EA0E}">
        <p15:presenceInfo xmlns:p15="http://schemas.microsoft.com/office/powerpoint/2012/main" userId="S::karen.kusiak@maine.gov::4206f0b0-5525-45a5-8537-e311a10d28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5880"/>
    <a:srgbClr val="548DBF"/>
    <a:srgbClr val="8A2E13"/>
    <a:srgbClr val="EFF2F5"/>
    <a:srgbClr val="162C40"/>
    <a:srgbClr val="EAEEF2"/>
    <a:srgbClr val="E0E6EC"/>
    <a:srgbClr val="EEE6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813" dt="2021-03-27T13:37:30.516"/>
    <p1510:client id="{5B1E405F-BDE2-4506-AE92-C4200D6CB6A4}" v="3331" dt="2021-03-26T13:33:49.2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F18DA-A9FD-4FE4-A15F-1AA39C3FD152}" type="datetimeFigureOut">
              <a:rPr lang="en-US" smtClean="0"/>
              <a:t>5/20/2021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61126D-0C2D-4452-9714-915E4F9A08F4}" type="slidenum">
              <a:rPr lang="en-US" smtClean="0"/>
              <a:t>‹#›</a:t>
            </a:fld>
            <a:endParaRPr lang="en-US"/>
          </a:p>
        </p:txBody>
      </p:sp>
    </p:spTree>
    <p:extLst>
      <p:ext uri="{BB962C8B-B14F-4D97-AF65-F5344CB8AC3E}">
        <p14:creationId xmlns:p14="http://schemas.microsoft.com/office/powerpoint/2010/main" val="2805191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ailchi.mp/maine/cu5lemq6y0-132248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Nicole</a:t>
            </a:r>
          </a:p>
          <a:p>
            <a:r>
              <a:rPr lang="en-US">
                <a:hlinkClick r:id="rId3"/>
              </a:rPr>
              <a:t>https://mailchi.mp/maine/cu5lemq6y0-1322480</a:t>
            </a:r>
            <a:endParaRPr lang="en-US">
              <a:cs typeface="Calibri"/>
              <a:hlinkClick r:id="rId3"/>
            </a:endParaRPr>
          </a:p>
          <a:p>
            <a:r>
              <a:rPr lang="en-US">
                <a:cs typeface="Calibri"/>
              </a:rPr>
              <a:t>Mary</a:t>
            </a:r>
          </a:p>
          <a:p>
            <a:r>
              <a:rPr lang="en-US">
                <a:cs typeface="Calibri"/>
              </a:rPr>
              <a:t>Could someone more math-able than me add the $ for DOE in the 10% set-aside categories?</a:t>
            </a:r>
          </a:p>
        </p:txBody>
      </p:sp>
      <p:sp>
        <p:nvSpPr>
          <p:cNvPr id="4" name="Slide Number Placeholder 3"/>
          <p:cNvSpPr>
            <a:spLocks noGrp="1"/>
          </p:cNvSpPr>
          <p:nvPr>
            <p:ph type="sldNum" sz="quarter" idx="5"/>
          </p:nvPr>
        </p:nvSpPr>
        <p:spPr/>
        <p:txBody>
          <a:bodyPr/>
          <a:lstStyle/>
          <a:p>
            <a:fld id="{0D61126D-0C2D-4452-9714-915E4F9A08F4}" type="slidenum">
              <a:rPr lang="en-US" smtClean="0"/>
              <a:t>2</a:t>
            </a:fld>
            <a:endParaRPr lang="en-US"/>
          </a:p>
        </p:txBody>
      </p:sp>
    </p:spTree>
    <p:extLst>
      <p:ext uri="{BB962C8B-B14F-4D97-AF65-F5344CB8AC3E}">
        <p14:creationId xmlns:p14="http://schemas.microsoft.com/office/powerpoint/2010/main" val="767266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t>Jaci</a:t>
            </a:r>
          </a:p>
        </p:txBody>
      </p:sp>
      <p:sp>
        <p:nvSpPr>
          <p:cNvPr id="4" name="Slide Number Placeholder 3"/>
          <p:cNvSpPr>
            <a:spLocks noGrp="1"/>
          </p:cNvSpPr>
          <p:nvPr>
            <p:ph type="sldNum" sz="quarter" idx="5"/>
          </p:nvPr>
        </p:nvSpPr>
        <p:spPr/>
        <p:txBody>
          <a:bodyPr/>
          <a:lstStyle/>
          <a:p>
            <a:fld id="{0D61126D-0C2D-4452-9714-915E4F9A08F4}" type="slidenum">
              <a:rPr lang="en-US" smtClean="0"/>
              <a:t>11</a:t>
            </a:fld>
            <a:endParaRPr lang="en-US"/>
          </a:p>
        </p:txBody>
      </p:sp>
    </p:spTree>
    <p:extLst>
      <p:ext uri="{BB962C8B-B14F-4D97-AF65-F5344CB8AC3E}">
        <p14:creationId xmlns:p14="http://schemas.microsoft.com/office/powerpoint/2010/main" val="4285568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Jaci </a:t>
            </a:r>
          </a:p>
        </p:txBody>
      </p:sp>
      <p:sp>
        <p:nvSpPr>
          <p:cNvPr id="4" name="Slide Number Placeholder 3"/>
          <p:cNvSpPr>
            <a:spLocks noGrp="1"/>
          </p:cNvSpPr>
          <p:nvPr>
            <p:ph type="sldNum" sz="quarter" idx="5"/>
          </p:nvPr>
        </p:nvSpPr>
        <p:spPr/>
        <p:txBody>
          <a:bodyPr/>
          <a:lstStyle/>
          <a:p>
            <a:fld id="{0D61126D-0C2D-4452-9714-915E4F9A08F4}" type="slidenum">
              <a:rPr lang="en-US" smtClean="0"/>
              <a:t>12</a:t>
            </a:fld>
            <a:endParaRPr lang="en-US"/>
          </a:p>
        </p:txBody>
      </p:sp>
    </p:spTree>
    <p:extLst>
      <p:ext uri="{BB962C8B-B14F-4D97-AF65-F5344CB8AC3E}">
        <p14:creationId xmlns:p14="http://schemas.microsoft.com/office/powerpoint/2010/main" val="807188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Nicole</a:t>
            </a:r>
          </a:p>
          <a:p>
            <a:r>
              <a:rPr lang="en-US"/>
              <a:t>https://mailchi.mp/maine/cu5lemq6y0-1322480</a:t>
            </a:r>
          </a:p>
        </p:txBody>
      </p:sp>
      <p:sp>
        <p:nvSpPr>
          <p:cNvPr id="4" name="Slide Number Placeholder 3"/>
          <p:cNvSpPr>
            <a:spLocks noGrp="1"/>
          </p:cNvSpPr>
          <p:nvPr>
            <p:ph type="sldNum" sz="quarter" idx="5"/>
          </p:nvPr>
        </p:nvSpPr>
        <p:spPr/>
        <p:txBody>
          <a:bodyPr/>
          <a:lstStyle/>
          <a:p>
            <a:fld id="{0D61126D-0C2D-4452-9714-915E4F9A08F4}" type="slidenum">
              <a:rPr lang="en-US" smtClean="0"/>
              <a:t>13</a:t>
            </a:fld>
            <a:endParaRPr lang="en-US"/>
          </a:p>
        </p:txBody>
      </p:sp>
    </p:spTree>
    <p:extLst>
      <p:ext uri="{BB962C8B-B14F-4D97-AF65-F5344CB8AC3E}">
        <p14:creationId xmlns:p14="http://schemas.microsoft.com/office/powerpoint/2010/main" val="1542025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Chelsey</a:t>
            </a:r>
          </a:p>
        </p:txBody>
      </p:sp>
      <p:sp>
        <p:nvSpPr>
          <p:cNvPr id="4" name="Slide Number Placeholder 3"/>
          <p:cNvSpPr>
            <a:spLocks noGrp="1"/>
          </p:cNvSpPr>
          <p:nvPr>
            <p:ph type="sldNum" sz="quarter" idx="5"/>
          </p:nvPr>
        </p:nvSpPr>
        <p:spPr/>
        <p:txBody>
          <a:bodyPr/>
          <a:lstStyle/>
          <a:p>
            <a:fld id="{0D61126D-0C2D-4452-9714-915E4F9A08F4}" type="slidenum">
              <a:rPr lang="en-US" smtClean="0"/>
              <a:t>14</a:t>
            </a:fld>
            <a:endParaRPr lang="en-US"/>
          </a:p>
        </p:txBody>
      </p:sp>
    </p:spTree>
    <p:extLst>
      <p:ext uri="{BB962C8B-B14F-4D97-AF65-F5344CB8AC3E}">
        <p14:creationId xmlns:p14="http://schemas.microsoft.com/office/powerpoint/2010/main" val="2582756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Chelsey </a:t>
            </a:r>
          </a:p>
        </p:txBody>
      </p:sp>
      <p:sp>
        <p:nvSpPr>
          <p:cNvPr id="4" name="Slide Number Placeholder 3"/>
          <p:cNvSpPr>
            <a:spLocks noGrp="1"/>
          </p:cNvSpPr>
          <p:nvPr>
            <p:ph type="sldNum" sz="quarter" idx="5"/>
          </p:nvPr>
        </p:nvSpPr>
        <p:spPr/>
        <p:txBody>
          <a:bodyPr/>
          <a:lstStyle/>
          <a:p>
            <a:fld id="{0D61126D-0C2D-4452-9714-915E4F9A08F4}" type="slidenum">
              <a:rPr lang="en-US" smtClean="0"/>
              <a:t>15</a:t>
            </a:fld>
            <a:endParaRPr lang="en-US"/>
          </a:p>
        </p:txBody>
      </p:sp>
    </p:spTree>
    <p:extLst>
      <p:ext uri="{BB962C8B-B14F-4D97-AF65-F5344CB8AC3E}">
        <p14:creationId xmlns:p14="http://schemas.microsoft.com/office/powerpoint/2010/main" val="1669937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Chelsey </a:t>
            </a:r>
          </a:p>
        </p:txBody>
      </p:sp>
      <p:sp>
        <p:nvSpPr>
          <p:cNvPr id="4" name="Slide Number Placeholder 3"/>
          <p:cNvSpPr>
            <a:spLocks noGrp="1"/>
          </p:cNvSpPr>
          <p:nvPr>
            <p:ph type="sldNum" sz="quarter" idx="5"/>
          </p:nvPr>
        </p:nvSpPr>
        <p:spPr/>
        <p:txBody>
          <a:bodyPr/>
          <a:lstStyle/>
          <a:p>
            <a:fld id="{0D61126D-0C2D-4452-9714-915E4F9A08F4}" type="slidenum">
              <a:rPr lang="en-US" smtClean="0"/>
              <a:t>16</a:t>
            </a:fld>
            <a:endParaRPr lang="en-US"/>
          </a:p>
        </p:txBody>
      </p:sp>
    </p:spTree>
    <p:extLst>
      <p:ext uri="{BB962C8B-B14F-4D97-AF65-F5344CB8AC3E}">
        <p14:creationId xmlns:p14="http://schemas.microsoft.com/office/powerpoint/2010/main" val="1060023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Jaci</a:t>
            </a:r>
          </a:p>
        </p:txBody>
      </p:sp>
      <p:sp>
        <p:nvSpPr>
          <p:cNvPr id="4" name="Slide Number Placeholder 3"/>
          <p:cNvSpPr>
            <a:spLocks noGrp="1"/>
          </p:cNvSpPr>
          <p:nvPr>
            <p:ph type="sldNum" sz="quarter" idx="5"/>
          </p:nvPr>
        </p:nvSpPr>
        <p:spPr/>
        <p:txBody>
          <a:bodyPr/>
          <a:lstStyle/>
          <a:p>
            <a:fld id="{0D61126D-0C2D-4452-9714-915E4F9A08F4}" type="slidenum">
              <a:rPr lang="en-US" smtClean="0"/>
              <a:t>17</a:t>
            </a:fld>
            <a:endParaRPr lang="en-US"/>
          </a:p>
        </p:txBody>
      </p:sp>
    </p:spTree>
    <p:extLst>
      <p:ext uri="{BB962C8B-B14F-4D97-AF65-F5344CB8AC3E}">
        <p14:creationId xmlns:p14="http://schemas.microsoft.com/office/powerpoint/2010/main" val="4136238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Jaci</a:t>
            </a:r>
          </a:p>
        </p:txBody>
      </p:sp>
      <p:sp>
        <p:nvSpPr>
          <p:cNvPr id="4" name="Slide Number Placeholder 3"/>
          <p:cNvSpPr>
            <a:spLocks noGrp="1"/>
          </p:cNvSpPr>
          <p:nvPr>
            <p:ph type="sldNum" sz="quarter" idx="5"/>
          </p:nvPr>
        </p:nvSpPr>
        <p:spPr/>
        <p:txBody>
          <a:bodyPr/>
          <a:lstStyle/>
          <a:p>
            <a:fld id="{0D61126D-0C2D-4452-9714-915E4F9A08F4}" type="slidenum">
              <a:rPr lang="en-US" smtClean="0"/>
              <a:t>18</a:t>
            </a:fld>
            <a:endParaRPr lang="en-US"/>
          </a:p>
        </p:txBody>
      </p:sp>
    </p:spTree>
    <p:extLst>
      <p:ext uri="{BB962C8B-B14F-4D97-AF65-F5344CB8AC3E}">
        <p14:creationId xmlns:p14="http://schemas.microsoft.com/office/powerpoint/2010/main" val="1363902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Jaci</a:t>
            </a:r>
          </a:p>
        </p:txBody>
      </p:sp>
      <p:sp>
        <p:nvSpPr>
          <p:cNvPr id="4" name="Slide Number Placeholder 3"/>
          <p:cNvSpPr>
            <a:spLocks noGrp="1"/>
          </p:cNvSpPr>
          <p:nvPr>
            <p:ph type="sldNum" sz="quarter" idx="5"/>
          </p:nvPr>
        </p:nvSpPr>
        <p:spPr/>
        <p:txBody>
          <a:bodyPr/>
          <a:lstStyle/>
          <a:p>
            <a:fld id="{0D61126D-0C2D-4452-9714-915E4F9A08F4}" type="slidenum">
              <a:rPr lang="en-US" smtClean="0"/>
              <a:t>20</a:t>
            </a:fld>
            <a:endParaRPr lang="en-US"/>
          </a:p>
        </p:txBody>
      </p:sp>
    </p:spTree>
    <p:extLst>
      <p:ext uri="{BB962C8B-B14F-4D97-AF65-F5344CB8AC3E}">
        <p14:creationId xmlns:p14="http://schemas.microsoft.com/office/powerpoint/2010/main" val="72062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Jaci</a:t>
            </a:r>
          </a:p>
        </p:txBody>
      </p:sp>
      <p:sp>
        <p:nvSpPr>
          <p:cNvPr id="4" name="Slide Number Placeholder 3"/>
          <p:cNvSpPr>
            <a:spLocks noGrp="1"/>
          </p:cNvSpPr>
          <p:nvPr>
            <p:ph type="sldNum" sz="quarter" idx="5"/>
          </p:nvPr>
        </p:nvSpPr>
        <p:spPr/>
        <p:txBody>
          <a:bodyPr/>
          <a:lstStyle/>
          <a:p>
            <a:fld id="{0D61126D-0C2D-4452-9714-915E4F9A08F4}" type="slidenum">
              <a:rPr lang="en-US" smtClean="0"/>
              <a:t>21</a:t>
            </a:fld>
            <a:endParaRPr lang="en-US"/>
          </a:p>
        </p:txBody>
      </p:sp>
    </p:spTree>
    <p:extLst>
      <p:ext uri="{BB962C8B-B14F-4D97-AF65-F5344CB8AC3E}">
        <p14:creationId xmlns:p14="http://schemas.microsoft.com/office/powerpoint/2010/main" val="4292890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Nicole</a:t>
            </a:r>
          </a:p>
          <a:p>
            <a:r>
              <a:rPr lang="en-US"/>
              <a:t>https://mailchi.mp/maine/cu5lemq6y0-1322480</a:t>
            </a:r>
          </a:p>
        </p:txBody>
      </p:sp>
      <p:sp>
        <p:nvSpPr>
          <p:cNvPr id="4" name="Slide Number Placeholder 3"/>
          <p:cNvSpPr>
            <a:spLocks noGrp="1"/>
          </p:cNvSpPr>
          <p:nvPr>
            <p:ph type="sldNum" sz="quarter" idx="5"/>
          </p:nvPr>
        </p:nvSpPr>
        <p:spPr/>
        <p:txBody>
          <a:bodyPr/>
          <a:lstStyle/>
          <a:p>
            <a:fld id="{0D61126D-0C2D-4452-9714-915E4F9A08F4}" type="slidenum">
              <a:rPr lang="en-US" smtClean="0"/>
              <a:t>3</a:t>
            </a:fld>
            <a:endParaRPr lang="en-US"/>
          </a:p>
        </p:txBody>
      </p:sp>
    </p:spTree>
    <p:extLst>
      <p:ext uri="{BB962C8B-B14F-4D97-AF65-F5344CB8AC3E}">
        <p14:creationId xmlns:p14="http://schemas.microsoft.com/office/powerpoint/2010/main" val="211170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Nicole</a:t>
            </a:r>
          </a:p>
        </p:txBody>
      </p:sp>
      <p:sp>
        <p:nvSpPr>
          <p:cNvPr id="4" name="Slide Number Placeholder 3"/>
          <p:cNvSpPr>
            <a:spLocks noGrp="1"/>
          </p:cNvSpPr>
          <p:nvPr>
            <p:ph type="sldNum" sz="quarter" idx="5"/>
          </p:nvPr>
        </p:nvSpPr>
        <p:spPr/>
        <p:txBody>
          <a:bodyPr/>
          <a:lstStyle/>
          <a:p>
            <a:fld id="{0D61126D-0C2D-4452-9714-915E4F9A08F4}" type="slidenum">
              <a:rPr lang="en-US" smtClean="0"/>
              <a:t>22</a:t>
            </a:fld>
            <a:endParaRPr lang="en-US"/>
          </a:p>
        </p:txBody>
      </p:sp>
    </p:spTree>
    <p:extLst>
      <p:ext uri="{BB962C8B-B14F-4D97-AF65-F5344CB8AC3E}">
        <p14:creationId xmlns:p14="http://schemas.microsoft.com/office/powerpoint/2010/main" val="1767238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Chelsey </a:t>
            </a:r>
          </a:p>
        </p:txBody>
      </p:sp>
      <p:sp>
        <p:nvSpPr>
          <p:cNvPr id="4" name="Slide Number Placeholder 3"/>
          <p:cNvSpPr>
            <a:spLocks noGrp="1"/>
          </p:cNvSpPr>
          <p:nvPr>
            <p:ph type="sldNum" sz="quarter" idx="5"/>
          </p:nvPr>
        </p:nvSpPr>
        <p:spPr/>
        <p:txBody>
          <a:bodyPr/>
          <a:lstStyle/>
          <a:p>
            <a:fld id="{0D61126D-0C2D-4452-9714-915E4F9A08F4}" type="slidenum">
              <a:rPr lang="en-US" smtClean="0"/>
              <a:t>23</a:t>
            </a:fld>
            <a:endParaRPr lang="en-US"/>
          </a:p>
        </p:txBody>
      </p:sp>
    </p:spTree>
    <p:extLst>
      <p:ext uri="{BB962C8B-B14F-4D97-AF65-F5344CB8AC3E}">
        <p14:creationId xmlns:p14="http://schemas.microsoft.com/office/powerpoint/2010/main" val="1096539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Jaci</a:t>
            </a:r>
          </a:p>
          <a:p>
            <a:r>
              <a:rPr lang="en-US">
                <a:cs typeface="Calibri"/>
              </a:rPr>
              <a:t>Mary-oops/apology, you DID note $ amounts to our set-aside breakouts/categories, thanks!</a:t>
            </a:r>
          </a:p>
          <a:p>
            <a:r>
              <a:rPr lang="en-US">
                <a:cs typeface="Calibri"/>
              </a:rPr>
              <a:t>  (and do we envision that these $ will be spread through the whole ESSER III period or sooner/earlier?</a:t>
            </a:r>
          </a:p>
        </p:txBody>
      </p:sp>
      <p:sp>
        <p:nvSpPr>
          <p:cNvPr id="4" name="Slide Number Placeholder 3"/>
          <p:cNvSpPr>
            <a:spLocks noGrp="1"/>
          </p:cNvSpPr>
          <p:nvPr>
            <p:ph type="sldNum" sz="quarter" idx="5"/>
          </p:nvPr>
        </p:nvSpPr>
        <p:spPr/>
        <p:txBody>
          <a:bodyPr/>
          <a:lstStyle/>
          <a:p>
            <a:fld id="{0D61126D-0C2D-4452-9714-915E4F9A08F4}" type="slidenum">
              <a:rPr lang="en-US" smtClean="0"/>
              <a:t>4</a:t>
            </a:fld>
            <a:endParaRPr lang="en-US"/>
          </a:p>
        </p:txBody>
      </p:sp>
    </p:spTree>
    <p:extLst>
      <p:ext uri="{BB962C8B-B14F-4D97-AF65-F5344CB8AC3E}">
        <p14:creationId xmlns:p14="http://schemas.microsoft.com/office/powerpoint/2010/main" val="2503206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Jaci</a:t>
            </a:r>
          </a:p>
        </p:txBody>
      </p:sp>
      <p:sp>
        <p:nvSpPr>
          <p:cNvPr id="4" name="Slide Number Placeholder 3"/>
          <p:cNvSpPr>
            <a:spLocks noGrp="1"/>
          </p:cNvSpPr>
          <p:nvPr>
            <p:ph type="sldNum" sz="quarter" idx="5"/>
          </p:nvPr>
        </p:nvSpPr>
        <p:spPr/>
        <p:txBody>
          <a:bodyPr/>
          <a:lstStyle/>
          <a:p>
            <a:fld id="{0D61126D-0C2D-4452-9714-915E4F9A08F4}" type="slidenum">
              <a:rPr lang="en-US" smtClean="0"/>
              <a:t>5</a:t>
            </a:fld>
            <a:endParaRPr lang="en-US"/>
          </a:p>
        </p:txBody>
      </p:sp>
    </p:spTree>
    <p:extLst>
      <p:ext uri="{BB962C8B-B14F-4D97-AF65-F5344CB8AC3E}">
        <p14:creationId xmlns:p14="http://schemas.microsoft.com/office/powerpoint/2010/main" val="2108748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Jaci</a:t>
            </a:r>
          </a:p>
        </p:txBody>
      </p:sp>
      <p:sp>
        <p:nvSpPr>
          <p:cNvPr id="4" name="Slide Number Placeholder 3"/>
          <p:cNvSpPr>
            <a:spLocks noGrp="1"/>
          </p:cNvSpPr>
          <p:nvPr>
            <p:ph type="sldNum" sz="quarter" idx="5"/>
          </p:nvPr>
        </p:nvSpPr>
        <p:spPr/>
        <p:txBody>
          <a:bodyPr/>
          <a:lstStyle/>
          <a:p>
            <a:fld id="{0D61126D-0C2D-4452-9714-915E4F9A08F4}" type="slidenum">
              <a:rPr lang="en-US" smtClean="0"/>
              <a:t>6</a:t>
            </a:fld>
            <a:endParaRPr lang="en-US"/>
          </a:p>
        </p:txBody>
      </p:sp>
    </p:spTree>
    <p:extLst>
      <p:ext uri="{BB962C8B-B14F-4D97-AF65-F5344CB8AC3E}">
        <p14:creationId xmlns:p14="http://schemas.microsoft.com/office/powerpoint/2010/main" val="3307338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Jaci</a:t>
            </a:r>
          </a:p>
        </p:txBody>
      </p:sp>
      <p:sp>
        <p:nvSpPr>
          <p:cNvPr id="4" name="Slide Number Placeholder 3"/>
          <p:cNvSpPr>
            <a:spLocks noGrp="1"/>
          </p:cNvSpPr>
          <p:nvPr>
            <p:ph type="sldNum" sz="quarter" idx="5"/>
          </p:nvPr>
        </p:nvSpPr>
        <p:spPr/>
        <p:txBody>
          <a:bodyPr/>
          <a:lstStyle/>
          <a:p>
            <a:fld id="{0D61126D-0C2D-4452-9714-915E4F9A08F4}" type="slidenum">
              <a:rPr lang="en-US" smtClean="0"/>
              <a:t>7</a:t>
            </a:fld>
            <a:endParaRPr lang="en-US"/>
          </a:p>
        </p:txBody>
      </p:sp>
    </p:spTree>
    <p:extLst>
      <p:ext uri="{BB962C8B-B14F-4D97-AF65-F5344CB8AC3E}">
        <p14:creationId xmlns:p14="http://schemas.microsoft.com/office/powerpoint/2010/main" val="332817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Jaci</a:t>
            </a:r>
          </a:p>
        </p:txBody>
      </p:sp>
      <p:sp>
        <p:nvSpPr>
          <p:cNvPr id="4" name="Slide Number Placeholder 3"/>
          <p:cNvSpPr>
            <a:spLocks noGrp="1"/>
          </p:cNvSpPr>
          <p:nvPr>
            <p:ph type="sldNum" sz="quarter" idx="5"/>
          </p:nvPr>
        </p:nvSpPr>
        <p:spPr/>
        <p:txBody>
          <a:bodyPr/>
          <a:lstStyle/>
          <a:p>
            <a:fld id="{0D61126D-0C2D-4452-9714-915E4F9A08F4}" type="slidenum">
              <a:rPr lang="en-US" smtClean="0"/>
              <a:t>8</a:t>
            </a:fld>
            <a:endParaRPr lang="en-US"/>
          </a:p>
        </p:txBody>
      </p:sp>
    </p:spTree>
    <p:extLst>
      <p:ext uri="{BB962C8B-B14F-4D97-AF65-F5344CB8AC3E}">
        <p14:creationId xmlns:p14="http://schemas.microsoft.com/office/powerpoint/2010/main" val="3358640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Jaci</a:t>
            </a:r>
          </a:p>
        </p:txBody>
      </p:sp>
      <p:sp>
        <p:nvSpPr>
          <p:cNvPr id="4" name="Slide Number Placeholder 3"/>
          <p:cNvSpPr>
            <a:spLocks noGrp="1"/>
          </p:cNvSpPr>
          <p:nvPr>
            <p:ph type="sldNum" sz="quarter" idx="5"/>
          </p:nvPr>
        </p:nvSpPr>
        <p:spPr/>
        <p:txBody>
          <a:bodyPr/>
          <a:lstStyle/>
          <a:p>
            <a:fld id="{0D61126D-0C2D-4452-9714-915E4F9A08F4}" type="slidenum">
              <a:rPr lang="en-US" smtClean="0"/>
              <a:t>9</a:t>
            </a:fld>
            <a:endParaRPr lang="en-US"/>
          </a:p>
        </p:txBody>
      </p:sp>
    </p:spTree>
    <p:extLst>
      <p:ext uri="{BB962C8B-B14F-4D97-AF65-F5344CB8AC3E}">
        <p14:creationId xmlns:p14="http://schemas.microsoft.com/office/powerpoint/2010/main" val="1506356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Nicole</a:t>
            </a:r>
          </a:p>
          <a:p>
            <a:r>
              <a:rPr lang="en-US"/>
              <a:t>https://mailchi.mp/maine/cu5lemq6y0-1322480</a:t>
            </a:r>
          </a:p>
        </p:txBody>
      </p:sp>
      <p:sp>
        <p:nvSpPr>
          <p:cNvPr id="4" name="Slide Number Placeholder 3"/>
          <p:cNvSpPr>
            <a:spLocks noGrp="1"/>
          </p:cNvSpPr>
          <p:nvPr>
            <p:ph type="sldNum" sz="quarter" idx="5"/>
          </p:nvPr>
        </p:nvSpPr>
        <p:spPr/>
        <p:txBody>
          <a:bodyPr/>
          <a:lstStyle/>
          <a:p>
            <a:fld id="{0D61126D-0C2D-4452-9714-915E4F9A08F4}" type="slidenum">
              <a:rPr lang="en-US" smtClean="0"/>
              <a:t>10</a:t>
            </a:fld>
            <a:endParaRPr lang="en-US"/>
          </a:p>
        </p:txBody>
      </p:sp>
    </p:spTree>
    <p:extLst>
      <p:ext uri="{BB962C8B-B14F-4D97-AF65-F5344CB8AC3E}">
        <p14:creationId xmlns:p14="http://schemas.microsoft.com/office/powerpoint/2010/main" val="14952637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B953375-7EB7-4195-B599-FDDD80C3C285}"/>
              </a:ext>
            </a:extLst>
          </p:cNvPr>
          <p:cNvSpPr>
            <a:spLocks noGrp="1" noChangeArrowheads="1"/>
          </p:cNvSpPr>
          <p:nvPr>
            <p:ph type="ctrTitle"/>
          </p:nvPr>
        </p:nvSpPr>
        <p:spPr>
          <a:xfrm>
            <a:off x="685800" y="1600200"/>
            <a:ext cx="7772400" cy="1470025"/>
          </a:xfrm>
          <a:extLst>
            <a:ext uri="{91240B29-F687-4F45-9708-019B960494DF}">
              <a14:hiddenLine xmlns:a14="http://schemas.microsoft.com/office/drawing/2010/main" w="38100" cap="rnd">
                <a:solidFill>
                  <a:srgbClr val="274F73"/>
                </a:solidFill>
                <a:prstDash val="sysDot"/>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b" anchorCtr="1"/>
          <a:lstStyle>
            <a:lvl1pPr algn="ctr">
              <a:defRPr sz="4000">
                <a:solidFill>
                  <a:schemeClr val="tx1"/>
                </a:solidFill>
              </a:defRPr>
            </a:lvl1pPr>
          </a:lstStyle>
          <a:p>
            <a:pPr lvl="0"/>
            <a:r>
              <a:rPr lang="en-US" altLang="en-US" noProof="0"/>
              <a:t>Click to edit Master title style</a:t>
            </a:r>
          </a:p>
        </p:txBody>
      </p:sp>
      <p:sp>
        <p:nvSpPr>
          <p:cNvPr id="3075" name="Rectangle 3">
            <a:extLst>
              <a:ext uri="{FF2B5EF4-FFF2-40B4-BE49-F238E27FC236}">
                <a16:creationId xmlns:a16="http://schemas.microsoft.com/office/drawing/2014/main" id="{E27AD042-E2F7-46C7-8ADB-4D81EBBAD34B}"/>
              </a:ext>
            </a:extLst>
          </p:cNvPr>
          <p:cNvSpPr>
            <a:spLocks noGrp="1" noChangeArrowheads="1"/>
          </p:cNvSpPr>
          <p:nvPr>
            <p:ph type="subTitle" idx="1"/>
          </p:nvPr>
        </p:nvSpPr>
        <p:spPr>
          <a:xfrm>
            <a:off x="1371600" y="3429000"/>
            <a:ext cx="6400800" cy="1752600"/>
          </a:xfrm>
        </p:spPr>
        <p:txBody>
          <a:bodyPr/>
          <a:lstStyle>
            <a:lvl1pPr marL="0" indent="0" algn="ctr">
              <a:buFontTx/>
              <a:buNone/>
              <a:defRPr sz="2400">
                <a:solidFill>
                  <a:srgbClr val="2B5880"/>
                </a:solidFill>
              </a:defRPr>
            </a:lvl1pPr>
          </a:lstStyle>
          <a:p>
            <a:pPr lvl="0"/>
            <a:r>
              <a:rPr lang="en-US" altLang="en-US" noProof="0"/>
              <a:t>Click to edit Master subtitle style</a:t>
            </a:r>
          </a:p>
        </p:txBody>
      </p:sp>
      <p:sp>
        <p:nvSpPr>
          <p:cNvPr id="3077" name="Rectangle 5">
            <a:extLst>
              <a:ext uri="{FF2B5EF4-FFF2-40B4-BE49-F238E27FC236}">
                <a16:creationId xmlns:a16="http://schemas.microsoft.com/office/drawing/2014/main" id="{489346BF-BAB4-4590-AF81-A2C1CB51B1D9}"/>
              </a:ext>
            </a:extLst>
          </p:cNvPr>
          <p:cNvSpPr>
            <a:spLocks noGrp="1" noChangeArrowheads="1"/>
          </p:cNvSpPr>
          <p:nvPr>
            <p:ph type="ftr" sz="quarter" idx="3"/>
          </p:nvPr>
        </p:nvSpPr>
        <p:spPr/>
        <p:txBody>
          <a:bodyPr/>
          <a:lstStyle>
            <a:lvl1pPr>
              <a:defRPr/>
            </a:lvl1pPr>
          </a:lstStyle>
          <a:p>
            <a:endParaRPr lang="en-US" altLang="en-US"/>
          </a:p>
        </p:txBody>
      </p:sp>
      <p:sp>
        <p:nvSpPr>
          <p:cNvPr id="3078" name="Rectangle 6">
            <a:extLst>
              <a:ext uri="{FF2B5EF4-FFF2-40B4-BE49-F238E27FC236}">
                <a16:creationId xmlns:a16="http://schemas.microsoft.com/office/drawing/2014/main" id="{A25C7753-A357-4D37-AE4D-580F88CBEE4C}"/>
              </a:ext>
            </a:extLst>
          </p:cNvPr>
          <p:cNvSpPr>
            <a:spLocks noGrp="1" noChangeArrowheads="1"/>
          </p:cNvSpPr>
          <p:nvPr>
            <p:ph type="sldNum" sz="quarter" idx="4"/>
          </p:nvPr>
        </p:nvSpPr>
        <p:spPr/>
        <p:txBody>
          <a:bodyPr/>
          <a:lstStyle>
            <a:lvl1pPr>
              <a:defRPr/>
            </a:lvl1pPr>
          </a:lstStyle>
          <a:p>
            <a:fld id="{ECE8E496-5703-4281-A64A-0D72E24CB4F5}" type="slidenum">
              <a:rPr lang="en-US" altLang="en-US"/>
              <a:pPr/>
              <a:t>‹#›</a:t>
            </a:fld>
            <a:endParaRPr lang="en-US" altLang="en-US"/>
          </a:p>
        </p:txBody>
      </p:sp>
      <p:pic>
        <p:nvPicPr>
          <p:cNvPr id="3090" name="Picture 18" descr="starline">
            <a:extLst>
              <a:ext uri="{FF2B5EF4-FFF2-40B4-BE49-F238E27FC236}">
                <a16:creationId xmlns:a16="http://schemas.microsoft.com/office/drawing/2014/main" id="{DB872E8C-CD15-4ACE-94AA-D83C653C32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124200"/>
            <a:ext cx="7310438" cy="1730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75149-C903-4D9E-897B-D8796FA939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0AB229-6FBD-46E1-86CB-DB3D3A978C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E7E82A1-F669-419D-B639-BEEDA7A39F0B}"/>
              </a:ext>
            </a:extLst>
          </p:cNvPr>
          <p:cNvSpPr>
            <a:spLocks noGrp="1"/>
          </p:cNvSpPr>
          <p:nvPr>
            <p:ph type="ftr" sz="quarter"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71DCAF79-07F6-46C0-86CA-2B2C2D42AE00}"/>
              </a:ext>
            </a:extLst>
          </p:cNvPr>
          <p:cNvSpPr>
            <a:spLocks noGrp="1"/>
          </p:cNvSpPr>
          <p:nvPr>
            <p:ph type="sldNum" sz="quarter" idx="11"/>
          </p:nvPr>
        </p:nvSpPr>
        <p:spPr/>
        <p:txBody>
          <a:bodyPr/>
          <a:lstStyle>
            <a:lvl1pPr>
              <a:defRPr/>
            </a:lvl1pPr>
          </a:lstStyle>
          <a:p>
            <a:fld id="{BF98B99E-A82A-4E15-9CC6-B70788BD155F}" type="slidenum">
              <a:rPr lang="en-US" altLang="en-US"/>
              <a:pPr/>
              <a:t>‹#›</a:t>
            </a:fld>
            <a:endParaRPr lang="en-US" altLang="en-US"/>
          </a:p>
        </p:txBody>
      </p:sp>
    </p:spTree>
    <p:extLst>
      <p:ext uri="{BB962C8B-B14F-4D97-AF65-F5344CB8AC3E}">
        <p14:creationId xmlns:p14="http://schemas.microsoft.com/office/powerpoint/2010/main" val="2096229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14BC0C-8874-436D-AB87-7285CE8EE4A1}"/>
              </a:ext>
            </a:extLst>
          </p:cNvPr>
          <p:cNvSpPr>
            <a:spLocks noGrp="1"/>
          </p:cNvSpPr>
          <p:nvPr>
            <p:ph type="title" orient="vert"/>
          </p:nvPr>
        </p:nvSpPr>
        <p:spPr>
          <a:xfrm>
            <a:off x="6629400" y="274638"/>
            <a:ext cx="2057400" cy="54403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92A2CF-E416-4F71-94DB-E021A4E61982}"/>
              </a:ext>
            </a:extLst>
          </p:cNvPr>
          <p:cNvSpPr>
            <a:spLocks noGrp="1"/>
          </p:cNvSpPr>
          <p:nvPr>
            <p:ph type="body" orient="vert" idx="1"/>
          </p:nvPr>
        </p:nvSpPr>
        <p:spPr>
          <a:xfrm>
            <a:off x="457200" y="274638"/>
            <a:ext cx="6019800"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6CB9C26E-87C7-42FC-A1C1-F5EA64AEE893}"/>
              </a:ext>
            </a:extLst>
          </p:cNvPr>
          <p:cNvSpPr>
            <a:spLocks noGrp="1"/>
          </p:cNvSpPr>
          <p:nvPr>
            <p:ph type="ftr" sz="quarter"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38BCDC98-0A14-4F22-BEAC-57E515F6160C}"/>
              </a:ext>
            </a:extLst>
          </p:cNvPr>
          <p:cNvSpPr>
            <a:spLocks noGrp="1"/>
          </p:cNvSpPr>
          <p:nvPr>
            <p:ph type="sldNum" sz="quarter" idx="11"/>
          </p:nvPr>
        </p:nvSpPr>
        <p:spPr/>
        <p:txBody>
          <a:bodyPr/>
          <a:lstStyle>
            <a:lvl1pPr>
              <a:defRPr/>
            </a:lvl1pPr>
          </a:lstStyle>
          <a:p>
            <a:fld id="{6BA3E835-469C-429D-AC73-786022509D36}" type="slidenum">
              <a:rPr lang="en-US" altLang="en-US"/>
              <a:pPr/>
              <a:t>‹#›</a:t>
            </a:fld>
            <a:endParaRPr lang="en-US" altLang="en-US"/>
          </a:p>
        </p:txBody>
      </p:sp>
    </p:spTree>
    <p:extLst>
      <p:ext uri="{BB962C8B-B14F-4D97-AF65-F5344CB8AC3E}">
        <p14:creationId xmlns:p14="http://schemas.microsoft.com/office/powerpoint/2010/main" val="2366856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C33F3-E3B4-4A8C-BD31-64A319D044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85EDB7-6F43-45D3-B4B0-3F4F254883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FCF82F36-3155-4D00-8272-E5DE1E5BD61E}"/>
              </a:ext>
            </a:extLst>
          </p:cNvPr>
          <p:cNvSpPr>
            <a:spLocks noGrp="1"/>
          </p:cNvSpPr>
          <p:nvPr>
            <p:ph type="ftr" sz="quarter"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1BED5C4-5A5F-4198-A0A2-17DB8DF26B0E}"/>
              </a:ext>
            </a:extLst>
          </p:cNvPr>
          <p:cNvSpPr>
            <a:spLocks noGrp="1"/>
          </p:cNvSpPr>
          <p:nvPr>
            <p:ph type="sldNum" sz="quarter" idx="11"/>
          </p:nvPr>
        </p:nvSpPr>
        <p:spPr/>
        <p:txBody>
          <a:bodyPr/>
          <a:lstStyle>
            <a:lvl1pPr>
              <a:defRPr/>
            </a:lvl1pPr>
          </a:lstStyle>
          <a:p>
            <a:fld id="{6AEBCBB7-F6B5-49FC-AD75-37A529294CBE}" type="slidenum">
              <a:rPr lang="en-US" altLang="en-US"/>
              <a:pPr/>
              <a:t>‹#›</a:t>
            </a:fld>
            <a:endParaRPr lang="en-US" altLang="en-US"/>
          </a:p>
        </p:txBody>
      </p:sp>
    </p:spTree>
    <p:extLst>
      <p:ext uri="{BB962C8B-B14F-4D97-AF65-F5344CB8AC3E}">
        <p14:creationId xmlns:p14="http://schemas.microsoft.com/office/powerpoint/2010/main" val="2840311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8E663-5E6D-4CFE-973B-56F3AA35771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B2B9F5-70C9-496E-B6C9-A5A692934F4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Footer Placeholder 3">
            <a:extLst>
              <a:ext uri="{FF2B5EF4-FFF2-40B4-BE49-F238E27FC236}">
                <a16:creationId xmlns:a16="http://schemas.microsoft.com/office/drawing/2014/main" id="{5A48619C-5913-4BBB-8819-FAA070801FF0}"/>
              </a:ext>
            </a:extLst>
          </p:cNvPr>
          <p:cNvSpPr>
            <a:spLocks noGrp="1"/>
          </p:cNvSpPr>
          <p:nvPr>
            <p:ph type="ftr" sz="quarter"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D38241C4-FB7D-4E90-AEF5-1F9BBABA8F47}"/>
              </a:ext>
            </a:extLst>
          </p:cNvPr>
          <p:cNvSpPr>
            <a:spLocks noGrp="1"/>
          </p:cNvSpPr>
          <p:nvPr>
            <p:ph type="sldNum" sz="quarter" idx="11"/>
          </p:nvPr>
        </p:nvSpPr>
        <p:spPr/>
        <p:txBody>
          <a:bodyPr/>
          <a:lstStyle>
            <a:lvl1pPr>
              <a:defRPr/>
            </a:lvl1pPr>
          </a:lstStyle>
          <a:p>
            <a:fld id="{58CB2D35-65E4-485D-8084-D2DB3652DCC4}" type="slidenum">
              <a:rPr lang="en-US" altLang="en-US"/>
              <a:pPr/>
              <a:t>‹#›</a:t>
            </a:fld>
            <a:endParaRPr lang="en-US" altLang="en-US"/>
          </a:p>
        </p:txBody>
      </p:sp>
    </p:spTree>
    <p:extLst>
      <p:ext uri="{BB962C8B-B14F-4D97-AF65-F5344CB8AC3E}">
        <p14:creationId xmlns:p14="http://schemas.microsoft.com/office/powerpoint/2010/main" val="2608132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D86A3-DC9A-4787-9CF7-F42D601890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636D8D-9278-445F-B48C-9F6A9F6084DB}"/>
              </a:ext>
            </a:extLst>
          </p:cNvPr>
          <p:cNvSpPr>
            <a:spLocks noGrp="1"/>
          </p:cNvSpPr>
          <p:nvPr>
            <p:ph sz="half" idx="1"/>
          </p:nvPr>
        </p:nvSpPr>
        <p:spPr>
          <a:xfrm>
            <a:off x="457200" y="1600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ACD10A-A57E-4595-BB8B-F732FDA655FB}"/>
              </a:ext>
            </a:extLst>
          </p:cNvPr>
          <p:cNvSpPr>
            <a:spLocks noGrp="1"/>
          </p:cNvSpPr>
          <p:nvPr>
            <p:ph sz="half" idx="2"/>
          </p:nvPr>
        </p:nvSpPr>
        <p:spPr>
          <a:xfrm>
            <a:off x="4648200" y="1600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B191D7C-C647-4F95-9E5A-EF70997CFFC0}"/>
              </a:ext>
            </a:extLst>
          </p:cNvPr>
          <p:cNvSpPr>
            <a:spLocks noGrp="1"/>
          </p:cNvSpPr>
          <p:nvPr>
            <p:ph type="ftr" sz="quarter" idx="10"/>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FEAFC66-1741-4570-9293-35EA7C9A6A67}"/>
              </a:ext>
            </a:extLst>
          </p:cNvPr>
          <p:cNvSpPr>
            <a:spLocks noGrp="1"/>
          </p:cNvSpPr>
          <p:nvPr>
            <p:ph type="sldNum" sz="quarter" idx="11"/>
          </p:nvPr>
        </p:nvSpPr>
        <p:spPr/>
        <p:txBody>
          <a:bodyPr/>
          <a:lstStyle>
            <a:lvl1pPr>
              <a:defRPr/>
            </a:lvl1pPr>
          </a:lstStyle>
          <a:p>
            <a:fld id="{5092D5CC-4464-4AD6-9DB9-A981566DB829}" type="slidenum">
              <a:rPr lang="en-US" altLang="en-US"/>
              <a:pPr/>
              <a:t>‹#›</a:t>
            </a:fld>
            <a:endParaRPr lang="en-US" altLang="en-US"/>
          </a:p>
        </p:txBody>
      </p:sp>
    </p:spTree>
    <p:extLst>
      <p:ext uri="{BB962C8B-B14F-4D97-AF65-F5344CB8AC3E}">
        <p14:creationId xmlns:p14="http://schemas.microsoft.com/office/powerpoint/2010/main" val="3371105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5DCAE-CBCD-4375-9BCE-3A5B17260EDA}"/>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1D5D45-9D6B-4BC7-ADE8-9BE925506C7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00B9C3-C027-43EE-B6AF-5D537934F74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9D3041-0CA3-4DEB-A1FE-087815193B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8EAC8E-80B5-4AD6-ABAC-F458C707EA7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655FB902-9C5E-419A-93F6-29E3A2C662F0}"/>
              </a:ext>
            </a:extLst>
          </p:cNvPr>
          <p:cNvSpPr>
            <a:spLocks noGrp="1"/>
          </p:cNvSpPr>
          <p:nvPr>
            <p:ph type="ftr" sz="quarter" idx="10"/>
          </p:nvPr>
        </p:nvSpPr>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4AFE7664-84E7-41DE-8666-FB19F4C6C32B}"/>
              </a:ext>
            </a:extLst>
          </p:cNvPr>
          <p:cNvSpPr>
            <a:spLocks noGrp="1"/>
          </p:cNvSpPr>
          <p:nvPr>
            <p:ph type="sldNum" sz="quarter" idx="11"/>
          </p:nvPr>
        </p:nvSpPr>
        <p:spPr/>
        <p:txBody>
          <a:bodyPr/>
          <a:lstStyle>
            <a:lvl1pPr>
              <a:defRPr/>
            </a:lvl1pPr>
          </a:lstStyle>
          <a:p>
            <a:fld id="{A9DFF710-A911-4E47-B2AB-B2190B875114}" type="slidenum">
              <a:rPr lang="en-US" altLang="en-US"/>
              <a:pPr/>
              <a:t>‹#›</a:t>
            </a:fld>
            <a:endParaRPr lang="en-US" altLang="en-US"/>
          </a:p>
        </p:txBody>
      </p:sp>
    </p:spTree>
    <p:extLst>
      <p:ext uri="{BB962C8B-B14F-4D97-AF65-F5344CB8AC3E}">
        <p14:creationId xmlns:p14="http://schemas.microsoft.com/office/powerpoint/2010/main" val="469504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190A0-E8DE-4C7F-905C-34DB29E17987}"/>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8EE8C5F4-BA9F-4904-95C2-EC33B6488264}"/>
              </a:ext>
            </a:extLst>
          </p:cNvPr>
          <p:cNvSpPr>
            <a:spLocks noGrp="1"/>
          </p:cNvSpPr>
          <p:nvPr>
            <p:ph type="ftr" sz="quarter" idx="10"/>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CE925D99-DE1E-4A7A-9FFA-192CBAABDE51}"/>
              </a:ext>
            </a:extLst>
          </p:cNvPr>
          <p:cNvSpPr>
            <a:spLocks noGrp="1"/>
          </p:cNvSpPr>
          <p:nvPr>
            <p:ph type="sldNum" sz="quarter" idx="11"/>
          </p:nvPr>
        </p:nvSpPr>
        <p:spPr/>
        <p:txBody>
          <a:bodyPr/>
          <a:lstStyle>
            <a:lvl1pPr>
              <a:defRPr/>
            </a:lvl1pPr>
          </a:lstStyle>
          <a:p>
            <a:fld id="{2F7E38AE-CCE1-4082-AD46-BFC7590CC52C}" type="slidenum">
              <a:rPr lang="en-US" altLang="en-US"/>
              <a:pPr/>
              <a:t>‹#›</a:t>
            </a:fld>
            <a:endParaRPr lang="en-US" altLang="en-US"/>
          </a:p>
        </p:txBody>
      </p:sp>
    </p:spTree>
    <p:extLst>
      <p:ext uri="{BB962C8B-B14F-4D97-AF65-F5344CB8AC3E}">
        <p14:creationId xmlns:p14="http://schemas.microsoft.com/office/powerpoint/2010/main" val="2683699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89265B8-C3D0-4306-84B0-7830C5A53B2D}"/>
              </a:ext>
            </a:extLst>
          </p:cNvPr>
          <p:cNvSpPr>
            <a:spLocks noGrp="1"/>
          </p:cNvSpPr>
          <p:nvPr>
            <p:ph type="ftr" sz="quarter" idx="10"/>
          </p:nvPr>
        </p:nvSpPr>
        <p:spPr/>
        <p:txBody>
          <a:bodyPr/>
          <a:lstStyle>
            <a:lvl1pPr>
              <a:defRPr/>
            </a:lvl1pPr>
          </a:lstStyle>
          <a:p>
            <a:endParaRPr lang="en-US" altLang="en-US"/>
          </a:p>
        </p:txBody>
      </p:sp>
      <p:sp>
        <p:nvSpPr>
          <p:cNvPr id="3" name="Slide Number Placeholder 2">
            <a:extLst>
              <a:ext uri="{FF2B5EF4-FFF2-40B4-BE49-F238E27FC236}">
                <a16:creationId xmlns:a16="http://schemas.microsoft.com/office/drawing/2014/main" id="{DFADC5BF-79E4-4E53-954E-903514336F8C}"/>
              </a:ext>
            </a:extLst>
          </p:cNvPr>
          <p:cNvSpPr>
            <a:spLocks noGrp="1"/>
          </p:cNvSpPr>
          <p:nvPr>
            <p:ph type="sldNum" sz="quarter" idx="11"/>
          </p:nvPr>
        </p:nvSpPr>
        <p:spPr/>
        <p:txBody>
          <a:bodyPr/>
          <a:lstStyle>
            <a:lvl1pPr>
              <a:defRPr/>
            </a:lvl1pPr>
          </a:lstStyle>
          <a:p>
            <a:fld id="{244C0581-2B76-45BC-B323-17699233C502}" type="slidenum">
              <a:rPr lang="en-US" altLang="en-US"/>
              <a:pPr/>
              <a:t>‹#›</a:t>
            </a:fld>
            <a:endParaRPr lang="en-US" altLang="en-US"/>
          </a:p>
        </p:txBody>
      </p:sp>
    </p:spTree>
    <p:extLst>
      <p:ext uri="{BB962C8B-B14F-4D97-AF65-F5344CB8AC3E}">
        <p14:creationId xmlns:p14="http://schemas.microsoft.com/office/powerpoint/2010/main" val="2528990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F78A3-1561-43BE-8C0B-4E0FCBDD890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1B4A89-1AA9-4109-BA50-C975287B12F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DD55-EB7E-4CDA-A001-21585E781AA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F8DBEA8F-199E-4B9C-86C0-B350FEC0B4C5}"/>
              </a:ext>
            </a:extLst>
          </p:cNvPr>
          <p:cNvSpPr>
            <a:spLocks noGrp="1"/>
          </p:cNvSpPr>
          <p:nvPr>
            <p:ph type="ftr" sz="quarter" idx="10"/>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7D2D70A-7123-4795-BA6D-7599C520E6E6}"/>
              </a:ext>
            </a:extLst>
          </p:cNvPr>
          <p:cNvSpPr>
            <a:spLocks noGrp="1"/>
          </p:cNvSpPr>
          <p:nvPr>
            <p:ph type="sldNum" sz="quarter" idx="11"/>
          </p:nvPr>
        </p:nvSpPr>
        <p:spPr/>
        <p:txBody>
          <a:bodyPr/>
          <a:lstStyle>
            <a:lvl1pPr>
              <a:defRPr/>
            </a:lvl1pPr>
          </a:lstStyle>
          <a:p>
            <a:fld id="{BDBEDE4B-0C28-49A2-A569-11B7B848FB68}" type="slidenum">
              <a:rPr lang="en-US" altLang="en-US"/>
              <a:pPr/>
              <a:t>‹#›</a:t>
            </a:fld>
            <a:endParaRPr lang="en-US" altLang="en-US"/>
          </a:p>
        </p:txBody>
      </p:sp>
    </p:spTree>
    <p:extLst>
      <p:ext uri="{BB962C8B-B14F-4D97-AF65-F5344CB8AC3E}">
        <p14:creationId xmlns:p14="http://schemas.microsoft.com/office/powerpoint/2010/main" val="530568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2BBD1-0B2F-4DD5-8356-EFBB4ABB27E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F1591A-527A-4B7E-97BB-E84861BC368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3C5029B-A82D-42C1-A330-CF9937D0224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0A875465-3068-4B1F-9F23-59BDD3506539}"/>
              </a:ext>
            </a:extLst>
          </p:cNvPr>
          <p:cNvSpPr>
            <a:spLocks noGrp="1"/>
          </p:cNvSpPr>
          <p:nvPr>
            <p:ph type="ftr" sz="quarter" idx="10"/>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1C21AB7-8EFE-424F-AFE6-ABFFB09DE584}"/>
              </a:ext>
            </a:extLst>
          </p:cNvPr>
          <p:cNvSpPr>
            <a:spLocks noGrp="1"/>
          </p:cNvSpPr>
          <p:nvPr>
            <p:ph type="sldNum" sz="quarter" idx="11"/>
          </p:nvPr>
        </p:nvSpPr>
        <p:spPr/>
        <p:txBody>
          <a:bodyPr/>
          <a:lstStyle>
            <a:lvl1pPr>
              <a:defRPr/>
            </a:lvl1pPr>
          </a:lstStyle>
          <a:p>
            <a:fld id="{131E9F53-5BDA-4EC9-83C9-13B968157D51}" type="slidenum">
              <a:rPr lang="en-US" altLang="en-US"/>
              <a:pPr/>
              <a:t>‹#›</a:t>
            </a:fld>
            <a:endParaRPr lang="en-US" altLang="en-US"/>
          </a:p>
        </p:txBody>
      </p:sp>
    </p:spTree>
    <p:extLst>
      <p:ext uri="{BB962C8B-B14F-4D97-AF65-F5344CB8AC3E}">
        <p14:creationId xmlns:p14="http://schemas.microsoft.com/office/powerpoint/2010/main" val="1797128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BEEF7CD-4D05-4292-9DED-F281F2EAE2FE}"/>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7BBA6B7-5E5C-4EC8-B76E-FC6093591BC6}"/>
              </a:ext>
            </a:extLst>
          </p:cNvPr>
          <p:cNvSpPr>
            <a:spLocks noGrp="1" noChangeArrowheads="1"/>
          </p:cNvSpPr>
          <p:nvPr>
            <p:ph type="body" idx="1"/>
          </p:nvPr>
        </p:nvSpPr>
        <p:spPr bwMode="auto">
          <a:xfrm>
            <a:off x="457200" y="1600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0BC24B94-96AA-4A04-BF28-EC388C3C858A}"/>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1839BEC6-5415-4487-BB21-9BD6E3ED94E4}"/>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0F450E2-0874-45D2-B586-E54F66A9AEF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rtl="0" eaLnBrk="1" fontAlgn="base" hangingPunct="1">
        <a:spcBef>
          <a:spcPct val="0"/>
        </a:spcBef>
        <a:spcAft>
          <a:spcPct val="0"/>
        </a:spcAft>
        <a:defRPr sz="3600" b="1" kern="1200">
          <a:solidFill>
            <a:srgbClr val="2B5880"/>
          </a:solidFill>
          <a:latin typeface="+mj-lt"/>
          <a:ea typeface="+mj-ea"/>
          <a:cs typeface="+mj-cs"/>
        </a:defRPr>
      </a:lvl1pPr>
      <a:lvl2pPr algn="l" rtl="0" eaLnBrk="1" fontAlgn="base" hangingPunct="1">
        <a:spcBef>
          <a:spcPct val="0"/>
        </a:spcBef>
        <a:spcAft>
          <a:spcPct val="0"/>
        </a:spcAft>
        <a:defRPr sz="3600" b="1">
          <a:solidFill>
            <a:srgbClr val="2B5880"/>
          </a:solidFill>
          <a:latin typeface="Arial" panose="020B0604020202020204" pitchFamily="34" charset="0"/>
        </a:defRPr>
      </a:lvl2pPr>
      <a:lvl3pPr algn="l" rtl="0" eaLnBrk="1" fontAlgn="base" hangingPunct="1">
        <a:spcBef>
          <a:spcPct val="0"/>
        </a:spcBef>
        <a:spcAft>
          <a:spcPct val="0"/>
        </a:spcAft>
        <a:defRPr sz="3600" b="1">
          <a:solidFill>
            <a:srgbClr val="2B5880"/>
          </a:solidFill>
          <a:latin typeface="Arial" panose="020B0604020202020204" pitchFamily="34" charset="0"/>
        </a:defRPr>
      </a:lvl3pPr>
      <a:lvl4pPr algn="l" rtl="0" eaLnBrk="1" fontAlgn="base" hangingPunct="1">
        <a:spcBef>
          <a:spcPct val="0"/>
        </a:spcBef>
        <a:spcAft>
          <a:spcPct val="0"/>
        </a:spcAft>
        <a:defRPr sz="3600" b="1">
          <a:solidFill>
            <a:srgbClr val="2B5880"/>
          </a:solidFill>
          <a:latin typeface="Arial" panose="020B0604020202020204" pitchFamily="34" charset="0"/>
        </a:defRPr>
      </a:lvl4pPr>
      <a:lvl5pPr algn="l" rtl="0" eaLnBrk="1" fontAlgn="base" hangingPunct="1">
        <a:spcBef>
          <a:spcPct val="0"/>
        </a:spcBef>
        <a:spcAft>
          <a:spcPct val="0"/>
        </a:spcAft>
        <a:defRPr sz="3600" b="1">
          <a:solidFill>
            <a:srgbClr val="2B5880"/>
          </a:solidFill>
          <a:latin typeface="Arial" panose="020B0604020202020204" pitchFamily="34" charset="0"/>
        </a:defRPr>
      </a:lvl5pPr>
      <a:lvl6pPr marL="457200" algn="l" rtl="0" eaLnBrk="1" fontAlgn="base" hangingPunct="1">
        <a:spcBef>
          <a:spcPct val="0"/>
        </a:spcBef>
        <a:spcAft>
          <a:spcPct val="0"/>
        </a:spcAft>
        <a:defRPr sz="3600" b="1">
          <a:solidFill>
            <a:srgbClr val="2B5880"/>
          </a:solidFill>
          <a:latin typeface="Arial" panose="020B0604020202020204" pitchFamily="34" charset="0"/>
        </a:defRPr>
      </a:lvl6pPr>
      <a:lvl7pPr marL="914400" algn="l" rtl="0" eaLnBrk="1" fontAlgn="base" hangingPunct="1">
        <a:spcBef>
          <a:spcPct val="0"/>
        </a:spcBef>
        <a:spcAft>
          <a:spcPct val="0"/>
        </a:spcAft>
        <a:defRPr sz="3600" b="1">
          <a:solidFill>
            <a:srgbClr val="2B5880"/>
          </a:solidFill>
          <a:latin typeface="Arial" panose="020B0604020202020204" pitchFamily="34" charset="0"/>
        </a:defRPr>
      </a:lvl7pPr>
      <a:lvl8pPr marL="1371600" algn="l" rtl="0" eaLnBrk="1" fontAlgn="base" hangingPunct="1">
        <a:spcBef>
          <a:spcPct val="0"/>
        </a:spcBef>
        <a:spcAft>
          <a:spcPct val="0"/>
        </a:spcAft>
        <a:defRPr sz="3600" b="1">
          <a:solidFill>
            <a:srgbClr val="2B5880"/>
          </a:solidFill>
          <a:latin typeface="Arial" panose="020B0604020202020204" pitchFamily="34" charset="0"/>
        </a:defRPr>
      </a:lvl8pPr>
      <a:lvl9pPr marL="1828800" algn="l" rtl="0" eaLnBrk="1" fontAlgn="base" hangingPunct="1">
        <a:spcBef>
          <a:spcPct val="0"/>
        </a:spcBef>
        <a:spcAft>
          <a:spcPct val="0"/>
        </a:spcAft>
        <a:defRPr sz="3600" b="1">
          <a:solidFill>
            <a:srgbClr val="2B5880"/>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gcc02.safelinks.protection.outlook.com/?url=https%3A%2F%2Fwww.cdc.gov%2Fcoronavirus%2F2019-ncov%2Fcommunity%2Fschools-childcare%2Foperation-strategy.html&amp;data=04%7C01%7CChelsey.A.Fortin%40maine.gov%7Cba19bd4174a24eeb4da508d8ef908055%7C413fa8ab207d4b629bcdea1a8f2f864e%7C0%7C0%7C637522751350757808%7CUnknown%7CTWFpbGZsb3d8eyJWIjoiMC4wLjAwMDAiLCJQIjoiV2luMzIiLCJBTiI6Ik1haWwiLCJXVCI6Mn0%3D%7C1000&amp;sdata=4J%2BYLIcWGBGJYIzbCHC0FxfHPkBRd8L9bVDrOn5ZIQ8%3D&amp;reserved=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4pcamaine.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4pcamaine.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maine.gov/doe/funding/accounting/handbook"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3FB9585-C28F-45AA-A557-F24B40838BB6}"/>
              </a:ext>
            </a:extLst>
          </p:cNvPr>
          <p:cNvSpPr>
            <a:spLocks noGrp="1" noChangeArrowheads="1"/>
          </p:cNvSpPr>
          <p:nvPr>
            <p:ph type="ctrTitle"/>
          </p:nvPr>
        </p:nvSpPr>
        <p:spPr/>
        <p:txBody>
          <a:bodyPr/>
          <a:lstStyle/>
          <a:p>
            <a:r>
              <a:rPr lang="en-US" sz="4800">
                <a:solidFill>
                  <a:schemeClr val="bg2"/>
                </a:solidFill>
                <a:latin typeface="Times New Roman"/>
                <a:ea typeface="ＭＳ Ｐゴシック"/>
                <a:cs typeface="Times New Roman"/>
              </a:rPr>
              <a:t>ARP Act</a:t>
            </a:r>
            <a:endParaRPr lang="en-US" altLang="en-US" sz="4800">
              <a:solidFill>
                <a:schemeClr val="bg2"/>
              </a:solidFill>
              <a:latin typeface="Times New Roman"/>
              <a:cs typeface="Times New Roman"/>
            </a:endParaRPr>
          </a:p>
        </p:txBody>
      </p:sp>
      <p:sp>
        <p:nvSpPr>
          <p:cNvPr id="2051" name="Rectangle 3">
            <a:extLst>
              <a:ext uri="{FF2B5EF4-FFF2-40B4-BE49-F238E27FC236}">
                <a16:creationId xmlns:a16="http://schemas.microsoft.com/office/drawing/2014/main" id="{C58DE2B1-0E24-4950-9CD2-2CB2F60297AD}"/>
              </a:ext>
            </a:extLst>
          </p:cNvPr>
          <p:cNvSpPr>
            <a:spLocks noGrp="1" noChangeArrowheads="1"/>
          </p:cNvSpPr>
          <p:nvPr>
            <p:ph type="subTitle" idx="1"/>
          </p:nvPr>
        </p:nvSpPr>
        <p:spPr/>
        <p:txBody>
          <a:bodyPr/>
          <a:lstStyle/>
          <a:p>
            <a:r>
              <a:rPr lang="en-US">
                <a:latin typeface="Times" panose="02020603050405020304" pitchFamily="18" charset="0"/>
                <a:cs typeface="Times" panose="02020603050405020304" pitchFamily="18" charset="0"/>
              </a:rPr>
              <a:t>American Rescue Plan (ARP) Act</a:t>
            </a:r>
          </a:p>
          <a:p>
            <a:endParaRPr lang="en-US" altLang="en-US">
              <a:latin typeface="Times New Roman" panose="02020603050405020304" pitchFamily="18" charset="0"/>
              <a:cs typeface="Times New Roman" panose="02020603050405020304" pitchFamily="18" charset="0"/>
            </a:endParaRPr>
          </a:p>
          <a:p>
            <a:r>
              <a:rPr lang="en-US" altLang="en-US">
                <a:latin typeface="Times New Roman"/>
                <a:cs typeface="Times New Roman"/>
              </a:rPr>
              <a:t>March 26, 2021</a:t>
            </a:r>
          </a:p>
        </p:txBody>
      </p:sp>
      <p:sp>
        <p:nvSpPr>
          <p:cNvPr id="2" name="Slide Number Placeholder 1">
            <a:extLst>
              <a:ext uri="{FF2B5EF4-FFF2-40B4-BE49-F238E27FC236}">
                <a16:creationId xmlns:a16="http://schemas.microsoft.com/office/drawing/2014/main" id="{99431B86-C81C-4649-BE09-F5FE1BE2EB86}"/>
              </a:ext>
            </a:extLst>
          </p:cNvPr>
          <p:cNvSpPr>
            <a:spLocks noGrp="1"/>
          </p:cNvSpPr>
          <p:nvPr>
            <p:ph type="sldNum" sz="quarter" idx="4"/>
          </p:nvPr>
        </p:nvSpPr>
        <p:spPr/>
        <p:txBody>
          <a:bodyPr/>
          <a:lstStyle/>
          <a:p>
            <a:fld id="{ECE8E496-5703-4281-A64A-0D72E24CB4F5}" type="slidenum">
              <a:rPr lang="en-US" altLang="en-US" smtClean="0"/>
              <a:pPr/>
              <a:t>1</a:t>
            </a:fld>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C6096-7AF2-491B-B678-41EB118F1CFC}"/>
              </a:ext>
            </a:extLst>
          </p:cNvPr>
          <p:cNvSpPr>
            <a:spLocks noGrp="1"/>
          </p:cNvSpPr>
          <p:nvPr>
            <p:ph type="title"/>
          </p:nvPr>
        </p:nvSpPr>
        <p:spPr/>
        <p:txBody>
          <a:bodyPr/>
          <a:lstStyle/>
          <a:p>
            <a:pPr algn="ctr"/>
            <a:r>
              <a:rPr lang="en-US">
                <a:latin typeface="Times New Roman" panose="02020603050405020304" pitchFamily="18" charset="0"/>
                <a:cs typeface="Times New Roman" panose="02020603050405020304" pitchFamily="18" charset="0"/>
              </a:rPr>
              <a:t>20% LEA Learning Loss</a:t>
            </a:r>
          </a:p>
        </p:txBody>
      </p:sp>
      <p:sp>
        <p:nvSpPr>
          <p:cNvPr id="4" name="Slide Number Placeholder 3">
            <a:extLst>
              <a:ext uri="{FF2B5EF4-FFF2-40B4-BE49-F238E27FC236}">
                <a16:creationId xmlns:a16="http://schemas.microsoft.com/office/drawing/2014/main" id="{0D0116CE-9105-432C-A37A-CDF793A7F52A}"/>
              </a:ext>
            </a:extLst>
          </p:cNvPr>
          <p:cNvSpPr>
            <a:spLocks noGrp="1"/>
          </p:cNvSpPr>
          <p:nvPr>
            <p:ph type="sldNum" sz="quarter" idx="11"/>
          </p:nvPr>
        </p:nvSpPr>
        <p:spPr/>
        <p:txBody>
          <a:bodyPr/>
          <a:lstStyle/>
          <a:p>
            <a:fld id="{6AEBCBB7-F6B5-49FC-AD75-37A529294CBE}" type="slidenum">
              <a:rPr lang="en-US" altLang="en-US"/>
              <a:pPr/>
              <a:t>10</a:t>
            </a:fld>
            <a:endParaRPr lang="en-US" altLang="en-US"/>
          </a:p>
        </p:txBody>
      </p:sp>
      <p:sp>
        <p:nvSpPr>
          <p:cNvPr id="3" name="Content Placeholder 2">
            <a:extLst>
              <a:ext uri="{FF2B5EF4-FFF2-40B4-BE49-F238E27FC236}">
                <a16:creationId xmlns:a16="http://schemas.microsoft.com/office/drawing/2014/main" id="{F89DA9F3-D701-438A-83D4-A2890D2BE623}"/>
              </a:ext>
            </a:extLst>
          </p:cNvPr>
          <p:cNvSpPr>
            <a:spLocks noGrp="1"/>
          </p:cNvSpPr>
          <p:nvPr>
            <p:ph idx="1"/>
          </p:nvPr>
        </p:nvSpPr>
        <p:spPr/>
        <p:txBody>
          <a:bodyPr/>
          <a:lstStyle/>
          <a:p>
            <a:r>
              <a:rPr lang="en-US">
                <a:solidFill>
                  <a:schemeClr val="bg2"/>
                </a:solidFill>
                <a:latin typeface="Times New Roman" panose="02020603050405020304" pitchFamily="18" charset="0"/>
                <a:cs typeface="Times New Roman" panose="02020603050405020304" pitchFamily="18" charset="0"/>
              </a:rPr>
              <a:t>Allowable uses are broadly defined by USED</a:t>
            </a:r>
          </a:p>
          <a:p>
            <a:pPr lvl="1"/>
            <a:r>
              <a:rPr lang="en-US">
                <a:solidFill>
                  <a:schemeClr val="bg2"/>
                </a:solidFill>
                <a:latin typeface="Times New Roman" panose="02020603050405020304" pitchFamily="18" charset="0"/>
                <a:cs typeface="Times New Roman" panose="02020603050405020304" pitchFamily="18" charset="0"/>
              </a:rPr>
              <a:t>May occur during the school day</a:t>
            </a:r>
          </a:p>
          <a:p>
            <a:pPr lvl="1"/>
            <a:r>
              <a:rPr lang="en-US">
                <a:solidFill>
                  <a:schemeClr val="bg2"/>
                </a:solidFill>
                <a:latin typeface="Times New Roman" panose="02020603050405020304" pitchFamily="18" charset="0"/>
                <a:cs typeface="Times New Roman" panose="02020603050405020304" pitchFamily="18" charset="0"/>
              </a:rPr>
              <a:t>SEA may provide guidance and resources</a:t>
            </a:r>
          </a:p>
          <a:p>
            <a:pPr lvl="1"/>
            <a:endParaRPr lang="en-US">
              <a:solidFill>
                <a:schemeClr val="bg2"/>
              </a:solidFill>
              <a:latin typeface="Times New Roman" panose="02020603050405020304" pitchFamily="18" charset="0"/>
              <a:cs typeface="Times New Roman" panose="02020603050405020304" pitchFamily="18" charset="0"/>
            </a:endParaRPr>
          </a:p>
          <a:p>
            <a:pPr lvl="1"/>
            <a:endParaRPr lang="en-US">
              <a:solidFill>
                <a:schemeClr val="bg2"/>
              </a:solidFill>
              <a:latin typeface="Times New Roman" panose="02020603050405020304" pitchFamily="18" charset="0"/>
              <a:cs typeface="Times New Roman" panose="02020603050405020304" pitchFamily="18" charset="0"/>
            </a:endParaRPr>
          </a:p>
          <a:p>
            <a:endParaRPr lang="en-US">
              <a:solidFill>
                <a:schemeClr val="bg2"/>
              </a:solidFill>
              <a:latin typeface="Times New Roman" panose="02020603050405020304" pitchFamily="18" charset="0"/>
              <a:cs typeface="Times New Roman" panose="02020603050405020304" pitchFamily="18" charset="0"/>
            </a:endParaRPr>
          </a:p>
          <a:p>
            <a:pPr marL="0" indent="0">
              <a:buNone/>
            </a:pPr>
            <a:endParaRPr lang="en-US">
              <a:solidFill>
                <a:schemeClr val="bg2"/>
              </a:solidFill>
            </a:endParaRPr>
          </a:p>
        </p:txBody>
      </p:sp>
    </p:spTree>
    <p:extLst>
      <p:ext uri="{BB962C8B-B14F-4D97-AF65-F5344CB8AC3E}">
        <p14:creationId xmlns:p14="http://schemas.microsoft.com/office/powerpoint/2010/main" val="1379277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D6288-4C57-4ED0-B22B-07B2BB9594FE}"/>
              </a:ext>
            </a:extLst>
          </p:cNvPr>
          <p:cNvSpPr>
            <a:spLocks noGrp="1"/>
          </p:cNvSpPr>
          <p:nvPr>
            <p:ph type="title"/>
          </p:nvPr>
        </p:nvSpPr>
        <p:spPr/>
        <p:txBody>
          <a:bodyPr/>
          <a:lstStyle/>
          <a:p>
            <a:pPr algn="ctr"/>
            <a:br>
              <a:rPr lang="en-US" sz="2400">
                <a:solidFill>
                  <a:schemeClr val="bg2"/>
                </a:solidFill>
                <a:latin typeface="Times New Roman" panose="02020603050405020304" pitchFamily="18" charset="0"/>
                <a:ea typeface="ＭＳ Ｐゴシック"/>
                <a:cs typeface="Times New Roman" panose="02020603050405020304" pitchFamily="18" charset="0"/>
              </a:rPr>
            </a:br>
            <a:br>
              <a:rPr lang="en-US" sz="2400">
                <a:solidFill>
                  <a:schemeClr val="bg2"/>
                </a:solidFill>
                <a:latin typeface="Times New Roman" panose="02020603050405020304" pitchFamily="18" charset="0"/>
                <a:ea typeface="ＭＳ Ｐゴシック"/>
                <a:cs typeface="Times New Roman" panose="02020603050405020304" pitchFamily="18" charset="0"/>
              </a:rPr>
            </a:br>
            <a:r>
              <a:rPr lang="en-US" sz="2400">
                <a:solidFill>
                  <a:schemeClr val="bg2"/>
                </a:solidFill>
                <a:latin typeface="Times New Roman" panose="02020603050405020304" pitchFamily="18" charset="0"/>
                <a:ea typeface="ＭＳ Ｐゴシック"/>
                <a:cs typeface="Times New Roman" panose="02020603050405020304" pitchFamily="18" charset="0"/>
              </a:rPr>
              <a:t>Elementary and Secondary School Emergency Relief (ESSER) III Fund</a:t>
            </a:r>
            <a:br>
              <a:rPr lang="en-US" sz="2400">
                <a:solidFill>
                  <a:schemeClr val="bg2"/>
                </a:solidFill>
                <a:latin typeface="Times New Roman" panose="02020603050405020304" pitchFamily="18" charset="0"/>
                <a:ea typeface="ＭＳ Ｐゴシック"/>
                <a:cs typeface="Times New Roman" panose="02020603050405020304" pitchFamily="18" charset="0"/>
              </a:rPr>
            </a:br>
            <a:endParaRPr lang="en-US" sz="2400"/>
          </a:p>
        </p:txBody>
      </p:sp>
      <p:sp>
        <p:nvSpPr>
          <p:cNvPr id="3" name="Content Placeholder 2">
            <a:extLst>
              <a:ext uri="{FF2B5EF4-FFF2-40B4-BE49-F238E27FC236}">
                <a16:creationId xmlns:a16="http://schemas.microsoft.com/office/drawing/2014/main" id="{04D395D8-0405-47FB-8531-EA7D11D27FF1}"/>
              </a:ext>
            </a:extLst>
          </p:cNvPr>
          <p:cNvSpPr>
            <a:spLocks noGrp="1"/>
          </p:cNvSpPr>
          <p:nvPr>
            <p:ph idx="1"/>
          </p:nvPr>
        </p:nvSpPr>
        <p:spPr>
          <a:xfrm>
            <a:off x="457200" y="1524000"/>
            <a:ext cx="8229600" cy="4489621"/>
          </a:xfrm>
        </p:spPr>
        <p:txBody>
          <a:bodyPr/>
          <a:lstStyle/>
          <a:p>
            <a:pPr marL="0" indent="0">
              <a:buNone/>
            </a:pPr>
            <a:r>
              <a:rPr lang="en-US" sz="1800">
                <a:solidFill>
                  <a:schemeClr val="bg2"/>
                </a:solidFill>
                <a:latin typeface="Times New Roman" panose="02020603050405020304" pitchFamily="18" charset="0"/>
                <a:ea typeface="ＭＳ Ｐゴシック"/>
                <a:cs typeface="Times New Roman" panose="02020603050405020304" pitchFamily="18" charset="0"/>
              </a:rPr>
              <a:t>ESSER I, II, and III may be used for preventing, preparing for, and responding to the COVID-19 pandemic.  </a:t>
            </a:r>
          </a:p>
          <a:p>
            <a:pPr marL="0" indent="0">
              <a:buNone/>
            </a:pPr>
            <a:r>
              <a:rPr lang="en-US" sz="1800">
                <a:solidFill>
                  <a:schemeClr val="bg2"/>
                </a:solidFill>
                <a:latin typeface="Times New Roman" panose="02020603050405020304" pitchFamily="18" charset="0"/>
                <a:cs typeface="Times New Roman" panose="02020603050405020304" pitchFamily="18" charset="0"/>
              </a:rPr>
              <a:t>More specifically, </a:t>
            </a:r>
          </a:p>
          <a:p>
            <a:r>
              <a:rPr lang="en-US" sz="1800">
                <a:solidFill>
                  <a:schemeClr val="bg2"/>
                </a:solidFill>
                <a:latin typeface="Times New Roman" panose="02020603050405020304" pitchFamily="18" charset="0"/>
                <a:cs typeface="Times New Roman" panose="02020603050405020304" pitchFamily="18" charset="0"/>
              </a:rPr>
              <a:t>enable SEAs to enact appropriate measures to help schools implement mitigation strategies consistent with the </a:t>
            </a:r>
            <a:r>
              <a:rPr lang="en-US" sz="1800" u="sng">
                <a:solidFill>
                  <a:schemeClr val="bg2"/>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Centers for Disease Control and Prevention’s (CDC) Operational Strategy for K-12 Schools</a:t>
            </a:r>
            <a:r>
              <a:rPr lang="en-US" sz="1800">
                <a:solidFill>
                  <a:schemeClr val="bg2"/>
                </a:solidFill>
                <a:latin typeface="Times New Roman" panose="02020603050405020304" pitchFamily="18" charset="0"/>
                <a:cs typeface="Times New Roman" panose="02020603050405020304" pitchFamily="18" charset="0"/>
              </a:rPr>
              <a:t> to the greatest extent practicable</a:t>
            </a:r>
          </a:p>
          <a:p>
            <a:r>
              <a:rPr lang="en-US" sz="1800">
                <a:solidFill>
                  <a:schemeClr val="bg2"/>
                </a:solidFill>
                <a:latin typeface="Times New Roman" panose="02020603050405020304" pitchFamily="18" charset="0"/>
                <a:cs typeface="Times New Roman" panose="02020603050405020304" pitchFamily="18" charset="0"/>
              </a:rPr>
              <a:t>address the many impacts of COVID-19 on students, including from interrupted instruction; </a:t>
            </a:r>
          </a:p>
          <a:p>
            <a:r>
              <a:rPr lang="en-US" sz="1800">
                <a:solidFill>
                  <a:schemeClr val="bg2"/>
                </a:solidFill>
                <a:latin typeface="Times New Roman" panose="02020603050405020304" pitchFamily="18" charset="0"/>
                <a:cs typeface="Times New Roman" panose="02020603050405020304" pitchFamily="18" charset="0"/>
              </a:rPr>
              <a:t>implement strategies to meet students’ social, emotional, mental health, and academic needs; offer crucial evidence-based summer, afterschool, and other extended learning and enrichment programs;</a:t>
            </a:r>
          </a:p>
          <a:p>
            <a:r>
              <a:rPr lang="en-US" sz="1800">
                <a:solidFill>
                  <a:schemeClr val="bg2"/>
                </a:solidFill>
                <a:latin typeface="Times New Roman" panose="02020603050405020304" pitchFamily="18" charset="0"/>
                <a:cs typeface="Times New Roman" panose="02020603050405020304" pitchFamily="18" charset="0"/>
              </a:rPr>
              <a:t>support early childhood education; invest in staff capacity; </a:t>
            </a:r>
          </a:p>
          <a:p>
            <a:r>
              <a:rPr lang="en-US" sz="1800">
                <a:solidFill>
                  <a:schemeClr val="bg2"/>
                </a:solidFill>
                <a:latin typeface="Times New Roman" panose="02020603050405020304" pitchFamily="18" charset="0"/>
                <a:cs typeface="Times New Roman" panose="02020603050405020304" pitchFamily="18" charset="0"/>
              </a:rPr>
              <a:t>and avoid devastating layoffs, ensuring that all students have access to teachers, counselors, and other school personnel to support their needs. </a:t>
            </a:r>
            <a:endParaRPr lang="en-US" sz="1800">
              <a:solidFill>
                <a:schemeClr val="bg2"/>
              </a:solidFill>
              <a:latin typeface="Times New Roman" panose="02020603050405020304" pitchFamily="18" charset="0"/>
              <a:ea typeface="ＭＳ Ｐゴシック"/>
              <a:cs typeface="Times New Roman" panose="02020603050405020304" pitchFamily="18" charset="0"/>
            </a:endParaRPr>
          </a:p>
          <a:p>
            <a:endParaRPr lang="en-US">
              <a:solidFill>
                <a:schemeClr val="bg2"/>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74014B0-638D-421D-B493-60FA6979CFF2}"/>
              </a:ext>
            </a:extLst>
          </p:cNvPr>
          <p:cNvSpPr>
            <a:spLocks noGrp="1"/>
          </p:cNvSpPr>
          <p:nvPr>
            <p:ph type="sldNum" sz="quarter" idx="11"/>
          </p:nvPr>
        </p:nvSpPr>
        <p:spPr/>
        <p:txBody>
          <a:bodyPr/>
          <a:lstStyle/>
          <a:p>
            <a:fld id="{6AEBCBB7-F6B5-49FC-AD75-37A529294CBE}" type="slidenum">
              <a:rPr lang="en-US" altLang="en-US" smtClean="0"/>
              <a:pPr/>
              <a:t>11</a:t>
            </a:fld>
            <a:endParaRPr lang="en-US" altLang="en-US"/>
          </a:p>
        </p:txBody>
      </p:sp>
    </p:spTree>
    <p:extLst>
      <p:ext uri="{BB962C8B-B14F-4D97-AF65-F5344CB8AC3E}">
        <p14:creationId xmlns:p14="http://schemas.microsoft.com/office/powerpoint/2010/main" val="4231804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B5812-BB84-4E73-B61D-2B335CB36FE9}"/>
              </a:ext>
            </a:extLst>
          </p:cNvPr>
          <p:cNvSpPr>
            <a:spLocks noGrp="1"/>
          </p:cNvSpPr>
          <p:nvPr>
            <p:ph type="title"/>
          </p:nvPr>
        </p:nvSpPr>
        <p:spPr/>
        <p:txBody>
          <a:bodyPr/>
          <a:lstStyle/>
          <a:p>
            <a:pPr algn="ctr"/>
            <a:r>
              <a:rPr lang="en-US" sz="2400">
                <a:solidFill>
                  <a:schemeClr val="bg2"/>
                </a:solidFill>
                <a:latin typeface="Times New Roman"/>
                <a:cs typeface="Times New Roman"/>
              </a:rPr>
              <a:t>ESSER III Clarifications</a:t>
            </a:r>
            <a:endParaRPr lang="en-US" sz="2400">
              <a:solidFill>
                <a:schemeClr val="bg2"/>
              </a:solidFill>
              <a:cs typeface="Arial"/>
            </a:endParaRPr>
          </a:p>
        </p:txBody>
      </p:sp>
      <p:sp>
        <p:nvSpPr>
          <p:cNvPr id="3" name="Content Placeholder 2">
            <a:extLst>
              <a:ext uri="{FF2B5EF4-FFF2-40B4-BE49-F238E27FC236}">
                <a16:creationId xmlns:a16="http://schemas.microsoft.com/office/drawing/2014/main" id="{A107F533-2C9F-4D41-BF9E-38FB4FC98D69}"/>
              </a:ext>
            </a:extLst>
          </p:cNvPr>
          <p:cNvSpPr>
            <a:spLocks noGrp="1"/>
          </p:cNvSpPr>
          <p:nvPr>
            <p:ph idx="1"/>
          </p:nvPr>
        </p:nvSpPr>
        <p:spPr>
          <a:xfrm>
            <a:off x="457200" y="1297858"/>
            <a:ext cx="8229600" cy="4876800"/>
          </a:xfrm>
        </p:spPr>
        <p:txBody>
          <a:bodyPr/>
          <a:lstStyle/>
          <a:p>
            <a:endParaRPr lang="en-US">
              <a:solidFill>
                <a:schemeClr val="bg2"/>
              </a:solidFill>
              <a:latin typeface="Times New Roman"/>
              <a:ea typeface="+mn-lt"/>
              <a:cs typeface="+mn-lt"/>
            </a:endParaRPr>
          </a:p>
        </p:txBody>
      </p:sp>
      <p:sp>
        <p:nvSpPr>
          <p:cNvPr id="4" name="Slide Number Placeholder 3">
            <a:extLst>
              <a:ext uri="{FF2B5EF4-FFF2-40B4-BE49-F238E27FC236}">
                <a16:creationId xmlns:a16="http://schemas.microsoft.com/office/drawing/2014/main" id="{066812AC-22C8-4433-850C-C74E1A094CC7}"/>
              </a:ext>
            </a:extLst>
          </p:cNvPr>
          <p:cNvSpPr>
            <a:spLocks noGrp="1"/>
          </p:cNvSpPr>
          <p:nvPr>
            <p:ph type="sldNum" sz="quarter" idx="11"/>
          </p:nvPr>
        </p:nvSpPr>
        <p:spPr/>
        <p:txBody>
          <a:bodyPr/>
          <a:lstStyle/>
          <a:p>
            <a:fld id="{6AEBCBB7-F6B5-49FC-AD75-37A529294CBE}" type="slidenum">
              <a:rPr lang="en-US" altLang="en-US"/>
              <a:pPr/>
              <a:t>12</a:t>
            </a:fld>
            <a:endParaRPr lang="en-US" altLang="en-US"/>
          </a:p>
        </p:txBody>
      </p:sp>
      <p:pic>
        <p:nvPicPr>
          <p:cNvPr id="5" name="Picture 4">
            <a:extLst>
              <a:ext uri="{FF2B5EF4-FFF2-40B4-BE49-F238E27FC236}">
                <a16:creationId xmlns:a16="http://schemas.microsoft.com/office/drawing/2014/main" id="{DC3EE666-A4F6-40C3-BED9-B5D6BED0C68C}"/>
              </a:ext>
            </a:extLst>
          </p:cNvPr>
          <p:cNvPicPr>
            <a:picLocks noChangeAspect="1"/>
          </p:cNvPicPr>
          <p:nvPr/>
        </p:nvPicPr>
        <p:blipFill>
          <a:blip r:embed="rId3"/>
          <a:stretch>
            <a:fillRect/>
          </a:stretch>
        </p:blipFill>
        <p:spPr>
          <a:xfrm>
            <a:off x="350520" y="1227291"/>
            <a:ext cx="8442960" cy="4437123"/>
          </a:xfrm>
          <a:prstGeom prst="rect">
            <a:avLst/>
          </a:prstGeom>
        </p:spPr>
      </p:pic>
    </p:spTree>
    <p:extLst>
      <p:ext uri="{BB962C8B-B14F-4D97-AF65-F5344CB8AC3E}">
        <p14:creationId xmlns:p14="http://schemas.microsoft.com/office/powerpoint/2010/main" val="183399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C6096-7AF2-491B-B678-41EB118F1CFC}"/>
              </a:ext>
            </a:extLst>
          </p:cNvPr>
          <p:cNvSpPr>
            <a:spLocks noGrp="1"/>
          </p:cNvSpPr>
          <p:nvPr>
            <p:ph type="title"/>
          </p:nvPr>
        </p:nvSpPr>
        <p:spPr/>
        <p:txBody>
          <a:bodyPr/>
          <a:lstStyle/>
          <a:p>
            <a:pPr algn="ctr"/>
            <a:r>
              <a:rPr lang="en-US">
                <a:latin typeface="Times New Roman" panose="02020603050405020304" pitchFamily="18" charset="0"/>
                <a:cs typeface="Times New Roman" panose="02020603050405020304" pitchFamily="18" charset="0"/>
              </a:rPr>
              <a:t>Safe Return to School Plan </a:t>
            </a:r>
            <a:br>
              <a:rPr lang="en-US">
                <a:latin typeface="Times New Roman" panose="02020603050405020304" pitchFamily="18" charset="0"/>
                <a:cs typeface="Times New Roman" panose="02020603050405020304" pitchFamily="18" charset="0"/>
              </a:rPr>
            </a:br>
            <a:endParaRPr lang="en-US">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D0116CE-9105-432C-A37A-CDF793A7F52A}"/>
              </a:ext>
            </a:extLst>
          </p:cNvPr>
          <p:cNvSpPr>
            <a:spLocks noGrp="1"/>
          </p:cNvSpPr>
          <p:nvPr>
            <p:ph type="sldNum" sz="quarter" idx="11"/>
          </p:nvPr>
        </p:nvSpPr>
        <p:spPr/>
        <p:txBody>
          <a:bodyPr/>
          <a:lstStyle/>
          <a:p>
            <a:fld id="{6AEBCBB7-F6B5-49FC-AD75-37A529294CBE}" type="slidenum">
              <a:rPr lang="en-US" altLang="en-US"/>
              <a:pPr/>
              <a:t>13</a:t>
            </a:fld>
            <a:endParaRPr lang="en-US" altLang="en-US"/>
          </a:p>
        </p:txBody>
      </p:sp>
      <p:sp>
        <p:nvSpPr>
          <p:cNvPr id="3" name="Content Placeholder 2">
            <a:extLst>
              <a:ext uri="{FF2B5EF4-FFF2-40B4-BE49-F238E27FC236}">
                <a16:creationId xmlns:a16="http://schemas.microsoft.com/office/drawing/2014/main" id="{F89DA9F3-D701-438A-83D4-A2890D2BE623}"/>
              </a:ext>
            </a:extLst>
          </p:cNvPr>
          <p:cNvSpPr>
            <a:spLocks noGrp="1"/>
          </p:cNvSpPr>
          <p:nvPr>
            <p:ph idx="1"/>
          </p:nvPr>
        </p:nvSpPr>
        <p:spPr/>
        <p:txBody>
          <a:bodyPr/>
          <a:lstStyle/>
          <a:p>
            <a:pPr marL="0" indent="0">
              <a:buNone/>
            </a:pPr>
            <a:r>
              <a:rPr lang="en-US">
                <a:solidFill>
                  <a:schemeClr val="bg2"/>
                </a:solidFill>
                <a:latin typeface="Times New Roman" panose="02020603050405020304" pitchFamily="18" charset="0"/>
                <a:cs typeface="Times New Roman" panose="02020603050405020304" pitchFamily="18" charset="0"/>
              </a:rPr>
              <a:t>ESSER III requires SAUs to have a plan for the safe return to in-person instruction and continuity of services. </a:t>
            </a:r>
          </a:p>
          <a:p>
            <a:pPr marL="0" indent="0">
              <a:buNone/>
            </a:pPr>
            <a:endParaRPr lang="en-US">
              <a:solidFill>
                <a:schemeClr val="bg2"/>
              </a:solidFill>
              <a:latin typeface="Times New Roman" panose="02020603050405020304" pitchFamily="18" charset="0"/>
              <a:cs typeface="Times New Roman" panose="02020603050405020304" pitchFamily="18" charset="0"/>
            </a:endParaRPr>
          </a:p>
          <a:p>
            <a:pPr marL="0" indent="0">
              <a:buNone/>
            </a:pPr>
            <a:r>
              <a:rPr lang="en-US">
                <a:solidFill>
                  <a:schemeClr val="bg2"/>
                </a:solidFill>
                <a:latin typeface="Times New Roman" panose="02020603050405020304" pitchFamily="18" charset="0"/>
                <a:cs typeface="Times New Roman" panose="02020603050405020304" pitchFamily="18" charset="0"/>
              </a:rPr>
              <a:t>SAUs must have sought and incorporated public comment on the plans. The Maine DOE will provide an opportunity for SAUs to use the plans that were approved in summer or fall of 2020 by local school boards in their applications for ESSER III funds.  </a:t>
            </a:r>
          </a:p>
          <a:p>
            <a:pPr marL="0" indent="0">
              <a:buNone/>
            </a:pPr>
            <a:endParaRPr lang="en-US">
              <a:solidFill>
                <a:schemeClr val="bg2"/>
              </a:solidFill>
            </a:endParaRPr>
          </a:p>
        </p:txBody>
      </p:sp>
    </p:spTree>
    <p:extLst>
      <p:ext uri="{BB962C8B-B14F-4D97-AF65-F5344CB8AC3E}">
        <p14:creationId xmlns:p14="http://schemas.microsoft.com/office/powerpoint/2010/main" val="2370557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D6288-4C57-4ED0-B22B-07B2BB9594FE}"/>
              </a:ext>
            </a:extLst>
          </p:cNvPr>
          <p:cNvSpPr>
            <a:spLocks noGrp="1"/>
          </p:cNvSpPr>
          <p:nvPr>
            <p:ph type="title"/>
          </p:nvPr>
        </p:nvSpPr>
        <p:spPr/>
        <p:txBody>
          <a:bodyPr/>
          <a:lstStyle/>
          <a:p>
            <a:pPr algn="ctr"/>
            <a:r>
              <a:rPr lang="en-US" sz="2400">
                <a:solidFill>
                  <a:schemeClr val="bg2"/>
                </a:solidFill>
                <a:latin typeface="Times New Roman" panose="02020603050405020304" pitchFamily="18" charset="0"/>
                <a:ea typeface="ＭＳ Ｐゴシック"/>
                <a:cs typeface="Times New Roman" panose="02020603050405020304" pitchFamily="18" charset="0"/>
              </a:rPr>
              <a:t>ESSER III Application</a:t>
            </a:r>
            <a:br>
              <a:rPr lang="en-US" sz="2400">
                <a:solidFill>
                  <a:schemeClr val="bg2"/>
                </a:solidFill>
                <a:ea typeface="ＭＳ Ｐゴシック"/>
              </a:rPr>
            </a:br>
            <a:endParaRPr lang="en-US" sz="2400"/>
          </a:p>
        </p:txBody>
      </p:sp>
      <p:sp>
        <p:nvSpPr>
          <p:cNvPr id="3" name="Content Placeholder 2">
            <a:extLst>
              <a:ext uri="{FF2B5EF4-FFF2-40B4-BE49-F238E27FC236}">
                <a16:creationId xmlns:a16="http://schemas.microsoft.com/office/drawing/2014/main" id="{04D395D8-0405-47FB-8531-EA7D11D27FF1}"/>
              </a:ext>
            </a:extLst>
          </p:cNvPr>
          <p:cNvSpPr>
            <a:spLocks noGrp="1"/>
          </p:cNvSpPr>
          <p:nvPr>
            <p:ph idx="1"/>
          </p:nvPr>
        </p:nvSpPr>
        <p:spPr>
          <a:xfrm>
            <a:off x="457199" y="375920"/>
            <a:ext cx="8283677" cy="5339080"/>
          </a:xfrm>
        </p:spPr>
        <p:txBody>
          <a:bodyPr/>
          <a:lstStyle/>
          <a:p>
            <a:pPr marL="0" indent="0">
              <a:buNone/>
            </a:pPr>
            <a:endParaRPr lang="en-US" sz="2200">
              <a:solidFill>
                <a:schemeClr val="bg2"/>
              </a:solidFill>
              <a:latin typeface="Times New Roman" panose="02020603050405020304" pitchFamily="18" charset="0"/>
              <a:cs typeface="Times New Roman" panose="02020603050405020304" pitchFamily="18" charset="0"/>
            </a:endParaRPr>
          </a:p>
          <a:p>
            <a:r>
              <a:rPr lang="en-US" sz="2200">
                <a:solidFill>
                  <a:schemeClr val="bg2"/>
                </a:solidFill>
                <a:latin typeface="Times New Roman" panose="02020603050405020304" pitchFamily="18" charset="0"/>
                <a:ea typeface="ＭＳ Ｐゴシック"/>
                <a:cs typeface="Times New Roman" panose="02020603050405020304" pitchFamily="18" charset="0"/>
              </a:rPr>
              <a:t>Maine DOE is currently completing internal financial requirements needed to allocate ESSER III funds to eligible school administrative units</a:t>
            </a:r>
          </a:p>
          <a:p>
            <a:r>
              <a:rPr lang="en-US" sz="2200">
                <a:solidFill>
                  <a:schemeClr val="bg2"/>
                </a:solidFill>
                <a:latin typeface="Times New Roman" panose="02020603050405020304" pitchFamily="18" charset="0"/>
                <a:cs typeface="Times New Roman" panose="02020603050405020304" pitchFamily="18" charset="0"/>
              </a:rPr>
              <a:t>DOE’s Consolidated Application and Grant Reimbursement </a:t>
            </a:r>
            <a:r>
              <a:rPr lang="en-US" sz="2200" u="sng">
                <a:solidFill>
                  <a:schemeClr val="bg2"/>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website</a:t>
            </a:r>
            <a:r>
              <a:rPr lang="en-US" sz="2200">
                <a:solidFill>
                  <a:schemeClr val="bg2"/>
                </a:solidFill>
                <a:latin typeface="Times New Roman" panose="02020603050405020304" pitchFamily="18" charset="0"/>
                <a:cs typeface="Times New Roman" panose="02020603050405020304" pitchFamily="18" charset="0"/>
              </a:rPr>
              <a:t> will be utilized by school administrative districts to complete the ESSER III application and submit reimbursement requests</a:t>
            </a:r>
          </a:p>
          <a:p>
            <a:r>
              <a:rPr lang="en-US" sz="2200">
                <a:solidFill>
                  <a:schemeClr val="bg2"/>
                </a:solidFill>
                <a:latin typeface="Times New Roman" panose="02020603050405020304" pitchFamily="18" charset="0"/>
                <a:cs typeface="Times New Roman" panose="02020603050405020304" pitchFamily="18" charset="0"/>
              </a:rPr>
              <a:t>SEA completed impact study is required</a:t>
            </a:r>
            <a:endParaRPr lang="en-US" sz="2200" b="0" i="0">
              <a:solidFill>
                <a:schemeClr val="bg2"/>
              </a:solidFill>
              <a:effectLst/>
              <a:latin typeface="Times New Roman" panose="02020603050405020304" pitchFamily="18" charset="0"/>
              <a:cs typeface="Times New Roman" panose="02020603050405020304" pitchFamily="18" charset="0"/>
            </a:endParaRPr>
          </a:p>
          <a:p>
            <a:r>
              <a:rPr lang="en-US" sz="2200">
                <a:solidFill>
                  <a:schemeClr val="bg2"/>
                </a:solidFill>
                <a:latin typeface="Times New Roman" panose="02020603050405020304" pitchFamily="18" charset="0"/>
                <a:cs typeface="Times New Roman" panose="02020603050405020304" pitchFamily="18" charset="0"/>
              </a:rPr>
              <a:t>DOE received 2/3 ($274,202,188.00) of the ESSER III award on March 24, 2021. USED will release an application for the remaining 1/3 in April. DOE will not be able to make the required allocations (90% of total award) until the final 1/3 GAN is received.</a:t>
            </a:r>
            <a:endParaRPr lang="en-US" sz="2200" b="0" i="0">
              <a:solidFill>
                <a:schemeClr val="bg2"/>
              </a:solidFill>
              <a:effectLst/>
              <a:latin typeface="Times New Roman" panose="02020603050405020304" pitchFamily="18" charset="0"/>
              <a:cs typeface="Times New Roman" panose="02020603050405020304" pitchFamily="18" charset="0"/>
            </a:endParaRPr>
          </a:p>
          <a:p>
            <a:endParaRPr lang="en-US" sz="2200">
              <a:solidFill>
                <a:schemeClr val="bg2"/>
              </a:solidFill>
              <a:latin typeface="Times New Roman" panose="02020603050405020304" pitchFamily="18" charset="0"/>
              <a:ea typeface="ＭＳ Ｐゴシック"/>
              <a:cs typeface="Times New Roman" panose="02020603050405020304" pitchFamily="18" charset="0"/>
            </a:endParaRPr>
          </a:p>
          <a:p>
            <a:endParaRPr lang="en-US" sz="2000">
              <a:solidFill>
                <a:schemeClr val="bg2"/>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440E4E1-8E3B-4506-A7D3-63E82F67D9BC}"/>
              </a:ext>
            </a:extLst>
          </p:cNvPr>
          <p:cNvSpPr>
            <a:spLocks noGrp="1"/>
          </p:cNvSpPr>
          <p:nvPr>
            <p:ph type="sldNum" sz="quarter" idx="11"/>
          </p:nvPr>
        </p:nvSpPr>
        <p:spPr/>
        <p:txBody>
          <a:bodyPr/>
          <a:lstStyle/>
          <a:p>
            <a:fld id="{6AEBCBB7-F6B5-49FC-AD75-37A529294CBE}" type="slidenum">
              <a:rPr lang="en-US" altLang="en-US" smtClean="0"/>
              <a:pPr/>
              <a:t>14</a:t>
            </a:fld>
            <a:endParaRPr lang="en-US" altLang="en-US"/>
          </a:p>
        </p:txBody>
      </p:sp>
    </p:spTree>
    <p:extLst>
      <p:ext uri="{BB962C8B-B14F-4D97-AF65-F5344CB8AC3E}">
        <p14:creationId xmlns:p14="http://schemas.microsoft.com/office/powerpoint/2010/main" val="3721183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CAE6-36F3-4519-8D95-D830252A0974}"/>
              </a:ext>
            </a:extLst>
          </p:cNvPr>
          <p:cNvSpPr>
            <a:spLocks noGrp="1"/>
          </p:cNvSpPr>
          <p:nvPr>
            <p:ph type="title"/>
          </p:nvPr>
        </p:nvSpPr>
        <p:spPr/>
        <p:txBody>
          <a:bodyPr/>
          <a:lstStyle/>
          <a:p>
            <a:pPr algn="ctr"/>
            <a:r>
              <a:rPr lang="en-US" sz="2400">
                <a:solidFill>
                  <a:schemeClr val="bg2"/>
                </a:solidFill>
                <a:latin typeface="Times New Roman"/>
                <a:cs typeface="Times New Roman"/>
              </a:rPr>
              <a:t>ESSER Timeline</a:t>
            </a:r>
            <a:endParaRPr lang="en-US" sz="2400">
              <a:solidFill>
                <a:schemeClr val="bg2"/>
              </a:solidFill>
              <a:cs typeface="Arial"/>
            </a:endParaRPr>
          </a:p>
        </p:txBody>
      </p:sp>
      <p:sp>
        <p:nvSpPr>
          <p:cNvPr id="3" name="Content Placeholder 2">
            <a:extLst>
              <a:ext uri="{FF2B5EF4-FFF2-40B4-BE49-F238E27FC236}">
                <a16:creationId xmlns:a16="http://schemas.microsoft.com/office/drawing/2014/main" id="{524E9447-C12B-4DE1-8D76-5E445E29E936}"/>
              </a:ext>
            </a:extLst>
          </p:cNvPr>
          <p:cNvSpPr>
            <a:spLocks noGrp="1"/>
          </p:cNvSpPr>
          <p:nvPr>
            <p:ph idx="1"/>
          </p:nvPr>
        </p:nvSpPr>
        <p:spPr/>
        <p:txBody>
          <a:bodyPr/>
          <a:lstStyle/>
          <a:p>
            <a:r>
              <a:rPr lang="en-US" sz="2400">
                <a:solidFill>
                  <a:schemeClr val="bg2"/>
                </a:solidFill>
                <a:latin typeface="Times New Roman"/>
                <a:cs typeface="Times New Roman"/>
              </a:rPr>
              <a:t>Approved COVID-19 ESSERF project expenses, which were encumbered </a:t>
            </a:r>
            <a:r>
              <a:rPr lang="en-US" sz="2400" b="1">
                <a:solidFill>
                  <a:schemeClr val="bg2"/>
                </a:solidFill>
                <a:latin typeface="Times New Roman"/>
                <a:cs typeface="Times New Roman"/>
              </a:rPr>
              <a:t>on or after March 13, 2020</a:t>
            </a:r>
            <a:r>
              <a:rPr lang="en-US" sz="2400">
                <a:solidFill>
                  <a:schemeClr val="bg2"/>
                </a:solidFill>
                <a:latin typeface="Times New Roman"/>
                <a:cs typeface="Times New Roman"/>
              </a:rPr>
              <a:t> and served to address specific challenges brought on by COVID-19, are eligible for reimbursement</a:t>
            </a:r>
          </a:p>
          <a:p>
            <a:pPr marL="0" indent="0">
              <a:buNone/>
            </a:pPr>
            <a:endParaRPr lang="en-US" sz="2400">
              <a:solidFill>
                <a:schemeClr val="bg2"/>
              </a:solidFill>
              <a:latin typeface="Times New Roman"/>
              <a:cs typeface="Times New Roman"/>
            </a:endParaRPr>
          </a:p>
          <a:p>
            <a:r>
              <a:rPr lang="en-US" sz="2400">
                <a:solidFill>
                  <a:schemeClr val="bg2"/>
                </a:solidFill>
                <a:latin typeface="Times New Roman"/>
                <a:cs typeface="Times New Roman"/>
              </a:rPr>
              <a:t>SAUs will have until September 30, 202</a:t>
            </a:r>
            <a:r>
              <a:rPr lang="en-US" sz="2400" b="1">
                <a:solidFill>
                  <a:schemeClr val="bg2"/>
                </a:solidFill>
                <a:latin typeface="Times New Roman"/>
                <a:cs typeface="Times New Roman"/>
              </a:rPr>
              <a:t>2 </a:t>
            </a:r>
            <a:r>
              <a:rPr lang="en-US" sz="2400">
                <a:solidFill>
                  <a:schemeClr val="bg2"/>
                </a:solidFill>
                <a:latin typeface="Times New Roman"/>
                <a:cs typeface="Times New Roman"/>
              </a:rPr>
              <a:t>to obligate ESSER I September 30, 202</a:t>
            </a:r>
            <a:r>
              <a:rPr lang="en-US" sz="2400" b="1">
                <a:solidFill>
                  <a:schemeClr val="bg2"/>
                </a:solidFill>
                <a:latin typeface="Times New Roman"/>
                <a:cs typeface="Times New Roman"/>
              </a:rPr>
              <a:t>3</a:t>
            </a:r>
            <a:r>
              <a:rPr lang="en-US" sz="2400">
                <a:solidFill>
                  <a:schemeClr val="bg2"/>
                </a:solidFill>
                <a:latin typeface="Times New Roman"/>
                <a:cs typeface="Times New Roman"/>
              </a:rPr>
              <a:t> to obligate ESSER II, September 30, 202</a:t>
            </a:r>
            <a:r>
              <a:rPr lang="en-US" sz="2400" b="1">
                <a:solidFill>
                  <a:schemeClr val="bg2"/>
                </a:solidFill>
                <a:latin typeface="Times New Roman"/>
                <a:cs typeface="Times New Roman"/>
              </a:rPr>
              <a:t>4</a:t>
            </a:r>
            <a:r>
              <a:rPr lang="en-US" sz="2400">
                <a:solidFill>
                  <a:schemeClr val="bg2"/>
                </a:solidFill>
                <a:latin typeface="Times New Roman"/>
                <a:cs typeface="Times New Roman"/>
              </a:rPr>
              <a:t> to obligate for ESSER III</a:t>
            </a:r>
            <a:endParaRPr lang="en-US" sz="2400">
              <a:solidFill>
                <a:schemeClr val="bg2"/>
              </a:solidFill>
              <a:cs typeface="Arial"/>
            </a:endParaRPr>
          </a:p>
        </p:txBody>
      </p:sp>
      <p:sp>
        <p:nvSpPr>
          <p:cNvPr id="4" name="Slide Number Placeholder 3">
            <a:extLst>
              <a:ext uri="{FF2B5EF4-FFF2-40B4-BE49-F238E27FC236}">
                <a16:creationId xmlns:a16="http://schemas.microsoft.com/office/drawing/2014/main" id="{13965F88-FE0B-4B9C-B38E-D35F7F539A95}"/>
              </a:ext>
            </a:extLst>
          </p:cNvPr>
          <p:cNvSpPr>
            <a:spLocks noGrp="1"/>
          </p:cNvSpPr>
          <p:nvPr>
            <p:ph type="sldNum" sz="quarter" idx="11"/>
          </p:nvPr>
        </p:nvSpPr>
        <p:spPr/>
        <p:txBody>
          <a:bodyPr/>
          <a:lstStyle/>
          <a:p>
            <a:fld id="{6AEBCBB7-F6B5-49FC-AD75-37A529294CBE}" type="slidenum">
              <a:rPr lang="en-US" altLang="en-US"/>
              <a:pPr/>
              <a:t>15</a:t>
            </a:fld>
            <a:endParaRPr lang="en-US" altLang="en-US"/>
          </a:p>
        </p:txBody>
      </p:sp>
    </p:spTree>
    <p:extLst>
      <p:ext uri="{BB962C8B-B14F-4D97-AF65-F5344CB8AC3E}">
        <p14:creationId xmlns:p14="http://schemas.microsoft.com/office/powerpoint/2010/main" val="1392246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B5812-BB84-4E73-B61D-2B335CB36FE9}"/>
              </a:ext>
            </a:extLst>
          </p:cNvPr>
          <p:cNvSpPr>
            <a:spLocks noGrp="1"/>
          </p:cNvSpPr>
          <p:nvPr>
            <p:ph type="title"/>
          </p:nvPr>
        </p:nvSpPr>
        <p:spPr/>
        <p:txBody>
          <a:bodyPr/>
          <a:lstStyle/>
          <a:p>
            <a:pPr algn="ctr"/>
            <a:r>
              <a:rPr lang="en-US" sz="2400">
                <a:solidFill>
                  <a:schemeClr val="bg2"/>
                </a:solidFill>
                <a:latin typeface="Times New Roman"/>
                <a:cs typeface="Times New Roman"/>
              </a:rPr>
              <a:t>ESSER III</a:t>
            </a:r>
            <a:br>
              <a:rPr lang="en-US" sz="2400">
                <a:solidFill>
                  <a:schemeClr val="bg2"/>
                </a:solidFill>
                <a:latin typeface="Times New Roman"/>
                <a:cs typeface="Times New Roman"/>
              </a:rPr>
            </a:br>
            <a:r>
              <a:rPr lang="en-US" sz="2400">
                <a:solidFill>
                  <a:schemeClr val="bg2"/>
                </a:solidFill>
                <a:latin typeface="Times New Roman"/>
                <a:cs typeface="Times New Roman"/>
              </a:rPr>
              <a:t>Application Approval Process</a:t>
            </a:r>
            <a:endParaRPr lang="en-US" sz="2400">
              <a:solidFill>
                <a:schemeClr val="bg2"/>
              </a:solidFill>
              <a:cs typeface="Arial"/>
            </a:endParaRPr>
          </a:p>
        </p:txBody>
      </p:sp>
      <p:sp>
        <p:nvSpPr>
          <p:cNvPr id="3" name="Content Placeholder 2">
            <a:extLst>
              <a:ext uri="{FF2B5EF4-FFF2-40B4-BE49-F238E27FC236}">
                <a16:creationId xmlns:a16="http://schemas.microsoft.com/office/drawing/2014/main" id="{A107F533-2C9F-4D41-BF9E-38FB4FC98D69}"/>
              </a:ext>
            </a:extLst>
          </p:cNvPr>
          <p:cNvSpPr>
            <a:spLocks noGrp="1"/>
          </p:cNvSpPr>
          <p:nvPr>
            <p:ph idx="1"/>
          </p:nvPr>
        </p:nvSpPr>
        <p:spPr/>
        <p:txBody>
          <a:bodyPr/>
          <a:lstStyle/>
          <a:p>
            <a:r>
              <a:rPr lang="en-US" sz="2000">
                <a:solidFill>
                  <a:schemeClr val="bg2"/>
                </a:solidFill>
                <a:latin typeface="Times New Roman"/>
                <a:ea typeface="+mn-lt"/>
                <a:cs typeface="+mn-lt"/>
              </a:rPr>
              <a:t>Maine DOE Application Website: </a:t>
            </a:r>
            <a:r>
              <a:rPr lang="en-US" sz="2000">
                <a:solidFill>
                  <a:schemeClr val="bg2"/>
                </a:solidFill>
                <a:latin typeface="Times New Roman"/>
                <a:ea typeface="+mn-lt"/>
                <a:cs typeface="+mn-lt"/>
                <a:hlinkClick r:id="rId3"/>
              </a:rPr>
              <a:t>https://www.4pcamaine.org/</a:t>
            </a:r>
            <a:endParaRPr lang="en-US" sz="2000">
              <a:solidFill>
                <a:schemeClr val="bg2"/>
              </a:solidFill>
              <a:latin typeface="Times New Roman"/>
              <a:ea typeface="+mn-lt"/>
              <a:cs typeface="+mn-lt"/>
            </a:endParaRPr>
          </a:p>
          <a:p>
            <a:r>
              <a:rPr lang="en-US" sz="2000">
                <a:solidFill>
                  <a:schemeClr val="bg2"/>
                </a:solidFill>
                <a:latin typeface="Times New Roman"/>
                <a:ea typeface="+mn-lt"/>
                <a:cs typeface="+mn-lt"/>
              </a:rPr>
              <a:t>To receive the SAU’s allocation under the ESSER program, a Superintendent must submit to the Department an application that provides the following information: </a:t>
            </a:r>
          </a:p>
          <a:p>
            <a:pPr lvl="1"/>
            <a:r>
              <a:rPr lang="en-US" sz="1800">
                <a:solidFill>
                  <a:schemeClr val="bg2"/>
                </a:solidFill>
                <a:latin typeface="Times New Roman"/>
                <a:ea typeface="+mn-lt"/>
                <a:cs typeface="+mn-lt"/>
              </a:rPr>
              <a:t>Part 1: A completed application cover sheet</a:t>
            </a:r>
          </a:p>
          <a:p>
            <a:pPr lvl="1"/>
            <a:r>
              <a:rPr lang="en-US" sz="1800">
                <a:solidFill>
                  <a:schemeClr val="bg2"/>
                </a:solidFill>
                <a:latin typeface="Times New Roman"/>
                <a:ea typeface="+mn-lt"/>
                <a:cs typeface="+mn-lt"/>
              </a:rPr>
              <a:t>Part 2: Education Reform, Certifications, Accountability, Transparency, and Reporting and Other Assurances</a:t>
            </a:r>
          </a:p>
          <a:p>
            <a:pPr lvl="1"/>
            <a:r>
              <a:rPr lang="en-US" sz="1800">
                <a:solidFill>
                  <a:schemeClr val="bg2"/>
                </a:solidFill>
                <a:latin typeface="Times New Roman"/>
                <a:ea typeface="+mn-lt"/>
                <a:cs typeface="+mn-lt"/>
              </a:rPr>
              <a:t>Part 3: A description of how the SAU intends to use the funds in reasonable and necessary ways to address challenges incurred because of COVID-19.</a:t>
            </a:r>
          </a:p>
          <a:p>
            <a:r>
              <a:rPr lang="en-US" sz="2200">
                <a:solidFill>
                  <a:schemeClr val="bg2"/>
                </a:solidFill>
                <a:latin typeface="Times New Roman"/>
                <a:ea typeface="+mn-lt"/>
                <a:cs typeface="+mn-lt"/>
              </a:rPr>
              <a:t>Grant Award Notification</a:t>
            </a:r>
          </a:p>
        </p:txBody>
      </p:sp>
      <p:sp>
        <p:nvSpPr>
          <p:cNvPr id="4" name="Slide Number Placeholder 3">
            <a:extLst>
              <a:ext uri="{FF2B5EF4-FFF2-40B4-BE49-F238E27FC236}">
                <a16:creationId xmlns:a16="http://schemas.microsoft.com/office/drawing/2014/main" id="{066812AC-22C8-4433-850C-C74E1A094CC7}"/>
              </a:ext>
            </a:extLst>
          </p:cNvPr>
          <p:cNvSpPr>
            <a:spLocks noGrp="1"/>
          </p:cNvSpPr>
          <p:nvPr>
            <p:ph type="sldNum" sz="quarter" idx="11"/>
          </p:nvPr>
        </p:nvSpPr>
        <p:spPr/>
        <p:txBody>
          <a:bodyPr/>
          <a:lstStyle/>
          <a:p>
            <a:fld id="{6AEBCBB7-F6B5-49FC-AD75-37A529294CBE}" type="slidenum">
              <a:rPr lang="en-US" altLang="en-US"/>
              <a:pPr/>
              <a:t>16</a:t>
            </a:fld>
            <a:endParaRPr lang="en-US" altLang="en-US"/>
          </a:p>
        </p:txBody>
      </p:sp>
    </p:spTree>
    <p:extLst>
      <p:ext uri="{BB962C8B-B14F-4D97-AF65-F5344CB8AC3E}">
        <p14:creationId xmlns:p14="http://schemas.microsoft.com/office/powerpoint/2010/main" val="2709097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731D2-2878-4348-B096-E3DF5EB39F67}"/>
              </a:ext>
            </a:extLst>
          </p:cNvPr>
          <p:cNvSpPr>
            <a:spLocks noGrp="1"/>
          </p:cNvSpPr>
          <p:nvPr>
            <p:ph type="title"/>
          </p:nvPr>
        </p:nvSpPr>
        <p:spPr/>
        <p:txBody>
          <a:bodyPr/>
          <a:lstStyle/>
          <a:p>
            <a:pPr algn="ctr"/>
            <a:r>
              <a:rPr lang="en-US">
                <a:latin typeface="Times New Roman"/>
                <a:cs typeface="Arial"/>
              </a:rPr>
              <a:t>Maintenance of Effort - ARP</a:t>
            </a:r>
            <a:endParaRPr lang="en-US">
              <a:latin typeface="Times New Roman"/>
              <a:cs typeface="Times New Roman"/>
            </a:endParaRPr>
          </a:p>
        </p:txBody>
      </p:sp>
      <p:sp>
        <p:nvSpPr>
          <p:cNvPr id="3" name="Content Placeholder 2">
            <a:extLst>
              <a:ext uri="{FF2B5EF4-FFF2-40B4-BE49-F238E27FC236}">
                <a16:creationId xmlns:a16="http://schemas.microsoft.com/office/drawing/2014/main" id="{D2165764-297A-40C3-BB1A-C0B6101E9C1E}"/>
              </a:ext>
            </a:extLst>
          </p:cNvPr>
          <p:cNvSpPr>
            <a:spLocks noGrp="1"/>
          </p:cNvSpPr>
          <p:nvPr>
            <p:ph idx="1"/>
          </p:nvPr>
        </p:nvSpPr>
        <p:spPr/>
        <p:txBody>
          <a:bodyPr/>
          <a:lstStyle/>
          <a:p>
            <a:pPr marL="0" indent="0" algn="ctr">
              <a:lnSpc>
                <a:spcPct val="100000"/>
              </a:lnSpc>
              <a:spcBef>
                <a:spcPts val="0"/>
              </a:spcBef>
              <a:spcAft>
                <a:spcPts val="600"/>
              </a:spcAft>
              <a:buNone/>
            </a:pPr>
            <a:r>
              <a:rPr lang="en-US" sz="3000" b="1">
                <a:solidFill>
                  <a:schemeClr val="bg2"/>
                </a:solidFill>
                <a:latin typeface="Times New Roman" panose="02020603050405020304" pitchFamily="18" charset="0"/>
                <a:cs typeface="Times New Roman" panose="02020603050405020304" pitchFamily="18" charset="0"/>
              </a:rPr>
              <a:t>(FY 22, 23)</a:t>
            </a:r>
          </a:p>
          <a:p>
            <a:pPr>
              <a:lnSpc>
                <a:spcPct val="100000"/>
              </a:lnSpc>
              <a:spcBef>
                <a:spcPts val="0"/>
              </a:spcBef>
            </a:pPr>
            <a:r>
              <a:rPr lang="en-US" sz="2200">
                <a:solidFill>
                  <a:schemeClr val="bg2"/>
                </a:solidFill>
                <a:latin typeface="Times New Roman" panose="02020603050405020304" pitchFamily="18" charset="0"/>
                <a:cs typeface="Times New Roman" panose="02020603050405020304" pitchFamily="18" charset="0"/>
              </a:rPr>
              <a:t>State must maintain support of elementary and secondary and higher education at least at the </a:t>
            </a:r>
            <a:r>
              <a:rPr lang="en-US" sz="2200" b="1">
                <a:solidFill>
                  <a:schemeClr val="bg2"/>
                </a:solidFill>
                <a:latin typeface="Times New Roman" panose="02020603050405020304" pitchFamily="18" charset="0"/>
                <a:cs typeface="Times New Roman" panose="02020603050405020304" pitchFamily="18" charset="0"/>
              </a:rPr>
              <a:t>proportionate levels of support</a:t>
            </a:r>
            <a:r>
              <a:rPr lang="en-US" sz="2200">
                <a:solidFill>
                  <a:schemeClr val="bg2"/>
                </a:solidFill>
                <a:latin typeface="Times New Roman" panose="02020603050405020304" pitchFamily="18" charset="0"/>
                <a:cs typeface="Times New Roman" panose="02020603050405020304" pitchFamily="18" charset="0"/>
              </a:rPr>
              <a:t> relative to overall spending, averaged over FY 17-19.  </a:t>
            </a:r>
          </a:p>
          <a:p>
            <a:pPr>
              <a:lnSpc>
                <a:spcPct val="100000"/>
              </a:lnSpc>
              <a:spcBef>
                <a:spcPts val="0"/>
              </a:spcBef>
            </a:pPr>
            <a:r>
              <a:rPr lang="en-US" sz="2200">
                <a:solidFill>
                  <a:schemeClr val="bg2"/>
                </a:solidFill>
                <a:latin typeface="Times New Roman" panose="02020603050405020304" pitchFamily="18" charset="0"/>
                <a:cs typeface="Times New Roman" panose="02020603050405020304" pitchFamily="18" charset="0"/>
              </a:rPr>
              <a:t>ESSER I and ESSER II also have MOE requirements</a:t>
            </a:r>
          </a:p>
          <a:p>
            <a:pPr lvl="1">
              <a:lnSpc>
                <a:spcPct val="100000"/>
              </a:lnSpc>
              <a:spcBef>
                <a:spcPts val="0"/>
              </a:spcBef>
            </a:pPr>
            <a:r>
              <a:rPr lang="en-US" sz="2000">
                <a:solidFill>
                  <a:schemeClr val="bg2"/>
                </a:solidFill>
                <a:latin typeface="Times New Roman" panose="02020603050405020304" pitchFamily="18" charset="0"/>
                <a:cs typeface="Times New Roman" panose="02020603050405020304" pitchFamily="18" charset="0"/>
              </a:rPr>
              <a:t>All are waivable “for the purpose of relieving fiscal burdens incurred by states” in addressing COVID. </a:t>
            </a:r>
          </a:p>
          <a:p>
            <a:pPr>
              <a:lnSpc>
                <a:spcPct val="100000"/>
              </a:lnSpc>
              <a:spcBef>
                <a:spcPts val="0"/>
              </a:spcBef>
            </a:pPr>
            <a:r>
              <a:rPr lang="en-US" sz="2200">
                <a:solidFill>
                  <a:schemeClr val="bg2"/>
                </a:solidFill>
                <a:latin typeface="Times New Roman" panose="02020603050405020304" pitchFamily="18" charset="0"/>
                <a:cs typeface="Times New Roman" panose="02020603050405020304" pitchFamily="18" charset="0"/>
              </a:rPr>
              <a:t>ESEA, IDEA also have MOE requirements.</a:t>
            </a:r>
          </a:p>
          <a:p>
            <a:pPr marL="0" indent="0">
              <a:buNone/>
            </a:pPr>
            <a:endParaRPr lang="en-US">
              <a:solidFill>
                <a:schemeClr val="bg2"/>
              </a:solidFill>
              <a:latin typeface="Times New Roman"/>
              <a:cs typeface="Times New Roman"/>
            </a:endParaRPr>
          </a:p>
        </p:txBody>
      </p:sp>
      <p:sp>
        <p:nvSpPr>
          <p:cNvPr id="4" name="Slide Number Placeholder 3">
            <a:extLst>
              <a:ext uri="{FF2B5EF4-FFF2-40B4-BE49-F238E27FC236}">
                <a16:creationId xmlns:a16="http://schemas.microsoft.com/office/drawing/2014/main" id="{269D4E1B-D183-41E7-B49B-544E0A62C191}"/>
              </a:ext>
            </a:extLst>
          </p:cNvPr>
          <p:cNvSpPr>
            <a:spLocks noGrp="1"/>
          </p:cNvSpPr>
          <p:nvPr>
            <p:ph type="sldNum" sz="quarter" idx="11"/>
          </p:nvPr>
        </p:nvSpPr>
        <p:spPr/>
        <p:txBody>
          <a:bodyPr/>
          <a:lstStyle/>
          <a:p>
            <a:fld id="{6AEBCBB7-F6B5-49FC-AD75-37A529294CBE}" type="slidenum">
              <a:rPr lang="en-US" altLang="en-US"/>
              <a:pPr/>
              <a:t>17</a:t>
            </a:fld>
            <a:endParaRPr lang="en-US" altLang="en-US"/>
          </a:p>
        </p:txBody>
      </p:sp>
    </p:spTree>
    <p:extLst>
      <p:ext uri="{BB962C8B-B14F-4D97-AF65-F5344CB8AC3E}">
        <p14:creationId xmlns:p14="http://schemas.microsoft.com/office/powerpoint/2010/main" val="2701627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D6288-4C57-4ED0-B22B-07B2BB9594FE}"/>
              </a:ext>
            </a:extLst>
          </p:cNvPr>
          <p:cNvSpPr>
            <a:spLocks noGrp="1"/>
          </p:cNvSpPr>
          <p:nvPr>
            <p:ph type="title"/>
          </p:nvPr>
        </p:nvSpPr>
        <p:spPr>
          <a:xfrm>
            <a:off x="457200" y="274638"/>
            <a:ext cx="8229600" cy="1099868"/>
          </a:xfrm>
        </p:spPr>
        <p:txBody>
          <a:bodyPr/>
          <a:lstStyle/>
          <a:p>
            <a:pPr algn="ctr"/>
            <a:r>
              <a:rPr lang="en-US" sz="3200">
                <a:solidFill>
                  <a:schemeClr val="bg2"/>
                </a:solidFill>
                <a:latin typeface="Times New Roman"/>
                <a:ea typeface="ＭＳ Ｐゴシック"/>
                <a:cs typeface="Times New Roman"/>
              </a:rPr>
              <a:t>State Maintenance of Equity - ARP</a:t>
            </a:r>
            <a:endParaRPr lang="en-US" sz="3200">
              <a:solidFill>
                <a:schemeClr val="bg2"/>
              </a:solidFill>
              <a:ea typeface="ＭＳ Ｐゴシック"/>
            </a:endParaRPr>
          </a:p>
        </p:txBody>
      </p:sp>
      <p:sp>
        <p:nvSpPr>
          <p:cNvPr id="3" name="Content Placeholder 2">
            <a:extLst>
              <a:ext uri="{FF2B5EF4-FFF2-40B4-BE49-F238E27FC236}">
                <a16:creationId xmlns:a16="http://schemas.microsoft.com/office/drawing/2014/main" id="{04D395D8-0405-47FB-8531-EA7D11D27FF1}"/>
              </a:ext>
            </a:extLst>
          </p:cNvPr>
          <p:cNvSpPr>
            <a:spLocks noGrp="1"/>
          </p:cNvSpPr>
          <p:nvPr>
            <p:ph idx="1"/>
          </p:nvPr>
        </p:nvSpPr>
        <p:spPr>
          <a:xfrm>
            <a:off x="457200" y="1066800"/>
            <a:ext cx="8229600" cy="4950542"/>
          </a:xfrm>
        </p:spPr>
        <p:txBody>
          <a:bodyPr/>
          <a:lstStyle/>
          <a:p>
            <a:endParaRPr lang="en-US" sz="2000">
              <a:solidFill>
                <a:schemeClr val="bg2"/>
              </a:solidFill>
              <a:latin typeface="Times New Roman" panose="02020603050405020304" pitchFamily="18" charset="0"/>
              <a:ea typeface="ＭＳ Ｐゴシック"/>
              <a:cs typeface="Times New Roman" panose="02020603050405020304" pitchFamily="18" charset="0"/>
            </a:endParaRPr>
          </a:p>
          <a:p>
            <a:pPr marL="0" indent="0" algn="ctr">
              <a:lnSpc>
                <a:spcPct val="100000"/>
              </a:lnSpc>
              <a:spcBef>
                <a:spcPts val="0"/>
              </a:spcBef>
              <a:spcAft>
                <a:spcPts val="600"/>
              </a:spcAft>
              <a:buNone/>
            </a:pPr>
            <a:r>
              <a:rPr lang="en-US" b="1">
                <a:solidFill>
                  <a:schemeClr val="bg2"/>
                </a:solidFill>
                <a:latin typeface="Times New Roman"/>
                <a:cs typeface="Times New Roman"/>
              </a:rPr>
              <a:t>(FY 22, 23)</a:t>
            </a:r>
          </a:p>
          <a:p>
            <a:pPr>
              <a:spcBef>
                <a:spcPts val="0"/>
              </a:spcBef>
            </a:pPr>
            <a:r>
              <a:rPr lang="en-US" sz="2000">
                <a:solidFill>
                  <a:schemeClr val="bg2"/>
                </a:solidFill>
                <a:latin typeface="Times New Roman"/>
                <a:cs typeface="Times New Roman"/>
              </a:rPr>
              <a:t>State </a:t>
            </a:r>
            <a:r>
              <a:rPr lang="en-US" sz="2000" b="1">
                <a:solidFill>
                  <a:schemeClr val="bg2"/>
                </a:solidFill>
                <a:latin typeface="Times New Roman"/>
                <a:cs typeface="Times New Roman"/>
              </a:rPr>
              <a:t>may not disproportionately reduce state funding </a:t>
            </a:r>
            <a:r>
              <a:rPr lang="en-US" sz="2000">
                <a:solidFill>
                  <a:schemeClr val="bg2"/>
                </a:solidFill>
                <a:latin typeface="Times New Roman"/>
                <a:cs typeface="Times New Roman"/>
              </a:rPr>
              <a:t>per pupil for “high-need LEAs” (highest % of low-income students, collectively serving at least 50% of all students in state) </a:t>
            </a:r>
          </a:p>
          <a:p>
            <a:pPr>
              <a:lnSpc>
                <a:spcPct val="100000"/>
              </a:lnSpc>
              <a:spcBef>
                <a:spcPts val="0"/>
              </a:spcBef>
            </a:pPr>
            <a:r>
              <a:rPr lang="en-US" sz="2000">
                <a:solidFill>
                  <a:schemeClr val="bg2"/>
                </a:solidFill>
                <a:latin typeface="Times New Roman"/>
                <a:cs typeface="Times New Roman"/>
              </a:rPr>
              <a:t>State </a:t>
            </a:r>
            <a:r>
              <a:rPr lang="en-US" sz="2000" b="1">
                <a:solidFill>
                  <a:schemeClr val="bg2"/>
                </a:solidFill>
                <a:latin typeface="Times New Roman"/>
                <a:cs typeface="Times New Roman"/>
              </a:rPr>
              <a:t>may not reduce state funding below FY 19 levels </a:t>
            </a:r>
            <a:r>
              <a:rPr lang="en-US" sz="2000">
                <a:solidFill>
                  <a:schemeClr val="bg2"/>
                </a:solidFill>
                <a:latin typeface="Times New Roman"/>
                <a:cs typeface="Times New Roman"/>
              </a:rPr>
              <a:t>for “highest poverty LEAs” (highest % of low-income students, collectively serving at least 20% of students) </a:t>
            </a:r>
            <a:endParaRPr lang="en-US" sz="2000">
              <a:solidFill>
                <a:schemeClr val="bg2"/>
              </a:solidFill>
              <a:latin typeface="Times New Roman" panose="02020603050405020304" pitchFamily="18" charset="0"/>
              <a:cs typeface="Times New Roman" panose="02020603050405020304" pitchFamily="18" charset="0"/>
            </a:endParaRPr>
          </a:p>
          <a:p>
            <a:pPr>
              <a:lnSpc>
                <a:spcPct val="100000"/>
              </a:lnSpc>
            </a:pPr>
            <a:endParaRPr lang="en-US" sz="2000">
              <a:solidFill>
                <a:schemeClr val="bg2"/>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440E4E1-8E3B-4506-A7D3-63E82F67D9BC}"/>
              </a:ext>
            </a:extLst>
          </p:cNvPr>
          <p:cNvSpPr>
            <a:spLocks noGrp="1"/>
          </p:cNvSpPr>
          <p:nvPr>
            <p:ph type="sldNum" sz="quarter" idx="11"/>
          </p:nvPr>
        </p:nvSpPr>
        <p:spPr/>
        <p:txBody>
          <a:bodyPr/>
          <a:lstStyle/>
          <a:p>
            <a:fld id="{6AEBCBB7-F6B5-49FC-AD75-37A529294CBE}" type="slidenum">
              <a:rPr lang="en-US" altLang="en-US" smtClean="0"/>
              <a:pPr/>
              <a:t>18</a:t>
            </a:fld>
            <a:endParaRPr lang="en-US" altLang="en-US"/>
          </a:p>
        </p:txBody>
      </p:sp>
    </p:spTree>
    <p:extLst>
      <p:ext uri="{BB962C8B-B14F-4D97-AF65-F5344CB8AC3E}">
        <p14:creationId xmlns:p14="http://schemas.microsoft.com/office/powerpoint/2010/main" val="3450737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BA295-5C0F-464D-A785-69CEFEBF2DB9}"/>
              </a:ext>
            </a:extLst>
          </p:cNvPr>
          <p:cNvSpPr>
            <a:spLocks noGrp="1"/>
          </p:cNvSpPr>
          <p:nvPr>
            <p:ph type="title"/>
          </p:nvPr>
        </p:nvSpPr>
        <p:spPr/>
        <p:txBody>
          <a:bodyPr/>
          <a:lstStyle/>
          <a:p>
            <a:r>
              <a:rPr lang="en-US">
                <a:solidFill>
                  <a:schemeClr val="bg2"/>
                </a:solidFill>
                <a:latin typeface="Times New Roman"/>
                <a:cs typeface="Times New Roman"/>
              </a:rPr>
              <a:t>LEA Maintenance of Equity - ARP</a:t>
            </a:r>
            <a:endParaRPr lang="en-US">
              <a:solidFill>
                <a:schemeClr val="bg2"/>
              </a:solidFill>
            </a:endParaRPr>
          </a:p>
        </p:txBody>
      </p:sp>
      <p:sp>
        <p:nvSpPr>
          <p:cNvPr id="3" name="Content Placeholder 2">
            <a:extLst>
              <a:ext uri="{FF2B5EF4-FFF2-40B4-BE49-F238E27FC236}">
                <a16:creationId xmlns:a16="http://schemas.microsoft.com/office/drawing/2014/main" id="{82ED274C-2C93-413E-A382-8D7B00B7BD75}"/>
              </a:ext>
            </a:extLst>
          </p:cNvPr>
          <p:cNvSpPr>
            <a:spLocks noGrp="1"/>
          </p:cNvSpPr>
          <p:nvPr>
            <p:ph idx="1"/>
          </p:nvPr>
        </p:nvSpPr>
        <p:spPr/>
        <p:txBody>
          <a:bodyPr/>
          <a:lstStyle/>
          <a:p>
            <a:r>
              <a:rPr lang="en-US" sz="2000">
                <a:solidFill>
                  <a:schemeClr val="bg2"/>
                </a:solidFill>
                <a:latin typeface="Times New Roman"/>
                <a:cs typeface="Times New Roman"/>
              </a:rPr>
              <a:t>LEA </a:t>
            </a:r>
            <a:r>
              <a:rPr lang="en-US" sz="2000" b="1">
                <a:solidFill>
                  <a:schemeClr val="bg2"/>
                </a:solidFill>
                <a:latin typeface="Times New Roman"/>
                <a:cs typeface="Times New Roman"/>
              </a:rPr>
              <a:t>may not disproportionately reduce per-pupil funding or per-pupil FTE </a:t>
            </a:r>
            <a:r>
              <a:rPr lang="en-US" sz="2000">
                <a:solidFill>
                  <a:schemeClr val="bg2"/>
                </a:solidFill>
                <a:latin typeface="Times New Roman"/>
                <a:cs typeface="Times New Roman"/>
              </a:rPr>
              <a:t>in a high-poverty school (top 25% of schools based on % of low-income students)</a:t>
            </a:r>
            <a:endParaRPr lang="en-US" sz="2000">
              <a:solidFill>
                <a:schemeClr val="bg2"/>
              </a:solidFill>
              <a:ea typeface="+mn-lt"/>
              <a:cs typeface="+mn-lt"/>
            </a:endParaRPr>
          </a:p>
          <a:p>
            <a:r>
              <a:rPr lang="en-US" sz="2000">
                <a:solidFill>
                  <a:schemeClr val="bg2"/>
                </a:solidFill>
                <a:latin typeface="Times New Roman"/>
                <a:cs typeface="Times New Roman"/>
              </a:rPr>
              <a:t>Exceptions to LEA Maintenance of Equity requirements:</a:t>
            </a:r>
          </a:p>
          <a:p>
            <a:pPr lvl="1"/>
            <a:r>
              <a:rPr lang="en-US" sz="1600">
                <a:solidFill>
                  <a:schemeClr val="bg2"/>
                </a:solidFill>
                <a:latin typeface="Times New Roman"/>
                <a:cs typeface="Times New Roman"/>
              </a:rPr>
              <a:t>LEA enrollment in the given year is less than 1,000 students</a:t>
            </a:r>
          </a:p>
          <a:p>
            <a:pPr lvl="1"/>
            <a:r>
              <a:rPr lang="en-US" sz="1600">
                <a:solidFill>
                  <a:schemeClr val="bg2"/>
                </a:solidFill>
                <a:latin typeface="Times New Roman"/>
                <a:cs typeface="Times New Roman"/>
              </a:rPr>
              <a:t>LEA only operates a single school</a:t>
            </a:r>
          </a:p>
          <a:p>
            <a:pPr lvl="1"/>
            <a:r>
              <a:rPr lang="en-US" sz="1600">
                <a:solidFill>
                  <a:schemeClr val="bg2"/>
                </a:solidFill>
                <a:latin typeface="Times New Roman"/>
                <a:cs typeface="Times New Roman"/>
              </a:rPr>
              <a:t>LEA serves all students within each grade span within a single school</a:t>
            </a:r>
          </a:p>
          <a:p>
            <a:pPr lvl="1"/>
            <a:r>
              <a:rPr lang="en-US" sz="1600">
                <a:solidFill>
                  <a:schemeClr val="bg2"/>
                </a:solidFill>
                <a:latin typeface="Times New Roman"/>
                <a:ea typeface="+mn-lt"/>
                <a:cs typeface="Times New Roman"/>
              </a:rPr>
              <a:t>LEA experiences an unpredictable changes in student enrollment or a precipitous decline in the financial resources, as determined by the Secretary of Education</a:t>
            </a:r>
            <a:r>
              <a:rPr lang="en-US" sz="1600">
                <a:ea typeface="+mn-lt"/>
                <a:cs typeface="+mn-lt"/>
              </a:rPr>
              <a:t>. </a:t>
            </a:r>
            <a:endParaRPr lang="en-US" sz="1600">
              <a:solidFill>
                <a:schemeClr val="bg2"/>
              </a:solidFill>
              <a:latin typeface="Times New Roman"/>
              <a:cs typeface="Times New Roman"/>
            </a:endParaRPr>
          </a:p>
          <a:p>
            <a:pPr lvl="1"/>
            <a:endParaRPr lang="en-US" sz="1600">
              <a:solidFill>
                <a:schemeClr val="bg2"/>
              </a:solidFill>
              <a:latin typeface="Times New Roman"/>
              <a:cs typeface="Times New Roman"/>
            </a:endParaRPr>
          </a:p>
          <a:p>
            <a:pPr lvl="1"/>
            <a:endParaRPr lang="en-US" sz="1600">
              <a:solidFill>
                <a:schemeClr val="bg2"/>
              </a:solidFill>
              <a:latin typeface="Times New Roman"/>
              <a:cs typeface="Times New Roman"/>
            </a:endParaRPr>
          </a:p>
          <a:p>
            <a:pPr lvl="1"/>
            <a:endParaRPr lang="en-US" sz="1600">
              <a:solidFill>
                <a:schemeClr val="bg2"/>
              </a:solidFill>
              <a:latin typeface="Times New Roman"/>
              <a:cs typeface="Times New Roman"/>
            </a:endParaRPr>
          </a:p>
        </p:txBody>
      </p:sp>
      <p:sp>
        <p:nvSpPr>
          <p:cNvPr id="4" name="Slide Number Placeholder 3">
            <a:extLst>
              <a:ext uri="{FF2B5EF4-FFF2-40B4-BE49-F238E27FC236}">
                <a16:creationId xmlns:a16="http://schemas.microsoft.com/office/drawing/2014/main" id="{C598B680-4F09-42A0-9D39-48C69C30CC95}"/>
              </a:ext>
            </a:extLst>
          </p:cNvPr>
          <p:cNvSpPr>
            <a:spLocks noGrp="1"/>
          </p:cNvSpPr>
          <p:nvPr>
            <p:ph type="sldNum" sz="quarter" idx="11"/>
          </p:nvPr>
        </p:nvSpPr>
        <p:spPr/>
        <p:txBody>
          <a:bodyPr/>
          <a:lstStyle/>
          <a:p>
            <a:fld id="{6AEBCBB7-F6B5-49FC-AD75-37A529294CBE}" type="slidenum">
              <a:rPr lang="en-US" altLang="en-US"/>
              <a:pPr/>
              <a:t>19</a:t>
            </a:fld>
            <a:endParaRPr lang="en-US" altLang="en-US"/>
          </a:p>
        </p:txBody>
      </p:sp>
    </p:spTree>
    <p:extLst>
      <p:ext uri="{BB962C8B-B14F-4D97-AF65-F5344CB8AC3E}">
        <p14:creationId xmlns:p14="http://schemas.microsoft.com/office/powerpoint/2010/main" val="279171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C6096-7AF2-491B-B678-41EB118F1CFC}"/>
              </a:ext>
            </a:extLst>
          </p:cNvPr>
          <p:cNvSpPr>
            <a:spLocks noGrp="1"/>
          </p:cNvSpPr>
          <p:nvPr>
            <p:ph type="title"/>
          </p:nvPr>
        </p:nvSpPr>
        <p:spPr/>
        <p:txBody>
          <a:bodyPr/>
          <a:lstStyle/>
          <a:p>
            <a:pPr algn="ctr"/>
            <a:r>
              <a:rPr lang="en-US">
                <a:latin typeface="Times New Roman" panose="02020603050405020304" pitchFamily="18" charset="0"/>
                <a:cs typeface="Times New Roman" panose="02020603050405020304" pitchFamily="18" charset="0"/>
              </a:rPr>
              <a:t>ESSER III Overview</a:t>
            </a:r>
          </a:p>
        </p:txBody>
      </p:sp>
      <p:sp>
        <p:nvSpPr>
          <p:cNvPr id="4" name="Slide Number Placeholder 3">
            <a:extLst>
              <a:ext uri="{FF2B5EF4-FFF2-40B4-BE49-F238E27FC236}">
                <a16:creationId xmlns:a16="http://schemas.microsoft.com/office/drawing/2014/main" id="{0D0116CE-9105-432C-A37A-CDF793A7F52A}"/>
              </a:ext>
            </a:extLst>
          </p:cNvPr>
          <p:cNvSpPr>
            <a:spLocks noGrp="1"/>
          </p:cNvSpPr>
          <p:nvPr>
            <p:ph type="sldNum" sz="quarter" idx="11"/>
          </p:nvPr>
        </p:nvSpPr>
        <p:spPr/>
        <p:txBody>
          <a:bodyPr/>
          <a:lstStyle/>
          <a:p>
            <a:fld id="{6AEBCBB7-F6B5-49FC-AD75-37A529294CBE}" type="slidenum">
              <a:rPr lang="en-US" altLang="en-US"/>
              <a:pPr/>
              <a:t>2</a:t>
            </a:fld>
            <a:endParaRPr lang="en-US" altLang="en-US"/>
          </a:p>
        </p:txBody>
      </p:sp>
      <p:sp>
        <p:nvSpPr>
          <p:cNvPr id="6" name="Content Placeholder 5">
            <a:extLst>
              <a:ext uri="{FF2B5EF4-FFF2-40B4-BE49-F238E27FC236}">
                <a16:creationId xmlns:a16="http://schemas.microsoft.com/office/drawing/2014/main" id="{E1C63264-CE2E-41BB-8513-9092CCE7441E}"/>
              </a:ext>
            </a:extLst>
          </p:cNvPr>
          <p:cNvSpPr>
            <a:spLocks noGrp="1"/>
          </p:cNvSpPr>
          <p:nvPr>
            <p:ph idx="1"/>
          </p:nvPr>
        </p:nvSpPr>
        <p:spPr>
          <a:xfrm>
            <a:off x="457200" y="1178560"/>
            <a:ext cx="8229600" cy="4536440"/>
          </a:xfrm>
        </p:spPr>
        <p:txBody>
          <a:bodyPr/>
          <a:lstStyle/>
          <a:p>
            <a:r>
              <a:rPr lang="en-US" sz="2400" b="1" u="sng">
                <a:solidFill>
                  <a:schemeClr val="bg2"/>
                </a:solidFill>
                <a:latin typeface="Times New Roman" panose="02020603050405020304" pitchFamily="18" charset="0"/>
                <a:cs typeface="Times New Roman" panose="02020603050405020304" pitchFamily="18" charset="0"/>
              </a:rPr>
              <a:t>$122.8 billion</a:t>
            </a:r>
            <a:r>
              <a:rPr lang="en-US" sz="2400" b="1">
                <a:solidFill>
                  <a:schemeClr val="bg2"/>
                </a:solidFill>
                <a:latin typeface="Times New Roman" panose="02020603050405020304" pitchFamily="18" charset="0"/>
                <a:cs typeface="Times New Roman" panose="02020603050405020304" pitchFamily="18" charset="0"/>
              </a:rPr>
              <a:t> </a:t>
            </a:r>
            <a:r>
              <a:rPr lang="en-US" sz="2400">
                <a:solidFill>
                  <a:schemeClr val="bg2"/>
                </a:solidFill>
                <a:latin typeface="Times New Roman" panose="02020603050405020304" pitchFamily="18" charset="0"/>
                <a:cs typeface="Times New Roman" panose="02020603050405020304" pitchFamily="18" charset="0"/>
              </a:rPr>
              <a:t>through SEAs by Title I formula </a:t>
            </a:r>
          </a:p>
          <a:p>
            <a:pPr lvl="1"/>
            <a:r>
              <a:rPr lang="en-US" sz="2000" b="1">
                <a:solidFill>
                  <a:schemeClr val="bg2"/>
                </a:solidFill>
                <a:latin typeface="Times New Roman" panose="02020603050405020304" pitchFamily="18" charset="0"/>
                <a:ea typeface="ＭＳ Ｐゴシック"/>
                <a:cs typeface="Times New Roman" panose="02020603050405020304" pitchFamily="18" charset="0"/>
              </a:rPr>
              <a:t>10% SEA set-aside; required SEA reservations:</a:t>
            </a:r>
          </a:p>
          <a:p>
            <a:pPr lvl="2"/>
            <a:r>
              <a:rPr lang="en-US">
                <a:solidFill>
                  <a:schemeClr val="bg2"/>
                </a:solidFill>
                <a:latin typeface="Times New Roman" panose="02020603050405020304" pitchFamily="18" charset="0"/>
                <a:cs typeface="Times New Roman" panose="02020603050405020304" pitchFamily="18" charset="0"/>
              </a:rPr>
              <a:t>At least 5% to address learning loss</a:t>
            </a:r>
          </a:p>
          <a:p>
            <a:pPr lvl="2"/>
            <a:r>
              <a:rPr lang="en-US">
                <a:solidFill>
                  <a:schemeClr val="bg2"/>
                </a:solidFill>
                <a:latin typeface="Times New Roman" panose="02020603050405020304" pitchFamily="18" charset="0"/>
                <a:cs typeface="Times New Roman" panose="02020603050405020304" pitchFamily="18" charset="0"/>
              </a:rPr>
              <a:t>At least 1% for summer enrichment programs</a:t>
            </a:r>
          </a:p>
          <a:p>
            <a:pPr lvl="2"/>
            <a:r>
              <a:rPr lang="en-US">
                <a:solidFill>
                  <a:schemeClr val="bg2"/>
                </a:solidFill>
                <a:latin typeface="Times New Roman" panose="02020603050405020304" pitchFamily="18" charset="0"/>
                <a:cs typeface="Times New Roman" panose="02020603050405020304" pitchFamily="18" charset="0"/>
              </a:rPr>
              <a:t>At least 1% for comprehensive afterschool programs</a:t>
            </a:r>
          </a:p>
          <a:p>
            <a:pPr lvl="2"/>
            <a:r>
              <a:rPr lang="en-US">
                <a:solidFill>
                  <a:schemeClr val="bg2"/>
                </a:solidFill>
                <a:latin typeface="Times New Roman" panose="02020603050405020304" pitchFamily="18" charset="0"/>
                <a:cs typeface="Times New Roman" panose="02020603050405020304" pitchFamily="18" charset="0"/>
              </a:rPr>
              <a:t>Up to 2.5% for “emergency needs as determined by the SEA to address issues responding to the coronavirus, which may be addressed through the use of grants and contracts” </a:t>
            </a:r>
          </a:p>
          <a:p>
            <a:pPr lvl="2"/>
            <a:r>
              <a:rPr lang="en-US">
                <a:solidFill>
                  <a:schemeClr val="bg2"/>
                </a:solidFill>
                <a:latin typeface="Times New Roman" panose="02020603050405020304" pitchFamily="18" charset="0"/>
                <a:ea typeface="ＭＳ Ｐゴシック"/>
                <a:cs typeface="Times New Roman" panose="02020603050405020304" pitchFamily="18" charset="0"/>
              </a:rPr>
              <a:t>Up to .5% for SEA administration  </a:t>
            </a:r>
            <a:endParaRPr lang="en-US">
              <a:solidFill>
                <a:schemeClr val="bg2"/>
              </a:solidFill>
              <a:latin typeface="Times New Roman" panose="02020603050405020304" pitchFamily="18" charset="0"/>
              <a:cs typeface="Times New Roman" panose="02020603050405020304" pitchFamily="18" charset="0"/>
            </a:endParaRPr>
          </a:p>
          <a:p>
            <a:pPr lvl="1"/>
            <a:r>
              <a:rPr lang="en-US" sz="2000" b="1">
                <a:solidFill>
                  <a:schemeClr val="bg2"/>
                </a:solidFill>
                <a:latin typeface="Times New Roman" panose="02020603050405020304" pitchFamily="18" charset="0"/>
                <a:cs typeface="Times New Roman" panose="02020603050405020304" pitchFamily="18" charset="0"/>
              </a:rPr>
              <a:t>90% to LEAs for enumerated uses, any use allowable under ESEA, IDEA, AEFLA, Perkins</a:t>
            </a:r>
          </a:p>
          <a:p>
            <a:pPr lvl="2"/>
            <a:r>
              <a:rPr lang="en-US">
                <a:solidFill>
                  <a:schemeClr val="bg2"/>
                </a:solidFill>
                <a:latin typeface="Times New Roman" panose="02020603050405020304" pitchFamily="18" charset="0"/>
                <a:cs typeface="Times New Roman" panose="02020603050405020304" pitchFamily="18" charset="0"/>
              </a:rPr>
              <a:t>20% reservation to address learning loss</a:t>
            </a:r>
          </a:p>
          <a:p>
            <a:pPr lvl="1"/>
            <a:r>
              <a:rPr lang="en-US" sz="2000" b="1">
                <a:solidFill>
                  <a:schemeClr val="bg2"/>
                </a:solidFill>
                <a:latin typeface="Times New Roman" panose="02020603050405020304" pitchFamily="18" charset="0"/>
                <a:cs typeface="Times New Roman" panose="02020603050405020304" pitchFamily="18" charset="0"/>
              </a:rPr>
              <a:t>Funds available for obligation through September 30, 2024 </a:t>
            </a:r>
          </a:p>
          <a:p>
            <a:endParaRPr lang="en-US"/>
          </a:p>
        </p:txBody>
      </p:sp>
    </p:spTree>
    <p:extLst>
      <p:ext uri="{BB962C8B-B14F-4D97-AF65-F5344CB8AC3E}">
        <p14:creationId xmlns:p14="http://schemas.microsoft.com/office/powerpoint/2010/main" val="378051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731D2-2878-4348-B096-E3DF5EB39F67}"/>
              </a:ext>
            </a:extLst>
          </p:cNvPr>
          <p:cNvSpPr>
            <a:spLocks noGrp="1"/>
          </p:cNvSpPr>
          <p:nvPr>
            <p:ph type="title"/>
          </p:nvPr>
        </p:nvSpPr>
        <p:spPr/>
        <p:txBody>
          <a:bodyPr/>
          <a:lstStyle/>
          <a:p>
            <a:pPr algn="ctr"/>
            <a:r>
              <a:rPr lang="en-US">
                <a:latin typeface="Times New Roman"/>
                <a:cs typeface="Arial"/>
              </a:rPr>
              <a:t>Maintenance of Effort - CRSSA</a:t>
            </a:r>
            <a:endParaRPr lang="en-US">
              <a:latin typeface="Times New Roman"/>
              <a:cs typeface="Times New Roman"/>
            </a:endParaRPr>
          </a:p>
        </p:txBody>
      </p:sp>
      <p:sp>
        <p:nvSpPr>
          <p:cNvPr id="3" name="Content Placeholder 2">
            <a:extLst>
              <a:ext uri="{FF2B5EF4-FFF2-40B4-BE49-F238E27FC236}">
                <a16:creationId xmlns:a16="http://schemas.microsoft.com/office/drawing/2014/main" id="{D2165764-297A-40C3-BB1A-C0B6101E9C1E}"/>
              </a:ext>
            </a:extLst>
          </p:cNvPr>
          <p:cNvSpPr>
            <a:spLocks noGrp="1"/>
          </p:cNvSpPr>
          <p:nvPr>
            <p:ph idx="1"/>
          </p:nvPr>
        </p:nvSpPr>
        <p:spPr/>
        <p:txBody>
          <a:bodyPr/>
          <a:lstStyle/>
          <a:p>
            <a:pPr marL="0" indent="0">
              <a:buNone/>
            </a:pPr>
            <a:r>
              <a:rPr lang="en-US">
                <a:solidFill>
                  <a:schemeClr val="bg2"/>
                </a:solidFill>
                <a:latin typeface="Times New Roman"/>
                <a:ea typeface="+mn-lt"/>
                <a:cs typeface="+mn-lt"/>
              </a:rPr>
              <a:t>Under the CRRSA Act, a State that receives ESSER II funds must maintain support for elementary and secondary education and higher education in FY 2022 based on the proportional share of the State’s support for elementary and secondary education and higher education relative to the State’s overall spending averaged over FYs 2017, 2018, and 2019</a:t>
            </a:r>
            <a:endParaRPr lang="en-US">
              <a:solidFill>
                <a:schemeClr val="bg2"/>
              </a:solidFill>
              <a:latin typeface="Times New Roman"/>
              <a:cs typeface="Times New Roman"/>
            </a:endParaRPr>
          </a:p>
        </p:txBody>
      </p:sp>
      <p:sp>
        <p:nvSpPr>
          <p:cNvPr id="4" name="Slide Number Placeholder 3">
            <a:extLst>
              <a:ext uri="{FF2B5EF4-FFF2-40B4-BE49-F238E27FC236}">
                <a16:creationId xmlns:a16="http://schemas.microsoft.com/office/drawing/2014/main" id="{269D4E1B-D183-41E7-B49B-544E0A62C191}"/>
              </a:ext>
            </a:extLst>
          </p:cNvPr>
          <p:cNvSpPr>
            <a:spLocks noGrp="1"/>
          </p:cNvSpPr>
          <p:nvPr>
            <p:ph type="sldNum" sz="quarter" idx="11"/>
          </p:nvPr>
        </p:nvSpPr>
        <p:spPr/>
        <p:txBody>
          <a:bodyPr/>
          <a:lstStyle/>
          <a:p>
            <a:fld id="{6AEBCBB7-F6B5-49FC-AD75-37A529294CBE}" type="slidenum">
              <a:rPr lang="en-US" altLang="en-US"/>
              <a:pPr/>
              <a:t>20</a:t>
            </a:fld>
            <a:endParaRPr lang="en-US" altLang="en-US"/>
          </a:p>
        </p:txBody>
      </p:sp>
    </p:spTree>
    <p:extLst>
      <p:ext uri="{BB962C8B-B14F-4D97-AF65-F5344CB8AC3E}">
        <p14:creationId xmlns:p14="http://schemas.microsoft.com/office/powerpoint/2010/main" val="193099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731D2-2878-4348-B096-E3DF5EB39F67}"/>
              </a:ext>
            </a:extLst>
          </p:cNvPr>
          <p:cNvSpPr>
            <a:spLocks noGrp="1"/>
          </p:cNvSpPr>
          <p:nvPr>
            <p:ph type="title"/>
          </p:nvPr>
        </p:nvSpPr>
        <p:spPr/>
        <p:txBody>
          <a:bodyPr/>
          <a:lstStyle/>
          <a:p>
            <a:pPr algn="ctr"/>
            <a:r>
              <a:rPr lang="en-US">
                <a:latin typeface="Times New Roman"/>
                <a:cs typeface="Arial"/>
              </a:rPr>
              <a:t>Maintenance of Effort - CARES</a:t>
            </a:r>
            <a:endParaRPr lang="en-US">
              <a:latin typeface="Times New Roman"/>
              <a:cs typeface="Times New Roman"/>
            </a:endParaRPr>
          </a:p>
        </p:txBody>
      </p:sp>
      <p:sp>
        <p:nvSpPr>
          <p:cNvPr id="3" name="Content Placeholder 2">
            <a:extLst>
              <a:ext uri="{FF2B5EF4-FFF2-40B4-BE49-F238E27FC236}">
                <a16:creationId xmlns:a16="http://schemas.microsoft.com/office/drawing/2014/main" id="{D2165764-297A-40C3-BB1A-C0B6101E9C1E}"/>
              </a:ext>
            </a:extLst>
          </p:cNvPr>
          <p:cNvSpPr>
            <a:spLocks noGrp="1"/>
          </p:cNvSpPr>
          <p:nvPr>
            <p:ph idx="1"/>
          </p:nvPr>
        </p:nvSpPr>
        <p:spPr/>
        <p:txBody>
          <a:bodyPr/>
          <a:lstStyle/>
          <a:p>
            <a:pPr marL="0" indent="0">
              <a:buNone/>
            </a:pPr>
            <a:r>
              <a:rPr lang="en-US">
                <a:solidFill>
                  <a:schemeClr val="bg2"/>
                </a:solidFill>
                <a:latin typeface="Times New Roman"/>
                <a:cs typeface="Times New Roman"/>
              </a:rPr>
              <a:t>Elementary and Secondary Education Requirement: A State must maintain support for elementary and secondary education in each of the fiscal years 2020 and 2021 at least the level of such support that is the average of the support for elementary and secondary education provided in the three fiscal years preceding the date of enactment of the CARES Act (FYs 2017,2018,2019)</a:t>
            </a:r>
          </a:p>
        </p:txBody>
      </p:sp>
      <p:sp>
        <p:nvSpPr>
          <p:cNvPr id="4" name="Slide Number Placeholder 3">
            <a:extLst>
              <a:ext uri="{FF2B5EF4-FFF2-40B4-BE49-F238E27FC236}">
                <a16:creationId xmlns:a16="http://schemas.microsoft.com/office/drawing/2014/main" id="{269D4E1B-D183-41E7-B49B-544E0A62C191}"/>
              </a:ext>
            </a:extLst>
          </p:cNvPr>
          <p:cNvSpPr>
            <a:spLocks noGrp="1"/>
          </p:cNvSpPr>
          <p:nvPr>
            <p:ph type="sldNum" sz="quarter" idx="11"/>
          </p:nvPr>
        </p:nvSpPr>
        <p:spPr/>
        <p:txBody>
          <a:bodyPr/>
          <a:lstStyle/>
          <a:p>
            <a:fld id="{6AEBCBB7-F6B5-49FC-AD75-37A529294CBE}" type="slidenum">
              <a:rPr lang="en-US" altLang="en-US"/>
              <a:pPr/>
              <a:t>21</a:t>
            </a:fld>
            <a:endParaRPr lang="en-US" altLang="en-US"/>
          </a:p>
        </p:txBody>
      </p:sp>
    </p:spTree>
    <p:extLst>
      <p:ext uri="{BB962C8B-B14F-4D97-AF65-F5344CB8AC3E}">
        <p14:creationId xmlns:p14="http://schemas.microsoft.com/office/powerpoint/2010/main" val="3204445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DD37C-57A4-4B32-AC5D-25B4287562FF}"/>
              </a:ext>
            </a:extLst>
          </p:cNvPr>
          <p:cNvSpPr>
            <a:spLocks noGrp="1"/>
          </p:cNvSpPr>
          <p:nvPr>
            <p:ph type="title"/>
          </p:nvPr>
        </p:nvSpPr>
        <p:spPr/>
        <p:txBody>
          <a:bodyPr/>
          <a:lstStyle/>
          <a:p>
            <a:pPr algn="ctr"/>
            <a:r>
              <a:rPr lang="en-US" sz="3200">
                <a:latin typeface="Times New Roman"/>
                <a:cs typeface="Times New Roman"/>
              </a:rPr>
              <a:t>ESSER Financial Recording</a:t>
            </a:r>
          </a:p>
        </p:txBody>
      </p:sp>
      <p:sp>
        <p:nvSpPr>
          <p:cNvPr id="3" name="Content Placeholder 2">
            <a:extLst>
              <a:ext uri="{FF2B5EF4-FFF2-40B4-BE49-F238E27FC236}">
                <a16:creationId xmlns:a16="http://schemas.microsoft.com/office/drawing/2014/main" id="{77C340D8-4921-4C31-8BA6-625586B57C7B}"/>
              </a:ext>
            </a:extLst>
          </p:cNvPr>
          <p:cNvSpPr>
            <a:spLocks noGrp="1"/>
          </p:cNvSpPr>
          <p:nvPr>
            <p:ph idx="1"/>
          </p:nvPr>
        </p:nvSpPr>
        <p:spPr/>
        <p:txBody>
          <a:bodyPr/>
          <a:lstStyle/>
          <a:p>
            <a:pPr marL="0" indent="0" algn="ctr">
              <a:buNone/>
            </a:pPr>
            <a:endParaRPr lang="en-US" sz="2400">
              <a:solidFill>
                <a:schemeClr val="bg2"/>
              </a:solidFill>
              <a:latin typeface="Times" panose="02020603050405020304" pitchFamily="18" charset="0"/>
              <a:ea typeface="+mn-lt"/>
              <a:cs typeface="Times" panose="02020603050405020304" pitchFamily="18" charset="0"/>
            </a:endParaRPr>
          </a:p>
          <a:p>
            <a:pPr marL="0" indent="0" algn="ctr">
              <a:buNone/>
            </a:pPr>
            <a:r>
              <a:rPr lang="en-US" sz="2400">
                <a:solidFill>
                  <a:schemeClr val="bg2"/>
                </a:solidFill>
                <a:latin typeface="Times"/>
                <a:ea typeface="+mn-lt"/>
                <a:cs typeface="Times"/>
              </a:rPr>
              <a:t>ESSER I Fund 2605, Revenue 4531</a:t>
            </a:r>
          </a:p>
          <a:p>
            <a:pPr marL="0" indent="0" algn="ctr">
              <a:buNone/>
            </a:pPr>
            <a:r>
              <a:rPr lang="en-US" sz="2400">
                <a:solidFill>
                  <a:schemeClr val="bg2"/>
                </a:solidFill>
                <a:latin typeface="Times"/>
                <a:ea typeface="+mn-lt"/>
                <a:cs typeface="Times"/>
              </a:rPr>
              <a:t>ESSER II Fund 2614, Revenue 4531</a:t>
            </a:r>
          </a:p>
          <a:p>
            <a:pPr marL="0" indent="0" algn="ctr">
              <a:buNone/>
            </a:pPr>
            <a:r>
              <a:rPr lang="en-US" sz="2400">
                <a:solidFill>
                  <a:schemeClr val="bg2"/>
                </a:solidFill>
                <a:latin typeface="Times"/>
                <a:ea typeface="+mn-lt"/>
                <a:cs typeface="Times"/>
              </a:rPr>
              <a:t>ESSER III Fund 2615, Revenue 4531</a:t>
            </a:r>
          </a:p>
          <a:p>
            <a:pPr marL="0" indent="0" algn="ctr">
              <a:buNone/>
            </a:pPr>
            <a:r>
              <a:rPr lang="en-US" sz="2400">
                <a:solidFill>
                  <a:schemeClr val="bg2"/>
                </a:solidFill>
                <a:latin typeface="Times"/>
                <a:cs typeface="Times"/>
              </a:rPr>
              <a:t>ESSER II funds must be tracked separately from ESSER I Funds</a:t>
            </a:r>
            <a:endParaRPr lang="en-US" sz="2400">
              <a:solidFill>
                <a:schemeClr val="bg2"/>
              </a:solidFill>
              <a:latin typeface="Times" panose="02020603050405020304" pitchFamily="18" charset="0"/>
              <a:cs typeface="Times" panose="02020603050405020304" pitchFamily="18" charset="0"/>
            </a:endParaRPr>
          </a:p>
          <a:p>
            <a:pPr marL="0" indent="0" algn="ctr">
              <a:buNone/>
            </a:pPr>
            <a:r>
              <a:rPr lang="en-US" sz="2400" b="1">
                <a:solidFill>
                  <a:schemeClr val="bg2"/>
                </a:solidFill>
                <a:latin typeface="Times"/>
                <a:cs typeface="Times"/>
                <a:hlinkClick r:id="rId3">
                  <a:extLst>
                    <a:ext uri="{A12FA001-AC4F-418D-AE19-62706E023703}">
                      <ahyp:hlinkClr xmlns:ahyp="http://schemas.microsoft.com/office/drawing/2018/hyperlinkcolor" val="tx"/>
                    </a:ext>
                  </a:extLst>
                </a:hlinkClick>
              </a:rPr>
              <a:t>Model Chart of Accounts</a:t>
            </a:r>
            <a:endParaRPr lang="en-US" sz="2400" b="1">
              <a:solidFill>
                <a:schemeClr val="bg2"/>
              </a:solidFill>
              <a:latin typeface="Times"/>
              <a:cs typeface="Times"/>
            </a:endParaRPr>
          </a:p>
          <a:p>
            <a:pPr lvl="1"/>
            <a:endParaRPr lang="en-US">
              <a:solidFill>
                <a:schemeClr val="bg2"/>
              </a:solidFill>
              <a:latin typeface="Times New Roman"/>
              <a:cs typeface="Times New Roman"/>
            </a:endParaRPr>
          </a:p>
        </p:txBody>
      </p:sp>
      <p:sp>
        <p:nvSpPr>
          <p:cNvPr id="4" name="Slide Number Placeholder 3">
            <a:extLst>
              <a:ext uri="{FF2B5EF4-FFF2-40B4-BE49-F238E27FC236}">
                <a16:creationId xmlns:a16="http://schemas.microsoft.com/office/drawing/2014/main" id="{824CCCA6-1D59-4689-B4CE-71A032422FA0}"/>
              </a:ext>
            </a:extLst>
          </p:cNvPr>
          <p:cNvSpPr>
            <a:spLocks noGrp="1"/>
          </p:cNvSpPr>
          <p:nvPr>
            <p:ph type="sldNum" sz="quarter" idx="11"/>
          </p:nvPr>
        </p:nvSpPr>
        <p:spPr/>
        <p:txBody>
          <a:bodyPr/>
          <a:lstStyle/>
          <a:p>
            <a:fld id="{6AEBCBB7-F6B5-49FC-AD75-37A529294CBE}" type="slidenum">
              <a:rPr lang="en-US" altLang="en-US"/>
              <a:pPr/>
              <a:t>22</a:t>
            </a:fld>
            <a:endParaRPr lang="en-US" altLang="en-US"/>
          </a:p>
        </p:txBody>
      </p:sp>
    </p:spTree>
    <p:extLst>
      <p:ext uri="{BB962C8B-B14F-4D97-AF65-F5344CB8AC3E}">
        <p14:creationId xmlns:p14="http://schemas.microsoft.com/office/powerpoint/2010/main" val="2990667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C6096-7AF2-491B-B678-41EB118F1CFC}"/>
              </a:ext>
            </a:extLst>
          </p:cNvPr>
          <p:cNvSpPr>
            <a:spLocks noGrp="1"/>
          </p:cNvSpPr>
          <p:nvPr>
            <p:ph type="title"/>
          </p:nvPr>
        </p:nvSpPr>
        <p:spPr/>
        <p:txBody>
          <a:bodyPr/>
          <a:lstStyle/>
          <a:p>
            <a:pPr algn="ctr"/>
            <a:r>
              <a:rPr lang="en-US">
                <a:latin typeface="Times"/>
                <a:cs typeface="Arial"/>
              </a:rPr>
              <a:t>Fiscal Implications of Costs</a:t>
            </a:r>
            <a:endParaRPr lang="en-US"/>
          </a:p>
        </p:txBody>
      </p:sp>
      <p:sp>
        <p:nvSpPr>
          <p:cNvPr id="3" name="Content Placeholder 2">
            <a:extLst>
              <a:ext uri="{FF2B5EF4-FFF2-40B4-BE49-F238E27FC236}">
                <a16:creationId xmlns:a16="http://schemas.microsoft.com/office/drawing/2014/main" id="{3C1C2B6B-40BC-4863-8487-76D5E67188E0}"/>
              </a:ext>
            </a:extLst>
          </p:cNvPr>
          <p:cNvSpPr>
            <a:spLocks noGrp="1"/>
          </p:cNvSpPr>
          <p:nvPr>
            <p:ph idx="1"/>
          </p:nvPr>
        </p:nvSpPr>
        <p:spPr/>
        <p:txBody>
          <a:bodyPr/>
          <a:lstStyle/>
          <a:p>
            <a:r>
              <a:rPr lang="en-US" sz="2000">
                <a:solidFill>
                  <a:schemeClr val="tx2">
                    <a:lumMod val="75000"/>
                    <a:lumOff val="25000"/>
                  </a:schemeClr>
                </a:solidFill>
                <a:latin typeface="Times New Roman"/>
                <a:ea typeface="+mn-lt"/>
                <a:cs typeface="+mn-lt"/>
              </a:rPr>
              <a:t>Personnel paid with ESSER funds </a:t>
            </a:r>
          </a:p>
          <a:p>
            <a:pPr lvl="1"/>
            <a:r>
              <a:rPr lang="en-US" sz="1600">
                <a:solidFill>
                  <a:schemeClr val="tx2">
                    <a:lumMod val="75000"/>
                    <a:lumOff val="25000"/>
                  </a:schemeClr>
                </a:solidFill>
                <a:latin typeface="Times New Roman"/>
                <a:ea typeface="+mn-lt"/>
                <a:cs typeface="+mn-lt"/>
              </a:rPr>
              <a:t>The employer retirement cost and administrative operating expenses related to the retirement programs applicable to those teachers whose funding is provided from federal grants or through federal reimbursement must be paid by local school systems from those federal funds. </a:t>
            </a:r>
          </a:p>
          <a:p>
            <a:r>
              <a:rPr lang="en-US" sz="2000">
                <a:solidFill>
                  <a:schemeClr val="tx2">
                    <a:lumMod val="75000"/>
                    <a:lumOff val="25000"/>
                  </a:schemeClr>
                </a:solidFill>
                <a:latin typeface="Times New Roman"/>
                <a:cs typeface="Arial"/>
              </a:rPr>
              <a:t>Costs reflected in the ED 279</a:t>
            </a:r>
          </a:p>
          <a:p>
            <a:pPr lvl="1"/>
            <a:r>
              <a:rPr lang="en-US" sz="1600">
                <a:solidFill>
                  <a:schemeClr val="tx2">
                    <a:lumMod val="75000"/>
                    <a:lumOff val="25000"/>
                  </a:schemeClr>
                </a:solidFill>
                <a:latin typeface="Times New Roman"/>
                <a:cs typeface="Arial"/>
              </a:rPr>
              <a:t>Special education, career &amp; technical education, gifted &amp; talented, transportation, approved bus purchases</a:t>
            </a:r>
          </a:p>
          <a:p>
            <a:pPr>
              <a:buFont typeface="Arial"/>
              <a:buChar char="•"/>
            </a:pPr>
            <a:r>
              <a:rPr lang="en-US" sz="2000">
                <a:solidFill>
                  <a:schemeClr val="tx2">
                    <a:lumMod val="75000"/>
                    <a:lumOff val="25000"/>
                  </a:schemeClr>
                </a:solidFill>
                <a:latin typeface="Times New Roman"/>
                <a:cs typeface="Times New Roman"/>
              </a:rPr>
              <a:t>Requirements for federal funds</a:t>
            </a:r>
            <a:endParaRPr lang="en-US" sz="2000">
              <a:solidFill>
                <a:schemeClr val="tx2">
                  <a:lumMod val="75000"/>
                  <a:lumOff val="25000"/>
                </a:schemeClr>
              </a:solidFill>
              <a:ea typeface="+mn-lt"/>
              <a:cs typeface="+mn-lt"/>
            </a:endParaRPr>
          </a:p>
          <a:p>
            <a:pPr lvl="1">
              <a:buFont typeface="Arial"/>
              <a:buChar char="–"/>
            </a:pPr>
            <a:r>
              <a:rPr lang="en-US" sz="1600">
                <a:solidFill>
                  <a:schemeClr val="tx2">
                    <a:lumMod val="75000"/>
                    <a:lumOff val="25000"/>
                  </a:schemeClr>
                </a:solidFill>
                <a:latin typeface="Times New Roman"/>
                <a:cs typeface="Times New Roman"/>
              </a:rPr>
              <a:t>Time &amp; Effort requirement for personnel</a:t>
            </a:r>
          </a:p>
          <a:p>
            <a:pPr lvl="1">
              <a:buFont typeface="Arial"/>
              <a:buChar char="–"/>
            </a:pPr>
            <a:r>
              <a:rPr lang="en-US" sz="1600">
                <a:solidFill>
                  <a:schemeClr val="tx2">
                    <a:lumMod val="75000"/>
                    <a:lumOff val="25000"/>
                  </a:schemeClr>
                </a:solidFill>
                <a:latin typeface="Times New Roman"/>
                <a:cs typeface="Times New Roman"/>
              </a:rPr>
              <a:t>Tracking of equipment &amp; disposition</a:t>
            </a:r>
          </a:p>
          <a:p>
            <a:pPr lvl="1">
              <a:buFont typeface="Arial"/>
              <a:buChar char="–"/>
            </a:pPr>
            <a:r>
              <a:rPr lang="en-US" sz="1600">
                <a:solidFill>
                  <a:schemeClr val="tx2">
                    <a:lumMod val="75000"/>
                    <a:lumOff val="25000"/>
                  </a:schemeClr>
                </a:solidFill>
                <a:latin typeface="Times New Roman"/>
                <a:cs typeface="Times New Roman"/>
              </a:rPr>
              <a:t>Federal procurement requirements</a:t>
            </a:r>
          </a:p>
          <a:p>
            <a:pPr lvl="1">
              <a:buFont typeface="Arial"/>
              <a:buChar char="•"/>
            </a:pPr>
            <a:endParaRPr lang="en-US" sz="1600">
              <a:solidFill>
                <a:schemeClr val="tx2">
                  <a:lumMod val="75000"/>
                  <a:lumOff val="25000"/>
                </a:schemeClr>
              </a:solidFill>
              <a:latin typeface="Times New Roman"/>
              <a:cs typeface="Arial"/>
            </a:endParaRPr>
          </a:p>
        </p:txBody>
      </p:sp>
      <p:sp>
        <p:nvSpPr>
          <p:cNvPr id="4" name="Slide Number Placeholder 3">
            <a:extLst>
              <a:ext uri="{FF2B5EF4-FFF2-40B4-BE49-F238E27FC236}">
                <a16:creationId xmlns:a16="http://schemas.microsoft.com/office/drawing/2014/main" id="{0D0116CE-9105-432C-A37A-CDF793A7F52A}"/>
              </a:ext>
            </a:extLst>
          </p:cNvPr>
          <p:cNvSpPr>
            <a:spLocks noGrp="1"/>
          </p:cNvSpPr>
          <p:nvPr>
            <p:ph type="sldNum" sz="quarter" idx="11"/>
          </p:nvPr>
        </p:nvSpPr>
        <p:spPr/>
        <p:txBody>
          <a:bodyPr/>
          <a:lstStyle/>
          <a:p>
            <a:fld id="{6AEBCBB7-F6B5-49FC-AD75-37A529294CBE}" type="slidenum">
              <a:rPr lang="en-US" altLang="en-US"/>
              <a:pPr/>
              <a:t>23</a:t>
            </a:fld>
            <a:endParaRPr lang="en-US" altLang="en-US"/>
          </a:p>
        </p:txBody>
      </p:sp>
    </p:spTree>
    <p:extLst>
      <p:ext uri="{BB962C8B-B14F-4D97-AF65-F5344CB8AC3E}">
        <p14:creationId xmlns:p14="http://schemas.microsoft.com/office/powerpoint/2010/main" val="692249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C6096-7AF2-491B-B678-41EB118F1CFC}"/>
              </a:ext>
            </a:extLst>
          </p:cNvPr>
          <p:cNvSpPr>
            <a:spLocks noGrp="1"/>
          </p:cNvSpPr>
          <p:nvPr>
            <p:ph type="title"/>
          </p:nvPr>
        </p:nvSpPr>
        <p:spPr/>
        <p:txBody>
          <a:bodyPr/>
          <a:lstStyle/>
          <a:p>
            <a:pPr algn="ctr"/>
            <a:r>
              <a:rPr lang="en-US">
                <a:latin typeface="Times New Roman" panose="02020603050405020304" pitchFamily="18" charset="0"/>
                <a:cs typeface="Times New Roman" panose="02020603050405020304" pitchFamily="18" charset="0"/>
              </a:rPr>
              <a:t>ARP DOE Goal</a:t>
            </a:r>
          </a:p>
        </p:txBody>
      </p:sp>
      <p:sp>
        <p:nvSpPr>
          <p:cNvPr id="4" name="Slide Number Placeholder 3">
            <a:extLst>
              <a:ext uri="{FF2B5EF4-FFF2-40B4-BE49-F238E27FC236}">
                <a16:creationId xmlns:a16="http://schemas.microsoft.com/office/drawing/2014/main" id="{0D0116CE-9105-432C-A37A-CDF793A7F52A}"/>
              </a:ext>
            </a:extLst>
          </p:cNvPr>
          <p:cNvSpPr>
            <a:spLocks noGrp="1"/>
          </p:cNvSpPr>
          <p:nvPr>
            <p:ph type="sldNum" sz="quarter" idx="11"/>
          </p:nvPr>
        </p:nvSpPr>
        <p:spPr/>
        <p:txBody>
          <a:bodyPr/>
          <a:lstStyle/>
          <a:p>
            <a:fld id="{6AEBCBB7-F6B5-49FC-AD75-37A529294CBE}" type="slidenum">
              <a:rPr lang="en-US" altLang="en-US"/>
              <a:pPr/>
              <a:t>3</a:t>
            </a:fld>
            <a:endParaRPr lang="en-US" altLang="en-US"/>
          </a:p>
        </p:txBody>
      </p:sp>
      <p:sp>
        <p:nvSpPr>
          <p:cNvPr id="6" name="Content Placeholder 5">
            <a:extLst>
              <a:ext uri="{FF2B5EF4-FFF2-40B4-BE49-F238E27FC236}">
                <a16:creationId xmlns:a16="http://schemas.microsoft.com/office/drawing/2014/main" id="{E1C63264-CE2E-41BB-8513-9092CCE7441E}"/>
              </a:ext>
            </a:extLst>
          </p:cNvPr>
          <p:cNvSpPr>
            <a:spLocks noGrp="1"/>
          </p:cNvSpPr>
          <p:nvPr>
            <p:ph idx="1"/>
          </p:nvPr>
        </p:nvSpPr>
        <p:spPr>
          <a:xfrm>
            <a:off x="457200" y="1178560"/>
            <a:ext cx="8229600" cy="4536440"/>
          </a:xfrm>
        </p:spPr>
        <p:txBody>
          <a:bodyPr/>
          <a:lstStyle/>
          <a:p>
            <a:r>
              <a:rPr lang="en-US" sz="3000">
                <a:solidFill>
                  <a:schemeClr val="bg2"/>
                </a:solidFill>
                <a:latin typeface="Times New Roman" panose="02020603050405020304" pitchFamily="18" charset="0"/>
                <a:cs typeface="Times New Roman" panose="02020603050405020304" pitchFamily="18" charset="0"/>
              </a:rPr>
              <a:t>DOE is committed to supporting swift, strategic, effective planning and spending </a:t>
            </a:r>
          </a:p>
          <a:p>
            <a:pPr lvl="1"/>
            <a:r>
              <a:rPr lang="en-US">
                <a:solidFill>
                  <a:schemeClr val="bg2"/>
                </a:solidFill>
                <a:latin typeface="Times New Roman" panose="02020603050405020304" pitchFamily="18" charset="0"/>
                <a:cs typeface="Times New Roman" panose="02020603050405020304" pitchFamily="18" charset="0"/>
              </a:rPr>
              <a:t>ESSER I – III funds are not Title I dollars; </a:t>
            </a:r>
            <a:r>
              <a:rPr lang="en-US" i="1">
                <a:solidFill>
                  <a:schemeClr val="bg2"/>
                </a:solidFill>
                <a:latin typeface="Times New Roman" panose="02020603050405020304" pitchFamily="18" charset="0"/>
                <a:cs typeface="Times New Roman" panose="02020603050405020304" pitchFamily="18" charset="0"/>
              </a:rPr>
              <a:t>much</a:t>
            </a:r>
            <a:r>
              <a:rPr lang="en-US">
                <a:solidFill>
                  <a:schemeClr val="bg2"/>
                </a:solidFill>
                <a:latin typeface="Times New Roman" panose="02020603050405020304" pitchFamily="18" charset="0"/>
                <a:cs typeface="Times New Roman" panose="02020603050405020304" pitchFamily="18" charset="0"/>
              </a:rPr>
              <a:t> more flexible </a:t>
            </a:r>
          </a:p>
          <a:p>
            <a:pPr lvl="1"/>
            <a:r>
              <a:rPr lang="en-US">
                <a:solidFill>
                  <a:schemeClr val="bg2"/>
                </a:solidFill>
                <a:latin typeface="Times New Roman" panose="02020603050405020304" pitchFamily="18" charset="0"/>
                <a:cs typeface="Times New Roman" panose="02020603050405020304" pitchFamily="18" charset="0"/>
              </a:rPr>
              <a:t>Staggered periods of availability (2022, 2023, 2024)</a:t>
            </a:r>
          </a:p>
          <a:p>
            <a:pPr lvl="1"/>
            <a:r>
              <a:rPr lang="en-US">
                <a:solidFill>
                  <a:schemeClr val="bg2"/>
                </a:solidFill>
                <a:latin typeface="Times New Roman" panose="02020603050405020304" pitchFamily="18" charset="0"/>
                <a:cs typeface="Times New Roman" panose="02020603050405020304" pitchFamily="18" charset="0"/>
              </a:rPr>
              <a:t>Alignment with other funds (federal, state, and local)</a:t>
            </a:r>
          </a:p>
          <a:p>
            <a:pPr lvl="1"/>
            <a:r>
              <a:rPr lang="en-US">
                <a:solidFill>
                  <a:schemeClr val="bg2"/>
                </a:solidFill>
                <a:latin typeface="Times New Roman" panose="02020603050405020304" pitchFamily="18" charset="0"/>
                <a:cs typeface="Times New Roman" panose="02020603050405020304" pitchFamily="18" charset="0"/>
              </a:rPr>
              <a:t>Avoid the “cliff” experienced during ARRA</a:t>
            </a:r>
          </a:p>
          <a:p>
            <a:endParaRPr lang="en-US"/>
          </a:p>
        </p:txBody>
      </p:sp>
    </p:spTree>
    <p:extLst>
      <p:ext uri="{BB962C8B-B14F-4D97-AF65-F5344CB8AC3E}">
        <p14:creationId xmlns:p14="http://schemas.microsoft.com/office/powerpoint/2010/main" val="2912367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70C81-ECE2-40EF-BBF5-A3225EC9E823}"/>
              </a:ext>
            </a:extLst>
          </p:cNvPr>
          <p:cNvSpPr>
            <a:spLocks noGrp="1"/>
          </p:cNvSpPr>
          <p:nvPr>
            <p:ph type="title"/>
          </p:nvPr>
        </p:nvSpPr>
        <p:spPr/>
        <p:txBody>
          <a:bodyPr/>
          <a:lstStyle/>
          <a:p>
            <a:pPr algn="ctr"/>
            <a:r>
              <a:rPr lang="en-US">
                <a:solidFill>
                  <a:schemeClr val="bg2"/>
                </a:solidFill>
                <a:latin typeface="Times New Roman"/>
                <a:cs typeface="Times New Roman"/>
              </a:rPr>
              <a:t>ESSER III Funds</a:t>
            </a:r>
            <a:endParaRPr lang="en-US">
              <a:solidFill>
                <a:schemeClr val="bg2"/>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168127A-FB7F-440D-B601-6A1DB4DD573B}"/>
              </a:ext>
            </a:extLst>
          </p:cNvPr>
          <p:cNvSpPr>
            <a:spLocks noGrp="1"/>
          </p:cNvSpPr>
          <p:nvPr>
            <p:ph idx="1"/>
          </p:nvPr>
        </p:nvSpPr>
        <p:spPr/>
        <p:txBody>
          <a:bodyPr/>
          <a:lstStyle/>
          <a:p>
            <a:pPr marL="0" indent="0">
              <a:buNone/>
            </a:pPr>
            <a:r>
              <a:rPr lang="en-US" sz="2400" b="1">
                <a:solidFill>
                  <a:schemeClr val="bg2"/>
                </a:solidFill>
                <a:latin typeface="Times New Roman" panose="02020603050405020304" pitchFamily="18" charset="0"/>
                <a:cs typeface="Times New Roman" panose="02020603050405020304" pitchFamily="18" charset="0"/>
              </a:rPr>
              <a:t>Total Award:  $411,303,280</a:t>
            </a:r>
          </a:p>
          <a:p>
            <a:r>
              <a:rPr lang="en-US" sz="2400">
                <a:solidFill>
                  <a:schemeClr val="bg2"/>
                </a:solidFill>
                <a:latin typeface="Times New Roman" panose="02020603050405020304" pitchFamily="18" charset="0"/>
                <a:cs typeface="Times New Roman" panose="02020603050405020304" pitchFamily="18" charset="0"/>
              </a:rPr>
              <a:t>10% Set Aside $41,130,328 Includes:</a:t>
            </a:r>
          </a:p>
          <a:p>
            <a:pPr lvl="1"/>
            <a:r>
              <a:rPr lang="en-US">
                <a:solidFill>
                  <a:schemeClr val="bg2"/>
                </a:solidFill>
                <a:latin typeface="Times New Roman" panose="02020603050405020304" pitchFamily="18" charset="0"/>
                <a:cs typeface="Times New Roman" panose="02020603050405020304" pitchFamily="18" charset="0"/>
              </a:rPr>
              <a:t>1% - $4,113,032.80 - Summer Enrichment Program</a:t>
            </a:r>
          </a:p>
          <a:p>
            <a:pPr lvl="1"/>
            <a:r>
              <a:rPr lang="en-US">
                <a:solidFill>
                  <a:schemeClr val="bg2"/>
                </a:solidFill>
                <a:latin typeface="Times New Roman" panose="02020603050405020304" pitchFamily="18" charset="0"/>
                <a:cs typeface="Times New Roman" panose="02020603050405020304" pitchFamily="18" charset="0"/>
              </a:rPr>
              <a:t>1% - $4,113,032.80 - Comprehensive Afterschool Program</a:t>
            </a:r>
          </a:p>
          <a:p>
            <a:pPr lvl="1"/>
            <a:r>
              <a:rPr lang="en-US">
                <a:solidFill>
                  <a:schemeClr val="bg2"/>
                </a:solidFill>
                <a:latin typeface="Times New Roman" panose="02020603050405020304" pitchFamily="18" charset="0"/>
                <a:cs typeface="Times New Roman" panose="02020603050405020304" pitchFamily="18" charset="0"/>
              </a:rPr>
              <a:t>5% - $20,565,164 - Interventions to Address Learning Loss</a:t>
            </a:r>
          </a:p>
          <a:p>
            <a:pPr lvl="1"/>
            <a:r>
              <a:rPr lang="en-US">
                <a:solidFill>
                  <a:schemeClr val="bg2"/>
                </a:solidFill>
                <a:latin typeface="Times New Roman" panose="02020603050405020304" pitchFamily="18" charset="0"/>
                <a:cs typeface="Times New Roman" panose="02020603050405020304" pitchFamily="18" charset="0"/>
              </a:rPr>
              <a:t>3% - $12,339,098.40 - DOE Initiatives (Including 1/2 of 1% - admin - 2,056,516)</a:t>
            </a:r>
          </a:p>
          <a:p>
            <a:pPr marL="0" indent="0">
              <a:buNone/>
            </a:pPr>
            <a:endParaRPr lang="en-US" sz="2200">
              <a:solidFill>
                <a:schemeClr val="bg2"/>
              </a:solidFill>
              <a:latin typeface="Times New Roman" panose="02020603050405020304" pitchFamily="18" charset="0"/>
              <a:cs typeface="Times New Roman" panose="02020603050405020304" pitchFamily="18" charset="0"/>
            </a:endParaRPr>
          </a:p>
          <a:p>
            <a:r>
              <a:rPr lang="en-US" sz="2200">
                <a:solidFill>
                  <a:schemeClr val="bg2"/>
                </a:solidFill>
                <a:latin typeface="Times New Roman" panose="02020603050405020304" pitchFamily="18" charset="0"/>
                <a:cs typeface="Times New Roman" panose="02020603050405020304" pitchFamily="18" charset="0"/>
              </a:rPr>
              <a:t>Amount for allocation to districts - $370,172,954 (90% of total award)</a:t>
            </a:r>
          </a:p>
          <a:p>
            <a:endParaRPr lang="en-US"/>
          </a:p>
        </p:txBody>
      </p:sp>
      <p:sp>
        <p:nvSpPr>
          <p:cNvPr id="4" name="Slide Number Placeholder 3">
            <a:extLst>
              <a:ext uri="{FF2B5EF4-FFF2-40B4-BE49-F238E27FC236}">
                <a16:creationId xmlns:a16="http://schemas.microsoft.com/office/drawing/2014/main" id="{C24B99EE-B0C9-4228-839D-66D491FAACFA}"/>
              </a:ext>
            </a:extLst>
          </p:cNvPr>
          <p:cNvSpPr>
            <a:spLocks noGrp="1"/>
          </p:cNvSpPr>
          <p:nvPr>
            <p:ph type="sldNum" sz="quarter" idx="11"/>
          </p:nvPr>
        </p:nvSpPr>
        <p:spPr/>
        <p:txBody>
          <a:bodyPr/>
          <a:lstStyle/>
          <a:p>
            <a:fld id="{6AEBCBB7-F6B5-49FC-AD75-37A529294CBE}" type="slidenum">
              <a:rPr lang="en-US" altLang="en-US" smtClean="0"/>
              <a:pPr/>
              <a:t>4</a:t>
            </a:fld>
            <a:endParaRPr lang="en-US" altLang="en-US"/>
          </a:p>
        </p:txBody>
      </p:sp>
    </p:spTree>
    <p:extLst>
      <p:ext uri="{BB962C8B-B14F-4D97-AF65-F5344CB8AC3E}">
        <p14:creationId xmlns:p14="http://schemas.microsoft.com/office/powerpoint/2010/main" val="3553219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70C81-ECE2-40EF-BBF5-A3225EC9E823}"/>
              </a:ext>
            </a:extLst>
          </p:cNvPr>
          <p:cNvSpPr>
            <a:spLocks noGrp="1"/>
          </p:cNvSpPr>
          <p:nvPr>
            <p:ph type="title"/>
          </p:nvPr>
        </p:nvSpPr>
        <p:spPr/>
        <p:txBody>
          <a:bodyPr/>
          <a:lstStyle/>
          <a:p>
            <a:pPr algn="ctr"/>
            <a:r>
              <a:rPr lang="en-US">
                <a:solidFill>
                  <a:schemeClr val="bg2"/>
                </a:solidFill>
                <a:latin typeface="Times New Roman" panose="02020603050405020304" pitchFamily="18" charset="0"/>
                <a:cs typeface="Times New Roman" panose="02020603050405020304" pitchFamily="18" charset="0"/>
              </a:rPr>
              <a:t>Summer Enrichment Program</a:t>
            </a:r>
            <a:br>
              <a:rPr lang="en-US">
                <a:solidFill>
                  <a:schemeClr val="bg2"/>
                </a:solidFill>
                <a:latin typeface="Times New Roman" panose="02020603050405020304" pitchFamily="18" charset="0"/>
                <a:cs typeface="Times New Roman" panose="02020603050405020304" pitchFamily="18" charset="0"/>
              </a:rPr>
            </a:br>
            <a:r>
              <a:rPr lang="en-US">
                <a:solidFill>
                  <a:schemeClr val="bg2"/>
                </a:solidFill>
                <a:latin typeface="Times New Roman" panose="02020603050405020304" pitchFamily="18" charset="0"/>
                <a:cs typeface="Times New Roman" panose="02020603050405020304" pitchFamily="18" charset="0"/>
              </a:rPr>
              <a:t>$4,113,032.80</a:t>
            </a:r>
          </a:p>
        </p:txBody>
      </p:sp>
      <p:sp>
        <p:nvSpPr>
          <p:cNvPr id="3" name="Content Placeholder 2">
            <a:extLst>
              <a:ext uri="{FF2B5EF4-FFF2-40B4-BE49-F238E27FC236}">
                <a16:creationId xmlns:a16="http://schemas.microsoft.com/office/drawing/2014/main" id="{D168127A-FB7F-440D-B601-6A1DB4DD573B}"/>
              </a:ext>
            </a:extLst>
          </p:cNvPr>
          <p:cNvSpPr>
            <a:spLocks noGrp="1"/>
          </p:cNvSpPr>
          <p:nvPr>
            <p:ph idx="1"/>
          </p:nvPr>
        </p:nvSpPr>
        <p:spPr/>
        <p:txBody>
          <a:bodyPr/>
          <a:lstStyle/>
          <a:p>
            <a:r>
              <a:rPr lang="en-US" sz="2000">
                <a:solidFill>
                  <a:schemeClr val="bg2"/>
                </a:solidFill>
                <a:latin typeface="Times New Roman" panose="02020603050405020304" pitchFamily="18" charset="0"/>
                <a:cs typeface="Times New Roman" panose="02020603050405020304" pitchFamily="18" charset="0"/>
              </a:rPr>
              <a:t>Make available CTE, Adult Education, and K-12 programming statewide during Summer of 2021</a:t>
            </a:r>
          </a:p>
          <a:p>
            <a:r>
              <a:rPr lang="en-US" sz="2000">
                <a:solidFill>
                  <a:schemeClr val="bg2"/>
                </a:solidFill>
                <a:latin typeface="Times New Roman" panose="02020603050405020304" pitchFamily="18" charset="0"/>
                <a:cs typeface="Times New Roman" panose="02020603050405020304" pitchFamily="18" charset="0"/>
              </a:rPr>
              <a:t>Create a workforce development resource mapping directory which includes qualified educators statewide to provide coursework and provide PD to educators</a:t>
            </a:r>
          </a:p>
          <a:p>
            <a:pPr lvl="1"/>
            <a:r>
              <a:rPr lang="en-US" sz="1600">
                <a:solidFill>
                  <a:schemeClr val="bg2"/>
                </a:solidFill>
                <a:latin typeface="Times New Roman" panose="02020603050405020304" pitchFamily="18" charset="0"/>
                <a:cs typeface="Times New Roman" panose="02020603050405020304" pitchFamily="18" charset="0"/>
              </a:rPr>
              <a:t>Allow more opportunities to students by utilizing a regional approach </a:t>
            </a:r>
          </a:p>
          <a:p>
            <a:pPr lvl="1"/>
            <a:r>
              <a:rPr lang="en-US" sz="1600">
                <a:solidFill>
                  <a:schemeClr val="bg2"/>
                </a:solidFill>
                <a:latin typeface="Times New Roman" panose="02020603050405020304" pitchFamily="18" charset="0"/>
                <a:cs typeface="Times New Roman" panose="02020603050405020304" pitchFamily="18" charset="0"/>
              </a:rPr>
              <a:t>Extended Learning Experiences (ELE) to allow students to experience regional opportunities</a:t>
            </a:r>
          </a:p>
          <a:p>
            <a:r>
              <a:rPr lang="en-US" sz="2000">
                <a:solidFill>
                  <a:schemeClr val="bg2"/>
                </a:solidFill>
                <a:latin typeface="Times New Roman" panose="02020603050405020304" pitchFamily="18" charset="0"/>
                <a:cs typeface="Times New Roman" panose="02020603050405020304" pitchFamily="18" charset="0"/>
              </a:rPr>
              <a:t>Leverage community partnerships to provide summer programming (utilizing a whole child approach) and support for students and families statewide</a:t>
            </a:r>
            <a:endParaRPr lang="en-US">
              <a:solidFill>
                <a:schemeClr val="bg2"/>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24B99EE-B0C9-4228-839D-66D491FAACFA}"/>
              </a:ext>
            </a:extLst>
          </p:cNvPr>
          <p:cNvSpPr>
            <a:spLocks noGrp="1"/>
          </p:cNvSpPr>
          <p:nvPr>
            <p:ph type="sldNum" sz="quarter" idx="11"/>
          </p:nvPr>
        </p:nvSpPr>
        <p:spPr/>
        <p:txBody>
          <a:bodyPr/>
          <a:lstStyle/>
          <a:p>
            <a:fld id="{6AEBCBB7-F6B5-49FC-AD75-37A529294CBE}" type="slidenum">
              <a:rPr lang="en-US" altLang="en-US" smtClean="0"/>
              <a:pPr/>
              <a:t>5</a:t>
            </a:fld>
            <a:endParaRPr lang="en-US" altLang="en-US"/>
          </a:p>
        </p:txBody>
      </p:sp>
    </p:spTree>
    <p:extLst>
      <p:ext uri="{BB962C8B-B14F-4D97-AF65-F5344CB8AC3E}">
        <p14:creationId xmlns:p14="http://schemas.microsoft.com/office/powerpoint/2010/main" val="3993471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70C81-ECE2-40EF-BBF5-A3225EC9E823}"/>
              </a:ext>
            </a:extLst>
          </p:cNvPr>
          <p:cNvSpPr>
            <a:spLocks noGrp="1"/>
          </p:cNvSpPr>
          <p:nvPr>
            <p:ph type="title"/>
          </p:nvPr>
        </p:nvSpPr>
        <p:spPr/>
        <p:txBody>
          <a:bodyPr/>
          <a:lstStyle/>
          <a:p>
            <a:pPr algn="ctr"/>
            <a:r>
              <a:rPr lang="en-US">
                <a:solidFill>
                  <a:schemeClr val="bg2"/>
                </a:solidFill>
                <a:latin typeface="Times New Roman" panose="02020603050405020304" pitchFamily="18" charset="0"/>
                <a:cs typeface="Times New Roman" panose="02020603050405020304" pitchFamily="18" charset="0"/>
              </a:rPr>
              <a:t>Summer Enrichment Program (cont.)</a:t>
            </a:r>
            <a:br>
              <a:rPr lang="en-US">
                <a:solidFill>
                  <a:schemeClr val="bg2"/>
                </a:solidFill>
                <a:latin typeface="Times New Roman" panose="02020603050405020304" pitchFamily="18" charset="0"/>
                <a:cs typeface="Times New Roman" panose="02020603050405020304" pitchFamily="18" charset="0"/>
              </a:rPr>
            </a:br>
            <a:r>
              <a:rPr lang="en-US">
                <a:solidFill>
                  <a:schemeClr val="bg2"/>
                </a:solidFill>
                <a:latin typeface="Times New Roman" panose="02020603050405020304" pitchFamily="18" charset="0"/>
                <a:cs typeface="Times New Roman" panose="02020603050405020304" pitchFamily="18" charset="0"/>
              </a:rPr>
              <a:t>$4,113,032.80</a:t>
            </a:r>
          </a:p>
        </p:txBody>
      </p:sp>
      <p:sp>
        <p:nvSpPr>
          <p:cNvPr id="3" name="Content Placeholder 2">
            <a:extLst>
              <a:ext uri="{FF2B5EF4-FFF2-40B4-BE49-F238E27FC236}">
                <a16:creationId xmlns:a16="http://schemas.microsoft.com/office/drawing/2014/main" id="{D168127A-FB7F-440D-B601-6A1DB4DD573B}"/>
              </a:ext>
            </a:extLst>
          </p:cNvPr>
          <p:cNvSpPr>
            <a:spLocks noGrp="1"/>
          </p:cNvSpPr>
          <p:nvPr>
            <p:ph idx="1"/>
          </p:nvPr>
        </p:nvSpPr>
        <p:spPr/>
        <p:txBody>
          <a:bodyPr/>
          <a:lstStyle/>
          <a:p>
            <a:r>
              <a:rPr lang="en-US" sz="2000">
                <a:solidFill>
                  <a:schemeClr val="bg2"/>
                </a:solidFill>
                <a:latin typeface="Times New Roman" panose="02020603050405020304" pitchFamily="18" charset="0"/>
                <a:cs typeface="Times New Roman" panose="02020603050405020304" pitchFamily="18" charset="0"/>
              </a:rPr>
              <a:t>Fingerprint college students/student teachers to have a summer school teaching experience under the mentorship of a certified Maine teacher</a:t>
            </a:r>
          </a:p>
          <a:p>
            <a:pPr lvl="1"/>
            <a:r>
              <a:rPr lang="en-US" sz="1600">
                <a:solidFill>
                  <a:schemeClr val="bg2"/>
                </a:solidFill>
                <a:latin typeface="Times New Roman" panose="02020603050405020304" pitchFamily="18" charset="0"/>
                <a:cs typeface="Times New Roman" panose="02020603050405020304" pitchFamily="18" charset="0"/>
              </a:rPr>
              <a:t>College students may also provide summer programming prior, during, and after summer food service programming for students </a:t>
            </a:r>
          </a:p>
          <a:p>
            <a:pPr lvl="1"/>
            <a:r>
              <a:rPr lang="en-US" sz="2000">
                <a:solidFill>
                  <a:schemeClr val="bg2"/>
                </a:solidFill>
                <a:latin typeface="Times New Roman" panose="02020603050405020304" pitchFamily="18" charset="0"/>
                <a:cs typeface="Times New Roman" panose="02020603050405020304" pitchFamily="18" charset="0"/>
              </a:rPr>
              <a:t>Partner with Maine’s popular summer camps that may experience more limited interested during the pandemic</a:t>
            </a:r>
          </a:p>
          <a:p>
            <a:pPr lvl="2"/>
            <a:r>
              <a:rPr lang="en-US" sz="1600">
                <a:solidFill>
                  <a:schemeClr val="bg2"/>
                </a:solidFill>
                <a:latin typeface="Times New Roman" panose="02020603050405020304" pitchFamily="18" charset="0"/>
                <a:cs typeface="Times New Roman" panose="02020603050405020304" pitchFamily="18" charset="0"/>
              </a:rPr>
              <a:t>Send a teacher to “campfire PD”</a:t>
            </a:r>
          </a:p>
          <a:p>
            <a:pPr lvl="2"/>
            <a:r>
              <a:rPr lang="en-US" sz="1600">
                <a:solidFill>
                  <a:schemeClr val="bg2"/>
                </a:solidFill>
                <a:latin typeface="Times New Roman" panose="02020603050405020304" pitchFamily="18" charset="0"/>
                <a:cs typeface="Times New Roman" panose="02020603050405020304" pitchFamily="18" charset="0"/>
              </a:rPr>
              <a:t>Make summer programming available to students</a:t>
            </a:r>
          </a:p>
          <a:p>
            <a:pPr lvl="1"/>
            <a:endParaRPr lang="en-US" sz="2000">
              <a:solidFill>
                <a:schemeClr val="bg2"/>
              </a:solidFill>
              <a:latin typeface="Times New Roman" panose="02020603050405020304" pitchFamily="18" charset="0"/>
              <a:cs typeface="Times New Roman" panose="02020603050405020304" pitchFamily="18" charset="0"/>
            </a:endParaRPr>
          </a:p>
          <a:p>
            <a:pPr lvl="1"/>
            <a:endParaRPr lang="en-US">
              <a:solidFill>
                <a:schemeClr val="bg2"/>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24B99EE-B0C9-4228-839D-66D491FAACFA}"/>
              </a:ext>
            </a:extLst>
          </p:cNvPr>
          <p:cNvSpPr>
            <a:spLocks noGrp="1"/>
          </p:cNvSpPr>
          <p:nvPr>
            <p:ph type="sldNum" sz="quarter" idx="11"/>
          </p:nvPr>
        </p:nvSpPr>
        <p:spPr/>
        <p:txBody>
          <a:bodyPr/>
          <a:lstStyle/>
          <a:p>
            <a:fld id="{6AEBCBB7-F6B5-49FC-AD75-37A529294CBE}" type="slidenum">
              <a:rPr lang="en-US" altLang="en-US" smtClean="0"/>
              <a:pPr/>
              <a:t>6</a:t>
            </a:fld>
            <a:endParaRPr lang="en-US" altLang="en-US"/>
          </a:p>
        </p:txBody>
      </p:sp>
    </p:spTree>
    <p:extLst>
      <p:ext uri="{BB962C8B-B14F-4D97-AF65-F5344CB8AC3E}">
        <p14:creationId xmlns:p14="http://schemas.microsoft.com/office/powerpoint/2010/main" val="1038591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70C81-ECE2-40EF-BBF5-A3225EC9E823}"/>
              </a:ext>
            </a:extLst>
          </p:cNvPr>
          <p:cNvSpPr>
            <a:spLocks noGrp="1"/>
          </p:cNvSpPr>
          <p:nvPr>
            <p:ph type="title"/>
          </p:nvPr>
        </p:nvSpPr>
        <p:spPr/>
        <p:txBody>
          <a:bodyPr/>
          <a:lstStyle/>
          <a:p>
            <a:pPr lvl="1" algn="ctr"/>
            <a:br>
              <a:rPr lang="en-US">
                <a:solidFill>
                  <a:schemeClr val="bg2"/>
                </a:solidFill>
                <a:latin typeface="Times New Roman" panose="02020603050405020304" pitchFamily="18" charset="0"/>
                <a:cs typeface="Times New Roman" panose="02020603050405020304" pitchFamily="18" charset="0"/>
              </a:rPr>
            </a:br>
            <a:r>
              <a:rPr lang="en-US">
                <a:solidFill>
                  <a:schemeClr val="bg2"/>
                </a:solidFill>
                <a:latin typeface="Times New Roman" panose="02020603050405020304" pitchFamily="18" charset="0"/>
                <a:cs typeface="Times New Roman" panose="02020603050405020304" pitchFamily="18" charset="0"/>
              </a:rPr>
              <a:t>Comprehensive Afterschool Program</a:t>
            </a:r>
            <a:br>
              <a:rPr lang="en-US">
                <a:solidFill>
                  <a:schemeClr val="bg2"/>
                </a:solidFill>
                <a:latin typeface="Times New Roman" panose="02020603050405020304" pitchFamily="18" charset="0"/>
                <a:cs typeface="Times New Roman" panose="02020603050405020304" pitchFamily="18" charset="0"/>
              </a:rPr>
            </a:br>
            <a:r>
              <a:rPr lang="en-US">
                <a:solidFill>
                  <a:schemeClr val="bg2"/>
                </a:solidFill>
                <a:latin typeface="Times New Roman" panose="02020603050405020304" pitchFamily="18" charset="0"/>
                <a:cs typeface="Times New Roman" panose="02020603050405020304" pitchFamily="18" charset="0"/>
              </a:rPr>
              <a:t>$4,113,032.80</a:t>
            </a:r>
          </a:p>
        </p:txBody>
      </p:sp>
      <p:sp>
        <p:nvSpPr>
          <p:cNvPr id="3" name="Content Placeholder 2">
            <a:extLst>
              <a:ext uri="{FF2B5EF4-FFF2-40B4-BE49-F238E27FC236}">
                <a16:creationId xmlns:a16="http://schemas.microsoft.com/office/drawing/2014/main" id="{D168127A-FB7F-440D-B601-6A1DB4DD573B}"/>
              </a:ext>
            </a:extLst>
          </p:cNvPr>
          <p:cNvSpPr>
            <a:spLocks noGrp="1"/>
          </p:cNvSpPr>
          <p:nvPr>
            <p:ph idx="1"/>
          </p:nvPr>
        </p:nvSpPr>
        <p:spPr>
          <a:xfrm>
            <a:off x="457200" y="1847850"/>
            <a:ext cx="8229600" cy="3867150"/>
          </a:xfrm>
        </p:spPr>
        <p:txBody>
          <a:bodyPr/>
          <a:lstStyle/>
          <a:p>
            <a:pPr marL="0" indent="0">
              <a:buNone/>
            </a:pPr>
            <a:r>
              <a:rPr lang="en-US">
                <a:solidFill>
                  <a:schemeClr val="bg2"/>
                </a:solidFill>
                <a:latin typeface="Times New Roman" panose="02020603050405020304" pitchFamily="18" charset="0"/>
                <a:cs typeface="Times New Roman" panose="02020603050405020304" pitchFamily="18" charset="0"/>
              </a:rPr>
              <a:t>Support extended learning opportunities for students by:</a:t>
            </a:r>
          </a:p>
          <a:p>
            <a:r>
              <a:rPr lang="en-US">
                <a:solidFill>
                  <a:schemeClr val="bg2"/>
                </a:solidFill>
                <a:latin typeface="Times New Roman" panose="02020603050405020304" pitchFamily="18" charset="0"/>
                <a:cs typeface="Times New Roman" panose="02020603050405020304" pitchFamily="18" charset="0"/>
              </a:rPr>
              <a:t>ensuring all students are provided exposure to trades and available careers</a:t>
            </a:r>
          </a:p>
          <a:p>
            <a:r>
              <a:rPr lang="en-US">
                <a:solidFill>
                  <a:schemeClr val="bg2"/>
                </a:solidFill>
                <a:latin typeface="Times New Roman" panose="02020603050405020304" pitchFamily="18" charset="0"/>
                <a:cs typeface="Times New Roman" panose="02020603050405020304" pitchFamily="18" charset="0"/>
              </a:rPr>
              <a:t>providing PD to teachers regarding Extended Learning Opportunities (ELO)</a:t>
            </a:r>
          </a:p>
          <a:p>
            <a:pPr lvl="1"/>
            <a:r>
              <a:rPr lang="en-US">
                <a:solidFill>
                  <a:schemeClr val="bg2"/>
                </a:solidFill>
                <a:latin typeface="Times New Roman" panose="02020603050405020304" pitchFamily="18" charset="0"/>
                <a:cs typeface="Times New Roman" panose="02020603050405020304" pitchFamily="18" charset="0"/>
              </a:rPr>
              <a:t>Expand DOE’s role in supporting ELOs (ELO week, DOE staff support)</a:t>
            </a:r>
          </a:p>
          <a:p>
            <a:pPr marL="0" indent="0">
              <a:buNone/>
            </a:pPr>
            <a:r>
              <a:rPr lang="en-US">
                <a:solidFill>
                  <a:schemeClr val="bg2"/>
                </a:solidFill>
                <a:latin typeface="Times New Roman" panose="02020603050405020304" pitchFamily="18" charset="0"/>
                <a:cs typeface="Times New Roman" panose="02020603050405020304" pitchFamily="18" charset="0"/>
              </a:rPr>
              <a:t>		</a:t>
            </a:r>
          </a:p>
          <a:p>
            <a:pPr marL="0" indent="0">
              <a:buNone/>
            </a:pPr>
            <a:endParaRPr lang="en-US">
              <a:solidFill>
                <a:schemeClr val="bg2"/>
              </a:solidFill>
            </a:endParaRPr>
          </a:p>
        </p:txBody>
      </p:sp>
      <p:sp>
        <p:nvSpPr>
          <p:cNvPr id="4" name="Slide Number Placeholder 3">
            <a:extLst>
              <a:ext uri="{FF2B5EF4-FFF2-40B4-BE49-F238E27FC236}">
                <a16:creationId xmlns:a16="http://schemas.microsoft.com/office/drawing/2014/main" id="{C24B99EE-B0C9-4228-839D-66D491FAACFA}"/>
              </a:ext>
            </a:extLst>
          </p:cNvPr>
          <p:cNvSpPr>
            <a:spLocks noGrp="1"/>
          </p:cNvSpPr>
          <p:nvPr>
            <p:ph type="sldNum" sz="quarter" idx="11"/>
          </p:nvPr>
        </p:nvSpPr>
        <p:spPr/>
        <p:txBody>
          <a:bodyPr/>
          <a:lstStyle/>
          <a:p>
            <a:fld id="{6AEBCBB7-F6B5-49FC-AD75-37A529294CBE}" type="slidenum">
              <a:rPr lang="en-US" altLang="en-US" smtClean="0"/>
              <a:pPr/>
              <a:t>7</a:t>
            </a:fld>
            <a:endParaRPr lang="en-US" altLang="en-US"/>
          </a:p>
        </p:txBody>
      </p:sp>
    </p:spTree>
    <p:extLst>
      <p:ext uri="{BB962C8B-B14F-4D97-AF65-F5344CB8AC3E}">
        <p14:creationId xmlns:p14="http://schemas.microsoft.com/office/powerpoint/2010/main" val="370133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70C81-ECE2-40EF-BBF5-A3225EC9E823}"/>
              </a:ext>
            </a:extLst>
          </p:cNvPr>
          <p:cNvSpPr>
            <a:spLocks noGrp="1"/>
          </p:cNvSpPr>
          <p:nvPr>
            <p:ph type="title"/>
          </p:nvPr>
        </p:nvSpPr>
        <p:spPr/>
        <p:txBody>
          <a:bodyPr/>
          <a:lstStyle/>
          <a:p>
            <a:pPr lvl="1" algn="ctr"/>
            <a:br>
              <a:rPr lang="en-US">
                <a:solidFill>
                  <a:schemeClr val="bg2"/>
                </a:solidFill>
                <a:latin typeface="Times New Roman" panose="02020603050405020304" pitchFamily="18" charset="0"/>
                <a:cs typeface="Times New Roman" panose="02020603050405020304" pitchFamily="18" charset="0"/>
              </a:rPr>
            </a:br>
            <a:r>
              <a:rPr lang="en-US">
                <a:solidFill>
                  <a:schemeClr val="bg2"/>
                </a:solidFill>
                <a:latin typeface="Times New Roman" panose="02020603050405020304" pitchFamily="18" charset="0"/>
                <a:cs typeface="Times New Roman" panose="02020603050405020304" pitchFamily="18" charset="0"/>
              </a:rPr>
              <a:t>Interventions to Address Learning Loss</a:t>
            </a:r>
            <a:br>
              <a:rPr lang="en-US">
                <a:solidFill>
                  <a:schemeClr val="bg2"/>
                </a:solidFill>
                <a:latin typeface="Times New Roman" panose="02020603050405020304" pitchFamily="18" charset="0"/>
                <a:cs typeface="Times New Roman" panose="02020603050405020304" pitchFamily="18" charset="0"/>
              </a:rPr>
            </a:br>
            <a:r>
              <a:rPr lang="en-US">
                <a:solidFill>
                  <a:schemeClr val="bg2"/>
                </a:solidFill>
                <a:latin typeface="Times New Roman" panose="02020603050405020304" pitchFamily="18" charset="0"/>
                <a:cs typeface="Times New Roman" panose="02020603050405020304" pitchFamily="18" charset="0"/>
              </a:rPr>
              <a:t>$20,565,164</a:t>
            </a:r>
          </a:p>
        </p:txBody>
      </p:sp>
      <p:sp>
        <p:nvSpPr>
          <p:cNvPr id="3" name="Content Placeholder 2">
            <a:extLst>
              <a:ext uri="{FF2B5EF4-FFF2-40B4-BE49-F238E27FC236}">
                <a16:creationId xmlns:a16="http://schemas.microsoft.com/office/drawing/2014/main" id="{D168127A-FB7F-440D-B601-6A1DB4DD573B}"/>
              </a:ext>
            </a:extLst>
          </p:cNvPr>
          <p:cNvSpPr>
            <a:spLocks noGrp="1"/>
          </p:cNvSpPr>
          <p:nvPr>
            <p:ph idx="1"/>
          </p:nvPr>
        </p:nvSpPr>
        <p:spPr>
          <a:xfrm>
            <a:off x="457200" y="1943100"/>
            <a:ext cx="8229600" cy="3771900"/>
          </a:xfrm>
        </p:spPr>
        <p:txBody>
          <a:bodyPr/>
          <a:lstStyle/>
          <a:p>
            <a:pPr lvl="1"/>
            <a:r>
              <a:rPr lang="en-US">
                <a:solidFill>
                  <a:schemeClr val="bg2"/>
                </a:solidFill>
                <a:latin typeface="Times New Roman" panose="02020603050405020304" pitchFamily="18" charset="0"/>
                <a:cs typeface="Times New Roman" panose="02020603050405020304" pitchFamily="18" charset="0"/>
              </a:rPr>
              <a:t>Highlight the universal supports that will be available for all students; </a:t>
            </a:r>
          </a:p>
          <a:p>
            <a:pPr lvl="2"/>
            <a:r>
              <a:rPr lang="en-US">
                <a:solidFill>
                  <a:schemeClr val="bg2"/>
                </a:solidFill>
                <a:latin typeface="Times New Roman" panose="02020603050405020304" pitchFamily="18" charset="0"/>
                <a:cs typeface="Times New Roman" panose="02020603050405020304" pitchFamily="18" charset="0"/>
              </a:rPr>
              <a:t>DOE providing resources and training to ensure that all classrooms are inclusively designed (meeting needs of students </a:t>
            </a:r>
          </a:p>
          <a:p>
            <a:pPr lvl="3"/>
            <a:r>
              <a:rPr lang="en-US">
                <a:solidFill>
                  <a:schemeClr val="bg2"/>
                </a:solidFill>
                <a:latin typeface="Times New Roman" panose="02020603050405020304" pitchFamily="18" charset="0"/>
                <a:cs typeface="Times New Roman" panose="02020603050405020304" pitchFamily="18" charset="0"/>
              </a:rPr>
              <a:t>Focusing efforts on general educators, specialists, ed tech</a:t>
            </a:r>
          </a:p>
          <a:p>
            <a:pPr lvl="3"/>
            <a:r>
              <a:rPr lang="en-US">
                <a:solidFill>
                  <a:schemeClr val="bg2"/>
                </a:solidFill>
                <a:latin typeface="Times New Roman" panose="02020603050405020304" pitchFamily="18" charset="0"/>
                <a:cs typeface="Times New Roman" panose="02020603050405020304" pitchFamily="18" charset="0"/>
              </a:rPr>
              <a:t>Statewide commitment to creating college and career plans for all students in the classes of 2022 and 2023</a:t>
            </a:r>
          </a:p>
          <a:p>
            <a:pPr lvl="3"/>
            <a:endParaRPr lang="en-US">
              <a:solidFill>
                <a:schemeClr val="bg2"/>
              </a:solidFill>
              <a:latin typeface="Times New Roman" panose="02020603050405020304" pitchFamily="18" charset="0"/>
              <a:cs typeface="Times New Roman" panose="02020603050405020304" pitchFamily="18" charset="0"/>
            </a:endParaRPr>
          </a:p>
          <a:p>
            <a:pPr lvl="3"/>
            <a:endParaRPr lang="en-US">
              <a:solidFill>
                <a:schemeClr val="bg2"/>
              </a:solidFill>
              <a:latin typeface="Times New Roman" panose="02020603050405020304" pitchFamily="18" charset="0"/>
              <a:cs typeface="Times New Roman" panose="02020603050405020304" pitchFamily="18" charset="0"/>
            </a:endParaRPr>
          </a:p>
          <a:p>
            <a:pPr lvl="2"/>
            <a:endParaRPr lang="en-US">
              <a:solidFill>
                <a:schemeClr val="bg2"/>
              </a:solidFill>
              <a:latin typeface="Times New Roman" panose="02020603050405020304" pitchFamily="18" charset="0"/>
              <a:cs typeface="Times New Roman" panose="02020603050405020304" pitchFamily="18" charset="0"/>
            </a:endParaRPr>
          </a:p>
          <a:p>
            <a:pPr lvl="2"/>
            <a:endParaRPr lang="en-US">
              <a:solidFill>
                <a:schemeClr val="bg2"/>
              </a:solidFill>
              <a:latin typeface="Times New Roman" panose="02020603050405020304" pitchFamily="18" charset="0"/>
              <a:cs typeface="Times New Roman" panose="02020603050405020304" pitchFamily="18" charset="0"/>
            </a:endParaRPr>
          </a:p>
          <a:p>
            <a:pPr lvl="2"/>
            <a:endParaRPr lang="en-US">
              <a:solidFill>
                <a:schemeClr val="bg2"/>
              </a:solidFill>
            </a:endParaRPr>
          </a:p>
          <a:p>
            <a:pPr lvl="1"/>
            <a:endParaRPr lang="en-US">
              <a:solidFill>
                <a:schemeClr val="bg2"/>
              </a:solidFill>
            </a:endParaRPr>
          </a:p>
          <a:p>
            <a:pPr lvl="1"/>
            <a:endParaRPr lang="en-US">
              <a:solidFill>
                <a:schemeClr val="bg2"/>
              </a:solidFill>
            </a:endParaRPr>
          </a:p>
        </p:txBody>
      </p:sp>
      <p:sp>
        <p:nvSpPr>
          <p:cNvPr id="4" name="Slide Number Placeholder 3">
            <a:extLst>
              <a:ext uri="{FF2B5EF4-FFF2-40B4-BE49-F238E27FC236}">
                <a16:creationId xmlns:a16="http://schemas.microsoft.com/office/drawing/2014/main" id="{C24B99EE-B0C9-4228-839D-66D491FAACFA}"/>
              </a:ext>
            </a:extLst>
          </p:cNvPr>
          <p:cNvSpPr>
            <a:spLocks noGrp="1"/>
          </p:cNvSpPr>
          <p:nvPr>
            <p:ph type="sldNum" sz="quarter" idx="11"/>
          </p:nvPr>
        </p:nvSpPr>
        <p:spPr/>
        <p:txBody>
          <a:bodyPr/>
          <a:lstStyle/>
          <a:p>
            <a:fld id="{6AEBCBB7-F6B5-49FC-AD75-37A529294CBE}" type="slidenum">
              <a:rPr lang="en-US" altLang="en-US" smtClean="0"/>
              <a:pPr/>
              <a:t>8</a:t>
            </a:fld>
            <a:endParaRPr lang="en-US" altLang="en-US"/>
          </a:p>
        </p:txBody>
      </p:sp>
    </p:spTree>
    <p:extLst>
      <p:ext uri="{BB962C8B-B14F-4D97-AF65-F5344CB8AC3E}">
        <p14:creationId xmlns:p14="http://schemas.microsoft.com/office/powerpoint/2010/main" val="1369585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70C81-ECE2-40EF-BBF5-A3225EC9E823}"/>
              </a:ext>
            </a:extLst>
          </p:cNvPr>
          <p:cNvSpPr>
            <a:spLocks noGrp="1"/>
          </p:cNvSpPr>
          <p:nvPr>
            <p:ph type="title"/>
          </p:nvPr>
        </p:nvSpPr>
        <p:spPr/>
        <p:txBody>
          <a:bodyPr/>
          <a:lstStyle/>
          <a:p>
            <a:pPr lvl="1" algn="ctr"/>
            <a:br>
              <a:rPr lang="en-US">
                <a:solidFill>
                  <a:schemeClr val="bg2"/>
                </a:solidFill>
                <a:latin typeface="Times New Roman" panose="02020603050405020304" pitchFamily="18" charset="0"/>
                <a:cs typeface="Times New Roman" panose="02020603050405020304" pitchFamily="18" charset="0"/>
              </a:rPr>
            </a:br>
            <a:r>
              <a:rPr lang="en-US">
                <a:solidFill>
                  <a:schemeClr val="bg2"/>
                </a:solidFill>
                <a:latin typeface="Times New Roman" panose="02020603050405020304" pitchFamily="18" charset="0"/>
                <a:cs typeface="Times New Roman" panose="02020603050405020304" pitchFamily="18" charset="0"/>
              </a:rPr>
              <a:t>DOE Initiatives (including admin)</a:t>
            </a:r>
            <a:br>
              <a:rPr lang="en-US">
                <a:solidFill>
                  <a:schemeClr val="bg2"/>
                </a:solidFill>
                <a:latin typeface="Times New Roman" panose="02020603050405020304" pitchFamily="18" charset="0"/>
                <a:cs typeface="Times New Roman" panose="02020603050405020304" pitchFamily="18" charset="0"/>
              </a:rPr>
            </a:br>
            <a:r>
              <a:rPr lang="en-US">
                <a:solidFill>
                  <a:schemeClr val="bg2"/>
                </a:solidFill>
                <a:latin typeface="Times New Roman" panose="02020603050405020304" pitchFamily="18" charset="0"/>
                <a:cs typeface="Times New Roman" panose="02020603050405020304" pitchFamily="18" charset="0"/>
              </a:rPr>
              <a:t>$12,339,098.40</a:t>
            </a:r>
            <a:br>
              <a:rPr lang="en-US">
                <a:solidFill>
                  <a:schemeClr val="bg2"/>
                </a:solidFill>
                <a:latin typeface="Times New Roman" panose="02020603050405020304" pitchFamily="18" charset="0"/>
                <a:cs typeface="Times New Roman" panose="02020603050405020304" pitchFamily="18" charset="0"/>
              </a:rPr>
            </a:br>
            <a:endParaRPr lang="en-US">
              <a:solidFill>
                <a:schemeClr val="bg2"/>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168127A-FB7F-440D-B601-6A1DB4DD573B}"/>
              </a:ext>
            </a:extLst>
          </p:cNvPr>
          <p:cNvSpPr>
            <a:spLocks noGrp="1"/>
          </p:cNvSpPr>
          <p:nvPr>
            <p:ph idx="1"/>
          </p:nvPr>
        </p:nvSpPr>
        <p:spPr/>
        <p:txBody>
          <a:bodyPr/>
          <a:lstStyle/>
          <a:p>
            <a:r>
              <a:rPr lang="en-US">
                <a:solidFill>
                  <a:schemeClr val="bg2"/>
                </a:solidFill>
                <a:latin typeface="Times New Roman" panose="02020603050405020304" pitchFamily="18" charset="0"/>
                <a:cs typeface="Times New Roman" panose="02020603050405020304" pitchFamily="18" charset="0"/>
              </a:rPr>
              <a:t>Provide teachers with opportunities over the summer to share ideas and refresh; </a:t>
            </a:r>
          </a:p>
          <a:p>
            <a:r>
              <a:rPr lang="en-US">
                <a:solidFill>
                  <a:schemeClr val="bg2"/>
                </a:solidFill>
                <a:latin typeface="Times New Roman" panose="02020603050405020304" pitchFamily="18" charset="0"/>
                <a:cs typeface="Times New Roman" panose="02020603050405020304" pitchFamily="18" charset="0"/>
              </a:rPr>
              <a:t>Train and coach pre-service teachers (community college and university)</a:t>
            </a:r>
          </a:p>
          <a:p>
            <a:pPr marL="0" indent="0">
              <a:buNone/>
            </a:pPr>
            <a:endParaRPr lang="en-US"/>
          </a:p>
        </p:txBody>
      </p:sp>
      <p:sp>
        <p:nvSpPr>
          <p:cNvPr id="4" name="Slide Number Placeholder 3">
            <a:extLst>
              <a:ext uri="{FF2B5EF4-FFF2-40B4-BE49-F238E27FC236}">
                <a16:creationId xmlns:a16="http://schemas.microsoft.com/office/drawing/2014/main" id="{C24B99EE-B0C9-4228-839D-66D491FAACFA}"/>
              </a:ext>
            </a:extLst>
          </p:cNvPr>
          <p:cNvSpPr>
            <a:spLocks noGrp="1"/>
          </p:cNvSpPr>
          <p:nvPr>
            <p:ph type="sldNum" sz="quarter" idx="11"/>
          </p:nvPr>
        </p:nvSpPr>
        <p:spPr/>
        <p:txBody>
          <a:bodyPr/>
          <a:lstStyle/>
          <a:p>
            <a:fld id="{6AEBCBB7-F6B5-49FC-AD75-37A529294CBE}" type="slidenum">
              <a:rPr lang="en-US" altLang="en-US" smtClean="0"/>
              <a:pPr/>
              <a:t>9</a:t>
            </a:fld>
            <a:endParaRPr lang="en-US" altLang="en-US"/>
          </a:p>
        </p:txBody>
      </p:sp>
    </p:spTree>
    <p:extLst>
      <p:ext uri="{BB962C8B-B14F-4D97-AF65-F5344CB8AC3E}">
        <p14:creationId xmlns:p14="http://schemas.microsoft.com/office/powerpoint/2010/main" val="607778170"/>
      </p:ext>
    </p:extLst>
  </p:cSld>
  <p:clrMapOvr>
    <a:masterClrMapping/>
  </p:clrMapOvr>
</p:sld>
</file>

<file path=ppt/theme/theme1.xml><?xml version="1.0" encoding="utf-8"?>
<a:theme xmlns:a="http://schemas.openxmlformats.org/drawingml/2006/main" name="Default Design">
  <a:themeElements>
    <a:clrScheme name="Default Design 13">
      <a:dk1>
        <a:srgbClr val="000000"/>
      </a:dk1>
      <a:lt1>
        <a:srgbClr val="FFFFFF"/>
      </a:lt1>
      <a:dk2>
        <a:srgbClr val="162C40"/>
      </a:dk2>
      <a:lt2>
        <a:srgbClr val="274F73"/>
      </a:lt2>
      <a:accent1>
        <a:srgbClr val="BBE0E3"/>
      </a:accent1>
      <a:accent2>
        <a:srgbClr val="162C40"/>
      </a:accent2>
      <a:accent3>
        <a:srgbClr val="FFFFFF"/>
      </a:accent3>
      <a:accent4>
        <a:srgbClr val="000000"/>
      </a:accent4>
      <a:accent5>
        <a:srgbClr val="DAEDEF"/>
      </a:accent5>
      <a:accent6>
        <a:srgbClr val="132739"/>
      </a:accent6>
      <a:hlink>
        <a:srgbClr val="274F73"/>
      </a:hlink>
      <a:folHlink>
        <a:srgbClr val="8A2E1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62C40"/>
        </a:dk2>
        <a:lt2>
          <a:srgbClr val="274F73"/>
        </a:lt2>
        <a:accent1>
          <a:srgbClr val="BBE0E3"/>
        </a:accent1>
        <a:accent2>
          <a:srgbClr val="162C40"/>
        </a:accent2>
        <a:accent3>
          <a:srgbClr val="FFFFFF"/>
        </a:accent3>
        <a:accent4>
          <a:srgbClr val="000000"/>
        </a:accent4>
        <a:accent5>
          <a:srgbClr val="DAEDEF"/>
        </a:accent5>
        <a:accent6>
          <a:srgbClr val="132739"/>
        </a:accent6>
        <a:hlink>
          <a:srgbClr val="274F73"/>
        </a:hlink>
        <a:folHlink>
          <a:srgbClr val="8A2E1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EB50C764D71664BA5B0964E0B4E11A6" ma:contentTypeVersion="15" ma:contentTypeDescription="Create a new document." ma:contentTypeScope="" ma:versionID="7e8f0ac0f542d6b34fc8f8975eff6329">
  <xsd:schema xmlns:xsd="http://www.w3.org/2001/XMLSchema" xmlns:xs="http://www.w3.org/2001/XMLSchema" xmlns:p="http://schemas.microsoft.com/office/2006/metadata/properties" xmlns:ns1="http://schemas.microsoft.com/sharepoint/v3" xmlns:ns3="bbdf1f23-d27a-4682-9ed0-50ad0df68da2" xmlns:ns4="fcb03c39-f132-4485-b137-02a80684bd56" targetNamespace="http://schemas.microsoft.com/office/2006/metadata/properties" ma:root="true" ma:fieldsID="ccfd2575b487b8c3eec052219d18e99d" ns1:_="" ns3:_="" ns4:_="">
    <xsd:import namespace="http://schemas.microsoft.com/sharepoint/v3"/>
    <xsd:import namespace="bbdf1f23-d27a-4682-9ed0-50ad0df68da2"/>
    <xsd:import namespace="fcb03c39-f132-4485-b137-02a80684bd5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df1f23-d27a-4682-9ed0-50ad0df68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cb03c39-f132-4485-b137-02a80684bd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1F63301F-2FE4-4ED5-B973-ECC3A3281D0D}">
  <ds:schemaRefs>
    <ds:schemaRef ds:uri="bbdf1f23-d27a-4682-9ed0-50ad0df68da2"/>
    <ds:schemaRef ds:uri="fcb03c39-f132-4485-b137-02a80684bd5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2873770-32BA-4AE7-9DEC-CCB0156BA823}">
  <ds:schemaRefs>
    <ds:schemaRef ds:uri="bbdf1f23-d27a-4682-9ed0-50ad0df68da2"/>
    <ds:schemaRef ds:uri="fcb03c39-f132-4485-b137-02a80684bd5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B602ED2-C816-4891-B899-1BB19884DE46}">
  <ds:schemaRefs>
    <ds:schemaRef ds:uri="http://schemas.microsoft.com/sharepoint/v3/contenttype/forms"/>
  </ds:schemaRefs>
</ds:datastoreItem>
</file>

<file path=customXml/itemProps4.xml><?xml version="1.0" encoding="utf-8"?>
<ds:datastoreItem xmlns:ds="http://schemas.openxmlformats.org/officeDocument/2006/customXml" ds:itemID="{FA30B658-BB60-49B5-BF8D-E9D7D15F5834}">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MDOE-04</Template>
  <Application>Microsoft Office PowerPoint</Application>
  <PresentationFormat>On-screen Show (4:3)</PresentationFormat>
  <Slides>23</Slides>
  <Notes>21</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Design</vt:lpstr>
      <vt:lpstr>ARP Act</vt:lpstr>
      <vt:lpstr>ESSER III Overview</vt:lpstr>
      <vt:lpstr>ARP DOE Goal</vt:lpstr>
      <vt:lpstr>ESSER III Funds</vt:lpstr>
      <vt:lpstr>Summer Enrichment Program $4,113,032.80</vt:lpstr>
      <vt:lpstr>Summer Enrichment Program (cont.) $4,113,032.80</vt:lpstr>
      <vt:lpstr> Comprehensive Afterschool Program $4,113,032.80</vt:lpstr>
      <vt:lpstr> Interventions to Address Learning Loss $20,565,164</vt:lpstr>
      <vt:lpstr> DOE Initiatives (including admin) $12,339,098.40 </vt:lpstr>
      <vt:lpstr>20% LEA Learning Loss</vt:lpstr>
      <vt:lpstr>  Elementary and Secondary School Emergency Relief (ESSER) III Fund </vt:lpstr>
      <vt:lpstr>ESSER III Clarifications</vt:lpstr>
      <vt:lpstr>Safe Return to School Plan  </vt:lpstr>
      <vt:lpstr>ESSER III Application </vt:lpstr>
      <vt:lpstr>ESSER Timeline</vt:lpstr>
      <vt:lpstr>ESSER III Application Approval Process</vt:lpstr>
      <vt:lpstr>Maintenance of Effort - ARP</vt:lpstr>
      <vt:lpstr>State Maintenance of Equity - ARP</vt:lpstr>
      <vt:lpstr>LEA Maintenance of Equity - ARP</vt:lpstr>
      <vt:lpstr>Maintenance of Effort - CRSSA</vt:lpstr>
      <vt:lpstr>Maintenance of Effort - CARES</vt:lpstr>
      <vt:lpstr>ESSER Financial Recording</vt:lpstr>
      <vt:lpstr>Fiscal Implications of Costs</vt:lpstr>
    </vt:vector>
  </TitlesOfParts>
  <Company>State of Maine, DAFS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CARES Act Funding</dc:title>
  <dc:creator>Fortin, Chelsey A</dc:creator>
  <cp:revision>4</cp:revision>
  <dcterms:created xsi:type="dcterms:W3CDTF">2020-04-23T16:17:30Z</dcterms:created>
  <dcterms:modified xsi:type="dcterms:W3CDTF">2021-05-20T10:41:52Z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Paling, Rachel</vt:lpwstr>
  </property>
  <property fmtid="{D5CDD505-2E9C-101B-9397-08002B2CF9AE}" pid="3" name="xd_Signature">
    <vt:lpwstr/>
  </property>
  <property fmtid="{D5CDD505-2E9C-101B-9397-08002B2CF9AE}" pid="4" name="Order">
    <vt:lpwstr>522800.000000000</vt:lpwstr>
  </property>
  <property fmtid="{D5CDD505-2E9C-101B-9397-08002B2CF9AE}" pid="5" name="ComplianceAssetId">
    <vt:lpwstr/>
  </property>
  <property fmtid="{D5CDD505-2E9C-101B-9397-08002B2CF9AE}" pid="6" name="TemplateUrl">
    <vt:lpwstr/>
  </property>
  <property fmtid="{D5CDD505-2E9C-101B-9397-08002B2CF9AE}" pid="7" name="xd_ProgID">
    <vt:lpwstr/>
  </property>
  <property fmtid="{D5CDD505-2E9C-101B-9397-08002B2CF9AE}" pid="8" name="display_urn:schemas-microsoft-com:office:office#Author">
    <vt:lpwstr>Paling, Rachel</vt:lpwstr>
  </property>
  <property fmtid="{D5CDD505-2E9C-101B-9397-08002B2CF9AE}" pid="9" name="ContentTypeId">
    <vt:lpwstr>0x0101004EB50C764D71664BA5B0964E0B4E11A6</vt:lpwstr>
  </property>
</Properties>
</file>